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 id="2147483804" r:id="rId3"/>
    <p:sldMasterId id="2147483816" r:id="rId4"/>
    <p:sldMasterId id="2147483828" r:id="rId5"/>
    <p:sldMasterId id="2147483841" r:id="rId6"/>
  </p:sldMasterIdLst>
  <p:notesMasterIdLst>
    <p:notesMasterId r:id="rId80"/>
  </p:notesMasterIdLst>
  <p:sldIdLst>
    <p:sldId id="257" r:id="rId7"/>
    <p:sldId id="270" r:id="rId8"/>
    <p:sldId id="260" r:id="rId9"/>
    <p:sldId id="333" r:id="rId10"/>
    <p:sldId id="262" r:id="rId11"/>
    <p:sldId id="321" r:id="rId12"/>
    <p:sldId id="322" r:id="rId13"/>
    <p:sldId id="323" r:id="rId14"/>
    <p:sldId id="324" r:id="rId15"/>
    <p:sldId id="325" r:id="rId16"/>
    <p:sldId id="326" r:id="rId17"/>
    <p:sldId id="327" r:id="rId18"/>
    <p:sldId id="328" r:id="rId19"/>
    <p:sldId id="329" r:id="rId20"/>
    <p:sldId id="330" r:id="rId21"/>
    <p:sldId id="263" r:id="rId22"/>
    <p:sldId id="289" r:id="rId23"/>
    <p:sldId id="290" r:id="rId24"/>
    <p:sldId id="291" r:id="rId25"/>
    <p:sldId id="292" r:id="rId26"/>
    <p:sldId id="293" r:id="rId27"/>
    <p:sldId id="294" r:id="rId28"/>
    <p:sldId id="295" r:id="rId29"/>
    <p:sldId id="296" r:id="rId30"/>
    <p:sldId id="297" r:id="rId31"/>
    <p:sldId id="298" r:id="rId32"/>
    <p:sldId id="299" r:id="rId33"/>
    <p:sldId id="264"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265" r:id="rId56"/>
    <p:sldId id="266" r:id="rId57"/>
    <p:sldId id="267" r:id="rId58"/>
    <p:sldId id="271" r:id="rId59"/>
    <p:sldId id="272" r:id="rId60"/>
    <p:sldId id="273" r:id="rId61"/>
    <p:sldId id="274" r:id="rId62"/>
    <p:sldId id="275" r:id="rId63"/>
    <p:sldId id="276" r:id="rId64"/>
    <p:sldId id="277" r:id="rId65"/>
    <p:sldId id="278" r:id="rId66"/>
    <p:sldId id="279" r:id="rId67"/>
    <p:sldId id="280" r:id="rId68"/>
    <p:sldId id="281" r:id="rId69"/>
    <p:sldId id="282" r:id="rId70"/>
    <p:sldId id="283" r:id="rId71"/>
    <p:sldId id="284" r:id="rId72"/>
    <p:sldId id="285" r:id="rId73"/>
    <p:sldId id="286" r:id="rId74"/>
    <p:sldId id="287" r:id="rId75"/>
    <p:sldId id="268" r:id="rId76"/>
    <p:sldId id="288" r:id="rId77"/>
    <p:sldId id="269" r:id="rId78"/>
    <p:sldId id="332"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0"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000" dirty="0"/>
              <a:t>Average working hours by role</a:t>
            </a:r>
          </a:p>
        </c:rich>
      </c:tx>
      <c:layout/>
      <c:overlay val="0"/>
      <c:spPr>
        <a:noFill/>
        <a:ln>
          <a:noFill/>
        </a:ln>
        <a:effectLst/>
      </c:spPr>
    </c:title>
    <c:autoTitleDeleted val="0"/>
    <c:plotArea>
      <c:layout/>
      <c:barChart>
        <c:barDir val="col"/>
        <c:grouping val="clustered"/>
        <c:varyColors val="0"/>
        <c:ser>
          <c:idx val="0"/>
          <c:order val="0"/>
          <c:tx>
            <c:strRef>
              <c:f>Sheet1!$C$154</c:f>
              <c:strCache>
                <c:ptCount val="1"/>
                <c:pt idx="0">
                  <c:v>TWS 2016</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6ED8-4DEC-BD91-076DF0D210B9}"/>
              </c:ext>
            </c:extLst>
          </c:dPt>
          <c:cat>
            <c:strRef>
              <c:f>Sheet1!$B$155:$B$156</c:f>
              <c:strCache>
                <c:ptCount val="2"/>
                <c:pt idx="0">
                  <c:v>Classroom teachers and middle leaders</c:v>
                </c:pt>
                <c:pt idx="1">
                  <c:v>Senior leaders</c:v>
                </c:pt>
              </c:strCache>
            </c:strRef>
          </c:cat>
          <c:val>
            <c:numRef>
              <c:f>Sheet1!$C$155:$C$156</c:f>
              <c:numCache>
                <c:formatCode>General</c:formatCode>
                <c:ptCount val="2"/>
                <c:pt idx="0">
                  <c:v>54.4</c:v>
                </c:pt>
                <c:pt idx="1">
                  <c:v>60</c:v>
                </c:pt>
              </c:numCache>
            </c:numRef>
          </c:val>
          <c:extLst xmlns:c16r2="http://schemas.microsoft.com/office/drawing/2015/06/chart">
            <c:ext xmlns:c16="http://schemas.microsoft.com/office/drawing/2014/chart" uri="{C3380CC4-5D6E-409C-BE32-E72D297353CC}">
              <c16:uniqueId val="{00000002-6ED8-4DEC-BD91-076DF0D210B9}"/>
            </c:ext>
          </c:extLst>
        </c:ser>
        <c:dLbls>
          <c:showLegendKey val="0"/>
          <c:showVal val="0"/>
          <c:showCatName val="0"/>
          <c:showSerName val="0"/>
          <c:showPercent val="0"/>
          <c:showBubbleSize val="0"/>
        </c:dLbls>
        <c:gapWidth val="219"/>
        <c:overlap val="-27"/>
        <c:axId val="156449408"/>
        <c:axId val="156455296"/>
      </c:barChart>
      <c:catAx>
        <c:axId val="15644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6455296"/>
        <c:crosses val="autoZero"/>
        <c:auto val="1"/>
        <c:lblAlgn val="ctr"/>
        <c:lblOffset val="100"/>
        <c:noMultiLvlLbl val="0"/>
      </c:catAx>
      <c:valAx>
        <c:axId val="156455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644940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Average working hours by phase</a:t>
            </a:r>
          </a:p>
        </c:rich>
      </c:tx>
      <c:layout/>
      <c:overlay val="0"/>
      <c:spPr>
        <a:noFill/>
        <a:ln w="28575">
          <a:noFill/>
        </a:ln>
        <a:effectLst/>
      </c:spPr>
    </c:title>
    <c:autoTitleDeleted val="0"/>
    <c:plotArea>
      <c:layout/>
      <c:barChart>
        <c:barDir val="col"/>
        <c:grouping val="clustered"/>
        <c:varyColors val="0"/>
        <c:ser>
          <c:idx val="0"/>
          <c:order val="0"/>
          <c:tx>
            <c:strRef>
              <c:f>Sheet1!$A$3</c:f>
              <c:strCache>
                <c:ptCount val="1"/>
                <c:pt idx="0">
                  <c:v>Primary</c:v>
                </c:pt>
              </c:strCache>
            </c:strRef>
          </c:tx>
          <c:spPr>
            <a:solidFill>
              <a:schemeClr val="accent1"/>
            </a:solidFill>
            <a:ln>
              <a:noFill/>
            </a:ln>
            <a:effectLst/>
          </c:spPr>
          <c:invertIfNegative val="0"/>
          <c:cat>
            <c:strRef>
              <c:f>Sheet1!$B$2:$C$2</c:f>
              <c:strCache>
                <c:ptCount val="2"/>
                <c:pt idx="0">
                  <c:v>Classroom teachers and middle leaders</c:v>
                </c:pt>
                <c:pt idx="1">
                  <c:v>Senior leaders</c:v>
                </c:pt>
              </c:strCache>
            </c:strRef>
          </c:cat>
          <c:val>
            <c:numRef>
              <c:f>Sheet1!$B$3:$C$3</c:f>
              <c:numCache>
                <c:formatCode>General</c:formatCode>
                <c:ptCount val="2"/>
                <c:pt idx="0">
                  <c:v>55.5</c:v>
                </c:pt>
                <c:pt idx="1">
                  <c:v>59.8</c:v>
                </c:pt>
              </c:numCache>
            </c:numRef>
          </c:val>
          <c:extLst xmlns:c16r2="http://schemas.microsoft.com/office/drawing/2015/06/chart">
            <c:ext xmlns:c16="http://schemas.microsoft.com/office/drawing/2014/chart" uri="{C3380CC4-5D6E-409C-BE32-E72D297353CC}">
              <c16:uniqueId val="{00000000-049B-4B7F-98DC-5D6CEC59CBFC}"/>
            </c:ext>
          </c:extLst>
        </c:ser>
        <c:ser>
          <c:idx val="1"/>
          <c:order val="1"/>
          <c:tx>
            <c:strRef>
              <c:f>Sheet1!$A$4</c:f>
              <c:strCache>
                <c:ptCount val="1"/>
                <c:pt idx="0">
                  <c:v>Secondary</c:v>
                </c:pt>
              </c:strCache>
            </c:strRef>
          </c:tx>
          <c:spPr>
            <a:solidFill>
              <a:schemeClr val="accent2"/>
            </a:solidFill>
            <a:ln>
              <a:noFill/>
            </a:ln>
            <a:effectLst/>
          </c:spPr>
          <c:invertIfNegative val="0"/>
          <c:cat>
            <c:strRef>
              <c:f>Sheet1!$B$2:$C$2</c:f>
              <c:strCache>
                <c:ptCount val="2"/>
                <c:pt idx="0">
                  <c:v>Classroom teachers and middle leaders</c:v>
                </c:pt>
                <c:pt idx="1">
                  <c:v>Senior leaders</c:v>
                </c:pt>
              </c:strCache>
            </c:strRef>
          </c:cat>
          <c:val>
            <c:numRef>
              <c:f>Sheet1!$B$4:$C$4</c:f>
              <c:numCache>
                <c:formatCode>General</c:formatCode>
                <c:ptCount val="2"/>
                <c:pt idx="0">
                  <c:v>53.5</c:v>
                </c:pt>
                <c:pt idx="1">
                  <c:v>62.1</c:v>
                </c:pt>
              </c:numCache>
            </c:numRef>
          </c:val>
          <c:extLst xmlns:c16r2="http://schemas.microsoft.com/office/drawing/2015/06/chart">
            <c:ext xmlns:c16="http://schemas.microsoft.com/office/drawing/2014/chart" uri="{C3380CC4-5D6E-409C-BE32-E72D297353CC}">
              <c16:uniqueId val="{00000001-049B-4B7F-98DC-5D6CEC59CBFC}"/>
            </c:ext>
          </c:extLst>
        </c:ser>
        <c:dLbls>
          <c:showLegendKey val="0"/>
          <c:showVal val="0"/>
          <c:showCatName val="0"/>
          <c:showSerName val="0"/>
          <c:showPercent val="0"/>
          <c:showBubbleSize val="0"/>
        </c:dLbls>
        <c:gapWidth val="219"/>
        <c:overlap val="-27"/>
        <c:axId val="156481024"/>
        <c:axId val="156482560"/>
      </c:barChart>
      <c:catAx>
        <c:axId val="15648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156482560"/>
        <c:crosses val="autoZero"/>
        <c:auto val="1"/>
        <c:lblAlgn val="ctr"/>
        <c:lblOffset val="100"/>
        <c:noMultiLvlLbl val="0"/>
      </c:catAx>
      <c:valAx>
        <c:axId val="156482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64810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12700">
      <a:solidFill>
        <a:schemeClr val="tx1"/>
      </a:solid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C2B05-1689-4687-B80F-43A7FA3ECD35}" type="doc">
      <dgm:prSet loTypeId="urn:microsoft.com/office/officeart/2005/8/layout/venn2" loCatId="relationship" qsTypeId="urn:microsoft.com/office/officeart/2005/8/quickstyle/simple5" qsCatId="simple" csTypeId="urn:microsoft.com/office/officeart/2005/8/colors/colorful5" csCatId="colorful" phldr="1"/>
      <dgm:spPr/>
      <dgm:t>
        <a:bodyPr/>
        <a:lstStyle/>
        <a:p>
          <a:endParaRPr lang="en-GB"/>
        </a:p>
      </dgm:t>
    </dgm:pt>
    <dgm:pt modelId="{A5E87C05-3313-4010-983F-BAE2DBE0CE39}">
      <dgm:prSet phldrT="[Text]" custT="1"/>
      <dgm:spPr/>
      <dgm:t>
        <a:bodyPr lIns="36000" tIns="36000" rIns="36000" bIns="36000" anchor="t" anchorCtr="0"/>
        <a:lstStyle/>
        <a:p>
          <a:pPr>
            <a:lnSpc>
              <a:spcPct val="100000"/>
            </a:lnSpc>
            <a:spcAft>
              <a:spcPts val="0"/>
            </a:spcAft>
          </a:pPr>
          <a:endParaRPr lang="en-GB" sz="1100" b="1" dirty="0"/>
        </a:p>
      </dgm:t>
    </dgm:pt>
    <dgm:pt modelId="{16EF8883-D224-4CC6-A285-F6E53287D7AC}" type="parTrans" cxnId="{8EEF9EC7-05CB-400A-972C-B7A10FB0AEC5}">
      <dgm:prSet/>
      <dgm:spPr/>
      <dgm:t>
        <a:bodyPr/>
        <a:lstStyle/>
        <a:p>
          <a:endParaRPr lang="en-GB"/>
        </a:p>
      </dgm:t>
    </dgm:pt>
    <dgm:pt modelId="{BFD42781-E06B-4738-90F8-BD77FB9FCB0F}" type="sibTrans" cxnId="{8EEF9EC7-05CB-400A-972C-B7A10FB0AEC5}">
      <dgm:prSet/>
      <dgm:spPr/>
      <dgm:t>
        <a:bodyPr/>
        <a:lstStyle/>
        <a:p>
          <a:endParaRPr lang="en-GB"/>
        </a:p>
      </dgm:t>
    </dgm:pt>
    <dgm:pt modelId="{5D27130A-2B04-4A40-AB39-AC07E0C401B1}">
      <dgm:prSet phldrT="[Text]" custT="1"/>
      <dgm:spPr/>
      <dgm:t>
        <a:bodyPr/>
        <a:lstStyle/>
        <a:p>
          <a:pPr>
            <a:lnSpc>
              <a:spcPct val="100000"/>
            </a:lnSpc>
            <a:spcAft>
              <a:spcPts val="0"/>
            </a:spcAft>
          </a:pPr>
          <a:r>
            <a:rPr lang="en-GB" sz="1600" b="1" dirty="0" smtClean="0">
              <a:solidFill>
                <a:schemeClr val="tx1"/>
              </a:solidFill>
            </a:rPr>
            <a:t>392 with EHCP  281 with </a:t>
          </a:r>
          <a:r>
            <a:rPr lang="en-GB" sz="1600" b="1" dirty="0">
              <a:solidFill>
                <a:schemeClr val="tx1"/>
              </a:solidFill>
            </a:rPr>
            <a:t>EA1</a:t>
          </a:r>
        </a:p>
      </dgm:t>
    </dgm:pt>
    <dgm:pt modelId="{33A7228B-BF54-4C04-83B5-0309385B8A34}" type="parTrans" cxnId="{E1188C27-285D-4038-8EE4-DAFDD3E02BF8}">
      <dgm:prSet/>
      <dgm:spPr/>
      <dgm:t>
        <a:bodyPr/>
        <a:lstStyle/>
        <a:p>
          <a:endParaRPr lang="en-GB"/>
        </a:p>
      </dgm:t>
    </dgm:pt>
    <dgm:pt modelId="{3886B568-FFB2-453A-BBE1-8C4D8FC14594}" type="sibTrans" cxnId="{E1188C27-285D-4038-8EE4-DAFDD3E02BF8}">
      <dgm:prSet/>
      <dgm:spPr/>
      <dgm:t>
        <a:bodyPr/>
        <a:lstStyle/>
        <a:p>
          <a:endParaRPr lang="en-GB"/>
        </a:p>
      </dgm:t>
    </dgm:pt>
    <dgm:pt modelId="{A9AE213D-2901-46A1-96DB-03BB92BF6BBF}" type="pres">
      <dgm:prSet presAssocID="{45AC2B05-1689-4687-B80F-43A7FA3ECD35}" presName="Name0" presStyleCnt="0">
        <dgm:presLayoutVars>
          <dgm:chMax val="7"/>
          <dgm:resizeHandles val="exact"/>
        </dgm:presLayoutVars>
      </dgm:prSet>
      <dgm:spPr/>
      <dgm:t>
        <a:bodyPr/>
        <a:lstStyle/>
        <a:p>
          <a:endParaRPr lang="en-GB"/>
        </a:p>
      </dgm:t>
    </dgm:pt>
    <dgm:pt modelId="{61A4BF8C-524F-4673-A943-2BF3D9D03A14}" type="pres">
      <dgm:prSet presAssocID="{45AC2B05-1689-4687-B80F-43A7FA3ECD35}" presName="comp1" presStyleCnt="0"/>
      <dgm:spPr/>
    </dgm:pt>
    <dgm:pt modelId="{560EB008-9B0E-4F9D-ADD2-D21E042F247E}" type="pres">
      <dgm:prSet presAssocID="{45AC2B05-1689-4687-B80F-43A7FA3ECD35}" presName="circle1" presStyleLbl="node1" presStyleIdx="0" presStyleCnt="2" custScaleX="100000" custScaleY="100000" custLinFactNeighborX="914" custLinFactNeighborY="-7812"/>
      <dgm:spPr/>
      <dgm:t>
        <a:bodyPr/>
        <a:lstStyle/>
        <a:p>
          <a:endParaRPr lang="en-GB"/>
        </a:p>
      </dgm:t>
    </dgm:pt>
    <dgm:pt modelId="{D616D18C-CF34-48A4-A65C-832DAD8F4D01}" type="pres">
      <dgm:prSet presAssocID="{45AC2B05-1689-4687-B80F-43A7FA3ECD35}" presName="c1text" presStyleLbl="node1" presStyleIdx="0" presStyleCnt="2">
        <dgm:presLayoutVars>
          <dgm:bulletEnabled val="1"/>
        </dgm:presLayoutVars>
      </dgm:prSet>
      <dgm:spPr/>
      <dgm:t>
        <a:bodyPr/>
        <a:lstStyle/>
        <a:p>
          <a:endParaRPr lang="en-GB"/>
        </a:p>
      </dgm:t>
    </dgm:pt>
    <dgm:pt modelId="{FEA86F98-4404-4ED1-9370-860D46DDF602}" type="pres">
      <dgm:prSet presAssocID="{45AC2B05-1689-4687-B80F-43A7FA3ECD35}" presName="comp2" presStyleCnt="0"/>
      <dgm:spPr/>
    </dgm:pt>
    <dgm:pt modelId="{4841B90F-E148-4257-B044-A705C1D77CAE}" type="pres">
      <dgm:prSet presAssocID="{45AC2B05-1689-4687-B80F-43A7FA3ECD35}" presName="circle2" presStyleLbl="node1" presStyleIdx="1" presStyleCnt="2" custScaleX="100450" custScaleY="36645" custLinFactNeighborX="-1742" custLinFactNeighborY="18143"/>
      <dgm:spPr/>
      <dgm:t>
        <a:bodyPr/>
        <a:lstStyle/>
        <a:p>
          <a:endParaRPr lang="en-GB"/>
        </a:p>
      </dgm:t>
    </dgm:pt>
    <dgm:pt modelId="{5BACD0B8-35A2-49F2-BCFF-6EB92AFB0385}" type="pres">
      <dgm:prSet presAssocID="{45AC2B05-1689-4687-B80F-43A7FA3ECD35}" presName="c2text" presStyleLbl="node1" presStyleIdx="1" presStyleCnt="2">
        <dgm:presLayoutVars>
          <dgm:bulletEnabled val="1"/>
        </dgm:presLayoutVars>
      </dgm:prSet>
      <dgm:spPr/>
      <dgm:t>
        <a:bodyPr/>
        <a:lstStyle/>
        <a:p>
          <a:endParaRPr lang="en-GB"/>
        </a:p>
      </dgm:t>
    </dgm:pt>
  </dgm:ptLst>
  <dgm:cxnLst>
    <dgm:cxn modelId="{9FCF54F4-7087-4703-A6E4-9AB892371088}" type="presOf" srcId="{A5E87C05-3313-4010-983F-BAE2DBE0CE39}" destId="{560EB008-9B0E-4F9D-ADD2-D21E042F247E}" srcOrd="0" destOrd="0" presId="urn:microsoft.com/office/officeart/2005/8/layout/venn2"/>
    <dgm:cxn modelId="{E1188C27-285D-4038-8EE4-DAFDD3E02BF8}" srcId="{45AC2B05-1689-4687-B80F-43A7FA3ECD35}" destId="{5D27130A-2B04-4A40-AB39-AC07E0C401B1}" srcOrd="1" destOrd="0" parTransId="{33A7228B-BF54-4C04-83B5-0309385B8A34}" sibTransId="{3886B568-FFB2-453A-BBE1-8C4D8FC14594}"/>
    <dgm:cxn modelId="{8EEF9EC7-05CB-400A-972C-B7A10FB0AEC5}" srcId="{45AC2B05-1689-4687-B80F-43A7FA3ECD35}" destId="{A5E87C05-3313-4010-983F-BAE2DBE0CE39}" srcOrd="0" destOrd="0" parTransId="{16EF8883-D224-4CC6-A285-F6E53287D7AC}" sibTransId="{BFD42781-E06B-4738-90F8-BD77FB9FCB0F}"/>
    <dgm:cxn modelId="{F75808A7-9B5E-4625-B4AF-3AB34AFDFB75}" type="presOf" srcId="{5D27130A-2B04-4A40-AB39-AC07E0C401B1}" destId="{4841B90F-E148-4257-B044-A705C1D77CAE}" srcOrd="0" destOrd="0" presId="urn:microsoft.com/office/officeart/2005/8/layout/venn2"/>
    <dgm:cxn modelId="{A7A3CFFA-5301-4EE9-B33C-E52C5931F372}" type="presOf" srcId="{A5E87C05-3313-4010-983F-BAE2DBE0CE39}" destId="{D616D18C-CF34-48A4-A65C-832DAD8F4D01}" srcOrd="1" destOrd="0" presId="urn:microsoft.com/office/officeart/2005/8/layout/venn2"/>
    <dgm:cxn modelId="{A328CDEB-3A0B-4C2A-8147-5B966B370708}" type="presOf" srcId="{5D27130A-2B04-4A40-AB39-AC07E0C401B1}" destId="{5BACD0B8-35A2-49F2-BCFF-6EB92AFB0385}" srcOrd="1" destOrd="0" presId="urn:microsoft.com/office/officeart/2005/8/layout/venn2"/>
    <dgm:cxn modelId="{20CF0DFB-B1AB-4E15-A1E4-3F7AB7A89C38}" type="presOf" srcId="{45AC2B05-1689-4687-B80F-43A7FA3ECD35}" destId="{A9AE213D-2901-46A1-96DB-03BB92BF6BBF}" srcOrd="0" destOrd="0" presId="urn:microsoft.com/office/officeart/2005/8/layout/venn2"/>
    <dgm:cxn modelId="{CDDE9202-9044-4388-B562-334D8273FEA5}" type="presParOf" srcId="{A9AE213D-2901-46A1-96DB-03BB92BF6BBF}" destId="{61A4BF8C-524F-4673-A943-2BF3D9D03A14}" srcOrd="0" destOrd="0" presId="urn:microsoft.com/office/officeart/2005/8/layout/venn2"/>
    <dgm:cxn modelId="{CF681DB4-C4EE-4C2B-B7D4-CC0B56A0DB6A}" type="presParOf" srcId="{61A4BF8C-524F-4673-A943-2BF3D9D03A14}" destId="{560EB008-9B0E-4F9D-ADD2-D21E042F247E}" srcOrd="0" destOrd="0" presId="urn:microsoft.com/office/officeart/2005/8/layout/venn2"/>
    <dgm:cxn modelId="{8A4CAFE6-6B82-4D21-A737-CD3DB741E0D6}" type="presParOf" srcId="{61A4BF8C-524F-4673-A943-2BF3D9D03A14}" destId="{D616D18C-CF34-48A4-A65C-832DAD8F4D01}" srcOrd="1" destOrd="0" presId="urn:microsoft.com/office/officeart/2005/8/layout/venn2"/>
    <dgm:cxn modelId="{C5D735E3-4C5A-4968-952F-EED7E118FB6D}" type="presParOf" srcId="{A9AE213D-2901-46A1-96DB-03BB92BF6BBF}" destId="{FEA86F98-4404-4ED1-9370-860D46DDF602}" srcOrd="1" destOrd="0" presId="urn:microsoft.com/office/officeart/2005/8/layout/venn2"/>
    <dgm:cxn modelId="{4ACF7BFE-3A53-49AF-844A-E9B23F966805}" type="presParOf" srcId="{FEA86F98-4404-4ED1-9370-860D46DDF602}" destId="{4841B90F-E148-4257-B044-A705C1D77CAE}" srcOrd="0" destOrd="0" presId="urn:microsoft.com/office/officeart/2005/8/layout/venn2"/>
    <dgm:cxn modelId="{2F3D7070-3C0E-41F6-A17D-0A6ACEEC531C}" type="presParOf" srcId="{FEA86F98-4404-4ED1-9370-860D46DDF602}" destId="{5BACD0B8-35A2-49F2-BCFF-6EB92AFB0385}"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859F989-ECFC-4EA0-A3D3-631D2B1F3890}" type="doc">
      <dgm:prSet loTypeId="urn:microsoft.com/office/officeart/2005/8/layout/hProcess9" loCatId="process" qsTypeId="urn:microsoft.com/office/officeart/2005/8/quickstyle/simple1" qsCatId="simple" csTypeId="urn:microsoft.com/office/officeart/2005/8/colors/accent1_2" csCatId="accent1" phldr="1"/>
      <dgm:spPr/>
    </dgm:pt>
    <dgm:pt modelId="{1F77CF9C-F69F-4830-8EDC-9124F326BA5B}">
      <dgm:prSet phldrT="[Text]" custT="1"/>
      <dgm:spPr>
        <a:solidFill>
          <a:srgbClr val="FF0000"/>
        </a:solidFill>
      </dgm:spPr>
      <dgm:t>
        <a:bodyPr/>
        <a:lstStyle/>
        <a:p>
          <a:endParaRPr lang="en-US" sz="1000" dirty="0"/>
        </a:p>
        <a:p>
          <a:r>
            <a:rPr lang="en-US" sz="1200" dirty="0"/>
            <a:t>Stage</a:t>
          </a:r>
          <a:r>
            <a:rPr lang="en-US" sz="1200" baseline="0" dirty="0"/>
            <a:t> 1</a:t>
          </a:r>
        </a:p>
        <a:p>
          <a:r>
            <a:rPr lang="en-US" sz="1200" b="1" baseline="0" dirty="0"/>
            <a:t>Identifying the issues </a:t>
          </a:r>
          <a:r>
            <a:rPr lang="en-US" sz="1200" baseline="0" dirty="0"/>
            <a:t>–</a:t>
          </a:r>
        </a:p>
        <a:p>
          <a:r>
            <a:rPr lang="en-US" sz="1200" baseline="0" dirty="0"/>
            <a:t> impact assessment tools; survey; structured conversations</a:t>
          </a:r>
        </a:p>
        <a:p>
          <a:endParaRPr lang="en-US" sz="1000" baseline="0" dirty="0"/>
        </a:p>
        <a:p>
          <a:endParaRPr lang="en-US" sz="1000" dirty="0"/>
        </a:p>
      </dgm:t>
    </dgm:pt>
    <dgm:pt modelId="{5CACDBF0-B754-4920-B83C-79BE7225EBE6}" type="parTrans" cxnId="{52C9D76C-D19D-4B60-83C6-ED1BF286C27F}">
      <dgm:prSet/>
      <dgm:spPr/>
      <dgm:t>
        <a:bodyPr/>
        <a:lstStyle/>
        <a:p>
          <a:endParaRPr lang="en-US"/>
        </a:p>
      </dgm:t>
    </dgm:pt>
    <dgm:pt modelId="{E1132F6E-570E-4919-8C09-7A871C14AA88}" type="sibTrans" cxnId="{52C9D76C-D19D-4B60-83C6-ED1BF286C27F}">
      <dgm:prSet/>
      <dgm:spPr/>
      <dgm:t>
        <a:bodyPr/>
        <a:lstStyle/>
        <a:p>
          <a:endParaRPr lang="en-US"/>
        </a:p>
      </dgm:t>
    </dgm:pt>
    <dgm:pt modelId="{FE0E6E5F-09EE-456C-BD22-C015C938020C}">
      <dgm:prSet custT="1"/>
      <dgm:spPr>
        <a:solidFill>
          <a:srgbClr val="00B050"/>
        </a:solidFill>
      </dgm:spPr>
      <dgm:t>
        <a:bodyPr/>
        <a:lstStyle/>
        <a:p>
          <a:r>
            <a:rPr lang="en-GB" sz="2000" b="0" dirty="0"/>
            <a:t>Actions</a:t>
          </a:r>
          <a:r>
            <a:rPr lang="en-GB" sz="2000" b="0" baseline="0" dirty="0"/>
            <a:t> taken to </a:t>
          </a:r>
          <a:r>
            <a:rPr lang="en-GB" sz="1100" b="0" baseline="0" dirty="0"/>
            <a:t>reduce workload</a:t>
          </a:r>
          <a:r>
            <a:rPr lang="en-GB" sz="2000" b="0" baseline="0" dirty="0"/>
            <a:t> </a:t>
          </a:r>
        </a:p>
        <a:p>
          <a:r>
            <a:rPr lang="en-GB" sz="2000" b="0" baseline="0" dirty="0"/>
            <a:t>in schools</a:t>
          </a:r>
          <a:endParaRPr lang="en-GB" sz="2000" b="0" dirty="0"/>
        </a:p>
      </dgm:t>
    </dgm:pt>
    <dgm:pt modelId="{42444AC4-E235-466B-AE61-1132A79473AF}" type="parTrans" cxnId="{F35407BB-EF40-4ED2-A25D-2E3D4CB29CC8}">
      <dgm:prSet/>
      <dgm:spPr/>
      <dgm:t>
        <a:bodyPr/>
        <a:lstStyle/>
        <a:p>
          <a:endParaRPr lang="en-US"/>
        </a:p>
      </dgm:t>
    </dgm:pt>
    <dgm:pt modelId="{46D58587-23E9-4C67-A5C5-3782382707D6}" type="sibTrans" cxnId="{F35407BB-EF40-4ED2-A25D-2E3D4CB29CC8}">
      <dgm:prSet/>
      <dgm:spPr/>
      <dgm:t>
        <a:bodyPr/>
        <a:lstStyle/>
        <a:p>
          <a:endParaRPr lang="en-US"/>
        </a:p>
      </dgm:t>
    </dgm:pt>
    <dgm:pt modelId="{3F825C48-12EF-4A8F-B991-85786D683811}">
      <dgm:prSet phldrT="[Text]" custT="1"/>
      <dgm:spPr>
        <a:solidFill>
          <a:srgbClr val="FFC000"/>
        </a:solidFill>
      </dgm:spPr>
      <dgm:t>
        <a:bodyPr/>
        <a:lstStyle/>
        <a:p>
          <a:r>
            <a:rPr lang="en-US" sz="1400" dirty="0"/>
            <a:t>Stage 2</a:t>
          </a:r>
        </a:p>
        <a:p>
          <a:r>
            <a:rPr lang="en-GB" sz="1400" b="1" dirty="0">
              <a:ea typeface="Calibri" panose="020F0502020204030204" pitchFamily="34" charset="0"/>
              <a:cs typeface="Arial" panose="020B0604020202020204" pitchFamily="34" charset="0"/>
            </a:rPr>
            <a:t>Addressing the issues in schools</a:t>
          </a:r>
        </a:p>
        <a:p>
          <a:r>
            <a:rPr lang="en-GB" sz="1100" dirty="0">
              <a:ea typeface="Calibri" panose="020F0502020204030204" pitchFamily="34" charset="0"/>
              <a:cs typeface="Times New Roman" panose="02020603050405020304" pitchFamily="18" charset="0"/>
            </a:rPr>
            <a:t>Communications, including use of email;</a:t>
          </a:r>
        </a:p>
        <a:p>
          <a:r>
            <a:rPr lang="en-GB" sz="1100" dirty="0">
              <a:ea typeface="Calibri" panose="020F0502020204030204" pitchFamily="34" charset="0"/>
              <a:cs typeface="Times New Roman" panose="02020603050405020304" pitchFamily="18" charset="0"/>
            </a:rPr>
            <a:t>Curriculum planning and resources;</a:t>
          </a:r>
        </a:p>
        <a:p>
          <a:r>
            <a:rPr lang="en-GB" sz="1100" dirty="0">
              <a:ea typeface="Calibri" panose="020F0502020204030204" pitchFamily="34" charset="0"/>
              <a:cs typeface="Times New Roman" panose="02020603050405020304" pitchFamily="18" charset="0"/>
            </a:rPr>
            <a:t>Data management;</a:t>
          </a:r>
        </a:p>
        <a:p>
          <a:r>
            <a:rPr lang="en-GB" sz="1100" dirty="0">
              <a:ea typeface="Calibri" panose="020F0502020204030204" pitchFamily="34" charset="0"/>
              <a:cs typeface="Times New Roman" panose="02020603050405020304" pitchFamily="18" charset="0"/>
            </a:rPr>
            <a:t>Feedback and marking;</a:t>
          </a:r>
        </a:p>
        <a:p>
          <a:r>
            <a:rPr lang="en-GB" sz="1100" dirty="0">
              <a:ea typeface="Calibri" panose="020F0502020204030204" pitchFamily="34" charset="0"/>
              <a:cs typeface="Times New Roman" panose="02020603050405020304" pitchFamily="18" charset="0"/>
            </a:rPr>
            <a:t>Managing change, including planning the yearly calendar and managing ‘pinch points’; and</a:t>
          </a:r>
        </a:p>
        <a:p>
          <a:r>
            <a:rPr lang="en-GB" sz="1100" dirty="0">
              <a:ea typeface="Calibri" panose="020F0502020204030204" pitchFamily="34" charset="0"/>
              <a:cs typeface="Times New Roman" panose="02020603050405020304" pitchFamily="18" charset="0"/>
            </a:rPr>
            <a:t>Advice to support early career teachers</a:t>
          </a:r>
          <a:endParaRPr lang="en-US" sz="1100" dirty="0"/>
        </a:p>
      </dgm:t>
    </dgm:pt>
    <dgm:pt modelId="{93F2C480-15C0-465E-AED2-CAAC902D89E0}" type="parTrans" cxnId="{2BBD29B3-53AB-401A-8A6B-04097B9CF2E5}">
      <dgm:prSet/>
      <dgm:spPr/>
      <dgm:t>
        <a:bodyPr/>
        <a:lstStyle/>
        <a:p>
          <a:endParaRPr lang="en-US"/>
        </a:p>
      </dgm:t>
    </dgm:pt>
    <dgm:pt modelId="{A4261CAD-CF86-47AE-8E7B-5F8C720414AD}" type="sibTrans" cxnId="{2BBD29B3-53AB-401A-8A6B-04097B9CF2E5}">
      <dgm:prSet/>
      <dgm:spPr/>
      <dgm:t>
        <a:bodyPr/>
        <a:lstStyle/>
        <a:p>
          <a:endParaRPr lang="en-US"/>
        </a:p>
      </dgm:t>
    </dgm:pt>
    <dgm:pt modelId="{119F5BBA-2233-46B5-8127-01163E4D5A22}">
      <dgm:prSet phldrT="[Text]" custT="1"/>
      <dgm:spPr>
        <a:solidFill>
          <a:srgbClr val="92D050"/>
        </a:solidFill>
      </dgm:spPr>
      <dgm:t>
        <a:bodyPr/>
        <a:lstStyle/>
        <a:p>
          <a:r>
            <a:rPr lang="en-US" sz="1400" dirty="0"/>
            <a:t>Stage 3</a:t>
          </a:r>
        </a:p>
        <a:p>
          <a:r>
            <a:rPr lang="en-GB" sz="1400" b="1" dirty="0">
              <a:ea typeface="Calibri" panose="020F0502020204030204" pitchFamily="34" charset="0"/>
              <a:cs typeface="Arial" panose="020B0604020202020204" pitchFamily="34" charset="0"/>
            </a:rPr>
            <a:t>Evaluating the impact</a:t>
          </a:r>
          <a:endParaRPr lang="en-US" sz="1400" b="1" dirty="0"/>
        </a:p>
        <a:p>
          <a:endParaRPr lang="en-US" sz="1000" dirty="0"/>
        </a:p>
        <a:p>
          <a:endParaRPr lang="en-US" sz="1000" dirty="0"/>
        </a:p>
      </dgm:t>
    </dgm:pt>
    <dgm:pt modelId="{C7F7F05E-661A-4F72-9386-214C628E7F84}" type="parTrans" cxnId="{58EFF360-5517-4D51-971A-46DD55B7A1FC}">
      <dgm:prSet/>
      <dgm:spPr/>
      <dgm:t>
        <a:bodyPr/>
        <a:lstStyle/>
        <a:p>
          <a:endParaRPr lang="en-US"/>
        </a:p>
      </dgm:t>
    </dgm:pt>
    <dgm:pt modelId="{8F6C888F-FD53-435D-83CC-67370A27707A}" type="sibTrans" cxnId="{58EFF360-5517-4D51-971A-46DD55B7A1FC}">
      <dgm:prSet/>
      <dgm:spPr/>
      <dgm:t>
        <a:bodyPr/>
        <a:lstStyle/>
        <a:p>
          <a:endParaRPr lang="en-US"/>
        </a:p>
      </dgm:t>
    </dgm:pt>
    <dgm:pt modelId="{CA8D7A6D-9150-4D5E-A6FC-CEB5D356154C}">
      <dgm:prSet phldrT="[Text]" custT="1"/>
      <dgm:spPr/>
      <dgm:t>
        <a:bodyPr/>
        <a:lstStyle/>
        <a:p>
          <a:r>
            <a:rPr lang="en-US" sz="2000" dirty="0">
              <a:hlinkClick xmlns:r="http://schemas.openxmlformats.org/officeDocument/2006/relationships" r:id="" action="ppaction://noaction"/>
            </a:rPr>
            <a:t>What is the Workload Reduction Toolkit</a:t>
          </a:r>
          <a:r>
            <a:rPr lang="en-US" sz="2000" dirty="0"/>
            <a:t>?</a:t>
          </a:r>
        </a:p>
      </dgm:t>
    </dgm:pt>
    <dgm:pt modelId="{2333047E-DF1A-4F51-A4A0-594CE91247C6}" type="parTrans" cxnId="{070078B8-CD16-49B2-9692-B39099D04860}">
      <dgm:prSet/>
      <dgm:spPr/>
      <dgm:t>
        <a:bodyPr/>
        <a:lstStyle/>
        <a:p>
          <a:endParaRPr lang="en-US"/>
        </a:p>
      </dgm:t>
    </dgm:pt>
    <dgm:pt modelId="{AD6CCC03-F9D4-43DD-B5EE-AD9426B83CB3}" type="sibTrans" cxnId="{070078B8-CD16-49B2-9692-B39099D04860}">
      <dgm:prSet/>
      <dgm:spPr/>
      <dgm:t>
        <a:bodyPr/>
        <a:lstStyle/>
        <a:p>
          <a:endParaRPr lang="en-US"/>
        </a:p>
      </dgm:t>
    </dgm:pt>
    <dgm:pt modelId="{1A10188F-F72B-4866-A9EC-29F97BD718AC}" type="pres">
      <dgm:prSet presAssocID="{0859F989-ECFC-4EA0-A3D3-631D2B1F3890}" presName="CompostProcess" presStyleCnt="0">
        <dgm:presLayoutVars>
          <dgm:dir/>
          <dgm:resizeHandles val="exact"/>
        </dgm:presLayoutVars>
      </dgm:prSet>
      <dgm:spPr/>
    </dgm:pt>
    <dgm:pt modelId="{52103B3C-D591-479A-BC4E-FCB03B87FE6C}" type="pres">
      <dgm:prSet presAssocID="{0859F989-ECFC-4EA0-A3D3-631D2B1F3890}" presName="arrow" presStyleLbl="bgShp" presStyleIdx="0" presStyleCnt="1" custScaleX="117647" custLinFactNeighborX="1089" custLinFactNeighborY="1001"/>
      <dgm:spPr/>
    </dgm:pt>
    <dgm:pt modelId="{7477638B-A113-425E-B0D9-919D745EB30C}" type="pres">
      <dgm:prSet presAssocID="{0859F989-ECFC-4EA0-A3D3-631D2B1F3890}" presName="linearProcess" presStyleCnt="0"/>
      <dgm:spPr/>
    </dgm:pt>
    <dgm:pt modelId="{3DBA36AF-68E8-4512-B6C7-8D4C72ACFCE2}" type="pres">
      <dgm:prSet presAssocID="{1F77CF9C-F69F-4830-8EDC-9124F326BA5B}" presName="textNode" presStyleLbl="node1" presStyleIdx="0" presStyleCnt="5" custScaleX="707732" custScaleY="126004" custLinFactX="315534" custLinFactNeighborX="400000" custLinFactNeighborY="151">
        <dgm:presLayoutVars>
          <dgm:bulletEnabled val="1"/>
        </dgm:presLayoutVars>
      </dgm:prSet>
      <dgm:spPr/>
      <dgm:t>
        <a:bodyPr/>
        <a:lstStyle/>
        <a:p>
          <a:endParaRPr lang="en-GB"/>
        </a:p>
      </dgm:t>
    </dgm:pt>
    <dgm:pt modelId="{B319FC81-9ED4-42AC-B491-3C4634FC3ADE}" type="pres">
      <dgm:prSet presAssocID="{E1132F6E-570E-4919-8C09-7A871C14AA88}" presName="sibTrans" presStyleCnt="0"/>
      <dgm:spPr/>
    </dgm:pt>
    <dgm:pt modelId="{F31E51A9-56B9-4185-8599-66779D7F41E7}" type="pres">
      <dgm:prSet presAssocID="{3F825C48-12EF-4A8F-B991-85786D683811}" presName="textNode" presStyleLbl="node1" presStyleIdx="1" presStyleCnt="5" custScaleX="712255" custScaleY="196003" custLinFactX="456446" custLinFactNeighborX="500000" custLinFactNeighborY="15524">
        <dgm:presLayoutVars>
          <dgm:bulletEnabled val="1"/>
        </dgm:presLayoutVars>
      </dgm:prSet>
      <dgm:spPr/>
      <dgm:t>
        <a:bodyPr/>
        <a:lstStyle/>
        <a:p>
          <a:endParaRPr lang="en-GB"/>
        </a:p>
      </dgm:t>
    </dgm:pt>
    <dgm:pt modelId="{A3E990D1-909C-4F43-8461-01791B8C992C}" type="pres">
      <dgm:prSet presAssocID="{A4261CAD-CF86-47AE-8E7B-5F8C720414AD}" presName="sibTrans" presStyleCnt="0"/>
      <dgm:spPr/>
    </dgm:pt>
    <dgm:pt modelId="{F0698944-F423-431F-9431-94994CF13004}" type="pres">
      <dgm:prSet presAssocID="{119F5BBA-2233-46B5-8127-01163E4D5A22}" presName="textNode" presStyleLbl="node1" presStyleIdx="2" presStyleCnt="5" custScaleX="704175" custScaleY="126004" custLinFactX="588092" custLinFactNeighborX="600000" custLinFactNeighborY="151">
        <dgm:presLayoutVars>
          <dgm:bulletEnabled val="1"/>
        </dgm:presLayoutVars>
      </dgm:prSet>
      <dgm:spPr/>
      <dgm:t>
        <a:bodyPr/>
        <a:lstStyle/>
        <a:p>
          <a:endParaRPr lang="en-GB"/>
        </a:p>
      </dgm:t>
    </dgm:pt>
    <dgm:pt modelId="{AB137105-8C88-4113-963D-83DC40FFA657}" type="pres">
      <dgm:prSet presAssocID="{8F6C888F-FD53-435D-83CC-67370A27707A}" presName="sibTrans" presStyleCnt="0"/>
      <dgm:spPr/>
    </dgm:pt>
    <dgm:pt modelId="{95E53EBB-ACA1-4591-B48D-12C19D1E166C}" type="pres">
      <dgm:prSet presAssocID="{CA8D7A6D-9150-4D5E-A6FC-CEB5D356154C}" presName="textNode" presStyleLbl="node1" presStyleIdx="3" presStyleCnt="5" custScaleX="2000000" custScaleY="37000" custLinFactX="-679217" custLinFactY="-6500" custLinFactNeighborX="-700000" custLinFactNeighborY="-100000">
        <dgm:presLayoutVars>
          <dgm:bulletEnabled val="1"/>
        </dgm:presLayoutVars>
      </dgm:prSet>
      <dgm:spPr/>
      <dgm:t>
        <a:bodyPr/>
        <a:lstStyle/>
        <a:p>
          <a:endParaRPr lang="en-GB"/>
        </a:p>
      </dgm:t>
    </dgm:pt>
    <dgm:pt modelId="{89C400FE-06F4-4F3C-895F-BFB3B8ED00A4}" type="pres">
      <dgm:prSet presAssocID="{AD6CCC03-F9D4-43DD-B5EE-AD9426B83CB3}" presName="sibTrans" presStyleCnt="0"/>
      <dgm:spPr/>
    </dgm:pt>
    <dgm:pt modelId="{F548212A-43DC-499E-AD30-ABF27A415D71}" type="pres">
      <dgm:prSet presAssocID="{FE0E6E5F-09EE-456C-BD22-C015C938020C}" presName="textNode" presStyleLbl="node1" presStyleIdx="4" presStyleCnt="5" custScaleX="651949" custScaleY="135000" custLinFactX="-72289" custLinFactNeighborX="-100000" custLinFactNeighborY="5499">
        <dgm:presLayoutVars>
          <dgm:bulletEnabled val="1"/>
        </dgm:presLayoutVars>
      </dgm:prSet>
      <dgm:spPr/>
      <dgm:t>
        <a:bodyPr/>
        <a:lstStyle/>
        <a:p>
          <a:endParaRPr lang="en-GB"/>
        </a:p>
      </dgm:t>
    </dgm:pt>
  </dgm:ptLst>
  <dgm:cxnLst>
    <dgm:cxn modelId="{C743541E-5784-4865-A634-DF38F8A1D515}" type="presOf" srcId="{0859F989-ECFC-4EA0-A3D3-631D2B1F3890}" destId="{1A10188F-F72B-4866-A9EC-29F97BD718AC}" srcOrd="0" destOrd="0" presId="urn:microsoft.com/office/officeart/2005/8/layout/hProcess9"/>
    <dgm:cxn modelId="{CA54249D-BFC9-4993-B623-2A31D8EF271F}" type="presOf" srcId="{1F77CF9C-F69F-4830-8EDC-9124F326BA5B}" destId="{3DBA36AF-68E8-4512-B6C7-8D4C72ACFCE2}" srcOrd="0" destOrd="0" presId="urn:microsoft.com/office/officeart/2005/8/layout/hProcess9"/>
    <dgm:cxn modelId="{070078B8-CD16-49B2-9692-B39099D04860}" srcId="{0859F989-ECFC-4EA0-A3D3-631D2B1F3890}" destId="{CA8D7A6D-9150-4D5E-A6FC-CEB5D356154C}" srcOrd="3" destOrd="0" parTransId="{2333047E-DF1A-4F51-A4A0-594CE91247C6}" sibTransId="{AD6CCC03-F9D4-43DD-B5EE-AD9426B83CB3}"/>
    <dgm:cxn modelId="{A2EF908A-CC03-4F32-9919-0B5014BE8AAB}" type="presOf" srcId="{FE0E6E5F-09EE-456C-BD22-C015C938020C}" destId="{F548212A-43DC-499E-AD30-ABF27A415D71}" srcOrd="0" destOrd="0" presId="urn:microsoft.com/office/officeart/2005/8/layout/hProcess9"/>
    <dgm:cxn modelId="{FE4E53C0-CF55-4C33-934C-7AAB1C6B4AEB}" type="presOf" srcId="{119F5BBA-2233-46B5-8127-01163E4D5A22}" destId="{F0698944-F423-431F-9431-94994CF13004}" srcOrd="0" destOrd="0" presId="urn:microsoft.com/office/officeart/2005/8/layout/hProcess9"/>
    <dgm:cxn modelId="{F35407BB-EF40-4ED2-A25D-2E3D4CB29CC8}" srcId="{0859F989-ECFC-4EA0-A3D3-631D2B1F3890}" destId="{FE0E6E5F-09EE-456C-BD22-C015C938020C}" srcOrd="4" destOrd="0" parTransId="{42444AC4-E235-466B-AE61-1132A79473AF}" sibTransId="{46D58587-23E9-4C67-A5C5-3782382707D6}"/>
    <dgm:cxn modelId="{52B87996-686F-4E5C-9E1C-B749954B1168}" type="presOf" srcId="{3F825C48-12EF-4A8F-B991-85786D683811}" destId="{F31E51A9-56B9-4185-8599-66779D7F41E7}" srcOrd="0" destOrd="0" presId="urn:microsoft.com/office/officeart/2005/8/layout/hProcess9"/>
    <dgm:cxn modelId="{1A67AF07-2F81-4C2A-9D6F-7B661A8DE5C1}" type="presOf" srcId="{CA8D7A6D-9150-4D5E-A6FC-CEB5D356154C}" destId="{95E53EBB-ACA1-4591-B48D-12C19D1E166C}" srcOrd="0" destOrd="0" presId="urn:microsoft.com/office/officeart/2005/8/layout/hProcess9"/>
    <dgm:cxn modelId="{58EFF360-5517-4D51-971A-46DD55B7A1FC}" srcId="{0859F989-ECFC-4EA0-A3D3-631D2B1F3890}" destId="{119F5BBA-2233-46B5-8127-01163E4D5A22}" srcOrd="2" destOrd="0" parTransId="{C7F7F05E-661A-4F72-9386-214C628E7F84}" sibTransId="{8F6C888F-FD53-435D-83CC-67370A27707A}"/>
    <dgm:cxn modelId="{2BBD29B3-53AB-401A-8A6B-04097B9CF2E5}" srcId="{0859F989-ECFC-4EA0-A3D3-631D2B1F3890}" destId="{3F825C48-12EF-4A8F-B991-85786D683811}" srcOrd="1" destOrd="0" parTransId="{93F2C480-15C0-465E-AED2-CAAC902D89E0}" sibTransId="{A4261CAD-CF86-47AE-8E7B-5F8C720414AD}"/>
    <dgm:cxn modelId="{52C9D76C-D19D-4B60-83C6-ED1BF286C27F}" srcId="{0859F989-ECFC-4EA0-A3D3-631D2B1F3890}" destId="{1F77CF9C-F69F-4830-8EDC-9124F326BA5B}" srcOrd="0" destOrd="0" parTransId="{5CACDBF0-B754-4920-B83C-79BE7225EBE6}" sibTransId="{E1132F6E-570E-4919-8C09-7A871C14AA88}"/>
    <dgm:cxn modelId="{143F92AA-7B4D-4794-95BC-83E98BE46E8D}" type="presParOf" srcId="{1A10188F-F72B-4866-A9EC-29F97BD718AC}" destId="{52103B3C-D591-479A-BC4E-FCB03B87FE6C}" srcOrd="0" destOrd="0" presId="urn:microsoft.com/office/officeart/2005/8/layout/hProcess9"/>
    <dgm:cxn modelId="{9300E84B-A7EA-43BA-903B-4C800A0D8B75}" type="presParOf" srcId="{1A10188F-F72B-4866-A9EC-29F97BD718AC}" destId="{7477638B-A113-425E-B0D9-919D745EB30C}" srcOrd="1" destOrd="0" presId="urn:microsoft.com/office/officeart/2005/8/layout/hProcess9"/>
    <dgm:cxn modelId="{F7433310-FC47-4993-B168-F927EAA1A17F}" type="presParOf" srcId="{7477638B-A113-425E-B0D9-919D745EB30C}" destId="{3DBA36AF-68E8-4512-B6C7-8D4C72ACFCE2}" srcOrd="0" destOrd="0" presId="urn:microsoft.com/office/officeart/2005/8/layout/hProcess9"/>
    <dgm:cxn modelId="{ECB4EAD4-2F3F-4148-B73F-90C4AF1E0440}" type="presParOf" srcId="{7477638B-A113-425E-B0D9-919D745EB30C}" destId="{B319FC81-9ED4-42AC-B491-3C4634FC3ADE}" srcOrd="1" destOrd="0" presId="urn:microsoft.com/office/officeart/2005/8/layout/hProcess9"/>
    <dgm:cxn modelId="{3AFBA97D-C138-46F6-9B97-D631B032F16F}" type="presParOf" srcId="{7477638B-A113-425E-B0D9-919D745EB30C}" destId="{F31E51A9-56B9-4185-8599-66779D7F41E7}" srcOrd="2" destOrd="0" presId="urn:microsoft.com/office/officeart/2005/8/layout/hProcess9"/>
    <dgm:cxn modelId="{F048D77E-E489-4491-B238-4A4AC974C117}" type="presParOf" srcId="{7477638B-A113-425E-B0D9-919D745EB30C}" destId="{A3E990D1-909C-4F43-8461-01791B8C992C}" srcOrd="3" destOrd="0" presId="urn:microsoft.com/office/officeart/2005/8/layout/hProcess9"/>
    <dgm:cxn modelId="{27EF7CFF-67F8-453C-8318-6DE86AD7D9C9}" type="presParOf" srcId="{7477638B-A113-425E-B0D9-919D745EB30C}" destId="{F0698944-F423-431F-9431-94994CF13004}" srcOrd="4" destOrd="0" presId="urn:microsoft.com/office/officeart/2005/8/layout/hProcess9"/>
    <dgm:cxn modelId="{1D1E9DCF-178B-47B8-B329-983D3AFC0457}" type="presParOf" srcId="{7477638B-A113-425E-B0D9-919D745EB30C}" destId="{AB137105-8C88-4113-963D-83DC40FFA657}" srcOrd="5" destOrd="0" presId="urn:microsoft.com/office/officeart/2005/8/layout/hProcess9"/>
    <dgm:cxn modelId="{262EEA36-5C3B-4D5B-8EBE-B3CD8811DEC2}" type="presParOf" srcId="{7477638B-A113-425E-B0D9-919D745EB30C}" destId="{95E53EBB-ACA1-4591-B48D-12C19D1E166C}" srcOrd="6" destOrd="0" presId="urn:microsoft.com/office/officeart/2005/8/layout/hProcess9"/>
    <dgm:cxn modelId="{50EBCDA5-3F25-431C-B28A-E4457F7118D3}" type="presParOf" srcId="{7477638B-A113-425E-B0D9-919D745EB30C}" destId="{89C400FE-06F4-4F3C-895F-BFB3B8ED00A4}" srcOrd="7" destOrd="0" presId="urn:microsoft.com/office/officeart/2005/8/layout/hProcess9"/>
    <dgm:cxn modelId="{57E3C289-3EFB-4688-AFB4-2133565B0806}" type="presParOf" srcId="{7477638B-A113-425E-B0D9-919D745EB30C}" destId="{F548212A-43DC-499E-AD30-ABF27A415D7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EB008-9B0E-4F9D-ADD2-D21E042F247E}">
      <dsp:nvSpPr>
        <dsp:cNvPr id="0" name=""/>
        <dsp:cNvSpPr/>
      </dsp:nvSpPr>
      <dsp:spPr>
        <a:xfrm>
          <a:off x="20669" y="0"/>
          <a:ext cx="3464638" cy="346463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000" tIns="36000" rIns="36000" bIns="36000" numCol="1" spcCol="1270" anchor="t" anchorCtr="0">
          <a:noAutofit/>
        </a:bodyPr>
        <a:lstStyle/>
        <a:p>
          <a:pPr lvl="0" algn="ctr" defTabSz="488950">
            <a:lnSpc>
              <a:spcPct val="100000"/>
            </a:lnSpc>
            <a:spcBef>
              <a:spcPct val="0"/>
            </a:spcBef>
            <a:spcAft>
              <a:spcPts val="0"/>
            </a:spcAft>
          </a:pPr>
          <a:endParaRPr lang="en-GB" sz="1100" b="1" kern="1200" dirty="0"/>
        </a:p>
      </dsp:txBody>
      <dsp:txXfrm>
        <a:off x="843521" y="259847"/>
        <a:ext cx="1818934" cy="588988"/>
      </dsp:txXfrm>
    </dsp:sp>
    <dsp:sp modelId="{4841B90F-E148-4257-B044-A705C1D77CAE}">
      <dsp:nvSpPr>
        <dsp:cNvPr id="0" name=""/>
        <dsp:cNvSpPr/>
      </dsp:nvSpPr>
      <dsp:spPr>
        <a:xfrm>
          <a:off x="392302" y="2160734"/>
          <a:ext cx="2610171" cy="952212"/>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100000"/>
            </a:lnSpc>
            <a:spcBef>
              <a:spcPct val="0"/>
            </a:spcBef>
            <a:spcAft>
              <a:spcPts val="0"/>
            </a:spcAft>
          </a:pPr>
          <a:r>
            <a:rPr lang="en-GB" sz="1600" b="1" kern="1200" dirty="0" smtClean="0">
              <a:solidFill>
                <a:schemeClr val="tx1"/>
              </a:solidFill>
            </a:rPr>
            <a:t>392 with EHCP  281 with </a:t>
          </a:r>
          <a:r>
            <a:rPr lang="en-GB" sz="1600" b="1" kern="1200" dirty="0">
              <a:solidFill>
                <a:schemeClr val="tx1"/>
              </a:solidFill>
            </a:rPr>
            <a:t>EA1</a:t>
          </a:r>
        </a:p>
      </dsp:txBody>
      <dsp:txXfrm>
        <a:off x="774553" y="2398787"/>
        <a:ext cx="1845670" cy="476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03B3C-D591-479A-BC4E-FCB03B87FE6C}">
      <dsp:nvSpPr>
        <dsp:cNvPr id="0" name=""/>
        <dsp:cNvSpPr/>
      </dsp:nvSpPr>
      <dsp:spPr>
        <a:xfrm>
          <a:off x="3" y="0"/>
          <a:ext cx="6724930" cy="550353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BA36AF-68E8-4512-B6C7-8D4C72ACFCE2}">
      <dsp:nvSpPr>
        <dsp:cNvPr id="0" name=""/>
        <dsp:cNvSpPr/>
      </dsp:nvSpPr>
      <dsp:spPr>
        <a:xfrm>
          <a:off x="525132" y="1368158"/>
          <a:ext cx="983648" cy="2773872"/>
        </a:xfrm>
        <a:prstGeom prst="roundRect">
          <a:avLst/>
        </a:prstGeom>
        <a:solidFill>
          <a:srgbClr val="FF0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r>
            <a:rPr lang="en-US" sz="1200" kern="1200" dirty="0"/>
            <a:t>Stage</a:t>
          </a:r>
          <a:r>
            <a:rPr lang="en-US" sz="1200" kern="1200" baseline="0" dirty="0"/>
            <a:t> 1</a:t>
          </a:r>
        </a:p>
        <a:p>
          <a:pPr lvl="0" algn="ctr" defTabSz="444500">
            <a:lnSpc>
              <a:spcPct val="90000"/>
            </a:lnSpc>
            <a:spcBef>
              <a:spcPct val="0"/>
            </a:spcBef>
            <a:spcAft>
              <a:spcPct val="35000"/>
            </a:spcAft>
          </a:pPr>
          <a:r>
            <a:rPr lang="en-US" sz="1200" b="1" kern="1200" baseline="0" dirty="0"/>
            <a:t>Identifying the issues </a:t>
          </a:r>
          <a:r>
            <a:rPr lang="en-US" sz="1200" kern="1200" baseline="0" dirty="0"/>
            <a:t>–</a:t>
          </a:r>
        </a:p>
        <a:p>
          <a:pPr lvl="0" algn="ctr" defTabSz="444500">
            <a:lnSpc>
              <a:spcPct val="90000"/>
            </a:lnSpc>
            <a:spcBef>
              <a:spcPct val="0"/>
            </a:spcBef>
            <a:spcAft>
              <a:spcPct val="35000"/>
            </a:spcAft>
          </a:pPr>
          <a:r>
            <a:rPr lang="en-US" sz="1200" kern="1200" baseline="0" dirty="0"/>
            <a:t> impact assessment tools; survey; structured conversations</a:t>
          </a:r>
        </a:p>
        <a:p>
          <a:pPr lvl="0" algn="ctr" defTabSz="444500">
            <a:lnSpc>
              <a:spcPct val="90000"/>
            </a:lnSpc>
            <a:spcBef>
              <a:spcPct val="0"/>
            </a:spcBef>
            <a:spcAft>
              <a:spcPct val="35000"/>
            </a:spcAft>
          </a:pPr>
          <a:endParaRPr lang="en-US" sz="1000" kern="1200" baseline="0" dirty="0"/>
        </a:p>
        <a:p>
          <a:pPr lvl="0" algn="ctr" defTabSz="444500">
            <a:lnSpc>
              <a:spcPct val="90000"/>
            </a:lnSpc>
            <a:spcBef>
              <a:spcPct val="0"/>
            </a:spcBef>
            <a:spcAft>
              <a:spcPct val="35000"/>
            </a:spcAft>
          </a:pPr>
          <a:endParaRPr lang="en-US" sz="1000" kern="1200" dirty="0"/>
        </a:p>
      </dsp:txBody>
      <dsp:txXfrm>
        <a:off x="573150" y="1416176"/>
        <a:ext cx="887612" cy="2677836"/>
      </dsp:txXfrm>
    </dsp:sp>
    <dsp:sp modelId="{F31E51A9-56B9-4185-8599-66779D7F41E7}">
      <dsp:nvSpPr>
        <dsp:cNvPr id="0" name=""/>
        <dsp:cNvSpPr/>
      </dsp:nvSpPr>
      <dsp:spPr>
        <a:xfrm>
          <a:off x="1747808" y="936097"/>
          <a:ext cx="989934" cy="4314841"/>
        </a:xfrm>
        <a:prstGeom prst="roundRect">
          <a:avLst/>
        </a:prstGeom>
        <a:solidFill>
          <a:srgbClr val="FFC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Stage 2</a:t>
          </a:r>
        </a:p>
        <a:p>
          <a:pPr lvl="0" algn="ctr" defTabSz="622300">
            <a:lnSpc>
              <a:spcPct val="90000"/>
            </a:lnSpc>
            <a:spcBef>
              <a:spcPct val="0"/>
            </a:spcBef>
            <a:spcAft>
              <a:spcPct val="35000"/>
            </a:spcAft>
          </a:pPr>
          <a:r>
            <a:rPr lang="en-GB" sz="1400" b="1" kern="1200" dirty="0">
              <a:ea typeface="Calibri" panose="020F0502020204030204" pitchFamily="34" charset="0"/>
              <a:cs typeface="Arial" panose="020B0604020202020204" pitchFamily="34" charset="0"/>
            </a:rPr>
            <a:t>Addressing the issues in schools</a:t>
          </a:r>
        </a:p>
        <a:p>
          <a:pPr lvl="0" algn="ctr" defTabSz="622300">
            <a:lnSpc>
              <a:spcPct val="90000"/>
            </a:lnSpc>
            <a:spcBef>
              <a:spcPct val="0"/>
            </a:spcBef>
            <a:spcAft>
              <a:spcPct val="35000"/>
            </a:spcAft>
          </a:pPr>
          <a:r>
            <a:rPr lang="en-GB" sz="1100" kern="1200" dirty="0">
              <a:ea typeface="Calibri" panose="020F0502020204030204" pitchFamily="34" charset="0"/>
              <a:cs typeface="Times New Roman" panose="02020603050405020304" pitchFamily="18" charset="0"/>
            </a:rPr>
            <a:t>Communications, including use of email;</a:t>
          </a:r>
        </a:p>
        <a:p>
          <a:pPr lvl="0" algn="ctr" defTabSz="622300">
            <a:lnSpc>
              <a:spcPct val="90000"/>
            </a:lnSpc>
            <a:spcBef>
              <a:spcPct val="0"/>
            </a:spcBef>
            <a:spcAft>
              <a:spcPct val="35000"/>
            </a:spcAft>
          </a:pPr>
          <a:r>
            <a:rPr lang="en-GB" sz="1100" kern="1200" dirty="0">
              <a:ea typeface="Calibri" panose="020F0502020204030204" pitchFamily="34" charset="0"/>
              <a:cs typeface="Times New Roman" panose="02020603050405020304" pitchFamily="18" charset="0"/>
            </a:rPr>
            <a:t>Curriculum planning and resources;</a:t>
          </a:r>
        </a:p>
        <a:p>
          <a:pPr lvl="0" algn="ctr" defTabSz="622300">
            <a:lnSpc>
              <a:spcPct val="90000"/>
            </a:lnSpc>
            <a:spcBef>
              <a:spcPct val="0"/>
            </a:spcBef>
            <a:spcAft>
              <a:spcPct val="35000"/>
            </a:spcAft>
          </a:pPr>
          <a:r>
            <a:rPr lang="en-GB" sz="1100" kern="1200" dirty="0">
              <a:ea typeface="Calibri" panose="020F0502020204030204" pitchFamily="34" charset="0"/>
              <a:cs typeface="Times New Roman" panose="02020603050405020304" pitchFamily="18" charset="0"/>
            </a:rPr>
            <a:t>Data management;</a:t>
          </a:r>
        </a:p>
        <a:p>
          <a:pPr lvl="0" algn="ctr" defTabSz="622300">
            <a:lnSpc>
              <a:spcPct val="90000"/>
            </a:lnSpc>
            <a:spcBef>
              <a:spcPct val="0"/>
            </a:spcBef>
            <a:spcAft>
              <a:spcPct val="35000"/>
            </a:spcAft>
          </a:pPr>
          <a:r>
            <a:rPr lang="en-GB" sz="1100" kern="1200" dirty="0">
              <a:ea typeface="Calibri" panose="020F0502020204030204" pitchFamily="34" charset="0"/>
              <a:cs typeface="Times New Roman" panose="02020603050405020304" pitchFamily="18" charset="0"/>
            </a:rPr>
            <a:t>Feedback and marking;</a:t>
          </a:r>
        </a:p>
        <a:p>
          <a:pPr lvl="0" algn="ctr" defTabSz="622300">
            <a:lnSpc>
              <a:spcPct val="90000"/>
            </a:lnSpc>
            <a:spcBef>
              <a:spcPct val="0"/>
            </a:spcBef>
            <a:spcAft>
              <a:spcPct val="35000"/>
            </a:spcAft>
          </a:pPr>
          <a:r>
            <a:rPr lang="en-GB" sz="1100" kern="1200" dirty="0">
              <a:ea typeface="Calibri" panose="020F0502020204030204" pitchFamily="34" charset="0"/>
              <a:cs typeface="Times New Roman" panose="02020603050405020304" pitchFamily="18" charset="0"/>
            </a:rPr>
            <a:t>Managing change, including planning the yearly calendar and managing ‘pinch points’; and</a:t>
          </a:r>
        </a:p>
        <a:p>
          <a:pPr lvl="0" algn="ctr" defTabSz="622300">
            <a:lnSpc>
              <a:spcPct val="90000"/>
            </a:lnSpc>
            <a:spcBef>
              <a:spcPct val="0"/>
            </a:spcBef>
            <a:spcAft>
              <a:spcPct val="35000"/>
            </a:spcAft>
          </a:pPr>
          <a:r>
            <a:rPr lang="en-GB" sz="1100" kern="1200" dirty="0">
              <a:ea typeface="Calibri" panose="020F0502020204030204" pitchFamily="34" charset="0"/>
              <a:cs typeface="Times New Roman" panose="02020603050405020304" pitchFamily="18" charset="0"/>
            </a:rPr>
            <a:t>Advice to support early career teachers</a:t>
          </a:r>
          <a:endParaRPr lang="en-US" sz="1100" kern="1200" dirty="0"/>
        </a:p>
      </dsp:txBody>
      <dsp:txXfrm>
        <a:off x="1796133" y="984422"/>
        <a:ext cx="893284" cy="4218191"/>
      </dsp:txXfrm>
    </dsp:sp>
    <dsp:sp modelId="{F0698944-F423-431F-9431-94994CF13004}">
      <dsp:nvSpPr>
        <dsp:cNvPr id="0" name=""/>
        <dsp:cNvSpPr/>
      </dsp:nvSpPr>
      <dsp:spPr>
        <a:xfrm>
          <a:off x="2963893" y="1368158"/>
          <a:ext cx="978704" cy="2773872"/>
        </a:xfrm>
        <a:prstGeom prst="roundRect">
          <a:avLst/>
        </a:prstGeom>
        <a:solidFill>
          <a:srgbClr val="92D05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Stage 3</a:t>
          </a:r>
        </a:p>
        <a:p>
          <a:pPr lvl="0" algn="ctr" defTabSz="622300">
            <a:lnSpc>
              <a:spcPct val="90000"/>
            </a:lnSpc>
            <a:spcBef>
              <a:spcPct val="0"/>
            </a:spcBef>
            <a:spcAft>
              <a:spcPct val="35000"/>
            </a:spcAft>
          </a:pPr>
          <a:r>
            <a:rPr lang="en-GB" sz="1400" b="1" kern="1200" dirty="0">
              <a:ea typeface="Calibri" panose="020F0502020204030204" pitchFamily="34" charset="0"/>
              <a:cs typeface="Arial" panose="020B0604020202020204" pitchFamily="34" charset="0"/>
            </a:rPr>
            <a:t>Evaluating the impact</a:t>
          </a:r>
          <a:endParaRPr lang="en-US" sz="1400" b="1" kern="1200" dirty="0"/>
        </a:p>
        <a:p>
          <a:pPr lvl="0" algn="ctr" defTabSz="622300">
            <a:lnSpc>
              <a:spcPct val="90000"/>
            </a:lnSpc>
            <a:spcBef>
              <a:spcPct val="0"/>
            </a:spcBef>
            <a:spcAft>
              <a:spcPct val="35000"/>
            </a:spcAft>
          </a:pPr>
          <a:endParaRPr lang="en-US" sz="1000" kern="1200" dirty="0"/>
        </a:p>
        <a:p>
          <a:pPr lvl="0" algn="ctr" defTabSz="622300">
            <a:lnSpc>
              <a:spcPct val="90000"/>
            </a:lnSpc>
            <a:spcBef>
              <a:spcPct val="0"/>
            </a:spcBef>
            <a:spcAft>
              <a:spcPct val="35000"/>
            </a:spcAft>
          </a:pPr>
          <a:endParaRPr lang="en-US" sz="1000" kern="1200" dirty="0"/>
        </a:p>
      </dsp:txBody>
      <dsp:txXfrm>
        <a:off x="3011669" y="1415934"/>
        <a:ext cx="883152" cy="2678320"/>
      </dsp:txXfrm>
    </dsp:sp>
    <dsp:sp modelId="{95E53EBB-ACA1-4591-B48D-12C19D1E166C}">
      <dsp:nvSpPr>
        <dsp:cNvPr id="0" name=""/>
        <dsp:cNvSpPr/>
      </dsp:nvSpPr>
      <dsp:spPr>
        <a:xfrm>
          <a:off x="1922135" y="0"/>
          <a:ext cx="2779720" cy="814523"/>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hlinkClick xmlns:r="http://schemas.openxmlformats.org/officeDocument/2006/relationships" r:id="" action="ppaction://noaction"/>
            </a:rPr>
            <a:t>What is the Workload Reduction Toolkit</a:t>
          </a:r>
          <a:r>
            <a:rPr lang="en-US" sz="2000" kern="1200" dirty="0"/>
            <a:t>?</a:t>
          </a:r>
        </a:p>
      </dsp:txBody>
      <dsp:txXfrm>
        <a:off x="1961897" y="39762"/>
        <a:ext cx="2700196" cy="734999"/>
      </dsp:txXfrm>
    </dsp:sp>
    <dsp:sp modelId="{F548212A-43DC-499E-AD30-ABF27A415D71}">
      <dsp:nvSpPr>
        <dsp:cNvPr id="0" name=""/>
        <dsp:cNvSpPr/>
      </dsp:nvSpPr>
      <dsp:spPr>
        <a:xfrm>
          <a:off x="5696530" y="1386870"/>
          <a:ext cx="906117" cy="2971911"/>
        </a:xfrm>
        <a:prstGeom prst="roundRect">
          <a:avLst/>
        </a:prstGeom>
        <a:solidFill>
          <a:srgbClr val="00B05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0" kern="1200" dirty="0"/>
            <a:t>Actions</a:t>
          </a:r>
          <a:r>
            <a:rPr lang="en-GB" sz="2000" b="0" kern="1200" baseline="0" dirty="0"/>
            <a:t> taken to </a:t>
          </a:r>
          <a:r>
            <a:rPr lang="en-GB" sz="1100" b="0" kern="1200" baseline="0" dirty="0"/>
            <a:t>reduce workload</a:t>
          </a:r>
          <a:r>
            <a:rPr lang="en-GB" sz="2000" b="0" kern="1200" baseline="0" dirty="0"/>
            <a:t> </a:t>
          </a:r>
        </a:p>
        <a:p>
          <a:pPr lvl="0" algn="ctr" defTabSz="889000">
            <a:lnSpc>
              <a:spcPct val="90000"/>
            </a:lnSpc>
            <a:spcBef>
              <a:spcPct val="0"/>
            </a:spcBef>
            <a:spcAft>
              <a:spcPct val="35000"/>
            </a:spcAft>
          </a:pPr>
          <a:r>
            <a:rPr lang="en-GB" sz="2000" b="0" kern="1200" baseline="0" dirty="0"/>
            <a:t>in schools</a:t>
          </a:r>
          <a:endParaRPr lang="en-GB" sz="2000" b="0" kern="1200" dirty="0"/>
        </a:p>
      </dsp:txBody>
      <dsp:txXfrm>
        <a:off x="5740763" y="1431103"/>
        <a:ext cx="817651" cy="288344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35B26A-78BE-41DB-8894-728A8C925B71}" type="datetimeFigureOut">
              <a:rPr lang="en-GB" smtClean="0"/>
              <a:t>25/06/2019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D6DD5A-40AB-4D9B-A811-F21340A344F7}" type="slidenum">
              <a:rPr lang="en-GB" smtClean="0"/>
              <a:t>‹#›</a:t>
            </a:fld>
            <a:endParaRPr lang="en-GB"/>
          </a:p>
        </p:txBody>
      </p:sp>
    </p:spTree>
    <p:extLst>
      <p:ext uri="{BB962C8B-B14F-4D97-AF65-F5344CB8AC3E}">
        <p14:creationId xmlns:p14="http://schemas.microsoft.com/office/powerpoint/2010/main" val="1153831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43000" y="685800"/>
            <a:ext cx="4572000" cy="3429000"/>
          </a:xfrm>
          <a:ln/>
        </p:spPr>
      </p:sp>
      <p:sp>
        <p:nvSpPr>
          <p:cNvPr id="20483" name="Notes Placeholder 2"/>
          <p:cNvSpPr>
            <a:spLocks noGrp="1"/>
          </p:cNvSpPr>
          <p:nvPr>
            <p:ph type="body" idx="1"/>
          </p:nvPr>
        </p:nvSpPr>
        <p:spPr>
          <a:noFill/>
        </p:spPr>
        <p:txBody>
          <a:bodyPr/>
          <a:lstStyle/>
          <a:p>
            <a:r>
              <a:rPr lang="en-GB" altLang="en-US" dirty="0" smtClean="0"/>
              <a:t>Good Morning everyone</a:t>
            </a:r>
          </a:p>
          <a:p>
            <a:endParaRPr lang="en-GB" altLang="en-US" dirty="0" smtClean="0"/>
          </a:p>
        </p:txBody>
      </p:sp>
      <p:sp>
        <p:nvSpPr>
          <p:cNvPr id="2048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673097B-9FA5-46F8-B01F-44C46C245298}" type="slidenum">
              <a:rPr lang="en-GB" altLang="en-US" sz="1200" smtClean="0">
                <a:solidFill>
                  <a:prstClr val="black"/>
                </a:solidFill>
              </a:rPr>
              <a:pPr/>
              <a:t>17</a:t>
            </a:fld>
            <a:endParaRPr lang="en-GB" altLang="en-US" sz="1200"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43000" y="685800"/>
            <a:ext cx="4572000" cy="3429000"/>
          </a:xfrm>
          <a:ln/>
        </p:spPr>
      </p:sp>
      <p:sp>
        <p:nvSpPr>
          <p:cNvPr id="31747" name="Notes Placeholder 2"/>
          <p:cNvSpPr>
            <a:spLocks noGrp="1"/>
          </p:cNvSpPr>
          <p:nvPr>
            <p:ph type="body" idx="1"/>
          </p:nvPr>
        </p:nvSpPr>
        <p:spPr>
          <a:noFill/>
        </p:spPr>
        <p:txBody>
          <a:bodyPr/>
          <a:lstStyle/>
          <a:p>
            <a:r>
              <a:rPr lang="en-GB" altLang="en-US" dirty="0" err="1" smtClean="0"/>
              <a:t>Hollingwood</a:t>
            </a:r>
            <a:r>
              <a:rPr lang="en-GB" altLang="en-US" dirty="0" smtClean="0"/>
              <a:t>  and Appleton are reconfiguring underused space within the schools in order to deliver Resourced Provisions.</a:t>
            </a:r>
            <a:r>
              <a:rPr lang="en-GB" altLang="en-US" baseline="0" dirty="0" smtClean="0"/>
              <a:t> </a:t>
            </a:r>
            <a:r>
              <a:rPr lang="en-GB" altLang="en-US" dirty="0" smtClean="0"/>
              <a:t>Both schools currently have nurture areas and will work with the LA to develop the new provision </a:t>
            </a:r>
          </a:p>
          <a:p>
            <a:endParaRPr lang="en-GB" altLang="en-US" dirty="0" smtClean="0"/>
          </a:p>
          <a:p>
            <a:r>
              <a:rPr lang="en-GB" altLang="en-US" dirty="0" smtClean="0"/>
              <a:t>These proposals including the academies proposals will deliver in total 134 additional specialist</a:t>
            </a:r>
          </a:p>
          <a:p>
            <a:r>
              <a:rPr lang="en-GB" altLang="en-US" dirty="0" smtClean="0"/>
              <a:t>places out of the agreed 354 commissioned SEND places agreed by School Forum in January</a:t>
            </a:r>
          </a:p>
          <a:p>
            <a:r>
              <a:rPr lang="en-GB" altLang="en-US" dirty="0" smtClean="0"/>
              <a:t>2019. </a:t>
            </a:r>
          </a:p>
          <a:p>
            <a:endParaRPr lang="en-GB" altLang="en-US" dirty="0" smtClean="0"/>
          </a:p>
          <a:p>
            <a:r>
              <a:rPr lang="en-GB" altLang="en-US" b="1" dirty="0" smtClean="0"/>
              <a:t>Further developments </a:t>
            </a:r>
            <a:r>
              <a:rPr lang="en-GB" altLang="en-US" dirty="0" smtClean="0"/>
              <a:t>with a number of LA maintained schools and academies are planned</a:t>
            </a:r>
          </a:p>
          <a:p>
            <a:r>
              <a:rPr lang="en-GB" altLang="en-US" dirty="0" smtClean="0"/>
              <a:t>for the autumn term and will be consulted on at a later date.</a:t>
            </a:r>
          </a:p>
        </p:txBody>
      </p:sp>
      <p:sp>
        <p:nvSpPr>
          <p:cNvPr id="3174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FCEC2B0-B79F-4498-9C97-79733764ACD1}" type="slidenum">
              <a:rPr lang="en-GB" altLang="en-US" sz="1200" smtClean="0">
                <a:solidFill>
                  <a:prstClr val="black"/>
                </a:solidFill>
              </a:rPr>
              <a:pPr/>
              <a:t>26</a:t>
            </a:fld>
            <a:endParaRPr lang="en-GB" altLang="en-US" sz="1200"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43000" y="685800"/>
            <a:ext cx="4572000" cy="3429000"/>
          </a:xfrm>
          <a:ln/>
        </p:spPr>
      </p:sp>
      <p:sp>
        <p:nvSpPr>
          <p:cNvPr id="31747" name="Notes Placeholder 2"/>
          <p:cNvSpPr>
            <a:spLocks noGrp="1"/>
          </p:cNvSpPr>
          <p:nvPr>
            <p:ph type="body" idx="1"/>
          </p:nvPr>
        </p:nvSpPr>
        <p:spPr>
          <a:noFill/>
        </p:spPr>
        <p:txBody>
          <a:bodyPr/>
          <a:lstStyle/>
          <a:p>
            <a:endParaRPr lang="en-GB" altLang="en-US" dirty="0" smtClean="0"/>
          </a:p>
        </p:txBody>
      </p:sp>
      <p:sp>
        <p:nvSpPr>
          <p:cNvPr id="3174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FCEC2B0-B79F-4498-9C97-79733764ACD1}" type="slidenum">
              <a:rPr lang="en-GB" altLang="en-US" sz="1200" smtClean="0">
                <a:solidFill>
                  <a:prstClr val="black"/>
                </a:solidFill>
              </a:rPr>
              <a:pPr/>
              <a:t>27</a:t>
            </a:fld>
            <a:endParaRPr lang="en-GB" altLang="en-US" sz="1200"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2437511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3578139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00000000-1234-1234-1234-123412341234}" type="slidenum">
              <a:rPr lang="en-GB" smtClean="0">
                <a:solidFill>
                  <a:prstClr val="black"/>
                </a:solidFill>
                <a:ea typeface="Calibri"/>
                <a:cs typeface="Calibri"/>
                <a:sym typeface="Calibri"/>
              </a:rPr>
              <a:pPr/>
              <a:t>33</a:t>
            </a:fld>
            <a:endParaRPr lang="en-GB">
              <a:solidFill>
                <a:prstClr val="black"/>
              </a:solidFill>
              <a:ea typeface="Calibri"/>
              <a:cs typeface="Calibri"/>
              <a:sym typeface="Calibri"/>
            </a:endParaRPr>
          </a:p>
        </p:txBody>
      </p:sp>
    </p:spTree>
    <p:extLst>
      <p:ext uri="{BB962C8B-B14F-4D97-AF65-F5344CB8AC3E}">
        <p14:creationId xmlns:p14="http://schemas.microsoft.com/office/powerpoint/2010/main" val="356452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3353391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71685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43000" y="685800"/>
            <a:ext cx="4572000" cy="3429000"/>
          </a:xfrm>
          <a:ln/>
        </p:spPr>
      </p:sp>
      <p:sp>
        <p:nvSpPr>
          <p:cNvPr id="22531" name="Notes Placeholder 2"/>
          <p:cNvSpPr>
            <a:spLocks noGrp="1"/>
          </p:cNvSpPr>
          <p:nvPr>
            <p:ph type="body" idx="1"/>
          </p:nvPr>
        </p:nvSpPr>
        <p:spPr>
          <a:noFill/>
        </p:spPr>
        <p:txBody>
          <a:bodyPr/>
          <a:lstStyle/>
          <a:p>
            <a:r>
              <a:rPr lang="en-GB" altLang="en-US" smtClean="0"/>
              <a:t>Bradford is the UK’s youngest  city with well over 150,000 children and young people aged under 18 with an increasing and complex Special Education Needs and Disabilities (SEND) population. Bradford has experienced a significant increase in the number of children and young people with Education, Health and Care Plans (EHCP’s) requiring specialist provision to ensure they are able to have their complex needs fully met and receive the specialist support that is required for them to thrive. </a:t>
            </a:r>
          </a:p>
          <a:p>
            <a:r>
              <a:rPr lang="en-GB" altLang="en-US" smtClean="0"/>
              <a:t> </a:t>
            </a:r>
          </a:p>
          <a:p>
            <a:r>
              <a:rPr lang="en-GB" altLang="en-US" smtClean="0"/>
              <a:t>In 2014 there were approximately 2145 statements/EHCP’s, a number which has increased significantly to date. </a:t>
            </a:r>
          </a:p>
          <a:p>
            <a:r>
              <a:rPr lang="en-GB" altLang="en-US" smtClean="0"/>
              <a:t>  </a:t>
            </a:r>
          </a:p>
          <a:p>
            <a:r>
              <a:rPr lang="en-GB" altLang="en-US" smtClean="0"/>
              <a:t>Bradford has high aspirations for the District’s children and young people. Resources invested here will directly impact on the lives of children and young people with Special Educational Needs and Disabilities and their families. Currently we have a number of children and young people with Social Emotional and Mental Health Needs (SEMH) and Autism placed out of the local authority, we want to be able to educate them close to their families and communities. </a:t>
            </a:r>
          </a:p>
          <a:p>
            <a:r>
              <a:rPr lang="en-GB" altLang="en-US" smtClean="0"/>
              <a:t> </a:t>
            </a:r>
          </a:p>
          <a:p>
            <a:r>
              <a:rPr lang="en-GB" altLang="en-US" smtClean="0"/>
              <a:t>Bradford now has a growing demand for additional specialist places. Our analysis shows, based on the SEND forecast and current specialist places that we require these additional places to not only meet the increase in demand but to ensure children and young people can be educated locally. </a:t>
            </a:r>
          </a:p>
          <a:p>
            <a:endParaRPr lang="en-GB" altLang="en-US" smtClean="0"/>
          </a:p>
          <a:p>
            <a:endParaRPr lang="en-GB" altLang="en-US" smtClean="0"/>
          </a:p>
        </p:txBody>
      </p:sp>
      <p:sp>
        <p:nvSpPr>
          <p:cNvPr id="2253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C62D5E9-CEA7-4D76-A5A6-D529C2C2E2EE}" type="slidenum">
              <a:rPr lang="en-GB" altLang="en-US" sz="1200" smtClean="0">
                <a:solidFill>
                  <a:prstClr val="black"/>
                </a:solidFill>
              </a:rPr>
              <a:pPr/>
              <a:t>18</a:t>
            </a:fld>
            <a:endParaRPr lang="en-GB" altLang="en-US" sz="120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43000" y="685800"/>
            <a:ext cx="4572000" cy="3429000"/>
          </a:xfrm>
          <a:ln/>
        </p:spPr>
      </p:sp>
      <p:sp>
        <p:nvSpPr>
          <p:cNvPr id="23555" name="Notes Placeholder 2"/>
          <p:cNvSpPr>
            <a:spLocks noGrp="1"/>
          </p:cNvSpPr>
          <p:nvPr>
            <p:ph type="body" idx="1"/>
          </p:nvPr>
        </p:nvSpPr>
        <p:spPr>
          <a:noFill/>
        </p:spPr>
        <p:txBody>
          <a:bodyPr/>
          <a:lstStyle/>
          <a:p>
            <a:r>
              <a:rPr lang="en-GB" altLang="en-US" dirty="0" smtClean="0"/>
              <a:t>The School population has continued to increase over the last few years, however all the data is showing a </a:t>
            </a:r>
            <a:r>
              <a:rPr lang="en-GB" altLang="en-US" dirty="0" err="1" smtClean="0"/>
              <a:t>plato</a:t>
            </a:r>
            <a:r>
              <a:rPr lang="en-GB" altLang="en-US" dirty="0" smtClean="0"/>
              <a:t> – decrease in the birth rates.</a:t>
            </a:r>
          </a:p>
          <a:p>
            <a:endParaRPr lang="en-GB" altLang="en-US" dirty="0" smtClean="0"/>
          </a:p>
          <a:p>
            <a:r>
              <a:rPr lang="en-GB" altLang="en-US" dirty="0" smtClean="0"/>
              <a:t>However Bradford has seen a significant increase in the no. of C&amp;YP requiring assessment for an EHCP:</a:t>
            </a:r>
          </a:p>
          <a:p>
            <a:r>
              <a:rPr lang="en-GB" altLang="en-US" dirty="0" smtClean="0"/>
              <a:t>In 2015 the number of assessments yearly were approx. at 500, to date now at over 800 a year with approx. only 8-9% declined, approx. 700 EHCP’s a year</a:t>
            </a:r>
          </a:p>
          <a:p>
            <a:endParaRPr lang="en-GB" altLang="en-US" dirty="0" smtClean="0"/>
          </a:p>
          <a:p>
            <a:r>
              <a:rPr lang="en-GB" altLang="en-US" b="1" dirty="0" smtClean="0"/>
              <a:t>No. of EHCP’s significantly increased:</a:t>
            </a:r>
          </a:p>
          <a:p>
            <a:r>
              <a:rPr lang="en-GB" altLang="en-US" b="1" dirty="0" smtClean="0"/>
              <a:t>2015 – 2225</a:t>
            </a:r>
          </a:p>
          <a:p>
            <a:r>
              <a:rPr lang="en-GB" altLang="en-US" b="1" dirty="0" smtClean="0"/>
              <a:t>2018 – 3299</a:t>
            </a:r>
          </a:p>
          <a:p>
            <a:r>
              <a:rPr lang="en-GB" altLang="en-US" b="1" dirty="0" smtClean="0"/>
              <a:t>Latest 3721</a:t>
            </a:r>
          </a:p>
          <a:p>
            <a:endParaRPr lang="en-GB" altLang="en-US" dirty="0" smtClean="0"/>
          </a:p>
          <a:p>
            <a:endParaRPr lang="en-GB" altLang="en-US" dirty="0" smtClean="0"/>
          </a:p>
          <a:p>
            <a:r>
              <a:rPr lang="en-GB" altLang="en-US" dirty="0" smtClean="0"/>
              <a:t> </a:t>
            </a:r>
          </a:p>
          <a:p>
            <a:r>
              <a:rPr lang="en-GB" altLang="en-US" dirty="0" smtClean="0"/>
              <a:t>        </a:t>
            </a:r>
          </a:p>
        </p:txBody>
      </p:sp>
      <p:sp>
        <p:nvSpPr>
          <p:cNvPr id="2355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26695DF-F07B-4727-8200-4F07ED5C8DA7}" type="slidenum">
              <a:rPr lang="en-GB" altLang="en-US" sz="1200" smtClean="0">
                <a:solidFill>
                  <a:prstClr val="black"/>
                </a:solidFill>
              </a:rPr>
              <a:pPr/>
              <a:t>19</a:t>
            </a:fld>
            <a:endParaRPr lang="en-GB" altLang="en-US" sz="120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43000" y="685800"/>
            <a:ext cx="4572000" cy="3429000"/>
          </a:xfrm>
          <a:ln/>
        </p:spPr>
      </p:sp>
      <p:sp>
        <p:nvSpPr>
          <p:cNvPr id="24579" name="Notes Placeholder 2"/>
          <p:cNvSpPr>
            <a:spLocks noGrp="1"/>
          </p:cNvSpPr>
          <p:nvPr>
            <p:ph type="body" idx="1"/>
          </p:nvPr>
        </p:nvSpPr>
        <p:spPr>
          <a:noFill/>
        </p:spPr>
        <p:txBody>
          <a:bodyPr/>
          <a:lstStyle/>
          <a:p>
            <a:r>
              <a:rPr lang="en-GB" altLang="en-US" dirty="0" smtClean="0"/>
              <a:t>Cuts in SEN funding from central </a:t>
            </a:r>
            <a:r>
              <a:rPr lang="en-GB" altLang="en-US" dirty="0" err="1" smtClean="0"/>
              <a:t>gov</a:t>
            </a:r>
            <a:endParaRPr lang="en-GB" altLang="en-US" dirty="0" smtClean="0"/>
          </a:p>
          <a:p>
            <a:r>
              <a:rPr lang="en-GB" altLang="en-US" dirty="0" smtClean="0"/>
              <a:t>Cuts in schools block funding</a:t>
            </a:r>
          </a:p>
          <a:p>
            <a:r>
              <a:rPr lang="en-GB" altLang="en-US" dirty="0" smtClean="0"/>
              <a:t>Increasing pressures on council services</a:t>
            </a:r>
          </a:p>
          <a:p>
            <a:r>
              <a:rPr lang="en-GB" altLang="en-US" dirty="0" smtClean="0"/>
              <a:t>P&amp;EH Restructure</a:t>
            </a:r>
          </a:p>
        </p:txBody>
      </p:sp>
      <p:sp>
        <p:nvSpPr>
          <p:cNvPr id="2458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141FC78-9496-4520-88BA-90D3B156D072}" type="slidenum">
              <a:rPr lang="en-GB" altLang="en-US" sz="1200" smtClean="0">
                <a:solidFill>
                  <a:prstClr val="black"/>
                </a:solidFill>
              </a:rPr>
              <a:pPr/>
              <a:t>20</a:t>
            </a:fld>
            <a:endParaRPr lang="en-GB" altLang="en-US" sz="120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43000" y="685800"/>
            <a:ext cx="4572000" cy="3429000"/>
          </a:xfrm>
          <a:ln/>
        </p:spPr>
      </p:sp>
      <p:sp>
        <p:nvSpPr>
          <p:cNvPr id="26627" name="Notes Placeholder 2"/>
          <p:cNvSpPr>
            <a:spLocks noGrp="1"/>
          </p:cNvSpPr>
          <p:nvPr>
            <p:ph type="body" idx="1"/>
          </p:nvPr>
        </p:nvSpPr>
        <p:spPr/>
        <p:txBody>
          <a:bodyPr/>
          <a:lstStyle/>
          <a:p>
            <a:pPr>
              <a:defRPr/>
            </a:pPr>
            <a:r>
              <a:rPr lang="en-GB" altLang="en-US" b="1" dirty="0" smtClean="0">
                <a:latin typeface="Arial" panose="020B0604020202020204" pitchFamily="34" charset="0"/>
                <a:cs typeface="Arial" panose="020B0604020202020204" pitchFamily="34" charset="0"/>
              </a:rPr>
              <a:t>In April </a:t>
            </a:r>
            <a:r>
              <a:rPr lang="en-GB" altLang="en-US" dirty="0" smtClean="0">
                <a:latin typeface="Arial" panose="020B0604020202020204" pitchFamily="34" charset="0"/>
                <a:cs typeface="Arial" panose="020B0604020202020204" pitchFamily="34" charset="0"/>
              </a:rPr>
              <a:t>we started the </a:t>
            </a:r>
            <a:r>
              <a:rPr lang="en-GB" altLang="en-US" b="1" dirty="0" smtClean="0">
                <a:latin typeface="Arial" panose="020B0604020202020204" pitchFamily="34" charset="0"/>
                <a:cs typeface="Arial" panose="020B0604020202020204" pitchFamily="34" charset="0"/>
              </a:rPr>
              <a:t>consultation</a:t>
            </a:r>
            <a:r>
              <a:rPr lang="en-GB" altLang="en-US" dirty="0" smtClean="0">
                <a:latin typeface="Arial" panose="020B0604020202020204" pitchFamily="34" charset="0"/>
                <a:cs typeface="Arial" panose="020B0604020202020204" pitchFamily="34" charset="0"/>
              </a:rPr>
              <a:t> process to gain information from a wide range of people across the district to assist in shaping the future of provision for C &amp; Y with SEND. 125 people responded to the on-line consultation, with an additional 4, at public meetings. </a:t>
            </a:r>
            <a:r>
              <a:rPr lang="en-GB" altLang="en-US" b="1" dirty="0" smtClean="0">
                <a:latin typeface="Arial" panose="020B0604020202020204" pitchFamily="34" charset="0"/>
                <a:cs typeface="Arial" panose="020B0604020202020204" pitchFamily="34" charset="0"/>
              </a:rPr>
              <a:t>The main group of respondents were parents</a:t>
            </a:r>
            <a:r>
              <a:rPr lang="en-GB" altLang="en-US" dirty="0" smtClean="0">
                <a:latin typeface="Arial" panose="020B0604020202020204" pitchFamily="34" charset="0"/>
                <a:cs typeface="Arial" panose="020B0604020202020204" pitchFamily="34" charset="0"/>
              </a:rPr>
              <a:t>. 100% of the respondents agreed there was need for additional provision. The strong message that came out of the on-line and public meetings was: that there needs to be more suitable, sustainable, well-funded local provision to ensure children and young people’s needs are being met within their local community. </a:t>
            </a:r>
          </a:p>
          <a:p>
            <a:pPr>
              <a:defRPr/>
            </a:pPr>
            <a:endParaRPr lang="en-GB" altLang="en-US" dirty="0" smtClean="0">
              <a:latin typeface="Arial" panose="020B0604020202020204" pitchFamily="34" charset="0"/>
              <a:cs typeface="Arial" panose="020B0604020202020204" pitchFamily="34" charset="0"/>
            </a:endParaRPr>
          </a:p>
          <a:p>
            <a:pPr>
              <a:defRPr/>
            </a:pPr>
            <a:r>
              <a:rPr lang="en-GB" altLang="en-US" dirty="0" smtClean="0">
                <a:latin typeface="Arial" panose="020B0604020202020204" pitchFamily="34" charset="0"/>
                <a:cs typeface="Arial" panose="020B0604020202020204" pitchFamily="34" charset="0"/>
              </a:rPr>
              <a:t>In Bradford there is a </a:t>
            </a:r>
            <a:r>
              <a:rPr lang="en-GB" altLang="en-US" b="1" dirty="0" smtClean="0">
                <a:latin typeface="Arial" panose="020B0604020202020204" pitchFamily="34" charset="0"/>
                <a:cs typeface="Arial" panose="020B0604020202020204" pitchFamily="34" charset="0"/>
              </a:rPr>
              <a:t>strong commitment to pupils </a:t>
            </a:r>
            <a:r>
              <a:rPr lang="en-GB" altLang="en-US" dirty="0" smtClean="0">
                <a:latin typeface="Arial" panose="020B0604020202020204" pitchFamily="34" charset="0"/>
                <a:cs typeface="Arial" panose="020B0604020202020204" pitchFamily="34" charset="0"/>
              </a:rPr>
              <a:t>with all special educational needs and disabilities including social, emotional and mental health needs and our expectation would be that any proposed partner would become an integral part of our District wide continuum of provision. This would include working closely with the special and mainstream sector, as well as the Local Authority.</a:t>
            </a:r>
          </a:p>
          <a:p>
            <a:pPr>
              <a:defRPr/>
            </a:pPr>
            <a:r>
              <a:rPr lang="en-GB" altLang="en-US" dirty="0" smtClean="0">
                <a:latin typeface="Arial" panose="020B0604020202020204" pitchFamily="34" charset="0"/>
                <a:cs typeface="Arial" panose="020B0604020202020204" pitchFamily="34" charset="0"/>
              </a:rPr>
              <a:t> </a:t>
            </a:r>
          </a:p>
          <a:p>
            <a:pPr>
              <a:defRPr/>
            </a:pPr>
            <a:r>
              <a:rPr lang="en-GB" altLang="en-US" dirty="0" smtClean="0">
                <a:latin typeface="Arial" panose="020B0604020202020204" pitchFamily="34" charset="0"/>
                <a:cs typeface="Arial" panose="020B0604020202020204" pitchFamily="34" charset="0"/>
              </a:rPr>
              <a:t>Bradford has a </a:t>
            </a:r>
            <a:r>
              <a:rPr lang="en-GB" altLang="en-US" b="1" dirty="0" smtClean="0">
                <a:latin typeface="Arial" panose="020B0604020202020204" pitchFamily="34" charset="0"/>
                <a:cs typeface="Arial" panose="020B0604020202020204" pitchFamily="34" charset="0"/>
              </a:rPr>
              <a:t>growing demand </a:t>
            </a:r>
            <a:r>
              <a:rPr lang="en-GB" altLang="en-US" dirty="0" smtClean="0">
                <a:latin typeface="Arial" panose="020B0604020202020204" pitchFamily="34" charset="0"/>
                <a:cs typeface="Arial" panose="020B0604020202020204" pitchFamily="34" charset="0"/>
              </a:rPr>
              <a:t>for additional specialist places. Our analysis shows, based on the SEND forecast and the current specialist places, that we require schools to not only meet the increase in demand but to ensure children and young people can be educated locally. </a:t>
            </a:r>
          </a:p>
          <a:p>
            <a:pPr>
              <a:defRPr/>
            </a:pPr>
            <a:r>
              <a:rPr lang="en-GB" altLang="en-US" dirty="0" smtClean="0">
                <a:latin typeface="Arial" panose="020B0604020202020204" pitchFamily="34" charset="0"/>
                <a:cs typeface="Arial" panose="020B0604020202020204" pitchFamily="34" charset="0"/>
              </a:rPr>
              <a:t> </a:t>
            </a:r>
          </a:p>
          <a:p>
            <a:pPr>
              <a:defRPr/>
            </a:pPr>
            <a:r>
              <a:rPr lang="en-GB" altLang="en-US" dirty="0" smtClean="0">
                <a:latin typeface="Arial" panose="020B0604020202020204" pitchFamily="34" charset="0"/>
                <a:cs typeface="Arial" panose="020B0604020202020204" pitchFamily="34" charset="0"/>
              </a:rPr>
              <a:t>The budget for the education aspect of the school provision will come from the High Needs Block; it is that, which currently funds out of authority placements. Expensive specialist placements with independent providers out of area and the associated substantial transport costs have contributed to significant pressure on High Needs Block spend.   </a:t>
            </a:r>
            <a:r>
              <a:rPr lang="en-GB" altLang="en-US" b="1" dirty="0" smtClean="0">
                <a:latin typeface="Arial" panose="020B0604020202020204" pitchFamily="34" charset="0"/>
                <a:cs typeface="Arial" panose="020B0604020202020204" pitchFamily="34" charset="0"/>
              </a:rPr>
              <a:t>It is anticipated that the cost of out of authority education and transport will reduce over time, relieving pressure on the High Needs Block. </a:t>
            </a:r>
          </a:p>
          <a:p>
            <a:pPr>
              <a:defRPr/>
            </a:pPr>
            <a:r>
              <a:rPr lang="en-GB" altLang="en-US" dirty="0" smtClean="0">
                <a:latin typeface="Arial" panose="020B0604020202020204" pitchFamily="34" charset="0"/>
                <a:cs typeface="Arial" panose="020B0604020202020204" pitchFamily="34" charset="0"/>
              </a:rPr>
              <a:t> </a:t>
            </a:r>
          </a:p>
          <a:p>
            <a:pPr>
              <a:defRPr/>
            </a:pPr>
            <a:r>
              <a:rPr lang="en-GB" altLang="en-US" dirty="0" smtClean="0">
                <a:latin typeface="Arial" panose="020B0604020202020204" pitchFamily="34" charset="0"/>
                <a:cs typeface="Arial" panose="020B0604020202020204" pitchFamily="34" charset="0"/>
              </a:rPr>
              <a:t>Parents/carers, families, children and young people have a strong preference for placements in the local District.  This enables more focused family support and better longer-term outcomes for the children and young people. </a:t>
            </a:r>
            <a:r>
              <a:rPr lang="en-GB" altLang="en-US" b="1" dirty="0" smtClean="0">
                <a:latin typeface="Arial" panose="020B0604020202020204" pitchFamily="34" charset="0"/>
                <a:cs typeface="Arial" panose="020B0604020202020204" pitchFamily="34" charset="0"/>
              </a:rPr>
              <a:t>Bradford has committed to developing a continuum of specialist provision</a:t>
            </a:r>
            <a:r>
              <a:rPr lang="en-GB" altLang="en-US" dirty="0" smtClean="0">
                <a:solidFill>
                  <a:srgbClr val="005192"/>
                </a:solidFill>
                <a:latin typeface="Arial" panose="020B0604020202020204" pitchFamily="34" charset="0"/>
                <a:cs typeface="Arial" panose="020B0604020202020204" pitchFamily="34" charset="0"/>
              </a:rPr>
              <a:t/>
            </a:r>
            <a:br>
              <a:rPr lang="en-GB" altLang="en-US" dirty="0" smtClean="0">
                <a:solidFill>
                  <a:srgbClr val="005192"/>
                </a:solidFill>
                <a:latin typeface="Arial" panose="020B0604020202020204" pitchFamily="34" charset="0"/>
                <a:cs typeface="Arial" panose="020B0604020202020204" pitchFamily="34" charset="0"/>
              </a:rPr>
            </a:br>
            <a:r>
              <a:rPr lang="en-GB" altLang="en-US" dirty="0" smtClean="0">
                <a:latin typeface="Arial" panose="020B0604020202020204" pitchFamily="34" charset="0"/>
                <a:cs typeface="Arial" panose="020B0604020202020204" pitchFamily="34" charset="0"/>
              </a:rPr>
              <a:t>Specialist educational provision in the District has developed over time, in line with changes in needs and growing demand. Always with the imperative to provide good education and outcomes within the parameters of the efficient use of public resources, which is made up of </a:t>
            </a:r>
          </a:p>
          <a:p>
            <a:pPr marL="285750" indent="-28575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Special Schools, Enhanced Designated Specialist Provision (EDSP) </a:t>
            </a:r>
          </a:p>
          <a:p>
            <a:pPr marL="285750" indent="-28575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Designated Specialist Provision (DSP) in mainstream schools, </a:t>
            </a:r>
          </a:p>
          <a:p>
            <a:pPr marL="285750" indent="-28575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Additionally Resourced Centres (ARC’s), Pupil Referral Units (PRU’s), </a:t>
            </a:r>
          </a:p>
          <a:p>
            <a:pPr marL="285750" indent="-28575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College provision and Early Years Enhanced Specialist Provision (EYESP). </a:t>
            </a:r>
          </a:p>
          <a:p>
            <a:pPr marL="285750" indent="-285750">
              <a:buFont typeface="Arial" panose="020B0604020202020204" pitchFamily="34" charset="0"/>
              <a:buChar char="•"/>
              <a:defRPr/>
            </a:pPr>
            <a:r>
              <a:rPr lang="en-GB" altLang="en-US" b="1" dirty="0" smtClean="0">
                <a:latin typeface="Arial" panose="020B0604020202020204" pitchFamily="34" charset="0"/>
                <a:cs typeface="Arial" panose="020B0604020202020204" pitchFamily="34" charset="0"/>
              </a:rPr>
              <a:t>And Now with Resourced Provision RP- Next slide</a:t>
            </a:r>
          </a:p>
          <a:p>
            <a:pPr>
              <a:defRPr/>
            </a:pPr>
            <a:endParaRPr lang="en-GB" altLang="en-US" sz="1400" dirty="0" smtClean="0">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766F6F2-1EBB-4ECA-A3E3-C7F8C5452A0A}" type="slidenum">
              <a:rPr lang="en-GB" altLang="en-US" sz="1200" smtClean="0">
                <a:solidFill>
                  <a:prstClr val="black"/>
                </a:solidFill>
              </a:rPr>
              <a:pPr/>
              <a:t>21</a:t>
            </a:fld>
            <a:endParaRPr lang="en-GB" altLang="en-US" sz="120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43000" y="685800"/>
            <a:ext cx="4572000" cy="3429000"/>
          </a:xfrm>
          <a:ln/>
        </p:spPr>
      </p:sp>
      <p:sp>
        <p:nvSpPr>
          <p:cNvPr id="26627" name="Notes Placeholder 2"/>
          <p:cNvSpPr>
            <a:spLocks noGrp="1"/>
          </p:cNvSpPr>
          <p:nvPr>
            <p:ph type="body" idx="1"/>
          </p:nvPr>
        </p:nvSpPr>
        <p:spPr>
          <a:noFill/>
        </p:spPr>
        <p:txBody>
          <a:bodyPr/>
          <a:lstStyle/>
          <a:p>
            <a:endParaRPr lang="en-GB" altLang="en-US" smtClean="0"/>
          </a:p>
        </p:txBody>
      </p:sp>
      <p:sp>
        <p:nvSpPr>
          <p:cNvPr id="2662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3170ED2-24B6-41FC-9993-C8011AACB273}" type="slidenum">
              <a:rPr lang="en-GB" altLang="en-US" sz="1200" smtClean="0">
                <a:solidFill>
                  <a:prstClr val="black"/>
                </a:solidFill>
              </a:rPr>
              <a:pPr/>
              <a:t>22</a:t>
            </a:fld>
            <a:endParaRPr lang="en-GB" altLang="en-US" sz="1200"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43000" y="685800"/>
            <a:ext cx="4572000" cy="3429000"/>
          </a:xfrm>
          <a:ln/>
        </p:spPr>
      </p:sp>
      <p:sp>
        <p:nvSpPr>
          <p:cNvPr id="28675" name="Notes Placeholder 2"/>
          <p:cNvSpPr>
            <a:spLocks noGrp="1"/>
          </p:cNvSpPr>
          <p:nvPr>
            <p:ph type="body" idx="1"/>
          </p:nvPr>
        </p:nvSpPr>
        <p:spPr>
          <a:noFill/>
        </p:spPr>
        <p:txBody>
          <a:bodyPr/>
          <a:lstStyle/>
          <a:p>
            <a:r>
              <a:rPr lang="en-GB" altLang="en-US" dirty="0" smtClean="0">
                <a:solidFill>
                  <a:srgbClr val="AA4E0F"/>
                </a:solidFill>
              </a:rPr>
              <a:t>LA not able to open new schools</a:t>
            </a:r>
          </a:p>
          <a:p>
            <a:r>
              <a:rPr lang="en-GB" altLang="en-US" dirty="0" smtClean="0">
                <a:solidFill>
                  <a:srgbClr val="AA4E0F"/>
                </a:solidFill>
              </a:rPr>
              <a:t>Free School route- </a:t>
            </a:r>
            <a:r>
              <a:rPr lang="en-GB" altLang="en-US" dirty="0" err="1" smtClean="0">
                <a:solidFill>
                  <a:srgbClr val="AA4E0F"/>
                </a:solidFill>
              </a:rPr>
              <a:t>DfE</a:t>
            </a:r>
            <a:r>
              <a:rPr lang="en-GB" altLang="en-US" dirty="0" smtClean="0">
                <a:solidFill>
                  <a:srgbClr val="AA4E0F"/>
                </a:solidFill>
              </a:rPr>
              <a:t> approval</a:t>
            </a:r>
          </a:p>
          <a:p>
            <a:pPr eaLnBrk="1" fontAlgn="ctr" hangingPunct="1"/>
            <a:endParaRPr lang="en-GB" altLang="en-US" dirty="0" smtClean="0"/>
          </a:p>
          <a:p>
            <a:pPr eaLnBrk="1" fontAlgn="ctr" hangingPunct="1"/>
            <a:r>
              <a:rPr lang="en-GB" altLang="en-US" b="1" dirty="0" smtClean="0"/>
              <a:t>An initial (pre-publication) consultation phase was held from 14 March to 11 April 2019. This was to share and gather information on the development of further specialist provision places to enhance the current specialist provision offer across the district and inform the proposals moving forward. </a:t>
            </a:r>
          </a:p>
          <a:p>
            <a:pPr eaLnBrk="1" fontAlgn="ctr" hangingPunct="1"/>
            <a:endParaRPr lang="en-GB" altLang="en-US" dirty="0" smtClean="0"/>
          </a:p>
          <a:p>
            <a:pPr eaLnBrk="1" fontAlgn="ctr" hangingPunct="1"/>
            <a:r>
              <a:rPr lang="en-GB" altLang="en-US" b="1" dirty="0" smtClean="0"/>
              <a:t>The Council is working closely with the academies and is carrying out the academy school consultations on behalf of the academy trusts alongside the consultation process for maintained schools. However the final decision on the academies proposals rests with the </a:t>
            </a:r>
            <a:r>
              <a:rPr lang="en-GB" altLang="en-US" b="1" dirty="0" err="1" smtClean="0"/>
              <a:t>DfE</a:t>
            </a:r>
            <a:r>
              <a:rPr lang="en-GB" altLang="en-US" b="1" dirty="0" smtClean="0"/>
              <a:t> and the Regional Schools Commissioner not the Councils Executive as it does with LA maintained proposals.</a:t>
            </a:r>
            <a:br>
              <a:rPr lang="en-GB" altLang="en-US" b="1" dirty="0" smtClean="0"/>
            </a:br>
            <a:endParaRPr lang="en-GB" altLang="en-US" dirty="0" smtClean="0">
              <a:solidFill>
                <a:srgbClr val="AA4E0F"/>
              </a:solidFill>
            </a:endParaRPr>
          </a:p>
          <a:p>
            <a:endParaRPr lang="en-GB" altLang="en-US" dirty="0" smtClean="0"/>
          </a:p>
        </p:txBody>
      </p:sp>
      <p:sp>
        <p:nvSpPr>
          <p:cNvPr id="2867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CCBC00D-4A7F-4341-9422-3D9A5245A86B}" type="slidenum">
              <a:rPr lang="en-GB" altLang="en-US" sz="1200" smtClean="0">
                <a:solidFill>
                  <a:prstClr val="black"/>
                </a:solidFill>
              </a:rPr>
              <a:pPr/>
              <a:t>23</a:t>
            </a:fld>
            <a:endParaRPr lang="en-GB" altLang="en-US" sz="1200"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43000" y="685800"/>
            <a:ext cx="4572000" cy="3429000"/>
          </a:xfrm>
          <a:ln/>
        </p:spPr>
      </p:sp>
      <p:sp>
        <p:nvSpPr>
          <p:cNvPr id="29699" name="Notes Placeholder 2"/>
          <p:cNvSpPr>
            <a:spLocks noGrp="1"/>
          </p:cNvSpPr>
          <p:nvPr>
            <p:ph type="body" idx="1"/>
          </p:nvPr>
        </p:nvSpPr>
        <p:spPr>
          <a:noFill/>
        </p:spPr>
        <p:txBody>
          <a:bodyPr/>
          <a:lstStyle/>
          <a:p>
            <a:r>
              <a:rPr lang="en-GB" altLang="en-US" dirty="0" smtClean="0"/>
              <a:t>SEMH along with ASD have growing demand for places </a:t>
            </a:r>
          </a:p>
          <a:p>
            <a:r>
              <a:rPr lang="en-GB" altLang="en-US" b="1" dirty="0" smtClean="0"/>
              <a:t>All the following are subject to the outcome of the consultation, feedback we receive today </a:t>
            </a:r>
          </a:p>
          <a:p>
            <a:endParaRPr lang="en-GB" altLang="en-US" dirty="0" smtClean="0"/>
          </a:p>
          <a:p>
            <a:r>
              <a:rPr lang="en-GB" altLang="en-US" b="1" dirty="0" err="1" smtClean="0"/>
              <a:t>Oastlers</a:t>
            </a:r>
            <a:r>
              <a:rPr lang="en-GB" altLang="en-US" b="1" dirty="0" smtClean="0"/>
              <a:t> school </a:t>
            </a:r>
            <a:r>
              <a:rPr lang="en-GB" altLang="en-US" dirty="0" smtClean="0"/>
              <a:t>we are exploring use of buildings to support </a:t>
            </a:r>
            <a:r>
              <a:rPr lang="en-GB" altLang="en-US" dirty="0" err="1" smtClean="0"/>
              <a:t>Oastlers</a:t>
            </a:r>
            <a:r>
              <a:rPr lang="en-GB" altLang="en-US" dirty="0" smtClean="0"/>
              <a:t> developing onto a split site to provider 40 Secondary places for children with SEMH in order to meet pupils needs and reduce the need for travel for some students</a:t>
            </a:r>
          </a:p>
          <a:p>
            <a:endParaRPr lang="en-GB" altLang="en-US" dirty="0" smtClean="0"/>
          </a:p>
          <a:p>
            <a:r>
              <a:rPr lang="en-GB" altLang="en-US" b="1" dirty="0" smtClean="0"/>
              <a:t>Princeville Primary </a:t>
            </a:r>
            <a:r>
              <a:rPr lang="en-GB" altLang="en-US" dirty="0" smtClean="0"/>
              <a:t>school have had falling rolls and have space within the school that needs slight adaptions in order to deliver a DSP</a:t>
            </a:r>
          </a:p>
          <a:p>
            <a:endParaRPr lang="en-GB" altLang="en-US" dirty="0" smtClean="0"/>
          </a:p>
          <a:p>
            <a:r>
              <a:rPr lang="en-GB" altLang="en-US" b="1" dirty="0" err="1" smtClean="0"/>
              <a:t>Mirium</a:t>
            </a:r>
            <a:r>
              <a:rPr lang="en-GB" altLang="en-US" b="1" dirty="0" smtClean="0"/>
              <a:t> Lord </a:t>
            </a:r>
            <a:r>
              <a:rPr lang="en-GB" altLang="en-US" dirty="0" smtClean="0"/>
              <a:t>has falling rolls and has a class rooms that will be used to give additional support for pupils </a:t>
            </a:r>
          </a:p>
          <a:p>
            <a:endParaRPr lang="en-GB" altLang="en-US" b="1" dirty="0" smtClean="0"/>
          </a:p>
          <a:p>
            <a:r>
              <a:rPr lang="en-GB" altLang="en-US" b="1" dirty="0" smtClean="0"/>
              <a:t>The Local Authority has also increased the provision at Delius Special School, however as the increase in places is within 10% there is no requirement to follow a statutory process which includes publishing formal statutory notices for this change</a:t>
            </a:r>
            <a:r>
              <a:rPr lang="en-GB" altLang="en-US" dirty="0" smtClean="0"/>
              <a:t>. (if able- Delius will be operating on a split site – explain CC) </a:t>
            </a:r>
          </a:p>
          <a:p>
            <a:endParaRPr lang="en-GB" altLang="en-US" dirty="0" smtClean="0"/>
          </a:p>
        </p:txBody>
      </p:sp>
      <p:sp>
        <p:nvSpPr>
          <p:cNvPr id="2970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D4B22EE-6FCC-4E68-BC85-7D35E66F6E79}" type="slidenum">
              <a:rPr lang="en-GB" altLang="en-US" sz="1200" smtClean="0">
                <a:solidFill>
                  <a:prstClr val="black"/>
                </a:solidFill>
              </a:rPr>
              <a:pPr/>
              <a:t>24</a:t>
            </a:fld>
            <a:endParaRPr lang="en-GB" altLang="en-US" sz="1200"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43000" y="685800"/>
            <a:ext cx="4572000" cy="3429000"/>
          </a:xfrm>
          <a:ln/>
        </p:spPr>
      </p:sp>
      <p:sp>
        <p:nvSpPr>
          <p:cNvPr id="30723" name="Notes Placeholder 2"/>
          <p:cNvSpPr>
            <a:spLocks noGrp="1"/>
          </p:cNvSpPr>
          <p:nvPr>
            <p:ph type="body" idx="1"/>
          </p:nvPr>
        </p:nvSpPr>
        <p:spPr>
          <a:noFill/>
        </p:spPr>
        <p:txBody>
          <a:bodyPr/>
          <a:lstStyle/>
          <a:p>
            <a:r>
              <a:rPr lang="en-GB" altLang="en-US" dirty="0" err="1" smtClean="0"/>
              <a:t>Crossley</a:t>
            </a:r>
            <a:r>
              <a:rPr lang="en-GB" altLang="en-US" dirty="0" smtClean="0"/>
              <a:t> Hall currently have a DSP and wish to expand their current facilities</a:t>
            </a:r>
          </a:p>
          <a:p>
            <a:endParaRPr lang="en-GB" altLang="en-US" dirty="0" smtClean="0"/>
          </a:p>
          <a:p>
            <a:r>
              <a:rPr lang="en-GB" altLang="en-US" dirty="0" smtClean="0"/>
              <a:t>Horton Park Primary will work closely with Canterbury Primary school to meet children’s needs in the area </a:t>
            </a: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8A1D38C-EC0D-4650-A2BB-1346190EB323}" type="slidenum">
              <a:rPr lang="en-GB" altLang="en-US" sz="1200" smtClean="0">
                <a:solidFill>
                  <a:prstClr val="black"/>
                </a:solidFill>
              </a:rPr>
              <a:pPr/>
              <a:t>25</a:t>
            </a:fld>
            <a:endParaRPr lang="en-GB" altLang="en-US" sz="120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4"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600"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D625D7EA-1AF9-45E9-8CAC-38A1B9393771}" type="datetimeFigureOut">
              <a:rPr lang="en-GB" smtClean="0"/>
              <a:t>25/06/2019</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11" name="Slide Number Placeholder 10"/>
          <p:cNvSpPr>
            <a:spLocks noGrp="1"/>
          </p:cNvSpPr>
          <p:nvPr>
            <p:ph type="sldNum" sz="quarter" idx="12"/>
          </p:nvPr>
        </p:nvSpPr>
        <p:spPr/>
        <p:txBody>
          <a:bodyPr/>
          <a:lstStyle>
            <a:extLst/>
          </a:lstStyle>
          <a:p>
            <a:fld id="{3A5BF17F-FF5F-405F-B0FA-BDB7B19044F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25D7EA-1AF9-45E9-8CAC-38A1B9393771}" type="datetimeFigureOut">
              <a:rPr lang="en-GB" smtClean="0"/>
              <a:t>25/06/2019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A5BF17F-FF5F-405F-B0FA-BDB7B19044F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3"/>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25D7EA-1AF9-45E9-8CAC-38A1B9393771}" type="datetimeFigureOut">
              <a:rPr lang="en-GB" smtClean="0"/>
              <a:t>25/06/2019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A5BF17F-FF5F-405F-B0FA-BDB7B19044F2}"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9"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9" y="4421088"/>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8031E0A8-4717-4B06-8425-8AFD01F1B0B8}" type="datetimeFigureOut">
              <a:rPr lang="en-GB" smtClean="0"/>
              <a:pPr/>
              <a:t>25/06/2019</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74"/>
            <a:ext cx="2831592" cy="365125"/>
          </a:xfrm>
        </p:spPr>
        <p:txBody>
          <a:bodyPr>
            <a:normAutofit/>
          </a:bodyPr>
          <a:lstStyle>
            <a:lvl1pPr>
              <a:defRPr>
                <a:solidFill>
                  <a:schemeClr val="accent1"/>
                </a:solidFill>
              </a:defRPr>
            </a:lvl1pPr>
          </a:lstStyle>
          <a:p>
            <a:endParaRPr lang="en-GB">
              <a:solidFill>
                <a:srgbClr val="94C600"/>
              </a:solidFill>
            </a:endParaRPr>
          </a:p>
        </p:txBody>
      </p:sp>
      <p:sp>
        <p:nvSpPr>
          <p:cNvPr id="6" name="Slide Number Placeholder 5"/>
          <p:cNvSpPr>
            <a:spLocks noGrp="1"/>
          </p:cNvSpPr>
          <p:nvPr>
            <p:ph type="sldNum" sz="quarter" idx="12"/>
          </p:nvPr>
        </p:nvSpPr>
        <p:spPr>
          <a:xfrm>
            <a:off x="4649097" y="5719974"/>
            <a:ext cx="643666" cy="365125"/>
          </a:xfrm>
        </p:spPr>
        <p:txBody>
          <a:bodyPr/>
          <a:lstStyle>
            <a:lvl1pPr>
              <a:defRPr>
                <a:solidFill>
                  <a:schemeClr val="accent1"/>
                </a:solidFill>
              </a:defRPr>
            </a:lvl1pPr>
          </a:lstStyle>
          <a:p>
            <a:fld id="{DB0CCBE9-5600-4E65-A8BF-177D41474EDF}" type="slidenum">
              <a:rPr lang="en-GB" smtClean="0">
                <a:solidFill>
                  <a:srgbClr val="94C600"/>
                </a:solidFill>
              </a:rPr>
              <a:pPr/>
              <a:t>‹#›</a:t>
            </a:fld>
            <a:endParaRPr lang="en-GB">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64698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31E0A8-4717-4B06-8425-8AFD01F1B0B8}" type="datetimeFigureOut">
              <a:rPr lang="en-GB" smtClean="0"/>
              <a:pPr/>
              <a:t>25/06/2019</a:t>
            </a:fld>
            <a:endParaRPr lang="en-GB"/>
          </a:p>
        </p:txBody>
      </p:sp>
      <p:sp>
        <p:nvSpPr>
          <p:cNvPr id="5" name="Footer Placeholder 4"/>
          <p:cNvSpPr>
            <a:spLocks noGrp="1"/>
          </p:cNvSpPr>
          <p:nvPr>
            <p:ph type="ftr" sz="quarter" idx="11"/>
          </p:nvPr>
        </p:nvSpPr>
        <p:spPr/>
        <p:txBody>
          <a:bodyPr/>
          <a:lstStyle/>
          <a:p>
            <a:endParaRPr lang="en-GB">
              <a:solidFill>
                <a:srgbClr val="94C600"/>
              </a:solidFill>
            </a:endParaRPr>
          </a:p>
        </p:txBody>
      </p:sp>
      <p:sp>
        <p:nvSpPr>
          <p:cNvPr id="6" name="Slide Number Placeholder 5"/>
          <p:cNvSpPr>
            <a:spLocks noGrp="1"/>
          </p:cNvSpPr>
          <p:nvPr>
            <p:ph type="sldNum" sz="quarter" idx="12"/>
          </p:nvPr>
        </p:nvSpPr>
        <p:spPr/>
        <p:txBody>
          <a:bodyPr/>
          <a:lstStyle/>
          <a:p>
            <a:fld id="{DB0CCBE9-5600-4E65-A8BF-177D41474EDF}" type="slidenum">
              <a:rPr lang="en-GB" smtClean="0"/>
              <a:pPr/>
              <a:t>‹#›</a:t>
            </a:fld>
            <a:endParaRPr lang="en-GB"/>
          </a:p>
        </p:txBody>
      </p:sp>
    </p:spTree>
    <p:extLst>
      <p:ext uri="{BB962C8B-B14F-4D97-AF65-F5344CB8AC3E}">
        <p14:creationId xmlns:p14="http://schemas.microsoft.com/office/powerpoint/2010/main" val="3243547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6" y="2900831"/>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6" y="4267208"/>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31E0A8-4717-4B06-8425-8AFD01F1B0B8}" type="datetimeFigureOut">
              <a:rPr lang="en-GB" smtClean="0"/>
              <a:pPr/>
              <a:t>25/06/2019</a:t>
            </a:fld>
            <a:endParaRPr lang="en-GB"/>
          </a:p>
        </p:txBody>
      </p:sp>
      <p:sp>
        <p:nvSpPr>
          <p:cNvPr id="5" name="Footer Placeholder 4"/>
          <p:cNvSpPr>
            <a:spLocks noGrp="1"/>
          </p:cNvSpPr>
          <p:nvPr>
            <p:ph type="ftr" sz="quarter" idx="11"/>
          </p:nvPr>
        </p:nvSpPr>
        <p:spPr/>
        <p:txBody>
          <a:bodyPr/>
          <a:lstStyle/>
          <a:p>
            <a:endParaRPr lang="en-GB">
              <a:solidFill>
                <a:srgbClr val="94C600"/>
              </a:solidFill>
            </a:endParaRPr>
          </a:p>
        </p:txBody>
      </p:sp>
      <p:sp>
        <p:nvSpPr>
          <p:cNvPr id="6" name="Slide Number Placeholder 5"/>
          <p:cNvSpPr>
            <a:spLocks noGrp="1"/>
          </p:cNvSpPr>
          <p:nvPr>
            <p:ph type="sldNum" sz="quarter" idx="12"/>
          </p:nvPr>
        </p:nvSpPr>
        <p:spPr/>
        <p:txBody>
          <a:bodyPr/>
          <a:lstStyle/>
          <a:p>
            <a:fld id="{DB0CCBE9-5600-4E65-A8BF-177D41474EDF}" type="slidenum">
              <a:rPr lang="en-GB" smtClean="0"/>
              <a:pPr/>
              <a:t>‹#›</a:t>
            </a:fld>
            <a:endParaRPr lang="en-GB"/>
          </a:p>
        </p:txBody>
      </p:sp>
    </p:spTree>
    <p:extLst>
      <p:ext uri="{BB962C8B-B14F-4D97-AF65-F5344CB8AC3E}">
        <p14:creationId xmlns:p14="http://schemas.microsoft.com/office/powerpoint/2010/main" val="2772940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031E0A8-4717-4B06-8425-8AFD01F1B0B8}" type="datetimeFigureOut">
              <a:rPr lang="en-GB" smtClean="0"/>
              <a:pPr/>
              <a:t>25/06/2019</a:t>
            </a:fld>
            <a:endParaRPr lang="en-GB"/>
          </a:p>
        </p:txBody>
      </p:sp>
      <p:sp>
        <p:nvSpPr>
          <p:cNvPr id="6" name="Footer Placeholder 5"/>
          <p:cNvSpPr>
            <a:spLocks noGrp="1"/>
          </p:cNvSpPr>
          <p:nvPr>
            <p:ph type="ftr" sz="quarter" idx="11"/>
          </p:nvPr>
        </p:nvSpPr>
        <p:spPr/>
        <p:txBody>
          <a:bodyPr/>
          <a:lstStyle/>
          <a:p>
            <a:endParaRPr lang="en-GB">
              <a:solidFill>
                <a:srgbClr val="94C600"/>
              </a:solidFill>
            </a:endParaRPr>
          </a:p>
        </p:txBody>
      </p:sp>
      <p:sp>
        <p:nvSpPr>
          <p:cNvPr id="7" name="Slide Number Placeholder 6"/>
          <p:cNvSpPr>
            <a:spLocks noGrp="1"/>
          </p:cNvSpPr>
          <p:nvPr>
            <p:ph type="sldNum" sz="quarter" idx="12"/>
          </p:nvPr>
        </p:nvSpPr>
        <p:spPr/>
        <p:txBody>
          <a:bodyPr/>
          <a:lstStyle/>
          <a:p>
            <a:fld id="{DB0CCBE9-5600-4E65-A8BF-177D41474EDF}" type="slidenum">
              <a:rPr lang="en-GB" smtClean="0"/>
              <a:pPr/>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438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2"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9"/>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41"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9"/>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31E0A8-4717-4B06-8425-8AFD01F1B0B8}" type="datetimeFigureOut">
              <a:rPr lang="en-GB" smtClean="0"/>
              <a:pPr/>
              <a:t>25/06/2019</a:t>
            </a:fld>
            <a:endParaRPr lang="en-GB"/>
          </a:p>
        </p:txBody>
      </p:sp>
      <p:sp>
        <p:nvSpPr>
          <p:cNvPr id="8" name="Footer Placeholder 7"/>
          <p:cNvSpPr>
            <a:spLocks noGrp="1"/>
          </p:cNvSpPr>
          <p:nvPr>
            <p:ph type="ftr" sz="quarter" idx="11"/>
          </p:nvPr>
        </p:nvSpPr>
        <p:spPr/>
        <p:txBody>
          <a:bodyPr/>
          <a:lstStyle/>
          <a:p>
            <a:endParaRPr lang="en-GB">
              <a:solidFill>
                <a:srgbClr val="94C600"/>
              </a:solidFill>
            </a:endParaRPr>
          </a:p>
        </p:txBody>
      </p:sp>
      <p:sp>
        <p:nvSpPr>
          <p:cNvPr id="9" name="Slide Number Placeholder 8"/>
          <p:cNvSpPr>
            <a:spLocks noGrp="1"/>
          </p:cNvSpPr>
          <p:nvPr>
            <p:ph type="sldNum" sz="quarter" idx="12"/>
          </p:nvPr>
        </p:nvSpPr>
        <p:spPr/>
        <p:txBody>
          <a:bodyPr/>
          <a:lstStyle/>
          <a:p>
            <a:fld id="{DB0CCBE9-5600-4E65-A8BF-177D41474EDF}" type="slidenum">
              <a:rPr lang="en-GB" smtClean="0"/>
              <a:pPr/>
              <a:t>‹#›</a:t>
            </a:fld>
            <a:endParaRPr lang="en-GB"/>
          </a:p>
        </p:txBody>
      </p:sp>
    </p:spTree>
    <p:extLst>
      <p:ext uri="{BB962C8B-B14F-4D97-AF65-F5344CB8AC3E}">
        <p14:creationId xmlns:p14="http://schemas.microsoft.com/office/powerpoint/2010/main" val="410827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31E0A8-4717-4B06-8425-8AFD01F1B0B8}" type="datetimeFigureOut">
              <a:rPr lang="en-GB" smtClean="0"/>
              <a:pPr/>
              <a:t>25/06/2019</a:t>
            </a:fld>
            <a:endParaRPr lang="en-GB"/>
          </a:p>
        </p:txBody>
      </p:sp>
      <p:sp>
        <p:nvSpPr>
          <p:cNvPr id="4" name="Footer Placeholder 3"/>
          <p:cNvSpPr>
            <a:spLocks noGrp="1"/>
          </p:cNvSpPr>
          <p:nvPr>
            <p:ph type="ftr" sz="quarter" idx="11"/>
          </p:nvPr>
        </p:nvSpPr>
        <p:spPr/>
        <p:txBody>
          <a:bodyPr/>
          <a:lstStyle/>
          <a:p>
            <a:endParaRPr lang="en-GB">
              <a:solidFill>
                <a:srgbClr val="94C600"/>
              </a:solidFill>
            </a:endParaRPr>
          </a:p>
        </p:txBody>
      </p:sp>
      <p:sp>
        <p:nvSpPr>
          <p:cNvPr id="5" name="Slide Number Placeholder 4"/>
          <p:cNvSpPr>
            <a:spLocks noGrp="1"/>
          </p:cNvSpPr>
          <p:nvPr>
            <p:ph type="sldNum" sz="quarter" idx="12"/>
          </p:nvPr>
        </p:nvSpPr>
        <p:spPr/>
        <p:txBody>
          <a:bodyPr/>
          <a:lstStyle/>
          <a:p>
            <a:fld id="{DB0CCBE9-5600-4E65-A8BF-177D41474EDF}" type="slidenum">
              <a:rPr lang="en-GB" smtClean="0"/>
              <a:pPr/>
              <a:t>‹#›</a:t>
            </a:fld>
            <a:endParaRPr lang="en-GB"/>
          </a:p>
        </p:txBody>
      </p:sp>
    </p:spTree>
    <p:extLst>
      <p:ext uri="{BB962C8B-B14F-4D97-AF65-F5344CB8AC3E}">
        <p14:creationId xmlns:p14="http://schemas.microsoft.com/office/powerpoint/2010/main" val="3057642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1E0A8-4717-4B06-8425-8AFD01F1B0B8}" type="datetimeFigureOut">
              <a:rPr lang="en-GB" smtClean="0"/>
              <a:pPr/>
              <a:t>25/06/2019</a:t>
            </a:fld>
            <a:endParaRPr lang="en-GB"/>
          </a:p>
        </p:txBody>
      </p:sp>
      <p:sp>
        <p:nvSpPr>
          <p:cNvPr id="3" name="Footer Placeholder 2"/>
          <p:cNvSpPr>
            <a:spLocks noGrp="1"/>
          </p:cNvSpPr>
          <p:nvPr>
            <p:ph type="ftr" sz="quarter" idx="11"/>
          </p:nvPr>
        </p:nvSpPr>
        <p:spPr/>
        <p:txBody>
          <a:bodyPr/>
          <a:lstStyle/>
          <a:p>
            <a:endParaRPr lang="en-GB">
              <a:solidFill>
                <a:srgbClr val="94C600"/>
              </a:solidFill>
            </a:endParaRPr>
          </a:p>
        </p:txBody>
      </p:sp>
      <p:sp>
        <p:nvSpPr>
          <p:cNvPr id="4" name="Slide Number Placeholder 3"/>
          <p:cNvSpPr>
            <a:spLocks noGrp="1"/>
          </p:cNvSpPr>
          <p:nvPr>
            <p:ph type="sldNum" sz="quarter" idx="12"/>
          </p:nvPr>
        </p:nvSpPr>
        <p:spPr/>
        <p:txBody>
          <a:bodyPr/>
          <a:lstStyle/>
          <a:p>
            <a:fld id="{DB0CCBE9-5600-4E65-A8BF-177D41474EDF}" type="slidenum">
              <a:rPr lang="en-GB" smtClean="0"/>
              <a:pPr/>
              <a:t>‹#›</a:t>
            </a:fld>
            <a:endParaRPr lang="en-GB"/>
          </a:p>
        </p:txBody>
      </p:sp>
    </p:spTree>
    <p:extLst>
      <p:ext uri="{BB962C8B-B14F-4D97-AF65-F5344CB8AC3E}">
        <p14:creationId xmlns:p14="http://schemas.microsoft.com/office/powerpoint/2010/main" val="2095251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8031E0A8-4717-4B06-8425-8AFD01F1B0B8}" type="datetimeFigureOut">
              <a:rPr lang="en-GB" smtClean="0"/>
              <a:pPr/>
              <a:t>25/06/2019</a:t>
            </a:fld>
            <a:endParaRPr lang="en-GB"/>
          </a:p>
        </p:txBody>
      </p:sp>
      <p:sp>
        <p:nvSpPr>
          <p:cNvPr id="7" name="Slide Number Placeholder 6"/>
          <p:cNvSpPr>
            <a:spLocks noGrp="1"/>
          </p:cNvSpPr>
          <p:nvPr>
            <p:ph type="sldNum" sz="quarter" idx="12"/>
          </p:nvPr>
        </p:nvSpPr>
        <p:spPr/>
        <p:txBody>
          <a:bodyPr/>
          <a:lstStyle/>
          <a:p>
            <a:fld id="{DB0CCBE9-5600-4E65-A8BF-177D41474EDF}" type="slidenum">
              <a:rPr lang="en-GB" smtClean="0"/>
              <a:pPr/>
              <a:t>‹#›</a:t>
            </a:fld>
            <a:endParaRPr lang="en-GB"/>
          </a:p>
        </p:txBody>
      </p:sp>
      <p:sp>
        <p:nvSpPr>
          <p:cNvPr id="58" name="Rectangle 57"/>
          <p:cNvSpPr/>
          <p:nvPr/>
        </p:nvSpPr>
        <p:spPr>
          <a:xfrm>
            <a:off x="905573" y="601885"/>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6"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43"/>
            <a:ext cx="3493664" cy="365125"/>
          </a:xfrm>
        </p:spPr>
        <p:txBody>
          <a:bodyPr>
            <a:normAutofit/>
          </a:bodyPr>
          <a:lstStyle/>
          <a:p>
            <a:endParaRPr lang="en-GB">
              <a:solidFill>
                <a:srgbClr val="94C600"/>
              </a:solidFill>
            </a:endParaRPr>
          </a:p>
        </p:txBody>
      </p:sp>
      <p:sp>
        <p:nvSpPr>
          <p:cNvPr id="2" name="Title 1"/>
          <p:cNvSpPr>
            <a:spLocks noGrp="1"/>
          </p:cNvSpPr>
          <p:nvPr>
            <p:ph type="title"/>
          </p:nvPr>
        </p:nvSpPr>
        <p:spPr>
          <a:xfrm>
            <a:off x="4739833" y="2657442"/>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3"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2941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25D7EA-1AF9-45E9-8CAC-38A1B9393771}" type="datetimeFigureOut">
              <a:rPr lang="en-GB" smtClean="0"/>
              <a:t>25/06/2019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A5BF17F-FF5F-405F-B0FA-BDB7B19044F2}"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3" y="601885"/>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12"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2" y="4133093"/>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31E0A8-4717-4B06-8425-8AFD01F1B0B8}" type="datetimeFigureOut">
              <a:rPr lang="en-GB" smtClean="0"/>
              <a:pPr/>
              <a:t>25/06/2019</a:t>
            </a:fld>
            <a:endParaRPr lang="en-GB"/>
          </a:p>
        </p:txBody>
      </p:sp>
      <p:sp>
        <p:nvSpPr>
          <p:cNvPr id="6" name="Footer Placeholder 5"/>
          <p:cNvSpPr>
            <a:spLocks noGrp="1"/>
          </p:cNvSpPr>
          <p:nvPr>
            <p:ph type="ftr" sz="quarter" idx="11"/>
          </p:nvPr>
        </p:nvSpPr>
        <p:spPr>
          <a:xfrm>
            <a:off x="4641448" y="5724843"/>
            <a:ext cx="3493664" cy="365125"/>
          </a:xfrm>
        </p:spPr>
        <p:txBody>
          <a:bodyPr>
            <a:normAutofit/>
          </a:bodyPr>
          <a:lstStyle/>
          <a:p>
            <a:endParaRPr lang="en-GB">
              <a:solidFill>
                <a:srgbClr val="94C600"/>
              </a:solidFill>
            </a:endParaRPr>
          </a:p>
        </p:txBody>
      </p:sp>
      <p:sp>
        <p:nvSpPr>
          <p:cNvPr id="7" name="Slide Number Placeholder 6"/>
          <p:cNvSpPr>
            <a:spLocks noGrp="1"/>
          </p:cNvSpPr>
          <p:nvPr>
            <p:ph type="sldNum" sz="quarter" idx="12"/>
          </p:nvPr>
        </p:nvSpPr>
        <p:spPr/>
        <p:txBody>
          <a:bodyPr/>
          <a:lstStyle/>
          <a:p>
            <a:fld id="{DB0CCBE9-5600-4E65-A8BF-177D41474EDF}" type="slidenum">
              <a:rPr lang="en-GB" smtClean="0"/>
              <a:pPr/>
              <a:t>‹#›</a:t>
            </a:fld>
            <a:endParaRPr lang="en-GB"/>
          </a:p>
        </p:txBody>
      </p:sp>
    </p:spTree>
    <p:extLst>
      <p:ext uri="{BB962C8B-B14F-4D97-AF65-F5344CB8AC3E}">
        <p14:creationId xmlns:p14="http://schemas.microsoft.com/office/powerpoint/2010/main" val="3807925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31E0A8-4717-4B06-8425-8AFD01F1B0B8}" type="datetimeFigureOut">
              <a:rPr lang="en-GB" smtClean="0"/>
              <a:pPr/>
              <a:t>25/06/2019</a:t>
            </a:fld>
            <a:endParaRPr lang="en-GB"/>
          </a:p>
        </p:txBody>
      </p:sp>
      <p:sp>
        <p:nvSpPr>
          <p:cNvPr id="5" name="Footer Placeholder 4"/>
          <p:cNvSpPr>
            <a:spLocks noGrp="1"/>
          </p:cNvSpPr>
          <p:nvPr>
            <p:ph type="ftr" sz="quarter" idx="11"/>
          </p:nvPr>
        </p:nvSpPr>
        <p:spPr/>
        <p:txBody>
          <a:bodyPr/>
          <a:lstStyle/>
          <a:p>
            <a:endParaRPr lang="en-GB">
              <a:solidFill>
                <a:srgbClr val="94C600"/>
              </a:solidFill>
            </a:endParaRPr>
          </a:p>
        </p:txBody>
      </p:sp>
      <p:sp>
        <p:nvSpPr>
          <p:cNvPr id="6" name="Slide Number Placeholder 5"/>
          <p:cNvSpPr>
            <a:spLocks noGrp="1"/>
          </p:cNvSpPr>
          <p:nvPr>
            <p:ph type="sldNum" sz="quarter" idx="12"/>
          </p:nvPr>
        </p:nvSpPr>
        <p:spPr/>
        <p:txBody>
          <a:bodyPr/>
          <a:lstStyle/>
          <a:p>
            <a:fld id="{DB0CCBE9-5600-4E65-A8BF-177D41474EDF}" type="slidenum">
              <a:rPr lang="en-GB" smtClean="0"/>
              <a:pPr/>
              <a:t>‹#›</a:t>
            </a:fld>
            <a:endParaRPr lang="en-GB"/>
          </a:p>
        </p:txBody>
      </p:sp>
    </p:spTree>
    <p:extLst>
      <p:ext uri="{BB962C8B-B14F-4D97-AF65-F5344CB8AC3E}">
        <p14:creationId xmlns:p14="http://schemas.microsoft.com/office/powerpoint/2010/main" val="2640130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4"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7"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31E0A8-4717-4B06-8425-8AFD01F1B0B8}" type="datetimeFigureOut">
              <a:rPr lang="en-GB" smtClean="0"/>
              <a:pPr/>
              <a:t>25/06/2019</a:t>
            </a:fld>
            <a:endParaRPr lang="en-GB"/>
          </a:p>
        </p:txBody>
      </p:sp>
      <p:sp>
        <p:nvSpPr>
          <p:cNvPr id="5" name="Footer Placeholder 4"/>
          <p:cNvSpPr>
            <a:spLocks noGrp="1"/>
          </p:cNvSpPr>
          <p:nvPr>
            <p:ph type="ftr" sz="quarter" idx="11"/>
          </p:nvPr>
        </p:nvSpPr>
        <p:spPr/>
        <p:txBody>
          <a:bodyPr/>
          <a:lstStyle/>
          <a:p>
            <a:endParaRPr lang="en-GB">
              <a:solidFill>
                <a:srgbClr val="94C600"/>
              </a:solidFill>
            </a:endParaRPr>
          </a:p>
        </p:txBody>
      </p:sp>
      <p:sp>
        <p:nvSpPr>
          <p:cNvPr id="6" name="Slide Number Placeholder 5"/>
          <p:cNvSpPr>
            <a:spLocks noGrp="1"/>
          </p:cNvSpPr>
          <p:nvPr>
            <p:ph type="sldNum" sz="quarter" idx="12"/>
          </p:nvPr>
        </p:nvSpPr>
        <p:spPr/>
        <p:txBody>
          <a:bodyPr/>
          <a:lstStyle/>
          <a:p>
            <a:fld id="{DB0CCBE9-5600-4E65-A8BF-177D41474EDF}" type="slidenum">
              <a:rPr lang="en-GB" smtClean="0"/>
              <a:pPr/>
              <a:t>‹#›</a:t>
            </a:fld>
            <a:endParaRPr lang="en-GB"/>
          </a:p>
        </p:txBody>
      </p:sp>
    </p:spTree>
    <p:extLst>
      <p:ext uri="{BB962C8B-B14F-4D97-AF65-F5344CB8AC3E}">
        <p14:creationId xmlns:p14="http://schemas.microsoft.com/office/powerpoint/2010/main" val="1196446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73"/>
            <a:ext cx="8603674"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143000" y="399625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AD53FE-BA54-4F52-9A98-1293E6BDE57C}" type="datetimeFigureOut">
              <a:rPr lang="en-GB" smtClean="0">
                <a:solidFill>
                  <a:srgbClr val="FFFFFF"/>
                </a:solidFill>
              </a:rPr>
              <a:pPr/>
              <a:t>25/06/2019</a:t>
            </a:fld>
            <a:endParaRPr lang="en-GB">
              <a:solidFill>
                <a:srgbClr val="FFFFFF"/>
              </a:solidFill>
            </a:endParaRPr>
          </a:p>
        </p:txBody>
      </p:sp>
      <p:sp>
        <p:nvSpPr>
          <p:cNvPr id="5" name="Footer Placeholder 4"/>
          <p:cNvSpPr>
            <a:spLocks noGrp="1"/>
          </p:cNvSpPr>
          <p:nvPr>
            <p:ph type="ftr" sz="quarter" idx="11"/>
          </p:nvPr>
        </p:nvSpPr>
        <p:spPr/>
        <p:txBody>
          <a:bodyPr/>
          <a:lstStyle/>
          <a:p>
            <a:endParaRPr lang="en-GB">
              <a:solidFill>
                <a:srgbClr val="FFFFFF"/>
              </a:solidFill>
            </a:endParaRPr>
          </a:p>
        </p:txBody>
      </p:sp>
      <p:sp>
        <p:nvSpPr>
          <p:cNvPr id="6" name="Slide Number Placeholder 5"/>
          <p:cNvSpPr>
            <a:spLocks noGrp="1"/>
          </p:cNvSpPr>
          <p:nvPr>
            <p:ph type="sldNum" sz="quarter" idx="12"/>
          </p:nvPr>
        </p:nvSpPr>
        <p:spPr/>
        <p:txBody>
          <a:bodyPr/>
          <a:lstStyle/>
          <a:p>
            <a:fld id="{A131A379-855D-4D52-8BD0-103D2B890B98}"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123183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AD53FE-BA54-4F52-9A98-1293E6BDE57C}" type="datetimeFigureOut">
              <a:rPr lang="en-GB" smtClean="0">
                <a:solidFill>
                  <a:srgbClr val="FFFFFF"/>
                </a:solidFill>
              </a:rPr>
              <a:pPr/>
              <a:t>25/06/2019</a:t>
            </a:fld>
            <a:endParaRPr lang="en-GB">
              <a:solidFill>
                <a:srgbClr val="FFFFFF"/>
              </a:solidFill>
            </a:endParaRPr>
          </a:p>
        </p:txBody>
      </p:sp>
      <p:sp>
        <p:nvSpPr>
          <p:cNvPr id="5" name="Footer Placeholder 4"/>
          <p:cNvSpPr>
            <a:spLocks noGrp="1"/>
          </p:cNvSpPr>
          <p:nvPr>
            <p:ph type="ftr" sz="quarter" idx="11"/>
          </p:nvPr>
        </p:nvSpPr>
        <p:spPr/>
        <p:txBody>
          <a:bodyPr/>
          <a:lstStyle/>
          <a:p>
            <a:endParaRPr lang="en-GB">
              <a:solidFill>
                <a:srgbClr val="FFFFFF"/>
              </a:solidFill>
            </a:endParaRPr>
          </a:p>
        </p:txBody>
      </p:sp>
      <p:sp>
        <p:nvSpPr>
          <p:cNvPr id="6" name="Slide Number Placeholder 5"/>
          <p:cNvSpPr>
            <a:spLocks noGrp="1"/>
          </p:cNvSpPr>
          <p:nvPr>
            <p:ph type="sldNum" sz="quarter" idx="12"/>
          </p:nvPr>
        </p:nvSpPr>
        <p:spPr/>
        <p:txBody>
          <a:bodyPr/>
          <a:lstStyle/>
          <a:p>
            <a:fld id="{A131A379-855D-4D52-8BD0-103D2B890B98}"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637915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4010341"/>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83AD53FE-BA54-4F52-9A98-1293E6BDE57C}" type="datetimeFigureOut">
              <a:rPr lang="en-GB" smtClean="0">
                <a:solidFill>
                  <a:srgbClr val="099BDD"/>
                </a:solidFill>
              </a:rPr>
              <a:pPr/>
              <a:t>25/06/2019</a:t>
            </a:fld>
            <a:endParaRPr lang="en-GB">
              <a:solidFill>
                <a:srgbClr val="099BDD"/>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solidFill>
                <a:srgbClr val="099BDD"/>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131A379-855D-4D52-8BD0-103D2B890B98}" type="slidenum">
              <a:rPr lang="en-GB" smtClean="0">
                <a:solidFill>
                  <a:srgbClr val="099BDD"/>
                </a:solidFill>
              </a:rPr>
              <a:pPr/>
              <a:t>‹#›</a:t>
            </a:fld>
            <a:endParaRPr lang="en-GB">
              <a:solidFill>
                <a:srgbClr val="099BDD"/>
              </a:solidFill>
            </a:endParaRPr>
          </a:p>
        </p:txBody>
      </p:sp>
    </p:spTree>
    <p:extLst>
      <p:ext uri="{BB962C8B-B14F-4D97-AF65-F5344CB8AC3E}">
        <p14:creationId xmlns:p14="http://schemas.microsoft.com/office/powerpoint/2010/main" val="194992974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04008" y="2011680"/>
            <a:ext cx="356616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2793" y="2011680"/>
            <a:ext cx="356616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AD53FE-BA54-4F52-9A98-1293E6BDE57C}" type="datetimeFigureOut">
              <a:rPr lang="en-GB" smtClean="0">
                <a:solidFill>
                  <a:srgbClr val="FFFFFF"/>
                </a:solidFill>
              </a:rPr>
              <a:pPr/>
              <a:t>25/06/2019</a:t>
            </a:fld>
            <a:endParaRPr lang="en-GB">
              <a:solidFill>
                <a:srgbClr val="FFFFFF"/>
              </a:solidFill>
            </a:endParaRPr>
          </a:p>
        </p:txBody>
      </p:sp>
      <p:sp>
        <p:nvSpPr>
          <p:cNvPr id="6" name="Footer Placeholder 5"/>
          <p:cNvSpPr>
            <a:spLocks noGrp="1"/>
          </p:cNvSpPr>
          <p:nvPr>
            <p:ph type="ftr" sz="quarter" idx="11"/>
          </p:nvPr>
        </p:nvSpPr>
        <p:spPr/>
        <p:txBody>
          <a:bodyPr/>
          <a:lstStyle/>
          <a:p>
            <a:endParaRPr lang="en-GB">
              <a:solidFill>
                <a:srgbClr val="FFFFFF"/>
              </a:solidFill>
            </a:endParaRPr>
          </a:p>
        </p:txBody>
      </p:sp>
      <p:sp>
        <p:nvSpPr>
          <p:cNvPr id="7" name="Slide Number Placeholder 6"/>
          <p:cNvSpPr>
            <a:spLocks noGrp="1"/>
          </p:cNvSpPr>
          <p:nvPr>
            <p:ph type="sldNum" sz="quarter" idx="12"/>
          </p:nvPr>
        </p:nvSpPr>
        <p:spPr/>
        <p:txBody>
          <a:bodyPr/>
          <a:lstStyle/>
          <a:p>
            <a:fld id="{A131A379-855D-4D52-8BD0-103D2B890B98}"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089170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05256" y="1913470"/>
            <a:ext cx="356616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05256" y="2656566"/>
            <a:ext cx="356616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3423" y="1913470"/>
            <a:ext cx="356616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73423" y="2656564"/>
            <a:ext cx="356616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AD53FE-BA54-4F52-9A98-1293E6BDE57C}" type="datetimeFigureOut">
              <a:rPr lang="en-GB" smtClean="0">
                <a:solidFill>
                  <a:srgbClr val="FFFFFF"/>
                </a:solidFill>
              </a:rPr>
              <a:pPr/>
              <a:t>25/06/2019</a:t>
            </a:fld>
            <a:endParaRPr lang="en-GB">
              <a:solidFill>
                <a:srgbClr val="FFFFFF"/>
              </a:solidFill>
            </a:endParaRPr>
          </a:p>
        </p:txBody>
      </p:sp>
      <p:sp>
        <p:nvSpPr>
          <p:cNvPr id="8" name="Footer Placeholder 7"/>
          <p:cNvSpPr>
            <a:spLocks noGrp="1"/>
          </p:cNvSpPr>
          <p:nvPr>
            <p:ph type="ftr" sz="quarter" idx="11"/>
          </p:nvPr>
        </p:nvSpPr>
        <p:spPr/>
        <p:txBody>
          <a:bodyPr/>
          <a:lstStyle/>
          <a:p>
            <a:endParaRPr lang="en-GB">
              <a:solidFill>
                <a:srgbClr val="FFFFFF"/>
              </a:solidFill>
            </a:endParaRPr>
          </a:p>
        </p:txBody>
      </p:sp>
      <p:sp>
        <p:nvSpPr>
          <p:cNvPr id="9" name="Slide Number Placeholder 8"/>
          <p:cNvSpPr>
            <a:spLocks noGrp="1"/>
          </p:cNvSpPr>
          <p:nvPr>
            <p:ph type="sldNum" sz="quarter" idx="12"/>
          </p:nvPr>
        </p:nvSpPr>
        <p:spPr/>
        <p:txBody>
          <a:bodyPr/>
          <a:lstStyle/>
          <a:p>
            <a:fld id="{A131A379-855D-4D52-8BD0-103D2B890B98}"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653952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AD53FE-BA54-4F52-9A98-1293E6BDE57C}" type="datetimeFigureOut">
              <a:rPr lang="en-GB" smtClean="0">
                <a:solidFill>
                  <a:srgbClr val="FFFFFF"/>
                </a:solidFill>
              </a:rPr>
              <a:pPr/>
              <a:t>25/06/2019</a:t>
            </a:fld>
            <a:endParaRPr lang="en-GB">
              <a:solidFill>
                <a:srgbClr val="FFFFFF"/>
              </a:solidFill>
            </a:endParaRPr>
          </a:p>
        </p:txBody>
      </p:sp>
      <p:sp>
        <p:nvSpPr>
          <p:cNvPr id="4" name="Footer Placeholder 3"/>
          <p:cNvSpPr>
            <a:spLocks noGrp="1"/>
          </p:cNvSpPr>
          <p:nvPr>
            <p:ph type="ftr" sz="quarter" idx="11"/>
          </p:nvPr>
        </p:nvSpPr>
        <p:spPr/>
        <p:txBody>
          <a:bodyPr/>
          <a:lstStyle/>
          <a:p>
            <a:endParaRPr lang="en-GB">
              <a:solidFill>
                <a:srgbClr val="FFFFFF"/>
              </a:solidFill>
            </a:endParaRPr>
          </a:p>
        </p:txBody>
      </p:sp>
      <p:sp>
        <p:nvSpPr>
          <p:cNvPr id="5" name="Slide Number Placeholder 4"/>
          <p:cNvSpPr>
            <a:spLocks noGrp="1"/>
          </p:cNvSpPr>
          <p:nvPr>
            <p:ph type="sldNum" sz="quarter" idx="12"/>
          </p:nvPr>
        </p:nvSpPr>
        <p:spPr/>
        <p:txBody>
          <a:bodyPr/>
          <a:lstStyle/>
          <a:p>
            <a:fld id="{A131A379-855D-4D52-8BD0-103D2B890B98}"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495272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D53FE-BA54-4F52-9A98-1293E6BDE57C}" type="datetimeFigureOut">
              <a:rPr lang="en-GB" smtClean="0">
                <a:solidFill>
                  <a:srgbClr val="FFFFFF"/>
                </a:solidFill>
              </a:rPr>
              <a:pPr/>
              <a:t>25/06/2019</a:t>
            </a:fld>
            <a:endParaRPr lang="en-GB">
              <a:solidFill>
                <a:srgbClr val="FFFFFF"/>
              </a:solidFill>
            </a:endParaRPr>
          </a:p>
        </p:txBody>
      </p:sp>
      <p:sp>
        <p:nvSpPr>
          <p:cNvPr id="3" name="Footer Placeholder 2"/>
          <p:cNvSpPr>
            <a:spLocks noGrp="1"/>
          </p:cNvSpPr>
          <p:nvPr>
            <p:ph type="ftr" sz="quarter" idx="11"/>
          </p:nvPr>
        </p:nvSpPr>
        <p:spPr/>
        <p:txBody>
          <a:bodyPr/>
          <a:lstStyle/>
          <a:p>
            <a:endParaRPr lang="en-GB">
              <a:solidFill>
                <a:srgbClr val="FFFFFF"/>
              </a:solidFill>
            </a:endParaRPr>
          </a:p>
        </p:txBody>
      </p:sp>
      <p:sp>
        <p:nvSpPr>
          <p:cNvPr id="4" name="Slide Number Placeholder 3"/>
          <p:cNvSpPr>
            <a:spLocks noGrp="1"/>
          </p:cNvSpPr>
          <p:nvPr>
            <p:ph type="sldNum" sz="quarter" idx="12"/>
          </p:nvPr>
        </p:nvSpPr>
        <p:spPr/>
        <p:txBody>
          <a:bodyPr/>
          <a:lstStyle/>
          <a:p>
            <a:fld id="{A131A379-855D-4D52-8BD0-103D2B890B98}"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29453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4"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600"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625D7EA-1AF9-45E9-8CAC-38A1B9393771}" type="datetimeFigureOut">
              <a:rPr lang="en-GB" smtClean="0"/>
              <a:t>25/06/2019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A5BF17F-FF5F-405F-B0FA-BDB7B19044F2}" type="slidenum">
              <a:rPr lang="en-GB" smtClean="0"/>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05256" y="2120054"/>
            <a:ext cx="459486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41767" y="2147490"/>
            <a:ext cx="24003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AD53FE-BA54-4F52-9A98-1293E6BDE57C}" type="datetimeFigureOut">
              <a:rPr lang="en-GB" smtClean="0">
                <a:solidFill>
                  <a:srgbClr val="FFFFFF"/>
                </a:solidFill>
              </a:rPr>
              <a:pPr/>
              <a:t>25/06/2019</a:t>
            </a:fld>
            <a:endParaRPr lang="en-GB">
              <a:solidFill>
                <a:srgbClr val="FFFFFF"/>
              </a:solidFill>
            </a:endParaRPr>
          </a:p>
        </p:txBody>
      </p:sp>
      <p:sp>
        <p:nvSpPr>
          <p:cNvPr id="6" name="Footer Placeholder 5"/>
          <p:cNvSpPr>
            <a:spLocks noGrp="1"/>
          </p:cNvSpPr>
          <p:nvPr>
            <p:ph type="ftr" sz="quarter" idx="11"/>
          </p:nvPr>
        </p:nvSpPr>
        <p:spPr/>
        <p:txBody>
          <a:bodyPr/>
          <a:lstStyle/>
          <a:p>
            <a:endParaRPr lang="en-GB">
              <a:solidFill>
                <a:srgbClr val="FFFFFF"/>
              </a:solidFill>
            </a:endParaRPr>
          </a:p>
        </p:txBody>
      </p:sp>
      <p:sp>
        <p:nvSpPr>
          <p:cNvPr id="7" name="Slide Number Placeholder 6"/>
          <p:cNvSpPr>
            <a:spLocks noGrp="1"/>
          </p:cNvSpPr>
          <p:nvPr>
            <p:ph type="sldNum" sz="quarter" idx="12"/>
          </p:nvPr>
        </p:nvSpPr>
        <p:spPr/>
        <p:txBody>
          <a:bodyPr/>
          <a:lstStyle/>
          <a:p>
            <a:fld id="{A131A379-855D-4D52-8BD0-103D2B890B98}"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868938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60120" y="2211494"/>
            <a:ext cx="459486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43016" y="2150621"/>
            <a:ext cx="24003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AD53FE-BA54-4F52-9A98-1293E6BDE57C}" type="datetimeFigureOut">
              <a:rPr lang="en-GB" smtClean="0">
                <a:solidFill>
                  <a:srgbClr val="FFFFFF"/>
                </a:solidFill>
              </a:rPr>
              <a:pPr/>
              <a:t>25/06/2019</a:t>
            </a:fld>
            <a:endParaRPr lang="en-GB">
              <a:solidFill>
                <a:srgbClr val="FFFFFF"/>
              </a:solidFill>
            </a:endParaRPr>
          </a:p>
        </p:txBody>
      </p:sp>
      <p:sp>
        <p:nvSpPr>
          <p:cNvPr id="6" name="Footer Placeholder 5"/>
          <p:cNvSpPr>
            <a:spLocks noGrp="1"/>
          </p:cNvSpPr>
          <p:nvPr>
            <p:ph type="ftr" sz="quarter" idx="11"/>
          </p:nvPr>
        </p:nvSpPr>
        <p:spPr/>
        <p:txBody>
          <a:bodyPr/>
          <a:lstStyle/>
          <a:p>
            <a:endParaRPr lang="en-GB">
              <a:solidFill>
                <a:srgbClr val="FFFFFF"/>
              </a:solidFill>
            </a:endParaRPr>
          </a:p>
        </p:txBody>
      </p:sp>
      <p:sp>
        <p:nvSpPr>
          <p:cNvPr id="7" name="Slide Number Placeholder 6"/>
          <p:cNvSpPr>
            <a:spLocks noGrp="1"/>
          </p:cNvSpPr>
          <p:nvPr>
            <p:ph type="sldNum" sz="quarter" idx="12"/>
          </p:nvPr>
        </p:nvSpPr>
        <p:spPr/>
        <p:txBody>
          <a:bodyPr/>
          <a:lstStyle/>
          <a:p>
            <a:fld id="{A131A379-855D-4D52-8BD0-103D2B890B98}"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137068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AD53FE-BA54-4F52-9A98-1293E6BDE57C}" type="datetimeFigureOut">
              <a:rPr lang="en-GB" smtClean="0">
                <a:solidFill>
                  <a:srgbClr val="FFFFFF"/>
                </a:solidFill>
              </a:rPr>
              <a:pPr/>
              <a:t>25/06/2019</a:t>
            </a:fld>
            <a:endParaRPr lang="en-GB">
              <a:solidFill>
                <a:srgbClr val="FFFFFF"/>
              </a:solidFill>
            </a:endParaRPr>
          </a:p>
        </p:txBody>
      </p:sp>
      <p:sp>
        <p:nvSpPr>
          <p:cNvPr id="5" name="Footer Placeholder 4"/>
          <p:cNvSpPr>
            <a:spLocks noGrp="1"/>
          </p:cNvSpPr>
          <p:nvPr>
            <p:ph type="ftr" sz="quarter" idx="11"/>
          </p:nvPr>
        </p:nvSpPr>
        <p:spPr/>
        <p:txBody>
          <a:bodyPr/>
          <a:lstStyle/>
          <a:p>
            <a:endParaRPr lang="en-GB">
              <a:solidFill>
                <a:srgbClr val="FFFFFF"/>
              </a:solidFill>
            </a:endParaRPr>
          </a:p>
        </p:txBody>
      </p:sp>
      <p:sp>
        <p:nvSpPr>
          <p:cNvPr id="6" name="Slide Number Placeholder 5"/>
          <p:cNvSpPr>
            <a:spLocks noGrp="1"/>
          </p:cNvSpPr>
          <p:nvPr>
            <p:ph type="sldNum" sz="quarter" idx="12"/>
          </p:nvPr>
        </p:nvSpPr>
        <p:spPr/>
        <p:txBody>
          <a:bodyPr/>
          <a:lstStyle/>
          <a:p>
            <a:fld id="{A131A379-855D-4D52-8BD0-103D2B890B98}"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9998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70" y="274638"/>
            <a:ext cx="180178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4638"/>
            <a:ext cx="5979968"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2" y="6422863"/>
            <a:ext cx="2057397" cy="365125"/>
          </a:xfrm>
        </p:spPr>
        <p:txBody>
          <a:bodyPr/>
          <a:lstStyle/>
          <a:p>
            <a:fld id="{83AD53FE-BA54-4F52-9A98-1293E6BDE57C}" type="datetimeFigureOut">
              <a:rPr lang="en-GB" smtClean="0">
                <a:solidFill>
                  <a:srgbClr val="FFFFFF"/>
                </a:solidFill>
              </a:rPr>
              <a:pPr/>
              <a:t>25/06/2019</a:t>
            </a:fld>
            <a:endParaRPr lang="en-GB">
              <a:solidFill>
                <a:srgbClr val="FFFFFF"/>
              </a:solidFill>
            </a:endParaRPr>
          </a:p>
        </p:txBody>
      </p:sp>
      <p:sp>
        <p:nvSpPr>
          <p:cNvPr id="5" name="Footer Placeholder 4"/>
          <p:cNvSpPr>
            <a:spLocks noGrp="1"/>
          </p:cNvSpPr>
          <p:nvPr>
            <p:ph type="ftr" sz="quarter" idx="11"/>
          </p:nvPr>
        </p:nvSpPr>
        <p:spPr>
          <a:xfrm>
            <a:off x="2832102" y="6422863"/>
            <a:ext cx="3209752" cy="365125"/>
          </a:xfrm>
        </p:spPr>
        <p:txBody>
          <a:bodyPr/>
          <a:lstStyle/>
          <a:p>
            <a:endParaRPr lang="en-GB">
              <a:solidFill>
                <a:srgbClr val="FFFFFF"/>
              </a:solidFill>
            </a:endParaRPr>
          </a:p>
        </p:txBody>
      </p:sp>
      <p:sp>
        <p:nvSpPr>
          <p:cNvPr id="6" name="Slide Number Placeholder 5"/>
          <p:cNvSpPr>
            <a:spLocks noGrp="1"/>
          </p:cNvSpPr>
          <p:nvPr>
            <p:ph type="sldNum" sz="quarter" idx="12"/>
          </p:nvPr>
        </p:nvSpPr>
        <p:spPr>
          <a:xfrm>
            <a:off x="6054791" y="6422863"/>
            <a:ext cx="659819" cy="365125"/>
          </a:xfrm>
        </p:spPr>
        <p:txBody>
          <a:bodyPr/>
          <a:lstStyle/>
          <a:p>
            <a:fld id="{A131A379-855D-4D52-8BD0-103D2B890B98}"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51675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AB20065-B87E-44B2-9288-E06EB82D2120}" type="datetimeFigureOut">
              <a:rPr lang="en-GB" smtClean="0">
                <a:solidFill>
                  <a:prstClr val="black">
                    <a:tint val="75000"/>
                  </a:prstClr>
                </a:solidFill>
              </a:rPr>
              <a:pPr/>
              <a:t>25/06/2019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372248-94B0-40E3-866B-58EE996DCD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0303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B20065-B87E-44B2-9288-E06EB82D2120}" type="datetimeFigureOut">
              <a:rPr lang="en-GB" smtClean="0">
                <a:solidFill>
                  <a:prstClr val="black">
                    <a:tint val="75000"/>
                  </a:prstClr>
                </a:solidFill>
              </a:rPr>
              <a:pPr/>
              <a:t>25/06/2019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372248-94B0-40E3-866B-58EE996DCD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04734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B20065-B87E-44B2-9288-E06EB82D2120}" type="datetimeFigureOut">
              <a:rPr lang="en-GB" smtClean="0">
                <a:solidFill>
                  <a:prstClr val="black">
                    <a:tint val="75000"/>
                  </a:prstClr>
                </a:solidFill>
              </a:rPr>
              <a:pPr/>
              <a:t>25/06/2019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372248-94B0-40E3-866B-58EE996DCD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4492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AB20065-B87E-44B2-9288-E06EB82D2120}" type="datetimeFigureOut">
              <a:rPr lang="en-GB" smtClean="0">
                <a:solidFill>
                  <a:prstClr val="black">
                    <a:tint val="75000"/>
                  </a:prstClr>
                </a:solidFill>
              </a:rPr>
              <a:pPr/>
              <a:t>25/06/2019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372248-94B0-40E3-866B-58EE996DCD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87218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AB20065-B87E-44B2-9288-E06EB82D2120}" type="datetimeFigureOut">
              <a:rPr lang="en-GB" smtClean="0">
                <a:solidFill>
                  <a:prstClr val="black">
                    <a:tint val="75000"/>
                  </a:prstClr>
                </a:solidFill>
              </a:rPr>
              <a:pPr/>
              <a:t>25/06/2019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5372248-94B0-40E3-866B-58EE996DCD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7004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AB20065-B87E-44B2-9288-E06EB82D2120}" type="datetimeFigureOut">
              <a:rPr lang="en-GB" smtClean="0">
                <a:solidFill>
                  <a:prstClr val="black">
                    <a:tint val="75000"/>
                  </a:prstClr>
                </a:solidFill>
              </a:rPr>
              <a:pPr/>
              <a:t>25/06/2019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5372248-94B0-40E3-866B-58EE996DCD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5558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625D7EA-1AF9-45E9-8CAC-38A1B9393771}" type="datetimeFigureOut">
              <a:rPr lang="en-GB" smtClean="0"/>
              <a:t>25/06/2019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3A5BF17F-FF5F-405F-B0FA-BDB7B19044F2}" type="slidenum">
              <a:rPr lang="en-GB" smtClean="0"/>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20065-B87E-44B2-9288-E06EB82D2120}" type="datetimeFigureOut">
              <a:rPr lang="en-GB" smtClean="0">
                <a:solidFill>
                  <a:prstClr val="black">
                    <a:tint val="75000"/>
                  </a:prstClr>
                </a:solidFill>
              </a:rPr>
              <a:pPr/>
              <a:t>25/06/2019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5372248-94B0-40E3-866B-58EE996DCD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90551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20065-B87E-44B2-9288-E06EB82D2120}" type="datetimeFigureOut">
              <a:rPr lang="en-GB" smtClean="0">
                <a:solidFill>
                  <a:prstClr val="black">
                    <a:tint val="75000"/>
                  </a:prstClr>
                </a:solidFill>
              </a:rPr>
              <a:pPr/>
              <a:t>25/06/2019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372248-94B0-40E3-866B-58EE996DCD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9048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20065-B87E-44B2-9288-E06EB82D2120}" type="datetimeFigureOut">
              <a:rPr lang="en-GB" smtClean="0">
                <a:solidFill>
                  <a:prstClr val="black">
                    <a:tint val="75000"/>
                  </a:prstClr>
                </a:solidFill>
              </a:rPr>
              <a:pPr/>
              <a:t>25/06/2019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372248-94B0-40E3-866B-58EE996DCD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5806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B20065-B87E-44B2-9288-E06EB82D2120}" type="datetimeFigureOut">
              <a:rPr lang="en-GB" smtClean="0">
                <a:solidFill>
                  <a:prstClr val="black">
                    <a:tint val="75000"/>
                  </a:prstClr>
                </a:solidFill>
              </a:rPr>
              <a:pPr/>
              <a:t>25/06/2019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372248-94B0-40E3-866B-58EE996DCD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9023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B20065-B87E-44B2-9288-E06EB82D2120}" type="datetimeFigureOut">
              <a:rPr lang="en-GB" smtClean="0">
                <a:solidFill>
                  <a:prstClr val="black">
                    <a:tint val="75000"/>
                  </a:prstClr>
                </a:solidFill>
              </a:rPr>
              <a:pPr/>
              <a:t>25/06/2019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372248-94B0-40E3-866B-58EE996DCD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6681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3"/>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85407D-2B40-48FA-92CC-5BDAEBE9DA00}" type="datetimeFigureOut">
              <a:rPr lang="en-GB" smtClean="0">
                <a:solidFill>
                  <a:srgbClr val="000000"/>
                </a:solidFill>
              </a:rPr>
              <a:pPr/>
              <a:t>25/06/2019</a:t>
            </a:fld>
            <a:endParaRPr lang="en-GB" dirty="0">
              <a:solidFill>
                <a:srgbClr val="000000"/>
              </a:solidFill>
            </a:endParaRPr>
          </a:p>
        </p:txBody>
      </p:sp>
      <p:sp>
        <p:nvSpPr>
          <p:cNvPr id="5" name="Footer Placeholder 4"/>
          <p:cNvSpPr>
            <a:spLocks noGrp="1"/>
          </p:cNvSpPr>
          <p:nvPr>
            <p:ph type="ftr" sz="quarter" idx="11"/>
          </p:nvPr>
        </p:nvSpPr>
        <p:spPr/>
        <p:txBody>
          <a:bodyPr/>
          <a:lstStyle/>
          <a:p>
            <a:endParaRPr lang="en-GB" dirty="0">
              <a:solidFill>
                <a:srgbClr val="000000"/>
              </a:solidFill>
            </a:endParaRPr>
          </a:p>
        </p:txBody>
      </p:sp>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3F0FE79-ECCC-4554-A65A-E5910AAF3454}"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6948459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85407D-2B40-48FA-92CC-5BDAEBE9DA00}" type="datetimeFigureOut">
              <a:rPr lang="en-GB" smtClean="0">
                <a:solidFill>
                  <a:srgbClr val="000000"/>
                </a:solidFill>
              </a:rPr>
              <a:pPr/>
              <a:t>25/06/2019</a:t>
            </a:fld>
            <a:endParaRPr lang="en-GB" dirty="0">
              <a:solidFill>
                <a:srgbClr val="000000"/>
              </a:solidFill>
            </a:endParaRPr>
          </a:p>
        </p:txBody>
      </p:sp>
      <p:sp>
        <p:nvSpPr>
          <p:cNvPr id="5" name="Footer Placeholder 4"/>
          <p:cNvSpPr>
            <a:spLocks noGrp="1"/>
          </p:cNvSpPr>
          <p:nvPr>
            <p:ph type="ftr" sz="quarter" idx="11"/>
          </p:nvPr>
        </p:nvSpPr>
        <p:spPr/>
        <p:txBody>
          <a:body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p>
            <a:fld id="{53F0FE79-ECCC-4554-A65A-E5910AAF3454}" type="slidenum">
              <a:rPr lang="en-GB" smtClean="0">
                <a:solidFill>
                  <a:srgbClr val="D1282E"/>
                </a:solidFill>
              </a:rPr>
              <a:pPr/>
              <a:t>‹#›</a:t>
            </a:fld>
            <a:endParaRPr lang="en-GB" dirty="0">
              <a:solidFill>
                <a:srgbClr val="D1282E"/>
              </a:solidFill>
            </a:endParaRPr>
          </a:p>
        </p:txBody>
      </p:sp>
    </p:spTree>
    <p:extLst>
      <p:ext uri="{BB962C8B-B14F-4D97-AF65-F5344CB8AC3E}">
        <p14:creationId xmlns:p14="http://schemas.microsoft.com/office/powerpoint/2010/main" val="2044885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6"/>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D985407D-2B40-48FA-92CC-5BDAEBE9DA00}" type="datetimeFigureOut">
              <a:rPr lang="en-GB" smtClean="0">
                <a:solidFill>
                  <a:srgbClr val="000000"/>
                </a:solidFill>
              </a:rPr>
              <a:pPr/>
              <a:t>25/06/2019</a:t>
            </a:fld>
            <a:endParaRPr lang="en-GB" dirty="0">
              <a:solidFill>
                <a:srgbClr val="000000"/>
              </a:solidFill>
            </a:endParaRPr>
          </a:p>
        </p:txBody>
      </p:sp>
      <p:sp>
        <p:nvSpPr>
          <p:cNvPr id="8" name="Slide Number Placeholder 7"/>
          <p:cNvSpPr>
            <a:spLocks noGrp="1"/>
          </p:cNvSpPr>
          <p:nvPr>
            <p:ph type="sldNum" sz="quarter" idx="11"/>
          </p:nvPr>
        </p:nvSpPr>
        <p:spPr/>
        <p:txBody>
          <a:bodyPr/>
          <a:lstStyle/>
          <a:p>
            <a:fld id="{53F0FE79-ECCC-4554-A65A-E5910AAF3454}" type="slidenum">
              <a:rPr lang="en-GB" smtClean="0">
                <a:solidFill>
                  <a:srgbClr val="D1282E"/>
                </a:solidFill>
              </a:rPr>
              <a:pPr/>
              <a:t>‹#›</a:t>
            </a:fld>
            <a:endParaRPr lang="en-GB" dirty="0">
              <a:solidFill>
                <a:srgbClr val="D1282E"/>
              </a:solidFill>
            </a:endParaRPr>
          </a:p>
        </p:txBody>
      </p:sp>
      <p:sp>
        <p:nvSpPr>
          <p:cNvPr id="9" name="Footer Placeholder 8"/>
          <p:cNvSpPr>
            <a:spLocks noGrp="1"/>
          </p:cNvSpPr>
          <p:nvPr>
            <p:ph type="ftr" sz="quarter" idx="12"/>
          </p:nvPr>
        </p:nvSpPr>
        <p:spPr/>
        <p:txBody>
          <a:bodyPr/>
          <a:lstStyle/>
          <a:p>
            <a:endParaRPr lang="en-GB" dirty="0">
              <a:solidFill>
                <a:srgbClr val="000000"/>
              </a:solidFill>
            </a:endParaRPr>
          </a:p>
        </p:txBody>
      </p:sp>
    </p:spTree>
    <p:extLst>
      <p:ext uri="{BB962C8B-B14F-4D97-AF65-F5344CB8AC3E}">
        <p14:creationId xmlns:p14="http://schemas.microsoft.com/office/powerpoint/2010/main" val="8332059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85407D-2B40-48FA-92CC-5BDAEBE9DA00}" type="datetimeFigureOut">
              <a:rPr lang="en-GB" smtClean="0">
                <a:solidFill>
                  <a:srgbClr val="000000"/>
                </a:solidFill>
              </a:rPr>
              <a:pPr/>
              <a:t>25/06/2019</a:t>
            </a:fld>
            <a:endParaRPr lang="en-GB" dirty="0">
              <a:solidFill>
                <a:srgbClr val="000000"/>
              </a:solidFill>
            </a:endParaRPr>
          </a:p>
        </p:txBody>
      </p:sp>
      <p:sp>
        <p:nvSpPr>
          <p:cNvPr id="6" name="Footer Placeholder 5"/>
          <p:cNvSpPr>
            <a:spLocks noGrp="1"/>
          </p:cNvSpPr>
          <p:nvPr>
            <p:ph type="ftr" sz="quarter" idx="11"/>
          </p:nvPr>
        </p:nvSpPr>
        <p:spPr/>
        <p:txBody>
          <a:body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p>
            <a:fld id="{53F0FE79-ECCC-4554-A65A-E5910AAF3454}" type="slidenum">
              <a:rPr lang="en-GB" smtClean="0">
                <a:solidFill>
                  <a:srgbClr val="D1282E"/>
                </a:solidFill>
              </a:rPr>
              <a:pPr/>
              <a:t>‹#›</a:t>
            </a:fld>
            <a:endParaRPr lang="en-GB" dirty="0">
              <a:solidFill>
                <a:srgbClr val="D1282E"/>
              </a:solidFill>
            </a:endParaRPr>
          </a:p>
        </p:txBody>
      </p:sp>
    </p:spTree>
    <p:extLst>
      <p:ext uri="{BB962C8B-B14F-4D97-AF65-F5344CB8AC3E}">
        <p14:creationId xmlns:p14="http://schemas.microsoft.com/office/powerpoint/2010/main" val="34209063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85407D-2B40-48FA-92CC-5BDAEBE9DA00}" type="datetimeFigureOut">
              <a:rPr lang="en-GB" smtClean="0">
                <a:solidFill>
                  <a:srgbClr val="000000"/>
                </a:solidFill>
              </a:rPr>
              <a:pPr/>
              <a:t>25/06/2019</a:t>
            </a:fld>
            <a:endParaRPr lang="en-GB" dirty="0">
              <a:solidFill>
                <a:srgbClr val="000000"/>
              </a:solidFill>
            </a:endParaRPr>
          </a:p>
        </p:txBody>
      </p:sp>
      <p:sp>
        <p:nvSpPr>
          <p:cNvPr id="8" name="Footer Placeholder 7"/>
          <p:cNvSpPr>
            <a:spLocks noGrp="1"/>
          </p:cNvSpPr>
          <p:nvPr>
            <p:ph type="ftr" sz="quarter" idx="11"/>
          </p:nvPr>
        </p:nvSpPr>
        <p:spPr/>
        <p:txBody>
          <a:bodyPr/>
          <a:lstStyle/>
          <a:p>
            <a:endParaRPr lang="en-GB" dirty="0">
              <a:solidFill>
                <a:srgbClr val="000000"/>
              </a:solidFill>
            </a:endParaRPr>
          </a:p>
        </p:txBody>
      </p:sp>
      <p:sp>
        <p:nvSpPr>
          <p:cNvPr id="9" name="Slide Number Placeholder 8"/>
          <p:cNvSpPr>
            <a:spLocks noGrp="1"/>
          </p:cNvSpPr>
          <p:nvPr>
            <p:ph type="sldNum" sz="quarter" idx="12"/>
          </p:nvPr>
        </p:nvSpPr>
        <p:spPr/>
        <p:txBody>
          <a:bodyPr/>
          <a:lstStyle/>
          <a:p>
            <a:fld id="{53F0FE79-ECCC-4554-A65A-E5910AAF3454}" type="slidenum">
              <a:rPr lang="en-GB" smtClean="0">
                <a:solidFill>
                  <a:srgbClr val="D1282E"/>
                </a:solidFill>
              </a:rPr>
              <a:pPr/>
              <a:t>‹#›</a:t>
            </a:fld>
            <a:endParaRPr lang="en-GB" dirty="0">
              <a:solidFill>
                <a:srgbClr val="D1282E"/>
              </a:solidFill>
            </a:endParaRPr>
          </a:p>
        </p:txBody>
      </p:sp>
    </p:spTree>
    <p:extLst>
      <p:ext uri="{BB962C8B-B14F-4D97-AF65-F5344CB8AC3E}">
        <p14:creationId xmlns:p14="http://schemas.microsoft.com/office/powerpoint/2010/main" val="117589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625D7EA-1AF9-45E9-8CAC-38A1B9393771}" type="datetimeFigureOut">
              <a:rPr lang="en-GB" smtClean="0"/>
              <a:t>25/06/2019</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3A5BF17F-FF5F-405F-B0FA-BDB7B19044F2}" type="slidenum">
              <a:rPr lang="en-GB" smtClean="0"/>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85407D-2B40-48FA-92CC-5BDAEBE9DA00}" type="datetimeFigureOut">
              <a:rPr lang="en-GB" smtClean="0">
                <a:solidFill>
                  <a:srgbClr val="000000"/>
                </a:solidFill>
              </a:rPr>
              <a:pPr/>
              <a:t>25/06/2019</a:t>
            </a:fld>
            <a:endParaRPr lang="en-GB" dirty="0">
              <a:solidFill>
                <a:srgbClr val="000000"/>
              </a:solidFill>
            </a:endParaRPr>
          </a:p>
        </p:txBody>
      </p:sp>
      <p:sp>
        <p:nvSpPr>
          <p:cNvPr id="4" name="Footer Placeholder 3"/>
          <p:cNvSpPr>
            <a:spLocks noGrp="1"/>
          </p:cNvSpPr>
          <p:nvPr>
            <p:ph type="ftr" sz="quarter" idx="11"/>
          </p:nvPr>
        </p:nvSpPr>
        <p:spPr/>
        <p:txBody>
          <a:bodyPr/>
          <a:lstStyle/>
          <a:p>
            <a:endParaRPr lang="en-GB" dirty="0">
              <a:solidFill>
                <a:srgbClr val="000000"/>
              </a:solidFill>
            </a:endParaRPr>
          </a:p>
        </p:txBody>
      </p:sp>
      <p:sp>
        <p:nvSpPr>
          <p:cNvPr id="5" name="Slide Number Placeholder 4"/>
          <p:cNvSpPr>
            <a:spLocks noGrp="1"/>
          </p:cNvSpPr>
          <p:nvPr>
            <p:ph type="sldNum" sz="quarter" idx="12"/>
          </p:nvPr>
        </p:nvSpPr>
        <p:spPr/>
        <p:txBody>
          <a:bodyPr/>
          <a:lstStyle/>
          <a:p>
            <a:fld id="{53F0FE79-ECCC-4554-A65A-E5910AAF3454}" type="slidenum">
              <a:rPr lang="en-GB" smtClean="0">
                <a:solidFill>
                  <a:srgbClr val="D1282E"/>
                </a:solidFill>
              </a:rPr>
              <a:pPr/>
              <a:t>‹#›</a:t>
            </a:fld>
            <a:endParaRPr lang="en-GB" dirty="0">
              <a:solidFill>
                <a:srgbClr val="D1282E"/>
              </a:solidFill>
            </a:endParaRPr>
          </a:p>
        </p:txBody>
      </p:sp>
    </p:spTree>
    <p:extLst>
      <p:ext uri="{BB962C8B-B14F-4D97-AF65-F5344CB8AC3E}">
        <p14:creationId xmlns:p14="http://schemas.microsoft.com/office/powerpoint/2010/main" val="29510035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5407D-2B40-48FA-92CC-5BDAEBE9DA00}" type="datetimeFigureOut">
              <a:rPr lang="en-GB" smtClean="0">
                <a:solidFill>
                  <a:srgbClr val="000000"/>
                </a:solidFill>
              </a:rPr>
              <a:pPr/>
              <a:t>25/06/2019</a:t>
            </a:fld>
            <a:endParaRPr lang="en-GB" dirty="0">
              <a:solidFill>
                <a:srgbClr val="000000"/>
              </a:solidFill>
            </a:endParaRPr>
          </a:p>
        </p:txBody>
      </p:sp>
      <p:sp>
        <p:nvSpPr>
          <p:cNvPr id="3" name="Footer Placeholder 2"/>
          <p:cNvSpPr>
            <a:spLocks noGrp="1"/>
          </p:cNvSpPr>
          <p:nvPr>
            <p:ph type="ftr" sz="quarter" idx="11"/>
          </p:nvPr>
        </p:nvSpPr>
        <p:spPr/>
        <p:txBody>
          <a:bodyPr/>
          <a:lstStyle/>
          <a:p>
            <a:endParaRPr lang="en-GB" dirty="0">
              <a:solidFill>
                <a:srgbClr val="000000"/>
              </a:solidFill>
            </a:endParaRPr>
          </a:p>
        </p:txBody>
      </p:sp>
      <p:sp>
        <p:nvSpPr>
          <p:cNvPr id="4" name="Slide Number Placeholder 3"/>
          <p:cNvSpPr>
            <a:spLocks noGrp="1"/>
          </p:cNvSpPr>
          <p:nvPr>
            <p:ph type="sldNum" sz="quarter" idx="12"/>
          </p:nvPr>
        </p:nvSpPr>
        <p:spPr/>
        <p:txBody>
          <a:bodyPr/>
          <a:lstStyle/>
          <a:p>
            <a:fld id="{53F0FE79-ECCC-4554-A65A-E5910AAF3454}" type="slidenum">
              <a:rPr lang="en-GB" smtClean="0">
                <a:solidFill>
                  <a:srgbClr val="D1282E"/>
                </a:solidFill>
              </a:rPr>
              <a:pPr/>
              <a:t>‹#›</a:t>
            </a:fld>
            <a:endParaRPr lang="en-GB" dirty="0">
              <a:solidFill>
                <a:srgbClr val="D1282E"/>
              </a:solidFill>
            </a:endParaRPr>
          </a:p>
        </p:txBody>
      </p:sp>
    </p:spTree>
    <p:extLst>
      <p:ext uri="{BB962C8B-B14F-4D97-AF65-F5344CB8AC3E}">
        <p14:creationId xmlns:p14="http://schemas.microsoft.com/office/powerpoint/2010/main" val="42279985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85407D-2B40-48FA-92CC-5BDAEBE9DA00}" type="datetimeFigureOut">
              <a:rPr lang="en-GB" smtClean="0">
                <a:solidFill>
                  <a:srgbClr val="000000"/>
                </a:solidFill>
              </a:rPr>
              <a:pPr/>
              <a:t>25/06/2019</a:t>
            </a:fld>
            <a:endParaRPr lang="en-GB" dirty="0">
              <a:solidFill>
                <a:srgbClr val="000000"/>
              </a:solidFill>
            </a:endParaRPr>
          </a:p>
        </p:txBody>
      </p:sp>
      <p:sp>
        <p:nvSpPr>
          <p:cNvPr id="6" name="Footer Placeholder 5"/>
          <p:cNvSpPr>
            <a:spLocks noGrp="1"/>
          </p:cNvSpPr>
          <p:nvPr>
            <p:ph type="ftr" sz="quarter" idx="11"/>
          </p:nvPr>
        </p:nvSpPr>
        <p:spPr/>
        <p:txBody>
          <a:body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p>
            <a:fld id="{53F0FE79-ECCC-4554-A65A-E5910AAF3454}" type="slidenum">
              <a:rPr lang="en-GB" smtClean="0">
                <a:solidFill>
                  <a:srgbClr val="D1282E"/>
                </a:solidFill>
              </a:rPr>
              <a:pPr/>
              <a:t>‹#›</a:t>
            </a:fld>
            <a:endParaRPr lang="en-GB" dirty="0">
              <a:solidFill>
                <a:srgbClr val="D1282E"/>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72163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4"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85407D-2B40-48FA-92CC-5BDAEBE9DA00}" type="datetimeFigureOut">
              <a:rPr lang="en-GB" smtClean="0">
                <a:solidFill>
                  <a:srgbClr val="000000"/>
                </a:solidFill>
              </a:rPr>
              <a:pPr/>
              <a:t>25/06/2019</a:t>
            </a:fld>
            <a:endParaRPr lang="en-GB" dirty="0">
              <a:solidFill>
                <a:srgbClr val="000000"/>
              </a:solidFill>
            </a:endParaRPr>
          </a:p>
        </p:txBody>
      </p:sp>
      <p:sp>
        <p:nvSpPr>
          <p:cNvPr id="6" name="Footer Placeholder 5"/>
          <p:cNvSpPr>
            <a:spLocks noGrp="1"/>
          </p:cNvSpPr>
          <p:nvPr>
            <p:ph type="ftr" sz="quarter" idx="11"/>
          </p:nvPr>
        </p:nvSpPr>
        <p:spPr/>
        <p:txBody>
          <a:body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3F0FE79-ECCC-4554-A65A-E5910AAF3454}" type="slidenum">
              <a:rPr lang="en-GB" smtClean="0">
                <a:solidFill>
                  <a:srgbClr val="000000"/>
                </a:solidFill>
              </a:rPr>
              <a:pPr/>
              <a:t>‹#›</a:t>
            </a:fld>
            <a:endParaRPr lang="en-GB" dirty="0">
              <a:solidFill>
                <a:srgbClr val="000000"/>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26433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85407D-2B40-48FA-92CC-5BDAEBE9DA00}" type="datetimeFigureOut">
              <a:rPr lang="en-GB" smtClean="0">
                <a:solidFill>
                  <a:srgbClr val="000000"/>
                </a:solidFill>
              </a:rPr>
              <a:pPr/>
              <a:t>25/06/2019</a:t>
            </a:fld>
            <a:endParaRPr lang="en-GB" dirty="0">
              <a:solidFill>
                <a:srgbClr val="000000"/>
              </a:solidFill>
            </a:endParaRPr>
          </a:p>
        </p:txBody>
      </p:sp>
      <p:sp>
        <p:nvSpPr>
          <p:cNvPr id="5" name="Footer Placeholder 4"/>
          <p:cNvSpPr>
            <a:spLocks noGrp="1"/>
          </p:cNvSpPr>
          <p:nvPr>
            <p:ph type="ftr" sz="quarter" idx="11"/>
          </p:nvPr>
        </p:nvSpPr>
        <p:spPr/>
        <p:txBody>
          <a:body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p>
            <a:fld id="{53F0FE79-ECCC-4554-A65A-E5910AAF3454}" type="slidenum">
              <a:rPr lang="en-GB" smtClean="0">
                <a:solidFill>
                  <a:srgbClr val="D1282E"/>
                </a:solidFill>
              </a:rPr>
              <a:pPr/>
              <a:t>‹#›</a:t>
            </a:fld>
            <a:endParaRPr lang="en-GB" dirty="0">
              <a:solidFill>
                <a:srgbClr val="D1282E"/>
              </a:solidFill>
            </a:endParaRPr>
          </a:p>
        </p:txBody>
      </p:sp>
    </p:spTree>
    <p:extLst>
      <p:ext uri="{BB962C8B-B14F-4D97-AF65-F5344CB8AC3E}">
        <p14:creationId xmlns:p14="http://schemas.microsoft.com/office/powerpoint/2010/main" val="4185116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85407D-2B40-48FA-92CC-5BDAEBE9DA00}" type="datetimeFigureOut">
              <a:rPr lang="en-GB" smtClean="0">
                <a:solidFill>
                  <a:srgbClr val="000000"/>
                </a:solidFill>
              </a:rPr>
              <a:pPr/>
              <a:t>25/06/2019</a:t>
            </a:fld>
            <a:endParaRPr lang="en-GB" dirty="0">
              <a:solidFill>
                <a:srgbClr val="000000"/>
              </a:solidFill>
            </a:endParaRPr>
          </a:p>
        </p:txBody>
      </p:sp>
      <p:sp>
        <p:nvSpPr>
          <p:cNvPr id="5" name="Footer Placeholder 4"/>
          <p:cNvSpPr>
            <a:spLocks noGrp="1"/>
          </p:cNvSpPr>
          <p:nvPr>
            <p:ph type="ftr" sz="quarter" idx="11"/>
          </p:nvPr>
        </p:nvSpPr>
        <p:spPr/>
        <p:txBody>
          <a:body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p>
            <a:fld id="{53F0FE79-ECCC-4554-A65A-E5910AAF3454}" type="slidenum">
              <a:rPr lang="en-GB" smtClean="0">
                <a:solidFill>
                  <a:srgbClr val="D1282E"/>
                </a:solidFill>
              </a:rPr>
              <a:pPr/>
              <a:t>‹#›</a:t>
            </a:fld>
            <a:endParaRPr lang="en-GB" dirty="0">
              <a:solidFill>
                <a:srgbClr val="D1282E"/>
              </a:solidFill>
            </a:endParaRPr>
          </a:p>
        </p:txBody>
      </p:sp>
    </p:spTree>
    <p:extLst>
      <p:ext uri="{BB962C8B-B14F-4D97-AF65-F5344CB8AC3E}">
        <p14:creationId xmlns:p14="http://schemas.microsoft.com/office/powerpoint/2010/main" val="25238807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15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860C2D-4D34-48F7-B681-90C3B30AAB98}" type="datetimeFigureOut">
              <a:rPr lang="en-GB" smtClean="0">
                <a:solidFill>
                  <a:prstClr val="black">
                    <a:tint val="75000"/>
                  </a:prstClr>
                </a:solidFill>
              </a:rPr>
              <a:pPr/>
              <a:t>25/06/2019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97FFCFD-970D-4E9C-B0FE-B787DA5070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92593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860C2D-4D34-48F7-B681-90C3B30AAB98}" type="datetimeFigureOut">
              <a:rPr lang="en-GB" smtClean="0">
                <a:solidFill>
                  <a:prstClr val="black">
                    <a:tint val="75000"/>
                  </a:prstClr>
                </a:solidFill>
              </a:rPr>
              <a:pPr/>
              <a:t>25/06/2019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97FFCFD-970D-4E9C-B0FE-B787DA5070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40363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860C2D-4D34-48F7-B681-90C3B30AAB98}" type="datetimeFigureOut">
              <a:rPr lang="en-GB" smtClean="0">
                <a:solidFill>
                  <a:prstClr val="black">
                    <a:tint val="75000"/>
                  </a:prstClr>
                </a:solidFill>
              </a:rPr>
              <a:pPr/>
              <a:t>25/06/2019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97FFCFD-970D-4E9C-B0FE-B787DA5070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7127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625D7EA-1AF9-45E9-8CAC-38A1B9393771}" type="datetimeFigureOut">
              <a:rPr lang="en-GB" smtClean="0"/>
              <a:t>25/06/2019</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3A5BF17F-FF5F-405F-B0FA-BDB7B19044F2}" type="slidenum">
              <a:rPr lang="en-GB" smtClean="0"/>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860C2D-4D34-48F7-B681-90C3B30AAB98}" type="datetimeFigureOut">
              <a:rPr lang="en-GB" smtClean="0">
                <a:solidFill>
                  <a:prstClr val="black">
                    <a:tint val="75000"/>
                  </a:prstClr>
                </a:solidFill>
              </a:rPr>
              <a:pPr/>
              <a:t>25/06/2019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97FFCFD-970D-4E9C-B0FE-B787DA5070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99116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860C2D-4D34-48F7-B681-90C3B30AAB98}" type="datetimeFigureOut">
              <a:rPr lang="en-GB" smtClean="0">
                <a:solidFill>
                  <a:prstClr val="black">
                    <a:tint val="75000"/>
                  </a:prstClr>
                </a:solidFill>
              </a:rPr>
              <a:pPr/>
              <a:t>25/06/2019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97FFCFD-970D-4E9C-B0FE-B787DA5070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60207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860C2D-4D34-48F7-B681-90C3B30AAB98}" type="datetimeFigureOut">
              <a:rPr lang="en-GB" smtClean="0">
                <a:solidFill>
                  <a:prstClr val="black">
                    <a:tint val="75000"/>
                  </a:prstClr>
                </a:solidFill>
              </a:rPr>
              <a:pPr/>
              <a:t>25/06/2019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97FFCFD-970D-4E9C-B0FE-B787DA5070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16788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60C2D-4D34-48F7-B681-90C3B30AAB98}" type="datetimeFigureOut">
              <a:rPr lang="en-GB" smtClean="0">
                <a:solidFill>
                  <a:prstClr val="black">
                    <a:tint val="75000"/>
                  </a:prstClr>
                </a:solidFill>
              </a:rPr>
              <a:pPr/>
              <a:t>25/06/2019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97FFCFD-970D-4E9C-B0FE-B787DA5070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11961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860C2D-4D34-48F7-B681-90C3B30AAB98}" type="datetimeFigureOut">
              <a:rPr lang="en-GB" smtClean="0">
                <a:solidFill>
                  <a:prstClr val="black">
                    <a:tint val="75000"/>
                  </a:prstClr>
                </a:solidFill>
              </a:rPr>
              <a:pPr/>
              <a:t>25/06/2019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97FFCFD-970D-4E9C-B0FE-B787DA5070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56279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860C2D-4D34-48F7-B681-90C3B30AAB98}" type="datetimeFigureOut">
              <a:rPr lang="en-GB" smtClean="0">
                <a:solidFill>
                  <a:prstClr val="black">
                    <a:tint val="75000"/>
                  </a:prstClr>
                </a:solidFill>
              </a:rPr>
              <a:pPr/>
              <a:t>25/06/2019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97FFCFD-970D-4E9C-B0FE-B787DA5070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97953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860C2D-4D34-48F7-B681-90C3B30AAB98}" type="datetimeFigureOut">
              <a:rPr lang="en-GB" smtClean="0">
                <a:solidFill>
                  <a:prstClr val="black">
                    <a:tint val="75000"/>
                  </a:prstClr>
                </a:solidFill>
              </a:rPr>
              <a:pPr/>
              <a:t>25/06/2019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97FFCFD-970D-4E9C-B0FE-B787DA5070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49673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860C2D-4D34-48F7-B681-90C3B30AAB98}" type="datetimeFigureOut">
              <a:rPr lang="en-GB" smtClean="0">
                <a:solidFill>
                  <a:prstClr val="black">
                    <a:tint val="75000"/>
                  </a:prstClr>
                </a:solidFill>
              </a:rPr>
              <a:pPr/>
              <a:t>25/06/2019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97FFCFD-970D-4E9C-B0FE-B787DA5070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667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4"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625D7EA-1AF9-45E9-8CAC-38A1B9393771}" type="datetimeFigureOut">
              <a:rPr lang="en-GB" smtClean="0"/>
              <a:t>25/06/2019</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3A5BF17F-FF5F-405F-B0FA-BDB7B19044F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625D7EA-1AF9-45E9-8CAC-38A1B9393771}" type="datetimeFigureOut">
              <a:rPr lang="en-GB" smtClean="0"/>
              <a:t>25/06/2019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3A5BF17F-FF5F-405F-B0FA-BDB7B19044F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4"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4"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625D7EA-1AF9-45E9-8CAC-38A1B9393771}" type="datetimeFigureOut">
              <a:rPr lang="en-GB" smtClean="0"/>
              <a:t>25/06/2019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3A5BF17F-FF5F-405F-B0FA-BDB7B19044F2}" type="slidenum">
              <a:rPr lang="en-GB" smtClean="0"/>
              <a:t>‹#›</a:t>
            </a:fld>
            <a:endParaRPr lang="en-GB"/>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4"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600"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83"/>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625D7EA-1AF9-45E9-8CAC-38A1B9393771}" type="datetimeFigureOut">
              <a:rPr lang="en-GB" smtClean="0"/>
              <a:t>25/06/2019</a:t>
            </a:fld>
            <a:endParaRPr lang="en-GB"/>
          </a:p>
        </p:txBody>
      </p:sp>
      <p:sp>
        <p:nvSpPr>
          <p:cNvPr id="18" name="Footer Placeholder 17"/>
          <p:cNvSpPr>
            <a:spLocks noGrp="1"/>
          </p:cNvSpPr>
          <p:nvPr>
            <p:ph type="ftr" sz="quarter" idx="3"/>
          </p:nvPr>
        </p:nvSpPr>
        <p:spPr>
          <a:xfrm>
            <a:off x="6062328" y="6111883"/>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p>
        </p:txBody>
      </p:sp>
      <p:sp>
        <p:nvSpPr>
          <p:cNvPr id="5" name="Slide Number Placeholder 4"/>
          <p:cNvSpPr>
            <a:spLocks noGrp="1"/>
          </p:cNvSpPr>
          <p:nvPr>
            <p:ph type="sldNum" sz="quarter" idx="4"/>
          </p:nvPr>
        </p:nvSpPr>
        <p:spPr>
          <a:xfrm>
            <a:off x="8348328" y="6111883"/>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A5BF17F-FF5F-405F-B0FA-BDB7B19044F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399FF">
                <a:lumMod val="0"/>
                <a:lumOff val="100000"/>
                <a:alpha val="0"/>
              </a:srgbClr>
            </a:gs>
            <a:gs pos="16000">
              <a:srgbClr val="00CCCC"/>
            </a:gs>
            <a:gs pos="47000">
              <a:srgbClr val="9999FF"/>
            </a:gs>
            <a:gs pos="60001">
              <a:srgbClr val="2E6792"/>
            </a:gs>
            <a:gs pos="71001">
              <a:srgbClr val="3333CC"/>
            </a:gs>
            <a:gs pos="81000">
              <a:srgbClr val="1170FF"/>
            </a:gs>
            <a:gs pos="100000">
              <a:srgbClr val="006699"/>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3"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3"/>
            <a:ext cx="2133600" cy="365125"/>
          </a:xfrm>
          <a:prstGeom prst="rect">
            <a:avLst/>
          </a:prstGeom>
        </p:spPr>
        <p:txBody>
          <a:bodyPr vert="horz" lIns="91440" tIns="45720" rIns="91440" bIns="45720" rtlCol="0" anchor="ctr"/>
          <a:lstStyle>
            <a:lvl1pPr algn="r">
              <a:defRPr sz="1200">
                <a:solidFill>
                  <a:srgbClr val="FEFEFE"/>
                </a:solidFill>
              </a:defRPr>
            </a:lvl1pPr>
          </a:lstStyle>
          <a:p>
            <a:fld id="{8031E0A8-4717-4B06-8425-8AFD01F1B0B8}" type="datetimeFigureOut">
              <a:rPr lang="en-GB" smtClean="0"/>
              <a:pPr/>
              <a:t>25/06/2019</a:t>
            </a:fld>
            <a:endParaRPr lang="en-GB"/>
          </a:p>
        </p:txBody>
      </p:sp>
      <p:sp>
        <p:nvSpPr>
          <p:cNvPr id="5" name="Footer Placeholder 4"/>
          <p:cNvSpPr>
            <a:spLocks noGrp="1"/>
          </p:cNvSpPr>
          <p:nvPr>
            <p:ph type="ftr" sz="quarter" idx="3"/>
          </p:nvPr>
        </p:nvSpPr>
        <p:spPr>
          <a:xfrm>
            <a:off x="4641448" y="5852168"/>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solidFill>
                <a:srgbClr val="94C600"/>
              </a:solidFill>
            </a:endParaRPr>
          </a:p>
        </p:txBody>
      </p:sp>
      <p:sp>
        <p:nvSpPr>
          <p:cNvPr id="6" name="Slide Number Placeholder 5"/>
          <p:cNvSpPr>
            <a:spLocks noGrp="1"/>
          </p:cNvSpPr>
          <p:nvPr>
            <p:ph type="sldNum" sz="quarter" idx="4"/>
          </p:nvPr>
        </p:nvSpPr>
        <p:spPr>
          <a:xfrm>
            <a:off x="4649096" y="224493"/>
            <a:ext cx="1332156" cy="365125"/>
          </a:xfrm>
          <a:prstGeom prst="rect">
            <a:avLst/>
          </a:prstGeom>
        </p:spPr>
        <p:txBody>
          <a:bodyPr vert="horz" lIns="91440" tIns="45720" rIns="91440" bIns="45720" rtlCol="0" anchor="ctr"/>
          <a:lstStyle>
            <a:lvl1pPr algn="l">
              <a:defRPr sz="1200">
                <a:solidFill>
                  <a:srgbClr val="FEFEFE"/>
                </a:solidFill>
              </a:defRPr>
            </a:lvl1pPr>
          </a:lstStyle>
          <a:p>
            <a:fld id="{DB0CCBE9-5600-4E65-A8BF-177D41474EDF}" type="slidenum">
              <a:rPr lang="en-GB" smtClean="0"/>
              <a:pPr/>
              <a:t>‹#›</a:t>
            </a:fld>
            <a:endParaRPr lang="en-GB"/>
          </a:p>
        </p:txBody>
      </p:sp>
    </p:spTree>
    <p:extLst>
      <p:ext uri="{BB962C8B-B14F-4D97-AF65-F5344CB8AC3E}">
        <p14:creationId xmlns:p14="http://schemas.microsoft.com/office/powerpoint/2010/main" val="376421976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2189" y="284176"/>
            <a:ext cx="733806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02189" y="2011680"/>
            <a:ext cx="733806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1703" y="6422863"/>
            <a:ext cx="2250671" cy="365125"/>
          </a:xfrm>
          <a:prstGeom prst="rect">
            <a:avLst/>
          </a:prstGeom>
        </p:spPr>
        <p:txBody>
          <a:bodyPr vert="horz" lIns="91440" tIns="45720" rIns="45720" bIns="45720" rtlCol="0" anchor="ctr"/>
          <a:lstStyle>
            <a:lvl1pPr algn="l">
              <a:defRPr sz="1050">
                <a:solidFill>
                  <a:schemeClr val="tx1"/>
                </a:solidFill>
              </a:defRPr>
            </a:lvl1pPr>
          </a:lstStyle>
          <a:p>
            <a:fld id="{83AD53FE-BA54-4F52-9A98-1293E6BDE57C}" type="datetimeFigureOut">
              <a:rPr lang="en-GB" smtClean="0">
                <a:solidFill>
                  <a:srgbClr val="FFFFFF"/>
                </a:solidFill>
              </a:rPr>
              <a:pPr/>
              <a:t>25/06/2019</a:t>
            </a:fld>
            <a:endParaRPr lang="en-GB">
              <a:solidFill>
                <a:srgbClr val="FFFFFF"/>
              </a:solidFill>
            </a:endParaRPr>
          </a:p>
        </p:txBody>
      </p:sp>
      <p:sp>
        <p:nvSpPr>
          <p:cNvPr id="5" name="Footer Placeholder 4"/>
          <p:cNvSpPr>
            <a:spLocks noGrp="1"/>
          </p:cNvSpPr>
          <p:nvPr>
            <p:ph type="ftr" sz="quarter" idx="3"/>
          </p:nvPr>
        </p:nvSpPr>
        <p:spPr>
          <a:xfrm>
            <a:off x="4197353" y="6422863"/>
            <a:ext cx="3783330" cy="365125"/>
          </a:xfrm>
          <a:prstGeom prst="rect">
            <a:avLst/>
          </a:prstGeom>
        </p:spPr>
        <p:txBody>
          <a:bodyPr vert="horz" lIns="91440" tIns="45720" rIns="91440" bIns="45720" rtlCol="0" anchor="ctr"/>
          <a:lstStyle>
            <a:lvl1pPr algn="r">
              <a:defRPr sz="1050">
                <a:solidFill>
                  <a:schemeClr val="tx1"/>
                </a:solidFill>
              </a:defRPr>
            </a:lvl1pPr>
          </a:lstStyle>
          <a:p>
            <a:endParaRPr lang="en-GB">
              <a:solidFill>
                <a:srgbClr val="FFFFFF"/>
              </a:solidFill>
            </a:endParaRPr>
          </a:p>
        </p:txBody>
      </p:sp>
      <p:sp>
        <p:nvSpPr>
          <p:cNvPr id="6" name="Slide Number Placeholder 5"/>
          <p:cNvSpPr>
            <a:spLocks noGrp="1"/>
          </p:cNvSpPr>
          <p:nvPr>
            <p:ph type="sldNum" sz="quarter" idx="4"/>
          </p:nvPr>
        </p:nvSpPr>
        <p:spPr>
          <a:xfrm>
            <a:off x="7994195" y="6422863"/>
            <a:ext cx="709698" cy="365125"/>
          </a:xfrm>
          <a:prstGeom prst="rect">
            <a:avLst/>
          </a:prstGeom>
        </p:spPr>
        <p:txBody>
          <a:bodyPr vert="horz" lIns="45720" tIns="45720" rIns="91440" bIns="45720" rtlCol="0" anchor="ctr"/>
          <a:lstStyle>
            <a:lvl1pPr algn="l">
              <a:defRPr sz="1200" b="0">
                <a:solidFill>
                  <a:schemeClr val="tx1"/>
                </a:solidFill>
              </a:defRPr>
            </a:lvl1pPr>
          </a:lstStyle>
          <a:p>
            <a:fld id="{A131A379-855D-4D52-8BD0-103D2B890B98}"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122606411"/>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20065-B87E-44B2-9288-E06EB82D2120}" type="datetimeFigureOut">
              <a:rPr lang="en-GB" smtClean="0">
                <a:solidFill>
                  <a:prstClr val="black">
                    <a:tint val="75000"/>
                  </a:prstClr>
                </a:solidFill>
              </a:rPr>
              <a:pPr/>
              <a:t>25/06/2019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72248-94B0-40E3-866B-58EE996DCD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33116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2"/>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D985407D-2B40-48FA-92CC-5BDAEBE9DA00}" type="datetimeFigureOut">
              <a:rPr lang="en-GB" smtClean="0">
                <a:solidFill>
                  <a:srgbClr val="000000"/>
                </a:solidFill>
              </a:rPr>
              <a:pPr/>
              <a:t>25/06/2019</a:t>
            </a:fld>
            <a:endParaRPr lang="en-GB" dirty="0">
              <a:solidFill>
                <a:srgbClr val="000000"/>
              </a:solidFill>
            </a:endParaRPr>
          </a:p>
        </p:txBody>
      </p:sp>
      <p:sp>
        <p:nvSpPr>
          <p:cNvPr id="5" name="Footer Placeholder 4"/>
          <p:cNvSpPr>
            <a:spLocks noGrp="1"/>
          </p:cNvSpPr>
          <p:nvPr>
            <p:ph type="ftr" sz="quarter" idx="3"/>
          </p:nvPr>
        </p:nvSpPr>
        <p:spPr>
          <a:xfrm>
            <a:off x="457200" y="649288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GB" dirty="0">
              <a:solidFill>
                <a:srgbClr val="000000"/>
              </a:solidFill>
            </a:endParaRPr>
          </a:p>
        </p:txBody>
      </p:sp>
      <p:sp>
        <p:nvSpPr>
          <p:cNvPr id="6" name="Slide Number Placeholder 5"/>
          <p:cNvSpPr>
            <a:spLocks noGrp="1"/>
          </p:cNvSpPr>
          <p:nvPr>
            <p:ph type="sldNum" sz="quarter" idx="4"/>
          </p:nvPr>
        </p:nvSpPr>
        <p:spPr>
          <a:xfrm rot="16200000">
            <a:off x="8227382" y="5885507"/>
            <a:ext cx="1315721" cy="365125"/>
          </a:xfrm>
          <a:prstGeom prst="rect">
            <a:avLst/>
          </a:prstGeom>
        </p:spPr>
        <p:txBody>
          <a:bodyPr vert="horz" lIns="91440" tIns="45720" rIns="91440" bIns="45720" rtlCol="0" anchor="ctr"/>
          <a:lstStyle>
            <a:lvl1pPr algn="l">
              <a:defRPr sz="2400" b="1">
                <a:solidFill>
                  <a:schemeClr val="tx2"/>
                </a:solidFill>
              </a:defRPr>
            </a:lvl1pPr>
          </a:lstStyle>
          <a:p>
            <a:fld id="{53F0FE79-ECCC-4554-A65A-E5910AAF3454}" type="slidenum">
              <a:rPr lang="en-GB" smtClean="0">
                <a:solidFill>
                  <a:srgbClr val="D1282E"/>
                </a:solidFill>
              </a:rPr>
              <a:pPr/>
              <a:t>‹#›</a:t>
            </a:fld>
            <a:endParaRPr lang="en-GB" dirty="0">
              <a:solidFill>
                <a:srgbClr val="D1282E"/>
              </a:solidFill>
            </a:endParaRPr>
          </a:p>
        </p:txBody>
      </p:sp>
      <p:sp>
        <p:nvSpPr>
          <p:cNvPr id="7" name="Rectangle 6"/>
          <p:cNvSpPr/>
          <p:nvPr/>
        </p:nvSpPr>
        <p:spPr>
          <a:xfrm>
            <a:off x="9001125"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9001125"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23900178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60C2D-4D34-48F7-B681-90C3B30AAB98}" type="datetimeFigureOut">
              <a:rPr lang="en-GB" smtClean="0">
                <a:solidFill>
                  <a:prstClr val="black">
                    <a:tint val="75000"/>
                  </a:prstClr>
                </a:solidFill>
              </a:rPr>
              <a:pPr/>
              <a:t>25/06/2019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FFCFD-970D-4E9C-B0FE-B787DA5070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646768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46.xml"/><Relationship Id="rId5" Type="http://schemas.openxmlformats.org/officeDocument/2006/relationships/image" Target="../media/image14.jpg"/><Relationship Id="rId4" Type="http://schemas.openxmlformats.org/officeDocument/2006/relationships/image" Target="../media/image13.jp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v.uk/government/publications/reducing-teachers-workload/reducing-teachers-workload" TargetMode="Externa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8" Type="http://schemas.openxmlformats.org/officeDocument/2006/relationships/hyperlink" Target="https://www.gov.uk/government/publications/teacher-workload-advisory-group-report-and-government-response" TargetMode="External"/><Relationship Id="rId13" Type="http://schemas.openxmlformats.org/officeDocument/2006/relationships/image" Target="../media/image32.png"/><Relationship Id="rId3" Type="http://schemas.openxmlformats.org/officeDocument/2006/relationships/image" Target="../media/image26.png"/><Relationship Id="rId7" Type="http://schemas.openxmlformats.org/officeDocument/2006/relationships/hyperlink" Target="https://www.gov.uk/guidance/reducing-workload-in-your-school" TargetMode="External"/><Relationship Id="rId12"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46.xml"/><Relationship Id="rId6" Type="http://schemas.openxmlformats.org/officeDocument/2006/relationships/image" Target="../media/image29.png"/><Relationship Id="rId11" Type="http://schemas.openxmlformats.org/officeDocument/2006/relationships/image" Target="../media/image30.jpeg"/><Relationship Id="rId5" Type="http://schemas.openxmlformats.org/officeDocument/2006/relationships/image" Target="../media/image28.png"/><Relationship Id="rId10" Type="http://schemas.openxmlformats.org/officeDocument/2006/relationships/hyperlink" Target="https://www.gov.uk/government/publications/teacher-workload-challenge-school-research-project-reports" TargetMode="External"/><Relationship Id="rId4" Type="http://schemas.openxmlformats.org/officeDocument/2006/relationships/image" Target="../media/image27.png"/><Relationship Id="rId9" Type="http://schemas.openxmlformats.org/officeDocument/2006/relationships/hyperlink" Target="https://teaching.blog.gov.uk/" TargetMode="External"/><Relationship Id="rId14" Type="http://schemas.openxmlformats.org/officeDocument/2006/relationships/image" Target="../media/image33.png"/></Relationships>
</file>

<file path=ppt/slides/_rels/slide49.xml.rels><?xml version="1.0" encoding="UTF-8" standalone="yes"?>
<Relationships xmlns="http://schemas.openxmlformats.org/package/2006/relationships"><Relationship Id="rId2" Type="http://schemas.openxmlformats.org/officeDocument/2006/relationships/hyperlink" Target="mailto:Liz.Whetham@holytrinitycofe.Calderdale.sch.uk" TargetMode="Externa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mailto:mohammed@bradfordhatecrimealliance.org.uk" TargetMode="External"/><Relationship Id="rId2" Type="http://schemas.openxmlformats.org/officeDocument/2006/relationships/image" Target="../media/image49.jpeg"/><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755580" y="3206227"/>
            <a:ext cx="7683265" cy="2303140"/>
          </a:xfrm>
        </p:spPr>
        <p:txBody>
          <a:bodyPr>
            <a:normAutofit/>
          </a:bodyPr>
          <a:lstStyle/>
          <a:p>
            <a:pPr algn="ctr"/>
            <a:r>
              <a:rPr lang="en-GB" sz="4000" dirty="0" smtClean="0">
                <a:solidFill>
                  <a:srgbClr val="595959"/>
                </a:solidFill>
              </a:rPr>
              <a:t>26</a:t>
            </a:r>
            <a:r>
              <a:rPr lang="en-GB" sz="4000" baseline="30000" dirty="0" smtClean="0">
                <a:solidFill>
                  <a:srgbClr val="595959"/>
                </a:solidFill>
              </a:rPr>
              <a:t>th</a:t>
            </a:r>
            <a:r>
              <a:rPr lang="en-GB" sz="4000" dirty="0" smtClean="0">
                <a:solidFill>
                  <a:srgbClr val="595959"/>
                </a:solidFill>
              </a:rPr>
              <a:t> June 2019</a:t>
            </a:r>
            <a:br>
              <a:rPr lang="en-GB" sz="4000" dirty="0" smtClean="0">
                <a:solidFill>
                  <a:srgbClr val="595959"/>
                </a:solidFill>
              </a:rPr>
            </a:br>
            <a:r>
              <a:rPr lang="en-GB" sz="4000" dirty="0" err="1" smtClean="0">
                <a:solidFill>
                  <a:srgbClr val="595959"/>
                </a:solidFill>
              </a:rPr>
              <a:t>Mercure</a:t>
            </a:r>
            <a:r>
              <a:rPr lang="en-GB" sz="4000" dirty="0" smtClean="0">
                <a:solidFill>
                  <a:srgbClr val="595959"/>
                </a:solidFill>
              </a:rPr>
              <a:t> Hotel, Bingley</a:t>
            </a:r>
            <a:endParaRPr lang="en-GB" sz="4000" b="1" dirty="0">
              <a:solidFill>
                <a:srgbClr val="595959"/>
              </a:solidFill>
            </a:endParaRPr>
          </a:p>
        </p:txBody>
      </p:sp>
      <p:sp>
        <p:nvSpPr>
          <p:cNvPr id="4" name="Rectangle 4"/>
          <p:cNvSpPr txBox="1">
            <a:spLocks noChangeArrowheads="1"/>
          </p:cNvSpPr>
          <p:nvPr/>
        </p:nvSpPr>
        <p:spPr>
          <a:xfrm>
            <a:off x="1196010" y="845096"/>
            <a:ext cx="7273180" cy="23031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595959"/>
                </a:solidFill>
              </a:rPr>
              <a:t/>
            </a:r>
            <a:br>
              <a:rPr lang="en-GB" dirty="0" smtClean="0">
                <a:solidFill>
                  <a:srgbClr val="595959"/>
                </a:solidFill>
              </a:rPr>
            </a:br>
            <a:r>
              <a:rPr lang="en-GB" b="1" dirty="0" smtClean="0">
                <a:solidFill>
                  <a:srgbClr val="002060"/>
                </a:solidFill>
              </a:rPr>
              <a:t>Head Teacher Briefing Session</a:t>
            </a:r>
            <a:endParaRPr lang="en-GB" b="1" dirty="0">
              <a:solidFill>
                <a:srgbClr val="00206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5589240"/>
            <a:ext cx="2700528" cy="762000"/>
          </a:xfrm>
          <a:prstGeom prst="rect">
            <a:avLst/>
          </a:prstGeom>
        </p:spPr>
      </p:pic>
    </p:spTree>
    <p:extLst>
      <p:ext uri="{BB962C8B-B14F-4D97-AF65-F5344CB8AC3E}">
        <p14:creationId xmlns:p14="http://schemas.microsoft.com/office/powerpoint/2010/main" val="2855054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820472" cy="1916832"/>
          </a:xfrm>
        </p:spPr>
        <p:txBody>
          <a:bodyPr>
            <a:normAutofit fontScale="90000"/>
          </a:bodyPr>
          <a:lstStyle/>
          <a:p>
            <a:r>
              <a:rPr lang="en-GB" b="1" dirty="0" smtClean="0">
                <a:solidFill>
                  <a:schemeClr val="accent2">
                    <a:lumMod val="75000"/>
                  </a:schemeClr>
                </a:solidFill>
              </a:rPr>
              <a:t/>
            </a:r>
            <a:br>
              <a:rPr lang="en-GB" b="1" dirty="0" smtClean="0">
                <a:solidFill>
                  <a:schemeClr val="accent2">
                    <a:lumMod val="75000"/>
                  </a:schemeClr>
                </a:solidFill>
              </a:rPr>
            </a:br>
            <a:r>
              <a:rPr lang="en-GB" sz="3900" b="1" dirty="0" smtClean="0">
                <a:solidFill>
                  <a:schemeClr val="accent2">
                    <a:lumMod val="75000"/>
                  </a:schemeClr>
                </a:solidFill>
              </a:rPr>
              <a:t>Can a young person make their own decision about sex education lessons?</a:t>
            </a:r>
            <a:r>
              <a:rPr lang="en-GB" sz="3900" dirty="0" smtClean="0">
                <a:solidFill>
                  <a:schemeClr val="accent2">
                    <a:lumMod val="75000"/>
                  </a:schemeClr>
                </a:solidFill>
              </a:rPr>
              <a:t/>
            </a:r>
            <a:br>
              <a:rPr lang="en-GB" sz="3900" dirty="0" smtClean="0">
                <a:solidFill>
                  <a:schemeClr val="accent2">
                    <a:lumMod val="75000"/>
                  </a:schemeClr>
                </a:solidFill>
              </a:rPr>
            </a:br>
            <a:endParaRPr lang="en-GB" sz="3900" dirty="0">
              <a:solidFill>
                <a:schemeClr val="accent2">
                  <a:lumMod val="75000"/>
                </a:schemeClr>
              </a:solidFill>
            </a:endParaRPr>
          </a:p>
        </p:txBody>
      </p:sp>
      <p:sp>
        <p:nvSpPr>
          <p:cNvPr id="3" name="Content Placeholder 2"/>
          <p:cNvSpPr>
            <a:spLocks noGrp="1"/>
          </p:cNvSpPr>
          <p:nvPr>
            <p:ph idx="1"/>
          </p:nvPr>
        </p:nvSpPr>
        <p:spPr>
          <a:xfrm>
            <a:off x="395536" y="1700808"/>
            <a:ext cx="8568952" cy="4114800"/>
          </a:xfrm>
        </p:spPr>
        <p:txBody>
          <a:bodyPr>
            <a:normAutofit lnSpcReduction="10000"/>
          </a:bodyPr>
          <a:lstStyle/>
          <a:p>
            <a:pPr marL="0" indent="0">
              <a:buNone/>
            </a:pPr>
            <a:endParaRPr lang="en-GB" sz="1400" dirty="0" smtClean="0"/>
          </a:p>
          <a:p>
            <a:r>
              <a:rPr lang="en-GB" dirty="0" smtClean="0"/>
              <a:t>It is the parents’ decision until three terms before the child turns 16</a:t>
            </a:r>
          </a:p>
          <a:p>
            <a:pPr marL="0" indent="0">
              <a:buNone/>
            </a:pPr>
            <a:endParaRPr lang="en-GB" sz="1700" dirty="0" smtClean="0"/>
          </a:p>
          <a:p>
            <a:r>
              <a:rPr lang="en-GB" dirty="0" smtClean="0"/>
              <a:t>A child can then decide for themselves at that point</a:t>
            </a:r>
          </a:p>
          <a:p>
            <a:pPr marL="0" indent="0">
              <a:buNone/>
            </a:pPr>
            <a:endParaRPr lang="en-GB" sz="1900" dirty="0" smtClean="0"/>
          </a:p>
          <a:p>
            <a:r>
              <a:rPr lang="en-GB" dirty="0" smtClean="0"/>
              <a:t>In that circumstance, school should provide sex education during one of those three terms</a:t>
            </a:r>
          </a:p>
          <a:p>
            <a:endParaRPr lang="en-GB" dirty="0"/>
          </a:p>
        </p:txBody>
      </p:sp>
    </p:spTree>
    <p:extLst>
      <p:ext uri="{BB962C8B-B14F-4D97-AF65-F5344CB8AC3E}">
        <p14:creationId xmlns:p14="http://schemas.microsoft.com/office/powerpoint/2010/main" val="276156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GB" b="1" dirty="0" smtClean="0"/>
              <a:t/>
            </a:r>
            <a:br>
              <a:rPr lang="en-GB" b="1" dirty="0" smtClean="0"/>
            </a:br>
            <a:r>
              <a:rPr lang="en-GB" b="1" dirty="0" smtClean="0">
                <a:solidFill>
                  <a:schemeClr val="accent2">
                    <a:lumMod val="75000"/>
                  </a:schemeClr>
                </a:solidFill>
              </a:rPr>
              <a:t>Will parents have to be consulted on the RSE policy?</a:t>
            </a:r>
            <a:r>
              <a:rPr lang="en-GB" dirty="0" smtClean="0"/>
              <a:t/>
            </a:r>
            <a:br>
              <a:rPr lang="en-GB" dirty="0" smtClean="0"/>
            </a:br>
            <a:endParaRPr lang="en-GB" dirty="0"/>
          </a:p>
        </p:txBody>
      </p:sp>
      <p:sp>
        <p:nvSpPr>
          <p:cNvPr id="3" name="Content Placeholder 2"/>
          <p:cNvSpPr>
            <a:spLocks noGrp="1"/>
          </p:cNvSpPr>
          <p:nvPr>
            <p:ph idx="1"/>
          </p:nvPr>
        </p:nvSpPr>
        <p:spPr>
          <a:xfrm>
            <a:off x="683568" y="1556792"/>
            <a:ext cx="8134672" cy="4114800"/>
          </a:xfrm>
        </p:spPr>
        <p:txBody>
          <a:bodyPr/>
          <a:lstStyle/>
          <a:p>
            <a:pPr marL="0" indent="0">
              <a:buNone/>
            </a:pPr>
            <a:endParaRPr lang="en-GB" sz="1000" dirty="0" smtClean="0"/>
          </a:p>
          <a:p>
            <a:pPr marL="0" indent="0">
              <a:buNone/>
            </a:pPr>
            <a:r>
              <a:rPr lang="en-GB" sz="2800" dirty="0" smtClean="0"/>
              <a:t>Yes.  You should:</a:t>
            </a:r>
          </a:p>
          <a:p>
            <a:pPr marL="0" indent="0">
              <a:buNone/>
            </a:pPr>
            <a:endParaRPr lang="en-GB" sz="1200" dirty="0" smtClean="0"/>
          </a:p>
          <a:p>
            <a:r>
              <a:rPr lang="en-GB" sz="2800" dirty="0" smtClean="0"/>
              <a:t>consult parents in developing and reviewing the policy</a:t>
            </a:r>
          </a:p>
          <a:p>
            <a:pPr marL="0" indent="0">
              <a:buNone/>
            </a:pPr>
            <a:endParaRPr lang="en-GB" sz="1200" dirty="0" smtClean="0"/>
          </a:p>
          <a:p>
            <a:r>
              <a:rPr lang="en-GB" sz="2800" dirty="0" smtClean="0"/>
              <a:t>Ensure it meets the needs of your pupils and parents and reflects your community</a:t>
            </a:r>
          </a:p>
          <a:p>
            <a:pPr marL="0" indent="0">
              <a:buNone/>
            </a:pPr>
            <a:endParaRPr lang="en-GB" sz="1200" dirty="0" smtClean="0"/>
          </a:p>
          <a:p>
            <a:r>
              <a:rPr lang="en-GB" sz="2800" dirty="0" smtClean="0"/>
              <a:t>Publish it on the school website</a:t>
            </a:r>
          </a:p>
          <a:p>
            <a:endParaRPr lang="en-GB" dirty="0" smtClean="0"/>
          </a:p>
          <a:p>
            <a:endParaRPr lang="en-GB" dirty="0"/>
          </a:p>
        </p:txBody>
      </p:sp>
    </p:spTree>
    <p:extLst>
      <p:ext uri="{BB962C8B-B14F-4D97-AF65-F5344CB8AC3E}">
        <p14:creationId xmlns:p14="http://schemas.microsoft.com/office/powerpoint/2010/main" val="2139742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C00000"/>
                </a:solidFill>
              </a:rPr>
              <a:t>Will the </a:t>
            </a:r>
            <a:r>
              <a:rPr lang="en-GB" dirty="0" err="1" smtClean="0">
                <a:solidFill>
                  <a:srgbClr val="C00000"/>
                </a:solidFill>
              </a:rPr>
              <a:t>DfE</a:t>
            </a:r>
            <a:r>
              <a:rPr lang="en-GB" dirty="0" smtClean="0">
                <a:solidFill>
                  <a:srgbClr val="C00000"/>
                </a:solidFill>
              </a:rPr>
              <a:t> provide a detailed programme of study for RSE?</a:t>
            </a:r>
            <a:endParaRPr lang="en-GB" dirty="0">
              <a:solidFill>
                <a:srgbClr val="C00000"/>
              </a:solidFill>
            </a:endParaRPr>
          </a:p>
        </p:txBody>
      </p:sp>
      <p:sp>
        <p:nvSpPr>
          <p:cNvPr id="3" name="Content Placeholder 2"/>
          <p:cNvSpPr>
            <a:spLocks noGrp="1"/>
          </p:cNvSpPr>
          <p:nvPr>
            <p:ph idx="1"/>
          </p:nvPr>
        </p:nvSpPr>
        <p:spPr/>
        <p:txBody>
          <a:bodyPr/>
          <a:lstStyle/>
          <a:p>
            <a:r>
              <a:rPr lang="en-GB" dirty="0" smtClean="0"/>
              <a:t>Statutory guidance tells us what must be taught be the end of each phase</a:t>
            </a:r>
          </a:p>
          <a:p>
            <a:endParaRPr lang="en-GB" dirty="0" smtClean="0"/>
          </a:p>
          <a:p>
            <a:r>
              <a:rPr lang="en-GB" dirty="0" smtClean="0"/>
              <a:t>The decision on when and how to deliver the content of the curriculum is up to schools</a:t>
            </a:r>
          </a:p>
          <a:p>
            <a:endParaRPr lang="en-GB" dirty="0" smtClean="0"/>
          </a:p>
          <a:p>
            <a:r>
              <a:rPr lang="en-GB" dirty="0" smtClean="0"/>
              <a:t>RSE will not be an exam subject</a:t>
            </a:r>
            <a:endParaRPr lang="en-GB" dirty="0"/>
          </a:p>
        </p:txBody>
      </p:sp>
    </p:spTree>
    <p:extLst>
      <p:ext uri="{BB962C8B-B14F-4D97-AF65-F5344CB8AC3E}">
        <p14:creationId xmlns:p14="http://schemas.microsoft.com/office/powerpoint/2010/main" val="1295250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547664"/>
          </a:xfrm>
        </p:spPr>
        <p:txBody>
          <a:bodyPr>
            <a:normAutofit fontScale="90000"/>
          </a:bodyPr>
          <a:lstStyle/>
          <a:p>
            <a:r>
              <a:rPr lang="en-GB" b="1" dirty="0" smtClean="0">
                <a:solidFill>
                  <a:schemeClr val="accent2">
                    <a:lumMod val="75000"/>
                  </a:schemeClr>
                </a:solidFill>
              </a:rPr>
              <a:t/>
            </a:r>
            <a:br>
              <a:rPr lang="en-GB" b="1" dirty="0" smtClean="0">
                <a:solidFill>
                  <a:schemeClr val="accent2">
                    <a:lumMod val="75000"/>
                  </a:schemeClr>
                </a:solidFill>
              </a:rPr>
            </a:br>
            <a:r>
              <a:rPr lang="en-GB" sz="3900" b="1" dirty="0" smtClean="0">
                <a:solidFill>
                  <a:schemeClr val="accent2">
                    <a:lumMod val="75000"/>
                  </a:schemeClr>
                </a:solidFill>
              </a:rPr>
              <a:t>Do the regulations apply to faith schools?</a:t>
            </a:r>
            <a:r>
              <a:rPr lang="en-GB" dirty="0" smtClean="0">
                <a:solidFill>
                  <a:schemeClr val="accent2">
                    <a:lumMod val="75000"/>
                  </a:schemeClr>
                </a:solidFill>
              </a:rPr>
              <a:t/>
            </a:r>
            <a:br>
              <a:rPr lang="en-GB" dirty="0" smtClean="0">
                <a:solidFill>
                  <a:schemeClr val="accent2">
                    <a:lumMod val="75000"/>
                  </a:schemeClr>
                </a:solidFill>
              </a:rPr>
            </a:br>
            <a:endParaRPr lang="en-GB" dirty="0">
              <a:solidFill>
                <a:schemeClr val="accent2">
                  <a:lumMod val="75000"/>
                </a:schemeClr>
              </a:solidFill>
            </a:endParaRPr>
          </a:p>
        </p:txBody>
      </p:sp>
      <p:sp>
        <p:nvSpPr>
          <p:cNvPr id="3" name="Content Placeholder 2"/>
          <p:cNvSpPr>
            <a:spLocks noGrp="1"/>
          </p:cNvSpPr>
          <p:nvPr>
            <p:ph idx="1"/>
          </p:nvPr>
        </p:nvSpPr>
        <p:spPr>
          <a:xfrm>
            <a:off x="611560" y="1340768"/>
            <a:ext cx="7772400" cy="4114800"/>
          </a:xfrm>
        </p:spPr>
        <p:txBody>
          <a:bodyPr>
            <a:normAutofit fontScale="85000" lnSpcReduction="10000"/>
          </a:bodyPr>
          <a:lstStyle/>
          <a:p>
            <a:pPr marL="0" indent="0">
              <a:buNone/>
            </a:pPr>
            <a:endParaRPr lang="en-GB" sz="1800" dirty="0" smtClean="0"/>
          </a:p>
          <a:p>
            <a:r>
              <a:rPr lang="en-GB" sz="3000" dirty="0" smtClean="0"/>
              <a:t>Yes, but the distinctive faith perspective on relationships may be taught</a:t>
            </a:r>
          </a:p>
          <a:p>
            <a:pPr marL="0" indent="0">
              <a:buNone/>
            </a:pPr>
            <a:endParaRPr lang="en-GB" sz="1600" dirty="0" smtClean="0"/>
          </a:p>
          <a:p>
            <a:r>
              <a:rPr lang="en-GB" sz="3000" dirty="0" smtClean="0"/>
              <a:t>In all schools, teaching should reflect the law as it applies to relationships, so that young people understand what the law allows and does not allow</a:t>
            </a:r>
          </a:p>
          <a:p>
            <a:endParaRPr lang="en-GB" sz="3000" dirty="0" smtClean="0"/>
          </a:p>
          <a:p>
            <a:r>
              <a:rPr lang="en-GB" sz="3000" dirty="0" smtClean="0"/>
              <a:t>In any school you </a:t>
            </a:r>
            <a:r>
              <a:rPr lang="en-GB" sz="3000" dirty="0"/>
              <a:t>must take into account the religious background of all </a:t>
            </a:r>
            <a:r>
              <a:rPr lang="en-GB" sz="3000" dirty="0" smtClean="0"/>
              <a:t>pupils but you </a:t>
            </a:r>
            <a:r>
              <a:rPr lang="en-GB" sz="3000" b="1" dirty="0" smtClean="0"/>
              <a:t>must </a:t>
            </a:r>
            <a:r>
              <a:rPr lang="en-GB" sz="3000" dirty="0"/>
              <a:t>still deliver the statutory curriculum to all pupils</a:t>
            </a:r>
          </a:p>
          <a:p>
            <a:endParaRPr lang="en-GB" sz="3000" dirty="0"/>
          </a:p>
          <a:p>
            <a:endParaRPr lang="en-GB" sz="3000" dirty="0"/>
          </a:p>
        </p:txBody>
      </p:sp>
    </p:spTree>
    <p:extLst>
      <p:ext uri="{BB962C8B-B14F-4D97-AF65-F5344CB8AC3E}">
        <p14:creationId xmlns:p14="http://schemas.microsoft.com/office/powerpoint/2010/main" val="2127838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619672"/>
          </a:xfrm>
        </p:spPr>
        <p:txBody>
          <a:bodyPr>
            <a:normAutofit fontScale="90000"/>
          </a:bodyPr>
          <a:lstStyle/>
          <a:p>
            <a:r>
              <a:rPr lang="en-GB" b="1" dirty="0" smtClean="0">
                <a:solidFill>
                  <a:schemeClr val="accent2">
                    <a:lumMod val="75000"/>
                  </a:schemeClr>
                </a:solidFill>
              </a:rPr>
              <a:t>What exactly do we have to teach about gay relationships?</a:t>
            </a:r>
            <a:r>
              <a:rPr lang="en-GB" b="1" dirty="0" smtClean="0"/>
              <a:t/>
            </a:r>
            <a:br>
              <a:rPr lang="en-GB" b="1" dirty="0" smtClean="0"/>
            </a:br>
            <a:endParaRPr lang="en-GB" b="1" dirty="0"/>
          </a:p>
        </p:txBody>
      </p:sp>
      <p:sp>
        <p:nvSpPr>
          <p:cNvPr id="3" name="Content Placeholder 2"/>
          <p:cNvSpPr>
            <a:spLocks noGrp="1"/>
          </p:cNvSpPr>
          <p:nvPr>
            <p:ph idx="1"/>
          </p:nvPr>
        </p:nvSpPr>
        <p:spPr>
          <a:xfrm>
            <a:off x="683568" y="1700808"/>
            <a:ext cx="7772400" cy="4114800"/>
          </a:xfrm>
        </p:spPr>
        <p:txBody>
          <a:bodyPr>
            <a:normAutofit/>
          </a:bodyPr>
          <a:lstStyle/>
          <a:p>
            <a:pPr marL="0" indent="0">
              <a:buNone/>
            </a:pPr>
            <a:endParaRPr lang="en-GB" sz="1600" dirty="0" smtClean="0"/>
          </a:p>
          <a:p>
            <a:r>
              <a:rPr lang="en-GB" sz="2800" dirty="0" smtClean="0"/>
              <a:t>Schools decide for themselves  how they address LGBT specific content in the curriculum</a:t>
            </a:r>
          </a:p>
          <a:p>
            <a:pPr marL="0" indent="0">
              <a:buNone/>
            </a:pPr>
            <a:endParaRPr lang="en-GB" sz="1600" dirty="0" smtClean="0"/>
          </a:p>
          <a:p>
            <a:r>
              <a:rPr lang="en-GB" sz="2800" dirty="0" smtClean="0"/>
              <a:t>LGBT community also protected under the Equality Act (2010) </a:t>
            </a:r>
          </a:p>
          <a:p>
            <a:pPr marL="0" indent="0">
              <a:buNone/>
            </a:pPr>
            <a:endParaRPr lang="en-GB" sz="1600" dirty="0" smtClean="0"/>
          </a:p>
          <a:p>
            <a:r>
              <a:rPr lang="en-GB" sz="2800" dirty="0" smtClean="0"/>
              <a:t>RSE should promote inclusion</a:t>
            </a:r>
            <a:r>
              <a:rPr lang="en-GB" sz="2800" dirty="0"/>
              <a:t> </a:t>
            </a:r>
            <a:r>
              <a:rPr lang="en-GB" sz="2800" dirty="0" smtClean="0"/>
              <a:t>and respect, and challenge discrimination and bullying</a:t>
            </a:r>
          </a:p>
          <a:p>
            <a:endParaRPr lang="en-GB" dirty="0"/>
          </a:p>
        </p:txBody>
      </p:sp>
    </p:spTree>
    <p:extLst>
      <p:ext uri="{BB962C8B-B14F-4D97-AF65-F5344CB8AC3E}">
        <p14:creationId xmlns:p14="http://schemas.microsoft.com/office/powerpoint/2010/main" val="3261437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2">
                    <a:lumMod val="75000"/>
                  </a:schemeClr>
                </a:solidFill>
              </a:rPr>
              <a:t>What about pupils with SEND?</a:t>
            </a:r>
            <a:r>
              <a:rPr lang="en-GB" dirty="0" smtClean="0"/>
              <a:t/>
            </a:r>
            <a:br>
              <a:rPr lang="en-GB" dirty="0" smtClean="0"/>
            </a:br>
            <a:endParaRPr lang="en-GB" dirty="0"/>
          </a:p>
        </p:txBody>
      </p:sp>
      <p:sp>
        <p:nvSpPr>
          <p:cNvPr id="3" name="Content Placeholder 2"/>
          <p:cNvSpPr>
            <a:spLocks noGrp="1"/>
          </p:cNvSpPr>
          <p:nvPr>
            <p:ph idx="1"/>
          </p:nvPr>
        </p:nvSpPr>
        <p:spPr>
          <a:xfrm>
            <a:off x="395536" y="1484784"/>
            <a:ext cx="8060432" cy="4114800"/>
          </a:xfrm>
        </p:spPr>
        <p:txBody>
          <a:bodyPr>
            <a:normAutofit/>
          </a:bodyPr>
          <a:lstStyle/>
          <a:p>
            <a:pPr marL="0" indent="0">
              <a:buNone/>
            </a:pPr>
            <a:endParaRPr lang="en-GB" sz="1200" dirty="0" smtClean="0"/>
          </a:p>
          <a:p>
            <a:r>
              <a:rPr lang="en-GB" sz="2800" dirty="0" smtClean="0">
                <a:solidFill>
                  <a:schemeClr val="tx1">
                    <a:lumMod val="75000"/>
                    <a:lumOff val="25000"/>
                  </a:schemeClr>
                </a:solidFill>
              </a:rPr>
              <a:t>RSE should be differentiated and personalised for pupils with SEND </a:t>
            </a:r>
          </a:p>
          <a:p>
            <a:pPr marL="0" indent="0">
              <a:buNone/>
            </a:pPr>
            <a:endParaRPr lang="en-GB" sz="1600" dirty="0" smtClean="0">
              <a:solidFill>
                <a:schemeClr val="tx1">
                  <a:lumMod val="75000"/>
                  <a:lumOff val="25000"/>
                </a:schemeClr>
              </a:solidFill>
            </a:endParaRPr>
          </a:p>
          <a:p>
            <a:r>
              <a:rPr lang="en-GB" sz="2800" dirty="0" smtClean="0">
                <a:solidFill>
                  <a:schemeClr val="tx1">
                    <a:lumMod val="75000"/>
                    <a:lumOff val="25000"/>
                  </a:schemeClr>
                </a:solidFill>
              </a:rPr>
              <a:t>Preparing for adulthood outcomes, as set out in the SEND code of practice  </a:t>
            </a:r>
          </a:p>
          <a:p>
            <a:pPr marL="0" indent="0">
              <a:buNone/>
            </a:pPr>
            <a:endParaRPr lang="en-GB" sz="1600" dirty="0" smtClean="0">
              <a:solidFill>
                <a:schemeClr val="tx1">
                  <a:lumMod val="75000"/>
                  <a:lumOff val="25000"/>
                </a:schemeClr>
              </a:solidFill>
            </a:endParaRPr>
          </a:p>
          <a:p>
            <a:r>
              <a:rPr lang="en-GB" sz="2800" dirty="0" smtClean="0">
                <a:solidFill>
                  <a:schemeClr val="tx1">
                    <a:lumMod val="75000"/>
                    <a:lumOff val="25000"/>
                  </a:schemeClr>
                </a:solidFill>
              </a:rPr>
              <a:t>Vulnerabilities of pupils with SEND make RSE a priority for this group</a:t>
            </a:r>
          </a:p>
          <a:p>
            <a:endParaRPr lang="en-GB" dirty="0"/>
          </a:p>
        </p:txBody>
      </p:sp>
    </p:spTree>
    <p:extLst>
      <p:ext uri="{BB962C8B-B14F-4D97-AF65-F5344CB8AC3E}">
        <p14:creationId xmlns:p14="http://schemas.microsoft.com/office/powerpoint/2010/main" val="1305429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251520" y="984648"/>
            <a:ext cx="8640960" cy="4334706"/>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7000" b="1" dirty="0" smtClean="0">
                <a:solidFill>
                  <a:srgbClr val="000714"/>
                </a:solidFill>
              </a:rPr>
              <a:t> SEND </a:t>
            </a:r>
            <a:r>
              <a:rPr lang="en-GB" sz="7000" b="1" dirty="0" smtClean="0">
                <a:solidFill>
                  <a:srgbClr val="000714"/>
                </a:solidFill>
              </a:rPr>
              <a:t>Changes </a:t>
            </a:r>
            <a:r>
              <a:rPr lang="en-GB" sz="7000" b="1" dirty="0" smtClean="0">
                <a:solidFill>
                  <a:srgbClr val="000714"/>
                </a:solidFill>
              </a:rPr>
              <a:t>and</a:t>
            </a:r>
          </a:p>
          <a:p>
            <a:pPr algn="l"/>
            <a:r>
              <a:rPr lang="en-GB" sz="7000" b="1" dirty="0" smtClean="0">
                <a:solidFill>
                  <a:srgbClr val="000714"/>
                </a:solidFill>
              </a:rPr>
              <a:t> </a:t>
            </a:r>
            <a:r>
              <a:rPr lang="en-GB" sz="7000" b="1" dirty="0" smtClean="0">
                <a:solidFill>
                  <a:srgbClr val="000714"/>
                </a:solidFill>
              </a:rPr>
              <a:t>Update</a:t>
            </a:r>
          </a:p>
          <a:p>
            <a:pPr algn="l"/>
            <a:endParaRPr lang="en-GB" sz="5700" b="1" dirty="0" smtClean="0">
              <a:solidFill>
                <a:srgbClr val="000714"/>
              </a:solidFill>
            </a:endParaRPr>
          </a:p>
          <a:p>
            <a:pPr algn="l"/>
            <a:endParaRPr lang="en-GB" sz="3600" b="1" dirty="0" smtClean="0">
              <a:solidFill>
                <a:srgbClr val="000714"/>
              </a:solidFill>
            </a:endParaRPr>
          </a:p>
          <a:p>
            <a:pPr algn="l"/>
            <a:endParaRPr lang="en-GB" sz="3200" b="1" dirty="0">
              <a:solidFill>
                <a:srgbClr val="002060"/>
              </a:solidFill>
            </a:endParaRPr>
          </a:p>
          <a:p>
            <a:r>
              <a:rPr lang="en-GB" sz="5100" b="1" dirty="0" smtClean="0">
                <a:solidFill>
                  <a:srgbClr val="002060"/>
                </a:solidFill>
              </a:rPr>
              <a:t>Emma Hamer </a:t>
            </a:r>
          </a:p>
          <a:p>
            <a:r>
              <a:rPr lang="en-GB" sz="4000" b="1" dirty="0" smtClean="0">
                <a:solidFill>
                  <a:srgbClr val="002060"/>
                </a:solidFill>
              </a:rPr>
              <a:t>Intelligence &amp; Sufficiency Manager</a:t>
            </a:r>
          </a:p>
          <a:p>
            <a:endParaRPr lang="en-GB" sz="4800" b="1" dirty="0" smtClean="0">
              <a:solidFill>
                <a:srgbClr val="002060"/>
              </a:solidFill>
            </a:endParaRPr>
          </a:p>
          <a:p>
            <a:r>
              <a:rPr lang="en-GB" sz="5100" b="1" dirty="0" smtClean="0">
                <a:solidFill>
                  <a:srgbClr val="002060"/>
                </a:solidFill>
              </a:rPr>
              <a:t>Stephen Nyakatawa </a:t>
            </a:r>
            <a:endParaRPr lang="en-GB" sz="5100" b="1" dirty="0">
              <a:solidFill>
                <a:srgbClr val="002060"/>
              </a:solidFill>
            </a:endParaRPr>
          </a:p>
          <a:p>
            <a:r>
              <a:rPr lang="en-GB" sz="4000" b="1" dirty="0" smtClean="0">
                <a:solidFill>
                  <a:srgbClr val="002060"/>
                </a:solidFill>
              </a:rPr>
              <a:t>Strategic Manager, Integrated Assessment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5589240"/>
            <a:ext cx="2700528" cy="762000"/>
          </a:xfrm>
          <a:prstGeom prst="rect">
            <a:avLst/>
          </a:prstGeom>
        </p:spPr>
      </p:pic>
      <p:sp>
        <p:nvSpPr>
          <p:cNvPr id="3" name="Rectangle 2"/>
          <p:cNvSpPr/>
          <p:nvPr/>
        </p:nvSpPr>
        <p:spPr>
          <a:xfrm>
            <a:off x="2286000" y="2967335"/>
            <a:ext cx="4572000" cy="369332"/>
          </a:xfrm>
          <a:prstGeom prst="rect">
            <a:avLst/>
          </a:prstGeom>
        </p:spPr>
        <p:txBody>
          <a:bodyPr>
            <a:spAutoFit/>
          </a:bodyPr>
          <a:lstStyle/>
          <a:p>
            <a:endParaRPr lang="en-GB" b="1" dirty="0">
              <a:solidFill>
                <a:srgbClr val="002060"/>
              </a:solidFill>
            </a:endParaRPr>
          </a:p>
        </p:txBody>
      </p:sp>
    </p:spTree>
    <p:extLst>
      <p:ext uri="{BB962C8B-B14F-4D97-AF65-F5344CB8AC3E}">
        <p14:creationId xmlns:p14="http://schemas.microsoft.com/office/powerpoint/2010/main" val="3488017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50825" y="981894"/>
            <a:ext cx="8713788" cy="2951163"/>
          </a:xfrm>
          <a:solidFill>
            <a:schemeClr val="accent6">
              <a:lumMod val="20000"/>
              <a:lumOff val="80000"/>
            </a:schemeClr>
          </a:solidFill>
          <a:ln>
            <a:solidFill>
              <a:schemeClr val="bg1"/>
            </a:solidFill>
          </a:ln>
        </p:spPr>
        <p:txBody>
          <a:bodyPr/>
          <a:lstStyle/>
          <a:p>
            <a:pPr algn="ctr">
              <a:defRPr/>
            </a:pPr>
            <a:r>
              <a:rPr lang="en-GB" altLang="en-US" sz="3600" b="1" dirty="0">
                <a:solidFill>
                  <a:srgbClr val="005192"/>
                </a:solidFill>
                <a:latin typeface="+mn-lt"/>
              </a:rPr>
              <a:t>Sufficiency of Specialist places for </a:t>
            </a:r>
            <a:br>
              <a:rPr lang="en-GB" altLang="en-US" sz="3600" b="1" dirty="0">
                <a:solidFill>
                  <a:srgbClr val="005192"/>
                </a:solidFill>
                <a:latin typeface="+mn-lt"/>
              </a:rPr>
            </a:br>
            <a:r>
              <a:rPr lang="en-GB" altLang="en-US" sz="3600" b="1" dirty="0">
                <a:solidFill>
                  <a:srgbClr val="005192"/>
                </a:solidFill>
                <a:latin typeface="+mn-lt"/>
              </a:rPr>
              <a:t>Children and Young People </a:t>
            </a:r>
            <a:br>
              <a:rPr lang="en-GB" altLang="en-US" sz="3600" b="1" dirty="0">
                <a:solidFill>
                  <a:srgbClr val="005192"/>
                </a:solidFill>
                <a:latin typeface="+mn-lt"/>
              </a:rPr>
            </a:br>
            <a:r>
              <a:rPr lang="en-GB" altLang="en-US" sz="3600" b="1" dirty="0">
                <a:solidFill>
                  <a:srgbClr val="005192"/>
                </a:solidFill>
                <a:latin typeface="+mn-lt"/>
              </a:rPr>
              <a:t>with</a:t>
            </a:r>
            <a:br>
              <a:rPr lang="en-GB" altLang="en-US" sz="3600" b="1" dirty="0">
                <a:solidFill>
                  <a:srgbClr val="005192"/>
                </a:solidFill>
                <a:latin typeface="+mn-lt"/>
              </a:rPr>
            </a:br>
            <a:r>
              <a:rPr lang="en-GB" altLang="en-US" sz="3600" b="1" dirty="0">
                <a:solidFill>
                  <a:srgbClr val="005192"/>
                </a:solidFill>
                <a:latin typeface="+mn-lt"/>
              </a:rPr>
              <a:t>Special Educational Needs &amp; Disabilities across the District</a:t>
            </a:r>
          </a:p>
        </p:txBody>
      </p:sp>
      <p:sp>
        <p:nvSpPr>
          <p:cNvPr id="3076" name="Rectangle 2"/>
          <p:cNvSpPr>
            <a:spLocks noChangeArrowheads="1"/>
          </p:cNvSpPr>
          <p:nvPr/>
        </p:nvSpPr>
        <p:spPr bwMode="auto">
          <a:xfrm>
            <a:off x="1554164" y="4640271"/>
            <a:ext cx="6192837" cy="585787"/>
          </a:xfrm>
          <a:prstGeom prst="rect">
            <a:avLst/>
          </a:prstGeom>
          <a:solidFill>
            <a:schemeClr val="accent6"/>
          </a:solidFill>
          <a:ln>
            <a:solidFill>
              <a:schemeClr val="accent6">
                <a:lumMod val="75000"/>
              </a:schemeClr>
            </a:solidFill>
          </a:ln>
        </p:spPr>
        <p:txBody>
          <a:bodyPr>
            <a:spAutoFit/>
          </a:bodyPr>
          <a:lstStyle>
            <a:lvl1pPr>
              <a:spcBef>
                <a:spcPct val="20000"/>
              </a:spcBef>
              <a:buChar char="•"/>
              <a:defRPr sz="3200">
                <a:solidFill>
                  <a:srgbClr val="404040"/>
                </a:solidFill>
                <a:latin typeface="Arial" charset="0"/>
                <a:ea typeface="ＭＳ Ｐゴシック" pitchFamily="34" charset="-128"/>
              </a:defRPr>
            </a:lvl1pPr>
            <a:lvl2pPr marL="742950" indent="-285750">
              <a:spcBef>
                <a:spcPct val="20000"/>
              </a:spcBef>
              <a:buChar char="–"/>
              <a:defRPr sz="2800">
                <a:solidFill>
                  <a:srgbClr val="404040"/>
                </a:solidFill>
                <a:latin typeface="Arial" charset="0"/>
                <a:ea typeface="ＭＳ Ｐゴシック" pitchFamily="34" charset="-128"/>
              </a:defRPr>
            </a:lvl2pPr>
            <a:lvl3pPr marL="1143000" indent="-228600">
              <a:spcBef>
                <a:spcPct val="20000"/>
              </a:spcBef>
              <a:buChar char="•"/>
              <a:defRPr sz="2400">
                <a:solidFill>
                  <a:srgbClr val="404040"/>
                </a:solidFill>
                <a:latin typeface="Arial" charset="0"/>
                <a:ea typeface="ＭＳ Ｐゴシック" pitchFamily="34" charset="-128"/>
              </a:defRPr>
            </a:lvl3pPr>
            <a:lvl4pPr marL="1600200" indent="-228600">
              <a:spcBef>
                <a:spcPct val="20000"/>
              </a:spcBef>
              <a:buChar char="–"/>
              <a:defRPr sz="2000">
                <a:solidFill>
                  <a:srgbClr val="404040"/>
                </a:solidFill>
                <a:latin typeface="Arial" charset="0"/>
                <a:ea typeface="ＭＳ Ｐゴシック" pitchFamily="34" charset="-128"/>
              </a:defRPr>
            </a:lvl4pPr>
            <a:lvl5pPr marL="2057400" indent="-228600">
              <a:spcBef>
                <a:spcPct val="20000"/>
              </a:spcBef>
              <a:buChar char="»"/>
              <a:defRPr sz="2000">
                <a:solidFill>
                  <a:srgbClr val="404040"/>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9pPr>
          </a:lstStyle>
          <a:p>
            <a:pPr algn="ctr">
              <a:spcBef>
                <a:spcPct val="0"/>
              </a:spcBef>
              <a:buFontTx/>
              <a:buNone/>
              <a:defRPr/>
            </a:pPr>
            <a:r>
              <a:rPr lang="en-GB" altLang="en-US" sz="1600" b="1" dirty="0" smtClean="0">
                <a:solidFill>
                  <a:srgbClr val="005192"/>
                </a:solidFill>
                <a:latin typeface="Calibri"/>
              </a:rPr>
              <a:t>Emma Hamer – Strategic Manager, Intelligence &amp; Sufficiency</a:t>
            </a:r>
          </a:p>
          <a:p>
            <a:pPr algn="ctr">
              <a:spcBef>
                <a:spcPct val="0"/>
              </a:spcBef>
              <a:buFontTx/>
              <a:buNone/>
              <a:defRPr/>
            </a:pPr>
            <a:r>
              <a:rPr lang="en-GB" altLang="en-US" sz="1600" b="1" dirty="0" smtClean="0">
                <a:solidFill>
                  <a:srgbClr val="005192"/>
                </a:solidFill>
                <a:latin typeface="Calibri"/>
              </a:rPr>
              <a:t> Diane Cochrane – SEND Planning &amp; Strategy Lead</a:t>
            </a:r>
          </a:p>
        </p:txBody>
      </p:sp>
    </p:spTree>
    <p:extLst>
      <p:ext uri="{BB962C8B-B14F-4D97-AF65-F5344CB8AC3E}">
        <p14:creationId xmlns:p14="http://schemas.microsoft.com/office/powerpoint/2010/main" val="4242018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5"/>
          <p:cNvGrpSpPr>
            <a:grpSpLocks/>
          </p:cNvGrpSpPr>
          <p:nvPr/>
        </p:nvGrpSpPr>
        <p:grpSpPr bwMode="auto">
          <a:xfrm>
            <a:off x="474663" y="820738"/>
            <a:ext cx="8064500" cy="4392612"/>
            <a:chOff x="325806" y="0"/>
            <a:chExt cx="6776190" cy="3603183"/>
          </a:xfrm>
        </p:grpSpPr>
        <p:cxnSp>
          <p:nvCxnSpPr>
            <p:cNvPr id="8" name="Straight Arrow Connector 7"/>
            <p:cNvCxnSpPr/>
            <p:nvPr/>
          </p:nvCxnSpPr>
          <p:spPr>
            <a:xfrm>
              <a:off x="4130076" y="1972830"/>
              <a:ext cx="1774081" cy="897215"/>
            </a:xfrm>
            <a:prstGeom prst="straightConnector1">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grpSp>
          <p:nvGrpSpPr>
            <p:cNvPr id="5126" name="Group 13"/>
            <p:cNvGrpSpPr>
              <a:grpSpLocks/>
            </p:cNvGrpSpPr>
            <p:nvPr/>
          </p:nvGrpSpPr>
          <p:grpSpPr bwMode="auto">
            <a:xfrm>
              <a:off x="325806" y="0"/>
              <a:ext cx="6566768" cy="3581046"/>
              <a:chOff x="-324689" y="51508"/>
              <a:chExt cx="7516282" cy="2639764"/>
            </a:xfrm>
          </p:grpSpPr>
          <p:cxnSp>
            <p:nvCxnSpPr>
              <p:cNvPr id="16" name="Straight Arrow Connector 15"/>
              <p:cNvCxnSpPr/>
              <p:nvPr/>
            </p:nvCxnSpPr>
            <p:spPr>
              <a:xfrm flipH="1">
                <a:off x="1253990" y="1504818"/>
                <a:ext cx="1998540" cy="662341"/>
              </a:xfrm>
              <a:prstGeom prst="straightConnector1">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31" idx="3"/>
              </p:cNvCxnSpPr>
              <p:nvPr/>
            </p:nvCxnSpPr>
            <p:spPr>
              <a:xfrm flipH="1">
                <a:off x="1403613" y="1363710"/>
                <a:ext cx="1848916" cy="141108"/>
              </a:xfrm>
              <a:prstGeom prst="straightConnector1">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664690" y="914471"/>
                <a:ext cx="1690133" cy="308133"/>
              </a:xfrm>
              <a:prstGeom prst="straightConnector1">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2860151" y="701370"/>
                <a:ext cx="691626" cy="404124"/>
              </a:xfrm>
              <a:prstGeom prst="straightConnector1">
                <a:avLst/>
              </a:prstGeom>
              <a:ln w="1905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25841" y="1434744"/>
                <a:ext cx="2197021" cy="235179"/>
              </a:xfrm>
              <a:prstGeom prst="straightConnector1">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42636" y="1363710"/>
                <a:ext cx="1917622" cy="0"/>
              </a:xfrm>
              <a:prstGeom prst="straightConnector1">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029655" y="867435"/>
                <a:ext cx="1542036" cy="355168"/>
              </a:xfrm>
              <a:prstGeom prst="straightConnector1">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881558" y="701370"/>
                <a:ext cx="561851" cy="402204"/>
              </a:xfrm>
              <a:prstGeom prst="straightConnector1">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687659" y="518026"/>
                <a:ext cx="0" cy="502035"/>
              </a:xfrm>
              <a:prstGeom prst="straightConnector1">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5" name="Text Box 107"/>
              <p:cNvSpPr txBox="1"/>
              <p:nvPr/>
            </p:nvSpPr>
            <p:spPr>
              <a:xfrm>
                <a:off x="3061684" y="51508"/>
                <a:ext cx="1255004" cy="4780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defRPr/>
                </a:pPr>
                <a:r>
                  <a:rPr lang="en-GB" sz="1400" b="1" dirty="0">
                    <a:solidFill>
                      <a:srgbClr val="F79646">
                        <a:lumMod val="75000"/>
                      </a:srgbClr>
                    </a:solidFill>
                    <a:ea typeface="Calibri"/>
                    <a:cs typeface="Times New Roman"/>
                  </a:rPr>
                  <a:t>8</a:t>
                </a:r>
                <a:endParaRPr lang="en-GB" sz="1200" b="1" dirty="0">
                  <a:solidFill>
                    <a:srgbClr val="F79646">
                      <a:lumMod val="75000"/>
                    </a:srgbClr>
                  </a:solidFill>
                  <a:ea typeface="Calibri"/>
                  <a:cs typeface="Times New Roman"/>
                </a:endParaRPr>
              </a:p>
              <a:p>
                <a:pPr algn="ctr">
                  <a:lnSpc>
                    <a:spcPct val="115000"/>
                  </a:lnSpc>
                  <a:defRPr/>
                </a:pPr>
                <a:r>
                  <a:rPr lang="en-GB" sz="1400" b="1" dirty="0">
                    <a:solidFill>
                      <a:srgbClr val="F79646">
                        <a:lumMod val="75000"/>
                      </a:srgbClr>
                    </a:solidFill>
                    <a:ea typeface="Calibri"/>
                    <a:cs typeface="Times New Roman"/>
                  </a:rPr>
                  <a:t>Special schools</a:t>
                </a:r>
                <a:endParaRPr lang="en-GB" sz="1200" b="1" dirty="0">
                  <a:solidFill>
                    <a:srgbClr val="F79646">
                      <a:lumMod val="75000"/>
                    </a:srgbClr>
                  </a:solidFill>
                  <a:ea typeface="Calibri"/>
                  <a:cs typeface="Times New Roman"/>
                </a:endParaRPr>
              </a:p>
            </p:txBody>
          </p:sp>
          <p:sp>
            <p:nvSpPr>
              <p:cNvPr id="26" name="Text Box 108"/>
              <p:cNvSpPr txBox="1"/>
              <p:nvPr/>
            </p:nvSpPr>
            <p:spPr>
              <a:xfrm>
                <a:off x="5539629" y="489229"/>
                <a:ext cx="1253478" cy="5308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algn="ctr">
                  <a:lnSpc>
                    <a:spcPct val="115000"/>
                  </a:lnSpc>
                  <a:defRPr/>
                </a:pPr>
                <a:r>
                  <a:rPr lang="en-GB" sz="1400" b="1" dirty="0">
                    <a:solidFill>
                      <a:srgbClr val="F79646">
                        <a:lumMod val="75000"/>
                      </a:srgbClr>
                    </a:solidFill>
                    <a:ea typeface="Calibri"/>
                    <a:cs typeface="Times New Roman"/>
                  </a:rPr>
                  <a:t>20</a:t>
                </a:r>
                <a:endParaRPr lang="en-GB" sz="1200" b="1" dirty="0">
                  <a:solidFill>
                    <a:srgbClr val="F79646">
                      <a:lumMod val="75000"/>
                    </a:srgbClr>
                  </a:solidFill>
                  <a:ea typeface="Calibri"/>
                  <a:cs typeface="Times New Roman"/>
                </a:endParaRPr>
              </a:p>
              <a:p>
                <a:pPr algn="ctr">
                  <a:lnSpc>
                    <a:spcPct val="115000"/>
                  </a:lnSpc>
                  <a:defRPr/>
                </a:pPr>
                <a:r>
                  <a:rPr lang="en-GB" sz="1400" b="1" dirty="0">
                    <a:solidFill>
                      <a:srgbClr val="F79646">
                        <a:lumMod val="75000"/>
                      </a:srgbClr>
                    </a:solidFill>
                    <a:ea typeface="Calibri"/>
                    <a:cs typeface="Times New Roman"/>
                  </a:rPr>
                  <a:t>DSPs</a:t>
                </a:r>
                <a:endParaRPr lang="en-GB" sz="1200" b="1" dirty="0">
                  <a:solidFill>
                    <a:srgbClr val="F79646">
                      <a:lumMod val="75000"/>
                    </a:srgbClr>
                  </a:solidFill>
                  <a:ea typeface="Calibri"/>
                  <a:cs typeface="Times New Roman"/>
                </a:endParaRPr>
              </a:p>
            </p:txBody>
          </p:sp>
          <p:sp>
            <p:nvSpPr>
              <p:cNvPr id="27" name="Text Box 109"/>
              <p:cNvSpPr txBox="1"/>
              <p:nvPr/>
            </p:nvSpPr>
            <p:spPr>
              <a:xfrm>
                <a:off x="4302947" y="201255"/>
                <a:ext cx="1255004" cy="440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defRPr/>
                </a:pPr>
                <a:r>
                  <a:rPr lang="en-GB" sz="1400" b="1" dirty="0">
                    <a:solidFill>
                      <a:srgbClr val="F79646">
                        <a:lumMod val="75000"/>
                      </a:srgbClr>
                    </a:solidFill>
                    <a:ea typeface="Calibri"/>
                    <a:cs typeface="Times New Roman"/>
                  </a:rPr>
                  <a:t>2</a:t>
                </a:r>
                <a:endParaRPr lang="en-GB" sz="1200" b="1" dirty="0">
                  <a:solidFill>
                    <a:srgbClr val="F79646">
                      <a:lumMod val="75000"/>
                    </a:srgbClr>
                  </a:solidFill>
                  <a:ea typeface="Calibri"/>
                  <a:cs typeface="Times New Roman"/>
                </a:endParaRPr>
              </a:p>
              <a:p>
                <a:pPr algn="ctr">
                  <a:lnSpc>
                    <a:spcPct val="115000"/>
                  </a:lnSpc>
                  <a:defRPr/>
                </a:pPr>
                <a:r>
                  <a:rPr lang="en-GB" sz="1400" b="1" dirty="0">
                    <a:solidFill>
                      <a:srgbClr val="F79646">
                        <a:lumMod val="75000"/>
                      </a:srgbClr>
                    </a:solidFill>
                    <a:ea typeface="Calibri"/>
                    <a:cs typeface="Times New Roman"/>
                  </a:rPr>
                  <a:t>Hospital schools</a:t>
                </a:r>
                <a:endParaRPr lang="en-GB" sz="1200" b="1" dirty="0">
                  <a:solidFill>
                    <a:srgbClr val="F79646">
                      <a:lumMod val="75000"/>
                    </a:srgbClr>
                  </a:solidFill>
                  <a:ea typeface="Calibri"/>
                  <a:cs typeface="Times New Roman"/>
                </a:endParaRPr>
              </a:p>
              <a:p>
                <a:pPr>
                  <a:lnSpc>
                    <a:spcPct val="115000"/>
                  </a:lnSpc>
                  <a:spcAft>
                    <a:spcPts val="1000"/>
                  </a:spcAft>
                  <a:defRPr/>
                </a:pPr>
                <a:r>
                  <a:rPr lang="en-GB" sz="1100" b="1" dirty="0">
                    <a:solidFill>
                      <a:srgbClr val="F79646">
                        <a:lumMod val="75000"/>
                      </a:srgbClr>
                    </a:solidFill>
                    <a:ea typeface="Calibri"/>
                    <a:cs typeface="Times New Roman"/>
                  </a:rPr>
                  <a:t> </a:t>
                </a:r>
              </a:p>
            </p:txBody>
          </p:sp>
          <p:sp>
            <p:nvSpPr>
              <p:cNvPr id="28" name="Text Box 110"/>
              <p:cNvSpPr txBox="1"/>
              <p:nvPr/>
            </p:nvSpPr>
            <p:spPr>
              <a:xfrm>
                <a:off x="-173539" y="430674"/>
                <a:ext cx="1780212" cy="64698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algn="ctr">
                  <a:lnSpc>
                    <a:spcPct val="115000"/>
                  </a:lnSpc>
                  <a:defRPr/>
                </a:pPr>
                <a:r>
                  <a:rPr lang="en-GB" sz="1400" b="1" dirty="0">
                    <a:solidFill>
                      <a:srgbClr val="F79646">
                        <a:lumMod val="75000"/>
                      </a:srgbClr>
                    </a:solidFill>
                    <a:ea typeface="Calibri"/>
                    <a:cs typeface="Times New Roman"/>
                  </a:rPr>
                  <a:t>206</a:t>
                </a:r>
                <a:endParaRPr lang="en-GB" sz="1200" b="1" dirty="0">
                  <a:solidFill>
                    <a:srgbClr val="F79646">
                      <a:lumMod val="75000"/>
                    </a:srgbClr>
                  </a:solidFill>
                  <a:ea typeface="Calibri"/>
                  <a:cs typeface="Times New Roman"/>
                </a:endParaRPr>
              </a:p>
              <a:p>
                <a:pPr algn="ctr">
                  <a:lnSpc>
                    <a:spcPct val="115000"/>
                  </a:lnSpc>
                  <a:defRPr/>
                </a:pPr>
                <a:r>
                  <a:rPr lang="en-GB" sz="1400" b="1" dirty="0">
                    <a:solidFill>
                      <a:srgbClr val="F79646">
                        <a:lumMod val="75000"/>
                      </a:srgbClr>
                    </a:solidFill>
                    <a:ea typeface="Calibri"/>
                    <a:cs typeface="Times New Roman"/>
                  </a:rPr>
                  <a:t>Mainstream primary and secondary</a:t>
                </a:r>
                <a:endParaRPr lang="en-GB" sz="1200" b="1" dirty="0">
                  <a:solidFill>
                    <a:srgbClr val="F79646">
                      <a:lumMod val="75000"/>
                    </a:srgbClr>
                  </a:solidFill>
                  <a:ea typeface="Calibri"/>
                  <a:cs typeface="Times New Roman"/>
                </a:endParaRPr>
              </a:p>
            </p:txBody>
          </p:sp>
          <p:sp>
            <p:nvSpPr>
              <p:cNvPr id="29" name="Text Box 114"/>
              <p:cNvSpPr txBox="1"/>
              <p:nvPr/>
            </p:nvSpPr>
            <p:spPr>
              <a:xfrm>
                <a:off x="1737975" y="156138"/>
                <a:ext cx="1255004" cy="5308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algn="ctr">
                  <a:lnSpc>
                    <a:spcPct val="115000"/>
                  </a:lnSpc>
                  <a:defRPr/>
                </a:pPr>
                <a:r>
                  <a:rPr lang="en-GB" sz="1400" b="1" dirty="0">
                    <a:solidFill>
                      <a:srgbClr val="F79646">
                        <a:lumMod val="75000"/>
                      </a:srgbClr>
                    </a:solidFill>
                    <a:ea typeface="Calibri"/>
                    <a:cs typeface="Times New Roman"/>
                  </a:rPr>
                  <a:t>4</a:t>
                </a:r>
                <a:endParaRPr lang="en-GB" sz="1200" b="1" dirty="0">
                  <a:solidFill>
                    <a:srgbClr val="F79646">
                      <a:lumMod val="75000"/>
                    </a:srgbClr>
                  </a:solidFill>
                  <a:ea typeface="Calibri"/>
                  <a:cs typeface="Times New Roman"/>
                </a:endParaRPr>
              </a:p>
              <a:p>
                <a:pPr algn="ctr">
                  <a:lnSpc>
                    <a:spcPct val="115000"/>
                  </a:lnSpc>
                  <a:defRPr/>
                </a:pPr>
                <a:r>
                  <a:rPr lang="en-GB" sz="1400" b="1" dirty="0">
                    <a:solidFill>
                      <a:srgbClr val="F79646">
                        <a:lumMod val="75000"/>
                      </a:srgbClr>
                    </a:solidFill>
                    <a:ea typeface="Calibri"/>
                    <a:cs typeface="Times New Roman"/>
                  </a:rPr>
                  <a:t>FE </a:t>
                </a:r>
                <a:endParaRPr lang="en-GB" sz="1200" b="1" dirty="0">
                  <a:solidFill>
                    <a:srgbClr val="F79646">
                      <a:lumMod val="75000"/>
                    </a:srgbClr>
                  </a:solidFill>
                  <a:ea typeface="Calibri"/>
                  <a:cs typeface="Times New Roman"/>
                </a:endParaRPr>
              </a:p>
              <a:p>
                <a:pPr algn="ctr">
                  <a:lnSpc>
                    <a:spcPct val="115000"/>
                  </a:lnSpc>
                  <a:defRPr/>
                </a:pPr>
                <a:r>
                  <a:rPr lang="en-GB" sz="1400" b="1" dirty="0">
                    <a:solidFill>
                      <a:srgbClr val="F79646">
                        <a:lumMod val="75000"/>
                      </a:srgbClr>
                    </a:solidFill>
                    <a:ea typeface="Calibri"/>
                    <a:cs typeface="Times New Roman"/>
                  </a:rPr>
                  <a:t>providers</a:t>
                </a:r>
                <a:endParaRPr lang="en-GB" sz="1200" b="1" dirty="0">
                  <a:solidFill>
                    <a:srgbClr val="F79646">
                      <a:lumMod val="75000"/>
                    </a:srgbClr>
                  </a:solidFill>
                  <a:ea typeface="Calibri"/>
                  <a:cs typeface="Times New Roman"/>
                </a:endParaRPr>
              </a:p>
            </p:txBody>
          </p:sp>
          <p:sp>
            <p:nvSpPr>
              <p:cNvPr id="30" name="Text Box 117"/>
              <p:cNvSpPr txBox="1"/>
              <p:nvPr/>
            </p:nvSpPr>
            <p:spPr>
              <a:xfrm>
                <a:off x="6167132" y="1103574"/>
                <a:ext cx="882472" cy="40220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defRPr/>
                </a:pPr>
                <a:r>
                  <a:rPr lang="en-GB" sz="1400" b="1" dirty="0">
                    <a:solidFill>
                      <a:srgbClr val="F79646">
                        <a:lumMod val="75000"/>
                      </a:srgbClr>
                    </a:solidFill>
                    <a:ea typeface="Calibri"/>
                    <a:cs typeface="Times New Roman"/>
                  </a:rPr>
                  <a:t>5</a:t>
                </a:r>
                <a:endParaRPr lang="en-GB" sz="1200" b="1" dirty="0">
                  <a:solidFill>
                    <a:srgbClr val="F79646">
                      <a:lumMod val="75000"/>
                    </a:srgbClr>
                  </a:solidFill>
                  <a:ea typeface="Calibri"/>
                  <a:cs typeface="Times New Roman"/>
                </a:endParaRPr>
              </a:p>
              <a:p>
                <a:pPr algn="ctr">
                  <a:lnSpc>
                    <a:spcPct val="115000"/>
                  </a:lnSpc>
                  <a:defRPr/>
                </a:pPr>
                <a:r>
                  <a:rPr lang="en-GB" sz="1400" b="1" dirty="0">
                    <a:solidFill>
                      <a:srgbClr val="F79646">
                        <a:lumMod val="75000"/>
                      </a:srgbClr>
                    </a:solidFill>
                    <a:ea typeface="Calibri"/>
                    <a:cs typeface="Times New Roman"/>
                  </a:rPr>
                  <a:t>ARCs</a:t>
                </a:r>
                <a:endParaRPr lang="en-GB" sz="1200" b="1" dirty="0">
                  <a:solidFill>
                    <a:srgbClr val="F79646">
                      <a:lumMod val="75000"/>
                    </a:srgbClr>
                  </a:solidFill>
                  <a:ea typeface="Calibri"/>
                  <a:cs typeface="Times New Roman"/>
                </a:endParaRPr>
              </a:p>
            </p:txBody>
          </p:sp>
          <p:sp>
            <p:nvSpPr>
              <p:cNvPr id="31" name="Text Box 119"/>
              <p:cNvSpPr txBox="1"/>
              <p:nvPr/>
            </p:nvSpPr>
            <p:spPr>
              <a:xfrm>
                <a:off x="-324689" y="1245641"/>
                <a:ext cx="1728302" cy="51835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defRPr/>
                </a:pPr>
                <a:r>
                  <a:rPr lang="en-GB" sz="1400" b="1" dirty="0">
                    <a:solidFill>
                      <a:srgbClr val="F79646">
                        <a:lumMod val="75000"/>
                      </a:srgbClr>
                    </a:solidFill>
                    <a:ea typeface="Calibri"/>
                    <a:cs typeface="Times New Roman"/>
                  </a:rPr>
                  <a:t>7</a:t>
                </a:r>
                <a:endParaRPr lang="en-GB" sz="1200" b="1" dirty="0">
                  <a:solidFill>
                    <a:srgbClr val="F79646">
                      <a:lumMod val="75000"/>
                    </a:srgbClr>
                  </a:solidFill>
                  <a:ea typeface="Calibri"/>
                  <a:cs typeface="Times New Roman"/>
                </a:endParaRPr>
              </a:p>
              <a:p>
                <a:pPr algn="ctr">
                  <a:lnSpc>
                    <a:spcPct val="115000"/>
                  </a:lnSpc>
                  <a:defRPr/>
                </a:pPr>
                <a:r>
                  <a:rPr lang="en-GB" sz="1400" b="1" dirty="0">
                    <a:solidFill>
                      <a:srgbClr val="F79646">
                        <a:lumMod val="75000"/>
                      </a:srgbClr>
                    </a:solidFill>
                    <a:ea typeface="Calibri"/>
                    <a:cs typeface="Times New Roman"/>
                  </a:rPr>
                  <a:t>Nursery schools</a:t>
                </a:r>
                <a:endParaRPr lang="en-GB" sz="1200" b="1" dirty="0">
                  <a:solidFill>
                    <a:srgbClr val="F79646">
                      <a:lumMod val="75000"/>
                    </a:srgbClr>
                  </a:solidFill>
                  <a:ea typeface="Calibri"/>
                  <a:cs typeface="Times New Roman"/>
                </a:endParaRPr>
              </a:p>
              <a:p>
                <a:pPr algn="ctr">
                  <a:lnSpc>
                    <a:spcPct val="115000"/>
                  </a:lnSpc>
                  <a:defRPr/>
                </a:pPr>
                <a:r>
                  <a:rPr lang="en-GB" sz="1400" b="1" dirty="0">
                    <a:solidFill>
                      <a:srgbClr val="F79646">
                        <a:lumMod val="75000"/>
                      </a:srgbClr>
                    </a:solidFill>
                    <a:ea typeface="Calibri"/>
                    <a:cs typeface="Times New Roman"/>
                  </a:rPr>
                  <a:t>(including 4 EYESPs</a:t>
                </a:r>
                <a:r>
                  <a:rPr lang="en-GB" sz="1200" b="1" dirty="0">
                    <a:solidFill>
                      <a:srgbClr val="F79646">
                        <a:lumMod val="75000"/>
                      </a:srgbClr>
                    </a:solidFill>
                    <a:ea typeface="Calibri"/>
                    <a:cs typeface="Times New Roman"/>
                  </a:rPr>
                  <a:t>)</a:t>
                </a:r>
                <a:endParaRPr lang="en-GB" sz="1100" b="1" dirty="0">
                  <a:solidFill>
                    <a:srgbClr val="F79646">
                      <a:lumMod val="75000"/>
                    </a:srgbClr>
                  </a:solidFill>
                  <a:ea typeface="Calibri"/>
                  <a:cs typeface="Times New Roman"/>
                </a:endParaRPr>
              </a:p>
            </p:txBody>
          </p:sp>
          <p:sp>
            <p:nvSpPr>
              <p:cNvPr id="32" name="Text Box 120"/>
              <p:cNvSpPr txBox="1"/>
              <p:nvPr/>
            </p:nvSpPr>
            <p:spPr>
              <a:xfrm>
                <a:off x="-324689" y="2060608"/>
                <a:ext cx="1529822" cy="63066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defRPr/>
                </a:pPr>
                <a:r>
                  <a:rPr lang="en-GB" sz="1400" b="1" dirty="0">
                    <a:solidFill>
                      <a:srgbClr val="F79646">
                        <a:lumMod val="75000"/>
                      </a:srgbClr>
                    </a:solidFill>
                    <a:ea typeface="Calibri"/>
                    <a:cs typeface="Times New Roman"/>
                  </a:rPr>
                  <a:t>579</a:t>
                </a:r>
                <a:endParaRPr lang="en-GB" sz="1200" b="1" dirty="0">
                  <a:solidFill>
                    <a:srgbClr val="F79646">
                      <a:lumMod val="75000"/>
                    </a:srgbClr>
                  </a:solidFill>
                  <a:ea typeface="Calibri"/>
                  <a:cs typeface="Times New Roman"/>
                </a:endParaRPr>
              </a:p>
              <a:p>
                <a:pPr algn="ctr">
                  <a:lnSpc>
                    <a:spcPct val="115000"/>
                  </a:lnSpc>
                  <a:defRPr/>
                </a:pPr>
                <a:r>
                  <a:rPr lang="en-GB" sz="1400" b="1" dirty="0">
                    <a:solidFill>
                      <a:srgbClr val="F79646">
                        <a:lumMod val="75000"/>
                      </a:srgbClr>
                    </a:solidFill>
                    <a:ea typeface="Calibri"/>
                    <a:cs typeface="Times New Roman"/>
                  </a:rPr>
                  <a:t>Early years PVI and Primary schools with nurseries </a:t>
                </a:r>
                <a:endParaRPr lang="en-GB" sz="1200" b="1" dirty="0">
                  <a:solidFill>
                    <a:srgbClr val="F79646">
                      <a:lumMod val="75000"/>
                    </a:srgbClr>
                  </a:solidFill>
                  <a:ea typeface="Calibri"/>
                  <a:cs typeface="Times New Roman"/>
                </a:endParaRPr>
              </a:p>
            </p:txBody>
          </p:sp>
          <p:sp>
            <p:nvSpPr>
              <p:cNvPr id="33" name="Text Box 121"/>
              <p:cNvSpPr txBox="1"/>
              <p:nvPr/>
            </p:nvSpPr>
            <p:spPr>
              <a:xfrm>
                <a:off x="6406834" y="1570092"/>
                <a:ext cx="784759" cy="3878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defRPr/>
                </a:pPr>
                <a:r>
                  <a:rPr lang="en-GB" sz="1400" b="1" dirty="0">
                    <a:solidFill>
                      <a:srgbClr val="F79646">
                        <a:lumMod val="75000"/>
                      </a:srgbClr>
                    </a:solidFill>
                    <a:ea typeface="Calibri"/>
                    <a:cs typeface="Times New Roman"/>
                  </a:rPr>
                  <a:t>4</a:t>
                </a:r>
                <a:endParaRPr lang="en-GB" sz="1200" b="1" dirty="0">
                  <a:solidFill>
                    <a:srgbClr val="F79646">
                      <a:lumMod val="75000"/>
                    </a:srgbClr>
                  </a:solidFill>
                  <a:ea typeface="Calibri"/>
                  <a:cs typeface="Times New Roman"/>
                </a:endParaRPr>
              </a:p>
              <a:p>
                <a:pPr algn="ctr">
                  <a:lnSpc>
                    <a:spcPct val="115000"/>
                  </a:lnSpc>
                  <a:defRPr/>
                </a:pPr>
                <a:r>
                  <a:rPr lang="en-GB" sz="1400" b="1" dirty="0">
                    <a:solidFill>
                      <a:srgbClr val="F79646">
                        <a:lumMod val="75000"/>
                      </a:srgbClr>
                    </a:solidFill>
                    <a:ea typeface="Calibri"/>
                    <a:cs typeface="Times New Roman"/>
                  </a:rPr>
                  <a:t>PRUs</a:t>
                </a:r>
                <a:endParaRPr lang="en-GB" sz="1100" b="1" dirty="0">
                  <a:solidFill>
                    <a:srgbClr val="F79646">
                      <a:lumMod val="75000"/>
                    </a:srgbClr>
                  </a:solidFill>
                  <a:ea typeface="Calibri"/>
                  <a:cs typeface="Times New Roman"/>
                </a:endParaRPr>
              </a:p>
            </p:txBody>
          </p:sp>
        </p:grpSp>
        <p:sp>
          <p:nvSpPr>
            <p:cNvPr id="13" name="Text Box 125"/>
            <p:cNvSpPr txBox="1"/>
            <p:nvPr/>
          </p:nvSpPr>
          <p:spPr>
            <a:xfrm>
              <a:off x="5997530" y="2673413"/>
              <a:ext cx="1104466" cy="9297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defRPr/>
              </a:pPr>
              <a:r>
                <a:rPr lang="en-GB" sz="1400" b="1" dirty="0">
                  <a:solidFill>
                    <a:srgbClr val="F79646">
                      <a:lumMod val="75000"/>
                    </a:srgbClr>
                  </a:solidFill>
                  <a:ea typeface="Calibri"/>
                  <a:cs typeface="Times New Roman"/>
                </a:rPr>
                <a:t>1</a:t>
              </a:r>
              <a:endParaRPr lang="en-GB" sz="1200" b="1" dirty="0">
                <a:solidFill>
                  <a:srgbClr val="F79646">
                    <a:lumMod val="75000"/>
                  </a:srgbClr>
                </a:solidFill>
                <a:ea typeface="Calibri"/>
                <a:cs typeface="Times New Roman"/>
              </a:endParaRPr>
            </a:p>
            <a:p>
              <a:pPr algn="ctr">
                <a:lnSpc>
                  <a:spcPct val="115000"/>
                </a:lnSpc>
                <a:defRPr/>
              </a:pPr>
              <a:r>
                <a:rPr lang="en-GB" sz="1400" b="1" dirty="0">
                  <a:solidFill>
                    <a:srgbClr val="F79646">
                      <a:lumMod val="75000"/>
                    </a:srgbClr>
                  </a:solidFill>
                  <a:ea typeface="Calibri"/>
                  <a:cs typeface="Times New Roman"/>
                </a:rPr>
                <a:t>Alternative Provision</a:t>
              </a:r>
            </a:p>
            <a:p>
              <a:pPr algn="ctr">
                <a:lnSpc>
                  <a:spcPct val="115000"/>
                </a:lnSpc>
                <a:defRPr/>
              </a:pPr>
              <a:r>
                <a:rPr lang="en-GB" sz="1400" b="1" dirty="0">
                  <a:solidFill>
                    <a:srgbClr val="F79646">
                      <a:lumMod val="75000"/>
                    </a:srgbClr>
                  </a:solidFill>
                  <a:ea typeface="Calibri"/>
                  <a:cs typeface="Times New Roman"/>
                </a:rPr>
                <a:t>Academy</a:t>
              </a:r>
              <a:endParaRPr lang="en-GB" sz="1200" b="1" dirty="0">
                <a:solidFill>
                  <a:srgbClr val="F79646">
                    <a:lumMod val="75000"/>
                  </a:srgbClr>
                </a:solidFill>
                <a:ea typeface="Calibri"/>
                <a:cs typeface="Times New Roman"/>
              </a:endParaRPr>
            </a:p>
          </p:txBody>
        </p:sp>
      </p:grpSp>
      <p:pic>
        <p:nvPicPr>
          <p:cNvPr id="5123" name="Picture 3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2851" y="2408238"/>
            <a:ext cx="4268788"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2"/>
          <p:cNvSpPr txBox="1">
            <a:spLocks noChangeArrowheads="1"/>
          </p:cNvSpPr>
          <p:nvPr/>
        </p:nvSpPr>
        <p:spPr bwMode="auto">
          <a:xfrm>
            <a:off x="4" y="-171450"/>
            <a:ext cx="8964613" cy="103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0" fontAlgn="base" hangingPunct="0">
              <a:spcBef>
                <a:spcPct val="0"/>
              </a:spcBef>
              <a:spcAft>
                <a:spcPct val="0"/>
              </a:spcAft>
              <a:defRPr sz="4000" b="1">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4000" b="1">
                <a:solidFill>
                  <a:srgbClr val="595959"/>
                </a:solidFill>
                <a:latin typeface="Arial" charset="0"/>
                <a:ea typeface="ＭＳ Ｐゴシック" pitchFamily="1" charset="-128"/>
              </a:defRPr>
            </a:lvl2pPr>
            <a:lvl3pPr algn="l" rtl="0" eaLnBrk="0" fontAlgn="base" hangingPunct="0">
              <a:spcBef>
                <a:spcPct val="0"/>
              </a:spcBef>
              <a:spcAft>
                <a:spcPct val="0"/>
              </a:spcAft>
              <a:defRPr sz="4000" b="1">
                <a:solidFill>
                  <a:srgbClr val="595959"/>
                </a:solidFill>
                <a:latin typeface="Arial" charset="0"/>
                <a:ea typeface="ＭＳ Ｐゴシック" pitchFamily="1" charset="-128"/>
              </a:defRPr>
            </a:lvl3pPr>
            <a:lvl4pPr algn="l" rtl="0" eaLnBrk="0" fontAlgn="base" hangingPunct="0">
              <a:spcBef>
                <a:spcPct val="0"/>
              </a:spcBef>
              <a:spcAft>
                <a:spcPct val="0"/>
              </a:spcAft>
              <a:defRPr sz="4000" b="1">
                <a:solidFill>
                  <a:srgbClr val="595959"/>
                </a:solidFill>
                <a:latin typeface="Arial" charset="0"/>
                <a:ea typeface="ＭＳ Ｐゴシック" pitchFamily="1" charset="-128"/>
              </a:defRPr>
            </a:lvl4pPr>
            <a:lvl5pPr algn="l" rtl="0" eaLnBrk="0" fontAlgn="base" hangingPunct="0">
              <a:spcBef>
                <a:spcPct val="0"/>
              </a:spcBef>
              <a:spcAft>
                <a:spcPct val="0"/>
              </a:spcAft>
              <a:defRPr sz="4000" b="1">
                <a:solidFill>
                  <a:srgbClr val="595959"/>
                </a:solidFill>
                <a:latin typeface="Arial" charset="0"/>
                <a:ea typeface="ＭＳ Ｐゴシック" pitchFamily="1" charset="-128"/>
              </a:defRPr>
            </a:lvl5pPr>
            <a:lvl6pPr marL="457200" algn="l" rtl="0" fontAlgn="base">
              <a:spcBef>
                <a:spcPct val="0"/>
              </a:spcBef>
              <a:spcAft>
                <a:spcPct val="0"/>
              </a:spcAft>
              <a:defRPr sz="4000" b="1">
                <a:solidFill>
                  <a:schemeClr val="tx2"/>
                </a:solidFill>
                <a:latin typeface="Arial" charset="0"/>
                <a:ea typeface="ＭＳ Ｐゴシック" pitchFamily="1" charset="-128"/>
              </a:defRPr>
            </a:lvl6pPr>
            <a:lvl7pPr marL="914400" algn="l" rtl="0" fontAlgn="base">
              <a:spcBef>
                <a:spcPct val="0"/>
              </a:spcBef>
              <a:spcAft>
                <a:spcPct val="0"/>
              </a:spcAft>
              <a:defRPr sz="4000" b="1">
                <a:solidFill>
                  <a:schemeClr val="tx2"/>
                </a:solidFill>
                <a:latin typeface="Arial" charset="0"/>
                <a:ea typeface="ＭＳ Ｐゴシック" pitchFamily="1" charset="-128"/>
              </a:defRPr>
            </a:lvl7pPr>
            <a:lvl8pPr marL="1371600" algn="l" rtl="0" fontAlgn="base">
              <a:spcBef>
                <a:spcPct val="0"/>
              </a:spcBef>
              <a:spcAft>
                <a:spcPct val="0"/>
              </a:spcAft>
              <a:defRPr sz="4000" b="1">
                <a:solidFill>
                  <a:schemeClr val="tx2"/>
                </a:solidFill>
                <a:latin typeface="Arial" charset="0"/>
                <a:ea typeface="ＭＳ Ｐゴシック" pitchFamily="1" charset="-128"/>
              </a:defRPr>
            </a:lvl8pPr>
            <a:lvl9pPr marL="1828800" algn="l" rtl="0" fontAlgn="base">
              <a:spcBef>
                <a:spcPct val="0"/>
              </a:spcBef>
              <a:spcAft>
                <a:spcPct val="0"/>
              </a:spcAft>
              <a:defRPr sz="4000" b="1">
                <a:solidFill>
                  <a:schemeClr val="tx2"/>
                </a:solidFill>
                <a:latin typeface="Arial" charset="0"/>
                <a:ea typeface="ＭＳ Ｐゴシック" pitchFamily="1" charset="-128"/>
              </a:defRPr>
            </a:lvl9pPr>
          </a:lstStyle>
          <a:p>
            <a:pPr algn="ctr">
              <a:defRPr/>
            </a:pPr>
            <a:r>
              <a:rPr lang="en-GB" altLang="en-US" sz="3600" kern="0" dirty="0" smtClean="0">
                <a:solidFill>
                  <a:srgbClr val="005192"/>
                </a:solidFill>
              </a:rPr>
              <a:t>Bradford Context &amp; Local Landscape</a:t>
            </a:r>
            <a:endParaRPr lang="en-GB" altLang="en-US" kern="0" dirty="0" smtClean="0">
              <a:solidFill>
                <a:srgbClr val="005192"/>
              </a:solidFill>
            </a:endParaRPr>
          </a:p>
        </p:txBody>
      </p:sp>
    </p:spTree>
    <p:extLst>
      <p:ext uri="{BB962C8B-B14F-4D97-AF65-F5344CB8AC3E}">
        <p14:creationId xmlns:p14="http://schemas.microsoft.com/office/powerpoint/2010/main" val="610483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5"/>
          <p:cNvGrpSpPr>
            <a:grpSpLocks/>
          </p:cNvGrpSpPr>
          <p:nvPr/>
        </p:nvGrpSpPr>
        <p:grpSpPr bwMode="auto">
          <a:xfrm>
            <a:off x="250827" y="836615"/>
            <a:ext cx="8569325" cy="4968875"/>
            <a:chOff x="-452928" y="-882383"/>
            <a:chExt cx="7121460" cy="3741686"/>
          </a:xfrm>
        </p:grpSpPr>
        <p:grpSp>
          <p:nvGrpSpPr>
            <p:cNvPr id="6148" name="Group 6"/>
            <p:cNvGrpSpPr>
              <a:grpSpLocks/>
            </p:cNvGrpSpPr>
            <p:nvPr/>
          </p:nvGrpSpPr>
          <p:grpSpPr bwMode="auto">
            <a:xfrm>
              <a:off x="-452928" y="-177398"/>
              <a:ext cx="2896434" cy="2608958"/>
              <a:chOff x="-452928" y="-520298"/>
              <a:chExt cx="2896434" cy="2608958"/>
            </a:xfrm>
          </p:grpSpPr>
          <p:graphicFrame>
            <p:nvGraphicFramePr>
              <p:cNvPr id="20" name="Diagram 19"/>
              <p:cNvGraphicFramePr/>
              <p:nvPr/>
            </p:nvGraphicFramePr>
            <p:xfrm>
              <a:off x="-452928" y="-520298"/>
              <a:ext cx="2896434" cy="260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 Box 75"/>
              <p:cNvSpPr txBox="1"/>
              <p:nvPr/>
            </p:nvSpPr>
            <p:spPr>
              <a:xfrm>
                <a:off x="25970" y="-228297"/>
                <a:ext cx="1914271" cy="128030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defRPr/>
                </a:pPr>
                <a:r>
                  <a:rPr lang="en-GB" sz="1600" dirty="0">
                    <a:solidFill>
                      <a:prstClr val="black"/>
                    </a:solidFill>
                    <a:ea typeface="Calibri"/>
                    <a:cs typeface="Times New Roman"/>
                  </a:rPr>
                  <a:t>Early Years</a:t>
                </a:r>
                <a:endParaRPr lang="en-GB" sz="1400" dirty="0">
                  <a:solidFill>
                    <a:prstClr val="black"/>
                  </a:solidFill>
                  <a:ea typeface="Calibri"/>
                  <a:cs typeface="Times New Roman"/>
                </a:endParaRPr>
              </a:p>
              <a:p>
                <a:pPr algn="ctr">
                  <a:lnSpc>
                    <a:spcPct val="115000"/>
                  </a:lnSpc>
                  <a:defRPr/>
                </a:pPr>
                <a:r>
                  <a:rPr lang="en-GB" b="1" dirty="0">
                    <a:solidFill>
                      <a:prstClr val="black"/>
                    </a:solidFill>
                    <a:ea typeface="Calibri"/>
                    <a:cs typeface="Times New Roman"/>
                  </a:rPr>
                  <a:t>18,158</a:t>
                </a:r>
                <a:endParaRPr lang="en-GB" sz="1400" dirty="0">
                  <a:solidFill>
                    <a:prstClr val="black"/>
                  </a:solidFill>
                  <a:ea typeface="Calibri"/>
                  <a:cs typeface="Times New Roman"/>
                </a:endParaRPr>
              </a:p>
              <a:p>
                <a:pPr algn="ctr">
                  <a:lnSpc>
                    <a:spcPct val="115000"/>
                  </a:lnSpc>
                  <a:defRPr/>
                </a:pPr>
                <a:r>
                  <a:rPr lang="en-GB" sz="1600" dirty="0">
                    <a:solidFill>
                      <a:prstClr val="black"/>
                    </a:solidFill>
                    <a:ea typeface="Calibri"/>
                    <a:cs typeface="Times New Roman"/>
                  </a:rPr>
                  <a:t>children in funded early education provision </a:t>
                </a:r>
              </a:p>
              <a:p>
                <a:pPr algn="ctr">
                  <a:lnSpc>
                    <a:spcPct val="115000"/>
                  </a:lnSpc>
                  <a:defRPr/>
                </a:pPr>
                <a:r>
                  <a:rPr lang="en-GB" sz="1600" dirty="0">
                    <a:solidFill>
                      <a:prstClr val="black"/>
                    </a:solidFill>
                    <a:ea typeface="Calibri"/>
                    <a:cs typeface="Times New Roman"/>
                  </a:rPr>
                  <a:t>(2-4 y.o 2018.)</a:t>
                </a:r>
                <a:endParaRPr lang="en-GB" sz="1400" dirty="0">
                  <a:solidFill>
                    <a:prstClr val="black"/>
                  </a:solidFill>
                  <a:ea typeface="Calibri"/>
                  <a:cs typeface="Times New Roman"/>
                </a:endParaRPr>
              </a:p>
            </p:txBody>
          </p:sp>
        </p:grpSp>
        <p:grpSp>
          <p:nvGrpSpPr>
            <p:cNvPr id="6149" name="Group 7"/>
            <p:cNvGrpSpPr>
              <a:grpSpLocks/>
            </p:cNvGrpSpPr>
            <p:nvPr/>
          </p:nvGrpSpPr>
          <p:grpSpPr bwMode="auto">
            <a:xfrm>
              <a:off x="2539441" y="-882383"/>
              <a:ext cx="4129091" cy="3741686"/>
              <a:chOff x="-203799" y="-882383"/>
              <a:chExt cx="4129913" cy="3741686"/>
            </a:xfrm>
          </p:grpSpPr>
          <p:grpSp>
            <p:nvGrpSpPr>
              <p:cNvPr id="6150" name="Group 8"/>
              <p:cNvGrpSpPr>
                <a:grpSpLocks/>
              </p:cNvGrpSpPr>
              <p:nvPr/>
            </p:nvGrpSpPr>
            <p:grpSpPr bwMode="auto">
              <a:xfrm>
                <a:off x="-203799" y="-882383"/>
                <a:ext cx="4129913" cy="3741686"/>
                <a:chOff x="-203799" y="-882383"/>
                <a:chExt cx="4129913" cy="3741686"/>
              </a:xfrm>
            </p:grpSpPr>
            <p:sp>
              <p:nvSpPr>
                <p:cNvPr id="16" name="Oval 15"/>
                <p:cNvSpPr/>
                <p:nvPr/>
              </p:nvSpPr>
              <p:spPr>
                <a:xfrm>
                  <a:off x="-203799" y="-882383"/>
                  <a:ext cx="4129913" cy="3741686"/>
                </a:xfrm>
                <a:prstGeom prst="ellipse">
                  <a:avLst/>
                </a:prstGeom>
                <a:solidFill>
                  <a:srgbClr val="CC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prstClr val="white"/>
                    </a:solidFill>
                  </a:endParaRPr>
                </a:p>
              </p:txBody>
            </p:sp>
            <p:sp>
              <p:nvSpPr>
                <p:cNvPr id="17" name="Oval 16"/>
                <p:cNvSpPr/>
                <p:nvPr/>
              </p:nvSpPr>
              <p:spPr>
                <a:xfrm>
                  <a:off x="1813668" y="636026"/>
                  <a:ext cx="1992739" cy="1800359"/>
                </a:xfrm>
                <a:prstGeom prst="ellipse">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prstClr val="white"/>
                    </a:solidFill>
                  </a:endParaRPr>
                </a:p>
              </p:txBody>
            </p:sp>
            <p:sp>
              <p:nvSpPr>
                <p:cNvPr id="18" name="Oval 17"/>
                <p:cNvSpPr/>
                <p:nvPr/>
              </p:nvSpPr>
              <p:spPr>
                <a:xfrm>
                  <a:off x="93489" y="783332"/>
                  <a:ext cx="1618034" cy="1595746"/>
                </a:xfrm>
                <a:prstGeom prst="ellips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prstClr val="white"/>
                    </a:solidFill>
                  </a:endParaRPr>
                </a:p>
              </p:txBody>
            </p:sp>
            <p:sp>
              <p:nvSpPr>
                <p:cNvPr id="19" name="Oval 18"/>
                <p:cNvSpPr/>
                <p:nvPr/>
              </p:nvSpPr>
              <p:spPr>
                <a:xfrm>
                  <a:off x="2196258" y="1536205"/>
                  <a:ext cx="1170445" cy="850900"/>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prstClr val="white"/>
                    </a:solidFill>
                  </a:endParaRPr>
                </a:p>
              </p:txBody>
            </p:sp>
          </p:grpSp>
          <p:grpSp>
            <p:nvGrpSpPr>
              <p:cNvPr id="6151" name="Group 9"/>
              <p:cNvGrpSpPr>
                <a:grpSpLocks/>
              </p:cNvGrpSpPr>
              <p:nvPr/>
            </p:nvGrpSpPr>
            <p:grpSpPr bwMode="auto">
              <a:xfrm>
                <a:off x="348471" y="-418123"/>
                <a:ext cx="3295671" cy="2705806"/>
                <a:chOff x="157971" y="-621323"/>
                <a:chExt cx="3295671" cy="2705806"/>
              </a:xfrm>
            </p:grpSpPr>
            <p:sp>
              <p:nvSpPr>
                <p:cNvPr id="11" name="Text Box 83"/>
                <p:cNvSpPr txBox="1"/>
                <p:nvPr/>
              </p:nvSpPr>
              <p:spPr>
                <a:xfrm>
                  <a:off x="1728594" y="519875"/>
                  <a:ext cx="1724639" cy="8607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defRPr/>
                  </a:pPr>
                  <a:r>
                    <a:rPr lang="en-GB" b="1" dirty="0">
                      <a:solidFill>
                        <a:prstClr val="white"/>
                      </a:solidFill>
                      <a:ea typeface="Calibri"/>
                      <a:cs typeface="Times New Roman"/>
                    </a:rPr>
                    <a:t>3,721</a:t>
                  </a:r>
                  <a:endParaRPr lang="en-GB" sz="1400" dirty="0">
                    <a:solidFill>
                      <a:prstClr val="white"/>
                    </a:solidFill>
                    <a:ea typeface="Calibri"/>
                    <a:cs typeface="Times New Roman"/>
                  </a:endParaRPr>
                </a:p>
                <a:p>
                  <a:pPr algn="ctr">
                    <a:lnSpc>
                      <a:spcPct val="115000"/>
                    </a:lnSpc>
                    <a:defRPr/>
                  </a:pPr>
                  <a:r>
                    <a:rPr lang="en-GB" sz="1600" dirty="0">
                      <a:solidFill>
                        <a:srgbClr val="FFFFFF"/>
                      </a:solidFill>
                      <a:ea typeface="Calibri"/>
                      <a:cs typeface="Times New Roman"/>
                    </a:rPr>
                    <a:t>Total EHCPs</a:t>
                  </a:r>
                </a:p>
                <a:p>
                  <a:pPr algn="ctr">
                    <a:lnSpc>
                      <a:spcPct val="115000"/>
                    </a:lnSpc>
                    <a:defRPr/>
                  </a:pPr>
                  <a:r>
                    <a:rPr lang="en-GB" sz="1600" dirty="0">
                      <a:solidFill>
                        <a:srgbClr val="FFFFFF"/>
                      </a:solidFill>
                      <a:ea typeface="Calibri"/>
                      <a:cs typeface="Times New Roman"/>
                    </a:rPr>
                    <a:t>(current)</a:t>
                  </a:r>
                  <a:endParaRPr lang="en-GB" sz="1400" dirty="0">
                    <a:solidFill>
                      <a:prstClr val="black"/>
                    </a:solidFill>
                    <a:ea typeface="Calibri"/>
                    <a:cs typeface="Times New Roman"/>
                  </a:endParaRPr>
                </a:p>
              </p:txBody>
            </p:sp>
            <p:grpSp>
              <p:nvGrpSpPr>
                <p:cNvPr id="6153" name="Group 11"/>
                <p:cNvGrpSpPr>
                  <a:grpSpLocks/>
                </p:cNvGrpSpPr>
                <p:nvPr/>
              </p:nvGrpSpPr>
              <p:grpSpPr bwMode="auto">
                <a:xfrm>
                  <a:off x="157971" y="-621323"/>
                  <a:ext cx="3018232" cy="2705806"/>
                  <a:chOff x="157971" y="-621323"/>
                  <a:chExt cx="3018232" cy="2705806"/>
                </a:xfrm>
              </p:grpSpPr>
              <p:sp>
                <p:nvSpPr>
                  <p:cNvPr id="13" name="Text Box 85"/>
                  <p:cNvSpPr txBox="1"/>
                  <p:nvPr/>
                </p:nvSpPr>
                <p:spPr>
                  <a:xfrm>
                    <a:off x="158341" y="895239"/>
                    <a:ext cx="1108414" cy="9778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defRPr/>
                    </a:pPr>
                    <a:r>
                      <a:rPr lang="en-GB" sz="1400" dirty="0">
                        <a:solidFill>
                          <a:srgbClr val="FFFFFF"/>
                        </a:solidFill>
                        <a:ea typeface="Calibri"/>
                        <a:cs typeface="Times New Roman"/>
                      </a:rPr>
                      <a:t>School SEN support</a:t>
                    </a:r>
                  </a:p>
                  <a:p>
                    <a:pPr algn="ctr">
                      <a:lnSpc>
                        <a:spcPct val="115000"/>
                      </a:lnSpc>
                      <a:defRPr/>
                    </a:pPr>
                    <a:r>
                      <a:rPr lang="en-GB" dirty="0">
                        <a:solidFill>
                          <a:prstClr val="white"/>
                        </a:solidFill>
                        <a:ea typeface="Calibri"/>
                        <a:cs typeface="Times New Roman"/>
                      </a:rPr>
                      <a:t>14,151</a:t>
                    </a:r>
                  </a:p>
                  <a:p>
                    <a:pPr algn="ctr">
                      <a:lnSpc>
                        <a:spcPct val="115000"/>
                      </a:lnSpc>
                      <a:defRPr/>
                    </a:pPr>
                    <a:r>
                      <a:rPr lang="en-GB" sz="1400" dirty="0">
                        <a:solidFill>
                          <a:srgbClr val="FFFFFF"/>
                        </a:solidFill>
                        <a:ea typeface="Calibri"/>
                        <a:cs typeface="Times New Roman"/>
                      </a:rPr>
                      <a:t>(2018 –SFR)</a:t>
                    </a:r>
                    <a:endParaRPr lang="en-GB" sz="1400" dirty="0">
                      <a:solidFill>
                        <a:prstClr val="black"/>
                      </a:solidFill>
                      <a:ea typeface="Calibri"/>
                      <a:cs typeface="Times New Roman"/>
                    </a:endParaRPr>
                  </a:p>
                </p:txBody>
              </p:sp>
              <p:sp>
                <p:nvSpPr>
                  <p:cNvPr id="14" name="Text Box 86"/>
                  <p:cNvSpPr txBox="1"/>
                  <p:nvPr/>
                </p:nvSpPr>
                <p:spPr>
                  <a:xfrm>
                    <a:off x="642612" y="-621757"/>
                    <a:ext cx="2108625" cy="1308992"/>
                  </a:xfrm>
                  <a:prstGeom prst="rect">
                    <a:avLst/>
                  </a:prstGeom>
                  <a:noFill/>
                  <a:ln w="6350">
                    <a:solidFill>
                      <a:schemeClr val="accent1"/>
                    </a:solid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defRPr/>
                    </a:pPr>
                    <a:r>
                      <a:rPr lang="en-GB" sz="1600" b="1" dirty="0">
                        <a:solidFill>
                          <a:srgbClr val="FFFFFF"/>
                        </a:solidFill>
                        <a:ea typeface="Calibri"/>
                        <a:cs typeface="Times New Roman"/>
                      </a:rPr>
                      <a:t>Statutory school age population</a:t>
                    </a:r>
                    <a:endParaRPr lang="en-GB" sz="1400" b="1" dirty="0">
                      <a:solidFill>
                        <a:prstClr val="black"/>
                      </a:solidFill>
                      <a:ea typeface="Calibri"/>
                      <a:cs typeface="Times New Roman"/>
                    </a:endParaRPr>
                  </a:p>
                  <a:p>
                    <a:pPr algn="ctr">
                      <a:lnSpc>
                        <a:spcPct val="115000"/>
                      </a:lnSpc>
                      <a:defRPr/>
                    </a:pPr>
                    <a:r>
                      <a:rPr lang="en-GB" b="1" dirty="0">
                        <a:solidFill>
                          <a:prstClr val="white"/>
                        </a:solidFill>
                        <a:ea typeface="Calibri"/>
                        <a:cs typeface="Times New Roman"/>
                      </a:rPr>
                      <a:t>103,772</a:t>
                    </a:r>
                  </a:p>
                  <a:p>
                    <a:pPr algn="ctr">
                      <a:lnSpc>
                        <a:spcPct val="115000"/>
                      </a:lnSpc>
                      <a:defRPr/>
                    </a:pPr>
                    <a:r>
                      <a:rPr lang="en-GB" sz="1400" b="1" dirty="0">
                        <a:solidFill>
                          <a:srgbClr val="FFFFFF"/>
                        </a:solidFill>
                        <a:ea typeface="Calibri"/>
                        <a:cs typeface="Times New Roman"/>
                      </a:rPr>
                      <a:t>(current)</a:t>
                    </a:r>
                    <a:endParaRPr lang="en-GB" sz="1400" dirty="0">
                      <a:solidFill>
                        <a:prstClr val="black"/>
                      </a:solidFill>
                      <a:ea typeface="Calibri"/>
                      <a:cs typeface="Times New Roman"/>
                    </a:endParaRPr>
                  </a:p>
                </p:txBody>
              </p:sp>
              <p:sp>
                <p:nvSpPr>
                  <p:cNvPr id="15" name="Text Box 87"/>
                  <p:cNvSpPr txBox="1"/>
                  <p:nvPr/>
                </p:nvSpPr>
                <p:spPr>
                  <a:xfrm>
                    <a:off x="2067715" y="1384169"/>
                    <a:ext cx="1108414" cy="7005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defRPr/>
                    </a:pPr>
                    <a:r>
                      <a:rPr lang="en-GB" sz="1400" dirty="0">
                        <a:solidFill>
                          <a:srgbClr val="FFFFFF"/>
                        </a:solidFill>
                        <a:ea typeface="Calibri"/>
                        <a:cs typeface="Times New Roman"/>
                      </a:rPr>
                      <a:t>LAC with EHCPs</a:t>
                    </a:r>
                    <a:endParaRPr lang="en-GB" sz="1200" dirty="0">
                      <a:solidFill>
                        <a:prstClr val="black"/>
                      </a:solidFill>
                      <a:ea typeface="Calibri"/>
                      <a:cs typeface="Times New Roman"/>
                    </a:endParaRPr>
                  </a:p>
                  <a:p>
                    <a:pPr algn="ctr">
                      <a:lnSpc>
                        <a:spcPct val="115000"/>
                      </a:lnSpc>
                      <a:defRPr/>
                    </a:pPr>
                    <a:r>
                      <a:rPr lang="en-GB" b="1" dirty="0">
                        <a:solidFill>
                          <a:prstClr val="white"/>
                        </a:solidFill>
                        <a:ea typeface="Calibri"/>
                        <a:cs typeface="Times New Roman"/>
                      </a:rPr>
                      <a:t>178</a:t>
                    </a:r>
                    <a:endParaRPr lang="en-GB" sz="1200" dirty="0">
                      <a:solidFill>
                        <a:prstClr val="white"/>
                      </a:solidFill>
                      <a:ea typeface="Calibri"/>
                      <a:cs typeface="Times New Roman"/>
                    </a:endParaRPr>
                  </a:p>
                </p:txBody>
              </p:sp>
            </p:grpSp>
          </p:grpSp>
        </p:grpSp>
      </p:grpSp>
      <p:sp>
        <p:nvSpPr>
          <p:cNvPr id="23" name="Rectangle 2"/>
          <p:cNvSpPr txBox="1">
            <a:spLocks noChangeArrowheads="1"/>
          </p:cNvSpPr>
          <p:nvPr/>
        </p:nvSpPr>
        <p:spPr bwMode="auto">
          <a:xfrm>
            <a:off x="4" y="-171450"/>
            <a:ext cx="8964613" cy="103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0" fontAlgn="base" hangingPunct="0">
              <a:spcBef>
                <a:spcPct val="0"/>
              </a:spcBef>
              <a:spcAft>
                <a:spcPct val="0"/>
              </a:spcAft>
              <a:defRPr sz="4000" b="1">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4000" b="1">
                <a:solidFill>
                  <a:srgbClr val="595959"/>
                </a:solidFill>
                <a:latin typeface="Arial" charset="0"/>
                <a:ea typeface="ＭＳ Ｐゴシック" pitchFamily="1" charset="-128"/>
              </a:defRPr>
            </a:lvl2pPr>
            <a:lvl3pPr algn="l" rtl="0" eaLnBrk="0" fontAlgn="base" hangingPunct="0">
              <a:spcBef>
                <a:spcPct val="0"/>
              </a:spcBef>
              <a:spcAft>
                <a:spcPct val="0"/>
              </a:spcAft>
              <a:defRPr sz="4000" b="1">
                <a:solidFill>
                  <a:srgbClr val="595959"/>
                </a:solidFill>
                <a:latin typeface="Arial" charset="0"/>
                <a:ea typeface="ＭＳ Ｐゴシック" pitchFamily="1" charset="-128"/>
              </a:defRPr>
            </a:lvl3pPr>
            <a:lvl4pPr algn="l" rtl="0" eaLnBrk="0" fontAlgn="base" hangingPunct="0">
              <a:spcBef>
                <a:spcPct val="0"/>
              </a:spcBef>
              <a:spcAft>
                <a:spcPct val="0"/>
              </a:spcAft>
              <a:defRPr sz="4000" b="1">
                <a:solidFill>
                  <a:srgbClr val="595959"/>
                </a:solidFill>
                <a:latin typeface="Arial" charset="0"/>
                <a:ea typeface="ＭＳ Ｐゴシック" pitchFamily="1" charset="-128"/>
              </a:defRPr>
            </a:lvl4pPr>
            <a:lvl5pPr algn="l" rtl="0" eaLnBrk="0" fontAlgn="base" hangingPunct="0">
              <a:spcBef>
                <a:spcPct val="0"/>
              </a:spcBef>
              <a:spcAft>
                <a:spcPct val="0"/>
              </a:spcAft>
              <a:defRPr sz="4000" b="1">
                <a:solidFill>
                  <a:srgbClr val="595959"/>
                </a:solidFill>
                <a:latin typeface="Arial" charset="0"/>
                <a:ea typeface="ＭＳ Ｐゴシック" pitchFamily="1" charset="-128"/>
              </a:defRPr>
            </a:lvl5pPr>
            <a:lvl6pPr marL="457200" algn="l" rtl="0" fontAlgn="base">
              <a:spcBef>
                <a:spcPct val="0"/>
              </a:spcBef>
              <a:spcAft>
                <a:spcPct val="0"/>
              </a:spcAft>
              <a:defRPr sz="4000" b="1">
                <a:solidFill>
                  <a:schemeClr val="tx2"/>
                </a:solidFill>
                <a:latin typeface="Arial" charset="0"/>
                <a:ea typeface="ＭＳ Ｐゴシック" pitchFamily="1" charset="-128"/>
              </a:defRPr>
            </a:lvl6pPr>
            <a:lvl7pPr marL="914400" algn="l" rtl="0" fontAlgn="base">
              <a:spcBef>
                <a:spcPct val="0"/>
              </a:spcBef>
              <a:spcAft>
                <a:spcPct val="0"/>
              </a:spcAft>
              <a:defRPr sz="4000" b="1">
                <a:solidFill>
                  <a:schemeClr val="tx2"/>
                </a:solidFill>
                <a:latin typeface="Arial" charset="0"/>
                <a:ea typeface="ＭＳ Ｐゴシック" pitchFamily="1" charset="-128"/>
              </a:defRPr>
            </a:lvl7pPr>
            <a:lvl8pPr marL="1371600" algn="l" rtl="0" fontAlgn="base">
              <a:spcBef>
                <a:spcPct val="0"/>
              </a:spcBef>
              <a:spcAft>
                <a:spcPct val="0"/>
              </a:spcAft>
              <a:defRPr sz="4000" b="1">
                <a:solidFill>
                  <a:schemeClr val="tx2"/>
                </a:solidFill>
                <a:latin typeface="Arial" charset="0"/>
                <a:ea typeface="ＭＳ Ｐゴシック" pitchFamily="1" charset="-128"/>
              </a:defRPr>
            </a:lvl8pPr>
            <a:lvl9pPr marL="1828800" algn="l" rtl="0" fontAlgn="base">
              <a:spcBef>
                <a:spcPct val="0"/>
              </a:spcBef>
              <a:spcAft>
                <a:spcPct val="0"/>
              </a:spcAft>
              <a:defRPr sz="4000" b="1">
                <a:solidFill>
                  <a:schemeClr val="tx2"/>
                </a:solidFill>
                <a:latin typeface="Arial" charset="0"/>
                <a:ea typeface="ＭＳ Ｐゴシック" pitchFamily="1" charset="-128"/>
              </a:defRPr>
            </a:lvl9pPr>
          </a:lstStyle>
          <a:p>
            <a:pPr algn="ctr">
              <a:defRPr/>
            </a:pPr>
            <a:r>
              <a:rPr lang="en-GB" altLang="en-US" sz="3600" kern="0" dirty="0" smtClean="0">
                <a:solidFill>
                  <a:srgbClr val="005192"/>
                </a:solidFill>
              </a:rPr>
              <a:t>Bradford Context &amp; Local Landscape</a:t>
            </a:r>
            <a:endParaRPr lang="en-GB" altLang="en-US" kern="0" dirty="0" smtClean="0">
              <a:solidFill>
                <a:srgbClr val="005192"/>
              </a:solidFill>
            </a:endParaRPr>
          </a:p>
        </p:txBody>
      </p:sp>
    </p:spTree>
    <p:extLst>
      <p:ext uri="{BB962C8B-B14F-4D97-AF65-F5344CB8AC3E}">
        <p14:creationId xmlns:p14="http://schemas.microsoft.com/office/powerpoint/2010/main" val="28635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196010" y="3667100"/>
            <a:ext cx="7273180" cy="2303140"/>
          </a:xfrm>
        </p:spPr>
        <p:txBody>
          <a:bodyPr>
            <a:normAutofit/>
          </a:bodyPr>
          <a:lstStyle/>
          <a:p>
            <a:r>
              <a:rPr lang="en-GB" sz="3100" b="1" dirty="0"/>
              <a:t/>
            </a:r>
            <a:br>
              <a:rPr lang="en-GB" sz="3100" b="1" dirty="0"/>
            </a:br>
            <a:endParaRPr lang="en-GB" sz="3100" b="1" dirty="0"/>
          </a:p>
        </p:txBody>
      </p:sp>
      <p:sp>
        <p:nvSpPr>
          <p:cNvPr id="4" name="Rectangle 4"/>
          <p:cNvSpPr txBox="1">
            <a:spLocks noChangeArrowheads="1"/>
          </p:cNvSpPr>
          <p:nvPr/>
        </p:nvSpPr>
        <p:spPr>
          <a:xfrm>
            <a:off x="935412" y="2348880"/>
            <a:ext cx="7273180" cy="30243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200" b="1" dirty="0" smtClean="0">
              <a:solidFill>
                <a:srgbClr val="002060"/>
              </a:solidFill>
            </a:endParaRPr>
          </a:p>
          <a:p>
            <a:r>
              <a:rPr lang="en-GB" sz="3600" b="1" dirty="0" smtClean="0">
                <a:solidFill>
                  <a:srgbClr val="002060"/>
                </a:solidFill>
              </a:rPr>
              <a:t>Yasmin Umarji</a:t>
            </a:r>
          </a:p>
          <a:p>
            <a:r>
              <a:rPr lang="en-GB" sz="2800" b="1" dirty="0" smtClean="0"/>
              <a:t>Strategic Manager – Education &amp; Learning</a:t>
            </a:r>
            <a:endParaRPr lang="en-GB" sz="28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5589240"/>
            <a:ext cx="2700528" cy="762000"/>
          </a:xfrm>
          <a:prstGeom prst="rect">
            <a:avLst/>
          </a:prstGeom>
        </p:spPr>
      </p:pic>
      <p:sp>
        <p:nvSpPr>
          <p:cNvPr id="3" name="Rectangle 2"/>
          <p:cNvSpPr/>
          <p:nvPr/>
        </p:nvSpPr>
        <p:spPr>
          <a:xfrm>
            <a:off x="2286000" y="2967335"/>
            <a:ext cx="4572000" cy="369332"/>
          </a:xfrm>
          <a:prstGeom prst="rect">
            <a:avLst/>
          </a:prstGeom>
        </p:spPr>
        <p:txBody>
          <a:bodyPr>
            <a:spAutoFit/>
          </a:bodyPr>
          <a:lstStyle/>
          <a:p>
            <a:endParaRPr lang="en-GB" b="1" dirty="0">
              <a:solidFill>
                <a:srgbClr val="002060"/>
              </a:solidFill>
            </a:endParaRPr>
          </a:p>
        </p:txBody>
      </p:sp>
      <p:sp>
        <p:nvSpPr>
          <p:cNvPr id="5" name="TextBox 4"/>
          <p:cNvSpPr txBox="1"/>
          <p:nvPr/>
        </p:nvSpPr>
        <p:spPr>
          <a:xfrm>
            <a:off x="1439652" y="1610918"/>
            <a:ext cx="6264696" cy="769441"/>
          </a:xfrm>
          <a:prstGeom prst="rect">
            <a:avLst/>
          </a:prstGeom>
          <a:noFill/>
        </p:spPr>
        <p:txBody>
          <a:bodyPr wrap="square" rtlCol="0">
            <a:spAutoFit/>
          </a:bodyPr>
          <a:lstStyle/>
          <a:p>
            <a:pPr algn="ctr"/>
            <a:r>
              <a:rPr lang="en-GB" sz="4400" b="1" dirty="0" smtClean="0"/>
              <a:t>Welcome</a:t>
            </a:r>
            <a:endParaRPr lang="en-GB" sz="4400" b="1" dirty="0"/>
          </a:p>
        </p:txBody>
      </p:sp>
    </p:spTree>
    <p:extLst>
      <p:ext uri="{BB962C8B-B14F-4D97-AF65-F5344CB8AC3E}">
        <p14:creationId xmlns:p14="http://schemas.microsoft.com/office/powerpoint/2010/main" val="774894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2"/>
          <p:cNvSpPr>
            <a:spLocks noGrp="1"/>
          </p:cNvSpPr>
          <p:nvPr>
            <p:ph type="subTitle" idx="1"/>
          </p:nvPr>
        </p:nvSpPr>
        <p:spPr>
          <a:xfrm>
            <a:off x="323854" y="620713"/>
            <a:ext cx="8640763" cy="6048375"/>
          </a:xfrm>
        </p:spPr>
        <p:txBody>
          <a:bodyPr/>
          <a:lstStyle/>
          <a:p>
            <a:pPr marL="0" lvl="1">
              <a:defRPr/>
            </a:pPr>
            <a:endParaRPr lang="en-GB" altLang="en-US" sz="1800" b="1" dirty="0" smtClean="0"/>
          </a:p>
          <a:p>
            <a:pPr marL="342900" lvl="1" indent="-342900" algn="l">
              <a:buFont typeface="Arial" panose="020B0604020202020204" pitchFamily="34" charset="0"/>
              <a:buChar char="•"/>
              <a:defRPr/>
            </a:pPr>
            <a:r>
              <a:rPr lang="en-GB" altLang="en-US" sz="2400" b="1" dirty="0" smtClean="0">
                <a:solidFill>
                  <a:schemeClr val="accent6">
                    <a:lumMod val="75000"/>
                  </a:schemeClr>
                </a:solidFill>
              </a:rPr>
              <a:t>The complexity of need </a:t>
            </a:r>
            <a:r>
              <a:rPr lang="en-GB" altLang="en-US" sz="2400" b="1" dirty="0">
                <a:solidFill>
                  <a:schemeClr val="accent6">
                    <a:lumMod val="75000"/>
                  </a:schemeClr>
                </a:solidFill>
              </a:rPr>
              <a:t>and </a:t>
            </a:r>
            <a:r>
              <a:rPr lang="en-GB" altLang="en-US" sz="2400" b="1" dirty="0" smtClean="0">
                <a:solidFill>
                  <a:schemeClr val="accent6">
                    <a:lumMod val="75000"/>
                  </a:schemeClr>
                </a:solidFill>
              </a:rPr>
              <a:t>the number </a:t>
            </a:r>
            <a:r>
              <a:rPr lang="en-GB" altLang="en-US" sz="2400" b="1" dirty="0">
                <a:solidFill>
                  <a:schemeClr val="accent6">
                    <a:lumMod val="75000"/>
                  </a:schemeClr>
                </a:solidFill>
              </a:rPr>
              <a:t>of </a:t>
            </a:r>
            <a:r>
              <a:rPr lang="en-GB" altLang="en-US" sz="2400" b="1" dirty="0" smtClean="0">
                <a:solidFill>
                  <a:schemeClr val="accent6">
                    <a:lumMod val="75000"/>
                  </a:schemeClr>
                </a:solidFill>
              </a:rPr>
              <a:t>children and young people </a:t>
            </a:r>
            <a:r>
              <a:rPr lang="en-GB" altLang="en-US" sz="2400" b="1" dirty="0">
                <a:solidFill>
                  <a:schemeClr val="accent6">
                    <a:lumMod val="75000"/>
                  </a:schemeClr>
                </a:solidFill>
              </a:rPr>
              <a:t>with SEND in Bradford is increasing </a:t>
            </a:r>
            <a:endParaRPr lang="en-GB" altLang="en-US" sz="2400" b="1" dirty="0" smtClean="0">
              <a:solidFill>
                <a:schemeClr val="accent6">
                  <a:lumMod val="75000"/>
                </a:schemeClr>
              </a:solidFill>
            </a:endParaRPr>
          </a:p>
          <a:p>
            <a:pPr marL="0" lvl="1" algn="l">
              <a:defRPr/>
            </a:pPr>
            <a:endParaRPr lang="en-GB" altLang="en-US" sz="2400" b="1" dirty="0" smtClean="0">
              <a:solidFill>
                <a:schemeClr val="accent6">
                  <a:lumMod val="75000"/>
                </a:schemeClr>
              </a:solidFill>
            </a:endParaRPr>
          </a:p>
          <a:p>
            <a:pPr marL="342900" lvl="1" indent="-342900" algn="l">
              <a:buFont typeface="Arial" panose="020B0604020202020204" pitchFamily="34" charset="0"/>
              <a:buChar char="•"/>
              <a:defRPr/>
            </a:pPr>
            <a:r>
              <a:rPr lang="en-GB" altLang="en-US" sz="2400" b="1" dirty="0" smtClean="0">
                <a:solidFill>
                  <a:schemeClr val="accent6">
                    <a:lumMod val="75000"/>
                  </a:schemeClr>
                </a:solidFill>
              </a:rPr>
              <a:t>The </a:t>
            </a:r>
            <a:r>
              <a:rPr lang="en-GB" altLang="en-US" sz="2400" b="1" dirty="0">
                <a:solidFill>
                  <a:schemeClr val="accent6">
                    <a:lumMod val="75000"/>
                  </a:schemeClr>
                </a:solidFill>
              </a:rPr>
              <a:t>number of referrals for an Education Health and Care Assessment (EHCA) has risen from 520 in </a:t>
            </a:r>
            <a:r>
              <a:rPr lang="en-GB" altLang="en-US" sz="2400" b="1" dirty="0" smtClean="0">
                <a:solidFill>
                  <a:schemeClr val="accent6">
                    <a:lumMod val="75000"/>
                  </a:schemeClr>
                </a:solidFill>
              </a:rPr>
              <a:t>2014/2015 </a:t>
            </a:r>
            <a:r>
              <a:rPr lang="en-GB" altLang="en-US" sz="2400" b="1" dirty="0">
                <a:solidFill>
                  <a:schemeClr val="accent6">
                    <a:lumMod val="75000"/>
                  </a:schemeClr>
                </a:solidFill>
              </a:rPr>
              <a:t>to </a:t>
            </a:r>
            <a:r>
              <a:rPr lang="en-GB" altLang="en-US" sz="2400" b="1" dirty="0" smtClean="0">
                <a:solidFill>
                  <a:schemeClr val="accent6">
                    <a:lumMod val="75000"/>
                  </a:schemeClr>
                </a:solidFill>
              </a:rPr>
              <a:t>836 </a:t>
            </a:r>
            <a:r>
              <a:rPr lang="en-GB" altLang="en-US" sz="2400" b="1" dirty="0">
                <a:solidFill>
                  <a:schemeClr val="accent6">
                    <a:lumMod val="75000"/>
                  </a:schemeClr>
                </a:solidFill>
              </a:rPr>
              <a:t>in </a:t>
            </a:r>
            <a:r>
              <a:rPr lang="en-GB" altLang="en-US" sz="2400" b="1" dirty="0" smtClean="0">
                <a:solidFill>
                  <a:schemeClr val="accent6">
                    <a:lumMod val="75000"/>
                  </a:schemeClr>
                </a:solidFill>
              </a:rPr>
              <a:t>2017/2018</a:t>
            </a:r>
          </a:p>
          <a:p>
            <a:pPr marL="342900" lvl="1" indent="-342900" algn="l">
              <a:buFont typeface="Arial" panose="020B0604020202020204" pitchFamily="34" charset="0"/>
              <a:buChar char="•"/>
              <a:defRPr/>
            </a:pPr>
            <a:endParaRPr lang="en-GB" altLang="en-US" sz="2400" b="1" dirty="0">
              <a:solidFill>
                <a:schemeClr val="accent6">
                  <a:lumMod val="75000"/>
                </a:schemeClr>
              </a:solidFill>
            </a:endParaRPr>
          </a:p>
          <a:p>
            <a:pPr marL="342900" lvl="1" indent="-342900" algn="l">
              <a:buFont typeface="Arial" panose="020B0604020202020204" pitchFamily="34" charset="0"/>
              <a:buChar char="•"/>
              <a:defRPr/>
            </a:pPr>
            <a:r>
              <a:rPr lang="en-GB" altLang="en-US" sz="2400" b="1" dirty="0" smtClean="0">
                <a:solidFill>
                  <a:schemeClr val="accent6">
                    <a:lumMod val="75000"/>
                  </a:schemeClr>
                </a:solidFill>
              </a:rPr>
              <a:t>The </a:t>
            </a:r>
            <a:r>
              <a:rPr lang="en-GB" altLang="en-US" sz="2400" b="1" dirty="0">
                <a:solidFill>
                  <a:schemeClr val="accent6">
                    <a:lumMod val="75000"/>
                  </a:schemeClr>
                </a:solidFill>
              </a:rPr>
              <a:t>number of children and young people with EHCPs </a:t>
            </a:r>
            <a:r>
              <a:rPr lang="en-GB" altLang="en-US" sz="2400" b="1" dirty="0" smtClean="0">
                <a:solidFill>
                  <a:schemeClr val="accent6">
                    <a:lumMod val="75000"/>
                  </a:schemeClr>
                </a:solidFill>
              </a:rPr>
              <a:t>stands </a:t>
            </a:r>
            <a:r>
              <a:rPr lang="en-GB" altLang="en-US" sz="2400" b="1" dirty="0">
                <a:solidFill>
                  <a:schemeClr val="accent6">
                    <a:lumMod val="75000"/>
                  </a:schemeClr>
                </a:solidFill>
              </a:rPr>
              <a:t>at 3,721. </a:t>
            </a:r>
            <a:r>
              <a:rPr lang="en-GB" altLang="en-US" sz="2400" b="1" dirty="0" smtClean="0">
                <a:solidFill>
                  <a:schemeClr val="accent6">
                    <a:lumMod val="75000"/>
                  </a:schemeClr>
                </a:solidFill>
              </a:rPr>
              <a:t>This has risen from 2145 in 2014.</a:t>
            </a:r>
          </a:p>
          <a:p>
            <a:pPr marL="342900" lvl="1" indent="-342900" algn="l">
              <a:buFont typeface="Arial" panose="020B0604020202020204" pitchFamily="34" charset="0"/>
              <a:buChar char="•"/>
              <a:defRPr/>
            </a:pPr>
            <a:endParaRPr lang="en-GB" altLang="en-US" sz="1600" b="1" dirty="0">
              <a:solidFill>
                <a:schemeClr val="accent6">
                  <a:lumMod val="75000"/>
                </a:schemeClr>
              </a:solidFill>
            </a:endParaRPr>
          </a:p>
          <a:p>
            <a:pPr marL="342900" lvl="1" indent="-342900" algn="l">
              <a:buFont typeface="Arial" panose="020B0604020202020204" pitchFamily="34" charset="0"/>
              <a:buChar char="•"/>
              <a:defRPr/>
            </a:pPr>
            <a:r>
              <a:rPr lang="en-GB" altLang="en-US" sz="2400" b="1" dirty="0" smtClean="0">
                <a:solidFill>
                  <a:schemeClr val="accent6">
                    <a:lumMod val="75000"/>
                  </a:schemeClr>
                </a:solidFill>
              </a:rPr>
              <a:t>We </a:t>
            </a:r>
            <a:r>
              <a:rPr lang="en-GB" altLang="en-US" sz="2400" b="1" dirty="0">
                <a:solidFill>
                  <a:schemeClr val="accent6">
                    <a:lumMod val="75000"/>
                  </a:schemeClr>
                </a:solidFill>
              </a:rPr>
              <a:t>are working in a challenging landscape both financially and </a:t>
            </a:r>
            <a:r>
              <a:rPr lang="en-GB" altLang="en-US" sz="2400" b="1" dirty="0" smtClean="0">
                <a:solidFill>
                  <a:schemeClr val="accent6">
                    <a:lumMod val="75000"/>
                  </a:schemeClr>
                </a:solidFill>
              </a:rPr>
              <a:t>educationally</a:t>
            </a:r>
          </a:p>
          <a:p>
            <a:pPr marL="571500" lvl="1" indent="-571500" algn="l">
              <a:buFont typeface="Wingdings" pitchFamily="2" charset="2"/>
              <a:buChar char="Ø"/>
              <a:defRPr/>
            </a:pPr>
            <a:endParaRPr lang="en-GB" altLang="en-US" sz="1600" b="1" dirty="0"/>
          </a:p>
          <a:p>
            <a:pPr marL="0" lvl="1">
              <a:defRPr/>
            </a:pPr>
            <a:endParaRPr lang="en-GB" altLang="en-US" sz="3600" i="1" dirty="0" smtClean="0"/>
          </a:p>
          <a:p>
            <a:pPr>
              <a:defRPr/>
            </a:pPr>
            <a:endParaRPr lang="en-GB" altLang="en-US" dirty="0" smtClean="0"/>
          </a:p>
        </p:txBody>
      </p:sp>
      <p:sp>
        <p:nvSpPr>
          <p:cNvPr id="3" name="Rectangle 2"/>
          <p:cNvSpPr txBox="1">
            <a:spLocks noChangeArrowheads="1"/>
          </p:cNvSpPr>
          <p:nvPr/>
        </p:nvSpPr>
        <p:spPr bwMode="auto">
          <a:xfrm>
            <a:off x="4" y="-171450"/>
            <a:ext cx="8964613" cy="103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0" fontAlgn="base" hangingPunct="0">
              <a:spcBef>
                <a:spcPct val="0"/>
              </a:spcBef>
              <a:spcAft>
                <a:spcPct val="0"/>
              </a:spcAft>
              <a:defRPr sz="4000" b="1">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4000" b="1">
                <a:solidFill>
                  <a:srgbClr val="595959"/>
                </a:solidFill>
                <a:latin typeface="Arial" charset="0"/>
                <a:ea typeface="ＭＳ Ｐゴシック" pitchFamily="1" charset="-128"/>
              </a:defRPr>
            </a:lvl2pPr>
            <a:lvl3pPr algn="l" rtl="0" eaLnBrk="0" fontAlgn="base" hangingPunct="0">
              <a:spcBef>
                <a:spcPct val="0"/>
              </a:spcBef>
              <a:spcAft>
                <a:spcPct val="0"/>
              </a:spcAft>
              <a:defRPr sz="4000" b="1">
                <a:solidFill>
                  <a:srgbClr val="595959"/>
                </a:solidFill>
                <a:latin typeface="Arial" charset="0"/>
                <a:ea typeface="ＭＳ Ｐゴシック" pitchFamily="1" charset="-128"/>
              </a:defRPr>
            </a:lvl3pPr>
            <a:lvl4pPr algn="l" rtl="0" eaLnBrk="0" fontAlgn="base" hangingPunct="0">
              <a:spcBef>
                <a:spcPct val="0"/>
              </a:spcBef>
              <a:spcAft>
                <a:spcPct val="0"/>
              </a:spcAft>
              <a:defRPr sz="4000" b="1">
                <a:solidFill>
                  <a:srgbClr val="595959"/>
                </a:solidFill>
                <a:latin typeface="Arial" charset="0"/>
                <a:ea typeface="ＭＳ Ｐゴシック" pitchFamily="1" charset="-128"/>
              </a:defRPr>
            </a:lvl4pPr>
            <a:lvl5pPr algn="l" rtl="0" eaLnBrk="0" fontAlgn="base" hangingPunct="0">
              <a:spcBef>
                <a:spcPct val="0"/>
              </a:spcBef>
              <a:spcAft>
                <a:spcPct val="0"/>
              </a:spcAft>
              <a:defRPr sz="4000" b="1">
                <a:solidFill>
                  <a:srgbClr val="595959"/>
                </a:solidFill>
                <a:latin typeface="Arial" charset="0"/>
                <a:ea typeface="ＭＳ Ｐゴシック" pitchFamily="1" charset="-128"/>
              </a:defRPr>
            </a:lvl5pPr>
            <a:lvl6pPr marL="457200" algn="l" rtl="0" fontAlgn="base">
              <a:spcBef>
                <a:spcPct val="0"/>
              </a:spcBef>
              <a:spcAft>
                <a:spcPct val="0"/>
              </a:spcAft>
              <a:defRPr sz="4000" b="1">
                <a:solidFill>
                  <a:schemeClr val="tx2"/>
                </a:solidFill>
                <a:latin typeface="Arial" charset="0"/>
                <a:ea typeface="ＭＳ Ｐゴシック" pitchFamily="1" charset="-128"/>
              </a:defRPr>
            </a:lvl6pPr>
            <a:lvl7pPr marL="914400" algn="l" rtl="0" fontAlgn="base">
              <a:spcBef>
                <a:spcPct val="0"/>
              </a:spcBef>
              <a:spcAft>
                <a:spcPct val="0"/>
              </a:spcAft>
              <a:defRPr sz="4000" b="1">
                <a:solidFill>
                  <a:schemeClr val="tx2"/>
                </a:solidFill>
                <a:latin typeface="Arial" charset="0"/>
                <a:ea typeface="ＭＳ Ｐゴシック" pitchFamily="1" charset="-128"/>
              </a:defRPr>
            </a:lvl7pPr>
            <a:lvl8pPr marL="1371600" algn="l" rtl="0" fontAlgn="base">
              <a:spcBef>
                <a:spcPct val="0"/>
              </a:spcBef>
              <a:spcAft>
                <a:spcPct val="0"/>
              </a:spcAft>
              <a:defRPr sz="4000" b="1">
                <a:solidFill>
                  <a:schemeClr val="tx2"/>
                </a:solidFill>
                <a:latin typeface="Arial" charset="0"/>
                <a:ea typeface="ＭＳ Ｐゴシック" pitchFamily="1" charset="-128"/>
              </a:defRPr>
            </a:lvl8pPr>
            <a:lvl9pPr marL="1828800" algn="l" rtl="0" fontAlgn="base">
              <a:spcBef>
                <a:spcPct val="0"/>
              </a:spcBef>
              <a:spcAft>
                <a:spcPct val="0"/>
              </a:spcAft>
              <a:defRPr sz="4000" b="1">
                <a:solidFill>
                  <a:schemeClr val="tx2"/>
                </a:solidFill>
                <a:latin typeface="Arial" charset="0"/>
                <a:ea typeface="ＭＳ Ｐゴシック" pitchFamily="1" charset="-128"/>
              </a:defRPr>
            </a:lvl9pPr>
          </a:lstStyle>
          <a:p>
            <a:pPr algn="ctr">
              <a:defRPr/>
            </a:pPr>
            <a:r>
              <a:rPr lang="en-GB" altLang="en-US" sz="3600" kern="0" dirty="0" smtClean="0">
                <a:solidFill>
                  <a:srgbClr val="005192"/>
                </a:solidFill>
              </a:rPr>
              <a:t>Bradford Context &amp; Local Landscape</a:t>
            </a:r>
            <a:endParaRPr lang="en-GB" altLang="en-US" kern="0" dirty="0" smtClean="0">
              <a:solidFill>
                <a:srgbClr val="005192"/>
              </a:solidFill>
            </a:endParaRPr>
          </a:p>
        </p:txBody>
      </p:sp>
    </p:spTree>
    <p:extLst>
      <p:ext uri="{BB962C8B-B14F-4D97-AF65-F5344CB8AC3E}">
        <p14:creationId xmlns:p14="http://schemas.microsoft.com/office/powerpoint/2010/main" val="2447541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8"/>
          <p:cNvSpPr txBox="1">
            <a:spLocks noChangeArrowheads="1"/>
          </p:cNvSpPr>
          <p:nvPr/>
        </p:nvSpPr>
        <p:spPr bwMode="auto">
          <a:xfrm>
            <a:off x="3787775" y="981075"/>
            <a:ext cx="93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404040"/>
                </a:solidFill>
                <a:latin typeface="Arial" charset="0"/>
              </a:defRPr>
            </a:lvl1pPr>
            <a:lvl2pPr marL="742950" indent="-285750">
              <a:spcBef>
                <a:spcPct val="20000"/>
              </a:spcBef>
              <a:buChar char="–"/>
              <a:defRPr sz="2800">
                <a:solidFill>
                  <a:srgbClr val="404040"/>
                </a:solidFill>
                <a:latin typeface="Arial" charset="0"/>
              </a:defRPr>
            </a:lvl2pPr>
            <a:lvl3pPr marL="1143000" indent="-228600">
              <a:spcBef>
                <a:spcPct val="20000"/>
              </a:spcBef>
              <a:buChar char="•"/>
              <a:defRPr sz="2400">
                <a:solidFill>
                  <a:srgbClr val="404040"/>
                </a:solidFill>
                <a:latin typeface="Arial" charset="0"/>
              </a:defRPr>
            </a:lvl3pPr>
            <a:lvl4pPr marL="1600200" indent="-228600">
              <a:spcBef>
                <a:spcPct val="20000"/>
              </a:spcBef>
              <a:buChar char="–"/>
              <a:defRPr sz="2000">
                <a:solidFill>
                  <a:srgbClr val="404040"/>
                </a:solidFill>
                <a:latin typeface="Arial" charset="0"/>
              </a:defRPr>
            </a:lvl4pPr>
            <a:lvl5pPr marL="2057400" indent="-228600">
              <a:spcBef>
                <a:spcPct val="20000"/>
              </a:spcBef>
              <a:buChar char="»"/>
              <a:defRPr sz="2000">
                <a:solidFill>
                  <a:srgbClr val="404040"/>
                </a:solidFill>
                <a:latin typeface="Arial" charset="0"/>
              </a:defRPr>
            </a:lvl5pPr>
            <a:lvl6pPr marL="2514600" indent="-228600" eaLnBrk="0" fontAlgn="base" hangingPunct="0">
              <a:spcBef>
                <a:spcPct val="20000"/>
              </a:spcBef>
              <a:spcAft>
                <a:spcPct val="0"/>
              </a:spcAft>
              <a:buChar char="»"/>
              <a:defRPr sz="2000">
                <a:solidFill>
                  <a:srgbClr val="404040"/>
                </a:solidFill>
                <a:latin typeface="Arial" charset="0"/>
              </a:defRPr>
            </a:lvl6pPr>
            <a:lvl7pPr marL="2971800" indent="-228600" eaLnBrk="0" fontAlgn="base" hangingPunct="0">
              <a:spcBef>
                <a:spcPct val="20000"/>
              </a:spcBef>
              <a:spcAft>
                <a:spcPct val="0"/>
              </a:spcAft>
              <a:buChar char="»"/>
              <a:defRPr sz="2000">
                <a:solidFill>
                  <a:srgbClr val="404040"/>
                </a:solidFill>
                <a:latin typeface="Arial" charset="0"/>
              </a:defRPr>
            </a:lvl7pPr>
            <a:lvl8pPr marL="3429000" indent="-228600" eaLnBrk="0" fontAlgn="base" hangingPunct="0">
              <a:spcBef>
                <a:spcPct val="20000"/>
              </a:spcBef>
              <a:spcAft>
                <a:spcPct val="0"/>
              </a:spcAft>
              <a:buChar char="»"/>
              <a:defRPr sz="2000">
                <a:solidFill>
                  <a:srgbClr val="404040"/>
                </a:solidFill>
                <a:latin typeface="Arial" charset="0"/>
              </a:defRPr>
            </a:lvl8pPr>
            <a:lvl9pPr marL="3886200" indent="-228600" eaLnBrk="0" fontAlgn="base" hangingPunct="0">
              <a:spcBef>
                <a:spcPct val="20000"/>
              </a:spcBef>
              <a:spcAft>
                <a:spcPct val="0"/>
              </a:spcAft>
              <a:buChar char="»"/>
              <a:defRPr sz="2000">
                <a:solidFill>
                  <a:srgbClr val="404040"/>
                </a:solidFill>
                <a:latin typeface="Arial" charset="0"/>
              </a:defRPr>
            </a:lvl9pPr>
          </a:lstStyle>
          <a:p>
            <a:pPr>
              <a:spcBef>
                <a:spcPct val="0"/>
              </a:spcBef>
              <a:buFontTx/>
              <a:buNone/>
            </a:pPr>
            <a:endParaRPr lang="en-GB" altLang="en-US" sz="2400">
              <a:solidFill>
                <a:prstClr val="black"/>
              </a:solidFill>
            </a:endParaRPr>
          </a:p>
        </p:txBody>
      </p:sp>
      <p:sp>
        <p:nvSpPr>
          <p:cNvPr id="8195" name="Rectangle 2"/>
          <p:cNvSpPr txBox="1">
            <a:spLocks noChangeArrowheads="1"/>
          </p:cNvSpPr>
          <p:nvPr/>
        </p:nvSpPr>
        <p:spPr bwMode="auto">
          <a:xfrm>
            <a:off x="250827" y="-171450"/>
            <a:ext cx="8893175" cy="129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rgbClr val="404040"/>
                </a:solidFill>
                <a:latin typeface="Arial" charset="0"/>
              </a:defRPr>
            </a:lvl1pPr>
            <a:lvl2pPr marL="742950" indent="-285750">
              <a:spcBef>
                <a:spcPct val="20000"/>
              </a:spcBef>
              <a:buChar char="–"/>
              <a:defRPr sz="2800">
                <a:solidFill>
                  <a:srgbClr val="404040"/>
                </a:solidFill>
                <a:latin typeface="Arial" charset="0"/>
              </a:defRPr>
            </a:lvl2pPr>
            <a:lvl3pPr marL="1143000" indent="-228600">
              <a:spcBef>
                <a:spcPct val="20000"/>
              </a:spcBef>
              <a:buChar char="•"/>
              <a:defRPr sz="2400">
                <a:solidFill>
                  <a:srgbClr val="404040"/>
                </a:solidFill>
                <a:latin typeface="Arial" charset="0"/>
              </a:defRPr>
            </a:lvl3pPr>
            <a:lvl4pPr marL="1600200" indent="-228600">
              <a:spcBef>
                <a:spcPct val="20000"/>
              </a:spcBef>
              <a:buChar char="–"/>
              <a:defRPr sz="2000">
                <a:solidFill>
                  <a:srgbClr val="404040"/>
                </a:solidFill>
                <a:latin typeface="Arial" charset="0"/>
              </a:defRPr>
            </a:lvl4pPr>
            <a:lvl5pPr marL="2057400" indent="-228600">
              <a:spcBef>
                <a:spcPct val="20000"/>
              </a:spcBef>
              <a:buChar char="»"/>
              <a:defRPr sz="2000">
                <a:solidFill>
                  <a:srgbClr val="404040"/>
                </a:solidFill>
                <a:latin typeface="Arial" charset="0"/>
              </a:defRPr>
            </a:lvl5pPr>
            <a:lvl6pPr marL="2514600" indent="-228600" eaLnBrk="0" fontAlgn="base" hangingPunct="0">
              <a:spcBef>
                <a:spcPct val="20000"/>
              </a:spcBef>
              <a:spcAft>
                <a:spcPct val="0"/>
              </a:spcAft>
              <a:buChar char="»"/>
              <a:defRPr sz="2000">
                <a:solidFill>
                  <a:srgbClr val="404040"/>
                </a:solidFill>
                <a:latin typeface="Arial" charset="0"/>
              </a:defRPr>
            </a:lvl6pPr>
            <a:lvl7pPr marL="2971800" indent="-228600" eaLnBrk="0" fontAlgn="base" hangingPunct="0">
              <a:spcBef>
                <a:spcPct val="20000"/>
              </a:spcBef>
              <a:spcAft>
                <a:spcPct val="0"/>
              </a:spcAft>
              <a:buChar char="»"/>
              <a:defRPr sz="2000">
                <a:solidFill>
                  <a:srgbClr val="404040"/>
                </a:solidFill>
                <a:latin typeface="Arial" charset="0"/>
              </a:defRPr>
            </a:lvl7pPr>
            <a:lvl8pPr marL="3429000" indent="-228600" eaLnBrk="0" fontAlgn="base" hangingPunct="0">
              <a:spcBef>
                <a:spcPct val="20000"/>
              </a:spcBef>
              <a:spcAft>
                <a:spcPct val="0"/>
              </a:spcAft>
              <a:buChar char="»"/>
              <a:defRPr sz="2000">
                <a:solidFill>
                  <a:srgbClr val="404040"/>
                </a:solidFill>
                <a:latin typeface="Arial" charset="0"/>
              </a:defRPr>
            </a:lvl8pPr>
            <a:lvl9pPr marL="3886200" indent="-228600" eaLnBrk="0" fontAlgn="base" hangingPunct="0">
              <a:spcBef>
                <a:spcPct val="20000"/>
              </a:spcBef>
              <a:spcAft>
                <a:spcPct val="0"/>
              </a:spcAft>
              <a:buChar char="»"/>
              <a:defRPr sz="2000">
                <a:solidFill>
                  <a:srgbClr val="404040"/>
                </a:solidFill>
                <a:latin typeface="Arial" charset="0"/>
              </a:defRPr>
            </a:lvl9pPr>
          </a:lstStyle>
          <a:p>
            <a:pPr>
              <a:spcBef>
                <a:spcPct val="0"/>
              </a:spcBef>
              <a:buFontTx/>
              <a:buNone/>
              <a:defRPr/>
            </a:pPr>
            <a:r>
              <a:rPr lang="en-GB" altLang="en-US" sz="3800" b="1" dirty="0" smtClean="0">
                <a:solidFill>
                  <a:srgbClr val="005192"/>
                </a:solidFill>
                <a:latin typeface="Calibri"/>
              </a:rPr>
              <a:t>Development of Provision</a:t>
            </a:r>
          </a:p>
        </p:txBody>
      </p:sp>
      <p:sp>
        <p:nvSpPr>
          <p:cNvPr id="3" name="Rectangle 2"/>
          <p:cNvSpPr/>
          <p:nvPr/>
        </p:nvSpPr>
        <p:spPr>
          <a:xfrm>
            <a:off x="282575" y="1125542"/>
            <a:ext cx="8610600" cy="4985980"/>
          </a:xfrm>
          <a:prstGeom prst="rect">
            <a:avLst/>
          </a:prstGeom>
        </p:spPr>
        <p:txBody>
          <a:bodyPr>
            <a:spAutoFit/>
          </a:bodyPr>
          <a:lstStyle/>
          <a:p>
            <a:pPr>
              <a:defRPr/>
            </a:pPr>
            <a:r>
              <a:rPr lang="en-GB" sz="2400" b="1" dirty="0">
                <a:solidFill>
                  <a:srgbClr val="F79646">
                    <a:lumMod val="75000"/>
                  </a:srgbClr>
                </a:solidFill>
                <a:ea typeface="ＭＳ Ｐゴシック" pitchFamily="1" charset="-128"/>
              </a:rPr>
              <a:t>Bradford is committed to develop a continuum of specialist provision to meet the complex needs of the District’s children and young people.</a:t>
            </a:r>
          </a:p>
          <a:p>
            <a:pPr>
              <a:defRPr/>
            </a:pPr>
            <a:endParaRPr lang="en-GB" sz="2400" dirty="0">
              <a:solidFill>
                <a:srgbClr val="AA4E0F"/>
              </a:solidFill>
              <a:ea typeface="ＭＳ Ｐゴシック" pitchFamily="1" charset="-128"/>
            </a:endParaRPr>
          </a:p>
          <a:p>
            <a:pPr>
              <a:defRPr/>
            </a:pPr>
            <a:r>
              <a:rPr lang="en-GB" sz="2400" b="1" dirty="0">
                <a:solidFill>
                  <a:srgbClr val="005192"/>
                </a:solidFill>
                <a:ea typeface="ＭＳ Ｐゴシック" pitchFamily="1" charset="-128"/>
              </a:rPr>
              <a:t>Recent and/or on-going developments are taking place in the following provisions:</a:t>
            </a:r>
          </a:p>
          <a:p>
            <a:pPr>
              <a:defRPr/>
            </a:pPr>
            <a:endParaRPr lang="en-GB" sz="2400" b="1" dirty="0">
              <a:solidFill>
                <a:srgbClr val="AA4E0F"/>
              </a:solidFill>
              <a:ea typeface="ＭＳ Ｐゴシック" pitchFamily="1" charset="-128"/>
            </a:endParaRPr>
          </a:p>
          <a:p>
            <a:pPr marL="342900" indent="-342900">
              <a:buFont typeface="Arial" pitchFamily="34" charset="0"/>
              <a:buChar char="•"/>
              <a:defRPr/>
            </a:pPr>
            <a:r>
              <a:rPr lang="en-GB" sz="2400" b="1" dirty="0">
                <a:solidFill>
                  <a:srgbClr val="F79646">
                    <a:lumMod val="75000"/>
                  </a:srgbClr>
                </a:solidFill>
                <a:ea typeface="ＭＳ Ｐゴシック" pitchFamily="1" charset="-128"/>
              </a:rPr>
              <a:t>Special Schools</a:t>
            </a:r>
          </a:p>
          <a:p>
            <a:pPr marL="342900" indent="-342900">
              <a:buFont typeface="Arial" pitchFamily="34" charset="0"/>
              <a:buChar char="•"/>
              <a:defRPr/>
            </a:pPr>
            <a:r>
              <a:rPr lang="en-GB" sz="2400" b="1" dirty="0">
                <a:solidFill>
                  <a:srgbClr val="F79646">
                    <a:lumMod val="75000"/>
                  </a:srgbClr>
                </a:solidFill>
                <a:ea typeface="ＭＳ Ｐゴシック" pitchFamily="1" charset="-128"/>
              </a:rPr>
              <a:t>Early Years Enhanced Specialist Provisions (EYESPs)</a:t>
            </a:r>
          </a:p>
          <a:p>
            <a:pPr marL="342900" indent="-342900">
              <a:buFont typeface="Arial" pitchFamily="34" charset="0"/>
              <a:buChar char="•"/>
              <a:defRPr/>
            </a:pPr>
            <a:r>
              <a:rPr lang="en-GB" sz="2400" b="1" dirty="0">
                <a:solidFill>
                  <a:srgbClr val="F79646">
                    <a:lumMod val="75000"/>
                  </a:srgbClr>
                </a:solidFill>
                <a:ea typeface="ＭＳ Ｐゴシック" pitchFamily="1" charset="-128"/>
              </a:rPr>
              <a:t>Mainstream Designated Specialist Provisions (DSPs)</a:t>
            </a:r>
          </a:p>
          <a:p>
            <a:pPr marL="342900" indent="-342900">
              <a:buFont typeface="Arial" pitchFamily="34" charset="0"/>
              <a:buChar char="•"/>
              <a:defRPr/>
            </a:pPr>
            <a:r>
              <a:rPr lang="en-GB" sz="2400" b="1" dirty="0" smtClean="0">
                <a:solidFill>
                  <a:srgbClr val="F79646">
                    <a:lumMod val="75000"/>
                  </a:srgbClr>
                </a:solidFill>
                <a:ea typeface="ＭＳ Ｐゴシック" pitchFamily="1" charset="-128"/>
              </a:rPr>
              <a:t>New Resourced </a:t>
            </a:r>
            <a:r>
              <a:rPr lang="en-GB" sz="2400" b="1" dirty="0">
                <a:solidFill>
                  <a:srgbClr val="F79646">
                    <a:lumMod val="75000"/>
                  </a:srgbClr>
                </a:solidFill>
                <a:ea typeface="ＭＳ Ｐゴシック" pitchFamily="1" charset="-128"/>
              </a:rPr>
              <a:t>Provision (RPs)</a:t>
            </a:r>
          </a:p>
          <a:p>
            <a:pPr marL="342900" indent="-342900">
              <a:buFont typeface="Arial" pitchFamily="34" charset="0"/>
              <a:buChar char="•"/>
              <a:defRPr/>
            </a:pPr>
            <a:endParaRPr lang="en-GB" b="1" dirty="0">
              <a:solidFill>
                <a:srgbClr val="AA4E0F"/>
              </a:solidFill>
              <a:ea typeface="ＭＳ Ｐゴシック" pitchFamily="1" charset="-128"/>
            </a:endParaRPr>
          </a:p>
          <a:p>
            <a:pPr>
              <a:defRPr/>
            </a:pPr>
            <a:endParaRPr lang="en-GB" b="1" dirty="0">
              <a:solidFill>
                <a:srgbClr val="AA4E0F"/>
              </a:solidFill>
              <a:ea typeface="ＭＳ Ｐゴシック" pitchFamily="1" charset="-128"/>
            </a:endParaRPr>
          </a:p>
          <a:p>
            <a:pPr>
              <a:defRPr/>
            </a:pPr>
            <a:endParaRPr lang="en-GB" dirty="0">
              <a:solidFill>
                <a:prstClr val="black"/>
              </a:solidFill>
              <a:ea typeface="ＭＳ Ｐゴシック" pitchFamily="1" charset="-128"/>
            </a:endParaRPr>
          </a:p>
        </p:txBody>
      </p:sp>
    </p:spTree>
    <p:extLst>
      <p:ext uri="{BB962C8B-B14F-4D97-AF65-F5344CB8AC3E}">
        <p14:creationId xmlns:p14="http://schemas.microsoft.com/office/powerpoint/2010/main" val="407882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7" y="1022350"/>
            <a:ext cx="8569325" cy="5143500"/>
          </a:xfrm>
        </p:spPr>
        <p:txBody>
          <a:bodyPr>
            <a:normAutofit lnSpcReduction="10000"/>
          </a:bodyPr>
          <a:lstStyle/>
          <a:p>
            <a:pPr>
              <a:defRPr/>
            </a:pPr>
            <a:endParaRPr lang="en-GB" sz="2000" b="1" dirty="0" smtClean="0">
              <a:solidFill>
                <a:schemeClr val="accent6">
                  <a:lumMod val="75000"/>
                </a:schemeClr>
              </a:solidFill>
            </a:endParaRPr>
          </a:p>
          <a:p>
            <a:pPr>
              <a:defRPr/>
            </a:pPr>
            <a:r>
              <a:rPr lang="en-GB" sz="2200" b="1" dirty="0" smtClean="0">
                <a:solidFill>
                  <a:schemeClr val="accent6">
                    <a:lumMod val="75000"/>
                  </a:schemeClr>
                </a:solidFill>
              </a:rPr>
              <a:t>All pupils will be on roll of the school and have access to both mainstream and the Resourced Provision, dependent on individual needs.</a:t>
            </a:r>
          </a:p>
          <a:p>
            <a:pPr>
              <a:defRPr/>
            </a:pPr>
            <a:r>
              <a:rPr lang="en-GB" sz="2200" b="1" dirty="0" smtClean="0">
                <a:solidFill>
                  <a:schemeClr val="accent6">
                    <a:lumMod val="75000"/>
                  </a:schemeClr>
                </a:solidFill>
              </a:rPr>
              <a:t>The mainstream schools/academies will receive an amount of delegated funding to provide the Resourced Provision places </a:t>
            </a:r>
          </a:p>
          <a:p>
            <a:pPr>
              <a:defRPr/>
            </a:pPr>
            <a:endParaRPr lang="en-GB" sz="2200" b="1" dirty="0" smtClean="0">
              <a:solidFill>
                <a:schemeClr val="accent6">
                  <a:lumMod val="75000"/>
                </a:schemeClr>
              </a:solidFill>
            </a:endParaRPr>
          </a:p>
          <a:p>
            <a:pPr>
              <a:defRPr/>
            </a:pPr>
            <a:r>
              <a:rPr lang="en-GB" sz="2200" b="1" dirty="0" smtClean="0">
                <a:solidFill>
                  <a:schemeClr val="accent6">
                    <a:lumMod val="75000"/>
                  </a:schemeClr>
                </a:solidFill>
              </a:rPr>
              <a:t>The Funding model for Resourced Provision is the de-delegation of element two and three, to the central SEND council service, who will provide the specialist staffing and resources in the host school. </a:t>
            </a:r>
          </a:p>
          <a:p>
            <a:pPr>
              <a:defRPr/>
            </a:pPr>
            <a:endParaRPr lang="en-GB" sz="2200" b="1" dirty="0" smtClean="0">
              <a:solidFill>
                <a:schemeClr val="accent6">
                  <a:lumMod val="75000"/>
                </a:schemeClr>
              </a:solidFill>
            </a:endParaRPr>
          </a:p>
          <a:p>
            <a:pPr>
              <a:defRPr/>
            </a:pPr>
            <a:r>
              <a:rPr lang="en-GB" sz="2200" b="1" dirty="0" smtClean="0">
                <a:solidFill>
                  <a:schemeClr val="accent6">
                    <a:lumMod val="75000"/>
                  </a:schemeClr>
                </a:solidFill>
              </a:rPr>
              <a:t>The responsibility of the staff deployed to the Resourced Provision rests with the SEND &amp; Behaviour Strategic Manager on the behalf of the LA, and the </a:t>
            </a:r>
            <a:r>
              <a:rPr lang="en-GB" sz="2200" b="1" dirty="0" err="1" smtClean="0">
                <a:solidFill>
                  <a:schemeClr val="accent6">
                    <a:lumMod val="75000"/>
                  </a:schemeClr>
                </a:solidFill>
              </a:rPr>
              <a:t>Headteacher</a:t>
            </a:r>
            <a:r>
              <a:rPr lang="en-GB" sz="2200" b="1" dirty="0" smtClean="0">
                <a:solidFill>
                  <a:schemeClr val="accent6">
                    <a:lumMod val="75000"/>
                  </a:schemeClr>
                </a:solidFill>
              </a:rPr>
              <a:t> of the school.</a:t>
            </a:r>
          </a:p>
          <a:p>
            <a:pPr>
              <a:defRPr/>
            </a:pPr>
            <a:endParaRPr lang="en-GB" sz="2000" dirty="0">
              <a:solidFill>
                <a:schemeClr val="accent6">
                  <a:lumMod val="75000"/>
                </a:schemeClr>
              </a:solidFill>
            </a:endParaRPr>
          </a:p>
        </p:txBody>
      </p:sp>
      <p:sp>
        <p:nvSpPr>
          <p:cNvPr id="5" name="Rectangle 2"/>
          <p:cNvSpPr txBox="1">
            <a:spLocks noChangeArrowheads="1"/>
          </p:cNvSpPr>
          <p:nvPr/>
        </p:nvSpPr>
        <p:spPr bwMode="auto">
          <a:xfrm>
            <a:off x="250829" y="188913"/>
            <a:ext cx="8785225"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rgbClr val="404040"/>
                </a:solidFill>
                <a:latin typeface="Arial" charset="0"/>
              </a:defRPr>
            </a:lvl1pPr>
            <a:lvl2pPr marL="742950" indent="-285750">
              <a:spcBef>
                <a:spcPct val="20000"/>
              </a:spcBef>
              <a:buChar char="–"/>
              <a:defRPr sz="2800">
                <a:solidFill>
                  <a:srgbClr val="404040"/>
                </a:solidFill>
                <a:latin typeface="Arial" charset="0"/>
              </a:defRPr>
            </a:lvl2pPr>
            <a:lvl3pPr marL="1143000" indent="-228600">
              <a:spcBef>
                <a:spcPct val="20000"/>
              </a:spcBef>
              <a:buChar char="•"/>
              <a:defRPr sz="2400">
                <a:solidFill>
                  <a:srgbClr val="404040"/>
                </a:solidFill>
                <a:latin typeface="Arial" charset="0"/>
              </a:defRPr>
            </a:lvl3pPr>
            <a:lvl4pPr marL="1600200" indent="-228600">
              <a:spcBef>
                <a:spcPct val="20000"/>
              </a:spcBef>
              <a:buChar char="–"/>
              <a:defRPr sz="2000">
                <a:solidFill>
                  <a:srgbClr val="404040"/>
                </a:solidFill>
                <a:latin typeface="Arial" charset="0"/>
              </a:defRPr>
            </a:lvl4pPr>
            <a:lvl5pPr marL="2057400" indent="-228600">
              <a:spcBef>
                <a:spcPct val="20000"/>
              </a:spcBef>
              <a:buChar char="»"/>
              <a:defRPr sz="2000">
                <a:solidFill>
                  <a:srgbClr val="404040"/>
                </a:solidFill>
                <a:latin typeface="Arial" charset="0"/>
              </a:defRPr>
            </a:lvl5pPr>
            <a:lvl6pPr marL="2514600" indent="-228600" eaLnBrk="0" fontAlgn="base" hangingPunct="0">
              <a:spcBef>
                <a:spcPct val="20000"/>
              </a:spcBef>
              <a:spcAft>
                <a:spcPct val="0"/>
              </a:spcAft>
              <a:buChar char="»"/>
              <a:defRPr sz="2000">
                <a:solidFill>
                  <a:srgbClr val="404040"/>
                </a:solidFill>
                <a:latin typeface="Arial" charset="0"/>
              </a:defRPr>
            </a:lvl6pPr>
            <a:lvl7pPr marL="2971800" indent="-228600" eaLnBrk="0" fontAlgn="base" hangingPunct="0">
              <a:spcBef>
                <a:spcPct val="20000"/>
              </a:spcBef>
              <a:spcAft>
                <a:spcPct val="0"/>
              </a:spcAft>
              <a:buChar char="»"/>
              <a:defRPr sz="2000">
                <a:solidFill>
                  <a:srgbClr val="404040"/>
                </a:solidFill>
                <a:latin typeface="Arial" charset="0"/>
              </a:defRPr>
            </a:lvl7pPr>
            <a:lvl8pPr marL="3429000" indent="-228600" eaLnBrk="0" fontAlgn="base" hangingPunct="0">
              <a:spcBef>
                <a:spcPct val="20000"/>
              </a:spcBef>
              <a:spcAft>
                <a:spcPct val="0"/>
              </a:spcAft>
              <a:buChar char="»"/>
              <a:defRPr sz="2000">
                <a:solidFill>
                  <a:srgbClr val="404040"/>
                </a:solidFill>
                <a:latin typeface="Arial" charset="0"/>
              </a:defRPr>
            </a:lvl8pPr>
            <a:lvl9pPr marL="3886200" indent="-228600" eaLnBrk="0" fontAlgn="base" hangingPunct="0">
              <a:spcBef>
                <a:spcPct val="20000"/>
              </a:spcBef>
              <a:spcAft>
                <a:spcPct val="0"/>
              </a:spcAft>
              <a:buChar char="»"/>
              <a:defRPr sz="2000">
                <a:solidFill>
                  <a:srgbClr val="404040"/>
                </a:solidFill>
                <a:latin typeface="Arial" charset="0"/>
              </a:defRPr>
            </a:lvl9pPr>
          </a:lstStyle>
          <a:p>
            <a:pPr algn="ctr">
              <a:spcBef>
                <a:spcPct val="0"/>
              </a:spcBef>
              <a:buFontTx/>
              <a:buNone/>
              <a:defRPr/>
            </a:pPr>
            <a:r>
              <a:rPr lang="en-GB" altLang="en-US" sz="3800" b="1" dirty="0" smtClean="0">
                <a:solidFill>
                  <a:srgbClr val="005192"/>
                </a:solidFill>
                <a:latin typeface="Calibri"/>
              </a:rPr>
              <a:t>What is Resourced Provision?</a:t>
            </a:r>
          </a:p>
        </p:txBody>
      </p:sp>
    </p:spTree>
    <p:extLst>
      <p:ext uri="{BB962C8B-B14F-4D97-AF65-F5344CB8AC3E}">
        <p14:creationId xmlns:p14="http://schemas.microsoft.com/office/powerpoint/2010/main" val="2172366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165101" y="836613"/>
            <a:ext cx="8856663" cy="5616575"/>
          </a:xfrm>
        </p:spPr>
        <p:txBody>
          <a:bodyPr/>
          <a:lstStyle/>
          <a:p>
            <a:pPr marL="0" indent="0">
              <a:buFontTx/>
              <a:buNone/>
              <a:defRPr/>
            </a:pPr>
            <a:r>
              <a:rPr lang="en-GB" altLang="en-US" sz="2400" b="1" dirty="0" smtClean="0">
                <a:solidFill>
                  <a:schemeClr val="accent6">
                    <a:lumMod val="75000"/>
                  </a:schemeClr>
                </a:solidFill>
              </a:rPr>
              <a:t>The Statutory Consultation period on establishing and expanding specialist provision across the district ended on Thursday 20</a:t>
            </a:r>
            <a:r>
              <a:rPr lang="en-GB" altLang="en-US" sz="2400" b="1" baseline="30000" dirty="0" smtClean="0">
                <a:solidFill>
                  <a:schemeClr val="accent6">
                    <a:lumMod val="75000"/>
                  </a:schemeClr>
                </a:solidFill>
              </a:rPr>
              <a:t>th</a:t>
            </a:r>
            <a:r>
              <a:rPr lang="en-GB" altLang="en-US" sz="2400" b="1" dirty="0" smtClean="0">
                <a:solidFill>
                  <a:schemeClr val="accent6">
                    <a:lumMod val="75000"/>
                  </a:schemeClr>
                </a:solidFill>
              </a:rPr>
              <a:t> June 2019.</a:t>
            </a:r>
          </a:p>
          <a:p>
            <a:pPr marL="0" indent="0">
              <a:buFontTx/>
              <a:buNone/>
              <a:defRPr/>
            </a:pPr>
            <a:endParaRPr lang="en-GB" altLang="en-US" sz="2400" b="1" dirty="0" smtClean="0">
              <a:solidFill>
                <a:srgbClr val="0070C0"/>
              </a:solidFill>
            </a:endParaRPr>
          </a:p>
          <a:p>
            <a:pPr marL="0" indent="0">
              <a:buFontTx/>
              <a:buNone/>
              <a:defRPr/>
            </a:pPr>
            <a:r>
              <a:rPr lang="en-GB" altLang="en-US" sz="2400" b="1" dirty="0" smtClean="0">
                <a:solidFill>
                  <a:srgbClr val="005192"/>
                </a:solidFill>
              </a:rPr>
              <a:t>The Consultation gathered views on the below proposals, for both maintained and academies:</a:t>
            </a:r>
            <a:endParaRPr lang="en-GB" altLang="en-US" sz="2400" b="1" dirty="0" smtClean="0">
              <a:solidFill>
                <a:srgbClr val="0070C0"/>
              </a:solidFill>
            </a:endParaRPr>
          </a:p>
          <a:p>
            <a:pPr>
              <a:defRPr/>
            </a:pPr>
            <a:r>
              <a:rPr lang="en-GB" altLang="en-US" sz="2400" b="1" dirty="0" smtClean="0">
                <a:solidFill>
                  <a:schemeClr val="accent6">
                    <a:lumMod val="75000"/>
                  </a:schemeClr>
                </a:solidFill>
              </a:rPr>
              <a:t>34 new Resourced Provision places in primary maintained schools</a:t>
            </a:r>
          </a:p>
          <a:p>
            <a:pPr>
              <a:defRPr/>
            </a:pPr>
            <a:r>
              <a:rPr lang="en-GB" altLang="en-US" sz="2400" b="1" dirty="0" smtClean="0">
                <a:solidFill>
                  <a:schemeClr val="accent6">
                    <a:lumMod val="75000"/>
                  </a:schemeClr>
                </a:solidFill>
              </a:rPr>
              <a:t>40 additional maintained special school places</a:t>
            </a:r>
          </a:p>
          <a:p>
            <a:pPr>
              <a:defRPr/>
            </a:pPr>
            <a:r>
              <a:rPr lang="en-GB" altLang="en-US" sz="2400" b="1" dirty="0" smtClean="0">
                <a:solidFill>
                  <a:schemeClr val="accent6">
                    <a:lumMod val="75000"/>
                  </a:schemeClr>
                </a:solidFill>
              </a:rPr>
              <a:t>36 new Resourced Provision places in primary and secondary academy schools</a:t>
            </a:r>
          </a:p>
          <a:p>
            <a:pPr>
              <a:defRPr/>
            </a:pPr>
            <a:r>
              <a:rPr lang="en-GB" altLang="en-US" sz="2400" b="1" dirty="0" smtClean="0">
                <a:solidFill>
                  <a:schemeClr val="accent6">
                    <a:lumMod val="75000"/>
                  </a:schemeClr>
                </a:solidFill>
              </a:rPr>
              <a:t>24 additional Designated Specialist Provision places in primary academy schools</a:t>
            </a:r>
          </a:p>
          <a:p>
            <a:pPr marL="0" indent="0">
              <a:buFontTx/>
              <a:buNone/>
              <a:defRPr/>
            </a:pPr>
            <a:endParaRPr lang="en-GB" altLang="en-US" sz="2800" dirty="0" smtClean="0">
              <a:solidFill>
                <a:srgbClr val="AA4E0F"/>
              </a:solidFill>
            </a:endParaRPr>
          </a:p>
          <a:p>
            <a:pPr marL="0" indent="0">
              <a:buFontTx/>
              <a:buNone/>
              <a:defRPr/>
            </a:pPr>
            <a:endParaRPr lang="en-GB" altLang="en-US" sz="2800" dirty="0" smtClean="0">
              <a:solidFill>
                <a:srgbClr val="AA4E0F"/>
              </a:solidFill>
            </a:endParaRPr>
          </a:p>
          <a:p>
            <a:pPr marL="0" indent="0">
              <a:buFontTx/>
              <a:buNone/>
              <a:defRPr/>
            </a:pPr>
            <a:endParaRPr lang="en-GB" altLang="en-US" sz="2800" dirty="0" smtClean="0">
              <a:solidFill>
                <a:srgbClr val="AA4E0F"/>
              </a:solidFill>
            </a:endParaRPr>
          </a:p>
          <a:p>
            <a:pPr marL="0" indent="0">
              <a:buFontTx/>
              <a:buNone/>
              <a:defRPr/>
            </a:pPr>
            <a:endParaRPr lang="en-GB" altLang="en-US" sz="2800" dirty="0" smtClean="0">
              <a:solidFill>
                <a:srgbClr val="AA4E0F"/>
              </a:solidFill>
            </a:endParaRPr>
          </a:p>
        </p:txBody>
      </p:sp>
      <p:sp>
        <p:nvSpPr>
          <p:cNvPr id="12291" name="Rectangle 2"/>
          <p:cNvSpPr txBox="1">
            <a:spLocks noChangeArrowheads="1"/>
          </p:cNvSpPr>
          <p:nvPr/>
        </p:nvSpPr>
        <p:spPr bwMode="auto">
          <a:xfrm>
            <a:off x="20638" y="-34925"/>
            <a:ext cx="9144000" cy="87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rgbClr val="404040"/>
                </a:solidFill>
                <a:latin typeface="Arial" charset="0"/>
              </a:defRPr>
            </a:lvl1pPr>
            <a:lvl2pPr marL="742950" indent="-285750">
              <a:spcBef>
                <a:spcPct val="20000"/>
              </a:spcBef>
              <a:buChar char="–"/>
              <a:defRPr sz="2800">
                <a:solidFill>
                  <a:srgbClr val="404040"/>
                </a:solidFill>
                <a:latin typeface="Arial" charset="0"/>
              </a:defRPr>
            </a:lvl2pPr>
            <a:lvl3pPr marL="1143000" indent="-228600">
              <a:spcBef>
                <a:spcPct val="20000"/>
              </a:spcBef>
              <a:buChar char="•"/>
              <a:defRPr sz="2400">
                <a:solidFill>
                  <a:srgbClr val="404040"/>
                </a:solidFill>
                <a:latin typeface="Arial" charset="0"/>
              </a:defRPr>
            </a:lvl3pPr>
            <a:lvl4pPr marL="1600200" indent="-228600">
              <a:spcBef>
                <a:spcPct val="20000"/>
              </a:spcBef>
              <a:buChar char="–"/>
              <a:defRPr sz="2000">
                <a:solidFill>
                  <a:srgbClr val="404040"/>
                </a:solidFill>
                <a:latin typeface="Arial" charset="0"/>
              </a:defRPr>
            </a:lvl4pPr>
            <a:lvl5pPr marL="2057400" indent="-228600">
              <a:spcBef>
                <a:spcPct val="20000"/>
              </a:spcBef>
              <a:buChar char="»"/>
              <a:defRPr sz="2000">
                <a:solidFill>
                  <a:srgbClr val="404040"/>
                </a:solidFill>
                <a:latin typeface="Arial" charset="0"/>
              </a:defRPr>
            </a:lvl5pPr>
            <a:lvl6pPr marL="2514600" indent="-228600" eaLnBrk="0" fontAlgn="base" hangingPunct="0">
              <a:spcBef>
                <a:spcPct val="20000"/>
              </a:spcBef>
              <a:spcAft>
                <a:spcPct val="0"/>
              </a:spcAft>
              <a:buChar char="»"/>
              <a:defRPr sz="2000">
                <a:solidFill>
                  <a:srgbClr val="404040"/>
                </a:solidFill>
                <a:latin typeface="Arial" charset="0"/>
              </a:defRPr>
            </a:lvl6pPr>
            <a:lvl7pPr marL="2971800" indent="-228600" eaLnBrk="0" fontAlgn="base" hangingPunct="0">
              <a:spcBef>
                <a:spcPct val="20000"/>
              </a:spcBef>
              <a:spcAft>
                <a:spcPct val="0"/>
              </a:spcAft>
              <a:buChar char="»"/>
              <a:defRPr sz="2000">
                <a:solidFill>
                  <a:srgbClr val="404040"/>
                </a:solidFill>
                <a:latin typeface="Arial" charset="0"/>
              </a:defRPr>
            </a:lvl7pPr>
            <a:lvl8pPr marL="3429000" indent="-228600" eaLnBrk="0" fontAlgn="base" hangingPunct="0">
              <a:spcBef>
                <a:spcPct val="20000"/>
              </a:spcBef>
              <a:spcAft>
                <a:spcPct val="0"/>
              </a:spcAft>
              <a:buChar char="»"/>
              <a:defRPr sz="2000">
                <a:solidFill>
                  <a:srgbClr val="404040"/>
                </a:solidFill>
                <a:latin typeface="Arial" charset="0"/>
              </a:defRPr>
            </a:lvl8pPr>
            <a:lvl9pPr marL="3886200" indent="-228600" eaLnBrk="0" fontAlgn="base" hangingPunct="0">
              <a:spcBef>
                <a:spcPct val="20000"/>
              </a:spcBef>
              <a:spcAft>
                <a:spcPct val="0"/>
              </a:spcAft>
              <a:buChar char="»"/>
              <a:defRPr sz="2000">
                <a:solidFill>
                  <a:srgbClr val="404040"/>
                </a:solidFill>
                <a:latin typeface="Arial" charset="0"/>
              </a:defRPr>
            </a:lvl9pPr>
          </a:lstStyle>
          <a:p>
            <a:pPr algn="ctr">
              <a:spcBef>
                <a:spcPct val="0"/>
              </a:spcBef>
              <a:buFontTx/>
              <a:buNone/>
              <a:defRPr/>
            </a:pPr>
            <a:r>
              <a:rPr lang="en-GB" altLang="en-US" sz="3800" b="1" dirty="0" smtClean="0">
                <a:solidFill>
                  <a:srgbClr val="005192"/>
                </a:solidFill>
                <a:latin typeface="Calibri"/>
              </a:rPr>
              <a:t>Consultation</a:t>
            </a:r>
          </a:p>
        </p:txBody>
      </p:sp>
    </p:spTree>
    <p:extLst>
      <p:ext uri="{BB962C8B-B14F-4D97-AF65-F5344CB8AC3E}">
        <p14:creationId xmlns:p14="http://schemas.microsoft.com/office/powerpoint/2010/main" val="3684357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827" y="9525"/>
            <a:ext cx="8893175" cy="1008063"/>
          </a:xfrm>
        </p:spPr>
        <p:txBody>
          <a:bodyPr/>
          <a:lstStyle/>
          <a:p>
            <a:pPr algn="ctr"/>
            <a:r>
              <a:rPr lang="en-GB" altLang="en-US" sz="3800" b="1" dirty="0" smtClean="0">
                <a:solidFill>
                  <a:srgbClr val="005192"/>
                </a:solidFill>
              </a:rPr>
              <a:t>Proposals in Maintained Schools</a:t>
            </a:r>
          </a:p>
        </p:txBody>
      </p:sp>
      <p:sp>
        <p:nvSpPr>
          <p:cNvPr id="12291" name="TextBox 8"/>
          <p:cNvSpPr txBox="1">
            <a:spLocks noChangeArrowheads="1"/>
          </p:cNvSpPr>
          <p:nvPr/>
        </p:nvSpPr>
        <p:spPr bwMode="auto">
          <a:xfrm>
            <a:off x="3787775" y="981075"/>
            <a:ext cx="93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404040"/>
                </a:solidFill>
                <a:latin typeface="Arial" charset="0"/>
              </a:defRPr>
            </a:lvl1pPr>
            <a:lvl2pPr marL="742950" indent="-285750">
              <a:spcBef>
                <a:spcPct val="20000"/>
              </a:spcBef>
              <a:buChar char="–"/>
              <a:defRPr sz="2800">
                <a:solidFill>
                  <a:srgbClr val="404040"/>
                </a:solidFill>
                <a:latin typeface="Arial" charset="0"/>
              </a:defRPr>
            </a:lvl2pPr>
            <a:lvl3pPr marL="1143000" indent="-228600">
              <a:spcBef>
                <a:spcPct val="20000"/>
              </a:spcBef>
              <a:buChar char="•"/>
              <a:defRPr sz="2400">
                <a:solidFill>
                  <a:srgbClr val="404040"/>
                </a:solidFill>
                <a:latin typeface="Arial" charset="0"/>
              </a:defRPr>
            </a:lvl3pPr>
            <a:lvl4pPr marL="1600200" indent="-228600">
              <a:spcBef>
                <a:spcPct val="20000"/>
              </a:spcBef>
              <a:buChar char="–"/>
              <a:defRPr sz="2000">
                <a:solidFill>
                  <a:srgbClr val="404040"/>
                </a:solidFill>
                <a:latin typeface="Arial" charset="0"/>
              </a:defRPr>
            </a:lvl4pPr>
            <a:lvl5pPr marL="2057400" indent="-228600">
              <a:spcBef>
                <a:spcPct val="20000"/>
              </a:spcBef>
              <a:buChar char="»"/>
              <a:defRPr sz="2000">
                <a:solidFill>
                  <a:srgbClr val="404040"/>
                </a:solidFill>
                <a:latin typeface="Arial" charset="0"/>
              </a:defRPr>
            </a:lvl5pPr>
            <a:lvl6pPr marL="2514600" indent="-228600" eaLnBrk="0" fontAlgn="base" hangingPunct="0">
              <a:spcBef>
                <a:spcPct val="20000"/>
              </a:spcBef>
              <a:spcAft>
                <a:spcPct val="0"/>
              </a:spcAft>
              <a:buChar char="»"/>
              <a:defRPr sz="2000">
                <a:solidFill>
                  <a:srgbClr val="404040"/>
                </a:solidFill>
                <a:latin typeface="Arial" charset="0"/>
              </a:defRPr>
            </a:lvl6pPr>
            <a:lvl7pPr marL="2971800" indent="-228600" eaLnBrk="0" fontAlgn="base" hangingPunct="0">
              <a:spcBef>
                <a:spcPct val="20000"/>
              </a:spcBef>
              <a:spcAft>
                <a:spcPct val="0"/>
              </a:spcAft>
              <a:buChar char="»"/>
              <a:defRPr sz="2000">
                <a:solidFill>
                  <a:srgbClr val="404040"/>
                </a:solidFill>
                <a:latin typeface="Arial" charset="0"/>
              </a:defRPr>
            </a:lvl7pPr>
            <a:lvl8pPr marL="3429000" indent="-228600" eaLnBrk="0" fontAlgn="base" hangingPunct="0">
              <a:spcBef>
                <a:spcPct val="20000"/>
              </a:spcBef>
              <a:spcAft>
                <a:spcPct val="0"/>
              </a:spcAft>
              <a:buChar char="»"/>
              <a:defRPr sz="2000">
                <a:solidFill>
                  <a:srgbClr val="404040"/>
                </a:solidFill>
                <a:latin typeface="Arial" charset="0"/>
              </a:defRPr>
            </a:lvl8pPr>
            <a:lvl9pPr marL="3886200" indent="-228600" eaLnBrk="0" fontAlgn="base" hangingPunct="0">
              <a:spcBef>
                <a:spcPct val="20000"/>
              </a:spcBef>
              <a:spcAft>
                <a:spcPct val="0"/>
              </a:spcAft>
              <a:buChar char="»"/>
              <a:defRPr sz="2000">
                <a:solidFill>
                  <a:srgbClr val="404040"/>
                </a:solidFill>
                <a:latin typeface="Arial" charset="0"/>
              </a:defRPr>
            </a:lvl9pPr>
          </a:lstStyle>
          <a:p>
            <a:pPr>
              <a:spcBef>
                <a:spcPct val="0"/>
              </a:spcBef>
              <a:buFontTx/>
              <a:buNone/>
            </a:pPr>
            <a:endParaRPr lang="en-GB" altLang="en-US" sz="2400">
              <a:solidFill>
                <a:prstClr val="black"/>
              </a:solidFill>
            </a:endParaRPr>
          </a:p>
        </p:txBody>
      </p:sp>
      <p:sp>
        <p:nvSpPr>
          <p:cNvPr id="13316" name="Rectangle 4"/>
          <p:cNvSpPr>
            <a:spLocks noChangeArrowheads="1"/>
          </p:cNvSpPr>
          <p:nvPr/>
        </p:nvSpPr>
        <p:spPr bwMode="auto">
          <a:xfrm>
            <a:off x="468314" y="981075"/>
            <a:ext cx="834707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404040"/>
                </a:solidFill>
                <a:latin typeface="Arial" charset="0"/>
              </a:defRPr>
            </a:lvl1pPr>
            <a:lvl2pPr marL="742950" indent="-285750">
              <a:spcBef>
                <a:spcPct val="20000"/>
              </a:spcBef>
              <a:buChar char="–"/>
              <a:defRPr sz="2800">
                <a:solidFill>
                  <a:srgbClr val="404040"/>
                </a:solidFill>
                <a:latin typeface="Arial" charset="0"/>
              </a:defRPr>
            </a:lvl2pPr>
            <a:lvl3pPr marL="1143000" indent="-228600">
              <a:spcBef>
                <a:spcPct val="20000"/>
              </a:spcBef>
              <a:buChar char="•"/>
              <a:defRPr sz="2400">
                <a:solidFill>
                  <a:srgbClr val="404040"/>
                </a:solidFill>
                <a:latin typeface="Arial" charset="0"/>
              </a:defRPr>
            </a:lvl3pPr>
            <a:lvl4pPr marL="1600200" indent="-228600">
              <a:spcBef>
                <a:spcPct val="20000"/>
              </a:spcBef>
              <a:buChar char="–"/>
              <a:defRPr sz="2000">
                <a:solidFill>
                  <a:srgbClr val="404040"/>
                </a:solidFill>
                <a:latin typeface="Arial" charset="0"/>
              </a:defRPr>
            </a:lvl4pPr>
            <a:lvl5pPr marL="2057400" indent="-228600">
              <a:spcBef>
                <a:spcPct val="20000"/>
              </a:spcBef>
              <a:buChar char="»"/>
              <a:defRPr sz="2000">
                <a:solidFill>
                  <a:srgbClr val="404040"/>
                </a:solidFill>
                <a:latin typeface="Arial" charset="0"/>
              </a:defRPr>
            </a:lvl5pPr>
            <a:lvl6pPr marL="2514600" indent="-228600" eaLnBrk="0" fontAlgn="base" hangingPunct="0">
              <a:spcBef>
                <a:spcPct val="20000"/>
              </a:spcBef>
              <a:spcAft>
                <a:spcPct val="0"/>
              </a:spcAft>
              <a:buChar char="»"/>
              <a:defRPr sz="2000">
                <a:solidFill>
                  <a:srgbClr val="404040"/>
                </a:solidFill>
                <a:latin typeface="Arial" charset="0"/>
              </a:defRPr>
            </a:lvl6pPr>
            <a:lvl7pPr marL="2971800" indent="-228600" eaLnBrk="0" fontAlgn="base" hangingPunct="0">
              <a:spcBef>
                <a:spcPct val="20000"/>
              </a:spcBef>
              <a:spcAft>
                <a:spcPct val="0"/>
              </a:spcAft>
              <a:buChar char="»"/>
              <a:defRPr sz="2000">
                <a:solidFill>
                  <a:srgbClr val="404040"/>
                </a:solidFill>
                <a:latin typeface="Arial" charset="0"/>
              </a:defRPr>
            </a:lvl7pPr>
            <a:lvl8pPr marL="3429000" indent="-228600" eaLnBrk="0" fontAlgn="base" hangingPunct="0">
              <a:spcBef>
                <a:spcPct val="20000"/>
              </a:spcBef>
              <a:spcAft>
                <a:spcPct val="0"/>
              </a:spcAft>
              <a:buChar char="»"/>
              <a:defRPr sz="2000">
                <a:solidFill>
                  <a:srgbClr val="404040"/>
                </a:solidFill>
                <a:latin typeface="Arial" charset="0"/>
              </a:defRPr>
            </a:lvl8pPr>
            <a:lvl9pPr marL="3886200" indent="-228600" eaLnBrk="0" fontAlgn="base" hangingPunct="0">
              <a:spcBef>
                <a:spcPct val="20000"/>
              </a:spcBef>
              <a:spcAft>
                <a:spcPct val="0"/>
              </a:spcAft>
              <a:buChar char="»"/>
              <a:defRPr sz="2000">
                <a:solidFill>
                  <a:srgbClr val="404040"/>
                </a:solidFill>
                <a:latin typeface="Arial" charset="0"/>
              </a:defRPr>
            </a:lvl9pPr>
          </a:lstStyle>
          <a:p>
            <a:pPr>
              <a:spcBef>
                <a:spcPct val="0"/>
              </a:spcBef>
              <a:buFontTx/>
              <a:buNone/>
              <a:defRPr/>
            </a:pPr>
            <a:r>
              <a:rPr lang="en-GB" altLang="en-US" sz="2200" b="1" dirty="0" smtClean="0">
                <a:solidFill>
                  <a:srgbClr val="F79646">
                    <a:lumMod val="75000"/>
                  </a:srgbClr>
                </a:solidFill>
                <a:latin typeface="Calibri"/>
              </a:rPr>
              <a:t>The Local Authority is seeking approval from the Council Executive on 9</a:t>
            </a:r>
            <a:r>
              <a:rPr lang="en-GB" altLang="en-US" sz="2200" b="1" baseline="30000" dirty="0" smtClean="0">
                <a:solidFill>
                  <a:srgbClr val="F79646">
                    <a:lumMod val="75000"/>
                  </a:srgbClr>
                </a:solidFill>
                <a:latin typeface="Calibri"/>
              </a:rPr>
              <a:t>th</a:t>
            </a:r>
            <a:r>
              <a:rPr lang="en-GB" altLang="en-US" sz="2200" b="1" dirty="0" smtClean="0">
                <a:solidFill>
                  <a:srgbClr val="F79646">
                    <a:lumMod val="75000"/>
                  </a:srgbClr>
                </a:solidFill>
                <a:latin typeface="Calibri"/>
              </a:rPr>
              <a:t> July 2019, on the following proposals:</a:t>
            </a:r>
          </a:p>
          <a:p>
            <a:pPr>
              <a:spcBef>
                <a:spcPct val="0"/>
              </a:spcBef>
              <a:buFontTx/>
              <a:buNone/>
              <a:defRPr/>
            </a:pPr>
            <a:r>
              <a:rPr lang="en-GB" altLang="en-US" sz="2200" b="1" dirty="0" smtClean="0">
                <a:solidFill>
                  <a:srgbClr val="F79646">
                    <a:lumMod val="75000"/>
                  </a:srgbClr>
                </a:solidFill>
                <a:latin typeface="Calibri"/>
              </a:rPr>
              <a:t/>
            </a:r>
            <a:br>
              <a:rPr lang="en-GB" altLang="en-US" sz="2200" b="1" dirty="0" smtClean="0">
                <a:solidFill>
                  <a:srgbClr val="F79646">
                    <a:lumMod val="75000"/>
                  </a:srgbClr>
                </a:solidFill>
                <a:latin typeface="Calibri"/>
              </a:rPr>
            </a:br>
            <a:r>
              <a:rPr lang="en-GB" altLang="en-US" sz="2200" b="1" dirty="0" smtClean="0">
                <a:solidFill>
                  <a:srgbClr val="1F497D"/>
                </a:solidFill>
                <a:latin typeface="Calibri"/>
              </a:rPr>
              <a:t>Increasing Special School places for secondary aged children and young people with Social, Emotional and Mental Health needs (SEMH) at:</a:t>
            </a:r>
          </a:p>
          <a:p>
            <a:pPr marL="342900" indent="-342900">
              <a:spcBef>
                <a:spcPct val="0"/>
              </a:spcBef>
              <a:defRPr/>
            </a:pPr>
            <a:r>
              <a:rPr lang="en-GB" altLang="en-US" sz="2200" b="1" dirty="0" err="1" smtClean="0">
                <a:solidFill>
                  <a:srgbClr val="F79646">
                    <a:lumMod val="75000"/>
                  </a:srgbClr>
                </a:solidFill>
                <a:latin typeface="Calibri"/>
              </a:rPr>
              <a:t>Oastlers</a:t>
            </a:r>
            <a:r>
              <a:rPr lang="en-GB" altLang="en-US" sz="2200" b="1" dirty="0" smtClean="0">
                <a:solidFill>
                  <a:srgbClr val="F79646">
                    <a:lumMod val="75000"/>
                  </a:srgbClr>
                </a:solidFill>
                <a:latin typeface="Calibri"/>
              </a:rPr>
              <a:t> Special School - 40 additional places - proposed by September 2019 taking the current number of places from 94 to 134.</a:t>
            </a:r>
          </a:p>
          <a:p>
            <a:pPr>
              <a:spcBef>
                <a:spcPct val="0"/>
              </a:spcBef>
              <a:buFontTx/>
              <a:buNone/>
              <a:defRPr/>
            </a:pPr>
            <a:r>
              <a:rPr lang="en-GB" altLang="en-US" sz="2200" b="1" dirty="0" smtClean="0">
                <a:solidFill>
                  <a:srgbClr val="F79646">
                    <a:lumMod val="75000"/>
                  </a:srgbClr>
                </a:solidFill>
                <a:latin typeface="Calibri"/>
              </a:rPr>
              <a:t> </a:t>
            </a:r>
          </a:p>
          <a:p>
            <a:pPr>
              <a:spcBef>
                <a:spcPct val="0"/>
              </a:spcBef>
              <a:buFontTx/>
              <a:buNone/>
              <a:defRPr/>
            </a:pPr>
            <a:r>
              <a:rPr lang="en-GB" altLang="en-US" sz="2200" b="1" dirty="0" smtClean="0">
                <a:solidFill>
                  <a:srgbClr val="1F497D"/>
                </a:solidFill>
                <a:latin typeface="Calibri"/>
              </a:rPr>
              <a:t>Development of two new Resourced Provision for primary aged children with communication and interaction needs including Autistic Spectrum disorders (ASD) at: </a:t>
            </a:r>
          </a:p>
          <a:p>
            <a:pPr>
              <a:spcBef>
                <a:spcPct val="0"/>
              </a:spcBef>
              <a:buFontTx/>
              <a:buNone/>
              <a:defRPr/>
            </a:pPr>
            <a:endParaRPr lang="en-GB" altLang="en-US" sz="2200" b="1" dirty="0" smtClean="0">
              <a:solidFill>
                <a:srgbClr val="F79646">
                  <a:lumMod val="75000"/>
                </a:srgbClr>
              </a:solidFill>
              <a:latin typeface="Calibri"/>
            </a:endParaRPr>
          </a:p>
          <a:p>
            <a:pPr marL="342900" indent="-342900">
              <a:spcBef>
                <a:spcPct val="0"/>
              </a:spcBef>
              <a:defRPr/>
            </a:pPr>
            <a:r>
              <a:rPr lang="en-GB" altLang="en-US" sz="2200" b="1" dirty="0" smtClean="0">
                <a:solidFill>
                  <a:srgbClr val="F79646">
                    <a:lumMod val="75000"/>
                  </a:srgbClr>
                </a:solidFill>
                <a:latin typeface="Calibri"/>
              </a:rPr>
              <a:t>Princeville Primary School    – 22 places </a:t>
            </a:r>
          </a:p>
          <a:p>
            <a:pPr marL="342900" indent="-342900">
              <a:spcBef>
                <a:spcPct val="0"/>
              </a:spcBef>
              <a:defRPr/>
            </a:pPr>
            <a:r>
              <a:rPr lang="en-GB" altLang="en-US" sz="2200" b="1" dirty="0" smtClean="0">
                <a:solidFill>
                  <a:srgbClr val="F79646">
                    <a:lumMod val="75000"/>
                  </a:srgbClr>
                </a:solidFill>
                <a:latin typeface="Calibri"/>
              </a:rPr>
              <a:t>Mirium Lord Primary School – 12 places</a:t>
            </a:r>
          </a:p>
        </p:txBody>
      </p:sp>
    </p:spTree>
    <p:extLst>
      <p:ext uri="{BB962C8B-B14F-4D97-AF65-F5344CB8AC3E}">
        <p14:creationId xmlns:p14="http://schemas.microsoft.com/office/powerpoint/2010/main" val="838400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1188" y="333379"/>
            <a:ext cx="7772400" cy="792163"/>
          </a:xfrm>
        </p:spPr>
        <p:txBody>
          <a:bodyPr/>
          <a:lstStyle/>
          <a:p>
            <a:pPr algn="ctr"/>
            <a:r>
              <a:rPr lang="en-GB" altLang="en-US" sz="3600" b="1" dirty="0" smtClean="0">
                <a:solidFill>
                  <a:srgbClr val="005192"/>
                </a:solidFill>
              </a:rPr>
              <a:t>Proposals in Academies</a:t>
            </a:r>
          </a:p>
        </p:txBody>
      </p:sp>
      <p:sp>
        <p:nvSpPr>
          <p:cNvPr id="14339" name="Content Placeholder 2"/>
          <p:cNvSpPr>
            <a:spLocks noGrp="1"/>
          </p:cNvSpPr>
          <p:nvPr>
            <p:ph idx="1"/>
          </p:nvPr>
        </p:nvSpPr>
        <p:spPr>
          <a:xfrm>
            <a:off x="323853" y="1196975"/>
            <a:ext cx="8569325" cy="4464050"/>
          </a:xfrm>
        </p:spPr>
        <p:txBody>
          <a:bodyPr>
            <a:normAutofit fontScale="62500" lnSpcReduction="20000"/>
          </a:bodyPr>
          <a:lstStyle/>
          <a:p>
            <a:pPr marL="0" indent="0">
              <a:buNone/>
              <a:defRPr/>
            </a:pPr>
            <a:r>
              <a:rPr lang="en-GB" altLang="en-US" sz="3400" b="1" dirty="0" smtClean="0">
                <a:solidFill>
                  <a:schemeClr val="accent6">
                    <a:lumMod val="75000"/>
                  </a:schemeClr>
                </a:solidFill>
              </a:rPr>
              <a:t>The following Academies are is </a:t>
            </a:r>
            <a:r>
              <a:rPr lang="en-GB" altLang="en-US" sz="3400" b="1" dirty="0">
                <a:solidFill>
                  <a:schemeClr val="accent6">
                    <a:lumMod val="75000"/>
                  </a:schemeClr>
                </a:solidFill>
              </a:rPr>
              <a:t>seeking approval from the </a:t>
            </a:r>
            <a:r>
              <a:rPr lang="en-GB" altLang="en-US" sz="3400" b="1" dirty="0" smtClean="0">
                <a:solidFill>
                  <a:schemeClr val="accent6">
                    <a:lumMod val="75000"/>
                  </a:schemeClr>
                </a:solidFill>
              </a:rPr>
              <a:t>Regional Schools Commissioner and </a:t>
            </a:r>
            <a:r>
              <a:rPr lang="en-GB" altLang="en-US" sz="3400" b="1" dirty="0" err="1" smtClean="0">
                <a:solidFill>
                  <a:schemeClr val="accent6">
                    <a:lumMod val="75000"/>
                  </a:schemeClr>
                </a:solidFill>
              </a:rPr>
              <a:t>Headteacher</a:t>
            </a:r>
            <a:r>
              <a:rPr lang="en-GB" altLang="en-US" sz="3400" b="1" dirty="0" smtClean="0">
                <a:solidFill>
                  <a:schemeClr val="accent6">
                    <a:lumMod val="75000"/>
                  </a:schemeClr>
                </a:solidFill>
              </a:rPr>
              <a:t> Board </a:t>
            </a:r>
            <a:r>
              <a:rPr lang="en-GB" altLang="en-US" sz="3400" b="1" dirty="0">
                <a:solidFill>
                  <a:schemeClr val="accent6">
                    <a:lumMod val="75000"/>
                  </a:schemeClr>
                </a:solidFill>
              </a:rPr>
              <a:t>on the following proposals</a:t>
            </a:r>
            <a:r>
              <a:rPr lang="en-GB" altLang="en-US" sz="3400" b="1" dirty="0" smtClean="0">
                <a:solidFill>
                  <a:schemeClr val="accent6">
                    <a:lumMod val="75000"/>
                  </a:schemeClr>
                </a:solidFill>
              </a:rPr>
              <a:t>:</a:t>
            </a:r>
            <a:endParaRPr lang="en-GB" altLang="en-US" sz="3400" b="1" dirty="0">
              <a:solidFill>
                <a:schemeClr val="accent6">
                  <a:lumMod val="75000"/>
                </a:schemeClr>
              </a:solidFill>
            </a:endParaRPr>
          </a:p>
          <a:p>
            <a:pPr marL="0" indent="0">
              <a:buNone/>
              <a:defRPr/>
            </a:pPr>
            <a:endParaRPr lang="en-GB" altLang="en-US" sz="3400" b="1" dirty="0" smtClean="0">
              <a:solidFill>
                <a:schemeClr val="accent6">
                  <a:lumMod val="75000"/>
                </a:schemeClr>
              </a:solidFill>
            </a:endParaRPr>
          </a:p>
          <a:p>
            <a:pPr marL="0" indent="0">
              <a:buFontTx/>
              <a:buNone/>
              <a:defRPr/>
            </a:pPr>
            <a:r>
              <a:rPr lang="en-GB" altLang="en-US" sz="3400" b="1" dirty="0" smtClean="0">
                <a:solidFill>
                  <a:srgbClr val="005192"/>
                </a:solidFill>
              </a:rPr>
              <a:t>Expanding/developing provision for primary aged children and young people with communication and interaction needs including Autistic </a:t>
            </a:r>
            <a:r>
              <a:rPr lang="en-GB" altLang="en-US" sz="3400" b="1" dirty="0">
                <a:solidFill>
                  <a:srgbClr val="005192"/>
                </a:solidFill>
              </a:rPr>
              <a:t>S</a:t>
            </a:r>
            <a:r>
              <a:rPr lang="en-GB" altLang="en-US" sz="3400" b="1" dirty="0" smtClean="0">
                <a:solidFill>
                  <a:srgbClr val="005192"/>
                </a:solidFill>
              </a:rPr>
              <a:t>pectrum </a:t>
            </a:r>
            <a:r>
              <a:rPr lang="en-GB" altLang="en-US" sz="3400" b="1" dirty="0">
                <a:solidFill>
                  <a:srgbClr val="005192"/>
                </a:solidFill>
              </a:rPr>
              <a:t>D</a:t>
            </a:r>
            <a:r>
              <a:rPr lang="en-GB" altLang="en-US" sz="3400" b="1" dirty="0" smtClean="0">
                <a:solidFill>
                  <a:srgbClr val="005192"/>
                </a:solidFill>
              </a:rPr>
              <a:t>isorders (ASD) and Complex SEND at:</a:t>
            </a:r>
          </a:p>
          <a:p>
            <a:pPr marL="0" indent="0">
              <a:buFontTx/>
              <a:buNone/>
              <a:defRPr/>
            </a:pPr>
            <a:endParaRPr lang="en-GB" altLang="en-US" sz="3400" b="1" dirty="0" smtClean="0">
              <a:solidFill>
                <a:schemeClr val="accent6">
                  <a:lumMod val="75000"/>
                </a:schemeClr>
              </a:solidFill>
            </a:endParaRPr>
          </a:p>
          <a:p>
            <a:pPr>
              <a:defRPr/>
            </a:pPr>
            <a:r>
              <a:rPr lang="en-GB" altLang="en-US" sz="3400" b="1" dirty="0" err="1" smtClean="0">
                <a:solidFill>
                  <a:schemeClr val="accent6">
                    <a:lumMod val="75000"/>
                  </a:schemeClr>
                </a:solidFill>
              </a:rPr>
              <a:t>Crossley</a:t>
            </a:r>
            <a:r>
              <a:rPr lang="en-GB" altLang="en-US" sz="3400" b="1" dirty="0" smtClean="0">
                <a:solidFill>
                  <a:schemeClr val="accent6">
                    <a:lumMod val="75000"/>
                  </a:schemeClr>
                </a:solidFill>
              </a:rPr>
              <a:t> Hall Primary School from 12 places to 24 places proposed by September 2019 for primary aged children with (ASD)</a:t>
            </a:r>
          </a:p>
          <a:p>
            <a:pPr>
              <a:defRPr/>
            </a:pPr>
            <a:endParaRPr lang="en-GB" altLang="en-US" sz="3400" b="1" dirty="0" smtClean="0">
              <a:solidFill>
                <a:schemeClr val="accent6">
                  <a:lumMod val="75000"/>
                </a:schemeClr>
              </a:solidFill>
            </a:endParaRPr>
          </a:p>
          <a:p>
            <a:pPr>
              <a:defRPr/>
            </a:pPr>
            <a:r>
              <a:rPr lang="en-GB" altLang="en-US" sz="3400" b="1" dirty="0" smtClean="0">
                <a:solidFill>
                  <a:schemeClr val="accent6">
                    <a:lumMod val="75000"/>
                  </a:schemeClr>
                </a:solidFill>
              </a:rPr>
              <a:t>Horton Park Primary School – 12 new places proposed by September 2019 for primary aged children (key stage 1) with Complex SEND.</a:t>
            </a:r>
          </a:p>
          <a:p>
            <a:pPr marL="0" indent="0">
              <a:buFontTx/>
              <a:buNone/>
              <a:defRPr/>
            </a:pPr>
            <a:endParaRPr lang="en-GB" altLang="en-US" sz="2600" b="1" dirty="0" smtClean="0"/>
          </a:p>
          <a:p>
            <a:pPr marL="0" indent="0">
              <a:buFontTx/>
              <a:buNone/>
              <a:defRPr/>
            </a:pPr>
            <a:r>
              <a:rPr lang="en-GB" altLang="en-US" sz="1400" b="1" dirty="0" smtClean="0"/>
              <a:t/>
            </a:r>
            <a:br>
              <a:rPr lang="en-GB" altLang="en-US" sz="1400" b="1" dirty="0" smtClean="0"/>
            </a:br>
            <a:endParaRPr lang="en-GB" altLang="en-US" sz="1400" b="1" dirty="0" smtClean="0"/>
          </a:p>
        </p:txBody>
      </p:sp>
    </p:spTree>
    <p:extLst>
      <p:ext uri="{BB962C8B-B14F-4D97-AF65-F5344CB8AC3E}">
        <p14:creationId xmlns:p14="http://schemas.microsoft.com/office/powerpoint/2010/main" val="3898353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79391" y="23813"/>
            <a:ext cx="8713787" cy="1008062"/>
          </a:xfrm>
        </p:spPr>
        <p:txBody>
          <a:bodyPr/>
          <a:lstStyle/>
          <a:p>
            <a:r>
              <a:rPr lang="en-GB" altLang="en-US" sz="3200" b="1" dirty="0" smtClean="0">
                <a:solidFill>
                  <a:srgbClr val="005192"/>
                </a:solidFill>
              </a:rPr>
              <a:t>Proposals for Academies Continued….. </a:t>
            </a:r>
          </a:p>
        </p:txBody>
      </p:sp>
      <p:sp>
        <p:nvSpPr>
          <p:cNvPr id="15363" name="Content Placeholder 2"/>
          <p:cNvSpPr>
            <a:spLocks noGrp="1"/>
          </p:cNvSpPr>
          <p:nvPr>
            <p:ph idx="1"/>
          </p:nvPr>
        </p:nvSpPr>
        <p:spPr>
          <a:xfrm>
            <a:off x="250827" y="1196975"/>
            <a:ext cx="8569325" cy="4465638"/>
          </a:xfrm>
        </p:spPr>
        <p:txBody>
          <a:bodyPr/>
          <a:lstStyle/>
          <a:p>
            <a:pPr marL="0" indent="0">
              <a:buFontTx/>
              <a:buNone/>
              <a:defRPr/>
            </a:pPr>
            <a:r>
              <a:rPr lang="en-GB" altLang="en-US" sz="2200" b="1" dirty="0" smtClean="0">
                <a:solidFill>
                  <a:schemeClr val="accent6">
                    <a:lumMod val="75000"/>
                  </a:schemeClr>
                </a:solidFill>
              </a:rPr>
              <a:t>The following Academies are proposing to develop Resourced Provision places for pupils in academy schools with effect from 1st September 2019 :</a:t>
            </a:r>
          </a:p>
          <a:p>
            <a:pPr marL="0" indent="0">
              <a:buFontTx/>
              <a:buNone/>
              <a:defRPr/>
            </a:pPr>
            <a:endParaRPr lang="en-GB" altLang="en-US" sz="2200" b="1" dirty="0" smtClean="0">
              <a:solidFill>
                <a:schemeClr val="accent6">
                  <a:lumMod val="75000"/>
                </a:schemeClr>
              </a:solidFill>
            </a:endParaRPr>
          </a:p>
          <a:p>
            <a:pPr>
              <a:defRPr/>
            </a:pPr>
            <a:r>
              <a:rPr lang="en-GB" altLang="en-US" sz="2200" b="1" dirty="0" err="1" smtClean="0">
                <a:solidFill>
                  <a:schemeClr val="accent6">
                    <a:lumMod val="75000"/>
                  </a:schemeClr>
                </a:solidFill>
              </a:rPr>
              <a:t>Hollingwood</a:t>
            </a:r>
            <a:r>
              <a:rPr lang="en-GB" altLang="en-US" sz="2200" b="1" dirty="0" smtClean="0">
                <a:solidFill>
                  <a:schemeClr val="accent6">
                    <a:lumMod val="75000"/>
                  </a:schemeClr>
                </a:solidFill>
              </a:rPr>
              <a:t> Primary School – 16 places proposed by September 2019 for primary aged children with Social </a:t>
            </a:r>
            <a:r>
              <a:rPr lang="en-GB" altLang="en-US" sz="2200" b="1" dirty="0">
                <a:solidFill>
                  <a:schemeClr val="accent6">
                    <a:lumMod val="75000"/>
                  </a:schemeClr>
                </a:solidFill>
              </a:rPr>
              <a:t>E</a:t>
            </a:r>
            <a:r>
              <a:rPr lang="en-GB" altLang="en-US" sz="2200" b="1" dirty="0" smtClean="0">
                <a:solidFill>
                  <a:schemeClr val="accent6">
                    <a:lumMod val="75000"/>
                  </a:schemeClr>
                </a:solidFill>
              </a:rPr>
              <a:t>motional and Mental </a:t>
            </a:r>
            <a:r>
              <a:rPr lang="en-GB" altLang="en-US" sz="2200" b="1" dirty="0">
                <a:solidFill>
                  <a:schemeClr val="accent6">
                    <a:lumMod val="75000"/>
                  </a:schemeClr>
                </a:solidFill>
              </a:rPr>
              <a:t>H</a:t>
            </a:r>
            <a:r>
              <a:rPr lang="en-GB" altLang="en-US" sz="2200" b="1" dirty="0" smtClean="0">
                <a:solidFill>
                  <a:schemeClr val="accent6">
                    <a:lumMod val="75000"/>
                  </a:schemeClr>
                </a:solidFill>
              </a:rPr>
              <a:t>ealth needs (SEMH).</a:t>
            </a:r>
          </a:p>
          <a:p>
            <a:pPr>
              <a:defRPr/>
            </a:pPr>
            <a:endParaRPr lang="en-GB" altLang="en-US" sz="2200" b="1" dirty="0" smtClean="0">
              <a:solidFill>
                <a:schemeClr val="accent6">
                  <a:lumMod val="75000"/>
                </a:schemeClr>
              </a:solidFill>
            </a:endParaRPr>
          </a:p>
          <a:p>
            <a:pPr>
              <a:defRPr/>
            </a:pPr>
            <a:r>
              <a:rPr lang="en-GB" altLang="en-US" sz="2200" b="1" dirty="0" smtClean="0">
                <a:solidFill>
                  <a:schemeClr val="accent6">
                    <a:lumMod val="75000"/>
                  </a:schemeClr>
                </a:solidFill>
              </a:rPr>
              <a:t>Appleton Academy – 20 places proposed by September 2019 for secondary aged children with communication and interaction needs including Autistic </a:t>
            </a:r>
            <a:r>
              <a:rPr lang="en-GB" altLang="en-US" sz="2200" b="1" dirty="0">
                <a:solidFill>
                  <a:schemeClr val="accent6">
                    <a:lumMod val="75000"/>
                  </a:schemeClr>
                </a:solidFill>
              </a:rPr>
              <a:t>S</a:t>
            </a:r>
            <a:r>
              <a:rPr lang="en-GB" altLang="en-US" sz="2200" b="1" dirty="0" smtClean="0">
                <a:solidFill>
                  <a:schemeClr val="accent6">
                    <a:lumMod val="75000"/>
                  </a:schemeClr>
                </a:solidFill>
              </a:rPr>
              <a:t>pectrum </a:t>
            </a:r>
            <a:r>
              <a:rPr lang="en-GB" altLang="en-US" sz="2200" b="1" dirty="0">
                <a:solidFill>
                  <a:schemeClr val="accent6">
                    <a:lumMod val="75000"/>
                  </a:schemeClr>
                </a:solidFill>
              </a:rPr>
              <a:t>D</a:t>
            </a:r>
            <a:r>
              <a:rPr lang="en-GB" altLang="en-US" sz="2200" b="1" dirty="0" smtClean="0">
                <a:solidFill>
                  <a:schemeClr val="accent6">
                    <a:lumMod val="75000"/>
                  </a:schemeClr>
                </a:solidFill>
              </a:rPr>
              <a:t>isorders (ASD). </a:t>
            </a:r>
            <a:r>
              <a:rPr lang="en-GB" altLang="en-US" sz="1600" dirty="0" smtClean="0">
                <a:solidFill>
                  <a:schemeClr val="accent6">
                    <a:lumMod val="75000"/>
                  </a:schemeClr>
                </a:solidFill>
              </a:rPr>
              <a:t/>
            </a:r>
            <a:br>
              <a:rPr lang="en-GB" altLang="en-US" sz="1600" dirty="0" smtClean="0">
                <a:solidFill>
                  <a:schemeClr val="accent6">
                    <a:lumMod val="75000"/>
                  </a:schemeClr>
                </a:solidFill>
              </a:rPr>
            </a:br>
            <a:endParaRPr lang="en-GB" altLang="en-US" sz="1600" dirty="0" smtClean="0">
              <a:solidFill>
                <a:schemeClr val="accent6">
                  <a:lumMod val="75000"/>
                </a:schemeClr>
              </a:solidFill>
            </a:endParaRPr>
          </a:p>
        </p:txBody>
      </p:sp>
    </p:spTree>
    <p:extLst>
      <p:ext uri="{BB962C8B-B14F-4D97-AF65-F5344CB8AC3E}">
        <p14:creationId xmlns:p14="http://schemas.microsoft.com/office/powerpoint/2010/main" val="3079452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79391" y="23813"/>
            <a:ext cx="8713787" cy="1008062"/>
          </a:xfrm>
        </p:spPr>
        <p:txBody>
          <a:bodyPr/>
          <a:lstStyle/>
          <a:p>
            <a:r>
              <a:rPr lang="en-GB" altLang="en-US" sz="3200" b="1" dirty="0" smtClean="0">
                <a:solidFill>
                  <a:srgbClr val="005192"/>
                </a:solidFill>
              </a:rPr>
              <a:t>Key Dates</a:t>
            </a:r>
          </a:p>
        </p:txBody>
      </p:sp>
      <p:sp>
        <p:nvSpPr>
          <p:cNvPr id="15363" name="Content Placeholder 2"/>
          <p:cNvSpPr>
            <a:spLocks noGrp="1"/>
          </p:cNvSpPr>
          <p:nvPr>
            <p:ph idx="1"/>
          </p:nvPr>
        </p:nvSpPr>
        <p:spPr>
          <a:xfrm>
            <a:off x="250827" y="1196975"/>
            <a:ext cx="8569325" cy="4465638"/>
          </a:xfrm>
        </p:spPr>
        <p:txBody>
          <a:bodyPr>
            <a:normAutofit fontScale="92500" lnSpcReduction="10000"/>
          </a:bodyPr>
          <a:lstStyle/>
          <a:p>
            <a:pPr marL="0" indent="0" algn="ctr">
              <a:buFontTx/>
              <a:buNone/>
              <a:defRPr/>
            </a:pPr>
            <a:r>
              <a:rPr lang="en-GB" altLang="en-US" sz="2800" b="1" dirty="0" smtClean="0">
                <a:solidFill>
                  <a:schemeClr val="accent6">
                    <a:lumMod val="75000"/>
                  </a:schemeClr>
                </a:solidFill>
              </a:rPr>
              <a:t>9</a:t>
            </a:r>
            <a:r>
              <a:rPr lang="en-GB" altLang="en-US" sz="2800" b="1" baseline="30000" dirty="0" smtClean="0">
                <a:solidFill>
                  <a:schemeClr val="accent6">
                    <a:lumMod val="75000"/>
                  </a:schemeClr>
                </a:solidFill>
              </a:rPr>
              <a:t>th</a:t>
            </a:r>
            <a:r>
              <a:rPr lang="en-GB" altLang="en-US" sz="2800" b="1" dirty="0" smtClean="0">
                <a:solidFill>
                  <a:schemeClr val="accent6">
                    <a:lumMod val="75000"/>
                  </a:schemeClr>
                </a:solidFill>
              </a:rPr>
              <a:t> July – Council Executive </a:t>
            </a:r>
          </a:p>
          <a:p>
            <a:pPr marL="0" indent="0" algn="ctr">
              <a:buFontTx/>
              <a:buNone/>
              <a:defRPr/>
            </a:pPr>
            <a:r>
              <a:rPr lang="en-GB" altLang="en-US" sz="2800" b="1" dirty="0" smtClean="0">
                <a:solidFill>
                  <a:schemeClr val="accent6">
                    <a:lumMod val="75000"/>
                  </a:schemeClr>
                </a:solidFill>
              </a:rPr>
              <a:t>(decision on LA maintained proposals)</a:t>
            </a:r>
          </a:p>
          <a:p>
            <a:pPr marL="0" indent="0" algn="ctr">
              <a:buFontTx/>
              <a:buNone/>
              <a:defRPr/>
            </a:pPr>
            <a:endParaRPr lang="en-GB" altLang="en-US" sz="2800" b="1" dirty="0">
              <a:solidFill>
                <a:schemeClr val="accent6">
                  <a:lumMod val="75000"/>
                </a:schemeClr>
              </a:solidFill>
            </a:endParaRPr>
          </a:p>
          <a:p>
            <a:pPr marL="0" indent="0" algn="ctr">
              <a:buFontTx/>
              <a:buNone/>
              <a:defRPr/>
            </a:pPr>
            <a:r>
              <a:rPr lang="en-GB" altLang="en-US" sz="2800" b="1" dirty="0" smtClean="0">
                <a:solidFill>
                  <a:schemeClr val="accent6">
                    <a:lumMod val="75000"/>
                  </a:schemeClr>
                </a:solidFill>
              </a:rPr>
              <a:t>15</a:t>
            </a:r>
            <a:r>
              <a:rPr lang="en-GB" altLang="en-US" sz="2800" b="1" baseline="30000" dirty="0" smtClean="0">
                <a:solidFill>
                  <a:schemeClr val="accent6">
                    <a:lumMod val="75000"/>
                  </a:schemeClr>
                </a:solidFill>
              </a:rPr>
              <a:t>th</a:t>
            </a:r>
            <a:r>
              <a:rPr lang="en-GB" altLang="en-US" sz="2800" b="1" dirty="0" smtClean="0">
                <a:solidFill>
                  <a:schemeClr val="accent6">
                    <a:lumMod val="75000"/>
                  </a:schemeClr>
                </a:solidFill>
              </a:rPr>
              <a:t> July – HTB/RSC Meeting </a:t>
            </a:r>
          </a:p>
          <a:p>
            <a:pPr marL="0" indent="0" algn="ctr">
              <a:buFontTx/>
              <a:buNone/>
              <a:defRPr/>
            </a:pPr>
            <a:r>
              <a:rPr lang="en-GB" altLang="en-US" sz="2800" b="1" dirty="0" smtClean="0">
                <a:solidFill>
                  <a:schemeClr val="accent6">
                    <a:lumMod val="75000"/>
                  </a:schemeClr>
                </a:solidFill>
              </a:rPr>
              <a:t>(</a:t>
            </a:r>
            <a:r>
              <a:rPr lang="en-GB" altLang="en-US" sz="2800" b="1" dirty="0">
                <a:solidFill>
                  <a:schemeClr val="accent6">
                    <a:lumMod val="75000"/>
                  </a:schemeClr>
                </a:solidFill>
              </a:rPr>
              <a:t>decision on </a:t>
            </a:r>
            <a:r>
              <a:rPr lang="en-GB" altLang="en-US" sz="2800" b="1" dirty="0" smtClean="0">
                <a:solidFill>
                  <a:schemeClr val="accent6">
                    <a:lumMod val="75000"/>
                  </a:schemeClr>
                </a:solidFill>
              </a:rPr>
              <a:t>Academy proposals)</a:t>
            </a:r>
          </a:p>
          <a:p>
            <a:pPr marL="0" indent="0" algn="ctr">
              <a:buFontTx/>
              <a:buNone/>
              <a:defRPr/>
            </a:pPr>
            <a:endParaRPr lang="en-GB" altLang="en-US" sz="2800" b="1" dirty="0">
              <a:solidFill>
                <a:schemeClr val="accent6">
                  <a:lumMod val="75000"/>
                </a:schemeClr>
              </a:solidFill>
            </a:endParaRPr>
          </a:p>
          <a:p>
            <a:pPr marL="0" indent="0" algn="ctr">
              <a:buFontTx/>
              <a:buNone/>
              <a:defRPr/>
            </a:pPr>
            <a:r>
              <a:rPr lang="en-GB" altLang="en-US" sz="2800" b="1" dirty="0" smtClean="0">
                <a:solidFill>
                  <a:schemeClr val="accent6">
                    <a:lumMod val="75000"/>
                  </a:schemeClr>
                </a:solidFill>
              </a:rPr>
              <a:t>1</a:t>
            </a:r>
            <a:r>
              <a:rPr lang="en-GB" altLang="en-US" sz="2800" b="1" baseline="30000" dirty="0" smtClean="0">
                <a:solidFill>
                  <a:schemeClr val="accent6">
                    <a:lumMod val="75000"/>
                  </a:schemeClr>
                </a:solidFill>
              </a:rPr>
              <a:t>st</a:t>
            </a:r>
            <a:r>
              <a:rPr lang="en-GB" altLang="en-US" sz="2800" b="1" dirty="0" smtClean="0">
                <a:solidFill>
                  <a:schemeClr val="accent6">
                    <a:lumMod val="75000"/>
                  </a:schemeClr>
                </a:solidFill>
              </a:rPr>
              <a:t> September </a:t>
            </a:r>
          </a:p>
          <a:p>
            <a:pPr marL="0" indent="0" algn="ctr">
              <a:buFontTx/>
              <a:buNone/>
              <a:defRPr/>
            </a:pPr>
            <a:r>
              <a:rPr lang="en-GB" altLang="en-US" sz="2800" b="1" dirty="0" smtClean="0">
                <a:solidFill>
                  <a:schemeClr val="accent6">
                    <a:lumMod val="75000"/>
                  </a:schemeClr>
                </a:solidFill>
              </a:rPr>
              <a:t>Provisions open and start to admit children and young people</a:t>
            </a:r>
            <a:r>
              <a:rPr lang="en-GB" altLang="en-US" sz="2800" dirty="0" smtClean="0">
                <a:solidFill>
                  <a:schemeClr val="accent6">
                    <a:lumMod val="75000"/>
                  </a:schemeClr>
                </a:solidFill>
              </a:rPr>
              <a:t/>
            </a:r>
            <a:br>
              <a:rPr lang="en-GB" altLang="en-US" sz="2800" dirty="0" smtClean="0">
                <a:solidFill>
                  <a:schemeClr val="accent6">
                    <a:lumMod val="75000"/>
                  </a:schemeClr>
                </a:solidFill>
              </a:rPr>
            </a:br>
            <a:endParaRPr lang="en-GB" altLang="en-US" sz="2800" dirty="0" smtClean="0">
              <a:solidFill>
                <a:schemeClr val="accent6">
                  <a:lumMod val="75000"/>
                </a:schemeClr>
              </a:solidFill>
            </a:endParaRPr>
          </a:p>
        </p:txBody>
      </p:sp>
    </p:spTree>
    <p:extLst>
      <p:ext uri="{BB962C8B-B14F-4D97-AF65-F5344CB8AC3E}">
        <p14:creationId xmlns:p14="http://schemas.microsoft.com/office/powerpoint/2010/main" val="2178429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611560" y="1196752"/>
            <a:ext cx="8352928" cy="3384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srgbClr val="000714"/>
                </a:solidFill>
              </a:rPr>
              <a:t>Workload Toolkit</a:t>
            </a:r>
          </a:p>
          <a:p>
            <a:pPr algn="l"/>
            <a:endParaRPr lang="en-GB" sz="3600" b="1" dirty="0" smtClean="0">
              <a:solidFill>
                <a:srgbClr val="000714"/>
              </a:solidFill>
            </a:endParaRPr>
          </a:p>
          <a:p>
            <a:pPr algn="l"/>
            <a:endParaRPr lang="en-GB" sz="3200" b="1" dirty="0">
              <a:solidFill>
                <a:srgbClr val="002060"/>
              </a:solidFill>
            </a:endParaRPr>
          </a:p>
          <a:p>
            <a:r>
              <a:rPr lang="en-GB" sz="3600" b="1" dirty="0" smtClean="0">
                <a:solidFill>
                  <a:srgbClr val="002060"/>
                </a:solidFill>
              </a:rPr>
              <a:t>Liz </a:t>
            </a:r>
            <a:r>
              <a:rPr lang="en-GB" sz="3600" b="1" dirty="0" err="1" smtClean="0">
                <a:solidFill>
                  <a:srgbClr val="002060"/>
                </a:solidFill>
              </a:rPr>
              <a:t>Whetham</a:t>
            </a:r>
            <a:r>
              <a:rPr lang="en-GB" sz="3600" b="1" dirty="0" smtClean="0">
                <a:solidFill>
                  <a:srgbClr val="002060"/>
                </a:solidFill>
              </a:rPr>
              <a:t> </a:t>
            </a:r>
          </a:p>
          <a:p>
            <a:r>
              <a:rPr lang="en-GB" sz="2800" b="1" dirty="0" smtClean="0">
                <a:solidFill>
                  <a:srgbClr val="002060"/>
                </a:solidFill>
              </a:rPr>
              <a:t>Holy Trinity School</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5589240"/>
            <a:ext cx="2700528" cy="762000"/>
          </a:xfrm>
          <a:prstGeom prst="rect">
            <a:avLst/>
          </a:prstGeom>
        </p:spPr>
      </p:pic>
    </p:spTree>
    <p:extLst>
      <p:ext uri="{BB962C8B-B14F-4D97-AF65-F5344CB8AC3E}">
        <p14:creationId xmlns:p14="http://schemas.microsoft.com/office/powerpoint/2010/main" val="1262330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latin typeface="Gill Sans MT" panose="020B0502020104020203" pitchFamily="34" charset="0"/>
              </a:rPr>
              <a:t>Tackling Workload</a:t>
            </a:r>
            <a:br>
              <a:rPr lang="en-GB" dirty="0">
                <a:latin typeface="Gill Sans MT" panose="020B0502020104020203" pitchFamily="34" charset="0"/>
              </a:rPr>
            </a:br>
            <a:endParaRPr lang="en-GB" dirty="0">
              <a:latin typeface="Gill Sans MT" panose="020B0502020104020203" pitchFamily="34" charset="0"/>
            </a:endParaRPr>
          </a:p>
        </p:txBody>
      </p:sp>
      <p:sp>
        <p:nvSpPr>
          <p:cNvPr id="3" name="Subtitle 2"/>
          <p:cNvSpPr>
            <a:spLocks noGrp="1"/>
          </p:cNvSpPr>
          <p:nvPr>
            <p:ph type="subTitle" idx="1"/>
          </p:nvPr>
        </p:nvSpPr>
        <p:spPr/>
        <p:txBody>
          <a:bodyPr>
            <a:noAutofit/>
          </a:bodyPr>
          <a:lstStyle/>
          <a:p>
            <a:r>
              <a:rPr lang="en-GB" sz="2400" dirty="0">
                <a:latin typeface="Gill Sans MT" panose="020B0502020104020203" pitchFamily="34" charset="0"/>
              </a:rPr>
              <a:t>Bradford Primary Heads</a:t>
            </a:r>
          </a:p>
          <a:p>
            <a:r>
              <a:rPr lang="en-GB" sz="2400" dirty="0">
                <a:latin typeface="Gill Sans MT" panose="020B0502020104020203" pitchFamily="34" charset="0"/>
              </a:rPr>
              <a:t>Wednesday 26</a:t>
            </a:r>
            <a:r>
              <a:rPr lang="en-GB" sz="2400" baseline="30000" dirty="0">
                <a:latin typeface="Gill Sans MT" panose="020B0502020104020203" pitchFamily="34" charset="0"/>
              </a:rPr>
              <a:t>th</a:t>
            </a:r>
            <a:r>
              <a:rPr lang="en-GB" sz="2400" dirty="0">
                <a:latin typeface="Gill Sans MT" panose="020B0502020104020203" pitchFamily="34" charset="0"/>
              </a:rPr>
              <a:t> June 2019</a:t>
            </a:r>
          </a:p>
          <a:p>
            <a:r>
              <a:rPr lang="en-GB" sz="2400" dirty="0">
                <a:latin typeface="Gill Sans MT" panose="020B0502020104020203" pitchFamily="34" charset="0"/>
              </a:rPr>
              <a:t>Elizabeth Whetham, </a:t>
            </a:r>
            <a:r>
              <a:rPr lang="en-GB" sz="2400" dirty="0" err="1">
                <a:latin typeface="Gill Sans MT" panose="020B0502020104020203" pitchFamily="34" charset="0"/>
              </a:rPr>
              <a:t>lle</a:t>
            </a:r>
            <a:r>
              <a:rPr lang="en-GB" sz="2400" dirty="0">
                <a:latin typeface="Gill Sans MT" panose="020B0502020104020203" pitchFamily="34" charset="0"/>
              </a:rPr>
              <a:t>, Headteacher – holy trinity primary school, </a:t>
            </a:r>
            <a:r>
              <a:rPr lang="en-GB" sz="2400" dirty="0" err="1">
                <a:latin typeface="Gill Sans MT" panose="020B0502020104020203" pitchFamily="34" charset="0"/>
              </a:rPr>
              <a:t>halifax</a:t>
            </a:r>
            <a:endParaRPr lang="en-GB" sz="2400" dirty="0">
              <a:latin typeface="Gill Sans MT" panose="020B0502020104020203" pitchFamily="34" charset="0"/>
            </a:endParaRPr>
          </a:p>
        </p:txBody>
      </p:sp>
    </p:spTree>
    <p:extLst>
      <p:ext uri="{BB962C8B-B14F-4D97-AF65-F5344CB8AC3E}">
        <p14:creationId xmlns:p14="http://schemas.microsoft.com/office/powerpoint/2010/main" val="496849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196010" y="3667100"/>
            <a:ext cx="7273180" cy="2303140"/>
          </a:xfrm>
        </p:spPr>
        <p:txBody>
          <a:bodyPr>
            <a:normAutofit/>
          </a:bodyPr>
          <a:lstStyle/>
          <a:p>
            <a:r>
              <a:rPr lang="en-GB" sz="3100" b="1" dirty="0"/>
              <a:t/>
            </a:r>
            <a:br>
              <a:rPr lang="en-GB" sz="3100" b="1" dirty="0"/>
            </a:br>
            <a:endParaRPr lang="en-GB" sz="3100" b="1" dirty="0"/>
          </a:p>
        </p:txBody>
      </p:sp>
      <p:sp>
        <p:nvSpPr>
          <p:cNvPr id="4" name="Rectangle 4"/>
          <p:cNvSpPr txBox="1">
            <a:spLocks noChangeArrowheads="1"/>
          </p:cNvSpPr>
          <p:nvPr/>
        </p:nvSpPr>
        <p:spPr>
          <a:xfrm>
            <a:off x="592886" y="836712"/>
            <a:ext cx="8029120" cy="38884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srgbClr val="000714"/>
                </a:solidFill>
              </a:rPr>
              <a:t>Children’s Services Structure</a:t>
            </a:r>
          </a:p>
          <a:p>
            <a:pPr algn="l"/>
            <a:endParaRPr lang="en-GB" sz="3600" b="1" dirty="0" smtClean="0">
              <a:solidFill>
                <a:srgbClr val="000714"/>
              </a:solidFill>
            </a:endParaRPr>
          </a:p>
          <a:p>
            <a:pPr algn="l"/>
            <a:endParaRPr lang="en-GB" sz="3200" b="1" dirty="0">
              <a:solidFill>
                <a:srgbClr val="002060"/>
              </a:solidFill>
            </a:endParaRPr>
          </a:p>
          <a:p>
            <a:r>
              <a:rPr lang="en-GB" sz="3600" b="1" dirty="0">
                <a:solidFill>
                  <a:srgbClr val="002060"/>
                </a:solidFill>
              </a:rPr>
              <a:t>Yasmin Umarji</a:t>
            </a:r>
          </a:p>
          <a:p>
            <a:r>
              <a:rPr lang="en-GB" sz="2800" b="1" dirty="0"/>
              <a:t>Strategic Manager – Education &amp; Learning</a:t>
            </a:r>
            <a:endParaRPr lang="en-GB" sz="28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5589240"/>
            <a:ext cx="2700528" cy="762000"/>
          </a:xfrm>
          <a:prstGeom prst="rect">
            <a:avLst/>
          </a:prstGeom>
        </p:spPr>
      </p:pic>
      <p:sp>
        <p:nvSpPr>
          <p:cNvPr id="3" name="Rectangle 2"/>
          <p:cNvSpPr/>
          <p:nvPr/>
        </p:nvSpPr>
        <p:spPr>
          <a:xfrm>
            <a:off x="2286000" y="2967335"/>
            <a:ext cx="4572000" cy="369332"/>
          </a:xfrm>
          <a:prstGeom prst="rect">
            <a:avLst/>
          </a:prstGeom>
        </p:spPr>
        <p:txBody>
          <a:bodyPr>
            <a:spAutoFit/>
          </a:bodyPr>
          <a:lstStyle/>
          <a:p>
            <a:endParaRPr lang="en-GB" b="1" dirty="0">
              <a:solidFill>
                <a:srgbClr val="002060"/>
              </a:solidFill>
            </a:endParaRPr>
          </a:p>
        </p:txBody>
      </p:sp>
    </p:spTree>
    <p:extLst>
      <p:ext uri="{BB962C8B-B14F-4D97-AF65-F5344CB8AC3E}">
        <p14:creationId xmlns:p14="http://schemas.microsoft.com/office/powerpoint/2010/main" val="570819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14699" y="944356"/>
            <a:ext cx="3519605" cy="2268620"/>
          </a:xfrm>
        </p:spPr>
        <p:txBody>
          <a:bodyPr>
            <a:normAutofit fontScale="32500" lnSpcReduction="20000"/>
          </a:bodyPr>
          <a:lstStyle/>
          <a:p>
            <a:r>
              <a:rPr lang="en-GB" sz="6200" b="0" dirty="0">
                <a:latin typeface="Gill Sans MT" panose="020B0502020104020203" pitchFamily="34" charset="0"/>
              </a:rPr>
              <a:t> </a:t>
            </a:r>
            <a:r>
              <a:rPr lang="en-GB" sz="4800" b="0" dirty="0">
                <a:latin typeface="Gill Sans MT" panose="020B0502020104020203" pitchFamily="34" charset="0"/>
              </a:rPr>
              <a:t>Concerns over teacher mental health because of workload and leadership pressure. </a:t>
            </a:r>
          </a:p>
          <a:p>
            <a:pPr marL="0" indent="0">
              <a:buNone/>
            </a:pPr>
            <a:endParaRPr lang="en-GB" sz="4800" b="0" dirty="0" smtClean="0">
              <a:latin typeface="Gill Sans MT" panose="020B0502020104020203" pitchFamily="34" charset="0"/>
            </a:endParaRPr>
          </a:p>
          <a:p>
            <a:r>
              <a:rPr lang="en-GB" sz="4800" b="0" dirty="0" smtClean="0">
                <a:latin typeface="Gill Sans MT" panose="020B0502020104020203" pitchFamily="34" charset="0"/>
              </a:rPr>
              <a:t> </a:t>
            </a:r>
            <a:r>
              <a:rPr lang="en-GB" sz="4800" b="0" dirty="0">
                <a:latin typeface="Gill Sans MT" panose="020B0502020104020203" pitchFamily="34" charset="0"/>
              </a:rPr>
              <a:t>Three in 10 teachers say they have turned to medication over the last year to deal with the physical and mental toll their job is taking on them, a survey has found.</a:t>
            </a:r>
          </a:p>
          <a:p>
            <a:pPr marL="0" indent="0">
              <a:buNone/>
            </a:pPr>
            <a:endParaRPr lang="en-GB"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943" y="369264"/>
            <a:ext cx="1061114" cy="465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004048" y="369264"/>
            <a:ext cx="3758952" cy="2862322"/>
          </a:xfrm>
          <a:prstGeom prst="rect">
            <a:avLst/>
          </a:prstGeom>
        </p:spPr>
        <p:txBody>
          <a:bodyPr wrap="square">
            <a:spAutoFit/>
          </a:bodyPr>
          <a:lstStyle/>
          <a:p>
            <a:pPr marL="180000" lvl="1"/>
            <a:r>
              <a:rPr lang="en-GB" dirty="0">
                <a:solidFill>
                  <a:srgbClr val="000000"/>
                </a:solidFill>
                <a:latin typeface="Gill Sans MT" panose="020B0502020104020203" pitchFamily="34" charset="0"/>
              </a:rPr>
              <a:t>Teachers are satisfied with their jobs and income, but not with their leisure time. Nearly four in five teachers say they are satisfied with their jobs and income levels, which is mostly higher than the other professions. However, only 47 per cent of teachers say they are satisfied with their leisure time, the lowest of the three professions.”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6115" y="1291099"/>
            <a:ext cx="741758" cy="1295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149677" y="3391027"/>
            <a:ext cx="8814811" cy="974077"/>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GB" sz="1500" dirty="0">
                <a:solidFill>
                  <a:srgbClr val="002060"/>
                </a:solidFill>
                <a:latin typeface="Gill Sans MT" panose="020B0502020104020203" pitchFamily="34" charset="0"/>
              </a:rPr>
              <a:t>75% of </a:t>
            </a:r>
            <a:r>
              <a:rPr lang="en-GB" sz="1500" dirty="0">
                <a:solidFill>
                  <a:srgbClr val="FF0000"/>
                </a:solidFill>
                <a:latin typeface="Gill Sans MT" panose="020B0502020104020203" pitchFamily="34" charset="0"/>
              </a:rPr>
              <a:t>1,250 school and college staff and leaders </a:t>
            </a:r>
            <a:r>
              <a:rPr lang="en-GB" sz="1500" dirty="0">
                <a:solidFill>
                  <a:srgbClr val="002060"/>
                </a:solidFill>
                <a:latin typeface="Gill Sans MT" panose="020B0502020104020203" pitchFamily="34" charset="0"/>
              </a:rPr>
              <a:t>surveyed said they had experienced psychological, physical or behavioural symptoms  because of work.</a:t>
            </a:r>
          </a:p>
          <a:p>
            <a:r>
              <a:rPr lang="en-GB" sz="1500" dirty="0">
                <a:solidFill>
                  <a:srgbClr val="002060"/>
                </a:solidFill>
                <a:latin typeface="Gill Sans MT" panose="020B0502020104020203" pitchFamily="34" charset="0"/>
              </a:rPr>
              <a:t>45% felt they don’t achieve the </a:t>
            </a:r>
            <a:r>
              <a:rPr lang="en-GB" sz="1500" dirty="0">
                <a:solidFill>
                  <a:srgbClr val="FF0000"/>
                </a:solidFill>
                <a:latin typeface="Gill Sans MT" panose="020B0502020104020203" pitchFamily="34" charset="0"/>
              </a:rPr>
              <a:t>right work-life balance </a:t>
            </a:r>
            <a:r>
              <a:rPr lang="en-GB" sz="1500" dirty="0" smtClean="0">
                <a:solidFill>
                  <a:srgbClr val="FF0000"/>
                </a:solidFill>
                <a:latin typeface="Gill Sans MT" panose="020B0502020104020203" pitchFamily="34" charset="0"/>
              </a:rPr>
              <a:t> </a:t>
            </a:r>
            <a:r>
              <a:rPr lang="en-GB" sz="1500" dirty="0">
                <a:solidFill>
                  <a:srgbClr val="002060"/>
                </a:solidFill>
                <a:latin typeface="Gill Sans MT" panose="020B0502020104020203" pitchFamily="34" charset="0"/>
              </a:rPr>
              <a:t>(Education Support </a:t>
            </a:r>
            <a:r>
              <a:rPr lang="en-GB" sz="1500" dirty="0" smtClean="0">
                <a:solidFill>
                  <a:srgbClr val="002060"/>
                </a:solidFill>
                <a:latin typeface="Gill Sans MT" panose="020B0502020104020203" pitchFamily="34" charset="0"/>
              </a:rPr>
              <a:t>Partnership</a:t>
            </a:r>
            <a:r>
              <a:rPr lang="en-GB" sz="1500" dirty="0">
                <a:solidFill>
                  <a:srgbClr val="002060"/>
                </a:solidFill>
                <a:latin typeface="Gill Sans MT" panose="020B0502020104020203" pitchFamily="34" charset="0"/>
              </a:rPr>
              <a:t>, 2017</a:t>
            </a:r>
            <a:r>
              <a:rPr lang="en-GB" sz="1500" dirty="0">
                <a:solidFill>
                  <a:srgbClr val="002060"/>
                </a:solidFill>
              </a:rPr>
              <a:t>)</a:t>
            </a:r>
          </a:p>
          <a:p>
            <a:endParaRPr lang="en-GB" dirty="0">
              <a:solidFill>
                <a:srgbClr val="FF0000"/>
              </a:solidFill>
              <a:latin typeface="Gill Sans MT" panose="020B0502020104020203" pitchFamily="34" charset="0"/>
            </a:endParaRPr>
          </a:p>
          <a:p>
            <a:pPr algn="r"/>
            <a:endParaRPr lang="en-GB" dirty="0">
              <a:solidFill>
                <a:srgbClr val="002060"/>
              </a:solidFill>
            </a:endParaRPr>
          </a:p>
          <a:p>
            <a:endParaRPr lang="en-GB" dirty="0">
              <a:solidFill>
                <a:srgbClr val="000000"/>
              </a:solidFill>
            </a:endParaRPr>
          </a:p>
        </p:txBody>
      </p:sp>
      <p:sp>
        <p:nvSpPr>
          <p:cNvPr id="7" name="TextBox 6"/>
          <p:cNvSpPr txBox="1"/>
          <p:nvPr/>
        </p:nvSpPr>
        <p:spPr>
          <a:xfrm>
            <a:off x="2231571" y="128617"/>
            <a:ext cx="3225857" cy="1015663"/>
          </a:xfrm>
          <a:prstGeom prst="rect">
            <a:avLst/>
          </a:prstGeom>
          <a:noFill/>
        </p:spPr>
        <p:txBody>
          <a:bodyPr wrap="square" rtlCol="0">
            <a:spAutoFit/>
          </a:bodyPr>
          <a:lstStyle/>
          <a:p>
            <a:pPr algn="ctr"/>
            <a:r>
              <a:rPr lang="en-GB" sz="6000" b="1" dirty="0">
                <a:solidFill>
                  <a:srgbClr val="000000"/>
                </a:solidFill>
              </a:rPr>
              <a:t>WHY?</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81" y="4712916"/>
            <a:ext cx="1809524" cy="1612699"/>
          </a:xfrm>
          <a:prstGeom prst="rect">
            <a:avLst/>
          </a:prstGeom>
        </p:spPr>
      </p:pic>
      <p:sp>
        <p:nvSpPr>
          <p:cNvPr id="9" name="Rectangle 8"/>
          <p:cNvSpPr/>
          <p:nvPr/>
        </p:nvSpPr>
        <p:spPr>
          <a:xfrm>
            <a:off x="1666925" y="4365104"/>
            <a:ext cx="7179110" cy="2308324"/>
          </a:xfrm>
          <a:prstGeom prst="rect">
            <a:avLst/>
          </a:prstGeom>
        </p:spPr>
        <p:txBody>
          <a:bodyPr wrap="square">
            <a:spAutoFit/>
          </a:bodyPr>
          <a:lstStyle/>
          <a:p>
            <a:pPr fontAlgn="base"/>
            <a:r>
              <a:rPr lang="en-GB" dirty="0">
                <a:solidFill>
                  <a:srgbClr val="000000"/>
                </a:solidFill>
                <a:latin typeface="Gill Sans MT" panose="020B0502020104020203" pitchFamily="34" charset="0"/>
              </a:rPr>
              <a:t>Chief Inspector of Schools Amanda </a:t>
            </a:r>
            <a:r>
              <a:rPr lang="en-GB" dirty="0" err="1">
                <a:solidFill>
                  <a:srgbClr val="000000"/>
                </a:solidFill>
                <a:latin typeface="Gill Sans MT" panose="020B0502020104020203" pitchFamily="34" charset="0"/>
              </a:rPr>
              <a:t>Spielman</a:t>
            </a:r>
            <a:r>
              <a:rPr lang="en-GB" dirty="0">
                <a:solidFill>
                  <a:srgbClr val="000000"/>
                </a:solidFill>
                <a:latin typeface="Gill Sans MT" panose="020B0502020104020203" pitchFamily="34" charset="0"/>
              </a:rPr>
              <a:t> said that she want to look at how </a:t>
            </a:r>
            <a:r>
              <a:rPr lang="en-GB" b="1" dirty="0">
                <a:solidFill>
                  <a:srgbClr val="000000"/>
                </a:solidFill>
                <a:latin typeface="Gill Sans MT" panose="020B0502020104020203" pitchFamily="34" charset="0"/>
              </a:rPr>
              <a:t>Ofsted </a:t>
            </a:r>
            <a:r>
              <a:rPr lang="en-GB" dirty="0">
                <a:solidFill>
                  <a:srgbClr val="000000"/>
                </a:solidFill>
                <a:latin typeface="Gill Sans MT" panose="020B0502020104020203" pitchFamily="34" charset="0"/>
              </a:rPr>
              <a:t>can play its part in reducing </a:t>
            </a:r>
            <a:r>
              <a:rPr lang="en-GB" b="1" dirty="0">
                <a:solidFill>
                  <a:srgbClr val="000000"/>
                </a:solidFill>
                <a:latin typeface="Gill Sans MT" panose="020B0502020104020203" pitchFamily="34" charset="0"/>
              </a:rPr>
              <a:t>workload</a:t>
            </a:r>
            <a:r>
              <a:rPr lang="en-GB" dirty="0">
                <a:solidFill>
                  <a:srgbClr val="000000"/>
                </a:solidFill>
                <a:latin typeface="Gill Sans MT" panose="020B0502020104020203" pitchFamily="34" charset="0"/>
              </a:rPr>
              <a:t>. </a:t>
            </a:r>
          </a:p>
          <a:p>
            <a:pPr fontAlgn="base"/>
            <a:endParaRPr lang="en-GB" dirty="0">
              <a:solidFill>
                <a:srgbClr val="000000"/>
              </a:solidFill>
              <a:latin typeface="Gill Sans MT" panose="020B0502020104020203" pitchFamily="34" charset="0"/>
            </a:endParaRPr>
          </a:p>
          <a:p>
            <a:pPr fontAlgn="base"/>
            <a:r>
              <a:rPr lang="en-GB" dirty="0">
                <a:solidFill>
                  <a:srgbClr val="000000"/>
                </a:solidFill>
                <a:latin typeface="Gill Sans MT" panose="020B0502020104020203" pitchFamily="34" charset="0"/>
              </a:rPr>
              <a:t>‘how policies and accountability measures are translated by school leaders into day-to-day management tools such as policies for planning, assessment and marking. Endless data cuts, triple marking, 10 page lesson plans, and, worst of all,  </a:t>
            </a:r>
            <a:r>
              <a:rPr lang="en-GB" dirty="0" err="1">
                <a:solidFill>
                  <a:srgbClr val="000000"/>
                </a:solidFill>
                <a:latin typeface="Gill Sans MT" panose="020B0502020104020203" pitchFamily="34" charset="0"/>
              </a:rPr>
              <a:t>Mocksteds</a:t>
            </a:r>
            <a:r>
              <a:rPr lang="en-GB" dirty="0">
                <a:solidFill>
                  <a:srgbClr val="000000"/>
                </a:solidFill>
                <a:latin typeface="Gill Sans MT" panose="020B0502020104020203" pitchFamily="34" charset="0"/>
              </a:rPr>
              <a:t> are a distraction from the core purpose of education. ‘</a:t>
            </a:r>
          </a:p>
        </p:txBody>
      </p:sp>
    </p:spTree>
    <p:extLst>
      <p:ext uri="{BB962C8B-B14F-4D97-AF65-F5344CB8AC3E}">
        <p14:creationId xmlns:p14="http://schemas.microsoft.com/office/powerpoint/2010/main" val="1256315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658906" y="6148869"/>
            <a:ext cx="4291136" cy="365125"/>
          </a:xfrm>
        </p:spPr>
        <p:txBody>
          <a:bodyPr/>
          <a:lstStyle/>
          <a:p>
            <a:r>
              <a:rPr lang="en-GB" dirty="0">
                <a:solidFill>
                  <a:srgbClr val="000000"/>
                </a:solidFill>
              </a:rPr>
              <a:t>Teacher Workload Survey, 2016</a:t>
            </a:r>
          </a:p>
        </p:txBody>
      </p:sp>
      <p:sp>
        <p:nvSpPr>
          <p:cNvPr id="5" name="Slide Number Placeholder 4"/>
          <p:cNvSpPr>
            <a:spLocks noGrp="1"/>
          </p:cNvSpPr>
          <p:nvPr>
            <p:ph type="sldNum" sz="quarter" idx="4294967295"/>
          </p:nvPr>
        </p:nvSpPr>
        <p:spPr/>
        <p:txBody>
          <a:bodyPr/>
          <a:lstStyle/>
          <a:p>
            <a:fld id="{5DB98E5A-76C0-453E-B1E0-BC4AB04722D5}" type="slidenum">
              <a:rPr lang="en-GB" smtClean="0">
                <a:solidFill>
                  <a:srgbClr val="D1282E"/>
                </a:solidFill>
              </a:rPr>
              <a:pPr/>
              <a:t>31</a:t>
            </a:fld>
            <a:endParaRPr lang="en-GB" dirty="0">
              <a:solidFill>
                <a:srgbClr val="D1282E"/>
              </a:solidFill>
            </a:endParaRPr>
          </a:p>
        </p:txBody>
      </p:sp>
      <p:sp>
        <p:nvSpPr>
          <p:cNvPr id="6" name="Title 1"/>
          <p:cNvSpPr txBox="1">
            <a:spLocks/>
          </p:cNvSpPr>
          <p:nvPr/>
        </p:nvSpPr>
        <p:spPr>
          <a:xfrm>
            <a:off x="1656165" y="456909"/>
            <a:ext cx="5831681" cy="647701"/>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r>
              <a:rPr dirty="0">
                <a:solidFill>
                  <a:srgbClr val="D1282E"/>
                </a:solidFill>
              </a:rPr>
              <a:t>What is the picture regarding teacher/leader workload?</a:t>
            </a:r>
          </a:p>
        </p:txBody>
      </p:sp>
      <p:graphicFrame>
        <p:nvGraphicFramePr>
          <p:cNvPr id="9" name="Chart 8"/>
          <p:cNvGraphicFramePr>
            <a:graphicFrameLocks/>
          </p:cNvGraphicFramePr>
          <p:nvPr>
            <p:extLst/>
          </p:nvPr>
        </p:nvGraphicFramePr>
        <p:xfrm>
          <a:off x="4788025" y="1340768"/>
          <a:ext cx="3535706" cy="27710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nvPr>
        </p:nvGraphicFramePr>
        <p:xfrm>
          <a:off x="658910" y="2820895"/>
          <a:ext cx="3671047" cy="29843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330774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25" y="352430"/>
            <a:ext cx="8238565" cy="791364"/>
          </a:xfrm>
          <a:solidFill>
            <a:srgbClr val="002060"/>
          </a:solidFill>
        </p:spPr>
        <p:txBody>
          <a:bodyPr>
            <a:normAutofit fontScale="90000"/>
          </a:bodyPr>
          <a:lstStyle/>
          <a:p>
            <a:r>
              <a:rPr lang="en-GB" sz="2800" dirty="0">
                <a:solidFill>
                  <a:schemeClr val="bg1"/>
                </a:solidFill>
              </a:rPr>
              <a:t>What is taking up teachers’ non-teaching time?</a:t>
            </a:r>
          </a:p>
        </p:txBody>
      </p:sp>
      <p:sp>
        <p:nvSpPr>
          <p:cNvPr id="4" name="Slide Number Placeholder 3"/>
          <p:cNvSpPr>
            <a:spLocks noGrp="1"/>
          </p:cNvSpPr>
          <p:nvPr>
            <p:ph type="sldNum" sz="quarter" idx="4294967295"/>
          </p:nvPr>
        </p:nvSpPr>
        <p:spPr/>
        <p:txBody>
          <a:bodyPr/>
          <a:lstStyle/>
          <a:p>
            <a:fld id="{5DB98E5A-76C0-453E-B1E0-BC4AB04722D5}" type="slidenum">
              <a:rPr lang="en-GB" smtClean="0">
                <a:solidFill>
                  <a:srgbClr val="D1282E"/>
                </a:solidFill>
              </a:rPr>
              <a:pPr/>
              <a:t>32</a:t>
            </a:fld>
            <a:endParaRPr lang="en-GB" dirty="0">
              <a:solidFill>
                <a:srgbClr val="D1282E"/>
              </a:solidFill>
            </a:endParaRPr>
          </a:p>
        </p:txBody>
      </p:sp>
      <p:sp>
        <p:nvSpPr>
          <p:cNvPr id="5" name="Footer Placeholder 4"/>
          <p:cNvSpPr>
            <a:spLocks noGrp="1"/>
          </p:cNvSpPr>
          <p:nvPr>
            <p:ph type="ftr" sz="quarter" idx="4294967295"/>
          </p:nvPr>
        </p:nvSpPr>
        <p:spPr>
          <a:xfrm>
            <a:off x="1277634" y="6363715"/>
            <a:ext cx="2592288" cy="365125"/>
          </a:xfrm>
        </p:spPr>
        <p:txBody>
          <a:bodyPr/>
          <a:lstStyle/>
          <a:p>
            <a:pPr algn="ctr"/>
            <a:r>
              <a:rPr lang="en-GB" dirty="0">
                <a:solidFill>
                  <a:srgbClr val="000000"/>
                </a:solidFill>
              </a:rPr>
              <a:t>Source: Teacher Workload Survey, 2016, </a:t>
            </a:r>
          </a:p>
        </p:txBody>
      </p:sp>
      <p:pic>
        <p:nvPicPr>
          <p:cNvPr id="9" name="Content Placeholder 8"/>
          <p:cNvPicPr>
            <a:picLocks noGrp="1"/>
          </p:cNvPicPr>
          <p:nvPr>
            <p:ph idx="1"/>
          </p:nvPr>
        </p:nvPicPr>
        <p:blipFill rotWithShape="1">
          <a:blip r:embed="rId3"/>
          <a:srcRect l="8813" t="21972" r="17466" b="3897"/>
          <a:stretch/>
        </p:blipFill>
        <p:spPr bwMode="auto">
          <a:xfrm>
            <a:off x="1277637" y="1124748"/>
            <a:ext cx="6723365" cy="52093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3247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836712"/>
            <a:ext cx="7749539" cy="1325563"/>
          </a:xfrm>
        </p:spPr>
        <p:txBody>
          <a:bodyPr>
            <a:normAutofit fontScale="90000"/>
          </a:bodyPr>
          <a:lstStyle/>
          <a:p>
            <a:r>
              <a:rPr lang="en-US" b="1" dirty="0"/>
              <a:t>What are the current workload challenges leaders / teachers face in </a:t>
            </a:r>
            <a:r>
              <a:rPr lang="en-US" b="1" dirty="0" err="1"/>
              <a:t>bradford</a:t>
            </a:r>
            <a:r>
              <a:rPr lang="en-US" b="1" dirty="0"/>
              <a:t> schools?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2" y="2346598"/>
            <a:ext cx="4677123" cy="4095254"/>
          </a:xfrm>
          <a:prstGeom prst="rect">
            <a:avLst/>
          </a:prstGeom>
        </p:spPr>
      </p:pic>
      <p:pic>
        <p:nvPicPr>
          <p:cNvPr id="5" name="Picture 4">
            <a:extLst>
              <a:ext uri="{FF2B5EF4-FFF2-40B4-BE49-F238E27FC236}">
                <a16:creationId xmlns="" xmlns:a16="http://schemas.microsoft.com/office/drawing/2014/main" id="{8B5633AB-BED8-43AC-8596-275FD8C7DD40}"/>
              </a:ext>
            </a:extLst>
          </p:cNvPr>
          <p:cNvPicPr>
            <a:picLocks noChangeAspect="1"/>
          </p:cNvPicPr>
          <p:nvPr/>
        </p:nvPicPr>
        <p:blipFill>
          <a:blip r:embed="rId4"/>
          <a:stretch>
            <a:fillRect/>
          </a:stretch>
        </p:blipFill>
        <p:spPr>
          <a:xfrm>
            <a:off x="6194744" y="4102844"/>
            <a:ext cx="1038545" cy="1258369"/>
          </a:xfrm>
          <a:prstGeom prst="rect">
            <a:avLst/>
          </a:prstGeom>
        </p:spPr>
      </p:pic>
      <p:pic>
        <p:nvPicPr>
          <p:cNvPr id="6" name="Picture 5">
            <a:extLst>
              <a:ext uri="{FF2B5EF4-FFF2-40B4-BE49-F238E27FC236}">
                <a16:creationId xmlns="" xmlns:a16="http://schemas.microsoft.com/office/drawing/2014/main" id="{D5E6DA80-162F-45E6-A846-150F2F00CBAC}"/>
              </a:ext>
            </a:extLst>
          </p:cNvPr>
          <p:cNvPicPr>
            <a:picLocks noChangeAspect="1"/>
          </p:cNvPicPr>
          <p:nvPr/>
        </p:nvPicPr>
        <p:blipFill>
          <a:blip r:embed="rId5"/>
          <a:stretch>
            <a:fillRect/>
          </a:stretch>
        </p:blipFill>
        <p:spPr>
          <a:xfrm>
            <a:off x="5334782" y="2442394"/>
            <a:ext cx="2514065" cy="908757"/>
          </a:xfrm>
          <a:prstGeom prst="rect">
            <a:avLst/>
          </a:prstGeom>
        </p:spPr>
      </p:pic>
    </p:spTree>
    <p:extLst>
      <p:ext uri="{BB962C8B-B14F-4D97-AF65-F5344CB8AC3E}">
        <p14:creationId xmlns:p14="http://schemas.microsoft.com/office/powerpoint/2010/main" val="1890724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2718"/>
            <a:ext cx="6068888" cy="1371600"/>
          </a:xfrm>
        </p:spPr>
        <p:txBody>
          <a:bodyPr/>
          <a:lstStyle/>
          <a:p>
            <a:r>
              <a:rPr lang="en-GB" dirty="0">
                <a:latin typeface="Gill Sans MT" panose="020B0502020104020203" pitchFamily="34" charset="0"/>
              </a:rPr>
              <a:t>Education Secretary </a:t>
            </a:r>
            <a:r>
              <a:rPr lang="en-GB" dirty="0" err="1">
                <a:latin typeface="Gill Sans MT" panose="020B0502020104020203" pitchFamily="34" charset="0"/>
              </a:rPr>
              <a:t>DfE</a:t>
            </a:r>
            <a:endParaRPr lang="en-GB" dirty="0">
              <a:latin typeface="Gill Sans MT" panose="020B0502020104020203" pitchFamily="34" charset="0"/>
            </a:endParaRPr>
          </a:p>
        </p:txBody>
      </p:sp>
      <p:sp>
        <p:nvSpPr>
          <p:cNvPr id="3" name="Content Placeholder 2"/>
          <p:cNvSpPr>
            <a:spLocks noGrp="1"/>
          </p:cNvSpPr>
          <p:nvPr>
            <p:ph idx="1"/>
          </p:nvPr>
        </p:nvSpPr>
        <p:spPr>
          <a:xfrm>
            <a:off x="152400" y="1825625"/>
            <a:ext cx="8362950" cy="4821918"/>
          </a:xfrm>
        </p:spPr>
        <p:txBody>
          <a:bodyPr>
            <a:normAutofit fontScale="92500" lnSpcReduction="20000"/>
          </a:bodyPr>
          <a:lstStyle/>
          <a:p>
            <a:pPr marL="0" lvl="0" indent="0" fontAlgn="base">
              <a:buNone/>
            </a:pPr>
            <a:r>
              <a:rPr lang="en-GB" dirty="0">
                <a:latin typeface="Gill Sans MT" panose="020B0502020104020203" pitchFamily="34" charset="0"/>
              </a:rPr>
              <a:t>In his speech to the ASCL conference, the Education Secretary pledged to tackle </a:t>
            </a:r>
            <a:r>
              <a:rPr lang="en-GB" b="1" dirty="0">
                <a:latin typeface="Gill Sans MT" panose="020B0502020104020203" pitchFamily="34" charset="0"/>
              </a:rPr>
              <a:t>workload</a:t>
            </a:r>
            <a:r>
              <a:rPr lang="en-GB" dirty="0">
                <a:latin typeface="Gill Sans MT" panose="020B0502020104020203" pitchFamily="34" charset="0"/>
              </a:rPr>
              <a:t>, together with Ofsted and school leaders.  He announced:</a:t>
            </a:r>
          </a:p>
          <a:p>
            <a:pPr lvl="1" fontAlgn="base"/>
            <a:r>
              <a:rPr lang="en-GB" dirty="0">
                <a:latin typeface="Gill Sans MT" panose="020B0502020104020203" pitchFamily="34" charset="0"/>
              </a:rPr>
              <a:t>a strategy to drive recruitment and boost retention of teachers working with teaching unions and professional bodies to devise ways of attracting, and keeping, the brightest and best graduates</a:t>
            </a:r>
          </a:p>
          <a:p>
            <a:pPr lvl="1" fontAlgn="base"/>
            <a:r>
              <a:rPr lang="en-GB" dirty="0">
                <a:latin typeface="Gill Sans MT" panose="020B0502020104020203" pitchFamily="34" charset="0"/>
              </a:rPr>
              <a:t>a commitment to work with Ofsted, regional schools commissioners, the Education and Skills Funding Agency and multi-academy trusts – to clarify their roles and ensure teachers and school leaders have a clear understanding of who they are accountable to, and for what</a:t>
            </a:r>
          </a:p>
          <a:p>
            <a:pPr lvl="1" fontAlgn="base"/>
            <a:r>
              <a:rPr lang="en-GB" dirty="0">
                <a:latin typeface="Gill Sans MT" panose="020B0502020104020203" pitchFamily="34" charset="0"/>
              </a:rPr>
              <a:t>that there will be no new tests or assessment for primary schools and no changes to the national curriculum, GCSE or A levels for the remainder of this parliament, beyond those already announced</a:t>
            </a:r>
          </a:p>
          <a:p>
            <a:pPr lvl="1" fontAlgn="base"/>
            <a:r>
              <a:rPr lang="en-GB" u="sng" dirty="0">
                <a:solidFill>
                  <a:srgbClr val="FF0000"/>
                </a:solidFill>
                <a:latin typeface="Gill Sans MT" panose="020B0502020104020203" pitchFamily="34" charset="0"/>
              </a:rPr>
              <a:t>I will also look at the accountability system and how it can drive unnecessary workload.</a:t>
            </a:r>
          </a:p>
          <a:p>
            <a:pPr lvl="1" fontAlgn="base"/>
            <a:r>
              <a:rPr lang="en-GB" dirty="0">
                <a:latin typeface="Gill Sans MT" panose="020B0502020104020203" pitchFamily="34" charset="0"/>
                <a:hlinkClick r:id="rId2"/>
              </a:rPr>
              <a:t>https://www.gov.uk/government/publications/reducing-teachers-workload/reducing-teachers-workload</a:t>
            </a:r>
            <a:r>
              <a:rPr lang="en-GB" dirty="0">
                <a:latin typeface="Gill Sans MT" panose="020B0502020104020203" pitchFamily="34" charset="0"/>
              </a:rPr>
              <a:t> </a:t>
            </a:r>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1062" y="224065"/>
            <a:ext cx="2171699" cy="1520189"/>
          </a:xfrm>
          <a:prstGeom prst="rect">
            <a:avLst/>
          </a:prstGeom>
        </p:spPr>
      </p:pic>
      <p:sp>
        <p:nvSpPr>
          <p:cNvPr id="6" name="TextBox 6"/>
          <p:cNvSpPr txBox="1"/>
          <p:nvPr/>
        </p:nvSpPr>
        <p:spPr>
          <a:xfrm>
            <a:off x="2313214" y="60827"/>
            <a:ext cx="35814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400" b="1" dirty="0">
                <a:solidFill>
                  <a:srgbClr val="000000"/>
                </a:solidFill>
              </a:rPr>
              <a:t>HOW?</a:t>
            </a:r>
          </a:p>
        </p:txBody>
      </p:sp>
    </p:spTree>
    <p:extLst>
      <p:ext uri="{BB962C8B-B14F-4D97-AF65-F5344CB8AC3E}">
        <p14:creationId xmlns:p14="http://schemas.microsoft.com/office/powerpoint/2010/main" val="1468906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613321" cy="733535"/>
          </a:xfrm>
        </p:spPr>
        <p:txBody>
          <a:bodyPr>
            <a:normAutofit/>
          </a:bodyPr>
          <a:lstStyle/>
          <a:p>
            <a:pPr algn="ctr"/>
            <a:r>
              <a:rPr lang="en-GB" dirty="0"/>
              <a:t>What’s been done so far? </a:t>
            </a:r>
            <a:endParaRPr lang="en-GB" dirty="0">
              <a:solidFill>
                <a:srgbClr val="7030A0"/>
              </a:solidFill>
            </a:endParaRPr>
          </a:p>
        </p:txBody>
      </p:sp>
      <p:sp>
        <p:nvSpPr>
          <p:cNvPr id="3" name="Content Placeholder 2"/>
          <p:cNvSpPr>
            <a:spLocks noGrp="1"/>
          </p:cNvSpPr>
          <p:nvPr>
            <p:ph idx="1"/>
          </p:nvPr>
        </p:nvSpPr>
        <p:spPr>
          <a:xfrm>
            <a:off x="666750" y="1319097"/>
            <a:ext cx="7620000" cy="5245218"/>
          </a:xfrm>
        </p:spPr>
        <p:txBody>
          <a:bodyPr>
            <a:normAutofit fontScale="85000" lnSpcReduction="20000"/>
          </a:bodyPr>
          <a:lstStyle/>
          <a:p>
            <a:pPr marL="285750" indent="-285750">
              <a:spcBef>
                <a:spcPts val="0"/>
              </a:spcBef>
              <a:spcAft>
                <a:spcPts val="600"/>
              </a:spcAft>
              <a:buClr>
                <a:srgbClr val="1F497D"/>
              </a:buClr>
              <a:buSzPts val="1600"/>
              <a:buFont typeface="Arial" panose="020B0604020202020204" pitchFamily="34" charset="0"/>
              <a:buChar char="•"/>
            </a:pPr>
            <a:r>
              <a:rPr lang="en-GB" sz="1600" b="1" dirty="0">
                <a:solidFill>
                  <a:srgbClr val="000000"/>
                </a:solidFill>
                <a:latin typeface="Arial"/>
              </a:rPr>
              <a:t>Workload Challenge survey </a:t>
            </a:r>
            <a:r>
              <a:rPr lang="en-GB" sz="1600" dirty="0">
                <a:solidFill>
                  <a:srgbClr val="000000"/>
                </a:solidFill>
                <a:latin typeface="Arial"/>
              </a:rPr>
              <a:t>– Autumn 2014</a:t>
            </a:r>
            <a:endParaRPr lang="en-GB" sz="1600" dirty="0"/>
          </a:p>
          <a:p>
            <a:pPr marL="347472" indent="-347472">
              <a:spcBef>
                <a:spcPts val="0"/>
              </a:spcBef>
              <a:spcAft>
                <a:spcPts val="600"/>
              </a:spcAft>
              <a:buFont typeface="Arial" panose="020B0604020202020204" pitchFamily="34" charset="0"/>
              <a:buChar char="•"/>
            </a:pPr>
            <a:r>
              <a:rPr lang="en-GB" sz="1600" b="1" dirty="0" err="1">
                <a:solidFill>
                  <a:srgbClr val="000000"/>
                </a:solidFill>
                <a:latin typeface="Arial"/>
              </a:rPr>
              <a:t>DfE</a:t>
            </a:r>
            <a:r>
              <a:rPr lang="en-GB" sz="1600" b="1" dirty="0">
                <a:solidFill>
                  <a:srgbClr val="000000"/>
                </a:solidFill>
                <a:latin typeface="Arial"/>
              </a:rPr>
              <a:t> Protocol </a:t>
            </a:r>
            <a:r>
              <a:rPr lang="en-GB" sz="1600" dirty="0">
                <a:solidFill>
                  <a:srgbClr val="000000"/>
                </a:solidFill>
                <a:latin typeface="Arial"/>
              </a:rPr>
              <a:t>published February 2015 and reissued February 2017</a:t>
            </a:r>
            <a:endParaRPr lang="en-GB" dirty="0"/>
          </a:p>
          <a:p>
            <a:pPr marL="347472" indent="-347472">
              <a:spcBef>
                <a:spcPts val="0"/>
              </a:spcBef>
              <a:spcAft>
                <a:spcPts val="600"/>
              </a:spcAft>
              <a:buFont typeface="Arial" panose="020B0604020202020204" pitchFamily="34" charset="0"/>
              <a:buChar char="•"/>
            </a:pPr>
            <a:r>
              <a:rPr lang="en-GB" sz="1600" b="1" dirty="0">
                <a:solidFill>
                  <a:srgbClr val="000000"/>
                </a:solidFill>
                <a:latin typeface="Arial"/>
              </a:rPr>
              <a:t>Three</a:t>
            </a:r>
            <a:r>
              <a:rPr lang="en-GB" sz="1600" dirty="0">
                <a:solidFill>
                  <a:srgbClr val="000000"/>
                </a:solidFill>
                <a:latin typeface="Arial"/>
              </a:rPr>
              <a:t> independent review groups (marking, planning and data management) - </a:t>
            </a:r>
            <a:r>
              <a:rPr lang="en-GB" sz="1600" b="1" dirty="0">
                <a:solidFill>
                  <a:srgbClr val="000000"/>
                </a:solidFill>
                <a:latin typeface="Arial"/>
              </a:rPr>
              <a:t>reports published March 2016</a:t>
            </a:r>
            <a:endParaRPr lang="en-GB" dirty="0"/>
          </a:p>
          <a:p>
            <a:pPr marL="347472" indent="-347472">
              <a:spcBef>
                <a:spcPts val="0"/>
              </a:spcBef>
              <a:spcAft>
                <a:spcPts val="600"/>
              </a:spcAft>
              <a:buFont typeface="Arial" panose="020B0604020202020204" pitchFamily="34" charset="0"/>
              <a:buChar char="•"/>
            </a:pPr>
            <a:r>
              <a:rPr lang="en-GB" sz="1600" b="1" dirty="0">
                <a:solidFill>
                  <a:srgbClr val="000000"/>
                </a:solidFill>
                <a:latin typeface="Arial"/>
              </a:rPr>
              <a:t>Teacher Workload Survey (TWS) 2016 </a:t>
            </a:r>
            <a:r>
              <a:rPr lang="en-GB" sz="1600" dirty="0">
                <a:solidFill>
                  <a:srgbClr val="000000"/>
                </a:solidFill>
                <a:latin typeface="Arial"/>
              </a:rPr>
              <a:t>published in February 2017 </a:t>
            </a:r>
            <a:endParaRPr lang="en-GB" dirty="0"/>
          </a:p>
          <a:p>
            <a:pPr marL="347472" indent="-347472">
              <a:spcBef>
                <a:spcPts val="0"/>
              </a:spcBef>
              <a:spcAft>
                <a:spcPts val="600"/>
              </a:spcAft>
              <a:buFont typeface="Arial" panose="020B0604020202020204" pitchFamily="34" charset="0"/>
              <a:buChar char="•"/>
            </a:pPr>
            <a:r>
              <a:rPr lang="en-GB" sz="1600" b="1" dirty="0">
                <a:solidFill>
                  <a:srgbClr val="000000"/>
                </a:solidFill>
                <a:latin typeface="Arial"/>
              </a:rPr>
              <a:t>Action Plan</a:t>
            </a:r>
            <a:r>
              <a:rPr lang="en-GB" sz="1600" dirty="0">
                <a:solidFill>
                  <a:srgbClr val="000000"/>
                </a:solidFill>
                <a:latin typeface="Arial"/>
              </a:rPr>
              <a:t> to address issues in the TWS – February 2017</a:t>
            </a:r>
            <a:endParaRPr lang="en-GB" dirty="0"/>
          </a:p>
          <a:p>
            <a:pPr marL="347472" indent="-347472">
              <a:spcBef>
                <a:spcPts val="0"/>
              </a:spcBef>
              <a:spcAft>
                <a:spcPts val="600"/>
              </a:spcAft>
              <a:buFont typeface="Arial" panose="020B0604020202020204" pitchFamily="34" charset="0"/>
              <a:buChar char="•"/>
            </a:pPr>
            <a:r>
              <a:rPr lang="en-GB" sz="1600" b="1" dirty="0">
                <a:solidFill>
                  <a:srgbClr val="000000"/>
                </a:solidFill>
                <a:latin typeface="Arial"/>
              </a:rPr>
              <a:t>Poster and Pamphlet </a:t>
            </a:r>
            <a:r>
              <a:rPr lang="en-GB" sz="1600" dirty="0">
                <a:solidFill>
                  <a:srgbClr val="000000"/>
                </a:solidFill>
                <a:latin typeface="Arial"/>
              </a:rPr>
              <a:t>summarising the workload reports – February 2017</a:t>
            </a:r>
            <a:endParaRPr lang="en-GB" dirty="0"/>
          </a:p>
          <a:p>
            <a:pPr marL="347472" indent="-347472">
              <a:spcBef>
                <a:spcPts val="0"/>
              </a:spcBef>
              <a:spcAft>
                <a:spcPts val="600"/>
              </a:spcAft>
              <a:buFont typeface="Arial" panose="020B0604020202020204" pitchFamily="34" charset="0"/>
              <a:buChar char="•"/>
            </a:pPr>
            <a:r>
              <a:rPr lang="en-GB" sz="1600" b="1" dirty="0" err="1">
                <a:solidFill>
                  <a:srgbClr val="000000"/>
                </a:solidFill>
                <a:latin typeface="Arial"/>
              </a:rPr>
              <a:t>DfE</a:t>
            </a:r>
            <a:r>
              <a:rPr lang="en-GB" sz="1600" dirty="0">
                <a:solidFill>
                  <a:srgbClr val="000000"/>
                </a:solidFill>
                <a:latin typeface="Arial"/>
              </a:rPr>
              <a:t> </a:t>
            </a:r>
            <a:r>
              <a:rPr lang="en-GB" sz="1600" b="1" dirty="0">
                <a:solidFill>
                  <a:srgbClr val="000000"/>
                </a:solidFill>
                <a:latin typeface="Arial"/>
              </a:rPr>
              <a:t>‘Teaching Blog’ and TES Workload hub </a:t>
            </a:r>
            <a:r>
              <a:rPr lang="en-GB" sz="1600" dirty="0">
                <a:solidFill>
                  <a:srgbClr val="000000"/>
                </a:solidFill>
                <a:latin typeface="Arial"/>
              </a:rPr>
              <a:t>– sharing practical examples </a:t>
            </a:r>
            <a:endParaRPr lang="en-GB" dirty="0"/>
          </a:p>
          <a:p>
            <a:pPr marL="347472" indent="-347472">
              <a:spcBef>
                <a:spcPts val="0"/>
              </a:spcBef>
              <a:spcAft>
                <a:spcPts val="600"/>
              </a:spcAft>
              <a:buFont typeface="Arial" panose="020B0604020202020204" pitchFamily="34" charset="0"/>
              <a:buChar char="•"/>
            </a:pPr>
            <a:r>
              <a:rPr lang="en-GB" sz="1600" b="1" dirty="0">
                <a:solidFill>
                  <a:srgbClr val="000000"/>
                </a:solidFill>
                <a:latin typeface="Arial"/>
              </a:rPr>
              <a:t>Series of 10 workload events </a:t>
            </a:r>
            <a:r>
              <a:rPr lang="en-GB" sz="1600" dirty="0">
                <a:solidFill>
                  <a:srgbClr val="000000"/>
                </a:solidFill>
                <a:latin typeface="Arial"/>
              </a:rPr>
              <a:t>around the country, November 2017 – March 2018</a:t>
            </a:r>
            <a:endParaRPr lang="en-GB" dirty="0"/>
          </a:p>
          <a:p>
            <a:pPr marL="347472" indent="-347472">
              <a:spcBef>
                <a:spcPts val="0"/>
              </a:spcBef>
              <a:spcAft>
                <a:spcPts val="600"/>
              </a:spcAft>
              <a:buFont typeface="Arial" panose="020B0604020202020204" pitchFamily="34" charset="0"/>
              <a:buChar char="•"/>
            </a:pPr>
            <a:r>
              <a:rPr lang="en-GB" sz="1600" b="1" dirty="0">
                <a:solidFill>
                  <a:srgbClr val="000000"/>
                </a:solidFill>
                <a:latin typeface="Arial"/>
              </a:rPr>
              <a:t>11</a:t>
            </a:r>
            <a:r>
              <a:rPr lang="en-GB" sz="1600" dirty="0">
                <a:solidFill>
                  <a:srgbClr val="000000"/>
                </a:solidFill>
                <a:latin typeface="Arial"/>
              </a:rPr>
              <a:t> </a:t>
            </a:r>
            <a:r>
              <a:rPr lang="en-GB" sz="1600" b="1" dirty="0">
                <a:solidFill>
                  <a:srgbClr val="000000"/>
                </a:solidFill>
                <a:latin typeface="Arial"/>
              </a:rPr>
              <a:t>Research and Development projects funded– </a:t>
            </a:r>
            <a:r>
              <a:rPr lang="en-GB" sz="1600" dirty="0">
                <a:solidFill>
                  <a:srgbClr val="000000"/>
                </a:solidFill>
                <a:latin typeface="Arial"/>
              </a:rPr>
              <a:t>reports</a:t>
            </a:r>
            <a:r>
              <a:rPr lang="en-GB" sz="1600" b="1" dirty="0">
                <a:solidFill>
                  <a:srgbClr val="000000"/>
                </a:solidFill>
                <a:latin typeface="Arial"/>
              </a:rPr>
              <a:t> </a:t>
            </a:r>
            <a:r>
              <a:rPr lang="en-GB" sz="1600" dirty="0">
                <a:solidFill>
                  <a:srgbClr val="000000"/>
                </a:solidFill>
                <a:latin typeface="Arial"/>
              </a:rPr>
              <a:t>published March 2018</a:t>
            </a:r>
            <a:endParaRPr lang="en-GB" dirty="0"/>
          </a:p>
          <a:p>
            <a:pPr marL="347472" indent="-347472">
              <a:spcBef>
                <a:spcPts val="0"/>
              </a:spcBef>
              <a:spcAft>
                <a:spcPts val="600"/>
              </a:spcAft>
              <a:buFont typeface="Arial" panose="020B0604020202020204" pitchFamily="34" charset="0"/>
              <a:buChar char="•"/>
            </a:pPr>
            <a:r>
              <a:rPr lang="en-GB" sz="1600" b="1" dirty="0">
                <a:solidFill>
                  <a:srgbClr val="000000"/>
                </a:solidFill>
                <a:latin typeface="Arial"/>
              </a:rPr>
              <a:t>New commitments from the Secretary of State </a:t>
            </a:r>
            <a:r>
              <a:rPr lang="en-GB" sz="1600" dirty="0">
                <a:solidFill>
                  <a:srgbClr val="000000"/>
                </a:solidFill>
                <a:latin typeface="Arial"/>
              </a:rPr>
              <a:t>to tackle workload associated with accountability and government reforms </a:t>
            </a:r>
            <a:r>
              <a:rPr lang="en-GB" sz="1600" b="1" dirty="0">
                <a:solidFill>
                  <a:srgbClr val="000000"/>
                </a:solidFill>
                <a:latin typeface="Arial"/>
              </a:rPr>
              <a:t>– </a:t>
            </a:r>
            <a:r>
              <a:rPr lang="en-GB" sz="1600" dirty="0">
                <a:solidFill>
                  <a:srgbClr val="000000"/>
                </a:solidFill>
                <a:latin typeface="Arial"/>
              </a:rPr>
              <a:t>ASCL, </a:t>
            </a:r>
            <a:r>
              <a:rPr lang="en-GB" sz="1600" dirty="0">
                <a:solidFill>
                  <a:srgbClr val="000000"/>
                </a:solidFill>
                <a:latin typeface="Arial"/>
                <a:ea typeface="Calibri"/>
              </a:rPr>
              <a:t>NAHT and NGA conferences 2018</a:t>
            </a:r>
            <a:endParaRPr lang="en-GB" dirty="0"/>
          </a:p>
          <a:p>
            <a:pPr marL="347472" indent="-347472">
              <a:spcBef>
                <a:spcPts val="0"/>
              </a:spcBef>
              <a:spcAft>
                <a:spcPts val="600"/>
              </a:spcAft>
              <a:buFont typeface="Arial" panose="020B0604020202020204" pitchFamily="34" charset="0"/>
              <a:buChar char="•"/>
            </a:pPr>
            <a:r>
              <a:rPr lang="en-GB" sz="1600" b="1" dirty="0">
                <a:solidFill>
                  <a:srgbClr val="FF0000"/>
                </a:solidFill>
                <a:effectLst>
                  <a:outerShdw blurRad="38100" dist="38100" dir="2700000" algn="tl">
                    <a:srgbClr val="000000">
                      <a:alpha val="43137"/>
                    </a:srgbClr>
                  </a:outerShdw>
                </a:effectLst>
                <a:latin typeface="Arial"/>
                <a:ea typeface="Calibri"/>
              </a:rPr>
              <a:t>Workload Reduction Toolkit </a:t>
            </a:r>
            <a:r>
              <a:rPr lang="en-GB" sz="1600" dirty="0">
                <a:solidFill>
                  <a:srgbClr val="FF0000"/>
                </a:solidFill>
                <a:effectLst>
                  <a:outerShdw blurRad="38100" dist="38100" dir="2700000" algn="tl">
                    <a:srgbClr val="000000">
                      <a:alpha val="43137"/>
                    </a:srgbClr>
                  </a:outerShdw>
                </a:effectLst>
                <a:latin typeface="Arial"/>
                <a:ea typeface="Calibri"/>
              </a:rPr>
              <a:t>published – July 2018</a:t>
            </a:r>
            <a:endParaRPr lang="en-GB" dirty="0">
              <a:solidFill>
                <a:srgbClr val="FF0000"/>
              </a:solidFill>
              <a:effectLst>
                <a:outerShdw blurRad="38100" dist="38100" dir="2700000" algn="tl">
                  <a:srgbClr val="000000">
                    <a:alpha val="43137"/>
                  </a:srgbClr>
                </a:outerShdw>
              </a:effectLst>
            </a:endParaRPr>
          </a:p>
          <a:p>
            <a:pPr marL="347472" indent="-347472">
              <a:spcBef>
                <a:spcPts val="0"/>
              </a:spcBef>
              <a:spcAft>
                <a:spcPts val="600"/>
              </a:spcAft>
              <a:buFont typeface="Arial" panose="020B0604020202020204" pitchFamily="34" charset="0"/>
              <a:buChar char="•"/>
            </a:pPr>
            <a:r>
              <a:rPr lang="en-GB" sz="1600" b="1" dirty="0">
                <a:solidFill>
                  <a:srgbClr val="000000"/>
                </a:solidFill>
                <a:latin typeface="Arial"/>
                <a:ea typeface="Calibri"/>
              </a:rPr>
              <a:t>Impact on schools</a:t>
            </a:r>
            <a:r>
              <a:rPr lang="en-GB" sz="1600" dirty="0">
                <a:solidFill>
                  <a:srgbClr val="000000"/>
                </a:solidFill>
                <a:latin typeface="Arial"/>
                <a:ea typeface="Calibri"/>
              </a:rPr>
              <a:t> tools developed and trials initiated – September 2018</a:t>
            </a:r>
            <a:endParaRPr lang="en-GB" dirty="0"/>
          </a:p>
          <a:p>
            <a:pPr marL="347472" indent="-347472">
              <a:spcBef>
                <a:spcPts val="0"/>
              </a:spcBef>
              <a:spcAft>
                <a:spcPts val="600"/>
              </a:spcAft>
              <a:buFont typeface="Arial" panose="020B0604020202020204" pitchFamily="34" charset="0"/>
              <a:buChar char="•"/>
            </a:pPr>
            <a:r>
              <a:rPr lang="en-GB" sz="1600" b="1" dirty="0">
                <a:solidFill>
                  <a:srgbClr val="000000"/>
                </a:solidFill>
                <a:latin typeface="Arial"/>
                <a:ea typeface="Calibri"/>
              </a:rPr>
              <a:t>Videos from </a:t>
            </a:r>
            <a:r>
              <a:rPr lang="en-GB" sz="1600" b="1" dirty="0" err="1">
                <a:solidFill>
                  <a:srgbClr val="000000"/>
                </a:solidFill>
                <a:latin typeface="Arial"/>
                <a:ea typeface="Calibri"/>
              </a:rPr>
              <a:t>SoS</a:t>
            </a:r>
            <a:r>
              <a:rPr lang="en-GB" sz="1600" b="1" dirty="0">
                <a:solidFill>
                  <a:srgbClr val="000000"/>
                </a:solidFill>
                <a:latin typeface="Arial"/>
                <a:ea typeface="Calibri"/>
              </a:rPr>
              <a:t>, Minister of State and stakeholders </a:t>
            </a:r>
            <a:r>
              <a:rPr lang="en-GB" sz="1600" dirty="0">
                <a:solidFill>
                  <a:srgbClr val="000000"/>
                </a:solidFill>
                <a:latin typeface="Arial"/>
                <a:ea typeface="Calibri"/>
              </a:rPr>
              <a:t>– March and July 2018 </a:t>
            </a:r>
            <a:endParaRPr lang="en-GB" dirty="0"/>
          </a:p>
          <a:p>
            <a:pPr marL="347472" indent="-347472">
              <a:spcBef>
                <a:spcPts val="0"/>
              </a:spcBef>
              <a:spcAft>
                <a:spcPts val="600"/>
              </a:spcAft>
              <a:buFont typeface="Arial" panose="020B0604020202020204" pitchFamily="34" charset="0"/>
              <a:buChar char="•"/>
            </a:pPr>
            <a:r>
              <a:rPr lang="en-GB" sz="1600" b="1" dirty="0">
                <a:solidFill>
                  <a:srgbClr val="000000"/>
                </a:solidFill>
                <a:latin typeface="Arial"/>
              </a:rPr>
              <a:t>Advice for ITE providers </a:t>
            </a:r>
            <a:r>
              <a:rPr lang="en-GB" sz="1600" dirty="0">
                <a:solidFill>
                  <a:srgbClr val="000000"/>
                </a:solidFill>
                <a:latin typeface="Arial"/>
              </a:rPr>
              <a:t>on addressing trainees’ workload – November 2018</a:t>
            </a:r>
            <a:endParaRPr lang="en-GB" dirty="0"/>
          </a:p>
          <a:p>
            <a:pPr marL="347472" indent="-347472">
              <a:spcBef>
                <a:spcPts val="0"/>
              </a:spcBef>
              <a:spcAft>
                <a:spcPts val="600"/>
              </a:spcAft>
              <a:buFont typeface="Arial" panose="020B0604020202020204" pitchFamily="34" charset="0"/>
              <a:buChar char="•"/>
            </a:pPr>
            <a:r>
              <a:rPr lang="en-GB" sz="1600" b="1" dirty="0">
                <a:solidFill>
                  <a:srgbClr val="000000"/>
                </a:solidFill>
                <a:latin typeface="Arial"/>
              </a:rPr>
              <a:t>Workload Advisory Group report</a:t>
            </a:r>
            <a:r>
              <a:rPr lang="en-GB" sz="1600" dirty="0">
                <a:solidFill>
                  <a:srgbClr val="000000"/>
                </a:solidFill>
                <a:latin typeface="Arial"/>
              </a:rPr>
              <a:t>, government response and letter to all school leaders from </a:t>
            </a:r>
            <a:r>
              <a:rPr lang="en-GB" sz="1600" dirty="0" err="1">
                <a:solidFill>
                  <a:srgbClr val="000000"/>
                </a:solidFill>
                <a:latin typeface="Arial"/>
              </a:rPr>
              <a:t>SoS</a:t>
            </a:r>
            <a:r>
              <a:rPr lang="en-GB" sz="1600" dirty="0">
                <a:solidFill>
                  <a:srgbClr val="000000"/>
                </a:solidFill>
                <a:latin typeface="Arial"/>
              </a:rPr>
              <a:t> and stakeholders – November 2018</a:t>
            </a:r>
            <a:endParaRPr lang="en-GB" dirty="0"/>
          </a:p>
          <a:p>
            <a:endParaRPr lang="en-GB" dirty="0"/>
          </a:p>
          <a:p>
            <a:r>
              <a:rPr lang="en-GB" sz="1400" i="1" dirty="0"/>
              <a:t>FROM NLE JANUARY BRIEFING PRESENTATION – Jane Hough</a:t>
            </a:r>
          </a:p>
        </p:txBody>
      </p:sp>
    </p:spTree>
    <p:extLst>
      <p:ext uri="{BB962C8B-B14F-4D97-AF65-F5344CB8AC3E}">
        <p14:creationId xmlns:p14="http://schemas.microsoft.com/office/powerpoint/2010/main" val="16883710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57518"/>
            <a:ext cx="8316686" cy="848768"/>
          </a:xfrm>
        </p:spPr>
        <p:txBody>
          <a:bodyPr>
            <a:normAutofit fontScale="90000"/>
          </a:bodyPr>
          <a:lstStyle/>
          <a:p>
            <a:pPr algn="ctr"/>
            <a:r>
              <a:rPr lang="en-GB" dirty="0"/>
              <a:t>Update since the toolkit July 2018</a:t>
            </a:r>
          </a:p>
        </p:txBody>
      </p:sp>
      <p:sp>
        <p:nvSpPr>
          <p:cNvPr id="3" name="Content Placeholder 2"/>
          <p:cNvSpPr>
            <a:spLocks noGrp="1"/>
          </p:cNvSpPr>
          <p:nvPr>
            <p:ph idx="1"/>
          </p:nvPr>
        </p:nvSpPr>
        <p:spPr>
          <a:xfrm>
            <a:off x="457200" y="1445987"/>
            <a:ext cx="7620000" cy="5023078"/>
          </a:xfrm>
        </p:spPr>
        <p:txBody>
          <a:bodyPr/>
          <a:lstStyle/>
          <a:p>
            <a:r>
              <a:rPr lang="en-GB" sz="2800" dirty="0">
                <a:solidFill>
                  <a:srgbClr val="000000"/>
                </a:solidFill>
              </a:rPr>
              <a:t>Workload Advisory Group report, government response and letter to all school leaders from </a:t>
            </a:r>
            <a:r>
              <a:rPr lang="en-GB" sz="2800" dirty="0" err="1">
                <a:solidFill>
                  <a:srgbClr val="000000"/>
                </a:solidFill>
              </a:rPr>
              <a:t>SoS</a:t>
            </a:r>
            <a:r>
              <a:rPr lang="en-GB" sz="2800" dirty="0">
                <a:solidFill>
                  <a:srgbClr val="000000"/>
                </a:solidFill>
              </a:rPr>
              <a:t> and stakeholders – November 2018</a:t>
            </a:r>
            <a:endParaRPr lang="en-GB" sz="2800" dirty="0"/>
          </a:p>
          <a:p>
            <a:pPr marL="342900" indent="-342900">
              <a:buFont typeface="Arial" panose="020B0604020202020204" pitchFamily="34" charset="0"/>
              <a:buChar char="•"/>
            </a:pPr>
            <a:r>
              <a:rPr lang="en-GB" sz="2800" dirty="0"/>
              <a:t>Develop the toolkit to include reducing workload around behaviour.</a:t>
            </a:r>
          </a:p>
          <a:p>
            <a:pPr marL="342900" indent="-342900">
              <a:buFont typeface="Arial" panose="020B0604020202020204" pitchFamily="34" charset="0"/>
              <a:buChar char="•"/>
            </a:pPr>
            <a:r>
              <a:rPr lang="en-GB" sz="2800" dirty="0"/>
              <a:t>Develop the toolkit to include governance.</a:t>
            </a:r>
          </a:p>
          <a:p>
            <a:pPr marL="342900" indent="-342900">
              <a:buFont typeface="Arial" panose="020B0604020202020204" pitchFamily="34" charset="0"/>
              <a:buChar char="•"/>
            </a:pPr>
            <a:r>
              <a:rPr lang="en-GB" sz="2800" dirty="0"/>
              <a:t>Further develop work around SLT workload.</a:t>
            </a:r>
          </a:p>
          <a:p>
            <a:endParaRPr lang="en-GB" dirty="0"/>
          </a:p>
        </p:txBody>
      </p:sp>
    </p:spTree>
    <p:extLst>
      <p:ext uri="{BB962C8B-B14F-4D97-AF65-F5344CB8AC3E}">
        <p14:creationId xmlns:p14="http://schemas.microsoft.com/office/powerpoint/2010/main" val="41256346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30" y="287800"/>
            <a:ext cx="8579223" cy="647701"/>
          </a:xfrm>
          <a:solidFill>
            <a:srgbClr val="002060"/>
          </a:solidFill>
        </p:spPr>
        <p:txBody>
          <a:bodyPr>
            <a:normAutofit fontScale="90000"/>
          </a:bodyPr>
          <a:lstStyle/>
          <a:p>
            <a:r>
              <a:rPr lang="en-GB" dirty="0">
                <a:solidFill>
                  <a:schemeClr val="bg1"/>
                </a:solidFill>
              </a:rPr>
              <a:t>The Workload Advisory Group Report</a:t>
            </a:r>
          </a:p>
        </p:txBody>
      </p:sp>
      <p:sp>
        <p:nvSpPr>
          <p:cNvPr id="3" name="Content Placeholder 2"/>
          <p:cNvSpPr>
            <a:spLocks noGrp="1"/>
          </p:cNvSpPr>
          <p:nvPr>
            <p:ph idx="1"/>
          </p:nvPr>
        </p:nvSpPr>
        <p:spPr>
          <a:xfrm>
            <a:off x="363073" y="1062131"/>
            <a:ext cx="8337176" cy="5184229"/>
          </a:xfrm>
        </p:spPr>
        <p:txBody>
          <a:bodyPr>
            <a:normAutofit/>
          </a:bodyPr>
          <a:lstStyle/>
          <a:p>
            <a:pPr marL="0" indent="0" hangingPunct="0">
              <a:buNone/>
            </a:pPr>
            <a:r>
              <a:rPr lang="en-GB" b="0" dirty="0"/>
              <a:t>Principles:</a:t>
            </a:r>
          </a:p>
          <a:p>
            <a:pPr hangingPunct="0"/>
            <a:r>
              <a:rPr lang="en-GB" b="0" dirty="0"/>
              <a:t>The </a:t>
            </a:r>
            <a:r>
              <a:rPr lang="en-GB" dirty="0"/>
              <a:t>purpose</a:t>
            </a:r>
            <a:r>
              <a:rPr lang="en-GB" b="0" dirty="0"/>
              <a:t> and use of data is clear, is relevant to the intended audience and is in line with school values and aims.</a:t>
            </a:r>
          </a:p>
          <a:p>
            <a:pPr marL="0" indent="0" hangingPunct="0">
              <a:buNone/>
            </a:pPr>
            <a:endParaRPr lang="en-GB" b="0" dirty="0"/>
          </a:p>
          <a:p>
            <a:pPr hangingPunct="0"/>
            <a:r>
              <a:rPr lang="en-GB" b="0" dirty="0"/>
              <a:t>The </a:t>
            </a:r>
            <a:r>
              <a:rPr lang="en-GB" dirty="0"/>
              <a:t>precision</a:t>
            </a:r>
            <a:r>
              <a:rPr lang="en-GB" b="0" dirty="0"/>
              <a:t> and limitations of data, and what can be inferred from it, are well understood. </a:t>
            </a:r>
          </a:p>
          <a:p>
            <a:pPr marL="0" indent="0" hangingPunct="0">
              <a:buNone/>
            </a:pPr>
            <a:endParaRPr lang="en-GB" b="0" dirty="0"/>
          </a:p>
          <a:p>
            <a:pPr hangingPunct="0"/>
            <a:r>
              <a:rPr lang="en-GB" b="0" dirty="0"/>
              <a:t>The amount of data collected and the frequency with which it is collected is </a:t>
            </a:r>
            <a:r>
              <a:rPr lang="en-GB" dirty="0"/>
              <a:t>proportionate</a:t>
            </a:r>
            <a:r>
              <a:rPr lang="en-GB" b="0" dirty="0"/>
              <a:t>. </a:t>
            </a:r>
          </a:p>
          <a:p>
            <a:pPr marL="0" indent="0" hangingPunct="0">
              <a:buNone/>
            </a:pPr>
            <a:endParaRPr lang="en-GB" b="0" dirty="0"/>
          </a:p>
          <a:p>
            <a:pPr hangingPunct="0"/>
            <a:r>
              <a:rPr lang="en-GB" b="0" dirty="0"/>
              <a:t>School leaders </a:t>
            </a:r>
            <a:r>
              <a:rPr lang="en-GB" dirty="0"/>
              <a:t>review</a:t>
            </a:r>
            <a:r>
              <a:rPr lang="en-GB" b="0" dirty="0"/>
              <a:t> </a:t>
            </a:r>
            <a:r>
              <a:rPr lang="en-GB" dirty="0"/>
              <a:t>processes</a:t>
            </a:r>
            <a:r>
              <a:rPr lang="en-GB" b="0" dirty="0"/>
              <a:t> for both collecting data and for making use of the data once gathered. </a:t>
            </a:r>
          </a:p>
          <a:p>
            <a:endParaRPr lang="en-GB" dirty="0"/>
          </a:p>
        </p:txBody>
      </p:sp>
      <p:sp>
        <p:nvSpPr>
          <p:cNvPr id="6" name="Slide Number Placeholder 5"/>
          <p:cNvSpPr>
            <a:spLocks noGrp="1"/>
          </p:cNvSpPr>
          <p:nvPr>
            <p:ph type="sldNum" sz="quarter" idx="4294967295"/>
          </p:nvPr>
        </p:nvSpPr>
        <p:spPr/>
        <p:txBody>
          <a:bodyPr/>
          <a:lstStyle/>
          <a:p>
            <a:fld id="{5DB98E5A-76C0-453E-B1E0-BC4AB04722D5}" type="slidenum">
              <a:rPr lang="en-GB" smtClean="0">
                <a:solidFill>
                  <a:srgbClr val="D1282E"/>
                </a:solidFill>
              </a:rPr>
              <a:pPr/>
              <a:t>37</a:t>
            </a:fld>
            <a:endParaRPr lang="en-GB" dirty="0">
              <a:solidFill>
                <a:srgbClr val="D1282E"/>
              </a:solidFill>
            </a:endParaRPr>
          </a:p>
        </p:txBody>
      </p:sp>
    </p:spTree>
    <p:extLst>
      <p:ext uri="{BB962C8B-B14F-4D97-AF65-F5344CB8AC3E}">
        <p14:creationId xmlns:p14="http://schemas.microsoft.com/office/powerpoint/2010/main" val="33011145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3" y="245118"/>
            <a:ext cx="8359589" cy="647701"/>
          </a:xfrm>
          <a:solidFill>
            <a:srgbClr val="002060"/>
          </a:solidFill>
        </p:spPr>
        <p:txBody>
          <a:bodyPr>
            <a:normAutofit fontScale="90000"/>
          </a:bodyPr>
          <a:lstStyle/>
          <a:p>
            <a:r>
              <a:rPr lang="en-GB" dirty="0">
                <a:solidFill>
                  <a:schemeClr val="bg1"/>
                </a:solidFill>
              </a:rPr>
              <a:t>What this means for schools</a:t>
            </a:r>
          </a:p>
        </p:txBody>
      </p:sp>
      <p:sp>
        <p:nvSpPr>
          <p:cNvPr id="3" name="Content Placeholder 2"/>
          <p:cNvSpPr>
            <a:spLocks noGrp="1"/>
          </p:cNvSpPr>
          <p:nvPr>
            <p:ph idx="1"/>
          </p:nvPr>
        </p:nvSpPr>
        <p:spPr>
          <a:xfrm>
            <a:off x="394447" y="960441"/>
            <a:ext cx="8561294" cy="5625629"/>
          </a:xfrm>
        </p:spPr>
        <p:txBody>
          <a:bodyPr>
            <a:normAutofit fontScale="85000" lnSpcReduction="10000"/>
          </a:bodyPr>
          <a:lstStyle/>
          <a:p>
            <a:pPr marL="0" indent="0" hangingPunct="0">
              <a:buNone/>
            </a:pPr>
            <a:r>
              <a:rPr lang="en-GB" sz="2400" b="1" dirty="0"/>
              <a:t>Recommendations for </a:t>
            </a:r>
            <a:r>
              <a:rPr lang="en-GB" sz="2400" b="1" dirty="0" err="1"/>
              <a:t>DfE</a:t>
            </a:r>
            <a:r>
              <a:rPr lang="en-GB" sz="2400" b="1" dirty="0"/>
              <a:t>: </a:t>
            </a:r>
          </a:p>
          <a:p>
            <a:pPr hangingPunct="0"/>
            <a:r>
              <a:rPr lang="en-GB" sz="2400" b="0" i="1" dirty="0"/>
              <a:t>Beyond statutory data collections (such as the results of Key Stage 1 assessments), do not request regular attainment data from schools unless they meet a trigger for intervention. </a:t>
            </a:r>
          </a:p>
          <a:p>
            <a:pPr hangingPunct="0"/>
            <a:r>
              <a:rPr lang="en-GB" sz="2400" b="0" i="1" dirty="0"/>
              <a:t>Not to request data on pupil targets and predictions to hold schools to account.</a:t>
            </a:r>
          </a:p>
          <a:p>
            <a:pPr marL="0" indent="0" hangingPunct="0">
              <a:buNone/>
            </a:pPr>
            <a:endParaRPr lang="en-GB" sz="1600" b="0" i="1" dirty="0"/>
          </a:p>
          <a:p>
            <a:pPr marL="0" indent="0" hangingPunct="0">
              <a:buNone/>
            </a:pPr>
            <a:r>
              <a:rPr lang="en-GB" sz="2000" b="1" dirty="0"/>
              <a:t>Some examples: </a:t>
            </a:r>
          </a:p>
          <a:p>
            <a:pPr hangingPunct="0"/>
            <a:r>
              <a:rPr lang="en-GB" sz="2000" i="1" dirty="0">
                <a:solidFill>
                  <a:srgbClr val="FF0000"/>
                </a:solidFill>
              </a:rPr>
              <a:t>School leaders should</a:t>
            </a:r>
            <a:r>
              <a:rPr lang="en-GB" sz="2000" i="1" dirty="0"/>
              <a:t> </a:t>
            </a:r>
            <a:r>
              <a:rPr lang="en-GB" sz="2000" b="0" dirty="0"/>
              <a:t>minimise or eliminate the number of pieces of information teachers are expected to compile. </a:t>
            </a:r>
          </a:p>
          <a:p>
            <a:pPr hangingPunct="0"/>
            <a:r>
              <a:rPr lang="en-GB" sz="2000" i="1" dirty="0">
                <a:solidFill>
                  <a:srgbClr val="FF0000"/>
                </a:solidFill>
              </a:rPr>
              <a:t>School leaders should </a:t>
            </a:r>
            <a:r>
              <a:rPr lang="en-GB" sz="2000" b="0" dirty="0"/>
              <a:t>give teachers goals that are within their control, are closely tied to genuinely actionable behaviours that you want them to change, and are aspirational yet potentially achievable.</a:t>
            </a:r>
            <a:endParaRPr lang="en-GB" sz="2000" b="0" i="1" dirty="0"/>
          </a:p>
          <a:p>
            <a:r>
              <a:rPr lang="en-GB" sz="2000" i="1" dirty="0">
                <a:solidFill>
                  <a:srgbClr val="FF0000"/>
                </a:solidFill>
              </a:rPr>
              <a:t>School leaders should not</a:t>
            </a:r>
            <a:r>
              <a:rPr lang="en-GB" sz="2000" i="1" dirty="0"/>
              <a:t>: </a:t>
            </a:r>
            <a:r>
              <a:rPr lang="en-GB" sz="2000" b="0" i="1" dirty="0"/>
              <a:t>have more than two or three attainment data collection points a year, which should be used to inform clear actions. Increasing assessment frequency is not inherently likely to improve outcomes for pupils.</a:t>
            </a:r>
          </a:p>
          <a:p>
            <a:r>
              <a:rPr lang="en-GB" sz="2000" i="1" dirty="0">
                <a:solidFill>
                  <a:srgbClr val="FF0000"/>
                </a:solidFill>
              </a:rPr>
              <a:t>School leaders should not </a:t>
            </a:r>
            <a:r>
              <a:rPr lang="en-GB" sz="2000" b="0" dirty="0"/>
              <a:t>link pay progression for teachers solely to test outcomes.</a:t>
            </a:r>
            <a:endParaRPr lang="en-GB" sz="2000" b="0" i="1" dirty="0"/>
          </a:p>
          <a:p>
            <a:endParaRPr lang="en-GB" dirty="0"/>
          </a:p>
        </p:txBody>
      </p:sp>
      <p:sp>
        <p:nvSpPr>
          <p:cNvPr id="6" name="Slide Number Placeholder 5"/>
          <p:cNvSpPr>
            <a:spLocks noGrp="1"/>
          </p:cNvSpPr>
          <p:nvPr>
            <p:ph type="sldNum" sz="quarter" idx="4294967295"/>
          </p:nvPr>
        </p:nvSpPr>
        <p:spPr/>
        <p:txBody>
          <a:bodyPr/>
          <a:lstStyle/>
          <a:p>
            <a:fld id="{5DB98E5A-76C0-453E-B1E0-BC4AB04722D5}" type="slidenum">
              <a:rPr lang="en-GB" smtClean="0">
                <a:solidFill>
                  <a:srgbClr val="D1282E"/>
                </a:solidFill>
              </a:rPr>
              <a:pPr/>
              <a:t>38</a:t>
            </a:fld>
            <a:endParaRPr lang="en-GB" dirty="0">
              <a:solidFill>
                <a:srgbClr val="D1282E"/>
              </a:solidFill>
            </a:endParaRPr>
          </a:p>
        </p:txBody>
      </p:sp>
    </p:spTree>
    <p:extLst>
      <p:ext uri="{BB962C8B-B14F-4D97-AF65-F5344CB8AC3E}">
        <p14:creationId xmlns:p14="http://schemas.microsoft.com/office/powerpoint/2010/main" val="2559115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text&#10;&#10;Description automatically generated">
            <a:extLst>
              <a:ext uri="{FF2B5EF4-FFF2-40B4-BE49-F238E27FC236}">
                <a16:creationId xmlns="" xmlns:a16="http://schemas.microsoft.com/office/drawing/2014/main" id="{C134FE60-5910-E046-8E67-AABB22643BB5}"/>
              </a:ext>
            </a:extLst>
          </p:cNvPr>
          <p:cNvPicPr>
            <a:picLocks noChangeAspect="1"/>
          </p:cNvPicPr>
          <p:nvPr/>
        </p:nvPicPr>
        <p:blipFill>
          <a:blip r:embed="rId2"/>
          <a:stretch>
            <a:fillRect/>
          </a:stretch>
        </p:blipFill>
        <p:spPr>
          <a:xfrm>
            <a:off x="0" y="3"/>
            <a:ext cx="3477702" cy="4328809"/>
          </a:xfrm>
          <a:prstGeom prst="rect">
            <a:avLst/>
          </a:prstGeom>
        </p:spPr>
      </p:pic>
      <p:pic>
        <p:nvPicPr>
          <p:cNvPr id="2" name="Picture 1">
            <a:extLst>
              <a:ext uri="{FF2B5EF4-FFF2-40B4-BE49-F238E27FC236}">
                <a16:creationId xmlns="" xmlns:a16="http://schemas.microsoft.com/office/drawing/2014/main" id="{4AADCBD6-27E9-49B1-A2AF-5886BF6EF44C}"/>
              </a:ext>
            </a:extLst>
          </p:cNvPr>
          <p:cNvPicPr>
            <a:picLocks noChangeAspect="1"/>
          </p:cNvPicPr>
          <p:nvPr/>
        </p:nvPicPr>
        <p:blipFill>
          <a:blip r:embed="rId3"/>
          <a:stretch>
            <a:fillRect/>
          </a:stretch>
        </p:blipFill>
        <p:spPr>
          <a:xfrm>
            <a:off x="3353678" y="2237700"/>
            <a:ext cx="5546317" cy="4182218"/>
          </a:xfrm>
          <a:prstGeom prst="rect">
            <a:avLst/>
          </a:prstGeom>
        </p:spPr>
      </p:pic>
      <p:sp>
        <p:nvSpPr>
          <p:cNvPr id="8" name="TextBox 7">
            <a:extLst>
              <a:ext uri="{FF2B5EF4-FFF2-40B4-BE49-F238E27FC236}">
                <a16:creationId xmlns="" xmlns:a16="http://schemas.microsoft.com/office/drawing/2014/main" id="{CCB9B44C-DF9B-4D43-8E63-FCFC41D99C5F}"/>
              </a:ext>
            </a:extLst>
          </p:cNvPr>
          <p:cNvSpPr txBox="1"/>
          <p:nvPr/>
        </p:nvSpPr>
        <p:spPr>
          <a:xfrm>
            <a:off x="3545733" y="223738"/>
            <a:ext cx="5231048" cy="1015663"/>
          </a:xfrm>
          <a:prstGeom prst="rect">
            <a:avLst/>
          </a:prstGeom>
          <a:noFill/>
        </p:spPr>
        <p:txBody>
          <a:bodyPr wrap="square" rtlCol="0">
            <a:spAutoFit/>
          </a:bodyPr>
          <a:lstStyle/>
          <a:p>
            <a:pPr algn="ctr"/>
            <a:r>
              <a:rPr lang="en-US" sz="6000" dirty="0">
                <a:solidFill>
                  <a:srgbClr val="000000"/>
                </a:solidFill>
              </a:rPr>
              <a:t>DfE Strategy</a:t>
            </a:r>
            <a:endParaRPr lang="en-GB" sz="6000" dirty="0">
              <a:solidFill>
                <a:srgbClr val="000000"/>
              </a:solidFill>
            </a:endParaRPr>
          </a:p>
        </p:txBody>
      </p:sp>
    </p:spTree>
    <p:extLst>
      <p:ext uri="{BB962C8B-B14F-4D97-AF65-F5344CB8AC3E}">
        <p14:creationId xmlns:p14="http://schemas.microsoft.com/office/powerpoint/2010/main" val="278336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338138"/>
            <a:ext cx="8743950" cy="618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8214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3F980FF-01F3-4C6D-805F-3BF9ED059477}"/>
              </a:ext>
            </a:extLst>
          </p:cNvPr>
          <p:cNvPicPr>
            <a:picLocks noChangeAspect="1"/>
          </p:cNvPicPr>
          <p:nvPr/>
        </p:nvPicPr>
        <p:blipFill>
          <a:blip r:embed="rId2"/>
          <a:stretch>
            <a:fillRect/>
          </a:stretch>
        </p:blipFill>
        <p:spPr>
          <a:xfrm>
            <a:off x="2477044" y="2284795"/>
            <a:ext cx="5765792" cy="3981033"/>
          </a:xfrm>
          <a:prstGeom prst="rect">
            <a:avLst/>
          </a:prstGeom>
        </p:spPr>
      </p:pic>
      <p:pic>
        <p:nvPicPr>
          <p:cNvPr id="3" name="Picture 2">
            <a:extLst>
              <a:ext uri="{FF2B5EF4-FFF2-40B4-BE49-F238E27FC236}">
                <a16:creationId xmlns="" xmlns:a16="http://schemas.microsoft.com/office/drawing/2014/main" id="{2DF56CD6-5D8A-41D0-A62E-8F3E638F4B51}"/>
              </a:ext>
            </a:extLst>
          </p:cNvPr>
          <p:cNvPicPr>
            <a:picLocks noChangeAspect="1"/>
          </p:cNvPicPr>
          <p:nvPr/>
        </p:nvPicPr>
        <p:blipFill>
          <a:blip r:embed="rId3"/>
          <a:stretch>
            <a:fillRect/>
          </a:stretch>
        </p:blipFill>
        <p:spPr>
          <a:xfrm>
            <a:off x="147409" y="124477"/>
            <a:ext cx="3785945" cy="2328874"/>
          </a:xfrm>
          <a:prstGeom prst="rect">
            <a:avLst/>
          </a:prstGeom>
        </p:spPr>
      </p:pic>
      <p:sp>
        <p:nvSpPr>
          <p:cNvPr id="4" name="TextBox 3">
            <a:extLst>
              <a:ext uri="{FF2B5EF4-FFF2-40B4-BE49-F238E27FC236}">
                <a16:creationId xmlns="" xmlns:a16="http://schemas.microsoft.com/office/drawing/2014/main" id="{1EF57378-0A1D-4867-9AC4-0218C0D457C3}"/>
              </a:ext>
            </a:extLst>
          </p:cNvPr>
          <p:cNvSpPr txBox="1"/>
          <p:nvPr/>
        </p:nvSpPr>
        <p:spPr>
          <a:xfrm>
            <a:off x="4114800" y="505838"/>
            <a:ext cx="4128036" cy="1754326"/>
          </a:xfrm>
          <a:prstGeom prst="rect">
            <a:avLst/>
          </a:prstGeom>
          <a:noFill/>
        </p:spPr>
        <p:txBody>
          <a:bodyPr wrap="square" rtlCol="0">
            <a:spAutoFit/>
          </a:bodyPr>
          <a:lstStyle/>
          <a:p>
            <a:pPr algn="ctr"/>
            <a:r>
              <a:rPr lang="en-US" sz="5400" dirty="0">
                <a:solidFill>
                  <a:srgbClr val="000000"/>
                </a:solidFill>
              </a:rPr>
              <a:t>EEF Guidance</a:t>
            </a:r>
            <a:endParaRPr lang="en-GB" sz="5400" dirty="0">
              <a:solidFill>
                <a:srgbClr val="000000"/>
              </a:solidFill>
            </a:endParaRPr>
          </a:p>
        </p:txBody>
      </p:sp>
    </p:spTree>
    <p:extLst>
      <p:ext uri="{BB962C8B-B14F-4D97-AF65-F5344CB8AC3E}">
        <p14:creationId xmlns:p14="http://schemas.microsoft.com/office/powerpoint/2010/main" val="2557321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2976862"/>
              </p:ext>
            </p:extLst>
          </p:nvPr>
        </p:nvGraphicFramePr>
        <p:xfrm>
          <a:off x="1276066" y="548680"/>
          <a:ext cx="6724934" cy="5503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292023" y="5839230"/>
            <a:ext cx="4592078" cy="861774"/>
          </a:xfrm>
          <a:prstGeom prst="rect">
            <a:avLst/>
          </a:prstGeom>
        </p:spPr>
        <p:txBody>
          <a:bodyPr wrap="square">
            <a:spAutoFit/>
          </a:bodyPr>
          <a:lstStyle/>
          <a:p>
            <a:r>
              <a:rPr lang="en-GB" sz="1000" i="1" dirty="0">
                <a:solidFill>
                  <a:srgbClr val="000000"/>
                </a:solidFill>
                <a:ea typeface="Calibri" panose="020F0502020204030204" pitchFamily="34" charset="0"/>
              </a:rPr>
              <a:t>‘We know that teacher workload is an issue for everyone to address – including government. As well as tackling the drivers of workload nationally, we have recently published a toolkit for schools. This provides free online training materials, audit tools, practical examples and model policies, developed and tested by school leaders and teachers.’</a:t>
            </a:r>
            <a:endParaRPr lang="en-GB" sz="10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227861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628" y="255830"/>
            <a:ext cx="7886700" cy="745661"/>
          </a:xfrm>
        </p:spPr>
        <p:txBody>
          <a:bodyPr>
            <a:normAutofit fontScale="90000"/>
          </a:bodyPr>
          <a:lstStyle/>
          <a:p>
            <a:r>
              <a:rPr lang="en-GB" b="1" dirty="0">
                <a:solidFill>
                  <a:srgbClr val="002060"/>
                </a:solidFill>
                <a:latin typeface="Gill Sans MT" panose="020B0502020104020203" pitchFamily="34" charset="0"/>
              </a:rPr>
              <a:t>Key questions: SYSTEM LEADERS</a:t>
            </a:r>
          </a:p>
        </p:txBody>
      </p:sp>
      <p:sp>
        <p:nvSpPr>
          <p:cNvPr id="3" name="Content Placeholder 2"/>
          <p:cNvSpPr>
            <a:spLocks noGrp="1"/>
          </p:cNvSpPr>
          <p:nvPr>
            <p:ph idx="1"/>
          </p:nvPr>
        </p:nvSpPr>
        <p:spPr>
          <a:xfrm>
            <a:off x="628650" y="1030516"/>
            <a:ext cx="7886700" cy="5146449"/>
          </a:xfrm>
        </p:spPr>
        <p:txBody>
          <a:bodyPr/>
          <a:lstStyle/>
          <a:p>
            <a:r>
              <a:rPr lang="en-GB" dirty="0">
                <a:solidFill>
                  <a:srgbClr val="002060"/>
                </a:solidFill>
              </a:rPr>
              <a:t>Are all tasks considered in the context of impact on the quality of teaching and learning or pupil outcomes?</a:t>
            </a:r>
          </a:p>
          <a:p>
            <a:r>
              <a:rPr lang="en-GB" dirty="0">
                <a:solidFill>
                  <a:srgbClr val="FF0000"/>
                </a:solidFill>
              </a:rPr>
              <a:t>Are there any tasks that could be taken away?</a:t>
            </a:r>
          </a:p>
          <a:p>
            <a:r>
              <a:rPr lang="en-GB" dirty="0">
                <a:solidFill>
                  <a:srgbClr val="002060"/>
                </a:solidFill>
              </a:rPr>
              <a:t>How involved do teachers feel about  their workload? (SRA Control)</a:t>
            </a:r>
          </a:p>
          <a:p>
            <a:pPr marL="0" indent="0">
              <a:buNone/>
            </a:pPr>
            <a:endParaRPr lang="en-GB" dirty="0">
              <a:solidFill>
                <a:srgbClr val="002060"/>
              </a:solidFill>
            </a:endParaRPr>
          </a:p>
        </p:txBody>
      </p:sp>
      <p:grpSp>
        <p:nvGrpSpPr>
          <p:cNvPr id="5" name="Group 4"/>
          <p:cNvGrpSpPr/>
          <p:nvPr/>
        </p:nvGrpSpPr>
        <p:grpSpPr>
          <a:xfrm>
            <a:off x="2751679" y="3171875"/>
            <a:ext cx="4314989" cy="3686133"/>
            <a:chOff x="1981631" y="1718396"/>
            <a:chExt cx="7043720" cy="4637209"/>
          </a:xfrm>
        </p:grpSpPr>
        <p:grpSp>
          <p:nvGrpSpPr>
            <p:cNvPr id="6" name="Group 5"/>
            <p:cNvGrpSpPr/>
            <p:nvPr/>
          </p:nvGrpSpPr>
          <p:grpSpPr>
            <a:xfrm>
              <a:off x="3782291" y="1718396"/>
              <a:ext cx="3560618" cy="3283527"/>
              <a:chOff x="3325091" y="2050473"/>
              <a:chExt cx="3560618" cy="3283527"/>
            </a:xfrm>
          </p:grpSpPr>
          <p:cxnSp>
            <p:nvCxnSpPr>
              <p:cNvPr id="16" name="Straight Connector 15"/>
              <p:cNvCxnSpPr/>
              <p:nvPr/>
            </p:nvCxnSpPr>
            <p:spPr>
              <a:xfrm>
                <a:off x="3325091" y="2050473"/>
                <a:ext cx="27709" cy="3283527"/>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325091" y="5334000"/>
                <a:ext cx="3560618"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9"/>
            <p:cNvSpPr txBox="1"/>
            <p:nvPr/>
          </p:nvSpPr>
          <p:spPr>
            <a:xfrm>
              <a:off x="1981631" y="1732966"/>
              <a:ext cx="753615" cy="3422073"/>
            </a:xfrm>
            <a:prstGeom prst="rect">
              <a:avLst/>
            </a:prstGeom>
            <a:noFill/>
          </p:spPr>
          <p:txBody>
            <a:bodyPr vert="vert270"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solidFill>
                    <a:srgbClr val="000000"/>
                  </a:solidFill>
                </a:rPr>
                <a:t>Amount of Workload</a:t>
              </a:r>
              <a:endParaRPr lang="en-US" b="1" dirty="0">
                <a:solidFill>
                  <a:srgbClr val="000000"/>
                </a:solidFill>
              </a:endParaRPr>
            </a:p>
          </p:txBody>
        </p:sp>
        <p:grpSp>
          <p:nvGrpSpPr>
            <p:cNvPr id="8" name="Group 7"/>
            <p:cNvGrpSpPr/>
            <p:nvPr/>
          </p:nvGrpSpPr>
          <p:grpSpPr>
            <a:xfrm>
              <a:off x="2624987" y="1718396"/>
              <a:ext cx="1429449" cy="3882899"/>
              <a:chOff x="2549533" y="1958447"/>
              <a:chExt cx="1429449" cy="3882899"/>
            </a:xfrm>
          </p:grpSpPr>
          <p:sp>
            <p:nvSpPr>
              <p:cNvPr id="13" name="TextBox 16"/>
              <p:cNvSpPr txBox="1"/>
              <p:nvPr/>
            </p:nvSpPr>
            <p:spPr>
              <a:xfrm>
                <a:off x="2549533" y="4950815"/>
                <a:ext cx="1001696" cy="8905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dirty="0">
                    <a:solidFill>
                      <a:srgbClr val="000000"/>
                    </a:solidFill>
                  </a:rPr>
                  <a:t>Low</a:t>
                </a:r>
                <a:endParaRPr lang="en-US" sz="2000" b="1" dirty="0">
                  <a:solidFill>
                    <a:srgbClr val="000000"/>
                  </a:solidFill>
                </a:endParaRPr>
              </a:p>
            </p:txBody>
          </p:sp>
          <p:sp>
            <p:nvSpPr>
              <p:cNvPr id="14" name="Rectangle 13"/>
              <p:cNvSpPr/>
              <p:nvPr/>
            </p:nvSpPr>
            <p:spPr>
              <a:xfrm>
                <a:off x="2840187" y="1958447"/>
                <a:ext cx="1138795" cy="46462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rgbClr val="000000"/>
                    </a:solidFill>
                  </a:rPr>
                  <a:t>High</a:t>
                </a:r>
                <a:endParaRPr lang="en-US" dirty="0">
                  <a:solidFill>
                    <a:srgbClr val="000000"/>
                  </a:solidFill>
                </a:endParaRPr>
              </a:p>
            </p:txBody>
          </p:sp>
          <p:cxnSp>
            <p:nvCxnSpPr>
              <p:cNvPr id="15" name="Straight Arrow Connector 14"/>
              <p:cNvCxnSpPr/>
              <p:nvPr/>
            </p:nvCxnSpPr>
            <p:spPr>
              <a:xfrm>
                <a:off x="3128664" y="2438400"/>
                <a:ext cx="21063" cy="2369127"/>
              </a:xfrm>
              <a:prstGeom prst="straightConnector1">
                <a:avLst/>
              </a:prstGeom>
              <a:ln w="28575">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2743870" y="5890980"/>
              <a:ext cx="6281481" cy="46462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rgbClr val="000000"/>
                  </a:solidFill>
                </a:rPr>
                <a:t>Impact on Teaching and Learning</a:t>
              </a:r>
              <a:endParaRPr lang="en-US" dirty="0">
                <a:solidFill>
                  <a:srgbClr val="000000"/>
                </a:solidFill>
              </a:endParaRPr>
            </a:p>
          </p:txBody>
        </p:sp>
        <p:sp>
          <p:nvSpPr>
            <p:cNvPr id="10" name="Rectangle 9"/>
            <p:cNvSpPr/>
            <p:nvPr/>
          </p:nvSpPr>
          <p:spPr>
            <a:xfrm>
              <a:off x="3809999" y="5228362"/>
              <a:ext cx="1055061" cy="46462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rgbClr val="000000"/>
                  </a:solidFill>
                </a:rPr>
                <a:t>Low</a:t>
              </a:r>
              <a:endParaRPr lang="en-US" dirty="0">
                <a:solidFill>
                  <a:srgbClr val="000000"/>
                </a:solidFill>
              </a:endParaRPr>
            </a:p>
          </p:txBody>
        </p:sp>
        <p:sp>
          <p:nvSpPr>
            <p:cNvPr id="11" name="Rectangle 10"/>
            <p:cNvSpPr/>
            <p:nvPr/>
          </p:nvSpPr>
          <p:spPr>
            <a:xfrm>
              <a:off x="6765957" y="5228362"/>
              <a:ext cx="1138795" cy="46462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rgbClr val="000000"/>
                  </a:solidFill>
                </a:rPr>
                <a:t>High</a:t>
              </a:r>
              <a:endParaRPr lang="en-US" dirty="0">
                <a:solidFill>
                  <a:srgbClr val="000000"/>
                </a:solidFill>
              </a:endParaRPr>
            </a:p>
          </p:txBody>
        </p:sp>
        <p:cxnSp>
          <p:nvCxnSpPr>
            <p:cNvPr id="12" name="Straight Arrow Connector 11"/>
            <p:cNvCxnSpPr/>
            <p:nvPr/>
          </p:nvCxnSpPr>
          <p:spPr>
            <a:xfrm>
              <a:off x="4627418" y="5413028"/>
              <a:ext cx="1953491" cy="0"/>
            </a:xfrm>
            <a:prstGeom prst="straightConnector1">
              <a:avLst/>
            </a:prstGeom>
            <a:ln w="28575">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71978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807" r="-1506"/>
          <a:stretch/>
        </p:blipFill>
        <p:spPr bwMode="auto">
          <a:xfrm>
            <a:off x="370119" y="464459"/>
            <a:ext cx="8547887" cy="5667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39025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09" t="16179" r="11461"/>
          <a:stretch/>
        </p:blipFill>
        <p:spPr bwMode="auto">
          <a:xfrm>
            <a:off x="326574" y="0"/>
            <a:ext cx="8022773" cy="6280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526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64" t="16800" r="38889" b="32802"/>
          <a:stretch/>
        </p:blipFill>
        <p:spPr bwMode="auto">
          <a:xfrm>
            <a:off x="195948" y="159661"/>
            <a:ext cx="7282541" cy="665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0968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31" t="13773" r="17034"/>
          <a:stretch/>
        </p:blipFill>
        <p:spPr bwMode="auto">
          <a:xfrm>
            <a:off x="402773" y="319241"/>
            <a:ext cx="7522029" cy="608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93544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26" t="19781" r="51587" b="20733"/>
          <a:stretch/>
        </p:blipFill>
        <p:spPr bwMode="auto">
          <a:xfrm>
            <a:off x="217719" y="159662"/>
            <a:ext cx="4680857" cy="636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3878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9331" y="-104620"/>
            <a:ext cx="5831681" cy="647701"/>
          </a:xfrm>
          <a:prstGeom prst="rect">
            <a:avLst/>
          </a:prstGeom>
        </p:spPr>
        <p:txBody>
          <a:bodyPr vert="horz" lIns="91440" tIns="45720" rIns="91440" bIns="45720" rtlCol="0" anchor="b">
            <a:normAutofit fontScale="55000" lnSpcReduction="2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GB">
                <a:solidFill>
                  <a:srgbClr val="D1282E"/>
                </a:solidFill>
              </a:rPr>
              <a:t>Resources available to support:</a:t>
            </a:r>
            <a:endParaRPr lang="en-GB" dirty="0">
              <a:solidFill>
                <a:srgbClr val="D1282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507" y="2104341"/>
            <a:ext cx="929708" cy="16528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874" y="657051"/>
            <a:ext cx="1176160" cy="11761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7749" y="2307421"/>
            <a:ext cx="821732" cy="1460858"/>
          </a:xfrm>
          <a:prstGeom prst="rect">
            <a:avLst/>
          </a:prstGeom>
          <a:ln>
            <a:solidFill>
              <a:schemeClr val="accent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9332" y="655904"/>
            <a:ext cx="880262" cy="1564911"/>
          </a:xfrm>
          <a:prstGeom prst="rect">
            <a:avLst/>
          </a:prstGeom>
          <a:ln>
            <a:solidFill>
              <a:schemeClr val="accent1"/>
            </a:solidFill>
          </a:ln>
        </p:spPr>
      </p:pic>
      <p:pic>
        <p:nvPicPr>
          <p:cNvPr id="9" name="Content Placeholder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1257" y="710741"/>
            <a:ext cx="845704" cy="1503475"/>
          </a:xfrm>
          <a:prstGeom prst="rect">
            <a:avLst/>
          </a:prstGeom>
          <a:ln>
            <a:solidFill>
              <a:schemeClr val="accent1"/>
            </a:solidFill>
          </a:ln>
        </p:spPr>
      </p:pic>
      <p:sp>
        <p:nvSpPr>
          <p:cNvPr id="10" name="Rectangle 9"/>
          <p:cNvSpPr/>
          <p:nvPr/>
        </p:nvSpPr>
        <p:spPr>
          <a:xfrm>
            <a:off x="1232659" y="3885346"/>
            <a:ext cx="5940176" cy="3985706"/>
          </a:xfrm>
          <a:prstGeom prst="rect">
            <a:avLst/>
          </a:prstGeom>
        </p:spPr>
        <p:txBody>
          <a:bodyPr wrap="square">
            <a:spAutoFit/>
          </a:bodyPr>
          <a:lstStyle/>
          <a:p>
            <a:pPr marL="285750" indent="-285750">
              <a:buFont typeface="Arial" panose="020B0604020202020204" pitchFamily="34" charset="0"/>
              <a:buChar char="•"/>
            </a:pPr>
            <a:r>
              <a:rPr lang="en-GB" u="sng" dirty="0">
                <a:solidFill>
                  <a:srgbClr val="000000"/>
                </a:solidFill>
              </a:rPr>
              <a:t>Workload Reduction Toolkit: </a:t>
            </a:r>
            <a:r>
              <a:rPr lang="en-GB" u="sng" dirty="0">
                <a:solidFill>
                  <a:srgbClr val="000000"/>
                </a:solidFill>
                <a:hlinkClick r:id="rId7"/>
              </a:rPr>
              <a:t>https://www.gov.uk/guidance/reducing-workload-in-your-school</a:t>
            </a:r>
            <a:endParaRPr lang="en-GB" u="sng" dirty="0">
              <a:solidFill>
                <a:srgbClr val="000000"/>
              </a:solidFill>
            </a:endParaRPr>
          </a:p>
          <a:p>
            <a:pPr marL="285750" indent="-285750">
              <a:buFont typeface="Arial" panose="020B0604020202020204" pitchFamily="34" charset="0"/>
              <a:buChar char="•"/>
            </a:pPr>
            <a:r>
              <a:rPr lang="en-GB" u="sng" dirty="0">
                <a:solidFill>
                  <a:srgbClr val="000000"/>
                </a:solidFill>
              </a:rPr>
              <a:t>Workload Advisory Group report and Government response: </a:t>
            </a:r>
            <a:r>
              <a:rPr lang="en-GB" u="sng" dirty="0">
                <a:solidFill>
                  <a:srgbClr val="000000"/>
                </a:solidFill>
                <a:hlinkClick r:id="rId8"/>
              </a:rPr>
              <a:t>https://www.gov.uk/government/publications/teacher-workload-advisory-group-report-and-government-response</a:t>
            </a:r>
            <a:endParaRPr lang="en-GB" u="sng" dirty="0">
              <a:solidFill>
                <a:srgbClr val="000000"/>
              </a:solidFill>
            </a:endParaRPr>
          </a:p>
          <a:p>
            <a:pPr marL="284400" indent="-284400">
              <a:buFont typeface="Arial" panose="020B0604020202020204" pitchFamily="34" charset="0"/>
              <a:buChar char="•"/>
            </a:pPr>
            <a:r>
              <a:rPr lang="en-GB" sz="1900" dirty="0">
                <a:solidFill>
                  <a:srgbClr val="000000"/>
                </a:solidFill>
              </a:rPr>
              <a:t>Teaching Blog – </a:t>
            </a:r>
            <a:r>
              <a:rPr lang="en-GB" sz="1900" dirty="0">
                <a:solidFill>
                  <a:srgbClr val="000000"/>
                </a:solidFill>
                <a:hlinkClick r:id="rId9"/>
              </a:rPr>
              <a:t>https://teaching.blog.gov.uk</a:t>
            </a:r>
            <a:r>
              <a:rPr lang="en-GB" sz="1900" dirty="0">
                <a:solidFill>
                  <a:srgbClr val="000000"/>
                </a:solidFill>
              </a:rPr>
              <a:t> </a:t>
            </a:r>
          </a:p>
          <a:p>
            <a:pPr marL="285750" indent="-285750">
              <a:buFont typeface="Arial" panose="020B0604020202020204" pitchFamily="34" charset="0"/>
              <a:buChar char="•"/>
            </a:pPr>
            <a:r>
              <a:rPr lang="en-GB" u="sng" dirty="0">
                <a:solidFill>
                  <a:srgbClr val="000000"/>
                </a:solidFill>
              </a:rPr>
              <a:t>Report and posters of school based research: </a:t>
            </a:r>
            <a:r>
              <a:rPr lang="en-GB" u="sng" dirty="0">
                <a:solidFill>
                  <a:srgbClr val="000000"/>
                </a:solidFill>
                <a:hlinkClick r:id="rId10"/>
              </a:rPr>
              <a:t>https://www.gov.uk/government/publications/teacher-workload-challenge-school-research-project-reports</a:t>
            </a:r>
            <a:r>
              <a:rPr lang="en-GB" u="sng" dirty="0">
                <a:solidFill>
                  <a:srgbClr val="000000"/>
                </a:solidFill>
              </a:rPr>
              <a:t> </a:t>
            </a:r>
          </a:p>
          <a:p>
            <a:pPr marL="285750" indent="-285750">
              <a:buFont typeface="Arial" panose="020B0604020202020204" pitchFamily="34" charset="0"/>
              <a:buChar char="•"/>
            </a:pPr>
            <a:endParaRPr lang="en-GB" u="sng" dirty="0">
              <a:solidFill>
                <a:srgbClr val="000000"/>
              </a:solidFill>
            </a:endParaRPr>
          </a:p>
          <a:p>
            <a:pPr marL="285750" indent="-285750">
              <a:buFont typeface="Arial" panose="020B0604020202020204" pitchFamily="34" charset="0"/>
              <a:buChar char="•"/>
            </a:pPr>
            <a:endParaRPr lang="en-GB" dirty="0">
              <a:solidFill>
                <a:srgbClr val="000000"/>
              </a:solidFill>
            </a:endParaRPr>
          </a:p>
        </p:txBody>
      </p:sp>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00623" y="4158246"/>
            <a:ext cx="449145" cy="598860"/>
          </a:xfrm>
          <a:prstGeom prst="rect">
            <a:avLst/>
          </a:prstGeom>
        </p:spPr>
      </p:pic>
      <p:sp>
        <p:nvSpPr>
          <p:cNvPr id="12" name="Footer Placeholder 11"/>
          <p:cNvSpPr>
            <a:spLocks noGrp="1"/>
          </p:cNvSpPr>
          <p:nvPr>
            <p:ph type="ftr" sz="quarter" idx="4294967295"/>
          </p:nvPr>
        </p:nvSpPr>
        <p:spPr>
          <a:xfrm>
            <a:off x="3569831" y="5991946"/>
            <a:ext cx="3348372" cy="365125"/>
          </a:xfrm>
          <a:prstGeom prst="rect">
            <a:avLst/>
          </a:prstGeom>
        </p:spPr>
        <p:txBody>
          <a:bodyPr/>
          <a:lstStyle/>
          <a:p>
            <a:endParaRPr lang="en-GB" dirty="0">
              <a:solidFill>
                <a:srgbClr val="000000"/>
              </a:solidFill>
            </a:endParaRPr>
          </a:p>
          <a:p>
            <a:endParaRPr lang="en-GB" dirty="0">
              <a:solidFill>
                <a:srgbClr val="000000"/>
              </a:solidFill>
            </a:endParaRPr>
          </a:p>
        </p:txBody>
      </p:sp>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96936" y="113722"/>
            <a:ext cx="1000000" cy="1777778"/>
          </a:xfrm>
          <a:prstGeom prst="rect">
            <a:avLst/>
          </a:prstGeom>
          <a:ln w="28575">
            <a:solidFill>
              <a:schemeClr val="tx1"/>
            </a:solidFill>
          </a:ln>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23784" y="1525947"/>
            <a:ext cx="1333334" cy="1333333"/>
          </a:xfrm>
          <a:prstGeom prst="rect">
            <a:avLst/>
          </a:prstGeom>
          <a:ln w="28575">
            <a:solidFill>
              <a:schemeClr val="tx1"/>
            </a:solidFill>
          </a:ln>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83001" y="2148245"/>
            <a:ext cx="1000000" cy="1777778"/>
          </a:xfrm>
          <a:prstGeom prst="rect">
            <a:avLst/>
          </a:prstGeom>
          <a:ln w="28575">
            <a:solidFill>
              <a:schemeClr val="tx1"/>
            </a:solidFill>
          </a:ln>
        </p:spPr>
      </p:pic>
    </p:spTree>
    <p:extLst>
      <p:ext uri="{BB962C8B-B14F-4D97-AF65-F5344CB8AC3E}">
        <p14:creationId xmlns:p14="http://schemas.microsoft.com/office/powerpoint/2010/main" val="39673768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73E459-68BE-4231-A8FA-6EF147F9F436}"/>
              </a:ext>
            </a:extLst>
          </p:cNvPr>
          <p:cNvSpPr>
            <a:spLocks noGrp="1"/>
          </p:cNvSpPr>
          <p:nvPr>
            <p:ph type="title"/>
          </p:nvPr>
        </p:nvSpPr>
        <p:spPr/>
        <p:txBody>
          <a:bodyPr/>
          <a:lstStyle/>
          <a:p>
            <a:r>
              <a:rPr lang="en-GB" dirty="0"/>
              <a:t>Contact	</a:t>
            </a:r>
          </a:p>
        </p:txBody>
      </p:sp>
      <p:sp>
        <p:nvSpPr>
          <p:cNvPr id="3" name="Content Placeholder 2">
            <a:extLst>
              <a:ext uri="{FF2B5EF4-FFF2-40B4-BE49-F238E27FC236}">
                <a16:creationId xmlns="" xmlns:a16="http://schemas.microsoft.com/office/drawing/2014/main" id="{D71B0D56-3221-4E47-984F-114C8C17AB1F}"/>
              </a:ext>
            </a:extLst>
          </p:cNvPr>
          <p:cNvSpPr>
            <a:spLocks noGrp="1"/>
          </p:cNvSpPr>
          <p:nvPr>
            <p:ph idx="1"/>
          </p:nvPr>
        </p:nvSpPr>
        <p:spPr/>
        <p:txBody>
          <a:bodyPr/>
          <a:lstStyle/>
          <a:p>
            <a:r>
              <a:rPr lang="en-GB" dirty="0"/>
              <a:t>Liz Whetham</a:t>
            </a:r>
          </a:p>
          <a:p>
            <a:r>
              <a:rPr lang="en-GB" dirty="0"/>
              <a:t>07827666821</a:t>
            </a:r>
          </a:p>
          <a:p>
            <a:r>
              <a:rPr lang="en-GB" dirty="0">
                <a:hlinkClick r:id="rId2"/>
              </a:rPr>
              <a:t>liz.whetham@holytrinitycofe.calderdale.sch.uk</a:t>
            </a:r>
            <a:r>
              <a:rPr lang="en-GB" dirty="0"/>
              <a:t> </a:t>
            </a:r>
          </a:p>
        </p:txBody>
      </p:sp>
    </p:spTree>
    <p:extLst>
      <p:ext uri="{BB962C8B-B14F-4D97-AF65-F5344CB8AC3E}">
        <p14:creationId xmlns:p14="http://schemas.microsoft.com/office/powerpoint/2010/main" val="123154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557442" y="908720"/>
            <a:ext cx="8029120" cy="3744416"/>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800" b="1" dirty="0" smtClean="0">
                <a:solidFill>
                  <a:srgbClr val="000714"/>
                </a:solidFill>
              </a:rPr>
              <a:t>Relationships and Sex Education Guidance</a:t>
            </a:r>
          </a:p>
          <a:p>
            <a:pPr algn="l"/>
            <a:endParaRPr lang="en-GB" sz="4800" b="1" dirty="0" smtClean="0">
              <a:solidFill>
                <a:srgbClr val="000714"/>
              </a:solidFill>
            </a:endParaRPr>
          </a:p>
          <a:p>
            <a:pPr algn="l"/>
            <a:endParaRPr lang="en-GB" sz="3600" b="1" dirty="0" smtClean="0">
              <a:solidFill>
                <a:srgbClr val="000714"/>
              </a:solidFill>
            </a:endParaRPr>
          </a:p>
          <a:p>
            <a:pPr algn="l"/>
            <a:endParaRPr lang="en-GB" sz="3200" b="1" dirty="0">
              <a:solidFill>
                <a:srgbClr val="002060"/>
              </a:solidFill>
            </a:endParaRPr>
          </a:p>
          <a:p>
            <a:r>
              <a:rPr lang="en-GB" sz="4200" b="1" dirty="0" smtClean="0">
                <a:solidFill>
                  <a:srgbClr val="002060"/>
                </a:solidFill>
              </a:rPr>
              <a:t>Jenny Fox and </a:t>
            </a:r>
            <a:r>
              <a:rPr lang="en-GB" sz="4200" b="1" dirty="0" err="1" smtClean="0">
                <a:solidFill>
                  <a:srgbClr val="002060"/>
                </a:solidFill>
              </a:rPr>
              <a:t>Bankfoot</a:t>
            </a:r>
            <a:r>
              <a:rPr lang="en-GB" sz="4200" b="1" dirty="0" smtClean="0">
                <a:solidFill>
                  <a:srgbClr val="002060"/>
                </a:solidFill>
              </a:rPr>
              <a:t> School</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5589240"/>
            <a:ext cx="2700528" cy="762000"/>
          </a:xfrm>
          <a:prstGeom prst="rect">
            <a:avLst/>
          </a:prstGeom>
        </p:spPr>
      </p:pic>
      <p:sp>
        <p:nvSpPr>
          <p:cNvPr id="3" name="Rectangle 2"/>
          <p:cNvSpPr/>
          <p:nvPr/>
        </p:nvSpPr>
        <p:spPr>
          <a:xfrm>
            <a:off x="2286000" y="2967335"/>
            <a:ext cx="4572000" cy="369332"/>
          </a:xfrm>
          <a:prstGeom prst="rect">
            <a:avLst/>
          </a:prstGeom>
        </p:spPr>
        <p:txBody>
          <a:bodyPr>
            <a:spAutoFit/>
          </a:bodyPr>
          <a:lstStyle/>
          <a:p>
            <a:endParaRPr lang="en-GB" b="1" dirty="0">
              <a:solidFill>
                <a:srgbClr val="002060"/>
              </a:solidFill>
            </a:endParaRPr>
          </a:p>
        </p:txBody>
      </p:sp>
    </p:spTree>
    <p:extLst>
      <p:ext uri="{BB962C8B-B14F-4D97-AF65-F5344CB8AC3E}">
        <p14:creationId xmlns:p14="http://schemas.microsoft.com/office/powerpoint/2010/main" val="25066073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611560" y="1196752"/>
            <a:ext cx="8101128" cy="3384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srgbClr val="000714"/>
                </a:solidFill>
              </a:rPr>
              <a:t>New Framework Pilot</a:t>
            </a:r>
          </a:p>
          <a:p>
            <a:pPr algn="l"/>
            <a:endParaRPr lang="en-GB" sz="3600" b="1" dirty="0" smtClean="0">
              <a:solidFill>
                <a:srgbClr val="000714"/>
              </a:solidFill>
            </a:endParaRPr>
          </a:p>
          <a:p>
            <a:pPr algn="l"/>
            <a:endParaRPr lang="en-GB" sz="3200" b="1" dirty="0">
              <a:solidFill>
                <a:srgbClr val="002060"/>
              </a:solidFill>
            </a:endParaRPr>
          </a:p>
          <a:p>
            <a:r>
              <a:rPr lang="en-GB" sz="3600" b="1" dirty="0" smtClean="0">
                <a:solidFill>
                  <a:srgbClr val="002060"/>
                </a:solidFill>
              </a:rPr>
              <a:t>Paul </a:t>
            </a:r>
            <a:r>
              <a:rPr lang="en-GB" sz="3600" b="1" dirty="0" err="1" smtClean="0">
                <a:solidFill>
                  <a:srgbClr val="002060"/>
                </a:solidFill>
              </a:rPr>
              <a:t>Urry</a:t>
            </a:r>
            <a:endParaRPr lang="en-GB" sz="3600" b="1" dirty="0" smtClean="0">
              <a:solidFill>
                <a:srgbClr val="002060"/>
              </a:solidFill>
            </a:endParaRPr>
          </a:p>
          <a:p>
            <a:r>
              <a:rPr lang="en-GB" sz="3200" b="1" dirty="0" smtClean="0">
                <a:solidFill>
                  <a:srgbClr val="002060"/>
                </a:solidFill>
              </a:rPr>
              <a:t> </a:t>
            </a:r>
            <a:r>
              <a:rPr lang="en-GB" sz="2800" b="1" dirty="0" err="1" smtClean="0">
                <a:solidFill>
                  <a:srgbClr val="002060"/>
                </a:solidFill>
              </a:rPr>
              <a:t>Headteacher</a:t>
            </a:r>
            <a:r>
              <a:rPr lang="en-GB" sz="2800" b="1" dirty="0" smtClean="0">
                <a:solidFill>
                  <a:srgbClr val="002060"/>
                </a:solidFill>
              </a:rPr>
              <a:t> - St Stephens Primary School</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5589240"/>
            <a:ext cx="2700528" cy="762000"/>
          </a:xfrm>
          <a:prstGeom prst="rect">
            <a:avLst/>
          </a:prstGeom>
        </p:spPr>
      </p:pic>
    </p:spTree>
    <p:extLst>
      <p:ext uri="{BB962C8B-B14F-4D97-AF65-F5344CB8AC3E}">
        <p14:creationId xmlns:p14="http://schemas.microsoft.com/office/powerpoint/2010/main" val="8717375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359760" y="1700808"/>
            <a:ext cx="8352928" cy="3888432"/>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srgbClr val="000714"/>
                </a:solidFill>
              </a:rPr>
              <a:t>   </a:t>
            </a:r>
            <a:r>
              <a:rPr lang="en-GB" sz="4800" b="1" dirty="0" smtClean="0">
                <a:solidFill>
                  <a:srgbClr val="000714"/>
                </a:solidFill>
              </a:rPr>
              <a:t>Music Hub Offer</a:t>
            </a:r>
          </a:p>
          <a:p>
            <a:pPr algn="l"/>
            <a:endParaRPr lang="en-GB" sz="3600" b="1" dirty="0" smtClean="0">
              <a:solidFill>
                <a:srgbClr val="000714"/>
              </a:solidFill>
            </a:endParaRPr>
          </a:p>
          <a:p>
            <a:pPr algn="l"/>
            <a:endParaRPr lang="en-GB" sz="3200" b="1" dirty="0">
              <a:solidFill>
                <a:srgbClr val="002060"/>
              </a:solidFill>
            </a:endParaRPr>
          </a:p>
          <a:p>
            <a:r>
              <a:rPr lang="en-GB" sz="3900" b="1" dirty="0" smtClean="0">
                <a:solidFill>
                  <a:srgbClr val="002060"/>
                </a:solidFill>
              </a:rPr>
              <a:t>Tony Johnson</a:t>
            </a:r>
          </a:p>
          <a:p>
            <a:r>
              <a:rPr lang="en-GB" sz="3200" b="1" dirty="0" smtClean="0">
                <a:solidFill>
                  <a:srgbClr val="002060"/>
                </a:solidFill>
              </a:rPr>
              <a:t> </a:t>
            </a:r>
            <a:r>
              <a:rPr lang="en-GB" sz="3000" b="1" dirty="0" smtClean="0">
                <a:solidFill>
                  <a:srgbClr val="002060"/>
                </a:solidFill>
              </a:rPr>
              <a:t>Head of Music &amp; Arts</a:t>
            </a:r>
          </a:p>
          <a:p>
            <a:endParaRPr lang="en-GB" sz="3000" b="1" dirty="0">
              <a:solidFill>
                <a:srgbClr val="002060"/>
              </a:solidFill>
            </a:endParaRPr>
          </a:p>
          <a:p>
            <a:r>
              <a:rPr lang="en-GB" sz="3900" b="1" dirty="0" smtClean="0">
                <a:solidFill>
                  <a:srgbClr val="002060"/>
                </a:solidFill>
              </a:rPr>
              <a:t>Felicity French </a:t>
            </a:r>
            <a:endParaRPr lang="en-GB" sz="3900" b="1" dirty="0">
              <a:solidFill>
                <a:srgbClr val="002060"/>
              </a:solidFill>
            </a:endParaRPr>
          </a:p>
          <a:p>
            <a:r>
              <a:rPr lang="en-GB" sz="3000" b="1" dirty="0" smtClean="0">
                <a:solidFill>
                  <a:srgbClr val="002060"/>
                </a:solidFill>
              </a:rPr>
              <a:t>Assistant Head Ensemble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5589240"/>
            <a:ext cx="2700528" cy="762000"/>
          </a:xfrm>
          <a:prstGeom prst="rect">
            <a:avLst/>
          </a:prstGeom>
        </p:spPr>
      </p:pic>
    </p:spTree>
    <p:extLst>
      <p:ext uri="{BB962C8B-B14F-4D97-AF65-F5344CB8AC3E}">
        <p14:creationId xmlns:p14="http://schemas.microsoft.com/office/powerpoint/2010/main" val="8189435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611560" y="1196752"/>
            <a:ext cx="8352928" cy="3384376"/>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srgbClr val="000714"/>
                </a:solidFill>
              </a:rPr>
              <a:t>Skills 4 Bradford - New Website Launch</a:t>
            </a:r>
          </a:p>
          <a:p>
            <a:pPr algn="l"/>
            <a:endParaRPr lang="en-GB" sz="3600" b="1" dirty="0" smtClean="0">
              <a:solidFill>
                <a:srgbClr val="000714"/>
              </a:solidFill>
            </a:endParaRPr>
          </a:p>
          <a:p>
            <a:pPr algn="l"/>
            <a:endParaRPr lang="en-GB" sz="3200" b="1" dirty="0">
              <a:solidFill>
                <a:srgbClr val="002060"/>
              </a:solidFill>
            </a:endParaRPr>
          </a:p>
          <a:p>
            <a:r>
              <a:rPr lang="en-GB" sz="3600" b="1" dirty="0" smtClean="0">
                <a:solidFill>
                  <a:srgbClr val="002060"/>
                </a:solidFill>
              </a:rPr>
              <a:t>Adele Baines</a:t>
            </a:r>
          </a:p>
          <a:p>
            <a:r>
              <a:rPr lang="en-GB" sz="3200" b="1" dirty="0" smtClean="0">
                <a:solidFill>
                  <a:srgbClr val="002060"/>
                </a:solidFill>
              </a:rPr>
              <a:t> </a:t>
            </a:r>
            <a:r>
              <a:rPr lang="en-GB" sz="2800" b="1" dirty="0" smtClean="0">
                <a:solidFill>
                  <a:srgbClr val="002060"/>
                </a:solidFill>
              </a:rPr>
              <a:t>Commercial Services Manager</a:t>
            </a:r>
            <a:endParaRPr lang="en-GB" sz="2800" b="1" dirty="0">
              <a:solidFill>
                <a:srgbClr val="00206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5589240"/>
            <a:ext cx="2700528" cy="762000"/>
          </a:xfrm>
          <a:prstGeom prst="rect">
            <a:avLst/>
          </a:prstGeom>
        </p:spPr>
      </p:pic>
    </p:spTree>
    <p:extLst>
      <p:ext uri="{BB962C8B-B14F-4D97-AF65-F5344CB8AC3E}">
        <p14:creationId xmlns:p14="http://schemas.microsoft.com/office/powerpoint/2010/main" val="32083127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660" y="3212976"/>
            <a:ext cx="7024744" cy="1143000"/>
          </a:xfrm>
        </p:spPr>
        <p:txBody>
          <a:bodyPr>
            <a:noAutofit/>
          </a:bodyPr>
          <a:lstStyle/>
          <a:p>
            <a:pPr algn="ctr"/>
            <a:r>
              <a:rPr lang="en-GB" dirty="0" smtClean="0"/>
              <a:t>Bradford Council </a:t>
            </a:r>
            <a:br>
              <a:rPr lang="en-GB" dirty="0" smtClean="0"/>
            </a:br>
            <a:r>
              <a:rPr lang="en-GB" dirty="0" smtClean="0"/>
              <a:t>Commercial Services </a:t>
            </a:r>
            <a:br>
              <a:rPr lang="en-GB" dirty="0" smtClean="0"/>
            </a:br>
            <a:r>
              <a:rPr lang="en-GB" dirty="0" smtClean="0"/>
              <a:t>for Schools</a:t>
            </a:r>
            <a:endParaRPr lang="en-GB" dirty="0"/>
          </a:p>
        </p:txBody>
      </p:sp>
      <p:grpSp>
        <p:nvGrpSpPr>
          <p:cNvPr id="10" name="Group 9"/>
          <p:cNvGrpSpPr/>
          <p:nvPr/>
        </p:nvGrpSpPr>
        <p:grpSpPr>
          <a:xfrm>
            <a:off x="4499994" y="-71239"/>
            <a:ext cx="3754288" cy="1384995"/>
            <a:chOff x="4499992" y="-71239"/>
            <a:chExt cx="3754288" cy="1384995"/>
          </a:xfrm>
        </p:grpSpPr>
        <p:sp>
          <p:nvSpPr>
            <p:cNvPr id="8" name="TextBox 7"/>
            <p:cNvSpPr txBox="1"/>
            <p:nvPr/>
          </p:nvSpPr>
          <p:spPr>
            <a:xfrm>
              <a:off x="4499992" y="-71239"/>
              <a:ext cx="3754288" cy="1384995"/>
            </a:xfrm>
            <a:prstGeom prst="rect">
              <a:avLst/>
            </a:prstGeom>
            <a:solidFill>
              <a:schemeClr val="bg1"/>
            </a:solidFill>
            <a:ln w="28575">
              <a:solidFill>
                <a:schemeClr val="bg2">
                  <a:lumMod val="75000"/>
                </a:schemeClr>
              </a:solidFill>
            </a:ln>
          </p:spPr>
          <p:txBody>
            <a:bodyPr wrap="square" rtlCol="0">
              <a:spAutoFit/>
            </a:bodyPr>
            <a:lstStyle/>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p:txBody>
        </p:sp>
        <p:pic>
          <p:nvPicPr>
            <p:cNvPr id="9"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014"/>
              <a:ext cx="2762250" cy="12573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49789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1" y="170756"/>
            <a:ext cx="7024744" cy="1143000"/>
          </a:xfrm>
        </p:spPr>
        <p:txBody>
          <a:bodyPr/>
          <a:lstStyle/>
          <a:p>
            <a:r>
              <a:rPr lang="en-GB" dirty="0" smtClean="0"/>
              <a:t>New Website</a:t>
            </a:r>
            <a:endParaRPr lang="en-GB" dirty="0"/>
          </a:p>
        </p:txBody>
      </p:sp>
      <p:grpSp>
        <p:nvGrpSpPr>
          <p:cNvPr id="10" name="Group 9"/>
          <p:cNvGrpSpPr/>
          <p:nvPr/>
        </p:nvGrpSpPr>
        <p:grpSpPr>
          <a:xfrm>
            <a:off x="4499994" y="-71239"/>
            <a:ext cx="3754288" cy="1384995"/>
            <a:chOff x="4499992" y="-71239"/>
            <a:chExt cx="3754288" cy="1384995"/>
          </a:xfrm>
        </p:grpSpPr>
        <p:sp>
          <p:nvSpPr>
            <p:cNvPr id="11" name="TextBox 10"/>
            <p:cNvSpPr txBox="1"/>
            <p:nvPr/>
          </p:nvSpPr>
          <p:spPr>
            <a:xfrm>
              <a:off x="4499992" y="-71239"/>
              <a:ext cx="3754288" cy="1384995"/>
            </a:xfrm>
            <a:prstGeom prst="rect">
              <a:avLst/>
            </a:prstGeom>
            <a:solidFill>
              <a:schemeClr val="bg1"/>
            </a:solidFill>
            <a:ln w="28575">
              <a:solidFill>
                <a:schemeClr val="bg2">
                  <a:lumMod val="75000"/>
                </a:schemeClr>
              </a:solidFill>
            </a:ln>
          </p:spPr>
          <p:txBody>
            <a:bodyPr wrap="square" rtlCol="0">
              <a:spAutoFit/>
            </a:bodyPr>
            <a:lstStyle/>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p:txBody>
        </p:sp>
        <p:pic>
          <p:nvPicPr>
            <p:cNvPr id="12"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014"/>
              <a:ext cx="2762250" cy="1257301"/>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779" t="10445" r="25486" b="23037"/>
          <a:stretch/>
        </p:blipFill>
        <p:spPr bwMode="auto">
          <a:xfrm>
            <a:off x="1199387" y="1484784"/>
            <a:ext cx="6601217" cy="4865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0454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38" y="332656"/>
            <a:ext cx="7024744" cy="1143000"/>
          </a:xfrm>
        </p:spPr>
        <p:txBody>
          <a:bodyPr/>
          <a:lstStyle/>
          <a:p>
            <a:r>
              <a:rPr lang="en-GB" dirty="0" smtClean="0"/>
              <a:t>Service Groups</a:t>
            </a:r>
            <a:endParaRPr lang="en-GB" dirty="0"/>
          </a:p>
        </p:txBody>
      </p:sp>
      <p:sp>
        <p:nvSpPr>
          <p:cNvPr id="3" name="Content Placeholder 2"/>
          <p:cNvSpPr>
            <a:spLocks noGrp="1"/>
          </p:cNvSpPr>
          <p:nvPr>
            <p:ph idx="1"/>
          </p:nvPr>
        </p:nvSpPr>
        <p:spPr>
          <a:xfrm>
            <a:off x="971604" y="2060848"/>
            <a:ext cx="6777317" cy="4392488"/>
          </a:xfrm>
        </p:spPr>
        <p:txBody>
          <a:bodyPr>
            <a:normAutofit/>
          </a:bodyPr>
          <a:lstStyle/>
          <a:p>
            <a:endParaRPr lang="en-GB" dirty="0" smtClean="0"/>
          </a:p>
          <a:p>
            <a:pPr lvl="2"/>
            <a:endParaRPr lang="en-GB" dirty="0" smtClean="0"/>
          </a:p>
          <a:p>
            <a:pPr lvl="1"/>
            <a:endParaRPr lang="en-GB" dirty="0" smtClean="0"/>
          </a:p>
          <a:p>
            <a:endParaRPr lang="en-GB" dirty="0" smtClean="0"/>
          </a:p>
          <a:p>
            <a:endParaRPr lang="en-GB" dirty="0"/>
          </a:p>
        </p:txBody>
      </p:sp>
      <p:grpSp>
        <p:nvGrpSpPr>
          <p:cNvPr id="5" name="Group 4"/>
          <p:cNvGrpSpPr/>
          <p:nvPr/>
        </p:nvGrpSpPr>
        <p:grpSpPr>
          <a:xfrm>
            <a:off x="4499994" y="-71239"/>
            <a:ext cx="3754288" cy="1384995"/>
            <a:chOff x="4499992" y="-71239"/>
            <a:chExt cx="3754288" cy="1384995"/>
          </a:xfrm>
        </p:grpSpPr>
        <p:sp>
          <p:nvSpPr>
            <p:cNvPr id="7" name="TextBox 6"/>
            <p:cNvSpPr txBox="1"/>
            <p:nvPr/>
          </p:nvSpPr>
          <p:spPr>
            <a:xfrm>
              <a:off x="4499992" y="-71239"/>
              <a:ext cx="3754288" cy="1384995"/>
            </a:xfrm>
            <a:prstGeom prst="rect">
              <a:avLst/>
            </a:prstGeom>
            <a:solidFill>
              <a:schemeClr val="bg1"/>
            </a:solidFill>
            <a:ln w="28575">
              <a:solidFill>
                <a:schemeClr val="bg2">
                  <a:lumMod val="75000"/>
                </a:schemeClr>
              </a:solidFill>
            </a:ln>
          </p:spPr>
          <p:txBody>
            <a:bodyPr wrap="square" rtlCol="0">
              <a:spAutoFit/>
            </a:bodyPr>
            <a:lstStyle/>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p:txBody>
        </p:sp>
        <p:pic>
          <p:nvPicPr>
            <p:cNvPr id="8"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014"/>
              <a:ext cx="2762250" cy="1257301"/>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705" t="27006" r="27700" b="6383"/>
          <a:stretch/>
        </p:blipFill>
        <p:spPr bwMode="auto">
          <a:xfrm>
            <a:off x="1559687" y="1412776"/>
            <a:ext cx="6062599" cy="487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1715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024744" cy="1143000"/>
          </a:xfrm>
        </p:spPr>
        <p:txBody>
          <a:bodyPr/>
          <a:lstStyle/>
          <a:p>
            <a:r>
              <a:rPr lang="en-GB" dirty="0" smtClean="0"/>
              <a:t>Service Pages</a:t>
            </a:r>
            <a:endParaRPr lang="en-GB" dirty="0"/>
          </a:p>
        </p:txBody>
      </p:sp>
      <p:sp>
        <p:nvSpPr>
          <p:cNvPr id="3" name="Content Placeholder 2"/>
          <p:cNvSpPr>
            <a:spLocks noGrp="1"/>
          </p:cNvSpPr>
          <p:nvPr>
            <p:ph idx="1"/>
          </p:nvPr>
        </p:nvSpPr>
        <p:spPr>
          <a:xfrm>
            <a:off x="971604" y="2060848"/>
            <a:ext cx="6777317" cy="4392488"/>
          </a:xfrm>
        </p:spPr>
        <p:txBody>
          <a:bodyPr>
            <a:normAutofit/>
          </a:bodyPr>
          <a:lstStyle/>
          <a:p>
            <a:endParaRPr lang="en-GB" dirty="0" smtClean="0"/>
          </a:p>
          <a:p>
            <a:pPr lvl="2"/>
            <a:endParaRPr lang="en-GB" dirty="0" smtClean="0"/>
          </a:p>
          <a:p>
            <a:pPr lvl="1"/>
            <a:endParaRPr lang="en-GB" dirty="0" smtClean="0"/>
          </a:p>
          <a:p>
            <a:endParaRPr lang="en-GB" dirty="0" smtClean="0"/>
          </a:p>
          <a:p>
            <a:endParaRPr lang="en-GB" dirty="0"/>
          </a:p>
        </p:txBody>
      </p:sp>
      <p:grpSp>
        <p:nvGrpSpPr>
          <p:cNvPr id="5" name="Group 4"/>
          <p:cNvGrpSpPr/>
          <p:nvPr/>
        </p:nvGrpSpPr>
        <p:grpSpPr>
          <a:xfrm>
            <a:off x="4499994" y="-71239"/>
            <a:ext cx="3754288" cy="1384995"/>
            <a:chOff x="4499992" y="-71239"/>
            <a:chExt cx="3754288" cy="1384995"/>
          </a:xfrm>
        </p:grpSpPr>
        <p:sp>
          <p:nvSpPr>
            <p:cNvPr id="7" name="TextBox 6"/>
            <p:cNvSpPr txBox="1"/>
            <p:nvPr/>
          </p:nvSpPr>
          <p:spPr>
            <a:xfrm>
              <a:off x="4499992" y="-71239"/>
              <a:ext cx="3754288" cy="1384995"/>
            </a:xfrm>
            <a:prstGeom prst="rect">
              <a:avLst/>
            </a:prstGeom>
            <a:solidFill>
              <a:schemeClr val="bg1"/>
            </a:solidFill>
            <a:ln w="28575">
              <a:solidFill>
                <a:schemeClr val="bg2">
                  <a:lumMod val="75000"/>
                </a:schemeClr>
              </a:solidFill>
            </a:ln>
          </p:spPr>
          <p:txBody>
            <a:bodyPr wrap="square" rtlCol="0">
              <a:spAutoFit/>
            </a:bodyPr>
            <a:lstStyle/>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p:txBody>
        </p:sp>
        <p:pic>
          <p:nvPicPr>
            <p:cNvPr id="8"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014"/>
              <a:ext cx="2762250" cy="1257301"/>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107" t="21302" r="25098" b="11667"/>
          <a:stretch/>
        </p:blipFill>
        <p:spPr bwMode="auto">
          <a:xfrm>
            <a:off x="1277656" y="1484785"/>
            <a:ext cx="6739004" cy="4903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2017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241" y="197563"/>
            <a:ext cx="7024744" cy="1143000"/>
          </a:xfrm>
        </p:spPr>
        <p:txBody>
          <a:bodyPr>
            <a:normAutofit/>
          </a:bodyPr>
          <a:lstStyle/>
          <a:p>
            <a:r>
              <a:rPr lang="en-GB" sz="3200" dirty="0" smtClean="0"/>
              <a:t>Individual Services</a:t>
            </a:r>
            <a:endParaRPr lang="en-GB" sz="3200" dirty="0"/>
          </a:p>
        </p:txBody>
      </p:sp>
      <p:grpSp>
        <p:nvGrpSpPr>
          <p:cNvPr id="5" name="Group 4"/>
          <p:cNvGrpSpPr/>
          <p:nvPr/>
        </p:nvGrpSpPr>
        <p:grpSpPr>
          <a:xfrm>
            <a:off x="4499994" y="-71239"/>
            <a:ext cx="3754288" cy="1384995"/>
            <a:chOff x="4499992" y="-71239"/>
            <a:chExt cx="3754288" cy="1384995"/>
          </a:xfrm>
        </p:grpSpPr>
        <p:sp>
          <p:nvSpPr>
            <p:cNvPr id="7" name="TextBox 6"/>
            <p:cNvSpPr txBox="1"/>
            <p:nvPr/>
          </p:nvSpPr>
          <p:spPr>
            <a:xfrm>
              <a:off x="4499992" y="-71239"/>
              <a:ext cx="3754288" cy="1384995"/>
            </a:xfrm>
            <a:prstGeom prst="rect">
              <a:avLst/>
            </a:prstGeom>
            <a:solidFill>
              <a:schemeClr val="bg1"/>
            </a:solidFill>
            <a:ln w="28575">
              <a:solidFill>
                <a:schemeClr val="bg2">
                  <a:lumMod val="75000"/>
                </a:schemeClr>
              </a:solidFill>
            </a:ln>
          </p:spPr>
          <p:txBody>
            <a:bodyPr wrap="square" rtlCol="0">
              <a:spAutoFit/>
            </a:bodyPr>
            <a:lstStyle/>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p:txBody>
        </p:sp>
        <p:pic>
          <p:nvPicPr>
            <p:cNvPr id="8"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014"/>
              <a:ext cx="2762250" cy="1257301"/>
            </a:xfrm>
            <a:prstGeom prst="rect">
              <a:avLst/>
            </a:prstGeom>
            <a:noFill/>
            <a:extLst>
              <a:ext uri="{909E8E84-426E-40DD-AFC4-6F175D3DCCD1}">
                <a14:hiddenFill xmlns:a14="http://schemas.microsoft.com/office/drawing/2010/main">
                  <a:solidFill>
                    <a:srgbClr val="FFFFFF"/>
                  </a:solidFill>
                </a14:hiddenFill>
              </a:ext>
            </a:extLst>
          </p:spPr>
        </p:pic>
      </p:gr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201" t="10788" r="26256" b="7280"/>
          <a:stretch/>
        </p:blipFill>
        <p:spPr bwMode="auto">
          <a:xfrm>
            <a:off x="1571951" y="1342046"/>
            <a:ext cx="5880373" cy="535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8724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38" y="170756"/>
            <a:ext cx="7024744" cy="1143000"/>
          </a:xfrm>
        </p:spPr>
        <p:txBody>
          <a:bodyPr>
            <a:normAutofit/>
          </a:bodyPr>
          <a:lstStyle/>
          <a:p>
            <a:r>
              <a:rPr lang="en-GB" sz="3600" dirty="0" smtClean="0"/>
              <a:t>Members Portal</a:t>
            </a:r>
            <a:endParaRPr lang="en-GB" sz="3600" dirty="0"/>
          </a:p>
        </p:txBody>
      </p:sp>
      <p:grpSp>
        <p:nvGrpSpPr>
          <p:cNvPr id="5" name="Group 4"/>
          <p:cNvGrpSpPr/>
          <p:nvPr/>
        </p:nvGrpSpPr>
        <p:grpSpPr>
          <a:xfrm>
            <a:off x="4499994" y="-71239"/>
            <a:ext cx="3754288" cy="1384995"/>
            <a:chOff x="4499992" y="-71239"/>
            <a:chExt cx="3754288" cy="1384995"/>
          </a:xfrm>
        </p:grpSpPr>
        <p:sp>
          <p:nvSpPr>
            <p:cNvPr id="7" name="TextBox 6"/>
            <p:cNvSpPr txBox="1"/>
            <p:nvPr/>
          </p:nvSpPr>
          <p:spPr>
            <a:xfrm>
              <a:off x="4499992" y="-71239"/>
              <a:ext cx="3754288" cy="1384995"/>
            </a:xfrm>
            <a:prstGeom prst="rect">
              <a:avLst/>
            </a:prstGeom>
            <a:solidFill>
              <a:schemeClr val="bg1"/>
            </a:solidFill>
            <a:ln w="28575">
              <a:solidFill>
                <a:schemeClr val="bg2">
                  <a:lumMod val="75000"/>
                </a:schemeClr>
              </a:solidFill>
            </a:ln>
          </p:spPr>
          <p:txBody>
            <a:bodyPr wrap="square" rtlCol="0">
              <a:spAutoFit/>
            </a:bodyPr>
            <a:lstStyle/>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p:txBody>
        </p:sp>
        <p:pic>
          <p:nvPicPr>
            <p:cNvPr id="8"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014"/>
              <a:ext cx="2762250" cy="1257301"/>
            </a:xfrm>
            <a:prstGeom prst="rect">
              <a:avLst/>
            </a:prstGeom>
            <a:noFill/>
            <a:extLst>
              <a:ext uri="{909E8E84-426E-40DD-AFC4-6F175D3DCCD1}">
                <a14:hiddenFill xmlns:a14="http://schemas.microsoft.com/office/drawing/2010/main">
                  <a:solidFill>
                    <a:srgbClr val="FFFFFF"/>
                  </a:solidFill>
                </a14:hiddenFill>
              </a:ext>
            </a:extLst>
          </p:spPr>
        </p:pic>
      </p:gr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707" t="19178" r="31111" b="8734"/>
          <a:stretch/>
        </p:blipFill>
        <p:spPr bwMode="auto">
          <a:xfrm>
            <a:off x="1979116" y="1380827"/>
            <a:ext cx="5098093" cy="5273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29563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1" y="102313"/>
            <a:ext cx="7024744" cy="1143000"/>
          </a:xfrm>
        </p:spPr>
        <p:txBody>
          <a:bodyPr/>
          <a:lstStyle/>
          <a:p>
            <a:r>
              <a:rPr lang="en-GB" dirty="0" smtClean="0"/>
              <a:t>Services</a:t>
            </a:r>
            <a:endParaRPr lang="en-GB" dirty="0"/>
          </a:p>
        </p:txBody>
      </p:sp>
      <p:sp>
        <p:nvSpPr>
          <p:cNvPr id="3" name="Content Placeholder 2"/>
          <p:cNvSpPr>
            <a:spLocks noGrp="1"/>
          </p:cNvSpPr>
          <p:nvPr>
            <p:ph idx="1"/>
          </p:nvPr>
        </p:nvSpPr>
        <p:spPr>
          <a:xfrm>
            <a:off x="971604" y="2060848"/>
            <a:ext cx="6777317" cy="4392488"/>
          </a:xfrm>
        </p:spPr>
        <p:txBody>
          <a:bodyPr>
            <a:normAutofit/>
          </a:bodyPr>
          <a:lstStyle/>
          <a:p>
            <a:endParaRPr lang="en-GB" dirty="0" smtClean="0"/>
          </a:p>
          <a:p>
            <a:pPr lvl="2"/>
            <a:endParaRPr lang="en-GB" dirty="0" smtClean="0"/>
          </a:p>
          <a:p>
            <a:pPr lvl="1"/>
            <a:endParaRPr lang="en-GB" dirty="0" smtClean="0"/>
          </a:p>
          <a:p>
            <a:endParaRPr lang="en-GB" dirty="0" smtClean="0"/>
          </a:p>
          <a:p>
            <a:endParaRPr lang="en-GB" dirty="0"/>
          </a:p>
        </p:txBody>
      </p:sp>
      <p:grpSp>
        <p:nvGrpSpPr>
          <p:cNvPr id="5" name="Group 4"/>
          <p:cNvGrpSpPr/>
          <p:nvPr/>
        </p:nvGrpSpPr>
        <p:grpSpPr>
          <a:xfrm>
            <a:off x="4499994" y="-71239"/>
            <a:ext cx="3754288" cy="1384995"/>
            <a:chOff x="4499992" y="-71239"/>
            <a:chExt cx="3754288" cy="1384995"/>
          </a:xfrm>
        </p:grpSpPr>
        <p:sp>
          <p:nvSpPr>
            <p:cNvPr id="7" name="TextBox 6"/>
            <p:cNvSpPr txBox="1"/>
            <p:nvPr/>
          </p:nvSpPr>
          <p:spPr>
            <a:xfrm>
              <a:off x="4499992" y="-71239"/>
              <a:ext cx="3754288" cy="1384995"/>
            </a:xfrm>
            <a:prstGeom prst="rect">
              <a:avLst/>
            </a:prstGeom>
            <a:solidFill>
              <a:schemeClr val="bg1"/>
            </a:solidFill>
            <a:ln w="28575">
              <a:solidFill>
                <a:schemeClr val="bg2">
                  <a:lumMod val="75000"/>
                </a:schemeClr>
              </a:solidFill>
            </a:ln>
          </p:spPr>
          <p:txBody>
            <a:bodyPr wrap="square" rtlCol="0">
              <a:spAutoFit/>
            </a:bodyPr>
            <a:lstStyle/>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p:txBody>
        </p:sp>
        <p:pic>
          <p:nvPicPr>
            <p:cNvPr id="8"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014"/>
              <a:ext cx="2762250" cy="1257301"/>
            </a:xfrm>
            <a:prstGeom prst="rect">
              <a:avLst/>
            </a:prstGeom>
            <a:noFill/>
            <a:extLst>
              <a:ext uri="{909E8E84-426E-40DD-AFC4-6F175D3DCCD1}">
                <a14:hiddenFill xmlns:a14="http://schemas.microsoft.com/office/drawing/2010/main">
                  <a:solidFill>
                    <a:srgbClr val="FFFFFF"/>
                  </a:solidFill>
                </a14:hiddenFill>
              </a:ext>
            </a:extLst>
          </p:spPr>
        </p:pic>
      </p:gr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941" t="18186" r="28663" b="10274"/>
          <a:stretch/>
        </p:blipFill>
        <p:spPr bwMode="auto">
          <a:xfrm>
            <a:off x="2051721" y="1313756"/>
            <a:ext cx="5386192" cy="523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932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250825" y="620713"/>
            <a:ext cx="8569647" cy="2979737"/>
          </a:xfrm>
        </p:spPr>
        <p:txBody>
          <a:bodyPr>
            <a:normAutofit/>
          </a:bodyPr>
          <a:lstStyle/>
          <a:p>
            <a:pPr algn="ctr">
              <a:defRPr/>
            </a:pPr>
            <a:r>
              <a:rPr lang="en-GB" sz="6000" dirty="0" smtClean="0">
                <a:solidFill>
                  <a:schemeClr val="accent2">
                    <a:lumMod val="75000"/>
                  </a:schemeClr>
                </a:solidFill>
              </a:rPr>
              <a:t>Relationships and Sex</a:t>
            </a:r>
            <a:r>
              <a:rPr lang="en-GB" sz="6000" dirty="0">
                <a:solidFill>
                  <a:schemeClr val="accent2">
                    <a:lumMod val="75000"/>
                  </a:schemeClr>
                </a:solidFill>
              </a:rPr>
              <a:t/>
            </a:r>
            <a:br>
              <a:rPr lang="en-GB" sz="6000" dirty="0">
                <a:solidFill>
                  <a:schemeClr val="accent2">
                    <a:lumMod val="75000"/>
                  </a:schemeClr>
                </a:solidFill>
              </a:rPr>
            </a:br>
            <a:r>
              <a:rPr lang="en-GB" sz="6000" dirty="0" smtClean="0">
                <a:solidFill>
                  <a:schemeClr val="accent2">
                    <a:lumMod val="75000"/>
                  </a:schemeClr>
                </a:solidFill>
              </a:rPr>
              <a:t>Education</a:t>
            </a:r>
          </a:p>
        </p:txBody>
      </p:sp>
      <p:sp>
        <p:nvSpPr>
          <p:cNvPr id="18435" name="Subtitle 2"/>
          <p:cNvSpPr>
            <a:spLocks noGrp="1"/>
          </p:cNvSpPr>
          <p:nvPr>
            <p:ph type="subTitle" idx="1"/>
          </p:nvPr>
        </p:nvSpPr>
        <p:spPr>
          <a:xfrm>
            <a:off x="323528" y="4293096"/>
            <a:ext cx="4248150" cy="1752600"/>
          </a:xfrm>
        </p:spPr>
        <p:txBody>
          <a:bodyPr/>
          <a:lstStyle/>
          <a:p>
            <a:r>
              <a:rPr lang="en-GB" sz="2800" dirty="0" smtClean="0">
                <a:solidFill>
                  <a:srgbClr val="0000CC"/>
                </a:solidFill>
              </a:rPr>
              <a:t>Jenny Fox</a:t>
            </a:r>
          </a:p>
          <a:p>
            <a:r>
              <a:rPr lang="en-GB" sz="2800" dirty="0" smtClean="0">
                <a:solidFill>
                  <a:srgbClr val="0000CC"/>
                </a:solidFill>
              </a:rPr>
              <a:t>Education Safeguarding</a:t>
            </a:r>
          </a:p>
        </p:txBody>
      </p:sp>
    </p:spTree>
    <p:extLst>
      <p:ext uri="{BB962C8B-B14F-4D97-AF65-F5344CB8AC3E}">
        <p14:creationId xmlns:p14="http://schemas.microsoft.com/office/powerpoint/2010/main" val="34843187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1" y="102313"/>
            <a:ext cx="7024744" cy="1143000"/>
          </a:xfrm>
        </p:spPr>
        <p:txBody>
          <a:bodyPr/>
          <a:lstStyle/>
          <a:p>
            <a:r>
              <a:rPr lang="en-GB" dirty="0" smtClean="0"/>
              <a:t>Buying</a:t>
            </a:r>
            <a:endParaRPr lang="en-GB" dirty="0"/>
          </a:p>
        </p:txBody>
      </p:sp>
      <p:sp>
        <p:nvSpPr>
          <p:cNvPr id="3" name="Content Placeholder 2"/>
          <p:cNvSpPr>
            <a:spLocks noGrp="1"/>
          </p:cNvSpPr>
          <p:nvPr>
            <p:ph idx="1"/>
          </p:nvPr>
        </p:nvSpPr>
        <p:spPr>
          <a:xfrm>
            <a:off x="971604" y="1412776"/>
            <a:ext cx="6777317" cy="4392488"/>
          </a:xfrm>
        </p:spPr>
        <p:txBody>
          <a:bodyPr>
            <a:normAutofit/>
          </a:bodyPr>
          <a:lstStyle/>
          <a:p>
            <a:endParaRPr lang="en-GB" dirty="0" smtClean="0"/>
          </a:p>
          <a:p>
            <a:pPr lvl="2"/>
            <a:endParaRPr lang="en-GB" dirty="0" smtClean="0"/>
          </a:p>
          <a:p>
            <a:pPr lvl="1"/>
            <a:endParaRPr lang="en-GB" dirty="0" smtClean="0"/>
          </a:p>
          <a:p>
            <a:endParaRPr lang="en-GB" dirty="0" smtClean="0"/>
          </a:p>
          <a:p>
            <a:endParaRPr lang="en-GB" dirty="0"/>
          </a:p>
        </p:txBody>
      </p:sp>
      <p:grpSp>
        <p:nvGrpSpPr>
          <p:cNvPr id="5" name="Group 4"/>
          <p:cNvGrpSpPr/>
          <p:nvPr/>
        </p:nvGrpSpPr>
        <p:grpSpPr>
          <a:xfrm>
            <a:off x="4499994" y="-71239"/>
            <a:ext cx="3754288" cy="1384995"/>
            <a:chOff x="4499992" y="-71239"/>
            <a:chExt cx="3754288" cy="1384995"/>
          </a:xfrm>
        </p:grpSpPr>
        <p:sp>
          <p:nvSpPr>
            <p:cNvPr id="7" name="TextBox 6"/>
            <p:cNvSpPr txBox="1"/>
            <p:nvPr/>
          </p:nvSpPr>
          <p:spPr>
            <a:xfrm>
              <a:off x="4499992" y="-71239"/>
              <a:ext cx="3754288" cy="1384995"/>
            </a:xfrm>
            <a:prstGeom prst="rect">
              <a:avLst/>
            </a:prstGeom>
            <a:solidFill>
              <a:schemeClr val="bg1"/>
            </a:solidFill>
            <a:ln w="28575">
              <a:solidFill>
                <a:schemeClr val="bg2">
                  <a:lumMod val="75000"/>
                </a:schemeClr>
              </a:solidFill>
            </a:ln>
          </p:spPr>
          <p:txBody>
            <a:bodyPr wrap="square" rtlCol="0">
              <a:spAutoFit/>
            </a:bodyPr>
            <a:lstStyle/>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p:txBody>
        </p:sp>
        <p:pic>
          <p:nvPicPr>
            <p:cNvPr id="8"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014"/>
              <a:ext cx="2762250" cy="1257301"/>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t="14287" r="33961" b="6249"/>
          <a:stretch/>
        </p:blipFill>
        <p:spPr bwMode="auto">
          <a:xfrm>
            <a:off x="950349" y="1319638"/>
            <a:ext cx="7308304" cy="4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2457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1" y="102313"/>
            <a:ext cx="7024744" cy="1143000"/>
          </a:xfrm>
        </p:spPr>
        <p:txBody>
          <a:bodyPr/>
          <a:lstStyle/>
          <a:p>
            <a:r>
              <a:rPr lang="en-GB" dirty="0" smtClean="0"/>
              <a:t>Buying</a:t>
            </a:r>
            <a:endParaRPr lang="en-GB" dirty="0"/>
          </a:p>
        </p:txBody>
      </p:sp>
      <p:sp>
        <p:nvSpPr>
          <p:cNvPr id="3" name="Content Placeholder 2"/>
          <p:cNvSpPr>
            <a:spLocks noGrp="1"/>
          </p:cNvSpPr>
          <p:nvPr>
            <p:ph idx="1"/>
          </p:nvPr>
        </p:nvSpPr>
        <p:spPr>
          <a:xfrm>
            <a:off x="971604" y="1412776"/>
            <a:ext cx="6777317" cy="4392488"/>
          </a:xfrm>
        </p:spPr>
        <p:txBody>
          <a:bodyPr>
            <a:normAutofit/>
          </a:bodyPr>
          <a:lstStyle/>
          <a:p>
            <a:endParaRPr lang="en-GB" dirty="0" smtClean="0"/>
          </a:p>
          <a:p>
            <a:pPr lvl="2"/>
            <a:endParaRPr lang="en-GB" dirty="0" smtClean="0"/>
          </a:p>
          <a:p>
            <a:pPr lvl="1"/>
            <a:endParaRPr lang="en-GB" dirty="0" smtClean="0"/>
          </a:p>
          <a:p>
            <a:endParaRPr lang="en-GB" dirty="0" smtClean="0"/>
          </a:p>
          <a:p>
            <a:endParaRPr lang="en-GB" dirty="0"/>
          </a:p>
        </p:txBody>
      </p:sp>
      <p:grpSp>
        <p:nvGrpSpPr>
          <p:cNvPr id="5" name="Group 4"/>
          <p:cNvGrpSpPr/>
          <p:nvPr/>
        </p:nvGrpSpPr>
        <p:grpSpPr>
          <a:xfrm>
            <a:off x="4499994" y="-71239"/>
            <a:ext cx="3754288" cy="1384995"/>
            <a:chOff x="4499992" y="-71239"/>
            <a:chExt cx="3754288" cy="1384995"/>
          </a:xfrm>
        </p:grpSpPr>
        <p:sp>
          <p:nvSpPr>
            <p:cNvPr id="7" name="TextBox 6"/>
            <p:cNvSpPr txBox="1"/>
            <p:nvPr/>
          </p:nvSpPr>
          <p:spPr>
            <a:xfrm>
              <a:off x="4499992" y="-71239"/>
              <a:ext cx="3754288" cy="1384995"/>
            </a:xfrm>
            <a:prstGeom prst="rect">
              <a:avLst/>
            </a:prstGeom>
            <a:solidFill>
              <a:schemeClr val="bg1"/>
            </a:solidFill>
            <a:ln w="28575">
              <a:solidFill>
                <a:schemeClr val="bg2">
                  <a:lumMod val="75000"/>
                </a:schemeClr>
              </a:solidFill>
            </a:ln>
          </p:spPr>
          <p:txBody>
            <a:bodyPr wrap="square" rtlCol="0">
              <a:spAutoFit/>
            </a:bodyPr>
            <a:lstStyle/>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p:txBody>
        </p:sp>
        <p:pic>
          <p:nvPicPr>
            <p:cNvPr id="8"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014"/>
              <a:ext cx="2762250" cy="1257301"/>
            </a:xfrm>
            <a:prstGeom prst="rect">
              <a:avLst/>
            </a:prstGeom>
            <a:noFill/>
            <a:extLst>
              <a:ext uri="{909E8E84-426E-40DD-AFC4-6F175D3DCCD1}">
                <a14:hiddenFill xmlns:a14="http://schemas.microsoft.com/office/drawing/2010/main">
                  <a:solidFill>
                    <a:srgbClr val="FFFFFF"/>
                  </a:solidFill>
                </a14:hiddenFill>
              </a:ext>
            </a:extLst>
          </p:spPr>
        </p:pic>
      </p:gr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6982" r="33849" b="11905"/>
          <a:stretch/>
        </p:blipFill>
        <p:spPr bwMode="auto">
          <a:xfrm>
            <a:off x="611561" y="1346413"/>
            <a:ext cx="7995411" cy="4832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1960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38" y="322544"/>
            <a:ext cx="7024744" cy="1143000"/>
          </a:xfrm>
        </p:spPr>
        <p:txBody>
          <a:bodyPr>
            <a:normAutofit fontScale="90000"/>
          </a:bodyPr>
          <a:lstStyle/>
          <a:p>
            <a:r>
              <a:rPr lang="en-GB" dirty="0" smtClean="0"/>
              <a:t>Management </a:t>
            </a:r>
            <a:br>
              <a:rPr lang="en-GB" dirty="0" smtClean="0"/>
            </a:br>
            <a:r>
              <a:rPr lang="en-GB" dirty="0" smtClean="0"/>
              <a:t>Functions</a:t>
            </a:r>
            <a:endParaRPr lang="en-GB" dirty="0"/>
          </a:p>
        </p:txBody>
      </p:sp>
      <p:sp>
        <p:nvSpPr>
          <p:cNvPr id="3" name="Content Placeholder 2"/>
          <p:cNvSpPr>
            <a:spLocks noGrp="1"/>
          </p:cNvSpPr>
          <p:nvPr>
            <p:ph idx="1"/>
          </p:nvPr>
        </p:nvSpPr>
        <p:spPr>
          <a:xfrm>
            <a:off x="971604" y="2060848"/>
            <a:ext cx="6777317" cy="4392488"/>
          </a:xfrm>
        </p:spPr>
        <p:txBody>
          <a:bodyPr>
            <a:normAutofit/>
          </a:bodyPr>
          <a:lstStyle/>
          <a:p>
            <a:endParaRPr lang="en-GB" dirty="0" smtClean="0"/>
          </a:p>
          <a:p>
            <a:pPr lvl="2"/>
            <a:endParaRPr lang="en-GB" dirty="0" smtClean="0"/>
          </a:p>
          <a:p>
            <a:pPr lvl="1"/>
            <a:endParaRPr lang="en-GB" dirty="0" smtClean="0"/>
          </a:p>
          <a:p>
            <a:endParaRPr lang="en-GB" dirty="0" smtClean="0"/>
          </a:p>
          <a:p>
            <a:endParaRPr lang="en-GB" dirty="0"/>
          </a:p>
        </p:txBody>
      </p:sp>
      <p:grpSp>
        <p:nvGrpSpPr>
          <p:cNvPr id="5" name="Group 4"/>
          <p:cNvGrpSpPr/>
          <p:nvPr/>
        </p:nvGrpSpPr>
        <p:grpSpPr>
          <a:xfrm>
            <a:off x="4499994" y="-71239"/>
            <a:ext cx="3754288" cy="1384995"/>
            <a:chOff x="4499992" y="-71239"/>
            <a:chExt cx="3754288" cy="1384995"/>
          </a:xfrm>
        </p:grpSpPr>
        <p:sp>
          <p:nvSpPr>
            <p:cNvPr id="7" name="TextBox 6"/>
            <p:cNvSpPr txBox="1"/>
            <p:nvPr/>
          </p:nvSpPr>
          <p:spPr>
            <a:xfrm>
              <a:off x="4499992" y="-71239"/>
              <a:ext cx="3754288" cy="1384995"/>
            </a:xfrm>
            <a:prstGeom prst="rect">
              <a:avLst/>
            </a:prstGeom>
            <a:solidFill>
              <a:schemeClr val="bg1"/>
            </a:solidFill>
            <a:ln w="28575">
              <a:solidFill>
                <a:schemeClr val="bg2">
                  <a:lumMod val="75000"/>
                </a:schemeClr>
              </a:solidFill>
            </a:ln>
          </p:spPr>
          <p:txBody>
            <a:bodyPr wrap="square" rtlCol="0">
              <a:spAutoFit/>
            </a:bodyPr>
            <a:lstStyle/>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p:txBody>
        </p:sp>
        <p:pic>
          <p:nvPicPr>
            <p:cNvPr id="8"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014"/>
              <a:ext cx="2762250" cy="1257301"/>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51" t="8561" r="7536" b="8579"/>
          <a:stretch/>
        </p:blipFill>
        <p:spPr bwMode="auto">
          <a:xfrm>
            <a:off x="683568" y="1500395"/>
            <a:ext cx="8012429" cy="4339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7727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1" y="102313"/>
            <a:ext cx="7024744" cy="1143000"/>
          </a:xfrm>
        </p:spPr>
        <p:txBody>
          <a:bodyPr/>
          <a:lstStyle/>
          <a:p>
            <a:r>
              <a:rPr lang="en-GB" dirty="0" smtClean="0"/>
              <a:t>Reports</a:t>
            </a:r>
            <a:endParaRPr lang="en-GB" dirty="0"/>
          </a:p>
        </p:txBody>
      </p:sp>
      <p:sp>
        <p:nvSpPr>
          <p:cNvPr id="3" name="Content Placeholder 2"/>
          <p:cNvSpPr>
            <a:spLocks noGrp="1"/>
          </p:cNvSpPr>
          <p:nvPr>
            <p:ph idx="1"/>
          </p:nvPr>
        </p:nvSpPr>
        <p:spPr>
          <a:xfrm>
            <a:off x="971604" y="2060848"/>
            <a:ext cx="6777317" cy="4392488"/>
          </a:xfrm>
        </p:spPr>
        <p:txBody>
          <a:bodyPr>
            <a:normAutofit/>
          </a:bodyPr>
          <a:lstStyle/>
          <a:p>
            <a:endParaRPr lang="en-GB" dirty="0" smtClean="0"/>
          </a:p>
          <a:p>
            <a:pPr lvl="2"/>
            <a:endParaRPr lang="en-GB" dirty="0" smtClean="0"/>
          </a:p>
          <a:p>
            <a:pPr lvl="1"/>
            <a:endParaRPr lang="en-GB" dirty="0" smtClean="0"/>
          </a:p>
          <a:p>
            <a:endParaRPr lang="en-GB" dirty="0" smtClean="0"/>
          </a:p>
          <a:p>
            <a:endParaRPr lang="en-GB" dirty="0"/>
          </a:p>
        </p:txBody>
      </p:sp>
      <p:grpSp>
        <p:nvGrpSpPr>
          <p:cNvPr id="5" name="Group 4"/>
          <p:cNvGrpSpPr/>
          <p:nvPr/>
        </p:nvGrpSpPr>
        <p:grpSpPr>
          <a:xfrm>
            <a:off x="4499994" y="-71239"/>
            <a:ext cx="3754288" cy="1384995"/>
            <a:chOff x="4499992" y="-71239"/>
            <a:chExt cx="3754288" cy="1384995"/>
          </a:xfrm>
        </p:grpSpPr>
        <p:sp>
          <p:nvSpPr>
            <p:cNvPr id="7" name="TextBox 6"/>
            <p:cNvSpPr txBox="1"/>
            <p:nvPr/>
          </p:nvSpPr>
          <p:spPr>
            <a:xfrm>
              <a:off x="4499992" y="-71239"/>
              <a:ext cx="3754288" cy="1384995"/>
            </a:xfrm>
            <a:prstGeom prst="rect">
              <a:avLst/>
            </a:prstGeom>
            <a:solidFill>
              <a:schemeClr val="bg1"/>
            </a:solidFill>
            <a:ln w="28575">
              <a:solidFill>
                <a:schemeClr val="bg2">
                  <a:lumMod val="75000"/>
                </a:schemeClr>
              </a:solidFill>
            </a:ln>
          </p:spPr>
          <p:txBody>
            <a:bodyPr wrap="square" rtlCol="0">
              <a:spAutoFit/>
            </a:bodyPr>
            <a:lstStyle/>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p:txBody>
        </p:sp>
        <p:pic>
          <p:nvPicPr>
            <p:cNvPr id="8"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014"/>
              <a:ext cx="2762250" cy="1257301"/>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325" t="14946" r="22645" b="10821"/>
          <a:stretch/>
        </p:blipFill>
        <p:spPr bwMode="auto">
          <a:xfrm>
            <a:off x="1318784" y="1458666"/>
            <a:ext cx="6709603" cy="4997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6349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1" y="170756"/>
            <a:ext cx="7024744" cy="1143000"/>
          </a:xfrm>
        </p:spPr>
        <p:txBody>
          <a:bodyPr/>
          <a:lstStyle/>
          <a:p>
            <a:r>
              <a:rPr lang="en-GB" dirty="0" smtClean="0"/>
              <a:t>Training</a:t>
            </a:r>
            <a:endParaRPr lang="en-GB" dirty="0"/>
          </a:p>
        </p:txBody>
      </p:sp>
      <p:grpSp>
        <p:nvGrpSpPr>
          <p:cNvPr id="5" name="Group 4"/>
          <p:cNvGrpSpPr/>
          <p:nvPr/>
        </p:nvGrpSpPr>
        <p:grpSpPr>
          <a:xfrm>
            <a:off x="4499994" y="-71239"/>
            <a:ext cx="3754288" cy="1384995"/>
            <a:chOff x="4499992" y="-71239"/>
            <a:chExt cx="3754288" cy="1384995"/>
          </a:xfrm>
        </p:grpSpPr>
        <p:sp>
          <p:nvSpPr>
            <p:cNvPr id="7" name="TextBox 6"/>
            <p:cNvSpPr txBox="1"/>
            <p:nvPr/>
          </p:nvSpPr>
          <p:spPr>
            <a:xfrm>
              <a:off x="4499992" y="-71239"/>
              <a:ext cx="3754288" cy="1384995"/>
            </a:xfrm>
            <a:prstGeom prst="rect">
              <a:avLst/>
            </a:prstGeom>
            <a:solidFill>
              <a:schemeClr val="bg1"/>
            </a:solidFill>
            <a:ln w="28575">
              <a:solidFill>
                <a:schemeClr val="bg2">
                  <a:lumMod val="75000"/>
                </a:schemeClr>
              </a:solidFill>
            </a:ln>
          </p:spPr>
          <p:txBody>
            <a:bodyPr wrap="square" rtlCol="0">
              <a:spAutoFit/>
            </a:bodyPr>
            <a:lstStyle/>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p:txBody>
        </p:sp>
        <p:pic>
          <p:nvPicPr>
            <p:cNvPr id="8"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014"/>
              <a:ext cx="2762250" cy="1257301"/>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013" b="5939"/>
          <a:stretch/>
        </p:blipFill>
        <p:spPr bwMode="auto">
          <a:xfrm>
            <a:off x="560152" y="1628806"/>
            <a:ext cx="7992887" cy="382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5852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45773"/>
            <a:ext cx="7024744" cy="1143000"/>
          </a:xfrm>
        </p:spPr>
        <p:txBody>
          <a:bodyPr>
            <a:normAutofit/>
          </a:bodyPr>
          <a:lstStyle/>
          <a:p>
            <a:r>
              <a:rPr lang="en-GB" sz="3600" dirty="0" smtClean="0"/>
              <a:t>Communication</a:t>
            </a:r>
            <a:endParaRPr lang="en-GB" sz="3600" dirty="0"/>
          </a:p>
        </p:txBody>
      </p:sp>
      <p:grpSp>
        <p:nvGrpSpPr>
          <p:cNvPr id="5" name="Group 4"/>
          <p:cNvGrpSpPr/>
          <p:nvPr/>
        </p:nvGrpSpPr>
        <p:grpSpPr>
          <a:xfrm>
            <a:off x="4499994" y="-71239"/>
            <a:ext cx="3754288" cy="1384995"/>
            <a:chOff x="4499992" y="-71239"/>
            <a:chExt cx="3754288" cy="1384995"/>
          </a:xfrm>
        </p:grpSpPr>
        <p:sp>
          <p:nvSpPr>
            <p:cNvPr id="7" name="TextBox 6"/>
            <p:cNvSpPr txBox="1"/>
            <p:nvPr/>
          </p:nvSpPr>
          <p:spPr>
            <a:xfrm>
              <a:off x="4499992" y="-71239"/>
              <a:ext cx="3754288" cy="1384995"/>
            </a:xfrm>
            <a:prstGeom prst="rect">
              <a:avLst/>
            </a:prstGeom>
            <a:solidFill>
              <a:schemeClr val="bg1"/>
            </a:solidFill>
            <a:ln w="28575">
              <a:solidFill>
                <a:schemeClr val="bg2">
                  <a:lumMod val="75000"/>
                </a:schemeClr>
              </a:solidFill>
            </a:ln>
          </p:spPr>
          <p:txBody>
            <a:bodyPr wrap="square" rtlCol="0">
              <a:spAutoFit/>
            </a:bodyPr>
            <a:lstStyle/>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p:txBody>
        </p:sp>
        <p:pic>
          <p:nvPicPr>
            <p:cNvPr id="8"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014"/>
              <a:ext cx="2762250" cy="1257301"/>
            </a:xfrm>
            <a:prstGeom prst="rect">
              <a:avLst/>
            </a:prstGeom>
            <a:noFill/>
            <a:extLst>
              <a:ext uri="{909E8E84-426E-40DD-AFC4-6F175D3DCCD1}">
                <a14:hiddenFill xmlns:a14="http://schemas.microsoft.com/office/drawing/2010/main">
                  <a:solidFill>
                    <a:srgbClr val="FFFFFF"/>
                  </a:solidFill>
                </a14:hiddenFill>
              </a:ext>
            </a:extLst>
          </p:spPr>
        </p:pic>
      </p:gr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923" b="6624"/>
          <a:stretch/>
        </p:blipFill>
        <p:spPr bwMode="auto">
          <a:xfrm>
            <a:off x="719572" y="1358047"/>
            <a:ext cx="7848872" cy="3682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814151" y="5157192"/>
            <a:ext cx="7440130" cy="1224136"/>
          </a:xfrm>
          <a:prstGeom prst="rect">
            <a:avLst/>
          </a:prstGeom>
        </p:spPr>
        <p:txBody>
          <a:bodyPr vert="horz" lIns="91440" tIns="45720" rIns="91440" bIns="45720" numCol="1" rtlCol="0">
            <a:normAutofit fontScale="925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rgbClr val="94C600"/>
              </a:buClr>
              <a:buFont typeface="Wingdings 2" pitchFamily="18" charset="2"/>
              <a:buNone/>
            </a:pPr>
            <a:r>
              <a:rPr lang="en-GB" sz="2200" b="1" dirty="0" smtClean="0">
                <a:solidFill>
                  <a:srgbClr val="3E3D2D"/>
                </a:solidFill>
              </a:rPr>
              <a:t>Will include group forums for member discussions e.g.:</a:t>
            </a:r>
          </a:p>
          <a:p>
            <a:pPr marL="68580" indent="0">
              <a:buClr>
                <a:srgbClr val="94C600"/>
              </a:buClr>
              <a:buFont typeface="Wingdings 2" pitchFamily="18" charset="2"/>
              <a:buNone/>
            </a:pPr>
            <a:r>
              <a:rPr lang="en-GB" sz="1900" dirty="0" smtClean="0">
                <a:solidFill>
                  <a:srgbClr val="3E3D2D"/>
                </a:solidFill>
              </a:rPr>
              <a:t>Head Teachers		School Business Managers</a:t>
            </a:r>
          </a:p>
          <a:p>
            <a:pPr marL="68580" indent="0">
              <a:buClr>
                <a:srgbClr val="94C600"/>
              </a:buClr>
              <a:buFont typeface="Wingdings 2" pitchFamily="18" charset="2"/>
              <a:buNone/>
            </a:pPr>
            <a:r>
              <a:rPr lang="en-GB" sz="1900" dirty="0" smtClean="0">
                <a:solidFill>
                  <a:srgbClr val="3E3D2D"/>
                </a:solidFill>
              </a:rPr>
              <a:t>Governors		Subject leaders</a:t>
            </a:r>
          </a:p>
          <a:p>
            <a:pPr>
              <a:buClr>
                <a:srgbClr val="94C600"/>
              </a:buClr>
            </a:pPr>
            <a:endParaRPr lang="en-GB" dirty="0" smtClean="0">
              <a:solidFill>
                <a:srgbClr val="3E3D2D"/>
              </a:solidFill>
            </a:endParaRPr>
          </a:p>
          <a:p>
            <a:pPr marL="68580" indent="0">
              <a:buClr>
                <a:srgbClr val="94C600"/>
              </a:buClr>
              <a:buFont typeface="Wingdings 2" pitchFamily="18" charset="2"/>
              <a:buNone/>
            </a:pPr>
            <a:endParaRPr lang="en-GB" dirty="0" smtClean="0">
              <a:solidFill>
                <a:srgbClr val="3E3D2D"/>
              </a:solidFill>
            </a:endParaRPr>
          </a:p>
          <a:p>
            <a:pPr marL="68580" indent="0">
              <a:buClr>
                <a:srgbClr val="94C600"/>
              </a:buClr>
              <a:buFont typeface="Wingdings 2" pitchFamily="18" charset="2"/>
              <a:buNone/>
            </a:pPr>
            <a:endParaRPr lang="en-GB" dirty="0">
              <a:solidFill>
                <a:srgbClr val="3E3D2D"/>
              </a:solidFill>
            </a:endParaRPr>
          </a:p>
          <a:p>
            <a:pPr marL="68580" indent="0">
              <a:buClr>
                <a:srgbClr val="94C600"/>
              </a:buClr>
              <a:buFont typeface="Wingdings 2" pitchFamily="18" charset="2"/>
              <a:buNone/>
            </a:pPr>
            <a:endParaRPr lang="en-GB" dirty="0" smtClean="0">
              <a:solidFill>
                <a:srgbClr val="3E3D2D"/>
              </a:solidFill>
            </a:endParaRPr>
          </a:p>
          <a:p>
            <a:pPr marL="68580" indent="0">
              <a:buClr>
                <a:srgbClr val="94C600"/>
              </a:buClr>
              <a:buFont typeface="Wingdings 2" pitchFamily="18" charset="2"/>
              <a:buNone/>
            </a:pPr>
            <a:endParaRPr lang="en-GB" dirty="0" smtClean="0">
              <a:solidFill>
                <a:srgbClr val="3E3D2D"/>
              </a:solidFill>
            </a:endParaRPr>
          </a:p>
          <a:p>
            <a:pPr marL="68580" indent="0">
              <a:buClr>
                <a:srgbClr val="94C600"/>
              </a:buClr>
              <a:buFont typeface="Wingdings 2" pitchFamily="18" charset="2"/>
              <a:buNone/>
            </a:pPr>
            <a:endParaRPr lang="en-GB" dirty="0" smtClean="0">
              <a:solidFill>
                <a:srgbClr val="3E3D2D"/>
              </a:solidFill>
            </a:endParaRPr>
          </a:p>
          <a:p>
            <a:pPr marL="68580" indent="0">
              <a:buClr>
                <a:srgbClr val="94C600"/>
              </a:buClr>
              <a:buFont typeface="Wingdings 2" pitchFamily="18" charset="2"/>
              <a:buNone/>
            </a:pPr>
            <a:endParaRPr lang="en-GB" dirty="0" smtClean="0">
              <a:solidFill>
                <a:srgbClr val="3E3D2D"/>
              </a:solidFill>
            </a:endParaRPr>
          </a:p>
          <a:p>
            <a:pPr marL="365760" lvl="1" indent="0">
              <a:buClr>
                <a:srgbClr val="94C600"/>
              </a:buClr>
              <a:buFont typeface="Wingdings 2" pitchFamily="18" charset="2"/>
              <a:buNone/>
            </a:pPr>
            <a:endParaRPr lang="en-GB" dirty="0">
              <a:solidFill>
                <a:srgbClr val="3E3D2D"/>
              </a:solidFill>
            </a:endParaRPr>
          </a:p>
        </p:txBody>
      </p:sp>
    </p:spTree>
    <p:extLst>
      <p:ext uri="{BB962C8B-B14F-4D97-AF65-F5344CB8AC3E}">
        <p14:creationId xmlns:p14="http://schemas.microsoft.com/office/powerpoint/2010/main" val="20879656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1" y="170756"/>
            <a:ext cx="7024744" cy="1143000"/>
          </a:xfrm>
        </p:spPr>
        <p:txBody>
          <a:bodyPr/>
          <a:lstStyle/>
          <a:p>
            <a:r>
              <a:rPr lang="en-GB" dirty="0" smtClean="0"/>
              <a:t>Resources</a:t>
            </a:r>
            <a:endParaRPr lang="en-GB" dirty="0"/>
          </a:p>
        </p:txBody>
      </p:sp>
      <p:grpSp>
        <p:nvGrpSpPr>
          <p:cNvPr id="5" name="Group 4"/>
          <p:cNvGrpSpPr/>
          <p:nvPr/>
        </p:nvGrpSpPr>
        <p:grpSpPr>
          <a:xfrm>
            <a:off x="4499994" y="-71239"/>
            <a:ext cx="3754288" cy="1384995"/>
            <a:chOff x="4499992" y="-71239"/>
            <a:chExt cx="3754288" cy="1384995"/>
          </a:xfrm>
        </p:grpSpPr>
        <p:sp>
          <p:nvSpPr>
            <p:cNvPr id="7" name="TextBox 6"/>
            <p:cNvSpPr txBox="1"/>
            <p:nvPr/>
          </p:nvSpPr>
          <p:spPr>
            <a:xfrm>
              <a:off x="4499992" y="-71239"/>
              <a:ext cx="3754288" cy="1384995"/>
            </a:xfrm>
            <a:prstGeom prst="rect">
              <a:avLst/>
            </a:prstGeom>
            <a:solidFill>
              <a:schemeClr val="bg1"/>
            </a:solidFill>
            <a:ln w="28575">
              <a:solidFill>
                <a:schemeClr val="bg2">
                  <a:lumMod val="75000"/>
                </a:schemeClr>
              </a:solidFill>
            </a:ln>
          </p:spPr>
          <p:txBody>
            <a:bodyPr wrap="square" rtlCol="0">
              <a:spAutoFit/>
            </a:bodyPr>
            <a:lstStyle/>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p:txBody>
        </p:sp>
        <p:pic>
          <p:nvPicPr>
            <p:cNvPr id="8"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014"/>
              <a:ext cx="2762250" cy="1257301"/>
            </a:xfrm>
            <a:prstGeom prst="rect">
              <a:avLst/>
            </a:prstGeom>
            <a:noFill/>
            <a:extLst>
              <a:ext uri="{909E8E84-426E-40DD-AFC4-6F175D3DCCD1}">
                <a14:hiddenFill xmlns:a14="http://schemas.microsoft.com/office/drawing/2010/main">
                  <a:solidFill>
                    <a:srgbClr val="FFFFFF"/>
                  </a:solidFill>
                </a14:hiddenFill>
              </a:ext>
            </a:extLst>
          </p:spPr>
        </p:pic>
      </p:gr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56" t="9761" r="15859" b="8474"/>
          <a:stretch/>
        </p:blipFill>
        <p:spPr bwMode="auto">
          <a:xfrm>
            <a:off x="768613" y="1434145"/>
            <a:ext cx="7462765" cy="489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46014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1" y="170756"/>
            <a:ext cx="7024744" cy="1143000"/>
          </a:xfrm>
        </p:spPr>
        <p:txBody>
          <a:bodyPr/>
          <a:lstStyle/>
          <a:p>
            <a:r>
              <a:rPr lang="en-GB" dirty="0" smtClean="0"/>
              <a:t>Set Up</a:t>
            </a:r>
            <a:endParaRPr lang="en-GB" dirty="0"/>
          </a:p>
        </p:txBody>
      </p:sp>
      <p:sp>
        <p:nvSpPr>
          <p:cNvPr id="3" name="Content Placeholder 2"/>
          <p:cNvSpPr>
            <a:spLocks noGrp="1"/>
          </p:cNvSpPr>
          <p:nvPr>
            <p:ph idx="1"/>
          </p:nvPr>
        </p:nvSpPr>
        <p:spPr>
          <a:xfrm>
            <a:off x="971604" y="2060848"/>
            <a:ext cx="6777317" cy="4392488"/>
          </a:xfrm>
        </p:spPr>
        <p:txBody>
          <a:bodyPr>
            <a:normAutofit/>
          </a:bodyPr>
          <a:lstStyle/>
          <a:p>
            <a:endParaRPr lang="en-GB" dirty="0" smtClean="0"/>
          </a:p>
          <a:p>
            <a:pPr lvl="2"/>
            <a:endParaRPr lang="en-GB" dirty="0" smtClean="0"/>
          </a:p>
          <a:p>
            <a:pPr lvl="1"/>
            <a:endParaRPr lang="en-GB" dirty="0" smtClean="0"/>
          </a:p>
          <a:p>
            <a:endParaRPr lang="en-GB" dirty="0" smtClean="0"/>
          </a:p>
          <a:p>
            <a:endParaRPr lang="en-GB" dirty="0"/>
          </a:p>
        </p:txBody>
      </p:sp>
      <p:grpSp>
        <p:nvGrpSpPr>
          <p:cNvPr id="5" name="Group 4"/>
          <p:cNvGrpSpPr/>
          <p:nvPr/>
        </p:nvGrpSpPr>
        <p:grpSpPr>
          <a:xfrm>
            <a:off x="4499994" y="-71239"/>
            <a:ext cx="3754288" cy="1384995"/>
            <a:chOff x="4499992" y="-71239"/>
            <a:chExt cx="3754288" cy="1384995"/>
          </a:xfrm>
        </p:grpSpPr>
        <p:sp>
          <p:nvSpPr>
            <p:cNvPr id="7" name="TextBox 6"/>
            <p:cNvSpPr txBox="1"/>
            <p:nvPr/>
          </p:nvSpPr>
          <p:spPr>
            <a:xfrm>
              <a:off x="4499992" y="-71239"/>
              <a:ext cx="3754288" cy="1384995"/>
            </a:xfrm>
            <a:prstGeom prst="rect">
              <a:avLst/>
            </a:prstGeom>
            <a:solidFill>
              <a:schemeClr val="bg1"/>
            </a:solidFill>
            <a:ln w="28575">
              <a:solidFill>
                <a:schemeClr val="bg2">
                  <a:lumMod val="75000"/>
                </a:schemeClr>
              </a:solidFill>
            </a:ln>
          </p:spPr>
          <p:txBody>
            <a:bodyPr wrap="square" rtlCol="0">
              <a:spAutoFit/>
            </a:bodyPr>
            <a:lstStyle/>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p:txBody>
        </p:sp>
        <p:pic>
          <p:nvPicPr>
            <p:cNvPr id="8"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014"/>
              <a:ext cx="2762250" cy="1257301"/>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100" r="21407" b="12104"/>
          <a:stretch/>
        </p:blipFill>
        <p:spPr bwMode="auto">
          <a:xfrm>
            <a:off x="571367" y="1484784"/>
            <a:ext cx="8076219"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26391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1" y="404664"/>
            <a:ext cx="7024744" cy="1143000"/>
          </a:xfrm>
        </p:spPr>
        <p:txBody>
          <a:bodyPr/>
          <a:lstStyle/>
          <a:p>
            <a:r>
              <a:rPr lang="en-GB" dirty="0" smtClean="0"/>
              <a:t>Next Steps</a:t>
            </a:r>
            <a:endParaRPr lang="en-GB" dirty="0"/>
          </a:p>
        </p:txBody>
      </p:sp>
      <p:sp>
        <p:nvSpPr>
          <p:cNvPr id="3" name="Content Placeholder 2"/>
          <p:cNvSpPr>
            <a:spLocks noGrp="1"/>
          </p:cNvSpPr>
          <p:nvPr>
            <p:ph idx="1"/>
          </p:nvPr>
        </p:nvSpPr>
        <p:spPr>
          <a:xfrm>
            <a:off x="971604" y="2060848"/>
            <a:ext cx="6777317" cy="4392488"/>
          </a:xfrm>
        </p:spPr>
        <p:txBody>
          <a:bodyPr>
            <a:normAutofit/>
          </a:bodyPr>
          <a:lstStyle/>
          <a:p>
            <a:endParaRPr lang="en-GB" dirty="0" smtClean="0"/>
          </a:p>
          <a:p>
            <a:pPr lvl="2"/>
            <a:endParaRPr lang="en-GB" dirty="0" smtClean="0"/>
          </a:p>
          <a:p>
            <a:pPr lvl="1"/>
            <a:endParaRPr lang="en-GB" dirty="0" smtClean="0"/>
          </a:p>
          <a:p>
            <a:endParaRPr lang="en-GB" dirty="0" smtClean="0"/>
          </a:p>
          <a:p>
            <a:endParaRPr lang="en-GB" dirty="0"/>
          </a:p>
        </p:txBody>
      </p:sp>
      <p:grpSp>
        <p:nvGrpSpPr>
          <p:cNvPr id="5" name="Group 4"/>
          <p:cNvGrpSpPr/>
          <p:nvPr/>
        </p:nvGrpSpPr>
        <p:grpSpPr>
          <a:xfrm>
            <a:off x="4499994" y="-71239"/>
            <a:ext cx="3754288" cy="1384995"/>
            <a:chOff x="4499992" y="-71239"/>
            <a:chExt cx="3754288" cy="1384995"/>
          </a:xfrm>
        </p:grpSpPr>
        <p:sp>
          <p:nvSpPr>
            <p:cNvPr id="7" name="TextBox 6"/>
            <p:cNvSpPr txBox="1"/>
            <p:nvPr/>
          </p:nvSpPr>
          <p:spPr>
            <a:xfrm>
              <a:off x="4499992" y="-71239"/>
              <a:ext cx="3754288" cy="1384995"/>
            </a:xfrm>
            <a:prstGeom prst="rect">
              <a:avLst/>
            </a:prstGeom>
            <a:solidFill>
              <a:schemeClr val="bg1"/>
            </a:solidFill>
            <a:ln w="28575">
              <a:solidFill>
                <a:schemeClr val="bg2">
                  <a:lumMod val="75000"/>
                </a:schemeClr>
              </a:solidFill>
            </a:ln>
          </p:spPr>
          <p:txBody>
            <a:bodyPr wrap="square" rtlCol="0">
              <a:spAutoFit/>
            </a:bodyPr>
            <a:lstStyle/>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p:txBody>
        </p:sp>
        <p:pic>
          <p:nvPicPr>
            <p:cNvPr id="8"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014"/>
              <a:ext cx="2762250" cy="125730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Content Placeholder 2"/>
          <p:cNvSpPr txBox="1">
            <a:spLocks/>
          </p:cNvSpPr>
          <p:nvPr/>
        </p:nvSpPr>
        <p:spPr>
          <a:xfrm>
            <a:off x="1111337" y="1844824"/>
            <a:ext cx="6777317" cy="4248472"/>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Clr>
                <a:srgbClr val="94C600"/>
              </a:buClr>
            </a:pPr>
            <a:r>
              <a:rPr lang="en-GB" dirty="0" smtClean="0">
                <a:solidFill>
                  <a:srgbClr val="3E3D2D"/>
                </a:solidFill>
              </a:rPr>
              <a:t>Majority of schools have 1 or 2 users set up if existing clients </a:t>
            </a:r>
            <a:r>
              <a:rPr lang="en-GB" smtClean="0">
                <a:solidFill>
                  <a:srgbClr val="3E3D2D"/>
                </a:solidFill>
              </a:rPr>
              <a:t>(not </a:t>
            </a:r>
            <a:r>
              <a:rPr lang="en-GB" dirty="0" smtClean="0">
                <a:solidFill>
                  <a:srgbClr val="3E3D2D"/>
                </a:solidFill>
              </a:rPr>
              <a:t>generic emails – accountability of </a:t>
            </a:r>
            <a:r>
              <a:rPr lang="en-GB" smtClean="0">
                <a:solidFill>
                  <a:srgbClr val="3E3D2D"/>
                </a:solidFill>
              </a:rPr>
              <a:t>buying function);</a:t>
            </a:r>
            <a:endParaRPr lang="en-GB" dirty="0" smtClean="0">
              <a:solidFill>
                <a:srgbClr val="3E3D2D"/>
              </a:solidFill>
            </a:endParaRPr>
          </a:p>
          <a:p>
            <a:pPr>
              <a:buClr>
                <a:srgbClr val="94C600"/>
              </a:buClr>
            </a:pPr>
            <a:endParaRPr lang="en-GB" dirty="0">
              <a:solidFill>
                <a:srgbClr val="3E3D2D"/>
              </a:solidFill>
            </a:endParaRPr>
          </a:p>
          <a:p>
            <a:pPr>
              <a:buClr>
                <a:srgbClr val="94C600"/>
              </a:buClr>
            </a:pPr>
            <a:r>
              <a:rPr lang="en-GB" dirty="0" smtClean="0">
                <a:solidFill>
                  <a:srgbClr val="3E3D2D"/>
                </a:solidFill>
              </a:rPr>
              <a:t>New User Request Form.</a:t>
            </a:r>
          </a:p>
          <a:p>
            <a:pPr>
              <a:buClr>
                <a:srgbClr val="94C600"/>
              </a:buClr>
            </a:pPr>
            <a:endParaRPr lang="en-GB" dirty="0">
              <a:solidFill>
                <a:srgbClr val="3E3D2D"/>
              </a:solidFill>
            </a:endParaRPr>
          </a:p>
          <a:p>
            <a:pPr>
              <a:buClr>
                <a:srgbClr val="94C600"/>
              </a:buClr>
            </a:pPr>
            <a:r>
              <a:rPr lang="en-GB" dirty="0" smtClean="0">
                <a:solidFill>
                  <a:srgbClr val="3E3D2D"/>
                </a:solidFill>
              </a:rPr>
              <a:t>School user training session.</a:t>
            </a:r>
          </a:p>
          <a:p>
            <a:pPr>
              <a:buClr>
                <a:srgbClr val="94C600"/>
              </a:buClr>
            </a:pPr>
            <a:endParaRPr lang="en-GB" dirty="0">
              <a:solidFill>
                <a:srgbClr val="3E3D2D"/>
              </a:solidFill>
            </a:endParaRPr>
          </a:p>
          <a:p>
            <a:pPr>
              <a:buClr>
                <a:srgbClr val="94C600"/>
              </a:buClr>
            </a:pPr>
            <a:r>
              <a:rPr lang="en-GB" dirty="0" smtClean="0">
                <a:solidFill>
                  <a:srgbClr val="3E3D2D"/>
                </a:solidFill>
              </a:rPr>
              <a:t>Coming in the Autumn term:</a:t>
            </a:r>
          </a:p>
          <a:p>
            <a:pPr lvl="1">
              <a:buClr>
                <a:srgbClr val="94C600"/>
              </a:buClr>
            </a:pPr>
            <a:r>
              <a:rPr lang="en-GB" dirty="0" smtClean="0">
                <a:solidFill>
                  <a:srgbClr val="3E3D2D"/>
                </a:solidFill>
              </a:rPr>
              <a:t>Governor Module</a:t>
            </a:r>
          </a:p>
          <a:p>
            <a:pPr lvl="1">
              <a:buClr>
                <a:srgbClr val="94C600"/>
              </a:buClr>
            </a:pPr>
            <a:r>
              <a:rPr lang="en-GB" dirty="0" smtClean="0">
                <a:solidFill>
                  <a:srgbClr val="3E3D2D"/>
                </a:solidFill>
              </a:rPr>
              <a:t>Card payments</a:t>
            </a:r>
          </a:p>
          <a:p>
            <a:pPr marL="68580" indent="0">
              <a:buClr>
                <a:srgbClr val="94C600"/>
              </a:buClr>
              <a:buFont typeface="Wingdings 2" pitchFamily="18" charset="2"/>
              <a:buNone/>
            </a:pPr>
            <a:endParaRPr lang="en-GB" dirty="0" smtClean="0">
              <a:solidFill>
                <a:srgbClr val="3E3D2D"/>
              </a:solidFill>
            </a:endParaRPr>
          </a:p>
          <a:p>
            <a:pPr marL="68580" indent="0">
              <a:buClr>
                <a:srgbClr val="94C600"/>
              </a:buClr>
              <a:buFont typeface="Wingdings 2" pitchFamily="18" charset="2"/>
              <a:buNone/>
            </a:pPr>
            <a:endParaRPr lang="en-GB" dirty="0" smtClean="0">
              <a:solidFill>
                <a:srgbClr val="3E3D2D"/>
              </a:solidFill>
            </a:endParaRPr>
          </a:p>
          <a:p>
            <a:pPr marL="68580" indent="0">
              <a:buClr>
                <a:srgbClr val="94C600"/>
              </a:buClr>
              <a:buFont typeface="Wingdings 2" pitchFamily="18" charset="2"/>
              <a:buNone/>
            </a:pPr>
            <a:endParaRPr lang="en-GB" dirty="0" smtClean="0">
              <a:solidFill>
                <a:srgbClr val="3E3D2D"/>
              </a:solidFill>
            </a:endParaRPr>
          </a:p>
          <a:p>
            <a:pPr marL="365760" lvl="1" indent="0">
              <a:buClr>
                <a:srgbClr val="94C600"/>
              </a:buClr>
              <a:buFont typeface="Wingdings 2" pitchFamily="18" charset="2"/>
              <a:buNone/>
            </a:pPr>
            <a:endParaRPr lang="en-GB" dirty="0">
              <a:solidFill>
                <a:srgbClr val="3E3D2D"/>
              </a:solidFill>
            </a:endParaRPr>
          </a:p>
        </p:txBody>
      </p:sp>
    </p:spTree>
    <p:extLst>
      <p:ext uri="{BB962C8B-B14F-4D97-AF65-F5344CB8AC3E}">
        <p14:creationId xmlns:p14="http://schemas.microsoft.com/office/powerpoint/2010/main" val="34466692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1" y="980728"/>
            <a:ext cx="7024744" cy="1143000"/>
          </a:xfrm>
        </p:spPr>
        <p:txBody>
          <a:bodyPr/>
          <a:lstStyle/>
          <a:p>
            <a:r>
              <a:rPr lang="en-GB" dirty="0" smtClean="0"/>
              <a:t>Thank you for your time</a:t>
            </a:r>
            <a:endParaRPr lang="en-GB" dirty="0"/>
          </a:p>
        </p:txBody>
      </p:sp>
      <p:sp>
        <p:nvSpPr>
          <p:cNvPr id="3" name="Content Placeholder 2"/>
          <p:cNvSpPr>
            <a:spLocks noGrp="1"/>
          </p:cNvSpPr>
          <p:nvPr>
            <p:ph idx="1"/>
          </p:nvPr>
        </p:nvSpPr>
        <p:spPr>
          <a:xfrm>
            <a:off x="1111337" y="2492896"/>
            <a:ext cx="6777317" cy="4248472"/>
          </a:xfrm>
        </p:spPr>
        <p:txBody>
          <a:bodyPr>
            <a:normAutofit/>
          </a:bodyPr>
          <a:lstStyle/>
          <a:p>
            <a:pPr marL="68580" indent="0" algn="ctr">
              <a:buNone/>
            </a:pPr>
            <a:r>
              <a:rPr lang="en-GB" dirty="0" smtClean="0"/>
              <a:t>Any questions?</a:t>
            </a:r>
          </a:p>
          <a:p>
            <a:pPr marL="68580" indent="0">
              <a:buNone/>
            </a:pPr>
            <a:endParaRPr lang="en-GB" dirty="0"/>
          </a:p>
          <a:p>
            <a:pPr marL="68580" indent="0">
              <a:buNone/>
            </a:pPr>
            <a:endParaRPr lang="en-GB" dirty="0"/>
          </a:p>
          <a:p>
            <a:pPr marL="68580" indent="0">
              <a:buNone/>
            </a:pPr>
            <a:endParaRPr lang="en-GB" dirty="0" smtClean="0"/>
          </a:p>
          <a:p>
            <a:pPr marL="68580" indent="0">
              <a:buNone/>
            </a:pPr>
            <a:endParaRPr lang="en-GB" dirty="0"/>
          </a:p>
          <a:p>
            <a:pPr marL="365760" lvl="1" indent="0">
              <a:buNone/>
            </a:pPr>
            <a:endParaRPr lang="en-GB" dirty="0"/>
          </a:p>
        </p:txBody>
      </p:sp>
      <p:grpSp>
        <p:nvGrpSpPr>
          <p:cNvPr id="5" name="Group 4"/>
          <p:cNvGrpSpPr/>
          <p:nvPr/>
        </p:nvGrpSpPr>
        <p:grpSpPr>
          <a:xfrm>
            <a:off x="4499994" y="-71239"/>
            <a:ext cx="3754288" cy="1384995"/>
            <a:chOff x="4499992" y="-71239"/>
            <a:chExt cx="3754288" cy="1384995"/>
          </a:xfrm>
        </p:grpSpPr>
        <p:sp>
          <p:nvSpPr>
            <p:cNvPr id="7" name="TextBox 6"/>
            <p:cNvSpPr txBox="1"/>
            <p:nvPr/>
          </p:nvSpPr>
          <p:spPr>
            <a:xfrm>
              <a:off x="4499992" y="-71239"/>
              <a:ext cx="3754288" cy="1384995"/>
            </a:xfrm>
            <a:prstGeom prst="rect">
              <a:avLst/>
            </a:prstGeom>
            <a:solidFill>
              <a:schemeClr val="bg1"/>
            </a:solidFill>
            <a:ln w="28575">
              <a:solidFill>
                <a:schemeClr val="bg2">
                  <a:lumMod val="75000"/>
                </a:schemeClr>
              </a:solidFill>
            </a:ln>
          </p:spPr>
          <p:txBody>
            <a:bodyPr wrap="square" rtlCol="0">
              <a:spAutoFit/>
            </a:bodyPr>
            <a:lstStyle/>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p:txBody>
        </p:sp>
        <p:pic>
          <p:nvPicPr>
            <p:cNvPr id="8"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014"/>
              <a:ext cx="2762250" cy="12573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11235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chemeClr val="accent2">
                    <a:lumMod val="75000"/>
                  </a:schemeClr>
                </a:solidFill>
              </a:rPr>
              <a:t>Statutory from September 2020</a:t>
            </a:r>
            <a:br>
              <a:rPr lang="en-GB" sz="3600" b="1" dirty="0" smtClean="0">
                <a:solidFill>
                  <a:schemeClr val="accent2">
                    <a:lumMod val="75000"/>
                  </a:schemeClr>
                </a:solidFill>
              </a:rPr>
            </a:br>
            <a:r>
              <a:rPr lang="en-GB" sz="3600" b="1" dirty="0" smtClean="0">
                <a:solidFill>
                  <a:schemeClr val="accent2">
                    <a:lumMod val="75000"/>
                  </a:schemeClr>
                </a:solidFill>
              </a:rPr>
              <a:t>(and optional from 2019)</a:t>
            </a:r>
            <a:endParaRPr lang="en-GB" sz="3600" b="1" dirty="0">
              <a:solidFill>
                <a:schemeClr val="accent2">
                  <a:lumMod val="75000"/>
                </a:schemeClr>
              </a:solidFill>
            </a:endParaRPr>
          </a:p>
        </p:txBody>
      </p:sp>
      <p:sp>
        <p:nvSpPr>
          <p:cNvPr id="3" name="Content Placeholder 2"/>
          <p:cNvSpPr>
            <a:spLocks noGrp="1"/>
          </p:cNvSpPr>
          <p:nvPr>
            <p:ph idx="1"/>
          </p:nvPr>
        </p:nvSpPr>
        <p:spPr>
          <a:xfrm>
            <a:off x="683568" y="1556792"/>
            <a:ext cx="7772400" cy="4114800"/>
          </a:xfrm>
        </p:spPr>
        <p:txBody>
          <a:bodyPr>
            <a:normAutofit/>
          </a:bodyPr>
          <a:lstStyle/>
          <a:p>
            <a:r>
              <a:rPr lang="en-GB" dirty="0" smtClean="0">
                <a:solidFill>
                  <a:schemeClr val="tx1"/>
                </a:solidFill>
              </a:rPr>
              <a:t>Relationships Education in primary schools</a:t>
            </a:r>
          </a:p>
          <a:p>
            <a:endParaRPr lang="en-GB" dirty="0" smtClean="0">
              <a:solidFill>
                <a:schemeClr val="tx1"/>
              </a:solidFill>
            </a:endParaRPr>
          </a:p>
          <a:p>
            <a:r>
              <a:rPr lang="en-GB" dirty="0" smtClean="0">
                <a:solidFill>
                  <a:schemeClr val="tx1"/>
                </a:solidFill>
              </a:rPr>
              <a:t>Relationships and Sex Education in secondary schools</a:t>
            </a:r>
          </a:p>
          <a:p>
            <a:endParaRPr lang="en-GB" dirty="0" smtClean="0">
              <a:solidFill>
                <a:schemeClr val="tx1"/>
              </a:solidFill>
            </a:endParaRPr>
          </a:p>
          <a:p>
            <a:r>
              <a:rPr lang="en-GB" dirty="0" smtClean="0">
                <a:solidFill>
                  <a:schemeClr val="tx1"/>
                </a:solidFill>
              </a:rPr>
              <a:t>Health Education in all schools except independents</a:t>
            </a:r>
          </a:p>
          <a:p>
            <a:endParaRPr lang="en-GB" dirty="0" smtClean="0">
              <a:solidFill>
                <a:schemeClr val="tx1"/>
              </a:solidFill>
            </a:endParaRPr>
          </a:p>
        </p:txBody>
      </p:sp>
    </p:spTree>
    <p:extLst>
      <p:ext uri="{BB962C8B-B14F-4D97-AF65-F5344CB8AC3E}">
        <p14:creationId xmlns:p14="http://schemas.microsoft.com/office/powerpoint/2010/main" val="326572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611560" y="1196752"/>
            <a:ext cx="8352928" cy="3384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srgbClr val="000714"/>
                </a:solidFill>
              </a:rPr>
              <a:t>Hate Crime</a:t>
            </a:r>
          </a:p>
          <a:p>
            <a:pPr algn="l"/>
            <a:endParaRPr lang="en-GB" sz="3600" b="1" dirty="0" smtClean="0">
              <a:solidFill>
                <a:srgbClr val="000714"/>
              </a:solidFill>
            </a:endParaRPr>
          </a:p>
          <a:p>
            <a:pPr algn="l"/>
            <a:endParaRPr lang="en-GB" sz="3200" b="1" dirty="0">
              <a:solidFill>
                <a:srgbClr val="002060"/>
              </a:solidFill>
            </a:endParaRPr>
          </a:p>
          <a:p>
            <a:r>
              <a:rPr lang="en-GB" sz="3600" b="1" dirty="0" smtClean="0">
                <a:solidFill>
                  <a:srgbClr val="002060"/>
                </a:solidFill>
              </a:rPr>
              <a:t>Mohammed </a:t>
            </a:r>
            <a:r>
              <a:rPr lang="en-GB" sz="3600" b="1" dirty="0" err="1" smtClean="0">
                <a:solidFill>
                  <a:srgbClr val="002060"/>
                </a:solidFill>
              </a:rPr>
              <a:t>Dhalech</a:t>
            </a:r>
            <a:r>
              <a:rPr lang="en-GB" sz="3600" b="1" dirty="0" smtClean="0">
                <a:solidFill>
                  <a:srgbClr val="002060"/>
                </a:solidFill>
              </a:rPr>
              <a:t> </a:t>
            </a:r>
          </a:p>
          <a:p>
            <a:r>
              <a:rPr lang="en-GB" sz="3600" b="1" dirty="0" smtClean="0">
                <a:solidFill>
                  <a:srgbClr val="002060"/>
                </a:solidFill>
              </a:rPr>
              <a:t>Kate Butler</a:t>
            </a:r>
            <a:endParaRPr lang="en-GB" sz="2800" b="1" dirty="0">
              <a:solidFill>
                <a:srgbClr val="00206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5589240"/>
            <a:ext cx="2700528" cy="762000"/>
          </a:xfrm>
          <a:prstGeom prst="rect">
            <a:avLst/>
          </a:prstGeom>
        </p:spPr>
      </p:pic>
    </p:spTree>
    <p:extLst>
      <p:ext uri="{BB962C8B-B14F-4D97-AF65-F5344CB8AC3E}">
        <p14:creationId xmlns:p14="http://schemas.microsoft.com/office/powerpoint/2010/main" val="33564174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A91A442-463D-4459-AE38-E37F8C1E93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712" y="1292510"/>
            <a:ext cx="2530991" cy="4231539"/>
          </a:xfrm>
          <a:prstGeom prst="rect">
            <a:avLst/>
          </a:prstGeom>
        </p:spPr>
      </p:pic>
      <p:sp>
        <p:nvSpPr>
          <p:cNvPr id="2" name="Title 1">
            <a:extLst>
              <a:ext uri="{FF2B5EF4-FFF2-40B4-BE49-F238E27FC236}">
                <a16:creationId xmlns="" xmlns:a16="http://schemas.microsoft.com/office/drawing/2014/main" id="{A65E0C27-04F2-49FA-8682-59ECFA7128E3}"/>
              </a:ext>
            </a:extLst>
          </p:cNvPr>
          <p:cNvSpPr>
            <a:spLocks noGrp="1"/>
          </p:cNvSpPr>
          <p:nvPr>
            <p:ph type="ctrTitle"/>
          </p:nvPr>
        </p:nvSpPr>
        <p:spPr>
          <a:xfrm>
            <a:off x="3722434" y="2194571"/>
            <a:ext cx="5179250" cy="1739347"/>
          </a:xfrm>
        </p:spPr>
        <p:txBody>
          <a:bodyPr>
            <a:normAutofit/>
          </a:bodyPr>
          <a:lstStyle/>
          <a:p>
            <a:r>
              <a:rPr lang="en-US" sz="4000">
                <a:latin typeface="Arial Rounded MT Bold" panose="020F0704030504030204" pitchFamily="34" charset="0"/>
              </a:rPr>
              <a:t>Bradford hate </a:t>
            </a:r>
            <a:br>
              <a:rPr lang="en-US" sz="4000">
                <a:latin typeface="Arial Rounded MT Bold" panose="020F0704030504030204" pitchFamily="34" charset="0"/>
              </a:rPr>
            </a:br>
            <a:r>
              <a:rPr lang="en-US" sz="4000">
                <a:latin typeface="Arial Rounded MT Bold" panose="020F0704030504030204" pitchFamily="34" charset="0"/>
              </a:rPr>
              <a:t>crime Alliance</a:t>
            </a:r>
            <a:endParaRPr lang="en-GB" sz="4000" dirty="0">
              <a:latin typeface="Arial Rounded MT Bold" panose="020F0704030504030204" pitchFamily="34" charset="0"/>
            </a:endParaRPr>
          </a:p>
        </p:txBody>
      </p:sp>
      <p:sp>
        <p:nvSpPr>
          <p:cNvPr id="3" name="Subtitle 2">
            <a:extLst>
              <a:ext uri="{FF2B5EF4-FFF2-40B4-BE49-F238E27FC236}">
                <a16:creationId xmlns="" xmlns:a16="http://schemas.microsoft.com/office/drawing/2014/main" id="{FACAFC74-B495-4B67-BA1D-5E7E73A03AA1}"/>
              </a:ext>
            </a:extLst>
          </p:cNvPr>
          <p:cNvSpPr>
            <a:spLocks noGrp="1"/>
          </p:cNvSpPr>
          <p:nvPr>
            <p:ph type="subTitle" idx="1"/>
          </p:nvPr>
        </p:nvSpPr>
        <p:spPr>
          <a:xfrm>
            <a:off x="3779914" y="3933056"/>
            <a:ext cx="5179250" cy="2563576"/>
          </a:xfrm>
        </p:spPr>
        <p:txBody>
          <a:bodyPr>
            <a:normAutofit fontScale="92500" lnSpcReduction="20000"/>
          </a:bodyPr>
          <a:lstStyle/>
          <a:p>
            <a:pPr lvl="0">
              <a:lnSpc>
                <a:spcPct val="100000"/>
              </a:lnSpc>
              <a:spcBef>
                <a:spcPts val="0"/>
              </a:spcBef>
              <a:spcAft>
                <a:spcPts val="0"/>
              </a:spcAft>
              <a:buClrTx/>
            </a:pPr>
            <a:r>
              <a:rPr lang="en-GB" sz="1900" dirty="0">
                <a:solidFill>
                  <a:prstClr val="white"/>
                </a:solidFill>
                <a:latin typeface="Arial Rounded MT Bold" panose="020F0704030504030204" pitchFamily="34" charset="0"/>
              </a:rPr>
              <a:t>52 Cornwall Road</a:t>
            </a:r>
          </a:p>
          <a:p>
            <a:pPr lvl="0">
              <a:lnSpc>
                <a:spcPct val="100000"/>
              </a:lnSpc>
              <a:spcBef>
                <a:spcPts val="0"/>
              </a:spcBef>
              <a:spcAft>
                <a:spcPts val="0"/>
              </a:spcAft>
              <a:buClrTx/>
            </a:pPr>
            <a:r>
              <a:rPr lang="en-GB" sz="1900" dirty="0">
                <a:solidFill>
                  <a:prstClr val="white"/>
                </a:solidFill>
                <a:latin typeface="Arial Rounded MT Bold" panose="020F0704030504030204" pitchFamily="34" charset="0"/>
              </a:rPr>
              <a:t>Manningham</a:t>
            </a:r>
          </a:p>
          <a:p>
            <a:pPr lvl="0">
              <a:lnSpc>
                <a:spcPct val="100000"/>
              </a:lnSpc>
              <a:spcBef>
                <a:spcPts val="0"/>
              </a:spcBef>
              <a:spcAft>
                <a:spcPts val="0"/>
              </a:spcAft>
              <a:buClrTx/>
            </a:pPr>
            <a:r>
              <a:rPr lang="en-GB" sz="1900" dirty="0">
                <a:solidFill>
                  <a:prstClr val="white"/>
                </a:solidFill>
                <a:latin typeface="Arial Rounded MT Bold" panose="020F0704030504030204" pitchFamily="34" charset="0"/>
              </a:rPr>
              <a:t>Bradford</a:t>
            </a:r>
          </a:p>
          <a:p>
            <a:pPr lvl="0">
              <a:lnSpc>
                <a:spcPct val="100000"/>
              </a:lnSpc>
              <a:spcBef>
                <a:spcPts val="0"/>
              </a:spcBef>
              <a:spcAft>
                <a:spcPts val="0"/>
              </a:spcAft>
              <a:buClrTx/>
            </a:pPr>
            <a:r>
              <a:rPr lang="en-GB" sz="1900" dirty="0">
                <a:solidFill>
                  <a:prstClr val="white"/>
                </a:solidFill>
                <a:latin typeface="Arial Rounded MT Bold" panose="020F0704030504030204" pitchFamily="34" charset="0"/>
              </a:rPr>
              <a:t>BD8 7JN</a:t>
            </a:r>
          </a:p>
          <a:p>
            <a:pPr lvl="0">
              <a:lnSpc>
                <a:spcPct val="100000"/>
              </a:lnSpc>
              <a:spcBef>
                <a:spcPts val="0"/>
              </a:spcBef>
              <a:spcAft>
                <a:spcPts val="0"/>
              </a:spcAft>
              <a:buClrTx/>
            </a:pPr>
            <a:endParaRPr lang="en-GB" sz="1900" dirty="0">
              <a:solidFill>
                <a:prstClr val="white"/>
              </a:solidFill>
              <a:latin typeface="Arial Rounded MT Bold" panose="020F0704030504030204" pitchFamily="34" charset="0"/>
            </a:endParaRPr>
          </a:p>
          <a:p>
            <a:pPr lvl="0">
              <a:lnSpc>
                <a:spcPct val="100000"/>
              </a:lnSpc>
              <a:spcBef>
                <a:spcPts val="0"/>
              </a:spcBef>
              <a:spcAft>
                <a:spcPts val="0"/>
              </a:spcAft>
              <a:buClrTx/>
            </a:pPr>
            <a:r>
              <a:rPr lang="en-GB" sz="1900" dirty="0">
                <a:solidFill>
                  <a:prstClr val="white"/>
                </a:solidFill>
                <a:latin typeface="Arial Rounded MT Bold" panose="020F0704030504030204" pitchFamily="34" charset="0"/>
              </a:rPr>
              <a:t>Tel: 07915 119 022</a:t>
            </a:r>
          </a:p>
          <a:p>
            <a:pPr lvl="0">
              <a:lnSpc>
                <a:spcPct val="100000"/>
              </a:lnSpc>
              <a:spcBef>
                <a:spcPts val="0"/>
              </a:spcBef>
              <a:spcAft>
                <a:spcPts val="0"/>
              </a:spcAft>
              <a:buClrTx/>
            </a:pPr>
            <a:endParaRPr lang="en-GB" sz="1900" dirty="0">
              <a:solidFill>
                <a:prstClr val="white"/>
              </a:solidFill>
              <a:latin typeface="Arial Rounded MT Bold" panose="020F0704030504030204" pitchFamily="34" charset="0"/>
            </a:endParaRPr>
          </a:p>
          <a:p>
            <a:pPr lvl="0">
              <a:lnSpc>
                <a:spcPct val="100000"/>
              </a:lnSpc>
              <a:spcBef>
                <a:spcPts val="0"/>
              </a:spcBef>
              <a:spcAft>
                <a:spcPts val="0"/>
              </a:spcAft>
              <a:buClrTx/>
            </a:pPr>
            <a:r>
              <a:rPr lang="en-GB" sz="1900" dirty="0">
                <a:solidFill>
                  <a:prstClr val="white"/>
                </a:solidFill>
                <a:latin typeface="Arial Rounded MT Bold" panose="020F0704030504030204" pitchFamily="34" charset="0"/>
              </a:rPr>
              <a:t>Email: </a:t>
            </a:r>
            <a:r>
              <a:rPr lang="en-GB" sz="1900" dirty="0">
                <a:latin typeface="Arial Rounded MT Bold" panose="020F0704030504030204" pitchFamily="34" charset="0"/>
                <a:hlinkClick r:id="rId3">
                  <a:extLst>
                    <a:ext uri="{A12FA001-AC4F-418D-AE19-62706E023703}">
                      <ahyp:hlinkClr xmlns="" xmlns:ahyp="http://schemas.microsoft.com/office/drawing/2018/hyperlinkcolor" val="tx"/>
                    </a:ext>
                  </a:extLst>
                </a:hlinkClick>
              </a:rPr>
              <a:t>mohammed@bradfordhatecrimealliance.org.uk</a:t>
            </a:r>
            <a:r>
              <a:rPr lang="en-GB" sz="1900" dirty="0">
                <a:latin typeface="Arial Rounded MT Bold" panose="020F0704030504030204" pitchFamily="34" charset="0"/>
              </a:rPr>
              <a:t/>
            </a:r>
            <a:br>
              <a:rPr lang="en-GB" sz="1900" dirty="0">
                <a:latin typeface="Arial Rounded MT Bold" panose="020F0704030504030204" pitchFamily="34" charset="0"/>
              </a:rPr>
            </a:br>
            <a:r>
              <a:rPr lang="en-GB" sz="1900" dirty="0">
                <a:latin typeface="Arial Rounded MT Bold" panose="020F0704030504030204" pitchFamily="34" charset="0"/>
              </a:rPr>
              <a:t>kate@bradfordhatecrimealliance.org.uk</a:t>
            </a:r>
          </a:p>
          <a:p>
            <a:pPr lvl="0">
              <a:lnSpc>
                <a:spcPct val="100000"/>
              </a:lnSpc>
              <a:spcBef>
                <a:spcPts val="0"/>
              </a:spcBef>
              <a:spcAft>
                <a:spcPts val="0"/>
              </a:spcAft>
              <a:buClrTx/>
            </a:pPr>
            <a:endParaRPr lang="en-GB" sz="1900" dirty="0">
              <a:latin typeface="Arial Rounded MT Bold" panose="020F0704030504030204" pitchFamily="34" charset="0"/>
            </a:endParaRPr>
          </a:p>
          <a:p>
            <a:pPr lvl="0">
              <a:lnSpc>
                <a:spcPct val="100000"/>
              </a:lnSpc>
              <a:spcBef>
                <a:spcPts val="0"/>
              </a:spcBef>
              <a:spcAft>
                <a:spcPts val="0"/>
              </a:spcAft>
              <a:buClrTx/>
            </a:pPr>
            <a:endParaRPr lang="en-GB" sz="1900" dirty="0">
              <a:solidFill>
                <a:prstClr val="white"/>
              </a:solidFill>
              <a:latin typeface="Arial Rounded MT Bold" panose="020F0704030504030204" pitchFamily="34" charset="0"/>
            </a:endParaRPr>
          </a:p>
          <a:p>
            <a:pPr lvl="0">
              <a:lnSpc>
                <a:spcPct val="100000"/>
              </a:lnSpc>
              <a:spcBef>
                <a:spcPts val="0"/>
              </a:spcBef>
              <a:spcAft>
                <a:spcPts val="0"/>
              </a:spcAft>
              <a:buClrTx/>
            </a:pPr>
            <a:endParaRPr lang="en-US" dirty="0">
              <a:solidFill>
                <a:schemeClr val="bg2"/>
              </a:solidFill>
              <a:latin typeface="Arial Rounded MT Bold" panose="020F0704030504030204" pitchFamily="34" charset="0"/>
            </a:endParaRPr>
          </a:p>
        </p:txBody>
      </p:sp>
    </p:spTree>
    <p:extLst>
      <p:ext uri="{BB962C8B-B14F-4D97-AF65-F5344CB8AC3E}">
        <p14:creationId xmlns:p14="http://schemas.microsoft.com/office/powerpoint/2010/main" val="17296646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611560" y="1196752"/>
            <a:ext cx="8352928" cy="3384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srgbClr val="000714"/>
                </a:solidFill>
              </a:rPr>
              <a:t>ILACS Inspection Update</a:t>
            </a:r>
          </a:p>
          <a:p>
            <a:pPr algn="l"/>
            <a:endParaRPr lang="en-GB" sz="3600" b="1" dirty="0" smtClean="0">
              <a:solidFill>
                <a:srgbClr val="000714"/>
              </a:solidFill>
            </a:endParaRPr>
          </a:p>
          <a:p>
            <a:pPr algn="l"/>
            <a:endParaRPr lang="en-GB" sz="3200" b="1" dirty="0">
              <a:solidFill>
                <a:srgbClr val="002060"/>
              </a:solidFill>
            </a:endParaRPr>
          </a:p>
          <a:p>
            <a:r>
              <a:rPr lang="en-GB" sz="3600" b="1" dirty="0" smtClean="0">
                <a:solidFill>
                  <a:srgbClr val="002060"/>
                </a:solidFill>
              </a:rPr>
              <a:t>Dr Marium Haque</a:t>
            </a:r>
          </a:p>
          <a:p>
            <a:r>
              <a:rPr lang="en-GB" sz="3600" b="1" dirty="0" smtClean="0">
                <a:solidFill>
                  <a:srgbClr val="002060"/>
                </a:solidFill>
              </a:rPr>
              <a:t> </a:t>
            </a:r>
            <a:r>
              <a:rPr lang="en-GB" sz="2800" b="1" dirty="0" smtClean="0">
                <a:solidFill>
                  <a:srgbClr val="002060"/>
                </a:solidFill>
              </a:rPr>
              <a:t>Deputy Director Education &amp; Learning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5589240"/>
            <a:ext cx="2700528" cy="762000"/>
          </a:xfrm>
          <a:prstGeom prst="rect">
            <a:avLst/>
          </a:prstGeom>
        </p:spPr>
      </p:pic>
    </p:spTree>
    <p:extLst>
      <p:ext uri="{BB962C8B-B14F-4D97-AF65-F5344CB8AC3E}">
        <p14:creationId xmlns:p14="http://schemas.microsoft.com/office/powerpoint/2010/main" val="1578589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340768"/>
            <a:ext cx="8208912" cy="4339650"/>
          </a:xfrm>
          <a:prstGeom prst="rect">
            <a:avLst/>
          </a:prstGeom>
        </p:spPr>
        <p:txBody>
          <a:bodyPr wrap="square">
            <a:spAutoFit/>
          </a:bodyPr>
          <a:lstStyle/>
          <a:p>
            <a:pPr algn="ctr"/>
            <a:r>
              <a:rPr lang="en-GB" sz="4800" b="1" dirty="0">
                <a:solidFill>
                  <a:srgbClr val="000714"/>
                </a:solidFill>
              </a:rPr>
              <a:t>Thank you for your support and </a:t>
            </a:r>
            <a:endParaRPr lang="en-GB" sz="4800" b="1" dirty="0" smtClean="0">
              <a:solidFill>
                <a:srgbClr val="000714"/>
              </a:solidFill>
            </a:endParaRPr>
          </a:p>
          <a:p>
            <a:pPr algn="ctr"/>
            <a:r>
              <a:rPr lang="en-GB" sz="4800" b="1" dirty="0" smtClean="0">
                <a:solidFill>
                  <a:srgbClr val="000714"/>
                </a:solidFill>
              </a:rPr>
              <a:t>co-operation</a:t>
            </a:r>
            <a:endParaRPr lang="en-GB" sz="4800" b="1" dirty="0">
              <a:solidFill>
                <a:srgbClr val="000714"/>
              </a:solidFill>
            </a:endParaRPr>
          </a:p>
          <a:p>
            <a:endParaRPr lang="en-GB" sz="3600" b="1" dirty="0">
              <a:solidFill>
                <a:srgbClr val="000714"/>
              </a:solidFill>
            </a:endParaRPr>
          </a:p>
          <a:p>
            <a:pPr algn="ctr"/>
            <a:r>
              <a:rPr lang="en-GB" sz="4800" b="1" dirty="0">
                <a:solidFill>
                  <a:srgbClr val="002060"/>
                </a:solidFill>
              </a:rPr>
              <a:t>Wishing you all a good summer</a:t>
            </a:r>
          </a:p>
        </p:txBody>
      </p:sp>
    </p:spTree>
    <p:extLst>
      <p:ext uri="{BB962C8B-B14F-4D97-AF65-F5344CB8AC3E}">
        <p14:creationId xmlns:p14="http://schemas.microsoft.com/office/powerpoint/2010/main" val="74725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9036496" cy="1503040"/>
          </a:xfrm>
        </p:spPr>
        <p:txBody>
          <a:bodyPr>
            <a:normAutofit fontScale="90000"/>
          </a:bodyPr>
          <a:lstStyle/>
          <a:p>
            <a:r>
              <a:rPr lang="en-GB" b="1" dirty="0" smtClean="0">
                <a:solidFill>
                  <a:schemeClr val="accent2">
                    <a:lumMod val="75000"/>
                  </a:schemeClr>
                </a:solidFill>
              </a:rPr>
              <a:t/>
            </a:r>
            <a:br>
              <a:rPr lang="en-GB" b="1" dirty="0" smtClean="0">
                <a:solidFill>
                  <a:schemeClr val="accent2">
                    <a:lumMod val="75000"/>
                  </a:schemeClr>
                </a:solidFill>
              </a:rPr>
            </a:br>
            <a:r>
              <a:rPr lang="en-GB" sz="3900" b="1" dirty="0" smtClean="0">
                <a:solidFill>
                  <a:schemeClr val="accent2">
                    <a:lumMod val="75000"/>
                  </a:schemeClr>
                </a:solidFill>
              </a:rPr>
              <a:t>Will primary pupils be taught about sex?</a:t>
            </a:r>
            <a:r>
              <a:rPr lang="en-GB" b="1" dirty="0" smtClean="0"/>
              <a:t/>
            </a:r>
            <a:br>
              <a:rPr lang="en-GB" b="1" dirty="0" smtClean="0"/>
            </a:br>
            <a:endParaRPr lang="en-GB" b="1" dirty="0"/>
          </a:p>
        </p:txBody>
      </p:sp>
      <p:sp>
        <p:nvSpPr>
          <p:cNvPr id="3" name="Content Placeholder 2"/>
          <p:cNvSpPr>
            <a:spLocks noGrp="1"/>
          </p:cNvSpPr>
          <p:nvPr>
            <p:ph idx="1"/>
          </p:nvPr>
        </p:nvSpPr>
        <p:spPr>
          <a:xfrm>
            <a:off x="611560" y="1556792"/>
            <a:ext cx="7772400" cy="4114800"/>
          </a:xfrm>
        </p:spPr>
        <p:txBody>
          <a:bodyPr>
            <a:normAutofit fontScale="70000" lnSpcReduction="20000"/>
          </a:bodyPr>
          <a:lstStyle/>
          <a:p>
            <a:pPr marL="0" indent="0">
              <a:buNone/>
            </a:pPr>
            <a:endParaRPr lang="en-GB" dirty="0" smtClean="0"/>
          </a:p>
          <a:p>
            <a:r>
              <a:rPr lang="en-GB" dirty="0" smtClean="0"/>
              <a:t>Sex education will not be compulsory in primary schools</a:t>
            </a:r>
          </a:p>
          <a:p>
            <a:endParaRPr lang="en-GB" sz="2800" dirty="0" smtClean="0"/>
          </a:p>
          <a:p>
            <a:r>
              <a:rPr lang="en-GB" dirty="0" smtClean="0"/>
              <a:t>DfE recommends that schools continue to teach sex education appropriate to the age and understanding of their pupils</a:t>
            </a:r>
          </a:p>
          <a:p>
            <a:endParaRPr lang="en-GB" dirty="0" smtClean="0"/>
          </a:p>
          <a:p>
            <a:r>
              <a:rPr lang="en-GB" dirty="0"/>
              <a:t>Primary schools must honour parental requests to withdraw children from the </a:t>
            </a:r>
            <a:r>
              <a:rPr lang="en-GB" dirty="0" smtClean="0"/>
              <a:t>lessons</a:t>
            </a:r>
          </a:p>
          <a:p>
            <a:endParaRPr lang="en-GB" dirty="0" smtClean="0"/>
          </a:p>
          <a:p>
            <a:r>
              <a:rPr lang="en-GB" dirty="0"/>
              <a:t>This only applies to sex education delivered as part of RSE, not science.  No right to withdraw from Relationships Education.</a:t>
            </a:r>
          </a:p>
          <a:p>
            <a:endParaRPr lang="en-GB" dirty="0" smtClean="0"/>
          </a:p>
          <a:p>
            <a:endParaRPr lang="en-GB" dirty="0"/>
          </a:p>
          <a:p>
            <a:endParaRPr lang="en-GB" dirty="0"/>
          </a:p>
          <a:p>
            <a:endParaRPr lang="en-GB" dirty="0"/>
          </a:p>
          <a:p>
            <a:endParaRPr lang="en-GB" dirty="0" smtClean="0"/>
          </a:p>
          <a:p>
            <a:endParaRPr lang="en-GB" dirty="0" smtClean="0"/>
          </a:p>
        </p:txBody>
      </p:sp>
    </p:spTree>
    <p:extLst>
      <p:ext uri="{BB962C8B-B14F-4D97-AF65-F5344CB8AC3E}">
        <p14:creationId xmlns:p14="http://schemas.microsoft.com/office/powerpoint/2010/main" val="2576602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784976" cy="1143000"/>
          </a:xfrm>
        </p:spPr>
        <p:txBody>
          <a:bodyPr>
            <a:normAutofit fontScale="90000"/>
          </a:bodyPr>
          <a:lstStyle/>
          <a:p>
            <a:pPr algn="ctr"/>
            <a:r>
              <a:rPr lang="en-GB" b="1" dirty="0" smtClean="0">
                <a:solidFill>
                  <a:schemeClr val="accent2">
                    <a:lumMod val="75000"/>
                  </a:schemeClr>
                </a:solidFill>
              </a:rPr>
              <a:t>Will secondary pupils have to learn about sex?</a:t>
            </a:r>
            <a:r>
              <a:rPr lang="en-GB" b="1" dirty="0" smtClean="0"/>
              <a:t/>
            </a:r>
            <a:br>
              <a:rPr lang="en-GB" b="1" dirty="0" smtClean="0"/>
            </a:br>
            <a:endParaRPr lang="en-GB" b="1" dirty="0"/>
          </a:p>
        </p:txBody>
      </p:sp>
      <p:sp>
        <p:nvSpPr>
          <p:cNvPr id="3" name="Content Placeholder 2"/>
          <p:cNvSpPr>
            <a:spLocks noGrp="1"/>
          </p:cNvSpPr>
          <p:nvPr>
            <p:ph idx="1"/>
          </p:nvPr>
        </p:nvSpPr>
        <p:spPr>
          <a:xfrm>
            <a:off x="683568" y="1628800"/>
            <a:ext cx="7772400" cy="4680520"/>
          </a:xfrm>
        </p:spPr>
        <p:txBody>
          <a:bodyPr>
            <a:normAutofit fontScale="77500" lnSpcReduction="20000"/>
          </a:bodyPr>
          <a:lstStyle/>
          <a:p>
            <a:pPr marL="0" indent="0">
              <a:buNone/>
            </a:pPr>
            <a:endParaRPr lang="en-GB" sz="1300" dirty="0" smtClean="0"/>
          </a:p>
          <a:p>
            <a:r>
              <a:rPr lang="en-GB" sz="3000" dirty="0" smtClean="0"/>
              <a:t>Parents have the right to request that their child be excused from sex education.</a:t>
            </a:r>
          </a:p>
          <a:p>
            <a:endParaRPr lang="en-GB" sz="3000" dirty="0" smtClean="0"/>
          </a:p>
          <a:p>
            <a:r>
              <a:rPr lang="en-GB" sz="3000" dirty="0" smtClean="0"/>
              <a:t>School should discuss the request with the parent and record the content of the meeting.  It may be that the request is based on misunderstanding and school should outline the benefits of attendance. </a:t>
            </a:r>
          </a:p>
          <a:p>
            <a:pPr marL="0" indent="0">
              <a:buNone/>
            </a:pPr>
            <a:endParaRPr lang="en-GB" sz="1300" dirty="0" smtClean="0"/>
          </a:p>
          <a:p>
            <a:r>
              <a:rPr lang="en-GB" sz="3000" dirty="0" smtClean="0"/>
              <a:t>If the request still stands, you should honour it unless exceptional circumstances apply.</a:t>
            </a:r>
          </a:p>
          <a:p>
            <a:endParaRPr lang="en-GB" sz="3000" dirty="0" smtClean="0"/>
          </a:p>
          <a:p>
            <a:r>
              <a:rPr lang="en-GB" sz="3000" dirty="0" smtClean="0"/>
              <a:t>This only applies to sex education delivered as part of RSE, not science.  No right to withdraw from </a:t>
            </a:r>
            <a:r>
              <a:rPr lang="en-GB" sz="3000" dirty="0"/>
              <a:t>R</a:t>
            </a:r>
            <a:r>
              <a:rPr lang="en-GB" sz="3000" dirty="0" smtClean="0"/>
              <a:t>elationships Education.</a:t>
            </a:r>
          </a:p>
          <a:p>
            <a:endParaRPr lang="en-GB" dirty="0"/>
          </a:p>
        </p:txBody>
      </p:sp>
    </p:spTree>
    <p:extLst>
      <p:ext uri="{BB962C8B-B14F-4D97-AF65-F5344CB8AC3E}">
        <p14:creationId xmlns:p14="http://schemas.microsoft.com/office/powerpoint/2010/main" val="12979226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Aspect">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Banded" id="{98DFF888-2449-4D28-977C-6306C017633E}" vid="{9792607F-9579-4224-82FF-9C88C3E1E5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404</TotalTime>
  <Words>3391</Words>
  <Application>Microsoft Office PowerPoint</Application>
  <PresentationFormat>On-screen Show (4:3)</PresentationFormat>
  <Paragraphs>548</Paragraphs>
  <Slides>73</Slides>
  <Notes>16</Notes>
  <HiddenSlides>0</HiddenSlides>
  <MMClips>0</MMClips>
  <ScaleCrop>false</ScaleCrop>
  <HeadingPairs>
    <vt:vector size="4" baseType="variant">
      <vt:variant>
        <vt:lpstr>Theme</vt:lpstr>
      </vt:variant>
      <vt:variant>
        <vt:i4>6</vt:i4>
      </vt:variant>
      <vt:variant>
        <vt:lpstr>Slide Titles</vt:lpstr>
      </vt:variant>
      <vt:variant>
        <vt:i4>73</vt:i4>
      </vt:variant>
    </vt:vector>
  </HeadingPairs>
  <TitlesOfParts>
    <vt:vector size="79" baseType="lpstr">
      <vt:lpstr>Aspect</vt:lpstr>
      <vt:lpstr>Austin</vt:lpstr>
      <vt:lpstr>Banded</vt:lpstr>
      <vt:lpstr>Office Theme</vt:lpstr>
      <vt:lpstr>Essential</vt:lpstr>
      <vt:lpstr>1_Office Theme</vt:lpstr>
      <vt:lpstr>26th June 2019 Mercure Hotel, Bingley</vt:lpstr>
      <vt:lpstr> </vt:lpstr>
      <vt:lpstr> </vt:lpstr>
      <vt:lpstr>PowerPoint Presentation</vt:lpstr>
      <vt:lpstr>PowerPoint Presentation</vt:lpstr>
      <vt:lpstr>Relationships and Sex Education</vt:lpstr>
      <vt:lpstr>Statutory from September 2020 (and optional from 2019)</vt:lpstr>
      <vt:lpstr> Will primary pupils be taught about sex? </vt:lpstr>
      <vt:lpstr>Will secondary pupils have to learn about sex? </vt:lpstr>
      <vt:lpstr> Can a young person make their own decision about sex education lessons? </vt:lpstr>
      <vt:lpstr> Will parents have to be consulted on the RSE policy? </vt:lpstr>
      <vt:lpstr>Will the DfE provide a detailed programme of study for RSE?</vt:lpstr>
      <vt:lpstr> Do the regulations apply to faith schools? </vt:lpstr>
      <vt:lpstr>What exactly do we have to teach about gay relationships? </vt:lpstr>
      <vt:lpstr>What about pupils with SEND? </vt:lpstr>
      <vt:lpstr>PowerPoint Presentation</vt:lpstr>
      <vt:lpstr>Sufficiency of Specialist places for  Children and Young People  with Special Educational Needs &amp; Disabilities across the District</vt:lpstr>
      <vt:lpstr>PowerPoint Presentation</vt:lpstr>
      <vt:lpstr>PowerPoint Presentation</vt:lpstr>
      <vt:lpstr>PowerPoint Presentation</vt:lpstr>
      <vt:lpstr>PowerPoint Presentation</vt:lpstr>
      <vt:lpstr>PowerPoint Presentation</vt:lpstr>
      <vt:lpstr>PowerPoint Presentation</vt:lpstr>
      <vt:lpstr>Proposals in Maintained Schools</vt:lpstr>
      <vt:lpstr>Proposals in Academies</vt:lpstr>
      <vt:lpstr>Proposals for Academies Continued….. </vt:lpstr>
      <vt:lpstr>Key Dates</vt:lpstr>
      <vt:lpstr>PowerPoint Presentation</vt:lpstr>
      <vt:lpstr>Tackling Workload </vt:lpstr>
      <vt:lpstr>PowerPoint Presentation</vt:lpstr>
      <vt:lpstr>PowerPoint Presentation</vt:lpstr>
      <vt:lpstr>What is taking up teachers’ non-teaching time?</vt:lpstr>
      <vt:lpstr>What are the current workload challenges leaders / teachers face in bradford schools? </vt:lpstr>
      <vt:lpstr>Education Secretary DfE</vt:lpstr>
      <vt:lpstr>What’s been done so far? </vt:lpstr>
      <vt:lpstr>Update since the toolkit July 2018</vt:lpstr>
      <vt:lpstr>The Workload Advisory Group Report</vt:lpstr>
      <vt:lpstr>What this means for schools</vt:lpstr>
      <vt:lpstr>PowerPoint Presentation</vt:lpstr>
      <vt:lpstr>PowerPoint Presentation</vt:lpstr>
      <vt:lpstr>PowerPoint Presentation</vt:lpstr>
      <vt:lpstr>Key questions: SYSTEM LEADERS</vt:lpstr>
      <vt:lpstr>PowerPoint Presentation</vt:lpstr>
      <vt:lpstr>PowerPoint Presentation</vt:lpstr>
      <vt:lpstr>PowerPoint Presentation</vt:lpstr>
      <vt:lpstr>PowerPoint Presentation</vt:lpstr>
      <vt:lpstr>PowerPoint Presentation</vt:lpstr>
      <vt:lpstr>PowerPoint Presentation</vt:lpstr>
      <vt:lpstr>Contact </vt:lpstr>
      <vt:lpstr>PowerPoint Presentation</vt:lpstr>
      <vt:lpstr>PowerPoint Presentation</vt:lpstr>
      <vt:lpstr>PowerPoint Presentation</vt:lpstr>
      <vt:lpstr>Bradford Council  Commercial Services  for Schools</vt:lpstr>
      <vt:lpstr>New Website</vt:lpstr>
      <vt:lpstr>Service Groups</vt:lpstr>
      <vt:lpstr>Service Pages</vt:lpstr>
      <vt:lpstr>Individual Services</vt:lpstr>
      <vt:lpstr>Members Portal</vt:lpstr>
      <vt:lpstr>Services</vt:lpstr>
      <vt:lpstr>Buying</vt:lpstr>
      <vt:lpstr>Buying</vt:lpstr>
      <vt:lpstr>Management  Functions</vt:lpstr>
      <vt:lpstr>Reports</vt:lpstr>
      <vt:lpstr>Training</vt:lpstr>
      <vt:lpstr>Communication</vt:lpstr>
      <vt:lpstr>Resources</vt:lpstr>
      <vt:lpstr>Set Up</vt:lpstr>
      <vt:lpstr>Next Steps</vt:lpstr>
      <vt:lpstr>Thank you for your time</vt:lpstr>
      <vt:lpstr>PowerPoint Presentation</vt:lpstr>
      <vt:lpstr>Bradford hate  crime Alliance</vt:lpstr>
      <vt:lpstr>PowerPoint Presentation</vt:lpstr>
      <vt:lpstr>PowerPoint Presentation</vt:lpstr>
    </vt:vector>
  </TitlesOfParts>
  <Company>Bradford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15th January 2018 Mercure Hotel, Bingley</dc:title>
  <dc:creator>Ann Bannon</dc:creator>
  <cp:lastModifiedBy>Ann Bannon</cp:lastModifiedBy>
  <cp:revision>29</cp:revision>
  <dcterms:created xsi:type="dcterms:W3CDTF">2019-01-14T08:02:26Z</dcterms:created>
  <dcterms:modified xsi:type="dcterms:W3CDTF">2019-06-25T17:20:45Z</dcterms:modified>
</cp:coreProperties>
</file>