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323" r:id="rId3"/>
    <p:sldId id="257" r:id="rId4"/>
    <p:sldId id="269" r:id="rId5"/>
    <p:sldId id="258" r:id="rId6"/>
    <p:sldId id="320" r:id="rId7"/>
    <p:sldId id="267" r:id="rId8"/>
    <p:sldId id="265" r:id="rId9"/>
    <p:sldId id="318" r:id="rId10"/>
    <p:sldId id="276" r:id="rId11"/>
    <p:sldId id="277" r:id="rId12"/>
    <p:sldId id="327" r:id="rId13"/>
    <p:sldId id="275" r:id="rId14"/>
    <p:sldId id="272" r:id="rId15"/>
    <p:sldId id="304" r:id="rId16"/>
    <p:sldId id="328" r:id="rId17"/>
    <p:sldId id="329" r:id="rId18"/>
    <p:sldId id="280" r:id="rId19"/>
    <p:sldId id="299" r:id="rId20"/>
    <p:sldId id="325" r:id="rId21"/>
    <p:sldId id="298" r:id="rId22"/>
    <p:sldId id="330" r:id="rId23"/>
    <p:sldId id="300" r:id="rId24"/>
    <p:sldId id="301" r:id="rId25"/>
    <p:sldId id="331" r:id="rId26"/>
    <p:sldId id="302" r:id="rId27"/>
    <p:sldId id="281" r:id="rId28"/>
    <p:sldId id="282" r:id="rId29"/>
    <p:sldId id="284" r:id="rId30"/>
    <p:sldId id="283" r:id="rId31"/>
    <p:sldId id="285" r:id="rId32"/>
    <p:sldId id="286" r:id="rId33"/>
    <p:sldId id="314" r:id="rId34"/>
    <p:sldId id="287" r:id="rId35"/>
    <p:sldId id="288" r:id="rId36"/>
    <p:sldId id="312" r:id="rId37"/>
    <p:sldId id="332" r:id="rId3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FF9933"/>
    <a:srgbClr val="FF9900"/>
    <a:srgbClr val="F0EA00"/>
    <a:srgbClr val="FFFF66"/>
    <a:srgbClr val="AEF01C"/>
    <a:srgbClr val="56E21E"/>
    <a:srgbClr val="66FF33"/>
    <a:srgbClr val="66FF66"/>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50" autoAdjust="0"/>
  </p:normalViewPr>
  <p:slideViewPr>
    <p:cSldViewPr>
      <p:cViewPr varScale="1">
        <p:scale>
          <a:sx n="103" d="100"/>
          <a:sy n="103" d="100"/>
        </p:scale>
        <p:origin x="-204" y="-102"/>
      </p:cViewPr>
      <p:guideLst>
        <p:guide orient="horz" pos="2160"/>
        <p:guide pos="2880"/>
      </p:guideLst>
    </p:cSldViewPr>
  </p:slideViewPr>
  <p:notesTextViewPr>
    <p:cViewPr>
      <p:scale>
        <a:sx n="1" d="1"/>
        <a:sy n="1" d="1"/>
      </p:scale>
      <p:origin x="0" y="0"/>
    </p:cViewPr>
  </p:notesTextViewPr>
  <p:sorterViewPr>
    <p:cViewPr>
      <p:scale>
        <a:sx n="100" d="100"/>
        <a:sy n="100" d="100"/>
      </p:scale>
      <p:origin x="0" y="133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5F019C-9255-4EF9-BDF5-7F51E560618C}" type="doc">
      <dgm:prSet loTypeId="urn:microsoft.com/office/officeart/2005/8/layout/gear1" loCatId="process" qsTypeId="urn:microsoft.com/office/officeart/2005/8/quickstyle/simple1" qsCatId="simple" csTypeId="urn:microsoft.com/office/officeart/2005/8/colors/colorful5" csCatId="colorful" phldr="1"/>
      <dgm:spPr/>
    </dgm:pt>
    <dgm:pt modelId="{670AF498-904B-46CA-8540-D1745B79D04F}">
      <dgm:prSet phldrT="[Text]"/>
      <dgm:spPr/>
      <dgm:t>
        <a:bodyPr/>
        <a:lstStyle/>
        <a:p>
          <a:r>
            <a:rPr lang="en-GB" dirty="0" smtClean="0"/>
            <a:t>Range 1, 2 &amp; 3</a:t>
          </a:r>
        </a:p>
        <a:p>
          <a:r>
            <a:rPr lang="en-GB" dirty="0" smtClean="0"/>
            <a:t>Setting’s own approach to planning and recording for SEND</a:t>
          </a:r>
          <a:endParaRPr lang="en-GB" dirty="0"/>
        </a:p>
      </dgm:t>
    </dgm:pt>
    <dgm:pt modelId="{C8983047-13B9-4A1F-A4AE-23C0FFEE4F32}" type="parTrans" cxnId="{8AAB1C71-B677-4CF7-951B-20C98324B42B}">
      <dgm:prSet/>
      <dgm:spPr/>
      <dgm:t>
        <a:bodyPr/>
        <a:lstStyle/>
        <a:p>
          <a:endParaRPr lang="en-GB"/>
        </a:p>
      </dgm:t>
    </dgm:pt>
    <dgm:pt modelId="{3D2B3D1B-75D1-4755-9118-FDC44DDA93E8}" type="sibTrans" cxnId="{8AAB1C71-B677-4CF7-951B-20C98324B42B}">
      <dgm:prSet/>
      <dgm:spPr/>
      <dgm:t>
        <a:bodyPr/>
        <a:lstStyle/>
        <a:p>
          <a:endParaRPr lang="en-GB"/>
        </a:p>
      </dgm:t>
    </dgm:pt>
    <dgm:pt modelId="{7C356A48-E822-4B41-8209-DB5FE0A6415B}">
      <dgm:prSet phldrT="[Text]"/>
      <dgm:spPr/>
      <dgm:t>
        <a:bodyPr/>
        <a:lstStyle/>
        <a:p>
          <a:r>
            <a:rPr lang="en-GB" dirty="0" smtClean="0"/>
            <a:t>Range 3</a:t>
          </a:r>
        </a:p>
        <a:p>
          <a:r>
            <a:rPr lang="en-GB" dirty="0" smtClean="0"/>
            <a:t>My Support Plan</a:t>
          </a:r>
          <a:endParaRPr lang="en-GB" dirty="0"/>
        </a:p>
      </dgm:t>
    </dgm:pt>
    <dgm:pt modelId="{C6EC8941-486C-4BF3-BF85-1F094E671717}" type="parTrans" cxnId="{B90AEF79-19A9-4DA7-BF21-69062AAE81A3}">
      <dgm:prSet/>
      <dgm:spPr/>
      <dgm:t>
        <a:bodyPr/>
        <a:lstStyle/>
        <a:p>
          <a:endParaRPr lang="en-GB"/>
        </a:p>
      </dgm:t>
    </dgm:pt>
    <dgm:pt modelId="{A17030D3-D036-4216-A2C5-08195720F447}" type="sibTrans" cxnId="{B90AEF79-19A9-4DA7-BF21-69062AAE81A3}">
      <dgm:prSet/>
      <dgm:spPr/>
      <dgm:t>
        <a:bodyPr/>
        <a:lstStyle/>
        <a:p>
          <a:endParaRPr lang="en-GB"/>
        </a:p>
      </dgm:t>
    </dgm:pt>
    <dgm:pt modelId="{03990986-B1C1-4931-BA8E-8C7ABC924A5F}">
      <dgm:prSet phldrT="[Text]"/>
      <dgm:spPr/>
      <dgm:t>
        <a:bodyPr/>
        <a:lstStyle/>
        <a:p>
          <a:r>
            <a:rPr lang="en-GB" dirty="0" smtClean="0"/>
            <a:t>Range 4</a:t>
          </a:r>
        </a:p>
        <a:p>
          <a:r>
            <a:rPr lang="en-GB" dirty="0" smtClean="0"/>
            <a:t>EHCP</a:t>
          </a:r>
          <a:endParaRPr lang="en-GB" dirty="0"/>
        </a:p>
      </dgm:t>
    </dgm:pt>
    <dgm:pt modelId="{898AB965-8296-4AF6-8A4D-6F0B5494E861}" type="parTrans" cxnId="{AF1563EF-8324-44C4-B878-B4DF2DFD4341}">
      <dgm:prSet/>
      <dgm:spPr/>
      <dgm:t>
        <a:bodyPr/>
        <a:lstStyle/>
        <a:p>
          <a:endParaRPr lang="en-GB"/>
        </a:p>
      </dgm:t>
    </dgm:pt>
    <dgm:pt modelId="{FB3D4731-AB80-4177-8F41-9C0AB509CC96}" type="sibTrans" cxnId="{AF1563EF-8324-44C4-B878-B4DF2DFD4341}">
      <dgm:prSet/>
      <dgm:spPr/>
      <dgm:t>
        <a:bodyPr/>
        <a:lstStyle/>
        <a:p>
          <a:endParaRPr lang="en-GB"/>
        </a:p>
      </dgm:t>
    </dgm:pt>
    <dgm:pt modelId="{F0E32535-931C-4F36-A28D-825E9182104C}" type="pres">
      <dgm:prSet presAssocID="{6F5F019C-9255-4EF9-BDF5-7F51E560618C}" presName="composite" presStyleCnt="0">
        <dgm:presLayoutVars>
          <dgm:chMax val="3"/>
          <dgm:animLvl val="lvl"/>
          <dgm:resizeHandles val="exact"/>
        </dgm:presLayoutVars>
      </dgm:prSet>
      <dgm:spPr/>
    </dgm:pt>
    <dgm:pt modelId="{24B3CEE7-F721-4C51-8DF5-8D34F9B7396B}" type="pres">
      <dgm:prSet presAssocID="{670AF498-904B-46CA-8540-D1745B79D04F}" presName="gear1" presStyleLbl="node1" presStyleIdx="0" presStyleCnt="3">
        <dgm:presLayoutVars>
          <dgm:chMax val="1"/>
          <dgm:bulletEnabled val="1"/>
        </dgm:presLayoutVars>
      </dgm:prSet>
      <dgm:spPr/>
      <dgm:t>
        <a:bodyPr/>
        <a:lstStyle/>
        <a:p>
          <a:endParaRPr lang="en-GB"/>
        </a:p>
      </dgm:t>
    </dgm:pt>
    <dgm:pt modelId="{4CD14036-EB4D-4A3C-B9F1-2A96DA973790}" type="pres">
      <dgm:prSet presAssocID="{670AF498-904B-46CA-8540-D1745B79D04F}" presName="gear1srcNode" presStyleLbl="node1" presStyleIdx="0" presStyleCnt="3"/>
      <dgm:spPr/>
      <dgm:t>
        <a:bodyPr/>
        <a:lstStyle/>
        <a:p>
          <a:endParaRPr lang="en-GB"/>
        </a:p>
      </dgm:t>
    </dgm:pt>
    <dgm:pt modelId="{8026DB3A-5EBF-4824-98EE-AEBCF0729387}" type="pres">
      <dgm:prSet presAssocID="{670AF498-904B-46CA-8540-D1745B79D04F}" presName="gear1dstNode" presStyleLbl="node1" presStyleIdx="0" presStyleCnt="3"/>
      <dgm:spPr/>
      <dgm:t>
        <a:bodyPr/>
        <a:lstStyle/>
        <a:p>
          <a:endParaRPr lang="en-GB"/>
        </a:p>
      </dgm:t>
    </dgm:pt>
    <dgm:pt modelId="{AFF2A4DA-458E-4E04-8A84-4E68750FE2A7}" type="pres">
      <dgm:prSet presAssocID="{7C356A48-E822-4B41-8209-DB5FE0A6415B}" presName="gear2" presStyleLbl="node1" presStyleIdx="1" presStyleCnt="3">
        <dgm:presLayoutVars>
          <dgm:chMax val="1"/>
          <dgm:bulletEnabled val="1"/>
        </dgm:presLayoutVars>
      </dgm:prSet>
      <dgm:spPr/>
      <dgm:t>
        <a:bodyPr/>
        <a:lstStyle/>
        <a:p>
          <a:endParaRPr lang="en-GB"/>
        </a:p>
      </dgm:t>
    </dgm:pt>
    <dgm:pt modelId="{F5A167D3-F1AB-471E-A535-F915BCB137A5}" type="pres">
      <dgm:prSet presAssocID="{7C356A48-E822-4B41-8209-DB5FE0A6415B}" presName="gear2srcNode" presStyleLbl="node1" presStyleIdx="1" presStyleCnt="3"/>
      <dgm:spPr/>
      <dgm:t>
        <a:bodyPr/>
        <a:lstStyle/>
        <a:p>
          <a:endParaRPr lang="en-GB"/>
        </a:p>
      </dgm:t>
    </dgm:pt>
    <dgm:pt modelId="{5662DE51-F796-4D3C-9492-861F21FF10D0}" type="pres">
      <dgm:prSet presAssocID="{7C356A48-E822-4B41-8209-DB5FE0A6415B}" presName="gear2dstNode" presStyleLbl="node1" presStyleIdx="1" presStyleCnt="3"/>
      <dgm:spPr/>
      <dgm:t>
        <a:bodyPr/>
        <a:lstStyle/>
        <a:p>
          <a:endParaRPr lang="en-GB"/>
        </a:p>
      </dgm:t>
    </dgm:pt>
    <dgm:pt modelId="{CB987662-7021-4021-A963-1C3B88A1CA88}" type="pres">
      <dgm:prSet presAssocID="{03990986-B1C1-4931-BA8E-8C7ABC924A5F}" presName="gear3" presStyleLbl="node1" presStyleIdx="2" presStyleCnt="3"/>
      <dgm:spPr/>
      <dgm:t>
        <a:bodyPr/>
        <a:lstStyle/>
        <a:p>
          <a:endParaRPr lang="en-GB"/>
        </a:p>
      </dgm:t>
    </dgm:pt>
    <dgm:pt modelId="{EB3EF78C-BA13-4FCA-AFF0-63A8FEE003EF}" type="pres">
      <dgm:prSet presAssocID="{03990986-B1C1-4931-BA8E-8C7ABC924A5F}" presName="gear3tx" presStyleLbl="node1" presStyleIdx="2" presStyleCnt="3">
        <dgm:presLayoutVars>
          <dgm:chMax val="1"/>
          <dgm:bulletEnabled val="1"/>
        </dgm:presLayoutVars>
      </dgm:prSet>
      <dgm:spPr/>
      <dgm:t>
        <a:bodyPr/>
        <a:lstStyle/>
        <a:p>
          <a:endParaRPr lang="en-GB"/>
        </a:p>
      </dgm:t>
    </dgm:pt>
    <dgm:pt modelId="{B28B2E81-B1A3-40AF-B774-A19D4596D923}" type="pres">
      <dgm:prSet presAssocID="{03990986-B1C1-4931-BA8E-8C7ABC924A5F}" presName="gear3srcNode" presStyleLbl="node1" presStyleIdx="2" presStyleCnt="3"/>
      <dgm:spPr/>
      <dgm:t>
        <a:bodyPr/>
        <a:lstStyle/>
        <a:p>
          <a:endParaRPr lang="en-GB"/>
        </a:p>
      </dgm:t>
    </dgm:pt>
    <dgm:pt modelId="{76C40CFA-8FCC-40CD-B410-7A2008547F45}" type="pres">
      <dgm:prSet presAssocID="{03990986-B1C1-4931-BA8E-8C7ABC924A5F}" presName="gear3dstNode" presStyleLbl="node1" presStyleIdx="2" presStyleCnt="3"/>
      <dgm:spPr/>
      <dgm:t>
        <a:bodyPr/>
        <a:lstStyle/>
        <a:p>
          <a:endParaRPr lang="en-GB"/>
        </a:p>
      </dgm:t>
    </dgm:pt>
    <dgm:pt modelId="{278622A6-8B90-480B-8A80-E678DFB1F0E6}" type="pres">
      <dgm:prSet presAssocID="{3D2B3D1B-75D1-4755-9118-FDC44DDA93E8}" presName="connector1" presStyleLbl="sibTrans2D1" presStyleIdx="0" presStyleCnt="3"/>
      <dgm:spPr/>
      <dgm:t>
        <a:bodyPr/>
        <a:lstStyle/>
        <a:p>
          <a:endParaRPr lang="en-GB"/>
        </a:p>
      </dgm:t>
    </dgm:pt>
    <dgm:pt modelId="{B4BAF69D-23C0-4A52-A1E4-6FF990E6D39A}" type="pres">
      <dgm:prSet presAssocID="{A17030D3-D036-4216-A2C5-08195720F447}" presName="connector2" presStyleLbl="sibTrans2D1" presStyleIdx="1" presStyleCnt="3"/>
      <dgm:spPr/>
      <dgm:t>
        <a:bodyPr/>
        <a:lstStyle/>
        <a:p>
          <a:endParaRPr lang="en-GB"/>
        </a:p>
      </dgm:t>
    </dgm:pt>
    <dgm:pt modelId="{7841E2D5-DFFF-4C06-97C6-35A35E1CDCCE}" type="pres">
      <dgm:prSet presAssocID="{FB3D4731-AB80-4177-8F41-9C0AB509CC96}" presName="connector3" presStyleLbl="sibTrans2D1" presStyleIdx="2" presStyleCnt="3"/>
      <dgm:spPr/>
      <dgm:t>
        <a:bodyPr/>
        <a:lstStyle/>
        <a:p>
          <a:endParaRPr lang="en-GB"/>
        </a:p>
      </dgm:t>
    </dgm:pt>
  </dgm:ptLst>
  <dgm:cxnLst>
    <dgm:cxn modelId="{2C04CCE4-E1A4-4BD1-8D1F-1EA9B0BBFE43}" type="presOf" srcId="{670AF498-904B-46CA-8540-D1745B79D04F}" destId="{24B3CEE7-F721-4C51-8DF5-8D34F9B7396B}" srcOrd="0" destOrd="0" presId="urn:microsoft.com/office/officeart/2005/8/layout/gear1"/>
    <dgm:cxn modelId="{0A42551F-BC03-4108-854A-9D84E9E7E785}" type="presOf" srcId="{6F5F019C-9255-4EF9-BDF5-7F51E560618C}" destId="{F0E32535-931C-4F36-A28D-825E9182104C}" srcOrd="0" destOrd="0" presId="urn:microsoft.com/office/officeart/2005/8/layout/gear1"/>
    <dgm:cxn modelId="{0D76F424-A670-4347-BD90-DBB54EAEF84F}" type="presOf" srcId="{3D2B3D1B-75D1-4755-9118-FDC44DDA93E8}" destId="{278622A6-8B90-480B-8A80-E678DFB1F0E6}" srcOrd="0" destOrd="0" presId="urn:microsoft.com/office/officeart/2005/8/layout/gear1"/>
    <dgm:cxn modelId="{C9D1B6C1-0B66-4393-A3F1-0154121A4FBB}" type="presOf" srcId="{7C356A48-E822-4B41-8209-DB5FE0A6415B}" destId="{AFF2A4DA-458E-4E04-8A84-4E68750FE2A7}" srcOrd="0" destOrd="0" presId="urn:microsoft.com/office/officeart/2005/8/layout/gear1"/>
    <dgm:cxn modelId="{EE02C6E9-8423-4211-A7AB-ABA3D025647D}" type="presOf" srcId="{03990986-B1C1-4931-BA8E-8C7ABC924A5F}" destId="{B28B2E81-B1A3-40AF-B774-A19D4596D923}" srcOrd="2" destOrd="0" presId="urn:microsoft.com/office/officeart/2005/8/layout/gear1"/>
    <dgm:cxn modelId="{B90AEF79-19A9-4DA7-BF21-69062AAE81A3}" srcId="{6F5F019C-9255-4EF9-BDF5-7F51E560618C}" destId="{7C356A48-E822-4B41-8209-DB5FE0A6415B}" srcOrd="1" destOrd="0" parTransId="{C6EC8941-486C-4BF3-BF85-1F094E671717}" sibTransId="{A17030D3-D036-4216-A2C5-08195720F447}"/>
    <dgm:cxn modelId="{C4D7CEBA-318C-4BF6-B80D-65F63313A630}" type="presOf" srcId="{03990986-B1C1-4931-BA8E-8C7ABC924A5F}" destId="{EB3EF78C-BA13-4FCA-AFF0-63A8FEE003EF}" srcOrd="1" destOrd="0" presId="urn:microsoft.com/office/officeart/2005/8/layout/gear1"/>
    <dgm:cxn modelId="{5CA01D25-420D-4274-B9B6-470AA9130B03}" type="presOf" srcId="{FB3D4731-AB80-4177-8F41-9C0AB509CC96}" destId="{7841E2D5-DFFF-4C06-97C6-35A35E1CDCCE}" srcOrd="0" destOrd="0" presId="urn:microsoft.com/office/officeart/2005/8/layout/gear1"/>
    <dgm:cxn modelId="{AF1563EF-8324-44C4-B878-B4DF2DFD4341}" srcId="{6F5F019C-9255-4EF9-BDF5-7F51E560618C}" destId="{03990986-B1C1-4931-BA8E-8C7ABC924A5F}" srcOrd="2" destOrd="0" parTransId="{898AB965-8296-4AF6-8A4D-6F0B5494E861}" sibTransId="{FB3D4731-AB80-4177-8F41-9C0AB509CC96}"/>
    <dgm:cxn modelId="{AAF8DB30-3B29-44ED-A3BF-A80AEDF4F52B}" type="presOf" srcId="{03990986-B1C1-4931-BA8E-8C7ABC924A5F}" destId="{76C40CFA-8FCC-40CD-B410-7A2008547F45}" srcOrd="3" destOrd="0" presId="urn:microsoft.com/office/officeart/2005/8/layout/gear1"/>
    <dgm:cxn modelId="{8BB185AC-C294-430E-9A04-C2E2D49D9230}" type="presOf" srcId="{A17030D3-D036-4216-A2C5-08195720F447}" destId="{B4BAF69D-23C0-4A52-A1E4-6FF990E6D39A}" srcOrd="0" destOrd="0" presId="urn:microsoft.com/office/officeart/2005/8/layout/gear1"/>
    <dgm:cxn modelId="{8EB4453A-C4D2-48AA-B0DB-27DD2D70607A}" type="presOf" srcId="{670AF498-904B-46CA-8540-D1745B79D04F}" destId="{8026DB3A-5EBF-4824-98EE-AEBCF0729387}" srcOrd="2" destOrd="0" presId="urn:microsoft.com/office/officeart/2005/8/layout/gear1"/>
    <dgm:cxn modelId="{8AAB1C71-B677-4CF7-951B-20C98324B42B}" srcId="{6F5F019C-9255-4EF9-BDF5-7F51E560618C}" destId="{670AF498-904B-46CA-8540-D1745B79D04F}" srcOrd="0" destOrd="0" parTransId="{C8983047-13B9-4A1F-A4AE-23C0FFEE4F32}" sibTransId="{3D2B3D1B-75D1-4755-9118-FDC44DDA93E8}"/>
    <dgm:cxn modelId="{FD172A1C-60A7-48D0-B3E5-A559B6393C0D}" type="presOf" srcId="{03990986-B1C1-4931-BA8E-8C7ABC924A5F}" destId="{CB987662-7021-4021-A963-1C3B88A1CA88}" srcOrd="0" destOrd="0" presId="urn:microsoft.com/office/officeart/2005/8/layout/gear1"/>
    <dgm:cxn modelId="{2634C73C-E0AB-45B8-A575-879BECB0B821}" type="presOf" srcId="{670AF498-904B-46CA-8540-D1745B79D04F}" destId="{4CD14036-EB4D-4A3C-B9F1-2A96DA973790}" srcOrd="1" destOrd="0" presId="urn:microsoft.com/office/officeart/2005/8/layout/gear1"/>
    <dgm:cxn modelId="{9AB8F3CD-AFB3-4AB7-9292-37E07965FCFC}" type="presOf" srcId="{7C356A48-E822-4B41-8209-DB5FE0A6415B}" destId="{F5A167D3-F1AB-471E-A535-F915BCB137A5}" srcOrd="1" destOrd="0" presId="urn:microsoft.com/office/officeart/2005/8/layout/gear1"/>
    <dgm:cxn modelId="{64E350B4-4812-4B68-A6AD-026BF00AC0DA}" type="presOf" srcId="{7C356A48-E822-4B41-8209-DB5FE0A6415B}" destId="{5662DE51-F796-4D3C-9492-861F21FF10D0}" srcOrd="2" destOrd="0" presId="urn:microsoft.com/office/officeart/2005/8/layout/gear1"/>
    <dgm:cxn modelId="{AFD94582-A9B2-453E-85A4-8550485F3E1D}" type="presParOf" srcId="{F0E32535-931C-4F36-A28D-825E9182104C}" destId="{24B3CEE7-F721-4C51-8DF5-8D34F9B7396B}" srcOrd="0" destOrd="0" presId="urn:microsoft.com/office/officeart/2005/8/layout/gear1"/>
    <dgm:cxn modelId="{B7C608E6-2D71-41C5-AB32-1968E1388661}" type="presParOf" srcId="{F0E32535-931C-4F36-A28D-825E9182104C}" destId="{4CD14036-EB4D-4A3C-B9F1-2A96DA973790}" srcOrd="1" destOrd="0" presId="urn:microsoft.com/office/officeart/2005/8/layout/gear1"/>
    <dgm:cxn modelId="{1FC4ACA0-9B0C-4DCE-927A-81C525107038}" type="presParOf" srcId="{F0E32535-931C-4F36-A28D-825E9182104C}" destId="{8026DB3A-5EBF-4824-98EE-AEBCF0729387}" srcOrd="2" destOrd="0" presId="urn:microsoft.com/office/officeart/2005/8/layout/gear1"/>
    <dgm:cxn modelId="{90AD1AD6-6B5B-4FBE-984F-8B5A0024EF53}" type="presParOf" srcId="{F0E32535-931C-4F36-A28D-825E9182104C}" destId="{AFF2A4DA-458E-4E04-8A84-4E68750FE2A7}" srcOrd="3" destOrd="0" presId="urn:microsoft.com/office/officeart/2005/8/layout/gear1"/>
    <dgm:cxn modelId="{B852AD27-9097-4D91-B7FB-B8041A539ADB}" type="presParOf" srcId="{F0E32535-931C-4F36-A28D-825E9182104C}" destId="{F5A167D3-F1AB-471E-A535-F915BCB137A5}" srcOrd="4" destOrd="0" presId="urn:microsoft.com/office/officeart/2005/8/layout/gear1"/>
    <dgm:cxn modelId="{E806F54D-284E-4025-9635-022A4CC588BD}" type="presParOf" srcId="{F0E32535-931C-4F36-A28D-825E9182104C}" destId="{5662DE51-F796-4D3C-9492-861F21FF10D0}" srcOrd="5" destOrd="0" presId="urn:microsoft.com/office/officeart/2005/8/layout/gear1"/>
    <dgm:cxn modelId="{FAFAAA62-6CF3-498D-8F73-4907E23DD603}" type="presParOf" srcId="{F0E32535-931C-4F36-A28D-825E9182104C}" destId="{CB987662-7021-4021-A963-1C3B88A1CA88}" srcOrd="6" destOrd="0" presId="urn:microsoft.com/office/officeart/2005/8/layout/gear1"/>
    <dgm:cxn modelId="{70684104-1D48-47B0-84EE-61753D6ECD55}" type="presParOf" srcId="{F0E32535-931C-4F36-A28D-825E9182104C}" destId="{EB3EF78C-BA13-4FCA-AFF0-63A8FEE003EF}" srcOrd="7" destOrd="0" presId="urn:microsoft.com/office/officeart/2005/8/layout/gear1"/>
    <dgm:cxn modelId="{778B85A2-B3A4-4FEC-8465-211E5E86D0BA}" type="presParOf" srcId="{F0E32535-931C-4F36-A28D-825E9182104C}" destId="{B28B2E81-B1A3-40AF-B774-A19D4596D923}" srcOrd="8" destOrd="0" presId="urn:microsoft.com/office/officeart/2005/8/layout/gear1"/>
    <dgm:cxn modelId="{13C01A3E-E36A-4329-9C56-E021DB34774C}" type="presParOf" srcId="{F0E32535-931C-4F36-A28D-825E9182104C}" destId="{76C40CFA-8FCC-40CD-B410-7A2008547F45}" srcOrd="9" destOrd="0" presId="urn:microsoft.com/office/officeart/2005/8/layout/gear1"/>
    <dgm:cxn modelId="{CBC0E110-40D9-435B-B4A4-63BCCED8212D}" type="presParOf" srcId="{F0E32535-931C-4F36-A28D-825E9182104C}" destId="{278622A6-8B90-480B-8A80-E678DFB1F0E6}" srcOrd="10" destOrd="0" presId="urn:microsoft.com/office/officeart/2005/8/layout/gear1"/>
    <dgm:cxn modelId="{0166B812-97D9-400E-B3CA-54EE091CE5EF}" type="presParOf" srcId="{F0E32535-931C-4F36-A28D-825E9182104C}" destId="{B4BAF69D-23C0-4A52-A1E4-6FF990E6D39A}" srcOrd="11" destOrd="0" presId="urn:microsoft.com/office/officeart/2005/8/layout/gear1"/>
    <dgm:cxn modelId="{EEE44B71-AA04-4FE5-85DE-6F65992E17D1}" type="presParOf" srcId="{F0E32535-931C-4F36-A28D-825E9182104C}" destId="{7841E2D5-DFFF-4C06-97C6-35A35E1CDCCE}"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2CEE9B0-B57F-4541-8199-4FD9AB48B00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1DBD2B78-C38C-4C92-81F5-83800D9B3D3C}">
      <dgm:prSet/>
      <dgm:spPr>
        <a:solidFill>
          <a:srgbClr val="AEF01C"/>
        </a:solidFill>
      </dgm:spPr>
      <dgm:t>
        <a:bodyPr/>
        <a:lstStyle/>
        <a:p>
          <a:pPr rtl="0"/>
          <a:r>
            <a:rPr lang="en-GB" dirty="0" smtClean="0"/>
            <a:t>Section E &amp; F: Outcomes</a:t>
          </a:r>
          <a:endParaRPr lang="en-GB" dirty="0"/>
        </a:p>
      </dgm:t>
    </dgm:pt>
    <dgm:pt modelId="{B2EFAA9B-3525-48EE-8568-7E610C40DE43}" type="parTrans" cxnId="{24B41823-0F12-40E5-B8D3-FCB59C2F71B6}">
      <dgm:prSet/>
      <dgm:spPr/>
      <dgm:t>
        <a:bodyPr/>
        <a:lstStyle/>
        <a:p>
          <a:endParaRPr lang="en-GB"/>
        </a:p>
      </dgm:t>
    </dgm:pt>
    <dgm:pt modelId="{0630D9FF-4978-448E-83AA-22F0E30B1431}" type="sibTrans" cxnId="{24B41823-0F12-40E5-B8D3-FCB59C2F71B6}">
      <dgm:prSet/>
      <dgm:spPr/>
      <dgm:t>
        <a:bodyPr/>
        <a:lstStyle/>
        <a:p>
          <a:endParaRPr lang="en-GB"/>
        </a:p>
      </dgm:t>
    </dgm:pt>
    <dgm:pt modelId="{072EADF0-BF89-4FAC-9B99-A03677A32F59}" type="pres">
      <dgm:prSet presAssocID="{92CEE9B0-B57F-4541-8199-4FD9AB48B000}" presName="linear" presStyleCnt="0">
        <dgm:presLayoutVars>
          <dgm:animLvl val="lvl"/>
          <dgm:resizeHandles val="exact"/>
        </dgm:presLayoutVars>
      </dgm:prSet>
      <dgm:spPr/>
      <dgm:t>
        <a:bodyPr/>
        <a:lstStyle/>
        <a:p>
          <a:endParaRPr lang="en-GB"/>
        </a:p>
      </dgm:t>
    </dgm:pt>
    <dgm:pt modelId="{CF353430-4CCA-432B-B60A-A327DF5362FD}" type="pres">
      <dgm:prSet presAssocID="{1DBD2B78-C38C-4C92-81F5-83800D9B3D3C}" presName="parentText" presStyleLbl="node1" presStyleIdx="0" presStyleCnt="1">
        <dgm:presLayoutVars>
          <dgm:chMax val="0"/>
          <dgm:bulletEnabled val="1"/>
        </dgm:presLayoutVars>
      </dgm:prSet>
      <dgm:spPr/>
      <dgm:t>
        <a:bodyPr/>
        <a:lstStyle/>
        <a:p>
          <a:endParaRPr lang="en-GB"/>
        </a:p>
      </dgm:t>
    </dgm:pt>
  </dgm:ptLst>
  <dgm:cxnLst>
    <dgm:cxn modelId="{0A33159A-ABCD-4027-A28E-EC12D294D835}" type="presOf" srcId="{1DBD2B78-C38C-4C92-81F5-83800D9B3D3C}" destId="{CF353430-4CCA-432B-B60A-A327DF5362FD}" srcOrd="0" destOrd="0" presId="urn:microsoft.com/office/officeart/2005/8/layout/vList2"/>
    <dgm:cxn modelId="{81A1E075-F796-44BB-A62C-201B348D3F7F}" type="presOf" srcId="{92CEE9B0-B57F-4541-8199-4FD9AB48B000}" destId="{072EADF0-BF89-4FAC-9B99-A03677A32F59}" srcOrd="0" destOrd="0" presId="urn:microsoft.com/office/officeart/2005/8/layout/vList2"/>
    <dgm:cxn modelId="{24B41823-0F12-40E5-B8D3-FCB59C2F71B6}" srcId="{92CEE9B0-B57F-4541-8199-4FD9AB48B000}" destId="{1DBD2B78-C38C-4C92-81F5-83800D9B3D3C}" srcOrd="0" destOrd="0" parTransId="{B2EFAA9B-3525-48EE-8568-7E610C40DE43}" sibTransId="{0630D9FF-4978-448E-83AA-22F0E30B1431}"/>
    <dgm:cxn modelId="{535BCEDE-31E7-4F08-93FF-103C7DD19FAB}" type="presParOf" srcId="{072EADF0-BF89-4FAC-9B99-A03677A32F59}" destId="{CF353430-4CCA-432B-B60A-A327DF5362F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2CEE9B0-B57F-4541-8199-4FD9AB48B00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1DBD2B78-C38C-4C92-81F5-83800D9B3D3C}">
      <dgm:prSet/>
      <dgm:spPr>
        <a:solidFill>
          <a:srgbClr val="AEF01C"/>
        </a:solidFill>
      </dgm:spPr>
      <dgm:t>
        <a:bodyPr/>
        <a:lstStyle/>
        <a:p>
          <a:pPr rtl="0"/>
          <a:r>
            <a:rPr lang="en-GB" dirty="0" smtClean="0"/>
            <a:t>Section E &amp; F: Provision </a:t>
          </a:r>
          <a:endParaRPr lang="en-GB" dirty="0"/>
        </a:p>
      </dgm:t>
    </dgm:pt>
    <dgm:pt modelId="{B2EFAA9B-3525-48EE-8568-7E610C40DE43}" type="parTrans" cxnId="{24B41823-0F12-40E5-B8D3-FCB59C2F71B6}">
      <dgm:prSet/>
      <dgm:spPr/>
      <dgm:t>
        <a:bodyPr/>
        <a:lstStyle/>
        <a:p>
          <a:endParaRPr lang="en-GB"/>
        </a:p>
      </dgm:t>
    </dgm:pt>
    <dgm:pt modelId="{0630D9FF-4978-448E-83AA-22F0E30B1431}" type="sibTrans" cxnId="{24B41823-0F12-40E5-B8D3-FCB59C2F71B6}">
      <dgm:prSet/>
      <dgm:spPr/>
      <dgm:t>
        <a:bodyPr/>
        <a:lstStyle/>
        <a:p>
          <a:endParaRPr lang="en-GB"/>
        </a:p>
      </dgm:t>
    </dgm:pt>
    <dgm:pt modelId="{072EADF0-BF89-4FAC-9B99-A03677A32F59}" type="pres">
      <dgm:prSet presAssocID="{92CEE9B0-B57F-4541-8199-4FD9AB48B000}" presName="linear" presStyleCnt="0">
        <dgm:presLayoutVars>
          <dgm:animLvl val="lvl"/>
          <dgm:resizeHandles val="exact"/>
        </dgm:presLayoutVars>
      </dgm:prSet>
      <dgm:spPr/>
      <dgm:t>
        <a:bodyPr/>
        <a:lstStyle/>
        <a:p>
          <a:endParaRPr lang="en-GB"/>
        </a:p>
      </dgm:t>
    </dgm:pt>
    <dgm:pt modelId="{CF353430-4CCA-432B-B60A-A327DF5362FD}" type="pres">
      <dgm:prSet presAssocID="{1DBD2B78-C38C-4C92-81F5-83800D9B3D3C}" presName="parentText" presStyleLbl="node1" presStyleIdx="0" presStyleCnt="1">
        <dgm:presLayoutVars>
          <dgm:chMax val="0"/>
          <dgm:bulletEnabled val="1"/>
        </dgm:presLayoutVars>
      </dgm:prSet>
      <dgm:spPr/>
      <dgm:t>
        <a:bodyPr/>
        <a:lstStyle/>
        <a:p>
          <a:endParaRPr lang="en-GB"/>
        </a:p>
      </dgm:t>
    </dgm:pt>
  </dgm:ptLst>
  <dgm:cxnLst>
    <dgm:cxn modelId="{24B41823-0F12-40E5-B8D3-FCB59C2F71B6}" srcId="{92CEE9B0-B57F-4541-8199-4FD9AB48B000}" destId="{1DBD2B78-C38C-4C92-81F5-83800D9B3D3C}" srcOrd="0" destOrd="0" parTransId="{B2EFAA9B-3525-48EE-8568-7E610C40DE43}" sibTransId="{0630D9FF-4978-448E-83AA-22F0E30B1431}"/>
    <dgm:cxn modelId="{AB9486E9-9AD5-402E-AFA8-92C17C82DA4C}" type="presOf" srcId="{92CEE9B0-B57F-4541-8199-4FD9AB48B000}" destId="{072EADF0-BF89-4FAC-9B99-A03677A32F59}" srcOrd="0" destOrd="0" presId="urn:microsoft.com/office/officeart/2005/8/layout/vList2"/>
    <dgm:cxn modelId="{94906A30-2ED6-41D7-81A8-1AEE544BCF26}" type="presOf" srcId="{1DBD2B78-C38C-4C92-81F5-83800D9B3D3C}" destId="{CF353430-4CCA-432B-B60A-A327DF5362FD}" srcOrd="0" destOrd="0" presId="urn:microsoft.com/office/officeart/2005/8/layout/vList2"/>
    <dgm:cxn modelId="{04701134-0D1D-41A0-9928-F59DEB5C361D}" type="presParOf" srcId="{072EADF0-BF89-4FAC-9B99-A03677A32F59}" destId="{CF353430-4CCA-432B-B60A-A327DF5362F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724CB07-D60D-4031-9C80-3D5093C5BAF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BF76E7A6-220A-422C-BDEF-484035F89B87}">
      <dgm:prSet/>
      <dgm:spPr>
        <a:solidFill>
          <a:srgbClr val="F0EA00"/>
        </a:solidFill>
      </dgm:spPr>
      <dgm:t>
        <a:bodyPr/>
        <a:lstStyle/>
        <a:p>
          <a:pPr rtl="0"/>
          <a:r>
            <a:rPr lang="en-GB" dirty="0" smtClean="0"/>
            <a:t>Section 6: My Support Plan Resource Request</a:t>
          </a:r>
          <a:endParaRPr lang="en-GB" dirty="0"/>
        </a:p>
      </dgm:t>
    </dgm:pt>
    <dgm:pt modelId="{1A830789-1C08-4DE1-80B5-3CF35660215B}" type="parTrans" cxnId="{9CE0D6A7-C01E-4CBE-92B4-A382CDF4EF1B}">
      <dgm:prSet/>
      <dgm:spPr/>
      <dgm:t>
        <a:bodyPr/>
        <a:lstStyle/>
        <a:p>
          <a:endParaRPr lang="en-GB"/>
        </a:p>
      </dgm:t>
    </dgm:pt>
    <dgm:pt modelId="{738DE450-FBC9-4690-8DFF-90119F0266F0}" type="sibTrans" cxnId="{9CE0D6A7-C01E-4CBE-92B4-A382CDF4EF1B}">
      <dgm:prSet/>
      <dgm:spPr/>
      <dgm:t>
        <a:bodyPr/>
        <a:lstStyle/>
        <a:p>
          <a:endParaRPr lang="en-GB"/>
        </a:p>
      </dgm:t>
    </dgm:pt>
    <dgm:pt modelId="{2AD1AED5-C496-485A-B5A4-B1818EDBFCDF}" type="pres">
      <dgm:prSet presAssocID="{E724CB07-D60D-4031-9C80-3D5093C5BAF7}" presName="linear" presStyleCnt="0">
        <dgm:presLayoutVars>
          <dgm:animLvl val="lvl"/>
          <dgm:resizeHandles val="exact"/>
        </dgm:presLayoutVars>
      </dgm:prSet>
      <dgm:spPr/>
      <dgm:t>
        <a:bodyPr/>
        <a:lstStyle/>
        <a:p>
          <a:endParaRPr lang="en-GB"/>
        </a:p>
      </dgm:t>
    </dgm:pt>
    <dgm:pt modelId="{E87F874C-4D88-4480-8FC8-63C97E238ECA}" type="pres">
      <dgm:prSet presAssocID="{BF76E7A6-220A-422C-BDEF-484035F89B87}" presName="parentText" presStyleLbl="node1" presStyleIdx="0" presStyleCnt="1">
        <dgm:presLayoutVars>
          <dgm:chMax val="0"/>
          <dgm:bulletEnabled val="1"/>
        </dgm:presLayoutVars>
      </dgm:prSet>
      <dgm:spPr/>
      <dgm:t>
        <a:bodyPr/>
        <a:lstStyle/>
        <a:p>
          <a:endParaRPr lang="en-GB"/>
        </a:p>
      </dgm:t>
    </dgm:pt>
  </dgm:ptLst>
  <dgm:cxnLst>
    <dgm:cxn modelId="{B2D6545E-654A-4E69-9017-A45368D16880}" type="presOf" srcId="{E724CB07-D60D-4031-9C80-3D5093C5BAF7}" destId="{2AD1AED5-C496-485A-B5A4-B1818EDBFCDF}" srcOrd="0" destOrd="0" presId="urn:microsoft.com/office/officeart/2005/8/layout/vList2"/>
    <dgm:cxn modelId="{9CE0D6A7-C01E-4CBE-92B4-A382CDF4EF1B}" srcId="{E724CB07-D60D-4031-9C80-3D5093C5BAF7}" destId="{BF76E7A6-220A-422C-BDEF-484035F89B87}" srcOrd="0" destOrd="0" parTransId="{1A830789-1C08-4DE1-80B5-3CF35660215B}" sibTransId="{738DE450-FBC9-4690-8DFF-90119F0266F0}"/>
    <dgm:cxn modelId="{8AE5A85F-0F99-4D1C-B884-A5EB5DD5FAA4}" type="presOf" srcId="{BF76E7A6-220A-422C-BDEF-484035F89B87}" destId="{E87F874C-4D88-4480-8FC8-63C97E238ECA}" srcOrd="0" destOrd="0" presId="urn:microsoft.com/office/officeart/2005/8/layout/vList2"/>
    <dgm:cxn modelId="{0E94625D-8FC5-44B5-B61B-78711DCEF319}" type="presParOf" srcId="{2AD1AED5-C496-485A-B5A4-B1818EDBFCDF}" destId="{E87F874C-4D88-4480-8FC8-63C97E238EC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E863BB4-CC8A-45B1-9297-78B25463B55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E916E92F-A606-4C99-BCCA-96537E09E029}">
      <dgm:prSet/>
      <dgm:spPr>
        <a:solidFill>
          <a:srgbClr val="FF9933"/>
        </a:solidFill>
      </dgm:spPr>
      <dgm:t>
        <a:bodyPr/>
        <a:lstStyle/>
        <a:p>
          <a:pPr rtl="0"/>
          <a:r>
            <a:rPr lang="en-GB" dirty="0" smtClean="0"/>
            <a:t>Appendix 1: Advice and Information </a:t>
          </a:r>
          <a:endParaRPr lang="en-GB" dirty="0"/>
        </a:p>
      </dgm:t>
    </dgm:pt>
    <dgm:pt modelId="{94806CB7-F1A5-40BA-8CE9-1F7DA0D4D207}" type="parTrans" cxnId="{63CEA4B9-2C83-478F-9B7F-C93A736C7F63}">
      <dgm:prSet/>
      <dgm:spPr/>
      <dgm:t>
        <a:bodyPr/>
        <a:lstStyle/>
        <a:p>
          <a:endParaRPr lang="en-GB"/>
        </a:p>
      </dgm:t>
    </dgm:pt>
    <dgm:pt modelId="{B0C1BAEA-4E87-4DCB-8EA8-866FBEC8DB2E}" type="sibTrans" cxnId="{63CEA4B9-2C83-478F-9B7F-C93A736C7F63}">
      <dgm:prSet/>
      <dgm:spPr/>
      <dgm:t>
        <a:bodyPr/>
        <a:lstStyle/>
        <a:p>
          <a:endParaRPr lang="en-GB"/>
        </a:p>
      </dgm:t>
    </dgm:pt>
    <dgm:pt modelId="{893B9C4F-73A5-49E4-AE12-6DF6D4618168}" type="pres">
      <dgm:prSet presAssocID="{3E863BB4-CC8A-45B1-9297-78B25463B559}" presName="linear" presStyleCnt="0">
        <dgm:presLayoutVars>
          <dgm:animLvl val="lvl"/>
          <dgm:resizeHandles val="exact"/>
        </dgm:presLayoutVars>
      </dgm:prSet>
      <dgm:spPr/>
      <dgm:t>
        <a:bodyPr/>
        <a:lstStyle/>
        <a:p>
          <a:endParaRPr lang="en-GB"/>
        </a:p>
      </dgm:t>
    </dgm:pt>
    <dgm:pt modelId="{B837237E-C4DB-4260-A100-3E7256148A4B}" type="pres">
      <dgm:prSet presAssocID="{E916E92F-A606-4C99-BCCA-96537E09E029}" presName="parentText" presStyleLbl="node1" presStyleIdx="0" presStyleCnt="1">
        <dgm:presLayoutVars>
          <dgm:chMax val="0"/>
          <dgm:bulletEnabled val="1"/>
        </dgm:presLayoutVars>
      </dgm:prSet>
      <dgm:spPr/>
      <dgm:t>
        <a:bodyPr/>
        <a:lstStyle/>
        <a:p>
          <a:endParaRPr lang="en-GB"/>
        </a:p>
      </dgm:t>
    </dgm:pt>
  </dgm:ptLst>
  <dgm:cxnLst>
    <dgm:cxn modelId="{63CEA4B9-2C83-478F-9B7F-C93A736C7F63}" srcId="{3E863BB4-CC8A-45B1-9297-78B25463B559}" destId="{E916E92F-A606-4C99-BCCA-96537E09E029}" srcOrd="0" destOrd="0" parTransId="{94806CB7-F1A5-40BA-8CE9-1F7DA0D4D207}" sibTransId="{B0C1BAEA-4E87-4DCB-8EA8-866FBEC8DB2E}"/>
    <dgm:cxn modelId="{D1B3CD8D-BF09-4F51-8E9F-AD94C9D0D176}" type="presOf" srcId="{3E863BB4-CC8A-45B1-9297-78B25463B559}" destId="{893B9C4F-73A5-49E4-AE12-6DF6D4618168}" srcOrd="0" destOrd="0" presId="urn:microsoft.com/office/officeart/2005/8/layout/vList2"/>
    <dgm:cxn modelId="{32D56F2A-A660-4179-8860-8742430772C4}" type="presOf" srcId="{E916E92F-A606-4C99-BCCA-96537E09E029}" destId="{B837237E-C4DB-4260-A100-3E7256148A4B}" srcOrd="0" destOrd="0" presId="urn:microsoft.com/office/officeart/2005/8/layout/vList2"/>
    <dgm:cxn modelId="{6AE39AAB-79CD-40DE-96BB-FA707F924595}" type="presParOf" srcId="{893B9C4F-73A5-49E4-AE12-6DF6D4618168}" destId="{B837237E-C4DB-4260-A100-3E7256148A4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30EFED-2B39-453D-AE15-5C8304740D22}" type="doc">
      <dgm:prSet loTypeId="urn:microsoft.com/office/officeart/2005/8/layout/venn1" loCatId="relationship" qsTypeId="urn:microsoft.com/office/officeart/2005/8/quickstyle/simple1" qsCatId="simple" csTypeId="urn:microsoft.com/office/officeart/2005/8/colors/colorful5" csCatId="colorful" phldr="1"/>
      <dgm:spPr/>
    </dgm:pt>
    <dgm:pt modelId="{F825E438-335F-48F7-A23F-8C9DE8042A1A}">
      <dgm:prSet phldrT="[Text]"/>
      <dgm:spPr/>
      <dgm:t>
        <a:bodyPr/>
        <a:lstStyle/>
        <a:p>
          <a:r>
            <a:rPr lang="en-GB" u="sng" dirty="0" smtClean="0"/>
            <a:t>Element 1</a:t>
          </a:r>
        </a:p>
        <a:p>
          <a:r>
            <a:rPr lang="en-GB" dirty="0" smtClean="0"/>
            <a:t>Notional 5.5% of school budget</a:t>
          </a:r>
          <a:endParaRPr lang="en-GB" dirty="0"/>
        </a:p>
      </dgm:t>
    </dgm:pt>
    <dgm:pt modelId="{BF0C4A01-A2EB-4780-855F-278E0C52CF72}" type="parTrans" cxnId="{192A1482-9226-4BB4-88FF-BAE54AD11193}">
      <dgm:prSet/>
      <dgm:spPr/>
      <dgm:t>
        <a:bodyPr/>
        <a:lstStyle/>
        <a:p>
          <a:endParaRPr lang="en-GB"/>
        </a:p>
      </dgm:t>
    </dgm:pt>
    <dgm:pt modelId="{74B1128D-8A54-477D-8259-310D152C9970}" type="sibTrans" cxnId="{192A1482-9226-4BB4-88FF-BAE54AD11193}">
      <dgm:prSet/>
      <dgm:spPr/>
      <dgm:t>
        <a:bodyPr/>
        <a:lstStyle/>
        <a:p>
          <a:endParaRPr lang="en-GB"/>
        </a:p>
      </dgm:t>
    </dgm:pt>
    <dgm:pt modelId="{9FA600D5-D33B-44C9-A3CF-AF775DDE5F38}">
      <dgm:prSet phldrT="[Text]"/>
      <dgm:spPr>
        <a:solidFill>
          <a:schemeClr val="bg1">
            <a:lumMod val="85000"/>
            <a:alpha val="47000"/>
          </a:schemeClr>
        </a:solidFill>
      </dgm:spPr>
      <dgm:t>
        <a:bodyPr/>
        <a:lstStyle/>
        <a:p>
          <a:r>
            <a:rPr lang="en-GB" u="sng" dirty="0" smtClean="0">
              <a:solidFill>
                <a:schemeClr val="bg1">
                  <a:lumMod val="75000"/>
                </a:schemeClr>
              </a:solidFill>
            </a:rPr>
            <a:t>Element 3</a:t>
          </a:r>
        </a:p>
        <a:p>
          <a:r>
            <a:rPr lang="en-GB" dirty="0" smtClean="0">
              <a:solidFill>
                <a:schemeClr val="bg1">
                  <a:lumMod val="75000"/>
                </a:schemeClr>
              </a:solidFill>
            </a:rPr>
            <a:t>High Needs Block element (EHCP)</a:t>
          </a:r>
          <a:endParaRPr lang="en-GB" dirty="0">
            <a:solidFill>
              <a:schemeClr val="bg1">
                <a:lumMod val="75000"/>
              </a:schemeClr>
            </a:solidFill>
          </a:endParaRPr>
        </a:p>
      </dgm:t>
    </dgm:pt>
    <dgm:pt modelId="{5EE46BD2-E08E-480B-8B96-06AE750E727A}" type="parTrans" cxnId="{528FBB8C-64CD-45DC-92D1-2E55B51CF19A}">
      <dgm:prSet/>
      <dgm:spPr/>
      <dgm:t>
        <a:bodyPr/>
        <a:lstStyle/>
        <a:p>
          <a:endParaRPr lang="en-GB"/>
        </a:p>
      </dgm:t>
    </dgm:pt>
    <dgm:pt modelId="{593B03AA-5E0D-4EE8-BA38-A1A77655CECF}" type="sibTrans" cxnId="{528FBB8C-64CD-45DC-92D1-2E55B51CF19A}">
      <dgm:prSet/>
      <dgm:spPr/>
      <dgm:t>
        <a:bodyPr/>
        <a:lstStyle/>
        <a:p>
          <a:endParaRPr lang="en-GB"/>
        </a:p>
      </dgm:t>
    </dgm:pt>
    <dgm:pt modelId="{D7AE0399-B600-4B92-A565-E1107FC5C6A8}">
      <dgm:prSet phldrT="[Text]"/>
      <dgm:spPr/>
      <dgm:t>
        <a:bodyPr/>
        <a:lstStyle/>
        <a:p>
          <a:r>
            <a:rPr lang="en-GB" u="sng" dirty="0" smtClean="0"/>
            <a:t>Element 2</a:t>
          </a:r>
        </a:p>
        <a:p>
          <a:r>
            <a:rPr lang="en-GB" dirty="0" smtClean="0"/>
            <a:t>SEN Formula &lt;£6000</a:t>
          </a:r>
          <a:endParaRPr lang="en-GB" dirty="0"/>
        </a:p>
      </dgm:t>
    </dgm:pt>
    <dgm:pt modelId="{51DFB84B-E97B-48BF-9100-06F677F22A53}" type="parTrans" cxnId="{DCE41F04-ACB0-4864-812C-A64F35B9D403}">
      <dgm:prSet/>
      <dgm:spPr/>
      <dgm:t>
        <a:bodyPr/>
        <a:lstStyle/>
        <a:p>
          <a:endParaRPr lang="en-GB"/>
        </a:p>
      </dgm:t>
    </dgm:pt>
    <dgm:pt modelId="{FEC2342E-D45F-45F1-8A37-CD36E8AD5EF1}" type="sibTrans" cxnId="{DCE41F04-ACB0-4864-812C-A64F35B9D403}">
      <dgm:prSet/>
      <dgm:spPr/>
      <dgm:t>
        <a:bodyPr/>
        <a:lstStyle/>
        <a:p>
          <a:endParaRPr lang="en-GB"/>
        </a:p>
      </dgm:t>
    </dgm:pt>
    <dgm:pt modelId="{8A71EFF5-5D28-4DF3-B159-C314EE7E6BC3}" type="pres">
      <dgm:prSet presAssocID="{F530EFED-2B39-453D-AE15-5C8304740D22}" presName="compositeShape" presStyleCnt="0">
        <dgm:presLayoutVars>
          <dgm:chMax val="7"/>
          <dgm:dir/>
          <dgm:resizeHandles val="exact"/>
        </dgm:presLayoutVars>
      </dgm:prSet>
      <dgm:spPr/>
    </dgm:pt>
    <dgm:pt modelId="{E7BD264C-A291-416E-8280-813398E3AA65}" type="pres">
      <dgm:prSet presAssocID="{F825E438-335F-48F7-A23F-8C9DE8042A1A}" presName="circ1" presStyleLbl="vennNode1" presStyleIdx="0" presStyleCnt="3" custLinFactX="27291" custLinFactNeighborX="100000" custLinFactNeighborY="-6148"/>
      <dgm:spPr/>
      <dgm:t>
        <a:bodyPr/>
        <a:lstStyle/>
        <a:p>
          <a:endParaRPr lang="en-GB"/>
        </a:p>
      </dgm:t>
    </dgm:pt>
    <dgm:pt modelId="{D8133D41-8416-45A1-8030-E825930EC92C}" type="pres">
      <dgm:prSet presAssocID="{F825E438-335F-48F7-A23F-8C9DE8042A1A}" presName="circ1Tx" presStyleLbl="revTx" presStyleIdx="0" presStyleCnt="0">
        <dgm:presLayoutVars>
          <dgm:chMax val="0"/>
          <dgm:chPref val="0"/>
          <dgm:bulletEnabled val="1"/>
        </dgm:presLayoutVars>
      </dgm:prSet>
      <dgm:spPr/>
      <dgm:t>
        <a:bodyPr/>
        <a:lstStyle/>
        <a:p>
          <a:endParaRPr lang="en-GB"/>
        </a:p>
      </dgm:t>
    </dgm:pt>
    <dgm:pt modelId="{14916546-E623-4965-820A-367A2499BFDE}" type="pres">
      <dgm:prSet presAssocID="{9FA600D5-D33B-44C9-A3CF-AF775DDE5F38}" presName="circ2" presStyleLbl="vennNode1" presStyleIdx="1" presStyleCnt="3" custLinFactX="31858" custLinFactNeighborX="100000" custLinFactNeighborY="457"/>
      <dgm:spPr/>
      <dgm:t>
        <a:bodyPr/>
        <a:lstStyle/>
        <a:p>
          <a:endParaRPr lang="en-GB"/>
        </a:p>
      </dgm:t>
    </dgm:pt>
    <dgm:pt modelId="{F0E717C0-734C-434A-B943-FA901F2838D3}" type="pres">
      <dgm:prSet presAssocID="{9FA600D5-D33B-44C9-A3CF-AF775DDE5F38}" presName="circ2Tx" presStyleLbl="revTx" presStyleIdx="0" presStyleCnt="0">
        <dgm:presLayoutVars>
          <dgm:chMax val="0"/>
          <dgm:chPref val="0"/>
          <dgm:bulletEnabled val="1"/>
        </dgm:presLayoutVars>
      </dgm:prSet>
      <dgm:spPr/>
      <dgm:t>
        <a:bodyPr/>
        <a:lstStyle/>
        <a:p>
          <a:endParaRPr lang="en-GB"/>
        </a:p>
      </dgm:t>
    </dgm:pt>
    <dgm:pt modelId="{8F0EF804-C1F1-4ED2-A2C0-87F6B9D6192C}" type="pres">
      <dgm:prSet presAssocID="{D7AE0399-B600-4B92-A565-E1107FC5C6A8}" presName="circ3" presStyleLbl="vennNode1" presStyleIdx="2" presStyleCnt="3" custLinFactX="22724" custLinFactNeighborX="100000" custLinFactNeighborY="8587"/>
      <dgm:spPr/>
      <dgm:t>
        <a:bodyPr/>
        <a:lstStyle/>
        <a:p>
          <a:endParaRPr lang="en-GB"/>
        </a:p>
      </dgm:t>
    </dgm:pt>
    <dgm:pt modelId="{981E4549-B975-4C55-9F87-CC544486EE47}" type="pres">
      <dgm:prSet presAssocID="{D7AE0399-B600-4B92-A565-E1107FC5C6A8}" presName="circ3Tx" presStyleLbl="revTx" presStyleIdx="0" presStyleCnt="0">
        <dgm:presLayoutVars>
          <dgm:chMax val="0"/>
          <dgm:chPref val="0"/>
          <dgm:bulletEnabled val="1"/>
        </dgm:presLayoutVars>
      </dgm:prSet>
      <dgm:spPr/>
      <dgm:t>
        <a:bodyPr/>
        <a:lstStyle/>
        <a:p>
          <a:endParaRPr lang="en-GB"/>
        </a:p>
      </dgm:t>
    </dgm:pt>
  </dgm:ptLst>
  <dgm:cxnLst>
    <dgm:cxn modelId="{DCE41F04-ACB0-4864-812C-A64F35B9D403}" srcId="{F530EFED-2B39-453D-AE15-5C8304740D22}" destId="{D7AE0399-B600-4B92-A565-E1107FC5C6A8}" srcOrd="2" destOrd="0" parTransId="{51DFB84B-E97B-48BF-9100-06F677F22A53}" sibTransId="{FEC2342E-D45F-45F1-8A37-CD36E8AD5EF1}"/>
    <dgm:cxn modelId="{16AF4A53-31A8-4F4C-81A5-AE98DAF4F653}" type="presOf" srcId="{F825E438-335F-48F7-A23F-8C9DE8042A1A}" destId="{D8133D41-8416-45A1-8030-E825930EC92C}" srcOrd="1" destOrd="0" presId="urn:microsoft.com/office/officeart/2005/8/layout/venn1"/>
    <dgm:cxn modelId="{528FBB8C-64CD-45DC-92D1-2E55B51CF19A}" srcId="{F530EFED-2B39-453D-AE15-5C8304740D22}" destId="{9FA600D5-D33B-44C9-A3CF-AF775DDE5F38}" srcOrd="1" destOrd="0" parTransId="{5EE46BD2-E08E-480B-8B96-06AE750E727A}" sibTransId="{593B03AA-5E0D-4EE8-BA38-A1A77655CECF}"/>
    <dgm:cxn modelId="{D989B1D1-915C-4614-8B4B-AA523660E343}" type="presOf" srcId="{D7AE0399-B600-4B92-A565-E1107FC5C6A8}" destId="{981E4549-B975-4C55-9F87-CC544486EE47}" srcOrd="1" destOrd="0" presId="urn:microsoft.com/office/officeart/2005/8/layout/venn1"/>
    <dgm:cxn modelId="{71249BEF-AF69-457D-8DD9-CDFF3A6CAA06}" type="presOf" srcId="{F825E438-335F-48F7-A23F-8C9DE8042A1A}" destId="{E7BD264C-A291-416E-8280-813398E3AA65}" srcOrd="0" destOrd="0" presId="urn:microsoft.com/office/officeart/2005/8/layout/venn1"/>
    <dgm:cxn modelId="{192A1482-9226-4BB4-88FF-BAE54AD11193}" srcId="{F530EFED-2B39-453D-AE15-5C8304740D22}" destId="{F825E438-335F-48F7-A23F-8C9DE8042A1A}" srcOrd="0" destOrd="0" parTransId="{BF0C4A01-A2EB-4780-855F-278E0C52CF72}" sibTransId="{74B1128D-8A54-477D-8259-310D152C9970}"/>
    <dgm:cxn modelId="{457F7A9F-CB84-494A-8D57-09D213BA8A5C}" type="presOf" srcId="{9FA600D5-D33B-44C9-A3CF-AF775DDE5F38}" destId="{F0E717C0-734C-434A-B943-FA901F2838D3}" srcOrd="1" destOrd="0" presId="urn:microsoft.com/office/officeart/2005/8/layout/venn1"/>
    <dgm:cxn modelId="{941152CA-3F1D-4FCD-8B61-908AA8B237E0}" type="presOf" srcId="{D7AE0399-B600-4B92-A565-E1107FC5C6A8}" destId="{8F0EF804-C1F1-4ED2-A2C0-87F6B9D6192C}" srcOrd="0" destOrd="0" presId="urn:microsoft.com/office/officeart/2005/8/layout/venn1"/>
    <dgm:cxn modelId="{FE990CC4-23D9-44F9-92C9-E8FDCE454933}" type="presOf" srcId="{9FA600D5-D33B-44C9-A3CF-AF775DDE5F38}" destId="{14916546-E623-4965-820A-367A2499BFDE}" srcOrd="0" destOrd="0" presId="urn:microsoft.com/office/officeart/2005/8/layout/venn1"/>
    <dgm:cxn modelId="{1971CBB3-A22B-434F-8CF2-924D5E58C871}" type="presOf" srcId="{F530EFED-2B39-453D-AE15-5C8304740D22}" destId="{8A71EFF5-5D28-4DF3-B159-C314EE7E6BC3}" srcOrd="0" destOrd="0" presId="urn:microsoft.com/office/officeart/2005/8/layout/venn1"/>
    <dgm:cxn modelId="{30198CAC-0F6C-4384-A3A0-BB618946F343}" type="presParOf" srcId="{8A71EFF5-5D28-4DF3-B159-C314EE7E6BC3}" destId="{E7BD264C-A291-416E-8280-813398E3AA65}" srcOrd="0" destOrd="0" presId="urn:microsoft.com/office/officeart/2005/8/layout/venn1"/>
    <dgm:cxn modelId="{5BBB8B91-7F89-450D-9CAA-BF19B06EE74C}" type="presParOf" srcId="{8A71EFF5-5D28-4DF3-B159-C314EE7E6BC3}" destId="{D8133D41-8416-45A1-8030-E825930EC92C}" srcOrd="1" destOrd="0" presId="urn:microsoft.com/office/officeart/2005/8/layout/venn1"/>
    <dgm:cxn modelId="{D3E8A398-1114-4850-8691-C3D49FFDFEEB}" type="presParOf" srcId="{8A71EFF5-5D28-4DF3-B159-C314EE7E6BC3}" destId="{14916546-E623-4965-820A-367A2499BFDE}" srcOrd="2" destOrd="0" presId="urn:microsoft.com/office/officeart/2005/8/layout/venn1"/>
    <dgm:cxn modelId="{68777DBF-F002-4539-9DE8-BBCD5B355C15}" type="presParOf" srcId="{8A71EFF5-5D28-4DF3-B159-C314EE7E6BC3}" destId="{F0E717C0-734C-434A-B943-FA901F2838D3}" srcOrd="3" destOrd="0" presId="urn:microsoft.com/office/officeart/2005/8/layout/venn1"/>
    <dgm:cxn modelId="{8370731F-83BB-4D94-BF5B-779CF6CADE00}" type="presParOf" srcId="{8A71EFF5-5D28-4DF3-B159-C314EE7E6BC3}" destId="{8F0EF804-C1F1-4ED2-A2C0-87F6B9D6192C}" srcOrd="4" destOrd="0" presId="urn:microsoft.com/office/officeart/2005/8/layout/venn1"/>
    <dgm:cxn modelId="{05652FFA-AF24-4750-A359-6B64E11939F9}" type="presParOf" srcId="{8A71EFF5-5D28-4DF3-B159-C314EE7E6BC3}" destId="{981E4549-B975-4C55-9F87-CC544486EE47}"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E2949C-7E04-4F4C-AF38-F22A9C237D06}" type="doc">
      <dgm:prSet loTypeId="urn:microsoft.com/office/officeart/2005/8/layout/venn1" loCatId="relationship" qsTypeId="urn:microsoft.com/office/officeart/2005/8/quickstyle/simple1" qsCatId="simple" csTypeId="urn:microsoft.com/office/officeart/2005/8/colors/colorful3" csCatId="colorful" phldr="1"/>
      <dgm:spPr/>
    </dgm:pt>
    <dgm:pt modelId="{2F0C3484-AF58-4CC0-BC03-6FBA40E26728}">
      <dgm:prSet phldrT="[Text]" custT="1"/>
      <dgm:spPr/>
      <dgm:t>
        <a:bodyPr/>
        <a:lstStyle/>
        <a:p>
          <a:r>
            <a:rPr lang="en-GB" sz="1600" dirty="0" smtClean="0"/>
            <a:t>Schools Block (£400M)</a:t>
          </a:r>
          <a:endParaRPr lang="en-GB" sz="1200" dirty="0" smtClean="0"/>
        </a:p>
        <a:p>
          <a:r>
            <a:rPr lang="en-GB" sz="1200" b="1" dirty="0" smtClean="0"/>
            <a:t>(Including Notional SEN / </a:t>
          </a:r>
        </a:p>
        <a:p>
          <a:r>
            <a:rPr lang="en-GB" sz="1200" b="1" dirty="0" smtClean="0"/>
            <a:t>Delegated Funding) </a:t>
          </a:r>
          <a:endParaRPr lang="en-GB" sz="1200" dirty="0" smtClean="0"/>
        </a:p>
      </dgm:t>
    </dgm:pt>
    <dgm:pt modelId="{41697B00-D2AB-49EC-839B-B2AFE895A697}" type="parTrans" cxnId="{9B051F31-602B-489F-AF5D-43A22E70503D}">
      <dgm:prSet/>
      <dgm:spPr/>
      <dgm:t>
        <a:bodyPr/>
        <a:lstStyle/>
        <a:p>
          <a:endParaRPr lang="en-GB"/>
        </a:p>
      </dgm:t>
    </dgm:pt>
    <dgm:pt modelId="{394219B9-B40E-4022-9C28-50A08C44E70A}" type="sibTrans" cxnId="{9B051F31-602B-489F-AF5D-43A22E70503D}">
      <dgm:prSet/>
      <dgm:spPr/>
      <dgm:t>
        <a:bodyPr/>
        <a:lstStyle/>
        <a:p>
          <a:endParaRPr lang="en-GB"/>
        </a:p>
      </dgm:t>
    </dgm:pt>
    <dgm:pt modelId="{B0E7DCD7-8FB4-4233-B0C5-8D2A8FDC5E1A}">
      <dgm:prSet phldrT="[Text]" custT="1"/>
      <dgm:spPr/>
      <dgm:t>
        <a:bodyPr/>
        <a:lstStyle/>
        <a:p>
          <a:r>
            <a:rPr lang="en-GB" sz="1600" dirty="0" smtClean="0"/>
            <a:t>   Early Years Block (£40M)</a:t>
          </a:r>
          <a:endParaRPr lang="en-GB" sz="1600" dirty="0"/>
        </a:p>
      </dgm:t>
    </dgm:pt>
    <dgm:pt modelId="{B0091313-87EF-4D02-8A1A-7758F3362484}" type="parTrans" cxnId="{C14C7418-D704-4C06-A8EC-30141FC06669}">
      <dgm:prSet/>
      <dgm:spPr/>
      <dgm:t>
        <a:bodyPr/>
        <a:lstStyle/>
        <a:p>
          <a:endParaRPr lang="en-GB"/>
        </a:p>
      </dgm:t>
    </dgm:pt>
    <dgm:pt modelId="{C9EA6F5F-2F86-498A-B3A4-84745F477B0B}" type="sibTrans" cxnId="{C14C7418-D704-4C06-A8EC-30141FC06669}">
      <dgm:prSet/>
      <dgm:spPr/>
      <dgm:t>
        <a:bodyPr/>
        <a:lstStyle/>
        <a:p>
          <a:endParaRPr lang="en-GB"/>
        </a:p>
      </dgm:t>
    </dgm:pt>
    <dgm:pt modelId="{211292BE-43DD-4A08-97CB-03235948A577}">
      <dgm:prSet phldrT="[Text]" custT="1"/>
      <dgm:spPr/>
      <dgm:t>
        <a:bodyPr/>
        <a:lstStyle/>
        <a:p>
          <a:pPr>
            <a:spcAft>
              <a:spcPts val="200"/>
            </a:spcAft>
          </a:pPr>
          <a:r>
            <a:rPr lang="en-GB" sz="1600" b="0" dirty="0" smtClean="0"/>
            <a:t>High Needs Block (£60M) </a:t>
          </a:r>
        </a:p>
        <a:p>
          <a:pPr>
            <a:spcAft>
              <a:spcPts val="200"/>
            </a:spcAft>
          </a:pPr>
          <a:r>
            <a:rPr lang="en-GB" sz="1200" dirty="0" smtClean="0"/>
            <a:t>EHCP funding(Element 3)</a:t>
          </a:r>
        </a:p>
        <a:p>
          <a:pPr>
            <a:spcAft>
              <a:spcPts val="200"/>
            </a:spcAft>
          </a:pPr>
          <a:r>
            <a:rPr lang="en-GB" sz="1200" dirty="0" smtClean="0"/>
            <a:t>Specialist Setting places;</a:t>
          </a:r>
        </a:p>
        <a:p>
          <a:pPr>
            <a:spcAft>
              <a:spcPts val="200"/>
            </a:spcAft>
          </a:pPr>
          <a:r>
            <a:rPr lang="en-GB" sz="1200" dirty="0" smtClean="0"/>
            <a:t>Specialist Support services;</a:t>
          </a:r>
        </a:p>
        <a:p>
          <a:pPr>
            <a:spcAft>
              <a:spcPts val="200"/>
            </a:spcAft>
          </a:pPr>
          <a:r>
            <a:rPr lang="en-GB" sz="1200" dirty="0" smtClean="0"/>
            <a:t>Out of District Provision</a:t>
          </a:r>
          <a:endParaRPr lang="en-GB" sz="1200" b="1" dirty="0" smtClean="0"/>
        </a:p>
      </dgm:t>
    </dgm:pt>
    <dgm:pt modelId="{917BA670-3F49-4E09-9D90-0B343CB83DC6}" type="parTrans" cxnId="{4EDF1360-CC1C-4F27-885E-F1AFDCFE6969}">
      <dgm:prSet/>
      <dgm:spPr/>
      <dgm:t>
        <a:bodyPr/>
        <a:lstStyle/>
        <a:p>
          <a:endParaRPr lang="en-GB"/>
        </a:p>
      </dgm:t>
    </dgm:pt>
    <dgm:pt modelId="{7B6EEA51-641E-4F6B-9998-D7DF77EC5410}" type="sibTrans" cxnId="{4EDF1360-CC1C-4F27-885E-F1AFDCFE6969}">
      <dgm:prSet/>
      <dgm:spPr/>
      <dgm:t>
        <a:bodyPr/>
        <a:lstStyle/>
        <a:p>
          <a:endParaRPr lang="en-GB"/>
        </a:p>
      </dgm:t>
    </dgm:pt>
    <dgm:pt modelId="{A8D2034C-5C12-450E-AD17-394AEB7995D9}" type="pres">
      <dgm:prSet presAssocID="{C6E2949C-7E04-4F4C-AF38-F22A9C237D06}" presName="compositeShape" presStyleCnt="0">
        <dgm:presLayoutVars>
          <dgm:chMax val="7"/>
          <dgm:dir/>
          <dgm:resizeHandles val="exact"/>
        </dgm:presLayoutVars>
      </dgm:prSet>
      <dgm:spPr/>
    </dgm:pt>
    <dgm:pt modelId="{416F8CCA-5EFA-4B5A-BE61-9C900C61D88E}" type="pres">
      <dgm:prSet presAssocID="{2F0C3484-AF58-4CC0-BC03-6FBA40E26728}" presName="circ1" presStyleLbl="vennNode1" presStyleIdx="0" presStyleCnt="3" custLinFactNeighborX="-50" custLinFactNeighborY="-7990"/>
      <dgm:spPr/>
      <dgm:t>
        <a:bodyPr/>
        <a:lstStyle/>
        <a:p>
          <a:endParaRPr lang="en-GB"/>
        </a:p>
      </dgm:t>
    </dgm:pt>
    <dgm:pt modelId="{994A1DA1-3800-4B6B-B041-EBEFAE18A327}" type="pres">
      <dgm:prSet presAssocID="{2F0C3484-AF58-4CC0-BC03-6FBA40E26728}" presName="circ1Tx" presStyleLbl="revTx" presStyleIdx="0" presStyleCnt="0">
        <dgm:presLayoutVars>
          <dgm:chMax val="0"/>
          <dgm:chPref val="0"/>
          <dgm:bulletEnabled val="1"/>
        </dgm:presLayoutVars>
      </dgm:prSet>
      <dgm:spPr/>
      <dgm:t>
        <a:bodyPr/>
        <a:lstStyle/>
        <a:p>
          <a:endParaRPr lang="en-GB"/>
        </a:p>
      </dgm:t>
    </dgm:pt>
    <dgm:pt modelId="{4D648BD1-CB61-4C93-BF4F-7AFB4416BD2D}" type="pres">
      <dgm:prSet presAssocID="{B0E7DCD7-8FB4-4233-B0C5-8D2A8FDC5E1A}" presName="circ2" presStyleLbl="vennNode1" presStyleIdx="1" presStyleCnt="3" custLinFactNeighborX="1134" custLinFactNeighborY="385"/>
      <dgm:spPr/>
      <dgm:t>
        <a:bodyPr/>
        <a:lstStyle/>
        <a:p>
          <a:endParaRPr lang="en-GB"/>
        </a:p>
      </dgm:t>
    </dgm:pt>
    <dgm:pt modelId="{4380BAE1-03F7-44BC-A6AC-F610AB3D6D51}" type="pres">
      <dgm:prSet presAssocID="{B0E7DCD7-8FB4-4233-B0C5-8D2A8FDC5E1A}" presName="circ2Tx" presStyleLbl="revTx" presStyleIdx="0" presStyleCnt="0">
        <dgm:presLayoutVars>
          <dgm:chMax val="0"/>
          <dgm:chPref val="0"/>
          <dgm:bulletEnabled val="1"/>
        </dgm:presLayoutVars>
      </dgm:prSet>
      <dgm:spPr/>
      <dgm:t>
        <a:bodyPr/>
        <a:lstStyle/>
        <a:p>
          <a:endParaRPr lang="en-GB"/>
        </a:p>
      </dgm:t>
    </dgm:pt>
    <dgm:pt modelId="{9655B007-245F-4B46-8C2F-6C3D23D0D8E1}" type="pres">
      <dgm:prSet presAssocID="{211292BE-43DD-4A08-97CB-03235948A577}" presName="circ3" presStyleLbl="vennNode1" presStyleIdx="2" presStyleCnt="3" custScaleX="111514" custLinFactNeighborX="1678" custLinFactNeighborY="4974"/>
      <dgm:spPr/>
      <dgm:t>
        <a:bodyPr/>
        <a:lstStyle/>
        <a:p>
          <a:endParaRPr lang="en-GB"/>
        </a:p>
      </dgm:t>
    </dgm:pt>
    <dgm:pt modelId="{75014E64-6CA6-4B39-B0BE-78A7B7A60E55}" type="pres">
      <dgm:prSet presAssocID="{211292BE-43DD-4A08-97CB-03235948A577}" presName="circ3Tx" presStyleLbl="revTx" presStyleIdx="0" presStyleCnt="0">
        <dgm:presLayoutVars>
          <dgm:chMax val="0"/>
          <dgm:chPref val="0"/>
          <dgm:bulletEnabled val="1"/>
        </dgm:presLayoutVars>
      </dgm:prSet>
      <dgm:spPr/>
      <dgm:t>
        <a:bodyPr/>
        <a:lstStyle/>
        <a:p>
          <a:endParaRPr lang="en-GB"/>
        </a:p>
      </dgm:t>
    </dgm:pt>
  </dgm:ptLst>
  <dgm:cxnLst>
    <dgm:cxn modelId="{C14C7418-D704-4C06-A8EC-30141FC06669}" srcId="{C6E2949C-7E04-4F4C-AF38-F22A9C237D06}" destId="{B0E7DCD7-8FB4-4233-B0C5-8D2A8FDC5E1A}" srcOrd="1" destOrd="0" parTransId="{B0091313-87EF-4D02-8A1A-7758F3362484}" sibTransId="{C9EA6F5F-2F86-498A-B3A4-84745F477B0B}"/>
    <dgm:cxn modelId="{9B051F31-602B-489F-AF5D-43A22E70503D}" srcId="{C6E2949C-7E04-4F4C-AF38-F22A9C237D06}" destId="{2F0C3484-AF58-4CC0-BC03-6FBA40E26728}" srcOrd="0" destOrd="0" parTransId="{41697B00-D2AB-49EC-839B-B2AFE895A697}" sibTransId="{394219B9-B40E-4022-9C28-50A08C44E70A}"/>
    <dgm:cxn modelId="{8D0B07D9-D6C4-4DA7-B7DD-3F4B9E334B52}" type="presOf" srcId="{B0E7DCD7-8FB4-4233-B0C5-8D2A8FDC5E1A}" destId="{4D648BD1-CB61-4C93-BF4F-7AFB4416BD2D}" srcOrd="0" destOrd="0" presId="urn:microsoft.com/office/officeart/2005/8/layout/venn1"/>
    <dgm:cxn modelId="{484EA361-B8FC-4D43-8223-E40A6F8C332A}" type="presOf" srcId="{B0E7DCD7-8FB4-4233-B0C5-8D2A8FDC5E1A}" destId="{4380BAE1-03F7-44BC-A6AC-F610AB3D6D51}" srcOrd="1" destOrd="0" presId="urn:microsoft.com/office/officeart/2005/8/layout/venn1"/>
    <dgm:cxn modelId="{4EDF1360-CC1C-4F27-885E-F1AFDCFE6969}" srcId="{C6E2949C-7E04-4F4C-AF38-F22A9C237D06}" destId="{211292BE-43DD-4A08-97CB-03235948A577}" srcOrd="2" destOrd="0" parTransId="{917BA670-3F49-4E09-9D90-0B343CB83DC6}" sibTransId="{7B6EEA51-641E-4F6B-9998-D7DF77EC5410}"/>
    <dgm:cxn modelId="{BB0E5731-7590-4959-822D-F28556292E61}" type="presOf" srcId="{2F0C3484-AF58-4CC0-BC03-6FBA40E26728}" destId="{994A1DA1-3800-4B6B-B041-EBEFAE18A327}" srcOrd="1" destOrd="0" presId="urn:microsoft.com/office/officeart/2005/8/layout/venn1"/>
    <dgm:cxn modelId="{DA796318-C6F1-41F5-B564-186EF819AC2F}" type="presOf" srcId="{211292BE-43DD-4A08-97CB-03235948A577}" destId="{75014E64-6CA6-4B39-B0BE-78A7B7A60E55}" srcOrd="1" destOrd="0" presId="urn:microsoft.com/office/officeart/2005/8/layout/venn1"/>
    <dgm:cxn modelId="{07F16081-8C29-4816-B2C7-468E2B337280}" type="presOf" srcId="{2F0C3484-AF58-4CC0-BC03-6FBA40E26728}" destId="{416F8CCA-5EFA-4B5A-BE61-9C900C61D88E}" srcOrd="0" destOrd="0" presId="urn:microsoft.com/office/officeart/2005/8/layout/venn1"/>
    <dgm:cxn modelId="{B3142EB7-F1A8-4E13-9A16-687A18971BBD}" type="presOf" srcId="{C6E2949C-7E04-4F4C-AF38-F22A9C237D06}" destId="{A8D2034C-5C12-450E-AD17-394AEB7995D9}" srcOrd="0" destOrd="0" presId="urn:microsoft.com/office/officeart/2005/8/layout/venn1"/>
    <dgm:cxn modelId="{AF78EA7F-FEBE-4949-BF90-E113A05CBACB}" type="presOf" srcId="{211292BE-43DD-4A08-97CB-03235948A577}" destId="{9655B007-245F-4B46-8C2F-6C3D23D0D8E1}" srcOrd="0" destOrd="0" presId="urn:microsoft.com/office/officeart/2005/8/layout/venn1"/>
    <dgm:cxn modelId="{595B6243-2F7E-4FC0-85B9-5B68651F20AD}" type="presParOf" srcId="{A8D2034C-5C12-450E-AD17-394AEB7995D9}" destId="{416F8CCA-5EFA-4B5A-BE61-9C900C61D88E}" srcOrd="0" destOrd="0" presId="urn:microsoft.com/office/officeart/2005/8/layout/venn1"/>
    <dgm:cxn modelId="{ED536D16-EEC1-4CE6-9CC5-43249D3AFB6B}" type="presParOf" srcId="{A8D2034C-5C12-450E-AD17-394AEB7995D9}" destId="{994A1DA1-3800-4B6B-B041-EBEFAE18A327}" srcOrd="1" destOrd="0" presId="urn:microsoft.com/office/officeart/2005/8/layout/venn1"/>
    <dgm:cxn modelId="{5A785292-D2FD-4465-9482-2CCCEF0A6BDE}" type="presParOf" srcId="{A8D2034C-5C12-450E-AD17-394AEB7995D9}" destId="{4D648BD1-CB61-4C93-BF4F-7AFB4416BD2D}" srcOrd="2" destOrd="0" presId="urn:microsoft.com/office/officeart/2005/8/layout/venn1"/>
    <dgm:cxn modelId="{F58E798E-EC0C-4AE3-AFAB-683A8DCF45A4}" type="presParOf" srcId="{A8D2034C-5C12-450E-AD17-394AEB7995D9}" destId="{4380BAE1-03F7-44BC-A6AC-F610AB3D6D51}" srcOrd="3" destOrd="0" presId="urn:microsoft.com/office/officeart/2005/8/layout/venn1"/>
    <dgm:cxn modelId="{87EA7CE2-A3CF-4735-94C7-773F71483947}" type="presParOf" srcId="{A8D2034C-5C12-450E-AD17-394AEB7995D9}" destId="{9655B007-245F-4B46-8C2F-6C3D23D0D8E1}" srcOrd="4" destOrd="0" presId="urn:microsoft.com/office/officeart/2005/8/layout/venn1"/>
    <dgm:cxn modelId="{11E436DF-012A-4643-8E12-9B7F9896A27C}" type="presParOf" srcId="{A8D2034C-5C12-450E-AD17-394AEB7995D9}" destId="{75014E64-6CA6-4B39-B0BE-78A7B7A60E55}"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1E7545-9EFD-4466-A725-85C58F335F4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GB"/>
        </a:p>
      </dgm:t>
    </dgm:pt>
    <dgm:pt modelId="{1ED38EFD-1A1B-4F4E-9931-5CE5CA1336A8}">
      <dgm:prSet/>
      <dgm:spPr/>
      <dgm:t>
        <a:bodyPr/>
        <a:lstStyle/>
        <a:p>
          <a:pPr rtl="0"/>
          <a:r>
            <a:rPr lang="en-GB" dirty="0" smtClean="0"/>
            <a:t>Section A: About me  -my profile, my story, my family and my parents/carers views </a:t>
          </a:r>
          <a:endParaRPr lang="en-GB" dirty="0"/>
        </a:p>
      </dgm:t>
    </dgm:pt>
    <dgm:pt modelId="{0CE4DB97-AEC6-4AFD-8B09-CDD7B4759EC5}" type="parTrans" cxnId="{FBED58D3-8D83-4ACB-B454-94BDABE673C0}">
      <dgm:prSet/>
      <dgm:spPr/>
      <dgm:t>
        <a:bodyPr/>
        <a:lstStyle/>
        <a:p>
          <a:endParaRPr lang="en-GB"/>
        </a:p>
      </dgm:t>
    </dgm:pt>
    <dgm:pt modelId="{8FF06E11-9D51-4A6E-AEA2-136D8D73C697}" type="sibTrans" cxnId="{FBED58D3-8D83-4ACB-B454-94BDABE673C0}">
      <dgm:prSet/>
      <dgm:spPr/>
      <dgm:t>
        <a:bodyPr/>
        <a:lstStyle/>
        <a:p>
          <a:endParaRPr lang="en-GB"/>
        </a:p>
      </dgm:t>
    </dgm:pt>
    <dgm:pt modelId="{5FC49B46-2066-4981-AACD-AFFF2EC4C968}">
      <dgm:prSet/>
      <dgm:spPr/>
      <dgm:t>
        <a:bodyPr/>
        <a:lstStyle/>
        <a:p>
          <a:pPr rtl="0"/>
          <a:r>
            <a:rPr lang="en-GB" dirty="0" smtClean="0"/>
            <a:t>Section B: My special educational needs </a:t>
          </a:r>
          <a:endParaRPr lang="en-GB" dirty="0"/>
        </a:p>
      </dgm:t>
    </dgm:pt>
    <dgm:pt modelId="{FECB1884-183F-4E5E-9864-30C806BFDF16}" type="parTrans" cxnId="{42D1228F-C16E-4A0E-B9F8-85FE623A143F}">
      <dgm:prSet/>
      <dgm:spPr/>
      <dgm:t>
        <a:bodyPr/>
        <a:lstStyle/>
        <a:p>
          <a:endParaRPr lang="en-GB"/>
        </a:p>
      </dgm:t>
    </dgm:pt>
    <dgm:pt modelId="{B56C9A12-8785-4EAB-84F2-1C497079A884}" type="sibTrans" cxnId="{42D1228F-C16E-4A0E-B9F8-85FE623A143F}">
      <dgm:prSet/>
      <dgm:spPr/>
      <dgm:t>
        <a:bodyPr/>
        <a:lstStyle/>
        <a:p>
          <a:endParaRPr lang="en-GB"/>
        </a:p>
      </dgm:t>
    </dgm:pt>
    <dgm:pt modelId="{96A78DFA-AC13-4CE3-8C7A-68C201C40208}">
      <dgm:prSet/>
      <dgm:spPr/>
      <dgm:t>
        <a:bodyPr/>
        <a:lstStyle/>
        <a:p>
          <a:pPr rtl="0"/>
          <a:r>
            <a:rPr lang="en-GB" dirty="0" smtClean="0"/>
            <a:t>Section C: My health needs which relate to my special educational needs </a:t>
          </a:r>
          <a:endParaRPr lang="en-GB" dirty="0"/>
        </a:p>
      </dgm:t>
    </dgm:pt>
    <dgm:pt modelId="{3780BBD2-467C-4EFF-BFD7-F4EA9C4B4E7B}" type="parTrans" cxnId="{D80E93AE-5394-49F0-A875-8FC39A8EA7E6}">
      <dgm:prSet/>
      <dgm:spPr/>
      <dgm:t>
        <a:bodyPr/>
        <a:lstStyle/>
        <a:p>
          <a:endParaRPr lang="en-GB"/>
        </a:p>
      </dgm:t>
    </dgm:pt>
    <dgm:pt modelId="{86FB5A7F-81B5-4B80-BD7B-EBD0FFAC6460}" type="sibTrans" cxnId="{D80E93AE-5394-49F0-A875-8FC39A8EA7E6}">
      <dgm:prSet/>
      <dgm:spPr/>
      <dgm:t>
        <a:bodyPr/>
        <a:lstStyle/>
        <a:p>
          <a:endParaRPr lang="en-GB"/>
        </a:p>
      </dgm:t>
    </dgm:pt>
    <dgm:pt modelId="{A8890E00-92AF-44C6-9DD3-5482D16EC492}">
      <dgm:prSet/>
      <dgm:spPr/>
      <dgm:t>
        <a:bodyPr/>
        <a:lstStyle/>
        <a:p>
          <a:pPr rtl="0"/>
          <a:r>
            <a:rPr lang="en-GB" dirty="0" smtClean="0"/>
            <a:t>Section D: My social care needs which relate to my special educational needs </a:t>
          </a:r>
          <a:endParaRPr lang="en-GB" dirty="0"/>
        </a:p>
      </dgm:t>
    </dgm:pt>
    <dgm:pt modelId="{6814F668-E6C8-4D90-BB40-B46BDC0D894F}" type="parTrans" cxnId="{65D4CCE4-F7CC-4EC3-9A4B-565F600D8158}">
      <dgm:prSet/>
      <dgm:spPr/>
      <dgm:t>
        <a:bodyPr/>
        <a:lstStyle/>
        <a:p>
          <a:endParaRPr lang="en-GB"/>
        </a:p>
      </dgm:t>
    </dgm:pt>
    <dgm:pt modelId="{27A252C0-21F6-4A2B-BA24-A292F6FF7F98}" type="sibTrans" cxnId="{65D4CCE4-F7CC-4EC3-9A4B-565F600D8158}">
      <dgm:prSet/>
      <dgm:spPr/>
      <dgm:t>
        <a:bodyPr/>
        <a:lstStyle/>
        <a:p>
          <a:endParaRPr lang="en-GB"/>
        </a:p>
      </dgm:t>
    </dgm:pt>
    <dgm:pt modelId="{5E549108-31EA-465D-BF70-62D641DAD98C}">
      <dgm:prSet/>
      <dgm:spPr/>
      <dgm:t>
        <a:bodyPr/>
        <a:lstStyle/>
        <a:p>
          <a:pPr rtl="0"/>
          <a:r>
            <a:rPr lang="en-GB" dirty="0" smtClean="0"/>
            <a:t>Section E – F: Outcomes and provision </a:t>
          </a:r>
          <a:endParaRPr lang="en-GB" dirty="0"/>
        </a:p>
      </dgm:t>
    </dgm:pt>
    <dgm:pt modelId="{F85FF599-272E-43F3-9CBF-275087FF8892}" type="parTrans" cxnId="{969589AD-E957-4F82-8F4A-F3763B8F85BB}">
      <dgm:prSet/>
      <dgm:spPr/>
      <dgm:t>
        <a:bodyPr/>
        <a:lstStyle/>
        <a:p>
          <a:endParaRPr lang="en-GB"/>
        </a:p>
      </dgm:t>
    </dgm:pt>
    <dgm:pt modelId="{FD2E3E05-C044-47EF-8F13-B33944CBB1A9}" type="sibTrans" cxnId="{969589AD-E957-4F82-8F4A-F3763B8F85BB}">
      <dgm:prSet/>
      <dgm:spPr/>
      <dgm:t>
        <a:bodyPr/>
        <a:lstStyle/>
        <a:p>
          <a:endParaRPr lang="en-GB"/>
        </a:p>
      </dgm:t>
    </dgm:pt>
    <dgm:pt modelId="{2026A77C-523D-405B-87D9-568D4F69D0A7}">
      <dgm:prSet/>
      <dgm:spPr/>
      <dgm:t>
        <a:bodyPr/>
        <a:lstStyle/>
        <a:p>
          <a:pPr rtl="0"/>
          <a:r>
            <a:rPr lang="en-GB" dirty="0" smtClean="0"/>
            <a:t>Section G : My Support Plan Resource Request</a:t>
          </a:r>
          <a:endParaRPr lang="en-GB" dirty="0"/>
        </a:p>
      </dgm:t>
    </dgm:pt>
    <dgm:pt modelId="{678A7247-2F04-421C-AB3E-E6BBE1A5296D}" type="parTrans" cxnId="{2469C4B3-6D1F-42D5-8902-BEE1D052DCE3}">
      <dgm:prSet/>
      <dgm:spPr/>
      <dgm:t>
        <a:bodyPr/>
        <a:lstStyle/>
        <a:p>
          <a:endParaRPr lang="en-GB"/>
        </a:p>
      </dgm:t>
    </dgm:pt>
    <dgm:pt modelId="{661DFD6D-AC22-474A-AE8B-25D8C2B1D33A}" type="sibTrans" cxnId="{2469C4B3-6D1F-42D5-8902-BEE1D052DCE3}">
      <dgm:prSet/>
      <dgm:spPr/>
      <dgm:t>
        <a:bodyPr/>
        <a:lstStyle/>
        <a:p>
          <a:endParaRPr lang="en-GB"/>
        </a:p>
      </dgm:t>
    </dgm:pt>
    <dgm:pt modelId="{A2A6846A-84B1-4C90-B028-93E5ADE193A0}">
      <dgm:prSet/>
      <dgm:spPr/>
      <dgm:t>
        <a:bodyPr/>
        <a:lstStyle/>
        <a:p>
          <a:pPr rtl="0"/>
          <a:r>
            <a:rPr lang="en-GB" dirty="0" smtClean="0"/>
            <a:t>Appendix 1 : Advice and Information</a:t>
          </a:r>
          <a:endParaRPr lang="en-GB" dirty="0"/>
        </a:p>
      </dgm:t>
    </dgm:pt>
    <dgm:pt modelId="{5EC73E9C-D343-4DF6-A2E9-4F228FB7BEFA}" type="parTrans" cxnId="{A8FB3FE0-2B19-4525-B6E7-D5F3779B813C}">
      <dgm:prSet/>
      <dgm:spPr/>
      <dgm:t>
        <a:bodyPr/>
        <a:lstStyle/>
        <a:p>
          <a:endParaRPr lang="en-GB"/>
        </a:p>
      </dgm:t>
    </dgm:pt>
    <dgm:pt modelId="{6BC3442C-4462-4B2A-B380-6C4ACB570275}" type="sibTrans" cxnId="{A8FB3FE0-2B19-4525-B6E7-D5F3779B813C}">
      <dgm:prSet/>
      <dgm:spPr/>
      <dgm:t>
        <a:bodyPr/>
        <a:lstStyle/>
        <a:p>
          <a:endParaRPr lang="en-GB"/>
        </a:p>
      </dgm:t>
    </dgm:pt>
    <dgm:pt modelId="{2878BAC3-B959-4B3E-92AD-B2E1FA94DE56}" type="pres">
      <dgm:prSet presAssocID="{A91E7545-9EFD-4466-A725-85C58F335F4D}" presName="linear" presStyleCnt="0">
        <dgm:presLayoutVars>
          <dgm:animLvl val="lvl"/>
          <dgm:resizeHandles val="exact"/>
        </dgm:presLayoutVars>
      </dgm:prSet>
      <dgm:spPr/>
      <dgm:t>
        <a:bodyPr/>
        <a:lstStyle/>
        <a:p>
          <a:endParaRPr lang="en-GB"/>
        </a:p>
      </dgm:t>
    </dgm:pt>
    <dgm:pt modelId="{99A3CE83-FE85-49EC-9202-3E68F9055313}" type="pres">
      <dgm:prSet presAssocID="{1ED38EFD-1A1B-4F4E-9931-5CE5CA1336A8}" presName="parentText" presStyleLbl="node1" presStyleIdx="0" presStyleCnt="7">
        <dgm:presLayoutVars>
          <dgm:chMax val="0"/>
          <dgm:bulletEnabled val="1"/>
        </dgm:presLayoutVars>
      </dgm:prSet>
      <dgm:spPr/>
      <dgm:t>
        <a:bodyPr/>
        <a:lstStyle/>
        <a:p>
          <a:endParaRPr lang="en-GB"/>
        </a:p>
      </dgm:t>
    </dgm:pt>
    <dgm:pt modelId="{5D0E3BD4-0602-453E-BBBC-C36A15306A16}" type="pres">
      <dgm:prSet presAssocID="{8FF06E11-9D51-4A6E-AEA2-136D8D73C697}" presName="spacer" presStyleCnt="0"/>
      <dgm:spPr/>
    </dgm:pt>
    <dgm:pt modelId="{BAF13A91-1BB3-42D4-B68C-312FA3F2011C}" type="pres">
      <dgm:prSet presAssocID="{5FC49B46-2066-4981-AACD-AFFF2EC4C968}" presName="parentText" presStyleLbl="node1" presStyleIdx="1" presStyleCnt="7">
        <dgm:presLayoutVars>
          <dgm:chMax val="0"/>
          <dgm:bulletEnabled val="1"/>
        </dgm:presLayoutVars>
      </dgm:prSet>
      <dgm:spPr/>
      <dgm:t>
        <a:bodyPr/>
        <a:lstStyle/>
        <a:p>
          <a:endParaRPr lang="en-GB"/>
        </a:p>
      </dgm:t>
    </dgm:pt>
    <dgm:pt modelId="{35614319-6F37-44DF-9E96-137E8E963012}" type="pres">
      <dgm:prSet presAssocID="{B56C9A12-8785-4EAB-84F2-1C497079A884}" presName="spacer" presStyleCnt="0"/>
      <dgm:spPr/>
    </dgm:pt>
    <dgm:pt modelId="{4C2B4339-82BC-4A8A-B972-BA7DC5A2AAD2}" type="pres">
      <dgm:prSet presAssocID="{96A78DFA-AC13-4CE3-8C7A-68C201C40208}" presName="parentText" presStyleLbl="node1" presStyleIdx="2" presStyleCnt="7">
        <dgm:presLayoutVars>
          <dgm:chMax val="0"/>
          <dgm:bulletEnabled val="1"/>
        </dgm:presLayoutVars>
      </dgm:prSet>
      <dgm:spPr/>
      <dgm:t>
        <a:bodyPr/>
        <a:lstStyle/>
        <a:p>
          <a:endParaRPr lang="en-GB"/>
        </a:p>
      </dgm:t>
    </dgm:pt>
    <dgm:pt modelId="{21165E91-7738-4B80-82A9-8615C98C038F}" type="pres">
      <dgm:prSet presAssocID="{86FB5A7F-81B5-4B80-BD7B-EBD0FFAC6460}" presName="spacer" presStyleCnt="0"/>
      <dgm:spPr/>
    </dgm:pt>
    <dgm:pt modelId="{546377D6-A3A2-4B47-A2A7-34A378425416}" type="pres">
      <dgm:prSet presAssocID="{A8890E00-92AF-44C6-9DD3-5482D16EC492}" presName="parentText" presStyleLbl="node1" presStyleIdx="3" presStyleCnt="7">
        <dgm:presLayoutVars>
          <dgm:chMax val="0"/>
          <dgm:bulletEnabled val="1"/>
        </dgm:presLayoutVars>
      </dgm:prSet>
      <dgm:spPr/>
      <dgm:t>
        <a:bodyPr/>
        <a:lstStyle/>
        <a:p>
          <a:endParaRPr lang="en-GB"/>
        </a:p>
      </dgm:t>
    </dgm:pt>
    <dgm:pt modelId="{EACB5229-0ADF-423C-B2A4-E6D11C023F74}" type="pres">
      <dgm:prSet presAssocID="{27A252C0-21F6-4A2B-BA24-A292F6FF7F98}" presName="spacer" presStyleCnt="0"/>
      <dgm:spPr/>
    </dgm:pt>
    <dgm:pt modelId="{DA184B6D-1613-48E0-89AC-5B88A449BF4B}" type="pres">
      <dgm:prSet presAssocID="{5E549108-31EA-465D-BF70-62D641DAD98C}" presName="parentText" presStyleLbl="node1" presStyleIdx="4" presStyleCnt="7">
        <dgm:presLayoutVars>
          <dgm:chMax val="0"/>
          <dgm:bulletEnabled val="1"/>
        </dgm:presLayoutVars>
      </dgm:prSet>
      <dgm:spPr/>
      <dgm:t>
        <a:bodyPr/>
        <a:lstStyle/>
        <a:p>
          <a:endParaRPr lang="en-GB"/>
        </a:p>
      </dgm:t>
    </dgm:pt>
    <dgm:pt modelId="{4A72A9D1-A953-4379-8168-34AA9CED72D8}" type="pres">
      <dgm:prSet presAssocID="{FD2E3E05-C044-47EF-8F13-B33944CBB1A9}" presName="spacer" presStyleCnt="0"/>
      <dgm:spPr/>
    </dgm:pt>
    <dgm:pt modelId="{0BDEC1CA-31C4-421C-848B-3D34B7370628}" type="pres">
      <dgm:prSet presAssocID="{2026A77C-523D-405B-87D9-568D4F69D0A7}" presName="parentText" presStyleLbl="node1" presStyleIdx="5" presStyleCnt="7">
        <dgm:presLayoutVars>
          <dgm:chMax val="0"/>
          <dgm:bulletEnabled val="1"/>
        </dgm:presLayoutVars>
      </dgm:prSet>
      <dgm:spPr/>
      <dgm:t>
        <a:bodyPr/>
        <a:lstStyle/>
        <a:p>
          <a:endParaRPr lang="en-GB"/>
        </a:p>
      </dgm:t>
    </dgm:pt>
    <dgm:pt modelId="{773A943B-BB12-4E88-989C-08AB0D9D80C5}" type="pres">
      <dgm:prSet presAssocID="{661DFD6D-AC22-474A-AE8B-25D8C2B1D33A}" presName="spacer" presStyleCnt="0"/>
      <dgm:spPr/>
    </dgm:pt>
    <dgm:pt modelId="{896479A1-BC2E-4577-8624-FF9E22130484}" type="pres">
      <dgm:prSet presAssocID="{A2A6846A-84B1-4C90-B028-93E5ADE193A0}" presName="parentText" presStyleLbl="node1" presStyleIdx="6" presStyleCnt="7">
        <dgm:presLayoutVars>
          <dgm:chMax val="0"/>
          <dgm:bulletEnabled val="1"/>
        </dgm:presLayoutVars>
      </dgm:prSet>
      <dgm:spPr/>
      <dgm:t>
        <a:bodyPr/>
        <a:lstStyle/>
        <a:p>
          <a:endParaRPr lang="en-GB"/>
        </a:p>
      </dgm:t>
    </dgm:pt>
  </dgm:ptLst>
  <dgm:cxnLst>
    <dgm:cxn modelId="{012D221D-DB80-41C1-8132-B98317C3719E}" type="presOf" srcId="{A8890E00-92AF-44C6-9DD3-5482D16EC492}" destId="{546377D6-A3A2-4B47-A2A7-34A378425416}" srcOrd="0" destOrd="0" presId="urn:microsoft.com/office/officeart/2005/8/layout/vList2"/>
    <dgm:cxn modelId="{8A15D26F-99CB-4B0A-9922-29D7B0B9B24C}" type="presOf" srcId="{96A78DFA-AC13-4CE3-8C7A-68C201C40208}" destId="{4C2B4339-82BC-4A8A-B972-BA7DC5A2AAD2}" srcOrd="0" destOrd="0" presId="urn:microsoft.com/office/officeart/2005/8/layout/vList2"/>
    <dgm:cxn modelId="{BED4FF6F-3EA0-4C43-A50F-DBE8AADA1577}" type="presOf" srcId="{5E549108-31EA-465D-BF70-62D641DAD98C}" destId="{DA184B6D-1613-48E0-89AC-5B88A449BF4B}" srcOrd="0" destOrd="0" presId="urn:microsoft.com/office/officeart/2005/8/layout/vList2"/>
    <dgm:cxn modelId="{2469C4B3-6D1F-42D5-8902-BEE1D052DCE3}" srcId="{A91E7545-9EFD-4466-A725-85C58F335F4D}" destId="{2026A77C-523D-405B-87D9-568D4F69D0A7}" srcOrd="5" destOrd="0" parTransId="{678A7247-2F04-421C-AB3E-E6BBE1A5296D}" sibTransId="{661DFD6D-AC22-474A-AE8B-25D8C2B1D33A}"/>
    <dgm:cxn modelId="{FBED58D3-8D83-4ACB-B454-94BDABE673C0}" srcId="{A91E7545-9EFD-4466-A725-85C58F335F4D}" destId="{1ED38EFD-1A1B-4F4E-9931-5CE5CA1336A8}" srcOrd="0" destOrd="0" parTransId="{0CE4DB97-AEC6-4AFD-8B09-CDD7B4759EC5}" sibTransId="{8FF06E11-9D51-4A6E-AEA2-136D8D73C697}"/>
    <dgm:cxn modelId="{D80E93AE-5394-49F0-A875-8FC39A8EA7E6}" srcId="{A91E7545-9EFD-4466-A725-85C58F335F4D}" destId="{96A78DFA-AC13-4CE3-8C7A-68C201C40208}" srcOrd="2" destOrd="0" parTransId="{3780BBD2-467C-4EFF-BFD7-F4EA9C4B4E7B}" sibTransId="{86FB5A7F-81B5-4B80-BD7B-EBD0FFAC6460}"/>
    <dgm:cxn modelId="{A8FB3FE0-2B19-4525-B6E7-D5F3779B813C}" srcId="{A91E7545-9EFD-4466-A725-85C58F335F4D}" destId="{A2A6846A-84B1-4C90-B028-93E5ADE193A0}" srcOrd="6" destOrd="0" parTransId="{5EC73E9C-D343-4DF6-A2E9-4F228FB7BEFA}" sibTransId="{6BC3442C-4462-4B2A-B380-6C4ACB570275}"/>
    <dgm:cxn modelId="{8DF549E2-137D-4948-A940-BEBF0B29B39F}" type="presOf" srcId="{2026A77C-523D-405B-87D9-568D4F69D0A7}" destId="{0BDEC1CA-31C4-421C-848B-3D34B7370628}" srcOrd="0" destOrd="0" presId="urn:microsoft.com/office/officeart/2005/8/layout/vList2"/>
    <dgm:cxn modelId="{9BF8AF65-47C7-4813-83EB-C35BD46571AD}" type="presOf" srcId="{A2A6846A-84B1-4C90-B028-93E5ADE193A0}" destId="{896479A1-BC2E-4577-8624-FF9E22130484}" srcOrd="0" destOrd="0" presId="urn:microsoft.com/office/officeart/2005/8/layout/vList2"/>
    <dgm:cxn modelId="{969589AD-E957-4F82-8F4A-F3763B8F85BB}" srcId="{A91E7545-9EFD-4466-A725-85C58F335F4D}" destId="{5E549108-31EA-465D-BF70-62D641DAD98C}" srcOrd="4" destOrd="0" parTransId="{F85FF599-272E-43F3-9CBF-275087FF8892}" sibTransId="{FD2E3E05-C044-47EF-8F13-B33944CBB1A9}"/>
    <dgm:cxn modelId="{E87DC63F-98DB-4A3F-898F-1D1BDED0266B}" type="presOf" srcId="{A91E7545-9EFD-4466-A725-85C58F335F4D}" destId="{2878BAC3-B959-4B3E-92AD-B2E1FA94DE56}" srcOrd="0" destOrd="0" presId="urn:microsoft.com/office/officeart/2005/8/layout/vList2"/>
    <dgm:cxn modelId="{65D4CCE4-F7CC-4EC3-9A4B-565F600D8158}" srcId="{A91E7545-9EFD-4466-A725-85C58F335F4D}" destId="{A8890E00-92AF-44C6-9DD3-5482D16EC492}" srcOrd="3" destOrd="0" parTransId="{6814F668-E6C8-4D90-BB40-B46BDC0D894F}" sibTransId="{27A252C0-21F6-4A2B-BA24-A292F6FF7F98}"/>
    <dgm:cxn modelId="{E75427F8-6203-49E2-AA3D-691840C387E8}" type="presOf" srcId="{5FC49B46-2066-4981-AACD-AFFF2EC4C968}" destId="{BAF13A91-1BB3-42D4-B68C-312FA3F2011C}" srcOrd="0" destOrd="0" presId="urn:microsoft.com/office/officeart/2005/8/layout/vList2"/>
    <dgm:cxn modelId="{42D1228F-C16E-4A0E-B9F8-85FE623A143F}" srcId="{A91E7545-9EFD-4466-A725-85C58F335F4D}" destId="{5FC49B46-2066-4981-AACD-AFFF2EC4C968}" srcOrd="1" destOrd="0" parTransId="{FECB1884-183F-4E5E-9864-30C806BFDF16}" sibTransId="{B56C9A12-8785-4EAB-84F2-1C497079A884}"/>
    <dgm:cxn modelId="{7A59FD31-4147-48BC-B33C-F16AF1F1BE84}" type="presOf" srcId="{1ED38EFD-1A1B-4F4E-9931-5CE5CA1336A8}" destId="{99A3CE83-FE85-49EC-9202-3E68F9055313}" srcOrd="0" destOrd="0" presId="urn:microsoft.com/office/officeart/2005/8/layout/vList2"/>
    <dgm:cxn modelId="{D69A36B8-5059-430E-9257-8473B101FE03}" type="presParOf" srcId="{2878BAC3-B959-4B3E-92AD-B2E1FA94DE56}" destId="{99A3CE83-FE85-49EC-9202-3E68F9055313}" srcOrd="0" destOrd="0" presId="urn:microsoft.com/office/officeart/2005/8/layout/vList2"/>
    <dgm:cxn modelId="{0D625D47-242C-4646-A170-EE3FD55FFDE8}" type="presParOf" srcId="{2878BAC3-B959-4B3E-92AD-B2E1FA94DE56}" destId="{5D0E3BD4-0602-453E-BBBC-C36A15306A16}" srcOrd="1" destOrd="0" presId="urn:microsoft.com/office/officeart/2005/8/layout/vList2"/>
    <dgm:cxn modelId="{0F850262-CBC4-478A-8309-4DD4BEE135A7}" type="presParOf" srcId="{2878BAC3-B959-4B3E-92AD-B2E1FA94DE56}" destId="{BAF13A91-1BB3-42D4-B68C-312FA3F2011C}" srcOrd="2" destOrd="0" presId="urn:microsoft.com/office/officeart/2005/8/layout/vList2"/>
    <dgm:cxn modelId="{A1076D3B-E6FF-4C75-AC09-9055F842F016}" type="presParOf" srcId="{2878BAC3-B959-4B3E-92AD-B2E1FA94DE56}" destId="{35614319-6F37-44DF-9E96-137E8E963012}" srcOrd="3" destOrd="0" presId="urn:microsoft.com/office/officeart/2005/8/layout/vList2"/>
    <dgm:cxn modelId="{377BAA9B-0008-47D4-B863-F4328605DD35}" type="presParOf" srcId="{2878BAC3-B959-4B3E-92AD-B2E1FA94DE56}" destId="{4C2B4339-82BC-4A8A-B972-BA7DC5A2AAD2}" srcOrd="4" destOrd="0" presId="urn:microsoft.com/office/officeart/2005/8/layout/vList2"/>
    <dgm:cxn modelId="{E4E36437-9DE0-489E-8726-3614E8B4D56F}" type="presParOf" srcId="{2878BAC3-B959-4B3E-92AD-B2E1FA94DE56}" destId="{21165E91-7738-4B80-82A9-8615C98C038F}" srcOrd="5" destOrd="0" presId="urn:microsoft.com/office/officeart/2005/8/layout/vList2"/>
    <dgm:cxn modelId="{EFE61E14-4870-482E-BB3B-94933C1FAB2E}" type="presParOf" srcId="{2878BAC3-B959-4B3E-92AD-B2E1FA94DE56}" destId="{546377D6-A3A2-4B47-A2A7-34A378425416}" srcOrd="6" destOrd="0" presId="urn:microsoft.com/office/officeart/2005/8/layout/vList2"/>
    <dgm:cxn modelId="{0B22B9E3-EC6B-489D-9465-BBE5D4B28EA9}" type="presParOf" srcId="{2878BAC3-B959-4B3E-92AD-B2E1FA94DE56}" destId="{EACB5229-0ADF-423C-B2A4-E6D11C023F74}" srcOrd="7" destOrd="0" presId="urn:microsoft.com/office/officeart/2005/8/layout/vList2"/>
    <dgm:cxn modelId="{A7132259-BC4D-4FFB-8E59-9C972ECB834F}" type="presParOf" srcId="{2878BAC3-B959-4B3E-92AD-B2E1FA94DE56}" destId="{DA184B6D-1613-48E0-89AC-5B88A449BF4B}" srcOrd="8" destOrd="0" presId="urn:microsoft.com/office/officeart/2005/8/layout/vList2"/>
    <dgm:cxn modelId="{CD37285E-2238-4BC6-A6BB-D6D06907EF82}" type="presParOf" srcId="{2878BAC3-B959-4B3E-92AD-B2E1FA94DE56}" destId="{4A72A9D1-A953-4379-8168-34AA9CED72D8}" srcOrd="9" destOrd="0" presId="urn:microsoft.com/office/officeart/2005/8/layout/vList2"/>
    <dgm:cxn modelId="{96ABE2C5-846D-4C64-A210-D9BD5791A446}" type="presParOf" srcId="{2878BAC3-B959-4B3E-92AD-B2E1FA94DE56}" destId="{0BDEC1CA-31C4-421C-848B-3D34B7370628}" srcOrd="10" destOrd="0" presId="urn:microsoft.com/office/officeart/2005/8/layout/vList2"/>
    <dgm:cxn modelId="{90B5E3EA-90A5-4E96-A9F0-A2E4E2DC1EF2}" type="presParOf" srcId="{2878BAC3-B959-4B3E-92AD-B2E1FA94DE56}" destId="{773A943B-BB12-4E88-989C-08AB0D9D80C5}" srcOrd="11" destOrd="0" presId="urn:microsoft.com/office/officeart/2005/8/layout/vList2"/>
    <dgm:cxn modelId="{B6C0346F-E078-45EB-89BD-644E6637C245}" type="presParOf" srcId="{2878BAC3-B959-4B3E-92AD-B2E1FA94DE56}" destId="{896479A1-BC2E-4577-8624-FF9E22130484}"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8D20FA-AD50-48D9-B5D4-92EDC24B47A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FE8DA838-CDAE-4A3A-B6A2-6E23458DAE67}">
      <dgm:prSet/>
      <dgm:spPr>
        <a:solidFill>
          <a:srgbClr val="33CCCC"/>
        </a:solidFill>
      </dgm:spPr>
      <dgm:t>
        <a:bodyPr/>
        <a:lstStyle/>
        <a:p>
          <a:pPr rtl="0"/>
          <a:r>
            <a:rPr lang="en-GB" dirty="0" smtClean="0"/>
            <a:t>Section A: This is Me -my profile, my story, my family and my parents/carers views </a:t>
          </a:r>
          <a:endParaRPr lang="en-GB" dirty="0"/>
        </a:p>
      </dgm:t>
    </dgm:pt>
    <dgm:pt modelId="{AFFD2A4D-EAE6-4D4D-9DFE-18544B4626E1}" type="parTrans" cxnId="{B9E0A075-BC41-4BD2-B27E-A70F56B9F9B3}">
      <dgm:prSet/>
      <dgm:spPr/>
      <dgm:t>
        <a:bodyPr/>
        <a:lstStyle/>
        <a:p>
          <a:endParaRPr lang="en-GB"/>
        </a:p>
      </dgm:t>
    </dgm:pt>
    <dgm:pt modelId="{3CA0E15B-CD79-4466-AD98-11AF816658D1}" type="sibTrans" cxnId="{B9E0A075-BC41-4BD2-B27E-A70F56B9F9B3}">
      <dgm:prSet/>
      <dgm:spPr/>
      <dgm:t>
        <a:bodyPr/>
        <a:lstStyle/>
        <a:p>
          <a:endParaRPr lang="en-GB"/>
        </a:p>
      </dgm:t>
    </dgm:pt>
    <dgm:pt modelId="{1984E977-FB57-4211-947E-7BA21FFED597}" type="pres">
      <dgm:prSet presAssocID="{E78D20FA-AD50-48D9-B5D4-92EDC24B47A0}" presName="linear" presStyleCnt="0">
        <dgm:presLayoutVars>
          <dgm:animLvl val="lvl"/>
          <dgm:resizeHandles val="exact"/>
        </dgm:presLayoutVars>
      </dgm:prSet>
      <dgm:spPr/>
      <dgm:t>
        <a:bodyPr/>
        <a:lstStyle/>
        <a:p>
          <a:endParaRPr lang="en-GB"/>
        </a:p>
      </dgm:t>
    </dgm:pt>
    <dgm:pt modelId="{F68ECC81-E1DA-460B-BBAB-17A7A15FE448}" type="pres">
      <dgm:prSet presAssocID="{FE8DA838-CDAE-4A3A-B6A2-6E23458DAE67}" presName="parentText" presStyleLbl="node1" presStyleIdx="0" presStyleCnt="1">
        <dgm:presLayoutVars>
          <dgm:chMax val="0"/>
          <dgm:bulletEnabled val="1"/>
        </dgm:presLayoutVars>
      </dgm:prSet>
      <dgm:spPr/>
      <dgm:t>
        <a:bodyPr/>
        <a:lstStyle/>
        <a:p>
          <a:endParaRPr lang="en-GB"/>
        </a:p>
      </dgm:t>
    </dgm:pt>
  </dgm:ptLst>
  <dgm:cxnLst>
    <dgm:cxn modelId="{846DAC36-87CA-40BE-9397-FF132F3514F6}" type="presOf" srcId="{FE8DA838-CDAE-4A3A-B6A2-6E23458DAE67}" destId="{F68ECC81-E1DA-460B-BBAB-17A7A15FE448}" srcOrd="0" destOrd="0" presId="urn:microsoft.com/office/officeart/2005/8/layout/vList2"/>
    <dgm:cxn modelId="{ECBE5C96-CE4B-49DC-9F08-EDC3C5CFD0E4}" type="presOf" srcId="{E78D20FA-AD50-48D9-B5D4-92EDC24B47A0}" destId="{1984E977-FB57-4211-947E-7BA21FFED597}" srcOrd="0" destOrd="0" presId="urn:microsoft.com/office/officeart/2005/8/layout/vList2"/>
    <dgm:cxn modelId="{B9E0A075-BC41-4BD2-B27E-A70F56B9F9B3}" srcId="{E78D20FA-AD50-48D9-B5D4-92EDC24B47A0}" destId="{FE8DA838-CDAE-4A3A-B6A2-6E23458DAE67}" srcOrd="0" destOrd="0" parTransId="{AFFD2A4D-EAE6-4D4D-9DFE-18544B4626E1}" sibTransId="{3CA0E15B-CD79-4466-AD98-11AF816658D1}"/>
    <dgm:cxn modelId="{E36539ED-A253-476D-BD90-600B015BF357}" type="presParOf" srcId="{1984E977-FB57-4211-947E-7BA21FFED597}" destId="{F68ECC81-E1DA-460B-BBAB-17A7A15FE44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1B551E-696C-418F-8ADB-97797CA96A4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D1AE56A5-0696-4FAA-9BD3-9ECBA5313250}">
      <dgm:prSet/>
      <dgm:spPr>
        <a:solidFill>
          <a:srgbClr val="00CC99"/>
        </a:solidFill>
      </dgm:spPr>
      <dgm:t>
        <a:bodyPr/>
        <a:lstStyle/>
        <a:p>
          <a:pPr rtl="0"/>
          <a:r>
            <a:rPr lang="en-GB" dirty="0" smtClean="0"/>
            <a:t>Section B: My special educational needs </a:t>
          </a:r>
          <a:endParaRPr lang="en-GB" dirty="0"/>
        </a:p>
      </dgm:t>
    </dgm:pt>
    <dgm:pt modelId="{BE2E6ECA-6677-41C0-8F4A-4CDC8684DB7A}" type="parTrans" cxnId="{B06BCE2D-CD1F-4102-8935-626D9339A808}">
      <dgm:prSet/>
      <dgm:spPr/>
      <dgm:t>
        <a:bodyPr/>
        <a:lstStyle/>
        <a:p>
          <a:endParaRPr lang="en-GB"/>
        </a:p>
      </dgm:t>
    </dgm:pt>
    <dgm:pt modelId="{A08C4108-DAFC-487E-9EE6-9BD8B2F30273}" type="sibTrans" cxnId="{B06BCE2D-CD1F-4102-8935-626D9339A808}">
      <dgm:prSet/>
      <dgm:spPr/>
      <dgm:t>
        <a:bodyPr/>
        <a:lstStyle/>
        <a:p>
          <a:endParaRPr lang="en-GB"/>
        </a:p>
      </dgm:t>
    </dgm:pt>
    <dgm:pt modelId="{3C8196AC-9027-43F8-94CE-E88E6D259FD3}" type="pres">
      <dgm:prSet presAssocID="{D01B551E-696C-418F-8ADB-97797CA96A47}" presName="linear" presStyleCnt="0">
        <dgm:presLayoutVars>
          <dgm:animLvl val="lvl"/>
          <dgm:resizeHandles val="exact"/>
        </dgm:presLayoutVars>
      </dgm:prSet>
      <dgm:spPr/>
      <dgm:t>
        <a:bodyPr/>
        <a:lstStyle/>
        <a:p>
          <a:endParaRPr lang="en-GB"/>
        </a:p>
      </dgm:t>
    </dgm:pt>
    <dgm:pt modelId="{B02CDE03-A27A-4DEA-972C-64ADA6AD91AF}" type="pres">
      <dgm:prSet presAssocID="{D1AE56A5-0696-4FAA-9BD3-9ECBA5313250}" presName="parentText" presStyleLbl="node1" presStyleIdx="0" presStyleCnt="1">
        <dgm:presLayoutVars>
          <dgm:chMax val="0"/>
          <dgm:bulletEnabled val="1"/>
        </dgm:presLayoutVars>
      </dgm:prSet>
      <dgm:spPr/>
      <dgm:t>
        <a:bodyPr/>
        <a:lstStyle/>
        <a:p>
          <a:endParaRPr lang="en-GB"/>
        </a:p>
      </dgm:t>
    </dgm:pt>
  </dgm:ptLst>
  <dgm:cxnLst>
    <dgm:cxn modelId="{718CCF61-7F02-47E7-827A-636C6A320D41}" type="presOf" srcId="{D01B551E-696C-418F-8ADB-97797CA96A47}" destId="{3C8196AC-9027-43F8-94CE-E88E6D259FD3}" srcOrd="0" destOrd="0" presId="urn:microsoft.com/office/officeart/2005/8/layout/vList2"/>
    <dgm:cxn modelId="{5EF3EA9A-D218-4C82-AEEA-41FEBAE69D82}" type="presOf" srcId="{D1AE56A5-0696-4FAA-9BD3-9ECBA5313250}" destId="{B02CDE03-A27A-4DEA-972C-64ADA6AD91AF}" srcOrd="0" destOrd="0" presId="urn:microsoft.com/office/officeart/2005/8/layout/vList2"/>
    <dgm:cxn modelId="{B06BCE2D-CD1F-4102-8935-626D9339A808}" srcId="{D01B551E-696C-418F-8ADB-97797CA96A47}" destId="{D1AE56A5-0696-4FAA-9BD3-9ECBA5313250}" srcOrd="0" destOrd="0" parTransId="{BE2E6ECA-6677-41C0-8F4A-4CDC8684DB7A}" sibTransId="{A08C4108-DAFC-487E-9EE6-9BD8B2F30273}"/>
    <dgm:cxn modelId="{01348181-6C50-4EA4-ABB7-99532A833439}" type="presParOf" srcId="{3C8196AC-9027-43F8-94CE-E88E6D259FD3}" destId="{B02CDE03-A27A-4DEA-972C-64ADA6AD91A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76E021B-2604-483C-8653-780DBF43EEF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8D6FF288-4BBB-49BF-965D-53BD578481B0}" type="pres">
      <dgm:prSet presAssocID="{176E021B-2604-483C-8653-780DBF43EEFC}" presName="linear" presStyleCnt="0">
        <dgm:presLayoutVars>
          <dgm:animLvl val="lvl"/>
          <dgm:resizeHandles val="exact"/>
        </dgm:presLayoutVars>
      </dgm:prSet>
      <dgm:spPr/>
      <dgm:t>
        <a:bodyPr/>
        <a:lstStyle/>
        <a:p>
          <a:endParaRPr lang="en-GB"/>
        </a:p>
      </dgm:t>
    </dgm:pt>
  </dgm:ptLst>
  <dgm:cxnLst>
    <dgm:cxn modelId="{7B425145-91DE-4E66-ACE1-CC96547646CB}" type="presOf" srcId="{176E021B-2604-483C-8653-780DBF43EEFC}" destId="{8D6FF288-4BBB-49BF-965D-53BD578481B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F97A02-A5F1-4E58-85AA-10C25872413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CAE89A99-96D6-4E9E-8AA8-FED5CF75EB04}">
      <dgm:prSet/>
      <dgm:spPr>
        <a:solidFill>
          <a:srgbClr val="92D050"/>
        </a:solidFill>
      </dgm:spPr>
      <dgm:t>
        <a:bodyPr/>
        <a:lstStyle/>
        <a:p>
          <a:pPr rtl="0"/>
          <a:r>
            <a:rPr lang="en-GB" dirty="0" smtClean="0"/>
            <a:t>Section C: My health needs which relate to my special educational needs </a:t>
          </a:r>
          <a:endParaRPr lang="en-GB" dirty="0"/>
        </a:p>
      </dgm:t>
    </dgm:pt>
    <dgm:pt modelId="{E8209C94-9660-41CE-9FCB-0291F9448D40}" type="parTrans" cxnId="{DC111568-D75F-4A23-9ABF-1875BCAA7294}">
      <dgm:prSet/>
      <dgm:spPr/>
      <dgm:t>
        <a:bodyPr/>
        <a:lstStyle/>
        <a:p>
          <a:endParaRPr lang="en-GB"/>
        </a:p>
      </dgm:t>
    </dgm:pt>
    <dgm:pt modelId="{9A1C604E-71AD-4F41-8F72-D40DDDE08D92}" type="sibTrans" cxnId="{DC111568-D75F-4A23-9ABF-1875BCAA7294}">
      <dgm:prSet/>
      <dgm:spPr/>
      <dgm:t>
        <a:bodyPr/>
        <a:lstStyle/>
        <a:p>
          <a:endParaRPr lang="en-GB"/>
        </a:p>
      </dgm:t>
    </dgm:pt>
    <dgm:pt modelId="{E5C986D8-40E9-4774-8E44-62D77AD7FA0D}" type="pres">
      <dgm:prSet presAssocID="{A9F97A02-A5F1-4E58-85AA-10C258724132}" presName="linear" presStyleCnt="0">
        <dgm:presLayoutVars>
          <dgm:animLvl val="lvl"/>
          <dgm:resizeHandles val="exact"/>
        </dgm:presLayoutVars>
      </dgm:prSet>
      <dgm:spPr/>
      <dgm:t>
        <a:bodyPr/>
        <a:lstStyle/>
        <a:p>
          <a:endParaRPr lang="en-GB"/>
        </a:p>
      </dgm:t>
    </dgm:pt>
    <dgm:pt modelId="{CD7EE4FF-F248-44EA-B556-433247B963BC}" type="pres">
      <dgm:prSet presAssocID="{CAE89A99-96D6-4E9E-8AA8-FED5CF75EB04}" presName="parentText" presStyleLbl="node1" presStyleIdx="0" presStyleCnt="1">
        <dgm:presLayoutVars>
          <dgm:chMax val="0"/>
          <dgm:bulletEnabled val="1"/>
        </dgm:presLayoutVars>
      </dgm:prSet>
      <dgm:spPr/>
      <dgm:t>
        <a:bodyPr/>
        <a:lstStyle/>
        <a:p>
          <a:endParaRPr lang="en-GB"/>
        </a:p>
      </dgm:t>
    </dgm:pt>
  </dgm:ptLst>
  <dgm:cxnLst>
    <dgm:cxn modelId="{DC111568-D75F-4A23-9ABF-1875BCAA7294}" srcId="{A9F97A02-A5F1-4E58-85AA-10C258724132}" destId="{CAE89A99-96D6-4E9E-8AA8-FED5CF75EB04}" srcOrd="0" destOrd="0" parTransId="{E8209C94-9660-41CE-9FCB-0291F9448D40}" sibTransId="{9A1C604E-71AD-4F41-8F72-D40DDDE08D92}"/>
    <dgm:cxn modelId="{E0E54E6C-E1D3-4631-974F-92D11BB6FBF9}" type="presOf" srcId="{CAE89A99-96D6-4E9E-8AA8-FED5CF75EB04}" destId="{CD7EE4FF-F248-44EA-B556-433247B963BC}" srcOrd="0" destOrd="0" presId="urn:microsoft.com/office/officeart/2005/8/layout/vList2"/>
    <dgm:cxn modelId="{E8A418DF-05B7-4776-B06E-221A076FD14B}" type="presOf" srcId="{A9F97A02-A5F1-4E58-85AA-10C258724132}" destId="{E5C986D8-40E9-4774-8E44-62D77AD7FA0D}" srcOrd="0" destOrd="0" presId="urn:microsoft.com/office/officeart/2005/8/layout/vList2"/>
    <dgm:cxn modelId="{2EB9AE39-6F50-4A62-8356-4605B59A548B}" type="presParOf" srcId="{E5C986D8-40E9-4774-8E44-62D77AD7FA0D}" destId="{CD7EE4FF-F248-44EA-B556-433247B963BC}"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E019513-5241-4483-884A-BFB9AB965C4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CFC91D36-70A1-41BA-959D-1D1C4FE3E2D8}">
      <dgm:prSet/>
      <dgm:spPr>
        <a:solidFill>
          <a:srgbClr val="56E21E"/>
        </a:solidFill>
      </dgm:spPr>
      <dgm:t>
        <a:bodyPr/>
        <a:lstStyle/>
        <a:p>
          <a:pPr rtl="0"/>
          <a:r>
            <a:rPr lang="en-GB" dirty="0" smtClean="0"/>
            <a:t>Section D: My social care needs which relate to my special educational needs </a:t>
          </a:r>
          <a:endParaRPr lang="en-GB" dirty="0"/>
        </a:p>
      </dgm:t>
    </dgm:pt>
    <dgm:pt modelId="{EC09F561-8480-40BA-A20B-4CA2665FE39F}" type="parTrans" cxnId="{2906146C-92D5-4B17-8EE4-A02A29C5E160}">
      <dgm:prSet/>
      <dgm:spPr/>
      <dgm:t>
        <a:bodyPr/>
        <a:lstStyle/>
        <a:p>
          <a:endParaRPr lang="en-GB"/>
        </a:p>
      </dgm:t>
    </dgm:pt>
    <dgm:pt modelId="{DFE0E970-AF91-457E-B4B4-E2D15AF1E818}" type="sibTrans" cxnId="{2906146C-92D5-4B17-8EE4-A02A29C5E160}">
      <dgm:prSet/>
      <dgm:spPr/>
      <dgm:t>
        <a:bodyPr/>
        <a:lstStyle/>
        <a:p>
          <a:endParaRPr lang="en-GB"/>
        </a:p>
      </dgm:t>
    </dgm:pt>
    <dgm:pt modelId="{733B60C6-BF76-4E78-8FC3-2B6008AD2049}" type="pres">
      <dgm:prSet presAssocID="{1E019513-5241-4483-884A-BFB9AB965C46}" presName="linear" presStyleCnt="0">
        <dgm:presLayoutVars>
          <dgm:animLvl val="lvl"/>
          <dgm:resizeHandles val="exact"/>
        </dgm:presLayoutVars>
      </dgm:prSet>
      <dgm:spPr/>
      <dgm:t>
        <a:bodyPr/>
        <a:lstStyle/>
        <a:p>
          <a:endParaRPr lang="en-GB"/>
        </a:p>
      </dgm:t>
    </dgm:pt>
    <dgm:pt modelId="{A8A15175-635D-412F-AD4A-2F22E9A7DDD6}" type="pres">
      <dgm:prSet presAssocID="{CFC91D36-70A1-41BA-959D-1D1C4FE3E2D8}" presName="parentText" presStyleLbl="node1" presStyleIdx="0" presStyleCnt="1">
        <dgm:presLayoutVars>
          <dgm:chMax val="0"/>
          <dgm:bulletEnabled val="1"/>
        </dgm:presLayoutVars>
      </dgm:prSet>
      <dgm:spPr/>
      <dgm:t>
        <a:bodyPr/>
        <a:lstStyle/>
        <a:p>
          <a:endParaRPr lang="en-GB"/>
        </a:p>
      </dgm:t>
    </dgm:pt>
  </dgm:ptLst>
  <dgm:cxnLst>
    <dgm:cxn modelId="{E35ADC86-0393-4C5B-A7D3-B40527809BF1}" type="presOf" srcId="{1E019513-5241-4483-884A-BFB9AB965C46}" destId="{733B60C6-BF76-4E78-8FC3-2B6008AD2049}" srcOrd="0" destOrd="0" presId="urn:microsoft.com/office/officeart/2005/8/layout/vList2"/>
    <dgm:cxn modelId="{2906146C-92D5-4B17-8EE4-A02A29C5E160}" srcId="{1E019513-5241-4483-884A-BFB9AB965C46}" destId="{CFC91D36-70A1-41BA-959D-1D1C4FE3E2D8}" srcOrd="0" destOrd="0" parTransId="{EC09F561-8480-40BA-A20B-4CA2665FE39F}" sibTransId="{DFE0E970-AF91-457E-B4B4-E2D15AF1E818}"/>
    <dgm:cxn modelId="{30435AAB-5278-4171-9D8D-2E8CE4437134}" type="presOf" srcId="{CFC91D36-70A1-41BA-959D-1D1C4FE3E2D8}" destId="{A8A15175-635D-412F-AD4A-2F22E9A7DDD6}" srcOrd="0" destOrd="0" presId="urn:microsoft.com/office/officeart/2005/8/layout/vList2"/>
    <dgm:cxn modelId="{E106BA53-E9EE-4C96-94F9-7FFEB1964C1F}" type="presParOf" srcId="{733B60C6-BF76-4E78-8FC3-2B6008AD2049}" destId="{A8A15175-635D-412F-AD4A-2F22E9A7DDD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3CEE7-F721-4C51-8DF5-8D34F9B7396B}">
      <dsp:nvSpPr>
        <dsp:cNvPr id="0" name=""/>
        <dsp:cNvSpPr/>
      </dsp:nvSpPr>
      <dsp:spPr>
        <a:xfrm>
          <a:off x="3942965" y="2101490"/>
          <a:ext cx="2568488" cy="2568488"/>
        </a:xfrm>
        <a:prstGeom prst="gear9">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Range 1, 2 &amp; 3</a:t>
          </a:r>
        </a:p>
        <a:p>
          <a:pPr lvl="0" algn="ctr" defTabSz="622300">
            <a:lnSpc>
              <a:spcPct val="90000"/>
            </a:lnSpc>
            <a:spcBef>
              <a:spcPct val="0"/>
            </a:spcBef>
            <a:spcAft>
              <a:spcPct val="35000"/>
            </a:spcAft>
          </a:pPr>
          <a:r>
            <a:rPr lang="en-GB" sz="1400" kern="1200" dirty="0" smtClean="0"/>
            <a:t>Setting’s own approach to planning and recording for SEND</a:t>
          </a:r>
          <a:endParaRPr lang="en-GB" sz="1400" kern="1200" dirty="0"/>
        </a:p>
      </dsp:txBody>
      <dsp:txXfrm>
        <a:off x="4459345" y="2703146"/>
        <a:ext cx="1535728" cy="1320256"/>
      </dsp:txXfrm>
    </dsp:sp>
    <dsp:sp modelId="{AFF2A4DA-458E-4E04-8A84-4E68750FE2A7}">
      <dsp:nvSpPr>
        <dsp:cNvPr id="0" name=""/>
        <dsp:cNvSpPr/>
      </dsp:nvSpPr>
      <dsp:spPr>
        <a:xfrm>
          <a:off x="2448571" y="1494393"/>
          <a:ext cx="1867991" cy="1867991"/>
        </a:xfrm>
        <a:prstGeom prst="gear6">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Range 3</a:t>
          </a:r>
        </a:p>
        <a:p>
          <a:pPr lvl="0" algn="ctr" defTabSz="622300">
            <a:lnSpc>
              <a:spcPct val="90000"/>
            </a:lnSpc>
            <a:spcBef>
              <a:spcPct val="0"/>
            </a:spcBef>
            <a:spcAft>
              <a:spcPct val="35000"/>
            </a:spcAft>
          </a:pPr>
          <a:r>
            <a:rPr lang="en-GB" sz="1400" kern="1200" dirty="0" smtClean="0"/>
            <a:t>My Support Plan</a:t>
          </a:r>
          <a:endParaRPr lang="en-GB" sz="1400" kern="1200" dirty="0"/>
        </a:p>
      </dsp:txBody>
      <dsp:txXfrm>
        <a:off x="2918843" y="1967508"/>
        <a:ext cx="927447" cy="921761"/>
      </dsp:txXfrm>
    </dsp:sp>
    <dsp:sp modelId="{CB987662-7021-4021-A963-1C3B88A1CA88}">
      <dsp:nvSpPr>
        <dsp:cNvPr id="0" name=""/>
        <dsp:cNvSpPr/>
      </dsp:nvSpPr>
      <dsp:spPr>
        <a:xfrm rot="20700000">
          <a:off x="3494837" y="205669"/>
          <a:ext cx="1830250" cy="1830250"/>
        </a:xfrm>
        <a:prstGeom prst="gear6">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Range 4</a:t>
          </a:r>
        </a:p>
        <a:p>
          <a:pPr lvl="0" algn="ctr" defTabSz="622300">
            <a:lnSpc>
              <a:spcPct val="90000"/>
            </a:lnSpc>
            <a:spcBef>
              <a:spcPct val="0"/>
            </a:spcBef>
            <a:spcAft>
              <a:spcPct val="35000"/>
            </a:spcAft>
          </a:pPr>
          <a:r>
            <a:rPr lang="en-GB" sz="1400" kern="1200" dirty="0" smtClean="0"/>
            <a:t>EHCP</a:t>
          </a:r>
          <a:endParaRPr lang="en-GB" sz="1400" kern="1200" dirty="0"/>
        </a:p>
      </dsp:txBody>
      <dsp:txXfrm rot="-20700000">
        <a:off x="3896265" y="607097"/>
        <a:ext cx="1027395" cy="1027395"/>
      </dsp:txXfrm>
    </dsp:sp>
    <dsp:sp modelId="{278622A6-8B90-480B-8A80-E678DFB1F0E6}">
      <dsp:nvSpPr>
        <dsp:cNvPr id="0" name=""/>
        <dsp:cNvSpPr/>
      </dsp:nvSpPr>
      <dsp:spPr>
        <a:xfrm>
          <a:off x="3750719" y="1710916"/>
          <a:ext cx="3287665" cy="3287665"/>
        </a:xfrm>
        <a:prstGeom prst="circularArrow">
          <a:avLst>
            <a:gd name="adj1" fmla="val 4688"/>
            <a:gd name="adj2" fmla="val 299029"/>
            <a:gd name="adj3" fmla="val 2526468"/>
            <a:gd name="adj4" fmla="val 15839259"/>
            <a:gd name="adj5" fmla="val 546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BAF69D-23C0-4A52-A1E4-6FF990E6D39A}">
      <dsp:nvSpPr>
        <dsp:cNvPr id="0" name=""/>
        <dsp:cNvSpPr/>
      </dsp:nvSpPr>
      <dsp:spPr>
        <a:xfrm>
          <a:off x="2117754" y="1079036"/>
          <a:ext cx="2388694" cy="2388694"/>
        </a:xfrm>
        <a:prstGeom prst="leftCircularArrow">
          <a:avLst>
            <a:gd name="adj1" fmla="val 6452"/>
            <a:gd name="adj2" fmla="val 429999"/>
            <a:gd name="adj3" fmla="val 10489124"/>
            <a:gd name="adj4" fmla="val 14837806"/>
            <a:gd name="adj5" fmla="val 7527"/>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41E2D5-DFFF-4C06-97C6-35A35E1CDCCE}">
      <dsp:nvSpPr>
        <dsp:cNvPr id="0" name=""/>
        <dsp:cNvSpPr/>
      </dsp:nvSpPr>
      <dsp:spPr>
        <a:xfrm>
          <a:off x="3071481" y="-197265"/>
          <a:ext cx="2575493" cy="2575493"/>
        </a:xfrm>
        <a:prstGeom prst="circularArrow">
          <a:avLst>
            <a:gd name="adj1" fmla="val 5984"/>
            <a:gd name="adj2" fmla="val 394124"/>
            <a:gd name="adj3" fmla="val 13313824"/>
            <a:gd name="adj4" fmla="val 10508221"/>
            <a:gd name="adj5" fmla="val 6981"/>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D264C-A291-416E-8280-813398E3AA65}">
      <dsp:nvSpPr>
        <dsp:cNvPr id="0" name=""/>
        <dsp:cNvSpPr/>
      </dsp:nvSpPr>
      <dsp:spPr>
        <a:xfrm>
          <a:off x="5042518" y="0"/>
          <a:ext cx="1771396" cy="1771396"/>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GB" sz="1400" u="sng" kern="1200" dirty="0" smtClean="0"/>
            <a:t>Element 1</a:t>
          </a:r>
        </a:p>
        <a:p>
          <a:pPr lvl="0" algn="ctr" defTabSz="622300">
            <a:lnSpc>
              <a:spcPct val="90000"/>
            </a:lnSpc>
            <a:spcBef>
              <a:spcPct val="0"/>
            </a:spcBef>
            <a:spcAft>
              <a:spcPct val="35000"/>
            </a:spcAft>
          </a:pPr>
          <a:r>
            <a:rPr lang="en-GB" sz="1400" kern="1200" dirty="0" smtClean="0"/>
            <a:t>Notional 5.5% of school budget</a:t>
          </a:r>
          <a:endParaRPr lang="en-GB" sz="1400" kern="1200" dirty="0"/>
        </a:p>
      </dsp:txBody>
      <dsp:txXfrm>
        <a:off x="5278704" y="309994"/>
        <a:ext cx="1299024" cy="797128"/>
      </dsp:txXfrm>
    </dsp:sp>
    <dsp:sp modelId="{14916546-E623-4965-820A-367A2499BFDE}">
      <dsp:nvSpPr>
        <dsp:cNvPr id="0" name=""/>
        <dsp:cNvSpPr/>
      </dsp:nvSpPr>
      <dsp:spPr>
        <a:xfrm>
          <a:off x="5575379" y="1152122"/>
          <a:ext cx="1771396" cy="1771396"/>
        </a:xfrm>
        <a:prstGeom prst="ellipse">
          <a:avLst/>
        </a:prstGeom>
        <a:solidFill>
          <a:schemeClr val="bg1">
            <a:lumMod val="85000"/>
            <a:alpha val="47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GB" sz="1400" u="sng" kern="1200" dirty="0" smtClean="0">
              <a:solidFill>
                <a:schemeClr val="bg1">
                  <a:lumMod val="75000"/>
                </a:schemeClr>
              </a:solidFill>
            </a:rPr>
            <a:t>Element 3</a:t>
          </a:r>
        </a:p>
        <a:p>
          <a:pPr lvl="0" algn="ctr" defTabSz="622300">
            <a:lnSpc>
              <a:spcPct val="90000"/>
            </a:lnSpc>
            <a:spcBef>
              <a:spcPct val="0"/>
            </a:spcBef>
            <a:spcAft>
              <a:spcPct val="35000"/>
            </a:spcAft>
          </a:pPr>
          <a:r>
            <a:rPr lang="en-GB" sz="1400" kern="1200" dirty="0" smtClean="0">
              <a:solidFill>
                <a:schemeClr val="bg1">
                  <a:lumMod val="75000"/>
                </a:schemeClr>
              </a:solidFill>
            </a:rPr>
            <a:t>High Needs Block element (EHCP)</a:t>
          </a:r>
          <a:endParaRPr lang="en-GB" sz="1400" kern="1200" dirty="0">
            <a:solidFill>
              <a:schemeClr val="bg1">
                <a:lumMod val="75000"/>
              </a:schemeClr>
            </a:solidFill>
          </a:endParaRPr>
        </a:p>
      </dsp:txBody>
      <dsp:txXfrm>
        <a:off x="6117131" y="1609733"/>
        <a:ext cx="1062838" cy="974268"/>
      </dsp:txXfrm>
    </dsp:sp>
    <dsp:sp modelId="{8F0EF804-C1F1-4ED2-A2C0-87F6B9D6192C}">
      <dsp:nvSpPr>
        <dsp:cNvPr id="0" name=""/>
        <dsp:cNvSpPr/>
      </dsp:nvSpPr>
      <dsp:spPr>
        <a:xfrm>
          <a:off x="4322439" y="1180931"/>
          <a:ext cx="1771396" cy="1771396"/>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GB" sz="1400" u="sng" kern="1200" dirty="0" smtClean="0"/>
            <a:t>Element 2</a:t>
          </a:r>
        </a:p>
        <a:p>
          <a:pPr lvl="0" algn="ctr" defTabSz="622300">
            <a:lnSpc>
              <a:spcPct val="90000"/>
            </a:lnSpc>
            <a:spcBef>
              <a:spcPct val="0"/>
            </a:spcBef>
            <a:spcAft>
              <a:spcPct val="35000"/>
            </a:spcAft>
          </a:pPr>
          <a:r>
            <a:rPr lang="en-GB" sz="1400" kern="1200" dirty="0" smtClean="0"/>
            <a:t>SEN Formula &lt;£6000</a:t>
          </a:r>
          <a:endParaRPr lang="en-GB" sz="1400" kern="1200" dirty="0"/>
        </a:p>
      </dsp:txBody>
      <dsp:txXfrm>
        <a:off x="4489246" y="1638542"/>
        <a:ext cx="1062838" cy="9742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F8CCA-5EFA-4B5A-BE61-9C900C61D88E}">
      <dsp:nvSpPr>
        <dsp:cNvPr id="0" name=""/>
        <dsp:cNvSpPr/>
      </dsp:nvSpPr>
      <dsp:spPr>
        <a:xfrm>
          <a:off x="1895056" y="0"/>
          <a:ext cx="2444152" cy="2444152"/>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600" kern="1200" dirty="0" smtClean="0"/>
            <a:t>Schools Block (£400M)</a:t>
          </a:r>
          <a:endParaRPr lang="en-GB" sz="1200" kern="1200" dirty="0" smtClean="0"/>
        </a:p>
        <a:p>
          <a:pPr lvl="0" algn="ctr" defTabSz="711200">
            <a:lnSpc>
              <a:spcPct val="90000"/>
            </a:lnSpc>
            <a:spcBef>
              <a:spcPct val="0"/>
            </a:spcBef>
            <a:spcAft>
              <a:spcPct val="35000"/>
            </a:spcAft>
          </a:pPr>
          <a:r>
            <a:rPr lang="en-GB" sz="1200" b="1" kern="1200" dirty="0" smtClean="0"/>
            <a:t>(Including Notional SEN / </a:t>
          </a:r>
        </a:p>
        <a:p>
          <a:pPr lvl="0" algn="ctr" defTabSz="711200">
            <a:lnSpc>
              <a:spcPct val="90000"/>
            </a:lnSpc>
            <a:spcBef>
              <a:spcPct val="0"/>
            </a:spcBef>
            <a:spcAft>
              <a:spcPct val="35000"/>
            </a:spcAft>
          </a:pPr>
          <a:r>
            <a:rPr lang="en-GB" sz="1200" b="1" kern="1200" dirty="0" smtClean="0"/>
            <a:t>Delegated Funding) </a:t>
          </a:r>
          <a:endParaRPr lang="en-GB" sz="1200" kern="1200" dirty="0" smtClean="0"/>
        </a:p>
      </dsp:txBody>
      <dsp:txXfrm>
        <a:off x="2220943" y="427726"/>
        <a:ext cx="1792378" cy="1099868"/>
      </dsp:txXfrm>
    </dsp:sp>
    <dsp:sp modelId="{4D648BD1-CB61-4C93-BF4F-7AFB4416BD2D}">
      <dsp:nvSpPr>
        <dsp:cNvPr id="0" name=""/>
        <dsp:cNvSpPr/>
      </dsp:nvSpPr>
      <dsp:spPr>
        <a:xfrm>
          <a:off x="2805927" y="1655139"/>
          <a:ext cx="2444152" cy="2444152"/>
        </a:xfrm>
        <a:prstGeom prst="ellipse">
          <a:avLst/>
        </a:prstGeom>
        <a:solidFill>
          <a:schemeClr val="accent3">
            <a:alpha val="50000"/>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600" kern="1200" dirty="0" smtClean="0"/>
            <a:t>   Early Years Block (£40M)</a:t>
          </a:r>
          <a:endParaRPr lang="en-GB" sz="1600" kern="1200" dirty="0"/>
        </a:p>
      </dsp:txBody>
      <dsp:txXfrm>
        <a:off x="3553430" y="2286545"/>
        <a:ext cx="1466491" cy="1344283"/>
      </dsp:txXfrm>
    </dsp:sp>
    <dsp:sp modelId="{9655B007-245F-4B46-8C2F-6C3D23D0D8E1}">
      <dsp:nvSpPr>
        <dsp:cNvPr id="0" name=""/>
        <dsp:cNvSpPr/>
      </dsp:nvSpPr>
      <dsp:spPr>
        <a:xfrm>
          <a:off x="914649" y="1763863"/>
          <a:ext cx="2725572" cy="2444152"/>
        </a:xfrm>
        <a:prstGeom prst="ellipse">
          <a:avLst/>
        </a:prstGeom>
        <a:solidFill>
          <a:schemeClr val="accent3">
            <a:alpha val="50000"/>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ts val="200"/>
            </a:spcAft>
          </a:pPr>
          <a:r>
            <a:rPr lang="en-GB" sz="1600" b="0" kern="1200" dirty="0" smtClean="0"/>
            <a:t>High Needs Block (£60M) </a:t>
          </a:r>
        </a:p>
        <a:p>
          <a:pPr lvl="0" algn="ctr" defTabSz="711200">
            <a:lnSpc>
              <a:spcPct val="90000"/>
            </a:lnSpc>
            <a:spcBef>
              <a:spcPct val="0"/>
            </a:spcBef>
            <a:spcAft>
              <a:spcPts val="200"/>
            </a:spcAft>
          </a:pPr>
          <a:r>
            <a:rPr lang="en-GB" sz="1200" kern="1200" dirty="0" smtClean="0"/>
            <a:t>EHCP funding(Element 3)</a:t>
          </a:r>
        </a:p>
        <a:p>
          <a:pPr lvl="0" algn="ctr" defTabSz="711200">
            <a:lnSpc>
              <a:spcPct val="90000"/>
            </a:lnSpc>
            <a:spcBef>
              <a:spcPct val="0"/>
            </a:spcBef>
            <a:spcAft>
              <a:spcPts val="200"/>
            </a:spcAft>
          </a:pPr>
          <a:r>
            <a:rPr lang="en-GB" sz="1200" kern="1200" dirty="0" smtClean="0"/>
            <a:t>Specialist Setting places;</a:t>
          </a:r>
        </a:p>
        <a:p>
          <a:pPr lvl="0" algn="ctr" defTabSz="711200">
            <a:lnSpc>
              <a:spcPct val="90000"/>
            </a:lnSpc>
            <a:spcBef>
              <a:spcPct val="0"/>
            </a:spcBef>
            <a:spcAft>
              <a:spcPts val="200"/>
            </a:spcAft>
          </a:pPr>
          <a:r>
            <a:rPr lang="en-GB" sz="1200" kern="1200" dirty="0" smtClean="0"/>
            <a:t>Specialist Support services;</a:t>
          </a:r>
        </a:p>
        <a:p>
          <a:pPr lvl="0" algn="ctr" defTabSz="711200">
            <a:lnSpc>
              <a:spcPct val="90000"/>
            </a:lnSpc>
            <a:spcBef>
              <a:spcPct val="0"/>
            </a:spcBef>
            <a:spcAft>
              <a:spcPts val="200"/>
            </a:spcAft>
          </a:pPr>
          <a:r>
            <a:rPr lang="en-GB" sz="1200" kern="1200" dirty="0" smtClean="0"/>
            <a:t>Out of District Provision</a:t>
          </a:r>
          <a:endParaRPr lang="en-GB" sz="1200" b="1" kern="1200" dirty="0" smtClean="0"/>
        </a:p>
      </dsp:txBody>
      <dsp:txXfrm>
        <a:off x="1171308" y="2395269"/>
        <a:ext cx="1635343" cy="13442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1C67FF1-0B23-4FC2-861C-254563627BC0}" type="datetimeFigureOut">
              <a:rPr lang="en-GB" smtClean="0"/>
              <a:t>12/09/2017</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F32584F-5D78-4DE7-984A-A68C2D1EB562}" type="slidenum">
              <a:rPr lang="en-GB" smtClean="0"/>
              <a:t>‹#›</a:t>
            </a:fld>
            <a:endParaRPr lang="en-GB"/>
          </a:p>
        </p:txBody>
      </p:sp>
    </p:spTree>
    <p:extLst>
      <p:ext uri="{BB962C8B-B14F-4D97-AF65-F5344CB8AC3E}">
        <p14:creationId xmlns:p14="http://schemas.microsoft.com/office/powerpoint/2010/main" val="305083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AC9D2E8-BF74-4D00-9405-C06BAC71079B}" type="datetimeFigureOut">
              <a:rPr lang="en-GB" smtClean="0"/>
              <a:t>12/09/2017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CB703AE-D46F-4A2B-A082-4D08BA3DF03B}" type="slidenum">
              <a:rPr lang="en-GB" smtClean="0"/>
              <a:t>‹#›</a:t>
            </a:fld>
            <a:endParaRPr lang="en-GB"/>
          </a:p>
        </p:txBody>
      </p:sp>
    </p:spTree>
    <p:extLst>
      <p:ext uri="{BB962C8B-B14F-4D97-AF65-F5344CB8AC3E}">
        <p14:creationId xmlns:p14="http://schemas.microsoft.com/office/powerpoint/2010/main" val="171436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12/09/2017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845915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12/09/2017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4172536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12/09/2017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4235862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12/09/2017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926813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757EDC-6B31-45E9-BA30-15FF96DD2CB3}" type="datetimeFigureOut">
              <a:rPr lang="en-GB" smtClean="0"/>
              <a:t>12/09/2017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4039326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0757EDC-6B31-45E9-BA30-15FF96DD2CB3}" type="datetimeFigureOut">
              <a:rPr lang="en-GB" smtClean="0"/>
              <a:t>12/09/2017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258411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0757EDC-6B31-45E9-BA30-15FF96DD2CB3}" type="datetimeFigureOut">
              <a:rPr lang="en-GB" smtClean="0"/>
              <a:t>12/09/2017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3974964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757EDC-6B31-45E9-BA30-15FF96DD2CB3}" type="datetimeFigureOut">
              <a:rPr lang="en-GB" smtClean="0"/>
              <a:t>12/09/2017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143156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57EDC-6B31-45E9-BA30-15FF96DD2CB3}" type="datetimeFigureOut">
              <a:rPr lang="en-GB" smtClean="0"/>
              <a:t>12/09/2017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185180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757EDC-6B31-45E9-BA30-15FF96DD2CB3}" type="datetimeFigureOut">
              <a:rPr lang="en-GB" smtClean="0"/>
              <a:t>12/09/2017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2700318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757EDC-6B31-45E9-BA30-15FF96DD2CB3}" type="datetimeFigureOut">
              <a:rPr lang="en-GB" smtClean="0"/>
              <a:t>12/09/2017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1982935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57EDC-6B31-45E9-BA30-15FF96DD2CB3}" type="datetimeFigureOut">
              <a:rPr lang="en-GB" smtClean="0"/>
              <a:t>12/09/2017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68930-E3C2-4B36-A188-1ECE04168AF3}" type="slidenum">
              <a:rPr lang="en-GB" smtClean="0"/>
              <a:t>‹#›</a:t>
            </a:fld>
            <a:endParaRPr lang="en-GB"/>
          </a:p>
        </p:txBody>
      </p:sp>
    </p:spTree>
    <p:extLst>
      <p:ext uri="{BB962C8B-B14F-4D97-AF65-F5344CB8AC3E}">
        <p14:creationId xmlns:p14="http://schemas.microsoft.com/office/powerpoint/2010/main" val="720658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image" Target="../media/image1.jp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z="6000" dirty="0" smtClean="0"/>
              <a:t>My Support Plan Training</a:t>
            </a:r>
            <a:endParaRPr lang="en-GB" sz="6000" dirty="0"/>
          </a:p>
        </p:txBody>
      </p:sp>
      <p:sp>
        <p:nvSpPr>
          <p:cNvPr id="3" name="Subtitle 2"/>
          <p:cNvSpPr>
            <a:spLocks noGrp="1"/>
          </p:cNvSpPr>
          <p:nvPr>
            <p:ph type="subTitle" idx="1"/>
          </p:nvPr>
        </p:nvSpPr>
        <p:spPr/>
        <p:txBody>
          <a:bodyPr/>
          <a:lstStyle/>
          <a:p>
            <a:r>
              <a:rPr lang="en-GB" dirty="0" smtClean="0"/>
              <a:t>September 2017</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953" r="13374"/>
          <a:stretch/>
        </p:blipFill>
        <p:spPr>
          <a:xfrm>
            <a:off x="7164288" y="4883490"/>
            <a:ext cx="1731753" cy="1785870"/>
          </a:xfrm>
          <a:prstGeom prst="rect">
            <a:avLst/>
          </a:prstGeom>
        </p:spPr>
      </p:pic>
    </p:spTree>
    <p:extLst>
      <p:ext uri="{BB962C8B-B14F-4D97-AF65-F5344CB8AC3E}">
        <p14:creationId xmlns:p14="http://schemas.microsoft.com/office/powerpoint/2010/main" val="1083528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why do an MSP</a:t>
            </a:r>
            <a:endParaRPr lang="en-GB" dirty="0"/>
          </a:p>
        </p:txBody>
      </p:sp>
      <p:sp>
        <p:nvSpPr>
          <p:cNvPr id="3" name="Content Placeholder 2"/>
          <p:cNvSpPr>
            <a:spLocks noGrp="1"/>
          </p:cNvSpPr>
          <p:nvPr>
            <p:ph idx="1"/>
          </p:nvPr>
        </p:nvSpPr>
        <p:spPr/>
        <p:txBody>
          <a:bodyPr>
            <a:normAutofit fontScale="92500"/>
          </a:bodyPr>
          <a:lstStyle/>
          <a:p>
            <a:r>
              <a:rPr lang="en-GB" dirty="0" smtClean="0"/>
              <a:t>It is part of the ‘graduated response’ outlined in the COP;</a:t>
            </a:r>
          </a:p>
          <a:p>
            <a:r>
              <a:rPr lang="en-GB" dirty="0" smtClean="0"/>
              <a:t>It provides a joined up way of meeting complex SEND needs;</a:t>
            </a:r>
          </a:p>
          <a:p>
            <a:r>
              <a:rPr lang="en-GB" dirty="0" smtClean="0"/>
              <a:t>It provides an accountability for the Element 1 and 2 funding;</a:t>
            </a:r>
          </a:p>
          <a:p>
            <a:r>
              <a:rPr lang="en-GB" dirty="0" smtClean="0"/>
              <a:t>EHCPs will only be issued if you can demonstrate that you require more than Element 1 and 2 funding to meet identified needs.</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953" r="13374"/>
          <a:stretch/>
        </p:blipFill>
        <p:spPr>
          <a:xfrm>
            <a:off x="7627556" y="5301208"/>
            <a:ext cx="1296144" cy="1336648"/>
          </a:xfrm>
          <a:prstGeom prst="rect">
            <a:avLst/>
          </a:prstGeom>
        </p:spPr>
      </p:pic>
    </p:spTree>
    <p:extLst>
      <p:ext uri="{BB962C8B-B14F-4D97-AF65-F5344CB8AC3E}">
        <p14:creationId xmlns:p14="http://schemas.microsoft.com/office/powerpoint/2010/main" val="3970066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should have a MSP?</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Children at School Support who fall into high R3 / borderline R4  and who mainly :</a:t>
            </a:r>
          </a:p>
          <a:p>
            <a:r>
              <a:rPr lang="en-GB" dirty="0" smtClean="0"/>
              <a:t>Have complex needs</a:t>
            </a:r>
          </a:p>
          <a:p>
            <a:r>
              <a:rPr lang="en-GB" dirty="0" smtClean="0"/>
              <a:t>Are making poor progress based on the School Progress grid</a:t>
            </a:r>
          </a:p>
          <a:p>
            <a:r>
              <a:rPr lang="en-GB" dirty="0" smtClean="0"/>
              <a:t>Have external agencies involved</a:t>
            </a:r>
          </a:p>
          <a:p>
            <a:r>
              <a:rPr lang="en-GB" dirty="0" smtClean="0"/>
              <a:t>Require significant individual input to meet their needs</a:t>
            </a:r>
          </a:p>
          <a:p>
            <a:r>
              <a:rPr lang="en-GB" dirty="0" smtClean="0"/>
              <a:t>Are very vulnerable on transition.</a:t>
            </a:r>
          </a:p>
          <a:p>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953" r="13374"/>
          <a:stretch/>
        </p:blipFill>
        <p:spPr>
          <a:xfrm>
            <a:off x="7627556" y="5301208"/>
            <a:ext cx="1296144" cy="1336648"/>
          </a:xfrm>
          <a:prstGeom prst="rect">
            <a:avLst/>
          </a:prstGeom>
        </p:spPr>
      </p:pic>
    </p:spTree>
    <p:extLst>
      <p:ext uri="{BB962C8B-B14F-4D97-AF65-F5344CB8AC3E}">
        <p14:creationId xmlns:p14="http://schemas.microsoft.com/office/powerpoint/2010/main" val="423067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doesn’t need a MSP</a:t>
            </a:r>
            <a:endParaRPr lang="en-GB" dirty="0"/>
          </a:p>
        </p:txBody>
      </p:sp>
      <p:sp>
        <p:nvSpPr>
          <p:cNvPr id="3" name="Content Placeholder 2"/>
          <p:cNvSpPr>
            <a:spLocks noGrp="1"/>
          </p:cNvSpPr>
          <p:nvPr>
            <p:ph idx="1"/>
          </p:nvPr>
        </p:nvSpPr>
        <p:spPr/>
        <p:txBody>
          <a:bodyPr/>
          <a:lstStyle/>
          <a:p>
            <a:r>
              <a:rPr lang="en-GB" dirty="0" smtClean="0"/>
              <a:t>Children at R1 – 2</a:t>
            </a:r>
          </a:p>
          <a:p>
            <a:r>
              <a:rPr lang="en-GB" dirty="0" smtClean="0"/>
              <a:t>Children at R3 </a:t>
            </a:r>
            <a:r>
              <a:rPr lang="en-GB" dirty="0"/>
              <a:t>whose needs are clear </a:t>
            </a:r>
            <a:r>
              <a:rPr lang="en-GB" dirty="0" smtClean="0"/>
              <a:t>and who are making good progress with Element 1 &amp; 2 funding;</a:t>
            </a:r>
          </a:p>
          <a:p>
            <a:r>
              <a:rPr lang="en-GB" dirty="0" smtClean="0"/>
              <a:t>NB: An EHCP may be more appropriate for c/</a:t>
            </a:r>
            <a:r>
              <a:rPr lang="en-GB" dirty="0" err="1" smtClean="0"/>
              <a:t>yp</a:t>
            </a:r>
            <a:r>
              <a:rPr lang="en-GB" dirty="0" smtClean="0"/>
              <a:t> who have significant and long term needs at R4.</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953" r="13374"/>
          <a:stretch/>
        </p:blipFill>
        <p:spPr>
          <a:xfrm>
            <a:off x="7627556" y="5301208"/>
            <a:ext cx="1296144" cy="1336648"/>
          </a:xfrm>
          <a:prstGeom prst="rect">
            <a:avLst/>
          </a:prstGeom>
        </p:spPr>
      </p:pic>
    </p:spTree>
    <p:extLst>
      <p:ext uri="{BB962C8B-B14F-4D97-AF65-F5344CB8AC3E}">
        <p14:creationId xmlns:p14="http://schemas.microsoft.com/office/powerpoint/2010/main" val="2707098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Difference between MSP and EHCP</a:t>
            </a:r>
            <a:endParaRPr lang="en-GB" dirty="0"/>
          </a:p>
        </p:txBody>
      </p:sp>
      <p:sp>
        <p:nvSpPr>
          <p:cNvPr id="3" name="Content Placeholder 2"/>
          <p:cNvSpPr>
            <a:spLocks noGrp="1"/>
          </p:cNvSpPr>
          <p:nvPr>
            <p:ph idx="1"/>
          </p:nvPr>
        </p:nvSpPr>
        <p:spPr/>
        <p:txBody>
          <a:bodyPr/>
          <a:lstStyle/>
          <a:p>
            <a:r>
              <a:rPr lang="en-GB" dirty="0" smtClean="0"/>
              <a:t>MSP is non statutory – it does not legally bind you to deliver what is in the plan;</a:t>
            </a:r>
          </a:p>
          <a:p>
            <a:r>
              <a:rPr lang="en-GB" dirty="0" smtClean="0"/>
              <a:t>It applies to children who are high R3 / borderline R4</a:t>
            </a:r>
          </a:p>
          <a:p>
            <a:r>
              <a:rPr lang="en-GB" dirty="0" smtClean="0"/>
              <a:t>MSP is owned by the school, not the LA;</a:t>
            </a:r>
          </a:p>
          <a:p>
            <a:r>
              <a:rPr lang="en-GB" dirty="0" smtClean="0"/>
              <a:t>MSP is reviewed 2x per year;</a:t>
            </a:r>
          </a:p>
          <a:p>
            <a:r>
              <a:rPr lang="en-GB" dirty="0" smtClean="0"/>
              <a:t>Maximum funding available is £3000 p/a.</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953" r="13374"/>
          <a:stretch/>
        </p:blipFill>
        <p:spPr>
          <a:xfrm>
            <a:off x="7627556" y="5301208"/>
            <a:ext cx="1296144" cy="1336648"/>
          </a:xfrm>
          <a:prstGeom prst="rect">
            <a:avLst/>
          </a:prstGeom>
        </p:spPr>
      </p:pic>
    </p:spTree>
    <p:extLst>
      <p:ext uri="{BB962C8B-B14F-4D97-AF65-F5344CB8AC3E}">
        <p14:creationId xmlns:p14="http://schemas.microsoft.com/office/powerpoint/2010/main" val="19206585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953" r="13374"/>
          <a:stretch/>
        </p:blipFill>
        <p:spPr>
          <a:xfrm>
            <a:off x="7627556" y="5301208"/>
            <a:ext cx="1296144" cy="1336648"/>
          </a:xfrm>
          <a:prstGeom prst="rect">
            <a:avLst/>
          </a:prstGeom>
        </p:spPr>
      </p:pic>
      <p:sp>
        <p:nvSpPr>
          <p:cNvPr id="2" name="Title 1"/>
          <p:cNvSpPr>
            <a:spLocks noGrp="1"/>
          </p:cNvSpPr>
          <p:nvPr>
            <p:ph type="title"/>
          </p:nvPr>
        </p:nvSpPr>
        <p:spPr/>
        <p:txBody>
          <a:bodyPr/>
          <a:lstStyle/>
          <a:p>
            <a:r>
              <a:rPr lang="en-GB" dirty="0"/>
              <a:t>From MSP to </a:t>
            </a:r>
            <a:r>
              <a:rPr lang="en-GB" dirty="0" smtClean="0"/>
              <a:t>EHCP</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Children and young people may remain on MSP for some time if they continue to make progress (Funding only available for 2 cycles);</a:t>
            </a:r>
          </a:p>
          <a:p>
            <a:r>
              <a:rPr lang="en-GB" dirty="0" smtClean="0"/>
              <a:t>Following review it may be decided that MSP is no longer necessary;</a:t>
            </a:r>
          </a:p>
          <a:p>
            <a:r>
              <a:rPr lang="en-GB" dirty="0" smtClean="0"/>
              <a:t>Occasionally when children do not make the expected amount of progress, it may be appropriate to request an EHC assessment;</a:t>
            </a:r>
          </a:p>
          <a:p>
            <a:r>
              <a:rPr lang="en-GB" dirty="0" smtClean="0"/>
              <a:t>This will normally be agreed with those involved when the MSP is reviewed.</a:t>
            </a:r>
            <a:endParaRPr lang="en-GB" dirty="0"/>
          </a:p>
        </p:txBody>
      </p:sp>
    </p:spTree>
    <p:extLst>
      <p:ext uri="{BB962C8B-B14F-4D97-AF65-F5344CB8AC3E}">
        <p14:creationId xmlns:p14="http://schemas.microsoft.com/office/powerpoint/2010/main" val="4885917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EHC Assessment</a:t>
            </a:r>
            <a:endParaRPr lang="en-GB" dirty="0"/>
          </a:p>
        </p:txBody>
      </p:sp>
      <p:sp>
        <p:nvSpPr>
          <p:cNvPr id="3" name="Content Placeholder 2"/>
          <p:cNvSpPr>
            <a:spLocks noGrp="1"/>
          </p:cNvSpPr>
          <p:nvPr>
            <p:ph idx="1"/>
          </p:nvPr>
        </p:nvSpPr>
        <p:spPr/>
        <p:txBody>
          <a:bodyPr/>
          <a:lstStyle/>
          <a:p>
            <a:r>
              <a:rPr lang="en-GB" dirty="0" smtClean="0"/>
              <a:t>Agreeing to assess does not mean that a EHC plan will be issued;</a:t>
            </a:r>
          </a:p>
          <a:p>
            <a:r>
              <a:rPr lang="en-GB" dirty="0" smtClean="0"/>
              <a:t>The possible outcomes are:</a:t>
            </a:r>
          </a:p>
          <a:p>
            <a:pPr lvl="1"/>
            <a:r>
              <a:rPr lang="en-GB" dirty="0" smtClean="0"/>
              <a:t>Assessment indicates needs can be met from existing school resources –  (unfunded) My Support Plan issued</a:t>
            </a:r>
          </a:p>
          <a:p>
            <a:pPr lvl="1"/>
            <a:r>
              <a:rPr lang="en-GB" dirty="0" smtClean="0"/>
              <a:t>Assessment indicates needs R4 and additional resource (over and above Elements 1 &amp; 2) required –EHCP issued.</a:t>
            </a:r>
          </a:p>
          <a:p>
            <a:pPr marL="457200" lvl="1" indent="0">
              <a:buNone/>
            </a:pP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953" r="13374"/>
          <a:stretch/>
        </p:blipFill>
        <p:spPr>
          <a:xfrm>
            <a:off x="7909582" y="5445224"/>
            <a:ext cx="1224136" cy="1262390"/>
          </a:xfrm>
          <a:prstGeom prst="rect">
            <a:avLst/>
          </a:prstGeom>
        </p:spPr>
      </p:pic>
    </p:spTree>
    <p:extLst>
      <p:ext uri="{BB962C8B-B14F-4D97-AF65-F5344CB8AC3E}">
        <p14:creationId xmlns:p14="http://schemas.microsoft.com/office/powerpoint/2010/main" val="19457754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Funded MSPs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MSPs can be implemented by school for any student;</a:t>
            </a:r>
          </a:p>
          <a:p>
            <a:r>
              <a:rPr lang="en-GB" dirty="0" smtClean="0"/>
              <a:t>Funding of up to £3000 can be requested from the LA (£1500 x 2);</a:t>
            </a:r>
          </a:p>
          <a:p>
            <a:r>
              <a:rPr lang="en-GB" dirty="0" smtClean="0"/>
              <a:t>This is pro rata for nursery;</a:t>
            </a:r>
          </a:p>
          <a:p>
            <a:r>
              <a:rPr lang="en-GB" dirty="0" smtClean="0"/>
              <a:t>In order to access funding, requests will need to demonstrate that:</a:t>
            </a:r>
          </a:p>
          <a:p>
            <a:pPr lvl="1"/>
            <a:r>
              <a:rPr lang="en-GB" dirty="0" smtClean="0"/>
              <a:t>the c/</a:t>
            </a:r>
            <a:r>
              <a:rPr lang="en-GB" dirty="0" err="1" smtClean="0"/>
              <a:t>yp</a:t>
            </a:r>
            <a:r>
              <a:rPr lang="en-GB" dirty="0" smtClean="0"/>
              <a:t> is at high R3 /4;</a:t>
            </a:r>
          </a:p>
          <a:p>
            <a:pPr lvl="1"/>
            <a:r>
              <a:rPr lang="en-GB" dirty="0" smtClean="0"/>
              <a:t>The setting is using Elements 1 and 2 of the Notional SEN funding;</a:t>
            </a:r>
          </a:p>
          <a:p>
            <a:pPr lvl="1"/>
            <a:r>
              <a:rPr lang="en-GB" dirty="0" smtClean="0"/>
              <a:t>Advice has been sought from relevant professionals. </a:t>
            </a:r>
            <a:endParaRPr lang="en-GB" dirty="0"/>
          </a:p>
        </p:txBody>
      </p:sp>
    </p:spTree>
    <p:extLst>
      <p:ext uri="{BB962C8B-B14F-4D97-AF65-F5344CB8AC3E}">
        <p14:creationId xmlns:p14="http://schemas.microsoft.com/office/powerpoint/2010/main" val="6609370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Funding process</a:t>
            </a:r>
            <a:endParaRPr lang="en-GB" dirty="0"/>
          </a:p>
        </p:txBody>
      </p:sp>
      <p:sp>
        <p:nvSpPr>
          <p:cNvPr id="3" name="Content Placeholder 2"/>
          <p:cNvSpPr>
            <a:spLocks noGrp="1"/>
          </p:cNvSpPr>
          <p:nvPr>
            <p:ph idx="1"/>
          </p:nvPr>
        </p:nvSpPr>
        <p:spPr/>
        <p:txBody>
          <a:bodyPr/>
          <a:lstStyle/>
          <a:p>
            <a:r>
              <a:rPr lang="en-GB" dirty="0" smtClean="0"/>
              <a:t>MSP collated with family and submitted to LA;</a:t>
            </a:r>
          </a:p>
          <a:p>
            <a:r>
              <a:rPr lang="en-GB" dirty="0" smtClean="0"/>
              <a:t>MSP assessed at weekly panel and funding agreed / declined;</a:t>
            </a:r>
          </a:p>
          <a:p>
            <a:r>
              <a:rPr lang="en-GB" dirty="0" smtClean="0"/>
              <a:t>Decision communicated to school and funds allocated for 6 months;</a:t>
            </a:r>
          </a:p>
          <a:p>
            <a:r>
              <a:rPr lang="en-GB" dirty="0" smtClean="0"/>
              <a:t>Formative feedback on submission to guide any future submissions.</a:t>
            </a:r>
          </a:p>
          <a:p>
            <a:endParaRPr lang="en-GB" dirty="0"/>
          </a:p>
        </p:txBody>
      </p:sp>
    </p:spTree>
    <p:extLst>
      <p:ext uri="{BB962C8B-B14F-4D97-AF65-F5344CB8AC3E}">
        <p14:creationId xmlns:p14="http://schemas.microsoft.com/office/powerpoint/2010/main" val="4175457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Break</a:t>
            </a:r>
            <a:endParaRPr lang="en-GB"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 t="14995" r="1046" b="15289"/>
          <a:stretch/>
        </p:blipFill>
        <p:spPr>
          <a:xfrm>
            <a:off x="2555776" y="2348880"/>
            <a:ext cx="5093494" cy="2652428"/>
          </a:xfrm>
        </p:spPr>
      </p:pic>
    </p:spTree>
    <p:extLst>
      <p:ext uri="{BB962C8B-B14F-4D97-AF65-F5344CB8AC3E}">
        <p14:creationId xmlns:p14="http://schemas.microsoft.com/office/powerpoint/2010/main" val="22562299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Before Initiating a MSP</a:t>
            </a:r>
            <a:endParaRPr lang="en-GB" dirty="0"/>
          </a:p>
        </p:txBody>
      </p:sp>
      <p:sp>
        <p:nvSpPr>
          <p:cNvPr id="3" name="Content Placeholder 2"/>
          <p:cNvSpPr>
            <a:spLocks noGrp="1"/>
          </p:cNvSpPr>
          <p:nvPr>
            <p:ph idx="1"/>
          </p:nvPr>
        </p:nvSpPr>
        <p:spPr/>
        <p:txBody>
          <a:bodyPr>
            <a:normAutofit/>
          </a:bodyPr>
          <a:lstStyle/>
          <a:p>
            <a:r>
              <a:rPr lang="en-GB" dirty="0" smtClean="0"/>
              <a:t>Check that the c/</a:t>
            </a:r>
            <a:r>
              <a:rPr lang="en-GB" dirty="0" err="1" smtClean="0"/>
              <a:t>yp</a:t>
            </a:r>
            <a:r>
              <a:rPr lang="en-GB" dirty="0" smtClean="0"/>
              <a:t> is R3 / 4 on the ‘School Age Progress’ grid;</a:t>
            </a:r>
          </a:p>
          <a:p>
            <a:r>
              <a:rPr lang="en-GB" dirty="0" smtClean="0"/>
              <a:t>Calculate the support currently being given to the c/</a:t>
            </a:r>
            <a:r>
              <a:rPr lang="en-GB" dirty="0" err="1" smtClean="0"/>
              <a:t>yp</a:t>
            </a:r>
            <a:r>
              <a:rPr lang="en-GB" dirty="0" smtClean="0"/>
              <a:t> using the ‘SEN Support Grid’;</a:t>
            </a:r>
          </a:p>
          <a:p>
            <a:r>
              <a:rPr lang="en-GB" dirty="0" smtClean="0"/>
              <a:t>Discuss MSP with parents and gain consent;</a:t>
            </a:r>
          </a:p>
          <a:p>
            <a:r>
              <a:rPr lang="en-GB" dirty="0" smtClean="0"/>
              <a:t>Identify who needs to be invited / what evidence needs to be collated.</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953" r="13374"/>
          <a:stretch/>
        </p:blipFill>
        <p:spPr>
          <a:xfrm>
            <a:off x="7627556" y="5301208"/>
            <a:ext cx="1296144" cy="1336648"/>
          </a:xfrm>
          <a:prstGeom prst="rect">
            <a:avLst/>
          </a:prstGeom>
        </p:spPr>
      </p:pic>
    </p:spTree>
    <p:extLst>
      <p:ext uri="{BB962C8B-B14F-4D97-AF65-F5344CB8AC3E}">
        <p14:creationId xmlns:p14="http://schemas.microsoft.com/office/powerpoint/2010/main" val="940990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Today’s Agenda</a:t>
            </a:r>
            <a:endParaRPr lang="en-GB" dirty="0"/>
          </a:p>
        </p:txBody>
      </p:sp>
      <p:sp>
        <p:nvSpPr>
          <p:cNvPr id="3" name="Content Placeholder 2"/>
          <p:cNvSpPr>
            <a:spLocks noGrp="1"/>
          </p:cNvSpPr>
          <p:nvPr>
            <p:ph idx="1"/>
          </p:nvPr>
        </p:nvSpPr>
        <p:spPr/>
        <p:txBody>
          <a:bodyPr>
            <a:normAutofit/>
          </a:bodyPr>
          <a:lstStyle/>
          <a:p>
            <a:r>
              <a:rPr lang="en-GB" dirty="0" smtClean="0"/>
              <a:t>9.00 –  Context of MSP</a:t>
            </a:r>
          </a:p>
          <a:p>
            <a:r>
              <a:rPr lang="en-GB" dirty="0" smtClean="0"/>
              <a:t>10.00 –MSP and the Graduated response</a:t>
            </a:r>
          </a:p>
          <a:p>
            <a:r>
              <a:rPr lang="en-GB" dirty="0" smtClean="0"/>
              <a:t>10.30 - Funded MSPs</a:t>
            </a:r>
          </a:p>
          <a:p>
            <a:r>
              <a:rPr lang="en-GB" dirty="0" smtClean="0"/>
              <a:t>10.45 – Break</a:t>
            </a:r>
          </a:p>
          <a:p>
            <a:r>
              <a:rPr lang="en-GB" dirty="0" smtClean="0"/>
              <a:t>11.00 – Evidence to support an MSP</a:t>
            </a:r>
          </a:p>
          <a:p>
            <a:r>
              <a:rPr lang="en-GB" dirty="0" smtClean="0"/>
              <a:t>11.30 – </a:t>
            </a:r>
            <a:r>
              <a:rPr lang="en-GB" dirty="0"/>
              <a:t>Producing a </a:t>
            </a:r>
            <a:r>
              <a:rPr lang="en-GB" dirty="0" smtClean="0"/>
              <a:t>MSP</a:t>
            </a:r>
          </a:p>
          <a:p>
            <a:r>
              <a:rPr lang="en-GB" dirty="0" smtClean="0"/>
              <a:t>11.50 – Questions and Further support</a:t>
            </a:r>
          </a:p>
          <a:p>
            <a:endParaRPr lang="en-GB" dirty="0"/>
          </a:p>
        </p:txBody>
      </p:sp>
    </p:spTree>
    <p:extLst>
      <p:ext uri="{BB962C8B-B14F-4D97-AF65-F5344CB8AC3E}">
        <p14:creationId xmlns:p14="http://schemas.microsoft.com/office/powerpoint/2010/main" val="36097726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to invite</a:t>
            </a:r>
            <a:endParaRPr lang="en-GB" dirty="0"/>
          </a:p>
        </p:txBody>
      </p:sp>
      <p:sp>
        <p:nvSpPr>
          <p:cNvPr id="3" name="Content Placeholder 2"/>
          <p:cNvSpPr>
            <a:spLocks noGrp="1"/>
          </p:cNvSpPr>
          <p:nvPr>
            <p:ph idx="1"/>
          </p:nvPr>
        </p:nvSpPr>
        <p:spPr/>
        <p:txBody>
          <a:bodyPr/>
          <a:lstStyle/>
          <a:p>
            <a:r>
              <a:rPr lang="en-GB" dirty="0" smtClean="0"/>
              <a:t>Senco</a:t>
            </a:r>
          </a:p>
          <a:p>
            <a:r>
              <a:rPr lang="en-GB" dirty="0" smtClean="0"/>
              <a:t>Class teacher / support</a:t>
            </a:r>
          </a:p>
          <a:p>
            <a:r>
              <a:rPr lang="en-GB" dirty="0" smtClean="0"/>
              <a:t>Parents</a:t>
            </a:r>
          </a:p>
          <a:p>
            <a:r>
              <a:rPr lang="en-GB" dirty="0" smtClean="0"/>
              <a:t>Young person</a:t>
            </a:r>
          </a:p>
          <a:p>
            <a:r>
              <a:rPr lang="en-GB" dirty="0" smtClean="0"/>
              <a:t>Advice from / actual attendance from other involved professionals.</a:t>
            </a:r>
            <a:endParaRPr lang="en-GB" dirty="0"/>
          </a:p>
        </p:txBody>
      </p:sp>
    </p:spTree>
    <p:extLst>
      <p:ext uri="{BB962C8B-B14F-4D97-AF65-F5344CB8AC3E}">
        <p14:creationId xmlns:p14="http://schemas.microsoft.com/office/powerpoint/2010/main" val="41073196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School Age Progress Grid</a:t>
            </a:r>
            <a:endParaRPr lang="en-GB" dirty="0"/>
          </a:p>
        </p:txBody>
      </p:sp>
      <p:sp>
        <p:nvSpPr>
          <p:cNvPr id="3" name="Content Placeholder 2"/>
          <p:cNvSpPr>
            <a:spLocks noGrp="1"/>
          </p:cNvSpPr>
          <p:nvPr>
            <p:ph idx="1"/>
          </p:nvPr>
        </p:nvSpPr>
        <p:spPr/>
        <p:txBody>
          <a:bodyPr>
            <a:normAutofit/>
          </a:bodyPr>
          <a:lstStyle/>
          <a:p>
            <a:r>
              <a:rPr lang="en-GB" dirty="0" smtClean="0"/>
              <a:t>The School Aged progress grid provides guidance on levels linked </a:t>
            </a:r>
            <a:r>
              <a:rPr lang="en-GB" dirty="0"/>
              <a:t>t</a:t>
            </a:r>
            <a:r>
              <a:rPr lang="en-GB" dirty="0" smtClean="0"/>
              <a:t>o R 1 – 4;</a:t>
            </a:r>
          </a:p>
          <a:p>
            <a:r>
              <a:rPr lang="en-GB" dirty="0" smtClean="0"/>
              <a:t>Training on the SAPG is available throughout the year.</a:t>
            </a:r>
          </a:p>
          <a:p>
            <a:endParaRPr lang="en-GB" dirty="0" smtClean="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953" r="13374"/>
          <a:stretch/>
        </p:blipFill>
        <p:spPr>
          <a:xfrm>
            <a:off x="7956376" y="5818385"/>
            <a:ext cx="1008112" cy="1039615"/>
          </a:xfrm>
          <a:prstGeom prst="rect">
            <a:avLst/>
          </a:prstGeom>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577" t="21117" r="33738" b="26643"/>
          <a:stretch/>
        </p:blipFill>
        <p:spPr bwMode="auto">
          <a:xfrm>
            <a:off x="2627784" y="3645024"/>
            <a:ext cx="3960440" cy="2820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46345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 Support </a:t>
            </a:r>
            <a:r>
              <a:rPr lang="en-GB" dirty="0" smtClean="0"/>
              <a:t>Grid</a:t>
            </a:r>
            <a:endParaRPr lang="en-GB" dirty="0"/>
          </a:p>
        </p:txBody>
      </p:sp>
      <p:sp>
        <p:nvSpPr>
          <p:cNvPr id="5" name="Content Placeholder 4"/>
          <p:cNvSpPr>
            <a:spLocks noGrp="1"/>
          </p:cNvSpPr>
          <p:nvPr>
            <p:ph sz="half" idx="2"/>
          </p:nvPr>
        </p:nvSpPr>
        <p:spPr/>
        <p:txBody>
          <a:bodyPr/>
          <a:lstStyle/>
          <a:p>
            <a:r>
              <a:rPr lang="en-GB" dirty="0" smtClean="0"/>
              <a:t>The SEN Support Grid helps you to demonstrate what support you are already giving a C/YP from your notional SEN budget;</a:t>
            </a:r>
          </a:p>
          <a:p>
            <a:r>
              <a:rPr lang="en-GB" dirty="0"/>
              <a:t>Training on the </a:t>
            </a:r>
            <a:r>
              <a:rPr lang="en-GB" dirty="0" smtClean="0"/>
              <a:t>SEN SG </a:t>
            </a:r>
            <a:r>
              <a:rPr lang="en-GB" dirty="0"/>
              <a:t>is available throughout the year.</a:t>
            </a:r>
          </a:p>
          <a:p>
            <a:endParaRPr lang="en-GB" b="1" dirty="0" smtClean="0"/>
          </a:p>
          <a:p>
            <a:endParaRPr lang="en-GB"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36" t="17519" r="56778" b="14175"/>
          <a:stretch/>
        </p:blipFill>
        <p:spPr bwMode="auto">
          <a:xfrm>
            <a:off x="569136" y="1268760"/>
            <a:ext cx="3475755" cy="501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71292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Before the MSP Meeting</a:t>
            </a:r>
            <a:endParaRPr lang="en-GB" dirty="0"/>
          </a:p>
        </p:txBody>
      </p:sp>
      <p:sp>
        <p:nvSpPr>
          <p:cNvPr id="3" name="Content Placeholder 2"/>
          <p:cNvSpPr>
            <a:spLocks noGrp="1"/>
          </p:cNvSpPr>
          <p:nvPr>
            <p:ph idx="1"/>
          </p:nvPr>
        </p:nvSpPr>
        <p:spPr/>
        <p:txBody>
          <a:bodyPr/>
          <a:lstStyle/>
          <a:p>
            <a:r>
              <a:rPr lang="en-GB" dirty="0" smtClean="0"/>
              <a:t>‘This Is Me’ completed with child / young person / family;</a:t>
            </a:r>
          </a:p>
          <a:p>
            <a:r>
              <a:rPr lang="en-GB" dirty="0" smtClean="0"/>
              <a:t>Up to date accurate information about the child’s </a:t>
            </a:r>
            <a:r>
              <a:rPr lang="en-GB" dirty="0"/>
              <a:t>n</a:t>
            </a:r>
            <a:r>
              <a:rPr lang="en-GB" dirty="0" smtClean="0"/>
              <a:t>eeds collected from teachers / others;</a:t>
            </a:r>
          </a:p>
          <a:p>
            <a:r>
              <a:rPr lang="en-GB" dirty="0" smtClean="0"/>
              <a:t>‘Personal Details’ and ‘Needs’ section completed.</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953" r="13374"/>
          <a:stretch/>
        </p:blipFill>
        <p:spPr>
          <a:xfrm>
            <a:off x="7627556" y="5301208"/>
            <a:ext cx="1296144" cy="1336648"/>
          </a:xfrm>
          <a:prstGeom prst="rect">
            <a:avLst/>
          </a:prstGeom>
        </p:spPr>
      </p:pic>
    </p:spTree>
    <p:extLst>
      <p:ext uri="{BB962C8B-B14F-4D97-AF65-F5344CB8AC3E}">
        <p14:creationId xmlns:p14="http://schemas.microsoft.com/office/powerpoint/2010/main" val="19623063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 The MSP Meeting</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Agree ‘Needs’ section;</a:t>
            </a:r>
          </a:p>
          <a:p>
            <a:r>
              <a:rPr lang="en-GB" dirty="0" smtClean="0"/>
              <a:t>Discuss outcomes  - these will be short term – no longer than 6 months;</a:t>
            </a:r>
          </a:p>
          <a:p>
            <a:r>
              <a:rPr lang="en-GB" dirty="0" smtClean="0"/>
              <a:t>Discuss what provision will need to be put in place – be as precise as possible;</a:t>
            </a:r>
          </a:p>
          <a:p>
            <a:r>
              <a:rPr lang="en-GB" dirty="0" smtClean="0"/>
              <a:t>Discuss who will implement this and how to evaluate;</a:t>
            </a:r>
          </a:p>
          <a:p>
            <a:r>
              <a:rPr lang="en-GB" dirty="0" smtClean="0"/>
              <a:t>Incorporate advice from external professionals;</a:t>
            </a:r>
          </a:p>
          <a:p>
            <a:r>
              <a:rPr lang="en-GB" dirty="0" smtClean="0"/>
              <a:t>Discuss parent’s role</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953" r="13374"/>
          <a:stretch/>
        </p:blipFill>
        <p:spPr>
          <a:xfrm>
            <a:off x="7627556" y="5301208"/>
            <a:ext cx="1296144" cy="1336648"/>
          </a:xfrm>
          <a:prstGeom prst="rect">
            <a:avLst/>
          </a:prstGeom>
        </p:spPr>
      </p:pic>
    </p:spTree>
    <p:extLst>
      <p:ext uri="{BB962C8B-B14F-4D97-AF65-F5344CB8AC3E}">
        <p14:creationId xmlns:p14="http://schemas.microsoft.com/office/powerpoint/2010/main" val="35701530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Requesting a Funded MSP</a:t>
            </a:r>
            <a:endParaRPr lang="en-GB" dirty="0"/>
          </a:p>
        </p:txBody>
      </p:sp>
      <p:sp>
        <p:nvSpPr>
          <p:cNvPr id="3" name="Content Placeholder 2"/>
          <p:cNvSpPr>
            <a:spLocks noGrp="1"/>
          </p:cNvSpPr>
          <p:nvPr>
            <p:ph idx="1"/>
          </p:nvPr>
        </p:nvSpPr>
        <p:spPr/>
        <p:txBody>
          <a:bodyPr/>
          <a:lstStyle/>
          <a:p>
            <a:r>
              <a:rPr lang="en-GB" dirty="0" smtClean="0"/>
              <a:t>In addition, you must clearly identify what additional funding is required (up to £3K);</a:t>
            </a:r>
          </a:p>
          <a:p>
            <a:r>
              <a:rPr lang="en-GB" dirty="0" smtClean="0"/>
              <a:t>Forward form to SEN Assessment team at MMT.</a:t>
            </a:r>
            <a:endParaRPr lang="en-GB" dirty="0"/>
          </a:p>
        </p:txBody>
      </p:sp>
    </p:spTree>
    <p:extLst>
      <p:ext uri="{BB962C8B-B14F-4D97-AF65-F5344CB8AC3E}">
        <p14:creationId xmlns:p14="http://schemas.microsoft.com/office/powerpoint/2010/main" val="35476722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After MSP</a:t>
            </a:r>
            <a:endParaRPr lang="en-GB" dirty="0"/>
          </a:p>
        </p:txBody>
      </p:sp>
      <p:sp>
        <p:nvSpPr>
          <p:cNvPr id="3" name="Content Placeholder 2"/>
          <p:cNvSpPr>
            <a:spLocks noGrp="1"/>
          </p:cNvSpPr>
          <p:nvPr>
            <p:ph idx="1"/>
          </p:nvPr>
        </p:nvSpPr>
        <p:spPr/>
        <p:txBody>
          <a:bodyPr/>
          <a:lstStyle/>
          <a:p>
            <a:r>
              <a:rPr lang="en-GB" dirty="0" smtClean="0"/>
              <a:t>Circulate MSP to all involved;</a:t>
            </a:r>
          </a:p>
          <a:p>
            <a:r>
              <a:rPr lang="en-GB" dirty="0" smtClean="0"/>
              <a:t>Ensure review date booked in (at end of next term);</a:t>
            </a:r>
          </a:p>
          <a:p>
            <a:r>
              <a:rPr lang="en-GB" dirty="0" smtClean="0"/>
              <a:t>Submit requests for funded MSP to LA</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953" r="13374"/>
          <a:stretch/>
        </p:blipFill>
        <p:spPr>
          <a:xfrm>
            <a:off x="7627556" y="5301208"/>
            <a:ext cx="1296144" cy="1336648"/>
          </a:xfrm>
          <a:prstGeom prst="rect">
            <a:avLst/>
          </a:prstGeom>
        </p:spPr>
      </p:pic>
    </p:spTree>
    <p:extLst>
      <p:ext uri="{BB962C8B-B14F-4D97-AF65-F5344CB8AC3E}">
        <p14:creationId xmlns:p14="http://schemas.microsoft.com/office/powerpoint/2010/main" val="37389261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 of MSP</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133563"/>
              </p:ext>
            </p:extLst>
          </p:nvPr>
        </p:nvGraphicFramePr>
        <p:xfrm>
          <a:off x="457200" y="620688"/>
          <a:ext cx="8507288"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96335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34236032"/>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half" idx="1"/>
          </p:nvPr>
        </p:nvSpPr>
        <p:spPr/>
        <p:txBody>
          <a:bodyPr>
            <a:normAutofit fontScale="55000" lnSpcReduction="20000"/>
          </a:bodyPr>
          <a:lstStyle/>
          <a:p>
            <a:pPr marL="0" indent="0">
              <a:buNone/>
            </a:pPr>
            <a:r>
              <a:rPr lang="en-GB" b="1" dirty="0" smtClean="0"/>
              <a:t>Child’s Views</a:t>
            </a:r>
          </a:p>
          <a:p>
            <a:pPr marL="0" indent="0">
              <a:buNone/>
            </a:pPr>
            <a:endParaRPr lang="en-GB" b="1" dirty="0" smtClean="0"/>
          </a:p>
          <a:p>
            <a:r>
              <a:rPr lang="en-GB" dirty="0"/>
              <a:t>What is my history?</a:t>
            </a:r>
          </a:p>
          <a:p>
            <a:r>
              <a:rPr lang="en-GB" dirty="0"/>
              <a:t>What are my home circumstances?</a:t>
            </a:r>
          </a:p>
          <a:p>
            <a:r>
              <a:rPr lang="en-GB" dirty="0"/>
              <a:t>Who are my family and important people in my life?</a:t>
            </a:r>
          </a:p>
          <a:p>
            <a:r>
              <a:rPr lang="en-GB" dirty="0"/>
              <a:t>What are my likes and hobbies?</a:t>
            </a:r>
          </a:p>
          <a:p>
            <a:r>
              <a:rPr lang="en-GB" dirty="0"/>
              <a:t>What are my health needs?</a:t>
            </a:r>
          </a:p>
          <a:p>
            <a:r>
              <a:rPr lang="en-GB" dirty="0"/>
              <a:t>What’s important for me?</a:t>
            </a:r>
          </a:p>
          <a:p>
            <a:r>
              <a:rPr lang="en-GB" dirty="0"/>
              <a:t>What do people do for me?</a:t>
            </a:r>
          </a:p>
          <a:p>
            <a:r>
              <a:rPr lang="en-GB" dirty="0"/>
              <a:t>What’s working well for me?</a:t>
            </a:r>
          </a:p>
          <a:p>
            <a:r>
              <a:rPr lang="en-GB" dirty="0"/>
              <a:t>What could be better for me?</a:t>
            </a:r>
          </a:p>
          <a:p>
            <a:r>
              <a:rPr lang="en-GB" dirty="0" smtClean="0"/>
              <a:t>How to </a:t>
            </a:r>
            <a:r>
              <a:rPr lang="en-GB" dirty="0"/>
              <a:t>communicate with me and engage me in decision making.</a:t>
            </a:r>
          </a:p>
          <a:p>
            <a:r>
              <a:rPr lang="en-GB" dirty="0"/>
              <a:t>My </a:t>
            </a:r>
            <a:r>
              <a:rPr lang="en-GB" dirty="0" smtClean="0"/>
              <a:t>aspirations </a:t>
            </a:r>
            <a:r>
              <a:rPr lang="en-GB" dirty="0"/>
              <a:t>e.g. education, play, health, friendships, sixth form, further education, independent living, university and employment.</a:t>
            </a:r>
          </a:p>
        </p:txBody>
      </p:sp>
      <p:sp>
        <p:nvSpPr>
          <p:cNvPr id="8" name="Content Placeholder 7"/>
          <p:cNvSpPr>
            <a:spLocks noGrp="1"/>
          </p:cNvSpPr>
          <p:nvPr>
            <p:ph sz="half" idx="2"/>
          </p:nvPr>
        </p:nvSpPr>
        <p:spPr/>
        <p:txBody>
          <a:bodyPr>
            <a:normAutofit fontScale="55000" lnSpcReduction="20000"/>
          </a:bodyPr>
          <a:lstStyle/>
          <a:p>
            <a:pPr marL="0" indent="0">
              <a:buNone/>
            </a:pPr>
            <a:r>
              <a:rPr lang="en-GB" b="1" dirty="0" smtClean="0"/>
              <a:t>Parents’ / Carer’s Views</a:t>
            </a:r>
          </a:p>
          <a:p>
            <a:pPr marL="0" indent="0">
              <a:buNone/>
            </a:pPr>
            <a:endParaRPr lang="en-GB" b="1" dirty="0" smtClean="0"/>
          </a:p>
          <a:p>
            <a:r>
              <a:rPr lang="en-GB" dirty="0" smtClean="0"/>
              <a:t>What </a:t>
            </a:r>
            <a:r>
              <a:rPr lang="en-GB" dirty="0"/>
              <a:t>is working for my child now</a:t>
            </a:r>
          </a:p>
          <a:p>
            <a:r>
              <a:rPr lang="en-GB" dirty="0"/>
              <a:t>What is not working so well for my child at the moment</a:t>
            </a:r>
          </a:p>
          <a:p>
            <a:r>
              <a:rPr lang="en-GB" dirty="0"/>
              <a:t>What would make things better for my </a:t>
            </a:r>
            <a:r>
              <a:rPr lang="en-GB" dirty="0" smtClean="0"/>
              <a:t>child</a:t>
            </a:r>
          </a:p>
          <a:p>
            <a:r>
              <a:rPr lang="en-GB" dirty="0"/>
              <a:t>What are my goals and aspirations for my child?</a:t>
            </a:r>
          </a:p>
          <a:p>
            <a:r>
              <a:rPr lang="en-GB" dirty="0"/>
              <a:t>Short term - the next 6-12 months</a:t>
            </a:r>
          </a:p>
          <a:p>
            <a:r>
              <a:rPr lang="en-GB" dirty="0"/>
              <a:t>Long term - what I want for my child’s future beyond next year and ‘when they are an adult’</a:t>
            </a:r>
          </a:p>
          <a:p>
            <a:pPr marL="0" indent="0">
              <a:buNone/>
            </a:pPr>
            <a:endParaRPr lang="en-GB" dirty="0"/>
          </a:p>
        </p:txBody>
      </p:sp>
    </p:spTree>
    <p:extLst>
      <p:ext uri="{BB962C8B-B14F-4D97-AF65-F5344CB8AC3E}">
        <p14:creationId xmlns:p14="http://schemas.microsoft.com/office/powerpoint/2010/main" val="5457497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176231971"/>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noAutofit/>
          </a:bodyPr>
          <a:lstStyle/>
          <a:p>
            <a:r>
              <a:rPr lang="en-GB" sz="2000" b="1" dirty="0" smtClean="0"/>
              <a:t>NEEDS </a:t>
            </a:r>
            <a:r>
              <a:rPr lang="en-GB" sz="2000" dirty="0" smtClean="0"/>
              <a:t>should be presented under the 4 EHCP headings, as clear, succinct summaries of </a:t>
            </a:r>
            <a:r>
              <a:rPr lang="en-GB" sz="2000" b="1" dirty="0" smtClean="0"/>
              <a:t>what the child needs to develop/improve/enhance/learn</a:t>
            </a:r>
            <a:r>
              <a:rPr lang="en-GB" sz="2000" dirty="0" smtClean="0"/>
              <a:t> and so on – bearing in mind what the child’s difficulties are and what their rate of progress is likely to be.</a:t>
            </a:r>
          </a:p>
          <a:p>
            <a:endParaRPr lang="en-GB" sz="500" dirty="0" smtClean="0"/>
          </a:p>
          <a:p>
            <a:r>
              <a:rPr lang="en-GB" sz="2000" dirty="0" smtClean="0"/>
              <a:t>Provide a </a:t>
            </a:r>
            <a:r>
              <a:rPr lang="en-GB" sz="2000" dirty="0"/>
              <a:t>very short summary statement at the beginning of this section that gives an overview of the child/young person’s strengths and needs in learning. </a:t>
            </a:r>
            <a:endParaRPr lang="en-GB" sz="2000" dirty="0" smtClean="0"/>
          </a:p>
          <a:p>
            <a:endParaRPr lang="en-GB" sz="100" dirty="0" smtClean="0"/>
          </a:p>
          <a:p>
            <a:r>
              <a:rPr lang="en-GB" sz="2000" dirty="0" smtClean="0"/>
              <a:t>Describe the child’s strengths (what they can do) </a:t>
            </a:r>
          </a:p>
          <a:p>
            <a:endParaRPr lang="en-GB" sz="700" dirty="0"/>
          </a:p>
          <a:p>
            <a:r>
              <a:rPr lang="en-GB" sz="2000" dirty="0" smtClean="0"/>
              <a:t>Include </a:t>
            </a:r>
            <a:r>
              <a:rPr lang="en-GB" sz="2000" dirty="0"/>
              <a:t>the level of learning difficulty and/or the impact of their other needs in relation to their access to learning. State how delayed their learning is </a:t>
            </a:r>
            <a:r>
              <a:rPr lang="en-GB" sz="2000" dirty="0" smtClean="0"/>
              <a:t>in relation to the School Age Progress Grid / EY progress grid;</a:t>
            </a:r>
          </a:p>
          <a:p>
            <a:pPr marL="0" indent="0">
              <a:buNone/>
            </a:pPr>
            <a:endParaRPr lang="en-GB" sz="700" dirty="0"/>
          </a:p>
          <a:p>
            <a:endParaRPr lang="en-GB" sz="300" dirty="0" smtClean="0"/>
          </a:p>
          <a:p>
            <a:r>
              <a:rPr lang="en-GB" sz="2000" dirty="0" smtClean="0"/>
              <a:t>Summarise what the </a:t>
            </a:r>
            <a:r>
              <a:rPr lang="en-GB" sz="2000" dirty="0"/>
              <a:t>child/young person needs to be able to do next to make </a:t>
            </a:r>
            <a:r>
              <a:rPr lang="en-GB" sz="2000" dirty="0" smtClean="0"/>
              <a:t>progress</a:t>
            </a:r>
            <a:r>
              <a:rPr lang="en-GB" sz="2000" dirty="0"/>
              <a:t> </a:t>
            </a:r>
            <a:r>
              <a:rPr lang="en-GB" sz="2000" dirty="0" smtClean="0"/>
              <a:t>eg develop expressive language skills</a:t>
            </a:r>
          </a:p>
        </p:txBody>
      </p:sp>
    </p:spTree>
    <p:extLst>
      <p:ext uri="{BB962C8B-B14F-4D97-AF65-F5344CB8AC3E}">
        <p14:creationId xmlns:p14="http://schemas.microsoft.com/office/powerpoint/2010/main" val="788541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953" r="13374"/>
          <a:stretch/>
        </p:blipFill>
        <p:spPr>
          <a:xfrm>
            <a:off x="7524328" y="5109936"/>
            <a:ext cx="1512168" cy="1559423"/>
          </a:xfrm>
          <a:prstGeom prst="rect">
            <a:avLst/>
          </a:prstGeom>
        </p:spPr>
      </p:pic>
      <p:sp>
        <p:nvSpPr>
          <p:cNvPr id="2" name="Title 1"/>
          <p:cNvSpPr>
            <a:spLocks noGrp="1"/>
          </p:cNvSpPr>
          <p:nvPr>
            <p:ph type="title"/>
          </p:nvPr>
        </p:nvSpPr>
        <p:spPr/>
        <p:txBody>
          <a:bodyPr/>
          <a:lstStyle/>
          <a:p>
            <a:r>
              <a:rPr lang="en-GB" dirty="0" smtClean="0"/>
              <a:t>Our Vision</a:t>
            </a:r>
            <a:endParaRPr lang="en-GB" dirty="0"/>
          </a:p>
        </p:txBody>
      </p:sp>
      <p:sp>
        <p:nvSpPr>
          <p:cNvPr id="3" name="Content Placeholder 2"/>
          <p:cNvSpPr>
            <a:spLocks noGrp="1"/>
          </p:cNvSpPr>
          <p:nvPr>
            <p:ph idx="1"/>
          </p:nvPr>
        </p:nvSpPr>
        <p:spPr/>
        <p:txBody>
          <a:bodyPr/>
          <a:lstStyle/>
          <a:p>
            <a:endParaRPr lang="en-GB" i="1" dirty="0" smtClean="0"/>
          </a:p>
          <a:p>
            <a:r>
              <a:rPr lang="en-GB" i="1" dirty="0" smtClean="0"/>
              <a:t>‘Our vision for children with SEND is the same as for all children and young people, that they achieve well in their early years, at school and in college and lead happy and fulfilled lives.’</a:t>
            </a:r>
          </a:p>
          <a:p>
            <a:endParaRPr lang="en-GB" i="1" dirty="0" smtClean="0"/>
          </a:p>
          <a:p>
            <a:r>
              <a:rPr lang="en-GB" dirty="0" smtClean="0"/>
              <a:t>Foreword to the SEND Code of Practice 2014</a:t>
            </a:r>
            <a:endParaRPr lang="en-GB" dirty="0"/>
          </a:p>
        </p:txBody>
      </p:sp>
    </p:spTree>
    <p:extLst>
      <p:ext uri="{BB962C8B-B14F-4D97-AF65-F5344CB8AC3E}">
        <p14:creationId xmlns:p14="http://schemas.microsoft.com/office/powerpoint/2010/main" val="41678154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0234394"/>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1242165451"/>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Content Placeholder 6"/>
          <p:cNvSpPr>
            <a:spLocks noGrp="1"/>
          </p:cNvSpPr>
          <p:nvPr>
            <p:ph idx="1"/>
          </p:nvPr>
        </p:nvSpPr>
        <p:spPr/>
        <p:txBody>
          <a:bodyPr>
            <a:normAutofit fontScale="47500" lnSpcReduction="20000"/>
          </a:bodyPr>
          <a:lstStyle/>
          <a:p>
            <a:r>
              <a:rPr lang="en-GB" dirty="0"/>
              <a:t>Only complete this section if there is direct involvement from a health professional. If there is no involvement from a health professional please state ‘there are no health needs’ or if a referral has been made for involvement of a health professional please state ‘ a referral has been made to……………for………………..’ </a:t>
            </a:r>
            <a:endParaRPr lang="en-GB" dirty="0" smtClean="0"/>
          </a:p>
          <a:p>
            <a:endParaRPr lang="en-GB" sz="1900" dirty="0"/>
          </a:p>
          <a:p>
            <a:r>
              <a:rPr lang="en-GB" dirty="0" smtClean="0"/>
              <a:t>Specify any </a:t>
            </a:r>
            <a:r>
              <a:rPr lang="en-GB" dirty="0"/>
              <a:t>health needs which relate the child/young person’s </a:t>
            </a:r>
            <a:r>
              <a:rPr lang="en-GB" dirty="0" smtClean="0"/>
              <a:t>SEN, where </a:t>
            </a:r>
            <a:r>
              <a:rPr lang="en-GB" dirty="0"/>
              <a:t>the related health needs are having a direct impact on the child/young person’s education or </a:t>
            </a:r>
            <a:r>
              <a:rPr lang="en-GB" dirty="0" smtClean="0"/>
              <a:t>training. </a:t>
            </a:r>
            <a:r>
              <a:rPr lang="en-GB" dirty="0"/>
              <a:t>Any known formal medical condition/diagnoses can be noted in this section, but should be accompanied by information about the impact that condition/diagnoses has on the child/young person. </a:t>
            </a:r>
            <a:endParaRPr lang="en-GB" dirty="0" smtClean="0"/>
          </a:p>
          <a:p>
            <a:endParaRPr lang="en-GB" sz="1500" dirty="0"/>
          </a:p>
          <a:p>
            <a:endParaRPr lang="en-GB" sz="1500" dirty="0"/>
          </a:p>
          <a:p>
            <a:r>
              <a:rPr lang="en-GB" dirty="0" smtClean="0"/>
              <a:t>Within </a:t>
            </a:r>
            <a:r>
              <a:rPr lang="en-GB" dirty="0"/>
              <a:t>these descriptions include what impact the child/young person’s health/medical needs have on them/their environment and what the child/young person needs to be able to do next to make progress; </a:t>
            </a:r>
            <a:endParaRPr lang="en-GB" dirty="0" smtClean="0"/>
          </a:p>
          <a:p>
            <a:endParaRPr lang="en-GB" sz="1700" dirty="0"/>
          </a:p>
          <a:p>
            <a:pPr lvl="1"/>
            <a:r>
              <a:rPr lang="en-GB" sz="3400" dirty="0" smtClean="0"/>
              <a:t>Eg:  </a:t>
            </a:r>
            <a:r>
              <a:rPr lang="en-GB" sz="3400" i="1" dirty="0"/>
              <a:t>X has Epilepsy. He has made excellent progress in his development since his epilepsy surgery and has been seizure free for 1 year. X needs to develop an awareness of how his epilepsy affects him and ultimately what actions he can take to reduce this impact; </a:t>
            </a:r>
            <a:endParaRPr lang="en-GB" sz="3400" dirty="0"/>
          </a:p>
        </p:txBody>
      </p:sp>
      <p:pic>
        <p:nvPicPr>
          <p:cNvPr id="5" name="Picture 4"/>
          <p:cNvPicPr>
            <a:picLocks noChangeAspect="1"/>
          </p:cNvPicPr>
          <p:nvPr/>
        </p:nvPicPr>
        <p:blipFill rotWithShape="1">
          <a:blip r:embed="rId12">
            <a:extLst>
              <a:ext uri="{28A0092B-C50C-407E-A947-70E740481C1C}">
                <a14:useLocalDpi xmlns:a14="http://schemas.microsoft.com/office/drawing/2010/main" val="0"/>
              </a:ext>
            </a:extLst>
          </a:blip>
          <a:srcRect l="14953" r="13374"/>
          <a:stretch/>
        </p:blipFill>
        <p:spPr>
          <a:xfrm>
            <a:off x="7627556" y="5301208"/>
            <a:ext cx="1296144" cy="1336648"/>
          </a:xfrm>
          <a:prstGeom prst="rect">
            <a:avLst/>
          </a:prstGeom>
        </p:spPr>
      </p:pic>
    </p:spTree>
    <p:extLst>
      <p:ext uri="{BB962C8B-B14F-4D97-AF65-F5344CB8AC3E}">
        <p14:creationId xmlns:p14="http://schemas.microsoft.com/office/powerpoint/2010/main" val="34782827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128499247"/>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p:cNvSpPr>
            <a:spLocks noGrp="1"/>
          </p:cNvSpPr>
          <p:nvPr>
            <p:ph idx="1"/>
          </p:nvPr>
        </p:nvSpPr>
        <p:spPr/>
        <p:txBody>
          <a:bodyPr>
            <a:normAutofit fontScale="47500" lnSpcReduction="20000"/>
          </a:bodyPr>
          <a:lstStyle/>
          <a:p>
            <a:r>
              <a:rPr lang="en-GB" sz="4000" dirty="0"/>
              <a:t>Only complete this section if there is direct involvement from a social care professional. If there is no involvement from a social care professional please state ‘there are no social care needs’ or if a referral for social care involvement/assessment has been made please state ‘ a referral has been made to………………..for……………..’ </a:t>
            </a:r>
            <a:endParaRPr lang="en-GB" sz="4000" dirty="0" smtClean="0"/>
          </a:p>
          <a:p>
            <a:endParaRPr lang="en-GB" sz="2300" dirty="0"/>
          </a:p>
          <a:p>
            <a:r>
              <a:rPr lang="en-GB" sz="4000" dirty="0" smtClean="0"/>
              <a:t>Specify any </a:t>
            </a:r>
            <a:r>
              <a:rPr lang="en-GB" sz="4000" dirty="0"/>
              <a:t>social care needs which relate the child/young person’s SEN or </a:t>
            </a:r>
            <a:r>
              <a:rPr lang="en-GB" sz="4000" dirty="0" smtClean="0"/>
              <a:t>disability, where </a:t>
            </a:r>
            <a:r>
              <a:rPr lang="en-GB" sz="4000" dirty="0"/>
              <a:t>the related social care needs are having a direct impact on the child/young person’s education or </a:t>
            </a:r>
            <a:r>
              <a:rPr lang="en-GB" sz="4000" dirty="0" smtClean="0"/>
              <a:t>training. </a:t>
            </a:r>
          </a:p>
          <a:p>
            <a:pPr marL="0" indent="0">
              <a:buNone/>
            </a:pPr>
            <a:endParaRPr lang="en-GB" sz="2300" dirty="0"/>
          </a:p>
          <a:p>
            <a:r>
              <a:rPr lang="en-GB" sz="4000" dirty="0" smtClean="0"/>
              <a:t>Describe the </a:t>
            </a:r>
            <a:r>
              <a:rPr lang="en-GB" sz="4000" dirty="0"/>
              <a:t>child/young person’s strengths (what they can do) and needs (what they </a:t>
            </a:r>
          </a:p>
          <a:p>
            <a:pPr marL="0" indent="0">
              <a:buNone/>
            </a:pPr>
            <a:r>
              <a:rPr lang="en-GB" dirty="0"/>
              <a:t>	</a:t>
            </a:r>
          </a:p>
          <a:p>
            <a:pPr lvl="1"/>
            <a:r>
              <a:rPr lang="en-GB" sz="3400" i="1" dirty="0"/>
              <a:t>X’s is a Child in Need as a disabled child as defined by the Children’s Act 1989. The majority of her social care needs arise from her physical disabilities which restrict her independence. X is very sociable but her physical disabilities restrict her opportunities to mix with her peers in the community. X needs to be able to take part in fun and enjoyable social experiences; and develop her independent living skills. </a:t>
            </a:r>
            <a:endParaRPr lang="en-GB" dirty="0"/>
          </a:p>
          <a:p>
            <a:endParaRPr lang="en-GB" dirty="0"/>
          </a:p>
        </p:txBody>
      </p:sp>
    </p:spTree>
    <p:extLst>
      <p:ext uri="{BB962C8B-B14F-4D97-AF65-F5344CB8AC3E}">
        <p14:creationId xmlns:p14="http://schemas.microsoft.com/office/powerpoint/2010/main" val="16514313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172016050"/>
              </p:ext>
            </p:extLst>
          </p:nvPr>
        </p:nvGraphicFramePr>
        <p:xfrm>
          <a:off x="467544" y="332656"/>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p:cNvSpPr>
            <a:spLocks noGrp="1"/>
          </p:cNvSpPr>
          <p:nvPr>
            <p:ph idx="1"/>
          </p:nvPr>
        </p:nvSpPr>
        <p:spPr>
          <a:xfrm>
            <a:off x="467544" y="1844824"/>
            <a:ext cx="8229600" cy="4525963"/>
          </a:xfrm>
        </p:spPr>
        <p:txBody>
          <a:bodyPr>
            <a:normAutofit fontScale="85000" lnSpcReduction="10000"/>
          </a:bodyPr>
          <a:lstStyle/>
          <a:p>
            <a:pPr>
              <a:defRPr/>
            </a:pPr>
            <a:r>
              <a:rPr lang="en-GB" dirty="0"/>
              <a:t>CoP defines Outcomes as “…the benefit or difference made to an individual as a result of an intervention.”</a:t>
            </a:r>
          </a:p>
          <a:p>
            <a:pPr marL="0" indent="0">
              <a:buNone/>
              <a:defRPr/>
            </a:pPr>
            <a:endParaRPr lang="en-GB" sz="1400" dirty="0"/>
          </a:p>
          <a:p>
            <a:pPr>
              <a:defRPr/>
            </a:pPr>
            <a:r>
              <a:rPr lang="en-GB" b="1" i="1" dirty="0" smtClean="0">
                <a:solidFill>
                  <a:srgbClr val="7030A0"/>
                </a:solidFill>
              </a:rPr>
              <a:t>What observable </a:t>
            </a:r>
            <a:r>
              <a:rPr lang="en-GB" b="1" i="1" dirty="0">
                <a:solidFill>
                  <a:srgbClr val="7030A0"/>
                </a:solidFill>
              </a:rPr>
              <a:t>change there will be</a:t>
            </a:r>
            <a:r>
              <a:rPr lang="en-GB" i="1" dirty="0">
                <a:solidFill>
                  <a:srgbClr val="7030A0"/>
                </a:solidFill>
              </a:rPr>
              <a:t> in the child’s functioning by </a:t>
            </a:r>
            <a:r>
              <a:rPr lang="en-GB" i="1" dirty="0" smtClean="0">
                <a:solidFill>
                  <a:srgbClr val="7030A0"/>
                </a:solidFill>
              </a:rPr>
              <a:t>the next review, </a:t>
            </a:r>
            <a:r>
              <a:rPr lang="en-GB" dirty="0"/>
              <a:t>i.e. what the child will be demonstrating/showing/be able to do. </a:t>
            </a:r>
          </a:p>
          <a:p>
            <a:pPr marL="0" indent="0">
              <a:buNone/>
              <a:defRPr/>
            </a:pPr>
            <a:endParaRPr lang="en-GB" sz="1200" dirty="0"/>
          </a:p>
          <a:p>
            <a:pPr>
              <a:defRPr/>
            </a:pPr>
            <a:r>
              <a:rPr lang="en-GB" dirty="0"/>
              <a:t>Should be positively phrased and </a:t>
            </a:r>
            <a:endParaRPr lang="en-GB" dirty="0" smtClean="0"/>
          </a:p>
          <a:p>
            <a:pPr>
              <a:defRPr/>
            </a:pPr>
            <a:endParaRPr lang="en-GB" sz="1200" dirty="0" smtClean="0"/>
          </a:p>
          <a:p>
            <a:pPr>
              <a:defRPr/>
            </a:pPr>
            <a:r>
              <a:rPr lang="en-GB" dirty="0" smtClean="0"/>
              <a:t>Regular progress monitoring should always be considered in the light of the steps, outcomes and aspirations. </a:t>
            </a:r>
          </a:p>
          <a:p>
            <a:endParaRPr lang="en-GB" dirty="0"/>
          </a:p>
        </p:txBody>
      </p:sp>
    </p:spTree>
    <p:extLst>
      <p:ext uri="{BB962C8B-B14F-4D97-AF65-F5344CB8AC3E}">
        <p14:creationId xmlns:p14="http://schemas.microsoft.com/office/powerpoint/2010/main" val="24577756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56238707"/>
              </p:ext>
            </p:extLst>
          </p:nvPr>
        </p:nvGraphicFramePr>
        <p:xfrm>
          <a:off x="467544" y="332656"/>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p:cNvSpPr>
            <a:spLocks noGrp="1"/>
          </p:cNvSpPr>
          <p:nvPr>
            <p:ph idx="1"/>
          </p:nvPr>
        </p:nvSpPr>
        <p:spPr/>
        <p:txBody>
          <a:bodyPr>
            <a:normAutofit fontScale="92500" lnSpcReduction="20000"/>
          </a:bodyPr>
          <a:lstStyle/>
          <a:p>
            <a:pPr marL="0" indent="0">
              <a:lnSpc>
                <a:spcPct val="90000"/>
              </a:lnSpc>
            </a:pPr>
            <a:endParaRPr lang="en-GB" sz="1600" dirty="0"/>
          </a:p>
          <a:p>
            <a:r>
              <a:rPr lang="en-GB" b="1" dirty="0" smtClean="0"/>
              <a:t>PROVISION </a:t>
            </a:r>
            <a:r>
              <a:rPr lang="en-GB" dirty="0"/>
              <a:t>should outline exactly </a:t>
            </a:r>
            <a:r>
              <a:rPr lang="en-GB" b="1" dirty="0"/>
              <a:t>what is in place (or needs to be put in place) to help the child begin to achieve each of the </a:t>
            </a:r>
            <a:r>
              <a:rPr lang="en-GB" b="1" dirty="0" smtClean="0"/>
              <a:t>Outcomes</a:t>
            </a:r>
            <a:r>
              <a:rPr lang="en-GB" dirty="0"/>
              <a:t>. </a:t>
            </a:r>
            <a:endParaRPr lang="en-GB" dirty="0" smtClean="0"/>
          </a:p>
          <a:p>
            <a:endParaRPr lang="en-GB" sz="1200" dirty="0" smtClean="0"/>
          </a:p>
          <a:p>
            <a:r>
              <a:rPr lang="en-GB" dirty="0" smtClean="0"/>
              <a:t>It </a:t>
            </a:r>
            <a:r>
              <a:rPr lang="en-GB" dirty="0"/>
              <a:t>should refer to what intervention/support should be provided, who should provide this support and how it will be provided, as well as what </a:t>
            </a:r>
            <a:r>
              <a:rPr lang="en-GB" dirty="0" smtClean="0"/>
              <a:t>facilities /resources /equipment / staffing </a:t>
            </a:r>
            <a:r>
              <a:rPr lang="en-GB" dirty="0"/>
              <a:t>arrangements etc are needed. </a:t>
            </a:r>
            <a:endParaRPr lang="en-GB" dirty="0" smtClean="0"/>
          </a:p>
          <a:p>
            <a:endParaRPr lang="en-GB" sz="1200" dirty="0" smtClean="0"/>
          </a:p>
          <a:p>
            <a:r>
              <a:rPr lang="en-GB" dirty="0" smtClean="0"/>
              <a:t>It should be specific and quantified eg 2 x 20 minutes per day.</a:t>
            </a:r>
          </a:p>
          <a:p>
            <a:endParaRPr lang="en-GB" dirty="0"/>
          </a:p>
        </p:txBody>
      </p:sp>
    </p:spTree>
    <p:extLst>
      <p:ext uri="{BB962C8B-B14F-4D97-AF65-F5344CB8AC3E}">
        <p14:creationId xmlns:p14="http://schemas.microsoft.com/office/powerpoint/2010/main" val="157445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588020831"/>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p:cNvSpPr>
            <a:spLocks noGrp="1"/>
          </p:cNvSpPr>
          <p:nvPr>
            <p:ph idx="1"/>
          </p:nvPr>
        </p:nvSpPr>
        <p:spPr/>
        <p:txBody>
          <a:bodyPr>
            <a:normAutofit/>
          </a:bodyPr>
          <a:lstStyle/>
          <a:p>
            <a:pPr fontAlgn="ctr"/>
            <a:r>
              <a:rPr lang="en-GB" dirty="0" smtClean="0"/>
              <a:t>What funding is already in place for the c/</a:t>
            </a:r>
            <a:r>
              <a:rPr lang="en-GB" dirty="0" err="1" smtClean="0"/>
              <a:t>yp</a:t>
            </a:r>
            <a:r>
              <a:rPr lang="en-GB" dirty="0" smtClean="0"/>
              <a:t>?</a:t>
            </a:r>
          </a:p>
          <a:p>
            <a:pPr fontAlgn="ctr"/>
            <a:endParaRPr lang="en-GB" sz="1400" dirty="0" smtClean="0"/>
          </a:p>
          <a:p>
            <a:pPr fontAlgn="ctr"/>
            <a:r>
              <a:rPr lang="en-GB" dirty="0" smtClean="0"/>
              <a:t>How much additional funding are you requesting?</a:t>
            </a:r>
          </a:p>
          <a:p>
            <a:pPr fontAlgn="ctr"/>
            <a:endParaRPr lang="en-GB" sz="1800" dirty="0" smtClean="0"/>
          </a:p>
          <a:p>
            <a:pPr fontAlgn="ctr"/>
            <a:r>
              <a:rPr lang="en-GB" dirty="0" smtClean="0"/>
              <a:t>What exactly will this be used for (not just </a:t>
            </a:r>
            <a:r>
              <a:rPr lang="en-GB" i="1" dirty="0" smtClean="0"/>
              <a:t>‘1:1 support’</a:t>
            </a:r>
            <a:r>
              <a:rPr lang="en-GB" dirty="0" smtClean="0"/>
              <a:t>)?</a:t>
            </a:r>
          </a:p>
          <a:p>
            <a:pPr fontAlgn="ctr"/>
            <a:endParaRPr lang="en-GB" sz="1700" dirty="0"/>
          </a:p>
          <a:p>
            <a:pPr fontAlgn="ctr"/>
            <a:endParaRPr lang="en-GB" sz="1100" dirty="0"/>
          </a:p>
          <a:p>
            <a:endParaRPr lang="en-GB" dirty="0"/>
          </a:p>
        </p:txBody>
      </p:sp>
    </p:spTree>
    <p:extLst>
      <p:ext uri="{BB962C8B-B14F-4D97-AF65-F5344CB8AC3E}">
        <p14:creationId xmlns:p14="http://schemas.microsoft.com/office/powerpoint/2010/main" val="7813755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095420859"/>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p:cNvSpPr>
            <a:spLocks noGrp="1"/>
          </p:cNvSpPr>
          <p:nvPr>
            <p:ph idx="1"/>
          </p:nvPr>
        </p:nvSpPr>
        <p:spPr/>
        <p:txBody>
          <a:bodyPr>
            <a:normAutofit fontScale="92500" lnSpcReduction="10000"/>
          </a:bodyPr>
          <a:lstStyle/>
          <a:p>
            <a:pPr marL="0" indent="0">
              <a:buNone/>
            </a:pPr>
            <a:r>
              <a:rPr lang="en-GB" dirty="0" smtClean="0"/>
              <a:t>Documents that inform My Support Plan</a:t>
            </a:r>
          </a:p>
          <a:p>
            <a:pPr marL="0" indent="0">
              <a:buNone/>
            </a:pPr>
            <a:endParaRPr lang="en-GB" sz="1800" dirty="0" smtClean="0"/>
          </a:p>
          <a:p>
            <a:r>
              <a:rPr lang="en-GB" dirty="0" smtClean="0"/>
              <a:t>Evidence of advice or support from Education professionals eg EP; previous My Support Plan(s), s, behaviour log/diary etc</a:t>
            </a:r>
          </a:p>
          <a:p>
            <a:r>
              <a:rPr lang="en-GB" dirty="0"/>
              <a:t>Evidence of advice or support from Health </a:t>
            </a:r>
            <a:r>
              <a:rPr lang="en-GB" dirty="0" smtClean="0"/>
              <a:t>eg. Therapy advice, Paediatricians report</a:t>
            </a:r>
          </a:p>
          <a:p>
            <a:r>
              <a:rPr lang="en-GB" dirty="0"/>
              <a:t>Evidence of advice or support from </a:t>
            </a:r>
            <a:r>
              <a:rPr lang="en-GB" dirty="0" smtClean="0"/>
              <a:t> Social Care eg. Child in Need Plan, PEP, Care Plan)</a:t>
            </a:r>
          </a:p>
          <a:p>
            <a:r>
              <a:rPr lang="en-GB" dirty="0" smtClean="0"/>
              <a:t>Other evidence from other people or agencies</a:t>
            </a:r>
          </a:p>
          <a:p>
            <a:endParaRPr lang="en-GB" dirty="0"/>
          </a:p>
        </p:txBody>
      </p:sp>
    </p:spTree>
    <p:extLst>
      <p:ext uri="{BB962C8B-B14F-4D97-AF65-F5344CB8AC3E}">
        <p14:creationId xmlns:p14="http://schemas.microsoft.com/office/powerpoint/2010/main" val="20495188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6460" y="1600200"/>
            <a:ext cx="5311079" cy="4525963"/>
          </a:xfr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4953" r="13374"/>
          <a:stretch/>
        </p:blipFill>
        <p:spPr>
          <a:xfrm>
            <a:off x="7627556" y="5301208"/>
            <a:ext cx="1296144" cy="1336648"/>
          </a:xfrm>
          <a:prstGeom prst="rect">
            <a:avLst/>
          </a:prstGeom>
        </p:spPr>
      </p:pic>
    </p:spTree>
    <p:extLst>
      <p:ext uri="{BB962C8B-B14F-4D97-AF65-F5344CB8AC3E}">
        <p14:creationId xmlns:p14="http://schemas.microsoft.com/office/powerpoint/2010/main" val="5880015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Advice and Support</a:t>
            </a:r>
            <a:endParaRPr lang="en-GB" dirty="0"/>
          </a:p>
        </p:txBody>
      </p:sp>
      <p:sp>
        <p:nvSpPr>
          <p:cNvPr id="3" name="Content Placeholder 2"/>
          <p:cNvSpPr>
            <a:spLocks noGrp="1"/>
          </p:cNvSpPr>
          <p:nvPr>
            <p:ph idx="1"/>
          </p:nvPr>
        </p:nvSpPr>
        <p:spPr/>
        <p:txBody>
          <a:bodyPr/>
          <a:lstStyle/>
          <a:p>
            <a:r>
              <a:rPr lang="en-GB" dirty="0" smtClean="0"/>
              <a:t>Example MSPs on BSOL;</a:t>
            </a:r>
          </a:p>
          <a:p>
            <a:r>
              <a:rPr lang="en-GB" dirty="0" smtClean="0"/>
              <a:t>MSP Review document on BSOL;</a:t>
            </a:r>
          </a:p>
          <a:p>
            <a:r>
              <a:rPr lang="en-GB" dirty="0" smtClean="0"/>
              <a:t>Monthly MSP drop-in / advice sessions (BSOL)</a:t>
            </a:r>
          </a:p>
          <a:p>
            <a:endParaRPr lang="en-GB" dirty="0"/>
          </a:p>
        </p:txBody>
      </p:sp>
    </p:spTree>
    <p:extLst>
      <p:ext uri="{BB962C8B-B14F-4D97-AF65-F5344CB8AC3E}">
        <p14:creationId xmlns:p14="http://schemas.microsoft.com/office/powerpoint/2010/main" val="3917197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 Support Plan</a:t>
            </a:r>
            <a:endParaRPr lang="en-GB" dirty="0"/>
          </a:p>
        </p:txBody>
      </p:sp>
      <p:sp>
        <p:nvSpPr>
          <p:cNvPr id="3" name="Content Placeholder 2"/>
          <p:cNvSpPr>
            <a:spLocks noGrp="1"/>
          </p:cNvSpPr>
          <p:nvPr>
            <p:ph idx="1"/>
          </p:nvPr>
        </p:nvSpPr>
        <p:spPr/>
        <p:txBody>
          <a:bodyPr>
            <a:normAutofit lnSpcReduction="10000"/>
          </a:bodyPr>
          <a:lstStyle/>
          <a:p>
            <a:r>
              <a:rPr lang="en-GB" dirty="0" smtClean="0"/>
              <a:t>My Support Plan is a strategy used nationally when a young person has complex needs;</a:t>
            </a:r>
          </a:p>
          <a:p>
            <a:r>
              <a:rPr lang="en-GB" dirty="0" smtClean="0"/>
              <a:t>It provides a more coordinated, family centred and personalised planning approach</a:t>
            </a:r>
          </a:p>
          <a:p>
            <a:r>
              <a:rPr lang="en-GB" dirty="0" smtClean="0"/>
              <a:t>It demonstrates a graduated response to SEN</a:t>
            </a:r>
          </a:p>
          <a:p>
            <a:r>
              <a:rPr lang="en-GB" dirty="0" smtClean="0"/>
              <a:t>It demonstrates accountability for notional SEN funding;</a:t>
            </a:r>
          </a:p>
          <a:p>
            <a:r>
              <a:rPr lang="en-GB" dirty="0" smtClean="0"/>
              <a:t>In some cases, it may allow access to additional MSP funding.</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953" r="13374"/>
          <a:stretch/>
        </p:blipFill>
        <p:spPr>
          <a:xfrm>
            <a:off x="7627556" y="5301208"/>
            <a:ext cx="1296144" cy="1336648"/>
          </a:xfrm>
          <a:prstGeom prst="rect">
            <a:avLst/>
          </a:prstGeom>
        </p:spPr>
      </p:pic>
    </p:spTree>
    <p:extLst>
      <p:ext uri="{BB962C8B-B14F-4D97-AF65-F5344CB8AC3E}">
        <p14:creationId xmlns:p14="http://schemas.microsoft.com/office/powerpoint/2010/main" val="2711560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we are aiming for…</a:t>
            </a:r>
            <a:endParaRPr lang="en-GB" dirty="0"/>
          </a:p>
        </p:txBody>
      </p:sp>
      <p:sp>
        <p:nvSpPr>
          <p:cNvPr id="3" name="Content Placeholder 2"/>
          <p:cNvSpPr>
            <a:spLocks noGrp="1"/>
          </p:cNvSpPr>
          <p:nvPr>
            <p:ph idx="1"/>
          </p:nvPr>
        </p:nvSpPr>
        <p:spPr/>
        <p:txBody>
          <a:bodyPr>
            <a:normAutofit lnSpcReduction="10000"/>
          </a:bodyPr>
          <a:lstStyle/>
          <a:p>
            <a:r>
              <a:rPr lang="en-GB" dirty="0" smtClean="0"/>
              <a:t>The majority of children and young people in educational settings will have their SEN effectively met within that setting using the setting’s own approach to planning and recording eg. Provision map / IEP</a:t>
            </a:r>
          </a:p>
          <a:p>
            <a:endParaRPr lang="en-GB" sz="1200" dirty="0"/>
          </a:p>
          <a:p>
            <a:r>
              <a:rPr lang="en-GB" dirty="0" smtClean="0"/>
              <a:t>This does not mean that they will be doing exactly the same as all of the other children</a:t>
            </a:r>
          </a:p>
          <a:p>
            <a:endParaRPr lang="en-GB" sz="1700" dirty="0" smtClean="0"/>
          </a:p>
          <a:p>
            <a:r>
              <a:rPr lang="en-GB" dirty="0" smtClean="0"/>
              <a:t>There should be a graduated response.</a:t>
            </a:r>
            <a:endParaRPr lang="en-GB" dirty="0"/>
          </a:p>
        </p:txBody>
      </p:sp>
    </p:spTree>
    <p:extLst>
      <p:ext uri="{BB962C8B-B14F-4D97-AF65-F5344CB8AC3E}">
        <p14:creationId xmlns:p14="http://schemas.microsoft.com/office/powerpoint/2010/main" val="2075656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Graduated Approach in Bradford</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953" r="13374"/>
          <a:stretch/>
        </p:blipFill>
        <p:spPr>
          <a:xfrm>
            <a:off x="7627556" y="5301208"/>
            <a:ext cx="1296144" cy="1336648"/>
          </a:xfrm>
          <a:prstGeom prst="rect">
            <a:avLst/>
          </a:prstGeom>
        </p:spPr>
      </p:pic>
      <p:graphicFrame>
        <p:nvGraphicFramePr>
          <p:cNvPr id="5" name="Content Placeholder 3"/>
          <p:cNvGraphicFramePr>
            <a:graphicFrameLocks/>
          </p:cNvGraphicFramePr>
          <p:nvPr>
            <p:extLst>
              <p:ext uri="{D42A27DB-BD31-4B8C-83A1-F6EECF244321}">
                <p14:modId xmlns:p14="http://schemas.microsoft.com/office/powerpoint/2010/main" val="1152111061"/>
              </p:ext>
            </p:extLst>
          </p:nvPr>
        </p:nvGraphicFramePr>
        <p:xfrm>
          <a:off x="179512" y="1412776"/>
          <a:ext cx="8352928" cy="4669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1343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Mainstream School SEN Funding</a:t>
            </a:r>
            <a:endParaRPr lang="en-GB" dirty="0"/>
          </a:p>
        </p:txBody>
      </p:sp>
      <p:sp>
        <p:nvSpPr>
          <p:cNvPr id="3" name="Content Placeholder 2"/>
          <p:cNvSpPr>
            <a:spLocks noGrp="1"/>
          </p:cNvSpPr>
          <p:nvPr>
            <p:ph idx="1"/>
          </p:nvPr>
        </p:nvSpPr>
        <p:spPr/>
        <p:txBody>
          <a:bodyPr/>
          <a:lstStyle/>
          <a:p>
            <a:r>
              <a:rPr lang="en-GB" dirty="0" smtClean="0"/>
              <a:t>Prior to an EHCP schools have agreed to fund SEN using Elements 1 and 2;</a:t>
            </a:r>
          </a:p>
          <a:p>
            <a:r>
              <a:rPr lang="en-GB" dirty="0" smtClean="0"/>
              <a:t>Don’t forget Pupil Premium! </a:t>
            </a:r>
          </a:p>
          <a:p>
            <a:r>
              <a:rPr lang="en-GB" dirty="0" smtClean="0"/>
              <a:t>When an EHCP is issued, </a:t>
            </a:r>
            <a:r>
              <a:rPr lang="en-GB" dirty="0"/>
              <a:t> </a:t>
            </a:r>
            <a:r>
              <a:rPr lang="en-GB" dirty="0" smtClean="0"/>
              <a:t>                            additional Element 3 funding                              is allocated from the High                           Needs Block</a:t>
            </a:r>
          </a:p>
          <a:p>
            <a:endParaRPr lang="en-GB" dirty="0"/>
          </a:p>
        </p:txBody>
      </p:sp>
      <p:sp>
        <p:nvSpPr>
          <p:cNvPr id="5" name="Oval 4"/>
          <p:cNvSpPr/>
          <p:nvPr/>
        </p:nvSpPr>
        <p:spPr>
          <a:xfrm>
            <a:off x="3059832" y="5233257"/>
            <a:ext cx="1512168"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Pupil Premium</a:t>
            </a:r>
            <a:endParaRPr lang="en-GB" dirty="0"/>
          </a:p>
        </p:txBody>
      </p:sp>
      <p:graphicFrame>
        <p:nvGraphicFramePr>
          <p:cNvPr id="6" name="Content Placeholder 3"/>
          <p:cNvGraphicFramePr>
            <a:graphicFrameLocks/>
          </p:cNvGraphicFramePr>
          <p:nvPr>
            <p:extLst>
              <p:ext uri="{D42A27DB-BD31-4B8C-83A1-F6EECF244321}">
                <p14:modId xmlns:p14="http://schemas.microsoft.com/office/powerpoint/2010/main" val="1479218173"/>
              </p:ext>
            </p:extLst>
          </p:nvPr>
        </p:nvGraphicFramePr>
        <p:xfrm>
          <a:off x="1475656" y="3757093"/>
          <a:ext cx="7346776" cy="2952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8955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Dedicated Schools Grant (DSG)</a:t>
            </a:r>
            <a:endParaRPr lang="en-GB" dirty="0"/>
          </a:p>
        </p:txBody>
      </p:sp>
      <p:sp>
        <p:nvSpPr>
          <p:cNvPr id="3" name="Content Placeholder 2"/>
          <p:cNvSpPr>
            <a:spLocks noGrp="1"/>
          </p:cNvSpPr>
          <p:nvPr>
            <p:ph idx="1"/>
          </p:nvPr>
        </p:nvSpPr>
        <p:spPr>
          <a:xfrm>
            <a:off x="467544" y="1340768"/>
            <a:ext cx="8229600" cy="4525963"/>
          </a:xfrm>
        </p:spPr>
        <p:txBody>
          <a:bodyPr>
            <a:normAutofit/>
          </a:bodyPr>
          <a:lstStyle/>
          <a:p>
            <a:r>
              <a:rPr lang="en-GB" sz="2800" dirty="0" smtClean="0"/>
              <a:t>This is the total amount of money the LA Receives for Education</a:t>
            </a:r>
            <a:endParaRPr lang="en-GB" sz="2800" dirty="0"/>
          </a:p>
        </p:txBody>
      </p:sp>
      <p:graphicFrame>
        <p:nvGraphicFramePr>
          <p:cNvPr id="4" name="Diagram 3"/>
          <p:cNvGraphicFramePr/>
          <p:nvPr>
            <p:extLst>
              <p:ext uri="{D42A27DB-BD31-4B8C-83A1-F6EECF244321}">
                <p14:modId xmlns:p14="http://schemas.microsoft.com/office/powerpoint/2010/main" val="501481258"/>
              </p:ext>
            </p:extLst>
          </p:nvPr>
        </p:nvGraphicFramePr>
        <p:xfrm>
          <a:off x="1547664" y="2060848"/>
          <a:ext cx="6096000" cy="4208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lowchart: Connector 4"/>
          <p:cNvSpPr/>
          <p:nvPr/>
        </p:nvSpPr>
        <p:spPr>
          <a:xfrm>
            <a:off x="153330" y="3212976"/>
            <a:ext cx="781236" cy="79208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t>Schools</a:t>
            </a:r>
            <a:endParaRPr lang="en-GB" dirty="0"/>
          </a:p>
        </p:txBody>
      </p:sp>
      <p:sp>
        <p:nvSpPr>
          <p:cNvPr id="9" name="Flowchart: Connector 8"/>
          <p:cNvSpPr/>
          <p:nvPr/>
        </p:nvSpPr>
        <p:spPr>
          <a:xfrm>
            <a:off x="1027725" y="3212669"/>
            <a:ext cx="781236" cy="79208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t>Schools</a:t>
            </a:r>
            <a:endParaRPr lang="en-GB" dirty="0"/>
          </a:p>
        </p:txBody>
      </p:sp>
      <p:sp>
        <p:nvSpPr>
          <p:cNvPr id="10" name="Flowchart: Connector 9"/>
          <p:cNvSpPr/>
          <p:nvPr/>
        </p:nvSpPr>
        <p:spPr>
          <a:xfrm>
            <a:off x="1043608" y="2245006"/>
            <a:ext cx="781236" cy="79208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t>Schools</a:t>
            </a:r>
            <a:endParaRPr lang="en-GB" dirty="0"/>
          </a:p>
        </p:txBody>
      </p:sp>
      <p:sp>
        <p:nvSpPr>
          <p:cNvPr id="11" name="Flowchart: Connector 10"/>
          <p:cNvSpPr/>
          <p:nvPr/>
        </p:nvSpPr>
        <p:spPr>
          <a:xfrm>
            <a:off x="153330" y="2245006"/>
            <a:ext cx="781236" cy="79208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t>Schools</a:t>
            </a:r>
            <a:endParaRPr lang="en-GB" dirty="0"/>
          </a:p>
        </p:txBody>
      </p:sp>
      <p:sp>
        <p:nvSpPr>
          <p:cNvPr id="12" name="Flowchart: Connector 11"/>
          <p:cNvSpPr/>
          <p:nvPr/>
        </p:nvSpPr>
        <p:spPr>
          <a:xfrm>
            <a:off x="2168606" y="2060848"/>
            <a:ext cx="4851666" cy="4608512"/>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rot="624829" flipH="1">
            <a:off x="1953158" y="2624455"/>
            <a:ext cx="1511949" cy="6178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To schools</a:t>
            </a:r>
            <a:endParaRPr lang="en-GB" dirty="0"/>
          </a:p>
        </p:txBody>
      </p:sp>
      <p:sp>
        <p:nvSpPr>
          <p:cNvPr id="6" name="Down Arrow 5"/>
          <p:cNvSpPr/>
          <p:nvPr/>
        </p:nvSpPr>
        <p:spPr>
          <a:xfrm rot="3721866">
            <a:off x="6473511" y="2013606"/>
            <a:ext cx="2789041" cy="2072653"/>
          </a:xfrm>
          <a:prstGeom prst="downArrow">
            <a:avLst>
              <a:gd name="adj1" fmla="val 50000"/>
              <a:gd name="adj2" fmla="val 519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LA Funding from Central Government</a:t>
            </a:r>
            <a:endParaRPr lang="en-GB" dirty="0"/>
          </a:p>
        </p:txBody>
      </p:sp>
      <p:sp>
        <p:nvSpPr>
          <p:cNvPr id="18" name="Rectangle 17"/>
          <p:cNvSpPr/>
          <p:nvPr/>
        </p:nvSpPr>
        <p:spPr>
          <a:xfrm>
            <a:off x="280876" y="5989930"/>
            <a:ext cx="4836004" cy="369332"/>
          </a:xfrm>
          <a:prstGeom prst="rect">
            <a:avLst/>
          </a:prstGeom>
          <a:solidFill>
            <a:schemeClr val="bg1"/>
          </a:solidFill>
          <a:ln>
            <a:solidFill>
              <a:schemeClr val="tx1"/>
            </a:solidFill>
          </a:ln>
        </p:spPr>
        <p:txBody>
          <a:bodyPr wrap="none">
            <a:spAutoFit/>
          </a:bodyPr>
          <a:lstStyle/>
          <a:p>
            <a:r>
              <a:rPr lang="en-GB" dirty="0" smtClean="0"/>
              <a:t>This is the money the LA retains for SEN functions</a:t>
            </a:r>
            <a:endParaRPr lang="en-GB" dirty="0"/>
          </a:p>
        </p:txBody>
      </p:sp>
      <p:sp>
        <p:nvSpPr>
          <p:cNvPr id="19" name="Bent Arrow 18"/>
          <p:cNvSpPr/>
          <p:nvPr/>
        </p:nvSpPr>
        <p:spPr>
          <a:xfrm>
            <a:off x="1736558" y="4952272"/>
            <a:ext cx="864096" cy="1037658"/>
          </a:xfrm>
          <a:prstGeom prst="ben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582753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953" r="13374"/>
          <a:stretch/>
        </p:blipFill>
        <p:spPr>
          <a:xfrm>
            <a:off x="7164288" y="4883490"/>
            <a:ext cx="1731753" cy="1785870"/>
          </a:xfrm>
          <a:prstGeom prst="rect">
            <a:avLst/>
          </a:prstGeom>
        </p:spPr>
      </p:pic>
      <p:sp>
        <p:nvSpPr>
          <p:cNvPr id="2" name="Title 1"/>
          <p:cNvSpPr>
            <a:spLocks noGrp="1"/>
          </p:cNvSpPr>
          <p:nvPr>
            <p:ph type="title"/>
          </p:nvPr>
        </p:nvSpPr>
        <p:spPr/>
        <p:txBody>
          <a:bodyPr/>
          <a:lstStyle/>
          <a:p>
            <a:r>
              <a:rPr lang="en-GB" dirty="0" smtClean="0"/>
              <a:t>High Need Block under pressure</a:t>
            </a:r>
            <a:endParaRPr lang="en-GB" dirty="0"/>
          </a:p>
        </p:txBody>
      </p:sp>
      <p:sp>
        <p:nvSpPr>
          <p:cNvPr id="3" name="Content Placeholder 2"/>
          <p:cNvSpPr>
            <a:spLocks noGrp="1"/>
          </p:cNvSpPr>
          <p:nvPr>
            <p:ph idx="1"/>
          </p:nvPr>
        </p:nvSpPr>
        <p:spPr/>
        <p:txBody>
          <a:bodyPr>
            <a:normAutofit/>
          </a:bodyPr>
          <a:lstStyle/>
          <a:p>
            <a:r>
              <a:rPr lang="en-GB" dirty="0" smtClean="0"/>
              <a:t>Currently over 7m overspent </a:t>
            </a:r>
          </a:p>
          <a:p>
            <a:r>
              <a:rPr lang="en-GB" dirty="0" smtClean="0"/>
              <a:t>Requests for EHCPs have doubled since 2014;</a:t>
            </a:r>
          </a:p>
          <a:p>
            <a:r>
              <a:rPr lang="en-GB" dirty="0" smtClean="0"/>
              <a:t>Requests for specialist placements are increasing;</a:t>
            </a:r>
          </a:p>
          <a:p>
            <a:r>
              <a:rPr lang="en-GB" dirty="0" smtClean="0"/>
              <a:t>This is not sustainable;</a:t>
            </a:r>
          </a:p>
          <a:p>
            <a:r>
              <a:rPr lang="en-GB" dirty="0" smtClean="0"/>
              <a:t>Schools and LA need to work together to ensure best use of available funds.</a:t>
            </a:r>
            <a:endParaRPr lang="en-GB" dirty="0"/>
          </a:p>
        </p:txBody>
      </p:sp>
    </p:spTree>
    <p:extLst>
      <p:ext uri="{BB962C8B-B14F-4D97-AF65-F5344CB8AC3E}">
        <p14:creationId xmlns:p14="http://schemas.microsoft.com/office/powerpoint/2010/main" val="3565797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1119</TotalTime>
  <Words>2286</Words>
  <Application>Microsoft Office PowerPoint</Application>
  <PresentationFormat>On-screen Show (4:3)</PresentationFormat>
  <Paragraphs>242</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My Support Plan Training</vt:lpstr>
      <vt:lpstr>Today’s Agenda</vt:lpstr>
      <vt:lpstr>Our Vision</vt:lpstr>
      <vt:lpstr>My Support Plan</vt:lpstr>
      <vt:lpstr>What we are aiming for…</vt:lpstr>
      <vt:lpstr>The Graduated Approach in Bradford</vt:lpstr>
      <vt:lpstr>Mainstream School SEN Funding</vt:lpstr>
      <vt:lpstr>Dedicated Schools Grant (DSG)</vt:lpstr>
      <vt:lpstr>High Need Block under pressure</vt:lpstr>
      <vt:lpstr>So why do an MSP</vt:lpstr>
      <vt:lpstr>Who should have a MSP?</vt:lpstr>
      <vt:lpstr>Who doesn’t need a MSP</vt:lpstr>
      <vt:lpstr>Difference between MSP and EHCP</vt:lpstr>
      <vt:lpstr>From MSP to EHCP</vt:lpstr>
      <vt:lpstr>EHC Assessment</vt:lpstr>
      <vt:lpstr>Funded MSPs</vt:lpstr>
      <vt:lpstr>Funding process</vt:lpstr>
      <vt:lpstr>Break</vt:lpstr>
      <vt:lpstr>Before Initiating a MSP</vt:lpstr>
      <vt:lpstr>Who to invite</vt:lpstr>
      <vt:lpstr>School Age Progress Grid</vt:lpstr>
      <vt:lpstr>SEN Support Grid</vt:lpstr>
      <vt:lpstr>Before the MSP Meeting</vt:lpstr>
      <vt:lpstr>At The MSP Meeting</vt:lpstr>
      <vt:lpstr>Requesting a Funded MSP</vt:lpstr>
      <vt:lpstr>After MSP</vt:lpstr>
      <vt:lpstr>Contents of MSP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Further Advice and Support</vt:lpstr>
    </vt:vector>
  </TitlesOfParts>
  <Company>CBMDC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Support Plan</dc:title>
  <dc:creator>Ruth Dennis</dc:creator>
  <cp:lastModifiedBy>Jaspal Singh</cp:lastModifiedBy>
  <cp:revision>72</cp:revision>
  <cp:lastPrinted>2017-09-08T10:34:21Z</cp:lastPrinted>
  <dcterms:created xsi:type="dcterms:W3CDTF">2017-01-23T10:10:23Z</dcterms:created>
  <dcterms:modified xsi:type="dcterms:W3CDTF">2017-09-12T06:35:21Z</dcterms:modified>
</cp:coreProperties>
</file>