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handoutMasterIdLst>
    <p:handoutMasterId r:id="rId50"/>
  </p:handoutMasterIdLst>
  <p:sldIdLst>
    <p:sldId id="256" r:id="rId4"/>
    <p:sldId id="769" r:id="rId5"/>
    <p:sldId id="943" r:id="rId6"/>
    <p:sldId id="1101" r:id="rId7"/>
    <p:sldId id="1102" r:id="rId8"/>
    <p:sldId id="1100" r:id="rId9"/>
    <p:sldId id="1107" r:id="rId10"/>
    <p:sldId id="1109" r:id="rId11"/>
    <p:sldId id="283" r:id="rId12"/>
    <p:sldId id="317" r:id="rId13"/>
    <p:sldId id="318" r:id="rId14"/>
    <p:sldId id="324" r:id="rId15"/>
    <p:sldId id="325" r:id="rId16"/>
    <p:sldId id="328" r:id="rId17"/>
    <p:sldId id="319" r:id="rId18"/>
    <p:sldId id="326" r:id="rId19"/>
    <p:sldId id="320" r:id="rId20"/>
    <p:sldId id="321" r:id="rId21"/>
    <p:sldId id="322" r:id="rId22"/>
    <p:sldId id="269" r:id="rId23"/>
    <p:sldId id="327" r:id="rId24"/>
    <p:sldId id="315" r:id="rId25"/>
    <p:sldId id="323" r:id="rId26"/>
    <p:sldId id="260" r:id="rId27"/>
    <p:sldId id="301" r:id="rId28"/>
    <p:sldId id="302" r:id="rId29"/>
    <p:sldId id="299" r:id="rId30"/>
    <p:sldId id="291" r:id="rId31"/>
    <p:sldId id="292" r:id="rId32"/>
    <p:sldId id="300" r:id="rId33"/>
    <p:sldId id="303" r:id="rId34"/>
    <p:sldId id="304" r:id="rId35"/>
    <p:sldId id="295" r:id="rId36"/>
    <p:sldId id="1003" r:id="rId37"/>
    <p:sldId id="257" r:id="rId38"/>
    <p:sldId id="351" r:id="rId39"/>
    <p:sldId id="390" r:id="rId40"/>
    <p:sldId id="401" r:id="rId41"/>
    <p:sldId id="406" r:id="rId42"/>
    <p:sldId id="415" r:id="rId43"/>
    <p:sldId id="416" r:id="rId44"/>
    <p:sldId id="892" r:id="rId45"/>
    <p:sldId id="817" r:id="rId46"/>
    <p:sldId id="946" r:id="rId47"/>
    <p:sldId id="383"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68384" autoAdjust="0"/>
  </p:normalViewPr>
  <p:slideViewPr>
    <p:cSldViewPr>
      <p:cViewPr varScale="1">
        <p:scale>
          <a:sx n="72" d="100"/>
          <a:sy n="72" d="100"/>
        </p:scale>
        <p:origin x="1344" y="66"/>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47C63-5563-4EC0-9918-45DDE2D0746F}"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US"/>
        </a:p>
      </dgm:t>
    </dgm:pt>
    <dgm:pt modelId="{38F7FBCB-7BAA-434D-ADF2-D33BD3177B41}">
      <dgm:prSet phldrT="[Text]"/>
      <dgm:spPr/>
      <dgm:t>
        <a:bodyPr/>
        <a:lstStyle/>
        <a:p>
          <a:r>
            <a:rPr lang="en-US" dirty="0"/>
            <a:t>Improving Outcomes for Children with SEND in Bradford</a:t>
          </a:r>
        </a:p>
      </dgm:t>
    </dgm:pt>
    <dgm:pt modelId="{47118878-DBAD-4468-BEC5-9B1AA532BDE7}" type="parTrans" cxnId="{AF5E2979-7DB8-44EB-90A7-FC920C98D159}">
      <dgm:prSet/>
      <dgm:spPr/>
      <dgm:t>
        <a:bodyPr/>
        <a:lstStyle/>
        <a:p>
          <a:endParaRPr lang="en-US"/>
        </a:p>
      </dgm:t>
    </dgm:pt>
    <dgm:pt modelId="{299802DF-2C5B-416F-BB7B-B5621CD2841E}" type="sibTrans" cxnId="{AF5E2979-7DB8-44EB-90A7-FC920C98D159}">
      <dgm:prSet/>
      <dgm:spPr/>
      <dgm:t>
        <a:bodyPr/>
        <a:lstStyle/>
        <a:p>
          <a:endParaRPr lang="en-US"/>
        </a:p>
      </dgm:t>
    </dgm:pt>
    <dgm:pt modelId="{03C3A902-7003-470B-BB02-ACBFDBA24939}">
      <dgm:prSet phldrT="[Text]"/>
      <dgm:spPr/>
      <dgm:t>
        <a:bodyPr/>
        <a:lstStyle/>
        <a:p>
          <a:r>
            <a:rPr lang="en-GB" b="1" dirty="0"/>
            <a:t>Neurodiversity Future Pathway</a:t>
          </a:r>
          <a:endParaRPr lang="en-US" dirty="0"/>
        </a:p>
      </dgm:t>
    </dgm:pt>
    <dgm:pt modelId="{FA9F7AFF-2CDC-4803-9865-5E22047B81B9}" type="parTrans" cxnId="{DDA39699-FFE3-4E35-A8EA-41AC454B066C}">
      <dgm:prSet/>
      <dgm:spPr/>
      <dgm:t>
        <a:bodyPr/>
        <a:lstStyle/>
        <a:p>
          <a:endParaRPr lang="en-US"/>
        </a:p>
      </dgm:t>
    </dgm:pt>
    <dgm:pt modelId="{CEC7101F-5F12-4B75-993B-F22CBE2D5B51}" type="sibTrans" cxnId="{DDA39699-FFE3-4E35-A8EA-41AC454B066C}">
      <dgm:prSet/>
      <dgm:spPr/>
      <dgm:t>
        <a:bodyPr/>
        <a:lstStyle/>
        <a:p>
          <a:endParaRPr lang="en-US"/>
        </a:p>
      </dgm:t>
    </dgm:pt>
    <dgm:pt modelId="{50D1E5DA-354C-4CFA-B1F9-519F56E1619D}">
      <dgm:prSet phldrT="[Text]"/>
      <dgm:spPr/>
      <dgm:t>
        <a:bodyPr/>
        <a:lstStyle/>
        <a:p>
          <a:r>
            <a:rPr lang="en-GB" b="1" dirty="0"/>
            <a:t>Mental Health and Emotional Wellbeing</a:t>
          </a:r>
          <a:endParaRPr lang="en-US" dirty="0"/>
        </a:p>
      </dgm:t>
    </dgm:pt>
    <dgm:pt modelId="{DDA92C6A-20B7-4B8C-A555-433823BB97DE}" type="parTrans" cxnId="{59A55966-2D85-414B-A475-C916136D5A71}">
      <dgm:prSet/>
      <dgm:spPr/>
      <dgm:t>
        <a:bodyPr/>
        <a:lstStyle/>
        <a:p>
          <a:endParaRPr lang="en-US"/>
        </a:p>
      </dgm:t>
    </dgm:pt>
    <dgm:pt modelId="{E276855A-6410-495F-B60E-DD27E122F603}" type="sibTrans" cxnId="{59A55966-2D85-414B-A475-C916136D5A71}">
      <dgm:prSet/>
      <dgm:spPr/>
      <dgm:t>
        <a:bodyPr/>
        <a:lstStyle/>
        <a:p>
          <a:endParaRPr lang="en-US"/>
        </a:p>
      </dgm:t>
    </dgm:pt>
    <dgm:pt modelId="{6F847297-45C4-4C95-B0AE-01111FA6D123}">
      <dgm:prSet phldrT="[Text]"/>
      <dgm:spPr/>
      <dgm:t>
        <a:bodyPr/>
        <a:lstStyle/>
        <a:p>
          <a:r>
            <a:rPr lang="en-GB" b="1" dirty="0"/>
            <a:t>Trauma and Resilience</a:t>
          </a:r>
          <a:endParaRPr lang="en-US" dirty="0"/>
        </a:p>
      </dgm:t>
    </dgm:pt>
    <dgm:pt modelId="{17C7CC72-464A-4805-AD33-EF19AEE4476D}" type="parTrans" cxnId="{7A50A3D6-5640-4F81-97F4-50A4F7E7DD0B}">
      <dgm:prSet/>
      <dgm:spPr/>
      <dgm:t>
        <a:bodyPr/>
        <a:lstStyle/>
        <a:p>
          <a:endParaRPr lang="en-US"/>
        </a:p>
      </dgm:t>
    </dgm:pt>
    <dgm:pt modelId="{164B80A7-D4EF-4812-98E2-C8C081C20E1D}" type="sibTrans" cxnId="{7A50A3D6-5640-4F81-97F4-50A4F7E7DD0B}">
      <dgm:prSet/>
      <dgm:spPr/>
      <dgm:t>
        <a:bodyPr/>
        <a:lstStyle/>
        <a:p>
          <a:endParaRPr lang="en-US"/>
        </a:p>
      </dgm:t>
    </dgm:pt>
    <dgm:pt modelId="{501F5DFD-837D-4FAB-BF33-C7FD3B0C6AE9}">
      <dgm:prSet phldrT="[Text]"/>
      <dgm:spPr/>
      <dgm:t>
        <a:bodyPr/>
        <a:lstStyle/>
        <a:p>
          <a:r>
            <a:rPr lang="en-GB" b="1" dirty="0"/>
            <a:t>Improving progress for children with SEND</a:t>
          </a:r>
          <a:endParaRPr lang="en-US" dirty="0"/>
        </a:p>
      </dgm:t>
    </dgm:pt>
    <dgm:pt modelId="{24300BFF-BDF6-452C-AE67-C6F797EF91E9}" type="parTrans" cxnId="{0FA0BE5A-4F11-426E-A113-4D22CCB3FE89}">
      <dgm:prSet/>
      <dgm:spPr/>
      <dgm:t>
        <a:bodyPr/>
        <a:lstStyle/>
        <a:p>
          <a:endParaRPr lang="en-US"/>
        </a:p>
      </dgm:t>
    </dgm:pt>
    <dgm:pt modelId="{0F93185E-F7C8-4CB6-BFD8-16722235B4BF}" type="sibTrans" cxnId="{0FA0BE5A-4F11-426E-A113-4D22CCB3FE89}">
      <dgm:prSet/>
      <dgm:spPr/>
      <dgm:t>
        <a:bodyPr/>
        <a:lstStyle/>
        <a:p>
          <a:endParaRPr lang="en-US"/>
        </a:p>
      </dgm:t>
    </dgm:pt>
    <dgm:pt modelId="{047435B5-2942-44D7-BE96-3DBD5A692C72}">
      <dgm:prSet phldrT="[Text]" custRadScaleRad="144137" custRadScaleInc="12914"/>
      <dgm:spPr/>
      <dgm:t>
        <a:bodyPr/>
        <a:lstStyle/>
        <a:p>
          <a:endParaRPr lang="en-US"/>
        </a:p>
      </dgm:t>
    </dgm:pt>
    <dgm:pt modelId="{DD7B494F-A552-49DE-B71B-46F56159CCD2}" type="parTrans" cxnId="{E0CAEE17-7328-4062-8CBE-3052D07ADA90}">
      <dgm:prSet/>
      <dgm:spPr/>
      <dgm:t>
        <a:bodyPr/>
        <a:lstStyle/>
        <a:p>
          <a:endParaRPr lang="en-US"/>
        </a:p>
      </dgm:t>
    </dgm:pt>
    <dgm:pt modelId="{FD63D073-2253-46E5-A173-13D5E4AF5B56}" type="sibTrans" cxnId="{E0CAEE17-7328-4062-8CBE-3052D07ADA90}">
      <dgm:prSet/>
      <dgm:spPr/>
      <dgm:t>
        <a:bodyPr/>
        <a:lstStyle/>
        <a:p>
          <a:endParaRPr lang="en-US"/>
        </a:p>
      </dgm:t>
    </dgm:pt>
    <dgm:pt modelId="{BBC9B499-C11D-4509-BFC1-EA88ED69A0FC}">
      <dgm:prSet phldrT="[Text]"/>
      <dgm:spPr/>
      <dgm:t>
        <a:bodyPr/>
        <a:lstStyle/>
        <a:p>
          <a:r>
            <a:rPr lang="en-US" dirty="0"/>
            <a:t>Meeting Individual Needs</a:t>
          </a:r>
        </a:p>
      </dgm:t>
    </dgm:pt>
    <dgm:pt modelId="{9678F37A-6B7B-4CCE-932D-89C7431ECF91}" type="parTrans" cxnId="{7BA76CC7-0E17-4FA5-BC6E-96C455496231}">
      <dgm:prSet/>
      <dgm:spPr/>
      <dgm:t>
        <a:bodyPr/>
        <a:lstStyle/>
        <a:p>
          <a:endParaRPr lang="en-US"/>
        </a:p>
      </dgm:t>
    </dgm:pt>
    <dgm:pt modelId="{B5A159E5-1AA5-40FD-8C32-444D1277B556}" type="sibTrans" cxnId="{7BA76CC7-0E17-4FA5-BC6E-96C455496231}">
      <dgm:prSet/>
      <dgm:spPr/>
      <dgm:t>
        <a:bodyPr/>
        <a:lstStyle/>
        <a:p>
          <a:endParaRPr lang="en-US"/>
        </a:p>
      </dgm:t>
    </dgm:pt>
    <dgm:pt modelId="{DD381BA4-678C-41E4-B640-6FE135B3B2C4}" type="pres">
      <dgm:prSet presAssocID="{EB047C63-5563-4EC0-9918-45DDE2D0746F}" presName="composite" presStyleCnt="0">
        <dgm:presLayoutVars>
          <dgm:chMax val="1"/>
          <dgm:dir/>
          <dgm:resizeHandles val="exact"/>
        </dgm:presLayoutVars>
      </dgm:prSet>
      <dgm:spPr/>
    </dgm:pt>
    <dgm:pt modelId="{13062875-D01A-4B98-9571-0DA225E9066D}" type="pres">
      <dgm:prSet presAssocID="{EB047C63-5563-4EC0-9918-45DDE2D0746F}" presName="radial" presStyleCnt="0">
        <dgm:presLayoutVars>
          <dgm:animLvl val="ctr"/>
        </dgm:presLayoutVars>
      </dgm:prSet>
      <dgm:spPr/>
    </dgm:pt>
    <dgm:pt modelId="{F5E66548-699E-4B7B-A092-576F41E101EA}" type="pres">
      <dgm:prSet presAssocID="{38F7FBCB-7BAA-434D-ADF2-D33BD3177B41}" presName="centerShape" presStyleLbl="vennNode1" presStyleIdx="0" presStyleCnt="6"/>
      <dgm:spPr/>
    </dgm:pt>
    <dgm:pt modelId="{6CA57C17-1B62-4E97-84F0-F6DCE14D6466}" type="pres">
      <dgm:prSet presAssocID="{03C3A902-7003-470B-BB02-ACBFDBA24939}" presName="node" presStyleLbl="vennNode1" presStyleIdx="1" presStyleCnt="6" custRadScaleRad="102721" custRadScaleInc="1458">
        <dgm:presLayoutVars>
          <dgm:bulletEnabled val="1"/>
        </dgm:presLayoutVars>
      </dgm:prSet>
      <dgm:spPr/>
    </dgm:pt>
    <dgm:pt modelId="{635CA234-1A10-4C77-81AD-62A948CF48E6}" type="pres">
      <dgm:prSet presAssocID="{50D1E5DA-354C-4CFA-B1F9-519F56E1619D}" presName="node" presStyleLbl="vennNode1" presStyleIdx="2" presStyleCnt="6">
        <dgm:presLayoutVars>
          <dgm:bulletEnabled val="1"/>
        </dgm:presLayoutVars>
      </dgm:prSet>
      <dgm:spPr/>
    </dgm:pt>
    <dgm:pt modelId="{4309D11E-6122-48CC-87E7-9E64F3347531}" type="pres">
      <dgm:prSet presAssocID="{6F847297-45C4-4C95-B0AE-01111FA6D123}" presName="node" presStyleLbl="vennNode1" presStyleIdx="3" presStyleCnt="6">
        <dgm:presLayoutVars>
          <dgm:bulletEnabled val="1"/>
        </dgm:presLayoutVars>
      </dgm:prSet>
      <dgm:spPr/>
    </dgm:pt>
    <dgm:pt modelId="{98E8F866-24CD-4A4A-ABE7-467600614C64}" type="pres">
      <dgm:prSet presAssocID="{501F5DFD-837D-4FAB-BF33-C7FD3B0C6AE9}" presName="node" presStyleLbl="vennNode1" presStyleIdx="4" presStyleCnt="6">
        <dgm:presLayoutVars>
          <dgm:bulletEnabled val="1"/>
        </dgm:presLayoutVars>
      </dgm:prSet>
      <dgm:spPr/>
    </dgm:pt>
    <dgm:pt modelId="{0B2AE11B-95B7-4F7C-A067-B5B69E5AFC44}" type="pres">
      <dgm:prSet presAssocID="{BBC9B499-C11D-4509-BFC1-EA88ED69A0FC}" presName="node" presStyleLbl="vennNode1" presStyleIdx="5" presStyleCnt="6">
        <dgm:presLayoutVars>
          <dgm:bulletEnabled val="1"/>
        </dgm:presLayoutVars>
      </dgm:prSet>
      <dgm:spPr/>
    </dgm:pt>
  </dgm:ptLst>
  <dgm:cxnLst>
    <dgm:cxn modelId="{7D082617-310C-47D9-ABF8-A1FE624C1EFA}" type="presOf" srcId="{50D1E5DA-354C-4CFA-B1F9-519F56E1619D}" destId="{635CA234-1A10-4C77-81AD-62A948CF48E6}" srcOrd="0" destOrd="0" presId="urn:microsoft.com/office/officeart/2005/8/layout/radial3"/>
    <dgm:cxn modelId="{E0CAEE17-7328-4062-8CBE-3052D07ADA90}" srcId="{EB047C63-5563-4EC0-9918-45DDE2D0746F}" destId="{047435B5-2942-44D7-BE96-3DBD5A692C72}" srcOrd="1" destOrd="0" parTransId="{DD7B494F-A552-49DE-B71B-46F56159CCD2}" sibTransId="{FD63D073-2253-46E5-A173-13D5E4AF5B56}"/>
    <dgm:cxn modelId="{77759C5C-80E9-45C1-BD66-585E11359872}" type="presOf" srcId="{03C3A902-7003-470B-BB02-ACBFDBA24939}" destId="{6CA57C17-1B62-4E97-84F0-F6DCE14D6466}" srcOrd="0" destOrd="0" presId="urn:microsoft.com/office/officeart/2005/8/layout/radial3"/>
    <dgm:cxn modelId="{59A55966-2D85-414B-A475-C916136D5A71}" srcId="{38F7FBCB-7BAA-434D-ADF2-D33BD3177B41}" destId="{50D1E5DA-354C-4CFA-B1F9-519F56E1619D}" srcOrd="1" destOrd="0" parTransId="{DDA92C6A-20B7-4B8C-A555-433823BB97DE}" sibTransId="{E276855A-6410-495F-B60E-DD27E122F603}"/>
    <dgm:cxn modelId="{AF5E2979-7DB8-44EB-90A7-FC920C98D159}" srcId="{EB047C63-5563-4EC0-9918-45DDE2D0746F}" destId="{38F7FBCB-7BAA-434D-ADF2-D33BD3177B41}" srcOrd="0" destOrd="0" parTransId="{47118878-DBAD-4468-BEC5-9B1AA532BDE7}" sibTransId="{299802DF-2C5B-416F-BB7B-B5621CD2841E}"/>
    <dgm:cxn modelId="{0FA0BE5A-4F11-426E-A113-4D22CCB3FE89}" srcId="{38F7FBCB-7BAA-434D-ADF2-D33BD3177B41}" destId="{501F5DFD-837D-4FAB-BF33-C7FD3B0C6AE9}" srcOrd="3" destOrd="0" parTransId="{24300BFF-BDF6-452C-AE67-C6F797EF91E9}" sibTransId="{0F93185E-F7C8-4CB6-BFD8-16722235B4BF}"/>
    <dgm:cxn modelId="{DDA39699-FFE3-4E35-A8EA-41AC454B066C}" srcId="{38F7FBCB-7BAA-434D-ADF2-D33BD3177B41}" destId="{03C3A902-7003-470B-BB02-ACBFDBA24939}" srcOrd="0" destOrd="0" parTransId="{FA9F7AFF-2CDC-4803-9865-5E22047B81B9}" sibTransId="{CEC7101F-5F12-4B75-993B-F22CBE2D5B51}"/>
    <dgm:cxn modelId="{88A074B3-9CC4-40C8-BB2D-97232C839D58}" type="presOf" srcId="{EB047C63-5563-4EC0-9918-45DDE2D0746F}" destId="{DD381BA4-678C-41E4-B640-6FE135B3B2C4}" srcOrd="0" destOrd="0" presId="urn:microsoft.com/office/officeart/2005/8/layout/radial3"/>
    <dgm:cxn modelId="{40690ABF-9428-44ED-ABD6-590A3FA78DB0}" type="presOf" srcId="{501F5DFD-837D-4FAB-BF33-C7FD3B0C6AE9}" destId="{98E8F866-24CD-4A4A-ABE7-467600614C64}" srcOrd="0" destOrd="0" presId="urn:microsoft.com/office/officeart/2005/8/layout/radial3"/>
    <dgm:cxn modelId="{7BA76CC7-0E17-4FA5-BC6E-96C455496231}" srcId="{38F7FBCB-7BAA-434D-ADF2-D33BD3177B41}" destId="{BBC9B499-C11D-4509-BFC1-EA88ED69A0FC}" srcOrd="4" destOrd="0" parTransId="{9678F37A-6B7B-4CCE-932D-89C7431ECF91}" sibTransId="{B5A159E5-1AA5-40FD-8C32-444D1277B556}"/>
    <dgm:cxn modelId="{7A50A3D6-5640-4F81-97F4-50A4F7E7DD0B}" srcId="{38F7FBCB-7BAA-434D-ADF2-D33BD3177B41}" destId="{6F847297-45C4-4C95-B0AE-01111FA6D123}" srcOrd="2" destOrd="0" parTransId="{17C7CC72-464A-4805-AD33-EF19AEE4476D}" sibTransId="{164B80A7-D4EF-4812-98E2-C8C081C20E1D}"/>
    <dgm:cxn modelId="{1DEFD0D6-0AFB-4466-B948-EF4C2848B168}" type="presOf" srcId="{38F7FBCB-7BAA-434D-ADF2-D33BD3177B41}" destId="{F5E66548-699E-4B7B-A092-576F41E101EA}" srcOrd="0" destOrd="0" presId="urn:microsoft.com/office/officeart/2005/8/layout/radial3"/>
    <dgm:cxn modelId="{E0EB9AE6-28F1-41D6-B73A-6407A25363A3}" type="presOf" srcId="{BBC9B499-C11D-4509-BFC1-EA88ED69A0FC}" destId="{0B2AE11B-95B7-4F7C-A067-B5B69E5AFC44}" srcOrd="0" destOrd="0" presId="urn:microsoft.com/office/officeart/2005/8/layout/radial3"/>
    <dgm:cxn modelId="{9D5646FA-7D13-4F7D-AB54-3FC31B6A5B2E}" type="presOf" srcId="{6F847297-45C4-4C95-B0AE-01111FA6D123}" destId="{4309D11E-6122-48CC-87E7-9E64F3347531}" srcOrd="0" destOrd="0" presId="urn:microsoft.com/office/officeart/2005/8/layout/radial3"/>
    <dgm:cxn modelId="{BCDDAE62-08E7-48EA-A028-DFBD5C178337}" type="presParOf" srcId="{DD381BA4-678C-41E4-B640-6FE135B3B2C4}" destId="{13062875-D01A-4B98-9571-0DA225E9066D}" srcOrd="0" destOrd="0" presId="urn:microsoft.com/office/officeart/2005/8/layout/radial3"/>
    <dgm:cxn modelId="{8C503660-AA3A-4EC1-9F99-83E9392A4C94}" type="presParOf" srcId="{13062875-D01A-4B98-9571-0DA225E9066D}" destId="{F5E66548-699E-4B7B-A092-576F41E101EA}" srcOrd="0" destOrd="0" presId="urn:microsoft.com/office/officeart/2005/8/layout/radial3"/>
    <dgm:cxn modelId="{FCC9C4CF-E4D6-41F3-B092-67D1FA2E5BC9}" type="presParOf" srcId="{13062875-D01A-4B98-9571-0DA225E9066D}" destId="{6CA57C17-1B62-4E97-84F0-F6DCE14D6466}" srcOrd="1" destOrd="0" presId="urn:microsoft.com/office/officeart/2005/8/layout/radial3"/>
    <dgm:cxn modelId="{0E194C9B-AC14-4266-8D54-CCDDE13462E3}" type="presParOf" srcId="{13062875-D01A-4B98-9571-0DA225E9066D}" destId="{635CA234-1A10-4C77-81AD-62A948CF48E6}" srcOrd="2" destOrd="0" presId="urn:microsoft.com/office/officeart/2005/8/layout/radial3"/>
    <dgm:cxn modelId="{AE5AAF3C-4AB7-4399-BAD5-786E9D07FCDF}" type="presParOf" srcId="{13062875-D01A-4B98-9571-0DA225E9066D}" destId="{4309D11E-6122-48CC-87E7-9E64F3347531}" srcOrd="3" destOrd="0" presId="urn:microsoft.com/office/officeart/2005/8/layout/radial3"/>
    <dgm:cxn modelId="{46016E18-C2FA-459A-AE86-E4E0AF04C4D1}" type="presParOf" srcId="{13062875-D01A-4B98-9571-0DA225E9066D}" destId="{98E8F866-24CD-4A4A-ABE7-467600614C64}" srcOrd="4" destOrd="0" presId="urn:microsoft.com/office/officeart/2005/8/layout/radial3"/>
    <dgm:cxn modelId="{4B8881A8-B003-4F76-8145-F999C0622D14}" type="presParOf" srcId="{13062875-D01A-4B98-9571-0DA225E9066D}" destId="{0B2AE11B-95B7-4F7C-A067-B5B69E5AFC4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04F1BB-4054-4E21-ADF5-32D0D78356ED}" type="doc">
      <dgm:prSet loTypeId="urn:microsoft.com/office/officeart/2005/8/layout/vList3" loCatId="list" qsTypeId="urn:microsoft.com/office/officeart/2005/8/quickstyle/simple1" qsCatId="simple" csTypeId="urn:microsoft.com/office/officeart/2005/8/colors/colorful1" csCatId="colorful" phldr="1"/>
      <dgm:spPr/>
    </dgm:pt>
    <dgm:pt modelId="{6E0F6370-4B35-402F-94B5-9889C95644A1}">
      <dgm:prSet phldrT="[Text]"/>
      <dgm:spPr/>
      <dgm:t>
        <a:bodyPr/>
        <a:lstStyle/>
        <a:p>
          <a:endParaRPr lang="en-GB" dirty="0"/>
        </a:p>
      </dgm:t>
    </dgm:pt>
    <dgm:pt modelId="{2C3A92DE-A203-4867-874B-D21AE5DF0686}" type="parTrans" cxnId="{5123C3AC-99F7-4E21-9E5B-401BBDA2C462}">
      <dgm:prSet/>
      <dgm:spPr/>
      <dgm:t>
        <a:bodyPr/>
        <a:lstStyle/>
        <a:p>
          <a:endParaRPr lang="en-GB"/>
        </a:p>
      </dgm:t>
    </dgm:pt>
    <dgm:pt modelId="{1EA01198-9CD5-4D98-ACD8-276DDC51BE3C}" type="sibTrans" cxnId="{5123C3AC-99F7-4E21-9E5B-401BBDA2C462}">
      <dgm:prSet/>
      <dgm:spPr/>
      <dgm:t>
        <a:bodyPr/>
        <a:lstStyle/>
        <a:p>
          <a:endParaRPr lang="en-GB"/>
        </a:p>
      </dgm:t>
    </dgm:pt>
    <dgm:pt modelId="{83EE31F9-2C85-4D85-A151-B991C467B704}">
      <dgm:prSet phldrT="[Text]" custT="1"/>
      <dgm:spPr/>
      <dgm:t>
        <a:bodyPr/>
        <a:lstStyle/>
        <a:p>
          <a:r>
            <a:rPr lang="en-GB" sz="4000" dirty="0">
              <a:solidFill>
                <a:schemeClr val="bg1"/>
              </a:solidFill>
              <a:latin typeface="Arial" panose="020B0604020202020204" pitchFamily="34" charset="0"/>
              <a:cs typeface="Arial" panose="020B0604020202020204" pitchFamily="34" charset="0"/>
            </a:rPr>
            <a:t>Branding</a:t>
          </a:r>
        </a:p>
      </dgm:t>
    </dgm:pt>
    <dgm:pt modelId="{24286A62-CC69-466D-82CF-B2684CAC9DC0}" type="parTrans" cxnId="{869D685E-D1E3-49E9-AEC0-FE777B5BADDD}">
      <dgm:prSet/>
      <dgm:spPr/>
      <dgm:t>
        <a:bodyPr/>
        <a:lstStyle/>
        <a:p>
          <a:endParaRPr lang="en-GB"/>
        </a:p>
      </dgm:t>
    </dgm:pt>
    <dgm:pt modelId="{A3EB4A4D-89BC-4B32-8FFE-C8F1060D26B6}" type="sibTrans" cxnId="{869D685E-D1E3-49E9-AEC0-FE777B5BADDD}">
      <dgm:prSet/>
      <dgm:spPr/>
      <dgm:t>
        <a:bodyPr/>
        <a:lstStyle/>
        <a:p>
          <a:endParaRPr lang="en-GB"/>
        </a:p>
      </dgm:t>
    </dgm:pt>
    <dgm:pt modelId="{3CE80F89-AB71-45F9-A081-05460907FED5}">
      <dgm:prSet phldrT="[Text]"/>
      <dgm:spPr/>
      <dgm:t>
        <a:bodyPr/>
        <a:lstStyle/>
        <a:p>
          <a:r>
            <a:rPr lang="en-GB" b="1" dirty="0">
              <a:latin typeface="Arial" panose="020B0604020202020204" pitchFamily="34" charset="0"/>
              <a:cs typeface="Arial" panose="020B0604020202020204" pitchFamily="34" charset="0"/>
            </a:rPr>
            <a:t>Peer to Peer Support, led by School Leaders</a:t>
          </a:r>
        </a:p>
      </dgm:t>
    </dgm:pt>
    <dgm:pt modelId="{E7877FE3-0D7E-4700-AAC5-70302F7CCE47}" type="parTrans" cxnId="{1ADF1D66-9D09-4CA0-8C3F-E83BA7C0DEAF}">
      <dgm:prSet/>
      <dgm:spPr/>
      <dgm:t>
        <a:bodyPr/>
        <a:lstStyle/>
        <a:p>
          <a:endParaRPr lang="en-GB"/>
        </a:p>
      </dgm:t>
    </dgm:pt>
    <dgm:pt modelId="{930C20B5-C2D3-4617-B73D-A95214F0A09C}" type="sibTrans" cxnId="{1ADF1D66-9D09-4CA0-8C3F-E83BA7C0DEAF}">
      <dgm:prSet/>
      <dgm:spPr/>
      <dgm:t>
        <a:bodyPr/>
        <a:lstStyle/>
        <a:p>
          <a:endParaRPr lang="en-GB"/>
        </a:p>
      </dgm:t>
    </dgm:pt>
    <dgm:pt modelId="{896B3E95-DF2A-4BFF-9657-E2C9AA5A65EA}" type="pres">
      <dgm:prSet presAssocID="{6604F1BB-4054-4E21-ADF5-32D0D78356ED}" presName="linearFlow" presStyleCnt="0">
        <dgm:presLayoutVars>
          <dgm:dir/>
          <dgm:resizeHandles val="exact"/>
        </dgm:presLayoutVars>
      </dgm:prSet>
      <dgm:spPr/>
    </dgm:pt>
    <dgm:pt modelId="{DB9CF28E-F3F4-4F59-A16A-C9AB80E68528}" type="pres">
      <dgm:prSet presAssocID="{6E0F6370-4B35-402F-94B5-9889C95644A1}" presName="composite" presStyleCnt="0"/>
      <dgm:spPr/>
    </dgm:pt>
    <dgm:pt modelId="{DCA45B17-5306-4643-BD6E-BFAABFDFBDA0}" type="pres">
      <dgm:prSet presAssocID="{6E0F6370-4B35-402F-94B5-9889C95644A1}" presName="imgShp" presStyleLbl="fgImgPlace1" presStyleIdx="0" presStyleCnt="3" custLinFactNeighborX="-57168" custLinFactNeighborY="-13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BC0FBB94-CDA5-48B1-BDA5-23427BE46D76}" type="pres">
      <dgm:prSet presAssocID="{6E0F6370-4B35-402F-94B5-9889C95644A1}" presName="txShp" presStyleLbl="node1" presStyleIdx="0" presStyleCnt="3" custScaleX="134752">
        <dgm:presLayoutVars>
          <dgm:bulletEnabled val="1"/>
        </dgm:presLayoutVars>
      </dgm:prSet>
      <dgm:spPr/>
    </dgm:pt>
    <dgm:pt modelId="{E49F4C26-308F-4619-B3F3-C424B77B5A4E}" type="pres">
      <dgm:prSet presAssocID="{1EA01198-9CD5-4D98-ACD8-276DDC51BE3C}" presName="spacing" presStyleCnt="0"/>
      <dgm:spPr/>
    </dgm:pt>
    <dgm:pt modelId="{A3E23743-656E-40C6-8511-2F2887ADCC64}" type="pres">
      <dgm:prSet presAssocID="{83EE31F9-2C85-4D85-A151-B991C467B704}" presName="composite" presStyleCnt="0"/>
      <dgm:spPr/>
    </dgm:pt>
    <dgm:pt modelId="{32C379CF-840E-4CBC-8013-E7B2A264343C}" type="pres">
      <dgm:prSet presAssocID="{83EE31F9-2C85-4D85-A151-B991C467B704}" presName="imgShp" presStyleLbl="fgImgPlace1" presStyleIdx="1" presStyleCnt="3" custScaleX="171986" custScaleY="87443" custLinFactNeighborY="-17663"/>
      <dgm:spPr>
        <a:blipFill rotWithShape="1">
          <a:blip xmlns:r="http://schemas.openxmlformats.org/officeDocument/2006/relationships" r:embed="rId2"/>
          <a:stretch>
            <a:fillRect/>
          </a:stretch>
        </a:blipFill>
      </dgm:spPr>
    </dgm:pt>
    <dgm:pt modelId="{242EA49E-7636-4445-A5AE-016A495EFE4A}" type="pres">
      <dgm:prSet presAssocID="{83EE31F9-2C85-4D85-A151-B991C467B704}" presName="txShp" presStyleLbl="node1" presStyleIdx="1" presStyleCnt="3" custScaleX="123748" custLinFactNeighborX="239" custLinFactNeighborY="-18702">
        <dgm:presLayoutVars>
          <dgm:bulletEnabled val="1"/>
        </dgm:presLayoutVars>
      </dgm:prSet>
      <dgm:spPr/>
    </dgm:pt>
    <dgm:pt modelId="{965D6FF4-F9AA-42E0-9A19-4D710B258B24}" type="pres">
      <dgm:prSet presAssocID="{A3EB4A4D-89BC-4B32-8FFE-C8F1060D26B6}" presName="spacing" presStyleCnt="0"/>
      <dgm:spPr/>
    </dgm:pt>
    <dgm:pt modelId="{9467EE87-8494-43CB-AD37-D4725440DE10}" type="pres">
      <dgm:prSet presAssocID="{3CE80F89-AB71-45F9-A081-05460907FED5}" presName="composite" presStyleCnt="0"/>
      <dgm:spPr/>
    </dgm:pt>
    <dgm:pt modelId="{B28DA930-0696-406D-9731-7BECDDAFECAE}" type="pres">
      <dgm:prSet presAssocID="{3CE80F89-AB71-45F9-A081-05460907FED5}" presName="imgShp" presStyleLbl="fgImgPlace1" presStyleIdx="2" presStyleCnt="3" custLinFactNeighborX="-64283" custLinFactNeighborY="-17176"/>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D1BEA5BE-9929-4761-B8E5-10EFAB902DE7}" type="pres">
      <dgm:prSet presAssocID="{3CE80F89-AB71-45F9-A081-05460907FED5}" presName="txShp" presStyleLbl="node1" presStyleIdx="2" presStyleCnt="3" custLinFactNeighborX="-18587" custLinFactNeighborY="-17176">
        <dgm:presLayoutVars>
          <dgm:bulletEnabled val="1"/>
        </dgm:presLayoutVars>
      </dgm:prSet>
      <dgm:spPr/>
    </dgm:pt>
  </dgm:ptLst>
  <dgm:cxnLst>
    <dgm:cxn modelId="{61FCE510-D940-4AA1-8CEB-12903621DE56}" type="presOf" srcId="{6604F1BB-4054-4E21-ADF5-32D0D78356ED}" destId="{896B3E95-DF2A-4BFF-9657-E2C9AA5A65EA}" srcOrd="0" destOrd="0" presId="urn:microsoft.com/office/officeart/2005/8/layout/vList3"/>
    <dgm:cxn modelId="{E786DA1A-9ACD-495E-AEBE-CF061F443BD2}" type="presOf" srcId="{83EE31F9-2C85-4D85-A151-B991C467B704}" destId="{242EA49E-7636-4445-A5AE-016A495EFE4A}" srcOrd="0" destOrd="0" presId="urn:microsoft.com/office/officeart/2005/8/layout/vList3"/>
    <dgm:cxn modelId="{869D685E-D1E3-49E9-AEC0-FE777B5BADDD}" srcId="{6604F1BB-4054-4E21-ADF5-32D0D78356ED}" destId="{83EE31F9-2C85-4D85-A151-B991C467B704}" srcOrd="1" destOrd="0" parTransId="{24286A62-CC69-466D-82CF-B2684CAC9DC0}" sibTransId="{A3EB4A4D-89BC-4B32-8FFE-C8F1060D26B6}"/>
    <dgm:cxn modelId="{1ADF1D66-9D09-4CA0-8C3F-E83BA7C0DEAF}" srcId="{6604F1BB-4054-4E21-ADF5-32D0D78356ED}" destId="{3CE80F89-AB71-45F9-A081-05460907FED5}" srcOrd="2" destOrd="0" parTransId="{E7877FE3-0D7E-4700-AAC5-70302F7CCE47}" sibTransId="{930C20B5-C2D3-4617-B73D-A95214F0A09C}"/>
    <dgm:cxn modelId="{417DAD93-AEEA-4955-9BD3-EDB5DB74D3A1}" type="presOf" srcId="{3CE80F89-AB71-45F9-A081-05460907FED5}" destId="{D1BEA5BE-9929-4761-B8E5-10EFAB902DE7}" srcOrd="0" destOrd="0" presId="urn:microsoft.com/office/officeart/2005/8/layout/vList3"/>
    <dgm:cxn modelId="{B73493A6-B290-4D5D-9ABD-54F1568A9E59}" type="presOf" srcId="{6E0F6370-4B35-402F-94B5-9889C95644A1}" destId="{BC0FBB94-CDA5-48B1-BDA5-23427BE46D76}" srcOrd="0" destOrd="0" presId="urn:microsoft.com/office/officeart/2005/8/layout/vList3"/>
    <dgm:cxn modelId="{5123C3AC-99F7-4E21-9E5B-401BBDA2C462}" srcId="{6604F1BB-4054-4E21-ADF5-32D0D78356ED}" destId="{6E0F6370-4B35-402F-94B5-9889C95644A1}" srcOrd="0" destOrd="0" parTransId="{2C3A92DE-A203-4867-874B-D21AE5DF0686}" sibTransId="{1EA01198-9CD5-4D98-ACD8-276DDC51BE3C}"/>
    <dgm:cxn modelId="{4A90B84F-4760-4295-BA40-0AEEAE4F6D64}" type="presParOf" srcId="{896B3E95-DF2A-4BFF-9657-E2C9AA5A65EA}" destId="{DB9CF28E-F3F4-4F59-A16A-C9AB80E68528}" srcOrd="0" destOrd="0" presId="urn:microsoft.com/office/officeart/2005/8/layout/vList3"/>
    <dgm:cxn modelId="{4404C69A-8038-468D-B5EF-1EE864334CA8}" type="presParOf" srcId="{DB9CF28E-F3F4-4F59-A16A-C9AB80E68528}" destId="{DCA45B17-5306-4643-BD6E-BFAABFDFBDA0}" srcOrd="0" destOrd="0" presId="urn:microsoft.com/office/officeart/2005/8/layout/vList3"/>
    <dgm:cxn modelId="{F2E839FC-F294-4AEC-BA34-167345BA931F}" type="presParOf" srcId="{DB9CF28E-F3F4-4F59-A16A-C9AB80E68528}" destId="{BC0FBB94-CDA5-48B1-BDA5-23427BE46D76}" srcOrd="1" destOrd="0" presId="urn:microsoft.com/office/officeart/2005/8/layout/vList3"/>
    <dgm:cxn modelId="{21C16ABD-75AD-44E2-AB7C-26ADB2E9778E}" type="presParOf" srcId="{896B3E95-DF2A-4BFF-9657-E2C9AA5A65EA}" destId="{E49F4C26-308F-4619-B3F3-C424B77B5A4E}" srcOrd="1" destOrd="0" presId="urn:microsoft.com/office/officeart/2005/8/layout/vList3"/>
    <dgm:cxn modelId="{9763B2D1-DEFD-44F5-8015-93F6FB3CDDDB}" type="presParOf" srcId="{896B3E95-DF2A-4BFF-9657-E2C9AA5A65EA}" destId="{A3E23743-656E-40C6-8511-2F2887ADCC64}" srcOrd="2" destOrd="0" presId="urn:microsoft.com/office/officeart/2005/8/layout/vList3"/>
    <dgm:cxn modelId="{D3A69023-6C42-423B-B457-92EE05D4833B}" type="presParOf" srcId="{A3E23743-656E-40C6-8511-2F2887ADCC64}" destId="{32C379CF-840E-4CBC-8013-E7B2A264343C}" srcOrd="0" destOrd="0" presId="urn:microsoft.com/office/officeart/2005/8/layout/vList3"/>
    <dgm:cxn modelId="{65C13B3F-97B2-42C7-AE85-0C34088E73D9}" type="presParOf" srcId="{A3E23743-656E-40C6-8511-2F2887ADCC64}" destId="{242EA49E-7636-4445-A5AE-016A495EFE4A}" srcOrd="1" destOrd="0" presId="urn:microsoft.com/office/officeart/2005/8/layout/vList3"/>
    <dgm:cxn modelId="{DF8DE94D-0253-4569-8E2F-5604BF5D10E4}" type="presParOf" srcId="{896B3E95-DF2A-4BFF-9657-E2C9AA5A65EA}" destId="{965D6FF4-F9AA-42E0-9A19-4D710B258B24}" srcOrd="3" destOrd="0" presId="urn:microsoft.com/office/officeart/2005/8/layout/vList3"/>
    <dgm:cxn modelId="{AECC219C-3133-4D16-8F17-92BC9FCA1A66}" type="presParOf" srcId="{896B3E95-DF2A-4BFF-9657-E2C9AA5A65EA}" destId="{9467EE87-8494-43CB-AD37-D4725440DE10}" srcOrd="4" destOrd="0" presId="urn:microsoft.com/office/officeart/2005/8/layout/vList3"/>
    <dgm:cxn modelId="{92921C86-24E1-4BE0-8B71-9EDFEE2D59DB}" type="presParOf" srcId="{9467EE87-8494-43CB-AD37-D4725440DE10}" destId="{B28DA930-0696-406D-9731-7BECDDAFECAE}" srcOrd="0" destOrd="0" presId="urn:microsoft.com/office/officeart/2005/8/layout/vList3"/>
    <dgm:cxn modelId="{8C5F6C6D-8E9B-4500-8CA2-948C98527F84}" type="presParOf" srcId="{9467EE87-8494-43CB-AD37-D4725440DE10}" destId="{D1BEA5BE-9929-4761-B8E5-10EFAB902D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071A0E-185D-4847-84CD-726DDA2BEE0B}"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1833D1A1-E991-4F92-B27B-F4732E128323}">
      <dgm:prSet phldrT="[Text]" custT="1"/>
      <dgm:spPr/>
      <dgm:t>
        <a:bodyPr/>
        <a:lstStyle/>
        <a:p>
          <a:r>
            <a:rPr lang="en-GB" sz="1400" dirty="0"/>
            <a:t>Inclusive Practice Framework</a:t>
          </a:r>
        </a:p>
      </dgm:t>
    </dgm:pt>
    <dgm:pt modelId="{9D2C411B-FC86-4196-9E6A-2800FDB9ED1C}" type="parTrans" cxnId="{0E91645B-776F-422A-8C04-72F108B5F7F8}">
      <dgm:prSet/>
      <dgm:spPr/>
      <dgm:t>
        <a:bodyPr/>
        <a:lstStyle/>
        <a:p>
          <a:endParaRPr lang="en-GB"/>
        </a:p>
      </dgm:t>
    </dgm:pt>
    <dgm:pt modelId="{064C0F00-3912-4DDA-8103-3CA82079F58F}" type="sibTrans" cxnId="{0E91645B-776F-422A-8C04-72F108B5F7F8}">
      <dgm:prSet/>
      <dgm:spPr/>
      <dgm:t>
        <a:bodyPr/>
        <a:lstStyle/>
        <a:p>
          <a:endParaRPr lang="en-GB"/>
        </a:p>
      </dgm:t>
    </dgm:pt>
    <dgm:pt modelId="{3BD68FED-FD41-48FA-8661-D72337936562}">
      <dgm:prSet phldrT="[Text]" custT="1"/>
      <dgm:spPr/>
      <dgm:t>
        <a:bodyPr/>
        <a:lstStyle/>
        <a:p>
          <a:r>
            <a:rPr lang="en-GB" sz="1400" dirty="0"/>
            <a:t>Peer to Peer Support</a:t>
          </a:r>
        </a:p>
      </dgm:t>
    </dgm:pt>
    <dgm:pt modelId="{6DF0EA1D-7551-4695-90EC-8BF24527B2E3}" type="parTrans" cxnId="{1270737E-385F-4DC9-98CF-7474568DF628}">
      <dgm:prSet/>
      <dgm:spPr/>
      <dgm:t>
        <a:bodyPr/>
        <a:lstStyle/>
        <a:p>
          <a:endParaRPr lang="en-GB"/>
        </a:p>
      </dgm:t>
    </dgm:pt>
    <dgm:pt modelId="{211FB7E4-B0C5-4DEA-AFFD-AEF908842367}" type="sibTrans" cxnId="{1270737E-385F-4DC9-98CF-7474568DF628}">
      <dgm:prSet/>
      <dgm:spPr/>
      <dgm:t>
        <a:bodyPr/>
        <a:lstStyle/>
        <a:p>
          <a:endParaRPr lang="en-GB"/>
        </a:p>
      </dgm:t>
    </dgm:pt>
    <dgm:pt modelId="{D5C69055-5D84-44FC-BD5E-CB969A5291E6}">
      <dgm:prSet phldrT="[Text]" custT="1"/>
      <dgm:spPr/>
      <dgm:t>
        <a:bodyPr/>
        <a:lstStyle/>
        <a:p>
          <a:r>
            <a:rPr lang="en-GB" sz="1400" dirty="0"/>
            <a:t>Targeted training</a:t>
          </a:r>
        </a:p>
      </dgm:t>
    </dgm:pt>
    <dgm:pt modelId="{15C640D3-DBB6-4893-9CCB-A5D8821C2B88}" type="parTrans" cxnId="{202F94BB-95C2-4BD4-BD85-0926BEFF8BF0}">
      <dgm:prSet/>
      <dgm:spPr/>
      <dgm:t>
        <a:bodyPr/>
        <a:lstStyle/>
        <a:p>
          <a:endParaRPr lang="en-GB"/>
        </a:p>
      </dgm:t>
    </dgm:pt>
    <dgm:pt modelId="{2A28F613-C317-42E2-88EA-7B18812E5A8D}" type="sibTrans" cxnId="{202F94BB-95C2-4BD4-BD85-0926BEFF8BF0}">
      <dgm:prSet/>
      <dgm:spPr/>
      <dgm:t>
        <a:bodyPr/>
        <a:lstStyle/>
        <a:p>
          <a:endParaRPr lang="en-GB"/>
        </a:p>
      </dgm:t>
    </dgm:pt>
    <dgm:pt modelId="{6C028D6E-1F6A-44DF-B39E-55D5B3B3F7F9}">
      <dgm:prSet phldrT="[Text]" custT="1"/>
      <dgm:spPr/>
      <dgm:t>
        <a:bodyPr/>
        <a:lstStyle/>
        <a:p>
          <a:r>
            <a:rPr lang="en-GB" sz="1400" dirty="0"/>
            <a:t>Inclusion Kite Mark</a:t>
          </a:r>
        </a:p>
      </dgm:t>
    </dgm:pt>
    <dgm:pt modelId="{F75B8539-EA7E-4753-927C-88020B74D07C}" type="parTrans" cxnId="{F143B625-3D30-4390-B79F-0CBC53C38E65}">
      <dgm:prSet/>
      <dgm:spPr/>
      <dgm:t>
        <a:bodyPr/>
        <a:lstStyle/>
        <a:p>
          <a:endParaRPr lang="en-GB"/>
        </a:p>
      </dgm:t>
    </dgm:pt>
    <dgm:pt modelId="{76D22D07-401B-479A-8E70-965ED5E32611}" type="sibTrans" cxnId="{F143B625-3D30-4390-B79F-0CBC53C38E65}">
      <dgm:prSet/>
      <dgm:spPr/>
      <dgm:t>
        <a:bodyPr/>
        <a:lstStyle/>
        <a:p>
          <a:endParaRPr lang="en-GB"/>
        </a:p>
      </dgm:t>
    </dgm:pt>
    <dgm:pt modelId="{C704D43D-B7C7-447D-915B-DC2C5AD807A8}" type="pres">
      <dgm:prSet presAssocID="{3F071A0E-185D-4847-84CD-726DDA2BEE0B}" presName="Name0" presStyleCnt="0">
        <dgm:presLayoutVars>
          <dgm:chMax val="7"/>
          <dgm:resizeHandles val="exact"/>
        </dgm:presLayoutVars>
      </dgm:prSet>
      <dgm:spPr/>
    </dgm:pt>
    <dgm:pt modelId="{40C49210-14B7-4A2A-8EA4-F32127929543}" type="pres">
      <dgm:prSet presAssocID="{3F071A0E-185D-4847-84CD-726DDA2BEE0B}" presName="comp1" presStyleCnt="0"/>
      <dgm:spPr/>
    </dgm:pt>
    <dgm:pt modelId="{6F557D2F-871B-4C56-822B-D1E5553B63A1}" type="pres">
      <dgm:prSet presAssocID="{3F071A0E-185D-4847-84CD-726DDA2BEE0B}" presName="circle1" presStyleLbl="node1" presStyleIdx="0" presStyleCnt="4" custLinFactNeighborY="-6857"/>
      <dgm:spPr/>
    </dgm:pt>
    <dgm:pt modelId="{7BD44DA3-37DA-4636-9DB6-931301DCAF78}" type="pres">
      <dgm:prSet presAssocID="{3F071A0E-185D-4847-84CD-726DDA2BEE0B}" presName="c1text" presStyleLbl="node1" presStyleIdx="0" presStyleCnt="4">
        <dgm:presLayoutVars>
          <dgm:bulletEnabled val="1"/>
        </dgm:presLayoutVars>
      </dgm:prSet>
      <dgm:spPr/>
    </dgm:pt>
    <dgm:pt modelId="{D575FDCA-AFA1-4976-95DC-DD47CBB36ABD}" type="pres">
      <dgm:prSet presAssocID="{3F071A0E-185D-4847-84CD-726DDA2BEE0B}" presName="comp2" presStyleCnt="0"/>
      <dgm:spPr/>
    </dgm:pt>
    <dgm:pt modelId="{EEBC052E-ABCD-4B76-8C1A-3F6EBEAC6A74}" type="pres">
      <dgm:prSet presAssocID="{3F071A0E-185D-4847-84CD-726DDA2BEE0B}" presName="circle2" presStyleLbl="node1" presStyleIdx="1" presStyleCnt="4"/>
      <dgm:spPr/>
    </dgm:pt>
    <dgm:pt modelId="{8B72D600-8788-4255-9822-42855302E34D}" type="pres">
      <dgm:prSet presAssocID="{3F071A0E-185D-4847-84CD-726DDA2BEE0B}" presName="c2text" presStyleLbl="node1" presStyleIdx="1" presStyleCnt="4">
        <dgm:presLayoutVars>
          <dgm:bulletEnabled val="1"/>
        </dgm:presLayoutVars>
      </dgm:prSet>
      <dgm:spPr/>
    </dgm:pt>
    <dgm:pt modelId="{E3A79A24-0F71-4A3F-8E39-7B54A1DAFBF5}" type="pres">
      <dgm:prSet presAssocID="{3F071A0E-185D-4847-84CD-726DDA2BEE0B}" presName="comp3" presStyleCnt="0"/>
      <dgm:spPr/>
    </dgm:pt>
    <dgm:pt modelId="{E036D4E8-A82C-4C76-B58D-B93AA7B1E7D5}" type="pres">
      <dgm:prSet presAssocID="{3F071A0E-185D-4847-84CD-726DDA2BEE0B}" presName="circle3" presStyleLbl="node1" presStyleIdx="2" presStyleCnt="4"/>
      <dgm:spPr/>
    </dgm:pt>
    <dgm:pt modelId="{7D89C816-5368-4725-8AC4-ACB05ECA77E0}" type="pres">
      <dgm:prSet presAssocID="{3F071A0E-185D-4847-84CD-726DDA2BEE0B}" presName="c3text" presStyleLbl="node1" presStyleIdx="2" presStyleCnt="4">
        <dgm:presLayoutVars>
          <dgm:bulletEnabled val="1"/>
        </dgm:presLayoutVars>
      </dgm:prSet>
      <dgm:spPr/>
    </dgm:pt>
    <dgm:pt modelId="{E179F9FA-3C83-4A32-8436-A55913C81410}" type="pres">
      <dgm:prSet presAssocID="{3F071A0E-185D-4847-84CD-726DDA2BEE0B}" presName="comp4" presStyleCnt="0"/>
      <dgm:spPr/>
    </dgm:pt>
    <dgm:pt modelId="{30AAF7D0-30B3-4342-8D36-2AEE9796E29E}" type="pres">
      <dgm:prSet presAssocID="{3F071A0E-185D-4847-84CD-726DDA2BEE0B}" presName="circle4" presStyleLbl="node1" presStyleIdx="3" presStyleCnt="4"/>
      <dgm:spPr/>
    </dgm:pt>
    <dgm:pt modelId="{972E20A6-C22F-4456-91A6-AB11C7D01519}" type="pres">
      <dgm:prSet presAssocID="{3F071A0E-185D-4847-84CD-726DDA2BEE0B}" presName="c4text" presStyleLbl="node1" presStyleIdx="3" presStyleCnt="4">
        <dgm:presLayoutVars>
          <dgm:bulletEnabled val="1"/>
        </dgm:presLayoutVars>
      </dgm:prSet>
      <dgm:spPr/>
    </dgm:pt>
  </dgm:ptLst>
  <dgm:cxnLst>
    <dgm:cxn modelId="{338EE80E-78A0-4CA9-9144-A80064C7B50C}" type="presOf" srcId="{1833D1A1-E991-4F92-B27B-F4732E128323}" destId="{7BD44DA3-37DA-4636-9DB6-931301DCAF78}" srcOrd="1" destOrd="0" presId="urn:microsoft.com/office/officeart/2005/8/layout/venn2"/>
    <dgm:cxn modelId="{25310124-3E3C-47C7-9F47-A322193B3E76}" type="presOf" srcId="{3BD68FED-FD41-48FA-8661-D72337936562}" destId="{EEBC052E-ABCD-4B76-8C1A-3F6EBEAC6A74}" srcOrd="0" destOrd="0" presId="urn:microsoft.com/office/officeart/2005/8/layout/venn2"/>
    <dgm:cxn modelId="{F143B625-3D30-4390-B79F-0CBC53C38E65}" srcId="{3F071A0E-185D-4847-84CD-726DDA2BEE0B}" destId="{6C028D6E-1F6A-44DF-B39E-55D5B3B3F7F9}" srcOrd="3" destOrd="0" parTransId="{F75B8539-EA7E-4753-927C-88020B74D07C}" sibTransId="{76D22D07-401B-479A-8E70-965ED5E32611}"/>
    <dgm:cxn modelId="{B9BC8326-D399-48F1-9DBD-DACE5A65068F}" type="presOf" srcId="{3BD68FED-FD41-48FA-8661-D72337936562}" destId="{8B72D600-8788-4255-9822-42855302E34D}" srcOrd="1" destOrd="0" presId="urn:microsoft.com/office/officeart/2005/8/layout/venn2"/>
    <dgm:cxn modelId="{0E91645B-776F-422A-8C04-72F108B5F7F8}" srcId="{3F071A0E-185D-4847-84CD-726DDA2BEE0B}" destId="{1833D1A1-E991-4F92-B27B-F4732E128323}" srcOrd="0" destOrd="0" parTransId="{9D2C411B-FC86-4196-9E6A-2800FDB9ED1C}" sibTransId="{064C0F00-3912-4DDA-8103-3CA82079F58F}"/>
    <dgm:cxn modelId="{C6327260-DC70-4243-9532-85168EBF78F8}" type="presOf" srcId="{D5C69055-5D84-44FC-BD5E-CB969A5291E6}" destId="{7D89C816-5368-4725-8AC4-ACB05ECA77E0}" srcOrd="1" destOrd="0" presId="urn:microsoft.com/office/officeart/2005/8/layout/venn2"/>
    <dgm:cxn modelId="{38391443-2E2A-4688-8A20-147C342A69A3}" type="presOf" srcId="{3F071A0E-185D-4847-84CD-726DDA2BEE0B}" destId="{C704D43D-B7C7-447D-915B-DC2C5AD807A8}" srcOrd="0" destOrd="0" presId="urn:microsoft.com/office/officeart/2005/8/layout/venn2"/>
    <dgm:cxn modelId="{569DBC6D-120A-4DB4-A04B-89811DC86BF9}" type="presOf" srcId="{6C028D6E-1F6A-44DF-B39E-55D5B3B3F7F9}" destId="{972E20A6-C22F-4456-91A6-AB11C7D01519}" srcOrd="1" destOrd="0" presId="urn:microsoft.com/office/officeart/2005/8/layout/venn2"/>
    <dgm:cxn modelId="{8E278F7A-C7EE-42E6-AC1B-B59361ACD4EC}" type="presOf" srcId="{D5C69055-5D84-44FC-BD5E-CB969A5291E6}" destId="{E036D4E8-A82C-4C76-B58D-B93AA7B1E7D5}" srcOrd="0" destOrd="0" presId="urn:microsoft.com/office/officeart/2005/8/layout/venn2"/>
    <dgm:cxn modelId="{1270737E-385F-4DC9-98CF-7474568DF628}" srcId="{3F071A0E-185D-4847-84CD-726DDA2BEE0B}" destId="{3BD68FED-FD41-48FA-8661-D72337936562}" srcOrd="1" destOrd="0" parTransId="{6DF0EA1D-7551-4695-90EC-8BF24527B2E3}" sibTransId="{211FB7E4-B0C5-4DEA-AFFD-AEF908842367}"/>
    <dgm:cxn modelId="{948DC380-C871-4AC8-8F0F-370D09EBA065}" type="presOf" srcId="{1833D1A1-E991-4F92-B27B-F4732E128323}" destId="{6F557D2F-871B-4C56-822B-D1E5553B63A1}" srcOrd="0" destOrd="0" presId="urn:microsoft.com/office/officeart/2005/8/layout/venn2"/>
    <dgm:cxn modelId="{FCB7EA89-F1AA-4822-B742-3A39A644E769}" type="presOf" srcId="{6C028D6E-1F6A-44DF-B39E-55D5B3B3F7F9}" destId="{30AAF7D0-30B3-4342-8D36-2AEE9796E29E}" srcOrd="0" destOrd="0" presId="urn:microsoft.com/office/officeart/2005/8/layout/venn2"/>
    <dgm:cxn modelId="{202F94BB-95C2-4BD4-BD85-0926BEFF8BF0}" srcId="{3F071A0E-185D-4847-84CD-726DDA2BEE0B}" destId="{D5C69055-5D84-44FC-BD5E-CB969A5291E6}" srcOrd="2" destOrd="0" parTransId="{15C640D3-DBB6-4893-9CCB-A5D8821C2B88}" sibTransId="{2A28F613-C317-42E2-88EA-7B18812E5A8D}"/>
    <dgm:cxn modelId="{F100131C-9731-486A-8E06-EFC37CEB7EDB}" type="presParOf" srcId="{C704D43D-B7C7-447D-915B-DC2C5AD807A8}" destId="{40C49210-14B7-4A2A-8EA4-F32127929543}" srcOrd="0" destOrd="0" presId="urn:microsoft.com/office/officeart/2005/8/layout/venn2"/>
    <dgm:cxn modelId="{2811D352-37E4-4452-8D3E-D064E001CC59}" type="presParOf" srcId="{40C49210-14B7-4A2A-8EA4-F32127929543}" destId="{6F557D2F-871B-4C56-822B-D1E5553B63A1}" srcOrd="0" destOrd="0" presId="urn:microsoft.com/office/officeart/2005/8/layout/venn2"/>
    <dgm:cxn modelId="{1FFC42DA-73CC-4C51-A2BE-32AB0CBB9B79}" type="presParOf" srcId="{40C49210-14B7-4A2A-8EA4-F32127929543}" destId="{7BD44DA3-37DA-4636-9DB6-931301DCAF78}" srcOrd="1" destOrd="0" presId="urn:microsoft.com/office/officeart/2005/8/layout/venn2"/>
    <dgm:cxn modelId="{D62BCB47-7AE6-4973-860C-9E3A15AC0C87}" type="presParOf" srcId="{C704D43D-B7C7-447D-915B-DC2C5AD807A8}" destId="{D575FDCA-AFA1-4976-95DC-DD47CBB36ABD}" srcOrd="1" destOrd="0" presId="urn:microsoft.com/office/officeart/2005/8/layout/venn2"/>
    <dgm:cxn modelId="{6513A390-7F29-4B68-ADFF-1735FD3A5B0F}" type="presParOf" srcId="{D575FDCA-AFA1-4976-95DC-DD47CBB36ABD}" destId="{EEBC052E-ABCD-4B76-8C1A-3F6EBEAC6A74}" srcOrd="0" destOrd="0" presId="urn:microsoft.com/office/officeart/2005/8/layout/venn2"/>
    <dgm:cxn modelId="{FF568456-9F50-437E-84FB-52BD65694394}" type="presParOf" srcId="{D575FDCA-AFA1-4976-95DC-DD47CBB36ABD}" destId="{8B72D600-8788-4255-9822-42855302E34D}" srcOrd="1" destOrd="0" presId="urn:microsoft.com/office/officeart/2005/8/layout/venn2"/>
    <dgm:cxn modelId="{C4EB8830-6F7F-402D-B2E0-EE460C8AD07B}" type="presParOf" srcId="{C704D43D-B7C7-447D-915B-DC2C5AD807A8}" destId="{E3A79A24-0F71-4A3F-8E39-7B54A1DAFBF5}" srcOrd="2" destOrd="0" presId="urn:microsoft.com/office/officeart/2005/8/layout/venn2"/>
    <dgm:cxn modelId="{FCD0212F-CFDA-436E-9F31-C981CF7CA55C}" type="presParOf" srcId="{E3A79A24-0F71-4A3F-8E39-7B54A1DAFBF5}" destId="{E036D4E8-A82C-4C76-B58D-B93AA7B1E7D5}" srcOrd="0" destOrd="0" presId="urn:microsoft.com/office/officeart/2005/8/layout/venn2"/>
    <dgm:cxn modelId="{DADF730A-CEAE-4DC3-811D-743F3D0F1479}" type="presParOf" srcId="{E3A79A24-0F71-4A3F-8E39-7B54A1DAFBF5}" destId="{7D89C816-5368-4725-8AC4-ACB05ECA77E0}" srcOrd="1" destOrd="0" presId="urn:microsoft.com/office/officeart/2005/8/layout/venn2"/>
    <dgm:cxn modelId="{C5BE3B7F-862D-4F78-9B43-A712CF174E91}" type="presParOf" srcId="{C704D43D-B7C7-447D-915B-DC2C5AD807A8}" destId="{E179F9FA-3C83-4A32-8436-A55913C81410}" srcOrd="3" destOrd="0" presId="urn:microsoft.com/office/officeart/2005/8/layout/venn2"/>
    <dgm:cxn modelId="{426E7681-7B46-41F4-B7F9-AF5E58227F82}" type="presParOf" srcId="{E179F9FA-3C83-4A32-8436-A55913C81410}" destId="{30AAF7D0-30B3-4342-8D36-2AEE9796E29E}" srcOrd="0" destOrd="0" presId="urn:microsoft.com/office/officeart/2005/8/layout/venn2"/>
    <dgm:cxn modelId="{59A540EC-4D3D-47B7-BD4F-DDC6E785AF46}" type="presParOf" srcId="{E179F9FA-3C83-4A32-8436-A55913C81410}" destId="{972E20A6-C22F-4456-91A6-AB11C7D01519}"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7FC13-6DEA-4EBB-B09B-D3FFE1C2BA98}"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340124C2-4DCA-4FB4-950B-362E2C85CAE9}">
      <dgm:prSet phldrT="[Text]"/>
      <dgm:spPr/>
      <dgm:t>
        <a:bodyPr/>
        <a:lstStyle/>
        <a:p>
          <a:r>
            <a:rPr lang="en-GB" dirty="0"/>
            <a:t>Practice Leaders</a:t>
          </a:r>
        </a:p>
      </dgm:t>
    </dgm:pt>
    <dgm:pt modelId="{0507990F-B609-4EF1-AE4C-3EF2407F869D}" type="parTrans" cxnId="{6C1630D6-6EF3-437C-A976-E906979A0A2B}">
      <dgm:prSet/>
      <dgm:spPr/>
      <dgm:t>
        <a:bodyPr/>
        <a:lstStyle/>
        <a:p>
          <a:endParaRPr lang="en-GB"/>
        </a:p>
      </dgm:t>
    </dgm:pt>
    <dgm:pt modelId="{81A7C381-94EA-41F1-B127-C973F27A8320}" type="sibTrans" cxnId="{6C1630D6-6EF3-437C-A976-E906979A0A2B}">
      <dgm:prSet/>
      <dgm:spPr/>
      <dgm:t>
        <a:bodyPr/>
        <a:lstStyle/>
        <a:p>
          <a:endParaRPr lang="en-GB"/>
        </a:p>
      </dgm:t>
    </dgm:pt>
    <dgm:pt modelId="{39DD75D6-4004-42E9-BFAE-691B9DDC1E7D}">
      <dgm:prSet phldrT="[Text]"/>
      <dgm:spPr/>
      <dgm:t>
        <a:bodyPr/>
        <a:lstStyle/>
        <a:p>
          <a:r>
            <a:rPr lang="en-GB" dirty="0"/>
            <a:t>Support</a:t>
          </a:r>
        </a:p>
      </dgm:t>
    </dgm:pt>
    <dgm:pt modelId="{51657057-0F7E-40E6-BE0A-4F1395445D67}" type="parTrans" cxnId="{427E77E2-FCD4-46EC-A8E1-669711084F44}">
      <dgm:prSet/>
      <dgm:spPr/>
      <dgm:t>
        <a:bodyPr/>
        <a:lstStyle/>
        <a:p>
          <a:endParaRPr lang="en-GB"/>
        </a:p>
      </dgm:t>
    </dgm:pt>
    <dgm:pt modelId="{0D9284D4-B86A-411C-B6A1-C0EA00254E90}" type="sibTrans" cxnId="{427E77E2-FCD4-46EC-A8E1-669711084F44}">
      <dgm:prSet/>
      <dgm:spPr/>
      <dgm:t>
        <a:bodyPr/>
        <a:lstStyle/>
        <a:p>
          <a:endParaRPr lang="en-GB"/>
        </a:p>
      </dgm:t>
    </dgm:pt>
    <dgm:pt modelId="{9932AAB5-4FF0-4D0D-A02B-6CA075101BB1}">
      <dgm:prSet phldrT="[Text]"/>
      <dgm:spPr/>
      <dgm:t>
        <a:bodyPr/>
        <a:lstStyle/>
        <a:p>
          <a:r>
            <a:rPr lang="en-GB" dirty="0"/>
            <a:t>Challenge</a:t>
          </a:r>
        </a:p>
      </dgm:t>
    </dgm:pt>
    <dgm:pt modelId="{529399F7-9C81-405A-A55A-5DDE832AC5E3}" type="parTrans" cxnId="{2525AE2E-E012-4B02-A514-382B579822CF}">
      <dgm:prSet/>
      <dgm:spPr/>
      <dgm:t>
        <a:bodyPr/>
        <a:lstStyle/>
        <a:p>
          <a:endParaRPr lang="en-GB"/>
        </a:p>
      </dgm:t>
    </dgm:pt>
    <dgm:pt modelId="{5C4BE258-D51A-43D2-BED9-EA3C139BF1C6}" type="sibTrans" cxnId="{2525AE2E-E012-4B02-A514-382B579822CF}">
      <dgm:prSet/>
      <dgm:spPr/>
      <dgm:t>
        <a:bodyPr/>
        <a:lstStyle/>
        <a:p>
          <a:endParaRPr lang="en-GB"/>
        </a:p>
      </dgm:t>
    </dgm:pt>
    <dgm:pt modelId="{00B83EFE-42EF-40A2-9292-D783768B3CA0}">
      <dgm:prSet phldrT="[Text]"/>
      <dgm:spPr/>
      <dgm:t>
        <a:bodyPr/>
        <a:lstStyle/>
        <a:p>
          <a:r>
            <a:rPr lang="en-GB" dirty="0"/>
            <a:t>In-reach</a:t>
          </a:r>
        </a:p>
      </dgm:t>
    </dgm:pt>
    <dgm:pt modelId="{138FCABA-BE70-4664-A7DD-02E82371FAC9}" type="parTrans" cxnId="{0510C195-3CC0-4CBA-94EE-9C6097062B9E}">
      <dgm:prSet/>
      <dgm:spPr/>
      <dgm:t>
        <a:bodyPr/>
        <a:lstStyle/>
        <a:p>
          <a:endParaRPr lang="en-GB"/>
        </a:p>
      </dgm:t>
    </dgm:pt>
    <dgm:pt modelId="{53F4A5F1-5C25-48BB-A15D-0FC50555EB57}" type="sibTrans" cxnId="{0510C195-3CC0-4CBA-94EE-9C6097062B9E}">
      <dgm:prSet/>
      <dgm:spPr/>
      <dgm:t>
        <a:bodyPr/>
        <a:lstStyle/>
        <a:p>
          <a:endParaRPr lang="en-GB"/>
        </a:p>
      </dgm:t>
    </dgm:pt>
    <dgm:pt modelId="{77774B80-39DD-4992-B459-7CE365C1C24E}">
      <dgm:prSet phldrT="[Text]"/>
      <dgm:spPr/>
      <dgm:t>
        <a:bodyPr/>
        <a:lstStyle/>
        <a:p>
          <a:r>
            <a:rPr lang="en-GB" dirty="0"/>
            <a:t>Outreach</a:t>
          </a:r>
        </a:p>
      </dgm:t>
    </dgm:pt>
    <dgm:pt modelId="{EDEAF2AC-AABA-42BE-9F5D-381411872F0D}" type="parTrans" cxnId="{D94DE2C0-3111-4D45-BD52-129BDB0B6E07}">
      <dgm:prSet/>
      <dgm:spPr/>
      <dgm:t>
        <a:bodyPr/>
        <a:lstStyle/>
        <a:p>
          <a:endParaRPr lang="en-GB"/>
        </a:p>
      </dgm:t>
    </dgm:pt>
    <dgm:pt modelId="{EC22674C-0B5E-42E8-B833-D89D249D9317}" type="sibTrans" cxnId="{D94DE2C0-3111-4D45-BD52-129BDB0B6E07}">
      <dgm:prSet/>
      <dgm:spPr/>
      <dgm:t>
        <a:bodyPr/>
        <a:lstStyle/>
        <a:p>
          <a:endParaRPr lang="en-GB"/>
        </a:p>
      </dgm:t>
    </dgm:pt>
    <dgm:pt modelId="{28908996-4571-4791-93C7-4F82A42C7A53}" type="pres">
      <dgm:prSet presAssocID="{5267FC13-6DEA-4EBB-B09B-D3FFE1C2BA98}" presName="Name0" presStyleCnt="0">
        <dgm:presLayoutVars>
          <dgm:chMax val="1"/>
          <dgm:dir/>
          <dgm:animLvl val="ctr"/>
          <dgm:resizeHandles val="exact"/>
        </dgm:presLayoutVars>
      </dgm:prSet>
      <dgm:spPr/>
    </dgm:pt>
    <dgm:pt modelId="{E9CFAB36-6BF9-41A3-8A7D-E94D4B057B0A}" type="pres">
      <dgm:prSet presAssocID="{340124C2-4DCA-4FB4-950B-362E2C85CAE9}" presName="centerShape" presStyleLbl="node0" presStyleIdx="0" presStyleCnt="1"/>
      <dgm:spPr/>
    </dgm:pt>
    <dgm:pt modelId="{5F6DA5E1-C68F-4797-A13D-E6F95193CABA}" type="pres">
      <dgm:prSet presAssocID="{39DD75D6-4004-42E9-BFAE-691B9DDC1E7D}" presName="node" presStyleLbl="node1" presStyleIdx="0" presStyleCnt="4">
        <dgm:presLayoutVars>
          <dgm:bulletEnabled val="1"/>
        </dgm:presLayoutVars>
      </dgm:prSet>
      <dgm:spPr/>
    </dgm:pt>
    <dgm:pt modelId="{CE38CFA1-F575-4CC2-953B-77EFE8911A31}" type="pres">
      <dgm:prSet presAssocID="{39DD75D6-4004-42E9-BFAE-691B9DDC1E7D}" presName="dummy" presStyleCnt="0"/>
      <dgm:spPr/>
    </dgm:pt>
    <dgm:pt modelId="{B2E7ABFA-2E72-465B-9F1B-EADC470D3EFE}" type="pres">
      <dgm:prSet presAssocID="{0D9284D4-B86A-411C-B6A1-C0EA00254E90}" presName="sibTrans" presStyleLbl="sibTrans2D1" presStyleIdx="0" presStyleCnt="4"/>
      <dgm:spPr/>
    </dgm:pt>
    <dgm:pt modelId="{1C0A7F50-E5F0-4618-9904-7694B6F189A7}" type="pres">
      <dgm:prSet presAssocID="{9932AAB5-4FF0-4D0D-A02B-6CA075101BB1}" presName="node" presStyleLbl="node1" presStyleIdx="1" presStyleCnt="4">
        <dgm:presLayoutVars>
          <dgm:bulletEnabled val="1"/>
        </dgm:presLayoutVars>
      </dgm:prSet>
      <dgm:spPr/>
    </dgm:pt>
    <dgm:pt modelId="{4D42936A-E803-474F-A447-FDCA1C390367}" type="pres">
      <dgm:prSet presAssocID="{9932AAB5-4FF0-4D0D-A02B-6CA075101BB1}" presName="dummy" presStyleCnt="0"/>
      <dgm:spPr/>
    </dgm:pt>
    <dgm:pt modelId="{5C7FD06E-D0F8-4C3E-ACB7-214F85BDA429}" type="pres">
      <dgm:prSet presAssocID="{5C4BE258-D51A-43D2-BED9-EA3C139BF1C6}" presName="sibTrans" presStyleLbl="sibTrans2D1" presStyleIdx="1" presStyleCnt="4"/>
      <dgm:spPr/>
    </dgm:pt>
    <dgm:pt modelId="{615FBA39-C7AC-4E7B-97A3-962969FDD586}" type="pres">
      <dgm:prSet presAssocID="{00B83EFE-42EF-40A2-9292-D783768B3CA0}" presName="node" presStyleLbl="node1" presStyleIdx="2" presStyleCnt="4">
        <dgm:presLayoutVars>
          <dgm:bulletEnabled val="1"/>
        </dgm:presLayoutVars>
      </dgm:prSet>
      <dgm:spPr/>
    </dgm:pt>
    <dgm:pt modelId="{C00F9765-3707-49D5-9855-1BE5EAF18E3C}" type="pres">
      <dgm:prSet presAssocID="{00B83EFE-42EF-40A2-9292-D783768B3CA0}" presName="dummy" presStyleCnt="0"/>
      <dgm:spPr/>
    </dgm:pt>
    <dgm:pt modelId="{7CF652DD-570B-41E5-98F2-4201CF171FDB}" type="pres">
      <dgm:prSet presAssocID="{53F4A5F1-5C25-48BB-A15D-0FC50555EB57}" presName="sibTrans" presStyleLbl="sibTrans2D1" presStyleIdx="2" presStyleCnt="4"/>
      <dgm:spPr/>
    </dgm:pt>
    <dgm:pt modelId="{F985498F-2D22-4282-A0FA-5C57C1AE21CD}" type="pres">
      <dgm:prSet presAssocID="{77774B80-39DD-4992-B459-7CE365C1C24E}" presName="node" presStyleLbl="node1" presStyleIdx="3" presStyleCnt="4">
        <dgm:presLayoutVars>
          <dgm:bulletEnabled val="1"/>
        </dgm:presLayoutVars>
      </dgm:prSet>
      <dgm:spPr/>
    </dgm:pt>
    <dgm:pt modelId="{668D87E5-8C16-43B6-88A5-48120E577D8E}" type="pres">
      <dgm:prSet presAssocID="{77774B80-39DD-4992-B459-7CE365C1C24E}" presName="dummy" presStyleCnt="0"/>
      <dgm:spPr/>
    </dgm:pt>
    <dgm:pt modelId="{8A1BC759-8A15-4990-8550-885875756262}" type="pres">
      <dgm:prSet presAssocID="{EC22674C-0B5E-42E8-B833-D89D249D9317}" presName="sibTrans" presStyleLbl="sibTrans2D1" presStyleIdx="3" presStyleCnt="4"/>
      <dgm:spPr/>
    </dgm:pt>
  </dgm:ptLst>
  <dgm:cxnLst>
    <dgm:cxn modelId="{C4D8490F-3FDA-48E6-BB24-D2D7B8B78BBA}" type="presOf" srcId="{0D9284D4-B86A-411C-B6A1-C0EA00254E90}" destId="{B2E7ABFA-2E72-465B-9F1B-EADC470D3EFE}" srcOrd="0" destOrd="0" presId="urn:microsoft.com/office/officeart/2005/8/layout/radial6"/>
    <dgm:cxn modelId="{F2264612-C103-4980-9481-293EEE410A58}" type="presOf" srcId="{340124C2-4DCA-4FB4-950B-362E2C85CAE9}" destId="{E9CFAB36-6BF9-41A3-8A7D-E94D4B057B0A}" srcOrd="0" destOrd="0" presId="urn:microsoft.com/office/officeart/2005/8/layout/radial6"/>
    <dgm:cxn modelId="{9D161B18-D298-4415-9B2F-6EFE392DD023}" type="presOf" srcId="{77774B80-39DD-4992-B459-7CE365C1C24E}" destId="{F985498F-2D22-4282-A0FA-5C57C1AE21CD}" srcOrd="0" destOrd="0" presId="urn:microsoft.com/office/officeart/2005/8/layout/radial6"/>
    <dgm:cxn modelId="{2343E924-F795-4079-8CA6-5C9289013437}" type="presOf" srcId="{EC22674C-0B5E-42E8-B833-D89D249D9317}" destId="{8A1BC759-8A15-4990-8550-885875756262}" srcOrd="0" destOrd="0" presId="urn:microsoft.com/office/officeart/2005/8/layout/radial6"/>
    <dgm:cxn modelId="{2525AE2E-E012-4B02-A514-382B579822CF}" srcId="{340124C2-4DCA-4FB4-950B-362E2C85CAE9}" destId="{9932AAB5-4FF0-4D0D-A02B-6CA075101BB1}" srcOrd="1" destOrd="0" parTransId="{529399F7-9C81-405A-A55A-5DDE832AC5E3}" sibTransId="{5C4BE258-D51A-43D2-BED9-EA3C139BF1C6}"/>
    <dgm:cxn modelId="{F4AEEC31-0BEF-4138-82BA-502815425BEC}" type="presOf" srcId="{53F4A5F1-5C25-48BB-A15D-0FC50555EB57}" destId="{7CF652DD-570B-41E5-98F2-4201CF171FDB}" srcOrd="0" destOrd="0" presId="urn:microsoft.com/office/officeart/2005/8/layout/radial6"/>
    <dgm:cxn modelId="{1289C949-EDE8-4BA9-88A3-60A782F8755C}" type="presOf" srcId="{39DD75D6-4004-42E9-BFAE-691B9DDC1E7D}" destId="{5F6DA5E1-C68F-4797-A13D-E6F95193CABA}" srcOrd="0" destOrd="0" presId="urn:microsoft.com/office/officeart/2005/8/layout/radial6"/>
    <dgm:cxn modelId="{5D19526C-2D17-4B28-9C92-C283A617B680}" type="presOf" srcId="{00B83EFE-42EF-40A2-9292-D783768B3CA0}" destId="{615FBA39-C7AC-4E7B-97A3-962969FDD586}" srcOrd="0" destOrd="0" presId="urn:microsoft.com/office/officeart/2005/8/layout/radial6"/>
    <dgm:cxn modelId="{3E89774F-52CB-4B4F-AD33-19598D147D6D}" type="presOf" srcId="{9932AAB5-4FF0-4D0D-A02B-6CA075101BB1}" destId="{1C0A7F50-E5F0-4618-9904-7694B6F189A7}" srcOrd="0" destOrd="0" presId="urn:microsoft.com/office/officeart/2005/8/layout/radial6"/>
    <dgm:cxn modelId="{4110437E-D888-4FD3-A234-1192DE7F6E59}" type="presOf" srcId="{5C4BE258-D51A-43D2-BED9-EA3C139BF1C6}" destId="{5C7FD06E-D0F8-4C3E-ACB7-214F85BDA429}" srcOrd="0" destOrd="0" presId="urn:microsoft.com/office/officeart/2005/8/layout/radial6"/>
    <dgm:cxn modelId="{0510C195-3CC0-4CBA-94EE-9C6097062B9E}" srcId="{340124C2-4DCA-4FB4-950B-362E2C85CAE9}" destId="{00B83EFE-42EF-40A2-9292-D783768B3CA0}" srcOrd="2" destOrd="0" parTransId="{138FCABA-BE70-4664-A7DD-02E82371FAC9}" sibTransId="{53F4A5F1-5C25-48BB-A15D-0FC50555EB57}"/>
    <dgm:cxn modelId="{9F95C0A6-90A6-4EA5-9F23-8130034D0B6E}" type="presOf" srcId="{5267FC13-6DEA-4EBB-B09B-D3FFE1C2BA98}" destId="{28908996-4571-4791-93C7-4F82A42C7A53}" srcOrd="0" destOrd="0" presId="urn:microsoft.com/office/officeart/2005/8/layout/radial6"/>
    <dgm:cxn modelId="{D94DE2C0-3111-4D45-BD52-129BDB0B6E07}" srcId="{340124C2-4DCA-4FB4-950B-362E2C85CAE9}" destId="{77774B80-39DD-4992-B459-7CE365C1C24E}" srcOrd="3" destOrd="0" parTransId="{EDEAF2AC-AABA-42BE-9F5D-381411872F0D}" sibTransId="{EC22674C-0B5E-42E8-B833-D89D249D9317}"/>
    <dgm:cxn modelId="{6C1630D6-6EF3-437C-A976-E906979A0A2B}" srcId="{5267FC13-6DEA-4EBB-B09B-D3FFE1C2BA98}" destId="{340124C2-4DCA-4FB4-950B-362E2C85CAE9}" srcOrd="0" destOrd="0" parTransId="{0507990F-B609-4EF1-AE4C-3EF2407F869D}" sibTransId="{81A7C381-94EA-41F1-B127-C973F27A8320}"/>
    <dgm:cxn modelId="{427E77E2-FCD4-46EC-A8E1-669711084F44}" srcId="{340124C2-4DCA-4FB4-950B-362E2C85CAE9}" destId="{39DD75D6-4004-42E9-BFAE-691B9DDC1E7D}" srcOrd="0" destOrd="0" parTransId="{51657057-0F7E-40E6-BE0A-4F1395445D67}" sibTransId="{0D9284D4-B86A-411C-B6A1-C0EA00254E90}"/>
    <dgm:cxn modelId="{242F78B5-C511-46A9-84E5-65D1C5F6806A}" type="presParOf" srcId="{28908996-4571-4791-93C7-4F82A42C7A53}" destId="{E9CFAB36-6BF9-41A3-8A7D-E94D4B057B0A}" srcOrd="0" destOrd="0" presId="urn:microsoft.com/office/officeart/2005/8/layout/radial6"/>
    <dgm:cxn modelId="{12EFBF0E-5850-4B81-96CF-1D67F4266224}" type="presParOf" srcId="{28908996-4571-4791-93C7-4F82A42C7A53}" destId="{5F6DA5E1-C68F-4797-A13D-E6F95193CABA}" srcOrd="1" destOrd="0" presId="urn:microsoft.com/office/officeart/2005/8/layout/radial6"/>
    <dgm:cxn modelId="{C384BAF0-D317-45E7-85CF-1CD98405C0E9}" type="presParOf" srcId="{28908996-4571-4791-93C7-4F82A42C7A53}" destId="{CE38CFA1-F575-4CC2-953B-77EFE8911A31}" srcOrd="2" destOrd="0" presId="urn:microsoft.com/office/officeart/2005/8/layout/radial6"/>
    <dgm:cxn modelId="{2C009D1D-8D3E-4B08-BF75-FF07AE50A7A3}" type="presParOf" srcId="{28908996-4571-4791-93C7-4F82A42C7A53}" destId="{B2E7ABFA-2E72-465B-9F1B-EADC470D3EFE}" srcOrd="3" destOrd="0" presId="urn:microsoft.com/office/officeart/2005/8/layout/radial6"/>
    <dgm:cxn modelId="{739F955F-D553-477E-8A2F-AE1861D7E0E1}" type="presParOf" srcId="{28908996-4571-4791-93C7-4F82A42C7A53}" destId="{1C0A7F50-E5F0-4618-9904-7694B6F189A7}" srcOrd="4" destOrd="0" presId="urn:microsoft.com/office/officeart/2005/8/layout/radial6"/>
    <dgm:cxn modelId="{90221C52-5258-42F6-AD52-0AF6D471E900}" type="presParOf" srcId="{28908996-4571-4791-93C7-4F82A42C7A53}" destId="{4D42936A-E803-474F-A447-FDCA1C390367}" srcOrd="5" destOrd="0" presId="urn:microsoft.com/office/officeart/2005/8/layout/radial6"/>
    <dgm:cxn modelId="{629E7F63-5C45-4C47-8971-A562143F4448}" type="presParOf" srcId="{28908996-4571-4791-93C7-4F82A42C7A53}" destId="{5C7FD06E-D0F8-4C3E-ACB7-214F85BDA429}" srcOrd="6" destOrd="0" presId="urn:microsoft.com/office/officeart/2005/8/layout/radial6"/>
    <dgm:cxn modelId="{2C018744-B1E6-46BB-B6F7-4451D06B32C3}" type="presParOf" srcId="{28908996-4571-4791-93C7-4F82A42C7A53}" destId="{615FBA39-C7AC-4E7B-97A3-962969FDD586}" srcOrd="7" destOrd="0" presId="urn:microsoft.com/office/officeart/2005/8/layout/radial6"/>
    <dgm:cxn modelId="{32905C82-E9C3-407B-AD90-C3398CC9FEB4}" type="presParOf" srcId="{28908996-4571-4791-93C7-4F82A42C7A53}" destId="{C00F9765-3707-49D5-9855-1BE5EAF18E3C}" srcOrd="8" destOrd="0" presId="urn:microsoft.com/office/officeart/2005/8/layout/radial6"/>
    <dgm:cxn modelId="{5FD289AC-7A42-4C23-8D4A-EB99348F9D5F}" type="presParOf" srcId="{28908996-4571-4791-93C7-4F82A42C7A53}" destId="{7CF652DD-570B-41E5-98F2-4201CF171FDB}" srcOrd="9" destOrd="0" presId="urn:microsoft.com/office/officeart/2005/8/layout/radial6"/>
    <dgm:cxn modelId="{ED900C51-38F1-4B89-975A-7DC2E73898D9}" type="presParOf" srcId="{28908996-4571-4791-93C7-4F82A42C7A53}" destId="{F985498F-2D22-4282-A0FA-5C57C1AE21CD}" srcOrd="10" destOrd="0" presId="urn:microsoft.com/office/officeart/2005/8/layout/radial6"/>
    <dgm:cxn modelId="{D5FE8B97-FB81-42E9-82D7-D009E8098310}" type="presParOf" srcId="{28908996-4571-4791-93C7-4F82A42C7A53}" destId="{668D87E5-8C16-43B6-88A5-48120E577D8E}" srcOrd="11" destOrd="0" presId="urn:microsoft.com/office/officeart/2005/8/layout/radial6"/>
    <dgm:cxn modelId="{D92B378D-7A2E-4F93-8233-6D0F674D946A}" type="presParOf" srcId="{28908996-4571-4791-93C7-4F82A42C7A53}" destId="{8A1BC759-8A15-4990-8550-88587575626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4F304-B2CF-4686-BF25-61BD5DD09972}" type="doc">
      <dgm:prSet loTypeId="urn:microsoft.com/office/officeart/2005/8/layout/pyramid1" loCatId="pyramid" qsTypeId="urn:microsoft.com/office/officeart/2005/8/quickstyle/simple1" qsCatId="simple" csTypeId="urn:microsoft.com/office/officeart/2005/8/colors/colorful2" csCatId="colorful" phldr="1"/>
      <dgm:spPr/>
    </dgm:pt>
    <dgm:pt modelId="{96B86224-7EA8-4804-A478-F4A699446171}">
      <dgm:prSet phldrT="[Text]" custT="1"/>
      <dgm:spPr/>
      <dgm:t>
        <a:bodyPr anchor="b"/>
        <a:lstStyle/>
        <a:p>
          <a:r>
            <a:rPr lang="en-GB" altLang="en-US" sz="2400" dirty="0">
              <a:latin typeface="Arial" panose="020B0604020202020204" pitchFamily="34" charset="0"/>
            </a:rPr>
            <a:t>Individual</a:t>
          </a:r>
          <a:br>
            <a:rPr lang="en-GB" altLang="en-US" sz="2400" dirty="0">
              <a:latin typeface="Arial" panose="020B0604020202020204" pitchFamily="34" charset="0"/>
            </a:rPr>
          </a:br>
          <a:r>
            <a:rPr lang="en-GB" altLang="en-US" sz="2400" dirty="0">
              <a:latin typeface="Arial" panose="020B0604020202020204" pitchFamily="34" charset="0"/>
            </a:rPr>
            <a:t> children</a:t>
          </a:r>
          <a:endParaRPr lang="en-US" sz="2400" dirty="0"/>
        </a:p>
      </dgm:t>
    </dgm:pt>
    <dgm:pt modelId="{FD8763F3-3756-4C26-A2CE-6A1374E45F1F}" type="parTrans" cxnId="{DB926AA6-CE8F-4116-8521-737CA6F0C30F}">
      <dgm:prSet/>
      <dgm:spPr/>
      <dgm:t>
        <a:bodyPr/>
        <a:lstStyle/>
        <a:p>
          <a:endParaRPr lang="en-US"/>
        </a:p>
      </dgm:t>
    </dgm:pt>
    <dgm:pt modelId="{7BF19842-29CC-4939-96C3-5717A089C83F}" type="sibTrans" cxnId="{DB926AA6-CE8F-4116-8521-737CA6F0C30F}">
      <dgm:prSet/>
      <dgm:spPr/>
      <dgm:t>
        <a:bodyPr/>
        <a:lstStyle/>
        <a:p>
          <a:endParaRPr lang="en-US"/>
        </a:p>
      </dgm:t>
    </dgm:pt>
    <dgm:pt modelId="{443F2BAD-32CA-45D2-BC7B-1DF7AB851B10}">
      <dgm:prSet phldrT="[Text]" custT="1"/>
      <dgm:spPr/>
      <dgm:t>
        <a:bodyPr/>
        <a:lstStyle/>
        <a:p>
          <a:r>
            <a:rPr lang="en-GB" altLang="en-US" sz="2400" dirty="0">
              <a:latin typeface="Arial" panose="020B0604020202020204" pitchFamily="34" charset="0"/>
            </a:rPr>
            <a:t>High quality teaching/provision, classroom/setting adjustments, whole school/setting processes</a:t>
          </a:r>
          <a:endParaRPr lang="en-US" sz="2400" dirty="0"/>
        </a:p>
      </dgm:t>
    </dgm:pt>
    <dgm:pt modelId="{7093D22B-9D8C-46DF-B370-0183D83BBA35}" type="parTrans" cxnId="{A827AA95-C32E-418F-8A1F-3BBCE29E3195}">
      <dgm:prSet/>
      <dgm:spPr/>
      <dgm:t>
        <a:bodyPr/>
        <a:lstStyle/>
        <a:p>
          <a:endParaRPr lang="en-US"/>
        </a:p>
      </dgm:t>
    </dgm:pt>
    <dgm:pt modelId="{ED92D06A-05D9-4093-A9FB-209D7806E424}" type="sibTrans" cxnId="{A827AA95-C32E-418F-8A1F-3BBCE29E3195}">
      <dgm:prSet/>
      <dgm:spPr/>
      <dgm:t>
        <a:bodyPr/>
        <a:lstStyle/>
        <a:p>
          <a:endParaRPr lang="en-US"/>
        </a:p>
      </dgm:t>
    </dgm:pt>
    <dgm:pt modelId="{73B30EBB-82C6-4EE4-A64A-6754B3A17DAF}">
      <dgm:prSet phldrT="[Text]" custT="1"/>
      <dgm:spPr/>
      <dgm:t>
        <a:bodyPr/>
        <a:lstStyle/>
        <a:p>
          <a:r>
            <a:rPr lang="en-GB" altLang="en-US" sz="2400" dirty="0">
              <a:latin typeface="Arial" panose="020B0604020202020204" pitchFamily="34" charset="0"/>
            </a:rPr>
            <a:t>Interventions </a:t>
          </a:r>
          <a:br>
            <a:rPr lang="en-GB" altLang="en-US" sz="2400" dirty="0">
              <a:latin typeface="Arial" panose="020B0604020202020204" pitchFamily="34" charset="0"/>
            </a:rPr>
          </a:br>
          <a:r>
            <a:rPr lang="en-GB" altLang="en-US" sz="2400" dirty="0">
              <a:latin typeface="Arial" panose="020B0604020202020204" pitchFamily="34" charset="0"/>
            </a:rPr>
            <a:t>Small group support</a:t>
          </a:r>
          <a:endParaRPr lang="en-US" sz="2400" dirty="0"/>
        </a:p>
      </dgm:t>
    </dgm:pt>
    <dgm:pt modelId="{4B807212-95EE-47EF-837F-5C96E357E522}" type="sibTrans" cxnId="{1D9A26CB-F824-459E-B4B8-9EBBF28F4016}">
      <dgm:prSet/>
      <dgm:spPr/>
      <dgm:t>
        <a:bodyPr/>
        <a:lstStyle/>
        <a:p>
          <a:endParaRPr lang="en-US"/>
        </a:p>
      </dgm:t>
    </dgm:pt>
    <dgm:pt modelId="{F5009614-3BAC-4A4E-8BA5-452FEC984428}" type="parTrans" cxnId="{1D9A26CB-F824-459E-B4B8-9EBBF28F4016}">
      <dgm:prSet/>
      <dgm:spPr/>
      <dgm:t>
        <a:bodyPr/>
        <a:lstStyle/>
        <a:p>
          <a:endParaRPr lang="en-US"/>
        </a:p>
      </dgm:t>
    </dgm:pt>
    <dgm:pt modelId="{FCA2C050-E692-428F-883F-C50F9384A404}" type="pres">
      <dgm:prSet presAssocID="{EA14F304-B2CF-4686-BF25-61BD5DD09972}" presName="Name0" presStyleCnt="0">
        <dgm:presLayoutVars>
          <dgm:dir/>
          <dgm:animLvl val="lvl"/>
          <dgm:resizeHandles val="exact"/>
        </dgm:presLayoutVars>
      </dgm:prSet>
      <dgm:spPr/>
    </dgm:pt>
    <dgm:pt modelId="{D6455166-0CE5-4763-B91E-691785CC9BD8}" type="pres">
      <dgm:prSet presAssocID="{96B86224-7EA8-4804-A478-F4A699446171}" presName="Name8" presStyleCnt="0"/>
      <dgm:spPr/>
    </dgm:pt>
    <dgm:pt modelId="{6B39A2FD-0098-4B60-8422-7C5A668C73F0}" type="pres">
      <dgm:prSet presAssocID="{96B86224-7EA8-4804-A478-F4A699446171}" presName="level" presStyleLbl="node1" presStyleIdx="0" presStyleCnt="3">
        <dgm:presLayoutVars>
          <dgm:chMax val="1"/>
          <dgm:bulletEnabled val="1"/>
        </dgm:presLayoutVars>
      </dgm:prSet>
      <dgm:spPr/>
    </dgm:pt>
    <dgm:pt modelId="{2007933B-FDF3-44B8-B969-3CF014C31946}" type="pres">
      <dgm:prSet presAssocID="{96B86224-7EA8-4804-A478-F4A699446171}" presName="levelTx" presStyleLbl="revTx" presStyleIdx="0" presStyleCnt="0">
        <dgm:presLayoutVars>
          <dgm:chMax val="1"/>
          <dgm:bulletEnabled val="1"/>
        </dgm:presLayoutVars>
      </dgm:prSet>
      <dgm:spPr/>
    </dgm:pt>
    <dgm:pt modelId="{1029F2DF-E1EB-40AA-B1E2-B7980AAA0EA9}" type="pres">
      <dgm:prSet presAssocID="{73B30EBB-82C6-4EE4-A64A-6754B3A17DAF}" presName="Name8" presStyleCnt="0"/>
      <dgm:spPr/>
    </dgm:pt>
    <dgm:pt modelId="{9FBD7121-024C-4808-8C32-FCA36457AFFC}" type="pres">
      <dgm:prSet presAssocID="{73B30EBB-82C6-4EE4-A64A-6754B3A17DAF}" presName="level" presStyleLbl="node1" presStyleIdx="1" presStyleCnt="3">
        <dgm:presLayoutVars>
          <dgm:chMax val="1"/>
          <dgm:bulletEnabled val="1"/>
        </dgm:presLayoutVars>
      </dgm:prSet>
      <dgm:spPr/>
    </dgm:pt>
    <dgm:pt modelId="{381187DC-F763-44FF-BFEF-2B48C00E508E}" type="pres">
      <dgm:prSet presAssocID="{73B30EBB-82C6-4EE4-A64A-6754B3A17DAF}" presName="levelTx" presStyleLbl="revTx" presStyleIdx="0" presStyleCnt="0">
        <dgm:presLayoutVars>
          <dgm:chMax val="1"/>
          <dgm:bulletEnabled val="1"/>
        </dgm:presLayoutVars>
      </dgm:prSet>
      <dgm:spPr/>
    </dgm:pt>
    <dgm:pt modelId="{64084165-8B32-4BBF-9CE1-6E1FBD09F25E}" type="pres">
      <dgm:prSet presAssocID="{443F2BAD-32CA-45D2-BC7B-1DF7AB851B10}" presName="Name8" presStyleCnt="0"/>
      <dgm:spPr/>
    </dgm:pt>
    <dgm:pt modelId="{621BE7F2-2C1A-4FCF-9D2F-FD8F77E8F545}" type="pres">
      <dgm:prSet presAssocID="{443F2BAD-32CA-45D2-BC7B-1DF7AB851B10}" presName="level" presStyleLbl="node1" presStyleIdx="2" presStyleCnt="3">
        <dgm:presLayoutVars>
          <dgm:chMax val="1"/>
          <dgm:bulletEnabled val="1"/>
        </dgm:presLayoutVars>
      </dgm:prSet>
      <dgm:spPr/>
    </dgm:pt>
    <dgm:pt modelId="{385F46B3-AA55-45BC-8E90-184589DC14A1}" type="pres">
      <dgm:prSet presAssocID="{443F2BAD-32CA-45D2-BC7B-1DF7AB851B10}" presName="levelTx" presStyleLbl="revTx" presStyleIdx="0" presStyleCnt="0">
        <dgm:presLayoutVars>
          <dgm:chMax val="1"/>
          <dgm:bulletEnabled val="1"/>
        </dgm:presLayoutVars>
      </dgm:prSet>
      <dgm:spPr/>
    </dgm:pt>
  </dgm:ptLst>
  <dgm:cxnLst>
    <dgm:cxn modelId="{A932BD2F-5285-490B-9A4E-CA0AEF6325B3}" type="presOf" srcId="{73B30EBB-82C6-4EE4-A64A-6754B3A17DAF}" destId="{381187DC-F763-44FF-BFEF-2B48C00E508E}" srcOrd="1" destOrd="0" presId="urn:microsoft.com/office/officeart/2005/8/layout/pyramid1"/>
    <dgm:cxn modelId="{F7D7F732-17A3-4A8A-9DAF-81082D843357}" type="presOf" srcId="{96B86224-7EA8-4804-A478-F4A699446171}" destId="{6B39A2FD-0098-4B60-8422-7C5A668C73F0}" srcOrd="0" destOrd="0" presId="urn:microsoft.com/office/officeart/2005/8/layout/pyramid1"/>
    <dgm:cxn modelId="{916DC167-1EAC-4D70-9C8A-5ADCD0B601F7}" type="presOf" srcId="{96B86224-7EA8-4804-A478-F4A699446171}" destId="{2007933B-FDF3-44B8-B969-3CF014C31946}" srcOrd="1" destOrd="0" presId="urn:microsoft.com/office/officeart/2005/8/layout/pyramid1"/>
    <dgm:cxn modelId="{DAF93495-3F9E-4ECC-9C4B-9279CC836D7B}" type="presOf" srcId="{73B30EBB-82C6-4EE4-A64A-6754B3A17DAF}" destId="{9FBD7121-024C-4808-8C32-FCA36457AFFC}" srcOrd="0" destOrd="0" presId="urn:microsoft.com/office/officeart/2005/8/layout/pyramid1"/>
    <dgm:cxn modelId="{A827AA95-C32E-418F-8A1F-3BBCE29E3195}" srcId="{EA14F304-B2CF-4686-BF25-61BD5DD09972}" destId="{443F2BAD-32CA-45D2-BC7B-1DF7AB851B10}" srcOrd="2" destOrd="0" parTransId="{7093D22B-9D8C-46DF-B370-0183D83BBA35}" sibTransId="{ED92D06A-05D9-4093-A9FB-209D7806E424}"/>
    <dgm:cxn modelId="{DB926AA6-CE8F-4116-8521-737CA6F0C30F}" srcId="{EA14F304-B2CF-4686-BF25-61BD5DD09972}" destId="{96B86224-7EA8-4804-A478-F4A699446171}" srcOrd="0" destOrd="0" parTransId="{FD8763F3-3756-4C26-A2CE-6A1374E45F1F}" sibTransId="{7BF19842-29CC-4939-96C3-5717A089C83F}"/>
    <dgm:cxn modelId="{295A3BA9-1FAC-4ACC-8D76-D0D04052D013}" type="presOf" srcId="{EA14F304-B2CF-4686-BF25-61BD5DD09972}" destId="{FCA2C050-E692-428F-883F-C50F9384A404}" srcOrd="0" destOrd="0" presId="urn:microsoft.com/office/officeart/2005/8/layout/pyramid1"/>
    <dgm:cxn modelId="{E9649CBE-9C9F-4D46-AA67-19835A4CEE8E}" type="presOf" srcId="{443F2BAD-32CA-45D2-BC7B-1DF7AB851B10}" destId="{385F46B3-AA55-45BC-8E90-184589DC14A1}" srcOrd="1" destOrd="0" presId="urn:microsoft.com/office/officeart/2005/8/layout/pyramid1"/>
    <dgm:cxn modelId="{1D9A26CB-F824-459E-B4B8-9EBBF28F4016}" srcId="{EA14F304-B2CF-4686-BF25-61BD5DD09972}" destId="{73B30EBB-82C6-4EE4-A64A-6754B3A17DAF}" srcOrd="1" destOrd="0" parTransId="{F5009614-3BAC-4A4E-8BA5-452FEC984428}" sibTransId="{4B807212-95EE-47EF-837F-5C96E357E522}"/>
    <dgm:cxn modelId="{EA60FFF6-D033-4B41-9850-44C61F062553}" type="presOf" srcId="{443F2BAD-32CA-45D2-BC7B-1DF7AB851B10}" destId="{621BE7F2-2C1A-4FCF-9D2F-FD8F77E8F545}" srcOrd="0" destOrd="0" presId="urn:microsoft.com/office/officeart/2005/8/layout/pyramid1"/>
    <dgm:cxn modelId="{09D8FBCD-ADD7-4226-A32C-095AAE943A8C}" type="presParOf" srcId="{FCA2C050-E692-428F-883F-C50F9384A404}" destId="{D6455166-0CE5-4763-B91E-691785CC9BD8}" srcOrd="0" destOrd="0" presId="urn:microsoft.com/office/officeart/2005/8/layout/pyramid1"/>
    <dgm:cxn modelId="{FD5477A6-CC83-4AD5-9321-2D373A675DB8}" type="presParOf" srcId="{D6455166-0CE5-4763-B91E-691785CC9BD8}" destId="{6B39A2FD-0098-4B60-8422-7C5A668C73F0}" srcOrd="0" destOrd="0" presId="urn:microsoft.com/office/officeart/2005/8/layout/pyramid1"/>
    <dgm:cxn modelId="{0330D9F0-C154-40EB-B746-73FF0828E170}" type="presParOf" srcId="{D6455166-0CE5-4763-B91E-691785CC9BD8}" destId="{2007933B-FDF3-44B8-B969-3CF014C31946}" srcOrd="1" destOrd="0" presId="urn:microsoft.com/office/officeart/2005/8/layout/pyramid1"/>
    <dgm:cxn modelId="{33FF1E48-3770-4A22-BC6E-90D278064D0D}" type="presParOf" srcId="{FCA2C050-E692-428F-883F-C50F9384A404}" destId="{1029F2DF-E1EB-40AA-B1E2-B7980AAA0EA9}" srcOrd="1" destOrd="0" presId="urn:microsoft.com/office/officeart/2005/8/layout/pyramid1"/>
    <dgm:cxn modelId="{216BE268-9AF6-4196-8ECF-2248CA4FB5B3}" type="presParOf" srcId="{1029F2DF-E1EB-40AA-B1E2-B7980AAA0EA9}" destId="{9FBD7121-024C-4808-8C32-FCA36457AFFC}" srcOrd="0" destOrd="0" presId="urn:microsoft.com/office/officeart/2005/8/layout/pyramid1"/>
    <dgm:cxn modelId="{DF3632F2-95D9-4E98-A551-098C7E92E66B}" type="presParOf" srcId="{1029F2DF-E1EB-40AA-B1E2-B7980AAA0EA9}" destId="{381187DC-F763-44FF-BFEF-2B48C00E508E}" srcOrd="1" destOrd="0" presId="urn:microsoft.com/office/officeart/2005/8/layout/pyramid1"/>
    <dgm:cxn modelId="{036EE890-D533-4A61-ADAC-D0E8B99E4A94}" type="presParOf" srcId="{FCA2C050-E692-428F-883F-C50F9384A404}" destId="{64084165-8B32-4BBF-9CE1-6E1FBD09F25E}" srcOrd="2" destOrd="0" presId="urn:microsoft.com/office/officeart/2005/8/layout/pyramid1"/>
    <dgm:cxn modelId="{4AED748F-8B24-47B6-A6A5-740E6222C8A7}" type="presParOf" srcId="{64084165-8B32-4BBF-9CE1-6E1FBD09F25E}" destId="{621BE7F2-2C1A-4FCF-9D2F-FD8F77E8F545}" srcOrd="0" destOrd="0" presId="urn:microsoft.com/office/officeart/2005/8/layout/pyramid1"/>
    <dgm:cxn modelId="{28D04D32-49DE-4A82-A3E9-E5E744DD1669}" type="presParOf" srcId="{64084165-8B32-4BBF-9CE1-6E1FBD09F25E}" destId="{385F46B3-AA55-45BC-8E90-184589DC14A1}"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66548-699E-4B7B-A092-576F41E101EA}">
      <dsp:nvSpPr>
        <dsp:cNvPr id="0" name=""/>
        <dsp:cNvSpPr/>
      </dsp:nvSpPr>
      <dsp:spPr>
        <a:xfrm>
          <a:off x="2773003" y="1720610"/>
          <a:ext cx="3988518" cy="39885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Improving Outcomes for Children with SEND in Bradford</a:t>
          </a:r>
        </a:p>
      </dsp:txBody>
      <dsp:txXfrm>
        <a:off x="3357108" y="2304715"/>
        <a:ext cx="2820308" cy="2820308"/>
      </dsp:txXfrm>
    </dsp:sp>
    <dsp:sp modelId="{6CA57C17-1B62-4E97-84F0-F6DCE14D6466}">
      <dsp:nvSpPr>
        <dsp:cNvPr id="0" name=""/>
        <dsp:cNvSpPr/>
      </dsp:nvSpPr>
      <dsp:spPr>
        <a:xfrm>
          <a:off x="3818962" y="52901"/>
          <a:ext cx="1994259" cy="1994259"/>
        </a:xfrm>
        <a:prstGeom prst="ellipse">
          <a:avLst/>
        </a:prstGeom>
        <a:solidFill>
          <a:schemeClr val="accent3">
            <a:alpha val="50000"/>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t>Neurodiversity Future Pathway</a:t>
          </a:r>
          <a:endParaRPr lang="en-US" sz="1700" kern="1200" dirty="0"/>
        </a:p>
      </dsp:txBody>
      <dsp:txXfrm>
        <a:off x="4111014" y="344953"/>
        <a:ext cx="1410155" cy="1410155"/>
      </dsp:txXfrm>
    </dsp:sp>
    <dsp:sp modelId="{635CA234-1A10-4C77-81AD-62A948CF48E6}">
      <dsp:nvSpPr>
        <dsp:cNvPr id="0" name=""/>
        <dsp:cNvSpPr/>
      </dsp:nvSpPr>
      <dsp:spPr>
        <a:xfrm>
          <a:off x="6237824" y="1915938"/>
          <a:ext cx="1994259" cy="1994259"/>
        </a:xfrm>
        <a:prstGeom prst="ellipse">
          <a:avLst/>
        </a:prstGeom>
        <a:solidFill>
          <a:schemeClr val="accent3">
            <a:alpha val="50000"/>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t>Mental Health and Emotional Wellbeing</a:t>
          </a:r>
          <a:endParaRPr lang="en-US" sz="1700" kern="1200" dirty="0"/>
        </a:p>
      </dsp:txBody>
      <dsp:txXfrm>
        <a:off x="6529876" y="2207990"/>
        <a:ext cx="1410155" cy="1410155"/>
      </dsp:txXfrm>
    </dsp:sp>
    <dsp:sp modelId="{4309D11E-6122-48CC-87E7-9E64F3347531}">
      <dsp:nvSpPr>
        <dsp:cNvPr id="0" name=""/>
        <dsp:cNvSpPr/>
      </dsp:nvSpPr>
      <dsp:spPr>
        <a:xfrm>
          <a:off x="5295250" y="4816884"/>
          <a:ext cx="1994259" cy="1994259"/>
        </a:xfrm>
        <a:prstGeom prst="ellipse">
          <a:avLst/>
        </a:prstGeom>
        <a:solidFill>
          <a:schemeClr val="accent3">
            <a:alpha val="50000"/>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t>Trauma and Resilience</a:t>
          </a:r>
          <a:endParaRPr lang="en-US" sz="1700" kern="1200" dirty="0"/>
        </a:p>
      </dsp:txBody>
      <dsp:txXfrm>
        <a:off x="5587302" y="5108936"/>
        <a:ext cx="1410155" cy="1410155"/>
      </dsp:txXfrm>
    </dsp:sp>
    <dsp:sp modelId="{98E8F866-24CD-4A4A-ABE7-467600614C64}">
      <dsp:nvSpPr>
        <dsp:cNvPr id="0" name=""/>
        <dsp:cNvSpPr/>
      </dsp:nvSpPr>
      <dsp:spPr>
        <a:xfrm>
          <a:off x="2245015" y="4816884"/>
          <a:ext cx="1994259" cy="1994259"/>
        </a:xfrm>
        <a:prstGeom prst="ellipse">
          <a:avLst/>
        </a:prstGeom>
        <a:solidFill>
          <a:schemeClr val="accent3">
            <a:alpha val="50000"/>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t>Improving progress for children with SEND</a:t>
          </a:r>
          <a:endParaRPr lang="en-US" sz="1700" kern="1200" dirty="0"/>
        </a:p>
      </dsp:txBody>
      <dsp:txXfrm>
        <a:off x="2537067" y="5108936"/>
        <a:ext cx="1410155" cy="1410155"/>
      </dsp:txXfrm>
    </dsp:sp>
    <dsp:sp modelId="{0B2AE11B-95B7-4F7C-A067-B5B69E5AFC44}">
      <dsp:nvSpPr>
        <dsp:cNvPr id="0" name=""/>
        <dsp:cNvSpPr/>
      </dsp:nvSpPr>
      <dsp:spPr>
        <a:xfrm>
          <a:off x="1302440" y="1915938"/>
          <a:ext cx="1994259" cy="1994259"/>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Meeting Individual Needs</a:t>
          </a:r>
        </a:p>
      </dsp:txBody>
      <dsp:txXfrm>
        <a:off x="1594492" y="2207990"/>
        <a:ext cx="1410155" cy="1410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FBB94-CDA5-48B1-BDA5-23427BE46D76}">
      <dsp:nvSpPr>
        <dsp:cNvPr id="0" name=""/>
        <dsp:cNvSpPr/>
      </dsp:nvSpPr>
      <dsp:spPr>
        <a:xfrm rot="10800000">
          <a:off x="320643" y="1282"/>
          <a:ext cx="5530913" cy="94297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27" tIns="91440" rIns="170688" bIns="9144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10800000">
        <a:off x="556387" y="1282"/>
        <a:ext cx="5295169" cy="942978"/>
      </dsp:txXfrm>
    </dsp:sp>
    <dsp:sp modelId="{DCA45B17-5306-4643-BD6E-BFAABFDFBDA0}">
      <dsp:nvSpPr>
        <dsp:cNvPr id="0" name=""/>
        <dsp:cNvSpPr/>
      </dsp:nvSpPr>
      <dsp:spPr>
        <a:xfrm>
          <a:off x="23272" y="0"/>
          <a:ext cx="942978" cy="94297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EA49E-7636-4445-A5AE-016A495EFE4A}">
      <dsp:nvSpPr>
        <dsp:cNvPr id="0" name=""/>
        <dsp:cNvSpPr/>
      </dsp:nvSpPr>
      <dsp:spPr>
        <a:xfrm rot="10800000">
          <a:off x="718046" y="1049391"/>
          <a:ext cx="5079252" cy="94297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27" tIns="152400" rIns="28448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bg1"/>
              </a:solidFill>
              <a:latin typeface="Arial" panose="020B0604020202020204" pitchFamily="34" charset="0"/>
              <a:cs typeface="Arial" panose="020B0604020202020204" pitchFamily="34" charset="0"/>
            </a:rPr>
            <a:t>Branding</a:t>
          </a:r>
        </a:p>
      </dsp:txBody>
      <dsp:txXfrm rot="10800000">
        <a:off x="953790" y="1049391"/>
        <a:ext cx="4843508" cy="942978"/>
      </dsp:txXfrm>
    </dsp:sp>
    <dsp:sp modelId="{32C379CF-840E-4CBC-8013-E7B2A264343C}">
      <dsp:nvSpPr>
        <dsp:cNvPr id="0" name=""/>
        <dsp:cNvSpPr/>
      </dsp:nvSpPr>
      <dsp:spPr>
        <a:xfrm>
          <a:off x="384710" y="1118393"/>
          <a:ext cx="1621790" cy="82456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BEA5BE-9929-4761-B8E5-10EFAB902DE7}">
      <dsp:nvSpPr>
        <dsp:cNvPr id="0" name=""/>
        <dsp:cNvSpPr/>
      </dsp:nvSpPr>
      <dsp:spPr>
        <a:xfrm rot="10800000">
          <a:off x="506682" y="2288245"/>
          <a:ext cx="4104513" cy="94297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827"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Arial" panose="020B0604020202020204" pitchFamily="34" charset="0"/>
              <a:cs typeface="Arial" panose="020B0604020202020204" pitchFamily="34" charset="0"/>
            </a:rPr>
            <a:t>Peer to Peer Support, led by School Leaders</a:t>
          </a:r>
        </a:p>
      </dsp:txBody>
      <dsp:txXfrm rot="10800000">
        <a:off x="742426" y="2288245"/>
        <a:ext cx="3868769" cy="942978"/>
      </dsp:txXfrm>
    </dsp:sp>
    <dsp:sp modelId="{B28DA930-0696-406D-9731-7BECDDAFECAE}">
      <dsp:nvSpPr>
        <dsp:cNvPr id="0" name=""/>
        <dsp:cNvSpPr/>
      </dsp:nvSpPr>
      <dsp:spPr>
        <a:xfrm>
          <a:off x="191924" y="2288245"/>
          <a:ext cx="942978" cy="94297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57D2F-871B-4C56-822B-D1E5553B63A1}">
      <dsp:nvSpPr>
        <dsp:cNvPr id="0" name=""/>
        <dsp:cNvSpPr/>
      </dsp:nvSpPr>
      <dsp:spPr>
        <a:xfrm>
          <a:off x="761999" y="0"/>
          <a:ext cx="3048000" cy="3048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Inclusive Practice Framework</a:t>
          </a:r>
        </a:p>
      </dsp:txBody>
      <dsp:txXfrm>
        <a:off x="1859889" y="152399"/>
        <a:ext cx="852220" cy="457200"/>
      </dsp:txXfrm>
    </dsp:sp>
    <dsp:sp modelId="{EEBC052E-ABCD-4B76-8C1A-3F6EBEAC6A74}">
      <dsp:nvSpPr>
        <dsp:cNvPr id="0" name=""/>
        <dsp:cNvSpPr/>
      </dsp:nvSpPr>
      <dsp:spPr>
        <a:xfrm>
          <a:off x="1066800" y="609600"/>
          <a:ext cx="2438400" cy="2438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Peer to Peer Support</a:t>
          </a:r>
        </a:p>
      </dsp:txBody>
      <dsp:txXfrm>
        <a:off x="1859889" y="755904"/>
        <a:ext cx="852220" cy="438912"/>
      </dsp:txXfrm>
    </dsp:sp>
    <dsp:sp modelId="{E036D4E8-A82C-4C76-B58D-B93AA7B1E7D5}">
      <dsp:nvSpPr>
        <dsp:cNvPr id="0" name=""/>
        <dsp:cNvSpPr/>
      </dsp:nvSpPr>
      <dsp:spPr>
        <a:xfrm>
          <a:off x="1371599" y="1219199"/>
          <a:ext cx="1828800" cy="18288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Targeted training</a:t>
          </a:r>
        </a:p>
      </dsp:txBody>
      <dsp:txXfrm>
        <a:off x="1859889" y="1356359"/>
        <a:ext cx="852220" cy="411480"/>
      </dsp:txXfrm>
    </dsp:sp>
    <dsp:sp modelId="{30AAF7D0-30B3-4342-8D36-2AEE9796E29E}">
      <dsp:nvSpPr>
        <dsp:cNvPr id="0" name=""/>
        <dsp:cNvSpPr/>
      </dsp:nvSpPr>
      <dsp:spPr>
        <a:xfrm>
          <a:off x="1676399" y="1828800"/>
          <a:ext cx="1219200" cy="12192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Inclusion Kite Mark</a:t>
          </a:r>
        </a:p>
      </dsp:txBody>
      <dsp:txXfrm>
        <a:off x="1854947" y="2133600"/>
        <a:ext cx="862104" cy="609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BC759-8A15-4990-8550-885875756262}">
      <dsp:nvSpPr>
        <dsp:cNvPr id="0" name=""/>
        <dsp:cNvSpPr/>
      </dsp:nvSpPr>
      <dsp:spPr>
        <a:xfrm>
          <a:off x="1780243" y="391379"/>
          <a:ext cx="2611712" cy="2611712"/>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F652DD-570B-41E5-98F2-4201CF171FDB}">
      <dsp:nvSpPr>
        <dsp:cNvPr id="0" name=""/>
        <dsp:cNvSpPr/>
      </dsp:nvSpPr>
      <dsp:spPr>
        <a:xfrm>
          <a:off x="1780243" y="391379"/>
          <a:ext cx="2611712" cy="2611712"/>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FD06E-D0F8-4C3E-ACB7-214F85BDA429}">
      <dsp:nvSpPr>
        <dsp:cNvPr id="0" name=""/>
        <dsp:cNvSpPr/>
      </dsp:nvSpPr>
      <dsp:spPr>
        <a:xfrm>
          <a:off x="1780243" y="391379"/>
          <a:ext cx="2611712" cy="2611712"/>
        </a:xfrm>
        <a:prstGeom prst="blockArc">
          <a:avLst>
            <a:gd name="adj1" fmla="val 0"/>
            <a:gd name="adj2" fmla="val 54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E7ABFA-2E72-465B-9F1B-EADC470D3EFE}">
      <dsp:nvSpPr>
        <dsp:cNvPr id="0" name=""/>
        <dsp:cNvSpPr/>
      </dsp:nvSpPr>
      <dsp:spPr>
        <a:xfrm>
          <a:off x="1780243" y="391379"/>
          <a:ext cx="2611712" cy="2611712"/>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CFAB36-6BF9-41A3-8A7D-E94D4B057B0A}">
      <dsp:nvSpPr>
        <dsp:cNvPr id="0" name=""/>
        <dsp:cNvSpPr/>
      </dsp:nvSpPr>
      <dsp:spPr>
        <a:xfrm>
          <a:off x="2484852" y="1095988"/>
          <a:ext cx="1202494" cy="1202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Practice Leaders</a:t>
          </a:r>
        </a:p>
      </dsp:txBody>
      <dsp:txXfrm>
        <a:off x="2660953" y="1272089"/>
        <a:ext cx="850292" cy="850292"/>
      </dsp:txXfrm>
    </dsp:sp>
    <dsp:sp modelId="{5F6DA5E1-C68F-4797-A13D-E6F95193CABA}">
      <dsp:nvSpPr>
        <dsp:cNvPr id="0" name=""/>
        <dsp:cNvSpPr/>
      </dsp:nvSpPr>
      <dsp:spPr>
        <a:xfrm>
          <a:off x="2665227" y="809"/>
          <a:ext cx="841745" cy="8417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Support</a:t>
          </a:r>
        </a:p>
      </dsp:txBody>
      <dsp:txXfrm>
        <a:off x="2788498" y="124080"/>
        <a:ext cx="595203" cy="595203"/>
      </dsp:txXfrm>
    </dsp:sp>
    <dsp:sp modelId="{1C0A7F50-E5F0-4618-9904-7694B6F189A7}">
      <dsp:nvSpPr>
        <dsp:cNvPr id="0" name=""/>
        <dsp:cNvSpPr/>
      </dsp:nvSpPr>
      <dsp:spPr>
        <a:xfrm>
          <a:off x="3940780" y="1276363"/>
          <a:ext cx="841745" cy="8417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Challenge</a:t>
          </a:r>
        </a:p>
      </dsp:txBody>
      <dsp:txXfrm>
        <a:off x="4064051" y="1399634"/>
        <a:ext cx="595203" cy="595203"/>
      </dsp:txXfrm>
    </dsp:sp>
    <dsp:sp modelId="{615FBA39-C7AC-4E7B-97A3-962969FDD586}">
      <dsp:nvSpPr>
        <dsp:cNvPr id="0" name=""/>
        <dsp:cNvSpPr/>
      </dsp:nvSpPr>
      <dsp:spPr>
        <a:xfrm>
          <a:off x="2665227" y="2551916"/>
          <a:ext cx="841745" cy="8417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In-reach</a:t>
          </a:r>
        </a:p>
      </dsp:txBody>
      <dsp:txXfrm>
        <a:off x="2788498" y="2675187"/>
        <a:ext cx="595203" cy="595203"/>
      </dsp:txXfrm>
    </dsp:sp>
    <dsp:sp modelId="{F985498F-2D22-4282-A0FA-5C57C1AE21CD}">
      <dsp:nvSpPr>
        <dsp:cNvPr id="0" name=""/>
        <dsp:cNvSpPr/>
      </dsp:nvSpPr>
      <dsp:spPr>
        <a:xfrm>
          <a:off x="1389673" y="1276363"/>
          <a:ext cx="841745" cy="84174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Outreach</a:t>
          </a:r>
        </a:p>
      </dsp:txBody>
      <dsp:txXfrm>
        <a:off x="1512944" y="1399634"/>
        <a:ext cx="595203" cy="595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9A2FD-0098-4B60-8422-7C5A668C73F0}">
      <dsp:nvSpPr>
        <dsp:cNvPr id="0" name=""/>
        <dsp:cNvSpPr/>
      </dsp:nvSpPr>
      <dsp:spPr>
        <a:xfrm>
          <a:off x="2223467" y="0"/>
          <a:ext cx="2223467" cy="1728192"/>
        </a:xfrm>
        <a:prstGeom prst="trapezoid">
          <a:avLst>
            <a:gd name="adj" fmla="val 6432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en-GB" altLang="en-US" sz="2400" kern="1200" dirty="0">
              <a:latin typeface="Arial" panose="020B0604020202020204" pitchFamily="34" charset="0"/>
            </a:rPr>
            <a:t>Individual</a:t>
          </a:r>
          <a:br>
            <a:rPr lang="en-GB" altLang="en-US" sz="2400" kern="1200" dirty="0">
              <a:latin typeface="Arial" panose="020B0604020202020204" pitchFamily="34" charset="0"/>
            </a:rPr>
          </a:br>
          <a:r>
            <a:rPr lang="en-GB" altLang="en-US" sz="2400" kern="1200" dirty="0">
              <a:latin typeface="Arial" panose="020B0604020202020204" pitchFamily="34" charset="0"/>
            </a:rPr>
            <a:t> children</a:t>
          </a:r>
          <a:endParaRPr lang="en-US" sz="2400" kern="1200" dirty="0"/>
        </a:p>
      </dsp:txBody>
      <dsp:txXfrm>
        <a:off x="2223467" y="0"/>
        <a:ext cx="2223467" cy="1728192"/>
      </dsp:txXfrm>
    </dsp:sp>
    <dsp:sp modelId="{9FBD7121-024C-4808-8C32-FCA36457AFFC}">
      <dsp:nvSpPr>
        <dsp:cNvPr id="0" name=""/>
        <dsp:cNvSpPr/>
      </dsp:nvSpPr>
      <dsp:spPr>
        <a:xfrm>
          <a:off x="1111733" y="1728191"/>
          <a:ext cx="4446934" cy="1728192"/>
        </a:xfrm>
        <a:prstGeom prst="trapezoid">
          <a:avLst>
            <a:gd name="adj" fmla="val 64329"/>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altLang="en-US" sz="2400" kern="1200" dirty="0">
              <a:latin typeface="Arial" panose="020B0604020202020204" pitchFamily="34" charset="0"/>
            </a:rPr>
            <a:t>Interventions </a:t>
          </a:r>
          <a:br>
            <a:rPr lang="en-GB" altLang="en-US" sz="2400" kern="1200" dirty="0">
              <a:latin typeface="Arial" panose="020B0604020202020204" pitchFamily="34" charset="0"/>
            </a:rPr>
          </a:br>
          <a:r>
            <a:rPr lang="en-GB" altLang="en-US" sz="2400" kern="1200" dirty="0">
              <a:latin typeface="Arial" panose="020B0604020202020204" pitchFamily="34" charset="0"/>
            </a:rPr>
            <a:t>Small group support</a:t>
          </a:r>
          <a:endParaRPr lang="en-US" sz="2400" kern="1200" dirty="0"/>
        </a:p>
      </dsp:txBody>
      <dsp:txXfrm>
        <a:off x="1889947" y="1728191"/>
        <a:ext cx="2890507" cy="1728192"/>
      </dsp:txXfrm>
    </dsp:sp>
    <dsp:sp modelId="{621BE7F2-2C1A-4FCF-9D2F-FD8F77E8F545}">
      <dsp:nvSpPr>
        <dsp:cNvPr id="0" name=""/>
        <dsp:cNvSpPr/>
      </dsp:nvSpPr>
      <dsp:spPr>
        <a:xfrm>
          <a:off x="0" y="3456383"/>
          <a:ext cx="6670402" cy="1728192"/>
        </a:xfrm>
        <a:prstGeom prst="trapezoid">
          <a:avLst>
            <a:gd name="adj" fmla="val 64329"/>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altLang="en-US" sz="2400" kern="1200" dirty="0">
              <a:latin typeface="Arial" panose="020B0604020202020204" pitchFamily="34" charset="0"/>
            </a:rPr>
            <a:t>High quality teaching/provision, classroom/setting adjustments, whole school/setting processes</a:t>
          </a:r>
          <a:endParaRPr lang="en-US" sz="2400" kern="1200" dirty="0"/>
        </a:p>
      </dsp:txBody>
      <dsp:txXfrm>
        <a:off x="1167320" y="3456383"/>
        <a:ext cx="4335761" cy="172819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21/09/2022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21/09/2022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4bradford.co.uk/Train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186938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EBC0857-3987-DBEB-1B0C-6D74F6B4ABE7}"/>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B8D70C11-DD47-ACF3-B22C-DA296BB0D426}"/>
              </a:ext>
            </a:extLst>
          </p:cNvPr>
          <p:cNvSpPr>
            <a:spLocks noGrp="1"/>
          </p:cNvSpPr>
          <p:nvPr>
            <p:ph type="body" idx="1"/>
          </p:nvPr>
        </p:nvSpPr>
        <p:spPr>
          <a:noFill/>
        </p:spPr>
        <p:txBody>
          <a:bodyPr/>
          <a:lstStyle/>
          <a:p>
            <a:r>
              <a:rPr lang="en-GB" altLang="en-US"/>
              <a:t>Each team (Early Years, Communication and Interaction, Learning Support and Social, Emotional and Mental Health) is offering a ‘Fundamentals for Inclusion’ continuous professional development programme for up to two key members of staff in a school/setting, one being a member of the Senior Leadership Team or Senco. The programme will take place over two or three terms and provide materials and resources to disseminate to colleagues focusing on implementing and embedding inclusive practice in schools/settings. There is no cost to these programmes. We would expect you to engage in one programme in line with your school/setting priorities. </a:t>
            </a:r>
          </a:p>
          <a:p>
            <a:endParaRPr lang="en-GB" altLang="en-US"/>
          </a:p>
          <a:p>
            <a:r>
              <a:rPr lang="en-GB" altLang="en-US"/>
              <a:t>Further training is also offered, subject to availability, at no cost such as: ‘Making Sense of Autism’ delivered on demand to schools. This training is accredited by the Autism Education Trust (AET), the DFE and is CPD certified. Senco Essentials training that includes the New Senco Induction.</a:t>
            </a:r>
          </a:p>
          <a:p>
            <a:endParaRPr lang="en-GB" altLang="en-US"/>
          </a:p>
          <a:p>
            <a:r>
              <a:rPr lang="en-GB" altLang="en-US"/>
              <a:t> Training can be accessed as a scheduled course or delivered on demand to schools/settings with additional costs. </a:t>
            </a:r>
          </a:p>
        </p:txBody>
      </p:sp>
      <p:sp>
        <p:nvSpPr>
          <p:cNvPr id="20484" name="Slide Number Placeholder 3">
            <a:extLst>
              <a:ext uri="{FF2B5EF4-FFF2-40B4-BE49-F238E27FC236}">
                <a16:creationId xmlns:a16="http://schemas.microsoft.com/office/drawing/2014/main" id="{04984B7C-6B5E-0666-A675-6BA904350CFC}"/>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DEB17C-0334-4F9F-B636-469CC3D282D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A7E6937-C822-3671-21D2-C304CD4F5A2E}"/>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B61F14CD-899F-A46D-AA76-9F7ED183C36C}"/>
              </a:ext>
            </a:extLst>
          </p:cNvPr>
          <p:cNvSpPr>
            <a:spLocks noGrp="1"/>
          </p:cNvSpPr>
          <p:nvPr>
            <p:ph type="body" idx="1"/>
          </p:nvPr>
        </p:nvSpPr>
        <p:spPr>
          <a:noFill/>
        </p:spPr>
        <p:txBody>
          <a:bodyPr/>
          <a:lstStyle/>
          <a:p>
            <a:endParaRPr lang="en-GB" altLang="en-US"/>
          </a:p>
        </p:txBody>
      </p:sp>
      <p:sp>
        <p:nvSpPr>
          <p:cNvPr id="22532" name="Slide Number Placeholder 3">
            <a:extLst>
              <a:ext uri="{FF2B5EF4-FFF2-40B4-BE49-F238E27FC236}">
                <a16:creationId xmlns:a16="http://schemas.microsoft.com/office/drawing/2014/main" id="{D4FD0471-3A47-B9E9-2B0A-9FC1E55A1D8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8AB81E5-5AEF-498E-9EB9-6F0935D77C5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p:spPr>
        <p:txBody>
          <a:bodyPr/>
          <a:lstStyle/>
          <a:p>
            <a:endParaRPr lang="en-GB" altLang="en-US"/>
          </a:p>
        </p:txBody>
      </p:sp>
      <p:sp>
        <p:nvSpPr>
          <p:cNvPr id="512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6E1592-CAB9-4402-92EF-921AEF6714CB}" type="slidenum">
              <a:rPr lang="en-GB" altLang="en-US" sz="1200" smtClean="0"/>
              <a:pPr/>
              <a:t>36</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pPr>
              <a:spcBef>
                <a:spcPct val="0"/>
              </a:spcBef>
            </a:pPr>
            <a:r>
              <a:rPr lang="en-GB" altLang="en-US"/>
              <a:t>Caroline</a:t>
            </a:r>
          </a:p>
        </p:txBody>
      </p:sp>
      <p:sp>
        <p:nvSpPr>
          <p:cNvPr id="143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582CF4-2A74-4076-B666-89108B4C547E}" type="slidenum">
              <a:rPr lang="en-GB" altLang="en-US" sz="1200" smtClean="0"/>
              <a:pPr/>
              <a:t>38</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BC4F983-B043-FC11-5D6A-57189E9E476C}"/>
              </a:ext>
            </a:extLst>
          </p:cNvPr>
          <p:cNvSpPr>
            <a:spLocks noGrp="1" noRot="1" noChangeAspect="1" noTextEdit="1"/>
          </p:cNvSpPr>
          <p:nvPr>
            <p:ph type="sldImg"/>
          </p:nvPr>
        </p:nvSpPr>
        <p:spPr>
          <a:ln/>
        </p:spPr>
      </p:sp>
      <p:sp>
        <p:nvSpPr>
          <p:cNvPr id="4099" name="Notes Placeholder 2">
            <a:extLst>
              <a:ext uri="{FF2B5EF4-FFF2-40B4-BE49-F238E27FC236}">
                <a16:creationId xmlns:a16="http://schemas.microsoft.com/office/drawing/2014/main" id="{3040CAA6-DBEC-FE98-0D99-45DBFF4BBCAD}"/>
              </a:ext>
            </a:extLst>
          </p:cNvPr>
          <p:cNvSpPr>
            <a:spLocks noGrp="1"/>
          </p:cNvSpPr>
          <p:nvPr>
            <p:ph type="body" idx="1"/>
          </p:nvPr>
        </p:nvSpPr>
        <p:spPr>
          <a:noFill/>
        </p:spPr>
        <p:txBody>
          <a:bodyPr/>
          <a:lstStyle/>
          <a:p>
            <a:r>
              <a:rPr lang="en-GB" altLang="en-US"/>
              <a:t>For anyone who may not know me or the team, Introduce myself as service manager of the SCIL Team (explain acronym).</a:t>
            </a:r>
          </a:p>
          <a:p>
            <a:r>
              <a:rPr lang="en-GB" altLang="en-US"/>
              <a:t>We are a team of Specialist Teachers and Practitioners (supporting schools), Access and Inclusion Officers (supporting private, voluntary and independent (PVI) (birth-5 years) settings). </a:t>
            </a:r>
          </a:p>
          <a:p>
            <a:r>
              <a:rPr lang="en-GB" altLang="en-US"/>
              <a:t>We offer specialisms in four key areas: Early Years, Communication and Interaction, Learning Support and Social Emotional and Mental Health.</a:t>
            </a:r>
          </a:p>
        </p:txBody>
      </p:sp>
      <p:sp>
        <p:nvSpPr>
          <p:cNvPr id="4100" name="Slide Number Placeholder 3">
            <a:extLst>
              <a:ext uri="{FF2B5EF4-FFF2-40B4-BE49-F238E27FC236}">
                <a16:creationId xmlns:a16="http://schemas.microsoft.com/office/drawing/2014/main" id="{DEB90D84-8D7E-5B95-7780-9A5044D072A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3DE13-0CE4-420D-8E18-0693E3C70CC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0B78F2C-B517-FB91-46EB-19FB65E90316}"/>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F5338B9C-E044-8640-0E09-03E04F5844B2}"/>
              </a:ext>
            </a:extLst>
          </p:cNvPr>
          <p:cNvSpPr>
            <a:spLocks noGrp="1"/>
          </p:cNvSpPr>
          <p:nvPr>
            <p:ph type="body" idx="1"/>
          </p:nvPr>
        </p:nvSpPr>
        <p:spPr>
          <a:noFill/>
        </p:spPr>
        <p:txBody>
          <a:bodyPr/>
          <a:lstStyle/>
          <a:p>
            <a:r>
              <a:rPr lang="en-GB" altLang="en-US"/>
              <a:t>To set the team in context, SCIL is part of the Specialist Teaching and Support Service (STaSS) also made up of: The Low Incidence Team (Sensory Service), The Local Authority Led Resourced Provisions and the Medical Needs and Hospital Education Service.</a:t>
            </a:r>
          </a:p>
          <a:p>
            <a:r>
              <a:rPr lang="en-GB" altLang="en-US"/>
              <a:t>Alice Ngondi – Strategic Manager</a:t>
            </a:r>
          </a:p>
        </p:txBody>
      </p:sp>
      <p:sp>
        <p:nvSpPr>
          <p:cNvPr id="6148" name="Slide Number Placeholder 3">
            <a:extLst>
              <a:ext uri="{FF2B5EF4-FFF2-40B4-BE49-F238E27FC236}">
                <a16:creationId xmlns:a16="http://schemas.microsoft.com/office/drawing/2014/main" id="{82E29A76-4F33-9FAD-1F03-7E8F97D5D71D}"/>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5285AF-4AFA-4DBC-A7C3-15D0B9521F1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3095D48-79CA-9175-A8AF-47FAD67A6899}"/>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476B19C1-5682-69BA-1DE0-BF8F44780BF7}"/>
              </a:ext>
            </a:extLst>
          </p:cNvPr>
          <p:cNvSpPr>
            <a:spLocks noGrp="1"/>
          </p:cNvSpPr>
          <p:nvPr>
            <p:ph type="body" idx="1"/>
          </p:nvPr>
        </p:nvSpPr>
        <p:spPr>
          <a:noFill/>
        </p:spPr>
        <p:txBody>
          <a:bodyPr/>
          <a:lstStyle/>
          <a:p>
            <a:r>
              <a:rPr lang="en-GB" altLang="en-US"/>
              <a:t>The STaSS vision is displayed (give a moment to read it)</a:t>
            </a:r>
          </a:p>
        </p:txBody>
      </p:sp>
      <p:sp>
        <p:nvSpPr>
          <p:cNvPr id="8196" name="Slide Number Placeholder 3">
            <a:extLst>
              <a:ext uri="{FF2B5EF4-FFF2-40B4-BE49-F238E27FC236}">
                <a16:creationId xmlns:a16="http://schemas.microsoft.com/office/drawing/2014/main" id="{93999721-7670-614F-35F7-FDA7E57345D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759F58-0586-432D-9193-9D39E9C0FA2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0F41CF8-32D5-CB1F-A5F4-570F601158CB}"/>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489E04E9-F50A-003E-F438-0129089794A1}"/>
              </a:ext>
            </a:extLst>
          </p:cNvPr>
          <p:cNvSpPr>
            <a:spLocks noGrp="1"/>
          </p:cNvSpPr>
          <p:nvPr>
            <p:ph type="body" idx="1"/>
          </p:nvPr>
        </p:nvSpPr>
        <p:spPr>
          <a:noFill/>
        </p:spPr>
        <p:txBody>
          <a:bodyPr/>
          <a:lstStyle/>
          <a:p>
            <a:r>
              <a:rPr lang="en-GB" altLang="en-US"/>
              <a:t>(give a moment to read/look at) - good SEN practice benefits all our children. </a:t>
            </a:r>
          </a:p>
          <a:p>
            <a:r>
              <a:rPr lang="en-GB" altLang="en-US">
                <a:latin typeface="Arial" panose="020B0604020202020204" pitchFamily="34" charset="0"/>
                <a:ea typeface="Calibri" panose="020F0502020204030204" pitchFamily="34" charset="0"/>
                <a:cs typeface="Times New Roman" panose="02020603050405020304" pitchFamily="18" charset="0"/>
              </a:rPr>
              <a:t>Every Teacher is a teacher of children with SEND</a:t>
            </a:r>
            <a:endParaRPr lang="en-GB" altLang="en-US" sz="1100">
              <a:ea typeface="Calibri" panose="020F0502020204030204" pitchFamily="34" charset="0"/>
              <a:cs typeface="Times New Roman" panose="02020603050405020304" pitchFamily="18" charset="0"/>
            </a:endParaRPr>
          </a:p>
          <a:p>
            <a:endParaRPr lang="en-GB" altLang="en-US"/>
          </a:p>
        </p:txBody>
      </p:sp>
      <p:sp>
        <p:nvSpPr>
          <p:cNvPr id="10244" name="Slide Number Placeholder 3">
            <a:extLst>
              <a:ext uri="{FF2B5EF4-FFF2-40B4-BE49-F238E27FC236}">
                <a16:creationId xmlns:a16="http://schemas.microsoft.com/office/drawing/2014/main" id="{0D1E36D6-206A-8CA3-E0CC-75E0DD7C85E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045EF6-45BB-462E-8F7D-BCA6DD61664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D3D73A-E6A3-E6F8-8768-902C53C8E40B}"/>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E431384C-BE9E-2056-DB1C-B6E4ABE865C1}"/>
              </a:ext>
            </a:extLst>
          </p:cNvPr>
          <p:cNvSpPr>
            <a:spLocks noGrp="1"/>
          </p:cNvSpPr>
          <p:nvPr>
            <p:ph type="body" idx="1"/>
          </p:nvPr>
        </p:nvSpPr>
        <p:spPr>
          <a:noFill/>
        </p:spPr>
        <p:txBody>
          <a:bodyPr/>
          <a:lstStyle/>
          <a:p>
            <a:r>
              <a:rPr lang="en-GB" altLang="en-US"/>
              <a:t>We have launched our enhanced offer from September. </a:t>
            </a:r>
          </a:p>
          <a:p>
            <a:r>
              <a:rPr lang="en-GB" altLang="en-US"/>
              <a:t>The SCIL Team will provide pro-active support on a wider school level bespoke to your needs rather than the previous model of responding to individual referrals. </a:t>
            </a:r>
          </a:p>
        </p:txBody>
      </p:sp>
      <p:sp>
        <p:nvSpPr>
          <p:cNvPr id="12292" name="Slide Number Placeholder 3">
            <a:extLst>
              <a:ext uri="{FF2B5EF4-FFF2-40B4-BE49-F238E27FC236}">
                <a16:creationId xmlns:a16="http://schemas.microsoft.com/office/drawing/2014/main" id="{20321BAB-3B62-29DD-0113-922B56FE6467}"/>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B6679-B186-4CBD-B8F2-CAC4F7C0CAC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EA92A04-A0BA-FA53-4997-39753163F516}"/>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4A0F5C06-2C2A-95E5-6068-FFDC245435EE}"/>
              </a:ext>
            </a:extLst>
          </p:cNvPr>
          <p:cNvSpPr>
            <a:spLocks noGrp="1"/>
          </p:cNvSpPr>
          <p:nvPr>
            <p:ph type="body" idx="1"/>
          </p:nvPr>
        </p:nvSpPr>
        <p:spPr>
          <a:noFill/>
        </p:spPr>
        <p:txBody>
          <a:bodyPr/>
          <a:lstStyle/>
          <a:p>
            <a:pPr>
              <a:buFont typeface="Symbol" panose="05050102010706020507" pitchFamily="18" charset="2"/>
              <a:buNone/>
            </a:pPr>
            <a:r>
              <a:rPr lang="en-GB" altLang="en-US" u="sng">
                <a:latin typeface="Times New Roman" panose="02020603050405020304" pitchFamily="18" charset="0"/>
                <a:cs typeface="Times New Roman" panose="02020603050405020304" pitchFamily="18" charset="0"/>
              </a:rPr>
              <a:t>Using the visual of a 3 tier triangle</a:t>
            </a:r>
          </a:p>
          <a:p>
            <a:pPr>
              <a:buFont typeface="Symbol" panose="05050102010706020507" pitchFamily="18" charset="2"/>
              <a:buNone/>
            </a:pPr>
            <a:r>
              <a:rPr lang="en-GB" altLang="en-US">
                <a:latin typeface="Times New Roman" panose="02020603050405020304" pitchFamily="18" charset="0"/>
                <a:cs typeface="Times New Roman" panose="02020603050405020304" pitchFamily="18" charset="0"/>
              </a:rPr>
              <a:t>Previously our offer was all at the top tier.</a:t>
            </a:r>
          </a:p>
          <a:p>
            <a:pPr>
              <a:buFont typeface="Symbol" panose="05050102010706020507" pitchFamily="18" charset="2"/>
              <a:buNone/>
            </a:pPr>
            <a:endParaRPr lang="en-GB" altLang="en-US"/>
          </a:p>
          <a:p>
            <a:pPr>
              <a:buFont typeface="Symbol" panose="05050102010706020507" pitchFamily="18" charset="2"/>
              <a:buNone/>
            </a:pPr>
            <a:r>
              <a:rPr lang="en-GB" altLang="en-US"/>
              <a:t>Now the balance of our offer will be flipped to provide support to impact whole school inclusive practice, high quality teaching (the foundations 1</a:t>
            </a:r>
            <a:r>
              <a:rPr lang="en-GB" altLang="en-US" baseline="30000"/>
              <a:t>st</a:t>
            </a:r>
            <a:r>
              <a:rPr lang="en-GB" altLang="en-US"/>
              <a:t> tier) and to support interventions (2</a:t>
            </a:r>
            <a:r>
              <a:rPr lang="en-GB" altLang="en-US" baseline="30000"/>
              <a:t>nd</a:t>
            </a:r>
            <a:r>
              <a:rPr lang="en-GB" altLang="en-US"/>
              <a:t> tier). We will </a:t>
            </a:r>
            <a:r>
              <a:rPr lang="en-GB" altLang="en-US">
                <a:solidFill>
                  <a:srgbClr val="000000"/>
                </a:solidFill>
                <a:latin typeface="Times New Roman" panose="02020603050405020304" pitchFamily="18" charset="0"/>
                <a:cs typeface="Times New Roman" panose="02020603050405020304" pitchFamily="18" charset="0"/>
              </a:rPr>
              <a:t>maximise time spent in schools/settings. We will spend regular time in schools/settings modelling, supporting, coaching. </a:t>
            </a:r>
            <a:endParaRPr lang="en-GB" altLang="en-US" b="1">
              <a:latin typeface="Times New Roman" panose="02020603050405020304" pitchFamily="18" charset="0"/>
              <a:cs typeface="Times New Roman" panose="02020603050405020304" pitchFamily="18" charset="0"/>
            </a:endParaRPr>
          </a:p>
          <a:p>
            <a:pPr>
              <a:buFont typeface="Symbol" panose="05050102010706020507" pitchFamily="18" charset="2"/>
              <a:buNone/>
            </a:pPr>
            <a:r>
              <a:rPr lang="en-GB" altLang="en-US"/>
              <a:t>We understand that a small number of children and young people with more complex needs may require individual targeted specialist advice and t</a:t>
            </a:r>
            <a:r>
              <a:rPr lang="en-GB" altLang="en-US">
                <a:latin typeface="Times New Roman" panose="02020603050405020304" pitchFamily="18" charset="0"/>
                <a:cs typeface="Times New Roman" panose="02020603050405020304" pitchFamily="18" charset="0"/>
              </a:rPr>
              <a:t>his will follow a graduated approach (once the first 2 tiers are in place).  </a:t>
            </a:r>
          </a:p>
          <a:p>
            <a:pPr>
              <a:buFont typeface="Symbol" panose="05050102010706020507" pitchFamily="18" charset="2"/>
              <a:buNone/>
            </a:pPr>
            <a:endParaRPr lang="en-GB" altLang="en-US" b="1">
              <a:latin typeface="Times New Roman" panose="02020603050405020304" pitchFamily="18" charset="0"/>
              <a:cs typeface="Times New Roman" panose="02020603050405020304" pitchFamily="18" charset="0"/>
            </a:endParaRPr>
          </a:p>
          <a:p>
            <a:pPr>
              <a:buFont typeface="Symbol" panose="05050102010706020507" pitchFamily="18" charset="2"/>
              <a:buNone/>
            </a:pPr>
            <a:endParaRPr lang="en-GB" altLang="en-US">
              <a:latin typeface="Times New Roman" panose="02020603050405020304" pitchFamily="18" charset="0"/>
              <a:cs typeface="Times New Roman" panose="02020603050405020304" pitchFamily="18" charset="0"/>
            </a:endParaRPr>
          </a:p>
          <a:p>
            <a:pPr>
              <a:buFont typeface="Symbol" panose="05050102010706020507" pitchFamily="18" charset="2"/>
              <a:buNone/>
            </a:pPr>
            <a:endParaRPr lang="en-GB" altLang="en-US">
              <a:latin typeface="Times New Roman" panose="02020603050405020304" pitchFamily="18" charset="0"/>
              <a:cs typeface="Times New Roman" panose="02020603050405020304" pitchFamily="18" charset="0"/>
            </a:endParaRPr>
          </a:p>
          <a:p>
            <a:endParaRPr lang="en-GB" altLang="en-US"/>
          </a:p>
        </p:txBody>
      </p:sp>
      <p:sp>
        <p:nvSpPr>
          <p:cNvPr id="14340" name="Slide Number Placeholder 3">
            <a:extLst>
              <a:ext uri="{FF2B5EF4-FFF2-40B4-BE49-F238E27FC236}">
                <a16:creationId xmlns:a16="http://schemas.microsoft.com/office/drawing/2014/main" id="{39E3A5C7-1EA8-D1EE-6FC2-5B17A8F0B301}"/>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0CF51C-574F-4F0A-921A-07CAEC7352D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4F360C-4C41-74DF-F783-E3AA742885C4}"/>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8953C4B4-49C1-BDD5-D018-B3AB6D8B2E52}"/>
              </a:ext>
            </a:extLst>
          </p:cNvPr>
          <p:cNvSpPr>
            <a:spLocks noGrp="1"/>
          </p:cNvSpPr>
          <p:nvPr>
            <p:ph type="body" idx="1"/>
          </p:nvPr>
        </p:nvSpPr>
        <p:spPr>
          <a:noFill/>
        </p:spPr>
        <p:txBody>
          <a:bodyPr/>
          <a:lstStyle/>
          <a:p>
            <a:pPr>
              <a:buFont typeface="Symbol" panose="05050102010706020507" pitchFamily="18" charset="2"/>
              <a:buNone/>
            </a:pPr>
            <a:r>
              <a:rPr lang="en-GB" altLang="en-US" u="sng"/>
              <a:t>How it works – </a:t>
            </a:r>
            <a:r>
              <a:rPr lang="en-GB" altLang="en-US"/>
              <a:t>received many requests already </a:t>
            </a:r>
            <a:endParaRPr lang="en-GB" altLang="en-US" u="sng"/>
          </a:p>
          <a:p>
            <a:pPr>
              <a:buFont typeface="Symbol" panose="05050102010706020507" pitchFamily="18" charset="2"/>
              <a:buNone/>
            </a:pPr>
            <a:r>
              <a:rPr lang="en-GB" altLang="en-US"/>
              <a:t>You can access SEND specialist support by completing a one page form on Skills 4 Bradford to provide key contact information, determine a specialism and select priority areas for support. We will expect a commitment for appropriate staff to engage with the support offered. </a:t>
            </a:r>
          </a:p>
          <a:p>
            <a:pPr>
              <a:buFont typeface="Symbol" panose="05050102010706020507" pitchFamily="18" charset="2"/>
              <a:buNone/>
            </a:pPr>
            <a:r>
              <a:rPr lang="en-GB" altLang="en-US"/>
              <a:t>A link SCIL Specialist Teacher/Specialist Practitioner will provide support, modelling and training around the priority areas by working alongside key staff to develop skills, knowledge and confidence. </a:t>
            </a:r>
          </a:p>
          <a:p>
            <a:pPr>
              <a:buFont typeface="Symbol" panose="05050102010706020507" pitchFamily="18" charset="2"/>
              <a:buNone/>
            </a:pPr>
            <a:r>
              <a:rPr lang="en-GB" altLang="en-US"/>
              <a:t>A review of the support will take place termly by discussing progress towards the priorities</a:t>
            </a:r>
            <a:endParaRPr lang="en-GB" altLang="en-US">
              <a:latin typeface="Times New Roman" panose="02020603050405020304" pitchFamily="18" charset="0"/>
              <a:cs typeface="Times New Roman" panose="02020603050405020304" pitchFamily="18" charset="0"/>
            </a:endParaRPr>
          </a:p>
          <a:p>
            <a:endParaRPr lang="en-GB" altLang="en-US"/>
          </a:p>
        </p:txBody>
      </p:sp>
      <p:sp>
        <p:nvSpPr>
          <p:cNvPr id="16388" name="Slide Number Placeholder 3">
            <a:extLst>
              <a:ext uri="{FF2B5EF4-FFF2-40B4-BE49-F238E27FC236}">
                <a16:creationId xmlns:a16="http://schemas.microsoft.com/office/drawing/2014/main" id="{4A7FF8BC-ABFB-F35B-7FB0-1071B22FBAD5}"/>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567698-AE68-4E36-9E82-87C61F0CD20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AAE8B32-5AA9-5AE5-C37C-75DB7FA8FB58}"/>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50A50789-5AC5-3C65-22A6-ACD4605DBA8D}"/>
              </a:ext>
            </a:extLst>
          </p:cNvPr>
          <p:cNvSpPr>
            <a:spLocks noGrp="1"/>
          </p:cNvSpPr>
          <p:nvPr>
            <p:ph type="body" idx="1"/>
          </p:nvPr>
        </p:nvSpPr>
        <p:spPr>
          <a:noFill/>
        </p:spPr>
        <p:txBody>
          <a:bodyPr/>
          <a:lstStyle/>
          <a:p>
            <a:r>
              <a:rPr lang="en-GB" altLang="en-US">
                <a:latin typeface="Arial" panose="020B0604020202020204" pitchFamily="34" charset="0"/>
                <a:cs typeface="Times New Roman" panose="02020603050405020304" pitchFamily="18" charset="0"/>
              </a:rPr>
              <a:t>Following a graduated approach, advice for individual children/young people will be supported through a hub in the first instance. In the hub appointment, information will be gathered and recommendations will be provided around identified priorities. The Senco and staff working with the individual child/young person as well as the parent/carer can attend the virtual appointment. Hubs are advertised and booked via  </a:t>
            </a:r>
            <a:r>
              <a:rPr lang="en-GB" altLang="en-US" u="sng">
                <a:solidFill>
                  <a:srgbClr val="0000FF"/>
                </a:solidFill>
                <a:latin typeface="Arial" panose="020B0604020202020204" pitchFamily="34" charset="0"/>
                <a:cs typeface="Times New Roman" panose="02020603050405020304" pitchFamily="18" charset="0"/>
                <a:hlinkClick r:id="rId3"/>
              </a:rPr>
              <a:t>Training &amp; Events | Skills 4 Bradford</a:t>
            </a:r>
            <a:r>
              <a:rPr lang="en-GB" altLang="en-US">
                <a:latin typeface="Arial" panose="020B0604020202020204" pitchFamily="34" charset="0"/>
                <a:cs typeface="Times New Roman" panose="02020603050405020304" pitchFamily="18" charset="0"/>
              </a:rPr>
              <a:t>.</a:t>
            </a:r>
            <a:endParaRPr lang="en-GB" altLang="en-US" sz="1100">
              <a:latin typeface="Arial" panose="020B0604020202020204" pitchFamily="34" charset="0"/>
              <a:cs typeface="Times New Roman" panose="02020603050405020304" pitchFamily="18" charset="0"/>
            </a:endParaRPr>
          </a:p>
          <a:p>
            <a:r>
              <a:rPr lang="en-GB" altLang="en-US">
                <a:latin typeface="Arial" panose="020B0604020202020204" pitchFamily="34" charset="0"/>
                <a:cs typeface="Times New Roman" panose="02020603050405020304" pitchFamily="18" charset="0"/>
              </a:rPr>
              <a:t> </a:t>
            </a:r>
            <a:endParaRPr lang="en-GB" altLang="en-US" sz="1100">
              <a:latin typeface="Arial" panose="020B0604020202020204" pitchFamily="34" charset="0"/>
              <a:cs typeface="Times New Roman" panose="02020603050405020304" pitchFamily="18" charset="0"/>
            </a:endParaRPr>
          </a:p>
          <a:p>
            <a:r>
              <a:rPr lang="en-GB" altLang="en-US">
                <a:latin typeface="Arial" panose="020B0604020202020204" pitchFamily="34" charset="0"/>
                <a:cs typeface="Times New Roman" panose="02020603050405020304" pitchFamily="18" charset="0"/>
              </a:rPr>
              <a:t>Following the implementation of the recommendations, if progress isn’t being made after at least six weeks, a request can made by the Senco for further individual support (via the hub feedback form). </a:t>
            </a:r>
            <a:endParaRPr lang="en-GB" altLang="en-US" sz="1100">
              <a:latin typeface="Arial" panose="020B0604020202020204" pitchFamily="34" charset="0"/>
              <a:cs typeface="Times New Roman" panose="02020603050405020304" pitchFamily="18" charset="0"/>
            </a:endParaRPr>
          </a:p>
          <a:p>
            <a:r>
              <a:rPr lang="en-GB" altLang="en-US">
                <a:latin typeface="Arial" panose="020B0604020202020204" pitchFamily="34" charset="0"/>
                <a:cs typeface="Times New Roman" panose="02020603050405020304" pitchFamily="18" charset="0"/>
              </a:rPr>
              <a:t> </a:t>
            </a:r>
            <a:endParaRPr lang="en-GB" altLang="en-US" sz="1100">
              <a:latin typeface="Arial" panose="020B0604020202020204" pitchFamily="34" charset="0"/>
              <a:cs typeface="Times New Roman" panose="02020603050405020304" pitchFamily="18" charset="0"/>
            </a:endParaRPr>
          </a:p>
          <a:p>
            <a:r>
              <a:rPr lang="en-GB" altLang="en-US">
                <a:latin typeface="Arial" panose="020B0604020202020204" pitchFamily="34" charset="0"/>
                <a:cs typeface="Times New Roman" panose="02020603050405020304" pitchFamily="18" charset="0"/>
              </a:rPr>
              <a:t>Once the individual input is completed, progress and impact will be monitored.  </a:t>
            </a:r>
            <a:endParaRPr lang="en-GB" altLang="en-US" sz="1100">
              <a:latin typeface="Arial" panose="020B0604020202020204" pitchFamily="34" charset="0"/>
              <a:cs typeface="Times New Roman" panose="02020603050405020304" pitchFamily="18" charset="0"/>
            </a:endParaRPr>
          </a:p>
          <a:p>
            <a:endParaRPr lang="en-GB" altLang="en-US"/>
          </a:p>
        </p:txBody>
      </p:sp>
      <p:sp>
        <p:nvSpPr>
          <p:cNvPr id="18436" name="Slide Number Placeholder 3">
            <a:extLst>
              <a:ext uri="{FF2B5EF4-FFF2-40B4-BE49-F238E27FC236}">
                <a16:creationId xmlns:a16="http://schemas.microsoft.com/office/drawing/2014/main" id="{4372DA23-28C6-43AB-BBEF-E0C6451A7371}"/>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B1CBAA-4FD2-4BC1-835D-7FCB750883D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2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313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F56E41E6-E935-2A10-1752-6C61EFDE7BA8}"/>
              </a:ext>
            </a:extLst>
          </p:cNvPr>
          <p:cNvSpPr>
            <a:spLocks noGrp="1"/>
          </p:cNvSpPr>
          <p:nvPr>
            <p:ph type="sldNum" sz="quarter" idx="10"/>
          </p:nvPr>
        </p:nvSpPr>
        <p:spPr>
          <a:ln/>
        </p:spPr>
        <p:txBody>
          <a:bodyPr/>
          <a:lstStyle>
            <a:lvl1pPr>
              <a:defRPr/>
            </a:lvl1pPr>
          </a:lstStyle>
          <a:p>
            <a:fld id="{C6E02429-463E-4643-A2C0-7C4E279FB3F0}" type="slidenum">
              <a:rPr lang="en-US" altLang="en-US"/>
              <a:pPr/>
              <a:t>‹#›</a:t>
            </a:fld>
            <a:endParaRPr lang="en-US" altLang="en-US"/>
          </a:p>
        </p:txBody>
      </p:sp>
      <p:sp>
        <p:nvSpPr>
          <p:cNvPr id="5" name="Footer Placeholder 4">
            <a:extLst>
              <a:ext uri="{FF2B5EF4-FFF2-40B4-BE49-F238E27FC236}">
                <a16:creationId xmlns:a16="http://schemas.microsoft.com/office/drawing/2014/main" id="{24F8628A-D305-AB62-F990-FBF1E365B175}"/>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BD302AE8-40D8-E0D1-8E49-0B0E9E83CA98}"/>
              </a:ext>
            </a:extLst>
          </p:cNvPr>
          <p:cNvSpPr>
            <a:spLocks noGrp="1"/>
          </p:cNvSpPr>
          <p:nvPr>
            <p:ph type="dt" sz="half" idx="12"/>
          </p:nvPr>
        </p:nvSpPr>
        <p:spPr/>
        <p:txBody>
          <a:bodyPr/>
          <a:lstStyle>
            <a:lvl1pPr>
              <a:defRPr/>
            </a:lvl1pPr>
          </a:lstStyle>
          <a:p>
            <a:pPr>
              <a:defRPr/>
            </a:pPr>
            <a:fld id="{57CCFEBC-BDC9-4983-860F-E37DA0DA9D5E}" type="datetime1">
              <a:rPr lang="en-US"/>
              <a:pPr>
                <a:defRPr/>
              </a:pPr>
              <a:t>9/21/2022</a:t>
            </a:fld>
            <a:endParaRPr lang="en-US" dirty="0"/>
          </a:p>
        </p:txBody>
      </p:sp>
    </p:spTree>
    <p:extLst>
      <p:ext uri="{BB962C8B-B14F-4D97-AF65-F5344CB8AC3E}">
        <p14:creationId xmlns:p14="http://schemas.microsoft.com/office/powerpoint/2010/main" val="329859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C25FE6C-A3B0-3535-763F-3450DE0E58D9}"/>
              </a:ext>
            </a:extLst>
          </p:cNvPr>
          <p:cNvSpPr>
            <a:spLocks noGrp="1"/>
          </p:cNvSpPr>
          <p:nvPr>
            <p:ph type="sldNum" sz="quarter" idx="10"/>
          </p:nvPr>
        </p:nvSpPr>
        <p:spPr>
          <a:ln/>
        </p:spPr>
        <p:txBody>
          <a:bodyPr/>
          <a:lstStyle>
            <a:lvl1pPr>
              <a:defRPr/>
            </a:lvl1pPr>
          </a:lstStyle>
          <a:p>
            <a:fld id="{CEF988B3-0447-4855-BB94-2498A33AC339}" type="slidenum">
              <a:rPr lang="en-US" altLang="en-US"/>
              <a:pPr/>
              <a:t>‹#›</a:t>
            </a:fld>
            <a:endParaRPr lang="en-US" altLang="en-US"/>
          </a:p>
        </p:txBody>
      </p:sp>
      <p:sp>
        <p:nvSpPr>
          <p:cNvPr id="5" name="Footer Placeholder 4">
            <a:extLst>
              <a:ext uri="{FF2B5EF4-FFF2-40B4-BE49-F238E27FC236}">
                <a16:creationId xmlns:a16="http://schemas.microsoft.com/office/drawing/2014/main" id="{5F25E23F-702A-57F7-620A-F2A0D91FCFE1}"/>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0B6B9EF9-8FD6-7A64-5393-13D5CA23608F}"/>
              </a:ext>
            </a:extLst>
          </p:cNvPr>
          <p:cNvSpPr>
            <a:spLocks noGrp="1"/>
          </p:cNvSpPr>
          <p:nvPr>
            <p:ph type="dt" sz="half" idx="12"/>
          </p:nvPr>
        </p:nvSpPr>
        <p:spPr/>
        <p:txBody>
          <a:bodyPr/>
          <a:lstStyle>
            <a:lvl1pPr>
              <a:defRPr/>
            </a:lvl1pPr>
          </a:lstStyle>
          <a:p>
            <a:pPr>
              <a:defRPr/>
            </a:pPr>
            <a:fld id="{6240AC3A-0ADC-43CA-815D-9BFD0391E939}" type="datetime1">
              <a:rPr lang="en-US"/>
              <a:pPr>
                <a:defRPr/>
              </a:pPr>
              <a:t>9/21/2022</a:t>
            </a:fld>
            <a:endParaRPr lang="en-US" dirty="0"/>
          </a:p>
        </p:txBody>
      </p:sp>
    </p:spTree>
    <p:extLst>
      <p:ext uri="{BB962C8B-B14F-4D97-AF65-F5344CB8AC3E}">
        <p14:creationId xmlns:p14="http://schemas.microsoft.com/office/powerpoint/2010/main" val="1652161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9E630D9-6A4D-DCF1-AAFB-BB5429FD1480}"/>
              </a:ext>
            </a:extLst>
          </p:cNvPr>
          <p:cNvSpPr>
            <a:spLocks noGrp="1"/>
          </p:cNvSpPr>
          <p:nvPr>
            <p:ph type="sldNum" sz="quarter" idx="10"/>
          </p:nvPr>
        </p:nvSpPr>
        <p:spPr>
          <a:ln/>
        </p:spPr>
        <p:txBody>
          <a:bodyPr/>
          <a:lstStyle>
            <a:lvl1pPr>
              <a:defRPr/>
            </a:lvl1pPr>
          </a:lstStyle>
          <a:p>
            <a:fld id="{C304DA47-BA7A-4039-A3EB-4FF39CF355CE}" type="slidenum">
              <a:rPr lang="en-US" altLang="en-US"/>
              <a:pPr/>
              <a:t>‹#›</a:t>
            </a:fld>
            <a:endParaRPr lang="en-US" altLang="en-US"/>
          </a:p>
        </p:txBody>
      </p:sp>
      <p:sp>
        <p:nvSpPr>
          <p:cNvPr id="5" name="Footer Placeholder 4">
            <a:extLst>
              <a:ext uri="{FF2B5EF4-FFF2-40B4-BE49-F238E27FC236}">
                <a16:creationId xmlns:a16="http://schemas.microsoft.com/office/drawing/2014/main" id="{DFF6CBB0-20F1-35C1-3393-65B757D91438}"/>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AA97FFF4-5CAC-9327-1BDB-6EEBE40AF059}"/>
              </a:ext>
            </a:extLst>
          </p:cNvPr>
          <p:cNvSpPr>
            <a:spLocks noGrp="1"/>
          </p:cNvSpPr>
          <p:nvPr>
            <p:ph type="dt" sz="half" idx="12"/>
          </p:nvPr>
        </p:nvSpPr>
        <p:spPr/>
        <p:txBody>
          <a:bodyPr/>
          <a:lstStyle>
            <a:lvl1pPr>
              <a:defRPr/>
            </a:lvl1pPr>
          </a:lstStyle>
          <a:p>
            <a:pPr>
              <a:defRPr/>
            </a:pPr>
            <a:fld id="{56F0F53C-456A-4CD0-A8B5-6E9285A71ACA}" type="datetime1">
              <a:rPr lang="en-US"/>
              <a:pPr>
                <a:defRPr/>
              </a:pPr>
              <a:t>9/21/2022</a:t>
            </a:fld>
            <a:endParaRPr lang="en-US" dirty="0"/>
          </a:p>
        </p:txBody>
      </p:sp>
    </p:spTree>
    <p:extLst>
      <p:ext uri="{BB962C8B-B14F-4D97-AF65-F5344CB8AC3E}">
        <p14:creationId xmlns:p14="http://schemas.microsoft.com/office/powerpoint/2010/main" val="397421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44CF483-0C93-4885-234F-D08C0CBA0EAD}"/>
              </a:ext>
            </a:extLst>
          </p:cNvPr>
          <p:cNvSpPr>
            <a:spLocks noGrp="1"/>
          </p:cNvSpPr>
          <p:nvPr>
            <p:ph type="sldNum" sz="quarter" idx="10"/>
          </p:nvPr>
        </p:nvSpPr>
        <p:spPr>
          <a:ln/>
        </p:spPr>
        <p:txBody>
          <a:bodyPr/>
          <a:lstStyle>
            <a:lvl1pPr>
              <a:defRPr/>
            </a:lvl1pPr>
          </a:lstStyle>
          <a:p>
            <a:fld id="{67C15CCB-809B-4C4E-BE77-033420701529}" type="slidenum">
              <a:rPr lang="en-US" altLang="en-US"/>
              <a:pPr/>
              <a:t>‹#›</a:t>
            </a:fld>
            <a:endParaRPr lang="en-US" altLang="en-US"/>
          </a:p>
        </p:txBody>
      </p:sp>
      <p:sp>
        <p:nvSpPr>
          <p:cNvPr id="6" name="Footer Placeholder 4">
            <a:extLst>
              <a:ext uri="{FF2B5EF4-FFF2-40B4-BE49-F238E27FC236}">
                <a16:creationId xmlns:a16="http://schemas.microsoft.com/office/drawing/2014/main" id="{5F1AC64C-C38B-4EB7-650B-25B55CB3CE76}"/>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C42FE176-8F2B-F863-F5AF-42A4DC95C781}"/>
              </a:ext>
            </a:extLst>
          </p:cNvPr>
          <p:cNvSpPr>
            <a:spLocks noGrp="1"/>
          </p:cNvSpPr>
          <p:nvPr>
            <p:ph type="dt" sz="half" idx="12"/>
          </p:nvPr>
        </p:nvSpPr>
        <p:spPr/>
        <p:txBody>
          <a:bodyPr/>
          <a:lstStyle>
            <a:lvl1pPr>
              <a:defRPr/>
            </a:lvl1pPr>
          </a:lstStyle>
          <a:p>
            <a:pPr>
              <a:defRPr/>
            </a:pPr>
            <a:fld id="{CE68655D-079A-4571-8ED2-78AB4ED67784}" type="datetime1">
              <a:rPr lang="en-US"/>
              <a:pPr>
                <a:defRPr/>
              </a:pPr>
              <a:t>9/21/2022</a:t>
            </a:fld>
            <a:endParaRPr lang="en-US" dirty="0"/>
          </a:p>
        </p:txBody>
      </p:sp>
    </p:spTree>
    <p:extLst>
      <p:ext uri="{BB962C8B-B14F-4D97-AF65-F5344CB8AC3E}">
        <p14:creationId xmlns:p14="http://schemas.microsoft.com/office/powerpoint/2010/main" val="88290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2AD6C18-A1A1-C383-5D9A-A1D79090D912}"/>
              </a:ext>
            </a:extLst>
          </p:cNvPr>
          <p:cNvSpPr>
            <a:spLocks noGrp="1"/>
          </p:cNvSpPr>
          <p:nvPr>
            <p:ph type="sldNum" sz="quarter" idx="10"/>
          </p:nvPr>
        </p:nvSpPr>
        <p:spPr>
          <a:ln/>
        </p:spPr>
        <p:txBody>
          <a:bodyPr/>
          <a:lstStyle>
            <a:lvl1pPr>
              <a:defRPr/>
            </a:lvl1pPr>
          </a:lstStyle>
          <a:p>
            <a:fld id="{AF039CA6-A981-44C0-866B-835810E58F07}" type="slidenum">
              <a:rPr lang="en-US" altLang="en-US"/>
              <a:pPr/>
              <a:t>‹#›</a:t>
            </a:fld>
            <a:endParaRPr lang="en-US" altLang="en-US"/>
          </a:p>
        </p:txBody>
      </p:sp>
      <p:sp>
        <p:nvSpPr>
          <p:cNvPr id="8" name="Footer Placeholder 4">
            <a:extLst>
              <a:ext uri="{FF2B5EF4-FFF2-40B4-BE49-F238E27FC236}">
                <a16:creationId xmlns:a16="http://schemas.microsoft.com/office/drawing/2014/main" id="{B99FA958-C951-AD25-28A8-5783BF356B64}"/>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2349CA13-0752-4151-7958-78F5FC092547}"/>
              </a:ext>
            </a:extLst>
          </p:cNvPr>
          <p:cNvSpPr>
            <a:spLocks noGrp="1"/>
          </p:cNvSpPr>
          <p:nvPr>
            <p:ph type="dt" sz="half" idx="12"/>
          </p:nvPr>
        </p:nvSpPr>
        <p:spPr/>
        <p:txBody>
          <a:bodyPr/>
          <a:lstStyle>
            <a:lvl1pPr>
              <a:defRPr/>
            </a:lvl1pPr>
          </a:lstStyle>
          <a:p>
            <a:pPr>
              <a:defRPr/>
            </a:pPr>
            <a:fld id="{E81B0333-D5FF-49B6-9120-5BD91EB633CF}" type="datetime1">
              <a:rPr lang="en-US"/>
              <a:pPr>
                <a:defRPr/>
              </a:pPr>
              <a:t>9/21/2022</a:t>
            </a:fld>
            <a:endParaRPr lang="en-US" dirty="0"/>
          </a:p>
        </p:txBody>
      </p:sp>
    </p:spTree>
    <p:extLst>
      <p:ext uri="{BB962C8B-B14F-4D97-AF65-F5344CB8AC3E}">
        <p14:creationId xmlns:p14="http://schemas.microsoft.com/office/powerpoint/2010/main" val="3985592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513B73A4-11EB-A412-6F99-A0F38C38D0FE}"/>
              </a:ext>
            </a:extLst>
          </p:cNvPr>
          <p:cNvSpPr>
            <a:spLocks noGrp="1"/>
          </p:cNvSpPr>
          <p:nvPr>
            <p:ph type="sldNum" sz="quarter" idx="10"/>
          </p:nvPr>
        </p:nvSpPr>
        <p:spPr>
          <a:ln/>
        </p:spPr>
        <p:txBody>
          <a:bodyPr/>
          <a:lstStyle>
            <a:lvl1pPr>
              <a:defRPr/>
            </a:lvl1pPr>
          </a:lstStyle>
          <a:p>
            <a:fld id="{1663D7AD-FD2E-445D-AFEB-9079A12F584D}" type="slidenum">
              <a:rPr lang="en-US" altLang="en-US"/>
              <a:pPr/>
              <a:t>‹#›</a:t>
            </a:fld>
            <a:endParaRPr lang="en-US" altLang="en-US"/>
          </a:p>
        </p:txBody>
      </p:sp>
      <p:sp>
        <p:nvSpPr>
          <p:cNvPr id="4" name="Footer Placeholder 4">
            <a:extLst>
              <a:ext uri="{FF2B5EF4-FFF2-40B4-BE49-F238E27FC236}">
                <a16:creationId xmlns:a16="http://schemas.microsoft.com/office/drawing/2014/main" id="{FE3DCAB1-1D58-244E-AA39-5B55D3156FD8}"/>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4B912454-F43A-821C-7714-9EC7839584CA}"/>
              </a:ext>
            </a:extLst>
          </p:cNvPr>
          <p:cNvSpPr>
            <a:spLocks noGrp="1"/>
          </p:cNvSpPr>
          <p:nvPr>
            <p:ph type="dt" sz="half" idx="12"/>
          </p:nvPr>
        </p:nvSpPr>
        <p:spPr/>
        <p:txBody>
          <a:bodyPr/>
          <a:lstStyle>
            <a:lvl1pPr>
              <a:defRPr/>
            </a:lvl1pPr>
          </a:lstStyle>
          <a:p>
            <a:pPr>
              <a:defRPr/>
            </a:pPr>
            <a:fld id="{1AE558FB-2939-427F-BBB9-899661080299}" type="datetime1">
              <a:rPr lang="en-US"/>
              <a:pPr>
                <a:defRPr/>
              </a:pPr>
              <a:t>9/21/2022</a:t>
            </a:fld>
            <a:endParaRPr lang="en-US" dirty="0"/>
          </a:p>
        </p:txBody>
      </p:sp>
    </p:spTree>
    <p:extLst>
      <p:ext uri="{BB962C8B-B14F-4D97-AF65-F5344CB8AC3E}">
        <p14:creationId xmlns:p14="http://schemas.microsoft.com/office/powerpoint/2010/main" val="290230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716016" y="6273246"/>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E728B60-7DBD-717A-FEF4-8258E9838C30}"/>
              </a:ext>
            </a:extLst>
          </p:cNvPr>
          <p:cNvSpPr>
            <a:spLocks noGrp="1"/>
          </p:cNvSpPr>
          <p:nvPr>
            <p:ph type="sldNum" sz="quarter" idx="10"/>
          </p:nvPr>
        </p:nvSpPr>
        <p:spPr>
          <a:ln/>
        </p:spPr>
        <p:txBody>
          <a:bodyPr/>
          <a:lstStyle>
            <a:lvl1pPr>
              <a:defRPr/>
            </a:lvl1pPr>
          </a:lstStyle>
          <a:p>
            <a:fld id="{CB99E962-C988-4E52-A91E-4BEAD90F2DA4}" type="slidenum">
              <a:rPr lang="en-US" altLang="en-US"/>
              <a:pPr/>
              <a:t>‹#›</a:t>
            </a:fld>
            <a:endParaRPr lang="en-US" altLang="en-US"/>
          </a:p>
        </p:txBody>
      </p:sp>
      <p:sp>
        <p:nvSpPr>
          <p:cNvPr id="3" name="Footer Placeholder 4">
            <a:extLst>
              <a:ext uri="{FF2B5EF4-FFF2-40B4-BE49-F238E27FC236}">
                <a16:creationId xmlns:a16="http://schemas.microsoft.com/office/drawing/2014/main" id="{F509F1FB-ABA3-3F39-8C0E-67C4BE7E013F}"/>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6C518BEE-CD22-DAE1-D102-EC52FF6F7FE9}"/>
              </a:ext>
            </a:extLst>
          </p:cNvPr>
          <p:cNvSpPr>
            <a:spLocks noGrp="1"/>
          </p:cNvSpPr>
          <p:nvPr>
            <p:ph type="dt" sz="half" idx="12"/>
          </p:nvPr>
        </p:nvSpPr>
        <p:spPr/>
        <p:txBody>
          <a:bodyPr/>
          <a:lstStyle>
            <a:lvl1pPr>
              <a:defRPr/>
            </a:lvl1pPr>
          </a:lstStyle>
          <a:p>
            <a:pPr>
              <a:defRPr/>
            </a:pPr>
            <a:fld id="{BBBA36BB-B3B2-4231-8C0C-C82D5362C777}" type="datetime1">
              <a:rPr lang="en-US"/>
              <a:pPr>
                <a:defRPr/>
              </a:pPr>
              <a:t>9/21/2022</a:t>
            </a:fld>
            <a:endParaRPr lang="en-US" dirty="0"/>
          </a:p>
        </p:txBody>
      </p:sp>
    </p:spTree>
    <p:extLst>
      <p:ext uri="{BB962C8B-B14F-4D97-AF65-F5344CB8AC3E}">
        <p14:creationId xmlns:p14="http://schemas.microsoft.com/office/powerpoint/2010/main" val="2089502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A8ABA21-DD88-3B8E-2E88-48A903C9596E}"/>
              </a:ext>
            </a:extLst>
          </p:cNvPr>
          <p:cNvSpPr>
            <a:spLocks noGrp="1"/>
          </p:cNvSpPr>
          <p:nvPr>
            <p:ph type="sldNum" sz="quarter" idx="14"/>
          </p:nvPr>
        </p:nvSpPr>
        <p:spPr>
          <a:ln/>
        </p:spPr>
        <p:txBody>
          <a:bodyPr/>
          <a:lstStyle>
            <a:lvl1pPr>
              <a:defRPr/>
            </a:lvl1pPr>
          </a:lstStyle>
          <a:p>
            <a:fld id="{0CB549FF-289C-4658-8D7D-FEBCC4CC7039}" type="slidenum">
              <a:rPr lang="en-US" altLang="en-US"/>
              <a:pPr/>
              <a:t>‹#›</a:t>
            </a:fld>
            <a:endParaRPr lang="en-US" altLang="en-US"/>
          </a:p>
        </p:txBody>
      </p:sp>
      <p:sp>
        <p:nvSpPr>
          <p:cNvPr id="6" name="Footer Placeholder 4">
            <a:extLst>
              <a:ext uri="{FF2B5EF4-FFF2-40B4-BE49-F238E27FC236}">
                <a16:creationId xmlns:a16="http://schemas.microsoft.com/office/drawing/2014/main" id="{933E170E-AC51-B1BB-92C3-608DA2AD1574}"/>
              </a:ext>
            </a:extLst>
          </p:cNvPr>
          <p:cNvSpPr>
            <a:spLocks noGrp="1"/>
          </p:cNvSpPr>
          <p:nvPr>
            <p:ph type="ftr" sz="quarter" idx="15"/>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C502ABDC-4206-8B8E-A321-28C06A0219C4}"/>
              </a:ext>
            </a:extLst>
          </p:cNvPr>
          <p:cNvSpPr>
            <a:spLocks noGrp="1"/>
          </p:cNvSpPr>
          <p:nvPr>
            <p:ph type="dt" sz="half" idx="16"/>
          </p:nvPr>
        </p:nvSpPr>
        <p:spPr/>
        <p:txBody>
          <a:bodyPr/>
          <a:lstStyle>
            <a:lvl1pPr>
              <a:defRPr/>
            </a:lvl1pPr>
          </a:lstStyle>
          <a:p>
            <a:pPr>
              <a:defRPr/>
            </a:pPr>
            <a:fld id="{1E174F35-32B3-4DF9-A6B2-3C810197B84D}" type="datetime1">
              <a:rPr lang="en-US"/>
              <a:pPr>
                <a:defRPr/>
              </a:pPr>
              <a:t>9/21/2022</a:t>
            </a:fld>
            <a:endParaRPr lang="en-US" dirty="0"/>
          </a:p>
        </p:txBody>
      </p:sp>
    </p:spTree>
    <p:extLst>
      <p:ext uri="{BB962C8B-B14F-4D97-AF65-F5344CB8AC3E}">
        <p14:creationId xmlns:p14="http://schemas.microsoft.com/office/powerpoint/2010/main" val="335651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F33F1B9E-4249-8758-4E4E-7FB23454D082}"/>
              </a:ext>
            </a:extLst>
          </p:cNvPr>
          <p:cNvSpPr>
            <a:spLocks noGrp="1"/>
          </p:cNvSpPr>
          <p:nvPr>
            <p:ph type="sldNum" sz="quarter" idx="10"/>
          </p:nvPr>
        </p:nvSpPr>
        <p:spPr>
          <a:ln/>
        </p:spPr>
        <p:txBody>
          <a:bodyPr/>
          <a:lstStyle>
            <a:lvl1pPr>
              <a:defRPr/>
            </a:lvl1pPr>
          </a:lstStyle>
          <a:p>
            <a:fld id="{E99ECA82-A08E-495A-90A8-09821BC0CDF8}" type="slidenum">
              <a:rPr lang="en-US" altLang="en-US"/>
              <a:pPr/>
              <a:t>‹#›</a:t>
            </a:fld>
            <a:endParaRPr lang="en-US" altLang="en-US"/>
          </a:p>
        </p:txBody>
      </p:sp>
      <p:sp>
        <p:nvSpPr>
          <p:cNvPr id="6" name="Footer Placeholder 4">
            <a:extLst>
              <a:ext uri="{FF2B5EF4-FFF2-40B4-BE49-F238E27FC236}">
                <a16:creationId xmlns:a16="http://schemas.microsoft.com/office/drawing/2014/main" id="{A2434460-09EB-9B2D-82F2-5290B3E8D445}"/>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C9630AA5-FA1E-0726-2702-1C6AA66709C4}"/>
              </a:ext>
            </a:extLst>
          </p:cNvPr>
          <p:cNvSpPr>
            <a:spLocks noGrp="1"/>
          </p:cNvSpPr>
          <p:nvPr>
            <p:ph type="dt" sz="half" idx="12"/>
          </p:nvPr>
        </p:nvSpPr>
        <p:spPr/>
        <p:txBody>
          <a:bodyPr/>
          <a:lstStyle>
            <a:lvl1pPr>
              <a:defRPr/>
            </a:lvl1pPr>
          </a:lstStyle>
          <a:p>
            <a:pPr>
              <a:defRPr/>
            </a:pPr>
            <a:fld id="{D3A05EA5-C211-425B-B5B3-6A99AF2CE81B}" type="datetime1">
              <a:rPr lang="en-US"/>
              <a:pPr>
                <a:defRPr/>
              </a:pPr>
              <a:t>9/21/2022</a:t>
            </a:fld>
            <a:endParaRPr lang="en-US" dirty="0"/>
          </a:p>
        </p:txBody>
      </p:sp>
    </p:spTree>
    <p:extLst>
      <p:ext uri="{BB962C8B-B14F-4D97-AF65-F5344CB8AC3E}">
        <p14:creationId xmlns:p14="http://schemas.microsoft.com/office/powerpoint/2010/main" val="343901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1000611-0BD1-3797-51CA-2AB950D89859}"/>
              </a:ext>
            </a:extLst>
          </p:cNvPr>
          <p:cNvSpPr>
            <a:spLocks noGrp="1"/>
          </p:cNvSpPr>
          <p:nvPr>
            <p:ph type="sldNum" sz="quarter" idx="10"/>
          </p:nvPr>
        </p:nvSpPr>
        <p:spPr>
          <a:ln/>
        </p:spPr>
        <p:txBody>
          <a:bodyPr/>
          <a:lstStyle>
            <a:lvl1pPr>
              <a:defRPr/>
            </a:lvl1pPr>
          </a:lstStyle>
          <a:p>
            <a:fld id="{B28D9B3F-57EB-4CEA-B4EE-F3F71A335C60}" type="slidenum">
              <a:rPr lang="en-US" altLang="en-US"/>
              <a:pPr/>
              <a:t>‹#›</a:t>
            </a:fld>
            <a:endParaRPr lang="en-US" altLang="en-US"/>
          </a:p>
        </p:txBody>
      </p:sp>
      <p:sp>
        <p:nvSpPr>
          <p:cNvPr id="5" name="Footer Placeholder 4">
            <a:extLst>
              <a:ext uri="{FF2B5EF4-FFF2-40B4-BE49-F238E27FC236}">
                <a16:creationId xmlns:a16="http://schemas.microsoft.com/office/drawing/2014/main" id="{F0AB4E93-EDE9-EDC5-FA9D-0A4EA624A370}"/>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3976F599-1EC3-DF05-77BC-4C0CDBB0958D}"/>
              </a:ext>
            </a:extLst>
          </p:cNvPr>
          <p:cNvSpPr>
            <a:spLocks noGrp="1"/>
          </p:cNvSpPr>
          <p:nvPr>
            <p:ph type="dt" sz="half" idx="12"/>
          </p:nvPr>
        </p:nvSpPr>
        <p:spPr/>
        <p:txBody>
          <a:bodyPr/>
          <a:lstStyle>
            <a:lvl1pPr>
              <a:defRPr/>
            </a:lvl1pPr>
          </a:lstStyle>
          <a:p>
            <a:pPr>
              <a:defRPr/>
            </a:pPr>
            <a:fld id="{D0904E99-0E45-49CD-8674-F8796AF4C07A}" type="datetime1">
              <a:rPr lang="en-US"/>
              <a:pPr>
                <a:defRPr/>
              </a:pPr>
              <a:t>9/21/2022</a:t>
            </a:fld>
            <a:endParaRPr lang="en-US" dirty="0"/>
          </a:p>
        </p:txBody>
      </p:sp>
    </p:spTree>
    <p:extLst>
      <p:ext uri="{BB962C8B-B14F-4D97-AF65-F5344CB8AC3E}">
        <p14:creationId xmlns:p14="http://schemas.microsoft.com/office/powerpoint/2010/main" val="1095042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12440F1-7C7F-799C-9648-95ABC91A8356}"/>
              </a:ext>
            </a:extLst>
          </p:cNvPr>
          <p:cNvSpPr>
            <a:spLocks noGrp="1"/>
          </p:cNvSpPr>
          <p:nvPr>
            <p:ph type="sldNum" sz="quarter" idx="10"/>
          </p:nvPr>
        </p:nvSpPr>
        <p:spPr>
          <a:ln/>
        </p:spPr>
        <p:txBody>
          <a:bodyPr/>
          <a:lstStyle>
            <a:lvl1pPr>
              <a:defRPr/>
            </a:lvl1pPr>
          </a:lstStyle>
          <a:p>
            <a:fld id="{3C75DFBF-92CF-4607-A3F2-FBA2DD92EF85}" type="slidenum">
              <a:rPr lang="en-US" altLang="en-US"/>
              <a:pPr/>
              <a:t>‹#›</a:t>
            </a:fld>
            <a:endParaRPr lang="en-US" altLang="en-US"/>
          </a:p>
        </p:txBody>
      </p:sp>
      <p:sp>
        <p:nvSpPr>
          <p:cNvPr id="5" name="Footer Placeholder 4">
            <a:extLst>
              <a:ext uri="{FF2B5EF4-FFF2-40B4-BE49-F238E27FC236}">
                <a16:creationId xmlns:a16="http://schemas.microsoft.com/office/drawing/2014/main" id="{3F30802B-47B3-6890-24C5-16EBA89C9CCB}"/>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0CE020DD-CB61-82E2-D2E4-1FCE4303A938}"/>
              </a:ext>
            </a:extLst>
          </p:cNvPr>
          <p:cNvSpPr>
            <a:spLocks noGrp="1"/>
          </p:cNvSpPr>
          <p:nvPr>
            <p:ph type="dt" sz="half" idx="12"/>
          </p:nvPr>
        </p:nvSpPr>
        <p:spPr/>
        <p:txBody>
          <a:bodyPr/>
          <a:lstStyle>
            <a:lvl1pPr>
              <a:defRPr/>
            </a:lvl1pPr>
          </a:lstStyle>
          <a:p>
            <a:pPr>
              <a:defRPr/>
            </a:pPr>
            <a:fld id="{E5E138E5-C779-4480-BC99-71D69ABF088F}" type="datetime1">
              <a:rPr lang="en-US"/>
              <a:pPr>
                <a:defRPr/>
              </a:pPr>
              <a:t>9/21/2022</a:t>
            </a:fld>
            <a:endParaRPr lang="en-US" dirty="0"/>
          </a:p>
        </p:txBody>
      </p:sp>
    </p:spTree>
    <p:extLst>
      <p:ext uri="{BB962C8B-B14F-4D97-AF65-F5344CB8AC3E}">
        <p14:creationId xmlns:p14="http://schemas.microsoft.com/office/powerpoint/2010/main" val="329319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2835526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1021663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44728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3464154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265760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4007167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4091225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3669420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1954850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243094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C696A7-CC65-41F9-B780-E9B6A78D3ADA}"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96DC4-76AF-490E-9A7F-3930ADB805A4}" type="slidenum">
              <a:rPr lang="en-GB" smtClean="0"/>
              <a:t>‹#›</a:t>
            </a:fld>
            <a:endParaRPr lang="en-GB" dirty="0"/>
          </a:p>
        </p:txBody>
      </p:sp>
    </p:spTree>
    <p:extLst>
      <p:ext uri="{BB962C8B-B14F-4D97-AF65-F5344CB8AC3E}">
        <p14:creationId xmlns:p14="http://schemas.microsoft.com/office/powerpoint/2010/main" val="15672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21/09/2022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21/09/2022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21/09/2022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21/09/2022</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8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2C785-2E19-4D54-3351-4360CA26C1C4}"/>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BFD7F4D6-3B80-46F5-5BB7-E9242411C5E3}"/>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DDD8EA5F-86FC-1E14-5E8F-0599E58319C3}"/>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521115C1-9DA6-0D41-B4B1-C9E6E4B626A1}"/>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a:extLst>
              <a:ext uri="{FF2B5EF4-FFF2-40B4-BE49-F238E27FC236}">
                <a16:creationId xmlns:a16="http://schemas.microsoft.com/office/drawing/2014/main" id="{8EFE0A6E-D8F9-5CA0-4887-531D7241CE65}"/>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z="1800">
                <a:solidFill>
                  <a:srgbClr val="FFFFFF"/>
                </a:solidFill>
              </a:defRPr>
            </a:lvl1pPr>
          </a:lstStyle>
          <a:p>
            <a:fld id="{B6959203-CFFE-47E5-94BD-69DC049C843E}" type="slidenum">
              <a:rPr lang="en-US" altLang="en-US"/>
              <a:pPr/>
              <a:t>‹#›</a:t>
            </a:fld>
            <a:endParaRPr lang="en-US" altLang="en-US"/>
          </a:p>
        </p:txBody>
      </p:sp>
      <p:sp>
        <p:nvSpPr>
          <p:cNvPr id="5" name="Footer Placeholder 4">
            <a:extLst>
              <a:ext uri="{FF2B5EF4-FFF2-40B4-BE49-F238E27FC236}">
                <a16:creationId xmlns:a16="http://schemas.microsoft.com/office/drawing/2014/main" id="{D6C6685B-17BB-20D1-9E53-365A1B3B439C}"/>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ea typeface="ＭＳ Ｐゴシック" panose="020B0600070205080204" pitchFamily="34" charset="-128"/>
              </a:defRPr>
            </a:lvl1pPr>
          </a:lstStyle>
          <a:p>
            <a:pPr>
              <a:defRPr/>
            </a:pPr>
            <a:endParaRPr lang="en-US"/>
          </a:p>
        </p:txBody>
      </p:sp>
      <p:sp>
        <p:nvSpPr>
          <p:cNvPr id="4" name="Date Placeholder 3">
            <a:extLst>
              <a:ext uri="{FF2B5EF4-FFF2-40B4-BE49-F238E27FC236}">
                <a16:creationId xmlns:a16="http://schemas.microsoft.com/office/drawing/2014/main" id="{FCCD2605-9A95-32A9-256F-358D683241B0}"/>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charset="0"/>
                <a:ea typeface="ＭＳ Ｐゴシック" panose="020B0600070205080204" pitchFamily="34" charset="-128"/>
              </a:defRPr>
            </a:lvl1pPr>
          </a:lstStyle>
          <a:p>
            <a:pPr>
              <a:defRPr/>
            </a:pPr>
            <a:fld id="{E4996CA4-0EBB-438A-8AE3-A5600E7E1146}" type="datetime1">
              <a:rPr lang="en-US"/>
              <a:pPr>
                <a:defRPr/>
              </a:pPr>
              <a:t>9/21/2022</a:t>
            </a:fld>
            <a:endParaRPr lang="en-US" dirty="0"/>
          </a:p>
        </p:txBody>
      </p:sp>
      <p:pic>
        <p:nvPicPr>
          <p:cNvPr id="1033" name="Picture 5">
            <a:extLst>
              <a:ext uri="{FF2B5EF4-FFF2-40B4-BE49-F238E27FC236}">
                <a16:creationId xmlns:a16="http://schemas.microsoft.com/office/drawing/2014/main" id="{E34FB546-4DC8-1B4D-7476-5E085FC45AB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60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C696A7-CC65-41F9-B780-E9B6A78D3ADA}" type="datetimeFigureOut">
              <a:rPr lang="en-GB" smtClean="0"/>
              <a:t>21/09/2022</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096DC4-76AF-490E-9A7F-3930ADB805A4}" type="slidenum">
              <a:rPr lang="en-GB" smtClean="0"/>
              <a:t>‹#›</a:t>
            </a:fld>
            <a:endParaRPr lang="en-GB" dirty="0"/>
          </a:p>
        </p:txBody>
      </p:sp>
    </p:spTree>
    <p:extLst>
      <p:ext uri="{BB962C8B-B14F-4D97-AF65-F5344CB8AC3E}">
        <p14:creationId xmlns:p14="http://schemas.microsoft.com/office/powerpoint/2010/main" val="1125860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398815/SEND_Code_of_Practice_January_2015.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assets.publishing.service.gov.uk/government/uploads/system/uploads/attachment_data/file/406279/Three_greats_for_a_self_improving_system_pedagogy_professional_development_and_leadership_executive_summary.pdf" TargetMode="Externa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13.png"/><Relationship Id="rId11" Type="http://schemas.microsoft.com/office/2007/relationships/diagramDrawing" Target="../diagrams/drawing3.xml"/><Relationship Id="rId5" Type="http://schemas.openxmlformats.org/officeDocument/2006/relationships/image" Target="../media/image8.jpeg"/><Relationship Id="rId10" Type="http://schemas.openxmlformats.org/officeDocument/2006/relationships/diagramColors" Target="../diagrams/colors3.xml"/><Relationship Id="rId4" Type="http://schemas.openxmlformats.org/officeDocument/2006/relationships/image" Target="../media/image7.png"/><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dEmotionalWellbeing@bradford.gov.uk" TargetMode="External"/><Relationship Id="rId2" Type="http://schemas.openxmlformats.org/officeDocument/2006/relationships/hyperlink" Target="https://bso.bradford.gov.uk/content/education-based-emotional-wellbeing-practitioners-(eewp)-team"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mailto:ruth.dennis@bradford.gov.uk?subject=Staff%20Wellbeing%20Suppor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t>Senco Network</a:t>
            </a:r>
          </a:p>
        </p:txBody>
      </p:sp>
      <p:sp>
        <p:nvSpPr>
          <p:cNvPr id="3" name="Subtitle 2"/>
          <p:cNvSpPr>
            <a:spLocks noGrp="1"/>
          </p:cNvSpPr>
          <p:nvPr>
            <p:ph type="subTitle" idx="1"/>
          </p:nvPr>
        </p:nvSpPr>
        <p:spPr>
          <a:xfrm>
            <a:off x="1403649" y="3573016"/>
            <a:ext cx="6472808" cy="648072"/>
          </a:xfrm>
        </p:spPr>
        <p:txBody>
          <a:bodyPr/>
          <a:lstStyle/>
          <a:p>
            <a:r>
              <a:rPr lang="en-GB" dirty="0"/>
              <a:t>Autumn Term 2022</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9"/>
            <a:ext cx="6172200" cy="1114002"/>
          </a:xfrm>
        </p:spPr>
        <p:txBody>
          <a:bodyPr>
            <a:normAutofit/>
          </a:bodyPr>
          <a:lstStyle/>
          <a:p>
            <a:r>
              <a:rPr lang="en-GB" dirty="0">
                <a:solidFill>
                  <a:srgbClr val="00B0F0"/>
                </a:solidFill>
                <a:latin typeface="Arial" panose="020B0604020202020204" pitchFamily="34" charset="0"/>
                <a:cs typeface="Arial" panose="020B0604020202020204" pitchFamily="34" charset="0"/>
              </a:rPr>
              <a:t>SEND: Code of Practice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sp>
        <p:nvSpPr>
          <p:cNvPr id="4" name="Content Placeholder 3"/>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Equality and inclusion </a:t>
            </a:r>
          </a:p>
          <a:p>
            <a:pPr marL="0" indent="0">
              <a:buNone/>
            </a:pPr>
            <a:r>
              <a:rPr lang="en-GB" dirty="0">
                <a:latin typeface="Arial" panose="020B0604020202020204" pitchFamily="34" charset="0"/>
                <a:cs typeface="Arial" panose="020B0604020202020204" pitchFamily="34" charset="0"/>
              </a:rPr>
              <a:t>6.8 </a:t>
            </a:r>
          </a:p>
          <a:p>
            <a:pPr marL="0" indent="0">
              <a:buNone/>
            </a:pPr>
            <a:r>
              <a:rPr lang="en-GB" dirty="0">
                <a:latin typeface="Arial" panose="020B0604020202020204" pitchFamily="34" charset="0"/>
                <a:cs typeface="Arial" panose="020B0604020202020204" pitchFamily="34" charset="0"/>
              </a:rPr>
              <a:t>Schools support pupils with a wide range of SEN. They should regularly review and evaluate the breadth and impact of the support they offer or can access. Schools must co-operate with the local authority in reviewing the provision that is available locally (Chapter 3) and in developing the Local Offer (Chapter 4). Schools should also collaborate with other local education providers to explore how different needs can be met most effectively. They must have due regard to general duties to promote disability equality.</a:t>
            </a:r>
          </a:p>
        </p:txBody>
      </p:sp>
    </p:spTree>
    <p:extLst>
      <p:ext uri="{BB962C8B-B14F-4D97-AF65-F5344CB8AC3E}">
        <p14:creationId xmlns:p14="http://schemas.microsoft.com/office/powerpoint/2010/main" val="344314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730" y="5376796"/>
            <a:ext cx="2151270" cy="633752"/>
          </a:xfrm>
          <a:prstGeom prst="rect">
            <a:avLst/>
          </a:prstGeom>
        </p:spPr>
      </p:pic>
      <p:sp>
        <p:nvSpPr>
          <p:cNvPr id="2" name="Title 1"/>
          <p:cNvSpPr>
            <a:spLocks noGrp="1"/>
          </p:cNvSpPr>
          <p:nvPr>
            <p:ph type="title"/>
          </p:nvPr>
        </p:nvSpPr>
        <p:spPr>
          <a:xfrm>
            <a:off x="628650" y="954744"/>
            <a:ext cx="7886700" cy="994172"/>
          </a:xfrm>
        </p:spPr>
        <p:txBody>
          <a:bodyPr/>
          <a:lstStyle/>
          <a:p>
            <a:r>
              <a:rPr lang="en-GB" dirty="0">
                <a:solidFill>
                  <a:srgbClr val="00B0F0"/>
                </a:solidFill>
                <a:latin typeface="Arial" panose="020B0604020202020204" pitchFamily="34" charset="0"/>
                <a:cs typeface="Arial" panose="020B0604020202020204" pitchFamily="34" charset="0"/>
              </a:rPr>
              <a:t>Establishing an Ethos</a:t>
            </a:r>
          </a:p>
        </p:txBody>
      </p:sp>
      <p:graphicFrame>
        <p:nvGraphicFramePr>
          <p:cNvPr id="4" name="Content Placeholder 3"/>
          <p:cNvGraphicFramePr>
            <a:graphicFrameLocks noGrp="1"/>
          </p:cNvGraphicFramePr>
          <p:nvPr>
            <p:ph idx="1"/>
          </p:nvPr>
        </p:nvGraphicFramePr>
        <p:xfrm>
          <a:off x="133893" y="1802674"/>
          <a:ext cx="61722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24855" y="1822268"/>
            <a:ext cx="5210185" cy="1200329"/>
          </a:xfrm>
          <a:prstGeom prst="rect">
            <a:avLst/>
          </a:prstGeom>
          <a:noFill/>
        </p:spPr>
        <p:txBody>
          <a:bodyPr wrap="square" rtlCol="0">
            <a:spAutoFit/>
          </a:bodyPr>
          <a:lstStyle/>
          <a:p>
            <a:pPr algn="ctr" defTabSz="685800"/>
            <a:r>
              <a:rPr lang="en-GB" b="1" dirty="0">
                <a:solidFill>
                  <a:prstClr val="white"/>
                </a:solidFill>
                <a:latin typeface="Arial" panose="020B0604020202020204" pitchFamily="34" charset="0"/>
                <a:cs typeface="Arial" panose="020B0604020202020204" pitchFamily="34" charset="0"/>
              </a:rPr>
              <a:t>Every Teacher a teacher of children with SEND</a:t>
            </a:r>
          </a:p>
          <a:p>
            <a:pPr algn="ctr" defTabSz="685800"/>
            <a:r>
              <a:rPr lang="en-GB" b="1" dirty="0">
                <a:solidFill>
                  <a:prstClr val="white"/>
                </a:solidFill>
                <a:latin typeface="Arial" panose="020B0604020202020204" pitchFamily="34" charset="0"/>
                <a:cs typeface="Arial" panose="020B0604020202020204" pitchFamily="34" charset="0"/>
              </a:rPr>
              <a:t>Every school inclusive and ambitious for children with SEND</a:t>
            </a:r>
          </a:p>
        </p:txBody>
      </p:sp>
      <p:sp>
        <p:nvSpPr>
          <p:cNvPr id="3" name="Rectangle 2"/>
          <p:cNvSpPr/>
          <p:nvPr/>
        </p:nvSpPr>
        <p:spPr>
          <a:xfrm>
            <a:off x="6502297" y="1317716"/>
            <a:ext cx="2584553" cy="15004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685800"/>
            <a:r>
              <a:rPr lang="en-GB" sz="1350" dirty="0">
                <a:solidFill>
                  <a:prstClr val="black"/>
                </a:solidFill>
                <a:latin typeface="Arial" panose="020B0604020202020204" pitchFamily="34" charset="0"/>
                <a:cs typeface="Arial" panose="020B0604020202020204" pitchFamily="34" charset="0"/>
              </a:rPr>
              <a:t>“The National Curriculum Inclusion Statement states that teachers should set high expectations for every pupil, whatever their prior attainment.”</a:t>
            </a:r>
          </a:p>
          <a:p>
            <a:pPr algn="r" defTabSz="685800"/>
            <a:r>
              <a:rPr lang="en-GB" sz="1050" dirty="0">
                <a:solidFill>
                  <a:prstClr val="black"/>
                </a:solidFill>
                <a:latin typeface="Arial" panose="020B0604020202020204" pitchFamily="34" charset="0"/>
                <a:cs typeface="Arial" panose="020B0604020202020204" pitchFamily="34" charset="0"/>
                <a:hlinkClick r:id="rId8"/>
              </a:rPr>
              <a:t>SEND: </a:t>
            </a:r>
            <a:r>
              <a:rPr lang="en-GB" sz="1050" dirty="0" err="1">
                <a:solidFill>
                  <a:prstClr val="black"/>
                </a:solidFill>
                <a:latin typeface="Arial" panose="020B0604020202020204" pitchFamily="34" charset="0"/>
                <a:cs typeface="Arial" panose="020B0604020202020204" pitchFamily="34" charset="0"/>
                <a:hlinkClick r:id="rId8"/>
              </a:rPr>
              <a:t>CoP</a:t>
            </a:r>
            <a:r>
              <a:rPr lang="en-GB" sz="1050" dirty="0">
                <a:solidFill>
                  <a:prstClr val="black"/>
                </a:solidFill>
                <a:latin typeface="Arial" panose="020B0604020202020204" pitchFamily="34" charset="0"/>
                <a:cs typeface="Arial" panose="020B0604020202020204" pitchFamily="34" charset="0"/>
                <a:hlinkClick r:id="rId8"/>
              </a:rPr>
              <a:t> 6.12</a:t>
            </a:r>
            <a:endParaRPr lang="en-GB" sz="1050" dirty="0">
              <a:solidFill>
                <a:prstClr val="black"/>
              </a:solidFill>
              <a:latin typeface="Arial" panose="020B0604020202020204" pitchFamily="34" charset="0"/>
              <a:cs typeface="Arial" panose="020B0604020202020204" pitchFamily="34" charset="0"/>
            </a:endParaRPr>
          </a:p>
        </p:txBody>
      </p:sp>
      <p:cxnSp>
        <p:nvCxnSpPr>
          <p:cNvPr id="8" name="Straight Connector 7"/>
          <p:cNvCxnSpPr>
            <a:endCxn id="3" idx="1"/>
          </p:cNvCxnSpPr>
          <p:nvPr/>
        </p:nvCxnSpPr>
        <p:spPr>
          <a:xfrm flipV="1">
            <a:off x="5897880" y="2067922"/>
            <a:ext cx="604417" cy="2439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5897880" y="3270183"/>
            <a:ext cx="438442" cy="23984"/>
          </a:xfrm>
          <a:prstGeom prst="line">
            <a:avLst/>
          </a:prstGeom>
        </p:spPr>
        <p:style>
          <a:lnRef idx="3">
            <a:schemeClr val="accent3"/>
          </a:lnRef>
          <a:fillRef idx="0">
            <a:schemeClr val="accent3"/>
          </a:fillRef>
          <a:effectRef idx="2">
            <a:schemeClr val="accent3"/>
          </a:effectRef>
          <a:fontRef idx="minor">
            <a:schemeClr val="tx1"/>
          </a:fontRef>
        </p:style>
      </p:cxnSp>
      <p:sp>
        <p:nvSpPr>
          <p:cNvPr id="10" name="Rectangle 9"/>
          <p:cNvSpPr/>
          <p:nvPr/>
        </p:nvSpPr>
        <p:spPr>
          <a:xfrm>
            <a:off x="6306093" y="2698873"/>
            <a:ext cx="2508069" cy="113107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defTabSz="685800"/>
            <a:r>
              <a:rPr lang="en-GB" sz="1350" dirty="0">
                <a:solidFill>
                  <a:prstClr val="black"/>
                </a:solidFill>
                <a:latin typeface="Arial" panose="020B0604020202020204" pitchFamily="34" charset="0"/>
                <a:cs typeface="Arial" panose="020B0604020202020204" pitchFamily="34" charset="0"/>
              </a:rPr>
              <a:t>The brand will allow stakeholders to identify you as an inclusive school, as per Bradford’s Committed to Inclusion Chartermark.</a:t>
            </a:r>
          </a:p>
        </p:txBody>
      </p:sp>
      <p:sp>
        <p:nvSpPr>
          <p:cNvPr id="13" name="Rectangle 12"/>
          <p:cNvSpPr/>
          <p:nvPr/>
        </p:nvSpPr>
        <p:spPr>
          <a:xfrm>
            <a:off x="4950823" y="3843476"/>
            <a:ext cx="4193177" cy="16504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685800"/>
            <a:r>
              <a:rPr lang="en-GB" sz="1350" dirty="0">
                <a:solidFill>
                  <a:prstClr val="black"/>
                </a:solidFill>
                <a:latin typeface="Arial" panose="020B0604020202020204" pitchFamily="34" charset="0"/>
                <a:cs typeface="Arial" panose="020B0604020202020204" pitchFamily="34" charset="0"/>
              </a:rPr>
              <a:t>Critical friendship and challenge is essential to successful collaborative R&amp;D. Cross-alliance links between peers sharpens thinking, provides further options and can help create the regional and national connections that are more likely to promote system-wide change. </a:t>
            </a:r>
          </a:p>
          <a:p>
            <a:pPr algn="r" defTabSz="685800"/>
            <a:r>
              <a:rPr lang="en-GB" sz="675" dirty="0">
                <a:solidFill>
                  <a:prstClr val="black"/>
                </a:solidFill>
                <a:latin typeface="Arial" panose="020B0604020202020204" pitchFamily="34" charset="0"/>
                <a:cs typeface="Arial" panose="020B0604020202020204" pitchFamily="34" charset="0"/>
                <a:hlinkClick r:id="" action="ppaction://noaction"/>
              </a:rPr>
              <a:t>Stoll, L. (2015) Three greats for a self- improving school system: pedagogy, professional</a:t>
            </a:r>
          </a:p>
          <a:p>
            <a:pPr algn="r" defTabSz="685800"/>
            <a:r>
              <a:rPr lang="en-GB" sz="675" dirty="0">
                <a:solidFill>
                  <a:prstClr val="black"/>
                </a:solidFill>
                <a:latin typeface="Arial" panose="020B0604020202020204" pitchFamily="34" charset="0"/>
                <a:cs typeface="Arial" panose="020B0604020202020204" pitchFamily="34" charset="0"/>
                <a:hlinkClick r:id="" action="ppaction://noaction"/>
              </a:rPr>
              <a:t>development and leadership: executive summary (Teaching schools R&amp;D network</a:t>
            </a:r>
          </a:p>
          <a:p>
            <a:pPr algn="r" defTabSz="685800"/>
            <a:r>
              <a:rPr lang="en-GB" sz="675" dirty="0">
                <a:solidFill>
                  <a:prstClr val="black"/>
                </a:solidFill>
                <a:latin typeface="Arial" panose="020B0604020202020204" pitchFamily="34" charset="0"/>
                <a:cs typeface="Arial" panose="020B0604020202020204" pitchFamily="34" charset="0"/>
                <a:hlinkClick r:id="" action="ppaction://noaction"/>
              </a:rPr>
              <a:t>national themes project 2012-14). London: Department for Education (</a:t>
            </a:r>
            <a:r>
              <a:rPr lang="en-GB" sz="675" dirty="0" err="1">
                <a:solidFill>
                  <a:prstClr val="black"/>
                </a:solidFill>
                <a:latin typeface="Arial" panose="020B0604020202020204" pitchFamily="34" charset="0"/>
                <a:cs typeface="Arial" panose="020B0604020202020204" pitchFamily="34" charset="0"/>
                <a:hlinkClick r:id="rId9"/>
              </a:rPr>
              <a:t>DfE</a:t>
            </a:r>
            <a:r>
              <a:rPr lang="en-GB" sz="675" dirty="0">
                <a:solidFill>
                  <a:prstClr val="black"/>
                </a:solidFill>
                <a:latin typeface="Arial" panose="020B0604020202020204" pitchFamily="34" charset="0"/>
                <a:cs typeface="Arial" panose="020B0604020202020204" pitchFamily="34" charset="0"/>
                <a:hlinkClick r:id="rId9"/>
              </a:rPr>
              <a:t>). </a:t>
            </a:r>
            <a:endParaRPr lang="en-GB" sz="675" dirty="0">
              <a:solidFill>
                <a:prstClr val="black"/>
              </a:solidFill>
              <a:latin typeface="Arial" panose="020B0604020202020204" pitchFamily="34" charset="0"/>
              <a:cs typeface="Arial" panose="020B0604020202020204" pitchFamily="34" charset="0"/>
            </a:endParaRPr>
          </a:p>
        </p:txBody>
      </p:sp>
      <p:cxnSp>
        <p:nvCxnSpPr>
          <p:cNvPr id="15" name="Straight Connector 14"/>
          <p:cNvCxnSpPr/>
          <p:nvPr/>
        </p:nvCxnSpPr>
        <p:spPr>
          <a:xfrm flipV="1">
            <a:off x="4708474" y="4472396"/>
            <a:ext cx="242350" cy="117566"/>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4158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572755" y="1543969"/>
            <a:ext cx="3747747" cy="3924377"/>
          </a:xfrm>
          <a:prstGeom prst="rect">
            <a:avLst/>
          </a:prstGeom>
        </p:spPr>
      </p:pic>
      <p:grpSp>
        <p:nvGrpSpPr>
          <p:cNvPr id="8" name="Group 7"/>
          <p:cNvGrpSpPr/>
          <p:nvPr/>
        </p:nvGrpSpPr>
        <p:grpSpPr>
          <a:xfrm>
            <a:off x="4572001" y="998730"/>
            <a:ext cx="3198014" cy="594066"/>
            <a:chOff x="0" y="0"/>
            <a:chExt cx="3904090" cy="580445"/>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15" name="Picture 14" descr="\\Bradford.Gov.Uk\DataVault\Users\HerbertJ\Pictures\LO JPEG.jpg"/>
            <p:cNvPicPr>
              <a:picLocks noChangeAspect="1"/>
            </p:cNvPicPr>
            <p:nvPr/>
          </p:nvPicPr>
          <p:blipFill rotWithShape="1">
            <a:blip r:embed="rId5" cstate="print">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pic>
        <p:nvPicPr>
          <p:cNvPr id="4" name="Picture 3"/>
          <p:cNvPicPr>
            <a:picLocks noChangeAspect="1"/>
          </p:cNvPicPr>
          <p:nvPr/>
        </p:nvPicPr>
        <p:blipFill>
          <a:blip r:embed="rId6"/>
          <a:stretch>
            <a:fillRect/>
          </a:stretch>
        </p:blipFill>
        <p:spPr>
          <a:xfrm>
            <a:off x="112946" y="879405"/>
            <a:ext cx="4457653" cy="5111548"/>
          </a:xfrm>
          <a:prstGeom prst="rect">
            <a:avLst/>
          </a:prstGeom>
        </p:spPr>
      </p:pic>
      <p:sp>
        <p:nvSpPr>
          <p:cNvPr id="3" name="Title 2"/>
          <p:cNvSpPr>
            <a:spLocks noGrp="1"/>
          </p:cNvSpPr>
          <p:nvPr>
            <p:ph type="ctrTitle"/>
          </p:nvPr>
        </p:nvSpPr>
        <p:spPr>
          <a:xfrm>
            <a:off x="4818523" y="1712121"/>
            <a:ext cx="3575958" cy="422060"/>
          </a:xfrm>
        </p:spPr>
        <p:txBody>
          <a:bodyPr anchor="t">
            <a:normAutofit fontScale="90000"/>
          </a:bodyPr>
          <a:lstStyle/>
          <a:p>
            <a:r>
              <a:rPr lang="en-GB" sz="2700" dirty="0">
                <a:solidFill>
                  <a:srgbClr val="00B0F0"/>
                </a:solidFill>
                <a:latin typeface="Arial" panose="020B0604020202020204" pitchFamily="34" charset="0"/>
                <a:cs typeface="Arial" panose="020B0604020202020204" pitchFamily="34" charset="0"/>
              </a:rPr>
              <a:t>Local recognition</a:t>
            </a:r>
          </a:p>
        </p:txBody>
      </p:sp>
      <p:sp>
        <p:nvSpPr>
          <p:cNvPr id="5" name="Rectangle 4"/>
          <p:cNvSpPr/>
          <p:nvPr/>
        </p:nvSpPr>
        <p:spPr>
          <a:xfrm>
            <a:off x="3438797" y="1298122"/>
            <a:ext cx="1131801" cy="4692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aphicFrame>
        <p:nvGraphicFramePr>
          <p:cNvPr id="16" name="Diagram 15"/>
          <p:cNvGraphicFramePr/>
          <p:nvPr/>
        </p:nvGraphicFramePr>
        <p:xfrm>
          <a:off x="4320502" y="2420346"/>
          <a:ext cx="45720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51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Arial" panose="020B0604020202020204" pitchFamily="34" charset="0"/>
                <a:cs typeface="Arial" panose="020B0604020202020204" pitchFamily="34" charset="0"/>
              </a:rPr>
              <a:t>3 year plan</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Year 1 – </a:t>
            </a:r>
            <a:r>
              <a:rPr lang="en-GB" b="1" dirty="0">
                <a:latin typeface="Arial" panose="020B0604020202020204" pitchFamily="34" charset="0"/>
                <a:cs typeface="Arial" panose="020B0604020202020204" pitchFamily="34" charset="0"/>
              </a:rPr>
              <a:t>Define</a:t>
            </a:r>
            <a:r>
              <a:rPr lang="en-GB" dirty="0">
                <a:latin typeface="Arial" panose="020B0604020202020204" pitchFamily="34" charset="0"/>
                <a:cs typeface="Arial" panose="020B0604020202020204" pitchFamily="34" charset="0"/>
              </a:rPr>
              <a:t> a small number of criteria and </a:t>
            </a:r>
            <a:r>
              <a:rPr lang="en-GB" b="1" dirty="0">
                <a:latin typeface="Arial" panose="020B0604020202020204" pitchFamily="34" charset="0"/>
                <a:cs typeface="Arial" panose="020B0604020202020204" pitchFamily="34" charset="0"/>
              </a:rPr>
              <a:t>identify</a:t>
            </a:r>
            <a:r>
              <a:rPr lang="en-GB" dirty="0">
                <a:latin typeface="Arial" panose="020B0604020202020204" pitchFamily="34" charset="0"/>
                <a:cs typeface="Arial" panose="020B0604020202020204" pitchFamily="34" charset="0"/>
              </a:rPr>
              <a:t> schools that meet these and award these with the Committed to Inclusion Chartermark</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Year 2 – </a:t>
            </a:r>
            <a:r>
              <a:rPr lang="en-GB" b="1" dirty="0">
                <a:latin typeface="Arial" panose="020B0604020202020204" pitchFamily="34" charset="0"/>
                <a:cs typeface="Arial" panose="020B0604020202020204" pitchFamily="34" charset="0"/>
              </a:rPr>
              <a:t>Increase</a:t>
            </a:r>
            <a:r>
              <a:rPr lang="en-GB" dirty="0">
                <a:latin typeface="Arial" panose="020B0604020202020204" pitchFamily="34" charset="0"/>
                <a:cs typeface="Arial" panose="020B0604020202020204" pitchFamily="34" charset="0"/>
              </a:rPr>
              <a:t> number of criteria, </a:t>
            </a:r>
            <a:r>
              <a:rPr lang="en-GB" b="1" dirty="0">
                <a:latin typeface="Arial" panose="020B0604020202020204" pitchFamily="34" charset="0"/>
                <a:cs typeface="Arial" panose="020B0604020202020204" pitchFamily="34" charset="0"/>
              </a:rPr>
              <a:t>identify</a:t>
            </a:r>
            <a:r>
              <a:rPr lang="en-GB" dirty="0">
                <a:latin typeface="Arial" panose="020B0604020202020204" pitchFamily="34" charset="0"/>
                <a:cs typeface="Arial" panose="020B0604020202020204" pitchFamily="34" charset="0"/>
              </a:rPr>
              <a:t> School Leaders who would be happy to be a lead stakeholder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Year 3 – </a:t>
            </a:r>
            <a:r>
              <a:rPr lang="en-GB" b="1" dirty="0">
                <a:latin typeface="Arial" panose="020B0604020202020204" pitchFamily="34" charset="0"/>
                <a:cs typeface="Arial" panose="020B0604020202020204" pitchFamily="34" charset="0"/>
              </a:rPr>
              <a:t>Set-up</a:t>
            </a:r>
            <a:r>
              <a:rPr lang="en-GB" dirty="0">
                <a:latin typeface="Arial" panose="020B0604020202020204" pitchFamily="34" charset="0"/>
                <a:cs typeface="Arial" panose="020B0604020202020204" pitchFamily="34" charset="0"/>
              </a:rPr>
              <a:t> peer to peer working groups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spTree>
    <p:extLst>
      <p:ext uri="{BB962C8B-B14F-4D97-AF65-F5344CB8AC3E}">
        <p14:creationId xmlns:p14="http://schemas.microsoft.com/office/powerpoint/2010/main" val="240130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Arial" panose="020B0604020202020204" pitchFamily="34" charset="0"/>
                <a:cs typeface="Arial" panose="020B0604020202020204" pitchFamily="34" charset="0"/>
              </a:rPr>
              <a:t>How to gain the award</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Schools are encouraged to collect credits, by meeting a number of key indicators selected by stakeholders across the local partnership. </a:t>
            </a:r>
          </a:p>
          <a:p>
            <a:pPr marL="0" indent="0">
              <a:buNone/>
            </a:pPr>
            <a:r>
              <a:rPr lang="en-GB" dirty="0"/>
              <a:t>In the first year these focus on minimum standards set out in the SEND Code of Practice, as well as the level of engagement with the Local Area’s initiatives to help improve inclusive practice.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Schools who are awarded with the Chartermark, will be entitled to display the award and include it in their school publicity.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spTree>
    <p:extLst>
      <p:ext uri="{BB962C8B-B14F-4D97-AF65-F5344CB8AC3E}">
        <p14:creationId xmlns:p14="http://schemas.microsoft.com/office/powerpoint/2010/main" val="331603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9411"/>
            <a:ext cx="7886700" cy="994172"/>
          </a:xfrm>
        </p:spPr>
        <p:txBody>
          <a:bodyPr/>
          <a:lstStyle/>
          <a:p>
            <a:r>
              <a:rPr lang="en-GB" dirty="0">
                <a:solidFill>
                  <a:srgbClr val="00B0F0"/>
                </a:solidFill>
                <a:latin typeface="Arial" panose="020B0604020202020204" pitchFamily="34" charset="0"/>
                <a:cs typeface="Arial" panose="020B0604020202020204" pitchFamily="34" charset="0"/>
              </a:rPr>
              <a:t>Inclusive Practice Framework - Criteria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902" y="5221972"/>
            <a:ext cx="2643557" cy="7787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34601667"/>
              </p:ext>
            </p:extLst>
          </p:nvPr>
        </p:nvGraphicFramePr>
        <p:xfrm>
          <a:off x="628650" y="1415685"/>
          <a:ext cx="7886700" cy="3567956"/>
        </p:xfrm>
        <a:graphic>
          <a:graphicData uri="http://schemas.openxmlformats.org/drawingml/2006/table">
            <a:tbl>
              <a:tblPr firstRow="1" firstCol="1" bandRow="1">
                <a:tableStyleId>{5940675A-B579-460E-94D1-54222C63F5DA}</a:tableStyleId>
              </a:tblPr>
              <a:tblGrid>
                <a:gridCol w="865623">
                  <a:extLst>
                    <a:ext uri="{9D8B030D-6E8A-4147-A177-3AD203B41FA5}">
                      <a16:colId xmlns:a16="http://schemas.microsoft.com/office/drawing/2014/main" val="130454273"/>
                    </a:ext>
                  </a:extLst>
                </a:gridCol>
                <a:gridCol w="2941998">
                  <a:extLst>
                    <a:ext uri="{9D8B030D-6E8A-4147-A177-3AD203B41FA5}">
                      <a16:colId xmlns:a16="http://schemas.microsoft.com/office/drawing/2014/main" val="1198810508"/>
                    </a:ext>
                  </a:extLst>
                </a:gridCol>
                <a:gridCol w="2108405">
                  <a:extLst>
                    <a:ext uri="{9D8B030D-6E8A-4147-A177-3AD203B41FA5}">
                      <a16:colId xmlns:a16="http://schemas.microsoft.com/office/drawing/2014/main" val="1360934360"/>
                    </a:ext>
                  </a:extLst>
                </a:gridCol>
                <a:gridCol w="1970674">
                  <a:extLst>
                    <a:ext uri="{9D8B030D-6E8A-4147-A177-3AD203B41FA5}">
                      <a16:colId xmlns:a16="http://schemas.microsoft.com/office/drawing/2014/main" val="3950744767"/>
                    </a:ext>
                  </a:extLst>
                </a:gridCol>
              </a:tblGrid>
              <a:tr h="306977">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Credits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Key Indicators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How we will know</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How we will support you</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extLst>
                  <a:ext uri="{0D108BD9-81ED-4DB2-BD59-A6C34878D82A}">
                    <a16:rowId xmlns:a16="http://schemas.microsoft.com/office/drawing/2014/main" val="2912780325"/>
                  </a:ext>
                </a:extLst>
              </a:tr>
              <a:tr h="352378">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5</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Have a designated </a:t>
                      </a:r>
                      <a:r>
                        <a:rPr lang="en-GB" sz="1100" dirty="0" err="1">
                          <a:effectLst/>
                          <a:latin typeface="Arial" panose="020B0604020202020204" pitchFamily="34" charset="0"/>
                          <a:cs typeface="Arial" panose="020B0604020202020204" pitchFamily="34" charset="0"/>
                        </a:rPr>
                        <a:t>SENCo</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a:effectLst/>
                          <a:latin typeface="Arial" panose="020B0604020202020204" pitchFamily="34" charset="0"/>
                          <a:cs typeface="Arial" panose="020B0604020202020204" pitchFamily="34" charset="0"/>
                        </a:rPr>
                        <a:t>Registered with SEN / Assistant EP contact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rowSpan="8">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 SCIL SEND Specialist Support</a:t>
                      </a:r>
                    </a:p>
                    <a:p>
                      <a:pPr>
                        <a:lnSpc>
                          <a:spcPct val="115000"/>
                        </a:lnSpc>
                        <a:spcAft>
                          <a:spcPts val="0"/>
                        </a:spcAft>
                      </a:pPr>
                      <a:r>
                        <a:rPr lang="en-GB" sz="1100" dirty="0">
                          <a:effectLst/>
                          <a:latin typeface="Arial" panose="020B0604020202020204" pitchFamily="34" charset="0"/>
                          <a:cs typeface="Arial" panose="020B0604020202020204" pitchFamily="34" charset="0"/>
                        </a:rPr>
                        <a:t> </a:t>
                      </a:r>
                    </a:p>
                    <a:p>
                      <a:pPr>
                        <a:lnSpc>
                          <a:spcPct val="115000"/>
                        </a:lnSpc>
                        <a:spcAft>
                          <a:spcPts val="0"/>
                        </a:spcAft>
                      </a:pPr>
                      <a:r>
                        <a:rPr lang="en-GB" sz="1100" dirty="0">
                          <a:effectLst/>
                          <a:latin typeface="Arial" panose="020B0604020202020204" pitchFamily="34" charset="0"/>
                          <a:cs typeface="Arial" panose="020B0604020202020204" pitchFamily="34" charset="0"/>
                        </a:rPr>
                        <a:t>EP team traded and universal offer</a:t>
                      </a:r>
                    </a:p>
                    <a:p>
                      <a:pPr>
                        <a:lnSpc>
                          <a:spcPct val="115000"/>
                        </a:lnSpc>
                        <a:spcAft>
                          <a:spcPts val="0"/>
                        </a:spcAft>
                      </a:pPr>
                      <a:r>
                        <a:rPr lang="en-GB" sz="1100" dirty="0">
                          <a:effectLst/>
                          <a:latin typeface="Arial" panose="020B0604020202020204" pitchFamily="34" charset="0"/>
                          <a:cs typeface="Arial" panose="020B0604020202020204" pitchFamily="34" charset="0"/>
                        </a:rPr>
                        <a:t> </a:t>
                      </a:r>
                    </a:p>
                    <a:p>
                      <a:pPr>
                        <a:lnSpc>
                          <a:spcPct val="115000"/>
                        </a:lnSpc>
                        <a:spcAft>
                          <a:spcPts val="0"/>
                        </a:spcAft>
                      </a:pPr>
                      <a:r>
                        <a:rPr lang="en-GB" sz="1100" dirty="0">
                          <a:effectLst/>
                          <a:latin typeface="Arial" panose="020B0604020202020204" pitchFamily="34" charset="0"/>
                          <a:cs typeface="Arial" panose="020B0604020202020204" pitchFamily="34" charset="0"/>
                        </a:rPr>
                        <a:t>Exclusions Team offer</a:t>
                      </a:r>
                    </a:p>
                    <a:p>
                      <a:pPr>
                        <a:lnSpc>
                          <a:spcPct val="115000"/>
                        </a:lnSpc>
                        <a:spcAft>
                          <a:spcPts val="0"/>
                        </a:spcAft>
                      </a:pPr>
                      <a:endParaRPr lang="en-GB" sz="1100" dirty="0">
                        <a:effectLst/>
                        <a:latin typeface="Arial" panose="020B0604020202020204" pitchFamily="34" charset="0"/>
                        <a:cs typeface="Arial" panose="020B0604020202020204" pitchFamily="34" charset="0"/>
                      </a:endParaRPr>
                    </a:p>
                    <a:p>
                      <a:pPr>
                        <a:lnSpc>
                          <a:spcPct val="115000"/>
                        </a:lnSpc>
                        <a:spcAft>
                          <a:spcPts val="0"/>
                        </a:spcAft>
                      </a:pPr>
                      <a:r>
                        <a:rPr lang="en-GB" sz="1100" dirty="0">
                          <a:effectLst/>
                          <a:latin typeface="Arial" panose="020B0604020202020204" pitchFamily="34" charset="0"/>
                          <a:cs typeface="Arial" panose="020B0604020202020204" pitchFamily="34" charset="0"/>
                        </a:rPr>
                        <a:t>Integrated</a:t>
                      </a:r>
                      <a:r>
                        <a:rPr lang="en-GB" sz="1100" baseline="0" dirty="0">
                          <a:effectLst/>
                          <a:latin typeface="Arial" panose="020B0604020202020204" pitchFamily="34" charset="0"/>
                          <a:cs typeface="Arial" panose="020B0604020202020204" pitchFamily="34" charset="0"/>
                        </a:rPr>
                        <a:t> Assessment </a:t>
                      </a:r>
                      <a:r>
                        <a:rPr lang="en-GB" sz="1100" dirty="0">
                          <a:effectLst/>
                          <a:latin typeface="Arial" panose="020B0604020202020204" pitchFamily="34" charset="0"/>
                          <a:cs typeface="Arial" panose="020B0604020202020204" pitchFamily="34" charset="0"/>
                        </a:rPr>
                        <a:t>SEND TEAM</a:t>
                      </a:r>
                    </a:p>
                    <a:p>
                      <a:pPr>
                        <a:lnSpc>
                          <a:spcPct val="115000"/>
                        </a:lnSpc>
                        <a:spcAft>
                          <a:spcPts val="0"/>
                        </a:spcAft>
                      </a:pPr>
                      <a:r>
                        <a:rPr lang="en-GB" sz="1100" dirty="0">
                          <a:effectLst/>
                          <a:latin typeface="Arial" panose="020B0604020202020204" pitchFamily="34" charset="0"/>
                          <a:cs typeface="Arial" panose="020B0604020202020204" pitchFamily="34" charset="0"/>
                        </a:rPr>
                        <a:t> </a:t>
                      </a:r>
                    </a:p>
                    <a:p>
                      <a:pPr>
                        <a:lnSpc>
                          <a:spcPct val="115000"/>
                        </a:lnSpc>
                        <a:spcAft>
                          <a:spcPts val="0"/>
                        </a:spcAft>
                      </a:pPr>
                      <a:r>
                        <a:rPr lang="en-GB" sz="1100" dirty="0">
                          <a:effectLst/>
                          <a:latin typeface="Arial" panose="020B0604020202020204" pitchFamily="34" charset="0"/>
                          <a:cs typeface="Arial" panose="020B0604020202020204" pitchFamily="34" charset="0"/>
                        </a:rPr>
                        <a:t>PLUS</a:t>
                      </a:r>
                    </a:p>
                    <a:p>
                      <a:pPr>
                        <a:lnSpc>
                          <a:spcPct val="115000"/>
                        </a:lnSpc>
                        <a:spcAft>
                          <a:spcPts val="0"/>
                        </a:spcAft>
                      </a:pPr>
                      <a:r>
                        <a:rPr lang="en-GB" sz="1100" dirty="0">
                          <a:effectLst/>
                          <a:latin typeface="Arial" panose="020B0604020202020204" pitchFamily="34" charset="0"/>
                          <a:cs typeface="Arial" panose="020B0604020202020204" pitchFamily="34" charset="0"/>
                        </a:rPr>
                        <a:t> </a:t>
                      </a:r>
                    </a:p>
                    <a:p>
                      <a:pPr>
                        <a:lnSpc>
                          <a:spcPct val="115000"/>
                        </a:lnSpc>
                        <a:spcAft>
                          <a:spcPts val="0"/>
                        </a:spcAft>
                      </a:pPr>
                      <a:r>
                        <a:rPr lang="en-GB" sz="1100" dirty="0">
                          <a:effectLst/>
                          <a:latin typeface="Arial" panose="020B0604020202020204" pitchFamily="34" charset="0"/>
                          <a:cs typeface="Arial" panose="020B0604020202020204" pitchFamily="34" charset="0"/>
                        </a:rPr>
                        <a:t>Additional SCIL / EPT / Exclusions team support where required to enable schools to gain the award.</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extLst>
                  <a:ext uri="{0D108BD9-81ED-4DB2-BD59-A6C34878D82A}">
                    <a16:rowId xmlns:a16="http://schemas.microsoft.com/office/drawing/2014/main" val="2426390156"/>
                  </a:ext>
                </a:extLst>
              </a:tr>
              <a:tr h="306977">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5</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Have a named Mental Health Champion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a:effectLst/>
                          <a:latin typeface="Arial" panose="020B0604020202020204" pitchFamily="34" charset="0"/>
                          <a:cs typeface="Arial" panose="020B0604020202020204" pitchFamily="34" charset="0"/>
                        </a:rPr>
                        <a:t>MHC records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vMerge="1">
                  <a:txBody>
                    <a:bodyPr/>
                    <a:lstStyle/>
                    <a:p>
                      <a:endParaRPr lang="en-GB"/>
                    </a:p>
                  </a:txBody>
                  <a:tcPr/>
                </a:tc>
                <a:extLst>
                  <a:ext uri="{0D108BD9-81ED-4DB2-BD59-A6C34878D82A}">
                    <a16:rowId xmlns:a16="http://schemas.microsoft.com/office/drawing/2014/main" val="3924674418"/>
                  </a:ext>
                </a:extLst>
              </a:tr>
              <a:tr h="352378">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5</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Have a published Local Offer on your school’s website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a:effectLst/>
                          <a:latin typeface="Arial" panose="020B0604020202020204" pitchFamily="34" charset="0"/>
                          <a:cs typeface="Arial" panose="020B0604020202020204" pitchFamily="34" charset="0"/>
                        </a:rPr>
                        <a:t>School website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vMerge="1">
                  <a:txBody>
                    <a:bodyPr/>
                    <a:lstStyle/>
                    <a:p>
                      <a:endParaRPr lang="en-GB"/>
                    </a:p>
                  </a:txBody>
                  <a:tcPr/>
                </a:tc>
                <a:extLst>
                  <a:ext uri="{0D108BD9-81ED-4DB2-BD59-A6C34878D82A}">
                    <a16:rowId xmlns:a16="http://schemas.microsoft.com/office/drawing/2014/main" val="1657581507"/>
                  </a:ext>
                </a:extLst>
              </a:tr>
              <a:tr h="352378">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10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Sign up and attend/watch all </a:t>
                      </a:r>
                      <a:r>
                        <a:rPr lang="en-GB" sz="1100" dirty="0" err="1">
                          <a:effectLst/>
                          <a:latin typeface="Arial" panose="020B0604020202020204" pitchFamily="34" charset="0"/>
                          <a:cs typeface="Arial" panose="020B0604020202020204" pitchFamily="34" charset="0"/>
                        </a:rPr>
                        <a:t>SENCo</a:t>
                      </a:r>
                      <a:r>
                        <a:rPr lang="en-GB" sz="1100" dirty="0">
                          <a:effectLst/>
                          <a:latin typeface="Arial" panose="020B0604020202020204" pitchFamily="34" charset="0"/>
                          <a:cs typeface="Arial" panose="020B0604020202020204" pitchFamily="34" charset="0"/>
                        </a:rPr>
                        <a:t> Network meetings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a:effectLst/>
                          <a:latin typeface="Arial" panose="020B0604020202020204" pitchFamily="34" charset="0"/>
                          <a:cs typeface="Arial" panose="020B0604020202020204" pitchFamily="34" charset="0"/>
                        </a:rPr>
                        <a:t>Register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vMerge="1">
                  <a:txBody>
                    <a:bodyPr/>
                    <a:lstStyle/>
                    <a:p>
                      <a:endParaRPr lang="en-GB"/>
                    </a:p>
                  </a:txBody>
                  <a:tcPr/>
                </a:tc>
                <a:extLst>
                  <a:ext uri="{0D108BD9-81ED-4DB2-BD59-A6C34878D82A}">
                    <a16:rowId xmlns:a16="http://schemas.microsoft.com/office/drawing/2014/main" val="982408228"/>
                  </a:ext>
                </a:extLst>
              </a:tr>
              <a:tr h="355733">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15</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A</a:t>
                      </a:r>
                      <a:r>
                        <a:rPr lang="en-GB" sz="1100" baseline="0" dirty="0">
                          <a:effectLst/>
                          <a:latin typeface="Arial" panose="020B0604020202020204" pitchFamily="34" charset="0"/>
                          <a:cs typeface="Arial" panose="020B0604020202020204" pitchFamily="34" charset="0"/>
                        </a:rPr>
                        <a:t> reduction in the number </a:t>
                      </a:r>
                      <a:r>
                        <a:rPr lang="en-GB" sz="1100" dirty="0">
                          <a:effectLst/>
                          <a:latin typeface="Arial" panose="020B0604020202020204" pitchFamily="34" charset="0"/>
                          <a:cs typeface="Arial" panose="020B0604020202020204" pitchFamily="34" charset="0"/>
                        </a:rPr>
                        <a:t>of E</a:t>
                      </a:r>
                      <a:r>
                        <a:rPr lang="en-GB" sz="1100" baseline="0" dirty="0">
                          <a:effectLst/>
                          <a:latin typeface="Arial" panose="020B0604020202020204" pitchFamily="34" charset="0"/>
                          <a:cs typeface="Arial" panose="020B0604020202020204" pitchFamily="34" charset="0"/>
                        </a:rPr>
                        <a:t> and K code suspensions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Exclusion team records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vMerge="1">
                  <a:txBody>
                    <a:bodyPr/>
                    <a:lstStyle/>
                    <a:p>
                      <a:endParaRPr lang="en-GB"/>
                    </a:p>
                  </a:txBody>
                  <a:tcPr/>
                </a:tc>
                <a:extLst>
                  <a:ext uri="{0D108BD9-81ED-4DB2-BD59-A6C34878D82A}">
                    <a16:rowId xmlns:a16="http://schemas.microsoft.com/office/drawing/2014/main" val="3612971772"/>
                  </a:ext>
                </a:extLst>
              </a:tr>
              <a:tr h="536401">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Improvement on:</a:t>
                      </a:r>
                    </a:p>
                    <a:p>
                      <a:pPr marL="342900" lvl="0" indent="-342900">
                        <a:lnSpc>
                          <a:spcPct val="115000"/>
                        </a:lnSpc>
                        <a:spcAft>
                          <a:spcPts val="0"/>
                        </a:spcAft>
                        <a:buFont typeface="Arial" panose="020B0604020202020204" pitchFamily="34" charset="0"/>
                        <a:buChar char="-"/>
                      </a:pPr>
                      <a:r>
                        <a:rPr lang="en-GB" sz="1100" dirty="0">
                          <a:effectLst/>
                          <a:latin typeface="Arial" panose="020B0604020202020204" pitchFamily="34" charset="0"/>
                          <a:cs typeface="Arial" panose="020B0604020202020204" pitchFamily="34" charset="0"/>
                        </a:rPr>
                        <a:t>RWM - achieved standard</a:t>
                      </a:r>
                    </a:p>
                    <a:p>
                      <a:pPr marL="342900" lvl="0" indent="-342900">
                        <a:lnSpc>
                          <a:spcPct val="115000"/>
                        </a:lnSpc>
                        <a:spcAft>
                          <a:spcPts val="0"/>
                        </a:spcAft>
                        <a:buFont typeface="Arial" panose="020B0604020202020204" pitchFamily="34" charset="0"/>
                        <a:buChar char="-"/>
                      </a:pPr>
                      <a:r>
                        <a:rPr lang="en-GB" sz="1100" dirty="0">
                          <a:effectLst/>
                          <a:latin typeface="Arial" panose="020B0604020202020204" pitchFamily="34" charset="0"/>
                          <a:cs typeface="Arial" panose="020B0604020202020204" pitchFamily="34" charset="0"/>
                        </a:rPr>
                        <a:t>P8 score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NCER</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vMerge="1">
                  <a:txBody>
                    <a:bodyPr/>
                    <a:lstStyle/>
                    <a:p>
                      <a:endParaRPr lang="en-GB"/>
                    </a:p>
                  </a:txBody>
                  <a:tcPr/>
                </a:tc>
                <a:extLst>
                  <a:ext uri="{0D108BD9-81ED-4DB2-BD59-A6C34878D82A}">
                    <a16:rowId xmlns:a16="http://schemas.microsoft.com/office/drawing/2014/main" val="4166052961"/>
                  </a:ext>
                </a:extLst>
              </a:tr>
              <a:tr h="306977">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Take up of SCIL SEND Specialist Support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SCIL records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vMerge="1">
                  <a:txBody>
                    <a:bodyPr/>
                    <a:lstStyle/>
                    <a:p>
                      <a:endParaRPr lang="en-GB"/>
                    </a:p>
                  </a:txBody>
                  <a:tcPr/>
                </a:tc>
                <a:extLst>
                  <a:ext uri="{0D108BD9-81ED-4DB2-BD59-A6C34878D82A}">
                    <a16:rowId xmlns:a16="http://schemas.microsoft.com/office/drawing/2014/main" val="597437098"/>
                  </a:ext>
                </a:extLst>
              </a:tr>
              <a:tr h="536401">
                <a:tc>
                  <a:txBody>
                    <a:bodyPr/>
                    <a:lstStyle/>
                    <a:p>
                      <a:pPr>
                        <a:lnSpc>
                          <a:spcPct val="115000"/>
                        </a:lnSpc>
                        <a:spcAft>
                          <a:spcPts val="0"/>
                        </a:spcAft>
                      </a:pPr>
                      <a:r>
                        <a:rPr lang="en-GB" sz="1100" dirty="0">
                          <a:effectLst/>
                          <a:highlight>
                            <a:srgbClr val="FFFF00"/>
                          </a:highlight>
                          <a:latin typeface="Arial" panose="020B0604020202020204" pitchFamily="34" charset="0"/>
                          <a:cs typeface="Arial" panose="020B0604020202020204" pitchFamily="34" charset="0"/>
                        </a:rPr>
                        <a:t>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a:effectLst/>
                          <a:latin typeface="Arial" panose="020B0604020202020204" pitchFamily="34" charset="0"/>
                          <a:cs typeface="Arial" panose="020B0604020202020204" pitchFamily="34" charset="0"/>
                        </a:rPr>
                        <a:t>Senco engages with the EP team through traded work, hub consultations, projects or research</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a:txBody>
                    <a:bodyPr/>
                    <a:lstStyle/>
                    <a:p>
                      <a:pPr>
                        <a:lnSpc>
                          <a:spcPct val="115000"/>
                        </a:lnSpc>
                        <a:spcAft>
                          <a:spcPts val="0"/>
                        </a:spcAft>
                      </a:pPr>
                      <a:r>
                        <a:rPr lang="en-GB" sz="1100" dirty="0">
                          <a:effectLst/>
                          <a:latin typeface="Arial" panose="020B0604020202020204" pitchFamily="34" charset="0"/>
                          <a:cs typeface="Arial" panose="020B0604020202020204" pitchFamily="34" charset="0"/>
                        </a:rPr>
                        <a:t>EP records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8372" marR="48372" marT="0" marB="0"/>
                </a:tc>
                <a:tc vMerge="1">
                  <a:txBody>
                    <a:bodyPr/>
                    <a:lstStyle/>
                    <a:p>
                      <a:endParaRPr lang="en-GB"/>
                    </a:p>
                  </a:txBody>
                  <a:tcPr/>
                </a:tc>
                <a:extLst>
                  <a:ext uri="{0D108BD9-81ED-4DB2-BD59-A6C34878D82A}">
                    <a16:rowId xmlns:a16="http://schemas.microsoft.com/office/drawing/2014/main" val="4026416320"/>
                  </a:ext>
                </a:extLst>
              </a:tr>
            </a:tbl>
          </a:graphicData>
        </a:graphic>
      </p:graphicFrame>
      <p:sp>
        <p:nvSpPr>
          <p:cNvPr id="8" name="Rectangle 7"/>
          <p:cNvSpPr/>
          <p:nvPr/>
        </p:nvSpPr>
        <p:spPr>
          <a:xfrm>
            <a:off x="628650" y="5023877"/>
            <a:ext cx="5906621" cy="715581"/>
          </a:xfrm>
          <a:prstGeom prst="rect">
            <a:avLst/>
          </a:prstGeom>
        </p:spPr>
        <p:txBody>
          <a:bodyPr wrap="square">
            <a:spAutoFit/>
          </a:bodyPr>
          <a:lstStyle/>
          <a:p>
            <a:pPr defTabSz="685800"/>
            <a:r>
              <a:rPr lang="en-GB" sz="1350" dirty="0">
                <a:solidFill>
                  <a:prstClr val="black"/>
                </a:solidFill>
                <a:latin typeface="Calibri" panose="020F0502020204030204"/>
              </a:rPr>
              <a:t>In 2022 – 2023 the Committed to Inclusion award will be presented to schools which gain </a:t>
            </a:r>
            <a:r>
              <a:rPr lang="en-GB" sz="1350" b="1" dirty="0">
                <a:solidFill>
                  <a:prstClr val="black"/>
                </a:solidFill>
                <a:latin typeface="Calibri" panose="020F0502020204030204"/>
              </a:rPr>
              <a:t>40 credits </a:t>
            </a:r>
            <a:r>
              <a:rPr lang="en-GB" sz="1350" dirty="0">
                <a:solidFill>
                  <a:prstClr val="black"/>
                </a:solidFill>
                <a:latin typeface="Calibri" panose="020F0502020204030204"/>
              </a:rPr>
              <a:t>or above, demonstrating the positive impact that they have had on pupils and young people in school.</a:t>
            </a:r>
          </a:p>
        </p:txBody>
      </p:sp>
    </p:spTree>
    <p:extLst>
      <p:ext uri="{BB962C8B-B14F-4D97-AF65-F5344CB8AC3E}">
        <p14:creationId xmlns:p14="http://schemas.microsoft.com/office/powerpoint/2010/main" val="213497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pic>
        <p:nvPicPr>
          <p:cNvPr id="9" name="Picture 8"/>
          <p:cNvPicPr>
            <a:picLocks noChangeAspect="1"/>
          </p:cNvPicPr>
          <p:nvPr/>
        </p:nvPicPr>
        <p:blipFill>
          <a:blip r:embed="rId3"/>
          <a:stretch>
            <a:fillRect/>
          </a:stretch>
        </p:blipFill>
        <p:spPr>
          <a:xfrm>
            <a:off x="5367703" y="2638262"/>
            <a:ext cx="2755787" cy="2612186"/>
          </a:xfrm>
          <a:prstGeom prst="rect">
            <a:avLst/>
          </a:prstGeom>
        </p:spPr>
      </p:pic>
      <p:sp>
        <p:nvSpPr>
          <p:cNvPr id="2" name="Title 1"/>
          <p:cNvSpPr>
            <a:spLocks noGrp="1"/>
          </p:cNvSpPr>
          <p:nvPr>
            <p:ph type="title"/>
          </p:nvPr>
        </p:nvSpPr>
        <p:spPr>
          <a:xfrm>
            <a:off x="462099" y="857251"/>
            <a:ext cx="7886700" cy="994172"/>
          </a:xfrm>
        </p:spPr>
        <p:txBody>
          <a:bodyPr/>
          <a:lstStyle/>
          <a:p>
            <a:r>
              <a:rPr lang="en-GB" dirty="0">
                <a:solidFill>
                  <a:srgbClr val="00B0F0"/>
                </a:solidFill>
                <a:latin typeface="Arial" panose="020B0604020202020204" pitchFamily="34" charset="0"/>
                <a:cs typeface="Arial" panose="020B0604020202020204" pitchFamily="34" charset="0"/>
              </a:rPr>
              <a:t>Inclusive Practice &amp; Data</a:t>
            </a:r>
          </a:p>
        </p:txBody>
      </p:sp>
      <p:sp>
        <p:nvSpPr>
          <p:cNvPr id="3" name="Content Placeholder 2"/>
          <p:cNvSpPr>
            <a:spLocks noGrp="1"/>
          </p:cNvSpPr>
          <p:nvPr>
            <p:ph idx="1"/>
          </p:nvPr>
        </p:nvSpPr>
        <p:spPr>
          <a:xfrm>
            <a:off x="462100" y="2125266"/>
            <a:ext cx="4691198" cy="3263504"/>
          </a:xfrm>
        </p:spPr>
        <p:txBody>
          <a:bodyPr>
            <a:normAutofit fontScale="92500"/>
          </a:bodyPr>
          <a:lstStyle/>
          <a:p>
            <a:r>
              <a:rPr lang="en-GB" dirty="0">
                <a:latin typeface="Arial" panose="020B0604020202020204" pitchFamily="34" charset="0"/>
                <a:cs typeface="Arial" panose="020B0604020202020204" pitchFamily="34" charset="0"/>
              </a:rPr>
              <a:t>A good understanding of what is happening in the local area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Agree a set of key indicators which we can measure inclusive practice by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Identify strengths/areas for development, look at setting up peer-to-peer groups and training for certain schools for help and support</a:t>
            </a:r>
          </a:p>
          <a:p>
            <a:endParaRPr lang="en-GB" dirty="0"/>
          </a:p>
        </p:txBody>
      </p:sp>
      <p:pic>
        <p:nvPicPr>
          <p:cNvPr id="4" name="Picture 3"/>
          <p:cNvPicPr>
            <a:picLocks noChangeAspect="1"/>
          </p:cNvPicPr>
          <p:nvPr/>
        </p:nvPicPr>
        <p:blipFill>
          <a:blip r:embed="rId4"/>
          <a:stretch>
            <a:fillRect/>
          </a:stretch>
        </p:blipFill>
        <p:spPr>
          <a:xfrm>
            <a:off x="5701459" y="920862"/>
            <a:ext cx="3278420" cy="1830229"/>
          </a:xfrm>
          <a:prstGeom prst="rect">
            <a:avLst/>
          </a:prstGeom>
        </p:spPr>
      </p:pic>
      <p:pic>
        <p:nvPicPr>
          <p:cNvPr id="8" name="Picture 7"/>
          <p:cNvPicPr>
            <a:picLocks noChangeAspect="1"/>
          </p:cNvPicPr>
          <p:nvPr/>
        </p:nvPicPr>
        <p:blipFill>
          <a:blip r:embed="rId5"/>
          <a:stretch>
            <a:fillRect/>
          </a:stretch>
        </p:blipFill>
        <p:spPr>
          <a:xfrm>
            <a:off x="4703334" y="1648497"/>
            <a:ext cx="664369" cy="778669"/>
          </a:xfrm>
          <a:prstGeom prst="rect">
            <a:avLst/>
          </a:prstGeom>
        </p:spPr>
      </p:pic>
    </p:spTree>
    <p:extLst>
      <p:ext uri="{BB962C8B-B14F-4D97-AF65-F5344CB8AC3E}">
        <p14:creationId xmlns:p14="http://schemas.microsoft.com/office/powerpoint/2010/main" val="265023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ur Work | Nas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5987" y="4608461"/>
            <a:ext cx="3607286" cy="1306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85900" y="1225461"/>
            <a:ext cx="6172200" cy="857250"/>
          </a:xfrm>
        </p:spPr>
        <p:txBody>
          <a:bodyPr/>
          <a:lstStyle/>
          <a:p>
            <a:r>
              <a:rPr lang="en-GB" dirty="0">
                <a:solidFill>
                  <a:srgbClr val="00B0F0"/>
                </a:solidFill>
                <a:latin typeface="Arial" panose="020B0604020202020204" pitchFamily="34" charset="0"/>
                <a:cs typeface="Arial" panose="020B0604020202020204" pitchFamily="34" charset="0"/>
              </a:rPr>
              <a:t>NASEN Guidance and Training</a:t>
            </a:r>
          </a:p>
        </p:txBody>
      </p:sp>
      <p:sp>
        <p:nvSpPr>
          <p:cNvPr id="4" name="TextBox 3"/>
          <p:cNvSpPr txBox="1"/>
          <p:nvPr/>
        </p:nvSpPr>
        <p:spPr>
          <a:xfrm>
            <a:off x="1915985" y="1972708"/>
            <a:ext cx="5597013" cy="1569660"/>
          </a:xfrm>
          <a:prstGeom prst="rect">
            <a:avLst/>
          </a:prstGeom>
          <a:noFill/>
        </p:spPr>
        <p:txBody>
          <a:bodyPr wrap="square" rtlCol="0">
            <a:spAutoFit/>
          </a:bodyPr>
          <a:lstStyle/>
          <a:p>
            <a:pPr marL="214313" indent="-214313" defTabSz="6858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Online learning</a:t>
            </a:r>
          </a:p>
          <a:p>
            <a:pPr marL="214313" indent="-214313" defTabSz="6858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Resources and publication</a:t>
            </a:r>
          </a:p>
          <a:p>
            <a:pPr marL="214313" indent="-214313" defTabSz="6858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Whole School SEND materials</a:t>
            </a:r>
          </a:p>
          <a:p>
            <a:pPr marL="214313" indent="-214313" defTabSz="6858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SEND Reviewer Training </a:t>
            </a:r>
          </a:p>
        </p:txBody>
      </p:sp>
      <p:pic>
        <p:nvPicPr>
          <p:cNvPr id="5" name="Picture 4"/>
          <p:cNvPicPr>
            <a:picLocks noChangeAspect="1"/>
          </p:cNvPicPr>
          <p:nvPr/>
        </p:nvPicPr>
        <p:blipFill rotWithShape="1">
          <a:blip r:embed="rId3"/>
          <a:srcRect l="6451" t="18698" r="6129" b="21279"/>
          <a:stretch/>
        </p:blipFill>
        <p:spPr>
          <a:xfrm>
            <a:off x="3119285" y="3704144"/>
            <a:ext cx="3244645" cy="12531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spTree>
    <p:extLst>
      <p:ext uri="{BB962C8B-B14F-4D97-AF65-F5344CB8AC3E}">
        <p14:creationId xmlns:p14="http://schemas.microsoft.com/office/powerpoint/2010/main" val="226689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Arial" panose="020B0604020202020204" pitchFamily="34" charset="0"/>
                <a:cs typeface="Arial" panose="020B0604020202020204" pitchFamily="34" charset="0"/>
              </a:rPr>
              <a:t>Peer to Peer Support</a:t>
            </a:r>
          </a:p>
        </p:txBody>
      </p:sp>
      <p:graphicFrame>
        <p:nvGraphicFramePr>
          <p:cNvPr id="4" name="Content Placeholder 3"/>
          <p:cNvGraphicFramePr>
            <a:graphicFrameLocks noGrp="1"/>
          </p:cNvGraphicFramePr>
          <p:nvPr>
            <p:ph idx="1"/>
          </p:nvPr>
        </p:nvGraphicFramePr>
        <p:xfrm>
          <a:off x="1485900" y="2055020"/>
          <a:ext cx="61722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sp>
        <p:nvSpPr>
          <p:cNvPr id="3" name="Rectangle 2"/>
          <p:cNvSpPr/>
          <p:nvPr/>
        </p:nvSpPr>
        <p:spPr>
          <a:xfrm>
            <a:off x="1556951" y="4118621"/>
            <a:ext cx="1925527" cy="300082"/>
          </a:xfrm>
          <a:prstGeom prst="rect">
            <a:avLst/>
          </a:prstGeom>
        </p:spPr>
        <p:txBody>
          <a:bodyPr wrap="none">
            <a:spAutoFit/>
          </a:bodyPr>
          <a:lstStyle/>
          <a:p>
            <a:pPr defTabSz="685800"/>
            <a:r>
              <a:rPr lang="en-GB" sz="1350" dirty="0">
                <a:solidFill>
                  <a:prstClr val="black"/>
                </a:solidFill>
                <a:latin typeface="Arial" panose="020B0604020202020204" pitchFamily="34" charset="0"/>
                <a:cs typeface="Arial" panose="020B0604020202020204" pitchFamily="34" charset="0"/>
              </a:rPr>
              <a:t>NASEN SEND Review</a:t>
            </a:r>
          </a:p>
        </p:txBody>
      </p:sp>
      <p:sp>
        <p:nvSpPr>
          <p:cNvPr id="6" name="Rectangle 5"/>
          <p:cNvSpPr/>
          <p:nvPr/>
        </p:nvSpPr>
        <p:spPr>
          <a:xfrm>
            <a:off x="4745453" y="1932005"/>
            <a:ext cx="1999330" cy="300082"/>
          </a:xfrm>
          <a:prstGeom prst="rect">
            <a:avLst/>
          </a:prstGeom>
        </p:spPr>
        <p:txBody>
          <a:bodyPr wrap="none">
            <a:spAutoFit/>
          </a:bodyPr>
          <a:lstStyle/>
          <a:p>
            <a:pPr defTabSz="685800"/>
            <a:r>
              <a:rPr lang="en-GB" sz="1350" dirty="0">
                <a:solidFill>
                  <a:prstClr val="black"/>
                </a:solidFill>
                <a:latin typeface="Arial" panose="020B0604020202020204" pitchFamily="34" charset="0"/>
                <a:cs typeface="Arial" panose="020B0604020202020204" pitchFamily="34" charset="0"/>
              </a:rPr>
              <a:t>What’s worked for them</a:t>
            </a:r>
          </a:p>
        </p:txBody>
      </p:sp>
      <p:sp>
        <p:nvSpPr>
          <p:cNvPr id="7" name="Rectangle 6"/>
          <p:cNvSpPr/>
          <p:nvPr/>
        </p:nvSpPr>
        <p:spPr>
          <a:xfrm>
            <a:off x="5951216" y="4056568"/>
            <a:ext cx="954107" cy="300082"/>
          </a:xfrm>
          <a:prstGeom prst="rect">
            <a:avLst/>
          </a:prstGeom>
        </p:spPr>
        <p:txBody>
          <a:bodyPr wrap="none">
            <a:spAutoFit/>
          </a:bodyPr>
          <a:lstStyle/>
          <a:p>
            <a:pPr defTabSz="685800"/>
            <a:r>
              <a:rPr lang="en-GB" sz="1350" dirty="0">
                <a:solidFill>
                  <a:prstClr val="black"/>
                </a:solidFill>
                <a:latin typeface="Arial" panose="020B0604020202020204" pitchFamily="34" charset="0"/>
                <a:cs typeface="Arial" panose="020B0604020202020204" pitchFamily="34" charset="0"/>
              </a:rPr>
              <a:t>Feasibility</a:t>
            </a:r>
          </a:p>
        </p:txBody>
      </p:sp>
      <p:sp>
        <p:nvSpPr>
          <p:cNvPr id="8" name="Rectangle 7"/>
          <p:cNvSpPr/>
          <p:nvPr/>
        </p:nvSpPr>
        <p:spPr>
          <a:xfrm>
            <a:off x="3823132" y="5250009"/>
            <a:ext cx="595099" cy="300082"/>
          </a:xfrm>
          <a:prstGeom prst="rect">
            <a:avLst/>
          </a:prstGeom>
        </p:spPr>
        <p:txBody>
          <a:bodyPr wrap="none">
            <a:spAutoFit/>
          </a:bodyPr>
          <a:lstStyle/>
          <a:p>
            <a:pPr defTabSz="685800"/>
            <a:r>
              <a:rPr lang="en-GB" sz="1350" dirty="0">
                <a:solidFill>
                  <a:prstClr val="black"/>
                </a:solidFill>
                <a:latin typeface="Arial" panose="020B0604020202020204" pitchFamily="34" charset="0"/>
                <a:cs typeface="Arial" panose="020B0604020202020204" pitchFamily="34" charset="0"/>
              </a:rPr>
              <a:t>Visits</a:t>
            </a:r>
          </a:p>
        </p:txBody>
      </p:sp>
    </p:spTree>
    <p:extLst>
      <p:ext uri="{BB962C8B-B14F-4D97-AF65-F5344CB8AC3E}">
        <p14:creationId xmlns:p14="http://schemas.microsoft.com/office/powerpoint/2010/main" val="319204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Arial" panose="020B0604020202020204" pitchFamily="34" charset="0"/>
                <a:cs typeface="Arial" panose="020B0604020202020204" pitchFamily="34" charset="0"/>
              </a:rPr>
              <a:t>Targeted Training</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Link training, attendance at events and other must do activities to credits</a:t>
            </a:r>
          </a:p>
          <a:p>
            <a:r>
              <a:rPr lang="en-GB" dirty="0">
                <a:latin typeface="Arial" panose="020B0604020202020204" pitchFamily="34" charset="0"/>
                <a:cs typeface="Arial" panose="020B0604020202020204" pitchFamily="34" charset="0"/>
              </a:rPr>
              <a:t>Develop plan for academic year</a:t>
            </a:r>
          </a:p>
          <a:p>
            <a:r>
              <a:rPr lang="en-GB" dirty="0">
                <a:latin typeface="Arial" panose="020B0604020202020204" pitchFamily="34" charset="0"/>
                <a:cs typeface="Arial" panose="020B0604020202020204" pitchFamily="34" charset="0"/>
              </a:rPr>
              <a:t>Publish and track take-up / attendance</a:t>
            </a:r>
          </a:p>
          <a:p>
            <a:r>
              <a:rPr lang="en-GB" dirty="0">
                <a:latin typeface="Arial" panose="020B0604020202020204" pitchFamily="34" charset="0"/>
                <a:cs typeface="Arial" panose="020B0604020202020204" pitchFamily="34" charset="0"/>
              </a:rPr>
              <a:t>Those that meet the agreed standard receive the award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spTree>
    <p:extLst>
      <p:ext uri="{BB962C8B-B14F-4D97-AF65-F5344CB8AC3E}">
        <p14:creationId xmlns:p14="http://schemas.microsoft.com/office/powerpoint/2010/main" val="36960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8" y="260648"/>
            <a:ext cx="8147248" cy="796950"/>
          </a:xfrm>
        </p:spPr>
        <p:txBody>
          <a:bodyPr/>
          <a:lstStyle/>
          <a:p>
            <a:r>
              <a:rPr lang="en-GB" dirty="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1211195"/>
              </p:ext>
            </p:extLst>
          </p:nvPr>
        </p:nvGraphicFramePr>
        <p:xfrm>
          <a:off x="539552" y="1268759"/>
          <a:ext cx="8208912" cy="4553917"/>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137341304"/>
                    </a:ext>
                  </a:extLst>
                </a:gridCol>
                <a:gridCol w="2664296">
                  <a:extLst>
                    <a:ext uri="{9D8B030D-6E8A-4147-A177-3AD203B41FA5}">
                      <a16:colId xmlns:a16="http://schemas.microsoft.com/office/drawing/2014/main" val="20000"/>
                    </a:ext>
                  </a:extLst>
                </a:gridCol>
                <a:gridCol w="4172937">
                  <a:extLst>
                    <a:ext uri="{9D8B030D-6E8A-4147-A177-3AD203B41FA5}">
                      <a16:colId xmlns:a16="http://schemas.microsoft.com/office/drawing/2014/main" val="20001"/>
                    </a:ext>
                  </a:extLst>
                </a:gridCol>
                <a:gridCol w="795615">
                  <a:extLst>
                    <a:ext uri="{9D8B030D-6E8A-4147-A177-3AD203B41FA5}">
                      <a16:colId xmlns:a16="http://schemas.microsoft.com/office/drawing/2014/main" val="20002"/>
                    </a:ext>
                  </a:extLst>
                </a:gridCol>
              </a:tblGrid>
              <a:tr h="283782">
                <a:tc>
                  <a:txBody>
                    <a:bodyPr/>
                    <a:lstStyle/>
                    <a:p>
                      <a:endParaRPr lang="en-GB" sz="1200" dirty="0"/>
                    </a:p>
                  </a:txBody>
                  <a:tcPr anchor="ctr"/>
                </a:tc>
                <a:tc>
                  <a:txBody>
                    <a:bodyPr/>
                    <a:lstStyle/>
                    <a:p>
                      <a:r>
                        <a:rPr lang="en-GB" sz="1200" dirty="0"/>
                        <a:t>Agenda</a:t>
                      </a:r>
                    </a:p>
                  </a:txBody>
                  <a:tcPr anchor="ctr"/>
                </a:tc>
                <a:tc>
                  <a:txBody>
                    <a:bodyPr/>
                    <a:lstStyle/>
                    <a:p>
                      <a:r>
                        <a:rPr lang="en-GB" sz="1200" dirty="0"/>
                        <a:t>Presenter</a:t>
                      </a:r>
                    </a:p>
                  </a:txBody>
                  <a:tcPr anchor="ctr"/>
                </a:tc>
                <a:tc>
                  <a:txBody>
                    <a:bodyPr/>
                    <a:lstStyle/>
                    <a:p>
                      <a:r>
                        <a:rPr lang="en-GB" sz="1200" dirty="0"/>
                        <a:t>Time</a:t>
                      </a:r>
                    </a:p>
                  </a:txBody>
                  <a:tcPr anchor="ctr"/>
                </a:tc>
                <a:extLst>
                  <a:ext uri="{0D108BD9-81ED-4DB2-BD59-A6C34878D82A}">
                    <a16:rowId xmlns:a16="http://schemas.microsoft.com/office/drawing/2014/main" val="10000"/>
                  </a:ext>
                </a:extLst>
              </a:tr>
              <a:tr h="402768">
                <a:tc>
                  <a:txBody>
                    <a:bodyPr/>
                    <a:lstStyle/>
                    <a:p>
                      <a:r>
                        <a:rPr lang="en-GB" sz="1200" dirty="0"/>
                        <a:t>9.00</a:t>
                      </a:r>
                    </a:p>
                  </a:txBody>
                  <a:tcPr anchor="ctr"/>
                </a:tc>
                <a:tc>
                  <a:txBody>
                    <a:bodyPr/>
                    <a:lstStyle/>
                    <a:p>
                      <a:r>
                        <a:rPr lang="en-GB" sz="1200" dirty="0"/>
                        <a:t>Introductions and</a:t>
                      </a:r>
                      <a:r>
                        <a:rPr lang="en-GB" sz="1200" baseline="0" dirty="0"/>
                        <a:t> welcome </a:t>
                      </a:r>
                      <a:endParaRPr lang="en-GB" sz="1200" dirty="0"/>
                    </a:p>
                  </a:txBody>
                  <a:tcPr anchor="ctr"/>
                </a:tc>
                <a:tc>
                  <a:txBody>
                    <a:bodyPr/>
                    <a:lstStyle/>
                    <a:p>
                      <a:r>
                        <a:rPr lang="en-GB" sz="1200" kern="1200" baseline="0" dirty="0">
                          <a:solidFill>
                            <a:schemeClr val="dk1"/>
                          </a:solidFill>
                          <a:latin typeface="+mn-lt"/>
                          <a:ea typeface="+mn-ea"/>
                          <a:cs typeface="+mn-cs"/>
                        </a:rPr>
                        <a:t>Ruth Dennis – Principal Educational Psychologist</a:t>
                      </a:r>
                    </a:p>
                  </a:txBody>
                  <a:tcPr anchor="ctr"/>
                </a:tc>
                <a:tc>
                  <a:txBody>
                    <a:bodyPr/>
                    <a:lstStyle/>
                    <a:p>
                      <a:r>
                        <a:rPr lang="en-GB" sz="1200" kern="1200" baseline="0" dirty="0">
                          <a:solidFill>
                            <a:schemeClr val="dk1"/>
                          </a:solidFill>
                          <a:latin typeface="+mn-lt"/>
                          <a:ea typeface="+mn-ea"/>
                          <a:cs typeface="+mn-cs"/>
                        </a:rPr>
                        <a:t>5 minutes</a:t>
                      </a:r>
                    </a:p>
                  </a:txBody>
                  <a:tcPr anchor="ctr"/>
                </a:tc>
                <a:extLst>
                  <a:ext uri="{0D108BD9-81ED-4DB2-BD59-A6C34878D82A}">
                    <a16:rowId xmlns:a16="http://schemas.microsoft.com/office/drawing/2014/main" val="10001"/>
                  </a:ext>
                </a:extLst>
              </a:tr>
              <a:tr h="563876">
                <a:tc>
                  <a:txBody>
                    <a:bodyPr/>
                    <a:lstStyle/>
                    <a:p>
                      <a:r>
                        <a:rPr lang="en-GB" sz="1200" dirty="0"/>
                        <a:t>9.05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Improving Outcomes for Children with SEND in Bradford </a:t>
                      </a:r>
                    </a:p>
                  </a:txBody>
                  <a:tcPr anchor="ctr"/>
                </a:tc>
                <a:tc>
                  <a:txBody>
                    <a:bodyPr/>
                    <a:lstStyle/>
                    <a:p>
                      <a:r>
                        <a:rPr lang="en-GB" sz="1200" kern="1200" baseline="0" dirty="0">
                          <a:solidFill>
                            <a:schemeClr val="dk1"/>
                          </a:solidFill>
                          <a:latin typeface="+mn-lt"/>
                          <a:ea typeface="+mn-ea"/>
                          <a:cs typeface="+mn-cs"/>
                        </a:rPr>
                        <a:t>Ruth Dennis– Principal Educational Psychologist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15 minutes</a:t>
                      </a:r>
                    </a:p>
                  </a:txBody>
                  <a:tcPr anchor="ctr"/>
                </a:tc>
                <a:extLst>
                  <a:ext uri="{0D108BD9-81ED-4DB2-BD59-A6C34878D82A}">
                    <a16:rowId xmlns:a16="http://schemas.microsoft.com/office/drawing/2014/main" val="127664308"/>
                  </a:ext>
                </a:extLst>
              </a:tr>
              <a:tr h="563876">
                <a:tc>
                  <a:txBody>
                    <a:bodyPr/>
                    <a:lstStyle/>
                    <a:p>
                      <a:r>
                        <a:rPr lang="en-GB" sz="1200" dirty="0"/>
                        <a:t>9.20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Bradford SEND Inclusion Chartermark</a:t>
                      </a:r>
                    </a:p>
                  </a:txBody>
                  <a:tcPr anchor="ctr"/>
                </a:tc>
                <a:tc>
                  <a:txBody>
                    <a:bodyPr/>
                    <a:lstStyle/>
                    <a:p>
                      <a:r>
                        <a:rPr lang="en-GB" sz="1200" kern="1200" baseline="0" dirty="0">
                          <a:solidFill>
                            <a:schemeClr val="dk1"/>
                          </a:solidFill>
                          <a:latin typeface="+mn-lt"/>
                          <a:ea typeface="+mn-ea"/>
                          <a:cs typeface="+mn-cs"/>
                        </a:rPr>
                        <a:t>Josh Wadsworth - Transformation and Compliance Coordinator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25 minutes</a:t>
                      </a:r>
                    </a:p>
                  </a:txBody>
                  <a:tcPr anchor="ctr"/>
                </a:tc>
                <a:extLst>
                  <a:ext uri="{0D108BD9-81ED-4DB2-BD59-A6C34878D82A}">
                    <a16:rowId xmlns:a16="http://schemas.microsoft.com/office/drawing/2014/main" val="829585214"/>
                  </a:ext>
                </a:extLst>
              </a:tr>
              <a:tr h="563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9.45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Update from the Virtual School</a:t>
                      </a:r>
                    </a:p>
                  </a:txBody>
                  <a:tcPr anchor="ctr"/>
                </a:tc>
                <a:tc>
                  <a:txBody>
                    <a:bodyPr/>
                    <a:lstStyle/>
                    <a:p>
                      <a:r>
                        <a:rPr lang="en-GB" sz="1200" kern="1200" dirty="0">
                          <a:solidFill>
                            <a:schemeClr val="dk1"/>
                          </a:solidFill>
                          <a:effectLst/>
                          <a:latin typeface="+mn-lt"/>
                          <a:ea typeface="+mn-ea"/>
                          <a:cs typeface="+mn-cs"/>
                        </a:rPr>
                        <a:t>Louise Coates-Black</a:t>
                      </a:r>
                    </a:p>
                    <a:p>
                      <a:r>
                        <a:rPr lang="en-GB" sz="1200" kern="1200" dirty="0">
                          <a:solidFill>
                            <a:schemeClr val="dk1"/>
                          </a:solidFill>
                          <a:effectLst/>
                          <a:latin typeface="+mn-lt"/>
                          <a:ea typeface="+mn-ea"/>
                          <a:cs typeface="+mn-cs"/>
                        </a:rPr>
                        <a:t>SEND Lead Specialist teacher and Attachment Lead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15 minutes</a:t>
                      </a:r>
                    </a:p>
                  </a:txBody>
                  <a:tcPr anchor="ctr"/>
                </a:tc>
                <a:extLst>
                  <a:ext uri="{0D108BD9-81ED-4DB2-BD59-A6C34878D82A}">
                    <a16:rowId xmlns:a16="http://schemas.microsoft.com/office/drawing/2014/main" val="10002"/>
                  </a:ext>
                </a:extLst>
              </a:tr>
              <a:tr h="545995">
                <a:tc>
                  <a:txBody>
                    <a:bodyPr/>
                    <a:lstStyle/>
                    <a:p>
                      <a:r>
                        <a:rPr lang="en-GB" sz="1200" dirty="0"/>
                        <a:t>10.00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Break</a:t>
                      </a:r>
                    </a:p>
                  </a:txBody>
                  <a:tcPr anchor="ctr"/>
                </a:tc>
                <a:tc>
                  <a:txBody>
                    <a:bodyPr/>
                    <a:lstStyle/>
                    <a:p>
                      <a:endParaRPr lang="en-GB" sz="1200"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20 minutes</a:t>
                      </a:r>
                    </a:p>
                  </a:txBody>
                  <a:tcPr anchor="ctr"/>
                </a:tc>
                <a:extLst>
                  <a:ext uri="{0D108BD9-81ED-4DB2-BD59-A6C34878D82A}">
                    <a16:rowId xmlns:a16="http://schemas.microsoft.com/office/drawing/2014/main" val="1302945147"/>
                  </a:ext>
                </a:extLst>
              </a:tr>
              <a:tr h="545995">
                <a:tc>
                  <a:txBody>
                    <a:bodyPr/>
                    <a:lstStyle/>
                    <a:p>
                      <a:r>
                        <a:rPr lang="en-GB" sz="1200" dirty="0"/>
                        <a:t>10.20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Update from the SEN Assessment Team</a:t>
                      </a:r>
                    </a:p>
                  </a:txBody>
                  <a:tcPr anchor="ctr"/>
                </a:tc>
                <a:tc>
                  <a:txBody>
                    <a:bodyPr/>
                    <a:lstStyle/>
                    <a:p>
                      <a:r>
                        <a:rPr lang="en-GB" sz="1200" dirty="0"/>
                        <a:t>Bev Williams</a:t>
                      </a:r>
                      <a:r>
                        <a:rPr lang="en-GB" sz="1200" kern="1200" dirty="0">
                          <a:solidFill>
                            <a:schemeClr val="dk1"/>
                          </a:solidFill>
                          <a:latin typeface="+mn-lt"/>
                          <a:ea typeface="+mn-ea"/>
                          <a:cs typeface="+mn-cs"/>
                        </a:rPr>
                        <a:t>, Lead Officer Quality Assurance</a:t>
                      </a:r>
                    </a:p>
                    <a:p>
                      <a:r>
                        <a:rPr lang="en-GB" sz="1200" kern="1200" dirty="0">
                          <a:solidFill>
                            <a:schemeClr val="dk1"/>
                          </a:solidFill>
                          <a:latin typeface="+mn-lt"/>
                          <a:ea typeface="+mn-ea"/>
                          <a:cs typeface="+mn-cs"/>
                        </a:rPr>
                        <a:t>Integrated Assessment Team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a:solidFill>
                            <a:schemeClr val="dk1"/>
                          </a:solidFill>
                          <a:latin typeface="+mn-lt"/>
                          <a:ea typeface="+mn-ea"/>
                          <a:cs typeface="+mn-cs"/>
                        </a:rPr>
                        <a:t>30 minutes</a:t>
                      </a:r>
                    </a:p>
                  </a:txBody>
                  <a:tcPr anchor="ctr"/>
                </a:tc>
                <a:extLst>
                  <a:ext uri="{0D108BD9-81ED-4DB2-BD59-A6C34878D82A}">
                    <a16:rowId xmlns:a16="http://schemas.microsoft.com/office/drawing/2014/main" val="621054453"/>
                  </a:ext>
                </a:extLst>
              </a:tr>
              <a:tr h="545995">
                <a:tc>
                  <a:txBody>
                    <a:bodyPr/>
                    <a:lstStyle/>
                    <a:p>
                      <a:r>
                        <a:rPr lang="en-GB" sz="1200" dirty="0"/>
                        <a:t>10.50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SCIL Team delivery model 2022 - 23</a:t>
                      </a:r>
                    </a:p>
                  </a:txBody>
                  <a:tcPr anchor="ctr"/>
                </a:tc>
                <a:tc>
                  <a:txBody>
                    <a:bodyPr/>
                    <a:lstStyle/>
                    <a:p>
                      <a:r>
                        <a:rPr lang="en-GB" sz="1200" kern="1200" baseline="0" dirty="0">
                          <a:solidFill>
                            <a:schemeClr val="dk1"/>
                          </a:solidFill>
                          <a:latin typeface="+mn-lt"/>
                          <a:ea typeface="+mn-ea"/>
                          <a:cs typeface="+mn-cs"/>
                        </a:rPr>
                        <a:t>Lucy Stead - Service Manager</a:t>
                      </a:r>
                    </a:p>
                    <a:p>
                      <a:r>
                        <a:rPr lang="en-GB" sz="1200" kern="1200" baseline="0" dirty="0">
                          <a:solidFill>
                            <a:schemeClr val="dk1"/>
                          </a:solidFill>
                          <a:latin typeface="+mn-lt"/>
                          <a:ea typeface="+mn-ea"/>
                          <a:cs typeface="+mn-cs"/>
                        </a:rPr>
                        <a:t>Social, Communication, Interaction and Learning (SCIL) Team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25 minutes</a:t>
                      </a:r>
                    </a:p>
                  </a:txBody>
                  <a:tcPr anchor="ctr"/>
                </a:tc>
                <a:extLst>
                  <a:ext uri="{0D108BD9-81ED-4DB2-BD59-A6C34878D82A}">
                    <a16:rowId xmlns:a16="http://schemas.microsoft.com/office/drawing/2014/main" val="3281754211"/>
                  </a:ext>
                </a:extLst>
              </a:tr>
              <a:tr h="483322">
                <a:tc>
                  <a:txBody>
                    <a:bodyPr/>
                    <a:lstStyle/>
                    <a:p>
                      <a:pPr>
                        <a:spcAft>
                          <a:spcPts val="0"/>
                        </a:spcAft>
                      </a:pPr>
                      <a:r>
                        <a:rPr lang="en-GB" sz="1200" kern="1200" dirty="0">
                          <a:solidFill>
                            <a:schemeClr val="dk1"/>
                          </a:solidFill>
                          <a:latin typeface="+mn-lt"/>
                          <a:ea typeface="+mn-ea"/>
                          <a:cs typeface="+mn-cs"/>
                        </a:rPr>
                        <a:t>11.15</a:t>
                      </a:r>
                    </a:p>
                  </a:txBody>
                  <a:tcPr marL="68580" marR="68580" marT="0" marB="0" anchor="ctr"/>
                </a:tc>
                <a:tc>
                  <a:txBody>
                    <a:bodyPr/>
                    <a:lstStyle/>
                    <a:p>
                      <a:pPr>
                        <a:spcAft>
                          <a:spcPts val="0"/>
                        </a:spcAft>
                      </a:pPr>
                      <a:r>
                        <a:rPr lang="en-GB" sz="1200" kern="1200" dirty="0">
                          <a:solidFill>
                            <a:schemeClr val="dk1"/>
                          </a:solidFill>
                          <a:latin typeface="+mn-lt"/>
                          <a:ea typeface="+mn-ea"/>
                          <a:cs typeface="+mn-cs"/>
                        </a:rPr>
                        <a:t>SEND Q and A </a:t>
                      </a:r>
                    </a:p>
                  </a:txBody>
                  <a:tcPr marL="68580" marR="68580" marT="0" marB="0" anchor="ctr"/>
                </a:tc>
                <a:tc>
                  <a:txBody>
                    <a:bodyPr/>
                    <a:lstStyle/>
                    <a:p>
                      <a:pPr marL="0" algn="l" defTabSz="914400" rtl="0" eaLnBrk="1" latinLnBrk="0" hangingPunct="1">
                        <a:spcAft>
                          <a:spcPts val="0"/>
                        </a:spcAft>
                      </a:pPr>
                      <a:r>
                        <a:rPr lang="en-GB" sz="1200" kern="1200" baseline="0" dirty="0">
                          <a:solidFill>
                            <a:schemeClr val="dk1"/>
                          </a:solidFill>
                          <a:latin typeface="+mn-lt"/>
                          <a:ea typeface="+mn-ea"/>
                          <a:cs typeface="+mn-cs"/>
                        </a:rPr>
                        <a:t>Niall Devlin / Charlie Lowe Strategic Manager, Integrated Assessment and Psychology</a:t>
                      </a:r>
                    </a:p>
                  </a:txBody>
                  <a:tcPr marL="68580" marR="68580" marT="0" marB="0" anchor="ctr"/>
                </a:tc>
                <a:tc>
                  <a:txBody>
                    <a:bodyPr/>
                    <a:lstStyle/>
                    <a:p>
                      <a:pPr>
                        <a:spcAft>
                          <a:spcPts val="0"/>
                        </a:spcAft>
                      </a:pPr>
                      <a:r>
                        <a:rPr lang="en-GB" sz="1200" kern="1200" baseline="0" dirty="0">
                          <a:solidFill>
                            <a:schemeClr val="dk1"/>
                          </a:solidFill>
                          <a:latin typeface="+mn-lt"/>
                          <a:ea typeface="+mn-ea"/>
                          <a:cs typeface="+mn-cs"/>
                        </a:rPr>
                        <a:t>30 minutes</a:t>
                      </a:r>
                    </a:p>
                  </a:txBody>
                  <a:tcPr marL="68580" marR="68580" marT="0" marB="0" anchor="ctr"/>
                </a:tc>
                <a:extLst>
                  <a:ext uri="{0D108BD9-81ED-4DB2-BD59-A6C34878D82A}">
                    <a16:rowId xmlns:a16="http://schemas.microsoft.com/office/drawing/2014/main" val="2924001309"/>
                  </a:ext>
                </a:extLst>
              </a:tr>
            </a:tbl>
          </a:graphicData>
        </a:graphic>
      </p:graphicFrame>
    </p:spTree>
    <p:extLst>
      <p:ext uri="{BB962C8B-B14F-4D97-AF65-F5344CB8AC3E}">
        <p14:creationId xmlns:p14="http://schemas.microsoft.com/office/powerpoint/2010/main" val="58113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9D61717-EAE6-42FB-98E2-972FBBA14A83}"/>
              </a:ext>
            </a:extLst>
          </p:cNvPr>
          <p:cNvSpPr>
            <a:spLocks noGrp="1" noChangeArrowheads="1"/>
          </p:cNvSpPr>
          <p:nvPr>
            <p:ph type="title"/>
          </p:nvPr>
        </p:nvSpPr>
        <p:spPr>
          <a:xfrm>
            <a:off x="351758" y="772964"/>
            <a:ext cx="7896412" cy="857250"/>
          </a:xfrm>
        </p:spPr>
        <p:txBody>
          <a:bodyPr>
            <a:normAutofit/>
          </a:bodyPr>
          <a:lstStyle/>
          <a:p>
            <a:r>
              <a:rPr lang="en-GB" altLang="en-US" sz="2100" dirty="0">
                <a:solidFill>
                  <a:srgbClr val="00B0F0"/>
                </a:solidFill>
                <a:latin typeface="Arial" panose="020B0604020202020204" pitchFamily="34" charset="0"/>
                <a:cs typeface="Arial" panose="020B0604020202020204" pitchFamily="34" charset="0"/>
              </a:rPr>
              <a:t>Synergy – Building on the foundations</a:t>
            </a:r>
          </a:p>
        </p:txBody>
      </p:sp>
      <p:sp>
        <p:nvSpPr>
          <p:cNvPr id="8195" name="Content Placeholder 2">
            <a:extLst>
              <a:ext uri="{FF2B5EF4-FFF2-40B4-BE49-F238E27FC236}">
                <a16:creationId xmlns:a16="http://schemas.microsoft.com/office/drawing/2014/main" id="{953ACB15-9A83-4F66-8A0F-6EFBB7DD2414}"/>
              </a:ext>
            </a:extLst>
          </p:cNvPr>
          <p:cNvSpPr>
            <a:spLocks noGrp="1" noChangeArrowheads="1"/>
          </p:cNvSpPr>
          <p:nvPr>
            <p:ph idx="1"/>
          </p:nvPr>
        </p:nvSpPr>
        <p:spPr>
          <a:xfrm>
            <a:off x="135681" y="1628519"/>
            <a:ext cx="8799314" cy="3086100"/>
          </a:xfrm>
        </p:spPr>
        <p:txBody>
          <a:bodyPr>
            <a:normAutofit fontScale="92500" lnSpcReduction="10000"/>
          </a:bodyPr>
          <a:lstStyle/>
          <a:p>
            <a:pPr>
              <a:defRPr/>
            </a:pPr>
            <a:r>
              <a:rPr lang="en-GB" altLang="en-US" sz="1350" dirty="0">
                <a:latin typeface="Arial" panose="020B0604020202020204" pitchFamily="34" charset="0"/>
                <a:cs typeface="Arial" panose="020B0604020202020204" pitchFamily="34" charset="0"/>
              </a:rPr>
              <a:t>Continue to review and strengthen the use of data to inform which schools are doing well and which need support</a:t>
            </a:r>
          </a:p>
          <a:p>
            <a:pPr>
              <a:defRPr/>
            </a:pPr>
            <a:endParaRPr lang="en-GB" altLang="en-US" sz="1350" dirty="0">
              <a:latin typeface="Arial" panose="020B0604020202020204" pitchFamily="34" charset="0"/>
              <a:cs typeface="Arial" panose="020B0604020202020204" pitchFamily="34" charset="0"/>
            </a:endParaRPr>
          </a:p>
          <a:p>
            <a:pPr>
              <a:defRPr/>
            </a:pPr>
            <a:r>
              <a:rPr lang="en-GB" altLang="en-US" sz="1350" dirty="0">
                <a:latin typeface="Arial" panose="020B0604020202020204" pitchFamily="34" charset="0"/>
                <a:cs typeface="Arial" panose="020B0604020202020204" pitchFamily="34" charset="0"/>
              </a:rPr>
              <a:t>Use the data to help the Local Area understand whether the correct pupils are at SEND support (are settings holding CYP at SEND support or putting in for an EHCA potentially too early?)</a:t>
            </a:r>
          </a:p>
          <a:p>
            <a:pPr marL="0" indent="0">
              <a:buNone/>
              <a:defRPr/>
            </a:pPr>
            <a:endParaRPr lang="en-GB" altLang="en-US" sz="1350" dirty="0">
              <a:latin typeface="Arial" panose="020B0604020202020204" pitchFamily="34" charset="0"/>
              <a:cs typeface="Arial" panose="020B0604020202020204" pitchFamily="34" charset="0"/>
            </a:endParaRPr>
          </a:p>
          <a:p>
            <a:pPr>
              <a:defRPr/>
            </a:pPr>
            <a:r>
              <a:rPr lang="en-GB" altLang="en-US" sz="1350" dirty="0">
                <a:latin typeface="Arial" panose="020B0604020202020204" pitchFamily="34" charset="0"/>
                <a:cs typeface="Arial" panose="020B0604020202020204" pitchFamily="34" charset="0"/>
              </a:rPr>
              <a:t>Ensure schools are familiar with the support available: </a:t>
            </a:r>
          </a:p>
          <a:p>
            <a:pPr lvl="1">
              <a:defRPr/>
            </a:pPr>
            <a:r>
              <a:rPr lang="en-GB" altLang="en-US" sz="1050" dirty="0">
                <a:latin typeface="Arial" panose="020B0604020202020204" pitchFamily="34" charset="0"/>
                <a:cs typeface="Arial" panose="020B0604020202020204" pitchFamily="34" charset="0"/>
              </a:rPr>
              <a:t>Relevant training from all services</a:t>
            </a:r>
          </a:p>
          <a:p>
            <a:pPr lvl="1">
              <a:defRPr/>
            </a:pPr>
            <a:r>
              <a:rPr lang="en-GB" altLang="en-US" sz="1050" dirty="0">
                <a:latin typeface="Arial" panose="020B0604020202020204" pitchFamily="34" charset="0"/>
                <a:cs typeface="Arial" panose="020B0604020202020204" pitchFamily="34" charset="0"/>
              </a:rPr>
              <a:t>SEND Advice Hubs ran by the SCIL Team</a:t>
            </a:r>
          </a:p>
          <a:p>
            <a:pPr lvl="1">
              <a:defRPr/>
            </a:pPr>
            <a:r>
              <a:rPr lang="en-GB" altLang="en-US" sz="1050" dirty="0">
                <a:latin typeface="Arial" panose="020B0604020202020204" pitchFamily="34" charset="0"/>
                <a:cs typeface="Arial" panose="020B0604020202020204" pitchFamily="34" charset="0"/>
              </a:rPr>
              <a:t>Best Endeavours and Quality First Teaching Spreadsheet</a:t>
            </a:r>
          </a:p>
          <a:p>
            <a:pPr lvl="1">
              <a:defRPr/>
            </a:pPr>
            <a:r>
              <a:rPr lang="en-GB" altLang="en-US" sz="1050" dirty="0">
                <a:latin typeface="Arial" panose="020B0604020202020204" pitchFamily="34" charset="0"/>
                <a:cs typeface="Arial" panose="020B0604020202020204" pitchFamily="34" charset="0"/>
              </a:rPr>
              <a:t>SENCO Network training</a:t>
            </a:r>
          </a:p>
          <a:p>
            <a:pPr lvl="1">
              <a:defRPr/>
            </a:pPr>
            <a:r>
              <a:rPr lang="en-GB" altLang="en-US" sz="1050" dirty="0">
                <a:latin typeface="Arial" panose="020B0604020202020204" pitchFamily="34" charset="0"/>
                <a:cs typeface="Arial" panose="020B0604020202020204" pitchFamily="34" charset="0"/>
              </a:rPr>
              <a:t>Healthy Minds Chartermark</a:t>
            </a:r>
          </a:p>
          <a:p>
            <a:pPr lvl="1">
              <a:defRPr/>
            </a:pPr>
            <a:r>
              <a:rPr lang="en-GB" altLang="en-US" sz="1050" dirty="0">
                <a:latin typeface="Arial" panose="020B0604020202020204" pitchFamily="34" charset="0"/>
                <a:cs typeface="Arial" panose="020B0604020202020204" pitchFamily="34" charset="0"/>
              </a:rPr>
              <a:t>Thrive framework (MHST &amp; MH champions)</a:t>
            </a:r>
          </a:p>
          <a:p>
            <a:pPr lvl="1">
              <a:defRPr/>
            </a:pPr>
            <a:r>
              <a:rPr lang="en-GB" altLang="en-US" sz="1050" dirty="0">
                <a:latin typeface="Arial" panose="020B0604020202020204" pitchFamily="34" charset="0"/>
                <a:cs typeface="Arial" panose="020B0604020202020204" pitchFamily="34" charset="0"/>
              </a:rPr>
              <a:t>ND Future Pathway Project</a:t>
            </a:r>
          </a:p>
          <a:p>
            <a:pPr>
              <a:defRPr/>
            </a:pPr>
            <a:endParaRPr lang="en-GB" altLang="en-US" sz="1350" dirty="0">
              <a:latin typeface="Arial" panose="020B0604020202020204" pitchFamily="34" charset="0"/>
              <a:cs typeface="Arial" panose="020B0604020202020204" pitchFamily="34" charset="0"/>
            </a:endParaRPr>
          </a:p>
          <a:p>
            <a:pPr>
              <a:defRPr/>
            </a:pPr>
            <a:r>
              <a:rPr lang="en-GB" altLang="en-US" sz="1350" dirty="0">
                <a:latin typeface="Arial" panose="020B0604020202020204" pitchFamily="34" charset="0"/>
                <a:cs typeface="Arial" panose="020B0604020202020204" pitchFamily="34" charset="0"/>
              </a:rPr>
              <a:t>Raising Attainment Strategy 5 year plan</a:t>
            </a:r>
          </a:p>
          <a:p>
            <a:pPr marL="0" indent="0">
              <a:buNone/>
              <a:defRPr/>
            </a:pPr>
            <a:endParaRPr lang="en-GB" altLang="en-US" sz="135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5290457" y="4413871"/>
            <a:ext cx="3722977" cy="1556264"/>
          </a:xfrm>
          <a:prstGeom prst="rect">
            <a:avLst/>
          </a:prstGeom>
        </p:spPr>
      </p:pic>
      <p:pic>
        <p:nvPicPr>
          <p:cNvPr id="17" name="Picture 16"/>
          <p:cNvPicPr>
            <a:picLocks noChangeAspect="1"/>
          </p:cNvPicPr>
          <p:nvPr/>
        </p:nvPicPr>
        <p:blipFill>
          <a:blip r:embed="rId3"/>
          <a:stretch>
            <a:fillRect/>
          </a:stretch>
        </p:blipFill>
        <p:spPr>
          <a:xfrm>
            <a:off x="963578" y="4915960"/>
            <a:ext cx="2357278" cy="707768"/>
          </a:xfrm>
          <a:prstGeom prst="rect">
            <a:avLst/>
          </a:prstGeom>
        </p:spPr>
      </p:pic>
      <p:pic>
        <p:nvPicPr>
          <p:cNvPr id="2" name="Picture 1"/>
          <p:cNvPicPr>
            <a:picLocks noChangeAspect="1"/>
          </p:cNvPicPr>
          <p:nvPr/>
        </p:nvPicPr>
        <p:blipFill>
          <a:blip r:embed="rId4"/>
          <a:stretch>
            <a:fillRect/>
          </a:stretch>
        </p:blipFill>
        <p:spPr>
          <a:xfrm>
            <a:off x="6383598" y="2441681"/>
            <a:ext cx="2551397" cy="1943269"/>
          </a:xfrm>
          <a:prstGeom prst="rect">
            <a:avLst/>
          </a:prstGeom>
        </p:spPr>
      </p:pic>
    </p:spTree>
    <p:extLst>
      <p:ext uri="{BB962C8B-B14F-4D97-AF65-F5344CB8AC3E}">
        <p14:creationId xmlns:p14="http://schemas.microsoft.com/office/powerpoint/2010/main" val="415006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Arial" panose="020B0604020202020204" pitchFamily="34" charset="0"/>
                <a:cs typeface="Arial" panose="020B0604020202020204" pitchFamily="34" charset="0"/>
              </a:rPr>
              <a:t>How Committed to Inclusion will be awarded</a:t>
            </a:r>
          </a:p>
        </p:txBody>
      </p:sp>
      <p:sp>
        <p:nvSpPr>
          <p:cNvPr id="3" name="Content Placeholder 2"/>
          <p:cNvSpPr>
            <a:spLocks noGrp="1"/>
          </p:cNvSpPr>
          <p:nvPr>
            <p:ph idx="1"/>
          </p:nvPr>
        </p:nvSpPr>
        <p:spPr/>
        <p:txBody>
          <a:bodyPr>
            <a:normAutofit/>
          </a:bodyPr>
          <a:lstStyle/>
          <a:p>
            <a:r>
              <a:rPr lang="en-GB" sz="1500" dirty="0">
                <a:latin typeface="Arial" panose="020B0604020202020204" pitchFamily="34" charset="0"/>
                <a:cs typeface="Arial" panose="020B0604020202020204" pitchFamily="34" charset="0"/>
              </a:rPr>
              <a:t>The award will be </a:t>
            </a:r>
            <a:r>
              <a:rPr lang="en-GB" sz="1500" b="1" dirty="0">
                <a:latin typeface="Arial" panose="020B0604020202020204" pitchFamily="34" charset="0"/>
                <a:cs typeface="Arial" panose="020B0604020202020204" pitchFamily="34" charset="0"/>
              </a:rPr>
              <a:t>renewed annually</a:t>
            </a:r>
            <a:r>
              <a:rPr lang="en-GB" sz="1500" dirty="0">
                <a:latin typeface="Arial" panose="020B0604020202020204" pitchFamily="34" charset="0"/>
                <a:cs typeface="Arial" panose="020B0604020202020204" pitchFamily="34" charset="0"/>
              </a:rPr>
              <a:t>, with the opportunity to progress to silver and gold in subsequent years, based on additional criteria, the awards will be presented at a </a:t>
            </a:r>
            <a:r>
              <a:rPr lang="en-GB" sz="1500" b="1" dirty="0">
                <a:latin typeface="Arial" panose="020B0604020202020204" pitchFamily="34" charset="0"/>
                <a:cs typeface="Arial" panose="020B0604020202020204" pitchFamily="34" charset="0"/>
              </a:rPr>
              <a:t>SEND conference</a:t>
            </a:r>
            <a:r>
              <a:rPr lang="en-GB" sz="1500" dirty="0">
                <a:latin typeface="Arial" panose="020B0604020202020204" pitchFamily="34" charset="0"/>
                <a:cs typeface="Arial" panose="020B0604020202020204" pitchFamily="34" charset="0"/>
              </a:rPr>
              <a:t> at the end of this academic year or </a:t>
            </a:r>
            <a:r>
              <a:rPr lang="en-GB" sz="1500" b="1" dirty="0" err="1">
                <a:latin typeface="Arial" panose="020B0604020202020204" pitchFamily="34" charset="0"/>
                <a:cs typeface="Arial" panose="020B0604020202020204" pitchFamily="34" charset="0"/>
              </a:rPr>
              <a:t>SENCo</a:t>
            </a:r>
            <a:r>
              <a:rPr lang="en-GB" sz="1500" b="1" dirty="0">
                <a:latin typeface="Arial" panose="020B0604020202020204" pitchFamily="34" charset="0"/>
                <a:cs typeface="Arial" panose="020B0604020202020204" pitchFamily="34" charset="0"/>
              </a:rPr>
              <a:t> Networks</a:t>
            </a:r>
            <a:r>
              <a:rPr lang="en-GB" sz="1500" dirty="0">
                <a:latin typeface="Arial" panose="020B0604020202020204" pitchFamily="34" charset="0"/>
                <a:cs typeface="Arial" panose="020B0604020202020204" pitchFamily="34" charset="0"/>
              </a:rPr>
              <a:t>.</a:t>
            </a:r>
          </a:p>
          <a:p>
            <a:r>
              <a:rPr lang="en-GB" sz="1500" dirty="0">
                <a:latin typeface="Arial" panose="020B0604020202020204" pitchFamily="34" charset="0"/>
                <a:cs typeface="Arial" panose="020B0604020202020204" pitchFamily="34" charset="0"/>
              </a:rPr>
              <a:t>Throughout the year schools demonstrating excellent practice will be identified by the help of the EP team, SCIL team, SEN Assessment team, Attendance team and Exclusions team and they will work with them to enable them to become ‘</a:t>
            </a:r>
            <a:r>
              <a:rPr lang="en-GB" sz="1500" b="1" dirty="0">
                <a:latin typeface="Arial" panose="020B0604020202020204" pitchFamily="34" charset="0"/>
                <a:cs typeface="Arial" panose="020B0604020202020204" pitchFamily="34" charset="0"/>
              </a:rPr>
              <a:t>Beacon Schools</a:t>
            </a:r>
            <a:r>
              <a:rPr lang="en-GB" sz="1500" dirty="0">
                <a:latin typeface="Arial" panose="020B0604020202020204" pitchFamily="34" charset="0"/>
                <a:cs typeface="Arial" panose="020B0604020202020204" pitchFamily="34" charset="0"/>
              </a:rPr>
              <a:t>’ and to share their practice with other schools in the district.</a:t>
            </a:r>
          </a:p>
          <a:p>
            <a:r>
              <a:rPr lang="en-GB" sz="1500" dirty="0">
                <a:latin typeface="Arial" panose="020B0604020202020204" pitchFamily="34" charset="0"/>
                <a:cs typeface="Arial" panose="020B0604020202020204" pitchFamily="34" charset="0"/>
              </a:rPr>
              <a:t>They will simultaneously be working together to identify schools who require additional support to develop their inclusive practice. They will be able to offer advice, support and training to help progress this, as well as linking to ‘</a:t>
            </a:r>
            <a:r>
              <a:rPr lang="en-GB" sz="1500" b="1" dirty="0">
                <a:latin typeface="Arial" panose="020B0604020202020204" pitchFamily="34" charset="0"/>
                <a:cs typeface="Arial" panose="020B0604020202020204" pitchFamily="34" charset="0"/>
              </a:rPr>
              <a:t>Beacon Schools</a:t>
            </a:r>
            <a:r>
              <a:rPr lang="en-GB" sz="1500" dirty="0">
                <a:latin typeface="Arial" panose="020B0604020202020204" pitchFamily="34" charset="0"/>
                <a:cs typeface="Arial" panose="020B0604020202020204" pitchFamily="34" charset="0"/>
              </a:rPr>
              <a:t>’.</a:t>
            </a:r>
          </a:p>
          <a:p>
            <a:r>
              <a:rPr lang="en-GB" sz="1500" dirty="0">
                <a:latin typeface="Arial" panose="020B0604020202020204" pitchFamily="34" charset="0"/>
                <a:cs typeface="Arial" panose="020B0604020202020204" pitchFamily="34" charset="0"/>
              </a:rPr>
              <a:t>It is important to maintain the credibility of this award and there may be times when we need to contact schools to understand the circumstances about a concern which has been brought to the attention of Local Authority officers about SEND practice.</a:t>
            </a:r>
          </a:p>
          <a:p>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591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16183" y="1665515"/>
            <a:ext cx="4550694" cy="4259919"/>
            <a:chOff x="0" y="0"/>
            <a:chExt cx="3872753" cy="3691895"/>
          </a:xfrm>
        </p:grpSpPr>
        <p:sp>
          <p:nvSpPr>
            <p:cNvPr id="8" name="Oval 7"/>
            <p:cNvSpPr/>
            <p:nvPr/>
          </p:nvSpPr>
          <p:spPr>
            <a:xfrm>
              <a:off x="0" y="0"/>
              <a:ext cx="3872753" cy="369189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sz="1200">
                  <a:solidFill>
                    <a:prstClr val="white"/>
                  </a:solidFill>
                  <a:latin typeface="Arial" panose="020B0604020202020204" pitchFamily="34" charset="0"/>
                  <a:ea typeface="Calibri" panose="020F0502020204030204" pitchFamily="34" charset="0"/>
                  <a:cs typeface="Arial" panose="020B0604020202020204" pitchFamily="34" charset="0"/>
                </a:rPr>
                <a:t>Vita</a:t>
              </a:r>
              <a:endParaRPr lang="en-GB" sz="9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9529" t="21338" r="21053" b="10771"/>
            <a:stretch/>
          </p:blipFill>
          <p:spPr bwMode="auto">
            <a:xfrm>
              <a:off x="628650" y="533400"/>
              <a:ext cx="2635250" cy="2552065"/>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1447427" y="200025"/>
              <a:ext cx="977900" cy="330200"/>
            </a:xfrm>
            <a:prstGeom prst="rect">
              <a:avLst/>
            </a:prstGeom>
            <a:solidFill>
              <a:schemeClr val="accent1">
                <a:lumMod val="60000"/>
                <a:lumOff val="40000"/>
              </a:schemeClr>
            </a:solid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pPr>
              <a:r>
                <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Vital Signs</a:t>
              </a:r>
              <a:endParaRPr lang="en-GB"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1214077" y="3230615"/>
              <a:ext cx="1444599" cy="268605"/>
            </a:xfrm>
            <a:prstGeom prst="rect">
              <a:avLst/>
            </a:prstGeom>
            <a:solidFill>
              <a:schemeClr val="accent1">
                <a:lumMod val="60000"/>
                <a:lumOff val="40000"/>
              </a:schemeClr>
            </a:solid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pPr>
              <a:r>
                <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How do we know?</a:t>
              </a:r>
              <a:endParaRPr lang="en-GB" sz="82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rot="16200000">
              <a:off x="-581025" y="1704975"/>
              <a:ext cx="2028825" cy="257175"/>
            </a:xfrm>
            <a:prstGeom prst="rect">
              <a:avLst/>
            </a:prstGeom>
            <a:solidFill>
              <a:schemeClr val="accent1">
                <a:lumMod val="60000"/>
                <a:lumOff val="40000"/>
              </a:schemeClr>
            </a:solidFill>
            <a:ln w="9525">
              <a:noFill/>
              <a:miter lim="800000"/>
              <a:headEnd/>
              <a:tailEnd/>
            </a:ln>
          </p:spPr>
          <p:txBody>
            <a:bodyPr rot="0" vert="horz" wrap="square" lIns="68580" tIns="34290" rIns="68580" bIns="34290" anchor="ctr" anchorCtr="0">
              <a:noAutofit/>
            </a:bodyPr>
            <a:lstStyle/>
            <a:p>
              <a:pPr algn="ctr" defTabSz="685800">
                <a:lnSpc>
                  <a:spcPct val="107000"/>
                </a:lnSpc>
                <a:spcAft>
                  <a:spcPts val="600"/>
                </a:spcAft>
              </a:pPr>
              <a:r>
                <a:rPr lang="en-GB" sz="825" dirty="0">
                  <a:solidFill>
                    <a:prstClr val="black"/>
                  </a:solidFill>
                  <a:latin typeface="Calibri" panose="020F0502020204030204" pitchFamily="34" charset="0"/>
                  <a:ea typeface="Calibri" panose="020F0502020204030204" pitchFamily="34" charset="0"/>
                  <a:cs typeface="Times New Roman" panose="02020603050405020304" pitchFamily="18" charset="0"/>
                </a:rPr>
                <a:t>SEND Improvement Programme</a:t>
              </a:r>
            </a:p>
          </p:txBody>
        </p:sp>
        <p:sp>
          <p:nvSpPr>
            <p:cNvPr id="13" name="Text Box 2"/>
            <p:cNvSpPr txBox="1">
              <a:spLocks noChangeArrowheads="1"/>
            </p:cNvSpPr>
            <p:nvPr/>
          </p:nvSpPr>
          <p:spPr bwMode="auto">
            <a:xfrm rot="5400000">
              <a:off x="2676525" y="1699260"/>
              <a:ext cx="1590040" cy="268605"/>
            </a:xfrm>
            <a:prstGeom prst="rect">
              <a:avLst/>
            </a:prstGeom>
            <a:solidFill>
              <a:schemeClr val="accent1">
                <a:lumMod val="60000"/>
                <a:lumOff val="40000"/>
              </a:schemeClr>
            </a:solidFill>
            <a:ln w="9525">
              <a:noFill/>
              <a:miter lim="800000"/>
              <a:headEnd/>
              <a:tailEnd/>
            </a:ln>
          </p:spPr>
          <p:txBody>
            <a:bodyPr rot="0" vert="horz" wrap="square" lIns="68580" tIns="34290" rIns="68580" bIns="34290" anchor="t" anchorCtr="0">
              <a:noAutofit/>
            </a:bodyPr>
            <a:lstStyle/>
            <a:p>
              <a:pPr algn="ctr" defTabSz="685800">
                <a:lnSpc>
                  <a:spcPct val="107000"/>
                </a:lnSpc>
                <a:spcAft>
                  <a:spcPts val="600"/>
                </a:spcAft>
              </a:pPr>
              <a:r>
                <a:rPr lang="en-GB" sz="825" dirty="0">
                  <a:solidFill>
                    <a:prstClr val="black"/>
                  </a:solidFill>
                  <a:latin typeface="Calibri" panose="020F0502020204030204" pitchFamily="34" charset="0"/>
                  <a:ea typeface="Calibri" panose="020F0502020204030204" pitchFamily="34" charset="0"/>
                  <a:cs typeface="Times New Roman" panose="02020603050405020304" pitchFamily="18" charset="0"/>
                </a:rPr>
                <a:t>SEND Partnership Board</a:t>
              </a:r>
            </a:p>
          </p:txBody>
        </p:sp>
      </p:grpSp>
      <p:sp>
        <p:nvSpPr>
          <p:cNvPr id="14" name="TextBox 13"/>
          <p:cNvSpPr txBox="1"/>
          <p:nvPr/>
        </p:nvSpPr>
        <p:spPr>
          <a:xfrm>
            <a:off x="255100" y="2126006"/>
            <a:ext cx="1694906"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My Support plans</a:t>
            </a:r>
          </a:p>
        </p:txBody>
      </p:sp>
      <p:sp>
        <p:nvSpPr>
          <p:cNvPr id="15" name="TextBox 14"/>
          <p:cNvSpPr txBox="1"/>
          <p:nvPr/>
        </p:nvSpPr>
        <p:spPr>
          <a:xfrm>
            <a:off x="255100" y="4088838"/>
            <a:ext cx="1694906"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Best Endeavours</a:t>
            </a:r>
          </a:p>
        </p:txBody>
      </p:sp>
      <p:sp>
        <p:nvSpPr>
          <p:cNvPr id="16" name="TextBox 15"/>
          <p:cNvSpPr txBox="1"/>
          <p:nvPr/>
        </p:nvSpPr>
        <p:spPr>
          <a:xfrm>
            <a:off x="255100" y="2783397"/>
            <a:ext cx="1694906"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EHC plans</a:t>
            </a:r>
          </a:p>
        </p:txBody>
      </p:sp>
      <p:sp>
        <p:nvSpPr>
          <p:cNvPr id="17" name="TextBox 16"/>
          <p:cNvSpPr txBox="1"/>
          <p:nvPr/>
        </p:nvSpPr>
        <p:spPr>
          <a:xfrm>
            <a:off x="255100" y="3431447"/>
            <a:ext cx="1694906"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QFT</a:t>
            </a:r>
          </a:p>
        </p:txBody>
      </p:sp>
      <p:sp>
        <p:nvSpPr>
          <p:cNvPr id="20" name="TextBox 19"/>
          <p:cNvSpPr txBox="1"/>
          <p:nvPr/>
        </p:nvSpPr>
        <p:spPr>
          <a:xfrm>
            <a:off x="1832194" y="1516027"/>
            <a:ext cx="1694906"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Attendance</a:t>
            </a:r>
          </a:p>
        </p:txBody>
      </p:sp>
      <p:sp>
        <p:nvSpPr>
          <p:cNvPr id="18" name="TextBox 17"/>
          <p:cNvSpPr txBox="1"/>
          <p:nvPr/>
        </p:nvSpPr>
        <p:spPr>
          <a:xfrm>
            <a:off x="255101" y="4741558"/>
            <a:ext cx="1928806"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SEND specific training</a:t>
            </a:r>
          </a:p>
        </p:txBody>
      </p:sp>
      <p:sp>
        <p:nvSpPr>
          <p:cNvPr id="21" name="TextBox 20"/>
          <p:cNvSpPr txBox="1"/>
          <p:nvPr/>
        </p:nvSpPr>
        <p:spPr>
          <a:xfrm>
            <a:off x="255101" y="5327393"/>
            <a:ext cx="2391008"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Raising Attainment Strategy</a:t>
            </a:r>
          </a:p>
        </p:txBody>
      </p:sp>
      <p:sp>
        <p:nvSpPr>
          <p:cNvPr id="22" name="TextBox 21"/>
          <p:cNvSpPr txBox="1"/>
          <p:nvPr/>
        </p:nvSpPr>
        <p:spPr>
          <a:xfrm>
            <a:off x="3555708" y="1332101"/>
            <a:ext cx="1694906" cy="300082"/>
          </a:xfrm>
          <a:prstGeom prst="rect">
            <a:avLst/>
          </a:prstGeom>
          <a:noFill/>
        </p:spPr>
        <p:txBody>
          <a:bodyPr wrap="square" rtlCol="0">
            <a:spAutoFit/>
          </a:bodyPr>
          <a:lstStyle/>
          <a:p>
            <a:pPr algn="ctr" defTabSz="685800"/>
            <a:r>
              <a:rPr lang="en-GB" sz="1350" dirty="0">
                <a:solidFill>
                  <a:prstClr val="black"/>
                </a:solidFill>
                <a:latin typeface="Arial" panose="020B0604020202020204" pitchFamily="34" charset="0"/>
                <a:cs typeface="Arial" panose="020B0604020202020204" pitchFamily="34" charset="0"/>
              </a:rPr>
              <a:t>Suspensions</a:t>
            </a:r>
          </a:p>
        </p:txBody>
      </p:sp>
      <p:sp>
        <p:nvSpPr>
          <p:cNvPr id="23" name="TextBox 22"/>
          <p:cNvSpPr txBox="1"/>
          <p:nvPr/>
        </p:nvSpPr>
        <p:spPr>
          <a:xfrm>
            <a:off x="5848033" y="1516027"/>
            <a:ext cx="1694906" cy="300082"/>
          </a:xfrm>
          <a:prstGeom prst="rect">
            <a:avLst/>
          </a:prstGeom>
          <a:noFill/>
        </p:spPr>
        <p:txBody>
          <a:bodyPr wrap="square" rtlCol="0">
            <a:spAutoFit/>
          </a:bodyPr>
          <a:lstStyle/>
          <a:p>
            <a:pPr defTabSz="685800"/>
            <a:r>
              <a:rPr lang="en-GB" sz="1350" dirty="0">
                <a:solidFill>
                  <a:prstClr val="black"/>
                </a:solidFill>
                <a:latin typeface="Arial" panose="020B0604020202020204" pitchFamily="34" charset="0"/>
                <a:cs typeface="Arial" panose="020B0604020202020204" pitchFamily="34" charset="0"/>
              </a:rPr>
              <a:t>Qualitative</a:t>
            </a:r>
          </a:p>
        </p:txBody>
      </p:sp>
      <p:sp>
        <p:nvSpPr>
          <p:cNvPr id="24" name="TextBox 23"/>
          <p:cNvSpPr txBox="1"/>
          <p:nvPr/>
        </p:nvSpPr>
        <p:spPr>
          <a:xfrm>
            <a:off x="6833053" y="4108950"/>
            <a:ext cx="2174543" cy="300082"/>
          </a:xfrm>
          <a:prstGeom prst="rect">
            <a:avLst/>
          </a:prstGeom>
          <a:noFill/>
        </p:spPr>
        <p:txBody>
          <a:bodyPr wrap="square" rtlCol="0">
            <a:spAutoFit/>
          </a:bodyPr>
          <a:lstStyle/>
          <a:p>
            <a:pPr algn="r" defTabSz="685800"/>
            <a:r>
              <a:rPr lang="en-GB" sz="1350" dirty="0">
                <a:solidFill>
                  <a:prstClr val="black"/>
                </a:solidFill>
                <a:latin typeface="Arial" panose="020B0604020202020204" pitchFamily="34" charset="0"/>
                <a:cs typeface="Arial" panose="020B0604020202020204" pitchFamily="34" charset="0"/>
              </a:rPr>
              <a:t>ETE &amp; Cities of Learning</a:t>
            </a:r>
          </a:p>
        </p:txBody>
      </p:sp>
      <p:sp>
        <p:nvSpPr>
          <p:cNvPr id="25" name="TextBox 24"/>
          <p:cNvSpPr txBox="1"/>
          <p:nvPr/>
        </p:nvSpPr>
        <p:spPr>
          <a:xfrm>
            <a:off x="7232695" y="3476342"/>
            <a:ext cx="1694906" cy="507831"/>
          </a:xfrm>
          <a:prstGeom prst="rect">
            <a:avLst/>
          </a:prstGeom>
          <a:noFill/>
        </p:spPr>
        <p:txBody>
          <a:bodyPr wrap="square" rtlCol="0">
            <a:spAutoFit/>
          </a:bodyPr>
          <a:lstStyle/>
          <a:p>
            <a:pPr algn="r" defTabSz="685800"/>
            <a:r>
              <a:rPr lang="en-GB" sz="1350" dirty="0">
                <a:solidFill>
                  <a:prstClr val="black"/>
                </a:solidFill>
                <a:latin typeface="Arial" panose="020B0604020202020204" pitchFamily="34" charset="0"/>
                <a:cs typeface="Arial" panose="020B0604020202020204" pitchFamily="34" charset="0"/>
              </a:rPr>
              <a:t>Act as One Pathway</a:t>
            </a:r>
          </a:p>
        </p:txBody>
      </p:sp>
      <p:sp>
        <p:nvSpPr>
          <p:cNvPr id="27" name="TextBox 26"/>
          <p:cNvSpPr txBox="1"/>
          <p:nvPr/>
        </p:nvSpPr>
        <p:spPr>
          <a:xfrm>
            <a:off x="5728063" y="5327393"/>
            <a:ext cx="3199538" cy="300082"/>
          </a:xfrm>
          <a:prstGeom prst="rect">
            <a:avLst/>
          </a:prstGeom>
          <a:noFill/>
        </p:spPr>
        <p:txBody>
          <a:bodyPr wrap="square" rtlCol="0">
            <a:spAutoFit/>
          </a:bodyPr>
          <a:lstStyle/>
          <a:p>
            <a:pPr algn="r" defTabSz="685800"/>
            <a:r>
              <a:rPr lang="en-GB" sz="1350" dirty="0">
                <a:solidFill>
                  <a:prstClr val="black"/>
                </a:solidFill>
                <a:latin typeface="Arial" panose="020B0604020202020204" pitchFamily="34" charset="0"/>
                <a:cs typeface="Arial" panose="020B0604020202020204" pitchFamily="34" charset="0"/>
              </a:rPr>
              <a:t>ACEs Trauma Resilience Strategy</a:t>
            </a:r>
          </a:p>
        </p:txBody>
      </p:sp>
      <p:sp>
        <p:nvSpPr>
          <p:cNvPr id="29" name="TextBox 28"/>
          <p:cNvSpPr txBox="1"/>
          <p:nvPr/>
        </p:nvSpPr>
        <p:spPr>
          <a:xfrm>
            <a:off x="5522323" y="2783397"/>
            <a:ext cx="3405278" cy="300082"/>
          </a:xfrm>
          <a:prstGeom prst="rect">
            <a:avLst/>
          </a:prstGeom>
          <a:noFill/>
        </p:spPr>
        <p:txBody>
          <a:bodyPr wrap="square" rtlCol="0">
            <a:spAutoFit/>
          </a:bodyPr>
          <a:lstStyle/>
          <a:p>
            <a:pPr algn="r" defTabSz="685800"/>
            <a:r>
              <a:rPr lang="en-GB" sz="1350" dirty="0">
                <a:solidFill>
                  <a:prstClr val="black"/>
                </a:solidFill>
                <a:latin typeface="Arial" panose="020B0604020202020204" pitchFamily="34" charset="0"/>
                <a:cs typeface="Arial" panose="020B0604020202020204" pitchFamily="34" charset="0"/>
              </a:rPr>
              <a:t>ND Future Pathway Project</a:t>
            </a:r>
          </a:p>
        </p:txBody>
      </p:sp>
      <p:sp>
        <p:nvSpPr>
          <p:cNvPr id="28" name="TextBox 27"/>
          <p:cNvSpPr txBox="1"/>
          <p:nvPr/>
        </p:nvSpPr>
        <p:spPr>
          <a:xfrm>
            <a:off x="7025034" y="4741558"/>
            <a:ext cx="1902568" cy="300082"/>
          </a:xfrm>
          <a:prstGeom prst="rect">
            <a:avLst/>
          </a:prstGeom>
          <a:noFill/>
        </p:spPr>
        <p:txBody>
          <a:bodyPr wrap="square" rtlCol="0">
            <a:spAutoFit/>
          </a:bodyPr>
          <a:lstStyle/>
          <a:p>
            <a:pPr algn="r" defTabSz="685800"/>
            <a:r>
              <a:rPr lang="en-GB" sz="1350" dirty="0">
                <a:solidFill>
                  <a:prstClr val="black"/>
                </a:solidFill>
                <a:latin typeface="Arial" panose="020B0604020202020204" pitchFamily="34" charset="0"/>
                <a:cs typeface="Arial" panose="020B0604020202020204" pitchFamily="34" charset="0"/>
              </a:rPr>
              <a:t>Better Start Bradford</a:t>
            </a:r>
          </a:p>
        </p:txBody>
      </p:sp>
      <p:sp>
        <p:nvSpPr>
          <p:cNvPr id="30" name="TextBox 29"/>
          <p:cNvSpPr txBox="1"/>
          <p:nvPr/>
        </p:nvSpPr>
        <p:spPr>
          <a:xfrm>
            <a:off x="7232695" y="2126006"/>
            <a:ext cx="1694906" cy="300082"/>
          </a:xfrm>
          <a:prstGeom prst="rect">
            <a:avLst/>
          </a:prstGeom>
          <a:noFill/>
        </p:spPr>
        <p:txBody>
          <a:bodyPr wrap="square" rtlCol="0">
            <a:spAutoFit/>
          </a:bodyPr>
          <a:lstStyle/>
          <a:p>
            <a:pPr algn="r" defTabSz="685800"/>
            <a:r>
              <a:rPr lang="en-GB" sz="1350" dirty="0">
                <a:solidFill>
                  <a:prstClr val="black"/>
                </a:solidFill>
                <a:latin typeface="Arial" panose="020B0604020202020204" pitchFamily="34" charset="0"/>
                <a:cs typeface="Arial" panose="020B0604020202020204" pitchFamily="34" charset="0"/>
              </a:rPr>
              <a:t>Quantitative</a:t>
            </a:r>
          </a:p>
        </p:txBody>
      </p:sp>
      <p:sp>
        <p:nvSpPr>
          <p:cNvPr id="26" name="Title 1">
            <a:extLst>
              <a:ext uri="{FF2B5EF4-FFF2-40B4-BE49-F238E27FC236}">
                <a16:creationId xmlns:a16="http://schemas.microsoft.com/office/drawing/2014/main" id="{C9D61717-EAE6-42FB-98E2-972FBBA14A83}"/>
              </a:ext>
            </a:extLst>
          </p:cNvPr>
          <p:cNvSpPr>
            <a:spLocks noGrp="1" noChangeArrowheads="1"/>
          </p:cNvSpPr>
          <p:nvPr>
            <p:ph type="title"/>
          </p:nvPr>
        </p:nvSpPr>
        <p:spPr>
          <a:xfrm>
            <a:off x="351758" y="772964"/>
            <a:ext cx="7896412" cy="857250"/>
          </a:xfrm>
        </p:spPr>
        <p:txBody>
          <a:bodyPr>
            <a:normAutofit/>
          </a:bodyPr>
          <a:lstStyle/>
          <a:p>
            <a:r>
              <a:rPr lang="en-GB" altLang="en-US" sz="2100" dirty="0">
                <a:solidFill>
                  <a:srgbClr val="00B0F0"/>
                </a:solidFill>
                <a:latin typeface="Arial" panose="020B0604020202020204" pitchFamily="34" charset="0"/>
                <a:cs typeface="Arial" panose="020B0604020202020204" pitchFamily="34" charset="0"/>
              </a:rPr>
              <a:t>Better Outcomes for CYP with SEND</a:t>
            </a:r>
          </a:p>
        </p:txBody>
      </p:sp>
    </p:spTree>
    <p:extLst>
      <p:ext uri="{BB962C8B-B14F-4D97-AF65-F5344CB8AC3E}">
        <p14:creationId xmlns:p14="http://schemas.microsoft.com/office/powerpoint/2010/main" val="18361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Arial" panose="020B0604020202020204" pitchFamily="34" charset="0"/>
                <a:cs typeface="Arial" panose="020B0604020202020204" pitchFamily="34" charset="0"/>
              </a:rPr>
              <a:t>Finally </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We want it led by school leaders (the ‘people on the ground’)</a:t>
            </a:r>
          </a:p>
          <a:p>
            <a:r>
              <a:rPr lang="en-GB" dirty="0">
                <a:latin typeface="Arial" panose="020B0604020202020204" pitchFamily="34" charset="0"/>
                <a:cs typeface="Arial" panose="020B0604020202020204" pitchFamily="34" charset="0"/>
              </a:rPr>
              <a:t>Start small and build on year by year</a:t>
            </a:r>
          </a:p>
          <a:p>
            <a:r>
              <a:rPr lang="en-GB" dirty="0">
                <a:latin typeface="Arial" panose="020B0604020202020204" pitchFamily="34" charset="0"/>
                <a:cs typeface="Arial" panose="020B0604020202020204" pitchFamily="34" charset="0"/>
              </a:rPr>
              <a:t>Celebrate success - invest in an event which recognises achievement and good practice</a:t>
            </a:r>
          </a:p>
          <a:p>
            <a:r>
              <a:rPr lang="en-GB" dirty="0">
                <a:latin typeface="Arial" panose="020B0604020202020204" pitchFamily="34" charset="0"/>
                <a:cs typeface="Arial" panose="020B0604020202020204" pitchFamily="34" charset="0"/>
              </a:rPr>
              <a:t>We will be looking at endorsements from the local University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22" y="5137619"/>
            <a:ext cx="2643557" cy="778778"/>
          </a:xfrm>
          <a:prstGeom prst="rect">
            <a:avLst/>
          </a:prstGeom>
        </p:spPr>
      </p:pic>
    </p:spTree>
    <p:extLst>
      <p:ext uri="{BB962C8B-B14F-4D97-AF65-F5344CB8AC3E}">
        <p14:creationId xmlns:p14="http://schemas.microsoft.com/office/powerpoint/2010/main" val="98996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a:extLst>
              <a:ext uri="{FF2B5EF4-FFF2-40B4-BE49-F238E27FC236}">
                <a16:creationId xmlns:a16="http://schemas.microsoft.com/office/drawing/2014/main" id="{5501A348-2B04-4145-0372-5A5882BA5780}"/>
              </a:ext>
            </a:extLst>
          </p:cNvPr>
          <p:cNvSpPr txBox="1">
            <a:spLocks noChangeArrowheads="1"/>
          </p:cNvSpPr>
          <p:nvPr/>
        </p:nvSpPr>
        <p:spPr bwMode="auto">
          <a:xfrm>
            <a:off x="25400" y="6072188"/>
            <a:ext cx="331311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charset="0"/>
              <a:buNone/>
              <a:tabLst/>
              <a:defRPr/>
            </a:pPr>
            <a:r>
              <a:rPr kumimoji="0" lang="en-GB" altLang="en-US" sz="1200" b="0" i="0" u="none" strike="noStrike" kern="1200" cap="none" spc="0" normalizeH="0" baseline="0" noProof="0" dirty="0">
                <a:ln>
                  <a:noFill/>
                </a:ln>
                <a:solidFill>
                  <a:srgbClr val="2F2B20"/>
                </a:solidFill>
                <a:effectLst/>
                <a:uLnTx/>
                <a:uFillTx/>
                <a:latin typeface="Arial" charset="0"/>
                <a:ea typeface="ＭＳ Ｐゴシック" pitchFamily="1" charset="-128"/>
                <a:cs typeface="+mn-cs"/>
              </a:rPr>
              <a:t>© </a:t>
            </a:r>
            <a:r>
              <a:rPr kumimoji="0" lang="en-GB" altLang="en-US" sz="1050" b="0" i="0" u="none" strike="noStrike" kern="1200" cap="none" spc="0" normalizeH="0" baseline="0" noProof="0" dirty="0">
                <a:ln>
                  <a:noFill/>
                </a:ln>
                <a:solidFill>
                  <a:srgbClr val="2F2B20"/>
                </a:solidFill>
                <a:effectLst/>
                <a:uLnTx/>
                <a:uFillTx/>
                <a:latin typeface="Arial" charset="0"/>
                <a:ea typeface="ＭＳ Ｐゴシック" pitchFamily="1" charset="-128"/>
                <a:cs typeface="+mn-cs"/>
              </a:rPr>
              <a:t>Copyright applies to the whole document - Written and developed by </a:t>
            </a:r>
            <a:r>
              <a:rPr kumimoji="0" lang="en-GB" sz="1050" b="1" i="0" u="none" strike="noStrike" kern="1200" cap="none" spc="0" normalizeH="0" baseline="0" noProof="0" dirty="0">
                <a:ln>
                  <a:noFill/>
                </a:ln>
                <a:solidFill>
                  <a:srgbClr val="675E47"/>
                </a:solidFill>
                <a:effectLst/>
                <a:uLnTx/>
                <a:uFillTx/>
                <a:latin typeface="Calibri" pitchFamily="34" charset="0"/>
                <a:ea typeface="ＭＳ Ｐゴシック" pitchFamily="1" charset="-128"/>
                <a:cs typeface="+mn-cs"/>
              </a:rPr>
              <a:t>0-25 Specialist Teaching &amp; Support Services</a:t>
            </a:r>
            <a:r>
              <a:rPr kumimoji="0" lang="en-GB" altLang="en-US" sz="1050" b="0" i="0" u="none" strike="noStrike" kern="1200" cap="none" spc="0" normalizeH="0" baseline="0" noProof="0" dirty="0">
                <a:ln>
                  <a:noFill/>
                </a:ln>
                <a:solidFill>
                  <a:srgbClr val="2F2B20"/>
                </a:solidFill>
                <a:effectLst/>
                <a:uLnTx/>
                <a:uFillTx/>
                <a:latin typeface="Arial" charset="0"/>
                <a:ea typeface="ＭＳ Ｐゴシック" pitchFamily="1" charset="-128"/>
                <a:cs typeface="+mn-cs"/>
              </a:rPr>
              <a:t>, City of Bradford MDC</a:t>
            </a:r>
          </a:p>
        </p:txBody>
      </p:sp>
      <p:sp>
        <p:nvSpPr>
          <p:cNvPr id="2051" name="Title 1">
            <a:extLst>
              <a:ext uri="{FF2B5EF4-FFF2-40B4-BE49-F238E27FC236}">
                <a16:creationId xmlns:a16="http://schemas.microsoft.com/office/drawing/2014/main" id="{47FF21C2-3CD8-4A93-0BB7-F27B75A11274}"/>
              </a:ext>
            </a:extLst>
          </p:cNvPr>
          <p:cNvSpPr>
            <a:spLocks noGrp="1"/>
          </p:cNvSpPr>
          <p:nvPr>
            <p:ph type="ctrTitle"/>
          </p:nvPr>
        </p:nvSpPr>
        <p:spPr>
          <a:xfrm>
            <a:off x="282575" y="549275"/>
            <a:ext cx="7772400" cy="3733800"/>
          </a:xfrm>
          <a:solidFill>
            <a:schemeClr val="accent2"/>
          </a:solidFill>
          <a:ln>
            <a:solidFill>
              <a:schemeClr val="tx2">
                <a:lumMod val="60000"/>
                <a:lumOff val="40000"/>
              </a:schemeClr>
            </a:solidFill>
          </a:ln>
        </p:spPr>
        <p:txBody>
          <a:bodyPr>
            <a:normAutofit fontScale="90000"/>
          </a:bodyPr>
          <a:lstStyle/>
          <a:p>
            <a:pPr algn="ctr">
              <a:defRPr/>
            </a:pP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br>
              <a:rPr lang="en-GB" sz="2400" spc="0" dirty="0">
                <a:solidFill>
                  <a:srgbClr val="2F2B20"/>
                </a:solidFill>
                <a:latin typeface="Calibri" panose="020F0502020204030204" pitchFamily="34" charset="0"/>
                <a:ea typeface="ＭＳ Ｐゴシック" panose="020B0600070205080204" pitchFamily="34" charset="-128"/>
                <a:cs typeface="Calibri" panose="020F0502020204030204" pitchFamily="34" charset="0"/>
              </a:rPr>
            </a:br>
            <a:r>
              <a:rPr lang="en-GB" sz="3800" spc="0" dirty="0">
                <a:solidFill>
                  <a:srgbClr val="002060"/>
                </a:solidFill>
                <a:latin typeface="+mn-lt"/>
                <a:ea typeface="ＭＳ Ｐゴシック" panose="020B0600070205080204" pitchFamily="34" charset="-128"/>
                <a:cs typeface="Calibri" panose="020F0502020204030204" pitchFamily="34" charset="0"/>
              </a:rPr>
              <a:t>SENCO Network</a:t>
            </a:r>
            <a:br>
              <a:rPr lang="en-GB" sz="3800" spc="0" dirty="0">
                <a:solidFill>
                  <a:srgbClr val="002060"/>
                </a:solidFill>
                <a:latin typeface="+mn-lt"/>
                <a:ea typeface="ＭＳ Ｐゴシック" panose="020B0600070205080204" pitchFamily="34" charset="-128"/>
                <a:cs typeface="Calibri" panose="020F0502020204030204" pitchFamily="34" charset="0"/>
              </a:rPr>
            </a:br>
            <a:r>
              <a:rPr lang="en-GB" sz="3800" spc="0" dirty="0">
                <a:solidFill>
                  <a:srgbClr val="002060"/>
                </a:solidFill>
                <a:latin typeface="+mn-lt"/>
                <a:ea typeface="ＭＳ Ｐゴシック" panose="020B0600070205080204" pitchFamily="34" charset="-128"/>
                <a:cs typeface="Calibri" panose="020F0502020204030204" pitchFamily="34" charset="0"/>
              </a:rPr>
              <a:t>21</a:t>
            </a:r>
            <a:r>
              <a:rPr lang="en-GB" sz="3800" spc="0" baseline="30000" dirty="0">
                <a:solidFill>
                  <a:srgbClr val="002060"/>
                </a:solidFill>
                <a:latin typeface="+mn-lt"/>
                <a:ea typeface="ＭＳ Ｐゴシック" panose="020B0600070205080204" pitchFamily="34" charset="-128"/>
                <a:cs typeface="Calibri" panose="020F0502020204030204" pitchFamily="34" charset="0"/>
              </a:rPr>
              <a:t>st</a:t>
            </a:r>
            <a:r>
              <a:rPr lang="en-GB" sz="3800" spc="0" dirty="0">
                <a:solidFill>
                  <a:srgbClr val="002060"/>
                </a:solidFill>
                <a:latin typeface="+mn-lt"/>
                <a:ea typeface="ＭＳ Ｐゴシック" panose="020B0600070205080204" pitchFamily="34" charset="-128"/>
                <a:cs typeface="Calibri" panose="020F0502020204030204" pitchFamily="34" charset="0"/>
              </a:rPr>
              <a:t> September 2022 </a:t>
            </a:r>
            <a:br>
              <a:rPr lang="en-GB" sz="3800" spc="0" dirty="0">
                <a:solidFill>
                  <a:srgbClr val="002060"/>
                </a:solidFill>
                <a:latin typeface="+mn-lt"/>
                <a:ea typeface="ＭＳ Ｐゴシック" panose="020B0600070205080204" pitchFamily="34" charset="-128"/>
                <a:cs typeface="Calibri" panose="020F0502020204030204" pitchFamily="34" charset="0"/>
              </a:rPr>
            </a:br>
            <a:r>
              <a:rPr lang="en-GB" sz="3800" b="1" spc="0" dirty="0">
                <a:solidFill>
                  <a:srgbClr val="002060"/>
                </a:solidFill>
                <a:latin typeface="+mn-lt"/>
                <a:ea typeface="ＭＳ Ｐゴシック" panose="020B0600070205080204" pitchFamily="34" charset="-128"/>
                <a:cs typeface="Calibri" panose="020F0502020204030204" pitchFamily="34" charset="0"/>
              </a:rPr>
              <a:t>S</a:t>
            </a:r>
            <a:r>
              <a:rPr lang="en-GB" sz="3800" spc="0" dirty="0">
                <a:solidFill>
                  <a:srgbClr val="002060"/>
                </a:solidFill>
                <a:latin typeface="+mn-lt"/>
                <a:ea typeface="ＭＳ Ｐゴシック" panose="020B0600070205080204" pitchFamily="34" charset="-128"/>
                <a:cs typeface="Calibri" panose="020F0502020204030204" pitchFamily="34" charset="0"/>
              </a:rPr>
              <a:t>ocial, </a:t>
            </a:r>
            <a:r>
              <a:rPr lang="en-GB" sz="3800" b="1" spc="0" dirty="0">
                <a:solidFill>
                  <a:srgbClr val="002060"/>
                </a:solidFill>
                <a:latin typeface="+mn-lt"/>
                <a:ea typeface="ＭＳ Ｐゴシック" panose="020B0600070205080204" pitchFamily="34" charset="-128"/>
                <a:cs typeface="Calibri" panose="020F0502020204030204" pitchFamily="34" charset="0"/>
              </a:rPr>
              <a:t>C</a:t>
            </a:r>
            <a:r>
              <a:rPr lang="en-GB" sz="3800" spc="0" dirty="0">
                <a:solidFill>
                  <a:srgbClr val="002060"/>
                </a:solidFill>
                <a:latin typeface="+mn-lt"/>
                <a:ea typeface="ＭＳ Ｐゴシック" panose="020B0600070205080204" pitchFamily="34" charset="-128"/>
                <a:cs typeface="Calibri" panose="020F0502020204030204" pitchFamily="34" charset="0"/>
              </a:rPr>
              <a:t>ommunication, </a:t>
            </a:r>
            <a:r>
              <a:rPr lang="en-GB" sz="3800" b="1" spc="0" dirty="0">
                <a:solidFill>
                  <a:srgbClr val="002060"/>
                </a:solidFill>
                <a:latin typeface="+mn-lt"/>
                <a:ea typeface="ＭＳ Ｐゴシック" panose="020B0600070205080204" pitchFamily="34" charset="-128"/>
                <a:cs typeface="Calibri" panose="020F0502020204030204" pitchFamily="34" charset="0"/>
              </a:rPr>
              <a:t>I</a:t>
            </a:r>
            <a:r>
              <a:rPr lang="en-GB" sz="3800" spc="0" dirty="0">
                <a:solidFill>
                  <a:srgbClr val="002060"/>
                </a:solidFill>
                <a:latin typeface="+mn-lt"/>
                <a:ea typeface="ＭＳ Ｐゴシック" panose="020B0600070205080204" pitchFamily="34" charset="-128"/>
                <a:cs typeface="Calibri" panose="020F0502020204030204" pitchFamily="34" charset="0"/>
              </a:rPr>
              <a:t>nteraction and </a:t>
            </a:r>
            <a:r>
              <a:rPr lang="en-GB" sz="3800" b="1" spc="0" dirty="0">
                <a:solidFill>
                  <a:srgbClr val="002060"/>
                </a:solidFill>
                <a:latin typeface="+mn-lt"/>
                <a:ea typeface="ＭＳ Ｐゴシック" panose="020B0600070205080204" pitchFamily="34" charset="-128"/>
                <a:cs typeface="Calibri" panose="020F0502020204030204" pitchFamily="34" charset="0"/>
              </a:rPr>
              <a:t>L</a:t>
            </a:r>
            <a:r>
              <a:rPr lang="en-GB" sz="3800" spc="0" dirty="0">
                <a:solidFill>
                  <a:srgbClr val="002060"/>
                </a:solidFill>
                <a:latin typeface="+mn-lt"/>
                <a:ea typeface="ＭＳ Ｐゴシック" panose="020B0600070205080204" pitchFamily="34" charset="-128"/>
                <a:cs typeface="Calibri" panose="020F0502020204030204" pitchFamily="34" charset="0"/>
              </a:rPr>
              <a:t>earning (SCIL) Team </a:t>
            </a:r>
            <a:br>
              <a:rPr lang="en-GB" alt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altLang="en-US" sz="32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6" name="Picture 4">
            <a:extLst>
              <a:ext uri="{FF2B5EF4-FFF2-40B4-BE49-F238E27FC236}">
                <a16:creationId xmlns:a16="http://schemas.microsoft.com/office/drawing/2014/main" id="{58E87D3A-4705-4D0D-24C4-9BC919C21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5989638"/>
            <a:ext cx="16589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Box 1">
            <a:extLst>
              <a:ext uri="{FF2B5EF4-FFF2-40B4-BE49-F238E27FC236}">
                <a16:creationId xmlns:a16="http://schemas.microsoft.com/office/drawing/2014/main" id="{BDE31D5B-2DE4-D60B-77E1-766BE9C7BF93}"/>
              </a:ext>
            </a:extLst>
          </p:cNvPr>
          <p:cNvSpPr txBox="1">
            <a:spLocks noChangeArrowheads="1"/>
          </p:cNvSpPr>
          <p:nvPr/>
        </p:nvSpPr>
        <p:spPr bwMode="auto">
          <a:xfrm>
            <a:off x="1144588" y="4386263"/>
            <a:ext cx="6048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Arial" panose="020B0604020202020204" pitchFamily="34" charset="0"/>
              </a:rPr>
              <a:t>Lucy Stead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Arial" panose="020B0604020202020204" pitchFamily="34" charset="0"/>
              </a:rPr>
              <a:t>Service Manager</a:t>
            </a:r>
          </a:p>
        </p:txBody>
      </p:sp>
      <p:pic>
        <p:nvPicPr>
          <p:cNvPr id="3078" name="Picture 6">
            <a:extLst>
              <a:ext uri="{FF2B5EF4-FFF2-40B4-BE49-F238E27FC236}">
                <a16:creationId xmlns:a16="http://schemas.microsoft.com/office/drawing/2014/main" id="{CBBA03EF-EB27-84C6-769B-11D44BD40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2955925"/>
            <a:ext cx="8032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
            <a:extLst>
              <a:ext uri="{FF2B5EF4-FFF2-40B4-BE49-F238E27FC236}">
                <a16:creationId xmlns:a16="http://schemas.microsoft.com/office/drawing/2014/main" id="{864D0FC1-DA90-073B-8FDD-3DF44BB49E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4275" y="2936875"/>
            <a:ext cx="16716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BF94BEA7-F57C-A275-C895-4454C438F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2936875"/>
            <a:ext cx="12493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a:extLst>
              <a:ext uri="{FF2B5EF4-FFF2-40B4-BE49-F238E27FC236}">
                <a16:creationId xmlns:a16="http://schemas.microsoft.com/office/drawing/2014/main" id="{B7255643-1574-73D6-3214-1F89917054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5" y="2949575"/>
            <a:ext cx="9429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1510CB-13F4-BF31-FA70-BE0A15D84F9C}"/>
              </a:ext>
            </a:extLst>
          </p:cNvPr>
          <p:cNvSpPr txBox="1"/>
          <p:nvPr/>
        </p:nvSpPr>
        <p:spPr>
          <a:xfrm>
            <a:off x="282575" y="4597400"/>
            <a:ext cx="2447925" cy="461963"/>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Early Years</a:t>
            </a:r>
          </a:p>
        </p:txBody>
      </p:sp>
      <p:sp>
        <p:nvSpPr>
          <p:cNvPr id="12" name="TextBox 11">
            <a:extLst>
              <a:ext uri="{FF2B5EF4-FFF2-40B4-BE49-F238E27FC236}">
                <a16:creationId xmlns:a16="http://schemas.microsoft.com/office/drawing/2014/main" id="{4F8C3B6C-E84C-0B7F-3D44-DA612AE27B87}"/>
              </a:ext>
            </a:extLst>
          </p:cNvPr>
          <p:cNvSpPr txBox="1"/>
          <p:nvPr/>
        </p:nvSpPr>
        <p:spPr>
          <a:xfrm>
            <a:off x="287338" y="5197475"/>
            <a:ext cx="2447925" cy="831850"/>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Communication and Interaction</a:t>
            </a:r>
          </a:p>
        </p:txBody>
      </p:sp>
      <p:sp>
        <p:nvSpPr>
          <p:cNvPr id="13" name="TextBox 12">
            <a:extLst>
              <a:ext uri="{FF2B5EF4-FFF2-40B4-BE49-F238E27FC236}">
                <a16:creationId xmlns:a16="http://schemas.microsoft.com/office/drawing/2014/main" id="{32D657B6-0C99-EC08-CC6C-F67C16FF65FA}"/>
              </a:ext>
            </a:extLst>
          </p:cNvPr>
          <p:cNvSpPr txBox="1"/>
          <p:nvPr/>
        </p:nvSpPr>
        <p:spPr>
          <a:xfrm>
            <a:off x="5438775" y="4594225"/>
            <a:ext cx="2643188" cy="461963"/>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Learning Support</a:t>
            </a:r>
          </a:p>
        </p:txBody>
      </p:sp>
      <p:sp>
        <p:nvSpPr>
          <p:cNvPr id="15" name="TextBox 14">
            <a:extLst>
              <a:ext uri="{FF2B5EF4-FFF2-40B4-BE49-F238E27FC236}">
                <a16:creationId xmlns:a16="http://schemas.microsoft.com/office/drawing/2014/main" id="{4C69F20C-5F89-A772-1AAF-E8E2EC23EEB5}"/>
              </a:ext>
            </a:extLst>
          </p:cNvPr>
          <p:cNvSpPr txBox="1"/>
          <p:nvPr/>
        </p:nvSpPr>
        <p:spPr>
          <a:xfrm>
            <a:off x="5438775" y="5159375"/>
            <a:ext cx="2643188" cy="830263"/>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Social, Emotional and Mental health</a:t>
            </a:r>
          </a:p>
        </p:txBody>
      </p:sp>
      <p:sp>
        <p:nvSpPr>
          <p:cNvPr id="14" name="TextBox 13">
            <a:extLst>
              <a:ext uri="{FF2B5EF4-FFF2-40B4-BE49-F238E27FC236}">
                <a16:creationId xmlns:a16="http://schemas.microsoft.com/office/drawing/2014/main" id="{DB3749ED-2127-4CF1-8397-BE62E4940507}"/>
              </a:ext>
            </a:extLst>
          </p:cNvPr>
          <p:cNvSpPr txBox="1"/>
          <p:nvPr/>
        </p:nvSpPr>
        <p:spPr>
          <a:xfrm>
            <a:off x="2862263" y="5175250"/>
            <a:ext cx="2447925" cy="831850"/>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a:ea typeface="ＭＳ Ｐゴシック" panose="020B0600070205080204" pitchFamily="34" charset="-128"/>
                <a:cs typeface="+mn-cs"/>
              </a:rPr>
              <a:t>Access and Inclusion Officers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8F10-1197-F84E-7FC7-D2407419292D}"/>
              </a:ext>
            </a:extLst>
          </p:cNvPr>
          <p:cNvSpPr>
            <a:spLocks noGrp="1"/>
          </p:cNvSpPr>
          <p:nvPr>
            <p:ph type="title"/>
          </p:nvPr>
        </p:nvSpPr>
        <p:spPr/>
        <p:txBody>
          <a:bodyPr/>
          <a:lstStyle/>
          <a:p>
            <a:pPr algn="ctr">
              <a:defRPr/>
            </a:pPr>
            <a:r>
              <a:rPr lang="en-GB" sz="3400" dirty="0">
                <a:solidFill>
                  <a:srgbClr val="002060"/>
                </a:solidFill>
                <a:latin typeface="+mn-lt"/>
                <a:cs typeface="Calibri" panose="020F0502020204030204" pitchFamily="34" charset="0"/>
              </a:rPr>
              <a:t>Specialist Teaching and Support Service (</a:t>
            </a:r>
            <a:r>
              <a:rPr lang="en-GB" sz="3400" dirty="0" err="1">
                <a:solidFill>
                  <a:srgbClr val="002060"/>
                </a:solidFill>
                <a:latin typeface="+mn-lt"/>
                <a:cs typeface="Calibri" panose="020F0502020204030204" pitchFamily="34" charset="0"/>
              </a:rPr>
              <a:t>STaSS</a:t>
            </a:r>
            <a:r>
              <a:rPr lang="en-GB" sz="3400" dirty="0">
                <a:solidFill>
                  <a:srgbClr val="002060"/>
                </a:solidFill>
                <a:latin typeface="+mn-lt"/>
                <a:cs typeface="Calibri" panose="020F0502020204030204" pitchFamily="34" charset="0"/>
              </a:rPr>
              <a:t>)</a:t>
            </a:r>
          </a:p>
        </p:txBody>
      </p:sp>
      <p:graphicFrame>
        <p:nvGraphicFramePr>
          <p:cNvPr id="4" name="Content Placeholder 3">
            <a:extLst>
              <a:ext uri="{FF2B5EF4-FFF2-40B4-BE49-F238E27FC236}">
                <a16:creationId xmlns:a16="http://schemas.microsoft.com/office/drawing/2014/main" id="{B218EA93-CB86-4122-4CF5-3141E69729C0}"/>
              </a:ext>
            </a:extLst>
          </p:cNvPr>
          <p:cNvGraphicFramePr>
            <a:graphicFrameLocks noGrp="1"/>
          </p:cNvGraphicFramePr>
          <p:nvPr>
            <p:ph idx="1"/>
          </p:nvPr>
        </p:nvGraphicFramePr>
        <p:xfrm>
          <a:off x="457200" y="3500438"/>
          <a:ext cx="7620000" cy="2286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955373974"/>
                    </a:ext>
                  </a:extLst>
                </a:gridCol>
                <a:gridCol w="1905000">
                  <a:extLst>
                    <a:ext uri="{9D8B030D-6E8A-4147-A177-3AD203B41FA5}">
                      <a16:colId xmlns:a16="http://schemas.microsoft.com/office/drawing/2014/main" val="869411065"/>
                    </a:ext>
                  </a:extLst>
                </a:gridCol>
                <a:gridCol w="1905000">
                  <a:extLst>
                    <a:ext uri="{9D8B030D-6E8A-4147-A177-3AD203B41FA5}">
                      <a16:colId xmlns:a16="http://schemas.microsoft.com/office/drawing/2014/main" val="3206730988"/>
                    </a:ext>
                  </a:extLst>
                </a:gridCol>
                <a:gridCol w="1905000">
                  <a:extLst>
                    <a:ext uri="{9D8B030D-6E8A-4147-A177-3AD203B41FA5}">
                      <a16:colId xmlns:a16="http://schemas.microsoft.com/office/drawing/2014/main" val="2048963990"/>
                    </a:ext>
                  </a:extLst>
                </a:gridCol>
              </a:tblGrid>
              <a:tr h="886976">
                <a:tc>
                  <a:txBody>
                    <a:bodyPr/>
                    <a:lstStyle/>
                    <a:p>
                      <a:r>
                        <a:rPr lang="en-GB" sz="2400" b="0" dirty="0">
                          <a:solidFill>
                            <a:srgbClr val="002060"/>
                          </a:solidFill>
                        </a:rPr>
                        <a:t>Social,</a:t>
                      </a:r>
                      <a:r>
                        <a:rPr lang="en-GB" sz="2400" b="0" baseline="0" dirty="0">
                          <a:solidFill>
                            <a:srgbClr val="002060"/>
                          </a:solidFill>
                        </a:rPr>
                        <a:t> Communication, Interaction and Learning (SCIL) Team</a:t>
                      </a:r>
                      <a:endParaRPr lang="en-GB" sz="2400" b="0" dirty="0">
                        <a:solidFill>
                          <a:srgbClr val="002060"/>
                        </a:solidFill>
                      </a:endParaRPr>
                    </a:p>
                  </a:txBody>
                  <a:tcPr>
                    <a:solidFill>
                      <a:schemeClr val="accent2"/>
                    </a:solidFill>
                  </a:tcPr>
                </a:tc>
                <a:tc>
                  <a:txBody>
                    <a:bodyPr/>
                    <a:lstStyle/>
                    <a:p>
                      <a:r>
                        <a:rPr lang="en-GB" sz="2400" b="0" dirty="0">
                          <a:solidFill>
                            <a:srgbClr val="002060"/>
                          </a:solidFill>
                        </a:rPr>
                        <a:t>Low Incidence Team (LIT) and Sensory Service</a:t>
                      </a:r>
                    </a:p>
                  </a:txBody>
                  <a:tcPr>
                    <a:solidFill>
                      <a:schemeClr val="accent2"/>
                    </a:solidFill>
                  </a:tcPr>
                </a:tc>
                <a:tc>
                  <a:txBody>
                    <a:bodyPr/>
                    <a:lstStyle/>
                    <a:p>
                      <a:r>
                        <a:rPr lang="en-GB" sz="2400" b="0" dirty="0">
                          <a:solidFill>
                            <a:srgbClr val="002060"/>
                          </a:solidFill>
                        </a:rPr>
                        <a:t>Local Authority Lead Resourced Provisions (LARPs)</a:t>
                      </a:r>
                    </a:p>
                  </a:txBody>
                  <a:tcPr>
                    <a:solidFill>
                      <a:schemeClr val="accent2"/>
                    </a:solidFill>
                  </a:tcPr>
                </a:tc>
                <a:tc>
                  <a:txBody>
                    <a:bodyPr/>
                    <a:lstStyle/>
                    <a:p>
                      <a:r>
                        <a:rPr lang="en-GB" sz="2400" b="0" dirty="0">
                          <a:solidFill>
                            <a:srgbClr val="002060"/>
                          </a:solidFill>
                        </a:rPr>
                        <a:t>Medical Needs</a:t>
                      </a:r>
                      <a:r>
                        <a:rPr lang="en-GB" sz="2400" b="0" baseline="0" dirty="0">
                          <a:solidFill>
                            <a:srgbClr val="002060"/>
                          </a:solidFill>
                        </a:rPr>
                        <a:t> and Hospital Education Services (MNHES)</a:t>
                      </a:r>
                      <a:endParaRPr lang="en-GB" sz="2400" b="0" dirty="0">
                        <a:solidFill>
                          <a:srgbClr val="002060"/>
                        </a:solidFill>
                      </a:endParaRPr>
                    </a:p>
                  </a:txBody>
                  <a:tcPr>
                    <a:solidFill>
                      <a:schemeClr val="accent2"/>
                    </a:solidFill>
                  </a:tcPr>
                </a:tc>
                <a:extLst>
                  <a:ext uri="{0D108BD9-81ED-4DB2-BD59-A6C34878D82A}">
                    <a16:rowId xmlns:a16="http://schemas.microsoft.com/office/drawing/2014/main" val="3614402512"/>
                  </a:ext>
                </a:extLst>
              </a:tr>
            </a:tbl>
          </a:graphicData>
        </a:graphic>
      </p:graphicFrame>
      <p:sp>
        <p:nvSpPr>
          <p:cNvPr id="8" name="Down Arrow 7">
            <a:extLst>
              <a:ext uri="{FF2B5EF4-FFF2-40B4-BE49-F238E27FC236}">
                <a16:creationId xmlns:a16="http://schemas.microsoft.com/office/drawing/2014/main" id="{1C80AB1E-135A-F4FF-EA67-4F80F1EBEE1D}"/>
              </a:ext>
            </a:extLst>
          </p:cNvPr>
          <p:cNvSpPr/>
          <p:nvPr/>
        </p:nvSpPr>
        <p:spPr>
          <a:xfrm rot="2881921">
            <a:off x="1431925" y="1428750"/>
            <a:ext cx="865188" cy="1868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mn-cs"/>
            </a:endParaRPr>
          </a:p>
        </p:txBody>
      </p:sp>
      <p:sp>
        <p:nvSpPr>
          <p:cNvPr id="9" name="Down Arrow 8">
            <a:extLst>
              <a:ext uri="{FF2B5EF4-FFF2-40B4-BE49-F238E27FC236}">
                <a16:creationId xmlns:a16="http://schemas.microsoft.com/office/drawing/2014/main" id="{96F098F3-2818-1E73-A3C3-D9DF4CA50C32}"/>
              </a:ext>
            </a:extLst>
          </p:cNvPr>
          <p:cNvSpPr/>
          <p:nvPr/>
        </p:nvSpPr>
        <p:spPr>
          <a:xfrm>
            <a:off x="3060700" y="1558925"/>
            <a:ext cx="815975" cy="1643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mn-cs"/>
            </a:endParaRPr>
          </a:p>
        </p:txBody>
      </p:sp>
      <p:sp>
        <p:nvSpPr>
          <p:cNvPr id="10" name="Down Arrow 9">
            <a:extLst>
              <a:ext uri="{FF2B5EF4-FFF2-40B4-BE49-F238E27FC236}">
                <a16:creationId xmlns:a16="http://schemas.microsoft.com/office/drawing/2014/main" id="{17301472-7A98-74B5-FA59-27C6E22F24B0}"/>
              </a:ext>
            </a:extLst>
          </p:cNvPr>
          <p:cNvSpPr/>
          <p:nvPr/>
        </p:nvSpPr>
        <p:spPr>
          <a:xfrm>
            <a:off x="4859338" y="1558925"/>
            <a:ext cx="815975" cy="1643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Down Arrow 10">
            <a:extLst>
              <a:ext uri="{FF2B5EF4-FFF2-40B4-BE49-F238E27FC236}">
                <a16:creationId xmlns:a16="http://schemas.microsoft.com/office/drawing/2014/main" id="{7DFBCB29-DD81-9920-372D-DBE64F7D2AF5}"/>
              </a:ext>
            </a:extLst>
          </p:cNvPr>
          <p:cNvSpPr/>
          <p:nvPr/>
        </p:nvSpPr>
        <p:spPr>
          <a:xfrm rot="18925256">
            <a:off x="6399213" y="1438275"/>
            <a:ext cx="863600" cy="1868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B892-6EEC-D199-31E6-41AD2AFF55DC}"/>
              </a:ext>
            </a:extLst>
          </p:cNvPr>
          <p:cNvSpPr>
            <a:spLocks noGrp="1"/>
          </p:cNvSpPr>
          <p:nvPr>
            <p:ph type="title"/>
          </p:nvPr>
        </p:nvSpPr>
        <p:spPr/>
        <p:txBody>
          <a:bodyPr/>
          <a:lstStyle/>
          <a:p>
            <a:pPr algn="ctr">
              <a:defRPr/>
            </a:pPr>
            <a:r>
              <a:rPr lang="en-GB" sz="3400" dirty="0">
                <a:solidFill>
                  <a:srgbClr val="002060"/>
                </a:solidFill>
                <a:latin typeface="+mn-lt"/>
              </a:rPr>
              <a:t>Vision for all Teams across </a:t>
            </a:r>
            <a:r>
              <a:rPr lang="en-GB" sz="3400" dirty="0" err="1">
                <a:solidFill>
                  <a:srgbClr val="002060"/>
                </a:solidFill>
                <a:latin typeface="+mn-lt"/>
              </a:rPr>
              <a:t>STaSS</a:t>
            </a:r>
            <a:endParaRPr lang="en-GB" sz="3400" dirty="0">
              <a:solidFill>
                <a:srgbClr val="002060"/>
              </a:solidFill>
              <a:latin typeface="+mn-lt"/>
            </a:endParaRPr>
          </a:p>
        </p:txBody>
      </p:sp>
      <p:sp>
        <p:nvSpPr>
          <p:cNvPr id="7171" name="Content Placeholder 2">
            <a:extLst>
              <a:ext uri="{FF2B5EF4-FFF2-40B4-BE49-F238E27FC236}">
                <a16:creationId xmlns:a16="http://schemas.microsoft.com/office/drawing/2014/main" id="{121B250A-150E-C878-EED1-6F5959797861}"/>
              </a:ext>
            </a:extLst>
          </p:cNvPr>
          <p:cNvSpPr>
            <a:spLocks noGrp="1"/>
          </p:cNvSpPr>
          <p:nvPr>
            <p:ph idx="1"/>
          </p:nvPr>
        </p:nvSpPr>
        <p:spPr>
          <a:xfrm>
            <a:off x="457200" y="1739900"/>
            <a:ext cx="7620000" cy="4800600"/>
          </a:xfrm>
        </p:spPr>
        <p:txBody>
          <a:bodyPr/>
          <a:lstStyle/>
          <a:p>
            <a:pPr marL="114300" indent="0">
              <a:buFont typeface="Arial" panose="020B0604020202020204" pitchFamily="34" charset="0"/>
              <a:buNone/>
            </a:pPr>
            <a:endParaRPr lang="en-GB" altLang="en-US" i="1">
              <a:solidFill>
                <a:srgbClr val="002060"/>
              </a:solidFill>
            </a:endParaRPr>
          </a:p>
          <a:p>
            <a:pPr marL="114300" indent="0">
              <a:buFont typeface="Arial" panose="020B0604020202020204" pitchFamily="34" charset="0"/>
              <a:buNone/>
            </a:pPr>
            <a:endParaRPr lang="en-GB" altLang="en-US" sz="2400" i="1">
              <a:solidFill>
                <a:srgbClr val="002060"/>
              </a:solidFill>
            </a:endParaRPr>
          </a:p>
          <a:p>
            <a:pPr marL="114300" indent="0">
              <a:buFont typeface="Arial" panose="020B0604020202020204" pitchFamily="34" charset="0"/>
              <a:buNone/>
            </a:pPr>
            <a:endParaRPr lang="en-GB" altLang="en-US" sz="2400" i="1">
              <a:solidFill>
                <a:srgbClr val="002060"/>
              </a:solidFill>
            </a:endParaRPr>
          </a:p>
          <a:p>
            <a:pPr marL="114300" indent="0">
              <a:buFont typeface="Arial" panose="020B0604020202020204" pitchFamily="34" charset="0"/>
              <a:buNone/>
            </a:pPr>
            <a:r>
              <a:rPr lang="en-GB" altLang="en-US" sz="2400" i="1">
                <a:solidFill>
                  <a:srgbClr val="002060"/>
                </a:solidFill>
              </a:rPr>
              <a:t>“Our vision is to provide high quality support for all Bradford children and young people using a collaborative approach through transformational learning experiences so that they can flourish, make excellent holistic progress and successfully transition to responsible citizens”.</a:t>
            </a:r>
          </a:p>
          <a:p>
            <a:pPr marL="114300" indent="0">
              <a:buFont typeface="Arial" panose="020B0604020202020204" pitchFamily="34" charset="0"/>
              <a:buNone/>
            </a:pPr>
            <a:endParaRPr lang="en-GB" altLang="en-US"/>
          </a:p>
        </p:txBody>
      </p:sp>
      <p:pic>
        <p:nvPicPr>
          <p:cNvPr id="7172" name="Picture 3">
            <a:extLst>
              <a:ext uri="{FF2B5EF4-FFF2-40B4-BE49-F238E27FC236}">
                <a16:creationId xmlns:a16="http://schemas.microsoft.com/office/drawing/2014/main" id="{148DB55C-D905-D2CC-FD2D-AF6832838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417638"/>
            <a:ext cx="15113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Image">
            <a:extLst>
              <a:ext uri="{FF2B5EF4-FFF2-40B4-BE49-F238E27FC236}">
                <a16:creationId xmlns:a16="http://schemas.microsoft.com/office/drawing/2014/main" id="{8CDC1673-70CB-7772-E408-971F97466D3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979613" y="333375"/>
            <a:ext cx="4632325" cy="5329238"/>
          </a:xfrm>
        </p:spPr>
      </p:pic>
      <p:sp>
        <p:nvSpPr>
          <p:cNvPr id="9219" name="Rectangle 4">
            <a:extLst>
              <a:ext uri="{FF2B5EF4-FFF2-40B4-BE49-F238E27FC236}">
                <a16:creationId xmlns:a16="http://schemas.microsoft.com/office/drawing/2014/main" id="{8E673DF7-5880-1E87-6B7A-23EDD7D7B1E2}"/>
              </a:ext>
            </a:extLst>
          </p:cNvPr>
          <p:cNvSpPr>
            <a:spLocks noChangeArrowheads="1"/>
          </p:cNvSpPr>
          <p:nvPr/>
        </p:nvSpPr>
        <p:spPr bwMode="auto">
          <a:xfrm>
            <a:off x="395288" y="6021388"/>
            <a:ext cx="457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altLang="en-US" sz="1700" b="0" i="0" u="none" strike="noStrike" kern="1200" cap="none" spc="0" normalizeH="0" baseline="0" noProof="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Posted on Twitter 11</a:t>
            </a:r>
            <a:r>
              <a:rPr kumimoji="0" lang="en-GB" altLang="en-US" sz="1700" b="0" i="0" u="none" strike="noStrike" kern="1200" cap="none" spc="0" normalizeH="0" baseline="30000" noProof="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GB" altLang="en-US" sz="1700" b="0" i="0" u="none" strike="noStrike" kern="1200" cap="none" spc="0" normalizeH="0" baseline="0" noProof="0">
                <a:ln>
                  <a:noFill/>
                </a:ln>
                <a:solidFill>
                  <a:srgbClr val="2F2B20"/>
                </a:solidFill>
                <a:effectLst/>
                <a:uLnTx/>
                <a:uFillTx/>
                <a:latin typeface="Calibri" panose="020F0502020204030204" pitchFamily="34" charset="0"/>
                <a:ea typeface="Calibri" panose="020F0502020204030204" pitchFamily="34" charset="0"/>
                <a:cs typeface="Times New Roman" panose="02020603050405020304" pitchFamily="18" charset="0"/>
              </a:rPr>
              <a:t> April 2022 4.10pm @teachergoal (origin of the photo – unknown)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24C1-5283-EE3D-6296-68AEC9792724}"/>
              </a:ext>
            </a:extLst>
          </p:cNvPr>
          <p:cNvSpPr>
            <a:spLocks noGrp="1"/>
          </p:cNvSpPr>
          <p:nvPr>
            <p:ph type="title"/>
          </p:nvPr>
        </p:nvSpPr>
        <p:spPr/>
        <p:txBody>
          <a:bodyPr/>
          <a:lstStyle/>
          <a:p>
            <a:pPr algn="ctr">
              <a:defRPr/>
            </a:pPr>
            <a:r>
              <a:rPr lang="en-GB" sz="3400" dirty="0">
                <a:solidFill>
                  <a:srgbClr val="002060"/>
                </a:solidFill>
                <a:latin typeface="+mn-lt"/>
              </a:rPr>
              <a:t>The SCIL Team Offer</a:t>
            </a:r>
          </a:p>
        </p:txBody>
      </p:sp>
      <p:sp>
        <p:nvSpPr>
          <p:cNvPr id="3" name="Content Placeholder 2">
            <a:extLst>
              <a:ext uri="{FF2B5EF4-FFF2-40B4-BE49-F238E27FC236}">
                <a16:creationId xmlns:a16="http://schemas.microsoft.com/office/drawing/2014/main" id="{0FE0D1A8-A47B-C3E0-494A-FCDCC07A3E10}"/>
              </a:ext>
            </a:extLst>
          </p:cNvPr>
          <p:cNvSpPr>
            <a:spLocks noGrp="1"/>
          </p:cNvSpPr>
          <p:nvPr>
            <p:ph idx="1"/>
          </p:nvPr>
        </p:nvSpPr>
        <p:spPr/>
        <p:txBody>
          <a:bodyPr/>
          <a:lstStyle/>
          <a:p>
            <a:pPr marL="114300" indent="0">
              <a:spcAft>
                <a:spcPts val="0"/>
              </a:spcAft>
              <a:buFont typeface="Arial" panose="020B0604020202020204" pitchFamily="34" charset="0"/>
              <a:buNone/>
              <a:defRPr/>
            </a:pPr>
            <a:r>
              <a:rPr lang="en-GB" sz="2400" dirty="0">
                <a:solidFill>
                  <a:srgbClr val="002060"/>
                </a:solidFill>
              </a:rPr>
              <a:t>Our offer focuses on equipping mainstream schools/settings to identify and effectively support children and young people with Special Education Needs and Disabilities through high quality teaching, reasonable adjustments and additional provision. </a:t>
            </a:r>
            <a:endParaRPr lang="en-GB" sz="2400" dirty="0">
              <a:solidFill>
                <a:srgbClr val="002060"/>
              </a:solidFill>
              <a:latin typeface="Times New Roman" panose="02020603050405020304" pitchFamily="18" charset="0"/>
              <a:ea typeface="Times New Roman" panose="02020603050405020304" pitchFamily="18" charset="0"/>
            </a:endParaRPr>
          </a:p>
          <a:p>
            <a:pPr marL="114300" indent="0">
              <a:spcAft>
                <a:spcPts val="0"/>
              </a:spcAft>
              <a:buFont typeface="Arial" panose="020B0604020202020204" pitchFamily="34" charset="0"/>
              <a:buNone/>
              <a:defRPr/>
            </a:pPr>
            <a:endParaRPr lang="en-GB" sz="2400" dirty="0">
              <a:ea typeface="Times New Roman" panose="02020603050405020304" pitchFamily="18" charset="0"/>
            </a:endParaRPr>
          </a:p>
          <a:p>
            <a:pPr marL="114300" indent="0">
              <a:buFont typeface="Arial" panose="020B0604020202020204" pitchFamily="34" charset="0"/>
              <a:buNone/>
              <a:defRPr/>
            </a:pPr>
            <a:r>
              <a:rPr lang="en-GB" sz="2400" dirty="0">
                <a:solidFill>
                  <a:srgbClr val="002060"/>
                </a:solidFill>
              </a:rPr>
              <a:t>We will achieve this by working alongside key staff in schools and settings to:</a:t>
            </a:r>
          </a:p>
          <a:p>
            <a:pPr>
              <a:defRPr/>
            </a:pPr>
            <a:r>
              <a:rPr lang="en-GB" sz="2400" dirty="0">
                <a:solidFill>
                  <a:srgbClr val="002060"/>
                </a:solidFill>
              </a:rPr>
              <a:t>share our specialist knowledge, skills and experience,</a:t>
            </a:r>
          </a:p>
          <a:p>
            <a:pPr>
              <a:defRPr/>
            </a:pPr>
            <a:r>
              <a:rPr lang="en-GB" sz="2400" dirty="0">
                <a:solidFill>
                  <a:srgbClr val="002060"/>
                </a:solidFill>
              </a:rPr>
              <a:t>develop inclusive practice of staff and,</a:t>
            </a:r>
          </a:p>
          <a:p>
            <a:pPr>
              <a:defRPr/>
            </a:pPr>
            <a:r>
              <a:rPr lang="en-GB" sz="2400" dirty="0">
                <a:solidFill>
                  <a:srgbClr val="002060"/>
                </a:solidFill>
              </a:rPr>
              <a:t>support the graduated approach.</a:t>
            </a:r>
          </a:p>
        </p:txBody>
      </p:sp>
      <p:pic>
        <p:nvPicPr>
          <p:cNvPr id="11268" name="Picture 3">
            <a:extLst>
              <a:ext uri="{FF2B5EF4-FFF2-40B4-BE49-F238E27FC236}">
                <a16:creationId xmlns:a16="http://schemas.microsoft.com/office/drawing/2014/main" id="{F1D49D91-27F3-E565-E07C-D06E0E3030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25438"/>
            <a:ext cx="11985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27E2A4A-9F19-46F6-9FF4-BA37C6684F1A}"/>
              </a:ext>
            </a:extLst>
          </p:cNvPr>
          <p:cNvGraphicFramePr/>
          <p:nvPr/>
        </p:nvGraphicFramePr>
        <p:xfrm>
          <a:off x="1043608" y="548680"/>
          <a:ext cx="667040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908721"/>
            <a:ext cx="7776864" cy="2376264"/>
          </a:xfrm>
        </p:spPr>
        <p:txBody>
          <a:bodyPr>
            <a:normAutofit/>
          </a:bodyPr>
          <a:lstStyle/>
          <a:p>
            <a:pPr lvl="0">
              <a:spcBef>
                <a:spcPts val="0"/>
              </a:spcBef>
              <a:defRPr/>
            </a:pPr>
            <a:r>
              <a:rPr lang="en-GB" dirty="0">
                <a:solidFill>
                  <a:schemeClr val="dk1"/>
                </a:solidFill>
              </a:rPr>
              <a:t>Improving Outcomes for Children with SEND in Bradford </a:t>
            </a:r>
          </a:p>
        </p:txBody>
      </p:sp>
      <p:sp>
        <p:nvSpPr>
          <p:cNvPr id="3" name="Rectangle 2"/>
          <p:cNvSpPr/>
          <p:nvPr/>
        </p:nvSpPr>
        <p:spPr>
          <a:xfrm>
            <a:off x="2213992" y="3933056"/>
            <a:ext cx="4572000" cy="646331"/>
          </a:xfrm>
          <a:prstGeom prst="rect">
            <a:avLst/>
          </a:prstGeom>
        </p:spPr>
        <p:txBody>
          <a:bodyPr>
            <a:spAutoFit/>
          </a:bodyPr>
          <a:lstStyle/>
          <a:p>
            <a:pPr algn="ctr"/>
            <a:r>
              <a:rPr lang="en-GB" dirty="0">
                <a:solidFill>
                  <a:schemeClr val="dk1"/>
                </a:solidFill>
              </a:rPr>
              <a:t>Ruth Dennis </a:t>
            </a:r>
          </a:p>
          <a:p>
            <a:pPr algn="ctr"/>
            <a:r>
              <a:rPr lang="en-GB" dirty="0">
                <a:solidFill>
                  <a:schemeClr val="dk1"/>
                </a:solidFill>
              </a:rPr>
              <a:t>Principal Educational Psychologist</a:t>
            </a:r>
          </a:p>
        </p:txBody>
      </p:sp>
    </p:spTree>
    <p:extLst>
      <p:ext uri="{BB962C8B-B14F-4D97-AF65-F5344CB8AC3E}">
        <p14:creationId xmlns:p14="http://schemas.microsoft.com/office/powerpoint/2010/main" val="403984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1C3C-E0B0-63F7-F29B-D019F8FF91CB}"/>
              </a:ext>
            </a:extLst>
          </p:cNvPr>
          <p:cNvSpPr>
            <a:spLocks noGrp="1"/>
          </p:cNvSpPr>
          <p:nvPr>
            <p:ph type="title"/>
          </p:nvPr>
        </p:nvSpPr>
        <p:spPr/>
        <p:txBody>
          <a:bodyPr/>
          <a:lstStyle/>
          <a:p>
            <a:pPr algn="ctr">
              <a:defRPr/>
            </a:pPr>
            <a:r>
              <a:rPr lang="en-GB" sz="3400" dirty="0">
                <a:solidFill>
                  <a:srgbClr val="002060"/>
                </a:solidFill>
                <a:latin typeface="+mn-lt"/>
              </a:rPr>
              <a:t>A. SEND Specialist Support Request</a:t>
            </a:r>
          </a:p>
        </p:txBody>
      </p:sp>
      <p:sp>
        <p:nvSpPr>
          <p:cNvPr id="15363" name="Content Placeholder 2">
            <a:extLst>
              <a:ext uri="{FF2B5EF4-FFF2-40B4-BE49-F238E27FC236}">
                <a16:creationId xmlns:a16="http://schemas.microsoft.com/office/drawing/2014/main" id="{7C3721BA-7440-12F6-7606-3224005EFB22}"/>
              </a:ext>
            </a:extLst>
          </p:cNvPr>
          <p:cNvSpPr>
            <a:spLocks noGrp="1"/>
          </p:cNvSpPr>
          <p:nvPr>
            <p:ph idx="1"/>
          </p:nvPr>
        </p:nvSpPr>
        <p:spPr/>
        <p:txBody>
          <a:bodyPr/>
          <a:lstStyle/>
          <a:p>
            <a:pPr marL="114300" indent="0">
              <a:buFont typeface="Arial" panose="020B0604020202020204" pitchFamily="34" charset="0"/>
              <a:buNone/>
            </a:pPr>
            <a:endParaRPr lang="en-GB" altLang="en-US" sz="2400"/>
          </a:p>
          <a:p>
            <a:pPr marL="114300" indent="0">
              <a:buFont typeface="Arial" panose="020B0604020202020204" pitchFamily="34" charset="0"/>
              <a:buNone/>
            </a:pPr>
            <a:endParaRPr lang="en-GB" altLang="en-US" sz="2400"/>
          </a:p>
        </p:txBody>
      </p:sp>
      <p:pic>
        <p:nvPicPr>
          <p:cNvPr id="15364" name="Picture 2">
            <a:extLst>
              <a:ext uri="{FF2B5EF4-FFF2-40B4-BE49-F238E27FC236}">
                <a16:creationId xmlns:a16="http://schemas.microsoft.com/office/drawing/2014/main" id="{EA8FD0EF-6556-8127-1505-578636E753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3" y="1196975"/>
            <a:ext cx="7634287"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6A75-D451-8AFD-0213-E5364F1D53A1}"/>
              </a:ext>
            </a:extLst>
          </p:cNvPr>
          <p:cNvSpPr>
            <a:spLocks noGrp="1"/>
          </p:cNvSpPr>
          <p:nvPr>
            <p:ph type="title"/>
          </p:nvPr>
        </p:nvSpPr>
        <p:spPr/>
        <p:txBody>
          <a:bodyPr/>
          <a:lstStyle/>
          <a:p>
            <a:pPr algn="ctr">
              <a:defRPr/>
            </a:pPr>
            <a:r>
              <a:rPr lang="en-GB" sz="3400" dirty="0">
                <a:solidFill>
                  <a:srgbClr val="002060"/>
                </a:solidFill>
              </a:rPr>
              <a:t>B. Support for individual children </a:t>
            </a:r>
          </a:p>
        </p:txBody>
      </p:sp>
      <p:pic>
        <p:nvPicPr>
          <p:cNvPr id="17411" name="Content Placeholder 3">
            <a:extLst>
              <a:ext uri="{FF2B5EF4-FFF2-40B4-BE49-F238E27FC236}">
                <a16:creationId xmlns:a16="http://schemas.microsoft.com/office/drawing/2014/main" id="{98AF4A63-E63D-33B2-D9F0-9253FFA5F16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417638"/>
            <a:ext cx="7267575" cy="46609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28C8-0E92-353F-5EB2-F5B4832D868C}"/>
              </a:ext>
            </a:extLst>
          </p:cNvPr>
          <p:cNvSpPr>
            <a:spLocks noGrp="1"/>
          </p:cNvSpPr>
          <p:nvPr>
            <p:ph type="title"/>
          </p:nvPr>
        </p:nvSpPr>
        <p:spPr/>
        <p:txBody>
          <a:bodyPr/>
          <a:lstStyle/>
          <a:p>
            <a:pPr algn="ctr">
              <a:defRPr/>
            </a:pPr>
            <a:r>
              <a:rPr lang="en-GB" sz="3400" dirty="0">
                <a:solidFill>
                  <a:srgbClr val="002060"/>
                </a:solidFill>
              </a:rPr>
              <a:t>C. Training</a:t>
            </a:r>
          </a:p>
        </p:txBody>
      </p:sp>
      <p:sp>
        <p:nvSpPr>
          <p:cNvPr id="3" name="Content Placeholder 2">
            <a:extLst>
              <a:ext uri="{FF2B5EF4-FFF2-40B4-BE49-F238E27FC236}">
                <a16:creationId xmlns:a16="http://schemas.microsoft.com/office/drawing/2014/main" id="{BCE09ECC-27BE-D132-64B6-4F20F49BC532}"/>
              </a:ext>
            </a:extLst>
          </p:cNvPr>
          <p:cNvSpPr>
            <a:spLocks noGrp="1"/>
          </p:cNvSpPr>
          <p:nvPr>
            <p:ph idx="1"/>
          </p:nvPr>
        </p:nvSpPr>
        <p:spPr/>
        <p:txBody>
          <a:bodyPr/>
          <a:lstStyle/>
          <a:p>
            <a:pPr>
              <a:defRPr/>
            </a:pPr>
            <a:r>
              <a:rPr lang="en-GB" sz="2400" dirty="0">
                <a:solidFill>
                  <a:srgbClr val="002060"/>
                </a:solidFill>
              </a:rPr>
              <a:t>Fundamentals for Inclusion</a:t>
            </a:r>
          </a:p>
          <a:p>
            <a:pPr marL="114300" indent="0">
              <a:buFont typeface="Arial" panose="020B0604020202020204" pitchFamily="34" charset="0"/>
              <a:buNone/>
              <a:defRPr/>
            </a:pPr>
            <a:endParaRPr lang="en-GB" sz="2400" dirty="0">
              <a:solidFill>
                <a:srgbClr val="002060"/>
              </a:solidFill>
            </a:endParaRPr>
          </a:p>
          <a:p>
            <a:pPr>
              <a:defRPr/>
            </a:pPr>
            <a:r>
              <a:rPr lang="en-GB" sz="2400" dirty="0">
                <a:solidFill>
                  <a:srgbClr val="002060"/>
                </a:solidFill>
              </a:rPr>
              <a:t>Making Sense of Autism</a:t>
            </a:r>
          </a:p>
          <a:p>
            <a:pPr marL="114300" indent="0">
              <a:buFont typeface="Arial" panose="020B0604020202020204" pitchFamily="34" charset="0"/>
              <a:buNone/>
              <a:defRPr/>
            </a:pPr>
            <a:endParaRPr lang="en-GB" sz="2400" dirty="0">
              <a:solidFill>
                <a:srgbClr val="002060"/>
              </a:solidFill>
            </a:endParaRPr>
          </a:p>
          <a:p>
            <a:pPr>
              <a:defRPr/>
            </a:pPr>
            <a:r>
              <a:rPr lang="en-GB" sz="2400" dirty="0">
                <a:solidFill>
                  <a:srgbClr val="002060"/>
                </a:solidFill>
              </a:rPr>
              <a:t>SENCO essentials</a:t>
            </a:r>
          </a:p>
          <a:p>
            <a:pPr marL="114300" indent="0">
              <a:buFont typeface="Arial" panose="020B0604020202020204" pitchFamily="34" charset="0"/>
              <a:buNone/>
              <a:defRPr/>
            </a:pPr>
            <a:endParaRPr lang="en-GB" sz="2400" dirty="0">
              <a:solidFill>
                <a:srgbClr val="002060"/>
              </a:solidFill>
            </a:endParaRPr>
          </a:p>
          <a:p>
            <a:pPr>
              <a:defRPr/>
            </a:pPr>
            <a:r>
              <a:rPr lang="en-GB" sz="2400" dirty="0">
                <a:solidFill>
                  <a:srgbClr val="002060"/>
                </a:solidFill>
              </a:rPr>
              <a:t>Scheduled training</a:t>
            </a:r>
          </a:p>
          <a:p>
            <a:pPr marL="114300" indent="0">
              <a:buFont typeface="Arial" panose="020B0604020202020204" pitchFamily="34" charset="0"/>
              <a:buNone/>
              <a:defRPr/>
            </a:pPr>
            <a:endParaRPr lang="en-GB" sz="2400" dirty="0">
              <a:solidFill>
                <a:srgbClr val="002060"/>
              </a:solidFill>
            </a:endParaRPr>
          </a:p>
          <a:p>
            <a:pPr>
              <a:defRPr/>
            </a:pPr>
            <a:r>
              <a:rPr lang="en-GB" sz="2400" dirty="0">
                <a:solidFill>
                  <a:srgbClr val="002060"/>
                </a:solidFill>
              </a:rPr>
              <a:t>On demand training </a:t>
            </a:r>
          </a:p>
          <a:p>
            <a:pPr>
              <a:defRPr/>
            </a:pPr>
            <a:endParaRPr lang="en-GB" dirty="0"/>
          </a:p>
        </p:txBody>
      </p:sp>
      <p:pic>
        <p:nvPicPr>
          <p:cNvPr id="19460" name="Picture 3">
            <a:extLst>
              <a:ext uri="{FF2B5EF4-FFF2-40B4-BE49-F238E27FC236}">
                <a16:creationId xmlns:a16="http://schemas.microsoft.com/office/drawing/2014/main" id="{5DD2AF88-D496-8100-6C3E-F41F2B2BE8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74638"/>
            <a:ext cx="16462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2656-0923-13C4-B69F-334C0BC21D75}"/>
              </a:ext>
            </a:extLst>
          </p:cNvPr>
          <p:cNvSpPr>
            <a:spLocks noGrp="1"/>
          </p:cNvSpPr>
          <p:nvPr>
            <p:ph type="title"/>
          </p:nvPr>
        </p:nvSpPr>
        <p:spPr/>
        <p:txBody>
          <a:bodyPr/>
          <a:lstStyle/>
          <a:p>
            <a:pPr algn="ctr">
              <a:defRPr/>
            </a:pPr>
            <a:r>
              <a:rPr lang="en-GB" sz="3400" dirty="0">
                <a:solidFill>
                  <a:srgbClr val="002060"/>
                </a:solidFill>
                <a:latin typeface="+mn-lt"/>
              </a:rPr>
              <a:t>Any Questions or Comments? </a:t>
            </a:r>
          </a:p>
        </p:txBody>
      </p:sp>
      <p:sp>
        <p:nvSpPr>
          <p:cNvPr id="21507" name="Content Placeholder 2">
            <a:extLst>
              <a:ext uri="{FF2B5EF4-FFF2-40B4-BE49-F238E27FC236}">
                <a16:creationId xmlns:a16="http://schemas.microsoft.com/office/drawing/2014/main" id="{52BBDA0D-0AEB-5BB2-0324-C2486358711A}"/>
              </a:ext>
            </a:extLst>
          </p:cNvPr>
          <p:cNvSpPr>
            <a:spLocks noGrp="1"/>
          </p:cNvSpPr>
          <p:nvPr>
            <p:ph idx="1"/>
          </p:nvPr>
        </p:nvSpPr>
        <p:spPr/>
        <p:txBody>
          <a:bodyPr/>
          <a:lstStyle/>
          <a:p>
            <a:pPr marL="114300" indent="0">
              <a:buFont typeface="Arial" panose="020B0604020202020204" pitchFamily="34" charset="0"/>
              <a:buNone/>
            </a:pPr>
            <a:endParaRPr lang="en-GB" altLang="en-US" sz="2400"/>
          </a:p>
          <a:p>
            <a:pPr marL="114300" indent="0">
              <a:buFont typeface="Arial" panose="020B0604020202020204" pitchFamily="34" charset="0"/>
              <a:buNone/>
            </a:pPr>
            <a:r>
              <a:rPr lang="en-GB" altLang="en-US" sz="2400" u="sng">
                <a:solidFill>
                  <a:srgbClr val="002060"/>
                </a:solidFill>
              </a:rPr>
              <a:t>Contact Details:</a:t>
            </a:r>
          </a:p>
          <a:p>
            <a:pPr marL="114300" indent="0">
              <a:buFont typeface="Arial" panose="020B0604020202020204" pitchFamily="34" charset="0"/>
              <a:buNone/>
            </a:pPr>
            <a:endParaRPr lang="en-GB" altLang="en-US" sz="2400">
              <a:solidFill>
                <a:srgbClr val="002060"/>
              </a:solidFill>
              <a:hlinkClick r:id="" action="ppaction://noaction"/>
            </a:endParaRPr>
          </a:p>
          <a:p>
            <a:pPr marL="114300" indent="0">
              <a:buFont typeface="Arial" panose="020B0604020202020204" pitchFamily="34" charset="0"/>
              <a:buNone/>
            </a:pPr>
            <a:r>
              <a:rPr lang="en-GB" altLang="en-US" sz="2400">
                <a:solidFill>
                  <a:srgbClr val="002060"/>
                </a:solidFill>
                <a:hlinkClick r:id="" action="ppaction://noaction"/>
              </a:rPr>
              <a:t>lucy.stead@bradford.gov.uk</a:t>
            </a:r>
            <a:endParaRPr lang="en-GB" altLang="en-US" sz="2400">
              <a:solidFill>
                <a:srgbClr val="002060"/>
              </a:solidFill>
            </a:endParaRPr>
          </a:p>
          <a:p>
            <a:pPr marL="114300" indent="0">
              <a:buFont typeface="Arial" panose="020B0604020202020204" pitchFamily="34" charset="0"/>
              <a:buNone/>
            </a:pPr>
            <a:r>
              <a:rPr lang="en-GB" altLang="en-US" sz="2400">
                <a:solidFill>
                  <a:srgbClr val="002060"/>
                </a:solidFill>
              </a:rPr>
              <a:t>07582 100955</a:t>
            </a:r>
          </a:p>
          <a:p>
            <a:pPr marL="114300" indent="0">
              <a:buFont typeface="Arial" panose="020B0604020202020204" pitchFamily="34" charset="0"/>
              <a:buNone/>
            </a:pPr>
            <a:endParaRPr lang="en-GB" altLang="en-US" sz="2400">
              <a:solidFill>
                <a:srgbClr val="002060"/>
              </a:solidFill>
            </a:endParaRPr>
          </a:p>
        </p:txBody>
      </p:sp>
      <p:pic>
        <p:nvPicPr>
          <p:cNvPr id="21508" name="Picture 2">
            <a:extLst>
              <a:ext uri="{FF2B5EF4-FFF2-40B4-BE49-F238E27FC236}">
                <a16:creationId xmlns:a16="http://schemas.microsoft.com/office/drawing/2014/main" id="{0998CABD-2CEC-9642-1A80-3B93588F3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600200"/>
            <a:ext cx="13684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2420888"/>
            <a:ext cx="3369915" cy="2388129"/>
          </a:xfrm>
        </p:spPr>
      </p:pic>
    </p:spTree>
    <p:extLst>
      <p:ext uri="{BB962C8B-B14F-4D97-AF65-F5344CB8AC3E}">
        <p14:creationId xmlns:p14="http://schemas.microsoft.com/office/powerpoint/2010/main" val="3167609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Education Emotional Wellbeing Practitioners</a:t>
            </a:r>
          </a:p>
        </p:txBody>
      </p:sp>
      <p:sp>
        <p:nvSpPr>
          <p:cNvPr id="3" name="Content Placeholder 2"/>
          <p:cNvSpPr>
            <a:spLocks noGrp="1"/>
          </p:cNvSpPr>
          <p:nvPr>
            <p:ph sz="half" idx="1"/>
          </p:nvPr>
        </p:nvSpPr>
        <p:spPr/>
        <p:txBody>
          <a:bodyPr>
            <a:normAutofit fontScale="62500" lnSpcReduction="20000"/>
          </a:bodyPr>
          <a:lstStyle/>
          <a:p>
            <a:pPr marL="0" indent="0">
              <a:buNone/>
            </a:pPr>
            <a:r>
              <a:rPr lang="en-GB" dirty="0"/>
              <a:t>The Education Emotional Wellbeing Practitioners' (EEWP) team are part of the Educational Psychology team</a:t>
            </a:r>
          </a:p>
          <a:p>
            <a:pPr marL="0" indent="0">
              <a:buNone/>
            </a:pPr>
            <a:r>
              <a:rPr lang="en-GB" sz="1500" dirty="0"/>
              <a:t> </a:t>
            </a:r>
          </a:p>
          <a:p>
            <a:pPr marL="0" indent="0">
              <a:buNone/>
            </a:pPr>
            <a:r>
              <a:rPr lang="en-GB" dirty="0"/>
              <a:t>The team is fully funded and operates in schools that do not have access to an NHS MHST; this is to increase equity of access to services across the Bradford District. </a:t>
            </a:r>
          </a:p>
          <a:p>
            <a:pPr marL="0" indent="0">
              <a:buNone/>
            </a:pPr>
            <a:endParaRPr lang="en-GB" sz="1100" dirty="0"/>
          </a:p>
          <a:p>
            <a:pPr marL="0" indent="0">
              <a:buNone/>
            </a:pPr>
            <a:r>
              <a:rPr lang="en-GB" dirty="0"/>
              <a:t>EEWPs work with CYP within school and college settings who may be experiencing mild to moderate emotional difficulties, the most common being low mood and anxiety. </a:t>
            </a:r>
          </a:p>
          <a:p>
            <a:pPr marL="0" indent="0">
              <a:buNone/>
            </a:pPr>
            <a:endParaRPr lang="en-GB" sz="1400" dirty="0"/>
          </a:p>
          <a:p>
            <a:pPr marL="0" indent="0">
              <a:buNone/>
            </a:pPr>
            <a:r>
              <a:rPr lang="en-GB" dirty="0"/>
              <a:t>The EEWPs offer three strands of support: 1:1 interventions, Therapeutic Story Writing groups and whole setting workshops. </a:t>
            </a:r>
          </a:p>
        </p:txBody>
      </p:sp>
      <p:sp>
        <p:nvSpPr>
          <p:cNvPr id="4" name="Content Placeholder 3"/>
          <p:cNvSpPr>
            <a:spLocks noGrp="1"/>
          </p:cNvSpPr>
          <p:nvPr>
            <p:ph sz="half" idx="2"/>
          </p:nvPr>
        </p:nvSpPr>
        <p:spPr/>
        <p:txBody>
          <a:bodyPr>
            <a:normAutofit fontScale="62500" lnSpcReduction="20000"/>
          </a:bodyPr>
          <a:lstStyle/>
          <a:p>
            <a:pPr marL="0" indent="0">
              <a:buNone/>
            </a:pPr>
            <a:r>
              <a:rPr lang="en-GB" dirty="0"/>
              <a:t>For further information around the range of support available please visit:</a:t>
            </a:r>
          </a:p>
          <a:p>
            <a:pPr marL="0" indent="0">
              <a:buNone/>
            </a:pPr>
            <a:r>
              <a:rPr lang="en-GB" dirty="0">
                <a:hlinkClick r:id="rId2"/>
              </a:rPr>
              <a:t>Education based Emotional Wellbeing Practitioners (EEWP) Team | Bradford Schools Online</a:t>
            </a:r>
            <a:endParaRPr lang="en-GB" dirty="0"/>
          </a:p>
          <a:p>
            <a:pPr marL="0" indent="0">
              <a:buNone/>
            </a:pPr>
            <a:endParaRPr lang="en-GB" dirty="0"/>
          </a:p>
          <a:p>
            <a:pPr marL="0" indent="0">
              <a:buNone/>
            </a:pPr>
            <a:r>
              <a:rPr lang="en-GB" dirty="0"/>
              <a:t>Alternatively contact the Lead practitioner via email to discuss how the team could support a child or children further:</a:t>
            </a:r>
          </a:p>
          <a:p>
            <a:pPr marL="0" indent="0">
              <a:buNone/>
            </a:pPr>
            <a:r>
              <a:rPr lang="en-GB" dirty="0">
                <a:hlinkClick r:id="rId3"/>
              </a:rPr>
              <a:t>EdEmotionalWellbeing@bradford.gov.uk</a:t>
            </a:r>
            <a:endParaRPr lang="en-GB" dirty="0"/>
          </a:p>
          <a:p>
            <a:pPr marL="0" indent="0">
              <a:buNone/>
            </a:pPr>
            <a:endParaRPr lang="en-GB" dirty="0"/>
          </a:p>
        </p:txBody>
      </p:sp>
    </p:spTree>
    <p:extLst>
      <p:ext uri="{BB962C8B-B14F-4D97-AF65-F5344CB8AC3E}">
        <p14:creationId xmlns:p14="http://schemas.microsoft.com/office/powerpoint/2010/main" val="29490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788" y="449263"/>
            <a:ext cx="8780462" cy="1000274"/>
          </a:xfrm>
          <a:prstGeom prst="rect">
            <a:avLst/>
          </a:prstGeom>
          <a:noFill/>
        </p:spPr>
        <p:txBody>
          <a:bodyPr>
            <a:spAutoFit/>
          </a:bodyPr>
          <a:lstStyle/>
          <a:p>
            <a:pPr algn="ctr">
              <a:defRPr/>
            </a:pPr>
            <a:r>
              <a:rPr lang="en-GB" b="1" dirty="0">
                <a:solidFill>
                  <a:srgbClr val="467980"/>
                </a:solidFill>
              </a:rPr>
              <a:t>Bradford Virtual School Training and Development</a:t>
            </a:r>
          </a:p>
          <a:p>
            <a:pPr algn="ctr">
              <a:defRPr/>
            </a:pPr>
            <a:endParaRPr lang="en-GB" sz="1100" b="1" dirty="0">
              <a:solidFill>
                <a:schemeClr val="tx2">
                  <a:lumMod val="75000"/>
                </a:schemeClr>
              </a:solidFill>
            </a:endParaRPr>
          </a:p>
          <a:p>
            <a:pPr algn="ctr">
              <a:defRPr/>
            </a:pPr>
            <a:r>
              <a:rPr lang="en-GB" b="1" dirty="0">
                <a:solidFill>
                  <a:schemeClr val="tx2">
                    <a:lumMod val="75000"/>
                  </a:schemeClr>
                </a:solidFill>
              </a:rPr>
              <a:t>SENDCO NETWORK</a:t>
            </a:r>
          </a:p>
        </p:txBody>
      </p:sp>
      <p:sp>
        <p:nvSpPr>
          <p:cNvPr id="6" name="TextBox 5"/>
          <p:cNvSpPr txBox="1"/>
          <p:nvPr/>
        </p:nvSpPr>
        <p:spPr>
          <a:xfrm>
            <a:off x="179388" y="4640263"/>
            <a:ext cx="8753475" cy="1754326"/>
          </a:xfrm>
          <a:prstGeom prst="rect">
            <a:avLst/>
          </a:prstGeom>
          <a:noFill/>
        </p:spPr>
        <p:txBody>
          <a:bodyPr>
            <a:spAutoFit/>
          </a:bodyPr>
          <a:lstStyle/>
          <a:p>
            <a:pPr algn="ctr">
              <a:defRPr/>
            </a:pPr>
            <a:r>
              <a:rPr lang="en-GB" sz="3200" b="1" dirty="0">
                <a:solidFill>
                  <a:srgbClr val="467980"/>
                </a:solidFill>
              </a:rPr>
              <a:t>Bradford Virtual School For Looked After and Previously Looked After Children</a:t>
            </a:r>
          </a:p>
          <a:p>
            <a:pPr algn="ctr">
              <a:defRPr/>
            </a:pPr>
            <a:r>
              <a:rPr lang="en-GB" b="1" dirty="0">
                <a:solidFill>
                  <a:srgbClr val="467980"/>
                </a:solidFill>
              </a:rPr>
              <a:t>Louise Coates-Black</a:t>
            </a:r>
          </a:p>
          <a:p>
            <a:pPr>
              <a:defRPr/>
            </a:pPr>
            <a:endParaRPr lang="en-GB" sz="2000" b="1" dirty="0">
              <a:solidFill>
                <a:schemeClr val="tx2">
                  <a:lumMod val="75000"/>
                </a:schemeClr>
              </a:solidFill>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1825625"/>
            <a:ext cx="2951162"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3789363"/>
            <a:ext cx="2573338"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763713" y="333375"/>
            <a:ext cx="633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3600" b="1">
                <a:solidFill>
                  <a:schemeClr val="tx1"/>
                </a:solidFill>
              </a:rPr>
              <a:t>Bradford Virtual School</a:t>
            </a:r>
          </a:p>
        </p:txBody>
      </p:sp>
      <p:grpSp>
        <p:nvGrpSpPr>
          <p:cNvPr id="8195" name="Group 28"/>
          <p:cNvGrpSpPr>
            <a:grpSpLocks/>
          </p:cNvGrpSpPr>
          <p:nvPr/>
        </p:nvGrpSpPr>
        <p:grpSpPr bwMode="auto">
          <a:xfrm>
            <a:off x="539750" y="1260475"/>
            <a:ext cx="8121650" cy="4113213"/>
            <a:chOff x="540038" y="1259928"/>
            <a:chExt cx="8120647" cy="4113288"/>
          </a:xfrm>
        </p:grpSpPr>
        <p:sp>
          <p:nvSpPr>
            <p:cNvPr id="30" name="Freeform 29"/>
            <p:cNvSpPr/>
            <p:nvPr/>
          </p:nvSpPr>
          <p:spPr>
            <a:xfrm>
              <a:off x="2455333" y="1740808"/>
              <a:ext cx="1612610" cy="220988"/>
            </a:xfrm>
            <a:custGeom>
              <a:avLst/>
              <a:gdLst/>
              <a:ahLst/>
              <a:cxnLst/>
              <a:rect l="0" t="0" r="0" b="0"/>
              <a:pathLst>
                <a:path>
                  <a:moveTo>
                    <a:pt x="0" y="220988"/>
                  </a:moveTo>
                  <a:lnTo>
                    <a:pt x="1612610" y="0"/>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2455333" y="1961796"/>
              <a:ext cx="910963" cy="784645"/>
            </a:xfrm>
            <a:custGeom>
              <a:avLst/>
              <a:gdLst/>
              <a:ahLst/>
              <a:cxnLst/>
              <a:rect l="0" t="0" r="0" b="0"/>
              <a:pathLst>
                <a:path>
                  <a:moveTo>
                    <a:pt x="0" y="0"/>
                  </a:moveTo>
                  <a:lnTo>
                    <a:pt x="0" y="784645"/>
                  </a:lnTo>
                  <a:lnTo>
                    <a:pt x="910963" y="784645"/>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6084171" y="3045514"/>
              <a:ext cx="241620" cy="643430"/>
            </a:xfrm>
            <a:custGeom>
              <a:avLst/>
              <a:gdLst/>
              <a:ahLst/>
              <a:cxnLst/>
              <a:rect l="0" t="0" r="0" b="0"/>
              <a:pathLst>
                <a:path>
                  <a:moveTo>
                    <a:pt x="241620" y="0"/>
                  </a:moveTo>
                  <a:lnTo>
                    <a:pt x="0" y="643430"/>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32"/>
            <p:cNvSpPr/>
            <p:nvPr/>
          </p:nvSpPr>
          <p:spPr>
            <a:xfrm>
              <a:off x="2455333" y="1961796"/>
              <a:ext cx="4849869" cy="348828"/>
            </a:xfrm>
            <a:custGeom>
              <a:avLst/>
              <a:gdLst/>
              <a:ahLst/>
              <a:cxnLst/>
              <a:rect l="0" t="0" r="0" b="0"/>
              <a:pathLst>
                <a:path>
                  <a:moveTo>
                    <a:pt x="0" y="0"/>
                  </a:moveTo>
                  <a:lnTo>
                    <a:pt x="0" y="180167"/>
                  </a:lnTo>
                  <a:lnTo>
                    <a:pt x="4849869" y="180167"/>
                  </a:lnTo>
                  <a:lnTo>
                    <a:pt x="4849869" y="348828"/>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568588" y="3072565"/>
              <a:ext cx="181106" cy="714814"/>
            </a:xfrm>
            <a:custGeom>
              <a:avLst/>
              <a:gdLst/>
              <a:ahLst/>
              <a:cxnLst/>
              <a:rect l="0" t="0" r="0" b="0"/>
              <a:pathLst>
                <a:path>
                  <a:moveTo>
                    <a:pt x="181106" y="0"/>
                  </a:moveTo>
                  <a:lnTo>
                    <a:pt x="0" y="714814"/>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34"/>
            <p:cNvSpPr/>
            <p:nvPr/>
          </p:nvSpPr>
          <p:spPr>
            <a:xfrm>
              <a:off x="1772038" y="1961796"/>
              <a:ext cx="683294" cy="348828"/>
            </a:xfrm>
            <a:custGeom>
              <a:avLst/>
              <a:gdLst/>
              <a:ahLst/>
              <a:cxnLst/>
              <a:rect l="0" t="0" r="0" b="0"/>
              <a:pathLst>
                <a:path>
                  <a:moveTo>
                    <a:pt x="683294" y="0"/>
                  </a:moveTo>
                  <a:lnTo>
                    <a:pt x="683294" y="180167"/>
                  </a:lnTo>
                  <a:lnTo>
                    <a:pt x="0" y="180167"/>
                  </a:lnTo>
                  <a:lnTo>
                    <a:pt x="0" y="348828"/>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35"/>
            <p:cNvSpPr/>
            <p:nvPr/>
          </p:nvSpPr>
          <p:spPr>
            <a:xfrm>
              <a:off x="3419866" y="4138560"/>
              <a:ext cx="210216" cy="559674"/>
            </a:xfrm>
            <a:custGeom>
              <a:avLst/>
              <a:gdLst/>
              <a:ahLst/>
              <a:cxnLst/>
              <a:rect l="0" t="0" r="0" b="0"/>
              <a:pathLst>
                <a:path>
                  <a:moveTo>
                    <a:pt x="210216" y="0"/>
                  </a:moveTo>
                  <a:lnTo>
                    <a:pt x="0" y="559674"/>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36"/>
            <p:cNvSpPr/>
            <p:nvPr/>
          </p:nvSpPr>
          <p:spPr>
            <a:xfrm>
              <a:off x="2455333" y="1961796"/>
              <a:ext cx="2098049" cy="1391701"/>
            </a:xfrm>
            <a:custGeom>
              <a:avLst/>
              <a:gdLst/>
              <a:ahLst/>
              <a:cxnLst/>
              <a:rect l="0" t="0" r="0" b="0"/>
              <a:pathLst>
                <a:path>
                  <a:moveTo>
                    <a:pt x="0" y="0"/>
                  </a:moveTo>
                  <a:lnTo>
                    <a:pt x="0" y="1223040"/>
                  </a:lnTo>
                  <a:lnTo>
                    <a:pt x="2098049" y="1223040"/>
                  </a:lnTo>
                  <a:lnTo>
                    <a:pt x="2098049" y="1391701"/>
                  </a:lnTo>
                </a:path>
              </a:pathLst>
            </a:custGeom>
            <a:noFill/>
            <a:ln>
              <a:no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37"/>
            <p:cNvSpPr/>
            <p:nvPr/>
          </p:nvSpPr>
          <p:spPr>
            <a:xfrm>
              <a:off x="1252539" y="1259928"/>
              <a:ext cx="2377544" cy="808913"/>
            </a:xfrm>
            <a:custGeom>
              <a:avLst/>
              <a:gdLst>
                <a:gd name="connsiteX0" fmla="*/ 0 w 1796563"/>
                <a:gd name="connsiteY0" fmla="*/ 0 h 693036"/>
                <a:gd name="connsiteX1" fmla="*/ 1796563 w 1796563"/>
                <a:gd name="connsiteY1" fmla="*/ 0 h 693036"/>
                <a:gd name="connsiteX2" fmla="*/ 1796563 w 1796563"/>
                <a:gd name="connsiteY2" fmla="*/ 693036 h 693036"/>
                <a:gd name="connsiteX3" fmla="*/ 0 w 1796563"/>
                <a:gd name="connsiteY3" fmla="*/ 693036 h 693036"/>
                <a:gd name="connsiteX4" fmla="*/ 0 w 1796563"/>
                <a:gd name="connsiteY4" fmla="*/ 0 h 693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563" h="693036">
                  <a:moveTo>
                    <a:pt x="0" y="0"/>
                  </a:moveTo>
                  <a:lnTo>
                    <a:pt x="1796563" y="0"/>
                  </a:lnTo>
                  <a:lnTo>
                    <a:pt x="1796563" y="693036"/>
                  </a:lnTo>
                  <a:lnTo>
                    <a:pt x="0" y="6930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Virtual School Head</a:t>
              </a:r>
            </a:p>
            <a:p>
              <a:pPr algn="ctr" defTabSz="622300">
                <a:lnSpc>
                  <a:spcPct val="90000"/>
                </a:lnSpc>
                <a:spcAft>
                  <a:spcPct val="35000"/>
                </a:spcAft>
                <a:defRPr/>
              </a:pPr>
              <a:r>
                <a:rPr lang="en-US" sz="1400" b="1" dirty="0"/>
                <a:t>Jonathan Cooper</a:t>
              </a:r>
            </a:p>
          </p:txBody>
        </p:sp>
        <p:sp>
          <p:nvSpPr>
            <p:cNvPr id="39" name="Freeform 38"/>
            <p:cNvSpPr/>
            <p:nvPr/>
          </p:nvSpPr>
          <p:spPr>
            <a:xfrm>
              <a:off x="3402300" y="3224013"/>
              <a:ext cx="2501847" cy="867593"/>
            </a:xfrm>
            <a:custGeom>
              <a:avLst/>
              <a:gdLst>
                <a:gd name="connsiteX0" fmla="*/ 0 w 2308249"/>
                <a:gd name="connsiteY0" fmla="*/ 0 h 785061"/>
                <a:gd name="connsiteX1" fmla="*/ 2308249 w 2308249"/>
                <a:gd name="connsiteY1" fmla="*/ 0 h 785061"/>
                <a:gd name="connsiteX2" fmla="*/ 2308249 w 2308249"/>
                <a:gd name="connsiteY2" fmla="*/ 785061 h 785061"/>
                <a:gd name="connsiteX3" fmla="*/ 0 w 2308249"/>
                <a:gd name="connsiteY3" fmla="*/ 785061 h 785061"/>
                <a:gd name="connsiteX4" fmla="*/ 0 w 2308249"/>
                <a:gd name="connsiteY4" fmla="*/ 0 h 78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249" h="785061">
                  <a:moveTo>
                    <a:pt x="0" y="0"/>
                  </a:moveTo>
                  <a:lnTo>
                    <a:pt x="2308249" y="0"/>
                  </a:lnTo>
                  <a:lnTo>
                    <a:pt x="2308249" y="785061"/>
                  </a:lnTo>
                  <a:lnTo>
                    <a:pt x="0" y="78506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Specialist Lead Teacher (Primary)</a:t>
              </a:r>
            </a:p>
            <a:p>
              <a:pPr algn="ctr" defTabSz="622300">
                <a:lnSpc>
                  <a:spcPct val="90000"/>
                </a:lnSpc>
                <a:spcAft>
                  <a:spcPct val="35000"/>
                </a:spcAft>
                <a:defRPr/>
              </a:pPr>
              <a:r>
                <a:rPr lang="en-US" sz="1400" b="1" dirty="0"/>
                <a:t>Vacancy</a:t>
              </a:r>
            </a:p>
          </p:txBody>
        </p:sp>
        <p:sp>
          <p:nvSpPr>
            <p:cNvPr id="40" name="Freeform 39"/>
            <p:cNvSpPr/>
            <p:nvPr/>
          </p:nvSpPr>
          <p:spPr>
            <a:xfrm>
              <a:off x="3398746" y="4321835"/>
              <a:ext cx="2501847" cy="921009"/>
            </a:xfrm>
            <a:custGeom>
              <a:avLst/>
              <a:gdLst>
                <a:gd name="connsiteX0" fmla="*/ 0 w 2230054"/>
                <a:gd name="connsiteY0" fmla="*/ 0 h 954285"/>
                <a:gd name="connsiteX1" fmla="*/ 2230054 w 2230054"/>
                <a:gd name="connsiteY1" fmla="*/ 0 h 954285"/>
                <a:gd name="connsiteX2" fmla="*/ 2230054 w 2230054"/>
                <a:gd name="connsiteY2" fmla="*/ 954285 h 954285"/>
                <a:gd name="connsiteX3" fmla="*/ 0 w 2230054"/>
                <a:gd name="connsiteY3" fmla="*/ 954285 h 954285"/>
                <a:gd name="connsiteX4" fmla="*/ 0 w 2230054"/>
                <a:gd name="connsiteY4" fmla="*/ 0 h 95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054" h="954285">
                  <a:moveTo>
                    <a:pt x="0" y="0"/>
                  </a:moveTo>
                  <a:lnTo>
                    <a:pt x="2230054" y="0"/>
                  </a:lnTo>
                  <a:lnTo>
                    <a:pt x="2230054" y="954285"/>
                  </a:lnTo>
                  <a:lnTo>
                    <a:pt x="0" y="95428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endParaRPr lang="en-US" sz="1400" b="1" dirty="0"/>
            </a:p>
            <a:p>
              <a:pPr algn="ctr" defTabSz="622300">
                <a:lnSpc>
                  <a:spcPct val="90000"/>
                </a:lnSpc>
                <a:spcAft>
                  <a:spcPct val="35000"/>
                </a:spcAft>
                <a:defRPr/>
              </a:pPr>
              <a:r>
                <a:rPr lang="en-US" sz="1400" b="1" dirty="0"/>
                <a:t>Primary Link Teachers</a:t>
              </a:r>
            </a:p>
            <a:p>
              <a:pPr algn="ctr" defTabSz="622300">
                <a:lnSpc>
                  <a:spcPct val="90000"/>
                </a:lnSpc>
                <a:spcAft>
                  <a:spcPct val="35000"/>
                </a:spcAft>
                <a:defRPr/>
              </a:pPr>
              <a:r>
                <a:rPr lang="en-US" sz="1400" b="1" dirty="0"/>
                <a:t>Heather Dey</a:t>
              </a:r>
            </a:p>
            <a:p>
              <a:pPr algn="ctr" defTabSz="622300">
                <a:lnSpc>
                  <a:spcPct val="90000"/>
                </a:lnSpc>
                <a:spcAft>
                  <a:spcPct val="35000"/>
                </a:spcAft>
                <a:defRPr/>
              </a:pPr>
              <a:r>
                <a:rPr lang="en-US" sz="1400" b="1" dirty="0"/>
                <a:t> Felicity Rushworth</a:t>
              </a:r>
            </a:p>
            <a:p>
              <a:pPr algn="ctr" defTabSz="622300">
                <a:lnSpc>
                  <a:spcPct val="90000"/>
                </a:lnSpc>
                <a:spcAft>
                  <a:spcPct val="35000"/>
                </a:spcAft>
                <a:defRPr/>
              </a:pPr>
              <a:endParaRPr lang="en-US" sz="1400" b="1" dirty="0"/>
            </a:p>
          </p:txBody>
        </p:sp>
        <p:sp>
          <p:nvSpPr>
            <p:cNvPr id="41" name="Freeform 40"/>
            <p:cNvSpPr/>
            <p:nvPr/>
          </p:nvSpPr>
          <p:spPr>
            <a:xfrm>
              <a:off x="557577" y="2529209"/>
              <a:ext cx="2555859" cy="867592"/>
            </a:xfrm>
            <a:custGeom>
              <a:avLst/>
              <a:gdLst>
                <a:gd name="connsiteX0" fmla="*/ 0 w 2555859"/>
                <a:gd name="connsiteY0" fmla="*/ 0 h 761939"/>
                <a:gd name="connsiteX1" fmla="*/ 2555859 w 2555859"/>
                <a:gd name="connsiteY1" fmla="*/ 0 h 761939"/>
                <a:gd name="connsiteX2" fmla="*/ 2555859 w 2555859"/>
                <a:gd name="connsiteY2" fmla="*/ 761939 h 761939"/>
                <a:gd name="connsiteX3" fmla="*/ 0 w 2555859"/>
                <a:gd name="connsiteY3" fmla="*/ 761939 h 761939"/>
                <a:gd name="connsiteX4" fmla="*/ 0 w 2555859"/>
                <a:gd name="connsiteY4" fmla="*/ 0 h 761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859" h="761939">
                  <a:moveTo>
                    <a:pt x="0" y="0"/>
                  </a:moveTo>
                  <a:lnTo>
                    <a:pt x="2555859" y="0"/>
                  </a:lnTo>
                  <a:lnTo>
                    <a:pt x="2555859" y="761939"/>
                  </a:lnTo>
                  <a:lnTo>
                    <a:pt x="0" y="76193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Specialist Teacher</a:t>
              </a:r>
            </a:p>
            <a:p>
              <a:pPr algn="ctr" defTabSz="622300">
                <a:lnSpc>
                  <a:spcPct val="90000"/>
                </a:lnSpc>
                <a:spcAft>
                  <a:spcPct val="35000"/>
                </a:spcAft>
                <a:defRPr/>
              </a:pPr>
              <a:r>
                <a:rPr lang="en-US" sz="1400" b="1" dirty="0"/>
                <a:t>(Secondary)</a:t>
              </a:r>
            </a:p>
            <a:p>
              <a:pPr algn="ctr" defTabSz="622300">
                <a:lnSpc>
                  <a:spcPct val="90000"/>
                </a:lnSpc>
                <a:spcAft>
                  <a:spcPct val="35000"/>
                </a:spcAft>
                <a:defRPr/>
              </a:pPr>
              <a:r>
                <a:rPr lang="en-US" sz="1400" b="1" dirty="0"/>
                <a:t>Rita Kumar</a:t>
              </a:r>
            </a:p>
          </p:txBody>
        </p:sp>
        <p:sp>
          <p:nvSpPr>
            <p:cNvPr id="42" name="Freeform 41"/>
            <p:cNvSpPr/>
            <p:nvPr/>
          </p:nvSpPr>
          <p:spPr>
            <a:xfrm>
              <a:off x="540038" y="3619063"/>
              <a:ext cx="2555858" cy="1008111"/>
            </a:xfrm>
            <a:custGeom>
              <a:avLst/>
              <a:gdLst>
                <a:gd name="connsiteX0" fmla="*/ 0 w 2319284"/>
                <a:gd name="connsiteY0" fmla="*/ 0 h 867745"/>
                <a:gd name="connsiteX1" fmla="*/ 2319284 w 2319284"/>
                <a:gd name="connsiteY1" fmla="*/ 0 h 867745"/>
                <a:gd name="connsiteX2" fmla="*/ 2319284 w 2319284"/>
                <a:gd name="connsiteY2" fmla="*/ 867745 h 867745"/>
                <a:gd name="connsiteX3" fmla="*/ 0 w 2319284"/>
                <a:gd name="connsiteY3" fmla="*/ 867745 h 867745"/>
                <a:gd name="connsiteX4" fmla="*/ 0 w 2319284"/>
                <a:gd name="connsiteY4" fmla="*/ 0 h 86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284" h="867745">
                  <a:moveTo>
                    <a:pt x="0" y="0"/>
                  </a:moveTo>
                  <a:lnTo>
                    <a:pt x="2319284" y="0"/>
                  </a:lnTo>
                  <a:lnTo>
                    <a:pt x="2319284" y="867745"/>
                  </a:lnTo>
                  <a:lnTo>
                    <a:pt x="0" y="86774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Secondary Link Teachers</a:t>
              </a:r>
            </a:p>
            <a:p>
              <a:pPr algn="ctr" defTabSz="622300">
                <a:lnSpc>
                  <a:spcPct val="90000"/>
                </a:lnSpc>
                <a:spcAft>
                  <a:spcPct val="35000"/>
                </a:spcAft>
                <a:defRPr/>
              </a:pPr>
              <a:r>
                <a:rPr lang="en-US" sz="1400" b="1" dirty="0"/>
                <a:t>Lisa </a:t>
              </a:r>
              <a:r>
                <a:rPr lang="en-US" sz="1400" b="1" dirty="0" err="1"/>
                <a:t>Trusdale</a:t>
              </a:r>
              <a:endParaRPr lang="en-US" sz="1400" b="1" dirty="0"/>
            </a:p>
            <a:p>
              <a:pPr algn="ctr" defTabSz="622300">
                <a:lnSpc>
                  <a:spcPct val="90000"/>
                </a:lnSpc>
                <a:spcAft>
                  <a:spcPct val="35000"/>
                </a:spcAft>
                <a:defRPr/>
              </a:pPr>
              <a:r>
                <a:rPr lang="en-US" sz="1400" b="1" dirty="0"/>
                <a:t>Rachel Davies</a:t>
              </a:r>
            </a:p>
          </p:txBody>
        </p:sp>
        <p:sp>
          <p:nvSpPr>
            <p:cNvPr id="43" name="Freeform 42"/>
            <p:cNvSpPr/>
            <p:nvPr/>
          </p:nvSpPr>
          <p:spPr>
            <a:xfrm>
              <a:off x="6124531" y="2553097"/>
              <a:ext cx="2523509" cy="863998"/>
            </a:xfrm>
            <a:custGeom>
              <a:avLst/>
              <a:gdLst>
                <a:gd name="connsiteX0" fmla="*/ 0 w 2448527"/>
                <a:gd name="connsiteY0" fmla="*/ 0 h 734889"/>
                <a:gd name="connsiteX1" fmla="*/ 2448527 w 2448527"/>
                <a:gd name="connsiteY1" fmla="*/ 0 h 734889"/>
                <a:gd name="connsiteX2" fmla="*/ 2448527 w 2448527"/>
                <a:gd name="connsiteY2" fmla="*/ 734889 h 734889"/>
                <a:gd name="connsiteX3" fmla="*/ 0 w 2448527"/>
                <a:gd name="connsiteY3" fmla="*/ 734889 h 734889"/>
                <a:gd name="connsiteX4" fmla="*/ 0 w 2448527"/>
                <a:gd name="connsiteY4" fmla="*/ 0 h 73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527" h="734889">
                  <a:moveTo>
                    <a:pt x="0" y="0"/>
                  </a:moveTo>
                  <a:lnTo>
                    <a:pt x="2448527" y="0"/>
                  </a:lnTo>
                  <a:lnTo>
                    <a:pt x="2448527" y="734889"/>
                  </a:lnTo>
                  <a:lnTo>
                    <a:pt x="0" y="73488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Specialist Teacher </a:t>
              </a:r>
            </a:p>
            <a:p>
              <a:pPr algn="ctr" defTabSz="622300">
                <a:lnSpc>
                  <a:spcPct val="90000"/>
                </a:lnSpc>
                <a:spcAft>
                  <a:spcPct val="35000"/>
                </a:spcAft>
                <a:defRPr/>
              </a:pPr>
              <a:r>
                <a:rPr lang="en-US" sz="1400" b="1" dirty="0"/>
                <a:t>(SEND)</a:t>
              </a:r>
            </a:p>
            <a:p>
              <a:pPr algn="ctr" defTabSz="622300">
                <a:lnSpc>
                  <a:spcPct val="90000"/>
                </a:lnSpc>
                <a:spcAft>
                  <a:spcPct val="35000"/>
                </a:spcAft>
                <a:defRPr/>
              </a:pPr>
              <a:r>
                <a:rPr lang="en-US" sz="1400" b="1" dirty="0"/>
                <a:t>Louise Coates-Black</a:t>
              </a:r>
            </a:p>
          </p:txBody>
        </p:sp>
        <p:sp>
          <p:nvSpPr>
            <p:cNvPr id="44" name="Freeform 43"/>
            <p:cNvSpPr/>
            <p:nvPr/>
          </p:nvSpPr>
          <p:spPr>
            <a:xfrm>
              <a:off x="6137176" y="3619063"/>
              <a:ext cx="2523509" cy="1008111"/>
            </a:xfrm>
            <a:custGeom>
              <a:avLst/>
              <a:gdLst>
                <a:gd name="connsiteX0" fmla="*/ 0 w 2432689"/>
                <a:gd name="connsiteY0" fmla="*/ 0 h 951931"/>
                <a:gd name="connsiteX1" fmla="*/ 2432689 w 2432689"/>
                <a:gd name="connsiteY1" fmla="*/ 0 h 951931"/>
                <a:gd name="connsiteX2" fmla="*/ 2432689 w 2432689"/>
                <a:gd name="connsiteY2" fmla="*/ 951931 h 951931"/>
                <a:gd name="connsiteX3" fmla="*/ 0 w 2432689"/>
                <a:gd name="connsiteY3" fmla="*/ 951931 h 951931"/>
                <a:gd name="connsiteX4" fmla="*/ 0 w 2432689"/>
                <a:gd name="connsiteY4" fmla="*/ 0 h 951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89" h="951931">
                  <a:moveTo>
                    <a:pt x="0" y="0"/>
                  </a:moveTo>
                  <a:lnTo>
                    <a:pt x="2432689" y="0"/>
                  </a:lnTo>
                  <a:lnTo>
                    <a:pt x="2432689" y="951931"/>
                  </a:lnTo>
                  <a:lnTo>
                    <a:pt x="0" y="95193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endParaRPr lang="en-US" sz="1400" b="1" dirty="0"/>
            </a:p>
            <a:p>
              <a:pPr algn="ctr" defTabSz="622300">
                <a:lnSpc>
                  <a:spcPct val="90000"/>
                </a:lnSpc>
                <a:spcAft>
                  <a:spcPct val="35000"/>
                </a:spcAft>
                <a:defRPr/>
              </a:pPr>
              <a:r>
                <a:rPr lang="en-US" sz="1400" b="1" dirty="0"/>
                <a:t>SEND Link Teacher &amp; Support Officer</a:t>
              </a:r>
            </a:p>
            <a:p>
              <a:pPr algn="ctr" defTabSz="622300">
                <a:lnSpc>
                  <a:spcPct val="90000"/>
                </a:lnSpc>
                <a:spcAft>
                  <a:spcPct val="35000"/>
                </a:spcAft>
                <a:defRPr/>
              </a:pPr>
              <a:r>
                <a:rPr lang="en-US" sz="1400" b="1" dirty="0"/>
                <a:t>Frances McGoldrick</a:t>
              </a:r>
            </a:p>
            <a:p>
              <a:pPr algn="ctr" defTabSz="622300">
                <a:lnSpc>
                  <a:spcPct val="90000"/>
                </a:lnSpc>
                <a:spcAft>
                  <a:spcPct val="35000"/>
                </a:spcAft>
                <a:defRPr/>
              </a:pPr>
              <a:r>
                <a:rPr lang="en-US" sz="1400" b="1" dirty="0"/>
                <a:t>Hollie Carter</a:t>
              </a:r>
            </a:p>
            <a:p>
              <a:pPr algn="ctr" defTabSz="622300">
                <a:lnSpc>
                  <a:spcPct val="90000"/>
                </a:lnSpc>
                <a:spcAft>
                  <a:spcPct val="35000"/>
                </a:spcAft>
                <a:defRPr/>
              </a:pPr>
              <a:endParaRPr lang="en-US" sz="1400" b="1" dirty="0"/>
            </a:p>
          </p:txBody>
        </p:sp>
        <p:sp>
          <p:nvSpPr>
            <p:cNvPr id="45" name="Freeform 44"/>
            <p:cNvSpPr/>
            <p:nvPr/>
          </p:nvSpPr>
          <p:spPr>
            <a:xfrm>
              <a:off x="3366296" y="2204973"/>
              <a:ext cx="2573856" cy="1008929"/>
            </a:xfrm>
            <a:custGeom>
              <a:avLst/>
              <a:gdLst>
                <a:gd name="connsiteX0" fmla="*/ 0 w 2389881"/>
                <a:gd name="connsiteY0" fmla="*/ 0 h 934921"/>
                <a:gd name="connsiteX1" fmla="*/ 2389881 w 2389881"/>
                <a:gd name="connsiteY1" fmla="*/ 0 h 934921"/>
                <a:gd name="connsiteX2" fmla="*/ 2389881 w 2389881"/>
                <a:gd name="connsiteY2" fmla="*/ 934921 h 934921"/>
                <a:gd name="connsiteX3" fmla="*/ 0 w 2389881"/>
                <a:gd name="connsiteY3" fmla="*/ 934921 h 934921"/>
                <a:gd name="connsiteX4" fmla="*/ 0 w 2389881"/>
                <a:gd name="connsiteY4" fmla="*/ 0 h 93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881" h="934921">
                  <a:moveTo>
                    <a:pt x="0" y="0"/>
                  </a:moveTo>
                  <a:lnTo>
                    <a:pt x="2389881" y="0"/>
                  </a:lnTo>
                  <a:lnTo>
                    <a:pt x="2389881" y="934921"/>
                  </a:lnTo>
                  <a:lnTo>
                    <a:pt x="0" y="93492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Deputy Virtual School Head</a:t>
              </a:r>
            </a:p>
            <a:p>
              <a:pPr algn="ctr" defTabSz="622300">
                <a:lnSpc>
                  <a:spcPct val="90000"/>
                </a:lnSpc>
                <a:spcAft>
                  <a:spcPct val="35000"/>
                </a:spcAft>
                <a:defRPr/>
              </a:pPr>
              <a:r>
                <a:rPr lang="en-US" sz="1400" b="1" dirty="0"/>
                <a:t> Caroline Dolan</a:t>
              </a:r>
            </a:p>
          </p:txBody>
        </p:sp>
        <p:sp>
          <p:nvSpPr>
            <p:cNvPr id="46" name="Freeform 45"/>
            <p:cNvSpPr/>
            <p:nvPr/>
          </p:nvSpPr>
          <p:spPr>
            <a:xfrm>
              <a:off x="3987007" y="1329640"/>
              <a:ext cx="4132215" cy="656068"/>
            </a:xfrm>
            <a:custGeom>
              <a:avLst/>
              <a:gdLst>
                <a:gd name="connsiteX0" fmla="*/ 0 w 4132215"/>
                <a:gd name="connsiteY0" fmla="*/ 0 h 656068"/>
                <a:gd name="connsiteX1" fmla="*/ 4132215 w 4132215"/>
                <a:gd name="connsiteY1" fmla="*/ 0 h 656068"/>
                <a:gd name="connsiteX2" fmla="*/ 4132215 w 4132215"/>
                <a:gd name="connsiteY2" fmla="*/ 656068 h 656068"/>
                <a:gd name="connsiteX3" fmla="*/ 0 w 4132215"/>
                <a:gd name="connsiteY3" fmla="*/ 656068 h 656068"/>
                <a:gd name="connsiteX4" fmla="*/ 0 w 4132215"/>
                <a:gd name="connsiteY4" fmla="*/ 0 h 65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215" h="656068">
                  <a:moveTo>
                    <a:pt x="0" y="0"/>
                  </a:moveTo>
                  <a:lnTo>
                    <a:pt x="4132215" y="0"/>
                  </a:lnTo>
                  <a:lnTo>
                    <a:pt x="4132215" y="656068"/>
                  </a:lnTo>
                  <a:lnTo>
                    <a:pt x="0" y="656068"/>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Business</a:t>
              </a:r>
              <a:r>
                <a:rPr lang="en-US" sz="2000" b="1" dirty="0"/>
                <a:t> </a:t>
              </a:r>
              <a:r>
                <a:rPr lang="en-US" sz="1400" b="1" dirty="0"/>
                <a:t>Support</a:t>
              </a:r>
              <a:r>
                <a:rPr lang="en-US" sz="2000" b="1" dirty="0"/>
                <a:t> </a:t>
              </a:r>
              <a:r>
                <a:rPr lang="en-US" sz="1400" b="1" dirty="0"/>
                <a:t>Officers</a:t>
              </a:r>
            </a:p>
            <a:p>
              <a:pPr algn="ctr" defTabSz="622300">
                <a:lnSpc>
                  <a:spcPct val="90000"/>
                </a:lnSpc>
                <a:spcAft>
                  <a:spcPct val="35000"/>
                </a:spcAft>
                <a:defRPr/>
              </a:pPr>
              <a:r>
                <a:rPr lang="en-US" sz="1400" b="1" dirty="0"/>
                <a:t>Yvett Green, Fiona Wood, Joanne Henry</a:t>
              </a:r>
            </a:p>
          </p:txBody>
        </p:sp>
        <p:sp>
          <p:nvSpPr>
            <p:cNvPr id="47" name="Freeform 46"/>
            <p:cNvSpPr/>
            <p:nvPr/>
          </p:nvSpPr>
          <p:spPr>
            <a:xfrm>
              <a:off x="6137177" y="4782340"/>
              <a:ext cx="2523508" cy="590876"/>
            </a:xfrm>
            <a:custGeom>
              <a:avLst/>
              <a:gdLst>
                <a:gd name="connsiteX0" fmla="*/ 0 w 2159955"/>
                <a:gd name="connsiteY0" fmla="*/ 0 h 590876"/>
                <a:gd name="connsiteX1" fmla="*/ 2159955 w 2159955"/>
                <a:gd name="connsiteY1" fmla="*/ 0 h 590876"/>
                <a:gd name="connsiteX2" fmla="*/ 2159955 w 2159955"/>
                <a:gd name="connsiteY2" fmla="*/ 590876 h 590876"/>
                <a:gd name="connsiteX3" fmla="*/ 0 w 2159955"/>
                <a:gd name="connsiteY3" fmla="*/ 590876 h 590876"/>
                <a:gd name="connsiteX4" fmla="*/ 0 w 2159955"/>
                <a:gd name="connsiteY4" fmla="*/ 0 h 590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55" h="590876">
                  <a:moveTo>
                    <a:pt x="0" y="0"/>
                  </a:moveTo>
                  <a:lnTo>
                    <a:pt x="2159955" y="0"/>
                  </a:lnTo>
                  <a:lnTo>
                    <a:pt x="2159955" y="590876"/>
                  </a:lnTo>
                  <a:lnTo>
                    <a:pt x="0" y="59087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Link Teacher (OOA)</a:t>
              </a:r>
            </a:p>
            <a:p>
              <a:pPr algn="ctr" defTabSz="622300">
                <a:lnSpc>
                  <a:spcPct val="90000"/>
                </a:lnSpc>
                <a:spcAft>
                  <a:spcPct val="35000"/>
                </a:spcAft>
                <a:defRPr/>
              </a:pPr>
              <a:r>
                <a:rPr lang="en-US" sz="1400" b="1" dirty="0"/>
                <a:t>Aileen Whiteley</a:t>
              </a:r>
            </a:p>
          </p:txBody>
        </p:sp>
      </p:grpSp>
      <p:sp>
        <p:nvSpPr>
          <p:cNvPr id="48" name="Freeform 47"/>
          <p:cNvSpPr/>
          <p:nvPr/>
        </p:nvSpPr>
        <p:spPr>
          <a:xfrm>
            <a:off x="540038" y="4849436"/>
            <a:ext cx="2555858" cy="595788"/>
          </a:xfrm>
          <a:custGeom>
            <a:avLst/>
            <a:gdLst>
              <a:gd name="connsiteX0" fmla="*/ 0 w 2319284"/>
              <a:gd name="connsiteY0" fmla="*/ 0 h 867745"/>
              <a:gd name="connsiteX1" fmla="*/ 2319284 w 2319284"/>
              <a:gd name="connsiteY1" fmla="*/ 0 h 867745"/>
              <a:gd name="connsiteX2" fmla="*/ 2319284 w 2319284"/>
              <a:gd name="connsiteY2" fmla="*/ 867745 h 867745"/>
              <a:gd name="connsiteX3" fmla="*/ 0 w 2319284"/>
              <a:gd name="connsiteY3" fmla="*/ 867745 h 867745"/>
              <a:gd name="connsiteX4" fmla="*/ 0 w 2319284"/>
              <a:gd name="connsiteY4" fmla="*/ 0 h 86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284" h="867745">
                <a:moveTo>
                  <a:pt x="0" y="0"/>
                </a:moveTo>
                <a:lnTo>
                  <a:pt x="2319284" y="0"/>
                </a:lnTo>
                <a:lnTo>
                  <a:pt x="2319284" y="867745"/>
                </a:lnTo>
                <a:lnTo>
                  <a:pt x="0" y="86774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t>Post 16 transitions</a:t>
            </a:r>
          </a:p>
          <a:p>
            <a:pPr algn="ctr" defTabSz="622300">
              <a:lnSpc>
                <a:spcPct val="90000"/>
              </a:lnSpc>
              <a:spcAft>
                <a:spcPct val="35000"/>
              </a:spcAft>
              <a:defRPr/>
            </a:pPr>
            <a:r>
              <a:rPr lang="en-US" sz="1400" b="1" dirty="0"/>
              <a:t>Richard Miller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713" y="798513"/>
            <a:ext cx="7845425" cy="446087"/>
          </a:xfrm>
          <a:prstGeom prst="rect">
            <a:avLst/>
          </a:prstGeom>
          <a:noFill/>
        </p:spPr>
        <p:txBody>
          <a:bodyPr>
            <a:spAutoFit/>
          </a:bodyPr>
          <a:lstStyle/>
          <a:p>
            <a:pPr lvl="1">
              <a:lnSpc>
                <a:spcPct val="115000"/>
              </a:lnSpc>
              <a:spcAft>
                <a:spcPts val="1000"/>
              </a:spcAft>
              <a:tabLst>
                <a:tab pos="914400" algn="l"/>
              </a:tabLst>
              <a:defRPr/>
            </a:pPr>
            <a:endParaRPr lang="en-GB" sz="2000" b="1" dirty="0">
              <a:solidFill>
                <a:schemeClr val="tx2">
                  <a:lumMod val="75000"/>
                </a:schemeClr>
              </a:solidFill>
              <a:ea typeface="Calibri"/>
              <a:cs typeface="Times New Roman"/>
            </a:endParaRPr>
          </a:p>
        </p:txBody>
      </p:sp>
      <p:sp>
        <p:nvSpPr>
          <p:cNvPr id="6" name="TextBox 5"/>
          <p:cNvSpPr txBox="1"/>
          <p:nvPr/>
        </p:nvSpPr>
        <p:spPr>
          <a:xfrm>
            <a:off x="-280988" y="5394325"/>
            <a:ext cx="8636001" cy="461665"/>
          </a:xfrm>
          <a:prstGeom prst="rect">
            <a:avLst/>
          </a:prstGeom>
          <a:noFill/>
        </p:spPr>
        <p:txBody>
          <a:bodyPr>
            <a:spAutoFit/>
          </a:bodyPr>
          <a:lstStyle/>
          <a:p>
            <a:pPr algn="ctr" fontAlgn="auto">
              <a:spcBef>
                <a:spcPts val="0"/>
              </a:spcBef>
              <a:spcAft>
                <a:spcPts val="0"/>
              </a:spcAft>
              <a:defRPr/>
            </a:pPr>
            <a:r>
              <a:rPr lang="en-GB" b="1" dirty="0"/>
              <a:t>Promoting Educational Achievement</a:t>
            </a:r>
            <a:endParaRPr lang="en-GB" b="1" dirty="0">
              <a:latin typeface="+mn-lt"/>
            </a:endParaRPr>
          </a:p>
        </p:txBody>
      </p:sp>
      <p:sp>
        <p:nvSpPr>
          <p:cNvPr id="13316" name="Title 1"/>
          <p:cNvSpPr txBox="1">
            <a:spLocks/>
          </p:cNvSpPr>
          <p:nvPr/>
        </p:nvSpPr>
        <p:spPr bwMode="auto">
          <a:xfrm>
            <a:off x="53975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rgbClr val="404040"/>
                </a:solidFill>
                <a:latin typeface="Arial" panose="020B0604020202020204" pitchFamily="34" charset="0"/>
                <a:ea typeface="ＭＳ Ｐゴシック" panose="020B0600070205080204" pitchFamily="34" charset="-128"/>
              </a:defRPr>
            </a:lvl1pPr>
            <a:lvl2pPr marL="742950" indent="-285750" defTabSz="457200">
              <a:spcBef>
                <a:spcPct val="20000"/>
              </a:spcBef>
              <a:buChar char="–"/>
              <a:defRPr sz="2800">
                <a:solidFill>
                  <a:srgbClr val="404040"/>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rgbClr val="404040"/>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rgbClr val="404040"/>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rgbClr val="404040"/>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800" b="1" u="sng" dirty="0">
                <a:solidFill>
                  <a:schemeClr val="tx1"/>
                </a:solidFill>
              </a:rPr>
              <a:t>Statutory Guidance for Local Authorities &amp; Schools</a:t>
            </a:r>
            <a:br>
              <a:rPr lang="en-GB" altLang="en-US" sz="2800" b="1" u="sng" dirty="0">
                <a:solidFill>
                  <a:schemeClr val="tx1"/>
                </a:solidFill>
              </a:rPr>
            </a:br>
            <a:endParaRPr lang="en-GB" altLang="en-US" sz="2800" dirty="0">
              <a:solidFill>
                <a:srgbClr val="FFC000"/>
              </a:solidFill>
            </a:endParaRPr>
          </a:p>
        </p:txBody>
      </p:sp>
      <p:pic>
        <p:nvPicPr>
          <p:cNvPr id="8" name="Picture 7"/>
          <p:cNvPicPr/>
          <p:nvPr/>
        </p:nvPicPr>
        <p:blipFill rotWithShape="1">
          <a:blip r:embed="rId3"/>
          <a:srcRect l="27420" t="18325" r="42333" b="6601"/>
          <a:stretch/>
        </p:blipFill>
        <p:spPr bwMode="auto">
          <a:xfrm>
            <a:off x="947277" y="1258888"/>
            <a:ext cx="3048660" cy="378724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pic>
      <p:pic>
        <p:nvPicPr>
          <p:cNvPr id="9" name="Picture 8"/>
          <p:cNvPicPr/>
          <p:nvPr/>
        </p:nvPicPr>
        <p:blipFill rotWithShape="1">
          <a:blip r:embed="rId4"/>
          <a:srcRect l="13557" t="14089" r="72058" b="21773"/>
          <a:stretch/>
        </p:blipFill>
        <p:spPr bwMode="auto">
          <a:xfrm>
            <a:off x="4830097" y="1244599"/>
            <a:ext cx="3054272" cy="3801533"/>
          </a:xfrm>
          <a:prstGeom prst="rect">
            <a:avLst/>
          </a:prstGeom>
          <a:ln w="88900" cap="sq" cmpd="thickThin">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53640926-AAD7-44D8-BBD7-CCE9431645EC}">
              <a14:shadowObscured xmlns:a14="http://schemas.microsoft.com/office/drawing/2010/main"/>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l="13295" t="59737" r="15742" b="2625"/>
          <a:stretch>
            <a:fillRect/>
          </a:stretch>
        </p:blipFill>
        <p:spPr bwMode="auto">
          <a:xfrm>
            <a:off x="395288" y="836613"/>
            <a:ext cx="57610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3295" t="59911" r="15910" b="2107"/>
          <a:stretch>
            <a:fillRect/>
          </a:stretch>
        </p:blipFill>
        <p:spPr bwMode="auto">
          <a:xfrm>
            <a:off x="4859338" y="3141663"/>
            <a:ext cx="4259262"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08" name="Straight Arrow Connector 4"/>
          <p:cNvCxnSpPr>
            <a:cxnSpLocks noChangeShapeType="1"/>
          </p:cNvCxnSpPr>
          <p:nvPr/>
        </p:nvCxnSpPr>
        <p:spPr bwMode="auto">
          <a:xfrm>
            <a:off x="2627313" y="3716338"/>
            <a:ext cx="3313112" cy="433387"/>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1908175" y="90488"/>
            <a:ext cx="5327650" cy="584200"/>
          </a:xfrm>
          <a:prstGeom prst="rect">
            <a:avLst/>
          </a:prstGeom>
          <a:noFill/>
        </p:spPr>
        <p:txBody>
          <a:bodyPr>
            <a:spAutoFit/>
          </a:bodyPr>
          <a:lstStyle/>
          <a:p>
            <a:pPr algn="ctr" fontAlgn="auto">
              <a:spcBef>
                <a:spcPts val="0"/>
              </a:spcBef>
              <a:spcAft>
                <a:spcPts val="0"/>
              </a:spcAft>
              <a:defRPr/>
            </a:pPr>
            <a:r>
              <a:rPr lang="en-GB" sz="3200" u="sng" dirty="0">
                <a:latin typeface="+mn-lt"/>
              </a:rPr>
              <a:t>Bradford Schools 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SEND Green Paper</a:t>
            </a:r>
          </a:p>
        </p:txBody>
      </p:sp>
      <p:sp>
        <p:nvSpPr>
          <p:cNvPr id="3" name="Content Placeholder 2"/>
          <p:cNvSpPr>
            <a:spLocks noGrp="1"/>
          </p:cNvSpPr>
          <p:nvPr>
            <p:ph idx="1"/>
          </p:nvPr>
        </p:nvSpPr>
        <p:spPr/>
        <p:txBody>
          <a:bodyPr>
            <a:normAutofit fontScale="92500" lnSpcReduction="20000"/>
          </a:bodyPr>
          <a:lstStyle/>
          <a:p>
            <a:r>
              <a:rPr lang="en-GB" dirty="0"/>
              <a:t>It sets out plans for an inclusive system:</a:t>
            </a:r>
          </a:p>
          <a:p>
            <a:pPr lvl="1"/>
            <a:r>
              <a:rPr lang="en-GB" dirty="0"/>
              <a:t>improved mainstream provision </a:t>
            </a:r>
          </a:p>
          <a:p>
            <a:pPr lvl="1"/>
            <a:r>
              <a:rPr lang="en-GB" dirty="0"/>
              <a:t>early and accurate identification of needs</a:t>
            </a:r>
          </a:p>
          <a:p>
            <a:pPr lvl="1"/>
            <a:r>
              <a:rPr lang="en-GB" dirty="0"/>
              <a:t>high-quality teaching</a:t>
            </a:r>
          </a:p>
          <a:p>
            <a:pPr lvl="1"/>
            <a:r>
              <a:rPr lang="en-GB" dirty="0"/>
              <a:t>prompt access to targeted support</a:t>
            </a:r>
          </a:p>
          <a:p>
            <a:r>
              <a:rPr lang="en-GB" dirty="0"/>
              <a:t>Timely access to specialist services and support</a:t>
            </a:r>
          </a:p>
          <a:p>
            <a:r>
              <a:rPr lang="en-GB" dirty="0"/>
              <a:t>Strong co-production with families </a:t>
            </a:r>
          </a:p>
          <a:p>
            <a:r>
              <a:rPr lang="en-GB" dirty="0"/>
              <a:t>Accountability at every level</a:t>
            </a:r>
          </a:p>
          <a:p>
            <a:r>
              <a:rPr lang="en-GB" dirty="0"/>
              <a:t>Improved data collection to give a timely picture of how the system is performing.</a:t>
            </a:r>
          </a:p>
          <a:p>
            <a:endParaRPr lang="en-GB" dirty="0"/>
          </a:p>
        </p:txBody>
      </p:sp>
    </p:spTree>
    <p:extLst>
      <p:ext uri="{BB962C8B-B14F-4D97-AF65-F5344CB8AC3E}">
        <p14:creationId xmlns:p14="http://schemas.microsoft.com/office/powerpoint/2010/main" val="2922245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144463"/>
            <a:ext cx="7345363" cy="584775"/>
          </a:xfrm>
          <a:prstGeom prst="rect">
            <a:avLst/>
          </a:prstGeom>
          <a:noFill/>
        </p:spPr>
        <p:txBody>
          <a:bodyPr>
            <a:spAutoFit/>
          </a:bodyPr>
          <a:lstStyle/>
          <a:p>
            <a:pPr algn="ctr" fontAlgn="auto">
              <a:spcBef>
                <a:spcPts val="0"/>
              </a:spcBef>
              <a:spcAft>
                <a:spcPts val="0"/>
              </a:spcAft>
              <a:defRPr/>
            </a:pPr>
            <a:r>
              <a:rPr lang="en-GB" sz="3200" u="sng" dirty="0">
                <a:latin typeface="+mn-lt"/>
              </a:rPr>
              <a:t>SEND support </a:t>
            </a:r>
          </a:p>
        </p:txBody>
      </p:sp>
      <p:sp>
        <p:nvSpPr>
          <p:cNvPr id="3" name="Content Placeholder 4"/>
          <p:cNvSpPr txBox="1">
            <a:spLocks/>
          </p:cNvSpPr>
          <p:nvPr/>
        </p:nvSpPr>
        <p:spPr>
          <a:xfrm>
            <a:off x="323850" y="908050"/>
            <a:ext cx="10515600" cy="5316538"/>
          </a:xfrm>
          <a:prstGeom prst="rect">
            <a:avLst/>
          </a:prstGeom>
        </p:spPr>
        <p:txBody>
          <a:bodyPr>
            <a:normAutofit fontScale="47500" lnSpcReduction="20000"/>
          </a:bodyPr>
          <a:lst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404040"/>
                </a:solidFill>
                <a:latin typeface="+mn-lt"/>
                <a:ea typeface="+mn-ea"/>
              </a:defRPr>
            </a:lvl2pPr>
            <a:lvl3pPr marL="1143000" indent="-228600" algn="l" rtl="0" eaLnBrk="0" fontAlgn="base" hangingPunct="0">
              <a:spcBef>
                <a:spcPct val="20000"/>
              </a:spcBef>
              <a:spcAft>
                <a:spcPct val="0"/>
              </a:spcAft>
              <a:buChar char="•"/>
              <a:defRPr sz="2400">
                <a:solidFill>
                  <a:srgbClr val="404040"/>
                </a:solidFill>
                <a:latin typeface="+mn-lt"/>
                <a:ea typeface="+mn-ea"/>
              </a:defRPr>
            </a:lvl3pPr>
            <a:lvl4pPr marL="1600200" indent="-228600" algn="l" rtl="0" eaLnBrk="0" fontAlgn="base" hangingPunct="0">
              <a:spcBef>
                <a:spcPct val="20000"/>
              </a:spcBef>
              <a:spcAft>
                <a:spcPct val="0"/>
              </a:spcAft>
              <a:buChar char="–"/>
              <a:defRPr sz="2000">
                <a:solidFill>
                  <a:srgbClr val="404040"/>
                </a:solidFill>
                <a:latin typeface="+mn-lt"/>
                <a:ea typeface="+mn-ea"/>
              </a:defRPr>
            </a:lvl4pPr>
            <a:lvl5pPr marL="2057400" indent="-228600" algn="l" rtl="0" eaLnBrk="0" fontAlgn="base" hangingPunct="0">
              <a:spcBef>
                <a:spcPct val="20000"/>
              </a:spcBef>
              <a:spcAft>
                <a:spcPct val="0"/>
              </a:spcAft>
              <a:buChar char="»"/>
              <a:defRPr sz="2000">
                <a:solidFill>
                  <a:srgbClr val="40404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GB" sz="5100" b="1" kern="0" dirty="0">
                <a:solidFill>
                  <a:prstClr val="black"/>
                </a:solidFill>
                <a:ea typeface="+mj-ea"/>
                <a:cs typeface="Arial" panose="020B0604020202020204" pitchFamily="34" charset="0"/>
              </a:rPr>
              <a:t>Notify VS link teacher of any changes</a:t>
            </a:r>
          </a:p>
          <a:p>
            <a:pPr>
              <a:defRPr/>
            </a:pPr>
            <a:endParaRPr lang="en-GB" sz="5100" b="1" u="sng" kern="0" dirty="0">
              <a:cs typeface="Arial" panose="020B0604020202020204" pitchFamily="34" charset="0"/>
            </a:endParaRPr>
          </a:p>
          <a:p>
            <a:pPr>
              <a:defRPr/>
            </a:pPr>
            <a:r>
              <a:rPr lang="en-GB" sz="5100" b="1" kern="0" dirty="0">
                <a:cs typeface="Arial" panose="020B0604020202020204" pitchFamily="34" charset="0"/>
              </a:rPr>
              <a:t>SEMH needs</a:t>
            </a:r>
          </a:p>
          <a:p>
            <a:pPr marL="0" indent="0">
              <a:buFontTx/>
              <a:buNone/>
              <a:defRPr/>
            </a:pPr>
            <a:endParaRPr lang="en-GB" sz="5100" b="1" kern="0" dirty="0">
              <a:cs typeface="Arial" panose="020B0604020202020204" pitchFamily="34" charset="0"/>
            </a:endParaRPr>
          </a:p>
          <a:p>
            <a:pPr marL="0" indent="0">
              <a:buFontTx/>
              <a:buNone/>
              <a:defRPr/>
            </a:pPr>
            <a:r>
              <a:rPr lang="en-GB" sz="5100" u="sng" kern="0" dirty="0">
                <a:cs typeface="Arial" panose="020B0604020202020204" pitchFamily="34" charset="0"/>
              </a:rPr>
              <a:t>Graduated response</a:t>
            </a:r>
          </a:p>
          <a:p>
            <a:pPr marL="0" indent="0" algn="ctr">
              <a:buFontTx/>
              <a:buNone/>
              <a:defRPr/>
            </a:pPr>
            <a:endParaRPr lang="en-GB" sz="5100" u="sng" kern="0" dirty="0">
              <a:cs typeface="Arial" panose="020B0604020202020204" pitchFamily="34" charset="0"/>
            </a:endParaRPr>
          </a:p>
          <a:p>
            <a:pPr>
              <a:defRPr/>
            </a:pPr>
            <a:r>
              <a:rPr lang="en-GB" sz="5100" kern="0" dirty="0">
                <a:cs typeface="Arial" panose="020B0604020202020204" pitchFamily="34" charset="0"/>
              </a:rPr>
              <a:t>Bradford Matrix of Needs V2.2</a:t>
            </a:r>
          </a:p>
          <a:p>
            <a:pPr>
              <a:defRPr/>
            </a:pPr>
            <a:r>
              <a:rPr lang="en-GB" sz="5100" kern="0" dirty="0">
                <a:cs typeface="Arial" panose="020B0604020202020204" pitchFamily="34" charset="0"/>
              </a:rPr>
              <a:t>My Support Plans</a:t>
            </a:r>
          </a:p>
          <a:p>
            <a:pPr>
              <a:defRPr/>
            </a:pPr>
            <a:r>
              <a:rPr lang="en-GB" sz="5100" kern="0" dirty="0">
                <a:cs typeface="Arial" panose="020B0604020202020204" pitchFamily="34" charset="0"/>
              </a:rPr>
              <a:t>Involvement of outside agencies includes VS</a:t>
            </a:r>
          </a:p>
          <a:p>
            <a:pPr>
              <a:defRPr/>
            </a:pPr>
            <a:endParaRPr lang="en-GB" sz="5100" kern="0" dirty="0">
              <a:cs typeface="Arial" panose="020B0604020202020204" pitchFamily="34" charset="0"/>
            </a:endParaRPr>
          </a:p>
          <a:p>
            <a:pPr marL="0" indent="0">
              <a:buFontTx/>
              <a:buNone/>
              <a:defRPr/>
            </a:pPr>
            <a:r>
              <a:rPr lang="en-GB" sz="5100" u="sng" kern="0" dirty="0">
                <a:cs typeface="Arial" panose="020B0604020202020204" pitchFamily="34" charset="0"/>
              </a:rPr>
              <a:t>Requesting EHCAs</a:t>
            </a:r>
          </a:p>
          <a:p>
            <a:pPr marL="0" indent="0" algn="ctr">
              <a:buFontTx/>
              <a:buNone/>
              <a:defRPr/>
            </a:pPr>
            <a:endParaRPr lang="en-GB" sz="5100" u="sng" kern="0" dirty="0">
              <a:cs typeface="Arial" panose="020B0604020202020204" pitchFamily="34" charset="0"/>
            </a:endParaRPr>
          </a:p>
          <a:p>
            <a:pPr>
              <a:defRPr/>
            </a:pPr>
            <a:r>
              <a:rPr lang="en-GB" sz="5100" kern="0" dirty="0">
                <a:cs typeface="Arial" panose="020B0604020202020204" pitchFamily="34" charset="0"/>
              </a:rPr>
              <a:t>Involvement of social care when requesting</a:t>
            </a:r>
          </a:p>
          <a:p>
            <a:pPr>
              <a:defRPr/>
            </a:pPr>
            <a:r>
              <a:rPr lang="en-GB" sz="5100" kern="0" dirty="0">
                <a:cs typeface="Arial" panose="020B0604020202020204" pitchFamily="34" charset="0"/>
              </a:rPr>
              <a:t>VS support with reports</a:t>
            </a:r>
          </a:p>
          <a:p>
            <a:pPr>
              <a:defRPr/>
            </a:pPr>
            <a:endParaRPr lang="en-GB" kern="0"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262688" y="997615"/>
            <a:ext cx="1838325" cy="1838325"/>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95589"/>
            <a:ext cx="7345363" cy="584200"/>
          </a:xfrm>
          <a:prstGeom prst="rect">
            <a:avLst/>
          </a:prstGeom>
          <a:noFill/>
        </p:spPr>
        <p:txBody>
          <a:bodyPr>
            <a:spAutoFit/>
          </a:bodyPr>
          <a:lstStyle/>
          <a:p>
            <a:pPr algn="ctr" fontAlgn="auto">
              <a:spcBef>
                <a:spcPts val="0"/>
              </a:spcBef>
              <a:spcAft>
                <a:spcPts val="0"/>
              </a:spcAft>
              <a:defRPr/>
            </a:pPr>
            <a:r>
              <a:rPr lang="en-GB" sz="3200" u="sng" dirty="0">
                <a:latin typeface="+mn-lt"/>
              </a:rPr>
              <a:t>SEND support </a:t>
            </a: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3413" y="908050"/>
            <a:ext cx="3402012"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4"/>
          <p:cNvSpPr txBox="1">
            <a:spLocks/>
          </p:cNvSpPr>
          <p:nvPr/>
        </p:nvSpPr>
        <p:spPr>
          <a:xfrm>
            <a:off x="107950" y="1677988"/>
            <a:ext cx="10515600" cy="4351337"/>
          </a:xfrm>
          <a:prstGeom prst="rect">
            <a:avLst/>
          </a:prstGeom>
        </p:spPr>
        <p:txBody>
          <a:bodyPr/>
          <a:lst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404040"/>
                </a:solidFill>
                <a:latin typeface="+mn-lt"/>
                <a:ea typeface="+mn-ea"/>
              </a:defRPr>
            </a:lvl2pPr>
            <a:lvl3pPr marL="1143000" indent="-228600" algn="l" rtl="0" eaLnBrk="0" fontAlgn="base" hangingPunct="0">
              <a:spcBef>
                <a:spcPct val="20000"/>
              </a:spcBef>
              <a:spcAft>
                <a:spcPct val="0"/>
              </a:spcAft>
              <a:buChar char="•"/>
              <a:defRPr sz="2400">
                <a:solidFill>
                  <a:srgbClr val="404040"/>
                </a:solidFill>
                <a:latin typeface="+mn-lt"/>
                <a:ea typeface="+mn-ea"/>
              </a:defRPr>
            </a:lvl3pPr>
            <a:lvl4pPr marL="1600200" indent="-228600" algn="l" rtl="0" eaLnBrk="0" fontAlgn="base" hangingPunct="0">
              <a:spcBef>
                <a:spcPct val="20000"/>
              </a:spcBef>
              <a:spcAft>
                <a:spcPct val="0"/>
              </a:spcAft>
              <a:buChar char="–"/>
              <a:defRPr sz="2000">
                <a:solidFill>
                  <a:srgbClr val="404040"/>
                </a:solidFill>
                <a:latin typeface="+mn-lt"/>
                <a:ea typeface="+mn-ea"/>
              </a:defRPr>
            </a:lvl4pPr>
            <a:lvl5pPr marL="2057400" indent="-228600" algn="l" rtl="0" eaLnBrk="0" fontAlgn="base" hangingPunct="0">
              <a:spcBef>
                <a:spcPct val="20000"/>
              </a:spcBef>
              <a:spcAft>
                <a:spcPct val="0"/>
              </a:spcAft>
              <a:buChar char="»"/>
              <a:defRPr sz="2000">
                <a:solidFill>
                  <a:srgbClr val="40404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GB" sz="2800" kern="0" dirty="0">
                <a:cs typeface="Arial" panose="020B0604020202020204" pitchFamily="34" charset="0"/>
              </a:rPr>
              <a:t>Health &amp; social care contributions</a:t>
            </a:r>
          </a:p>
          <a:p>
            <a:pPr>
              <a:defRPr/>
            </a:pPr>
            <a:endParaRPr lang="en-GB" sz="2800" kern="0" dirty="0">
              <a:cs typeface="Arial" panose="020B0604020202020204" pitchFamily="34" charset="0"/>
            </a:endParaRPr>
          </a:p>
          <a:p>
            <a:pPr>
              <a:defRPr/>
            </a:pPr>
            <a:endParaRPr lang="en-GB" sz="2800" kern="0" dirty="0">
              <a:cs typeface="Arial" panose="020B0604020202020204" pitchFamily="34" charset="0"/>
            </a:endParaRPr>
          </a:p>
          <a:p>
            <a:pPr>
              <a:defRPr/>
            </a:pPr>
            <a:r>
              <a:rPr lang="en-GB" sz="2800" kern="0" dirty="0">
                <a:cs typeface="Arial" panose="020B0604020202020204" pitchFamily="34" charset="0"/>
              </a:rPr>
              <a:t>EHCP guidance for social workers</a:t>
            </a:r>
          </a:p>
          <a:p>
            <a:pPr>
              <a:defRPr/>
            </a:pPr>
            <a:endParaRPr lang="en-GB" sz="2800" kern="0" dirty="0">
              <a:cs typeface="Arial" panose="020B0604020202020204" pitchFamily="34" charset="0"/>
            </a:endParaRPr>
          </a:p>
          <a:p>
            <a:pPr>
              <a:defRPr/>
            </a:pPr>
            <a:endParaRPr lang="en-GB" sz="2800" kern="0" dirty="0">
              <a:cs typeface="Arial" panose="020B0604020202020204" pitchFamily="34" charset="0"/>
            </a:endParaRPr>
          </a:p>
          <a:p>
            <a:pPr>
              <a:defRPr/>
            </a:pPr>
            <a:r>
              <a:rPr lang="en-GB" sz="2800" kern="0" dirty="0">
                <a:cs typeface="Arial" panose="020B0604020202020204" pitchFamily="34" charset="0"/>
              </a:rPr>
              <a:t>Work with </a:t>
            </a:r>
            <a:r>
              <a:rPr lang="en-GB" sz="2800" kern="0" dirty="0" err="1">
                <a:cs typeface="Arial" panose="020B0604020202020204" pitchFamily="34" charset="0"/>
              </a:rPr>
              <a:t>SENCo</a:t>
            </a:r>
            <a:r>
              <a:rPr lang="en-GB" sz="2800" kern="0" dirty="0">
                <a:cs typeface="Arial" panose="020B0604020202020204" pitchFamily="34" charset="0"/>
              </a:rPr>
              <a:t> to increase number of EHCA for children with a social worker </a:t>
            </a:r>
          </a:p>
          <a:p>
            <a:pPr marL="0" indent="0">
              <a:buFontTx/>
              <a:buNone/>
              <a:defRPr/>
            </a:pPr>
            <a:endParaRPr lang="en-GB" sz="2800" kern="0" dirty="0">
              <a:cs typeface="Arial" panose="020B0604020202020204" pitchFamily="34" charset="0"/>
            </a:endParaRPr>
          </a:p>
          <a:p>
            <a:pPr>
              <a:defRPr/>
            </a:pPr>
            <a:endParaRPr lang="en-GB" sz="2800" kern="0" dirty="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ctr"/>
            <a:r>
              <a:rPr lang="en-GB" b="1" dirty="0"/>
              <a:t>SEND Q and A</a:t>
            </a:r>
            <a:endParaRPr lang="en-GB" dirty="0"/>
          </a:p>
        </p:txBody>
      </p:sp>
      <p:sp>
        <p:nvSpPr>
          <p:cNvPr id="3" name="Subtitle 2"/>
          <p:cNvSpPr>
            <a:spLocks noGrp="1"/>
          </p:cNvSpPr>
          <p:nvPr>
            <p:ph type="subTitle" idx="1"/>
          </p:nvPr>
        </p:nvSpPr>
        <p:spPr/>
        <p:txBody>
          <a:bodyPr>
            <a:normAutofit fontScale="92500" lnSpcReduction="10000"/>
          </a:bodyPr>
          <a:lstStyle/>
          <a:p>
            <a:r>
              <a:rPr lang="en-GB" b="1" dirty="0"/>
              <a:t>Niall Devlin, Strategic Manager, Integrated Assessment and Psychology /Charlie Lowe SEN Assessment Team Manager</a:t>
            </a:r>
            <a:endParaRPr lang="en-GB" dirty="0"/>
          </a:p>
        </p:txBody>
      </p:sp>
    </p:spTree>
    <p:extLst>
      <p:ext uri="{BB962C8B-B14F-4D97-AF65-F5344CB8AC3E}">
        <p14:creationId xmlns:p14="http://schemas.microsoft.com/office/powerpoint/2010/main" val="115051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Feedback or Questions</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Ruth Dennis - Principal Educational Psychologist</a:t>
            </a:r>
          </a:p>
          <a:p>
            <a:pPr marL="0" indent="0">
              <a:buNone/>
            </a:pPr>
            <a:endParaRPr lang="en-GB" dirty="0"/>
          </a:p>
          <a:p>
            <a:pPr marL="0" indent="0">
              <a:buNone/>
            </a:pPr>
            <a:r>
              <a:rPr lang="en-GB" dirty="0"/>
              <a:t>City Of Bradford Metropolitan District Council</a:t>
            </a:r>
          </a:p>
          <a:p>
            <a:pPr marL="0" indent="0">
              <a:buNone/>
            </a:pPr>
            <a:r>
              <a:rPr lang="en-GB" dirty="0"/>
              <a:t>Margaret McMillan Tower</a:t>
            </a:r>
            <a:br>
              <a:rPr lang="en-GB" dirty="0"/>
            </a:br>
            <a:r>
              <a:rPr lang="en-GB" dirty="0"/>
              <a:t>Princes Way</a:t>
            </a:r>
            <a:br>
              <a:rPr lang="en-GB" dirty="0"/>
            </a:br>
            <a:r>
              <a:rPr lang="en-GB" dirty="0"/>
              <a:t>BRADFORD</a:t>
            </a:r>
            <a:br>
              <a:rPr lang="en-GB" dirty="0"/>
            </a:br>
            <a:r>
              <a:rPr lang="en-GB" dirty="0"/>
              <a:t>BD1 1NN</a:t>
            </a:r>
          </a:p>
          <a:p>
            <a:pPr marL="0" indent="0">
              <a:buNone/>
            </a:pPr>
            <a:endParaRPr lang="en-GB" dirty="0"/>
          </a:p>
          <a:p>
            <a:pPr marL="0" indent="0">
              <a:buNone/>
            </a:pPr>
            <a:r>
              <a:rPr lang="en-GB" dirty="0">
                <a:hlinkClick r:id="rId2"/>
              </a:rPr>
              <a:t>ruth.dennis@bradford.gov.uk</a:t>
            </a:r>
            <a:endParaRPr lang="en-GB" dirty="0"/>
          </a:p>
          <a:p>
            <a:pPr marL="0" indent="0">
              <a:buNone/>
            </a:pPr>
            <a:r>
              <a:rPr lang="en-GB" dirty="0"/>
              <a:t>07582 109129 </a:t>
            </a:r>
          </a:p>
          <a:p>
            <a:pPr marL="0" indent="0">
              <a:buNone/>
            </a:pPr>
            <a:r>
              <a:rPr lang="en-GB" dirty="0"/>
              <a:t>01274 439417 </a:t>
            </a:r>
          </a:p>
          <a:p>
            <a:pPr marL="0" indent="0">
              <a:buNone/>
            </a:pPr>
            <a:endParaRPr lang="en-GB" dirty="0"/>
          </a:p>
          <a:p>
            <a:pPr marL="0" indent="0">
              <a:buNone/>
            </a:pPr>
            <a:r>
              <a:rPr lang="en-GB" dirty="0"/>
              <a:t>Panel </a:t>
            </a:r>
            <a:r>
              <a:rPr lang="en-GB"/>
              <a:t>Volunteers contact: June.Eaton@bradford.gov.uk</a:t>
            </a:r>
            <a:endParaRPr lang="en-GB" dirty="0"/>
          </a:p>
          <a:p>
            <a:pPr marL="0" indent="0">
              <a:buNone/>
            </a:pPr>
            <a:r>
              <a:rPr lang="en-GB" dirty="0"/>
              <a:t> </a:t>
            </a:r>
          </a:p>
          <a:p>
            <a:endParaRPr lang="en-GB" dirty="0"/>
          </a:p>
        </p:txBody>
      </p:sp>
    </p:spTree>
    <p:extLst>
      <p:ext uri="{BB962C8B-B14F-4D97-AF65-F5344CB8AC3E}">
        <p14:creationId xmlns:p14="http://schemas.microsoft.com/office/powerpoint/2010/main" val="2979497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Date of next meetings</a:t>
            </a:r>
          </a:p>
        </p:txBody>
      </p:sp>
      <p:sp>
        <p:nvSpPr>
          <p:cNvPr id="3" name="Content Placeholder 2"/>
          <p:cNvSpPr>
            <a:spLocks noGrp="1"/>
          </p:cNvSpPr>
          <p:nvPr>
            <p:ph idx="1"/>
          </p:nvPr>
        </p:nvSpPr>
        <p:spPr/>
        <p:txBody>
          <a:bodyPr/>
          <a:lstStyle/>
          <a:p>
            <a:r>
              <a:rPr lang="en-GB" dirty="0"/>
              <a:t>Spring 2023: 18</a:t>
            </a:r>
            <a:r>
              <a:rPr lang="en-GB" baseline="30000" dirty="0"/>
              <a:t>th</a:t>
            </a:r>
            <a:r>
              <a:rPr lang="en-GB" dirty="0"/>
              <a:t> January</a:t>
            </a:r>
          </a:p>
          <a:p>
            <a:r>
              <a:rPr lang="en-GB" dirty="0"/>
              <a:t>Summer 2023: 03 May</a:t>
            </a:r>
          </a:p>
          <a:p>
            <a:endParaRPr lang="en-GB" dirty="0"/>
          </a:p>
          <a:p>
            <a:r>
              <a:rPr lang="en-GB" dirty="0"/>
              <a:t>Book via S4B</a:t>
            </a:r>
          </a:p>
        </p:txBody>
      </p:sp>
    </p:spTree>
    <p:extLst>
      <p:ext uri="{BB962C8B-B14F-4D97-AF65-F5344CB8AC3E}">
        <p14:creationId xmlns:p14="http://schemas.microsoft.com/office/powerpoint/2010/main" val="2511572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Ofsted Judgement</a:t>
            </a:r>
          </a:p>
        </p:txBody>
      </p:sp>
      <p:sp>
        <p:nvSpPr>
          <p:cNvPr id="3" name="Content Placeholder 2"/>
          <p:cNvSpPr>
            <a:spLocks noGrp="1"/>
          </p:cNvSpPr>
          <p:nvPr>
            <p:ph idx="1"/>
          </p:nvPr>
        </p:nvSpPr>
        <p:spPr/>
        <p:txBody>
          <a:bodyPr/>
          <a:lstStyle/>
          <a:p>
            <a:r>
              <a:rPr lang="en-GB" dirty="0"/>
              <a:t>Better communication across the system – aims and vision</a:t>
            </a:r>
          </a:p>
          <a:p>
            <a:r>
              <a:rPr lang="en-GB" dirty="0"/>
              <a:t>Greater focus on SEND Support</a:t>
            </a:r>
          </a:p>
          <a:p>
            <a:r>
              <a:rPr lang="en-GB" dirty="0"/>
              <a:t>Greater focus on progress for children with SEND</a:t>
            </a:r>
          </a:p>
        </p:txBody>
      </p:sp>
    </p:spTree>
    <p:extLst>
      <p:ext uri="{BB962C8B-B14F-4D97-AF65-F5344CB8AC3E}">
        <p14:creationId xmlns:p14="http://schemas.microsoft.com/office/powerpoint/2010/main" val="338486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12209110"/>
              </p:ext>
            </p:extLst>
          </p:nvPr>
        </p:nvGraphicFramePr>
        <p:xfrm>
          <a:off x="-295275" y="26126"/>
          <a:ext cx="9534525" cy="693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85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p:cNvSpPr>
            <a:spLocks noGrp="1"/>
          </p:cNvSpPr>
          <p:nvPr>
            <p:ph sz="half" idx="2"/>
          </p:nvPr>
        </p:nvSpPr>
        <p:spPr>
          <a:xfrm>
            <a:off x="563166" y="2420111"/>
            <a:ext cx="7685483" cy="3247264"/>
          </a:xfrm>
        </p:spPr>
        <p:txBody>
          <a:bodyPr>
            <a:normAutofit/>
          </a:bodyPr>
          <a:lstStyle/>
          <a:p>
            <a:pPr marL="0" indent="0">
              <a:buNone/>
            </a:pPr>
            <a:r>
              <a:rPr lang="en-GB" b="1" dirty="0"/>
              <a:t>Supporting schools via</a:t>
            </a:r>
          </a:p>
          <a:p>
            <a:r>
              <a:rPr lang="en-GB" dirty="0"/>
              <a:t>Bradford Inclusion Chartermark</a:t>
            </a:r>
          </a:p>
          <a:p>
            <a:r>
              <a:rPr lang="en-GB" dirty="0"/>
              <a:t>SCIL / EPT / Exclusions teams core offers</a:t>
            </a:r>
          </a:p>
          <a:p>
            <a:r>
              <a:rPr lang="en-GB" dirty="0"/>
              <a:t>SEND Spotlight Conferences</a:t>
            </a:r>
          </a:p>
          <a:p>
            <a:r>
              <a:rPr lang="en-GB" dirty="0"/>
              <a:t>Improving Progress for Children with SEND Project</a:t>
            </a:r>
          </a:p>
          <a:p>
            <a:r>
              <a:rPr lang="en-GB" dirty="0"/>
              <a:t>Developing SEND good practice ‘Beacon schools’</a:t>
            </a:r>
          </a:p>
        </p:txBody>
      </p:sp>
      <p:grpSp>
        <p:nvGrpSpPr>
          <p:cNvPr id="5" name="Group 4"/>
          <p:cNvGrpSpPr/>
          <p:nvPr/>
        </p:nvGrpSpPr>
        <p:grpSpPr>
          <a:xfrm>
            <a:off x="3339479" y="177180"/>
            <a:ext cx="2004046" cy="1956420"/>
            <a:chOff x="1655243" y="3469304"/>
            <a:chExt cx="1436341" cy="1436341"/>
          </a:xfrm>
        </p:grpSpPr>
        <p:sp>
          <p:nvSpPr>
            <p:cNvPr id="6" name="Oval 5"/>
            <p:cNvSpPr/>
            <p:nvPr/>
          </p:nvSpPr>
          <p:spPr>
            <a:xfrm>
              <a:off x="1655243" y="3469304"/>
              <a:ext cx="1436341" cy="1436341"/>
            </a:xfrm>
            <a:prstGeom prst="ellipse">
              <a:avLst/>
            </a:prstGeom>
          </p:spPr>
          <p:style>
            <a:lnRef idx="2">
              <a:schemeClr val="lt1">
                <a:hueOff val="0"/>
                <a:satOff val="0"/>
                <a:lumOff val="0"/>
                <a:alphaOff val="0"/>
              </a:schemeClr>
            </a:lnRef>
            <a:fillRef idx="1">
              <a:schemeClr val="accent4">
                <a:alpha val="50000"/>
                <a:hueOff val="8316554"/>
                <a:satOff val="-38374"/>
                <a:lumOff val="1412"/>
                <a:alphaOff val="0"/>
              </a:schemeClr>
            </a:fillRef>
            <a:effectRef idx="0">
              <a:schemeClr val="accent4">
                <a:alpha val="50000"/>
                <a:hueOff val="8316554"/>
                <a:satOff val="-38374"/>
                <a:lumOff val="1412"/>
                <a:alphaOff val="0"/>
              </a:schemeClr>
            </a:effectRef>
            <a:fontRef idx="minor">
              <a:schemeClr val="tx1"/>
            </a:fontRef>
          </p:style>
        </p:sp>
        <p:sp>
          <p:nvSpPr>
            <p:cNvPr id="7" name="Oval 4"/>
            <p:cNvSpPr txBox="1"/>
            <p:nvPr/>
          </p:nvSpPr>
          <p:spPr>
            <a:xfrm>
              <a:off x="1865590" y="3679651"/>
              <a:ext cx="1015647" cy="1015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2000" b="1" kern="1200" dirty="0"/>
                <a:t>Improving progress for children with SEND</a:t>
              </a:r>
              <a:endParaRPr lang="en-US" sz="2000" kern="1200" dirty="0"/>
            </a:p>
          </p:txBody>
        </p:sp>
      </p:grpSp>
    </p:spTree>
    <p:extLst>
      <p:ext uri="{BB962C8B-B14F-4D97-AF65-F5344CB8AC3E}">
        <p14:creationId xmlns:p14="http://schemas.microsoft.com/office/powerpoint/2010/main" val="423575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SEND Spotlight Conferences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52886456"/>
              </p:ext>
            </p:extLst>
          </p:nvPr>
        </p:nvGraphicFramePr>
        <p:xfrm>
          <a:off x="457200" y="1772816"/>
          <a:ext cx="8003231" cy="2016224"/>
        </p:xfrm>
        <a:graphic>
          <a:graphicData uri="http://schemas.openxmlformats.org/drawingml/2006/table">
            <a:tbl>
              <a:tblPr firstRow="1" firstCol="1" bandRow="1">
                <a:tableStyleId>{69CF1AB2-1976-4502-BF36-3FF5EA218861}</a:tableStyleId>
              </a:tblPr>
              <a:tblGrid>
                <a:gridCol w="552131">
                  <a:extLst>
                    <a:ext uri="{9D8B030D-6E8A-4147-A177-3AD203B41FA5}">
                      <a16:colId xmlns:a16="http://schemas.microsoft.com/office/drawing/2014/main" val="365814062"/>
                    </a:ext>
                  </a:extLst>
                </a:gridCol>
                <a:gridCol w="1241850">
                  <a:extLst>
                    <a:ext uri="{9D8B030D-6E8A-4147-A177-3AD203B41FA5}">
                      <a16:colId xmlns:a16="http://schemas.microsoft.com/office/drawing/2014/main" val="2254369649"/>
                    </a:ext>
                  </a:extLst>
                </a:gridCol>
                <a:gridCol w="1241850">
                  <a:extLst>
                    <a:ext uri="{9D8B030D-6E8A-4147-A177-3AD203B41FA5}">
                      <a16:colId xmlns:a16="http://schemas.microsoft.com/office/drawing/2014/main" val="346975256"/>
                    </a:ext>
                  </a:extLst>
                </a:gridCol>
                <a:gridCol w="1241850">
                  <a:extLst>
                    <a:ext uri="{9D8B030D-6E8A-4147-A177-3AD203B41FA5}">
                      <a16:colId xmlns:a16="http://schemas.microsoft.com/office/drawing/2014/main" val="1538019066"/>
                    </a:ext>
                  </a:extLst>
                </a:gridCol>
                <a:gridCol w="1241850">
                  <a:extLst>
                    <a:ext uri="{9D8B030D-6E8A-4147-A177-3AD203B41FA5}">
                      <a16:colId xmlns:a16="http://schemas.microsoft.com/office/drawing/2014/main" val="141087351"/>
                    </a:ext>
                  </a:extLst>
                </a:gridCol>
                <a:gridCol w="1241850">
                  <a:extLst>
                    <a:ext uri="{9D8B030D-6E8A-4147-A177-3AD203B41FA5}">
                      <a16:colId xmlns:a16="http://schemas.microsoft.com/office/drawing/2014/main" val="950137139"/>
                    </a:ext>
                  </a:extLst>
                </a:gridCol>
                <a:gridCol w="1241850">
                  <a:extLst>
                    <a:ext uri="{9D8B030D-6E8A-4147-A177-3AD203B41FA5}">
                      <a16:colId xmlns:a16="http://schemas.microsoft.com/office/drawing/2014/main" val="304872574"/>
                    </a:ext>
                  </a:extLst>
                </a:gridCol>
              </a:tblGrid>
              <a:tr h="1260140">
                <a:tc>
                  <a:txBody>
                    <a:bodyPr/>
                    <a:lstStyle/>
                    <a:p>
                      <a:pPr algn="ctr">
                        <a:lnSpc>
                          <a:spcPct val="107000"/>
                        </a:lnSpc>
                        <a:spcAft>
                          <a:spcPts val="0"/>
                        </a:spcAft>
                      </a:pPr>
                      <a:r>
                        <a:rPr lang="en-GB" sz="1400" b="0" dirty="0">
                          <a:effectLst/>
                        </a:rPr>
                        <a:t>2022 - 23</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b="0" dirty="0">
                          <a:effectLst/>
                        </a:rPr>
                        <a:t>Autumn 1 Senco Network (online)</a:t>
                      </a:r>
                    </a:p>
                    <a:p>
                      <a:pPr algn="ctr">
                        <a:lnSpc>
                          <a:spcPct val="107000"/>
                        </a:lnSpc>
                        <a:spcAft>
                          <a:spcPts val="0"/>
                        </a:spcAft>
                      </a:pP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b="0" dirty="0">
                          <a:effectLst/>
                        </a:rPr>
                        <a:t>Autumn 2</a:t>
                      </a:r>
                      <a:endParaRPr lang="en-GB" sz="1800" b="0" dirty="0">
                        <a:effectLst/>
                      </a:endParaRPr>
                    </a:p>
                    <a:p>
                      <a:pPr algn="ctr">
                        <a:lnSpc>
                          <a:spcPct val="107000"/>
                        </a:lnSpc>
                        <a:spcAft>
                          <a:spcPts val="0"/>
                        </a:spcAft>
                      </a:pPr>
                      <a:r>
                        <a:rPr lang="en-GB" sz="1400" b="0" dirty="0">
                          <a:effectLst/>
                        </a:rPr>
                        <a:t>SEND Spotlight Conference – Improving Outcomes for children with SEND</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b="0" dirty="0">
                          <a:effectLst/>
                        </a:rPr>
                        <a:t>Spring 1 Senco Network</a:t>
                      </a:r>
                      <a:endParaRPr lang="en-GB" sz="1800" b="0" dirty="0">
                        <a:effectLst/>
                      </a:endParaRPr>
                    </a:p>
                    <a:p>
                      <a:pPr algn="ctr">
                        <a:lnSpc>
                          <a:spcPct val="107000"/>
                        </a:lnSpc>
                        <a:spcAft>
                          <a:spcPts val="0"/>
                        </a:spcAft>
                      </a:pPr>
                      <a:r>
                        <a:rPr lang="en-GB" sz="1400" b="0" dirty="0">
                          <a:effectLst/>
                        </a:rPr>
                        <a:t>(online)</a:t>
                      </a:r>
                    </a:p>
                    <a:p>
                      <a:pPr algn="ctr">
                        <a:lnSpc>
                          <a:spcPct val="107000"/>
                        </a:lnSpc>
                        <a:spcAft>
                          <a:spcPts val="0"/>
                        </a:spcAft>
                      </a:pP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b="0" dirty="0">
                          <a:effectLst/>
                        </a:rPr>
                        <a:t>Spring 2</a:t>
                      </a:r>
                      <a:endParaRPr lang="en-GB" sz="1800" b="0" dirty="0">
                        <a:effectLst/>
                      </a:endParaRPr>
                    </a:p>
                    <a:p>
                      <a:pPr algn="ctr">
                        <a:lnSpc>
                          <a:spcPct val="107000"/>
                        </a:lnSpc>
                        <a:spcAft>
                          <a:spcPts val="0"/>
                        </a:spcAft>
                      </a:pPr>
                      <a:r>
                        <a:rPr lang="en-GB" sz="1400" b="0" dirty="0">
                          <a:effectLst/>
                        </a:rPr>
                        <a:t>SEND Spotlight Conference – Trauma and Resilience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b="0" dirty="0">
                          <a:effectLst/>
                        </a:rPr>
                        <a:t>Summer 1 Senco Network</a:t>
                      </a:r>
                      <a:endParaRPr lang="en-GB" sz="1800" b="0" dirty="0">
                        <a:effectLst/>
                      </a:endParaRPr>
                    </a:p>
                    <a:p>
                      <a:pPr algn="ctr">
                        <a:lnSpc>
                          <a:spcPct val="107000"/>
                        </a:lnSpc>
                        <a:spcAft>
                          <a:spcPts val="0"/>
                        </a:spcAft>
                      </a:pPr>
                      <a:r>
                        <a:rPr lang="en-GB" sz="1400" b="0" dirty="0">
                          <a:effectLst/>
                        </a:rPr>
                        <a:t>(online)</a:t>
                      </a:r>
                    </a:p>
                    <a:p>
                      <a:pPr algn="ctr">
                        <a:lnSpc>
                          <a:spcPct val="107000"/>
                        </a:lnSpc>
                        <a:spcAft>
                          <a:spcPts val="0"/>
                        </a:spcAft>
                      </a:pP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endParaRPr lang="en-GB" sz="1400" b="0" kern="1200" dirty="0">
                        <a:solidFill>
                          <a:schemeClr val="dk1"/>
                        </a:solidFill>
                        <a:effectLst/>
                        <a:latin typeface="+mn-lt"/>
                        <a:ea typeface="+mn-ea"/>
                        <a:cs typeface="+mn-cs"/>
                      </a:endParaRPr>
                    </a:p>
                  </a:txBody>
                  <a:tcPr marL="68580" marR="68580" marT="0" marB="0"/>
                </a:tc>
                <a:tc>
                  <a:txBody>
                    <a:bodyPr/>
                    <a:lstStyle/>
                    <a:p>
                      <a:pPr algn="ctr">
                        <a:lnSpc>
                          <a:spcPct val="107000"/>
                        </a:lnSpc>
                        <a:spcAft>
                          <a:spcPts val="0"/>
                        </a:spcAft>
                      </a:pPr>
                      <a:r>
                        <a:rPr lang="en-GB" sz="1400" b="0" dirty="0">
                          <a:effectLst/>
                        </a:rPr>
                        <a:t>Summer 2</a:t>
                      </a:r>
                      <a:endParaRPr lang="en-GB" sz="1800" b="0" dirty="0">
                        <a:effectLst/>
                      </a:endParaRPr>
                    </a:p>
                    <a:p>
                      <a:pPr algn="ctr">
                        <a:lnSpc>
                          <a:spcPct val="107000"/>
                        </a:lnSpc>
                        <a:spcAft>
                          <a:spcPts val="0"/>
                        </a:spcAft>
                      </a:pPr>
                      <a:r>
                        <a:rPr lang="en-GB" sz="1400" b="0" dirty="0">
                          <a:effectLst/>
                        </a:rPr>
                        <a:t>SEND Spotlight Conference – Mental Health</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7577631"/>
                  </a:ext>
                </a:extLst>
              </a:tr>
              <a:tr h="428343">
                <a:tc>
                  <a:txBody>
                    <a:bodyPr/>
                    <a:lstStyle/>
                    <a:p>
                      <a:pPr algn="ctr">
                        <a:lnSpc>
                          <a:spcPct val="107000"/>
                        </a:lnSpc>
                        <a:spcAft>
                          <a:spcPts val="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21/09/22</a:t>
                      </a:r>
                    </a:p>
                  </a:txBody>
                  <a:tcPr marL="68580" marR="68580" marT="0" marB="0" anchor="ctr"/>
                </a:tc>
                <a:tc>
                  <a:txBody>
                    <a:bodyPr/>
                    <a:lstStyle/>
                    <a:p>
                      <a:pPr algn="ctr"/>
                      <a:r>
                        <a:rPr lang="en-GB" sz="1400" b="0" kern="1200" dirty="0">
                          <a:solidFill>
                            <a:schemeClr val="dk1"/>
                          </a:solidFill>
                          <a:effectLst/>
                          <a:latin typeface="+mn-lt"/>
                          <a:ea typeface="+mn-ea"/>
                          <a:cs typeface="+mn-cs"/>
                        </a:rPr>
                        <a:t>06/12/2022</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18/01/23</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22/03/2023</a:t>
                      </a:r>
                    </a:p>
                  </a:txBody>
                  <a:tcPr marL="68580" marR="68580" marT="0" marB="0" anchor="ctr"/>
                </a:tc>
                <a:tc>
                  <a:txBody>
                    <a:bodyPr/>
                    <a:lstStyle/>
                    <a:p>
                      <a:pPr marL="0" algn="ctr" defTabSz="914400" rtl="0" eaLnBrk="1" latinLnBrk="0" hangingPunct="1">
                        <a:lnSpc>
                          <a:spcPct val="107000"/>
                        </a:lnSpc>
                        <a:spcAft>
                          <a:spcPts val="0"/>
                        </a:spcAft>
                      </a:pPr>
                      <a:r>
                        <a:rPr lang="en-GB" sz="1400" b="0" kern="1200" dirty="0">
                          <a:solidFill>
                            <a:schemeClr val="dk1"/>
                          </a:solidFill>
                          <a:effectLst/>
                          <a:latin typeface="+mn-lt"/>
                          <a:ea typeface="+mn-ea"/>
                          <a:cs typeface="+mn-cs"/>
                        </a:rPr>
                        <a:t>03/05/23</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05/07/2023</a:t>
                      </a:r>
                    </a:p>
                  </a:txBody>
                  <a:tcPr marL="68580" marR="68580" marT="0" marB="0" anchor="ctr"/>
                </a:tc>
                <a:extLst>
                  <a:ext uri="{0D108BD9-81ED-4DB2-BD59-A6C34878D82A}">
                    <a16:rowId xmlns:a16="http://schemas.microsoft.com/office/drawing/2014/main" val="3349794024"/>
                  </a:ext>
                </a:extLst>
              </a:tr>
            </a:tbl>
          </a:graphicData>
        </a:graphic>
      </p:graphicFrame>
    </p:spTree>
    <p:extLst>
      <p:ext uri="{BB962C8B-B14F-4D97-AF65-F5344CB8AC3E}">
        <p14:creationId xmlns:p14="http://schemas.microsoft.com/office/powerpoint/2010/main" val="239541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1530" y="2361762"/>
            <a:ext cx="3144962" cy="1728192"/>
          </a:xfrm>
        </p:spPr>
        <p:txBody>
          <a:bodyPr>
            <a:noAutofit/>
          </a:bodyPr>
          <a:lstStyle/>
          <a:p>
            <a:r>
              <a:rPr lang="en-GB" altLang="en-US" sz="3000" dirty="0">
                <a:solidFill>
                  <a:srgbClr val="00B0F0"/>
                </a:solidFill>
                <a:latin typeface="Arial" panose="020B0604020202020204" pitchFamily="34" charset="0"/>
                <a:cs typeface="Arial" panose="020B0604020202020204" pitchFamily="34" charset="0"/>
              </a:rPr>
              <a:t>Schools Inclusion Chartermark</a:t>
            </a:r>
            <a:br>
              <a:rPr lang="en-GB" altLang="en-US" sz="3000" dirty="0">
                <a:solidFill>
                  <a:srgbClr val="00B0F0"/>
                </a:solidFill>
                <a:latin typeface="Arial" panose="020B0604020202020204" pitchFamily="34" charset="0"/>
                <a:cs typeface="Arial" panose="020B0604020202020204" pitchFamily="34" charset="0"/>
              </a:rPr>
            </a:br>
            <a:br>
              <a:rPr lang="en-GB" altLang="en-US" sz="3000" dirty="0">
                <a:solidFill>
                  <a:srgbClr val="00B0F0"/>
                </a:solidFill>
                <a:latin typeface="Arial" panose="020B0604020202020204" pitchFamily="34" charset="0"/>
                <a:cs typeface="Arial" panose="020B0604020202020204" pitchFamily="34" charset="0"/>
              </a:rPr>
            </a:br>
            <a:r>
              <a:rPr lang="en-GB" altLang="en-US" sz="2100" i="1" dirty="0">
                <a:solidFill>
                  <a:srgbClr val="00B0F0"/>
                </a:solidFill>
                <a:latin typeface="Arial" panose="020B0604020202020204" pitchFamily="34" charset="0"/>
                <a:cs typeface="Arial" panose="020B0604020202020204" pitchFamily="34" charset="0"/>
              </a:rPr>
              <a:t>August 2022</a:t>
            </a:r>
            <a:br>
              <a:rPr lang="en-GB" altLang="en-US" sz="2100" i="1" dirty="0">
                <a:solidFill>
                  <a:srgbClr val="00B0F0"/>
                </a:solidFill>
                <a:latin typeface="Arial" panose="020B0604020202020204" pitchFamily="34" charset="0"/>
                <a:cs typeface="Arial" panose="020B0604020202020204" pitchFamily="34" charset="0"/>
              </a:rPr>
            </a:br>
            <a:r>
              <a:rPr lang="en-GB" altLang="en-US" sz="2100" i="1" dirty="0">
                <a:solidFill>
                  <a:srgbClr val="00B0F0"/>
                </a:solidFill>
                <a:latin typeface="Arial" panose="020B0604020202020204" pitchFamily="34" charset="0"/>
                <a:cs typeface="Arial" panose="020B0604020202020204" pitchFamily="34" charset="0"/>
              </a:rPr>
              <a:t>V1.0 </a:t>
            </a:r>
            <a:endParaRPr lang="en-GB" sz="2100" i="1" dirty="0">
              <a:solidFill>
                <a:srgbClr val="00B0F0"/>
              </a:solidFill>
              <a:latin typeface="Arial" panose="020B0604020202020204" pitchFamily="34" charset="0"/>
              <a:cs typeface="Arial" panose="020B0604020202020204"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572755" y="1543969"/>
            <a:ext cx="3747747" cy="3924377"/>
          </a:xfrm>
          <a:prstGeom prst="rect">
            <a:avLst/>
          </a:prstGeom>
        </p:spPr>
      </p:pic>
      <p:grpSp>
        <p:nvGrpSpPr>
          <p:cNvPr id="8" name="Group 7"/>
          <p:cNvGrpSpPr/>
          <p:nvPr/>
        </p:nvGrpSpPr>
        <p:grpSpPr>
          <a:xfrm>
            <a:off x="4572001" y="998730"/>
            <a:ext cx="3198014" cy="594066"/>
            <a:chOff x="0" y="0"/>
            <a:chExt cx="3904090" cy="580445"/>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15" name="Picture 14" descr="\\Bradford.Gov.Uk\DataVault\Users\HerbertJ\Pictures\LO JPEG.jpg"/>
            <p:cNvPicPr>
              <a:picLocks noChangeAspect="1"/>
            </p:cNvPicPr>
            <p:nvPr/>
          </p:nvPicPr>
          <p:blipFill rotWithShape="1">
            <a:blip r:embed="rId5" cstate="print">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4713814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10932</TotalTime>
  <Words>3055</Words>
  <Application>Microsoft Office PowerPoint</Application>
  <PresentationFormat>On-screen Show (4:3)</PresentationFormat>
  <Paragraphs>425</Paragraphs>
  <Slides>45</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Calibri</vt:lpstr>
      <vt:lpstr>Calibri Light</vt:lpstr>
      <vt:lpstr>Cambria</vt:lpstr>
      <vt:lpstr>Symbol</vt:lpstr>
      <vt:lpstr>Times New Roman</vt:lpstr>
      <vt:lpstr>Office Theme</vt:lpstr>
      <vt:lpstr>Adjacency</vt:lpstr>
      <vt:lpstr>1_Office Theme</vt:lpstr>
      <vt:lpstr>Senco Network</vt:lpstr>
      <vt:lpstr>Agenda</vt:lpstr>
      <vt:lpstr>Improving Outcomes for Children with SEND in Bradford </vt:lpstr>
      <vt:lpstr>SEND Green Paper</vt:lpstr>
      <vt:lpstr>Ofsted Judgement</vt:lpstr>
      <vt:lpstr>PowerPoint Presentation</vt:lpstr>
      <vt:lpstr>PowerPoint Presentation</vt:lpstr>
      <vt:lpstr>SEND Spotlight Conferences</vt:lpstr>
      <vt:lpstr>Schools Inclusion Chartermark  August 2022 V1.0 </vt:lpstr>
      <vt:lpstr>SEND: Code of Practice</vt:lpstr>
      <vt:lpstr>Establishing an Ethos</vt:lpstr>
      <vt:lpstr>Local recognition</vt:lpstr>
      <vt:lpstr>3 year plan</vt:lpstr>
      <vt:lpstr>How to gain the award</vt:lpstr>
      <vt:lpstr>Inclusive Practice Framework - Criteria</vt:lpstr>
      <vt:lpstr>Inclusive Practice &amp; Data</vt:lpstr>
      <vt:lpstr>NASEN Guidance and Training</vt:lpstr>
      <vt:lpstr>Peer to Peer Support</vt:lpstr>
      <vt:lpstr>Targeted Training</vt:lpstr>
      <vt:lpstr>Synergy – Building on the foundations</vt:lpstr>
      <vt:lpstr>How Committed to Inclusion will be awarded</vt:lpstr>
      <vt:lpstr>Better Outcomes for CYP with SEND</vt:lpstr>
      <vt:lpstr>Finally </vt:lpstr>
      <vt:lpstr>              SENCO Network 21st September 2022  Social, Communication, Interaction and Learning (SCIL) Team   </vt:lpstr>
      <vt:lpstr>Specialist Teaching and Support Service (STaSS)</vt:lpstr>
      <vt:lpstr>Vision for all Teams across STaSS</vt:lpstr>
      <vt:lpstr>PowerPoint Presentation</vt:lpstr>
      <vt:lpstr>The SCIL Team Offer</vt:lpstr>
      <vt:lpstr>PowerPoint Presentation</vt:lpstr>
      <vt:lpstr>A. SEND Specialist Support Request</vt:lpstr>
      <vt:lpstr>B. Support for individual children </vt:lpstr>
      <vt:lpstr>C. Training</vt:lpstr>
      <vt:lpstr>Any Questions or Comments? </vt:lpstr>
      <vt:lpstr>Break</vt:lpstr>
      <vt:lpstr>Education Emotional Wellbeing Practitioners</vt:lpstr>
      <vt:lpstr>PowerPoint Presentation</vt:lpstr>
      <vt:lpstr>PowerPoint Presentation</vt:lpstr>
      <vt:lpstr>PowerPoint Presentation</vt:lpstr>
      <vt:lpstr>PowerPoint Presentation</vt:lpstr>
      <vt:lpstr>PowerPoint Presentation</vt:lpstr>
      <vt:lpstr>PowerPoint Presentation</vt:lpstr>
      <vt:lpstr>SEND Q and A</vt:lpstr>
      <vt:lpstr>Feedback or Questions</vt:lpstr>
      <vt:lpstr>Date of next meetings</vt:lpstr>
      <vt:lpstr>Questions</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342</cp:revision>
  <cp:lastPrinted>2019-09-09T16:04:41Z</cp:lastPrinted>
  <dcterms:created xsi:type="dcterms:W3CDTF">2017-01-23T10:10:23Z</dcterms:created>
  <dcterms:modified xsi:type="dcterms:W3CDTF">2022-09-21T11:02:00Z</dcterms:modified>
</cp:coreProperties>
</file>