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AA087-0810-20CB-DC54-8FFC06175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A757B-9BE8-9A53-F0E6-C73216629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C56EB-CCEB-8224-D115-CC04D35DB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7B514-DAEF-C144-CDCB-24CEA455B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DCB75-5ED6-4DC8-4C10-2A19B2D48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048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40C50-687D-FD7F-8BDE-E26007005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0ED30-7D27-62A4-0C4D-924198B08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17AD7-B515-52B5-5AB4-625526903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D48F-A1D3-DE85-5576-470CD346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3E21F-DB93-B854-919F-1355A3C8B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48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B870E7-7B1E-AC96-0949-DDFFAAC3F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FAC65E-56F3-BB92-3A79-99F03E9547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313BE-D6F0-B6CB-0827-00951082A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67333-44EC-8424-9DFF-A2DB26675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91227-4DCD-C16A-5B1B-056A5878E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620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F0F4C-7E8D-4AE4-66A8-068BFEEA2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B9E22-74F6-1902-2480-BDB9E7F40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C07BF-E93A-1D2C-6903-8E6DD2A8B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70148-7BDE-9BDD-EDB6-E23EDA93B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F1C37-8958-7DD4-15A4-64E900019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DCF1A-2AA1-411F-68FB-57B53F039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3777A3-9284-6E66-A5EF-546DCC90E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B2666-2370-2ECE-205C-336EC18EC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6DF5D-F10A-4962-2CEF-0CF7B4A7A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B8049-B273-DBE8-CE59-9D76EB00C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55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B4FBF-A440-FAEC-F763-B3D2C750E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CAB6D-83D1-24E6-573A-8CAA02C2B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D776D-DDA7-45E5-08FC-1314660BC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0485E-4A89-F920-89B1-A7104DD9F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02915-67ED-A450-EB30-EC32C23CF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1FE3D-6AB0-C676-7402-172DA3F6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62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7F209-E080-9AE8-347F-D1CB950C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5B33B-692C-19B9-AA95-BEA72462C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5C98B0-CA56-AE7E-F2E7-2974928A3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3ECD73-31DB-C8D8-CB9C-CE8E9E5065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A4D215-EFD2-6B51-03C6-71BDE2B072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F7EA16-22B6-AA73-B95F-BFC1EBA10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7AAAD0-D363-EA81-F80D-57E8BC2B5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35D1E1-7841-F858-94CD-0DDFBE6D7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06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771B9-B35B-0BD2-3708-929BDBD2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5745CD-594B-020A-4CC2-FA4673C9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4A61D6-63D4-59BF-F1E8-DB9EE8621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6820D5-3B1B-FBA3-74EF-F9D04896E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096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5CF064-D220-4E57-322D-FE3A459BD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C2B26E-4635-2FDE-B0A6-731211CF8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0CC8B-92DD-66FF-0465-27C21709E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0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F7556-9E5A-6012-0A92-57D49C7A3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5C2A3-8D06-7E78-3540-793C33998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5B903C-19BE-FFD1-E071-E9572272C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550F61-8DF3-7C9C-5391-2954CAE9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EC3EDA-A6BE-5ED4-FABB-DE217B127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6B5DA-EF36-C5A9-78FF-F794B7D8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967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E337F-187C-BBD9-B67C-599AF9AE0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23B696-F14D-A72C-46B3-129BBD3A17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A07E3F-6B19-38A9-3BB9-8CD9024EE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214F9-1674-830A-53F0-B9F051FD9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A6E4DF-3215-D8C5-8A14-0D62D039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78A07-6F27-9D1D-C323-F68FC7E2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57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A0825-0D7A-F4E9-FC97-54A2ABFA9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9A6BB-4071-9A69-575A-3F547EF69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B77F6-51A8-0675-0BA6-DA1A47A5D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C35D00-FC71-46CC-90A8-EB827699A207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85EEB-2C25-4722-2540-C1A11F3B10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36290-049B-ACCF-3012-59418A4125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6BB26A-8F33-4B55-BD2A-6CAAFDC3B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236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6D08A-5001-EFD1-A7E2-96FB29E0E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644023" cy="1956841"/>
          </a:xfrm>
        </p:spPr>
        <p:txBody>
          <a:bodyPr anchor="b">
            <a:normAutofit/>
          </a:bodyPr>
          <a:lstStyle/>
          <a:p>
            <a:r>
              <a:rPr lang="en-GB" sz="4200" dirty="0"/>
              <a:t>Childcare </a:t>
            </a:r>
            <a:r>
              <a:rPr lang="en-GB" sz="4200"/>
              <a:t>sufficiency picture </a:t>
            </a:r>
            <a:r>
              <a:rPr lang="en-GB" sz="4200" dirty="0"/>
              <a:t>- Under 2s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6B4518C-06DF-2DEA-498F-A90267382689}"/>
              </a:ext>
            </a:extLst>
          </p:cNvPr>
          <p:cNvGraphicFramePr>
            <a:graphicFrameLocks noGrp="1"/>
          </p:cNvGraphicFramePr>
          <p:nvPr/>
        </p:nvGraphicFramePr>
        <p:xfrm>
          <a:off x="368331" y="2898207"/>
          <a:ext cx="4925252" cy="3104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626">
                  <a:extLst>
                    <a:ext uri="{9D8B030D-6E8A-4147-A177-3AD203B41FA5}">
                      <a16:colId xmlns:a16="http://schemas.microsoft.com/office/drawing/2014/main" val="3177848573"/>
                    </a:ext>
                  </a:extLst>
                </a:gridCol>
                <a:gridCol w="2462626">
                  <a:extLst>
                    <a:ext uri="{9D8B030D-6E8A-4147-A177-3AD203B41FA5}">
                      <a16:colId xmlns:a16="http://schemas.microsoft.com/office/drawing/2014/main" val="1622006170"/>
                    </a:ext>
                  </a:extLst>
                </a:gridCol>
              </a:tblGrid>
              <a:tr h="388057">
                <a:tc gridSpan="2">
                  <a:txBody>
                    <a:bodyPr/>
                    <a:lstStyle/>
                    <a:p>
                      <a:pPr algn="ctr"/>
                      <a:r>
                        <a:rPr lang="en-US"/>
                        <a:t>Wards with potential sufficiency issues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38940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r>
                        <a:rPr lang="en-US"/>
                        <a:t>Baildon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Keighley East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870028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r>
                        <a:rPr lang="en-US"/>
                        <a:t>Bingley Rural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Keighley West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092338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r>
                        <a:rPr lang="en-US"/>
                        <a:t>Craven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Queensbury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295458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r>
                        <a:rPr lang="en-US"/>
                        <a:t>Eccleshill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Royds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262327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r>
                        <a:rPr lang="en-US"/>
                        <a:t>Idle and Thackley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Thornton and Allerton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208171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r>
                        <a:rPr lang="en-US"/>
                        <a:t>Ilkley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 err="1"/>
                        <a:t>Windhill</a:t>
                      </a:r>
                      <a:r>
                        <a:rPr lang="en-US" dirty="0"/>
                        <a:t> and Wrose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4310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r>
                        <a:rPr lang="en-US"/>
                        <a:t>Keighley Central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Worth Valley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410924"/>
                  </a:ext>
                </a:extLst>
              </a:tr>
            </a:tbl>
          </a:graphicData>
        </a:graphic>
      </p:graphicFrame>
      <p:pic>
        <p:nvPicPr>
          <p:cNvPr id="14" name="Picture 13" descr="A map of the city">
            <a:extLst>
              <a:ext uri="{FF2B5EF4-FFF2-40B4-BE49-F238E27FC236}">
                <a16:creationId xmlns:a16="http://schemas.microsoft.com/office/drawing/2014/main" id="{92613898-BF75-B801-3A4B-A663EBA6C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4002" y="0"/>
            <a:ext cx="67754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071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0F70B-B7E4-1D2E-3250-678BD18DE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DD7A7-F091-F7EE-8ED3-CB9CB6F70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644023" cy="1956841"/>
          </a:xfrm>
        </p:spPr>
        <p:txBody>
          <a:bodyPr anchor="b">
            <a:normAutofit/>
          </a:bodyPr>
          <a:lstStyle/>
          <a:p>
            <a:r>
              <a:rPr lang="en-GB" sz="4200" dirty="0"/>
              <a:t>Childcare sufficiency picture – </a:t>
            </a:r>
            <a:r>
              <a:rPr lang="en-GB" sz="4200"/>
              <a:t>2-year-olds</a:t>
            </a:r>
            <a:r>
              <a:rPr lang="en-GB" sz="4200" dirty="0"/>
              <a:t> 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4661F64-5A90-F913-67CC-B1BAED2802BA}"/>
              </a:ext>
            </a:extLst>
          </p:cNvPr>
          <p:cNvGraphicFramePr>
            <a:graphicFrameLocks noGrp="1"/>
          </p:cNvGraphicFramePr>
          <p:nvPr/>
        </p:nvGraphicFramePr>
        <p:xfrm>
          <a:off x="368331" y="2898207"/>
          <a:ext cx="4925252" cy="155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626">
                  <a:extLst>
                    <a:ext uri="{9D8B030D-6E8A-4147-A177-3AD203B41FA5}">
                      <a16:colId xmlns:a16="http://schemas.microsoft.com/office/drawing/2014/main" val="3177848573"/>
                    </a:ext>
                  </a:extLst>
                </a:gridCol>
                <a:gridCol w="2462626">
                  <a:extLst>
                    <a:ext uri="{9D8B030D-6E8A-4147-A177-3AD203B41FA5}">
                      <a16:colId xmlns:a16="http://schemas.microsoft.com/office/drawing/2014/main" val="1622006170"/>
                    </a:ext>
                  </a:extLst>
                </a:gridCol>
              </a:tblGrid>
              <a:tr h="388057"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800" b="1" i="0" u="none" strike="noStrike" noProof="0">
                          <a:solidFill>
                            <a:srgbClr val="FFFFFF"/>
                          </a:solidFill>
                          <a:latin typeface="Aptos"/>
                        </a:rPr>
                        <a:t>Wards with potential sufficiency issues</a:t>
                      </a:r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38940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Bingley Rural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Thornton and Allerton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870028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Keighley West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 dirty="0" err="1">
                          <a:solidFill>
                            <a:srgbClr val="000000"/>
                          </a:solidFill>
                          <a:latin typeface="Aptos"/>
                        </a:rPr>
                        <a:t>Windhill</a:t>
                      </a:r>
                      <a:r>
                        <a:rPr lang="en-US" sz="1800" b="0" i="0" u="none" strike="noStrike" noProof="0" dirty="0">
                          <a:solidFill>
                            <a:srgbClr val="000000"/>
                          </a:solidFill>
                          <a:latin typeface="Aptos"/>
                        </a:rPr>
                        <a:t> and Wrose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092338"/>
                  </a:ext>
                </a:extLst>
              </a:tr>
              <a:tr h="38805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Queensbury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Worth Valley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295458"/>
                  </a:ext>
                </a:extLst>
              </a:tr>
            </a:tbl>
          </a:graphicData>
        </a:graphic>
      </p:graphicFrame>
      <p:pic>
        <p:nvPicPr>
          <p:cNvPr id="3" name="Picture 2" descr="A map of the city">
            <a:extLst>
              <a:ext uri="{FF2B5EF4-FFF2-40B4-BE49-F238E27FC236}">
                <a16:creationId xmlns:a16="http://schemas.microsoft.com/office/drawing/2014/main" id="{399A432B-C6FC-1D0F-39C7-1260CE8125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4837" y="0"/>
            <a:ext cx="67809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36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Childcare sufficiency picture - Under 2s</vt:lpstr>
      <vt:lpstr>Childcare sufficiency picture – 2-year-olds </vt:lpstr>
    </vt:vector>
  </TitlesOfParts>
  <Company>City of Bradford Metropolitan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George Parker</dc:creator>
  <cp:lastModifiedBy>George Parker</cp:lastModifiedBy>
  <cp:revision>1</cp:revision>
  <dcterms:created xsi:type="dcterms:W3CDTF">2026-06-29T10:23:54Z</dcterms:created>
  <dcterms:modified xsi:type="dcterms:W3CDTF">2026-06-29T10:25:05Z</dcterms:modified>
</cp:coreProperties>
</file>