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66" r:id="rId4"/>
  </p:sldMasterIdLst>
  <p:notesMasterIdLst>
    <p:notesMasterId r:id="rId23"/>
  </p:notesMasterIdLst>
  <p:handoutMasterIdLst>
    <p:handoutMasterId r:id="rId24"/>
  </p:handoutMasterIdLst>
  <p:sldIdLst>
    <p:sldId id="256" r:id="rId5"/>
    <p:sldId id="413" r:id="rId6"/>
    <p:sldId id="292" r:id="rId7"/>
    <p:sldId id="290" r:id="rId8"/>
    <p:sldId id="412" r:id="rId9"/>
    <p:sldId id="264" r:id="rId10"/>
    <p:sldId id="418" r:id="rId11"/>
    <p:sldId id="306" r:id="rId12"/>
    <p:sldId id="416" r:id="rId13"/>
    <p:sldId id="273" r:id="rId14"/>
    <p:sldId id="326" r:id="rId15"/>
    <p:sldId id="421" r:id="rId16"/>
    <p:sldId id="281" r:id="rId17"/>
    <p:sldId id="303" r:id="rId18"/>
    <p:sldId id="417" r:id="rId19"/>
    <p:sldId id="414" r:id="rId20"/>
    <p:sldId id="419" r:id="rId21"/>
    <p:sldId id="420" r:id="rId22"/>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AFF1FA1-3DA5-4103-9D55-64D21C67BFBE}">
          <p14:sldIdLst>
            <p14:sldId id="256"/>
            <p14:sldId id="413"/>
            <p14:sldId id="292"/>
            <p14:sldId id="290"/>
            <p14:sldId id="412"/>
            <p14:sldId id="264"/>
            <p14:sldId id="418"/>
            <p14:sldId id="306"/>
            <p14:sldId id="416"/>
            <p14:sldId id="273"/>
            <p14:sldId id="326"/>
            <p14:sldId id="421"/>
            <p14:sldId id="281"/>
            <p14:sldId id="303"/>
            <p14:sldId id="417"/>
            <p14:sldId id="414"/>
            <p14:sldId id="419"/>
            <p14:sldId id="42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83162" autoAdjust="0"/>
  </p:normalViewPr>
  <p:slideViewPr>
    <p:cSldViewPr>
      <p:cViewPr varScale="1">
        <p:scale>
          <a:sx n="63" d="100"/>
          <a:sy n="63" d="100"/>
        </p:scale>
        <p:origin x="595"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netapp04-cifs\lcc014\cdvht\ROAD%20SAFETY\School%20Initiatives\Secondary%20School%20Initiatives\Data%20stats%20maps%20narratives\Pedestrian%20and%20child%20casualties\2020.10.02%20Child%20casualties%20by%20ag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545440135525378E-2"/>
          <c:y val="9.9193891930383624E-2"/>
          <c:w val="0.91357309504113815"/>
          <c:h val="0.79244485594853931"/>
        </c:manualLayout>
      </c:layout>
      <c:barChart>
        <c:barDir val="col"/>
        <c:grouping val="clustered"/>
        <c:varyColors val="0"/>
        <c:dLbls>
          <c:dLblPos val="outEnd"/>
          <c:showLegendKey val="0"/>
          <c:showVal val="1"/>
          <c:showCatName val="0"/>
          <c:showSerName val="0"/>
          <c:showPercent val="0"/>
          <c:showBubbleSize val="0"/>
        </c:dLbls>
        <c:gapWidth val="164"/>
        <c:overlap val="-22"/>
        <c:axId val="377666064"/>
        <c:axId val="377663712"/>
      </c:barChart>
      <c:catAx>
        <c:axId val="377666064"/>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GB"/>
                  <a:t>Age</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7663712"/>
        <c:crosses val="autoZero"/>
        <c:auto val="1"/>
        <c:lblAlgn val="ctr"/>
        <c:lblOffset val="100"/>
        <c:noMultiLvlLbl val="0"/>
      </c:catAx>
      <c:valAx>
        <c:axId val="377663712"/>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GB"/>
                  <a:t>Total</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766606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cdr:x>
      <cdr:y>0.06602</cdr:y>
    </cdr:from>
    <cdr:to>
      <cdr:x>1</cdr:x>
      <cdr:y>0.99082</cdr:y>
    </cdr:to>
    <cdr:pic>
      <cdr:nvPicPr>
        <cdr:cNvPr id="4" name="chart">
          <a:extLst xmlns:a="http://schemas.openxmlformats.org/drawingml/2006/main">
            <a:ext uri="{FF2B5EF4-FFF2-40B4-BE49-F238E27FC236}">
              <a16:creationId xmlns:a16="http://schemas.microsoft.com/office/drawing/2014/main" id="{161EA40E-8009-4DE6-CFC0-B2E46EC3BBD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28675" y="334145"/>
          <a:ext cx="8075240" cy="468052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7625" y="0"/>
            <a:ext cx="2951163" cy="498475"/>
          </a:xfrm>
          <a:prstGeom prst="rect">
            <a:avLst/>
          </a:prstGeom>
        </p:spPr>
        <p:txBody>
          <a:bodyPr vert="horz" lIns="91440" tIns="45720" rIns="91440" bIns="45720" rtlCol="0"/>
          <a:lstStyle>
            <a:lvl1pPr algn="r">
              <a:defRPr sz="1200"/>
            </a:lvl1pPr>
          </a:lstStyle>
          <a:p>
            <a:fld id="{688A4638-B0C8-47B6-A32D-0E41D056D8E9}" type="datetimeFigureOut">
              <a:rPr lang="en-GB" smtClean="0"/>
              <a:t>28/11/2025</a:t>
            </a:fld>
            <a:endParaRPr lang="en-GB"/>
          </a:p>
        </p:txBody>
      </p:sp>
      <p:sp>
        <p:nvSpPr>
          <p:cNvPr id="4" name="Footer Placeholder 3"/>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7625" y="9444038"/>
            <a:ext cx="2951163" cy="498475"/>
          </a:xfrm>
          <a:prstGeom prst="rect">
            <a:avLst/>
          </a:prstGeom>
        </p:spPr>
        <p:txBody>
          <a:bodyPr vert="horz" lIns="91440" tIns="45720" rIns="91440" bIns="45720" rtlCol="0" anchor="b"/>
          <a:lstStyle>
            <a:lvl1pPr algn="r">
              <a:defRPr sz="1200"/>
            </a:lvl1pPr>
          </a:lstStyle>
          <a:p>
            <a:fld id="{E0EFDA96-5E63-4FEB-9B54-EC76F79D8B0F}" type="slidenum">
              <a:rPr lang="en-GB" smtClean="0"/>
              <a:t>‹#›</a:t>
            </a:fld>
            <a:endParaRPr lang="en-GB"/>
          </a:p>
        </p:txBody>
      </p:sp>
    </p:spTree>
    <p:extLst>
      <p:ext uri="{BB962C8B-B14F-4D97-AF65-F5344CB8AC3E}">
        <p14:creationId xmlns:p14="http://schemas.microsoft.com/office/powerpoint/2010/main" val="150366683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E85C9820-D546-439F-BFE9-E24ED712A19C}" type="datetimeFigureOut">
              <a:rPr lang="en-GB" smtClean="0"/>
              <a:pPr/>
              <a:t>28/11/2025</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EF63CE15-9BC0-4971-BA09-2300F84F6636}" type="slidenum">
              <a:rPr lang="en-GB" smtClean="0"/>
              <a:pPr/>
              <a:t>‹#›</a:t>
            </a:fld>
            <a:endParaRPr lang="en-GB"/>
          </a:p>
        </p:txBody>
      </p:sp>
    </p:spTree>
    <p:extLst>
      <p:ext uri="{BB962C8B-B14F-4D97-AF65-F5344CB8AC3E}">
        <p14:creationId xmlns:p14="http://schemas.microsoft.com/office/powerpoint/2010/main" val="162846486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estyorks-ca.gov.uk/vz-pledg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effectLst/>
                <a:latin typeface="+mn-lt"/>
                <a:ea typeface="+mn-ea"/>
                <a:cs typeface="+mn-cs"/>
              </a:rPr>
              <a:t>Introduction</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a presentation about staying safe on the road. You probably had road safety sessions or Bikeability training in primary school. Road Safety is an important subject as it is part of our every day lives - everyone here will have crossed a road or travelled on a road today to come to school.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Road Safety can be a sensitive issue for many people – some of you might know someone who has been involved in an incident on the road, or some of you may have been involved in one yourself. If you do feel uncomfortable with anything we talk about then talk to your teachers at the end of the session. </a:t>
            </a:r>
          </a:p>
        </p:txBody>
      </p:sp>
      <p:sp>
        <p:nvSpPr>
          <p:cNvPr id="4" name="Slide Number Placeholder 3"/>
          <p:cNvSpPr>
            <a:spLocks noGrp="1"/>
          </p:cNvSpPr>
          <p:nvPr>
            <p:ph type="sldNum" sz="quarter" idx="10"/>
          </p:nvPr>
        </p:nvSpPr>
        <p:spPr/>
        <p:txBody>
          <a:bodyPr/>
          <a:lstStyle/>
          <a:p>
            <a:fld id="{EF63CE15-9BC0-4971-BA09-2300F84F6636}" type="slidenum">
              <a:rPr lang="en-GB" smtClean="0"/>
              <a:pPr/>
              <a:t>1</a:t>
            </a:fld>
            <a:endParaRPr lang="en-GB"/>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607978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u="sng" dirty="0"/>
              <a:t>In Car Safety </a:t>
            </a:r>
          </a:p>
          <a:p>
            <a:r>
              <a:rPr lang="en-GB" dirty="0"/>
              <a:t>Up until now we have talked about being a pedestrian, but another major way in which many people are hurt on the road is as passengers in cars.  </a:t>
            </a:r>
          </a:p>
          <a:p>
            <a:endParaRPr lang="en-GB" dirty="0"/>
          </a:p>
          <a:p>
            <a:r>
              <a:rPr lang="en-GB" dirty="0"/>
              <a:t>Many children are hurt &amp; killed in crashes when they didn’t need to be – often because they were not wearing a seat belt.</a:t>
            </a:r>
          </a:p>
          <a:p>
            <a:endParaRPr lang="en-GB" dirty="0"/>
          </a:p>
          <a:p>
            <a:r>
              <a:rPr lang="en-GB" dirty="0"/>
              <a:t>The seatbelt law is very simple (see slide) – it must be worn – by everybody, no matter what age or where in the car you are sat. If a seat belt is there, you must use it. </a:t>
            </a:r>
            <a:endParaRPr lang="en-GB" baseline="0" dirty="0"/>
          </a:p>
        </p:txBody>
      </p:sp>
      <p:sp>
        <p:nvSpPr>
          <p:cNvPr id="4" name="Slide Number Placeholder 3"/>
          <p:cNvSpPr>
            <a:spLocks noGrp="1"/>
          </p:cNvSpPr>
          <p:nvPr>
            <p:ph type="sldNum" sz="quarter" idx="10"/>
          </p:nvPr>
        </p:nvSpPr>
        <p:spPr/>
        <p:txBody>
          <a:bodyPr/>
          <a:lstStyle/>
          <a:p>
            <a:fld id="{EF63CE15-9BC0-4971-BA09-2300F84F6636}" type="slidenum">
              <a:rPr lang="en-GB" smtClean="0"/>
              <a:pPr/>
              <a:t>10</a:t>
            </a:fld>
            <a:endParaRPr lang="en-GB"/>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2642484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a:t>And this is why we have seat belts….. Play clip. </a:t>
            </a:r>
          </a:p>
          <a:p>
            <a:endParaRPr lang="en-GB" dirty="0"/>
          </a:p>
          <a:p>
            <a:r>
              <a:rPr lang="en-GB" dirty="0"/>
              <a:t>If you are not wearing a seat belt and the car crashes or the driver brakes suddenly, then everyone who is not wearing one will be thrown through the car at the same speed the car was travelling – so that could be 30 / 40 mph. If you’re sat in the back, you could be thrown into the person sat in front of you and crush and potentially kill them. If you are in the front you could end up being thrown through the windscreen and onto the road - not many people survive that. </a:t>
            </a:r>
          </a:p>
          <a:p>
            <a:endParaRPr lang="en-GB" dirty="0"/>
          </a:p>
          <a:p>
            <a:r>
              <a:rPr lang="en-GB" dirty="0"/>
              <a:t>You will find that over the next few years some of your friends may choose not to put their seat belt on. We urge you not to travel in a car where other passengers are not wearing their seat belt. If you do, you are risking your life, even if you have your own seat belt on. You could try saying to the other passengers; “if you care about me, you’d wear your belt too”. </a:t>
            </a:r>
          </a:p>
          <a:p>
            <a:endParaRPr lang="en-GB" dirty="0"/>
          </a:p>
          <a:p>
            <a:r>
              <a:rPr lang="en-GB" b="1" dirty="0"/>
              <a:t>Q. If you are ever in a car where you don’t feel safe – perhaps the driver is going too fast, or is using their phone, or doing something else that you feel uneasy about, then what can you do? </a:t>
            </a:r>
          </a:p>
          <a:p>
            <a:endParaRPr lang="en-GB" b="1" dirty="0"/>
          </a:p>
          <a:p>
            <a:pPr marL="171450" indent="-171450">
              <a:buFontTx/>
              <a:buChar char="-"/>
            </a:pPr>
            <a:r>
              <a:rPr lang="en-GB" b="0" dirty="0"/>
              <a:t>Speak up! Tell them you don’t like the way they are driving, and you don’t feel it is safe. This is often hard to do, but how would you feel if you didn’t, and an accident happened, and your friends were hurt? If you do speak up, then others in the car may agree and back you up – you’re probably not the only one feeling that way. And you can back your friends up too if they speak out about things they are unhappy with.</a:t>
            </a:r>
          </a:p>
          <a:p>
            <a:pPr marL="0" indent="0">
              <a:buFontTx/>
              <a:buNone/>
            </a:pPr>
            <a:endParaRPr lang="en-GB" b="0" dirty="0"/>
          </a:p>
          <a:p>
            <a:pPr marL="171450" indent="-171450">
              <a:buFontTx/>
              <a:buChar char="-"/>
            </a:pPr>
            <a:r>
              <a:rPr lang="en-GB" b="0" dirty="0"/>
              <a:t>Make an excuse for them to pull in (you’re feeling sick – no one wants someone being sick in their car!)</a:t>
            </a:r>
          </a:p>
          <a:p>
            <a:pPr marL="171450" indent="-171450">
              <a:buFontTx/>
              <a:buChar char="-"/>
            </a:pPr>
            <a:endParaRPr lang="en-GB" b="0" dirty="0"/>
          </a:p>
          <a:p>
            <a:pPr marL="171450" indent="-171450">
              <a:buFontTx/>
              <a:buChar char="-"/>
            </a:pPr>
            <a:endParaRPr lang="en-GB" b="0" dirty="0"/>
          </a:p>
        </p:txBody>
      </p:sp>
      <p:sp>
        <p:nvSpPr>
          <p:cNvPr id="4" name="Slide Number Placeholder 3"/>
          <p:cNvSpPr>
            <a:spLocks noGrp="1"/>
          </p:cNvSpPr>
          <p:nvPr>
            <p:ph type="sldNum" sz="quarter" idx="5"/>
          </p:nvPr>
        </p:nvSpPr>
        <p:spPr/>
        <p:txBody>
          <a:bodyPr/>
          <a:lstStyle/>
          <a:p>
            <a:fld id="{F3B857A4-E9CC-440F-97A4-FD6C57DC2D38}" type="slidenum">
              <a:rPr lang="en-GB" smtClean="0"/>
              <a:t>11</a:t>
            </a:fld>
            <a:endParaRPr lang="en-GB"/>
          </a:p>
        </p:txBody>
      </p:sp>
    </p:spTree>
    <p:extLst>
      <p:ext uri="{BB962C8B-B14F-4D97-AF65-F5344CB8AC3E}">
        <p14:creationId xmlns:p14="http://schemas.microsoft.com/office/powerpoint/2010/main" val="4158720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15000"/>
              </a:lnSpc>
              <a:spcAft>
                <a:spcPts val="10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Lots of you will have bikes and that’s great. Does anyone here cycle to school?</a:t>
            </a:r>
          </a:p>
          <a:p>
            <a:pPr>
              <a:lnSpc>
                <a:spcPct val="115000"/>
              </a:lnSpc>
              <a:spcAft>
                <a:spcPts val="1000"/>
              </a:spcAft>
            </a:pP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Make sure you keep safe when riding (read slide). Remember that when you are riding on the road you are part of the traffic. </a:t>
            </a:r>
            <a:r>
              <a:rPr lang="en-GB" sz="1050" b="1" dirty="0">
                <a:effectLst/>
                <a:latin typeface="Calibri" panose="020F0502020204030204" pitchFamily="34" charset="0"/>
                <a:ea typeface="Calibri" panose="020F0502020204030204" pitchFamily="34" charset="0"/>
                <a:cs typeface="Times New Roman" panose="02020603050405020304" pitchFamily="18" charset="0"/>
              </a:rPr>
              <a:t>Which side of the road should you cycle on? (left!)</a:t>
            </a:r>
            <a:r>
              <a:rPr lang="en-GB" sz="1050" b="0" dirty="0">
                <a:effectLst/>
                <a:latin typeface="Calibri" panose="020F0502020204030204" pitchFamily="34" charset="0"/>
                <a:ea typeface="Calibri" panose="020F0502020204030204" pitchFamily="34" charset="0"/>
                <a:cs typeface="Times New Roman" panose="02020603050405020304" pitchFamily="18" charset="0"/>
              </a:rPr>
              <a:t> Never weave in and out of traffic! </a:t>
            </a:r>
          </a:p>
          <a:p>
            <a:pPr>
              <a:lnSpc>
                <a:spcPct val="115000"/>
              </a:lnSpc>
              <a:spcAft>
                <a:spcPts val="1000"/>
              </a:spcAft>
            </a:pPr>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Lights are vital – it is the law to have working lights – white at the front and red at the back and red rear reflectors. If you don’t have lights, then drivers can’t see you! </a:t>
            </a:r>
          </a:p>
          <a:p>
            <a:pPr>
              <a:lnSpc>
                <a:spcPct val="115000"/>
              </a:lnSpc>
              <a:spcAft>
                <a:spcPts val="1000"/>
              </a:spcAft>
            </a:pPr>
            <a:r>
              <a:rPr lang="en-GB" sz="105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EF63CE15-9BC0-4971-BA09-2300F84F6636}" type="slidenum">
              <a:rPr lang="en-GB" smtClean="0"/>
              <a:pPr/>
              <a:t>13</a:t>
            </a:fld>
            <a:endParaRPr lang="en-GB"/>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73996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always wear a helmet! </a:t>
            </a:r>
            <a:r>
              <a:rPr lang="en-GB" sz="1200" kern="1200" baseline="0" dirty="0">
                <a:solidFill>
                  <a:schemeClr val="tx1"/>
                </a:solidFill>
                <a:effectLst/>
                <a:latin typeface="+mn-lt"/>
                <a:ea typeface="+mn-ea"/>
                <a:cs typeface="+mn-cs"/>
              </a:rPr>
              <a:t>Head injuries are very common amongst cyclists. Yet many children your age don’t wear one. </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Q. Why? </a:t>
            </a:r>
          </a:p>
          <a:p>
            <a:r>
              <a:rPr lang="en-GB" sz="1200" b="0" kern="1200" baseline="0" dirty="0">
                <a:solidFill>
                  <a:schemeClr val="tx1"/>
                </a:solidFill>
                <a:effectLst/>
                <a:latin typeface="+mn-lt"/>
                <a:ea typeface="+mn-ea"/>
                <a:cs typeface="+mn-cs"/>
              </a:rPr>
              <a:t>Answers may include:  </a:t>
            </a:r>
          </a:p>
          <a:p>
            <a:r>
              <a:rPr lang="en-GB" sz="1200" kern="1200" baseline="0" dirty="0">
                <a:solidFill>
                  <a:schemeClr val="tx1"/>
                </a:solidFill>
                <a:effectLst/>
                <a:latin typeface="+mn-lt"/>
                <a:ea typeface="+mn-ea"/>
                <a:cs typeface="+mn-cs"/>
              </a:rPr>
              <a:t>-G</a:t>
            </a:r>
            <a:r>
              <a:rPr lang="en-GB" sz="1200" kern="1200" dirty="0">
                <a:solidFill>
                  <a:schemeClr val="tx1"/>
                </a:solidFill>
                <a:effectLst/>
                <a:latin typeface="+mn-lt"/>
                <a:ea typeface="+mn-ea"/>
                <a:cs typeface="+mn-cs"/>
              </a:rPr>
              <a:t>ives you a sweaty head, messes up your hair, they’re uncomfortable, </a:t>
            </a:r>
            <a:r>
              <a:rPr lang="en-GB" sz="1200" kern="1200" baseline="0" dirty="0">
                <a:solidFill>
                  <a:schemeClr val="tx1"/>
                </a:solidFill>
                <a:effectLst/>
                <a:latin typeface="+mn-lt"/>
                <a:ea typeface="+mn-ea"/>
                <a:cs typeface="+mn-cs"/>
              </a:rPr>
              <a:t>they look silly, and people will laugh at you.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T</a:t>
            </a:r>
            <a:r>
              <a:rPr lang="en-GB" dirty="0"/>
              <a:t>he consequences of </a:t>
            </a:r>
            <a:r>
              <a:rPr lang="en-GB" baseline="0" dirty="0"/>
              <a:t>choosing not to wear one could last a lifetime. This is Phan Dinh – he now has a mental age of 2 years. </a:t>
            </a:r>
          </a:p>
          <a:p>
            <a:endParaRPr lang="en-GB" baseline="0" dirty="0"/>
          </a:p>
          <a:p>
            <a:r>
              <a:rPr lang="en-GB" sz="1200" b="1" kern="1200" baseline="0" dirty="0">
                <a:solidFill>
                  <a:schemeClr val="tx1"/>
                </a:solidFill>
                <a:effectLst/>
                <a:highlight>
                  <a:srgbClr val="FFFF00"/>
                </a:highlight>
                <a:latin typeface="+mn-lt"/>
                <a:ea typeface="+mn-ea"/>
                <a:cs typeface="+mn-cs"/>
              </a:rPr>
              <a:t>Words on the picture… </a:t>
            </a:r>
          </a:p>
          <a:p>
            <a:r>
              <a:rPr lang="en-GB" sz="1200" kern="1200" baseline="0" dirty="0">
                <a:solidFill>
                  <a:schemeClr val="tx1"/>
                </a:solidFill>
                <a:effectLst/>
                <a:latin typeface="+mn-lt"/>
                <a:ea typeface="+mn-ea"/>
                <a:cs typeface="+mn-cs"/>
              </a:rPr>
              <a:t>Every year over 1.2 million people die on our roads and 50 million are seriously injured worldwide. That means thousands of families are left picking up the pieces, families tortured by the loss of a loved one. Crippled by reduced income or the sudden need to care for a relative with permanent brain damage. The sad truth is that most of these cases could have been prevented. </a:t>
            </a:r>
          </a:p>
          <a:p>
            <a:endParaRPr lang="en-GB" sz="1200" kern="1200" baseline="0" dirty="0">
              <a:solidFill>
                <a:schemeClr val="tx1"/>
              </a:solidFill>
              <a:effectLst/>
              <a:latin typeface="+mn-lt"/>
              <a:ea typeface="+mn-ea"/>
              <a:cs typeface="+mn-cs"/>
            </a:endParaRPr>
          </a:p>
          <a:p>
            <a:endParaRPr lang="en-GB" baseline="0" dirty="0"/>
          </a:p>
          <a:p>
            <a:endParaRPr lang="en-GB" sz="1200" kern="1200" baseline="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endParaRPr lang="en-GB" dirty="0"/>
          </a:p>
        </p:txBody>
      </p:sp>
      <p:sp>
        <p:nvSpPr>
          <p:cNvPr id="4" name="Header Placeholder 3"/>
          <p:cNvSpPr>
            <a:spLocks noGrp="1"/>
          </p:cNvSpPr>
          <p:nvPr>
            <p:ph type="hd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EF63CE15-9BC0-4971-BA09-2300F84F6636}" type="slidenum">
              <a:rPr lang="en-GB" smtClean="0"/>
              <a:pPr/>
              <a:t>14</a:t>
            </a:fld>
            <a:endParaRPr lang="en-GB"/>
          </a:p>
        </p:txBody>
      </p:sp>
    </p:spTree>
    <p:extLst>
      <p:ext uri="{BB962C8B-B14F-4D97-AF65-F5344CB8AC3E}">
        <p14:creationId xmlns:p14="http://schemas.microsoft.com/office/powerpoint/2010/main" val="145951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Has anyone got an e-scooter? </a:t>
            </a:r>
          </a:p>
          <a:p>
            <a:r>
              <a:rPr lang="en-GB" dirty="0"/>
              <a:t>Read slide. You can only use an e-scooter on private land, such as in a garden (make sure you have permission of the landowner). </a:t>
            </a:r>
          </a:p>
          <a:p>
            <a:endParaRPr lang="en-GB" dirty="0"/>
          </a:p>
          <a:p>
            <a:r>
              <a:rPr lang="en-GB" dirty="0"/>
              <a:t>If you do still choose to use one on the road or footpath, think about what we have mentioned with cyclists – make sure you are visible to other road users &amp; you’re wearing a helmet. </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15</a:t>
            </a:fld>
            <a:endParaRPr lang="en-GB"/>
          </a:p>
        </p:txBody>
      </p:sp>
    </p:spTree>
    <p:extLst>
      <p:ext uri="{BB962C8B-B14F-4D97-AF65-F5344CB8AC3E}">
        <p14:creationId xmlns:p14="http://schemas.microsoft.com/office/powerpoint/2010/main" val="2229982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457200" lvl="0" algn="l">
              <a:lnSpc>
                <a:spcPct val="115000"/>
              </a:lnSpc>
            </a:pPr>
            <a:r>
              <a:rPr lang="en-GB" sz="1200" b="1" dirty="0">
                <a:effectLst/>
                <a:latin typeface="+mn-lt"/>
                <a:ea typeface="Calibri" panose="020F0502020204030204" pitchFamily="34" charset="0"/>
                <a:cs typeface="Times New Roman" panose="02020603050405020304" pitchFamily="18" charset="0"/>
              </a:rPr>
              <a:t>Back to the time a minute exercise we did at the start.</a:t>
            </a:r>
          </a:p>
          <a:p>
            <a:pPr marL="457200" lvl="0" algn="l">
              <a:lnSpc>
                <a:spcPct val="115000"/>
              </a:lnSpc>
            </a:pPr>
            <a:r>
              <a:rPr lang="en-GB" sz="1200" b="1" dirty="0">
                <a:effectLst/>
                <a:latin typeface="+mn-lt"/>
                <a:ea typeface="Calibri" panose="020F0502020204030204" pitchFamily="34" charset="0"/>
                <a:cs typeface="Times New Roman" panose="02020603050405020304" pitchFamily="18" charset="0"/>
              </a:rPr>
              <a:t>Q. Why do you think I asked you to do that? What does it have to do with road safety? </a:t>
            </a:r>
          </a:p>
          <a:p>
            <a:pPr marL="457200" lvl="0" algn="l">
              <a:lnSpc>
                <a:spcPct val="115000"/>
              </a:lnSpc>
            </a:pPr>
            <a:endParaRPr lang="en-GB" sz="1200" dirty="0">
              <a:effectLst/>
              <a:latin typeface="+mn-lt"/>
              <a:ea typeface="Calibri" panose="020F0502020204030204" pitchFamily="34" charset="0"/>
              <a:cs typeface="Times New Roman" panose="02020603050405020304" pitchFamily="18" charset="0"/>
            </a:endParaRPr>
          </a:p>
          <a:p>
            <a:pPr marL="457200" lvl="0" algn="l">
              <a:lnSpc>
                <a:spcPct val="115000"/>
              </a:lnSpc>
            </a:pPr>
            <a:r>
              <a:rPr lang="en-GB" sz="1200" dirty="0">
                <a:effectLst/>
                <a:latin typeface="+mn-lt"/>
                <a:ea typeface="Calibri" panose="020F0502020204030204" pitchFamily="34" charset="0"/>
                <a:cs typeface="Times New Roman" panose="02020603050405020304" pitchFamily="18" charset="0"/>
              </a:rPr>
              <a:t>Who looked around? Who was influenced by other people sitting down? We asked you to do it </a:t>
            </a:r>
            <a:r>
              <a:rPr lang="en-GB" sz="1200" b="0" kern="1200" dirty="0">
                <a:solidFill>
                  <a:schemeClr val="tx1"/>
                </a:solidFill>
                <a:effectLst/>
                <a:latin typeface="+mn-lt"/>
                <a:ea typeface="+mn-ea"/>
                <a:cs typeface="+mn-cs"/>
              </a:rPr>
              <a:t>to see if you were able to think and make</a:t>
            </a:r>
            <a:r>
              <a:rPr lang="en-GB" sz="1200" b="0" kern="1200" baseline="0" dirty="0">
                <a:solidFill>
                  <a:schemeClr val="tx1"/>
                </a:solidFill>
                <a:effectLst/>
                <a:latin typeface="+mn-lt"/>
                <a:ea typeface="+mn-ea"/>
                <a:cs typeface="+mn-cs"/>
              </a:rPr>
              <a:t> decisions </a:t>
            </a:r>
            <a:r>
              <a:rPr lang="en-GB" sz="1200" b="0" kern="1200" dirty="0">
                <a:solidFill>
                  <a:schemeClr val="tx1"/>
                </a:solidFill>
                <a:effectLst/>
                <a:latin typeface="+mn-lt"/>
                <a:ea typeface="+mn-ea"/>
                <a:cs typeface="+mn-cs"/>
              </a:rPr>
              <a:t>for yourselves and not be influenced or pressured by what other</a:t>
            </a:r>
            <a:r>
              <a:rPr lang="en-GB" sz="1200" b="0" kern="1200" baseline="0" dirty="0">
                <a:solidFill>
                  <a:schemeClr val="tx1"/>
                </a:solidFill>
                <a:effectLst/>
                <a:latin typeface="+mn-lt"/>
                <a:ea typeface="+mn-ea"/>
                <a:cs typeface="+mn-cs"/>
              </a:rPr>
              <a:t> people around you </a:t>
            </a:r>
            <a:r>
              <a:rPr lang="en-GB" sz="1200" b="0" kern="1200" dirty="0">
                <a:solidFill>
                  <a:schemeClr val="tx1"/>
                </a:solidFill>
                <a:effectLst/>
                <a:latin typeface="+mn-lt"/>
                <a:ea typeface="+mn-ea"/>
                <a:cs typeface="+mn-cs"/>
              </a:rPr>
              <a:t>did. If they started sitting down before you had finished counting, did it influence your decision, and did you follow them? </a:t>
            </a:r>
            <a:endParaRPr lang="en-GB" sz="1200" kern="1200" dirty="0">
              <a:solidFill>
                <a:schemeClr val="tx1"/>
              </a:solidFill>
              <a:effectLst/>
              <a:latin typeface="+mn-lt"/>
              <a:ea typeface="+mn-ea"/>
              <a:cs typeface="+mn-cs"/>
            </a:endParaRPr>
          </a:p>
          <a:p>
            <a:pPr algn="l"/>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Make appropriate comments based on what the children did, e.g. domino effect, one sat down &amp; others</a:t>
            </a:r>
            <a:r>
              <a:rPr lang="en-GB" sz="1200" kern="1200" baseline="0" dirty="0">
                <a:solidFill>
                  <a:schemeClr val="tx1"/>
                </a:solidFill>
                <a:effectLst/>
                <a:latin typeface="+mn-lt"/>
                <a:ea typeface="+mn-ea"/>
                <a:cs typeface="+mn-cs"/>
              </a:rPr>
              <a:t> copied. This is sometimes what happens near the road – your friends run across the road &amp; so you follow them, or</a:t>
            </a:r>
            <a:r>
              <a:rPr lang="en-GB" sz="1200" kern="1200" dirty="0">
                <a:solidFill>
                  <a:schemeClr val="tx1"/>
                </a:solidFill>
                <a:effectLst/>
                <a:latin typeface="+mn-lt"/>
                <a:ea typeface="+mn-ea"/>
                <a:cs typeface="+mn-cs"/>
              </a:rPr>
              <a:t> your friends don’t wear a seat belt, so you don’t either (this is peer pressure). </a:t>
            </a:r>
            <a:endParaRPr lang="en-GB" sz="1200" b="0" kern="1200" dirty="0">
              <a:solidFill>
                <a:schemeClr val="tx1"/>
              </a:solidFill>
              <a:effectLst/>
              <a:latin typeface="+mn-lt"/>
              <a:ea typeface="+mn-ea"/>
              <a:cs typeface="+mn-cs"/>
            </a:endParaRPr>
          </a:p>
          <a:p>
            <a:pPr algn="l"/>
            <a:endParaRPr lang="en-GB" sz="1200" kern="1200" dirty="0">
              <a:solidFill>
                <a:schemeClr val="tx1"/>
              </a:solidFill>
              <a:effectLst/>
              <a:latin typeface="+mn-lt"/>
              <a:ea typeface="+mn-ea"/>
              <a:cs typeface="+mn-cs"/>
            </a:endParaRPr>
          </a:p>
          <a:p>
            <a:pPr algn="l"/>
            <a:r>
              <a:rPr lang="en-GB" sz="1200" kern="1200" dirty="0">
                <a:solidFill>
                  <a:schemeClr val="tx1"/>
                </a:solidFill>
                <a:effectLst/>
                <a:latin typeface="+mn-lt"/>
                <a:ea typeface="+mn-ea"/>
                <a:cs typeface="+mn-cs"/>
              </a:rPr>
              <a:t>It is normal to feel pressured to follow the crowd, but when it comes to safety, we need to think for ourselves and decide whether it is worth taking the risk. Perhaps if you walk to the crossing, or you put your seat belt on first in the car, then your friends will follow you. Sometimes it only takes one person to do the right thing. Let’s try and influence each other in a positive, safe way. </a:t>
            </a:r>
          </a:p>
          <a:p>
            <a:pPr algn="l"/>
            <a:endParaRPr lang="en-GB" sz="1200" kern="1200" dirty="0">
              <a:solidFill>
                <a:schemeClr val="tx1"/>
              </a:solidFill>
              <a:effectLst/>
              <a:latin typeface="+mn-lt"/>
              <a:ea typeface="+mn-ea"/>
              <a:cs typeface="+mn-cs"/>
            </a:endParaRPr>
          </a:p>
          <a:p>
            <a:pPr algn="l"/>
            <a:endParaRPr lang="en-GB" sz="1200" kern="1200" dirty="0">
              <a:solidFill>
                <a:schemeClr val="tx1"/>
              </a:solidFill>
              <a:effectLst/>
              <a:latin typeface="+mn-lt"/>
              <a:ea typeface="+mn-ea"/>
              <a:cs typeface="+mn-cs"/>
            </a:endParaRPr>
          </a:p>
          <a:p>
            <a:pPr algn="l"/>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lgn="l"/>
            <a:endParaRPr lang="en-GB" sz="1200" kern="1200" baseline="0" dirty="0">
              <a:solidFill>
                <a:schemeClr val="tx1"/>
              </a:solidFill>
              <a:effectLst/>
              <a:latin typeface="+mn-lt"/>
              <a:ea typeface="+mn-ea"/>
              <a:cs typeface="+mn-cs"/>
            </a:endParaRPr>
          </a:p>
          <a:p>
            <a:pPr algn="l">
              <a:lnSpc>
                <a:spcPct val="115000"/>
              </a:lnSpc>
              <a:spcAft>
                <a:spcPts val="10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16</a:t>
            </a:fld>
            <a:endParaRPr lang="en-GB"/>
          </a:p>
        </p:txBody>
      </p:sp>
    </p:spTree>
    <p:extLst>
      <p:ext uri="{BB962C8B-B14F-4D97-AF65-F5344CB8AC3E}">
        <p14:creationId xmlns:p14="http://schemas.microsoft.com/office/powerpoint/2010/main" val="1289301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Vision Zero is a road safety aim to eliminate all road deaths and serious injuries. It is based on the belief that no death or serious injury is acceptable on roads. We need your help to achieve this.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1,450 were killed or seriously injured on West Yorkshire roads in 2023. </a:t>
            </a:r>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17</a:t>
            </a:fld>
            <a:endParaRPr lang="en-GB"/>
          </a:p>
        </p:txBody>
      </p:sp>
    </p:spTree>
    <p:extLst>
      <p:ext uri="{BB962C8B-B14F-4D97-AF65-F5344CB8AC3E}">
        <p14:creationId xmlns:p14="http://schemas.microsoft.com/office/powerpoint/2010/main" val="778755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all have a responsibility to keep each other safe on our roads. Please sign the pledge. </a:t>
            </a:r>
            <a:r>
              <a:rPr lang="en-GB" dirty="0">
                <a:hlinkClick r:id="rId3"/>
              </a:rPr>
              <a:t>Vision Zero pledge</a:t>
            </a:r>
            <a:r>
              <a:rPr lang="en-GB" dirty="0"/>
              <a:t> </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18</a:t>
            </a:fld>
            <a:endParaRPr lang="en-GB"/>
          </a:p>
        </p:txBody>
      </p:sp>
    </p:spTree>
    <p:extLst>
      <p:ext uri="{BB962C8B-B14F-4D97-AF65-F5344CB8AC3E}">
        <p14:creationId xmlns:p14="http://schemas.microsoft.com/office/powerpoint/2010/main" val="2277528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Before we go any further, we have a short exercise for you. We would like you all to stand up and time a minute (that’s 60 seconds) in your head and sit down as soon as you reach a minute. </a:t>
            </a:r>
          </a:p>
          <a:p>
            <a:pPr marL="0" lvl="0" indent="0">
              <a:lnSpc>
                <a:spcPct val="115000"/>
              </a:lnSpc>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15000"/>
              </a:lnSpc>
              <a:spcAft>
                <a:spcPts val="1000"/>
              </a:spcAft>
              <a:buFont typeface="Symbol" panose="05050102010706020507" pitchFamily="18" charset="2"/>
              <a:buNone/>
            </a:pPr>
            <a:r>
              <a:rPr lang="en-GB" sz="1200" dirty="0">
                <a:effectLst/>
                <a:latin typeface="Calibri" panose="020F0502020204030204" pitchFamily="34" charset="0"/>
                <a:ea typeface="Calibri" panose="020F0502020204030204" pitchFamily="34" charset="0"/>
                <a:cs typeface="Times New Roman" panose="02020603050405020304" pitchFamily="18" charset="0"/>
              </a:rPr>
              <a:t>(Make observations, did they look at their teacher, look at each other?) Don’t comment on it at this point.  </a:t>
            </a:r>
          </a:p>
          <a:p>
            <a:pPr marL="342900" lvl="0" indent="-342900">
              <a:lnSpc>
                <a:spcPct val="115000"/>
              </a:lnSpc>
              <a:spcAft>
                <a:spcPts val="1000"/>
              </a:spcAft>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b="0" dirty="0">
                <a:effectLst/>
                <a:latin typeface="Calibri" panose="020F0502020204030204" pitchFamily="34" charset="0"/>
                <a:ea typeface="Calibri" panose="020F0502020204030204" pitchFamily="34" charset="0"/>
                <a:cs typeface="Times New Roman" panose="02020603050405020304" pitchFamily="18" charset="0"/>
              </a:rPr>
              <a:t>Wait until about 1 min 10 seconds (or when everyone has sat down). Tell them you will come back to the exercise and why they did it later. </a:t>
            </a:r>
          </a:p>
          <a:p>
            <a:endParaRPr lang="en-GB" dirty="0"/>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2</a:t>
            </a:fld>
            <a:endParaRPr lang="en-GB"/>
          </a:p>
        </p:txBody>
      </p:sp>
    </p:spTree>
    <p:extLst>
      <p:ext uri="{BB962C8B-B14F-4D97-AF65-F5344CB8AC3E}">
        <p14:creationId xmlns:p14="http://schemas.microsoft.com/office/powerpoint/2010/main" val="417564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we will be covering the different ways in which people your age are hurt on the road – as pedestrians, car passengers and cyclists. </a:t>
            </a:r>
          </a:p>
          <a:p>
            <a:endParaRPr lang="en-GB" baseline="0" dirty="0"/>
          </a:p>
          <a:p>
            <a:r>
              <a:rPr lang="en-GB" b="1" baseline="0" dirty="0"/>
              <a:t>Q: How do you feel about listening to a road safety presentation?</a:t>
            </a:r>
            <a:r>
              <a:rPr lang="en-GB" baseline="0" dirty="0"/>
              <a:t> </a:t>
            </a:r>
          </a:p>
          <a:p>
            <a:endParaRPr lang="en-GB" baseline="0" dirty="0"/>
          </a:p>
          <a:p>
            <a:r>
              <a:rPr lang="en-GB" dirty="0"/>
              <a:t>The speech</a:t>
            </a:r>
            <a:r>
              <a:rPr lang="en-GB" baseline="0" dirty="0"/>
              <a:t> bubbles represent common thoughts of Year 7 students towards the topic of road safety. </a:t>
            </a:r>
            <a:r>
              <a:rPr lang="en-GB" b="1" dirty="0"/>
              <a:t>Click on the slide </a:t>
            </a:r>
            <a:r>
              <a:rPr lang="en-GB" dirty="0"/>
              <a:t>and read out the speech bubbles. </a:t>
            </a:r>
          </a:p>
          <a:p>
            <a:r>
              <a:rPr lang="en-GB" baseline="0" dirty="0"/>
              <a:t>So why are we doing this with you? (Click on next slide to find out)</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78A0B68E-E974-4D08-A371-68D56E4A4BD3}" type="slidenum">
              <a:rPr lang="en-GB" smtClean="0"/>
              <a:t>3</a:t>
            </a:fld>
            <a:endParaRPr lang="en-GB"/>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708094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(Read slide out). </a:t>
            </a:r>
          </a:p>
          <a:p>
            <a:r>
              <a:rPr lang="en-GB" sz="1200" kern="1200" dirty="0">
                <a:solidFill>
                  <a:schemeClr val="tx1"/>
                </a:solidFill>
                <a:effectLst/>
                <a:latin typeface="+mn-lt"/>
                <a:ea typeface="+mn-ea"/>
                <a:cs typeface="+mn-cs"/>
              </a:rPr>
              <a:t>This is why it is still important to think about and discuss road safety at your age.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Q. Why do you think traffic incidents are the biggest killer of 10 to18 year olds</a:t>
            </a:r>
            <a:r>
              <a:rPr lang="en-GB" sz="1200" b="1" kern="1200" baseline="0" dirty="0">
                <a:solidFill>
                  <a:schemeClr val="tx1"/>
                </a:solidFill>
                <a:effectLst/>
                <a:latin typeface="+mn-lt"/>
                <a:ea typeface="+mn-ea"/>
                <a:cs typeface="+mn-cs"/>
              </a:rPr>
              <a:t>?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Possible answers might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-Making journeys independently </a:t>
            </a:r>
          </a:p>
          <a:p>
            <a:r>
              <a:rPr lang="en-GB" sz="1200" kern="1200" baseline="0" dirty="0">
                <a:solidFill>
                  <a:schemeClr val="tx1"/>
                </a:solidFill>
                <a:effectLst/>
                <a:latin typeface="+mn-lt"/>
                <a:ea typeface="+mn-ea"/>
                <a:cs typeface="+mn-cs"/>
              </a:rPr>
              <a:t>-Taking risks - thinking it won’t happen to them</a:t>
            </a:r>
          </a:p>
          <a:p>
            <a:r>
              <a:rPr lang="en-GB" sz="1200" kern="1200" baseline="0" dirty="0">
                <a:solidFill>
                  <a:schemeClr val="tx1"/>
                </a:solidFill>
                <a:effectLst/>
                <a:latin typeface="+mn-lt"/>
                <a:ea typeface="+mn-ea"/>
                <a:cs typeface="+mn-cs"/>
              </a:rPr>
              <a:t>-Using phones / headphones etc. while crossing the road </a:t>
            </a:r>
          </a:p>
          <a:p>
            <a:r>
              <a:rPr lang="en-GB" sz="1200" kern="1200" baseline="0" dirty="0">
                <a:solidFill>
                  <a:schemeClr val="tx1"/>
                </a:solidFill>
                <a:effectLst/>
                <a:latin typeface="+mn-lt"/>
                <a:ea typeface="+mn-ea"/>
                <a:cs typeface="+mn-cs"/>
              </a:rPr>
              <a:t>-Distracted by friends / messing around near the 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-Not wearing seat belts in cars  </a:t>
            </a:r>
          </a:p>
          <a:p>
            <a:r>
              <a:rPr lang="en-GB" sz="1200" kern="1200" baseline="0" dirty="0">
                <a:solidFill>
                  <a:schemeClr val="tx1"/>
                </a:solidFill>
                <a:effectLst/>
                <a:latin typeface="+mn-lt"/>
                <a:ea typeface="+mn-ea"/>
                <a:cs typeface="+mn-cs"/>
              </a:rPr>
              <a:t>-The need to feel included or accepted by friends, causing them to do things which they otherwise would not do (peer pressure).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F63CE15-9BC0-4971-BA09-2300F84F6636}" type="slidenum">
              <a:rPr lang="en-GB" smtClean="0"/>
              <a:pPr/>
              <a:t>4</a:t>
            </a:fld>
            <a:endParaRPr lang="en-GB"/>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79045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0" dirty="0">
                <a:latin typeface="Arial" panose="020B0604020202020204" pitchFamily="34" charset="0"/>
              </a:rPr>
              <a:t>Mystery Graph</a:t>
            </a:r>
          </a:p>
          <a:p>
            <a:r>
              <a:rPr lang="en-GB" altLang="en-US" b="1" dirty="0">
                <a:latin typeface="Arial" panose="020B0604020202020204" pitchFamily="34" charset="0"/>
              </a:rPr>
              <a:t>Q. What do you think this graph shows? </a:t>
            </a:r>
            <a:r>
              <a:rPr lang="en-GB" altLang="en-US" dirty="0">
                <a:latin typeface="Arial" panose="020B0604020202020204" pitchFamily="34" charset="0"/>
              </a:rPr>
              <a:t>- take ideas. </a:t>
            </a:r>
          </a:p>
          <a:p>
            <a:endParaRPr lang="en-GB" altLang="en-US" dirty="0">
              <a:latin typeface="Arial" panose="020B0604020202020204" pitchFamily="34" charset="0"/>
            </a:endParaRPr>
          </a:p>
          <a:p>
            <a:r>
              <a:rPr lang="en-GB" altLang="en-US" dirty="0">
                <a:latin typeface="Arial" panose="020B0604020202020204" pitchFamily="34" charset="0"/>
              </a:rPr>
              <a:t>Click to uncover the blue blocks &amp; reveal the answer – </a:t>
            </a:r>
            <a:r>
              <a:rPr lang="en-GB" altLang="en-US" b="1" dirty="0">
                <a:latin typeface="Arial" panose="020B0604020202020204" pitchFamily="34" charset="0"/>
              </a:rPr>
              <a:t>child road casualties and their age in West Yorkshire in 2023.</a:t>
            </a:r>
            <a:r>
              <a:rPr lang="en-GB" altLang="en-US" dirty="0">
                <a:latin typeface="Arial" panose="020B0604020202020204" pitchFamily="34" charset="0"/>
              </a:rPr>
              <a:t> The blue lines represent the total number of casualties for that age group in West Yorkshire in 2023. The orange lines are the number killed &amp; seriously injured. </a:t>
            </a:r>
          </a:p>
          <a:p>
            <a:endParaRPr lang="en-GB"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latin typeface="Arial" panose="020B0604020202020204" pitchFamily="34" charset="0"/>
              </a:rPr>
              <a:t>Q. What do you notice happens in the graph? </a:t>
            </a:r>
            <a:r>
              <a:rPr lang="en-GB" altLang="en-US" dirty="0">
                <a:latin typeface="Arial" panose="020B0604020202020204" pitchFamily="34" charset="0"/>
              </a:rPr>
              <a:t>(sharp increase from 11 – 13 years old, casualties at age 11 are more than double the number at age 8). </a:t>
            </a:r>
          </a:p>
          <a:p>
            <a:endParaRPr lang="en-GB" altLang="en-US" dirty="0">
              <a:latin typeface="Arial" panose="020B0604020202020204" pitchFamily="34" charset="0"/>
            </a:endParaRPr>
          </a:p>
          <a:p>
            <a:r>
              <a:rPr lang="en-GB" altLang="en-US" b="1" dirty="0">
                <a:latin typeface="Arial" panose="020B0604020202020204" pitchFamily="34" charset="0"/>
              </a:rPr>
              <a:t>Q. Why do you think this significant incline is specifically happening to your age group? </a:t>
            </a:r>
            <a:r>
              <a:rPr lang="en-GB" altLang="en-US" b="0" dirty="0">
                <a:latin typeface="Arial" panose="020B0604020202020204" pitchFamily="34" charset="0"/>
              </a:rPr>
              <a:t>(Mention that 2023 is not the only year this has happened, it is consistent every year).</a:t>
            </a:r>
          </a:p>
          <a:p>
            <a:r>
              <a:rPr lang="en-GB" altLang="en-US" dirty="0">
                <a:latin typeface="Arial" panose="020B0604020202020204" pitchFamily="34" charset="0"/>
              </a:rPr>
              <a:t> Answers could include:</a:t>
            </a:r>
          </a:p>
          <a:p>
            <a:pPr marL="0" indent="0">
              <a:buNone/>
            </a:pPr>
            <a:r>
              <a:rPr lang="en-GB" altLang="en-US" dirty="0">
                <a:latin typeface="Arial" panose="020B0604020202020204" pitchFamily="34" charset="0"/>
              </a:rPr>
              <a:t>-Given more independence &amp; responsibility (not out with parents all the time now)</a:t>
            </a:r>
          </a:p>
          <a:p>
            <a:pPr marL="0" indent="0">
              <a:buNone/>
            </a:pPr>
            <a:r>
              <a:rPr lang="en-GB" altLang="en-US" dirty="0">
                <a:latin typeface="Arial" panose="020B0604020202020204" pitchFamily="34" charset="0"/>
              </a:rPr>
              <a:t>-longer / more complicated journeys – sometimes unsure of the safest route</a:t>
            </a:r>
          </a:p>
          <a:p>
            <a:pPr marL="0" indent="0">
              <a:buNone/>
            </a:pPr>
            <a:r>
              <a:rPr lang="en-GB" altLang="en-US" dirty="0">
                <a:latin typeface="Arial" panose="020B0604020202020204" pitchFamily="34" charset="0"/>
              </a:rPr>
              <a:t>-Distractions, including friends, phones, music etc. </a:t>
            </a:r>
          </a:p>
          <a:p>
            <a:pPr marL="0" indent="0">
              <a:buNone/>
            </a:pPr>
            <a:r>
              <a:rPr lang="en-GB" altLang="en-US" dirty="0">
                <a:latin typeface="Arial" panose="020B0604020202020204" pitchFamily="34" charset="0"/>
              </a:rPr>
              <a:t>-Taking risks </a:t>
            </a:r>
          </a:p>
          <a:p>
            <a:pPr marL="0" indent="0">
              <a:buNone/>
            </a:pPr>
            <a:r>
              <a:rPr lang="en-GB" altLang="en-US" dirty="0">
                <a:latin typeface="Arial" panose="020B0604020202020204" pitchFamily="34" charset="0"/>
              </a:rPr>
              <a:t>-Not using the crossings or crossing where it is not safe</a:t>
            </a:r>
          </a:p>
          <a:p>
            <a:pPr marL="0" indent="0">
              <a:buNone/>
            </a:pPr>
            <a:r>
              <a:rPr lang="en-GB" altLang="en-US" dirty="0">
                <a:latin typeface="Arial" panose="020B0604020202020204" pitchFamily="34" charset="0"/>
              </a:rPr>
              <a:t>-Messing about near the road</a:t>
            </a:r>
          </a:p>
          <a:p>
            <a:endParaRPr lang="en-GB" altLang="en-US" dirty="0">
              <a:latin typeface="Arial" panose="020B06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00496E"/>
                </a:solidFill>
                <a:latin typeface="Verdana" panose="020B0604030504040204" pitchFamily="34" charset="0"/>
                <a:ea typeface="Geneva" pitchFamily="-65" charset="-128"/>
              </a:defRPr>
            </a:lvl1pPr>
            <a:lvl2pPr marL="742950" indent="-285750">
              <a:defRPr sz="2800">
                <a:solidFill>
                  <a:srgbClr val="00496E"/>
                </a:solidFill>
                <a:latin typeface="Verdana" panose="020B0604030504040204" pitchFamily="34" charset="0"/>
                <a:ea typeface="Geneva" pitchFamily="-65" charset="-128"/>
              </a:defRPr>
            </a:lvl2pPr>
            <a:lvl3pPr marL="1143000" indent="-228600">
              <a:defRPr sz="2800">
                <a:solidFill>
                  <a:srgbClr val="00496E"/>
                </a:solidFill>
                <a:latin typeface="Verdana" panose="020B0604030504040204" pitchFamily="34" charset="0"/>
                <a:ea typeface="Geneva" pitchFamily="-65" charset="-128"/>
              </a:defRPr>
            </a:lvl3pPr>
            <a:lvl4pPr marL="1600200" indent="-228600">
              <a:defRPr sz="2800">
                <a:solidFill>
                  <a:srgbClr val="00496E"/>
                </a:solidFill>
                <a:latin typeface="Verdana" panose="020B0604030504040204" pitchFamily="34" charset="0"/>
                <a:ea typeface="Geneva" pitchFamily="-65" charset="-128"/>
              </a:defRPr>
            </a:lvl4pPr>
            <a:lvl5pPr marL="2057400" indent="-228600">
              <a:defRPr sz="2800">
                <a:solidFill>
                  <a:srgbClr val="00496E"/>
                </a:solidFill>
                <a:latin typeface="Verdana" panose="020B0604030504040204" pitchFamily="34" charset="0"/>
                <a:ea typeface="Geneva" pitchFamily="-65" charset="-128"/>
              </a:defRPr>
            </a:lvl5pPr>
            <a:lvl6pPr marL="2514600" indent="-228600" eaLnBrk="0" fontAlgn="base" hangingPunct="0">
              <a:spcBef>
                <a:spcPct val="0"/>
              </a:spcBef>
              <a:spcAft>
                <a:spcPct val="0"/>
              </a:spcAft>
              <a:defRPr sz="2800">
                <a:solidFill>
                  <a:srgbClr val="00496E"/>
                </a:solidFill>
                <a:latin typeface="Verdana" panose="020B0604030504040204" pitchFamily="34" charset="0"/>
                <a:ea typeface="Geneva" pitchFamily="-65" charset="-128"/>
              </a:defRPr>
            </a:lvl6pPr>
            <a:lvl7pPr marL="2971800" indent="-228600" eaLnBrk="0" fontAlgn="base" hangingPunct="0">
              <a:spcBef>
                <a:spcPct val="0"/>
              </a:spcBef>
              <a:spcAft>
                <a:spcPct val="0"/>
              </a:spcAft>
              <a:defRPr sz="2800">
                <a:solidFill>
                  <a:srgbClr val="00496E"/>
                </a:solidFill>
                <a:latin typeface="Verdana" panose="020B0604030504040204" pitchFamily="34" charset="0"/>
                <a:ea typeface="Geneva" pitchFamily="-65" charset="-128"/>
              </a:defRPr>
            </a:lvl7pPr>
            <a:lvl8pPr marL="3429000" indent="-228600" eaLnBrk="0" fontAlgn="base" hangingPunct="0">
              <a:spcBef>
                <a:spcPct val="0"/>
              </a:spcBef>
              <a:spcAft>
                <a:spcPct val="0"/>
              </a:spcAft>
              <a:defRPr sz="2800">
                <a:solidFill>
                  <a:srgbClr val="00496E"/>
                </a:solidFill>
                <a:latin typeface="Verdana" panose="020B0604030504040204" pitchFamily="34" charset="0"/>
                <a:ea typeface="Geneva" pitchFamily="-65" charset="-128"/>
              </a:defRPr>
            </a:lvl8pPr>
            <a:lvl9pPr marL="3886200" indent="-228600" eaLnBrk="0" fontAlgn="base" hangingPunct="0">
              <a:spcBef>
                <a:spcPct val="0"/>
              </a:spcBef>
              <a:spcAft>
                <a:spcPct val="0"/>
              </a:spcAft>
              <a:defRPr sz="2800">
                <a:solidFill>
                  <a:srgbClr val="00496E"/>
                </a:solidFill>
                <a:latin typeface="Verdana" panose="020B0604030504040204" pitchFamily="34" charset="0"/>
                <a:ea typeface="Geneva" pitchFamily="-65"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E9CBB4-DB4A-493D-B218-6E878734A7E8}"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Geneva"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Geneva" pitchFamily="-65" charset="-128"/>
              <a:cs typeface="+mn-cs"/>
            </a:endParaRPr>
          </a:p>
        </p:txBody>
      </p:sp>
    </p:spTree>
    <p:extLst>
      <p:ext uri="{BB962C8B-B14F-4D97-AF65-F5344CB8AC3E}">
        <p14:creationId xmlns:p14="http://schemas.microsoft.com/office/powerpoint/2010/main" val="2024845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baseline="0" dirty="0"/>
              <a:t>This slide shows the </a:t>
            </a:r>
            <a:r>
              <a:rPr lang="en-GB" b="1" baseline="0" dirty="0"/>
              <a:t>top 5 causes of injuries to pedestrians your age recorded by the police</a:t>
            </a:r>
            <a:r>
              <a:rPr lang="en-GB" baseline="0" dirty="0"/>
              <a:t>. Some link back to the reasons we have just mentioned. </a:t>
            </a:r>
          </a:p>
          <a:p>
            <a:endParaRPr lang="en-GB" baseline="0" dirty="0"/>
          </a:p>
          <a:p>
            <a:pPr marL="0" indent="0">
              <a:buFont typeface="+mj-lt"/>
              <a:buNone/>
            </a:pPr>
            <a:r>
              <a:rPr lang="en-GB" b="1" baseline="0" dirty="0"/>
              <a:t>1.   Crossing between parked vehicles </a:t>
            </a:r>
            <a:r>
              <a:rPr lang="en-GB" baseline="0" dirty="0"/>
              <a:t>– crossing between parked cars is not safe. Only do it if you have to &amp; there are no safer alternatives. Remember - if you can’t see the driver, the driver can’t see you and a driver needs time to plan to brake. </a:t>
            </a:r>
          </a:p>
          <a:p>
            <a:pPr marL="0" indent="0">
              <a:buFontTx/>
              <a:buNone/>
            </a:pPr>
            <a:r>
              <a:rPr lang="en-GB" b="1" baseline="0" dirty="0"/>
              <a:t>Not using crossings </a:t>
            </a:r>
            <a:r>
              <a:rPr lang="en-GB" baseline="0" dirty="0"/>
              <a:t>- Many people are run over a few metres away from a crossing because the driver was expecting them to be using it, not crossing a few metres away from it, so didn’t have time to stop. It is usually much quicker to walk that bit further to a crossing. </a:t>
            </a:r>
          </a:p>
          <a:p>
            <a:pPr marL="0" indent="0">
              <a:buFontTx/>
              <a:buNone/>
            </a:pPr>
            <a:endParaRPr lang="en-GB" baseline="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2.   Unable to judge the speed of a vehicle - </a:t>
            </a:r>
            <a:r>
              <a:rPr lang="en-GB" b="0" baseline="0" dirty="0"/>
              <a:t>It is hard to tell how fast a vehicle is travelling sometimes.</a:t>
            </a:r>
            <a:r>
              <a:rPr lang="en-GB" b="1" baseline="0" dirty="0"/>
              <a:t> </a:t>
            </a:r>
            <a:r>
              <a:rPr lang="en-GB" b="0" baseline="0" dirty="0"/>
              <a:t>They could be going a lot faster than they look and the faster they are travelling, the longer it takes them to stop.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Q. Does anyone know how many metres it takes for a car travelling at 30mph to stop?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r>
              <a:rPr lang="en-GB" i="1" baseline="0" dirty="0"/>
              <a:t>A. 23 metres (5 to 6 car lengths). </a:t>
            </a:r>
            <a:r>
              <a:rPr lang="en-GB" baseline="0" dirty="0"/>
              <a:t>You might think you have time to cross, but the driver needs time to react and to apply the brakes and then the car needs time to slow down or stop, if you’re not sure whether there is enough time to cross safely, then it is best not to take the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  Driver is distracted or not looking properly – </a:t>
            </a:r>
            <a:r>
              <a:rPr lang="en-GB" baseline="0" dirty="0"/>
              <a:t>It is not always the pedestrian’s fault. Drivers are sometimes distracted – by passengers or their mobile phone, for example. We can’t always rely on them to be driving safely and that is why it is important that we look after ourselves by using the crossings and looking properly. If you appear from between parked cars in front of a driver who is distracted, then you have little chance of them stopping in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  Being in groups – crowding, pushing, running into the road - </a:t>
            </a:r>
            <a:r>
              <a:rPr lang="en-GB" b="0" baseline="0" dirty="0"/>
              <a:t>We have all witnessed this happening at the end of school when everyone flocks out in crowds. Drivers are not expecting a child to suddenly appear in front of their car and might not be able to stop in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  Distractions / not looking carefully </a:t>
            </a:r>
            <a:r>
              <a:rPr lang="en-GB" baseline="0" dirty="0"/>
              <a:t>– what could take your attention away from the road? (phones, friends, headphones…) What is the first thing you do when you get out of school? (Meet your friends &amp; chat, get your phones out &amp; start reading messages etc.) The most common reason given on all pedestrian accident reports is ‘failure to look’.  </a:t>
            </a:r>
          </a:p>
          <a:p>
            <a:pPr>
              <a:buFontTx/>
              <a:buNone/>
            </a:pPr>
            <a:endParaRPr lang="en-GB" baseline="0" dirty="0"/>
          </a:p>
          <a:p>
            <a:r>
              <a:rPr lang="en-GB" b="1" dirty="0"/>
              <a:t>Q. Thinking about these reasons, how can you </a:t>
            </a:r>
            <a:r>
              <a:rPr lang="en-GB" b="1" baseline="0" dirty="0"/>
              <a:t>prevent yourselves getting hurt as a pedestrian? </a:t>
            </a:r>
          </a:p>
          <a:p>
            <a:endParaRPr lang="en-GB" baseline="0" dirty="0"/>
          </a:p>
          <a:p>
            <a:r>
              <a:rPr lang="en-GB" baseline="0" dirty="0"/>
              <a:t>Prompts if needed: </a:t>
            </a:r>
          </a:p>
          <a:p>
            <a:r>
              <a:rPr lang="en-GB" baseline="0" dirty="0"/>
              <a:t>-What could you do so you’re not distracted by your phone while crossing a road? (put them in your pocket / bag)  </a:t>
            </a:r>
          </a:p>
          <a:p>
            <a:r>
              <a:rPr lang="en-GB" baseline="0" dirty="0"/>
              <a:t>-What could you do if the road you’re crossing is busy with parked cars? (move away to a space you can see clearly or cross between them -safely – stop at the edge of the cars where you can see).   </a:t>
            </a:r>
          </a:p>
          <a:p>
            <a:r>
              <a:rPr lang="en-GB" baseline="0" dirty="0"/>
              <a:t>-What would you do if you didn’t like the way that people you walked to school with were behaving? </a:t>
            </a:r>
          </a:p>
          <a:p>
            <a:endParaRPr lang="en-GB" baseline="0" dirty="0"/>
          </a:p>
          <a:p>
            <a:r>
              <a:rPr lang="en-GB" baseline="0" dirty="0"/>
              <a:t>It is also a good idea to set off on time so you’re not rushing – this is when we make mistakes &amp; are tempted to take risks. </a:t>
            </a:r>
            <a:endParaRPr lang="en-GB" dirty="0"/>
          </a:p>
        </p:txBody>
      </p:sp>
      <p:sp>
        <p:nvSpPr>
          <p:cNvPr id="4" name="Slide Number Placeholder 3"/>
          <p:cNvSpPr>
            <a:spLocks noGrp="1"/>
          </p:cNvSpPr>
          <p:nvPr>
            <p:ph type="sldNum" sz="quarter" idx="10"/>
          </p:nvPr>
        </p:nvSpPr>
        <p:spPr/>
        <p:txBody>
          <a:bodyPr/>
          <a:lstStyle/>
          <a:p>
            <a:fld id="{C4E3B5E4-6B52-4E69-B2CA-5B3C10B55692}" type="slidenum">
              <a:rPr lang="en-GB" smtClean="0"/>
              <a:t>6</a:t>
            </a:fld>
            <a:endParaRPr lang="en-GB"/>
          </a:p>
        </p:txBody>
      </p:sp>
    </p:spTree>
    <p:extLst>
      <p:ext uri="{BB962C8B-B14F-4D97-AF65-F5344CB8AC3E}">
        <p14:creationId xmlns:p14="http://schemas.microsoft.com/office/powerpoint/2010/main" val="2305613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Watch the film – it demonstrates how distracted we can be by our phones and what could happen. </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7</a:t>
            </a:fld>
            <a:endParaRPr lang="en-GB"/>
          </a:p>
        </p:txBody>
      </p:sp>
    </p:spTree>
    <p:extLst>
      <p:ext uri="{BB962C8B-B14F-4D97-AF65-F5344CB8AC3E}">
        <p14:creationId xmlns:p14="http://schemas.microsoft.com/office/powerpoint/2010/main" val="422457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concentration activity. The man in the clip will explain what to do. </a:t>
            </a:r>
          </a:p>
          <a:p>
            <a:endParaRPr lang="en-GB" dirty="0"/>
          </a:p>
          <a:p>
            <a:r>
              <a:rPr lang="en-GB" b="1" dirty="0"/>
              <a:t>After the clip:</a:t>
            </a:r>
          </a:p>
          <a:p>
            <a:r>
              <a:rPr lang="en-GB" dirty="0"/>
              <a:t>Listening to music, talking on a mobile phone, or with friends are all distractions which take your attention away from the road. Concentrating on two or more things at once is difficult and we often miss important things when trying to do it. That is why it’s important to give your full attention to the road while you are crossing – you don’t want to be looking down at your phone when you’re about to cross the road and miss the lorry pulling out of the junction right next to you.  </a:t>
            </a:r>
          </a:p>
          <a:p>
            <a:endParaRPr lang="en-GB" dirty="0"/>
          </a:p>
        </p:txBody>
      </p:sp>
      <p:sp>
        <p:nvSpPr>
          <p:cNvPr id="4" name="Header Placeholder 3"/>
          <p:cNvSpPr>
            <a:spLocks noGrp="1"/>
          </p:cNvSpPr>
          <p:nvPr>
            <p:ph type="hd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EF63CE15-9BC0-4971-BA09-2300F84F6636}" type="slidenum">
              <a:rPr lang="en-GB" smtClean="0"/>
              <a:pPr/>
              <a:t>8</a:t>
            </a:fld>
            <a:endParaRPr lang="en-GB"/>
          </a:p>
        </p:txBody>
      </p:sp>
    </p:spTree>
    <p:extLst>
      <p:ext uri="{BB962C8B-B14F-4D97-AF65-F5344CB8AC3E}">
        <p14:creationId xmlns:p14="http://schemas.microsoft.com/office/powerpoint/2010/main" val="3880355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vital to recap on this while we’re talking about pedestrian safety, the Green Cross Code. You will have all learnt it in Primary School. It’s just as important to remember and to use it now - every time you cross. </a:t>
            </a:r>
          </a:p>
          <a:p>
            <a:endParaRPr lang="en-GB" dirty="0"/>
          </a:p>
          <a:p>
            <a:r>
              <a:rPr lang="en-GB" dirty="0"/>
              <a:t>Find a safe place – refer to the safe place you have outside / near school – please always use it. </a:t>
            </a:r>
          </a:p>
        </p:txBody>
      </p:sp>
      <p:sp>
        <p:nvSpPr>
          <p:cNvPr id="4" name="Header Placeholder 3"/>
          <p:cNvSpPr>
            <a:spLocks noGrp="1"/>
          </p:cNvSpPr>
          <p:nvPr>
            <p:ph type="hdr" sz="quarter"/>
          </p:nvPr>
        </p:nvSpPr>
        <p:spPr/>
        <p:txBody>
          <a:bodyPr/>
          <a:lstStyle/>
          <a:p>
            <a:endParaRPr lang="en-GB"/>
          </a:p>
        </p:txBody>
      </p:sp>
      <p:sp>
        <p:nvSpPr>
          <p:cNvPr id="5" name="Slide Number Placeholder 4"/>
          <p:cNvSpPr>
            <a:spLocks noGrp="1"/>
          </p:cNvSpPr>
          <p:nvPr>
            <p:ph type="sldNum" sz="quarter" idx="5"/>
          </p:nvPr>
        </p:nvSpPr>
        <p:spPr/>
        <p:txBody>
          <a:bodyPr/>
          <a:lstStyle/>
          <a:p>
            <a:fld id="{EF63CE15-9BC0-4971-BA09-2300F84F6636}" type="slidenum">
              <a:rPr lang="en-GB" smtClean="0"/>
              <a:pPr/>
              <a:t>9</a:t>
            </a:fld>
            <a:endParaRPr lang="en-GB"/>
          </a:p>
        </p:txBody>
      </p:sp>
    </p:spTree>
    <p:extLst>
      <p:ext uri="{BB962C8B-B14F-4D97-AF65-F5344CB8AC3E}">
        <p14:creationId xmlns:p14="http://schemas.microsoft.com/office/powerpoint/2010/main" val="2392422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80274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spcBef>
                <a:spcPct val="20000"/>
              </a:spcBef>
              <a:buClr>
                <a:srgbClr val="D49100"/>
              </a:buClr>
              <a:buSzPct val="145000"/>
              <a:buFont typeface="Verdana" panose="020B0604030504040204" pitchFamily="34" charset="0"/>
              <a:buChar char="□"/>
              <a:defRPr>
                <a:ea typeface="Geneva" pitchFamily="-65" charset="-128"/>
                <a:cs typeface="+mn-cs"/>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spcBef>
                <a:spcPct val="20000"/>
              </a:spcBef>
              <a:buClr>
                <a:srgbClr val="D49100"/>
              </a:buClr>
              <a:buSzPct val="145000"/>
              <a:buFont typeface="Verdana" panose="020B0604030504040204" pitchFamily="34" charset="0"/>
              <a:buChar char="□"/>
              <a:defRPr>
                <a:ea typeface="Geneva" pitchFamily="-65" charset="-128"/>
                <a:cs typeface="+mn-cs"/>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Clr>
                <a:srgbClr val="D49100"/>
              </a:buClr>
              <a:buSzPct val="145000"/>
              <a:buFont typeface="Verdana" panose="020B0604030504040204" pitchFamily="34" charset="0"/>
              <a:buChar char="□"/>
              <a:defRPr>
                <a:ea typeface="Geneva" pitchFamily="-65" charset="-128"/>
                <a:cs typeface="+mn-cs"/>
              </a:defRPr>
            </a:lvl1pPr>
          </a:lstStyle>
          <a:p>
            <a:pPr>
              <a:defRPr/>
            </a:pPr>
            <a:fld id="{1A2D7814-736C-452D-B0BF-B42ACD747C0D}" type="slidenum">
              <a:rPr lang="en-GB" altLang="en-US"/>
              <a:pPr>
                <a:defRPr/>
              </a:pPr>
              <a:t>‹#›</a:t>
            </a:fld>
            <a:endParaRPr lang="en-GB" altLang="en-US"/>
          </a:p>
        </p:txBody>
      </p:sp>
    </p:spTree>
    <p:extLst>
      <p:ext uri="{BB962C8B-B14F-4D97-AF65-F5344CB8AC3E}">
        <p14:creationId xmlns:p14="http://schemas.microsoft.com/office/powerpoint/2010/main" val="1954188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69226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spcBef>
                <a:spcPct val="20000"/>
              </a:spcBef>
              <a:buClr>
                <a:srgbClr val="D49100"/>
              </a:buClr>
              <a:buSzPct val="145000"/>
              <a:buFont typeface="Verdana" panose="020B0604030504040204" pitchFamily="34" charset="0"/>
              <a:buChar char="□"/>
              <a:defRPr>
                <a:ea typeface="Geneva" pitchFamily="-65" charset="-128"/>
                <a:cs typeface="+mn-cs"/>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spcBef>
                <a:spcPct val="20000"/>
              </a:spcBef>
              <a:buClr>
                <a:srgbClr val="D49100"/>
              </a:buClr>
              <a:buSzPct val="145000"/>
              <a:buFont typeface="Verdana" panose="020B0604030504040204" pitchFamily="34" charset="0"/>
              <a:buChar char="□"/>
              <a:defRPr>
                <a:ea typeface="Geneva" pitchFamily="-65" charset="-128"/>
                <a:cs typeface="+mn-cs"/>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Clr>
                <a:srgbClr val="D49100"/>
              </a:buClr>
              <a:buSzPct val="145000"/>
              <a:buFont typeface="Verdana" panose="020B0604030504040204" pitchFamily="34" charset="0"/>
              <a:buChar char="□"/>
              <a:defRPr>
                <a:ea typeface="Geneva" pitchFamily="-65" charset="-128"/>
                <a:cs typeface="+mn-cs"/>
              </a:defRPr>
            </a:lvl1pPr>
          </a:lstStyle>
          <a:p>
            <a:pPr>
              <a:defRPr/>
            </a:pPr>
            <a:fld id="{1A2D7814-736C-452D-B0BF-B42ACD747C0D}" type="slidenum">
              <a:rPr lang="en-GB" altLang="en-US"/>
              <a:pPr>
                <a:defRPr/>
              </a:pPr>
              <a:t>‹#›</a:t>
            </a:fld>
            <a:endParaRPr lang="en-GB" altLang="en-US"/>
          </a:p>
        </p:txBody>
      </p:sp>
    </p:spTree>
    <p:extLst>
      <p:ext uri="{BB962C8B-B14F-4D97-AF65-F5344CB8AC3E}">
        <p14:creationId xmlns:p14="http://schemas.microsoft.com/office/powerpoint/2010/main" val="3425893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15359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eaLnBrk="1" hangingPunct="1">
              <a:spcBef>
                <a:spcPct val="20000"/>
              </a:spcBef>
              <a:buClr>
                <a:srgbClr val="D49100"/>
              </a:buClr>
              <a:buSzPct val="145000"/>
              <a:buFont typeface="Verdana" panose="020B0604030504040204" pitchFamily="34" charset="0"/>
              <a:buChar char="□"/>
              <a:defRPr>
                <a:ea typeface="Geneva" pitchFamily="-65" charset="-128"/>
                <a:cs typeface="+mn-cs"/>
              </a:defRPr>
            </a:lvl1pPr>
          </a:lstStyle>
          <a:p>
            <a:pPr>
              <a:defRPr/>
            </a:pPr>
            <a:endParaRPr lang="en-GB"/>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eaLnBrk="1" hangingPunct="1">
              <a:spcBef>
                <a:spcPct val="20000"/>
              </a:spcBef>
              <a:buClr>
                <a:srgbClr val="D49100"/>
              </a:buClr>
              <a:buSzPct val="145000"/>
              <a:buFont typeface="Verdana" panose="020B0604030504040204" pitchFamily="34" charset="0"/>
              <a:buChar char="□"/>
              <a:defRPr>
                <a:ea typeface="Geneva" pitchFamily="-65" charset="-128"/>
                <a:cs typeface="+mn-cs"/>
              </a:defRPr>
            </a:lvl1pPr>
          </a:lstStyle>
          <a:p>
            <a:pPr>
              <a:defRPr/>
            </a:pPr>
            <a:endParaRPr lang="en-GB"/>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spcBef>
                <a:spcPct val="20000"/>
              </a:spcBef>
              <a:buClr>
                <a:srgbClr val="D49100"/>
              </a:buClr>
              <a:buSzPct val="145000"/>
              <a:buFont typeface="Verdana" panose="020B0604030504040204" pitchFamily="34" charset="0"/>
              <a:buChar char="□"/>
              <a:defRPr>
                <a:ea typeface="Geneva" pitchFamily="-65" charset="-128"/>
                <a:cs typeface="+mn-cs"/>
              </a:defRPr>
            </a:lvl1pPr>
          </a:lstStyle>
          <a:p>
            <a:pPr>
              <a:defRPr/>
            </a:pPr>
            <a:fld id="{1A2D7814-736C-452D-B0BF-B42ACD747C0D}" type="slidenum">
              <a:rPr lang="en-GB" altLang="en-US"/>
              <a:pPr>
                <a:defRPr/>
              </a:pPr>
              <a:t>‹#›</a:t>
            </a:fld>
            <a:endParaRPr lang="en-GB" altLang="en-US"/>
          </a:p>
        </p:txBody>
      </p:sp>
    </p:spTree>
    <p:extLst>
      <p:ext uri="{BB962C8B-B14F-4D97-AF65-F5344CB8AC3E}">
        <p14:creationId xmlns:p14="http://schemas.microsoft.com/office/powerpoint/2010/main" val="2338086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38353"/>
            <a:ext cx="8229600" cy="1143000"/>
          </a:xfrm>
          <a:prstGeom prst="rect">
            <a:avLst/>
          </a:prstGeom>
        </p:spPr>
        <p:txBody>
          <a:bodyPr rtlCol="0">
            <a:normAutofit/>
          </a:bodyPr>
          <a:lstStyle/>
          <a:p>
            <a:r>
              <a:rPr lang="en-US"/>
              <a:t>Click to edit Master title style</a:t>
            </a:r>
            <a:endParaRPr lang="en-US" dirty="0"/>
          </a:p>
        </p:txBody>
      </p:sp>
      <p:sp>
        <p:nvSpPr>
          <p:cNvPr id="5" name="Text Placeholder 2"/>
          <p:cNvSpPr>
            <a:spLocks noGrp="1"/>
          </p:cNvSpPr>
          <p:nvPr>
            <p:ph idx="1"/>
          </p:nvPr>
        </p:nvSpPr>
        <p:spPr>
          <a:xfrm>
            <a:off x="457200" y="1394586"/>
            <a:ext cx="8229600" cy="4525963"/>
          </a:xfrm>
          <a:prstGeom prst="rect">
            <a:avLst/>
          </a:prstGeom>
        </p:spPr>
        <p:txBody>
          <a:bodyPr rtlCol="0">
            <a:normAutofit/>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0430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2B88AF-8F1A-44AB-9CF7-5A966C0D98A4}" type="datetimeFigureOut">
              <a:rPr lang="en-GB" smtClean="0"/>
              <a:pPr/>
              <a:t>28/11/2025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EF09892-BA54-40FC-90B6-237AD02C939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2.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B88AF-8F1A-44AB-9CF7-5A966C0D98A4}" type="datetimeFigureOut">
              <a:rPr lang="en-GB" smtClean="0"/>
              <a:pPr/>
              <a:t>28/11/2025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09892-BA54-40FC-90B6-237AD02C9396}" type="slidenum">
              <a:rPr lang="en-GB" smtClean="0"/>
              <a:pPr/>
              <a:t>‹#›</a:t>
            </a:fld>
            <a:endParaRPr lang="en-GB"/>
          </a:p>
        </p:txBody>
      </p:sp>
      <p:pic>
        <p:nvPicPr>
          <p:cNvPr id="11" name="Picture 10"/>
          <p:cNvPicPr>
            <a:picLocks noChangeAspect="1"/>
          </p:cNvPicPr>
          <p:nvPr userDrawn="1"/>
        </p:nvPicPr>
        <p:blipFill>
          <a:blip r:embed="rId13">
            <a:extLst>
              <a:ext uri="{BEBA8EAE-BF5A-486C-A8C5-ECC9F3942E4B}">
                <a14:imgProps xmlns:a14="http://schemas.microsoft.com/office/drawing/2010/main">
                  <a14:imgLayer r:embed="rId14">
                    <a14:imgEffect>
                      <a14:saturation sat="66000"/>
                    </a14:imgEffect>
                  </a14:imgLayer>
                </a14:imgProps>
              </a:ext>
              <a:ext uri="{28A0092B-C50C-407E-A947-70E740481C1C}">
                <a14:useLocalDpi xmlns:a14="http://schemas.microsoft.com/office/drawing/2010/main" val="0"/>
              </a:ext>
            </a:extLst>
          </a:blip>
          <a:stretch>
            <a:fillRect/>
          </a:stretch>
        </p:blipFill>
        <p:spPr>
          <a:xfrm>
            <a:off x="0" y="5733256"/>
            <a:ext cx="9144000" cy="113322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417268"/>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wipe/>
  </p:transition>
  <p:txStyles>
    <p:titleStyle>
      <a:lvl1pPr algn="ctr" defTabSz="457200" rtl="0" eaLnBrk="0" fontAlgn="base" hangingPunct="0">
        <a:spcBef>
          <a:spcPct val="0"/>
        </a:spcBef>
        <a:spcAft>
          <a:spcPct val="0"/>
        </a:spcAft>
        <a:defRPr sz="4400" kern="1200">
          <a:solidFill>
            <a:schemeClr val="tx1"/>
          </a:solidFill>
          <a:latin typeface="+mj-lt"/>
          <a:ea typeface="Geneva" pitchFamily="-65" charset="-128"/>
          <a:cs typeface="Geneva" pitchFamily="-65" charset="-128"/>
        </a:defRPr>
      </a:lvl1pPr>
      <a:lvl2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2pPr>
      <a:lvl3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3pPr>
      <a:lvl4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4pPr>
      <a:lvl5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5pPr>
      <a:lvl6pPr marL="4572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6pPr>
      <a:lvl7pPr marL="9144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7pPr>
      <a:lvl8pPr marL="13716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8pPr>
      <a:lvl9pPr marL="18288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Geneva" pitchFamily="-65" charset="-128"/>
          <a:cs typeface="Geneva"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Geneva" pitchFamily="-65" charset="-128"/>
          <a:cs typeface="Genev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Geneva" pitchFamily="-65" charset="-128"/>
          <a:cs typeface="Genev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pitchFamily="-65" charset="-128"/>
          <a:cs typeface="Genev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pitchFamily="-65" charset="-128"/>
          <a:cs typeface="Gene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094818"/>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spd="slow">
    <p:wipe/>
  </p:transition>
  <p:txStyles>
    <p:titleStyle>
      <a:lvl1pPr algn="ctr" defTabSz="457200" rtl="0" eaLnBrk="0" fontAlgn="base" hangingPunct="0">
        <a:spcBef>
          <a:spcPct val="0"/>
        </a:spcBef>
        <a:spcAft>
          <a:spcPct val="0"/>
        </a:spcAft>
        <a:defRPr sz="4400" kern="1200">
          <a:solidFill>
            <a:schemeClr val="tx1"/>
          </a:solidFill>
          <a:latin typeface="+mj-lt"/>
          <a:ea typeface="Geneva" pitchFamily="-65" charset="-128"/>
          <a:cs typeface="Geneva" pitchFamily="-65" charset="-128"/>
        </a:defRPr>
      </a:lvl1pPr>
      <a:lvl2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2pPr>
      <a:lvl3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3pPr>
      <a:lvl4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4pPr>
      <a:lvl5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5pPr>
      <a:lvl6pPr marL="4572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6pPr>
      <a:lvl7pPr marL="9144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7pPr>
      <a:lvl8pPr marL="13716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8pPr>
      <a:lvl9pPr marL="18288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Geneva" pitchFamily="-65" charset="-128"/>
          <a:cs typeface="Geneva"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Geneva" pitchFamily="-65" charset="-128"/>
          <a:cs typeface="Genev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Geneva" pitchFamily="-65" charset="-128"/>
          <a:cs typeface="Genev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pitchFamily="-65" charset="-128"/>
          <a:cs typeface="Genev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pitchFamily="-65" charset="-128"/>
          <a:cs typeface="Gene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0843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ransition spd="slow">
    <p:wipe/>
  </p:transition>
  <p:txStyles>
    <p:titleStyle>
      <a:lvl1pPr algn="ctr" defTabSz="457200" rtl="0" eaLnBrk="0" fontAlgn="base" hangingPunct="0">
        <a:spcBef>
          <a:spcPct val="0"/>
        </a:spcBef>
        <a:spcAft>
          <a:spcPct val="0"/>
        </a:spcAft>
        <a:defRPr sz="4400" kern="1200">
          <a:solidFill>
            <a:schemeClr val="tx1"/>
          </a:solidFill>
          <a:latin typeface="+mj-lt"/>
          <a:ea typeface="Geneva" pitchFamily="-65" charset="-128"/>
          <a:cs typeface="Geneva" pitchFamily="-65" charset="-128"/>
        </a:defRPr>
      </a:lvl1pPr>
      <a:lvl2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2pPr>
      <a:lvl3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3pPr>
      <a:lvl4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4pPr>
      <a:lvl5pPr algn="ctr" defTabSz="457200" rtl="0" eaLnBrk="0" fontAlgn="base" hangingPunct="0">
        <a:spcBef>
          <a:spcPct val="0"/>
        </a:spcBef>
        <a:spcAft>
          <a:spcPct val="0"/>
        </a:spcAft>
        <a:defRPr sz="4400">
          <a:solidFill>
            <a:schemeClr val="tx1"/>
          </a:solidFill>
          <a:latin typeface="Calibri" charset="0"/>
          <a:ea typeface="Geneva" pitchFamily="-65" charset="-128"/>
          <a:cs typeface="Geneva" pitchFamily="-65" charset="-128"/>
        </a:defRPr>
      </a:lvl5pPr>
      <a:lvl6pPr marL="4572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6pPr>
      <a:lvl7pPr marL="9144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7pPr>
      <a:lvl8pPr marL="13716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8pPr>
      <a:lvl9pPr marL="1828800" algn="ctr" defTabSz="457200" rtl="0" fontAlgn="base">
        <a:spcBef>
          <a:spcPct val="0"/>
        </a:spcBef>
        <a:spcAft>
          <a:spcPct val="0"/>
        </a:spcAft>
        <a:defRPr sz="4400">
          <a:solidFill>
            <a:schemeClr val="tx1"/>
          </a:solidFill>
          <a:latin typeface="Calibri" charset="0"/>
          <a:ea typeface="Geneva" pitchFamily="-65" charset="-128"/>
          <a:cs typeface="Geneva"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Geneva" pitchFamily="-65" charset="-128"/>
          <a:cs typeface="Geneva" pitchFamily="-65"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Geneva" pitchFamily="-65" charset="-128"/>
          <a:cs typeface="Genev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Geneva" pitchFamily="-65" charset="-128"/>
          <a:cs typeface="Genev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pitchFamily="-65" charset="-128"/>
          <a:cs typeface="Genev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Geneva" pitchFamily="-65" charset="-128"/>
          <a:cs typeface="Gene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_GVRIqpwMVE?feature=oembed" TargetMode="Externa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k2tOye9DKdQ?feature=oembed" TargetMode="Externa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Vh4x6-uke9A?feature=oembed"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68" y="908720"/>
            <a:ext cx="9144000" cy="1938992"/>
          </a:xfrm>
          <a:prstGeom prst="rect">
            <a:avLst/>
          </a:prstGeom>
          <a:noFill/>
        </p:spPr>
        <p:txBody>
          <a:bodyPr wrap="square" rtlCol="0">
            <a:spAutoFit/>
          </a:bodyPr>
          <a:lstStyle/>
          <a:p>
            <a:pPr algn="ctr"/>
            <a:endParaRPr lang="en-US" sz="4000" b="1" dirty="0">
              <a:solidFill>
                <a:srgbClr val="254061"/>
              </a:solidFill>
              <a:latin typeface="Helvetica Neue"/>
              <a:cs typeface="Helvetica Neue"/>
            </a:endParaRPr>
          </a:p>
          <a:p>
            <a:pPr algn="ctr"/>
            <a:endParaRPr lang="en-US" sz="4000" b="1" dirty="0">
              <a:solidFill>
                <a:srgbClr val="254061"/>
              </a:solidFill>
              <a:latin typeface="Helvetica Neue"/>
              <a:cs typeface="Helvetica Neue"/>
            </a:endParaRPr>
          </a:p>
          <a:p>
            <a:pPr algn="ctr"/>
            <a:r>
              <a:rPr lang="en-US" sz="4000" b="1" dirty="0">
                <a:solidFill>
                  <a:srgbClr val="254061"/>
                </a:solidFill>
                <a:latin typeface="Helvetica Neue"/>
                <a:cs typeface="Helvetica Neue"/>
              </a:rPr>
              <a:t>Are you ‘Good to Go?’</a:t>
            </a:r>
          </a:p>
        </p:txBody>
      </p:sp>
      <p:pic>
        <p:nvPicPr>
          <p:cNvPr id="2" name="Picture 1">
            <a:extLst>
              <a:ext uri="{FF2B5EF4-FFF2-40B4-BE49-F238E27FC236}">
                <a16:creationId xmlns:a16="http://schemas.microsoft.com/office/drawing/2014/main" id="{4A6EEB74-F947-3011-FB7B-5FDE73B0F8C8}"/>
              </a:ext>
            </a:extLst>
          </p:cNvPr>
          <p:cNvPicPr>
            <a:picLocks noChangeAspect="1"/>
          </p:cNvPicPr>
          <p:nvPr/>
        </p:nvPicPr>
        <p:blipFill>
          <a:blip r:embed="rId3"/>
          <a:stretch>
            <a:fillRect/>
          </a:stretch>
        </p:blipFill>
        <p:spPr>
          <a:xfrm>
            <a:off x="3346873" y="3649583"/>
            <a:ext cx="2450254" cy="1766641"/>
          </a:xfrm>
          <a:prstGeom prst="rect">
            <a:avLst/>
          </a:prstGeom>
        </p:spPr>
      </p:pic>
      <p:pic>
        <p:nvPicPr>
          <p:cNvPr id="3" name="Picture 2">
            <a:extLst>
              <a:ext uri="{FF2B5EF4-FFF2-40B4-BE49-F238E27FC236}">
                <a16:creationId xmlns:a16="http://schemas.microsoft.com/office/drawing/2014/main" id="{AB7C92C0-7122-A950-921C-7428DE98F18D}"/>
              </a:ext>
            </a:extLst>
          </p:cNvPr>
          <p:cNvPicPr>
            <a:picLocks noChangeAspect="1"/>
          </p:cNvPicPr>
          <p:nvPr/>
        </p:nvPicPr>
        <p:blipFill>
          <a:blip r:embed="rId4"/>
          <a:stretch>
            <a:fillRect/>
          </a:stretch>
        </p:blipFill>
        <p:spPr>
          <a:xfrm rot="737963">
            <a:off x="521426" y="3020458"/>
            <a:ext cx="2365125" cy="1678162"/>
          </a:xfrm>
          <a:prstGeom prst="rect">
            <a:avLst/>
          </a:prstGeom>
        </p:spPr>
      </p:pic>
      <p:pic>
        <p:nvPicPr>
          <p:cNvPr id="4" name="Picture 3">
            <a:extLst>
              <a:ext uri="{FF2B5EF4-FFF2-40B4-BE49-F238E27FC236}">
                <a16:creationId xmlns:a16="http://schemas.microsoft.com/office/drawing/2014/main" id="{AE82BAFB-674C-99C4-DA49-5BF9004AE0C6}"/>
              </a:ext>
            </a:extLst>
          </p:cNvPr>
          <p:cNvPicPr>
            <a:picLocks noChangeAspect="1"/>
          </p:cNvPicPr>
          <p:nvPr/>
        </p:nvPicPr>
        <p:blipFill>
          <a:blip r:embed="rId5"/>
          <a:stretch>
            <a:fillRect/>
          </a:stretch>
        </p:blipFill>
        <p:spPr>
          <a:xfrm rot="416631">
            <a:off x="6233972" y="259781"/>
            <a:ext cx="2630207" cy="1652248"/>
          </a:xfrm>
          <a:prstGeom prst="rect">
            <a:avLst/>
          </a:prstGeom>
        </p:spPr>
      </p:pic>
      <p:pic>
        <p:nvPicPr>
          <p:cNvPr id="6" name="Picture 5">
            <a:extLst>
              <a:ext uri="{FF2B5EF4-FFF2-40B4-BE49-F238E27FC236}">
                <a16:creationId xmlns:a16="http://schemas.microsoft.com/office/drawing/2014/main" id="{C2F372B0-026B-02C8-23D5-F60853942829}"/>
              </a:ext>
            </a:extLst>
          </p:cNvPr>
          <p:cNvPicPr>
            <a:picLocks noChangeAspect="1"/>
          </p:cNvPicPr>
          <p:nvPr/>
        </p:nvPicPr>
        <p:blipFill>
          <a:blip r:embed="rId6"/>
          <a:stretch>
            <a:fillRect/>
          </a:stretch>
        </p:blipFill>
        <p:spPr>
          <a:xfrm rot="20379313">
            <a:off x="899793" y="433583"/>
            <a:ext cx="2159965" cy="1562702"/>
          </a:xfrm>
          <a:prstGeom prst="rect">
            <a:avLst/>
          </a:prstGeom>
        </p:spPr>
      </p:pic>
      <p:pic>
        <p:nvPicPr>
          <p:cNvPr id="1026" name="Picture 2" descr="Seat Belt Stock Photos, Pictures &amp; Royalty-Free Images - iStock">
            <a:extLst>
              <a:ext uri="{FF2B5EF4-FFF2-40B4-BE49-F238E27FC236}">
                <a16:creationId xmlns:a16="http://schemas.microsoft.com/office/drawing/2014/main" id="{8203C36E-41EA-739A-7ABA-5A66E749DC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48237">
            <a:off x="6214913" y="2847712"/>
            <a:ext cx="2668323" cy="17788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l="14389" t="2953" r="13664" b="76375"/>
          <a:stretch>
            <a:fillRect/>
          </a:stretch>
        </p:blipFill>
        <p:spPr bwMode="auto">
          <a:xfrm>
            <a:off x="287524" y="157729"/>
            <a:ext cx="8568952" cy="1299147"/>
          </a:xfrm>
          <a:prstGeom prst="rect">
            <a:avLst/>
          </a:prstGeom>
          <a:noFill/>
          <a:ln w="9525">
            <a:noFill/>
            <a:miter lim="800000"/>
            <a:headEnd/>
            <a:tailEnd/>
          </a:ln>
        </p:spPr>
      </p:pic>
      <p:sp>
        <p:nvSpPr>
          <p:cNvPr id="4" name="Text Box 2"/>
          <p:cNvSpPr txBox="1">
            <a:spLocks noChangeArrowheads="1"/>
          </p:cNvSpPr>
          <p:nvPr/>
        </p:nvSpPr>
        <p:spPr bwMode="auto">
          <a:xfrm>
            <a:off x="0" y="1672580"/>
            <a:ext cx="9144000" cy="641350"/>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sz="3600" b="1" dirty="0">
                <a:solidFill>
                  <a:schemeClr val="accent1">
                    <a:lumMod val="50000"/>
                  </a:schemeClr>
                </a:solidFill>
                <a:latin typeface="Arial" pitchFamily="34" charset="0"/>
                <a:cs typeface="Arial" pitchFamily="34" charset="0"/>
              </a:rPr>
              <a:t>Seat Belt Law</a:t>
            </a:r>
            <a:endParaRPr lang="en-US" dirty="0">
              <a:solidFill>
                <a:schemeClr val="accent1">
                  <a:lumMod val="50000"/>
                </a:schemeClr>
              </a:solidFill>
              <a:latin typeface="Arial" pitchFamily="34" charset="0"/>
              <a:cs typeface="Arial" pitchFamily="34" charset="0"/>
            </a:endParaRPr>
          </a:p>
        </p:txBody>
      </p:sp>
      <p:sp>
        <p:nvSpPr>
          <p:cNvPr id="5" name="Text Box 3"/>
          <p:cNvSpPr txBox="1">
            <a:spLocks noChangeArrowheads="1"/>
          </p:cNvSpPr>
          <p:nvPr/>
        </p:nvSpPr>
        <p:spPr bwMode="auto">
          <a:xfrm>
            <a:off x="0" y="2284226"/>
            <a:ext cx="9144000" cy="2492990"/>
          </a:xfrm>
          <a:prstGeom prst="rect">
            <a:avLst/>
          </a:prstGeom>
          <a:noFill/>
          <a:ln w="9525">
            <a:noFill/>
            <a:miter lim="800000"/>
            <a:headEnd/>
            <a:tailEnd/>
          </a:ln>
        </p:spPr>
        <p:txBody>
          <a:bodyPr wrap="square">
            <a:prstTxWarp prst="textNoShape">
              <a:avLst/>
            </a:prstTxWarp>
            <a:spAutoFit/>
          </a:bodyPr>
          <a:lstStyle/>
          <a:p>
            <a:pPr algn="ctr" eaLnBrk="0" hangingPunct="0">
              <a:spcBef>
                <a:spcPct val="50000"/>
              </a:spcBef>
            </a:pPr>
            <a:r>
              <a:rPr lang="en-US" sz="2400" dirty="0">
                <a:solidFill>
                  <a:schemeClr val="accent1">
                    <a:lumMod val="50000"/>
                  </a:schemeClr>
                </a:solidFill>
                <a:latin typeface="Arial" pitchFamily="34" charset="0"/>
                <a:cs typeface="Arial" pitchFamily="34" charset="0"/>
              </a:rPr>
              <a:t>Seat belts must be worn where fitted</a:t>
            </a:r>
          </a:p>
          <a:p>
            <a:pPr algn="ctr" eaLnBrk="0" hangingPunct="0">
              <a:spcBef>
                <a:spcPct val="50000"/>
              </a:spcBef>
            </a:pPr>
            <a:r>
              <a:rPr lang="en-US" sz="2400" dirty="0">
                <a:solidFill>
                  <a:schemeClr val="accent1">
                    <a:lumMod val="50000"/>
                  </a:schemeClr>
                </a:solidFill>
                <a:latin typeface="Arial" pitchFamily="34" charset="0"/>
                <a:cs typeface="Arial" pitchFamily="34" charset="0"/>
              </a:rPr>
              <a:t>Only one person per seat belt</a:t>
            </a:r>
          </a:p>
          <a:p>
            <a:pPr algn="ctr" eaLnBrk="0" hangingPunct="0">
              <a:spcBef>
                <a:spcPct val="50000"/>
              </a:spcBef>
            </a:pPr>
            <a:r>
              <a:rPr lang="en-US" sz="2400" dirty="0">
                <a:solidFill>
                  <a:schemeClr val="accent1">
                    <a:lumMod val="50000"/>
                  </a:schemeClr>
                </a:solidFill>
                <a:latin typeface="Arial" pitchFamily="34" charset="0"/>
                <a:cs typeface="Arial" pitchFamily="34" charset="0"/>
              </a:rPr>
              <a:t>Children must use the correct car seat</a:t>
            </a:r>
          </a:p>
          <a:p>
            <a:pPr algn="ctr" eaLnBrk="0" hangingPunct="0">
              <a:spcBef>
                <a:spcPct val="50000"/>
              </a:spcBef>
            </a:pPr>
            <a:r>
              <a:rPr lang="en-US" sz="2400" dirty="0">
                <a:solidFill>
                  <a:schemeClr val="accent1">
                    <a:lumMod val="50000"/>
                  </a:schemeClr>
                </a:solidFill>
                <a:latin typeface="Arial" pitchFamily="34" charset="0"/>
                <a:cs typeface="Arial" pitchFamily="34" charset="0"/>
              </a:rPr>
              <a:t>At 14 years old you are responsible for</a:t>
            </a:r>
            <a:br>
              <a:rPr lang="en-US" sz="2400" dirty="0">
                <a:solidFill>
                  <a:schemeClr val="accent1">
                    <a:lumMod val="50000"/>
                  </a:schemeClr>
                </a:solidFill>
                <a:latin typeface="Arial" pitchFamily="34" charset="0"/>
                <a:cs typeface="Arial" pitchFamily="34" charset="0"/>
              </a:rPr>
            </a:br>
            <a:r>
              <a:rPr lang="en-US" sz="2400" dirty="0">
                <a:solidFill>
                  <a:schemeClr val="accent1">
                    <a:lumMod val="50000"/>
                  </a:schemeClr>
                </a:solidFill>
                <a:latin typeface="Arial" pitchFamily="34" charset="0"/>
                <a:cs typeface="Arial" pitchFamily="34" charset="0"/>
              </a:rPr>
              <a:t> wearing your own seat belt </a:t>
            </a:r>
          </a:p>
        </p:txBody>
      </p:sp>
      <p:sp>
        <p:nvSpPr>
          <p:cNvPr id="2" name="TextBox 1">
            <a:extLst>
              <a:ext uri="{FF2B5EF4-FFF2-40B4-BE49-F238E27FC236}">
                <a16:creationId xmlns:a16="http://schemas.microsoft.com/office/drawing/2014/main" id="{E6177AD2-E6CF-9B84-ED4F-46902AC56266}"/>
              </a:ext>
            </a:extLst>
          </p:cNvPr>
          <p:cNvSpPr txBox="1"/>
          <p:nvPr/>
        </p:nvSpPr>
        <p:spPr>
          <a:xfrm>
            <a:off x="1763688" y="4777216"/>
            <a:ext cx="5760640" cy="830997"/>
          </a:xfrm>
          <a:prstGeom prst="rect">
            <a:avLst/>
          </a:prstGeom>
          <a:noFill/>
        </p:spPr>
        <p:txBody>
          <a:bodyPr wrap="square" rtlCol="0">
            <a:spAutoFit/>
          </a:bodyPr>
          <a:lstStyle/>
          <a:p>
            <a:r>
              <a:rPr lang="en-GB" sz="2400" b="1" i="1" dirty="0">
                <a:latin typeface="Arial" panose="020B0604020202020204" pitchFamily="34" charset="0"/>
                <a:cs typeface="Arial" panose="020B0604020202020204" pitchFamily="34" charset="0"/>
              </a:rPr>
              <a:t>In a crash, you’re twice as likely to die </a:t>
            </a:r>
          </a:p>
          <a:p>
            <a:r>
              <a:rPr lang="en-GB" sz="2400" b="1" i="1" dirty="0">
                <a:latin typeface="Arial" panose="020B0604020202020204" pitchFamily="34" charset="0"/>
                <a:cs typeface="Arial" panose="020B0604020202020204" pitchFamily="34" charset="0"/>
              </a:rPr>
              <a:t>       if you don’t wear a seat belt</a:t>
            </a:r>
            <a:r>
              <a:rPr lang="en-GB" b="1" i="1" dirty="0">
                <a:latin typeface="Arial" panose="020B0604020202020204" pitchFamily="34" charset="0"/>
                <a:cs typeface="Arial" panose="020B0604020202020204" pitchFamily="34"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1" title="Importance of child restraints">
            <a:hlinkClick r:id="" action="ppaction://media"/>
            <a:extLst>
              <a:ext uri="{FF2B5EF4-FFF2-40B4-BE49-F238E27FC236}">
                <a16:creationId xmlns:a16="http://schemas.microsoft.com/office/drawing/2014/main" id="{7C3CF049-6698-16EF-223A-147ECABEA86F}"/>
              </a:ext>
            </a:extLst>
          </p:cNvPr>
          <p:cNvPicPr>
            <a:picLocks noRot="1" noChangeAspect="1"/>
          </p:cNvPicPr>
          <p:nvPr>
            <a:videoFile r:link="rId1"/>
          </p:nvPr>
        </p:nvPicPr>
        <p:blipFill>
          <a:blip r:embed="rId4"/>
          <a:stretch>
            <a:fillRect/>
          </a:stretch>
        </p:blipFill>
        <p:spPr>
          <a:xfrm>
            <a:off x="13981" y="260648"/>
            <a:ext cx="9144000" cy="5359524"/>
          </a:xfrm>
          <a:prstGeom prst="rect">
            <a:avLst/>
          </a:prstGeom>
        </p:spPr>
      </p:pic>
    </p:spTree>
    <p:extLst>
      <p:ext uri="{BB962C8B-B14F-4D97-AF65-F5344CB8AC3E}">
        <p14:creationId xmlns:p14="http://schemas.microsoft.com/office/powerpoint/2010/main" val="187064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23116C-B4F5-799F-686C-C37741D73D6A}"/>
              </a:ext>
            </a:extLst>
          </p:cNvPr>
          <p:cNvSpPr txBox="1"/>
          <p:nvPr/>
        </p:nvSpPr>
        <p:spPr>
          <a:xfrm>
            <a:off x="587388" y="1484784"/>
            <a:ext cx="8568952" cy="830997"/>
          </a:xfrm>
          <a:prstGeom prst="rect">
            <a:avLst/>
          </a:prstGeom>
          <a:noFill/>
        </p:spPr>
        <p:txBody>
          <a:bodyPr wrap="square" rtlCol="0">
            <a:spAutoFit/>
          </a:bodyPr>
          <a:lstStyle/>
          <a:p>
            <a:r>
              <a:rPr lang="en-GB" sz="2400" b="1" dirty="0"/>
              <a:t>You’re travelling in the car with a friend, and they do not fasten their seat belt</a:t>
            </a:r>
          </a:p>
        </p:txBody>
      </p:sp>
      <p:sp>
        <p:nvSpPr>
          <p:cNvPr id="3" name="TextBox 2">
            <a:extLst>
              <a:ext uri="{FF2B5EF4-FFF2-40B4-BE49-F238E27FC236}">
                <a16:creationId xmlns:a16="http://schemas.microsoft.com/office/drawing/2014/main" id="{A54647C9-396D-3DD7-1B93-F57C20EB52BB}"/>
              </a:ext>
            </a:extLst>
          </p:cNvPr>
          <p:cNvSpPr txBox="1"/>
          <p:nvPr/>
        </p:nvSpPr>
        <p:spPr>
          <a:xfrm>
            <a:off x="551956" y="2852936"/>
            <a:ext cx="8352928" cy="461665"/>
          </a:xfrm>
          <a:prstGeom prst="rect">
            <a:avLst/>
          </a:prstGeom>
          <a:noFill/>
        </p:spPr>
        <p:txBody>
          <a:bodyPr wrap="square" rtlCol="0">
            <a:spAutoFit/>
          </a:bodyPr>
          <a:lstStyle/>
          <a:p>
            <a:r>
              <a:rPr lang="en-GB" sz="2400" b="1" dirty="0"/>
              <a:t>The driver of the car you’re in starts replying to a text message </a:t>
            </a:r>
          </a:p>
        </p:txBody>
      </p:sp>
      <p:sp>
        <p:nvSpPr>
          <p:cNvPr id="4" name="TextBox 3">
            <a:extLst>
              <a:ext uri="{FF2B5EF4-FFF2-40B4-BE49-F238E27FC236}">
                <a16:creationId xmlns:a16="http://schemas.microsoft.com/office/drawing/2014/main" id="{83930B66-A692-1423-3ED9-42CABEF4141F}"/>
              </a:ext>
            </a:extLst>
          </p:cNvPr>
          <p:cNvSpPr txBox="1"/>
          <p:nvPr/>
        </p:nvSpPr>
        <p:spPr>
          <a:xfrm>
            <a:off x="575556" y="4005064"/>
            <a:ext cx="8352928" cy="461665"/>
          </a:xfrm>
          <a:prstGeom prst="rect">
            <a:avLst/>
          </a:prstGeom>
          <a:noFill/>
        </p:spPr>
        <p:txBody>
          <a:bodyPr wrap="square" rtlCol="0">
            <a:spAutoFit/>
          </a:bodyPr>
          <a:lstStyle/>
          <a:p>
            <a:r>
              <a:rPr lang="en-GB" sz="2400" b="1" dirty="0"/>
              <a:t>The driver of the car you’re in is driving too fast</a:t>
            </a:r>
          </a:p>
        </p:txBody>
      </p:sp>
      <p:sp>
        <p:nvSpPr>
          <p:cNvPr id="5" name="TextBox 4">
            <a:extLst>
              <a:ext uri="{FF2B5EF4-FFF2-40B4-BE49-F238E27FC236}">
                <a16:creationId xmlns:a16="http://schemas.microsoft.com/office/drawing/2014/main" id="{2120563F-BB86-7612-7B52-5866E04621DB}"/>
              </a:ext>
            </a:extLst>
          </p:cNvPr>
          <p:cNvSpPr txBox="1"/>
          <p:nvPr/>
        </p:nvSpPr>
        <p:spPr>
          <a:xfrm>
            <a:off x="1475656" y="260648"/>
            <a:ext cx="6192688" cy="461665"/>
          </a:xfrm>
          <a:prstGeom prst="rect">
            <a:avLst/>
          </a:prstGeom>
          <a:noFill/>
        </p:spPr>
        <p:txBody>
          <a:bodyPr wrap="square" rtlCol="0">
            <a:spAutoFit/>
          </a:bodyPr>
          <a:lstStyle/>
          <a:p>
            <a:r>
              <a:rPr lang="en-GB" sz="2400" b="1" u="sng" dirty="0"/>
              <a:t>What would you do?</a:t>
            </a:r>
          </a:p>
        </p:txBody>
      </p:sp>
    </p:spTree>
    <p:extLst>
      <p:ext uri="{BB962C8B-B14F-4D97-AF65-F5344CB8AC3E}">
        <p14:creationId xmlns:p14="http://schemas.microsoft.com/office/powerpoint/2010/main" val="3196949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C0E68-80D8-6E2A-02F9-ED5D58302D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7294" y="1611338"/>
            <a:ext cx="3831374" cy="2798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156176" y="590060"/>
            <a:ext cx="2736304" cy="2308324"/>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anose="020B0604020202020204" pitchFamily="34" charset="0"/>
              <a:buChar char="•"/>
            </a:pPr>
            <a:r>
              <a:rPr lang="en-US" sz="2000" dirty="0">
                <a:solidFill>
                  <a:schemeClr val="accent1">
                    <a:lumMod val="50000"/>
                  </a:schemeClr>
                </a:solidFill>
                <a:latin typeface="Arial" pitchFamily="34" charset="0"/>
                <a:cs typeface="Arial" pitchFamily="34" charset="0"/>
              </a:rPr>
              <a:t>Be visible. Use lights after dark and in poor weather conditions (it is the law). </a:t>
            </a:r>
          </a:p>
          <a:p>
            <a:pPr marL="342900" indent="-342900" eaLnBrk="0" hangingPunct="0">
              <a:spcBef>
                <a:spcPct val="20000"/>
              </a:spcBef>
              <a:buFont typeface="Arial" panose="020B0604020202020204" pitchFamily="34" charset="0"/>
              <a:buChar char="•"/>
            </a:pPr>
            <a:r>
              <a:rPr lang="en-US" sz="2000" dirty="0">
                <a:solidFill>
                  <a:schemeClr val="accent1">
                    <a:lumMod val="50000"/>
                  </a:schemeClr>
                </a:solidFill>
                <a:latin typeface="Arial" pitchFamily="34" charset="0"/>
                <a:cs typeface="Arial" pitchFamily="34" charset="0"/>
              </a:rPr>
              <a:t>Wear something bright</a:t>
            </a:r>
            <a:endParaRPr lang="en-US" dirty="0">
              <a:solidFill>
                <a:schemeClr val="accent1">
                  <a:lumMod val="50000"/>
                </a:schemeClr>
              </a:solidFill>
              <a:latin typeface="Arial" pitchFamily="34" charset="0"/>
              <a:cs typeface="Arial" pitchFamily="34" charset="0"/>
            </a:endParaRPr>
          </a:p>
        </p:txBody>
      </p:sp>
      <p:sp>
        <p:nvSpPr>
          <p:cNvPr id="6" name="Text Box 4"/>
          <p:cNvSpPr txBox="1">
            <a:spLocks noChangeArrowheads="1"/>
          </p:cNvSpPr>
          <p:nvPr/>
        </p:nvSpPr>
        <p:spPr bwMode="auto">
          <a:xfrm>
            <a:off x="139729" y="3786103"/>
            <a:ext cx="2227498" cy="1631216"/>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20000"/>
              </a:spcBef>
              <a:buFont typeface="Arial" panose="020B0604020202020204" pitchFamily="34" charset="0"/>
              <a:buChar char="•"/>
            </a:pPr>
            <a:r>
              <a:rPr lang="en-US" sz="2000" dirty="0">
                <a:solidFill>
                  <a:schemeClr val="accent1">
                    <a:lumMod val="50000"/>
                  </a:schemeClr>
                </a:solidFill>
                <a:latin typeface="Arial" pitchFamily="34" charset="0"/>
                <a:cs typeface="Arial" pitchFamily="34" charset="0"/>
              </a:rPr>
              <a:t>Cycle on the left &amp; use cycle lanes where available</a:t>
            </a:r>
            <a:endParaRPr lang="en-US" dirty="0">
              <a:solidFill>
                <a:schemeClr val="accent1">
                  <a:lumMod val="50000"/>
                </a:schemeClr>
              </a:solidFill>
              <a:latin typeface="Arial" pitchFamily="34" charset="0"/>
              <a:cs typeface="Arial" pitchFamily="34" charset="0"/>
            </a:endParaRPr>
          </a:p>
        </p:txBody>
      </p:sp>
      <p:sp>
        <p:nvSpPr>
          <p:cNvPr id="7" name="Text Box 5"/>
          <p:cNvSpPr txBox="1">
            <a:spLocks noChangeArrowheads="1"/>
          </p:cNvSpPr>
          <p:nvPr/>
        </p:nvSpPr>
        <p:spPr bwMode="auto">
          <a:xfrm>
            <a:off x="6252009" y="3661613"/>
            <a:ext cx="2934847" cy="1631216"/>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50000"/>
              </a:spcBef>
              <a:buFont typeface="Arial" panose="020B0604020202020204" pitchFamily="34" charset="0"/>
              <a:buChar char="•"/>
            </a:pPr>
            <a:r>
              <a:rPr lang="en-US" sz="2000" dirty="0">
                <a:solidFill>
                  <a:schemeClr val="accent1">
                    <a:lumMod val="50000"/>
                  </a:schemeClr>
                </a:solidFill>
                <a:latin typeface="Arial" pitchFamily="34" charset="0"/>
                <a:cs typeface="Arial" pitchFamily="34" charset="0"/>
              </a:rPr>
              <a:t>Show drivers what you plan to do. Always look and signal before you set off, stop or turn</a:t>
            </a:r>
          </a:p>
        </p:txBody>
      </p:sp>
      <p:sp>
        <p:nvSpPr>
          <p:cNvPr id="8" name="Text Box 6"/>
          <p:cNvSpPr txBox="1">
            <a:spLocks noChangeArrowheads="1"/>
          </p:cNvSpPr>
          <p:nvPr/>
        </p:nvSpPr>
        <p:spPr bwMode="auto">
          <a:xfrm>
            <a:off x="-396552" y="3573584"/>
            <a:ext cx="5257800" cy="40011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000" dirty="0">
                <a:solidFill>
                  <a:schemeClr val="accent1">
                    <a:lumMod val="50000"/>
                  </a:schemeClr>
                </a:solidFill>
                <a:latin typeface="Arial" pitchFamily="34" charset="0"/>
                <a:cs typeface="Arial" pitchFamily="34" charset="0"/>
              </a:rPr>
              <a:t>	</a:t>
            </a:r>
            <a:endParaRPr lang="en-US" dirty="0">
              <a:solidFill>
                <a:schemeClr val="accent1">
                  <a:lumMod val="50000"/>
                </a:schemeClr>
              </a:solidFill>
              <a:latin typeface="Arial" pitchFamily="34" charset="0"/>
              <a:cs typeface="Arial" pitchFamily="34" charset="0"/>
            </a:endParaRPr>
          </a:p>
        </p:txBody>
      </p:sp>
      <p:sp>
        <p:nvSpPr>
          <p:cNvPr id="9" name="Text Box 7"/>
          <p:cNvSpPr txBox="1">
            <a:spLocks noChangeArrowheads="1"/>
          </p:cNvSpPr>
          <p:nvPr/>
        </p:nvSpPr>
        <p:spPr bwMode="auto">
          <a:xfrm>
            <a:off x="139729" y="897837"/>
            <a:ext cx="2128015" cy="2246769"/>
          </a:xfrm>
          <a:prstGeom prst="rect">
            <a:avLst/>
          </a:prstGeom>
          <a:noFill/>
          <a:ln w="9525">
            <a:noFill/>
            <a:miter lim="800000"/>
            <a:headEnd/>
            <a:tailEnd/>
          </a:ln>
        </p:spPr>
        <p:txBody>
          <a:bodyPr wrap="square">
            <a:prstTxWarp prst="textNoShape">
              <a:avLst/>
            </a:prstTxWarp>
            <a:spAutoFit/>
          </a:bodyPr>
          <a:lstStyle/>
          <a:p>
            <a:pPr marL="342900" indent="-342900" eaLnBrk="0" hangingPunct="0">
              <a:spcBef>
                <a:spcPct val="50000"/>
              </a:spcBef>
              <a:buFont typeface="Arial" panose="020B0604020202020204" pitchFamily="34" charset="0"/>
              <a:buChar char="•"/>
            </a:pPr>
            <a:r>
              <a:rPr lang="en-US" sz="2000" dirty="0">
                <a:solidFill>
                  <a:schemeClr val="accent1">
                    <a:lumMod val="50000"/>
                  </a:schemeClr>
                </a:solidFill>
                <a:latin typeface="Arial" pitchFamily="34" charset="0"/>
                <a:cs typeface="Arial" pitchFamily="34" charset="0"/>
              </a:rPr>
              <a:t>Check your bike is safe to ride – working brakes, inflated tyres, the right size for you</a:t>
            </a:r>
            <a:endParaRPr lang="en-US" dirty="0">
              <a:solidFill>
                <a:schemeClr val="accent1">
                  <a:lumMod val="50000"/>
                </a:schemeClr>
              </a:solidFill>
              <a:latin typeface="Arial" pitchFamily="34" charset="0"/>
              <a:cs typeface="Arial" pitchFamily="34" charset="0"/>
            </a:endParaRPr>
          </a:p>
        </p:txBody>
      </p:sp>
      <p:sp>
        <p:nvSpPr>
          <p:cNvPr id="11" name="TextBox 10">
            <a:extLst>
              <a:ext uri="{FF2B5EF4-FFF2-40B4-BE49-F238E27FC236}">
                <a16:creationId xmlns:a16="http://schemas.microsoft.com/office/drawing/2014/main" id="{6011F80E-81B9-B4E9-D4D8-A9FF0E8D1E00}"/>
              </a:ext>
            </a:extLst>
          </p:cNvPr>
          <p:cNvSpPr txBox="1"/>
          <p:nvPr/>
        </p:nvSpPr>
        <p:spPr>
          <a:xfrm>
            <a:off x="2555776" y="68708"/>
            <a:ext cx="3312368" cy="707886"/>
          </a:xfrm>
          <a:prstGeom prst="rect">
            <a:avLst/>
          </a:prstGeom>
          <a:noFill/>
        </p:spPr>
        <p:txBody>
          <a:bodyPr wrap="square" rtlCol="0">
            <a:spAutoFit/>
          </a:bodyPr>
          <a:lstStyle/>
          <a:p>
            <a:pPr algn="ctr"/>
            <a:r>
              <a:rPr lang="en-GB" sz="4000" b="1" dirty="0">
                <a:solidFill>
                  <a:srgbClr val="002060"/>
                </a:solidFill>
              </a:rPr>
              <a:t>Cycling Safely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eating food from a spoon&#10;&#10;Description automatically generated">
            <a:extLst>
              <a:ext uri="{FF2B5EF4-FFF2-40B4-BE49-F238E27FC236}">
                <a16:creationId xmlns:a16="http://schemas.microsoft.com/office/drawing/2014/main" id="{A9BA060F-211C-E66F-7DE1-77CA0DBAB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81"/>
            <a:ext cx="9144000" cy="5844892"/>
          </a:xfrm>
          <a:prstGeom prst="rect">
            <a:avLst/>
          </a:prstGeom>
        </p:spPr>
      </p:pic>
    </p:spTree>
    <p:extLst>
      <p:ext uri="{BB962C8B-B14F-4D97-AF65-F5344CB8AC3E}">
        <p14:creationId xmlns:p14="http://schemas.microsoft.com/office/powerpoint/2010/main" val="1476471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EB2DE-BBD2-B6F7-48B1-CF1DF4A146BD}"/>
              </a:ext>
            </a:extLst>
          </p:cNvPr>
          <p:cNvPicPr>
            <a:picLocks noChangeAspect="1"/>
          </p:cNvPicPr>
          <p:nvPr/>
        </p:nvPicPr>
        <p:blipFill>
          <a:blip r:embed="rId3"/>
          <a:stretch>
            <a:fillRect/>
          </a:stretch>
        </p:blipFill>
        <p:spPr>
          <a:xfrm>
            <a:off x="126806" y="332656"/>
            <a:ext cx="4672726" cy="5184576"/>
          </a:xfrm>
          <a:prstGeom prst="rect">
            <a:avLst/>
          </a:prstGeom>
        </p:spPr>
      </p:pic>
      <p:sp>
        <p:nvSpPr>
          <p:cNvPr id="4" name="TextBox 3">
            <a:extLst>
              <a:ext uri="{FF2B5EF4-FFF2-40B4-BE49-F238E27FC236}">
                <a16:creationId xmlns:a16="http://schemas.microsoft.com/office/drawing/2014/main" id="{608B7D8E-305D-B9E3-6CEF-F28F00EFEA5A}"/>
              </a:ext>
            </a:extLst>
          </p:cNvPr>
          <p:cNvSpPr txBox="1"/>
          <p:nvPr/>
        </p:nvSpPr>
        <p:spPr>
          <a:xfrm>
            <a:off x="4932040" y="404664"/>
            <a:ext cx="3823776" cy="4862870"/>
          </a:xfrm>
          <a:prstGeom prst="rect">
            <a:avLst/>
          </a:prstGeom>
          <a:noFill/>
        </p:spPr>
        <p:txBody>
          <a:bodyPr wrap="square" rtlCol="0">
            <a:spAutoFit/>
          </a:bodyPr>
          <a:lstStyle/>
          <a:p>
            <a:pPr marL="285750" indent="-285750">
              <a:buFont typeface="Arial" panose="020B0604020202020204" pitchFamily="34" charset="0"/>
              <a:buChar char="•"/>
            </a:pPr>
            <a:r>
              <a:rPr lang="en-GB" sz="2100" b="1" dirty="0">
                <a:solidFill>
                  <a:srgbClr val="002060"/>
                </a:solidFill>
              </a:rPr>
              <a:t>It is illegal to use them on public roads, footpaths and cycle lanes in West Yorkshire</a:t>
            </a:r>
          </a:p>
          <a:p>
            <a:pPr marL="285750" indent="-285750">
              <a:buFont typeface="Arial" panose="020B0604020202020204" pitchFamily="34" charset="0"/>
              <a:buChar char="•"/>
            </a:pPr>
            <a:endParaRPr lang="en-GB" sz="2000" b="1" dirty="0">
              <a:solidFill>
                <a:srgbClr val="002060"/>
              </a:solidFill>
            </a:endParaRPr>
          </a:p>
          <a:p>
            <a:pPr marL="285750" indent="-285750">
              <a:buFont typeface="Arial" panose="020B0604020202020204" pitchFamily="34" charset="0"/>
              <a:buChar char="•"/>
            </a:pPr>
            <a:r>
              <a:rPr lang="en-GB" sz="2100" b="1" dirty="0">
                <a:solidFill>
                  <a:srgbClr val="002060"/>
                </a:solidFill>
              </a:rPr>
              <a:t>They are classed as motor vehicles, so are subject to the same legal requirements (an MOT, licensing, tax &amp; insurance)</a:t>
            </a:r>
          </a:p>
          <a:p>
            <a:pPr marL="285750" indent="-285750">
              <a:buFont typeface="Arial" panose="020B0604020202020204" pitchFamily="34" charset="0"/>
              <a:buChar char="•"/>
            </a:pPr>
            <a:endParaRPr lang="en-GB" sz="2000" b="1" dirty="0">
              <a:solidFill>
                <a:srgbClr val="002060"/>
              </a:solidFill>
            </a:endParaRPr>
          </a:p>
          <a:p>
            <a:pPr marL="285750" indent="-285750">
              <a:buFont typeface="Arial" panose="020B0604020202020204" pitchFamily="34" charset="0"/>
              <a:buChar char="•"/>
            </a:pPr>
            <a:r>
              <a:rPr lang="en-GB" sz="2100" b="1" dirty="0">
                <a:solidFill>
                  <a:srgbClr val="002060"/>
                </a:solidFill>
              </a:rPr>
              <a:t>If you use an e-scooter on public roads, you risk receiving a fine, penalty points &amp; having the scooter seized</a:t>
            </a:r>
          </a:p>
        </p:txBody>
      </p:sp>
    </p:spTree>
    <p:extLst>
      <p:ext uri="{BB962C8B-B14F-4D97-AF65-F5344CB8AC3E}">
        <p14:creationId xmlns:p14="http://schemas.microsoft.com/office/powerpoint/2010/main" val="3812986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2" descr="Stopwatch with solid fill">
            <a:extLst>
              <a:ext uri="{FF2B5EF4-FFF2-40B4-BE49-F238E27FC236}">
                <a16:creationId xmlns:a16="http://schemas.microsoft.com/office/drawing/2014/main" id="{7F6B2726-03CF-2CBA-B871-AFD7C6995C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5736" y="836712"/>
            <a:ext cx="4525963" cy="4525963"/>
          </a:xfrm>
          <a:prstGeom prst="rect">
            <a:avLst/>
          </a:prstGeom>
        </p:spPr>
      </p:pic>
    </p:spTree>
    <p:extLst>
      <p:ext uri="{BB962C8B-B14F-4D97-AF65-F5344CB8AC3E}">
        <p14:creationId xmlns:p14="http://schemas.microsoft.com/office/powerpoint/2010/main" val="4144449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re's no one someone won't miss - Man on the street - Towards Zero">
            <a:hlinkClick r:id="" action="ppaction://media"/>
            <a:extLst>
              <a:ext uri="{FF2B5EF4-FFF2-40B4-BE49-F238E27FC236}">
                <a16:creationId xmlns:a16="http://schemas.microsoft.com/office/drawing/2014/main" id="{62491EF0-0B6A-626A-CFB8-C0EE15513ABC}"/>
              </a:ext>
            </a:extLst>
          </p:cNvPr>
          <p:cNvPicPr>
            <a:picLocks noRot="1" noChangeAspect="1"/>
          </p:cNvPicPr>
          <p:nvPr>
            <a:videoFile r:link="rId1"/>
          </p:nvPr>
        </p:nvPicPr>
        <p:blipFill>
          <a:blip r:embed="rId4"/>
          <a:stretch>
            <a:fillRect/>
          </a:stretch>
        </p:blipFill>
        <p:spPr>
          <a:xfrm>
            <a:off x="18664" y="0"/>
            <a:ext cx="9125336" cy="5805264"/>
          </a:xfrm>
          <a:prstGeom prst="rect">
            <a:avLst/>
          </a:prstGeom>
        </p:spPr>
      </p:pic>
    </p:spTree>
    <p:extLst>
      <p:ext uri="{BB962C8B-B14F-4D97-AF65-F5344CB8AC3E}">
        <p14:creationId xmlns:p14="http://schemas.microsoft.com/office/powerpoint/2010/main" val="339296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walking on a crosswalk&#10;&#10;AI-generated content may be incorrect.">
            <a:extLst>
              <a:ext uri="{FF2B5EF4-FFF2-40B4-BE49-F238E27FC236}">
                <a16:creationId xmlns:a16="http://schemas.microsoft.com/office/drawing/2014/main" id="{DCBDCA01-28C5-9E2B-8338-9FD4D82FF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356" y="188640"/>
            <a:ext cx="6021288" cy="5472608"/>
          </a:xfrm>
          <a:prstGeom prst="rect">
            <a:avLst/>
          </a:prstGeom>
        </p:spPr>
      </p:pic>
    </p:spTree>
    <p:extLst>
      <p:ext uri="{BB962C8B-B14F-4D97-AF65-F5344CB8AC3E}">
        <p14:creationId xmlns:p14="http://schemas.microsoft.com/office/powerpoint/2010/main" val="2004607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6966AF0-5126-9F6F-8CB2-C497235BE0CA}"/>
              </a:ext>
            </a:extLst>
          </p:cNvPr>
          <p:cNvSpPr>
            <a:spLocks noGrp="1"/>
          </p:cNvSpPr>
          <p:nvPr>
            <p:ph type="title"/>
          </p:nvPr>
        </p:nvSpPr>
        <p:spPr>
          <a:xfrm>
            <a:off x="457200" y="274638"/>
            <a:ext cx="8229600" cy="1143000"/>
          </a:xfrm>
        </p:spPr>
        <p:txBody>
          <a:bodyPr/>
          <a:lstStyle/>
          <a:p>
            <a:r>
              <a:rPr lang="en-US" b="1" dirty="0">
                <a:solidFill>
                  <a:srgbClr val="002060"/>
                </a:solidFill>
              </a:rPr>
              <a:t>Time a Minute</a:t>
            </a:r>
          </a:p>
        </p:txBody>
      </p:sp>
      <p:pic>
        <p:nvPicPr>
          <p:cNvPr id="2" name="Graphic 2" descr="Stopwatch with solid fill">
            <a:extLst>
              <a:ext uri="{FF2B5EF4-FFF2-40B4-BE49-F238E27FC236}">
                <a16:creationId xmlns:a16="http://schemas.microsoft.com/office/drawing/2014/main" id="{434EFA9D-D289-80BD-9F9B-5A420EB0E5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09018" y="1166018"/>
            <a:ext cx="4525963" cy="4525963"/>
          </a:xfrm>
          <a:prstGeom prst="rect">
            <a:avLst/>
          </a:prstGeom>
        </p:spPr>
      </p:pic>
    </p:spTree>
    <p:extLst>
      <p:ext uri="{BB962C8B-B14F-4D97-AF65-F5344CB8AC3E}">
        <p14:creationId xmlns:p14="http://schemas.microsoft.com/office/powerpoint/2010/main" val="53176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vizin – art science technology sustainability"/>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73" y="-3448"/>
            <a:ext cx="9150573" cy="4800600"/>
          </a:xfrm>
        </p:spPr>
      </p:pic>
      <p:sp>
        <p:nvSpPr>
          <p:cNvPr id="5" name="TextBox 4"/>
          <p:cNvSpPr txBox="1"/>
          <p:nvPr/>
        </p:nvSpPr>
        <p:spPr>
          <a:xfrm>
            <a:off x="1331640" y="1268760"/>
            <a:ext cx="3104509" cy="707886"/>
          </a:xfrm>
          <a:prstGeom prst="rect">
            <a:avLst/>
          </a:prstGeom>
          <a:noFill/>
        </p:spPr>
        <p:txBody>
          <a:bodyPr wrap="square" rtlCol="0">
            <a:spAutoFit/>
          </a:bodyPr>
          <a:lstStyle/>
          <a:p>
            <a:r>
              <a:rPr lang="en-GB" sz="2000" b="1" i="1" dirty="0"/>
              <a:t>“Road Safety is something that young children learn….</a:t>
            </a:r>
            <a:endParaRPr lang="en-GB" sz="2000" b="1" dirty="0"/>
          </a:p>
        </p:txBody>
      </p:sp>
      <p:sp>
        <p:nvSpPr>
          <p:cNvPr id="6" name="TextBox 5"/>
          <p:cNvSpPr txBox="1"/>
          <p:nvPr/>
        </p:nvSpPr>
        <p:spPr>
          <a:xfrm>
            <a:off x="4894942" y="1484784"/>
            <a:ext cx="2736304" cy="2031325"/>
          </a:xfrm>
          <a:prstGeom prst="rect">
            <a:avLst/>
          </a:prstGeom>
          <a:noFill/>
        </p:spPr>
        <p:txBody>
          <a:bodyPr wrap="square" rtlCol="0">
            <a:spAutoFit/>
          </a:bodyPr>
          <a:lstStyle/>
          <a:p>
            <a:r>
              <a:rPr lang="en-GB" sz="1350" i="1" dirty="0"/>
              <a:t> </a:t>
            </a:r>
            <a:r>
              <a:rPr lang="en-GB" b="1" i="1" dirty="0">
                <a:solidFill>
                  <a:schemeClr val="bg1"/>
                </a:solidFill>
                <a:effectLst>
                  <a:outerShdw blurRad="38100" dist="38100" dir="2700000" algn="tl">
                    <a:srgbClr val="000000">
                      <a:alpha val="43137"/>
                    </a:srgbClr>
                  </a:outerShdw>
                </a:effectLst>
              </a:rPr>
              <a:t>“I know how to cross the road. Been there, done that. I don’t know anyone who has been hurt on the road, so I don’t need to worry about it.”</a:t>
            </a:r>
            <a:endParaRPr lang="en-GB" b="1" dirty="0">
              <a:solidFill>
                <a:schemeClr val="bg1"/>
              </a:solidFill>
              <a:effectLst>
                <a:outerShdw blurRad="38100" dist="38100" dir="2700000" algn="tl">
                  <a:srgbClr val="000000">
                    <a:alpha val="43137"/>
                  </a:srgbClr>
                </a:outerShdw>
              </a:effectLst>
            </a:endParaRPr>
          </a:p>
          <a:p>
            <a:endParaRPr lang="en-GB" dirty="0"/>
          </a:p>
        </p:txBody>
      </p:sp>
    </p:spTree>
    <p:extLst>
      <p:ext uri="{BB962C8B-B14F-4D97-AF65-F5344CB8AC3E}">
        <p14:creationId xmlns:p14="http://schemas.microsoft.com/office/powerpoint/2010/main" val="11370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1268760"/>
            <a:ext cx="8615323" cy="3293209"/>
          </a:xfrm>
          <a:prstGeom prst="rect">
            <a:avLst/>
          </a:prstGeom>
          <a:noFill/>
        </p:spPr>
        <p:txBody>
          <a:bodyPr wrap="square" rtlCol="0">
            <a:spAutoFit/>
          </a:bodyPr>
          <a:lstStyle/>
          <a:p>
            <a:pPr algn="ctr" fontAlgn="base"/>
            <a:r>
              <a:rPr lang="en-GB" sz="4000" b="1" u="sng" dirty="0">
                <a:solidFill>
                  <a:schemeClr val="accent1">
                    <a:lumMod val="50000"/>
                  </a:schemeClr>
                </a:solidFill>
                <a:latin typeface="Arial" panose="020B0604020202020204" pitchFamily="34" charset="0"/>
                <a:cs typeface="Arial" panose="020B0604020202020204" pitchFamily="34" charset="0"/>
              </a:rPr>
              <a:t>Fact</a:t>
            </a:r>
          </a:p>
          <a:p>
            <a:pPr algn="ctr" fontAlgn="base"/>
            <a:endParaRPr lang="en-GB" sz="3600" b="1" dirty="0">
              <a:solidFill>
                <a:schemeClr val="accent1">
                  <a:lumMod val="50000"/>
                </a:schemeClr>
              </a:solidFill>
              <a:latin typeface="Arial" panose="020B0604020202020204" pitchFamily="34" charset="0"/>
              <a:cs typeface="Arial" panose="020B0604020202020204" pitchFamily="34" charset="0"/>
            </a:endParaRPr>
          </a:p>
          <a:p>
            <a:pPr algn="ctr" fontAlgn="base"/>
            <a:r>
              <a:rPr lang="en-GB" sz="4400" b="1" dirty="0">
                <a:solidFill>
                  <a:schemeClr val="accent1">
                    <a:lumMod val="50000"/>
                  </a:schemeClr>
                </a:solidFill>
                <a:latin typeface="Arial" panose="020B0604020202020204" pitchFamily="34" charset="0"/>
                <a:cs typeface="Arial" panose="020B0604020202020204" pitchFamily="34" charset="0"/>
              </a:rPr>
              <a:t>Road traffic incidents are the single biggest killer of young people aged 10-18 in the UK.</a:t>
            </a:r>
          </a:p>
        </p:txBody>
      </p:sp>
    </p:spTree>
    <p:extLst>
      <p:ext uri="{BB962C8B-B14F-4D97-AF65-F5344CB8AC3E}">
        <p14:creationId xmlns:p14="http://schemas.microsoft.com/office/powerpoint/2010/main" val="3848128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t>Mystery Graph……..</a:t>
            </a:r>
          </a:p>
        </p:txBody>
      </p:sp>
      <p:graphicFrame>
        <p:nvGraphicFramePr>
          <p:cNvPr id="17" name="Chart 16"/>
          <p:cNvGraphicFramePr>
            <a:graphicFrameLocks/>
          </p:cNvGraphicFramePr>
          <p:nvPr>
            <p:extLst>
              <p:ext uri="{D42A27DB-BD31-4B8C-83A1-F6EECF244321}">
                <p14:modId xmlns:p14="http://schemas.microsoft.com/office/powerpoint/2010/main" val="928701491"/>
              </p:ext>
            </p:extLst>
          </p:nvPr>
        </p:nvGraphicFramePr>
        <p:xfrm>
          <a:off x="428675" y="1124744"/>
          <a:ext cx="8075240" cy="5061108"/>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7E826A8-536C-0BB8-9C54-D9B5B58864E4}"/>
              </a:ext>
            </a:extLst>
          </p:cNvPr>
          <p:cNvSpPr txBox="1"/>
          <p:nvPr/>
        </p:nvSpPr>
        <p:spPr>
          <a:xfrm>
            <a:off x="457200" y="980728"/>
            <a:ext cx="8435280" cy="584775"/>
          </a:xfrm>
          <a:prstGeom prst="rect">
            <a:avLst/>
          </a:prstGeom>
          <a:noFill/>
        </p:spPr>
        <p:txBody>
          <a:bodyPr wrap="square" rtlCol="0">
            <a:spAutoFit/>
          </a:bodyPr>
          <a:lstStyle/>
          <a:p>
            <a:pPr algn="ctr"/>
            <a:r>
              <a:rPr lang="en-GB" sz="3200" dirty="0"/>
              <a:t>Child Casualties by age in West Yorkshire 2023</a:t>
            </a:r>
          </a:p>
        </p:txBody>
      </p:sp>
      <p:sp>
        <p:nvSpPr>
          <p:cNvPr id="3" name="Rectangle 2">
            <a:extLst>
              <a:ext uri="{FF2B5EF4-FFF2-40B4-BE49-F238E27FC236}">
                <a16:creationId xmlns:a16="http://schemas.microsoft.com/office/drawing/2014/main" id="{36741157-2577-7A4A-74E6-5B02E2899685}"/>
              </a:ext>
            </a:extLst>
          </p:cNvPr>
          <p:cNvSpPr/>
          <p:nvPr/>
        </p:nvSpPr>
        <p:spPr>
          <a:xfrm>
            <a:off x="611560" y="1104677"/>
            <a:ext cx="7892355" cy="4006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70AC4DAE-F749-F2A3-6363-1C6B44D67D06}"/>
              </a:ext>
            </a:extLst>
          </p:cNvPr>
          <p:cNvSpPr txBox="1"/>
          <p:nvPr/>
        </p:nvSpPr>
        <p:spPr>
          <a:xfrm>
            <a:off x="5148064" y="5621144"/>
            <a:ext cx="1728192" cy="584775"/>
          </a:xfrm>
          <a:prstGeom prst="rect">
            <a:avLst/>
          </a:prstGeom>
          <a:noFill/>
        </p:spPr>
        <p:txBody>
          <a:bodyPr wrap="square" rtlCol="0">
            <a:spAutoFit/>
          </a:bodyPr>
          <a:lstStyle/>
          <a:p>
            <a:r>
              <a:rPr lang="en-GB" sz="3200" dirty="0"/>
              <a:t>AGE</a:t>
            </a:r>
          </a:p>
        </p:txBody>
      </p:sp>
      <p:sp>
        <p:nvSpPr>
          <p:cNvPr id="5" name="Rectangle 4">
            <a:extLst>
              <a:ext uri="{FF2B5EF4-FFF2-40B4-BE49-F238E27FC236}">
                <a16:creationId xmlns:a16="http://schemas.microsoft.com/office/drawing/2014/main" id="{27A7EAE7-E0B6-5F26-218C-A2D3D3E20EA2}"/>
              </a:ext>
            </a:extLst>
          </p:cNvPr>
          <p:cNvSpPr/>
          <p:nvPr/>
        </p:nvSpPr>
        <p:spPr>
          <a:xfrm>
            <a:off x="5049143" y="5733256"/>
            <a:ext cx="1107033"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6C23E94-C3C1-9882-A36F-C8316F0CE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58" y="32703"/>
            <a:ext cx="8670229" cy="568311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513740" y="2098009"/>
            <a:ext cx="7772400" cy="1470025"/>
          </a:xfrm>
        </p:spPr>
        <p:txBody>
          <a:bodyPr/>
          <a:lstStyle/>
          <a:p>
            <a:r>
              <a:rPr lang="en-GB" dirty="0"/>
              <a:t>Why?</a:t>
            </a:r>
          </a:p>
        </p:txBody>
      </p:sp>
      <p:sp>
        <p:nvSpPr>
          <p:cNvPr id="6" name="Oval Callout 5"/>
          <p:cNvSpPr/>
          <p:nvPr/>
        </p:nvSpPr>
        <p:spPr>
          <a:xfrm>
            <a:off x="4561636" y="309313"/>
            <a:ext cx="2674660" cy="1779214"/>
          </a:xfrm>
          <a:prstGeom prst="wedgeEllipseCallout">
            <a:avLst>
              <a:gd name="adj1" fmla="val -64072"/>
              <a:gd name="adj2" fmla="val 4793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Being in groups -crowding, pushing, running into road</a:t>
            </a:r>
          </a:p>
        </p:txBody>
      </p:sp>
      <p:sp>
        <p:nvSpPr>
          <p:cNvPr id="11" name="Oval Callout 10"/>
          <p:cNvSpPr/>
          <p:nvPr/>
        </p:nvSpPr>
        <p:spPr>
          <a:xfrm>
            <a:off x="3602430" y="3639404"/>
            <a:ext cx="2180968" cy="1488989"/>
          </a:xfrm>
          <a:prstGeom prst="wedgeEllipseCallout">
            <a:avLst>
              <a:gd name="adj1" fmla="val -37508"/>
              <a:gd name="adj2" fmla="val -7074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t>Driver is distracted or not looking properly</a:t>
            </a:r>
          </a:p>
        </p:txBody>
      </p:sp>
      <p:sp>
        <p:nvSpPr>
          <p:cNvPr id="12" name="Oval Callout 11"/>
          <p:cNvSpPr/>
          <p:nvPr/>
        </p:nvSpPr>
        <p:spPr>
          <a:xfrm>
            <a:off x="1269389" y="673783"/>
            <a:ext cx="2180968" cy="1488989"/>
          </a:xfrm>
          <a:prstGeom prst="wedgeEllipseCallout">
            <a:avLst>
              <a:gd name="adj1" fmla="val 51653"/>
              <a:gd name="adj2" fmla="val 838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Unable to properly judge the speed of a vehicle</a:t>
            </a:r>
          </a:p>
        </p:txBody>
      </p:sp>
      <p:sp>
        <p:nvSpPr>
          <p:cNvPr id="13" name="Oval Callout 12"/>
          <p:cNvSpPr/>
          <p:nvPr/>
        </p:nvSpPr>
        <p:spPr>
          <a:xfrm>
            <a:off x="683568" y="2803852"/>
            <a:ext cx="2465810" cy="1488989"/>
          </a:xfrm>
          <a:prstGeom prst="wedgeEllipseCallout">
            <a:avLst>
              <a:gd name="adj1" fmla="val 69714"/>
              <a:gd name="adj2" fmla="val -1720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Crossing between parked vehicles / not using crossings </a:t>
            </a:r>
          </a:p>
        </p:txBody>
      </p:sp>
      <p:sp>
        <p:nvSpPr>
          <p:cNvPr id="14" name="Oval Callout 13"/>
          <p:cNvSpPr/>
          <p:nvPr/>
        </p:nvSpPr>
        <p:spPr>
          <a:xfrm>
            <a:off x="5652120" y="2393177"/>
            <a:ext cx="2180968" cy="1488989"/>
          </a:xfrm>
          <a:prstGeom prst="wedgeEllipseCallout">
            <a:avLst>
              <a:gd name="adj1" fmla="val 47155"/>
              <a:gd name="adj2" fmla="val 844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t>Distractions / not looking carefully</a:t>
            </a:r>
          </a:p>
        </p:txBody>
      </p:sp>
    </p:spTree>
    <p:extLst>
      <p:ext uri="{BB962C8B-B14F-4D97-AF65-F5344CB8AC3E}">
        <p14:creationId xmlns:p14="http://schemas.microsoft.com/office/powerpoint/2010/main" val="59454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EADS UP, PHONES DOWN! Film C - Suburban scene">
            <a:hlinkClick r:id="" action="ppaction://media"/>
            <a:extLst>
              <a:ext uri="{FF2B5EF4-FFF2-40B4-BE49-F238E27FC236}">
                <a16:creationId xmlns:a16="http://schemas.microsoft.com/office/drawing/2014/main" id="{178B3C87-69AA-81B6-C079-D1AFCAA1907C}"/>
              </a:ext>
            </a:extLst>
          </p:cNvPr>
          <p:cNvPicPr>
            <a:picLocks noRot="1" noChangeAspect="1"/>
          </p:cNvPicPr>
          <p:nvPr>
            <a:videoFile r:link="rId1"/>
          </p:nvPr>
        </p:nvPicPr>
        <p:blipFill>
          <a:blip r:embed="rId4"/>
          <a:stretch>
            <a:fillRect/>
          </a:stretch>
        </p:blipFill>
        <p:spPr>
          <a:xfrm>
            <a:off x="-27052" y="0"/>
            <a:ext cx="9144000" cy="5733256"/>
          </a:xfrm>
          <a:prstGeom prst="rect">
            <a:avLst/>
          </a:prstGeom>
        </p:spPr>
      </p:pic>
    </p:spTree>
    <p:extLst>
      <p:ext uri="{BB962C8B-B14F-4D97-AF65-F5344CB8AC3E}">
        <p14:creationId xmlns:p14="http://schemas.microsoft.com/office/powerpoint/2010/main" val="80266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centration 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094932" cy="5655672"/>
          </a:xfrm>
          <a:prstGeom prst="rect">
            <a:avLst/>
          </a:prstGeom>
        </p:spPr>
      </p:pic>
    </p:spTree>
    <p:extLst>
      <p:ext uri="{BB962C8B-B14F-4D97-AF65-F5344CB8AC3E}">
        <p14:creationId xmlns:p14="http://schemas.microsoft.com/office/powerpoint/2010/main" val="1174068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E139B0-F054-8D96-5052-8B0CC6948D5C}"/>
              </a:ext>
            </a:extLst>
          </p:cNvPr>
          <p:cNvSpPr txBox="1"/>
          <p:nvPr/>
        </p:nvSpPr>
        <p:spPr>
          <a:xfrm>
            <a:off x="251520" y="332656"/>
            <a:ext cx="8208912" cy="646331"/>
          </a:xfrm>
          <a:prstGeom prst="rect">
            <a:avLst/>
          </a:prstGeom>
          <a:noFill/>
        </p:spPr>
        <p:txBody>
          <a:bodyPr wrap="square">
            <a:spAutoFit/>
          </a:bodyPr>
          <a:lstStyle/>
          <a:p>
            <a:pPr algn="ctr"/>
            <a:r>
              <a:rPr lang="en-GB" sz="3600" b="1" dirty="0">
                <a:latin typeface="Verdana"/>
                <a:ea typeface="+mj-ea"/>
                <a:cs typeface="+mj-cs"/>
              </a:rPr>
              <a:t>Use the </a:t>
            </a:r>
            <a:r>
              <a:rPr kumimoji="0" lang="en-GB" sz="3600" b="1" i="0" u="none" strike="noStrike" kern="1200" cap="none" spc="0" normalizeH="0" baseline="0" noProof="0" dirty="0">
                <a:ln>
                  <a:noFill/>
                </a:ln>
                <a:solidFill>
                  <a:srgbClr val="00B050"/>
                </a:solidFill>
                <a:effectLst/>
                <a:uLnTx/>
                <a:uFillTx/>
                <a:latin typeface="Verdana"/>
                <a:ea typeface="+mj-ea"/>
                <a:cs typeface="+mj-cs"/>
              </a:rPr>
              <a:t>Green</a:t>
            </a:r>
            <a:r>
              <a:rPr kumimoji="0" lang="en-GB" sz="3600" b="1" i="0" u="none" strike="noStrike" kern="1200" cap="none" spc="0" normalizeH="0" baseline="0" noProof="0" dirty="0">
                <a:ln>
                  <a:noFill/>
                </a:ln>
                <a:solidFill>
                  <a:srgbClr val="193B45"/>
                </a:solidFill>
                <a:effectLst/>
                <a:uLnTx/>
                <a:uFillTx/>
                <a:latin typeface="Verdana"/>
                <a:ea typeface="+mj-ea"/>
                <a:cs typeface="+mj-cs"/>
              </a:rPr>
              <a:t> Cross Code</a:t>
            </a:r>
            <a:endParaRPr lang="en-GB" sz="3600" dirty="0"/>
          </a:p>
        </p:txBody>
      </p:sp>
      <p:sp>
        <p:nvSpPr>
          <p:cNvPr id="5" name="TextBox 4">
            <a:extLst>
              <a:ext uri="{FF2B5EF4-FFF2-40B4-BE49-F238E27FC236}">
                <a16:creationId xmlns:a16="http://schemas.microsoft.com/office/drawing/2014/main" id="{113C1D52-1D28-5C9D-F35A-5AA6A76833F8}"/>
              </a:ext>
            </a:extLst>
          </p:cNvPr>
          <p:cNvSpPr txBox="1"/>
          <p:nvPr/>
        </p:nvSpPr>
        <p:spPr>
          <a:xfrm>
            <a:off x="3275856" y="1196752"/>
            <a:ext cx="5400600" cy="3477875"/>
          </a:xfrm>
          <a:prstGeom prst="rect">
            <a:avLst/>
          </a:prstGeom>
          <a:noFill/>
        </p:spPr>
        <p:txBody>
          <a:bodyPr wrap="square">
            <a:spAutoFit/>
          </a:bodyPr>
          <a:lstStyle/>
          <a:p>
            <a:pPr marL="342900" indent="-342900">
              <a:buFont typeface="Arial" panose="020B0604020202020204" pitchFamily="34" charset="0"/>
              <a:buChar char="•"/>
            </a:pPr>
            <a:r>
              <a:rPr lang="en-GB" sz="4400" b="1" dirty="0">
                <a:solidFill>
                  <a:schemeClr val="tx2"/>
                </a:solidFill>
              </a:rPr>
              <a:t>Find a Safe Place</a:t>
            </a:r>
          </a:p>
          <a:p>
            <a:pPr marL="342900" indent="-342900">
              <a:buFont typeface="Arial" panose="020B0604020202020204" pitchFamily="34" charset="0"/>
              <a:buChar char="•"/>
            </a:pPr>
            <a:r>
              <a:rPr lang="en-GB" sz="4400" b="1" dirty="0">
                <a:solidFill>
                  <a:schemeClr val="tx2"/>
                </a:solidFill>
              </a:rPr>
              <a:t>Stop </a:t>
            </a:r>
          </a:p>
          <a:p>
            <a:pPr marL="342900" indent="-342900">
              <a:buFont typeface="Arial" panose="020B0604020202020204" pitchFamily="34" charset="0"/>
              <a:buChar char="•"/>
            </a:pPr>
            <a:r>
              <a:rPr lang="en-GB" sz="4400" b="1" dirty="0">
                <a:solidFill>
                  <a:schemeClr val="tx2"/>
                </a:solidFill>
              </a:rPr>
              <a:t>Look</a:t>
            </a:r>
          </a:p>
          <a:p>
            <a:pPr marL="342900" indent="-342900">
              <a:buFont typeface="Arial" panose="020B0604020202020204" pitchFamily="34" charset="0"/>
              <a:buChar char="•"/>
            </a:pPr>
            <a:r>
              <a:rPr lang="en-GB" sz="4400" b="1" dirty="0">
                <a:solidFill>
                  <a:schemeClr val="tx2"/>
                </a:solidFill>
              </a:rPr>
              <a:t>Listen </a:t>
            </a:r>
          </a:p>
          <a:p>
            <a:pPr marL="342900" indent="-342900">
              <a:buFont typeface="Arial" panose="020B0604020202020204" pitchFamily="34" charset="0"/>
              <a:buChar char="•"/>
            </a:pPr>
            <a:r>
              <a:rPr lang="en-GB" sz="4400" b="1" dirty="0">
                <a:solidFill>
                  <a:schemeClr val="tx2"/>
                </a:solidFill>
              </a:rPr>
              <a:t>Think </a:t>
            </a:r>
            <a:endParaRPr lang="en-GB" sz="4400" dirty="0"/>
          </a:p>
        </p:txBody>
      </p:sp>
      <p:pic>
        <p:nvPicPr>
          <p:cNvPr id="13" name="Picture 12" descr="A red bridge with people walking on it&#10;&#10;Description automatically generated">
            <a:extLst>
              <a:ext uri="{FF2B5EF4-FFF2-40B4-BE49-F238E27FC236}">
                <a16:creationId xmlns:a16="http://schemas.microsoft.com/office/drawing/2014/main" id="{D571F16D-15AF-8FC5-9D71-2751A728E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22" y="1127894"/>
            <a:ext cx="2698750" cy="1797050"/>
          </a:xfrm>
          <a:prstGeom prst="rect">
            <a:avLst/>
          </a:prstGeom>
        </p:spPr>
      </p:pic>
      <p:pic>
        <p:nvPicPr>
          <p:cNvPr id="15" name="Picture 14" descr="A crosswalk on a street&#10;&#10;Description automatically generated">
            <a:extLst>
              <a:ext uri="{FF2B5EF4-FFF2-40B4-BE49-F238E27FC236}">
                <a16:creationId xmlns:a16="http://schemas.microsoft.com/office/drawing/2014/main" id="{303436BA-FAC7-9F15-E487-9EF5DCCB0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954" y="4055868"/>
            <a:ext cx="2790304" cy="1605380"/>
          </a:xfrm>
          <a:prstGeom prst="rect">
            <a:avLst/>
          </a:prstGeom>
        </p:spPr>
      </p:pic>
      <p:pic>
        <p:nvPicPr>
          <p:cNvPr id="17" name="Picture 16" descr="A close-up of a road&#10;&#10;Description automatically generated">
            <a:extLst>
              <a:ext uri="{FF2B5EF4-FFF2-40B4-BE49-F238E27FC236}">
                <a16:creationId xmlns:a16="http://schemas.microsoft.com/office/drawing/2014/main" id="{9F750258-8151-14F2-4F59-70B37C153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45" y="3284984"/>
            <a:ext cx="2790304" cy="1858014"/>
          </a:xfrm>
          <a:prstGeom prst="rect">
            <a:avLst/>
          </a:prstGeom>
        </p:spPr>
      </p:pic>
      <p:pic>
        <p:nvPicPr>
          <p:cNvPr id="19" name="Picture 18" descr="A crosswalk sign on a street&#10;&#10;Description automatically generated">
            <a:extLst>
              <a:ext uri="{FF2B5EF4-FFF2-40B4-BE49-F238E27FC236}">
                <a16:creationId xmlns:a16="http://schemas.microsoft.com/office/drawing/2014/main" id="{10BBD0E8-72E6-BC3F-6BA4-2066DB9BD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4953" y="2088970"/>
            <a:ext cx="2790305" cy="1858015"/>
          </a:xfrm>
          <a:prstGeom prst="rect">
            <a:avLst/>
          </a:prstGeom>
        </p:spPr>
      </p:pic>
    </p:spTree>
    <p:extLst>
      <p:ext uri="{BB962C8B-B14F-4D97-AF65-F5344CB8AC3E}">
        <p14:creationId xmlns:p14="http://schemas.microsoft.com/office/powerpoint/2010/main" val="2454337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4419</TotalTime>
  <Words>3007</Words>
  <Application>Microsoft Office PowerPoint</Application>
  <PresentationFormat>On-screen Show (4:3)</PresentationFormat>
  <Paragraphs>195</Paragraphs>
  <Slides>18</Slides>
  <Notes>17</Notes>
  <HiddenSlides>0</HiddenSlides>
  <MMClips>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18</vt:i4>
      </vt:variant>
    </vt:vector>
  </HeadingPairs>
  <TitlesOfParts>
    <vt:vector size="28" baseType="lpstr">
      <vt:lpstr>Arial</vt:lpstr>
      <vt:lpstr>Calibri</vt:lpstr>
      <vt:lpstr>Geneva</vt:lpstr>
      <vt:lpstr>Helvetica Neue</vt:lpstr>
      <vt:lpstr>Symbol</vt:lpstr>
      <vt:lpstr>Verdana</vt:lpstr>
      <vt:lpstr>Office Theme</vt:lpstr>
      <vt:lpstr>1_Office Theme</vt:lpstr>
      <vt:lpstr>2_Office Theme</vt:lpstr>
      <vt:lpstr>3_Office Theme</vt:lpstr>
      <vt:lpstr>PowerPoint Presentation</vt:lpstr>
      <vt:lpstr>Time a Minute</vt:lpstr>
      <vt:lpstr>PowerPoint Presentation</vt:lpstr>
      <vt:lpstr>PowerPoint Presentation</vt:lpstr>
      <vt:lpstr>Mystery Graph……..</vt:lpstr>
      <vt:lpstr>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 Assist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Graham</dc:creator>
  <cp:lastModifiedBy>Katie Hammond</cp:lastModifiedBy>
  <cp:revision>222</cp:revision>
  <cp:lastPrinted>2018-07-24T08:57:11Z</cp:lastPrinted>
  <dcterms:created xsi:type="dcterms:W3CDTF">2016-12-01T10:02:11Z</dcterms:created>
  <dcterms:modified xsi:type="dcterms:W3CDTF">2025-11-28T17:16:33Z</dcterms:modified>
</cp:coreProperties>
</file>