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0" r:id="rId3"/>
    <p:sldId id="328" r:id="rId4"/>
    <p:sldId id="329" r:id="rId5"/>
    <p:sldId id="261" r:id="rId6"/>
    <p:sldId id="295" r:id="rId7"/>
    <p:sldId id="318" r:id="rId8"/>
    <p:sldId id="330" r:id="rId9"/>
    <p:sldId id="320" r:id="rId10"/>
    <p:sldId id="299" r:id="rId11"/>
    <p:sldId id="331" r:id="rId12"/>
    <p:sldId id="308" r:id="rId13"/>
    <p:sldId id="306" r:id="rId14"/>
    <p:sldId id="332" r:id="rId15"/>
    <p:sldId id="309" r:id="rId16"/>
    <p:sldId id="323" r:id="rId17"/>
    <p:sldId id="333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James" initials="RJ" lastIdx="24" clrIdx="0">
    <p:extLst>
      <p:ext uri="{19B8F6BF-5375-455C-9EA6-DF929625EA0E}">
        <p15:presenceInfo xmlns:p15="http://schemas.microsoft.com/office/powerpoint/2012/main" userId="S-1-5-21-824993333-1286759883-924725345-118824" providerId="AD"/>
      </p:ext>
    </p:extLst>
  </p:cmAuthor>
  <p:cmAuthor id="2" name="Lucy Haigh" initials="LH" lastIdx="1" clrIdx="1">
    <p:extLst>
      <p:ext uri="{19B8F6BF-5375-455C-9EA6-DF929625EA0E}">
        <p15:presenceInfo xmlns:p15="http://schemas.microsoft.com/office/powerpoint/2012/main" userId="S-1-5-21-824993333-1286759883-924725345-1173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3484" autoAdjust="0"/>
  </p:normalViewPr>
  <p:slideViewPr>
    <p:cSldViewPr>
      <p:cViewPr varScale="1">
        <p:scale>
          <a:sx n="56" d="100"/>
          <a:sy n="56" d="100"/>
        </p:scale>
        <p:origin x="941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80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7F327-1834-413A-A653-7CE7FA2AE408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76F18-3F69-487E-8EB3-C6B8D61CBF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69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4CAF6-C09F-4DE3-BF52-9266275C4A52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2950B-87A3-4ABF-98DB-47972ADBD90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59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061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558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baseline="0" dirty="0"/>
              <a:t>Ask students:</a:t>
            </a:r>
          </a:p>
          <a:p>
            <a:endParaRPr lang="en-GB" baseline="0" dirty="0"/>
          </a:p>
          <a:p>
            <a:r>
              <a:rPr lang="en-GB" b="0" baseline="0" dirty="0"/>
              <a:t>-Would you feel comfortable travelling in a car in which somebody was not wearing a seat belt? </a:t>
            </a:r>
          </a:p>
          <a:p>
            <a:endParaRPr lang="en-GB" b="0" baseline="0" dirty="0"/>
          </a:p>
          <a:p>
            <a:r>
              <a:rPr lang="en-GB" b="0" baseline="0" dirty="0"/>
              <a:t>-What could you say to your friends to encourage them to wear a seat belt?</a:t>
            </a:r>
          </a:p>
          <a:p>
            <a:endParaRPr lang="en-GB" b="0" baseline="0" dirty="0"/>
          </a:p>
          <a:p>
            <a:r>
              <a:rPr lang="en-GB" b="0" baseline="0" dirty="0"/>
              <a:t>Did you see the lose objects on the parcel shelf?</a:t>
            </a:r>
          </a:p>
          <a:p>
            <a:endParaRPr lang="en-GB" b="0" baseline="0" dirty="0"/>
          </a:p>
          <a:p>
            <a:r>
              <a:rPr lang="en-GB" b="0" baseline="0" dirty="0"/>
              <a:t>Where did the pizza end up? 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11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 PRESSURE – One reason why a person may speed or not wear a seat belt is peer pressure.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carrying older adult passengers, young drivers are less likely to crash indicating it is peer pressure rather than simply the pressure of passengers that increases the risk.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-What would your driving style be like if you had your gran in the car compared to your friends? (GRAN ADVERT)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800" b="0" baseline="0" dirty="0"/>
          </a:p>
          <a:p>
            <a:pPr marL="0" indent="0">
              <a:buFontTx/>
              <a:buNone/>
            </a:pPr>
            <a:r>
              <a:rPr lang="en-GB" sz="1800" b="0" baseline="0" dirty="0"/>
              <a:t>Their driving behaviour changes depending on who they have in the car with them. </a:t>
            </a:r>
          </a:p>
          <a:p>
            <a:pPr marL="0" indent="0">
              <a:buFontTx/>
              <a:buNone/>
            </a:pPr>
            <a:r>
              <a:rPr lang="en-GB" sz="1800" b="0" baseline="0" dirty="0"/>
              <a:t>Those questioned said they drove more carefully when someone like their Gran was in the car. </a:t>
            </a:r>
          </a:p>
          <a:p>
            <a:pPr marL="0" indent="0">
              <a:buFontTx/>
              <a:buNone/>
            </a:pPr>
            <a:r>
              <a:rPr lang="en-GB" sz="1800" b="0" baseline="0" dirty="0"/>
              <a:t>Next time drivers see themselves slipping into bad habits they should imagine that Gran is in the car with them. </a:t>
            </a:r>
          </a:p>
          <a:p>
            <a:endParaRPr lang="en-GB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shows that peer pressure can encourage bad driving and result</a:t>
            </a:r>
            <a:r>
              <a:rPr lang="en-GB" sz="18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drivers ‘showing off’ to their passengers and taking more risks.</a:t>
            </a:r>
          </a:p>
          <a:p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“When carrying older adult passengers, young drivers are less likely to crash, indicating it is peer pressure rather than simply the presence of passengers that raises the risk”</a:t>
            </a:r>
            <a:r>
              <a:rPr lang="en-GB" sz="18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(Brake.org.uk)</a:t>
            </a:r>
            <a:endParaRPr lang="en-GB" sz="1800" dirty="0"/>
          </a:p>
          <a:p>
            <a:pPr marL="0" indent="0">
              <a:buFontTx/>
              <a:buNone/>
            </a:pPr>
            <a:endParaRPr lang="en-GB" sz="1800" b="0" baseline="0" dirty="0"/>
          </a:p>
          <a:p>
            <a:pPr marL="0" indent="0">
              <a:buFontTx/>
              <a:buNone/>
            </a:pPr>
            <a:endParaRPr lang="en-GB" sz="1800" b="0" baseline="0" dirty="0"/>
          </a:p>
          <a:p>
            <a:endParaRPr lang="en-GB" sz="1800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771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 drivers avoid alcohol and drugs entirely before driving.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shows even just 1 alcoholic drink affects a person’s reaction times and assessment of risk. Noone knows their limit – everyone is different and many factors affect it, so the best thing is not to drink &amp; drive. </a:t>
            </a:r>
          </a:p>
          <a:p>
            <a:endParaRPr lang="en-GB" b="0" baseline="0" dirty="0"/>
          </a:p>
          <a:p>
            <a:r>
              <a:rPr lang="en-GB" b="0" baseline="0" dirty="0"/>
              <a:t>Click on the link at the bottom of the slide to learn more about the Think! campaign - ‘Pint Block’ ‘A mate doesn’t let a mate drink drive’.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843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deaths on the road is acceptable, what do you think?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0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563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a discussion based on the above, we all use the roads (not just drivers), they are everyone’s business and we all contribute towards the increasing footfall.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Revisit ‘road safety, not my problem, doesn’t affect me, I don’t drive’ – based on the above discussions, pointing out we all use the roads in whatever mode of transport, and all have a responsibility to be safe and keep safe on them. 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696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1181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3290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u="sng" dirty="0">
                <a:solidFill>
                  <a:schemeClr val="tx1"/>
                </a:solidFill>
              </a:rPr>
              <a:t>ANSWER:</a:t>
            </a:r>
            <a:r>
              <a:rPr lang="en-GB" sz="1200" b="1" u="sng" baseline="0" dirty="0">
                <a:solidFill>
                  <a:schemeClr val="tx1"/>
                </a:solidFill>
              </a:rPr>
              <a:t>  23 metres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u="sng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9m Thinking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14m Braking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6 Car lengths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Double in rain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X10 Ice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Adjust</a:t>
            </a:r>
            <a:r>
              <a:rPr lang="en-GB" sz="1200" baseline="0" dirty="0">
                <a:solidFill>
                  <a:schemeClr val="tx1"/>
                </a:solidFill>
              </a:rPr>
              <a:t> your speed accordingly for the weather and road conditions.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chemeClr val="tx1"/>
                </a:solidFill>
              </a:rPr>
              <a:t>The speed limit is a limit - not a target.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endParaRPr lang="en-GB" sz="120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0668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baseline="0" dirty="0"/>
              <a:t>Reaction timer </a:t>
            </a:r>
            <a:r>
              <a:rPr lang="en-GB" baseline="0" dirty="0"/>
              <a:t>– read the red writing while waiting for the break lights. Do it again but focus on the task instead of reading. What is the difference? </a:t>
            </a:r>
          </a:p>
          <a:p>
            <a:endParaRPr lang="en-GB" baseline="0" dirty="0"/>
          </a:p>
          <a:p>
            <a:r>
              <a:rPr lang="en-GB" baseline="0" dirty="0"/>
              <a:t>Using a phone while driving dramatically slows down your reaction time. Difficult to concentrate on two things at once. This applies to using your phone as a pedestrian crossing the road as well.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407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also takes longer to stop if you are speeding.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Speeding contributory to 1 in 3 fatal crashes.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Twice as likely to kill someone travelling at 35mph than at 30mph.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Film – ‘hit someone at 40 mph &amp; 80% chance that they’ll die, hit someone at 30mph &amp; 80% chance that they’ll live’.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769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486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You keep moving through the car at the same speed you were last travelling at.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If you are involved in a collision and not wearing a seat belt, you will sustain far worse injuries than if you were wearing one.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Talk about The box of tissues and the brick.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This could be a mobile phone from your friends sat in the back seat.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A loose person or object can kill or seriously injure anyone else in the car.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In a 30mph crash a person weighing 10 stone will become around 300 stone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(10 stone x 30mph = 300 stone).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This is the weight of an average size elephant.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baseline="0" dirty="0"/>
              <a:t>They will be thrown through the vehicle at the same speed it was travelling before it crashed. 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2950B-87A3-4ABF-98DB-47972ADBD90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92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CE61868-DD0A-49E1-B171-B855AC9A1FBF}" type="datetimeFigureOut">
              <a:rPr lang="en-GB" smtClean="0"/>
              <a:t>22/07/2026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132E267-2345-43A2-A6FE-194807C865C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hyperlink" Target="https://www.think.gov.uk/campaign/pint-block/" TargetMode="External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ra5LK8x86zU?feature=oembed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s://www.youtube.com/watch?v=ra5LK8x86zU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zdyHzzFnbY?feature=oembed" TargetMode="Externa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58DE39B-DF5F-262F-CA71-C6C754414C28}"/>
              </a:ext>
            </a:extLst>
          </p:cNvPr>
          <p:cNvSpPr/>
          <p:nvPr/>
        </p:nvSpPr>
        <p:spPr>
          <a:xfrm>
            <a:off x="395536" y="1844824"/>
            <a:ext cx="7056784" cy="3600400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65DCFB-6021-4390-F48E-8CE0E10AC6B6}"/>
              </a:ext>
            </a:extLst>
          </p:cNvPr>
          <p:cNvSpPr txBox="1"/>
          <p:nvPr/>
        </p:nvSpPr>
        <p:spPr>
          <a:xfrm>
            <a:off x="1331640" y="908720"/>
            <a:ext cx="65527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Road Safety – </a:t>
            </a:r>
          </a:p>
          <a:p>
            <a:endParaRPr lang="en-GB" sz="4800" b="1" dirty="0"/>
          </a:p>
          <a:p>
            <a:r>
              <a:rPr lang="en-GB" sz="4800" b="1" dirty="0"/>
              <a:t>Not my problem, </a:t>
            </a:r>
          </a:p>
          <a:p>
            <a:r>
              <a:rPr lang="en-GB" sz="4800" b="1" dirty="0"/>
              <a:t>doesn’t affect me </a:t>
            </a:r>
          </a:p>
          <a:p>
            <a:r>
              <a:rPr lang="en-GB" sz="4800" b="1" dirty="0"/>
              <a:t>(I don’t even drive!)</a:t>
            </a:r>
          </a:p>
        </p:txBody>
      </p:sp>
    </p:spTree>
    <p:extLst>
      <p:ext uri="{BB962C8B-B14F-4D97-AF65-F5344CB8AC3E}">
        <p14:creationId xmlns:p14="http://schemas.microsoft.com/office/powerpoint/2010/main" val="2139632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equential Access Storage 3"/>
          <p:cNvSpPr/>
          <p:nvPr/>
        </p:nvSpPr>
        <p:spPr>
          <a:xfrm>
            <a:off x="143508" y="404663"/>
            <a:ext cx="3816424" cy="3888432"/>
          </a:xfrm>
          <a:prstGeom prst="flowChartMagneticTap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3000" b="1" dirty="0"/>
              <a:t>25% of drivers and 26% of passengers don’t wear a seatbelt.</a:t>
            </a:r>
          </a:p>
        </p:txBody>
      </p:sp>
      <p:sp>
        <p:nvSpPr>
          <p:cNvPr id="5" name="Flowchart: Sequential Access Storage 4"/>
          <p:cNvSpPr/>
          <p:nvPr/>
        </p:nvSpPr>
        <p:spPr>
          <a:xfrm flipH="1">
            <a:off x="4139952" y="369249"/>
            <a:ext cx="4824536" cy="3973031"/>
          </a:xfrm>
          <a:prstGeom prst="flowChartMagneticTap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GB" sz="2400" dirty="0"/>
          </a:p>
          <a:p>
            <a:pPr>
              <a:defRPr/>
            </a:pPr>
            <a:r>
              <a:rPr lang="en-GB" sz="3000" dirty="0"/>
              <a:t>     </a:t>
            </a:r>
            <a:r>
              <a:rPr lang="en-GB" sz="3000" b="1" dirty="0"/>
              <a:t>Drivers &amp; passengers aged 17-34 have the lowest seat belt wearing rates, combined with the highest accident rate</a:t>
            </a:r>
          </a:p>
        </p:txBody>
      </p:sp>
      <p:sp>
        <p:nvSpPr>
          <p:cNvPr id="2" name="Rectangle 1"/>
          <p:cNvSpPr/>
          <p:nvPr/>
        </p:nvSpPr>
        <p:spPr>
          <a:xfrm>
            <a:off x="2051720" y="6358227"/>
            <a:ext cx="5275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-36512" y="4577060"/>
            <a:ext cx="9160505" cy="2146561"/>
            <a:chOff x="-16524" y="4450141"/>
            <a:chExt cx="9160505" cy="2146561"/>
          </a:xfrm>
        </p:grpSpPr>
        <p:grpSp>
          <p:nvGrpSpPr>
            <p:cNvPr id="7" name="Group 6"/>
            <p:cNvGrpSpPr/>
            <p:nvPr/>
          </p:nvGrpSpPr>
          <p:grpSpPr>
            <a:xfrm>
              <a:off x="-16524" y="4450141"/>
              <a:ext cx="9160505" cy="2146561"/>
              <a:chOff x="-8123" y="4479262"/>
              <a:chExt cx="9160505" cy="2146561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-8123" y="4479262"/>
                <a:ext cx="9159636" cy="193899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GB" sz="2400" dirty="0"/>
              </a:p>
              <a:p>
                <a:r>
                  <a:rPr lang="en-GB" sz="2400" b="1" dirty="0"/>
                  <a:t>                  At 30 mph a loose box of tissues will become the</a:t>
                </a:r>
              </a:p>
              <a:p>
                <a:r>
                  <a:rPr lang="en-GB" sz="2400" b="1" dirty="0"/>
                  <a:t>                   weight of a house brick in an emergency stop!</a:t>
                </a:r>
              </a:p>
              <a:p>
                <a:endParaRPr lang="en-GB" sz="2400" b="1" dirty="0"/>
              </a:p>
              <a:p>
                <a:endParaRPr lang="en-GB" sz="2400" dirty="0"/>
              </a:p>
            </p:txBody>
          </p:sp>
          <p:pic>
            <p:nvPicPr>
              <p:cNvPr id="2052" name="Picture 4" descr="See the source image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40730" y="5315671"/>
                <a:ext cx="1311652" cy="1310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15" y="5286550"/>
              <a:ext cx="1273324" cy="1273324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3357470" y="65295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SEAT BELTS</a:t>
            </a:r>
          </a:p>
        </p:txBody>
      </p:sp>
    </p:spTree>
    <p:extLst>
      <p:ext uri="{BB962C8B-B14F-4D97-AF65-F5344CB8AC3E}">
        <p14:creationId xmlns:p14="http://schemas.microsoft.com/office/powerpoint/2010/main" val="39494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EC100E-2735-0E1C-8DC3-7CBDD7A101C7}"/>
              </a:ext>
            </a:extLst>
          </p:cNvPr>
          <p:cNvSpPr txBox="1"/>
          <p:nvPr/>
        </p:nvSpPr>
        <p:spPr>
          <a:xfrm>
            <a:off x="535899" y="908720"/>
            <a:ext cx="8640960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0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Scenario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0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You’re travelling in a car, and your friend doesn’t bother with their seat belt.  What would you do?</a:t>
            </a:r>
          </a:p>
        </p:txBody>
      </p:sp>
    </p:spTree>
    <p:extLst>
      <p:ext uri="{BB962C8B-B14F-4D97-AF65-F5344CB8AC3E}">
        <p14:creationId xmlns:p14="http://schemas.microsoft.com/office/powerpoint/2010/main" val="3536336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ink Seatbel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085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566124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THINK! ALWAYS WEAR A SEAT BELT.</a:t>
            </a:r>
          </a:p>
        </p:txBody>
      </p:sp>
    </p:spTree>
    <p:extLst>
      <p:ext uri="{BB962C8B-B14F-4D97-AF65-F5344CB8AC3E}">
        <p14:creationId xmlns:p14="http://schemas.microsoft.com/office/powerpoint/2010/main" val="30073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5445224"/>
            <a:ext cx="8388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/>
              <a:t>How would you drive?</a:t>
            </a:r>
          </a:p>
        </p:txBody>
      </p:sp>
      <p:pic>
        <p:nvPicPr>
          <p:cNvPr id="2" name="Gran in ca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5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E29FEF-496D-6AFC-DCF3-A07AFE1CB531}"/>
              </a:ext>
            </a:extLst>
          </p:cNvPr>
          <p:cNvSpPr txBox="1"/>
          <p:nvPr/>
        </p:nvSpPr>
        <p:spPr>
          <a:xfrm>
            <a:off x="161764" y="404664"/>
            <a:ext cx="882047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0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Scenario: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0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You’re in a car where the driver is under the influence of drugs or alcohol / using their phone / eating / drinking and you don’t feel they are properly in control of the car.  What would you do?</a:t>
            </a:r>
          </a:p>
        </p:txBody>
      </p:sp>
    </p:spTree>
    <p:extLst>
      <p:ext uri="{BB962C8B-B14F-4D97-AF65-F5344CB8AC3E}">
        <p14:creationId xmlns:p14="http://schemas.microsoft.com/office/powerpoint/2010/main" val="3693596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1720" y="566124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200" dirty="0">
                <a:hlinkClick r:id="rId5"/>
              </a:rPr>
              <a:t>Pint Block</a:t>
            </a:r>
            <a:endParaRPr lang="en-GB" sz="3200" dirty="0"/>
          </a:p>
        </p:txBody>
      </p:sp>
      <p:pic>
        <p:nvPicPr>
          <p:cNvPr id="2" name="Budd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2078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7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EE7228-9FDF-BD32-6312-04F4965CDD82}"/>
              </a:ext>
            </a:extLst>
          </p:cNvPr>
          <p:cNvSpPr txBox="1"/>
          <p:nvPr/>
        </p:nvSpPr>
        <p:spPr>
          <a:xfrm>
            <a:off x="107504" y="5165725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https://www.youtube.com/watch?v=ra5LK8x86zU</a:t>
            </a:r>
            <a:endParaRPr lang="en-GB" dirty="0"/>
          </a:p>
        </p:txBody>
      </p:sp>
      <p:pic>
        <p:nvPicPr>
          <p:cNvPr id="4" name="Online Media 3" title="Towards Zero Campaign (60 sec)">
            <a:hlinkClick r:id="" action="ppaction://media"/>
            <a:extLst>
              <a:ext uri="{FF2B5EF4-FFF2-40B4-BE49-F238E27FC236}">
                <a16:creationId xmlns:a16="http://schemas.microsoft.com/office/drawing/2014/main" id="{4B21E64C-DA3B-E201-0B08-AB6448FBCDB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BAD59A-1F66-4633-7C7B-4F925A381008}"/>
              </a:ext>
            </a:extLst>
          </p:cNvPr>
          <p:cNvSpPr txBox="1"/>
          <p:nvPr/>
        </p:nvSpPr>
        <p:spPr>
          <a:xfrm>
            <a:off x="611560" y="620688"/>
            <a:ext cx="8280920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-What road safety issues </a:t>
            </a:r>
            <a:r>
              <a:rPr lang="en-GB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are</a:t>
            </a:r>
            <a:r>
              <a:rPr lang="en-GB" sz="4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important to you and other young people?</a:t>
            </a:r>
            <a:r>
              <a:rPr lang="en-GB" sz="11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GB" sz="11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40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-What do you think are the emerging issues for road safety?</a:t>
            </a:r>
            <a:endParaRPr lang="en-GB" sz="4000" b="1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3182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7B4D51A-EF13-D579-2044-244952AD47F8}"/>
              </a:ext>
            </a:extLst>
          </p:cNvPr>
          <p:cNvSpPr txBox="1"/>
          <p:nvPr/>
        </p:nvSpPr>
        <p:spPr>
          <a:xfrm>
            <a:off x="899592" y="476672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Bradford’s Roads – Discuss……</a:t>
            </a:r>
          </a:p>
        </p:txBody>
      </p:sp>
      <p:pic>
        <p:nvPicPr>
          <p:cNvPr id="9" name="Picture 8" descr="A street with a red booth on the side&#10;&#10;Description automatically generated">
            <a:extLst>
              <a:ext uri="{FF2B5EF4-FFF2-40B4-BE49-F238E27FC236}">
                <a16:creationId xmlns:a16="http://schemas.microsoft.com/office/drawing/2014/main" id="{4DB42F61-F200-E743-43B1-9F96469A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117"/>
          <a:stretch/>
        </p:blipFill>
        <p:spPr>
          <a:xfrm>
            <a:off x="1320703" y="2420888"/>
            <a:ext cx="6502594" cy="336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01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5CB6AE-AD2B-9283-00CD-136E65662648}"/>
              </a:ext>
            </a:extLst>
          </p:cNvPr>
          <p:cNvSpPr txBox="1"/>
          <p:nvPr/>
        </p:nvSpPr>
        <p:spPr>
          <a:xfrm>
            <a:off x="899592" y="404664"/>
            <a:ext cx="75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Fatal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457F97-8776-500A-4032-A7B4E79AA171}"/>
              </a:ext>
            </a:extLst>
          </p:cNvPr>
          <p:cNvSpPr txBox="1"/>
          <p:nvPr/>
        </p:nvSpPr>
        <p:spPr>
          <a:xfrm>
            <a:off x="143508" y="1997839"/>
            <a:ext cx="8856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3600" dirty="0"/>
              <a:t>   Speeding	</a:t>
            </a:r>
          </a:p>
          <a:p>
            <a:pPr marL="571500" indent="-571500">
              <a:buFontTx/>
              <a:buChar char="-"/>
            </a:pPr>
            <a:r>
              <a:rPr lang="en-GB" sz="3600" dirty="0"/>
              <a:t>Drink / drug driving </a:t>
            </a:r>
          </a:p>
          <a:p>
            <a:pPr marL="571500" indent="-571500">
              <a:buFontTx/>
              <a:buChar char="-"/>
            </a:pPr>
            <a:r>
              <a:rPr lang="en-GB" sz="3600" dirty="0"/>
              <a:t>Not wearing a seat belt</a:t>
            </a:r>
          </a:p>
          <a:p>
            <a:pPr marL="285750" indent="-285750">
              <a:buFontTx/>
              <a:buChar char="-"/>
            </a:pPr>
            <a:r>
              <a:rPr lang="en-GB" sz="3600" dirty="0"/>
              <a:t>  Careless driving		</a:t>
            </a:r>
          </a:p>
          <a:p>
            <a:pPr marL="285750" indent="-285750">
              <a:buFontTx/>
              <a:buChar char="-"/>
            </a:pPr>
            <a:r>
              <a:rPr lang="en-GB" sz="3600" dirty="0"/>
              <a:t>  Using a mobile phone </a:t>
            </a:r>
          </a:p>
        </p:txBody>
      </p:sp>
    </p:spTree>
    <p:extLst>
      <p:ext uri="{BB962C8B-B14F-4D97-AF65-F5344CB8AC3E}">
        <p14:creationId xmlns:p14="http://schemas.microsoft.com/office/powerpoint/2010/main" val="398346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8F47C9-D40D-7DAA-663D-866301CF04E6}"/>
              </a:ext>
            </a:extLst>
          </p:cNvPr>
          <p:cNvSpPr txBox="1"/>
          <p:nvPr/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kern="1200" cap="all" baseline="0" dirty="0">
                <a:latin typeface="+mj-lt"/>
                <a:ea typeface="+mj-ea"/>
                <a:cs typeface="+mj-cs"/>
              </a:rPr>
              <a:t>Higher or Lower?</a:t>
            </a:r>
          </a:p>
        </p:txBody>
      </p:sp>
      <p:pic>
        <p:nvPicPr>
          <p:cNvPr id="4" name="Graphic 3" descr="Thought outline">
            <a:extLst>
              <a:ext uri="{FF2B5EF4-FFF2-40B4-BE49-F238E27FC236}">
                <a16:creationId xmlns:a16="http://schemas.microsoft.com/office/drawing/2014/main" id="{7F5A2BAD-A366-631C-3E5B-D174F59121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3505" y="1605838"/>
            <a:ext cx="3074639" cy="307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6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44351"/>
            <a:ext cx="7520940" cy="548640"/>
          </a:xfrm>
        </p:spPr>
        <p:txBody>
          <a:bodyPr/>
          <a:lstStyle/>
          <a:p>
            <a:pPr algn="ctr"/>
            <a:r>
              <a:rPr lang="en-GB" cap="none" dirty="0"/>
              <a:t>Q1: What is the average stopping distance for a car travelling at 30mph?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0495"/>
            <a:ext cx="4608512" cy="334246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427825"/>
            <a:ext cx="3646792" cy="253513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9398"/>
              </p:ext>
            </p:extLst>
          </p:nvPr>
        </p:nvGraphicFramePr>
        <p:xfrm>
          <a:off x="2495198" y="5617964"/>
          <a:ext cx="417646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23 Metres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99254" y="89342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SPEED</a:t>
            </a:r>
          </a:p>
        </p:txBody>
      </p:sp>
    </p:spTree>
    <p:extLst>
      <p:ext uri="{BB962C8B-B14F-4D97-AF65-F5344CB8AC3E}">
        <p14:creationId xmlns:p14="http://schemas.microsoft.com/office/powerpoint/2010/main" val="187956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88124"/>
            <a:ext cx="4392487" cy="64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6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CC064D-5B4E-B80B-CFCD-9CEA70CE222E}"/>
              </a:ext>
            </a:extLst>
          </p:cNvPr>
          <p:cNvSpPr txBox="1"/>
          <p:nvPr/>
        </p:nvSpPr>
        <p:spPr>
          <a:xfrm>
            <a:off x="2286000" y="2695911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https://www.bing.com/videos/riverview/relatedvideo?&amp;q=its+30+for+a+reason+speeding+campaign&amp;&amp;mid=1B09B17F86DC946584DD1B09B17F86DC946584DD&amp;&amp;FORM=VRDGAR</a:t>
            </a:r>
          </a:p>
        </p:txBody>
      </p:sp>
      <p:pic>
        <p:nvPicPr>
          <p:cNvPr id="2" name="Online Media 1" title="UK Road Safety Think Child Advert">
            <a:hlinkClick r:id="" action="ppaction://media"/>
            <a:extLst>
              <a:ext uri="{FF2B5EF4-FFF2-40B4-BE49-F238E27FC236}">
                <a16:creationId xmlns:a16="http://schemas.microsoft.com/office/drawing/2014/main" id="{423D98E6-98DE-CA1E-E747-3E113E1B6A7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65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4449C1-DE9B-021E-C9E2-681FA21080DE}"/>
              </a:ext>
            </a:extLst>
          </p:cNvPr>
          <p:cNvSpPr txBox="1"/>
          <p:nvPr/>
        </p:nvSpPr>
        <p:spPr>
          <a:xfrm>
            <a:off x="1079612" y="5517232"/>
            <a:ext cx="698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SPEEDING KILLS</a:t>
            </a:r>
          </a:p>
        </p:txBody>
      </p:sp>
    </p:spTree>
    <p:extLst>
      <p:ext uri="{BB962C8B-B14F-4D97-AF65-F5344CB8AC3E}">
        <p14:creationId xmlns:p14="http://schemas.microsoft.com/office/powerpoint/2010/main" val="36566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070D0F-C674-5A37-C191-42877F0F8EBE}"/>
              </a:ext>
            </a:extLst>
          </p:cNvPr>
          <p:cNvSpPr txBox="1"/>
          <p:nvPr/>
        </p:nvSpPr>
        <p:spPr>
          <a:xfrm>
            <a:off x="251520" y="1052736"/>
            <a:ext cx="8640960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4000" i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Scenario: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40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You’re </a:t>
            </a:r>
            <a:r>
              <a:rPr lang="en-GB" sz="40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a car and your </a:t>
            </a:r>
            <a:r>
              <a:rPr lang="en-GB" sz="40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friend is driving too fast, and you don’t feel safe.  What can you do?</a:t>
            </a:r>
          </a:p>
        </p:txBody>
      </p:sp>
    </p:spTree>
    <p:extLst>
      <p:ext uri="{BB962C8B-B14F-4D97-AF65-F5344CB8AC3E}">
        <p14:creationId xmlns:p14="http://schemas.microsoft.com/office/powerpoint/2010/main" val="396186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D9CA5-F4E0-DFC1-D0B1-405281FFF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</p:spPr>
        <p:txBody>
          <a:bodyPr anchor="ctr">
            <a:normAutofit/>
          </a:bodyPr>
          <a:lstStyle/>
          <a:p>
            <a:r>
              <a:rPr lang="en-GB" dirty="0"/>
              <a:t>Who doesn’t wear a seatbelt?</a:t>
            </a:r>
          </a:p>
        </p:txBody>
      </p:sp>
      <p:pic>
        <p:nvPicPr>
          <p:cNvPr id="12" name="Content Placeholder 11" descr="Seatbelt">
            <a:extLst>
              <a:ext uri="{FF2B5EF4-FFF2-40B4-BE49-F238E27FC236}">
                <a16:creationId xmlns:a16="http://schemas.microsoft.com/office/drawing/2014/main" id="{453BEEC1-0A32-3673-5F2B-92F1BEA10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204" y="1100138"/>
            <a:ext cx="5371816" cy="3579812"/>
          </a:xfrm>
        </p:spPr>
      </p:pic>
    </p:spTree>
    <p:extLst>
      <p:ext uri="{BB962C8B-B14F-4D97-AF65-F5344CB8AC3E}">
        <p14:creationId xmlns:p14="http://schemas.microsoft.com/office/powerpoint/2010/main" val="10312219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8386</TotalTime>
  <Words>1068</Words>
  <Application>Microsoft Office PowerPoint</Application>
  <PresentationFormat>On-screen Show (4:3)</PresentationFormat>
  <Paragraphs>122</Paragraphs>
  <Slides>17</Slides>
  <Notes>15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Franklin Gothic Book</vt:lpstr>
      <vt:lpstr>Franklin Gothic Medium</vt:lpstr>
      <vt:lpstr>Wingdings</vt:lpstr>
      <vt:lpstr>Angles</vt:lpstr>
      <vt:lpstr>PowerPoint Presentation</vt:lpstr>
      <vt:lpstr>PowerPoint Presentation</vt:lpstr>
      <vt:lpstr>PowerPoint Presentation</vt:lpstr>
      <vt:lpstr>PowerPoint Presentation</vt:lpstr>
      <vt:lpstr>Q1: What is the average stopping distance for a car travelling at 30mph?</vt:lpstr>
      <vt:lpstr>PowerPoint Presentation</vt:lpstr>
      <vt:lpstr>PowerPoint Presentation</vt:lpstr>
      <vt:lpstr>PowerPoint Presentation</vt:lpstr>
      <vt:lpstr>Who doesn’t wear a seatbelt?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CBMDC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Safer DRIVING</dc:title>
  <dc:creator>Joanne Wilkinson</dc:creator>
  <cp:lastModifiedBy>Katie Hammond</cp:lastModifiedBy>
  <cp:revision>453</cp:revision>
  <cp:lastPrinted>2025-11-13T11:58:21Z</cp:lastPrinted>
  <dcterms:created xsi:type="dcterms:W3CDTF">2018-06-14T10:28:09Z</dcterms:created>
  <dcterms:modified xsi:type="dcterms:W3CDTF">2026-07-22T15:41:43Z</dcterms:modified>
</cp:coreProperties>
</file>