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0"/>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6" r:id="rId17"/>
    <p:sldId id="289"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727" autoAdjust="0"/>
  </p:normalViewPr>
  <p:slideViewPr>
    <p:cSldViewPr snapToGrid="0" showGuides="1">
      <p:cViewPr varScale="1">
        <p:scale>
          <a:sx n="81" d="100"/>
          <a:sy n="81" d="100"/>
        </p:scale>
        <p:origin x="120" y="132"/>
      </p:cViewPr>
      <p:guideLst>
        <p:guide orient="horz" pos="213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custT="1"/>
      <dgm:spPr/>
      <dgm:t>
        <a:bodyPr/>
        <a:lstStyle/>
        <a:p>
          <a:pPr>
            <a:lnSpc>
              <a:spcPct val="100000"/>
            </a:lnSpc>
          </a:pPr>
          <a:r>
            <a:rPr lang="en-GB" sz="3200" i="1" dirty="0"/>
            <a:t>Q. </a:t>
          </a:r>
          <a:r>
            <a:rPr lang="en-GB" sz="3200" b="1" i="1" dirty="0"/>
            <a:t>Before crossing the road, you must….</a:t>
          </a:r>
          <a:endParaRPr lang="en-US" sz="32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400" b="1" i="1" dirty="0"/>
            <a:t>If a child runs out in front of a car travelling at 30mph, how many </a:t>
          </a:r>
          <a:r>
            <a:rPr lang="en-GB" sz="24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600" b="1" i="1" dirty="0"/>
            <a:t>Q. Which age group is more at risk of being hit by vehicle?</a:t>
          </a:r>
          <a:endParaRPr lang="en-US" sz="26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5-8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10-13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on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custT="1"/>
      <dgm:spPr>
        <a:ln>
          <a:solidFill>
            <a:schemeClr val="tx1"/>
          </a:solidFill>
        </a:ln>
      </dgm:spPr>
      <dgm:t>
        <a:bodyPr/>
        <a:lstStyle/>
        <a:p>
          <a:r>
            <a:rPr lang="en-GB" sz="1800" b="1" dirty="0"/>
            <a:t>Plan your journey &amp; leave enough time</a:t>
          </a:r>
          <a:endParaRPr lang="en-GB" sz="1800"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custT="1"/>
      <dgm:spPr>
        <a:ln>
          <a:solidFill>
            <a:schemeClr val="tx1"/>
          </a:solidFill>
        </a:ln>
      </dgm:spPr>
      <dgm:t>
        <a:bodyPr/>
        <a:lstStyle/>
        <a:p>
          <a:r>
            <a:rPr lang="en-GB" sz="1800" b="1" dirty="0"/>
            <a:t>Don’t take risks</a:t>
          </a:r>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custT="1"/>
      <dgm:spPr>
        <a:ln>
          <a:solidFill>
            <a:schemeClr val="tx1"/>
          </a:solidFill>
        </a:ln>
      </dgm:spPr>
      <dgm:t>
        <a:bodyPr/>
        <a:lstStyle/>
        <a:p>
          <a:r>
            <a:rPr lang="en-GB" sz="1700" b="1" dirty="0"/>
            <a:t>Put phones &amp; headphones away </a:t>
          </a:r>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custT="1"/>
      <dgm:spPr>
        <a:ln>
          <a:solidFill>
            <a:schemeClr val="tx1"/>
          </a:solidFill>
        </a:ln>
      </dgm:spPr>
      <dgm:t>
        <a:bodyPr/>
        <a:lstStyle/>
        <a:p>
          <a:r>
            <a:rPr lang="en-GB" sz="1800" b="1" dirty="0"/>
            <a:t>Don’t be distracted or distract others</a:t>
          </a:r>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custT="1"/>
      <dgm:spPr>
        <a:ln>
          <a:solidFill>
            <a:schemeClr val="tx1"/>
          </a:solidFill>
        </a:ln>
      </dgm:spPr>
      <dgm:t>
        <a:bodyPr/>
        <a:lstStyle/>
        <a:p>
          <a:r>
            <a:rPr lang="en-GB" sz="1800" b="1" dirty="0"/>
            <a:t>Think for yourself – don’t just follow the crowd</a:t>
          </a:r>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custT="1"/>
      <dgm:spPr>
        <a:ln>
          <a:solidFill>
            <a:schemeClr val="tx1"/>
          </a:solidFill>
        </a:ln>
      </dgm:spPr>
      <dgm:t>
        <a:bodyPr/>
        <a:lstStyle/>
        <a:p>
          <a:r>
            <a:rPr lang="en-GB" sz="1800" b="1" dirty="0"/>
            <a:t>Be Bright Be Seen</a:t>
          </a:r>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custT="1"/>
      <dgm:spPr>
        <a:ln>
          <a:solidFill>
            <a:schemeClr val="tx1"/>
          </a:solidFill>
        </a:ln>
      </dgm:spPr>
      <dgm:t>
        <a:bodyPr/>
        <a:lstStyle/>
        <a:p>
          <a:r>
            <a:rPr lang="en-GB" sz="1800" b="1" dirty="0"/>
            <a:t>Use the Green Cross Code</a:t>
          </a:r>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custT="1"/>
      <dgm:spPr>
        <a:ln>
          <a:solidFill>
            <a:schemeClr val="tx1"/>
          </a:solidFill>
        </a:ln>
      </dgm:spPr>
      <dgm:t>
        <a:bodyPr/>
        <a:lstStyle/>
        <a:p>
          <a:r>
            <a:rPr lang="en-GB" sz="1800" b="1" dirty="0"/>
            <a:t>Cross at a safe place</a:t>
          </a:r>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5628" custRadScaleInc="5989">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1422400">
            <a:lnSpc>
              <a:spcPct val="100000"/>
            </a:lnSpc>
            <a:spcBef>
              <a:spcPct val="0"/>
            </a:spcBef>
            <a:spcAft>
              <a:spcPct val="35000"/>
            </a:spcAft>
            <a:buNone/>
          </a:pPr>
          <a:r>
            <a:rPr lang="en-GB" sz="3200" i="1" kern="1200" dirty="0"/>
            <a:t>Q. </a:t>
          </a:r>
          <a:r>
            <a:rPr lang="en-GB" sz="3200" b="1" i="1" kern="1200" dirty="0"/>
            <a:t>Before crossing the road, you must….</a:t>
          </a:r>
          <a:endParaRPr lang="en-US" sz="3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220550"/>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30293" y="121254"/>
          <a:ext cx="670647" cy="672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323704" y="455083"/>
          <a:ext cx="8419746" cy="36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1066800">
            <a:lnSpc>
              <a:spcPct val="100000"/>
            </a:lnSpc>
            <a:spcBef>
              <a:spcPct val="0"/>
            </a:spcBef>
            <a:spcAft>
              <a:spcPct val="35000"/>
            </a:spcAft>
            <a:buNone/>
          </a:pPr>
          <a:r>
            <a:rPr lang="en-GB" sz="2400" b="1" i="1" kern="1200" dirty="0"/>
            <a:t>If a child runs out in front of a car travelling at 30mph, how many </a:t>
          </a:r>
          <a:r>
            <a:rPr lang="en-GB" sz="2400" b="1" i="0" kern="1200" dirty="0"/>
            <a:t>metres would it take that driver to stop?</a:t>
          </a:r>
        </a:p>
        <a:p>
          <a:pPr marL="0" lvl="0" indent="0" algn="l" defTabSz="10668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323704" y="455083"/>
        <a:ext cx="8419746" cy="360318"/>
      </dsp:txXfrm>
    </dsp:sp>
    <dsp:sp modelId="{FE880A64-EB44-4886-A869-BBEEE310B289}">
      <dsp:nvSpPr>
        <dsp:cNvPr id="0" name=""/>
        <dsp:cNvSpPr/>
      </dsp:nvSpPr>
      <dsp:spPr>
        <a:xfrm>
          <a:off x="0" y="1544508"/>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68856" y="1755233"/>
          <a:ext cx="670647" cy="670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81866" y="1768375"/>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81866" y="1768375"/>
        <a:ext cx="8151638" cy="462736"/>
      </dsp:txXfrm>
    </dsp:sp>
    <dsp:sp modelId="{9642E803-F6D7-47B4-8F70-D7F675F4794D}">
      <dsp:nvSpPr>
        <dsp:cNvPr id="0" name=""/>
        <dsp:cNvSpPr/>
      </dsp:nvSpPr>
      <dsp:spPr>
        <a:xfrm>
          <a:off x="0" y="3015360"/>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68856" y="3226085"/>
          <a:ext cx="670647" cy="670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82437" y="3197122"/>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82437" y="3197122"/>
        <a:ext cx="8151638" cy="462736"/>
      </dsp:txXfrm>
    </dsp:sp>
    <dsp:sp modelId="{6773F167-B095-4F38-937E-3F73E18DC0E4}">
      <dsp:nvSpPr>
        <dsp:cNvPr id="0" name=""/>
        <dsp:cNvSpPr/>
      </dsp:nvSpPr>
      <dsp:spPr>
        <a:xfrm>
          <a:off x="0" y="4486211"/>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68856" y="4696936"/>
          <a:ext cx="670647" cy="670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408359" y="4680528"/>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408359" y="4680528"/>
        <a:ext cx="8151638" cy="46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1155700">
            <a:lnSpc>
              <a:spcPct val="100000"/>
            </a:lnSpc>
            <a:spcBef>
              <a:spcPct val="0"/>
            </a:spcBef>
            <a:spcAft>
              <a:spcPct val="35000"/>
            </a:spcAft>
            <a:buNone/>
          </a:pPr>
          <a:r>
            <a:rPr lang="en-GB" sz="2600" b="1" i="1" kern="1200" dirty="0"/>
            <a:t>Q. Which age group is more at risk of being hit by vehicle?</a:t>
          </a:r>
          <a:endParaRPr lang="en-US" sz="2600" b="1"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5-8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10-13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Rounded MT Bold" panose="020F0704030504030204" pitchFamily="34" charset="0"/>
            </a:rPr>
            <a:t>How can I keep myself safe on the road?</a:t>
          </a:r>
          <a:endParaRPr lang="en-GB" sz="20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Plan your journey &amp; leave enough time</a:t>
          </a:r>
          <a:endParaRPr lang="en-GB" sz="18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take risks</a:t>
          </a:r>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a:t>
          </a:r>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be distracted or distract others</a:t>
          </a:r>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Think for yourself – don’t just follow the crowd</a:t>
          </a:r>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Be Bright Be Seen</a:t>
          </a:r>
        </a:p>
      </dsp:txBody>
      <dsp:txXfrm>
        <a:off x="1362428" y="4443348"/>
        <a:ext cx="1311785" cy="1311785"/>
      </dsp:txXfrm>
    </dsp:sp>
    <dsp:sp modelId="{A9E1DE66-0613-4ADD-A1D6-FF4712277927}">
      <dsp:nvSpPr>
        <dsp:cNvPr id="0" name=""/>
        <dsp:cNvSpPr/>
      </dsp:nvSpPr>
      <dsp:spPr>
        <a:xfrm rot="10880851">
          <a:off x="2244917" y="2880385"/>
          <a:ext cx="96647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409648" y="2992158"/>
        <a:ext cx="801721" cy="329509"/>
      </dsp:txXfrm>
    </dsp:sp>
    <dsp:sp modelId="{449735B5-5F23-4A85-8572-14433FA73B5F}">
      <dsp:nvSpPr>
        <dsp:cNvPr id="0" name=""/>
        <dsp:cNvSpPr/>
      </dsp:nvSpPr>
      <dsp:spPr>
        <a:xfrm>
          <a:off x="335777" y="2388940"/>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Use the Green Cross Code</a:t>
          </a:r>
        </a:p>
      </dsp:txBody>
      <dsp:txXfrm>
        <a:off x="406742" y="2459905"/>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Cross at a safe place</a:t>
          </a:r>
        </a:p>
      </dsp:txBody>
      <dsp:txXfrm>
        <a:off x="1216481" y="379129"/>
        <a:ext cx="1311789" cy="131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25/07/2025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….picked up his mobile phone and ran out of the house calling, “Bye 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was going to have to run to the bus stop now to get there on time. </a:t>
            </a:r>
            <a:r>
              <a:rPr lang="en-GB" dirty="0"/>
              <a:t>As he was running</a:t>
            </a:r>
            <a:r>
              <a:rPr lang="en-GB" baseline="0" dirty="0"/>
              <a:t>, </a:t>
            </a:r>
            <a:r>
              <a:rPr lang="en-GB" dirty="0"/>
              <a:t>his phone beeped, it was a message from Ben</a:t>
            </a:r>
            <a:r>
              <a:rPr lang="en-GB" baseline="0" dirty="0"/>
              <a:t> wondering where he was. </a:t>
            </a:r>
            <a:r>
              <a:rPr lang="en-GB" sz="1200" kern="1200" dirty="0">
                <a:solidFill>
                  <a:schemeClr val="tx1"/>
                </a:solidFill>
                <a:effectLst/>
                <a:latin typeface="+mn-lt"/>
                <a:ea typeface="+mn-ea"/>
                <a:cs typeface="+mn-cs"/>
              </a:rPr>
              <a:t>He often met Ben on his way to school, but Ben was already at the bus stop now waiting.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“CHARLIE, OVER HERE, HURRY UP!” </a:t>
            </a:r>
          </a:p>
          <a:p>
            <a:endParaRPr lang="en-GB" b="1" i="1" baseline="0" dirty="0"/>
          </a:p>
          <a:p>
            <a:r>
              <a:rPr lang="en-GB" b="0" i="1" baseline="0" dirty="0"/>
              <a:t>Q. And what do you think Charlie did then? </a:t>
            </a:r>
          </a:p>
          <a:p>
            <a:r>
              <a:rPr lang="en-GB" i="0" baseline="0" dirty="0"/>
              <a:t>A. He ran into the road without looking. </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was hit by a car. The driver did not stop in time.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that was how Charlie’s accident happened. Just one mistake and his life has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playing the statements, discuss the driver and Ben. </a:t>
            </a:r>
          </a:p>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by this accident,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would have been</a:t>
            </a:r>
            <a:r>
              <a:rPr lang="en-GB" sz="1200" kern="1200" dirty="0">
                <a:solidFill>
                  <a:schemeClr val="tx1"/>
                </a:solidFill>
                <a:effectLst/>
                <a:latin typeface="+mn-lt"/>
                <a:ea typeface="+mn-ea"/>
                <a:cs typeface="+mn-cs"/>
              </a:rPr>
              <a:t> affected –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 to cause an accident? </a:t>
            </a:r>
          </a:p>
          <a:p>
            <a:r>
              <a:rPr lang="en-GB" sz="1200" b="1" i="1" kern="1200" baseline="0" dirty="0">
                <a:solidFill>
                  <a:schemeClr val="tx1"/>
                </a:solidFill>
                <a:effectLst/>
                <a:latin typeface="+mn-lt"/>
                <a:ea typeface="+mn-ea"/>
                <a:cs typeface="+mn-cs"/>
              </a:rPr>
              <a:t>A.</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S</a:t>
            </a:r>
            <a:r>
              <a:rPr lang="en-GB" sz="1200" i="0" kern="1200" baseline="0" dirty="0">
                <a:solidFill>
                  <a:schemeClr val="tx1"/>
                </a:solidFill>
                <a:effectLst/>
                <a:latin typeface="+mn-lt"/>
                <a:ea typeface="+mn-ea"/>
                <a:cs typeface="+mn-cs"/>
              </a:rPr>
              <a:t>peeding, driving when drunk, distracted,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W</a:t>
            </a:r>
            <a:r>
              <a:rPr lang="en-GB" sz="1200" b="1" i="1" kern="1200" baseline="0" dirty="0">
                <a:solidFill>
                  <a:schemeClr val="tx1"/>
                </a:solidFill>
                <a:effectLst/>
                <a:latin typeface="+mn-lt"/>
                <a:ea typeface="+mn-ea"/>
                <a:cs typeface="+mn-cs"/>
              </a:rPr>
              <a:t>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Remember how long it takes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all?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kern="1200" baseline="0" dirty="0">
                <a:solidFill>
                  <a:schemeClr val="tx1"/>
                </a:solidFill>
                <a:effectLst/>
                <a:latin typeface="+mn-lt"/>
                <a:ea typeface="+mn-ea"/>
                <a:cs typeface="+mn-cs"/>
              </a:rPr>
              <a:t>You may prefer to ask an adult to make the call - like Ben did (it was an adult who made the emergency call at the beginning).</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road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0" i="1" kern="1200" dirty="0">
                <a:solidFill>
                  <a:schemeClr val="tx1"/>
                </a:solidFill>
                <a:effectLst/>
                <a:latin typeface="+mn-lt"/>
                <a:ea typeface="+mn-ea"/>
                <a:cs typeface="+mn-cs"/>
              </a:rPr>
              <a:t>why do you think that</a:t>
            </a:r>
            <a:r>
              <a:rPr lang="en-GB" sz="1200" b="0" i="1" kern="1200" baseline="0" dirty="0">
                <a:solidFill>
                  <a:schemeClr val="tx1"/>
                </a:solidFill>
                <a:effectLst/>
                <a:latin typeface="+mn-lt"/>
                <a:ea typeface="+mn-ea"/>
                <a:cs typeface="+mn-cs"/>
              </a:rPr>
              <a:t> might be</a:t>
            </a:r>
            <a:r>
              <a:rPr lang="en-GB" sz="1200" b="0"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the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of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1" baseline="0" dirty="0"/>
              <a:t>A. </a:t>
            </a:r>
            <a:r>
              <a:rPr lang="en-GB" baseline="0" dirty="0"/>
              <a:t>Charlie’s family, friends, teachers, the local community,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 How can you keep yourself safe so an accident like Charlie’s doesn’t happen to you? </a:t>
            </a:r>
            <a:r>
              <a:rPr lang="en-GB" baseline="0" dirty="0"/>
              <a:t>(Ask for ideas before revealing the answers. Ideas could be written on the board or large sheet of paper if time).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Plan your journey </a:t>
            </a:r>
            <a:r>
              <a:rPr lang="en-GB" sz="1200" kern="1200" dirty="0">
                <a:solidFill>
                  <a:schemeClr val="tx1"/>
                </a:solidFill>
                <a:effectLst/>
                <a:latin typeface="+mn-lt"/>
                <a:ea typeface="+mn-ea"/>
                <a:cs typeface="+mn-cs"/>
              </a:rPr>
              <a:t>– set off in plenty of time, don’t leave it until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the first time you make the journey until the day you start – you will have lots on your mind that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Reduce the temptation to take risks by giving yourself enough time to get where you’re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o</a:t>
            </a:r>
            <a:r>
              <a:rPr lang="en-GB" sz="1200" b="0" i="0" u="none" strike="noStrike" kern="1200" baseline="0" dirty="0">
                <a:solidFill>
                  <a:schemeClr val="tx1"/>
                </a:solidFill>
                <a:latin typeface="+mn-lt"/>
                <a:ea typeface="+mn-ea"/>
                <a:cs typeface="+mn-cs"/>
              </a:rPr>
              <a:t>ne of the main causes of road accidents to children your age.</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 for yourself – don’t just follow the crowd - </a:t>
            </a:r>
            <a:r>
              <a:rPr lang="en-GB" sz="1200" b="0" i="0" u="none" strike="noStrike" kern="1200" baseline="0" dirty="0">
                <a:solidFill>
                  <a:schemeClr val="tx1"/>
                </a:solidFill>
                <a:effectLst/>
                <a:latin typeface="+mn-lt"/>
                <a:ea typeface="+mn-ea"/>
                <a:cs typeface="+mn-cs"/>
              </a:rPr>
              <a:t>s</a:t>
            </a:r>
            <a:r>
              <a:rPr lang="en-GB" sz="1200" b="0" i="0" u="none" strike="noStrike" kern="1200" baseline="0" dirty="0">
                <a:solidFill>
                  <a:schemeClr val="tx1"/>
                </a:solidFill>
                <a:latin typeface="+mn-lt"/>
                <a:ea typeface="+mn-ea"/>
                <a:cs typeface="+mn-cs"/>
              </a:rPr>
              <a:t>ometimes when we are with friends, we do things we would never consider doing if we were on our own. Think for yourselves – your friends may not be making the safest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b="0" i="0" u="none" strike="noStrike" kern="1200" baseline="0" dirty="0">
              <a:solidFill>
                <a:schemeClr val="tx1"/>
              </a:solidFill>
              <a:latin typeface="+mn-lt"/>
              <a:ea typeface="+mn-ea"/>
              <a:cs typeface="+mn-cs"/>
            </a:endParaRPr>
          </a:p>
          <a:p>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Use the 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Cross at a safe place </a:t>
            </a:r>
            <a:r>
              <a:rPr lang="en-GB" sz="1200" kern="1200" dirty="0">
                <a:solidFill>
                  <a:schemeClr val="tx1"/>
                </a:solidFill>
                <a:effectLst/>
                <a:latin typeface="+mn-lt"/>
                <a:ea typeface="+mn-ea"/>
                <a:cs typeface="+mn-cs"/>
              </a:rPr>
              <a:t>– see next slide for a reminder of these. If there is not a pedestrian crossing available then choose a place where you can see clearly in all directions, away from bends &amp; parked cars. </a:t>
            </a:r>
          </a:p>
          <a:p>
            <a:pPr lvl="0"/>
            <a:endParaRPr lang="en-GB" sz="1200" kern="1200" baseline="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Can you</a:t>
            </a:r>
            <a:r>
              <a:rPr lang="en-GB" b="1"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Puffin Crossing </a:t>
            </a:r>
            <a:r>
              <a:rPr lang="en-GB" baseline="0" dirty="0"/>
              <a:t>– the red &amp; green men are with the button and the crossing operates on a smart sensor which detects when people are crossing</a:t>
            </a:r>
          </a:p>
          <a:p>
            <a:r>
              <a:rPr lang="en-GB" b="1" baseline="0" dirty="0"/>
              <a:t>Traffic Island – </a:t>
            </a:r>
            <a:r>
              <a:rPr lang="en-GB" b="0" baseline="0" dirty="0"/>
              <a:t>divides busy roads into two so you can make two separate crossings</a:t>
            </a:r>
          </a:p>
          <a:p>
            <a:r>
              <a:rPr lang="en-GB" b="1" baseline="0" dirty="0"/>
              <a:t>School Crossing Patrol (Lollipop Person) – </a:t>
            </a:r>
            <a:r>
              <a:rPr lang="en-GB" b="0" baseline="0" dirty="0"/>
              <a:t>do you have one outside your school? </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you safe? – You!</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remembering</a:t>
            </a:r>
            <a:r>
              <a:rPr lang="en-GB" sz="1200" b="0" kern="1200" baseline="0" dirty="0">
                <a:solidFill>
                  <a:schemeClr val="tx1"/>
                </a:solidFill>
                <a:effectLst/>
                <a:latin typeface="+mn-lt"/>
                <a:ea typeface="+mn-ea"/>
                <a:cs typeface="+mn-cs"/>
              </a:rPr>
              <a:t> all 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18</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0" baseline="0" dirty="0"/>
          </a:p>
          <a:p>
            <a:r>
              <a:rPr lang="en-GB" b="0" baseline="0" dirty="0"/>
              <a:t>-Does anyone know what this ‘set of rules’ is called? (The Green Cross Code)  </a:t>
            </a:r>
          </a:p>
          <a:p>
            <a:endParaRPr lang="en-GB" b="0"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measure the length of the classroom in strides.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remember this when crossing</a:t>
            </a:r>
            <a:r>
              <a:rPr lang="en-GB" sz="1200" kern="1200" baseline="0" dirty="0">
                <a:solidFill>
                  <a:schemeClr val="tx1"/>
                </a:solidFill>
                <a:effectLst/>
                <a:latin typeface="+mn-lt"/>
                <a:ea typeface="+mn-ea"/>
                <a:cs typeface="+mn-cs"/>
              </a:rPr>
              <a:t> the road and if you do not think you have enough time to cross safely, then you shouldn’t take the risk. The driver may not be able to stop their car in time. </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10-13 year olds</a:t>
            </a:r>
          </a:p>
          <a:p>
            <a:endParaRPr lang="en-GB" sz="1200" b="0" u="none"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Why do you think this is?</a:t>
            </a:r>
          </a:p>
          <a:p>
            <a:endParaRPr lang="en-GB" sz="1200" b="0" kern="1200" baseline="0" dirty="0">
              <a:solidFill>
                <a:schemeClr val="tx1"/>
              </a:solidFill>
              <a:effectLst/>
              <a:latin typeface="+mn-lt"/>
              <a:ea typeface="+mn-ea"/>
              <a:cs typeface="+mn-cs"/>
            </a:endParaRPr>
          </a:p>
          <a:p>
            <a:r>
              <a:rPr lang="en-GB" sz="1200" b="1" u="sng" kern="1200" baseline="0" dirty="0">
                <a:solidFill>
                  <a:schemeClr val="tx1"/>
                </a:solidFill>
                <a:effectLst/>
                <a:latin typeface="+mn-lt"/>
                <a:ea typeface="+mn-ea"/>
                <a:cs typeface="+mn-cs"/>
              </a:rPr>
              <a:t>Ideas:</a:t>
            </a:r>
          </a:p>
          <a:p>
            <a:r>
              <a:rPr lang="en-GB" sz="1200" b="0" u="none" kern="1200" baseline="0" dirty="0">
                <a:solidFill>
                  <a:schemeClr val="tx1"/>
                </a:solidFill>
                <a:effectLst/>
                <a:latin typeface="+mn-lt"/>
                <a:ea typeface="+mn-ea"/>
                <a:cs typeface="+mn-cs"/>
              </a:rPr>
              <a:t>-Given more independence &amp; responsibility (not out with parents all the time now) </a:t>
            </a:r>
          </a:p>
          <a:p>
            <a:endParaRPr lang="en-GB" sz="1200" b="0" u="none"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High</a:t>
            </a:r>
            <a:r>
              <a:rPr lang="en-GB" sz="1200" b="0" kern="1200" baseline="0" dirty="0">
                <a:solidFill>
                  <a:schemeClr val="tx1"/>
                </a:solidFill>
                <a:effectLst/>
                <a:latin typeface="+mn-lt"/>
                <a:ea typeface="+mn-ea"/>
                <a:cs typeface="+mn-cs"/>
              </a:rPr>
              <a:t> School is usually further away than Primary School was and could involve an unfamiliar route &amp; busy roads</a:t>
            </a:r>
          </a:p>
          <a:p>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trying to impress new friends</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a:t>
            </a:r>
          </a:p>
          <a:p>
            <a:pPr lvl="0"/>
            <a:r>
              <a:rPr lang="en-GB" sz="1200" b="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your</a:t>
            </a:r>
            <a:r>
              <a:rPr lang="en-GB" baseline="0" dirty="0"/>
              <a:t> age group, it is important that we take some time to think about road safety, so that you don’t end up being one of the children hurt on the road. </a:t>
            </a:r>
          </a:p>
          <a:p>
            <a:endParaRPr lang="en-GB" baseline="0" dirty="0"/>
          </a:p>
          <a:p>
            <a:r>
              <a:rPr lang="en-GB" baseline="0" dirty="0"/>
              <a:t>You are going to hear about an accident that happened to a boy your age. This is the emergency call that was made immediately after the accident.</a:t>
            </a:r>
          </a:p>
          <a:p>
            <a:r>
              <a:rPr lang="en-GB" baseline="0" dirty="0"/>
              <a:t> </a:t>
            </a:r>
          </a:p>
          <a:p>
            <a:r>
              <a:rPr lang="en-GB" sz="1200" b="1" kern="1200" baseline="0" dirty="0">
                <a:solidFill>
                  <a:schemeClr val="tx1"/>
                </a:solidFill>
                <a:effectLst/>
                <a:latin typeface="+mn-lt"/>
                <a:ea typeface="+mn-ea"/>
                <a:cs typeface="+mn-cs"/>
              </a:rPr>
              <a:t>(Click on the sound icon to hear the emergency call)</a:t>
            </a:r>
          </a:p>
          <a:p>
            <a:endParaRPr lang="en-GB" sz="1200" b="1" kern="1200" baseline="0" dirty="0">
              <a:solidFill>
                <a:schemeClr val="tx1"/>
              </a:solidFill>
              <a:effectLst/>
              <a:latin typeface="+mn-lt"/>
              <a:ea typeface="+mn-ea"/>
              <a:cs typeface="+mn-cs"/>
            </a:endParaRPr>
          </a:p>
          <a:p>
            <a:r>
              <a:rPr lang="en-GB" b="1" baseline="0" dirty="0"/>
              <a:t>What do you think has happened? </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 leading up to the</a:t>
            </a:r>
            <a:r>
              <a:rPr lang="en-GB" i="1" baseline="0" dirty="0"/>
              <a:t> accident</a:t>
            </a:r>
          </a:p>
          <a:p>
            <a:endParaRPr lang="en-GB" baseline="0" dirty="0"/>
          </a:p>
          <a:p>
            <a:r>
              <a:rPr lang="en-GB" b="1" u="sng" baseline="0" dirty="0"/>
              <a:t>Charlie’s Accident – the story</a:t>
            </a:r>
          </a:p>
          <a:p>
            <a:r>
              <a:rPr lang="en-GB" b="1" u="sng" baseline="0" dirty="0"/>
              <a:t>To read aloud:</a:t>
            </a:r>
          </a:p>
          <a:p>
            <a:endParaRPr lang="en-GB" baseline="0" dirty="0"/>
          </a:p>
          <a:p>
            <a:r>
              <a:rPr lang="en-GB" i="1" baseline="0" dirty="0"/>
              <a:t>This is based on a true story.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had been at high school for a couple of months now. The first day nerves were well and truly gone and he felt like he’d always been there. Primary School was a distant memory. </a:t>
            </a:r>
          </a:p>
          <a:p>
            <a:endParaRPr lang="en-GB" baseline="0" dirty="0"/>
          </a:p>
          <a:p>
            <a:r>
              <a:rPr lang="en-GB" sz="1200" kern="1200" dirty="0">
                <a:solidFill>
                  <a:schemeClr val="tx1"/>
                </a:solidFill>
                <a:effectLst/>
                <a:latin typeface="+mn-lt"/>
                <a:ea typeface="+mn-ea"/>
                <a:cs typeface="+mn-cs"/>
              </a:rPr>
              <a:t>The day of the accident started just like any other day. He’d set his alarm for 7.00, which gave him half an hour to get ready and 15 minutes to walk to the bus stop. Charlie hated the early start; he hated getting up in the morning, especially on a school day and always left it to the last minute to get out of bed. So, when his alarm went off, he hit the snooze button, turned over and went back to sleep.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a while, his mum realised he still wasn’t up, and called upstairs, “Charlie, are you getting up? You’re going to miss the bus!” Eventually, after a lot of moaning &amp; groaning,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then he spotted his X Box in the corner of his room and couldn’t help having a few minutes on his new game. </a:t>
            </a:r>
            <a:r>
              <a:rPr lang="en-GB" sz="1200" i="1" kern="1200" dirty="0">
                <a:solidFill>
                  <a:schemeClr val="tx1"/>
                </a:solidFill>
                <a:effectLst/>
                <a:latin typeface="+mn-lt"/>
                <a:ea typeface="+mn-ea"/>
                <a:cs typeface="+mn-cs"/>
              </a:rPr>
              <a:t>Is it possible to have just a few minutes on a game?</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few minutes turned into a lot longer and by now he was running late! He finally turned his X Box off and threw on his uniform…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ran downstairs to get some breakfast, and then he realised he’d forgotten to put his socks on, so had to run back upstairs to grab some. By this point he was running VERY late!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realised he didn’t have time for breakfast, so he grabbed a packet of crisps (much to his mum’s disapproval)…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25/07/2025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25/07/2025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25/07/2025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25/07/2025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Accident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2052371039"/>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49381EB9-14EB-B498-8681-2081DF873E4C}"/>
              </a:ext>
            </a:extLst>
          </p:cNvPr>
          <p:cNvSpPr/>
          <p:nvPr/>
        </p:nvSpPr>
        <p:spPr>
          <a:xfrm>
            <a:off x="2441937"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3B14203-B2CC-C76B-BB58-279A290531C5}"/>
              </a:ext>
            </a:extLst>
          </p:cNvPr>
          <p:cNvSpPr/>
          <p:nvPr/>
        </p:nvSpPr>
        <p:spPr>
          <a:xfrm>
            <a:off x="5245275" y="211224"/>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513897A-2244-1112-2241-D1D5B705AC13}"/>
              </a:ext>
            </a:extLst>
          </p:cNvPr>
          <p:cNvSpPr/>
          <p:nvPr/>
        </p:nvSpPr>
        <p:spPr>
          <a:xfrm>
            <a:off x="7971540"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7CCB8A-8B9E-70EB-BCAC-12EF94EEE24B}"/>
              </a:ext>
            </a:extLst>
          </p:cNvPr>
          <p:cNvSpPr/>
          <p:nvPr/>
        </p:nvSpPr>
        <p:spPr>
          <a:xfrm>
            <a:off x="8557591" y="2694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9B93A5-8E03-0CAF-4539-D82F9F8D4C11}"/>
              </a:ext>
            </a:extLst>
          </p:cNvPr>
          <p:cNvSpPr/>
          <p:nvPr/>
        </p:nvSpPr>
        <p:spPr>
          <a:xfrm>
            <a:off x="8127441" y="4732316"/>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ED67F13-46F0-65AD-7296-5CDB18BEABB6}"/>
              </a:ext>
            </a:extLst>
          </p:cNvPr>
          <p:cNvSpPr/>
          <p:nvPr/>
        </p:nvSpPr>
        <p:spPr>
          <a:xfrm>
            <a:off x="5269373" y="510801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8DB354-1829-8BA7-060A-9F454E7CF586}"/>
              </a:ext>
            </a:extLst>
          </p:cNvPr>
          <p:cNvSpPr/>
          <p:nvPr/>
        </p:nvSpPr>
        <p:spPr>
          <a:xfrm>
            <a:off x="2620217" y="4616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03D961D-2E99-80B3-3596-7C4293BEFF98}"/>
              </a:ext>
            </a:extLst>
          </p:cNvPr>
          <p:cNvSpPr/>
          <p:nvPr/>
        </p:nvSpPr>
        <p:spPr>
          <a:xfrm>
            <a:off x="1647489" y="2538861"/>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involved in a road traffic accident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89621" y="5249916"/>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1401695980"/>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2057606978"/>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4127962825"/>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3445</TotalTime>
  <Words>2201</Words>
  <Application>Microsoft Office PowerPoint</Application>
  <PresentationFormat>Widescreen</PresentationFormat>
  <Paragraphs>204</Paragraphs>
  <Slides>18</Slides>
  <Notes>18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Rounded MT Bold</vt:lpstr>
      <vt:lpstr>Arial Rounded MT Bold - 20</vt:lpstr>
      <vt:lpstr>Arial Rounded MT Bold - 44</vt:lpstr>
      <vt:lpstr>Arial Rounded MT Bold - 48</vt:lpstr>
      <vt:lpstr>Calibri</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Katie Hammond</cp:lastModifiedBy>
  <cp:revision>131</cp:revision>
  <dcterms:created xsi:type="dcterms:W3CDTF">2018-04-30T17:18:18Z</dcterms:created>
  <dcterms:modified xsi:type="dcterms:W3CDTF">2025-07-25T15:24:29Z</dcterms:modified>
</cp:coreProperties>
</file>