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413" r:id="rId3"/>
    <p:sldId id="292" r:id="rId4"/>
    <p:sldId id="290" r:id="rId5"/>
    <p:sldId id="418" r:id="rId6"/>
    <p:sldId id="306" r:id="rId7"/>
    <p:sldId id="420" r:id="rId8"/>
    <p:sldId id="416" r:id="rId9"/>
    <p:sldId id="258" r:id="rId10"/>
    <p:sldId id="417" r:id="rId11"/>
    <p:sldId id="414" r:id="rId12"/>
    <p:sldId id="41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71" autoAdjust="0"/>
  </p:normalViewPr>
  <p:slideViewPr>
    <p:cSldViewPr snapToGrid="0">
      <p:cViewPr varScale="1">
        <p:scale>
          <a:sx n="51" d="100"/>
          <a:sy n="51" d="100"/>
        </p:scale>
        <p:origin x="6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02E49-0AA9-426A-8198-A5B663EC490C}" type="datetimeFigureOut">
              <a:rPr lang="en-GB" smtClean="0"/>
              <a:t>03/07/2026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59458-596F-4373-A9CD-4177E3F2567B}" type="slidenum">
              <a:rPr lang="en-GB" smtClean="0"/>
              <a:t>‹#›</a:t>
            </a:fld>
            <a:endParaRPr lang="en-GB"/>
          </a:p>
        </p:txBody>
      </p:sp>
    </p:spTree>
    <p:extLst>
      <p:ext uri="{BB962C8B-B14F-4D97-AF65-F5344CB8AC3E}">
        <p14:creationId xmlns:p14="http://schemas.microsoft.com/office/powerpoint/2010/main" val="768503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effectLst/>
                <a:latin typeface="+mn-lt"/>
                <a:ea typeface="+mn-ea"/>
                <a:cs typeface="+mn-cs"/>
              </a:rPr>
              <a:t>Introduction</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My name is….. And I am from the Road Safety Team. I might have met some of you before when I visited your school to talk about road safety. Road Safety is part everyone’s every day lives - we have crossed a road or travelled on a road – multiple times already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63CE15-9BC0-4971-BA09-2300F84F663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978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Has anyone got an e-scooter? </a:t>
            </a:r>
          </a:p>
          <a:p>
            <a:r>
              <a:rPr lang="en-GB" dirty="0"/>
              <a:t>Read slide. You can only use an e-scooter on private land, such as in a garden (make sure you have permission of the landowner). </a:t>
            </a:r>
          </a:p>
          <a:p>
            <a:endParaRPr lang="en-GB" dirty="0"/>
          </a:p>
          <a:p>
            <a:r>
              <a:rPr lang="en-GB" dirty="0"/>
              <a:t>If you do still choose to use one on the road or footpath, think about what we have mentioned with cyclists – make sure you are visible to other road users &amp; you’re wearing a helmet.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10</a:t>
            </a:fld>
            <a:endParaRPr lang="en-GB"/>
          </a:p>
        </p:txBody>
      </p:sp>
    </p:spTree>
    <p:extLst>
      <p:ext uri="{BB962C8B-B14F-4D97-AF65-F5344CB8AC3E}">
        <p14:creationId xmlns:p14="http://schemas.microsoft.com/office/powerpoint/2010/main" val="2229982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457200" lvl="0" algn="l">
              <a:lnSpc>
                <a:spcPct val="115000"/>
              </a:lnSpc>
            </a:pPr>
            <a:r>
              <a:rPr lang="en-GB" sz="1200" b="1" dirty="0">
                <a:effectLst/>
                <a:latin typeface="+mn-lt"/>
                <a:ea typeface="Calibri" panose="020F0502020204030204" pitchFamily="34" charset="0"/>
                <a:cs typeface="Times New Roman" panose="02020603050405020304" pitchFamily="18" charset="0"/>
              </a:rPr>
              <a:t>Back to the time a minute exercise we did at the start.</a:t>
            </a:r>
          </a:p>
          <a:p>
            <a:pPr marL="457200" lvl="0" algn="l">
              <a:lnSpc>
                <a:spcPct val="115000"/>
              </a:lnSpc>
            </a:pPr>
            <a:r>
              <a:rPr lang="en-GB" sz="1200" b="1" dirty="0">
                <a:effectLst/>
                <a:latin typeface="+mn-lt"/>
                <a:ea typeface="Calibri" panose="020F0502020204030204" pitchFamily="34" charset="0"/>
                <a:cs typeface="Times New Roman" panose="02020603050405020304" pitchFamily="18" charset="0"/>
              </a:rPr>
              <a:t>Q. Why do you think I asked you to do that? What does it have to do with road safety? </a:t>
            </a:r>
          </a:p>
          <a:p>
            <a:pPr marL="457200" lvl="0" algn="l">
              <a:lnSpc>
                <a:spcPct val="115000"/>
              </a:lnSpc>
            </a:pPr>
            <a:endParaRPr lang="en-GB" sz="1200" dirty="0">
              <a:effectLst/>
              <a:latin typeface="+mn-lt"/>
              <a:ea typeface="Calibri" panose="020F0502020204030204" pitchFamily="34" charset="0"/>
              <a:cs typeface="Times New Roman" panose="02020603050405020304" pitchFamily="18" charset="0"/>
            </a:endParaRPr>
          </a:p>
          <a:p>
            <a:pPr marL="457200" lvl="0" algn="l">
              <a:lnSpc>
                <a:spcPct val="115000"/>
              </a:lnSpc>
            </a:pPr>
            <a:r>
              <a:rPr lang="en-GB" sz="1200" dirty="0">
                <a:effectLst/>
                <a:latin typeface="+mn-lt"/>
                <a:ea typeface="Calibri" panose="020F0502020204030204" pitchFamily="34" charset="0"/>
                <a:cs typeface="Times New Roman" panose="02020603050405020304" pitchFamily="18" charset="0"/>
              </a:rPr>
              <a:t>Who looked around? Who was influenced by other people sitting down? We asked you to do it </a:t>
            </a:r>
            <a:r>
              <a:rPr lang="en-GB" sz="1200" b="0" kern="1200" dirty="0">
                <a:solidFill>
                  <a:schemeClr val="tx1"/>
                </a:solidFill>
                <a:effectLst/>
                <a:latin typeface="+mn-lt"/>
                <a:ea typeface="+mn-ea"/>
                <a:cs typeface="+mn-cs"/>
              </a:rPr>
              <a:t>to see if you were able to think and make</a:t>
            </a:r>
            <a:r>
              <a:rPr lang="en-GB" sz="1200" b="0" kern="1200" baseline="0" dirty="0">
                <a:solidFill>
                  <a:schemeClr val="tx1"/>
                </a:solidFill>
                <a:effectLst/>
                <a:latin typeface="+mn-lt"/>
                <a:ea typeface="+mn-ea"/>
                <a:cs typeface="+mn-cs"/>
              </a:rPr>
              <a:t> decisions </a:t>
            </a:r>
            <a:r>
              <a:rPr lang="en-GB" sz="1200" b="0" kern="1200" dirty="0">
                <a:solidFill>
                  <a:schemeClr val="tx1"/>
                </a:solidFill>
                <a:effectLst/>
                <a:latin typeface="+mn-lt"/>
                <a:ea typeface="+mn-ea"/>
                <a:cs typeface="+mn-cs"/>
              </a:rPr>
              <a:t>for yourselves and not be influenced or pressured by what other</a:t>
            </a:r>
            <a:r>
              <a:rPr lang="en-GB" sz="1200" b="0" kern="1200" baseline="0" dirty="0">
                <a:solidFill>
                  <a:schemeClr val="tx1"/>
                </a:solidFill>
                <a:effectLst/>
                <a:latin typeface="+mn-lt"/>
                <a:ea typeface="+mn-ea"/>
                <a:cs typeface="+mn-cs"/>
              </a:rPr>
              <a:t> people around you </a:t>
            </a:r>
            <a:r>
              <a:rPr lang="en-GB" sz="1200" b="0" kern="1200" dirty="0">
                <a:solidFill>
                  <a:schemeClr val="tx1"/>
                </a:solidFill>
                <a:effectLst/>
                <a:latin typeface="+mn-lt"/>
                <a:ea typeface="+mn-ea"/>
                <a:cs typeface="+mn-cs"/>
              </a:rPr>
              <a:t>did. If they started sitting down before you had finished counting, did it influence your decision, and did you follow them? </a:t>
            </a:r>
            <a:endParaRPr lang="en-GB" sz="1200" kern="1200" dirty="0">
              <a:solidFill>
                <a:schemeClr val="tx1"/>
              </a:solidFill>
              <a:effectLst/>
              <a:latin typeface="+mn-lt"/>
              <a:ea typeface="+mn-ea"/>
              <a:cs typeface="+mn-cs"/>
            </a:endParaRPr>
          </a:p>
          <a:p>
            <a:pPr algn="l"/>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Make appropriate comments based on what the children did, e.g. domino effect, one sat down &amp; others</a:t>
            </a:r>
            <a:r>
              <a:rPr lang="en-GB" sz="1200" kern="1200" baseline="0" dirty="0">
                <a:solidFill>
                  <a:schemeClr val="tx1"/>
                </a:solidFill>
                <a:effectLst/>
                <a:latin typeface="+mn-lt"/>
                <a:ea typeface="+mn-ea"/>
                <a:cs typeface="+mn-cs"/>
              </a:rPr>
              <a:t> copied. This is sometimes what happens near the road – your friends run across the road &amp; so you follow them, or</a:t>
            </a:r>
            <a:r>
              <a:rPr lang="en-GB" sz="1200" kern="1200" dirty="0">
                <a:solidFill>
                  <a:schemeClr val="tx1"/>
                </a:solidFill>
                <a:effectLst/>
                <a:latin typeface="+mn-lt"/>
                <a:ea typeface="+mn-ea"/>
                <a:cs typeface="+mn-cs"/>
              </a:rPr>
              <a:t> your friends don’t wear a seat belt, so you don’t either (this is peer pressure). </a:t>
            </a:r>
            <a:endParaRPr lang="en-GB" sz="1200" b="0" kern="1200" dirty="0">
              <a:solidFill>
                <a:schemeClr val="tx1"/>
              </a:solidFill>
              <a:effectLst/>
              <a:latin typeface="+mn-lt"/>
              <a:ea typeface="+mn-ea"/>
              <a:cs typeface="+mn-cs"/>
            </a:endParaRPr>
          </a:p>
          <a:p>
            <a:pPr algn="l"/>
            <a:endParaRPr lang="en-GB" sz="1200" kern="1200" dirty="0">
              <a:solidFill>
                <a:schemeClr val="tx1"/>
              </a:solidFill>
              <a:effectLst/>
              <a:latin typeface="+mn-lt"/>
              <a:ea typeface="+mn-ea"/>
              <a:cs typeface="+mn-cs"/>
            </a:endParaRPr>
          </a:p>
          <a:p>
            <a:pPr algn="l"/>
            <a:r>
              <a:rPr lang="en-GB" sz="1200" kern="1200" dirty="0">
                <a:solidFill>
                  <a:schemeClr val="tx1"/>
                </a:solidFill>
                <a:effectLst/>
                <a:latin typeface="+mn-lt"/>
                <a:ea typeface="+mn-ea"/>
                <a:cs typeface="+mn-cs"/>
              </a:rPr>
              <a:t>It is normal to feel pressured to follow the crowd, but when it comes to safety, we need to think for ourselves and decide whether it is worth taking the risk. Perhaps if you walk to the crossing, or you put your seat belt on first in the car, then your friends will follow you. Sometimes it only takes one person to do the right thing. Let’s try and influence each other in a positive, safe way. </a:t>
            </a:r>
          </a:p>
          <a:p>
            <a:pPr algn="l"/>
            <a:endParaRPr lang="en-GB" sz="1200" kern="1200" dirty="0">
              <a:solidFill>
                <a:schemeClr val="tx1"/>
              </a:solidFill>
              <a:effectLst/>
              <a:latin typeface="+mn-lt"/>
              <a:ea typeface="+mn-ea"/>
              <a:cs typeface="+mn-cs"/>
            </a:endParaRPr>
          </a:p>
          <a:p>
            <a:pPr algn="l"/>
            <a:endParaRPr lang="en-GB" sz="1200" kern="1200" dirty="0">
              <a:solidFill>
                <a:schemeClr val="tx1"/>
              </a:solidFill>
              <a:effectLst/>
              <a:latin typeface="+mn-lt"/>
              <a:ea typeface="+mn-ea"/>
              <a:cs typeface="+mn-cs"/>
            </a:endParaRPr>
          </a:p>
          <a:p>
            <a:pPr algn="l"/>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lgn="l"/>
            <a:endParaRPr lang="en-GB" sz="1200" kern="1200" baseline="0" dirty="0">
              <a:solidFill>
                <a:schemeClr val="tx1"/>
              </a:solidFill>
              <a:effectLst/>
              <a:latin typeface="+mn-lt"/>
              <a:ea typeface="+mn-ea"/>
              <a:cs typeface="+mn-cs"/>
            </a:endParaRPr>
          </a:p>
          <a:p>
            <a:pPr algn="l">
              <a:lnSpc>
                <a:spcPct val="115000"/>
              </a:lnSpc>
              <a:spcAft>
                <a:spcPts val="10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11</a:t>
            </a:fld>
            <a:endParaRPr lang="en-GB"/>
          </a:p>
        </p:txBody>
      </p:sp>
    </p:spTree>
    <p:extLst>
      <p:ext uri="{BB962C8B-B14F-4D97-AF65-F5344CB8AC3E}">
        <p14:creationId xmlns:p14="http://schemas.microsoft.com/office/powerpoint/2010/main" val="1289301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many road deaths are acceptable a year? </a:t>
            </a:r>
          </a:p>
          <a:p>
            <a:r>
              <a:rPr lang="en-GB" dirty="0"/>
              <a:t>What do you think? </a:t>
            </a:r>
          </a:p>
        </p:txBody>
      </p:sp>
      <p:sp>
        <p:nvSpPr>
          <p:cNvPr id="4" name="Slide Number Placeholder 3"/>
          <p:cNvSpPr>
            <a:spLocks noGrp="1"/>
          </p:cNvSpPr>
          <p:nvPr>
            <p:ph type="sldNum" sz="quarter" idx="5"/>
          </p:nvPr>
        </p:nvSpPr>
        <p:spPr/>
        <p:txBody>
          <a:bodyPr/>
          <a:lstStyle/>
          <a:p>
            <a:fld id="{4A459458-596F-4373-A9CD-4177E3F2567B}" type="slidenum">
              <a:rPr lang="en-GB" smtClean="0"/>
              <a:t>12</a:t>
            </a:fld>
            <a:endParaRPr lang="en-GB"/>
          </a:p>
        </p:txBody>
      </p:sp>
    </p:spTree>
    <p:extLst>
      <p:ext uri="{BB962C8B-B14F-4D97-AF65-F5344CB8AC3E}">
        <p14:creationId xmlns:p14="http://schemas.microsoft.com/office/powerpoint/2010/main" val="3970992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Before we go any further, we have a short exercise for you. We would like you all to stand up and time a minute (that’s 60 seconds) in your head and sit down as soon as you reach a minute. </a:t>
            </a:r>
          </a:p>
          <a:p>
            <a:pPr marL="0" lvl="0" indent="0">
              <a:lnSpc>
                <a:spcPct val="115000"/>
              </a:lnSpc>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(Make observations, did they look at their teacher, look at each other?) Don’t comment on it at this point.  </a:t>
            </a:r>
          </a:p>
          <a:p>
            <a:pPr marL="342900" lvl="0" indent="-342900">
              <a:lnSpc>
                <a:spcPct val="115000"/>
              </a:lnSpc>
              <a:spcAft>
                <a:spcPts val="10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Wait until about 1 min 10 seconds (or when everyone has sat down). Tell them you will come back to the exercise and why they did it later. </a:t>
            </a: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2</a:t>
            </a:fld>
            <a:endParaRPr lang="en-GB"/>
          </a:p>
        </p:txBody>
      </p:sp>
    </p:spTree>
    <p:extLst>
      <p:ext uri="{BB962C8B-B14F-4D97-AF65-F5344CB8AC3E}">
        <p14:creationId xmlns:p14="http://schemas.microsoft.com/office/powerpoint/2010/main" val="417564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 will be covering the different ways in which people your age are hurt on the road – as pedestrians, car passengers and cyclists. </a:t>
            </a:r>
          </a:p>
          <a:p>
            <a:endParaRPr lang="en-GB" baseline="0" dirty="0"/>
          </a:p>
          <a:p>
            <a:r>
              <a:rPr lang="en-GB" b="1" baseline="0" dirty="0"/>
              <a:t>Q: How do you feel about listening to a road safety presentation?</a:t>
            </a:r>
            <a:r>
              <a:rPr lang="en-GB" baseline="0" dirty="0"/>
              <a:t> </a:t>
            </a:r>
          </a:p>
          <a:p>
            <a:endParaRPr lang="en-GB" baseline="0" dirty="0"/>
          </a:p>
          <a:p>
            <a:r>
              <a:rPr lang="en-GB" dirty="0"/>
              <a:t>The speech</a:t>
            </a:r>
            <a:r>
              <a:rPr lang="en-GB" baseline="0" dirty="0"/>
              <a:t> bubbles represent common thoughts of Year 6 students towards the topic of road safety. R</a:t>
            </a:r>
            <a:r>
              <a:rPr lang="en-GB" dirty="0"/>
              <a:t>ead out the speech bubbles. </a:t>
            </a:r>
          </a:p>
          <a:p>
            <a:r>
              <a:rPr lang="en-GB" baseline="0" dirty="0"/>
              <a:t>So why is road safety important for you age group? CLICK for next slide.</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78A0B68E-E974-4D08-A371-68D56E4A4BD3}" type="slidenum">
              <a:rPr lang="en-GB" smtClean="0"/>
              <a:t>3</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70809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(Read slide out). </a:t>
            </a:r>
          </a:p>
          <a:p>
            <a:r>
              <a:rPr lang="en-GB" sz="1200" kern="1200" dirty="0">
                <a:solidFill>
                  <a:schemeClr val="tx1"/>
                </a:solidFill>
                <a:effectLst/>
                <a:latin typeface="+mn-lt"/>
                <a:ea typeface="+mn-ea"/>
                <a:cs typeface="+mn-cs"/>
              </a:rPr>
              <a:t>This is why it is still important to think about and discuss road safety at your age.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Why do you think traffic incidents are the biggest killer of 10 to18 year olds</a:t>
            </a:r>
            <a:r>
              <a:rPr lang="en-GB" sz="1200" b="1"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Possible answers might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-Making journeys independently </a:t>
            </a:r>
          </a:p>
          <a:p>
            <a:r>
              <a:rPr lang="en-GB" sz="1200" kern="1200" baseline="0" dirty="0">
                <a:solidFill>
                  <a:schemeClr val="tx1"/>
                </a:solidFill>
                <a:effectLst/>
                <a:latin typeface="+mn-lt"/>
                <a:ea typeface="+mn-ea"/>
                <a:cs typeface="+mn-cs"/>
              </a:rPr>
              <a:t>-Taking risks - thinking it won’t happen to them</a:t>
            </a:r>
          </a:p>
          <a:p>
            <a:r>
              <a:rPr lang="en-GB" sz="1200" kern="1200" baseline="0" dirty="0">
                <a:solidFill>
                  <a:schemeClr val="tx1"/>
                </a:solidFill>
                <a:effectLst/>
                <a:latin typeface="+mn-lt"/>
                <a:ea typeface="+mn-ea"/>
                <a:cs typeface="+mn-cs"/>
              </a:rPr>
              <a:t>-Using phones / headphones etc. while crossing the road </a:t>
            </a:r>
          </a:p>
          <a:p>
            <a:r>
              <a:rPr lang="en-GB" sz="1200" kern="1200" baseline="0" dirty="0">
                <a:solidFill>
                  <a:schemeClr val="tx1"/>
                </a:solidFill>
                <a:effectLst/>
                <a:latin typeface="+mn-lt"/>
                <a:ea typeface="+mn-ea"/>
                <a:cs typeface="+mn-cs"/>
              </a:rPr>
              <a:t>-Distracted by friends / messing around near the 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-Not wearing seat belts in cars  </a:t>
            </a:r>
          </a:p>
          <a:p>
            <a:r>
              <a:rPr lang="en-GB" sz="1200" kern="1200" baseline="0" dirty="0">
                <a:solidFill>
                  <a:schemeClr val="tx1"/>
                </a:solidFill>
                <a:effectLst/>
                <a:latin typeface="+mn-lt"/>
                <a:ea typeface="+mn-ea"/>
                <a:cs typeface="+mn-cs"/>
              </a:rPr>
              <a:t>-The need to feel included or accepted by friends, causing them to do things which they otherwise would not do (peer pressure).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F63CE15-9BC0-4971-BA09-2300F84F6636}" type="slidenum">
              <a:rPr lang="en-GB" smtClean="0"/>
              <a:pPr/>
              <a:t>4</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79045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the film – it demonstrates how distracted we can be by our phones and what could happen.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5</a:t>
            </a:fld>
            <a:endParaRPr lang="en-GB"/>
          </a:p>
        </p:txBody>
      </p:sp>
    </p:spTree>
    <p:extLst>
      <p:ext uri="{BB962C8B-B14F-4D97-AF65-F5344CB8AC3E}">
        <p14:creationId xmlns:p14="http://schemas.microsoft.com/office/powerpoint/2010/main" val="422457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concentration activity. How many times did the balls hit the ground? (30) What else did you see? Did you notice the balls change shape? The background change colour? Did you still get the correct number of bounces? Our brains can only take in certain information, even if it is clearly in front of us!</a:t>
            </a:r>
          </a:p>
          <a:p>
            <a:r>
              <a:rPr lang="en-GB" b="1" dirty="0"/>
              <a:t>After the clip:</a:t>
            </a:r>
          </a:p>
          <a:p>
            <a:r>
              <a:rPr lang="en-GB" dirty="0"/>
              <a:t>Listening to music, talking on a mobile phone, or with friends are all distractions which take your attention away from the road. Concentrating on two or more things at once is difficult and we often miss important things when trying to do it. That is why it’s important to give your full attention to the road while you are crossing – you don’t want to be looking down at your phone when you’re about to cross the road and miss the lorry pulling out of the junction right next to you.  </a:t>
            </a:r>
          </a:p>
          <a:p>
            <a:r>
              <a:rPr lang="en-GB" b="1" dirty="0"/>
              <a:t>What can you do with your phone when you need to cross the road?</a:t>
            </a:r>
          </a:p>
          <a:p>
            <a:endParaRPr lang="en-GB" dirty="0"/>
          </a:p>
        </p:txBody>
      </p:sp>
      <p:sp>
        <p:nvSpPr>
          <p:cNvPr id="4" name="Header Placeholder 3"/>
          <p:cNvSpPr>
            <a:spLocks noGrp="1"/>
          </p:cNvSpPr>
          <p:nvPr>
            <p:ph type="hd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EF63CE15-9BC0-4971-BA09-2300F84F6636}" type="slidenum">
              <a:rPr lang="en-GB" smtClean="0"/>
              <a:pPr/>
              <a:t>6</a:t>
            </a:fld>
            <a:endParaRPr lang="en-GB"/>
          </a:p>
        </p:txBody>
      </p:sp>
    </p:spTree>
    <p:extLst>
      <p:ext uri="{BB962C8B-B14F-4D97-AF65-F5344CB8AC3E}">
        <p14:creationId xmlns:p14="http://schemas.microsoft.com/office/powerpoint/2010/main" val="388035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459458-596F-4373-A9CD-4177E3F2567B}" type="slidenum">
              <a:rPr lang="en-GB" smtClean="0"/>
              <a:t>7</a:t>
            </a:fld>
            <a:endParaRPr lang="en-GB"/>
          </a:p>
        </p:txBody>
      </p:sp>
    </p:spTree>
    <p:extLst>
      <p:ext uri="{BB962C8B-B14F-4D97-AF65-F5344CB8AC3E}">
        <p14:creationId xmlns:p14="http://schemas.microsoft.com/office/powerpoint/2010/main" val="425645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vital to recap on this while we’re talking about pedestrian safety, the Green Cross Code. </a:t>
            </a:r>
          </a:p>
          <a:p>
            <a:r>
              <a:rPr lang="en-GB" dirty="0"/>
              <a:t>Find a safe place – important to use these on your way to high school. Plan your safest route and try and cross at these.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8</a:t>
            </a:fld>
            <a:endParaRPr lang="en-GB"/>
          </a:p>
        </p:txBody>
      </p:sp>
    </p:spTree>
    <p:extLst>
      <p:ext uri="{BB962C8B-B14F-4D97-AF65-F5344CB8AC3E}">
        <p14:creationId xmlns:p14="http://schemas.microsoft.com/office/powerpoint/2010/main" val="2392422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photo was taken by a doctor is A&amp;E – it is a helmet that was on a cyclist who was hit by a car. The helmet could have saved his life. </a:t>
            </a:r>
          </a:p>
        </p:txBody>
      </p:sp>
      <p:sp>
        <p:nvSpPr>
          <p:cNvPr id="4" name="Slide Number Placeholder 3"/>
          <p:cNvSpPr>
            <a:spLocks noGrp="1"/>
          </p:cNvSpPr>
          <p:nvPr>
            <p:ph type="sldNum" sz="quarter" idx="5"/>
          </p:nvPr>
        </p:nvSpPr>
        <p:spPr/>
        <p:txBody>
          <a:bodyPr/>
          <a:lstStyle/>
          <a:p>
            <a:fld id="{4A459458-596F-4373-A9CD-4177E3F2567B}" type="slidenum">
              <a:rPr lang="en-GB" smtClean="0"/>
              <a:t>9</a:t>
            </a:fld>
            <a:endParaRPr lang="en-GB"/>
          </a:p>
        </p:txBody>
      </p:sp>
    </p:spTree>
    <p:extLst>
      <p:ext uri="{BB962C8B-B14F-4D97-AF65-F5344CB8AC3E}">
        <p14:creationId xmlns:p14="http://schemas.microsoft.com/office/powerpoint/2010/main" val="326710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277627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3572366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146213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348005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101531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265475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97055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105322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221015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57113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B88AF-8F1A-44AB-9CF7-5A966C0D98A4}" type="datetimeFigureOut">
              <a:rPr lang="en-GB" smtClean="0"/>
              <a:pPr/>
              <a:t>03/07/2026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F09892-BA54-40FC-90B6-237AD02C9396}" type="slidenum">
              <a:rPr lang="en-GB" smtClean="0"/>
              <a:pPr/>
              <a:t>‹#›</a:t>
            </a:fld>
            <a:endParaRPr lang="en-GB"/>
          </a:p>
        </p:txBody>
      </p:sp>
    </p:spTree>
    <p:extLst>
      <p:ext uri="{BB962C8B-B14F-4D97-AF65-F5344CB8AC3E}">
        <p14:creationId xmlns:p14="http://schemas.microsoft.com/office/powerpoint/2010/main" val="148938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B88AF-8F1A-44AB-9CF7-5A966C0D98A4}" type="datetimeFigureOut">
              <a:rPr lang="en-GB" smtClean="0"/>
              <a:pPr/>
              <a:t>03/07/2026</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09892-BA54-40FC-90B6-237AD02C9396}" type="slidenum">
              <a:rPr lang="en-GB" smtClean="0"/>
              <a:pPr/>
              <a:t>‹#›</a:t>
            </a:fld>
            <a:endParaRPr lang="en-GB"/>
          </a:p>
        </p:txBody>
      </p:sp>
      <p:pic>
        <p:nvPicPr>
          <p:cNvPr id="11" name="Picture 10"/>
          <p:cNvPicPr>
            <a:picLocks noChangeAspect="1"/>
          </p:cNvPicPr>
          <p:nvPr userDrawn="1"/>
        </p:nvPicPr>
        <p:blipFill>
          <a:blip r:embed="rId13">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val="0"/>
              </a:ext>
            </a:extLst>
          </a:blip>
          <a:stretch>
            <a:fillRect/>
          </a:stretch>
        </p:blipFill>
        <p:spPr>
          <a:xfrm>
            <a:off x="0" y="5733257"/>
            <a:ext cx="12192000" cy="1133229"/>
          </a:xfrm>
          <a:prstGeom prst="rect">
            <a:avLst/>
          </a:prstGeom>
        </p:spPr>
      </p:pic>
    </p:spTree>
    <p:extLst>
      <p:ext uri="{BB962C8B-B14F-4D97-AF65-F5344CB8AC3E}">
        <p14:creationId xmlns:p14="http://schemas.microsoft.com/office/powerpoint/2010/main" val="352168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k2tOye9DKdQ?feature=oembed"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Vh4x6-uke9A?feature=oembed"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0768" y="908720"/>
            <a:ext cx="9144000" cy="1938992"/>
          </a:xfrm>
          <a:prstGeom prst="rect">
            <a:avLst/>
          </a:prstGeom>
          <a:noFill/>
        </p:spPr>
        <p:txBody>
          <a:bodyPr wrap="square" rtlCol="0">
            <a:spAutoFit/>
          </a:bodyPr>
          <a:lstStyle/>
          <a:p>
            <a:pPr algn="ctr"/>
            <a:endParaRPr lang="en-US" sz="4000" b="1" dirty="0">
              <a:solidFill>
                <a:srgbClr val="254061"/>
              </a:solidFill>
              <a:latin typeface="Helvetica Neue"/>
              <a:cs typeface="Helvetica Neue"/>
            </a:endParaRPr>
          </a:p>
          <a:p>
            <a:pPr algn="ctr"/>
            <a:endParaRPr lang="en-US" sz="4000" b="1" dirty="0">
              <a:solidFill>
                <a:srgbClr val="254061"/>
              </a:solidFill>
              <a:latin typeface="Helvetica Neue"/>
              <a:cs typeface="Helvetica Neue"/>
            </a:endParaRPr>
          </a:p>
          <a:p>
            <a:pPr algn="ctr"/>
            <a:r>
              <a:rPr lang="en-US" sz="4000" b="1" dirty="0">
                <a:solidFill>
                  <a:srgbClr val="254061"/>
                </a:solidFill>
                <a:latin typeface="Helvetica Neue"/>
                <a:cs typeface="Helvetica Neue"/>
              </a:rPr>
              <a:t>Are you ‘Good to Go?’</a:t>
            </a:r>
          </a:p>
        </p:txBody>
      </p:sp>
      <p:pic>
        <p:nvPicPr>
          <p:cNvPr id="2" name="Picture 1">
            <a:extLst>
              <a:ext uri="{FF2B5EF4-FFF2-40B4-BE49-F238E27FC236}">
                <a16:creationId xmlns:a16="http://schemas.microsoft.com/office/drawing/2014/main" id="{4A6EEB74-F947-3011-FB7B-5FDE73B0F8C8}"/>
              </a:ext>
            </a:extLst>
          </p:cNvPr>
          <p:cNvPicPr>
            <a:picLocks noChangeAspect="1"/>
          </p:cNvPicPr>
          <p:nvPr/>
        </p:nvPicPr>
        <p:blipFill>
          <a:blip r:embed="rId3"/>
          <a:stretch>
            <a:fillRect/>
          </a:stretch>
        </p:blipFill>
        <p:spPr>
          <a:xfrm>
            <a:off x="4870873" y="3649584"/>
            <a:ext cx="2450254" cy="1766641"/>
          </a:xfrm>
          <a:prstGeom prst="rect">
            <a:avLst/>
          </a:prstGeom>
        </p:spPr>
      </p:pic>
      <p:pic>
        <p:nvPicPr>
          <p:cNvPr id="3" name="Picture 2">
            <a:extLst>
              <a:ext uri="{FF2B5EF4-FFF2-40B4-BE49-F238E27FC236}">
                <a16:creationId xmlns:a16="http://schemas.microsoft.com/office/drawing/2014/main" id="{AB7C92C0-7122-A950-921C-7428DE98F18D}"/>
              </a:ext>
            </a:extLst>
          </p:cNvPr>
          <p:cNvPicPr>
            <a:picLocks noChangeAspect="1"/>
          </p:cNvPicPr>
          <p:nvPr/>
        </p:nvPicPr>
        <p:blipFill>
          <a:blip r:embed="rId4"/>
          <a:stretch>
            <a:fillRect/>
          </a:stretch>
        </p:blipFill>
        <p:spPr>
          <a:xfrm rot="737963">
            <a:off x="2045427" y="3020458"/>
            <a:ext cx="2365125" cy="1678162"/>
          </a:xfrm>
          <a:prstGeom prst="rect">
            <a:avLst/>
          </a:prstGeom>
        </p:spPr>
      </p:pic>
      <p:pic>
        <p:nvPicPr>
          <p:cNvPr id="4" name="Picture 3">
            <a:extLst>
              <a:ext uri="{FF2B5EF4-FFF2-40B4-BE49-F238E27FC236}">
                <a16:creationId xmlns:a16="http://schemas.microsoft.com/office/drawing/2014/main" id="{AE82BAFB-674C-99C4-DA49-5BF9004AE0C6}"/>
              </a:ext>
            </a:extLst>
          </p:cNvPr>
          <p:cNvPicPr>
            <a:picLocks noChangeAspect="1"/>
          </p:cNvPicPr>
          <p:nvPr/>
        </p:nvPicPr>
        <p:blipFill>
          <a:blip r:embed="rId5"/>
          <a:stretch>
            <a:fillRect/>
          </a:stretch>
        </p:blipFill>
        <p:spPr>
          <a:xfrm rot="416631">
            <a:off x="7757973" y="259781"/>
            <a:ext cx="2630207" cy="1652248"/>
          </a:xfrm>
          <a:prstGeom prst="rect">
            <a:avLst/>
          </a:prstGeom>
        </p:spPr>
      </p:pic>
      <p:pic>
        <p:nvPicPr>
          <p:cNvPr id="6" name="Picture 5">
            <a:extLst>
              <a:ext uri="{FF2B5EF4-FFF2-40B4-BE49-F238E27FC236}">
                <a16:creationId xmlns:a16="http://schemas.microsoft.com/office/drawing/2014/main" id="{C2F372B0-026B-02C8-23D5-F60853942829}"/>
              </a:ext>
            </a:extLst>
          </p:cNvPr>
          <p:cNvPicPr>
            <a:picLocks noChangeAspect="1"/>
          </p:cNvPicPr>
          <p:nvPr/>
        </p:nvPicPr>
        <p:blipFill>
          <a:blip r:embed="rId6"/>
          <a:stretch>
            <a:fillRect/>
          </a:stretch>
        </p:blipFill>
        <p:spPr>
          <a:xfrm rot="20379313">
            <a:off x="2423794" y="433583"/>
            <a:ext cx="2159965" cy="1562702"/>
          </a:xfrm>
          <a:prstGeom prst="rect">
            <a:avLst/>
          </a:prstGeom>
        </p:spPr>
      </p:pic>
      <p:pic>
        <p:nvPicPr>
          <p:cNvPr id="1026" name="Picture 2" descr="Seat Belt Stock Photos, Pictures &amp; Royalty-Free Images - iStock">
            <a:extLst>
              <a:ext uri="{FF2B5EF4-FFF2-40B4-BE49-F238E27FC236}">
                <a16:creationId xmlns:a16="http://schemas.microsoft.com/office/drawing/2014/main" id="{8203C36E-41EA-739A-7ABA-5A66E749DC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48237">
            <a:off x="7738914" y="2847712"/>
            <a:ext cx="2668323" cy="17788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EB2DE-BBD2-B6F7-48B1-CF1DF4A146BD}"/>
              </a:ext>
            </a:extLst>
          </p:cNvPr>
          <p:cNvPicPr>
            <a:picLocks noChangeAspect="1"/>
          </p:cNvPicPr>
          <p:nvPr/>
        </p:nvPicPr>
        <p:blipFill>
          <a:blip r:embed="rId3"/>
          <a:stretch>
            <a:fillRect/>
          </a:stretch>
        </p:blipFill>
        <p:spPr>
          <a:xfrm>
            <a:off x="1650806" y="332656"/>
            <a:ext cx="4672726" cy="5184576"/>
          </a:xfrm>
          <a:prstGeom prst="rect">
            <a:avLst/>
          </a:prstGeom>
        </p:spPr>
      </p:pic>
      <p:sp>
        <p:nvSpPr>
          <p:cNvPr id="4" name="TextBox 3">
            <a:extLst>
              <a:ext uri="{FF2B5EF4-FFF2-40B4-BE49-F238E27FC236}">
                <a16:creationId xmlns:a16="http://schemas.microsoft.com/office/drawing/2014/main" id="{608B7D8E-305D-B9E3-6CEF-F28F00EFEA5A}"/>
              </a:ext>
            </a:extLst>
          </p:cNvPr>
          <p:cNvSpPr txBox="1"/>
          <p:nvPr/>
        </p:nvSpPr>
        <p:spPr>
          <a:xfrm>
            <a:off x="6456040" y="404664"/>
            <a:ext cx="3823776" cy="5262979"/>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002060"/>
                </a:solidFill>
              </a:rPr>
              <a:t>It is illegal to use them on public roads, footpaths and cycle lanes in West Yorkshire</a:t>
            </a:r>
          </a:p>
          <a:p>
            <a:endParaRPr lang="en-GB" sz="2800" b="1" dirty="0">
              <a:solidFill>
                <a:srgbClr val="002060"/>
              </a:solidFill>
            </a:endParaRPr>
          </a:p>
          <a:p>
            <a:pPr marL="285750" indent="-285750">
              <a:buFont typeface="Arial" panose="020B0604020202020204" pitchFamily="34" charset="0"/>
              <a:buChar char="•"/>
            </a:pPr>
            <a:r>
              <a:rPr lang="en-GB" sz="2800" b="1" dirty="0">
                <a:solidFill>
                  <a:srgbClr val="002060"/>
                </a:solidFill>
              </a:rPr>
              <a:t>If you use an e-scooter on public roads, you risk receiving a fine, penalty points &amp; having the scooter seized</a:t>
            </a:r>
          </a:p>
        </p:txBody>
      </p:sp>
    </p:spTree>
    <p:extLst>
      <p:ext uri="{BB962C8B-B14F-4D97-AF65-F5344CB8AC3E}">
        <p14:creationId xmlns:p14="http://schemas.microsoft.com/office/powerpoint/2010/main" val="381298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2" descr="Stopwatch with solid fill">
            <a:extLst>
              <a:ext uri="{FF2B5EF4-FFF2-40B4-BE49-F238E27FC236}">
                <a16:creationId xmlns:a16="http://schemas.microsoft.com/office/drawing/2014/main" id="{7F6B2726-03CF-2CBA-B871-AFD7C6995C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9737" y="836713"/>
            <a:ext cx="4525963" cy="4525963"/>
          </a:xfrm>
          <a:prstGeom prst="rect">
            <a:avLst/>
          </a:prstGeom>
        </p:spPr>
      </p:pic>
    </p:spTree>
    <p:extLst>
      <p:ext uri="{BB962C8B-B14F-4D97-AF65-F5344CB8AC3E}">
        <p14:creationId xmlns:p14="http://schemas.microsoft.com/office/powerpoint/2010/main" val="4144449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28CCB6-E98C-2237-0830-3B3498A4E398}"/>
              </a:ext>
            </a:extLst>
          </p:cNvPr>
          <p:cNvSpPr txBox="1"/>
          <p:nvPr/>
        </p:nvSpPr>
        <p:spPr>
          <a:xfrm>
            <a:off x="609600" y="0"/>
            <a:ext cx="10972800" cy="11430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dirty="0">
                <a:latin typeface="+mj-lt"/>
                <a:ea typeface="+mj-ea"/>
                <a:cs typeface="+mj-cs"/>
              </a:rPr>
              <a:t>Vision Zero</a:t>
            </a:r>
          </a:p>
        </p:txBody>
      </p:sp>
      <p:pic>
        <p:nvPicPr>
          <p:cNvPr id="4" name="Online Media 3" title="There's no one someone won't miss - Man on the street - Towards Zero">
            <a:hlinkClick r:id="" action="ppaction://media"/>
            <a:extLst>
              <a:ext uri="{FF2B5EF4-FFF2-40B4-BE49-F238E27FC236}">
                <a16:creationId xmlns:a16="http://schemas.microsoft.com/office/drawing/2014/main" id="{D928DB1E-231A-3319-74A4-3D0FCEC90C07}"/>
              </a:ext>
            </a:extLst>
          </p:cNvPr>
          <p:cNvPicPr>
            <a:picLocks noRot="1" noChangeAspect="1"/>
          </p:cNvPicPr>
          <p:nvPr>
            <a:videoFile r:link="rId1"/>
          </p:nvPr>
        </p:nvPicPr>
        <p:blipFill>
          <a:blip r:embed="rId4"/>
          <a:stretch>
            <a:fillRect/>
          </a:stretch>
        </p:blipFill>
        <p:spPr>
          <a:xfrm>
            <a:off x="810563" y="914400"/>
            <a:ext cx="10290253" cy="5813993"/>
          </a:xfrm>
          <a:prstGeom prst="rect">
            <a:avLst/>
          </a:prstGeom>
          <a:noFill/>
        </p:spPr>
      </p:pic>
    </p:spTree>
    <p:extLst>
      <p:ext uri="{BB962C8B-B14F-4D97-AF65-F5344CB8AC3E}">
        <p14:creationId xmlns:p14="http://schemas.microsoft.com/office/powerpoint/2010/main" val="428962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966AF0-5126-9F6F-8CB2-C497235BE0CA}"/>
              </a:ext>
            </a:extLst>
          </p:cNvPr>
          <p:cNvSpPr>
            <a:spLocks noGrp="1"/>
          </p:cNvSpPr>
          <p:nvPr>
            <p:ph type="title"/>
          </p:nvPr>
        </p:nvSpPr>
        <p:spPr>
          <a:xfrm>
            <a:off x="1981200" y="274638"/>
            <a:ext cx="8229600" cy="1143000"/>
          </a:xfrm>
        </p:spPr>
        <p:txBody>
          <a:bodyPr/>
          <a:lstStyle/>
          <a:p>
            <a:r>
              <a:rPr lang="en-US" b="1" dirty="0">
                <a:solidFill>
                  <a:srgbClr val="002060"/>
                </a:solidFill>
              </a:rPr>
              <a:t>Time a Minute</a:t>
            </a:r>
          </a:p>
        </p:txBody>
      </p:sp>
      <p:pic>
        <p:nvPicPr>
          <p:cNvPr id="2" name="Graphic 2" descr="Stopwatch with solid fill">
            <a:extLst>
              <a:ext uri="{FF2B5EF4-FFF2-40B4-BE49-F238E27FC236}">
                <a16:creationId xmlns:a16="http://schemas.microsoft.com/office/drawing/2014/main" id="{434EFA9D-D289-80BD-9F9B-5A420EB0E55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33019" y="1166019"/>
            <a:ext cx="4525963" cy="4525963"/>
          </a:xfrm>
          <a:prstGeom prst="rect">
            <a:avLst/>
          </a:prstGeom>
        </p:spPr>
      </p:pic>
    </p:spTree>
    <p:extLst>
      <p:ext uri="{BB962C8B-B14F-4D97-AF65-F5344CB8AC3E}">
        <p14:creationId xmlns:p14="http://schemas.microsoft.com/office/powerpoint/2010/main" val="53176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vizin – art science technology sustainabilit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7428" y="-3448"/>
            <a:ext cx="9150573" cy="4800600"/>
          </a:xfrm>
        </p:spPr>
      </p:pic>
      <p:sp>
        <p:nvSpPr>
          <p:cNvPr id="5" name="TextBox 4"/>
          <p:cNvSpPr txBox="1"/>
          <p:nvPr/>
        </p:nvSpPr>
        <p:spPr>
          <a:xfrm>
            <a:off x="2855641" y="1268760"/>
            <a:ext cx="3104509" cy="707886"/>
          </a:xfrm>
          <a:prstGeom prst="rect">
            <a:avLst/>
          </a:prstGeom>
          <a:noFill/>
        </p:spPr>
        <p:txBody>
          <a:bodyPr wrap="square" rtlCol="0">
            <a:spAutoFit/>
          </a:bodyPr>
          <a:lstStyle/>
          <a:p>
            <a:r>
              <a:rPr lang="en-GB" sz="2000" b="1" i="1" dirty="0"/>
              <a:t>“Road Safety is something that young children learn….</a:t>
            </a:r>
            <a:endParaRPr lang="en-GB" sz="2000" b="1" dirty="0"/>
          </a:p>
        </p:txBody>
      </p:sp>
      <p:sp>
        <p:nvSpPr>
          <p:cNvPr id="6" name="TextBox 5"/>
          <p:cNvSpPr txBox="1"/>
          <p:nvPr/>
        </p:nvSpPr>
        <p:spPr>
          <a:xfrm>
            <a:off x="6418942" y="1484785"/>
            <a:ext cx="2736304" cy="2031325"/>
          </a:xfrm>
          <a:prstGeom prst="rect">
            <a:avLst/>
          </a:prstGeom>
          <a:noFill/>
        </p:spPr>
        <p:txBody>
          <a:bodyPr wrap="square" rtlCol="0">
            <a:spAutoFit/>
          </a:bodyPr>
          <a:lstStyle/>
          <a:p>
            <a:r>
              <a:rPr lang="en-GB" sz="1350" i="1" dirty="0"/>
              <a:t> </a:t>
            </a:r>
            <a:r>
              <a:rPr lang="en-GB" b="1" i="1" dirty="0">
                <a:solidFill>
                  <a:schemeClr val="bg1"/>
                </a:solidFill>
                <a:effectLst>
                  <a:outerShdw blurRad="38100" dist="38100" dir="2700000" algn="tl">
                    <a:srgbClr val="000000">
                      <a:alpha val="43137"/>
                    </a:srgbClr>
                  </a:outerShdw>
                </a:effectLst>
              </a:rPr>
              <a:t>“I know how to cross the road. Been there, done that. I don’t know anyone who has been hurt on the road, so I don’t need to worry about it.”</a:t>
            </a:r>
            <a:endParaRPr lang="en-GB" b="1" dirty="0">
              <a:solidFill>
                <a:schemeClr val="bg1"/>
              </a:solidFill>
              <a:effectLst>
                <a:outerShdw blurRad="38100" dist="38100" dir="2700000" algn="tl">
                  <a:srgbClr val="000000">
                    <a:alpha val="43137"/>
                  </a:srgbClr>
                </a:outerShdw>
              </a:effectLst>
            </a:endParaRPr>
          </a:p>
          <a:p>
            <a:endParaRPr lang="en-GB" dirty="0"/>
          </a:p>
        </p:txBody>
      </p:sp>
    </p:spTree>
    <p:extLst>
      <p:ext uri="{BB962C8B-B14F-4D97-AF65-F5344CB8AC3E}">
        <p14:creationId xmlns:p14="http://schemas.microsoft.com/office/powerpoint/2010/main" val="11370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3513" y="1268761"/>
            <a:ext cx="8615323" cy="3293209"/>
          </a:xfrm>
          <a:prstGeom prst="rect">
            <a:avLst/>
          </a:prstGeom>
          <a:noFill/>
        </p:spPr>
        <p:txBody>
          <a:bodyPr wrap="square" rtlCol="0">
            <a:spAutoFit/>
          </a:bodyPr>
          <a:lstStyle/>
          <a:p>
            <a:pPr algn="ctr" fontAlgn="base"/>
            <a:r>
              <a:rPr lang="en-GB" sz="4000" b="1" u="sng" dirty="0">
                <a:solidFill>
                  <a:schemeClr val="accent1">
                    <a:lumMod val="50000"/>
                  </a:schemeClr>
                </a:solidFill>
                <a:latin typeface="Arial" panose="020B0604020202020204" pitchFamily="34" charset="0"/>
                <a:cs typeface="Arial" panose="020B0604020202020204" pitchFamily="34" charset="0"/>
              </a:rPr>
              <a:t>Fact</a:t>
            </a:r>
          </a:p>
          <a:p>
            <a:pPr algn="ctr" fontAlgn="base"/>
            <a:endParaRPr lang="en-GB" sz="3600" b="1" dirty="0">
              <a:solidFill>
                <a:schemeClr val="accent1">
                  <a:lumMod val="50000"/>
                </a:schemeClr>
              </a:solidFill>
              <a:latin typeface="Arial" panose="020B0604020202020204" pitchFamily="34" charset="0"/>
              <a:cs typeface="Arial" panose="020B0604020202020204" pitchFamily="34" charset="0"/>
            </a:endParaRPr>
          </a:p>
          <a:p>
            <a:pPr algn="ctr" fontAlgn="base"/>
            <a:r>
              <a:rPr lang="en-GB" sz="4400" b="1" dirty="0">
                <a:solidFill>
                  <a:schemeClr val="accent1">
                    <a:lumMod val="50000"/>
                  </a:schemeClr>
                </a:solidFill>
                <a:latin typeface="Arial" panose="020B0604020202020204" pitchFamily="34" charset="0"/>
                <a:cs typeface="Arial" panose="020B0604020202020204" pitchFamily="34" charset="0"/>
              </a:rPr>
              <a:t>Road traffic incidents are the single biggest killer of young people aged 10-18 in the UK.</a:t>
            </a:r>
          </a:p>
        </p:txBody>
      </p:sp>
    </p:spTree>
    <p:extLst>
      <p:ext uri="{BB962C8B-B14F-4D97-AF65-F5344CB8AC3E}">
        <p14:creationId xmlns:p14="http://schemas.microsoft.com/office/powerpoint/2010/main" val="384812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EADS UP, PHONES DOWN! Film C - Suburban scene">
            <a:hlinkClick r:id="" action="ppaction://media"/>
            <a:extLst>
              <a:ext uri="{FF2B5EF4-FFF2-40B4-BE49-F238E27FC236}">
                <a16:creationId xmlns:a16="http://schemas.microsoft.com/office/drawing/2014/main" id="{178B3C87-69AA-81B6-C079-D1AFCAA1907C}"/>
              </a:ext>
            </a:extLst>
          </p:cNvPr>
          <p:cNvPicPr>
            <a:picLocks noRot="1" noChangeAspect="1"/>
          </p:cNvPicPr>
          <p:nvPr>
            <a:videoFile r:link="rId1"/>
          </p:nvPr>
        </p:nvPicPr>
        <p:blipFill>
          <a:blip r:embed="rId4"/>
          <a:stretch>
            <a:fillRect/>
          </a:stretch>
        </p:blipFill>
        <p:spPr>
          <a:xfrm>
            <a:off x="1496948" y="0"/>
            <a:ext cx="9144000" cy="5733256"/>
          </a:xfrm>
          <a:prstGeom prst="rect">
            <a:avLst/>
          </a:prstGeom>
        </p:spPr>
      </p:pic>
    </p:spTree>
    <p:extLst>
      <p:ext uri="{BB962C8B-B14F-4D97-AF65-F5344CB8AC3E}">
        <p14:creationId xmlns:p14="http://schemas.microsoft.com/office/powerpoint/2010/main" val="8026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centration test">
            <a:hlinkClick r:id="" action="ppaction://media"/>
          </p:cNvPr>
          <p:cNvPicPr>
            <a:picLocks noChangeAspect="1"/>
          </p:cNvPicPr>
          <p:nvPr>
            <a:videoFile r:link="rId1"/>
            <p:extLst>
              <p:ext uri="{DAA4B4D4-6D71-4841-9C94-3DE7FCFB9230}">
                <p14:media xmlns:p14="http://schemas.microsoft.com/office/powerpoint/2010/main" r:embed="rId2">
                  <p14:trim st="2574" end="139953.6458"/>
                </p14:media>
              </p:ext>
            </p:extLst>
          </p:nvPr>
        </p:nvPicPr>
        <p:blipFill>
          <a:blip r:embed="rId5"/>
          <a:stretch>
            <a:fillRect/>
          </a:stretch>
        </p:blipFill>
        <p:spPr>
          <a:xfrm>
            <a:off x="1524000" y="0"/>
            <a:ext cx="9094932" cy="5655672"/>
          </a:xfrm>
          <a:prstGeom prst="rect">
            <a:avLst/>
          </a:prstGeom>
        </p:spPr>
      </p:pic>
    </p:spTree>
    <p:extLst>
      <p:ext uri="{BB962C8B-B14F-4D97-AF65-F5344CB8AC3E}">
        <p14:creationId xmlns:p14="http://schemas.microsoft.com/office/powerpoint/2010/main" val="1174068135"/>
      </p:ext>
    </p:extLst>
  </p:cSld>
  <p:clrMapOvr>
    <a:masterClrMapping/>
  </p:clrMapOvr>
  <mc:AlternateContent xmlns:mc="http://schemas.openxmlformats.org/markup-compatibility/2006" xmlns:p14="http://schemas.microsoft.com/office/powerpoint/2010/main">
    <mc:Choice Requires="p14">
      <p:transition spd="slow" p14:dur="13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FD159-7559-23BE-5EEA-319D88139640}"/>
              </a:ext>
            </a:extLst>
          </p:cNvPr>
          <p:cNvPicPr>
            <a:picLocks noChangeAspect="1"/>
          </p:cNvPicPr>
          <p:nvPr/>
        </p:nvPicPr>
        <p:blipFill rotWithShape="1">
          <a:blip r:embed="rId3"/>
          <a:srcRect t="10094" r="1" b="1"/>
          <a:stretch/>
        </p:blipFill>
        <p:spPr>
          <a:xfrm>
            <a:off x="1115876" y="271463"/>
            <a:ext cx="9960247" cy="5792560"/>
          </a:xfrm>
          <a:prstGeom prst="rect">
            <a:avLst/>
          </a:prstGeom>
        </p:spPr>
      </p:pic>
    </p:spTree>
    <p:extLst>
      <p:ext uri="{BB962C8B-B14F-4D97-AF65-F5344CB8AC3E}">
        <p14:creationId xmlns:p14="http://schemas.microsoft.com/office/powerpoint/2010/main" val="3429292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E139B0-F054-8D96-5052-8B0CC6948D5C}"/>
              </a:ext>
            </a:extLst>
          </p:cNvPr>
          <p:cNvSpPr txBox="1"/>
          <p:nvPr/>
        </p:nvSpPr>
        <p:spPr>
          <a:xfrm>
            <a:off x="1775520" y="332657"/>
            <a:ext cx="8208912" cy="646331"/>
          </a:xfrm>
          <a:prstGeom prst="rect">
            <a:avLst/>
          </a:prstGeom>
          <a:noFill/>
        </p:spPr>
        <p:txBody>
          <a:bodyPr wrap="square">
            <a:spAutoFit/>
          </a:bodyPr>
          <a:lstStyle/>
          <a:p>
            <a:pPr algn="ctr"/>
            <a:r>
              <a:rPr lang="en-GB" sz="3600" b="1" dirty="0">
                <a:latin typeface="Verdana"/>
                <a:ea typeface="+mj-ea"/>
                <a:cs typeface="+mj-cs"/>
              </a:rPr>
              <a:t>Use the </a:t>
            </a:r>
            <a:r>
              <a:rPr lang="en-GB" sz="3600" b="1" dirty="0">
                <a:solidFill>
                  <a:srgbClr val="00B050"/>
                </a:solidFill>
                <a:latin typeface="Verdana"/>
                <a:ea typeface="+mj-ea"/>
                <a:cs typeface="+mj-cs"/>
              </a:rPr>
              <a:t>Green</a:t>
            </a:r>
            <a:r>
              <a:rPr lang="en-GB" sz="3600" b="1" dirty="0">
                <a:solidFill>
                  <a:srgbClr val="193B45"/>
                </a:solidFill>
                <a:latin typeface="Verdana"/>
                <a:ea typeface="+mj-ea"/>
                <a:cs typeface="+mj-cs"/>
              </a:rPr>
              <a:t> Cross Code</a:t>
            </a:r>
            <a:endParaRPr lang="en-GB" sz="3600" dirty="0"/>
          </a:p>
        </p:txBody>
      </p:sp>
      <p:sp>
        <p:nvSpPr>
          <p:cNvPr id="5" name="TextBox 4">
            <a:extLst>
              <a:ext uri="{FF2B5EF4-FFF2-40B4-BE49-F238E27FC236}">
                <a16:creationId xmlns:a16="http://schemas.microsoft.com/office/drawing/2014/main" id="{113C1D52-1D28-5C9D-F35A-5AA6A76833F8}"/>
              </a:ext>
            </a:extLst>
          </p:cNvPr>
          <p:cNvSpPr txBox="1"/>
          <p:nvPr/>
        </p:nvSpPr>
        <p:spPr>
          <a:xfrm>
            <a:off x="4799856" y="1196753"/>
            <a:ext cx="5400600" cy="3477875"/>
          </a:xfrm>
          <a:prstGeom prst="rect">
            <a:avLst/>
          </a:prstGeom>
          <a:noFill/>
        </p:spPr>
        <p:txBody>
          <a:bodyPr wrap="square">
            <a:spAutoFit/>
          </a:bodyPr>
          <a:lstStyle/>
          <a:p>
            <a:pPr marL="342900" indent="-342900">
              <a:buFont typeface="Arial" panose="020B0604020202020204" pitchFamily="34" charset="0"/>
              <a:buChar char="•"/>
            </a:pPr>
            <a:r>
              <a:rPr lang="en-GB" sz="4400" b="1" dirty="0">
                <a:solidFill>
                  <a:schemeClr val="tx2"/>
                </a:solidFill>
              </a:rPr>
              <a:t>Find a Safe Place</a:t>
            </a:r>
          </a:p>
          <a:p>
            <a:pPr marL="342900" indent="-342900">
              <a:buFont typeface="Arial" panose="020B0604020202020204" pitchFamily="34" charset="0"/>
              <a:buChar char="•"/>
            </a:pPr>
            <a:r>
              <a:rPr lang="en-GB" sz="4400" b="1" dirty="0">
                <a:solidFill>
                  <a:schemeClr val="tx2"/>
                </a:solidFill>
              </a:rPr>
              <a:t>Stop </a:t>
            </a:r>
          </a:p>
          <a:p>
            <a:pPr marL="342900" indent="-342900">
              <a:buFont typeface="Arial" panose="020B0604020202020204" pitchFamily="34" charset="0"/>
              <a:buChar char="•"/>
            </a:pPr>
            <a:r>
              <a:rPr lang="en-GB" sz="4400" b="1" dirty="0">
                <a:solidFill>
                  <a:schemeClr val="tx2"/>
                </a:solidFill>
              </a:rPr>
              <a:t>Look</a:t>
            </a:r>
          </a:p>
          <a:p>
            <a:pPr marL="342900" indent="-342900">
              <a:buFont typeface="Arial" panose="020B0604020202020204" pitchFamily="34" charset="0"/>
              <a:buChar char="•"/>
            </a:pPr>
            <a:r>
              <a:rPr lang="en-GB" sz="4400" b="1" dirty="0">
                <a:solidFill>
                  <a:schemeClr val="tx2"/>
                </a:solidFill>
              </a:rPr>
              <a:t>Listen </a:t>
            </a:r>
          </a:p>
          <a:p>
            <a:pPr marL="342900" indent="-342900">
              <a:buFont typeface="Arial" panose="020B0604020202020204" pitchFamily="34" charset="0"/>
              <a:buChar char="•"/>
            </a:pPr>
            <a:r>
              <a:rPr lang="en-GB" sz="4400" b="1" dirty="0">
                <a:solidFill>
                  <a:schemeClr val="tx2"/>
                </a:solidFill>
              </a:rPr>
              <a:t>Think </a:t>
            </a:r>
            <a:endParaRPr lang="en-GB" sz="4400" dirty="0"/>
          </a:p>
        </p:txBody>
      </p:sp>
      <p:pic>
        <p:nvPicPr>
          <p:cNvPr id="13" name="Picture 12" descr="A red bridge with people walking on it&#10;&#10;Description automatically generated">
            <a:extLst>
              <a:ext uri="{FF2B5EF4-FFF2-40B4-BE49-F238E27FC236}">
                <a16:creationId xmlns:a16="http://schemas.microsoft.com/office/drawing/2014/main" id="{D571F16D-15AF-8FC5-9D71-2751A728E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522" y="1127894"/>
            <a:ext cx="2698750" cy="1797050"/>
          </a:xfrm>
          <a:prstGeom prst="rect">
            <a:avLst/>
          </a:prstGeom>
        </p:spPr>
      </p:pic>
      <p:pic>
        <p:nvPicPr>
          <p:cNvPr id="15" name="Picture 14" descr="A crosswalk on a street&#10;&#10;Description automatically generated">
            <a:extLst>
              <a:ext uri="{FF2B5EF4-FFF2-40B4-BE49-F238E27FC236}">
                <a16:creationId xmlns:a16="http://schemas.microsoft.com/office/drawing/2014/main" id="{303436BA-FAC7-9F15-E487-9EF5DCCB0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8954" y="4055868"/>
            <a:ext cx="2790304" cy="1605380"/>
          </a:xfrm>
          <a:prstGeom prst="rect">
            <a:avLst/>
          </a:prstGeom>
        </p:spPr>
      </p:pic>
      <p:pic>
        <p:nvPicPr>
          <p:cNvPr id="17" name="Picture 16" descr="A close-up of a road&#10;&#10;Description automatically generated">
            <a:extLst>
              <a:ext uri="{FF2B5EF4-FFF2-40B4-BE49-F238E27FC236}">
                <a16:creationId xmlns:a16="http://schemas.microsoft.com/office/drawing/2014/main" id="{9F750258-8151-14F2-4F59-70B37C153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5745" y="3284984"/>
            <a:ext cx="2790304" cy="1858014"/>
          </a:xfrm>
          <a:prstGeom prst="rect">
            <a:avLst/>
          </a:prstGeom>
        </p:spPr>
      </p:pic>
      <p:pic>
        <p:nvPicPr>
          <p:cNvPr id="19" name="Picture 18" descr="A crosswalk sign on a street&#10;&#10;Description automatically generated">
            <a:extLst>
              <a:ext uri="{FF2B5EF4-FFF2-40B4-BE49-F238E27FC236}">
                <a16:creationId xmlns:a16="http://schemas.microsoft.com/office/drawing/2014/main" id="{10BBD0E8-72E6-BC3F-6BA4-2066DB9BD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8954" y="2088971"/>
            <a:ext cx="2790305" cy="1858015"/>
          </a:xfrm>
          <a:prstGeom prst="rect">
            <a:avLst/>
          </a:prstGeom>
        </p:spPr>
      </p:pic>
    </p:spTree>
    <p:extLst>
      <p:ext uri="{BB962C8B-B14F-4D97-AF65-F5344CB8AC3E}">
        <p14:creationId xmlns:p14="http://schemas.microsoft.com/office/powerpoint/2010/main" val="2454337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ew Image">
            <a:extLst>
              <a:ext uri="{FF2B5EF4-FFF2-40B4-BE49-F238E27FC236}">
                <a16:creationId xmlns:a16="http://schemas.microsoft.com/office/drawing/2014/main" id="{F4D3F8BA-8114-9167-654F-33CF44385FC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2669520" y="273051"/>
            <a:ext cx="6391886" cy="5304789"/>
          </a:xfrm>
          <a:prstGeom prst="rect">
            <a:avLst/>
          </a:prstGeom>
          <a:noFill/>
        </p:spPr>
      </p:pic>
    </p:spTree>
    <p:extLst>
      <p:ext uri="{BB962C8B-B14F-4D97-AF65-F5344CB8AC3E}">
        <p14:creationId xmlns:p14="http://schemas.microsoft.com/office/powerpoint/2010/main" val="30456776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149</TotalTime>
  <Words>1119</Words>
  <Application>Microsoft Office PowerPoint</Application>
  <PresentationFormat>Widescreen</PresentationFormat>
  <Paragraphs>82</Paragraphs>
  <Slides>12</Slides>
  <Notes>12</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Calibri</vt:lpstr>
      <vt:lpstr>Helvetica Neue</vt:lpstr>
      <vt:lpstr>Symbol</vt:lpstr>
      <vt:lpstr>Verdana</vt:lpstr>
      <vt:lpstr>1_Office Theme</vt:lpstr>
      <vt:lpstr>PowerPoint Presentation</vt:lpstr>
      <vt:lpstr>Time a Minute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Bradford Metropolitan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Hammond</dc:creator>
  <cp:lastModifiedBy>Joanne Wilkinson</cp:lastModifiedBy>
  <cp:revision>8</cp:revision>
  <dcterms:created xsi:type="dcterms:W3CDTF">2026-04-24T14:01:26Z</dcterms:created>
  <dcterms:modified xsi:type="dcterms:W3CDTF">2026-07-03T08:02:10Z</dcterms:modified>
</cp:coreProperties>
</file>