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85" r:id="rId2"/>
    <p:sldId id="286" r:id="rId3"/>
    <p:sldId id="288" r:id="rId4"/>
    <p:sldId id="290" r:id="rId5"/>
    <p:sldId id="291" r:id="rId6"/>
    <p:sldId id="292" r:id="rId7"/>
    <p:sldId id="293" r:id="rId8"/>
    <p:sldId id="443" r:id="rId9"/>
    <p:sldId id="442" r:id="rId10"/>
    <p:sldId id="445" r:id="rId11"/>
    <p:sldId id="449" r:id="rId12"/>
    <p:sldId id="259" r:id="rId13"/>
    <p:sldId id="447" r:id="rId14"/>
    <p:sldId id="304" r:id="rId15"/>
    <p:sldId id="301" r:id="rId16"/>
    <p:sldId id="446" r:id="rId17"/>
    <p:sldId id="306" r:id="rId18"/>
    <p:sldId id="419" r:id="rId19"/>
    <p:sldId id="257" r:id="rId20"/>
    <p:sldId id="352" r:id="rId21"/>
    <p:sldId id="258" r:id="rId22"/>
    <p:sldId id="308" r:id="rId23"/>
    <p:sldId id="44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331" autoAdjust="0"/>
  </p:normalViewPr>
  <p:slideViewPr>
    <p:cSldViewPr snapToGrid="0">
      <p:cViewPr varScale="1">
        <p:scale>
          <a:sx n="63" d="100"/>
          <a:sy n="63" d="100"/>
        </p:scale>
        <p:origin x="14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D130C-AC58-43E2-9705-4AE769ADFEBD}"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083BC-8D31-47F1-9CD1-DCD0322B2832}" type="slidenum">
              <a:rPr lang="en-GB" smtClean="0"/>
              <a:t>‹#›</a:t>
            </a:fld>
            <a:endParaRPr lang="en-GB"/>
          </a:p>
        </p:txBody>
      </p:sp>
    </p:spTree>
    <p:extLst>
      <p:ext uri="{BB962C8B-B14F-4D97-AF65-F5344CB8AC3E}">
        <p14:creationId xmlns:p14="http://schemas.microsoft.com/office/powerpoint/2010/main" val="282016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1</a:t>
            </a:fld>
            <a:endParaRPr lang="en-GB"/>
          </a:p>
        </p:txBody>
      </p:sp>
    </p:spTree>
    <p:extLst>
      <p:ext uri="{BB962C8B-B14F-4D97-AF65-F5344CB8AC3E}">
        <p14:creationId xmlns:p14="http://schemas.microsoft.com/office/powerpoint/2010/main" val="795909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8C1083BC-8D31-47F1-9CD1-DCD0322B2832}" type="slidenum">
              <a:rPr lang="en-GB" smtClean="0"/>
              <a:t>14</a:t>
            </a:fld>
            <a:endParaRPr lang="en-GB"/>
          </a:p>
        </p:txBody>
      </p:sp>
    </p:spTree>
    <p:extLst>
      <p:ext uri="{BB962C8B-B14F-4D97-AF65-F5344CB8AC3E}">
        <p14:creationId xmlns:p14="http://schemas.microsoft.com/office/powerpoint/2010/main" val="799176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1083BC-8D31-47F1-9CD1-DCD0322B2832}" type="slidenum">
              <a:rPr lang="en-GB" smtClean="0"/>
              <a:t>15</a:t>
            </a:fld>
            <a:endParaRPr lang="en-GB"/>
          </a:p>
        </p:txBody>
      </p:sp>
    </p:spTree>
    <p:extLst>
      <p:ext uri="{BB962C8B-B14F-4D97-AF65-F5344CB8AC3E}">
        <p14:creationId xmlns:p14="http://schemas.microsoft.com/office/powerpoint/2010/main" val="198804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90488" y="744538"/>
            <a:ext cx="6616700" cy="3722687"/>
          </a:xfrm>
          <a:ln/>
        </p:spPr>
      </p:sp>
      <p:sp>
        <p:nvSpPr>
          <p:cNvPr id="60419" name="Notes Placeholder 2"/>
          <p:cNvSpPr>
            <a:spLocks noGrp="1"/>
          </p:cNvSpPr>
          <p:nvPr>
            <p:ph type="body" idx="1"/>
          </p:nvPr>
        </p:nvSpPr>
        <p:spPr>
          <a:noFill/>
        </p:spPr>
        <p:txBody>
          <a:bodyPr/>
          <a:lstStyle/>
          <a:p>
            <a:r>
              <a:rPr lang="en-GB" altLang="en-US" b="0" dirty="0"/>
              <a:t>Booster cushions are no longer recommended</a:t>
            </a:r>
            <a:r>
              <a:rPr lang="en-GB" altLang="en-US" b="0" baseline="0" dirty="0"/>
              <a:t>.</a:t>
            </a:r>
            <a:r>
              <a:rPr lang="en-GB" altLang="en-US" b="0" dirty="0"/>
              <a:t> </a:t>
            </a:r>
            <a:r>
              <a:rPr lang="en-GB" altLang="en-US" b="0" baseline="0" dirty="0"/>
              <a:t> Younger children </a:t>
            </a:r>
            <a:r>
              <a:rPr lang="en-GB" altLang="en-US" dirty="0"/>
              <a:t>should be in either</a:t>
            </a:r>
            <a:r>
              <a:rPr lang="en-GB" altLang="en-US" baseline="0" dirty="0"/>
              <a:t> a</a:t>
            </a:r>
            <a:r>
              <a:rPr lang="en-GB" altLang="en-US" dirty="0"/>
              <a:t> car seat with harness (if they are still within the right height &amp; weight), or a </a:t>
            </a:r>
            <a:r>
              <a:rPr lang="en-GB" altLang="en-US" b="1" dirty="0"/>
              <a:t>high back</a:t>
            </a:r>
            <a:r>
              <a:rPr lang="en-GB" altLang="en-US" dirty="0"/>
              <a:t> </a:t>
            </a:r>
            <a:r>
              <a:rPr lang="en-GB" altLang="en-US" b="1" dirty="0"/>
              <a:t>booster seat.</a:t>
            </a:r>
            <a:r>
              <a:rPr lang="en-GB" altLang="en-US" dirty="0"/>
              <a:t>  Booster cushions offer no protection. High back boosters have side, back, head protection &amp; clips to keep the seat belt in the correct place on the shoulder. The head rest can be</a:t>
            </a:r>
            <a:r>
              <a:rPr lang="en-GB" altLang="en-US" baseline="0" dirty="0"/>
              <a:t> a</a:t>
            </a:r>
            <a:r>
              <a:rPr lang="en-GB" altLang="en-US" dirty="0"/>
              <a:t>djusted</a:t>
            </a:r>
            <a:r>
              <a:rPr lang="en-GB" altLang="en-US" baseline="0" dirty="0"/>
              <a:t> </a:t>
            </a:r>
            <a:r>
              <a:rPr lang="en-GB" altLang="en-US" dirty="0"/>
              <a:t>as child grows and some also expand widthways. </a:t>
            </a:r>
          </a:p>
          <a:p>
            <a:endParaRPr lang="en-GB" altLang="en-US" dirty="0"/>
          </a:p>
        </p:txBody>
      </p:sp>
      <p:sp>
        <p:nvSpPr>
          <p:cNvPr id="604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B9B136-7B93-4F82-9E2B-7E8F4A53A9B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7437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Often children put the seat belt under their arm or behind their back if they are finding it uncomfortable</a:t>
            </a:r>
            <a:r>
              <a:rPr lang="en-GB" baseline="0" dirty="0"/>
              <a:t> (usually because they should still be using a booster seat. Travelling like this is not safe – in the crash the seat belt could damage the internal organs, he could head butt his knees and damage his spine. </a:t>
            </a:r>
            <a:endParaRPr lang="en-GB" dirty="0"/>
          </a:p>
        </p:txBody>
      </p:sp>
      <p:sp>
        <p:nvSpPr>
          <p:cNvPr id="4" name="Slide Number Placeholder 3"/>
          <p:cNvSpPr>
            <a:spLocks noGrp="1"/>
          </p:cNvSpPr>
          <p:nvPr>
            <p:ph type="sldNum" sz="quarter" idx="10"/>
          </p:nvPr>
        </p:nvSpPr>
        <p:spPr/>
        <p:txBody>
          <a:bodyPr/>
          <a:lstStyle/>
          <a:p>
            <a:fld id="{8C1083BC-8D31-47F1-9CD1-DCD0322B2832}" type="slidenum">
              <a:rPr lang="en-GB" smtClean="0"/>
              <a:t>17</a:t>
            </a:fld>
            <a:endParaRPr lang="en-GB"/>
          </a:p>
        </p:txBody>
      </p:sp>
    </p:spTree>
    <p:extLst>
      <p:ext uri="{BB962C8B-B14F-4D97-AF65-F5344CB8AC3E}">
        <p14:creationId xmlns:p14="http://schemas.microsoft.com/office/powerpoint/2010/main" val="166329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2193202-94D1-EA51-DBC6-33120E8E736F}"/>
              </a:ext>
            </a:extLst>
          </p:cNvPr>
          <p:cNvSpPr>
            <a:spLocks noGrp="1" noRot="1" noChangeAspect="1" noChangeArrowheads="1" noTextEdit="1"/>
          </p:cNvSpPr>
          <p:nvPr>
            <p:ph type="sldImg"/>
          </p:nvPr>
        </p:nvSpPr>
        <p:spPr>
          <a:xfrm>
            <a:off x="917575" y="744538"/>
            <a:ext cx="4962525" cy="3722687"/>
          </a:xfrm>
          <a:ln/>
        </p:spPr>
      </p:sp>
      <p:sp>
        <p:nvSpPr>
          <p:cNvPr id="65539" name="Notes Placeholder 2">
            <a:extLst>
              <a:ext uri="{FF2B5EF4-FFF2-40B4-BE49-F238E27FC236}">
                <a16:creationId xmlns:a16="http://schemas.microsoft.com/office/drawing/2014/main" id="{76E869C5-B566-D470-5A01-D852866A74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t>The boy is far too small to be using a booster cushion &amp; adult seat belt. The seat belt is cutting into his neck – this would cause serious injuries to his neck and stomach / internal organs if the car crashed. He may even slip under the seat belt. He needs to be in a seat with a harness like in the second picture (rear facing is the safest option). </a:t>
            </a:r>
          </a:p>
        </p:txBody>
      </p:sp>
      <p:sp>
        <p:nvSpPr>
          <p:cNvPr id="65540" name="Slide Number Placeholder 3">
            <a:extLst>
              <a:ext uri="{FF2B5EF4-FFF2-40B4-BE49-F238E27FC236}">
                <a16:creationId xmlns:a16="http://schemas.microsoft.com/office/drawing/2014/main" id="{997EB432-2BB9-CD37-CA3A-B94F18D6F87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2479C8-230E-417B-8D3B-219E05D7B146}" type="slidenum">
              <a:rPr lang="en-GB" altLang="en-US" sz="1200"/>
              <a:pPr/>
              <a:t>18</a:t>
            </a:fld>
            <a:endParaRPr lang="en-GB"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19</a:t>
            </a:fld>
            <a:endParaRPr lang="en-GB"/>
          </a:p>
        </p:txBody>
      </p:sp>
    </p:spTree>
    <p:extLst>
      <p:ext uri="{BB962C8B-B14F-4D97-AF65-F5344CB8AC3E}">
        <p14:creationId xmlns:p14="http://schemas.microsoft.com/office/powerpoint/2010/main" val="189414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7C5BB69-14F3-2CB9-A2F5-F905E9D5DA1E}"/>
              </a:ext>
            </a:extLst>
          </p:cNvPr>
          <p:cNvSpPr>
            <a:spLocks noGrp="1" noRot="1" noChangeAspect="1" noChangeArrowheads="1" noTextEdit="1"/>
          </p:cNvSpPr>
          <p:nvPr>
            <p:ph type="sldImg"/>
          </p:nvPr>
        </p:nvSpPr>
        <p:spPr>
          <a:xfrm>
            <a:off x="90488" y="744538"/>
            <a:ext cx="6616700" cy="3722687"/>
          </a:xfrm>
          <a:ln/>
        </p:spPr>
      </p:sp>
      <p:sp>
        <p:nvSpPr>
          <p:cNvPr id="68611" name="Notes Placeholder 2">
            <a:extLst>
              <a:ext uri="{FF2B5EF4-FFF2-40B4-BE49-F238E27FC236}">
                <a16:creationId xmlns:a16="http://schemas.microsoft.com/office/drawing/2014/main" id="{666D0E27-A5FD-D776-A57A-3D7C47B34F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t>A thick coat prevents the harness from being pulled tightly enough and in a collision the child may not be restrained properly. It is possible that the straps could be so loose the child may slip out of the restraint. Your child is at risk of overheating in the car if you leave their coats on. Use blankets over the top of the car seat if the child is cold. </a:t>
            </a:r>
          </a:p>
        </p:txBody>
      </p:sp>
      <p:sp>
        <p:nvSpPr>
          <p:cNvPr id="68612" name="Slide Number Placeholder 3">
            <a:extLst>
              <a:ext uri="{FF2B5EF4-FFF2-40B4-BE49-F238E27FC236}">
                <a16:creationId xmlns:a16="http://schemas.microsoft.com/office/drawing/2014/main" id="{C9049BD4-80CE-C5A7-BCA7-F0D2EC4E95E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0FB492-1F9F-48BD-A9A2-CA3CD1E8494B}" type="slidenum">
              <a:rPr lang="en-GB" altLang="en-US" sz="1200"/>
              <a:pPr/>
              <a:t>20</a:t>
            </a:fld>
            <a:endParaRPr lang="en-GB"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22</a:t>
            </a:fld>
            <a:endParaRPr lang="en-GB"/>
          </a:p>
        </p:txBody>
      </p:sp>
    </p:spTree>
    <p:extLst>
      <p:ext uri="{BB962C8B-B14F-4D97-AF65-F5344CB8AC3E}">
        <p14:creationId xmlns:p14="http://schemas.microsoft.com/office/powerpoint/2010/main" val="3332402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23</a:t>
            </a:fld>
            <a:endParaRPr lang="en-GB"/>
          </a:p>
        </p:txBody>
      </p:sp>
    </p:spTree>
    <p:extLst>
      <p:ext uri="{BB962C8B-B14F-4D97-AF65-F5344CB8AC3E}">
        <p14:creationId xmlns:p14="http://schemas.microsoft.com/office/powerpoint/2010/main" val="339062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1083BC-8D31-47F1-9CD1-DCD0322B2832}" type="slidenum">
              <a:rPr lang="en-GB" smtClean="0"/>
              <a:t>2</a:t>
            </a:fld>
            <a:endParaRPr lang="en-GB"/>
          </a:p>
        </p:txBody>
      </p:sp>
    </p:spTree>
    <p:extLst>
      <p:ext uri="{BB962C8B-B14F-4D97-AF65-F5344CB8AC3E}">
        <p14:creationId xmlns:p14="http://schemas.microsoft.com/office/powerpoint/2010/main" val="42310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3</a:t>
            </a:fld>
            <a:endParaRPr lang="en-GB"/>
          </a:p>
        </p:txBody>
      </p:sp>
    </p:spTree>
    <p:extLst>
      <p:ext uri="{BB962C8B-B14F-4D97-AF65-F5344CB8AC3E}">
        <p14:creationId xmlns:p14="http://schemas.microsoft.com/office/powerpoint/2010/main" val="223403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5</a:t>
            </a:fld>
            <a:endParaRPr lang="en-GB"/>
          </a:p>
        </p:txBody>
      </p:sp>
    </p:spTree>
    <p:extLst>
      <p:ext uri="{BB962C8B-B14F-4D97-AF65-F5344CB8AC3E}">
        <p14:creationId xmlns:p14="http://schemas.microsoft.com/office/powerpoint/2010/main" val="176831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7</a:t>
            </a:fld>
            <a:endParaRPr lang="en-GB"/>
          </a:p>
        </p:txBody>
      </p:sp>
    </p:spTree>
    <p:extLst>
      <p:ext uri="{BB962C8B-B14F-4D97-AF65-F5344CB8AC3E}">
        <p14:creationId xmlns:p14="http://schemas.microsoft.com/office/powerpoint/2010/main" val="340022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8</a:t>
            </a:fld>
            <a:endParaRPr lang="en-GB"/>
          </a:p>
        </p:txBody>
      </p:sp>
    </p:spTree>
    <p:extLst>
      <p:ext uri="{BB962C8B-B14F-4D97-AF65-F5344CB8AC3E}">
        <p14:creationId xmlns:p14="http://schemas.microsoft.com/office/powerpoint/2010/main" val="1548966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10</a:t>
            </a:fld>
            <a:endParaRPr lang="en-GB"/>
          </a:p>
        </p:txBody>
      </p:sp>
    </p:spTree>
    <p:extLst>
      <p:ext uri="{BB962C8B-B14F-4D97-AF65-F5344CB8AC3E}">
        <p14:creationId xmlns:p14="http://schemas.microsoft.com/office/powerpoint/2010/main" val="60365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12</a:t>
            </a:fld>
            <a:endParaRPr lang="en-GB"/>
          </a:p>
        </p:txBody>
      </p:sp>
    </p:spTree>
    <p:extLst>
      <p:ext uri="{BB962C8B-B14F-4D97-AF65-F5344CB8AC3E}">
        <p14:creationId xmlns:p14="http://schemas.microsoft.com/office/powerpoint/2010/main" val="211510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1083BC-8D31-47F1-9CD1-DCD0322B2832}" type="slidenum">
              <a:rPr lang="en-GB" smtClean="0"/>
              <a:t>13</a:t>
            </a:fld>
            <a:endParaRPr lang="en-GB"/>
          </a:p>
        </p:txBody>
      </p:sp>
    </p:spTree>
    <p:extLst>
      <p:ext uri="{BB962C8B-B14F-4D97-AF65-F5344CB8AC3E}">
        <p14:creationId xmlns:p14="http://schemas.microsoft.com/office/powerpoint/2010/main" val="242549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Media Placeholder 2"/>
          <p:cNvSpPr>
            <a:spLocks noGrp="1"/>
          </p:cNvSpPr>
          <p:nvPr>
            <p:ph type="media" sz="half" idx="1"/>
          </p:nvPr>
        </p:nvSpPr>
        <p:spPr>
          <a:xfrm>
            <a:off x="914400" y="1981200"/>
            <a:ext cx="5080000" cy="4114800"/>
          </a:xfrm>
        </p:spPr>
        <p:txBody>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08494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11/12/2025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 id="214748366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9_Af8w2SAT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cid:2C9975FE-D804-4CC3-9E0F-58FB9EF606D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0.wmf"/><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youtube.com/watch?v=ra5LK8x86z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59" y="287383"/>
            <a:ext cx="11443063" cy="2123658"/>
          </a:xfrm>
          <a:prstGeom prst="rect">
            <a:avLst/>
          </a:prstGeom>
        </p:spPr>
        <p:txBody>
          <a:bodyPr wrap="square">
            <a:spAutoFit/>
          </a:bodyPr>
          <a:lstStyle/>
          <a:p>
            <a:r>
              <a:rPr lang="en-GB" sz="2600" b="1" u="sng" dirty="0"/>
              <a:t>1.	How are most children hurt on the roads in the Bradford District?</a:t>
            </a:r>
          </a:p>
          <a:p>
            <a:endParaRPr lang="en-GB" sz="2800" b="1" dirty="0"/>
          </a:p>
          <a:p>
            <a:r>
              <a:rPr lang="en-GB" sz="2800" b="1" dirty="0"/>
              <a:t>		</a:t>
            </a:r>
            <a:r>
              <a:rPr lang="en-GB" sz="2600" b="1" dirty="0"/>
              <a:t> As pedestrians 					OR					In cars				      			 </a:t>
            </a:r>
            <a:r>
              <a:rPr lang="en-GB" sz="2400" b="1" dirty="0"/>
              <a:t>	</a:t>
            </a:r>
          </a:p>
          <a:p>
            <a:endParaRPr lang="en-GB" sz="2400" b="1" dirty="0"/>
          </a:p>
        </p:txBody>
      </p:sp>
      <p:sp>
        <p:nvSpPr>
          <p:cNvPr id="4" name="5-Point Star 3"/>
          <p:cNvSpPr/>
          <p:nvPr/>
        </p:nvSpPr>
        <p:spPr>
          <a:xfrm>
            <a:off x="3928074" y="1055298"/>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0800F4C-1BA1-580E-BAC4-A13FB63A5381}"/>
              </a:ext>
            </a:extLst>
          </p:cNvPr>
          <p:cNvSpPr txBox="1"/>
          <p:nvPr/>
        </p:nvSpPr>
        <p:spPr>
          <a:xfrm>
            <a:off x="1178169" y="2989385"/>
            <a:ext cx="10146323" cy="2677656"/>
          </a:xfrm>
          <a:prstGeom prst="rect">
            <a:avLst/>
          </a:prstGeom>
          <a:noFill/>
        </p:spPr>
        <p:txBody>
          <a:bodyPr wrap="square" rtlCol="0">
            <a:spAutoFit/>
          </a:bodyPr>
          <a:lstStyle/>
          <a:p>
            <a:pPr marL="457200" indent="-457200">
              <a:buFontTx/>
              <a:buChar char="-"/>
            </a:pPr>
            <a:r>
              <a:rPr lang="en-GB" sz="2800" b="1" dirty="0"/>
              <a:t>Around 200 children hurt every year – the majority are as pedestrians, but we still have a high number of children hurt in car crashes</a:t>
            </a:r>
          </a:p>
          <a:p>
            <a:endParaRPr lang="en-GB" sz="2800" b="1" dirty="0"/>
          </a:p>
          <a:p>
            <a:endParaRPr lang="en-GB" sz="2800" b="1" dirty="0"/>
          </a:p>
          <a:p>
            <a:r>
              <a:rPr lang="en-GB" sz="2800" b="1" dirty="0"/>
              <a:t>-  In 2023 there were 1,390 casualties on Bradford’s roads</a:t>
            </a:r>
          </a:p>
        </p:txBody>
      </p:sp>
    </p:spTree>
    <p:extLst>
      <p:ext uri="{BB962C8B-B14F-4D97-AF65-F5344CB8AC3E}">
        <p14:creationId xmlns:p14="http://schemas.microsoft.com/office/powerpoint/2010/main" val="1905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s://trafficchaos.files.wordpress.com/2012/10/zig-zag-warning-poster2.jpg">
            <a:extLst>
              <a:ext uri="{FF2B5EF4-FFF2-40B4-BE49-F238E27FC236}">
                <a16:creationId xmlns:a16="http://schemas.microsoft.com/office/drawing/2014/main" id="{D7767E1E-5B12-E4D9-4A83-90A991057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96" y="2537627"/>
            <a:ext cx="3111903" cy="412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s://s0.geograph.org.uk/geophotos/04/84/99/4849931_da1c09d0.jpg">
            <a:extLst>
              <a:ext uri="{FF2B5EF4-FFF2-40B4-BE49-F238E27FC236}">
                <a16:creationId xmlns:a16="http://schemas.microsoft.com/office/drawing/2014/main" id="{E6A6ED66-81FB-5A1A-8B30-674090A7FC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58154" y="3182397"/>
            <a:ext cx="6646985" cy="3321621"/>
          </a:xfrm>
          <a:prstGeom prst="rect">
            <a:avLst/>
          </a:prstGeom>
          <a:noFill/>
          <a:ln>
            <a:noFill/>
          </a:ln>
        </p:spPr>
      </p:pic>
      <p:pic>
        <p:nvPicPr>
          <p:cNvPr id="4" name="Picture 3">
            <a:extLst>
              <a:ext uri="{FF2B5EF4-FFF2-40B4-BE49-F238E27FC236}">
                <a16:creationId xmlns:a16="http://schemas.microsoft.com/office/drawing/2014/main" id="{42CE2782-21FE-F3BA-7FDE-E9261AF49203}"/>
              </a:ext>
            </a:extLst>
          </p:cNvPr>
          <p:cNvPicPr>
            <a:picLocks noChangeAspect="1"/>
          </p:cNvPicPr>
          <p:nvPr/>
        </p:nvPicPr>
        <p:blipFill>
          <a:blip r:embed="rId5"/>
          <a:stretch>
            <a:fillRect/>
          </a:stretch>
        </p:blipFill>
        <p:spPr>
          <a:xfrm>
            <a:off x="199993" y="48629"/>
            <a:ext cx="11792014" cy="2372056"/>
          </a:xfrm>
          <a:prstGeom prst="rect">
            <a:avLst/>
          </a:prstGeom>
        </p:spPr>
      </p:pic>
    </p:spTree>
    <p:extLst>
      <p:ext uri="{BB962C8B-B14F-4D97-AF65-F5344CB8AC3E}">
        <p14:creationId xmlns:p14="http://schemas.microsoft.com/office/powerpoint/2010/main" val="175070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 the event of a crash, you’re twice as likely to survive if you wear a seat belt.  &#10;">
            <a:extLst>
              <a:ext uri="{FF2B5EF4-FFF2-40B4-BE49-F238E27FC236}">
                <a16:creationId xmlns:a16="http://schemas.microsoft.com/office/drawing/2014/main" id="{20B41380-EF33-0D14-3272-737704028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016" y="256032"/>
            <a:ext cx="6345936" cy="6345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67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0829" y="152527"/>
            <a:ext cx="10358461" cy="4616648"/>
          </a:xfrm>
          <a:prstGeom prst="rect">
            <a:avLst/>
          </a:prstGeom>
          <a:noFill/>
        </p:spPr>
        <p:txBody>
          <a:bodyPr wrap="square" rtlCol="0">
            <a:spAutoFit/>
          </a:bodyPr>
          <a:lstStyle/>
          <a:p>
            <a:r>
              <a:rPr lang="en-GB" sz="2400" dirty="0"/>
              <a:t>    </a:t>
            </a:r>
            <a:r>
              <a:rPr lang="en-GB" sz="2400" b="1" u="sng" dirty="0"/>
              <a:t>6.  Is it the Law to wear a seatbelt in both the front and back seats?</a:t>
            </a:r>
          </a:p>
          <a:p>
            <a:endParaRPr lang="en-GB" sz="2400" dirty="0"/>
          </a:p>
          <a:p>
            <a:pPr lvl="1"/>
            <a:r>
              <a:rPr lang="en-GB" sz="2400" b="1" dirty="0"/>
              <a:t>    A) No, just the front                       B) Yes, both front and back</a:t>
            </a:r>
          </a:p>
          <a:p>
            <a:pPr marL="457200" indent="-457200">
              <a:buAutoNum type="alphaUcParenR"/>
            </a:pPr>
            <a:endParaRPr lang="en-GB" sz="2400" b="1" dirty="0"/>
          </a:p>
          <a:p>
            <a:pPr marL="171450" lvl="0" indent="-171450">
              <a:buFont typeface="Arial" panose="020B0604020202020204" pitchFamily="34" charset="0"/>
              <a:buChar char="•"/>
            </a:pPr>
            <a:r>
              <a:rPr lang="en-GB" sz="2200" b="1" dirty="0">
                <a:solidFill>
                  <a:srgbClr val="FFFF00"/>
                </a:solidFill>
              </a:rPr>
              <a:t>it is the law for everyone</a:t>
            </a:r>
          </a:p>
          <a:p>
            <a:pPr lvl="0"/>
            <a:endParaRPr lang="en-GB" sz="2200" b="1" dirty="0">
              <a:solidFill>
                <a:srgbClr val="FFFF00"/>
              </a:solidFill>
            </a:endParaRPr>
          </a:p>
          <a:p>
            <a:pPr marL="171450" lvl="0" indent="-171450">
              <a:buFont typeface="Arial" panose="020B0604020202020204" pitchFamily="34" charset="0"/>
              <a:buChar char="•"/>
            </a:pPr>
            <a:r>
              <a:rPr lang="en-GB" sz="2200" b="1" dirty="0">
                <a:solidFill>
                  <a:srgbClr val="FFFF00"/>
                </a:solidFill>
              </a:rPr>
              <a:t>£100 on the spot fine – </a:t>
            </a:r>
          </a:p>
          <a:p>
            <a:pPr lvl="0"/>
            <a:r>
              <a:rPr lang="en-GB" sz="2200" b="1" dirty="0">
                <a:solidFill>
                  <a:srgbClr val="FFFF00"/>
                </a:solidFill>
              </a:rPr>
              <a:t>  if prosecuted up to £500</a:t>
            </a:r>
          </a:p>
          <a:p>
            <a:pPr marL="171450" lvl="0" indent="-171450">
              <a:buFont typeface="Arial" panose="020B0604020202020204" pitchFamily="34" charset="0"/>
              <a:buChar char="•"/>
            </a:pPr>
            <a:endParaRPr lang="en-GB" sz="2200" b="1" dirty="0">
              <a:solidFill>
                <a:srgbClr val="FFFF00"/>
              </a:solidFill>
            </a:endParaRPr>
          </a:p>
          <a:p>
            <a:pPr marL="171450" lvl="0" indent="-171450">
              <a:buFont typeface="Arial" panose="020B0604020202020204" pitchFamily="34" charset="0"/>
              <a:buChar char="•"/>
            </a:pPr>
            <a:r>
              <a:rPr lang="en-GB" sz="2200" b="1" dirty="0">
                <a:solidFill>
                  <a:srgbClr val="FFFF00"/>
                </a:solidFill>
              </a:rPr>
              <a:t>Do not carry more passengers </a:t>
            </a:r>
          </a:p>
          <a:p>
            <a:pPr lvl="0"/>
            <a:r>
              <a:rPr lang="en-GB" sz="2200" b="1" dirty="0">
                <a:solidFill>
                  <a:srgbClr val="FFFF00"/>
                </a:solidFill>
              </a:rPr>
              <a:t>  than you have seat belts</a:t>
            </a:r>
          </a:p>
          <a:p>
            <a:pPr lvl="0"/>
            <a:endParaRPr lang="en-GB" sz="2200" dirty="0"/>
          </a:p>
          <a:p>
            <a:pPr marL="171450" lvl="0" indent="-171450">
              <a:buFont typeface="Arial" panose="020B0604020202020204" pitchFamily="34" charset="0"/>
              <a:buChar char="•"/>
            </a:pPr>
            <a:endParaRPr lang="en-GB" sz="2200" dirty="0"/>
          </a:p>
        </p:txBody>
      </p:sp>
      <p:sp>
        <p:nvSpPr>
          <p:cNvPr id="5" name="5-Point Star 4"/>
          <p:cNvSpPr/>
          <p:nvPr/>
        </p:nvSpPr>
        <p:spPr>
          <a:xfrm>
            <a:off x="9980022" y="705394"/>
            <a:ext cx="679268" cy="6531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03086" y="5866331"/>
            <a:ext cx="6096000" cy="646331"/>
          </a:xfrm>
          <a:prstGeom prst="rect">
            <a:avLst/>
          </a:prstGeom>
        </p:spPr>
        <p:txBody>
          <a:bodyPr>
            <a:spAutoFit/>
          </a:bodyPr>
          <a:lstStyle/>
          <a:p>
            <a:pPr marL="171450" indent="-171450">
              <a:buFont typeface="Arial" panose="020B0604020202020204" pitchFamily="34" charset="0"/>
              <a:buChar char="•"/>
            </a:pPr>
            <a:r>
              <a:rPr lang="en-GB" altLang="en-US" dirty="0">
                <a:solidFill>
                  <a:srgbClr val="FF0000"/>
                </a:solidFill>
                <a:highlight>
                  <a:srgbClr val="FFFF00"/>
                </a:highlight>
                <a:hlinkClick r:id="rId3"/>
              </a:rPr>
              <a:t>No Seat belt at the back</a:t>
            </a:r>
            <a:endParaRPr lang="en-GB" altLang="en-US" dirty="0">
              <a:solidFill>
                <a:srgbClr val="FF0000"/>
              </a:solidFill>
              <a:highlight>
                <a:srgbClr val="FFFF00"/>
              </a:highlight>
            </a:endParaRPr>
          </a:p>
          <a:p>
            <a:pPr marL="171450" indent="-17145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8DF1D17B-A00A-EBB4-B8C4-3FDF62011B4F}"/>
              </a:ext>
            </a:extLst>
          </p:cNvPr>
          <p:cNvPicPr>
            <a:picLocks noChangeAspect="1"/>
          </p:cNvPicPr>
          <p:nvPr/>
        </p:nvPicPr>
        <p:blipFill>
          <a:blip r:embed="rId4"/>
          <a:stretch>
            <a:fillRect/>
          </a:stretch>
        </p:blipFill>
        <p:spPr>
          <a:xfrm>
            <a:off x="5529944" y="1550001"/>
            <a:ext cx="6361228" cy="4962661"/>
          </a:xfrm>
          <a:prstGeom prst="rect">
            <a:avLst/>
          </a:prstGeom>
        </p:spPr>
      </p:pic>
    </p:spTree>
    <p:extLst>
      <p:ext uri="{BB962C8B-B14F-4D97-AF65-F5344CB8AC3E}">
        <p14:creationId xmlns:p14="http://schemas.microsoft.com/office/powerpoint/2010/main" val="59658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portance of child restraints">
            <a:hlinkClick r:id="" action="ppaction://media"/>
            <a:extLst>
              <a:ext uri="{FF2B5EF4-FFF2-40B4-BE49-F238E27FC236}">
                <a16:creationId xmlns:a16="http://schemas.microsoft.com/office/drawing/2014/main" id="{5F8EE186-572D-AF49-EB3C-92F3F8C91417}"/>
              </a:ext>
            </a:extLst>
          </p:cNvPr>
          <p:cNvPicPr>
            <a:picLocks noChangeAspect="1"/>
          </p:cNvPicPr>
          <p:nvPr>
            <a:videoFile r:link="rId1"/>
            <p:extLst>
              <p:ext uri="{DAA4B4D4-6D71-4841-9C94-3DE7FCFB9230}">
                <p14:media xmlns:p14="http://schemas.microsoft.com/office/powerpoint/2010/main" r:embed="rId2">
                  <p14:trim st="194804" end="11458"/>
                </p14:media>
              </p:ext>
            </p:extLst>
          </p:nvPr>
        </p:nvPicPr>
        <p:blipFill>
          <a:blip r:embed="rId5"/>
          <a:srcRect t="8053" r="12673" b="6666"/>
          <a:stretch>
            <a:fillRect/>
          </a:stretch>
        </p:blipFill>
        <p:spPr>
          <a:xfrm>
            <a:off x="0" y="-78208"/>
            <a:ext cx="12192000" cy="7014415"/>
          </a:xfrm>
          <a:prstGeom prst="rect">
            <a:avLst/>
          </a:prstGeom>
        </p:spPr>
      </p:pic>
    </p:spTree>
    <p:extLst>
      <p:ext uri="{BB962C8B-B14F-4D97-AF65-F5344CB8AC3E}">
        <p14:creationId xmlns:p14="http://schemas.microsoft.com/office/powerpoint/2010/main" val="600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024" y="174812"/>
            <a:ext cx="11887200" cy="1200329"/>
          </a:xfrm>
          <a:prstGeom prst="rect">
            <a:avLst/>
          </a:prstGeom>
        </p:spPr>
        <p:txBody>
          <a:bodyPr wrap="square">
            <a:spAutoFit/>
          </a:bodyPr>
          <a:lstStyle/>
          <a:p>
            <a:r>
              <a:rPr lang="en-GB" sz="2400" b="1" dirty="0"/>
              <a:t>	</a:t>
            </a:r>
            <a:r>
              <a:rPr lang="en-GB" sz="2400" b="1" u="sng" dirty="0"/>
              <a:t>7.  How tall must a child be before they can travel without a car seat?</a:t>
            </a:r>
          </a:p>
          <a:p>
            <a:endParaRPr lang="en-GB" sz="2400" b="1" dirty="0"/>
          </a:p>
          <a:p>
            <a:r>
              <a:rPr lang="en-GB" sz="2400" b="1" dirty="0"/>
              <a:t>	 A)  110cm					B)	135cm			 				C)	 85cm</a:t>
            </a:r>
          </a:p>
        </p:txBody>
      </p:sp>
      <p:sp>
        <p:nvSpPr>
          <p:cNvPr id="8" name="5-Point Star 7"/>
          <p:cNvSpPr/>
          <p:nvPr/>
        </p:nvSpPr>
        <p:spPr>
          <a:xfrm>
            <a:off x="5791835" y="774976"/>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73773" y="2297372"/>
            <a:ext cx="6708852" cy="3785652"/>
          </a:xfrm>
          <a:prstGeom prst="rect">
            <a:avLst/>
          </a:prstGeom>
        </p:spPr>
        <p:txBody>
          <a:bodyPr wrap="square">
            <a:spAutoFit/>
          </a:bodyPr>
          <a:lstStyle/>
          <a:p>
            <a:pPr marL="342900" lvl="0" indent="-342900">
              <a:spcAft>
                <a:spcPts val="0"/>
              </a:spcAft>
              <a:buFont typeface="Symbol" panose="05050102010706020507" pitchFamily="18" charset="2"/>
              <a:buChar char=""/>
            </a:pPr>
            <a:r>
              <a:rPr lang="en-GB" sz="2400" b="1" dirty="0">
                <a:solidFill>
                  <a:srgbClr val="FFFF00"/>
                </a:solidFill>
                <a:ea typeface="Times New Roman" panose="02020603050405020304" pitchFamily="18" charset="0"/>
                <a:cs typeface="Arial" panose="020B0604020202020204" pitchFamily="34" charset="0"/>
              </a:rPr>
              <a:t>Law – 135cm (4ft 5ins) OR age 12 – whichever they reach first</a:t>
            </a:r>
          </a:p>
          <a:p>
            <a:pPr marL="342900" lvl="0" indent="-342900">
              <a:spcAft>
                <a:spcPts val="0"/>
              </a:spcAft>
              <a:buFont typeface="Symbol" panose="05050102010706020507" pitchFamily="18" charset="2"/>
              <a:buChar char=""/>
            </a:pPr>
            <a:endParaRPr lang="en-GB" sz="2400" b="1" dirty="0">
              <a:solidFill>
                <a:srgbClr val="FFFF00"/>
              </a:solidFill>
              <a:ea typeface="Times New Roman" panose="02020603050405020304" pitchFamily="18" charset="0"/>
            </a:endParaRPr>
          </a:p>
          <a:p>
            <a:pPr marL="342900" lvl="0" indent="-342900">
              <a:spcAft>
                <a:spcPts val="0"/>
              </a:spcAft>
              <a:buFont typeface="Symbol" panose="05050102010706020507" pitchFamily="18" charset="2"/>
              <a:buChar char=""/>
            </a:pPr>
            <a:r>
              <a:rPr lang="en-GB" sz="2400" b="1" dirty="0">
                <a:solidFill>
                  <a:srgbClr val="FFFF00"/>
                </a:solidFill>
                <a:ea typeface="Times New Roman" panose="02020603050405020304" pitchFamily="18" charset="0"/>
                <a:cs typeface="Arial" panose="020B0604020202020204" pitchFamily="34" charset="0"/>
              </a:rPr>
              <a:t>It is much safer to keep a child in a booster seat until 150cm</a:t>
            </a:r>
          </a:p>
          <a:p>
            <a:pPr lvl="0">
              <a:spcAft>
                <a:spcPts val="0"/>
              </a:spcAft>
            </a:pPr>
            <a:endParaRPr lang="en-GB" sz="2400" b="1" dirty="0">
              <a:solidFill>
                <a:srgbClr val="FFFF00"/>
              </a:solidFill>
              <a:effectLst/>
              <a:ea typeface="Times New Roman" panose="02020603050405020304" pitchFamily="18" charset="0"/>
              <a:cs typeface="Arial" panose="020B0604020202020204" pitchFamily="34" charset="0"/>
            </a:endParaRPr>
          </a:p>
          <a:p>
            <a:pPr marL="342900" indent="-342900">
              <a:buFont typeface="Symbol" panose="05050102010706020507" pitchFamily="18" charset="2"/>
              <a:buChar char=""/>
            </a:pPr>
            <a:r>
              <a:rPr lang="en-GB" sz="2400" b="1" dirty="0">
                <a:solidFill>
                  <a:srgbClr val="FFFF00"/>
                </a:solidFill>
                <a:cs typeface="Calibri" panose="020F0502020204030204" pitchFamily="34" charset="0"/>
              </a:rPr>
              <a:t>If a child is using a car seat &amp; seat belt, they are 90% less likely to be killed in a crash!</a:t>
            </a:r>
          </a:p>
          <a:p>
            <a:pPr marL="342900" lvl="0" indent="-342900">
              <a:spcAft>
                <a:spcPts val="0"/>
              </a:spcAft>
              <a:buFont typeface="Symbol" panose="05050102010706020507" pitchFamily="18" charset="2"/>
              <a:buChar char=""/>
            </a:pPr>
            <a:endParaRPr lang="en-GB" sz="2400" dirty="0">
              <a:effectLst/>
              <a:latin typeface="Times New Roman" panose="02020603050405020304" pitchFamily="18" charset="0"/>
              <a:ea typeface="Times New Roman" panose="02020603050405020304" pitchFamily="18" charset="0"/>
            </a:endParaRPr>
          </a:p>
        </p:txBody>
      </p:sp>
      <p:pic>
        <p:nvPicPr>
          <p:cNvPr id="2" name="Picture 3" descr="Photo of 135cm banner">
            <a:extLst>
              <a:ext uri="{FF2B5EF4-FFF2-40B4-BE49-F238E27FC236}">
                <a16:creationId xmlns:a16="http://schemas.microsoft.com/office/drawing/2014/main" id="{FEC35B43-EE33-1086-80DC-C61567A08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1375141"/>
            <a:ext cx="3886557" cy="542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8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7538" y="-230832"/>
            <a:ext cx="4078288" cy="1143000"/>
          </a:xfrm>
        </p:spPr>
        <p:txBody>
          <a:bodyPr>
            <a:normAutofit/>
          </a:bodyPr>
          <a:lstStyle/>
          <a:p>
            <a:r>
              <a:rPr lang="en-GB" altLang="en-US" sz="2800" b="1" cap="none" dirty="0">
                <a:ln w="0"/>
                <a:effectLst>
                  <a:outerShdw blurRad="38100" dist="19050" dir="2700000" algn="tl" rotWithShape="0">
                    <a:schemeClr val="dk1">
                      <a:alpha val="40000"/>
                    </a:schemeClr>
                  </a:outerShdw>
                </a:effectLst>
              </a:rPr>
              <a:t>No Booster Seat</a:t>
            </a:r>
          </a:p>
        </p:txBody>
      </p:sp>
      <p:sp>
        <p:nvSpPr>
          <p:cNvPr id="48131" name="Rectangle 4"/>
          <p:cNvSpPr>
            <a:spLocks noChangeArrowheads="1"/>
          </p:cNvSpPr>
          <p:nvPr/>
        </p:nvSpPr>
        <p:spPr bwMode="auto">
          <a:xfrm>
            <a:off x="1524000" y="-23083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GB" altLang="en-US" sz="2400"/>
          </a:p>
        </p:txBody>
      </p:sp>
      <p:sp>
        <p:nvSpPr>
          <p:cNvPr id="48132" name="Rectangle 5"/>
          <p:cNvSpPr>
            <a:spLocks noChangeArrowheads="1"/>
          </p:cNvSpPr>
          <p:nvPr/>
        </p:nvSpPr>
        <p:spPr bwMode="auto">
          <a:xfrm>
            <a:off x="1524000" y="-23083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GB" altLang="en-US" sz="2400"/>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309" y="836614"/>
            <a:ext cx="4435415" cy="56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0303" y="448574"/>
            <a:ext cx="4557670" cy="607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HAND2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0487973" y="836614"/>
            <a:ext cx="1749334" cy="162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HAND2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3095" y="1087258"/>
            <a:ext cx="1923810" cy="17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229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6" name="Picture 5" descr="Britax-Adventure-Group-2-3-Car-Seat_700_600_4CZ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869" y="1787570"/>
            <a:ext cx="3384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8" descr="BOOSTER%20SEA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75644" y="2234078"/>
            <a:ext cx="2808288" cy="2471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descr="HAND2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866295" y="1553559"/>
            <a:ext cx="1655763"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Rectangle 13"/>
          <p:cNvSpPr>
            <a:spLocks noChangeArrowheads="1"/>
          </p:cNvSpPr>
          <p:nvPr/>
        </p:nvSpPr>
        <p:spPr bwMode="auto">
          <a:xfrm>
            <a:off x="770709" y="5496306"/>
            <a:ext cx="10946674" cy="10810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 </a:t>
            </a:r>
            <a:r>
              <a:rPr kumimoji="0" lang="en-GB" altLang="en-US" sz="2000" b="1" i="0" u="none" strike="noStrike" kern="1200" cap="none" spc="0" normalizeH="0" baseline="0" noProof="0" dirty="0">
                <a:ln>
                  <a:noFill/>
                </a:ln>
                <a:solidFill>
                  <a:srgbClr val="FFFF00"/>
                </a:solidFill>
                <a:effectLst/>
                <a:uLnTx/>
                <a:uFillTx/>
                <a:latin typeface="Century Gothic" panose="020B0502020202020204"/>
                <a:ea typeface="ＭＳ Ｐゴシック" panose="020B0600070205080204" pitchFamily="34" charset="-128"/>
                <a:cs typeface="+mn-cs"/>
              </a:rPr>
              <a:t>A high back booster seat is much safer than a booster cushion (even for older children).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altLang="en-US" sz="2000" b="1" i="0" u="none" strike="noStrike" kern="1200" cap="none" spc="0" normalizeH="0" baseline="0" noProof="0" dirty="0">
                <a:ln>
                  <a:noFill/>
                </a:ln>
                <a:solidFill>
                  <a:srgbClr val="FFFF00"/>
                </a:solidFill>
                <a:effectLst/>
                <a:uLnTx/>
                <a:uFillTx/>
                <a:latin typeface="Century Gothic" panose="020B0502020202020204"/>
                <a:ea typeface="ＭＳ Ｐゴシック" panose="020B0600070205080204" pitchFamily="34" charset="-128"/>
                <a:cs typeface="+mn-cs"/>
              </a:rPr>
              <a:t>It protects the back, neck &amp; head and provides protection from side impacts.</a:t>
            </a:r>
          </a:p>
        </p:txBody>
      </p:sp>
      <p:sp>
        <p:nvSpPr>
          <p:cNvPr id="2" name="TextBox 1"/>
          <p:cNvSpPr txBox="1"/>
          <p:nvPr/>
        </p:nvSpPr>
        <p:spPr>
          <a:xfrm>
            <a:off x="6866295" y="3244511"/>
            <a:ext cx="1695006" cy="6067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a:ea typeface="+mn-ea"/>
                <a:cs typeface="+mn-cs"/>
              </a:rPr>
              <a:t>SAFER</a:t>
            </a:r>
          </a:p>
        </p:txBody>
      </p:sp>
      <p:pic>
        <p:nvPicPr>
          <p:cNvPr id="3" name="Picture 1" descr="IMG_4175.jpg">
            <a:extLst>
              <a:ext uri="{FF2B5EF4-FFF2-40B4-BE49-F238E27FC236}">
                <a16:creationId xmlns:a16="http://schemas.microsoft.com/office/drawing/2014/main" id="{C9C0A8A2-8C1E-2241-CF19-E073E4F474ED}"/>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rot="5400000">
            <a:off x="8351670" y="2028090"/>
            <a:ext cx="3798349" cy="28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61783DC-A1CE-514D-ECD7-C608FD9562B0}"/>
              </a:ext>
            </a:extLst>
          </p:cNvPr>
          <p:cNvSpPr txBox="1"/>
          <p:nvPr/>
        </p:nvSpPr>
        <p:spPr>
          <a:xfrm>
            <a:off x="952316" y="301403"/>
            <a:ext cx="111998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white"/>
                </a:solidFill>
                <a:effectLst/>
                <a:uLnTx/>
                <a:uFillTx/>
                <a:latin typeface="Century Gothic" panose="020B0502020202020204"/>
                <a:ea typeface="+mn-ea"/>
                <a:cs typeface="+mn-cs"/>
              </a:rPr>
              <a:t>8.) Which seat is safer? </a:t>
            </a:r>
          </a:p>
        </p:txBody>
      </p:sp>
      <p:sp>
        <p:nvSpPr>
          <p:cNvPr id="5" name="TextBox 4">
            <a:extLst>
              <a:ext uri="{FF2B5EF4-FFF2-40B4-BE49-F238E27FC236}">
                <a16:creationId xmlns:a16="http://schemas.microsoft.com/office/drawing/2014/main" id="{5561172E-6147-4C2C-E0CB-E77B311ECC4B}"/>
              </a:ext>
            </a:extLst>
          </p:cNvPr>
          <p:cNvSpPr txBox="1"/>
          <p:nvPr/>
        </p:nvSpPr>
        <p:spPr>
          <a:xfrm>
            <a:off x="624114" y="972456"/>
            <a:ext cx="103486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a:ea typeface="+mn-ea"/>
                <a:cs typeface="+mn-cs"/>
              </a:rPr>
              <a:t>A) Booster Cushion					B) </a:t>
            </a:r>
            <a:r>
              <a:rPr kumimoji="0" lang="en-GB" sz="2400" b="1" i="0" u="none" strike="noStrike" kern="1200" cap="none" spc="0" normalizeH="0" baseline="0" noProof="0">
                <a:ln>
                  <a:noFill/>
                </a:ln>
                <a:solidFill>
                  <a:prstClr val="white"/>
                </a:solidFill>
                <a:effectLst/>
                <a:uLnTx/>
                <a:uFillTx/>
                <a:latin typeface="Century Gothic" panose="020B0502020202020204"/>
                <a:ea typeface="+mn-ea"/>
                <a:cs typeface="+mn-cs"/>
              </a:rPr>
              <a:t>High Back </a:t>
            </a:r>
            <a:r>
              <a:rPr kumimoji="0" lang="en-GB" sz="2400" b="1" i="0" u="none" strike="noStrike" kern="1200" cap="none" spc="0" normalizeH="0" baseline="0" noProof="0" dirty="0">
                <a:ln>
                  <a:noFill/>
                </a:ln>
                <a:solidFill>
                  <a:prstClr val="white"/>
                </a:solidFill>
                <a:effectLst/>
                <a:uLnTx/>
                <a:uFillTx/>
                <a:latin typeface="Century Gothic" panose="020B0502020202020204"/>
                <a:ea typeface="+mn-ea"/>
                <a:cs typeface="+mn-cs"/>
              </a:rPr>
              <a:t>Booster Seat </a:t>
            </a:r>
          </a:p>
        </p:txBody>
      </p:sp>
      <p:sp>
        <p:nvSpPr>
          <p:cNvPr id="6" name="5-Point Star 4">
            <a:extLst>
              <a:ext uri="{FF2B5EF4-FFF2-40B4-BE49-F238E27FC236}">
                <a16:creationId xmlns:a16="http://schemas.microsoft.com/office/drawing/2014/main" id="{EECF475E-38DE-0A58-FF63-D3F4BF362483}"/>
              </a:ext>
            </a:extLst>
          </p:cNvPr>
          <p:cNvSpPr/>
          <p:nvPr/>
        </p:nvSpPr>
        <p:spPr>
          <a:xfrm>
            <a:off x="9980022" y="705394"/>
            <a:ext cx="679268" cy="6531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5928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HAND2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601" y="2205039"/>
            <a:ext cx="331311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6"/>
          <p:cNvSpPr>
            <a:spLocks noGrp="1" noChangeArrowheads="1"/>
          </p:cNvSpPr>
          <p:nvPr>
            <p:ph type="title"/>
          </p:nvPr>
        </p:nvSpPr>
        <p:spPr>
          <a:xfrm>
            <a:off x="6959600" y="476251"/>
            <a:ext cx="3384550" cy="1090613"/>
          </a:xfrm>
        </p:spPr>
        <p:txBody>
          <a:bodyPr/>
          <a:lstStyle/>
          <a:p>
            <a:r>
              <a:rPr lang="en-GB" altLang="en-US" sz="4800">
                <a:latin typeface="Arial Rounded MT Bold" panose="020F0704030504030204" pitchFamily="34" charset="0"/>
              </a:rPr>
              <a:t>NOT SAFE</a:t>
            </a:r>
          </a:p>
        </p:txBody>
      </p:sp>
      <p:pic>
        <p:nvPicPr>
          <p:cNvPr id="63492" name="Picture 2" descr="T:\Plans &amp; Performance\Transport Planning\Road Safety\Katie\Photos\Reuben photos\Seat belt under a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700089"/>
            <a:ext cx="4244975"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986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fade">
                                      <p:cBhvr>
                                        <p:cTn id="7" dur="1000"/>
                                        <p:tgtEl>
                                          <p:spTgt spid="46087"/>
                                        </p:tgtEl>
                                      </p:cBhvr>
                                    </p:animEffect>
                                    <p:anim calcmode="lin" valueType="num">
                                      <p:cBhvr>
                                        <p:cTn id="8" dur="1000" fill="hold"/>
                                        <p:tgtEl>
                                          <p:spTgt spid="46087"/>
                                        </p:tgtEl>
                                        <p:attrNameLst>
                                          <p:attrName>style.rotation</p:attrName>
                                        </p:attrNameLst>
                                      </p:cBhvr>
                                      <p:tavLst>
                                        <p:tav tm="0">
                                          <p:val>
                                            <p:fltVal val="720"/>
                                          </p:val>
                                        </p:tav>
                                        <p:tav tm="100000">
                                          <p:val>
                                            <p:fltVal val="0"/>
                                          </p:val>
                                        </p:tav>
                                      </p:tavLst>
                                    </p:anim>
                                    <p:anim calcmode="lin" valueType="num">
                                      <p:cBhvr>
                                        <p:cTn id="9" dur="1000" fill="hold"/>
                                        <p:tgtEl>
                                          <p:spTgt spid="46087"/>
                                        </p:tgtEl>
                                        <p:attrNameLst>
                                          <p:attrName>ppt_h</p:attrName>
                                        </p:attrNameLst>
                                      </p:cBhvr>
                                      <p:tavLst>
                                        <p:tav tm="0">
                                          <p:val>
                                            <p:fltVal val="0"/>
                                          </p:val>
                                        </p:tav>
                                        <p:tav tm="100000">
                                          <p:val>
                                            <p:strVal val="#ppt_h"/>
                                          </p:val>
                                        </p:tav>
                                      </p:tavLst>
                                    </p:anim>
                                    <p:anim calcmode="lin" valueType="num">
                                      <p:cBhvr>
                                        <p:cTn id="10" dur="1000" fill="hold"/>
                                        <p:tgtEl>
                                          <p:spTgt spid="4608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reu car seat">
            <a:extLst>
              <a:ext uri="{FF2B5EF4-FFF2-40B4-BE49-F238E27FC236}">
                <a16:creationId xmlns:a16="http://schemas.microsoft.com/office/drawing/2014/main" id="{9B2BA4C8-90F2-A5D2-E814-DCE7C206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39" y="228600"/>
            <a:ext cx="43195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HAND218">
            <a:extLst>
              <a:ext uri="{FF2B5EF4-FFF2-40B4-BE49-F238E27FC236}">
                <a16:creationId xmlns:a16="http://schemas.microsoft.com/office/drawing/2014/main" id="{49F17E23-9CCB-3887-1D99-B9162F660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423025" y="1252538"/>
            <a:ext cx="158273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descr="booster cushion">
            <a:extLst>
              <a:ext uri="{FF2B5EF4-FFF2-40B4-BE49-F238E27FC236}">
                <a16:creationId xmlns:a16="http://schemas.microsoft.com/office/drawing/2014/main" id="{2783902C-7A2B-C9E8-83F5-78CBBD8EC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0" y="228600"/>
            <a:ext cx="41925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HAND218">
            <a:extLst>
              <a:ext uri="{FF2B5EF4-FFF2-40B4-BE49-F238E27FC236}">
                <a16:creationId xmlns:a16="http://schemas.microsoft.com/office/drawing/2014/main" id="{FB30EB6B-4CF8-F20A-D807-795E5CE06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1" y="1450975"/>
            <a:ext cx="14398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510" y="483322"/>
            <a:ext cx="6544490" cy="7478970"/>
          </a:xfrm>
          <a:prstGeom prst="rect">
            <a:avLst/>
          </a:prstGeom>
          <a:noFill/>
        </p:spPr>
        <p:txBody>
          <a:bodyPr wrap="square" rtlCol="0">
            <a:spAutoFit/>
          </a:bodyPr>
          <a:lstStyle/>
          <a:p>
            <a:pPr marL="457200" indent="-457200">
              <a:buAutoNum type="alphaUcParenR"/>
            </a:pPr>
            <a:endParaRPr lang="en-GB" sz="2400" b="1" dirty="0">
              <a:solidFill>
                <a:srgbClr val="FFFF00"/>
              </a:solidFill>
            </a:endParaRPr>
          </a:p>
          <a:p>
            <a:endParaRPr lang="en-GB" sz="2800" b="1" dirty="0">
              <a:solidFill>
                <a:srgbClr val="FFFF00"/>
              </a:solidFill>
            </a:endParaRPr>
          </a:p>
          <a:p>
            <a:endParaRPr lang="en-GB" sz="2800" b="1" dirty="0">
              <a:solidFill>
                <a:srgbClr val="FFFF00"/>
              </a:solidFill>
            </a:endParaRPr>
          </a:p>
          <a:p>
            <a:r>
              <a:rPr lang="en-GB" sz="2800" b="1" dirty="0">
                <a:solidFill>
                  <a:srgbClr val="FFFF00"/>
                </a:solidFill>
              </a:rPr>
              <a:t>- Keep your child rear-facing for as  	long as your seat allows. </a:t>
            </a:r>
          </a:p>
          <a:p>
            <a:endParaRPr lang="en-GB" sz="2800" b="1" dirty="0">
              <a:solidFill>
                <a:srgbClr val="FFFF00"/>
              </a:solidFill>
            </a:endParaRPr>
          </a:p>
          <a:p>
            <a:pPr marL="457200" indent="-457200">
              <a:buFontTx/>
              <a:buChar char="-"/>
            </a:pPr>
            <a:r>
              <a:rPr lang="en-GB" sz="2800" b="1" dirty="0">
                <a:solidFill>
                  <a:srgbClr val="FFFF00"/>
                </a:solidFill>
              </a:rPr>
              <a:t>Rear-facing is 5 times safer!</a:t>
            </a:r>
          </a:p>
          <a:p>
            <a:pPr marL="457200" indent="-457200">
              <a:buFontTx/>
              <a:buChar char="-"/>
            </a:pPr>
            <a:endParaRPr lang="en-GB" sz="2800" b="1" dirty="0">
              <a:solidFill>
                <a:srgbClr val="FFFF00"/>
              </a:solidFill>
            </a:endParaRPr>
          </a:p>
          <a:p>
            <a:pPr marL="457200" indent="-457200">
              <a:buFontTx/>
              <a:buChar char="-"/>
            </a:pPr>
            <a:r>
              <a:rPr lang="en-GB" sz="2800" b="1" dirty="0">
                <a:solidFill>
                  <a:srgbClr val="FFFF00"/>
                </a:solidFill>
              </a:rPr>
              <a:t>Children can stay rear – facing in some seats until age 7</a:t>
            </a:r>
          </a:p>
          <a:p>
            <a:pPr lvl="0"/>
            <a:endParaRPr lang="en-GB" sz="2800" b="1" dirty="0">
              <a:solidFill>
                <a:srgbClr val="FFFF00"/>
              </a:solidFill>
            </a:endParaRPr>
          </a:p>
          <a:p>
            <a:pPr lvl="0"/>
            <a:endParaRPr lang="en-GB" sz="2800" b="1" dirty="0">
              <a:solidFill>
                <a:srgbClr val="FFFF00"/>
              </a:solidFill>
            </a:endParaRPr>
          </a:p>
          <a:p>
            <a:pPr lvl="0"/>
            <a:endParaRPr lang="en-GB" sz="2800" b="1" dirty="0">
              <a:solidFill>
                <a:srgbClr val="FFFF00"/>
              </a:solidFill>
            </a:endParaRPr>
          </a:p>
          <a:p>
            <a:pPr lvl="0"/>
            <a:endParaRPr lang="en-GB" sz="2400" dirty="0"/>
          </a:p>
          <a:p>
            <a:pPr marL="457200" indent="-457200">
              <a:buAutoNum type="alphaUcParenR"/>
            </a:pPr>
            <a:endParaRPr lang="en-GB" sz="2400" dirty="0"/>
          </a:p>
          <a:p>
            <a:endParaRPr lang="en-GB" sz="2400" dirty="0"/>
          </a:p>
          <a:p>
            <a:endParaRPr lang="en-GB" sz="2400" dirty="0"/>
          </a:p>
          <a:p>
            <a:endParaRPr lang="en-GB" sz="2400" dirty="0"/>
          </a:p>
        </p:txBody>
      </p:sp>
      <p:pic>
        <p:nvPicPr>
          <p:cNvPr id="4" name="Picture 2" descr="T:\Plans &amp; Performance\Transport Planning\Road Safety\Katie\Photos\IMG_22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518" y="0"/>
            <a:ext cx="4938853" cy="68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1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wipe(down)">
                                      <p:cBhvr>
                                        <p:cTn id="7" dur="500"/>
                                        <p:tgtEl>
                                          <p:spTgt spid="8">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wipe(down)">
                                      <p:cBhvr>
                                        <p:cTn id="10" dur="500"/>
                                        <p:tgtEl>
                                          <p:spTgt spid="8">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wipe(down)">
                                      <p:cBhvr>
                                        <p:cTn id="13" dur="500"/>
                                        <p:tgtEl>
                                          <p:spTgt spid="8">
                                            <p:txEl>
                                              <p:pRg st="7" end="7"/>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3" y="359998"/>
            <a:ext cx="12192000" cy="1277273"/>
          </a:xfrm>
          <a:prstGeom prst="rect">
            <a:avLst/>
          </a:prstGeom>
        </p:spPr>
        <p:txBody>
          <a:bodyPr wrap="square">
            <a:spAutoFit/>
          </a:bodyPr>
          <a:lstStyle/>
          <a:p>
            <a:r>
              <a:rPr lang="en-GB" sz="2500" b="1" u="sng" dirty="0"/>
              <a:t>2.	Can children under the age of 7 cross roads safely without an adult?</a:t>
            </a:r>
          </a:p>
          <a:p>
            <a:endParaRPr lang="en-GB" sz="2600" b="1" dirty="0"/>
          </a:p>
          <a:p>
            <a:r>
              <a:rPr lang="en-GB" sz="2600" b="1" dirty="0"/>
              <a:t>	   Yes	               			  					No	</a:t>
            </a:r>
          </a:p>
        </p:txBody>
      </p:sp>
      <p:sp>
        <p:nvSpPr>
          <p:cNvPr id="3" name="5-Point Star 2"/>
          <p:cNvSpPr/>
          <p:nvPr/>
        </p:nvSpPr>
        <p:spPr>
          <a:xfrm>
            <a:off x="7437755" y="998634"/>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461682" y="1604355"/>
            <a:ext cx="11268636" cy="4893647"/>
          </a:xfrm>
          <a:prstGeom prst="rect">
            <a:avLst/>
          </a:prstGeom>
        </p:spPr>
        <p:txBody>
          <a:bodyPr wrap="square">
            <a:spAutoFit/>
          </a:bodyPr>
          <a:lstStyle/>
          <a:p>
            <a:endParaRPr lang="en-GB" sz="2400" b="1" dirty="0">
              <a:solidFill>
                <a:srgbClr val="FFFF00"/>
              </a:solidFill>
            </a:endParaRPr>
          </a:p>
          <a:p>
            <a:endParaRPr lang="en-GB" sz="2400" b="1" dirty="0">
              <a:solidFill>
                <a:srgbClr val="FFFF00"/>
              </a:solidFill>
            </a:endParaRPr>
          </a:p>
          <a:p>
            <a:r>
              <a:rPr lang="en-GB" sz="2400" b="1" dirty="0">
                <a:solidFill>
                  <a:srgbClr val="FFFF00"/>
                </a:solidFill>
              </a:rPr>
              <a:t>•	They have poor concentration &amp; are easily distracted</a:t>
            </a:r>
          </a:p>
          <a:p>
            <a:endParaRPr lang="en-GB" sz="2400" b="1" dirty="0">
              <a:solidFill>
                <a:srgbClr val="FFFF00"/>
              </a:solidFill>
            </a:endParaRPr>
          </a:p>
          <a:p>
            <a:pPr marL="342900" indent="-342900">
              <a:buFont typeface="Arial" panose="020B0604020202020204" pitchFamily="34" charset="0"/>
              <a:buChar char="•"/>
            </a:pPr>
            <a:r>
              <a:rPr lang="en-GB" sz="2400" b="1" dirty="0">
                <a:solidFill>
                  <a:srgbClr val="FFFF00"/>
                </a:solidFill>
              </a:rPr>
              <a:t> They lack experience – run out between parked cars</a:t>
            </a:r>
          </a:p>
          <a:p>
            <a:endParaRPr lang="en-GB" sz="2400" b="1" dirty="0">
              <a:solidFill>
                <a:srgbClr val="FFFF00"/>
              </a:solidFill>
            </a:endParaRPr>
          </a:p>
          <a:p>
            <a:r>
              <a:rPr lang="en-GB" sz="2400" b="1" dirty="0">
                <a:solidFill>
                  <a:srgbClr val="FFFF00"/>
                </a:solidFill>
              </a:rPr>
              <a:t>•	They find it hard to judge speed &amp; distance</a:t>
            </a:r>
          </a:p>
          <a:p>
            <a:endParaRPr lang="en-GB" sz="2400" b="1" dirty="0">
              <a:solidFill>
                <a:srgbClr val="FFFF00"/>
              </a:solidFill>
            </a:endParaRPr>
          </a:p>
          <a:p>
            <a:r>
              <a:rPr lang="en-GB" sz="2400" b="1" dirty="0">
                <a:solidFill>
                  <a:srgbClr val="FFFF00"/>
                </a:solidFill>
              </a:rPr>
              <a:t>•	Their peripheral vision is not fully developed</a:t>
            </a:r>
          </a:p>
          <a:p>
            <a:endParaRPr lang="en-GB" sz="2400" b="1" dirty="0">
              <a:solidFill>
                <a:srgbClr val="FFFF00"/>
              </a:solidFill>
            </a:endParaRPr>
          </a:p>
          <a:p>
            <a:r>
              <a:rPr lang="en-GB" sz="2400" b="1" dirty="0">
                <a:solidFill>
                  <a:srgbClr val="FFFF00"/>
                </a:solidFill>
              </a:rPr>
              <a:t>•   They cannot be seen easily because of their height</a:t>
            </a:r>
          </a:p>
          <a:p>
            <a:endParaRPr lang="en-GB" sz="2400" b="1" dirty="0">
              <a:solidFill>
                <a:srgbClr val="FFFF00"/>
              </a:solidFill>
            </a:endParaRPr>
          </a:p>
          <a:p>
            <a:endParaRPr lang="en-GB" sz="2400" dirty="0">
              <a:solidFill>
                <a:srgbClr val="FFFF00"/>
              </a:solidFill>
            </a:endParaRPr>
          </a:p>
        </p:txBody>
      </p:sp>
    </p:spTree>
    <p:extLst>
      <p:ext uri="{BB962C8B-B14F-4D97-AF65-F5344CB8AC3E}">
        <p14:creationId xmlns:p14="http://schemas.microsoft.com/office/powerpoint/2010/main" val="260264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47" name="Picture 11" descr="Joseph loose">
            <a:extLst>
              <a:ext uri="{FF2B5EF4-FFF2-40B4-BE49-F238E27FC236}">
                <a16:creationId xmlns:a16="http://schemas.microsoft.com/office/drawing/2014/main" id="{F594D55E-D749-5608-2A66-EAE0803D9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283" y="1384647"/>
            <a:ext cx="3745035" cy="516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Rectangle 10">
            <a:extLst>
              <a:ext uri="{FF2B5EF4-FFF2-40B4-BE49-F238E27FC236}">
                <a16:creationId xmlns:a16="http://schemas.microsoft.com/office/drawing/2014/main" id="{B7631174-AEA7-758C-63F8-A05B1A727B9F}"/>
              </a:ext>
            </a:extLst>
          </p:cNvPr>
          <p:cNvSpPr>
            <a:spLocks noChangeArrowheads="1"/>
          </p:cNvSpPr>
          <p:nvPr/>
        </p:nvSpPr>
        <p:spPr bwMode="auto">
          <a:xfrm>
            <a:off x="9120186" y="384175"/>
            <a:ext cx="2447925" cy="1584325"/>
          </a:xfrm>
          <a:prstGeom prst="rect">
            <a:avLst/>
          </a:prstGeom>
          <a:solidFill>
            <a:srgbClr val="FFFF00"/>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GB" altLang="en-US" sz="2400" b="1" dirty="0">
                <a:solidFill>
                  <a:schemeClr val="accent4">
                    <a:lumMod val="75000"/>
                  </a:schemeClr>
                </a:solidFill>
                <a:latin typeface="+mn-lt"/>
              </a:rPr>
              <a:t>Coat removed </a:t>
            </a:r>
          </a:p>
          <a:p>
            <a:pPr algn="ctr">
              <a:spcBef>
                <a:spcPct val="0"/>
              </a:spcBef>
              <a:buFontTx/>
              <a:buNone/>
              <a:defRPr/>
            </a:pPr>
            <a:r>
              <a:rPr lang="en-GB" altLang="en-US" sz="2400" b="1" dirty="0">
                <a:solidFill>
                  <a:schemeClr val="accent4">
                    <a:lumMod val="75000"/>
                  </a:schemeClr>
                </a:solidFill>
                <a:latin typeface="+mn-lt"/>
              </a:rPr>
              <a:t>means</a:t>
            </a:r>
          </a:p>
          <a:p>
            <a:pPr algn="ctr">
              <a:spcBef>
                <a:spcPct val="0"/>
              </a:spcBef>
              <a:buFontTx/>
              <a:buNone/>
              <a:defRPr/>
            </a:pPr>
            <a:r>
              <a:rPr lang="en-GB" altLang="en-US" sz="2400" b="1" dirty="0">
                <a:solidFill>
                  <a:schemeClr val="accent4">
                    <a:lumMod val="75000"/>
                  </a:schemeClr>
                </a:solidFill>
                <a:latin typeface="+mn-lt"/>
              </a:rPr>
              <a:t>harness is too</a:t>
            </a:r>
          </a:p>
          <a:p>
            <a:pPr algn="ctr">
              <a:spcBef>
                <a:spcPct val="0"/>
              </a:spcBef>
              <a:buFontTx/>
              <a:buNone/>
              <a:defRPr/>
            </a:pPr>
            <a:r>
              <a:rPr lang="en-GB" altLang="en-US" sz="2400" b="1" dirty="0">
                <a:solidFill>
                  <a:schemeClr val="accent4">
                    <a:lumMod val="75000"/>
                  </a:schemeClr>
                </a:solidFill>
                <a:latin typeface="+mn-lt"/>
              </a:rPr>
              <a:t>loose!</a:t>
            </a:r>
          </a:p>
        </p:txBody>
      </p:sp>
      <p:pic>
        <p:nvPicPr>
          <p:cNvPr id="14341" name="Picture 5" descr="joseph winter coat">
            <a:extLst>
              <a:ext uri="{FF2B5EF4-FFF2-40B4-BE49-F238E27FC236}">
                <a16:creationId xmlns:a16="http://schemas.microsoft.com/office/drawing/2014/main" id="{F2208A15-5FA8-2474-C18F-98059135D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871" y="1402913"/>
            <a:ext cx="3745034" cy="507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8">
            <a:extLst>
              <a:ext uri="{FF2B5EF4-FFF2-40B4-BE49-F238E27FC236}">
                <a16:creationId xmlns:a16="http://schemas.microsoft.com/office/drawing/2014/main" id="{83ABB47A-0418-CE19-5F79-5E1CD00978ED}"/>
              </a:ext>
            </a:extLst>
          </p:cNvPr>
          <p:cNvSpPr>
            <a:spLocks noChangeArrowheads="1"/>
          </p:cNvSpPr>
          <p:nvPr/>
        </p:nvSpPr>
        <p:spPr bwMode="auto">
          <a:xfrm>
            <a:off x="1424782" y="312737"/>
            <a:ext cx="4032250" cy="863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2400" dirty="0"/>
              <a:t> </a:t>
            </a:r>
            <a:r>
              <a:rPr lang="en-GB" altLang="en-US" sz="2400" b="1" dirty="0"/>
              <a:t>Winter coats are NOT SAFE </a:t>
            </a:r>
          </a:p>
          <a:p>
            <a:pPr algn="ctr">
              <a:spcBef>
                <a:spcPct val="0"/>
              </a:spcBef>
              <a:buFontTx/>
              <a:buNone/>
            </a:pPr>
            <a:r>
              <a:rPr lang="en-GB" altLang="en-US" sz="2400" b="1" dirty="0"/>
              <a:t>in the car!</a:t>
            </a:r>
          </a:p>
        </p:txBody>
      </p:sp>
      <p:pic>
        <p:nvPicPr>
          <p:cNvPr id="46087" name="Picture 7" descr="HAND218">
            <a:extLst>
              <a:ext uri="{FF2B5EF4-FFF2-40B4-BE49-F238E27FC236}">
                <a16:creationId xmlns:a16="http://schemas.microsoft.com/office/drawing/2014/main" id="{0DC2D21A-243F-9D00-18EE-8B9081D16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76" y="1402913"/>
            <a:ext cx="14414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15">
            <a:extLst>
              <a:ext uri="{FF2B5EF4-FFF2-40B4-BE49-F238E27FC236}">
                <a16:creationId xmlns:a16="http://schemas.microsoft.com/office/drawing/2014/main" id="{4C83DABF-BD29-2EBF-0CAB-923E18F443EB}"/>
              </a:ext>
            </a:extLst>
          </p:cNvPr>
          <p:cNvSpPr>
            <a:spLocks noChangeArrowheads="1"/>
          </p:cNvSpPr>
          <p:nvPr/>
        </p:nvSpPr>
        <p:spPr bwMode="auto">
          <a:xfrm>
            <a:off x="3100388" y="5914952"/>
            <a:ext cx="5319712" cy="793750"/>
          </a:xfrm>
          <a:prstGeom prst="rect">
            <a:avLst/>
          </a:prstGeom>
          <a:solidFill>
            <a:schemeClr val="accent1"/>
          </a:solidFill>
          <a:ln w="9525" algn="ctr">
            <a:solidFill>
              <a:schemeClr val="tx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GB" altLang="en-US" sz="2400" b="1" dirty="0">
                <a:latin typeface="+mn-lt"/>
              </a:rPr>
              <a:t>Wear indoor clothes in the car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96834" y="561705"/>
            <a:ext cx="10881360" cy="5509200"/>
          </a:xfrm>
          <a:prstGeom prst="rect">
            <a:avLst/>
          </a:prstGeom>
          <a:noFill/>
        </p:spPr>
        <p:txBody>
          <a:bodyPr wrap="square" rtlCol="0">
            <a:spAutoFit/>
          </a:bodyPr>
          <a:lstStyle/>
          <a:p>
            <a:r>
              <a:rPr lang="en-GB" sz="2800" b="1" u="sng" dirty="0"/>
              <a:t>9.  It is safe to buy a second hand car seat?</a:t>
            </a:r>
          </a:p>
          <a:p>
            <a:endParaRPr lang="en-GB" sz="2800" dirty="0"/>
          </a:p>
          <a:p>
            <a:r>
              <a:rPr lang="en-GB" sz="2800" b="1" dirty="0"/>
              <a:t>A)Yes, it is safe                            B)  No, it is not safe</a:t>
            </a:r>
          </a:p>
          <a:p>
            <a:pPr marL="514350" indent="-514350">
              <a:buAutoNum type="alphaUcParenR"/>
            </a:pPr>
            <a:endParaRPr lang="en-GB" sz="2800" b="1" dirty="0">
              <a:solidFill>
                <a:srgbClr val="FFFF00"/>
              </a:solidFill>
            </a:endParaRPr>
          </a:p>
          <a:p>
            <a:pPr marL="342900" lvl="0" indent="-342900">
              <a:buFont typeface="Arial" panose="020B0604020202020204" pitchFamily="34" charset="0"/>
              <a:buChar char="•"/>
            </a:pPr>
            <a:r>
              <a:rPr lang="en-GB" sz="2400" b="1" dirty="0">
                <a:solidFill>
                  <a:srgbClr val="FFFF00"/>
                </a:solidFill>
              </a:rPr>
              <a:t>It is dangerous to use a seat with an unknown history.</a:t>
            </a:r>
          </a:p>
          <a:p>
            <a:pPr marL="342900" lvl="0" indent="-342900">
              <a:buFont typeface="Arial" panose="020B0604020202020204" pitchFamily="34" charset="0"/>
              <a:buChar char="•"/>
            </a:pPr>
            <a:endParaRPr lang="en-GB" sz="2400" b="1" dirty="0">
              <a:solidFill>
                <a:srgbClr val="FFFF00"/>
              </a:solidFill>
            </a:endParaRPr>
          </a:p>
          <a:p>
            <a:pPr marL="342900" lvl="0" indent="-342900">
              <a:buFont typeface="Arial" panose="020B0604020202020204" pitchFamily="34" charset="0"/>
              <a:buChar char="•"/>
            </a:pPr>
            <a:r>
              <a:rPr lang="en-GB" sz="2400" b="1" dirty="0">
                <a:solidFill>
                  <a:srgbClr val="FFFF00"/>
                </a:solidFill>
              </a:rPr>
              <a:t>If it has been involved in a crash the plastic may be weakened.</a:t>
            </a:r>
          </a:p>
          <a:p>
            <a:pPr lvl="0"/>
            <a:endParaRPr lang="en-GB" sz="2400" b="1" dirty="0">
              <a:solidFill>
                <a:srgbClr val="FFFF00"/>
              </a:solidFill>
            </a:endParaRPr>
          </a:p>
          <a:p>
            <a:pPr marL="342900" lvl="0" indent="-342900">
              <a:buFont typeface="Arial" panose="020B0604020202020204" pitchFamily="34" charset="0"/>
              <a:buChar char="•"/>
            </a:pPr>
            <a:r>
              <a:rPr lang="en-GB" sz="2400" b="1" dirty="0">
                <a:solidFill>
                  <a:srgbClr val="FFFF00"/>
                </a:solidFill>
              </a:rPr>
              <a:t>It may not have been looked after properly (thrown about / stored in extreme hot or cold conditions).</a:t>
            </a:r>
          </a:p>
          <a:p>
            <a:pPr marL="342900" lvl="0" indent="-342900">
              <a:buFont typeface="Arial" panose="020B0604020202020204" pitchFamily="34" charset="0"/>
              <a:buChar char="•"/>
            </a:pPr>
            <a:endParaRPr lang="en-GB" sz="2400" b="1" dirty="0">
              <a:solidFill>
                <a:srgbClr val="FFFF00"/>
              </a:solidFill>
            </a:endParaRPr>
          </a:p>
          <a:p>
            <a:pPr marL="342900" lvl="0" indent="-342900">
              <a:buFont typeface="Arial" panose="020B0604020202020204" pitchFamily="34" charset="0"/>
              <a:buChar char="•"/>
            </a:pPr>
            <a:r>
              <a:rPr lang="en-GB" sz="2400" b="1" dirty="0">
                <a:solidFill>
                  <a:srgbClr val="FFFF00"/>
                </a:solidFill>
              </a:rPr>
              <a:t>Could be missing parts (e.g. pads).</a:t>
            </a:r>
          </a:p>
          <a:p>
            <a:pPr marL="342900" lvl="0" indent="-342900">
              <a:buFont typeface="Arial" panose="020B0604020202020204" pitchFamily="34" charset="0"/>
              <a:buChar char="•"/>
            </a:pPr>
            <a:endParaRPr lang="en-GB" sz="2400" b="1" dirty="0">
              <a:solidFill>
                <a:srgbClr val="FFFF00"/>
              </a:solidFill>
            </a:endParaRPr>
          </a:p>
          <a:p>
            <a:pPr marL="342900" indent="-342900">
              <a:buFont typeface="Arial" panose="020B0604020202020204" pitchFamily="34" charset="0"/>
              <a:buChar char="•"/>
            </a:pPr>
            <a:r>
              <a:rPr lang="en-GB" sz="2400" b="1" dirty="0">
                <a:solidFill>
                  <a:srgbClr val="FFFF00"/>
                </a:solidFill>
              </a:rPr>
              <a:t>It could have reached its expiry date.</a:t>
            </a:r>
          </a:p>
        </p:txBody>
      </p:sp>
      <p:sp>
        <p:nvSpPr>
          <p:cNvPr id="5" name="5-Point Star 4"/>
          <p:cNvSpPr/>
          <p:nvPr/>
        </p:nvSpPr>
        <p:spPr>
          <a:xfrm>
            <a:off x="9509759" y="1293224"/>
            <a:ext cx="718457" cy="65314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96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631950" y="188913"/>
            <a:ext cx="7486650" cy="442912"/>
          </a:xfrm>
        </p:spPr>
        <p:txBody>
          <a:bodyPr>
            <a:normAutofit fontScale="90000"/>
          </a:bodyPr>
          <a:lstStyle/>
          <a:p>
            <a:pPr algn="ctr"/>
            <a:r>
              <a:rPr lang="en-GB" altLang="en-US" b="1" dirty="0">
                <a:solidFill>
                  <a:srgbClr val="FFFF00"/>
                </a:solidFill>
                <a:latin typeface="Calibri" panose="020F0502020204030204" pitchFamily="34" charset="0"/>
                <a:cs typeface="Calibri" panose="020F0502020204030204" pitchFamily="34" charset="0"/>
              </a:rPr>
              <a:t>	</a:t>
            </a:r>
            <a:r>
              <a:rPr lang="en-GB" altLang="en-US" b="1" u="sng" dirty="0">
                <a:solidFill>
                  <a:srgbClr val="FFFF00"/>
                </a:solidFill>
                <a:latin typeface="Calibri" panose="020F0502020204030204" pitchFamily="34" charset="0"/>
                <a:cs typeface="Calibri" panose="020F0502020204030204" pitchFamily="34" charset="0"/>
              </a:rPr>
              <a:t>CAR SEAT Safety Tips</a:t>
            </a:r>
          </a:p>
        </p:txBody>
      </p:sp>
      <p:sp>
        <p:nvSpPr>
          <p:cNvPr id="67587" name="Rectangle 3"/>
          <p:cNvSpPr>
            <a:spLocks noGrp="1" noChangeArrowheads="1"/>
          </p:cNvSpPr>
          <p:nvPr>
            <p:ph type="body" idx="1"/>
          </p:nvPr>
        </p:nvSpPr>
        <p:spPr>
          <a:xfrm>
            <a:off x="483326" y="2024741"/>
            <a:ext cx="11708674" cy="7899265"/>
          </a:xfrm>
        </p:spPr>
        <p:txBody>
          <a:bodyPr>
            <a:normAutofit/>
          </a:bodyPr>
          <a:lstStyle/>
          <a:p>
            <a:pPr>
              <a:lnSpc>
                <a:spcPct val="90000"/>
              </a:lnSpc>
              <a:buFont typeface="Arial" panose="020B0604020202020204" pitchFamily="34" charset="0"/>
              <a:buChar char="•"/>
              <a:defRPr/>
            </a:pPr>
            <a:r>
              <a:rPr lang="en-GB" altLang="en-US" sz="2400" b="1" dirty="0">
                <a:solidFill>
                  <a:schemeClr val="tx1"/>
                </a:solidFill>
                <a:latin typeface="+mj-lt"/>
                <a:cs typeface="Calibri" panose="020F0502020204030204" pitchFamily="34" charset="0"/>
              </a:rPr>
              <a:t>Take your time when choosing a seat – do your research</a:t>
            </a:r>
          </a:p>
          <a:p>
            <a:pPr>
              <a:lnSpc>
                <a:spcPct val="90000"/>
              </a:lnSpc>
              <a:buFont typeface="Arial" panose="020B0604020202020204" pitchFamily="34" charset="0"/>
              <a:buChar char="•"/>
              <a:defRPr/>
            </a:pPr>
            <a:endParaRPr lang="en-GB" altLang="en-US" sz="1200" b="1" dirty="0">
              <a:solidFill>
                <a:schemeClr val="tx1"/>
              </a:solidFill>
              <a:latin typeface="+mj-lt"/>
              <a:cs typeface="Calibri" panose="020F0502020204030204" pitchFamily="34" charset="0"/>
            </a:endParaRPr>
          </a:p>
          <a:p>
            <a:pPr>
              <a:lnSpc>
                <a:spcPct val="90000"/>
              </a:lnSpc>
              <a:buFont typeface="Arial" panose="020B0604020202020204" pitchFamily="34" charset="0"/>
              <a:buChar char="•"/>
              <a:defRPr/>
            </a:pPr>
            <a:r>
              <a:rPr lang="en-GB" altLang="en-US" sz="2400" b="1" dirty="0">
                <a:solidFill>
                  <a:schemeClr val="tx1"/>
                </a:solidFill>
                <a:latin typeface="+mj-lt"/>
                <a:cs typeface="Calibri" panose="020F0502020204030204" pitchFamily="34" charset="0"/>
              </a:rPr>
              <a:t>Make sure the seat you choose fits all cars it will be used in</a:t>
            </a:r>
            <a:endParaRPr lang="en-GB" altLang="en-US" sz="1200" b="1" dirty="0">
              <a:solidFill>
                <a:schemeClr val="tx1"/>
              </a:solidFill>
              <a:latin typeface="+mj-lt"/>
              <a:cs typeface="Calibri" panose="020F0502020204030204" pitchFamily="34" charset="0"/>
            </a:endParaRPr>
          </a:p>
          <a:p>
            <a:pPr marL="0" indent="0">
              <a:lnSpc>
                <a:spcPct val="80000"/>
              </a:lnSpc>
              <a:buNone/>
              <a:defRPr/>
            </a:pPr>
            <a:endParaRPr lang="en-GB" altLang="en-US" sz="1200" b="1" dirty="0">
              <a:solidFill>
                <a:schemeClr val="tx1"/>
              </a:solidFill>
              <a:latin typeface="+mj-lt"/>
              <a:cs typeface="Calibri" panose="020F0502020204030204" pitchFamily="34" charset="0"/>
            </a:endParaRPr>
          </a:p>
          <a:p>
            <a:pPr>
              <a:lnSpc>
                <a:spcPct val="80000"/>
              </a:lnSpc>
              <a:buFont typeface="Arial" panose="020B0604020202020204" pitchFamily="34" charset="0"/>
              <a:buChar char="•"/>
              <a:defRPr/>
            </a:pPr>
            <a:r>
              <a:rPr lang="en-GB" altLang="en-US" sz="2400" b="1" dirty="0">
                <a:solidFill>
                  <a:schemeClr val="tx1"/>
                </a:solidFill>
                <a:latin typeface="+mj-lt"/>
                <a:cs typeface="Calibri" panose="020F0502020204030204" pitchFamily="34" charset="0"/>
              </a:rPr>
              <a:t>Check your seat is correctly fitted </a:t>
            </a:r>
          </a:p>
          <a:p>
            <a:pPr marL="0" indent="0">
              <a:lnSpc>
                <a:spcPct val="80000"/>
              </a:lnSpc>
              <a:buNone/>
              <a:defRPr/>
            </a:pPr>
            <a:endParaRPr lang="en-GB" altLang="en-US" sz="1200" b="1" dirty="0">
              <a:solidFill>
                <a:schemeClr val="tx1"/>
              </a:solidFill>
              <a:latin typeface="+mj-lt"/>
              <a:cs typeface="Calibri" panose="020F0502020204030204" pitchFamily="34" charset="0"/>
            </a:endParaRPr>
          </a:p>
          <a:p>
            <a:pPr>
              <a:lnSpc>
                <a:spcPct val="80000"/>
              </a:lnSpc>
              <a:buFont typeface="Arial" panose="020B0604020202020204" pitchFamily="34" charset="0"/>
              <a:buChar char="•"/>
              <a:defRPr/>
            </a:pPr>
            <a:r>
              <a:rPr lang="en-GB" altLang="en-US" sz="2400" b="1" dirty="0">
                <a:solidFill>
                  <a:schemeClr val="tx1"/>
                </a:solidFill>
                <a:latin typeface="+mj-lt"/>
                <a:cs typeface="Calibri" panose="020F0502020204030204" pitchFamily="34" charset="0"/>
              </a:rPr>
              <a:t>Check harness height and tension (keep an eye on growth spurts)</a:t>
            </a:r>
          </a:p>
          <a:p>
            <a:pPr>
              <a:lnSpc>
                <a:spcPct val="80000"/>
              </a:lnSpc>
              <a:buFont typeface="Arial" panose="020B0604020202020204" pitchFamily="34" charset="0"/>
              <a:buChar char="•"/>
              <a:defRPr/>
            </a:pPr>
            <a:endParaRPr lang="en-GB" altLang="en-US" sz="1200" b="1" dirty="0">
              <a:solidFill>
                <a:schemeClr val="tx1"/>
              </a:solidFill>
              <a:latin typeface="+mj-lt"/>
              <a:cs typeface="Calibri" panose="020F0502020204030204" pitchFamily="34" charset="0"/>
            </a:endParaRPr>
          </a:p>
          <a:p>
            <a:pPr>
              <a:lnSpc>
                <a:spcPct val="80000"/>
              </a:lnSpc>
              <a:buFont typeface="Arial" panose="020B0604020202020204" pitchFamily="34" charset="0"/>
              <a:buChar char="•"/>
              <a:defRPr/>
            </a:pPr>
            <a:r>
              <a:rPr lang="en-GB" altLang="en-US" sz="2400" b="1" dirty="0">
                <a:solidFill>
                  <a:schemeClr val="tx1"/>
                </a:solidFill>
                <a:latin typeface="+mj-lt"/>
                <a:cs typeface="Calibri" panose="020F0502020204030204" pitchFamily="34" charset="0"/>
              </a:rPr>
              <a:t>Check no twists in the harness or seat belt and all pads are present</a:t>
            </a:r>
          </a:p>
          <a:p>
            <a:pPr marL="0" indent="0">
              <a:lnSpc>
                <a:spcPct val="80000"/>
              </a:lnSpc>
              <a:buNone/>
              <a:defRPr/>
            </a:pPr>
            <a:endParaRPr lang="en-GB" altLang="en-US" sz="1200" b="1" dirty="0">
              <a:solidFill>
                <a:schemeClr val="tx1"/>
              </a:solidFill>
              <a:latin typeface="+mj-lt"/>
              <a:cs typeface="Calibri" panose="020F0502020204030204" pitchFamily="34" charset="0"/>
            </a:endParaRPr>
          </a:p>
          <a:p>
            <a:pPr>
              <a:lnSpc>
                <a:spcPct val="80000"/>
              </a:lnSpc>
              <a:buFont typeface="Arial" panose="020B0604020202020204" pitchFamily="34" charset="0"/>
              <a:buChar char="•"/>
              <a:defRPr/>
            </a:pPr>
            <a:r>
              <a:rPr lang="en-GB" sz="2400" b="1" dirty="0">
                <a:solidFill>
                  <a:schemeClr val="tx1"/>
                </a:solidFill>
                <a:latin typeface="+mj-lt"/>
                <a:cs typeface="Calibri" panose="020F0502020204030204" pitchFamily="34" charset="0"/>
              </a:rPr>
              <a:t>Always make sure you set a good example by fastening own seat belt. </a:t>
            </a:r>
          </a:p>
          <a:p>
            <a:pPr marL="0" indent="0">
              <a:lnSpc>
                <a:spcPct val="80000"/>
              </a:lnSpc>
              <a:buNone/>
              <a:defRPr/>
            </a:pPr>
            <a:r>
              <a:rPr lang="en-GB" sz="2400" b="1" dirty="0">
                <a:solidFill>
                  <a:schemeClr val="tx1"/>
                </a:solidFill>
                <a:latin typeface="+mj-lt"/>
                <a:cs typeface="Calibri" panose="020F0502020204030204" pitchFamily="34" charset="0"/>
              </a:rPr>
              <a:t>    There is no point your child being safely fastened in if you are loose! </a:t>
            </a:r>
          </a:p>
          <a:p>
            <a:pPr>
              <a:lnSpc>
                <a:spcPct val="80000"/>
              </a:lnSpc>
              <a:buFont typeface="Arial" panose="020B0604020202020204" pitchFamily="34" charset="0"/>
              <a:buChar char="•"/>
              <a:defRPr/>
            </a:pPr>
            <a:endParaRPr lang="en-GB" altLang="en-US" sz="2400" dirty="0">
              <a:solidFill>
                <a:schemeClr val="tx1"/>
              </a:solidFill>
              <a:latin typeface="+mj-lt"/>
            </a:endParaRPr>
          </a:p>
          <a:p>
            <a:pPr>
              <a:lnSpc>
                <a:spcPct val="80000"/>
              </a:lnSpc>
              <a:defRPr/>
            </a:pPr>
            <a:endParaRPr lang="en-GB" altLang="en-US" dirty="0">
              <a:solidFill>
                <a:schemeClr val="tx1"/>
              </a:solidFill>
              <a:latin typeface="+mj-lt"/>
            </a:endParaRPr>
          </a:p>
          <a:p>
            <a:pPr>
              <a:lnSpc>
                <a:spcPct val="90000"/>
              </a:lnSpc>
              <a:defRPr/>
            </a:pPr>
            <a:endParaRPr lang="en-GB" altLang="en-US" sz="2400" dirty="0">
              <a:solidFill>
                <a:schemeClr val="tx1"/>
              </a:solidFill>
              <a:latin typeface="+mj-lt"/>
            </a:endParaRPr>
          </a:p>
          <a:p>
            <a:pPr>
              <a:lnSpc>
                <a:spcPct val="90000"/>
              </a:lnSpc>
              <a:defRPr/>
            </a:pPr>
            <a:endParaRPr lang="en-GB" altLang="en-US" sz="2400" dirty="0">
              <a:solidFill>
                <a:schemeClr val="tx1"/>
              </a:solidFill>
              <a:latin typeface="+mj-lt"/>
            </a:endParaRPr>
          </a:p>
          <a:p>
            <a:pPr>
              <a:lnSpc>
                <a:spcPct val="90000"/>
              </a:lnSpc>
              <a:defRPr/>
            </a:pPr>
            <a:endParaRPr lang="en-GB" altLang="en-US" sz="2400" dirty="0"/>
          </a:p>
          <a:p>
            <a:pPr>
              <a:lnSpc>
                <a:spcPct val="90000"/>
              </a:lnSpc>
              <a:defRPr/>
            </a:pPr>
            <a:endParaRPr lang="en-GB" altLang="en-US" sz="2400" dirty="0"/>
          </a:p>
          <a:p>
            <a:pPr>
              <a:lnSpc>
                <a:spcPct val="90000"/>
              </a:lnSpc>
              <a:defRPr/>
            </a:pPr>
            <a:endParaRPr lang="en-GB" altLang="en-US" sz="2400" dirty="0"/>
          </a:p>
          <a:p>
            <a:pPr>
              <a:lnSpc>
                <a:spcPct val="90000"/>
              </a:lnSpc>
              <a:defRPr/>
            </a:pPr>
            <a:endParaRPr lang="en-GB" altLang="en-US" sz="2400" dirty="0"/>
          </a:p>
          <a:p>
            <a:pPr>
              <a:lnSpc>
                <a:spcPct val="90000"/>
              </a:lnSpc>
              <a:buFontTx/>
              <a:buNone/>
              <a:defRPr/>
            </a:pPr>
            <a:endParaRPr lang="en-GB" altLang="en-US" sz="2400" dirty="0"/>
          </a:p>
          <a:p>
            <a:pPr>
              <a:lnSpc>
                <a:spcPct val="90000"/>
              </a:lnSpc>
              <a:defRPr/>
            </a:pPr>
            <a:endParaRPr lang="en-GB" altLang="en-US" sz="2400" dirty="0"/>
          </a:p>
        </p:txBody>
      </p:sp>
    </p:spTree>
    <p:extLst>
      <p:ext uri="{BB962C8B-B14F-4D97-AF65-F5344CB8AC3E}">
        <p14:creationId xmlns:p14="http://schemas.microsoft.com/office/powerpoint/2010/main" val="69796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2" name="Straight Connector 1031">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4" name="Straight Connector 1033">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6" name="Straight Connector 1035">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38" name="Rectangle 1037">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photo description available.">
            <a:extLst>
              <a:ext uri="{FF2B5EF4-FFF2-40B4-BE49-F238E27FC236}">
                <a16:creationId xmlns:a16="http://schemas.microsoft.com/office/drawing/2014/main" id="{5544E5B0-EE11-5895-3E54-1D80ACA35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51" r="-2" b="9991"/>
          <a:stretch>
            <a:fillRect/>
          </a:stretch>
        </p:blipFill>
        <p:spPr bwMode="auto">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F2D662-9EA2-4FA8-E6F8-0710FC3892F2}"/>
              </a:ext>
            </a:extLst>
          </p:cNvPr>
          <p:cNvSpPr txBox="1"/>
          <p:nvPr/>
        </p:nvSpPr>
        <p:spPr>
          <a:xfrm>
            <a:off x="7532710" y="1822449"/>
            <a:ext cx="3479419" cy="3070226"/>
          </a:xfrm>
          <a:prstGeom prst="rect">
            <a:avLst/>
          </a:prstGeom>
        </p:spPr>
        <p:txBody>
          <a:bodyPr vert="horz" lIns="91440" tIns="45720" rIns="91440" bIns="45720" rtlCol="0" anchor="t">
            <a:normAutofit/>
          </a:bodyPr>
          <a:lstStyle/>
          <a:p>
            <a:pPr>
              <a:spcBef>
                <a:spcPct val="20000"/>
              </a:spcBef>
              <a:spcAft>
                <a:spcPts val="600"/>
              </a:spcAft>
              <a:buClr>
                <a:schemeClr val="tx1"/>
              </a:buClr>
              <a:buSzPct val="80000"/>
              <a:buFont typeface="Wingdings 3" panose="05040102010807070707" pitchFamily="18" charset="2"/>
              <a:buChar char=""/>
            </a:pPr>
            <a:r>
              <a:rPr lang="en-US" sz="2400" b="1" dirty="0">
                <a:solidFill>
                  <a:schemeClr val="bg2">
                    <a:lumMod val="75000"/>
                  </a:schemeClr>
                </a:solidFill>
                <a:hlinkClick r:id="rId4"/>
              </a:rPr>
              <a:t>Towards Zero Campaign (60 sec</a:t>
            </a:r>
            <a:r>
              <a:rPr lang="en-US" sz="1400" b="1" dirty="0">
                <a:solidFill>
                  <a:schemeClr val="bg2">
                    <a:lumMod val="75000"/>
                  </a:schemeClr>
                </a:solidFill>
                <a:hlinkClick r:id="rId4"/>
              </a:rPr>
              <a:t>)</a:t>
            </a:r>
            <a:endParaRPr lang="en-US" sz="1400" b="1" dirty="0">
              <a:solidFill>
                <a:schemeClr val="bg2">
                  <a:lumMod val="75000"/>
                </a:schemeClr>
              </a:solidFill>
            </a:endParaRPr>
          </a:p>
        </p:txBody>
      </p:sp>
      <p:grpSp>
        <p:nvGrpSpPr>
          <p:cNvPr id="1042" name="Group 1041">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43" name="Straight Connector 1042">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4" name="Straight Connector 1043">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6" name="Straight Connector 1045">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3BD654F6-7627-895A-6BA0-7544EE2E6F8E}"/>
              </a:ext>
            </a:extLst>
          </p:cNvPr>
          <p:cNvSpPr txBox="1"/>
          <p:nvPr/>
        </p:nvSpPr>
        <p:spPr>
          <a:xfrm>
            <a:off x="7721600" y="3285067"/>
            <a:ext cx="3634753" cy="1077218"/>
          </a:xfrm>
          <a:prstGeom prst="rect">
            <a:avLst/>
          </a:prstGeom>
          <a:noFill/>
        </p:spPr>
        <p:txBody>
          <a:bodyPr wrap="square" rtlCol="0">
            <a:spAutoFit/>
          </a:bodyPr>
          <a:lstStyle/>
          <a:p>
            <a:pPr algn="ctr"/>
            <a:r>
              <a:rPr lang="en-GB" sz="3200" b="1" dirty="0"/>
              <a:t>Please </a:t>
            </a:r>
            <a:br>
              <a:rPr lang="en-GB" sz="3200" b="1" dirty="0"/>
            </a:br>
            <a:r>
              <a:rPr lang="en-GB" sz="3200" b="1" dirty="0"/>
              <a:t>Sign the Pledge</a:t>
            </a:r>
          </a:p>
        </p:txBody>
      </p:sp>
    </p:spTree>
    <p:extLst>
      <p:ext uri="{BB962C8B-B14F-4D97-AF65-F5344CB8AC3E}">
        <p14:creationId xmlns:p14="http://schemas.microsoft.com/office/powerpoint/2010/main" val="263662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
          <p:cNvSpPr>
            <a:spLocks noChangeArrowheads="1"/>
          </p:cNvSpPr>
          <p:nvPr/>
        </p:nvSpPr>
        <p:spPr bwMode="auto">
          <a:xfrm>
            <a:off x="4078396" y="2359230"/>
            <a:ext cx="3851275" cy="1365533"/>
          </a:xfrm>
          <a:prstGeom prst="ellipse">
            <a:avLst/>
          </a:prstGeom>
          <a:solidFill>
            <a:srgbClr val="FFFF66"/>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i="1" u="sng" dirty="0">
                <a:solidFill>
                  <a:schemeClr val="bg1"/>
                </a:solidFill>
                <a:latin typeface="+mj-lt"/>
              </a:rPr>
              <a:t>What can I do to keep my children safe near the road</a:t>
            </a:r>
          </a:p>
        </p:txBody>
      </p:sp>
      <p:pic>
        <p:nvPicPr>
          <p:cNvPr id="4" name="Picture 9" descr="8898355_10aa489adc_z">
            <a:extLst>
              <a:ext uri="{FF2B5EF4-FFF2-40B4-BE49-F238E27FC236}">
                <a16:creationId xmlns:a16="http://schemas.microsoft.com/office/drawing/2014/main" id="{CB0B646A-E63E-2F5C-0D16-4FB792E2E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83" y="3724763"/>
            <a:ext cx="3456991" cy="246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achedimageservice">
            <a:extLst>
              <a:ext uri="{FF2B5EF4-FFF2-40B4-BE49-F238E27FC236}">
                <a16:creationId xmlns:a16="http://schemas.microsoft.com/office/drawing/2014/main" id="{82DFF0CE-7A24-3D97-4C6F-70B1460FC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126" y="3939695"/>
            <a:ext cx="3473809" cy="245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H">
            <a:extLst>
              <a:ext uri="{FF2B5EF4-FFF2-40B4-BE49-F238E27FC236}">
                <a16:creationId xmlns:a16="http://schemas.microsoft.com/office/drawing/2014/main" id="{541DE010-A6C1-43BD-48E9-B213C3456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562" y="475820"/>
            <a:ext cx="2321540" cy="287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B9EE22FD-F9A7-15B8-FA34-450CE1208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1057" y="223289"/>
            <a:ext cx="2600325" cy="3286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B61605-910F-B79E-8AD9-3CE40B868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9151" y="3989401"/>
            <a:ext cx="2858813" cy="25902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3">
            <a:extLst>
              <a:ext uri="{FF2B5EF4-FFF2-40B4-BE49-F238E27FC236}">
                <a16:creationId xmlns:a16="http://schemas.microsoft.com/office/drawing/2014/main" id="{CA0D7EE8-DE7A-6CB2-020B-FC9407D49620}"/>
              </a:ext>
            </a:extLst>
          </p:cNvPr>
          <p:cNvSpPr>
            <a:spLocks noChangeArrowheads="1"/>
          </p:cNvSpPr>
          <p:nvPr/>
        </p:nvSpPr>
        <p:spPr bwMode="auto">
          <a:xfrm>
            <a:off x="979562" y="2335731"/>
            <a:ext cx="2600325" cy="1018472"/>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FFFF00"/>
                </a:solidFill>
                <a:latin typeface="+mn-lt"/>
              </a:rPr>
              <a:t>Hold hands / use reins. </a:t>
            </a:r>
          </a:p>
        </p:txBody>
      </p:sp>
      <p:pic>
        <p:nvPicPr>
          <p:cNvPr id="1030" name="Picture 6" descr="Highway Code Rule 7 - Theory Test">
            <a:extLst>
              <a:ext uri="{FF2B5EF4-FFF2-40B4-BE49-F238E27FC236}">
                <a16:creationId xmlns:a16="http://schemas.microsoft.com/office/drawing/2014/main" id="{253B6490-3A4B-4D4D-E053-B6A9E6E57A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790" y="231505"/>
            <a:ext cx="3501881" cy="2127725"/>
          </a:xfrm>
          <a:prstGeom prst="rect">
            <a:avLst/>
          </a:prstGeom>
          <a:noFill/>
          <a:extLst>
            <a:ext uri="{909E8E84-426E-40DD-AFC4-6F175D3DCCD1}">
              <a14:hiddenFill xmlns:a14="http://schemas.microsoft.com/office/drawing/2010/main">
                <a:solidFill>
                  <a:srgbClr val="FFFFFF"/>
                </a:solidFill>
              </a14:hiddenFill>
            </a:ext>
          </a:extLst>
        </p:spPr>
      </p:pic>
      <p:sp>
        <p:nvSpPr>
          <p:cNvPr id="9232" name="Oval 5"/>
          <p:cNvSpPr>
            <a:spLocks noChangeArrowheads="1"/>
          </p:cNvSpPr>
          <p:nvPr/>
        </p:nvSpPr>
        <p:spPr bwMode="auto">
          <a:xfrm>
            <a:off x="3283597" y="89036"/>
            <a:ext cx="2472980" cy="1206331"/>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FFFF00"/>
                </a:solidFill>
                <a:latin typeface="+mn-lt"/>
              </a:rPr>
              <a:t>Teach how to cross from young age</a:t>
            </a:r>
          </a:p>
        </p:txBody>
      </p:sp>
      <p:sp>
        <p:nvSpPr>
          <p:cNvPr id="9" name="Oval 5">
            <a:extLst>
              <a:ext uri="{FF2B5EF4-FFF2-40B4-BE49-F238E27FC236}">
                <a16:creationId xmlns:a16="http://schemas.microsoft.com/office/drawing/2014/main" id="{F4C9FC3E-103A-007C-4091-7C522381FAC5}"/>
              </a:ext>
            </a:extLst>
          </p:cNvPr>
          <p:cNvSpPr>
            <a:spLocks noChangeArrowheads="1"/>
          </p:cNvSpPr>
          <p:nvPr/>
        </p:nvSpPr>
        <p:spPr bwMode="auto">
          <a:xfrm>
            <a:off x="10259397" y="154558"/>
            <a:ext cx="1966597" cy="1085018"/>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FFFF00"/>
                </a:solidFill>
                <a:latin typeface="+mn-lt"/>
              </a:rPr>
              <a:t>Teach the meaning     	of…..</a:t>
            </a:r>
          </a:p>
        </p:txBody>
      </p:sp>
      <p:sp>
        <p:nvSpPr>
          <p:cNvPr id="9229" name="Oval 2"/>
          <p:cNvSpPr>
            <a:spLocks noChangeArrowheads="1"/>
          </p:cNvSpPr>
          <p:nvPr/>
        </p:nvSpPr>
        <p:spPr bwMode="auto">
          <a:xfrm>
            <a:off x="7089763" y="3435609"/>
            <a:ext cx="1966597" cy="1501577"/>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FFFF00"/>
                </a:solidFill>
                <a:latin typeface="+mn-lt"/>
              </a:rPr>
              <a:t>Use the crossings - set a good example</a:t>
            </a:r>
          </a:p>
        </p:txBody>
      </p:sp>
      <p:sp>
        <p:nvSpPr>
          <p:cNvPr id="10" name="Oval 5">
            <a:extLst>
              <a:ext uri="{FF2B5EF4-FFF2-40B4-BE49-F238E27FC236}">
                <a16:creationId xmlns:a16="http://schemas.microsoft.com/office/drawing/2014/main" id="{1C34F35A-E82C-A3EE-5898-B4AC05D30B99}"/>
              </a:ext>
            </a:extLst>
          </p:cNvPr>
          <p:cNvSpPr>
            <a:spLocks noChangeArrowheads="1"/>
          </p:cNvSpPr>
          <p:nvPr/>
        </p:nvSpPr>
        <p:spPr bwMode="auto">
          <a:xfrm>
            <a:off x="10123560" y="2868599"/>
            <a:ext cx="1966597" cy="1085018"/>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FFFF00"/>
                </a:solidFill>
                <a:latin typeface="+mn-lt"/>
              </a:rPr>
              <a:t>And the dangers of traffic…</a:t>
            </a:r>
          </a:p>
        </p:txBody>
      </p:sp>
      <p:sp>
        <p:nvSpPr>
          <p:cNvPr id="9226" name="Oval 9"/>
          <p:cNvSpPr>
            <a:spLocks noChangeArrowheads="1"/>
          </p:cNvSpPr>
          <p:nvPr/>
        </p:nvSpPr>
        <p:spPr bwMode="auto">
          <a:xfrm>
            <a:off x="60178" y="5455640"/>
            <a:ext cx="2545839" cy="1140012"/>
          </a:xfrm>
          <a:prstGeom prst="ellipse">
            <a:avLst/>
          </a:prstGeom>
          <a:solidFill>
            <a:srgbClr val="00B05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FFFF00"/>
                </a:solidFill>
                <a:latin typeface="+mn-lt"/>
              </a:rPr>
              <a:t>Safe places to play. </a:t>
            </a:r>
            <a:r>
              <a:rPr lang="en-GB" altLang="en-US" sz="1800" b="1" dirty="0">
                <a:solidFill>
                  <a:srgbClr val="FFFF00"/>
                </a:solidFill>
              </a:rPr>
              <a:t>Secure garden gates</a:t>
            </a:r>
          </a:p>
          <a:p>
            <a:pPr algn="ctr">
              <a:spcBef>
                <a:spcPct val="0"/>
              </a:spcBef>
              <a:buFontTx/>
              <a:buNone/>
            </a:pPr>
            <a:endParaRPr lang="en-GB" altLang="en-US" sz="1800" b="1" dirty="0">
              <a:solidFill>
                <a:srgbClr val="FFFF00"/>
              </a:solidFill>
              <a:latin typeface="+mn-lt"/>
            </a:endParaRPr>
          </a:p>
        </p:txBody>
      </p:sp>
    </p:spTree>
    <p:extLst>
      <p:ext uri="{BB962C8B-B14F-4D97-AF65-F5344CB8AC3E}">
        <p14:creationId xmlns:p14="http://schemas.microsoft.com/office/powerpoint/2010/main" val="2967776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32"/>
                                        </p:tgtEl>
                                        <p:attrNameLst>
                                          <p:attrName>style.visibility</p:attrName>
                                        </p:attrNameLst>
                                      </p:cBhvr>
                                      <p:to>
                                        <p:strVal val="visible"/>
                                      </p:to>
                                    </p:set>
                                    <p:animEffect transition="in" filter="fade">
                                      <p:cBhvr>
                                        <p:cTn id="7" dur="500"/>
                                        <p:tgtEl>
                                          <p:spTgt spid="923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29"/>
                                        </p:tgtEl>
                                        <p:attrNameLst>
                                          <p:attrName>style.visibility</p:attrName>
                                        </p:attrNameLst>
                                      </p:cBhvr>
                                      <p:to>
                                        <p:strVal val="visible"/>
                                      </p:to>
                                    </p:set>
                                    <p:animEffect transition="in" filter="fade">
                                      <p:cBhvr>
                                        <p:cTn id="10" dur="500"/>
                                        <p:tgtEl>
                                          <p:spTgt spid="92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29"/>
                                        </p:tgtEl>
                                        <p:attrNameLst>
                                          <p:attrName>style.visibility</p:attrName>
                                        </p:attrNameLst>
                                      </p:cBhvr>
                                      <p:to>
                                        <p:strVal val="visible"/>
                                      </p:to>
                                    </p:set>
                                    <p:animEffect transition="in" filter="fade">
                                      <p:cBhvr>
                                        <p:cTn id="13" dur="500"/>
                                        <p:tgtEl>
                                          <p:spTgt spid="92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226"/>
                                        </p:tgtEl>
                                        <p:attrNameLst>
                                          <p:attrName>style.visibility</p:attrName>
                                        </p:attrNameLst>
                                      </p:cBhvr>
                                      <p:to>
                                        <p:strVal val="visible"/>
                                      </p:to>
                                    </p:set>
                                    <p:animEffect transition="in" filter="fade">
                                      <p:cBhvr>
                                        <p:cTn id="16" dur="500"/>
                                        <p:tgtEl>
                                          <p:spTgt spid="9226"/>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232" grpId="0" animBg="1"/>
      <p:bldP spid="9" grpId="0" animBg="1"/>
      <p:bldP spid="9229" grpId="0" animBg="1"/>
      <p:bldP spid="9229" grpId="1" animBg="1"/>
      <p:bldP spid="10" grpId="0" animBg="1"/>
      <p:bldP spid="92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3800" y="1169988"/>
            <a:ext cx="1911350"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177925"/>
            <a:ext cx="1906588"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0251" y="1165226"/>
            <a:ext cx="1897063" cy="190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6213" y="1177926"/>
            <a:ext cx="1903412"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0588" y="1192213"/>
            <a:ext cx="1892300"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Box 1"/>
          <p:cNvSpPr txBox="1">
            <a:spLocks noChangeArrowheads="1"/>
          </p:cNvSpPr>
          <p:nvPr/>
        </p:nvSpPr>
        <p:spPr bwMode="auto">
          <a:xfrm>
            <a:off x="2927350" y="333375"/>
            <a:ext cx="6408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3600" b="1" dirty="0"/>
              <a:t>The Green Cross Code</a:t>
            </a:r>
          </a:p>
        </p:txBody>
      </p:sp>
      <p:sp>
        <p:nvSpPr>
          <p:cNvPr id="3" name="TextBox 2"/>
          <p:cNvSpPr txBox="1">
            <a:spLocks noChangeArrowheads="1"/>
          </p:cNvSpPr>
          <p:nvPr/>
        </p:nvSpPr>
        <p:spPr bwMode="auto">
          <a:xfrm>
            <a:off x="4613184" y="3331467"/>
            <a:ext cx="1655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STOP</a:t>
            </a:r>
          </a:p>
        </p:txBody>
      </p:sp>
      <p:sp>
        <p:nvSpPr>
          <p:cNvPr id="4" name="TextBox 3"/>
          <p:cNvSpPr txBox="1">
            <a:spLocks noChangeArrowheads="1"/>
          </p:cNvSpPr>
          <p:nvPr/>
        </p:nvSpPr>
        <p:spPr bwMode="auto">
          <a:xfrm>
            <a:off x="5959476" y="3309938"/>
            <a:ext cx="1679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LOOK</a:t>
            </a:r>
          </a:p>
        </p:txBody>
      </p:sp>
      <p:sp>
        <p:nvSpPr>
          <p:cNvPr id="5" name="TextBox 4"/>
          <p:cNvSpPr txBox="1">
            <a:spLocks noChangeArrowheads="1"/>
          </p:cNvSpPr>
          <p:nvPr/>
        </p:nvSpPr>
        <p:spPr bwMode="auto">
          <a:xfrm>
            <a:off x="1552576" y="3260725"/>
            <a:ext cx="26638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HOLD </a:t>
            </a:r>
          </a:p>
          <a:p>
            <a:pPr>
              <a:spcBef>
                <a:spcPct val="0"/>
              </a:spcBef>
              <a:buFontTx/>
              <a:buNone/>
            </a:pPr>
            <a:r>
              <a:rPr lang="en-GB" altLang="en-US" sz="2800" b="1" dirty="0">
                <a:latin typeface="+mn-lt"/>
              </a:rPr>
              <a:t>HANDS</a:t>
            </a:r>
          </a:p>
        </p:txBody>
      </p:sp>
      <p:sp>
        <p:nvSpPr>
          <p:cNvPr id="6" name="TextBox 5"/>
          <p:cNvSpPr txBox="1">
            <a:spLocks noChangeArrowheads="1"/>
          </p:cNvSpPr>
          <p:nvPr/>
        </p:nvSpPr>
        <p:spPr bwMode="auto">
          <a:xfrm>
            <a:off x="7691439" y="3290888"/>
            <a:ext cx="1538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LISTEN</a:t>
            </a:r>
          </a:p>
        </p:txBody>
      </p:sp>
      <p:sp>
        <p:nvSpPr>
          <p:cNvPr id="7" name="TextBox 6"/>
          <p:cNvSpPr txBox="1">
            <a:spLocks noChangeArrowheads="1"/>
          </p:cNvSpPr>
          <p:nvPr/>
        </p:nvSpPr>
        <p:spPr bwMode="auto">
          <a:xfrm>
            <a:off x="9336088" y="3268664"/>
            <a:ext cx="1439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THINK</a:t>
            </a:r>
          </a:p>
        </p:txBody>
      </p:sp>
      <p:sp>
        <p:nvSpPr>
          <p:cNvPr id="8" name="TextBox 7"/>
          <p:cNvSpPr txBox="1"/>
          <p:nvPr/>
        </p:nvSpPr>
        <p:spPr>
          <a:xfrm>
            <a:off x="443753" y="4724400"/>
            <a:ext cx="11335871" cy="1077218"/>
          </a:xfrm>
          <a:prstGeom prst="rect">
            <a:avLst/>
          </a:prstGeom>
          <a:noFill/>
        </p:spPr>
        <p:txBody>
          <a:bodyPr wrap="square">
            <a:spAutoFit/>
          </a:bodyPr>
          <a:lstStyle/>
          <a:p>
            <a:pPr algn="ctr">
              <a:defRPr/>
            </a:pPr>
            <a:r>
              <a:rPr lang="en-GB" sz="3200" b="1" dirty="0">
                <a:ea typeface="ＭＳ Ｐゴシック" panose="020B0600070205080204" pitchFamily="34" charset="-128"/>
              </a:rPr>
              <a:t>Teach and practise the Green Cross Code with your child as early as possible</a:t>
            </a:r>
          </a:p>
        </p:txBody>
      </p:sp>
      <p:sp>
        <p:nvSpPr>
          <p:cNvPr id="9" name="TextBox 8"/>
          <p:cNvSpPr txBox="1">
            <a:spLocks noChangeArrowheads="1"/>
          </p:cNvSpPr>
          <p:nvPr/>
        </p:nvSpPr>
        <p:spPr bwMode="auto">
          <a:xfrm>
            <a:off x="3071814" y="3317875"/>
            <a:ext cx="1500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800" b="1" dirty="0">
                <a:latin typeface="+mn-lt"/>
              </a:rPr>
              <a:t>FIND A SAFER PLACE</a:t>
            </a:r>
          </a:p>
        </p:txBody>
      </p:sp>
    </p:spTree>
    <p:extLst>
      <p:ext uri="{BB962C8B-B14F-4D97-AF65-F5344CB8AC3E}">
        <p14:creationId xmlns:p14="http://schemas.microsoft.com/office/powerpoint/2010/main" val="3860052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wipe(down)">
                                      <p:cBhvr>
                                        <p:cTn id="7" dur="500"/>
                                        <p:tgtEl>
                                          <p:spTgt spid="12800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28008"/>
                                        </p:tgtEl>
                                        <p:attrNameLst>
                                          <p:attrName>style.visibility</p:attrName>
                                        </p:attrNameLst>
                                      </p:cBhvr>
                                      <p:to>
                                        <p:strVal val="visible"/>
                                      </p:to>
                                    </p:set>
                                    <p:animEffect transition="in" filter="wipe(down)">
                                      <p:cBhvr>
                                        <p:cTn id="15" dur="500"/>
                                        <p:tgtEl>
                                          <p:spTgt spid="12800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28007"/>
                                        </p:tgtEl>
                                        <p:attrNameLst>
                                          <p:attrName>style.visibility</p:attrName>
                                        </p:attrNameLst>
                                      </p:cBhvr>
                                      <p:to>
                                        <p:strVal val="visible"/>
                                      </p:to>
                                    </p:set>
                                    <p:animEffect transition="in" filter="wipe(down)">
                                      <p:cBhvr>
                                        <p:cTn id="26" dur="500"/>
                                        <p:tgtEl>
                                          <p:spTgt spid="12800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128006"/>
                                        </p:tgtEl>
                                        <p:attrNameLst>
                                          <p:attrName>style.visibility</p:attrName>
                                        </p:attrNameLst>
                                      </p:cBhvr>
                                      <p:to>
                                        <p:strVal val="visible"/>
                                      </p:to>
                                    </p:set>
                                    <p:animEffect transition="in" filter="wipe(down)">
                                      <p:cBhvr>
                                        <p:cTn id="34" dur="500"/>
                                        <p:tgtEl>
                                          <p:spTgt spid="12800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28004"/>
                                        </p:tgtEl>
                                        <p:attrNameLst>
                                          <p:attrName>style.visibility</p:attrName>
                                        </p:attrNameLst>
                                      </p:cBhvr>
                                      <p:to>
                                        <p:strVal val="visible"/>
                                      </p:to>
                                    </p:set>
                                    <p:animEffect transition="in" filter="wipe(down)">
                                      <p:cBhvr>
                                        <p:cTn id="42" dur="500"/>
                                        <p:tgtEl>
                                          <p:spTgt spid="12800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9953" y="142923"/>
            <a:ext cx="11672047" cy="1523494"/>
          </a:xfrm>
          <a:prstGeom prst="rect">
            <a:avLst/>
          </a:prstGeom>
        </p:spPr>
        <p:txBody>
          <a:bodyPr wrap="square">
            <a:spAutoFit/>
          </a:bodyPr>
          <a:lstStyle/>
          <a:p>
            <a:endParaRPr lang="en-GB" dirty="0"/>
          </a:p>
          <a:p>
            <a:r>
              <a:rPr lang="en-GB" sz="2500" b="1" u="sng" dirty="0"/>
              <a:t>3.	At what age are children most likely to have accidents on the road?</a:t>
            </a:r>
          </a:p>
          <a:p>
            <a:endParaRPr lang="en-GB" sz="2500" b="1" dirty="0"/>
          </a:p>
          <a:p>
            <a:r>
              <a:rPr lang="en-GB" sz="2500" b="1" dirty="0"/>
              <a:t>4-5 years					   7-8 years		  				    11-12 years</a:t>
            </a:r>
          </a:p>
        </p:txBody>
      </p:sp>
      <p:sp>
        <p:nvSpPr>
          <p:cNvPr id="8" name="5-Point Star 7"/>
          <p:cNvSpPr/>
          <p:nvPr/>
        </p:nvSpPr>
        <p:spPr>
          <a:xfrm>
            <a:off x="10695785" y="1080261"/>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54741" y="2195847"/>
            <a:ext cx="10472564" cy="4401205"/>
          </a:xfrm>
          <a:prstGeom prst="rect">
            <a:avLst/>
          </a:prstGeom>
        </p:spPr>
        <p:txBody>
          <a:bodyPr wrap="square">
            <a:spAutoFit/>
          </a:bodyPr>
          <a:lstStyle/>
          <a:p>
            <a:r>
              <a:rPr lang="en-GB" sz="2800" dirty="0">
                <a:solidFill>
                  <a:srgbClr val="FFFF00"/>
                </a:solidFill>
              </a:rPr>
              <a:t>•	</a:t>
            </a:r>
            <a:r>
              <a:rPr lang="en-GB" sz="2800" b="1" dirty="0">
                <a:solidFill>
                  <a:srgbClr val="FFFF00"/>
                </a:solidFill>
              </a:rPr>
              <a:t>Secondary school – longer journey without adult</a:t>
            </a:r>
          </a:p>
          <a:p>
            <a:endParaRPr lang="en-GB" sz="2800" b="1" dirty="0">
              <a:solidFill>
                <a:srgbClr val="FFFF00"/>
              </a:solidFill>
            </a:endParaRPr>
          </a:p>
          <a:p>
            <a:r>
              <a:rPr lang="en-GB" sz="2800" b="1" dirty="0">
                <a:solidFill>
                  <a:srgbClr val="FFFF00"/>
                </a:solidFill>
              </a:rPr>
              <a:t>•	Given more independence – allowed out on their own</a:t>
            </a:r>
          </a:p>
          <a:p>
            <a:endParaRPr lang="en-GB" sz="2800" b="1" dirty="0">
              <a:solidFill>
                <a:srgbClr val="FFFF00"/>
              </a:solidFill>
            </a:endParaRPr>
          </a:p>
          <a:p>
            <a:r>
              <a:rPr lang="en-GB" sz="2800" b="1" dirty="0">
                <a:solidFill>
                  <a:srgbClr val="FFFF00"/>
                </a:solidFill>
              </a:rPr>
              <a:t>•	Distractions - mobile phones / headphones / friends</a:t>
            </a:r>
          </a:p>
          <a:p>
            <a:endParaRPr lang="en-GB" sz="2800" b="1" dirty="0">
              <a:solidFill>
                <a:srgbClr val="FFFF00"/>
              </a:solidFill>
            </a:endParaRPr>
          </a:p>
          <a:p>
            <a:r>
              <a:rPr lang="en-GB" sz="2800" b="1" dirty="0">
                <a:solidFill>
                  <a:srgbClr val="FFFF00"/>
                </a:solidFill>
              </a:rPr>
              <a:t>•	Peer pressure - follow the crowd, try to impress friends, 	take risks</a:t>
            </a:r>
          </a:p>
          <a:p>
            <a:endParaRPr lang="en-GB" sz="2800" b="1" dirty="0">
              <a:solidFill>
                <a:srgbClr val="FFFF00"/>
              </a:solidFill>
            </a:endParaRPr>
          </a:p>
          <a:p>
            <a:r>
              <a:rPr lang="en-GB" sz="2800" b="1" dirty="0">
                <a:solidFill>
                  <a:srgbClr val="FFFF00"/>
                </a:solidFill>
              </a:rPr>
              <a:t>•	More males than females</a:t>
            </a:r>
          </a:p>
        </p:txBody>
      </p:sp>
    </p:spTree>
    <p:extLst>
      <p:ext uri="{BB962C8B-B14F-4D97-AF65-F5344CB8AC3E}">
        <p14:creationId xmlns:p14="http://schemas.microsoft.com/office/powerpoint/2010/main" val="84082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994" y="57582"/>
            <a:ext cx="1620314" cy="24328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2694" y="1277471"/>
            <a:ext cx="10865223" cy="3046988"/>
          </a:xfrm>
          <a:prstGeom prst="rect">
            <a:avLst/>
          </a:prstGeom>
        </p:spPr>
        <p:txBody>
          <a:bodyPr wrap="square">
            <a:spAutoFit/>
          </a:bodyPr>
          <a:lstStyle/>
          <a:p>
            <a:endParaRPr lang="en-GB" sz="2400" b="1" dirty="0"/>
          </a:p>
          <a:p>
            <a:r>
              <a:rPr lang="en-GB" sz="2400" b="1" dirty="0"/>
              <a:t>•	Practise with them any regular journeys they need to make</a:t>
            </a:r>
          </a:p>
          <a:p>
            <a:endParaRPr lang="en-GB" sz="2400" b="1" dirty="0"/>
          </a:p>
          <a:p>
            <a:r>
              <a:rPr lang="en-GB" sz="2400" b="1" dirty="0"/>
              <a:t>•	Encourage them to be better organised so that they are not    		rushing / running late</a:t>
            </a:r>
          </a:p>
          <a:p>
            <a:endParaRPr lang="en-GB" sz="2400" b="1" dirty="0"/>
          </a:p>
          <a:p>
            <a:r>
              <a:rPr lang="en-GB" sz="2400" b="1" dirty="0"/>
              <a:t>•	Talk to them about concentrating when crossing the road –  </a:t>
            </a:r>
          </a:p>
          <a:p>
            <a:r>
              <a:rPr lang="en-GB" sz="2400" b="1" dirty="0"/>
              <a:t>	mobile in pocket</a:t>
            </a:r>
          </a:p>
        </p:txBody>
      </p:sp>
      <p:sp>
        <p:nvSpPr>
          <p:cNvPr id="3" name="TextBox 2"/>
          <p:cNvSpPr txBox="1"/>
          <p:nvPr/>
        </p:nvSpPr>
        <p:spPr>
          <a:xfrm>
            <a:off x="1210235" y="403412"/>
            <a:ext cx="9708777" cy="584775"/>
          </a:xfrm>
          <a:prstGeom prst="rect">
            <a:avLst/>
          </a:prstGeom>
          <a:noFill/>
        </p:spPr>
        <p:txBody>
          <a:bodyPr wrap="square" rtlCol="0">
            <a:spAutoFit/>
          </a:bodyPr>
          <a:lstStyle/>
          <a:p>
            <a:pPr algn="ctr"/>
            <a:r>
              <a:rPr lang="en-GB" sz="3200" b="1" u="sng" dirty="0"/>
              <a:t>What can you do?</a:t>
            </a:r>
          </a:p>
        </p:txBody>
      </p:sp>
      <p:pic>
        <p:nvPicPr>
          <p:cNvPr id="8194"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0950">
            <a:off x="1249247" y="4951259"/>
            <a:ext cx="2376917" cy="14692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93721" flipV="1">
            <a:off x="8278952" y="4775585"/>
            <a:ext cx="2835599" cy="188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04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932" y="339634"/>
            <a:ext cx="11203577" cy="1246495"/>
          </a:xfrm>
          <a:prstGeom prst="rect">
            <a:avLst/>
          </a:prstGeom>
        </p:spPr>
        <p:txBody>
          <a:bodyPr wrap="square">
            <a:spAutoFit/>
          </a:bodyPr>
          <a:lstStyle/>
          <a:p>
            <a:r>
              <a:rPr lang="en-GB" sz="2500" b="1" u="sng" dirty="0"/>
              <a:t>4.	Where are children most likely to be hit by a car?</a:t>
            </a:r>
          </a:p>
          <a:p>
            <a:endParaRPr lang="en-GB" sz="2500" b="1" dirty="0"/>
          </a:p>
          <a:p>
            <a:r>
              <a:rPr lang="en-GB" sz="2500" b="1" dirty="0"/>
              <a:t>       Main Road				         					Quiet Street</a:t>
            </a:r>
          </a:p>
        </p:txBody>
      </p:sp>
      <p:sp>
        <p:nvSpPr>
          <p:cNvPr id="3" name="5-Point Star 2"/>
          <p:cNvSpPr/>
          <p:nvPr/>
        </p:nvSpPr>
        <p:spPr>
          <a:xfrm>
            <a:off x="9411399" y="998301"/>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62150" y="1841623"/>
            <a:ext cx="10881360" cy="4708981"/>
          </a:xfrm>
          <a:prstGeom prst="rect">
            <a:avLst/>
          </a:prstGeom>
        </p:spPr>
        <p:txBody>
          <a:bodyPr wrap="square">
            <a:spAutoFit/>
          </a:bodyPr>
          <a:lstStyle/>
          <a:p>
            <a:pPr marL="342900" indent="-342900">
              <a:buFont typeface="Arial" panose="020B0604020202020204" pitchFamily="34" charset="0"/>
              <a:buChar char="•"/>
            </a:pPr>
            <a:r>
              <a:rPr lang="en-GB" sz="2400" b="1" dirty="0">
                <a:solidFill>
                  <a:srgbClr val="FFFF00"/>
                </a:solidFill>
              </a:rPr>
              <a:t>Familiar place so parents relax more</a:t>
            </a:r>
          </a:p>
          <a:p>
            <a:pPr marL="342900" indent="-342900">
              <a:buFont typeface="Arial" panose="020B0604020202020204" pitchFamily="34" charset="0"/>
              <a:buChar char="•"/>
            </a:pPr>
            <a:endParaRPr lang="en-GB" sz="2400" b="1" dirty="0">
              <a:solidFill>
                <a:srgbClr val="FFFF00"/>
              </a:solidFill>
            </a:endParaRPr>
          </a:p>
          <a:p>
            <a:pPr marL="342900" indent="-342900">
              <a:buFont typeface="Arial" panose="020B0604020202020204" pitchFamily="34" charset="0"/>
              <a:buChar char="•"/>
            </a:pPr>
            <a:r>
              <a:rPr lang="en-GB" sz="2400" b="1" dirty="0">
                <a:solidFill>
                  <a:srgbClr val="FFFF00"/>
                </a:solidFill>
              </a:rPr>
              <a:t>Drivers (often local) are complacent </a:t>
            </a:r>
          </a:p>
          <a:p>
            <a:endParaRPr lang="en-GB" sz="2400" b="1" dirty="0">
              <a:solidFill>
                <a:srgbClr val="FFFF00"/>
              </a:solidFill>
            </a:endParaRPr>
          </a:p>
          <a:p>
            <a:pPr marL="342900" indent="-342900">
              <a:buFont typeface="Arial" panose="020B0604020202020204" pitchFamily="34" charset="0"/>
              <a:buChar char="•"/>
            </a:pPr>
            <a:r>
              <a:rPr lang="en-GB" sz="2400" b="1" dirty="0">
                <a:solidFill>
                  <a:srgbClr val="FFFF00"/>
                </a:solidFill>
              </a:rPr>
              <a:t>Running out between parked cars – often chasing balls</a:t>
            </a:r>
            <a:endParaRPr lang="en-GB" sz="1200" b="1" dirty="0">
              <a:solidFill>
                <a:srgbClr val="FFFF00"/>
              </a:solidFill>
            </a:endParaRPr>
          </a:p>
          <a:p>
            <a:endParaRPr lang="en-GB" sz="1200" b="1" dirty="0">
              <a:solidFill>
                <a:srgbClr val="FFFF00"/>
              </a:solidFill>
            </a:endParaRPr>
          </a:p>
          <a:p>
            <a:pPr marL="342900" indent="-342900">
              <a:buFont typeface="Arial" panose="020B0604020202020204" pitchFamily="34" charset="0"/>
              <a:buChar char="•"/>
            </a:pPr>
            <a:r>
              <a:rPr lang="en-GB" sz="2400" b="1" dirty="0">
                <a:solidFill>
                  <a:srgbClr val="FFFF00"/>
                </a:solidFill>
              </a:rPr>
              <a:t>Children play on road– sometimes on small 	wheelie toys – difficult for drivers to see</a:t>
            </a:r>
          </a:p>
          <a:p>
            <a:pPr marL="171450" indent="-171450">
              <a:buFont typeface="Arial" panose="020B0604020202020204" pitchFamily="34" charset="0"/>
              <a:buChar char="•"/>
            </a:pPr>
            <a:endParaRPr lang="en-GB" sz="1200" b="1" dirty="0">
              <a:solidFill>
                <a:srgbClr val="FFFF00"/>
              </a:solidFill>
            </a:endParaRPr>
          </a:p>
          <a:p>
            <a:pPr marL="342900" indent="-342900">
              <a:buFont typeface="Arial" panose="020B0604020202020204" pitchFamily="34" charset="0"/>
              <a:buChar char="•"/>
            </a:pPr>
            <a:r>
              <a:rPr lang="en-GB" sz="2400" b="1" dirty="0">
                <a:solidFill>
                  <a:srgbClr val="FFFF00"/>
                </a:solidFill>
              </a:rPr>
              <a:t>Parents leave older siblings (e.g. age 7/8) to supervise younger children</a:t>
            </a:r>
            <a:endParaRPr lang="en-GB" sz="1200" b="1" dirty="0">
              <a:solidFill>
                <a:srgbClr val="FFFF00"/>
              </a:solidFill>
            </a:endParaRPr>
          </a:p>
          <a:p>
            <a:endParaRPr lang="en-GB" sz="1200" b="1" dirty="0">
              <a:solidFill>
                <a:srgbClr val="FFFF00"/>
              </a:solidFill>
            </a:endParaRPr>
          </a:p>
          <a:p>
            <a:pPr marL="171450" indent="-171450">
              <a:buFont typeface="Arial" panose="020B0604020202020204" pitchFamily="34" charset="0"/>
              <a:buChar char="•"/>
            </a:pPr>
            <a:endParaRPr lang="en-GB" sz="1200" b="1" dirty="0">
              <a:solidFill>
                <a:srgbClr val="FFFF00"/>
              </a:solidFill>
            </a:endParaRPr>
          </a:p>
          <a:p>
            <a:endParaRPr lang="en-GB" sz="1200" b="1" dirty="0">
              <a:solidFill>
                <a:srgbClr val="FFFF00"/>
              </a:solidFill>
            </a:endParaRPr>
          </a:p>
          <a:p>
            <a:r>
              <a:rPr lang="en-GB" sz="2400" b="1" dirty="0">
                <a:solidFill>
                  <a:srgbClr val="FFFF00"/>
                </a:solidFill>
              </a:rPr>
              <a:t>	</a:t>
            </a:r>
          </a:p>
        </p:txBody>
      </p:sp>
    </p:spTree>
    <p:extLst>
      <p:ext uri="{BB962C8B-B14F-4D97-AF65-F5344CB8AC3E}">
        <p14:creationId xmlns:p14="http://schemas.microsoft.com/office/powerpoint/2010/main" val="152329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FC97C-9216-FDF3-B2FC-B762976755DC}"/>
              </a:ext>
            </a:extLst>
          </p:cNvPr>
          <p:cNvSpPr txBox="1"/>
          <p:nvPr/>
        </p:nvSpPr>
        <p:spPr>
          <a:xfrm>
            <a:off x="390659" y="334851"/>
            <a:ext cx="11410681" cy="1246495"/>
          </a:xfrm>
          <a:prstGeom prst="rect">
            <a:avLst/>
          </a:prstGeom>
          <a:noFill/>
        </p:spPr>
        <p:txBody>
          <a:bodyPr wrap="square" rtlCol="0">
            <a:spAutoFit/>
          </a:bodyPr>
          <a:lstStyle/>
          <a:p>
            <a:r>
              <a:rPr lang="en-GB" sz="2500" b="1" u="sng" dirty="0">
                <a:latin typeface="+mj-lt"/>
              </a:rPr>
              <a:t>5.) When would you wear something reflective?</a:t>
            </a:r>
          </a:p>
          <a:p>
            <a:endParaRPr lang="en-GB" sz="2500" b="1" dirty="0">
              <a:latin typeface="+mj-lt"/>
            </a:endParaRPr>
          </a:p>
          <a:p>
            <a:r>
              <a:rPr lang="en-GB" sz="2500" b="1" dirty="0">
                <a:latin typeface="+mj-lt"/>
              </a:rPr>
              <a:t>Daylight																 Dark</a:t>
            </a:r>
          </a:p>
        </p:txBody>
      </p:sp>
      <p:sp>
        <p:nvSpPr>
          <p:cNvPr id="4" name="5-Point Star 2">
            <a:extLst>
              <a:ext uri="{FF2B5EF4-FFF2-40B4-BE49-F238E27FC236}">
                <a16:creationId xmlns:a16="http://schemas.microsoft.com/office/drawing/2014/main" id="{14174403-D886-7DAC-CA50-914B541F4BC9}"/>
              </a:ext>
            </a:extLst>
          </p:cNvPr>
          <p:cNvSpPr/>
          <p:nvPr/>
        </p:nvSpPr>
        <p:spPr>
          <a:xfrm>
            <a:off x="9784886" y="993518"/>
            <a:ext cx="731520" cy="58782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879EE9B-8C9F-6A28-ADDD-8AFCDDCF8AEA}"/>
              </a:ext>
            </a:extLst>
          </p:cNvPr>
          <p:cNvSpPr txBox="1"/>
          <p:nvPr/>
        </p:nvSpPr>
        <p:spPr>
          <a:xfrm>
            <a:off x="390659" y="2177935"/>
            <a:ext cx="11410681" cy="1415772"/>
          </a:xfrm>
          <a:prstGeom prst="rect">
            <a:avLst/>
          </a:prstGeom>
          <a:noFill/>
        </p:spPr>
        <p:txBody>
          <a:bodyPr wrap="square" rtlCol="0">
            <a:spAutoFit/>
          </a:bodyPr>
          <a:lstStyle/>
          <a:p>
            <a:r>
              <a:rPr lang="en-GB" sz="2500" b="1" dirty="0"/>
              <a:t>Reflective – for night time</a:t>
            </a:r>
          </a:p>
          <a:p>
            <a:endParaRPr lang="en-GB" dirty="0"/>
          </a:p>
          <a:p>
            <a:endParaRPr lang="en-GB" dirty="0"/>
          </a:p>
          <a:p>
            <a:r>
              <a:rPr lang="en-GB" sz="2500" b="1" dirty="0"/>
              <a:t>Fluorescent – for day time </a:t>
            </a:r>
          </a:p>
        </p:txBody>
      </p:sp>
      <p:pic>
        <p:nvPicPr>
          <p:cNvPr id="7" name="Picture 6" descr="A black and grey shoe&#10;&#10;Description automatically generated">
            <a:extLst>
              <a:ext uri="{FF2B5EF4-FFF2-40B4-BE49-F238E27FC236}">
                <a16:creationId xmlns:a16="http://schemas.microsoft.com/office/drawing/2014/main" id="{37DF0C2E-71FB-27E8-2604-DDB5E26D6BF6}"/>
              </a:ext>
            </a:extLst>
          </p:cNvPr>
          <p:cNvPicPr>
            <a:picLocks noChangeAspect="1"/>
          </p:cNvPicPr>
          <p:nvPr/>
        </p:nvPicPr>
        <p:blipFill>
          <a:blip r:embed="rId3"/>
          <a:stretch>
            <a:fillRect/>
          </a:stretch>
        </p:blipFill>
        <p:spPr>
          <a:xfrm>
            <a:off x="612447" y="4462626"/>
            <a:ext cx="1864746" cy="1864746"/>
          </a:xfrm>
          <a:prstGeom prst="rect">
            <a:avLst/>
          </a:prstGeom>
        </p:spPr>
      </p:pic>
      <p:pic>
        <p:nvPicPr>
          <p:cNvPr id="9" name="Picture 2" descr="T:\Plans &amp; Performance\Transport Planning\Road Safety\Katie\Photos\Fluorescent items.JPG">
            <a:extLst>
              <a:ext uri="{FF2B5EF4-FFF2-40B4-BE49-F238E27FC236}">
                <a16:creationId xmlns:a16="http://schemas.microsoft.com/office/drawing/2014/main" id="{570511CB-7BC9-431E-CA57-07E314ACD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7070" y="4501200"/>
            <a:ext cx="1647413" cy="219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BE369AA3-9521-DFC8-F02B-F7BDE25C77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4886" y="1730850"/>
            <a:ext cx="2001126" cy="254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erson and a child walking&#10;&#10;Description automatically generated">
            <a:extLst>
              <a:ext uri="{FF2B5EF4-FFF2-40B4-BE49-F238E27FC236}">
                <a16:creationId xmlns:a16="http://schemas.microsoft.com/office/drawing/2014/main" id="{8D0DFEEC-DC40-C6FA-FBA6-A6963376711F}"/>
              </a:ext>
            </a:extLst>
          </p:cNvPr>
          <p:cNvPicPr>
            <a:picLocks noChangeAspect="1"/>
          </p:cNvPicPr>
          <p:nvPr/>
        </p:nvPicPr>
        <p:blipFill>
          <a:blip r:embed="rId6"/>
          <a:stretch>
            <a:fillRect/>
          </a:stretch>
        </p:blipFill>
        <p:spPr>
          <a:xfrm>
            <a:off x="5260674" y="3429000"/>
            <a:ext cx="4355335" cy="2773353"/>
          </a:xfrm>
          <a:prstGeom prst="rect">
            <a:avLst/>
          </a:prstGeom>
        </p:spPr>
      </p:pic>
      <p:pic>
        <p:nvPicPr>
          <p:cNvPr id="13" name="Picture 6" descr="https://images.esellerpro.com/2679/I/392/049/BLA%20(2).jpg">
            <a:extLst>
              <a:ext uri="{FF2B5EF4-FFF2-40B4-BE49-F238E27FC236}">
                <a16:creationId xmlns:a16="http://schemas.microsoft.com/office/drawing/2014/main" id="{65BEFFDF-673C-D12A-947D-0DBC406A54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6696" t="-344549" r="-315429" b="-537576"/>
          <a:stretch/>
        </p:blipFill>
        <p:spPr bwMode="auto">
          <a:xfrm>
            <a:off x="-7980180" y="-2232286"/>
            <a:ext cx="19050000" cy="190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6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3">
            <a:extLst>
              <a:ext uri="{FF2B5EF4-FFF2-40B4-BE49-F238E27FC236}">
                <a16:creationId xmlns:a16="http://schemas.microsoft.com/office/drawing/2014/main" id="{B8C9EDE7-9388-0E08-4745-1025CBCFE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764" y="200025"/>
            <a:ext cx="6443875" cy="644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B8B5F54-F907-DACF-00BB-600258D8BE73}"/>
              </a:ext>
            </a:extLst>
          </p:cNvPr>
          <p:cNvSpPr txBox="1"/>
          <p:nvPr/>
        </p:nvSpPr>
        <p:spPr>
          <a:xfrm>
            <a:off x="300361" y="341693"/>
            <a:ext cx="4584700" cy="1754188"/>
          </a:xfrm>
          <a:prstGeom prst="rect">
            <a:avLst/>
          </a:prstGeom>
          <a:noFill/>
        </p:spPr>
        <p:txBody>
          <a:bodyPr>
            <a:spAutoFit/>
          </a:bodyPr>
          <a:lstStyle/>
          <a:p>
            <a:pPr>
              <a:defRPr/>
            </a:pPr>
            <a:r>
              <a:rPr lang="en-GB" sz="5400" dirty="0">
                <a:effectLst>
                  <a:outerShdw blurRad="38100" dist="38100" dir="2700000" algn="tl">
                    <a:srgbClr val="000000">
                      <a:alpha val="43137"/>
                    </a:srgbClr>
                  </a:outerShdw>
                </a:effectLst>
              </a:rPr>
              <a:t>Spot the </a:t>
            </a:r>
          </a:p>
          <a:p>
            <a:pPr>
              <a:defRPr/>
            </a:pPr>
            <a:r>
              <a:rPr lang="en-GB" sz="5400" dirty="0">
                <a:effectLst>
                  <a:outerShdw blurRad="38100" dist="38100" dir="2700000" algn="tl">
                    <a:srgbClr val="000000">
                      <a:alpha val="43137"/>
                    </a:srgbClr>
                  </a:outerShdw>
                </a:effectLst>
              </a:rPr>
              <a:t>child!</a:t>
            </a:r>
          </a:p>
        </p:txBody>
      </p:sp>
      <p:cxnSp>
        <p:nvCxnSpPr>
          <p:cNvPr id="4" name="Straight Arrow Connector 3">
            <a:extLst>
              <a:ext uri="{FF2B5EF4-FFF2-40B4-BE49-F238E27FC236}">
                <a16:creationId xmlns:a16="http://schemas.microsoft.com/office/drawing/2014/main" id="{00AD78B9-6A71-0605-6D4A-56152803E0B0}"/>
              </a:ext>
            </a:extLst>
          </p:cNvPr>
          <p:cNvCxnSpPr/>
          <p:nvPr/>
        </p:nvCxnSpPr>
        <p:spPr>
          <a:xfrm>
            <a:off x="3068639" y="4581525"/>
            <a:ext cx="3367087" cy="26988"/>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F70099A4-C7CE-7CFF-E196-B897AF8F5D0D}"/>
              </a:ext>
            </a:extLst>
          </p:cNvPr>
          <p:cNvCxnSpPr/>
          <p:nvPr/>
        </p:nvCxnSpPr>
        <p:spPr>
          <a:xfrm>
            <a:off x="3290889" y="1970089"/>
            <a:ext cx="3367087" cy="28575"/>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1863</TotalTime>
  <Words>1314</Words>
  <Application>Microsoft Office PowerPoint</Application>
  <PresentationFormat>Widescreen</PresentationFormat>
  <Paragraphs>190</Paragraphs>
  <Slides>23</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Arial</vt:lpstr>
      <vt:lpstr>Arial Rounded MT Bold</vt:lpstr>
      <vt:lpstr>Calibri</vt:lpstr>
      <vt:lpstr>Century Gothic</vt:lpstr>
      <vt:lpstr>Symbol</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Booster Seat</vt:lpstr>
      <vt:lpstr>PowerPoint Presentation</vt:lpstr>
      <vt:lpstr>NOT SAFE</vt:lpstr>
      <vt:lpstr>PowerPoint Presentation</vt:lpstr>
      <vt:lpstr>PowerPoint Presentation</vt:lpstr>
      <vt:lpstr>PowerPoint Presentation</vt:lpstr>
      <vt:lpstr>PowerPoint Presentation</vt:lpstr>
      <vt:lpstr> CAR SEAT Safety Tips</vt:lpstr>
      <vt:lpstr>PowerPoint Presentation</vt:lpstr>
    </vt:vector>
  </TitlesOfParts>
  <Company>CBMDC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Wilkinson</dc:creator>
  <cp:lastModifiedBy>Katie Hammond</cp:lastModifiedBy>
  <cp:revision>102</cp:revision>
  <dcterms:created xsi:type="dcterms:W3CDTF">2021-02-22T10:29:05Z</dcterms:created>
  <dcterms:modified xsi:type="dcterms:W3CDTF">2025-11-12T13:05:41Z</dcterms:modified>
</cp:coreProperties>
</file>