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85" r:id="rId2"/>
    <p:sldId id="286" r:id="rId3"/>
    <p:sldId id="288" r:id="rId4"/>
    <p:sldId id="290" r:id="rId5"/>
    <p:sldId id="291" r:id="rId6"/>
    <p:sldId id="292" r:id="rId7"/>
    <p:sldId id="293" r:id="rId8"/>
    <p:sldId id="443" r:id="rId9"/>
    <p:sldId id="442" r:id="rId10"/>
    <p:sldId id="259" r:id="rId11"/>
    <p:sldId id="304" r:id="rId12"/>
    <p:sldId id="301" r:id="rId13"/>
    <p:sldId id="303" r:id="rId14"/>
    <p:sldId id="306" r:id="rId15"/>
    <p:sldId id="257" r:id="rId16"/>
    <p:sldId id="419" r:id="rId17"/>
    <p:sldId id="258" r:id="rId18"/>
    <p:sldId id="308" r:id="rId19"/>
    <p:sldId id="35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308" autoAdjust="0"/>
  </p:normalViewPr>
  <p:slideViewPr>
    <p:cSldViewPr snapToGrid="0">
      <p:cViewPr varScale="1">
        <p:scale>
          <a:sx n="50" d="100"/>
          <a:sy n="50" d="100"/>
        </p:scale>
        <p:origin x="67"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D130C-AC58-43E2-9705-4AE769ADFEBD}"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083BC-8D31-47F1-9CD1-DCD0322B2832}" type="slidenum">
              <a:rPr lang="en-GB" smtClean="0"/>
              <a:t>‹#›</a:t>
            </a:fld>
            <a:endParaRPr lang="en-GB"/>
          </a:p>
        </p:txBody>
      </p:sp>
    </p:spTree>
    <p:extLst>
      <p:ext uri="{BB962C8B-B14F-4D97-AF65-F5344CB8AC3E}">
        <p14:creationId xmlns:p14="http://schemas.microsoft.com/office/powerpoint/2010/main" val="282016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083BC-8D31-47F1-9CD1-DCD0322B2832}" type="slidenum">
              <a:rPr lang="en-GB" smtClean="0"/>
              <a:t>2</a:t>
            </a:fld>
            <a:endParaRPr lang="en-GB"/>
          </a:p>
        </p:txBody>
      </p:sp>
    </p:spTree>
    <p:extLst>
      <p:ext uri="{BB962C8B-B14F-4D97-AF65-F5344CB8AC3E}">
        <p14:creationId xmlns:p14="http://schemas.microsoft.com/office/powerpoint/2010/main" val="423103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children put the seat belt under their arm or behind their back if they are finding it uncomfortable</a:t>
            </a:r>
            <a:r>
              <a:rPr lang="en-GB" baseline="0" dirty="0"/>
              <a:t> (usually because they should still be using a booster seat. Travelling like this is not safe – in the crash the seat belt could damage the internal organs, he could head butt his knees and damage his spine. </a:t>
            </a:r>
            <a:endParaRPr lang="en-GB" dirty="0"/>
          </a:p>
        </p:txBody>
      </p:sp>
      <p:sp>
        <p:nvSpPr>
          <p:cNvPr id="4" name="Slide Number Placeholder 3"/>
          <p:cNvSpPr>
            <a:spLocks noGrp="1"/>
          </p:cNvSpPr>
          <p:nvPr>
            <p:ph type="sldNum" sz="quarter" idx="10"/>
          </p:nvPr>
        </p:nvSpPr>
        <p:spPr/>
        <p:txBody>
          <a:bodyPr/>
          <a:lstStyle/>
          <a:p>
            <a:fld id="{8C1083BC-8D31-47F1-9CD1-DCD0322B2832}" type="slidenum">
              <a:rPr lang="en-GB" smtClean="0"/>
              <a:t>14</a:t>
            </a:fld>
            <a:endParaRPr lang="en-GB"/>
          </a:p>
        </p:txBody>
      </p:sp>
    </p:spTree>
    <p:extLst>
      <p:ext uri="{BB962C8B-B14F-4D97-AF65-F5344CB8AC3E}">
        <p14:creationId xmlns:p14="http://schemas.microsoft.com/office/powerpoint/2010/main" val="166329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83BC-8D31-47F1-9CD1-DCD0322B2832}" type="slidenum">
              <a:rPr lang="en-GB" smtClean="0"/>
              <a:t>15</a:t>
            </a:fld>
            <a:endParaRPr lang="en-GB"/>
          </a:p>
        </p:txBody>
      </p:sp>
    </p:spTree>
    <p:extLst>
      <p:ext uri="{BB962C8B-B14F-4D97-AF65-F5344CB8AC3E}">
        <p14:creationId xmlns:p14="http://schemas.microsoft.com/office/powerpoint/2010/main" val="189414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2193202-94D1-EA51-DBC6-33120E8E736F}"/>
              </a:ext>
            </a:extLst>
          </p:cNvPr>
          <p:cNvSpPr>
            <a:spLocks noGrp="1" noRot="1" noChangeAspect="1" noChangeArrowheads="1" noTextEdit="1"/>
          </p:cNvSpPr>
          <p:nvPr>
            <p:ph type="sldImg"/>
          </p:nvPr>
        </p:nvSpPr>
        <p:spPr>
          <a:xfrm>
            <a:off x="917575" y="744538"/>
            <a:ext cx="4962525" cy="3722687"/>
          </a:xfrm>
          <a:ln/>
        </p:spPr>
      </p:sp>
      <p:sp>
        <p:nvSpPr>
          <p:cNvPr id="65539" name="Notes Placeholder 2">
            <a:extLst>
              <a:ext uri="{FF2B5EF4-FFF2-40B4-BE49-F238E27FC236}">
                <a16:creationId xmlns:a16="http://schemas.microsoft.com/office/drawing/2014/main" id="{76E869C5-B566-D470-5A01-D852866A74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The boy is far too small to be using a booster cushion &amp; adult seat belt. The seat belt is cutting into his neck – this would cause serious injuries to his neck and stomach / internal organs if the car crashed. He may even slip under the seat belt. He needs to be in a seat with a harness like in the second picture (rear facing is the safest option). </a:t>
            </a:r>
          </a:p>
        </p:txBody>
      </p:sp>
      <p:sp>
        <p:nvSpPr>
          <p:cNvPr id="65540" name="Slide Number Placeholder 3">
            <a:extLst>
              <a:ext uri="{FF2B5EF4-FFF2-40B4-BE49-F238E27FC236}">
                <a16:creationId xmlns:a16="http://schemas.microsoft.com/office/drawing/2014/main" id="{997EB432-2BB9-CD37-CA3A-B94F18D6F8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2479C8-230E-417B-8D3B-219E05D7B146}" type="slidenum">
              <a:rPr lang="en-GB" altLang="en-US" sz="1200"/>
              <a:pPr/>
              <a:t>16</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7C5BB69-14F3-2CB9-A2F5-F905E9D5DA1E}"/>
              </a:ext>
            </a:extLst>
          </p:cNvPr>
          <p:cNvSpPr>
            <a:spLocks noGrp="1" noRot="1" noChangeAspect="1" noChangeArrowheads="1" noTextEdit="1"/>
          </p:cNvSpPr>
          <p:nvPr>
            <p:ph type="sldImg"/>
          </p:nvPr>
        </p:nvSpPr>
        <p:spPr>
          <a:xfrm>
            <a:off x="90488" y="744538"/>
            <a:ext cx="6616700" cy="3722687"/>
          </a:xfrm>
          <a:ln/>
        </p:spPr>
      </p:sp>
      <p:sp>
        <p:nvSpPr>
          <p:cNvPr id="68611" name="Notes Placeholder 2">
            <a:extLst>
              <a:ext uri="{FF2B5EF4-FFF2-40B4-BE49-F238E27FC236}">
                <a16:creationId xmlns:a16="http://schemas.microsoft.com/office/drawing/2014/main" id="{666D0E27-A5FD-D776-A57A-3D7C47B34F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A thick coat prevents the harness from being pulled tightly enough and in a collision the child may not be restrained properly. It is possible that the straps could be so loose the child may slip out of the restraint. Your child is at risk of overheating in the car if you leave their coats on. Use blankets over the top of the car seat if the child is cold. </a:t>
            </a:r>
          </a:p>
        </p:txBody>
      </p:sp>
      <p:sp>
        <p:nvSpPr>
          <p:cNvPr id="68612" name="Slide Number Placeholder 3">
            <a:extLst>
              <a:ext uri="{FF2B5EF4-FFF2-40B4-BE49-F238E27FC236}">
                <a16:creationId xmlns:a16="http://schemas.microsoft.com/office/drawing/2014/main" id="{C9049BD4-80CE-C5A7-BCA7-F0D2EC4E95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0FB492-1F9F-48BD-A9A2-CA3CD1E8494B}" type="slidenum">
              <a:rPr lang="en-GB" altLang="en-US" sz="1200"/>
              <a:pPr/>
              <a:t>19</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83BC-8D31-47F1-9CD1-DCD0322B2832}" type="slidenum">
              <a:rPr lang="en-GB" smtClean="0"/>
              <a:t>3</a:t>
            </a:fld>
            <a:endParaRPr lang="en-GB"/>
          </a:p>
        </p:txBody>
      </p:sp>
    </p:spTree>
    <p:extLst>
      <p:ext uri="{BB962C8B-B14F-4D97-AF65-F5344CB8AC3E}">
        <p14:creationId xmlns:p14="http://schemas.microsoft.com/office/powerpoint/2010/main" val="223403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83BC-8D31-47F1-9CD1-DCD0322B2832}" type="slidenum">
              <a:rPr lang="en-GB" smtClean="0"/>
              <a:t>5</a:t>
            </a:fld>
            <a:endParaRPr lang="en-GB"/>
          </a:p>
        </p:txBody>
      </p:sp>
    </p:spTree>
    <p:extLst>
      <p:ext uri="{BB962C8B-B14F-4D97-AF65-F5344CB8AC3E}">
        <p14:creationId xmlns:p14="http://schemas.microsoft.com/office/powerpoint/2010/main" val="176831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83BC-8D31-47F1-9CD1-DCD0322B2832}" type="slidenum">
              <a:rPr lang="en-GB" smtClean="0"/>
              <a:t>7</a:t>
            </a:fld>
            <a:endParaRPr lang="en-GB"/>
          </a:p>
        </p:txBody>
      </p:sp>
    </p:spTree>
    <p:extLst>
      <p:ext uri="{BB962C8B-B14F-4D97-AF65-F5344CB8AC3E}">
        <p14:creationId xmlns:p14="http://schemas.microsoft.com/office/powerpoint/2010/main" val="340022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83BC-8D31-47F1-9CD1-DCD0322B2832}" type="slidenum">
              <a:rPr lang="en-GB" smtClean="0"/>
              <a:t>8</a:t>
            </a:fld>
            <a:endParaRPr lang="en-GB"/>
          </a:p>
        </p:txBody>
      </p:sp>
    </p:spTree>
    <p:extLst>
      <p:ext uri="{BB962C8B-B14F-4D97-AF65-F5344CB8AC3E}">
        <p14:creationId xmlns:p14="http://schemas.microsoft.com/office/powerpoint/2010/main" val="154896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083BC-8D31-47F1-9CD1-DCD0322B2832}" type="slidenum">
              <a:rPr lang="en-GB" smtClean="0"/>
              <a:t>10</a:t>
            </a:fld>
            <a:endParaRPr lang="en-GB"/>
          </a:p>
        </p:txBody>
      </p:sp>
    </p:spTree>
    <p:extLst>
      <p:ext uri="{BB962C8B-B14F-4D97-AF65-F5344CB8AC3E}">
        <p14:creationId xmlns:p14="http://schemas.microsoft.com/office/powerpoint/2010/main" val="211510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8C1083BC-8D31-47F1-9CD1-DCD0322B2832}" type="slidenum">
              <a:rPr lang="en-GB" smtClean="0"/>
              <a:t>11</a:t>
            </a:fld>
            <a:endParaRPr lang="en-GB"/>
          </a:p>
        </p:txBody>
      </p:sp>
    </p:spTree>
    <p:extLst>
      <p:ext uri="{BB962C8B-B14F-4D97-AF65-F5344CB8AC3E}">
        <p14:creationId xmlns:p14="http://schemas.microsoft.com/office/powerpoint/2010/main" val="799176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083BC-8D31-47F1-9CD1-DCD0322B2832}" type="slidenum">
              <a:rPr lang="en-GB" smtClean="0"/>
              <a:t>12</a:t>
            </a:fld>
            <a:endParaRPr lang="en-GB"/>
          </a:p>
        </p:txBody>
      </p:sp>
    </p:spTree>
    <p:extLst>
      <p:ext uri="{BB962C8B-B14F-4D97-AF65-F5344CB8AC3E}">
        <p14:creationId xmlns:p14="http://schemas.microsoft.com/office/powerpoint/2010/main" val="198804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0488" y="744538"/>
            <a:ext cx="6616700" cy="3722687"/>
          </a:xfrm>
          <a:ln/>
        </p:spPr>
      </p:sp>
      <p:sp>
        <p:nvSpPr>
          <p:cNvPr id="60419" name="Notes Placeholder 2"/>
          <p:cNvSpPr>
            <a:spLocks noGrp="1"/>
          </p:cNvSpPr>
          <p:nvPr>
            <p:ph type="body" idx="1"/>
          </p:nvPr>
        </p:nvSpPr>
        <p:spPr>
          <a:noFill/>
        </p:spPr>
        <p:txBody>
          <a:bodyPr/>
          <a:lstStyle/>
          <a:p>
            <a:r>
              <a:rPr lang="en-GB" altLang="en-US" b="0" dirty="0"/>
              <a:t>Booster cushions are no longer recommended</a:t>
            </a:r>
            <a:r>
              <a:rPr lang="en-GB" altLang="en-US" b="0" baseline="0" dirty="0"/>
              <a:t>.</a:t>
            </a:r>
            <a:r>
              <a:rPr lang="en-GB" altLang="en-US" b="0" dirty="0"/>
              <a:t> </a:t>
            </a:r>
            <a:r>
              <a:rPr lang="en-GB" altLang="en-US" b="0" baseline="0" dirty="0"/>
              <a:t> Younger children </a:t>
            </a:r>
            <a:r>
              <a:rPr lang="en-GB" altLang="en-US" dirty="0"/>
              <a:t>should be in either</a:t>
            </a:r>
            <a:r>
              <a:rPr lang="en-GB" altLang="en-US" baseline="0" dirty="0"/>
              <a:t> a</a:t>
            </a:r>
            <a:r>
              <a:rPr lang="en-GB" altLang="en-US" dirty="0"/>
              <a:t> car seat with harness (if they are still within the right height &amp; weight), or a </a:t>
            </a:r>
            <a:r>
              <a:rPr lang="en-GB" altLang="en-US" b="1" dirty="0"/>
              <a:t>high back</a:t>
            </a:r>
            <a:r>
              <a:rPr lang="en-GB" altLang="en-US" dirty="0"/>
              <a:t> </a:t>
            </a:r>
            <a:r>
              <a:rPr lang="en-GB" altLang="en-US" b="1" dirty="0"/>
              <a:t>booster seat.</a:t>
            </a:r>
            <a:r>
              <a:rPr lang="en-GB" altLang="en-US" dirty="0"/>
              <a:t>  Booster cushions offer no protection. High back boosters have side, back, head protection &amp; clips to keep the seat belt in the correct place on the shoulder. The head rest can be</a:t>
            </a:r>
            <a:r>
              <a:rPr lang="en-GB" altLang="en-US" baseline="0" dirty="0"/>
              <a:t> a</a:t>
            </a:r>
            <a:r>
              <a:rPr lang="en-GB" altLang="en-US" dirty="0"/>
              <a:t>djusted</a:t>
            </a:r>
            <a:r>
              <a:rPr lang="en-GB" altLang="en-US" baseline="0" dirty="0"/>
              <a:t> </a:t>
            </a:r>
            <a:r>
              <a:rPr lang="en-GB" altLang="en-US" dirty="0"/>
              <a:t>as child grows and some also expand widthways. </a:t>
            </a:r>
          </a:p>
          <a:p>
            <a:endParaRPr lang="en-GB" altLang="en-US" dirty="0"/>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B9B136-7B93-4F82-9E2B-7E8F4A53A9B5}" type="slidenum">
              <a:rPr lang="en-GB" altLang="en-US" sz="1200" smtClean="0"/>
              <a:pPr/>
              <a:t>13</a:t>
            </a:fld>
            <a:endParaRPr lang="en-GB" altLang="en-US" sz="1200"/>
          </a:p>
        </p:txBody>
      </p:sp>
    </p:spTree>
    <p:extLst>
      <p:ext uri="{BB962C8B-B14F-4D97-AF65-F5344CB8AC3E}">
        <p14:creationId xmlns:p14="http://schemas.microsoft.com/office/powerpoint/2010/main" val="347437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Media Placeholder 2"/>
          <p:cNvSpPr>
            <a:spLocks noGrp="1"/>
          </p:cNvSpPr>
          <p:nvPr>
            <p:ph type="media" sz="half" idx="1"/>
          </p:nvPr>
        </p:nvSpPr>
        <p:spPr>
          <a:xfrm>
            <a:off x="914400" y="1981200"/>
            <a:ext cx="5080000" cy="4114800"/>
          </a:xfrm>
        </p:spPr>
        <p:txBody>
          <a:bodyPr/>
          <a:lstStyle/>
          <a:p>
            <a:pPr lvl="0"/>
            <a:endParaRPr lang="en-GB"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08494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4/19/2024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_Af8w2SAT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cid:2C9975FE-D804-4CC3-9E0F-58FB9EF606D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5.wmf"/><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59" y="287383"/>
            <a:ext cx="11443063" cy="2123658"/>
          </a:xfrm>
          <a:prstGeom prst="rect">
            <a:avLst/>
          </a:prstGeom>
        </p:spPr>
        <p:txBody>
          <a:bodyPr wrap="square">
            <a:spAutoFit/>
          </a:bodyPr>
          <a:lstStyle/>
          <a:p>
            <a:r>
              <a:rPr lang="en-GB" sz="2600" b="1" u="sng" dirty="0"/>
              <a:t>1.	How are most children hurt on the roads in the Bradford District?</a:t>
            </a:r>
          </a:p>
          <a:p>
            <a:endParaRPr lang="en-GB" sz="2800" b="1" dirty="0"/>
          </a:p>
          <a:p>
            <a:r>
              <a:rPr lang="en-GB" sz="2800" b="1" dirty="0"/>
              <a:t>		</a:t>
            </a:r>
            <a:r>
              <a:rPr lang="en-GB" sz="2600" b="1" dirty="0"/>
              <a:t> As pedestrians 					OR					In cars				      			 </a:t>
            </a:r>
            <a:r>
              <a:rPr lang="en-GB" sz="2400" b="1" dirty="0"/>
              <a:t>	</a:t>
            </a:r>
          </a:p>
          <a:p>
            <a:endParaRPr lang="en-GB" sz="2400" b="1" dirty="0"/>
          </a:p>
        </p:txBody>
      </p:sp>
      <p:sp>
        <p:nvSpPr>
          <p:cNvPr id="4" name="5-Point Star 3"/>
          <p:cNvSpPr/>
          <p:nvPr/>
        </p:nvSpPr>
        <p:spPr>
          <a:xfrm>
            <a:off x="3928074" y="1055298"/>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0800F4C-1BA1-580E-BAC4-A13FB63A5381}"/>
              </a:ext>
            </a:extLst>
          </p:cNvPr>
          <p:cNvSpPr txBox="1"/>
          <p:nvPr/>
        </p:nvSpPr>
        <p:spPr>
          <a:xfrm>
            <a:off x="1178169" y="2989385"/>
            <a:ext cx="10146323" cy="1384995"/>
          </a:xfrm>
          <a:prstGeom prst="rect">
            <a:avLst/>
          </a:prstGeom>
          <a:noFill/>
        </p:spPr>
        <p:txBody>
          <a:bodyPr wrap="square" rtlCol="0">
            <a:spAutoFit/>
          </a:bodyPr>
          <a:lstStyle/>
          <a:p>
            <a:r>
              <a:rPr lang="en-GB" sz="2800" b="1" dirty="0"/>
              <a:t>Around 200 children hurt every year – the majority are as pedestrians, but we still have a high number of children hurt in car crashes</a:t>
            </a:r>
          </a:p>
        </p:txBody>
      </p:sp>
    </p:spTree>
    <p:extLst>
      <p:ext uri="{BB962C8B-B14F-4D97-AF65-F5344CB8AC3E}">
        <p14:creationId xmlns:p14="http://schemas.microsoft.com/office/powerpoint/2010/main" val="1905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0830" y="152527"/>
            <a:ext cx="11639006" cy="4955203"/>
          </a:xfrm>
          <a:prstGeom prst="rect">
            <a:avLst/>
          </a:prstGeom>
          <a:noFill/>
        </p:spPr>
        <p:txBody>
          <a:bodyPr wrap="square" rtlCol="0">
            <a:spAutoFit/>
          </a:bodyPr>
          <a:lstStyle/>
          <a:p>
            <a:r>
              <a:rPr lang="en-GB" sz="2400" dirty="0"/>
              <a:t>    </a:t>
            </a:r>
            <a:r>
              <a:rPr lang="en-GB" sz="2400" b="1" u="sng" dirty="0"/>
              <a:t>6.  Is it the Law to wear a seatbelt in both the front and back seats?</a:t>
            </a:r>
          </a:p>
          <a:p>
            <a:endParaRPr lang="en-GB" sz="2400" dirty="0"/>
          </a:p>
          <a:p>
            <a:pPr lvl="1"/>
            <a:r>
              <a:rPr lang="en-GB" sz="2400" b="1" dirty="0"/>
              <a:t>    A) No, just the front                       B) Yes, both front and back</a:t>
            </a:r>
          </a:p>
          <a:p>
            <a:pPr marL="457200" indent="-457200">
              <a:buAutoNum type="alphaUcParenR"/>
            </a:pPr>
            <a:endParaRPr lang="en-GB" sz="2400" b="1" dirty="0"/>
          </a:p>
          <a:p>
            <a:pPr marL="171450" lvl="0" indent="-171450">
              <a:buFont typeface="Arial" panose="020B0604020202020204" pitchFamily="34" charset="0"/>
              <a:buChar char="•"/>
            </a:pPr>
            <a:r>
              <a:rPr lang="en-GB" sz="2200" b="1" dirty="0">
                <a:solidFill>
                  <a:srgbClr val="FFFF00"/>
                </a:solidFill>
              </a:rPr>
              <a:t>Not just children – it is the law for everyone</a:t>
            </a:r>
          </a:p>
          <a:p>
            <a:endParaRPr lang="en-GB" sz="2200" b="1" dirty="0">
              <a:solidFill>
                <a:srgbClr val="FFFF00"/>
              </a:solidFill>
            </a:endParaRPr>
          </a:p>
          <a:p>
            <a:pPr marL="171450" lvl="0" indent="-171450">
              <a:buFont typeface="Arial" panose="020B0604020202020204" pitchFamily="34" charset="0"/>
              <a:buChar char="•"/>
            </a:pPr>
            <a:r>
              <a:rPr lang="en-GB" sz="2200" b="1" dirty="0">
                <a:solidFill>
                  <a:srgbClr val="FFFF00"/>
                </a:solidFill>
              </a:rPr>
              <a:t>1 front seat passenger a week in GB is killed from the person sat behind them who was not wearing their seat belt</a:t>
            </a:r>
          </a:p>
          <a:p>
            <a:pPr marL="171450" lvl="0" indent="-171450">
              <a:buFont typeface="Arial" panose="020B0604020202020204" pitchFamily="34" charset="0"/>
              <a:buChar char="•"/>
            </a:pPr>
            <a:endParaRPr lang="en-GB" sz="2200" b="1" dirty="0">
              <a:solidFill>
                <a:srgbClr val="FFFF00"/>
              </a:solidFill>
            </a:endParaRPr>
          </a:p>
          <a:p>
            <a:pPr marL="171450" lvl="0" indent="-171450">
              <a:buFont typeface="Arial" panose="020B0604020202020204" pitchFamily="34" charset="0"/>
              <a:buChar char="•"/>
            </a:pPr>
            <a:r>
              <a:rPr lang="en-GB" sz="2200" b="1" dirty="0">
                <a:solidFill>
                  <a:srgbClr val="FFFF00"/>
                </a:solidFill>
              </a:rPr>
              <a:t>£100 on the spot fine - if prosecuted up to £500</a:t>
            </a:r>
          </a:p>
          <a:p>
            <a:pPr marL="171450" lvl="0" indent="-171450">
              <a:buFont typeface="Arial" panose="020B0604020202020204" pitchFamily="34" charset="0"/>
              <a:buChar char="•"/>
            </a:pPr>
            <a:endParaRPr lang="en-GB" sz="2200" b="1" dirty="0">
              <a:solidFill>
                <a:srgbClr val="FFFF00"/>
              </a:solidFill>
            </a:endParaRPr>
          </a:p>
          <a:p>
            <a:pPr marL="171450" lvl="0" indent="-171450">
              <a:buFont typeface="Arial" panose="020B0604020202020204" pitchFamily="34" charset="0"/>
              <a:buChar char="•"/>
            </a:pPr>
            <a:r>
              <a:rPr lang="en-GB" sz="2200" b="1" dirty="0">
                <a:solidFill>
                  <a:srgbClr val="FFFF00"/>
                </a:solidFill>
              </a:rPr>
              <a:t>Do not carry more passengers than you have seat belts</a:t>
            </a:r>
          </a:p>
          <a:p>
            <a:pPr lvl="0"/>
            <a:endParaRPr lang="en-GB" sz="2200" dirty="0"/>
          </a:p>
          <a:p>
            <a:pPr marL="171450" lvl="0" indent="-171450">
              <a:buFont typeface="Arial" panose="020B0604020202020204" pitchFamily="34" charset="0"/>
              <a:buChar char="•"/>
            </a:pPr>
            <a:endParaRPr lang="en-GB" sz="2200" dirty="0"/>
          </a:p>
        </p:txBody>
      </p:sp>
      <p:sp>
        <p:nvSpPr>
          <p:cNvPr id="5" name="5-Point Star 4"/>
          <p:cNvSpPr/>
          <p:nvPr/>
        </p:nvSpPr>
        <p:spPr>
          <a:xfrm>
            <a:off x="9980022" y="705394"/>
            <a:ext cx="679268" cy="6531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787833" y="5107730"/>
            <a:ext cx="6096000" cy="646331"/>
          </a:xfrm>
          <a:prstGeom prst="rect">
            <a:avLst/>
          </a:prstGeom>
        </p:spPr>
        <p:txBody>
          <a:bodyPr>
            <a:spAutoFit/>
          </a:bodyPr>
          <a:lstStyle/>
          <a:p>
            <a:pPr marL="171450" indent="-171450">
              <a:buFont typeface="Arial" panose="020B0604020202020204" pitchFamily="34" charset="0"/>
              <a:buChar char="•"/>
            </a:pPr>
            <a:r>
              <a:rPr lang="en-GB" altLang="en-US" dirty="0">
                <a:solidFill>
                  <a:srgbClr val="FF0000"/>
                </a:solidFill>
                <a:highlight>
                  <a:srgbClr val="FFFF00"/>
                </a:highlight>
                <a:hlinkClick r:id="rId3"/>
              </a:rPr>
              <a:t>No Seat belt at the back</a:t>
            </a:r>
            <a:endParaRPr lang="en-GB" altLang="en-US" dirty="0">
              <a:solidFill>
                <a:srgbClr val="FF0000"/>
              </a:solidFill>
              <a:highlight>
                <a:srgbClr val="FFFF00"/>
              </a:highlight>
            </a:endParaRPr>
          </a:p>
          <a:p>
            <a:pPr marL="171450" indent="-1714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36A9F83B-4968-AD85-40AB-721CF7E98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221409" y="2815045"/>
            <a:ext cx="3764540" cy="3778937"/>
          </a:xfrm>
          <a:prstGeom prst="rect">
            <a:avLst/>
          </a:prstGeom>
        </p:spPr>
      </p:pic>
    </p:spTree>
    <p:extLst>
      <p:ext uri="{BB962C8B-B14F-4D97-AF65-F5344CB8AC3E}">
        <p14:creationId xmlns:p14="http://schemas.microsoft.com/office/powerpoint/2010/main" val="59658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024" y="174812"/>
            <a:ext cx="11887200" cy="1200329"/>
          </a:xfrm>
          <a:prstGeom prst="rect">
            <a:avLst/>
          </a:prstGeom>
        </p:spPr>
        <p:txBody>
          <a:bodyPr wrap="square">
            <a:spAutoFit/>
          </a:bodyPr>
          <a:lstStyle/>
          <a:p>
            <a:r>
              <a:rPr lang="en-GB" sz="2400" b="1" dirty="0"/>
              <a:t>	</a:t>
            </a:r>
            <a:r>
              <a:rPr lang="en-GB" sz="2400" b="1" u="sng" dirty="0"/>
              <a:t>7.  How tall must a child be before they can travel without a car seat?</a:t>
            </a:r>
          </a:p>
          <a:p>
            <a:endParaRPr lang="en-GB" sz="2400" b="1" dirty="0"/>
          </a:p>
          <a:p>
            <a:r>
              <a:rPr lang="en-GB" sz="2400" b="1" dirty="0"/>
              <a:t>	 A)  110cm					B)	135cm			 				C)	 85cm</a:t>
            </a:r>
          </a:p>
        </p:txBody>
      </p:sp>
      <p:sp>
        <p:nvSpPr>
          <p:cNvPr id="8" name="5-Point Star 7"/>
          <p:cNvSpPr/>
          <p:nvPr/>
        </p:nvSpPr>
        <p:spPr>
          <a:xfrm>
            <a:off x="5791835" y="774976"/>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73773" y="2297372"/>
            <a:ext cx="6708852" cy="3785652"/>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400" b="1" dirty="0">
                <a:solidFill>
                  <a:srgbClr val="FFFF00"/>
                </a:solidFill>
                <a:ea typeface="Times New Roman" panose="02020603050405020304" pitchFamily="18" charset="0"/>
                <a:cs typeface="Arial" panose="020B0604020202020204" pitchFamily="34" charset="0"/>
              </a:rPr>
              <a:t>Law – 135cm (approx. 4ft 5ins) OR age 12 – whichever they reach first – (usually the height)</a:t>
            </a:r>
          </a:p>
          <a:p>
            <a:pPr marL="342900" lvl="0" indent="-342900">
              <a:spcAft>
                <a:spcPts val="0"/>
              </a:spcAft>
              <a:buFont typeface="Symbol" panose="05050102010706020507" pitchFamily="18" charset="2"/>
              <a:buChar char=""/>
            </a:pPr>
            <a:endParaRPr lang="en-GB" sz="2400" b="1" dirty="0">
              <a:solidFill>
                <a:srgbClr val="FFFF00"/>
              </a:solidFill>
              <a:ea typeface="Times New Roman" panose="02020603050405020304" pitchFamily="18" charset="0"/>
            </a:endParaRPr>
          </a:p>
          <a:p>
            <a:pPr marL="342900" lvl="0" indent="-342900">
              <a:spcAft>
                <a:spcPts val="0"/>
              </a:spcAft>
              <a:buFont typeface="Symbol" panose="05050102010706020507" pitchFamily="18" charset="2"/>
              <a:buChar char=""/>
            </a:pPr>
            <a:r>
              <a:rPr lang="en-GB" sz="2400" b="1" dirty="0">
                <a:solidFill>
                  <a:srgbClr val="FFFF00"/>
                </a:solidFill>
                <a:ea typeface="Times New Roman" panose="02020603050405020304" pitchFamily="18" charset="0"/>
                <a:cs typeface="Arial" panose="020B0604020202020204" pitchFamily="34" charset="0"/>
              </a:rPr>
              <a:t>It is much safer to keep a child in a booster seat until 150cm</a:t>
            </a:r>
          </a:p>
          <a:p>
            <a:pPr lvl="0">
              <a:spcAft>
                <a:spcPts val="0"/>
              </a:spcAft>
            </a:pPr>
            <a:endParaRPr lang="en-GB" sz="2400" b="1" dirty="0">
              <a:solidFill>
                <a:srgbClr val="FFFF00"/>
              </a:solidFill>
              <a:effectLst/>
              <a:ea typeface="Times New Roman" panose="02020603050405020304" pitchFamily="18" charset="0"/>
              <a:cs typeface="Arial" panose="020B0604020202020204" pitchFamily="34" charset="0"/>
            </a:endParaRPr>
          </a:p>
          <a:p>
            <a:pPr marL="342900" indent="-342900">
              <a:buFont typeface="Symbol" panose="05050102010706020507" pitchFamily="18" charset="2"/>
              <a:buChar char=""/>
            </a:pPr>
            <a:r>
              <a:rPr lang="en-GB" sz="2400" b="1" dirty="0">
                <a:solidFill>
                  <a:srgbClr val="FFFF00"/>
                </a:solidFill>
                <a:cs typeface="Calibri" panose="020F0502020204030204" pitchFamily="34" charset="0"/>
              </a:rPr>
              <a:t>If suitably restrained, a child is 90% less likely to be killed in a crash!</a:t>
            </a:r>
          </a:p>
          <a:p>
            <a:pPr marL="342900" lvl="0" indent="-342900">
              <a:spcAft>
                <a:spcPts val="0"/>
              </a:spcAft>
              <a:buFont typeface="Symbol" panose="05050102010706020507" pitchFamily="18" charset="2"/>
              <a:buChar char=""/>
            </a:pPr>
            <a:endParaRPr lang="en-GB" sz="2400" dirty="0">
              <a:effectLst/>
              <a:latin typeface="Times New Roman" panose="02020603050405020304" pitchFamily="18" charset="0"/>
              <a:ea typeface="Times New Roman" panose="02020603050405020304" pitchFamily="18" charset="0"/>
            </a:endParaRPr>
          </a:p>
        </p:txBody>
      </p:sp>
      <p:pic>
        <p:nvPicPr>
          <p:cNvPr id="2" name="Picture 3" descr="Photo of 135cm banner">
            <a:extLst>
              <a:ext uri="{FF2B5EF4-FFF2-40B4-BE49-F238E27FC236}">
                <a16:creationId xmlns:a16="http://schemas.microsoft.com/office/drawing/2014/main" id="{FEC35B43-EE33-1086-80DC-C61567A08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375141"/>
            <a:ext cx="3683357" cy="514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8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7538" y="-230832"/>
            <a:ext cx="4078288" cy="1143000"/>
          </a:xfrm>
        </p:spPr>
        <p:txBody>
          <a:bodyPr>
            <a:normAutofit/>
          </a:bodyPr>
          <a:lstStyle/>
          <a:p>
            <a:r>
              <a:rPr lang="en-GB" altLang="en-US" sz="2800" b="1" cap="none" dirty="0">
                <a:ln w="0"/>
                <a:effectLst>
                  <a:outerShdw blurRad="38100" dist="19050" dir="2700000" algn="tl" rotWithShape="0">
                    <a:schemeClr val="dk1">
                      <a:alpha val="40000"/>
                    </a:schemeClr>
                  </a:outerShdw>
                </a:effectLst>
              </a:rPr>
              <a:t>No Booster Seat</a:t>
            </a:r>
          </a:p>
        </p:txBody>
      </p:sp>
      <p:sp>
        <p:nvSpPr>
          <p:cNvPr id="48131" name="Rectangle 4"/>
          <p:cNvSpPr>
            <a:spLocks noChangeArrowheads="1"/>
          </p:cNvSpPr>
          <p:nvPr/>
        </p:nvSpPr>
        <p:spPr bwMode="auto">
          <a:xfrm>
            <a:off x="1524000" y="-2308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p>
        </p:txBody>
      </p:sp>
      <p:sp>
        <p:nvSpPr>
          <p:cNvPr id="48132" name="Rectangle 5"/>
          <p:cNvSpPr>
            <a:spLocks noChangeArrowheads="1"/>
          </p:cNvSpPr>
          <p:nvPr/>
        </p:nvSpPr>
        <p:spPr bwMode="auto">
          <a:xfrm>
            <a:off x="1524000" y="-2308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p>
        </p:txBody>
      </p:sp>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09" y="836614"/>
            <a:ext cx="4435415" cy="569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0303" y="448574"/>
            <a:ext cx="4557670" cy="607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HAND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87973" y="836614"/>
            <a:ext cx="1749334" cy="162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HAND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095" y="1087258"/>
            <a:ext cx="1923810" cy="17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22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4"/>
          <p:cNvSpPr>
            <a:spLocks noChangeArrowheads="1"/>
          </p:cNvSpPr>
          <p:nvPr/>
        </p:nvSpPr>
        <p:spPr bwMode="auto">
          <a:xfrm>
            <a:off x="396637" y="232304"/>
            <a:ext cx="8989620" cy="1211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dirty="0"/>
              <a:t>Booster Cushion   /   High Backed Booster Seat</a:t>
            </a:r>
            <a:br>
              <a:rPr lang="en-GB" altLang="en-US" dirty="0"/>
            </a:br>
            <a:r>
              <a:rPr lang="en-GB" altLang="en-US" sz="2800" dirty="0"/>
              <a:t>	</a:t>
            </a:r>
          </a:p>
        </p:txBody>
      </p:sp>
      <p:pic>
        <p:nvPicPr>
          <p:cNvPr id="59396" name="Picture 5" descr="Britax-Adventure-Group-2-3-Car-Seat_700_600_4CZW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869" y="1787570"/>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8" descr="BOOSTER%20SEAT"/>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75644" y="2234078"/>
            <a:ext cx="2808288" cy="2471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HAND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866295" y="1553559"/>
            <a:ext cx="165576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Rectangle 13"/>
          <p:cNvSpPr>
            <a:spLocks noChangeArrowheads="1"/>
          </p:cNvSpPr>
          <p:nvPr/>
        </p:nvSpPr>
        <p:spPr bwMode="auto">
          <a:xfrm>
            <a:off x="770709" y="5496306"/>
            <a:ext cx="10946674" cy="10810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GB" altLang="en-US" sz="1800" b="1" dirty="0"/>
              <a:t> </a:t>
            </a:r>
            <a:r>
              <a:rPr lang="en-GB" altLang="en-US" sz="2000" b="1" dirty="0">
                <a:solidFill>
                  <a:srgbClr val="FFFF00"/>
                </a:solidFill>
                <a:latin typeface="+mj-lt"/>
              </a:rPr>
              <a:t>A high back booster seat is much safer than a booster cushion (even for older children). </a:t>
            </a:r>
          </a:p>
          <a:p>
            <a:pPr algn="ctr">
              <a:spcBef>
                <a:spcPct val="0"/>
              </a:spcBef>
              <a:buFontTx/>
              <a:buNone/>
              <a:defRPr/>
            </a:pPr>
            <a:r>
              <a:rPr lang="en-GB" altLang="en-US" sz="2000" b="1" dirty="0">
                <a:solidFill>
                  <a:srgbClr val="FFFF00"/>
                </a:solidFill>
                <a:latin typeface="+mj-lt"/>
              </a:rPr>
              <a:t>It protects the back, neck &amp; head and provides protection from side impacts</a:t>
            </a:r>
          </a:p>
        </p:txBody>
      </p:sp>
      <p:sp>
        <p:nvSpPr>
          <p:cNvPr id="2" name="TextBox 1"/>
          <p:cNvSpPr txBox="1"/>
          <p:nvPr/>
        </p:nvSpPr>
        <p:spPr>
          <a:xfrm>
            <a:off x="6866295" y="3244511"/>
            <a:ext cx="1695006" cy="606710"/>
          </a:xfrm>
          <a:prstGeom prst="rect">
            <a:avLst/>
          </a:prstGeom>
          <a:noFill/>
        </p:spPr>
        <p:txBody>
          <a:bodyPr wrap="square" rtlCol="0">
            <a:spAutoFit/>
          </a:bodyPr>
          <a:lstStyle/>
          <a:p>
            <a:r>
              <a:rPr lang="en-GB" sz="3200" b="1" dirty="0">
                <a:solidFill>
                  <a:schemeClr val="bg1"/>
                </a:solidFill>
              </a:rPr>
              <a:t>SAFER</a:t>
            </a:r>
          </a:p>
        </p:txBody>
      </p:sp>
      <p:pic>
        <p:nvPicPr>
          <p:cNvPr id="3" name="Picture 1" descr="IMG_4175.jpg">
            <a:extLst>
              <a:ext uri="{FF2B5EF4-FFF2-40B4-BE49-F238E27FC236}">
                <a16:creationId xmlns:a16="http://schemas.microsoft.com/office/drawing/2014/main" id="{C9C0A8A2-8C1E-2241-CF19-E073E4F474E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rot="5400000">
            <a:off x="8351670" y="2028090"/>
            <a:ext cx="3798349" cy="28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94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601" y="2205039"/>
            <a:ext cx="3313113"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6"/>
          <p:cNvSpPr>
            <a:spLocks noGrp="1" noChangeArrowheads="1"/>
          </p:cNvSpPr>
          <p:nvPr>
            <p:ph type="title"/>
          </p:nvPr>
        </p:nvSpPr>
        <p:spPr>
          <a:xfrm>
            <a:off x="6959600" y="476251"/>
            <a:ext cx="3384550" cy="1090613"/>
          </a:xfrm>
        </p:spPr>
        <p:txBody>
          <a:bodyPr/>
          <a:lstStyle/>
          <a:p>
            <a:r>
              <a:rPr lang="en-GB" altLang="en-US" sz="4800">
                <a:latin typeface="Arial Rounded MT Bold" panose="020F0704030504030204" pitchFamily="34" charset="0"/>
              </a:rPr>
              <a:t>NOT SAFE</a:t>
            </a:r>
          </a:p>
        </p:txBody>
      </p:sp>
      <p:pic>
        <p:nvPicPr>
          <p:cNvPr id="63492" name="Picture 2" descr="T:\Plans &amp; Performance\Transport Planning\Road Safety\Katie\Photos\Reuben photos\Seat belt under a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700089"/>
            <a:ext cx="4244975"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986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fade">
                                      <p:cBhvr>
                                        <p:cTn id="7" dur="1000"/>
                                        <p:tgtEl>
                                          <p:spTgt spid="46087"/>
                                        </p:tgtEl>
                                      </p:cBhvr>
                                    </p:animEffect>
                                    <p:anim calcmode="lin" valueType="num">
                                      <p:cBhvr>
                                        <p:cTn id="8" dur="1000" fill="hold"/>
                                        <p:tgtEl>
                                          <p:spTgt spid="46087"/>
                                        </p:tgtEl>
                                        <p:attrNameLst>
                                          <p:attrName>style.rotation</p:attrName>
                                        </p:attrNameLst>
                                      </p:cBhvr>
                                      <p:tavLst>
                                        <p:tav tm="0">
                                          <p:val>
                                            <p:fltVal val="720"/>
                                          </p:val>
                                        </p:tav>
                                        <p:tav tm="100000">
                                          <p:val>
                                            <p:fltVal val="0"/>
                                          </p:val>
                                        </p:tav>
                                      </p:tavLst>
                                    </p:anim>
                                    <p:anim calcmode="lin" valueType="num">
                                      <p:cBhvr>
                                        <p:cTn id="9" dur="1000" fill="hold"/>
                                        <p:tgtEl>
                                          <p:spTgt spid="46087"/>
                                        </p:tgtEl>
                                        <p:attrNameLst>
                                          <p:attrName>ppt_h</p:attrName>
                                        </p:attrNameLst>
                                      </p:cBhvr>
                                      <p:tavLst>
                                        <p:tav tm="0">
                                          <p:val>
                                            <p:fltVal val="0"/>
                                          </p:val>
                                        </p:tav>
                                        <p:tav tm="100000">
                                          <p:val>
                                            <p:strVal val="#ppt_h"/>
                                          </p:val>
                                        </p:tav>
                                      </p:tavLst>
                                    </p:anim>
                                    <p:anim calcmode="lin" valueType="num">
                                      <p:cBhvr>
                                        <p:cTn id="10" dur="1000" fill="hold"/>
                                        <p:tgtEl>
                                          <p:spTgt spid="460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13510" y="483322"/>
            <a:ext cx="11769634" cy="6370975"/>
          </a:xfrm>
          <a:prstGeom prst="rect">
            <a:avLst/>
          </a:prstGeom>
          <a:noFill/>
        </p:spPr>
        <p:txBody>
          <a:bodyPr wrap="square" rtlCol="0">
            <a:spAutoFit/>
          </a:bodyPr>
          <a:lstStyle/>
          <a:p>
            <a:r>
              <a:rPr lang="en-GB" sz="2400" b="1" u="sng" dirty="0"/>
              <a:t>8. When purchasing a car seat for your child should you go by weight or age?</a:t>
            </a:r>
          </a:p>
          <a:p>
            <a:endParaRPr lang="en-GB" sz="2400" dirty="0"/>
          </a:p>
          <a:p>
            <a:r>
              <a:rPr lang="en-GB" sz="2400" b="1" dirty="0"/>
              <a:t>	  A) Weight                                                           B) Age</a:t>
            </a:r>
          </a:p>
          <a:p>
            <a:pPr marL="457200" indent="-457200">
              <a:buAutoNum type="alphaUcParenR"/>
            </a:pPr>
            <a:endParaRPr lang="en-GB" sz="2400" b="1" dirty="0">
              <a:solidFill>
                <a:srgbClr val="FFFF00"/>
              </a:solidFill>
            </a:endParaRPr>
          </a:p>
          <a:p>
            <a:pPr marL="342900" lvl="0" indent="-342900">
              <a:buFont typeface="Arial" panose="020B0604020202020204" pitchFamily="34" charset="0"/>
              <a:buChar char="•"/>
            </a:pPr>
            <a:r>
              <a:rPr lang="en-GB" sz="2400" b="1" dirty="0">
                <a:solidFill>
                  <a:srgbClr val="FFFF00"/>
                </a:solidFill>
              </a:rPr>
              <a:t>A 5 year old may weigh 13kg or 30kg! Use previous seat until fully outgrown – either by weight or height</a:t>
            </a:r>
          </a:p>
          <a:p>
            <a:pPr lvl="0"/>
            <a:endParaRPr lang="en-GB" sz="2400" b="1" dirty="0">
              <a:solidFill>
                <a:srgbClr val="FFFF00"/>
              </a:solidFill>
            </a:endParaRPr>
          </a:p>
          <a:p>
            <a:pPr marL="342900" lvl="0" indent="-342900">
              <a:buFont typeface="Arial" panose="020B0604020202020204" pitchFamily="34" charset="0"/>
              <a:buChar char="•"/>
            </a:pPr>
            <a:r>
              <a:rPr lang="en-GB" sz="2400" b="1" dirty="0">
                <a:solidFill>
                  <a:srgbClr val="FFFF00"/>
                </a:solidFill>
              </a:rPr>
              <a:t>Not all seats fit all cars. Check fit list of car seat </a:t>
            </a:r>
          </a:p>
          <a:p>
            <a:pPr lvl="0"/>
            <a:r>
              <a:rPr lang="en-GB" sz="2400" b="1" dirty="0">
                <a:solidFill>
                  <a:srgbClr val="FFFF00"/>
                </a:solidFill>
              </a:rPr>
              <a:t>    online first or go to retailer who can advise &amp; </a:t>
            </a:r>
          </a:p>
          <a:p>
            <a:pPr lvl="0"/>
            <a:r>
              <a:rPr lang="en-GB" sz="2400" b="1" dirty="0">
                <a:solidFill>
                  <a:srgbClr val="FFFF00"/>
                </a:solidFill>
              </a:rPr>
              <a:t>    try the seat in the car before you buy</a:t>
            </a:r>
          </a:p>
          <a:p>
            <a:pPr lvl="0"/>
            <a:endParaRPr lang="en-GB" sz="2400" b="1" dirty="0">
              <a:solidFill>
                <a:srgbClr val="FFFF00"/>
              </a:solidFill>
            </a:endParaRPr>
          </a:p>
          <a:p>
            <a:pPr marL="342900" indent="-342900">
              <a:buFont typeface="Arial" panose="020B0604020202020204" pitchFamily="34" charset="0"/>
              <a:buChar char="•"/>
            </a:pPr>
            <a:r>
              <a:rPr lang="en-GB" sz="2400" b="1" dirty="0">
                <a:solidFill>
                  <a:srgbClr val="FFFF00"/>
                </a:solidFill>
              </a:rPr>
              <a:t>Rear-facing is 5 times safer!</a:t>
            </a:r>
          </a:p>
          <a:p>
            <a:pPr lvl="0"/>
            <a:endParaRPr lang="en-GB" sz="2400" dirty="0"/>
          </a:p>
          <a:p>
            <a:pPr marL="457200" indent="-457200">
              <a:buAutoNum type="alphaUcParenR"/>
            </a:pPr>
            <a:endParaRPr lang="en-GB" sz="2400" dirty="0"/>
          </a:p>
          <a:p>
            <a:endParaRPr lang="en-GB" sz="2400" dirty="0"/>
          </a:p>
          <a:p>
            <a:pPr marL="457200" indent="-457200">
              <a:buAutoNum type="alphaUcParenR"/>
            </a:pPr>
            <a:endParaRPr lang="en-GB" sz="2400" dirty="0"/>
          </a:p>
          <a:p>
            <a:endParaRPr lang="en-GB" sz="2400" dirty="0"/>
          </a:p>
        </p:txBody>
      </p:sp>
      <p:sp>
        <p:nvSpPr>
          <p:cNvPr id="14" name="5-Point Star 13"/>
          <p:cNvSpPr/>
          <p:nvPr/>
        </p:nvSpPr>
        <p:spPr>
          <a:xfrm>
            <a:off x="2652907" y="1099198"/>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Plans &amp; Performance\Transport Planning\Road Safety\Katie\Photos\IMG_2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532" y="2568880"/>
            <a:ext cx="2741726" cy="380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1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animEffect transition="in" filter="wipe(down)">
                                      <p:cBhvr>
                                        <p:cTn id="9" dur="500"/>
                                        <p:tgtEl>
                                          <p:spTgt spid="8">
                                            <p:txEl>
                                              <p:pRg st="4" end="4"/>
                                            </p:txEl>
                                          </p:spTgt>
                                        </p:tgtEl>
                                      </p:cBhvr>
                                    </p:animEffect>
                                  </p:childTnLst>
                                </p:cTn>
                              </p:par>
                              <p:par>
                                <p:cTn id="10" presetID="22" presetClass="entr" presetSubtype="4" fill="hold" nodeType="with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wipe(down)">
                                      <p:cBhvr>
                                        <p:cTn id="12" dur="500"/>
                                        <p:tgtEl>
                                          <p:spTgt spid="8">
                                            <p:txEl>
                                              <p:pRg st="6" end="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animEffect transition="in" filter="wipe(down)">
                                      <p:cBhvr>
                                        <p:cTn id="15" dur="500"/>
                                        <p:tgtEl>
                                          <p:spTgt spid="8">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8" end="8"/>
                                            </p:txEl>
                                          </p:spTgt>
                                        </p:tgtEl>
                                        <p:attrNameLst>
                                          <p:attrName>style.visibility</p:attrName>
                                        </p:attrNameLst>
                                      </p:cBhvr>
                                      <p:to>
                                        <p:strVal val="visible"/>
                                      </p:to>
                                    </p:set>
                                    <p:animEffect transition="in" filter="wipe(down)">
                                      <p:cBhvr>
                                        <p:cTn id="18" dur="500"/>
                                        <p:tgtEl>
                                          <p:spTgt spid="8">
                                            <p:txEl>
                                              <p:pRg st="8" end="8"/>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animEffect transition="in" filter="wipe(down)">
                                      <p:cBhvr>
                                        <p:cTn id="21" dur="500"/>
                                        <p:tgtEl>
                                          <p:spTgt spid="8">
                                            <p:txEl>
                                              <p:pRg st="10" end="10"/>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reu car seat">
            <a:extLst>
              <a:ext uri="{FF2B5EF4-FFF2-40B4-BE49-F238E27FC236}">
                <a16:creationId xmlns:a16="http://schemas.microsoft.com/office/drawing/2014/main" id="{9B2BA4C8-90F2-A5D2-E814-DCE7C206A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39" y="228600"/>
            <a:ext cx="431958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HAND218">
            <a:extLst>
              <a:ext uri="{FF2B5EF4-FFF2-40B4-BE49-F238E27FC236}">
                <a16:creationId xmlns:a16="http://schemas.microsoft.com/office/drawing/2014/main" id="{49F17E23-9CCB-3887-1D99-B9162F660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423025" y="1252538"/>
            <a:ext cx="15827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8" descr="booster cushion">
            <a:extLst>
              <a:ext uri="{FF2B5EF4-FFF2-40B4-BE49-F238E27FC236}">
                <a16:creationId xmlns:a16="http://schemas.microsoft.com/office/drawing/2014/main" id="{2783902C-7A2B-C9E8-83F5-78CBBD8EC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0" y="228600"/>
            <a:ext cx="419258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HAND218">
            <a:extLst>
              <a:ext uri="{FF2B5EF4-FFF2-40B4-BE49-F238E27FC236}">
                <a16:creationId xmlns:a16="http://schemas.microsoft.com/office/drawing/2014/main" id="{FB30EB6B-4CF8-F20A-D807-795E5CE06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1" y="1450975"/>
            <a:ext cx="143986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96834" y="561705"/>
            <a:ext cx="10881360" cy="5509200"/>
          </a:xfrm>
          <a:prstGeom prst="rect">
            <a:avLst/>
          </a:prstGeom>
          <a:noFill/>
        </p:spPr>
        <p:txBody>
          <a:bodyPr wrap="square" rtlCol="0">
            <a:spAutoFit/>
          </a:bodyPr>
          <a:lstStyle/>
          <a:p>
            <a:r>
              <a:rPr lang="en-GB" sz="2800" b="1" u="sng" dirty="0"/>
              <a:t>9.  It is safe to buy a second hand car seat?</a:t>
            </a:r>
          </a:p>
          <a:p>
            <a:endParaRPr lang="en-GB" sz="2800" dirty="0"/>
          </a:p>
          <a:p>
            <a:r>
              <a:rPr lang="en-GB" sz="2800" b="1" dirty="0"/>
              <a:t>A)Yes, it is safe                            B)  No, it is not safe</a:t>
            </a:r>
          </a:p>
          <a:p>
            <a:pPr marL="514350" indent="-514350">
              <a:buAutoNum type="alphaUcParenR"/>
            </a:pPr>
            <a:endParaRPr lang="en-GB" sz="2800" b="1" dirty="0">
              <a:solidFill>
                <a:srgbClr val="FFFF00"/>
              </a:solidFill>
            </a:endParaRPr>
          </a:p>
          <a:p>
            <a:pPr marL="342900" lvl="0" indent="-342900">
              <a:buFont typeface="Arial" panose="020B0604020202020204" pitchFamily="34" charset="0"/>
              <a:buChar char="•"/>
            </a:pPr>
            <a:r>
              <a:rPr lang="en-GB" sz="2400" b="1" dirty="0">
                <a:solidFill>
                  <a:srgbClr val="FFFF00"/>
                </a:solidFill>
              </a:rPr>
              <a:t>It is dangerous to use a seat with an unknown history.</a:t>
            </a:r>
          </a:p>
          <a:p>
            <a:pPr marL="342900" lvl="0" indent="-342900">
              <a:buFont typeface="Arial" panose="020B0604020202020204" pitchFamily="34" charset="0"/>
              <a:buChar char="•"/>
            </a:pPr>
            <a:endParaRPr lang="en-GB" sz="2400" b="1" dirty="0">
              <a:solidFill>
                <a:srgbClr val="FFFF00"/>
              </a:solidFill>
            </a:endParaRPr>
          </a:p>
          <a:p>
            <a:pPr marL="342900" lvl="0" indent="-342900">
              <a:buFont typeface="Arial" panose="020B0604020202020204" pitchFamily="34" charset="0"/>
              <a:buChar char="•"/>
            </a:pPr>
            <a:r>
              <a:rPr lang="en-GB" sz="2400" b="1" dirty="0">
                <a:solidFill>
                  <a:srgbClr val="FFFF00"/>
                </a:solidFill>
              </a:rPr>
              <a:t>If it has been involved in an accident the plastic may be weakened.</a:t>
            </a:r>
          </a:p>
          <a:p>
            <a:pPr lvl="0"/>
            <a:endParaRPr lang="en-GB" sz="2400" b="1" dirty="0">
              <a:solidFill>
                <a:srgbClr val="FFFF00"/>
              </a:solidFill>
            </a:endParaRPr>
          </a:p>
          <a:p>
            <a:pPr marL="342900" lvl="0" indent="-342900">
              <a:buFont typeface="Arial" panose="020B0604020202020204" pitchFamily="34" charset="0"/>
              <a:buChar char="•"/>
            </a:pPr>
            <a:r>
              <a:rPr lang="en-GB" sz="2400" b="1" dirty="0">
                <a:solidFill>
                  <a:srgbClr val="FFFF00"/>
                </a:solidFill>
              </a:rPr>
              <a:t>It may not have been looked after properly (thrown about / stored in extreme hot or cold conditions).</a:t>
            </a:r>
          </a:p>
          <a:p>
            <a:pPr marL="342900" lvl="0" indent="-342900">
              <a:buFont typeface="Arial" panose="020B0604020202020204" pitchFamily="34" charset="0"/>
              <a:buChar char="•"/>
            </a:pPr>
            <a:endParaRPr lang="en-GB" sz="2400" b="1" dirty="0">
              <a:solidFill>
                <a:srgbClr val="FFFF00"/>
              </a:solidFill>
            </a:endParaRPr>
          </a:p>
          <a:p>
            <a:pPr marL="342900" lvl="0" indent="-342900">
              <a:buFont typeface="Arial" panose="020B0604020202020204" pitchFamily="34" charset="0"/>
              <a:buChar char="•"/>
            </a:pPr>
            <a:r>
              <a:rPr lang="en-GB" sz="2400" b="1" dirty="0">
                <a:solidFill>
                  <a:srgbClr val="FFFF00"/>
                </a:solidFill>
              </a:rPr>
              <a:t>Could be missing parts (e.g. pads).</a:t>
            </a:r>
          </a:p>
          <a:p>
            <a:pPr marL="342900" lvl="0" indent="-342900">
              <a:buFont typeface="Arial" panose="020B0604020202020204" pitchFamily="34" charset="0"/>
              <a:buChar char="•"/>
            </a:pPr>
            <a:endParaRPr lang="en-GB" sz="2400" b="1" dirty="0">
              <a:solidFill>
                <a:srgbClr val="FFFF00"/>
              </a:solidFill>
            </a:endParaRPr>
          </a:p>
          <a:p>
            <a:pPr marL="342900" indent="-342900">
              <a:buFont typeface="Arial" panose="020B0604020202020204" pitchFamily="34" charset="0"/>
              <a:buChar char="•"/>
            </a:pPr>
            <a:r>
              <a:rPr lang="en-GB" sz="2400" b="1" dirty="0">
                <a:solidFill>
                  <a:srgbClr val="FFFF00"/>
                </a:solidFill>
              </a:rPr>
              <a:t>It could have reached its expiry date.</a:t>
            </a:r>
          </a:p>
        </p:txBody>
      </p:sp>
      <p:sp>
        <p:nvSpPr>
          <p:cNvPr id="5" name="5-Point Star 4"/>
          <p:cNvSpPr/>
          <p:nvPr/>
        </p:nvSpPr>
        <p:spPr>
          <a:xfrm>
            <a:off x="9509759" y="1293224"/>
            <a:ext cx="718457" cy="65314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963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631950" y="188913"/>
            <a:ext cx="7486650" cy="442912"/>
          </a:xfrm>
        </p:spPr>
        <p:txBody>
          <a:bodyPr>
            <a:normAutofit fontScale="90000"/>
          </a:bodyPr>
          <a:lstStyle/>
          <a:p>
            <a:pPr algn="ctr"/>
            <a:r>
              <a:rPr lang="en-GB" altLang="en-US" b="1" dirty="0">
                <a:solidFill>
                  <a:srgbClr val="FFFF00"/>
                </a:solidFill>
                <a:latin typeface="Calibri" panose="020F0502020204030204" pitchFamily="34" charset="0"/>
                <a:cs typeface="Calibri" panose="020F0502020204030204" pitchFamily="34" charset="0"/>
              </a:rPr>
              <a:t>	</a:t>
            </a:r>
            <a:r>
              <a:rPr lang="en-GB" altLang="en-US" b="1" u="sng" dirty="0">
                <a:solidFill>
                  <a:srgbClr val="FFFF00"/>
                </a:solidFill>
                <a:latin typeface="Calibri" panose="020F0502020204030204" pitchFamily="34" charset="0"/>
                <a:cs typeface="Calibri" panose="020F0502020204030204" pitchFamily="34" charset="0"/>
              </a:rPr>
              <a:t>CAR SEAT Safety Tips</a:t>
            </a:r>
          </a:p>
        </p:txBody>
      </p:sp>
      <p:sp>
        <p:nvSpPr>
          <p:cNvPr id="67587" name="Rectangle 3"/>
          <p:cNvSpPr>
            <a:spLocks noGrp="1" noChangeArrowheads="1"/>
          </p:cNvSpPr>
          <p:nvPr>
            <p:ph type="body" idx="1"/>
          </p:nvPr>
        </p:nvSpPr>
        <p:spPr>
          <a:xfrm>
            <a:off x="483326" y="2024741"/>
            <a:ext cx="11708674" cy="7899265"/>
          </a:xfrm>
        </p:spPr>
        <p:txBody>
          <a:bodyPr>
            <a:normAutofit/>
          </a:bodyPr>
          <a:lstStyle/>
          <a:p>
            <a:pPr>
              <a:lnSpc>
                <a:spcPct val="90000"/>
              </a:lnSpc>
              <a:buFont typeface="Arial" panose="020B0604020202020204" pitchFamily="34" charset="0"/>
              <a:buChar char="•"/>
              <a:defRPr/>
            </a:pPr>
            <a:r>
              <a:rPr lang="en-GB" altLang="en-US" sz="2400" b="1" dirty="0">
                <a:solidFill>
                  <a:schemeClr val="tx1"/>
                </a:solidFill>
                <a:latin typeface="+mj-lt"/>
                <a:cs typeface="Calibri" panose="020F0502020204030204" pitchFamily="34" charset="0"/>
              </a:rPr>
              <a:t>Take your time when choosing a seat – do your research</a:t>
            </a:r>
          </a:p>
          <a:p>
            <a:pPr>
              <a:lnSpc>
                <a:spcPct val="90000"/>
              </a:lnSpc>
              <a:buFont typeface="Arial" panose="020B0604020202020204" pitchFamily="34" charset="0"/>
              <a:buChar char="•"/>
              <a:defRPr/>
            </a:pPr>
            <a:endParaRPr lang="en-GB" altLang="en-US" sz="1200" b="1" dirty="0">
              <a:solidFill>
                <a:schemeClr val="tx1"/>
              </a:solidFill>
              <a:latin typeface="+mj-lt"/>
              <a:cs typeface="Calibri" panose="020F0502020204030204" pitchFamily="34" charset="0"/>
            </a:endParaRPr>
          </a:p>
          <a:p>
            <a:pPr>
              <a:lnSpc>
                <a:spcPct val="90000"/>
              </a:lnSpc>
              <a:buFont typeface="Arial" panose="020B0604020202020204" pitchFamily="34" charset="0"/>
              <a:buChar char="•"/>
              <a:defRPr/>
            </a:pPr>
            <a:r>
              <a:rPr lang="en-GB" altLang="en-US" sz="2400" b="1" dirty="0">
                <a:solidFill>
                  <a:schemeClr val="tx1"/>
                </a:solidFill>
                <a:latin typeface="+mj-lt"/>
                <a:cs typeface="Calibri" panose="020F0502020204030204" pitchFamily="34" charset="0"/>
              </a:rPr>
              <a:t>Make sure the seat you choose fits all cars it will be used in</a:t>
            </a:r>
            <a:endParaRPr lang="en-GB" altLang="en-US" sz="1200" b="1" dirty="0">
              <a:solidFill>
                <a:schemeClr val="tx1"/>
              </a:solidFill>
              <a:latin typeface="+mj-lt"/>
              <a:cs typeface="Calibri" panose="020F0502020204030204" pitchFamily="34" charset="0"/>
            </a:endParaRPr>
          </a:p>
          <a:p>
            <a:pPr marL="0" indent="0">
              <a:lnSpc>
                <a:spcPct val="80000"/>
              </a:lnSpc>
              <a:buNone/>
              <a:defRPr/>
            </a:pPr>
            <a:endParaRPr lang="en-GB" altLang="en-US" sz="1200" b="1" dirty="0">
              <a:solidFill>
                <a:schemeClr val="tx1"/>
              </a:solidFill>
              <a:latin typeface="+mj-lt"/>
              <a:cs typeface="Calibri" panose="020F0502020204030204" pitchFamily="34" charset="0"/>
            </a:endParaRPr>
          </a:p>
          <a:p>
            <a:pPr>
              <a:lnSpc>
                <a:spcPct val="80000"/>
              </a:lnSpc>
              <a:buFont typeface="Arial" panose="020B0604020202020204" pitchFamily="34" charset="0"/>
              <a:buChar char="•"/>
              <a:defRPr/>
            </a:pPr>
            <a:r>
              <a:rPr lang="en-GB" altLang="en-US" sz="2400" b="1" dirty="0">
                <a:solidFill>
                  <a:schemeClr val="tx1"/>
                </a:solidFill>
                <a:latin typeface="+mj-lt"/>
                <a:cs typeface="Calibri" panose="020F0502020204030204" pitchFamily="34" charset="0"/>
              </a:rPr>
              <a:t>Replace your child seats after an accident, even if it wasn’t in use at the time</a:t>
            </a:r>
          </a:p>
          <a:p>
            <a:pPr>
              <a:lnSpc>
                <a:spcPct val="80000"/>
              </a:lnSpc>
              <a:buFont typeface="Arial" panose="020B0604020202020204" pitchFamily="34" charset="0"/>
              <a:buChar char="•"/>
              <a:defRPr/>
            </a:pPr>
            <a:endParaRPr lang="en-GB" altLang="en-US" sz="1200" b="1" dirty="0">
              <a:solidFill>
                <a:schemeClr val="tx1"/>
              </a:solidFill>
              <a:latin typeface="+mj-lt"/>
              <a:cs typeface="Calibri" panose="020F0502020204030204" pitchFamily="34" charset="0"/>
            </a:endParaRPr>
          </a:p>
          <a:p>
            <a:pPr>
              <a:lnSpc>
                <a:spcPct val="80000"/>
              </a:lnSpc>
              <a:buFont typeface="Arial" panose="020B0604020202020204" pitchFamily="34" charset="0"/>
              <a:buChar char="•"/>
              <a:defRPr/>
            </a:pPr>
            <a:r>
              <a:rPr lang="en-GB" altLang="en-US" sz="2400" b="1" dirty="0">
                <a:solidFill>
                  <a:schemeClr val="tx1"/>
                </a:solidFill>
                <a:latin typeface="+mj-lt"/>
                <a:cs typeface="Calibri" panose="020F0502020204030204" pitchFamily="34" charset="0"/>
              </a:rPr>
              <a:t>Check harness height and tension (keep an eye on growth spurts)</a:t>
            </a:r>
          </a:p>
          <a:p>
            <a:pPr>
              <a:lnSpc>
                <a:spcPct val="80000"/>
              </a:lnSpc>
              <a:buFont typeface="Arial" panose="020B0604020202020204" pitchFamily="34" charset="0"/>
              <a:buChar char="•"/>
              <a:defRPr/>
            </a:pPr>
            <a:endParaRPr lang="en-GB" altLang="en-US" sz="1200" b="1" dirty="0">
              <a:solidFill>
                <a:schemeClr val="tx1"/>
              </a:solidFill>
              <a:latin typeface="+mj-lt"/>
              <a:cs typeface="Calibri" panose="020F0502020204030204" pitchFamily="34" charset="0"/>
            </a:endParaRPr>
          </a:p>
          <a:p>
            <a:pPr>
              <a:lnSpc>
                <a:spcPct val="80000"/>
              </a:lnSpc>
              <a:buFont typeface="Arial" panose="020B0604020202020204" pitchFamily="34" charset="0"/>
              <a:buChar char="•"/>
              <a:defRPr/>
            </a:pPr>
            <a:r>
              <a:rPr lang="en-GB" altLang="en-US" sz="2400" b="1" dirty="0">
                <a:solidFill>
                  <a:schemeClr val="tx1"/>
                </a:solidFill>
                <a:latin typeface="+mj-lt"/>
                <a:cs typeface="Calibri" panose="020F0502020204030204" pitchFamily="34" charset="0"/>
              </a:rPr>
              <a:t>Check no twists in the harness or seat belt and all pads are present</a:t>
            </a:r>
          </a:p>
          <a:p>
            <a:pPr>
              <a:lnSpc>
                <a:spcPct val="80000"/>
              </a:lnSpc>
              <a:buFont typeface="Arial" panose="020B0604020202020204" pitchFamily="34" charset="0"/>
              <a:buChar char="•"/>
              <a:defRPr/>
            </a:pPr>
            <a:endParaRPr lang="en-GB" altLang="en-US" sz="2400" b="1" dirty="0">
              <a:solidFill>
                <a:schemeClr val="tx1"/>
              </a:solidFill>
              <a:latin typeface="+mj-lt"/>
              <a:cs typeface="Calibri" panose="020F0502020204030204" pitchFamily="34" charset="0"/>
            </a:endParaRPr>
          </a:p>
          <a:p>
            <a:pPr>
              <a:lnSpc>
                <a:spcPct val="80000"/>
              </a:lnSpc>
              <a:buFont typeface="Arial" panose="020B0604020202020204" pitchFamily="34" charset="0"/>
              <a:buChar char="•"/>
              <a:defRPr/>
            </a:pPr>
            <a:r>
              <a:rPr lang="en-GB" altLang="en-US" sz="2400" b="1" dirty="0">
                <a:solidFill>
                  <a:schemeClr val="tx1"/>
                </a:solidFill>
                <a:latin typeface="+mj-lt"/>
                <a:cs typeface="Calibri" panose="020F0502020204030204" pitchFamily="34" charset="0"/>
              </a:rPr>
              <a:t>No winter coats in the car</a:t>
            </a:r>
          </a:p>
          <a:p>
            <a:pPr marL="0" indent="0">
              <a:lnSpc>
                <a:spcPct val="80000"/>
              </a:lnSpc>
              <a:buNone/>
              <a:defRPr/>
            </a:pPr>
            <a:endParaRPr lang="en-GB" altLang="en-US" sz="1200" b="1" dirty="0">
              <a:solidFill>
                <a:schemeClr val="tx1"/>
              </a:solidFill>
              <a:latin typeface="+mj-lt"/>
              <a:cs typeface="Calibri" panose="020F0502020204030204" pitchFamily="34" charset="0"/>
            </a:endParaRPr>
          </a:p>
          <a:p>
            <a:pPr>
              <a:lnSpc>
                <a:spcPct val="80000"/>
              </a:lnSpc>
              <a:buFont typeface="Arial" panose="020B0604020202020204" pitchFamily="34" charset="0"/>
              <a:buChar char="•"/>
              <a:defRPr/>
            </a:pPr>
            <a:r>
              <a:rPr lang="en-GB" sz="2400" b="1" dirty="0">
                <a:solidFill>
                  <a:schemeClr val="tx1"/>
                </a:solidFill>
                <a:latin typeface="+mj-lt"/>
                <a:cs typeface="Calibri" panose="020F0502020204030204" pitchFamily="34" charset="0"/>
              </a:rPr>
              <a:t>Always make sure you set a good example by fastening own seat belt. There is no point your child being safely fastened in if you are loose! </a:t>
            </a:r>
          </a:p>
          <a:p>
            <a:pPr>
              <a:lnSpc>
                <a:spcPct val="80000"/>
              </a:lnSpc>
              <a:buFont typeface="Arial" panose="020B0604020202020204" pitchFamily="34" charset="0"/>
              <a:buChar char="•"/>
              <a:defRPr/>
            </a:pPr>
            <a:endParaRPr lang="en-GB" altLang="en-US" sz="2400" dirty="0">
              <a:solidFill>
                <a:schemeClr val="tx1"/>
              </a:solidFill>
              <a:latin typeface="+mj-lt"/>
            </a:endParaRPr>
          </a:p>
          <a:p>
            <a:pPr>
              <a:lnSpc>
                <a:spcPct val="80000"/>
              </a:lnSpc>
              <a:defRPr/>
            </a:pPr>
            <a:endParaRPr lang="en-GB" altLang="en-US" dirty="0">
              <a:solidFill>
                <a:schemeClr val="tx1"/>
              </a:solidFill>
              <a:latin typeface="+mj-lt"/>
            </a:endParaRPr>
          </a:p>
          <a:p>
            <a:pPr>
              <a:lnSpc>
                <a:spcPct val="90000"/>
              </a:lnSpc>
              <a:defRPr/>
            </a:pPr>
            <a:endParaRPr lang="en-GB" altLang="en-US" sz="2400" dirty="0">
              <a:solidFill>
                <a:schemeClr val="tx1"/>
              </a:solidFill>
              <a:latin typeface="+mj-lt"/>
            </a:endParaRPr>
          </a:p>
          <a:p>
            <a:pPr>
              <a:lnSpc>
                <a:spcPct val="90000"/>
              </a:lnSpc>
              <a:defRPr/>
            </a:pPr>
            <a:endParaRPr lang="en-GB" altLang="en-US" sz="2400" dirty="0">
              <a:solidFill>
                <a:schemeClr val="tx1"/>
              </a:solidFill>
              <a:latin typeface="+mj-lt"/>
            </a:endParaRPr>
          </a:p>
          <a:p>
            <a:pPr>
              <a:lnSpc>
                <a:spcPct val="90000"/>
              </a:lnSpc>
              <a:defRPr/>
            </a:pPr>
            <a:endParaRPr lang="en-GB" altLang="en-US" sz="2400" dirty="0"/>
          </a:p>
          <a:p>
            <a:pPr>
              <a:lnSpc>
                <a:spcPct val="90000"/>
              </a:lnSpc>
              <a:defRPr/>
            </a:pPr>
            <a:endParaRPr lang="en-GB" altLang="en-US" sz="2400" dirty="0"/>
          </a:p>
          <a:p>
            <a:pPr>
              <a:lnSpc>
                <a:spcPct val="90000"/>
              </a:lnSpc>
              <a:defRPr/>
            </a:pPr>
            <a:endParaRPr lang="en-GB" altLang="en-US" sz="2400" dirty="0"/>
          </a:p>
          <a:p>
            <a:pPr>
              <a:lnSpc>
                <a:spcPct val="90000"/>
              </a:lnSpc>
              <a:defRPr/>
            </a:pPr>
            <a:endParaRPr lang="en-GB" altLang="en-US" sz="2400" dirty="0"/>
          </a:p>
          <a:p>
            <a:pPr>
              <a:lnSpc>
                <a:spcPct val="90000"/>
              </a:lnSpc>
              <a:buFontTx/>
              <a:buNone/>
              <a:defRPr/>
            </a:pPr>
            <a:endParaRPr lang="en-GB" altLang="en-US" sz="2400" dirty="0"/>
          </a:p>
          <a:p>
            <a:pPr>
              <a:lnSpc>
                <a:spcPct val="90000"/>
              </a:lnSpc>
              <a:defRPr/>
            </a:pPr>
            <a:endParaRPr lang="en-GB" altLang="en-US" sz="2400" dirty="0"/>
          </a:p>
        </p:txBody>
      </p:sp>
    </p:spTree>
    <p:extLst>
      <p:ext uri="{BB962C8B-B14F-4D97-AF65-F5344CB8AC3E}">
        <p14:creationId xmlns:p14="http://schemas.microsoft.com/office/powerpoint/2010/main" val="69796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7" name="Picture 11" descr="Joseph loose">
            <a:extLst>
              <a:ext uri="{FF2B5EF4-FFF2-40B4-BE49-F238E27FC236}">
                <a16:creationId xmlns:a16="http://schemas.microsoft.com/office/drawing/2014/main" id="{F594D55E-D749-5608-2A66-EAE0803D9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283" y="1384647"/>
            <a:ext cx="3745035" cy="51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a:extLst>
              <a:ext uri="{FF2B5EF4-FFF2-40B4-BE49-F238E27FC236}">
                <a16:creationId xmlns:a16="http://schemas.microsoft.com/office/drawing/2014/main" id="{B7631174-AEA7-758C-63F8-A05B1A727B9F}"/>
              </a:ext>
            </a:extLst>
          </p:cNvPr>
          <p:cNvSpPr>
            <a:spLocks noChangeArrowheads="1"/>
          </p:cNvSpPr>
          <p:nvPr/>
        </p:nvSpPr>
        <p:spPr bwMode="auto">
          <a:xfrm>
            <a:off x="9120186" y="384175"/>
            <a:ext cx="2447925" cy="1584325"/>
          </a:xfrm>
          <a:prstGeom prst="rect">
            <a:avLst/>
          </a:prstGeom>
          <a:solidFill>
            <a:srgbClr val="FFFF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defRPr/>
            </a:pPr>
            <a:r>
              <a:rPr lang="en-GB" altLang="en-US" sz="2400" b="1" dirty="0">
                <a:solidFill>
                  <a:schemeClr val="accent4">
                    <a:lumMod val="75000"/>
                  </a:schemeClr>
                </a:solidFill>
                <a:latin typeface="+mn-lt"/>
              </a:rPr>
              <a:t>Coat removed </a:t>
            </a:r>
          </a:p>
          <a:p>
            <a:pPr algn="ctr">
              <a:spcBef>
                <a:spcPct val="0"/>
              </a:spcBef>
              <a:buFontTx/>
              <a:buNone/>
              <a:defRPr/>
            </a:pPr>
            <a:r>
              <a:rPr lang="en-GB" altLang="en-US" sz="2400" b="1" dirty="0">
                <a:solidFill>
                  <a:schemeClr val="accent4">
                    <a:lumMod val="75000"/>
                  </a:schemeClr>
                </a:solidFill>
                <a:latin typeface="+mn-lt"/>
              </a:rPr>
              <a:t>means</a:t>
            </a:r>
          </a:p>
          <a:p>
            <a:pPr algn="ctr">
              <a:spcBef>
                <a:spcPct val="0"/>
              </a:spcBef>
              <a:buFontTx/>
              <a:buNone/>
              <a:defRPr/>
            </a:pPr>
            <a:r>
              <a:rPr lang="en-GB" altLang="en-US" sz="2400" b="1" dirty="0">
                <a:solidFill>
                  <a:schemeClr val="accent4">
                    <a:lumMod val="75000"/>
                  </a:schemeClr>
                </a:solidFill>
                <a:latin typeface="+mn-lt"/>
              </a:rPr>
              <a:t>harness is too</a:t>
            </a:r>
          </a:p>
          <a:p>
            <a:pPr algn="ctr">
              <a:spcBef>
                <a:spcPct val="0"/>
              </a:spcBef>
              <a:buFontTx/>
              <a:buNone/>
              <a:defRPr/>
            </a:pPr>
            <a:r>
              <a:rPr lang="en-GB" altLang="en-US" sz="2400" b="1" dirty="0">
                <a:solidFill>
                  <a:schemeClr val="accent4">
                    <a:lumMod val="75000"/>
                  </a:schemeClr>
                </a:solidFill>
                <a:latin typeface="+mn-lt"/>
              </a:rPr>
              <a:t>loose!</a:t>
            </a:r>
          </a:p>
        </p:txBody>
      </p:sp>
      <p:pic>
        <p:nvPicPr>
          <p:cNvPr id="14341" name="Picture 5" descr="joseph winter coat">
            <a:extLst>
              <a:ext uri="{FF2B5EF4-FFF2-40B4-BE49-F238E27FC236}">
                <a16:creationId xmlns:a16="http://schemas.microsoft.com/office/drawing/2014/main" id="{F2208A15-5FA8-2474-C18F-98059135D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871" y="1402913"/>
            <a:ext cx="3745034" cy="50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8">
            <a:extLst>
              <a:ext uri="{FF2B5EF4-FFF2-40B4-BE49-F238E27FC236}">
                <a16:creationId xmlns:a16="http://schemas.microsoft.com/office/drawing/2014/main" id="{83ABB47A-0418-CE19-5F79-5E1CD00978ED}"/>
              </a:ext>
            </a:extLst>
          </p:cNvPr>
          <p:cNvSpPr>
            <a:spLocks noChangeArrowheads="1"/>
          </p:cNvSpPr>
          <p:nvPr/>
        </p:nvSpPr>
        <p:spPr bwMode="auto">
          <a:xfrm>
            <a:off x="1424782" y="312737"/>
            <a:ext cx="4032250" cy="863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2400" dirty="0"/>
              <a:t> </a:t>
            </a:r>
            <a:r>
              <a:rPr lang="en-GB" altLang="en-US" sz="2400" b="1" dirty="0"/>
              <a:t>Winter coats are NOT SAFE </a:t>
            </a:r>
          </a:p>
          <a:p>
            <a:pPr algn="ctr">
              <a:spcBef>
                <a:spcPct val="0"/>
              </a:spcBef>
              <a:buFontTx/>
              <a:buNone/>
            </a:pPr>
            <a:r>
              <a:rPr lang="en-GB" altLang="en-US" sz="2400" b="1" dirty="0"/>
              <a:t>in the car!</a:t>
            </a:r>
          </a:p>
        </p:txBody>
      </p:sp>
      <p:pic>
        <p:nvPicPr>
          <p:cNvPr id="46087" name="Picture 7" descr="HAND218">
            <a:extLst>
              <a:ext uri="{FF2B5EF4-FFF2-40B4-BE49-F238E27FC236}">
                <a16:creationId xmlns:a16="http://schemas.microsoft.com/office/drawing/2014/main" id="{0DC2D21A-243F-9D00-18EE-8B9081D16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76" y="1402913"/>
            <a:ext cx="14414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15">
            <a:extLst>
              <a:ext uri="{FF2B5EF4-FFF2-40B4-BE49-F238E27FC236}">
                <a16:creationId xmlns:a16="http://schemas.microsoft.com/office/drawing/2014/main" id="{4C83DABF-BD29-2EBF-0CAB-923E18F443EB}"/>
              </a:ext>
            </a:extLst>
          </p:cNvPr>
          <p:cNvSpPr>
            <a:spLocks noChangeArrowheads="1"/>
          </p:cNvSpPr>
          <p:nvPr/>
        </p:nvSpPr>
        <p:spPr bwMode="auto">
          <a:xfrm>
            <a:off x="3100388" y="5914952"/>
            <a:ext cx="5319712" cy="793750"/>
          </a:xfrm>
          <a:prstGeom prst="rect">
            <a:avLst/>
          </a:prstGeom>
          <a:solidFill>
            <a:schemeClr val="accent1"/>
          </a:solidFill>
          <a:ln w="9525" algn="ctr">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defRPr/>
            </a:pPr>
            <a:r>
              <a:rPr lang="en-GB" altLang="en-US" sz="2400" b="1" dirty="0">
                <a:latin typeface="+mn-lt"/>
              </a:rPr>
              <a:t>Wear indoor clothes in the car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 y="359998"/>
            <a:ext cx="12192000" cy="1277273"/>
          </a:xfrm>
          <a:prstGeom prst="rect">
            <a:avLst/>
          </a:prstGeom>
        </p:spPr>
        <p:txBody>
          <a:bodyPr wrap="square">
            <a:spAutoFit/>
          </a:bodyPr>
          <a:lstStyle/>
          <a:p>
            <a:r>
              <a:rPr lang="en-GB" sz="2500" b="1" u="sng" dirty="0"/>
              <a:t>2.	Can children under the age of 7 cross roads safely without an adult?</a:t>
            </a:r>
          </a:p>
          <a:p>
            <a:endParaRPr lang="en-GB" sz="2600" b="1" dirty="0"/>
          </a:p>
          <a:p>
            <a:r>
              <a:rPr lang="en-GB" sz="2600" b="1" dirty="0"/>
              <a:t>	   Yes	               			  					No	</a:t>
            </a:r>
          </a:p>
        </p:txBody>
      </p:sp>
      <p:sp>
        <p:nvSpPr>
          <p:cNvPr id="3" name="5-Point Star 2"/>
          <p:cNvSpPr/>
          <p:nvPr/>
        </p:nvSpPr>
        <p:spPr>
          <a:xfrm>
            <a:off x="7437755" y="998634"/>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0647" y="2099850"/>
            <a:ext cx="11268636" cy="4154984"/>
          </a:xfrm>
          <a:prstGeom prst="rect">
            <a:avLst/>
          </a:prstGeom>
        </p:spPr>
        <p:txBody>
          <a:bodyPr wrap="square">
            <a:spAutoFit/>
          </a:bodyPr>
          <a:lstStyle/>
          <a:p>
            <a:endParaRPr lang="en-GB" sz="2400" b="1" dirty="0">
              <a:solidFill>
                <a:srgbClr val="FFFF00"/>
              </a:solidFill>
            </a:endParaRPr>
          </a:p>
          <a:p>
            <a:r>
              <a:rPr lang="en-GB" sz="2400" b="1" dirty="0">
                <a:solidFill>
                  <a:srgbClr val="FFFF00"/>
                </a:solidFill>
              </a:rPr>
              <a:t>•	They cannot be seen easily because of their height</a:t>
            </a:r>
          </a:p>
          <a:p>
            <a:endParaRPr lang="en-GB" sz="2400" b="1" dirty="0">
              <a:solidFill>
                <a:srgbClr val="FFFF00"/>
              </a:solidFill>
            </a:endParaRPr>
          </a:p>
          <a:p>
            <a:r>
              <a:rPr lang="en-GB" sz="2400" b="1" dirty="0">
                <a:solidFill>
                  <a:srgbClr val="FFFF00"/>
                </a:solidFill>
              </a:rPr>
              <a:t>•	They have poor concentration &amp; are easily distracted</a:t>
            </a:r>
          </a:p>
          <a:p>
            <a:endParaRPr lang="en-GB" sz="2400" b="1" dirty="0">
              <a:solidFill>
                <a:srgbClr val="FFFF00"/>
              </a:solidFill>
            </a:endParaRPr>
          </a:p>
          <a:p>
            <a:pPr marL="342900" indent="-342900">
              <a:buFont typeface="Arial" panose="020B0604020202020204" pitchFamily="34" charset="0"/>
              <a:buChar char="•"/>
            </a:pPr>
            <a:r>
              <a:rPr lang="en-GB" sz="2400" b="1" dirty="0">
                <a:solidFill>
                  <a:srgbClr val="FFFF00"/>
                </a:solidFill>
              </a:rPr>
              <a:t> They lack experience – run out between parked cars</a:t>
            </a:r>
          </a:p>
          <a:p>
            <a:endParaRPr lang="en-GB" sz="2400" b="1" dirty="0">
              <a:solidFill>
                <a:srgbClr val="FFFF00"/>
              </a:solidFill>
            </a:endParaRPr>
          </a:p>
          <a:p>
            <a:r>
              <a:rPr lang="en-GB" sz="2400" b="1" dirty="0">
                <a:solidFill>
                  <a:srgbClr val="FFFF00"/>
                </a:solidFill>
              </a:rPr>
              <a:t>•	They find it hard to judge speed &amp; distance</a:t>
            </a:r>
          </a:p>
          <a:p>
            <a:endParaRPr lang="en-GB" sz="2400" b="1" dirty="0">
              <a:solidFill>
                <a:srgbClr val="FFFF00"/>
              </a:solidFill>
            </a:endParaRPr>
          </a:p>
          <a:p>
            <a:r>
              <a:rPr lang="en-GB" sz="2400" b="1" dirty="0">
                <a:solidFill>
                  <a:srgbClr val="FFFF00"/>
                </a:solidFill>
              </a:rPr>
              <a:t>•	Their peripheral vision is not fully developed</a:t>
            </a:r>
          </a:p>
          <a:p>
            <a:endParaRPr lang="en-GB" sz="2400" dirty="0">
              <a:solidFill>
                <a:srgbClr val="FFFF00"/>
              </a:solidFill>
            </a:endParaRPr>
          </a:p>
        </p:txBody>
      </p:sp>
    </p:spTree>
    <p:extLst>
      <p:ext uri="{BB962C8B-B14F-4D97-AF65-F5344CB8AC3E}">
        <p14:creationId xmlns:p14="http://schemas.microsoft.com/office/powerpoint/2010/main" val="26026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4078396" y="2359230"/>
            <a:ext cx="3851275" cy="1365533"/>
          </a:xfrm>
          <a:prstGeom prst="ellipse">
            <a:avLst/>
          </a:prstGeom>
          <a:solidFill>
            <a:srgbClr val="FFFF66"/>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1800" b="1" i="1" u="sng" dirty="0">
                <a:solidFill>
                  <a:schemeClr val="bg1"/>
                </a:solidFill>
                <a:latin typeface="+mj-lt"/>
              </a:rPr>
              <a:t>What can I do to keep my children safe near the road</a:t>
            </a:r>
          </a:p>
        </p:txBody>
      </p:sp>
      <p:sp>
        <p:nvSpPr>
          <p:cNvPr id="9230" name="Oval 3"/>
          <p:cNvSpPr>
            <a:spLocks noChangeArrowheads="1"/>
          </p:cNvSpPr>
          <p:nvPr/>
        </p:nvSpPr>
        <p:spPr bwMode="auto">
          <a:xfrm>
            <a:off x="15842973" y="3772630"/>
            <a:ext cx="1142206" cy="298677"/>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Talk about dangers of traffic</a:t>
            </a:r>
          </a:p>
        </p:txBody>
      </p:sp>
      <p:sp>
        <p:nvSpPr>
          <p:cNvPr id="9231" name="Oval 4"/>
          <p:cNvSpPr>
            <a:spLocks noChangeArrowheads="1"/>
          </p:cNvSpPr>
          <p:nvPr/>
        </p:nvSpPr>
        <p:spPr bwMode="auto">
          <a:xfrm>
            <a:off x="13069314" y="-1464193"/>
            <a:ext cx="1730484" cy="441951"/>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Teach the meaning of STOP! </a:t>
            </a:r>
          </a:p>
        </p:txBody>
      </p:sp>
      <p:pic>
        <p:nvPicPr>
          <p:cNvPr id="4" name="Picture 9" descr="8898355_10aa489adc_z">
            <a:extLst>
              <a:ext uri="{FF2B5EF4-FFF2-40B4-BE49-F238E27FC236}">
                <a16:creationId xmlns:a16="http://schemas.microsoft.com/office/drawing/2014/main" id="{CB0B646A-E63E-2F5C-0D16-4FB792E2E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83" y="3724763"/>
            <a:ext cx="3456991" cy="246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achedimageservice">
            <a:extLst>
              <a:ext uri="{FF2B5EF4-FFF2-40B4-BE49-F238E27FC236}">
                <a16:creationId xmlns:a16="http://schemas.microsoft.com/office/drawing/2014/main" id="{82DFF0CE-7A24-3D97-4C6F-70B1460FC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126" y="3939695"/>
            <a:ext cx="3473809" cy="24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H">
            <a:extLst>
              <a:ext uri="{FF2B5EF4-FFF2-40B4-BE49-F238E27FC236}">
                <a16:creationId xmlns:a16="http://schemas.microsoft.com/office/drawing/2014/main" id="{541DE010-A6C1-43BD-48E9-B213C3456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562" y="475820"/>
            <a:ext cx="2321540" cy="287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9EE22FD-F9A7-15B8-FA34-450CE1208C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057" y="223289"/>
            <a:ext cx="2600325" cy="3286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B61605-910F-B79E-8AD9-3CE40B868F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9151" y="3989401"/>
            <a:ext cx="2858813" cy="25902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3">
            <a:extLst>
              <a:ext uri="{FF2B5EF4-FFF2-40B4-BE49-F238E27FC236}">
                <a16:creationId xmlns:a16="http://schemas.microsoft.com/office/drawing/2014/main" id="{CA0D7EE8-DE7A-6CB2-020B-FC9407D49620}"/>
              </a:ext>
            </a:extLst>
          </p:cNvPr>
          <p:cNvSpPr>
            <a:spLocks noChangeArrowheads="1"/>
          </p:cNvSpPr>
          <p:nvPr/>
        </p:nvSpPr>
        <p:spPr bwMode="auto">
          <a:xfrm>
            <a:off x="979562" y="2335731"/>
            <a:ext cx="2600325" cy="1018472"/>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Hold hands / use reins. </a:t>
            </a:r>
          </a:p>
        </p:txBody>
      </p:sp>
      <p:pic>
        <p:nvPicPr>
          <p:cNvPr id="1030" name="Picture 6" descr="Highway Code Rule 7 - Theory Test">
            <a:extLst>
              <a:ext uri="{FF2B5EF4-FFF2-40B4-BE49-F238E27FC236}">
                <a16:creationId xmlns:a16="http://schemas.microsoft.com/office/drawing/2014/main" id="{253B6490-3A4B-4D4D-E053-B6A9E6E57A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790" y="231505"/>
            <a:ext cx="3501881" cy="2127725"/>
          </a:xfrm>
          <a:prstGeom prst="rect">
            <a:avLst/>
          </a:prstGeom>
          <a:noFill/>
          <a:extLst>
            <a:ext uri="{909E8E84-426E-40DD-AFC4-6F175D3DCCD1}">
              <a14:hiddenFill xmlns:a14="http://schemas.microsoft.com/office/drawing/2010/main">
                <a:solidFill>
                  <a:srgbClr val="FFFFFF"/>
                </a:solidFill>
              </a14:hiddenFill>
            </a:ext>
          </a:extLst>
        </p:spPr>
      </p:pic>
      <p:sp>
        <p:nvSpPr>
          <p:cNvPr id="9232" name="Oval 5"/>
          <p:cNvSpPr>
            <a:spLocks noChangeArrowheads="1"/>
          </p:cNvSpPr>
          <p:nvPr/>
        </p:nvSpPr>
        <p:spPr bwMode="auto">
          <a:xfrm>
            <a:off x="3301103" y="-108830"/>
            <a:ext cx="2472980" cy="1206331"/>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Teach how to cross from young age</a:t>
            </a:r>
          </a:p>
        </p:txBody>
      </p:sp>
      <p:sp>
        <p:nvSpPr>
          <p:cNvPr id="9" name="Oval 5">
            <a:extLst>
              <a:ext uri="{FF2B5EF4-FFF2-40B4-BE49-F238E27FC236}">
                <a16:creationId xmlns:a16="http://schemas.microsoft.com/office/drawing/2014/main" id="{F4C9FC3E-103A-007C-4091-7C522381FAC5}"/>
              </a:ext>
            </a:extLst>
          </p:cNvPr>
          <p:cNvSpPr>
            <a:spLocks noChangeArrowheads="1"/>
          </p:cNvSpPr>
          <p:nvPr/>
        </p:nvSpPr>
        <p:spPr bwMode="auto">
          <a:xfrm>
            <a:off x="10259397" y="154558"/>
            <a:ext cx="1966597" cy="1085018"/>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Teach the meaning     	of…..</a:t>
            </a:r>
          </a:p>
        </p:txBody>
      </p:sp>
      <p:sp>
        <p:nvSpPr>
          <p:cNvPr id="9229" name="Oval 2"/>
          <p:cNvSpPr>
            <a:spLocks noChangeArrowheads="1"/>
          </p:cNvSpPr>
          <p:nvPr/>
        </p:nvSpPr>
        <p:spPr bwMode="auto">
          <a:xfrm>
            <a:off x="7089763" y="3435609"/>
            <a:ext cx="1966597" cy="1501577"/>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Use the crossings - set a good example</a:t>
            </a:r>
          </a:p>
        </p:txBody>
      </p:sp>
      <p:sp>
        <p:nvSpPr>
          <p:cNvPr id="10" name="Oval 5">
            <a:extLst>
              <a:ext uri="{FF2B5EF4-FFF2-40B4-BE49-F238E27FC236}">
                <a16:creationId xmlns:a16="http://schemas.microsoft.com/office/drawing/2014/main" id="{1C34F35A-E82C-A3EE-5898-B4AC05D30B99}"/>
              </a:ext>
            </a:extLst>
          </p:cNvPr>
          <p:cNvSpPr>
            <a:spLocks noChangeArrowheads="1"/>
          </p:cNvSpPr>
          <p:nvPr/>
        </p:nvSpPr>
        <p:spPr bwMode="auto">
          <a:xfrm>
            <a:off x="10123560" y="2868599"/>
            <a:ext cx="1966597" cy="1085018"/>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FFFF00"/>
                </a:solidFill>
                <a:latin typeface="+mn-lt"/>
              </a:rPr>
              <a:t>And the dangers of traffic…</a:t>
            </a:r>
          </a:p>
        </p:txBody>
      </p:sp>
      <p:sp>
        <p:nvSpPr>
          <p:cNvPr id="9226" name="Oval 9"/>
          <p:cNvSpPr>
            <a:spLocks noChangeArrowheads="1"/>
          </p:cNvSpPr>
          <p:nvPr/>
        </p:nvSpPr>
        <p:spPr bwMode="auto">
          <a:xfrm>
            <a:off x="60178" y="5455640"/>
            <a:ext cx="2545839" cy="1140012"/>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1800" b="1" dirty="0">
                <a:solidFill>
                  <a:srgbClr val="FFFF00"/>
                </a:solidFill>
                <a:latin typeface="+mn-lt"/>
              </a:rPr>
              <a:t>Safe places to play. </a:t>
            </a:r>
            <a:r>
              <a:rPr lang="en-GB" altLang="en-US" sz="1800" b="1" dirty="0">
                <a:solidFill>
                  <a:srgbClr val="FFFF00"/>
                </a:solidFill>
              </a:rPr>
              <a:t>Secure garden gates</a:t>
            </a:r>
          </a:p>
          <a:p>
            <a:pPr algn="ctr">
              <a:spcBef>
                <a:spcPct val="0"/>
              </a:spcBef>
              <a:buFontTx/>
              <a:buNone/>
            </a:pPr>
            <a:endParaRPr lang="en-GB" altLang="en-US" sz="1800" b="1" dirty="0">
              <a:solidFill>
                <a:srgbClr val="FFFF00"/>
              </a:solidFill>
              <a:latin typeface="+mn-lt"/>
            </a:endParaRPr>
          </a:p>
        </p:txBody>
      </p:sp>
    </p:spTree>
    <p:extLst>
      <p:ext uri="{BB962C8B-B14F-4D97-AF65-F5344CB8AC3E}">
        <p14:creationId xmlns:p14="http://schemas.microsoft.com/office/powerpoint/2010/main" val="2967776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fade">
                                      <p:cBhvr>
                                        <p:cTn id="7" dur="500"/>
                                        <p:tgtEl>
                                          <p:spTgt spid="9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32"/>
                                        </p:tgtEl>
                                        <p:attrNameLst>
                                          <p:attrName>style.visibility</p:attrName>
                                        </p:attrNameLst>
                                      </p:cBhvr>
                                      <p:to>
                                        <p:strVal val="visible"/>
                                      </p:to>
                                    </p:set>
                                    <p:animEffect transition="in" filter="fade">
                                      <p:cBhvr>
                                        <p:cTn id="10" dur="500"/>
                                        <p:tgtEl>
                                          <p:spTgt spid="92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31"/>
                                        </p:tgtEl>
                                        <p:attrNameLst>
                                          <p:attrName>style.visibility</p:attrName>
                                        </p:attrNameLst>
                                      </p:cBhvr>
                                      <p:to>
                                        <p:strVal val="visible"/>
                                      </p:to>
                                    </p:set>
                                    <p:animEffect transition="in" filter="fade">
                                      <p:cBhvr>
                                        <p:cTn id="13" dur="500"/>
                                        <p:tgtEl>
                                          <p:spTgt spid="923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9229"/>
                                        </p:tgtEl>
                                        <p:attrNameLst>
                                          <p:attrName>style.visibility</p:attrName>
                                        </p:attrNameLst>
                                      </p:cBhvr>
                                      <p:to>
                                        <p:strVal val="visible"/>
                                      </p:to>
                                    </p:set>
                                    <p:animEffect transition="in" filter="fade">
                                      <p:cBhvr>
                                        <p:cTn id="16" dur="500"/>
                                        <p:tgtEl>
                                          <p:spTgt spid="9229"/>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9230"/>
                                        </p:tgtEl>
                                        <p:attrNameLst>
                                          <p:attrName>style.visibility</p:attrName>
                                        </p:attrNameLst>
                                      </p:cBhvr>
                                      <p:to>
                                        <p:strVal val="visible"/>
                                      </p:to>
                                    </p:set>
                                    <p:animEffect transition="in" filter="fade">
                                      <p:cBhvr>
                                        <p:cTn id="19" dur="500"/>
                                        <p:tgtEl>
                                          <p:spTgt spid="92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9"/>
                                        </p:tgtEl>
                                        <p:attrNameLst>
                                          <p:attrName>style.visibility</p:attrName>
                                        </p:attrNameLst>
                                      </p:cBhvr>
                                      <p:to>
                                        <p:strVal val="visible"/>
                                      </p:to>
                                    </p:set>
                                    <p:animEffect transition="in" filter="fade">
                                      <p:cBhvr>
                                        <p:cTn id="22" dur="500"/>
                                        <p:tgtEl>
                                          <p:spTgt spid="92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26"/>
                                        </p:tgtEl>
                                        <p:attrNameLst>
                                          <p:attrName>style.visibility</p:attrName>
                                        </p:attrNameLst>
                                      </p:cBhvr>
                                      <p:to>
                                        <p:strVal val="visible"/>
                                      </p:to>
                                    </p:set>
                                    <p:animEffect transition="in" filter="fade">
                                      <p:cBhvr>
                                        <p:cTn id="25" dur="500"/>
                                        <p:tgtEl>
                                          <p:spTgt spid="922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animBg="1"/>
      <p:bldP spid="9230" grpId="1" animBg="1"/>
      <p:bldP spid="9231" grpId="0" animBg="1"/>
      <p:bldP spid="3" grpId="0" animBg="1"/>
      <p:bldP spid="9232" grpId="0" animBg="1"/>
      <p:bldP spid="9" grpId="0" animBg="1"/>
      <p:bldP spid="9229" grpId="0" animBg="1"/>
      <p:bldP spid="9229" grpId="1" animBg="1"/>
      <p:bldP spid="10" grpId="0" animBg="1"/>
      <p:bldP spid="92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3800" y="1169988"/>
            <a:ext cx="191135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77925"/>
            <a:ext cx="1906588"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251" y="1165226"/>
            <a:ext cx="1897063"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213" y="1177926"/>
            <a:ext cx="1903412"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0588" y="1192213"/>
            <a:ext cx="1892300"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TextBox 1"/>
          <p:cNvSpPr txBox="1">
            <a:spLocks noChangeArrowheads="1"/>
          </p:cNvSpPr>
          <p:nvPr/>
        </p:nvSpPr>
        <p:spPr bwMode="auto">
          <a:xfrm>
            <a:off x="2927350" y="333375"/>
            <a:ext cx="6408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3600" b="1" dirty="0"/>
              <a:t>The Green Cross Code</a:t>
            </a:r>
          </a:p>
        </p:txBody>
      </p:sp>
      <p:sp>
        <p:nvSpPr>
          <p:cNvPr id="3" name="TextBox 2"/>
          <p:cNvSpPr txBox="1">
            <a:spLocks noChangeArrowheads="1"/>
          </p:cNvSpPr>
          <p:nvPr/>
        </p:nvSpPr>
        <p:spPr bwMode="auto">
          <a:xfrm>
            <a:off x="4613184" y="3331467"/>
            <a:ext cx="1655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800" b="1" dirty="0">
                <a:latin typeface="+mn-lt"/>
              </a:rPr>
              <a:t>STOP</a:t>
            </a:r>
          </a:p>
        </p:txBody>
      </p:sp>
      <p:sp>
        <p:nvSpPr>
          <p:cNvPr id="4" name="TextBox 3"/>
          <p:cNvSpPr txBox="1">
            <a:spLocks noChangeArrowheads="1"/>
          </p:cNvSpPr>
          <p:nvPr/>
        </p:nvSpPr>
        <p:spPr bwMode="auto">
          <a:xfrm>
            <a:off x="5959476" y="3309938"/>
            <a:ext cx="1679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800" b="1" dirty="0">
                <a:latin typeface="+mn-lt"/>
              </a:rPr>
              <a:t>LOOK</a:t>
            </a:r>
          </a:p>
        </p:txBody>
      </p:sp>
      <p:sp>
        <p:nvSpPr>
          <p:cNvPr id="5" name="TextBox 4"/>
          <p:cNvSpPr txBox="1">
            <a:spLocks noChangeArrowheads="1"/>
          </p:cNvSpPr>
          <p:nvPr/>
        </p:nvSpPr>
        <p:spPr bwMode="auto">
          <a:xfrm>
            <a:off x="1552576" y="3260725"/>
            <a:ext cx="2663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800" b="1" dirty="0">
                <a:latin typeface="+mn-lt"/>
              </a:rPr>
              <a:t>HOLD </a:t>
            </a:r>
          </a:p>
          <a:p>
            <a:pPr>
              <a:spcBef>
                <a:spcPct val="0"/>
              </a:spcBef>
              <a:buFontTx/>
              <a:buNone/>
            </a:pPr>
            <a:r>
              <a:rPr lang="en-GB" altLang="en-US" sz="2800" b="1" dirty="0">
                <a:latin typeface="+mn-lt"/>
              </a:rPr>
              <a:t>HANDS</a:t>
            </a:r>
          </a:p>
        </p:txBody>
      </p:sp>
      <p:sp>
        <p:nvSpPr>
          <p:cNvPr id="6" name="TextBox 5"/>
          <p:cNvSpPr txBox="1">
            <a:spLocks noChangeArrowheads="1"/>
          </p:cNvSpPr>
          <p:nvPr/>
        </p:nvSpPr>
        <p:spPr bwMode="auto">
          <a:xfrm>
            <a:off x="7691439" y="3290888"/>
            <a:ext cx="1538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800" b="1" dirty="0">
                <a:latin typeface="+mn-lt"/>
              </a:rPr>
              <a:t>LISTEN</a:t>
            </a:r>
          </a:p>
        </p:txBody>
      </p:sp>
      <p:sp>
        <p:nvSpPr>
          <p:cNvPr id="7" name="TextBox 6"/>
          <p:cNvSpPr txBox="1">
            <a:spLocks noChangeArrowheads="1"/>
          </p:cNvSpPr>
          <p:nvPr/>
        </p:nvSpPr>
        <p:spPr bwMode="auto">
          <a:xfrm>
            <a:off x="9336088" y="3268664"/>
            <a:ext cx="1439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800" b="1" dirty="0">
                <a:latin typeface="+mn-lt"/>
              </a:rPr>
              <a:t>THINK</a:t>
            </a:r>
          </a:p>
        </p:txBody>
      </p:sp>
      <p:sp>
        <p:nvSpPr>
          <p:cNvPr id="8" name="TextBox 7"/>
          <p:cNvSpPr txBox="1"/>
          <p:nvPr/>
        </p:nvSpPr>
        <p:spPr>
          <a:xfrm>
            <a:off x="443753" y="4724400"/>
            <a:ext cx="11335871" cy="1077218"/>
          </a:xfrm>
          <a:prstGeom prst="rect">
            <a:avLst/>
          </a:prstGeom>
          <a:noFill/>
        </p:spPr>
        <p:txBody>
          <a:bodyPr wrap="square">
            <a:spAutoFit/>
          </a:bodyPr>
          <a:lstStyle/>
          <a:p>
            <a:pPr algn="ctr">
              <a:defRPr/>
            </a:pPr>
            <a:r>
              <a:rPr lang="en-GB" sz="3200" b="1" dirty="0">
                <a:ea typeface="ＭＳ Ｐゴシック" panose="020B0600070205080204" pitchFamily="34" charset="-128"/>
              </a:rPr>
              <a:t>Teach and practise the Green Cross Code with your child as early as possible</a:t>
            </a:r>
          </a:p>
        </p:txBody>
      </p:sp>
      <p:sp>
        <p:nvSpPr>
          <p:cNvPr id="9" name="TextBox 8"/>
          <p:cNvSpPr txBox="1">
            <a:spLocks noChangeArrowheads="1"/>
          </p:cNvSpPr>
          <p:nvPr/>
        </p:nvSpPr>
        <p:spPr bwMode="auto">
          <a:xfrm>
            <a:off x="3071814" y="3317875"/>
            <a:ext cx="15001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800" b="1" dirty="0">
                <a:latin typeface="+mn-lt"/>
              </a:rPr>
              <a:t>FIND A SAFER PLACE</a:t>
            </a:r>
          </a:p>
        </p:txBody>
      </p:sp>
    </p:spTree>
    <p:extLst>
      <p:ext uri="{BB962C8B-B14F-4D97-AF65-F5344CB8AC3E}">
        <p14:creationId xmlns:p14="http://schemas.microsoft.com/office/powerpoint/2010/main" val="3860052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wipe(down)">
                                      <p:cBhvr>
                                        <p:cTn id="7" dur="500"/>
                                        <p:tgtEl>
                                          <p:spTgt spid="12800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28008"/>
                                        </p:tgtEl>
                                        <p:attrNameLst>
                                          <p:attrName>style.visibility</p:attrName>
                                        </p:attrNameLst>
                                      </p:cBhvr>
                                      <p:to>
                                        <p:strVal val="visible"/>
                                      </p:to>
                                    </p:set>
                                    <p:animEffect transition="in" filter="wipe(down)">
                                      <p:cBhvr>
                                        <p:cTn id="15" dur="500"/>
                                        <p:tgtEl>
                                          <p:spTgt spid="12800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28007"/>
                                        </p:tgtEl>
                                        <p:attrNameLst>
                                          <p:attrName>style.visibility</p:attrName>
                                        </p:attrNameLst>
                                      </p:cBhvr>
                                      <p:to>
                                        <p:strVal val="visible"/>
                                      </p:to>
                                    </p:set>
                                    <p:animEffect transition="in" filter="wipe(down)">
                                      <p:cBhvr>
                                        <p:cTn id="26" dur="500"/>
                                        <p:tgtEl>
                                          <p:spTgt spid="12800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28006"/>
                                        </p:tgtEl>
                                        <p:attrNameLst>
                                          <p:attrName>style.visibility</p:attrName>
                                        </p:attrNameLst>
                                      </p:cBhvr>
                                      <p:to>
                                        <p:strVal val="visible"/>
                                      </p:to>
                                    </p:set>
                                    <p:animEffect transition="in" filter="wipe(down)">
                                      <p:cBhvr>
                                        <p:cTn id="34" dur="500"/>
                                        <p:tgtEl>
                                          <p:spTgt spid="12800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28004"/>
                                        </p:tgtEl>
                                        <p:attrNameLst>
                                          <p:attrName>style.visibility</p:attrName>
                                        </p:attrNameLst>
                                      </p:cBhvr>
                                      <p:to>
                                        <p:strVal val="visible"/>
                                      </p:to>
                                    </p:set>
                                    <p:animEffect transition="in" filter="wipe(down)">
                                      <p:cBhvr>
                                        <p:cTn id="42" dur="500"/>
                                        <p:tgtEl>
                                          <p:spTgt spid="12800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9953" y="142923"/>
            <a:ext cx="11672047" cy="1523494"/>
          </a:xfrm>
          <a:prstGeom prst="rect">
            <a:avLst/>
          </a:prstGeom>
        </p:spPr>
        <p:txBody>
          <a:bodyPr wrap="square">
            <a:spAutoFit/>
          </a:bodyPr>
          <a:lstStyle/>
          <a:p>
            <a:endParaRPr lang="en-GB" dirty="0"/>
          </a:p>
          <a:p>
            <a:r>
              <a:rPr lang="en-GB" sz="2500" b="1" u="sng" dirty="0"/>
              <a:t>3.	At what age are children most likely to have accidents on the road?</a:t>
            </a:r>
          </a:p>
          <a:p>
            <a:endParaRPr lang="en-GB" sz="2500" b="1" dirty="0"/>
          </a:p>
          <a:p>
            <a:r>
              <a:rPr lang="en-GB" sz="2500" b="1" dirty="0"/>
              <a:t>4-5 years					   7-8 years		  				    11-12 years</a:t>
            </a:r>
          </a:p>
        </p:txBody>
      </p:sp>
      <p:sp>
        <p:nvSpPr>
          <p:cNvPr id="8" name="5-Point Star 7"/>
          <p:cNvSpPr/>
          <p:nvPr/>
        </p:nvSpPr>
        <p:spPr>
          <a:xfrm>
            <a:off x="10695785" y="1080261"/>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54741" y="2195847"/>
            <a:ext cx="10472564" cy="4401205"/>
          </a:xfrm>
          <a:prstGeom prst="rect">
            <a:avLst/>
          </a:prstGeom>
        </p:spPr>
        <p:txBody>
          <a:bodyPr wrap="square">
            <a:spAutoFit/>
          </a:bodyPr>
          <a:lstStyle/>
          <a:p>
            <a:r>
              <a:rPr lang="en-GB" sz="2800" dirty="0">
                <a:solidFill>
                  <a:srgbClr val="FFFF00"/>
                </a:solidFill>
              </a:rPr>
              <a:t>•	</a:t>
            </a:r>
            <a:r>
              <a:rPr lang="en-GB" sz="2800" b="1" dirty="0">
                <a:solidFill>
                  <a:srgbClr val="FFFF00"/>
                </a:solidFill>
              </a:rPr>
              <a:t>Secondary school – longer journey without adult</a:t>
            </a:r>
          </a:p>
          <a:p>
            <a:endParaRPr lang="en-GB" sz="2800" b="1" dirty="0">
              <a:solidFill>
                <a:srgbClr val="FFFF00"/>
              </a:solidFill>
            </a:endParaRPr>
          </a:p>
          <a:p>
            <a:r>
              <a:rPr lang="en-GB" sz="2800" b="1" dirty="0">
                <a:solidFill>
                  <a:srgbClr val="FFFF00"/>
                </a:solidFill>
              </a:rPr>
              <a:t>•	Given more independence – allowed out on their own</a:t>
            </a:r>
          </a:p>
          <a:p>
            <a:endParaRPr lang="en-GB" sz="2800" b="1" dirty="0">
              <a:solidFill>
                <a:srgbClr val="FFFF00"/>
              </a:solidFill>
            </a:endParaRPr>
          </a:p>
          <a:p>
            <a:r>
              <a:rPr lang="en-GB" sz="2800" b="1" dirty="0">
                <a:solidFill>
                  <a:srgbClr val="FFFF00"/>
                </a:solidFill>
              </a:rPr>
              <a:t>•	Distractions - mobile phones / headphones / friends</a:t>
            </a:r>
          </a:p>
          <a:p>
            <a:endParaRPr lang="en-GB" sz="2800" b="1" dirty="0">
              <a:solidFill>
                <a:srgbClr val="FFFF00"/>
              </a:solidFill>
            </a:endParaRPr>
          </a:p>
          <a:p>
            <a:r>
              <a:rPr lang="en-GB" sz="2800" b="1" dirty="0">
                <a:solidFill>
                  <a:srgbClr val="FFFF00"/>
                </a:solidFill>
              </a:rPr>
              <a:t>•	Peer pressure - follow the crowd, try to impress friends, 	take risks</a:t>
            </a:r>
          </a:p>
          <a:p>
            <a:endParaRPr lang="en-GB" sz="2800" b="1" dirty="0">
              <a:solidFill>
                <a:srgbClr val="FFFF00"/>
              </a:solidFill>
            </a:endParaRPr>
          </a:p>
          <a:p>
            <a:r>
              <a:rPr lang="en-GB" sz="2800" b="1" dirty="0">
                <a:solidFill>
                  <a:srgbClr val="FFFF00"/>
                </a:solidFill>
              </a:rPr>
              <a:t>•	More males than females</a:t>
            </a:r>
          </a:p>
        </p:txBody>
      </p:sp>
    </p:spTree>
    <p:extLst>
      <p:ext uri="{BB962C8B-B14F-4D97-AF65-F5344CB8AC3E}">
        <p14:creationId xmlns:p14="http://schemas.microsoft.com/office/powerpoint/2010/main" val="8408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994" y="57582"/>
            <a:ext cx="1620314" cy="24328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2694" y="1277471"/>
            <a:ext cx="10865223" cy="3046988"/>
          </a:xfrm>
          <a:prstGeom prst="rect">
            <a:avLst/>
          </a:prstGeom>
        </p:spPr>
        <p:txBody>
          <a:bodyPr wrap="square">
            <a:spAutoFit/>
          </a:bodyPr>
          <a:lstStyle/>
          <a:p>
            <a:endParaRPr lang="en-GB" sz="2400" b="1" dirty="0"/>
          </a:p>
          <a:p>
            <a:r>
              <a:rPr lang="en-GB" sz="2400" b="1" dirty="0"/>
              <a:t>•	Practise with them any regular journeys they need to make</a:t>
            </a:r>
          </a:p>
          <a:p>
            <a:endParaRPr lang="en-GB" sz="2400" b="1" dirty="0"/>
          </a:p>
          <a:p>
            <a:r>
              <a:rPr lang="en-GB" sz="2400" b="1" dirty="0"/>
              <a:t>•	Encourage them to be better organised so that they are not    		rushing / running late</a:t>
            </a:r>
          </a:p>
          <a:p>
            <a:endParaRPr lang="en-GB" sz="2400" b="1" dirty="0"/>
          </a:p>
          <a:p>
            <a:r>
              <a:rPr lang="en-GB" sz="2400" b="1" dirty="0"/>
              <a:t>•	Talk to them about concentrating when crossing the road –  </a:t>
            </a:r>
          </a:p>
          <a:p>
            <a:r>
              <a:rPr lang="en-GB" sz="2400" b="1" dirty="0"/>
              <a:t>	mobile in pocket</a:t>
            </a:r>
          </a:p>
        </p:txBody>
      </p:sp>
      <p:sp>
        <p:nvSpPr>
          <p:cNvPr id="3" name="TextBox 2"/>
          <p:cNvSpPr txBox="1"/>
          <p:nvPr/>
        </p:nvSpPr>
        <p:spPr>
          <a:xfrm>
            <a:off x="1210235" y="403412"/>
            <a:ext cx="9708777" cy="584775"/>
          </a:xfrm>
          <a:prstGeom prst="rect">
            <a:avLst/>
          </a:prstGeom>
          <a:noFill/>
        </p:spPr>
        <p:txBody>
          <a:bodyPr wrap="square" rtlCol="0">
            <a:spAutoFit/>
          </a:bodyPr>
          <a:lstStyle/>
          <a:p>
            <a:pPr algn="ctr"/>
            <a:r>
              <a:rPr lang="en-GB" sz="3200" b="1" u="sng" dirty="0"/>
              <a:t>What can you do?</a:t>
            </a:r>
          </a:p>
        </p:txBody>
      </p:sp>
      <p:pic>
        <p:nvPicPr>
          <p:cNvPr id="819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0950">
            <a:off x="1249247" y="4951259"/>
            <a:ext cx="2376917" cy="1469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93721" flipV="1">
            <a:off x="8278952" y="4775585"/>
            <a:ext cx="2835599" cy="188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4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932" y="339634"/>
            <a:ext cx="11203577" cy="1246495"/>
          </a:xfrm>
          <a:prstGeom prst="rect">
            <a:avLst/>
          </a:prstGeom>
        </p:spPr>
        <p:txBody>
          <a:bodyPr wrap="square">
            <a:spAutoFit/>
          </a:bodyPr>
          <a:lstStyle/>
          <a:p>
            <a:r>
              <a:rPr lang="en-GB" sz="2500" b="1" u="sng" dirty="0"/>
              <a:t>4.	Where are children most likely to have an accident on the road?</a:t>
            </a:r>
          </a:p>
          <a:p>
            <a:endParaRPr lang="en-GB" sz="2500" b="1" dirty="0"/>
          </a:p>
          <a:p>
            <a:r>
              <a:rPr lang="en-GB" sz="2500" b="1" dirty="0"/>
              <a:t>       Main Road				         					Quiet Street</a:t>
            </a:r>
          </a:p>
        </p:txBody>
      </p:sp>
      <p:sp>
        <p:nvSpPr>
          <p:cNvPr id="3" name="5-Point Star 2"/>
          <p:cNvSpPr/>
          <p:nvPr/>
        </p:nvSpPr>
        <p:spPr>
          <a:xfrm>
            <a:off x="9411399" y="998301"/>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62150" y="1841623"/>
            <a:ext cx="10881360" cy="4339650"/>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FFFF00"/>
                </a:solidFill>
              </a:rPr>
              <a:t>Familiar place so parents relax more</a:t>
            </a:r>
          </a:p>
          <a:p>
            <a:pPr marL="342900" indent="-342900">
              <a:buFont typeface="Arial" panose="020B0604020202020204" pitchFamily="34" charset="0"/>
              <a:buChar char="•"/>
            </a:pPr>
            <a:endParaRPr lang="en-GB" sz="2400" b="1" dirty="0">
              <a:solidFill>
                <a:srgbClr val="FFFF00"/>
              </a:solidFill>
            </a:endParaRPr>
          </a:p>
          <a:p>
            <a:pPr marL="342900" indent="-342900">
              <a:buFont typeface="Arial" panose="020B0604020202020204" pitchFamily="34" charset="0"/>
              <a:buChar char="•"/>
            </a:pPr>
            <a:r>
              <a:rPr lang="en-GB" sz="2400" b="1" dirty="0">
                <a:solidFill>
                  <a:srgbClr val="FFFF00"/>
                </a:solidFill>
              </a:rPr>
              <a:t>Drivers (often local) are complacent </a:t>
            </a:r>
          </a:p>
          <a:p>
            <a:pPr marL="171450" indent="-171450">
              <a:buFont typeface="Arial" panose="020B0604020202020204" pitchFamily="34" charset="0"/>
              <a:buChar char="•"/>
            </a:pPr>
            <a:endParaRPr lang="en-GB" sz="1200" b="1" dirty="0">
              <a:solidFill>
                <a:srgbClr val="FFFF00"/>
              </a:solidFill>
            </a:endParaRPr>
          </a:p>
          <a:p>
            <a:pPr marL="342900" indent="-342900">
              <a:buFont typeface="Arial" panose="020B0604020202020204" pitchFamily="34" charset="0"/>
              <a:buChar char="•"/>
            </a:pPr>
            <a:r>
              <a:rPr lang="en-GB" sz="2400" b="1" dirty="0">
                <a:solidFill>
                  <a:srgbClr val="FFFF00"/>
                </a:solidFill>
              </a:rPr>
              <a:t>Children play on road– sometimes on small 	wheelie toys – difficult for drivers to see</a:t>
            </a:r>
          </a:p>
          <a:p>
            <a:pPr marL="171450" indent="-171450">
              <a:buFont typeface="Arial" panose="020B0604020202020204" pitchFamily="34" charset="0"/>
              <a:buChar char="•"/>
            </a:pPr>
            <a:endParaRPr lang="en-GB" sz="1200" b="1" dirty="0">
              <a:solidFill>
                <a:srgbClr val="FFFF00"/>
              </a:solidFill>
            </a:endParaRPr>
          </a:p>
          <a:p>
            <a:pPr marL="342900" indent="-342900">
              <a:buFont typeface="Arial" panose="020B0604020202020204" pitchFamily="34" charset="0"/>
              <a:buChar char="•"/>
            </a:pPr>
            <a:r>
              <a:rPr lang="en-GB" sz="2400" b="1" dirty="0">
                <a:solidFill>
                  <a:srgbClr val="FFFF00"/>
                </a:solidFill>
              </a:rPr>
              <a:t>Parents leave older siblings (e.g. age 7/8) to supervise younger children</a:t>
            </a:r>
            <a:endParaRPr lang="en-GB" sz="1200" b="1" dirty="0">
              <a:solidFill>
                <a:srgbClr val="FFFF00"/>
              </a:solidFill>
            </a:endParaRPr>
          </a:p>
          <a:p>
            <a:pPr marL="171450" indent="-171450">
              <a:buFont typeface="Arial" panose="020B0604020202020204" pitchFamily="34" charset="0"/>
              <a:buChar char="•"/>
            </a:pPr>
            <a:endParaRPr lang="en-GB" sz="1200" b="1" dirty="0">
              <a:solidFill>
                <a:srgbClr val="FFFF00"/>
              </a:solidFill>
            </a:endParaRPr>
          </a:p>
          <a:p>
            <a:pPr marL="342900" indent="-342900">
              <a:buFont typeface="Arial" panose="020B0604020202020204" pitchFamily="34" charset="0"/>
              <a:buChar char="•"/>
            </a:pPr>
            <a:r>
              <a:rPr lang="en-GB" sz="2400" b="1" dirty="0">
                <a:solidFill>
                  <a:srgbClr val="FFFF00"/>
                </a:solidFill>
              </a:rPr>
              <a:t>Running out between parked cars – often chasing balls</a:t>
            </a:r>
            <a:endParaRPr lang="en-GB" sz="1200" b="1" dirty="0">
              <a:solidFill>
                <a:srgbClr val="FFFF00"/>
              </a:solidFill>
            </a:endParaRPr>
          </a:p>
          <a:p>
            <a:pPr marL="171450" indent="-171450">
              <a:buFont typeface="Arial" panose="020B0604020202020204" pitchFamily="34" charset="0"/>
              <a:buChar char="•"/>
            </a:pPr>
            <a:endParaRPr lang="en-GB" sz="1200" b="1" dirty="0">
              <a:solidFill>
                <a:srgbClr val="FFFF00"/>
              </a:solidFill>
            </a:endParaRPr>
          </a:p>
          <a:p>
            <a:endParaRPr lang="en-GB" sz="1200" b="1" dirty="0">
              <a:solidFill>
                <a:srgbClr val="FFFF00"/>
              </a:solidFill>
            </a:endParaRPr>
          </a:p>
          <a:p>
            <a:r>
              <a:rPr lang="en-GB" sz="2400" b="1" dirty="0">
                <a:solidFill>
                  <a:srgbClr val="FFFF00"/>
                </a:solidFill>
              </a:rPr>
              <a:t>	</a:t>
            </a:r>
          </a:p>
        </p:txBody>
      </p:sp>
    </p:spTree>
    <p:extLst>
      <p:ext uri="{BB962C8B-B14F-4D97-AF65-F5344CB8AC3E}">
        <p14:creationId xmlns:p14="http://schemas.microsoft.com/office/powerpoint/2010/main" val="152329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FC97C-9216-FDF3-B2FC-B762976755DC}"/>
              </a:ext>
            </a:extLst>
          </p:cNvPr>
          <p:cNvSpPr txBox="1"/>
          <p:nvPr/>
        </p:nvSpPr>
        <p:spPr>
          <a:xfrm>
            <a:off x="390659" y="334851"/>
            <a:ext cx="11410681" cy="1246495"/>
          </a:xfrm>
          <a:prstGeom prst="rect">
            <a:avLst/>
          </a:prstGeom>
          <a:noFill/>
        </p:spPr>
        <p:txBody>
          <a:bodyPr wrap="square" rtlCol="0">
            <a:spAutoFit/>
          </a:bodyPr>
          <a:lstStyle/>
          <a:p>
            <a:r>
              <a:rPr lang="en-GB" sz="2500" b="1" u="sng" dirty="0">
                <a:latin typeface="+mj-lt"/>
              </a:rPr>
              <a:t>5.) When would you wear something reflective?</a:t>
            </a:r>
          </a:p>
          <a:p>
            <a:endParaRPr lang="en-GB" sz="2500" b="1" dirty="0">
              <a:latin typeface="+mj-lt"/>
            </a:endParaRPr>
          </a:p>
          <a:p>
            <a:r>
              <a:rPr lang="en-GB" sz="2500" b="1" dirty="0">
                <a:latin typeface="+mj-lt"/>
              </a:rPr>
              <a:t>Daylight																 Dark</a:t>
            </a:r>
          </a:p>
        </p:txBody>
      </p:sp>
      <p:sp>
        <p:nvSpPr>
          <p:cNvPr id="4" name="5-Point Star 2">
            <a:extLst>
              <a:ext uri="{FF2B5EF4-FFF2-40B4-BE49-F238E27FC236}">
                <a16:creationId xmlns:a16="http://schemas.microsoft.com/office/drawing/2014/main" id="{14174403-D886-7DAC-CA50-914B541F4BC9}"/>
              </a:ext>
            </a:extLst>
          </p:cNvPr>
          <p:cNvSpPr/>
          <p:nvPr/>
        </p:nvSpPr>
        <p:spPr>
          <a:xfrm>
            <a:off x="9784886" y="993518"/>
            <a:ext cx="731520" cy="5878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879EE9B-8C9F-6A28-ADDD-8AFCDDCF8AEA}"/>
              </a:ext>
            </a:extLst>
          </p:cNvPr>
          <p:cNvSpPr txBox="1"/>
          <p:nvPr/>
        </p:nvSpPr>
        <p:spPr>
          <a:xfrm>
            <a:off x="390659" y="2177935"/>
            <a:ext cx="11410681" cy="1415772"/>
          </a:xfrm>
          <a:prstGeom prst="rect">
            <a:avLst/>
          </a:prstGeom>
          <a:noFill/>
        </p:spPr>
        <p:txBody>
          <a:bodyPr wrap="square" rtlCol="0">
            <a:spAutoFit/>
          </a:bodyPr>
          <a:lstStyle/>
          <a:p>
            <a:r>
              <a:rPr lang="en-GB" sz="2500" b="1" dirty="0"/>
              <a:t>Reflective – for night time</a:t>
            </a:r>
          </a:p>
          <a:p>
            <a:endParaRPr lang="en-GB" dirty="0"/>
          </a:p>
          <a:p>
            <a:endParaRPr lang="en-GB" dirty="0"/>
          </a:p>
          <a:p>
            <a:r>
              <a:rPr lang="en-GB" sz="2500" b="1" dirty="0"/>
              <a:t>Fluorescent – for day time </a:t>
            </a:r>
          </a:p>
        </p:txBody>
      </p:sp>
      <p:pic>
        <p:nvPicPr>
          <p:cNvPr id="7" name="Picture 6" descr="A black and grey shoe&#10;&#10;Description automatically generated">
            <a:extLst>
              <a:ext uri="{FF2B5EF4-FFF2-40B4-BE49-F238E27FC236}">
                <a16:creationId xmlns:a16="http://schemas.microsoft.com/office/drawing/2014/main" id="{37DF0C2E-71FB-27E8-2604-DDB5E26D6BF6}"/>
              </a:ext>
            </a:extLst>
          </p:cNvPr>
          <p:cNvPicPr>
            <a:picLocks noChangeAspect="1"/>
          </p:cNvPicPr>
          <p:nvPr/>
        </p:nvPicPr>
        <p:blipFill>
          <a:blip r:embed="rId3"/>
          <a:stretch>
            <a:fillRect/>
          </a:stretch>
        </p:blipFill>
        <p:spPr>
          <a:xfrm>
            <a:off x="612447" y="4462626"/>
            <a:ext cx="1864746" cy="1864746"/>
          </a:xfrm>
          <a:prstGeom prst="rect">
            <a:avLst/>
          </a:prstGeom>
        </p:spPr>
      </p:pic>
      <p:pic>
        <p:nvPicPr>
          <p:cNvPr id="9" name="Picture 2" descr="T:\Plans &amp; Performance\Transport Planning\Road Safety\Katie\Photos\Fluorescent items.JPG">
            <a:extLst>
              <a:ext uri="{FF2B5EF4-FFF2-40B4-BE49-F238E27FC236}">
                <a16:creationId xmlns:a16="http://schemas.microsoft.com/office/drawing/2014/main" id="{570511CB-7BC9-431E-CA57-07E314ACD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7070" y="4501200"/>
            <a:ext cx="1647413" cy="219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BE369AA3-9521-DFC8-F02B-F7BDE25C7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4886" y="1730850"/>
            <a:ext cx="2001126" cy="254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erson and a child walking&#10;&#10;Description automatically generated">
            <a:extLst>
              <a:ext uri="{FF2B5EF4-FFF2-40B4-BE49-F238E27FC236}">
                <a16:creationId xmlns:a16="http://schemas.microsoft.com/office/drawing/2014/main" id="{8D0DFEEC-DC40-C6FA-FBA6-A6963376711F}"/>
              </a:ext>
            </a:extLst>
          </p:cNvPr>
          <p:cNvPicPr>
            <a:picLocks noChangeAspect="1"/>
          </p:cNvPicPr>
          <p:nvPr/>
        </p:nvPicPr>
        <p:blipFill>
          <a:blip r:embed="rId6"/>
          <a:stretch>
            <a:fillRect/>
          </a:stretch>
        </p:blipFill>
        <p:spPr>
          <a:xfrm>
            <a:off x="5260674" y="3429000"/>
            <a:ext cx="4355335" cy="2773353"/>
          </a:xfrm>
          <a:prstGeom prst="rect">
            <a:avLst/>
          </a:prstGeom>
        </p:spPr>
      </p:pic>
      <p:pic>
        <p:nvPicPr>
          <p:cNvPr id="13" name="Picture 6" descr="https://images.esellerpro.com/2679/I/392/049/BLA%20(2).jpg">
            <a:extLst>
              <a:ext uri="{FF2B5EF4-FFF2-40B4-BE49-F238E27FC236}">
                <a16:creationId xmlns:a16="http://schemas.microsoft.com/office/drawing/2014/main" id="{65BEFFDF-673C-D12A-947D-0DBC406A54A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66696" t="-344549" r="-315429" b="-537576"/>
          <a:stretch/>
        </p:blipFill>
        <p:spPr bwMode="auto">
          <a:xfrm>
            <a:off x="-7980180" y="-2232286"/>
            <a:ext cx="19050000" cy="190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a:extLst>
              <a:ext uri="{FF2B5EF4-FFF2-40B4-BE49-F238E27FC236}">
                <a16:creationId xmlns:a16="http://schemas.microsoft.com/office/drawing/2014/main" id="{B8C9EDE7-9388-0E08-4745-1025CBCFE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764" y="200025"/>
            <a:ext cx="6443875" cy="644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B8B5F54-F907-DACF-00BB-600258D8BE73}"/>
              </a:ext>
            </a:extLst>
          </p:cNvPr>
          <p:cNvSpPr txBox="1"/>
          <p:nvPr/>
        </p:nvSpPr>
        <p:spPr>
          <a:xfrm>
            <a:off x="300361" y="341693"/>
            <a:ext cx="4584700" cy="1754188"/>
          </a:xfrm>
          <a:prstGeom prst="rect">
            <a:avLst/>
          </a:prstGeom>
          <a:noFill/>
        </p:spPr>
        <p:txBody>
          <a:bodyPr>
            <a:spAutoFit/>
          </a:bodyPr>
          <a:lstStyle/>
          <a:p>
            <a:pPr>
              <a:defRPr/>
            </a:pPr>
            <a:r>
              <a:rPr lang="en-GB" sz="5400" dirty="0">
                <a:effectLst>
                  <a:outerShdw blurRad="38100" dist="38100" dir="2700000" algn="tl">
                    <a:srgbClr val="000000">
                      <a:alpha val="43137"/>
                    </a:srgbClr>
                  </a:outerShdw>
                </a:effectLst>
              </a:rPr>
              <a:t>Spot the </a:t>
            </a:r>
          </a:p>
          <a:p>
            <a:pPr>
              <a:defRPr/>
            </a:pPr>
            <a:r>
              <a:rPr lang="en-GB" sz="5400" dirty="0">
                <a:effectLst>
                  <a:outerShdw blurRad="38100" dist="38100" dir="2700000" algn="tl">
                    <a:srgbClr val="000000">
                      <a:alpha val="43137"/>
                    </a:srgbClr>
                  </a:outerShdw>
                </a:effectLst>
              </a:rPr>
              <a:t>child!</a:t>
            </a:r>
          </a:p>
        </p:txBody>
      </p:sp>
      <p:cxnSp>
        <p:nvCxnSpPr>
          <p:cNvPr id="4" name="Straight Arrow Connector 3">
            <a:extLst>
              <a:ext uri="{FF2B5EF4-FFF2-40B4-BE49-F238E27FC236}">
                <a16:creationId xmlns:a16="http://schemas.microsoft.com/office/drawing/2014/main" id="{00AD78B9-6A71-0605-6D4A-56152803E0B0}"/>
              </a:ext>
            </a:extLst>
          </p:cNvPr>
          <p:cNvCxnSpPr/>
          <p:nvPr/>
        </p:nvCxnSpPr>
        <p:spPr>
          <a:xfrm>
            <a:off x="3068639" y="4581525"/>
            <a:ext cx="3367087" cy="26988"/>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F70099A4-C7CE-7CFF-E196-B897AF8F5D0D}"/>
              </a:ext>
            </a:extLst>
          </p:cNvPr>
          <p:cNvCxnSpPr/>
          <p:nvPr/>
        </p:nvCxnSpPr>
        <p:spPr>
          <a:xfrm>
            <a:off x="3290889" y="1970089"/>
            <a:ext cx="3367087" cy="28575"/>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1704</TotalTime>
  <Words>1384</Words>
  <Application>Microsoft Office PowerPoint</Application>
  <PresentationFormat>Widescreen</PresentationFormat>
  <Paragraphs>180</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Arial Rounded MT Bold</vt:lpstr>
      <vt:lpstr>Calibri</vt:lpstr>
      <vt:lpstr>Century Gothic</vt:lpstr>
      <vt:lpstr>Symbol</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Booster Seat</vt:lpstr>
      <vt:lpstr>PowerPoint Presentation</vt:lpstr>
      <vt:lpstr>NOT SAFE</vt:lpstr>
      <vt:lpstr>PowerPoint Presentation</vt:lpstr>
      <vt:lpstr>PowerPoint Presentation</vt:lpstr>
      <vt:lpstr>PowerPoint Presentation</vt:lpstr>
      <vt:lpstr> CAR SEAT Safety Tips</vt:lpstr>
      <vt:lpstr>PowerPoint Presentation</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Wilkinson</dc:creator>
  <cp:lastModifiedBy>Katie Hammond</cp:lastModifiedBy>
  <cp:revision>93</cp:revision>
  <dcterms:created xsi:type="dcterms:W3CDTF">2021-02-22T10:29:05Z</dcterms:created>
  <dcterms:modified xsi:type="dcterms:W3CDTF">2024-04-19T13:48:43Z</dcterms:modified>
</cp:coreProperties>
</file>