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61" r:id="rId4"/>
    <p:sldId id="280" r:id="rId5"/>
    <p:sldId id="277" r:id="rId6"/>
    <p:sldId id="262" r:id="rId7"/>
    <p:sldId id="275" r:id="rId8"/>
    <p:sldId id="263" r:id="rId9"/>
    <p:sldId id="276" r:id="rId10"/>
    <p:sldId id="269" r:id="rId11"/>
    <p:sldId id="271" r:id="rId12"/>
    <p:sldId id="272" r:id="rId13"/>
    <p:sldId id="273" r:id="rId14"/>
    <p:sldId id="282" r:id="rId15"/>
    <p:sldId id="278" r:id="rId16"/>
    <p:sldId id="281" r:id="rId17"/>
    <p:sldId id="264" r:id="rId18"/>
    <p:sldId id="265"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69" autoAdjust="0"/>
  </p:normalViewPr>
  <p:slideViewPr>
    <p:cSldViewPr>
      <p:cViewPr varScale="1">
        <p:scale>
          <a:sx n="91" d="100"/>
          <a:sy n="91" d="100"/>
        </p:scale>
        <p:origin x="564" y="84"/>
      </p:cViewPr>
      <p:guideLst>
        <p:guide orient="horz" pos="2160"/>
        <p:guide pos="2880"/>
      </p:guideLst>
    </p:cSldViewPr>
  </p:slideViewPr>
  <p:notesTextViewPr>
    <p:cViewPr>
      <p:scale>
        <a:sx n="1" d="1"/>
        <a:sy n="1" d="1"/>
      </p:scale>
      <p:origin x="0" y="-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5C7D0-8DC1-4C99-9ED5-9607542AF4F2}" type="datetimeFigureOut">
              <a:rPr lang="en-GB" smtClean="0"/>
              <a:t>26/07/2023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0E073D-7251-491F-AA53-36A4A590DBB8}" type="slidenum">
              <a:rPr lang="en-GB" smtClean="0"/>
              <a:t>‹#›</a:t>
            </a:fld>
            <a:endParaRPr lang="en-GB"/>
          </a:p>
        </p:txBody>
      </p:sp>
    </p:spTree>
    <p:extLst>
      <p:ext uri="{BB962C8B-B14F-4D97-AF65-F5344CB8AC3E}">
        <p14:creationId xmlns:p14="http://schemas.microsoft.com/office/powerpoint/2010/main" val="167385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so.bradford.gov.uk/content/road-safet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Answer: Seat belts, car seats / booster cushions</a:t>
            </a:r>
          </a:p>
          <a:p>
            <a:endParaRPr lang="en-GB" dirty="0"/>
          </a:p>
        </p:txBody>
      </p:sp>
      <p:sp>
        <p:nvSpPr>
          <p:cNvPr id="4" name="Slide Number Placeholder 3"/>
          <p:cNvSpPr>
            <a:spLocks noGrp="1"/>
          </p:cNvSpPr>
          <p:nvPr>
            <p:ph type="sldNum" sz="quarter" idx="10"/>
          </p:nvPr>
        </p:nvSpPr>
        <p:spPr/>
        <p:txBody>
          <a:bodyPr/>
          <a:lstStyle/>
          <a:p>
            <a:fld id="{340E073D-7251-491F-AA53-36A4A590DBB8}" type="slidenum">
              <a:rPr lang="en-GB" smtClean="0"/>
              <a:t>2</a:t>
            </a:fld>
            <a:endParaRPr lang="en-GB"/>
          </a:p>
        </p:txBody>
      </p:sp>
    </p:spTree>
    <p:extLst>
      <p:ext uri="{BB962C8B-B14F-4D97-AF65-F5344CB8AC3E}">
        <p14:creationId xmlns:p14="http://schemas.microsoft.com/office/powerpoint/2010/main" val="349461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smtClean="0">
                <a:solidFill>
                  <a:schemeClr val="tx1"/>
                </a:solidFill>
                <a:effectLst/>
                <a:latin typeface="+mn-lt"/>
                <a:ea typeface="+mn-ea"/>
                <a:cs typeface="+mn-cs"/>
              </a:rPr>
              <a:t>The boy has put the</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seat belt under his arm. He probably</a:t>
            </a:r>
            <a:r>
              <a:rPr lang="en-GB" sz="1200" b="0" kern="1200" baseline="0" dirty="0" smtClean="0">
                <a:solidFill>
                  <a:schemeClr val="tx1"/>
                </a:solidFill>
                <a:effectLst/>
                <a:latin typeface="+mn-lt"/>
                <a:ea typeface="+mn-ea"/>
                <a:cs typeface="+mn-cs"/>
              </a:rPr>
              <a:t> put </a:t>
            </a:r>
            <a:r>
              <a:rPr lang="en-GB" sz="1200" b="0" kern="1200" dirty="0" smtClean="0">
                <a:solidFill>
                  <a:schemeClr val="tx1"/>
                </a:solidFill>
                <a:effectLst/>
                <a:latin typeface="+mn-lt"/>
                <a:ea typeface="+mn-ea"/>
                <a:cs typeface="+mn-cs"/>
              </a:rPr>
              <a:t>it here to stop it cutting into his face </a:t>
            </a:r>
            <a:r>
              <a:rPr lang="en-GB" sz="1200" b="0" kern="1200" baseline="0" dirty="0" smtClean="0">
                <a:solidFill>
                  <a:schemeClr val="tx1"/>
                </a:solidFill>
                <a:effectLst/>
                <a:latin typeface="+mn-lt"/>
                <a:ea typeface="+mn-ea"/>
                <a:cs typeface="+mn-cs"/>
              </a:rPr>
              <a:t>as he doesn’t have a booster seat. </a:t>
            </a:r>
            <a:r>
              <a:rPr lang="en-GB" sz="1200" b="0" kern="1200" dirty="0" smtClean="0">
                <a:solidFill>
                  <a:schemeClr val="tx1"/>
                </a:solidFill>
                <a:effectLst/>
                <a:latin typeface="+mn-lt"/>
                <a:ea typeface="+mn-ea"/>
                <a:cs typeface="+mn-cs"/>
              </a:rPr>
              <a:t>In a crash he could be seriously injured</a:t>
            </a:r>
            <a:r>
              <a:rPr lang="en-GB" sz="1200" b="0" kern="1200" baseline="0" dirty="0" smtClean="0">
                <a:solidFill>
                  <a:schemeClr val="tx1"/>
                </a:solidFill>
                <a:effectLst/>
                <a:latin typeface="+mn-lt"/>
                <a:ea typeface="+mn-ea"/>
                <a:cs typeface="+mn-cs"/>
              </a:rPr>
              <a:t> (he may head butt his knees and damage his back). </a:t>
            </a:r>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 </a:t>
            </a:r>
          </a:p>
          <a:p>
            <a:pPr lvl="0"/>
            <a:r>
              <a:rPr lang="en-GB" sz="1200" b="0" kern="1200" dirty="0" smtClean="0">
                <a:solidFill>
                  <a:schemeClr val="tx1"/>
                </a:solidFill>
                <a:effectLst/>
                <a:latin typeface="+mn-lt"/>
                <a:ea typeface="+mn-ea"/>
                <a:cs typeface="+mn-cs"/>
              </a:rPr>
              <a:t>- He</a:t>
            </a:r>
            <a:r>
              <a:rPr lang="en-GB" sz="1200" b="0" kern="1200" baseline="0" dirty="0" smtClean="0">
                <a:solidFill>
                  <a:schemeClr val="tx1"/>
                </a:solidFill>
                <a:effectLst/>
                <a:latin typeface="+mn-lt"/>
                <a:ea typeface="+mn-ea"/>
                <a:cs typeface="+mn-cs"/>
              </a:rPr>
              <a:t> should be </a:t>
            </a:r>
            <a:r>
              <a:rPr lang="en-GB" sz="1200" b="0" kern="1200" dirty="0" smtClean="0">
                <a:solidFill>
                  <a:schemeClr val="tx1"/>
                </a:solidFill>
                <a:effectLst/>
                <a:latin typeface="+mn-lt"/>
                <a:ea typeface="+mn-ea"/>
                <a:cs typeface="+mn-cs"/>
              </a:rPr>
              <a:t>using</a:t>
            </a:r>
            <a:r>
              <a:rPr lang="en-GB" sz="1200" b="0" kern="1200" baseline="0" dirty="0" smtClean="0">
                <a:solidFill>
                  <a:schemeClr val="tx1"/>
                </a:solidFill>
                <a:effectLst/>
                <a:latin typeface="+mn-lt"/>
                <a:ea typeface="+mn-ea"/>
                <a:cs typeface="+mn-cs"/>
              </a:rPr>
              <a:t> a booster seat.</a:t>
            </a:r>
            <a:endParaRPr lang="en-GB" sz="1200" b="0" kern="1200" dirty="0" smtClean="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340E073D-7251-491F-AA53-36A4A590DBB8}" type="slidenum">
              <a:rPr lang="en-GB" smtClean="0"/>
              <a:t>12</a:t>
            </a:fld>
            <a:endParaRPr lang="en-GB"/>
          </a:p>
        </p:txBody>
      </p:sp>
    </p:spTree>
    <p:extLst>
      <p:ext uri="{BB962C8B-B14F-4D97-AF65-F5344CB8AC3E}">
        <p14:creationId xmlns:p14="http://schemas.microsoft.com/office/powerpoint/2010/main" val="3904689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smtClean="0">
                <a:solidFill>
                  <a:schemeClr val="tx1"/>
                </a:solidFill>
                <a:effectLst/>
                <a:latin typeface="+mn-lt"/>
                <a:ea typeface="+mn-ea"/>
                <a:cs typeface="+mn-cs"/>
              </a:rPr>
              <a:t>The seat belt does not fit the boy correctly &amp; is resting on his tummy and cutting into his neck.</a:t>
            </a:r>
            <a:r>
              <a:rPr lang="en-GB" sz="1200" b="0" kern="1200" baseline="0" dirty="0" smtClean="0">
                <a:solidFill>
                  <a:schemeClr val="tx1"/>
                </a:solidFill>
                <a:effectLst/>
                <a:latin typeface="+mn-lt"/>
                <a:ea typeface="+mn-ea"/>
                <a:cs typeface="+mn-cs"/>
              </a:rPr>
              <a:t> This could cause a lot of injuries if the car had to break suddenly or crashed.</a:t>
            </a:r>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 </a:t>
            </a:r>
          </a:p>
          <a:p>
            <a:pPr lvl="0"/>
            <a:r>
              <a:rPr lang="en-GB" sz="1200" b="0" kern="1200" dirty="0" smtClean="0">
                <a:solidFill>
                  <a:schemeClr val="tx1"/>
                </a:solidFill>
                <a:effectLst/>
                <a:latin typeface="+mn-lt"/>
                <a:ea typeface="+mn-ea"/>
                <a:cs typeface="+mn-cs"/>
              </a:rPr>
              <a:t>He needs a booster seat</a:t>
            </a:r>
            <a:r>
              <a:rPr lang="en-GB" sz="1200" b="0" kern="1200" baseline="0" dirty="0" smtClean="0">
                <a:solidFill>
                  <a:schemeClr val="tx1"/>
                </a:solidFill>
                <a:effectLst/>
                <a:latin typeface="+mn-lt"/>
                <a:ea typeface="+mn-ea"/>
                <a:cs typeface="+mn-cs"/>
              </a:rPr>
              <a:t> to put the seat belt in the correct place. </a:t>
            </a:r>
            <a:r>
              <a:rPr lang="en-GB" sz="1200" b="0" kern="1200" dirty="0" smtClean="0">
                <a:solidFill>
                  <a:schemeClr val="tx1"/>
                </a:solidFill>
                <a:effectLst/>
                <a:latin typeface="+mn-lt"/>
                <a:ea typeface="+mn-ea"/>
                <a:cs typeface="+mn-cs"/>
              </a:rPr>
              <a:t>The driver could be fined because he</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is not using</a:t>
            </a:r>
            <a:r>
              <a:rPr lang="en-GB" sz="1200" b="0" kern="1200" baseline="0" dirty="0" smtClean="0">
                <a:solidFill>
                  <a:schemeClr val="tx1"/>
                </a:solidFill>
                <a:effectLst/>
                <a:latin typeface="+mn-lt"/>
                <a:ea typeface="+mn-ea"/>
                <a:cs typeface="+mn-cs"/>
              </a:rPr>
              <a:t> one.</a:t>
            </a:r>
            <a:endParaRPr lang="en-GB" sz="1200" b="0" kern="1200" dirty="0" smtClean="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340E073D-7251-491F-AA53-36A4A590DBB8}" type="slidenum">
              <a:rPr lang="en-GB" smtClean="0"/>
              <a:t>13</a:t>
            </a:fld>
            <a:endParaRPr lang="en-GB"/>
          </a:p>
        </p:txBody>
      </p:sp>
    </p:spTree>
    <p:extLst>
      <p:ext uri="{BB962C8B-B14F-4D97-AF65-F5344CB8AC3E}">
        <p14:creationId xmlns:p14="http://schemas.microsoft.com/office/powerpoint/2010/main" val="190917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much</a:t>
            </a:r>
            <a:r>
              <a:rPr lang="en-GB" baseline="0" dirty="0" smtClean="0"/>
              <a:t> safer. The seat belt is in the correct place now and the seat will protect his body, spine and head in a crash. </a:t>
            </a:r>
            <a:endParaRPr lang="en-GB" dirty="0"/>
          </a:p>
        </p:txBody>
      </p:sp>
      <p:sp>
        <p:nvSpPr>
          <p:cNvPr id="4" name="Slide Number Placeholder 3"/>
          <p:cNvSpPr>
            <a:spLocks noGrp="1"/>
          </p:cNvSpPr>
          <p:nvPr>
            <p:ph type="sldNum" sz="quarter" idx="10"/>
          </p:nvPr>
        </p:nvSpPr>
        <p:spPr/>
        <p:txBody>
          <a:bodyPr/>
          <a:lstStyle/>
          <a:p>
            <a:fld id="{340E073D-7251-491F-AA53-36A4A590DBB8}" type="slidenum">
              <a:rPr lang="en-GB" smtClean="0"/>
              <a:t>14</a:t>
            </a:fld>
            <a:endParaRPr lang="en-GB"/>
          </a:p>
        </p:txBody>
      </p:sp>
    </p:spTree>
    <p:extLst>
      <p:ext uri="{BB962C8B-B14F-4D97-AF65-F5344CB8AC3E}">
        <p14:creationId xmlns:p14="http://schemas.microsoft.com/office/powerpoint/2010/main" val="3809443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smtClean="0">
                <a:solidFill>
                  <a:schemeClr val="tx1"/>
                </a:solidFill>
                <a:effectLst/>
                <a:latin typeface="+mn-lt"/>
                <a:ea typeface="+mn-ea"/>
                <a:cs typeface="+mn-cs"/>
              </a:rPr>
              <a:t>Young</a:t>
            </a:r>
            <a:r>
              <a:rPr lang="en-GB" sz="1200" b="0" kern="1200" baseline="0" dirty="0" smtClean="0">
                <a:solidFill>
                  <a:schemeClr val="tx1"/>
                </a:solidFill>
                <a:effectLst/>
                <a:latin typeface="+mn-lt"/>
                <a:ea typeface="+mn-ea"/>
                <a:cs typeface="+mn-cs"/>
              </a:rPr>
              <a:t> children should never sit on knees – even with a seat belt around them. </a:t>
            </a:r>
            <a:r>
              <a:rPr lang="en-GB" sz="1200" b="0" kern="1200" dirty="0" smtClean="0">
                <a:solidFill>
                  <a:schemeClr val="tx1"/>
                </a:solidFill>
                <a:effectLst/>
                <a:latin typeface="+mn-lt"/>
                <a:ea typeface="+mn-ea"/>
                <a:cs typeface="+mn-cs"/>
              </a:rPr>
              <a:t>If the car crashed the smaller</a:t>
            </a:r>
            <a:r>
              <a:rPr lang="en-GB" sz="1200" b="0" kern="1200" baseline="0" dirty="0" smtClean="0">
                <a:solidFill>
                  <a:schemeClr val="tx1"/>
                </a:solidFill>
                <a:effectLst/>
                <a:latin typeface="+mn-lt"/>
                <a:ea typeface="+mn-ea"/>
                <a:cs typeface="+mn-cs"/>
              </a:rPr>
              <a:t> person</a:t>
            </a:r>
            <a:r>
              <a:rPr lang="en-GB" sz="1200" b="0" kern="1200" dirty="0" smtClean="0">
                <a:solidFill>
                  <a:schemeClr val="tx1"/>
                </a:solidFill>
                <a:effectLst/>
                <a:latin typeface="+mn-lt"/>
                <a:ea typeface="+mn-ea"/>
                <a:cs typeface="+mn-cs"/>
              </a:rPr>
              <a:t> could be </a:t>
            </a:r>
            <a:r>
              <a:rPr lang="en-GB" sz="1200" b="0" kern="1200" baseline="0" dirty="0" smtClean="0">
                <a:solidFill>
                  <a:schemeClr val="tx1"/>
                </a:solidFill>
                <a:effectLst/>
                <a:latin typeface="+mn-lt"/>
                <a:ea typeface="+mn-ea"/>
                <a:cs typeface="+mn-cs"/>
              </a:rPr>
              <a:t>crushed between the seat belt and the bigger person</a:t>
            </a:r>
            <a:r>
              <a:rPr lang="en-GB" sz="1200" b="0" kern="1200" dirty="0" smtClean="0">
                <a:solidFill>
                  <a:schemeClr val="tx1"/>
                </a:solidFill>
                <a:effectLst/>
                <a:latin typeface="+mn-lt"/>
                <a:ea typeface="+mn-ea"/>
                <a:cs typeface="+mn-cs"/>
              </a:rPr>
              <a:t>. Their heads could bang together</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causing serious injury. </a:t>
            </a:r>
            <a:r>
              <a:rPr lang="en-GB" sz="1200" b="0" kern="1200" dirty="0" smtClean="0">
                <a:solidFill>
                  <a:schemeClr val="tx1"/>
                </a:solidFill>
                <a:effectLst/>
                <a:latin typeface="+mn-lt"/>
                <a:ea typeface="+mn-ea"/>
                <a:cs typeface="+mn-cs"/>
              </a:rPr>
              <a:t>It is impossible to keep hold of a baby in a crash.</a:t>
            </a:r>
            <a:r>
              <a:rPr lang="en-GB" sz="1200" b="0" kern="1200" baseline="0" dirty="0" smtClean="0">
                <a:solidFill>
                  <a:schemeClr val="tx1"/>
                </a:solidFill>
                <a:effectLst/>
                <a:latin typeface="+mn-lt"/>
                <a:ea typeface="+mn-ea"/>
                <a:cs typeface="+mn-cs"/>
              </a:rPr>
              <a:t> The baby could be thrown with force into the dashboard and windscreen. </a:t>
            </a:r>
          </a:p>
          <a:p>
            <a:pPr lvl="0"/>
            <a:endParaRPr lang="en-GB" sz="1200" b="0" kern="1200" baseline="0" dirty="0" smtClean="0">
              <a:solidFill>
                <a:schemeClr val="tx1"/>
              </a:solidFill>
              <a:effectLst/>
              <a:latin typeface="+mn-lt"/>
              <a:ea typeface="+mn-ea"/>
              <a:cs typeface="+mn-cs"/>
            </a:endParaRPr>
          </a:p>
          <a:p>
            <a:pPr lvl="0"/>
            <a:r>
              <a:rPr lang="en-GB" sz="1200" b="0" kern="1200" dirty="0" smtClean="0">
                <a:solidFill>
                  <a:schemeClr val="tx1"/>
                </a:solidFill>
                <a:effectLst/>
                <a:latin typeface="+mn-lt"/>
                <a:ea typeface="+mn-ea"/>
                <a:cs typeface="+mn-cs"/>
              </a:rPr>
              <a:t>A</a:t>
            </a:r>
            <a:r>
              <a:rPr lang="en-GB" sz="1200" b="0"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seat belt </a:t>
            </a:r>
            <a:r>
              <a:rPr lang="en-GB" sz="1200" b="0" kern="1200" baseline="0" dirty="0" smtClean="0">
                <a:solidFill>
                  <a:schemeClr val="tx1"/>
                </a:solidFill>
                <a:effectLst/>
                <a:latin typeface="+mn-lt"/>
                <a:ea typeface="+mn-ea"/>
                <a:cs typeface="+mn-cs"/>
              </a:rPr>
              <a:t>is designed for </a:t>
            </a:r>
            <a:r>
              <a:rPr lang="en-GB" sz="1200" b="0" kern="1200" baseline="0" dirty="0" smtClean="0">
                <a:solidFill>
                  <a:schemeClr val="tx1"/>
                </a:solidFill>
                <a:effectLst/>
                <a:latin typeface="+mn-lt"/>
                <a:ea typeface="+mn-ea"/>
                <a:cs typeface="+mn-cs"/>
              </a:rPr>
              <a:t>one </a:t>
            </a:r>
            <a:r>
              <a:rPr lang="en-GB" sz="1200" b="0" kern="1200" baseline="0" dirty="0" smtClean="0">
                <a:solidFill>
                  <a:schemeClr val="tx1"/>
                </a:solidFill>
                <a:effectLst/>
                <a:latin typeface="+mn-lt"/>
                <a:ea typeface="+mn-ea"/>
                <a:cs typeface="+mn-cs"/>
              </a:rPr>
              <a:t>person only and should never be shared. </a:t>
            </a:r>
            <a:endParaRPr lang="en-GB" sz="1200" b="0" kern="1200" baseline="0" dirty="0" smtClean="0">
              <a:solidFill>
                <a:schemeClr val="tx1"/>
              </a:solidFill>
              <a:effectLst/>
              <a:latin typeface="+mn-lt"/>
              <a:ea typeface="+mn-ea"/>
              <a:cs typeface="+mn-cs"/>
            </a:endParaRPr>
          </a:p>
          <a:p>
            <a:pPr lvl="0"/>
            <a:endParaRPr lang="en-GB" sz="1200" b="1" kern="1200" baseline="0" dirty="0" smtClean="0">
              <a:solidFill>
                <a:schemeClr val="tx1"/>
              </a:solidFill>
              <a:effectLst/>
              <a:latin typeface="+mn-lt"/>
              <a:ea typeface="+mn-ea"/>
              <a:cs typeface="+mn-cs"/>
            </a:endParaRPr>
          </a:p>
          <a:p>
            <a:pPr lvl="0"/>
            <a:r>
              <a:rPr lang="en-GB" sz="1200" b="1" kern="1200" baseline="0" dirty="0" smtClean="0">
                <a:solidFill>
                  <a:schemeClr val="tx1"/>
                </a:solidFill>
                <a:effectLst/>
                <a:latin typeface="+mn-lt"/>
                <a:ea typeface="+mn-ea"/>
                <a:cs typeface="+mn-cs"/>
              </a:rPr>
              <a:t>Q. Where should the baby be?</a:t>
            </a:r>
          </a:p>
          <a:p>
            <a:pPr lvl="0"/>
            <a:r>
              <a:rPr lang="en-GB" sz="1200" b="0" kern="1200" baseline="0" dirty="0" smtClean="0">
                <a:solidFill>
                  <a:schemeClr val="tx1"/>
                </a:solidFill>
                <a:effectLst/>
                <a:latin typeface="+mn-lt"/>
                <a:ea typeface="+mn-ea"/>
                <a:cs typeface="+mn-cs"/>
              </a:rPr>
              <a:t>In a baby seat (often called infant or baby carriers) in the back of the car. </a:t>
            </a:r>
            <a:endParaRPr lang="en-GB" sz="1200" b="0" kern="1200" dirty="0" smtClean="0">
              <a:solidFill>
                <a:schemeClr val="tx1"/>
              </a:solidFill>
              <a:effectLst/>
              <a:latin typeface="+mn-lt"/>
              <a:ea typeface="+mn-ea"/>
              <a:cs typeface="+mn-cs"/>
            </a:endParaRPr>
          </a:p>
          <a:p>
            <a:pPr lvl="0"/>
            <a:endParaRPr lang="en-GB" baseline="0" dirty="0" smtClean="0"/>
          </a:p>
        </p:txBody>
      </p:sp>
      <p:sp>
        <p:nvSpPr>
          <p:cNvPr id="4" name="Slide Number Placeholder 3"/>
          <p:cNvSpPr>
            <a:spLocks noGrp="1"/>
          </p:cNvSpPr>
          <p:nvPr>
            <p:ph type="sldNum" sz="quarter" idx="10"/>
          </p:nvPr>
        </p:nvSpPr>
        <p:spPr/>
        <p:txBody>
          <a:bodyPr/>
          <a:lstStyle/>
          <a:p>
            <a:fld id="{340E073D-7251-491F-AA53-36A4A590DBB8}" type="slidenum">
              <a:rPr lang="en-GB" smtClean="0"/>
              <a:t>15</a:t>
            </a:fld>
            <a:endParaRPr lang="en-GB"/>
          </a:p>
        </p:txBody>
      </p:sp>
    </p:spTree>
    <p:extLst>
      <p:ext uri="{BB962C8B-B14F-4D97-AF65-F5344CB8AC3E}">
        <p14:creationId xmlns:p14="http://schemas.microsoft.com/office/powerpoint/2010/main" val="246939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a:t>
            </a:r>
            <a:r>
              <a:rPr lang="en-GB" baseline="0" dirty="0" smtClean="0"/>
              <a:t> sure that the children know they should only take off their seat belts when the vehicle has stopped, the engine is turned off and their adult has told them they can. </a:t>
            </a:r>
          </a:p>
          <a:p>
            <a:r>
              <a:rPr lang="en-GB" baseline="0" dirty="0" smtClean="0"/>
              <a:t>They should wait for their grown up before opening the car door and always step out onto the pavement, not onto the road. </a:t>
            </a:r>
            <a:endParaRPr lang="en-GB" dirty="0"/>
          </a:p>
        </p:txBody>
      </p:sp>
      <p:sp>
        <p:nvSpPr>
          <p:cNvPr id="4" name="Slide Number Placeholder 3"/>
          <p:cNvSpPr>
            <a:spLocks noGrp="1"/>
          </p:cNvSpPr>
          <p:nvPr>
            <p:ph type="sldNum" sz="quarter" idx="10"/>
          </p:nvPr>
        </p:nvSpPr>
        <p:spPr/>
        <p:txBody>
          <a:bodyPr/>
          <a:lstStyle/>
          <a:p>
            <a:fld id="{340E073D-7251-491F-AA53-36A4A590DBB8}" type="slidenum">
              <a:rPr lang="en-GB" smtClean="0"/>
              <a:t>16</a:t>
            </a:fld>
            <a:endParaRPr lang="en-GB"/>
          </a:p>
        </p:txBody>
      </p:sp>
    </p:spTree>
    <p:extLst>
      <p:ext uri="{BB962C8B-B14F-4D97-AF65-F5344CB8AC3E}">
        <p14:creationId xmlns:p14="http://schemas.microsoft.com/office/powerpoint/2010/main" val="518363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good to do on an interactive</a:t>
            </a:r>
            <a:r>
              <a:rPr lang="en-GB" baseline="0" dirty="0" smtClean="0"/>
              <a:t> white board to open up discussion. Click on the website (when in full presentation mode).</a:t>
            </a:r>
          </a:p>
          <a:p>
            <a:endParaRPr lang="en-GB" baseline="0" dirty="0" smtClean="0"/>
          </a:p>
          <a:p>
            <a:r>
              <a:rPr lang="en-GB" b="1" baseline="0" dirty="0" smtClean="0"/>
              <a:t>Why should the girl not travel in the front seat? </a:t>
            </a:r>
            <a:r>
              <a:rPr lang="en-GB" baseline="0" dirty="0" smtClean="0"/>
              <a:t>– the back of the car is always the safest place to travel especially for children).</a:t>
            </a:r>
          </a:p>
          <a:p>
            <a:r>
              <a:rPr lang="en-GB" b="1" baseline="0" dirty="0" smtClean="0"/>
              <a:t>Why should the bag and the cat carrier be placed in the boot? </a:t>
            </a:r>
            <a:r>
              <a:rPr lang="en-GB" baseline="0" smtClean="0"/>
              <a:t>– </a:t>
            </a:r>
            <a:r>
              <a:rPr lang="en-GB" baseline="0" smtClean="0"/>
              <a:t>Remember any </a:t>
            </a:r>
            <a:r>
              <a:rPr lang="en-GB" baseline="0" dirty="0" smtClean="0"/>
              <a:t>items not tied down will travel on their own if the vehicle crashes or breaks sharply. This could hit and injure the passengers. </a:t>
            </a:r>
          </a:p>
          <a:p>
            <a:r>
              <a:rPr lang="en-GB" b="1" baseline="0" dirty="0" smtClean="0"/>
              <a:t>Why should the driver and the boy wear a seat belt? </a:t>
            </a:r>
            <a:r>
              <a:rPr lang="en-GB" b="0" baseline="0" dirty="0" smtClean="0"/>
              <a:t>– It will protect them in a crash and stop them from flying through the car and injuring themselves / each other.  </a:t>
            </a:r>
            <a:endParaRPr lang="en-GB" b="0" dirty="0"/>
          </a:p>
        </p:txBody>
      </p:sp>
      <p:sp>
        <p:nvSpPr>
          <p:cNvPr id="4" name="Slide Number Placeholder 3"/>
          <p:cNvSpPr>
            <a:spLocks noGrp="1"/>
          </p:cNvSpPr>
          <p:nvPr>
            <p:ph type="sldNum" sz="quarter" idx="10"/>
          </p:nvPr>
        </p:nvSpPr>
        <p:spPr/>
        <p:txBody>
          <a:bodyPr/>
          <a:lstStyle/>
          <a:p>
            <a:fld id="{340E073D-7251-491F-AA53-36A4A590DBB8}" type="slidenum">
              <a:rPr lang="en-GB" smtClean="0"/>
              <a:t>17</a:t>
            </a:fld>
            <a:endParaRPr lang="en-GB"/>
          </a:p>
        </p:txBody>
      </p:sp>
    </p:spTree>
    <p:extLst>
      <p:ext uri="{BB962C8B-B14F-4D97-AF65-F5344CB8AC3E}">
        <p14:creationId xmlns:p14="http://schemas.microsoft.com/office/powerpoint/2010/main" val="295693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rhyme that the children can all</a:t>
            </a:r>
            <a:r>
              <a:rPr lang="en-GB" baseline="0" dirty="0" smtClean="0"/>
              <a:t> say</a:t>
            </a:r>
            <a:r>
              <a:rPr lang="en-GB" dirty="0" smtClean="0"/>
              <a:t> together with actions. </a:t>
            </a:r>
            <a:endParaRPr lang="en-GB" dirty="0"/>
          </a:p>
        </p:txBody>
      </p:sp>
      <p:sp>
        <p:nvSpPr>
          <p:cNvPr id="4" name="Slide Number Placeholder 3"/>
          <p:cNvSpPr>
            <a:spLocks noGrp="1"/>
          </p:cNvSpPr>
          <p:nvPr>
            <p:ph type="sldNum" sz="quarter" idx="10"/>
          </p:nvPr>
        </p:nvSpPr>
        <p:spPr/>
        <p:txBody>
          <a:bodyPr/>
          <a:lstStyle/>
          <a:p>
            <a:fld id="{340E073D-7251-491F-AA53-36A4A590DBB8}" type="slidenum">
              <a:rPr lang="en-GB" smtClean="0"/>
              <a:t>18</a:t>
            </a:fld>
            <a:endParaRPr lang="en-GB"/>
          </a:p>
        </p:txBody>
      </p:sp>
    </p:spTree>
    <p:extLst>
      <p:ext uri="{BB962C8B-B14F-4D97-AF65-F5344CB8AC3E}">
        <p14:creationId xmlns:p14="http://schemas.microsoft.com/office/powerpoint/2010/main" val="1891263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‘Twinkle </a:t>
            </a:r>
            <a:r>
              <a:rPr lang="en-GB" dirty="0" err="1" smtClean="0"/>
              <a:t>Twinkle</a:t>
            </a:r>
            <a:r>
              <a:rPr lang="en-GB" dirty="0" smtClean="0"/>
              <a:t> song’</a:t>
            </a:r>
            <a:r>
              <a:rPr lang="en-GB" baseline="0" dirty="0" smtClean="0"/>
              <a:t> (</a:t>
            </a:r>
            <a:r>
              <a:rPr lang="en-GB" dirty="0" smtClean="0"/>
              <a:t>may not be</a:t>
            </a:r>
            <a:r>
              <a:rPr lang="en-GB" baseline="0" dirty="0" smtClean="0"/>
              <a:t> age-appropriate for all KS1 classes).</a:t>
            </a:r>
          </a:p>
          <a:p>
            <a:endParaRPr lang="en-GB" baseline="0" dirty="0" smtClean="0"/>
          </a:p>
          <a:p>
            <a:r>
              <a:rPr lang="en-GB" dirty="0" smtClean="0"/>
              <a:t>Recap the session by asking the children what two things they need</a:t>
            </a:r>
            <a:r>
              <a:rPr lang="en-GB" baseline="0" dirty="0" smtClean="0"/>
              <a:t> to use every time they go in the car (or a taxi) to keep safe? </a:t>
            </a:r>
          </a:p>
          <a:p>
            <a:endParaRPr lang="en-GB" baseline="0" dirty="0" smtClean="0"/>
          </a:p>
          <a:p>
            <a:r>
              <a:rPr lang="en-GB" baseline="0" dirty="0" smtClean="0"/>
              <a:t>If you require anymore information, please contact the Bradford Road Safety Team 01274 437409.</a:t>
            </a:r>
          </a:p>
          <a:p>
            <a:endParaRPr lang="en-GB" baseline="0" dirty="0" smtClean="0"/>
          </a:p>
          <a:p>
            <a:r>
              <a:rPr lang="en-GB" baseline="0" dirty="0" smtClean="0"/>
              <a:t>PowerPoints for all year groups on pedestrian safety are available on our BSO page </a:t>
            </a:r>
            <a:r>
              <a:rPr lang="en-GB" dirty="0" smtClean="0">
                <a:hlinkClick r:id="rId3"/>
              </a:rPr>
              <a:t>Road Safety | Bradford Schools Online</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40E073D-7251-491F-AA53-36A4A590DBB8}" type="slidenum">
              <a:rPr lang="en-GB" smtClean="0"/>
              <a:t>19</a:t>
            </a:fld>
            <a:endParaRPr lang="en-GB"/>
          </a:p>
        </p:txBody>
      </p:sp>
    </p:spTree>
    <p:extLst>
      <p:ext uri="{BB962C8B-B14F-4D97-AF65-F5344CB8AC3E}">
        <p14:creationId xmlns:p14="http://schemas.microsoft.com/office/powerpoint/2010/main" val="81945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seat belt holds</a:t>
            </a:r>
            <a:r>
              <a:rPr lang="en-GB" baseline="0" dirty="0" smtClean="0"/>
              <a:t> you in your seat if the vehicle crashes or brakes suddenly. The seat belt stops you from being thrown through the car &amp; injuring yourself.</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Car seats &amp; booster cushions also help keep you safe.</a:t>
            </a:r>
            <a:endParaRPr lang="en-GB" dirty="0" smtClean="0"/>
          </a:p>
          <a:p>
            <a:endParaRPr lang="en-GB" dirty="0"/>
          </a:p>
        </p:txBody>
      </p:sp>
      <p:sp>
        <p:nvSpPr>
          <p:cNvPr id="4" name="Slide Number Placeholder 3"/>
          <p:cNvSpPr>
            <a:spLocks noGrp="1"/>
          </p:cNvSpPr>
          <p:nvPr>
            <p:ph type="sldNum" sz="quarter" idx="10"/>
          </p:nvPr>
        </p:nvSpPr>
        <p:spPr/>
        <p:txBody>
          <a:bodyPr/>
          <a:lstStyle/>
          <a:p>
            <a:fld id="{340E073D-7251-491F-AA53-36A4A590DBB8}" type="slidenum">
              <a:rPr lang="en-GB" smtClean="0"/>
              <a:t>3</a:t>
            </a:fld>
            <a:endParaRPr lang="en-GB"/>
          </a:p>
        </p:txBody>
      </p:sp>
    </p:spTree>
    <p:extLst>
      <p:ext uri="{BB962C8B-B14F-4D97-AF65-F5344CB8AC3E}">
        <p14:creationId xmlns:p14="http://schemas.microsoft.com/office/powerpoint/2010/main" val="381580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 You would be thrown into your seat belt. When a car crashes you continue to travel at the same speed the car was going until something stops you – this would be the seat belt if you were wearing one.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If you are </a:t>
            </a:r>
            <a:r>
              <a:rPr lang="en-GB" b="1" baseline="0" dirty="0" smtClean="0"/>
              <a:t>not</a:t>
            </a:r>
            <a:r>
              <a:rPr lang="en-GB" baseline="0" dirty="0" smtClean="0"/>
              <a:t> wearing a seat belt </a:t>
            </a:r>
            <a:r>
              <a:rPr lang="en-GB" baseline="0" dirty="0" smtClean="0"/>
              <a:t>and anything loose in the car will </a:t>
            </a:r>
            <a:r>
              <a:rPr lang="en-GB" baseline="0" dirty="0" smtClean="0"/>
              <a:t>carry on travelling through the car towards the dashboard and windscreen. You could hit other passengers in the car and injure them. There have been many crashes where passengers have actually been thrown through the windscreen onto the road.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E09BCE5-8136-4EB5-9080-7962467B21E1}" type="slidenum">
              <a:rPr lang="en-GB" smtClean="0"/>
              <a:t>4</a:t>
            </a:fld>
            <a:endParaRPr lang="en-GB"/>
          </a:p>
        </p:txBody>
      </p:sp>
    </p:spTree>
    <p:extLst>
      <p:ext uri="{BB962C8B-B14F-4D97-AF65-F5344CB8AC3E}">
        <p14:creationId xmlns:p14="http://schemas.microsoft.com/office/powerpoint/2010/main" val="43721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a:t>
            </a:r>
            <a:r>
              <a:rPr lang="en-GB" sz="1200" b="0" kern="1200" baseline="0" dirty="0" smtClean="0">
                <a:solidFill>
                  <a:schemeClr val="tx1"/>
                </a:solidFill>
                <a:effectLst/>
                <a:latin typeface="+mn-lt"/>
                <a:ea typeface="+mn-ea"/>
                <a:cs typeface="+mn-cs"/>
              </a:rPr>
              <a:t> </a:t>
            </a:r>
            <a:r>
              <a:rPr lang="en-GB" sz="1200" b="1" kern="1200" baseline="0" dirty="0" smtClean="0">
                <a:solidFill>
                  <a:schemeClr val="tx1"/>
                </a:solidFill>
                <a:effectLst/>
                <a:latin typeface="+mn-lt"/>
                <a:ea typeface="+mn-ea"/>
                <a:cs typeface="+mn-cs"/>
              </a:rPr>
              <a:t>Q: </a:t>
            </a:r>
            <a:r>
              <a:rPr lang="en-GB" sz="1200" b="1" kern="1200" dirty="0" smtClean="0">
                <a:solidFill>
                  <a:schemeClr val="tx1"/>
                </a:solidFill>
                <a:effectLst/>
                <a:latin typeface="+mn-lt"/>
                <a:ea typeface="+mn-ea"/>
                <a:cs typeface="+mn-cs"/>
              </a:rPr>
              <a:t>Which seat do you think is safer?</a:t>
            </a:r>
          </a:p>
          <a:p>
            <a:r>
              <a:rPr lang="en-GB" sz="1200" b="0" kern="1200" dirty="0" smtClean="0">
                <a:solidFill>
                  <a:schemeClr val="tx1"/>
                </a:solidFill>
                <a:effectLst/>
                <a:latin typeface="+mn-lt"/>
                <a:ea typeface="+mn-ea"/>
                <a:cs typeface="+mn-cs"/>
              </a:rPr>
              <a:t>High back booster is much safer – it protects the head, body &amp; spine. The seat</a:t>
            </a:r>
            <a:r>
              <a:rPr lang="en-GB" sz="1200" b="0" kern="1200" baseline="0" dirty="0" smtClean="0">
                <a:solidFill>
                  <a:schemeClr val="tx1"/>
                </a:solidFill>
                <a:effectLst/>
                <a:latin typeface="+mn-lt"/>
                <a:ea typeface="+mn-ea"/>
                <a:cs typeface="+mn-cs"/>
              </a:rPr>
              <a:t> belt clip under the head rest </a:t>
            </a:r>
            <a:r>
              <a:rPr lang="en-GB" sz="1200" b="0" kern="1200" dirty="0" smtClean="0">
                <a:solidFill>
                  <a:schemeClr val="tx1"/>
                </a:solidFill>
                <a:effectLst/>
                <a:latin typeface="+mn-lt"/>
                <a:ea typeface="+mn-ea"/>
                <a:cs typeface="+mn-cs"/>
              </a:rPr>
              <a:t>keeps the seat belt in the correct position on the </a:t>
            </a:r>
            <a:r>
              <a:rPr lang="en-GB" baseline="0" dirty="0" smtClean="0"/>
              <a:t>shoulder and pelvis</a:t>
            </a:r>
            <a:r>
              <a:rPr lang="en-GB" sz="1200" b="0" kern="1200" dirty="0" smtClean="0">
                <a:solidFill>
                  <a:schemeClr val="tx1"/>
                </a:solidFill>
                <a:effectLst/>
                <a:latin typeface="+mn-lt"/>
                <a:ea typeface="+mn-ea"/>
                <a:cs typeface="+mn-cs"/>
              </a:rPr>
              <a:t>. The high back booster is</a:t>
            </a:r>
            <a:r>
              <a:rPr lang="en-GB" sz="1200" b="0" kern="1200" baseline="0" dirty="0" smtClean="0">
                <a:solidFill>
                  <a:schemeClr val="tx1"/>
                </a:solidFill>
                <a:effectLst/>
                <a:latin typeface="+mn-lt"/>
                <a:ea typeface="+mn-ea"/>
                <a:cs typeface="+mn-cs"/>
              </a:rPr>
              <a:t> not only for young children – the height adjusts to fit children up to 150cm. Some seats adjust widthways too. </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The booster cushion is certainly better than no seat at all, but the high backed booster is recommended for all children (especially those in KS1). The booster cushion will lift the child up so that the seat belt rests in the correct place on the body (on the bony collar bone and hips), but it offers no extra protection like the high back booster does. </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Children should be using a high back booster for as long as they can comfortably fit in it.</a:t>
            </a:r>
            <a:endParaRPr lang="en-GB" sz="1200" b="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40E073D-7251-491F-AA53-36A4A590DBB8}" type="slidenum">
              <a:rPr lang="en-GB" smtClean="0"/>
              <a:t>6</a:t>
            </a:fld>
            <a:endParaRPr lang="en-GB"/>
          </a:p>
        </p:txBody>
      </p:sp>
    </p:spTree>
    <p:extLst>
      <p:ext uri="{BB962C8B-B14F-4D97-AF65-F5344CB8AC3E}">
        <p14:creationId xmlns:p14="http://schemas.microsoft.com/office/powerpoint/2010/main" val="294057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Although the law says children must</a:t>
            </a:r>
            <a:r>
              <a:rPr lang="en-GB" sz="1200" b="0" kern="1200" baseline="0" dirty="0" smtClean="0">
                <a:solidFill>
                  <a:schemeClr val="tx1"/>
                </a:solidFill>
                <a:effectLst/>
                <a:latin typeface="+mn-lt"/>
                <a:ea typeface="+mn-ea"/>
                <a:cs typeface="+mn-cs"/>
              </a:rPr>
              <a:t> use a car seat until 135cm, i</a:t>
            </a:r>
            <a:r>
              <a:rPr lang="en-GB" sz="1200" b="0" kern="1200" dirty="0" smtClean="0">
                <a:solidFill>
                  <a:schemeClr val="tx1"/>
                </a:solidFill>
                <a:effectLst/>
                <a:latin typeface="+mn-lt"/>
                <a:ea typeface="+mn-ea"/>
                <a:cs typeface="+mn-cs"/>
              </a:rPr>
              <a:t>t is</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safer for children to use a car seat until they reach 150cm</a:t>
            </a:r>
            <a:r>
              <a:rPr lang="en-GB" sz="1200" b="0" kern="1200" baseline="0" dirty="0" smtClean="0">
                <a:solidFill>
                  <a:schemeClr val="tx1"/>
                </a:solidFill>
                <a:effectLst/>
                <a:latin typeface="+mn-lt"/>
                <a:ea typeface="+mn-ea"/>
                <a:cs typeface="+mn-cs"/>
              </a:rPr>
              <a:t> (the next slide explains why).</a:t>
            </a:r>
          </a:p>
          <a:p>
            <a:endParaRPr lang="en-GB" sz="1200" b="0" kern="1200" dirty="0" smtClean="0">
              <a:solidFill>
                <a:schemeClr val="tx1"/>
              </a:solidFill>
              <a:effectLst/>
              <a:latin typeface="+mn-lt"/>
              <a:ea typeface="+mn-ea"/>
              <a:cs typeface="+mn-cs"/>
            </a:endParaRPr>
          </a:p>
          <a:p>
            <a:r>
              <a:rPr lang="en-GB" sz="1200" b="0" u="sng" kern="1200" dirty="0" smtClean="0">
                <a:solidFill>
                  <a:schemeClr val="tx1"/>
                </a:solidFill>
                <a:effectLst/>
                <a:latin typeface="+mn-lt"/>
                <a:ea typeface="+mn-ea"/>
                <a:cs typeface="+mn-cs"/>
              </a:rPr>
              <a:t>Suggested activity:</a:t>
            </a:r>
          </a:p>
          <a:p>
            <a:r>
              <a:rPr lang="en-GB" sz="1200" b="0" kern="1200" dirty="0" smtClean="0">
                <a:solidFill>
                  <a:schemeClr val="tx1"/>
                </a:solidFill>
                <a:effectLst/>
                <a:latin typeface="+mn-lt"/>
                <a:ea typeface="+mn-ea"/>
                <a:cs typeface="+mn-cs"/>
              </a:rPr>
              <a:t>Bring a few children out to measure or ask them to measure each other and record their height. A class graph could be made to show the heights of the children.</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40E073D-7251-491F-AA53-36A4A590DBB8}" type="slidenum">
              <a:rPr lang="en-GB" smtClean="0"/>
              <a:t>7</a:t>
            </a:fld>
            <a:endParaRPr lang="en-GB"/>
          </a:p>
        </p:txBody>
      </p:sp>
    </p:spTree>
    <p:extLst>
      <p:ext uri="{BB962C8B-B14F-4D97-AF65-F5344CB8AC3E}">
        <p14:creationId xmlns:p14="http://schemas.microsoft.com/office/powerpoint/2010/main" val="62479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Ask the children to feel their bony collar bone and hips – this is where the seat belt should sit to keep you safe.</a:t>
            </a:r>
            <a:endParaRPr lang="en-GB" dirty="0" smtClean="0"/>
          </a:p>
          <a:p>
            <a:endParaRPr lang="en-GB" dirty="0" smtClean="0"/>
          </a:p>
          <a:p>
            <a:r>
              <a:rPr lang="en-GB" sz="1200" b="0" i="0" u="none" strike="noStrike" kern="1200" baseline="0" dirty="0" smtClean="0">
                <a:solidFill>
                  <a:schemeClr val="tx1"/>
                </a:solidFill>
                <a:latin typeface="+mn-lt"/>
                <a:ea typeface="+mn-ea"/>
                <a:cs typeface="+mn-cs"/>
              </a:rPr>
              <a:t>Adult seat belts do not fit children properly as the seat belt rests</a:t>
            </a:r>
            <a:r>
              <a:rPr lang="en-GB" baseline="0" dirty="0" smtClean="0"/>
              <a:t> on the soft tissues of the neck and tummy, rather than the strong bones of the upper thigh/pelvis and collar bone. </a:t>
            </a:r>
            <a:r>
              <a:rPr lang="en-GB" sz="1200" b="0" i="0" u="none" strike="noStrike" kern="1200" baseline="0" dirty="0" smtClean="0">
                <a:solidFill>
                  <a:schemeClr val="tx1"/>
                </a:solidFill>
                <a:latin typeface="+mn-lt"/>
                <a:ea typeface="+mn-ea"/>
                <a:cs typeface="+mn-cs"/>
              </a:rPr>
              <a:t>In a crash this could cause serious injuries to the neck and internal organs. Younger children may also slip underneath the seat belt.</a:t>
            </a:r>
            <a:r>
              <a:rPr lang="en-GB" baseline="0" dirty="0" smtClean="0"/>
              <a:t> A child seat or booster cushion ensures that the seat belt is in the correct place and can do its job properly.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40E073D-7251-491F-AA53-36A4A590DBB8}" type="slidenum">
              <a:rPr lang="en-GB" smtClean="0"/>
              <a:t>8</a:t>
            </a:fld>
            <a:endParaRPr lang="en-GB"/>
          </a:p>
        </p:txBody>
      </p:sp>
    </p:spTree>
    <p:extLst>
      <p:ext uri="{BB962C8B-B14F-4D97-AF65-F5344CB8AC3E}">
        <p14:creationId xmlns:p14="http://schemas.microsoft.com/office/powerpoint/2010/main" val="284629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smtClean="0">
                <a:solidFill>
                  <a:schemeClr val="tx1"/>
                </a:solidFill>
                <a:effectLst/>
                <a:latin typeface="+mn-lt"/>
                <a:ea typeface="+mn-ea"/>
                <a:cs typeface="+mn-cs"/>
              </a:rPr>
              <a:t>Discuss the difference between</a:t>
            </a:r>
            <a:r>
              <a:rPr lang="en-GB" sz="1200" b="0" kern="1200" baseline="0" dirty="0" smtClean="0">
                <a:solidFill>
                  <a:schemeClr val="tx1"/>
                </a:solidFill>
                <a:effectLst/>
                <a:latin typeface="+mn-lt"/>
                <a:ea typeface="+mn-ea"/>
                <a:cs typeface="+mn-cs"/>
              </a:rPr>
              <a:t> the two pictures. Which is safer? </a:t>
            </a:r>
            <a:endParaRPr lang="en-GB" sz="1200" b="0" kern="1200" dirty="0" smtClean="0">
              <a:solidFill>
                <a:schemeClr val="tx1"/>
              </a:solidFill>
              <a:effectLst/>
              <a:latin typeface="+mn-lt"/>
              <a:ea typeface="+mn-ea"/>
              <a:cs typeface="+mn-cs"/>
            </a:endParaRPr>
          </a:p>
          <a:p>
            <a:pPr lvl="0"/>
            <a:endParaRPr lang="en-GB" sz="1200" b="0" kern="1200" dirty="0" smtClean="0">
              <a:solidFill>
                <a:schemeClr val="tx1"/>
              </a:solidFill>
              <a:effectLst/>
              <a:latin typeface="+mn-lt"/>
              <a:ea typeface="+mn-ea"/>
              <a:cs typeface="+mn-cs"/>
            </a:endParaRPr>
          </a:p>
          <a:p>
            <a:pPr lvl="0"/>
            <a:r>
              <a:rPr lang="en-GB" sz="1200" b="0" kern="1200" dirty="0" smtClean="0">
                <a:solidFill>
                  <a:schemeClr val="tx1"/>
                </a:solidFill>
                <a:effectLst/>
                <a:latin typeface="+mn-lt"/>
                <a:ea typeface="+mn-ea"/>
                <a:cs typeface="+mn-cs"/>
              </a:rPr>
              <a:t>The pictures demonstrate where the seat belt sits on the boy with and without a booster seat. In the</a:t>
            </a:r>
            <a:r>
              <a:rPr lang="en-GB" sz="1200" b="0" kern="1200" baseline="0" dirty="0" smtClean="0">
                <a:solidFill>
                  <a:schemeClr val="tx1"/>
                </a:solidFill>
                <a:effectLst/>
                <a:latin typeface="+mn-lt"/>
                <a:ea typeface="+mn-ea"/>
                <a:cs typeface="+mn-cs"/>
              </a:rPr>
              <a:t> first picture t</a:t>
            </a:r>
            <a:r>
              <a:rPr lang="en-GB" sz="1200" b="0" kern="1200" dirty="0" smtClean="0">
                <a:solidFill>
                  <a:schemeClr val="tx1"/>
                </a:solidFill>
                <a:effectLst/>
                <a:latin typeface="+mn-lt"/>
                <a:ea typeface="+mn-ea"/>
                <a:cs typeface="+mn-cs"/>
              </a:rPr>
              <a:t>he seatbelt is resting on his neck and cutting into his face.</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The lap belt is across his tummy which, in a crash, can be dangerous.</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He needs a booster seat</a:t>
            </a:r>
            <a:r>
              <a:rPr lang="en-GB" sz="1200" b="0" kern="1200" baseline="0" dirty="0" smtClean="0">
                <a:solidFill>
                  <a:schemeClr val="tx1"/>
                </a:solidFill>
                <a:effectLst/>
                <a:latin typeface="+mn-lt"/>
                <a:ea typeface="+mn-ea"/>
                <a:cs typeface="+mn-cs"/>
              </a:rPr>
              <a:t> (as shown in the second picture) to put the seat belt in the correct place. </a:t>
            </a:r>
            <a:r>
              <a:rPr lang="en-GB" sz="1200" b="0" kern="1200" dirty="0" smtClean="0">
                <a:solidFill>
                  <a:schemeClr val="tx1"/>
                </a:solidFill>
                <a:effectLst/>
                <a:latin typeface="+mn-lt"/>
                <a:ea typeface="+mn-ea"/>
                <a:cs typeface="+mn-cs"/>
              </a:rPr>
              <a:t>Many children above 135cm still need a booster seat for the seat belt to fit correctly.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40E073D-7251-491F-AA53-36A4A590DBB8}" type="slidenum">
              <a:rPr lang="en-GB" smtClean="0"/>
              <a:t>9</a:t>
            </a:fld>
            <a:endParaRPr lang="en-GB"/>
          </a:p>
        </p:txBody>
      </p:sp>
    </p:spTree>
    <p:extLst>
      <p:ext uri="{BB962C8B-B14F-4D97-AF65-F5344CB8AC3E}">
        <p14:creationId xmlns:p14="http://schemas.microsoft.com/office/powerpoint/2010/main" val="306014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smtClean="0">
                <a:solidFill>
                  <a:schemeClr val="tx1"/>
                </a:solidFill>
                <a:effectLst/>
                <a:latin typeface="+mn-lt"/>
                <a:ea typeface="+mn-ea"/>
                <a:cs typeface="+mn-cs"/>
              </a:rPr>
              <a:t>The boy is kneeling on the seat &amp; not using a seat belt or car seat.</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In a crash</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he would be thrown through</a:t>
            </a:r>
            <a:r>
              <a:rPr lang="en-GB" sz="1200" b="0" kern="1200" baseline="0" dirty="0" smtClean="0">
                <a:solidFill>
                  <a:schemeClr val="tx1"/>
                </a:solidFill>
                <a:effectLst/>
                <a:latin typeface="+mn-lt"/>
                <a:ea typeface="+mn-ea"/>
                <a:cs typeface="+mn-cs"/>
              </a:rPr>
              <a:t> the car</a:t>
            </a:r>
            <a:r>
              <a:rPr lang="en-GB" sz="1200" b="0" kern="1200" dirty="0" smtClean="0">
                <a:solidFill>
                  <a:schemeClr val="tx1"/>
                </a:solidFill>
                <a:effectLst/>
                <a:latin typeface="+mn-lt"/>
                <a:ea typeface="+mn-ea"/>
                <a:cs typeface="+mn-cs"/>
              </a:rPr>
              <a:t> and could injure himself, the driver</a:t>
            </a:r>
            <a:r>
              <a:rPr lang="en-GB" sz="1200" b="0" kern="1200" baseline="0" dirty="0" smtClean="0">
                <a:solidFill>
                  <a:schemeClr val="tx1"/>
                </a:solidFill>
                <a:effectLst/>
                <a:latin typeface="+mn-lt"/>
                <a:ea typeface="+mn-ea"/>
                <a:cs typeface="+mn-cs"/>
              </a:rPr>
              <a:t> &amp; other passengers</a:t>
            </a:r>
            <a:r>
              <a:rPr lang="en-GB" sz="1200" b="0" kern="1200" dirty="0" smtClean="0">
                <a:solidFill>
                  <a:schemeClr val="tx1"/>
                </a:solidFill>
                <a:effectLst/>
                <a:latin typeface="+mn-lt"/>
                <a:ea typeface="+mn-ea"/>
                <a:cs typeface="+mn-cs"/>
              </a:rPr>
              <a:t>.</a:t>
            </a:r>
          </a:p>
          <a:p>
            <a:endParaRPr lang="en-GB" b="0" dirty="0" smtClean="0"/>
          </a:p>
          <a:p>
            <a:r>
              <a:rPr lang="en-GB" b="0" dirty="0" smtClean="0"/>
              <a:t>Q. What</a:t>
            </a:r>
            <a:r>
              <a:rPr lang="en-GB" b="0" baseline="0" dirty="0" smtClean="0"/>
              <a:t> should the boy be doing when travelling in a car?</a:t>
            </a:r>
            <a:endParaRPr lang="en-GB" b="0" dirty="0"/>
          </a:p>
        </p:txBody>
      </p:sp>
      <p:sp>
        <p:nvSpPr>
          <p:cNvPr id="4" name="Slide Number Placeholder 3"/>
          <p:cNvSpPr>
            <a:spLocks noGrp="1"/>
          </p:cNvSpPr>
          <p:nvPr>
            <p:ph type="sldNum" sz="quarter" idx="10"/>
          </p:nvPr>
        </p:nvSpPr>
        <p:spPr/>
        <p:txBody>
          <a:bodyPr/>
          <a:lstStyle/>
          <a:p>
            <a:fld id="{340E073D-7251-491F-AA53-36A4A590DBB8}" type="slidenum">
              <a:rPr lang="en-GB" smtClean="0"/>
              <a:t>10</a:t>
            </a:fld>
            <a:endParaRPr lang="en-GB"/>
          </a:p>
        </p:txBody>
      </p:sp>
    </p:spTree>
    <p:extLst>
      <p:ext uri="{BB962C8B-B14F-4D97-AF65-F5344CB8AC3E}">
        <p14:creationId xmlns:p14="http://schemas.microsoft.com/office/powerpoint/2010/main" val="408125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-None of the passengers are wearing a seat belt.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-There are too many people in the back of the car for the number of seat belts.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-They are breaking the law.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-Loose people can be thrown around the car in a crash and can seriously injure one other.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Q. What should the children in the picture do?</a:t>
            </a:r>
          </a:p>
          <a:p>
            <a:pPr marL="228600" marR="0" indent="-228600" algn="l" defTabSz="914400" rtl="0" eaLnBrk="1" fontAlgn="auto" latinLnBrk="0" hangingPunct="1">
              <a:lnSpc>
                <a:spcPct val="100000"/>
              </a:lnSpc>
              <a:spcBef>
                <a:spcPts val="0"/>
              </a:spcBef>
              <a:spcAft>
                <a:spcPts val="0"/>
              </a:spcAft>
              <a:buClrTx/>
              <a:buSzTx/>
              <a:buFontTx/>
              <a:buAutoNum type="alphaUcPeriod"/>
              <a:tabLst/>
              <a:defRPr/>
            </a:pPr>
            <a:r>
              <a:rPr lang="en-GB" b="0" baseline="0" dirty="0" smtClean="0"/>
              <a:t>-There should only be 3 sat in the back (the biggest child could sit in the front). </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      -All should be wearing a seat belt and using a booster seat if needed.</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endParaRPr lang="en-GB" b="1" dirty="0"/>
          </a:p>
        </p:txBody>
      </p:sp>
      <p:sp>
        <p:nvSpPr>
          <p:cNvPr id="4" name="Slide Number Placeholder 3"/>
          <p:cNvSpPr>
            <a:spLocks noGrp="1"/>
          </p:cNvSpPr>
          <p:nvPr>
            <p:ph type="sldNum" sz="quarter" idx="10"/>
          </p:nvPr>
        </p:nvSpPr>
        <p:spPr/>
        <p:txBody>
          <a:bodyPr/>
          <a:lstStyle/>
          <a:p>
            <a:fld id="{340E073D-7251-491F-AA53-36A4A590DBB8}" type="slidenum">
              <a:rPr lang="en-GB" smtClean="0"/>
              <a:t>11</a:t>
            </a:fld>
            <a:endParaRPr lang="en-GB"/>
          </a:p>
        </p:txBody>
      </p:sp>
    </p:spTree>
    <p:extLst>
      <p:ext uri="{BB962C8B-B14F-4D97-AF65-F5344CB8AC3E}">
        <p14:creationId xmlns:p14="http://schemas.microsoft.com/office/powerpoint/2010/main" val="370560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CFFAF2-ECA3-451B-90FB-95F82AFD29CE}" type="datetimeFigureOut">
              <a:rPr lang="en-GB" smtClean="0"/>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3262391810"/>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CFFAF2-ECA3-451B-90FB-95F82AFD29CE}" type="datetimeFigureOut">
              <a:rPr lang="en-GB" smtClean="0"/>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3149308763"/>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CFFAF2-ECA3-451B-90FB-95F82AFD29CE}" type="datetimeFigureOut">
              <a:rPr lang="en-GB" smtClean="0"/>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802803130"/>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CFFAF2-ECA3-451B-90FB-95F82AFD29CE}" type="datetimeFigureOut">
              <a:rPr lang="en-GB" smtClean="0"/>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96129479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FFAF2-ECA3-451B-90FB-95F82AFD29CE}" type="datetimeFigureOut">
              <a:rPr lang="en-GB" smtClean="0"/>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118171922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CFFAF2-ECA3-451B-90FB-95F82AFD29CE}" type="datetimeFigureOut">
              <a:rPr lang="en-GB" smtClean="0"/>
              <a:t>26/07/2023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67477314"/>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CFFAF2-ECA3-451B-90FB-95F82AFD29CE}" type="datetimeFigureOut">
              <a:rPr lang="en-GB" smtClean="0"/>
              <a:t>26/07/2023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4034606043"/>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CFFAF2-ECA3-451B-90FB-95F82AFD29CE}" type="datetimeFigureOut">
              <a:rPr lang="en-GB" smtClean="0"/>
              <a:t>26/07/2023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198608840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FFAF2-ECA3-451B-90FB-95F82AFD29CE}" type="datetimeFigureOut">
              <a:rPr lang="en-GB" smtClean="0"/>
              <a:t>26/07/2023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2497498225"/>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FFAF2-ECA3-451B-90FB-95F82AFD29CE}" type="datetimeFigureOut">
              <a:rPr lang="en-GB" smtClean="0"/>
              <a:t>26/07/2023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262524505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FFAF2-ECA3-451B-90FB-95F82AFD29CE}" type="datetimeFigureOut">
              <a:rPr lang="en-GB" smtClean="0"/>
              <a:t>26/07/2023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6F722F-BF57-4437-A62E-854E18099D32}" type="slidenum">
              <a:rPr lang="en-GB" smtClean="0"/>
              <a:t>‹#›</a:t>
            </a:fld>
            <a:endParaRPr lang="en-GB"/>
          </a:p>
        </p:txBody>
      </p:sp>
    </p:spTree>
    <p:extLst>
      <p:ext uri="{BB962C8B-B14F-4D97-AF65-F5344CB8AC3E}">
        <p14:creationId xmlns:p14="http://schemas.microsoft.com/office/powerpoint/2010/main" val="250210050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FFAF2-ECA3-451B-90FB-95F82AFD29CE}" type="datetimeFigureOut">
              <a:rPr lang="en-GB" smtClean="0"/>
              <a:t>26/07/2023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F722F-BF57-4437-A62E-854E18099D32}" type="slidenum">
              <a:rPr lang="en-GB" smtClean="0"/>
              <a:t>‹#›</a:t>
            </a:fld>
            <a:endParaRPr lang="en-GB"/>
          </a:p>
        </p:txBody>
      </p:sp>
    </p:spTree>
    <p:extLst>
      <p:ext uri="{BB962C8B-B14F-4D97-AF65-F5344CB8AC3E}">
        <p14:creationId xmlns:p14="http://schemas.microsoft.com/office/powerpoint/2010/main" val="219176026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brakeresources.s3.eu-west-2.amazonaws.com/seat-belt-challenge/story.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a:xfrm>
            <a:off x="1299592" y="471614"/>
            <a:ext cx="6368752" cy="1589234"/>
          </a:xfrm>
        </p:spPr>
        <p:txBody>
          <a:bodyPr>
            <a:normAutofit/>
          </a:bodyPr>
          <a:lstStyle/>
          <a:p>
            <a:r>
              <a:rPr lang="en-GB" sz="6600" b="1" dirty="0" smtClean="0">
                <a:solidFill>
                  <a:srgbClr val="FFFF00"/>
                </a:solidFill>
              </a:rPr>
              <a:t>KS1 In Car Safety</a:t>
            </a:r>
            <a:endParaRPr lang="en-GB" sz="6600" b="1" dirty="0">
              <a:solidFill>
                <a:srgbClr val="FFFF00"/>
              </a:solidFill>
            </a:endParaRPr>
          </a:p>
        </p:txBody>
      </p:sp>
      <p:pic>
        <p:nvPicPr>
          <p:cNvPr id="4" name="Picture 2" descr="T:\Plans &amp; Performance\Transport Planning\Road Safety\Master Documents 2020\Bradford Print &amp; Design Team Leaflets Artwork\In car safety\no seatbelts artwor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224214"/>
            <a:ext cx="3168352" cy="411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356708"/>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7"/>
          <p:cNvSpPr>
            <a:spLocks noChangeArrowheads="1"/>
          </p:cNvSpPr>
          <p:nvPr/>
        </p:nvSpPr>
        <p:spPr bwMode="auto">
          <a:xfrm>
            <a:off x="684213" y="26035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spcBef>
                <a:spcPct val="20000"/>
              </a:spcBef>
              <a:buChar char="•"/>
              <a:defRPr sz="3200">
                <a:solidFill>
                  <a:schemeClr val="tx1"/>
                </a:solidFill>
                <a:latin typeface="Arial" charset="0"/>
                <a:ea typeface="ＭＳ Ｐゴシック" pitchFamily="1" charset="-128"/>
              </a:defRPr>
            </a:lvl1pPr>
            <a:lvl2pPr marL="742950" indent="-285750" algn="l">
              <a:spcBef>
                <a:spcPct val="20000"/>
              </a:spcBef>
              <a:buChar char="–"/>
              <a:defRPr sz="2800">
                <a:solidFill>
                  <a:schemeClr val="tx1"/>
                </a:solidFill>
                <a:latin typeface="Arial" charset="0"/>
                <a:ea typeface="ＭＳ Ｐゴシック" pitchFamily="1" charset="-128"/>
              </a:defRPr>
            </a:lvl2pPr>
            <a:lvl3pPr marL="1143000" indent="-228600" algn="l">
              <a:spcBef>
                <a:spcPct val="20000"/>
              </a:spcBef>
              <a:buChar char="•"/>
              <a:defRPr sz="2400">
                <a:solidFill>
                  <a:schemeClr val="tx1"/>
                </a:solidFill>
                <a:latin typeface="Arial" charset="0"/>
                <a:ea typeface="ＭＳ Ｐゴシック" pitchFamily="1" charset="-128"/>
              </a:defRPr>
            </a:lvl3pPr>
            <a:lvl4pPr marL="1600200" indent="-228600" algn="l">
              <a:spcBef>
                <a:spcPct val="20000"/>
              </a:spcBef>
              <a:buChar char="–"/>
              <a:defRPr sz="2000">
                <a:solidFill>
                  <a:schemeClr val="tx1"/>
                </a:solidFill>
                <a:latin typeface="Arial" charset="0"/>
                <a:ea typeface="ＭＳ Ｐゴシック" pitchFamily="1" charset="-128"/>
              </a:defRPr>
            </a:lvl4pPr>
            <a:lvl5pPr marL="2057400" indent="-228600" algn="l">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lgn="ctr">
              <a:spcBef>
                <a:spcPct val="0"/>
              </a:spcBef>
              <a:buFontTx/>
              <a:buNone/>
            </a:pPr>
            <a:endParaRPr lang="en-GB" altLang="en-US" sz="6000" b="1" dirty="0">
              <a:solidFill>
                <a:schemeClr val="tx2"/>
              </a:solidFill>
              <a:latin typeface="Arial Rounded MT Bold" pitchFamily="34" charset="0"/>
            </a:endParaRPr>
          </a:p>
        </p:txBody>
      </p:sp>
      <p:sp>
        <p:nvSpPr>
          <p:cNvPr id="3" name="TextBox 2"/>
          <p:cNvSpPr txBox="1"/>
          <p:nvPr/>
        </p:nvSpPr>
        <p:spPr>
          <a:xfrm>
            <a:off x="251520" y="5301208"/>
            <a:ext cx="8712968" cy="1384995"/>
          </a:xfrm>
          <a:prstGeom prst="rect">
            <a:avLst/>
          </a:prstGeom>
          <a:noFill/>
        </p:spPr>
        <p:txBody>
          <a:bodyPr wrap="square" rtlCol="0">
            <a:spAutoFit/>
          </a:bodyPr>
          <a:lstStyle/>
          <a:p>
            <a:pPr marL="457200" indent="-457200">
              <a:buFont typeface="Arial" panose="020B0604020202020204" pitchFamily="34" charset="0"/>
              <a:buChar char="•"/>
            </a:pPr>
            <a:r>
              <a:rPr lang="en-GB" sz="2800" b="1" dirty="0" smtClean="0">
                <a:solidFill>
                  <a:srgbClr val="FFFF00"/>
                </a:solidFill>
              </a:rPr>
              <a:t>What would happen to the boy if the car crashed?</a:t>
            </a:r>
          </a:p>
          <a:p>
            <a:pPr marL="457200" indent="-457200">
              <a:buFont typeface="Arial" panose="020B0604020202020204" pitchFamily="34" charset="0"/>
              <a:buChar char="•"/>
            </a:pPr>
            <a:endParaRPr lang="en-GB" sz="2800" b="1" dirty="0">
              <a:solidFill>
                <a:srgbClr val="FFFF00"/>
              </a:solidFill>
            </a:endParaRPr>
          </a:p>
          <a:p>
            <a:pPr marL="457200" indent="-457200">
              <a:buFont typeface="Arial" panose="020B0604020202020204" pitchFamily="34" charset="0"/>
              <a:buChar char="•"/>
            </a:pPr>
            <a:r>
              <a:rPr lang="en-GB" sz="2800" b="1" dirty="0" smtClean="0">
                <a:solidFill>
                  <a:srgbClr val="FFFF00"/>
                </a:solidFill>
              </a:rPr>
              <a:t>What should he be using?</a:t>
            </a:r>
            <a:endParaRPr lang="en-GB" sz="2800" b="1" dirty="0">
              <a:solidFill>
                <a:srgbClr val="FFFF00"/>
              </a:solidFill>
            </a:endParaRPr>
          </a:p>
        </p:txBody>
      </p:sp>
      <p:pic>
        <p:nvPicPr>
          <p:cNvPr id="1026" name="Picture 2" descr="T:\Plans &amp; Performance\Transport Planning\Road Safety\Katie\Photos\Reuben photos\Knelt up c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60350"/>
            <a:ext cx="4011910" cy="4869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HAND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1445" y="831850"/>
            <a:ext cx="2519362"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81600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1484313"/>
            <a:ext cx="7772400" cy="4114800"/>
          </a:xfrm>
        </p:spPr>
        <p:txBody>
          <a:bodyPr/>
          <a:lstStyle/>
          <a:p>
            <a:pPr>
              <a:buFontTx/>
              <a:buNone/>
            </a:pPr>
            <a:endParaRPr lang="en-GB" altLang="en-US" smtClean="0"/>
          </a:p>
          <a:p>
            <a:pPr>
              <a:buFontTx/>
              <a:buNone/>
            </a:pPr>
            <a:endParaRPr lang="en-GB" altLang="en-US" smtClean="0"/>
          </a:p>
        </p:txBody>
      </p:sp>
      <p:sp>
        <p:nvSpPr>
          <p:cNvPr id="4099" name="Text Box 6"/>
          <p:cNvSpPr txBox="1">
            <a:spLocks noChangeArrowheads="1"/>
          </p:cNvSpPr>
          <p:nvPr/>
        </p:nvSpPr>
        <p:spPr bwMode="auto">
          <a:xfrm>
            <a:off x="6084888" y="2636838"/>
            <a:ext cx="2303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ea typeface="ＭＳ Ｐゴシック" pitchFamily="1" charset="-128"/>
              </a:defRPr>
            </a:lvl1pPr>
            <a:lvl2pPr marL="742950" indent="-285750" algn="l">
              <a:spcBef>
                <a:spcPct val="20000"/>
              </a:spcBef>
              <a:buChar char="–"/>
              <a:defRPr sz="2800">
                <a:solidFill>
                  <a:schemeClr val="tx1"/>
                </a:solidFill>
                <a:latin typeface="Arial" charset="0"/>
                <a:ea typeface="ＭＳ Ｐゴシック" pitchFamily="1" charset="-128"/>
              </a:defRPr>
            </a:lvl2pPr>
            <a:lvl3pPr marL="1143000" indent="-228600" algn="l">
              <a:spcBef>
                <a:spcPct val="20000"/>
              </a:spcBef>
              <a:buChar char="•"/>
              <a:defRPr sz="2400">
                <a:solidFill>
                  <a:schemeClr val="tx1"/>
                </a:solidFill>
                <a:latin typeface="Arial" charset="0"/>
                <a:ea typeface="ＭＳ Ｐゴシック" pitchFamily="1" charset="-128"/>
              </a:defRPr>
            </a:lvl3pPr>
            <a:lvl4pPr marL="1600200" indent="-228600" algn="l">
              <a:spcBef>
                <a:spcPct val="20000"/>
              </a:spcBef>
              <a:buChar char="–"/>
              <a:defRPr sz="2000">
                <a:solidFill>
                  <a:schemeClr val="tx1"/>
                </a:solidFill>
                <a:latin typeface="Arial" charset="0"/>
                <a:ea typeface="ＭＳ Ｐゴシック" pitchFamily="1" charset="-128"/>
              </a:defRPr>
            </a:lvl4pPr>
            <a:lvl5pPr marL="2057400" indent="-228600" algn="l">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spcBef>
                <a:spcPct val="50000"/>
              </a:spcBef>
              <a:buFontTx/>
              <a:buNone/>
            </a:pPr>
            <a:endParaRPr lang="en-GB" altLang="en-US" sz="2400"/>
          </a:p>
        </p:txBody>
      </p:sp>
      <p:sp>
        <p:nvSpPr>
          <p:cNvPr id="4102" name="Rectangle 87"/>
          <p:cNvSpPr>
            <a:spLocks noChangeArrowheads="1"/>
          </p:cNvSpPr>
          <p:nvPr/>
        </p:nvSpPr>
        <p:spPr bwMode="auto">
          <a:xfrm>
            <a:off x="6156325" y="549275"/>
            <a:ext cx="2771775"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spcBef>
                <a:spcPct val="20000"/>
              </a:spcBef>
              <a:buChar char="•"/>
              <a:defRPr sz="3200">
                <a:solidFill>
                  <a:schemeClr val="tx1"/>
                </a:solidFill>
                <a:latin typeface="Arial" charset="0"/>
                <a:ea typeface="ＭＳ Ｐゴシック" pitchFamily="1" charset="-128"/>
              </a:defRPr>
            </a:lvl1pPr>
            <a:lvl2pPr marL="742950" indent="-285750" algn="l">
              <a:spcBef>
                <a:spcPct val="20000"/>
              </a:spcBef>
              <a:buChar char="–"/>
              <a:defRPr sz="2800">
                <a:solidFill>
                  <a:schemeClr val="tx1"/>
                </a:solidFill>
                <a:latin typeface="Arial" charset="0"/>
                <a:ea typeface="ＭＳ Ｐゴシック" pitchFamily="1" charset="-128"/>
              </a:defRPr>
            </a:lvl2pPr>
            <a:lvl3pPr marL="1143000" indent="-228600" algn="l">
              <a:spcBef>
                <a:spcPct val="20000"/>
              </a:spcBef>
              <a:buChar char="•"/>
              <a:defRPr sz="2400">
                <a:solidFill>
                  <a:schemeClr val="tx1"/>
                </a:solidFill>
                <a:latin typeface="Arial" charset="0"/>
                <a:ea typeface="ＭＳ Ｐゴシック" pitchFamily="1" charset="-128"/>
              </a:defRPr>
            </a:lvl3pPr>
            <a:lvl4pPr marL="1600200" indent="-228600" algn="l">
              <a:spcBef>
                <a:spcPct val="20000"/>
              </a:spcBef>
              <a:buChar char="–"/>
              <a:defRPr sz="2000">
                <a:solidFill>
                  <a:schemeClr val="tx1"/>
                </a:solidFill>
                <a:latin typeface="Arial" charset="0"/>
                <a:ea typeface="ＭＳ Ｐゴシック" pitchFamily="1" charset="-128"/>
              </a:defRPr>
            </a:lvl4pPr>
            <a:lvl5pPr marL="2057400" indent="-228600" algn="l">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spcBef>
                <a:spcPct val="0"/>
              </a:spcBef>
              <a:buFontTx/>
              <a:buNone/>
            </a:pPr>
            <a:endParaRPr lang="en-GB" altLang="en-US" sz="4000" b="1" dirty="0">
              <a:solidFill>
                <a:schemeClr val="tx2"/>
              </a:solidFill>
              <a:latin typeface="Arial Rounded MT Bold" pitchFamily="34" charset="0"/>
            </a:endParaRPr>
          </a:p>
        </p:txBody>
      </p:sp>
      <p:sp>
        <p:nvSpPr>
          <p:cNvPr id="2" name="TextBox 1"/>
          <p:cNvSpPr txBox="1"/>
          <p:nvPr/>
        </p:nvSpPr>
        <p:spPr>
          <a:xfrm>
            <a:off x="323528" y="5517232"/>
            <a:ext cx="8383336" cy="646331"/>
          </a:xfrm>
          <a:prstGeom prst="rect">
            <a:avLst/>
          </a:prstGeom>
          <a:noFill/>
        </p:spPr>
        <p:txBody>
          <a:bodyPr wrap="square" rtlCol="0">
            <a:spAutoFit/>
          </a:bodyPr>
          <a:lstStyle/>
          <a:p>
            <a:pPr marL="285750" indent="-285750">
              <a:buFont typeface="Arial" panose="020B0604020202020204" pitchFamily="34" charset="0"/>
              <a:buChar char="•"/>
            </a:pPr>
            <a:r>
              <a:rPr lang="en-GB" sz="3600" b="1" dirty="0" smtClean="0">
                <a:solidFill>
                  <a:srgbClr val="FFFF00"/>
                </a:solidFill>
              </a:rPr>
              <a:t>What is wrong in this car?</a:t>
            </a:r>
            <a:endParaRPr lang="en-GB" sz="3600" b="1" dirty="0">
              <a:solidFill>
                <a:srgbClr val="FFFF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19149"/>
            <a:ext cx="5112568" cy="453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HAND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7502" y="981075"/>
            <a:ext cx="2519362"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44821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style.rotation</p:attrName>
                                        </p:attrNameLst>
                                      </p:cBhvr>
                                      <p:tavLst>
                                        <p:tav tm="0">
                                          <p:val>
                                            <p:fltVal val="720"/>
                                          </p:val>
                                        </p:tav>
                                        <p:tav tm="100000">
                                          <p:val>
                                            <p:fltVal val="0"/>
                                          </p:val>
                                        </p:tav>
                                      </p:tavLst>
                                    </p:anim>
                                    <p:anim calcmode="lin" valueType="num">
                                      <p:cBhvr>
                                        <p:cTn id="9" dur="1000" fill="hold"/>
                                        <p:tgtEl>
                                          <p:spTgt spid="8"/>
                                        </p:tgtEl>
                                        <p:attrNameLst>
                                          <p:attrName>ppt_h</p:attrName>
                                        </p:attrNameLst>
                                      </p:cBhvr>
                                      <p:tavLst>
                                        <p:tav tm="0">
                                          <p:val>
                                            <p:fltVal val="0"/>
                                          </p:val>
                                        </p:tav>
                                        <p:tav tm="100000">
                                          <p:val>
                                            <p:strVal val="#ppt_h"/>
                                          </p:val>
                                        </p:tav>
                                      </p:tavLst>
                                    </p:anim>
                                    <p:anim calcmode="lin" valueType="num">
                                      <p:cBhvr>
                                        <p:cTn id="10" dur="1000" fill="hold"/>
                                        <p:tgtEl>
                                          <p:spTgt spid="8"/>
                                        </p:tgtEl>
                                        <p:attrNameLst>
                                          <p:attrName>ppt_w</p:attrName>
                                        </p:attrNameLst>
                                      </p:cBhvr>
                                      <p:tavLst>
                                        <p:tav tm="0">
                                          <p:val>
                                            <p:fltVal val="0"/>
                                          </p:val>
                                        </p:tav>
                                        <p:tav tm="100000">
                                          <p:val>
                                            <p:strVal val="#ppt_w"/>
                                          </p:val>
                                        </p:tav>
                                      </p:tavLst>
                                    </p:anim>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2080" y="2924944"/>
            <a:ext cx="3528392" cy="3416320"/>
          </a:xfrm>
          <a:prstGeom prst="rect">
            <a:avLst/>
          </a:prstGeom>
          <a:noFill/>
        </p:spPr>
        <p:txBody>
          <a:bodyPr wrap="square" rtlCol="0">
            <a:spAutoFit/>
          </a:bodyPr>
          <a:lstStyle/>
          <a:p>
            <a:pPr marL="285750" indent="-285750">
              <a:buFont typeface="Arial" panose="020B0604020202020204" pitchFamily="34" charset="0"/>
              <a:buChar char="•"/>
            </a:pPr>
            <a:r>
              <a:rPr lang="en-GB" sz="3600" b="1" dirty="0" smtClean="0">
                <a:solidFill>
                  <a:srgbClr val="FFFF00"/>
                </a:solidFill>
              </a:rPr>
              <a:t>What is wrong with the boy’s seat belt?</a:t>
            </a:r>
          </a:p>
          <a:p>
            <a:pPr marL="285750" indent="-285750">
              <a:buFont typeface="Arial" panose="020B0604020202020204" pitchFamily="34" charset="0"/>
              <a:buChar char="•"/>
            </a:pPr>
            <a:endParaRPr lang="en-GB" sz="3600" b="1" dirty="0">
              <a:solidFill>
                <a:srgbClr val="FFFF00"/>
              </a:solidFill>
            </a:endParaRPr>
          </a:p>
          <a:p>
            <a:pPr marL="285750" indent="-285750">
              <a:buFont typeface="Arial" panose="020B0604020202020204" pitchFamily="34" charset="0"/>
              <a:buChar char="•"/>
            </a:pPr>
            <a:r>
              <a:rPr lang="en-GB" sz="3600" b="1" dirty="0" smtClean="0">
                <a:solidFill>
                  <a:srgbClr val="FFFF00"/>
                </a:solidFill>
              </a:rPr>
              <a:t>What should he be using?</a:t>
            </a:r>
            <a:endParaRPr lang="en-GB" sz="3600" b="1" dirty="0">
              <a:solidFill>
                <a:srgbClr val="FFFF00"/>
              </a:solidFill>
            </a:endParaRPr>
          </a:p>
        </p:txBody>
      </p:sp>
      <p:pic>
        <p:nvPicPr>
          <p:cNvPr id="6" name="Picture 7" descr="HAND2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573" y="578353"/>
            <a:ext cx="2376264" cy="22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T:\Plans &amp; Performance\Transport Planning\Road Safety\Katie\Photos\Reuben photos\Seat belt under a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700561"/>
            <a:ext cx="4244219" cy="565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13706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4088" y="2595861"/>
            <a:ext cx="3600400" cy="4154984"/>
          </a:xfrm>
          <a:prstGeom prst="rect">
            <a:avLst/>
          </a:prstGeom>
          <a:noFill/>
        </p:spPr>
        <p:txBody>
          <a:bodyPr wrap="square" rtlCol="0">
            <a:spAutoFit/>
          </a:bodyPr>
          <a:lstStyle/>
          <a:p>
            <a:pPr marL="571500" indent="-571500">
              <a:buFont typeface="Arial" panose="020B0604020202020204" pitchFamily="34" charset="0"/>
              <a:buChar char="•"/>
            </a:pPr>
            <a:r>
              <a:rPr lang="en-GB" sz="3200" b="1" dirty="0" smtClean="0">
                <a:solidFill>
                  <a:srgbClr val="FFFF00"/>
                </a:solidFill>
              </a:rPr>
              <a:t>Why is the boy not safe?</a:t>
            </a:r>
          </a:p>
          <a:p>
            <a:endParaRPr lang="en-GB" sz="3200" b="1" dirty="0" smtClean="0">
              <a:solidFill>
                <a:srgbClr val="FFFF00"/>
              </a:solidFill>
            </a:endParaRPr>
          </a:p>
          <a:p>
            <a:pPr marL="571500" indent="-571500">
              <a:buFont typeface="Arial" panose="020B0604020202020204" pitchFamily="34" charset="0"/>
              <a:buChar char="•"/>
            </a:pPr>
            <a:r>
              <a:rPr lang="en-GB" sz="3200" b="1" dirty="0" smtClean="0">
                <a:solidFill>
                  <a:srgbClr val="FFFF00"/>
                </a:solidFill>
              </a:rPr>
              <a:t>What does he need to use to make him safe?</a:t>
            </a:r>
          </a:p>
          <a:p>
            <a:pPr marL="285750" indent="-285750">
              <a:buFont typeface="Arial" panose="020B0604020202020204" pitchFamily="34" charset="0"/>
              <a:buChar char="•"/>
            </a:pPr>
            <a:endParaRPr lang="en-GB" sz="3600" b="1" dirty="0">
              <a:solidFill>
                <a:srgbClr val="FFFF00"/>
              </a:solidFill>
            </a:endParaRPr>
          </a:p>
          <a:p>
            <a:pPr marL="285750" indent="-285750">
              <a:buFont typeface="Arial" panose="020B0604020202020204" pitchFamily="34" charset="0"/>
              <a:buChar char="•"/>
            </a:pPr>
            <a:endParaRPr lang="en-GB" sz="3600" b="1" dirty="0">
              <a:solidFill>
                <a:srgbClr val="FFFF00"/>
              </a:solidFill>
            </a:endParaRPr>
          </a:p>
        </p:txBody>
      </p:sp>
      <p:pic>
        <p:nvPicPr>
          <p:cNvPr id="6" name="Picture 7" descr="HAND2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60648"/>
            <a:ext cx="2519362"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Plans &amp; Performance\Transport Planning\Road Safety\Katie\Photos\Reuben photos\Seat belt on f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764704"/>
            <a:ext cx="4245936"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51266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32656"/>
            <a:ext cx="4677984" cy="6237312"/>
          </a:xfrm>
          <a:prstGeom prst="rect">
            <a:avLst/>
          </a:prstGeom>
        </p:spPr>
      </p:pic>
      <p:pic>
        <p:nvPicPr>
          <p:cNvPr id="4" name="Picture 7" descr="HAND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880573" y="578353"/>
            <a:ext cx="2376264" cy="22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565523"/>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Plans &amp; Performance\Transport Planning\Road Safety\Katie\Photos\Me,Joely front sea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476672"/>
            <a:ext cx="4464496" cy="59526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HAND2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573" y="578353"/>
            <a:ext cx="2376264" cy="22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00856" y="2786648"/>
            <a:ext cx="3024336" cy="1569660"/>
          </a:xfrm>
          <a:prstGeom prst="rect">
            <a:avLst/>
          </a:prstGeom>
          <a:noFill/>
        </p:spPr>
        <p:txBody>
          <a:bodyPr wrap="square" rtlCol="0">
            <a:spAutoFit/>
          </a:bodyPr>
          <a:lstStyle/>
          <a:p>
            <a:pPr marL="571500" indent="-571500">
              <a:buFont typeface="Arial" panose="020B0604020202020204" pitchFamily="34" charset="0"/>
              <a:buChar char="•"/>
            </a:pPr>
            <a:r>
              <a:rPr lang="en-GB" sz="3200" b="1" dirty="0" smtClean="0">
                <a:solidFill>
                  <a:srgbClr val="FFFF00"/>
                </a:solidFill>
              </a:rPr>
              <a:t>What is wrong in this photo?</a:t>
            </a:r>
            <a:endParaRPr lang="en-GB" sz="3200" b="1" dirty="0">
              <a:solidFill>
                <a:srgbClr val="FFFF00"/>
              </a:solidFill>
            </a:endParaRPr>
          </a:p>
        </p:txBody>
      </p:sp>
      <p:sp>
        <p:nvSpPr>
          <p:cNvPr id="6" name="TextBox 5"/>
          <p:cNvSpPr txBox="1"/>
          <p:nvPr/>
        </p:nvSpPr>
        <p:spPr>
          <a:xfrm>
            <a:off x="5724128" y="4581128"/>
            <a:ext cx="3419872" cy="2062103"/>
          </a:xfrm>
          <a:prstGeom prst="rect">
            <a:avLst/>
          </a:prstGeom>
          <a:noFill/>
        </p:spPr>
        <p:txBody>
          <a:bodyPr wrap="square" rtlCol="0">
            <a:spAutoFit/>
          </a:bodyPr>
          <a:lstStyle/>
          <a:p>
            <a:pPr marL="571500" indent="-571500">
              <a:buFont typeface="Arial" panose="020B0604020202020204" pitchFamily="34" charset="0"/>
              <a:buChar char="•"/>
            </a:pPr>
            <a:r>
              <a:rPr lang="en-GB" sz="3200" b="1" dirty="0" smtClean="0">
                <a:solidFill>
                  <a:srgbClr val="FFFF00"/>
                </a:solidFill>
              </a:rPr>
              <a:t>What could happen to the baby if the car crashed?</a:t>
            </a:r>
            <a:endParaRPr lang="en-GB" sz="3200" b="1" dirty="0">
              <a:solidFill>
                <a:srgbClr val="FFFF00"/>
              </a:solidFill>
            </a:endParaRPr>
          </a:p>
        </p:txBody>
      </p:sp>
    </p:spTree>
    <p:extLst>
      <p:ext uri="{BB962C8B-B14F-4D97-AF65-F5344CB8AC3E}">
        <p14:creationId xmlns:p14="http://schemas.microsoft.com/office/powerpoint/2010/main" val="395466467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8144" y="1052736"/>
            <a:ext cx="3024336" cy="4524315"/>
          </a:xfrm>
          <a:prstGeom prst="rect">
            <a:avLst/>
          </a:prstGeom>
          <a:noFill/>
        </p:spPr>
        <p:txBody>
          <a:bodyPr wrap="square" rtlCol="0">
            <a:spAutoFit/>
          </a:bodyPr>
          <a:lstStyle/>
          <a:p>
            <a:r>
              <a:rPr lang="en-GB" sz="3600" b="1" dirty="0">
                <a:solidFill>
                  <a:srgbClr val="FFFF00"/>
                </a:solidFill>
              </a:rPr>
              <a:t>A</a:t>
            </a:r>
            <a:r>
              <a:rPr lang="en-GB" sz="3600" b="1" dirty="0" smtClean="0">
                <a:solidFill>
                  <a:srgbClr val="FFFF00"/>
                </a:solidFill>
              </a:rPr>
              <a:t>lways get out of the car onto the pavement -NOT the road! </a:t>
            </a:r>
          </a:p>
          <a:p>
            <a:endParaRPr lang="en-GB" sz="3600" b="1" dirty="0" smtClean="0">
              <a:solidFill>
                <a:srgbClr val="FFFF00"/>
              </a:solidFill>
            </a:endParaRPr>
          </a:p>
          <a:p>
            <a:r>
              <a:rPr lang="en-GB" sz="3600" b="1" dirty="0" smtClean="0">
                <a:solidFill>
                  <a:srgbClr val="FFFF00"/>
                </a:solidFill>
              </a:rPr>
              <a:t>Wait until your adult tells you it is safe. </a:t>
            </a:r>
            <a:endParaRPr lang="en-GB" sz="3600" b="1" dirty="0">
              <a:solidFill>
                <a:srgbClr val="FFFF00"/>
              </a:solidFill>
            </a:endParaRPr>
          </a:p>
        </p:txBody>
      </p:sp>
      <p:pic>
        <p:nvPicPr>
          <p:cNvPr id="1026" name="Picture 2" descr="T:\Plans &amp; Performance\Transport Planning\Road Safety\Katie\Photos\Reuben photos\Safe Reu to pav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99876"/>
            <a:ext cx="457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59470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solidFill>
                  <a:srgbClr val="FFFF00"/>
                </a:solidFill>
              </a:rPr>
              <a:t>Play a game and make a promise</a:t>
            </a:r>
            <a:endParaRPr lang="en-GB" dirty="0">
              <a:solidFill>
                <a:srgbClr val="FFFF0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01" t="9278" r="26201" b="5145"/>
          <a:stretch/>
        </p:blipFill>
        <p:spPr bwMode="auto">
          <a:xfrm>
            <a:off x="2199356" y="1700808"/>
            <a:ext cx="4817296" cy="4869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75656" y="777478"/>
            <a:ext cx="6912768" cy="707886"/>
          </a:xfrm>
          <a:prstGeom prst="rect">
            <a:avLst/>
          </a:prstGeom>
        </p:spPr>
        <p:txBody>
          <a:bodyPr wrap="square">
            <a:spAutoFit/>
          </a:bodyPr>
          <a:lstStyle/>
          <a:p>
            <a:pPr algn="ctr"/>
            <a:r>
              <a:rPr lang="en-GB" sz="2000" b="1" dirty="0">
                <a:hlinkClick r:id="rId4"/>
              </a:rPr>
              <a:t>Seat belt challenge v1-09 (brakeresources.s3.eu-west-2.amazonaws.com)</a:t>
            </a:r>
            <a:endParaRPr lang="en-GB" sz="2000" b="1" dirty="0"/>
          </a:p>
        </p:txBody>
      </p:sp>
    </p:spTree>
    <p:extLst>
      <p:ext uri="{BB962C8B-B14F-4D97-AF65-F5344CB8AC3E}">
        <p14:creationId xmlns:p14="http://schemas.microsoft.com/office/powerpoint/2010/main" val="1699100645"/>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284876"/>
          </a:xfrm>
        </p:spPr>
        <p:txBody>
          <a:bodyPr>
            <a:noAutofit/>
          </a:bodyPr>
          <a:lstStyle/>
          <a:p>
            <a:r>
              <a:rPr lang="en-GB" sz="5400" u="sng" dirty="0" smtClean="0">
                <a:solidFill>
                  <a:srgbClr val="FFFF00"/>
                </a:solidFill>
              </a:rPr>
              <a:t>Seat Belt Rhyme</a:t>
            </a:r>
            <a:r>
              <a:rPr lang="en-GB" sz="4000" u="sng" dirty="0" smtClean="0">
                <a:solidFill>
                  <a:srgbClr val="FFFF00"/>
                </a:solidFill>
              </a:rPr>
              <a:t/>
            </a:r>
            <a:br>
              <a:rPr lang="en-GB" sz="4000" u="sng" dirty="0" smtClean="0">
                <a:solidFill>
                  <a:srgbClr val="FFFF00"/>
                </a:solidFill>
              </a:rPr>
            </a:br>
            <a:r>
              <a:rPr lang="en-GB" sz="4000" dirty="0" smtClean="0">
                <a:solidFill>
                  <a:srgbClr val="FFFF00"/>
                </a:solidFill>
              </a:rPr>
              <a:t> </a:t>
            </a:r>
            <a:endParaRPr lang="en-GB" sz="4000" dirty="0">
              <a:solidFill>
                <a:srgbClr val="FFFF00"/>
              </a:solidFill>
            </a:endParaRPr>
          </a:p>
        </p:txBody>
      </p:sp>
      <p:sp>
        <p:nvSpPr>
          <p:cNvPr id="3" name="Content Placeholder 2"/>
          <p:cNvSpPr>
            <a:spLocks noGrp="1"/>
          </p:cNvSpPr>
          <p:nvPr>
            <p:ph idx="1"/>
          </p:nvPr>
        </p:nvSpPr>
        <p:spPr>
          <a:xfrm>
            <a:off x="457200" y="2143397"/>
            <a:ext cx="8229600" cy="4525963"/>
          </a:xfrm>
        </p:spPr>
        <p:txBody>
          <a:bodyPr>
            <a:normAutofit/>
          </a:bodyPr>
          <a:lstStyle/>
          <a:p>
            <a:pPr marL="0" indent="0">
              <a:buNone/>
            </a:pPr>
            <a:r>
              <a:rPr lang="en-GB" sz="5400" dirty="0" smtClean="0">
                <a:solidFill>
                  <a:srgbClr val="FFFF00"/>
                </a:solidFill>
              </a:rPr>
              <a:t>‘5, 4, 3, 2, 1, we’ve all got our seat belts on,</a:t>
            </a:r>
          </a:p>
          <a:p>
            <a:pPr marL="0" indent="0">
              <a:buNone/>
            </a:pPr>
            <a:r>
              <a:rPr lang="en-GB" sz="5400" dirty="0" smtClean="0">
                <a:solidFill>
                  <a:srgbClr val="FFFF00"/>
                </a:solidFill>
              </a:rPr>
              <a:t>1, 2, 3, 4, 5, cos we want to stay alive!’ </a:t>
            </a:r>
            <a:endParaRPr lang="en-GB" sz="5400" dirty="0">
              <a:solidFill>
                <a:srgbClr val="FFFF00"/>
              </a:solidFill>
            </a:endParaRPr>
          </a:p>
        </p:txBody>
      </p:sp>
    </p:spTree>
    <p:extLst>
      <p:ext uri="{BB962C8B-B14F-4D97-AF65-F5344CB8AC3E}">
        <p14:creationId xmlns:p14="http://schemas.microsoft.com/office/powerpoint/2010/main" val="250211222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3204"/>
            <a:ext cx="5442088" cy="1143000"/>
          </a:xfrm>
        </p:spPr>
        <p:txBody>
          <a:bodyPr/>
          <a:lstStyle/>
          <a:p>
            <a:r>
              <a:rPr lang="en-GB" u="sng" dirty="0" smtClean="0">
                <a:solidFill>
                  <a:srgbClr val="FFFF00"/>
                </a:solidFill>
              </a:rPr>
              <a:t>Twinkle </a:t>
            </a:r>
            <a:r>
              <a:rPr lang="en-GB" u="sng" dirty="0" err="1" smtClean="0">
                <a:solidFill>
                  <a:srgbClr val="FFFF00"/>
                </a:solidFill>
              </a:rPr>
              <a:t>Twinkle</a:t>
            </a:r>
            <a:r>
              <a:rPr lang="en-GB" u="sng" dirty="0" smtClean="0">
                <a:solidFill>
                  <a:srgbClr val="FFFF00"/>
                </a:solidFill>
              </a:rPr>
              <a:t>  </a:t>
            </a:r>
            <a:endParaRPr lang="en-GB" u="sng" dirty="0">
              <a:solidFill>
                <a:srgbClr val="FFFF00"/>
              </a:solidFill>
            </a:endParaRPr>
          </a:p>
        </p:txBody>
      </p:sp>
      <p:sp>
        <p:nvSpPr>
          <p:cNvPr id="3" name="Content Placeholder 2"/>
          <p:cNvSpPr>
            <a:spLocks noGrp="1"/>
          </p:cNvSpPr>
          <p:nvPr>
            <p:ph idx="1"/>
          </p:nvPr>
        </p:nvSpPr>
        <p:spPr/>
        <p:txBody>
          <a:bodyPr>
            <a:normAutofit/>
          </a:bodyPr>
          <a:lstStyle/>
          <a:p>
            <a:pPr marL="0" indent="0">
              <a:buNone/>
            </a:pPr>
            <a:r>
              <a:rPr lang="en-GB" sz="4000" dirty="0" smtClean="0">
                <a:solidFill>
                  <a:srgbClr val="FFFF00"/>
                </a:solidFill>
              </a:rPr>
              <a:t>Twinkle, Twinkle, I’m a star,</a:t>
            </a:r>
            <a:endParaRPr lang="en-GB" sz="4000" dirty="0">
              <a:solidFill>
                <a:srgbClr val="FFFF00"/>
              </a:solidFill>
            </a:endParaRPr>
          </a:p>
          <a:p>
            <a:pPr marL="0" indent="0">
              <a:buNone/>
            </a:pPr>
            <a:r>
              <a:rPr lang="en-GB" sz="4000" dirty="0" smtClean="0">
                <a:solidFill>
                  <a:srgbClr val="FFFF00"/>
                </a:solidFill>
              </a:rPr>
              <a:t>I wear my seat belt in the car,</a:t>
            </a:r>
          </a:p>
          <a:p>
            <a:pPr marL="0" indent="0">
              <a:buNone/>
            </a:pPr>
            <a:r>
              <a:rPr lang="en-GB" sz="4000" dirty="0" smtClean="0">
                <a:solidFill>
                  <a:srgbClr val="FFFF00"/>
                </a:solidFill>
              </a:rPr>
              <a:t>If my mum and dad forget,  </a:t>
            </a:r>
          </a:p>
          <a:p>
            <a:pPr marL="0" indent="0">
              <a:buNone/>
            </a:pPr>
            <a:r>
              <a:rPr lang="en-GB" sz="4000" dirty="0" smtClean="0">
                <a:solidFill>
                  <a:srgbClr val="FFFF00"/>
                </a:solidFill>
              </a:rPr>
              <a:t>I tell them I’m not ready yet,</a:t>
            </a:r>
          </a:p>
          <a:p>
            <a:pPr marL="0" indent="0">
              <a:buNone/>
            </a:pPr>
            <a:r>
              <a:rPr lang="en-GB" sz="4000" dirty="0" smtClean="0">
                <a:solidFill>
                  <a:srgbClr val="FFFF00"/>
                </a:solidFill>
              </a:rPr>
              <a:t>Twinkle, Twinkle, I’m a star,</a:t>
            </a:r>
          </a:p>
          <a:p>
            <a:pPr marL="0" indent="0">
              <a:buNone/>
            </a:pPr>
            <a:r>
              <a:rPr lang="en-GB" sz="4000" dirty="0" smtClean="0">
                <a:solidFill>
                  <a:srgbClr val="FFFF00"/>
                </a:solidFill>
              </a:rPr>
              <a:t>I wear my seat belt in the car.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764705"/>
            <a:ext cx="2160240" cy="1215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37791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48680"/>
            <a:ext cx="7992888" cy="2376264"/>
          </a:xfrm>
        </p:spPr>
        <p:txBody>
          <a:bodyPr>
            <a:normAutofit/>
          </a:bodyPr>
          <a:lstStyle/>
          <a:p>
            <a:pPr lvl="0"/>
            <a:r>
              <a:rPr lang="en-GB" sz="4000" dirty="0" smtClean="0">
                <a:solidFill>
                  <a:srgbClr val="FFFF00"/>
                </a:solidFill>
              </a:rPr>
              <a:t>Who </a:t>
            </a:r>
            <a:r>
              <a:rPr lang="en-GB" sz="4000" dirty="0">
                <a:solidFill>
                  <a:srgbClr val="FFFF00"/>
                </a:solidFill>
              </a:rPr>
              <a:t>travelled to school </a:t>
            </a:r>
            <a:r>
              <a:rPr lang="en-GB" sz="4000" dirty="0" smtClean="0">
                <a:solidFill>
                  <a:srgbClr val="FFFF00"/>
                </a:solidFill>
              </a:rPr>
              <a:t>in a </a:t>
            </a:r>
            <a:r>
              <a:rPr lang="en-GB" sz="4000" dirty="0">
                <a:solidFill>
                  <a:srgbClr val="FFFF00"/>
                </a:solidFill>
              </a:rPr>
              <a:t>car today</a:t>
            </a:r>
            <a:r>
              <a:rPr lang="en-GB" sz="4000" dirty="0" smtClean="0">
                <a:solidFill>
                  <a:srgbClr val="FFFF00"/>
                </a:solidFill>
              </a:rPr>
              <a:t>?</a:t>
            </a:r>
          </a:p>
          <a:p>
            <a:pPr lvl="0"/>
            <a:endParaRPr lang="en-GB" sz="4400" dirty="0">
              <a:solidFill>
                <a:srgbClr val="FFFF00"/>
              </a:solidFill>
            </a:endParaRPr>
          </a:p>
          <a:p>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3" y="1988839"/>
            <a:ext cx="3816425" cy="2717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99592" y="674212"/>
            <a:ext cx="7992888" cy="369332"/>
          </a:xfrm>
          <a:prstGeom prst="rect">
            <a:avLst/>
          </a:prstGeom>
          <a:noFill/>
        </p:spPr>
        <p:txBody>
          <a:bodyPr wrap="square" rtlCol="0">
            <a:spAutoFit/>
          </a:bodyPr>
          <a:lstStyle/>
          <a:p>
            <a:endParaRPr lang="en-GB" dirty="0"/>
          </a:p>
        </p:txBody>
      </p:sp>
      <p:sp>
        <p:nvSpPr>
          <p:cNvPr id="6" name="Rectangle 5"/>
          <p:cNvSpPr/>
          <p:nvPr/>
        </p:nvSpPr>
        <p:spPr>
          <a:xfrm>
            <a:off x="683568" y="4869160"/>
            <a:ext cx="7992888" cy="1323439"/>
          </a:xfrm>
          <a:prstGeom prst="rect">
            <a:avLst/>
          </a:prstGeom>
        </p:spPr>
        <p:txBody>
          <a:bodyPr wrap="square">
            <a:spAutoFit/>
          </a:bodyPr>
          <a:lstStyle/>
          <a:p>
            <a:pPr marL="571500" lvl="0" indent="-571500">
              <a:buFont typeface="Arial" panose="020B0604020202020204" pitchFamily="34" charset="0"/>
              <a:buChar char="•"/>
            </a:pPr>
            <a:r>
              <a:rPr lang="en-GB" sz="4000" dirty="0">
                <a:solidFill>
                  <a:srgbClr val="FFFF00"/>
                </a:solidFill>
              </a:rPr>
              <a:t>What do you use to keep yourself safe in the car?</a:t>
            </a:r>
          </a:p>
        </p:txBody>
      </p:sp>
    </p:spTree>
    <p:extLst>
      <p:ext uri="{BB962C8B-B14F-4D97-AF65-F5344CB8AC3E}">
        <p14:creationId xmlns:p14="http://schemas.microsoft.com/office/powerpoint/2010/main" val="237291691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19256" cy="1080120"/>
          </a:xfrm>
        </p:spPr>
        <p:txBody>
          <a:bodyPr>
            <a:normAutofit fontScale="25000" lnSpcReduction="20000"/>
          </a:bodyPr>
          <a:lstStyle/>
          <a:p>
            <a:pPr lvl="0"/>
            <a:r>
              <a:rPr lang="en-GB" sz="16000" dirty="0" smtClean="0">
                <a:solidFill>
                  <a:srgbClr val="FFFF00"/>
                </a:solidFill>
              </a:rPr>
              <a:t>How does a seat belt keep you safe?</a:t>
            </a:r>
          </a:p>
          <a:p>
            <a:pPr lvl="0"/>
            <a:endParaRPr lang="en-GB" sz="4400" dirty="0">
              <a:solidFill>
                <a:srgbClr val="FFFF00"/>
              </a:solidFill>
            </a:endParaRPr>
          </a:p>
          <a:p>
            <a:pPr lvl="0"/>
            <a:endParaRPr lang="en-GB" sz="4400" dirty="0" smtClean="0">
              <a:solidFill>
                <a:srgbClr val="FFFF00"/>
              </a:solidFill>
            </a:endParaRPr>
          </a:p>
          <a:p>
            <a:pPr lvl="0"/>
            <a:endParaRPr lang="en-GB" sz="4400" dirty="0" smtClean="0">
              <a:solidFill>
                <a:srgbClr val="FFFF00"/>
              </a:solidFill>
            </a:endParaRPr>
          </a:p>
          <a:p>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863" y="1844824"/>
            <a:ext cx="362378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214129"/>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48680"/>
            <a:ext cx="8136904" cy="2554545"/>
          </a:xfrm>
          <a:prstGeom prst="rect">
            <a:avLst/>
          </a:prstGeom>
          <a:noFill/>
        </p:spPr>
        <p:txBody>
          <a:bodyPr wrap="square" rtlCol="0">
            <a:spAutoFit/>
          </a:bodyPr>
          <a:lstStyle/>
          <a:p>
            <a:pPr marL="571500" indent="-571500">
              <a:buFont typeface="Arial" panose="020B0604020202020204" pitchFamily="34" charset="0"/>
              <a:buChar char="•"/>
            </a:pPr>
            <a:r>
              <a:rPr lang="en-GB" sz="3200" dirty="0" smtClean="0">
                <a:solidFill>
                  <a:srgbClr val="FFFF00"/>
                </a:solidFill>
              </a:rPr>
              <a:t>What happens in a crash if you </a:t>
            </a:r>
            <a:r>
              <a:rPr lang="en-GB" sz="3200" u="sng" dirty="0" smtClean="0">
                <a:solidFill>
                  <a:srgbClr val="FFFF00"/>
                </a:solidFill>
              </a:rPr>
              <a:t>are</a:t>
            </a:r>
            <a:r>
              <a:rPr lang="en-GB" sz="3200" dirty="0" smtClean="0">
                <a:solidFill>
                  <a:srgbClr val="FFFF00"/>
                </a:solidFill>
              </a:rPr>
              <a:t> wearing a seat belt?</a:t>
            </a:r>
          </a:p>
          <a:p>
            <a:pPr marL="571500" indent="-571500">
              <a:buFont typeface="Arial" panose="020B0604020202020204" pitchFamily="34" charset="0"/>
              <a:buChar char="•"/>
            </a:pPr>
            <a:endParaRPr lang="en-GB" sz="3200" dirty="0">
              <a:solidFill>
                <a:srgbClr val="FFFF00"/>
              </a:solidFill>
            </a:endParaRPr>
          </a:p>
          <a:p>
            <a:pPr marL="571500" indent="-571500">
              <a:buFont typeface="Arial" panose="020B0604020202020204" pitchFamily="34" charset="0"/>
              <a:buChar char="•"/>
            </a:pPr>
            <a:r>
              <a:rPr lang="en-GB" sz="3200" dirty="0" smtClean="0">
                <a:solidFill>
                  <a:srgbClr val="FFFF00"/>
                </a:solidFill>
              </a:rPr>
              <a:t>What happens in a crash if you </a:t>
            </a:r>
            <a:r>
              <a:rPr lang="en-GB" sz="3200" u="sng" dirty="0" smtClean="0">
                <a:solidFill>
                  <a:srgbClr val="FFFF00"/>
                </a:solidFill>
              </a:rPr>
              <a:t>are not</a:t>
            </a:r>
            <a:r>
              <a:rPr lang="en-GB" sz="3200" dirty="0" smtClean="0">
                <a:solidFill>
                  <a:srgbClr val="FFFF00"/>
                </a:solidFill>
              </a:rPr>
              <a:t> wearing a seat belt?</a:t>
            </a:r>
            <a:endParaRPr lang="en-GB" sz="3200" dirty="0">
              <a:solidFill>
                <a:srgbClr val="FFFF00"/>
              </a:solidFill>
            </a:endParaRPr>
          </a:p>
        </p:txBody>
      </p:sp>
      <p:pic>
        <p:nvPicPr>
          <p:cNvPr id="3" name="Picture 2" descr="C:\Users\Hartk\Downloads\car crash.jpeg"/>
          <p:cNvPicPr>
            <a:picLocks noChangeAspect="1" noChangeArrowheads="1"/>
          </p:cNvPicPr>
          <p:nvPr/>
        </p:nvPicPr>
        <p:blipFill rotWithShape="1">
          <a:blip r:embed="rId3">
            <a:extLst>
              <a:ext uri="{28A0092B-C50C-407E-A947-70E740481C1C}">
                <a14:useLocalDpi xmlns:a14="http://schemas.microsoft.com/office/drawing/2010/main" val="0"/>
              </a:ext>
            </a:extLst>
          </a:blip>
          <a:srcRect b="19752"/>
          <a:stretch/>
        </p:blipFill>
        <p:spPr bwMode="auto">
          <a:xfrm>
            <a:off x="1475656" y="3645024"/>
            <a:ext cx="6192688" cy="267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4001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4464496" cy="5184575"/>
          </a:xfrm>
        </p:spPr>
        <p:txBody>
          <a:bodyPr>
            <a:noAutofit/>
          </a:bodyPr>
          <a:lstStyle/>
          <a:p>
            <a:r>
              <a:rPr lang="en-GB" sz="4800" dirty="0" smtClean="0">
                <a:solidFill>
                  <a:srgbClr val="FFFF00"/>
                </a:solidFill>
              </a:rPr>
              <a:t>Seat belts save over 2,000 lives in Britain every year. That’s like all the children in four big schools!</a:t>
            </a:r>
            <a:endParaRPr lang="en-GB" sz="4800"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912" y="1268760"/>
            <a:ext cx="385762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677169"/>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57" y="14619"/>
            <a:ext cx="8229600" cy="1426170"/>
          </a:xfrm>
        </p:spPr>
        <p:txBody>
          <a:bodyPr/>
          <a:lstStyle/>
          <a:p>
            <a:r>
              <a:rPr lang="en-GB" b="1" dirty="0" smtClean="0">
                <a:solidFill>
                  <a:srgbClr val="FFFF00"/>
                </a:solidFill>
              </a:rPr>
              <a:t>Booster Seats</a:t>
            </a:r>
            <a:endParaRPr lang="en-GB" b="1" dirty="0">
              <a:solidFill>
                <a:srgbClr val="FFFF00"/>
              </a:solidFill>
            </a:endParaRPr>
          </a:p>
        </p:txBody>
      </p:sp>
      <p:sp>
        <p:nvSpPr>
          <p:cNvPr id="3" name="Content Placeholder 2"/>
          <p:cNvSpPr>
            <a:spLocks noGrp="1"/>
          </p:cNvSpPr>
          <p:nvPr>
            <p:ph idx="1"/>
          </p:nvPr>
        </p:nvSpPr>
        <p:spPr>
          <a:xfrm>
            <a:off x="539552" y="1124745"/>
            <a:ext cx="8147248" cy="4176464"/>
          </a:xfrm>
        </p:spPr>
        <p:txBody>
          <a:bodyPr/>
          <a:lstStyle/>
          <a:p>
            <a:pPr marL="0" indent="0">
              <a:buNone/>
            </a:pPr>
            <a:r>
              <a:rPr lang="en-GB" dirty="0" smtClean="0">
                <a:solidFill>
                  <a:srgbClr val="FFFF00"/>
                </a:solidFill>
              </a:rPr>
              <a:t>        </a:t>
            </a:r>
            <a:r>
              <a:rPr lang="en-GB" b="1" dirty="0" smtClean="0">
                <a:solidFill>
                  <a:srgbClr val="FFFF00"/>
                </a:solidFill>
              </a:rPr>
              <a:t>Booster seats also keep you safe in the car  </a:t>
            </a:r>
          </a:p>
          <a:p>
            <a:pPr marL="0" indent="0">
              <a:buNone/>
            </a:pPr>
            <a:endParaRPr lang="en-GB" b="1" dirty="0" smtClean="0">
              <a:solidFill>
                <a:srgbClr val="FFFF00"/>
              </a:solidFill>
            </a:endParaRP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781" y="2490778"/>
            <a:ext cx="3489659" cy="3489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306965"/>
            <a:ext cx="2736304" cy="400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99104" y="1756832"/>
            <a:ext cx="3168352" cy="523220"/>
          </a:xfrm>
          <a:prstGeom prst="rect">
            <a:avLst/>
          </a:prstGeom>
          <a:noFill/>
        </p:spPr>
        <p:txBody>
          <a:bodyPr wrap="square" rtlCol="0">
            <a:spAutoFit/>
          </a:bodyPr>
          <a:lstStyle/>
          <a:p>
            <a:r>
              <a:rPr lang="en-GB" sz="2800" b="1" dirty="0" smtClean="0">
                <a:solidFill>
                  <a:srgbClr val="FFFF00"/>
                </a:solidFill>
              </a:rPr>
              <a:t>High Back </a:t>
            </a:r>
            <a:r>
              <a:rPr lang="en-GB" sz="2800" b="1" dirty="0">
                <a:solidFill>
                  <a:srgbClr val="FFFF00"/>
                </a:solidFill>
              </a:rPr>
              <a:t>B</a:t>
            </a:r>
            <a:r>
              <a:rPr lang="en-GB" sz="2800" b="1" dirty="0" smtClean="0">
                <a:solidFill>
                  <a:srgbClr val="FFFF00"/>
                </a:solidFill>
              </a:rPr>
              <a:t>ooster</a:t>
            </a:r>
            <a:endParaRPr lang="en-GB" sz="2800" b="1" dirty="0">
              <a:solidFill>
                <a:srgbClr val="FFFF00"/>
              </a:solidFill>
            </a:endParaRPr>
          </a:p>
        </p:txBody>
      </p:sp>
      <p:sp>
        <p:nvSpPr>
          <p:cNvPr id="7" name="TextBox 6"/>
          <p:cNvSpPr txBox="1"/>
          <p:nvPr/>
        </p:nvSpPr>
        <p:spPr>
          <a:xfrm>
            <a:off x="5436097" y="1907317"/>
            <a:ext cx="2592288" cy="523220"/>
          </a:xfrm>
          <a:prstGeom prst="rect">
            <a:avLst/>
          </a:prstGeom>
          <a:noFill/>
        </p:spPr>
        <p:txBody>
          <a:bodyPr wrap="square" rtlCol="0">
            <a:spAutoFit/>
          </a:bodyPr>
          <a:lstStyle/>
          <a:p>
            <a:r>
              <a:rPr lang="en-GB" sz="2800" b="1" dirty="0" smtClean="0">
                <a:solidFill>
                  <a:srgbClr val="FFFF00"/>
                </a:solidFill>
              </a:rPr>
              <a:t>Booster Cushion</a:t>
            </a:r>
            <a:endParaRPr lang="en-GB" sz="2800" b="1" dirty="0">
              <a:solidFill>
                <a:srgbClr val="FFFF00"/>
              </a:solidFill>
            </a:endParaRPr>
          </a:p>
        </p:txBody>
      </p:sp>
    </p:spTree>
    <p:extLst>
      <p:ext uri="{BB962C8B-B14F-4D97-AF65-F5344CB8AC3E}">
        <p14:creationId xmlns:p14="http://schemas.microsoft.com/office/powerpoint/2010/main" val="204562760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wipe(down)">
                                      <p:cBhvr>
                                        <p:cTn id="13" dur="580">
                                          <p:stCondLst>
                                            <p:cond delay="0"/>
                                          </p:stCondLst>
                                        </p:cTn>
                                        <p:tgtEl>
                                          <p:spTgt spid="3075"/>
                                        </p:tgtEl>
                                      </p:cBhvr>
                                    </p:animEffect>
                                    <p:anim calcmode="lin" valueType="num">
                                      <p:cBhvr>
                                        <p:cTn id="14"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9" dur="26">
                                          <p:stCondLst>
                                            <p:cond delay="650"/>
                                          </p:stCondLst>
                                        </p:cTn>
                                        <p:tgtEl>
                                          <p:spTgt spid="3075"/>
                                        </p:tgtEl>
                                      </p:cBhvr>
                                      <p:to x="100000" y="60000"/>
                                    </p:animScale>
                                    <p:animScale>
                                      <p:cBhvr>
                                        <p:cTn id="20" dur="166" decel="50000">
                                          <p:stCondLst>
                                            <p:cond delay="676"/>
                                          </p:stCondLst>
                                        </p:cTn>
                                        <p:tgtEl>
                                          <p:spTgt spid="3075"/>
                                        </p:tgtEl>
                                      </p:cBhvr>
                                      <p:to x="100000" y="100000"/>
                                    </p:animScale>
                                    <p:animScale>
                                      <p:cBhvr>
                                        <p:cTn id="21" dur="26">
                                          <p:stCondLst>
                                            <p:cond delay="1312"/>
                                          </p:stCondLst>
                                        </p:cTn>
                                        <p:tgtEl>
                                          <p:spTgt spid="3075"/>
                                        </p:tgtEl>
                                      </p:cBhvr>
                                      <p:to x="100000" y="80000"/>
                                    </p:animScale>
                                    <p:animScale>
                                      <p:cBhvr>
                                        <p:cTn id="22" dur="166" decel="50000">
                                          <p:stCondLst>
                                            <p:cond delay="1338"/>
                                          </p:stCondLst>
                                        </p:cTn>
                                        <p:tgtEl>
                                          <p:spTgt spid="3075"/>
                                        </p:tgtEl>
                                      </p:cBhvr>
                                      <p:to x="100000" y="100000"/>
                                    </p:animScale>
                                    <p:animScale>
                                      <p:cBhvr>
                                        <p:cTn id="23" dur="26">
                                          <p:stCondLst>
                                            <p:cond delay="1642"/>
                                          </p:stCondLst>
                                        </p:cTn>
                                        <p:tgtEl>
                                          <p:spTgt spid="3075"/>
                                        </p:tgtEl>
                                      </p:cBhvr>
                                      <p:to x="100000" y="90000"/>
                                    </p:animScale>
                                    <p:animScale>
                                      <p:cBhvr>
                                        <p:cTn id="24" dur="166" decel="50000">
                                          <p:stCondLst>
                                            <p:cond delay="1668"/>
                                          </p:stCondLst>
                                        </p:cTn>
                                        <p:tgtEl>
                                          <p:spTgt spid="3075"/>
                                        </p:tgtEl>
                                      </p:cBhvr>
                                      <p:to x="100000" y="100000"/>
                                    </p:animScale>
                                    <p:animScale>
                                      <p:cBhvr>
                                        <p:cTn id="25" dur="26">
                                          <p:stCondLst>
                                            <p:cond delay="1808"/>
                                          </p:stCondLst>
                                        </p:cTn>
                                        <p:tgtEl>
                                          <p:spTgt spid="3075"/>
                                        </p:tgtEl>
                                      </p:cBhvr>
                                      <p:to x="100000" y="95000"/>
                                    </p:animScale>
                                    <p:animScale>
                                      <p:cBhvr>
                                        <p:cTn id="26" dur="166" decel="50000">
                                          <p:stCondLst>
                                            <p:cond delay="1834"/>
                                          </p:stCondLst>
                                        </p:cTn>
                                        <p:tgtEl>
                                          <p:spTgt spid="307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wipe(down)">
                                      <p:cBhvr>
                                        <p:cTn id="31" dur="580">
                                          <p:stCondLst>
                                            <p:cond delay="0"/>
                                          </p:stCondLst>
                                        </p:cTn>
                                        <p:tgtEl>
                                          <p:spTgt spid="3074"/>
                                        </p:tgtEl>
                                      </p:cBhvr>
                                    </p:animEffect>
                                    <p:anim calcmode="lin" valueType="num">
                                      <p:cBhvr>
                                        <p:cTn id="32"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7" dur="26">
                                          <p:stCondLst>
                                            <p:cond delay="650"/>
                                          </p:stCondLst>
                                        </p:cTn>
                                        <p:tgtEl>
                                          <p:spTgt spid="3074"/>
                                        </p:tgtEl>
                                      </p:cBhvr>
                                      <p:to x="100000" y="60000"/>
                                    </p:animScale>
                                    <p:animScale>
                                      <p:cBhvr>
                                        <p:cTn id="38" dur="166" decel="50000">
                                          <p:stCondLst>
                                            <p:cond delay="676"/>
                                          </p:stCondLst>
                                        </p:cTn>
                                        <p:tgtEl>
                                          <p:spTgt spid="3074"/>
                                        </p:tgtEl>
                                      </p:cBhvr>
                                      <p:to x="100000" y="100000"/>
                                    </p:animScale>
                                    <p:animScale>
                                      <p:cBhvr>
                                        <p:cTn id="39" dur="26">
                                          <p:stCondLst>
                                            <p:cond delay="1312"/>
                                          </p:stCondLst>
                                        </p:cTn>
                                        <p:tgtEl>
                                          <p:spTgt spid="3074"/>
                                        </p:tgtEl>
                                      </p:cBhvr>
                                      <p:to x="100000" y="80000"/>
                                    </p:animScale>
                                    <p:animScale>
                                      <p:cBhvr>
                                        <p:cTn id="40" dur="166" decel="50000">
                                          <p:stCondLst>
                                            <p:cond delay="1338"/>
                                          </p:stCondLst>
                                        </p:cTn>
                                        <p:tgtEl>
                                          <p:spTgt spid="3074"/>
                                        </p:tgtEl>
                                      </p:cBhvr>
                                      <p:to x="100000" y="100000"/>
                                    </p:animScale>
                                    <p:animScale>
                                      <p:cBhvr>
                                        <p:cTn id="41" dur="26">
                                          <p:stCondLst>
                                            <p:cond delay="1642"/>
                                          </p:stCondLst>
                                        </p:cTn>
                                        <p:tgtEl>
                                          <p:spTgt spid="3074"/>
                                        </p:tgtEl>
                                      </p:cBhvr>
                                      <p:to x="100000" y="90000"/>
                                    </p:animScale>
                                    <p:animScale>
                                      <p:cBhvr>
                                        <p:cTn id="42" dur="166" decel="50000">
                                          <p:stCondLst>
                                            <p:cond delay="1668"/>
                                          </p:stCondLst>
                                        </p:cTn>
                                        <p:tgtEl>
                                          <p:spTgt spid="3074"/>
                                        </p:tgtEl>
                                      </p:cBhvr>
                                      <p:to x="100000" y="100000"/>
                                    </p:animScale>
                                    <p:animScale>
                                      <p:cBhvr>
                                        <p:cTn id="43" dur="26">
                                          <p:stCondLst>
                                            <p:cond delay="1808"/>
                                          </p:stCondLst>
                                        </p:cTn>
                                        <p:tgtEl>
                                          <p:spTgt spid="3074"/>
                                        </p:tgtEl>
                                      </p:cBhvr>
                                      <p:to x="100000" y="95000"/>
                                    </p:animScale>
                                    <p:animScale>
                                      <p:cBhvr>
                                        <p:cTn id="44" dur="166" decel="50000">
                                          <p:stCondLst>
                                            <p:cond delay="1834"/>
                                          </p:stCondLst>
                                        </p:cTn>
                                        <p:tgtEl>
                                          <p:spTgt spid="3074"/>
                                        </p:tgtEl>
                                      </p:cBhvr>
                                      <p:to x="100000" y="100000"/>
                                    </p:animScale>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Photo of 135c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92994"/>
            <a:ext cx="4037146" cy="563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58324" y="-22853"/>
            <a:ext cx="4677972" cy="923330"/>
          </a:xfrm>
          <a:prstGeom prst="rect">
            <a:avLst/>
          </a:prstGeom>
        </p:spPr>
        <p:txBody>
          <a:bodyPr wrap="square">
            <a:spAutoFit/>
          </a:bodyPr>
          <a:lstStyle/>
          <a:p>
            <a:pPr algn="ctr"/>
            <a:r>
              <a:rPr lang="en-GB" sz="5400" b="1" dirty="0" smtClean="0">
                <a:solidFill>
                  <a:srgbClr val="FFFF00"/>
                </a:solidFill>
              </a:rPr>
              <a:t>The Law</a:t>
            </a:r>
            <a:endParaRPr lang="en-GB" sz="5400" b="1" dirty="0">
              <a:solidFill>
                <a:srgbClr val="FFFF00"/>
              </a:solidFill>
            </a:endParaRPr>
          </a:p>
        </p:txBody>
      </p:sp>
      <p:sp>
        <p:nvSpPr>
          <p:cNvPr id="4" name="TextBox 3"/>
          <p:cNvSpPr txBox="1"/>
          <p:nvPr/>
        </p:nvSpPr>
        <p:spPr>
          <a:xfrm>
            <a:off x="4355976" y="792994"/>
            <a:ext cx="4536504" cy="5078313"/>
          </a:xfrm>
          <a:prstGeom prst="rect">
            <a:avLst/>
          </a:prstGeom>
          <a:noFill/>
        </p:spPr>
        <p:txBody>
          <a:bodyPr wrap="square" rtlCol="0">
            <a:spAutoFit/>
          </a:bodyPr>
          <a:lstStyle/>
          <a:p>
            <a:r>
              <a:rPr lang="en-GB" sz="3600" dirty="0" smtClean="0"/>
              <a:t>All children must wear a seat belt and use a car seat until they are 135cm tall or 12 years old – whichever they reach first. </a:t>
            </a:r>
          </a:p>
          <a:p>
            <a:endParaRPr lang="en-GB" sz="3600" dirty="0"/>
          </a:p>
          <a:p>
            <a:r>
              <a:rPr lang="en-GB" sz="3600" dirty="0" smtClean="0"/>
              <a:t>It is safer to use a seat until 150cm tall. </a:t>
            </a:r>
            <a:endParaRPr lang="en-GB" sz="3600" dirty="0"/>
          </a:p>
        </p:txBody>
      </p:sp>
    </p:spTree>
    <p:extLst>
      <p:ext uri="{BB962C8B-B14F-4D97-AF65-F5344CB8AC3E}">
        <p14:creationId xmlns:p14="http://schemas.microsoft.com/office/powerpoint/2010/main" val="394504094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FF00"/>
                </a:solidFill>
              </a:rPr>
              <a:t>Why do we need to use a car seat?</a:t>
            </a:r>
            <a:endParaRPr lang="en-GB" b="1" dirty="0">
              <a:solidFill>
                <a:srgbClr val="FFFF00"/>
              </a:solidFill>
            </a:endParaRPr>
          </a:p>
        </p:txBody>
      </p:sp>
      <p:sp>
        <p:nvSpPr>
          <p:cNvPr id="3" name="Content Placeholder 2"/>
          <p:cNvSpPr>
            <a:spLocks noGrp="1"/>
          </p:cNvSpPr>
          <p:nvPr>
            <p:ph idx="1"/>
          </p:nvPr>
        </p:nvSpPr>
        <p:spPr>
          <a:xfrm>
            <a:off x="457200" y="1362472"/>
            <a:ext cx="4474840" cy="4781128"/>
          </a:xfrm>
        </p:spPr>
        <p:txBody>
          <a:bodyPr>
            <a:normAutofit fontScale="92500" lnSpcReduction="10000"/>
          </a:bodyPr>
          <a:lstStyle/>
          <a:p>
            <a:endParaRPr lang="en-GB" dirty="0" smtClean="0"/>
          </a:p>
          <a:p>
            <a:r>
              <a:rPr lang="en-GB" sz="3600" dirty="0" smtClean="0">
                <a:solidFill>
                  <a:srgbClr val="FFFF00"/>
                </a:solidFill>
              </a:rPr>
              <a:t>A car seat or booster cushion makes sure that the seat belt sits on the bony part of your shoulder and hips and </a:t>
            </a:r>
            <a:r>
              <a:rPr lang="en-GB" sz="3600" b="1" dirty="0" smtClean="0">
                <a:solidFill>
                  <a:srgbClr val="FFFF00"/>
                </a:solidFill>
              </a:rPr>
              <a:t>NOT</a:t>
            </a:r>
            <a:r>
              <a:rPr lang="en-GB" sz="3600" dirty="0" smtClean="0">
                <a:solidFill>
                  <a:srgbClr val="FFFF00"/>
                </a:solidFill>
              </a:rPr>
              <a:t> on the soft parts of your neck and tummy which could be dangerous. </a:t>
            </a:r>
            <a:endParaRPr lang="en-GB" sz="3600" dirty="0">
              <a:solidFill>
                <a:srgbClr val="FFFF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670" y="1733736"/>
            <a:ext cx="28575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548634"/>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New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836613"/>
            <a:ext cx="748823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txBox="1">
            <a:spLocks noChangeArrowheads="1"/>
          </p:cNvSpPr>
          <p:nvPr/>
        </p:nvSpPr>
        <p:spPr>
          <a:xfrm>
            <a:off x="468313" y="6308725"/>
            <a:ext cx="5256212" cy="287337"/>
          </a:xfrm>
          <a:prstGeom prst="rect">
            <a:avLst/>
          </a:prstGeom>
          <a:solidFill>
            <a:schemeClr val="hlink"/>
          </a:solidFill>
          <a:ln>
            <a:solidFill>
              <a:schemeClr val="tx1"/>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80000"/>
              </a:lnSpc>
              <a:spcBef>
                <a:spcPct val="0"/>
              </a:spcBef>
              <a:buFontTx/>
              <a:buNone/>
            </a:pPr>
            <a:r>
              <a:rPr lang="en-GB" altLang="en-US" sz="1400" smtClean="0"/>
              <a:t>Images supplied by www.goodeggcarsafety.com</a:t>
            </a:r>
            <a:endParaRPr lang="en-GB" altLang="en-US" sz="1400" dirty="0" smtClean="0"/>
          </a:p>
        </p:txBody>
      </p:sp>
    </p:spTree>
    <p:extLst>
      <p:ext uri="{BB962C8B-B14F-4D97-AF65-F5344CB8AC3E}">
        <p14:creationId xmlns:p14="http://schemas.microsoft.com/office/powerpoint/2010/main" val="2304920550"/>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1420</TotalTime>
  <Words>1724</Words>
  <Application>Microsoft Office PowerPoint</Application>
  <PresentationFormat>On-screen Show (4:3)</PresentationFormat>
  <Paragraphs>131</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Arial</vt:lpstr>
      <vt:lpstr>Arial Rounded MT Bold</vt:lpstr>
      <vt:lpstr>Calibri</vt:lpstr>
      <vt:lpstr>Office Theme</vt:lpstr>
      <vt:lpstr> </vt:lpstr>
      <vt:lpstr>PowerPoint Presentation</vt:lpstr>
      <vt:lpstr>PowerPoint Presentation</vt:lpstr>
      <vt:lpstr>PowerPoint Presentation</vt:lpstr>
      <vt:lpstr>PowerPoint Presentation</vt:lpstr>
      <vt:lpstr>Booster Seats</vt:lpstr>
      <vt:lpstr>PowerPoint Presentation</vt:lpstr>
      <vt:lpstr>Why do we need to use a car seat?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Play a game and make a promise</vt:lpstr>
      <vt:lpstr>Seat Belt Rhyme  </vt:lpstr>
      <vt:lpstr>Twinkle Twinkle  </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Wilkinson</dc:creator>
  <cp:lastModifiedBy>Katie Hammond</cp:lastModifiedBy>
  <cp:revision>123</cp:revision>
  <dcterms:created xsi:type="dcterms:W3CDTF">2020-05-20T07:27:47Z</dcterms:created>
  <dcterms:modified xsi:type="dcterms:W3CDTF">2023-07-26T13:51:11Z</dcterms:modified>
</cp:coreProperties>
</file>