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63" r:id="rId3"/>
    <p:sldId id="262" r:id="rId4"/>
    <p:sldId id="257" r:id="rId5"/>
    <p:sldId id="258" r:id="rId6"/>
    <p:sldId id="259" r:id="rId7"/>
    <p:sldId id="260" r:id="rId8"/>
    <p:sldId id="264" r:id="rId9"/>
    <p:sldId id="265" r:id="rId10"/>
    <p:sldId id="269" r:id="rId11"/>
    <p:sldId id="267" r:id="rId12"/>
    <p:sldId id="261" r:id="rId13"/>
    <p:sldId id="266"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8364" autoAdjust="0"/>
  </p:normalViewPr>
  <p:slideViewPr>
    <p:cSldViewPr snapToGrid="0">
      <p:cViewPr varScale="1">
        <p:scale>
          <a:sx n="57" d="100"/>
          <a:sy n="57" d="100"/>
        </p:scale>
        <p:origin x="12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C6030C-517B-41A0-9C49-62166756169E}" type="datetimeFigureOut">
              <a:rPr lang="en-GB" smtClean="0"/>
              <a:t>05/11/2021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2FE28B-45B5-4697-84C1-21DEF517F68D}" type="slidenum">
              <a:rPr lang="en-GB" smtClean="0"/>
              <a:t>‹#›</a:t>
            </a:fld>
            <a:endParaRPr lang="en-GB"/>
          </a:p>
        </p:txBody>
      </p:sp>
    </p:spTree>
    <p:extLst>
      <p:ext uri="{BB962C8B-B14F-4D97-AF65-F5344CB8AC3E}">
        <p14:creationId xmlns:p14="http://schemas.microsoft.com/office/powerpoint/2010/main" val="508515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Before</a:t>
            </a:r>
            <a:r>
              <a:rPr lang="en-GB" baseline="0" dirty="0" smtClean="0"/>
              <a:t> you show the next slide, can the children recall any of the rules we use to keep us safe while we are crossing the road? </a:t>
            </a:r>
            <a:endParaRPr lang="en-GB" dirty="0"/>
          </a:p>
        </p:txBody>
      </p:sp>
      <p:sp>
        <p:nvSpPr>
          <p:cNvPr id="4" name="Slide Number Placeholder 3"/>
          <p:cNvSpPr>
            <a:spLocks noGrp="1"/>
          </p:cNvSpPr>
          <p:nvPr>
            <p:ph type="sldNum" sz="quarter" idx="10"/>
          </p:nvPr>
        </p:nvSpPr>
        <p:spPr/>
        <p:txBody>
          <a:bodyPr/>
          <a:lstStyle/>
          <a:p>
            <a:fld id="{7E2FE28B-45B5-4697-84C1-21DEF517F68D}" type="slidenum">
              <a:rPr lang="en-GB" smtClean="0"/>
              <a:t>5</a:t>
            </a:fld>
            <a:endParaRPr lang="en-GB"/>
          </a:p>
        </p:txBody>
      </p:sp>
    </p:spTree>
    <p:extLst>
      <p:ext uri="{BB962C8B-B14F-4D97-AF65-F5344CB8AC3E}">
        <p14:creationId xmlns:p14="http://schemas.microsoft.com/office/powerpoint/2010/main" val="2972829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younger</a:t>
            </a:r>
            <a:r>
              <a:rPr lang="en-GB" baseline="0" dirty="0" smtClean="0"/>
              <a:t> children, it is helpful to discuss holding the hand of their grown up and walking furthest away from the road and traffic. </a:t>
            </a:r>
          </a:p>
        </p:txBody>
      </p:sp>
      <p:sp>
        <p:nvSpPr>
          <p:cNvPr id="4" name="Slide Number Placeholder 3"/>
          <p:cNvSpPr>
            <a:spLocks noGrp="1"/>
          </p:cNvSpPr>
          <p:nvPr>
            <p:ph type="sldNum" sz="quarter" idx="10"/>
          </p:nvPr>
        </p:nvSpPr>
        <p:spPr/>
        <p:txBody>
          <a:bodyPr/>
          <a:lstStyle/>
          <a:p>
            <a:fld id="{7E2FE28B-45B5-4697-84C1-21DEF517F68D}" type="slidenum">
              <a:rPr lang="en-GB" smtClean="0"/>
              <a:t>6</a:t>
            </a:fld>
            <a:endParaRPr lang="en-GB"/>
          </a:p>
        </p:txBody>
      </p:sp>
    </p:spTree>
    <p:extLst>
      <p:ext uri="{BB962C8B-B14F-4D97-AF65-F5344CB8AC3E}">
        <p14:creationId xmlns:p14="http://schemas.microsoft.com/office/powerpoint/2010/main" val="4117631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 the children know what we mean by ‘a safe place to cross?’ This will be covered</a:t>
            </a:r>
            <a:r>
              <a:rPr lang="en-GB" baseline="0" dirty="0" smtClean="0"/>
              <a:t> in the next challenge but it is a good starting point now.</a:t>
            </a:r>
          </a:p>
          <a:p>
            <a:endParaRPr lang="en-GB" baseline="0" dirty="0" smtClean="0"/>
          </a:p>
          <a:p>
            <a:r>
              <a:rPr lang="en-GB" baseline="0" dirty="0" smtClean="0"/>
              <a:t>Do the children know which way we should look first? To the right as in this country the vehicles which are closest to </a:t>
            </a:r>
            <a:r>
              <a:rPr lang="en-GB" baseline="0" dirty="0" smtClean="0"/>
              <a:t>us </a:t>
            </a:r>
            <a:r>
              <a:rPr lang="en-GB" baseline="0" dirty="0" smtClean="0"/>
              <a:t>come from the right hand side.</a:t>
            </a:r>
          </a:p>
          <a:p>
            <a:endParaRPr lang="en-GB" baseline="0" dirty="0" smtClean="0"/>
          </a:p>
          <a:p>
            <a:r>
              <a:rPr lang="en-GB" baseline="0" dirty="0" smtClean="0"/>
              <a:t>It is also a good idea to discuss the increase in the use of electric vehicles on our roads and how quiet they are. We need to constantly be looking around us as well as listening when we are actually crossing the road. </a:t>
            </a:r>
            <a:endParaRPr lang="en-GB" dirty="0"/>
          </a:p>
        </p:txBody>
      </p:sp>
      <p:sp>
        <p:nvSpPr>
          <p:cNvPr id="4" name="Slide Number Placeholder 3"/>
          <p:cNvSpPr>
            <a:spLocks noGrp="1"/>
          </p:cNvSpPr>
          <p:nvPr>
            <p:ph type="sldNum" sz="quarter" idx="10"/>
          </p:nvPr>
        </p:nvSpPr>
        <p:spPr/>
        <p:txBody>
          <a:bodyPr/>
          <a:lstStyle/>
          <a:p>
            <a:fld id="{7E2FE28B-45B5-4697-84C1-21DEF517F68D}" type="slidenum">
              <a:rPr lang="en-GB" smtClean="0"/>
              <a:t>7</a:t>
            </a:fld>
            <a:endParaRPr lang="en-GB"/>
          </a:p>
        </p:txBody>
      </p:sp>
    </p:spTree>
    <p:extLst>
      <p:ext uri="{BB962C8B-B14F-4D97-AF65-F5344CB8AC3E}">
        <p14:creationId xmlns:p14="http://schemas.microsoft.com/office/powerpoint/2010/main" val="2501430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GB" b="1" dirty="0" smtClean="0"/>
              <a:t>Zebra Crossing</a:t>
            </a:r>
            <a:r>
              <a:rPr lang="en-GB" dirty="0" smtClean="0"/>
              <a:t>. STOP.</a:t>
            </a:r>
            <a:r>
              <a:rPr lang="en-GB" baseline="0" dirty="0" smtClean="0"/>
              <a:t> Ensure the traffic on both sides has stopped before using.</a:t>
            </a:r>
          </a:p>
          <a:p>
            <a:pPr marL="228600" indent="-228600">
              <a:buAutoNum type="arabicParenR"/>
            </a:pPr>
            <a:r>
              <a:rPr lang="en-GB" b="1" baseline="0" dirty="0" smtClean="0"/>
              <a:t>School Crossing Patrol or lollipop person</a:t>
            </a:r>
            <a:r>
              <a:rPr lang="en-GB" baseline="0" dirty="0" smtClean="0"/>
              <a:t>. Wait until they have told you it is safe to cross, then always walk in front of them.</a:t>
            </a:r>
          </a:p>
          <a:p>
            <a:pPr marL="228600" indent="-228600">
              <a:buAutoNum type="arabicParenR"/>
            </a:pPr>
            <a:r>
              <a:rPr lang="en-GB" b="1" baseline="0" dirty="0" smtClean="0"/>
              <a:t>Traffic Island</a:t>
            </a:r>
            <a:r>
              <a:rPr lang="en-GB" baseline="0" dirty="0" smtClean="0"/>
              <a:t>. Look right and left and right again. Cross when safe. Stop on island. Look left and right and left again. Cross when safe. Talk about traffic direction and flow – reinforce looking all round.</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b="1" baseline="0" dirty="0" smtClean="0"/>
              <a:t>Footbridge. </a:t>
            </a:r>
            <a:r>
              <a:rPr lang="en-GB" baseline="0" dirty="0" smtClean="0"/>
              <a:t>It may seem like a longer way to walk, but it is the safest.</a:t>
            </a:r>
          </a:p>
          <a:p>
            <a:pPr marL="228600" indent="-228600">
              <a:buAutoNum type="arabicParenR"/>
            </a:pPr>
            <a:r>
              <a:rPr lang="en-GB" b="1" baseline="0" dirty="0" smtClean="0"/>
              <a:t>Subway</a:t>
            </a:r>
            <a:r>
              <a:rPr lang="en-GB" baseline="0" dirty="0" smtClean="0"/>
              <a:t>. Whilst these are a safer place to cross, they can often be dark, so always make sure you use these with an adult you know.</a:t>
            </a:r>
          </a:p>
          <a:p>
            <a:pPr marL="228600" indent="-228600">
              <a:buAutoNum type="arabicParenR"/>
            </a:pPr>
            <a:r>
              <a:rPr lang="en-GB" b="1" baseline="0" dirty="0" smtClean="0"/>
              <a:t>Puffin Crossing</a:t>
            </a:r>
            <a:r>
              <a:rPr lang="en-GB" baseline="0" dirty="0" smtClean="0"/>
              <a:t>. STOP. Press the button, wait for the green man to come on. Make sure the traffic on both sides has stopped before crossing. Has anyone ever seen a car go through a red light?</a:t>
            </a:r>
          </a:p>
          <a:p>
            <a:pPr marL="228600" indent="-228600">
              <a:buAutoNum type="arabicParenR"/>
            </a:pPr>
            <a:r>
              <a:rPr lang="en-GB" b="1" baseline="0" dirty="0" smtClean="0"/>
              <a:t>Toucan Crossing</a:t>
            </a:r>
            <a:r>
              <a:rPr lang="en-GB" baseline="0" dirty="0" smtClean="0"/>
              <a:t>. The only crossing where you can actually ride your bike across. Use in the same way as a </a:t>
            </a:r>
            <a:r>
              <a:rPr lang="en-GB" baseline="0" dirty="0" smtClean="0"/>
              <a:t>Puffin Crossing.</a:t>
            </a:r>
            <a:endParaRPr lang="en-GB" baseline="0" dirty="0" smtClean="0"/>
          </a:p>
          <a:p>
            <a:pPr marL="228600" indent="-228600">
              <a:buAutoNum type="arabicParenR"/>
            </a:pPr>
            <a:r>
              <a:rPr lang="en-GB" b="1" baseline="0" dirty="0" smtClean="0"/>
              <a:t>Pegasus Crossing</a:t>
            </a:r>
            <a:r>
              <a:rPr lang="en-GB" baseline="0" dirty="0" smtClean="0"/>
              <a:t>. For horse riders. Use in the same way as a Toucan or </a:t>
            </a:r>
            <a:r>
              <a:rPr lang="en-GB" baseline="0" dirty="0" smtClean="0"/>
              <a:t>Puffin Crossing. </a:t>
            </a:r>
            <a:endParaRPr lang="en-GB" baseline="0" dirty="0" smtClean="0"/>
          </a:p>
          <a:p>
            <a:pPr marL="228600" indent="-228600">
              <a:buAutoNum type="arabicParenR"/>
            </a:pPr>
            <a:endParaRPr lang="en-GB" baseline="0" dirty="0" smtClean="0"/>
          </a:p>
          <a:p>
            <a:pPr marL="0" indent="0">
              <a:buNone/>
            </a:pPr>
            <a:r>
              <a:rPr lang="en-GB" baseline="0" dirty="0" smtClean="0"/>
              <a:t>Emphasise to pupils that they need to use the safer crossing places correctly and always concentrate because drivers are not always paying attention.   </a:t>
            </a:r>
          </a:p>
          <a:p>
            <a:pPr marL="0" indent="0">
              <a:buNone/>
            </a:pPr>
            <a:r>
              <a:rPr lang="en-GB" baseline="0" dirty="0" smtClean="0"/>
              <a:t>In doing this they will be their own road safety superhero! </a:t>
            </a:r>
          </a:p>
          <a:p>
            <a:pPr marL="228600" indent="-228600">
              <a:buAutoNum type="arabicParenR"/>
            </a:pPr>
            <a:endParaRPr lang="en-GB" dirty="0"/>
          </a:p>
        </p:txBody>
      </p:sp>
      <p:sp>
        <p:nvSpPr>
          <p:cNvPr id="4" name="Slide Number Placeholder 3"/>
          <p:cNvSpPr>
            <a:spLocks noGrp="1"/>
          </p:cNvSpPr>
          <p:nvPr>
            <p:ph type="sldNum" sz="quarter" idx="10"/>
          </p:nvPr>
        </p:nvSpPr>
        <p:spPr/>
        <p:txBody>
          <a:bodyPr/>
          <a:lstStyle/>
          <a:p>
            <a:fld id="{7E2FE28B-45B5-4697-84C1-21DEF517F68D}" type="slidenum">
              <a:rPr lang="en-GB" smtClean="0"/>
              <a:t>9</a:t>
            </a:fld>
            <a:endParaRPr lang="en-GB"/>
          </a:p>
        </p:txBody>
      </p:sp>
    </p:spTree>
    <p:extLst>
      <p:ext uri="{BB962C8B-B14F-4D97-AF65-F5344CB8AC3E}">
        <p14:creationId xmlns:p14="http://schemas.microsoft.com/office/powerpoint/2010/main" val="116042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Encourage children</a:t>
            </a:r>
            <a:r>
              <a:rPr lang="en-GB" baseline="0" dirty="0" smtClean="0"/>
              <a:t> to discuss the benefits of walking to school. </a:t>
            </a:r>
          </a:p>
          <a:p>
            <a:endParaRPr lang="en-GB" baseline="0" dirty="0" smtClean="0"/>
          </a:p>
          <a:p>
            <a:r>
              <a:rPr lang="en-GB" baseline="0" dirty="0" smtClean="0"/>
              <a:t>If children need to be driven, then perhaps they could be a superhero and </a:t>
            </a:r>
            <a:r>
              <a:rPr lang="en-GB" dirty="0" smtClean="0"/>
              <a:t>encourage their adult to park</a:t>
            </a:r>
            <a:r>
              <a:rPr lang="en-GB" baseline="0" dirty="0" smtClean="0"/>
              <a:t> a little</a:t>
            </a:r>
            <a:r>
              <a:rPr lang="en-GB" dirty="0" smtClean="0"/>
              <a:t> further away from school and walk</a:t>
            </a:r>
            <a:r>
              <a:rPr lang="en-GB" baseline="0" dirty="0" smtClean="0"/>
              <a:t> the last part of the journey. Even a short 5 minute walk can make a big difference. </a:t>
            </a:r>
          </a:p>
          <a:p>
            <a:endParaRPr lang="en-GB" baseline="0" dirty="0" smtClean="0"/>
          </a:p>
          <a:p>
            <a:r>
              <a:rPr lang="en-GB" baseline="0" dirty="0" smtClean="0"/>
              <a:t>Sometimes parking a bit further away where it is quieter and easier to find a space can be less stressful for their adults and actually be quicker than trying to park nearer.  Often when drivers do try to park really close to school, they end up getting stuck in a big queue and can’t even find anywhere to park because it is too crowded. </a:t>
            </a:r>
            <a:endParaRPr lang="en-GB" dirty="0"/>
          </a:p>
        </p:txBody>
      </p:sp>
      <p:sp>
        <p:nvSpPr>
          <p:cNvPr id="4" name="Slide Number Placeholder 3"/>
          <p:cNvSpPr>
            <a:spLocks noGrp="1"/>
          </p:cNvSpPr>
          <p:nvPr>
            <p:ph type="sldNum" sz="quarter" idx="10"/>
          </p:nvPr>
        </p:nvSpPr>
        <p:spPr/>
        <p:txBody>
          <a:bodyPr/>
          <a:lstStyle/>
          <a:p>
            <a:fld id="{7E2FE28B-45B5-4697-84C1-21DEF517F68D}" type="slidenum">
              <a:rPr lang="en-GB" smtClean="0"/>
              <a:t>10</a:t>
            </a:fld>
            <a:endParaRPr lang="en-GB"/>
          </a:p>
        </p:txBody>
      </p:sp>
    </p:spTree>
    <p:extLst>
      <p:ext uri="{BB962C8B-B14F-4D97-AF65-F5344CB8AC3E}">
        <p14:creationId xmlns:p14="http://schemas.microsoft.com/office/powerpoint/2010/main" val="3288338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Fluorescent </a:t>
            </a:r>
            <a:r>
              <a:rPr lang="en-GB" b="0" dirty="0" smtClean="0"/>
              <a:t>clothing</a:t>
            </a:r>
            <a:r>
              <a:rPr lang="en-GB" b="1" dirty="0" smtClean="0"/>
              <a:t> </a:t>
            </a:r>
            <a:r>
              <a:rPr lang="en-GB" b="0" dirty="0" smtClean="0"/>
              <a:t>(often referred to as </a:t>
            </a:r>
            <a:r>
              <a:rPr lang="en-GB" b="0" dirty="0" err="1" smtClean="0"/>
              <a:t>hi-viz</a:t>
            </a:r>
            <a:r>
              <a:rPr lang="en-GB" b="0" dirty="0" smtClean="0"/>
              <a:t>)</a:t>
            </a:r>
            <a:r>
              <a:rPr lang="en-GB" b="0" baseline="0" dirty="0" smtClean="0"/>
              <a:t> </a:t>
            </a:r>
            <a:r>
              <a:rPr lang="en-GB" dirty="0" smtClean="0"/>
              <a:t>helps you to be seen easily</a:t>
            </a:r>
            <a:r>
              <a:rPr lang="en-GB" baseline="0" dirty="0" smtClean="0"/>
              <a:t> during the </a:t>
            </a:r>
            <a:r>
              <a:rPr lang="en-GB" b="1" baseline="0" dirty="0" smtClean="0"/>
              <a:t>day</a:t>
            </a:r>
            <a:r>
              <a:rPr lang="en-GB" baseline="0" dirty="0" smtClean="0"/>
              <a:t>. The sun’s ultra violet rays react with the fluorescent colours to make them appear to ‘glow.’ This helps you to be seen more easily. </a:t>
            </a:r>
            <a:r>
              <a:rPr lang="en-GB" sz="1200" b="0" i="0" kern="1200" baseline="0" dirty="0" smtClean="0">
                <a:solidFill>
                  <a:schemeClr val="tx1"/>
                </a:solidFill>
                <a:effectLst/>
                <a:latin typeface="+mn-lt"/>
                <a:ea typeface="+mn-ea"/>
                <a:cs typeface="+mn-cs"/>
              </a:rPr>
              <a:t>Fluorescent or </a:t>
            </a:r>
            <a:r>
              <a:rPr lang="en-GB" sz="1200" b="0" i="0" kern="1200" baseline="0" dirty="0" err="1" smtClean="0">
                <a:solidFill>
                  <a:schemeClr val="tx1"/>
                </a:solidFill>
                <a:effectLst/>
                <a:latin typeface="+mn-lt"/>
                <a:ea typeface="+mn-ea"/>
                <a:cs typeface="+mn-cs"/>
              </a:rPr>
              <a:t>hi-viz</a:t>
            </a:r>
            <a:r>
              <a:rPr lang="en-GB" sz="1200" b="0" i="0" kern="1200" baseline="0" dirty="0" smtClean="0">
                <a:solidFill>
                  <a:schemeClr val="tx1"/>
                </a:solidFill>
                <a:effectLst/>
                <a:latin typeface="+mn-lt"/>
                <a:ea typeface="+mn-ea"/>
                <a:cs typeface="+mn-cs"/>
              </a:rPr>
              <a:t> clothing and accessories</a:t>
            </a:r>
            <a:r>
              <a:rPr lang="en-GB" sz="1200" b="0" i="0" kern="1200" dirty="0" smtClean="0">
                <a:solidFill>
                  <a:schemeClr val="tx1"/>
                </a:solidFill>
                <a:effectLst/>
                <a:latin typeface="+mn-lt"/>
                <a:ea typeface="+mn-ea"/>
                <a:cs typeface="+mn-cs"/>
              </a:rPr>
              <a:t> work really well when the light conditions are poor</a:t>
            </a:r>
            <a:r>
              <a:rPr lang="en-GB" sz="1200" b="0" i="0" kern="1200" baseline="0" dirty="0" smtClean="0">
                <a:solidFill>
                  <a:schemeClr val="tx1"/>
                </a:solidFill>
                <a:effectLst/>
                <a:latin typeface="+mn-lt"/>
                <a:ea typeface="+mn-ea"/>
                <a:cs typeface="+mn-cs"/>
              </a:rPr>
              <a:t> (i.e. gloomy, rainy, foggy or misty days, or when dusk is approaching). </a:t>
            </a:r>
            <a:r>
              <a:rPr lang="en-GB" baseline="0" dirty="0" smtClean="0"/>
              <a:t>Fluorescent material doesn’t help you to be seen at night when it is dark. For this you would need </a:t>
            </a:r>
            <a:r>
              <a:rPr lang="en-GB" b="1" baseline="0" dirty="0" smtClean="0"/>
              <a:t>reflective</a:t>
            </a:r>
            <a:r>
              <a:rPr lang="en-GB" baseline="0" dirty="0" smtClean="0"/>
              <a:t> clothing or materials.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Lots of colours can be fluorescent and are</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used for hi-vis clothing and accessories. Yellow,</a:t>
            </a:r>
            <a:r>
              <a:rPr lang="en-GB" sz="1200" b="0" i="0" kern="1200" baseline="0" dirty="0" smtClean="0">
                <a:solidFill>
                  <a:schemeClr val="tx1"/>
                </a:solidFill>
                <a:effectLst/>
                <a:latin typeface="+mn-lt"/>
                <a:ea typeface="+mn-ea"/>
                <a:cs typeface="+mn-cs"/>
              </a:rPr>
              <a:t> orange, green or pink are commonly used. Red can be used too. Blue is less effective </a:t>
            </a:r>
            <a:r>
              <a:rPr lang="en-GB" sz="1200" b="0" i="0" kern="1200" dirty="0" smtClean="0">
                <a:solidFill>
                  <a:schemeClr val="tx1"/>
                </a:solidFill>
                <a:effectLst/>
                <a:latin typeface="+mn-lt"/>
                <a:ea typeface="+mn-ea"/>
                <a:cs typeface="+mn-cs"/>
              </a:rPr>
              <a:t>because its wavelength it is not good at emitting light.</a:t>
            </a:r>
            <a:r>
              <a:rPr lang="en-GB" sz="1200" b="0" i="0" kern="1200" baseline="0" dirty="0" smtClean="0">
                <a:solidFill>
                  <a:schemeClr val="tx1"/>
                </a:solidFill>
                <a:effectLst/>
                <a:latin typeface="+mn-lt"/>
                <a:ea typeface="+mn-ea"/>
                <a:cs typeface="+mn-cs"/>
              </a:rPr>
              <a:t> In general the human eye is not so good at seeing blue, so if the uniform at your school is blue, it’s a really good idea to encourage the children to also wear or carry something fluorescent to help them to be seen.</a:t>
            </a: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r>
              <a:rPr lang="en-GB" b="1" dirty="0" smtClean="0">
                <a:effectLst/>
              </a:rPr>
              <a:t>Reflective</a:t>
            </a:r>
            <a:r>
              <a:rPr lang="en-GB" dirty="0" smtClean="0">
                <a:effectLst/>
              </a:rPr>
              <a:t> materials work at </a:t>
            </a:r>
            <a:r>
              <a:rPr lang="en-GB" b="1" dirty="0" smtClean="0">
                <a:effectLst/>
              </a:rPr>
              <a:t>night. </a:t>
            </a:r>
            <a:r>
              <a:rPr lang="en-GB" b="0" dirty="0" smtClean="0">
                <a:effectLst/>
              </a:rPr>
              <a:t>They</a:t>
            </a:r>
            <a:r>
              <a:rPr lang="en-GB" b="0" baseline="0" dirty="0" smtClean="0">
                <a:effectLst/>
              </a:rPr>
              <a:t> are designed to bounce back light to its source instead of scattering it.</a:t>
            </a:r>
            <a:r>
              <a:rPr lang="en-GB" b="0" dirty="0" smtClean="0">
                <a:effectLst/>
              </a:rPr>
              <a:t> </a:t>
            </a:r>
            <a:r>
              <a:rPr lang="en-GB" dirty="0" smtClean="0">
                <a:effectLst/>
              </a:rPr>
              <a:t>This</a:t>
            </a:r>
            <a:r>
              <a:rPr lang="en-GB" baseline="0" dirty="0" smtClean="0">
                <a:effectLst/>
              </a:rPr>
              <a:t> means that the</a:t>
            </a:r>
            <a:r>
              <a:rPr lang="en-GB" dirty="0" smtClean="0">
                <a:effectLst/>
              </a:rPr>
              <a:t> light from a drivers’ headlights bounces</a:t>
            </a:r>
            <a:r>
              <a:rPr lang="en-GB" baseline="0" dirty="0" smtClean="0">
                <a:effectLst/>
              </a:rPr>
              <a:t> </a:t>
            </a:r>
            <a:r>
              <a:rPr lang="en-GB" dirty="0" smtClean="0">
                <a:effectLst/>
              </a:rPr>
              <a:t>straight back to the driver who will see the reflective materials REALLY well. If drivers have their car headlights on</a:t>
            </a:r>
            <a:r>
              <a:rPr lang="en-GB" baseline="0" dirty="0" smtClean="0">
                <a:effectLst/>
              </a:rPr>
              <a:t> then r</a:t>
            </a:r>
            <a:r>
              <a:rPr lang="en-GB" dirty="0" smtClean="0">
                <a:effectLst/>
              </a:rPr>
              <a:t>eflective materials can help</a:t>
            </a:r>
            <a:r>
              <a:rPr lang="en-GB" baseline="0" dirty="0" smtClean="0">
                <a:effectLst/>
              </a:rPr>
              <a:t> them </a:t>
            </a:r>
            <a:r>
              <a:rPr lang="en-GB" dirty="0" smtClean="0">
                <a:effectLst/>
              </a:rPr>
              <a:t>to see you up to three seconds sooner at night – which could save your life.</a:t>
            </a:r>
          </a:p>
          <a:p>
            <a:endParaRPr lang="en-GB"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It</a:t>
            </a:r>
            <a:r>
              <a:rPr lang="en-GB" b="0" baseline="0" dirty="0" smtClean="0"/>
              <a:t> is useful to point out to the children the differences between fluorescent material and reflective material. Many people (including a lot of adults) are not fully aware that reflective material on your clothing will not reliably help you to be seen during the daytime. Although reflective tape may sometimes glint in the sunlight it doesn’t show up properly to drivers until it is dark and they are using their headlights.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Fluorescent / </a:t>
            </a:r>
            <a:r>
              <a:rPr lang="en-GB" b="1" baseline="0" dirty="0" err="1" smtClean="0"/>
              <a:t>hi-viz</a:t>
            </a:r>
            <a:r>
              <a:rPr lang="en-GB" b="1" baseline="0" dirty="0" smtClean="0"/>
              <a:t> </a:t>
            </a:r>
            <a:r>
              <a:rPr lang="en-GB" b="0" baseline="0" dirty="0" smtClean="0"/>
              <a:t>material is needed </a:t>
            </a:r>
            <a:r>
              <a:rPr lang="en-GB" b="1" baseline="0" dirty="0" smtClean="0"/>
              <a:t>for daylight hours </a:t>
            </a:r>
            <a:r>
              <a:rPr lang="en-GB" b="0" baseline="0" dirty="0" smtClean="0"/>
              <a:t>and </a:t>
            </a:r>
            <a:r>
              <a:rPr lang="en-GB" b="1" baseline="0" dirty="0" smtClean="0"/>
              <a:t>reflective material </a:t>
            </a:r>
            <a:r>
              <a:rPr lang="en-GB" b="0" baseline="0" dirty="0" smtClean="0"/>
              <a:t>is needed for </a:t>
            </a:r>
            <a:r>
              <a:rPr lang="en-GB" b="1" baseline="0" dirty="0" smtClean="0"/>
              <a:t>night time.</a:t>
            </a:r>
            <a:r>
              <a:rPr lang="en-GB" b="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t>Ideally </a:t>
            </a:r>
            <a:r>
              <a:rPr lang="en-GB" b="0" baseline="0" dirty="0" err="1" smtClean="0"/>
              <a:t>hi-viz</a:t>
            </a:r>
            <a:r>
              <a:rPr lang="en-GB" b="0" baseline="0" dirty="0" smtClean="0"/>
              <a:t> clothing or accessories will incorporate both fluorescent and reflective elements to help wearers be seen more easily at all times of day. </a:t>
            </a:r>
            <a:endParaRPr lang="en-GB" b="0" dirty="0"/>
          </a:p>
        </p:txBody>
      </p:sp>
      <p:sp>
        <p:nvSpPr>
          <p:cNvPr id="4" name="Slide Number Placeholder 3"/>
          <p:cNvSpPr>
            <a:spLocks noGrp="1"/>
          </p:cNvSpPr>
          <p:nvPr>
            <p:ph type="sldNum" sz="quarter" idx="10"/>
          </p:nvPr>
        </p:nvSpPr>
        <p:spPr/>
        <p:txBody>
          <a:bodyPr/>
          <a:lstStyle/>
          <a:p>
            <a:fld id="{7E2FE28B-45B5-4697-84C1-21DEF517F68D}" type="slidenum">
              <a:rPr lang="en-GB" smtClean="0"/>
              <a:t>11</a:t>
            </a:fld>
            <a:endParaRPr lang="en-GB"/>
          </a:p>
        </p:txBody>
      </p:sp>
    </p:spTree>
    <p:extLst>
      <p:ext uri="{BB962C8B-B14F-4D97-AF65-F5344CB8AC3E}">
        <p14:creationId xmlns:p14="http://schemas.microsoft.com/office/powerpoint/2010/main" val="3462969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baseline="0" dirty="0" smtClean="0"/>
              <a:t>Discussion Points:</a:t>
            </a:r>
          </a:p>
          <a:p>
            <a:r>
              <a:rPr lang="en-GB" baseline="0" dirty="0" smtClean="0"/>
              <a:t>-   Seat belts are not designed to be shared (one person per seat belt).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By law and for safety all children need to use a car seat or booster cushion until they are 135cm or 12 years of age (whichever comes first). This is because seat belts are designed for adults. The car/ booster seat ensures that the child is lifted into the correct position to allow the seat belt to lie across their shoulder and hips and pelvis rather than across their neck and abdomen.  An incorrectly positioned seat belt (i.e. one that lies across neck/ abdomen) could actually cause injuries to a child if the vehicle was involved in a collision. A very small child using only the adult seat belt could actually slip under the seat belt altogether in a collision resulting in catastrophic injuries.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Some children will tell you that they don’t wear a seat belt as they are uncomfortable. If the seat belt rubs their neck, they may have got rid of their booster seat too soon.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It is important that everyone in the car/ vehicle wears a seat belt. If there was a crash people not wearing a seatbelt could be flung into other passengers and injure them.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Can the children be road safety superheroes and always wear their own seat belt and remind everyone else in the car to wear theirs too?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If time allows, get children to think about how else they could be superheroes in the car. For example, not distracting the driver, reminding the driver not to use their mobile phone.  </a:t>
            </a:r>
            <a:endParaRPr lang="en-GB" dirty="0"/>
          </a:p>
        </p:txBody>
      </p:sp>
      <p:sp>
        <p:nvSpPr>
          <p:cNvPr id="4" name="Slide Number Placeholder 3"/>
          <p:cNvSpPr>
            <a:spLocks noGrp="1"/>
          </p:cNvSpPr>
          <p:nvPr>
            <p:ph type="sldNum" sz="quarter" idx="10"/>
          </p:nvPr>
        </p:nvSpPr>
        <p:spPr/>
        <p:txBody>
          <a:bodyPr/>
          <a:lstStyle/>
          <a:p>
            <a:fld id="{7E2FE28B-45B5-4697-84C1-21DEF517F68D}" type="slidenum">
              <a:rPr lang="en-GB" smtClean="0"/>
              <a:t>12</a:t>
            </a:fld>
            <a:endParaRPr lang="en-GB"/>
          </a:p>
        </p:txBody>
      </p:sp>
    </p:spTree>
    <p:extLst>
      <p:ext uri="{BB962C8B-B14F-4D97-AF65-F5344CB8AC3E}">
        <p14:creationId xmlns:p14="http://schemas.microsoft.com/office/powerpoint/2010/main" val="2720341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2FE28B-45B5-4697-84C1-21DEF517F68D}" type="slidenum">
              <a:rPr lang="en-GB" smtClean="0"/>
              <a:t>13</a:t>
            </a:fld>
            <a:endParaRPr lang="en-GB"/>
          </a:p>
        </p:txBody>
      </p:sp>
    </p:spTree>
    <p:extLst>
      <p:ext uri="{BB962C8B-B14F-4D97-AF65-F5344CB8AC3E}">
        <p14:creationId xmlns:p14="http://schemas.microsoft.com/office/powerpoint/2010/main" val="2663977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11/5/2021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11/5/2021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11/5/2021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11/5/2021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11/5/2021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11/5/2021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think.gov.uk/resource/be-bright-be-seen-gam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g"/><Relationship Id="rId3" Type="http://schemas.openxmlformats.org/officeDocument/2006/relationships/image" Target="../media/image8.jpg"/><Relationship Id="rId7" Type="http://schemas.openxmlformats.org/officeDocument/2006/relationships/image" Target="../media/image12.png"/><Relationship Id="rId12" Type="http://schemas.openxmlformats.org/officeDocument/2006/relationships/image" Target="../media/image17.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g"/><Relationship Id="rId11" Type="http://schemas.openxmlformats.org/officeDocument/2006/relationships/image" Target="../media/image16.jpg"/><Relationship Id="rId5" Type="http://schemas.openxmlformats.org/officeDocument/2006/relationships/image" Target="../media/image10.jpg"/><Relationship Id="rId10" Type="http://schemas.openxmlformats.org/officeDocument/2006/relationships/image" Target="../media/image15.jp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jpg"/><Relationship Id="rId4" Type="http://schemas.openxmlformats.org/officeDocument/2006/relationships/image" Target="../media/image29.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2253" y="3103180"/>
            <a:ext cx="9444584" cy="3137263"/>
          </a:xfrm>
        </p:spPr>
        <p:txBody>
          <a:bodyPr/>
          <a:lstStyle/>
          <a:p>
            <a:pPr algn="ctr"/>
            <a:r>
              <a:rPr lang="en-GB" b="1" dirty="0" smtClean="0">
                <a:latin typeface="Arial" panose="020B0604020202020204" pitchFamily="34" charset="0"/>
                <a:cs typeface="Arial" panose="020B0604020202020204" pitchFamily="34" charset="0"/>
              </a:rPr>
              <a:t>How To Be A </a:t>
            </a:r>
            <a:br>
              <a:rPr lang="en-GB" b="1" dirty="0" smtClean="0">
                <a:latin typeface="Arial" panose="020B0604020202020204" pitchFamily="34" charset="0"/>
                <a:cs typeface="Arial" panose="020B0604020202020204" pitchFamily="34" charset="0"/>
              </a:rPr>
            </a:br>
            <a:r>
              <a:rPr lang="en-GB" b="1" dirty="0" smtClean="0">
                <a:latin typeface="Arial" panose="020B0604020202020204" pitchFamily="34" charset="0"/>
                <a:cs typeface="Arial" panose="020B0604020202020204" pitchFamily="34" charset="0"/>
              </a:rPr>
              <a:t>Road Safety </a:t>
            </a:r>
            <a:r>
              <a:rPr lang="en-GB" b="1" dirty="0">
                <a:latin typeface="Arial" panose="020B0604020202020204" pitchFamily="34" charset="0"/>
                <a:cs typeface="Arial" panose="020B0604020202020204" pitchFamily="34" charset="0"/>
              </a:rPr>
              <a:t>H</a:t>
            </a:r>
            <a:r>
              <a:rPr lang="en-GB" b="1" dirty="0" smtClean="0">
                <a:latin typeface="Arial" panose="020B0604020202020204" pitchFamily="34" charset="0"/>
                <a:cs typeface="Arial" panose="020B0604020202020204" pitchFamily="34" charset="0"/>
              </a:rPr>
              <a:t>ero</a:t>
            </a:r>
            <a:endParaRPr lang="en-GB" b="1" dirty="0">
              <a:latin typeface="Arial" panose="020B0604020202020204" pitchFamily="34" charset="0"/>
              <a:cs typeface="Arial" panose="020B0604020202020204" pitchFamily="34" charset="0"/>
            </a:endParaRPr>
          </a:p>
        </p:txBody>
      </p:sp>
      <p:pic>
        <p:nvPicPr>
          <p:cNvPr id="2050" name="Picture 2" descr="RSW2021 social media block F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3393" y="299545"/>
            <a:ext cx="8182304" cy="3384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814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0381" y="388678"/>
            <a:ext cx="8592207" cy="738664"/>
          </a:xfrm>
          <a:prstGeom prst="rect">
            <a:avLst/>
          </a:prstGeom>
          <a:noFill/>
        </p:spPr>
        <p:txBody>
          <a:bodyPr wrap="square" rtlCol="0">
            <a:spAutoFit/>
          </a:bodyPr>
          <a:lstStyle/>
          <a:p>
            <a:r>
              <a:rPr lang="en-GB" sz="4200" b="1" dirty="0" smtClean="0">
                <a:latin typeface="Arial" panose="020B0604020202020204" pitchFamily="34" charset="0"/>
                <a:cs typeface="Arial" panose="020B0604020202020204" pitchFamily="34" charset="0"/>
              </a:rPr>
              <a:t>Challenge 3</a:t>
            </a:r>
            <a:endParaRPr lang="en-GB" sz="4200" b="1" dirty="0">
              <a:latin typeface="Arial" panose="020B0604020202020204" pitchFamily="34" charset="0"/>
              <a:cs typeface="Arial" panose="020B0604020202020204" pitchFamily="34" charset="0"/>
            </a:endParaRPr>
          </a:p>
        </p:txBody>
      </p:sp>
      <p:sp>
        <p:nvSpPr>
          <p:cNvPr id="4" name="TextBox 3"/>
          <p:cNvSpPr txBox="1"/>
          <p:nvPr/>
        </p:nvSpPr>
        <p:spPr>
          <a:xfrm>
            <a:off x="1481959" y="1465301"/>
            <a:ext cx="9238593" cy="2708434"/>
          </a:xfrm>
          <a:prstGeom prst="rect">
            <a:avLst/>
          </a:prstGeom>
          <a:noFill/>
        </p:spPr>
        <p:txBody>
          <a:bodyPr wrap="square" rtlCol="0">
            <a:spAutoFit/>
          </a:bodyPr>
          <a:lstStyle/>
          <a:p>
            <a:pPr marL="457200" indent="-457200">
              <a:buFont typeface="Wingdings" panose="05000000000000000000" pitchFamily="2" charset="2"/>
              <a:buChar char="Ø"/>
            </a:pPr>
            <a:r>
              <a:rPr lang="en-GB" sz="3400" dirty="0" smtClean="0">
                <a:latin typeface="Arial" panose="020B0604020202020204" pitchFamily="34" charset="0"/>
                <a:cs typeface="Arial" panose="020B0604020202020204" pitchFamily="34" charset="0"/>
              </a:rPr>
              <a:t>You can be a superhero by walking to school instead of taking the car</a:t>
            </a:r>
          </a:p>
          <a:p>
            <a:endParaRPr lang="en-GB" sz="34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GB" sz="3400" dirty="0" smtClean="0">
                <a:latin typeface="Arial" panose="020B0604020202020204" pitchFamily="34" charset="0"/>
                <a:cs typeface="Arial" panose="020B0604020202020204" pitchFamily="34" charset="0"/>
              </a:rPr>
              <a:t>Can you think of any benefits of walking to school?</a:t>
            </a:r>
            <a:endParaRPr lang="en-GB" sz="3400" dirty="0">
              <a:latin typeface="Arial" panose="020B0604020202020204" pitchFamily="34" charset="0"/>
              <a:cs typeface="Arial" panose="020B0604020202020204" pitchFamily="34" charset="0"/>
            </a:endParaRPr>
          </a:p>
        </p:txBody>
      </p:sp>
      <p:sp>
        <p:nvSpPr>
          <p:cNvPr id="5" name="TextBox 4"/>
          <p:cNvSpPr txBox="1"/>
          <p:nvPr/>
        </p:nvSpPr>
        <p:spPr>
          <a:xfrm rot="612785">
            <a:off x="251471" y="4184038"/>
            <a:ext cx="4902926" cy="461665"/>
          </a:xfrm>
          <a:prstGeom prst="rect">
            <a:avLst/>
          </a:prstGeom>
          <a:noFill/>
        </p:spPr>
        <p:txBody>
          <a:bodyPr wrap="square" rtlCol="0">
            <a:spAutoFit/>
          </a:bodyPr>
          <a:lstStyle/>
          <a:p>
            <a:r>
              <a:rPr lang="en-GB" sz="2400" b="1" dirty="0" smtClean="0">
                <a:solidFill>
                  <a:srgbClr val="FFFF00"/>
                </a:solidFill>
              </a:rPr>
              <a:t>Improves your health &amp; fitness</a:t>
            </a:r>
            <a:endParaRPr lang="en-GB" sz="2400" b="1" dirty="0">
              <a:solidFill>
                <a:srgbClr val="FFFF00"/>
              </a:solidFill>
            </a:endParaRPr>
          </a:p>
        </p:txBody>
      </p:sp>
      <p:sp>
        <p:nvSpPr>
          <p:cNvPr id="7" name="TextBox 6"/>
          <p:cNvSpPr txBox="1"/>
          <p:nvPr/>
        </p:nvSpPr>
        <p:spPr>
          <a:xfrm rot="280166">
            <a:off x="6771657" y="3856606"/>
            <a:ext cx="3003813" cy="830997"/>
          </a:xfrm>
          <a:prstGeom prst="rect">
            <a:avLst/>
          </a:prstGeom>
          <a:noFill/>
        </p:spPr>
        <p:txBody>
          <a:bodyPr wrap="square" rtlCol="0">
            <a:spAutoFit/>
          </a:bodyPr>
          <a:lstStyle/>
          <a:p>
            <a:r>
              <a:rPr lang="en-GB" sz="2400" b="1" dirty="0" smtClean="0">
                <a:solidFill>
                  <a:srgbClr val="00B0F0"/>
                </a:solidFill>
              </a:rPr>
              <a:t>Better concentration</a:t>
            </a:r>
            <a:endParaRPr lang="en-GB" sz="2400" b="1" dirty="0">
              <a:solidFill>
                <a:srgbClr val="00B0F0"/>
              </a:solidFill>
            </a:endParaRPr>
          </a:p>
        </p:txBody>
      </p:sp>
      <p:sp>
        <p:nvSpPr>
          <p:cNvPr id="8" name="TextBox 7"/>
          <p:cNvSpPr txBox="1"/>
          <p:nvPr/>
        </p:nvSpPr>
        <p:spPr>
          <a:xfrm rot="21193843">
            <a:off x="2492111" y="5387870"/>
            <a:ext cx="5328745" cy="830997"/>
          </a:xfrm>
          <a:prstGeom prst="rect">
            <a:avLst/>
          </a:prstGeom>
          <a:noFill/>
        </p:spPr>
        <p:txBody>
          <a:bodyPr wrap="square" rtlCol="0">
            <a:spAutoFit/>
          </a:bodyPr>
          <a:lstStyle/>
          <a:p>
            <a:r>
              <a:rPr lang="en-GB" sz="2400" b="1" dirty="0" smtClean="0">
                <a:solidFill>
                  <a:srgbClr val="92D050"/>
                </a:solidFill>
              </a:rPr>
              <a:t>Reduces traffic congestion &amp; parking problems near school</a:t>
            </a:r>
            <a:endParaRPr lang="en-GB" sz="2400" b="1" dirty="0">
              <a:solidFill>
                <a:srgbClr val="92D050"/>
              </a:solidFill>
            </a:endParaRPr>
          </a:p>
        </p:txBody>
      </p:sp>
      <p:sp>
        <p:nvSpPr>
          <p:cNvPr id="9" name="TextBox 8"/>
          <p:cNvSpPr txBox="1"/>
          <p:nvPr/>
        </p:nvSpPr>
        <p:spPr>
          <a:xfrm rot="601253">
            <a:off x="7683472" y="5174095"/>
            <a:ext cx="4275050" cy="830997"/>
          </a:xfrm>
          <a:prstGeom prst="rect">
            <a:avLst/>
          </a:prstGeom>
          <a:noFill/>
        </p:spPr>
        <p:txBody>
          <a:bodyPr wrap="square" rtlCol="0">
            <a:spAutoFit/>
          </a:bodyPr>
          <a:lstStyle/>
          <a:p>
            <a:r>
              <a:rPr lang="en-GB" sz="2400" b="1" dirty="0" smtClean="0">
                <a:solidFill>
                  <a:srgbClr val="FF3399"/>
                </a:solidFill>
              </a:rPr>
              <a:t>Improve your road safety skills</a:t>
            </a:r>
            <a:endParaRPr lang="en-GB" sz="2400" b="1" dirty="0">
              <a:solidFill>
                <a:srgbClr val="FF3399"/>
              </a:solidFill>
            </a:endParaRPr>
          </a:p>
        </p:txBody>
      </p:sp>
      <p:pic>
        <p:nvPicPr>
          <p:cNvPr id="1026" name="Picture 2" descr="https://www.highspeedtraining.co.uk/hub/wp-content/uploads/2015/09/international-walk-to-school-month-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7123" y="1638418"/>
            <a:ext cx="19431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34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Challenge 4</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80656" y="1330036"/>
            <a:ext cx="8969198" cy="4918363"/>
          </a:xfrm>
        </p:spPr>
        <p:txBody>
          <a:bodyPr>
            <a:normAutofit fontScale="55000" lnSpcReduction="20000"/>
          </a:bodyPr>
          <a:lstStyle/>
          <a:p>
            <a:r>
              <a:rPr lang="en-GB" sz="5100" dirty="0" smtClean="0">
                <a:latin typeface="Arial" panose="020B0604020202020204" pitchFamily="34" charset="0"/>
                <a:cs typeface="Arial" panose="020B0604020202020204" pitchFamily="34" charset="0"/>
              </a:rPr>
              <a:t>How can you make yourself visible to other road users at all times?</a:t>
            </a:r>
          </a:p>
          <a:p>
            <a:r>
              <a:rPr lang="en-GB" sz="5100" dirty="0" smtClean="0">
                <a:latin typeface="Arial" panose="020B0604020202020204" pitchFamily="34" charset="0"/>
                <a:cs typeface="Arial" panose="020B0604020202020204" pitchFamily="34" charset="0"/>
              </a:rPr>
              <a:t>Can you complete </a:t>
            </a:r>
            <a:r>
              <a:rPr lang="en-GB" sz="5100" dirty="0">
                <a:latin typeface="Arial" panose="020B0604020202020204" pitchFamily="34" charset="0"/>
                <a:cs typeface="Arial" panose="020B0604020202020204" pitchFamily="34" charset="0"/>
              </a:rPr>
              <a:t>this </a:t>
            </a:r>
            <a:r>
              <a:rPr lang="en-GB" sz="5100" dirty="0" smtClean="0">
                <a:latin typeface="Arial" panose="020B0604020202020204" pitchFamily="34" charset="0"/>
                <a:cs typeface="Arial" panose="020B0604020202020204" pitchFamily="34" charset="0"/>
              </a:rPr>
              <a:t>game to keep the people safe?</a:t>
            </a:r>
          </a:p>
          <a:p>
            <a:r>
              <a:rPr lang="en-GB" sz="3600" dirty="0">
                <a:latin typeface="Arial" panose="020B0604020202020204" pitchFamily="34" charset="0"/>
                <a:cs typeface="Arial" panose="020B0604020202020204" pitchFamily="34" charset="0"/>
                <a:hlinkClick r:id="rId3"/>
              </a:rPr>
              <a:t>Be bright be seen game – THINK!</a:t>
            </a:r>
            <a:endParaRPr lang="en-GB" sz="3600" dirty="0">
              <a:latin typeface="Arial" panose="020B0604020202020204" pitchFamily="34" charset="0"/>
              <a:cs typeface="Arial" panose="020B0604020202020204" pitchFamily="34" charset="0"/>
            </a:endParaRPr>
          </a:p>
          <a:p>
            <a:endParaRPr lang="en-GB" b="1" dirty="0" smtClean="0"/>
          </a:p>
          <a:p>
            <a:endParaRPr lang="en-GB" b="1" dirty="0"/>
          </a:p>
          <a:p>
            <a:endParaRPr lang="en-GB" b="1" dirty="0" smtClean="0"/>
          </a:p>
          <a:p>
            <a:endParaRPr lang="en-GB" b="1" dirty="0" smtClean="0"/>
          </a:p>
          <a:p>
            <a:endParaRPr lang="en-GB" b="1" dirty="0" smtClean="0"/>
          </a:p>
          <a:p>
            <a:endParaRPr lang="en-GB" b="1" dirty="0" smtClean="0"/>
          </a:p>
          <a:p>
            <a:endParaRPr lang="en-GB" b="1" dirty="0" smtClean="0"/>
          </a:p>
          <a:p>
            <a:pPr marL="0" indent="0">
              <a:buNone/>
            </a:pPr>
            <a:r>
              <a:rPr lang="en-GB" sz="4400" b="1" dirty="0" smtClean="0">
                <a:latin typeface="Arial" panose="020B0604020202020204" pitchFamily="34" charset="0"/>
                <a:cs typeface="Arial" panose="020B0604020202020204" pitchFamily="34" charset="0"/>
              </a:rPr>
              <a:t>Fluorescent clothing						</a:t>
            </a:r>
            <a:r>
              <a:rPr lang="en-GB" sz="4400" b="1" dirty="0">
                <a:latin typeface="Arial" panose="020B0604020202020204" pitchFamily="34" charset="0"/>
                <a:cs typeface="Arial" panose="020B0604020202020204" pitchFamily="34" charset="0"/>
              </a:rPr>
              <a:t>Reflective clothing </a:t>
            </a:r>
            <a:r>
              <a:rPr lang="en-GB" sz="4400" b="1" dirty="0" smtClean="0">
                <a:latin typeface="Arial" panose="020B0604020202020204" pitchFamily="34" charset="0"/>
                <a:cs typeface="Arial" panose="020B0604020202020204" pitchFamily="34" charset="0"/>
              </a:rPr>
              <a:t>		</a:t>
            </a:r>
            <a:r>
              <a:rPr lang="en-GB" sz="4400" b="1" dirty="0">
                <a:latin typeface="Arial" panose="020B0604020202020204" pitchFamily="34" charset="0"/>
                <a:cs typeface="Arial" panose="020B0604020202020204" pitchFamily="34" charset="0"/>
              </a:rPr>
              <a:t> </a:t>
            </a:r>
            <a:r>
              <a:rPr lang="en-GB" sz="4400" b="1" dirty="0" smtClean="0">
                <a:latin typeface="Arial" panose="020B0604020202020204" pitchFamily="34" charset="0"/>
                <a:cs typeface="Arial" panose="020B0604020202020204" pitchFamily="34" charset="0"/>
              </a:rPr>
              <a:t>     for </a:t>
            </a:r>
            <a:r>
              <a:rPr lang="en-GB" sz="4400" b="1" dirty="0">
                <a:latin typeface="Arial" panose="020B0604020202020204" pitchFamily="34" charset="0"/>
                <a:cs typeface="Arial" panose="020B0604020202020204" pitchFamily="34" charset="0"/>
              </a:rPr>
              <a:t>day	 </a:t>
            </a:r>
            <a:r>
              <a:rPr lang="en-GB" sz="4400" b="1" dirty="0" smtClean="0">
                <a:latin typeface="Arial" panose="020B0604020202020204" pitchFamily="34" charset="0"/>
                <a:cs typeface="Arial" panose="020B0604020202020204" pitchFamily="34" charset="0"/>
              </a:rPr>
              <a:t>								   for night			 </a:t>
            </a:r>
            <a:r>
              <a:rPr lang="en-GB" sz="4400" b="1" dirty="0" smtClean="0">
                <a:latin typeface="Arial" panose="020B0604020202020204" pitchFamily="34" charset="0"/>
                <a:cs typeface="Arial" panose="020B0604020202020204" pitchFamily="34" charset="0"/>
              </a:rPr>
              <a:t>						 	</a:t>
            </a:r>
            <a:endParaRPr lang="en-GB" b="1" dirty="0" smtClean="0"/>
          </a:p>
          <a:p>
            <a:pPr marL="0" indent="0">
              <a:buNone/>
            </a:pPr>
            <a:endParaRPr lang="en-GB" dirty="0"/>
          </a:p>
        </p:txBody>
      </p:sp>
      <p:pic>
        <p:nvPicPr>
          <p:cNvPr id="4" name="Picture 3"/>
          <p:cNvPicPr>
            <a:picLocks noChangeAspect="1"/>
          </p:cNvPicPr>
          <p:nvPr/>
        </p:nvPicPr>
        <p:blipFill>
          <a:blip r:embed="rId4"/>
          <a:stretch>
            <a:fillRect/>
          </a:stretch>
        </p:blipFill>
        <p:spPr>
          <a:xfrm>
            <a:off x="4294951" y="3440476"/>
            <a:ext cx="2107042" cy="2689389"/>
          </a:xfrm>
          <a:prstGeom prst="rect">
            <a:avLst/>
          </a:prstGeom>
        </p:spPr>
      </p:pic>
      <p:pic>
        <p:nvPicPr>
          <p:cNvPr id="5" name="Picture 4"/>
          <p:cNvPicPr>
            <a:picLocks noChangeAspect="1"/>
          </p:cNvPicPr>
          <p:nvPr/>
        </p:nvPicPr>
        <p:blipFill>
          <a:blip r:embed="rId5"/>
          <a:stretch>
            <a:fillRect/>
          </a:stretch>
        </p:blipFill>
        <p:spPr>
          <a:xfrm>
            <a:off x="9677324" y="3399314"/>
            <a:ext cx="2214728" cy="2730551"/>
          </a:xfrm>
          <a:prstGeom prst="rect">
            <a:avLst/>
          </a:prstGeom>
        </p:spPr>
      </p:pic>
    </p:spTree>
    <p:extLst>
      <p:ext uri="{BB962C8B-B14F-4D97-AF65-F5344CB8AC3E}">
        <p14:creationId xmlns:p14="http://schemas.microsoft.com/office/powerpoint/2010/main" val="96400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700265"/>
          </a:xfrm>
        </p:spPr>
        <p:txBody>
          <a:bodyPr/>
          <a:lstStyle/>
          <a:p>
            <a:r>
              <a:rPr lang="en-GB" b="1" dirty="0" smtClean="0">
                <a:latin typeface="Arial" panose="020B0604020202020204" pitchFamily="34" charset="0"/>
                <a:cs typeface="Arial" panose="020B0604020202020204" pitchFamily="34" charset="0"/>
              </a:rPr>
              <a:t>Challenge 5</a:t>
            </a:r>
            <a:r>
              <a:rPr lang="en-GB" sz="2800" b="1" dirty="0" smtClean="0">
                <a:latin typeface="Arial" panose="020B0604020202020204" pitchFamily="34" charset="0"/>
                <a:cs typeface="Arial" panose="020B0604020202020204" pitchFamily="34" charset="0"/>
              </a:rPr>
              <a:t/>
            </a:r>
            <a:br>
              <a:rPr lang="en-GB" sz="2800" b="1" dirty="0" smtClean="0">
                <a:latin typeface="Arial" panose="020B0604020202020204" pitchFamily="34" charset="0"/>
                <a:cs typeface="Arial" panose="020B0604020202020204" pitchFamily="34" charset="0"/>
              </a:rPr>
            </a:br>
            <a:r>
              <a:rPr lang="en-GB" sz="2800" dirty="0" smtClean="0">
                <a:latin typeface="Arial" panose="020B0604020202020204" pitchFamily="34" charset="0"/>
                <a:cs typeface="Arial" panose="020B0604020202020204" pitchFamily="34" charset="0"/>
              </a:rPr>
              <a:t/>
            </a:r>
            <a:br>
              <a:rPr lang="en-GB" sz="2800" dirty="0" smtClean="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
            </a:r>
            <a:br>
              <a:rPr lang="en-GB" sz="2800" dirty="0">
                <a:latin typeface="Arial" panose="020B0604020202020204" pitchFamily="34" charset="0"/>
                <a:cs typeface="Arial" panose="020B0604020202020204" pitchFamily="34" charset="0"/>
              </a:rPr>
            </a:br>
            <a:r>
              <a:rPr lang="en-GB" sz="2800" dirty="0" smtClean="0">
                <a:latin typeface="Arial" panose="020B0604020202020204" pitchFamily="34" charset="0"/>
                <a:cs typeface="Arial" panose="020B0604020202020204" pitchFamily="34" charset="0"/>
              </a:rPr>
              <a:t/>
            </a:r>
            <a:br>
              <a:rPr lang="en-GB" sz="2800" dirty="0" smtClean="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	</a:t>
            </a:r>
            <a:r>
              <a:rPr lang="en-GB" sz="2800" dirty="0" smtClean="0">
                <a:latin typeface="Arial" panose="020B0604020202020204" pitchFamily="34" charset="0"/>
                <a:cs typeface="Arial" panose="020B0604020202020204" pitchFamily="34" charset="0"/>
              </a:rPr>
              <a:t>									</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55405" y="4532048"/>
            <a:ext cx="5607395" cy="1347020"/>
          </a:xfrm>
        </p:spPr>
        <p:txBody>
          <a:bodyPr>
            <a:normAutofit fontScale="92500" lnSpcReduction="20000"/>
          </a:bodyPr>
          <a:lstStyle/>
          <a:p>
            <a:pPr>
              <a:buFont typeface="Wingdings" panose="05000000000000000000" pitchFamily="2" charset="2"/>
              <a:buChar char="Ø"/>
            </a:pPr>
            <a:r>
              <a:rPr lang="en-GB" sz="3500" dirty="0" smtClean="0">
                <a:latin typeface="Arial" panose="020B0604020202020204" pitchFamily="34" charset="0"/>
                <a:cs typeface="Arial" panose="020B0604020202020204" pitchFamily="34" charset="0"/>
              </a:rPr>
              <a:t>Can you think of anything else you should be using to keep safe in the car?</a:t>
            </a:r>
          </a:p>
          <a:p>
            <a:pPr>
              <a:buFont typeface="Wingdings" panose="05000000000000000000" pitchFamily="2" charset="2"/>
              <a:buChar char="Ø"/>
            </a:pPr>
            <a:endParaRPr lang="en-GB" sz="24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GB" sz="2400" dirty="0"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en-GB" sz="2400" dirty="0"/>
          </a:p>
          <a:p>
            <a:pPr>
              <a:buFont typeface="Wingdings" panose="05000000000000000000" pitchFamily="2" charset="2"/>
              <a:buChar char="Ø"/>
            </a:pPr>
            <a:endParaRPr lang="en-GB" sz="2400" dirty="0" smtClean="0"/>
          </a:p>
          <a:p>
            <a:pPr>
              <a:buFont typeface="Wingdings" panose="05000000000000000000" pitchFamily="2" charset="2"/>
              <a:buChar char="Ø"/>
            </a:pPr>
            <a:endParaRPr lang="en-GB" sz="2400" dirty="0" smtClean="0"/>
          </a:p>
          <a:p>
            <a:pPr>
              <a:buFont typeface="Wingdings" panose="05000000000000000000" pitchFamily="2" charset="2"/>
              <a:buChar char="Ø"/>
            </a:pPr>
            <a:endParaRPr lang="en-GB" sz="24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111" y="1618843"/>
            <a:ext cx="4309454" cy="2447344"/>
          </a:xfrm>
          <a:prstGeom prst="rect">
            <a:avLst/>
          </a:prstGeom>
        </p:spPr>
      </p:pic>
      <p:sp>
        <p:nvSpPr>
          <p:cNvPr id="4" name="TextBox 3"/>
          <p:cNvSpPr txBox="1"/>
          <p:nvPr/>
        </p:nvSpPr>
        <p:spPr>
          <a:xfrm>
            <a:off x="9210583" y="4844752"/>
            <a:ext cx="2981417" cy="1077218"/>
          </a:xfrm>
          <a:prstGeom prst="rect">
            <a:avLst/>
          </a:prstGeom>
          <a:noFill/>
        </p:spPr>
        <p:txBody>
          <a:bodyPr wrap="square" rtlCol="0">
            <a:spAutoFit/>
          </a:bodyPr>
          <a:lstStyle/>
          <a:p>
            <a:r>
              <a:rPr lang="en-GB" sz="3200" b="1" i="1" dirty="0" smtClean="0">
                <a:solidFill>
                  <a:srgbClr val="FF0000"/>
                </a:solidFill>
                <a:latin typeface="Arial" panose="020B0604020202020204" pitchFamily="34" charset="0"/>
                <a:cs typeface="Arial" panose="020B0604020202020204" pitchFamily="34" charset="0"/>
              </a:rPr>
              <a:t>A Booster Seat</a:t>
            </a:r>
            <a:endParaRPr lang="en-GB" sz="3200" b="1" i="1" dirty="0">
              <a:solidFill>
                <a:srgbClr val="FF0000"/>
              </a:solidFill>
              <a:latin typeface="Arial" panose="020B0604020202020204" pitchFamily="34" charset="0"/>
              <a:cs typeface="Arial" panose="020B0604020202020204" pitchFamily="34" charset="0"/>
            </a:endParaRP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8659" y="3637426"/>
            <a:ext cx="1836065" cy="268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348472" y="1371600"/>
            <a:ext cx="5725928" cy="1569660"/>
          </a:xfrm>
          <a:prstGeom prst="rect">
            <a:avLst/>
          </a:prstGeom>
          <a:noFill/>
        </p:spPr>
        <p:txBody>
          <a:bodyPr wrap="square" rtlCol="0">
            <a:spAutoFit/>
          </a:bodyPr>
          <a:lstStyle/>
          <a:p>
            <a:pPr marL="457200" indent="-457200">
              <a:buFont typeface="Wingdings" panose="05000000000000000000" pitchFamily="2" charset="2"/>
              <a:buChar char="Ø"/>
            </a:pPr>
            <a:r>
              <a:rPr lang="en-GB" sz="3200" dirty="0" smtClean="0">
                <a:latin typeface="Arial" panose="020B0604020202020204" pitchFamily="34" charset="0"/>
                <a:cs typeface="Arial" panose="020B0604020202020204" pitchFamily="34" charset="0"/>
              </a:rPr>
              <a:t>Not all superheroes wear a cape but they will always wear a seat belt!</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715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800" dirty="0" smtClean="0"/>
              <a:t>          </a:t>
            </a:r>
            <a:r>
              <a:rPr lang="en-GB" sz="4800" b="1" dirty="0" smtClean="0">
                <a:latin typeface="Arial" panose="020B0604020202020204" pitchFamily="34" charset="0"/>
                <a:cs typeface="Arial" panose="020B0604020202020204" pitchFamily="34" charset="0"/>
              </a:rPr>
              <a:t>Congratulations! </a:t>
            </a:r>
            <a:r>
              <a:rPr lang="en-GB" b="1" dirty="0" smtClean="0">
                <a:latin typeface="Arial" panose="020B0604020202020204" pitchFamily="34" charset="0"/>
                <a:cs typeface="Arial" panose="020B0604020202020204" pitchFamily="34" charset="0"/>
              </a:rPr>
              <a:t/>
            </a:r>
            <a:br>
              <a:rPr lang="en-GB" b="1"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           </a:t>
            </a:r>
            <a:r>
              <a:rPr lang="en-GB" b="1" dirty="0" smtClean="0">
                <a:solidFill>
                  <a:srgbClr val="FFFF00"/>
                </a:solidFill>
                <a:latin typeface="Arial" panose="020B0604020202020204" pitchFamily="34" charset="0"/>
                <a:cs typeface="Arial" panose="020B0604020202020204" pitchFamily="34" charset="0"/>
              </a:rPr>
              <a:t>Road Safety Superhero!</a:t>
            </a:r>
            <a:br>
              <a:rPr lang="en-GB" b="1" dirty="0" smtClean="0">
                <a:solidFill>
                  <a:srgbClr val="FFFF00"/>
                </a:solidFill>
                <a:latin typeface="Arial" panose="020B0604020202020204" pitchFamily="34" charset="0"/>
                <a:cs typeface="Arial" panose="020B0604020202020204" pitchFamily="34" charset="0"/>
              </a:rPr>
            </a:br>
            <a:r>
              <a:rPr lang="en-GB" b="1" dirty="0">
                <a:solidFill>
                  <a:srgbClr val="FFFF00"/>
                </a:solidFill>
                <a:latin typeface="Arial" panose="020B0604020202020204" pitchFamily="34" charset="0"/>
                <a:cs typeface="Arial" panose="020B0604020202020204" pitchFamily="34" charset="0"/>
              </a:rPr>
              <a:t/>
            </a:r>
            <a:br>
              <a:rPr lang="en-GB" b="1" dirty="0">
                <a:solidFill>
                  <a:srgbClr val="FFFF00"/>
                </a:solidFill>
                <a:latin typeface="Arial" panose="020B0604020202020204" pitchFamily="34" charset="0"/>
                <a:cs typeface="Arial" panose="020B0604020202020204" pitchFamily="34" charset="0"/>
              </a:rPr>
            </a:br>
            <a:r>
              <a:rPr lang="en-GB" dirty="0" smtClean="0">
                <a:solidFill>
                  <a:srgbClr val="FFFF00"/>
                </a:solidFill>
              </a:rPr>
              <a:t/>
            </a:r>
            <a:br>
              <a:rPr lang="en-GB" dirty="0" smtClean="0">
                <a:solidFill>
                  <a:srgbClr val="FFFF00"/>
                </a:solidFill>
              </a:rPr>
            </a:br>
            <a:r>
              <a:rPr lang="en-GB" dirty="0" err="1" smtClean="0">
                <a:solidFill>
                  <a:srgbClr val="FFFF00"/>
                </a:solidFill>
              </a:rPr>
              <a:t>hero</a:t>
            </a:r>
            <a:endParaRPr lang="en-GB" dirty="0">
              <a:solidFill>
                <a:srgbClr val="FFFF00"/>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19635" y="2030666"/>
            <a:ext cx="7757777" cy="4437002"/>
          </a:xfrm>
        </p:spPr>
      </p:pic>
    </p:spTree>
    <p:extLst>
      <p:ext uri="{BB962C8B-B14F-4D97-AF65-F5344CB8AC3E}">
        <p14:creationId xmlns:p14="http://schemas.microsoft.com/office/powerpoint/2010/main" val="2844939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329514"/>
            <a:ext cx="9404723" cy="1400530"/>
          </a:xfrm>
        </p:spPr>
        <p:txBody>
          <a:bodyPr/>
          <a:lstStyle/>
          <a:p>
            <a:pPr algn="ctr"/>
            <a:r>
              <a:rPr lang="en-GB" dirty="0" smtClean="0">
                <a:latin typeface="Arial" panose="020B0604020202020204" pitchFamily="34" charset="0"/>
                <a:cs typeface="Arial" panose="020B0604020202020204" pitchFamily="34" charset="0"/>
              </a:rPr>
              <a:t>Can you now encourage others to become Road Safety </a:t>
            </a:r>
            <a:r>
              <a:rPr lang="en-GB" dirty="0" smtClean="0">
                <a:latin typeface="Arial" panose="020B0604020202020204" pitchFamily="34" charset="0"/>
                <a:cs typeface="Arial" panose="020B0604020202020204" pitchFamily="34" charset="0"/>
              </a:rPr>
              <a:t>Superheroes</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28134" y="1730044"/>
            <a:ext cx="10786534" cy="4857023"/>
          </a:xfrm>
        </p:spPr>
        <p:txBody>
          <a:bodyPr>
            <a:normAutofit fontScale="92500" lnSpcReduction="10000"/>
          </a:bodyPr>
          <a:lstStyle/>
          <a:p>
            <a:r>
              <a:rPr lang="en-GB" sz="2600" b="1" dirty="0" smtClean="0">
                <a:latin typeface="Arial" panose="020B0604020202020204" pitchFamily="34" charset="0"/>
                <a:cs typeface="Arial" panose="020B0604020202020204" pitchFamily="34" charset="0"/>
              </a:rPr>
              <a:t>You could:</a:t>
            </a:r>
          </a:p>
          <a:p>
            <a:pPr marL="0" indent="0">
              <a:buNone/>
            </a:pPr>
            <a:endParaRPr lang="en-GB" sz="2600" dirty="0" smtClean="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D</a:t>
            </a:r>
            <a:r>
              <a:rPr lang="en-GB" sz="2600" dirty="0" smtClean="0">
                <a:latin typeface="Arial" panose="020B0604020202020204" pitchFamily="34" charset="0"/>
                <a:cs typeface="Arial" panose="020B0604020202020204" pitchFamily="34" charset="0"/>
              </a:rPr>
              <a:t>esign a poster for your classroom, detailing all you have learnt in becoming a road </a:t>
            </a:r>
            <a:r>
              <a:rPr lang="en-GB" sz="2600" dirty="0">
                <a:latin typeface="Arial" panose="020B0604020202020204" pitchFamily="34" charset="0"/>
                <a:cs typeface="Arial" panose="020B0604020202020204" pitchFamily="34" charset="0"/>
              </a:rPr>
              <a:t>s</a:t>
            </a:r>
            <a:r>
              <a:rPr lang="en-GB" sz="2600" dirty="0" smtClean="0">
                <a:latin typeface="Arial" panose="020B0604020202020204" pitchFamily="34" charset="0"/>
                <a:cs typeface="Arial" panose="020B0604020202020204" pitchFamily="34" charset="0"/>
              </a:rPr>
              <a:t>afety superhero</a:t>
            </a:r>
          </a:p>
          <a:p>
            <a:r>
              <a:rPr lang="en-GB" sz="2600" dirty="0" smtClean="0">
                <a:latin typeface="Arial" panose="020B0604020202020204" pitchFamily="34" charset="0"/>
                <a:cs typeface="Arial" panose="020B0604020202020204" pitchFamily="34" charset="0"/>
              </a:rPr>
              <a:t>Make a comic strip with your own superhero, saving lives on the road </a:t>
            </a:r>
          </a:p>
          <a:p>
            <a:r>
              <a:rPr lang="en-GB" sz="2600" dirty="0" smtClean="0">
                <a:latin typeface="Arial" panose="020B0604020202020204" pitchFamily="34" charset="0"/>
                <a:cs typeface="Arial" panose="020B0604020202020204" pitchFamily="34" charset="0"/>
              </a:rPr>
              <a:t>Design your own road safety superhero cape with the Green Cross Code on it</a:t>
            </a:r>
          </a:p>
          <a:p>
            <a:r>
              <a:rPr lang="en-GB" sz="2600" dirty="0" smtClean="0">
                <a:latin typeface="Arial" panose="020B0604020202020204" pitchFamily="34" charset="0"/>
                <a:cs typeface="Arial" panose="020B0604020202020204" pitchFamily="34" charset="0"/>
              </a:rPr>
              <a:t>Challenge your grown ups to become road </a:t>
            </a:r>
            <a:r>
              <a:rPr lang="en-GB" sz="2600" dirty="0">
                <a:latin typeface="Arial" panose="020B0604020202020204" pitchFamily="34" charset="0"/>
                <a:cs typeface="Arial" panose="020B0604020202020204" pitchFamily="34" charset="0"/>
              </a:rPr>
              <a:t>s</a:t>
            </a:r>
            <a:r>
              <a:rPr lang="en-GB" sz="2600" dirty="0" smtClean="0">
                <a:latin typeface="Arial" panose="020B0604020202020204" pitchFamily="34" charset="0"/>
                <a:cs typeface="Arial" panose="020B0604020202020204" pitchFamily="34" charset="0"/>
              </a:rPr>
              <a:t>afety superheroes too</a:t>
            </a:r>
          </a:p>
          <a:p>
            <a:r>
              <a:rPr lang="en-GB" sz="2600" dirty="0" smtClean="0">
                <a:latin typeface="Arial" panose="020B0604020202020204" pitchFamily="34" charset="0"/>
                <a:cs typeface="Arial" panose="020B0604020202020204" pitchFamily="34" charset="0"/>
              </a:rPr>
              <a:t>Write a letter or a thank you card to your own road </a:t>
            </a:r>
            <a:r>
              <a:rPr lang="en-GB" sz="2600" dirty="0">
                <a:latin typeface="Arial" panose="020B0604020202020204" pitchFamily="34" charset="0"/>
                <a:cs typeface="Arial" panose="020B0604020202020204" pitchFamily="34" charset="0"/>
              </a:rPr>
              <a:t>s</a:t>
            </a:r>
            <a:r>
              <a:rPr lang="en-GB" sz="2600" dirty="0" smtClean="0">
                <a:latin typeface="Arial" panose="020B0604020202020204" pitchFamily="34" charset="0"/>
                <a:cs typeface="Arial" panose="020B0604020202020204" pitchFamily="34" charset="0"/>
              </a:rPr>
              <a:t>afety hero – is there a lollipop person who helps you cross the road, or a Community Police Officer who visits your school? </a:t>
            </a:r>
          </a:p>
          <a:p>
            <a:endParaRPr lang="en-GB" sz="2400"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4389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20" y="951481"/>
            <a:ext cx="9404723" cy="1400530"/>
          </a:xfrm>
        </p:spPr>
        <p:txBody>
          <a:bodyPr/>
          <a:lstStyle/>
          <a:p>
            <a:r>
              <a:rPr lang="en-GB" b="1" dirty="0" smtClean="0">
                <a:latin typeface="Arial" panose="020B0604020202020204" pitchFamily="34" charset="0"/>
                <a:cs typeface="Arial" panose="020B0604020202020204" pitchFamily="34" charset="0"/>
              </a:rPr>
              <a:t>There are lots of Superheroes</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03310" y="2246882"/>
            <a:ext cx="9428056" cy="4195481"/>
          </a:xfrm>
        </p:spPr>
        <p:txBody>
          <a:bodyPr/>
          <a:lstStyle/>
          <a:p>
            <a:r>
              <a:rPr lang="en-GB" sz="3200" dirty="0" smtClean="0">
                <a:latin typeface="Arial" panose="020B0604020202020204" pitchFamily="34" charset="0"/>
                <a:cs typeface="Arial" panose="020B0604020202020204" pitchFamily="34" charset="0"/>
              </a:rPr>
              <a:t>Can you name any?</a:t>
            </a:r>
          </a:p>
          <a:p>
            <a:endParaRPr lang="en-GB" sz="3200" dirty="0">
              <a:latin typeface="Arial" panose="020B0604020202020204" pitchFamily="34" charset="0"/>
              <a:cs typeface="Arial" panose="020B0604020202020204" pitchFamily="34" charset="0"/>
            </a:endParaRPr>
          </a:p>
          <a:p>
            <a:r>
              <a:rPr lang="en-GB" sz="3200" dirty="0" smtClean="0">
                <a:latin typeface="Arial" panose="020B0604020202020204" pitchFamily="34" charset="0"/>
                <a:cs typeface="Arial" panose="020B0604020202020204" pitchFamily="34" charset="0"/>
              </a:rPr>
              <a:t>The next slide has just a few</a:t>
            </a:r>
          </a:p>
          <a:p>
            <a:endParaRPr lang="en-GB" sz="3200" dirty="0">
              <a:latin typeface="Arial" panose="020B0604020202020204" pitchFamily="34" charset="0"/>
              <a:cs typeface="Arial" panose="020B0604020202020204" pitchFamily="34" charset="0"/>
            </a:endParaRPr>
          </a:p>
          <a:p>
            <a:r>
              <a:rPr lang="en-GB" sz="3200" dirty="0" smtClean="0">
                <a:latin typeface="Arial" panose="020B0604020202020204" pitchFamily="34" charset="0"/>
                <a:cs typeface="Arial" panose="020B0604020202020204" pitchFamily="34" charset="0"/>
              </a:rPr>
              <a:t>There is one superhero missing – that’s YOU! </a:t>
            </a:r>
          </a:p>
          <a:p>
            <a:endParaRPr lang="en-GB" dirty="0"/>
          </a:p>
        </p:txBody>
      </p:sp>
    </p:spTree>
    <p:extLst>
      <p:ext uri="{BB962C8B-B14F-4D97-AF65-F5344CB8AC3E}">
        <p14:creationId xmlns:p14="http://schemas.microsoft.com/office/powerpoint/2010/main" val="3634519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369" y="908500"/>
            <a:ext cx="2575199" cy="144854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7274" y="186024"/>
            <a:ext cx="2047342" cy="182565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162" y="2788375"/>
            <a:ext cx="1942964" cy="256617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5586" y="406377"/>
            <a:ext cx="2319062" cy="17145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8144" y="4106483"/>
            <a:ext cx="1466388" cy="2566179"/>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73464" y="1923887"/>
            <a:ext cx="1842741" cy="2764112"/>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85462" y="390935"/>
            <a:ext cx="2277637" cy="1701198"/>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78470" y="2516340"/>
            <a:ext cx="2131931" cy="1197566"/>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30364" y="2165468"/>
            <a:ext cx="1765624" cy="2386101"/>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44436" y="4009821"/>
            <a:ext cx="2156766" cy="2172282"/>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72458" y="4751599"/>
            <a:ext cx="2484316" cy="1855569"/>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31612" y="4589540"/>
            <a:ext cx="1463505" cy="2179688"/>
          </a:xfrm>
          <a:prstGeom prst="rect">
            <a:avLst/>
          </a:prstGeom>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345870" y="2357049"/>
            <a:ext cx="2036170" cy="2036170"/>
          </a:xfrm>
          <a:prstGeom prst="rect">
            <a:avLst/>
          </a:prstGeom>
        </p:spPr>
      </p:pic>
    </p:spTree>
    <p:extLst>
      <p:ext uri="{BB962C8B-B14F-4D97-AF65-F5344CB8AC3E}">
        <p14:creationId xmlns:p14="http://schemas.microsoft.com/office/powerpoint/2010/main" val="178997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do </a:t>
            </a:r>
            <a:r>
              <a:rPr lang="en-GB" b="1" dirty="0" smtClean="0"/>
              <a:t>Superheroes </a:t>
            </a:r>
            <a:r>
              <a:rPr lang="en-GB" b="1" dirty="0" smtClean="0"/>
              <a:t>do? </a:t>
            </a:r>
            <a:endParaRPr lang="en-GB" b="1" dirty="0"/>
          </a:p>
        </p:txBody>
      </p:sp>
      <p:sp>
        <p:nvSpPr>
          <p:cNvPr id="3" name="Content Placeholder 2"/>
          <p:cNvSpPr>
            <a:spLocks noGrp="1"/>
          </p:cNvSpPr>
          <p:nvPr>
            <p:ph idx="1"/>
          </p:nvPr>
        </p:nvSpPr>
        <p:spPr>
          <a:xfrm>
            <a:off x="180110" y="1427018"/>
            <a:ext cx="8271164" cy="5084618"/>
          </a:xfrm>
        </p:spPr>
        <p:txBody>
          <a:bodyPr>
            <a:noAutofit/>
          </a:bodyPr>
          <a:lstStyle/>
          <a:p>
            <a:r>
              <a:rPr lang="en-GB" sz="2400" dirty="0" smtClean="0">
                <a:latin typeface="Arial" panose="020B0604020202020204" pitchFamily="34" charset="0"/>
                <a:cs typeface="Arial" panose="020B0604020202020204" pitchFamily="34" charset="0"/>
              </a:rPr>
              <a:t>They save lives!</a:t>
            </a:r>
          </a:p>
          <a:p>
            <a:endParaRPr lang="en-GB" sz="2400" dirty="0"/>
          </a:p>
          <a:p>
            <a:r>
              <a:rPr lang="en-GB" sz="2400" dirty="0" smtClean="0">
                <a:latin typeface="Arial" panose="020B0604020202020204" pitchFamily="34" charset="0"/>
                <a:cs typeface="Arial" panose="020B0604020202020204" pitchFamily="34" charset="0"/>
              </a:rPr>
              <a:t>You can be a superhero too! </a:t>
            </a: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A Road Safety Super</a:t>
            </a:r>
            <a:r>
              <a:rPr lang="en-GB" sz="2400" dirty="0">
                <a:latin typeface="Arial" panose="020B0604020202020204" pitchFamily="34" charset="0"/>
                <a:cs typeface="Arial" panose="020B0604020202020204" pitchFamily="34" charset="0"/>
              </a:rPr>
              <a:t>h</a:t>
            </a:r>
            <a:r>
              <a:rPr lang="en-GB" sz="2400" dirty="0" smtClean="0">
                <a:latin typeface="Arial" panose="020B0604020202020204" pitchFamily="34" charset="0"/>
                <a:cs typeface="Arial" panose="020B0604020202020204" pitchFamily="34" charset="0"/>
              </a:rPr>
              <a:t>ero!</a:t>
            </a:r>
          </a:p>
          <a:p>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These people are already Road Safety Superheroes</a:t>
            </a: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Are you ready to accept the challenges to become a Road Safety Superhero? </a:t>
            </a:r>
          </a:p>
          <a:p>
            <a:endParaRPr lang="en-GB" sz="24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5072" y="706583"/>
            <a:ext cx="3254430" cy="20089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6909" y="3132871"/>
            <a:ext cx="2430719" cy="2597715"/>
          </a:xfrm>
          <a:prstGeom prst="rect">
            <a:avLst/>
          </a:prstGeom>
        </p:spPr>
      </p:pic>
    </p:spTree>
    <p:extLst>
      <p:ext uri="{BB962C8B-B14F-4D97-AF65-F5344CB8AC3E}">
        <p14:creationId xmlns:p14="http://schemas.microsoft.com/office/powerpoint/2010/main" val="379117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76" y="484249"/>
            <a:ext cx="10973075" cy="1400530"/>
          </a:xfrm>
        </p:spPr>
        <p:txBody>
          <a:bodyPr/>
          <a:lstStyle/>
          <a:p>
            <a:r>
              <a:rPr lang="en-GB" b="1" dirty="0" smtClean="0">
                <a:latin typeface="Arial" panose="020B0604020202020204" pitchFamily="34" charset="0"/>
                <a:cs typeface="Arial" panose="020B0604020202020204" pitchFamily="34" charset="0"/>
              </a:rPr>
              <a:t>Can you be a Road Safety Super</a:t>
            </a:r>
            <a:r>
              <a:rPr lang="en-GB" b="1" dirty="0">
                <a:latin typeface="Arial" panose="020B0604020202020204" pitchFamily="34" charset="0"/>
                <a:cs typeface="Arial" panose="020B0604020202020204" pitchFamily="34" charset="0"/>
              </a:rPr>
              <a:t>h</a:t>
            </a:r>
            <a:r>
              <a:rPr lang="en-GB" b="1" dirty="0" smtClean="0">
                <a:latin typeface="Arial" panose="020B0604020202020204" pitchFamily="34" charset="0"/>
                <a:cs typeface="Arial" panose="020B0604020202020204" pitchFamily="34" charset="0"/>
              </a:rPr>
              <a:t>ero? </a:t>
            </a:r>
            <a:br>
              <a:rPr lang="en-GB" b="1" dirty="0" smtClean="0">
                <a:latin typeface="Arial" panose="020B0604020202020204" pitchFamily="34" charset="0"/>
                <a:cs typeface="Arial" panose="020B0604020202020204" pitchFamily="34" charset="0"/>
              </a:rPr>
            </a:br>
            <a:endParaRPr lang="en-GB"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88276" y="2948152"/>
            <a:ext cx="10830910" cy="3300247"/>
          </a:xfrm>
        </p:spPr>
        <p:txBody>
          <a:bodyPr/>
          <a:lstStyle/>
          <a:p>
            <a:r>
              <a:rPr lang="en-GB" sz="3200" dirty="0" smtClean="0">
                <a:latin typeface="Arial" panose="020B0604020202020204" pitchFamily="34" charset="0"/>
                <a:cs typeface="Arial" panose="020B0604020202020204" pitchFamily="34" charset="0"/>
              </a:rPr>
              <a:t>To know the Green Cross Code?</a:t>
            </a:r>
          </a:p>
          <a:p>
            <a:endParaRPr lang="en-GB" sz="3200" dirty="0">
              <a:latin typeface="Arial" panose="020B0604020202020204" pitchFamily="34" charset="0"/>
              <a:cs typeface="Arial" panose="020B0604020202020204" pitchFamily="34" charset="0"/>
            </a:endParaRPr>
          </a:p>
          <a:p>
            <a:endParaRPr lang="en-GB" sz="3200" dirty="0" smtClean="0">
              <a:latin typeface="Arial" panose="020B0604020202020204" pitchFamily="34" charset="0"/>
              <a:cs typeface="Arial" panose="020B0604020202020204" pitchFamily="34" charset="0"/>
            </a:endParaRPr>
          </a:p>
          <a:p>
            <a:r>
              <a:rPr lang="en-GB" sz="3200" dirty="0" smtClean="0">
                <a:latin typeface="Arial" panose="020B0604020202020204" pitchFamily="34" charset="0"/>
                <a:cs typeface="Arial" panose="020B0604020202020204" pitchFamily="34" charset="0"/>
              </a:rPr>
              <a:t>Can you put the rules of the road in the right order? </a:t>
            </a:r>
          </a:p>
          <a:p>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
        <p:nvSpPr>
          <p:cNvPr id="4" name="TextBox 3"/>
          <p:cNvSpPr txBox="1"/>
          <p:nvPr/>
        </p:nvSpPr>
        <p:spPr>
          <a:xfrm>
            <a:off x="977462" y="1466193"/>
            <a:ext cx="5297214" cy="738664"/>
          </a:xfrm>
          <a:prstGeom prst="rect">
            <a:avLst/>
          </a:prstGeom>
          <a:noFill/>
        </p:spPr>
        <p:txBody>
          <a:bodyPr wrap="square" rtlCol="0">
            <a:spAutoFit/>
          </a:bodyPr>
          <a:lstStyle/>
          <a:p>
            <a:r>
              <a:rPr lang="en-GB" sz="4200" b="1" dirty="0" smtClean="0">
                <a:latin typeface="Arial" panose="020B0604020202020204" pitchFamily="34" charset="0"/>
                <a:cs typeface="Arial" panose="020B0604020202020204" pitchFamily="34" charset="0"/>
              </a:rPr>
              <a:t>Challenge 1</a:t>
            </a:r>
            <a:endParaRPr lang="en-GB" sz="4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161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5067" y="332930"/>
            <a:ext cx="2060152" cy="282846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1794" y="3396343"/>
            <a:ext cx="2180365" cy="308283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9757" y="332930"/>
            <a:ext cx="1982536" cy="282078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38581" y="1894114"/>
            <a:ext cx="2248247" cy="3157899"/>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62823" y="3396343"/>
            <a:ext cx="2183372" cy="3082834"/>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95509" y="292040"/>
            <a:ext cx="2049856" cy="2861679"/>
          </a:xfrm>
          <a:prstGeom prst="rect">
            <a:avLst/>
          </a:prstGeom>
        </p:spPr>
      </p:pic>
    </p:spTree>
    <p:extLst>
      <p:ext uri="{BB962C8B-B14F-4D97-AF65-F5344CB8AC3E}">
        <p14:creationId xmlns:p14="http://schemas.microsoft.com/office/powerpoint/2010/main" val="121997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4867" y="341150"/>
            <a:ext cx="9404723" cy="1400530"/>
          </a:xfrm>
        </p:spPr>
        <p:txBody>
          <a:bodyPr/>
          <a:lstStyle/>
          <a:p>
            <a:pPr algn="ctr"/>
            <a:r>
              <a:rPr lang="en-GB" b="1" dirty="0" smtClean="0">
                <a:latin typeface="Arial" panose="020B0604020202020204" pitchFamily="34" charset="0"/>
                <a:cs typeface="Arial" panose="020B0604020202020204" pitchFamily="34" charset="0"/>
              </a:rPr>
              <a:t>The Green Cross Code</a:t>
            </a:r>
            <a:endParaRPr lang="en-GB"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178" y="1374518"/>
            <a:ext cx="1864181" cy="2635779"/>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3923" y="1374519"/>
            <a:ext cx="1867186" cy="263639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9673" y="1374518"/>
            <a:ext cx="1888041" cy="263577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7229" y="1374518"/>
            <a:ext cx="1852505" cy="2635779"/>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22028" y="1374518"/>
            <a:ext cx="1876526" cy="2635779"/>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50163" y="1374518"/>
            <a:ext cx="1919810" cy="2635779"/>
          </a:xfrm>
          <a:prstGeom prst="rect">
            <a:avLst/>
          </a:prstGeom>
        </p:spPr>
      </p:pic>
      <p:sp>
        <p:nvSpPr>
          <p:cNvPr id="10" name="TextBox 9"/>
          <p:cNvSpPr txBox="1"/>
          <p:nvPr/>
        </p:nvSpPr>
        <p:spPr>
          <a:xfrm>
            <a:off x="1073268" y="4676503"/>
            <a:ext cx="9429269" cy="1446550"/>
          </a:xfrm>
          <a:prstGeom prst="rect">
            <a:avLst/>
          </a:prstGeom>
          <a:noFill/>
        </p:spPr>
        <p:txBody>
          <a:bodyPr wrap="square" rtlCol="0">
            <a:spAutoFit/>
          </a:bodyPr>
          <a:lstStyle/>
          <a:p>
            <a:r>
              <a:rPr lang="en-GB" sz="4400" dirty="0" smtClean="0">
                <a:latin typeface="Arial" panose="020B0604020202020204" pitchFamily="34" charset="0"/>
                <a:cs typeface="Arial" panose="020B0604020202020204" pitchFamily="34" charset="0"/>
              </a:rPr>
              <a:t>Did you do it? </a:t>
            </a:r>
          </a:p>
          <a:p>
            <a:r>
              <a:rPr lang="en-GB" sz="4400" dirty="0" smtClean="0">
                <a:latin typeface="Arial" panose="020B0604020202020204" pitchFamily="34" charset="0"/>
                <a:cs typeface="Arial" panose="020B0604020202020204" pitchFamily="34" charset="0"/>
              </a:rPr>
              <a:t>Can you cross the road safely? </a:t>
            </a:r>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69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 calcmode="lin" valueType="num">
                                      <p:cBhvr additive="base">
                                        <p:cTn id="3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Challenge 2</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03312" y="2052919"/>
            <a:ext cx="8946541" cy="1757082"/>
          </a:xfrm>
        </p:spPr>
        <p:txBody>
          <a:bodyPr>
            <a:normAutofit fontScale="85000" lnSpcReduction="10000"/>
          </a:bodyPr>
          <a:lstStyle/>
          <a:p>
            <a:r>
              <a:rPr lang="en-GB" sz="4400" dirty="0" smtClean="0">
                <a:latin typeface="Arial" panose="020B0604020202020204" pitchFamily="34" charset="0"/>
                <a:cs typeface="Arial" panose="020B0604020202020204" pitchFamily="34" charset="0"/>
              </a:rPr>
              <a:t>The next slide will show you some safer places to cross. Can you name them and discuss how to use them safely?  </a:t>
            </a:r>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8548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8036" y="494217"/>
            <a:ext cx="2752765" cy="1831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stretch>
            <a:fillRect/>
          </a:stretch>
        </p:blipFill>
        <p:spPr>
          <a:xfrm>
            <a:off x="3607610" y="493685"/>
            <a:ext cx="2621505" cy="1832371"/>
          </a:xfrm>
          <a:prstGeom prst="rect">
            <a:avLst/>
          </a:prstGeom>
        </p:spPr>
      </p:pic>
      <p:pic>
        <p:nvPicPr>
          <p:cNvPr id="6" name="Picture 5"/>
          <p:cNvPicPr>
            <a:picLocks noChangeAspect="1"/>
          </p:cNvPicPr>
          <p:nvPr/>
        </p:nvPicPr>
        <p:blipFill>
          <a:blip r:embed="rId5"/>
          <a:stretch>
            <a:fillRect/>
          </a:stretch>
        </p:blipFill>
        <p:spPr>
          <a:xfrm>
            <a:off x="6515926" y="493684"/>
            <a:ext cx="3055995" cy="1832372"/>
          </a:xfrm>
          <a:prstGeom prst="rect">
            <a:avLst/>
          </a:prstGeom>
        </p:spPr>
      </p:pic>
      <p:pic>
        <p:nvPicPr>
          <p:cNvPr id="7" name="Picture 6"/>
          <p:cNvPicPr>
            <a:picLocks noChangeAspect="1"/>
          </p:cNvPicPr>
          <p:nvPr/>
        </p:nvPicPr>
        <p:blipFill>
          <a:blip r:embed="rId6"/>
          <a:stretch>
            <a:fillRect/>
          </a:stretch>
        </p:blipFill>
        <p:spPr>
          <a:xfrm>
            <a:off x="568035" y="2563018"/>
            <a:ext cx="2826927" cy="1731414"/>
          </a:xfrm>
          <a:prstGeom prst="rect">
            <a:avLst/>
          </a:prstGeom>
        </p:spPr>
      </p:pic>
      <p:pic>
        <p:nvPicPr>
          <p:cNvPr id="8" name="Picture 7"/>
          <p:cNvPicPr>
            <a:picLocks noChangeAspect="1"/>
          </p:cNvPicPr>
          <p:nvPr/>
        </p:nvPicPr>
        <p:blipFill>
          <a:blip r:embed="rId7"/>
          <a:stretch>
            <a:fillRect/>
          </a:stretch>
        </p:blipFill>
        <p:spPr>
          <a:xfrm>
            <a:off x="3598464" y="2563018"/>
            <a:ext cx="2639797" cy="1731414"/>
          </a:xfrm>
          <a:prstGeom prst="rect">
            <a:avLst/>
          </a:prstGeom>
        </p:spPr>
      </p:pic>
      <p:pic>
        <p:nvPicPr>
          <p:cNvPr id="9" name="Picture 8"/>
          <p:cNvPicPr>
            <a:picLocks noChangeAspect="1"/>
          </p:cNvPicPr>
          <p:nvPr/>
        </p:nvPicPr>
        <p:blipFill>
          <a:blip r:embed="rId8"/>
          <a:stretch>
            <a:fillRect/>
          </a:stretch>
        </p:blipFill>
        <p:spPr>
          <a:xfrm>
            <a:off x="6515926" y="2563018"/>
            <a:ext cx="3055995" cy="1731414"/>
          </a:xfrm>
          <a:prstGeom prst="rect">
            <a:avLst/>
          </a:prstGeom>
        </p:spPr>
      </p:pic>
      <p:pic>
        <p:nvPicPr>
          <p:cNvPr id="10" name="Picture 9"/>
          <p:cNvPicPr>
            <a:picLocks noChangeAspect="1"/>
          </p:cNvPicPr>
          <p:nvPr/>
        </p:nvPicPr>
        <p:blipFill>
          <a:blip r:embed="rId9"/>
          <a:stretch>
            <a:fillRect/>
          </a:stretch>
        </p:blipFill>
        <p:spPr>
          <a:xfrm>
            <a:off x="568035" y="4565289"/>
            <a:ext cx="2737341" cy="2007830"/>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14316" y="4531394"/>
            <a:ext cx="1633539" cy="2041725"/>
          </a:xfrm>
          <a:prstGeom prst="rect">
            <a:avLst/>
          </a:prstGeom>
        </p:spPr>
      </p:pic>
      <p:sp>
        <p:nvSpPr>
          <p:cNvPr id="12" name="TextBox 11"/>
          <p:cNvSpPr txBox="1"/>
          <p:nvPr/>
        </p:nvSpPr>
        <p:spPr>
          <a:xfrm>
            <a:off x="5756795" y="4531394"/>
            <a:ext cx="5953739" cy="2031325"/>
          </a:xfrm>
          <a:prstGeom prst="rect">
            <a:avLst/>
          </a:prstGeom>
          <a:noFill/>
        </p:spPr>
        <p:txBody>
          <a:bodyPr wrap="square" rtlCol="0">
            <a:spAutoFit/>
          </a:bodyPr>
          <a:lstStyle/>
          <a:p>
            <a:r>
              <a:rPr lang="en-GB" sz="4200" dirty="0" smtClean="0">
                <a:solidFill>
                  <a:srgbClr val="FFFF00"/>
                </a:solidFill>
                <a:latin typeface="Arial" panose="020B0604020202020204" pitchFamily="34" charset="0"/>
                <a:cs typeface="Arial" panose="020B0604020202020204" pitchFamily="34" charset="0"/>
              </a:rPr>
              <a:t>Remember these are only ‘safer’ if used correctly! </a:t>
            </a:r>
            <a:endParaRPr lang="en-GB" sz="42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263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787</TotalTime>
  <Words>1450</Words>
  <Application>Microsoft Office PowerPoint</Application>
  <PresentationFormat>Widescreen</PresentationFormat>
  <Paragraphs>117</Paragraphs>
  <Slides>14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Wingdings</vt:lpstr>
      <vt:lpstr>Wingdings 3</vt:lpstr>
      <vt:lpstr>Ion</vt:lpstr>
      <vt:lpstr>How To Be A  Road Safety Hero</vt:lpstr>
      <vt:lpstr>There are lots of Superheroes</vt:lpstr>
      <vt:lpstr>PowerPoint Presentation</vt:lpstr>
      <vt:lpstr>What do Superheroes do? </vt:lpstr>
      <vt:lpstr>Can you be a Road Safety Superhero?  </vt:lpstr>
      <vt:lpstr>PowerPoint Presentation</vt:lpstr>
      <vt:lpstr>The Green Cross Code</vt:lpstr>
      <vt:lpstr>Challenge 2</vt:lpstr>
      <vt:lpstr>PowerPoint Presentation</vt:lpstr>
      <vt:lpstr>PowerPoint Presentation</vt:lpstr>
      <vt:lpstr>Challenge 4</vt:lpstr>
      <vt:lpstr>Challenge 5              </vt:lpstr>
      <vt:lpstr>          Congratulations!             Road Safety Superhero!   hero</vt:lpstr>
      <vt:lpstr>Can you now encourage others to become Road Safety Superheroes?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Be A Road Safety Superhero</dc:title>
  <dc:creator>Mandy Greenwood</dc:creator>
  <cp:lastModifiedBy>Katie Hammond</cp:lastModifiedBy>
  <cp:revision>82</cp:revision>
  <dcterms:created xsi:type="dcterms:W3CDTF">2021-10-18T09:33:28Z</dcterms:created>
  <dcterms:modified xsi:type="dcterms:W3CDTF">2021-11-05T13:21:24Z</dcterms:modified>
</cp:coreProperties>
</file>