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3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1" r:id="rId17"/>
    <p:sldId id="272" r:id="rId18"/>
    <p:sldId id="275" r:id="rId19"/>
    <p:sldId id="297" r:id="rId20"/>
    <p:sldId id="299" r:id="rId21"/>
    <p:sldId id="273" r:id="rId22"/>
    <p:sldId id="276" r:id="rId23"/>
    <p:sldId id="277" r:id="rId24"/>
    <p:sldId id="278" r:id="rId25"/>
    <p:sldId id="280" r:id="rId26"/>
    <p:sldId id="281" r:id="rId27"/>
    <p:sldId id="282" r:id="rId28"/>
    <p:sldId id="283" r:id="rId29"/>
    <p:sldId id="286" r:id="rId30"/>
    <p:sldId id="289" r:id="rId31"/>
    <p:sldId id="291" r:id="rId32"/>
    <p:sldId id="292" r:id="rId33"/>
    <p:sldId id="294" r:id="rId34"/>
    <p:sldId id="274" r:id="rId35"/>
    <p:sldId id="295" r:id="rId36"/>
    <p:sldId id="300" r:id="rId37"/>
    <p:sldId id="296" r:id="rId38"/>
  </p:sldIdLst>
  <p:sldSz cx="9144000" cy="6858000" type="screen4x3"/>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6C18497-703A-4BF7-A86D-03C746227EA7}">
  <a:tblStyle styleId="{96C18497-703A-4BF7-A86D-03C746227EA7}" styleName="Table_0"/>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1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45658" cy="498055"/>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50442" y="0"/>
            <a:ext cx="2945658" cy="498055"/>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66812" y="1241425"/>
            <a:ext cx="4464050" cy="3349624"/>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79768" y="4777194"/>
            <a:ext cx="5438140" cy="3908614"/>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9428584"/>
            <a:ext cx="2945658" cy="498055"/>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50442" y="9428584"/>
            <a:ext cx="2945658" cy="49805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6001660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en.wikipedia.org/wiki/Community_psychology"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en.wikipedia.org/wiki/Urie_Bronfenbrenner"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79768" y="4777194"/>
            <a:ext cx="5438140" cy="3908614"/>
          </a:xfrm>
          <a:prstGeom prst="rect">
            <a:avLst/>
          </a:prstGeom>
        </p:spPr>
        <p:txBody>
          <a:bodyPr lIns="91425" tIns="91425" rIns="91425" bIns="91425" anchor="t" anchorCtr="0">
            <a:noAutofit/>
          </a:bodyPr>
          <a:lstStyle/>
          <a:p>
            <a:pPr lvl="0">
              <a:spcBef>
                <a:spcPts val="0"/>
              </a:spcBef>
              <a:buNone/>
            </a:pPr>
            <a:endParaRPr/>
          </a:p>
        </p:txBody>
      </p:sp>
      <p:sp>
        <p:nvSpPr>
          <p:cNvPr id="86" name="Shape 86"/>
          <p:cNvSpPr>
            <a:spLocks noGrp="1" noRot="1" noChangeAspect="1"/>
          </p:cNvSpPr>
          <p:nvPr>
            <p:ph type="sldImg" idx="2"/>
          </p:nvPr>
        </p:nvSpPr>
        <p:spPr>
          <a:xfrm>
            <a:off x="1166813" y="1241425"/>
            <a:ext cx="4464050" cy="33496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3092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1166813" y="1241425"/>
            <a:ext cx="4464050" cy="33496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3" name="Shape 163"/>
          <p:cNvSpPr txBox="1">
            <a:spLocks noGrp="1"/>
          </p:cNvSpPr>
          <p:nvPr>
            <p:ph type="body" idx="1"/>
          </p:nvPr>
        </p:nvSpPr>
        <p:spPr>
          <a:xfrm>
            <a:off x="679768" y="4777194"/>
            <a:ext cx="5438140" cy="390861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800" b="0" i="0" u="none" strike="noStrike" cap="none">
              <a:solidFill>
                <a:schemeClr val="dk1"/>
              </a:solidFill>
              <a:latin typeface="Calibri"/>
              <a:ea typeface="Calibri"/>
              <a:cs typeface="Calibri"/>
              <a:sym typeface="Calibri"/>
            </a:endParaRPr>
          </a:p>
        </p:txBody>
      </p:sp>
      <p:sp>
        <p:nvSpPr>
          <p:cNvPr id="164" name="Shape 164"/>
          <p:cNvSpPr txBox="1">
            <a:spLocks noGrp="1"/>
          </p:cNvSpPr>
          <p:nvPr>
            <p:ph type="sldNum" idx="12"/>
          </p:nvPr>
        </p:nvSpPr>
        <p:spPr>
          <a:xfrm>
            <a:off x="3850442" y="9428584"/>
            <a:ext cx="2945658" cy="49805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17367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1166813" y="1241425"/>
            <a:ext cx="4464050" cy="33496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2" name="Shape 172"/>
          <p:cNvSpPr txBox="1">
            <a:spLocks noGrp="1"/>
          </p:cNvSpPr>
          <p:nvPr>
            <p:ph type="body" idx="1"/>
          </p:nvPr>
        </p:nvSpPr>
        <p:spPr>
          <a:xfrm>
            <a:off x="679768" y="4777194"/>
            <a:ext cx="5438140" cy="390861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800" b="0" i="0" u="none" strike="noStrike" cap="none">
              <a:solidFill>
                <a:schemeClr val="dk1"/>
              </a:solidFill>
              <a:latin typeface="Calibri"/>
              <a:ea typeface="Calibri"/>
              <a:cs typeface="Calibri"/>
              <a:sym typeface="Calibri"/>
            </a:endParaRPr>
          </a:p>
        </p:txBody>
      </p:sp>
      <p:sp>
        <p:nvSpPr>
          <p:cNvPr id="173" name="Shape 173"/>
          <p:cNvSpPr txBox="1">
            <a:spLocks noGrp="1"/>
          </p:cNvSpPr>
          <p:nvPr>
            <p:ph type="sldNum" idx="12"/>
          </p:nvPr>
        </p:nvSpPr>
        <p:spPr>
          <a:xfrm>
            <a:off x="3850442" y="9428584"/>
            <a:ext cx="2945658" cy="49805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31984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1166813" y="1241425"/>
            <a:ext cx="4464050" cy="33496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1" name="Shape 181"/>
          <p:cNvSpPr txBox="1">
            <a:spLocks noGrp="1"/>
          </p:cNvSpPr>
          <p:nvPr>
            <p:ph type="body" idx="1"/>
          </p:nvPr>
        </p:nvSpPr>
        <p:spPr>
          <a:xfrm>
            <a:off x="679768" y="4777194"/>
            <a:ext cx="5438140" cy="390861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800" b="0" i="0" u="none" strike="noStrike" cap="none">
              <a:solidFill>
                <a:schemeClr val="dk1"/>
              </a:solidFill>
              <a:latin typeface="Calibri"/>
              <a:ea typeface="Calibri"/>
              <a:cs typeface="Calibri"/>
              <a:sym typeface="Calibri"/>
            </a:endParaRPr>
          </a:p>
        </p:txBody>
      </p:sp>
      <p:sp>
        <p:nvSpPr>
          <p:cNvPr id="182" name="Shape 182"/>
          <p:cNvSpPr txBox="1">
            <a:spLocks noGrp="1"/>
          </p:cNvSpPr>
          <p:nvPr>
            <p:ph type="sldNum" idx="12"/>
          </p:nvPr>
        </p:nvSpPr>
        <p:spPr>
          <a:xfrm>
            <a:off x="3850442" y="9428584"/>
            <a:ext cx="2945658" cy="49805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88151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1166813" y="1241425"/>
            <a:ext cx="4464050" cy="33496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0" name="Shape 190"/>
          <p:cNvSpPr txBox="1">
            <a:spLocks noGrp="1"/>
          </p:cNvSpPr>
          <p:nvPr>
            <p:ph type="body" idx="1"/>
          </p:nvPr>
        </p:nvSpPr>
        <p:spPr>
          <a:xfrm>
            <a:off x="679768" y="4777194"/>
            <a:ext cx="5438140" cy="390861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a:solidFill>
                  <a:schemeClr val="dk1"/>
                </a:solidFill>
                <a:latin typeface="Calibri"/>
                <a:ea typeface="Calibri"/>
                <a:cs typeface="Calibri"/>
                <a:sym typeface="Calibri"/>
              </a:rPr>
              <a:t>Is yours a nurturing school? Then prove it!</a:t>
            </a:r>
          </a:p>
        </p:txBody>
      </p:sp>
      <p:sp>
        <p:nvSpPr>
          <p:cNvPr id="191" name="Shape 191"/>
          <p:cNvSpPr txBox="1">
            <a:spLocks noGrp="1"/>
          </p:cNvSpPr>
          <p:nvPr>
            <p:ph type="sldNum" idx="12"/>
          </p:nvPr>
        </p:nvSpPr>
        <p:spPr>
          <a:xfrm>
            <a:off x="3850442" y="9428584"/>
            <a:ext cx="2945658" cy="49805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14975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1166813" y="1241425"/>
            <a:ext cx="4464050" cy="33496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7" name="Shape 197"/>
          <p:cNvSpPr txBox="1">
            <a:spLocks noGrp="1"/>
          </p:cNvSpPr>
          <p:nvPr>
            <p:ph type="body" idx="1"/>
          </p:nvPr>
        </p:nvSpPr>
        <p:spPr>
          <a:xfrm>
            <a:off x="679768" y="4777194"/>
            <a:ext cx="5438140" cy="390861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800" b="0" i="0" u="none" strike="noStrike" cap="none">
              <a:solidFill>
                <a:schemeClr val="dk1"/>
              </a:solidFill>
              <a:latin typeface="Calibri"/>
              <a:ea typeface="Calibri"/>
              <a:cs typeface="Calibri"/>
              <a:sym typeface="Calibri"/>
            </a:endParaRPr>
          </a:p>
        </p:txBody>
      </p:sp>
      <p:sp>
        <p:nvSpPr>
          <p:cNvPr id="198" name="Shape 198"/>
          <p:cNvSpPr txBox="1">
            <a:spLocks noGrp="1"/>
          </p:cNvSpPr>
          <p:nvPr>
            <p:ph type="sldNum" idx="12"/>
          </p:nvPr>
        </p:nvSpPr>
        <p:spPr>
          <a:xfrm>
            <a:off x="3850442" y="9428584"/>
            <a:ext cx="2945658" cy="49805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26620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1166813" y="1241425"/>
            <a:ext cx="4464050" cy="33496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3" name="Shape 213"/>
          <p:cNvSpPr txBox="1">
            <a:spLocks noGrp="1"/>
          </p:cNvSpPr>
          <p:nvPr>
            <p:ph type="body" idx="1"/>
          </p:nvPr>
        </p:nvSpPr>
        <p:spPr>
          <a:xfrm>
            <a:off x="679768" y="4777194"/>
            <a:ext cx="5438140" cy="390861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Is yours a nurturing school?</a:t>
            </a:r>
          </a:p>
        </p:txBody>
      </p:sp>
      <p:sp>
        <p:nvSpPr>
          <p:cNvPr id="214" name="Shape 214"/>
          <p:cNvSpPr txBox="1">
            <a:spLocks noGrp="1"/>
          </p:cNvSpPr>
          <p:nvPr>
            <p:ph type="sldNum" idx="12"/>
          </p:nvPr>
        </p:nvSpPr>
        <p:spPr>
          <a:xfrm>
            <a:off x="3850442" y="9428584"/>
            <a:ext cx="2945658" cy="49805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75266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1166813" y="1241425"/>
            <a:ext cx="4464050" cy="33496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0" name="Shape 220"/>
          <p:cNvSpPr txBox="1">
            <a:spLocks noGrp="1"/>
          </p:cNvSpPr>
          <p:nvPr>
            <p:ph type="body" idx="1"/>
          </p:nvPr>
        </p:nvSpPr>
        <p:spPr>
          <a:xfrm>
            <a:off x="679768" y="4777194"/>
            <a:ext cx="5438140" cy="390861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a:solidFill>
                  <a:schemeClr val="dk1"/>
                </a:solidFill>
                <a:latin typeface="Calibri"/>
                <a:ea typeface="Calibri"/>
                <a:cs typeface="Calibri"/>
                <a:sym typeface="Calibri"/>
              </a:rPr>
              <a:t>This programme will launch nationwide next year and it is the intention of NGN that this does not replace NGs or is seen as NG’s light – but as a way of bringing more schools into nurture and then developing more NGs as the more focussed intervention for more needy children. The NNSP is run on Nurture Group Principles as Wendy will now explain</a:t>
            </a:r>
          </a:p>
        </p:txBody>
      </p:sp>
      <p:sp>
        <p:nvSpPr>
          <p:cNvPr id="221" name="Shape 221"/>
          <p:cNvSpPr txBox="1">
            <a:spLocks noGrp="1"/>
          </p:cNvSpPr>
          <p:nvPr>
            <p:ph type="sldNum" idx="12"/>
          </p:nvPr>
        </p:nvSpPr>
        <p:spPr>
          <a:xfrm>
            <a:off x="3850442" y="9428584"/>
            <a:ext cx="2945658" cy="49805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101786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1166813" y="1241425"/>
            <a:ext cx="4464050" cy="3349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2" name="Shape 242"/>
          <p:cNvSpPr txBox="1">
            <a:spLocks noGrp="1"/>
          </p:cNvSpPr>
          <p:nvPr>
            <p:ph type="body" idx="1"/>
          </p:nvPr>
        </p:nvSpPr>
        <p:spPr>
          <a:xfrm>
            <a:off x="679768" y="4777194"/>
            <a:ext cx="5438100" cy="3908700"/>
          </a:xfrm>
          <a:prstGeom prst="rect">
            <a:avLst/>
          </a:prstGeom>
        </p:spPr>
        <p:txBody>
          <a:bodyPr lIns="91425" tIns="91425" rIns="91425" bIns="91425" anchor="t" anchorCtr="0">
            <a:noAutofit/>
          </a:bodyPr>
          <a:lstStyle/>
          <a:p>
            <a:pPr lvl="0">
              <a:spcBef>
                <a:spcPts val="0"/>
              </a:spcBef>
              <a:buNone/>
            </a:pPr>
            <a:endParaRPr/>
          </a:p>
        </p:txBody>
      </p:sp>
      <p:sp>
        <p:nvSpPr>
          <p:cNvPr id="243" name="Shape 243"/>
          <p:cNvSpPr txBox="1">
            <a:spLocks noGrp="1"/>
          </p:cNvSpPr>
          <p:nvPr>
            <p:ph type="sldNum" idx="12"/>
          </p:nvPr>
        </p:nvSpPr>
        <p:spPr>
          <a:xfrm>
            <a:off x="3850442" y="9428584"/>
            <a:ext cx="2945700" cy="4980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17</a:t>
            </a:fld>
            <a:endParaRPr lang="en-US"/>
          </a:p>
        </p:txBody>
      </p:sp>
    </p:spTree>
    <p:extLst>
      <p:ext uri="{BB962C8B-B14F-4D97-AF65-F5344CB8AC3E}">
        <p14:creationId xmlns:p14="http://schemas.microsoft.com/office/powerpoint/2010/main" val="3914696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66813" y="1241425"/>
            <a:ext cx="4464050" cy="33496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8" name="Shape 228"/>
          <p:cNvSpPr txBox="1">
            <a:spLocks noGrp="1"/>
          </p:cNvSpPr>
          <p:nvPr>
            <p:ph type="body" idx="1"/>
          </p:nvPr>
        </p:nvSpPr>
        <p:spPr>
          <a:xfrm>
            <a:off x="679768" y="4777194"/>
            <a:ext cx="5438140" cy="3908614"/>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SzPct val="100000"/>
              <a:buFont typeface="Arial"/>
              <a:buChar char="•"/>
            </a:pPr>
            <a:r>
              <a:rPr lang="en-US" sz="1600" b="0" i="0" u="none" strike="noStrike" cap="none">
                <a:solidFill>
                  <a:schemeClr val="dk1"/>
                </a:solidFill>
                <a:latin typeface="Calibri"/>
                <a:ea typeface="Calibri"/>
                <a:cs typeface="Calibri"/>
                <a:sym typeface="Calibri"/>
              </a:rPr>
              <a:t>Pupils benefit – from the approach that supports them in their specific needs while delivering teaching and learning in a way that all can access. The pupil is at the heart of the school focus and their learning is understood developmentally.</a:t>
            </a:r>
          </a:p>
          <a:p>
            <a:pPr marL="285750" marR="0" lvl="0" indent="-285750" algn="l" rtl="0">
              <a:spcBef>
                <a:spcPts val="0"/>
              </a:spcBef>
              <a:buClr>
                <a:schemeClr val="dk1"/>
              </a:buClr>
              <a:buSzPct val="100000"/>
              <a:buFont typeface="Arial"/>
              <a:buChar char="•"/>
            </a:pPr>
            <a:r>
              <a:rPr lang="en-US" sz="1600" b="0" i="0" u="none" strike="noStrike" cap="none">
                <a:solidFill>
                  <a:schemeClr val="dk1"/>
                </a:solidFill>
                <a:latin typeface="Calibri"/>
                <a:ea typeface="Calibri"/>
                <a:cs typeface="Calibri"/>
                <a:sym typeface="Calibri"/>
              </a:rPr>
              <a:t>Parents benefit – from being involved and welcomed in the school, in seeing the improvement in the children’s learning, behaviour, confidence and attendance. A better outcome for their children both in and out of the school and classroom.</a:t>
            </a:r>
          </a:p>
          <a:p>
            <a:pPr marL="285750" marR="0" lvl="0" indent="-285750" algn="l" rtl="0">
              <a:spcBef>
                <a:spcPts val="0"/>
              </a:spcBef>
              <a:buClr>
                <a:schemeClr val="dk1"/>
              </a:buClr>
              <a:buSzPct val="100000"/>
              <a:buFont typeface="Arial"/>
              <a:buChar char="•"/>
            </a:pPr>
            <a:r>
              <a:rPr lang="en-US" sz="1600" b="0" i="0" u="none" strike="noStrike" cap="none">
                <a:solidFill>
                  <a:schemeClr val="dk1"/>
                </a:solidFill>
                <a:latin typeface="Calibri"/>
                <a:ea typeface="Calibri"/>
                <a:cs typeface="Calibri"/>
                <a:sym typeface="Calibri"/>
              </a:rPr>
              <a:t>Teachers benefit – from a renewed focus on their pupils and a culture change where every voice counts. A more balanced measure of outcomes for individual pupils ensues.  </a:t>
            </a:r>
          </a:p>
          <a:p>
            <a:pPr marL="285750" marR="0" lvl="0" indent="-285750" algn="l" rtl="0">
              <a:spcBef>
                <a:spcPts val="0"/>
              </a:spcBef>
              <a:buClr>
                <a:schemeClr val="dk1"/>
              </a:buClr>
              <a:buSzPct val="100000"/>
              <a:buFont typeface="Arial"/>
              <a:buChar char="•"/>
            </a:pPr>
            <a:r>
              <a:rPr lang="en-US" sz="1600" b="0" i="0" u="none" strike="noStrike" cap="none">
                <a:solidFill>
                  <a:schemeClr val="dk1"/>
                </a:solidFill>
                <a:latin typeface="Calibri"/>
                <a:ea typeface="Calibri"/>
                <a:cs typeface="Calibri"/>
                <a:sym typeface="Calibri"/>
              </a:rPr>
              <a:t>Schools benefit – from showing their commitment to developing an ethos and culture that is inclusive supports everyone in and associated with the school</a:t>
            </a:r>
          </a:p>
          <a:p>
            <a:pPr marL="285750" marR="0" lvl="0" indent="-285750" algn="l" rtl="0">
              <a:spcBef>
                <a:spcPts val="0"/>
              </a:spcBef>
              <a:buClr>
                <a:schemeClr val="dk1"/>
              </a:buClr>
              <a:buSzPct val="100000"/>
              <a:buFont typeface="Arial"/>
              <a:buChar char="•"/>
            </a:pPr>
            <a:r>
              <a:rPr lang="en-US" sz="1600" b="0" i="0" u="none" strike="noStrike" cap="none">
                <a:solidFill>
                  <a:schemeClr val="dk1"/>
                </a:solidFill>
                <a:latin typeface="Calibri"/>
                <a:ea typeface="Calibri"/>
                <a:cs typeface="Calibri"/>
                <a:sym typeface="Calibri"/>
              </a:rPr>
              <a:t>Communities benefit – from having a school that wants to be at the heart of the community and demonstrates its central role in children and young people’s lives.</a:t>
            </a:r>
          </a:p>
        </p:txBody>
      </p:sp>
      <p:sp>
        <p:nvSpPr>
          <p:cNvPr id="229" name="Shape 229"/>
          <p:cNvSpPr txBox="1">
            <a:spLocks noGrp="1"/>
          </p:cNvSpPr>
          <p:nvPr>
            <p:ph type="sldNum" idx="12"/>
          </p:nvPr>
        </p:nvSpPr>
        <p:spPr>
          <a:xfrm>
            <a:off x="3850442" y="9428584"/>
            <a:ext cx="2945658" cy="49805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530445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1166813" y="1241425"/>
            <a:ext cx="4464050" cy="33496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0" name="Shape 250"/>
          <p:cNvSpPr txBox="1">
            <a:spLocks noGrp="1"/>
          </p:cNvSpPr>
          <p:nvPr>
            <p:ph type="body" idx="1"/>
          </p:nvPr>
        </p:nvSpPr>
        <p:spPr>
          <a:xfrm>
            <a:off x="679768" y="4777194"/>
            <a:ext cx="5438140" cy="390861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a:solidFill>
                  <a:schemeClr val="dk1"/>
                </a:solidFill>
                <a:latin typeface="Calibri"/>
                <a:ea typeface="Calibri"/>
                <a:cs typeface="Calibri"/>
                <a:sym typeface="Calibri"/>
              </a:rPr>
              <a:t>You’re all familiar with our six principles and these remain the foundation of all our nurture work</a:t>
            </a:r>
          </a:p>
        </p:txBody>
      </p:sp>
      <p:sp>
        <p:nvSpPr>
          <p:cNvPr id="251" name="Shape 251"/>
          <p:cNvSpPr txBox="1">
            <a:spLocks noGrp="1"/>
          </p:cNvSpPr>
          <p:nvPr>
            <p:ph type="sldNum" idx="12"/>
          </p:nvPr>
        </p:nvSpPr>
        <p:spPr>
          <a:xfrm>
            <a:off x="3850442" y="9428584"/>
            <a:ext cx="2945658" cy="49805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28265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1166813" y="1241425"/>
            <a:ext cx="4464050" cy="33496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2" name="Shape 92"/>
          <p:cNvSpPr txBox="1">
            <a:spLocks noGrp="1"/>
          </p:cNvSpPr>
          <p:nvPr>
            <p:ph type="body" idx="1"/>
          </p:nvPr>
        </p:nvSpPr>
        <p:spPr>
          <a:xfrm>
            <a:off x="679768" y="4777194"/>
            <a:ext cx="5438140" cy="390861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800" b="0" i="0" u="none" strike="noStrike" cap="none">
              <a:solidFill>
                <a:schemeClr val="dk1"/>
              </a:solidFill>
              <a:latin typeface="Calibri"/>
              <a:ea typeface="Calibri"/>
              <a:cs typeface="Calibri"/>
              <a:sym typeface="Calibri"/>
            </a:endParaRPr>
          </a:p>
        </p:txBody>
      </p:sp>
      <p:sp>
        <p:nvSpPr>
          <p:cNvPr id="93" name="Shape 93"/>
          <p:cNvSpPr txBox="1">
            <a:spLocks noGrp="1"/>
          </p:cNvSpPr>
          <p:nvPr>
            <p:ph type="sldNum" idx="12"/>
          </p:nvPr>
        </p:nvSpPr>
        <p:spPr>
          <a:xfrm>
            <a:off x="3850442" y="9428584"/>
            <a:ext cx="2945658" cy="49805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256903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a:spLocks noGrp="1" noRot="1" noChangeAspect="1"/>
          </p:cNvSpPr>
          <p:nvPr>
            <p:ph type="sldImg" idx="2"/>
          </p:nvPr>
        </p:nvSpPr>
        <p:spPr>
          <a:xfrm>
            <a:off x="1166813" y="1241425"/>
            <a:ext cx="4464050" cy="33496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8" name="Shape 258"/>
          <p:cNvSpPr txBox="1">
            <a:spLocks noGrp="1"/>
          </p:cNvSpPr>
          <p:nvPr>
            <p:ph type="body" idx="1"/>
          </p:nvPr>
        </p:nvSpPr>
        <p:spPr>
          <a:xfrm>
            <a:off x="679768" y="4777194"/>
            <a:ext cx="5438140" cy="390861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252525"/>
              </a:buClr>
              <a:buSzPct val="25000"/>
              <a:buFont typeface="Arial"/>
              <a:buNone/>
            </a:pPr>
            <a:r>
              <a:rPr lang="en-US" sz="1800" b="1" i="0" u="none" strike="noStrike" cap="none">
                <a:solidFill>
                  <a:srgbClr val="252525"/>
                </a:solidFill>
                <a:latin typeface="Arial"/>
                <a:ea typeface="Arial"/>
                <a:cs typeface="Arial"/>
                <a:sym typeface="Arial"/>
              </a:rPr>
              <a:t>Ecological systems theory</a:t>
            </a:r>
            <a:r>
              <a:rPr lang="en-US" sz="1800" b="0" i="0" u="none" strike="noStrike" cap="none">
                <a:solidFill>
                  <a:srgbClr val="252525"/>
                </a:solidFill>
                <a:latin typeface="Arial"/>
                <a:ea typeface="Arial"/>
                <a:cs typeface="Arial"/>
                <a:sym typeface="Arial"/>
              </a:rPr>
              <a:t>, also called </a:t>
            </a:r>
            <a:r>
              <a:rPr lang="en-US" sz="1800" b="1" i="0" u="none" strike="noStrike" cap="none">
                <a:solidFill>
                  <a:srgbClr val="252525"/>
                </a:solidFill>
                <a:latin typeface="Arial"/>
                <a:ea typeface="Arial"/>
                <a:cs typeface="Arial"/>
                <a:sym typeface="Arial"/>
              </a:rPr>
              <a:t>development in context</a:t>
            </a:r>
            <a:r>
              <a:rPr lang="en-US" sz="1800" b="0" i="0" u="none" strike="noStrike" cap="none">
                <a:solidFill>
                  <a:srgbClr val="252525"/>
                </a:solidFill>
                <a:latin typeface="Arial"/>
                <a:ea typeface="Arial"/>
                <a:cs typeface="Arial"/>
                <a:sym typeface="Arial"/>
              </a:rPr>
              <a:t> or </a:t>
            </a:r>
            <a:r>
              <a:rPr lang="en-US" sz="1800" b="1" i="0" u="none" strike="noStrike" cap="none">
                <a:solidFill>
                  <a:srgbClr val="252525"/>
                </a:solidFill>
                <a:latin typeface="Arial"/>
                <a:ea typeface="Arial"/>
                <a:cs typeface="Arial"/>
                <a:sym typeface="Arial"/>
              </a:rPr>
              <a:t>human ecology theory</a:t>
            </a:r>
            <a:r>
              <a:rPr lang="en-US" sz="1800" b="0" i="0" u="none" strike="noStrike" cap="none">
                <a:solidFill>
                  <a:srgbClr val="252525"/>
                </a:solidFill>
                <a:latin typeface="Arial"/>
                <a:ea typeface="Arial"/>
                <a:cs typeface="Arial"/>
                <a:sym typeface="Arial"/>
              </a:rPr>
              <a:t>, identifies five environmental systems with which an individual interacts. This theory provides the framework from which </a:t>
            </a:r>
            <a:r>
              <a:rPr lang="en-US" sz="1800" b="0" i="0" u="sng" strike="noStrike" cap="none">
                <a:solidFill>
                  <a:schemeClr val="hlink"/>
                </a:solidFill>
                <a:latin typeface="Arial"/>
                <a:ea typeface="Arial"/>
                <a:cs typeface="Arial"/>
                <a:sym typeface="Arial"/>
                <a:hlinkClick r:id="rId3"/>
              </a:rPr>
              <a:t>community psychologists</a:t>
            </a:r>
            <a:r>
              <a:rPr lang="en-US" sz="1800" b="0" i="0" u="none" strike="noStrike" cap="none">
                <a:solidFill>
                  <a:srgbClr val="252525"/>
                </a:solidFill>
                <a:latin typeface="Arial"/>
                <a:ea typeface="Arial"/>
                <a:cs typeface="Arial"/>
                <a:sym typeface="Arial"/>
              </a:rPr>
              <a:t> study the relationships with individuals' contexts within communities and the wider society. Ecological systems theory was developed by </a:t>
            </a:r>
            <a:r>
              <a:rPr lang="en-US" sz="1800" b="0" i="0" u="sng" strike="noStrike" cap="none">
                <a:solidFill>
                  <a:schemeClr val="hlink"/>
                </a:solidFill>
                <a:latin typeface="Arial"/>
                <a:ea typeface="Arial"/>
                <a:cs typeface="Arial"/>
                <a:sym typeface="Arial"/>
                <a:hlinkClick r:id="rId4"/>
              </a:rPr>
              <a:t>Urie Bronfenbrenner</a:t>
            </a:r>
            <a:r>
              <a:rPr lang="en-US" sz="1800" b="0" i="0" u="none" strike="noStrike" cap="none">
                <a:solidFill>
                  <a:srgbClr val="252525"/>
                </a:solidFill>
                <a:latin typeface="Arial"/>
                <a:ea typeface="Arial"/>
                <a:cs typeface="Arial"/>
                <a:sym typeface="Arial"/>
              </a:rPr>
              <a:t>, 1979.</a:t>
            </a:r>
          </a:p>
        </p:txBody>
      </p:sp>
      <p:sp>
        <p:nvSpPr>
          <p:cNvPr id="259" name="Shape 259"/>
          <p:cNvSpPr txBox="1">
            <a:spLocks noGrp="1"/>
          </p:cNvSpPr>
          <p:nvPr>
            <p:ph type="sldNum" idx="12"/>
          </p:nvPr>
        </p:nvSpPr>
        <p:spPr>
          <a:xfrm>
            <a:off x="3850442" y="9428584"/>
            <a:ext cx="2945658" cy="49805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248106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1166813" y="1241425"/>
            <a:ext cx="4464050" cy="33496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6" name="Shape 266"/>
          <p:cNvSpPr txBox="1">
            <a:spLocks noGrp="1"/>
          </p:cNvSpPr>
          <p:nvPr>
            <p:ph type="body" idx="1"/>
          </p:nvPr>
        </p:nvSpPr>
        <p:spPr>
          <a:xfrm>
            <a:off x="679768" y="4777194"/>
            <a:ext cx="5438140" cy="390861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endParaRPr sz="1800" b="0" i="0" u="none" strike="noStrike" cap="none">
              <a:solidFill>
                <a:schemeClr val="dk1"/>
              </a:solidFill>
              <a:latin typeface="Calibri"/>
              <a:ea typeface="Calibri"/>
              <a:cs typeface="Calibri"/>
              <a:sym typeface="Calibri"/>
            </a:endParaRPr>
          </a:p>
        </p:txBody>
      </p:sp>
      <p:sp>
        <p:nvSpPr>
          <p:cNvPr id="267" name="Shape 267"/>
          <p:cNvSpPr txBox="1">
            <a:spLocks noGrp="1"/>
          </p:cNvSpPr>
          <p:nvPr>
            <p:ph type="sldNum" idx="12"/>
          </p:nvPr>
        </p:nvSpPr>
        <p:spPr>
          <a:xfrm>
            <a:off x="3850442" y="9428584"/>
            <a:ext cx="2945658" cy="49805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247396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1166813" y="1241425"/>
            <a:ext cx="4464050" cy="33496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2" name="Shape 282"/>
          <p:cNvSpPr txBox="1">
            <a:spLocks noGrp="1"/>
          </p:cNvSpPr>
          <p:nvPr>
            <p:ph type="body" idx="1"/>
          </p:nvPr>
        </p:nvSpPr>
        <p:spPr>
          <a:xfrm>
            <a:off x="679768" y="4777194"/>
            <a:ext cx="5438140" cy="390861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800" b="0" i="0" u="none" strike="noStrike" cap="none">
              <a:solidFill>
                <a:schemeClr val="dk1"/>
              </a:solidFill>
              <a:latin typeface="Calibri"/>
              <a:ea typeface="Calibri"/>
              <a:cs typeface="Calibri"/>
              <a:sym typeface="Calibri"/>
            </a:endParaRPr>
          </a:p>
        </p:txBody>
      </p:sp>
      <p:sp>
        <p:nvSpPr>
          <p:cNvPr id="283" name="Shape 283"/>
          <p:cNvSpPr txBox="1">
            <a:spLocks noGrp="1"/>
          </p:cNvSpPr>
          <p:nvPr>
            <p:ph type="sldNum" idx="12"/>
          </p:nvPr>
        </p:nvSpPr>
        <p:spPr>
          <a:xfrm>
            <a:off x="3850442" y="9428584"/>
            <a:ext cx="2945658" cy="49805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959116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txBox="1">
            <a:spLocks noGrp="1"/>
          </p:cNvSpPr>
          <p:nvPr>
            <p:ph type="body" idx="1"/>
          </p:nvPr>
        </p:nvSpPr>
        <p:spPr>
          <a:xfrm>
            <a:off x="679768" y="4777194"/>
            <a:ext cx="5438140" cy="3908614"/>
          </a:xfrm>
          <a:prstGeom prst="rect">
            <a:avLst/>
          </a:prstGeom>
        </p:spPr>
        <p:txBody>
          <a:bodyPr lIns="91425" tIns="91425" rIns="91425" bIns="91425" anchor="t" anchorCtr="0">
            <a:noAutofit/>
          </a:bodyPr>
          <a:lstStyle/>
          <a:p>
            <a:pPr lvl="0">
              <a:spcBef>
                <a:spcPts val="0"/>
              </a:spcBef>
              <a:buNone/>
            </a:pPr>
            <a:endParaRPr/>
          </a:p>
        </p:txBody>
      </p:sp>
      <p:sp>
        <p:nvSpPr>
          <p:cNvPr id="289" name="Shape 289"/>
          <p:cNvSpPr>
            <a:spLocks noGrp="1" noRot="1" noChangeAspect="1"/>
          </p:cNvSpPr>
          <p:nvPr>
            <p:ph type="sldImg" idx="2"/>
          </p:nvPr>
        </p:nvSpPr>
        <p:spPr>
          <a:xfrm>
            <a:off x="1166813" y="1241425"/>
            <a:ext cx="4464050" cy="33496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22773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txBox="1">
            <a:spLocks noGrp="1"/>
          </p:cNvSpPr>
          <p:nvPr>
            <p:ph type="body" idx="1"/>
          </p:nvPr>
        </p:nvSpPr>
        <p:spPr>
          <a:xfrm>
            <a:off x="679768" y="4777194"/>
            <a:ext cx="5438140" cy="3908614"/>
          </a:xfrm>
          <a:prstGeom prst="rect">
            <a:avLst/>
          </a:prstGeom>
        </p:spPr>
        <p:txBody>
          <a:bodyPr lIns="91425" tIns="91425" rIns="91425" bIns="91425" anchor="t" anchorCtr="0">
            <a:noAutofit/>
          </a:bodyPr>
          <a:lstStyle/>
          <a:p>
            <a:pPr lvl="0">
              <a:spcBef>
                <a:spcPts val="0"/>
              </a:spcBef>
              <a:buNone/>
            </a:pPr>
            <a:endParaRPr/>
          </a:p>
        </p:txBody>
      </p:sp>
      <p:sp>
        <p:nvSpPr>
          <p:cNvPr id="297" name="Shape 297"/>
          <p:cNvSpPr>
            <a:spLocks noGrp="1" noRot="1" noChangeAspect="1"/>
          </p:cNvSpPr>
          <p:nvPr>
            <p:ph type="sldImg" idx="2"/>
          </p:nvPr>
        </p:nvSpPr>
        <p:spPr>
          <a:xfrm>
            <a:off x="1166813" y="1241425"/>
            <a:ext cx="4464050" cy="33496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48708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txBox="1">
            <a:spLocks noGrp="1"/>
          </p:cNvSpPr>
          <p:nvPr>
            <p:ph type="body" idx="1"/>
          </p:nvPr>
        </p:nvSpPr>
        <p:spPr>
          <a:xfrm>
            <a:off x="679768" y="4777194"/>
            <a:ext cx="5438140" cy="3908614"/>
          </a:xfrm>
          <a:prstGeom prst="rect">
            <a:avLst/>
          </a:prstGeom>
        </p:spPr>
        <p:txBody>
          <a:bodyPr lIns="91425" tIns="91425" rIns="91425" bIns="91425" anchor="t" anchorCtr="0">
            <a:noAutofit/>
          </a:bodyPr>
          <a:lstStyle/>
          <a:p>
            <a:pPr lvl="0">
              <a:spcBef>
                <a:spcPts val="0"/>
              </a:spcBef>
              <a:buNone/>
            </a:pPr>
            <a:endParaRPr/>
          </a:p>
        </p:txBody>
      </p:sp>
      <p:sp>
        <p:nvSpPr>
          <p:cNvPr id="302" name="Shape 302"/>
          <p:cNvSpPr>
            <a:spLocks noGrp="1" noRot="1" noChangeAspect="1"/>
          </p:cNvSpPr>
          <p:nvPr>
            <p:ph type="sldImg" idx="2"/>
          </p:nvPr>
        </p:nvSpPr>
        <p:spPr>
          <a:xfrm>
            <a:off x="1166813" y="1241425"/>
            <a:ext cx="4464050" cy="33496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46054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txBox="1">
            <a:spLocks noGrp="1"/>
          </p:cNvSpPr>
          <p:nvPr>
            <p:ph type="body" idx="1"/>
          </p:nvPr>
        </p:nvSpPr>
        <p:spPr>
          <a:xfrm>
            <a:off x="679768" y="4777194"/>
            <a:ext cx="5438140" cy="3908614"/>
          </a:xfrm>
          <a:prstGeom prst="rect">
            <a:avLst/>
          </a:prstGeom>
        </p:spPr>
        <p:txBody>
          <a:bodyPr lIns="91425" tIns="91425" rIns="91425" bIns="91425" anchor="t" anchorCtr="0">
            <a:noAutofit/>
          </a:bodyPr>
          <a:lstStyle/>
          <a:p>
            <a:pPr lvl="0">
              <a:spcBef>
                <a:spcPts val="0"/>
              </a:spcBef>
              <a:buNone/>
            </a:pPr>
            <a:endParaRPr/>
          </a:p>
        </p:txBody>
      </p:sp>
      <p:sp>
        <p:nvSpPr>
          <p:cNvPr id="319" name="Shape 319"/>
          <p:cNvSpPr>
            <a:spLocks noGrp="1" noRot="1" noChangeAspect="1"/>
          </p:cNvSpPr>
          <p:nvPr>
            <p:ph type="sldImg" idx="2"/>
          </p:nvPr>
        </p:nvSpPr>
        <p:spPr>
          <a:xfrm>
            <a:off x="1166813" y="1241425"/>
            <a:ext cx="4464050" cy="33496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25565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a:spLocks noGrp="1" noRot="1" noChangeAspect="1"/>
          </p:cNvSpPr>
          <p:nvPr>
            <p:ph type="sldImg" idx="2"/>
          </p:nvPr>
        </p:nvSpPr>
        <p:spPr>
          <a:xfrm>
            <a:off x="1166813" y="1241425"/>
            <a:ext cx="4464050" cy="33496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5" name="Shape 335"/>
          <p:cNvSpPr txBox="1">
            <a:spLocks noGrp="1"/>
          </p:cNvSpPr>
          <p:nvPr>
            <p:ph type="body" idx="1"/>
          </p:nvPr>
        </p:nvSpPr>
        <p:spPr>
          <a:xfrm>
            <a:off x="679768" y="4777194"/>
            <a:ext cx="5438140" cy="390861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Joined up thinking is essential for success</a:t>
            </a:r>
          </a:p>
        </p:txBody>
      </p:sp>
      <p:sp>
        <p:nvSpPr>
          <p:cNvPr id="336" name="Shape 336"/>
          <p:cNvSpPr txBox="1">
            <a:spLocks noGrp="1"/>
          </p:cNvSpPr>
          <p:nvPr>
            <p:ph type="sldNum" idx="12"/>
          </p:nvPr>
        </p:nvSpPr>
        <p:spPr>
          <a:xfrm>
            <a:off x="3850442" y="9428584"/>
            <a:ext cx="2945658" cy="49805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29</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0226384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a:spLocks noGrp="1" noRot="1" noChangeAspect="1"/>
          </p:cNvSpPr>
          <p:nvPr>
            <p:ph type="sldImg" idx="2"/>
          </p:nvPr>
        </p:nvSpPr>
        <p:spPr>
          <a:xfrm>
            <a:off x="1166813" y="1241425"/>
            <a:ext cx="4464050" cy="33496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4" name="Shape 364"/>
          <p:cNvSpPr txBox="1">
            <a:spLocks noGrp="1"/>
          </p:cNvSpPr>
          <p:nvPr>
            <p:ph type="body" idx="1"/>
          </p:nvPr>
        </p:nvSpPr>
        <p:spPr>
          <a:xfrm>
            <a:off x="679768" y="4777194"/>
            <a:ext cx="5438140" cy="390861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t>staff in schools are the superheroes, the child’s advocate</a:t>
            </a:r>
          </a:p>
        </p:txBody>
      </p:sp>
      <p:sp>
        <p:nvSpPr>
          <p:cNvPr id="365" name="Shape 365"/>
          <p:cNvSpPr txBox="1">
            <a:spLocks noGrp="1"/>
          </p:cNvSpPr>
          <p:nvPr>
            <p:ph type="sldNum" idx="12"/>
          </p:nvPr>
        </p:nvSpPr>
        <p:spPr>
          <a:xfrm>
            <a:off x="3850442" y="9428584"/>
            <a:ext cx="2945658" cy="49805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710898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a:spLocks noGrp="1" noRot="1" noChangeAspect="1"/>
          </p:cNvSpPr>
          <p:nvPr>
            <p:ph type="sldImg" idx="2"/>
          </p:nvPr>
        </p:nvSpPr>
        <p:spPr>
          <a:xfrm>
            <a:off x="1166813" y="1241425"/>
            <a:ext cx="4464050" cy="33496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2" name="Shape 372"/>
          <p:cNvSpPr txBox="1">
            <a:spLocks noGrp="1"/>
          </p:cNvSpPr>
          <p:nvPr>
            <p:ph type="body" idx="1"/>
          </p:nvPr>
        </p:nvSpPr>
        <p:spPr>
          <a:xfrm>
            <a:off x="679768" y="4777194"/>
            <a:ext cx="5438140" cy="390861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800" b="0" i="0" u="none" strike="noStrike" cap="none">
              <a:solidFill>
                <a:schemeClr val="dk1"/>
              </a:solidFill>
              <a:latin typeface="Calibri"/>
              <a:ea typeface="Calibri"/>
              <a:cs typeface="Calibri"/>
              <a:sym typeface="Calibri"/>
            </a:endParaRPr>
          </a:p>
        </p:txBody>
      </p:sp>
      <p:sp>
        <p:nvSpPr>
          <p:cNvPr id="373" name="Shape 373"/>
          <p:cNvSpPr txBox="1">
            <a:spLocks noGrp="1"/>
          </p:cNvSpPr>
          <p:nvPr>
            <p:ph type="sldNum" idx="12"/>
          </p:nvPr>
        </p:nvSpPr>
        <p:spPr>
          <a:xfrm>
            <a:off x="3850442" y="9428584"/>
            <a:ext cx="2945658" cy="49805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64723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1166813" y="1241425"/>
            <a:ext cx="4464050" cy="33496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0" name="Shape 100"/>
          <p:cNvSpPr txBox="1">
            <a:spLocks noGrp="1"/>
          </p:cNvSpPr>
          <p:nvPr>
            <p:ph type="body" idx="1"/>
          </p:nvPr>
        </p:nvSpPr>
        <p:spPr>
          <a:xfrm>
            <a:off x="679768" y="4777194"/>
            <a:ext cx="5438140" cy="390861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800" b="0" i="0" u="none" strike="noStrike" cap="none">
              <a:solidFill>
                <a:schemeClr val="dk1"/>
              </a:solidFill>
              <a:latin typeface="Calibri"/>
              <a:ea typeface="Calibri"/>
              <a:cs typeface="Calibri"/>
              <a:sym typeface="Calibri"/>
            </a:endParaRPr>
          </a:p>
        </p:txBody>
      </p:sp>
      <p:sp>
        <p:nvSpPr>
          <p:cNvPr id="101" name="Shape 101"/>
          <p:cNvSpPr txBox="1">
            <a:spLocks noGrp="1"/>
          </p:cNvSpPr>
          <p:nvPr>
            <p:ph type="sldNum" idx="12"/>
          </p:nvPr>
        </p:nvSpPr>
        <p:spPr>
          <a:xfrm>
            <a:off x="3850442" y="9428584"/>
            <a:ext cx="2945658" cy="49805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397876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Shape 386"/>
          <p:cNvSpPr>
            <a:spLocks noGrp="1" noRot="1" noChangeAspect="1"/>
          </p:cNvSpPr>
          <p:nvPr>
            <p:ph type="sldImg" idx="2"/>
          </p:nvPr>
        </p:nvSpPr>
        <p:spPr>
          <a:xfrm>
            <a:off x="1166813" y="1241425"/>
            <a:ext cx="4464050" cy="3349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7" name="Shape 387"/>
          <p:cNvSpPr txBox="1">
            <a:spLocks noGrp="1"/>
          </p:cNvSpPr>
          <p:nvPr>
            <p:ph type="body" idx="1"/>
          </p:nvPr>
        </p:nvSpPr>
        <p:spPr>
          <a:xfrm>
            <a:off x="679768" y="4777194"/>
            <a:ext cx="5438100" cy="3908700"/>
          </a:xfrm>
          <a:prstGeom prst="rect">
            <a:avLst/>
          </a:prstGeom>
        </p:spPr>
        <p:txBody>
          <a:bodyPr lIns="91425" tIns="91425" rIns="91425" bIns="91425" anchor="t" anchorCtr="0">
            <a:noAutofit/>
          </a:bodyPr>
          <a:lstStyle/>
          <a:p>
            <a:pPr lvl="0">
              <a:spcBef>
                <a:spcPts val="0"/>
              </a:spcBef>
              <a:buNone/>
            </a:pPr>
            <a:endParaRPr/>
          </a:p>
        </p:txBody>
      </p:sp>
      <p:sp>
        <p:nvSpPr>
          <p:cNvPr id="388" name="Shape 388"/>
          <p:cNvSpPr txBox="1">
            <a:spLocks noGrp="1"/>
          </p:cNvSpPr>
          <p:nvPr>
            <p:ph type="sldNum" idx="12"/>
          </p:nvPr>
        </p:nvSpPr>
        <p:spPr>
          <a:xfrm>
            <a:off x="3850442" y="9428584"/>
            <a:ext cx="2945700" cy="4980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32</a:t>
            </a:fld>
            <a:endParaRPr lang="en-US"/>
          </a:p>
        </p:txBody>
      </p:sp>
    </p:spTree>
    <p:extLst>
      <p:ext uri="{BB962C8B-B14F-4D97-AF65-F5344CB8AC3E}">
        <p14:creationId xmlns:p14="http://schemas.microsoft.com/office/powerpoint/2010/main" val="99127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1166813" y="1241425"/>
            <a:ext cx="4464050" cy="33496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5" name="Shape 235"/>
          <p:cNvSpPr txBox="1">
            <a:spLocks noGrp="1"/>
          </p:cNvSpPr>
          <p:nvPr>
            <p:ph type="body" idx="1"/>
          </p:nvPr>
        </p:nvSpPr>
        <p:spPr>
          <a:xfrm>
            <a:off x="679768" y="4777194"/>
            <a:ext cx="5438140" cy="390861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a:solidFill>
                  <a:schemeClr val="dk1"/>
                </a:solidFill>
                <a:latin typeface="Calibri"/>
                <a:ea typeface="Calibri"/>
                <a:cs typeface="Calibri"/>
                <a:sym typeface="Calibri"/>
              </a:rPr>
              <a:t>The proposed Award plaque</a:t>
            </a:r>
          </a:p>
        </p:txBody>
      </p:sp>
      <p:sp>
        <p:nvSpPr>
          <p:cNvPr id="236" name="Shape 236"/>
          <p:cNvSpPr txBox="1">
            <a:spLocks noGrp="1"/>
          </p:cNvSpPr>
          <p:nvPr>
            <p:ph type="sldNum" idx="12"/>
          </p:nvPr>
        </p:nvSpPr>
        <p:spPr>
          <a:xfrm>
            <a:off x="3850442" y="9428584"/>
            <a:ext cx="2945658" cy="49805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702865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Shape 394"/>
          <p:cNvSpPr>
            <a:spLocks noGrp="1" noRot="1" noChangeAspect="1"/>
          </p:cNvSpPr>
          <p:nvPr>
            <p:ph type="sldImg" idx="2"/>
          </p:nvPr>
        </p:nvSpPr>
        <p:spPr>
          <a:xfrm>
            <a:off x="1166813" y="1241425"/>
            <a:ext cx="4464050" cy="3349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5" name="Shape 395"/>
          <p:cNvSpPr txBox="1">
            <a:spLocks noGrp="1"/>
          </p:cNvSpPr>
          <p:nvPr>
            <p:ph type="body" idx="1"/>
          </p:nvPr>
        </p:nvSpPr>
        <p:spPr>
          <a:xfrm>
            <a:off x="679768" y="4777194"/>
            <a:ext cx="5438100" cy="3908700"/>
          </a:xfrm>
          <a:prstGeom prst="rect">
            <a:avLst/>
          </a:prstGeom>
        </p:spPr>
        <p:txBody>
          <a:bodyPr lIns="91425" tIns="91425" rIns="91425" bIns="91425" anchor="t" anchorCtr="0">
            <a:noAutofit/>
          </a:bodyPr>
          <a:lstStyle/>
          <a:p>
            <a:pPr lvl="0">
              <a:spcBef>
                <a:spcPts val="0"/>
              </a:spcBef>
              <a:buNone/>
            </a:pPr>
            <a:endParaRPr/>
          </a:p>
        </p:txBody>
      </p:sp>
      <p:sp>
        <p:nvSpPr>
          <p:cNvPr id="396" name="Shape 396"/>
          <p:cNvSpPr txBox="1">
            <a:spLocks noGrp="1"/>
          </p:cNvSpPr>
          <p:nvPr>
            <p:ph type="sldNum" idx="12"/>
          </p:nvPr>
        </p:nvSpPr>
        <p:spPr>
          <a:xfrm>
            <a:off x="3850442" y="9428584"/>
            <a:ext cx="2945700" cy="4980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34</a:t>
            </a:fld>
            <a:endParaRPr lang="en-US"/>
          </a:p>
        </p:txBody>
      </p:sp>
    </p:spTree>
    <p:extLst>
      <p:ext uri="{BB962C8B-B14F-4D97-AF65-F5344CB8AC3E}">
        <p14:creationId xmlns:p14="http://schemas.microsoft.com/office/powerpoint/2010/main" val="18680984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Shape 402"/>
          <p:cNvSpPr>
            <a:spLocks noGrp="1" noRot="1" noChangeAspect="1"/>
          </p:cNvSpPr>
          <p:nvPr>
            <p:ph type="sldImg" idx="2"/>
          </p:nvPr>
        </p:nvSpPr>
        <p:spPr>
          <a:xfrm>
            <a:off x="1166813" y="1241425"/>
            <a:ext cx="4464050" cy="3349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3" name="Shape 403"/>
          <p:cNvSpPr txBox="1">
            <a:spLocks noGrp="1"/>
          </p:cNvSpPr>
          <p:nvPr>
            <p:ph type="body" idx="1"/>
          </p:nvPr>
        </p:nvSpPr>
        <p:spPr>
          <a:xfrm>
            <a:off x="679768" y="4777194"/>
            <a:ext cx="5438100" cy="3908700"/>
          </a:xfrm>
          <a:prstGeom prst="rect">
            <a:avLst/>
          </a:prstGeom>
        </p:spPr>
        <p:txBody>
          <a:bodyPr lIns="91425" tIns="91425" rIns="91425" bIns="91425" anchor="t" anchorCtr="0">
            <a:noAutofit/>
          </a:bodyPr>
          <a:lstStyle/>
          <a:p>
            <a:pPr lvl="0">
              <a:spcBef>
                <a:spcPts val="0"/>
              </a:spcBef>
              <a:buNone/>
            </a:pPr>
            <a:r>
              <a:rPr lang="en-US"/>
              <a:t>you are all leaders</a:t>
            </a:r>
          </a:p>
        </p:txBody>
      </p:sp>
      <p:sp>
        <p:nvSpPr>
          <p:cNvPr id="404" name="Shape 404"/>
          <p:cNvSpPr txBox="1">
            <a:spLocks noGrp="1"/>
          </p:cNvSpPr>
          <p:nvPr>
            <p:ph type="sldNum" idx="12"/>
          </p:nvPr>
        </p:nvSpPr>
        <p:spPr>
          <a:xfrm>
            <a:off x="3850442" y="9428584"/>
            <a:ext cx="2945700" cy="4980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36</a:t>
            </a:fld>
            <a:endParaRPr lang="en-US"/>
          </a:p>
        </p:txBody>
      </p:sp>
    </p:spTree>
    <p:extLst>
      <p:ext uri="{BB962C8B-B14F-4D97-AF65-F5344CB8AC3E}">
        <p14:creationId xmlns:p14="http://schemas.microsoft.com/office/powerpoint/2010/main" val="2250196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66813" y="1241425"/>
            <a:ext cx="4464050" cy="33496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9" name="Shape 109"/>
          <p:cNvSpPr txBox="1">
            <a:spLocks noGrp="1"/>
          </p:cNvSpPr>
          <p:nvPr>
            <p:ph type="body" idx="1"/>
          </p:nvPr>
        </p:nvSpPr>
        <p:spPr>
          <a:xfrm>
            <a:off x="679768" y="4777194"/>
            <a:ext cx="5438140" cy="390861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800" b="0" i="0" u="none" strike="noStrike" cap="none">
              <a:solidFill>
                <a:schemeClr val="dk1"/>
              </a:solidFill>
              <a:latin typeface="Calibri"/>
              <a:ea typeface="Calibri"/>
              <a:cs typeface="Calibri"/>
              <a:sym typeface="Calibri"/>
            </a:endParaRPr>
          </a:p>
        </p:txBody>
      </p:sp>
      <p:sp>
        <p:nvSpPr>
          <p:cNvPr id="110" name="Shape 110"/>
          <p:cNvSpPr txBox="1">
            <a:spLocks noGrp="1"/>
          </p:cNvSpPr>
          <p:nvPr>
            <p:ph type="sldNum" idx="12"/>
          </p:nvPr>
        </p:nvSpPr>
        <p:spPr>
          <a:xfrm>
            <a:off x="3850442" y="9428584"/>
            <a:ext cx="2945658" cy="49805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86960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66813" y="1241425"/>
            <a:ext cx="4464050" cy="33496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79768" y="4777194"/>
            <a:ext cx="5438140" cy="390861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800" b="0" i="0" u="none" strike="noStrike" cap="none">
              <a:solidFill>
                <a:schemeClr val="dk1"/>
              </a:solidFill>
              <a:latin typeface="Calibri"/>
              <a:ea typeface="Calibri"/>
              <a:cs typeface="Calibri"/>
              <a:sym typeface="Calibri"/>
            </a:endParaRPr>
          </a:p>
        </p:txBody>
      </p:sp>
      <p:sp>
        <p:nvSpPr>
          <p:cNvPr id="119" name="Shape 119"/>
          <p:cNvSpPr txBox="1">
            <a:spLocks noGrp="1"/>
          </p:cNvSpPr>
          <p:nvPr>
            <p:ph type="sldNum" idx="12"/>
          </p:nvPr>
        </p:nvSpPr>
        <p:spPr>
          <a:xfrm>
            <a:off x="3850442" y="9428584"/>
            <a:ext cx="2945658" cy="49805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43621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1166813" y="1241425"/>
            <a:ext cx="4464050" cy="33496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7" name="Shape 127"/>
          <p:cNvSpPr txBox="1">
            <a:spLocks noGrp="1"/>
          </p:cNvSpPr>
          <p:nvPr>
            <p:ph type="body" idx="1"/>
          </p:nvPr>
        </p:nvSpPr>
        <p:spPr>
          <a:xfrm>
            <a:off x="679768" y="4777194"/>
            <a:ext cx="5438140" cy="390861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800" b="0" i="0" u="none" strike="noStrike" cap="none">
              <a:solidFill>
                <a:schemeClr val="dk1"/>
              </a:solidFill>
              <a:latin typeface="Calibri"/>
              <a:ea typeface="Calibri"/>
              <a:cs typeface="Calibri"/>
              <a:sym typeface="Calibri"/>
            </a:endParaRPr>
          </a:p>
        </p:txBody>
      </p:sp>
      <p:sp>
        <p:nvSpPr>
          <p:cNvPr id="128" name="Shape 128"/>
          <p:cNvSpPr txBox="1">
            <a:spLocks noGrp="1"/>
          </p:cNvSpPr>
          <p:nvPr>
            <p:ph type="sldNum" idx="12"/>
          </p:nvPr>
        </p:nvSpPr>
        <p:spPr>
          <a:xfrm>
            <a:off x="3850442" y="9428584"/>
            <a:ext cx="2945658" cy="49805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42511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1166813" y="1241425"/>
            <a:ext cx="4464050" cy="33496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6" name="Shape 136"/>
          <p:cNvSpPr txBox="1">
            <a:spLocks noGrp="1"/>
          </p:cNvSpPr>
          <p:nvPr>
            <p:ph type="body" idx="1"/>
          </p:nvPr>
        </p:nvSpPr>
        <p:spPr>
          <a:xfrm>
            <a:off x="679768" y="4777194"/>
            <a:ext cx="5438140" cy="390861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800" b="0" i="0" u="none" strike="noStrike" cap="none">
              <a:solidFill>
                <a:schemeClr val="dk1"/>
              </a:solidFill>
              <a:latin typeface="Calibri"/>
              <a:ea typeface="Calibri"/>
              <a:cs typeface="Calibri"/>
              <a:sym typeface="Calibri"/>
            </a:endParaRPr>
          </a:p>
        </p:txBody>
      </p:sp>
      <p:sp>
        <p:nvSpPr>
          <p:cNvPr id="137" name="Shape 137"/>
          <p:cNvSpPr txBox="1">
            <a:spLocks noGrp="1"/>
          </p:cNvSpPr>
          <p:nvPr>
            <p:ph type="sldNum" idx="12"/>
          </p:nvPr>
        </p:nvSpPr>
        <p:spPr>
          <a:xfrm>
            <a:off x="3850442" y="9428584"/>
            <a:ext cx="2945658" cy="49805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45336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1166813" y="1241425"/>
            <a:ext cx="4464050" cy="33496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5" name="Shape 145"/>
          <p:cNvSpPr txBox="1">
            <a:spLocks noGrp="1"/>
          </p:cNvSpPr>
          <p:nvPr>
            <p:ph type="body" idx="1"/>
          </p:nvPr>
        </p:nvSpPr>
        <p:spPr>
          <a:xfrm>
            <a:off x="679768" y="4777194"/>
            <a:ext cx="5438140" cy="390861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800" b="0" i="0" u="none" strike="noStrike" cap="none">
              <a:solidFill>
                <a:schemeClr val="dk1"/>
              </a:solidFill>
              <a:latin typeface="Calibri"/>
              <a:ea typeface="Calibri"/>
              <a:cs typeface="Calibri"/>
              <a:sym typeface="Calibri"/>
            </a:endParaRPr>
          </a:p>
        </p:txBody>
      </p:sp>
      <p:sp>
        <p:nvSpPr>
          <p:cNvPr id="146" name="Shape 146"/>
          <p:cNvSpPr txBox="1">
            <a:spLocks noGrp="1"/>
          </p:cNvSpPr>
          <p:nvPr>
            <p:ph type="sldNum" idx="12"/>
          </p:nvPr>
        </p:nvSpPr>
        <p:spPr>
          <a:xfrm>
            <a:off x="3850442" y="9428584"/>
            <a:ext cx="2945658" cy="49805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2649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1166813" y="1241425"/>
            <a:ext cx="4464050" cy="33496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79768" y="4777194"/>
            <a:ext cx="5438140" cy="390861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800" b="0" i="0" u="none" strike="noStrike" cap="none">
              <a:solidFill>
                <a:schemeClr val="dk1"/>
              </a:solidFill>
              <a:latin typeface="Calibri"/>
              <a:ea typeface="Calibri"/>
              <a:cs typeface="Calibri"/>
              <a:sym typeface="Calibri"/>
            </a:endParaRPr>
          </a:p>
        </p:txBody>
      </p:sp>
      <p:sp>
        <p:nvSpPr>
          <p:cNvPr id="155" name="Shape 155"/>
          <p:cNvSpPr txBox="1">
            <a:spLocks noGrp="1"/>
          </p:cNvSpPr>
          <p:nvPr>
            <p:ph type="sldNum" idx="12"/>
          </p:nvPr>
        </p:nvSpPr>
        <p:spPr>
          <a:xfrm>
            <a:off x="3850442" y="9428584"/>
            <a:ext cx="2945658" cy="498055"/>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45678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719BB5B-DEEC-4E58-84F8-4DF04EC86820}" type="datetimeFigureOut">
              <a:rPr lang="en-GB" smtClean="0">
                <a:solidFill>
                  <a:prstClr val="black">
                    <a:tint val="75000"/>
                  </a:prstClr>
                </a:solidFill>
              </a:rPr>
              <a:pPr/>
              <a:t>26/01/2017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A82D30-AEDF-4483-824B-5A9E1886923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04257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719BB5B-DEEC-4E58-84F8-4DF04EC86820}" type="datetimeFigureOut">
              <a:rPr lang="en-GB" smtClean="0">
                <a:solidFill>
                  <a:prstClr val="black">
                    <a:tint val="75000"/>
                  </a:prstClr>
                </a:solidFill>
              </a:rPr>
              <a:pPr/>
              <a:t>26/01/2017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A82D30-AEDF-4483-824B-5A9E1886923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370948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19BB5B-DEEC-4E58-84F8-4DF04EC86820}" type="datetimeFigureOut">
              <a:rPr lang="en-GB" smtClean="0">
                <a:solidFill>
                  <a:prstClr val="black">
                    <a:tint val="75000"/>
                  </a:prstClr>
                </a:solidFill>
              </a:rPr>
              <a:pPr/>
              <a:t>26/01/2017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A82D30-AEDF-4483-824B-5A9E1886923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75435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719BB5B-DEEC-4E58-84F8-4DF04EC86820}" type="datetimeFigureOut">
              <a:rPr lang="en-GB" smtClean="0">
                <a:solidFill>
                  <a:prstClr val="black">
                    <a:tint val="75000"/>
                  </a:prstClr>
                </a:solidFill>
              </a:rPr>
              <a:pPr/>
              <a:t>26/01/2017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BA82D30-AEDF-4483-824B-5A9E1886923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516864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719BB5B-DEEC-4E58-84F8-4DF04EC86820}" type="datetimeFigureOut">
              <a:rPr lang="en-GB" smtClean="0">
                <a:solidFill>
                  <a:prstClr val="black">
                    <a:tint val="75000"/>
                  </a:prstClr>
                </a:solidFill>
              </a:rPr>
              <a:pPr/>
              <a:t>26/01/2017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5BA82D30-AEDF-4483-824B-5A9E1886923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96709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719BB5B-DEEC-4E58-84F8-4DF04EC86820}" type="datetimeFigureOut">
              <a:rPr lang="en-GB" smtClean="0">
                <a:solidFill>
                  <a:prstClr val="black">
                    <a:tint val="75000"/>
                  </a:prstClr>
                </a:solidFill>
              </a:rPr>
              <a:pPr/>
              <a:t>26/01/2017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5BA82D30-AEDF-4483-824B-5A9E1886923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225739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19BB5B-DEEC-4E58-84F8-4DF04EC86820}" type="datetimeFigureOut">
              <a:rPr lang="en-GB" smtClean="0">
                <a:solidFill>
                  <a:prstClr val="black">
                    <a:tint val="75000"/>
                  </a:prstClr>
                </a:solidFill>
              </a:rPr>
              <a:pPr/>
              <a:t>26/01/2017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BA82D30-AEDF-4483-824B-5A9E1886923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333154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19BB5B-DEEC-4E58-84F8-4DF04EC86820}" type="datetimeFigureOut">
              <a:rPr lang="en-GB" smtClean="0">
                <a:solidFill>
                  <a:prstClr val="black">
                    <a:tint val="75000"/>
                  </a:prstClr>
                </a:solidFill>
              </a:rPr>
              <a:pPr/>
              <a:t>26/01/2017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BA82D30-AEDF-4483-824B-5A9E1886923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71097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19BB5B-DEEC-4E58-84F8-4DF04EC86820}" type="datetimeFigureOut">
              <a:rPr lang="en-GB" smtClean="0">
                <a:solidFill>
                  <a:prstClr val="black">
                    <a:tint val="75000"/>
                  </a:prstClr>
                </a:solidFill>
              </a:rPr>
              <a:pPr/>
              <a:t>26/01/2017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BA82D30-AEDF-4483-824B-5A9E1886923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795005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719BB5B-DEEC-4E58-84F8-4DF04EC86820}" type="datetimeFigureOut">
              <a:rPr lang="en-GB" smtClean="0">
                <a:solidFill>
                  <a:prstClr val="black">
                    <a:tint val="75000"/>
                  </a:prstClr>
                </a:solidFill>
              </a:rPr>
              <a:pPr/>
              <a:t>26/01/2017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A82D30-AEDF-4483-824B-5A9E1886923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322149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719BB5B-DEEC-4E58-84F8-4DF04EC86820}" type="datetimeFigureOut">
              <a:rPr lang="en-GB" smtClean="0">
                <a:solidFill>
                  <a:prstClr val="black">
                    <a:tint val="75000"/>
                  </a:prstClr>
                </a:solidFill>
              </a:rPr>
              <a:pPr/>
              <a:t>26/01/2017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A82D30-AEDF-4483-824B-5A9E1886923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98409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7"/>
        <p:cNvGrpSpPr/>
        <p:nvPr/>
      </p:nvGrpSpPr>
      <p:grpSpPr>
        <a:xfrm>
          <a:off x="0" y="0"/>
          <a:ext cx="0" cy="0"/>
          <a:chOff x="0" y="0"/>
          <a:chExt cx="0" cy="0"/>
        </a:xfrm>
      </p:grpSpPr>
      <p:sp>
        <p:nvSpPr>
          <p:cNvPr id="28" name="Shape 2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3" name="Shape 33"/>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4" name="Shape 3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6" name="Shape 46"/>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719BB5B-DEEC-4E58-84F8-4DF04EC86820}" type="datetimeFigureOut">
              <a:rPr lang="en-GB" kern="1200" smtClean="0">
                <a:solidFill>
                  <a:prstClr val="black">
                    <a:tint val="75000"/>
                  </a:prstClr>
                </a:solidFill>
                <a:latin typeface="Calibri" panose="020F0502020204030204"/>
                <a:ea typeface="+mn-ea"/>
                <a:cs typeface="+mn-cs"/>
              </a:rPr>
              <a:pPr/>
              <a:t>26/01/2017</a:t>
            </a:fld>
            <a:endParaRPr lang="en-GB"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A82D30-AEDF-4483-824B-5A9E1886923C}" type="slidenum">
              <a:rPr lang="en-GB" kern="1200" smtClean="0">
                <a:solidFill>
                  <a:prstClr val="black">
                    <a:tint val="75000"/>
                  </a:prstClr>
                </a:solidFill>
                <a:latin typeface="Calibri" panose="020F0502020204030204"/>
                <a:ea typeface="+mn-ea"/>
                <a:cs typeface="+mn-cs"/>
              </a:rPr>
              <a:pPr/>
              <a:t>‹#›</a:t>
            </a:fld>
            <a:endParaRPr lang="en-GB"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3086273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jp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subTitle" idx="1"/>
          </p:nvPr>
        </p:nvSpPr>
        <p:spPr>
          <a:xfrm>
            <a:off x="304725" y="500700"/>
            <a:ext cx="8495400" cy="6705000"/>
          </a:xfrm>
          <a:prstGeom prst="rect">
            <a:avLst/>
          </a:prstGeom>
          <a:noFill/>
          <a:ln>
            <a:noFill/>
          </a:ln>
        </p:spPr>
        <p:txBody>
          <a:bodyPr lIns="91425" tIns="45700" rIns="91425" bIns="45700" anchor="t" anchorCtr="0">
            <a:noAutofit/>
          </a:bodyPr>
          <a:lstStyle/>
          <a:p>
            <a:pPr marL="0" marR="0" lvl="0" indent="-69850" algn="l" rtl="0">
              <a:spcBef>
                <a:spcPts val="0"/>
              </a:spcBef>
              <a:spcAft>
                <a:spcPts val="0"/>
              </a:spcAft>
              <a:buClr>
                <a:schemeClr val="dk1"/>
              </a:buClr>
              <a:buSzPct val="30555"/>
              <a:buFont typeface="Arial"/>
              <a:buNone/>
            </a:pPr>
            <a:endParaRPr lang="en-US" sz="3600" dirty="0">
              <a:solidFill>
                <a:srgbClr val="0000FF"/>
              </a:solidFill>
            </a:endParaRPr>
          </a:p>
          <a:p>
            <a:pPr lvl="0" algn="l" rtl="0">
              <a:spcBef>
                <a:spcPts val="0"/>
              </a:spcBef>
              <a:buClr>
                <a:schemeClr val="dk1"/>
              </a:buClr>
              <a:buSzPct val="30555"/>
              <a:buFont typeface="Arial"/>
              <a:buNone/>
            </a:pPr>
            <a:r>
              <a:rPr lang="en-US" sz="3600" dirty="0" smtClean="0">
                <a:solidFill>
                  <a:srgbClr val="0000FF"/>
                </a:solidFill>
              </a:rPr>
              <a:t>The Nurturing </a:t>
            </a:r>
            <a:r>
              <a:rPr lang="en-US" sz="3600" dirty="0">
                <a:solidFill>
                  <a:srgbClr val="0000FF"/>
                </a:solidFill>
              </a:rPr>
              <a:t>Schools </a:t>
            </a:r>
          </a:p>
          <a:p>
            <a:pPr lvl="0" algn="l" rtl="0">
              <a:spcBef>
                <a:spcPts val="0"/>
              </a:spcBef>
              <a:buClr>
                <a:schemeClr val="dk1"/>
              </a:buClr>
              <a:buSzPct val="30555"/>
              <a:buFont typeface="Arial"/>
              <a:buNone/>
            </a:pPr>
            <a:r>
              <a:rPr lang="en-US" sz="3600" dirty="0" err="1">
                <a:solidFill>
                  <a:srgbClr val="0000FF"/>
                </a:solidFill>
              </a:rPr>
              <a:t>Programme</a:t>
            </a:r>
            <a:endParaRPr lang="en-US" sz="3600" dirty="0">
              <a:solidFill>
                <a:srgbClr val="0000FF"/>
              </a:solidFill>
            </a:endParaRPr>
          </a:p>
          <a:p>
            <a:pPr lvl="0" algn="l" rtl="0">
              <a:spcBef>
                <a:spcPts val="0"/>
              </a:spcBef>
              <a:buClr>
                <a:schemeClr val="dk1"/>
              </a:buClr>
              <a:buSzPct val="30555"/>
              <a:buFont typeface="Arial"/>
              <a:buNone/>
            </a:pPr>
            <a:endParaRPr sz="3600" dirty="0">
              <a:solidFill>
                <a:srgbClr val="0000FF"/>
              </a:solidFill>
            </a:endParaRPr>
          </a:p>
          <a:p>
            <a:pPr lvl="0" algn="l" rtl="0">
              <a:spcBef>
                <a:spcPts val="0"/>
              </a:spcBef>
              <a:buClr>
                <a:srgbClr val="800000"/>
              </a:buClr>
              <a:buSzPct val="25000"/>
              <a:buFont typeface="Arial"/>
              <a:buNone/>
            </a:pPr>
            <a:r>
              <a:rPr lang="en-US" sz="3600" dirty="0">
                <a:solidFill>
                  <a:srgbClr val="38761D"/>
                </a:solidFill>
              </a:rPr>
              <a:t>Yvonne Monaghan</a:t>
            </a:r>
          </a:p>
          <a:p>
            <a:pPr lvl="0" algn="l" rtl="0">
              <a:spcBef>
                <a:spcPts val="480"/>
              </a:spcBef>
              <a:buClr>
                <a:srgbClr val="800000"/>
              </a:buClr>
              <a:buSzPct val="25000"/>
              <a:buFont typeface="Arial"/>
              <a:buNone/>
            </a:pPr>
            <a:r>
              <a:rPr lang="en-US" sz="2400" dirty="0">
                <a:solidFill>
                  <a:srgbClr val="38761D"/>
                </a:solidFill>
              </a:rPr>
              <a:t>Head of Consultancy</a:t>
            </a:r>
          </a:p>
          <a:p>
            <a:pPr lvl="0" algn="l" rtl="0">
              <a:spcBef>
                <a:spcPts val="480"/>
              </a:spcBef>
              <a:buClr>
                <a:srgbClr val="800000"/>
              </a:buClr>
              <a:buSzPct val="25000"/>
              <a:buFont typeface="Arial"/>
              <a:buNone/>
            </a:pPr>
            <a:r>
              <a:rPr lang="en-US" sz="2400" dirty="0">
                <a:solidFill>
                  <a:srgbClr val="38761D"/>
                </a:solidFill>
              </a:rPr>
              <a:t>Nurture Group Network</a:t>
            </a:r>
          </a:p>
          <a:p>
            <a:pPr lvl="0" algn="l" rtl="0">
              <a:spcBef>
                <a:spcPts val="480"/>
              </a:spcBef>
              <a:buClr>
                <a:srgbClr val="800000"/>
              </a:buClr>
              <a:buSzPct val="25000"/>
              <a:buFont typeface="Arial"/>
              <a:buNone/>
            </a:pPr>
            <a:r>
              <a:rPr lang="en-US" sz="2400" dirty="0" smtClean="0">
                <a:solidFill>
                  <a:srgbClr val="38761D"/>
                </a:solidFill>
              </a:rPr>
              <a:t>Bradford </a:t>
            </a:r>
            <a:r>
              <a:rPr lang="en-US" sz="2400" dirty="0" smtClean="0">
                <a:solidFill>
                  <a:srgbClr val="38761D"/>
                </a:solidFill>
              </a:rPr>
              <a:t> 2017</a:t>
            </a:r>
            <a:endParaRPr lang="en-US" sz="2400" dirty="0">
              <a:solidFill>
                <a:srgbClr val="38761D"/>
              </a:solidFill>
            </a:endParaRPr>
          </a:p>
          <a:p>
            <a:pPr marL="0" marR="0" lvl="0" indent="0" algn="l" rtl="0">
              <a:spcBef>
                <a:spcPts val="0"/>
              </a:spcBef>
              <a:spcAft>
                <a:spcPts val="0"/>
              </a:spcAft>
              <a:buClr>
                <a:srgbClr val="800000"/>
              </a:buClr>
              <a:buSzPct val="25000"/>
              <a:buFont typeface="Arial"/>
              <a:buNone/>
            </a:pPr>
            <a:endParaRPr sz="3600" dirty="0">
              <a:solidFill>
                <a:srgbClr val="800000"/>
              </a:solidFill>
            </a:endParaRPr>
          </a:p>
          <a:p>
            <a:pPr marL="0" marR="0" lvl="0" indent="0" algn="l" rtl="0">
              <a:spcBef>
                <a:spcPts val="0"/>
              </a:spcBef>
              <a:spcAft>
                <a:spcPts val="0"/>
              </a:spcAft>
              <a:buClr>
                <a:srgbClr val="800000"/>
              </a:buClr>
              <a:buSzPct val="25000"/>
              <a:buFont typeface="Arial"/>
              <a:buNone/>
            </a:pPr>
            <a:endParaRPr sz="3600" dirty="0">
              <a:solidFill>
                <a:srgbClr val="800000"/>
              </a:solidFill>
            </a:endParaRPr>
          </a:p>
          <a:p>
            <a:pPr marL="0" marR="0" lvl="0" indent="0" algn="l" rtl="0">
              <a:spcBef>
                <a:spcPts val="0"/>
              </a:spcBef>
              <a:spcAft>
                <a:spcPts val="0"/>
              </a:spcAft>
              <a:buClr>
                <a:srgbClr val="800000"/>
              </a:buClr>
              <a:buSzPct val="25000"/>
              <a:buFont typeface="Arial"/>
              <a:buNone/>
            </a:pPr>
            <a:endParaRPr sz="3600" dirty="0">
              <a:solidFill>
                <a:srgbClr val="800000"/>
              </a:solidFill>
            </a:endParaRPr>
          </a:p>
          <a:p>
            <a:pPr marL="0" marR="0" lvl="0" indent="0" algn="l" rtl="0">
              <a:spcBef>
                <a:spcPts val="0"/>
              </a:spcBef>
              <a:spcAft>
                <a:spcPts val="0"/>
              </a:spcAft>
              <a:buClr>
                <a:srgbClr val="800000"/>
              </a:buClr>
              <a:buSzPct val="25000"/>
              <a:buFont typeface="Arial"/>
              <a:buNone/>
            </a:pPr>
            <a:endParaRPr sz="3600" dirty="0">
              <a:solidFill>
                <a:srgbClr val="800000"/>
              </a:solidFill>
            </a:endParaRPr>
          </a:p>
          <a:p>
            <a:pPr marL="0" marR="0" lvl="0" indent="0" algn="l" rtl="0">
              <a:spcBef>
                <a:spcPts val="480"/>
              </a:spcBef>
              <a:buClr>
                <a:srgbClr val="800000"/>
              </a:buClr>
              <a:buSzPct val="25000"/>
              <a:buFont typeface="Arial"/>
              <a:buNone/>
            </a:pPr>
            <a:endParaRPr sz="2400" b="0" i="0" u="none" strike="noStrike" cap="none" dirty="0">
              <a:solidFill>
                <a:srgbClr val="800000"/>
              </a:solidFill>
              <a:latin typeface="Calibri"/>
              <a:ea typeface="Calibri"/>
              <a:cs typeface="Calibri"/>
              <a:sym typeface="Calibri"/>
            </a:endParaRPr>
          </a:p>
        </p:txBody>
      </p:sp>
      <p:pic>
        <p:nvPicPr>
          <p:cNvPr id="89" name="Shape 89" descr="... Attending, Nurture, Hand, ..."/>
          <p:cNvPicPr preferRelativeResize="0"/>
          <p:nvPr/>
        </p:nvPicPr>
        <p:blipFill>
          <a:blip r:embed="rId3">
            <a:alphaModFix/>
          </a:blip>
          <a:stretch>
            <a:fillRect/>
          </a:stretch>
        </p:blipFill>
        <p:spPr>
          <a:xfrm>
            <a:off x="4693149" y="565099"/>
            <a:ext cx="4261249" cy="55181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Shape 166"/>
          <p:cNvPicPr preferRelativeResize="0"/>
          <p:nvPr/>
        </p:nvPicPr>
        <p:blipFill rotWithShape="1">
          <a:blip r:embed="rId3">
            <a:alphaModFix/>
          </a:blip>
          <a:srcRect/>
          <a:stretch/>
        </p:blipFill>
        <p:spPr>
          <a:xfrm>
            <a:off x="0" y="63500"/>
            <a:ext cx="9144000" cy="6727927"/>
          </a:xfrm>
          <a:prstGeom prst="rect">
            <a:avLst/>
          </a:prstGeom>
          <a:noFill/>
          <a:ln>
            <a:noFill/>
          </a:ln>
        </p:spPr>
      </p:pic>
      <p:sp>
        <p:nvSpPr>
          <p:cNvPr id="167" name="Shape 167"/>
          <p:cNvSpPr txBox="1"/>
          <p:nvPr/>
        </p:nvSpPr>
        <p:spPr>
          <a:xfrm>
            <a:off x="346509" y="1120623"/>
            <a:ext cx="8056346"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600" b="1">
                <a:solidFill>
                  <a:srgbClr val="632423"/>
                </a:solidFill>
                <a:latin typeface="Calibri"/>
                <a:ea typeface="Calibri"/>
                <a:cs typeface="Calibri"/>
                <a:sym typeface="Calibri"/>
              </a:rPr>
              <a:t>Northern Ireland research findings 2016</a:t>
            </a:r>
          </a:p>
        </p:txBody>
      </p:sp>
      <p:sp>
        <p:nvSpPr>
          <p:cNvPr id="168" name="Shape 168"/>
          <p:cNvSpPr txBox="1"/>
          <p:nvPr/>
        </p:nvSpPr>
        <p:spPr>
          <a:xfrm>
            <a:off x="250257" y="6150542"/>
            <a:ext cx="8518356"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a:solidFill>
                  <a:schemeClr val="dk1"/>
                </a:solidFill>
                <a:latin typeface="Calibri"/>
                <a:ea typeface="Calibri"/>
                <a:cs typeface="Calibri"/>
                <a:sym typeface="Calibri"/>
              </a:rPr>
              <a:t>Source: Sloan, S., Winter, K., Lynn, F., Gildea, A. &amp; Connolly, P. (2016) </a:t>
            </a:r>
            <a:r>
              <a:rPr lang="en-US" sz="1400" i="1">
                <a:solidFill>
                  <a:schemeClr val="dk1"/>
                </a:solidFill>
                <a:latin typeface="Calibri"/>
                <a:ea typeface="Calibri"/>
                <a:cs typeface="Calibri"/>
                <a:sym typeface="Calibri"/>
              </a:rPr>
              <a:t>The impact and cost effectiveness of Nurture Groups in Primary Schools in Northern Ireland</a:t>
            </a:r>
            <a:r>
              <a:rPr lang="en-US" sz="1400">
                <a:solidFill>
                  <a:schemeClr val="dk1"/>
                </a:solidFill>
                <a:latin typeface="Calibri"/>
                <a:ea typeface="Calibri"/>
                <a:cs typeface="Calibri"/>
                <a:sym typeface="Calibri"/>
              </a:rPr>
              <a:t>. Belfast: Centre for Effective Education, Queen's University Belfast. </a:t>
            </a:r>
          </a:p>
        </p:txBody>
      </p:sp>
      <p:sp>
        <p:nvSpPr>
          <p:cNvPr id="169" name="Shape 169"/>
          <p:cNvSpPr txBox="1"/>
          <p:nvPr/>
        </p:nvSpPr>
        <p:spPr>
          <a:xfrm>
            <a:off x="625641" y="2017209"/>
            <a:ext cx="8037096" cy="34163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a:solidFill>
                  <a:srgbClr val="953734"/>
                </a:solidFill>
                <a:latin typeface="Calibri"/>
                <a:ea typeface="Calibri"/>
                <a:cs typeface="Calibri"/>
                <a:sym typeface="Calibri"/>
              </a:rPr>
              <a:t>Key components of a successful Nurture Group Provision:</a:t>
            </a:r>
          </a:p>
          <a:p>
            <a:pPr marL="0" marR="0" lvl="0" indent="0" algn="l" rtl="0">
              <a:spcBef>
                <a:spcPts val="0"/>
              </a:spcBef>
              <a:buNone/>
            </a:pPr>
            <a:endParaRPr sz="1800">
              <a:solidFill>
                <a:schemeClr val="dk1"/>
              </a:solidFill>
              <a:latin typeface="Calibri"/>
              <a:ea typeface="Calibri"/>
              <a:cs typeface="Calibri"/>
              <a:sym typeface="Calibri"/>
            </a:endParaRPr>
          </a:p>
          <a:p>
            <a:pPr marL="457200" marR="0" lvl="0" indent="-457200" algn="l" rtl="0">
              <a:spcBef>
                <a:spcPts val="0"/>
              </a:spcBef>
              <a:buClr>
                <a:schemeClr val="dk1"/>
              </a:buClr>
              <a:buSzPct val="100000"/>
              <a:buFont typeface="Calibri"/>
              <a:buAutoNum type="arabicPeriod"/>
            </a:pPr>
            <a:r>
              <a:rPr lang="en-US" sz="1800">
                <a:solidFill>
                  <a:schemeClr val="dk1"/>
                </a:solidFill>
                <a:latin typeface="Calibri"/>
                <a:ea typeface="Calibri"/>
                <a:cs typeface="Calibri"/>
                <a:sym typeface="Calibri"/>
              </a:rPr>
              <a:t>School leadership</a:t>
            </a:r>
          </a:p>
          <a:p>
            <a:pPr marL="457200" marR="0" lvl="0" indent="-457200" algn="l" rtl="0">
              <a:spcBef>
                <a:spcPts val="0"/>
              </a:spcBef>
              <a:buClr>
                <a:schemeClr val="dk1"/>
              </a:buClr>
              <a:buSzPct val="100000"/>
              <a:buFont typeface="Calibri"/>
              <a:buAutoNum type="arabicPeriod"/>
            </a:pPr>
            <a:r>
              <a:rPr lang="en-US" sz="1800">
                <a:solidFill>
                  <a:schemeClr val="dk1"/>
                </a:solidFill>
                <a:latin typeface="Calibri"/>
                <a:ea typeface="Calibri"/>
                <a:cs typeface="Calibri"/>
                <a:sym typeface="Calibri"/>
              </a:rPr>
              <a:t>Recruitment of Nurture Group teachers</a:t>
            </a:r>
          </a:p>
          <a:p>
            <a:pPr marL="457200" marR="0" lvl="0" indent="-457200" algn="l" rtl="0">
              <a:spcBef>
                <a:spcPts val="0"/>
              </a:spcBef>
              <a:buClr>
                <a:schemeClr val="dk1"/>
              </a:buClr>
              <a:buSzPct val="100000"/>
              <a:buFont typeface="Calibri"/>
              <a:buAutoNum type="arabicPeriod"/>
            </a:pPr>
            <a:r>
              <a:rPr lang="en-US" sz="1800">
                <a:solidFill>
                  <a:schemeClr val="dk1"/>
                </a:solidFill>
                <a:latin typeface="Calibri"/>
                <a:ea typeface="Calibri"/>
                <a:cs typeface="Calibri"/>
                <a:sym typeface="Calibri"/>
              </a:rPr>
              <a:t>Training</a:t>
            </a:r>
          </a:p>
          <a:p>
            <a:pPr marL="457200" marR="0" lvl="0" indent="-457200" algn="l" rtl="0">
              <a:spcBef>
                <a:spcPts val="0"/>
              </a:spcBef>
              <a:buClr>
                <a:schemeClr val="dk1"/>
              </a:buClr>
              <a:buSzPct val="100000"/>
              <a:buFont typeface="Calibri"/>
              <a:buAutoNum type="arabicPeriod"/>
            </a:pPr>
            <a:r>
              <a:rPr lang="en-US" sz="1800">
                <a:solidFill>
                  <a:schemeClr val="dk1"/>
                </a:solidFill>
                <a:latin typeface="Calibri"/>
                <a:ea typeface="Calibri"/>
                <a:cs typeface="Calibri"/>
                <a:sym typeface="Calibri"/>
              </a:rPr>
              <a:t>Identification of children</a:t>
            </a:r>
          </a:p>
          <a:p>
            <a:pPr marL="457200" marR="0" lvl="0" indent="-457200" algn="l" rtl="0">
              <a:spcBef>
                <a:spcPts val="0"/>
              </a:spcBef>
              <a:buClr>
                <a:schemeClr val="dk1"/>
              </a:buClr>
              <a:buSzPct val="100000"/>
              <a:buFont typeface="Calibri"/>
              <a:buAutoNum type="arabicPeriod"/>
            </a:pPr>
            <a:r>
              <a:rPr lang="en-US" sz="1800">
                <a:solidFill>
                  <a:schemeClr val="dk1"/>
                </a:solidFill>
                <a:latin typeface="Calibri"/>
                <a:ea typeface="Calibri"/>
                <a:cs typeface="Calibri"/>
                <a:sym typeface="Calibri"/>
              </a:rPr>
              <a:t>Careful planning</a:t>
            </a:r>
          </a:p>
          <a:p>
            <a:pPr marL="457200" marR="0" lvl="0" indent="-457200" algn="l" rtl="0">
              <a:spcBef>
                <a:spcPts val="0"/>
              </a:spcBef>
              <a:buClr>
                <a:schemeClr val="dk1"/>
              </a:buClr>
              <a:buSzPct val="100000"/>
              <a:buFont typeface="Calibri"/>
              <a:buAutoNum type="arabicPeriod"/>
            </a:pPr>
            <a:r>
              <a:rPr lang="en-US" sz="1800">
                <a:solidFill>
                  <a:schemeClr val="dk1"/>
                </a:solidFill>
                <a:latin typeface="Calibri"/>
                <a:ea typeface="Calibri"/>
                <a:cs typeface="Calibri"/>
                <a:sym typeface="Calibri"/>
              </a:rPr>
              <a:t>Whole-school approach</a:t>
            </a:r>
          </a:p>
          <a:p>
            <a:pPr marL="457200" marR="0" lvl="0" indent="-457200" algn="l" rtl="0">
              <a:spcBef>
                <a:spcPts val="0"/>
              </a:spcBef>
              <a:buClr>
                <a:schemeClr val="dk1"/>
              </a:buClr>
              <a:buSzPct val="100000"/>
              <a:buFont typeface="Calibri"/>
              <a:buAutoNum type="arabicPeriod"/>
            </a:pPr>
            <a:r>
              <a:rPr lang="en-US" sz="1800">
                <a:solidFill>
                  <a:schemeClr val="dk1"/>
                </a:solidFill>
                <a:latin typeface="Calibri"/>
                <a:ea typeface="Calibri"/>
                <a:cs typeface="Calibri"/>
                <a:sym typeface="Calibri"/>
              </a:rPr>
              <a:t>Managing transitions</a:t>
            </a:r>
          </a:p>
          <a:p>
            <a:pPr marL="457200" marR="0" lvl="0" indent="-457200" algn="l" rtl="0">
              <a:spcBef>
                <a:spcPts val="0"/>
              </a:spcBef>
              <a:buClr>
                <a:schemeClr val="dk1"/>
              </a:buClr>
              <a:buSzPct val="100000"/>
              <a:buFont typeface="Calibri"/>
              <a:buAutoNum type="arabicPeriod"/>
            </a:pPr>
            <a:r>
              <a:rPr lang="en-US" sz="1800">
                <a:solidFill>
                  <a:schemeClr val="dk1"/>
                </a:solidFill>
                <a:latin typeface="Calibri"/>
                <a:ea typeface="Calibri"/>
                <a:cs typeface="Calibri"/>
                <a:sym typeface="Calibri"/>
              </a:rPr>
              <a:t>Relationships with parents</a:t>
            </a:r>
          </a:p>
          <a:p>
            <a:pPr marL="457200" marR="0" lvl="0" indent="-457200" algn="l" rtl="0">
              <a:spcBef>
                <a:spcPts val="0"/>
              </a:spcBef>
              <a:buClr>
                <a:schemeClr val="dk1"/>
              </a:buClr>
              <a:buSzPct val="100000"/>
              <a:buFont typeface="Calibri"/>
              <a:buAutoNum type="arabicPeriod"/>
            </a:pPr>
            <a:r>
              <a:rPr lang="en-US" sz="1800">
                <a:solidFill>
                  <a:schemeClr val="dk1"/>
                </a:solidFill>
                <a:latin typeface="Calibri"/>
                <a:ea typeface="Calibri"/>
                <a:cs typeface="Calibri"/>
                <a:sym typeface="Calibri"/>
              </a:rPr>
              <a:t>Engagement in wider Nurture Group networks</a:t>
            </a:r>
          </a:p>
          <a:p>
            <a:pPr marL="457200" marR="0" lvl="0" indent="-457200" algn="l" rtl="0">
              <a:spcBef>
                <a:spcPts val="0"/>
              </a:spcBef>
              <a:buClr>
                <a:schemeClr val="dk1"/>
              </a:buClr>
              <a:buSzPct val="100000"/>
              <a:buFont typeface="Calibri"/>
              <a:buAutoNum type="arabicPeriod"/>
            </a:pPr>
            <a:r>
              <a:rPr lang="en-US" sz="1800">
                <a:solidFill>
                  <a:schemeClr val="dk1"/>
                </a:solidFill>
                <a:latin typeface="Calibri"/>
                <a:ea typeface="Calibri"/>
                <a:cs typeface="Calibri"/>
                <a:sym typeface="Calibri"/>
              </a:rPr>
              <a:t>Funding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Shape 175"/>
          <p:cNvPicPr preferRelativeResize="0"/>
          <p:nvPr/>
        </p:nvPicPr>
        <p:blipFill rotWithShape="1">
          <a:blip r:embed="rId3">
            <a:alphaModFix/>
          </a:blip>
          <a:srcRect/>
          <a:stretch/>
        </p:blipFill>
        <p:spPr>
          <a:xfrm>
            <a:off x="0" y="63500"/>
            <a:ext cx="9144000" cy="6727927"/>
          </a:xfrm>
          <a:prstGeom prst="rect">
            <a:avLst/>
          </a:prstGeom>
          <a:noFill/>
          <a:ln>
            <a:noFill/>
          </a:ln>
        </p:spPr>
      </p:pic>
      <p:sp>
        <p:nvSpPr>
          <p:cNvPr id="176" name="Shape 176"/>
          <p:cNvSpPr txBox="1"/>
          <p:nvPr/>
        </p:nvSpPr>
        <p:spPr>
          <a:xfrm>
            <a:off x="346509" y="1120623"/>
            <a:ext cx="8056346"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600" b="1">
                <a:solidFill>
                  <a:srgbClr val="632423"/>
                </a:solidFill>
                <a:latin typeface="Calibri"/>
                <a:ea typeface="Calibri"/>
                <a:cs typeface="Calibri"/>
                <a:sym typeface="Calibri"/>
              </a:rPr>
              <a:t>Northern Ireland research findings 2016</a:t>
            </a:r>
          </a:p>
        </p:txBody>
      </p:sp>
      <p:sp>
        <p:nvSpPr>
          <p:cNvPr id="177" name="Shape 177"/>
          <p:cNvSpPr txBox="1"/>
          <p:nvPr/>
        </p:nvSpPr>
        <p:spPr>
          <a:xfrm>
            <a:off x="250257" y="6150542"/>
            <a:ext cx="8518356"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a:solidFill>
                  <a:schemeClr val="dk1"/>
                </a:solidFill>
                <a:latin typeface="Calibri"/>
                <a:ea typeface="Calibri"/>
                <a:cs typeface="Calibri"/>
                <a:sym typeface="Calibri"/>
              </a:rPr>
              <a:t>Source: Sloan, S., Winter, K., Lynn, F., Gildea, A. &amp; Connolly, P. (2016) </a:t>
            </a:r>
            <a:r>
              <a:rPr lang="en-US" sz="1400" i="1">
                <a:solidFill>
                  <a:schemeClr val="dk1"/>
                </a:solidFill>
                <a:latin typeface="Calibri"/>
                <a:ea typeface="Calibri"/>
                <a:cs typeface="Calibri"/>
                <a:sym typeface="Calibri"/>
              </a:rPr>
              <a:t>The impact and cost effectiveness of Nurture Groups in Primary Schools in Northern Ireland</a:t>
            </a:r>
            <a:r>
              <a:rPr lang="en-US" sz="1400">
                <a:solidFill>
                  <a:schemeClr val="dk1"/>
                </a:solidFill>
                <a:latin typeface="Calibri"/>
                <a:ea typeface="Calibri"/>
                <a:cs typeface="Calibri"/>
                <a:sym typeface="Calibri"/>
              </a:rPr>
              <a:t>. Belfast: Centre for Effective Education, Queen's University Belfast. </a:t>
            </a:r>
          </a:p>
        </p:txBody>
      </p:sp>
      <p:sp>
        <p:nvSpPr>
          <p:cNvPr id="178" name="Shape 178"/>
          <p:cNvSpPr txBox="1"/>
          <p:nvPr/>
        </p:nvSpPr>
        <p:spPr>
          <a:xfrm>
            <a:off x="346510" y="2310063"/>
            <a:ext cx="8316227" cy="403187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a:solidFill>
                  <a:srgbClr val="953734"/>
                </a:solidFill>
                <a:latin typeface="Calibri"/>
                <a:ea typeface="Calibri"/>
                <a:cs typeface="Calibri"/>
                <a:sym typeface="Calibri"/>
              </a:rPr>
              <a:t>‘Overall there is clear and convincing evidence that Nurture Groups are:</a:t>
            </a:r>
          </a:p>
          <a:p>
            <a:pPr marL="0" marR="0" lvl="0" indent="0" algn="l" rtl="0">
              <a:spcBef>
                <a:spcPts val="0"/>
              </a:spcBef>
              <a:buNone/>
            </a:pPr>
            <a:endParaRPr sz="1800">
              <a:solidFill>
                <a:schemeClr val="dk1"/>
              </a:solidFill>
              <a:latin typeface="Calibri"/>
              <a:ea typeface="Calibri"/>
              <a:cs typeface="Calibri"/>
              <a:sym typeface="Calibri"/>
            </a:endParaRPr>
          </a:p>
          <a:p>
            <a:pPr marL="171450" marR="0" lvl="0" indent="-171450" algn="l" rtl="0">
              <a:spcBef>
                <a:spcPts val="0"/>
              </a:spcBef>
              <a:spcAft>
                <a:spcPts val="0"/>
              </a:spcAft>
              <a:buClr>
                <a:srgbClr val="953734"/>
              </a:buClr>
              <a:buSzPct val="100000"/>
              <a:buFont typeface="Noto Sans Symbols"/>
              <a:buChar char="▪"/>
            </a:pPr>
            <a:r>
              <a:rPr lang="en-US" sz="1600">
                <a:solidFill>
                  <a:schemeClr val="dk1"/>
                </a:solidFill>
                <a:latin typeface="Calibri"/>
                <a:ea typeface="Calibri"/>
                <a:cs typeface="Calibri"/>
                <a:sym typeface="Calibri"/>
              </a:rPr>
              <a:t>Well received by schools, parents and children and that they can be successfully developed across a wide range of schools;</a:t>
            </a:r>
          </a:p>
          <a:p>
            <a:pPr marL="171450" marR="0" lvl="0" indent="-171450" algn="l" rtl="0">
              <a:spcBef>
                <a:spcPts val="600"/>
              </a:spcBef>
              <a:spcAft>
                <a:spcPts val="0"/>
              </a:spcAft>
              <a:buClr>
                <a:srgbClr val="953734"/>
              </a:buClr>
              <a:buSzPct val="100000"/>
              <a:buFont typeface="Noto Sans Symbols"/>
              <a:buChar char="▪"/>
            </a:pPr>
            <a:r>
              <a:rPr lang="en-US" sz="1600">
                <a:solidFill>
                  <a:schemeClr val="dk1"/>
                </a:solidFill>
                <a:latin typeface="Calibri"/>
                <a:ea typeface="Calibri"/>
                <a:cs typeface="Calibri"/>
                <a:sym typeface="Calibri"/>
              </a:rPr>
              <a:t>Having a consistent, significant and large effect in improving social, emotional and behavioural outcomes among children from some of the most deprived areas and demonstrating high levels of difficulty</a:t>
            </a:r>
          </a:p>
          <a:p>
            <a:pPr marL="171450" marR="0" lvl="0" indent="-171450" algn="l" rtl="0">
              <a:spcBef>
                <a:spcPts val="600"/>
              </a:spcBef>
              <a:spcAft>
                <a:spcPts val="0"/>
              </a:spcAft>
              <a:buClr>
                <a:srgbClr val="953734"/>
              </a:buClr>
              <a:buSzPct val="100000"/>
              <a:buFont typeface="Noto Sans Symbols"/>
              <a:buChar char="▪"/>
            </a:pPr>
            <a:r>
              <a:rPr lang="en-US" sz="1600">
                <a:solidFill>
                  <a:schemeClr val="dk1"/>
                </a:solidFill>
                <a:latin typeface="Calibri"/>
                <a:ea typeface="Calibri"/>
                <a:cs typeface="Calibri"/>
                <a:sym typeface="Calibri"/>
              </a:rPr>
              <a:t>Successful in improving pupil enjoyment of school in the short-term although longer follow-up is necessary</a:t>
            </a:r>
          </a:p>
          <a:p>
            <a:pPr marL="171450" marR="0" lvl="0" indent="-171450" algn="l" rtl="0">
              <a:spcBef>
                <a:spcPts val="600"/>
              </a:spcBef>
              <a:spcAft>
                <a:spcPts val="0"/>
              </a:spcAft>
              <a:buClr>
                <a:srgbClr val="953734"/>
              </a:buClr>
              <a:buSzPct val="100000"/>
              <a:buFont typeface="Noto Sans Symbols"/>
              <a:buChar char="▪"/>
            </a:pPr>
            <a:r>
              <a:rPr lang="en-US" sz="1600">
                <a:solidFill>
                  <a:schemeClr val="dk1"/>
                </a:solidFill>
                <a:latin typeface="Calibri"/>
                <a:ea typeface="Calibri"/>
                <a:cs typeface="Calibri"/>
                <a:sym typeface="Calibri"/>
              </a:rPr>
              <a:t>Cost effective and have the potential to result in a significant saving to the education system and an even greater return to society by preventing the cumulative additional costs to the family, public services and voluntary sector associated with anti-social behaviour and conduct problems.’</a:t>
            </a:r>
          </a:p>
          <a:p>
            <a:pPr marL="0" marR="0" lvl="0" indent="0" algn="l" rtl="0">
              <a:spcBef>
                <a:spcPts val="600"/>
              </a:spcBef>
              <a:buNone/>
            </a:pPr>
            <a:endParaRPr sz="24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Shape 184"/>
          <p:cNvPicPr preferRelativeResize="0"/>
          <p:nvPr/>
        </p:nvPicPr>
        <p:blipFill rotWithShape="1">
          <a:blip r:embed="rId3">
            <a:alphaModFix/>
          </a:blip>
          <a:srcRect/>
          <a:stretch/>
        </p:blipFill>
        <p:spPr>
          <a:xfrm>
            <a:off x="0" y="63500"/>
            <a:ext cx="9144000" cy="6727927"/>
          </a:xfrm>
          <a:prstGeom prst="rect">
            <a:avLst/>
          </a:prstGeom>
          <a:noFill/>
          <a:ln>
            <a:noFill/>
          </a:ln>
        </p:spPr>
      </p:pic>
      <p:sp>
        <p:nvSpPr>
          <p:cNvPr id="185" name="Shape 185"/>
          <p:cNvSpPr txBox="1"/>
          <p:nvPr/>
        </p:nvSpPr>
        <p:spPr>
          <a:xfrm>
            <a:off x="346509" y="1120623"/>
            <a:ext cx="8056346"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600" b="1">
                <a:solidFill>
                  <a:srgbClr val="632423"/>
                </a:solidFill>
                <a:latin typeface="Calibri"/>
                <a:ea typeface="Calibri"/>
                <a:cs typeface="Calibri"/>
                <a:sym typeface="Calibri"/>
              </a:rPr>
              <a:t>Northern Ireland research findings 2016</a:t>
            </a:r>
          </a:p>
        </p:txBody>
      </p:sp>
      <p:sp>
        <p:nvSpPr>
          <p:cNvPr id="186" name="Shape 186"/>
          <p:cNvSpPr txBox="1"/>
          <p:nvPr/>
        </p:nvSpPr>
        <p:spPr>
          <a:xfrm>
            <a:off x="250257" y="6150542"/>
            <a:ext cx="8518356"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a:solidFill>
                  <a:schemeClr val="dk1"/>
                </a:solidFill>
                <a:latin typeface="Calibri"/>
                <a:ea typeface="Calibri"/>
                <a:cs typeface="Calibri"/>
                <a:sym typeface="Calibri"/>
              </a:rPr>
              <a:t>Source: Sloan, S., Winter, K., Lynn, F., Gildea, A. &amp; Connolly, P. (2016) </a:t>
            </a:r>
            <a:r>
              <a:rPr lang="en-US" sz="1400" i="1">
                <a:solidFill>
                  <a:schemeClr val="dk1"/>
                </a:solidFill>
                <a:latin typeface="Calibri"/>
                <a:ea typeface="Calibri"/>
                <a:cs typeface="Calibri"/>
                <a:sym typeface="Calibri"/>
              </a:rPr>
              <a:t>The impact and cost effectiveness of Nurture Groups in Primary Schools in Northern Ireland</a:t>
            </a:r>
            <a:r>
              <a:rPr lang="en-US" sz="1400">
                <a:solidFill>
                  <a:schemeClr val="dk1"/>
                </a:solidFill>
                <a:latin typeface="Calibri"/>
                <a:ea typeface="Calibri"/>
                <a:cs typeface="Calibri"/>
                <a:sym typeface="Calibri"/>
              </a:rPr>
              <a:t>. Belfast: Centre for Effective Education, Queen's University Belfast. </a:t>
            </a:r>
          </a:p>
        </p:txBody>
      </p:sp>
      <p:sp>
        <p:nvSpPr>
          <p:cNvPr id="187" name="Shape 187"/>
          <p:cNvSpPr txBox="1"/>
          <p:nvPr/>
        </p:nvSpPr>
        <p:spPr>
          <a:xfrm>
            <a:off x="346510" y="2310063"/>
            <a:ext cx="8316227" cy="313932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a:solidFill>
                  <a:srgbClr val="953734"/>
                </a:solidFill>
                <a:latin typeface="Calibri"/>
                <a:ea typeface="Calibri"/>
                <a:cs typeface="Calibri"/>
                <a:sym typeface="Calibri"/>
              </a:rPr>
              <a:t>Recommendation – </a:t>
            </a:r>
          </a:p>
          <a:p>
            <a:pPr marL="0" marR="0" lvl="0" indent="0" algn="l" rtl="0">
              <a:spcBef>
                <a:spcPts val="0"/>
              </a:spcBef>
              <a:buNone/>
            </a:pPr>
            <a:endParaRPr sz="1800" b="1">
              <a:solidFill>
                <a:srgbClr val="953734"/>
              </a:solidFill>
              <a:latin typeface="Calibri"/>
              <a:ea typeface="Calibri"/>
              <a:cs typeface="Calibri"/>
              <a:sym typeface="Calibri"/>
            </a:endParaRPr>
          </a:p>
          <a:p>
            <a:pPr marL="0" marR="0" lvl="0" indent="0" algn="l" rtl="0">
              <a:spcBef>
                <a:spcPts val="0"/>
              </a:spcBef>
              <a:buSzPct val="25000"/>
              <a:buNone/>
            </a:pPr>
            <a:r>
              <a:rPr lang="en-US" sz="3600" b="1">
                <a:solidFill>
                  <a:srgbClr val="953734"/>
                </a:solidFill>
                <a:latin typeface="Calibri"/>
                <a:ea typeface="Calibri"/>
                <a:cs typeface="Calibri"/>
                <a:sym typeface="Calibri"/>
              </a:rPr>
              <a:t>‘It is therefore recommended strongly that the Department of Education continue to support Nurture Group provision in Northern Ireland.’</a:t>
            </a:r>
          </a:p>
          <a:p>
            <a:pPr marL="0" marR="0" lvl="0" indent="0" algn="l" rtl="0">
              <a:spcBef>
                <a:spcPts val="0"/>
              </a:spcBef>
              <a:buNone/>
            </a:pPr>
            <a:endParaRPr sz="18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Shape 193"/>
          <p:cNvPicPr preferRelativeResize="0"/>
          <p:nvPr/>
        </p:nvPicPr>
        <p:blipFill rotWithShape="1">
          <a:blip r:embed="rId3">
            <a:alphaModFix/>
          </a:blip>
          <a:srcRect/>
          <a:stretch/>
        </p:blipFill>
        <p:spPr>
          <a:xfrm>
            <a:off x="0" y="63500"/>
            <a:ext cx="9144000" cy="6727927"/>
          </a:xfrm>
          <a:prstGeom prst="rect">
            <a:avLst/>
          </a:prstGeom>
          <a:noFill/>
          <a:ln>
            <a:noFill/>
          </a:ln>
        </p:spPr>
      </p:pic>
      <p:sp>
        <p:nvSpPr>
          <p:cNvPr id="194" name="Shape 194"/>
          <p:cNvSpPr txBox="1"/>
          <p:nvPr/>
        </p:nvSpPr>
        <p:spPr>
          <a:xfrm>
            <a:off x="1210491" y="2525485"/>
            <a:ext cx="6966857" cy="156966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800" b="1">
                <a:solidFill>
                  <a:schemeClr val="dk1"/>
                </a:solidFill>
                <a:latin typeface="Calibri"/>
                <a:ea typeface="Calibri"/>
                <a:cs typeface="Calibri"/>
                <a:sym typeface="Calibri"/>
              </a:rPr>
              <a:t>But what about the whole-school setting?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Shape 200"/>
          <p:cNvPicPr preferRelativeResize="0"/>
          <p:nvPr/>
        </p:nvPicPr>
        <p:blipFill rotWithShape="1">
          <a:blip r:embed="rId3">
            <a:alphaModFix/>
          </a:blip>
          <a:srcRect/>
          <a:stretch/>
        </p:blipFill>
        <p:spPr>
          <a:xfrm>
            <a:off x="0" y="63500"/>
            <a:ext cx="9144000" cy="6727927"/>
          </a:xfrm>
          <a:prstGeom prst="rect">
            <a:avLst/>
          </a:prstGeom>
          <a:noFill/>
          <a:ln>
            <a:noFill/>
          </a:ln>
        </p:spPr>
      </p:pic>
      <p:sp>
        <p:nvSpPr>
          <p:cNvPr id="201" name="Shape 201"/>
          <p:cNvSpPr txBox="1"/>
          <p:nvPr/>
        </p:nvSpPr>
        <p:spPr>
          <a:xfrm>
            <a:off x="346509" y="1443788"/>
            <a:ext cx="8056346"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600" b="1">
                <a:solidFill>
                  <a:srgbClr val="1155CC"/>
                </a:solidFill>
                <a:latin typeface="Calibri"/>
                <a:ea typeface="Calibri"/>
                <a:cs typeface="Calibri"/>
                <a:sym typeface="Calibri"/>
              </a:rPr>
              <a:t>National Nurturing School Programme</a:t>
            </a:r>
          </a:p>
        </p:txBody>
      </p:sp>
      <p:sp>
        <p:nvSpPr>
          <p:cNvPr id="202" name="Shape 202"/>
          <p:cNvSpPr txBox="1"/>
          <p:nvPr/>
        </p:nvSpPr>
        <p:spPr>
          <a:xfrm>
            <a:off x="346509" y="2310063"/>
            <a:ext cx="8422104" cy="286232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1">
                <a:solidFill>
                  <a:srgbClr val="953734"/>
                </a:solidFill>
                <a:latin typeface="Calibri"/>
                <a:ea typeface="Calibri"/>
                <a:cs typeface="Calibri"/>
                <a:sym typeface="Calibri"/>
              </a:rPr>
              <a:t>First Northern Irish school has attended the initial two day training in the two year programme.</a:t>
            </a:r>
          </a:p>
          <a:p>
            <a:pPr marL="0" marR="0" lvl="0" indent="0" algn="l" rtl="0">
              <a:spcBef>
                <a:spcPts val="0"/>
              </a:spcBef>
              <a:buNone/>
            </a:pPr>
            <a:endParaRPr sz="1800" b="1" i="1">
              <a:solidFill>
                <a:srgbClr val="953734"/>
              </a:solidFill>
              <a:latin typeface="Calibri"/>
              <a:ea typeface="Calibri"/>
              <a:cs typeface="Calibri"/>
              <a:sym typeface="Calibri"/>
            </a:endParaRPr>
          </a:p>
          <a:p>
            <a:pPr marL="0" marR="0" lvl="0" indent="0" algn="l" rtl="0">
              <a:spcBef>
                <a:spcPts val="0"/>
              </a:spcBef>
              <a:buNone/>
            </a:pPr>
            <a:endParaRPr sz="1800" b="1" i="1">
              <a:solidFill>
                <a:srgbClr val="953734"/>
              </a:solidFill>
              <a:latin typeface="Calibri"/>
              <a:ea typeface="Calibri"/>
              <a:cs typeface="Calibri"/>
              <a:sym typeface="Calibri"/>
            </a:endParaRPr>
          </a:p>
          <a:p>
            <a:pPr marL="0" marR="0" lvl="0" indent="0" algn="l" rtl="0">
              <a:spcBef>
                <a:spcPts val="0"/>
              </a:spcBef>
              <a:buSzPct val="25000"/>
              <a:buNone/>
            </a:pPr>
            <a:r>
              <a:rPr lang="en-US" sz="1800" b="1" i="1">
                <a:solidFill>
                  <a:srgbClr val="953734"/>
                </a:solidFill>
                <a:latin typeface="Calibri"/>
                <a:ea typeface="Calibri"/>
                <a:cs typeface="Calibri"/>
                <a:sym typeface="Calibri"/>
              </a:rPr>
              <a:t>What is it?</a:t>
            </a:r>
          </a:p>
        </p:txBody>
      </p:sp>
      <p:pic>
        <p:nvPicPr>
          <p:cNvPr id="203" name="Shape 203" descr="Burning the candle at both ..."/>
          <p:cNvPicPr preferRelativeResize="0"/>
          <p:nvPr/>
        </p:nvPicPr>
        <p:blipFill>
          <a:blip r:embed="rId4">
            <a:alphaModFix/>
          </a:blip>
          <a:stretch>
            <a:fillRect/>
          </a:stretch>
        </p:blipFill>
        <p:spPr>
          <a:xfrm>
            <a:off x="3396000" y="3223600"/>
            <a:ext cx="5372625" cy="3239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Shape 216"/>
          <p:cNvPicPr preferRelativeResize="0"/>
          <p:nvPr/>
        </p:nvPicPr>
        <p:blipFill rotWithShape="1">
          <a:blip r:embed="rId3">
            <a:alphaModFix/>
          </a:blip>
          <a:srcRect/>
          <a:stretch/>
        </p:blipFill>
        <p:spPr>
          <a:xfrm>
            <a:off x="0" y="63500"/>
            <a:ext cx="9144000" cy="6727927"/>
          </a:xfrm>
          <a:prstGeom prst="rect">
            <a:avLst/>
          </a:prstGeom>
          <a:noFill/>
          <a:ln>
            <a:noFill/>
          </a:ln>
        </p:spPr>
      </p:pic>
      <p:pic>
        <p:nvPicPr>
          <p:cNvPr id="217" name="Shape 217"/>
          <p:cNvPicPr preferRelativeResize="0"/>
          <p:nvPr/>
        </p:nvPicPr>
        <p:blipFill rotWithShape="1">
          <a:blip r:embed="rId4">
            <a:alphaModFix/>
          </a:blip>
          <a:srcRect/>
          <a:stretch/>
        </p:blipFill>
        <p:spPr>
          <a:xfrm>
            <a:off x="1043123" y="622485"/>
            <a:ext cx="3842656" cy="560995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Shape 223"/>
          <p:cNvPicPr preferRelativeResize="0"/>
          <p:nvPr/>
        </p:nvPicPr>
        <p:blipFill rotWithShape="1">
          <a:blip r:embed="rId3">
            <a:alphaModFix/>
          </a:blip>
          <a:srcRect/>
          <a:stretch/>
        </p:blipFill>
        <p:spPr>
          <a:xfrm>
            <a:off x="0" y="63500"/>
            <a:ext cx="9144000" cy="6727927"/>
          </a:xfrm>
          <a:prstGeom prst="rect">
            <a:avLst/>
          </a:prstGeom>
          <a:noFill/>
          <a:ln>
            <a:noFill/>
          </a:ln>
        </p:spPr>
      </p:pic>
      <p:pic>
        <p:nvPicPr>
          <p:cNvPr id="224" name="Shape 224"/>
          <p:cNvPicPr preferRelativeResize="0"/>
          <p:nvPr/>
        </p:nvPicPr>
        <p:blipFill rotWithShape="1">
          <a:blip r:embed="rId4">
            <a:alphaModFix/>
          </a:blip>
          <a:srcRect/>
          <a:stretch/>
        </p:blipFill>
        <p:spPr>
          <a:xfrm>
            <a:off x="619760" y="1363274"/>
            <a:ext cx="4264341" cy="4128377"/>
          </a:xfrm>
          <a:prstGeom prst="rect">
            <a:avLst/>
          </a:prstGeom>
          <a:noFill/>
          <a:ln>
            <a:noFill/>
          </a:ln>
        </p:spPr>
      </p:pic>
      <p:sp>
        <p:nvSpPr>
          <p:cNvPr id="225" name="Shape 225"/>
          <p:cNvSpPr txBox="1"/>
          <p:nvPr/>
        </p:nvSpPr>
        <p:spPr>
          <a:xfrm>
            <a:off x="5155473" y="2525485"/>
            <a:ext cx="3283131" cy="147732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This does not replace Nurture Groups – it’s a way of bringing more schools into nurture and enhancing the provision of those already with Nurture Groups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US"/>
              <a:t>Since The Launch and Pilot</a:t>
            </a:r>
          </a:p>
        </p:txBody>
      </p:sp>
      <p:sp>
        <p:nvSpPr>
          <p:cNvPr id="246" name="Shape 246"/>
          <p:cNvSpPr txBox="1">
            <a:spLocks noGrp="1"/>
          </p:cNvSpPr>
          <p:nvPr>
            <p:ph type="body" idx="1"/>
          </p:nvPr>
        </p:nvSpPr>
        <p:spPr>
          <a:xfrm>
            <a:off x="457200" y="1600200"/>
            <a:ext cx="8229600" cy="5052300"/>
          </a:xfrm>
          <a:prstGeom prst="rect">
            <a:avLst/>
          </a:prstGeom>
        </p:spPr>
        <p:txBody>
          <a:bodyPr lIns="91425" tIns="91425" rIns="91425" bIns="91425" anchor="t" anchorCtr="0">
            <a:noAutofit/>
          </a:bodyPr>
          <a:lstStyle/>
          <a:p>
            <a:pPr marL="0" lvl="0" indent="0">
              <a:spcBef>
                <a:spcPts val="0"/>
              </a:spcBef>
              <a:buNone/>
            </a:pPr>
            <a:r>
              <a:rPr lang="en-US" dirty="0">
                <a:solidFill>
                  <a:srgbClr val="0000FF"/>
                </a:solidFill>
              </a:rPr>
              <a:t>Since Oct 2015: </a:t>
            </a:r>
          </a:p>
          <a:p>
            <a:pPr lvl="0">
              <a:spcBef>
                <a:spcPts val="0"/>
              </a:spcBef>
              <a:buNone/>
            </a:pPr>
            <a:r>
              <a:rPr lang="en-US" dirty="0">
                <a:solidFill>
                  <a:srgbClr val="38761D"/>
                </a:solidFill>
              </a:rPr>
              <a:t>Norwich</a:t>
            </a:r>
          </a:p>
          <a:p>
            <a:pPr lvl="0">
              <a:spcBef>
                <a:spcPts val="0"/>
              </a:spcBef>
              <a:buNone/>
            </a:pPr>
            <a:r>
              <a:rPr lang="en-US" dirty="0" err="1">
                <a:solidFill>
                  <a:srgbClr val="38761D"/>
                </a:solidFill>
              </a:rPr>
              <a:t>Wigan</a:t>
            </a:r>
            <a:endParaRPr lang="en-US" dirty="0">
              <a:solidFill>
                <a:srgbClr val="38761D"/>
              </a:solidFill>
            </a:endParaRPr>
          </a:p>
          <a:p>
            <a:pPr lvl="0">
              <a:spcBef>
                <a:spcPts val="0"/>
              </a:spcBef>
              <a:buNone/>
            </a:pPr>
            <a:r>
              <a:rPr lang="en-US" dirty="0" err="1">
                <a:solidFill>
                  <a:srgbClr val="38761D"/>
                </a:solidFill>
              </a:rPr>
              <a:t>Lanarkshire</a:t>
            </a:r>
            <a:endParaRPr lang="en-US" dirty="0">
              <a:solidFill>
                <a:srgbClr val="38761D"/>
              </a:solidFill>
            </a:endParaRPr>
          </a:p>
          <a:p>
            <a:pPr lvl="0">
              <a:spcBef>
                <a:spcPts val="0"/>
              </a:spcBef>
              <a:buNone/>
            </a:pPr>
            <a:r>
              <a:rPr lang="en-US" dirty="0">
                <a:solidFill>
                  <a:srgbClr val="38761D"/>
                </a:solidFill>
              </a:rPr>
              <a:t>Aberdeen</a:t>
            </a:r>
          </a:p>
          <a:p>
            <a:pPr lvl="0">
              <a:spcBef>
                <a:spcPts val="0"/>
              </a:spcBef>
              <a:buNone/>
            </a:pPr>
            <a:r>
              <a:rPr lang="en-US" dirty="0" err="1">
                <a:solidFill>
                  <a:srgbClr val="38761D"/>
                </a:solidFill>
              </a:rPr>
              <a:t>Wilmslow</a:t>
            </a:r>
            <a:endParaRPr lang="en-US" dirty="0">
              <a:solidFill>
                <a:srgbClr val="38761D"/>
              </a:solidFill>
            </a:endParaRPr>
          </a:p>
          <a:p>
            <a:pPr lvl="0">
              <a:spcBef>
                <a:spcPts val="0"/>
              </a:spcBef>
              <a:buNone/>
            </a:pPr>
            <a:r>
              <a:rPr lang="en-US" dirty="0">
                <a:solidFill>
                  <a:srgbClr val="38761D"/>
                </a:solidFill>
              </a:rPr>
              <a:t>Birmingham</a:t>
            </a:r>
          </a:p>
          <a:p>
            <a:pPr lvl="0">
              <a:spcBef>
                <a:spcPts val="0"/>
              </a:spcBef>
              <a:buNone/>
            </a:pPr>
            <a:r>
              <a:rPr lang="en-US" dirty="0" err="1">
                <a:solidFill>
                  <a:srgbClr val="38761D"/>
                </a:solidFill>
              </a:rPr>
              <a:t>Halton</a:t>
            </a:r>
            <a:r>
              <a:rPr lang="en-US" dirty="0">
                <a:solidFill>
                  <a:srgbClr val="38761D"/>
                </a:solidFill>
              </a:rPr>
              <a:t> </a:t>
            </a:r>
            <a:r>
              <a:rPr lang="en-US" dirty="0" smtClean="0">
                <a:solidFill>
                  <a:srgbClr val="38761D"/>
                </a:solidFill>
              </a:rPr>
              <a:t>–nurture LA</a:t>
            </a:r>
          </a:p>
          <a:p>
            <a:pPr lvl="0">
              <a:spcBef>
                <a:spcPts val="0"/>
              </a:spcBef>
              <a:buNone/>
            </a:pPr>
            <a:r>
              <a:rPr lang="en-US" dirty="0" smtClean="0">
                <a:solidFill>
                  <a:srgbClr val="38761D"/>
                </a:solidFill>
              </a:rPr>
              <a:t>Wales</a:t>
            </a:r>
            <a:endParaRPr lang="en-US" dirty="0">
              <a:solidFill>
                <a:srgbClr val="38761D"/>
              </a:solidFill>
            </a:endParaRPr>
          </a:p>
          <a:p>
            <a:pPr lvl="0">
              <a:spcBef>
                <a:spcPts val="0"/>
              </a:spcBef>
              <a:buNone/>
            </a:pPr>
            <a:endParaRPr dirty="0"/>
          </a:p>
        </p:txBody>
      </p:sp>
      <p:pic>
        <p:nvPicPr>
          <p:cNvPr id="247" name="Shape 247" descr="Old School in Linden, ..."/>
          <p:cNvPicPr preferRelativeResize="0"/>
          <p:nvPr/>
        </p:nvPicPr>
        <p:blipFill>
          <a:blip r:embed="rId3">
            <a:alphaModFix/>
          </a:blip>
          <a:stretch>
            <a:fillRect/>
          </a:stretch>
        </p:blipFill>
        <p:spPr>
          <a:xfrm>
            <a:off x="4772175" y="1833025"/>
            <a:ext cx="3824025" cy="407687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last twelve months</a:t>
            </a:r>
            <a:endParaRPr lang="en-GB" dirty="0"/>
          </a:p>
        </p:txBody>
      </p:sp>
      <p:sp>
        <p:nvSpPr>
          <p:cNvPr id="3" name="Text Placeholder 2"/>
          <p:cNvSpPr>
            <a:spLocks noGrp="1"/>
          </p:cNvSpPr>
          <p:nvPr>
            <p:ph type="body" idx="1"/>
          </p:nvPr>
        </p:nvSpPr>
        <p:spPr/>
        <p:txBody>
          <a:bodyPr/>
          <a:lstStyle/>
          <a:p>
            <a:r>
              <a:rPr lang="en-GB" dirty="0"/>
              <a:t>14 course delivered in 2016 (5 closed, 9 open)</a:t>
            </a:r>
          </a:p>
          <a:p>
            <a:r>
              <a:rPr lang="en-GB" dirty="0"/>
              <a:t>184 delegates attended</a:t>
            </a:r>
          </a:p>
          <a:p>
            <a:endParaRPr lang="en-GB" dirty="0"/>
          </a:p>
          <a:p>
            <a:r>
              <a:rPr lang="en-GB" dirty="0"/>
              <a:t>(covered ALL areas of the development)</a:t>
            </a:r>
          </a:p>
          <a:p>
            <a:endParaRPr lang="en-GB" dirty="0"/>
          </a:p>
        </p:txBody>
      </p:sp>
    </p:spTree>
    <p:extLst>
      <p:ext uri="{BB962C8B-B14F-4D97-AF65-F5344CB8AC3E}">
        <p14:creationId xmlns:p14="http://schemas.microsoft.com/office/powerpoint/2010/main" val="496567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105508" y="1"/>
            <a:ext cx="9038492" cy="4040658"/>
          </a:xfrm>
          <a:prstGeom prst="rect">
            <a:avLst/>
          </a:prstGeom>
        </p:spPr>
      </p:pic>
      <p:sp>
        <p:nvSpPr>
          <p:cNvPr id="5" name="Rectangle 4"/>
          <p:cNvSpPr/>
          <p:nvPr/>
        </p:nvSpPr>
        <p:spPr>
          <a:xfrm>
            <a:off x="105508" y="4189535"/>
            <a:ext cx="4809393" cy="2608406"/>
          </a:xfrm>
          <a:prstGeom prst="rect">
            <a:avLst/>
          </a:prstGeom>
        </p:spPr>
        <p:txBody>
          <a:bodyPr wrap="square">
            <a:spAutoFit/>
          </a:bodyPr>
          <a:lstStyle/>
          <a:p>
            <a:endParaRPr lang="en-GB" sz="1350" kern="1200" dirty="0" smtClean="0">
              <a:solidFill>
                <a:srgbClr val="44546A"/>
              </a:solidFill>
              <a:latin typeface="Calibri" panose="020F0502020204030204"/>
              <a:ea typeface="+mn-ea"/>
              <a:cs typeface="+mn-cs"/>
            </a:endParaRPr>
          </a:p>
          <a:p>
            <a:endParaRPr lang="en-GB" sz="1350" kern="1200" dirty="0">
              <a:solidFill>
                <a:srgbClr val="44546A"/>
              </a:solidFill>
              <a:latin typeface="Calibri" panose="020F0502020204030204"/>
              <a:ea typeface="+mn-ea"/>
              <a:cs typeface="+mn-cs"/>
            </a:endParaRPr>
          </a:p>
          <a:p>
            <a:r>
              <a:rPr lang="en-GB" sz="1350" kern="1200" dirty="0" smtClean="0">
                <a:solidFill>
                  <a:srgbClr val="44546A"/>
                </a:solidFill>
                <a:latin typeface="Calibri" panose="020F0502020204030204"/>
                <a:ea typeface="+mn-ea"/>
                <a:cs typeface="+mn-cs"/>
              </a:rPr>
              <a:t>In </a:t>
            </a:r>
            <a:r>
              <a:rPr lang="en-GB" sz="1350" kern="1200" dirty="0">
                <a:solidFill>
                  <a:srgbClr val="44546A"/>
                </a:solidFill>
                <a:latin typeface="Calibri" panose="020F0502020204030204"/>
                <a:ea typeface="+mn-ea"/>
                <a:cs typeface="+mn-cs"/>
              </a:rPr>
              <a:t>blue </a:t>
            </a:r>
            <a:r>
              <a:rPr lang="en-GB" sz="1350" kern="1200" dirty="0" smtClean="0">
                <a:solidFill>
                  <a:prstClr val="black"/>
                </a:solidFill>
                <a:latin typeface="Calibri" panose="020F0502020204030204"/>
                <a:ea typeface="+mn-ea"/>
                <a:cs typeface="+mn-cs"/>
              </a:rPr>
              <a:t>–</a:t>
            </a:r>
          </a:p>
          <a:p>
            <a:endParaRPr lang="en-GB" sz="1350" kern="1200" dirty="0">
              <a:solidFill>
                <a:prstClr val="black"/>
              </a:solidFill>
              <a:latin typeface="Calibri" panose="020F0502020204030204"/>
              <a:ea typeface="+mn-ea"/>
              <a:cs typeface="+mn-cs"/>
            </a:endParaRPr>
          </a:p>
          <a:p>
            <a:r>
              <a:rPr lang="en-GB" sz="1600" kern="1200" dirty="0" smtClean="0">
                <a:solidFill>
                  <a:prstClr val="black"/>
                </a:solidFill>
                <a:latin typeface="Calibri" panose="020F0502020204030204"/>
                <a:ea typeface="+mn-ea"/>
                <a:cs typeface="+mn-cs"/>
              </a:rPr>
              <a:t>  </a:t>
            </a:r>
            <a:r>
              <a:rPr lang="en-GB" sz="1600" kern="1200" dirty="0">
                <a:solidFill>
                  <a:prstClr val="black"/>
                </a:solidFill>
                <a:latin typeface="Calibri" panose="020F0502020204030204"/>
                <a:ea typeface="+mn-ea"/>
                <a:cs typeface="+mn-cs"/>
              </a:rPr>
              <a:t>How well did the training aims meet your </a:t>
            </a:r>
            <a:r>
              <a:rPr lang="en-GB" sz="1600" kern="1200" dirty="0" smtClean="0">
                <a:solidFill>
                  <a:prstClr val="black"/>
                </a:solidFill>
                <a:latin typeface="Calibri" panose="020F0502020204030204"/>
                <a:ea typeface="+mn-ea"/>
                <a:cs typeface="+mn-cs"/>
              </a:rPr>
              <a:t>expectations?</a:t>
            </a:r>
          </a:p>
          <a:p>
            <a:r>
              <a:rPr lang="en-GB" sz="1600" kern="1200" dirty="0" smtClean="0">
                <a:solidFill>
                  <a:prstClr val="black"/>
                </a:solidFill>
                <a:latin typeface="Calibri" panose="020F0502020204030204"/>
                <a:ea typeface="+mn-ea"/>
                <a:cs typeface="+mn-cs"/>
              </a:rPr>
              <a:t>89</a:t>
            </a:r>
            <a:r>
              <a:rPr lang="en-GB" sz="1600" kern="1200" dirty="0">
                <a:solidFill>
                  <a:prstClr val="black"/>
                </a:solidFill>
                <a:latin typeface="Calibri" panose="020F0502020204030204"/>
                <a:ea typeface="+mn-ea"/>
                <a:cs typeface="+mn-cs"/>
              </a:rPr>
              <a:t>% answered 8 or above </a:t>
            </a:r>
            <a:endParaRPr lang="en-GB" sz="1600" kern="1200" dirty="0" smtClean="0">
              <a:solidFill>
                <a:prstClr val="black"/>
              </a:solidFill>
              <a:latin typeface="Calibri" panose="020F0502020204030204"/>
              <a:ea typeface="+mn-ea"/>
              <a:cs typeface="+mn-cs"/>
            </a:endParaRPr>
          </a:p>
          <a:p>
            <a:r>
              <a:rPr lang="en-GB" sz="1600" kern="1200" dirty="0" smtClean="0">
                <a:solidFill>
                  <a:prstClr val="black"/>
                </a:solidFill>
                <a:latin typeface="Calibri" panose="020F0502020204030204"/>
                <a:ea typeface="+mn-ea"/>
                <a:cs typeface="+mn-cs"/>
              </a:rPr>
              <a:t>8.7</a:t>
            </a:r>
            <a:r>
              <a:rPr lang="en-GB" sz="1600" kern="1200" dirty="0">
                <a:solidFill>
                  <a:prstClr val="black"/>
                </a:solidFill>
                <a:latin typeface="Calibri" panose="020F0502020204030204"/>
                <a:ea typeface="+mn-ea"/>
                <a:cs typeface="+mn-cs"/>
              </a:rPr>
              <a:t>% answered between 7 and </a:t>
            </a:r>
          </a:p>
          <a:p>
            <a:r>
              <a:rPr lang="en-GB" sz="1600" kern="1200" dirty="0" smtClean="0">
                <a:solidFill>
                  <a:prstClr val="black"/>
                </a:solidFill>
                <a:latin typeface="Calibri" panose="020F0502020204030204"/>
                <a:ea typeface="+mn-ea"/>
                <a:cs typeface="+mn-cs"/>
              </a:rPr>
              <a:t>2.1</a:t>
            </a:r>
            <a:r>
              <a:rPr lang="en-GB" sz="1600" kern="1200" dirty="0">
                <a:solidFill>
                  <a:prstClr val="black"/>
                </a:solidFill>
                <a:latin typeface="Calibri" panose="020F0502020204030204"/>
                <a:ea typeface="+mn-ea"/>
                <a:cs typeface="+mn-cs"/>
              </a:rPr>
              <a:t>% answered 4 or </a:t>
            </a:r>
            <a:r>
              <a:rPr lang="en-GB" sz="1600" kern="1200" dirty="0" smtClean="0">
                <a:solidFill>
                  <a:prstClr val="black"/>
                </a:solidFill>
                <a:latin typeface="Calibri" panose="020F0502020204030204"/>
                <a:ea typeface="+mn-ea"/>
                <a:cs typeface="+mn-cs"/>
              </a:rPr>
              <a:t>less</a:t>
            </a:r>
          </a:p>
          <a:p>
            <a:r>
              <a:rPr lang="en-GB" sz="1600" kern="1200" dirty="0" smtClean="0">
                <a:solidFill>
                  <a:prstClr val="black"/>
                </a:solidFill>
                <a:latin typeface="Calibri" panose="020F0502020204030204"/>
                <a:ea typeface="+mn-ea"/>
                <a:cs typeface="+mn-cs"/>
              </a:rPr>
              <a:t>Average </a:t>
            </a:r>
            <a:r>
              <a:rPr lang="en-GB" sz="1600" kern="1200" dirty="0">
                <a:solidFill>
                  <a:prstClr val="black"/>
                </a:solidFill>
                <a:latin typeface="Calibri" panose="020F0502020204030204"/>
                <a:ea typeface="+mn-ea"/>
                <a:cs typeface="+mn-cs"/>
              </a:rPr>
              <a:t>answer is 9.04</a:t>
            </a:r>
          </a:p>
          <a:p>
            <a:endParaRPr lang="en-GB" sz="1350" kern="1200" dirty="0">
              <a:solidFill>
                <a:prstClr val="black"/>
              </a:solidFill>
              <a:latin typeface="Calibri" panose="020F0502020204030204"/>
              <a:ea typeface="+mn-ea"/>
              <a:cs typeface="+mn-cs"/>
            </a:endParaRPr>
          </a:p>
        </p:txBody>
      </p:sp>
      <p:sp>
        <p:nvSpPr>
          <p:cNvPr id="6" name="Rectangle 5"/>
          <p:cNvSpPr/>
          <p:nvPr/>
        </p:nvSpPr>
        <p:spPr>
          <a:xfrm>
            <a:off x="4211516" y="4189534"/>
            <a:ext cx="4572000" cy="2400657"/>
          </a:xfrm>
          <a:prstGeom prst="rect">
            <a:avLst/>
          </a:prstGeom>
        </p:spPr>
        <p:txBody>
          <a:bodyPr>
            <a:spAutoFit/>
          </a:bodyPr>
          <a:lstStyle/>
          <a:p>
            <a:endParaRPr lang="en-GB" sz="1350" kern="1200" dirty="0" smtClean="0">
              <a:solidFill>
                <a:srgbClr val="FF0000"/>
              </a:solidFill>
              <a:latin typeface="Calibri" panose="020F0502020204030204"/>
              <a:ea typeface="+mn-ea"/>
              <a:cs typeface="+mn-cs"/>
            </a:endParaRPr>
          </a:p>
          <a:p>
            <a:endParaRPr lang="en-GB" sz="1350" kern="1200" dirty="0">
              <a:solidFill>
                <a:srgbClr val="FF0000"/>
              </a:solidFill>
              <a:latin typeface="Calibri" panose="020F0502020204030204"/>
              <a:ea typeface="+mn-ea"/>
              <a:cs typeface="+mn-cs"/>
            </a:endParaRPr>
          </a:p>
          <a:p>
            <a:r>
              <a:rPr lang="en-GB" sz="1350" kern="1200" dirty="0" smtClean="0">
                <a:solidFill>
                  <a:srgbClr val="FF0000"/>
                </a:solidFill>
                <a:latin typeface="Calibri" panose="020F0502020204030204"/>
                <a:ea typeface="+mn-ea"/>
                <a:cs typeface="+mn-cs"/>
              </a:rPr>
              <a:t>In Orange-</a:t>
            </a:r>
          </a:p>
          <a:p>
            <a:endParaRPr lang="en-GB" sz="1350" kern="1200" dirty="0">
              <a:solidFill>
                <a:srgbClr val="FF0000"/>
              </a:solidFill>
              <a:latin typeface="Calibri" panose="020F0502020204030204"/>
              <a:ea typeface="+mn-ea"/>
              <a:cs typeface="+mn-cs"/>
            </a:endParaRPr>
          </a:p>
          <a:p>
            <a:r>
              <a:rPr lang="en-GB" sz="1350" kern="1200" dirty="0" smtClean="0">
                <a:solidFill>
                  <a:prstClr val="black"/>
                </a:solidFill>
                <a:latin typeface="Calibri" panose="020F0502020204030204"/>
                <a:ea typeface="+mn-ea"/>
                <a:cs typeface="+mn-cs"/>
              </a:rPr>
              <a:t>   </a:t>
            </a:r>
            <a:r>
              <a:rPr lang="en-GB" sz="1600" kern="1200" dirty="0" smtClean="0">
                <a:solidFill>
                  <a:prstClr val="black"/>
                </a:solidFill>
                <a:latin typeface="Calibri" panose="020F0502020204030204"/>
                <a:ea typeface="+mn-ea"/>
                <a:cs typeface="+mn-cs"/>
              </a:rPr>
              <a:t>  Q2 </a:t>
            </a:r>
            <a:r>
              <a:rPr lang="en-GB" sz="1600" kern="1200" dirty="0">
                <a:solidFill>
                  <a:prstClr val="black"/>
                </a:solidFill>
                <a:latin typeface="Calibri" panose="020F0502020204030204"/>
                <a:ea typeface="+mn-ea"/>
                <a:cs typeface="+mn-cs"/>
              </a:rPr>
              <a:t>How much will the training influence your professional </a:t>
            </a:r>
            <a:r>
              <a:rPr lang="en-GB" sz="1600" kern="1200" dirty="0" smtClean="0">
                <a:solidFill>
                  <a:prstClr val="black"/>
                </a:solidFill>
                <a:latin typeface="Calibri" panose="020F0502020204030204"/>
                <a:ea typeface="+mn-ea"/>
                <a:cs typeface="+mn-cs"/>
              </a:rPr>
              <a:t>   </a:t>
            </a:r>
          </a:p>
          <a:p>
            <a:r>
              <a:rPr lang="en-GB" sz="1600" kern="1200" dirty="0" smtClean="0">
                <a:solidFill>
                  <a:prstClr val="black"/>
                </a:solidFill>
                <a:latin typeface="Calibri" panose="020F0502020204030204"/>
                <a:ea typeface="+mn-ea"/>
                <a:cs typeface="+mn-cs"/>
              </a:rPr>
              <a:t>     practice</a:t>
            </a:r>
            <a:r>
              <a:rPr lang="en-GB" sz="1600" kern="1200" dirty="0">
                <a:solidFill>
                  <a:prstClr val="black"/>
                </a:solidFill>
                <a:latin typeface="Calibri" panose="020F0502020204030204"/>
                <a:ea typeface="+mn-ea"/>
                <a:cs typeface="+mn-cs"/>
              </a:rPr>
              <a:t>?</a:t>
            </a:r>
          </a:p>
          <a:p>
            <a:r>
              <a:rPr lang="en-GB" sz="1600" kern="1200" dirty="0">
                <a:solidFill>
                  <a:prstClr val="black"/>
                </a:solidFill>
                <a:latin typeface="Calibri" panose="020F0502020204030204"/>
                <a:ea typeface="+mn-ea"/>
                <a:cs typeface="+mn-cs"/>
              </a:rPr>
              <a:t> </a:t>
            </a:r>
            <a:r>
              <a:rPr lang="en-GB" sz="1600" kern="1200" dirty="0" smtClean="0">
                <a:solidFill>
                  <a:prstClr val="black"/>
                </a:solidFill>
                <a:latin typeface="Calibri" panose="020F0502020204030204"/>
                <a:ea typeface="+mn-ea"/>
                <a:cs typeface="+mn-cs"/>
              </a:rPr>
              <a:t>    88.5</a:t>
            </a:r>
            <a:r>
              <a:rPr lang="en-GB" sz="1600" kern="1200" dirty="0">
                <a:solidFill>
                  <a:prstClr val="black"/>
                </a:solidFill>
                <a:latin typeface="Calibri" panose="020F0502020204030204"/>
                <a:ea typeface="+mn-ea"/>
                <a:cs typeface="+mn-cs"/>
              </a:rPr>
              <a:t>% answered 8 or above</a:t>
            </a:r>
          </a:p>
          <a:p>
            <a:r>
              <a:rPr lang="en-GB" sz="1600" kern="1200" dirty="0">
                <a:solidFill>
                  <a:prstClr val="black"/>
                </a:solidFill>
                <a:latin typeface="Calibri" panose="020F0502020204030204"/>
                <a:ea typeface="+mn-ea"/>
                <a:cs typeface="+mn-cs"/>
              </a:rPr>
              <a:t> </a:t>
            </a:r>
            <a:r>
              <a:rPr lang="en-GB" sz="1600" kern="1200" dirty="0" smtClean="0">
                <a:solidFill>
                  <a:prstClr val="black"/>
                </a:solidFill>
                <a:latin typeface="Calibri" panose="020F0502020204030204"/>
                <a:ea typeface="+mn-ea"/>
                <a:cs typeface="+mn-cs"/>
              </a:rPr>
              <a:t>   10.9</a:t>
            </a:r>
            <a:r>
              <a:rPr lang="en-GB" sz="1600" kern="1200" dirty="0">
                <a:solidFill>
                  <a:prstClr val="black"/>
                </a:solidFill>
                <a:latin typeface="Calibri" panose="020F0502020204030204"/>
                <a:ea typeface="+mn-ea"/>
                <a:cs typeface="+mn-cs"/>
              </a:rPr>
              <a:t>% answered between 7 and 5</a:t>
            </a:r>
          </a:p>
          <a:p>
            <a:r>
              <a:rPr lang="en-GB" sz="1600" kern="1200" dirty="0">
                <a:solidFill>
                  <a:prstClr val="black"/>
                </a:solidFill>
                <a:latin typeface="Calibri" panose="020F0502020204030204"/>
                <a:ea typeface="+mn-ea"/>
                <a:cs typeface="+mn-cs"/>
              </a:rPr>
              <a:t> </a:t>
            </a:r>
            <a:r>
              <a:rPr lang="en-GB" sz="1600" kern="1200" dirty="0" smtClean="0">
                <a:solidFill>
                  <a:prstClr val="black"/>
                </a:solidFill>
                <a:latin typeface="Calibri" panose="020F0502020204030204"/>
                <a:ea typeface="+mn-ea"/>
                <a:cs typeface="+mn-cs"/>
              </a:rPr>
              <a:t>   Average </a:t>
            </a:r>
            <a:r>
              <a:rPr lang="en-GB" sz="1600" kern="1200" dirty="0">
                <a:solidFill>
                  <a:prstClr val="black"/>
                </a:solidFill>
                <a:latin typeface="Calibri" panose="020F0502020204030204"/>
                <a:ea typeface="+mn-ea"/>
                <a:cs typeface="+mn-cs"/>
              </a:rPr>
              <a:t>answer is 8.99</a:t>
            </a:r>
          </a:p>
        </p:txBody>
      </p:sp>
    </p:spTree>
    <p:extLst>
      <p:ext uri="{BB962C8B-B14F-4D97-AF65-F5344CB8AC3E}">
        <p14:creationId xmlns:p14="http://schemas.microsoft.com/office/powerpoint/2010/main" val="912452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Shape 95"/>
          <p:cNvPicPr preferRelativeResize="0"/>
          <p:nvPr/>
        </p:nvPicPr>
        <p:blipFill rotWithShape="1">
          <a:blip r:embed="rId3">
            <a:alphaModFix/>
          </a:blip>
          <a:srcRect/>
          <a:stretch/>
        </p:blipFill>
        <p:spPr>
          <a:xfrm>
            <a:off x="0" y="63500"/>
            <a:ext cx="9144000" cy="6727927"/>
          </a:xfrm>
          <a:prstGeom prst="rect">
            <a:avLst/>
          </a:prstGeom>
          <a:noFill/>
          <a:ln>
            <a:noFill/>
          </a:ln>
        </p:spPr>
      </p:pic>
      <p:sp>
        <p:nvSpPr>
          <p:cNvPr id="96" name="Shape 96"/>
          <p:cNvSpPr txBox="1"/>
          <p:nvPr/>
        </p:nvSpPr>
        <p:spPr>
          <a:xfrm>
            <a:off x="476459" y="1075123"/>
            <a:ext cx="8056200" cy="646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600" b="1">
                <a:solidFill>
                  <a:srgbClr val="632423"/>
                </a:solidFill>
                <a:latin typeface="Calibri"/>
                <a:ea typeface="Calibri"/>
                <a:cs typeface="Calibri"/>
                <a:sym typeface="Calibri"/>
              </a:rPr>
              <a:t>Northern Ireland research findings 2016</a:t>
            </a:r>
          </a:p>
        </p:txBody>
      </p:sp>
      <p:sp>
        <p:nvSpPr>
          <p:cNvPr id="97" name="Shape 97"/>
          <p:cNvSpPr txBox="1"/>
          <p:nvPr/>
        </p:nvSpPr>
        <p:spPr>
          <a:xfrm>
            <a:off x="346510" y="2310063"/>
            <a:ext cx="8316227" cy="377026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b="1">
                <a:solidFill>
                  <a:srgbClr val="953734"/>
                </a:solidFill>
                <a:latin typeface="Calibri"/>
                <a:ea typeface="Calibri"/>
                <a:cs typeface="Calibri"/>
                <a:sym typeface="Calibri"/>
              </a:rPr>
              <a:t>The Nurture Unit Signature Pilot Project</a:t>
            </a:r>
          </a:p>
          <a:p>
            <a:pPr marL="0" marR="0" lvl="0" indent="0" algn="l" rtl="0">
              <a:spcBef>
                <a:spcPts val="0"/>
              </a:spcBef>
              <a:buNone/>
            </a:pPr>
            <a:endParaRPr sz="1800">
              <a:solidFill>
                <a:schemeClr val="dk1"/>
              </a:solidFill>
              <a:latin typeface="Calibri"/>
              <a:ea typeface="Calibri"/>
              <a:cs typeface="Calibri"/>
              <a:sym typeface="Calibri"/>
            </a:endParaRPr>
          </a:p>
          <a:p>
            <a:pPr marL="171450" marR="0" lvl="0" indent="-171450" algn="l" rtl="0">
              <a:spcBef>
                <a:spcPts val="0"/>
              </a:spcBef>
              <a:spcAft>
                <a:spcPts val="0"/>
              </a:spcAft>
              <a:buClr>
                <a:srgbClr val="953734"/>
              </a:buClr>
              <a:buSzPct val="100000"/>
              <a:buFont typeface="Noto Sans Symbols"/>
              <a:buChar char="▪"/>
            </a:pPr>
            <a:r>
              <a:rPr lang="en-US" sz="2000">
                <a:solidFill>
                  <a:schemeClr val="dk1"/>
                </a:solidFill>
                <a:latin typeface="Calibri"/>
                <a:ea typeface="Calibri"/>
                <a:cs typeface="Calibri"/>
                <a:sym typeface="Calibri"/>
              </a:rPr>
              <a:t>A project to assess the effectiveness of Nurture Unit (Group) provision</a:t>
            </a:r>
          </a:p>
          <a:p>
            <a:pPr marL="171450" marR="0" lvl="0" indent="-171450" algn="l" rtl="0">
              <a:spcBef>
                <a:spcPts val="600"/>
              </a:spcBef>
              <a:spcAft>
                <a:spcPts val="0"/>
              </a:spcAft>
              <a:buClr>
                <a:srgbClr val="953734"/>
              </a:buClr>
              <a:buSzPct val="100000"/>
              <a:buFont typeface="Noto Sans Symbols"/>
              <a:buChar char="▪"/>
            </a:pPr>
            <a:r>
              <a:rPr lang="en-US" sz="2000">
                <a:solidFill>
                  <a:schemeClr val="dk1"/>
                </a:solidFill>
                <a:latin typeface="Calibri"/>
                <a:ea typeface="Calibri"/>
                <a:cs typeface="Calibri"/>
                <a:sym typeface="Calibri"/>
              </a:rPr>
              <a:t>20 primary schools selected on criteria of deprivation indices</a:t>
            </a:r>
          </a:p>
          <a:p>
            <a:pPr marL="171450" marR="0" lvl="0" indent="-171450" algn="l" rtl="0">
              <a:spcBef>
                <a:spcPts val="600"/>
              </a:spcBef>
              <a:spcAft>
                <a:spcPts val="0"/>
              </a:spcAft>
              <a:buClr>
                <a:srgbClr val="953734"/>
              </a:buClr>
              <a:buSzPct val="100000"/>
              <a:buFont typeface="Noto Sans Symbols"/>
              <a:buChar char="▪"/>
            </a:pPr>
            <a:r>
              <a:rPr lang="en-US" sz="2000">
                <a:solidFill>
                  <a:schemeClr val="dk1"/>
                </a:solidFill>
                <a:latin typeface="Calibri"/>
                <a:ea typeface="Calibri"/>
                <a:cs typeface="Calibri"/>
                <a:sym typeface="Calibri"/>
              </a:rPr>
              <a:t>New Nurture Groups funded completely including setting up, training and support</a:t>
            </a:r>
          </a:p>
          <a:p>
            <a:pPr marL="171450" marR="0" lvl="0" indent="-171450" algn="l" rtl="0">
              <a:spcBef>
                <a:spcPts val="600"/>
              </a:spcBef>
              <a:spcAft>
                <a:spcPts val="0"/>
              </a:spcAft>
              <a:buClr>
                <a:srgbClr val="953734"/>
              </a:buClr>
              <a:buSzPct val="100000"/>
              <a:buFont typeface="Noto Sans Symbols"/>
              <a:buChar char="▪"/>
            </a:pPr>
            <a:r>
              <a:rPr lang="en-US" sz="2000">
                <a:solidFill>
                  <a:schemeClr val="dk1"/>
                </a:solidFill>
                <a:latin typeface="Calibri"/>
                <a:ea typeface="Calibri"/>
                <a:cs typeface="Calibri"/>
                <a:sym typeface="Calibri"/>
              </a:rPr>
              <a:t>10 further existing Nurture Groups granted support funding</a:t>
            </a:r>
          </a:p>
          <a:p>
            <a:pPr marL="171450" marR="0" lvl="0" indent="-171450" algn="l" rtl="0">
              <a:spcBef>
                <a:spcPts val="600"/>
              </a:spcBef>
              <a:spcAft>
                <a:spcPts val="0"/>
              </a:spcAft>
              <a:buClr>
                <a:srgbClr val="953734"/>
              </a:buClr>
              <a:buSzPct val="100000"/>
              <a:buFont typeface="Noto Sans Symbols"/>
              <a:buChar char="▪"/>
            </a:pPr>
            <a:r>
              <a:rPr lang="en-US" sz="2000">
                <a:solidFill>
                  <a:schemeClr val="dk1"/>
                </a:solidFill>
                <a:latin typeface="Calibri"/>
                <a:ea typeface="Calibri"/>
                <a:cs typeface="Calibri"/>
                <a:sym typeface="Calibri"/>
              </a:rPr>
              <a:t>A two-year project extended through further Department of Education funding</a:t>
            </a:r>
          </a:p>
          <a:p>
            <a:pPr marL="0" marR="0" lvl="0" indent="0" algn="l" rtl="0">
              <a:spcBef>
                <a:spcPts val="600"/>
              </a:spcBef>
              <a:buNone/>
            </a:pPr>
            <a:endParaRPr sz="240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Shape 231"/>
          <p:cNvPicPr preferRelativeResize="0"/>
          <p:nvPr/>
        </p:nvPicPr>
        <p:blipFill rotWithShape="1">
          <a:blip r:embed="rId3">
            <a:alphaModFix/>
          </a:blip>
          <a:srcRect/>
          <a:stretch/>
        </p:blipFill>
        <p:spPr>
          <a:xfrm>
            <a:off x="0" y="63500"/>
            <a:ext cx="9144000" cy="6727927"/>
          </a:xfrm>
          <a:prstGeom prst="rect">
            <a:avLst/>
          </a:prstGeom>
          <a:noFill/>
          <a:ln>
            <a:noFill/>
          </a:ln>
        </p:spPr>
      </p:pic>
      <p:pic>
        <p:nvPicPr>
          <p:cNvPr id="232" name="Shape 232"/>
          <p:cNvPicPr preferRelativeResize="0"/>
          <p:nvPr/>
        </p:nvPicPr>
        <p:blipFill rotWithShape="1">
          <a:blip r:embed="rId4">
            <a:alphaModFix/>
          </a:blip>
          <a:srcRect/>
          <a:stretch/>
        </p:blipFill>
        <p:spPr>
          <a:xfrm>
            <a:off x="1107440" y="1762700"/>
            <a:ext cx="3696335" cy="332952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253" name="Shape 253"/>
          <p:cNvPicPr preferRelativeResize="0"/>
          <p:nvPr/>
        </p:nvPicPr>
        <p:blipFill rotWithShape="1">
          <a:blip r:embed="rId3">
            <a:alphaModFix/>
          </a:blip>
          <a:srcRect/>
          <a:stretch/>
        </p:blipFill>
        <p:spPr>
          <a:xfrm>
            <a:off x="0" y="-110670"/>
            <a:ext cx="9144000" cy="6145711"/>
          </a:xfrm>
          <a:prstGeom prst="rect">
            <a:avLst/>
          </a:prstGeom>
          <a:noFill/>
          <a:ln>
            <a:noFill/>
          </a:ln>
        </p:spPr>
      </p:pic>
      <p:sp>
        <p:nvSpPr>
          <p:cNvPr id="254" name="Shape 254"/>
          <p:cNvSpPr txBox="1">
            <a:spLocks noGrp="1"/>
          </p:cNvSpPr>
          <p:nvPr>
            <p:ph type="title"/>
          </p:nvPr>
        </p:nvSpPr>
        <p:spPr>
          <a:xfrm>
            <a:off x="457200" y="875532"/>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953734"/>
              </a:buClr>
              <a:buSzPct val="25000"/>
              <a:buFont typeface="Calibri"/>
              <a:buNone/>
            </a:pPr>
            <a:r>
              <a:rPr lang="en-US" sz="3000" b="1" i="0" u="none" strike="noStrike" cap="none">
                <a:solidFill>
                  <a:srgbClr val="953734"/>
                </a:solidFill>
                <a:latin typeface="Calibri"/>
                <a:ea typeface="Calibri"/>
                <a:cs typeface="Calibri"/>
                <a:sym typeface="Calibri"/>
              </a:rPr>
              <a:t>Nurture Group Principles</a:t>
            </a:r>
          </a:p>
        </p:txBody>
      </p:sp>
      <p:sp>
        <p:nvSpPr>
          <p:cNvPr id="255" name="Shape 255"/>
          <p:cNvSpPr txBox="1">
            <a:spLocks noGrp="1"/>
          </p:cNvSpPr>
          <p:nvPr>
            <p:ph type="body" idx="1"/>
          </p:nvPr>
        </p:nvSpPr>
        <p:spPr>
          <a:xfrm>
            <a:off x="457200" y="2201094"/>
            <a:ext cx="8229600" cy="3685899"/>
          </a:xfrm>
          <a:prstGeom prst="rect">
            <a:avLst/>
          </a:prstGeom>
          <a:noFill/>
          <a:ln>
            <a:noFill/>
          </a:ln>
        </p:spPr>
        <p:txBody>
          <a:bodyPr lIns="91425" tIns="45700" rIns="91425" bIns="45700" anchor="t" anchorCtr="0">
            <a:noAutofit/>
          </a:bodyPr>
          <a:lstStyle/>
          <a:p>
            <a:pPr marL="257175" marR="0" lvl="0" indent="-257175" algn="l" rtl="0">
              <a:lnSpc>
                <a:spcPct val="120000"/>
              </a:lnSpc>
              <a:spcBef>
                <a:spcPts val="0"/>
              </a:spcBef>
              <a:spcAft>
                <a:spcPts val="0"/>
              </a:spcAft>
              <a:buClr>
                <a:srgbClr val="953734"/>
              </a:buClr>
              <a:buSzPct val="97826"/>
              <a:buFont typeface="Noto Sans Symbols"/>
              <a:buChar char="▪"/>
            </a:pPr>
            <a:r>
              <a:rPr lang="en-US" sz="2250" b="0" i="0" u="none" strike="noStrike" cap="none">
                <a:solidFill>
                  <a:srgbClr val="000000"/>
                </a:solidFill>
                <a:latin typeface="Calibri"/>
                <a:ea typeface="Calibri"/>
                <a:cs typeface="Calibri"/>
                <a:sym typeface="Calibri"/>
              </a:rPr>
              <a:t>Children’s learning is understood developmentally.</a:t>
            </a:r>
          </a:p>
          <a:p>
            <a:pPr marL="257175" marR="0" lvl="0" indent="-257175" algn="l" rtl="0">
              <a:lnSpc>
                <a:spcPct val="120000"/>
              </a:lnSpc>
              <a:spcBef>
                <a:spcPts val="450"/>
              </a:spcBef>
              <a:spcAft>
                <a:spcPts val="0"/>
              </a:spcAft>
              <a:buClr>
                <a:srgbClr val="953734"/>
              </a:buClr>
              <a:buSzPct val="97826"/>
              <a:buFont typeface="Noto Sans Symbols"/>
              <a:buChar char="▪"/>
            </a:pPr>
            <a:r>
              <a:rPr lang="en-US" sz="2250" b="0" i="0" u="none" strike="noStrike" cap="none">
                <a:solidFill>
                  <a:srgbClr val="000000"/>
                </a:solidFill>
                <a:latin typeface="Calibri"/>
                <a:ea typeface="Calibri"/>
                <a:cs typeface="Calibri"/>
                <a:sym typeface="Calibri"/>
              </a:rPr>
              <a:t>The classroom offers a safe base.</a:t>
            </a:r>
          </a:p>
          <a:p>
            <a:pPr marL="257175" marR="0" lvl="0" indent="-257175" algn="l" rtl="0">
              <a:lnSpc>
                <a:spcPct val="120000"/>
              </a:lnSpc>
              <a:spcBef>
                <a:spcPts val="450"/>
              </a:spcBef>
              <a:spcAft>
                <a:spcPts val="0"/>
              </a:spcAft>
              <a:buClr>
                <a:srgbClr val="953734"/>
              </a:buClr>
              <a:buSzPct val="97826"/>
              <a:buFont typeface="Noto Sans Symbols"/>
              <a:buChar char="▪"/>
            </a:pPr>
            <a:r>
              <a:rPr lang="en-US" sz="2250" b="0" i="0" u="none" strike="noStrike" cap="none">
                <a:solidFill>
                  <a:srgbClr val="000000"/>
                </a:solidFill>
                <a:latin typeface="Calibri"/>
                <a:ea typeface="Calibri"/>
                <a:cs typeface="Calibri"/>
                <a:sym typeface="Calibri"/>
              </a:rPr>
              <a:t>The importance of nurture for the development of wellbeing.</a:t>
            </a:r>
          </a:p>
          <a:p>
            <a:pPr marL="257175" marR="0" lvl="0" indent="-257175" algn="l" rtl="0">
              <a:lnSpc>
                <a:spcPct val="120000"/>
              </a:lnSpc>
              <a:spcBef>
                <a:spcPts val="450"/>
              </a:spcBef>
              <a:spcAft>
                <a:spcPts val="0"/>
              </a:spcAft>
              <a:buClr>
                <a:srgbClr val="953734"/>
              </a:buClr>
              <a:buSzPct val="97826"/>
              <a:buFont typeface="Noto Sans Symbols"/>
              <a:buChar char="▪"/>
            </a:pPr>
            <a:r>
              <a:rPr lang="en-US" sz="2250" b="0" i="0" u="none" strike="noStrike" cap="none">
                <a:solidFill>
                  <a:srgbClr val="000000"/>
                </a:solidFill>
                <a:latin typeface="Calibri"/>
                <a:ea typeface="Calibri"/>
                <a:cs typeface="Calibri"/>
                <a:sym typeface="Calibri"/>
              </a:rPr>
              <a:t>Language is a vital means of communication.</a:t>
            </a:r>
          </a:p>
          <a:p>
            <a:pPr marL="257175" marR="0" lvl="0" indent="-257175" algn="l" rtl="0">
              <a:lnSpc>
                <a:spcPct val="120000"/>
              </a:lnSpc>
              <a:spcBef>
                <a:spcPts val="450"/>
              </a:spcBef>
              <a:spcAft>
                <a:spcPts val="0"/>
              </a:spcAft>
              <a:buClr>
                <a:srgbClr val="953734"/>
              </a:buClr>
              <a:buSzPct val="97826"/>
              <a:buFont typeface="Noto Sans Symbols"/>
              <a:buChar char="▪"/>
            </a:pPr>
            <a:r>
              <a:rPr lang="en-US" sz="2250" b="0" i="0" u="none" strike="noStrike" cap="none">
                <a:solidFill>
                  <a:srgbClr val="000000"/>
                </a:solidFill>
                <a:latin typeface="Calibri"/>
                <a:ea typeface="Calibri"/>
                <a:cs typeface="Calibri"/>
                <a:sym typeface="Calibri"/>
              </a:rPr>
              <a:t>All behaviour is communication.</a:t>
            </a:r>
          </a:p>
          <a:p>
            <a:pPr marL="257175" marR="0" lvl="0" indent="-257175" algn="l" rtl="0">
              <a:lnSpc>
                <a:spcPct val="120000"/>
              </a:lnSpc>
              <a:spcBef>
                <a:spcPts val="450"/>
              </a:spcBef>
              <a:buClr>
                <a:srgbClr val="953734"/>
              </a:buClr>
              <a:buSzPct val="97826"/>
              <a:buFont typeface="Noto Sans Symbols"/>
              <a:buChar char="▪"/>
            </a:pPr>
            <a:r>
              <a:rPr lang="en-US" sz="2250" b="0" i="0" u="none" strike="noStrike" cap="none">
                <a:solidFill>
                  <a:srgbClr val="000000"/>
                </a:solidFill>
                <a:latin typeface="Calibri"/>
                <a:ea typeface="Calibri"/>
                <a:cs typeface="Calibri"/>
                <a:sym typeface="Calibri"/>
              </a:rPr>
              <a:t>The importance of transition in children's lives.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Shape 261"/>
          <p:cNvPicPr preferRelativeResize="0"/>
          <p:nvPr/>
        </p:nvPicPr>
        <p:blipFill rotWithShape="1">
          <a:blip r:embed="rId3">
            <a:alphaModFix/>
          </a:blip>
          <a:srcRect/>
          <a:stretch/>
        </p:blipFill>
        <p:spPr>
          <a:xfrm>
            <a:off x="0" y="-110670"/>
            <a:ext cx="9144000" cy="6145711"/>
          </a:xfrm>
          <a:prstGeom prst="rect">
            <a:avLst/>
          </a:prstGeom>
          <a:noFill/>
          <a:ln>
            <a:noFill/>
          </a:ln>
        </p:spPr>
      </p:pic>
      <p:sp>
        <p:nvSpPr>
          <p:cNvPr id="262" name="Shape 262"/>
          <p:cNvSpPr txBox="1">
            <a:spLocks noGrp="1"/>
          </p:cNvSpPr>
          <p:nvPr>
            <p:ph type="title"/>
          </p:nvPr>
        </p:nvSpPr>
        <p:spPr>
          <a:xfrm>
            <a:off x="457200" y="1049704"/>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953734"/>
              </a:buClr>
              <a:buSzPct val="25000"/>
              <a:buFont typeface="Calibri"/>
              <a:buNone/>
            </a:pPr>
            <a:r>
              <a:rPr lang="en-US" sz="3000" b="1" i="0" u="none" strike="noStrike" cap="none">
                <a:solidFill>
                  <a:srgbClr val="953734"/>
                </a:solidFill>
                <a:latin typeface="Calibri"/>
                <a:ea typeface="Calibri"/>
                <a:cs typeface="Calibri"/>
                <a:sym typeface="Calibri"/>
              </a:rPr>
              <a:t>Ecosystemic Theory</a:t>
            </a:r>
          </a:p>
        </p:txBody>
      </p:sp>
      <p:pic>
        <p:nvPicPr>
          <p:cNvPr id="263" name="Shape 263"/>
          <p:cNvPicPr preferRelativeResize="0">
            <a:picLocks noGrp="1"/>
          </p:cNvPicPr>
          <p:nvPr>
            <p:ph type="body" idx="1"/>
          </p:nvPr>
        </p:nvPicPr>
        <p:blipFill rotWithShape="1">
          <a:blip r:embed="rId4">
            <a:alphaModFix/>
          </a:blip>
          <a:srcRect/>
          <a:stretch/>
        </p:blipFill>
        <p:spPr>
          <a:xfrm>
            <a:off x="2173665" y="2900332"/>
            <a:ext cx="4448941" cy="312751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69" name="Shape 269"/>
          <p:cNvPicPr preferRelativeResize="0"/>
          <p:nvPr/>
        </p:nvPicPr>
        <p:blipFill rotWithShape="1">
          <a:blip r:embed="rId3">
            <a:alphaModFix/>
          </a:blip>
          <a:srcRect/>
          <a:stretch/>
        </p:blipFill>
        <p:spPr>
          <a:xfrm>
            <a:off x="0" y="-110670"/>
            <a:ext cx="9144000" cy="6145711"/>
          </a:xfrm>
          <a:prstGeom prst="rect">
            <a:avLst/>
          </a:prstGeom>
          <a:noFill/>
          <a:ln>
            <a:noFill/>
          </a:ln>
        </p:spPr>
      </p:pic>
      <p:sp>
        <p:nvSpPr>
          <p:cNvPr id="270" name="Shape 270"/>
          <p:cNvSpPr txBox="1">
            <a:spLocks noGrp="1"/>
          </p:cNvSpPr>
          <p:nvPr>
            <p:ph type="title"/>
          </p:nvPr>
        </p:nvSpPr>
        <p:spPr>
          <a:xfrm>
            <a:off x="457200" y="11890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C00000"/>
              </a:buClr>
              <a:buSzPct val="25000"/>
              <a:buFont typeface="Calibri"/>
              <a:buNone/>
            </a:pPr>
            <a:r>
              <a:rPr lang="en-US" sz="3000" b="1" i="0" u="none" strike="noStrike" cap="none">
                <a:solidFill>
                  <a:srgbClr val="C00000"/>
                </a:solidFill>
                <a:latin typeface="Calibri"/>
                <a:ea typeface="Calibri"/>
                <a:cs typeface="Calibri"/>
                <a:sym typeface="Calibri"/>
              </a:rPr>
              <a:t>   Areas for Development</a:t>
            </a:r>
          </a:p>
        </p:txBody>
      </p:sp>
      <p:graphicFrame>
        <p:nvGraphicFramePr>
          <p:cNvPr id="271" name="Shape 271"/>
          <p:cNvGraphicFramePr/>
          <p:nvPr/>
        </p:nvGraphicFramePr>
        <p:xfrm>
          <a:off x="936937" y="3039666"/>
          <a:ext cx="6956450" cy="2308475"/>
        </p:xfrm>
        <a:graphic>
          <a:graphicData uri="http://schemas.openxmlformats.org/drawingml/2006/table">
            <a:tbl>
              <a:tblPr>
                <a:noFill/>
                <a:tableStyleId>{96C18497-703A-4BF7-A86D-03C746227EA7}</a:tableStyleId>
              </a:tblPr>
              <a:tblGrid>
                <a:gridCol w="2318650"/>
                <a:gridCol w="2318650"/>
                <a:gridCol w="2319150"/>
              </a:tblGrid>
              <a:tr h="245300">
                <a:tc>
                  <a:txBody>
                    <a:bodyPr/>
                    <a:lstStyle/>
                    <a:p>
                      <a:pPr marL="0" marR="0" lvl="0" indent="0" algn="ctr" rtl="0">
                        <a:lnSpc>
                          <a:spcPct val="107000"/>
                        </a:lnSpc>
                        <a:spcBef>
                          <a:spcPts val="0"/>
                        </a:spcBef>
                        <a:spcAft>
                          <a:spcPts val="0"/>
                        </a:spcAft>
                        <a:buSzPct val="25000"/>
                        <a:buNone/>
                      </a:pPr>
                      <a:r>
                        <a:rPr lang="en-US" sz="1400" b="1" u="none" strike="noStrike" cap="none">
                          <a:latin typeface="Calibri"/>
                          <a:ea typeface="Calibri"/>
                          <a:cs typeface="Calibri"/>
                          <a:sym typeface="Calibri"/>
                        </a:rPr>
                        <a:t>1. Stakeholders</a:t>
                      </a:r>
                    </a:p>
                  </a:txBody>
                  <a:tcPr marL="51425" marR="514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99FF99"/>
                    </a:solidFill>
                  </a:tcPr>
                </a:tc>
                <a:tc>
                  <a:txBody>
                    <a:bodyPr/>
                    <a:lstStyle/>
                    <a:p>
                      <a:pPr marL="0" marR="0" lvl="0" indent="0" algn="ctr" rtl="0">
                        <a:lnSpc>
                          <a:spcPct val="107000"/>
                        </a:lnSpc>
                        <a:spcBef>
                          <a:spcPts val="0"/>
                        </a:spcBef>
                        <a:spcAft>
                          <a:spcPts val="0"/>
                        </a:spcAft>
                        <a:buSzPct val="25000"/>
                        <a:buNone/>
                      </a:pPr>
                      <a:r>
                        <a:rPr lang="en-US" sz="1400" b="1" u="none" strike="noStrike" cap="none">
                          <a:latin typeface="Calibri"/>
                          <a:ea typeface="Calibri"/>
                          <a:cs typeface="Calibri"/>
                          <a:sym typeface="Calibri"/>
                        </a:rPr>
                        <a:t>2. Delivery</a:t>
                      </a:r>
                    </a:p>
                  </a:txBody>
                  <a:tcPr marL="51425" marR="514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66CCFF"/>
                    </a:solidFill>
                  </a:tcPr>
                </a:tc>
                <a:tc>
                  <a:txBody>
                    <a:bodyPr/>
                    <a:lstStyle/>
                    <a:p>
                      <a:pPr marL="0" marR="0" lvl="0" indent="0" algn="ctr" rtl="0">
                        <a:lnSpc>
                          <a:spcPct val="107000"/>
                        </a:lnSpc>
                        <a:spcBef>
                          <a:spcPts val="0"/>
                        </a:spcBef>
                        <a:spcAft>
                          <a:spcPts val="0"/>
                        </a:spcAft>
                        <a:buSzPct val="25000"/>
                        <a:buNone/>
                      </a:pPr>
                      <a:r>
                        <a:rPr lang="en-US" sz="1400" b="1" u="none" strike="noStrike" cap="none">
                          <a:latin typeface="Calibri"/>
                          <a:ea typeface="Calibri"/>
                          <a:cs typeface="Calibri"/>
                          <a:sym typeface="Calibri"/>
                        </a:rPr>
                        <a:t>3. Leadership &amp; Management</a:t>
                      </a:r>
                    </a:p>
                  </a:txBody>
                  <a:tcPr marL="51425" marR="514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99FF"/>
                    </a:solidFill>
                  </a:tcPr>
                </a:tc>
              </a:tr>
              <a:tr h="2063175">
                <a:tc>
                  <a:txBody>
                    <a:bodyPr/>
                    <a:lstStyle/>
                    <a:p>
                      <a:pPr marL="0" marR="0" lvl="0" indent="0" algn="l" rtl="0">
                        <a:lnSpc>
                          <a:spcPct val="150000"/>
                        </a:lnSpc>
                        <a:spcBef>
                          <a:spcPts val="0"/>
                        </a:spcBef>
                        <a:spcAft>
                          <a:spcPts val="0"/>
                        </a:spcAft>
                        <a:buSzPct val="25000"/>
                        <a:buNone/>
                      </a:pPr>
                      <a:r>
                        <a:rPr lang="en-US" sz="1400" u="none" strike="noStrike" cap="none">
                          <a:latin typeface="Calibri"/>
                          <a:ea typeface="Calibri"/>
                          <a:cs typeface="Calibri"/>
                          <a:sym typeface="Calibri"/>
                        </a:rPr>
                        <a:t> </a:t>
                      </a:r>
                    </a:p>
                    <a:p>
                      <a:pPr marL="0" marR="0" lvl="0" indent="0" algn="l" rtl="0">
                        <a:lnSpc>
                          <a:spcPct val="150000"/>
                        </a:lnSpc>
                        <a:spcBef>
                          <a:spcPts val="0"/>
                        </a:spcBef>
                        <a:spcAft>
                          <a:spcPts val="0"/>
                        </a:spcAft>
                        <a:buSzPct val="25000"/>
                        <a:buNone/>
                      </a:pPr>
                      <a:r>
                        <a:rPr lang="en-US" sz="1400" u="none" strike="noStrike" cap="none">
                          <a:latin typeface="Calibri"/>
                          <a:ea typeface="Calibri"/>
                          <a:cs typeface="Calibri"/>
                          <a:sym typeface="Calibri"/>
                        </a:rPr>
                        <a:t>a. Pupils</a:t>
                      </a:r>
                    </a:p>
                    <a:p>
                      <a:pPr marL="0" marR="0" lvl="0" indent="0" algn="l" rtl="0">
                        <a:lnSpc>
                          <a:spcPct val="150000"/>
                        </a:lnSpc>
                        <a:spcBef>
                          <a:spcPts val="0"/>
                        </a:spcBef>
                        <a:spcAft>
                          <a:spcPts val="0"/>
                        </a:spcAft>
                        <a:buSzPct val="25000"/>
                        <a:buNone/>
                      </a:pPr>
                      <a:r>
                        <a:rPr lang="en-US" sz="1400" u="none" strike="noStrike" cap="none">
                          <a:latin typeface="Calibri"/>
                          <a:ea typeface="Calibri"/>
                          <a:cs typeface="Calibri"/>
                          <a:sym typeface="Calibri"/>
                        </a:rPr>
                        <a:t>b. Staff</a:t>
                      </a:r>
                    </a:p>
                    <a:p>
                      <a:pPr marL="0" marR="0" lvl="0" indent="0" algn="l" rtl="0">
                        <a:lnSpc>
                          <a:spcPct val="150000"/>
                        </a:lnSpc>
                        <a:spcBef>
                          <a:spcPts val="0"/>
                        </a:spcBef>
                        <a:spcAft>
                          <a:spcPts val="0"/>
                        </a:spcAft>
                        <a:buSzPct val="25000"/>
                        <a:buNone/>
                      </a:pPr>
                      <a:r>
                        <a:rPr lang="en-US" sz="1400" u="none" strike="noStrike" cap="none">
                          <a:latin typeface="Calibri"/>
                          <a:ea typeface="Calibri"/>
                          <a:cs typeface="Calibri"/>
                          <a:sym typeface="Calibri"/>
                        </a:rPr>
                        <a:t>c. Parents</a:t>
                      </a:r>
                    </a:p>
                    <a:p>
                      <a:pPr marL="0" marR="0" lvl="0" indent="0" algn="l" rtl="0">
                        <a:lnSpc>
                          <a:spcPct val="150000"/>
                        </a:lnSpc>
                        <a:spcBef>
                          <a:spcPts val="0"/>
                        </a:spcBef>
                        <a:spcAft>
                          <a:spcPts val="0"/>
                        </a:spcAft>
                        <a:buSzPct val="25000"/>
                        <a:buNone/>
                      </a:pPr>
                      <a:r>
                        <a:rPr lang="en-US" sz="1400" u="none" strike="noStrike" cap="none">
                          <a:latin typeface="Calibri"/>
                          <a:ea typeface="Calibri"/>
                          <a:cs typeface="Calibri"/>
                          <a:sym typeface="Calibri"/>
                        </a:rPr>
                        <a:t>d. The community</a:t>
                      </a:r>
                    </a:p>
                  </a:txBody>
                  <a:tcPr marL="51425" marR="5142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50000"/>
                        </a:lnSpc>
                        <a:spcBef>
                          <a:spcPts val="0"/>
                        </a:spcBef>
                        <a:spcAft>
                          <a:spcPts val="0"/>
                        </a:spcAft>
                        <a:buSzPct val="25000"/>
                        <a:buNone/>
                      </a:pPr>
                      <a:r>
                        <a:rPr lang="en-US" sz="1400" u="none" strike="noStrike" cap="none">
                          <a:latin typeface="Calibri"/>
                          <a:ea typeface="Calibri"/>
                          <a:cs typeface="Calibri"/>
                          <a:sym typeface="Calibri"/>
                        </a:rPr>
                        <a:t> </a:t>
                      </a:r>
                    </a:p>
                    <a:p>
                      <a:pPr marL="0" marR="0" lvl="0" indent="0" algn="l" rtl="0">
                        <a:lnSpc>
                          <a:spcPct val="150000"/>
                        </a:lnSpc>
                        <a:spcBef>
                          <a:spcPts val="0"/>
                        </a:spcBef>
                        <a:spcAft>
                          <a:spcPts val="0"/>
                        </a:spcAft>
                        <a:buSzPct val="25000"/>
                        <a:buNone/>
                      </a:pPr>
                      <a:r>
                        <a:rPr lang="en-US" sz="1400" u="none" strike="noStrike" cap="none">
                          <a:latin typeface="Calibri"/>
                          <a:ea typeface="Calibri"/>
                          <a:cs typeface="Calibri"/>
                          <a:sym typeface="Calibri"/>
                        </a:rPr>
                        <a:t>a. Meeting Pupils’ Needs</a:t>
                      </a:r>
                    </a:p>
                    <a:p>
                      <a:pPr marL="0" marR="0" lvl="0" indent="0" algn="l" rtl="0">
                        <a:lnSpc>
                          <a:spcPct val="150000"/>
                        </a:lnSpc>
                        <a:spcBef>
                          <a:spcPts val="0"/>
                        </a:spcBef>
                        <a:spcAft>
                          <a:spcPts val="0"/>
                        </a:spcAft>
                        <a:buSzPct val="25000"/>
                        <a:buNone/>
                      </a:pPr>
                      <a:r>
                        <a:rPr lang="en-US" sz="1400" u="none" strike="noStrike" cap="none">
                          <a:latin typeface="Calibri"/>
                          <a:ea typeface="Calibri"/>
                          <a:cs typeface="Calibri"/>
                          <a:sym typeface="Calibri"/>
                        </a:rPr>
                        <a:t>b. Wellbeing</a:t>
                      </a:r>
                    </a:p>
                    <a:p>
                      <a:pPr marL="0" marR="0" lvl="0" indent="0" algn="l" rtl="0">
                        <a:lnSpc>
                          <a:spcPct val="150000"/>
                        </a:lnSpc>
                        <a:spcBef>
                          <a:spcPts val="0"/>
                        </a:spcBef>
                        <a:spcAft>
                          <a:spcPts val="0"/>
                        </a:spcAft>
                        <a:buSzPct val="25000"/>
                        <a:buNone/>
                      </a:pPr>
                      <a:r>
                        <a:rPr lang="en-US" sz="1400" u="none" strike="noStrike" cap="none">
                          <a:latin typeface="Calibri"/>
                          <a:ea typeface="Calibri"/>
                          <a:cs typeface="Calibri"/>
                          <a:sym typeface="Calibri"/>
                        </a:rPr>
                        <a:t>c. Environment</a:t>
                      </a:r>
                    </a:p>
                  </a:txBody>
                  <a:tcPr marL="51425" marR="5142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50000"/>
                        </a:lnSpc>
                        <a:spcBef>
                          <a:spcPts val="0"/>
                        </a:spcBef>
                        <a:spcAft>
                          <a:spcPts val="0"/>
                        </a:spcAft>
                        <a:buSzPct val="25000"/>
                        <a:buNone/>
                      </a:pPr>
                      <a:r>
                        <a:rPr lang="en-US" sz="1400" u="none" strike="noStrike" cap="none">
                          <a:latin typeface="Calibri"/>
                          <a:ea typeface="Calibri"/>
                          <a:cs typeface="Calibri"/>
                          <a:sym typeface="Calibri"/>
                        </a:rPr>
                        <a:t> </a:t>
                      </a:r>
                    </a:p>
                    <a:p>
                      <a:pPr marL="0" marR="0" lvl="0" indent="0" algn="l" rtl="0">
                        <a:lnSpc>
                          <a:spcPct val="150000"/>
                        </a:lnSpc>
                        <a:spcBef>
                          <a:spcPts val="0"/>
                        </a:spcBef>
                        <a:spcAft>
                          <a:spcPts val="0"/>
                        </a:spcAft>
                        <a:buSzPct val="25000"/>
                        <a:buNone/>
                      </a:pPr>
                      <a:r>
                        <a:rPr lang="en-US" sz="1400" u="none" strike="noStrike" cap="none">
                          <a:latin typeface="Calibri"/>
                          <a:ea typeface="Calibri"/>
                          <a:cs typeface="Calibri"/>
                          <a:sym typeface="Calibri"/>
                        </a:rPr>
                        <a:t>a. Policy</a:t>
                      </a:r>
                    </a:p>
                    <a:p>
                      <a:pPr marL="0" marR="0" lvl="0" indent="0" algn="l" rtl="0">
                        <a:lnSpc>
                          <a:spcPct val="150000"/>
                        </a:lnSpc>
                        <a:spcBef>
                          <a:spcPts val="0"/>
                        </a:spcBef>
                        <a:spcAft>
                          <a:spcPts val="0"/>
                        </a:spcAft>
                        <a:buSzPct val="25000"/>
                        <a:buNone/>
                      </a:pPr>
                      <a:r>
                        <a:rPr lang="en-US" sz="1400" u="none" strike="noStrike" cap="none">
                          <a:latin typeface="Calibri"/>
                          <a:ea typeface="Calibri"/>
                          <a:cs typeface="Calibri"/>
                          <a:sym typeface="Calibri"/>
                        </a:rPr>
                        <a:t>b. Partnership</a:t>
                      </a:r>
                    </a:p>
                    <a:p>
                      <a:pPr marL="0" marR="0" lvl="0" indent="0" algn="l" rtl="0">
                        <a:lnSpc>
                          <a:spcPct val="150000"/>
                        </a:lnSpc>
                        <a:spcBef>
                          <a:spcPts val="0"/>
                        </a:spcBef>
                        <a:spcAft>
                          <a:spcPts val="0"/>
                        </a:spcAft>
                        <a:buSzPct val="25000"/>
                        <a:buNone/>
                      </a:pPr>
                      <a:r>
                        <a:rPr lang="en-US" sz="1400" u="none" strike="noStrike" cap="none">
                          <a:latin typeface="Calibri"/>
                          <a:ea typeface="Calibri"/>
                          <a:cs typeface="Calibri"/>
                          <a:sym typeface="Calibri"/>
                        </a:rPr>
                        <a:t>c. Resources</a:t>
                      </a:r>
                    </a:p>
                    <a:p>
                      <a:pPr marL="0" marR="0" lvl="0" indent="0" algn="l" rtl="0">
                        <a:lnSpc>
                          <a:spcPct val="150000"/>
                        </a:lnSpc>
                        <a:spcBef>
                          <a:spcPts val="0"/>
                        </a:spcBef>
                        <a:spcAft>
                          <a:spcPts val="0"/>
                        </a:spcAft>
                        <a:buSzPct val="25000"/>
                        <a:buNone/>
                      </a:pPr>
                      <a:r>
                        <a:rPr lang="en-US" sz="1400" u="none" strike="noStrike" cap="none">
                          <a:latin typeface="Calibri"/>
                          <a:ea typeface="Calibri"/>
                          <a:cs typeface="Calibri"/>
                          <a:sym typeface="Calibri"/>
                        </a:rPr>
                        <a:t>d. Monitoring and Evaluation</a:t>
                      </a:r>
                    </a:p>
                    <a:p>
                      <a:pPr marL="0" marR="0" lvl="0" indent="0" algn="l" rtl="0">
                        <a:lnSpc>
                          <a:spcPct val="150000"/>
                        </a:lnSpc>
                        <a:spcBef>
                          <a:spcPts val="0"/>
                        </a:spcBef>
                        <a:spcAft>
                          <a:spcPts val="0"/>
                        </a:spcAft>
                        <a:buSzPct val="25000"/>
                        <a:buNone/>
                      </a:pPr>
                      <a:r>
                        <a:rPr lang="en-US" sz="1400" u="none" strike="noStrike" cap="none">
                          <a:latin typeface="Calibri"/>
                          <a:ea typeface="Calibri"/>
                          <a:cs typeface="Calibri"/>
                          <a:sym typeface="Calibri"/>
                        </a:rPr>
                        <a:t> </a:t>
                      </a:r>
                    </a:p>
                  </a:txBody>
                  <a:tcPr marL="51425" marR="5142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285" name="Shape 285"/>
          <p:cNvPicPr preferRelativeResize="0"/>
          <p:nvPr/>
        </p:nvPicPr>
        <p:blipFill rotWithShape="1">
          <a:blip r:embed="rId3">
            <a:alphaModFix/>
          </a:blip>
          <a:srcRect/>
          <a:stretch/>
        </p:blipFill>
        <p:spPr>
          <a:xfrm>
            <a:off x="0" y="63500"/>
            <a:ext cx="9144000" cy="6727927"/>
          </a:xfrm>
          <a:prstGeom prst="rect">
            <a:avLst/>
          </a:prstGeom>
          <a:noFill/>
          <a:ln>
            <a:noFill/>
          </a:ln>
        </p:spPr>
      </p:pic>
      <p:sp>
        <p:nvSpPr>
          <p:cNvPr id="286" name="Shape 286"/>
          <p:cNvSpPr txBox="1"/>
          <p:nvPr/>
        </p:nvSpPr>
        <p:spPr>
          <a:xfrm>
            <a:off x="766354" y="2368731"/>
            <a:ext cx="7245532" cy="113877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000" b="1">
                <a:solidFill>
                  <a:srgbClr val="974806"/>
                </a:solidFill>
                <a:latin typeface="Arial"/>
                <a:ea typeface="Arial"/>
                <a:cs typeface="Arial"/>
                <a:sym typeface="Arial"/>
              </a:rPr>
              <a:t>Laurance Haines School </a:t>
            </a:r>
          </a:p>
          <a:p>
            <a:pPr marL="0" marR="0" lvl="0" indent="0" algn="l" rtl="0">
              <a:spcBef>
                <a:spcPts val="0"/>
              </a:spcBef>
              <a:buSzPct val="25000"/>
              <a:buNone/>
            </a:pPr>
            <a:r>
              <a:rPr lang="en-US" sz="2800">
                <a:solidFill>
                  <a:schemeClr val="dk1"/>
                </a:solidFill>
                <a:latin typeface="Arial"/>
                <a:ea typeface="Arial"/>
                <a:cs typeface="Arial"/>
                <a:sym typeface="Arial"/>
              </a:rPr>
              <a:t>A school’s experience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a:spLocks noGrp="1"/>
          </p:cNvSpPr>
          <p:nvPr>
            <p:ph type="ctrTitle"/>
          </p:nvPr>
        </p:nvSpPr>
        <p:spPr>
          <a:xfrm>
            <a:off x="685800" y="2130425"/>
            <a:ext cx="7772400" cy="1470024"/>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endParaRPr sz="4400" b="0" i="0" u="none" strike="noStrike" cap="none">
              <a:solidFill>
                <a:schemeClr val="dk1"/>
              </a:solidFill>
              <a:latin typeface="Calibri"/>
              <a:ea typeface="Calibri"/>
              <a:cs typeface="Calibri"/>
              <a:sym typeface="Calibri"/>
            </a:endParaRPr>
          </a:p>
        </p:txBody>
      </p:sp>
      <p:sp>
        <p:nvSpPr>
          <p:cNvPr id="292" name="Shape 292"/>
          <p:cNvSpPr txBox="1">
            <a:spLocks noGrp="1"/>
          </p:cNvSpPr>
          <p:nvPr>
            <p:ph type="subTitle" idx="1"/>
          </p:nvPr>
        </p:nvSpPr>
        <p:spPr>
          <a:xfrm>
            <a:off x="1371600" y="3886200"/>
            <a:ext cx="6400799" cy="1752600"/>
          </a:xfrm>
          <a:prstGeom prst="rect">
            <a:avLst/>
          </a:prstGeom>
          <a:noFill/>
          <a:ln>
            <a:noFill/>
          </a:ln>
        </p:spPr>
        <p:txBody>
          <a:bodyPr lIns="91425" tIns="45700" rIns="91425" bIns="45700" anchor="t" anchorCtr="0">
            <a:noAutofit/>
          </a:bodyPr>
          <a:lstStyle/>
          <a:p>
            <a:pPr marL="0" marR="0" lvl="0" indent="0" algn="ctr" rtl="0">
              <a:spcBef>
                <a:spcPts val="0"/>
              </a:spcBef>
              <a:buClr>
                <a:srgbClr val="888888"/>
              </a:buClr>
              <a:buSzPct val="25000"/>
              <a:buFont typeface="Arial"/>
              <a:buNone/>
            </a:pPr>
            <a:endParaRPr sz="3200" b="0" i="0" u="none" strike="noStrike" cap="none">
              <a:solidFill>
                <a:srgbClr val="888888"/>
              </a:solidFill>
              <a:latin typeface="Calibri"/>
              <a:ea typeface="Calibri"/>
              <a:cs typeface="Calibri"/>
              <a:sym typeface="Calibri"/>
            </a:endParaRPr>
          </a:p>
        </p:txBody>
      </p:sp>
      <p:pic>
        <p:nvPicPr>
          <p:cNvPr id="293" name="Shape 293"/>
          <p:cNvPicPr preferRelativeResize="0"/>
          <p:nvPr/>
        </p:nvPicPr>
        <p:blipFill rotWithShape="1">
          <a:blip r:embed="rId3">
            <a:alphaModFix/>
          </a:blip>
          <a:srcRect/>
          <a:stretch/>
        </p:blipFill>
        <p:spPr>
          <a:xfrm>
            <a:off x="323529" y="0"/>
            <a:ext cx="8088897" cy="6066673"/>
          </a:xfrm>
          <a:prstGeom prst="rect">
            <a:avLst/>
          </a:prstGeom>
          <a:noFill/>
          <a:ln>
            <a:noFill/>
          </a:ln>
        </p:spPr>
      </p:pic>
      <p:sp>
        <p:nvSpPr>
          <p:cNvPr id="294" name="Shape 294"/>
          <p:cNvSpPr/>
          <p:nvPr/>
        </p:nvSpPr>
        <p:spPr>
          <a:xfrm>
            <a:off x="296670" y="6066673"/>
            <a:ext cx="8142613"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400" b="1" cap="none">
                <a:solidFill>
                  <a:srgbClr val="3A1A62"/>
                </a:solidFill>
                <a:latin typeface="Calibri"/>
                <a:ea typeface="Calibri"/>
                <a:cs typeface="Calibri"/>
                <a:sym typeface="Calibri"/>
              </a:rPr>
              <a:t>LAURANCE HAINES SCHOOL</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299" name="Shape 299"/>
          <p:cNvPicPr preferRelativeResize="0"/>
          <p:nvPr/>
        </p:nvPicPr>
        <p:blipFill rotWithShape="1">
          <a:blip r:embed="rId3">
            <a:alphaModFix/>
          </a:blip>
          <a:srcRect/>
          <a:stretch/>
        </p:blipFill>
        <p:spPr>
          <a:xfrm>
            <a:off x="102150" y="332656"/>
            <a:ext cx="8778672" cy="597666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pic>
        <p:nvPicPr>
          <p:cNvPr id="304" name="Shape 304"/>
          <p:cNvPicPr preferRelativeResize="0"/>
          <p:nvPr/>
        </p:nvPicPr>
        <p:blipFill rotWithShape="1">
          <a:blip r:embed="rId3">
            <a:alphaModFix/>
          </a:blip>
          <a:srcRect/>
          <a:stretch/>
        </p:blipFill>
        <p:spPr>
          <a:xfrm>
            <a:off x="323528" y="242645"/>
            <a:ext cx="8640960" cy="648071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a:spLocks noGrp="1"/>
          </p:cNvSpPr>
          <p:nvPr>
            <p:ph type="title"/>
          </p:nvPr>
        </p:nvSpPr>
        <p:spPr>
          <a:xfrm>
            <a:off x="251519" y="404663"/>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7030A0"/>
              </a:buClr>
              <a:buSzPct val="25000"/>
              <a:buFont typeface="Calibri"/>
              <a:buNone/>
            </a:pPr>
            <a:r>
              <a:rPr lang="en-US" sz="3600" b="0" i="0" u="none" strike="noStrike" cap="none">
                <a:solidFill>
                  <a:srgbClr val="7030A0"/>
                </a:solidFill>
                <a:latin typeface="Calibri"/>
                <a:ea typeface="Calibri"/>
                <a:cs typeface="Calibri"/>
                <a:sym typeface="Calibri"/>
              </a:rPr>
              <a:t>How is the National Nurturing Schools Programme impacting on their school …</a:t>
            </a:r>
          </a:p>
        </p:txBody>
      </p:sp>
      <p:sp>
        <p:nvSpPr>
          <p:cNvPr id="322" name="Shape 322"/>
          <p:cNvSpPr txBox="1">
            <a:spLocks noGrp="1"/>
          </p:cNvSpPr>
          <p:nvPr>
            <p:ph type="body" idx="1"/>
          </p:nvPr>
        </p:nvSpPr>
        <p:spPr>
          <a:xfrm>
            <a:off x="395525" y="1685925"/>
            <a:ext cx="8229600" cy="4972800"/>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rgbClr val="000000"/>
              </a:buClr>
              <a:buSzPct val="98076"/>
              <a:buFont typeface="Arial"/>
              <a:buChar char="•"/>
            </a:pPr>
            <a:r>
              <a:rPr lang="en-US" sz="2550" b="0" i="0" u="none" strike="noStrike" cap="none">
                <a:solidFill>
                  <a:srgbClr val="000000"/>
                </a:solidFill>
                <a:latin typeface="Calibri"/>
                <a:ea typeface="Calibri"/>
                <a:cs typeface="Calibri"/>
                <a:sym typeface="Calibri"/>
              </a:rPr>
              <a:t>Writing a wellbeing and mental health policy to reflect current practice and incorporate the principles of nurture</a:t>
            </a:r>
          </a:p>
          <a:p>
            <a:pPr marL="342900" marR="0" lvl="0" indent="-342900" algn="l" rtl="0">
              <a:lnSpc>
                <a:spcPct val="80000"/>
              </a:lnSpc>
              <a:spcBef>
                <a:spcPts val="510"/>
              </a:spcBef>
              <a:spcAft>
                <a:spcPts val="0"/>
              </a:spcAft>
              <a:buClr>
                <a:schemeClr val="dk1"/>
              </a:buClr>
              <a:buSzPct val="98076"/>
              <a:buFont typeface="Arial"/>
              <a:buChar char="•"/>
            </a:pPr>
            <a:r>
              <a:rPr lang="en-US" sz="2550" b="0" i="0" u="none" strike="noStrike" cap="none">
                <a:solidFill>
                  <a:schemeClr val="dk1"/>
                </a:solidFill>
                <a:latin typeface="Calibri"/>
                <a:ea typeface="Calibri"/>
                <a:cs typeface="Calibri"/>
                <a:sym typeface="Calibri"/>
              </a:rPr>
              <a:t>Created  a Pastoral Support Team</a:t>
            </a:r>
          </a:p>
          <a:p>
            <a:pPr marL="342900" marR="0" lvl="0" indent="-342900" algn="l" rtl="0">
              <a:lnSpc>
                <a:spcPct val="80000"/>
              </a:lnSpc>
              <a:spcBef>
                <a:spcPts val="510"/>
              </a:spcBef>
              <a:spcAft>
                <a:spcPts val="0"/>
              </a:spcAft>
              <a:buClr>
                <a:schemeClr val="dk1"/>
              </a:buClr>
              <a:buSzPct val="98076"/>
              <a:buFont typeface="Arial"/>
              <a:buChar char="•"/>
            </a:pPr>
            <a:r>
              <a:rPr lang="en-US" sz="2550" b="0" i="0" u="none" strike="noStrike" cap="none">
                <a:solidFill>
                  <a:schemeClr val="dk1"/>
                </a:solidFill>
                <a:latin typeface="Calibri"/>
                <a:ea typeface="Calibri"/>
                <a:cs typeface="Calibri"/>
                <a:sym typeface="Calibri"/>
              </a:rPr>
              <a:t>Developing stakeholder knowledge about the 6 principles</a:t>
            </a:r>
          </a:p>
          <a:p>
            <a:pPr marL="342900" marR="0" lvl="0" indent="-342900" algn="l" rtl="0">
              <a:lnSpc>
                <a:spcPct val="80000"/>
              </a:lnSpc>
              <a:spcBef>
                <a:spcPts val="510"/>
              </a:spcBef>
              <a:spcAft>
                <a:spcPts val="0"/>
              </a:spcAft>
              <a:buClr>
                <a:schemeClr val="dk1"/>
              </a:buClr>
              <a:buSzPct val="98076"/>
              <a:buFont typeface="Arial"/>
              <a:buChar char="•"/>
            </a:pPr>
            <a:r>
              <a:rPr lang="en-US" sz="2550" b="0" i="0" u="none" strike="noStrike" cap="none">
                <a:solidFill>
                  <a:schemeClr val="dk1"/>
                </a:solidFill>
                <a:latin typeface="Calibri"/>
                <a:ea typeface="Calibri"/>
                <a:cs typeface="Calibri"/>
                <a:sym typeface="Calibri"/>
              </a:rPr>
              <a:t>Strengthening voices for all </a:t>
            </a:r>
          </a:p>
          <a:p>
            <a:pPr marL="342900" marR="0" lvl="0" indent="-342900" algn="l" rtl="0">
              <a:lnSpc>
                <a:spcPct val="80000"/>
              </a:lnSpc>
              <a:spcBef>
                <a:spcPts val="510"/>
              </a:spcBef>
              <a:spcAft>
                <a:spcPts val="0"/>
              </a:spcAft>
              <a:buClr>
                <a:schemeClr val="dk1"/>
              </a:buClr>
              <a:buSzPct val="98076"/>
              <a:buFont typeface="Arial"/>
              <a:buChar char="•"/>
            </a:pPr>
            <a:r>
              <a:rPr lang="en-US" sz="2550" b="0" i="0" u="none" strike="noStrike" cap="none">
                <a:solidFill>
                  <a:schemeClr val="dk1"/>
                </a:solidFill>
                <a:latin typeface="Calibri"/>
                <a:ea typeface="Calibri"/>
                <a:cs typeface="Calibri"/>
                <a:sym typeface="Calibri"/>
              </a:rPr>
              <a:t>Launching new initiatives to develop children’s wellbeing</a:t>
            </a:r>
          </a:p>
          <a:p>
            <a:pPr marL="342900" marR="0" lvl="0" indent="-342900" algn="l" rtl="0">
              <a:lnSpc>
                <a:spcPct val="80000"/>
              </a:lnSpc>
              <a:spcBef>
                <a:spcPts val="510"/>
              </a:spcBef>
              <a:spcAft>
                <a:spcPts val="0"/>
              </a:spcAft>
              <a:buClr>
                <a:schemeClr val="dk1"/>
              </a:buClr>
              <a:buSzPct val="98076"/>
              <a:buFont typeface="Arial"/>
              <a:buChar char="•"/>
            </a:pPr>
            <a:r>
              <a:rPr lang="en-US" sz="2550" b="0" i="0" u="none" strike="noStrike" cap="none">
                <a:solidFill>
                  <a:schemeClr val="dk1"/>
                </a:solidFill>
                <a:latin typeface="Calibri"/>
                <a:ea typeface="Calibri"/>
                <a:cs typeface="Calibri"/>
                <a:sym typeface="Calibri"/>
              </a:rPr>
              <a:t>Refreshing the house system</a:t>
            </a:r>
          </a:p>
          <a:p>
            <a:pPr marL="342900" marR="0" lvl="0" indent="-342900" algn="l" rtl="0">
              <a:lnSpc>
                <a:spcPct val="80000"/>
              </a:lnSpc>
              <a:spcBef>
                <a:spcPts val="510"/>
              </a:spcBef>
              <a:spcAft>
                <a:spcPts val="0"/>
              </a:spcAft>
              <a:buClr>
                <a:schemeClr val="dk1"/>
              </a:buClr>
              <a:buSzPct val="98076"/>
              <a:buFont typeface="Arial"/>
              <a:buChar char="•"/>
            </a:pPr>
            <a:r>
              <a:rPr lang="en-US" sz="2550" b="0" i="0" u="none" strike="noStrike" cap="none">
                <a:solidFill>
                  <a:schemeClr val="dk1"/>
                </a:solidFill>
                <a:latin typeface="Calibri"/>
                <a:ea typeface="Calibri"/>
                <a:cs typeface="Calibri"/>
                <a:sym typeface="Calibri"/>
              </a:rPr>
              <a:t>Re-launching peer mediation &amp; transformers</a:t>
            </a:r>
          </a:p>
          <a:p>
            <a:pPr marL="342900" marR="0" lvl="0" indent="-342900" algn="l" rtl="0">
              <a:lnSpc>
                <a:spcPct val="80000"/>
              </a:lnSpc>
              <a:spcBef>
                <a:spcPts val="510"/>
              </a:spcBef>
              <a:spcAft>
                <a:spcPts val="0"/>
              </a:spcAft>
              <a:buClr>
                <a:schemeClr val="dk1"/>
              </a:buClr>
              <a:buSzPct val="98076"/>
              <a:buFont typeface="Arial"/>
              <a:buChar char="•"/>
            </a:pPr>
            <a:r>
              <a:rPr lang="en-US" sz="2550" b="0" i="0" u="none" strike="noStrike" cap="none">
                <a:solidFill>
                  <a:schemeClr val="dk1"/>
                </a:solidFill>
                <a:latin typeface="Calibri"/>
                <a:ea typeface="Calibri"/>
                <a:cs typeface="Calibri"/>
                <a:sym typeface="Calibri"/>
              </a:rPr>
              <a:t>Extending transition </a:t>
            </a:r>
          </a:p>
          <a:p>
            <a:pPr marL="342900" marR="0" lvl="0" indent="-342900" algn="l" rtl="0">
              <a:lnSpc>
                <a:spcPct val="80000"/>
              </a:lnSpc>
              <a:spcBef>
                <a:spcPts val="510"/>
              </a:spcBef>
              <a:spcAft>
                <a:spcPts val="0"/>
              </a:spcAft>
              <a:buClr>
                <a:schemeClr val="dk1"/>
              </a:buClr>
              <a:buSzPct val="98076"/>
              <a:buFont typeface="Arial"/>
              <a:buChar char="•"/>
            </a:pPr>
            <a:r>
              <a:rPr lang="en-US" sz="2550" b="0" i="0" u="none" strike="noStrike" cap="none">
                <a:solidFill>
                  <a:schemeClr val="dk1"/>
                </a:solidFill>
                <a:latin typeface="Calibri"/>
                <a:ea typeface="Calibri"/>
                <a:cs typeface="Calibri"/>
                <a:sym typeface="Calibri"/>
              </a:rPr>
              <a:t>Designing a child-friendly version of the  6 principles</a:t>
            </a:r>
          </a:p>
          <a:p>
            <a:pPr marL="342900" marR="0" lvl="0" indent="-342900" algn="l" rtl="0">
              <a:lnSpc>
                <a:spcPct val="80000"/>
              </a:lnSpc>
              <a:spcBef>
                <a:spcPts val="510"/>
              </a:spcBef>
              <a:spcAft>
                <a:spcPts val="0"/>
              </a:spcAft>
              <a:buClr>
                <a:schemeClr val="dk1"/>
              </a:buClr>
              <a:buSzPct val="98076"/>
              <a:buFont typeface="Arial"/>
              <a:buChar char="•"/>
            </a:pPr>
            <a:r>
              <a:rPr lang="en-US" sz="2550" b="0" i="0" u="none" strike="noStrike" cap="none">
                <a:solidFill>
                  <a:schemeClr val="dk1"/>
                </a:solidFill>
                <a:latin typeface="Calibri"/>
                <a:ea typeface="Calibri"/>
                <a:cs typeface="Calibri"/>
                <a:sym typeface="Calibri"/>
              </a:rPr>
              <a:t>Strengthening community links</a:t>
            </a:r>
          </a:p>
          <a:p>
            <a:pPr marL="342900" marR="0" lvl="0" indent="-342900" algn="l" rtl="0">
              <a:lnSpc>
                <a:spcPct val="80000"/>
              </a:lnSpc>
              <a:spcBef>
                <a:spcPts val="544"/>
              </a:spcBef>
              <a:spcAft>
                <a:spcPts val="0"/>
              </a:spcAft>
              <a:buClr>
                <a:schemeClr val="dk1"/>
              </a:buClr>
              <a:buSzPct val="100740"/>
              <a:buFont typeface="Arial"/>
              <a:buNone/>
            </a:pPr>
            <a:endParaRPr sz="272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544"/>
              </a:spcBef>
              <a:spcAft>
                <a:spcPts val="0"/>
              </a:spcAft>
              <a:buClr>
                <a:schemeClr val="dk1"/>
              </a:buClr>
              <a:buSzPct val="100740"/>
              <a:buFont typeface="Arial"/>
              <a:buNone/>
            </a:pPr>
            <a:endParaRPr sz="272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544"/>
              </a:spcBef>
              <a:spcAft>
                <a:spcPts val="0"/>
              </a:spcAft>
              <a:buClr>
                <a:schemeClr val="dk1"/>
              </a:buClr>
              <a:buSzPct val="100740"/>
              <a:buFont typeface="Arial"/>
              <a:buNone/>
            </a:pPr>
            <a:endParaRPr sz="272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544"/>
              </a:spcBef>
              <a:spcAft>
                <a:spcPts val="0"/>
              </a:spcAft>
              <a:buClr>
                <a:schemeClr val="dk1"/>
              </a:buClr>
              <a:buSzPct val="100740"/>
              <a:buFont typeface="Arial"/>
              <a:buNone/>
            </a:pPr>
            <a:endParaRPr sz="272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544"/>
              </a:spcBef>
              <a:buClr>
                <a:schemeClr val="dk1"/>
              </a:buClr>
              <a:buSzPct val="100740"/>
              <a:buFont typeface="Arial"/>
              <a:buNone/>
            </a:pPr>
            <a:endParaRPr sz="2720" b="0" i="0" u="none" strike="noStrike" cap="none">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pic>
        <p:nvPicPr>
          <p:cNvPr id="338" name="Shape 338"/>
          <p:cNvPicPr preferRelativeResize="0"/>
          <p:nvPr/>
        </p:nvPicPr>
        <p:blipFill rotWithShape="1">
          <a:blip r:embed="rId3">
            <a:alphaModFix/>
          </a:blip>
          <a:srcRect/>
          <a:stretch/>
        </p:blipFill>
        <p:spPr>
          <a:xfrm>
            <a:off x="0" y="63500"/>
            <a:ext cx="9144000" cy="6727927"/>
          </a:xfrm>
          <a:prstGeom prst="rect">
            <a:avLst/>
          </a:prstGeom>
          <a:noFill/>
          <a:ln>
            <a:noFill/>
          </a:ln>
        </p:spPr>
      </p:pic>
      <p:sp>
        <p:nvSpPr>
          <p:cNvPr id="339" name="Shape 339"/>
          <p:cNvSpPr/>
          <p:nvPr/>
        </p:nvSpPr>
        <p:spPr>
          <a:xfrm>
            <a:off x="3428385" y="2454603"/>
            <a:ext cx="2171700" cy="1962151"/>
          </a:xfrm>
          <a:prstGeom prst="hexagon">
            <a:avLst>
              <a:gd name="adj" fmla="val 25000"/>
              <a:gd name="vf" fmla="val 115470"/>
            </a:avLst>
          </a:prstGeom>
          <a:solidFill>
            <a:srgbClr val="76923C"/>
          </a:solidFill>
          <a:ln w="25400" cap="flat" cmpd="sng">
            <a:solidFill>
              <a:srgbClr val="76923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800" b="1">
                <a:solidFill>
                  <a:srgbClr val="FFFFFF"/>
                </a:solidFill>
                <a:latin typeface="Calibri"/>
                <a:ea typeface="Calibri"/>
                <a:cs typeface="Calibri"/>
                <a:sym typeface="Calibri"/>
              </a:rPr>
              <a:t>Nurturing Schools</a:t>
            </a:r>
          </a:p>
          <a:p>
            <a:pPr marL="0" marR="0" lvl="0" indent="0" algn="ctr" rtl="0">
              <a:spcBef>
                <a:spcPts val="0"/>
              </a:spcBef>
              <a:buSzPct val="25000"/>
              <a:buNone/>
            </a:pPr>
            <a:r>
              <a:rPr lang="en-US" sz="1800" b="1">
                <a:solidFill>
                  <a:srgbClr val="FFFFFF"/>
                </a:solidFill>
                <a:latin typeface="Calibri"/>
                <a:ea typeface="Calibri"/>
                <a:cs typeface="Calibri"/>
                <a:sym typeface="Calibri"/>
              </a:rPr>
              <a:t>Quality Mark Award</a:t>
            </a:r>
          </a:p>
        </p:txBody>
      </p:sp>
      <p:sp>
        <p:nvSpPr>
          <p:cNvPr id="340" name="Shape 340"/>
          <p:cNvSpPr/>
          <p:nvPr/>
        </p:nvSpPr>
        <p:spPr>
          <a:xfrm>
            <a:off x="1615120" y="3450701"/>
            <a:ext cx="2239407" cy="2147615"/>
          </a:xfrm>
          <a:prstGeom prst="hexagon">
            <a:avLst>
              <a:gd name="adj" fmla="val 25000"/>
              <a:gd name="vf" fmla="val 115470"/>
            </a:avLst>
          </a:prstGeom>
          <a:solidFill>
            <a:schemeClr val="lt1"/>
          </a:solidFill>
          <a:ln w="25400" cap="flat" cmpd="sng">
            <a:solidFill>
              <a:srgbClr val="76923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800" b="1">
                <a:solidFill>
                  <a:srgbClr val="000000"/>
                </a:solidFill>
                <a:latin typeface="Calibri"/>
                <a:ea typeface="Calibri"/>
                <a:cs typeface="Calibri"/>
                <a:sym typeface="Calibri"/>
              </a:rPr>
              <a:t>Leadership and </a:t>
            </a:r>
          </a:p>
          <a:p>
            <a:pPr marL="0" marR="0" lvl="0" indent="0" algn="ctr" rtl="0">
              <a:spcBef>
                <a:spcPts val="0"/>
              </a:spcBef>
              <a:buSzPct val="25000"/>
              <a:buNone/>
            </a:pPr>
            <a:r>
              <a:rPr lang="en-US" sz="1800" b="1">
                <a:solidFill>
                  <a:srgbClr val="000000"/>
                </a:solidFill>
                <a:latin typeface="Calibri"/>
                <a:ea typeface="Calibri"/>
                <a:cs typeface="Calibri"/>
                <a:sym typeface="Calibri"/>
              </a:rPr>
              <a:t>Management</a:t>
            </a:r>
          </a:p>
        </p:txBody>
      </p:sp>
      <p:sp>
        <p:nvSpPr>
          <p:cNvPr id="341" name="Shape 341"/>
          <p:cNvSpPr/>
          <p:nvPr/>
        </p:nvSpPr>
        <p:spPr>
          <a:xfrm>
            <a:off x="1443478" y="1377941"/>
            <a:ext cx="2299123" cy="1858469"/>
          </a:xfrm>
          <a:prstGeom prst="hexagon">
            <a:avLst>
              <a:gd name="adj" fmla="val 25000"/>
              <a:gd name="vf" fmla="val 115470"/>
            </a:avLst>
          </a:prstGeom>
          <a:blipFill rotWithShape="1">
            <a:blip r:embed="rId4">
              <a:alphaModFix/>
            </a:blip>
            <a:stretch>
              <a:fillRect/>
            </a:stretch>
          </a:blipFill>
          <a:ln w="25400" cap="flat" cmpd="sng">
            <a:solidFill>
              <a:srgbClr val="76923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rgbClr val="000000"/>
              </a:solidFill>
              <a:latin typeface="Calibri"/>
              <a:ea typeface="Calibri"/>
              <a:cs typeface="Calibri"/>
              <a:sym typeface="Calibri"/>
            </a:endParaRPr>
          </a:p>
        </p:txBody>
      </p:sp>
      <p:sp>
        <p:nvSpPr>
          <p:cNvPr id="342" name="Shape 342"/>
          <p:cNvSpPr/>
          <p:nvPr/>
        </p:nvSpPr>
        <p:spPr>
          <a:xfrm>
            <a:off x="3506051" y="4679526"/>
            <a:ext cx="2043111" cy="1792711"/>
          </a:xfrm>
          <a:prstGeom prst="hexagon">
            <a:avLst>
              <a:gd name="adj" fmla="val 25000"/>
              <a:gd name="vf" fmla="val 115470"/>
            </a:avLst>
          </a:prstGeom>
          <a:blipFill rotWithShape="1">
            <a:blip r:embed="rId5">
              <a:alphaModFix/>
            </a:blip>
            <a:stretch>
              <a:fillRect/>
            </a:stretch>
          </a:blipFill>
          <a:ln w="25400" cap="flat" cmpd="sng">
            <a:solidFill>
              <a:srgbClr val="76923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rgbClr val="000000"/>
              </a:solidFill>
              <a:latin typeface="Calibri"/>
              <a:ea typeface="Calibri"/>
              <a:cs typeface="Calibri"/>
              <a:sym typeface="Calibri"/>
            </a:endParaRPr>
          </a:p>
        </p:txBody>
      </p:sp>
      <p:sp>
        <p:nvSpPr>
          <p:cNvPr id="343" name="Shape 343"/>
          <p:cNvSpPr/>
          <p:nvPr/>
        </p:nvSpPr>
        <p:spPr>
          <a:xfrm>
            <a:off x="3499671" y="379562"/>
            <a:ext cx="2049488" cy="1860749"/>
          </a:xfrm>
          <a:prstGeom prst="hexagon">
            <a:avLst>
              <a:gd name="adj" fmla="val 25000"/>
              <a:gd name="vf" fmla="val 115470"/>
            </a:avLst>
          </a:prstGeom>
          <a:solidFill>
            <a:schemeClr val="lt1"/>
          </a:solidFill>
          <a:ln w="25400" cap="flat" cmpd="sng">
            <a:solidFill>
              <a:srgbClr val="76923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800">
                <a:solidFill>
                  <a:srgbClr val="000000"/>
                </a:solidFill>
                <a:latin typeface="Calibri"/>
                <a:ea typeface="Calibri"/>
                <a:cs typeface="Calibri"/>
                <a:sym typeface="Calibri"/>
              </a:rPr>
              <a:t>Stakeholders</a:t>
            </a:r>
          </a:p>
        </p:txBody>
      </p:sp>
      <p:sp>
        <p:nvSpPr>
          <p:cNvPr id="344" name="Shape 344"/>
          <p:cNvSpPr/>
          <p:nvPr/>
        </p:nvSpPr>
        <p:spPr>
          <a:xfrm>
            <a:off x="5393614" y="3532546"/>
            <a:ext cx="2097400" cy="1903483"/>
          </a:xfrm>
          <a:prstGeom prst="hexagon">
            <a:avLst>
              <a:gd name="adj" fmla="val 25000"/>
              <a:gd name="vf" fmla="val 115470"/>
            </a:avLst>
          </a:prstGeom>
          <a:solidFill>
            <a:schemeClr val="lt1"/>
          </a:solidFill>
          <a:ln w="25400" cap="flat" cmpd="sng">
            <a:solidFill>
              <a:srgbClr val="76923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800" b="1">
                <a:solidFill>
                  <a:srgbClr val="000000"/>
                </a:solidFill>
                <a:latin typeface="Calibri"/>
                <a:ea typeface="Calibri"/>
                <a:cs typeface="Calibri"/>
                <a:sym typeface="Calibri"/>
              </a:rPr>
              <a:t>Delivery</a:t>
            </a:r>
          </a:p>
        </p:txBody>
      </p:sp>
      <p:sp>
        <p:nvSpPr>
          <p:cNvPr id="345" name="Shape 345"/>
          <p:cNvSpPr/>
          <p:nvPr/>
        </p:nvSpPr>
        <p:spPr>
          <a:xfrm>
            <a:off x="12020892" y="477820"/>
            <a:ext cx="1935715" cy="1752602"/>
          </a:xfrm>
          <a:prstGeom prst="hexagon">
            <a:avLst>
              <a:gd name="adj" fmla="val 25000"/>
              <a:gd name="vf" fmla="val 115470"/>
            </a:avLst>
          </a:prstGeom>
          <a:solidFill>
            <a:schemeClr val="lt1"/>
          </a:solidFill>
          <a:ln w="25400" cap="flat" cmpd="sng">
            <a:solidFill>
              <a:srgbClr val="76923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rgbClr val="000000"/>
              </a:solidFill>
              <a:latin typeface="Calibri"/>
              <a:ea typeface="Calibri"/>
              <a:cs typeface="Calibri"/>
              <a:sym typeface="Calibri"/>
            </a:endParaRPr>
          </a:p>
        </p:txBody>
      </p:sp>
      <p:sp>
        <p:nvSpPr>
          <p:cNvPr id="346" name="Shape 346"/>
          <p:cNvSpPr/>
          <p:nvPr/>
        </p:nvSpPr>
        <p:spPr>
          <a:xfrm>
            <a:off x="-3909126" y="4969891"/>
            <a:ext cx="1929408" cy="1752602"/>
          </a:xfrm>
          <a:prstGeom prst="hexagon">
            <a:avLst>
              <a:gd name="adj" fmla="val 25000"/>
              <a:gd name="vf" fmla="val 115470"/>
            </a:avLst>
          </a:prstGeom>
          <a:solidFill>
            <a:schemeClr val="lt1"/>
          </a:solidFill>
          <a:ln w="25400" cap="flat" cmpd="sng">
            <a:solidFill>
              <a:srgbClr val="76923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rgbClr val="000000"/>
              </a:solidFill>
              <a:latin typeface="Calibri"/>
              <a:ea typeface="Calibri"/>
              <a:cs typeface="Calibri"/>
              <a:sym typeface="Calibri"/>
            </a:endParaRPr>
          </a:p>
        </p:txBody>
      </p:sp>
      <p:sp>
        <p:nvSpPr>
          <p:cNvPr id="347" name="Shape 347"/>
          <p:cNvSpPr/>
          <p:nvPr/>
        </p:nvSpPr>
        <p:spPr>
          <a:xfrm>
            <a:off x="9572625" y="4126703"/>
            <a:ext cx="1600199" cy="1471613"/>
          </a:xfrm>
          <a:prstGeom prst="hexagon">
            <a:avLst>
              <a:gd name="adj" fmla="val 25000"/>
              <a:gd name="vf" fmla="val 115470"/>
            </a:avLst>
          </a:prstGeom>
          <a:solidFill>
            <a:schemeClr val="lt1"/>
          </a:solidFill>
          <a:ln w="25400" cap="flat" cmpd="sng">
            <a:solidFill>
              <a:srgbClr val="76923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rgbClr val="000000"/>
              </a:solidFill>
              <a:latin typeface="Calibri"/>
              <a:ea typeface="Calibri"/>
              <a:cs typeface="Calibri"/>
              <a:sym typeface="Calibri"/>
            </a:endParaRPr>
          </a:p>
        </p:txBody>
      </p:sp>
      <p:sp>
        <p:nvSpPr>
          <p:cNvPr id="348" name="Shape 348"/>
          <p:cNvSpPr/>
          <p:nvPr/>
        </p:nvSpPr>
        <p:spPr>
          <a:xfrm>
            <a:off x="9572625" y="2691656"/>
            <a:ext cx="1600199" cy="1471613"/>
          </a:xfrm>
          <a:prstGeom prst="hexagon">
            <a:avLst>
              <a:gd name="adj" fmla="val 25000"/>
              <a:gd name="vf" fmla="val 115470"/>
            </a:avLst>
          </a:prstGeom>
          <a:solidFill>
            <a:schemeClr val="lt1"/>
          </a:solidFill>
          <a:ln w="25400" cap="flat" cmpd="sng">
            <a:solidFill>
              <a:srgbClr val="76923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rgbClr val="000000"/>
              </a:solidFill>
              <a:latin typeface="Calibri"/>
              <a:ea typeface="Calibri"/>
              <a:cs typeface="Calibri"/>
              <a:sym typeface="Calibri"/>
            </a:endParaRPr>
          </a:p>
        </p:txBody>
      </p:sp>
      <p:sp>
        <p:nvSpPr>
          <p:cNvPr id="349" name="Shape 349"/>
          <p:cNvSpPr/>
          <p:nvPr/>
        </p:nvSpPr>
        <p:spPr>
          <a:xfrm>
            <a:off x="9464845" y="989554"/>
            <a:ext cx="1600199" cy="1471613"/>
          </a:xfrm>
          <a:prstGeom prst="hexagon">
            <a:avLst>
              <a:gd name="adj" fmla="val 25000"/>
              <a:gd name="vf" fmla="val 115470"/>
            </a:avLst>
          </a:prstGeom>
          <a:solidFill>
            <a:schemeClr val="lt1"/>
          </a:solidFill>
          <a:ln w="25400" cap="flat" cmpd="sng">
            <a:solidFill>
              <a:srgbClr val="76923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rgbClr val="000000"/>
              </a:solidFill>
              <a:latin typeface="Calibri"/>
              <a:ea typeface="Calibri"/>
              <a:cs typeface="Calibri"/>
              <a:sym typeface="Calibri"/>
            </a:endParaRPr>
          </a:p>
        </p:txBody>
      </p:sp>
      <p:sp>
        <p:nvSpPr>
          <p:cNvPr id="350" name="Shape 350"/>
          <p:cNvSpPr/>
          <p:nvPr/>
        </p:nvSpPr>
        <p:spPr>
          <a:xfrm>
            <a:off x="5357794" y="1377941"/>
            <a:ext cx="2133220" cy="1939035"/>
          </a:xfrm>
          <a:prstGeom prst="hexagon">
            <a:avLst>
              <a:gd name="adj" fmla="val 25000"/>
              <a:gd name="vf" fmla="val 115470"/>
            </a:avLst>
          </a:prstGeom>
          <a:blipFill rotWithShape="1">
            <a:blip r:embed="rId6">
              <a:alphaModFix/>
            </a:blip>
            <a:stretch>
              <a:fillRect/>
            </a:stretch>
          </a:blipFill>
          <a:ln w="25400" cap="flat" cmpd="sng">
            <a:solidFill>
              <a:srgbClr val="76923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rgbClr val="000000"/>
              </a:solidFill>
              <a:latin typeface="Calibri"/>
              <a:ea typeface="Calibri"/>
              <a:cs typeface="Calibri"/>
              <a:sym typeface="Calibri"/>
            </a:endParaRPr>
          </a:p>
        </p:txBody>
      </p:sp>
      <p:sp>
        <p:nvSpPr>
          <p:cNvPr id="351" name="Shape 351"/>
          <p:cNvSpPr/>
          <p:nvPr/>
        </p:nvSpPr>
        <p:spPr>
          <a:xfrm>
            <a:off x="10957264" y="1925758"/>
            <a:ext cx="1600199" cy="1471613"/>
          </a:xfrm>
          <a:prstGeom prst="hexagon">
            <a:avLst>
              <a:gd name="adj" fmla="val 25000"/>
              <a:gd name="vf" fmla="val 115470"/>
            </a:avLst>
          </a:prstGeom>
          <a:solidFill>
            <a:schemeClr val="lt1"/>
          </a:solidFill>
          <a:ln w="25400" cap="flat" cmpd="sng">
            <a:solidFill>
              <a:srgbClr val="76923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rgbClr val="000000"/>
              </a:solidFill>
              <a:latin typeface="Calibri"/>
              <a:ea typeface="Calibri"/>
              <a:cs typeface="Calibri"/>
              <a:sym typeface="Calibri"/>
            </a:endParaRPr>
          </a:p>
        </p:txBody>
      </p:sp>
      <p:sp>
        <p:nvSpPr>
          <p:cNvPr id="352" name="Shape 352"/>
          <p:cNvSpPr/>
          <p:nvPr/>
        </p:nvSpPr>
        <p:spPr>
          <a:xfrm>
            <a:off x="-3246200" y="461983"/>
            <a:ext cx="1764957" cy="1645294"/>
          </a:xfrm>
          <a:prstGeom prst="hexagon">
            <a:avLst>
              <a:gd name="adj" fmla="val 25000"/>
              <a:gd name="vf" fmla="val 115470"/>
            </a:avLst>
          </a:prstGeom>
          <a:blipFill rotWithShape="1">
            <a:blip r:embed="rId7">
              <a:alphaModFix/>
            </a:blip>
            <a:stretch>
              <a:fillRect/>
            </a:stretch>
          </a:blipFill>
          <a:ln w="25400" cap="flat" cmpd="sng">
            <a:solidFill>
              <a:srgbClr val="76923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rgbClr val="000000"/>
              </a:solidFill>
              <a:latin typeface="Calibri"/>
              <a:ea typeface="Calibri"/>
              <a:cs typeface="Calibri"/>
              <a:sym typeface="Calibri"/>
            </a:endParaRPr>
          </a:p>
        </p:txBody>
      </p:sp>
      <p:sp>
        <p:nvSpPr>
          <p:cNvPr id="353" name="Shape 353"/>
          <p:cNvSpPr txBox="1"/>
          <p:nvPr/>
        </p:nvSpPr>
        <p:spPr>
          <a:xfrm>
            <a:off x="202150" y="151904"/>
            <a:ext cx="6529294" cy="707886"/>
          </a:xfrm>
          <a:prstGeom prst="rect">
            <a:avLst/>
          </a:prstGeom>
          <a:noFill/>
          <a:ln>
            <a:noFill/>
          </a:ln>
        </p:spPr>
        <p:txBody>
          <a:bodyPr lIns="91425" tIns="45700" rIns="91425" bIns="45700" anchor="t" anchorCtr="0">
            <a:noAutofit/>
          </a:bodyPr>
          <a:lstStyle/>
          <a:p>
            <a:pPr marL="0" marR="0" lvl="0" indent="0" algn="l" rtl="0">
              <a:spcBef>
                <a:spcPts val="0"/>
              </a:spcBef>
              <a:buNone/>
            </a:pPr>
            <a:endParaRPr sz="4000" b="1">
              <a:solidFill>
                <a:srgbClr val="76923C"/>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Shape 103"/>
          <p:cNvPicPr preferRelativeResize="0"/>
          <p:nvPr/>
        </p:nvPicPr>
        <p:blipFill rotWithShape="1">
          <a:blip r:embed="rId3">
            <a:alphaModFix/>
          </a:blip>
          <a:srcRect/>
          <a:stretch/>
        </p:blipFill>
        <p:spPr>
          <a:xfrm>
            <a:off x="0" y="63500"/>
            <a:ext cx="9144000" cy="6727927"/>
          </a:xfrm>
          <a:prstGeom prst="rect">
            <a:avLst/>
          </a:prstGeom>
          <a:noFill/>
          <a:ln>
            <a:noFill/>
          </a:ln>
        </p:spPr>
      </p:pic>
      <p:sp>
        <p:nvSpPr>
          <p:cNvPr id="104" name="Shape 104"/>
          <p:cNvSpPr txBox="1"/>
          <p:nvPr/>
        </p:nvSpPr>
        <p:spPr>
          <a:xfrm>
            <a:off x="346509" y="1443788"/>
            <a:ext cx="8056346"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600" b="1">
                <a:solidFill>
                  <a:srgbClr val="632423"/>
                </a:solidFill>
                <a:latin typeface="Calibri"/>
                <a:ea typeface="Calibri"/>
                <a:cs typeface="Calibri"/>
                <a:sym typeface="Calibri"/>
              </a:rPr>
              <a:t>Northern Ireland research findings 2016</a:t>
            </a:r>
          </a:p>
        </p:txBody>
      </p:sp>
      <p:sp>
        <p:nvSpPr>
          <p:cNvPr id="105" name="Shape 105"/>
          <p:cNvSpPr txBox="1"/>
          <p:nvPr/>
        </p:nvSpPr>
        <p:spPr>
          <a:xfrm>
            <a:off x="250257" y="6150542"/>
            <a:ext cx="8518356"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a:solidFill>
                  <a:schemeClr val="dk1"/>
                </a:solidFill>
                <a:latin typeface="Calibri"/>
                <a:ea typeface="Calibri"/>
                <a:cs typeface="Calibri"/>
                <a:sym typeface="Calibri"/>
              </a:rPr>
              <a:t>Source: Sloan, S., Winter, K., Lynn, F., Gildea, A. &amp; Connolly, P. (2016) </a:t>
            </a:r>
            <a:r>
              <a:rPr lang="en-US" sz="1400" i="1">
                <a:solidFill>
                  <a:schemeClr val="dk1"/>
                </a:solidFill>
                <a:latin typeface="Calibri"/>
                <a:ea typeface="Calibri"/>
                <a:cs typeface="Calibri"/>
                <a:sym typeface="Calibri"/>
              </a:rPr>
              <a:t>The impact and cost effectiveness of Nurture Groups in Primary Schools in Northern Ireland</a:t>
            </a:r>
            <a:r>
              <a:rPr lang="en-US" sz="1400">
                <a:solidFill>
                  <a:schemeClr val="dk1"/>
                </a:solidFill>
                <a:latin typeface="Calibri"/>
                <a:ea typeface="Calibri"/>
                <a:cs typeface="Calibri"/>
                <a:sym typeface="Calibri"/>
              </a:rPr>
              <a:t>. Belfast: Centre for Effective Education, Queen's University Belfast. </a:t>
            </a:r>
          </a:p>
        </p:txBody>
      </p:sp>
      <p:sp>
        <p:nvSpPr>
          <p:cNvPr id="106" name="Shape 106"/>
          <p:cNvSpPr txBox="1"/>
          <p:nvPr/>
        </p:nvSpPr>
        <p:spPr>
          <a:xfrm>
            <a:off x="346510" y="2310063"/>
            <a:ext cx="8316227" cy="378565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1">
                <a:solidFill>
                  <a:srgbClr val="953734"/>
                </a:solidFill>
                <a:latin typeface="Calibri"/>
                <a:ea typeface="Calibri"/>
                <a:cs typeface="Calibri"/>
                <a:sym typeface="Calibri"/>
              </a:rPr>
              <a:t>Was announced last week in Belfast:</a:t>
            </a:r>
          </a:p>
          <a:p>
            <a:pPr marL="0" marR="0" lvl="0" indent="0" algn="l" rtl="0">
              <a:spcBef>
                <a:spcPts val="0"/>
              </a:spcBef>
              <a:buNone/>
            </a:pPr>
            <a:endParaRPr sz="1800" b="1" i="1">
              <a:solidFill>
                <a:srgbClr val="953734"/>
              </a:solidFill>
              <a:latin typeface="Calibri"/>
              <a:ea typeface="Calibri"/>
              <a:cs typeface="Calibri"/>
              <a:sym typeface="Calibri"/>
            </a:endParaRPr>
          </a:p>
          <a:p>
            <a:pPr marL="0" marR="0" lvl="0" indent="0" algn="l" rtl="0">
              <a:spcBef>
                <a:spcPts val="0"/>
              </a:spcBef>
              <a:buSzPct val="25000"/>
              <a:buNone/>
            </a:pPr>
            <a:r>
              <a:rPr lang="en-US" sz="2400" b="1">
                <a:solidFill>
                  <a:srgbClr val="FF0000"/>
                </a:solidFill>
                <a:latin typeface="Calibri"/>
                <a:ea typeface="Calibri"/>
                <a:cs typeface="Calibri"/>
                <a:sym typeface="Calibri"/>
              </a:rPr>
              <a:t>The impact and cost effectiveness of Nurture Groups in Primary Schools in Northern Ireland</a:t>
            </a:r>
          </a:p>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800">
                <a:solidFill>
                  <a:schemeClr val="dk1"/>
                </a:solidFill>
                <a:latin typeface="Calibri"/>
                <a:ea typeface="Calibri"/>
                <a:cs typeface="Calibri"/>
                <a:sym typeface="Calibri"/>
              </a:rPr>
              <a:t>Commissioned by the Department of Education, the objectives of the evaluation are: </a:t>
            </a:r>
          </a:p>
          <a:p>
            <a:pPr marL="285750" marR="0" lvl="0" indent="-285750" algn="l" rtl="0">
              <a:spcBef>
                <a:spcPts val="1200"/>
              </a:spcBef>
              <a:spcAft>
                <a:spcPts val="0"/>
              </a:spcAft>
              <a:buClr>
                <a:srgbClr val="953734"/>
              </a:buClr>
              <a:buSzPct val="100000"/>
              <a:buFont typeface="Noto Sans Symbols"/>
              <a:buChar char="▪"/>
            </a:pPr>
            <a:r>
              <a:rPr lang="en-US" sz="1800">
                <a:solidFill>
                  <a:schemeClr val="dk1"/>
                </a:solidFill>
                <a:latin typeface="Calibri"/>
                <a:ea typeface="Calibri"/>
                <a:cs typeface="Calibri"/>
                <a:sym typeface="Calibri"/>
              </a:rPr>
              <a:t>To assess the effectiveness of nurture provision in improving child social, emotional and behavioural development, and ability to learn, both within the Nurture Group and following reintegration with the mainstream class; </a:t>
            </a:r>
          </a:p>
          <a:p>
            <a:pPr marL="285750" marR="0" lvl="0" indent="-285750" algn="l" rtl="0">
              <a:spcBef>
                <a:spcPts val="1200"/>
              </a:spcBef>
              <a:spcAft>
                <a:spcPts val="0"/>
              </a:spcAft>
              <a:buClr>
                <a:srgbClr val="953734"/>
              </a:buClr>
              <a:buSzPct val="100000"/>
              <a:buFont typeface="Noto Sans Symbols"/>
              <a:buChar char="▪"/>
            </a:pPr>
            <a:r>
              <a:rPr lang="en-US" sz="1800">
                <a:solidFill>
                  <a:schemeClr val="dk1"/>
                </a:solidFill>
                <a:latin typeface="Calibri"/>
                <a:ea typeface="Calibri"/>
                <a:cs typeface="Calibri"/>
                <a:sym typeface="Calibri"/>
              </a:rPr>
              <a:t>To assess the cost-effectiveness of nurture provision in achieving its objectives. </a:t>
            </a:r>
          </a:p>
          <a:p>
            <a:pPr marL="0" marR="0" lvl="0" indent="0" algn="l" rtl="0">
              <a:spcBef>
                <a:spcPts val="1200"/>
              </a:spcBef>
              <a:buNone/>
            </a:pPr>
            <a:endParaRPr sz="1800">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pic>
        <p:nvPicPr>
          <p:cNvPr id="367" name="Shape 367"/>
          <p:cNvPicPr preferRelativeResize="0"/>
          <p:nvPr/>
        </p:nvPicPr>
        <p:blipFill rotWithShape="1">
          <a:blip r:embed="rId3">
            <a:alphaModFix/>
          </a:blip>
          <a:srcRect/>
          <a:stretch/>
        </p:blipFill>
        <p:spPr>
          <a:xfrm>
            <a:off x="0" y="63500"/>
            <a:ext cx="9144000" cy="6727927"/>
          </a:xfrm>
          <a:prstGeom prst="rect">
            <a:avLst/>
          </a:prstGeom>
          <a:noFill/>
          <a:ln>
            <a:noFill/>
          </a:ln>
        </p:spPr>
      </p:pic>
      <p:sp>
        <p:nvSpPr>
          <p:cNvPr id="368" name="Shape 368"/>
          <p:cNvSpPr txBox="1"/>
          <p:nvPr/>
        </p:nvSpPr>
        <p:spPr>
          <a:xfrm>
            <a:off x="296100" y="1257297"/>
            <a:ext cx="8508300" cy="4221000"/>
          </a:xfrm>
          <a:prstGeom prst="rect">
            <a:avLst/>
          </a:prstGeom>
          <a:noFill/>
          <a:ln>
            <a:noFill/>
          </a:ln>
        </p:spPr>
        <p:txBody>
          <a:bodyPr lIns="91425" tIns="45700" rIns="91425" bIns="45700" anchor="t" anchorCtr="0">
            <a:noAutofit/>
          </a:bodyPr>
          <a:lstStyle/>
          <a:p>
            <a:pPr marL="457200" marR="0" lvl="0" indent="-457200" algn="l" rtl="0">
              <a:lnSpc>
                <a:spcPct val="150000"/>
              </a:lnSpc>
              <a:spcBef>
                <a:spcPts val="0"/>
              </a:spcBef>
              <a:buClr>
                <a:srgbClr val="974806"/>
              </a:buClr>
              <a:buSzPct val="100000"/>
              <a:buFont typeface="Arial"/>
              <a:buChar char="•"/>
            </a:pPr>
            <a:r>
              <a:rPr lang="en-US" sz="2400">
                <a:solidFill>
                  <a:schemeClr val="dk1"/>
                </a:solidFill>
                <a:latin typeface="Arial"/>
                <a:ea typeface="Arial"/>
                <a:cs typeface="Arial"/>
                <a:sym typeface="Arial"/>
              </a:rPr>
              <a:t>We want every school to be a Nurturing School</a:t>
            </a:r>
          </a:p>
          <a:p>
            <a:pPr marL="457200" marR="0" lvl="0" indent="-457200" algn="l" rtl="0">
              <a:lnSpc>
                <a:spcPct val="150000"/>
              </a:lnSpc>
              <a:spcBef>
                <a:spcPts val="0"/>
              </a:spcBef>
              <a:buClr>
                <a:srgbClr val="974806"/>
              </a:buClr>
              <a:buSzPct val="100000"/>
              <a:buFont typeface="Arial"/>
              <a:buChar char="•"/>
            </a:pPr>
            <a:r>
              <a:rPr lang="en-US" sz="2400">
                <a:solidFill>
                  <a:schemeClr val="dk1"/>
                </a:solidFill>
                <a:latin typeface="Arial"/>
                <a:ea typeface="Arial"/>
                <a:cs typeface="Arial"/>
                <a:sym typeface="Arial"/>
              </a:rPr>
              <a:t>We want every child to have an independent learning plan informed by the Boxall Profile</a:t>
            </a:r>
          </a:p>
          <a:p>
            <a:pPr marL="457200" marR="0" lvl="0" indent="-457200" algn="l" rtl="0">
              <a:lnSpc>
                <a:spcPct val="150000"/>
              </a:lnSpc>
              <a:spcBef>
                <a:spcPts val="0"/>
              </a:spcBef>
              <a:buClr>
                <a:srgbClr val="974806"/>
              </a:buClr>
              <a:buSzPct val="100000"/>
              <a:buFont typeface="Arial"/>
              <a:buChar char="•"/>
            </a:pPr>
            <a:r>
              <a:rPr lang="en-US" sz="2400">
                <a:solidFill>
                  <a:schemeClr val="dk1"/>
                </a:solidFill>
              </a:rPr>
              <a:t>We want</a:t>
            </a:r>
            <a:r>
              <a:rPr lang="en-US" sz="2400">
                <a:solidFill>
                  <a:schemeClr val="dk1"/>
                </a:solidFill>
                <a:latin typeface="Arial"/>
                <a:ea typeface="Arial"/>
                <a:cs typeface="Arial"/>
                <a:sym typeface="Arial"/>
              </a:rPr>
              <a:t> an education system that </a:t>
            </a:r>
            <a:r>
              <a:rPr lang="en-US" sz="2400" b="1">
                <a:solidFill>
                  <a:srgbClr val="974806"/>
                </a:solidFill>
                <a:latin typeface="Arial"/>
                <a:ea typeface="Arial"/>
                <a:cs typeface="Arial"/>
                <a:sym typeface="Arial"/>
              </a:rPr>
              <a:t>TRULY</a:t>
            </a:r>
            <a:r>
              <a:rPr lang="en-US" sz="2400">
                <a:solidFill>
                  <a:srgbClr val="974806"/>
                </a:solidFill>
                <a:latin typeface="Arial"/>
                <a:ea typeface="Arial"/>
                <a:cs typeface="Arial"/>
                <a:sym typeface="Arial"/>
              </a:rPr>
              <a:t> </a:t>
            </a:r>
            <a:r>
              <a:rPr lang="en-US" sz="2400">
                <a:solidFill>
                  <a:schemeClr val="dk1"/>
                </a:solidFill>
                <a:latin typeface="Arial"/>
                <a:ea typeface="Arial"/>
                <a:cs typeface="Arial"/>
                <a:sym typeface="Arial"/>
              </a:rPr>
              <a:t>values every child</a:t>
            </a:r>
          </a:p>
          <a:p>
            <a:pPr marL="0" marR="0" lvl="0" indent="0" algn="l" rtl="0">
              <a:spcBef>
                <a:spcPts val="0"/>
              </a:spcBef>
              <a:buNone/>
            </a:pPr>
            <a:endParaRPr sz="2800">
              <a:solidFill>
                <a:schemeClr val="dk1"/>
              </a:solidFill>
              <a:latin typeface="Arial"/>
              <a:ea typeface="Arial"/>
              <a:cs typeface="Arial"/>
              <a:sym typeface="Arial"/>
            </a:endParaRPr>
          </a:p>
        </p:txBody>
      </p:sp>
      <p:pic>
        <p:nvPicPr>
          <p:cNvPr id="369" name="Shape 369" descr="... new here, just pondering…"/>
          <p:cNvPicPr preferRelativeResize="0"/>
          <p:nvPr/>
        </p:nvPicPr>
        <p:blipFill>
          <a:blip r:embed="rId4">
            <a:alphaModFix/>
          </a:blip>
          <a:stretch>
            <a:fillRect/>
          </a:stretch>
        </p:blipFill>
        <p:spPr>
          <a:xfrm>
            <a:off x="1971675" y="4086225"/>
            <a:ext cx="5715000" cy="23922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pic>
        <p:nvPicPr>
          <p:cNvPr id="375" name="Shape 375"/>
          <p:cNvPicPr preferRelativeResize="0"/>
          <p:nvPr/>
        </p:nvPicPr>
        <p:blipFill rotWithShape="1">
          <a:blip r:embed="rId3">
            <a:alphaModFix/>
          </a:blip>
          <a:srcRect/>
          <a:stretch/>
        </p:blipFill>
        <p:spPr>
          <a:xfrm>
            <a:off x="0" y="63500"/>
            <a:ext cx="9144000" cy="6727927"/>
          </a:xfrm>
          <a:prstGeom prst="rect">
            <a:avLst/>
          </a:prstGeom>
          <a:noFill/>
          <a:ln>
            <a:noFill/>
          </a:ln>
        </p:spPr>
      </p:pic>
      <p:pic>
        <p:nvPicPr>
          <p:cNvPr id="376" name="Shape 376"/>
          <p:cNvPicPr preferRelativeResize="0"/>
          <p:nvPr/>
        </p:nvPicPr>
        <p:blipFill rotWithShape="1">
          <a:blip r:embed="rId4">
            <a:alphaModFix/>
          </a:blip>
          <a:srcRect/>
          <a:stretch/>
        </p:blipFill>
        <p:spPr>
          <a:xfrm>
            <a:off x="2319336" y="1271587"/>
            <a:ext cx="4505325" cy="431482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Shape 390"/>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US"/>
              <a:t>More Venues for the NNSP</a:t>
            </a:r>
          </a:p>
          <a:p>
            <a:pPr lvl="0">
              <a:spcBef>
                <a:spcPts val="0"/>
              </a:spcBef>
              <a:buNone/>
            </a:pPr>
            <a:r>
              <a:rPr lang="en-US"/>
              <a:t> and Consultancy</a:t>
            </a:r>
          </a:p>
        </p:txBody>
      </p:sp>
      <p:sp>
        <p:nvSpPr>
          <p:cNvPr id="391" name="Shape 391"/>
          <p:cNvSpPr txBox="1">
            <a:spLocks noGrp="1"/>
          </p:cNvSpPr>
          <p:nvPr>
            <p:ph type="body" idx="1"/>
          </p:nvPr>
        </p:nvSpPr>
        <p:spPr>
          <a:xfrm>
            <a:off x="457200" y="1600200"/>
            <a:ext cx="8229600" cy="5257800"/>
          </a:xfrm>
          <a:prstGeom prst="rect">
            <a:avLst/>
          </a:prstGeom>
        </p:spPr>
        <p:txBody>
          <a:bodyPr lIns="91425" tIns="91425" rIns="91425" bIns="91425" anchor="t" anchorCtr="0">
            <a:noAutofit/>
          </a:bodyPr>
          <a:lstStyle/>
          <a:p>
            <a:pPr lvl="0">
              <a:spcBef>
                <a:spcPts val="0"/>
              </a:spcBef>
              <a:buNone/>
            </a:pPr>
            <a:endParaRPr lang="en-US" dirty="0" smtClean="0">
              <a:solidFill>
                <a:schemeClr val="accent1">
                  <a:lumMod val="75000"/>
                </a:schemeClr>
              </a:solidFill>
            </a:endParaRPr>
          </a:p>
          <a:p>
            <a:pPr lvl="0">
              <a:spcBef>
                <a:spcPts val="0"/>
              </a:spcBef>
              <a:buNone/>
            </a:pPr>
            <a:endParaRPr lang="en-US" dirty="0">
              <a:solidFill>
                <a:schemeClr val="accent1">
                  <a:lumMod val="75000"/>
                </a:schemeClr>
              </a:solidFill>
            </a:endParaRPr>
          </a:p>
          <a:p>
            <a:pPr lvl="0">
              <a:spcBef>
                <a:spcPts val="0"/>
              </a:spcBef>
              <a:buNone/>
            </a:pPr>
            <a:r>
              <a:rPr lang="en-US" dirty="0" smtClean="0">
                <a:solidFill>
                  <a:schemeClr val="accent1">
                    <a:lumMod val="75000"/>
                  </a:schemeClr>
                </a:solidFill>
              </a:rPr>
              <a:t>We </a:t>
            </a:r>
            <a:r>
              <a:rPr lang="en-US" dirty="0">
                <a:solidFill>
                  <a:schemeClr val="accent1">
                    <a:lumMod val="75000"/>
                  </a:schemeClr>
                </a:solidFill>
              </a:rPr>
              <a:t>are here to </a:t>
            </a:r>
          </a:p>
          <a:p>
            <a:pPr lvl="0">
              <a:spcBef>
                <a:spcPts val="0"/>
              </a:spcBef>
              <a:buNone/>
            </a:pPr>
            <a:r>
              <a:rPr lang="en-US" dirty="0">
                <a:solidFill>
                  <a:schemeClr val="accent1">
                    <a:lumMod val="75000"/>
                  </a:schemeClr>
                </a:solidFill>
              </a:rPr>
              <a:t>help and </a:t>
            </a:r>
            <a:r>
              <a:rPr lang="en-US" dirty="0" smtClean="0">
                <a:solidFill>
                  <a:schemeClr val="accent1">
                    <a:lumMod val="75000"/>
                  </a:schemeClr>
                </a:solidFill>
              </a:rPr>
              <a:t>to work</a:t>
            </a:r>
            <a:endParaRPr lang="en-US" dirty="0">
              <a:solidFill>
                <a:schemeClr val="accent1">
                  <a:lumMod val="75000"/>
                </a:schemeClr>
              </a:solidFill>
            </a:endParaRPr>
          </a:p>
          <a:p>
            <a:pPr lvl="0">
              <a:spcBef>
                <a:spcPts val="0"/>
              </a:spcBef>
              <a:buNone/>
            </a:pPr>
            <a:r>
              <a:rPr lang="en-US" dirty="0">
                <a:solidFill>
                  <a:schemeClr val="accent1">
                    <a:lumMod val="75000"/>
                  </a:schemeClr>
                </a:solidFill>
              </a:rPr>
              <a:t> with and for</a:t>
            </a:r>
          </a:p>
          <a:p>
            <a:pPr lvl="0">
              <a:spcBef>
                <a:spcPts val="0"/>
              </a:spcBef>
              <a:buNone/>
            </a:pPr>
            <a:r>
              <a:rPr lang="en-US" dirty="0">
                <a:solidFill>
                  <a:schemeClr val="accent1">
                    <a:lumMod val="75000"/>
                  </a:schemeClr>
                </a:solidFill>
              </a:rPr>
              <a:t> schools</a:t>
            </a:r>
          </a:p>
        </p:txBody>
      </p:sp>
      <p:pic>
        <p:nvPicPr>
          <p:cNvPr id="392" name="Shape 392" descr="... 1000px ..."/>
          <p:cNvPicPr preferRelativeResize="0"/>
          <p:nvPr/>
        </p:nvPicPr>
        <p:blipFill>
          <a:blip r:embed="rId3">
            <a:alphaModFix/>
          </a:blip>
          <a:stretch>
            <a:fillRect/>
          </a:stretch>
        </p:blipFill>
        <p:spPr>
          <a:xfrm>
            <a:off x="3878025" y="2388050"/>
            <a:ext cx="4572000" cy="41637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Shape 238"/>
          <p:cNvPicPr preferRelativeResize="0"/>
          <p:nvPr/>
        </p:nvPicPr>
        <p:blipFill rotWithShape="1">
          <a:blip r:embed="rId3">
            <a:alphaModFix/>
          </a:blip>
          <a:srcRect/>
          <a:stretch/>
        </p:blipFill>
        <p:spPr>
          <a:xfrm>
            <a:off x="0" y="63500"/>
            <a:ext cx="9144000" cy="6727927"/>
          </a:xfrm>
          <a:prstGeom prst="rect">
            <a:avLst/>
          </a:prstGeom>
          <a:noFill/>
          <a:ln>
            <a:noFill/>
          </a:ln>
        </p:spPr>
      </p:pic>
      <p:pic>
        <p:nvPicPr>
          <p:cNvPr id="239" name="Shape 239"/>
          <p:cNvPicPr preferRelativeResize="0"/>
          <p:nvPr/>
        </p:nvPicPr>
        <p:blipFill rotWithShape="1">
          <a:blip r:embed="rId4">
            <a:alphaModFix/>
          </a:blip>
          <a:srcRect/>
          <a:stretch/>
        </p:blipFill>
        <p:spPr>
          <a:xfrm>
            <a:off x="1717040" y="1304183"/>
            <a:ext cx="3080067" cy="424655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Shape 398"/>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endParaRPr/>
          </a:p>
        </p:txBody>
      </p:sp>
      <p:sp>
        <p:nvSpPr>
          <p:cNvPr id="399" name="Shape 399"/>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lvl="0">
              <a:spcBef>
                <a:spcPts val="0"/>
              </a:spcBef>
              <a:buNone/>
            </a:pPr>
            <a:endParaRPr/>
          </a:p>
        </p:txBody>
      </p:sp>
      <p:pic>
        <p:nvPicPr>
          <p:cNvPr id="400" name="Shape 400" descr="Goals for the Year (30 Day ..."/>
          <p:cNvPicPr preferRelativeResize="0"/>
          <p:nvPr/>
        </p:nvPicPr>
        <p:blipFill>
          <a:blip r:embed="rId3">
            <a:alphaModFix/>
          </a:blip>
          <a:stretch>
            <a:fillRect/>
          </a:stretch>
        </p:blipFill>
        <p:spPr>
          <a:xfrm>
            <a:off x="0" y="0"/>
            <a:ext cx="9144000" cy="68580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Text Placeholder 2"/>
          <p:cNvSpPr>
            <a:spLocks noGrp="1"/>
          </p:cNvSpPr>
          <p:nvPr>
            <p:ph type="body" idx="1"/>
          </p:nvPr>
        </p:nvSpPr>
        <p:spPr/>
        <p:txBody>
          <a:bodyPr/>
          <a:lstStyle/>
          <a:p>
            <a:r>
              <a:rPr lang="en-GB" dirty="0" smtClean="0"/>
              <a:t>Shanes Video</a:t>
            </a:r>
            <a:endParaRPr lang="en-GB" dirty="0"/>
          </a:p>
        </p:txBody>
      </p:sp>
    </p:spTree>
    <p:extLst>
      <p:ext uri="{BB962C8B-B14F-4D97-AF65-F5344CB8AC3E}">
        <p14:creationId xmlns:p14="http://schemas.microsoft.com/office/powerpoint/2010/main" val="38107809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Shape 406"/>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endParaRPr/>
          </a:p>
        </p:txBody>
      </p:sp>
      <p:sp>
        <p:nvSpPr>
          <p:cNvPr id="407" name="Shape 407"/>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lvl="0">
              <a:spcBef>
                <a:spcPts val="0"/>
              </a:spcBef>
              <a:buNone/>
            </a:pPr>
            <a:endParaRPr/>
          </a:p>
        </p:txBody>
      </p:sp>
      <p:pic>
        <p:nvPicPr>
          <p:cNvPr id="408" name="Shape 408" descr="... Be The Change | by ..."/>
          <p:cNvPicPr preferRelativeResize="0"/>
          <p:nvPr/>
        </p:nvPicPr>
        <p:blipFill>
          <a:blip r:embed="rId3">
            <a:alphaModFix/>
          </a:blip>
          <a:stretch>
            <a:fillRect/>
          </a:stretch>
        </p:blipFill>
        <p:spPr>
          <a:xfrm>
            <a:off x="0" y="0"/>
            <a:ext cx="9144000" cy="68579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Shape 112"/>
          <p:cNvPicPr preferRelativeResize="0"/>
          <p:nvPr/>
        </p:nvPicPr>
        <p:blipFill rotWithShape="1">
          <a:blip r:embed="rId3">
            <a:alphaModFix/>
          </a:blip>
          <a:srcRect/>
          <a:stretch/>
        </p:blipFill>
        <p:spPr>
          <a:xfrm>
            <a:off x="0" y="63500"/>
            <a:ext cx="9144000" cy="6727927"/>
          </a:xfrm>
          <a:prstGeom prst="rect">
            <a:avLst/>
          </a:prstGeom>
          <a:noFill/>
          <a:ln>
            <a:noFill/>
          </a:ln>
        </p:spPr>
      </p:pic>
      <p:sp>
        <p:nvSpPr>
          <p:cNvPr id="113" name="Shape 113"/>
          <p:cNvSpPr txBox="1"/>
          <p:nvPr/>
        </p:nvSpPr>
        <p:spPr>
          <a:xfrm>
            <a:off x="346509" y="1443788"/>
            <a:ext cx="8056346"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600" b="1">
                <a:solidFill>
                  <a:srgbClr val="632423"/>
                </a:solidFill>
                <a:latin typeface="Calibri"/>
                <a:ea typeface="Calibri"/>
                <a:cs typeface="Calibri"/>
                <a:sym typeface="Calibri"/>
              </a:rPr>
              <a:t>Northern Ireland research findings 2016</a:t>
            </a:r>
          </a:p>
        </p:txBody>
      </p:sp>
      <p:sp>
        <p:nvSpPr>
          <p:cNvPr id="114" name="Shape 114"/>
          <p:cNvSpPr txBox="1"/>
          <p:nvPr/>
        </p:nvSpPr>
        <p:spPr>
          <a:xfrm>
            <a:off x="250257" y="6150542"/>
            <a:ext cx="8518356"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a:solidFill>
                  <a:schemeClr val="dk1"/>
                </a:solidFill>
                <a:latin typeface="Calibri"/>
                <a:ea typeface="Calibri"/>
                <a:cs typeface="Calibri"/>
                <a:sym typeface="Calibri"/>
              </a:rPr>
              <a:t>Source: Sloan, S., Winter, K., Lynn, F., Gildea, A. &amp; Connolly, P. (2016) </a:t>
            </a:r>
            <a:r>
              <a:rPr lang="en-US" sz="1400" i="1">
                <a:solidFill>
                  <a:schemeClr val="dk1"/>
                </a:solidFill>
                <a:latin typeface="Calibri"/>
                <a:ea typeface="Calibri"/>
                <a:cs typeface="Calibri"/>
                <a:sym typeface="Calibri"/>
              </a:rPr>
              <a:t>The impact and cost effectiveness of Nurture Groups in Primary Schools in Northern Ireland</a:t>
            </a:r>
            <a:r>
              <a:rPr lang="en-US" sz="1400">
                <a:solidFill>
                  <a:schemeClr val="dk1"/>
                </a:solidFill>
                <a:latin typeface="Calibri"/>
                <a:ea typeface="Calibri"/>
                <a:cs typeface="Calibri"/>
                <a:sym typeface="Calibri"/>
              </a:rPr>
              <a:t>. Belfast: Centre for Effective Education, Queen's University Belfast. </a:t>
            </a:r>
          </a:p>
        </p:txBody>
      </p:sp>
      <p:sp>
        <p:nvSpPr>
          <p:cNvPr id="115" name="Shape 115"/>
          <p:cNvSpPr txBox="1"/>
          <p:nvPr/>
        </p:nvSpPr>
        <p:spPr>
          <a:xfrm>
            <a:off x="346510" y="2310063"/>
            <a:ext cx="8316227" cy="313932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1">
                <a:solidFill>
                  <a:srgbClr val="953734"/>
                </a:solidFill>
                <a:latin typeface="Calibri"/>
                <a:ea typeface="Calibri"/>
                <a:cs typeface="Calibri"/>
                <a:sym typeface="Calibri"/>
              </a:rPr>
              <a:t> Announced last week in Belfast:</a:t>
            </a:r>
          </a:p>
          <a:p>
            <a:pPr marL="0" marR="0" lvl="0" indent="0" algn="l" rtl="0">
              <a:spcBef>
                <a:spcPts val="0"/>
              </a:spcBef>
              <a:buNone/>
            </a:pPr>
            <a:endParaRPr sz="1800" b="1" i="1">
              <a:solidFill>
                <a:srgbClr val="953734"/>
              </a:solidFill>
              <a:latin typeface="Calibri"/>
              <a:ea typeface="Calibri"/>
              <a:cs typeface="Calibri"/>
              <a:sym typeface="Calibri"/>
            </a:endParaRPr>
          </a:p>
          <a:p>
            <a:pPr marL="0" marR="0" lvl="0" indent="0" algn="l" rtl="0">
              <a:spcBef>
                <a:spcPts val="0"/>
              </a:spcBef>
              <a:buSzPct val="25000"/>
              <a:buNone/>
            </a:pPr>
            <a:r>
              <a:rPr lang="en-US" sz="2400" b="1">
                <a:solidFill>
                  <a:srgbClr val="FF0000"/>
                </a:solidFill>
                <a:latin typeface="Calibri"/>
                <a:ea typeface="Calibri"/>
                <a:cs typeface="Calibri"/>
                <a:sym typeface="Calibri"/>
              </a:rPr>
              <a:t>Impact of Nurture Group Provision</a:t>
            </a:r>
          </a:p>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SzPct val="25000"/>
              <a:buNone/>
            </a:pPr>
            <a:r>
              <a:rPr lang="en-US" sz="2400" i="1">
                <a:solidFill>
                  <a:schemeClr val="dk1"/>
                </a:solidFill>
                <a:latin typeface="Calibri"/>
                <a:ea typeface="Calibri"/>
                <a:cs typeface="Calibri"/>
                <a:sym typeface="Calibri"/>
              </a:rPr>
              <a:t>“This evaluation found clear evidence that Nurture Group provision in Northern Ireland is highly successful in its primary aim of achieving improvements in the social, emotional and behavioural skills of children from deprived areas exhibiting significant difficulties.”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Shape 121"/>
          <p:cNvPicPr preferRelativeResize="0"/>
          <p:nvPr/>
        </p:nvPicPr>
        <p:blipFill rotWithShape="1">
          <a:blip r:embed="rId3">
            <a:alphaModFix/>
          </a:blip>
          <a:srcRect/>
          <a:stretch/>
        </p:blipFill>
        <p:spPr>
          <a:xfrm>
            <a:off x="0" y="63500"/>
            <a:ext cx="9144000" cy="6727927"/>
          </a:xfrm>
          <a:prstGeom prst="rect">
            <a:avLst/>
          </a:prstGeom>
          <a:noFill/>
          <a:ln>
            <a:noFill/>
          </a:ln>
        </p:spPr>
      </p:pic>
      <p:sp>
        <p:nvSpPr>
          <p:cNvPr id="122" name="Shape 122"/>
          <p:cNvSpPr txBox="1"/>
          <p:nvPr/>
        </p:nvSpPr>
        <p:spPr>
          <a:xfrm>
            <a:off x="346509" y="1120623"/>
            <a:ext cx="8056346"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600" b="1">
                <a:solidFill>
                  <a:srgbClr val="632423"/>
                </a:solidFill>
                <a:latin typeface="Calibri"/>
                <a:ea typeface="Calibri"/>
                <a:cs typeface="Calibri"/>
                <a:sym typeface="Calibri"/>
              </a:rPr>
              <a:t>Northern Ireland research findings 2016</a:t>
            </a:r>
          </a:p>
        </p:txBody>
      </p:sp>
      <p:sp>
        <p:nvSpPr>
          <p:cNvPr id="123" name="Shape 123"/>
          <p:cNvSpPr txBox="1"/>
          <p:nvPr/>
        </p:nvSpPr>
        <p:spPr>
          <a:xfrm>
            <a:off x="250257" y="6150542"/>
            <a:ext cx="8518356"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a:solidFill>
                  <a:schemeClr val="dk1"/>
                </a:solidFill>
                <a:latin typeface="Calibri"/>
                <a:ea typeface="Calibri"/>
                <a:cs typeface="Calibri"/>
                <a:sym typeface="Calibri"/>
              </a:rPr>
              <a:t>Source: Sloan, S., Winter, K., Lynn, F., Gildea, A. &amp; Connolly, P. (2016) </a:t>
            </a:r>
            <a:r>
              <a:rPr lang="en-US" sz="1400" i="1">
                <a:solidFill>
                  <a:schemeClr val="dk1"/>
                </a:solidFill>
                <a:latin typeface="Calibri"/>
                <a:ea typeface="Calibri"/>
                <a:cs typeface="Calibri"/>
                <a:sym typeface="Calibri"/>
              </a:rPr>
              <a:t>The impact and cost effectiveness of Nurture Groups in Primary Schools in Northern Ireland</a:t>
            </a:r>
            <a:r>
              <a:rPr lang="en-US" sz="1400">
                <a:solidFill>
                  <a:schemeClr val="dk1"/>
                </a:solidFill>
                <a:latin typeface="Calibri"/>
                <a:ea typeface="Calibri"/>
                <a:cs typeface="Calibri"/>
                <a:sym typeface="Calibri"/>
              </a:rPr>
              <a:t>. Belfast: Centre for Effective Education, Queen's University Belfast. </a:t>
            </a:r>
          </a:p>
        </p:txBody>
      </p:sp>
      <p:sp>
        <p:nvSpPr>
          <p:cNvPr id="124" name="Shape 124"/>
          <p:cNvSpPr txBox="1"/>
          <p:nvPr/>
        </p:nvSpPr>
        <p:spPr>
          <a:xfrm>
            <a:off x="346510" y="2310063"/>
            <a:ext cx="8316227" cy="412420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a:solidFill>
                  <a:srgbClr val="953734"/>
                </a:solidFill>
                <a:latin typeface="Calibri"/>
                <a:ea typeface="Calibri"/>
                <a:cs typeface="Calibri"/>
                <a:sym typeface="Calibri"/>
              </a:rPr>
              <a:t>Four main elements to the research and evaluation:</a:t>
            </a:r>
          </a:p>
          <a:p>
            <a:pPr marL="0" marR="0" lvl="0" indent="0" algn="l" rtl="0">
              <a:spcBef>
                <a:spcPts val="0"/>
              </a:spcBef>
              <a:buNone/>
            </a:pPr>
            <a:endParaRPr sz="1800">
              <a:solidFill>
                <a:schemeClr val="dk1"/>
              </a:solidFill>
              <a:latin typeface="Calibri"/>
              <a:ea typeface="Calibri"/>
              <a:cs typeface="Calibri"/>
              <a:sym typeface="Calibri"/>
            </a:endParaRPr>
          </a:p>
          <a:p>
            <a:pPr marL="171450" marR="0" lvl="0" indent="-171450" algn="l" rtl="0">
              <a:spcBef>
                <a:spcPts val="0"/>
              </a:spcBef>
              <a:spcAft>
                <a:spcPts val="0"/>
              </a:spcAft>
              <a:buClr>
                <a:srgbClr val="953734"/>
              </a:buClr>
              <a:buSzPct val="100000"/>
              <a:buFont typeface="Noto Sans Symbols"/>
              <a:buChar char="▪"/>
            </a:pPr>
            <a:r>
              <a:rPr lang="en-US" sz="1600">
                <a:solidFill>
                  <a:schemeClr val="dk1"/>
                </a:solidFill>
                <a:latin typeface="Calibri"/>
                <a:ea typeface="Calibri"/>
                <a:cs typeface="Calibri"/>
                <a:sym typeface="Calibri"/>
              </a:rPr>
              <a:t>Stage 1: an analysis of data for 529 children from 30 primary schools who had previously attended Nurture Groups (the 20 Signature Project schools and the 10 established Nurture Groups) to assess their progress during their time in the Groups and the potential factors associated with the progress made; </a:t>
            </a:r>
          </a:p>
          <a:p>
            <a:pPr marL="171450" marR="0" lvl="0" indent="-171450" algn="l" rtl="0">
              <a:spcBef>
                <a:spcPts val="600"/>
              </a:spcBef>
              <a:spcAft>
                <a:spcPts val="0"/>
              </a:spcAft>
              <a:buClr>
                <a:srgbClr val="953734"/>
              </a:buClr>
              <a:buSzPct val="100000"/>
              <a:buFont typeface="Noto Sans Symbols"/>
              <a:buChar char="▪"/>
            </a:pPr>
            <a:r>
              <a:rPr lang="en-US" sz="1600">
                <a:solidFill>
                  <a:schemeClr val="dk1"/>
                </a:solidFill>
                <a:latin typeface="Calibri"/>
                <a:ea typeface="Calibri"/>
                <a:cs typeface="Calibri"/>
                <a:sym typeface="Calibri"/>
              </a:rPr>
              <a:t>Stage 2: a quasi-experimental trial involving 384 children in total and comparing the progress of those currently attending Nurture Groups in the 30 primary schools (during the 2014/15 school year) with children in 14 matched schools with no Nurture Group provision; </a:t>
            </a:r>
          </a:p>
          <a:p>
            <a:pPr marL="171450" marR="0" lvl="0" indent="-171450" algn="l" rtl="0">
              <a:spcBef>
                <a:spcPts val="600"/>
              </a:spcBef>
              <a:spcAft>
                <a:spcPts val="0"/>
              </a:spcAft>
              <a:buClr>
                <a:srgbClr val="953734"/>
              </a:buClr>
              <a:buSzPct val="100000"/>
              <a:buFont typeface="Noto Sans Symbols"/>
              <a:buChar char="▪"/>
            </a:pPr>
            <a:r>
              <a:rPr lang="en-US" sz="1600">
                <a:solidFill>
                  <a:schemeClr val="dk1"/>
                </a:solidFill>
                <a:latin typeface="Calibri"/>
                <a:ea typeface="Calibri"/>
                <a:cs typeface="Calibri"/>
                <a:sym typeface="Calibri"/>
              </a:rPr>
              <a:t>a cost-effectiveness analysis and economic review of Nurture Group provision; and </a:t>
            </a:r>
          </a:p>
          <a:p>
            <a:pPr marL="171450" marR="0" lvl="0" indent="-171450" algn="l" rtl="0">
              <a:spcBef>
                <a:spcPts val="600"/>
              </a:spcBef>
              <a:spcAft>
                <a:spcPts val="0"/>
              </a:spcAft>
              <a:buClr>
                <a:srgbClr val="953734"/>
              </a:buClr>
              <a:buSzPct val="100000"/>
              <a:buFont typeface="Noto Sans Symbols"/>
              <a:buChar char="▪"/>
            </a:pPr>
            <a:r>
              <a:rPr lang="en-US" sz="1600">
                <a:solidFill>
                  <a:schemeClr val="dk1"/>
                </a:solidFill>
                <a:latin typeface="Calibri"/>
                <a:ea typeface="Calibri"/>
                <a:cs typeface="Calibri"/>
                <a:sym typeface="Calibri"/>
              </a:rPr>
              <a:t>A qualitative process evaluation involving interviews with school principals, Nurture Group teachers and class assistants, mainstream teachers, parents and children as well as observations of the Nurture Groups in practice. </a:t>
            </a:r>
          </a:p>
          <a:p>
            <a:pPr marL="0" marR="0" lvl="0" indent="0" algn="l" rtl="0">
              <a:spcBef>
                <a:spcPts val="600"/>
              </a:spcBef>
              <a:buNone/>
            </a:pPr>
            <a:endParaRPr sz="24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Shape 130"/>
          <p:cNvPicPr preferRelativeResize="0"/>
          <p:nvPr/>
        </p:nvPicPr>
        <p:blipFill rotWithShape="1">
          <a:blip r:embed="rId3">
            <a:alphaModFix/>
          </a:blip>
          <a:srcRect/>
          <a:stretch/>
        </p:blipFill>
        <p:spPr>
          <a:xfrm>
            <a:off x="0" y="63500"/>
            <a:ext cx="9144000" cy="6727927"/>
          </a:xfrm>
          <a:prstGeom prst="rect">
            <a:avLst/>
          </a:prstGeom>
          <a:noFill/>
          <a:ln>
            <a:noFill/>
          </a:ln>
        </p:spPr>
      </p:pic>
      <p:sp>
        <p:nvSpPr>
          <p:cNvPr id="131" name="Shape 131"/>
          <p:cNvSpPr txBox="1"/>
          <p:nvPr/>
        </p:nvSpPr>
        <p:spPr>
          <a:xfrm>
            <a:off x="346509" y="1120623"/>
            <a:ext cx="8056346"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600" b="1">
                <a:solidFill>
                  <a:srgbClr val="632423"/>
                </a:solidFill>
                <a:latin typeface="Calibri"/>
                <a:ea typeface="Calibri"/>
                <a:cs typeface="Calibri"/>
                <a:sym typeface="Calibri"/>
              </a:rPr>
              <a:t>Northern Ireland research findings 2016</a:t>
            </a:r>
          </a:p>
        </p:txBody>
      </p:sp>
      <p:sp>
        <p:nvSpPr>
          <p:cNvPr id="132" name="Shape 132"/>
          <p:cNvSpPr txBox="1"/>
          <p:nvPr/>
        </p:nvSpPr>
        <p:spPr>
          <a:xfrm>
            <a:off x="250257" y="6150542"/>
            <a:ext cx="8518356"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a:solidFill>
                  <a:schemeClr val="dk1"/>
                </a:solidFill>
                <a:latin typeface="Calibri"/>
                <a:ea typeface="Calibri"/>
                <a:cs typeface="Calibri"/>
                <a:sym typeface="Calibri"/>
              </a:rPr>
              <a:t>Source: Sloan, S., Winter, K., Lynn, F., Gildea, A. &amp; Connolly, P. (2016) </a:t>
            </a:r>
            <a:r>
              <a:rPr lang="en-US" sz="1400" i="1">
                <a:solidFill>
                  <a:schemeClr val="dk1"/>
                </a:solidFill>
                <a:latin typeface="Calibri"/>
                <a:ea typeface="Calibri"/>
                <a:cs typeface="Calibri"/>
                <a:sym typeface="Calibri"/>
              </a:rPr>
              <a:t>The impact and cost effectiveness of Nurture Groups in Primary Schools in Northern Ireland</a:t>
            </a:r>
            <a:r>
              <a:rPr lang="en-US" sz="1400">
                <a:solidFill>
                  <a:schemeClr val="dk1"/>
                </a:solidFill>
                <a:latin typeface="Calibri"/>
                <a:ea typeface="Calibri"/>
                <a:cs typeface="Calibri"/>
                <a:sym typeface="Calibri"/>
              </a:rPr>
              <a:t>. Belfast: Centre for Effective Education, Queen's University Belfast. </a:t>
            </a:r>
          </a:p>
        </p:txBody>
      </p:sp>
      <p:sp>
        <p:nvSpPr>
          <p:cNvPr id="133" name="Shape 133"/>
          <p:cNvSpPr txBox="1"/>
          <p:nvPr/>
        </p:nvSpPr>
        <p:spPr>
          <a:xfrm>
            <a:off x="346510" y="2310063"/>
            <a:ext cx="8316227" cy="32932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a:solidFill>
                  <a:srgbClr val="953734"/>
                </a:solidFill>
                <a:latin typeface="Calibri"/>
                <a:ea typeface="Calibri"/>
                <a:cs typeface="Calibri"/>
                <a:sym typeface="Calibri"/>
              </a:rPr>
              <a:t>Key findings from Stage 1 – the original data:</a:t>
            </a:r>
          </a:p>
          <a:p>
            <a:pPr marL="0" marR="0" lvl="0" indent="0" algn="l" rtl="0">
              <a:spcBef>
                <a:spcPts val="0"/>
              </a:spcBef>
              <a:buNone/>
            </a:pPr>
            <a:endParaRPr sz="1800">
              <a:solidFill>
                <a:schemeClr val="dk1"/>
              </a:solidFill>
              <a:latin typeface="Calibri"/>
              <a:ea typeface="Calibri"/>
              <a:cs typeface="Calibri"/>
              <a:sym typeface="Calibri"/>
            </a:endParaRPr>
          </a:p>
          <a:p>
            <a:pPr marL="171450" marR="0" lvl="0" indent="-171450" algn="l" rtl="0">
              <a:spcBef>
                <a:spcPts val="0"/>
              </a:spcBef>
              <a:spcAft>
                <a:spcPts val="0"/>
              </a:spcAft>
              <a:buClr>
                <a:srgbClr val="953734"/>
              </a:buClr>
              <a:buSzPct val="100000"/>
              <a:buFont typeface="Noto Sans Symbols"/>
              <a:buChar char="▪"/>
            </a:pPr>
            <a:r>
              <a:rPr lang="en-US" sz="1600">
                <a:solidFill>
                  <a:schemeClr val="dk1"/>
                </a:solidFill>
                <a:latin typeface="Calibri"/>
                <a:ea typeface="Calibri"/>
                <a:cs typeface="Calibri"/>
                <a:sym typeface="Calibri"/>
              </a:rPr>
              <a:t>On average children ‘made consistently large improvements in social, emotional and behavioural development’</a:t>
            </a:r>
          </a:p>
          <a:p>
            <a:pPr marL="171450" marR="0" lvl="0" indent="-171450" algn="l" rtl="0">
              <a:spcBef>
                <a:spcPts val="600"/>
              </a:spcBef>
              <a:spcAft>
                <a:spcPts val="0"/>
              </a:spcAft>
              <a:buClr>
                <a:srgbClr val="953734"/>
              </a:buClr>
              <a:buSzPct val="100000"/>
              <a:buFont typeface="Noto Sans Symbols"/>
              <a:buChar char="▪"/>
            </a:pPr>
            <a:r>
              <a:rPr lang="en-US" sz="1600">
                <a:solidFill>
                  <a:schemeClr val="dk1"/>
                </a:solidFill>
                <a:latin typeface="Calibri"/>
                <a:ea typeface="Calibri"/>
                <a:cs typeface="Calibri"/>
                <a:sym typeface="Calibri"/>
              </a:rPr>
              <a:t>‘levels of improvement were found to occur for all groups of children regardless of gender, age, social services involvement or stage of SEN Code of Practice on entry to the NG’</a:t>
            </a:r>
          </a:p>
          <a:p>
            <a:pPr marL="171450" marR="0" lvl="0" indent="-171450" algn="l" rtl="0">
              <a:spcBef>
                <a:spcPts val="600"/>
              </a:spcBef>
              <a:spcAft>
                <a:spcPts val="0"/>
              </a:spcAft>
              <a:buClr>
                <a:srgbClr val="953734"/>
              </a:buClr>
              <a:buSzPct val="100000"/>
              <a:buFont typeface="Noto Sans Symbols"/>
              <a:buChar char="▪"/>
            </a:pPr>
            <a:r>
              <a:rPr lang="en-US" sz="1600">
                <a:solidFill>
                  <a:schemeClr val="dk1"/>
                </a:solidFill>
                <a:latin typeface="Calibri"/>
                <a:ea typeface="Calibri"/>
                <a:cs typeface="Calibri"/>
                <a:sym typeface="Calibri"/>
              </a:rPr>
              <a:t>‘there was evidence that greater progress was being made by those attending on full-time basis, looked after children and those not eligible for free school meals’</a:t>
            </a:r>
          </a:p>
          <a:p>
            <a:pPr marL="171450" marR="0" lvl="0" indent="-171450" algn="l" rtl="0">
              <a:spcBef>
                <a:spcPts val="600"/>
              </a:spcBef>
              <a:spcAft>
                <a:spcPts val="0"/>
              </a:spcAft>
              <a:buClr>
                <a:srgbClr val="953734"/>
              </a:buClr>
              <a:buSzPct val="100000"/>
              <a:buFont typeface="Noto Sans Symbols"/>
              <a:buChar char="▪"/>
            </a:pPr>
            <a:r>
              <a:rPr lang="en-US" sz="1600">
                <a:solidFill>
                  <a:schemeClr val="dk1"/>
                </a:solidFill>
                <a:latin typeface="Calibri"/>
                <a:ea typeface="Calibri"/>
                <a:cs typeface="Calibri"/>
                <a:sym typeface="Calibri"/>
              </a:rPr>
              <a:t>‘there were also smaller, but significant improvements in relation to academic achievement in literacy and numeracy’</a:t>
            </a:r>
          </a:p>
          <a:p>
            <a:pPr marL="0" marR="0" lvl="0" indent="0" algn="l" rtl="0">
              <a:spcBef>
                <a:spcPts val="600"/>
              </a:spcBef>
              <a:buNone/>
            </a:pPr>
            <a:endParaRPr sz="24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Shape 139"/>
          <p:cNvPicPr preferRelativeResize="0"/>
          <p:nvPr/>
        </p:nvPicPr>
        <p:blipFill rotWithShape="1">
          <a:blip r:embed="rId3">
            <a:alphaModFix/>
          </a:blip>
          <a:srcRect/>
          <a:stretch/>
        </p:blipFill>
        <p:spPr>
          <a:xfrm>
            <a:off x="0" y="63500"/>
            <a:ext cx="9144000" cy="6727927"/>
          </a:xfrm>
          <a:prstGeom prst="rect">
            <a:avLst/>
          </a:prstGeom>
          <a:noFill/>
          <a:ln>
            <a:noFill/>
          </a:ln>
        </p:spPr>
      </p:pic>
      <p:sp>
        <p:nvSpPr>
          <p:cNvPr id="140" name="Shape 140"/>
          <p:cNvSpPr txBox="1"/>
          <p:nvPr/>
        </p:nvSpPr>
        <p:spPr>
          <a:xfrm>
            <a:off x="346509" y="1120623"/>
            <a:ext cx="8056346"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600" b="1">
                <a:solidFill>
                  <a:srgbClr val="632423"/>
                </a:solidFill>
                <a:latin typeface="Calibri"/>
                <a:ea typeface="Calibri"/>
                <a:cs typeface="Calibri"/>
                <a:sym typeface="Calibri"/>
              </a:rPr>
              <a:t>Northern Ireland research findings 2016</a:t>
            </a:r>
          </a:p>
        </p:txBody>
      </p:sp>
      <p:sp>
        <p:nvSpPr>
          <p:cNvPr id="141" name="Shape 141"/>
          <p:cNvSpPr txBox="1"/>
          <p:nvPr/>
        </p:nvSpPr>
        <p:spPr>
          <a:xfrm>
            <a:off x="250257" y="6150542"/>
            <a:ext cx="8518356"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a:solidFill>
                  <a:schemeClr val="dk1"/>
                </a:solidFill>
                <a:latin typeface="Calibri"/>
                <a:ea typeface="Calibri"/>
                <a:cs typeface="Calibri"/>
                <a:sym typeface="Calibri"/>
              </a:rPr>
              <a:t>Source: Sloan, S., Winter, K., Lynn, F., Gildea, A. &amp; Connolly, P. (2016) </a:t>
            </a:r>
            <a:r>
              <a:rPr lang="en-US" sz="1400" i="1">
                <a:solidFill>
                  <a:schemeClr val="dk1"/>
                </a:solidFill>
                <a:latin typeface="Calibri"/>
                <a:ea typeface="Calibri"/>
                <a:cs typeface="Calibri"/>
                <a:sym typeface="Calibri"/>
              </a:rPr>
              <a:t>The impact and cost effectiveness of Nurture Groups in Primary Schools in Northern Ireland</a:t>
            </a:r>
            <a:r>
              <a:rPr lang="en-US" sz="1400">
                <a:solidFill>
                  <a:schemeClr val="dk1"/>
                </a:solidFill>
                <a:latin typeface="Calibri"/>
                <a:ea typeface="Calibri"/>
                <a:cs typeface="Calibri"/>
                <a:sym typeface="Calibri"/>
              </a:rPr>
              <a:t>. Belfast: Centre for Effective Education, Queen's University Belfast. </a:t>
            </a:r>
          </a:p>
        </p:txBody>
      </p:sp>
      <p:sp>
        <p:nvSpPr>
          <p:cNvPr id="142" name="Shape 142"/>
          <p:cNvSpPr txBox="1"/>
          <p:nvPr/>
        </p:nvSpPr>
        <p:spPr>
          <a:xfrm>
            <a:off x="346510" y="2310063"/>
            <a:ext cx="8316227" cy="403187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a:solidFill>
                  <a:srgbClr val="953734"/>
                </a:solidFill>
                <a:latin typeface="Calibri"/>
                <a:ea typeface="Calibri"/>
                <a:cs typeface="Calibri"/>
                <a:sym typeface="Calibri"/>
              </a:rPr>
              <a:t>Key findings from Stage 2 – the quasi-experimental trial:</a:t>
            </a:r>
          </a:p>
          <a:p>
            <a:pPr marL="0" marR="0" lvl="0" indent="0" algn="l" rtl="0">
              <a:spcBef>
                <a:spcPts val="0"/>
              </a:spcBef>
              <a:buNone/>
            </a:pPr>
            <a:endParaRPr sz="1800">
              <a:solidFill>
                <a:schemeClr val="dk1"/>
              </a:solidFill>
              <a:latin typeface="Calibri"/>
              <a:ea typeface="Calibri"/>
              <a:cs typeface="Calibri"/>
              <a:sym typeface="Calibri"/>
            </a:endParaRPr>
          </a:p>
          <a:p>
            <a:pPr marL="171450" marR="0" lvl="0" indent="-171450" algn="l" rtl="0">
              <a:spcBef>
                <a:spcPts val="0"/>
              </a:spcBef>
              <a:spcAft>
                <a:spcPts val="0"/>
              </a:spcAft>
              <a:buClr>
                <a:srgbClr val="953734"/>
              </a:buClr>
              <a:buSzPct val="100000"/>
              <a:buFont typeface="Noto Sans Symbols"/>
              <a:buChar char="▪"/>
            </a:pPr>
            <a:r>
              <a:rPr lang="en-US" sz="1600">
                <a:solidFill>
                  <a:schemeClr val="dk1"/>
                </a:solidFill>
                <a:latin typeface="Calibri"/>
                <a:ea typeface="Calibri"/>
                <a:cs typeface="Calibri"/>
                <a:sym typeface="Calibri"/>
              </a:rPr>
              <a:t>‘most notably, Nurture Group children experienced large gains in social, emotional and behavioural skills, there was no evidence of any change found among similar children attending the matched control schools with no NG provision’</a:t>
            </a:r>
          </a:p>
          <a:p>
            <a:pPr marL="171450" marR="0" lvl="0" indent="-171450" algn="l" rtl="0">
              <a:spcBef>
                <a:spcPts val="600"/>
              </a:spcBef>
              <a:spcAft>
                <a:spcPts val="0"/>
              </a:spcAft>
              <a:buClr>
                <a:srgbClr val="953734"/>
              </a:buClr>
              <a:buSzPct val="100000"/>
              <a:buFont typeface="Noto Sans Symbols"/>
              <a:buChar char="▪"/>
            </a:pPr>
            <a:r>
              <a:rPr lang="en-US" sz="1600">
                <a:solidFill>
                  <a:schemeClr val="dk1"/>
                </a:solidFill>
                <a:latin typeface="Calibri"/>
                <a:ea typeface="Calibri"/>
                <a:cs typeface="Calibri"/>
                <a:sym typeface="Calibri"/>
              </a:rPr>
              <a:t>‘77% of children who entered Nurture Groups were exhibiting difficult behaviour (measured by SDQ) this reduced to 20.6% post intervention – those in control schools reduced from 62.8% at the start of the year to 61.9% post test’</a:t>
            </a:r>
          </a:p>
          <a:p>
            <a:pPr marL="171450" marR="0" lvl="0" indent="-171450" algn="l" rtl="0">
              <a:spcBef>
                <a:spcPts val="600"/>
              </a:spcBef>
              <a:spcAft>
                <a:spcPts val="0"/>
              </a:spcAft>
              <a:buClr>
                <a:srgbClr val="953734"/>
              </a:buClr>
              <a:buSzPct val="100000"/>
              <a:buFont typeface="Noto Sans Symbols"/>
              <a:buChar char="▪"/>
            </a:pPr>
            <a:r>
              <a:rPr lang="en-US" sz="1600">
                <a:solidFill>
                  <a:schemeClr val="dk1"/>
                </a:solidFill>
                <a:latin typeface="Calibri"/>
                <a:ea typeface="Calibri"/>
                <a:cs typeface="Calibri"/>
                <a:sym typeface="Calibri"/>
              </a:rPr>
              <a:t>‘Nurture Group pupils reported significantly greater enjoyment of school compared to pupils in the control group’</a:t>
            </a:r>
          </a:p>
          <a:p>
            <a:pPr marL="171450" marR="0" lvl="0" indent="-171450" algn="l" rtl="0">
              <a:spcBef>
                <a:spcPts val="600"/>
              </a:spcBef>
              <a:spcAft>
                <a:spcPts val="0"/>
              </a:spcAft>
              <a:buClr>
                <a:srgbClr val="953734"/>
              </a:buClr>
              <a:buSzPct val="100000"/>
              <a:buFont typeface="Noto Sans Symbols"/>
              <a:buChar char="▪"/>
            </a:pPr>
            <a:r>
              <a:rPr lang="en-US" sz="1600">
                <a:solidFill>
                  <a:schemeClr val="dk1"/>
                </a:solidFill>
                <a:latin typeface="Calibri"/>
                <a:ea typeface="Calibri"/>
                <a:cs typeface="Calibri"/>
                <a:sym typeface="Calibri"/>
              </a:rPr>
              <a:t>Improvements in academic attainment may be medium to longer-term outcomes of NG provision, teachers felt that barriers to learning were removed through nurture provision, facilitating pupil engagement in the classroom’</a:t>
            </a:r>
          </a:p>
          <a:p>
            <a:pPr marL="0" marR="0" lvl="0" indent="0" algn="l" rtl="0">
              <a:spcBef>
                <a:spcPts val="600"/>
              </a:spcBef>
              <a:buNone/>
            </a:pPr>
            <a:endParaRPr sz="24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Shape 148"/>
          <p:cNvPicPr preferRelativeResize="0"/>
          <p:nvPr/>
        </p:nvPicPr>
        <p:blipFill rotWithShape="1">
          <a:blip r:embed="rId3">
            <a:alphaModFix/>
          </a:blip>
          <a:srcRect/>
          <a:stretch/>
        </p:blipFill>
        <p:spPr>
          <a:xfrm>
            <a:off x="0" y="63500"/>
            <a:ext cx="9144000" cy="6727927"/>
          </a:xfrm>
          <a:prstGeom prst="rect">
            <a:avLst/>
          </a:prstGeom>
          <a:noFill/>
          <a:ln>
            <a:noFill/>
          </a:ln>
        </p:spPr>
      </p:pic>
      <p:sp>
        <p:nvSpPr>
          <p:cNvPr id="149" name="Shape 149"/>
          <p:cNvSpPr txBox="1"/>
          <p:nvPr/>
        </p:nvSpPr>
        <p:spPr>
          <a:xfrm>
            <a:off x="346509" y="1120623"/>
            <a:ext cx="8056346"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600" b="1">
                <a:solidFill>
                  <a:srgbClr val="632423"/>
                </a:solidFill>
                <a:latin typeface="Calibri"/>
                <a:ea typeface="Calibri"/>
                <a:cs typeface="Calibri"/>
                <a:sym typeface="Calibri"/>
              </a:rPr>
              <a:t>Northern Ireland research findings 2016</a:t>
            </a:r>
          </a:p>
        </p:txBody>
      </p:sp>
      <p:sp>
        <p:nvSpPr>
          <p:cNvPr id="150" name="Shape 150"/>
          <p:cNvSpPr txBox="1"/>
          <p:nvPr/>
        </p:nvSpPr>
        <p:spPr>
          <a:xfrm>
            <a:off x="250257" y="6150542"/>
            <a:ext cx="8518356"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a:solidFill>
                  <a:schemeClr val="dk1"/>
                </a:solidFill>
                <a:latin typeface="Calibri"/>
                <a:ea typeface="Calibri"/>
                <a:cs typeface="Calibri"/>
                <a:sym typeface="Calibri"/>
              </a:rPr>
              <a:t>Source: Sloan, S., Winter, K., Lynn, F., Gildea, A. &amp; Connolly, P. (2016) </a:t>
            </a:r>
            <a:r>
              <a:rPr lang="en-US" sz="1400" i="1">
                <a:solidFill>
                  <a:schemeClr val="dk1"/>
                </a:solidFill>
                <a:latin typeface="Calibri"/>
                <a:ea typeface="Calibri"/>
                <a:cs typeface="Calibri"/>
                <a:sym typeface="Calibri"/>
              </a:rPr>
              <a:t>The impact and cost effectiveness of Nurture Groups in Primary Schools in Northern Ireland</a:t>
            </a:r>
            <a:r>
              <a:rPr lang="en-US" sz="1400">
                <a:solidFill>
                  <a:schemeClr val="dk1"/>
                </a:solidFill>
                <a:latin typeface="Calibri"/>
                <a:ea typeface="Calibri"/>
                <a:cs typeface="Calibri"/>
                <a:sym typeface="Calibri"/>
              </a:rPr>
              <a:t>. Belfast: Centre for Effective Education, Queen's University Belfast. </a:t>
            </a:r>
          </a:p>
        </p:txBody>
      </p:sp>
      <p:sp>
        <p:nvSpPr>
          <p:cNvPr id="151" name="Shape 151"/>
          <p:cNvSpPr txBox="1"/>
          <p:nvPr/>
        </p:nvSpPr>
        <p:spPr>
          <a:xfrm>
            <a:off x="346510" y="2310063"/>
            <a:ext cx="8316227" cy="353943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a:solidFill>
                  <a:srgbClr val="953734"/>
                </a:solidFill>
                <a:latin typeface="Calibri"/>
                <a:ea typeface="Calibri"/>
                <a:cs typeface="Calibri"/>
                <a:sym typeface="Calibri"/>
              </a:rPr>
              <a:t>Key findings – cost effectiveness:</a:t>
            </a:r>
          </a:p>
          <a:p>
            <a:pPr marL="0" marR="0" lvl="0" indent="0" algn="l" rtl="0">
              <a:spcBef>
                <a:spcPts val="0"/>
              </a:spcBef>
              <a:buNone/>
            </a:pPr>
            <a:endParaRPr sz="1800">
              <a:solidFill>
                <a:schemeClr val="dk1"/>
              </a:solidFill>
              <a:latin typeface="Calibri"/>
              <a:ea typeface="Calibri"/>
              <a:cs typeface="Calibri"/>
              <a:sym typeface="Calibri"/>
            </a:endParaRPr>
          </a:p>
          <a:p>
            <a:pPr marL="171450" marR="0" lvl="0" indent="-171450" algn="l" rtl="0">
              <a:spcBef>
                <a:spcPts val="0"/>
              </a:spcBef>
              <a:spcAft>
                <a:spcPts val="0"/>
              </a:spcAft>
              <a:buClr>
                <a:srgbClr val="953734"/>
              </a:buClr>
              <a:buSzPct val="100000"/>
              <a:buFont typeface="Noto Sans Symbols"/>
              <a:buChar char="▪"/>
            </a:pPr>
            <a:r>
              <a:rPr lang="en-US" sz="1600">
                <a:solidFill>
                  <a:schemeClr val="dk1"/>
                </a:solidFill>
                <a:latin typeface="Calibri"/>
                <a:ea typeface="Calibri"/>
                <a:cs typeface="Calibri"/>
                <a:sym typeface="Calibri"/>
              </a:rPr>
              <a:t>‘comparison with the estimated costs of providing other additional educational services to children with behavioural difficulties, suggests that effective Nurture Group provision will present direct savings to the education system’</a:t>
            </a:r>
          </a:p>
          <a:p>
            <a:pPr marL="171450" marR="0" lvl="0" indent="-171450" algn="l" rtl="0">
              <a:spcBef>
                <a:spcPts val="600"/>
              </a:spcBef>
              <a:spcAft>
                <a:spcPts val="0"/>
              </a:spcAft>
              <a:buClr>
                <a:srgbClr val="953734"/>
              </a:buClr>
              <a:buSzPct val="100000"/>
              <a:buFont typeface="Noto Sans Symbols"/>
              <a:buChar char="▪"/>
            </a:pPr>
            <a:r>
              <a:rPr lang="en-US" sz="1600">
                <a:solidFill>
                  <a:schemeClr val="dk1"/>
                </a:solidFill>
                <a:latin typeface="Calibri"/>
                <a:ea typeface="Calibri"/>
                <a:cs typeface="Calibri"/>
                <a:sym typeface="Calibri"/>
              </a:rPr>
              <a:t>‘investment in Nurture Group provision is likely to pay for itself after just two years for each child whose problem behaviour is reduced to the normal range’</a:t>
            </a:r>
          </a:p>
          <a:p>
            <a:pPr marL="171450" marR="0" lvl="0" indent="-171450" algn="l" rtl="0">
              <a:spcBef>
                <a:spcPts val="600"/>
              </a:spcBef>
              <a:spcAft>
                <a:spcPts val="0"/>
              </a:spcAft>
              <a:buClr>
                <a:srgbClr val="953734"/>
              </a:buClr>
              <a:buSzPct val="100000"/>
              <a:buFont typeface="Noto Sans Symbols"/>
              <a:buChar char="▪"/>
            </a:pPr>
            <a:r>
              <a:rPr lang="en-US" sz="1600">
                <a:solidFill>
                  <a:schemeClr val="dk1"/>
                </a:solidFill>
                <a:latin typeface="Calibri"/>
                <a:ea typeface="Calibri"/>
                <a:cs typeface="Calibri"/>
                <a:sym typeface="Calibri"/>
              </a:rPr>
              <a:t>‘taking a lifetime approach is it estimated that preventing conduct disorders would save public services £150,000 per case averted’</a:t>
            </a:r>
          </a:p>
          <a:p>
            <a:pPr marL="171450" marR="0" lvl="0" indent="-171450" algn="l" rtl="0">
              <a:spcBef>
                <a:spcPts val="600"/>
              </a:spcBef>
              <a:spcAft>
                <a:spcPts val="0"/>
              </a:spcAft>
              <a:buClr>
                <a:srgbClr val="953734"/>
              </a:buClr>
              <a:buSzPct val="100000"/>
              <a:buFont typeface="Noto Sans Symbols"/>
              <a:buChar char="▪"/>
            </a:pPr>
            <a:r>
              <a:rPr lang="en-US" sz="1600">
                <a:solidFill>
                  <a:schemeClr val="dk1"/>
                </a:solidFill>
                <a:latin typeface="Calibri"/>
                <a:ea typeface="Calibri"/>
                <a:cs typeface="Calibri"/>
                <a:sym typeface="Calibri"/>
              </a:rPr>
              <a:t>Investment in Nurture Groups ‘is therefore likely to be cost-effective and represent significant economic return to society’</a:t>
            </a:r>
          </a:p>
          <a:p>
            <a:pPr marL="0" marR="0" lvl="0" indent="0" algn="l" rtl="0">
              <a:spcBef>
                <a:spcPts val="600"/>
              </a:spcBef>
              <a:buNone/>
            </a:pPr>
            <a:endParaRPr sz="24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Shape 157"/>
          <p:cNvPicPr preferRelativeResize="0"/>
          <p:nvPr/>
        </p:nvPicPr>
        <p:blipFill rotWithShape="1">
          <a:blip r:embed="rId3">
            <a:alphaModFix/>
          </a:blip>
          <a:srcRect/>
          <a:stretch/>
        </p:blipFill>
        <p:spPr>
          <a:xfrm>
            <a:off x="0" y="63500"/>
            <a:ext cx="9144000" cy="6727927"/>
          </a:xfrm>
          <a:prstGeom prst="rect">
            <a:avLst/>
          </a:prstGeom>
          <a:noFill/>
          <a:ln>
            <a:noFill/>
          </a:ln>
        </p:spPr>
      </p:pic>
      <p:sp>
        <p:nvSpPr>
          <p:cNvPr id="158" name="Shape 158"/>
          <p:cNvSpPr txBox="1"/>
          <p:nvPr/>
        </p:nvSpPr>
        <p:spPr>
          <a:xfrm>
            <a:off x="346509" y="1120623"/>
            <a:ext cx="8056346"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600" b="1">
                <a:solidFill>
                  <a:srgbClr val="632423"/>
                </a:solidFill>
                <a:latin typeface="Calibri"/>
                <a:ea typeface="Calibri"/>
                <a:cs typeface="Calibri"/>
                <a:sym typeface="Calibri"/>
              </a:rPr>
              <a:t>Northern Ireland research findings 2016</a:t>
            </a:r>
          </a:p>
        </p:txBody>
      </p:sp>
      <p:sp>
        <p:nvSpPr>
          <p:cNvPr id="159" name="Shape 159"/>
          <p:cNvSpPr txBox="1"/>
          <p:nvPr/>
        </p:nvSpPr>
        <p:spPr>
          <a:xfrm>
            <a:off x="250257" y="6150542"/>
            <a:ext cx="8518356"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a:solidFill>
                  <a:schemeClr val="dk1"/>
                </a:solidFill>
                <a:latin typeface="Calibri"/>
                <a:ea typeface="Calibri"/>
                <a:cs typeface="Calibri"/>
                <a:sym typeface="Calibri"/>
              </a:rPr>
              <a:t>Source: Sloan, S., Winter, K., Lynn, F., Gildea, A. &amp; Connolly, P. (2016) </a:t>
            </a:r>
            <a:r>
              <a:rPr lang="en-US" sz="1400" i="1">
                <a:solidFill>
                  <a:schemeClr val="dk1"/>
                </a:solidFill>
                <a:latin typeface="Calibri"/>
                <a:ea typeface="Calibri"/>
                <a:cs typeface="Calibri"/>
                <a:sym typeface="Calibri"/>
              </a:rPr>
              <a:t>The impact and cost effectiveness of Nurture Groups in Primary Schools in Northern Ireland</a:t>
            </a:r>
            <a:r>
              <a:rPr lang="en-US" sz="1400">
                <a:solidFill>
                  <a:schemeClr val="dk1"/>
                </a:solidFill>
                <a:latin typeface="Calibri"/>
                <a:ea typeface="Calibri"/>
                <a:cs typeface="Calibri"/>
                <a:sym typeface="Calibri"/>
              </a:rPr>
              <a:t>. Belfast: Centre for Effective Education, Queen's University Belfast. </a:t>
            </a:r>
          </a:p>
        </p:txBody>
      </p:sp>
      <p:sp>
        <p:nvSpPr>
          <p:cNvPr id="160" name="Shape 160"/>
          <p:cNvSpPr txBox="1"/>
          <p:nvPr/>
        </p:nvSpPr>
        <p:spPr>
          <a:xfrm>
            <a:off x="346510" y="2310063"/>
            <a:ext cx="8316227" cy="32932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a:solidFill>
                  <a:srgbClr val="953734"/>
                </a:solidFill>
                <a:latin typeface="Calibri"/>
                <a:ea typeface="Calibri"/>
                <a:cs typeface="Calibri"/>
                <a:sym typeface="Calibri"/>
              </a:rPr>
              <a:t>Key findings – stakeholder perspectives:</a:t>
            </a:r>
          </a:p>
          <a:p>
            <a:pPr marL="0" marR="0" lvl="0" indent="0" algn="l" rtl="0">
              <a:spcBef>
                <a:spcPts val="0"/>
              </a:spcBef>
              <a:buNone/>
            </a:pPr>
            <a:endParaRPr sz="1800">
              <a:solidFill>
                <a:schemeClr val="dk1"/>
              </a:solidFill>
              <a:latin typeface="Calibri"/>
              <a:ea typeface="Calibri"/>
              <a:cs typeface="Calibri"/>
              <a:sym typeface="Calibri"/>
            </a:endParaRPr>
          </a:p>
          <a:p>
            <a:pPr marL="171450" marR="0" lvl="0" indent="-171450" algn="l" rtl="0">
              <a:spcBef>
                <a:spcPts val="0"/>
              </a:spcBef>
              <a:spcAft>
                <a:spcPts val="0"/>
              </a:spcAft>
              <a:buClr>
                <a:srgbClr val="953734"/>
              </a:buClr>
              <a:buSzPct val="100000"/>
              <a:buFont typeface="Noto Sans Symbols"/>
              <a:buChar char="▪"/>
            </a:pPr>
            <a:r>
              <a:rPr lang="en-US" sz="1600">
                <a:solidFill>
                  <a:schemeClr val="dk1"/>
                </a:solidFill>
                <a:latin typeface="Calibri"/>
                <a:ea typeface="Calibri"/>
                <a:cs typeface="Calibri"/>
                <a:sym typeface="Calibri"/>
              </a:rPr>
              <a:t>‘Nurture Group provision was very positively regarded and well received by school principals (Heads) and teachers and by parents and children’</a:t>
            </a:r>
          </a:p>
          <a:p>
            <a:pPr marL="171450" marR="0" lvl="0" indent="-171450" algn="l" rtl="0">
              <a:spcBef>
                <a:spcPts val="600"/>
              </a:spcBef>
              <a:spcAft>
                <a:spcPts val="0"/>
              </a:spcAft>
              <a:buClr>
                <a:srgbClr val="953734"/>
              </a:buClr>
              <a:buSzPct val="100000"/>
              <a:buFont typeface="Noto Sans Symbols"/>
              <a:buChar char="▪"/>
            </a:pPr>
            <a:r>
              <a:rPr lang="en-US" sz="1600">
                <a:solidFill>
                  <a:schemeClr val="dk1"/>
                </a:solidFill>
                <a:latin typeface="Calibri"/>
                <a:ea typeface="Calibri"/>
                <a:cs typeface="Calibri"/>
                <a:sym typeface="Calibri"/>
              </a:rPr>
              <a:t>‘teachers could see clear improvements in children in relation to punctuality, attendance, and significant reductions in social, emotional and behavioural difficulties’</a:t>
            </a:r>
          </a:p>
          <a:p>
            <a:pPr marL="171450" marR="0" lvl="0" indent="-171450" algn="l" rtl="0">
              <a:spcBef>
                <a:spcPts val="600"/>
              </a:spcBef>
              <a:spcAft>
                <a:spcPts val="0"/>
              </a:spcAft>
              <a:buClr>
                <a:srgbClr val="953734"/>
              </a:buClr>
              <a:buSzPct val="100000"/>
              <a:buFont typeface="Noto Sans Symbols"/>
              <a:buChar char="▪"/>
            </a:pPr>
            <a:r>
              <a:rPr lang="en-US" sz="1600">
                <a:solidFill>
                  <a:schemeClr val="dk1"/>
                </a:solidFill>
                <a:latin typeface="Calibri"/>
                <a:ea typeface="Calibri"/>
                <a:cs typeface="Calibri"/>
                <a:sym typeface="Calibri"/>
              </a:rPr>
              <a:t>‘Parents found Nurture Group staff very approachable and felt they could see positive benefits for their children’</a:t>
            </a:r>
          </a:p>
          <a:p>
            <a:pPr marL="171450" marR="0" lvl="0" indent="-171450" algn="l" rtl="0">
              <a:spcBef>
                <a:spcPts val="600"/>
              </a:spcBef>
              <a:spcAft>
                <a:spcPts val="0"/>
              </a:spcAft>
              <a:buClr>
                <a:srgbClr val="953734"/>
              </a:buClr>
              <a:buSzPct val="100000"/>
              <a:buFont typeface="Noto Sans Symbols"/>
              <a:buChar char="▪"/>
            </a:pPr>
            <a:r>
              <a:rPr lang="en-US" sz="1600">
                <a:solidFill>
                  <a:schemeClr val="dk1"/>
                </a:solidFill>
                <a:latin typeface="Calibri"/>
                <a:ea typeface="Calibri"/>
                <a:cs typeface="Calibri"/>
                <a:sym typeface="Calibri"/>
              </a:rPr>
              <a:t>‘Children reported feeling more involved in their lessons, that it had impacted on their behaviour; noting they felt more confident, calmer and less aggressive’</a:t>
            </a:r>
          </a:p>
          <a:p>
            <a:pPr marL="0" marR="0" lvl="0" indent="0" algn="l" rtl="0">
              <a:spcBef>
                <a:spcPts val="600"/>
              </a:spcBef>
              <a:buNone/>
            </a:pPr>
            <a:endParaRPr sz="24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2306</Words>
  <Application>Microsoft Office PowerPoint</Application>
  <PresentationFormat>On-screen Show (4:3)</PresentationFormat>
  <Paragraphs>246</Paragraphs>
  <Slides>36</Slides>
  <Notes>33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36</vt:i4>
      </vt:variant>
    </vt:vector>
  </HeadingPairs>
  <TitlesOfParts>
    <vt:vector size="42" baseType="lpstr">
      <vt:lpstr>Arial</vt:lpstr>
      <vt:lpstr>Calibri</vt:lpstr>
      <vt:lpstr>Calibri Light</vt:lpstr>
      <vt:lpstr>Noto Sans Symbols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Since The Launch and Pilot</vt:lpstr>
      <vt:lpstr>The last twelve months</vt:lpstr>
      <vt:lpstr>PowerPoint Presentation</vt:lpstr>
      <vt:lpstr>PowerPoint Presentation</vt:lpstr>
      <vt:lpstr>Nurture Group Principles</vt:lpstr>
      <vt:lpstr>Ecosystemic Theory</vt:lpstr>
      <vt:lpstr>   Areas for Development</vt:lpstr>
      <vt:lpstr>PowerPoint Presentation</vt:lpstr>
      <vt:lpstr>PowerPoint Presentation</vt:lpstr>
      <vt:lpstr>PowerPoint Presentation</vt:lpstr>
      <vt:lpstr>PowerPoint Presentation</vt:lpstr>
      <vt:lpstr>How is the National Nurturing Schools Programme impacting on their school …</vt:lpstr>
      <vt:lpstr>PowerPoint Presentation</vt:lpstr>
      <vt:lpstr>PowerPoint Presentation</vt:lpstr>
      <vt:lpstr>PowerPoint Presentation</vt:lpstr>
      <vt:lpstr>More Venues for the NNSP  and Consultancy</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Yvonne Monaghan</dc:creator>
  <cp:lastModifiedBy>Yvonne Monaghan</cp:lastModifiedBy>
  <cp:revision>6</cp:revision>
  <dcterms:modified xsi:type="dcterms:W3CDTF">2017-01-26T08:16:44Z</dcterms:modified>
</cp:coreProperties>
</file>