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8"/>
  </p:notesMasterIdLst>
  <p:sldIdLst>
    <p:sldId id="4490" r:id="rId5"/>
    <p:sldId id="4485" r:id="rId6"/>
    <p:sldId id="264" r:id="rId7"/>
    <p:sldId id="267" r:id="rId8"/>
    <p:sldId id="4498" r:id="rId9"/>
    <p:sldId id="282" r:id="rId10"/>
    <p:sldId id="266" r:id="rId11"/>
    <p:sldId id="4497" r:id="rId12"/>
    <p:sldId id="4491" r:id="rId13"/>
    <p:sldId id="4496" r:id="rId14"/>
    <p:sldId id="4482" r:id="rId15"/>
    <p:sldId id="283" r:id="rId16"/>
    <p:sldId id="44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ASEY, Nathan" initials="EN" lastIdx="7" clrIdx="6">
    <p:extLst>
      <p:ext uri="{19B8F6BF-5375-455C-9EA6-DF929625EA0E}">
        <p15:presenceInfo xmlns:p15="http://schemas.microsoft.com/office/powerpoint/2012/main" userId="S::Nathan.EASEY@education.gov.uk::3547b306-4b3e-418b-a5ff-510612e3c589" providerId="AD"/>
      </p:ext>
    </p:extLst>
  </p:cmAuthor>
  <p:cmAuthor id="1" name="PINDER, Sarah" initials="PS" lastIdx="16" clrIdx="0">
    <p:extLst>
      <p:ext uri="{19B8F6BF-5375-455C-9EA6-DF929625EA0E}">
        <p15:presenceInfo xmlns:p15="http://schemas.microsoft.com/office/powerpoint/2012/main" userId="S::Sarah.PINDER@EDUCATION.GOV.UK::65bc5360-b5e3-4c8a-a3bf-761d26b257c0" providerId="AD"/>
      </p:ext>
    </p:extLst>
  </p:cmAuthor>
  <p:cmAuthor id="8" name="Haley PEARSON" initials="HP" lastIdx="1" clrIdx="7">
    <p:extLst>
      <p:ext uri="{19B8F6BF-5375-455C-9EA6-DF929625EA0E}">
        <p15:presenceInfo xmlns:p15="http://schemas.microsoft.com/office/powerpoint/2012/main" userId="S::Haley.PEARSON@EDUCATION.GOV.UK::2adc49cf-2535-49b3-9864-15124252a91c" providerId="AD"/>
      </p:ext>
    </p:extLst>
  </p:cmAuthor>
  <p:cmAuthor id="2" name="WILSHAW, Korin" initials="WK" lastIdx="6" clrIdx="1">
    <p:extLst>
      <p:ext uri="{19B8F6BF-5375-455C-9EA6-DF929625EA0E}">
        <p15:presenceInfo xmlns:p15="http://schemas.microsoft.com/office/powerpoint/2012/main" userId="S::Korin.WILSHAW@EDUCATION.GOV.UK::f8dee0a4-f610-4621-b64f-4f2ce0c058f9" providerId="AD"/>
      </p:ext>
    </p:extLst>
  </p:cmAuthor>
  <p:cmAuthor id="9" name="MCPEAKE, Sarah" initials="MS" lastIdx="2" clrIdx="8">
    <p:extLst>
      <p:ext uri="{19B8F6BF-5375-455C-9EA6-DF929625EA0E}">
        <p15:presenceInfo xmlns:p15="http://schemas.microsoft.com/office/powerpoint/2012/main" userId="S::sarah.mcpeake@education.gov.uk::bcd74f56-27c3-462f-828e-3eb4949d908a" providerId="AD"/>
      </p:ext>
    </p:extLst>
  </p:cmAuthor>
  <p:cmAuthor id="3" name="KIDANE, Alexandra" initials="KA" lastIdx="2" clrIdx="2">
    <p:extLst>
      <p:ext uri="{19B8F6BF-5375-455C-9EA6-DF929625EA0E}">
        <p15:presenceInfo xmlns:p15="http://schemas.microsoft.com/office/powerpoint/2012/main" userId="S::alexandra.kidane@education.gov.uk::ee395532-782d-40d7-9b39-295e66f080d9" providerId="AD"/>
      </p:ext>
    </p:extLst>
  </p:cmAuthor>
  <p:cmAuthor id="4" name="BLURTON, Frances" initials="BF" lastIdx="45" clrIdx="3">
    <p:extLst>
      <p:ext uri="{19B8F6BF-5375-455C-9EA6-DF929625EA0E}">
        <p15:presenceInfo xmlns:p15="http://schemas.microsoft.com/office/powerpoint/2012/main" userId="S::Frances.BLURTON@EDUCATION.GOV.UK::7240a8f3-72ee-435e-a5a9-46a9961cacbc" providerId="AD"/>
      </p:ext>
    </p:extLst>
  </p:cmAuthor>
  <p:cmAuthor id="5" name="BOTTOMLEY, Hanna" initials="BH" lastIdx="7" clrIdx="4">
    <p:extLst>
      <p:ext uri="{19B8F6BF-5375-455C-9EA6-DF929625EA0E}">
        <p15:presenceInfo xmlns:p15="http://schemas.microsoft.com/office/powerpoint/2012/main" userId="S::hanna.bottomley@education.gov.uk::92f9e122-4dbc-4186-8636-c2e409dcb790" providerId="AD"/>
      </p:ext>
    </p:extLst>
  </p:cmAuthor>
  <p:cmAuthor id="6" name="GUEST, Alistair" initials="GA" lastIdx="11" clrIdx="5">
    <p:extLst>
      <p:ext uri="{19B8F6BF-5375-455C-9EA6-DF929625EA0E}">
        <p15:presenceInfo xmlns:p15="http://schemas.microsoft.com/office/powerpoint/2012/main" userId="S::Alistair.GUEST@EDUCATION.GOV.UK::46119134-53f0-47f5-84c0-11cc1c68ce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D5DF"/>
    <a:srgbClr val="2B8F9D"/>
    <a:srgbClr val="C8EBF0"/>
    <a:srgbClr val="F5B51F"/>
    <a:srgbClr val="FCE7B5"/>
    <a:srgbClr val="D8F1F4"/>
    <a:srgbClr val="C0E9EE"/>
    <a:srgbClr val="CDE4E9"/>
    <a:srgbClr val="FFECC5"/>
    <a:srgbClr val="E6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507BD-773B-4206-908E-0DA273D9B0B2}" v="1" dt="2021-05-10T06:44:28.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00" autoAdjust="0"/>
  </p:normalViewPr>
  <p:slideViewPr>
    <p:cSldViewPr snapToGrid="0">
      <p:cViewPr varScale="1">
        <p:scale>
          <a:sx n="70" d="100"/>
          <a:sy n="70" d="100"/>
        </p:scale>
        <p:origin x="99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4CA4B-C65D-473D-B249-A356F3A3B0F8}" type="datetimeFigureOut">
              <a:rPr lang="en-GB" smtClean="0"/>
              <a:t>12/05/2021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D1D1D-F546-4E60-9781-51E4DB4FDFBD}" type="slidenum">
              <a:rPr lang="en-GB" smtClean="0"/>
              <a:t>‹#›</a:t>
            </a:fld>
            <a:endParaRPr lang="en-GB"/>
          </a:p>
        </p:txBody>
      </p:sp>
    </p:spTree>
    <p:extLst>
      <p:ext uri="{BB962C8B-B14F-4D97-AF65-F5344CB8AC3E}">
        <p14:creationId xmlns:p14="http://schemas.microsoft.com/office/powerpoint/2010/main" val="4218699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v.uk/government/publications/teachers-standard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hangingPunct="0">
              <a:spcAft>
                <a:spcPts val="1200"/>
              </a:spcAft>
              <a:tabLst>
                <a:tab pos="457200" algn="l"/>
              </a:tabLst>
            </a:pPr>
            <a:r>
              <a:rPr lang="en-GB" sz="1200" dirty="0">
                <a:effectLst/>
                <a:latin typeface="Arial" panose="020B0604020202020204" pitchFamily="34" charset="0"/>
                <a:ea typeface="Calibri" panose="020F0502020204030204" pitchFamily="34" charset="0"/>
              </a:rPr>
              <a:t>Teachers are the foundation of the education system – there are no great schools without great teachers. The quality of teaching is the single most important in-school factor for improving pupil outcomes – and it is particularly important for pupils from disadvantaged backgrounds.</a:t>
            </a:r>
          </a:p>
          <a:p>
            <a:pPr algn="just" hangingPunct="0">
              <a:spcAft>
                <a:spcPts val="1200"/>
              </a:spcAft>
              <a:tabLst>
                <a:tab pos="457200" algn="l"/>
              </a:tabLst>
            </a:pPr>
            <a:endParaRPr lang="en-GB" sz="1200" dirty="0">
              <a:effectLst/>
              <a:latin typeface="Calibri" panose="020F0502020204030204" pitchFamily="34" charset="0"/>
              <a:ea typeface="Calibri" panose="020F0502020204030204" pitchFamily="34" charset="0"/>
            </a:endParaRPr>
          </a:p>
          <a:p>
            <a:pPr marL="0" marR="0" lvl="0" indent="0" algn="just" defTabSz="914400" rtl="0" eaLnBrk="1" fontAlgn="auto" latinLnBrk="0" hangingPunct="0">
              <a:lnSpc>
                <a:spcPct val="100000"/>
              </a:lnSpc>
              <a:spcBef>
                <a:spcPts val="0"/>
              </a:spcBef>
              <a:spcAft>
                <a:spcPts val="1200"/>
              </a:spcAft>
              <a:buClrTx/>
              <a:buSzTx/>
              <a:buFontTx/>
              <a:buNone/>
              <a:tabLst>
                <a:tab pos="457200" algn="l"/>
              </a:tabLst>
              <a:defRPr/>
            </a:pPr>
            <a:r>
              <a:rPr lang="en-GB" sz="1200" dirty="0">
                <a:effectLst/>
                <a:latin typeface="Arial" panose="020B0604020202020204" pitchFamily="34" charset="0"/>
                <a:ea typeface="Calibri" panose="020F0502020204030204" pitchFamily="34" charset="0"/>
              </a:rPr>
              <a:t>Delivering on the commitments set out in the Teacher Recruitment and Retention Strategy, the Department is creating create a world-class teacher development system by transforming the training and support teachers and school leaders receive at every stage of their career. An illustration of this new system is available at </a:t>
            </a:r>
            <a:r>
              <a:rPr lang="en-GB" sz="1200" b="1" dirty="0">
                <a:effectLst/>
                <a:latin typeface="Arial" panose="020B0604020202020204" pitchFamily="34" charset="0"/>
                <a:ea typeface="Calibri" panose="020F0502020204030204" pitchFamily="34" charset="0"/>
              </a:rPr>
              <a:t>Annex A</a:t>
            </a:r>
            <a:r>
              <a:rPr lang="en-GB" sz="1200" dirty="0">
                <a:effectLst/>
                <a:latin typeface="Arial" panose="020B0604020202020204" pitchFamily="34" charset="0"/>
                <a:ea typeface="Calibri" panose="020F0502020204030204" pitchFamily="34" charset="0"/>
              </a:rPr>
              <a:t>.</a:t>
            </a:r>
            <a:br>
              <a:rPr lang="en-GB" sz="1200" dirty="0">
                <a:effectLst/>
                <a:latin typeface="Arial" panose="020B0604020202020204" pitchFamily="34" charset="0"/>
                <a:ea typeface="Calibri" panose="020F0502020204030204" pitchFamily="34" charset="0"/>
              </a:rPr>
            </a:br>
            <a:endParaRPr lang="en-GB" sz="1200" dirty="0">
              <a:effectLst/>
              <a:latin typeface="Calibri" panose="020F0502020204030204" pitchFamily="34" charset="0"/>
              <a:ea typeface="Calibri" panose="020F0502020204030204" pitchFamily="34" charset="0"/>
            </a:endParaRPr>
          </a:p>
          <a:p>
            <a:pPr algn="just" hangingPunct="0">
              <a:spcAft>
                <a:spcPts val="1200"/>
              </a:spcAft>
              <a:tabLst>
                <a:tab pos="457200" algn="l"/>
              </a:tabLst>
            </a:pPr>
            <a:r>
              <a:rPr lang="en-GB" sz="1200" dirty="0">
                <a:effectLst/>
                <a:latin typeface="Arial" panose="020B0604020202020204" pitchFamily="34" charset="0"/>
                <a:ea typeface="Calibri" panose="020F0502020204030204" pitchFamily="34" charset="0"/>
              </a:rPr>
              <a:t>Each stage – initial teacher training, early career support, specialisation and leadership – is underpinned by frameworks that build on and complement one another.</a:t>
            </a:r>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rPr>
              <a:t>The frameworks have been independently reviewed by the Education Endowment Foundation to ensure they draw on the best available evidence.</a:t>
            </a:r>
          </a:p>
          <a:p>
            <a:pPr algn="just" hangingPunct="0">
              <a:spcAft>
                <a:spcPts val="1200"/>
              </a:spcAft>
              <a:tabLst>
                <a:tab pos="457200" algn="l"/>
              </a:tabLst>
            </a:pPr>
            <a:endParaRPr lang="en-GB" sz="1200" dirty="0">
              <a:effectLst/>
              <a:latin typeface="Calibri" panose="020F0502020204030204" pitchFamily="34" charset="0"/>
              <a:ea typeface="Calibri" panose="020F0502020204030204" pitchFamily="34" charset="0"/>
            </a:endParaRPr>
          </a:p>
          <a:p>
            <a:pPr algn="just" hangingPunct="0">
              <a:spcAft>
                <a:spcPts val="1200"/>
              </a:spcAft>
              <a:tabLst>
                <a:tab pos="457200" algn="l"/>
              </a:tabLst>
            </a:pPr>
            <a:r>
              <a:rPr lang="en-GB" sz="1200" dirty="0">
                <a:effectLst/>
                <a:latin typeface="Arial" panose="020B0604020202020204" pitchFamily="34" charset="0"/>
                <a:ea typeface="Calibri" panose="020F0502020204030204" pitchFamily="34" charset="0"/>
              </a:rPr>
              <a:t>The frameworks will be translated into curricula by a new national professional development infrastructure made up of lead providers and delivery partners, responsible for designing and delivering training to schools. This infrastructure will be inspected by Ofsted to ensure it is of the highest quality.</a:t>
            </a:r>
          </a:p>
          <a:p>
            <a:pPr algn="just" hangingPunct="0">
              <a:spcAft>
                <a:spcPts val="1200"/>
              </a:spcAft>
              <a:tabLst>
                <a:tab pos="457200" algn="l"/>
              </a:tabLst>
            </a:pPr>
            <a:endParaRPr lang="en-GB" sz="1200" dirty="0">
              <a:effectLst/>
              <a:latin typeface="Calibri" panose="020F0502020204030204" pitchFamily="34" charset="0"/>
              <a:ea typeface="Calibri" panose="020F0502020204030204" pitchFamily="34" charset="0"/>
            </a:endParaRPr>
          </a:p>
          <a:p>
            <a:pPr algn="just" hangingPunct="0">
              <a:spcAft>
                <a:spcPts val="1200"/>
              </a:spcAft>
              <a:tabLst>
                <a:tab pos="457200" algn="l"/>
              </a:tabLst>
            </a:pPr>
            <a:r>
              <a:rPr lang="en-GB" sz="1200" dirty="0">
                <a:effectLst/>
                <a:latin typeface="Arial" panose="020B0604020202020204" pitchFamily="34" charset="0"/>
                <a:ea typeface="Calibri" panose="020F0502020204030204" pitchFamily="34" charset="0"/>
              </a:rPr>
              <a:t>Together these reforms will help teachers and leaders in every phase, subject and context feel more confident and in control of their careers. They will establish strong professional development cultures both within individual schools and across the country, elevating the quality of teaching and ultimately improving pupil outcomes.</a:t>
            </a:r>
          </a:p>
          <a:p>
            <a:pPr algn="just" hangingPunct="0">
              <a:spcAft>
                <a:spcPts val="1200"/>
              </a:spcAft>
              <a:tabLst>
                <a:tab pos="457200" algn="l"/>
              </a:tabLst>
            </a:pPr>
            <a:endParaRPr lang="en-GB" sz="1200" dirty="0">
              <a:effectLst/>
              <a:latin typeface="Calibri" panose="020F0502020204030204" pitchFamily="34" charset="0"/>
              <a:ea typeface="Calibri" panose="020F0502020204030204" pitchFamily="34" charset="0"/>
            </a:endParaRPr>
          </a:p>
          <a:p>
            <a:pPr algn="just" hangingPunct="0">
              <a:spcAft>
                <a:spcPts val="1200"/>
              </a:spcAft>
              <a:tabLst>
                <a:tab pos="457200" algn="l"/>
              </a:tabLst>
            </a:pPr>
            <a:r>
              <a:rPr lang="en-GB" sz="1200" dirty="0">
                <a:effectLst/>
                <a:latin typeface="Arial" panose="020B0604020202020204" pitchFamily="34" charset="0"/>
                <a:ea typeface="Calibri" panose="020F0502020204030204" pitchFamily="34" charset="0"/>
              </a:rPr>
              <a:t>This document describes all of the Department’s upcoming teacher development reforms in one place and explains what will happen next.</a:t>
            </a:r>
            <a:endParaRPr lang="en-GB" sz="1200" dirty="0">
              <a:effectLst/>
              <a:latin typeface="Calibri" panose="020F0502020204030204" pitchFamily="34" charset="0"/>
              <a:ea typeface="Calibri" panose="020F0502020204030204" pitchFamily="34" charset="0"/>
            </a:endParaRPr>
          </a:p>
          <a:p>
            <a:pPr marL="742950" indent="-285750" hangingPunct="0">
              <a:buFont typeface="Arial" panose="020B0604020202020204" pitchFamily="34" charset="0"/>
              <a:buChar char="•"/>
            </a:pPr>
            <a:endParaRPr lang="en-GB" sz="1050" dirty="0">
              <a:latin typeface="Calibri Light" panose="020F0302020204030204" pitchFamily="34" charset="0"/>
            </a:endParaRPr>
          </a:p>
          <a:p>
            <a:endParaRPr lang="en-GB" dirty="0"/>
          </a:p>
        </p:txBody>
      </p:sp>
      <p:sp>
        <p:nvSpPr>
          <p:cNvPr id="4" name="Slide Number Placeholder 3"/>
          <p:cNvSpPr>
            <a:spLocks noGrp="1"/>
          </p:cNvSpPr>
          <p:nvPr>
            <p:ph type="sldNum" sz="quarter" idx="5"/>
          </p:nvPr>
        </p:nvSpPr>
        <p:spPr/>
        <p:txBody>
          <a:bodyPr/>
          <a:lstStyle/>
          <a:p>
            <a:fld id="{A3ED1D1D-F546-4E60-9781-51E4DB4FDFBD}" type="slidenum">
              <a:rPr lang="en-GB" smtClean="0"/>
              <a:t>1</a:t>
            </a:fld>
            <a:endParaRPr lang="en-GB"/>
          </a:p>
        </p:txBody>
      </p:sp>
    </p:spTree>
    <p:extLst>
      <p:ext uri="{BB962C8B-B14F-4D97-AF65-F5344CB8AC3E}">
        <p14:creationId xmlns:p14="http://schemas.microsoft.com/office/powerpoint/2010/main" val="4193812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a:t>Appropriate bodies will continue to play an important role in statutory teacher induction. As they have always done, ABs will be expected to check that all teachers are receiving their statutory entitlements (such as reduced timetable), and they’ll continue to have their role in assessment for all teachers.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From September, the AB role is expanding to reflect the expectation that every new teacher has access to an ECF based induction. ABs will be expected to check that teachers are receiving a programme of support and training based on the ECF, alongside the other checks that they do. We’re calling this new check “</a:t>
            </a:r>
            <a:r>
              <a:rPr lang="en-GB" b="1" dirty="0"/>
              <a:t>ECF-fidelity checking</a:t>
            </a:r>
            <a:r>
              <a:rPr lang="en-GB" dirty="0"/>
              <a:t>” - meaning checking that an induction programme is faithful to the ECF. </a:t>
            </a:r>
          </a:p>
          <a:p>
            <a:endParaRPr lang="en-GB" dirty="0"/>
          </a:p>
        </p:txBody>
      </p:sp>
      <p:sp>
        <p:nvSpPr>
          <p:cNvPr id="4" name="Slide Number Placeholder 3"/>
          <p:cNvSpPr>
            <a:spLocks noGrp="1"/>
          </p:cNvSpPr>
          <p:nvPr>
            <p:ph type="sldNum" sz="quarter" idx="5"/>
          </p:nvPr>
        </p:nvSpPr>
        <p:spPr/>
        <p:txBody>
          <a:bodyPr/>
          <a:lstStyle/>
          <a:p>
            <a:fld id="{A3ED1D1D-F546-4E60-9781-51E4DB4FDFBD}" type="slidenum">
              <a:rPr lang="en-GB" smtClean="0"/>
              <a:t>11</a:t>
            </a:fld>
            <a:endParaRPr lang="en-GB"/>
          </a:p>
        </p:txBody>
      </p:sp>
    </p:spTree>
    <p:extLst>
      <p:ext uri="{BB962C8B-B14F-4D97-AF65-F5344CB8AC3E}">
        <p14:creationId xmlns:p14="http://schemas.microsoft.com/office/powerpoint/2010/main" val="3377333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The AB role, and the level of fidelity checking, will vary depending on the induction route a school has chosen:</a:t>
            </a:r>
          </a:p>
          <a:p>
            <a:pPr marL="285750" lvl="0" indent="-285750" algn="l" rtl="0">
              <a:spcBef>
                <a:spcPts val="0"/>
              </a:spcBef>
              <a:spcAft>
                <a:spcPts val="0"/>
              </a:spcAft>
              <a:buFont typeface="+mj-lt"/>
              <a:buAutoNum type="romanLcPeriod"/>
            </a:pPr>
            <a:r>
              <a:rPr lang="en-GB" dirty="0"/>
              <a:t>For schools who have enrolled on the provider-led programme, the AB does not need to carry out fidelity checks at all, because the providers of the programme will be subject to a separate QA process. </a:t>
            </a:r>
          </a:p>
          <a:p>
            <a:pPr marL="285750" lvl="0" indent="-285750" algn="l" rtl="0">
              <a:spcBef>
                <a:spcPts val="0"/>
              </a:spcBef>
              <a:spcAft>
                <a:spcPts val="0"/>
              </a:spcAft>
              <a:buFont typeface="+mj-lt"/>
              <a:buAutoNum type="romanLcPeriod"/>
            </a:pPr>
            <a:r>
              <a:rPr lang="en-GB" dirty="0"/>
              <a:t>Where schools choose to deliver the high quality DfE materials, or design their own induction programme using the ECF, the AB will be expected to check that the support and training being provided is faithful to the ECF. And a more in-depth level of checking will be expected where schools are designing their own programme. </a:t>
            </a:r>
          </a:p>
          <a:p>
            <a:pPr marL="285750" lvl="0" indent="-285750" algn="l" rtl="0">
              <a:spcBef>
                <a:spcPts val="0"/>
              </a:spcBef>
              <a:spcAft>
                <a:spcPts val="0"/>
              </a:spcAft>
              <a:buFont typeface="+mj-lt"/>
              <a:buAutoNum type="romanLcPeriod"/>
            </a:pPr>
            <a:endParaRPr lang="en-GB" dirty="0"/>
          </a:p>
          <a:p>
            <a:pPr marL="0" lvl="0" indent="0" algn="l" rtl="0">
              <a:spcBef>
                <a:spcPts val="0"/>
              </a:spcBef>
              <a:spcAft>
                <a:spcPts val="0"/>
              </a:spcAft>
              <a:buFont typeface="+mj-lt"/>
              <a:buNone/>
            </a:pPr>
            <a:r>
              <a:rPr lang="en-GB" dirty="0"/>
              <a:t>Guidance for appropriate bodies has been published which explains their roles and responsibilities as well as shares examples of good practice, including template forms ABs can use to support them in delivering their role including the new fidelity checks. </a:t>
            </a:r>
          </a:p>
          <a:p>
            <a:pPr marL="0" lvl="0" indent="0" algn="l" rtl="0">
              <a:spcBef>
                <a:spcPts val="0"/>
              </a:spcBef>
              <a:spcAft>
                <a:spcPts val="0"/>
              </a:spcAft>
              <a:buFont typeface="+mj-lt"/>
              <a:buNone/>
            </a:pPr>
            <a:endParaRPr lang="en-GB" dirty="0"/>
          </a:p>
          <a:p>
            <a:pPr marL="0" lvl="0" indent="0" algn="l" rtl="0">
              <a:spcBef>
                <a:spcPts val="0"/>
              </a:spcBef>
              <a:spcAft>
                <a:spcPts val="0"/>
              </a:spcAft>
              <a:buFont typeface="+mj-lt"/>
              <a:buNone/>
            </a:pPr>
            <a:r>
              <a:rPr lang="en-GB" dirty="0"/>
              <a:t>Chapter 4 of the AB guidance sets out a four-step process for ECF fidelity checking in more detail, including the advisory role that ABs can play in ensuring schools understand their choices, and the different levels of AB checking required for each route. </a:t>
            </a:r>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192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ED1D1D-F546-4E60-9781-51E4DB4FDFBD}" type="slidenum">
              <a:rPr lang="en-GB" smtClean="0"/>
              <a:t>13</a:t>
            </a:fld>
            <a:endParaRPr lang="en-GB"/>
          </a:p>
        </p:txBody>
      </p:sp>
    </p:spTree>
    <p:extLst>
      <p:ext uri="{BB962C8B-B14F-4D97-AF65-F5344CB8AC3E}">
        <p14:creationId xmlns:p14="http://schemas.microsoft.com/office/powerpoint/2010/main" val="6265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GB" sz="1200" dirty="0">
                <a:effectLst/>
                <a:latin typeface="Arial"/>
                <a:ea typeface="Times New Roman" panose="02020603050405020304" pitchFamily="18" charset="0"/>
                <a:cs typeface="Arial"/>
              </a:rPr>
              <a:t>The way that people enter the profession is important and we high quality initial teacher training plays a critical role in setting early career teachers up for a successful and fulfilling career.</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200" dirty="0">
                <a:effectLst/>
                <a:latin typeface="Arial"/>
                <a:ea typeface="Times New Roman" panose="02020603050405020304" pitchFamily="18" charset="0"/>
                <a:cs typeface="Arial"/>
              </a:rPr>
              <a:t>Last year, the Department for education </a:t>
            </a:r>
            <a:r>
              <a:rPr lang="en-GB" dirty="0">
                <a:latin typeface="Arial"/>
                <a:ea typeface="Times New Roman" panose="02020603050405020304" pitchFamily="18" charset="0"/>
                <a:cs typeface="Arial"/>
              </a:rPr>
              <a:t>updated</a:t>
            </a:r>
            <a:r>
              <a:rPr lang="en-GB" sz="1200" dirty="0">
                <a:effectLst/>
                <a:latin typeface="Arial"/>
                <a:ea typeface="Times New Roman" panose="02020603050405020304" pitchFamily="18" charset="0"/>
                <a:cs typeface="Arial"/>
              </a:rPr>
              <a:t> the ITT Core Content Framework which draws on the best available evidence and sets out the content that ITT providers and their partnerships must draw upon when designing and delivering their ITT programmes.</a:t>
            </a: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200" dirty="0">
                <a:effectLst/>
                <a:latin typeface="Arial"/>
                <a:ea typeface="Times New Roman" panose="02020603050405020304" pitchFamily="18" charset="0"/>
                <a:cs typeface="Arial"/>
              </a:rPr>
              <a:t>However, new teachers often feel like there is a ‘cliff-edge’ after the structured support ITT offers them and this is shown in the statistics. Early career teachers represent the biggest group of leavers with over 20% of new teachers leaving the profession within their first 2 years, and 33% leaving within their first 5.</a:t>
            </a:r>
          </a:p>
          <a:p>
            <a:pPr marL="0" lvl="0" indent="0" fontAlgn="auto" hangingPunct="1">
              <a:spcAft>
                <a:spcPts val="1200"/>
              </a:spcAft>
              <a:buFont typeface="Symbol" panose="05050102010706020507" pitchFamily="18" charset="2"/>
              <a:buNone/>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200" dirty="0">
                <a:effectLst/>
                <a:latin typeface="Arial"/>
                <a:ea typeface="Times New Roman" panose="02020603050405020304" pitchFamily="18" charset="0"/>
                <a:cs typeface="Arial"/>
              </a:rPr>
              <a:t>In the DfE’s 2017 consultation on ‘Strengthening QTS and Improving Career Progression’, they explored how they could best support teachers at the start of their careers. The response was clear: there was more that could be done to ensure early career teachers experience a high quality, supportive induction.</a:t>
            </a: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GB" sz="1200" dirty="0">
                <a:effectLst/>
                <a:latin typeface="Arial"/>
                <a:ea typeface="Times New Roman" panose="02020603050405020304" pitchFamily="18" charset="0"/>
                <a:cs typeface="Arial"/>
              </a:rPr>
              <a:t>And it is that response that is driving this policy. DfE want to extend the high-quality support that teachers receive in their initial teacher training into induction to ensure that all early career teachers can develop the knowledge, practices and working habits that can set them up for a fulfilling and successful career in teaching.</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GB" sz="1200" dirty="0">
                <a:effectLst/>
                <a:latin typeface="Arial"/>
                <a:ea typeface="Times New Roman" panose="02020603050405020304" pitchFamily="18" charset="0"/>
                <a:cs typeface="Arial"/>
              </a:rPr>
              <a:t>After a challenging year for trainees, DfE think it is more important than ever that new teachers receive the best possible support at the start. However, they also acknowledge that this has been an incredibly challenging time for schools too with immense burdens and pressures resulting from the pandemic. In later slides, the support which the DfE are putting in place to help school leaders prepare for September 2021 will be discussed.</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GB" sz="1200" dirty="0">
                <a:effectLst/>
                <a:latin typeface="Arial"/>
                <a:ea typeface="Times New Roman" panose="02020603050405020304" pitchFamily="18" charset="0"/>
                <a:cs typeface="Arial"/>
              </a:rPr>
              <a:t>To give an overview of what is involved here and ensure early career teachers receive high quality training, support and that they are given the time they need to focus on their development, DfE are:</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spcAft>
                <a:spcPts val="1200"/>
              </a:spcAft>
              <a:buFont typeface="Symbol" panose="05050102010706020507" pitchFamily="18" charset="2"/>
              <a:buChar char=""/>
            </a:pPr>
            <a:r>
              <a:rPr lang="en-GB" sz="1200" dirty="0">
                <a:effectLst/>
                <a:latin typeface="Arial"/>
                <a:ea typeface="Times New Roman" panose="02020603050405020304" pitchFamily="18" charset="0"/>
                <a:cs typeface="Arial"/>
              </a:rPr>
              <a:t>Ensuring there is more time for early career teachers to focus on their development by extending induction from one to two years. Changes will also include funding for an additional 5% off the teaching timetable in the second year of induction in state schools.</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marL="457200" fontAlgn="auto" hangingPunct="1">
              <a:spcAft>
                <a:spcPts val="1200"/>
              </a:spcAft>
            </a:pPr>
            <a:r>
              <a:rPr lang="en-GB" sz="1200" dirty="0">
                <a:effectLst/>
                <a:latin typeface="Arial"/>
                <a:ea typeface="Times New Roman" panose="02020603050405020304" pitchFamily="18" charset="0"/>
                <a:cs typeface="Arial"/>
              </a:rPr>
              <a:t> </a:t>
            </a:r>
          </a:p>
          <a:p>
            <a:pPr marL="342900" lvl="0" indent="-342900" fontAlgn="auto" hangingPunct="1">
              <a:spcAft>
                <a:spcPts val="1200"/>
              </a:spcAft>
              <a:buFont typeface="Symbol" panose="05050102010706020507" pitchFamily="18" charset="2"/>
              <a:buChar char=""/>
            </a:pPr>
            <a:r>
              <a:rPr lang="en-GB" sz="1200" dirty="0">
                <a:effectLst/>
                <a:latin typeface="Arial"/>
                <a:ea typeface="Times New Roman" panose="02020603050405020304" pitchFamily="18" charset="0"/>
                <a:cs typeface="Arial"/>
              </a:rPr>
              <a:t>DfE are also introducing the Early Career Framework which </a:t>
            </a:r>
            <a:r>
              <a:rPr lang="en-GB" sz="1200" dirty="0">
                <a:solidFill>
                  <a:srgbClr val="0B0C0C"/>
                </a:solidFill>
                <a:effectLst/>
                <a:latin typeface="Arial"/>
                <a:ea typeface="Times New Roman" panose="02020603050405020304" pitchFamily="18" charset="0"/>
                <a:cs typeface="Arial"/>
              </a:rPr>
              <a:t>is the evidence base that underpins this new entitlement for early career teachers’ professional development. </a:t>
            </a:r>
            <a:r>
              <a:rPr lang="en-GB" sz="1200" dirty="0">
                <a:effectLst/>
                <a:latin typeface="Arial"/>
                <a:ea typeface="Times New Roman" panose="02020603050405020304" pitchFamily="18" charset="0"/>
                <a:cs typeface="Arial"/>
              </a:rPr>
              <a:t>It sets out what all early career teachers should be entitled to learn about and learn how to do </a:t>
            </a:r>
            <a:r>
              <a:rPr lang="en-GB" sz="1200" dirty="0">
                <a:solidFill>
                  <a:srgbClr val="0B0C0C"/>
                </a:solidFill>
                <a:effectLst/>
                <a:latin typeface="Arial"/>
                <a:ea typeface="Times New Roman" panose="02020603050405020304" pitchFamily="18" charset="0"/>
                <a:cs typeface="Arial"/>
              </a:rPr>
              <a:t>during the first 2 years of their careers and is </a:t>
            </a:r>
            <a:r>
              <a:rPr lang="en-GB" sz="1200" dirty="0">
                <a:effectLst/>
                <a:latin typeface="Arial"/>
                <a:ea typeface="Times New Roman" panose="02020603050405020304" pitchFamily="18" charset="0"/>
                <a:cs typeface="Arial"/>
              </a:rPr>
              <a:t>based on expert guidance and the best available research. </a:t>
            </a:r>
            <a:r>
              <a:rPr lang="en-GB" sz="1200" dirty="0">
                <a:solidFill>
                  <a:srgbClr val="0B0C0C"/>
                </a:solidFill>
                <a:effectLst/>
                <a:latin typeface="Arial"/>
                <a:ea typeface="Times New Roman" panose="02020603050405020304" pitchFamily="18" charset="0"/>
                <a:cs typeface="Arial"/>
              </a:rPr>
              <a:t>It includes sections on:</a:t>
            </a:r>
            <a:br>
              <a:rPr lang="en-GB" sz="1200" dirty="0">
                <a:effectLst/>
                <a:latin typeface="Arial" panose="020B0604020202020204" pitchFamily="34" charset="0"/>
                <a:ea typeface="Times New Roman" panose="02020603050405020304" pitchFamily="18" charset="0"/>
                <a:cs typeface="Arial"/>
              </a:rPr>
            </a:b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fontAlgn="auto" hangingPunct="1">
              <a:spcAft>
                <a:spcPts val="1200"/>
              </a:spcAft>
              <a:buFont typeface="Courier New" panose="02070309020205020404" pitchFamily="49" charset="0"/>
              <a:buChar char="o"/>
            </a:pPr>
            <a:r>
              <a:rPr lang="en-GB" sz="1200" dirty="0">
                <a:solidFill>
                  <a:srgbClr val="0B0C0C"/>
                </a:solidFill>
                <a:effectLst/>
                <a:latin typeface="Arial"/>
                <a:ea typeface="Times New Roman" panose="02020603050405020304" pitchFamily="18" charset="0"/>
                <a:cs typeface="Arial"/>
              </a:rPr>
              <a:t>behaviour management</a:t>
            </a:r>
            <a:endParaRPr lang="en-GB" sz="1200" dirty="0">
              <a:effectLst/>
              <a:latin typeface="Arial"/>
              <a:ea typeface="Times New Roman" panose="02020603050405020304" pitchFamily="18" charset="0"/>
              <a:cs typeface="Arial"/>
            </a:endParaRPr>
          </a:p>
          <a:p>
            <a:pPr marL="742950" lvl="1" indent="-285750" fontAlgn="auto" hangingPunct="1">
              <a:spcAft>
                <a:spcPts val="1200"/>
              </a:spcAft>
              <a:buFont typeface="Courier New" panose="02070309020205020404" pitchFamily="49" charset="0"/>
              <a:buChar char="o"/>
            </a:pPr>
            <a:r>
              <a:rPr lang="en-GB" sz="1200" dirty="0">
                <a:solidFill>
                  <a:srgbClr val="0B0C0C"/>
                </a:solidFill>
                <a:effectLst/>
                <a:latin typeface="Arial"/>
                <a:ea typeface="Times New Roman" panose="02020603050405020304" pitchFamily="18" charset="0"/>
                <a:cs typeface="Arial"/>
              </a:rPr>
              <a:t>pedagogy</a:t>
            </a:r>
            <a:endParaRPr lang="en-GB" sz="1200" dirty="0">
              <a:effectLst/>
              <a:latin typeface="Arial"/>
              <a:ea typeface="Times New Roman" panose="02020603050405020304" pitchFamily="18" charset="0"/>
              <a:cs typeface="Arial"/>
            </a:endParaRPr>
          </a:p>
          <a:p>
            <a:pPr marL="742950" lvl="1" indent="-285750" fontAlgn="auto" hangingPunct="1">
              <a:spcAft>
                <a:spcPts val="1200"/>
              </a:spcAft>
              <a:buFont typeface="Courier New" panose="02070309020205020404" pitchFamily="49" charset="0"/>
              <a:buChar char="o"/>
            </a:pPr>
            <a:r>
              <a:rPr lang="en-GB" sz="1200" dirty="0">
                <a:solidFill>
                  <a:srgbClr val="0B0C0C"/>
                </a:solidFill>
                <a:effectLst/>
                <a:latin typeface="Arial"/>
                <a:ea typeface="Times New Roman" panose="02020603050405020304" pitchFamily="18" charset="0"/>
                <a:cs typeface="Arial"/>
              </a:rPr>
              <a:t>the curriculum</a:t>
            </a:r>
            <a:endParaRPr lang="en-GB" sz="1200" dirty="0">
              <a:effectLst/>
              <a:latin typeface="Arial"/>
              <a:ea typeface="Times New Roman" panose="02020603050405020304" pitchFamily="18" charset="0"/>
              <a:cs typeface="Arial"/>
            </a:endParaRPr>
          </a:p>
          <a:p>
            <a:pPr marL="742950" lvl="1" indent="-285750" fontAlgn="auto" hangingPunct="1">
              <a:spcAft>
                <a:spcPts val="1200"/>
              </a:spcAft>
              <a:buFont typeface="Courier New" panose="02070309020205020404" pitchFamily="49" charset="0"/>
              <a:buChar char="o"/>
            </a:pPr>
            <a:r>
              <a:rPr lang="en-GB" sz="1200" dirty="0">
                <a:solidFill>
                  <a:srgbClr val="0B0C0C"/>
                </a:solidFill>
                <a:effectLst/>
                <a:latin typeface="Arial"/>
                <a:ea typeface="Times New Roman" panose="02020603050405020304" pitchFamily="18" charset="0"/>
                <a:cs typeface="Arial"/>
              </a:rPr>
              <a:t>assessment</a:t>
            </a:r>
            <a:endParaRPr lang="en-GB" sz="1200" dirty="0">
              <a:effectLst/>
              <a:latin typeface="Arial"/>
              <a:ea typeface="Times New Roman" panose="02020603050405020304" pitchFamily="18" charset="0"/>
              <a:cs typeface="Arial"/>
            </a:endParaRPr>
          </a:p>
          <a:p>
            <a:pPr marL="742950" lvl="1" indent="-285750">
              <a:spcAft>
                <a:spcPts val="1200"/>
              </a:spcAft>
              <a:buFont typeface="Courier New" panose="02070309020205020404" pitchFamily="49" charset="0"/>
              <a:buChar char="o"/>
            </a:pPr>
            <a:r>
              <a:rPr lang="en-GB" sz="1200" dirty="0">
                <a:solidFill>
                  <a:srgbClr val="0B0C0C"/>
                </a:solidFill>
                <a:effectLst/>
                <a:latin typeface="Arial"/>
                <a:ea typeface="Times New Roman" panose="02020603050405020304" pitchFamily="18" charset="0"/>
                <a:cs typeface="Arial"/>
              </a:rPr>
              <a:t>And professional behaviours</a:t>
            </a:r>
            <a:r>
              <a:rPr lang="en-GB"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marL="742950" lvl="1" indent="-285750" fontAlgn="auto" hangingPunct="1">
              <a:spcAft>
                <a:spcPts val="1200"/>
              </a:spcAft>
              <a:buFont typeface="Courier New" panose="02070309020205020404" pitchFamily="49" charset="0"/>
              <a:buChar char="o"/>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fontAlgn="auto" hangingPunct="1">
              <a:spcAft>
                <a:spcPts val="1200"/>
              </a:spcAft>
            </a:pPr>
            <a:r>
              <a:rPr lang="en-GB" sz="1200" dirty="0">
                <a:effectLst/>
                <a:latin typeface="Arial"/>
                <a:ea typeface="Times New Roman" panose="02020603050405020304" pitchFamily="18" charset="0"/>
                <a:cs typeface="Arial"/>
              </a:rPr>
              <a:t>The framework was designed in close collaboration with the sector, as well as the Expert Advisory Group and the invaluable input of teachers, school leaders, academics, and experts. The evidence was also independently reviewed by the Education Endowment Foundation to ensure that evidence has been interpreted with fidelity.</a:t>
            </a:r>
          </a:p>
          <a:p>
            <a:pPr marL="685800" fontAlgn="auto" hangingPunct="1">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a:spcAft>
                <a:spcPts val="1200"/>
              </a:spcAft>
            </a:pPr>
            <a:r>
              <a:rPr lang="en-GB" sz="1200" dirty="0">
                <a:effectLst/>
                <a:latin typeface="Arial"/>
                <a:ea typeface="Times New Roman" panose="02020603050405020304" pitchFamily="18" charset="0"/>
                <a:cs typeface="Arial"/>
              </a:rPr>
              <a:t>Finally, DfE want to ensure that all early career teachers benefit from the support of a dedicated mentor. They are providing funding to account for the additional call on mentors’ time in the second year of induction, as well as support for the mentors themselves, including materials and </a:t>
            </a:r>
            <a:r>
              <a:rPr lang="en-GB" dirty="0">
                <a:latin typeface="Arial"/>
                <a:ea typeface="Times New Roman" panose="02020603050405020304" pitchFamily="18" charset="0"/>
                <a:cs typeface="Arial"/>
              </a:rPr>
              <a:t>access to training</a:t>
            </a:r>
            <a:r>
              <a:rPr lang="en-GB" sz="1200" dirty="0">
                <a:effectLst/>
                <a:latin typeface="Arial"/>
                <a:ea typeface="Times New Roman" panose="02020603050405020304" pitchFamily="18" charset="0"/>
                <a:cs typeface="Arial"/>
              </a:rPr>
              <a:t>.</a:t>
            </a:r>
          </a:p>
          <a:p>
            <a:pPr marL="457200" lvl="1" indent="0" fontAlgn="auto" hangingPunct="1">
              <a:spcAft>
                <a:spcPts val="1200"/>
              </a:spcAft>
              <a:buFont typeface="Courier New" panose="02070309020205020404" pitchFamily="49" charset="0"/>
              <a:buNone/>
            </a:pPr>
            <a:r>
              <a:rPr lang="en-GB" sz="1200" dirty="0">
                <a:effectLst/>
                <a:latin typeface="Arial"/>
                <a:ea typeface="Times New Roman" panose="02020603050405020304" pitchFamily="18" charset="0"/>
                <a:cs typeface="Arial"/>
              </a:rPr>
              <a:t> </a:t>
            </a:r>
          </a:p>
          <a:p>
            <a:endParaRPr lang="en-GB" dirty="0"/>
          </a:p>
        </p:txBody>
      </p:sp>
      <p:sp>
        <p:nvSpPr>
          <p:cNvPr id="4" name="Slide Number Placeholder 3"/>
          <p:cNvSpPr>
            <a:spLocks noGrp="1"/>
          </p:cNvSpPr>
          <p:nvPr>
            <p:ph type="sldNum" sz="quarter" idx="5"/>
          </p:nvPr>
        </p:nvSpPr>
        <p:spPr/>
        <p:txBody>
          <a:bodyPr/>
          <a:lstStyle/>
          <a:p>
            <a:fld id="{A3ED1D1D-F546-4E60-9781-51E4DB4FDFBD}" type="slidenum">
              <a:rPr lang="en-GB" smtClean="0"/>
              <a:t>2</a:t>
            </a:fld>
            <a:endParaRPr lang="en-GB"/>
          </a:p>
        </p:txBody>
      </p:sp>
    </p:spTree>
    <p:extLst>
      <p:ext uri="{BB962C8B-B14F-4D97-AF65-F5344CB8AC3E}">
        <p14:creationId xmlns:p14="http://schemas.microsoft.com/office/powerpoint/2010/main" val="384739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hangingPunct="0">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This slide shows exactly what is changing for new Early Career Teachers and how it compares to current induction requirements.</a:t>
            </a:r>
          </a:p>
          <a:p>
            <a:pPr fontAlgn="auto" hangingPunct="1">
              <a:spcAft>
                <a:spcPts val="1200"/>
              </a:spcAft>
            </a:pPr>
            <a:r>
              <a:rPr lang="en-GB" sz="1800" dirty="0">
                <a:effectLst/>
                <a:latin typeface="Arial" panose="020B0604020202020204" pitchFamily="34" charset="0"/>
                <a:ea typeface="Arial" panose="020B0604020202020204" pitchFamily="34" charset="0"/>
                <a:cs typeface="Arial" panose="020B0604020202020204" pitchFamily="34" charset="0"/>
              </a:rPr>
              <a:t>From September 2021, statutory induction arrangements are changing. These requirements will </a:t>
            </a:r>
            <a:r>
              <a:rPr lang="en-GB" sz="1800" b="1" dirty="0">
                <a:effectLst/>
                <a:latin typeface="Arial" panose="020B0604020202020204" pitchFamily="34" charset="0"/>
                <a:ea typeface="Arial" panose="020B0604020202020204" pitchFamily="34" charset="0"/>
                <a:cs typeface="Arial" panose="020B0604020202020204" pitchFamily="34" charset="0"/>
              </a:rPr>
              <a:t>replace </a:t>
            </a:r>
            <a:r>
              <a:rPr lang="en-GB" sz="1800" dirty="0">
                <a:effectLst/>
                <a:latin typeface="Arial" panose="020B0604020202020204" pitchFamily="34" charset="0"/>
                <a:ea typeface="Arial" panose="020B0604020202020204" pitchFamily="34" charset="0"/>
                <a:cs typeface="Arial" panose="020B0604020202020204" pitchFamily="34" charset="0"/>
              </a:rPr>
              <a:t>current induction requirements.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To meet these new requirements schools </a:t>
            </a:r>
            <a:r>
              <a:rPr lang="en-GB" sz="1800" b="1" dirty="0">
                <a:effectLst/>
                <a:latin typeface="Arial" panose="020B0604020202020204" pitchFamily="34" charset="0"/>
                <a:ea typeface="Times New Roman" panose="02020603050405020304" pitchFamily="18" charset="0"/>
                <a:cs typeface="Arial" panose="020B0604020202020204" pitchFamily="34" charset="0"/>
              </a:rPr>
              <a:t>must: </a:t>
            </a:r>
          </a:p>
          <a:p>
            <a:pPr fontAlgn="auto" hangingPunct="1">
              <a:spcAft>
                <a:spcPts val="12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Ensure that early career teachers have an induction period that lasts two years compared to the current requirement of one year. In some exceptional circumstances, the length of the induction period may vary from this.  </a:t>
            </a:r>
            <a:br>
              <a:rPr lang="en-GB" sz="18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They must also make sure that early career teachers are given adequate time to devote to their professional development by ensuring they receive a 10% timetable reduction in year one, as is currently the case and already funded through the National Funding Formula, and a 5% timetable reduction in year two. </a:t>
            </a:r>
            <a:br>
              <a:rPr lang="en-GB" sz="18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Schools are also expected to: </a:t>
            </a:r>
          </a:p>
          <a:p>
            <a:pPr marL="342900" lvl="0" indent="-342900" hangingPunct="0">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Ensure early career teachers receive a structured package of support and development based on the Early Career Framework. There are different options for schools on how to offer this which will be covered on the next slide.</a:t>
            </a:r>
          </a:p>
          <a:p>
            <a:pPr marL="457200" hangingPunct="0">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They also need to ensure early career teachers receive support from a dedicated mentor through regular one to one mentoring sessions. This mentor role should be separate to that of the induction tutor and focus on supporting the early career teacher through the two-year programme. DFE understand how important the mentor role is and support will be available to mentors, and funding will be provided to cover mentors’ time with the mentee in the second year of teaching.</a:t>
            </a:r>
          </a:p>
          <a:p>
            <a:pPr marL="457200" fontAlgn="auto" hangingPunct="1">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auto" hangingPunct="1">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Early Career Framework is not and should not be used as an assessment framework. The end of the induction period will continue to be marked by a decision as to whether the teacher’s performance against the </a:t>
            </a:r>
            <a:r>
              <a:rPr lang="en-GB" sz="1800" u="none" strike="noStrike" dirty="0">
                <a:effectLst/>
                <a:latin typeface="Arial" panose="020B0604020202020204" pitchFamily="34" charset="0"/>
                <a:ea typeface="Times New Roman" panose="02020603050405020304" pitchFamily="18" charset="0"/>
                <a:cs typeface="Times New Roman" panose="02020603050405020304" pitchFamily="18" charset="0"/>
                <a:hlinkClick r:id="rId3"/>
              </a:rPr>
              <a:t>Teachers’ Standards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is satisfactory. </a:t>
            </a:r>
          </a:p>
          <a:p>
            <a:pPr fontAlgn="auto" hangingPunct="1"/>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auto" hangingPunct="1">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Whilst induction should be supportive and development focused, and the ECF should not be seen as an additional assessment tool, it is important to ensure progress against the Standards is monitored. The new induction arrangements will reduce assessment points for early career teachers. Under new arrangement there will be two formal assessments points during induction: one midway through induction, and one at the end of the induction period. These should be supported by regular progress reviews to monitor progress, to take place in each term where a formal assessment does not. </a:t>
            </a:r>
            <a:br>
              <a:rPr lang="en-GB" sz="18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State schools will receive additional funding to meet these requirements.</a:t>
            </a:r>
          </a:p>
          <a:p>
            <a:pPr marL="457200" fontAlgn="auto" hangingPunct="1">
              <a:spcAft>
                <a:spcPts val="1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 two-year induction will have no adverse impact upon early career teachers’ pay or career progression opportunities. Early career teachers will still be able to progress on the pay scale as current arrangements allow, both during and after induction.</a:t>
            </a:r>
            <a:br>
              <a:rPr lang="en-GB" sz="18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auto" hangingPunct="1">
              <a:spcAft>
                <a:spcPts val="1200"/>
              </a:spcAft>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Finally Appropriate bodies will continue to play a key role in induction. As well as ensuring that early career teachers receive their statutory entitlements and are fairly and consistently assessed, from September 2021 appropriate bodies will also be required to check whether early career teachers are receiving a programme of support and training based on the early career framework.</a:t>
            </a:r>
          </a:p>
          <a:p>
            <a:pPr marL="457200" indent="-228600" hangingPunct="0">
              <a:spcAft>
                <a:spcPts val="1200"/>
              </a:spcAft>
              <a:tabLst>
                <a:tab pos="457200" algn="l"/>
                <a:tab pos="4572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lvl="0" indent="0" algn="l" rtl="0">
              <a:spcBef>
                <a:spcPts val="0"/>
              </a:spcBef>
              <a:spcAft>
                <a:spcPts val="0"/>
              </a:spcAft>
              <a:buNone/>
            </a:pPr>
            <a:endParaRPr dirty="0"/>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1117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hangingPunct="0">
              <a:spcAft>
                <a:spcPts val="1200"/>
              </a:spcAft>
            </a:pPr>
            <a:r>
              <a:rPr lang="en-GB" sz="1800">
                <a:effectLst/>
                <a:latin typeface="Arial"/>
                <a:ea typeface="Arial" panose="020B0604020202020204" pitchFamily="34" charset="0"/>
                <a:cs typeface="Arial"/>
              </a:rPr>
              <a:t>This slide shows exactly what options of support are available to schools to help them deliver an Early Career Framework based induction. Support from providers is not mandated and schools are able to choose the support that best suits them and the needs of their early career teachers.</a:t>
            </a:r>
            <a:r>
              <a:rPr lang="en-GB" sz="1800">
                <a:latin typeface="Arial"/>
                <a:ea typeface="Arial" panose="020B0604020202020204" pitchFamily="34" charset="0"/>
                <a:cs typeface="Arial"/>
              </a:rPr>
              <a:t> </a:t>
            </a:r>
            <a:endParaRPr lang="en-GB" sz="1800">
              <a:effectLst/>
              <a:latin typeface="Arial" panose="020B0604020202020204" pitchFamily="34" charset="0"/>
              <a:ea typeface="Arial" panose="020B0604020202020204" pitchFamily="34" charset="0"/>
              <a:cs typeface="Times New Roman" panose="02020603050405020304" pitchFamily="18" charset="0"/>
            </a:endParaRPr>
          </a:p>
          <a:p>
            <a:pPr hangingPunct="0">
              <a:spcAft>
                <a:spcPts val="12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a:effectLst/>
                <a:latin typeface="Arial"/>
                <a:ea typeface="Arial" panose="020B0604020202020204" pitchFamily="34" charset="0"/>
                <a:cs typeface="Arial"/>
              </a:rPr>
              <a:t>It will be the choice of each school which option they choose.</a:t>
            </a:r>
            <a:r>
              <a:rPr lang="en-GB" sz="1800">
                <a:latin typeface="Arial"/>
                <a:ea typeface="Arial" panose="020B0604020202020204" pitchFamily="34" charset="0"/>
                <a:cs typeface="Arial"/>
              </a:rPr>
              <a:t> </a:t>
            </a:r>
            <a:endParaRPr lang="en-GB" sz="1800">
              <a:effectLst/>
              <a:latin typeface="Arial" panose="020B0604020202020204" pitchFamily="34" charset="0"/>
              <a:ea typeface="Arial" panose="020B0604020202020204" pitchFamily="34" charset="0"/>
              <a:cs typeface="Arial"/>
            </a:endParaRPr>
          </a:p>
          <a:p>
            <a:pPr hangingPunct="0">
              <a:spcAft>
                <a:spcPts val="12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a:effectLst/>
                <a:latin typeface="Arial"/>
                <a:ea typeface="Arial" panose="020B0604020202020204" pitchFamily="34" charset="0"/>
                <a:cs typeface="Arial"/>
              </a:rPr>
              <a:t>If school choose a provider-led programme (shown in the left-hand column), providers will be paid directly to deliver training to early career teachers and mentors. There is a</a:t>
            </a:r>
            <a:r>
              <a:rPr lang="en-GB" sz="1800">
                <a:effectLst/>
                <a:latin typeface="Arial"/>
                <a:ea typeface="Times New Roman" panose="02020603050405020304" pitchFamily="18" charset="0"/>
                <a:cs typeface="Arial"/>
              </a:rPr>
              <a:t>lso </a:t>
            </a:r>
            <a:r>
              <a:rPr lang="en-US" sz="1800">
                <a:effectLst/>
                <a:latin typeface="Arial"/>
                <a:ea typeface="Times New Roman" panose="02020603050405020304" pitchFamily="18" charset="0"/>
                <a:cs typeface="Arial"/>
              </a:rPr>
              <a:t>additional funding to backfill mentor time spent undertaking training in addition to the funding for time off timetable.</a:t>
            </a:r>
            <a:endParaRPr lang="en-GB" sz="1800">
              <a:effectLst/>
              <a:latin typeface="Arial"/>
              <a:ea typeface="Times New Roman" panose="02020603050405020304" pitchFamily="18" charset="0"/>
              <a:cs typeface="Arial"/>
            </a:endParaRPr>
          </a:p>
          <a:p>
            <a:pPr hangingPunct="0"/>
            <a:r>
              <a:rPr lang="en-US" sz="1800">
                <a:effectLst/>
                <a:latin typeface="Arial"/>
                <a:ea typeface="Times New Roman" panose="02020603050405020304" pitchFamily="18" charset="0"/>
                <a:cs typeface="Arial"/>
              </a:rPr>
              <a:t> </a:t>
            </a:r>
            <a:endParaRPr lang="en-GB" sz="1800">
              <a:effectLst/>
              <a:latin typeface="Arial"/>
              <a:ea typeface="Times New Roman" panose="02020603050405020304" pitchFamily="18" charset="0"/>
              <a:cs typeface="Arial"/>
            </a:endParaRPr>
          </a:p>
          <a:p>
            <a:pPr hangingPunct="0"/>
            <a:r>
              <a:rPr lang="en-GB" sz="1800">
                <a:effectLst/>
                <a:latin typeface="Arial"/>
                <a:ea typeface="Arial" panose="020B0604020202020204" pitchFamily="34" charset="0"/>
                <a:cs typeface="Arial"/>
              </a:rPr>
              <a:t>The middle column shows another option a school can take without using a DFE funded training provider.</a:t>
            </a:r>
            <a:r>
              <a:rPr lang="en-GB" sz="1800">
                <a:latin typeface="Arial"/>
                <a:ea typeface="Arial" panose="020B0604020202020204" pitchFamily="34" charset="0"/>
                <a:cs typeface="Arial"/>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US" sz="1800">
                <a:effectLst/>
                <a:latin typeface="Arial"/>
                <a:ea typeface="Times New Roman" panose="02020603050405020304" pitchFamily="18" charset="0"/>
                <a:cs typeface="Arial"/>
              </a:rPr>
              <a:t> </a:t>
            </a:r>
            <a:endParaRPr lang="en-GB" sz="1800">
              <a:effectLst/>
              <a:latin typeface="Arial"/>
              <a:ea typeface="Times New Roman" panose="02020603050405020304" pitchFamily="18" charset="0"/>
              <a:cs typeface="Arial"/>
            </a:endParaRPr>
          </a:p>
          <a:p>
            <a:pPr hangingPunct="0">
              <a:spcAft>
                <a:spcPts val="1200"/>
              </a:spcAft>
            </a:pPr>
            <a:r>
              <a:rPr lang="en-GB" sz="1800">
                <a:effectLst/>
                <a:latin typeface="Arial"/>
                <a:ea typeface="Arial" panose="020B0604020202020204" pitchFamily="34" charset="0"/>
                <a:cs typeface="Arial"/>
              </a:rPr>
              <a:t>High-quality, materials and resources accredited by DFE are available for the use of any school that wants to provide their own induction programme. These are available online now and are free to access and use. .</a:t>
            </a:r>
          </a:p>
          <a:p>
            <a:pPr hangingPunct="0">
              <a:spcAft>
                <a:spcPts val="12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a:effectLst/>
                <a:latin typeface="Arial"/>
                <a:ea typeface="Arial" panose="020B0604020202020204" pitchFamily="34" charset="0"/>
                <a:cs typeface="Arial"/>
              </a:rPr>
              <a:t>On the right-hand side is the school led induction where schools can design their own two-year induction programme which is based on the content defined in the early career framework.</a:t>
            </a:r>
          </a:p>
          <a:p>
            <a:pPr hangingPunct="0">
              <a:spcAft>
                <a:spcPts val="120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a:effectLst/>
                <a:latin typeface="Arial"/>
                <a:ea typeface="Arial" panose="020B0604020202020204" pitchFamily="34" charset="0"/>
                <a:cs typeface="Arial"/>
              </a:rPr>
              <a:t>Funding for time off timetable for early career teachers and mentors in the second year of induction is given to all</a:t>
            </a:r>
            <a:r>
              <a:rPr lang="en-GB" sz="1800" b="1">
                <a:effectLst/>
                <a:latin typeface="Arial"/>
                <a:ea typeface="Arial" panose="020B0604020202020204" pitchFamily="34" charset="0"/>
                <a:cs typeface="Arial"/>
              </a:rPr>
              <a:t> </a:t>
            </a:r>
            <a:r>
              <a:rPr lang="en-GB" sz="1800">
                <a:effectLst/>
                <a:latin typeface="Arial"/>
                <a:ea typeface="Arial" panose="020B0604020202020204" pitchFamily="34" charset="0"/>
                <a:cs typeface="Arial"/>
              </a:rPr>
              <a:t>schools undertaking statutory induction regardless of whether they utilise further DFE support.</a:t>
            </a:r>
            <a:r>
              <a:rPr lang="en-GB" sz="1800">
                <a:latin typeface="Arial"/>
                <a:ea typeface="Arial" panose="020B0604020202020204" pitchFamily="34" charset="0"/>
                <a:cs typeface="Arial"/>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rtl="0">
              <a:spcBef>
                <a:spcPts val="0"/>
              </a:spcBef>
              <a:spcAft>
                <a:spcPts val="0"/>
              </a:spcAft>
              <a:buNone/>
            </a:pPr>
            <a:endParaRPr/>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3077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r>
              <a:rPr lang="en-GB" dirty="0"/>
              <a:t>For most schools, delivery of ECF-based inductions will be facilitated by a new DfE online service. The interaction with the online service will differ depending on which delivery route a school has chosen to pursue.</a:t>
            </a:r>
          </a:p>
          <a:p>
            <a:endParaRPr lang="en-GB" dirty="0"/>
          </a:p>
          <a:p>
            <a:r>
              <a:rPr lang="en-GB" dirty="0"/>
              <a:t>Unless your school is opting to design your own ECF-based programmes, your school will need to get fully registered on the online service ahead of inductions starting in September.</a:t>
            </a:r>
            <a:endParaRPr lang="en-GB" dirty="0">
              <a:cs typeface="Calibri"/>
            </a:endParaRPr>
          </a:p>
          <a:p>
            <a:endParaRPr lang="en-GB" dirty="0"/>
          </a:p>
          <a:p>
            <a:r>
              <a:rPr lang="en-GB" dirty="0"/>
              <a:t>1. If your school is intending to use a funded provider for training, then from 25 April you can nominate your induction tutor to register your school with the  ‘Manage training for early career teachers’ service.</a:t>
            </a:r>
            <a:endParaRPr lang="en-GB" dirty="0">
              <a:cs typeface="Calibri" panose="020F0502020204030204"/>
            </a:endParaRPr>
          </a:p>
          <a:p>
            <a:endParaRPr lang="en-GB" dirty="0"/>
          </a:p>
          <a:p>
            <a:r>
              <a:rPr lang="en-GB" dirty="0"/>
              <a:t>They can confirm their details as the induction tutor for your school.</a:t>
            </a:r>
            <a:endParaRPr lang="en-GB" dirty="0">
              <a:cs typeface="Calibri"/>
            </a:endParaRPr>
          </a:p>
          <a:p>
            <a:endParaRPr lang="en-GB" dirty="0"/>
          </a:p>
          <a:p>
            <a:r>
              <a:rPr lang="en-GB" dirty="0"/>
              <a:t>The next steps are then to confirm that your school will be delivering training via a funded provider. You don’t yet have to provide full details of your early career teachers or mentors at </a:t>
            </a:r>
            <a:r>
              <a:rPr lang="en-GB"/>
              <a:t>this point. </a:t>
            </a:r>
            <a:r>
              <a:rPr lang="en-GB" dirty="0"/>
              <a:t>This will happen closer to September and the induction tutor will be prompted for that information by the online service at the appropriate point.</a:t>
            </a:r>
            <a:endParaRPr lang="en-GB" dirty="0">
              <a:cs typeface="Calibri"/>
            </a:endParaRPr>
          </a:p>
          <a:p>
            <a:endParaRPr lang="en-GB" dirty="0"/>
          </a:p>
          <a:p>
            <a:r>
              <a:rPr lang="en-GB" dirty="0"/>
              <a:t>2. If your school is intending to deliver the accredited training materials yourself, then those steps are exactly the same.</a:t>
            </a:r>
            <a:endParaRPr lang="en-GB" dirty="0">
              <a:cs typeface="Calibri"/>
            </a:endParaRPr>
          </a:p>
          <a:p>
            <a:endParaRPr lang="en-GB" dirty="0"/>
          </a:p>
          <a:p>
            <a:r>
              <a:rPr lang="en-GB" dirty="0"/>
              <a:t>The only difference is what happens when the inductions actually begin from September. The DfE online service will host all of the accredited materials for the schools choosing to deliver the training themselves. But if your are using a funded provider, at this point the online service will redirect you to your school’s training provider.</a:t>
            </a:r>
            <a:endParaRPr lang="en-GB" dirty="0">
              <a:cs typeface="Calibri"/>
            </a:endParaRPr>
          </a:p>
          <a:p>
            <a:endParaRPr lang="en-GB" dirty="0"/>
          </a:p>
          <a:p>
            <a:r>
              <a:rPr lang="en-GB" dirty="0"/>
              <a:t>3. For the minority of schools that plan to both design and deliver their own training materials, no engagement with the online service is required. Neither do schools have to register with the online service if they do not expect to have any ECTs.</a:t>
            </a:r>
            <a:endParaRPr lang="en-GB" dirty="0">
              <a:cs typeface="Calibri"/>
            </a:endParaRPr>
          </a:p>
          <a:p>
            <a:endParaRPr lang="en-GB" dirty="0"/>
          </a:p>
          <a:p>
            <a:r>
              <a:rPr lang="en-GB" dirty="0"/>
              <a:t>There are still some things that a school will need to do to prepare for induction that do not involve the online service. For example, those schools who want to use a funded training provider need to sign up directly with the provider. The providers will confirm to the DfE which schools they are working with, and the online service will be updated accordingly.</a:t>
            </a:r>
            <a:endParaRPr lang="en-GB" dirty="0">
              <a:cs typeface="Calibri"/>
            </a:endParaRPr>
          </a:p>
          <a:p>
            <a:endParaRPr lang="en-GB" dirty="0"/>
          </a:p>
          <a:p>
            <a:r>
              <a:rPr lang="en-GB" dirty="0"/>
              <a:t>Whichever delivery route a school chooses, you will also still need to select an appropriate body. It will still be up to the appropriate body to ensure the details of your ECT(s) are registered with the TRA exactly. And for schools that have chosen to design their own materials or deliver the accredited materials themselves, there are additional steps involving the appropriate body as the appropriate body will need to check that the training is going to be delivered faithfully to the ECF.</a:t>
            </a:r>
            <a:endParaRPr lang="en-GB" dirty="0">
              <a:cs typeface="Calibri"/>
            </a:endParaRPr>
          </a:p>
          <a:p>
            <a:endParaRPr lang="en-GB" dirty="0"/>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3488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hangingPunct="0">
              <a:spcAft>
                <a:spcPts val="1200"/>
              </a:spcAft>
            </a:pPr>
            <a:r>
              <a:rPr lang="en-GB" sz="1800" dirty="0">
                <a:effectLst/>
                <a:latin typeface="Arial"/>
                <a:ea typeface="Arial" panose="020B0604020202020204" pitchFamily="34" charset="0"/>
                <a:cs typeface="Arial"/>
              </a:rPr>
              <a:t>DFE have designed a funded package of support to deliver these reforms, in addition to the materials and resources already discussed.</a:t>
            </a:r>
          </a:p>
          <a:p>
            <a:pPr hangingPunct="0">
              <a:spcAft>
                <a:spcPts val="1200"/>
              </a:spcAft>
            </a:pPr>
            <a:endParaRPr lang="en-GB" sz="1800" dirty="0">
              <a:latin typeface="Arial"/>
              <a:ea typeface="Arial" panose="020B0604020202020204" pitchFamily="34" charset="0"/>
              <a:cs typeface="Arial"/>
            </a:endParaRPr>
          </a:p>
          <a:p>
            <a:pPr>
              <a:spcAft>
                <a:spcPts val="1200"/>
              </a:spcAft>
            </a:pPr>
            <a:r>
              <a:rPr lang="en-GB" sz="1800" dirty="0">
                <a:latin typeface="Arial"/>
                <a:ea typeface="Arial" panose="020B0604020202020204" pitchFamily="34" charset="0"/>
                <a:cs typeface="Arial"/>
              </a:rPr>
              <a:t>Rather</a:t>
            </a:r>
            <a:r>
              <a:rPr lang="en-GB" sz="1800" dirty="0">
                <a:effectLst/>
                <a:latin typeface="Arial"/>
                <a:ea typeface="Arial" panose="020B0604020202020204" pitchFamily="34" charset="0"/>
                <a:cs typeface="Arial"/>
              </a:rPr>
              <a:t> than delivering an induction programme themselves, schools can choose to use a DFE funded provider who will design and deliver a programme of face to face and online early career teacher and mentor training based on the Early Career Framework.</a:t>
            </a:r>
            <a:r>
              <a:rPr lang="en-GB" sz="1800" dirty="0">
                <a:latin typeface="Arial"/>
                <a:ea typeface="Arial" panose="020B0604020202020204" pitchFamily="34" charset="0"/>
                <a:cs typeface="Arial"/>
              </a:rPr>
              <a:t> </a:t>
            </a:r>
          </a:p>
          <a:p>
            <a:pPr hangingPunct="0">
              <a:spcAft>
                <a:spcPts val="1200"/>
              </a:spcAft>
            </a:pPr>
            <a:endParaRPr lang="en-GB" sz="1800" dirty="0">
              <a:latin typeface="Arial" panose="020B0604020202020204" pitchFamily="34" charset="0"/>
              <a:ea typeface="Arial" panose="020B0604020202020204" pitchFamily="34" charset="0"/>
              <a:cs typeface="Times New Roman" panose="02020603050405020304" pitchFamily="18" charset="0"/>
            </a:endParaRPr>
          </a:p>
          <a:p>
            <a:pPr hangingPunct="0">
              <a:spcAft>
                <a:spcPts val="1200"/>
              </a:spcAft>
            </a:pPr>
            <a:r>
              <a:rPr lang="en-GB" sz="1800" dirty="0">
                <a:effectLst/>
                <a:latin typeface="Arial"/>
                <a:ea typeface="Arial" panose="020B0604020202020204" pitchFamily="34" charset="0"/>
                <a:cs typeface="Arial"/>
              </a:rPr>
              <a:t>DFE recently ran a procurement exercise to ensure the training provision delivered by these providers is of a very high-quality. Six providers were awarded contracts, these are Ambition Institute, Best Practice Network, Capita</a:t>
            </a:r>
            <a:r>
              <a:rPr lang="en-GB" sz="1800" dirty="0">
                <a:latin typeface="Arial"/>
                <a:ea typeface="Arial" panose="020B0604020202020204" pitchFamily="34" charset="0"/>
                <a:cs typeface="Arial"/>
              </a:rPr>
              <a:t> with lead academic partner the University of Birmingham</a:t>
            </a:r>
            <a:r>
              <a:rPr lang="en-GB" sz="1800" dirty="0">
                <a:effectLst/>
                <a:latin typeface="Arial"/>
                <a:ea typeface="Arial" panose="020B0604020202020204" pitchFamily="34" charset="0"/>
                <a:cs typeface="Arial"/>
              </a:rPr>
              <a:t>, EDT, Teach First and UCL. They will build delivery chains with local delivery partners, including recently designated Teaching School Hubs, to maximise their geographical reach and coverage.</a:t>
            </a:r>
          </a:p>
          <a:p>
            <a:pPr hangingPunct="0">
              <a:spcAft>
                <a:spcPts val="12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dirty="0">
                <a:effectLst/>
                <a:latin typeface="Arial"/>
                <a:ea typeface="Arial" panose="020B0604020202020204" pitchFamily="34" charset="0"/>
                <a:cs typeface="Arial"/>
              </a:rPr>
              <a:t>Lead providers will be held to account for the quality of their training through regular quality assurance</a:t>
            </a:r>
            <a:r>
              <a:rPr lang="en-GB" sz="1800" dirty="0">
                <a:latin typeface="Arial"/>
                <a:ea typeface="Arial" panose="020B0604020202020204" pitchFamily="34" charset="0"/>
                <a:cs typeface="Arial"/>
              </a:rPr>
              <a:t> through Ofsted</a:t>
            </a:r>
            <a:r>
              <a:rPr lang="en-GB" sz="1800" dirty="0">
                <a:effectLst/>
                <a:latin typeface="Arial"/>
                <a:ea typeface="Arial" panose="020B0604020202020204" pitchFamily="34" charset="0"/>
                <a:cs typeface="Arial"/>
              </a:rPr>
              <a:t>, so schools can be assured that training will remain high quality.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Ofsted will inspect the lead providers. To inform their assessment of the lead providers, Ofsted will visit a sample of delivery partners and will engage others involved in receiving and delivering their programmes including teachers, and mentors. Delivery partners, including schools, will not be judged individually as part of these inspections or directly named in reports. </a:t>
            </a:r>
          </a:p>
          <a:p>
            <a:pPr hangingPunct="0">
              <a:spcAft>
                <a:spcPts val="12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dirty="0">
                <a:effectLst/>
                <a:latin typeface="Arial"/>
                <a:ea typeface="Arial" panose="020B0604020202020204" pitchFamily="34" charset="0"/>
                <a:cs typeface="Arial"/>
              </a:rPr>
              <a:t>Providers will be paid directly by the DFE, based on data received through the school workforce census so schools will not have any payment burdens.</a:t>
            </a:r>
          </a:p>
          <a:p>
            <a:pPr hangingPunct="0">
              <a:spcAft>
                <a:spcPts val="120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800" dirty="0">
                <a:effectLst/>
                <a:latin typeface="Arial"/>
                <a:ea typeface="Arial" panose="020B0604020202020204" pitchFamily="34" charset="0"/>
                <a:cs typeface="Arial"/>
              </a:rPr>
              <a:t>In addition to ECT training, providers are contracted to develop and deliver 36 hours of training for mentors across the two-year programme. Schools using a provider-led programme will receive further funding for the time that mentors spend on this DFE accredited mentor training, consisting of 36 hours of backfill time per mentor over two years.</a:t>
            </a:r>
            <a:r>
              <a:rPr lang="en-GB" sz="1800" dirty="0">
                <a:latin typeface="Arial"/>
                <a:ea typeface="Arial" panose="020B0604020202020204" pitchFamily="34" charset="0"/>
                <a:cs typeface="Arial"/>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rtl="0">
              <a:spcBef>
                <a:spcPts val="0"/>
              </a:spcBef>
              <a:spcAft>
                <a:spcPts val="0"/>
              </a:spcAft>
              <a:buNone/>
            </a:pPr>
            <a:endParaRPr dirty="0"/>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2681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fontAlgn="auto" hangingPunct="1">
              <a:spcAft>
                <a:spcPts val="12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All state schools offering statutory induction will receive additional funding to deliver the early career framework reforms.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fontAlgn="auto" hangingPunct="1">
              <a:spcAft>
                <a:spcPts val="12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The funding will cover: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Funding for 5% off timetable in the second year of induction for all early career teachers.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auto" hangingPunct="1">
              <a:spcAft>
                <a:spcPts val="1200"/>
              </a:spcAft>
              <a:buFont typeface="Symbol" panose="05050102010706020507" pitchFamily="18" charset="2"/>
              <a:buChar char=""/>
              <a:tabLst>
                <a:tab pos="45720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Funding for time for mentors to spend with early career teachers in the second year of induction.</a:t>
            </a:r>
          </a:p>
          <a:p>
            <a:pPr marL="0" lvl="0" indent="0" fontAlgn="auto" hangingPunct="1">
              <a:spcAft>
                <a:spcPts val="1200"/>
              </a:spcAft>
              <a:buFont typeface="Symbol" panose="05050102010706020507" pitchFamily="18" charset="2"/>
              <a:buNone/>
              <a:tabLst>
                <a:tab pos="457200" algn="l"/>
              </a:tabLs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DFE have developed a simple payment mechanism to ensure there is a low administrative burden on schools. State schools undertaking statutory induction will receive a single payment for their ECTs in the summer of their second year of induction. To use ECTs starting in September 2021 as an example, payment will be made in the summer term of 2023, based on how many second-year ECTs commenced each term in the 2023 academic year. This data will be collected through the school workforce census.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a:t>
            </a:r>
            <a:r>
              <a:rPr lang="en-GB" sz="1200" dirty="0">
                <a:effectLst/>
                <a:latin typeface="Arial" panose="020B0604020202020204" pitchFamily="34" charset="0"/>
                <a:ea typeface="Arial" panose="020B0604020202020204" pitchFamily="34" charset="0"/>
                <a:cs typeface="Arial" panose="020B0604020202020204" pitchFamily="34" charset="0"/>
              </a:rPr>
              <a:t>he table on this slide shows the funding calculations for each ECT.</a:t>
            </a:r>
          </a:p>
          <a:p>
            <a:pPr hangingPunct="0">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1200"/>
              </a:spcAft>
            </a:pPr>
            <a:r>
              <a:rPr lang="en-GB" sz="1200" dirty="0">
                <a:effectLst/>
                <a:latin typeface="Arial" panose="020B0604020202020204" pitchFamily="34" charset="0"/>
                <a:ea typeface="Arial" panose="020B0604020202020204" pitchFamily="34" charset="0"/>
                <a:cs typeface="Arial" panose="020B0604020202020204" pitchFamily="34" charset="0"/>
              </a:rPr>
              <a:t>Funding for the 5% time off timetable in the second year of induction is calculated by taking the</a:t>
            </a:r>
            <a:r>
              <a:rPr lang="en-GB" sz="1200" b="1" dirty="0">
                <a:effectLst/>
                <a:latin typeface="Arial" panose="020B0604020202020204" pitchFamily="34" charset="0"/>
                <a:ea typeface="Arial" panose="020B0604020202020204" pitchFamily="34" charset="0"/>
                <a:cs typeface="Arial" panose="020B0604020202020204" pitchFamily="34" charset="0"/>
              </a:rPr>
              <a:t> </a:t>
            </a:r>
            <a:r>
              <a:rPr lang="en-GB" sz="1200" dirty="0">
                <a:effectLst/>
                <a:latin typeface="Arial" panose="020B0604020202020204" pitchFamily="34" charset="0"/>
                <a:ea typeface="Arial" panose="020B0604020202020204" pitchFamily="34" charset="0"/>
                <a:cs typeface="Arial" panose="020B0604020202020204" pitchFamily="34" charset="0"/>
              </a:rPr>
              <a:t>average salary for an early career teacher, split by region, and uses the hourly rate to calculate a total funding figure. This will equate to:</a:t>
            </a:r>
          </a:p>
          <a:p>
            <a:pPr hangingPunct="0">
              <a:spcAft>
                <a:spcPts val="120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£1,200 per second year ECT for schools in England, excluding the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£1,500 per second year ECT for schools in the inner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£1,400 per second year ECT for schools in the outer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£1,300 per second year ECT for schools in the fringe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200" dirty="0">
                <a:effectLst/>
                <a:latin typeface="Arial" panose="020B0604020202020204" pitchFamily="34" charset="0"/>
                <a:ea typeface="Arial" panose="020B0604020202020204" pitchFamily="34"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200" dirty="0">
                <a:effectLst/>
                <a:latin typeface="Arial" panose="020B0604020202020204" pitchFamily="34" charset="0"/>
                <a:ea typeface="Arial" panose="020B0604020202020204" pitchFamily="34" charset="0"/>
                <a:cs typeface="Arial" panose="020B0604020202020204" pitchFamily="34" charset="0"/>
              </a:rPr>
              <a:t>Funding for the time mentors are to spend with ECTs is calculated in the same way as the as the above to reimburse state schools for their time off timetable. This will equate to:</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200" dirty="0">
                <a:effectLst/>
                <a:latin typeface="Arial" panose="020B0604020202020204" pitchFamily="34" charset="0"/>
                <a:ea typeface="Arial" panose="020B0604020202020204" pitchFamily="34"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£900 per second year ECT for schools in England, excluding the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£1,100 per second year ECT for schools in the inner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£1,100 per second year ECT for schools in the outer London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hangingPunct="0">
              <a:buFont typeface="Courier New" panose="02070309020205020404" pitchFamily="49" charset="0"/>
              <a:buChar char="o"/>
              <a:tabLst>
                <a:tab pos="914400" algn="l"/>
              </a:tabLst>
            </a:pPr>
            <a:r>
              <a:rPr lang="en-GB" sz="1200" dirty="0">
                <a:effectLst/>
                <a:latin typeface="Arial" panose="020B0604020202020204" pitchFamily="34" charset="0"/>
                <a:ea typeface="Arial" panose="020B0604020202020204" pitchFamily="34" charset="0"/>
                <a:cs typeface="Arial" panose="020B0604020202020204" pitchFamily="34" charset="0"/>
              </a:rPr>
              <a:t>£900 per second year ECT for schools in the fringe area.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200" dirty="0">
                <a:effectLst/>
                <a:latin typeface="Arial" panose="020B0604020202020204" pitchFamily="34" charset="0"/>
                <a:ea typeface="Arial" panose="020B0604020202020204" pitchFamily="34"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200" dirty="0">
                <a:effectLst/>
                <a:latin typeface="Arial" panose="020B0604020202020204" pitchFamily="34" charset="0"/>
                <a:ea typeface="Arial" panose="020B0604020202020204" pitchFamily="34" charset="0"/>
                <a:cs typeface="Arial" panose="020B0604020202020204" pitchFamily="34" charset="0"/>
              </a:rPr>
              <a:t>You can see in the table the total amounts paid per ECT to all state schools.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l"/>
            <a:br>
              <a:rPr lang="en-GB" dirty="0"/>
            </a:br>
            <a:r>
              <a:rPr lang="en-GB" sz="1200" b="1" i="0" dirty="0">
                <a:solidFill>
                  <a:srgbClr val="0B0C0C"/>
                </a:solidFill>
                <a:effectLst/>
              </a:rPr>
              <a:t>Additional Funding</a:t>
            </a:r>
          </a:p>
          <a:p>
            <a:pPr algn="l"/>
            <a:r>
              <a:rPr lang="en-GB" sz="1200" b="0" i="0" dirty="0">
                <a:solidFill>
                  <a:srgbClr val="0B0C0C"/>
                </a:solidFill>
                <a:effectLst/>
              </a:rPr>
              <a:t>Schools can choose to work with one of 6 providers accredited by the Department for Education who will design and deliver a programme of face-to-face and online training to early career teachers and their mentors. This programme is funded by the Department for Education (DfE). Providers will be paid directly so schools will not face any payment burdens. There will be additional funding for schools using a provider-led programme for the time mentors of early career teachers will spend on the provider-led mentor training. This will consist of 36 hours of backfill time over two years per mentor. Funding for this programme is in addition to the funding above related to time off timetable for early career teachers and their mentors. </a:t>
            </a:r>
            <a:r>
              <a:rPr lang="en-GB" sz="1200" dirty="0">
                <a:effectLst/>
              </a:rPr>
              <a:t>Payments for this will be paid directly to schools in the same way as funding for 5% time of timetable for mentors and ECTs, meaning it is grant funded in arrears based on data collections over the period.</a:t>
            </a:r>
          </a:p>
          <a:p>
            <a:pPr algn="l"/>
            <a:endParaRPr lang="en-GB" sz="1400" b="0" i="0" dirty="0">
              <a:solidFill>
                <a:srgbClr val="0B0C0C"/>
              </a:solidFill>
              <a:effectLst/>
            </a:endParaRPr>
          </a:p>
          <a:p>
            <a:pPr marL="0" lvl="0" indent="0" algn="l" rtl="0">
              <a:spcBef>
                <a:spcPts val="0"/>
              </a:spcBef>
              <a:spcAft>
                <a:spcPts val="0"/>
              </a:spcAft>
              <a:buNone/>
            </a:pPr>
            <a:endParaRPr dirty="0"/>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456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shows an overview of the upcoming dates in relation to DfE communications.</a:t>
            </a:r>
          </a:p>
        </p:txBody>
      </p:sp>
      <p:sp>
        <p:nvSpPr>
          <p:cNvPr id="4" name="Slide Number Placeholder 3"/>
          <p:cNvSpPr>
            <a:spLocks noGrp="1"/>
          </p:cNvSpPr>
          <p:nvPr>
            <p:ph type="sldNum" sz="quarter" idx="5"/>
          </p:nvPr>
        </p:nvSpPr>
        <p:spPr/>
        <p:txBody>
          <a:bodyPr/>
          <a:lstStyle/>
          <a:p>
            <a:fld id="{A3ED1D1D-F546-4E60-9781-51E4DB4FDFBD}" type="slidenum">
              <a:rPr lang="en-GB" smtClean="0"/>
              <a:t>8</a:t>
            </a:fld>
            <a:endParaRPr lang="en-GB"/>
          </a:p>
        </p:txBody>
      </p:sp>
    </p:spTree>
    <p:extLst>
      <p:ext uri="{BB962C8B-B14F-4D97-AF65-F5344CB8AC3E}">
        <p14:creationId xmlns:p14="http://schemas.microsoft.com/office/powerpoint/2010/main" val="3827930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70e14975_1_29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hangingPunct="0"/>
            <a:r>
              <a:rPr lang="en-GB" sz="1800" dirty="0">
                <a:effectLst/>
                <a:latin typeface="Arial" panose="020B0604020202020204" pitchFamily="34" charset="0"/>
                <a:ea typeface="Arial" panose="020B0604020202020204" pitchFamily="34" charset="0"/>
                <a:cs typeface="Arial" panose="020B0604020202020204" pitchFamily="34" charset="0"/>
              </a:rPr>
              <a:t>We thought it would be helpful to highlight what the next steps are to prepare for September 2021.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The first step for school leaders will be to read the information on each of the options available to schools to enable the delivery of a 2-year ECF based induction and identify the option which best suits the needs of their school. To support this, read the latest guidance on GOV.UK as well the links and materials and resources which have been published.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If a school wants to utilise the provider-led programme, the easiest way to sign up to these programmes is to contact your local </a:t>
            </a:r>
            <a:r>
              <a:rPr lang="en-GB" sz="1800">
                <a:effectLst/>
                <a:latin typeface="Arial" panose="020B0604020202020204" pitchFamily="34" charset="0"/>
                <a:ea typeface="Arial" panose="020B0604020202020204" pitchFamily="34" charset="0"/>
                <a:cs typeface="Arial" panose="020B0604020202020204" pitchFamily="34" charset="0"/>
              </a:rPr>
              <a:t>Teaching School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Ahead of September these schools will need to:</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Ensure that their ECT has a timetable reduction, and that </a:t>
            </a:r>
            <a:r>
              <a:rPr lang="en-US" sz="1800" dirty="0">
                <a:effectLst/>
                <a:latin typeface="Arial" panose="020B0604020202020204" pitchFamily="34" charset="0"/>
                <a:ea typeface="Arial" panose="020B0604020202020204" pitchFamily="34" charset="0"/>
                <a:cs typeface="Arial" panose="020B0604020202020204" pitchFamily="34" charset="0"/>
              </a:rPr>
              <a:t>the induction tutor and mentor have the ability and time to carry out their roles</a:t>
            </a:r>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Sign up on the DfE online service and register the details for your ECT(s) and mentor(s).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If a school wants to use the materials and resources provided by DFE to deliver an ECF based induction, they’ll need to review the materials which have been published and pick a programme that suits their needs.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Ahead of September these schools will need to:</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Ensure that their ECT has a timetable reduction, and that </a:t>
            </a:r>
            <a:r>
              <a:rPr lang="en-US" sz="1800" dirty="0">
                <a:effectLst/>
                <a:latin typeface="Arial" panose="020B0604020202020204" pitchFamily="34" charset="0"/>
                <a:ea typeface="Arial" panose="020B0604020202020204" pitchFamily="34" charset="0"/>
                <a:cs typeface="Arial" panose="020B0604020202020204" pitchFamily="34" charset="0"/>
              </a:rPr>
              <a:t>the induction tutor and mentor have the ability and time to carry out their roles</a:t>
            </a:r>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Sign up on the DfE online service and register the details for your ECT(s) and mentor(s).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Contact their Appropriate Body to ask about what evidence will be required to demonstrate their induction programme meets statutory requirements.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If a school decides to design and deliver its own induction programme based on the ECF, their immediate next steps will be to download the Early Career Framework to review the content needed for a two-year induction programme and use this to begin preparing a programme.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Ahead of September these schools will need to:</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Ensure that their ECT has a timetable reduction, and that </a:t>
            </a:r>
            <a:r>
              <a:rPr lang="en-US" sz="1800" dirty="0">
                <a:effectLst/>
                <a:latin typeface="Arial" panose="020B0604020202020204" pitchFamily="34" charset="0"/>
                <a:ea typeface="Arial" panose="020B0604020202020204" pitchFamily="34" charset="0"/>
                <a:cs typeface="Arial" panose="020B0604020202020204" pitchFamily="34" charset="0"/>
              </a:rPr>
              <a:t>the induction tutor and mentor have the ability and time to carry out their roles</a:t>
            </a:r>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en-GB" sz="1800" dirty="0">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buFont typeface="Arial" panose="020B0604020202020204" pitchFamily="34" charset="0"/>
              <a:buChar char="•"/>
            </a:pPr>
            <a:r>
              <a:rPr lang="en-GB" sz="1800" dirty="0">
                <a:effectLst/>
                <a:latin typeface="Arial" panose="020B0604020202020204" pitchFamily="34" charset="0"/>
                <a:ea typeface="Arial" panose="020B0604020202020204" pitchFamily="34" charset="0"/>
                <a:cs typeface="Arial" panose="020B0604020202020204" pitchFamily="34" charset="0"/>
              </a:rPr>
              <a:t>Contact their Appropriate Body to ask about what evidence will be required to demonstrate their induction programme meets statutory requirements.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rtl="0">
              <a:spcBef>
                <a:spcPts val="0"/>
              </a:spcBef>
              <a:spcAft>
                <a:spcPts val="0"/>
              </a:spcAft>
              <a:buNone/>
            </a:pPr>
            <a:endParaRPr dirty="0"/>
          </a:p>
        </p:txBody>
      </p:sp>
      <p:sp>
        <p:nvSpPr>
          <p:cNvPr id="95" name="Google Shape;95;g4c70e14975_1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0707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BB613-7979-4CED-82B2-E9332337A8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4A7948-46AA-42FC-898C-B9C00AEF0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54E3FD-983B-49D9-B13D-47090DE03616}"/>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555E2DF4-F051-4384-99EF-12E55F08F6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573BC-DE9C-4F68-919A-E7831DCA9D4B}"/>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202011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4B677-AC60-4586-A3FD-75E8FF1470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C1C60E-5CA3-4230-BAE9-D7BAAD55AC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375F11-EB80-4949-842E-4E34D0F6775D}"/>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08EC401E-4B6D-40CD-B90A-C227AEBB52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89D44-853C-487B-9333-AD908F6D633C}"/>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216871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901515-191B-479E-B5E2-6284BF03DE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01A8CB-00A2-41B0-B3E2-50B0CE2E66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B2C9FB-4A8E-45DE-BC66-E41F2E0C0EAE}"/>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119EF67A-2F1C-4039-AC87-88334E629A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329F50-06C1-458A-905D-02D65D30DD38}"/>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2708869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2 column">
  <p:cSld name="2 column">
    <p:bg>
      <p:bgPr>
        <a:solidFill>
          <a:srgbClr val="FFFFFF"/>
        </a:solidFill>
        <a:effectLst/>
      </p:bgPr>
    </p:bg>
    <p:spTree>
      <p:nvGrpSpPr>
        <p:cNvPr id="1" name="Shape 57"/>
        <p:cNvGrpSpPr/>
        <p:nvPr/>
      </p:nvGrpSpPr>
      <p:grpSpPr>
        <a:xfrm>
          <a:off x="0" y="0"/>
          <a:ext cx="0" cy="0"/>
          <a:chOff x="0" y="0"/>
          <a:chExt cx="0" cy="0"/>
        </a:xfrm>
      </p:grpSpPr>
      <p:pic>
        <p:nvPicPr>
          <p:cNvPr id="58" name="Google Shape;58;p14" descr="DfE logo b&amp;w.pdf"/>
          <p:cNvPicPr preferRelativeResize="0"/>
          <p:nvPr/>
        </p:nvPicPr>
        <p:blipFill rotWithShape="1">
          <a:blip r:embed="rId2">
            <a:alphaModFix/>
          </a:blip>
          <a:srcRect l="6533" t="4950" b="52810"/>
          <a:stretch/>
        </p:blipFill>
        <p:spPr>
          <a:xfrm>
            <a:off x="90092" y="6258560"/>
            <a:ext cx="751608" cy="492427"/>
          </a:xfrm>
          <a:prstGeom prst="rect">
            <a:avLst/>
          </a:prstGeom>
          <a:noFill/>
          <a:ln>
            <a:noFill/>
          </a:ln>
        </p:spPr>
      </p:pic>
      <p:sp>
        <p:nvSpPr>
          <p:cNvPr id="59" name="Google Shape;59;p14"/>
          <p:cNvSpPr txBox="1">
            <a:spLocks noGrp="1"/>
          </p:cNvSpPr>
          <p:nvPr>
            <p:ph type="body" idx="1"/>
          </p:nvPr>
        </p:nvSpPr>
        <p:spPr>
          <a:xfrm>
            <a:off x="521894" y="470263"/>
            <a:ext cx="5443919" cy="666823"/>
          </a:xfrm>
          <a:prstGeom prst="rect">
            <a:avLst/>
          </a:prstGeom>
          <a:noFill/>
          <a:ln>
            <a:noFill/>
          </a:ln>
        </p:spPr>
        <p:txBody>
          <a:bodyPr spcFirstLastPara="1" wrap="square" lIns="0" tIns="0" rIns="0" bIns="0" anchor="t" anchorCtr="0"/>
          <a:lstStyle>
            <a:lvl1pPr marL="470276" marR="0" lvl="0" indent="-235138" algn="l" rtl="0">
              <a:lnSpc>
                <a:spcPct val="100000"/>
              </a:lnSpc>
              <a:spcBef>
                <a:spcPts val="0"/>
              </a:spcBef>
              <a:spcAft>
                <a:spcPts val="0"/>
              </a:spcAft>
              <a:buClr>
                <a:srgbClr val="3D3D3D"/>
              </a:buClr>
              <a:buSzPts val="2800"/>
              <a:buFont typeface="Helvetica Neue"/>
              <a:buNone/>
              <a:defRPr sz="2880" i="0" u="none" strike="noStrike" cap="none">
                <a:solidFill>
                  <a:srgbClr val="3D3D3D"/>
                </a:solidFill>
                <a:latin typeface="Helvetica Neue"/>
                <a:ea typeface="Helvetica Neue"/>
                <a:cs typeface="Helvetica Neue"/>
                <a:sym typeface="Helvetica Neue"/>
              </a:defRPr>
            </a:lvl1pPr>
            <a:lvl2pPr marL="940552" marR="0" lvl="1"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2pPr>
            <a:lvl3pPr marL="1410828" marR="0" lvl="2"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3pPr>
            <a:lvl4pPr marL="1881104" marR="0" lvl="3"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4pPr>
            <a:lvl5pPr marL="2351380" marR="0" lvl="4"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5pPr>
            <a:lvl6pPr marL="2821656" marR="0" lvl="5"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6pPr>
            <a:lvl7pPr marL="3291931" marR="0" lvl="6"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7pPr>
            <a:lvl8pPr marL="3762207" marR="0" lvl="7"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8pPr>
            <a:lvl9pPr marL="4232483" marR="0" lvl="8" indent="-235138" algn="l" rtl="0">
              <a:lnSpc>
                <a:spcPct val="100000"/>
              </a:lnSpc>
              <a:spcBef>
                <a:spcPts val="0"/>
              </a:spcBef>
              <a:spcAft>
                <a:spcPts val="0"/>
              </a:spcAft>
              <a:buClr>
                <a:srgbClr val="000000"/>
              </a:buClr>
              <a:buSzPts val="1000"/>
              <a:buFont typeface="Helvetica Neue"/>
              <a:buNone/>
              <a:defRPr sz="1029" i="0" u="none" strike="noStrike" cap="none">
                <a:solidFill>
                  <a:srgbClr val="000000"/>
                </a:solidFill>
                <a:latin typeface="Helvetica Neue"/>
                <a:ea typeface="Helvetica Neue"/>
                <a:cs typeface="Helvetica Neue"/>
                <a:sym typeface="Helvetica Neue"/>
              </a:defRPr>
            </a:lvl9pPr>
          </a:lstStyle>
          <a:p>
            <a:endParaRPr/>
          </a:p>
        </p:txBody>
      </p:sp>
      <p:sp>
        <p:nvSpPr>
          <p:cNvPr id="60" name="Google Shape;60;p14"/>
          <p:cNvSpPr txBox="1">
            <a:spLocks noGrp="1"/>
          </p:cNvSpPr>
          <p:nvPr>
            <p:ph type="body" idx="2"/>
          </p:nvPr>
        </p:nvSpPr>
        <p:spPr>
          <a:xfrm>
            <a:off x="404040" y="2435340"/>
            <a:ext cx="9246136" cy="815246"/>
          </a:xfrm>
          <a:prstGeom prst="rect">
            <a:avLst/>
          </a:prstGeom>
          <a:noFill/>
          <a:ln>
            <a:noFill/>
          </a:ln>
        </p:spPr>
        <p:txBody>
          <a:bodyPr spcFirstLastPara="1" wrap="square" lIns="0" tIns="0" rIns="0" bIns="0" anchor="t" anchorCtr="0"/>
          <a:lstStyle>
            <a:lvl1pPr marL="470276" marR="0" lvl="0" indent="-235138" algn="l" rtl="0">
              <a:lnSpc>
                <a:spcPct val="90000"/>
              </a:lnSpc>
              <a:spcBef>
                <a:spcPts val="0"/>
              </a:spcBef>
              <a:spcAft>
                <a:spcPts val="0"/>
              </a:spcAft>
              <a:buClr>
                <a:srgbClr val="3D3D3D"/>
              </a:buClr>
              <a:buSzPts val="1500"/>
              <a:buFont typeface="Helvetica Neue"/>
              <a:buNone/>
              <a:defRPr sz="1543" i="0" u="none" strike="noStrike" cap="none">
                <a:solidFill>
                  <a:srgbClr val="3D3D3D"/>
                </a:solidFill>
                <a:latin typeface="Helvetica Neue"/>
                <a:ea typeface="Helvetica Neue"/>
                <a:cs typeface="Helvetica Neue"/>
                <a:sym typeface="Helvetica Neue"/>
              </a:defRPr>
            </a:lvl1pPr>
            <a:lvl2pPr marL="940552" marR="0" lvl="1"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2pPr>
            <a:lvl3pPr marL="1410828" marR="0" lvl="2"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3pPr>
            <a:lvl4pPr marL="1881104" marR="0" lvl="3"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4pPr>
            <a:lvl5pPr marL="2351380" marR="0" lvl="4"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5pPr>
            <a:lvl6pPr marL="2821656" marR="0" lvl="5"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6pPr>
            <a:lvl7pPr marL="3291931" marR="0" lvl="6"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7pPr>
            <a:lvl8pPr marL="3762207" marR="0" lvl="7"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8pPr>
            <a:lvl9pPr marL="4232483" marR="0" lvl="8" indent="-235138" algn="l" rtl="0">
              <a:lnSpc>
                <a:spcPct val="100000"/>
              </a:lnSpc>
              <a:spcBef>
                <a:spcPts val="0"/>
              </a:spcBef>
              <a:spcAft>
                <a:spcPts val="0"/>
              </a:spcAft>
              <a:buClr>
                <a:srgbClr val="000000"/>
              </a:buClr>
              <a:buSzPts val="1500"/>
              <a:buFont typeface="Helvetica Neue"/>
              <a:buNone/>
              <a:defRPr sz="1543" i="0" u="none" strike="noStrike" cap="none">
                <a:solidFill>
                  <a:srgbClr val="000000"/>
                </a:solidFill>
                <a:latin typeface="Helvetica Neue"/>
                <a:ea typeface="Helvetica Neue"/>
                <a:cs typeface="Helvetica Neue"/>
                <a:sym typeface="Helvetica Neue"/>
              </a:defRPr>
            </a:lvl9pPr>
          </a:lstStyle>
          <a:p>
            <a:endParaRPr/>
          </a:p>
        </p:txBody>
      </p:sp>
      <p:sp>
        <p:nvSpPr>
          <p:cNvPr id="61" name="Google Shape;61;p14"/>
          <p:cNvSpPr txBox="1">
            <a:spLocks noGrp="1"/>
          </p:cNvSpPr>
          <p:nvPr>
            <p:ph type="sldNum" idx="12"/>
          </p:nvPr>
        </p:nvSpPr>
        <p:spPr>
          <a:xfrm>
            <a:off x="5965865" y="6536530"/>
            <a:ext cx="255125" cy="191314"/>
          </a:xfrm>
          <a:prstGeom prst="rect">
            <a:avLst/>
          </a:prstGeom>
          <a:noFill/>
          <a:ln>
            <a:noFill/>
          </a:ln>
        </p:spPr>
        <p:txBody>
          <a:bodyPr spcFirstLastPara="1" wrap="square" lIns="34800" tIns="34800" rIns="34800" bIns="34800" anchor="t" anchorCtr="0">
            <a:noAutofit/>
          </a:bodyPr>
          <a:lstStyle>
            <a:lvl1pPr marL="0" marR="0" lvl="0"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000"/>
              <a:buFont typeface="Helvetica Neue"/>
              <a:buNone/>
              <a:defRPr sz="1029" b="0" i="0" u="none" strike="noStrike" cap="none">
                <a:solidFill>
                  <a:srgbClr val="000000"/>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679318947"/>
      </p:ext>
    </p:extLst>
  </p:cSld>
  <p:clrMapOvr>
    <a:masterClrMapping/>
  </p:clrMapOvr>
  <p:extLst>
    <p:ext uri="{DCECCB84-F9BA-43D5-87BE-67443E8EF086}">
      <p15:sldGuideLst xmlns:p15="http://schemas.microsoft.com/office/powerpoint/2012/main">
        <p15:guide id="1" orient="horz" pos="288">
          <p15:clr>
            <a:srgbClr val="F9AD4C"/>
          </p15:clr>
        </p15:guide>
        <p15:guide id="2" pos="288">
          <p15:clr>
            <a:srgbClr val="F9AD4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A9D97-070A-44A4-8741-66A74BBF82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ABBDF4-4436-4894-8242-789D85C2BE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82CCE0-3142-482E-B00F-EF8C6342EDD4}"/>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D93BCDEF-BCE4-405E-A508-1B7E9FDAD0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C23CC-BFF5-4FA6-9AE9-FDE114623986}"/>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14526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3E5E-3799-458D-9662-8869E7BF99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22ADBE6-7447-45AD-A707-071EB15AE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74C458-D560-475D-AFA9-690CEA909D83}"/>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468E0FBA-8461-4AD4-A746-3C33C4B377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0BF545-3D3F-4BAE-96B1-9E02D2844CF5}"/>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38419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2E861-72B0-4CC7-87AB-BED9386447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72A977-242F-47DE-9832-54C2BC6EFA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B4792B-E022-459D-A3D3-3C9052C08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5A524D-0583-4903-A11C-11971EDF20BA}"/>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6" name="Footer Placeholder 5">
            <a:extLst>
              <a:ext uri="{FF2B5EF4-FFF2-40B4-BE49-F238E27FC236}">
                <a16:creationId xmlns:a16="http://schemas.microsoft.com/office/drawing/2014/main" id="{5B440907-A68C-4611-844B-F70F51D406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81CEDC-F859-4D2A-8858-548E1FB3E93C}"/>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408654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807A-667D-4DA7-8B5D-E21A3D0B5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03FF32-F30C-43E4-BB72-E2A964927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23F9A4-F4FF-43D0-A41C-033618D5C4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2FA3C3-57E4-463C-8F9C-94F06338F7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4483E2-9BE4-4666-A391-EAE0D4F946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B1D856-B73D-476A-9305-01634C6D98ED}"/>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8" name="Footer Placeholder 7">
            <a:extLst>
              <a:ext uri="{FF2B5EF4-FFF2-40B4-BE49-F238E27FC236}">
                <a16:creationId xmlns:a16="http://schemas.microsoft.com/office/drawing/2014/main" id="{0BD019DA-80C0-4620-BD6A-46043DA19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6B1BD2-BCF6-44D6-AF83-64A76676AC31}"/>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363500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C0B0-EDC8-41EE-8AF9-B97028AA3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065F1F-7588-47B4-8B72-875DB8DEB234}"/>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4" name="Footer Placeholder 3">
            <a:extLst>
              <a:ext uri="{FF2B5EF4-FFF2-40B4-BE49-F238E27FC236}">
                <a16:creationId xmlns:a16="http://schemas.microsoft.com/office/drawing/2014/main" id="{5558BA34-D491-45B1-81E1-5ECC998933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188B8-2D0F-427B-B12F-8C8B3F24F56A}"/>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156065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74A00-0DC6-461A-97C8-4F4D2AA1A046}"/>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3" name="Footer Placeholder 2">
            <a:extLst>
              <a:ext uri="{FF2B5EF4-FFF2-40B4-BE49-F238E27FC236}">
                <a16:creationId xmlns:a16="http://schemas.microsoft.com/office/drawing/2014/main" id="{AA99333D-40DC-4647-AD27-E5E6931149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160522-5B66-47D0-805E-17FD315C8285}"/>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329412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7E7E-2F7F-470C-ADE0-2100E1ACA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D5BF37-DF57-4BA3-B9A4-7AD050C64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13EC01-0D29-45DE-B835-4EAD77E25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0E7D0-D232-4811-9102-4BF4CF1CE174}"/>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6" name="Footer Placeholder 5">
            <a:extLst>
              <a:ext uri="{FF2B5EF4-FFF2-40B4-BE49-F238E27FC236}">
                <a16:creationId xmlns:a16="http://schemas.microsoft.com/office/drawing/2014/main" id="{D9A82C7E-8537-47D8-B500-381D668A94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FB60A3-942E-48F8-837B-472835D516BB}"/>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129643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3683A-7902-4C47-AE7C-B7AA61E74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F6A1D2-A699-42F3-B8C6-3FFB5F6A3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B2A6BD-236C-4D97-85F3-F3CB25B2A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1A737-11C7-4436-8387-7F42CFD01622}"/>
              </a:ext>
            </a:extLst>
          </p:cNvPr>
          <p:cNvSpPr>
            <a:spLocks noGrp="1"/>
          </p:cNvSpPr>
          <p:nvPr>
            <p:ph type="dt" sz="half" idx="10"/>
          </p:nvPr>
        </p:nvSpPr>
        <p:spPr/>
        <p:txBody>
          <a:bodyPr/>
          <a:lstStyle/>
          <a:p>
            <a:fld id="{017BFC9C-4232-43D5-801B-06AF2282F226}" type="datetimeFigureOut">
              <a:rPr lang="en-GB" smtClean="0"/>
              <a:t>12/05/2021</a:t>
            </a:fld>
            <a:endParaRPr lang="en-GB"/>
          </a:p>
        </p:txBody>
      </p:sp>
      <p:sp>
        <p:nvSpPr>
          <p:cNvPr id="6" name="Footer Placeholder 5">
            <a:extLst>
              <a:ext uri="{FF2B5EF4-FFF2-40B4-BE49-F238E27FC236}">
                <a16:creationId xmlns:a16="http://schemas.microsoft.com/office/drawing/2014/main" id="{FB32E3B9-C483-495A-B4ED-7A3EE999C3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82A6AD-21E6-4C87-95E1-F5851B128588}"/>
              </a:ext>
            </a:extLst>
          </p:cNvPr>
          <p:cNvSpPr>
            <a:spLocks noGrp="1"/>
          </p:cNvSpPr>
          <p:nvPr>
            <p:ph type="sldNum" sz="quarter" idx="12"/>
          </p:nvPr>
        </p:nvSpPr>
        <p:spPr/>
        <p:txBody>
          <a:bodyPr/>
          <a:lstStyle/>
          <a:p>
            <a:fld id="{CAD7CE8B-A23A-4CE5-8300-64E5311649CE}" type="slidenum">
              <a:rPr lang="en-GB" smtClean="0"/>
              <a:t>‹#›</a:t>
            </a:fld>
            <a:endParaRPr lang="en-GB"/>
          </a:p>
        </p:txBody>
      </p:sp>
    </p:spTree>
    <p:extLst>
      <p:ext uri="{BB962C8B-B14F-4D97-AF65-F5344CB8AC3E}">
        <p14:creationId xmlns:p14="http://schemas.microsoft.com/office/powerpoint/2010/main" val="780481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26030-264A-4255-91C8-085922A89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8FD762-3FC4-4B2E-AA1E-D7F887C0F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985C2B-7E7E-4B5F-AC53-79128246E7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BFC9C-4232-43D5-801B-06AF2282F226}" type="datetimeFigureOut">
              <a:rPr lang="en-GB" smtClean="0"/>
              <a:t>12/05/2021</a:t>
            </a:fld>
            <a:endParaRPr lang="en-GB"/>
          </a:p>
        </p:txBody>
      </p:sp>
      <p:sp>
        <p:nvSpPr>
          <p:cNvPr id="5" name="Footer Placeholder 4">
            <a:extLst>
              <a:ext uri="{FF2B5EF4-FFF2-40B4-BE49-F238E27FC236}">
                <a16:creationId xmlns:a16="http://schemas.microsoft.com/office/drawing/2014/main" id="{8696613E-4CB3-431B-820C-A077E146E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EF066E-40BC-4640-B856-ABB3DB5A4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7CE8B-A23A-4CE5-8300-64E5311649CE}" type="slidenum">
              <a:rPr lang="en-GB" smtClean="0"/>
              <a:t>‹#›</a:t>
            </a:fld>
            <a:endParaRPr lang="en-GB"/>
          </a:p>
        </p:txBody>
      </p:sp>
    </p:spTree>
    <p:extLst>
      <p:ext uri="{BB962C8B-B14F-4D97-AF65-F5344CB8AC3E}">
        <p14:creationId xmlns:p14="http://schemas.microsoft.com/office/powerpoint/2010/main" val="183197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9.sv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22.png"/><Relationship Id="rId10" Type="http://schemas.openxmlformats.org/officeDocument/2006/relationships/image" Target="../media/image23.png"/><Relationship Id="rId4" Type="http://schemas.openxmlformats.org/officeDocument/2006/relationships/image" Target="../media/image3.svg"/><Relationship Id="rId9" Type="http://schemas.openxmlformats.org/officeDocument/2006/relationships/image" Target="../media/image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collections/early-career-framework-reform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hyperlink" Target="https://www.early-career-framework.education.gov.uk/" TargetMode="External"/><Relationship Id="rId3" Type="http://schemas.openxmlformats.org/officeDocument/2006/relationships/image" Target="../media/image2.png"/><Relationship Id="rId7" Type="http://schemas.openxmlformats.org/officeDocument/2006/relationships/hyperlink" Target="https://assets.publishing.service.gov.uk/government/uploads/system/uploads/attachment_data/file/913646/Early-Career_Framework.pdf" TargetMode="External"/><Relationship Id="rId12" Type="http://schemas.openxmlformats.org/officeDocument/2006/relationships/image" Target="../media/image9.sv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sv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7.svg"/><Relationship Id="rId4" Type="http://schemas.openxmlformats.org/officeDocument/2006/relationships/image" Target="../media/image3.sv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3.sv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9.svg"/><Relationship Id="rId11" Type="http://schemas.openxmlformats.org/officeDocument/2006/relationships/image" Target="../media/image2.png"/><Relationship Id="rId5" Type="http://schemas.openxmlformats.org/officeDocument/2006/relationships/image" Target="../media/image8.png"/><Relationship Id="rId15" Type="http://schemas.openxmlformats.org/officeDocument/2006/relationships/image" Target="../media/image16.sv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design102.wistia.com/medias/cu1aoblkno"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6.png"/><Relationship Id="rId7" Type="http://schemas.openxmlformats.org/officeDocument/2006/relationships/hyperlink" Target="https://assets.publishing.service.gov.uk/government/uploads/system/uploads/attachment_data/file/913646/Early-Career_Framework.pdf"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hyperlink" Target="https://www.early-career-framework.education.gov.uk/" TargetMode="External"/><Relationship Id="rId4" Type="http://schemas.openxmlformats.org/officeDocument/2006/relationships/image" Target="../media/image7.svg"/><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7;p21">
            <a:extLst>
              <a:ext uri="{FF2B5EF4-FFF2-40B4-BE49-F238E27FC236}">
                <a16:creationId xmlns:a16="http://schemas.microsoft.com/office/drawing/2014/main" id="{D311A991-46E0-456C-8D01-9C72E3737F5C}"/>
              </a:ext>
            </a:extLst>
          </p:cNvPr>
          <p:cNvSpPr txBox="1">
            <a:spLocks/>
          </p:cNvSpPr>
          <p:nvPr/>
        </p:nvSpPr>
        <p:spPr>
          <a:xfrm>
            <a:off x="845744" y="1054101"/>
            <a:ext cx="10304609" cy="1906616"/>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kumimoji="0" lang="en-GB" sz="4500" b="1" i="0" u="none" strike="noStrike" kern="1200" cap="none" spc="0" normalizeH="0" baseline="0" noProof="0" dirty="0">
                <a:ln>
                  <a:noFill/>
                </a:ln>
                <a:solidFill>
                  <a:srgbClr val="434343"/>
                </a:solidFill>
                <a:effectLst/>
                <a:uLnTx/>
                <a:uFillTx/>
                <a:latin typeface="Calibri" panose="020F0502020204030204"/>
                <a:ea typeface="+mn-ea"/>
                <a:cs typeface="+mn-cs"/>
              </a:rPr>
              <a:t>LGA webinar </a:t>
            </a:r>
            <a:r>
              <a:rPr kumimoji="0" lang="en-GB" sz="4500" i="0" u="none" strike="noStrike" kern="1200" cap="none" spc="0" normalizeH="0" baseline="0" noProof="0" dirty="0">
                <a:ln>
                  <a:noFill/>
                </a:ln>
                <a:solidFill>
                  <a:srgbClr val="434343"/>
                </a:solidFill>
                <a:effectLst/>
                <a:uLnTx/>
                <a:uFillTx/>
                <a:latin typeface="Calibri" panose="020F0502020204030204"/>
                <a:ea typeface="+mn-ea"/>
                <a:cs typeface="+mn-cs"/>
              </a:rPr>
              <a:t>Thursday 29 April 2021</a:t>
            </a:r>
          </a:p>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kumimoji="0" lang="en-GB" sz="4000" i="0" u="none" strike="noStrike" kern="1200" cap="none" spc="0" normalizeH="0" baseline="0" noProof="0" dirty="0">
                <a:ln>
                  <a:noFill/>
                </a:ln>
                <a:solidFill>
                  <a:srgbClr val="434343"/>
                </a:solidFill>
                <a:effectLst/>
                <a:uLnTx/>
                <a:uFillTx/>
                <a:latin typeface="Calibri" panose="020F0502020204030204"/>
                <a:ea typeface="+mn-ea"/>
                <a:cs typeface="+mn-cs"/>
              </a:rPr>
              <a:t>ECF reforms</a:t>
            </a:r>
          </a:p>
        </p:txBody>
      </p:sp>
    </p:spTree>
    <p:extLst>
      <p:ext uri="{BB962C8B-B14F-4D97-AF65-F5344CB8AC3E}">
        <p14:creationId xmlns:p14="http://schemas.microsoft.com/office/powerpoint/2010/main" val="1009640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7;p21">
            <a:extLst>
              <a:ext uri="{FF2B5EF4-FFF2-40B4-BE49-F238E27FC236}">
                <a16:creationId xmlns:a16="http://schemas.microsoft.com/office/drawing/2014/main" id="{D311A991-46E0-456C-8D01-9C72E3737F5C}"/>
              </a:ext>
            </a:extLst>
          </p:cNvPr>
          <p:cNvSpPr txBox="1">
            <a:spLocks/>
          </p:cNvSpPr>
          <p:nvPr/>
        </p:nvSpPr>
        <p:spPr>
          <a:xfrm>
            <a:off x="845744" y="2629927"/>
            <a:ext cx="10304609"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kumimoji="0" lang="en-GB" sz="4500" b="1" i="0" u="none" strike="noStrike" kern="1200" cap="none" spc="0" normalizeH="0" baseline="0" noProof="0">
                <a:ln>
                  <a:noFill/>
                </a:ln>
                <a:solidFill>
                  <a:srgbClr val="434343"/>
                </a:solidFill>
                <a:effectLst/>
                <a:uLnTx/>
                <a:uFillTx/>
                <a:latin typeface="Calibri" panose="020F0502020204030204"/>
                <a:ea typeface="+mn-ea"/>
                <a:cs typeface="+mn-cs"/>
              </a:rPr>
              <a:t>Appropriate Body reforms from Sept 2021</a:t>
            </a:r>
          </a:p>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lang="en-GB" sz="4500">
                <a:solidFill>
                  <a:srgbClr val="434343"/>
                </a:solidFill>
                <a:latin typeface="Calibri" panose="020F0502020204030204"/>
              </a:rPr>
              <a:t>DfE update</a:t>
            </a:r>
          </a:p>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lang="en-GB" sz="4500">
                <a:solidFill>
                  <a:srgbClr val="434343"/>
                </a:solidFill>
                <a:latin typeface="Calibri" panose="020F0502020204030204"/>
              </a:rPr>
              <a:t>April 2021</a:t>
            </a:r>
            <a:endParaRPr kumimoji="0" lang="en-GB" sz="4500" i="0" u="none" strike="noStrike" kern="1200" cap="none" spc="0" normalizeH="0" baseline="0" noProof="0">
              <a:ln>
                <a:noFill/>
              </a:ln>
              <a:solidFill>
                <a:srgbClr val="434343"/>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57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97;p21">
            <a:extLst>
              <a:ext uri="{FF2B5EF4-FFF2-40B4-BE49-F238E27FC236}">
                <a16:creationId xmlns:a16="http://schemas.microsoft.com/office/drawing/2014/main" id="{7EA0782A-5937-4832-8288-AB34EC622E50}"/>
              </a:ext>
            </a:extLst>
          </p:cNvPr>
          <p:cNvSpPr txBox="1">
            <a:spLocks/>
          </p:cNvSpPr>
          <p:nvPr/>
        </p:nvSpPr>
        <p:spPr>
          <a:xfrm>
            <a:off x="313084" y="135302"/>
            <a:ext cx="9891366"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Clr>
                <a:srgbClr val="000000"/>
              </a:buClr>
              <a:buSzPts val="1100"/>
              <a:buNone/>
            </a:pPr>
            <a:r>
              <a:rPr lang="en-GB" sz="2400" b="1">
                <a:solidFill>
                  <a:srgbClr val="434343"/>
                </a:solidFill>
              </a:rPr>
              <a:t>What is changing for appropriate bodies?</a:t>
            </a:r>
          </a:p>
        </p:txBody>
      </p:sp>
      <p:sp>
        <p:nvSpPr>
          <p:cNvPr id="2" name="Speech Bubble: Rectangle with Corners Rounded 1">
            <a:extLst>
              <a:ext uri="{FF2B5EF4-FFF2-40B4-BE49-F238E27FC236}">
                <a16:creationId xmlns:a16="http://schemas.microsoft.com/office/drawing/2014/main" id="{2036CD27-EA0B-4199-A22A-0604D110C969}"/>
              </a:ext>
            </a:extLst>
          </p:cNvPr>
          <p:cNvSpPr/>
          <p:nvPr/>
        </p:nvSpPr>
        <p:spPr>
          <a:xfrm>
            <a:off x="211030" y="4776538"/>
            <a:ext cx="3758402" cy="1771048"/>
          </a:xfrm>
          <a:prstGeom prst="wedgeRoundRectCallout">
            <a:avLst>
              <a:gd name="adj1" fmla="val -20833"/>
              <a:gd name="adj2" fmla="val 43304"/>
              <a:gd name="adj3" fmla="val 16667"/>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LAs will continue to operate as appropriate bodies</a:t>
            </a:r>
          </a:p>
          <a:p>
            <a:pPr algn="ctr" defTabSz="889000">
              <a:lnSpc>
                <a:spcPct val="90000"/>
              </a:lnSpc>
              <a:spcBef>
                <a:spcPct val="0"/>
              </a:spcBef>
              <a:spcAft>
                <a:spcPct val="35000"/>
              </a:spcAft>
              <a:buClr>
                <a:srgbClr val="000000"/>
              </a:buClr>
            </a:pPr>
            <a:endParaRPr lang="en-GB" sz="1600" kern="0">
              <a:solidFill>
                <a:srgbClr val="FFFFFF"/>
              </a:solidFill>
            </a:endParaRPr>
          </a:p>
        </p:txBody>
      </p:sp>
      <p:sp>
        <p:nvSpPr>
          <p:cNvPr id="5" name="Speech Bubble: Rectangle with Corners Rounded 4">
            <a:extLst>
              <a:ext uri="{FF2B5EF4-FFF2-40B4-BE49-F238E27FC236}">
                <a16:creationId xmlns:a16="http://schemas.microsoft.com/office/drawing/2014/main" id="{93D2160D-ABA2-4061-8D70-CFCE795D05CC}"/>
              </a:ext>
            </a:extLst>
          </p:cNvPr>
          <p:cNvSpPr/>
          <p:nvPr/>
        </p:nvSpPr>
        <p:spPr>
          <a:xfrm>
            <a:off x="4208037" y="4761957"/>
            <a:ext cx="3758402" cy="1771048"/>
          </a:xfrm>
          <a:prstGeom prst="wedgeRoundRectCallout">
            <a:avLst>
              <a:gd name="adj1" fmla="val -22081"/>
              <a:gd name="adj2" fmla="val 49261"/>
              <a:gd name="adj3" fmla="val 16667"/>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Teaching Schools can no longer operate as appropriate bodies. Teaching School Hubs will be expected to offer AB services to ensure capacity. </a:t>
            </a:r>
          </a:p>
        </p:txBody>
      </p:sp>
      <p:sp>
        <p:nvSpPr>
          <p:cNvPr id="6" name="Speech Bubble: Rectangle with Corners Rounded 5">
            <a:extLst>
              <a:ext uri="{FF2B5EF4-FFF2-40B4-BE49-F238E27FC236}">
                <a16:creationId xmlns:a16="http://schemas.microsoft.com/office/drawing/2014/main" id="{7474447E-0D70-443C-B5AF-282868F0508B}"/>
              </a:ext>
            </a:extLst>
          </p:cNvPr>
          <p:cNvSpPr/>
          <p:nvPr/>
        </p:nvSpPr>
        <p:spPr>
          <a:xfrm>
            <a:off x="8216767" y="4737751"/>
            <a:ext cx="3758402" cy="1771048"/>
          </a:xfrm>
          <a:prstGeom prst="wedgeRoundRectCallout">
            <a:avLst>
              <a:gd name="adj1" fmla="val -22081"/>
              <a:gd name="adj2" fmla="val 47938"/>
              <a:gd name="adj3" fmla="val 16667"/>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It remains the decision of the head teacher to choose their appropriate body, including those transferring from Teaching Schools.</a:t>
            </a:r>
            <a:endParaRPr lang="en-GB" sz="1600" kern="0">
              <a:solidFill>
                <a:srgbClr val="FFFFFF"/>
              </a:solidFill>
            </a:endParaRPr>
          </a:p>
        </p:txBody>
      </p:sp>
      <p:sp>
        <p:nvSpPr>
          <p:cNvPr id="12" name="TextBox 11">
            <a:extLst>
              <a:ext uri="{FF2B5EF4-FFF2-40B4-BE49-F238E27FC236}">
                <a16:creationId xmlns:a16="http://schemas.microsoft.com/office/drawing/2014/main" id="{274B9A3A-6E95-45B1-9578-182156FC57A3}"/>
              </a:ext>
            </a:extLst>
          </p:cNvPr>
          <p:cNvSpPr txBox="1"/>
          <p:nvPr/>
        </p:nvSpPr>
        <p:spPr>
          <a:xfrm>
            <a:off x="7549663" y="850811"/>
            <a:ext cx="4214492" cy="3155992"/>
          </a:xfrm>
          <a:prstGeom prst="rect">
            <a:avLst/>
          </a:prstGeom>
          <a:noFill/>
        </p:spPr>
        <p:txBody>
          <a:bodyPr wrap="square">
            <a:spAutoFit/>
          </a:bodyPr>
          <a:lstStyle/>
          <a:p>
            <a:pPr>
              <a:lnSpc>
                <a:spcPct val="120000"/>
              </a:lnSpc>
              <a:spcAft>
                <a:spcPts val="800"/>
              </a:spcAft>
            </a:pPr>
            <a:r>
              <a:rPr lang="en-GB" sz="1800" b="1">
                <a:effectLst/>
                <a:latin typeface="Arial" panose="020B0604020202020204" pitchFamily="34" charset="0"/>
                <a:ea typeface="Times New Roman" panose="02020603050405020304" pitchFamily="18" charset="0"/>
                <a:cs typeface="Times New Roman" panose="02020603050405020304" pitchFamily="18" charset="0"/>
              </a:rPr>
              <a:t>From Sep 2021, when new induction regulations take effect, ABs will also:</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check that all ECTs are receiving an ECF based induction through ECF fidelity checking where required</a:t>
            </a:r>
          </a:p>
          <a:p>
            <a:pPr lvl="0">
              <a:lnSpc>
                <a:spcPct val="120000"/>
              </a:lnSpc>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200"/>
              </a:spcAft>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check new entitlements i.e. whether the ECT they support has access to a separate mentor</a:t>
            </a:r>
          </a:p>
        </p:txBody>
      </p:sp>
      <p:sp>
        <p:nvSpPr>
          <p:cNvPr id="13" name="TextBox 12">
            <a:extLst>
              <a:ext uri="{FF2B5EF4-FFF2-40B4-BE49-F238E27FC236}">
                <a16:creationId xmlns:a16="http://schemas.microsoft.com/office/drawing/2014/main" id="{B1522E83-6593-44AC-AD9A-D73D0E0F5251}"/>
              </a:ext>
            </a:extLst>
          </p:cNvPr>
          <p:cNvSpPr txBox="1"/>
          <p:nvPr/>
        </p:nvSpPr>
        <p:spPr>
          <a:xfrm>
            <a:off x="615509" y="850811"/>
            <a:ext cx="6734861" cy="3451458"/>
          </a:xfrm>
          <a:prstGeom prst="rect">
            <a:avLst/>
          </a:prstGeom>
          <a:noFill/>
        </p:spPr>
        <p:txBody>
          <a:bodyPr wrap="square">
            <a:spAutoFit/>
          </a:bodyPr>
          <a:lstStyle/>
          <a:p>
            <a:pPr>
              <a:lnSpc>
                <a:spcPct val="120000"/>
              </a:lnSpc>
              <a:spcAft>
                <a:spcPts val="800"/>
              </a:spcAft>
            </a:pPr>
            <a:r>
              <a:rPr lang="en-GB"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Several current roles will continue, adapted to the 2-year induction, so ABs will still:</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compliance check ECTs receive statutory entitlements (E.g. time off timetable)</a:t>
            </a:r>
          </a:p>
          <a:p>
            <a:pPr lvl="0">
              <a:lnSpc>
                <a:spcPct val="120000"/>
              </a:lnSpc>
            </a:pP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GB"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play a key supervision role (supervising both ECTs and Headteachers) in the quality assurance of induction and provide support to ECTs</a:t>
            </a:r>
          </a:p>
          <a:p>
            <a:pPr lvl="0">
              <a:lnSpc>
                <a:spcPct val="120000"/>
              </a:lnSpc>
            </a:pP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200"/>
              </a:spcAft>
              <a:buFont typeface="Symbol" panose="05050102010706020507" pitchFamily="18" charset="2"/>
              <a:buChar char=""/>
            </a:pPr>
            <a:r>
              <a:rPr lang="en-GB"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Verify a headteachers/principals’ recommendation that an ECT has passed induction </a:t>
            </a:r>
          </a:p>
        </p:txBody>
      </p:sp>
    </p:spTree>
    <p:extLst>
      <p:ext uri="{BB962C8B-B14F-4D97-AF65-F5344CB8AC3E}">
        <p14:creationId xmlns:p14="http://schemas.microsoft.com/office/powerpoint/2010/main" val="110526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72" name="Group 71">
            <a:extLst>
              <a:ext uri="{FF2B5EF4-FFF2-40B4-BE49-F238E27FC236}">
                <a16:creationId xmlns:a16="http://schemas.microsoft.com/office/drawing/2014/main" id="{0E98C435-E431-44A5-A66F-36729D570750}"/>
              </a:ext>
            </a:extLst>
          </p:cNvPr>
          <p:cNvGrpSpPr/>
          <p:nvPr/>
        </p:nvGrpSpPr>
        <p:grpSpPr>
          <a:xfrm>
            <a:off x="750787" y="4553661"/>
            <a:ext cx="1584226" cy="2086944"/>
            <a:chOff x="9750287" y="3892791"/>
            <a:chExt cx="2141550" cy="2726645"/>
          </a:xfrm>
        </p:grpSpPr>
        <p:sp>
          <p:nvSpPr>
            <p:cNvPr id="73" name="TextBox 72">
              <a:extLst>
                <a:ext uri="{FF2B5EF4-FFF2-40B4-BE49-F238E27FC236}">
                  <a16:creationId xmlns:a16="http://schemas.microsoft.com/office/drawing/2014/main" id="{91DD47DE-23ED-411E-A19E-F542F7DB3474}"/>
                </a:ext>
              </a:extLst>
            </p:cNvPr>
            <p:cNvSpPr txBox="1"/>
            <p:nvPr/>
          </p:nvSpPr>
          <p:spPr>
            <a:xfrm>
              <a:off x="10470874" y="5665329"/>
              <a:ext cx="1420963" cy="954107"/>
            </a:xfrm>
            <a:prstGeom prst="rect">
              <a:avLst/>
            </a:prstGeom>
            <a:solidFill>
              <a:srgbClr val="2B8F9D"/>
            </a:solidFill>
          </p:spPr>
          <p:txBody>
            <a:bodyPr wrap="square" rtlCol="0">
              <a:spAutoFit/>
            </a:bodyPr>
            <a:lstStyle/>
            <a:p>
              <a:endParaRPr lang="en-GB" sz="1400">
                <a:solidFill>
                  <a:schemeClr val="bg1"/>
                </a:solidFill>
              </a:endParaRPr>
            </a:p>
            <a:p>
              <a:endParaRPr lang="en-GB" sz="1400">
                <a:solidFill>
                  <a:schemeClr val="bg1"/>
                </a:solidFill>
              </a:endParaRPr>
            </a:p>
            <a:p>
              <a:endParaRPr lang="en-GB" sz="1400">
                <a:solidFill>
                  <a:schemeClr val="bg1"/>
                </a:solidFill>
              </a:endParaRPr>
            </a:p>
            <a:p>
              <a:endParaRPr lang="en-GB" sz="1400">
                <a:solidFill>
                  <a:schemeClr val="bg1"/>
                </a:solidFill>
              </a:endParaRPr>
            </a:p>
          </p:txBody>
        </p:sp>
        <p:sp>
          <p:nvSpPr>
            <p:cNvPr id="74" name="Rectangle 73">
              <a:extLst>
                <a:ext uri="{FF2B5EF4-FFF2-40B4-BE49-F238E27FC236}">
                  <a16:creationId xmlns:a16="http://schemas.microsoft.com/office/drawing/2014/main" id="{6D3B66D5-1E33-40BB-8A8C-8AE233100C50}"/>
                </a:ext>
              </a:extLst>
            </p:cNvPr>
            <p:cNvSpPr/>
            <p:nvPr/>
          </p:nvSpPr>
          <p:spPr>
            <a:xfrm>
              <a:off x="9750287" y="3892791"/>
              <a:ext cx="2141550" cy="1772538"/>
            </a:xfrm>
            <a:prstGeom prst="rect">
              <a:avLst/>
            </a:prstGeom>
            <a:solidFill>
              <a:srgbClr val="2B8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5" name="Google Shape;97;p21">
            <a:extLst>
              <a:ext uri="{FF2B5EF4-FFF2-40B4-BE49-F238E27FC236}">
                <a16:creationId xmlns:a16="http://schemas.microsoft.com/office/drawing/2014/main" id="{EB55313C-7DF1-4558-9684-1EE47DA962A1}"/>
              </a:ext>
            </a:extLst>
          </p:cNvPr>
          <p:cNvSpPr txBox="1">
            <a:spLocks/>
          </p:cNvSpPr>
          <p:nvPr/>
        </p:nvSpPr>
        <p:spPr>
          <a:xfrm>
            <a:off x="265376" y="254047"/>
            <a:ext cx="8310446" cy="330789"/>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a:solidFill>
                  <a:srgbClr val="434343"/>
                </a:solidFill>
              </a:rPr>
              <a:t>Early Career Framework reforms: role of the Appropriate Body</a:t>
            </a:r>
          </a:p>
        </p:txBody>
      </p:sp>
      <p:cxnSp>
        <p:nvCxnSpPr>
          <p:cNvPr id="12" name="Straight Connector 11">
            <a:extLst>
              <a:ext uri="{FF2B5EF4-FFF2-40B4-BE49-F238E27FC236}">
                <a16:creationId xmlns:a16="http://schemas.microsoft.com/office/drawing/2014/main" id="{8CA6A416-44F6-4319-BDA1-29EB6D4353E2}"/>
              </a:ext>
            </a:extLst>
          </p:cNvPr>
          <p:cNvCxnSpPr/>
          <p:nvPr/>
        </p:nvCxnSpPr>
        <p:spPr>
          <a:xfrm>
            <a:off x="7679635" y="817409"/>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920E2EE-5995-451A-84C8-052434313F6B}"/>
              </a:ext>
            </a:extLst>
          </p:cNvPr>
          <p:cNvCxnSpPr/>
          <p:nvPr/>
        </p:nvCxnSpPr>
        <p:spPr>
          <a:xfrm>
            <a:off x="4009990" y="840126"/>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6B80139-2204-477B-94B2-9D29D6EE748C}"/>
              </a:ext>
            </a:extLst>
          </p:cNvPr>
          <p:cNvCxnSpPr/>
          <p:nvPr/>
        </p:nvCxnSpPr>
        <p:spPr>
          <a:xfrm>
            <a:off x="1040296" y="871284"/>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F9B2F1C-2F70-4E99-9804-D3DBB6A5C099}"/>
              </a:ext>
            </a:extLst>
          </p:cNvPr>
          <p:cNvCxnSpPr/>
          <p:nvPr/>
        </p:nvCxnSpPr>
        <p:spPr>
          <a:xfrm>
            <a:off x="7680455" y="848172"/>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 name="Graphic 102" descr="Checkmark with solid fill">
            <a:extLst>
              <a:ext uri="{FF2B5EF4-FFF2-40B4-BE49-F238E27FC236}">
                <a16:creationId xmlns:a16="http://schemas.microsoft.com/office/drawing/2014/main" id="{837F6B9D-7E81-4F42-9712-48826E6EC6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515" y="1802382"/>
            <a:ext cx="375830" cy="382455"/>
          </a:xfrm>
          <a:prstGeom prst="rect">
            <a:avLst/>
          </a:prstGeom>
        </p:spPr>
      </p:pic>
      <p:sp>
        <p:nvSpPr>
          <p:cNvPr id="104" name="TextBox 103">
            <a:extLst>
              <a:ext uri="{FF2B5EF4-FFF2-40B4-BE49-F238E27FC236}">
                <a16:creationId xmlns:a16="http://schemas.microsoft.com/office/drawing/2014/main" id="{2D13318A-0FBD-47FB-ADD1-22535929C440}"/>
              </a:ext>
            </a:extLst>
          </p:cNvPr>
          <p:cNvSpPr txBox="1"/>
          <p:nvPr/>
        </p:nvSpPr>
        <p:spPr>
          <a:xfrm>
            <a:off x="1177937" y="1731999"/>
            <a:ext cx="3531925" cy="646331"/>
          </a:xfrm>
          <a:prstGeom prst="rect">
            <a:avLst/>
          </a:prstGeom>
          <a:noFill/>
        </p:spPr>
        <p:txBody>
          <a:bodyPr wrap="square">
            <a:spAutoFit/>
          </a:bodyPr>
          <a:lstStyle/>
          <a:p>
            <a:r>
              <a:rPr lang="en-GB" sz="1200"/>
              <a:t>Checking new teachers receive statutory entitlements, are fairly and consistently assessed</a:t>
            </a:r>
          </a:p>
          <a:p>
            <a:endParaRPr lang="en-GB" sz="1200"/>
          </a:p>
        </p:txBody>
      </p:sp>
      <p:sp>
        <p:nvSpPr>
          <p:cNvPr id="65" name="TextBox 64">
            <a:extLst>
              <a:ext uri="{FF2B5EF4-FFF2-40B4-BE49-F238E27FC236}">
                <a16:creationId xmlns:a16="http://schemas.microsoft.com/office/drawing/2014/main" id="{0993A9C2-ED09-4362-93A3-30CEFC56EDEE}"/>
              </a:ext>
            </a:extLst>
          </p:cNvPr>
          <p:cNvSpPr txBox="1"/>
          <p:nvPr/>
        </p:nvSpPr>
        <p:spPr>
          <a:xfrm>
            <a:off x="979430" y="2404839"/>
            <a:ext cx="3531925" cy="1015663"/>
          </a:xfrm>
          <a:prstGeom prst="rect">
            <a:avLst/>
          </a:prstGeom>
          <a:noFill/>
          <a:ln>
            <a:solidFill>
              <a:schemeClr val="accent1"/>
            </a:solidFill>
          </a:ln>
        </p:spPr>
        <p:txBody>
          <a:bodyPr wrap="square">
            <a:spAutoFit/>
          </a:bodyPr>
          <a:lstStyle/>
          <a:p>
            <a:pPr>
              <a:spcAft>
                <a:spcPts val="600"/>
              </a:spcAft>
            </a:pPr>
            <a:r>
              <a:rPr lang="en-GB" sz="1200" dirty="0"/>
              <a:t>ABs do </a:t>
            </a:r>
            <a:r>
              <a:rPr lang="en-GB" sz="1200" b="1" dirty="0"/>
              <a:t>not </a:t>
            </a:r>
            <a:r>
              <a:rPr lang="en-GB" sz="1200" dirty="0"/>
              <a:t>need to provide ECF fidelity-checking for an ECT on a provider-led programme, (since lead providers will be subject to a separate quality assurance mechanism through Ofsted inspection to ensure the best support for schools and teachers.)</a:t>
            </a:r>
          </a:p>
        </p:txBody>
      </p:sp>
      <p:grpSp>
        <p:nvGrpSpPr>
          <p:cNvPr id="4" name="Group 3">
            <a:extLst>
              <a:ext uri="{FF2B5EF4-FFF2-40B4-BE49-F238E27FC236}">
                <a16:creationId xmlns:a16="http://schemas.microsoft.com/office/drawing/2014/main" id="{DC442DD8-6227-4B72-9DDB-6806F6D0909F}"/>
              </a:ext>
            </a:extLst>
          </p:cNvPr>
          <p:cNvGrpSpPr/>
          <p:nvPr/>
        </p:nvGrpSpPr>
        <p:grpSpPr>
          <a:xfrm>
            <a:off x="4720456" y="1740470"/>
            <a:ext cx="3334460" cy="2393597"/>
            <a:chOff x="4279236" y="1863272"/>
            <a:chExt cx="2850093" cy="2653899"/>
          </a:xfrm>
        </p:grpSpPr>
        <p:pic>
          <p:nvPicPr>
            <p:cNvPr id="56" name="Graphic 55" descr="Checkmark with solid fill">
              <a:extLst>
                <a:ext uri="{FF2B5EF4-FFF2-40B4-BE49-F238E27FC236}">
                  <a16:creationId xmlns:a16="http://schemas.microsoft.com/office/drawing/2014/main" id="{46D05BED-04AF-47BD-A776-4B0B18B661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79236" y="1933655"/>
              <a:ext cx="307965" cy="382455"/>
            </a:xfrm>
            <a:prstGeom prst="rect">
              <a:avLst/>
            </a:prstGeom>
          </p:spPr>
        </p:pic>
        <p:sp>
          <p:nvSpPr>
            <p:cNvPr id="67" name="TextBox 66">
              <a:extLst>
                <a:ext uri="{FF2B5EF4-FFF2-40B4-BE49-F238E27FC236}">
                  <a16:creationId xmlns:a16="http://schemas.microsoft.com/office/drawing/2014/main" id="{3E9D93A4-27D4-43B7-BABC-88E1E0B9B0CA}"/>
                </a:ext>
              </a:extLst>
            </p:cNvPr>
            <p:cNvSpPr txBox="1"/>
            <p:nvPr/>
          </p:nvSpPr>
          <p:spPr>
            <a:xfrm>
              <a:off x="4665658" y="1863272"/>
              <a:ext cx="2463671" cy="646331"/>
            </a:xfrm>
            <a:prstGeom prst="rect">
              <a:avLst/>
            </a:prstGeom>
            <a:noFill/>
          </p:spPr>
          <p:txBody>
            <a:bodyPr wrap="square">
              <a:spAutoFit/>
            </a:bodyPr>
            <a:lstStyle/>
            <a:p>
              <a:r>
                <a:rPr lang="en-GB" sz="1200"/>
                <a:t>Checking new teachers receive statutory entitlements, are fairly and consistently assessed</a:t>
              </a:r>
            </a:p>
          </p:txBody>
        </p:sp>
        <p:pic>
          <p:nvPicPr>
            <p:cNvPr id="68" name="Graphic 67" descr="Checkmark with solid fill">
              <a:extLst>
                <a:ext uri="{FF2B5EF4-FFF2-40B4-BE49-F238E27FC236}">
                  <a16:creationId xmlns:a16="http://schemas.microsoft.com/office/drawing/2014/main" id="{29D49312-74C6-422B-9C50-39FC4E31D4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79236" y="2646649"/>
              <a:ext cx="307965" cy="382455"/>
            </a:xfrm>
            <a:prstGeom prst="rect">
              <a:avLst/>
            </a:prstGeom>
          </p:spPr>
        </p:pic>
        <p:sp>
          <p:nvSpPr>
            <p:cNvPr id="69" name="TextBox 68">
              <a:extLst>
                <a:ext uri="{FF2B5EF4-FFF2-40B4-BE49-F238E27FC236}">
                  <a16:creationId xmlns:a16="http://schemas.microsoft.com/office/drawing/2014/main" id="{EB4FE617-68BF-4BE1-84E0-068A882BFD16}"/>
                </a:ext>
              </a:extLst>
            </p:cNvPr>
            <p:cNvSpPr txBox="1"/>
            <p:nvPr/>
          </p:nvSpPr>
          <p:spPr>
            <a:xfrm>
              <a:off x="4665658" y="2578179"/>
              <a:ext cx="2463671" cy="1938992"/>
            </a:xfrm>
            <a:prstGeom prst="rect">
              <a:avLst/>
            </a:prstGeom>
            <a:noFill/>
          </p:spPr>
          <p:txBody>
            <a:bodyPr wrap="square">
              <a:spAutoFit/>
            </a:bodyPr>
            <a:lstStyle/>
            <a:p>
              <a:r>
                <a:rPr lang="en-GB" sz="1200"/>
                <a:t>Assuring new teachers receive a programme of support and training based on the ECF by checking that schools have provided a breakdown of how the core elements of the Core Induction Programme (training sessions, mentoring and self-directed study) will be scheduled/sequenced over the course of the induction. </a:t>
              </a:r>
            </a:p>
          </p:txBody>
        </p:sp>
      </p:grpSp>
      <p:grpSp>
        <p:nvGrpSpPr>
          <p:cNvPr id="3" name="Group 2">
            <a:extLst>
              <a:ext uri="{FF2B5EF4-FFF2-40B4-BE49-F238E27FC236}">
                <a16:creationId xmlns:a16="http://schemas.microsoft.com/office/drawing/2014/main" id="{01F1FF79-327D-4ADA-9A34-6E8CBCAE1970}"/>
              </a:ext>
            </a:extLst>
          </p:cNvPr>
          <p:cNvGrpSpPr/>
          <p:nvPr/>
        </p:nvGrpSpPr>
        <p:grpSpPr>
          <a:xfrm>
            <a:off x="8289126" y="1714714"/>
            <a:ext cx="3086443" cy="3721082"/>
            <a:chOff x="1149305" y="1829037"/>
            <a:chExt cx="2942747" cy="3721082"/>
          </a:xfrm>
        </p:grpSpPr>
        <p:pic>
          <p:nvPicPr>
            <p:cNvPr id="64" name="Graphic 63" descr="Checkmark with solid fill">
              <a:extLst>
                <a:ext uri="{FF2B5EF4-FFF2-40B4-BE49-F238E27FC236}">
                  <a16:creationId xmlns:a16="http://schemas.microsoft.com/office/drawing/2014/main" id="{161CD16E-A025-44C9-ABC3-9B9ED60CC0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9897" y="1899420"/>
              <a:ext cx="375830" cy="382455"/>
            </a:xfrm>
            <a:prstGeom prst="rect">
              <a:avLst/>
            </a:prstGeom>
          </p:spPr>
        </p:pic>
        <p:sp>
          <p:nvSpPr>
            <p:cNvPr id="70" name="TextBox 69">
              <a:extLst>
                <a:ext uri="{FF2B5EF4-FFF2-40B4-BE49-F238E27FC236}">
                  <a16:creationId xmlns:a16="http://schemas.microsoft.com/office/drawing/2014/main" id="{80F04E77-633B-42E6-AA40-1C5D7CDE526D}"/>
                </a:ext>
              </a:extLst>
            </p:cNvPr>
            <p:cNvSpPr txBox="1"/>
            <p:nvPr/>
          </p:nvSpPr>
          <p:spPr>
            <a:xfrm>
              <a:off x="1546319" y="1829037"/>
              <a:ext cx="2463671" cy="646331"/>
            </a:xfrm>
            <a:prstGeom prst="rect">
              <a:avLst/>
            </a:prstGeom>
            <a:noFill/>
          </p:spPr>
          <p:txBody>
            <a:bodyPr wrap="square">
              <a:spAutoFit/>
            </a:bodyPr>
            <a:lstStyle/>
            <a:p>
              <a:r>
                <a:rPr lang="en-GB" sz="1200"/>
                <a:t>Checking new teachers receive statutory entitlements, are fairly and consistently assessed</a:t>
              </a:r>
            </a:p>
          </p:txBody>
        </p:sp>
        <p:pic>
          <p:nvPicPr>
            <p:cNvPr id="77" name="Graphic 76" descr="Checkmark with solid fill">
              <a:extLst>
                <a:ext uri="{FF2B5EF4-FFF2-40B4-BE49-F238E27FC236}">
                  <a16:creationId xmlns:a16="http://schemas.microsoft.com/office/drawing/2014/main" id="{CD23F957-F536-454D-A874-5FE900DBE6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9305" y="2578179"/>
              <a:ext cx="375830" cy="382455"/>
            </a:xfrm>
            <a:prstGeom prst="rect">
              <a:avLst/>
            </a:prstGeom>
          </p:spPr>
        </p:pic>
        <p:sp>
          <p:nvSpPr>
            <p:cNvPr id="78" name="TextBox 77">
              <a:extLst>
                <a:ext uri="{FF2B5EF4-FFF2-40B4-BE49-F238E27FC236}">
                  <a16:creationId xmlns:a16="http://schemas.microsoft.com/office/drawing/2014/main" id="{AA4175A5-51D7-4B87-B8DA-311F97AA29B5}"/>
                </a:ext>
              </a:extLst>
            </p:cNvPr>
            <p:cNvSpPr txBox="1"/>
            <p:nvPr/>
          </p:nvSpPr>
          <p:spPr>
            <a:xfrm>
              <a:off x="1535727" y="2507796"/>
              <a:ext cx="2463671" cy="1384995"/>
            </a:xfrm>
            <a:prstGeom prst="rect">
              <a:avLst/>
            </a:prstGeom>
            <a:noFill/>
          </p:spPr>
          <p:txBody>
            <a:bodyPr wrap="square">
              <a:spAutoFit/>
            </a:bodyPr>
            <a:lstStyle/>
            <a:p>
              <a:r>
                <a:rPr lang="en-GB" sz="1200"/>
                <a:t>Assuring new teachers receive a programme of support and training based on the ECF by checking that the induction’s design covers the evidence-based statements in the ECF and that ECTs have received planned elements of the induction. </a:t>
              </a:r>
            </a:p>
          </p:txBody>
        </p:sp>
        <p:sp>
          <p:nvSpPr>
            <p:cNvPr id="5" name="TextBox 4">
              <a:extLst>
                <a:ext uri="{FF2B5EF4-FFF2-40B4-BE49-F238E27FC236}">
                  <a16:creationId xmlns:a16="http://schemas.microsoft.com/office/drawing/2014/main" id="{2100D392-F048-43B1-9652-A0B13DBDE09F}"/>
                </a:ext>
              </a:extLst>
            </p:cNvPr>
            <p:cNvSpPr txBox="1"/>
            <p:nvPr/>
          </p:nvSpPr>
          <p:spPr>
            <a:xfrm>
              <a:off x="1364778" y="3980459"/>
              <a:ext cx="2727274" cy="1569660"/>
            </a:xfrm>
            <a:prstGeom prst="rect">
              <a:avLst/>
            </a:prstGeom>
            <a:noFill/>
            <a:ln>
              <a:solidFill>
                <a:schemeClr val="tx1">
                  <a:lumMod val="85000"/>
                  <a:lumOff val="15000"/>
                </a:schemeClr>
              </a:solidFill>
            </a:ln>
          </p:spPr>
          <p:txBody>
            <a:bodyPr wrap="square" rtlCol="0">
              <a:spAutoFit/>
            </a:bodyPr>
            <a:lstStyle/>
            <a:p>
              <a:r>
                <a:rPr lang="en-GB" sz="1200"/>
                <a:t>ABs will be expected to check in a greater level of detail where schools have opted to design their own school based programme due to the greater risk that a school based induction could diverge from the ECF when DfE accredited materials are not used as the basis for an induction programme.</a:t>
              </a:r>
            </a:p>
          </p:txBody>
        </p:sp>
      </p:grpSp>
      <p:grpSp>
        <p:nvGrpSpPr>
          <p:cNvPr id="7" name="Group 6">
            <a:extLst>
              <a:ext uri="{FF2B5EF4-FFF2-40B4-BE49-F238E27FC236}">
                <a16:creationId xmlns:a16="http://schemas.microsoft.com/office/drawing/2014/main" id="{85721D89-8745-4AB2-967E-F4533413AD6E}"/>
              </a:ext>
            </a:extLst>
          </p:cNvPr>
          <p:cNvGrpSpPr/>
          <p:nvPr/>
        </p:nvGrpSpPr>
        <p:grpSpPr>
          <a:xfrm>
            <a:off x="1394842" y="3758644"/>
            <a:ext cx="1584226" cy="2799659"/>
            <a:chOff x="9750287" y="3892791"/>
            <a:chExt cx="2141550" cy="2726645"/>
          </a:xfrm>
        </p:grpSpPr>
        <p:sp>
          <p:nvSpPr>
            <p:cNvPr id="36" name="TextBox 35">
              <a:extLst>
                <a:ext uri="{FF2B5EF4-FFF2-40B4-BE49-F238E27FC236}">
                  <a16:creationId xmlns:a16="http://schemas.microsoft.com/office/drawing/2014/main" id="{5B6F8822-12EE-43C8-BE47-79A6CAA8D7A5}"/>
                </a:ext>
              </a:extLst>
            </p:cNvPr>
            <p:cNvSpPr txBox="1"/>
            <p:nvPr/>
          </p:nvSpPr>
          <p:spPr>
            <a:xfrm>
              <a:off x="10470874" y="5665329"/>
              <a:ext cx="1420963" cy="954107"/>
            </a:xfrm>
            <a:prstGeom prst="rect">
              <a:avLst/>
            </a:prstGeom>
            <a:solidFill>
              <a:srgbClr val="2B8F9D"/>
            </a:solidFill>
          </p:spPr>
          <p:txBody>
            <a:bodyPr wrap="square" rtlCol="0">
              <a:spAutoFit/>
            </a:bodyPr>
            <a:lstStyle/>
            <a:p>
              <a:endParaRPr lang="en-GB" sz="1400">
                <a:solidFill>
                  <a:schemeClr val="bg1"/>
                </a:solidFill>
              </a:endParaRPr>
            </a:p>
            <a:p>
              <a:endParaRPr lang="en-GB" sz="1400">
                <a:solidFill>
                  <a:schemeClr val="bg1"/>
                </a:solidFill>
              </a:endParaRPr>
            </a:p>
            <a:p>
              <a:endParaRPr lang="en-GB" sz="1400">
                <a:solidFill>
                  <a:schemeClr val="bg1"/>
                </a:solidFill>
              </a:endParaRPr>
            </a:p>
            <a:p>
              <a:endParaRPr lang="en-GB" sz="1400">
                <a:solidFill>
                  <a:schemeClr val="bg1"/>
                </a:solidFill>
              </a:endParaRPr>
            </a:p>
          </p:txBody>
        </p:sp>
        <p:sp>
          <p:nvSpPr>
            <p:cNvPr id="11" name="Rectangle 10">
              <a:extLst>
                <a:ext uri="{FF2B5EF4-FFF2-40B4-BE49-F238E27FC236}">
                  <a16:creationId xmlns:a16="http://schemas.microsoft.com/office/drawing/2014/main" id="{44FB818C-5DA7-4CFE-BD8B-017370DBA6BB}"/>
                </a:ext>
              </a:extLst>
            </p:cNvPr>
            <p:cNvSpPr/>
            <p:nvPr/>
          </p:nvSpPr>
          <p:spPr>
            <a:xfrm>
              <a:off x="9750287" y="3892791"/>
              <a:ext cx="2141550" cy="1772538"/>
            </a:xfrm>
            <a:prstGeom prst="rect">
              <a:avLst/>
            </a:prstGeom>
            <a:solidFill>
              <a:srgbClr val="2B8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a:extLst>
              <a:ext uri="{FF2B5EF4-FFF2-40B4-BE49-F238E27FC236}">
                <a16:creationId xmlns:a16="http://schemas.microsoft.com/office/drawing/2014/main" id="{76A71475-3BD1-42E1-AC6E-4B2B20E28FCB}"/>
              </a:ext>
            </a:extLst>
          </p:cNvPr>
          <p:cNvPicPr>
            <a:picLocks noChangeAspect="1"/>
          </p:cNvPicPr>
          <p:nvPr/>
        </p:nvPicPr>
        <p:blipFill>
          <a:blip r:embed="rId5"/>
          <a:stretch>
            <a:fillRect/>
          </a:stretch>
        </p:blipFill>
        <p:spPr>
          <a:xfrm>
            <a:off x="1509425" y="3880483"/>
            <a:ext cx="1272832" cy="1702986"/>
          </a:xfrm>
          <a:prstGeom prst="rect">
            <a:avLst/>
          </a:prstGeom>
        </p:spPr>
      </p:pic>
      <p:graphicFrame>
        <p:nvGraphicFramePr>
          <p:cNvPr id="38" name="Table 7">
            <a:extLst>
              <a:ext uri="{FF2B5EF4-FFF2-40B4-BE49-F238E27FC236}">
                <a16:creationId xmlns:a16="http://schemas.microsoft.com/office/drawing/2014/main" id="{D12FA1A7-A22B-464F-AAAA-7333F90D6419}"/>
              </a:ext>
            </a:extLst>
          </p:cNvPr>
          <p:cNvGraphicFramePr>
            <a:graphicFrameLocks noGrp="1"/>
          </p:cNvGraphicFramePr>
          <p:nvPr/>
        </p:nvGraphicFramePr>
        <p:xfrm>
          <a:off x="147644" y="856299"/>
          <a:ext cx="11421504" cy="858415"/>
        </p:xfrm>
        <a:graphic>
          <a:graphicData uri="http://schemas.openxmlformats.org/drawingml/2006/table">
            <a:tbl>
              <a:tblPr firstRow="1" bandRow="1">
                <a:tableStyleId>{5C22544A-7EE6-4342-B048-85BDC9FD1C3A}</a:tableStyleId>
              </a:tblPr>
              <a:tblGrid>
                <a:gridCol w="604093">
                  <a:extLst>
                    <a:ext uri="{9D8B030D-6E8A-4147-A177-3AD203B41FA5}">
                      <a16:colId xmlns:a16="http://schemas.microsoft.com/office/drawing/2014/main" val="1882356207"/>
                    </a:ext>
                  </a:extLst>
                </a:gridCol>
                <a:gridCol w="3921863">
                  <a:extLst>
                    <a:ext uri="{9D8B030D-6E8A-4147-A177-3AD203B41FA5}">
                      <a16:colId xmlns:a16="http://schemas.microsoft.com/office/drawing/2014/main" val="2357560330"/>
                    </a:ext>
                  </a:extLst>
                </a:gridCol>
                <a:gridCol w="3478306">
                  <a:extLst>
                    <a:ext uri="{9D8B030D-6E8A-4147-A177-3AD203B41FA5}">
                      <a16:colId xmlns:a16="http://schemas.microsoft.com/office/drawing/2014/main" val="3011861957"/>
                    </a:ext>
                  </a:extLst>
                </a:gridCol>
                <a:gridCol w="3417242">
                  <a:extLst>
                    <a:ext uri="{9D8B030D-6E8A-4147-A177-3AD203B41FA5}">
                      <a16:colId xmlns:a16="http://schemas.microsoft.com/office/drawing/2014/main" val="4210162546"/>
                    </a:ext>
                  </a:extLst>
                </a:gridCol>
              </a:tblGrid>
              <a:tr h="858415">
                <a:tc>
                  <a:txBody>
                    <a:bodyPr/>
                    <a:lstStyle/>
                    <a:p>
                      <a:r>
                        <a:rPr lang="en-GB" sz="1200"/>
                        <a:t>School ops to…</a:t>
                      </a:r>
                    </a:p>
                  </a:txBody>
                  <a:tcPr>
                    <a:solidFill>
                      <a:srgbClr val="2B8F9D"/>
                    </a:solidFill>
                  </a:tcPr>
                </a:tc>
                <a:tc>
                  <a:txBody>
                    <a:bodyPr/>
                    <a:lstStyle/>
                    <a:p>
                      <a:r>
                        <a:rPr lang="en-GB" sz="1200"/>
                        <a:t>Use a training provider to support meeting the </a:t>
                      </a:r>
                    </a:p>
                    <a:p>
                      <a:r>
                        <a:rPr lang="en-GB" sz="1200"/>
                        <a:t>new statutory induction requirements</a:t>
                      </a:r>
                    </a:p>
                    <a:p>
                      <a:endParaRPr lang="en-GB" sz="1200"/>
                    </a:p>
                  </a:txBody>
                  <a:tcPr>
                    <a:solidFill>
                      <a:srgbClr val="2B8F9D"/>
                    </a:solidFill>
                  </a:tcPr>
                </a:tc>
                <a:tc>
                  <a:txBody>
                    <a:bodyPr/>
                    <a:lstStyle/>
                    <a:p>
                      <a:r>
                        <a:rPr lang="en-GB" sz="1200"/>
                        <a:t>Deliver an induction programme in their </a:t>
                      </a:r>
                    </a:p>
                    <a:p>
                      <a:r>
                        <a:rPr lang="en-GB" sz="1200"/>
                        <a:t>school using high quality materials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and resources , accredited by the DfE</a:t>
                      </a:r>
                    </a:p>
                    <a:p>
                      <a:endParaRPr lang="en-GB" sz="1200"/>
                    </a:p>
                  </a:txBody>
                  <a:tcPr>
                    <a:solidFill>
                      <a:srgbClr val="2B8F9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Design their own two year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induction programme based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on the Early Career Framework</a:t>
                      </a:r>
                    </a:p>
                    <a:p>
                      <a:endParaRPr lang="en-GB" sz="1200"/>
                    </a:p>
                  </a:txBody>
                  <a:tcPr>
                    <a:solidFill>
                      <a:srgbClr val="2B8F9D"/>
                    </a:solidFill>
                  </a:tcPr>
                </a:tc>
                <a:extLst>
                  <a:ext uri="{0D108BD9-81ED-4DB2-BD59-A6C34878D82A}">
                    <a16:rowId xmlns:a16="http://schemas.microsoft.com/office/drawing/2014/main" val="1585167131"/>
                  </a:ext>
                </a:extLst>
              </a:tr>
            </a:tbl>
          </a:graphicData>
        </a:graphic>
      </p:graphicFrame>
      <p:grpSp>
        <p:nvGrpSpPr>
          <p:cNvPr id="41" name="Group 40">
            <a:extLst>
              <a:ext uri="{FF2B5EF4-FFF2-40B4-BE49-F238E27FC236}">
                <a16:creationId xmlns:a16="http://schemas.microsoft.com/office/drawing/2014/main" id="{A0201D86-0C15-4E91-9E55-D0A800598049}"/>
              </a:ext>
            </a:extLst>
          </p:cNvPr>
          <p:cNvGrpSpPr/>
          <p:nvPr/>
        </p:nvGrpSpPr>
        <p:grpSpPr>
          <a:xfrm>
            <a:off x="3916055" y="942552"/>
            <a:ext cx="793807" cy="618108"/>
            <a:chOff x="10943866" y="920942"/>
            <a:chExt cx="793807" cy="618108"/>
          </a:xfrm>
        </p:grpSpPr>
        <p:sp>
          <p:nvSpPr>
            <p:cNvPr id="42" name="Rectangle 41">
              <a:extLst>
                <a:ext uri="{FF2B5EF4-FFF2-40B4-BE49-F238E27FC236}">
                  <a16:creationId xmlns:a16="http://schemas.microsoft.com/office/drawing/2014/main" id="{E003AFB2-7495-43C0-BB8F-40E6CF739287}"/>
                </a:ext>
              </a:extLst>
            </p:cNvPr>
            <p:cNvSpPr/>
            <p:nvPr/>
          </p:nvSpPr>
          <p:spPr>
            <a:xfrm>
              <a:off x="10967021" y="927567"/>
              <a:ext cx="649526" cy="611483"/>
            </a:xfrm>
            <a:prstGeom prst="rect">
              <a:avLst/>
            </a:prstGeom>
            <a:solidFill>
              <a:srgbClr val="C8EBF0"/>
            </a:solidFill>
            <a:ln>
              <a:solidFill>
                <a:srgbClr val="C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FAF2F93A-4142-45E4-8806-7DD5805A2A2C}"/>
                </a:ext>
              </a:extLst>
            </p:cNvPr>
            <p:cNvSpPr txBox="1"/>
            <p:nvPr/>
          </p:nvSpPr>
          <p:spPr>
            <a:xfrm>
              <a:off x="10943866" y="1270814"/>
              <a:ext cx="793807" cy="261610"/>
            </a:xfrm>
            <a:prstGeom prst="rect">
              <a:avLst/>
            </a:prstGeom>
            <a:noFill/>
          </p:spPr>
          <p:txBody>
            <a:bodyPr wrap="none" rtlCol="0">
              <a:spAutoFit/>
            </a:bodyPr>
            <a:lstStyle/>
            <a:p>
              <a:r>
                <a:rPr lang="en-GB" sz="1050" b="1"/>
                <a:t>PROVIDER</a:t>
              </a:r>
              <a:endParaRPr lang="en-GB" sz="1100" b="1"/>
            </a:p>
          </p:txBody>
        </p:sp>
        <p:pic>
          <p:nvPicPr>
            <p:cNvPr id="44" name="Graphic 43" descr="Teacher outline">
              <a:extLst>
                <a:ext uri="{FF2B5EF4-FFF2-40B4-BE49-F238E27FC236}">
                  <a16:creationId xmlns:a16="http://schemas.microsoft.com/office/drawing/2014/main" id="{283B1C51-8F17-461F-8FA5-B7BF453426A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043433" y="920942"/>
              <a:ext cx="454416" cy="454416"/>
            </a:xfrm>
            <a:prstGeom prst="rect">
              <a:avLst/>
            </a:prstGeom>
          </p:spPr>
        </p:pic>
      </p:grpSp>
      <p:grpSp>
        <p:nvGrpSpPr>
          <p:cNvPr id="45" name="Group 44">
            <a:extLst>
              <a:ext uri="{FF2B5EF4-FFF2-40B4-BE49-F238E27FC236}">
                <a16:creationId xmlns:a16="http://schemas.microsoft.com/office/drawing/2014/main" id="{B11AA8B3-6C44-41C1-8ED7-13A46F3F6FB2}"/>
              </a:ext>
            </a:extLst>
          </p:cNvPr>
          <p:cNvGrpSpPr/>
          <p:nvPr/>
        </p:nvGrpSpPr>
        <p:grpSpPr>
          <a:xfrm>
            <a:off x="7377844" y="893260"/>
            <a:ext cx="830677" cy="626544"/>
            <a:chOff x="9621920" y="3886174"/>
            <a:chExt cx="830677" cy="626544"/>
          </a:xfrm>
        </p:grpSpPr>
        <p:sp>
          <p:nvSpPr>
            <p:cNvPr id="46" name="Rectangle 45">
              <a:extLst>
                <a:ext uri="{FF2B5EF4-FFF2-40B4-BE49-F238E27FC236}">
                  <a16:creationId xmlns:a16="http://schemas.microsoft.com/office/drawing/2014/main" id="{B56BF6C2-E7D7-4E2A-9263-9A1B1B15E224}"/>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7" name="Graphic 46" descr="Schoolhouse outline">
              <a:extLst>
                <a:ext uri="{FF2B5EF4-FFF2-40B4-BE49-F238E27FC236}">
                  <a16:creationId xmlns:a16="http://schemas.microsoft.com/office/drawing/2014/main" id="{A6314EF5-87AA-4454-9EDA-AA21880646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53287" y="3886174"/>
              <a:ext cx="465752" cy="465752"/>
            </a:xfrm>
            <a:prstGeom prst="rect">
              <a:avLst/>
            </a:prstGeom>
          </p:spPr>
        </p:pic>
        <p:sp>
          <p:nvSpPr>
            <p:cNvPr id="48" name="TextBox 47">
              <a:extLst>
                <a:ext uri="{FF2B5EF4-FFF2-40B4-BE49-F238E27FC236}">
                  <a16:creationId xmlns:a16="http://schemas.microsoft.com/office/drawing/2014/main" id="{F1E999DE-EAEC-46C0-A5C1-D86DEFCF5FB2}"/>
                </a:ext>
              </a:extLst>
            </p:cNvPr>
            <p:cNvSpPr txBox="1"/>
            <p:nvPr/>
          </p:nvSpPr>
          <p:spPr>
            <a:xfrm>
              <a:off x="9621920" y="4266496"/>
              <a:ext cx="830677" cy="246221"/>
            </a:xfrm>
            <a:prstGeom prst="rect">
              <a:avLst/>
            </a:prstGeom>
            <a:noFill/>
          </p:spPr>
          <p:txBody>
            <a:bodyPr wrap="square" rtlCol="0">
              <a:spAutoFit/>
            </a:bodyPr>
            <a:lstStyle/>
            <a:p>
              <a:r>
                <a:rPr lang="en-GB" sz="1000" b="1"/>
                <a:t>IN SCHOOL</a:t>
              </a:r>
            </a:p>
          </p:txBody>
        </p:sp>
      </p:grpSp>
      <p:grpSp>
        <p:nvGrpSpPr>
          <p:cNvPr id="49" name="Group 48">
            <a:extLst>
              <a:ext uri="{FF2B5EF4-FFF2-40B4-BE49-F238E27FC236}">
                <a16:creationId xmlns:a16="http://schemas.microsoft.com/office/drawing/2014/main" id="{68A42BC5-501C-4D04-99E7-A921BA4DE8AE}"/>
              </a:ext>
            </a:extLst>
          </p:cNvPr>
          <p:cNvGrpSpPr/>
          <p:nvPr/>
        </p:nvGrpSpPr>
        <p:grpSpPr>
          <a:xfrm>
            <a:off x="10778446" y="878729"/>
            <a:ext cx="830677" cy="626544"/>
            <a:chOff x="9621920" y="3886174"/>
            <a:chExt cx="830677" cy="626544"/>
          </a:xfrm>
        </p:grpSpPr>
        <p:sp>
          <p:nvSpPr>
            <p:cNvPr id="55" name="Rectangle 54">
              <a:extLst>
                <a:ext uri="{FF2B5EF4-FFF2-40B4-BE49-F238E27FC236}">
                  <a16:creationId xmlns:a16="http://schemas.microsoft.com/office/drawing/2014/main" id="{2DD68483-1695-4DC9-97B9-3307765D0590}"/>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6" name="Graphic 65" descr="Schoolhouse outline">
              <a:extLst>
                <a:ext uri="{FF2B5EF4-FFF2-40B4-BE49-F238E27FC236}">
                  <a16:creationId xmlns:a16="http://schemas.microsoft.com/office/drawing/2014/main" id="{F6A9E064-699E-40CB-A963-4B853A6996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53287" y="3886174"/>
              <a:ext cx="465752" cy="465752"/>
            </a:xfrm>
            <a:prstGeom prst="rect">
              <a:avLst/>
            </a:prstGeom>
          </p:spPr>
        </p:pic>
        <p:sp>
          <p:nvSpPr>
            <p:cNvPr id="71" name="TextBox 70">
              <a:extLst>
                <a:ext uri="{FF2B5EF4-FFF2-40B4-BE49-F238E27FC236}">
                  <a16:creationId xmlns:a16="http://schemas.microsoft.com/office/drawing/2014/main" id="{AB0D8696-13AD-4A1A-865E-8131C2226AD4}"/>
                </a:ext>
              </a:extLst>
            </p:cNvPr>
            <p:cNvSpPr txBox="1"/>
            <p:nvPr/>
          </p:nvSpPr>
          <p:spPr>
            <a:xfrm>
              <a:off x="9621920" y="4266496"/>
              <a:ext cx="830677" cy="246221"/>
            </a:xfrm>
            <a:prstGeom prst="rect">
              <a:avLst/>
            </a:prstGeom>
            <a:noFill/>
          </p:spPr>
          <p:txBody>
            <a:bodyPr wrap="square" rtlCol="0">
              <a:spAutoFit/>
            </a:bodyPr>
            <a:lstStyle/>
            <a:p>
              <a:r>
                <a:rPr lang="en-GB" sz="1000" b="1"/>
                <a:t>IN SCHOOL</a:t>
              </a:r>
            </a:p>
          </p:txBody>
        </p:sp>
      </p:grpSp>
      <p:sp>
        <p:nvSpPr>
          <p:cNvPr id="8" name="TextBox 7">
            <a:extLst>
              <a:ext uri="{FF2B5EF4-FFF2-40B4-BE49-F238E27FC236}">
                <a16:creationId xmlns:a16="http://schemas.microsoft.com/office/drawing/2014/main" id="{88149163-3CEF-4B32-BC75-993008DB0ABD}"/>
              </a:ext>
            </a:extLst>
          </p:cNvPr>
          <p:cNvSpPr txBox="1"/>
          <p:nvPr/>
        </p:nvSpPr>
        <p:spPr>
          <a:xfrm>
            <a:off x="750787" y="5705728"/>
            <a:ext cx="11206370" cy="954107"/>
          </a:xfrm>
          <a:prstGeom prst="rect">
            <a:avLst/>
          </a:prstGeom>
          <a:solidFill>
            <a:srgbClr val="2B8F9D"/>
          </a:solidFill>
        </p:spPr>
        <p:txBody>
          <a:bodyPr wrap="square" lIns="1692000" tIns="45720" rIns="91440" bIns="45720" rtlCol="0" anchor="t">
            <a:spAutoFit/>
          </a:bodyPr>
          <a:lstStyle/>
          <a:p>
            <a:r>
              <a:rPr lang="en-GB" sz="1400">
                <a:solidFill>
                  <a:schemeClr val="bg1"/>
                </a:solidFill>
                <a:ea typeface="+mn-lt"/>
                <a:cs typeface="+mn-lt"/>
              </a:rPr>
              <a:t>In the appendices of the guidance there are a number of template forms which may be used or adapted to AB’s own systems. The forms provide a clear guide to the type and extent of evidence that ABs are expected to collect from schools in respect of assessment, progress reviews and checks on the induction programme’s fidelity to the ECF. These template forms are recommended and designed to help ABs know what to look for when checking that an ECT is receiving an ECF-based induction. </a:t>
            </a:r>
            <a:endParaRPr lang="en-US">
              <a:solidFill>
                <a:schemeClr val="bg1"/>
              </a:solidFill>
              <a:ea typeface="+mn-lt"/>
              <a:cs typeface="+mn-lt"/>
            </a:endParaRPr>
          </a:p>
        </p:txBody>
      </p:sp>
      <p:pic>
        <p:nvPicPr>
          <p:cNvPr id="10" name="Picture 9">
            <a:extLst>
              <a:ext uri="{FF2B5EF4-FFF2-40B4-BE49-F238E27FC236}">
                <a16:creationId xmlns:a16="http://schemas.microsoft.com/office/drawing/2014/main" id="{A147C7E3-C276-461A-B0AD-1E90F758373A}"/>
              </a:ext>
            </a:extLst>
          </p:cNvPr>
          <p:cNvPicPr>
            <a:picLocks noChangeAspect="1"/>
          </p:cNvPicPr>
          <p:nvPr/>
        </p:nvPicPr>
        <p:blipFill>
          <a:blip r:embed="rId10"/>
          <a:stretch>
            <a:fillRect/>
          </a:stretch>
        </p:blipFill>
        <p:spPr>
          <a:xfrm>
            <a:off x="898804" y="4690873"/>
            <a:ext cx="1318602" cy="1764224"/>
          </a:xfrm>
          <a:prstGeom prst="rect">
            <a:avLst/>
          </a:prstGeom>
        </p:spPr>
      </p:pic>
      <p:sp>
        <p:nvSpPr>
          <p:cNvPr id="51" name="Speech Bubble: Rectangle with Corners Rounded 50">
            <a:extLst>
              <a:ext uri="{FF2B5EF4-FFF2-40B4-BE49-F238E27FC236}">
                <a16:creationId xmlns:a16="http://schemas.microsoft.com/office/drawing/2014/main" id="{0CD9F1AF-C78B-484D-9374-F4E7BDE07227}"/>
              </a:ext>
            </a:extLst>
          </p:cNvPr>
          <p:cNvSpPr/>
          <p:nvPr/>
        </p:nvSpPr>
        <p:spPr>
          <a:xfrm>
            <a:off x="3236726" y="4325170"/>
            <a:ext cx="5116753" cy="1106012"/>
          </a:xfrm>
          <a:prstGeom prst="wedgeRoundRectCallout">
            <a:avLst>
              <a:gd name="adj1" fmla="val -20392"/>
              <a:gd name="adj2" fmla="val 72040"/>
              <a:gd name="adj3" fmla="val 16667"/>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defTabSz="889000">
              <a:lnSpc>
                <a:spcPct val="90000"/>
              </a:lnSpc>
              <a:spcBef>
                <a:spcPct val="0"/>
              </a:spcBef>
              <a:spcAft>
                <a:spcPct val="35000"/>
              </a:spcAft>
              <a:buClr>
                <a:srgbClr val="000000"/>
              </a:buClr>
            </a:pPr>
            <a:r>
              <a:rPr lang="en-GB" sz="2400" b="1" kern="0">
                <a:solidFill>
                  <a:srgbClr val="FFFFFF"/>
                </a:solidFill>
              </a:rPr>
              <a:t>Guidance for appropriate bodies:</a:t>
            </a:r>
          </a:p>
          <a:p>
            <a:pPr algn="ctr" defTabSz="889000">
              <a:lnSpc>
                <a:spcPct val="90000"/>
              </a:lnSpc>
              <a:spcBef>
                <a:spcPct val="0"/>
              </a:spcBef>
              <a:spcAft>
                <a:spcPct val="35000"/>
              </a:spcAft>
              <a:buClr>
                <a:srgbClr val="000000"/>
              </a:buClr>
            </a:pPr>
            <a:r>
              <a:rPr lang="en-GB" sz="1400" b="1" kern="0">
                <a:solidFill>
                  <a:srgbClr val="FFFFFF"/>
                </a:solidFill>
              </a:rPr>
              <a:t>https://www.gov.uk/government/publications/appropriate-bodies-guidance-induction-and-the-early-career-framework</a:t>
            </a:r>
            <a:endParaRPr lang="en-GB" sz="2000" b="1" kern="0">
              <a:solidFill>
                <a:srgbClr val="FFFFFF"/>
              </a:solidFill>
            </a:endParaRPr>
          </a:p>
        </p:txBody>
      </p:sp>
    </p:spTree>
    <p:extLst>
      <p:ext uri="{BB962C8B-B14F-4D97-AF65-F5344CB8AC3E}">
        <p14:creationId xmlns:p14="http://schemas.microsoft.com/office/powerpoint/2010/main" val="3253333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97;p21">
            <a:extLst>
              <a:ext uri="{FF2B5EF4-FFF2-40B4-BE49-F238E27FC236}">
                <a16:creationId xmlns:a16="http://schemas.microsoft.com/office/drawing/2014/main" id="{7EA0782A-5937-4832-8288-AB34EC622E50}"/>
              </a:ext>
            </a:extLst>
          </p:cNvPr>
          <p:cNvSpPr txBox="1">
            <a:spLocks/>
          </p:cNvSpPr>
          <p:nvPr/>
        </p:nvSpPr>
        <p:spPr>
          <a:xfrm>
            <a:off x="313084" y="135302"/>
            <a:ext cx="9891366"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Clr>
                <a:srgbClr val="000000"/>
              </a:buClr>
              <a:buSzPts val="1100"/>
              <a:buNone/>
            </a:pPr>
            <a:r>
              <a:rPr lang="en-GB" sz="2400" b="1">
                <a:solidFill>
                  <a:srgbClr val="434343"/>
                </a:solidFill>
              </a:rPr>
              <a:t>Current issues and queries</a:t>
            </a:r>
          </a:p>
        </p:txBody>
      </p:sp>
      <p:sp>
        <p:nvSpPr>
          <p:cNvPr id="2" name="Speech Bubble: Rectangle with Corners Rounded 1">
            <a:extLst>
              <a:ext uri="{FF2B5EF4-FFF2-40B4-BE49-F238E27FC236}">
                <a16:creationId xmlns:a16="http://schemas.microsoft.com/office/drawing/2014/main" id="{2036CD27-EA0B-4199-A22A-0604D110C969}"/>
              </a:ext>
            </a:extLst>
          </p:cNvPr>
          <p:cNvSpPr/>
          <p:nvPr/>
        </p:nvSpPr>
        <p:spPr>
          <a:xfrm>
            <a:off x="786643" y="1646693"/>
            <a:ext cx="3758402" cy="934805"/>
          </a:xfrm>
          <a:prstGeom prst="wedgeRoundRectCallout">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There is no guide on what to charge</a:t>
            </a:r>
            <a:endParaRPr lang="en-GB" sz="1600" kern="0">
              <a:solidFill>
                <a:srgbClr val="FFFFFF"/>
              </a:solidFill>
            </a:endParaRPr>
          </a:p>
        </p:txBody>
      </p:sp>
      <p:sp>
        <p:nvSpPr>
          <p:cNvPr id="6" name="Speech Bubble: Rectangle with Corners Rounded 5">
            <a:extLst>
              <a:ext uri="{FF2B5EF4-FFF2-40B4-BE49-F238E27FC236}">
                <a16:creationId xmlns:a16="http://schemas.microsoft.com/office/drawing/2014/main" id="{7474447E-0D70-443C-B5AF-282868F0508B}"/>
              </a:ext>
            </a:extLst>
          </p:cNvPr>
          <p:cNvSpPr/>
          <p:nvPr/>
        </p:nvSpPr>
        <p:spPr>
          <a:xfrm>
            <a:off x="786643" y="2841205"/>
            <a:ext cx="3758402" cy="1034914"/>
          </a:xfrm>
          <a:prstGeom prst="wedgeRoundRectCallout">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It is unclear what criteria we should use for fidelity checking</a:t>
            </a:r>
            <a:endParaRPr lang="en-GB" sz="1600" kern="0">
              <a:solidFill>
                <a:srgbClr val="FFFFFF"/>
              </a:solidFill>
            </a:endParaRPr>
          </a:p>
        </p:txBody>
      </p:sp>
      <p:sp>
        <p:nvSpPr>
          <p:cNvPr id="8" name="Speech Bubble: Rectangle with Corners Rounded 7">
            <a:extLst>
              <a:ext uri="{FF2B5EF4-FFF2-40B4-BE49-F238E27FC236}">
                <a16:creationId xmlns:a16="http://schemas.microsoft.com/office/drawing/2014/main" id="{D4C8CD06-6581-4E36-817A-6AD6A705C5BB}"/>
              </a:ext>
            </a:extLst>
          </p:cNvPr>
          <p:cNvSpPr/>
          <p:nvPr/>
        </p:nvSpPr>
        <p:spPr>
          <a:xfrm>
            <a:off x="786643" y="4159272"/>
            <a:ext cx="3758402" cy="1034915"/>
          </a:xfrm>
          <a:prstGeom prst="wedgeRoundRectCallout">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Some LAs would like access to training on fidelity checking</a:t>
            </a:r>
          </a:p>
        </p:txBody>
      </p:sp>
      <p:sp>
        <p:nvSpPr>
          <p:cNvPr id="7" name="TextBox 6">
            <a:extLst>
              <a:ext uri="{FF2B5EF4-FFF2-40B4-BE49-F238E27FC236}">
                <a16:creationId xmlns:a16="http://schemas.microsoft.com/office/drawing/2014/main" id="{D4B6D0AE-FFBE-4B24-A927-1718FAF16261}"/>
              </a:ext>
            </a:extLst>
          </p:cNvPr>
          <p:cNvSpPr txBox="1"/>
          <p:nvPr/>
        </p:nvSpPr>
        <p:spPr>
          <a:xfrm>
            <a:off x="5040923" y="1558371"/>
            <a:ext cx="6928338" cy="1059008"/>
          </a:xfrm>
          <a:prstGeom prst="rect">
            <a:avLst/>
          </a:prstGeom>
          <a:noFill/>
        </p:spPr>
        <p:txBody>
          <a:bodyPr wrap="square">
            <a:spAutoFit/>
          </a:bodyPr>
          <a:lstStyle/>
          <a:p>
            <a:pPr marL="342900" lvl="0" indent="-342900">
              <a:lnSpc>
                <a:spcPct val="120000"/>
              </a:lnSpc>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See section 3.5 of AB guidance. Regulations on charging are not changing – ABs still have flexibility to charge according to their operating model provided charges do not exceed costs.</a:t>
            </a:r>
          </a:p>
        </p:txBody>
      </p:sp>
      <p:sp>
        <p:nvSpPr>
          <p:cNvPr id="9" name="TextBox 8">
            <a:extLst>
              <a:ext uri="{FF2B5EF4-FFF2-40B4-BE49-F238E27FC236}">
                <a16:creationId xmlns:a16="http://schemas.microsoft.com/office/drawing/2014/main" id="{CA5CED24-13D1-4E7E-AFB6-AC40FCF54FFA}"/>
              </a:ext>
            </a:extLst>
          </p:cNvPr>
          <p:cNvSpPr txBox="1"/>
          <p:nvPr/>
        </p:nvSpPr>
        <p:spPr>
          <a:xfrm>
            <a:off x="330553" y="885866"/>
            <a:ext cx="4214492" cy="394210"/>
          </a:xfrm>
          <a:prstGeom prst="rect">
            <a:avLst/>
          </a:prstGeom>
          <a:noFill/>
        </p:spPr>
        <p:txBody>
          <a:bodyPr wrap="square">
            <a:spAutoFit/>
          </a:bodyPr>
          <a:lstStyle/>
          <a:p>
            <a:pPr>
              <a:lnSpc>
                <a:spcPct val="120000"/>
              </a:lnSpc>
              <a:spcAft>
                <a:spcPts val="800"/>
              </a:spcAft>
            </a:pPr>
            <a:r>
              <a:rPr lang="en-GB" sz="1800" b="1">
                <a:effectLst/>
                <a:latin typeface="Arial" panose="020B0604020202020204" pitchFamily="34" charset="0"/>
                <a:ea typeface="Times New Roman" panose="02020603050405020304" pitchFamily="18" charset="0"/>
                <a:cs typeface="Times New Roman" panose="02020603050405020304" pitchFamily="18" charset="0"/>
              </a:rPr>
              <a:t>You have told us: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B7D24004-EEF2-4A24-8CE9-E5431DC7A6C2}"/>
              </a:ext>
            </a:extLst>
          </p:cNvPr>
          <p:cNvSpPr txBox="1"/>
          <p:nvPr/>
        </p:nvSpPr>
        <p:spPr>
          <a:xfrm>
            <a:off x="4724401" y="815126"/>
            <a:ext cx="4214492" cy="394210"/>
          </a:xfrm>
          <a:prstGeom prst="rect">
            <a:avLst/>
          </a:prstGeom>
          <a:noFill/>
        </p:spPr>
        <p:txBody>
          <a:bodyPr wrap="square">
            <a:spAutoFit/>
          </a:bodyPr>
          <a:lstStyle/>
          <a:p>
            <a:pPr>
              <a:lnSpc>
                <a:spcPct val="120000"/>
              </a:lnSpc>
              <a:spcAft>
                <a:spcPts val="800"/>
              </a:spcAft>
            </a:pPr>
            <a:r>
              <a:rPr lang="en-GB" b="1">
                <a:latin typeface="Arial" panose="020B0604020202020204" pitchFamily="34" charset="0"/>
                <a:ea typeface="Times New Roman" panose="02020603050405020304" pitchFamily="18" charset="0"/>
                <a:cs typeface="Times New Roman" panose="02020603050405020304" pitchFamily="18" charset="0"/>
              </a:rPr>
              <a:t>In response: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Speech Bubble: Rectangle with Corners Rounded 10">
            <a:extLst>
              <a:ext uri="{FF2B5EF4-FFF2-40B4-BE49-F238E27FC236}">
                <a16:creationId xmlns:a16="http://schemas.microsoft.com/office/drawing/2014/main" id="{DCE23D22-3187-4A12-8CA1-2D4696C53A62}"/>
              </a:ext>
            </a:extLst>
          </p:cNvPr>
          <p:cNvSpPr/>
          <p:nvPr/>
        </p:nvSpPr>
        <p:spPr>
          <a:xfrm>
            <a:off x="798367" y="5530868"/>
            <a:ext cx="3758402" cy="1034915"/>
          </a:xfrm>
          <a:prstGeom prst="wedgeRoundRectCallout">
            <a:avLst/>
          </a:prstGeom>
          <a:solidFill>
            <a:srgbClr val="53B0CA"/>
          </a:solidFill>
          <a:ln w="25400" cap="flat" cmpd="sng" algn="ctr">
            <a:noFill/>
            <a:prstDash val="solid"/>
          </a:ln>
          <a:effectLst/>
        </p:spPr>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buClr>
                <a:srgbClr val="000000"/>
              </a:buClr>
            </a:pPr>
            <a:r>
              <a:rPr lang="en-GB" sz="2000" b="1" kern="0">
                <a:solidFill>
                  <a:srgbClr val="FFFFFF"/>
                </a:solidFill>
              </a:rPr>
              <a:t>The timescale is challenging</a:t>
            </a:r>
          </a:p>
        </p:txBody>
      </p:sp>
      <p:sp>
        <p:nvSpPr>
          <p:cNvPr id="13" name="TextBox 12">
            <a:extLst>
              <a:ext uri="{FF2B5EF4-FFF2-40B4-BE49-F238E27FC236}">
                <a16:creationId xmlns:a16="http://schemas.microsoft.com/office/drawing/2014/main" id="{2D8CE592-B9D4-4EC8-9AC8-9EFBF8DA06B2}"/>
              </a:ext>
            </a:extLst>
          </p:cNvPr>
          <p:cNvSpPr txBox="1"/>
          <p:nvPr/>
        </p:nvSpPr>
        <p:spPr>
          <a:xfrm>
            <a:off x="5076093" y="5282264"/>
            <a:ext cx="6928338" cy="1391407"/>
          </a:xfrm>
          <a:prstGeom prst="rect">
            <a:avLst/>
          </a:prstGeom>
          <a:noFill/>
        </p:spPr>
        <p:txBody>
          <a:bodyPr wrap="square">
            <a:spAutoFit/>
          </a:bodyPr>
          <a:lstStyle/>
          <a:p>
            <a:pPr marL="342900" lvl="0" indent="-342900">
              <a:lnSpc>
                <a:spcPct val="120000"/>
              </a:lnSpc>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We recognise the particular challenges of implementing reforms this September. The AB guidance, Chapter 4, Step 2 of fidelity checking (page 23-24) explains flexibilities for </a:t>
            </a:r>
            <a:r>
              <a:rPr lang="en-GB">
                <a:latin typeface="Arial" panose="020B0604020202020204" pitchFamily="34" charset="0"/>
                <a:ea typeface="Times New Roman" panose="02020603050405020304" pitchFamily="18" charset="0"/>
                <a:cs typeface="Times New Roman" panose="02020603050405020304" pitchFamily="18" charset="0"/>
              </a:rPr>
              <a:t>spreading or phasing </a:t>
            </a:r>
            <a:r>
              <a:rPr lang="en-GB" sz="1800">
                <a:effectLst/>
                <a:latin typeface="Arial" panose="020B0604020202020204" pitchFamily="34" charset="0"/>
                <a:ea typeface="Times New Roman" panose="02020603050405020304" pitchFamily="18" charset="0"/>
                <a:cs typeface="Times New Roman" panose="02020603050405020304" pitchFamily="18" charset="0"/>
              </a:rPr>
              <a:t>the planning and checking process where required.</a:t>
            </a:r>
          </a:p>
        </p:txBody>
      </p:sp>
      <p:sp>
        <p:nvSpPr>
          <p:cNvPr id="14" name="TextBox 13">
            <a:extLst>
              <a:ext uri="{FF2B5EF4-FFF2-40B4-BE49-F238E27FC236}">
                <a16:creationId xmlns:a16="http://schemas.microsoft.com/office/drawing/2014/main" id="{C63D5438-26CD-4C29-B7B4-EDB8A00CCAFC}"/>
              </a:ext>
            </a:extLst>
          </p:cNvPr>
          <p:cNvSpPr txBox="1"/>
          <p:nvPr/>
        </p:nvSpPr>
        <p:spPr>
          <a:xfrm>
            <a:off x="5040923" y="2684659"/>
            <a:ext cx="6928338" cy="1391407"/>
          </a:xfrm>
          <a:prstGeom prst="rect">
            <a:avLst/>
          </a:prstGeom>
          <a:noFill/>
        </p:spPr>
        <p:txBody>
          <a:bodyPr wrap="square">
            <a:spAutoFit/>
          </a:bodyPr>
          <a:lstStyle/>
          <a:p>
            <a:pPr marL="342900" lvl="0" indent="-342900">
              <a:lnSpc>
                <a:spcPct val="120000"/>
              </a:lnSpc>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See page 25 of AB guidance which provides outline of ‘what to look for when verifying’ and ‘what might raise a cause for concern’. The ECF and CIPs provide more specific details of content to check.</a:t>
            </a:r>
          </a:p>
        </p:txBody>
      </p:sp>
      <p:sp>
        <p:nvSpPr>
          <p:cNvPr id="15" name="TextBox 14">
            <a:extLst>
              <a:ext uri="{FF2B5EF4-FFF2-40B4-BE49-F238E27FC236}">
                <a16:creationId xmlns:a16="http://schemas.microsoft.com/office/drawing/2014/main" id="{7AF3464E-4AD1-4763-86C8-ED223A913A04}"/>
              </a:ext>
            </a:extLst>
          </p:cNvPr>
          <p:cNvSpPr txBox="1"/>
          <p:nvPr/>
        </p:nvSpPr>
        <p:spPr>
          <a:xfrm>
            <a:off x="5040924" y="4099947"/>
            <a:ext cx="6928338" cy="1059008"/>
          </a:xfrm>
          <a:prstGeom prst="rect">
            <a:avLst/>
          </a:prstGeom>
          <a:noFill/>
        </p:spPr>
        <p:txBody>
          <a:bodyPr wrap="square">
            <a:spAutoFit/>
          </a:bodyPr>
          <a:lstStyle/>
          <a:p>
            <a:pPr marL="342900" lvl="0" indent="-342900">
              <a:lnSpc>
                <a:spcPct val="120000"/>
              </a:lnSpc>
              <a:buFont typeface="Symbol" panose="05050102010706020507" pitchFamily="18" charset="2"/>
              <a:buChar char=""/>
            </a:pPr>
            <a:r>
              <a:rPr lang="en-GB" sz="1800">
                <a:effectLst/>
                <a:latin typeface="Arial" panose="020B0604020202020204" pitchFamily="34" charset="0"/>
                <a:ea typeface="Times New Roman" panose="02020603050405020304" pitchFamily="18" charset="0"/>
                <a:cs typeface="Times New Roman" panose="02020603050405020304" pitchFamily="18" charset="0"/>
              </a:rPr>
              <a:t>We welcome views on what type of additional support or training would be most useful to LA ABs, e.g. more detailed info on individual CIPs, </a:t>
            </a:r>
            <a:r>
              <a:rPr lang="en-GB">
                <a:latin typeface="Arial" panose="020B0604020202020204" pitchFamily="34" charset="0"/>
                <a:ea typeface="Times New Roman" panose="02020603050405020304" pitchFamily="18" charset="0"/>
                <a:cs typeface="Times New Roman" panose="02020603050405020304" pitchFamily="18" charset="0"/>
              </a:rPr>
              <a:t>discussion sessions with DfE etc</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66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657710E8-C0D6-4D9E-A2C8-E93C761149F4}"/>
              </a:ext>
            </a:extLst>
          </p:cNvPr>
          <p:cNvSpPr txBox="1"/>
          <p:nvPr/>
        </p:nvSpPr>
        <p:spPr>
          <a:xfrm>
            <a:off x="313084" y="716853"/>
            <a:ext cx="11624807" cy="5509200"/>
          </a:xfrm>
          <a:prstGeom prst="rect">
            <a:avLst/>
          </a:prstGeom>
          <a:noFill/>
        </p:spPr>
        <p:txBody>
          <a:bodyPr wrap="square">
            <a:spAutoFit/>
          </a:bodyPr>
          <a:lstStyle/>
          <a:p>
            <a:pPr algn="just"/>
            <a:r>
              <a:rPr lang="en-GB" sz="1600">
                <a:effectLst/>
                <a:ea typeface="Calibri" panose="020F0502020204030204" pitchFamily="34" charset="0"/>
              </a:rPr>
              <a:t>Teachers deserve high-quality support throughout their careers, particularly in those first years after initial teacher training when the learning curve is steepest. </a:t>
            </a:r>
          </a:p>
          <a:p>
            <a:pPr algn="just"/>
            <a:r>
              <a:rPr lang="en-GB" sz="1600">
                <a:effectLst/>
                <a:ea typeface="Calibri" panose="020F0502020204030204" pitchFamily="34" charset="0"/>
              </a:rPr>
              <a:t> </a:t>
            </a:r>
          </a:p>
          <a:p>
            <a:pPr algn="just"/>
            <a:r>
              <a:rPr lang="en-GB" sz="1600">
                <a:effectLst/>
                <a:ea typeface="Calibri" panose="020F0502020204030204" pitchFamily="34" charset="0"/>
              </a:rPr>
              <a:t>From September 2021, the Early Career Framework (ECF) reforms will entitle all early career teachers to a fully-funded, two-year package of structured training and support linked to the best available research evidence. </a:t>
            </a:r>
          </a:p>
          <a:p>
            <a:pPr algn="just"/>
            <a:endParaRPr lang="en-GB" sz="1600">
              <a:ea typeface="Calibri" panose="020F0502020204030204" pitchFamily="34" charset="0"/>
            </a:endParaRPr>
          </a:p>
          <a:p>
            <a:pPr algn="just"/>
            <a:endParaRPr lang="en-GB" sz="1600">
              <a:ea typeface="Calibri" panose="020F0502020204030204" pitchFamily="34" charset="0"/>
            </a:endParaRPr>
          </a:p>
          <a:p>
            <a:pPr algn="just"/>
            <a:endParaRPr lang="en-GB" sz="1600">
              <a:ea typeface="Calibri" panose="020F0502020204030204" pitchFamily="34" charset="0"/>
            </a:endParaRPr>
          </a:p>
          <a:p>
            <a:pPr algn="just"/>
            <a:endParaRPr lang="en-GB" sz="1600">
              <a:ea typeface="Calibri" panose="020F0502020204030204" pitchFamily="34" charset="0"/>
            </a:endParaRPr>
          </a:p>
          <a:p>
            <a:pPr algn="just"/>
            <a:endParaRPr lang="en-GB" sz="1600">
              <a:ea typeface="Calibri" panose="020F0502020204030204" pitchFamily="34" charset="0"/>
            </a:endParaRPr>
          </a:p>
          <a:p>
            <a:pPr algn="just"/>
            <a:endParaRPr lang="en-GB" sz="1600">
              <a:ea typeface="Calibri" panose="020F0502020204030204" pitchFamily="34" charset="0"/>
            </a:endParaRPr>
          </a:p>
          <a:p>
            <a:pPr algn="just"/>
            <a:endParaRPr lang="en-GB" sz="1600">
              <a:effectLst/>
              <a:ea typeface="Calibri" panose="020F0502020204030204" pitchFamily="34" charset="0"/>
            </a:endParaRPr>
          </a:p>
          <a:p>
            <a:pPr algn="just"/>
            <a:endParaRPr lang="en-GB" sz="1600">
              <a:ea typeface="Calibri" panose="020F0502020204030204" pitchFamily="34" charset="0"/>
            </a:endParaRPr>
          </a:p>
          <a:p>
            <a:pPr algn="just"/>
            <a:endParaRPr lang="en-GB" sz="1600">
              <a:effectLst/>
              <a:ea typeface="Calibri" panose="020F0502020204030204" pitchFamily="34" charset="0"/>
            </a:endParaRPr>
          </a:p>
          <a:p>
            <a:pPr algn="just"/>
            <a:endParaRPr lang="en-GB" sz="1600">
              <a:ea typeface="Calibri" panose="020F0502020204030204" pitchFamily="34" charset="0"/>
            </a:endParaRPr>
          </a:p>
          <a:p>
            <a:pPr algn="just"/>
            <a:endParaRPr lang="en-GB" sz="1600">
              <a:effectLst/>
              <a:ea typeface="Calibri" panose="020F0502020204030204" pitchFamily="34" charset="0"/>
            </a:endParaRPr>
          </a:p>
          <a:p>
            <a:pPr algn="just"/>
            <a:r>
              <a:rPr lang="en-GB" sz="1600">
                <a:effectLst/>
                <a:ea typeface="Calibri" panose="020F0502020204030204" pitchFamily="34" charset="0"/>
              </a:rPr>
              <a:t> </a:t>
            </a:r>
          </a:p>
          <a:p>
            <a:pPr algn="just"/>
            <a:endParaRPr lang="en-GB" sz="1600">
              <a:effectLst/>
              <a:ea typeface="Calibri" panose="020F0502020204030204" pitchFamily="34" charset="0"/>
            </a:endParaRPr>
          </a:p>
          <a:p>
            <a:pPr algn="just"/>
            <a:endParaRPr lang="en-GB" sz="1600">
              <a:ea typeface="Calibri" panose="020F0502020204030204" pitchFamily="34" charset="0"/>
            </a:endParaRPr>
          </a:p>
          <a:p>
            <a:pPr algn="just"/>
            <a:r>
              <a:rPr lang="en-GB" sz="1600">
                <a:effectLst/>
                <a:ea typeface="Calibri" panose="020F0502020204030204" pitchFamily="34" charset="0"/>
              </a:rPr>
              <a:t>Coupled with the ITT Core Content Framework, the ECF will establish an entitlement to a three-year structured and evidence-informed package of support for all new teachers at the start of their careers. Together, these reforms will become the cornerstone of a successful career in teaching.</a:t>
            </a:r>
          </a:p>
        </p:txBody>
      </p:sp>
      <p:grpSp>
        <p:nvGrpSpPr>
          <p:cNvPr id="21" name="Group 20">
            <a:extLst>
              <a:ext uri="{FF2B5EF4-FFF2-40B4-BE49-F238E27FC236}">
                <a16:creationId xmlns:a16="http://schemas.microsoft.com/office/drawing/2014/main" id="{92FCECB7-42D0-4DB2-B69B-600481FCE78E}"/>
              </a:ext>
            </a:extLst>
          </p:cNvPr>
          <p:cNvGrpSpPr/>
          <p:nvPr/>
        </p:nvGrpSpPr>
        <p:grpSpPr>
          <a:xfrm>
            <a:off x="489440" y="2369311"/>
            <a:ext cx="10902887" cy="2898625"/>
            <a:chOff x="417877" y="739293"/>
            <a:chExt cx="10902887" cy="2898625"/>
          </a:xfrm>
        </p:grpSpPr>
        <p:sp>
          <p:nvSpPr>
            <p:cNvPr id="2" name="TextBox 1">
              <a:extLst>
                <a:ext uri="{FF2B5EF4-FFF2-40B4-BE49-F238E27FC236}">
                  <a16:creationId xmlns:a16="http://schemas.microsoft.com/office/drawing/2014/main" id="{7B4C405D-57D1-4F21-BC8F-6A5D5A185786}"/>
                </a:ext>
              </a:extLst>
            </p:cNvPr>
            <p:cNvSpPr txBox="1"/>
            <p:nvPr/>
          </p:nvSpPr>
          <p:spPr>
            <a:xfrm>
              <a:off x="3052302" y="2173081"/>
              <a:ext cx="1024286" cy="276999"/>
            </a:xfrm>
            <a:prstGeom prst="rect">
              <a:avLst/>
            </a:prstGeom>
            <a:noFill/>
          </p:spPr>
          <p:txBody>
            <a:bodyPr wrap="square" rtlCol="0">
              <a:spAutoFit/>
            </a:bodyPr>
            <a:lstStyle/>
            <a:p>
              <a:r>
                <a:rPr lang="en-GB" sz="1200" b="1">
                  <a:solidFill>
                    <a:srgbClr val="2B8F9D"/>
                  </a:solidFill>
                </a:rPr>
                <a:t>QTS awarded </a:t>
              </a:r>
            </a:p>
          </p:txBody>
        </p:sp>
        <p:sp>
          <p:nvSpPr>
            <p:cNvPr id="3" name="Arrow: Pentagon 2">
              <a:extLst>
                <a:ext uri="{FF2B5EF4-FFF2-40B4-BE49-F238E27FC236}">
                  <a16:creationId xmlns:a16="http://schemas.microsoft.com/office/drawing/2014/main" id="{5DBE9088-BE1F-4E3C-AD20-35F9EB50E7EF}"/>
                </a:ext>
              </a:extLst>
            </p:cNvPr>
            <p:cNvSpPr/>
            <p:nvPr/>
          </p:nvSpPr>
          <p:spPr>
            <a:xfrm>
              <a:off x="1104710" y="1589275"/>
              <a:ext cx="2520000" cy="540000"/>
            </a:xfrm>
            <a:prstGeom prst="homePlate">
              <a:avLst/>
            </a:prstGeom>
            <a:solidFill>
              <a:srgbClr val="97B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Initial Teacher Training (ITT)</a:t>
              </a:r>
            </a:p>
          </p:txBody>
        </p:sp>
        <p:sp>
          <p:nvSpPr>
            <p:cNvPr id="4" name="Arrow: Pentagon 3">
              <a:extLst>
                <a:ext uri="{FF2B5EF4-FFF2-40B4-BE49-F238E27FC236}">
                  <a16:creationId xmlns:a16="http://schemas.microsoft.com/office/drawing/2014/main" id="{FCFC0EA2-C2E4-473D-9B5F-FD90AFFC37B6}"/>
                </a:ext>
              </a:extLst>
            </p:cNvPr>
            <p:cNvSpPr/>
            <p:nvPr/>
          </p:nvSpPr>
          <p:spPr>
            <a:xfrm>
              <a:off x="3670061" y="1585110"/>
              <a:ext cx="2520000" cy="540000"/>
            </a:xfrm>
            <a:prstGeom prst="homePlate">
              <a:avLst/>
            </a:prstGeom>
            <a:solidFill>
              <a:srgbClr val="97B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Early Career Support</a:t>
              </a:r>
            </a:p>
          </p:txBody>
        </p:sp>
        <p:sp>
          <p:nvSpPr>
            <p:cNvPr id="5" name="Arrow: Pentagon 4">
              <a:extLst>
                <a:ext uri="{FF2B5EF4-FFF2-40B4-BE49-F238E27FC236}">
                  <a16:creationId xmlns:a16="http://schemas.microsoft.com/office/drawing/2014/main" id="{731BA4D7-A7F2-44BA-9C89-C13FFC2A16FC}"/>
                </a:ext>
              </a:extLst>
            </p:cNvPr>
            <p:cNvSpPr/>
            <p:nvPr/>
          </p:nvSpPr>
          <p:spPr>
            <a:xfrm>
              <a:off x="1092765" y="747623"/>
              <a:ext cx="2520000" cy="540000"/>
            </a:xfrm>
            <a:prstGeom prst="homePlate">
              <a:avLst/>
            </a:prstGeom>
            <a:solidFill>
              <a:srgbClr val="568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Trainee Teacher</a:t>
              </a:r>
            </a:p>
          </p:txBody>
        </p:sp>
        <p:sp>
          <p:nvSpPr>
            <p:cNvPr id="6" name="Arrow: Pentagon 5">
              <a:extLst>
                <a:ext uri="{FF2B5EF4-FFF2-40B4-BE49-F238E27FC236}">
                  <a16:creationId xmlns:a16="http://schemas.microsoft.com/office/drawing/2014/main" id="{AF9BE344-A9FE-4F9D-8410-0D999639599D}"/>
                </a:ext>
              </a:extLst>
            </p:cNvPr>
            <p:cNvSpPr/>
            <p:nvPr/>
          </p:nvSpPr>
          <p:spPr>
            <a:xfrm>
              <a:off x="3661836" y="739293"/>
              <a:ext cx="2520000" cy="540000"/>
            </a:xfrm>
            <a:prstGeom prst="homePlate">
              <a:avLst/>
            </a:prstGeom>
            <a:solidFill>
              <a:srgbClr val="568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Early Career Teacher</a:t>
              </a:r>
            </a:p>
          </p:txBody>
        </p:sp>
        <p:sp>
          <p:nvSpPr>
            <p:cNvPr id="7" name="Arrow: Pentagon 6">
              <a:extLst>
                <a:ext uri="{FF2B5EF4-FFF2-40B4-BE49-F238E27FC236}">
                  <a16:creationId xmlns:a16="http://schemas.microsoft.com/office/drawing/2014/main" id="{9EF75BD4-1639-44D8-AB20-781BD7639BDA}"/>
                </a:ext>
              </a:extLst>
            </p:cNvPr>
            <p:cNvSpPr/>
            <p:nvPr/>
          </p:nvSpPr>
          <p:spPr>
            <a:xfrm>
              <a:off x="6230907" y="747621"/>
              <a:ext cx="2520000" cy="540000"/>
            </a:xfrm>
            <a:prstGeom prst="homePlate">
              <a:avLst/>
            </a:prstGeom>
            <a:solidFill>
              <a:srgbClr val="568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Experienced teachers and middle leaders</a:t>
              </a:r>
            </a:p>
          </p:txBody>
        </p:sp>
        <p:sp>
          <p:nvSpPr>
            <p:cNvPr id="8" name="Arrow: Pentagon 7">
              <a:extLst>
                <a:ext uri="{FF2B5EF4-FFF2-40B4-BE49-F238E27FC236}">
                  <a16:creationId xmlns:a16="http://schemas.microsoft.com/office/drawing/2014/main" id="{3C887D15-49DB-4F55-B7CF-711A1B3DD42B}"/>
                </a:ext>
              </a:extLst>
            </p:cNvPr>
            <p:cNvSpPr/>
            <p:nvPr/>
          </p:nvSpPr>
          <p:spPr>
            <a:xfrm>
              <a:off x="8799977" y="745789"/>
              <a:ext cx="2520000" cy="540000"/>
            </a:xfrm>
            <a:prstGeom prst="homePlate">
              <a:avLst/>
            </a:prstGeom>
            <a:solidFill>
              <a:srgbClr val="568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Senior leaders, heads and exec. leaders</a:t>
              </a:r>
            </a:p>
          </p:txBody>
        </p:sp>
        <p:sp>
          <p:nvSpPr>
            <p:cNvPr id="9" name="Rectangle 8">
              <a:extLst>
                <a:ext uri="{FF2B5EF4-FFF2-40B4-BE49-F238E27FC236}">
                  <a16:creationId xmlns:a16="http://schemas.microsoft.com/office/drawing/2014/main" id="{790416AA-4699-48CB-8F58-5778C05B4A1B}"/>
                </a:ext>
              </a:extLst>
            </p:cNvPr>
            <p:cNvSpPr/>
            <p:nvPr/>
          </p:nvSpPr>
          <p:spPr>
            <a:xfrm>
              <a:off x="417877" y="1589943"/>
              <a:ext cx="619125" cy="540000"/>
            </a:xfrm>
            <a:prstGeom prst="rect">
              <a:avLst/>
            </a:prstGeom>
            <a:solidFill>
              <a:srgbClr val="53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t>What?</a:t>
              </a:r>
            </a:p>
          </p:txBody>
        </p:sp>
        <p:sp>
          <p:nvSpPr>
            <p:cNvPr id="10" name="Rectangle 9">
              <a:extLst>
                <a:ext uri="{FF2B5EF4-FFF2-40B4-BE49-F238E27FC236}">
                  <a16:creationId xmlns:a16="http://schemas.microsoft.com/office/drawing/2014/main" id="{AEC73458-7EF3-4969-94E8-583182775AC6}"/>
                </a:ext>
              </a:extLst>
            </p:cNvPr>
            <p:cNvSpPr/>
            <p:nvPr/>
          </p:nvSpPr>
          <p:spPr>
            <a:xfrm>
              <a:off x="420446" y="745789"/>
              <a:ext cx="619125" cy="540000"/>
            </a:xfrm>
            <a:prstGeom prst="rect">
              <a:avLst/>
            </a:prstGeom>
            <a:solidFill>
              <a:srgbClr val="53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t>Who?</a:t>
              </a:r>
            </a:p>
          </p:txBody>
        </p:sp>
        <p:sp>
          <p:nvSpPr>
            <p:cNvPr id="11" name="Rectangle 10">
              <a:extLst>
                <a:ext uri="{FF2B5EF4-FFF2-40B4-BE49-F238E27FC236}">
                  <a16:creationId xmlns:a16="http://schemas.microsoft.com/office/drawing/2014/main" id="{83B9BDF9-4236-46FD-9985-2ACEB530814B}"/>
                </a:ext>
              </a:extLst>
            </p:cNvPr>
            <p:cNvSpPr/>
            <p:nvPr/>
          </p:nvSpPr>
          <p:spPr>
            <a:xfrm>
              <a:off x="420446" y="2434096"/>
              <a:ext cx="619125" cy="540000"/>
            </a:xfrm>
            <a:prstGeom prst="rect">
              <a:avLst/>
            </a:prstGeom>
            <a:solidFill>
              <a:srgbClr val="53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t>Basis</a:t>
              </a:r>
            </a:p>
          </p:txBody>
        </p:sp>
        <p:sp>
          <p:nvSpPr>
            <p:cNvPr id="12" name="Arrow: Pentagon 11">
              <a:extLst>
                <a:ext uri="{FF2B5EF4-FFF2-40B4-BE49-F238E27FC236}">
                  <a16:creationId xmlns:a16="http://schemas.microsoft.com/office/drawing/2014/main" id="{366943E1-3395-478E-B9A8-1571504BB99C}"/>
                </a:ext>
              </a:extLst>
            </p:cNvPr>
            <p:cNvSpPr/>
            <p:nvPr/>
          </p:nvSpPr>
          <p:spPr>
            <a:xfrm>
              <a:off x="1104710" y="2430926"/>
              <a:ext cx="2520000" cy="540000"/>
            </a:xfrm>
            <a:prstGeom prst="homePlate">
              <a:avLst/>
            </a:prstGeom>
            <a:solidFill>
              <a:srgbClr val="CDD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rgbClr val="2B8F9D"/>
                  </a:solidFill>
                </a:rPr>
                <a:t>ITT Core Content Framework</a:t>
              </a:r>
            </a:p>
          </p:txBody>
        </p:sp>
        <p:sp>
          <p:nvSpPr>
            <p:cNvPr id="13" name="Arrow: Pentagon 12">
              <a:extLst>
                <a:ext uri="{FF2B5EF4-FFF2-40B4-BE49-F238E27FC236}">
                  <a16:creationId xmlns:a16="http://schemas.microsoft.com/office/drawing/2014/main" id="{B8DF6EDF-B82A-49FF-807F-95256A4BA94D}"/>
                </a:ext>
              </a:extLst>
            </p:cNvPr>
            <p:cNvSpPr/>
            <p:nvPr/>
          </p:nvSpPr>
          <p:spPr>
            <a:xfrm>
              <a:off x="3669799" y="2430926"/>
              <a:ext cx="2520000" cy="540000"/>
            </a:xfrm>
            <a:prstGeom prst="homePlate">
              <a:avLst/>
            </a:prstGeom>
            <a:solidFill>
              <a:srgbClr val="CDD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rgbClr val="2B8F9D"/>
                  </a:solidFill>
                </a:rPr>
                <a:t>Early Career Framework (ECF)</a:t>
              </a:r>
            </a:p>
          </p:txBody>
        </p:sp>
        <p:sp>
          <p:nvSpPr>
            <p:cNvPr id="14" name="Arrow: Pentagon 13">
              <a:extLst>
                <a:ext uri="{FF2B5EF4-FFF2-40B4-BE49-F238E27FC236}">
                  <a16:creationId xmlns:a16="http://schemas.microsoft.com/office/drawing/2014/main" id="{25C0ED26-7B44-44C8-B727-12C63360CCF9}"/>
                </a:ext>
              </a:extLst>
            </p:cNvPr>
            <p:cNvSpPr/>
            <p:nvPr/>
          </p:nvSpPr>
          <p:spPr>
            <a:xfrm>
              <a:off x="6234888" y="2430926"/>
              <a:ext cx="2520000" cy="540000"/>
            </a:xfrm>
            <a:prstGeom prst="homePlate">
              <a:avLst/>
            </a:prstGeom>
            <a:solidFill>
              <a:srgbClr val="CDD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rgbClr val="2B8F9D"/>
                  </a:solidFill>
                </a:rPr>
                <a:t>Specialist NPQs</a:t>
              </a:r>
            </a:p>
          </p:txBody>
        </p:sp>
        <p:sp>
          <p:nvSpPr>
            <p:cNvPr id="15" name="Oval 14">
              <a:extLst>
                <a:ext uri="{FF2B5EF4-FFF2-40B4-BE49-F238E27FC236}">
                  <a16:creationId xmlns:a16="http://schemas.microsoft.com/office/drawing/2014/main" id="{1B36D81E-5CAD-41AE-B40B-20CC1FE28FED}"/>
                </a:ext>
              </a:extLst>
            </p:cNvPr>
            <p:cNvSpPr/>
            <p:nvPr/>
          </p:nvSpPr>
          <p:spPr>
            <a:xfrm>
              <a:off x="3526345" y="2173230"/>
              <a:ext cx="76200" cy="76200"/>
            </a:xfrm>
            <a:prstGeom prst="ellipse">
              <a:avLst/>
            </a:prstGeom>
            <a:solidFill>
              <a:srgbClr val="53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6" name="TextBox 15">
              <a:extLst>
                <a:ext uri="{FF2B5EF4-FFF2-40B4-BE49-F238E27FC236}">
                  <a16:creationId xmlns:a16="http://schemas.microsoft.com/office/drawing/2014/main" id="{D7BF5640-65A5-430A-A6CF-0D155B7876EF}"/>
                </a:ext>
              </a:extLst>
            </p:cNvPr>
            <p:cNvSpPr txBox="1"/>
            <p:nvPr/>
          </p:nvSpPr>
          <p:spPr>
            <a:xfrm>
              <a:off x="6230907" y="2991587"/>
              <a:ext cx="2515493" cy="646331"/>
            </a:xfrm>
            <a:prstGeom prst="rect">
              <a:avLst/>
            </a:prstGeom>
            <a:noFill/>
          </p:spPr>
          <p:txBody>
            <a:bodyPr wrap="square">
              <a:spAutoFit/>
            </a:bodyPr>
            <a:lstStyle/>
            <a:p>
              <a:pPr marL="285750" indent="-285750">
                <a:buFont typeface="Arial" panose="020B0604020202020204" pitchFamily="34" charset="0"/>
                <a:buChar char="•"/>
              </a:pPr>
              <a:r>
                <a:rPr lang="en-GB" sz="1200">
                  <a:solidFill>
                    <a:srgbClr val="2B8F9D"/>
                  </a:solidFill>
                </a:rPr>
                <a:t>Leading Teacher Development</a:t>
              </a:r>
            </a:p>
            <a:p>
              <a:pPr marL="285750" indent="-285750">
                <a:buFont typeface="Arial" panose="020B0604020202020204" pitchFamily="34" charset="0"/>
                <a:buChar char="•"/>
              </a:pPr>
              <a:r>
                <a:rPr lang="en-GB" sz="1200">
                  <a:solidFill>
                    <a:srgbClr val="2B8F9D"/>
                  </a:solidFill>
                </a:rPr>
                <a:t>Leading Teaching</a:t>
              </a:r>
            </a:p>
            <a:p>
              <a:pPr marL="285750" indent="-285750">
                <a:buFont typeface="Arial" panose="020B0604020202020204" pitchFamily="34" charset="0"/>
                <a:buChar char="•"/>
              </a:pPr>
              <a:r>
                <a:rPr lang="en-GB" sz="1200">
                  <a:solidFill>
                    <a:srgbClr val="2B8F9D"/>
                  </a:solidFill>
                </a:rPr>
                <a:t>Leading Behaviour and Culture</a:t>
              </a:r>
            </a:p>
          </p:txBody>
        </p:sp>
        <p:sp>
          <p:nvSpPr>
            <p:cNvPr id="17" name="Arrow: Pentagon 16">
              <a:extLst>
                <a:ext uri="{FF2B5EF4-FFF2-40B4-BE49-F238E27FC236}">
                  <a16:creationId xmlns:a16="http://schemas.microsoft.com/office/drawing/2014/main" id="{7C975E23-5324-49AF-A6D6-8B806F9146F2}"/>
                </a:ext>
              </a:extLst>
            </p:cNvPr>
            <p:cNvSpPr/>
            <p:nvPr/>
          </p:nvSpPr>
          <p:spPr>
            <a:xfrm>
              <a:off x="8799977" y="2408546"/>
              <a:ext cx="2520000" cy="540000"/>
            </a:xfrm>
            <a:prstGeom prst="homePlate">
              <a:avLst/>
            </a:prstGeom>
            <a:solidFill>
              <a:srgbClr val="CDDB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rgbClr val="2B8F9D"/>
                  </a:solidFill>
                </a:rPr>
                <a:t>Leadership NPQs</a:t>
              </a:r>
            </a:p>
          </p:txBody>
        </p:sp>
        <p:sp>
          <p:nvSpPr>
            <p:cNvPr id="18" name="TextBox 17">
              <a:extLst>
                <a:ext uri="{FF2B5EF4-FFF2-40B4-BE49-F238E27FC236}">
                  <a16:creationId xmlns:a16="http://schemas.microsoft.com/office/drawing/2014/main" id="{CEEE00F2-A3B2-4ED5-9942-CFA11656CDF7}"/>
                </a:ext>
              </a:extLst>
            </p:cNvPr>
            <p:cNvSpPr txBox="1"/>
            <p:nvPr/>
          </p:nvSpPr>
          <p:spPr>
            <a:xfrm>
              <a:off x="8799977" y="2976372"/>
              <a:ext cx="2515493" cy="646331"/>
            </a:xfrm>
            <a:prstGeom prst="rect">
              <a:avLst/>
            </a:prstGeom>
            <a:noFill/>
          </p:spPr>
          <p:txBody>
            <a:bodyPr wrap="square">
              <a:spAutoFit/>
            </a:bodyPr>
            <a:lstStyle/>
            <a:p>
              <a:pPr marL="285750" indent="-285750">
                <a:buFont typeface="Arial" panose="020B0604020202020204" pitchFamily="34" charset="0"/>
                <a:buChar char="•"/>
              </a:pPr>
              <a:r>
                <a:rPr lang="en-GB" sz="1200">
                  <a:solidFill>
                    <a:srgbClr val="2B8F9D"/>
                  </a:solidFill>
                </a:rPr>
                <a:t>Senior Leadership</a:t>
              </a:r>
            </a:p>
            <a:p>
              <a:pPr marL="285750" indent="-285750">
                <a:buFont typeface="Arial" panose="020B0604020202020204" pitchFamily="34" charset="0"/>
                <a:buChar char="•"/>
              </a:pPr>
              <a:r>
                <a:rPr lang="en-GB" sz="1200">
                  <a:solidFill>
                    <a:srgbClr val="2B8F9D"/>
                  </a:solidFill>
                </a:rPr>
                <a:t>Headship</a:t>
              </a:r>
            </a:p>
            <a:p>
              <a:pPr marL="285750" indent="-285750">
                <a:buFont typeface="Arial" panose="020B0604020202020204" pitchFamily="34" charset="0"/>
                <a:buChar char="•"/>
              </a:pPr>
              <a:r>
                <a:rPr lang="en-GB" sz="1200">
                  <a:solidFill>
                    <a:srgbClr val="2B8F9D"/>
                  </a:solidFill>
                </a:rPr>
                <a:t>Executive Leadership</a:t>
              </a:r>
            </a:p>
          </p:txBody>
        </p:sp>
        <p:sp>
          <p:nvSpPr>
            <p:cNvPr id="19" name="Arrow: Pentagon 18">
              <a:extLst>
                <a:ext uri="{FF2B5EF4-FFF2-40B4-BE49-F238E27FC236}">
                  <a16:creationId xmlns:a16="http://schemas.microsoft.com/office/drawing/2014/main" id="{92B91DD9-14E7-4297-A2DF-3595117F9F01}"/>
                </a:ext>
              </a:extLst>
            </p:cNvPr>
            <p:cNvSpPr/>
            <p:nvPr/>
          </p:nvSpPr>
          <p:spPr>
            <a:xfrm>
              <a:off x="6235412" y="1589274"/>
              <a:ext cx="2520000" cy="540000"/>
            </a:xfrm>
            <a:prstGeom prst="homePlate">
              <a:avLst/>
            </a:prstGeom>
            <a:solidFill>
              <a:srgbClr val="97B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Specialist development</a:t>
              </a:r>
            </a:p>
          </p:txBody>
        </p:sp>
        <p:sp>
          <p:nvSpPr>
            <p:cNvPr id="20" name="Arrow: Pentagon 19">
              <a:extLst>
                <a:ext uri="{FF2B5EF4-FFF2-40B4-BE49-F238E27FC236}">
                  <a16:creationId xmlns:a16="http://schemas.microsoft.com/office/drawing/2014/main" id="{73A442B0-2E9A-4EB4-9579-D3BDB0311237}"/>
                </a:ext>
              </a:extLst>
            </p:cNvPr>
            <p:cNvSpPr/>
            <p:nvPr/>
          </p:nvSpPr>
          <p:spPr>
            <a:xfrm>
              <a:off x="8800764" y="1577168"/>
              <a:ext cx="2520000" cy="540000"/>
            </a:xfrm>
            <a:prstGeom prst="homePlate">
              <a:avLst/>
            </a:prstGeom>
            <a:solidFill>
              <a:srgbClr val="97B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Leadership development</a:t>
              </a:r>
            </a:p>
          </p:txBody>
        </p:sp>
      </p:grpSp>
      <p:sp>
        <p:nvSpPr>
          <p:cNvPr id="24" name="Google Shape;97;p21">
            <a:extLst>
              <a:ext uri="{FF2B5EF4-FFF2-40B4-BE49-F238E27FC236}">
                <a16:creationId xmlns:a16="http://schemas.microsoft.com/office/drawing/2014/main" id="{7DD02364-99A8-4AFA-8AE8-A38D1D5E9C6B}"/>
              </a:ext>
            </a:extLst>
          </p:cNvPr>
          <p:cNvSpPr txBox="1">
            <a:spLocks/>
          </p:cNvSpPr>
          <p:nvPr/>
        </p:nvSpPr>
        <p:spPr>
          <a:xfrm>
            <a:off x="313084" y="135302"/>
            <a:ext cx="8310446"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Clr>
                <a:srgbClr val="000000"/>
              </a:buClr>
              <a:buSzPts val="1100"/>
              <a:buNone/>
            </a:pPr>
            <a:r>
              <a:rPr lang="en-GB" sz="1851" b="1">
                <a:solidFill>
                  <a:srgbClr val="434343"/>
                </a:solidFill>
              </a:rPr>
              <a:t>Early Career Framework (ECF)</a:t>
            </a:r>
          </a:p>
        </p:txBody>
      </p:sp>
      <p:sp>
        <p:nvSpPr>
          <p:cNvPr id="22" name="Oval 21">
            <a:extLst>
              <a:ext uri="{FF2B5EF4-FFF2-40B4-BE49-F238E27FC236}">
                <a16:creationId xmlns:a16="http://schemas.microsoft.com/office/drawing/2014/main" id="{29C28D45-7868-4563-9DDE-579369848864}"/>
              </a:ext>
            </a:extLst>
          </p:cNvPr>
          <p:cNvSpPr/>
          <p:nvPr/>
        </p:nvSpPr>
        <p:spPr>
          <a:xfrm>
            <a:off x="3538330" y="1796996"/>
            <a:ext cx="2886324" cy="3344434"/>
          </a:xfrm>
          <a:prstGeom prst="ellipse">
            <a:avLst/>
          </a:prstGeom>
          <a:noFill/>
          <a:ln w="57150">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2935707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9" name="Google Shape;99;p21"/>
          <p:cNvSpPr txBox="1">
            <a:spLocks noGrp="1"/>
          </p:cNvSpPr>
          <p:nvPr>
            <p:ph type="sldNum" idx="12"/>
          </p:nvPr>
        </p:nvSpPr>
        <p:spPr>
          <a:xfrm>
            <a:off x="5978739" y="6536530"/>
            <a:ext cx="229886" cy="191314"/>
          </a:xfrm>
          <a:prstGeom prst="rect">
            <a:avLst/>
          </a:prstGeom>
        </p:spPr>
        <p:txBody>
          <a:bodyPr spcFirstLastPara="1" vert="horz" wrap="square" lIns="35794" tIns="35794" rIns="35794" bIns="35794" rtlCol="0" anchor="t" anchorCtr="0">
            <a:noAutofit/>
          </a:bodyPr>
          <a:lstStyle/>
          <a:p>
            <a:fld id="{00000000-1234-1234-1234-123412341234}" type="slidenum">
              <a:rPr lang="en-US"/>
              <a:pPr/>
              <a:t>3</a:t>
            </a:fld>
            <a:endParaRPr/>
          </a:p>
        </p:txBody>
      </p:sp>
      <p:sp>
        <p:nvSpPr>
          <p:cNvPr id="10" name="TextBox 9">
            <a:extLst>
              <a:ext uri="{FF2B5EF4-FFF2-40B4-BE49-F238E27FC236}">
                <a16:creationId xmlns:a16="http://schemas.microsoft.com/office/drawing/2014/main" id="{BE67C5CF-BDD9-4588-9C22-E14B912A8C09}"/>
              </a:ext>
            </a:extLst>
          </p:cNvPr>
          <p:cNvSpPr txBox="1"/>
          <p:nvPr/>
        </p:nvSpPr>
        <p:spPr>
          <a:xfrm>
            <a:off x="183563" y="623379"/>
            <a:ext cx="11656612" cy="861774"/>
          </a:xfrm>
          <a:prstGeom prst="rect">
            <a:avLst/>
          </a:prstGeom>
          <a:noFill/>
        </p:spPr>
        <p:txBody>
          <a:bodyPr wrap="square" rtlCol="0">
            <a:spAutoFit/>
          </a:bodyPr>
          <a:lstStyle/>
          <a:p>
            <a:r>
              <a:rPr lang="en-GB" sz="1600" dirty="0"/>
              <a:t>from September 2021, statutory induction arrangements are changing. These new arrangements will </a:t>
            </a:r>
            <a:r>
              <a:rPr lang="en-GB" sz="1600" b="1" u="sng" dirty="0"/>
              <a:t>replace</a:t>
            </a:r>
            <a:r>
              <a:rPr lang="en-GB" sz="1600" b="1" dirty="0"/>
              <a:t> </a:t>
            </a:r>
            <a:r>
              <a:rPr lang="en-GB" sz="1600" dirty="0"/>
              <a:t>current induction requirements. </a:t>
            </a:r>
            <a:r>
              <a:rPr lang="en-GB" sz="1600" b="1" dirty="0">
                <a:hlinkClick r:id="rId3"/>
              </a:rPr>
              <a:t>Early career framework reforms - GOV.UK (www.gov.uk)</a:t>
            </a:r>
            <a:endParaRPr lang="en-GB" sz="1600" b="1" dirty="0"/>
          </a:p>
          <a:p>
            <a:endParaRPr lang="en-GB" dirty="0"/>
          </a:p>
        </p:txBody>
      </p:sp>
      <p:graphicFrame>
        <p:nvGraphicFramePr>
          <p:cNvPr id="12" name="Table 3">
            <a:extLst>
              <a:ext uri="{FF2B5EF4-FFF2-40B4-BE49-F238E27FC236}">
                <a16:creationId xmlns:a16="http://schemas.microsoft.com/office/drawing/2014/main" id="{36801BCD-A161-4524-B903-CAAB51860E7D}"/>
              </a:ext>
            </a:extLst>
          </p:cNvPr>
          <p:cNvGraphicFramePr>
            <a:graphicFrameLocks noGrp="1"/>
          </p:cNvGraphicFramePr>
          <p:nvPr>
            <p:extLst>
              <p:ext uri="{D42A27DB-BD31-4B8C-83A1-F6EECF244321}">
                <p14:modId xmlns:p14="http://schemas.microsoft.com/office/powerpoint/2010/main" val="2884363616"/>
              </p:ext>
            </p:extLst>
          </p:nvPr>
        </p:nvGraphicFramePr>
        <p:xfrm>
          <a:off x="245584" y="1182418"/>
          <a:ext cx="11656612" cy="5291146"/>
        </p:xfrm>
        <a:graphic>
          <a:graphicData uri="http://schemas.openxmlformats.org/drawingml/2006/table">
            <a:tbl>
              <a:tblPr firstRow="1" bandRow="1">
                <a:tableStyleId>{5C22544A-7EE6-4342-B048-85BDC9FD1C3A}</a:tableStyleId>
              </a:tblPr>
              <a:tblGrid>
                <a:gridCol w="1972738">
                  <a:extLst>
                    <a:ext uri="{9D8B030D-6E8A-4147-A177-3AD203B41FA5}">
                      <a16:colId xmlns:a16="http://schemas.microsoft.com/office/drawing/2014/main" val="2709693028"/>
                    </a:ext>
                  </a:extLst>
                </a:gridCol>
                <a:gridCol w="3531406">
                  <a:extLst>
                    <a:ext uri="{9D8B030D-6E8A-4147-A177-3AD203B41FA5}">
                      <a16:colId xmlns:a16="http://schemas.microsoft.com/office/drawing/2014/main" val="291608450"/>
                    </a:ext>
                  </a:extLst>
                </a:gridCol>
                <a:gridCol w="6152468">
                  <a:extLst>
                    <a:ext uri="{9D8B030D-6E8A-4147-A177-3AD203B41FA5}">
                      <a16:colId xmlns:a16="http://schemas.microsoft.com/office/drawing/2014/main" val="190491876"/>
                    </a:ext>
                  </a:extLst>
                </a:gridCol>
              </a:tblGrid>
              <a:tr h="372029">
                <a:tc>
                  <a:txBody>
                    <a:bodyPr/>
                    <a:lstStyle/>
                    <a:p>
                      <a:endParaRPr lang="en-GB" sz="1600"/>
                    </a:p>
                  </a:txBody>
                  <a:tcPr>
                    <a:solidFill>
                      <a:srgbClr val="2B8F9D"/>
                    </a:solidFill>
                  </a:tcPr>
                </a:tc>
                <a:tc>
                  <a:txBody>
                    <a:bodyPr/>
                    <a:lstStyle/>
                    <a:p>
                      <a:r>
                        <a:rPr lang="en-GB" sz="1600"/>
                        <a:t>Current Arrangement</a:t>
                      </a:r>
                    </a:p>
                  </a:txBody>
                  <a:tcPr>
                    <a:solidFill>
                      <a:srgbClr val="2B8F9D"/>
                    </a:solidFill>
                  </a:tcPr>
                </a:tc>
                <a:tc>
                  <a:txBody>
                    <a:bodyPr/>
                    <a:lstStyle/>
                    <a:p>
                      <a:r>
                        <a:rPr lang="en-GB" sz="1600"/>
                        <a:t>from September 2021</a:t>
                      </a:r>
                    </a:p>
                  </a:txBody>
                  <a:tcPr>
                    <a:solidFill>
                      <a:srgbClr val="2B8F9D"/>
                    </a:solidFill>
                  </a:tcPr>
                </a:tc>
                <a:extLst>
                  <a:ext uri="{0D108BD9-81ED-4DB2-BD59-A6C34878D82A}">
                    <a16:rowId xmlns:a16="http://schemas.microsoft.com/office/drawing/2014/main" val="3611322032"/>
                  </a:ext>
                </a:extLst>
              </a:tr>
              <a:tr h="372029">
                <a:tc>
                  <a:txBody>
                    <a:bodyPr/>
                    <a:lstStyle/>
                    <a:p>
                      <a:r>
                        <a:rPr lang="en-GB" sz="1600" b="1"/>
                        <a:t>Length of support</a:t>
                      </a:r>
                    </a:p>
                  </a:txBody>
                  <a:tcPr>
                    <a:solidFill>
                      <a:srgbClr val="CDDBE0"/>
                    </a:solidFill>
                  </a:tcPr>
                </a:tc>
                <a:tc>
                  <a:txBody>
                    <a:bodyPr/>
                    <a:lstStyle/>
                    <a:p>
                      <a:r>
                        <a:rPr lang="en-GB" sz="1600"/>
                        <a:t>One year</a:t>
                      </a:r>
                    </a:p>
                  </a:txBody>
                  <a:tcPr>
                    <a:solidFill>
                      <a:srgbClr val="CDDBE0"/>
                    </a:solidFill>
                  </a:tcPr>
                </a:tc>
                <a:tc>
                  <a:txBody>
                    <a:bodyPr/>
                    <a:lstStyle/>
                    <a:p>
                      <a:r>
                        <a:rPr lang="en-GB" sz="1600"/>
                        <a:t>Two years</a:t>
                      </a:r>
                    </a:p>
                  </a:txBody>
                  <a:tcPr>
                    <a:solidFill>
                      <a:srgbClr val="CDDBE0"/>
                    </a:solidFill>
                  </a:tcPr>
                </a:tc>
                <a:extLst>
                  <a:ext uri="{0D108BD9-81ED-4DB2-BD59-A6C34878D82A}">
                    <a16:rowId xmlns:a16="http://schemas.microsoft.com/office/drawing/2014/main" val="3559087982"/>
                  </a:ext>
                </a:extLst>
              </a:tr>
              <a:tr h="580976">
                <a:tc>
                  <a:txBody>
                    <a:bodyPr/>
                    <a:lstStyle/>
                    <a:p>
                      <a:r>
                        <a:rPr lang="en-GB" sz="1600" b="1"/>
                        <a:t>Timetable reduction</a:t>
                      </a:r>
                    </a:p>
                  </a:txBody>
                  <a:tcPr>
                    <a:solidFill>
                      <a:srgbClr val="EBF7F9"/>
                    </a:solidFill>
                  </a:tcPr>
                </a:tc>
                <a:tc>
                  <a:txBody>
                    <a:bodyPr/>
                    <a:lstStyle/>
                    <a:p>
                      <a:r>
                        <a:rPr lang="en-GB" sz="1600"/>
                        <a:t>10% reduced timetable for one year</a:t>
                      </a:r>
                    </a:p>
                  </a:txBody>
                  <a:tcPr>
                    <a:solidFill>
                      <a:srgbClr val="EBF7F9"/>
                    </a:solidFill>
                  </a:tcPr>
                </a:tc>
                <a:tc>
                  <a:txBody>
                    <a:bodyPr/>
                    <a:lstStyle/>
                    <a:p>
                      <a:r>
                        <a:rPr lang="en-GB" sz="1600"/>
                        <a:t>10% reduced timetable in Year One </a:t>
                      </a:r>
                    </a:p>
                    <a:p>
                      <a:r>
                        <a:rPr lang="en-GB" sz="1600"/>
                        <a:t>5% reduced timetable in Year Two.</a:t>
                      </a:r>
                    </a:p>
                  </a:txBody>
                  <a:tcPr>
                    <a:solidFill>
                      <a:srgbClr val="EBF7F9"/>
                    </a:solidFill>
                  </a:tcPr>
                </a:tc>
                <a:extLst>
                  <a:ext uri="{0D108BD9-81ED-4DB2-BD59-A6C34878D82A}">
                    <a16:rowId xmlns:a16="http://schemas.microsoft.com/office/drawing/2014/main" val="4231790235"/>
                  </a:ext>
                </a:extLst>
              </a:tr>
              <a:tr h="580976">
                <a:tc>
                  <a:txBody>
                    <a:bodyPr/>
                    <a:lstStyle/>
                    <a:p>
                      <a:r>
                        <a:rPr lang="en-GB" sz="1600" b="1"/>
                        <a:t>Content</a:t>
                      </a:r>
                    </a:p>
                  </a:txBody>
                  <a:tcPr>
                    <a:solidFill>
                      <a:srgbClr val="CDDBE0"/>
                    </a:solidFill>
                  </a:tcPr>
                </a:tc>
                <a:tc>
                  <a:txBody>
                    <a:bodyPr/>
                    <a:lstStyle/>
                    <a:p>
                      <a:r>
                        <a:rPr lang="en-GB" sz="1600"/>
                        <a:t>No defined content</a:t>
                      </a:r>
                    </a:p>
                  </a:txBody>
                  <a:tcPr>
                    <a:solidFill>
                      <a:srgbClr val="CDDBE0"/>
                    </a:solidFill>
                  </a:tcPr>
                </a:tc>
                <a:tc>
                  <a:txBody>
                    <a:bodyPr/>
                    <a:lstStyle/>
                    <a:p>
                      <a:r>
                        <a:rPr lang="en-GB" sz="1600"/>
                        <a:t>Induction should be based on the </a:t>
                      </a:r>
                      <a:r>
                        <a:rPr lang="en-GB" sz="1600" b="1"/>
                        <a:t>Early Career Framework </a:t>
                      </a:r>
                    </a:p>
                  </a:txBody>
                  <a:tcPr>
                    <a:solidFill>
                      <a:srgbClr val="CDDBE0"/>
                    </a:solidFill>
                  </a:tcPr>
                </a:tc>
                <a:extLst>
                  <a:ext uri="{0D108BD9-81ED-4DB2-BD59-A6C34878D82A}">
                    <a16:rowId xmlns:a16="http://schemas.microsoft.com/office/drawing/2014/main" val="3911383806"/>
                  </a:ext>
                </a:extLst>
              </a:tr>
              <a:tr h="580976">
                <a:tc>
                  <a:txBody>
                    <a:bodyPr/>
                    <a:lstStyle/>
                    <a:p>
                      <a:r>
                        <a:rPr lang="en-GB" sz="1600" b="1"/>
                        <a:t>Role of the mentor</a:t>
                      </a:r>
                    </a:p>
                  </a:txBody>
                  <a:tcPr>
                    <a:solidFill>
                      <a:srgbClr val="EBF7F9"/>
                    </a:solidFill>
                  </a:tcPr>
                </a:tc>
                <a:tc>
                  <a:txBody>
                    <a:bodyPr/>
                    <a:lstStyle/>
                    <a:p>
                      <a:r>
                        <a:rPr lang="en-GB" sz="1600"/>
                        <a:t>Role of the mentor not defined as separate from the induction tutor.</a:t>
                      </a:r>
                    </a:p>
                  </a:txBody>
                  <a:tcPr>
                    <a:solidFill>
                      <a:srgbClr val="EBF7F9"/>
                    </a:solidFill>
                  </a:tcPr>
                </a:tc>
                <a:tc>
                  <a:txBody>
                    <a:bodyPr/>
                    <a:lstStyle/>
                    <a:p>
                      <a:r>
                        <a:rPr lang="en-GB" sz="1600" b="0"/>
                        <a:t>Access to two years of support from a designated mentor separate from the induction tutor</a:t>
                      </a:r>
                    </a:p>
                  </a:txBody>
                  <a:tcPr>
                    <a:solidFill>
                      <a:srgbClr val="EBF7F9"/>
                    </a:solidFill>
                  </a:tcPr>
                </a:tc>
                <a:extLst>
                  <a:ext uri="{0D108BD9-81ED-4DB2-BD59-A6C34878D82A}">
                    <a16:rowId xmlns:a16="http://schemas.microsoft.com/office/drawing/2014/main" val="1284638278"/>
                  </a:ext>
                </a:extLst>
              </a:tr>
              <a:tr h="580976">
                <a:tc>
                  <a:txBody>
                    <a:bodyPr/>
                    <a:lstStyle/>
                    <a:p>
                      <a:r>
                        <a:rPr lang="en-GB" sz="1600" b="1"/>
                        <a:t>Assessment</a:t>
                      </a:r>
                    </a:p>
                  </a:txBody>
                  <a:tcPr>
                    <a:solidFill>
                      <a:srgbClr val="CDDBE0"/>
                    </a:solidFill>
                  </a:tcPr>
                </a:tc>
                <a:tc>
                  <a:txBody>
                    <a:bodyPr/>
                    <a:lstStyle/>
                    <a:p>
                      <a:r>
                        <a:rPr lang="en-GB" sz="1600"/>
                        <a:t>Marked against Teacher Standards</a:t>
                      </a:r>
                    </a:p>
                    <a:p>
                      <a:r>
                        <a:rPr lang="en-GB" sz="1600"/>
                        <a:t>Three formal assessment points</a:t>
                      </a:r>
                    </a:p>
                  </a:txBody>
                  <a:tcPr>
                    <a:solidFill>
                      <a:srgbClr val="CDDBE0"/>
                    </a:solidFill>
                  </a:tcPr>
                </a:tc>
                <a:tc>
                  <a:txBody>
                    <a:bodyPr/>
                    <a:lstStyle/>
                    <a:p>
                      <a:r>
                        <a:rPr lang="en-GB" sz="1600"/>
                        <a:t>Marked against Teacher Standards</a:t>
                      </a:r>
                    </a:p>
                    <a:p>
                      <a:r>
                        <a:rPr lang="en-GB" sz="1600"/>
                        <a:t>Two formal assessments – supported by regular progress reviews</a:t>
                      </a:r>
                    </a:p>
                    <a:p>
                      <a:r>
                        <a:rPr lang="en-GB" sz="1600"/>
                        <a:t>Early Career Framework is </a:t>
                      </a:r>
                      <a:r>
                        <a:rPr lang="en-GB" sz="1600" b="1"/>
                        <a:t>not </a:t>
                      </a:r>
                      <a:r>
                        <a:rPr lang="en-GB" sz="1600" b="0"/>
                        <a:t>an assessment tool</a:t>
                      </a:r>
                      <a:endParaRPr lang="en-GB" sz="1600"/>
                    </a:p>
                  </a:txBody>
                  <a:tcPr>
                    <a:solidFill>
                      <a:srgbClr val="CDDBE0"/>
                    </a:solidFill>
                  </a:tcPr>
                </a:tc>
                <a:extLst>
                  <a:ext uri="{0D108BD9-81ED-4DB2-BD59-A6C34878D82A}">
                    <a16:rowId xmlns:a16="http://schemas.microsoft.com/office/drawing/2014/main" val="3040812968"/>
                  </a:ext>
                </a:extLst>
              </a:tr>
              <a:tr h="372029">
                <a:tc>
                  <a:txBody>
                    <a:bodyPr/>
                    <a:lstStyle/>
                    <a:p>
                      <a:r>
                        <a:rPr lang="en-GB" sz="1600" b="1"/>
                        <a:t>Funding </a:t>
                      </a:r>
                    </a:p>
                  </a:txBody>
                  <a:tcPr>
                    <a:solidFill>
                      <a:srgbClr val="EBF7F9"/>
                    </a:solidFill>
                  </a:tcPr>
                </a:tc>
                <a:tc>
                  <a:txBody>
                    <a:bodyPr/>
                    <a:lstStyle/>
                    <a:p>
                      <a:r>
                        <a:rPr lang="en-GB" sz="1600"/>
                        <a:t>Funding for induction included as part of core school budget</a:t>
                      </a:r>
                    </a:p>
                  </a:txBody>
                  <a:tcPr>
                    <a:solidFill>
                      <a:srgbClr val="EBF7F9"/>
                    </a:solidFill>
                  </a:tcPr>
                </a:tc>
                <a:tc>
                  <a:txBody>
                    <a:bodyPr/>
                    <a:lstStyle/>
                    <a:p>
                      <a:r>
                        <a:rPr lang="en-GB" sz="1600"/>
                        <a:t>Schools will receive additional funding to deliver ECF based induction to fund the additional activity in the second year.</a:t>
                      </a:r>
                    </a:p>
                  </a:txBody>
                  <a:tcPr>
                    <a:solidFill>
                      <a:srgbClr val="EBF7F9"/>
                    </a:solidFill>
                  </a:tcPr>
                </a:tc>
                <a:extLst>
                  <a:ext uri="{0D108BD9-81ED-4DB2-BD59-A6C34878D82A}">
                    <a16:rowId xmlns:a16="http://schemas.microsoft.com/office/drawing/2014/main" val="1754448339"/>
                  </a:ext>
                </a:extLst>
              </a:tr>
              <a:tr h="372029">
                <a:tc>
                  <a:txBody>
                    <a:bodyPr/>
                    <a:lstStyle/>
                    <a:p>
                      <a:r>
                        <a:rPr lang="en-GB" sz="1600" b="1"/>
                        <a:t>ECT Pay</a:t>
                      </a:r>
                    </a:p>
                  </a:txBody>
                  <a:tcPr>
                    <a:solidFill>
                      <a:srgbClr val="CDDBE0"/>
                    </a:solidFill>
                  </a:tcPr>
                </a:tc>
                <a:tc>
                  <a:txBody>
                    <a:bodyPr/>
                    <a:lstStyle/>
                    <a:p>
                      <a:r>
                        <a:rPr lang="en-GB" sz="1600"/>
                        <a:t>Following first year, teachers can progress up the pay scale</a:t>
                      </a:r>
                    </a:p>
                  </a:txBody>
                  <a:tcPr>
                    <a:solidFill>
                      <a:srgbClr val="CDDBE0"/>
                    </a:solidFill>
                  </a:tcPr>
                </a:tc>
                <a:tc>
                  <a:txBody>
                    <a:bodyPr/>
                    <a:lstStyle/>
                    <a:p>
                      <a:r>
                        <a:rPr lang="en-GB" sz="1600" b="0" i="0">
                          <a:solidFill>
                            <a:srgbClr val="0B0C0C"/>
                          </a:solidFill>
                          <a:effectLst/>
                          <a:latin typeface="nta"/>
                        </a:rPr>
                        <a:t>Still be able to progress on the pay scale as current arrangements allow, both during and after induction</a:t>
                      </a:r>
                      <a:endParaRPr lang="en-GB" sz="1600"/>
                    </a:p>
                  </a:txBody>
                  <a:tcPr>
                    <a:solidFill>
                      <a:srgbClr val="CDDBE0"/>
                    </a:solidFill>
                  </a:tcPr>
                </a:tc>
                <a:extLst>
                  <a:ext uri="{0D108BD9-81ED-4DB2-BD59-A6C34878D82A}">
                    <a16:rowId xmlns:a16="http://schemas.microsoft.com/office/drawing/2014/main" val="2628830066"/>
                  </a:ext>
                </a:extLst>
              </a:tr>
              <a:tr h="580976">
                <a:tc>
                  <a:txBody>
                    <a:bodyPr/>
                    <a:lstStyle/>
                    <a:p>
                      <a:r>
                        <a:rPr lang="en-GB" sz="1600" b="1" dirty="0"/>
                        <a:t>Role of the Appropriate Body</a:t>
                      </a:r>
                    </a:p>
                  </a:txBody>
                  <a:tcPr>
                    <a:solidFill>
                      <a:srgbClr val="EBF7F9"/>
                    </a:solidFill>
                  </a:tcPr>
                </a:tc>
                <a:tc>
                  <a:txBody>
                    <a:bodyPr/>
                    <a:lstStyle/>
                    <a:p>
                      <a:r>
                        <a:rPr lang="en-GB" sz="1600"/>
                        <a:t>Checking new teachers receive statutory entitlements and are fairly and consistently assessed</a:t>
                      </a:r>
                    </a:p>
                  </a:txBody>
                  <a:tcPr>
                    <a:solidFill>
                      <a:srgbClr val="EBF7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Checking new teachers receive statutory entitlements, are fairly and consistently assessed, and receive a programme of support and training based on the ECF</a:t>
                      </a:r>
                    </a:p>
                  </a:txBody>
                  <a:tcPr>
                    <a:solidFill>
                      <a:srgbClr val="EBF7F9"/>
                    </a:solidFill>
                  </a:tcPr>
                </a:tc>
                <a:extLst>
                  <a:ext uri="{0D108BD9-81ED-4DB2-BD59-A6C34878D82A}">
                    <a16:rowId xmlns:a16="http://schemas.microsoft.com/office/drawing/2014/main" val="2933760198"/>
                  </a:ext>
                </a:extLst>
              </a:tr>
            </a:tbl>
          </a:graphicData>
        </a:graphic>
      </p:graphicFrame>
      <p:sp>
        <p:nvSpPr>
          <p:cNvPr id="13" name="Google Shape;97;p21">
            <a:extLst>
              <a:ext uri="{FF2B5EF4-FFF2-40B4-BE49-F238E27FC236}">
                <a16:creationId xmlns:a16="http://schemas.microsoft.com/office/drawing/2014/main" id="{A85F3B10-8E49-4EAB-8F48-093D62B43313}"/>
              </a:ext>
            </a:extLst>
          </p:cNvPr>
          <p:cNvSpPr txBox="1">
            <a:spLocks/>
          </p:cNvSpPr>
          <p:nvPr/>
        </p:nvSpPr>
        <p:spPr>
          <a:xfrm>
            <a:off x="265376" y="254047"/>
            <a:ext cx="8310446" cy="330789"/>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a:solidFill>
                  <a:srgbClr val="434343"/>
                </a:solidFill>
              </a:rPr>
              <a:t>Early Career Framework reforms: what’s changing?</a:t>
            </a:r>
          </a:p>
        </p:txBody>
      </p:sp>
      <p:sp>
        <p:nvSpPr>
          <p:cNvPr id="3" name="TextBox 2">
            <a:extLst>
              <a:ext uri="{FF2B5EF4-FFF2-40B4-BE49-F238E27FC236}">
                <a16:creationId xmlns:a16="http://schemas.microsoft.com/office/drawing/2014/main" id="{94976D63-712A-4858-9CDC-24EA6E7619A4}"/>
              </a:ext>
            </a:extLst>
          </p:cNvPr>
          <p:cNvSpPr txBox="1"/>
          <p:nvPr/>
        </p:nvSpPr>
        <p:spPr>
          <a:xfrm>
            <a:off x="9912626" y="6398030"/>
            <a:ext cx="2385391" cy="276999"/>
          </a:xfrm>
          <a:prstGeom prst="rect">
            <a:avLst/>
          </a:prstGeom>
          <a:noFill/>
        </p:spPr>
        <p:txBody>
          <a:bodyPr wrap="square" rtlCol="0">
            <a:spAutoFit/>
          </a:bodyPr>
          <a:lstStyle/>
          <a:p>
            <a:r>
              <a:rPr lang="en-GB" sz="1200" b="1"/>
              <a:t>KEY: </a:t>
            </a:r>
            <a:r>
              <a:rPr lang="en-GB" sz="1200"/>
              <a:t>ECT (early career teacher)  </a:t>
            </a:r>
          </a:p>
        </p:txBody>
      </p:sp>
    </p:spTree>
    <p:extLst>
      <p:ext uri="{BB962C8B-B14F-4D97-AF65-F5344CB8AC3E}">
        <p14:creationId xmlns:p14="http://schemas.microsoft.com/office/powerpoint/2010/main" val="381413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TextBox 1">
            <a:extLst>
              <a:ext uri="{FF2B5EF4-FFF2-40B4-BE49-F238E27FC236}">
                <a16:creationId xmlns:a16="http://schemas.microsoft.com/office/drawing/2014/main" id="{6A9CD4A1-3F0F-418E-911B-EFC92FABCE27}"/>
              </a:ext>
            </a:extLst>
          </p:cNvPr>
          <p:cNvSpPr txBox="1"/>
          <p:nvPr/>
        </p:nvSpPr>
        <p:spPr>
          <a:xfrm>
            <a:off x="265376" y="715617"/>
            <a:ext cx="11656612" cy="646331"/>
          </a:xfrm>
          <a:prstGeom prst="rect">
            <a:avLst/>
          </a:prstGeom>
          <a:noFill/>
        </p:spPr>
        <p:txBody>
          <a:bodyPr wrap="square" rtlCol="0">
            <a:spAutoFit/>
          </a:bodyPr>
          <a:lstStyle/>
          <a:p>
            <a:endParaRPr lang="en-GB"/>
          </a:p>
          <a:p>
            <a:endParaRPr lang="en-GB"/>
          </a:p>
        </p:txBody>
      </p:sp>
      <p:sp>
        <p:nvSpPr>
          <p:cNvPr id="35" name="Google Shape;97;p21">
            <a:extLst>
              <a:ext uri="{FF2B5EF4-FFF2-40B4-BE49-F238E27FC236}">
                <a16:creationId xmlns:a16="http://schemas.microsoft.com/office/drawing/2014/main" id="{EB55313C-7DF1-4558-9684-1EE47DA962A1}"/>
              </a:ext>
            </a:extLst>
          </p:cNvPr>
          <p:cNvSpPr txBox="1">
            <a:spLocks/>
          </p:cNvSpPr>
          <p:nvPr/>
        </p:nvSpPr>
        <p:spPr>
          <a:xfrm>
            <a:off x="235688" y="66021"/>
            <a:ext cx="8310446" cy="330789"/>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a:solidFill>
                  <a:srgbClr val="434343"/>
                </a:solidFill>
              </a:rPr>
              <a:t>Early Career Framework reforms: support for schools</a:t>
            </a:r>
          </a:p>
        </p:txBody>
      </p:sp>
      <p:cxnSp>
        <p:nvCxnSpPr>
          <p:cNvPr id="54" name="Straight Connector 53">
            <a:extLst>
              <a:ext uri="{FF2B5EF4-FFF2-40B4-BE49-F238E27FC236}">
                <a16:creationId xmlns:a16="http://schemas.microsoft.com/office/drawing/2014/main" id="{36B80139-2204-477B-94B2-9D29D6EE748C}"/>
              </a:ext>
            </a:extLst>
          </p:cNvPr>
          <p:cNvCxnSpPr/>
          <p:nvPr/>
        </p:nvCxnSpPr>
        <p:spPr>
          <a:xfrm>
            <a:off x="1040296" y="871284"/>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AB669F5B-AAA5-40CC-9AD0-F56A43B8CE6F}"/>
              </a:ext>
            </a:extLst>
          </p:cNvPr>
          <p:cNvGrpSpPr/>
          <p:nvPr/>
        </p:nvGrpSpPr>
        <p:grpSpPr>
          <a:xfrm>
            <a:off x="8667830" y="1482426"/>
            <a:ext cx="3102417" cy="1295348"/>
            <a:chOff x="8189367" y="1904945"/>
            <a:chExt cx="3102417" cy="1295348"/>
          </a:xfrm>
        </p:grpSpPr>
        <p:pic>
          <p:nvPicPr>
            <p:cNvPr id="64" name="Graphic 63" descr="Checkmark with solid fill">
              <a:extLst>
                <a:ext uri="{FF2B5EF4-FFF2-40B4-BE49-F238E27FC236}">
                  <a16:creationId xmlns:a16="http://schemas.microsoft.com/office/drawing/2014/main" id="{161CD16E-A025-44C9-ABC3-9B9ED60CC0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3816" y="2097737"/>
              <a:ext cx="337589" cy="343540"/>
            </a:xfrm>
            <a:prstGeom prst="rect">
              <a:avLst/>
            </a:prstGeom>
          </p:spPr>
        </p:pic>
        <p:sp>
          <p:nvSpPr>
            <p:cNvPr id="70" name="TextBox 69">
              <a:extLst>
                <a:ext uri="{FF2B5EF4-FFF2-40B4-BE49-F238E27FC236}">
                  <a16:creationId xmlns:a16="http://schemas.microsoft.com/office/drawing/2014/main" id="{80F04E77-633B-42E6-AA40-1C5D7CDE526D}"/>
                </a:ext>
              </a:extLst>
            </p:cNvPr>
            <p:cNvSpPr txBox="1"/>
            <p:nvPr/>
          </p:nvSpPr>
          <p:spPr>
            <a:xfrm>
              <a:off x="8828113" y="1951932"/>
              <a:ext cx="2463671" cy="646331"/>
            </a:xfrm>
            <a:prstGeom prst="rect">
              <a:avLst/>
            </a:prstGeom>
            <a:noFill/>
          </p:spPr>
          <p:txBody>
            <a:bodyPr wrap="square">
              <a:spAutoFit/>
            </a:bodyPr>
            <a:lstStyle/>
            <a:p>
              <a:r>
                <a:rPr lang="en-GB" sz="1200">
                  <a:sym typeface="Helvetica Neue"/>
                </a:rPr>
                <a:t>Time off timetable funded for early career teachers and mentors in the second year of induction</a:t>
              </a:r>
              <a:endParaRPr lang="en-GB" sz="1200"/>
            </a:p>
          </p:txBody>
        </p:sp>
        <p:pic>
          <p:nvPicPr>
            <p:cNvPr id="76" name="Graphic 75" descr="Bank check with solid fill">
              <a:extLst>
                <a:ext uri="{FF2B5EF4-FFF2-40B4-BE49-F238E27FC236}">
                  <a16:creationId xmlns:a16="http://schemas.microsoft.com/office/drawing/2014/main" id="{9274923C-8AED-4AE8-9729-CA42E8F60A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9367" y="1904945"/>
              <a:ext cx="400147" cy="400147"/>
            </a:xfrm>
            <a:prstGeom prst="rect">
              <a:avLst/>
            </a:prstGeom>
          </p:spPr>
        </p:pic>
        <p:pic>
          <p:nvPicPr>
            <p:cNvPr id="77" name="Graphic 76" descr="Checkmark with solid fill">
              <a:extLst>
                <a:ext uri="{FF2B5EF4-FFF2-40B4-BE49-F238E27FC236}">
                  <a16:creationId xmlns:a16="http://schemas.microsoft.com/office/drawing/2014/main" id="{CD23F957-F536-454D-A874-5FE900DBE6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93224" y="2776496"/>
              <a:ext cx="337589" cy="343540"/>
            </a:xfrm>
            <a:prstGeom prst="rect">
              <a:avLst/>
            </a:prstGeom>
          </p:spPr>
        </p:pic>
        <p:sp>
          <p:nvSpPr>
            <p:cNvPr id="78" name="TextBox 77">
              <a:extLst>
                <a:ext uri="{FF2B5EF4-FFF2-40B4-BE49-F238E27FC236}">
                  <a16:creationId xmlns:a16="http://schemas.microsoft.com/office/drawing/2014/main" id="{AA4175A5-51D7-4B87-B8DA-311F97AA29B5}"/>
                </a:ext>
              </a:extLst>
            </p:cNvPr>
            <p:cNvSpPr txBox="1"/>
            <p:nvPr/>
          </p:nvSpPr>
          <p:spPr>
            <a:xfrm>
              <a:off x="8749442" y="2738628"/>
              <a:ext cx="2463671" cy="461665"/>
            </a:xfrm>
            <a:prstGeom prst="rect">
              <a:avLst/>
            </a:prstGeom>
            <a:noFill/>
          </p:spPr>
          <p:txBody>
            <a:bodyPr wrap="square">
              <a:spAutoFit/>
            </a:bodyPr>
            <a:lstStyle/>
            <a:p>
              <a:r>
                <a:rPr lang="en-GB" sz="1200">
                  <a:sym typeface="Helvetica Neue"/>
                </a:rPr>
                <a:t>Content defined in the </a:t>
              </a:r>
              <a:r>
                <a:rPr lang="en-GB" sz="1200">
                  <a:sym typeface="Helvetica Neue"/>
                  <a:hlinkClick r:id="rId7"/>
                </a:rPr>
                <a:t>Early Career Framework</a:t>
              </a:r>
              <a:endParaRPr lang="en-GB" sz="1200"/>
            </a:p>
          </p:txBody>
        </p:sp>
      </p:grpSp>
      <p:grpSp>
        <p:nvGrpSpPr>
          <p:cNvPr id="8" name="Group 7">
            <a:extLst>
              <a:ext uri="{FF2B5EF4-FFF2-40B4-BE49-F238E27FC236}">
                <a16:creationId xmlns:a16="http://schemas.microsoft.com/office/drawing/2014/main" id="{A8BE1721-1728-4653-8449-C4057A3CCE31}"/>
              </a:ext>
            </a:extLst>
          </p:cNvPr>
          <p:cNvGrpSpPr/>
          <p:nvPr/>
        </p:nvGrpSpPr>
        <p:grpSpPr>
          <a:xfrm>
            <a:off x="5074699" y="1460858"/>
            <a:ext cx="3766336" cy="2879876"/>
            <a:chOff x="3921336" y="1659545"/>
            <a:chExt cx="3766336" cy="2879876"/>
          </a:xfrm>
        </p:grpSpPr>
        <p:pic>
          <p:nvPicPr>
            <p:cNvPr id="79" name="Graphic 78" descr="Checkmark with solid fill">
              <a:extLst>
                <a:ext uri="{FF2B5EF4-FFF2-40B4-BE49-F238E27FC236}">
                  <a16:creationId xmlns:a16="http://schemas.microsoft.com/office/drawing/2014/main" id="{8991D5C3-B0A9-43D9-8165-D6673C0F3F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1052" y="1841444"/>
              <a:ext cx="375830" cy="382455"/>
            </a:xfrm>
            <a:prstGeom prst="rect">
              <a:avLst/>
            </a:prstGeom>
          </p:spPr>
        </p:pic>
        <p:sp>
          <p:nvSpPr>
            <p:cNvPr id="80" name="TextBox 79">
              <a:extLst>
                <a:ext uri="{FF2B5EF4-FFF2-40B4-BE49-F238E27FC236}">
                  <a16:creationId xmlns:a16="http://schemas.microsoft.com/office/drawing/2014/main" id="{EFF488AB-D271-4B37-8806-DBAEC957644E}"/>
                </a:ext>
              </a:extLst>
            </p:cNvPr>
            <p:cNvSpPr txBox="1"/>
            <p:nvPr/>
          </p:nvSpPr>
          <p:spPr>
            <a:xfrm>
              <a:off x="4517474" y="1771061"/>
              <a:ext cx="3162161" cy="646331"/>
            </a:xfrm>
            <a:prstGeom prst="rect">
              <a:avLst/>
            </a:prstGeom>
            <a:noFill/>
          </p:spPr>
          <p:txBody>
            <a:bodyPr wrap="square">
              <a:spAutoFit/>
            </a:bodyPr>
            <a:lstStyle/>
            <a:p>
              <a:r>
                <a:rPr lang="en-GB" sz="1200">
                  <a:sym typeface="Helvetica Neue"/>
                </a:rPr>
                <a:t>Time off timetable funded for early career teachers and mentors in the second year of induction</a:t>
              </a:r>
              <a:endParaRPr lang="en-GB" sz="1200"/>
            </a:p>
          </p:txBody>
        </p:sp>
        <p:pic>
          <p:nvPicPr>
            <p:cNvPr id="81" name="Graphic 80" descr="Checkmark with solid fill">
              <a:extLst>
                <a:ext uri="{FF2B5EF4-FFF2-40B4-BE49-F238E27FC236}">
                  <a16:creationId xmlns:a16="http://schemas.microsoft.com/office/drawing/2014/main" id="{D7B00AAC-B6AC-43A9-997D-981C6CC88A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20460" y="2520203"/>
              <a:ext cx="375830" cy="382455"/>
            </a:xfrm>
            <a:prstGeom prst="rect">
              <a:avLst/>
            </a:prstGeom>
          </p:spPr>
        </p:pic>
        <p:sp>
          <p:nvSpPr>
            <p:cNvPr id="82" name="TextBox 81">
              <a:extLst>
                <a:ext uri="{FF2B5EF4-FFF2-40B4-BE49-F238E27FC236}">
                  <a16:creationId xmlns:a16="http://schemas.microsoft.com/office/drawing/2014/main" id="{5F7E85B7-487C-47D7-BF57-49061F4065A1}"/>
                </a:ext>
              </a:extLst>
            </p:cNvPr>
            <p:cNvSpPr txBox="1"/>
            <p:nvPr/>
          </p:nvSpPr>
          <p:spPr>
            <a:xfrm>
              <a:off x="4506882" y="2449820"/>
              <a:ext cx="3162161" cy="461665"/>
            </a:xfrm>
            <a:prstGeom prst="rect">
              <a:avLst/>
            </a:prstGeom>
            <a:noFill/>
          </p:spPr>
          <p:txBody>
            <a:bodyPr wrap="square" lIns="91440" tIns="45720" rIns="91440" bIns="45720" anchor="t">
              <a:spAutoFit/>
            </a:bodyPr>
            <a:lstStyle/>
            <a:p>
              <a:r>
                <a:rPr lang="en-US" sz="1200" dirty="0">
                  <a:sym typeface="Helvetica Neue"/>
                  <a:hlinkClick r:id="rId8"/>
                </a:rPr>
                <a:t>A sequenced two-year </a:t>
              </a:r>
              <a:r>
                <a:rPr lang="en-US" sz="1200" dirty="0" err="1">
                  <a:sym typeface="Helvetica Neue"/>
                  <a:hlinkClick r:id="rId8"/>
                </a:rPr>
                <a:t>programme</a:t>
              </a:r>
              <a:r>
                <a:rPr lang="en-US" sz="1200" dirty="0">
                  <a:sym typeface="Helvetica Neue"/>
                  <a:hlinkClick r:id="rId8"/>
                </a:rPr>
                <a:t> </a:t>
              </a:r>
              <a:endParaRPr lang="en-US" sz="1200" dirty="0">
                <a:sym typeface="Helvetica Neue"/>
              </a:endParaRPr>
            </a:p>
            <a:p>
              <a:r>
                <a:rPr lang="en-US" sz="1200" dirty="0">
                  <a:sym typeface="Helvetica Neue"/>
                  <a:hlinkClick r:id="rId8"/>
                </a:rPr>
                <a:t>based on the Early Career Framework</a:t>
              </a:r>
              <a:endParaRPr lang="en-GB" sz="1200" dirty="0"/>
            </a:p>
          </p:txBody>
        </p:sp>
        <p:pic>
          <p:nvPicPr>
            <p:cNvPr id="84" name="Graphic 83" descr="Checkmark with solid fill">
              <a:extLst>
                <a:ext uri="{FF2B5EF4-FFF2-40B4-BE49-F238E27FC236}">
                  <a16:creationId xmlns:a16="http://schemas.microsoft.com/office/drawing/2014/main" id="{735D04DB-2C44-4671-8361-94BA9F24BA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9089" y="3039844"/>
              <a:ext cx="375830" cy="382455"/>
            </a:xfrm>
            <a:prstGeom prst="rect">
              <a:avLst/>
            </a:prstGeom>
          </p:spPr>
        </p:pic>
        <p:sp>
          <p:nvSpPr>
            <p:cNvPr id="85" name="TextBox 84">
              <a:extLst>
                <a:ext uri="{FF2B5EF4-FFF2-40B4-BE49-F238E27FC236}">
                  <a16:creationId xmlns:a16="http://schemas.microsoft.com/office/drawing/2014/main" id="{A7177ECD-016A-44F3-B157-7804B1683E47}"/>
                </a:ext>
              </a:extLst>
            </p:cNvPr>
            <p:cNvSpPr txBox="1"/>
            <p:nvPr/>
          </p:nvSpPr>
          <p:spPr>
            <a:xfrm>
              <a:off x="4525511" y="2969461"/>
              <a:ext cx="3162161" cy="646331"/>
            </a:xfrm>
            <a:prstGeom prst="rect">
              <a:avLst/>
            </a:prstGeom>
            <a:noFill/>
          </p:spPr>
          <p:txBody>
            <a:bodyPr wrap="square">
              <a:spAutoFit/>
            </a:bodyPr>
            <a:lstStyle/>
            <a:p>
              <a:r>
                <a:rPr lang="en-GB" sz="1200">
                  <a:sym typeface="Helvetica Neue"/>
                </a:rPr>
                <a:t>Self-directed study materials for early career teachers including videos and evidence based reading</a:t>
              </a:r>
              <a:endParaRPr lang="en-GB" sz="1200"/>
            </a:p>
          </p:txBody>
        </p:sp>
        <p:pic>
          <p:nvPicPr>
            <p:cNvPr id="86" name="Graphic 85" descr="Checkmark with solid fill">
              <a:extLst>
                <a:ext uri="{FF2B5EF4-FFF2-40B4-BE49-F238E27FC236}">
                  <a16:creationId xmlns:a16="http://schemas.microsoft.com/office/drawing/2014/main" id="{AA89AD3E-1B58-4070-812F-F324183338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28497" y="3588912"/>
              <a:ext cx="375830" cy="382455"/>
            </a:xfrm>
            <a:prstGeom prst="rect">
              <a:avLst/>
            </a:prstGeom>
          </p:spPr>
        </p:pic>
        <p:sp>
          <p:nvSpPr>
            <p:cNvPr id="87" name="TextBox 86">
              <a:extLst>
                <a:ext uri="{FF2B5EF4-FFF2-40B4-BE49-F238E27FC236}">
                  <a16:creationId xmlns:a16="http://schemas.microsoft.com/office/drawing/2014/main" id="{C1C05EAB-1744-4F7F-8CB7-18ADAE363829}"/>
                </a:ext>
              </a:extLst>
            </p:cNvPr>
            <p:cNvSpPr txBox="1"/>
            <p:nvPr/>
          </p:nvSpPr>
          <p:spPr>
            <a:xfrm>
              <a:off x="4506881" y="3637325"/>
              <a:ext cx="3162161" cy="461665"/>
            </a:xfrm>
            <a:prstGeom prst="rect">
              <a:avLst/>
            </a:prstGeom>
            <a:noFill/>
          </p:spPr>
          <p:txBody>
            <a:bodyPr wrap="square">
              <a:spAutoFit/>
            </a:bodyPr>
            <a:lstStyle/>
            <a:p>
              <a:r>
                <a:rPr lang="en-GB" sz="1200">
                  <a:sym typeface="Helvetica Neue"/>
                </a:rPr>
                <a:t>Materials to support mentor sessions designed to reduce mentor workload</a:t>
              </a:r>
              <a:endParaRPr lang="en-GB" sz="1200"/>
            </a:p>
          </p:txBody>
        </p:sp>
        <p:pic>
          <p:nvPicPr>
            <p:cNvPr id="88" name="Graphic 87" descr="Checkmark with solid fill">
              <a:extLst>
                <a:ext uri="{FF2B5EF4-FFF2-40B4-BE49-F238E27FC236}">
                  <a16:creationId xmlns:a16="http://schemas.microsoft.com/office/drawing/2014/main" id="{8B3ACF67-C8BD-428F-A125-136D51FBEF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9089" y="4148139"/>
              <a:ext cx="375830" cy="382455"/>
            </a:xfrm>
            <a:prstGeom prst="rect">
              <a:avLst/>
            </a:prstGeom>
          </p:spPr>
        </p:pic>
        <p:sp>
          <p:nvSpPr>
            <p:cNvPr id="89" name="TextBox 88">
              <a:extLst>
                <a:ext uri="{FF2B5EF4-FFF2-40B4-BE49-F238E27FC236}">
                  <a16:creationId xmlns:a16="http://schemas.microsoft.com/office/drawing/2014/main" id="{98BA1C48-9473-49C8-AED9-E121FDEEC152}"/>
                </a:ext>
              </a:extLst>
            </p:cNvPr>
            <p:cNvSpPr txBox="1"/>
            <p:nvPr/>
          </p:nvSpPr>
          <p:spPr>
            <a:xfrm>
              <a:off x="4525511" y="4077756"/>
              <a:ext cx="3162161" cy="461665"/>
            </a:xfrm>
            <a:prstGeom prst="rect">
              <a:avLst/>
            </a:prstGeom>
            <a:noFill/>
          </p:spPr>
          <p:txBody>
            <a:bodyPr wrap="square" lIns="91440" tIns="45720" rIns="91440" bIns="45720" anchor="t">
              <a:spAutoFit/>
            </a:bodyPr>
            <a:lstStyle/>
            <a:p>
              <a:r>
                <a:rPr lang="en-GB" sz="1200">
                  <a:sym typeface="Helvetica Neue"/>
                </a:rPr>
                <a:t>Materials to adapt to deliver further training for early career teachers </a:t>
              </a:r>
              <a:endParaRPr lang="en-GB" sz="1200"/>
            </a:p>
          </p:txBody>
        </p:sp>
        <p:pic>
          <p:nvPicPr>
            <p:cNvPr id="90" name="Graphic 89" descr="Bank check with solid fill">
              <a:extLst>
                <a:ext uri="{FF2B5EF4-FFF2-40B4-BE49-F238E27FC236}">
                  <a16:creationId xmlns:a16="http://schemas.microsoft.com/office/drawing/2014/main" id="{4FC7DE9F-1D0E-4DCE-9F1C-49BF2A173E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21336" y="1659545"/>
              <a:ext cx="445474" cy="445474"/>
            </a:xfrm>
            <a:prstGeom prst="rect">
              <a:avLst/>
            </a:prstGeom>
          </p:spPr>
        </p:pic>
      </p:grpSp>
      <p:grpSp>
        <p:nvGrpSpPr>
          <p:cNvPr id="55" name="Group 54">
            <a:extLst>
              <a:ext uri="{FF2B5EF4-FFF2-40B4-BE49-F238E27FC236}">
                <a16:creationId xmlns:a16="http://schemas.microsoft.com/office/drawing/2014/main" id="{B3FAAF4F-7CB1-4517-BE7F-34F30BD4C5C4}"/>
              </a:ext>
            </a:extLst>
          </p:cNvPr>
          <p:cNvGrpSpPr/>
          <p:nvPr/>
        </p:nvGrpSpPr>
        <p:grpSpPr>
          <a:xfrm>
            <a:off x="671949" y="1408845"/>
            <a:ext cx="4326041" cy="3972062"/>
            <a:chOff x="7595946" y="1650718"/>
            <a:chExt cx="4326041" cy="3972062"/>
          </a:xfrm>
        </p:grpSpPr>
        <p:pic>
          <p:nvPicPr>
            <p:cNvPr id="56" name="Graphic 55" descr="Checkmark with solid fill">
              <a:extLst>
                <a:ext uri="{FF2B5EF4-FFF2-40B4-BE49-F238E27FC236}">
                  <a16:creationId xmlns:a16="http://schemas.microsoft.com/office/drawing/2014/main" id="{4DB69644-B92B-4160-84B0-3EDD76BAC6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5586" y="1832617"/>
              <a:ext cx="375830" cy="382455"/>
            </a:xfrm>
            <a:prstGeom prst="rect">
              <a:avLst/>
            </a:prstGeom>
          </p:spPr>
        </p:pic>
        <p:sp>
          <p:nvSpPr>
            <p:cNvPr id="65" name="TextBox 64">
              <a:extLst>
                <a:ext uri="{FF2B5EF4-FFF2-40B4-BE49-F238E27FC236}">
                  <a16:creationId xmlns:a16="http://schemas.microsoft.com/office/drawing/2014/main" id="{97BD3BBD-C693-4A28-BB16-8A35128A36AD}"/>
                </a:ext>
              </a:extLst>
            </p:cNvPr>
            <p:cNvSpPr txBox="1"/>
            <p:nvPr/>
          </p:nvSpPr>
          <p:spPr>
            <a:xfrm>
              <a:off x="8272008" y="1762234"/>
              <a:ext cx="3588611" cy="461665"/>
            </a:xfrm>
            <a:prstGeom prst="rect">
              <a:avLst/>
            </a:prstGeom>
            <a:noFill/>
          </p:spPr>
          <p:txBody>
            <a:bodyPr wrap="square">
              <a:spAutoFit/>
            </a:bodyPr>
            <a:lstStyle/>
            <a:p>
              <a:r>
                <a:rPr lang="en-GB" sz="1200">
                  <a:cs typeface="Arial" panose="020B0604020202020204" pitchFamily="34" charset="0"/>
                  <a:sym typeface="Helvetica Neue"/>
                </a:rPr>
                <a:t>Time off timetable funded for early career teachers and mentors in the second year of induction.</a:t>
              </a:r>
              <a:endParaRPr lang="en-GB" sz="1200">
                <a:cs typeface="Arial" panose="020B0604020202020204" pitchFamily="34" charset="0"/>
              </a:endParaRPr>
            </a:p>
          </p:txBody>
        </p:sp>
        <p:pic>
          <p:nvPicPr>
            <p:cNvPr id="66" name="Graphic 65" descr="Checkmark with solid fill">
              <a:extLst>
                <a:ext uri="{FF2B5EF4-FFF2-40B4-BE49-F238E27FC236}">
                  <a16:creationId xmlns:a16="http://schemas.microsoft.com/office/drawing/2014/main" id="{D59EE880-2DF7-475E-99B4-3D534044C3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74994" y="2312596"/>
              <a:ext cx="375830" cy="382455"/>
            </a:xfrm>
            <a:prstGeom prst="rect">
              <a:avLst/>
            </a:prstGeom>
          </p:spPr>
        </p:pic>
        <p:pic>
          <p:nvPicPr>
            <p:cNvPr id="68" name="Graphic 67" descr="Checkmark with solid fill">
              <a:extLst>
                <a:ext uri="{FF2B5EF4-FFF2-40B4-BE49-F238E27FC236}">
                  <a16:creationId xmlns:a16="http://schemas.microsoft.com/office/drawing/2014/main" id="{1D826940-7B8B-4E57-A6FC-11ABA46272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93623" y="2832237"/>
              <a:ext cx="375830" cy="382455"/>
            </a:xfrm>
            <a:prstGeom prst="rect">
              <a:avLst/>
            </a:prstGeom>
          </p:spPr>
        </p:pic>
        <p:sp>
          <p:nvSpPr>
            <p:cNvPr id="69" name="TextBox 68">
              <a:extLst>
                <a:ext uri="{FF2B5EF4-FFF2-40B4-BE49-F238E27FC236}">
                  <a16:creationId xmlns:a16="http://schemas.microsoft.com/office/drawing/2014/main" id="{4B57B3AF-55BE-4B4A-9048-92B4005A9990}"/>
                </a:ext>
              </a:extLst>
            </p:cNvPr>
            <p:cNvSpPr txBox="1"/>
            <p:nvPr/>
          </p:nvSpPr>
          <p:spPr>
            <a:xfrm>
              <a:off x="8280045" y="2850919"/>
              <a:ext cx="3402762" cy="461665"/>
            </a:xfrm>
            <a:prstGeom prst="rect">
              <a:avLst/>
            </a:prstGeom>
            <a:noFill/>
          </p:spPr>
          <p:txBody>
            <a:bodyPr wrap="square">
              <a:spAutoFit/>
            </a:bodyPr>
            <a:lstStyle/>
            <a:p>
              <a:r>
                <a:rPr lang="en-GB" sz="1200">
                  <a:cs typeface="Arial" panose="020B0604020202020204" pitchFamily="34" charset="0"/>
                  <a:sym typeface="Helvetica Neue"/>
                </a:rPr>
                <a:t>Self-directed study materials for early career teachers.</a:t>
              </a:r>
              <a:endParaRPr lang="en-GB" sz="1200">
                <a:cs typeface="Arial" panose="020B0604020202020204" pitchFamily="34" charset="0"/>
              </a:endParaRPr>
            </a:p>
          </p:txBody>
        </p:sp>
        <p:pic>
          <p:nvPicPr>
            <p:cNvPr id="71" name="Graphic 70" descr="Checkmark with solid fill">
              <a:extLst>
                <a:ext uri="{FF2B5EF4-FFF2-40B4-BE49-F238E27FC236}">
                  <a16:creationId xmlns:a16="http://schemas.microsoft.com/office/drawing/2014/main" id="{EEE2849B-E8EE-4DC0-893D-25F7516FAA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3031" y="3381305"/>
              <a:ext cx="375830" cy="382455"/>
            </a:xfrm>
            <a:prstGeom prst="rect">
              <a:avLst/>
            </a:prstGeom>
          </p:spPr>
        </p:pic>
        <p:sp>
          <p:nvSpPr>
            <p:cNvPr id="72" name="TextBox 71">
              <a:extLst>
                <a:ext uri="{FF2B5EF4-FFF2-40B4-BE49-F238E27FC236}">
                  <a16:creationId xmlns:a16="http://schemas.microsoft.com/office/drawing/2014/main" id="{3BAF6972-A3B2-4291-B7A1-DE788A794CB1}"/>
                </a:ext>
              </a:extLst>
            </p:cNvPr>
            <p:cNvSpPr txBox="1"/>
            <p:nvPr/>
          </p:nvSpPr>
          <p:spPr>
            <a:xfrm>
              <a:off x="8269453" y="3310922"/>
              <a:ext cx="3509079" cy="461665"/>
            </a:xfrm>
            <a:prstGeom prst="rect">
              <a:avLst/>
            </a:prstGeom>
            <a:noFill/>
          </p:spPr>
          <p:txBody>
            <a:bodyPr wrap="square">
              <a:spAutoFit/>
            </a:bodyPr>
            <a:lstStyle/>
            <a:p>
              <a:r>
                <a:rPr lang="en-GB" sz="1200">
                  <a:cs typeface="Arial" panose="020B0604020202020204" pitchFamily="34" charset="0"/>
                  <a:sym typeface="Helvetica Neue"/>
                </a:rPr>
                <a:t>Materials to support mentor sessions designed to reduce mentor workload.</a:t>
              </a:r>
              <a:endParaRPr lang="en-GB" sz="1200">
                <a:cs typeface="Arial" panose="020B0604020202020204" pitchFamily="34" charset="0"/>
              </a:endParaRPr>
            </a:p>
          </p:txBody>
        </p:sp>
        <p:pic>
          <p:nvPicPr>
            <p:cNvPr id="73" name="Graphic 72" descr="Checkmark with solid fill">
              <a:extLst>
                <a:ext uri="{FF2B5EF4-FFF2-40B4-BE49-F238E27FC236}">
                  <a16:creationId xmlns:a16="http://schemas.microsoft.com/office/drawing/2014/main" id="{DC874628-BACD-4CC2-93CF-444C434EBE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93623" y="3940532"/>
              <a:ext cx="375830" cy="382455"/>
            </a:xfrm>
            <a:prstGeom prst="rect">
              <a:avLst/>
            </a:prstGeom>
          </p:spPr>
        </p:pic>
        <p:sp>
          <p:nvSpPr>
            <p:cNvPr id="74" name="TextBox 73">
              <a:extLst>
                <a:ext uri="{FF2B5EF4-FFF2-40B4-BE49-F238E27FC236}">
                  <a16:creationId xmlns:a16="http://schemas.microsoft.com/office/drawing/2014/main" id="{A4615B85-748F-4694-9492-2166AB58C024}"/>
                </a:ext>
              </a:extLst>
            </p:cNvPr>
            <p:cNvSpPr txBox="1"/>
            <p:nvPr/>
          </p:nvSpPr>
          <p:spPr>
            <a:xfrm>
              <a:off x="8280044" y="3870149"/>
              <a:ext cx="3641943" cy="461665"/>
            </a:xfrm>
            <a:prstGeom prst="rect">
              <a:avLst/>
            </a:prstGeom>
            <a:noFill/>
          </p:spPr>
          <p:txBody>
            <a:bodyPr wrap="square">
              <a:spAutoFit/>
            </a:bodyPr>
            <a:lstStyle/>
            <a:p>
              <a:r>
                <a:rPr lang="en-US" sz="1200">
                  <a:cs typeface="Arial" panose="020B0604020202020204" pitchFamily="34" charset="0"/>
                  <a:sym typeface="Helvetica Neue"/>
                </a:rPr>
                <a:t>Funded training delivered directly to early career </a:t>
              </a:r>
            </a:p>
            <a:p>
              <a:r>
                <a:rPr lang="en-US" sz="1200">
                  <a:cs typeface="Arial" panose="020B0604020202020204" pitchFamily="34" charset="0"/>
                  <a:sym typeface="Helvetica Neue"/>
                </a:rPr>
                <a:t>teachers by an external provider.</a:t>
              </a:r>
              <a:endParaRPr lang="en-GB" sz="1200">
                <a:cs typeface="Arial" panose="020B0604020202020204" pitchFamily="34" charset="0"/>
              </a:endParaRPr>
            </a:p>
          </p:txBody>
        </p:sp>
        <p:pic>
          <p:nvPicPr>
            <p:cNvPr id="75" name="Graphic 74" descr="Bank check with solid fill">
              <a:extLst>
                <a:ext uri="{FF2B5EF4-FFF2-40B4-BE49-F238E27FC236}">
                  <a16:creationId xmlns:a16="http://schemas.microsoft.com/office/drawing/2014/main" id="{38E435D0-41BA-49B6-97AF-5091402FD4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75870" y="1650718"/>
              <a:ext cx="445474" cy="445474"/>
            </a:xfrm>
            <a:prstGeom prst="rect">
              <a:avLst/>
            </a:prstGeom>
          </p:spPr>
        </p:pic>
        <p:pic>
          <p:nvPicPr>
            <p:cNvPr id="83" name="Graphic 82" descr="Checkmark with solid fill">
              <a:extLst>
                <a:ext uri="{FF2B5EF4-FFF2-40B4-BE49-F238E27FC236}">
                  <a16:creationId xmlns:a16="http://schemas.microsoft.com/office/drawing/2014/main" id="{BA2DC23C-CF89-4876-9DFF-9FCDA2A85F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99552" y="4487605"/>
              <a:ext cx="375830" cy="382455"/>
            </a:xfrm>
            <a:prstGeom prst="rect">
              <a:avLst/>
            </a:prstGeom>
          </p:spPr>
        </p:pic>
        <p:sp>
          <p:nvSpPr>
            <p:cNvPr id="91" name="TextBox 90">
              <a:extLst>
                <a:ext uri="{FF2B5EF4-FFF2-40B4-BE49-F238E27FC236}">
                  <a16:creationId xmlns:a16="http://schemas.microsoft.com/office/drawing/2014/main" id="{A9804C64-B714-43C5-990D-AD6C470C6367}"/>
                </a:ext>
              </a:extLst>
            </p:cNvPr>
            <p:cNvSpPr txBox="1"/>
            <p:nvPr/>
          </p:nvSpPr>
          <p:spPr>
            <a:xfrm>
              <a:off x="8285974" y="4417222"/>
              <a:ext cx="3509079" cy="461665"/>
            </a:xfrm>
            <a:prstGeom prst="rect">
              <a:avLst/>
            </a:prstGeom>
            <a:noFill/>
          </p:spPr>
          <p:txBody>
            <a:bodyPr wrap="square">
              <a:spAutoFit/>
            </a:bodyPr>
            <a:lstStyle/>
            <a:p>
              <a:r>
                <a:rPr lang="en-GB" sz="1200">
                  <a:cs typeface="Arial" panose="020B0604020202020204" pitchFamily="34" charset="0"/>
                  <a:sym typeface="Helvetica Neue"/>
                </a:rPr>
                <a:t>Funded training delivered directly to mentors by </a:t>
              </a:r>
            </a:p>
            <a:p>
              <a:r>
                <a:rPr lang="en-GB" sz="1200">
                  <a:cs typeface="Arial" panose="020B0604020202020204" pitchFamily="34" charset="0"/>
                  <a:sym typeface="Helvetica Neue"/>
                </a:rPr>
                <a:t>an external provider.</a:t>
              </a:r>
            </a:p>
          </p:txBody>
        </p:sp>
        <p:pic>
          <p:nvPicPr>
            <p:cNvPr id="92" name="Graphic 91" descr="Checkmark with solid fill">
              <a:extLst>
                <a:ext uri="{FF2B5EF4-FFF2-40B4-BE49-F238E27FC236}">
                  <a16:creationId xmlns:a16="http://schemas.microsoft.com/office/drawing/2014/main" id="{6795E9C2-0CC9-48FF-B5BE-6A467F7FB2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0144" y="5046832"/>
              <a:ext cx="375830" cy="382455"/>
            </a:xfrm>
            <a:prstGeom prst="rect">
              <a:avLst/>
            </a:prstGeom>
          </p:spPr>
        </p:pic>
        <p:sp>
          <p:nvSpPr>
            <p:cNvPr id="93" name="TextBox 92">
              <a:extLst>
                <a:ext uri="{FF2B5EF4-FFF2-40B4-BE49-F238E27FC236}">
                  <a16:creationId xmlns:a16="http://schemas.microsoft.com/office/drawing/2014/main" id="{B29A4B3B-6A23-410A-BE02-DCA0A054D418}"/>
                </a:ext>
              </a:extLst>
            </p:cNvPr>
            <p:cNvSpPr txBox="1"/>
            <p:nvPr/>
          </p:nvSpPr>
          <p:spPr>
            <a:xfrm>
              <a:off x="8296566" y="4976449"/>
              <a:ext cx="3402762" cy="646331"/>
            </a:xfrm>
            <a:prstGeom prst="rect">
              <a:avLst/>
            </a:prstGeom>
            <a:noFill/>
          </p:spPr>
          <p:txBody>
            <a:bodyPr wrap="square">
              <a:spAutoFit/>
            </a:bodyPr>
            <a:lstStyle/>
            <a:p>
              <a:r>
                <a:rPr lang="en-US" sz="1200">
                  <a:cs typeface="Arial" panose="020B0604020202020204" pitchFamily="34" charset="0"/>
                  <a:sym typeface="Helvetica Neue"/>
                </a:rPr>
                <a:t>Additional funding to backfill mentor time spent </a:t>
              </a:r>
            </a:p>
            <a:p>
              <a:r>
                <a:rPr lang="en-US" sz="1200">
                  <a:cs typeface="Arial" panose="020B0604020202020204" pitchFamily="34" charset="0"/>
                  <a:sym typeface="Helvetica Neue"/>
                </a:rPr>
                <a:t>undertaking training in addition to the funding for time off timetable.</a:t>
              </a:r>
              <a:endParaRPr lang="en-GB" sz="1200">
                <a:cs typeface="Arial" panose="020B0604020202020204" pitchFamily="34" charset="0"/>
              </a:endParaRPr>
            </a:p>
          </p:txBody>
        </p:sp>
        <p:pic>
          <p:nvPicPr>
            <p:cNvPr id="94" name="Graphic 93" descr="Bank check with solid fill">
              <a:extLst>
                <a:ext uri="{FF2B5EF4-FFF2-40B4-BE49-F238E27FC236}">
                  <a16:creationId xmlns:a16="http://schemas.microsoft.com/office/drawing/2014/main" id="{DF4EAC51-A289-4310-AF51-99536C5BC1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95946" y="3771047"/>
              <a:ext cx="445474" cy="445474"/>
            </a:xfrm>
            <a:prstGeom prst="rect">
              <a:avLst/>
            </a:prstGeom>
          </p:spPr>
        </p:pic>
        <p:pic>
          <p:nvPicPr>
            <p:cNvPr id="95" name="Graphic 94" descr="Bank check with solid fill">
              <a:extLst>
                <a:ext uri="{FF2B5EF4-FFF2-40B4-BE49-F238E27FC236}">
                  <a16:creationId xmlns:a16="http://schemas.microsoft.com/office/drawing/2014/main" id="{CD753022-F202-4118-A122-F7C611CB746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95946" y="4300493"/>
              <a:ext cx="445474" cy="445474"/>
            </a:xfrm>
            <a:prstGeom prst="rect">
              <a:avLst/>
            </a:prstGeom>
          </p:spPr>
        </p:pic>
        <p:pic>
          <p:nvPicPr>
            <p:cNvPr id="96" name="Graphic 95" descr="Bank check with solid fill">
              <a:extLst>
                <a:ext uri="{FF2B5EF4-FFF2-40B4-BE49-F238E27FC236}">
                  <a16:creationId xmlns:a16="http://schemas.microsoft.com/office/drawing/2014/main" id="{C393C99A-318D-4A1D-A557-F101B40892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95946" y="4870060"/>
              <a:ext cx="445474" cy="445474"/>
            </a:xfrm>
            <a:prstGeom prst="rect">
              <a:avLst/>
            </a:prstGeom>
          </p:spPr>
        </p:pic>
      </p:grpSp>
      <p:graphicFrame>
        <p:nvGraphicFramePr>
          <p:cNvPr id="7" name="Table 7">
            <a:extLst>
              <a:ext uri="{FF2B5EF4-FFF2-40B4-BE49-F238E27FC236}">
                <a16:creationId xmlns:a16="http://schemas.microsoft.com/office/drawing/2014/main" id="{3B36B386-3C57-4F17-AB50-8CACA59A0460}"/>
              </a:ext>
            </a:extLst>
          </p:cNvPr>
          <p:cNvGraphicFramePr>
            <a:graphicFrameLocks noGrp="1"/>
          </p:cNvGraphicFramePr>
          <p:nvPr>
            <p:extLst>
              <p:ext uri="{D42A27DB-BD31-4B8C-83A1-F6EECF244321}">
                <p14:modId xmlns:p14="http://schemas.microsoft.com/office/powerpoint/2010/main" val="2379156520"/>
              </p:ext>
            </p:extLst>
          </p:nvPr>
        </p:nvGraphicFramePr>
        <p:xfrm>
          <a:off x="260633" y="444627"/>
          <a:ext cx="11421504" cy="1005840"/>
        </p:xfrm>
        <a:graphic>
          <a:graphicData uri="http://schemas.openxmlformats.org/drawingml/2006/table">
            <a:tbl>
              <a:tblPr firstRow="1" bandRow="1">
                <a:tableStyleId>{5C22544A-7EE6-4342-B048-85BDC9FD1C3A}</a:tableStyleId>
              </a:tblPr>
              <a:tblGrid>
                <a:gridCol w="604093">
                  <a:extLst>
                    <a:ext uri="{9D8B030D-6E8A-4147-A177-3AD203B41FA5}">
                      <a16:colId xmlns:a16="http://schemas.microsoft.com/office/drawing/2014/main" val="1882356207"/>
                    </a:ext>
                  </a:extLst>
                </a:gridCol>
                <a:gridCol w="4177553">
                  <a:extLst>
                    <a:ext uri="{9D8B030D-6E8A-4147-A177-3AD203B41FA5}">
                      <a16:colId xmlns:a16="http://schemas.microsoft.com/office/drawing/2014/main" val="2357560330"/>
                    </a:ext>
                  </a:extLst>
                </a:gridCol>
                <a:gridCol w="3573929">
                  <a:extLst>
                    <a:ext uri="{9D8B030D-6E8A-4147-A177-3AD203B41FA5}">
                      <a16:colId xmlns:a16="http://schemas.microsoft.com/office/drawing/2014/main" val="3011861957"/>
                    </a:ext>
                  </a:extLst>
                </a:gridCol>
                <a:gridCol w="3065929">
                  <a:extLst>
                    <a:ext uri="{9D8B030D-6E8A-4147-A177-3AD203B41FA5}">
                      <a16:colId xmlns:a16="http://schemas.microsoft.com/office/drawing/2014/main" val="4210162546"/>
                    </a:ext>
                  </a:extLst>
                </a:gridCol>
              </a:tblGrid>
              <a:tr h="650437">
                <a:tc>
                  <a:txBody>
                    <a:bodyPr/>
                    <a:lstStyle/>
                    <a:p>
                      <a:r>
                        <a:rPr lang="en-GB" sz="1200"/>
                        <a:t>I want to…</a:t>
                      </a:r>
                    </a:p>
                  </a:txBody>
                  <a:tcPr>
                    <a:solidFill>
                      <a:srgbClr val="2B8F9D"/>
                    </a:solidFill>
                  </a:tcPr>
                </a:tc>
                <a:tc>
                  <a:txBody>
                    <a:bodyPr/>
                    <a:lstStyle/>
                    <a:p>
                      <a:r>
                        <a:rPr lang="en-GB" sz="1200"/>
                        <a:t>Use a training provider to support meeting the </a:t>
                      </a:r>
                    </a:p>
                    <a:p>
                      <a:r>
                        <a:rPr lang="en-GB" sz="1200"/>
                        <a:t>new statutory induction requirements</a:t>
                      </a:r>
                    </a:p>
                    <a:p>
                      <a:r>
                        <a:rPr lang="en-GB" sz="1200"/>
                        <a:t>(Full Induction Programme)</a:t>
                      </a:r>
                    </a:p>
                  </a:txBody>
                  <a:tcPr>
                    <a:solidFill>
                      <a:srgbClr val="2B8F9D"/>
                    </a:solidFill>
                  </a:tcPr>
                </a:tc>
                <a:tc>
                  <a:txBody>
                    <a:bodyPr/>
                    <a:lstStyle/>
                    <a:p>
                      <a:r>
                        <a:rPr lang="en-GB" sz="1200"/>
                        <a:t>Deliver my induction programme in my </a:t>
                      </a:r>
                    </a:p>
                    <a:p>
                      <a:r>
                        <a:rPr lang="en-GB" sz="1200"/>
                        <a:t>own school using high quality materials </a:t>
                      </a:r>
                    </a:p>
                    <a:p>
                      <a:r>
                        <a:rPr lang="en-GB" sz="1200"/>
                        <a:t>and resources , accredited by the DfE</a:t>
                      </a:r>
                      <a:br>
                        <a:rPr lang="en-GB" sz="1200"/>
                      </a:br>
                      <a:r>
                        <a:rPr lang="en-GB" sz="1200"/>
                        <a:t>(Core Induction Programme) </a:t>
                      </a:r>
                    </a:p>
                    <a:p>
                      <a:endParaRPr lang="en-GB" sz="1200"/>
                    </a:p>
                  </a:txBody>
                  <a:tcPr>
                    <a:solidFill>
                      <a:srgbClr val="2B8F9D"/>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a:t>Design my own two year </a:t>
                      </a:r>
                    </a:p>
                    <a:p>
                      <a:pPr marL="0" marR="0" lvl="0" indent="0" algn="l" rtl="0" eaLnBrk="1" fontAlgn="auto" latinLnBrk="0" hangingPunct="1">
                        <a:lnSpc>
                          <a:spcPct val="100000"/>
                        </a:lnSpc>
                        <a:spcBef>
                          <a:spcPts val="0"/>
                        </a:spcBef>
                        <a:spcAft>
                          <a:spcPts val="0"/>
                        </a:spcAft>
                        <a:buClrTx/>
                        <a:buSzTx/>
                        <a:buFontTx/>
                        <a:buNone/>
                      </a:pPr>
                      <a:r>
                        <a:rPr lang="en-GB" sz="1200"/>
                        <a:t>induction programme based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on the Early Career Framework</a:t>
                      </a:r>
                    </a:p>
                    <a:p>
                      <a:endParaRPr lang="en-GB" sz="1200"/>
                    </a:p>
                  </a:txBody>
                  <a:tcPr>
                    <a:solidFill>
                      <a:srgbClr val="2B8F9D"/>
                    </a:solidFill>
                  </a:tcPr>
                </a:tc>
                <a:extLst>
                  <a:ext uri="{0D108BD9-81ED-4DB2-BD59-A6C34878D82A}">
                    <a16:rowId xmlns:a16="http://schemas.microsoft.com/office/drawing/2014/main" val="1585167131"/>
                  </a:ext>
                </a:extLst>
              </a:tr>
            </a:tbl>
          </a:graphicData>
        </a:graphic>
      </p:graphicFrame>
      <p:grpSp>
        <p:nvGrpSpPr>
          <p:cNvPr id="5" name="Group 4">
            <a:extLst>
              <a:ext uri="{FF2B5EF4-FFF2-40B4-BE49-F238E27FC236}">
                <a16:creationId xmlns:a16="http://schemas.microsoft.com/office/drawing/2014/main" id="{442E7C81-ECB4-492E-99A8-0926F13E54B1}"/>
              </a:ext>
            </a:extLst>
          </p:cNvPr>
          <p:cNvGrpSpPr/>
          <p:nvPr/>
        </p:nvGrpSpPr>
        <p:grpSpPr>
          <a:xfrm>
            <a:off x="7837153" y="756179"/>
            <a:ext cx="830677" cy="626544"/>
            <a:chOff x="9621920" y="3886174"/>
            <a:chExt cx="830677" cy="626544"/>
          </a:xfrm>
        </p:grpSpPr>
        <p:sp>
          <p:nvSpPr>
            <p:cNvPr id="57" name="Rectangle 56">
              <a:extLst>
                <a:ext uri="{FF2B5EF4-FFF2-40B4-BE49-F238E27FC236}">
                  <a16:creationId xmlns:a16="http://schemas.microsoft.com/office/drawing/2014/main" id="{EF4D6859-9F3D-4168-88D3-D6C3F383056F}"/>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 name="Graphic 57" descr="Schoolhouse outline">
              <a:extLst>
                <a:ext uri="{FF2B5EF4-FFF2-40B4-BE49-F238E27FC236}">
                  <a16:creationId xmlns:a16="http://schemas.microsoft.com/office/drawing/2014/main" id="{DDCD3C28-7BD0-4F1C-B4D4-2E06B664B8A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53287" y="3886174"/>
              <a:ext cx="465752" cy="465752"/>
            </a:xfrm>
            <a:prstGeom prst="rect">
              <a:avLst/>
            </a:prstGeom>
          </p:spPr>
        </p:pic>
        <p:sp>
          <p:nvSpPr>
            <p:cNvPr id="59" name="TextBox 58">
              <a:extLst>
                <a:ext uri="{FF2B5EF4-FFF2-40B4-BE49-F238E27FC236}">
                  <a16:creationId xmlns:a16="http://schemas.microsoft.com/office/drawing/2014/main" id="{2BA489C6-67FE-46EE-B3E6-1C2A00A9EA63}"/>
                </a:ext>
              </a:extLst>
            </p:cNvPr>
            <p:cNvSpPr txBox="1"/>
            <p:nvPr/>
          </p:nvSpPr>
          <p:spPr>
            <a:xfrm>
              <a:off x="9621920" y="4266496"/>
              <a:ext cx="830677" cy="246221"/>
            </a:xfrm>
            <a:prstGeom prst="rect">
              <a:avLst/>
            </a:prstGeom>
            <a:noFill/>
          </p:spPr>
          <p:txBody>
            <a:bodyPr wrap="square" rtlCol="0">
              <a:spAutoFit/>
            </a:bodyPr>
            <a:lstStyle/>
            <a:p>
              <a:r>
                <a:rPr lang="en-GB" sz="1000" b="1"/>
                <a:t>IN SCHOOL</a:t>
              </a:r>
            </a:p>
          </p:txBody>
        </p:sp>
      </p:grpSp>
      <p:grpSp>
        <p:nvGrpSpPr>
          <p:cNvPr id="97" name="Group 96">
            <a:extLst>
              <a:ext uri="{FF2B5EF4-FFF2-40B4-BE49-F238E27FC236}">
                <a16:creationId xmlns:a16="http://schemas.microsoft.com/office/drawing/2014/main" id="{523FBFAF-193B-459A-B1A6-DE09D44D7EF7}"/>
              </a:ext>
            </a:extLst>
          </p:cNvPr>
          <p:cNvGrpSpPr/>
          <p:nvPr/>
        </p:nvGrpSpPr>
        <p:grpSpPr>
          <a:xfrm>
            <a:off x="10905411" y="775793"/>
            <a:ext cx="830677" cy="626544"/>
            <a:chOff x="9621920" y="3886174"/>
            <a:chExt cx="830677" cy="626544"/>
          </a:xfrm>
        </p:grpSpPr>
        <p:sp>
          <p:nvSpPr>
            <p:cNvPr id="98" name="Rectangle 97">
              <a:extLst>
                <a:ext uri="{FF2B5EF4-FFF2-40B4-BE49-F238E27FC236}">
                  <a16:creationId xmlns:a16="http://schemas.microsoft.com/office/drawing/2014/main" id="{DA93AB3D-411B-49F0-8BEE-3905C02DD801}"/>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Schoolhouse outline">
              <a:extLst>
                <a:ext uri="{FF2B5EF4-FFF2-40B4-BE49-F238E27FC236}">
                  <a16:creationId xmlns:a16="http://schemas.microsoft.com/office/drawing/2014/main" id="{FBD4C831-CC9F-4C3D-B10D-79319902DE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53287" y="3886174"/>
              <a:ext cx="465752" cy="465752"/>
            </a:xfrm>
            <a:prstGeom prst="rect">
              <a:avLst/>
            </a:prstGeom>
          </p:spPr>
        </p:pic>
        <p:sp>
          <p:nvSpPr>
            <p:cNvPr id="100" name="TextBox 99">
              <a:extLst>
                <a:ext uri="{FF2B5EF4-FFF2-40B4-BE49-F238E27FC236}">
                  <a16:creationId xmlns:a16="http://schemas.microsoft.com/office/drawing/2014/main" id="{80607B2A-D52A-414F-AA2F-E8A6D26D04F5}"/>
                </a:ext>
              </a:extLst>
            </p:cNvPr>
            <p:cNvSpPr txBox="1"/>
            <p:nvPr/>
          </p:nvSpPr>
          <p:spPr>
            <a:xfrm>
              <a:off x="9621920" y="4266496"/>
              <a:ext cx="830677" cy="246221"/>
            </a:xfrm>
            <a:prstGeom prst="rect">
              <a:avLst/>
            </a:prstGeom>
            <a:noFill/>
          </p:spPr>
          <p:txBody>
            <a:bodyPr wrap="square" rtlCol="0">
              <a:spAutoFit/>
            </a:bodyPr>
            <a:lstStyle/>
            <a:p>
              <a:r>
                <a:rPr lang="en-GB" sz="1000" b="1"/>
                <a:t>IN SCHOOL</a:t>
              </a:r>
            </a:p>
          </p:txBody>
        </p:sp>
      </p:grpSp>
      <p:grpSp>
        <p:nvGrpSpPr>
          <p:cNvPr id="3" name="Group 2">
            <a:extLst>
              <a:ext uri="{FF2B5EF4-FFF2-40B4-BE49-F238E27FC236}">
                <a16:creationId xmlns:a16="http://schemas.microsoft.com/office/drawing/2014/main" id="{FF6CE9AB-0919-4939-B89B-034EE79B03D7}"/>
              </a:ext>
            </a:extLst>
          </p:cNvPr>
          <p:cNvGrpSpPr/>
          <p:nvPr/>
        </p:nvGrpSpPr>
        <p:grpSpPr>
          <a:xfrm>
            <a:off x="4280892" y="784228"/>
            <a:ext cx="793807" cy="618108"/>
            <a:chOff x="10943866" y="920942"/>
            <a:chExt cx="793807" cy="618108"/>
          </a:xfrm>
        </p:grpSpPr>
        <p:sp>
          <p:nvSpPr>
            <p:cNvPr id="61" name="Rectangle 60">
              <a:extLst>
                <a:ext uri="{FF2B5EF4-FFF2-40B4-BE49-F238E27FC236}">
                  <a16:creationId xmlns:a16="http://schemas.microsoft.com/office/drawing/2014/main" id="{166C554D-217C-4AF9-8BE1-482611E3B936}"/>
                </a:ext>
              </a:extLst>
            </p:cNvPr>
            <p:cNvSpPr/>
            <p:nvPr/>
          </p:nvSpPr>
          <p:spPr>
            <a:xfrm>
              <a:off x="10967021" y="927567"/>
              <a:ext cx="649526" cy="611483"/>
            </a:xfrm>
            <a:prstGeom prst="rect">
              <a:avLst/>
            </a:prstGeom>
            <a:solidFill>
              <a:srgbClr val="C8EBF0"/>
            </a:solidFill>
            <a:ln>
              <a:solidFill>
                <a:srgbClr val="C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0A92C0BC-0161-4402-B2B7-69D2B11AAE73}"/>
                </a:ext>
              </a:extLst>
            </p:cNvPr>
            <p:cNvSpPr txBox="1"/>
            <p:nvPr/>
          </p:nvSpPr>
          <p:spPr>
            <a:xfrm>
              <a:off x="10943866" y="1270814"/>
              <a:ext cx="793807" cy="261610"/>
            </a:xfrm>
            <a:prstGeom prst="rect">
              <a:avLst/>
            </a:prstGeom>
            <a:noFill/>
          </p:spPr>
          <p:txBody>
            <a:bodyPr wrap="none" rtlCol="0">
              <a:spAutoFit/>
            </a:bodyPr>
            <a:lstStyle/>
            <a:p>
              <a:r>
                <a:rPr lang="en-GB" sz="1050" b="1"/>
                <a:t>PROVIDER</a:t>
              </a:r>
              <a:endParaRPr lang="en-GB" sz="1100" b="1"/>
            </a:p>
          </p:txBody>
        </p:sp>
        <p:pic>
          <p:nvPicPr>
            <p:cNvPr id="63" name="Graphic 62" descr="Teacher outline">
              <a:extLst>
                <a:ext uri="{FF2B5EF4-FFF2-40B4-BE49-F238E27FC236}">
                  <a16:creationId xmlns:a16="http://schemas.microsoft.com/office/drawing/2014/main" id="{102405EA-87D7-4980-B4F7-4575F15BCE1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043433" y="920942"/>
              <a:ext cx="454416" cy="454416"/>
            </a:xfrm>
            <a:prstGeom prst="rect">
              <a:avLst/>
            </a:prstGeom>
          </p:spPr>
        </p:pic>
      </p:grpSp>
      <p:sp>
        <p:nvSpPr>
          <p:cNvPr id="4" name="TextBox 3">
            <a:extLst>
              <a:ext uri="{FF2B5EF4-FFF2-40B4-BE49-F238E27FC236}">
                <a16:creationId xmlns:a16="http://schemas.microsoft.com/office/drawing/2014/main" id="{F0B130BC-A9C5-4D40-8C35-B8FD704A6535}"/>
              </a:ext>
            </a:extLst>
          </p:cNvPr>
          <p:cNvSpPr txBox="1"/>
          <p:nvPr/>
        </p:nvSpPr>
        <p:spPr>
          <a:xfrm>
            <a:off x="1369294" y="2076961"/>
            <a:ext cx="3162161" cy="461665"/>
          </a:xfrm>
          <a:prstGeom prst="rect">
            <a:avLst/>
          </a:prstGeom>
          <a:noFill/>
        </p:spPr>
        <p:txBody>
          <a:bodyPr wrap="square" lIns="91440" tIns="45720" rIns="91440" bIns="45720" anchor="t">
            <a:spAutoFit/>
          </a:bodyPr>
          <a:lstStyle/>
          <a:p>
            <a:r>
              <a:rPr lang="en-US" sz="1200" dirty="0">
                <a:sym typeface="Helvetica Neue"/>
                <a:hlinkClick r:id="rId8"/>
              </a:rPr>
              <a:t>A sequenced two-year </a:t>
            </a:r>
            <a:r>
              <a:rPr lang="en-US" sz="1200" dirty="0" err="1">
                <a:sym typeface="Helvetica Neue"/>
                <a:hlinkClick r:id="rId8"/>
              </a:rPr>
              <a:t>programme</a:t>
            </a:r>
            <a:r>
              <a:rPr lang="en-US" sz="1200" dirty="0">
                <a:sym typeface="Helvetica Neue"/>
                <a:hlinkClick r:id="rId8"/>
              </a:rPr>
              <a:t> </a:t>
            </a:r>
          </a:p>
          <a:p>
            <a:r>
              <a:rPr lang="en-US" sz="1200" dirty="0">
                <a:sym typeface="Helvetica Neue"/>
                <a:hlinkClick r:id="rId8"/>
              </a:rPr>
              <a:t>based on the Early Career Framework</a:t>
            </a:r>
            <a:endParaRPr lang="en-GB" sz="1200" dirty="0"/>
          </a:p>
        </p:txBody>
      </p:sp>
    </p:spTree>
    <p:extLst>
      <p:ext uri="{BB962C8B-B14F-4D97-AF65-F5344CB8AC3E}">
        <p14:creationId xmlns:p14="http://schemas.microsoft.com/office/powerpoint/2010/main" val="74334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cxnSp>
        <p:nvCxnSpPr>
          <p:cNvPr id="54" name="Straight Connector 53">
            <a:extLst>
              <a:ext uri="{FF2B5EF4-FFF2-40B4-BE49-F238E27FC236}">
                <a16:creationId xmlns:a16="http://schemas.microsoft.com/office/drawing/2014/main" id="{36B80139-2204-477B-94B2-9D29D6EE748C}"/>
              </a:ext>
            </a:extLst>
          </p:cNvPr>
          <p:cNvCxnSpPr/>
          <p:nvPr/>
        </p:nvCxnSpPr>
        <p:spPr>
          <a:xfrm>
            <a:off x="1040296" y="871284"/>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7" name="Table 7">
            <a:extLst>
              <a:ext uri="{FF2B5EF4-FFF2-40B4-BE49-F238E27FC236}">
                <a16:creationId xmlns:a16="http://schemas.microsoft.com/office/drawing/2014/main" id="{3B36B386-3C57-4F17-AB50-8CACA59A0460}"/>
              </a:ext>
            </a:extLst>
          </p:cNvPr>
          <p:cNvGraphicFramePr>
            <a:graphicFrameLocks noGrp="1"/>
          </p:cNvGraphicFramePr>
          <p:nvPr/>
        </p:nvGraphicFramePr>
        <p:xfrm>
          <a:off x="192564" y="518902"/>
          <a:ext cx="11421504" cy="1005840"/>
        </p:xfrm>
        <a:graphic>
          <a:graphicData uri="http://schemas.openxmlformats.org/drawingml/2006/table">
            <a:tbl>
              <a:tblPr firstRow="1" bandRow="1">
                <a:tableStyleId>{5C22544A-7EE6-4342-B048-85BDC9FD1C3A}</a:tableStyleId>
              </a:tblPr>
              <a:tblGrid>
                <a:gridCol w="1417161">
                  <a:extLst>
                    <a:ext uri="{9D8B030D-6E8A-4147-A177-3AD203B41FA5}">
                      <a16:colId xmlns:a16="http://schemas.microsoft.com/office/drawing/2014/main" val="1882356207"/>
                    </a:ext>
                  </a:extLst>
                </a:gridCol>
                <a:gridCol w="3714750">
                  <a:extLst>
                    <a:ext uri="{9D8B030D-6E8A-4147-A177-3AD203B41FA5}">
                      <a16:colId xmlns:a16="http://schemas.microsoft.com/office/drawing/2014/main" val="2357560330"/>
                    </a:ext>
                  </a:extLst>
                </a:gridCol>
                <a:gridCol w="3533775">
                  <a:extLst>
                    <a:ext uri="{9D8B030D-6E8A-4147-A177-3AD203B41FA5}">
                      <a16:colId xmlns:a16="http://schemas.microsoft.com/office/drawing/2014/main" val="3011861957"/>
                    </a:ext>
                  </a:extLst>
                </a:gridCol>
                <a:gridCol w="2755818">
                  <a:extLst>
                    <a:ext uri="{9D8B030D-6E8A-4147-A177-3AD203B41FA5}">
                      <a16:colId xmlns:a16="http://schemas.microsoft.com/office/drawing/2014/main" val="4210162546"/>
                    </a:ext>
                  </a:extLst>
                </a:gridCol>
              </a:tblGrid>
              <a:tr h="650437">
                <a:tc>
                  <a:txBody>
                    <a:bodyPr/>
                    <a:lstStyle/>
                    <a:p>
                      <a:r>
                        <a:rPr lang="en-GB" sz="1200"/>
                        <a:t>I want to…</a:t>
                      </a:r>
                    </a:p>
                  </a:txBody>
                  <a:tcPr>
                    <a:solidFill>
                      <a:srgbClr val="2B8F9D"/>
                    </a:solidFill>
                  </a:tcPr>
                </a:tc>
                <a:tc>
                  <a:txBody>
                    <a:bodyPr/>
                    <a:lstStyle/>
                    <a:p>
                      <a:r>
                        <a:rPr lang="en-GB" sz="1200"/>
                        <a:t>Use a training provider to support meeting the </a:t>
                      </a:r>
                    </a:p>
                    <a:p>
                      <a:r>
                        <a:rPr lang="en-GB" sz="1200"/>
                        <a:t>new statutory induction requirements</a:t>
                      </a:r>
                    </a:p>
                    <a:p>
                      <a:r>
                        <a:rPr lang="en-GB" sz="1200"/>
                        <a:t>(Full Induction Programme)</a:t>
                      </a:r>
                    </a:p>
                  </a:txBody>
                  <a:tcPr>
                    <a:solidFill>
                      <a:srgbClr val="2B8F9D"/>
                    </a:solidFill>
                  </a:tcPr>
                </a:tc>
                <a:tc>
                  <a:txBody>
                    <a:bodyPr/>
                    <a:lstStyle/>
                    <a:p>
                      <a:r>
                        <a:rPr lang="en-GB" sz="1200"/>
                        <a:t>Deliver my induction programme in my </a:t>
                      </a:r>
                    </a:p>
                    <a:p>
                      <a:r>
                        <a:rPr lang="en-GB" sz="1200"/>
                        <a:t>own school using high quality materials </a:t>
                      </a:r>
                    </a:p>
                    <a:p>
                      <a:r>
                        <a:rPr lang="en-GB" sz="1200"/>
                        <a:t>and resources , accredited by the DfE</a:t>
                      </a:r>
                      <a:br>
                        <a:rPr lang="en-GB" sz="1200"/>
                      </a:br>
                      <a:r>
                        <a:rPr lang="en-GB" sz="1200"/>
                        <a:t>(Core Induction Programme) </a:t>
                      </a:r>
                    </a:p>
                    <a:p>
                      <a:endParaRPr lang="en-GB" sz="1200"/>
                    </a:p>
                  </a:txBody>
                  <a:tcPr>
                    <a:solidFill>
                      <a:srgbClr val="2B8F9D"/>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a:t>Design my own two year </a:t>
                      </a:r>
                    </a:p>
                    <a:p>
                      <a:pPr marL="0" marR="0" lvl="0" indent="0" algn="l" rtl="0" eaLnBrk="1" fontAlgn="auto" latinLnBrk="0" hangingPunct="1">
                        <a:lnSpc>
                          <a:spcPct val="100000"/>
                        </a:lnSpc>
                        <a:spcBef>
                          <a:spcPts val="0"/>
                        </a:spcBef>
                        <a:spcAft>
                          <a:spcPts val="0"/>
                        </a:spcAft>
                        <a:buClrTx/>
                        <a:buSzTx/>
                        <a:buFontTx/>
                        <a:buNone/>
                      </a:pPr>
                      <a:r>
                        <a:rPr lang="en-GB" sz="1200"/>
                        <a:t>induction programme based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on the Early Career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Framework</a:t>
                      </a:r>
                    </a:p>
                    <a:p>
                      <a:endParaRPr lang="en-GB" sz="1200"/>
                    </a:p>
                  </a:txBody>
                  <a:tcPr>
                    <a:solidFill>
                      <a:srgbClr val="2B8F9D"/>
                    </a:solidFill>
                  </a:tcPr>
                </a:tc>
                <a:extLst>
                  <a:ext uri="{0D108BD9-81ED-4DB2-BD59-A6C34878D82A}">
                    <a16:rowId xmlns:a16="http://schemas.microsoft.com/office/drawing/2014/main" val="1585167131"/>
                  </a:ext>
                </a:extLst>
              </a:tr>
            </a:tbl>
          </a:graphicData>
        </a:graphic>
      </p:graphicFrame>
      <p:grpSp>
        <p:nvGrpSpPr>
          <p:cNvPr id="5" name="Group 4">
            <a:extLst>
              <a:ext uri="{FF2B5EF4-FFF2-40B4-BE49-F238E27FC236}">
                <a16:creationId xmlns:a16="http://schemas.microsoft.com/office/drawing/2014/main" id="{442E7C81-ECB4-492E-99A8-0926F13E54B1}"/>
              </a:ext>
            </a:extLst>
          </p:cNvPr>
          <p:cNvGrpSpPr/>
          <p:nvPr/>
        </p:nvGrpSpPr>
        <p:grpSpPr>
          <a:xfrm>
            <a:off x="8091821" y="774531"/>
            <a:ext cx="830677" cy="626544"/>
            <a:chOff x="9621920" y="3886174"/>
            <a:chExt cx="830677" cy="626544"/>
          </a:xfrm>
        </p:grpSpPr>
        <p:sp>
          <p:nvSpPr>
            <p:cNvPr id="57" name="Rectangle 56">
              <a:extLst>
                <a:ext uri="{FF2B5EF4-FFF2-40B4-BE49-F238E27FC236}">
                  <a16:creationId xmlns:a16="http://schemas.microsoft.com/office/drawing/2014/main" id="{EF4D6859-9F3D-4168-88D3-D6C3F383056F}"/>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8" name="Graphic 57" descr="Schoolhouse outline">
              <a:extLst>
                <a:ext uri="{FF2B5EF4-FFF2-40B4-BE49-F238E27FC236}">
                  <a16:creationId xmlns:a16="http://schemas.microsoft.com/office/drawing/2014/main" id="{DDCD3C28-7BD0-4F1C-B4D4-2E06B664B8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53287" y="3886174"/>
              <a:ext cx="465752" cy="465752"/>
            </a:xfrm>
            <a:prstGeom prst="rect">
              <a:avLst/>
            </a:prstGeom>
          </p:spPr>
        </p:pic>
        <p:sp>
          <p:nvSpPr>
            <p:cNvPr id="59" name="TextBox 58">
              <a:extLst>
                <a:ext uri="{FF2B5EF4-FFF2-40B4-BE49-F238E27FC236}">
                  <a16:creationId xmlns:a16="http://schemas.microsoft.com/office/drawing/2014/main" id="{2BA489C6-67FE-46EE-B3E6-1C2A00A9EA63}"/>
                </a:ext>
              </a:extLst>
            </p:cNvPr>
            <p:cNvSpPr txBox="1"/>
            <p:nvPr/>
          </p:nvSpPr>
          <p:spPr>
            <a:xfrm>
              <a:off x="9621920" y="4266496"/>
              <a:ext cx="83067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Calibri" panose="020F0502020204030204"/>
                  <a:ea typeface="+mn-ea"/>
                  <a:cs typeface="+mn-cs"/>
                </a:rPr>
                <a:t>IN SCHOOL</a:t>
              </a:r>
            </a:p>
          </p:txBody>
        </p:sp>
      </p:grpSp>
      <p:grpSp>
        <p:nvGrpSpPr>
          <p:cNvPr id="97" name="Group 96">
            <a:extLst>
              <a:ext uri="{FF2B5EF4-FFF2-40B4-BE49-F238E27FC236}">
                <a16:creationId xmlns:a16="http://schemas.microsoft.com/office/drawing/2014/main" id="{523FBFAF-193B-459A-B1A6-DE09D44D7EF7}"/>
              </a:ext>
            </a:extLst>
          </p:cNvPr>
          <p:cNvGrpSpPr/>
          <p:nvPr/>
        </p:nvGrpSpPr>
        <p:grpSpPr>
          <a:xfrm>
            <a:off x="10832541" y="782110"/>
            <a:ext cx="830677" cy="626544"/>
            <a:chOff x="9621920" y="3886174"/>
            <a:chExt cx="830677" cy="626544"/>
          </a:xfrm>
        </p:grpSpPr>
        <p:sp>
          <p:nvSpPr>
            <p:cNvPr id="98" name="Rectangle 97">
              <a:extLst>
                <a:ext uri="{FF2B5EF4-FFF2-40B4-BE49-F238E27FC236}">
                  <a16:creationId xmlns:a16="http://schemas.microsoft.com/office/drawing/2014/main" id="{DA93AB3D-411B-49F0-8BEE-3905C02DD801}"/>
                </a:ext>
              </a:extLst>
            </p:cNvPr>
            <p:cNvSpPr/>
            <p:nvPr/>
          </p:nvSpPr>
          <p:spPr>
            <a:xfrm>
              <a:off x="9682764" y="394333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9" name="Graphic 98" descr="Schoolhouse outline">
              <a:extLst>
                <a:ext uri="{FF2B5EF4-FFF2-40B4-BE49-F238E27FC236}">
                  <a16:creationId xmlns:a16="http://schemas.microsoft.com/office/drawing/2014/main" id="{FBD4C831-CC9F-4C3D-B10D-79319902DE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53287" y="3886174"/>
              <a:ext cx="465752" cy="465752"/>
            </a:xfrm>
            <a:prstGeom prst="rect">
              <a:avLst/>
            </a:prstGeom>
          </p:spPr>
        </p:pic>
        <p:sp>
          <p:nvSpPr>
            <p:cNvPr id="100" name="TextBox 99">
              <a:extLst>
                <a:ext uri="{FF2B5EF4-FFF2-40B4-BE49-F238E27FC236}">
                  <a16:creationId xmlns:a16="http://schemas.microsoft.com/office/drawing/2014/main" id="{80607B2A-D52A-414F-AA2F-E8A6D26D04F5}"/>
                </a:ext>
              </a:extLst>
            </p:cNvPr>
            <p:cNvSpPr txBox="1"/>
            <p:nvPr/>
          </p:nvSpPr>
          <p:spPr>
            <a:xfrm>
              <a:off x="9621920" y="4266496"/>
              <a:ext cx="83067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Calibri" panose="020F0502020204030204"/>
                  <a:ea typeface="+mn-ea"/>
                  <a:cs typeface="+mn-cs"/>
                </a:rPr>
                <a:t>IN SCHOOL</a:t>
              </a:r>
            </a:p>
          </p:txBody>
        </p:sp>
      </p:grpSp>
      <p:grpSp>
        <p:nvGrpSpPr>
          <p:cNvPr id="3" name="Group 2">
            <a:extLst>
              <a:ext uri="{FF2B5EF4-FFF2-40B4-BE49-F238E27FC236}">
                <a16:creationId xmlns:a16="http://schemas.microsoft.com/office/drawing/2014/main" id="{FF6CE9AB-0919-4939-B89B-034EE79B03D7}"/>
              </a:ext>
            </a:extLst>
          </p:cNvPr>
          <p:cNvGrpSpPr/>
          <p:nvPr/>
        </p:nvGrpSpPr>
        <p:grpSpPr>
          <a:xfrm>
            <a:off x="4533110" y="781732"/>
            <a:ext cx="793807" cy="618108"/>
            <a:chOff x="10943866" y="920942"/>
            <a:chExt cx="793807" cy="618108"/>
          </a:xfrm>
        </p:grpSpPr>
        <p:sp>
          <p:nvSpPr>
            <p:cNvPr id="61" name="Rectangle 60">
              <a:extLst>
                <a:ext uri="{FF2B5EF4-FFF2-40B4-BE49-F238E27FC236}">
                  <a16:creationId xmlns:a16="http://schemas.microsoft.com/office/drawing/2014/main" id="{166C554D-217C-4AF9-8BE1-482611E3B936}"/>
                </a:ext>
              </a:extLst>
            </p:cNvPr>
            <p:cNvSpPr/>
            <p:nvPr/>
          </p:nvSpPr>
          <p:spPr>
            <a:xfrm>
              <a:off x="10967021" y="927567"/>
              <a:ext cx="649526" cy="611483"/>
            </a:xfrm>
            <a:prstGeom prst="rect">
              <a:avLst/>
            </a:prstGeom>
            <a:solidFill>
              <a:srgbClr val="C8EBF0"/>
            </a:solidFill>
            <a:ln>
              <a:solidFill>
                <a:srgbClr val="C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TextBox 61">
              <a:extLst>
                <a:ext uri="{FF2B5EF4-FFF2-40B4-BE49-F238E27FC236}">
                  <a16:creationId xmlns:a16="http://schemas.microsoft.com/office/drawing/2014/main" id="{0A92C0BC-0161-4402-B2B7-69D2B11AAE73}"/>
                </a:ext>
              </a:extLst>
            </p:cNvPr>
            <p:cNvSpPr txBox="1"/>
            <p:nvPr/>
          </p:nvSpPr>
          <p:spPr>
            <a:xfrm>
              <a:off x="10943866" y="1270814"/>
              <a:ext cx="79380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PROVIDER</a:t>
              </a:r>
              <a:endParaRPr kumimoji="0" lang="en-GB"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3" name="Graphic 62" descr="Teacher outline">
              <a:extLst>
                <a:ext uri="{FF2B5EF4-FFF2-40B4-BE49-F238E27FC236}">
                  <a16:creationId xmlns:a16="http://schemas.microsoft.com/office/drawing/2014/main" id="{102405EA-87D7-4980-B4F7-4575F15BCE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43433" y="920942"/>
              <a:ext cx="454416" cy="454416"/>
            </a:xfrm>
            <a:prstGeom prst="rect">
              <a:avLst/>
            </a:prstGeom>
          </p:spPr>
        </p:pic>
      </p:grpSp>
      <p:sp>
        <p:nvSpPr>
          <p:cNvPr id="4" name="Google Shape;97;p21">
            <a:extLst>
              <a:ext uri="{FF2B5EF4-FFF2-40B4-BE49-F238E27FC236}">
                <a16:creationId xmlns:a16="http://schemas.microsoft.com/office/drawing/2014/main" id="{0F26CB94-274E-43CB-B301-08427E2A4F42}"/>
              </a:ext>
            </a:extLst>
          </p:cNvPr>
          <p:cNvSpPr txBox="1">
            <a:spLocks/>
          </p:cNvSpPr>
          <p:nvPr/>
        </p:nvSpPr>
        <p:spPr>
          <a:xfrm>
            <a:off x="303188" y="66030"/>
            <a:ext cx="8310446"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kumimoji="0" lang="en-GB" sz="1851" b="1" i="0" u="none" strike="noStrike" kern="1200" cap="none" spc="0" normalizeH="0" baseline="0" noProof="0">
                <a:ln>
                  <a:noFill/>
                </a:ln>
                <a:solidFill>
                  <a:srgbClr val="434343"/>
                </a:solidFill>
                <a:effectLst/>
                <a:uLnTx/>
                <a:uFillTx/>
                <a:latin typeface="Calibri" panose="020F0502020204030204"/>
                <a:ea typeface="+mn-ea"/>
                <a:cs typeface="+mn-cs"/>
              </a:rPr>
              <a:t>DfE Online Service: Overview</a:t>
            </a:r>
          </a:p>
        </p:txBody>
      </p:sp>
      <p:sp>
        <p:nvSpPr>
          <p:cNvPr id="11" name="TextBox 10">
            <a:extLst>
              <a:ext uri="{FF2B5EF4-FFF2-40B4-BE49-F238E27FC236}">
                <a16:creationId xmlns:a16="http://schemas.microsoft.com/office/drawing/2014/main" id="{F354DF8A-6E71-4FE9-B153-BA51E86898B8}"/>
              </a:ext>
            </a:extLst>
          </p:cNvPr>
          <p:cNvSpPr txBox="1"/>
          <p:nvPr/>
        </p:nvSpPr>
        <p:spPr>
          <a:xfrm>
            <a:off x="122711" y="1488375"/>
            <a:ext cx="156556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What a school can do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within</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the online service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What a school needs to do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outside</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the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online service:</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3" name="Graphic 102" descr="Checkmark with solid fill">
            <a:extLst>
              <a:ext uri="{FF2B5EF4-FFF2-40B4-BE49-F238E27FC236}">
                <a16:creationId xmlns:a16="http://schemas.microsoft.com/office/drawing/2014/main" id="{1A110F07-1632-4E61-97C2-538BF3AA50C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59124" y="1556031"/>
            <a:ext cx="375830" cy="382455"/>
          </a:xfrm>
          <a:prstGeom prst="rect">
            <a:avLst/>
          </a:prstGeom>
        </p:spPr>
      </p:pic>
      <p:sp>
        <p:nvSpPr>
          <p:cNvPr id="104" name="TextBox 103">
            <a:extLst>
              <a:ext uri="{FF2B5EF4-FFF2-40B4-BE49-F238E27FC236}">
                <a16:creationId xmlns:a16="http://schemas.microsoft.com/office/drawing/2014/main" id="{F9E564FF-0DDD-4F91-B39B-78EA11847F8F}"/>
              </a:ext>
            </a:extLst>
          </p:cNvPr>
          <p:cNvSpPr txBox="1"/>
          <p:nvPr/>
        </p:nvSpPr>
        <p:spPr>
          <a:xfrm>
            <a:off x="2336231" y="1579181"/>
            <a:ext cx="2986986" cy="418576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rPr>
              <a:t>Nominate your school's induction tutor.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t>Select your school's delivery route.</a:t>
            </a: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b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b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t>When known, add ECT and mentor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The online service will direct ECTs and mentors to your school’s lead provider/delivery partner.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Explore which lead providers are available in your area and confirm </a:t>
            </a:r>
            <a:r>
              <a:rPr kumimoji="0" lang="en-GB" sz="1100" b="1" i="0" u="sng" strike="noStrike" kern="1200" cap="none" spc="0" normalizeH="0" baseline="0" noProof="0" dirty="0">
                <a:ln>
                  <a:noFill/>
                </a:ln>
                <a:solidFill>
                  <a:prstClr val="black"/>
                </a:solidFill>
                <a:effectLst/>
                <a:uLnTx/>
                <a:uFillTx/>
                <a:latin typeface="Calibri" panose="020F0502020204030204"/>
                <a:ea typeface="+mn-ea"/>
                <a:cs typeface="+mn-cs"/>
              </a:rPr>
              <a:t>directly with them</a:t>
            </a: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 or their delivery partners if you wish to work with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an appropriate body to register ECTs with Teaching Regulation Agency (TRA).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Work with your AB to facilitate your ECTs’ induction in line with statutory guidance.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pic>
        <p:nvPicPr>
          <p:cNvPr id="105" name="Graphic 104" descr="Checkmark with solid fill">
            <a:extLst>
              <a:ext uri="{FF2B5EF4-FFF2-40B4-BE49-F238E27FC236}">
                <a16:creationId xmlns:a16="http://schemas.microsoft.com/office/drawing/2014/main" id="{9569F27B-7652-4483-AF0B-D273AEEB546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67000" y="2957560"/>
            <a:ext cx="375830" cy="382455"/>
          </a:xfrm>
          <a:prstGeom prst="rect">
            <a:avLst/>
          </a:prstGeom>
        </p:spPr>
      </p:pic>
      <p:pic>
        <p:nvPicPr>
          <p:cNvPr id="109" name="Graphic 108" descr="Checkmark with solid fill">
            <a:extLst>
              <a:ext uri="{FF2B5EF4-FFF2-40B4-BE49-F238E27FC236}">
                <a16:creationId xmlns:a16="http://schemas.microsoft.com/office/drawing/2014/main" id="{2FD408D5-BA85-4836-9D05-5E3BAFA106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68437" y="1920374"/>
            <a:ext cx="375830" cy="382455"/>
          </a:xfrm>
          <a:prstGeom prst="rect">
            <a:avLst/>
          </a:prstGeom>
        </p:spPr>
      </p:pic>
      <p:pic>
        <p:nvPicPr>
          <p:cNvPr id="111" name="Graphic 110" descr="Checkmark with solid fill">
            <a:extLst>
              <a:ext uri="{FF2B5EF4-FFF2-40B4-BE49-F238E27FC236}">
                <a16:creationId xmlns:a16="http://schemas.microsoft.com/office/drawing/2014/main" id="{48EB0F9E-9B1C-4AD5-A64B-FA11B9284DE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60401" y="2608891"/>
            <a:ext cx="375830" cy="382455"/>
          </a:xfrm>
          <a:prstGeom prst="rect">
            <a:avLst/>
          </a:prstGeom>
        </p:spPr>
      </p:pic>
      <p:sp>
        <p:nvSpPr>
          <p:cNvPr id="13" name="TextBox 12">
            <a:extLst>
              <a:ext uri="{FF2B5EF4-FFF2-40B4-BE49-F238E27FC236}">
                <a16:creationId xmlns:a16="http://schemas.microsoft.com/office/drawing/2014/main" id="{29DF590B-A25B-4A14-B6CE-52B63DF1B21A}"/>
              </a:ext>
            </a:extLst>
          </p:cNvPr>
          <p:cNvSpPr txBox="1"/>
          <p:nvPr/>
        </p:nvSpPr>
        <p:spPr>
          <a:xfrm>
            <a:off x="9249251" y="1548243"/>
            <a:ext cx="2364817" cy="54322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prstClr val="black"/>
                </a:solidFill>
                <a:effectLst/>
                <a:uLnTx/>
                <a:uFillTx/>
                <a:latin typeface="Calibri" panose="020F0502020204030204"/>
                <a:ea typeface="+mn-ea"/>
                <a:cs typeface="+mn-cs"/>
              </a:rPr>
              <a:t>The online service is only designed to support schools opting to use the funded-provider training or delivering the accredited materials. If you are undertaking to design and deliver your own ECF-based training materials, you should not access the online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a:ln>
                  <a:noFill/>
                </a:ln>
                <a:solidFill>
                  <a:prstClr val="black"/>
                </a:solidFill>
                <a:effectLst/>
                <a:uLnTx/>
                <a:uFillTx/>
                <a:latin typeface="Calibri" panose="020F0502020204030204"/>
                <a:ea typeface="+mn-ea"/>
                <a:cs typeface="+mn-cs"/>
              </a:rPr>
              <a:t>Design training materials based on the ECF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a:ln>
                  <a:noFill/>
                </a:ln>
                <a:solidFill>
                  <a:prstClr val="black"/>
                </a:solidFill>
                <a:effectLst/>
                <a:uLnTx/>
                <a:uFillTx/>
                <a:latin typeface="Calibri" panose="020F0502020204030204"/>
                <a:ea typeface="+mn-ea"/>
                <a:cs typeface="+mn-cs"/>
              </a:rPr>
              <a:t>Plan how you will deliver the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1"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Select an appropriate body to register ECTs with the Teaching Regulation Agency (TRA)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a:ln>
                  <a:noFill/>
                </a:ln>
                <a:solidFill>
                  <a:prstClr val="black"/>
                </a:solidFill>
                <a:effectLst/>
                <a:uLnTx/>
                <a:uFillTx/>
                <a:latin typeface="Calibri" panose="020F0502020204030204"/>
                <a:ea typeface="+mn-ea"/>
                <a:cs typeface="+mn-cs"/>
              </a:rPr>
              <a:t>Be prepared to demonstrate to your chosen AB how you plan to deliver the materials </a:t>
            </a:r>
            <a:r>
              <a:rPr kumimoji="0" lang="en-GB" sz="1050" b="0" i="1" u="sng" strike="noStrike" kern="1200" cap="none" spc="0" normalizeH="0" baseline="0" noProof="0">
                <a:ln>
                  <a:noFill/>
                </a:ln>
                <a:solidFill>
                  <a:prstClr val="black"/>
                </a:solidFill>
                <a:effectLst/>
                <a:uLnTx/>
                <a:uFillTx/>
                <a:latin typeface="Calibri" panose="020F0502020204030204"/>
                <a:ea typeface="+mn-ea"/>
                <a:cs typeface="+mn-cs"/>
              </a:rPr>
              <a:t>and</a:t>
            </a:r>
            <a:r>
              <a:rPr kumimoji="0" lang="en-GB" sz="1050" b="0" i="1" u="none" strike="noStrike" kern="1200" cap="none" spc="0" normalizeH="0" baseline="0" noProof="0">
                <a:ln>
                  <a:noFill/>
                </a:ln>
                <a:solidFill>
                  <a:prstClr val="black"/>
                </a:solidFill>
                <a:effectLst/>
                <a:uLnTx/>
                <a:uFillTx/>
                <a:latin typeface="Calibri" panose="020F0502020204030204"/>
                <a:ea typeface="+mn-ea"/>
                <a:cs typeface="+mn-cs"/>
              </a:rPr>
              <a:t> how your materials are faithful to the ECF</a:t>
            </a:r>
            <a:endParaRPr kumimoji="0" lang="en-GB" sz="1050" b="1" i="1"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t>Work with your AB to facilitate your ECTs’ induction in line with statutory guidance.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80837A3-8BA8-46A7-9A51-B4B447094041}"/>
              </a:ext>
            </a:extLst>
          </p:cNvPr>
          <p:cNvSpPr txBox="1"/>
          <p:nvPr/>
        </p:nvSpPr>
        <p:spPr>
          <a:xfrm>
            <a:off x="5792741" y="1579181"/>
            <a:ext cx="2986986" cy="441659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rPr>
              <a:t>Nominate your school's induction tutor.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t>Select your school's delivery route.</a:t>
            </a: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b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b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rPr>
              <a:t>When known, add ECT and mentor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Arial"/>
              <a:sym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The online service will allow ECTs and mentors to access your chosen accredited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Explore the accredited ECF materials on GOV.UK.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Decide which set of materials to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Plan how you will deliver the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Select an appropriate body to register ECTs with the Teaching Regulation Agency (TRA)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Be prepared to demonstrate to your AB how you plan to deliver the ECF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Work with your AB to facilitate your ECTs’ induction in line with statutory guidance.</a:t>
            </a:r>
          </a:p>
        </p:txBody>
      </p:sp>
      <p:cxnSp>
        <p:nvCxnSpPr>
          <p:cNvPr id="15" name="Straight Connector 14">
            <a:extLst>
              <a:ext uri="{FF2B5EF4-FFF2-40B4-BE49-F238E27FC236}">
                <a16:creationId xmlns:a16="http://schemas.microsoft.com/office/drawing/2014/main" id="{0A9C3476-8E07-4742-92AD-D44F4DBB81C1}"/>
              </a:ext>
            </a:extLst>
          </p:cNvPr>
          <p:cNvCxnSpPr>
            <a:cxnSpLocks/>
          </p:cNvCxnSpPr>
          <p:nvPr/>
        </p:nvCxnSpPr>
        <p:spPr>
          <a:xfrm>
            <a:off x="192564" y="3517823"/>
            <a:ext cx="1149135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Graphic 44" descr="Checkmark with solid fill">
            <a:extLst>
              <a:ext uri="{FF2B5EF4-FFF2-40B4-BE49-F238E27FC236}">
                <a16:creationId xmlns:a16="http://schemas.microsoft.com/office/drawing/2014/main" id="{51436DBC-0E5A-4502-9F9D-FECF1AA479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65861" y="3596250"/>
            <a:ext cx="375830" cy="382455"/>
          </a:xfrm>
          <a:prstGeom prst="rect">
            <a:avLst/>
          </a:prstGeom>
        </p:spPr>
      </p:pic>
      <p:pic>
        <p:nvPicPr>
          <p:cNvPr id="46" name="Graphic 45" descr="Checkmark with solid fill">
            <a:extLst>
              <a:ext uri="{FF2B5EF4-FFF2-40B4-BE49-F238E27FC236}">
                <a16:creationId xmlns:a16="http://schemas.microsoft.com/office/drawing/2014/main" id="{862A2E5B-8133-46DA-8FD6-7086D863083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67000" y="4420605"/>
            <a:ext cx="375830" cy="382455"/>
          </a:xfrm>
          <a:prstGeom prst="rect">
            <a:avLst/>
          </a:prstGeom>
        </p:spPr>
      </p:pic>
      <p:pic>
        <p:nvPicPr>
          <p:cNvPr id="52" name="Graphic 51" descr="Checkmark with solid fill">
            <a:extLst>
              <a:ext uri="{FF2B5EF4-FFF2-40B4-BE49-F238E27FC236}">
                <a16:creationId xmlns:a16="http://schemas.microsoft.com/office/drawing/2014/main" id="{C901EDBF-9149-49A5-99EE-AC921AE4A0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18518" y="1556031"/>
            <a:ext cx="375830" cy="382455"/>
          </a:xfrm>
          <a:prstGeom prst="rect">
            <a:avLst/>
          </a:prstGeom>
        </p:spPr>
      </p:pic>
      <p:pic>
        <p:nvPicPr>
          <p:cNvPr id="53" name="Graphic 52" descr="Checkmark with solid fill">
            <a:extLst>
              <a:ext uri="{FF2B5EF4-FFF2-40B4-BE49-F238E27FC236}">
                <a16:creationId xmlns:a16="http://schemas.microsoft.com/office/drawing/2014/main" id="{58033E2F-A25A-4FC9-82B6-45F1A69D57A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26394" y="2957560"/>
            <a:ext cx="375830" cy="382455"/>
          </a:xfrm>
          <a:prstGeom prst="rect">
            <a:avLst/>
          </a:prstGeom>
        </p:spPr>
      </p:pic>
      <p:pic>
        <p:nvPicPr>
          <p:cNvPr id="55" name="Graphic 54" descr="Checkmark with solid fill">
            <a:extLst>
              <a:ext uri="{FF2B5EF4-FFF2-40B4-BE49-F238E27FC236}">
                <a16:creationId xmlns:a16="http://schemas.microsoft.com/office/drawing/2014/main" id="{0CC438D4-8EF2-4479-AD98-12F850C116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27831" y="1920374"/>
            <a:ext cx="375830" cy="382455"/>
          </a:xfrm>
          <a:prstGeom prst="rect">
            <a:avLst/>
          </a:prstGeom>
        </p:spPr>
      </p:pic>
      <p:pic>
        <p:nvPicPr>
          <p:cNvPr id="56" name="Graphic 55" descr="Checkmark with solid fill">
            <a:extLst>
              <a:ext uri="{FF2B5EF4-FFF2-40B4-BE49-F238E27FC236}">
                <a16:creationId xmlns:a16="http://schemas.microsoft.com/office/drawing/2014/main" id="{CA8BD446-7C8A-4FB6-90E6-7C49C1311F7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19795" y="2608891"/>
            <a:ext cx="375830" cy="382455"/>
          </a:xfrm>
          <a:prstGeom prst="rect">
            <a:avLst/>
          </a:prstGeom>
        </p:spPr>
      </p:pic>
      <p:pic>
        <p:nvPicPr>
          <p:cNvPr id="64" name="Graphic 63" descr="Checkmark with solid fill">
            <a:extLst>
              <a:ext uri="{FF2B5EF4-FFF2-40B4-BE49-F238E27FC236}">
                <a16:creationId xmlns:a16="http://schemas.microsoft.com/office/drawing/2014/main" id="{A1064F7C-5969-4BCD-85B8-285BE052BE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30880" y="3594285"/>
            <a:ext cx="375830" cy="382455"/>
          </a:xfrm>
          <a:prstGeom prst="rect">
            <a:avLst/>
          </a:prstGeom>
        </p:spPr>
      </p:pic>
      <p:pic>
        <p:nvPicPr>
          <p:cNvPr id="65" name="Graphic 64" descr="Checkmark with solid fill">
            <a:extLst>
              <a:ext uri="{FF2B5EF4-FFF2-40B4-BE49-F238E27FC236}">
                <a16:creationId xmlns:a16="http://schemas.microsoft.com/office/drawing/2014/main" id="{A6FADA35-4E6C-4495-A49D-68844136941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30880" y="5040140"/>
            <a:ext cx="375830" cy="382455"/>
          </a:xfrm>
          <a:prstGeom prst="rect">
            <a:avLst/>
          </a:prstGeom>
        </p:spPr>
      </p:pic>
      <p:pic>
        <p:nvPicPr>
          <p:cNvPr id="66" name="Graphic 65" descr="Checkmark with solid fill">
            <a:extLst>
              <a:ext uri="{FF2B5EF4-FFF2-40B4-BE49-F238E27FC236}">
                <a16:creationId xmlns:a16="http://schemas.microsoft.com/office/drawing/2014/main" id="{F978B5A9-18D6-409E-B788-F4A354BCE6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44373" y="3948793"/>
            <a:ext cx="375830" cy="382455"/>
          </a:xfrm>
          <a:prstGeom prst="rect">
            <a:avLst/>
          </a:prstGeom>
        </p:spPr>
      </p:pic>
      <p:pic>
        <p:nvPicPr>
          <p:cNvPr id="67" name="Graphic 66" descr="Checkmark with solid fill">
            <a:extLst>
              <a:ext uri="{FF2B5EF4-FFF2-40B4-BE49-F238E27FC236}">
                <a16:creationId xmlns:a16="http://schemas.microsoft.com/office/drawing/2014/main" id="{4C593F96-7B0C-4CEA-B97A-1DFB1CD76AF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40577" y="4563751"/>
            <a:ext cx="375830" cy="382455"/>
          </a:xfrm>
          <a:prstGeom prst="rect">
            <a:avLst/>
          </a:prstGeom>
        </p:spPr>
      </p:pic>
      <p:pic>
        <p:nvPicPr>
          <p:cNvPr id="68" name="Graphic 67" descr="Checkmark with solid fill">
            <a:extLst>
              <a:ext uri="{FF2B5EF4-FFF2-40B4-BE49-F238E27FC236}">
                <a16:creationId xmlns:a16="http://schemas.microsoft.com/office/drawing/2014/main" id="{8E566F87-AD45-4D7F-924B-7FDE060264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40577" y="4264371"/>
            <a:ext cx="375830" cy="382455"/>
          </a:xfrm>
          <a:prstGeom prst="rect">
            <a:avLst/>
          </a:prstGeom>
        </p:spPr>
      </p:pic>
      <p:pic>
        <p:nvPicPr>
          <p:cNvPr id="69" name="Graphic 68" descr="Checkmark with solid fill">
            <a:extLst>
              <a:ext uri="{FF2B5EF4-FFF2-40B4-BE49-F238E27FC236}">
                <a16:creationId xmlns:a16="http://schemas.microsoft.com/office/drawing/2014/main" id="{05F74402-EE28-4DAD-94D4-41102082C0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46698" y="5513102"/>
            <a:ext cx="375830" cy="382455"/>
          </a:xfrm>
          <a:prstGeom prst="rect">
            <a:avLst/>
          </a:prstGeom>
        </p:spPr>
      </p:pic>
      <p:pic>
        <p:nvPicPr>
          <p:cNvPr id="70" name="Graphic 69" descr="Checkmark with solid fill">
            <a:extLst>
              <a:ext uri="{FF2B5EF4-FFF2-40B4-BE49-F238E27FC236}">
                <a16:creationId xmlns:a16="http://schemas.microsoft.com/office/drawing/2014/main" id="{4918EBD8-3740-4913-87F4-AAF5F353545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873421" y="1556031"/>
            <a:ext cx="375830" cy="382455"/>
          </a:xfrm>
          <a:prstGeom prst="rect">
            <a:avLst/>
          </a:prstGeom>
        </p:spPr>
      </p:pic>
      <p:pic>
        <p:nvPicPr>
          <p:cNvPr id="72" name="Graphic 71" descr="Checkmark with solid fill">
            <a:extLst>
              <a:ext uri="{FF2B5EF4-FFF2-40B4-BE49-F238E27FC236}">
                <a16:creationId xmlns:a16="http://schemas.microsoft.com/office/drawing/2014/main" id="{AB25172A-3204-4E37-93EC-63A3F5CCE7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916300" y="3593247"/>
            <a:ext cx="375830" cy="382455"/>
          </a:xfrm>
          <a:prstGeom prst="rect">
            <a:avLst/>
          </a:prstGeom>
        </p:spPr>
      </p:pic>
      <p:pic>
        <p:nvPicPr>
          <p:cNvPr id="73" name="Graphic 72" descr="Checkmark with solid fill">
            <a:extLst>
              <a:ext uri="{FF2B5EF4-FFF2-40B4-BE49-F238E27FC236}">
                <a16:creationId xmlns:a16="http://schemas.microsoft.com/office/drawing/2014/main" id="{81740B57-6D35-40F6-A8BE-E4BD7DC822A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916061" y="5065703"/>
            <a:ext cx="375830" cy="382455"/>
          </a:xfrm>
          <a:prstGeom prst="rect">
            <a:avLst/>
          </a:prstGeom>
        </p:spPr>
      </p:pic>
      <p:pic>
        <p:nvPicPr>
          <p:cNvPr id="74" name="Graphic 73" descr="Checkmark with solid fill">
            <a:extLst>
              <a:ext uri="{FF2B5EF4-FFF2-40B4-BE49-F238E27FC236}">
                <a16:creationId xmlns:a16="http://schemas.microsoft.com/office/drawing/2014/main" id="{E6FEC739-D93B-4C57-B839-ADA0D9B1C68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919218" y="4086102"/>
            <a:ext cx="375830" cy="382455"/>
          </a:xfrm>
          <a:prstGeom prst="rect">
            <a:avLst/>
          </a:prstGeom>
        </p:spPr>
      </p:pic>
      <p:pic>
        <p:nvPicPr>
          <p:cNvPr id="75" name="Graphic 74" descr="Checkmark with solid fill">
            <a:extLst>
              <a:ext uri="{FF2B5EF4-FFF2-40B4-BE49-F238E27FC236}">
                <a16:creationId xmlns:a16="http://schemas.microsoft.com/office/drawing/2014/main" id="{D9A17F5B-3066-493C-B672-CDBC1EC2453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913344" y="4444809"/>
            <a:ext cx="375830" cy="382455"/>
          </a:xfrm>
          <a:prstGeom prst="rect">
            <a:avLst/>
          </a:prstGeom>
        </p:spPr>
      </p:pic>
      <p:pic>
        <p:nvPicPr>
          <p:cNvPr id="77" name="Graphic 76" descr="Checkmark with solid fill">
            <a:extLst>
              <a:ext uri="{FF2B5EF4-FFF2-40B4-BE49-F238E27FC236}">
                <a16:creationId xmlns:a16="http://schemas.microsoft.com/office/drawing/2014/main" id="{8C8C5A58-F295-4399-BC4D-D40D24E08BF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13344" y="5818963"/>
            <a:ext cx="375830" cy="382455"/>
          </a:xfrm>
          <a:prstGeom prst="rect">
            <a:avLst/>
          </a:prstGeom>
        </p:spPr>
      </p:pic>
      <p:grpSp>
        <p:nvGrpSpPr>
          <p:cNvPr id="20" name="Group 19">
            <a:extLst>
              <a:ext uri="{FF2B5EF4-FFF2-40B4-BE49-F238E27FC236}">
                <a16:creationId xmlns:a16="http://schemas.microsoft.com/office/drawing/2014/main" id="{A4CB203E-9879-4B4E-BE0A-BCA02F83911E}"/>
              </a:ext>
            </a:extLst>
          </p:cNvPr>
          <p:cNvGrpSpPr/>
          <p:nvPr/>
        </p:nvGrpSpPr>
        <p:grpSpPr>
          <a:xfrm>
            <a:off x="1038337" y="5485870"/>
            <a:ext cx="1785372" cy="1227835"/>
            <a:chOff x="1214472" y="5514545"/>
            <a:chExt cx="1785372" cy="1227835"/>
          </a:xfrm>
        </p:grpSpPr>
        <p:grpSp>
          <p:nvGrpSpPr>
            <p:cNvPr id="19" name="Group 18">
              <a:extLst>
                <a:ext uri="{FF2B5EF4-FFF2-40B4-BE49-F238E27FC236}">
                  <a16:creationId xmlns:a16="http://schemas.microsoft.com/office/drawing/2014/main" id="{44789C69-E62E-49F7-9874-755F41583854}"/>
                </a:ext>
              </a:extLst>
            </p:cNvPr>
            <p:cNvGrpSpPr/>
            <p:nvPr/>
          </p:nvGrpSpPr>
          <p:grpSpPr>
            <a:xfrm>
              <a:off x="1214472" y="5514545"/>
              <a:ext cx="1785372" cy="1174798"/>
              <a:chOff x="1214472" y="5514545"/>
              <a:chExt cx="1785372" cy="1174798"/>
            </a:xfrm>
          </p:grpSpPr>
          <p:pic>
            <p:nvPicPr>
              <p:cNvPr id="47" name="Graphic 46" descr="Checkmark with solid fill">
                <a:extLst>
                  <a:ext uri="{FF2B5EF4-FFF2-40B4-BE49-F238E27FC236}">
                    <a16:creationId xmlns:a16="http://schemas.microsoft.com/office/drawing/2014/main" id="{623D7EC5-02DC-48AB-9920-F559E54777B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14472" y="5514545"/>
                <a:ext cx="375830" cy="382455"/>
              </a:xfrm>
              <a:prstGeom prst="rect">
                <a:avLst/>
              </a:prstGeom>
            </p:spPr>
          </p:pic>
          <p:sp>
            <p:nvSpPr>
              <p:cNvPr id="18" name="TextBox 17">
                <a:extLst>
                  <a:ext uri="{FF2B5EF4-FFF2-40B4-BE49-F238E27FC236}">
                    <a16:creationId xmlns:a16="http://schemas.microsoft.com/office/drawing/2014/main" id="{46364674-86C4-47AF-80F0-3CB9CFAB520A}"/>
                  </a:ext>
                </a:extLst>
              </p:cNvPr>
              <p:cNvSpPr txBox="1"/>
              <p:nvPr/>
            </p:nvSpPr>
            <p:spPr>
              <a:xfrm>
                <a:off x="1592856" y="5519792"/>
                <a:ext cx="1406988" cy="116955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t>From 25</a:t>
                </a:r>
                <a:r>
                  <a:rPr kumimoji="0" lang="en-GB" sz="1400" b="0" i="0"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t> April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t>June-August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t>From September</a:t>
                </a:r>
              </a:p>
            </p:txBody>
          </p:sp>
          <p:pic>
            <p:nvPicPr>
              <p:cNvPr id="78" name="Graphic 77" descr="Checkmark with solid fill">
                <a:extLst>
                  <a:ext uri="{FF2B5EF4-FFF2-40B4-BE49-F238E27FC236}">
                    <a16:creationId xmlns:a16="http://schemas.microsoft.com/office/drawing/2014/main" id="{14EBA967-BD3F-49C8-906B-DEDC0D7CA45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218468" y="5950037"/>
                <a:ext cx="375830" cy="382455"/>
              </a:xfrm>
              <a:prstGeom prst="rect">
                <a:avLst/>
              </a:prstGeom>
            </p:spPr>
          </p:pic>
        </p:grpSp>
        <p:pic>
          <p:nvPicPr>
            <p:cNvPr id="79" name="Graphic 78" descr="Checkmark with solid fill">
              <a:extLst>
                <a:ext uri="{FF2B5EF4-FFF2-40B4-BE49-F238E27FC236}">
                  <a16:creationId xmlns:a16="http://schemas.microsoft.com/office/drawing/2014/main" id="{EB8B6C0B-7FD9-4916-8170-23818E5E9F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14472" y="6359925"/>
              <a:ext cx="375830" cy="382455"/>
            </a:xfrm>
            <a:prstGeom prst="rect">
              <a:avLst/>
            </a:prstGeom>
          </p:spPr>
        </p:pic>
      </p:grpSp>
      <p:pic>
        <p:nvPicPr>
          <p:cNvPr id="80" name="Graphic 79" descr="Checkmark with solid fill">
            <a:extLst>
              <a:ext uri="{FF2B5EF4-FFF2-40B4-BE49-F238E27FC236}">
                <a16:creationId xmlns:a16="http://schemas.microsoft.com/office/drawing/2014/main" id="{82125860-1CCC-46E7-8F80-3B689F1903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59124" y="4946206"/>
            <a:ext cx="375830" cy="382455"/>
          </a:xfrm>
          <a:prstGeom prst="rect">
            <a:avLst/>
          </a:prstGeom>
        </p:spPr>
      </p:pic>
      <p:sp>
        <p:nvSpPr>
          <p:cNvPr id="81" name="TextBox 80">
            <a:extLst>
              <a:ext uri="{FF2B5EF4-FFF2-40B4-BE49-F238E27FC236}">
                <a16:creationId xmlns:a16="http://schemas.microsoft.com/office/drawing/2014/main" id="{2FC9F762-4D22-4ECE-A352-C8B0073BFE77}"/>
              </a:ext>
            </a:extLst>
          </p:cNvPr>
          <p:cNvSpPr txBox="1"/>
          <p:nvPr/>
        </p:nvSpPr>
        <p:spPr>
          <a:xfrm>
            <a:off x="3089426" y="6156769"/>
            <a:ext cx="5690301" cy="600164"/>
          </a:xfrm>
          <a:prstGeom prst="rect">
            <a:avLst/>
          </a:prstGeom>
          <a:solidFill>
            <a:schemeClr val="accent3">
              <a:lumMod val="20000"/>
              <a:lumOff val="8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If your school does not expect to have any ECTs in the 2021-22 academic year, you do not need to register with the online service. Instead, familiarise yourself with the revised statutory guidance for induction and ensure your school’s policy is up to date for future ECTs</a:t>
            </a:r>
          </a:p>
        </p:txBody>
      </p:sp>
    </p:spTree>
    <p:extLst>
      <p:ext uri="{BB962C8B-B14F-4D97-AF65-F5344CB8AC3E}">
        <p14:creationId xmlns:p14="http://schemas.microsoft.com/office/powerpoint/2010/main" val="400536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4" name="Google Shape;97;p21">
            <a:extLst>
              <a:ext uri="{FF2B5EF4-FFF2-40B4-BE49-F238E27FC236}">
                <a16:creationId xmlns:a16="http://schemas.microsoft.com/office/drawing/2014/main" id="{E7D579CC-3BA5-47E3-8191-85B4C1DE0A9B}"/>
              </a:ext>
            </a:extLst>
          </p:cNvPr>
          <p:cNvSpPr txBox="1">
            <a:spLocks/>
          </p:cNvSpPr>
          <p:nvPr/>
        </p:nvSpPr>
        <p:spPr>
          <a:xfrm>
            <a:off x="265375" y="254047"/>
            <a:ext cx="10887703" cy="351204"/>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a:solidFill>
                  <a:srgbClr val="434343"/>
                </a:solidFill>
              </a:rPr>
              <a:t>Early Career Framework reforms: provider-led induction (known as Full Induction Programme)</a:t>
            </a:r>
          </a:p>
        </p:txBody>
      </p:sp>
      <p:sp>
        <p:nvSpPr>
          <p:cNvPr id="35" name="Rectangle 34">
            <a:extLst>
              <a:ext uri="{FF2B5EF4-FFF2-40B4-BE49-F238E27FC236}">
                <a16:creationId xmlns:a16="http://schemas.microsoft.com/office/drawing/2014/main" id="{4229C28F-0E34-48BA-905A-EC9EC0D505B2}"/>
              </a:ext>
            </a:extLst>
          </p:cNvPr>
          <p:cNvSpPr/>
          <p:nvPr/>
        </p:nvSpPr>
        <p:spPr>
          <a:xfrm>
            <a:off x="11317357" y="147604"/>
            <a:ext cx="708991" cy="646331"/>
          </a:xfrm>
          <a:prstGeom prst="rect">
            <a:avLst/>
          </a:prstGeom>
          <a:solidFill>
            <a:srgbClr val="C8EBF0"/>
          </a:solidFill>
          <a:ln>
            <a:solidFill>
              <a:srgbClr val="C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a:extLst>
              <a:ext uri="{FF2B5EF4-FFF2-40B4-BE49-F238E27FC236}">
                <a16:creationId xmlns:a16="http://schemas.microsoft.com/office/drawing/2014/main" id="{69CF29B6-DDDD-4B20-868D-C0214A3F35AD}"/>
              </a:ext>
            </a:extLst>
          </p:cNvPr>
          <p:cNvSpPr txBox="1"/>
          <p:nvPr/>
        </p:nvSpPr>
        <p:spPr>
          <a:xfrm>
            <a:off x="11266423" y="556199"/>
            <a:ext cx="793807" cy="261610"/>
          </a:xfrm>
          <a:prstGeom prst="rect">
            <a:avLst/>
          </a:prstGeom>
          <a:noFill/>
        </p:spPr>
        <p:txBody>
          <a:bodyPr wrap="none" rtlCol="0">
            <a:spAutoFit/>
          </a:bodyPr>
          <a:lstStyle/>
          <a:p>
            <a:r>
              <a:rPr lang="en-GB" sz="1100" b="1"/>
              <a:t>PROVIDER</a:t>
            </a:r>
          </a:p>
        </p:txBody>
      </p:sp>
      <p:pic>
        <p:nvPicPr>
          <p:cNvPr id="12" name="Graphic 11" descr="Teacher outline">
            <a:extLst>
              <a:ext uri="{FF2B5EF4-FFF2-40B4-BE49-F238E27FC236}">
                <a16:creationId xmlns:a16="http://schemas.microsoft.com/office/drawing/2014/main" id="{09690768-275E-472B-85B1-FB9AA7D16C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3647" y="147604"/>
            <a:ext cx="499357" cy="499357"/>
          </a:xfrm>
          <a:prstGeom prst="rect">
            <a:avLst/>
          </a:prstGeom>
        </p:spPr>
      </p:pic>
      <p:sp>
        <p:nvSpPr>
          <p:cNvPr id="41" name="TextBox 40">
            <a:extLst>
              <a:ext uri="{FF2B5EF4-FFF2-40B4-BE49-F238E27FC236}">
                <a16:creationId xmlns:a16="http://schemas.microsoft.com/office/drawing/2014/main" id="{B9956A60-9C7E-4AD1-B37A-93BBF64DB484}"/>
              </a:ext>
            </a:extLst>
          </p:cNvPr>
          <p:cNvSpPr txBox="1"/>
          <p:nvPr/>
        </p:nvSpPr>
        <p:spPr>
          <a:xfrm>
            <a:off x="194624" y="734851"/>
            <a:ext cx="11656612" cy="2554545"/>
          </a:xfrm>
          <a:prstGeom prst="rect">
            <a:avLst/>
          </a:prstGeom>
          <a:noFill/>
        </p:spPr>
        <p:txBody>
          <a:bodyPr wrap="square" lIns="91440" tIns="45720" rIns="91440" bIns="45720" rtlCol="0" anchor="t">
            <a:spAutoFit/>
          </a:bodyPr>
          <a:lstStyle/>
          <a:p>
            <a:pPr>
              <a:spcAft>
                <a:spcPts val="600"/>
              </a:spcAft>
            </a:pPr>
            <a:r>
              <a:rPr lang="en-GB" sz="1400"/>
              <a:t>State funded schools can choose to use a DFE funded provider who will design and deliver a programme of face to face and online early career teacher and mentor training. DfE recently ran a procurement exercise to ensure the training provision delivered by these providers is of a very high-quality . Six providers were awarded contracts as lead providers. They have built delivery chains with delivery partners including  teaching school hubs. Lead providers will be held to account for the quality of their training through regular quality assurance by Ofsted so schools can be assured that this training will remain high quality. </a:t>
            </a:r>
            <a:br>
              <a:rPr lang="en-GB" sz="1400">
                <a:highlight>
                  <a:srgbClr val="FFFF00"/>
                </a:highlight>
              </a:rPr>
            </a:br>
            <a:r>
              <a:rPr lang="en-GB" sz="1400"/>
              <a:t>If a school chooses to take this route the role of the Appropriate Body, as now, will be to check that ECTs are receiving their statutory entitlements, and make the final decision as to whether the ECT has satisfactorily met the Teachers’ Standards, based on the headteacher’s recommendation. </a:t>
            </a:r>
          </a:p>
          <a:p>
            <a:pPr>
              <a:spcAft>
                <a:spcPts val="600"/>
              </a:spcAft>
            </a:pPr>
            <a:endParaRPr lang="en-GB" sz="1600">
              <a:solidFill>
                <a:srgbClr val="FF0000"/>
              </a:solidFill>
            </a:endParaRPr>
          </a:p>
          <a:p>
            <a:br>
              <a:rPr lang="en-GB" sz="1600"/>
            </a:br>
            <a:endParaRPr lang="en-GB" sz="1600"/>
          </a:p>
          <a:p>
            <a:endParaRPr lang="en-GB" b="1"/>
          </a:p>
        </p:txBody>
      </p:sp>
      <p:pic>
        <p:nvPicPr>
          <p:cNvPr id="42" name="Graphic 41" descr="Checkmark with solid fill">
            <a:extLst>
              <a:ext uri="{FF2B5EF4-FFF2-40B4-BE49-F238E27FC236}">
                <a16:creationId xmlns:a16="http://schemas.microsoft.com/office/drawing/2014/main" id="{27DFD833-D14C-4539-B325-7A2D70B302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4976" y="3367062"/>
            <a:ext cx="375830" cy="382455"/>
          </a:xfrm>
          <a:prstGeom prst="rect">
            <a:avLst/>
          </a:prstGeom>
        </p:spPr>
      </p:pic>
      <p:pic>
        <p:nvPicPr>
          <p:cNvPr id="44" name="Graphic 43" descr="Checkmark with solid fill">
            <a:extLst>
              <a:ext uri="{FF2B5EF4-FFF2-40B4-BE49-F238E27FC236}">
                <a16:creationId xmlns:a16="http://schemas.microsoft.com/office/drawing/2014/main" id="{48FE1245-3D39-47DA-912F-770A574BD6D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383" y="3816579"/>
            <a:ext cx="375830" cy="382455"/>
          </a:xfrm>
          <a:prstGeom prst="rect">
            <a:avLst/>
          </a:prstGeom>
        </p:spPr>
      </p:pic>
      <p:pic>
        <p:nvPicPr>
          <p:cNvPr id="45" name="Graphic 44" descr="Checkmark with solid fill">
            <a:extLst>
              <a:ext uri="{FF2B5EF4-FFF2-40B4-BE49-F238E27FC236}">
                <a16:creationId xmlns:a16="http://schemas.microsoft.com/office/drawing/2014/main" id="{4C913B0D-8741-4191-A36A-4EF57ADF0A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383" y="4317643"/>
            <a:ext cx="375830" cy="382455"/>
          </a:xfrm>
          <a:prstGeom prst="rect">
            <a:avLst/>
          </a:prstGeom>
        </p:spPr>
      </p:pic>
      <p:pic>
        <p:nvPicPr>
          <p:cNvPr id="46" name="Graphic 45" descr="Checkmark with solid fill">
            <a:extLst>
              <a:ext uri="{FF2B5EF4-FFF2-40B4-BE49-F238E27FC236}">
                <a16:creationId xmlns:a16="http://schemas.microsoft.com/office/drawing/2014/main" id="{961B3AF2-03BD-4689-8E1C-6F9D79C8C1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4976" y="4976137"/>
            <a:ext cx="375830" cy="382455"/>
          </a:xfrm>
          <a:prstGeom prst="rect">
            <a:avLst/>
          </a:prstGeom>
        </p:spPr>
      </p:pic>
      <p:pic>
        <p:nvPicPr>
          <p:cNvPr id="47" name="Graphic 46" descr="Checkmark with solid fill">
            <a:extLst>
              <a:ext uri="{FF2B5EF4-FFF2-40B4-BE49-F238E27FC236}">
                <a16:creationId xmlns:a16="http://schemas.microsoft.com/office/drawing/2014/main" id="{84512274-AE89-498B-B2AE-383E5A5FDB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790" y="5523254"/>
            <a:ext cx="375830" cy="382455"/>
          </a:xfrm>
          <a:prstGeom prst="rect">
            <a:avLst/>
          </a:prstGeom>
        </p:spPr>
      </p:pic>
      <p:pic>
        <p:nvPicPr>
          <p:cNvPr id="48" name="Graphic 47" descr="Checkmark with solid fill">
            <a:extLst>
              <a:ext uri="{FF2B5EF4-FFF2-40B4-BE49-F238E27FC236}">
                <a16:creationId xmlns:a16="http://schemas.microsoft.com/office/drawing/2014/main" id="{82145C30-082C-4D72-A87E-41F77D74819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5383" y="6061521"/>
            <a:ext cx="375830" cy="382455"/>
          </a:xfrm>
          <a:prstGeom prst="rect">
            <a:avLst/>
          </a:prstGeom>
        </p:spPr>
      </p:pic>
      <p:sp>
        <p:nvSpPr>
          <p:cNvPr id="49" name="TextBox 48">
            <a:extLst>
              <a:ext uri="{FF2B5EF4-FFF2-40B4-BE49-F238E27FC236}">
                <a16:creationId xmlns:a16="http://schemas.microsoft.com/office/drawing/2014/main" id="{CE3507C8-19DC-473D-9771-DD8E8DBE8594}"/>
              </a:ext>
            </a:extLst>
          </p:cNvPr>
          <p:cNvSpPr txBox="1"/>
          <p:nvPr/>
        </p:nvSpPr>
        <p:spPr>
          <a:xfrm>
            <a:off x="139870" y="2318041"/>
            <a:ext cx="6185452" cy="338554"/>
          </a:xfrm>
          <a:prstGeom prst="rect">
            <a:avLst/>
          </a:prstGeom>
          <a:noFill/>
        </p:spPr>
        <p:txBody>
          <a:bodyPr wrap="square">
            <a:spAutoFit/>
          </a:bodyPr>
          <a:lstStyle/>
          <a:p>
            <a:r>
              <a:rPr lang="en-GB" sz="1600" b="1"/>
              <a:t>Provider programme to include:  </a:t>
            </a:r>
          </a:p>
        </p:txBody>
      </p:sp>
      <p:sp>
        <p:nvSpPr>
          <p:cNvPr id="50" name="TextBox 49">
            <a:extLst>
              <a:ext uri="{FF2B5EF4-FFF2-40B4-BE49-F238E27FC236}">
                <a16:creationId xmlns:a16="http://schemas.microsoft.com/office/drawing/2014/main" id="{AFFF5EBD-BC1C-4D25-A416-B6CD41A87510}"/>
              </a:ext>
            </a:extLst>
          </p:cNvPr>
          <p:cNvSpPr txBox="1"/>
          <p:nvPr/>
        </p:nvSpPr>
        <p:spPr>
          <a:xfrm>
            <a:off x="1241213" y="3304764"/>
            <a:ext cx="6185452" cy="523220"/>
          </a:xfrm>
          <a:prstGeom prst="rect">
            <a:avLst/>
          </a:prstGeom>
          <a:noFill/>
        </p:spPr>
        <p:txBody>
          <a:bodyPr wrap="square">
            <a:spAutoFit/>
          </a:bodyPr>
          <a:lstStyle/>
          <a:p>
            <a:r>
              <a:rPr lang="en-US" sz="1400">
                <a:sym typeface="Helvetica Neue"/>
              </a:rPr>
              <a:t>A sequenced two-year </a:t>
            </a:r>
            <a:r>
              <a:rPr lang="en-US" sz="1400" err="1">
                <a:sym typeface="Helvetica Neue"/>
              </a:rPr>
              <a:t>programme</a:t>
            </a:r>
            <a:r>
              <a:rPr lang="en-US" sz="1400">
                <a:sym typeface="Helvetica Neue"/>
              </a:rPr>
              <a:t> based on </a:t>
            </a:r>
          </a:p>
          <a:p>
            <a:r>
              <a:rPr lang="en-US" sz="1400">
                <a:sym typeface="Helvetica Neue"/>
              </a:rPr>
              <a:t>the Early Career Framework</a:t>
            </a:r>
            <a:endParaRPr lang="en-GB" sz="1400"/>
          </a:p>
        </p:txBody>
      </p:sp>
      <p:sp>
        <p:nvSpPr>
          <p:cNvPr id="51" name="TextBox 50">
            <a:extLst>
              <a:ext uri="{FF2B5EF4-FFF2-40B4-BE49-F238E27FC236}">
                <a16:creationId xmlns:a16="http://schemas.microsoft.com/office/drawing/2014/main" id="{45A35908-C57A-44F0-8F32-B7B2109F0253}"/>
              </a:ext>
            </a:extLst>
          </p:cNvPr>
          <p:cNvSpPr txBox="1"/>
          <p:nvPr/>
        </p:nvSpPr>
        <p:spPr>
          <a:xfrm>
            <a:off x="1261398" y="3747104"/>
            <a:ext cx="6185452" cy="523220"/>
          </a:xfrm>
          <a:prstGeom prst="rect">
            <a:avLst/>
          </a:prstGeom>
          <a:noFill/>
        </p:spPr>
        <p:txBody>
          <a:bodyPr wrap="square">
            <a:spAutoFit/>
          </a:bodyPr>
          <a:lstStyle/>
          <a:p>
            <a:r>
              <a:rPr lang="en-GB" sz="1400">
                <a:sym typeface="Helvetica Neue"/>
              </a:rPr>
              <a:t>Self-directed study materials for early career </a:t>
            </a:r>
          </a:p>
          <a:p>
            <a:r>
              <a:rPr lang="en-GB" sz="1400">
                <a:sym typeface="Helvetica Neue"/>
              </a:rPr>
              <a:t>teachers </a:t>
            </a:r>
            <a:endParaRPr lang="en-GB" sz="1400"/>
          </a:p>
        </p:txBody>
      </p:sp>
      <p:sp>
        <p:nvSpPr>
          <p:cNvPr id="52" name="TextBox 51">
            <a:extLst>
              <a:ext uri="{FF2B5EF4-FFF2-40B4-BE49-F238E27FC236}">
                <a16:creationId xmlns:a16="http://schemas.microsoft.com/office/drawing/2014/main" id="{08FAFD6B-D8C2-4ABD-AB44-3010A202BA1D}"/>
              </a:ext>
            </a:extLst>
          </p:cNvPr>
          <p:cNvSpPr txBox="1"/>
          <p:nvPr/>
        </p:nvSpPr>
        <p:spPr>
          <a:xfrm>
            <a:off x="1241213" y="4295159"/>
            <a:ext cx="6185452" cy="523220"/>
          </a:xfrm>
          <a:prstGeom prst="rect">
            <a:avLst/>
          </a:prstGeom>
          <a:noFill/>
        </p:spPr>
        <p:txBody>
          <a:bodyPr wrap="square">
            <a:spAutoFit/>
          </a:bodyPr>
          <a:lstStyle/>
          <a:p>
            <a:r>
              <a:rPr lang="en-GB" sz="1400">
                <a:sym typeface="Helvetica Neue"/>
              </a:rPr>
              <a:t>Materials to support mentor sessions designed </a:t>
            </a:r>
          </a:p>
          <a:p>
            <a:r>
              <a:rPr lang="en-GB" sz="1400">
                <a:sym typeface="Helvetica Neue"/>
              </a:rPr>
              <a:t>to reduce mentor workload</a:t>
            </a:r>
            <a:endParaRPr lang="en-GB" sz="1400"/>
          </a:p>
        </p:txBody>
      </p:sp>
      <p:sp>
        <p:nvSpPr>
          <p:cNvPr id="53" name="TextBox 52">
            <a:extLst>
              <a:ext uri="{FF2B5EF4-FFF2-40B4-BE49-F238E27FC236}">
                <a16:creationId xmlns:a16="http://schemas.microsoft.com/office/drawing/2014/main" id="{16888A20-59E6-4E30-A858-00C783167399}"/>
              </a:ext>
            </a:extLst>
          </p:cNvPr>
          <p:cNvSpPr txBox="1"/>
          <p:nvPr/>
        </p:nvSpPr>
        <p:spPr>
          <a:xfrm>
            <a:off x="1221028" y="4927990"/>
            <a:ext cx="6185452" cy="523220"/>
          </a:xfrm>
          <a:prstGeom prst="rect">
            <a:avLst/>
          </a:prstGeom>
          <a:noFill/>
        </p:spPr>
        <p:txBody>
          <a:bodyPr wrap="square">
            <a:spAutoFit/>
          </a:bodyPr>
          <a:lstStyle/>
          <a:p>
            <a:r>
              <a:rPr lang="en-US" sz="1400" b="1">
                <a:sym typeface="Helvetica Neue"/>
              </a:rPr>
              <a:t>Funded</a:t>
            </a:r>
            <a:r>
              <a:rPr lang="en-US" sz="1400">
                <a:sym typeface="Helvetica Neue"/>
              </a:rPr>
              <a:t> training delivered directly to early career </a:t>
            </a:r>
          </a:p>
          <a:p>
            <a:r>
              <a:rPr lang="en-US" sz="1400">
                <a:sym typeface="Helvetica Neue"/>
              </a:rPr>
              <a:t>teachers by an external provider</a:t>
            </a:r>
            <a:endParaRPr lang="en-GB" sz="1400"/>
          </a:p>
        </p:txBody>
      </p:sp>
      <p:sp>
        <p:nvSpPr>
          <p:cNvPr id="54" name="TextBox 53">
            <a:extLst>
              <a:ext uri="{FF2B5EF4-FFF2-40B4-BE49-F238E27FC236}">
                <a16:creationId xmlns:a16="http://schemas.microsoft.com/office/drawing/2014/main" id="{A3F695B7-6D89-4379-9600-36A84BA0D428}"/>
              </a:ext>
            </a:extLst>
          </p:cNvPr>
          <p:cNvSpPr txBox="1"/>
          <p:nvPr/>
        </p:nvSpPr>
        <p:spPr>
          <a:xfrm>
            <a:off x="1241213" y="5476045"/>
            <a:ext cx="6185452" cy="523220"/>
          </a:xfrm>
          <a:prstGeom prst="rect">
            <a:avLst/>
          </a:prstGeom>
          <a:noFill/>
        </p:spPr>
        <p:txBody>
          <a:bodyPr wrap="square">
            <a:spAutoFit/>
          </a:bodyPr>
          <a:lstStyle/>
          <a:p>
            <a:r>
              <a:rPr lang="en-US" sz="1400" b="1">
                <a:sym typeface="Helvetica Neue"/>
              </a:rPr>
              <a:t>Funded</a:t>
            </a:r>
            <a:r>
              <a:rPr lang="en-US" sz="1400">
                <a:sym typeface="Helvetica Neue"/>
              </a:rPr>
              <a:t> training delivered directly to mentors by </a:t>
            </a:r>
          </a:p>
          <a:p>
            <a:r>
              <a:rPr lang="en-US" sz="1400">
                <a:sym typeface="Helvetica Neue"/>
              </a:rPr>
              <a:t>an external provider</a:t>
            </a:r>
            <a:endParaRPr lang="en-GB" sz="1400"/>
          </a:p>
        </p:txBody>
      </p:sp>
      <p:sp>
        <p:nvSpPr>
          <p:cNvPr id="55" name="TextBox 54">
            <a:extLst>
              <a:ext uri="{FF2B5EF4-FFF2-40B4-BE49-F238E27FC236}">
                <a16:creationId xmlns:a16="http://schemas.microsoft.com/office/drawing/2014/main" id="{1DB0418E-62C6-41F8-9051-E68F0BB7814B}"/>
              </a:ext>
            </a:extLst>
          </p:cNvPr>
          <p:cNvSpPr txBox="1"/>
          <p:nvPr/>
        </p:nvSpPr>
        <p:spPr>
          <a:xfrm>
            <a:off x="1221028" y="6144186"/>
            <a:ext cx="6185452" cy="738664"/>
          </a:xfrm>
          <a:prstGeom prst="rect">
            <a:avLst/>
          </a:prstGeom>
          <a:noFill/>
        </p:spPr>
        <p:txBody>
          <a:bodyPr wrap="square">
            <a:spAutoFit/>
          </a:bodyPr>
          <a:lstStyle/>
          <a:p>
            <a:r>
              <a:rPr lang="en-US" sz="1400">
                <a:sym typeface="Helvetica Neue"/>
              </a:rPr>
              <a:t>Additional </a:t>
            </a:r>
            <a:r>
              <a:rPr lang="en-US" sz="1400" b="1">
                <a:sym typeface="Helvetica Neue"/>
              </a:rPr>
              <a:t>funding</a:t>
            </a:r>
            <a:r>
              <a:rPr lang="en-US" sz="1400">
                <a:sym typeface="Helvetica Neue"/>
              </a:rPr>
              <a:t> to backfill mentor time spent </a:t>
            </a:r>
          </a:p>
          <a:p>
            <a:r>
              <a:rPr lang="en-US" sz="1400">
                <a:sym typeface="Helvetica Neue"/>
              </a:rPr>
              <a:t>undertaking training in addition to the funding for time </a:t>
            </a:r>
          </a:p>
          <a:p>
            <a:r>
              <a:rPr lang="en-US" sz="1400">
                <a:sym typeface="Helvetica Neue"/>
              </a:rPr>
              <a:t>off timetable</a:t>
            </a:r>
            <a:endParaRPr lang="en-GB" sz="1400"/>
          </a:p>
        </p:txBody>
      </p:sp>
      <p:sp>
        <p:nvSpPr>
          <p:cNvPr id="23" name="Speech Bubble: Rectangle 22">
            <a:extLst>
              <a:ext uri="{FF2B5EF4-FFF2-40B4-BE49-F238E27FC236}">
                <a16:creationId xmlns:a16="http://schemas.microsoft.com/office/drawing/2014/main" id="{6C7B3D4A-D212-40FB-AA34-2914C7764D79}"/>
              </a:ext>
            </a:extLst>
          </p:cNvPr>
          <p:cNvSpPr/>
          <p:nvPr/>
        </p:nvSpPr>
        <p:spPr>
          <a:xfrm>
            <a:off x="5707137" y="3758300"/>
            <a:ext cx="6144100" cy="703956"/>
          </a:xfrm>
          <a:prstGeom prst="wedgeRectCallout">
            <a:avLst>
              <a:gd name="adj1" fmla="val -63067"/>
              <a:gd name="adj2" fmla="val 115246"/>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GB" sz="1400">
                <a:solidFill>
                  <a:schemeClr val="tx1"/>
                </a:solidFill>
              </a:rPr>
              <a:t>Funding will be paid directly to the provider by the DfE- schools will not have any burdens in terms of payment.</a:t>
            </a:r>
          </a:p>
        </p:txBody>
      </p:sp>
      <p:sp>
        <p:nvSpPr>
          <p:cNvPr id="63" name="Speech Bubble: Rectangle 62">
            <a:extLst>
              <a:ext uri="{FF2B5EF4-FFF2-40B4-BE49-F238E27FC236}">
                <a16:creationId xmlns:a16="http://schemas.microsoft.com/office/drawing/2014/main" id="{E75FE77B-65CB-4107-B702-46A18FEA443F}"/>
              </a:ext>
            </a:extLst>
          </p:cNvPr>
          <p:cNvSpPr/>
          <p:nvPr/>
        </p:nvSpPr>
        <p:spPr>
          <a:xfrm>
            <a:off x="5707137" y="4959465"/>
            <a:ext cx="6144100" cy="703956"/>
          </a:xfrm>
          <a:prstGeom prst="wedgeRectCallout">
            <a:avLst>
              <a:gd name="adj1" fmla="val -62959"/>
              <a:gd name="adj2" fmla="val 2676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GB" sz="1400">
                <a:solidFill>
                  <a:schemeClr val="tx1"/>
                </a:solidFill>
              </a:rPr>
              <a:t>Lead providers are contracted to deliver 36 hours of mentor training across the two year programme. Training for mentors will be blended.</a:t>
            </a:r>
          </a:p>
        </p:txBody>
      </p:sp>
      <p:sp>
        <p:nvSpPr>
          <p:cNvPr id="64" name="Speech Bubble: Rectangle 63">
            <a:extLst>
              <a:ext uri="{FF2B5EF4-FFF2-40B4-BE49-F238E27FC236}">
                <a16:creationId xmlns:a16="http://schemas.microsoft.com/office/drawing/2014/main" id="{C000953B-F1CB-43AE-9A7D-F5C04E64A271}"/>
              </a:ext>
            </a:extLst>
          </p:cNvPr>
          <p:cNvSpPr/>
          <p:nvPr/>
        </p:nvSpPr>
        <p:spPr>
          <a:xfrm>
            <a:off x="5707137" y="5882643"/>
            <a:ext cx="6144100" cy="703956"/>
          </a:xfrm>
          <a:prstGeom prst="wedgeRectCallout">
            <a:avLst>
              <a:gd name="adj1" fmla="val -62312"/>
              <a:gd name="adj2" fmla="val 22061"/>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br>
              <a:rPr lang="en-GB" sz="1400">
                <a:solidFill>
                  <a:schemeClr val="tx1"/>
                </a:solidFill>
              </a:rPr>
            </a:br>
            <a:r>
              <a:rPr lang="en-GB" sz="1400">
                <a:solidFill>
                  <a:schemeClr val="tx1"/>
                </a:solidFill>
              </a:rPr>
              <a:t>Backfill mentor training payments will be made for schools participating in a provider programme. This funding will pay for the mentor time-off timetable for 36 hours over two years for the mentors to attend their mentor training courses.</a:t>
            </a:r>
          </a:p>
          <a:p>
            <a:pPr>
              <a:lnSpc>
                <a:spcPct val="90000"/>
              </a:lnSpc>
            </a:pPr>
            <a:endParaRPr lang="en-GB" sz="1400">
              <a:solidFill>
                <a:schemeClr val="tx1"/>
              </a:solidFill>
            </a:endParaRPr>
          </a:p>
        </p:txBody>
      </p:sp>
      <p:pic>
        <p:nvPicPr>
          <p:cNvPr id="29" name="Graphic 28" descr="Bank check with solid fill">
            <a:extLst>
              <a:ext uri="{FF2B5EF4-FFF2-40B4-BE49-F238E27FC236}">
                <a16:creationId xmlns:a16="http://schemas.microsoft.com/office/drawing/2014/main" id="{8AB1AE1E-38AE-45C5-8481-6DE96F169C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0235" y="4976137"/>
            <a:ext cx="445474" cy="445474"/>
          </a:xfrm>
          <a:prstGeom prst="rect">
            <a:avLst/>
          </a:prstGeom>
        </p:spPr>
      </p:pic>
      <p:pic>
        <p:nvPicPr>
          <p:cNvPr id="30" name="Graphic 29" descr="Bank check with solid fill">
            <a:extLst>
              <a:ext uri="{FF2B5EF4-FFF2-40B4-BE49-F238E27FC236}">
                <a16:creationId xmlns:a16="http://schemas.microsoft.com/office/drawing/2014/main" id="{F8A357BD-AA9C-4B07-BBAC-5DFF2A45832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763" y="5539576"/>
            <a:ext cx="445474" cy="445474"/>
          </a:xfrm>
          <a:prstGeom prst="rect">
            <a:avLst/>
          </a:prstGeom>
        </p:spPr>
      </p:pic>
      <p:pic>
        <p:nvPicPr>
          <p:cNvPr id="31" name="Graphic 30" descr="Bank check with solid fill">
            <a:extLst>
              <a:ext uri="{FF2B5EF4-FFF2-40B4-BE49-F238E27FC236}">
                <a16:creationId xmlns:a16="http://schemas.microsoft.com/office/drawing/2014/main" id="{18F4B293-DB34-4434-A330-31BA95637E7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763" y="6030011"/>
            <a:ext cx="445474" cy="445474"/>
          </a:xfrm>
          <a:prstGeom prst="rect">
            <a:avLst/>
          </a:prstGeom>
        </p:spPr>
      </p:pic>
      <p:pic>
        <p:nvPicPr>
          <p:cNvPr id="26" name="Graphic 25" descr="Checkmark with solid fill">
            <a:extLst>
              <a:ext uri="{FF2B5EF4-FFF2-40B4-BE49-F238E27FC236}">
                <a16:creationId xmlns:a16="http://schemas.microsoft.com/office/drawing/2014/main" id="{5856B03F-AE6F-41FD-8B86-E74B588BB8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5198" y="2713492"/>
            <a:ext cx="375830" cy="382455"/>
          </a:xfrm>
          <a:prstGeom prst="rect">
            <a:avLst/>
          </a:prstGeom>
        </p:spPr>
      </p:pic>
      <p:sp>
        <p:nvSpPr>
          <p:cNvPr id="27" name="TextBox 26">
            <a:extLst>
              <a:ext uri="{FF2B5EF4-FFF2-40B4-BE49-F238E27FC236}">
                <a16:creationId xmlns:a16="http://schemas.microsoft.com/office/drawing/2014/main" id="{194C0446-2810-4AC6-AF77-F917276034F9}"/>
              </a:ext>
            </a:extLst>
          </p:cNvPr>
          <p:cNvSpPr txBox="1"/>
          <p:nvPr/>
        </p:nvSpPr>
        <p:spPr>
          <a:xfrm>
            <a:off x="1231620" y="2643109"/>
            <a:ext cx="3588611" cy="738664"/>
          </a:xfrm>
          <a:prstGeom prst="rect">
            <a:avLst/>
          </a:prstGeom>
          <a:noFill/>
        </p:spPr>
        <p:txBody>
          <a:bodyPr wrap="square">
            <a:spAutoFit/>
          </a:bodyPr>
          <a:lstStyle/>
          <a:p>
            <a:r>
              <a:rPr lang="en-GB" sz="1400">
                <a:sym typeface="Helvetica Neue"/>
              </a:rPr>
              <a:t>Time off timetable funded for early career teachers and mentors in the second year of induction.</a:t>
            </a:r>
            <a:endParaRPr lang="en-GB" sz="1400"/>
          </a:p>
        </p:txBody>
      </p:sp>
      <p:pic>
        <p:nvPicPr>
          <p:cNvPr id="28" name="Graphic 27" descr="Bank check with solid fill">
            <a:extLst>
              <a:ext uri="{FF2B5EF4-FFF2-40B4-BE49-F238E27FC236}">
                <a16:creationId xmlns:a16="http://schemas.microsoft.com/office/drawing/2014/main" id="{61F6146D-C4E6-49D3-ACC9-66552EAE27B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4612" y="2576551"/>
            <a:ext cx="445474" cy="445474"/>
          </a:xfrm>
          <a:prstGeom prst="rect">
            <a:avLst/>
          </a:prstGeom>
        </p:spPr>
      </p:pic>
    </p:spTree>
    <p:extLst>
      <p:ext uri="{BB962C8B-B14F-4D97-AF65-F5344CB8AC3E}">
        <p14:creationId xmlns:p14="http://schemas.microsoft.com/office/powerpoint/2010/main" val="377487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TextBox 1">
            <a:extLst>
              <a:ext uri="{FF2B5EF4-FFF2-40B4-BE49-F238E27FC236}">
                <a16:creationId xmlns:a16="http://schemas.microsoft.com/office/drawing/2014/main" id="{6A9CD4A1-3F0F-418E-911B-EFC92FABCE27}"/>
              </a:ext>
            </a:extLst>
          </p:cNvPr>
          <p:cNvSpPr txBox="1"/>
          <p:nvPr/>
        </p:nvSpPr>
        <p:spPr>
          <a:xfrm>
            <a:off x="265376" y="715617"/>
            <a:ext cx="11656612" cy="646331"/>
          </a:xfrm>
          <a:prstGeom prst="rect">
            <a:avLst/>
          </a:prstGeom>
          <a:noFill/>
        </p:spPr>
        <p:txBody>
          <a:bodyPr wrap="square" rtlCol="0">
            <a:spAutoFit/>
          </a:bodyPr>
          <a:lstStyle/>
          <a:p>
            <a:endParaRPr lang="en-GB"/>
          </a:p>
          <a:p>
            <a:endParaRPr lang="en-GB"/>
          </a:p>
        </p:txBody>
      </p:sp>
      <p:sp>
        <p:nvSpPr>
          <p:cNvPr id="6" name="TextBox 5">
            <a:extLst>
              <a:ext uri="{FF2B5EF4-FFF2-40B4-BE49-F238E27FC236}">
                <a16:creationId xmlns:a16="http://schemas.microsoft.com/office/drawing/2014/main" id="{DA98DE1E-CD33-41A1-8C21-99D6B9C4BEC5}"/>
              </a:ext>
            </a:extLst>
          </p:cNvPr>
          <p:cNvSpPr txBox="1"/>
          <p:nvPr/>
        </p:nvSpPr>
        <p:spPr>
          <a:xfrm>
            <a:off x="265376" y="715617"/>
            <a:ext cx="11656612" cy="646331"/>
          </a:xfrm>
          <a:prstGeom prst="rect">
            <a:avLst/>
          </a:prstGeom>
          <a:noFill/>
        </p:spPr>
        <p:txBody>
          <a:bodyPr wrap="square" rtlCol="0">
            <a:spAutoFit/>
          </a:bodyPr>
          <a:lstStyle/>
          <a:p>
            <a:endParaRPr lang="en-GB"/>
          </a:p>
          <a:p>
            <a:endParaRPr lang="en-GB"/>
          </a:p>
        </p:txBody>
      </p:sp>
      <p:sp>
        <p:nvSpPr>
          <p:cNvPr id="10" name="Google Shape;97;p21">
            <a:extLst>
              <a:ext uri="{FF2B5EF4-FFF2-40B4-BE49-F238E27FC236}">
                <a16:creationId xmlns:a16="http://schemas.microsoft.com/office/drawing/2014/main" id="{E9643F76-CDDA-47B7-9F25-B7E52B07F65D}"/>
              </a:ext>
            </a:extLst>
          </p:cNvPr>
          <p:cNvSpPr txBox="1">
            <a:spLocks/>
          </p:cNvSpPr>
          <p:nvPr/>
        </p:nvSpPr>
        <p:spPr>
          <a:xfrm>
            <a:off x="265376" y="254047"/>
            <a:ext cx="8310446" cy="330789"/>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a:solidFill>
                  <a:srgbClr val="434343"/>
                </a:solidFill>
              </a:rPr>
              <a:t>Early Career Framework reforms: Funding Summary</a:t>
            </a:r>
          </a:p>
        </p:txBody>
      </p:sp>
      <p:sp>
        <p:nvSpPr>
          <p:cNvPr id="11" name="TextBox 10">
            <a:extLst>
              <a:ext uri="{FF2B5EF4-FFF2-40B4-BE49-F238E27FC236}">
                <a16:creationId xmlns:a16="http://schemas.microsoft.com/office/drawing/2014/main" id="{81E365FF-B8D9-46F1-B35A-14DBCF7AD9B9}"/>
              </a:ext>
            </a:extLst>
          </p:cNvPr>
          <p:cNvSpPr txBox="1"/>
          <p:nvPr/>
        </p:nvSpPr>
        <p:spPr>
          <a:xfrm>
            <a:off x="150432" y="671449"/>
            <a:ext cx="11891133" cy="3693319"/>
          </a:xfrm>
          <a:prstGeom prst="rect">
            <a:avLst/>
          </a:prstGeom>
          <a:noFill/>
        </p:spPr>
        <p:txBody>
          <a:bodyPr wrap="square" lIns="91440" tIns="45720" rIns="91440" bIns="45720" rtlCol="0" anchor="t">
            <a:spAutoFit/>
          </a:bodyPr>
          <a:lstStyle/>
          <a:p>
            <a:pPr>
              <a:spcAft>
                <a:spcPts val="600"/>
              </a:spcAft>
            </a:pPr>
            <a:r>
              <a:rPr lang="en-GB" sz="1400"/>
              <a:t>All state funded schools offering statutory induction will receive additional funding to deliver the early career framework reforms. This includes: </a:t>
            </a:r>
          </a:p>
          <a:p>
            <a:pPr marL="742950" lvl="1" indent="-285750">
              <a:spcAft>
                <a:spcPts val="600"/>
              </a:spcAft>
              <a:buFont typeface="Arial" panose="020B0604020202020204" pitchFamily="34" charset="0"/>
              <a:buChar char="•"/>
            </a:pPr>
            <a:r>
              <a:rPr lang="en-GB" sz="1400"/>
              <a:t>Funding for 5% off timetable in the second year of induction for all early career teachers</a:t>
            </a:r>
            <a:endParaRPr lang="en-GB" sz="1400">
              <a:cs typeface="Calibri"/>
            </a:endParaRPr>
          </a:p>
          <a:p>
            <a:pPr marL="742950" lvl="1" indent="-285750">
              <a:spcAft>
                <a:spcPts val="1800"/>
              </a:spcAft>
              <a:buFont typeface="Arial" panose="020B0604020202020204" pitchFamily="34" charset="0"/>
              <a:buChar char="•"/>
            </a:pPr>
            <a:r>
              <a:rPr lang="en-GB" sz="1400"/>
              <a:t>Funding for time for mentors to spend with early career teachers in the second year of induction</a:t>
            </a:r>
            <a:endParaRPr lang="en-GB" sz="1400">
              <a:cs typeface="Calibri"/>
            </a:endParaRPr>
          </a:p>
          <a:p>
            <a:pPr>
              <a:spcAft>
                <a:spcPts val="1800"/>
              </a:spcAft>
            </a:pPr>
            <a:r>
              <a:rPr lang="en-GB" sz="1400"/>
              <a:t>We have developed a simple payment mechanism to ensure there will be a low administrative burden on the schools to claim the funding. A single payment will be paid in the summer term of the second year of induction, based on how many second year early career teachers in participating schools commenced each term in that academic year. This data will be collected through the school workforce census.</a:t>
            </a:r>
            <a:endParaRPr lang="en-GB" sz="1400" b="1"/>
          </a:p>
          <a:p>
            <a:pPr>
              <a:spcAft>
                <a:spcPts val="600"/>
              </a:spcAft>
            </a:pPr>
            <a:endParaRPr lang="en-GB" sz="1400" b="1"/>
          </a:p>
          <a:p>
            <a:pPr>
              <a:spcAft>
                <a:spcPts val="600"/>
              </a:spcAft>
            </a:pPr>
            <a:endParaRPr lang="en-GB" sz="1400" b="1"/>
          </a:p>
          <a:p>
            <a:pPr>
              <a:spcAft>
                <a:spcPts val="600"/>
              </a:spcAft>
            </a:pPr>
            <a:endParaRPr lang="en-GB" sz="1400" b="1"/>
          </a:p>
          <a:p>
            <a:pPr>
              <a:spcAft>
                <a:spcPts val="600"/>
              </a:spcAft>
            </a:pPr>
            <a:endParaRPr lang="en-GB" sz="1400" b="1"/>
          </a:p>
          <a:p>
            <a:pPr marL="742950" lvl="1" indent="-285750">
              <a:buFont typeface="Arial" panose="020B0604020202020204" pitchFamily="34" charset="0"/>
              <a:buChar char="•"/>
            </a:pPr>
            <a:endParaRPr lang="en-GB" sz="1600"/>
          </a:p>
          <a:p>
            <a:endParaRPr lang="en-GB"/>
          </a:p>
        </p:txBody>
      </p:sp>
      <p:graphicFrame>
        <p:nvGraphicFramePr>
          <p:cNvPr id="3" name="Table 4">
            <a:extLst>
              <a:ext uri="{FF2B5EF4-FFF2-40B4-BE49-F238E27FC236}">
                <a16:creationId xmlns:a16="http://schemas.microsoft.com/office/drawing/2014/main" id="{2F035EF4-1871-4E71-9F5E-A424BEFE63DA}"/>
              </a:ext>
            </a:extLst>
          </p:cNvPr>
          <p:cNvGraphicFramePr>
            <a:graphicFrameLocks noGrp="1"/>
          </p:cNvGraphicFramePr>
          <p:nvPr>
            <p:extLst>
              <p:ext uri="{D42A27DB-BD31-4B8C-83A1-F6EECF244321}">
                <p14:modId xmlns:p14="http://schemas.microsoft.com/office/powerpoint/2010/main" val="3433014491"/>
              </p:ext>
            </p:extLst>
          </p:nvPr>
        </p:nvGraphicFramePr>
        <p:xfrm>
          <a:off x="669329" y="4005706"/>
          <a:ext cx="5068575" cy="806459"/>
        </p:xfrm>
        <a:graphic>
          <a:graphicData uri="http://schemas.openxmlformats.org/drawingml/2006/table">
            <a:tbl>
              <a:tblPr firstRow="1" bandRow="1">
                <a:tableStyleId>{5C22544A-7EE6-4342-B048-85BDC9FD1C3A}</a:tableStyleId>
              </a:tblPr>
              <a:tblGrid>
                <a:gridCol w="1013715">
                  <a:extLst>
                    <a:ext uri="{9D8B030D-6E8A-4147-A177-3AD203B41FA5}">
                      <a16:colId xmlns:a16="http://schemas.microsoft.com/office/drawing/2014/main" val="2990002740"/>
                    </a:ext>
                  </a:extLst>
                </a:gridCol>
                <a:gridCol w="1013715">
                  <a:extLst>
                    <a:ext uri="{9D8B030D-6E8A-4147-A177-3AD203B41FA5}">
                      <a16:colId xmlns:a16="http://schemas.microsoft.com/office/drawing/2014/main" val="893759873"/>
                    </a:ext>
                  </a:extLst>
                </a:gridCol>
                <a:gridCol w="1013715">
                  <a:extLst>
                    <a:ext uri="{9D8B030D-6E8A-4147-A177-3AD203B41FA5}">
                      <a16:colId xmlns:a16="http://schemas.microsoft.com/office/drawing/2014/main" val="4262312144"/>
                    </a:ext>
                  </a:extLst>
                </a:gridCol>
                <a:gridCol w="1013715">
                  <a:extLst>
                    <a:ext uri="{9D8B030D-6E8A-4147-A177-3AD203B41FA5}">
                      <a16:colId xmlns:a16="http://schemas.microsoft.com/office/drawing/2014/main" val="1252395297"/>
                    </a:ext>
                  </a:extLst>
                </a:gridCol>
                <a:gridCol w="1013715">
                  <a:extLst>
                    <a:ext uri="{9D8B030D-6E8A-4147-A177-3AD203B41FA5}">
                      <a16:colId xmlns:a16="http://schemas.microsoft.com/office/drawing/2014/main" val="2533498114"/>
                    </a:ext>
                  </a:extLst>
                </a:gridCol>
              </a:tblGrid>
              <a:tr h="379739">
                <a:tc>
                  <a:txBody>
                    <a:bodyPr/>
                    <a:lstStyle/>
                    <a:p>
                      <a:r>
                        <a:rPr lang="en-GB" sz="1100"/>
                        <a:t>ECT funding (Y2)</a:t>
                      </a:r>
                    </a:p>
                  </a:txBody>
                  <a:tcPr>
                    <a:solidFill>
                      <a:srgbClr val="2B8F9D"/>
                    </a:solidFill>
                  </a:tcPr>
                </a:tc>
                <a:tc>
                  <a:txBody>
                    <a:bodyPr/>
                    <a:lstStyle/>
                    <a:p>
                      <a:r>
                        <a:rPr lang="en-GB" sz="1100"/>
                        <a:t>England (exc. London areas)</a:t>
                      </a:r>
                    </a:p>
                  </a:txBody>
                  <a:tcPr>
                    <a:solidFill>
                      <a:srgbClr val="2B8F9D"/>
                    </a:solidFill>
                  </a:tcPr>
                </a:tc>
                <a:tc>
                  <a:txBody>
                    <a:bodyPr/>
                    <a:lstStyle/>
                    <a:p>
                      <a:r>
                        <a:rPr lang="en-GB" sz="1100"/>
                        <a:t>Inner London areas</a:t>
                      </a:r>
                    </a:p>
                  </a:txBody>
                  <a:tcPr>
                    <a:solidFill>
                      <a:srgbClr val="2B8F9D"/>
                    </a:solidFill>
                  </a:tcPr>
                </a:tc>
                <a:tc>
                  <a:txBody>
                    <a:bodyPr/>
                    <a:lstStyle/>
                    <a:p>
                      <a:r>
                        <a:rPr lang="en-GB" sz="1100"/>
                        <a:t>Outer London areas</a:t>
                      </a:r>
                    </a:p>
                  </a:txBody>
                  <a:tcPr>
                    <a:solidFill>
                      <a:srgbClr val="2B8F9D"/>
                    </a:solidFill>
                  </a:tcPr>
                </a:tc>
                <a:tc>
                  <a:txBody>
                    <a:bodyPr/>
                    <a:lstStyle/>
                    <a:p>
                      <a:r>
                        <a:rPr lang="en-GB" sz="1100"/>
                        <a:t>Fringe areas</a:t>
                      </a:r>
                    </a:p>
                  </a:txBody>
                  <a:tcPr>
                    <a:solidFill>
                      <a:srgbClr val="2B8F9D"/>
                    </a:solidFill>
                  </a:tcPr>
                </a:tc>
                <a:extLst>
                  <a:ext uri="{0D108BD9-81ED-4DB2-BD59-A6C34878D82A}">
                    <a16:rowId xmlns:a16="http://schemas.microsoft.com/office/drawing/2014/main" val="3882843561"/>
                  </a:ext>
                </a:extLst>
              </a:tr>
              <a:tr h="379739">
                <a:tc>
                  <a:txBody>
                    <a:bodyPr/>
                    <a:lstStyle/>
                    <a:p>
                      <a:endParaRPr lang="en-GB" sz="1100" b="1"/>
                    </a:p>
                  </a:txBody>
                  <a:tcPr>
                    <a:solidFill>
                      <a:srgbClr val="CDDBE0"/>
                    </a:solidFill>
                  </a:tcPr>
                </a:tc>
                <a:tc>
                  <a:txBody>
                    <a:bodyPr/>
                    <a:lstStyle/>
                    <a:p>
                      <a:r>
                        <a:rPr lang="en-GB" sz="1100" b="1"/>
                        <a:t>£1,200</a:t>
                      </a:r>
                    </a:p>
                  </a:txBody>
                  <a:tcPr>
                    <a:solidFill>
                      <a:srgbClr val="CDDBE0"/>
                    </a:solidFill>
                  </a:tcPr>
                </a:tc>
                <a:tc>
                  <a:txBody>
                    <a:bodyPr/>
                    <a:lstStyle/>
                    <a:p>
                      <a:r>
                        <a:rPr lang="en-GB" sz="1100" b="1"/>
                        <a:t>£1,500</a:t>
                      </a:r>
                    </a:p>
                  </a:txBody>
                  <a:tcPr>
                    <a:solidFill>
                      <a:srgbClr val="CDDBE0"/>
                    </a:solidFill>
                  </a:tcPr>
                </a:tc>
                <a:tc>
                  <a:txBody>
                    <a:bodyPr/>
                    <a:lstStyle/>
                    <a:p>
                      <a:r>
                        <a:rPr lang="en-GB" sz="1100" b="1"/>
                        <a:t>£1,400</a:t>
                      </a:r>
                    </a:p>
                  </a:txBody>
                  <a:tcPr>
                    <a:solidFill>
                      <a:srgbClr val="CDDBE0"/>
                    </a:solidFill>
                  </a:tcPr>
                </a:tc>
                <a:tc>
                  <a:txBody>
                    <a:bodyPr/>
                    <a:lstStyle/>
                    <a:p>
                      <a:r>
                        <a:rPr lang="en-GB" sz="1100" b="1"/>
                        <a:t>£1,300</a:t>
                      </a:r>
                    </a:p>
                  </a:txBody>
                  <a:tcPr>
                    <a:solidFill>
                      <a:srgbClr val="CDDBE0"/>
                    </a:solidFill>
                  </a:tcPr>
                </a:tc>
                <a:extLst>
                  <a:ext uri="{0D108BD9-81ED-4DB2-BD59-A6C34878D82A}">
                    <a16:rowId xmlns:a16="http://schemas.microsoft.com/office/drawing/2014/main" val="1235454815"/>
                  </a:ext>
                </a:extLst>
              </a:tr>
            </a:tbl>
          </a:graphicData>
        </a:graphic>
      </p:graphicFrame>
      <p:graphicFrame>
        <p:nvGraphicFramePr>
          <p:cNvPr id="21" name="Table 4">
            <a:extLst>
              <a:ext uri="{FF2B5EF4-FFF2-40B4-BE49-F238E27FC236}">
                <a16:creationId xmlns:a16="http://schemas.microsoft.com/office/drawing/2014/main" id="{0DDA5905-2A3A-4453-B087-A373AEF16573}"/>
              </a:ext>
            </a:extLst>
          </p:cNvPr>
          <p:cNvGraphicFramePr>
            <a:graphicFrameLocks noGrp="1"/>
          </p:cNvGraphicFramePr>
          <p:nvPr>
            <p:extLst>
              <p:ext uri="{D42A27DB-BD31-4B8C-83A1-F6EECF244321}">
                <p14:modId xmlns:p14="http://schemas.microsoft.com/office/powerpoint/2010/main" val="2861757789"/>
              </p:ext>
            </p:extLst>
          </p:nvPr>
        </p:nvGraphicFramePr>
        <p:xfrm>
          <a:off x="6355447" y="4005705"/>
          <a:ext cx="5068575" cy="806459"/>
        </p:xfrm>
        <a:graphic>
          <a:graphicData uri="http://schemas.openxmlformats.org/drawingml/2006/table">
            <a:tbl>
              <a:tblPr firstRow="1" bandRow="1">
                <a:tableStyleId>{5C22544A-7EE6-4342-B048-85BDC9FD1C3A}</a:tableStyleId>
              </a:tblPr>
              <a:tblGrid>
                <a:gridCol w="1013715">
                  <a:extLst>
                    <a:ext uri="{9D8B030D-6E8A-4147-A177-3AD203B41FA5}">
                      <a16:colId xmlns:a16="http://schemas.microsoft.com/office/drawing/2014/main" val="2990002740"/>
                    </a:ext>
                  </a:extLst>
                </a:gridCol>
                <a:gridCol w="1013715">
                  <a:extLst>
                    <a:ext uri="{9D8B030D-6E8A-4147-A177-3AD203B41FA5}">
                      <a16:colId xmlns:a16="http://schemas.microsoft.com/office/drawing/2014/main" val="893759873"/>
                    </a:ext>
                  </a:extLst>
                </a:gridCol>
                <a:gridCol w="1013715">
                  <a:extLst>
                    <a:ext uri="{9D8B030D-6E8A-4147-A177-3AD203B41FA5}">
                      <a16:colId xmlns:a16="http://schemas.microsoft.com/office/drawing/2014/main" val="4262312144"/>
                    </a:ext>
                  </a:extLst>
                </a:gridCol>
                <a:gridCol w="1013715">
                  <a:extLst>
                    <a:ext uri="{9D8B030D-6E8A-4147-A177-3AD203B41FA5}">
                      <a16:colId xmlns:a16="http://schemas.microsoft.com/office/drawing/2014/main" val="1252395297"/>
                    </a:ext>
                  </a:extLst>
                </a:gridCol>
                <a:gridCol w="1013715">
                  <a:extLst>
                    <a:ext uri="{9D8B030D-6E8A-4147-A177-3AD203B41FA5}">
                      <a16:colId xmlns:a16="http://schemas.microsoft.com/office/drawing/2014/main" val="2533498114"/>
                    </a:ext>
                  </a:extLst>
                </a:gridCol>
              </a:tblGrid>
              <a:tr h="379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white"/>
                          </a:solidFill>
                          <a:effectLst/>
                          <a:uLnTx/>
                          <a:uFillTx/>
                          <a:latin typeface="+mn-lt"/>
                          <a:ea typeface="+mn-ea"/>
                          <a:cs typeface="+mn-cs"/>
                        </a:rPr>
                        <a:t>Mentor funding (Y2)</a:t>
                      </a:r>
                    </a:p>
                  </a:txBody>
                  <a:tcPr>
                    <a:solidFill>
                      <a:srgbClr val="2B8F9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England (exc. London areas)</a:t>
                      </a:r>
                    </a:p>
                  </a:txBody>
                  <a:tcPr>
                    <a:solidFill>
                      <a:srgbClr val="2B8F9D"/>
                    </a:solidFill>
                  </a:tcPr>
                </a:tc>
                <a:tc>
                  <a:txBody>
                    <a:bodyPr/>
                    <a:lstStyle/>
                    <a:p>
                      <a:r>
                        <a:rPr lang="en-GB" sz="1100"/>
                        <a:t>Inner London areas</a:t>
                      </a:r>
                    </a:p>
                  </a:txBody>
                  <a:tcPr>
                    <a:solidFill>
                      <a:srgbClr val="2B8F9D"/>
                    </a:solidFill>
                  </a:tcPr>
                </a:tc>
                <a:tc>
                  <a:txBody>
                    <a:bodyPr/>
                    <a:lstStyle/>
                    <a:p>
                      <a:r>
                        <a:rPr lang="en-GB" sz="1100"/>
                        <a:t>Outer London areas</a:t>
                      </a:r>
                    </a:p>
                  </a:txBody>
                  <a:tcPr>
                    <a:solidFill>
                      <a:srgbClr val="2B8F9D"/>
                    </a:solidFill>
                  </a:tcPr>
                </a:tc>
                <a:tc>
                  <a:txBody>
                    <a:bodyPr/>
                    <a:lstStyle/>
                    <a:p>
                      <a:r>
                        <a:rPr lang="en-GB" sz="1100"/>
                        <a:t>Fringe areas</a:t>
                      </a:r>
                    </a:p>
                  </a:txBody>
                  <a:tcPr>
                    <a:solidFill>
                      <a:srgbClr val="2B8F9D"/>
                    </a:solidFill>
                  </a:tcPr>
                </a:tc>
                <a:extLst>
                  <a:ext uri="{0D108BD9-81ED-4DB2-BD59-A6C34878D82A}">
                    <a16:rowId xmlns:a16="http://schemas.microsoft.com/office/drawing/2014/main" val="3882843561"/>
                  </a:ext>
                </a:extLst>
              </a:tr>
              <a:tr h="379739">
                <a:tc>
                  <a:txBody>
                    <a:bodyPr/>
                    <a:lstStyle/>
                    <a:p>
                      <a:endParaRPr lang="en-GB" sz="1100" b="1"/>
                    </a:p>
                  </a:txBody>
                  <a:tcPr>
                    <a:solidFill>
                      <a:srgbClr val="CDDBE0"/>
                    </a:solidFill>
                  </a:tcPr>
                </a:tc>
                <a:tc>
                  <a:txBody>
                    <a:bodyPr/>
                    <a:lstStyle/>
                    <a:p>
                      <a:r>
                        <a:rPr lang="en-GB" sz="1100" b="1"/>
                        <a:t>£900</a:t>
                      </a:r>
                    </a:p>
                  </a:txBody>
                  <a:tcPr>
                    <a:solidFill>
                      <a:srgbClr val="CDDBE0"/>
                    </a:solidFill>
                  </a:tcPr>
                </a:tc>
                <a:tc>
                  <a:txBody>
                    <a:bodyPr/>
                    <a:lstStyle/>
                    <a:p>
                      <a:r>
                        <a:rPr lang="en-GB" sz="1100" b="1"/>
                        <a:t>£1,100</a:t>
                      </a:r>
                    </a:p>
                  </a:txBody>
                  <a:tcPr>
                    <a:solidFill>
                      <a:srgbClr val="CDDBE0"/>
                    </a:solidFill>
                  </a:tcPr>
                </a:tc>
                <a:tc>
                  <a:txBody>
                    <a:bodyPr/>
                    <a:lstStyle/>
                    <a:p>
                      <a:r>
                        <a:rPr lang="en-GB" sz="1100" b="1"/>
                        <a:t>£1,000</a:t>
                      </a:r>
                    </a:p>
                  </a:txBody>
                  <a:tcPr>
                    <a:solidFill>
                      <a:srgbClr val="CDDBE0"/>
                    </a:solidFill>
                  </a:tcPr>
                </a:tc>
                <a:tc>
                  <a:txBody>
                    <a:bodyPr/>
                    <a:lstStyle/>
                    <a:p>
                      <a:r>
                        <a:rPr lang="en-GB" sz="1100" b="1"/>
                        <a:t>£900</a:t>
                      </a:r>
                    </a:p>
                  </a:txBody>
                  <a:tcPr>
                    <a:solidFill>
                      <a:srgbClr val="CDDBE0"/>
                    </a:solidFill>
                  </a:tcPr>
                </a:tc>
                <a:extLst>
                  <a:ext uri="{0D108BD9-81ED-4DB2-BD59-A6C34878D82A}">
                    <a16:rowId xmlns:a16="http://schemas.microsoft.com/office/drawing/2014/main" val="1235454815"/>
                  </a:ext>
                </a:extLst>
              </a:tr>
            </a:tbl>
          </a:graphicData>
        </a:graphic>
      </p:graphicFrame>
      <p:sp>
        <p:nvSpPr>
          <p:cNvPr id="22" name="Google Shape;99;p21">
            <a:extLst>
              <a:ext uri="{FF2B5EF4-FFF2-40B4-BE49-F238E27FC236}">
                <a16:creationId xmlns:a16="http://schemas.microsoft.com/office/drawing/2014/main" id="{EE1F09F6-1EC7-44D8-AB03-DE061AC254DF}"/>
              </a:ext>
            </a:extLst>
          </p:cNvPr>
          <p:cNvSpPr txBox="1">
            <a:spLocks noGrp="1"/>
          </p:cNvSpPr>
          <p:nvPr>
            <p:ph type="sldNum" idx="12"/>
          </p:nvPr>
        </p:nvSpPr>
        <p:spPr>
          <a:xfrm>
            <a:off x="5997348" y="6644324"/>
            <a:ext cx="229886" cy="191314"/>
          </a:xfrm>
          <a:prstGeom prst="rect">
            <a:avLst/>
          </a:prstGeom>
        </p:spPr>
        <p:txBody>
          <a:bodyPr spcFirstLastPara="1" vert="horz" wrap="square" lIns="35794" tIns="35794" rIns="35794" bIns="35794" rtlCol="0" anchor="t" anchorCtr="0">
            <a:noAutofit/>
          </a:bodyPr>
          <a:lstStyle/>
          <a:p>
            <a:fld id="{00000000-1234-1234-1234-123412341234}" type="slidenum">
              <a:rPr lang="en-US"/>
              <a:pPr/>
              <a:t>7</a:t>
            </a:fld>
            <a:endParaRPr/>
          </a:p>
        </p:txBody>
      </p:sp>
      <p:sp>
        <p:nvSpPr>
          <p:cNvPr id="36" name="TextBox 35">
            <a:extLst>
              <a:ext uri="{FF2B5EF4-FFF2-40B4-BE49-F238E27FC236}">
                <a16:creationId xmlns:a16="http://schemas.microsoft.com/office/drawing/2014/main" id="{70CF5952-367B-42FA-819A-DCF45E632454}"/>
              </a:ext>
            </a:extLst>
          </p:cNvPr>
          <p:cNvSpPr txBox="1"/>
          <p:nvPr/>
        </p:nvSpPr>
        <p:spPr>
          <a:xfrm>
            <a:off x="205587" y="2234205"/>
            <a:ext cx="11776190" cy="1615827"/>
          </a:xfrm>
          <a:prstGeom prst="rect">
            <a:avLst/>
          </a:prstGeom>
          <a:noFill/>
        </p:spPr>
        <p:txBody>
          <a:bodyPr wrap="square">
            <a:spAutoFit/>
          </a:bodyPr>
          <a:lstStyle/>
          <a:p>
            <a:pPr>
              <a:spcAft>
                <a:spcPts val="600"/>
              </a:spcAft>
            </a:pPr>
            <a:endParaRPr lang="en-GB" sz="1400" b="1"/>
          </a:p>
          <a:p>
            <a:pPr>
              <a:spcAft>
                <a:spcPts val="600"/>
              </a:spcAft>
            </a:pPr>
            <a:r>
              <a:rPr lang="en-GB" sz="1400" b="1"/>
              <a:t>How the funding is calculated</a:t>
            </a:r>
          </a:p>
          <a:p>
            <a:pPr marL="742950" lvl="1" indent="-285750">
              <a:spcAft>
                <a:spcPts val="600"/>
              </a:spcAft>
              <a:buFont typeface="Arial" panose="020B0604020202020204" pitchFamily="34" charset="0"/>
              <a:buChar char="•"/>
            </a:pPr>
            <a:r>
              <a:rPr lang="en-GB" sz="1400"/>
              <a:t>Funding for the 5% time off timetable in the second year of induction is calculated by taking the average salary for an early career teacher, split by region, and uses the hourly rate to calculate a total funding figure</a:t>
            </a:r>
          </a:p>
          <a:p>
            <a:pPr marL="742950" lvl="1" indent="-285750">
              <a:spcAft>
                <a:spcPts val="600"/>
              </a:spcAft>
              <a:buFont typeface="Arial" panose="020B0604020202020204" pitchFamily="34" charset="0"/>
              <a:buChar char="•"/>
            </a:pPr>
            <a:r>
              <a:rPr lang="en-GB" sz="1400"/>
              <a:t>Funding for the time mentors are to spend with ECTs is calculated in the same way as the as the above to reimburse state schools for a further 20 hours of time off timetable</a:t>
            </a:r>
          </a:p>
        </p:txBody>
      </p:sp>
      <p:sp>
        <p:nvSpPr>
          <p:cNvPr id="4" name="TextBox 3">
            <a:extLst>
              <a:ext uri="{FF2B5EF4-FFF2-40B4-BE49-F238E27FC236}">
                <a16:creationId xmlns:a16="http://schemas.microsoft.com/office/drawing/2014/main" id="{20FC4641-6D3B-48C6-9A1D-84654E47B829}"/>
              </a:ext>
            </a:extLst>
          </p:cNvPr>
          <p:cNvSpPr txBox="1"/>
          <p:nvPr/>
        </p:nvSpPr>
        <p:spPr>
          <a:xfrm>
            <a:off x="380743" y="4982331"/>
            <a:ext cx="11425877" cy="1877437"/>
          </a:xfrm>
          <a:prstGeom prst="rect">
            <a:avLst/>
          </a:prstGeom>
          <a:noFill/>
        </p:spPr>
        <p:txBody>
          <a:bodyPr wrap="square" rtlCol="0">
            <a:spAutoFit/>
          </a:bodyPr>
          <a:lstStyle/>
          <a:p>
            <a:pPr algn="l"/>
            <a:r>
              <a:rPr lang="en-GB" sz="1200" b="1" i="0">
                <a:solidFill>
                  <a:srgbClr val="0B0C0C"/>
                </a:solidFill>
                <a:effectLst/>
              </a:rPr>
              <a:t>Additional Funding</a:t>
            </a:r>
          </a:p>
          <a:p>
            <a:pPr algn="l"/>
            <a:r>
              <a:rPr lang="en-GB" sz="1200" b="0" i="0">
                <a:solidFill>
                  <a:srgbClr val="0B0C0C"/>
                </a:solidFill>
                <a:effectLst/>
              </a:rPr>
              <a:t>Schools can choose to work with one of 6 providers accredited by the Department for Education who will design and deliver a programme of face-to-face and online training to early career teachers and their mentors. This programme is funded by the Department for Education (DfE). Providers will be paid directly so schools will not face any payment burdens. There will be additional funding for schools using a provider-led programme for the time mentors of early career teachers will spend on the provider-led mentor training. This will consist of 36 hours of backfill time over two years per mentor. Funding for this programme is in addition to the funding above related to time off timetable for early career teachers and their mentors. </a:t>
            </a:r>
            <a:r>
              <a:rPr lang="en-GB" sz="1200">
                <a:effectLst/>
              </a:rPr>
              <a:t>Payments for this will be paid directly to schools in the same way as funding for 5% time of timetable for mentors and ECTs, meaning it is grant funded in arrears based on data collections over the period.</a:t>
            </a:r>
          </a:p>
          <a:p>
            <a:pPr algn="l"/>
            <a:endParaRPr lang="en-GB" sz="1400" b="0" i="0">
              <a:solidFill>
                <a:srgbClr val="0B0C0C"/>
              </a:solidFill>
              <a:effectLst/>
            </a:endParaRPr>
          </a:p>
          <a:p>
            <a:endParaRPr lang="en-GB"/>
          </a:p>
        </p:txBody>
      </p:sp>
    </p:spTree>
    <p:extLst>
      <p:ext uri="{BB962C8B-B14F-4D97-AF65-F5344CB8AC3E}">
        <p14:creationId xmlns:p14="http://schemas.microsoft.com/office/powerpoint/2010/main" val="2272968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ECE2F67F-7844-4B78-ABA6-FF937CC2AD15}"/>
              </a:ext>
            </a:extLst>
          </p:cNvPr>
          <p:cNvSpPr/>
          <p:nvPr/>
        </p:nvSpPr>
        <p:spPr>
          <a:xfrm>
            <a:off x="269791" y="3144120"/>
            <a:ext cx="11723624" cy="1005121"/>
          </a:xfrm>
          <a:prstGeom prst="rightArrow">
            <a:avLst/>
          </a:prstGeom>
          <a:solidFill>
            <a:srgbClr val="97B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Google Shape;97;p21">
            <a:extLst>
              <a:ext uri="{FF2B5EF4-FFF2-40B4-BE49-F238E27FC236}">
                <a16:creationId xmlns:a16="http://schemas.microsoft.com/office/drawing/2014/main" id="{8B16FBE8-36A7-4B1A-9418-B2FCAE500A12}"/>
              </a:ext>
            </a:extLst>
          </p:cNvPr>
          <p:cNvSpPr txBox="1">
            <a:spLocks/>
          </p:cNvSpPr>
          <p:nvPr/>
        </p:nvSpPr>
        <p:spPr>
          <a:xfrm>
            <a:off x="313084" y="135302"/>
            <a:ext cx="9891366" cy="330789"/>
          </a:xfrm>
          <a:prstGeom prst="rect">
            <a:avLst/>
          </a:prstGeom>
          <a:noFill/>
          <a:ln>
            <a:noFill/>
          </a:ln>
        </p:spPr>
        <p:txBody>
          <a:bodyPr spcFirstLastPara="1" vert="horz" wrap="square" lIns="0" tIns="0" rIns="0" bIns="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5000"/>
              </a:lnSpc>
              <a:spcBef>
                <a:spcPts val="1000"/>
              </a:spcBef>
              <a:spcAft>
                <a:spcPts val="0"/>
              </a:spcAft>
              <a:buClr>
                <a:srgbClr val="000000"/>
              </a:buClr>
              <a:buSzPts val="1100"/>
              <a:buFont typeface="Arial" panose="020B0604020202020204" pitchFamily="34" charset="0"/>
              <a:buNone/>
              <a:tabLst/>
              <a:defRPr/>
            </a:pPr>
            <a:r>
              <a:rPr kumimoji="0" lang="en-GB" sz="1851" b="1" i="0" u="none" strike="noStrike" kern="1200" cap="none" spc="0" normalizeH="0" baseline="0" noProof="0" dirty="0">
                <a:ln>
                  <a:noFill/>
                </a:ln>
                <a:solidFill>
                  <a:srgbClr val="434343"/>
                </a:solidFill>
                <a:effectLst/>
                <a:uLnTx/>
                <a:uFillTx/>
                <a:latin typeface="Calibri" panose="020F0502020204030204"/>
                <a:ea typeface="+mn-ea"/>
                <a:cs typeface="+mn-cs"/>
              </a:rPr>
              <a:t>Communication Timeline: Early Career Framework</a:t>
            </a:r>
          </a:p>
        </p:txBody>
      </p:sp>
      <p:sp>
        <p:nvSpPr>
          <p:cNvPr id="8" name="Speech Bubble: Rectangle 7">
            <a:extLst>
              <a:ext uri="{FF2B5EF4-FFF2-40B4-BE49-F238E27FC236}">
                <a16:creationId xmlns:a16="http://schemas.microsoft.com/office/drawing/2014/main" id="{99B9195D-51F6-45CD-AF1C-50F8A7B91BF4}"/>
              </a:ext>
            </a:extLst>
          </p:cNvPr>
          <p:cNvSpPr/>
          <p:nvPr/>
        </p:nvSpPr>
        <p:spPr>
          <a:xfrm>
            <a:off x="1050698" y="769877"/>
            <a:ext cx="3539999" cy="1173697"/>
          </a:xfrm>
          <a:prstGeom prst="wedgeRectCallout">
            <a:avLst>
              <a:gd name="adj1" fmla="val 26627"/>
              <a:gd name="adj2" fmla="val 170220"/>
            </a:avLst>
          </a:prstGeom>
          <a:noFill/>
          <a:ln w="28575">
            <a:solidFill>
              <a:srgbClr val="2B8F9D"/>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tx1"/>
                </a:solidFill>
                <a:effectLst/>
                <a:uLnTx/>
                <a:uFillTx/>
                <a:latin typeface="Calibri" panose="020F0502020204030204"/>
                <a:ea typeface="+mn-ea"/>
                <a:cs typeface="+mn-cs"/>
              </a:rPr>
              <a:t>Ministerial letter to all schools </a:t>
            </a:r>
            <a:r>
              <a:rPr kumimoji="0" lang="en-GB" sz="1000" b="0" i="0" u="none" strike="noStrike" kern="1200" cap="none" spc="0" normalizeH="0" baseline="0" noProof="0" dirty="0">
                <a:ln>
                  <a:noFill/>
                </a:ln>
                <a:solidFill>
                  <a:schemeClr val="tx1"/>
                </a:solidFill>
                <a:effectLst/>
                <a:uLnTx/>
                <a:uFillTx/>
                <a:latin typeface="Calibri" panose="020F0502020204030204"/>
                <a:ea typeface="+mn-ea"/>
                <a:cs typeface="+mn-cs"/>
              </a:rPr>
              <a:t>to set out teacher development reforms</a:t>
            </a: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a:p>
            <a:pPr>
              <a:defRPr/>
            </a:pPr>
            <a:r>
              <a:rPr kumimoji="0" lang="en-GB" sz="1000" b="1" i="0" u="none" strike="noStrike" kern="1200" cap="none" spc="0" normalizeH="0" baseline="0" noProof="0" dirty="0">
                <a:ln>
                  <a:noFill/>
                </a:ln>
                <a:solidFill>
                  <a:schemeClr val="tx1"/>
                </a:solidFill>
                <a:effectLst/>
                <a:uLnTx/>
                <a:uFillTx/>
                <a:latin typeface="Calibri" panose="020F0502020204030204"/>
                <a:ea typeface="+mn-ea"/>
                <a:cs typeface="+mn-cs"/>
              </a:rPr>
              <a:t>Specific call to action:</a:t>
            </a:r>
            <a:r>
              <a:rPr lang="en-GB" sz="1000" b="1" dirty="0">
                <a:solidFill>
                  <a:schemeClr val="tx1"/>
                </a:solidFill>
                <a:latin typeface="Calibri" panose="020F0502020204030204"/>
              </a:rPr>
              <a:t> </a:t>
            </a:r>
            <a:endParaRPr lang="en-GB" sz="1000" b="1" i="0" u="none" strike="noStrike" kern="1200" cap="none" spc="0" normalizeH="0" baseline="0" noProof="0" dirty="0">
              <a:ln>
                <a:noFill/>
              </a:ln>
              <a:solidFill>
                <a:schemeClr val="tx1"/>
              </a:solidFill>
              <a:effectLst/>
              <a:uLnTx/>
              <a:uFillTx/>
              <a:latin typeface="Calibri" panose="020F0502020204030204"/>
              <a:cs typeface="Calibri"/>
            </a:endParaRPr>
          </a:p>
          <a:p>
            <a:pPr>
              <a:defRPr/>
            </a:pPr>
            <a:r>
              <a:rPr kumimoji="0" lang="en-GB" sz="1000" b="0" i="0" u="none" strike="noStrike" kern="1200" cap="none" spc="0" normalizeH="0" baseline="0" noProof="0" dirty="0">
                <a:ln>
                  <a:noFill/>
                </a:ln>
                <a:solidFill>
                  <a:schemeClr val="tx1"/>
                </a:solidFill>
                <a:effectLst/>
                <a:uLnTx/>
                <a:uFillTx/>
                <a:latin typeface="Calibri" panose="020F0502020204030204"/>
                <a:ea typeface="+mn-ea"/>
                <a:cs typeface="+mn-cs"/>
              </a:rPr>
              <a:t>School leaders to sign up for the </a:t>
            </a:r>
            <a:r>
              <a:rPr lang="en-GB" sz="1000" dirty="0">
                <a:solidFill>
                  <a:schemeClr val="tx1"/>
                </a:solidFill>
                <a:latin typeface="Calibri" panose="020F0502020204030204"/>
              </a:rPr>
              <a:t>Full Induction Programme (FIP) </a:t>
            </a: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a:p>
            <a:pPr>
              <a:defRPr/>
            </a:pPr>
            <a:r>
              <a:rPr kumimoji="0" lang="en-GB" sz="1000" b="0" i="0" u="none" strike="noStrike" kern="1200" cap="none" spc="0" normalizeH="0" baseline="0" noProof="0" dirty="0">
                <a:ln>
                  <a:noFill/>
                </a:ln>
                <a:solidFill>
                  <a:schemeClr val="tx1"/>
                </a:solidFill>
                <a:effectLst/>
                <a:uLnTx/>
                <a:uFillTx/>
                <a:latin typeface="Calibri" panose="020F0502020204030204"/>
                <a:ea typeface="+mn-ea"/>
                <a:cs typeface="+mn-cs"/>
              </a:rPr>
              <a:t>School leaders to register for the DfE </a:t>
            </a:r>
            <a:r>
              <a:rPr lang="en-GB" sz="1000" dirty="0">
                <a:solidFill>
                  <a:schemeClr val="tx1"/>
                </a:solidFill>
                <a:latin typeface="Calibri" panose="020F0502020204030204"/>
              </a:rPr>
              <a:t>online service</a:t>
            </a: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Speech Bubble: Rectangle 28">
            <a:extLst>
              <a:ext uri="{FF2B5EF4-FFF2-40B4-BE49-F238E27FC236}">
                <a16:creationId xmlns:a16="http://schemas.microsoft.com/office/drawing/2014/main" id="{3B7C9989-6FAE-4B61-99CC-82AFC378F4B2}"/>
              </a:ext>
            </a:extLst>
          </p:cNvPr>
          <p:cNvSpPr/>
          <p:nvPr/>
        </p:nvSpPr>
        <p:spPr>
          <a:xfrm>
            <a:off x="4743930" y="796008"/>
            <a:ext cx="3315141" cy="1115875"/>
          </a:xfrm>
          <a:prstGeom prst="wedgeRectCallout">
            <a:avLst>
              <a:gd name="adj1" fmla="val 7449"/>
              <a:gd name="adj2" fmla="val 174460"/>
            </a:avLst>
          </a:prstGeom>
          <a:noFill/>
          <a:ln w="28575">
            <a:solidFill>
              <a:srgbClr val="2B8F9D"/>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kumimoji="0" lang="en-GB" sz="1000" b="1" i="0" u="none" strike="noStrike" kern="1200" cap="none" spc="0" normalizeH="0" baseline="0" noProof="0" dirty="0">
                <a:ln>
                  <a:noFill/>
                </a:ln>
                <a:solidFill>
                  <a:schemeClr val="tx1"/>
                </a:solidFill>
                <a:effectLst/>
                <a:uLnTx/>
                <a:uFillTx/>
                <a:latin typeface="Calibri" panose="020F0502020204030204"/>
                <a:ea typeface="+mn-ea"/>
                <a:cs typeface="+mn-cs"/>
              </a:rPr>
              <a:t>Targeted campaign to promote the Full Induction Programme:</a:t>
            </a:r>
            <a:br>
              <a:rPr lang="en-GB" sz="1000" b="1" i="0" u="none" strike="noStrike" kern="1200" cap="none" spc="0" normalizeH="0" baseline="0" noProof="0" dirty="0">
                <a:ln>
                  <a:noFill/>
                </a:ln>
                <a:solidFill>
                  <a:schemeClr val="tx1"/>
                </a:solidFill>
                <a:effectLst/>
                <a:uLnTx/>
                <a:uFillTx/>
                <a:latin typeface="Calibri" panose="020F0502020204030204"/>
              </a:rPr>
            </a:br>
            <a:r>
              <a:rPr kumimoji="0" lang="en-GB" sz="1000" b="0" i="0" u="none" strike="noStrike" kern="1200" cap="none" spc="0" normalizeH="0" baseline="0" noProof="0" dirty="0">
                <a:ln>
                  <a:noFill/>
                </a:ln>
                <a:solidFill>
                  <a:schemeClr val="tx1"/>
                </a:solidFill>
                <a:effectLst/>
                <a:uLnTx/>
                <a:uFillTx/>
                <a:latin typeface="Calibri" panose="020F0502020204030204"/>
                <a:ea typeface="+mn-ea"/>
                <a:cs typeface="+mn-cs"/>
              </a:rPr>
              <a:t>This will include case study videos and content in trade media and social media platforms</a:t>
            </a:r>
            <a:br>
              <a:rPr lang="en-GB" sz="1000" b="0" i="0" u="none" strike="noStrike" kern="1200" cap="none" spc="0" normalizeH="0" baseline="0" noProof="0" dirty="0">
                <a:ln>
                  <a:noFill/>
                </a:ln>
                <a:solidFill>
                  <a:schemeClr val="tx1"/>
                </a:solidFill>
                <a:effectLst/>
                <a:uLnTx/>
                <a:uFillTx/>
                <a:latin typeface="Calibri" panose="020F0502020204030204"/>
              </a:rPr>
            </a:br>
            <a:r>
              <a:rPr kumimoji="0" lang="en-GB" sz="1000" b="1" i="0" u="none" strike="noStrike" kern="1200" cap="none" spc="0" normalizeH="0" baseline="0" noProof="0" dirty="0">
                <a:ln>
                  <a:noFill/>
                </a:ln>
                <a:solidFill>
                  <a:schemeClr val="tx1"/>
                </a:solidFill>
                <a:effectLst/>
                <a:uLnTx/>
                <a:uFillTx/>
                <a:latin typeface="Calibri" panose="020F0502020204030204"/>
                <a:ea typeface="+mn-ea"/>
                <a:cs typeface="+mn-cs"/>
              </a:rPr>
              <a:t>Specific call to action:</a:t>
            </a:r>
            <a:r>
              <a:rPr lang="en-GB" sz="1000" b="1" dirty="0">
                <a:solidFill>
                  <a:schemeClr val="tx1"/>
                </a:solidFill>
                <a:latin typeface="Calibri" panose="020F0502020204030204"/>
              </a:rPr>
              <a:t> </a:t>
            </a:r>
            <a:endParaRPr lang="en-GB" sz="1000" b="1" i="0" u="none" strike="noStrike" kern="1200" cap="none" spc="0" normalizeH="0" baseline="0" noProof="0" dirty="0">
              <a:ln>
                <a:noFill/>
              </a:ln>
              <a:solidFill>
                <a:schemeClr val="tx1"/>
              </a:solidFill>
              <a:effectLst/>
              <a:uLnTx/>
              <a:uFillTx/>
              <a:latin typeface="Calibri" panose="020F0502020204030204"/>
              <a:cs typeface="Calibri"/>
            </a:endParaRPr>
          </a:p>
          <a:p>
            <a:pPr>
              <a:defRPr/>
            </a:pPr>
            <a:r>
              <a:rPr kumimoji="0" lang="en-GB" sz="1000" b="0" i="0" u="none" strike="noStrike" kern="1200" cap="none" spc="0" normalizeH="0" baseline="0" noProof="0" dirty="0">
                <a:ln>
                  <a:noFill/>
                </a:ln>
                <a:solidFill>
                  <a:schemeClr val="tx1"/>
                </a:solidFill>
                <a:effectLst/>
                <a:uLnTx/>
                <a:uFillTx/>
                <a:latin typeface="Calibri" panose="020F0502020204030204"/>
                <a:ea typeface="+mn-ea"/>
                <a:cs typeface="+mn-cs"/>
              </a:rPr>
              <a:t>School leaders to sign up for the </a:t>
            </a:r>
            <a:r>
              <a:rPr lang="en-GB" sz="1000" dirty="0">
                <a:solidFill>
                  <a:schemeClr val="tx1"/>
                </a:solidFill>
                <a:latin typeface="Calibri" panose="020F0502020204030204"/>
              </a:rPr>
              <a:t>Full Induction Programme</a:t>
            </a: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0" i="0" u="none" strike="noStrike" kern="1200" cap="none" spc="0" normalizeH="0" baseline="0" noProof="0" dirty="0">
              <a:ln>
                <a:noFill/>
              </a:ln>
              <a:solidFill>
                <a:schemeClr val="tx1"/>
              </a:solidFill>
              <a:effectLst/>
              <a:uLnTx/>
              <a:uFillTx/>
              <a:latin typeface="Calibri" panose="020F0502020204030204"/>
              <a:cs typeface="Calibri"/>
            </a:endParaRPr>
          </a:p>
        </p:txBody>
      </p:sp>
      <p:sp>
        <p:nvSpPr>
          <p:cNvPr id="3" name="TextBox 2">
            <a:extLst>
              <a:ext uri="{FF2B5EF4-FFF2-40B4-BE49-F238E27FC236}">
                <a16:creationId xmlns:a16="http://schemas.microsoft.com/office/drawing/2014/main" id="{79C27395-9B5B-4C02-921D-5E8E3E7A10DE}"/>
              </a:ext>
            </a:extLst>
          </p:cNvPr>
          <p:cNvSpPr txBox="1"/>
          <p:nvPr/>
        </p:nvSpPr>
        <p:spPr>
          <a:xfrm>
            <a:off x="269789" y="3390950"/>
            <a:ext cx="3011083" cy="338554"/>
          </a:xfrm>
          <a:prstGeom prst="rect">
            <a:avLst/>
          </a:prstGeom>
          <a:solidFill>
            <a:srgbClr val="97BDC5"/>
          </a:solidFill>
          <a:ln>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effectLst/>
                <a:uLnTx/>
                <a:uFillTx/>
                <a:latin typeface="Arial" panose="020B0604020202020204" pitchFamily="34" charset="0"/>
                <a:cs typeface="Arial" panose="020B0604020202020204" pitchFamily="34" charset="0"/>
              </a:rPr>
              <a:t>DfE Communications</a:t>
            </a:r>
          </a:p>
        </p:txBody>
      </p:sp>
      <p:sp>
        <p:nvSpPr>
          <p:cNvPr id="21" name="TextBox 20">
            <a:extLst>
              <a:ext uri="{FF2B5EF4-FFF2-40B4-BE49-F238E27FC236}">
                <a16:creationId xmlns:a16="http://schemas.microsoft.com/office/drawing/2014/main" id="{44825C31-7372-46F4-8E4E-90CEDF2249D5}"/>
              </a:ext>
            </a:extLst>
          </p:cNvPr>
          <p:cNvSpPr txBox="1"/>
          <p:nvPr/>
        </p:nvSpPr>
        <p:spPr>
          <a:xfrm>
            <a:off x="8197165" y="3372472"/>
            <a:ext cx="746032" cy="5386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i="0" u="none" strike="noStrike" kern="1200" cap="none" spc="0" normalizeH="0" baseline="0" noProof="0">
                <a:ln>
                  <a:noFill/>
                </a:ln>
                <a:effectLst/>
                <a:uLnTx/>
                <a:uFillTx/>
                <a:latin typeface="Calibri" panose="020F0502020204030204"/>
                <a:ea typeface="+mn-ea"/>
                <a:cs typeface="+mn-cs"/>
              </a:rPr>
              <a:t>June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1" u="none" strike="noStrike" kern="1200" cap="none" spc="0" normalizeH="0" baseline="0" noProof="0">
              <a:ln>
                <a:noFill/>
              </a:ln>
              <a:solidFill>
                <a:srgbClr val="4472C4"/>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DA7BD312-58A5-4A59-B59E-CEC2DD84350E}"/>
              </a:ext>
            </a:extLst>
          </p:cNvPr>
          <p:cNvSpPr txBox="1"/>
          <p:nvPr/>
        </p:nvSpPr>
        <p:spPr>
          <a:xfrm>
            <a:off x="3892752" y="3433085"/>
            <a:ext cx="852474" cy="5386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i="0" u="none" strike="noStrike" kern="1200" cap="none" spc="0" normalizeH="0" baseline="0" noProof="0">
                <a:ln>
                  <a:noFill/>
                </a:ln>
                <a:effectLst/>
                <a:uLnTx/>
                <a:uFillTx/>
                <a:latin typeface="Calibri" panose="020F0502020204030204"/>
                <a:ea typeface="+mn-ea"/>
                <a:cs typeface="+mn-cs"/>
              </a:rPr>
              <a:t>May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1" u="none" strike="noStrike" kern="1200" cap="none" spc="0" normalizeH="0" baseline="0" noProof="0">
              <a:ln>
                <a:noFill/>
              </a:ln>
              <a:solidFill>
                <a:schemeClr val="bg1"/>
              </a:solidFill>
              <a:effectLst/>
              <a:uLnTx/>
              <a:uFillTx/>
              <a:latin typeface="Calibri" panose="020F0502020204030204"/>
              <a:ea typeface="+mn-ea"/>
              <a:cs typeface="+mn-cs"/>
            </a:endParaRPr>
          </a:p>
        </p:txBody>
      </p:sp>
      <p:pic>
        <p:nvPicPr>
          <p:cNvPr id="2" name="Picture 2" descr="A picture containing text, indoor&#10;&#10;Description automatically generated">
            <a:hlinkClick r:id="rId3"/>
            <a:extLst>
              <a:ext uri="{FF2B5EF4-FFF2-40B4-BE49-F238E27FC236}">
                <a16:creationId xmlns:a16="http://schemas.microsoft.com/office/drawing/2014/main" id="{183D69A3-F257-41B0-B12C-15F5C7B80A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2549" y="4078371"/>
            <a:ext cx="4465809" cy="250985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Graphical user interface, text, application&#10;&#10;Description automatically generated">
            <a:extLst>
              <a:ext uri="{FF2B5EF4-FFF2-40B4-BE49-F238E27FC236}">
                <a16:creationId xmlns:a16="http://schemas.microsoft.com/office/drawing/2014/main" id="{82FE706D-40DD-46D7-8D6C-1058AD6BC0D2}"/>
              </a:ext>
            </a:extLst>
          </p:cNvPr>
          <p:cNvPicPr>
            <a:picLocks noChangeAspect="1"/>
          </p:cNvPicPr>
          <p:nvPr/>
        </p:nvPicPr>
        <p:blipFill>
          <a:blip r:embed="rId5"/>
          <a:stretch>
            <a:fillRect/>
          </a:stretch>
        </p:blipFill>
        <p:spPr>
          <a:xfrm>
            <a:off x="273627" y="4176490"/>
            <a:ext cx="2327564" cy="626498"/>
          </a:xfrm>
          <a:prstGeom prst="rect">
            <a:avLst/>
          </a:prstGeom>
        </p:spPr>
      </p:pic>
      <p:pic>
        <p:nvPicPr>
          <p:cNvPr id="6" name="Picture 6" descr="A picture containing text, person, sign, screenshot&#10;&#10;Description automatically generated">
            <a:extLst>
              <a:ext uri="{FF2B5EF4-FFF2-40B4-BE49-F238E27FC236}">
                <a16:creationId xmlns:a16="http://schemas.microsoft.com/office/drawing/2014/main" id="{5DD1B9BC-332A-4882-8707-D4D192FE22E6}"/>
              </a:ext>
            </a:extLst>
          </p:cNvPr>
          <p:cNvPicPr>
            <a:picLocks noChangeAspect="1"/>
          </p:cNvPicPr>
          <p:nvPr/>
        </p:nvPicPr>
        <p:blipFill>
          <a:blip r:embed="rId6"/>
          <a:stretch>
            <a:fillRect/>
          </a:stretch>
        </p:blipFill>
        <p:spPr>
          <a:xfrm>
            <a:off x="3442855" y="4383701"/>
            <a:ext cx="2743200" cy="1571552"/>
          </a:xfrm>
          <a:prstGeom prst="rect">
            <a:avLst/>
          </a:prstGeom>
        </p:spPr>
      </p:pic>
      <p:pic>
        <p:nvPicPr>
          <p:cNvPr id="7" name="Picture 8" descr="Graphical user interface, text, application&#10;&#10;Description automatically generated">
            <a:extLst>
              <a:ext uri="{FF2B5EF4-FFF2-40B4-BE49-F238E27FC236}">
                <a16:creationId xmlns:a16="http://schemas.microsoft.com/office/drawing/2014/main" id="{EE72AFA0-CBE2-4872-92E1-C5081DE08F5E}"/>
              </a:ext>
            </a:extLst>
          </p:cNvPr>
          <p:cNvPicPr>
            <a:picLocks noChangeAspect="1"/>
          </p:cNvPicPr>
          <p:nvPr/>
        </p:nvPicPr>
        <p:blipFill>
          <a:blip r:embed="rId5"/>
          <a:stretch>
            <a:fillRect/>
          </a:stretch>
        </p:blipFill>
        <p:spPr>
          <a:xfrm>
            <a:off x="308264" y="5250217"/>
            <a:ext cx="2743200" cy="739066"/>
          </a:xfrm>
          <a:prstGeom prst="rect">
            <a:avLst/>
          </a:prstGeom>
        </p:spPr>
      </p:pic>
    </p:spTree>
    <p:extLst>
      <p:ext uri="{BB962C8B-B14F-4D97-AF65-F5344CB8AC3E}">
        <p14:creationId xmlns:p14="http://schemas.microsoft.com/office/powerpoint/2010/main" val="168185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TextBox 1">
            <a:extLst>
              <a:ext uri="{FF2B5EF4-FFF2-40B4-BE49-F238E27FC236}">
                <a16:creationId xmlns:a16="http://schemas.microsoft.com/office/drawing/2014/main" id="{6A9CD4A1-3F0F-418E-911B-EFC92FABCE27}"/>
              </a:ext>
            </a:extLst>
          </p:cNvPr>
          <p:cNvSpPr txBox="1"/>
          <p:nvPr/>
        </p:nvSpPr>
        <p:spPr>
          <a:xfrm>
            <a:off x="265376" y="715617"/>
            <a:ext cx="11656612" cy="646331"/>
          </a:xfrm>
          <a:prstGeom prst="rect">
            <a:avLst/>
          </a:prstGeom>
          <a:noFill/>
        </p:spPr>
        <p:txBody>
          <a:bodyPr wrap="square" rtlCol="0">
            <a:spAutoFit/>
          </a:bodyPr>
          <a:lstStyle/>
          <a:p>
            <a:endParaRPr lang="en-GB"/>
          </a:p>
          <a:p>
            <a:endParaRPr lang="en-GB"/>
          </a:p>
        </p:txBody>
      </p:sp>
      <p:sp>
        <p:nvSpPr>
          <p:cNvPr id="6" name="TextBox 5">
            <a:extLst>
              <a:ext uri="{FF2B5EF4-FFF2-40B4-BE49-F238E27FC236}">
                <a16:creationId xmlns:a16="http://schemas.microsoft.com/office/drawing/2014/main" id="{DA98DE1E-CD33-41A1-8C21-99D6B9C4BEC5}"/>
              </a:ext>
            </a:extLst>
          </p:cNvPr>
          <p:cNvSpPr txBox="1"/>
          <p:nvPr/>
        </p:nvSpPr>
        <p:spPr>
          <a:xfrm>
            <a:off x="265376" y="715617"/>
            <a:ext cx="11656612" cy="646331"/>
          </a:xfrm>
          <a:prstGeom prst="rect">
            <a:avLst/>
          </a:prstGeom>
          <a:noFill/>
        </p:spPr>
        <p:txBody>
          <a:bodyPr wrap="square" rtlCol="0">
            <a:spAutoFit/>
          </a:bodyPr>
          <a:lstStyle/>
          <a:p>
            <a:endParaRPr lang="en-GB"/>
          </a:p>
          <a:p>
            <a:endParaRPr lang="en-GB"/>
          </a:p>
        </p:txBody>
      </p:sp>
      <p:sp>
        <p:nvSpPr>
          <p:cNvPr id="9" name="TextBox 8">
            <a:extLst>
              <a:ext uri="{FF2B5EF4-FFF2-40B4-BE49-F238E27FC236}">
                <a16:creationId xmlns:a16="http://schemas.microsoft.com/office/drawing/2014/main" id="{51F51F31-55F7-41BF-9705-5D97CC6CC1FA}"/>
              </a:ext>
            </a:extLst>
          </p:cNvPr>
          <p:cNvSpPr txBox="1"/>
          <p:nvPr/>
        </p:nvSpPr>
        <p:spPr>
          <a:xfrm>
            <a:off x="265376" y="765343"/>
            <a:ext cx="11656612" cy="861774"/>
          </a:xfrm>
          <a:prstGeom prst="rect">
            <a:avLst/>
          </a:prstGeom>
          <a:noFill/>
        </p:spPr>
        <p:txBody>
          <a:bodyPr wrap="square" rtlCol="0">
            <a:spAutoFit/>
          </a:bodyPr>
          <a:lstStyle/>
          <a:p>
            <a:br>
              <a:rPr lang="en-GB" sz="1600"/>
            </a:br>
            <a:endParaRPr lang="en-GB" sz="1600"/>
          </a:p>
          <a:p>
            <a:endParaRPr lang="en-GB" b="1"/>
          </a:p>
        </p:txBody>
      </p:sp>
      <p:graphicFrame>
        <p:nvGraphicFramePr>
          <p:cNvPr id="13" name="Table 12">
            <a:extLst>
              <a:ext uri="{FF2B5EF4-FFF2-40B4-BE49-F238E27FC236}">
                <a16:creationId xmlns:a16="http://schemas.microsoft.com/office/drawing/2014/main" id="{0D62289D-BE6B-45DE-BE62-C0DDE590D4FB}"/>
              </a:ext>
            </a:extLst>
          </p:cNvPr>
          <p:cNvGraphicFramePr>
            <a:graphicFrameLocks noGrp="1"/>
          </p:cNvGraphicFramePr>
          <p:nvPr>
            <p:extLst>
              <p:ext uri="{D42A27DB-BD31-4B8C-83A1-F6EECF244321}">
                <p14:modId xmlns:p14="http://schemas.microsoft.com/office/powerpoint/2010/main" val="3838672474"/>
              </p:ext>
            </p:extLst>
          </p:nvPr>
        </p:nvGraphicFramePr>
        <p:xfrm>
          <a:off x="265376" y="850539"/>
          <a:ext cx="11446895" cy="822960"/>
        </p:xfrm>
        <a:graphic>
          <a:graphicData uri="http://schemas.openxmlformats.org/drawingml/2006/table">
            <a:tbl>
              <a:tblPr firstRow="1" bandRow="1">
                <a:tableStyleId>{5C22544A-7EE6-4342-B048-85BDC9FD1C3A}</a:tableStyleId>
              </a:tblPr>
              <a:tblGrid>
                <a:gridCol w="807956">
                  <a:extLst>
                    <a:ext uri="{9D8B030D-6E8A-4147-A177-3AD203B41FA5}">
                      <a16:colId xmlns:a16="http://schemas.microsoft.com/office/drawing/2014/main" val="2700205200"/>
                    </a:ext>
                  </a:extLst>
                </a:gridCol>
                <a:gridCol w="3546313">
                  <a:extLst>
                    <a:ext uri="{9D8B030D-6E8A-4147-A177-3AD203B41FA5}">
                      <a16:colId xmlns:a16="http://schemas.microsoft.com/office/drawing/2014/main" val="2183193168"/>
                    </a:ext>
                  </a:extLst>
                </a:gridCol>
                <a:gridCol w="3546313">
                  <a:extLst>
                    <a:ext uri="{9D8B030D-6E8A-4147-A177-3AD203B41FA5}">
                      <a16:colId xmlns:a16="http://schemas.microsoft.com/office/drawing/2014/main" val="539981498"/>
                    </a:ext>
                  </a:extLst>
                </a:gridCol>
                <a:gridCol w="3546313">
                  <a:extLst>
                    <a:ext uri="{9D8B030D-6E8A-4147-A177-3AD203B41FA5}">
                      <a16:colId xmlns:a16="http://schemas.microsoft.com/office/drawing/2014/main" val="788411499"/>
                    </a:ext>
                  </a:extLst>
                </a:gridCol>
              </a:tblGrid>
              <a:tr h="370840">
                <a:tc>
                  <a:txBody>
                    <a:bodyPr/>
                    <a:lstStyle/>
                    <a:p>
                      <a:r>
                        <a:rPr lang="en-GB" sz="1200"/>
                        <a:t>I want to….</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8F9D"/>
                    </a:solidFill>
                  </a:tcPr>
                </a:tc>
                <a:tc>
                  <a:txBody>
                    <a:bodyPr/>
                    <a:lstStyle/>
                    <a:p>
                      <a:r>
                        <a:rPr lang="en-GB" sz="1200"/>
                        <a:t>Use a training provider to</a:t>
                      </a:r>
                    </a:p>
                    <a:p>
                      <a:r>
                        <a:rPr lang="en-GB" sz="1200"/>
                        <a:t>support meeting the new</a:t>
                      </a:r>
                    </a:p>
                    <a:p>
                      <a:r>
                        <a:rPr lang="en-GB" sz="1200"/>
                        <a:t>statutory induction requirements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8F9D"/>
                    </a:solidFill>
                  </a:tcPr>
                </a:tc>
                <a:tc>
                  <a:txBody>
                    <a:bodyPr/>
                    <a:lstStyle/>
                    <a:p>
                      <a:r>
                        <a:rPr lang="en-GB" sz="1200"/>
                        <a:t>Deliver my induction programme in my </a:t>
                      </a:r>
                    </a:p>
                    <a:p>
                      <a:r>
                        <a:rPr lang="en-GB" sz="1200"/>
                        <a:t>own school using high quality materials </a:t>
                      </a:r>
                    </a:p>
                    <a:p>
                      <a:r>
                        <a:rPr lang="en-GB" sz="1200"/>
                        <a:t>and resources , accredited by the DfE</a:t>
                      </a:r>
                    </a:p>
                    <a:p>
                      <a:endParaRPr lang="en-GB" sz="120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8F9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Design my own two year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induction programme based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on the Early Career Framework</a:t>
                      </a:r>
                    </a:p>
                    <a:p>
                      <a:endParaRPr lang="en-GB" sz="120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8F9D"/>
                    </a:solidFill>
                  </a:tcPr>
                </a:tc>
                <a:extLst>
                  <a:ext uri="{0D108BD9-81ED-4DB2-BD59-A6C34878D82A}">
                    <a16:rowId xmlns:a16="http://schemas.microsoft.com/office/drawing/2014/main" val="1884406563"/>
                  </a:ext>
                </a:extLst>
              </a:tr>
            </a:tbl>
          </a:graphicData>
        </a:graphic>
      </p:graphicFrame>
      <p:sp>
        <p:nvSpPr>
          <p:cNvPr id="35" name="Google Shape;97;p21">
            <a:extLst>
              <a:ext uri="{FF2B5EF4-FFF2-40B4-BE49-F238E27FC236}">
                <a16:creationId xmlns:a16="http://schemas.microsoft.com/office/drawing/2014/main" id="{EB55313C-7DF1-4558-9684-1EE47DA962A1}"/>
              </a:ext>
            </a:extLst>
          </p:cNvPr>
          <p:cNvSpPr txBox="1">
            <a:spLocks/>
          </p:cNvSpPr>
          <p:nvPr/>
        </p:nvSpPr>
        <p:spPr>
          <a:xfrm>
            <a:off x="265376" y="254047"/>
            <a:ext cx="8310446" cy="330789"/>
          </a:xfrm>
          <a:prstGeom prst="rect">
            <a:avLst/>
          </a:prstGeom>
          <a:noFill/>
          <a:ln>
            <a:noFill/>
          </a:ln>
        </p:spPr>
        <p:txBody>
          <a:bodyPr spcFirstLastPara="1" vert="horz" wrap="square" lIns="0" tIns="0" rIns="0" bIns="0" rtlCol="0" anchor="ctr" anchorCtr="0">
            <a:noAutofit/>
          </a:bodyPr>
          <a:lstStyle>
            <a:lvl1pPr marL="470276" marR="0" lvl="0" indent="-235138" algn="l" defTabSz="914400" rtl="0" eaLnBrk="1" latinLnBrk="0" hangingPunct="1">
              <a:lnSpc>
                <a:spcPct val="90000"/>
              </a:lnSpc>
              <a:spcBef>
                <a:spcPts val="0"/>
              </a:spcBef>
              <a:spcAft>
                <a:spcPts val="0"/>
              </a:spcAft>
              <a:buClr>
                <a:srgbClr val="3D3D3D"/>
              </a:buClr>
              <a:buSzPts val="1500"/>
              <a:buFont typeface="Helvetica Neue"/>
              <a:buNone/>
              <a:defRPr sz="1543" i="0" u="none" strike="noStrike" kern="1200" cap="none">
                <a:solidFill>
                  <a:srgbClr val="3D3D3D"/>
                </a:solidFill>
                <a:latin typeface="Helvetica Neue"/>
                <a:ea typeface="Helvetica Neue"/>
                <a:cs typeface="Helvetica Neue"/>
                <a:sym typeface="Helvetica Neue"/>
              </a:defRPr>
            </a:lvl1pPr>
            <a:lvl2pPr marL="940552" marR="0" lvl="1"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2pPr>
            <a:lvl3pPr marL="1410828" marR="0" lvl="2"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3pPr>
            <a:lvl4pPr marL="1881104" marR="0" lvl="3"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4pPr>
            <a:lvl5pPr marL="2351380" marR="0" lvl="4"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5pPr>
            <a:lvl6pPr marL="2821656" marR="0" lvl="5"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6pPr>
            <a:lvl7pPr marL="3291931" marR="0" lvl="6"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7pPr>
            <a:lvl8pPr marL="3762207" marR="0" lvl="7"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8pPr>
            <a:lvl9pPr marL="4232483" marR="0" lvl="8" indent="-235138" algn="l" defTabSz="914400" rtl="0" eaLnBrk="1" latinLnBrk="0" hangingPunct="1">
              <a:lnSpc>
                <a:spcPct val="100000"/>
              </a:lnSpc>
              <a:spcBef>
                <a:spcPts val="0"/>
              </a:spcBef>
              <a:spcAft>
                <a:spcPts val="0"/>
              </a:spcAft>
              <a:buClr>
                <a:srgbClr val="000000"/>
              </a:buClr>
              <a:buSzPts val="1500"/>
              <a:buFont typeface="Helvetica Neue"/>
              <a:buNone/>
              <a:defRPr sz="1543" i="0" u="none" strike="noStrike" kern="1200" cap="none">
                <a:solidFill>
                  <a:srgbClr val="000000"/>
                </a:solidFill>
                <a:latin typeface="Helvetica Neue"/>
                <a:ea typeface="Helvetica Neue"/>
                <a:cs typeface="Helvetica Neue"/>
                <a:sym typeface="Helvetica Neue"/>
              </a:defRPr>
            </a:lvl9pPr>
          </a:lstStyle>
          <a:p>
            <a:pPr marL="0" indent="0">
              <a:lnSpc>
                <a:spcPct val="115000"/>
              </a:lnSpc>
              <a:buClr>
                <a:srgbClr val="000000"/>
              </a:buClr>
              <a:buSzPts val="1100"/>
            </a:pPr>
            <a:r>
              <a:rPr lang="en-GB" sz="1851" b="1" dirty="0">
                <a:solidFill>
                  <a:srgbClr val="434343"/>
                </a:solidFill>
              </a:rPr>
              <a:t>Early Career Framework reforms: actions for schools</a:t>
            </a:r>
          </a:p>
        </p:txBody>
      </p:sp>
      <p:grpSp>
        <p:nvGrpSpPr>
          <p:cNvPr id="3" name="Group 2">
            <a:extLst>
              <a:ext uri="{FF2B5EF4-FFF2-40B4-BE49-F238E27FC236}">
                <a16:creationId xmlns:a16="http://schemas.microsoft.com/office/drawing/2014/main" id="{CF49DA5E-BAB9-4AEC-B1A3-B8DB092C98C6}"/>
              </a:ext>
            </a:extLst>
          </p:cNvPr>
          <p:cNvGrpSpPr/>
          <p:nvPr/>
        </p:nvGrpSpPr>
        <p:grpSpPr>
          <a:xfrm>
            <a:off x="10881595" y="871194"/>
            <a:ext cx="830677" cy="626544"/>
            <a:chOff x="3179313" y="871284"/>
            <a:chExt cx="830677" cy="626544"/>
          </a:xfrm>
        </p:grpSpPr>
        <p:sp>
          <p:nvSpPr>
            <p:cNvPr id="50" name="Rectangle 49">
              <a:extLst>
                <a:ext uri="{FF2B5EF4-FFF2-40B4-BE49-F238E27FC236}">
                  <a16:creationId xmlns:a16="http://schemas.microsoft.com/office/drawing/2014/main" id="{A2FF55A3-1F91-4F22-B0C5-06504A5FD50A}"/>
                </a:ext>
              </a:extLst>
            </p:cNvPr>
            <p:cNvSpPr/>
            <p:nvPr/>
          </p:nvSpPr>
          <p:spPr>
            <a:xfrm>
              <a:off x="3240157" y="928442"/>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Graphic 50" descr="Schoolhouse outline">
              <a:extLst>
                <a:ext uri="{FF2B5EF4-FFF2-40B4-BE49-F238E27FC236}">
                  <a16:creationId xmlns:a16="http://schemas.microsoft.com/office/drawing/2014/main" id="{3F1625E3-26ED-4699-9503-BB2A2102DF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0680" y="871284"/>
              <a:ext cx="465752" cy="465752"/>
            </a:xfrm>
            <a:prstGeom prst="rect">
              <a:avLst/>
            </a:prstGeom>
          </p:spPr>
        </p:pic>
        <p:sp>
          <p:nvSpPr>
            <p:cNvPr id="52" name="TextBox 51">
              <a:extLst>
                <a:ext uri="{FF2B5EF4-FFF2-40B4-BE49-F238E27FC236}">
                  <a16:creationId xmlns:a16="http://schemas.microsoft.com/office/drawing/2014/main" id="{4AFC7C1D-C8CE-42D7-9F0F-BC44BDE67A4A}"/>
                </a:ext>
              </a:extLst>
            </p:cNvPr>
            <p:cNvSpPr txBox="1"/>
            <p:nvPr/>
          </p:nvSpPr>
          <p:spPr>
            <a:xfrm>
              <a:off x="3179313" y="1251606"/>
              <a:ext cx="830677" cy="246221"/>
            </a:xfrm>
            <a:prstGeom prst="rect">
              <a:avLst/>
            </a:prstGeom>
            <a:noFill/>
          </p:spPr>
          <p:txBody>
            <a:bodyPr wrap="square" rtlCol="0">
              <a:spAutoFit/>
            </a:bodyPr>
            <a:lstStyle/>
            <a:p>
              <a:r>
                <a:rPr lang="en-GB" sz="1000" b="1"/>
                <a:t>IN SCHOOL</a:t>
              </a:r>
            </a:p>
          </p:txBody>
        </p:sp>
      </p:grpSp>
      <p:cxnSp>
        <p:nvCxnSpPr>
          <p:cNvPr id="53" name="Straight Connector 52">
            <a:extLst>
              <a:ext uri="{FF2B5EF4-FFF2-40B4-BE49-F238E27FC236}">
                <a16:creationId xmlns:a16="http://schemas.microsoft.com/office/drawing/2014/main" id="{1920E2EE-5995-451A-84C8-052434313F6B}"/>
              </a:ext>
            </a:extLst>
          </p:cNvPr>
          <p:cNvCxnSpPr/>
          <p:nvPr/>
        </p:nvCxnSpPr>
        <p:spPr>
          <a:xfrm>
            <a:off x="4192868" y="840126"/>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6B80139-2204-477B-94B2-9D29D6EE748C}"/>
              </a:ext>
            </a:extLst>
          </p:cNvPr>
          <p:cNvCxnSpPr/>
          <p:nvPr/>
        </p:nvCxnSpPr>
        <p:spPr>
          <a:xfrm>
            <a:off x="1040296" y="871284"/>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EF4D6859-9F3D-4168-88D3-D6C3F383056F}"/>
              </a:ext>
            </a:extLst>
          </p:cNvPr>
          <p:cNvSpPr/>
          <p:nvPr/>
        </p:nvSpPr>
        <p:spPr>
          <a:xfrm>
            <a:off x="7334132" y="936488"/>
            <a:ext cx="616225" cy="569386"/>
          </a:xfrm>
          <a:prstGeom prst="rect">
            <a:avLst/>
          </a:prstGeom>
          <a:solidFill>
            <a:srgbClr val="F5B51F"/>
          </a:solidFill>
          <a:ln>
            <a:solidFill>
              <a:srgbClr val="F5B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 name="Graphic 57" descr="Schoolhouse outline">
            <a:extLst>
              <a:ext uri="{FF2B5EF4-FFF2-40B4-BE49-F238E27FC236}">
                <a16:creationId xmlns:a16="http://schemas.microsoft.com/office/drawing/2014/main" id="{DDCD3C28-7BD0-4F1C-B4D4-2E06B664B8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04655" y="879330"/>
            <a:ext cx="465752" cy="465752"/>
          </a:xfrm>
          <a:prstGeom prst="rect">
            <a:avLst/>
          </a:prstGeom>
        </p:spPr>
      </p:pic>
      <p:sp>
        <p:nvSpPr>
          <p:cNvPr id="59" name="TextBox 58">
            <a:extLst>
              <a:ext uri="{FF2B5EF4-FFF2-40B4-BE49-F238E27FC236}">
                <a16:creationId xmlns:a16="http://schemas.microsoft.com/office/drawing/2014/main" id="{2BA489C6-67FE-46EE-B3E6-1C2A00A9EA63}"/>
              </a:ext>
            </a:extLst>
          </p:cNvPr>
          <p:cNvSpPr txBox="1"/>
          <p:nvPr/>
        </p:nvSpPr>
        <p:spPr>
          <a:xfrm>
            <a:off x="7273288" y="1259652"/>
            <a:ext cx="830677" cy="246221"/>
          </a:xfrm>
          <a:prstGeom prst="rect">
            <a:avLst/>
          </a:prstGeom>
          <a:noFill/>
        </p:spPr>
        <p:txBody>
          <a:bodyPr wrap="square" rtlCol="0">
            <a:spAutoFit/>
          </a:bodyPr>
          <a:lstStyle/>
          <a:p>
            <a:r>
              <a:rPr lang="en-GB" sz="1000" b="1"/>
              <a:t>IN SCHOOL</a:t>
            </a:r>
          </a:p>
        </p:txBody>
      </p:sp>
      <p:cxnSp>
        <p:nvCxnSpPr>
          <p:cNvPr id="60" name="Straight Connector 59">
            <a:extLst>
              <a:ext uri="{FF2B5EF4-FFF2-40B4-BE49-F238E27FC236}">
                <a16:creationId xmlns:a16="http://schemas.microsoft.com/office/drawing/2014/main" id="{6F9B2F1C-2F70-4E99-9804-D3DBB6A5C099}"/>
              </a:ext>
            </a:extLst>
          </p:cNvPr>
          <p:cNvCxnSpPr/>
          <p:nvPr/>
        </p:nvCxnSpPr>
        <p:spPr>
          <a:xfrm>
            <a:off x="8103965" y="848172"/>
            <a:ext cx="0" cy="8229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347A9448-00FB-4CB5-8A75-9B78412D78E4}"/>
              </a:ext>
            </a:extLst>
          </p:cNvPr>
          <p:cNvGrpSpPr/>
          <p:nvPr/>
        </p:nvGrpSpPr>
        <p:grpSpPr>
          <a:xfrm>
            <a:off x="3447041" y="897712"/>
            <a:ext cx="793807" cy="618108"/>
            <a:chOff x="10943866" y="920942"/>
            <a:chExt cx="793807" cy="618108"/>
          </a:xfrm>
        </p:grpSpPr>
        <p:sp>
          <p:nvSpPr>
            <p:cNvPr id="61" name="Rectangle 60">
              <a:extLst>
                <a:ext uri="{FF2B5EF4-FFF2-40B4-BE49-F238E27FC236}">
                  <a16:creationId xmlns:a16="http://schemas.microsoft.com/office/drawing/2014/main" id="{166C554D-217C-4AF9-8BE1-482611E3B936}"/>
                </a:ext>
              </a:extLst>
            </p:cNvPr>
            <p:cNvSpPr/>
            <p:nvPr/>
          </p:nvSpPr>
          <p:spPr>
            <a:xfrm>
              <a:off x="10967021" y="927567"/>
              <a:ext cx="649526" cy="611483"/>
            </a:xfrm>
            <a:prstGeom prst="rect">
              <a:avLst/>
            </a:prstGeom>
            <a:solidFill>
              <a:srgbClr val="C8EBF0"/>
            </a:solidFill>
            <a:ln>
              <a:solidFill>
                <a:srgbClr val="C8EB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0A92C0BC-0161-4402-B2B7-69D2B11AAE73}"/>
                </a:ext>
              </a:extLst>
            </p:cNvPr>
            <p:cNvSpPr txBox="1"/>
            <p:nvPr/>
          </p:nvSpPr>
          <p:spPr>
            <a:xfrm>
              <a:off x="10943866" y="1270814"/>
              <a:ext cx="793807" cy="261610"/>
            </a:xfrm>
            <a:prstGeom prst="rect">
              <a:avLst/>
            </a:prstGeom>
            <a:noFill/>
          </p:spPr>
          <p:txBody>
            <a:bodyPr wrap="none" rtlCol="0">
              <a:spAutoFit/>
            </a:bodyPr>
            <a:lstStyle/>
            <a:p>
              <a:r>
                <a:rPr lang="en-GB" sz="1050" b="1"/>
                <a:t>PROVIDER</a:t>
              </a:r>
              <a:endParaRPr lang="en-GB" sz="1100" b="1"/>
            </a:p>
          </p:txBody>
        </p:sp>
        <p:pic>
          <p:nvPicPr>
            <p:cNvPr id="63" name="Graphic 62" descr="Teacher outline">
              <a:extLst>
                <a:ext uri="{FF2B5EF4-FFF2-40B4-BE49-F238E27FC236}">
                  <a16:creationId xmlns:a16="http://schemas.microsoft.com/office/drawing/2014/main" id="{102405EA-87D7-4980-B4F7-4575F15BCE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43433" y="920942"/>
              <a:ext cx="454416" cy="454416"/>
            </a:xfrm>
            <a:prstGeom prst="rect">
              <a:avLst/>
            </a:prstGeom>
          </p:spPr>
        </p:pic>
      </p:grpSp>
      <p:sp>
        <p:nvSpPr>
          <p:cNvPr id="70" name="TextBox 69">
            <a:extLst>
              <a:ext uri="{FF2B5EF4-FFF2-40B4-BE49-F238E27FC236}">
                <a16:creationId xmlns:a16="http://schemas.microsoft.com/office/drawing/2014/main" id="{80F04E77-633B-42E6-AA40-1C5D7CDE526D}"/>
              </a:ext>
            </a:extLst>
          </p:cNvPr>
          <p:cNvSpPr txBox="1"/>
          <p:nvPr/>
        </p:nvSpPr>
        <p:spPr>
          <a:xfrm>
            <a:off x="8827666" y="1888671"/>
            <a:ext cx="2463671" cy="4632037"/>
          </a:xfrm>
          <a:prstGeom prst="rect">
            <a:avLst/>
          </a:prstGeom>
          <a:noFill/>
        </p:spPr>
        <p:txBody>
          <a:bodyPr wrap="square" lIns="91440" tIns="45720" rIns="91440" bIns="45720" anchor="t">
            <a:spAutoFit/>
          </a:bodyPr>
          <a:lstStyle/>
          <a:p>
            <a:r>
              <a:rPr lang="en-GB" sz="1100">
                <a:sym typeface="Helvetica Neue"/>
              </a:rPr>
              <a:t>Do now:</a:t>
            </a:r>
          </a:p>
          <a:p>
            <a:pPr marL="285750" indent="-285750">
              <a:buFont typeface="Arial" panose="020B0604020202020204" pitchFamily="34" charset="0"/>
              <a:buChar char="•"/>
            </a:pPr>
            <a:r>
              <a:rPr lang="en-GB" sz="1100">
                <a:sym typeface="Helvetica Neue"/>
              </a:rPr>
              <a:t>Download </a:t>
            </a:r>
            <a:r>
              <a:rPr lang="en-GB" sz="1100">
                <a:sym typeface="Helvetica Neue"/>
                <a:hlinkClick r:id="rId7"/>
              </a:rPr>
              <a:t>the early career framework</a:t>
            </a:r>
            <a:r>
              <a:rPr lang="en-GB" sz="1100">
                <a:sym typeface="Helvetica Neue"/>
              </a:rPr>
              <a:t>.</a:t>
            </a:r>
            <a:br>
              <a:rPr lang="en-GB" sz="1100"/>
            </a:br>
            <a:endParaRPr lang="en-GB" sz="1100">
              <a:sym typeface="Helvetica Neue"/>
            </a:endParaRPr>
          </a:p>
          <a:p>
            <a:pPr marL="285750" indent="-285750">
              <a:buFont typeface="Arial" panose="020B0604020202020204" pitchFamily="34" charset="0"/>
              <a:buChar char="•"/>
            </a:pPr>
            <a:r>
              <a:rPr lang="en-GB" sz="1100">
                <a:sym typeface="Helvetica Neue"/>
              </a:rPr>
              <a:t>Design a two-year programme of support and training that covers every “learn that” and “learn how to” statement in the ECF</a:t>
            </a:r>
            <a:endParaRPr lang="en-GB" sz="1100">
              <a:cs typeface="Calibri"/>
            </a:endParaRPr>
          </a:p>
          <a:p>
            <a:endParaRPr lang="en-GB" sz="1100">
              <a:sym typeface="Helvetica Neue"/>
            </a:endParaRPr>
          </a:p>
          <a:p>
            <a:r>
              <a:rPr lang="en-GB" sz="1100">
                <a:sym typeface="Helvetica Neue"/>
              </a:rPr>
              <a:t>Ahead of September 2021:</a:t>
            </a:r>
            <a:br>
              <a:rPr lang="en-GB" sz="1100"/>
            </a:br>
            <a:endParaRPr lang="en-GB" sz="1100">
              <a:sym typeface="Helvetica Neue"/>
            </a:endParaRPr>
          </a:p>
          <a:p>
            <a:pPr marL="285750" indent="-285750">
              <a:buFont typeface="Arial" panose="020B0604020202020204" pitchFamily="34" charset="0"/>
              <a:buChar char="•"/>
            </a:pPr>
            <a:r>
              <a:rPr lang="en-GB" sz="1100">
                <a:sym typeface="Helvetica Neue"/>
              </a:rPr>
              <a:t>Ensure your ECT has timetable reduction, and that </a:t>
            </a:r>
            <a:r>
              <a:rPr lang="en-US" sz="1100">
                <a:sym typeface="Helvetica Neue"/>
              </a:rPr>
              <a:t>the induction tutor and mentor have the ability and time to carry out their roles</a:t>
            </a:r>
            <a:br>
              <a:rPr lang="en-US" sz="1100"/>
            </a:br>
            <a:endParaRPr lang="en-GB" sz="1100">
              <a:sym typeface="Helvetica Neue"/>
            </a:endParaRPr>
          </a:p>
          <a:p>
            <a:pPr marL="285750" indent="-285750">
              <a:buFont typeface="Arial" panose="020B0604020202020204" pitchFamily="34" charset="0"/>
              <a:buChar char="•"/>
            </a:pPr>
            <a:r>
              <a:rPr lang="en-GB" sz="1100">
                <a:sym typeface="Helvetica Neue"/>
              </a:rPr>
              <a:t>Contact your Appropriate Body to ask about what evidence will be required to demonstrate your induction programme meets statutory requirements</a:t>
            </a:r>
            <a:endParaRPr lang="en-GB" sz="1100">
              <a:cs typeface="Calibri"/>
            </a:endParaRPr>
          </a:p>
          <a:p>
            <a:endParaRPr lang="en-GB" sz="1600">
              <a:sym typeface="Helvetica Neue"/>
            </a:endParaRPr>
          </a:p>
          <a:p>
            <a:endParaRPr lang="en-GB" sz="1600">
              <a:sym typeface="Helvetica Neue"/>
            </a:endParaRPr>
          </a:p>
          <a:p>
            <a:pPr marL="285750" indent="-285750">
              <a:buFontTx/>
              <a:buChar char="-"/>
            </a:pPr>
            <a:endParaRPr lang="en-GB" sz="1600">
              <a:sym typeface="Helvetica Neue"/>
            </a:endParaRPr>
          </a:p>
          <a:p>
            <a:pPr marL="285750" indent="-285750">
              <a:buFontTx/>
              <a:buChar char="-"/>
            </a:pPr>
            <a:endParaRPr lang="en-GB" sz="1600"/>
          </a:p>
        </p:txBody>
      </p:sp>
      <p:pic>
        <p:nvPicPr>
          <p:cNvPr id="4" name="Graphic 3" descr="Clipboard Partially Checked outline">
            <a:extLst>
              <a:ext uri="{FF2B5EF4-FFF2-40B4-BE49-F238E27FC236}">
                <a16:creationId xmlns:a16="http://schemas.microsoft.com/office/drawing/2014/main" id="{CD2A5593-C59D-4D7B-ABE2-EFAD1F0ED4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6182" y="1753878"/>
            <a:ext cx="632791" cy="632791"/>
          </a:xfrm>
          <a:prstGeom prst="rect">
            <a:avLst/>
          </a:prstGeom>
        </p:spPr>
      </p:pic>
      <p:sp>
        <p:nvSpPr>
          <p:cNvPr id="56" name="TextBox 55">
            <a:extLst>
              <a:ext uri="{FF2B5EF4-FFF2-40B4-BE49-F238E27FC236}">
                <a16:creationId xmlns:a16="http://schemas.microsoft.com/office/drawing/2014/main" id="{B12AF127-581F-4CCC-B70D-9EA2B7740355}"/>
              </a:ext>
            </a:extLst>
          </p:cNvPr>
          <p:cNvSpPr txBox="1"/>
          <p:nvPr/>
        </p:nvSpPr>
        <p:spPr>
          <a:xfrm>
            <a:off x="5022886" y="1888671"/>
            <a:ext cx="2463671" cy="4062651"/>
          </a:xfrm>
          <a:prstGeom prst="rect">
            <a:avLst/>
          </a:prstGeom>
          <a:noFill/>
        </p:spPr>
        <p:txBody>
          <a:bodyPr wrap="square" lIns="91440" tIns="45720" rIns="91440" bIns="45720" anchor="t">
            <a:spAutoFit/>
          </a:bodyPr>
          <a:lstStyle/>
          <a:p>
            <a:r>
              <a:rPr lang="en-GB" sz="1100">
                <a:sym typeface="Helvetica Neue"/>
              </a:rPr>
              <a:t>Do now: </a:t>
            </a:r>
          </a:p>
          <a:p>
            <a:pPr marL="285750" indent="-285750">
              <a:buFont typeface="Arial" panose="020B0604020202020204" pitchFamily="34" charset="0"/>
              <a:buChar char="•"/>
            </a:pPr>
            <a:r>
              <a:rPr lang="en-GB" sz="1100">
                <a:sym typeface="Helvetica Neue"/>
                <a:hlinkClick r:id="rId10"/>
              </a:rPr>
              <a:t>Review the published materials and pick a provider that suits your needs.</a:t>
            </a:r>
            <a:endParaRPr lang="en-GB" sz="1100">
              <a:cs typeface="Calibri"/>
            </a:endParaRPr>
          </a:p>
          <a:p>
            <a:pPr marL="285750" indent="-285750">
              <a:buFont typeface="Arial" panose="020B0604020202020204" pitchFamily="34" charset="0"/>
              <a:buChar char="•"/>
            </a:pPr>
            <a:endParaRPr lang="en-GB" sz="1100">
              <a:sym typeface="Helvetica Neue"/>
            </a:endParaRPr>
          </a:p>
          <a:p>
            <a:r>
              <a:rPr lang="en-GB" sz="1100">
                <a:sym typeface="Helvetica Neue"/>
              </a:rPr>
              <a:t>Ahead of September 2021:</a:t>
            </a:r>
            <a:br>
              <a:rPr lang="en-GB" sz="1100"/>
            </a:br>
            <a:endParaRPr lang="en-GB" sz="1100">
              <a:sym typeface="Helvetica Neue"/>
            </a:endParaRPr>
          </a:p>
          <a:p>
            <a:pPr marL="285750" indent="-285750">
              <a:buFont typeface="Arial" panose="020B0604020202020204" pitchFamily="34" charset="0"/>
              <a:buChar char="•"/>
            </a:pPr>
            <a:r>
              <a:rPr lang="en-GB" sz="1100">
                <a:sym typeface="Helvetica Neue"/>
              </a:rPr>
              <a:t>Ensure your ECT has timetable reduction, and that </a:t>
            </a:r>
            <a:r>
              <a:rPr lang="en-US" sz="1100">
                <a:sym typeface="Helvetica Neue"/>
              </a:rPr>
              <a:t>the induction tutor and mentor have the ability and time to carry out their roles</a:t>
            </a:r>
            <a:br>
              <a:rPr lang="en-US" sz="1100"/>
            </a:br>
            <a:endParaRPr lang="en-GB" sz="1100">
              <a:sym typeface="Helvetica Neue"/>
            </a:endParaRPr>
          </a:p>
          <a:p>
            <a:pPr marL="285750" indent="-285750">
              <a:buFont typeface="Arial" panose="020B0604020202020204" pitchFamily="34" charset="0"/>
              <a:buChar char="•"/>
            </a:pPr>
            <a:r>
              <a:rPr lang="en-GB" sz="1100">
                <a:sym typeface="Helvetica Neue"/>
              </a:rPr>
              <a:t>Contact your Appropriate Body to ask about what evidence will be required to demonstrate your induction programme meets statutory requirements</a:t>
            </a:r>
            <a:endParaRPr lang="en-GB" sz="1100">
              <a:cs typeface="Calibri"/>
            </a:endParaRPr>
          </a:p>
          <a:p>
            <a:pPr marL="285750" indent="-285750">
              <a:buFont typeface="Arial" panose="020B0604020202020204" pitchFamily="34" charset="0"/>
              <a:buChar char="•"/>
            </a:pPr>
            <a:endParaRPr lang="en-GB" sz="1100">
              <a:sym typeface="Helvetica Neue"/>
            </a:endParaRPr>
          </a:p>
          <a:p>
            <a:pPr marL="285750" indent="-285750">
              <a:buFont typeface="Arial" panose="020B0604020202020204" pitchFamily="34" charset="0"/>
              <a:buChar char="•"/>
            </a:pPr>
            <a:r>
              <a:rPr lang="en-GB" sz="1100">
                <a:sym typeface="Helvetica Neue"/>
              </a:rPr>
              <a:t>Sign up on the DfE online service and register the details for your ECT(s) and mentor(s)</a:t>
            </a:r>
            <a:endParaRPr lang="en-GB" sz="1100">
              <a:cs typeface="Calibri"/>
            </a:endParaRPr>
          </a:p>
          <a:p>
            <a:pPr marL="285750" indent="-285750">
              <a:buFont typeface="Arial" panose="020B0604020202020204" pitchFamily="34" charset="0"/>
              <a:buChar char="•"/>
            </a:pPr>
            <a:endParaRPr lang="en-GB" sz="1100">
              <a:sym typeface="Helvetica Neue"/>
            </a:endParaRPr>
          </a:p>
          <a:p>
            <a:pPr marL="285750" indent="-285750">
              <a:buFont typeface="Arial" panose="020B0604020202020204" pitchFamily="34" charset="0"/>
              <a:buChar char="•"/>
            </a:pPr>
            <a:endParaRPr lang="en-GB" sz="1600">
              <a:sym typeface="Helvetica Neue"/>
            </a:endParaRPr>
          </a:p>
        </p:txBody>
      </p:sp>
      <p:pic>
        <p:nvPicPr>
          <p:cNvPr id="65" name="Graphic 64" descr="Clipboard Partially Checked outline">
            <a:extLst>
              <a:ext uri="{FF2B5EF4-FFF2-40B4-BE49-F238E27FC236}">
                <a16:creationId xmlns:a16="http://schemas.microsoft.com/office/drawing/2014/main" id="{72AAF39F-B7A0-440E-B8DA-C00A685E71D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52749" y="1753878"/>
            <a:ext cx="632791" cy="632791"/>
          </a:xfrm>
          <a:prstGeom prst="rect">
            <a:avLst/>
          </a:prstGeom>
        </p:spPr>
      </p:pic>
      <p:sp>
        <p:nvSpPr>
          <p:cNvPr id="66" name="TextBox 65">
            <a:extLst>
              <a:ext uri="{FF2B5EF4-FFF2-40B4-BE49-F238E27FC236}">
                <a16:creationId xmlns:a16="http://schemas.microsoft.com/office/drawing/2014/main" id="{97498643-9736-4C6E-9DF2-75028009AA0D}"/>
              </a:ext>
            </a:extLst>
          </p:cNvPr>
          <p:cNvSpPr txBox="1"/>
          <p:nvPr/>
        </p:nvSpPr>
        <p:spPr>
          <a:xfrm>
            <a:off x="1608973" y="1888671"/>
            <a:ext cx="2463671" cy="3524042"/>
          </a:xfrm>
          <a:prstGeom prst="rect">
            <a:avLst/>
          </a:prstGeom>
          <a:noFill/>
        </p:spPr>
        <p:txBody>
          <a:bodyPr wrap="square">
            <a:spAutoFit/>
          </a:bodyPr>
          <a:lstStyle/>
          <a:p>
            <a:r>
              <a:rPr lang="en-GB" sz="1100" dirty="0">
                <a:sym typeface="Helvetica Neue"/>
              </a:rPr>
              <a:t>Do now: </a:t>
            </a:r>
          </a:p>
          <a:p>
            <a:pPr marL="171450" indent="-171450">
              <a:buFont typeface="Arial" panose="020B0604020202020204" pitchFamily="34" charset="0"/>
              <a:buChar char="•"/>
            </a:pPr>
            <a:r>
              <a:rPr lang="en-GB" sz="1100" kern="0" dirty="0"/>
              <a:t>The easiest way to sign up to these programmes is to contact your local Teaching School Hub.</a:t>
            </a:r>
          </a:p>
          <a:p>
            <a:pPr marL="171450" indent="-171450">
              <a:buFont typeface="Arial" panose="020B0604020202020204" pitchFamily="34" charset="0"/>
              <a:buChar char="•"/>
            </a:pPr>
            <a:endParaRPr lang="en-GB" sz="1100" dirty="0">
              <a:sym typeface="Helvetica Neue"/>
            </a:endParaRPr>
          </a:p>
          <a:p>
            <a:endParaRPr lang="en-GB" sz="1100" dirty="0">
              <a:sym typeface="Helvetica Neue"/>
            </a:endParaRPr>
          </a:p>
          <a:p>
            <a:r>
              <a:rPr lang="en-GB" sz="1100" dirty="0">
                <a:sym typeface="Helvetica Neue"/>
              </a:rPr>
              <a:t>Ahead of September 2021:</a:t>
            </a:r>
            <a:br>
              <a:rPr lang="en-GB" sz="1100" dirty="0">
                <a:sym typeface="Helvetica Neue"/>
              </a:rPr>
            </a:br>
            <a:endParaRPr lang="en-GB" sz="1100" dirty="0">
              <a:sym typeface="Helvetica Neue"/>
            </a:endParaRPr>
          </a:p>
          <a:p>
            <a:pPr marL="285750" indent="-285750">
              <a:buFont typeface="Arial" panose="020B0604020202020204" pitchFamily="34" charset="0"/>
              <a:buChar char="•"/>
            </a:pPr>
            <a:r>
              <a:rPr lang="en-GB" sz="1100" dirty="0">
                <a:sym typeface="Helvetica Neue"/>
              </a:rPr>
              <a:t>Ensure you have an Appropriate Body in place</a:t>
            </a:r>
          </a:p>
          <a:p>
            <a:pPr marL="285750" indent="-285750">
              <a:buFont typeface="Arial" panose="020B0604020202020204" pitchFamily="34" charset="0"/>
              <a:buChar char="•"/>
            </a:pPr>
            <a:endParaRPr lang="en-GB" sz="1100" dirty="0">
              <a:sym typeface="Helvetica Neue"/>
            </a:endParaRPr>
          </a:p>
          <a:p>
            <a:pPr marL="285750" indent="-285750">
              <a:buFont typeface="Arial" panose="020B0604020202020204" pitchFamily="34" charset="0"/>
              <a:buChar char="•"/>
            </a:pPr>
            <a:r>
              <a:rPr lang="en-GB" sz="1100" dirty="0">
                <a:sym typeface="Helvetica Neue"/>
              </a:rPr>
              <a:t>Ensure your ECT has timetable reduction, and that </a:t>
            </a:r>
            <a:r>
              <a:rPr lang="en-US" sz="1100" dirty="0">
                <a:sym typeface="Helvetica Neue"/>
              </a:rPr>
              <a:t>the induction tutor and mentor have the ability and time to carry out their roles</a:t>
            </a:r>
          </a:p>
          <a:p>
            <a:pPr marL="285750" indent="-285750">
              <a:buFont typeface="Arial" panose="020B0604020202020204" pitchFamily="34" charset="0"/>
              <a:buChar char="•"/>
            </a:pPr>
            <a:endParaRPr lang="en-US" sz="1100" dirty="0">
              <a:sym typeface="Helvetica Neue"/>
            </a:endParaRPr>
          </a:p>
          <a:p>
            <a:pPr marL="285750" indent="-285750">
              <a:buFont typeface="Arial" panose="020B0604020202020204" pitchFamily="34" charset="0"/>
              <a:buChar char="•"/>
            </a:pPr>
            <a:r>
              <a:rPr lang="en-GB" sz="1100" dirty="0">
                <a:sym typeface="Helvetica Neue"/>
              </a:rPr>
              <a:t>Sign up on the DfE online service and register the details for your ECT(s) and mentor(s)</a:t>
            </a:r>
          </a:p>
          <a:p>
            <a:endParaRPr lang="en-GB" sz="1400" dirty="0"/>
          </a:p>
        </p:txBody>
      </p:sp>
      <p:pic>
        <p:nvPicPr>
          <p:cNvPr id="67" name="Graphic 66" descr="Clipboard Partially Checked outline">
            <a:extLst>
              <a:ext uri="{FF2B5EF4-FFF2-40B4-BE49-F238E27FC236}">
                <a16:creationId xmlns:a16="http://schemas.microsoft.com/office/drawing/2014/main" id="{5508E553-8DD4-440F-B18E-CF04EFDA86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26147" y="1753878"/>
            <a:ext cx="632791" cy="632791"/>
          </a:xfrm>
          <a:prstGeom prst="rect">
            <a:avLst/>
          </a:prstGeom>
        </p:spPr>
      </p:pic>
    </p:spTree>
    <p:extLst>
      <p:ext uri="{BB962C8B-B14F-4D97-AF65-F5344CB8AC3E}">
        <p14:creationId xmlns:p14="http://schemas.microsoft.com/office/powerpoint/2010/main" val="1831114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FF88E8725B074693198F2DCF22AE75" ma:contentTypeVersion="12" ma:contentTypeDescription="Create a new document." ma:contentTypeScope="" ma:versionID="e1f88f2ab7e36f1ffc0118892b8747cf">
  <xsd:schema xmlns:xsd="http://www.w3.org/2001/XMLSchema" xmlns:xs="http://www.w3.org/2001/XMLSchema" xmlns:p="http://schemas.microsoft.com/office/2006/metadata/properties" xmlns:ns3="0cd2c30b-c4fb-44ab-b1c0-341d5c676e1a" xmlns:ns4="48722ee2-a8e7-47d6-a036-84ae11bb6326" targetNamespace="http://schemas.microsoft.com/office/2006/metadata/properties" ma:root="true" ma:fieldsID="1dc640d4e7cf31248f5a93bb8adff124" ns3:_="" ns4:_="">
    <xsd:import namespace="0cd2c30b-c4fb-44ab-b1c0-341d5c676e1a"/>
    <xsd:import namespace="48722ee2-a8e7-47d6-a036-84ae11bb63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2c30b-c4fb-44ab-b1c0-341d5c676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722ee2-a8e7-47d6-a036-84ae11bb6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6C30E5-1D07-4B83-9F98-7F4580DCE9CC}">
  <ds:schemaRefs>
    <ds:schemaRef ds:uri="http://purl.org/dc/term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48722ee2-a8e7-47d6-a036-84ae11bb6326"/>
    <ds:schemaRef ds:uri="0cd2c30b-c4fb-44ab-b1c0-341d5c676e1a"/>
    <ds:schemaRef ds:uri="http://www.w3.org/XML/1998/namespace"/>
    <ds:schemaRef ds:uri="http://purl.org/dc/dcmitype/"/>
  </ds:schemaRefs>
</ds:datastoreItem>
</file>

<file path=customXml/itemProps2.xml><?xml version="1.0" encoding="utf-8"?>
<ds:datastoreItem xmlns:ds="http://schemas.openxmlformats.org/officeDocument/2006/customXml" ds:itemID="{E8DC9B98-9F8C-4B5F-8480-BF562B7B9338}">
  <ds:schemaRefs>
    <ds:schemaRef ds:uri="http://schemas.microsoft.com/sharepoint/v3/contenttype/forms"/>
  </ds:schemaRefs>
</ds:datastoreItem>
</file>

<file path=customXml/itemProps3.xml><?xml version="1.0" encoding="utf-8"?>
<ds:datastoreItem xmlns:ds="http://schemas.openxmlformats.org/officeDocument/2006/customXml" ds:itemID="{0291CC46-CB11-412E-A12E-6AB4881052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2c30b-c4fb-44ab-b1c0-341d5c676e1a"/>
    <ds:schemaRef ds:uri="48722ee2-a8e7-47d6-a036-84ae11bb6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793</TotalTime>
  <Words>6909</Words>
  <Application>Microsoft Office PowerPoint</Application>
  <PresentationFormat>Widescreen</PresentationFormat>
  <Paragraphs>523</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Courier New</vt:lpstr>
      <vt:lpstr>Helvetica Neue</vt:lpstr>
      <vt:lpstr>nta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BLURTON, Frances</dc:creator>
  <cp:lastModifiedBy>HUGGETT-KING, Rebecca</cp:lastModifiedBy>
  <cp:revision>32</cp:revision>
  <dcterms:created xsi:type="dcterms:W3CDTF">2021-03-19T08:45:31Z</dcterms:created>
  <dcterms:modified xsi:type="dcterms:W3CDTF">2021-05-12T10:09:04Z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0x010100A0FF88E8725B074693198F2DCF22AE75</vt:lpwstr>
  </property>
</Properties>
</file>