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8" r:id="rId11"/>
    <p:sldId id="272" r:id="rId12"/>
  </p:sldIdLst>
  <p:sldSz cx="9144000" cy="5143500" type="screen16x9"/>
  <p:notesSz cx="6858000" cy="9144000"/>
  <p:embeddedFontLst>
    <p:embeddedFont>
      <p:font typeface="Gill Sans" panose="020B0604020202020204" charset="0"/>
      <p:regular r:id="rId14"/>
      <p:bold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Merriweather Sans" panose="020B0604020202020204" charset="0"/>
      <p:regular r:id="rId20"/>
      <p:bold r:id="rId21"/>
      <p:italic r:id="rId22"/>
      <p:boldItalic r:id="rId23"/>
    </p:embeddedFont>
    <p:embeddedFont>
      <p:font typeface="Proxima Nova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35" y="60"/>
      </p:cViewPr>
      <p:guideLst>
        <p:guide orient="horz" pos="1620"/>
        <p:guide pos="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3c4373ad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gb3c4373adb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2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d5f64e640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6" name="Google Shape;256;gd5f64e6405_0_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5f64e64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gd5f64e6405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498028867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5" name="Google Shape;115;gd498028867_1_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d498028867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gd498028867_1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498028867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gd498028867_1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d5f64e640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gd5f64e6405_0_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498028867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gd498028867_1_4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5f64e6405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gd5f64e6405_0_1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5f64e640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Google Shape;213;gd5f64e6405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4429125" y="4892040"/>
            <a:ext cx="291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solidFill>
          <a:srgbClr val="FDBE38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AND_TWO_COLUMNS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311700" y="182880"/>
            <a:ext cx="8520600" cy="7776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body" idx="1"/>
          </p:nvPr>
        </p:nvSpPr>
        <p:spPr>
          <a:xfrm>
            <a:off x="311700" y="1315750"/>
            <a:ext cx="1938900" cy="31251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marL="457200" lvl="0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2"/>
          </p:nvPr>
        </p:nvSpPr>
        <p:spPr>
          <a:xfrm>
            <a:off x="2507350" y="1315750"/>
            <a:ext cx="1938900" cy="31251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marL="457200" lvl="0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4404150" y="4663225"/>
            <a:ext cx="331500" cy="3936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lvl="0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" name="Google Shape;6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250" y="4615850"/>
            <a:ext cx="494724" cy="2926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 txBox="1">
            <a:spLocks noGrp="1"/>
          </p:cNvSpPr>
          <p:nvPr>
            <p:ph type="body" idx="3"/>
          </p:nvPr>
        </p:nvSpPr>
        <p:spPr>
          <a:xfrm>
            <a:off x="4703000" y="1315750"/>
            <a:ext cx="1938900" cy="31251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marL="457200" lvl="0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4"/>
          </p:nvPr>
        </p:nvSpPr>
        <p:spPr>
          <a:xfrm>
            <a:off x="6898650" y="1315750"/>
            <a:ext cx="1938900" cy="31251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marL="457200" lvl="0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2100" rtl="0">
              <a:spcBef>
                <a:spcPts val="13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Proxima Nova"/>
              <a:buChar char="•"/>
              <a:defRPr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00">
          <p15:clr>
            <a:srgbClr val="FA7B17"/>
          </p15:clr>
        </p15:guide>
        <p15:guide id="2" pos="2960">
          <p15:clr>
            <a:srgbClr val="FA7B17"/>
          </p15:clr>
        </p15:guide>
        <p15:guide id="3" pos="1418">
          <p15:clr>
            <a:srgbClr val="FA7B17"/>
          </p15:clr>
        </p15:guide>
        <p15:guide id="4" pos="1579">
          <p15:clr>
            <a:srgbClr val="FA7B17"/>
          </p15:clr>
        </p15:guide>
        <p15:guide id="5" pos="4187">
          <p15:clr>
            <a:srgbClr val="FA7B17"/>
          </p15:clr>
        </p15:guide>
        <p15:guide id="6" pos="43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marL="457200" lvl="0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2pPr>
            <a:lvl3pPr marL="1371600" lvl="2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4pPr>
            <a:lvl5pPr marL="2286000" lvl="4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5pPr>
            <a:lvl6pPr marL="2743200" lvl="5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no logo/keyline 1">
  <p:cSld name="SECTION_HEADER_1_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228450" y="167504"/>
            <a:ext cx="8687100" cy="603300"/>
          </a:xfrm>
          <a:prstGeom prst="rect">
            <a:avLst/>
          </a:prstGeom>
        </p:spPr>
        <p:txBody>
          <a:bodyPr spcFirstLastPara="1" wrap="square" lIns="93575" tIns="93575" rIns="93575" bIns="93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53094"/>
              </a:buClr>
              <a:buSzPts val="4000"/>
              <a:buFont typeface="Proxima Nova"/>
              <a:buNone/>
              <a:defRPr b="1">
                <a:solidFill>
                  <a:srgbClr val="E5309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92242"/>
              </a:buClr>
              <a:buSzPts val="2300"/>
              <a:buFont typeface="Proxima Nova"/>
              <a:buNone/>
              <a:defRPr sz="2300" b="1">
                <a:solidFill>
                  <a:srgbClr val="29224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92242"/>
              </a:buClr>
              <a:buSzPts val="2300"/>
              <a:buFont typeface="Proxima Nova"/>
              <a:buNone/>
              <a:defRPr sz="2300" b="1">
                <a:solidFill>
                  <a:srgbClr val="29224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92242"/>
              </a:buClr>
              <a:buSzPts val="2300"/>
              <a:buFont typeface="Proxima Nova"/>
              <a:buNone/>
              <a:defRPr sz="2300" b="1">
                <a:solidFill>
                  <a:srgbClr val="29224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92242"/>
              </a:buClr>
              <a:buSzPts val="2300"/>
              <a:buFont typeface="Proxima Nova"/>
              <a:buNone/>
              <a:defRPr sz="2300" b="1">
                <a:solidFill>
                  <a:srgbClr val="29224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92242"/>
              </a:buClr>
              <a:buSzPts val="2300"/>
              <a:buFont typeface="Proxima Nova"/>
              <a:buNone/>
              <a:defRPr sz="2300" b="1">
                <a:solidFill>
                  <a:srgbClr val="29224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92242"/>
              </a:buClr>
              <a:buSzPts val="2300"/>
              <a:buFont typeface="Proxima Nova"/>
              <a:buNone/>
              <a:defRPr sz="2300" b="1">
                <a:solidFill>
                  <a:srgbClr val="29224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92242"/>
              </a:buClr>
              <a:buSzPts val="2300"/>
              <a:buFont typeface="Proxima Nova"/>
              <a:buNone/>
              <a:defRPr sz="2300" b="1">
                <a:solidFill>
                  <a:srgbClr val="29224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92242"/>
              </a:buClr>
              <a:buSzPts val="2300"/>
              <a:buFont typeface="Proxima Nova"/>
              <a:buNone/>
              <a:defRPr sz="2300" b="1">
                <a:solidFill>
                  <a:srgbClr val="29224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228450" y="839925"/>
            <a:ext cx="8687100" cy="13197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marL="457200" lvl="0" indent="-330200" rtl="0">
              <a:spcBef>
                <a:spcPts val="130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2pPr>
            <a:lvl3pPr marL="1371600" lvl="2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4pPr>
            <a:lvl5pPr marL="2286000" lvl="4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5pPr>
            <a:lvl6pPr marL="2743200" lvl="5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ubTitle" idx="2"/>
          </p:nvPr>
        </p:nvSpPr>
        <p:spPr>
          <a:xfrm>
            <a:off x="228450" y="2782775"/>
            <a:ext cx="8687100" cy="4428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lvl="0" rtl="0">
              <a:spcBef>
                <a:spcPts val="13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</a:defRPr>
            </a:lvl1pPr>
            <a:lvl2pPr lvl="1" rtl="0">
              <a:spcBef>
                <a:spcPts val="13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3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3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3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3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3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3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30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3"/>
          </p:nvPr>
        </p:nvSpPr>
        <p:spPr>
          <a:xfrm>
            <a:off x="228450" y="3160775"/>
            <a:ext cx="8687100" cy="13197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marL="457200" lvl="0" indent="-330200" rtl="0">
              <a:spcBef>
                <a:spcPts val="1300"/>
              </a:spcBef>
              <a:spcAft>
                <a:spcPts val="0"/>
              </a:spcAft>
              <a:buSzPts val="1600"/>
              <a:buChar char="•"/>
              <a:defRPr sz="1600"/>
            </a:lvl1pPr>
            <a:lvl2pPr marL="914400" lvl="1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2pPr>
            <a:lvl3pPr marL="1371600" lvl="2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3pPr>
            <a:lvl4pPr marL="1828800" lvl="3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4pPr>
            <a:lvl5pPr marL="2286000" lvl="4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5pPr>
            <a:lvl6pPr marL="2743200" lvl="5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6pPr>
            <a:lvl7pPr marL="3200400" lvl="6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7pPr>
            <a:lvl8pPr marL="3657600" lvl="7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8pPr>
            <a:lvl9pPr marL="4114800" lvl="8" indent="-431800" rtl="0">
              <a:spcBef>
                <a:spcPts val="1300"/>
              </a:spcBef>
              <a:spcAft>
                <a:spcPts val="0"/>
              </a:spcAft>
              <a:buSzPts val="3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22850" tIns="22850" rIns="22850" bIns="228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311700" y="182880"/>
            <a:ext cx="8520600" cy="5727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 b="1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311700" y="1315750"/>
            <a:ext cx="8520600" cy="31539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marL="457200" lvl="0" indent="-381000" rtl="0">
              <a:spcBef>
                <a:spcPts val="1300"/>
              </a:spcBef>
              <a:spcAft>
                <a:spcPts val="0"/>
              </a:spcAft>
              <a:buSzPts val="2400"/>
              <a:buFont typeface="Proxima Nova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rtl="0">
              <a:spcBef>
                <a:spcPts val="1300"/>
              </a:spcBef>
              <a:spcAft>
                <a:spcPts val="0"/>
              </a:spcAft>
              <a:buSzPts val="2400"/>
              <a:buFont typeface="Proxima Nova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rtl="0">
              <a:spcBef>
                <a:spcPts val="1300"/>
              </a:spcBef>
              <a:spcAft>
                <a:spcPts val="0"/>
              </a:spcAft>
              <a:buSzPts val="2400"/>
              <a:buFont typeface="Proxima Nova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81000" rtl="0">
              <a:spcBef>
                <a:spcPts val="1300"/>
              </a:spcBef>
              <a:spcAft>
                <a:spcPts val="0"/>
              </a:spcAft>
              <a:buSzPts val="2400"/>
              <a:buFont typeface="Proxima Nova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81000" rtl="0">
              <a:spcBef>
                <a:spcPts val="1300"/>
              </a:spcBef>
              <a:spcAft>
                <a:spcPts val="0"/>
              </a:spcAft>
              <a:buSzPts val="2400"/>
              <a:buFont typeface="Proxima Nova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81000" rtl="0">
              <a:spcBef>
                <a:spcPts val="1300"/>
              </a:spcBef>
              <a:spcAft>
                <a:spcPts val="0"/>
              </a:spcAft>
              <a:buSzPts val="2400"/>
              <a:buFont typeface="Proxima Nova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81000" rtl="0">
              <a:spcBef>
                <a:spcPts val="1300"/>
              </a:spcBef>
              <a:spcAft>
                <a:spcPts val="0"/>
              </a:spcAft>
              <a:buSzPts val="2400"/>
              <a:buFont typeface="Proxima Nova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81000" rtl="0">
              <a:spcBef>
                <a:spcPts val="1300"/>
              </a:spcBef>
              <a:spcAft>
                <a:spcPts val="0"/>
              </a:spcAft>
              <a:buSzPts val="2400"/>
              <a:buFont typeface="Proxima Nova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81000" rtl="0">
              <a:spcBef>
                <a:spcPts val="1300"/>
              </a:spcBef>
              <a:spcAft>
                <a:spcPts val="0"/>
              </a:spcAft>
              <a:buSzPts val="2400"/>
              <a:buFont typeface="Proxima Nova"/>
              <a:buChar char="•"/>
              <a:defRPr sz="24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80" name="Google Shape;8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250" y="4615850"/>
            <a:ext cx="494724" cy="2926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4404150" y="4663225"/>
            <a:ext cx="331500" cy="3936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lvl="0" algn="ctr" rtl="0">
              <a:buNone/>
              <a:defRPr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buNone/>
              <a:defRPr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buNone/>
              <a:defRPr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buNone/>
              <a:defRPr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buNone/>
              <a:defRPr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buNone/>
              <a:defRPr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buNone/>
              <a:defRPr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buNone/>
              <a:defRPr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buNone/>
              <a:defRPr sz="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168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22850" tIns="22850" rIns="22850" bIns="228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22850" tIns="22850" rIns="22850" bIns="2285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Char char="•"/>
              <a:defRPr sz="19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429125" y="4892040"/>
            <a:ext cx="291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0" tIns="22850" rIns="22850" bIns="228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Gill Sans"/>
              <a:buNone/>
              <a:defRPr sz="19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7738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>
            <a:spLocks noGrp="1"/>
          </p:cNvSpPr>
          <p:nvPr>
            <p:ph type="title" idx="4294967295"/>
          </p:nvPr>
        </p:nvSpPr>
        <p:spPr>
          <a:xfrm>
            <a:off x="458239" y="527559"/>
            <a:ext cx="8227500" cy="40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575" tIns="20575" rIns="20575" bIns="20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Helvetica Neue"/>
              <a:buNone/>
            </a:pPr>
            <a:endParaRPr sz="37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Helvetica Neue"/>
              <a:buNone/>
            </a:pPr>
            <a:endParaRPr sz="37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Helvetica Neue"/>
              <a:buNone/>
            </a:pPr>
            <a:endParaRPr sz="38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Helvetica Neue"/>
              <a:buNone/>
            </a:pPr>
            <a:r>
              <a:rPr lang="en-GB" sz="3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Nominating a school’s induction tutor – user journey</a:t>
            </a:r>
            <a:endParaRPr sz="38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Helvetica Neue"/>
              <a:buNone/>
            </a:pPr>
            <a:r>
              <a:rPr lang="en-GB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29th April 2021</a:t>
            </a:r>
            <a:endParaRPr sz="18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3">
            <a:alphaModFix/>
          </a:blip>
          <a:srcRect l="16130" t="18104" r="16993" b="25106"/>
          <a:stretch/>
        </p:blipFill>
        <p:spPr>
          <a:xfrm>
            <a:off x="186950" y="571500"/>
            <a:ext cx="3660724" cy="225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5525" y="4048274"/>
            <a:ext cx="1441725" cy="847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title" idx="4294967295"/>
          </p:nvPr>
        </p:nvSpPr>
        <p:spPr>
          <a:xfrm>
            <a:off x="514350" y="-2143"/>
            <a:ext cx="35805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2021 cohort next steps screen for school choosing to deliver accredited materials themselves</a:t>
            </a:r>
            <a:endParaRPr dirty="0"/>
          </a:p>
        </p:txBody>
      </p:sp>
      <p:sp>
        <p:nvSpPr>
          <p:cNvPr id="259" name="Google Shape;259;p38"/>
          <p:cNvSpPr/>
          <p:nvPr/>
        </p:nvSpPr>
        <p:spPr>
          <a:xfrm>
            <a:off x="5917883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8"/>
          <p:cNvSpPr/>
          <p:nvPr/>
        </p:nvSpPr>
        <p:spPr>
          <a:xfrm>
            <a:off x="4999421" y="4743450"/>
            <a:ext cx="3933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DfE Transformation and Digital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38"/>
          <p:cNvGrpSpPr/>
          <p:nvPr/>
        </p:nvGrpSpPr>
        <p:grpSpPr>
          <a:xfrm>
            <a:off x="0" y="4516075"/>
            <a:ext cx="9144000" cy="773949"/>
            <a:chOff x="0" y="4516075"/>
            <a:chExt cx="9144000" cy="773949"/>
          </a:xfrm>
        </p:grpSpPr>
        <p:sp>
          <p:nvSpPr>
            <p:cNvPr id="262" name="Google Shape;262;p38"/>
            <p:cNvSpPr/>
            <p:nvPr/>
          </p:nvSpPr>
          <p:spPr>
            <a:xfrm>
              <a:off x="0" y="4622990"/>
              <a:ext cx="9144000" cy="526800"/>
            </a:xfrm>
            <a:prstGeom prst="rect">
              <a:avLst/>
            </a:prstGeom>
            <a:solidFill>
              <a:srgbClr val="F47738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25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Gill Sans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263" name="Google Shape;263;p3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30900" y="4516075"/>
              <a:ext cx="1093400" cy="773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" name="Google Shape;26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250" y="152400"/>
            <a:ext cx="4492026" cy="42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 idx="4294967295"/>
          </p:nvPr>
        </p:nvSpPr>
        <p:spPr>
          <a:xfrm>
            <a:off x="514350" y="-2150"/>
            <a:ext cx="81888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Screens that an induction tutor would see if their school is planning to use a funded training provider or deliver the accredited training materials themselves. </a:t>
            </a:r>
            <a:endParaRPr sz="31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5917883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999421" y="4743450"/>
            <a:ext cx="3933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DfE Transformation and Digital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3"/>
          <p:cNvGrpSpPr/>
          <p:nvPr/>
        </p:nvGrpSpPr>
        <p:grpSpPr>
          <a:xfrm>
            <a:off x="0" y="4516075"/>
            <a:ext cx="9144000" cy="773949"/>
            <a:chOff x="0" y="4516075"/>
            <a:chExt cx="9144000" cy="773949"/>
          </a:xfrm>
        </p:grpSpPr>
        <p:sp>
          <p:nvSpPr>
            <p:cNvPr id="101" name="Google Shape;101;p23"/>
            <p:cNvSpPr/>
            <p:nvPr/>
          </p:nvSpPr>
          <p:spPr>
            <a:xfrm>
              <a:off x="0" y="4622990"/>
              <a:ext cx="9144000" cy="526800"/>
            </a:xfrm>
            <a:prstGeom prst="rect">
              <a:avLst/>
            </a:prstGeom>
            <a:solidFill>
              <a:srgbClr val="F47738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25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Gill Sans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02" name="Google Shape;102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30900" y="4516075"/>
              <a:ext cx="1093400" cy="7739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 idx="4294967295"/>
          </p:nvPr>
        </p:nvSpPr>
        <p:spPr>
          <a:xfrm>
            <a:off x="514350" y="-2143"/>
            <a:ext cx="35805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Initial invitation email</a:t>
            </a:r>
            <a:endParaRPr/>
          </a:p>
        </p:txBody>
      </p:sp>
      <p:sp>
        <p:nvSpPr>
          <p:cNvPr id="118" name="Google Shape;118;p25"/>
          <p:cNvSpPr/>
          <p:nvPr/>
        </p:nvSpPr>
        <p:spPr>
          <a:xfrm>
            <a:off x="5917883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5"/>
          <p:cNvSpPr/>
          <p:nvPr/>
        </p:nvSpPr>
        <p:spPr>
          <a:xfrm>
            <a:off x="4999421" y="4743450"/>
            <a:ext cx="3933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DfE Transformation and Digital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25"/>
          <p:cNvGrpSpPr/>
          <p:nvPr/>
        </p:nvGrpSpPr>
        <p:grpSpPr>
          <a:xfrm>
            <a:off x="0" y="4516075"/>
            <a:ext cx="9144000" cy="773949"/>
            <a:chOff x="0" y="4516075"/>
            <a:chExt cx="9144000" cy="773949"/>
          </a:xfrm>
        </p:grpSpPr>
        <p:sp>
          <p:nvSpPr>
            <p:cNvPr id="121" name="Google Shape;121;p25"/>
            <p:cNvSpPr/>
            <p:nvPr/>
          </p:nvSpPr>
          <p:spPr>
            <a:xfrm>
              <a:off x="0" y="4622990"/>
              <a:ext cx="9144000" cy="526800"/>
            </a:xfrm>
            <a:prstGeom prst="rect">
              <a:avLst/>
            </a:prstGeom>
            <a:solidFill>
              <a:srgbClr val="F47738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25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Gill Sans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22" name="Google Shape;122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30900" y="4516075"/>
              <a:ext cx="1093400" cy="773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Google Shape;12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275" y="146525"/>
            <a:ext cx="280478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00D60BB-31E7-45BE-86A2-559A07AC5BE2}"/>
              </a:ext>
            </a:extLst>
          </p:cNvPr>
          <p:cNvSpPr/>
          <p:nvPr/>
        </p:nvSpPr>
        <p:spPr>
          <a:xfrm>
            <a:off x="4054592" y="4566401"/>
            <a:ext cx="1652012" cy="227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A4F19C8-E02A-444E-BE55-503E18F3A66C}"/>
              </a:ext>
            </a:extLst>
          </p:cNvPr>
          <p:cNvCxnSpPr>
            <a:cxnSpLocks/>
            <a:stCxn id="2" idx="2"/>
          </p:cNvCxnSpPr>
          <p:nvPr/>
        </p:nvCxnSpPr>
        <p:spPr>
          <a:xfrm flipH="1" flipV="1">
            <a:off x="2468880" y="4311749"/>
            <a:ext cx="1585712" cy="3683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31FFE3-B7E3-4B9C-B50C-6EDA2DD69FAD}"/>
              </a:ext>
            </a:extLst>
          </p:cNvPr>
          <p:cNvSpPr txBox="1"/>
          <p:nvPr/>
        </p:nvSpPr>
        <p:spPr>
          <a:xfrm>
            <a:off x="816868" y="3209700"/>
            <a:ext cx="1652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N.B. this is not a deadline for schools by which they have to set up their details. They can generated a fresh link after that date very easily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 idx="4294967295"/>
          </p:nvPr>
        </p:nvSpPr>
        <p:spPr>
          <a:xfrm>
            <a:off x="514350" y="-2143"/>
            <a:ext cx="35805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 into the service</a:t>
            </a:r>
            <a:endParaRPr/>
          </a:p>
        </p:txBody>
      </p:sp>
      <p:sp>
        <p:nvSpPr>
          <p:cNvPr id="129" name="Google Shape;129;p26"/>
          <p:cNvSpPr/>
          <p:nvPr/>
        </p:nvSpPr>
        <p:spPr>
          <a:xfrm>
            <a:off x="5917883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6"/>
          <p:cNvSpPr/>
          <p:nvPr/>
        </p:nvSpPr>
        <p:spPr>
          <a:xfrm>
            <a:off x="4999421" y="4743450"/>
            <a:ext cx="3933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DfE Transformation and Digital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26"/>
          <p:cNvGrpSpPr/>
          <p:nvPr/>
        </p:nvGrpSpPr>
        <p:grpSpPr>
          <a:xfrm>
            <a:off x="0" y="4516075"/>
            <a:ext cx="9144000" cy="773949"/>
            <a:chOff x="0" y="4516075"/>
            <a:chExt cx="9144000" cy="773949"/>
          </a:xfrm>
        </p:grpSpPr>
        <p:sp>
          <p:nvSpPr>
            <p:cNvPr id="132" name="Google Shape;132;p26"/>
            <p:cNvSpPr/>
            <p:nvPr/>
          </p:nvSpPr>
          <p:spPr>
            <a:xfrm>
              <a:off x="0" y="4622990"/>
              <a:ext cx="9144000" cy="526800"/>
            </a:xfrm>
            <a:prstGeom prst="rect">
              <a:avLst/>
            </a:prstGeom>
            <a:solidFill>
              <a:srgbClr val="F47738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25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Gill Sans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33" name="Google Shape;133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30900" y="4516075"/>
              <a:ext cx="1093400" cy="773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" name="Google Shape;1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425" y="468963"/>
            <a:ext cx="3219450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 idx="4294967295"/>
          </p:nvPr>
        </p:nvSpPr>
        <p:spPr>
          <a:xfrm>
            <a:off x="514350" y="-2143"/>
            <a:ext cx="35805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Ask the school to nominate their induction tutor</a:t>
            </a:r>
            <a:endParaRPr/>
          </a:p>
        </p:txBody>
      </p:sp>
      <p:sp>
        <p:nvSpPr>
          <p:cNvPr id="140" name="Google Shape;140;p27"/>
          <p:cNvSpPr/>
          <p:nvPr/>
        </p:nvSpPr>
        <p:spPr>
          <a:xfrm>
            <a:off x="5917883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7"/>
          <p:cNvSpPr/>
          <p:nvPr/>
        </p:nvSpPr>
        <p:spPr>
          <a:xfrm>
            <a:off x="4999421" y="4743450"/>
            <a:ext cx="3933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DfE Transformation and Digital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" name="Google Shape;142;p27"/>
          <p:cNvGrpSpPr/>
          <p:nvPr/>
        </p:nvGrpSpPr>
        <p:grpSpPr>
          <a:xfrm>
            <a:off x="0" y="4516075"/>
            <a:ext cx="9144000" cy="773949"/>
            <a:chOff x="0" y="4516075"/>
            <a:chExt cx="9144000" cy="773949"/>
          </a:xfrm>
        </p:grpSpPr>
        <p:sp>
          <p:nvSpPr>
            <p:cNvPr id="143" name="Google Shape;143;p27"/>
            <p:cNvSpPr/>
            <p:nvPr/>
          </p:nvSpPr>
          <p:spPr>
            <a:xfrm>
              <a:off x="0" y="4622990"/>
              <a:ext cx="9144000" cy="526800"/>
            </a:xfrm>
            <a:prstGeom prst="rect">
              <a:avLst/>
            </a:prstGeom>
            <a:solidFill>
              <a:srgbClr val="F47738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25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Gill Sans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44" name="Google Shape;144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30900" y="4516075"/>
              <a:ext cx="1093400" cy="773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5450" y="834306"/>
            <a:ext cx="4137700" cy="295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 idx="4294967295"/>
          </p:nvPr>
        </p:nvSpPr>
        <p:spPr>
          <a:xfrm>
            <a:off x="514350" y="-2143"/>
            <a:ext cx="35805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details for the induction tutor</a:t>
            </a:r>
            <a:endParaRPr/>
          </a:p>
        </p:txBody>
      </p:sp>
      <p:sp>
        <p:nvSpPr>
          <p:cNvPr id="151" name="Google Shape;151;p28"/>
          <p:cNvSpPr/>
          <p:nvPr/>
        </p:nvSpPr>
        <p:spPr>
          <a:xfrm>
            <a:off x="5917883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8"/>
          <p:cNvSpPr/>
          <p:nvPr/>
        </p:nvSpPr>
        <p:spPr>
          <a:xfrm>
            <a:off x="4999421" y="4743450"/>
            <a:ext cx="3933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DfE Transformation and Digital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28"/>
          <p:cNvGrpSpPr/>
          <p:nvPr/>
        </p:nvGrpSpPr>
        <p:grpSpPr>
          <a:xfrm>
            <a:off x="0" y="4516075"/>
            <a:ext cx="9144000" cy="773949"/>
            <a:chOff x="0" y="4516075"/>
            <a:chExt cx="9144000" cy="773949"/>
          </a:xfrm>
        </p:grpSpPr>
        <p:sp>
          <p:nvSpPr>
            <p:cNvPr id="154" name="Google Shape;154;p28"/>
            <p:cNvSpPr/>
            <p:nvPr/>
          </p:nvSpPr>
          <p:spPr>
            <a:xfrm>
              <a:off x="0" y="4622990"/>
              <a:ext cx="9144000" cy="526800"/>
            </a:xfrm>
            <a:prstGeom prst="rect">
              <a:avLst/>
            </a:prstGeom>
            <a:solidFill>
              <a:srgbClr val="F47738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25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Gill Sans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55" name="Google Shape;155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30900" y="4516075"/>
              <a:ext cx="1093400" cy="773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1725" y="206413"/>
            <a:ext cx="3788691" cy="421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title" idx="4294967295"/>
          </p:nvPr>
        </p:nvSpPr>
        <p:spPr>
          <a:xfrm>
            <a:off x="514350" y="-2143"/>
            <a:ext cx="35805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Invitation email to induction tutor</a:t>
            </a:r>
            <a:endParaRPr/>
          </a:p>
        </p:txBody>
      </p:sp>
      <p:sp>
        <p:nvSpPr>
          <p:cNvPr id="162" name="Google Shape;162;p29"/>
          <p:cNvSpPr/>
          <p:nvPr/>
        </p:nvSpPr>
        <p:spPr>
          <a:xfrm>
            <a:off x="5917883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/>
          <p:nvPr/>
        </p:nvSpPr>
        <p:spPr>
          <a:xfrm>
            <a:off x="4999421" y="4743450"/>
            <a:ext cx="3933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DfE Transformation and Digital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29"/>
          <p:cNvGrpSpPr/>
          <p:nvPr/>
        </p:nvGrpSpPr>
        <p:grpSpPr>
          <a:xfrm>
            <a:off x="0" y="4516075"/>
            <a:ext cx="9144000" cy="773949"/>
            <a:chOff x="0" y="4516075"/>
            <a:chExt cx="9144000" cy="773949"/>
          </a:xfrm>
        </p:grpSpPr>
        <p:sp>
          <p:nvSpPr>
            <p:cNvPr id="165" name="Google Shape;165;p29"/>
            <p:cNvSpPr/>
            <p:nvPr/>
          </p:nvSpPr>
          <p:spPr>
            <a:xfrm>
              <a:off x="0" y="4622990"/>
              <a:ext cx="9144000" cy="526800"/>
            </a:xfrm>
            <a:prstGeom prst="rect">
              <a:avLst/>
            </a:prstGeom>
            <a:solidFill>
              <a:srgbClr val="F47738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25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Gill Sans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66" name="Google Shape;166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30900" y="4516075"/>
              <a:ext cx="1093400" cy="773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200" y="206413"/>
            <a:ext cx="3788066" cy="42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 txBox="1">
            <a:spLocks noGrp="1"/>
          </p:cNvSpPr>
          <p:nvPr>
            <p:ph type="title" idx="4294967295"/>
          </p:nvPr>
        </p:nvSpPr>
        <p:spPr>
          <a:xfrm>
            <a:off x="514350" y="-2143"/>
            <a:ext cx="35805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induction tutor is logged in: </a:t>
            </a:r>
            <a:r>
              <a:rPr lang="en-GB" sz="31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Select cohort screen for school who has decided to use a funded training provider</a:t>
            </a:r>
            <a:endParaRPr dirty="0"/>
          </a:p>
        </p:txBody>
      </p:sp>
      <p:sp>
        <p:nvSpPr>
          <p:cNvPr id="194" name="Google Shape;194;p32"/>
          <p:cNvSpPr/>
          <p:nvPr/>
        </p:nvSpPr>
        <p:spPr>
          <a:xfrm>
            <a:off x="5917883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2"/>
          <p:cNvSpPr/>
          <p:nvPr/>
        </p:nvSpPr>
        <p:spPr>
          <a:xfrm>
            <a:off x="4999421" y="4743450"/>
            <a:ext cx="3933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DfE Transformation and Digital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32"/>
          <p:cNvGrpSpPr/>
          <p:nvPr/>
        </p:nvGrpSpPr>
        <p:grpSpPr>
          <a:xfrm>
            <a:off x="0" y="4516075"/>
            <a:ext cx="9144000" cy="773949"/>
            <a:chOff x="0" y="4516075"/>
            <a:chExt cx="9144000" cy="773949"/>
          </a:xfrm>
        </p:grpSpPr>
        <p:sp>
          <p:nvSpPr>
            <p:cNvPr id="197" name="Google Shape;197;p32"/>
            <p:cNvSpPr/>
            <p:nvPr/>
          </p:nvSpPr>
          <p:spPr>
            <a:xfrm>
              <a:off x="0" y="4622990"/>
              <a:ext cx="9144000" cy="526800"/>
            </a:xfrm>
            <a:prstGeom prst="rect">
              <a:avLst/>
            </a:prstGeom>
            <a:solidFill>
              <a:srgbClr val="F47738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25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Gill Sans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198" name="Google Shape;198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30900" y="4516075"/>
              <a:ext cx="1093400" cy="773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9" name="Google Shape;1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250" y="152400"/>
            <a:ext cx="4361294" cy="42112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0467E48-4157-41E1-96E4-8C909471C5CC}"/>
              </a:ext>
            </a:extLst>
          </p:cNvPr>
          <p:cNvSpPr/>
          <p:nvPr/>
        </p:nvSpPr>
        <p:spPr>
          <a:xfrm>
            <a:off x="4223146" y="2458062"/>
            <a:ext cx="1652012" cy="227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ECD246-2946-4A31-A39C-DD5E784FDC50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3763108" y="2571750"/>
            <a:ext cx="460038" cy="1261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CC0B1D-4FA2-4230-B3B8-BF3C18D45885}"/>
              </a:ext>
            </a:extLst>
          </p:cNvPr>
          <p:cNvSpPr txBox="1"/>
          <p:nvPr/>
        </p:nvSpPr>
        <p:spPr>
          <a:xfrm>
            <a:off x="2442838" y="3869744"/>
            <a:ext cx="165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GB" sz="1200" i="1" dirty="0"/>
              <a:t>This functionality will be available before September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>
            <a:spLocks noGrp="1"/>
          </p:cNvSpPr>
          <p:nvPr>
            <p:ph type="title" idx="4294967295"/>
          </p:nvPr>
        </p:nvSpPr>
        <p:spPr>
          <a:xfrm>
            <a:off x="514350" y="-2143"/>
            <a:ext cx="3580500" cy="4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Helvetica Neue"/>
              <a:buNone/>
            </a:pPr>
            <a:r>
              <a:rPr lang="en-GB" sz="31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a school then selects ‘Sign up with a training provider’</a:t>
            </a:r>
            <a:endParaRPr dirty="0"/>
          </a:p>
        </p:txBody>
      </p:sp>
      <p:sp>
        <p:nvSpPr>
          <p:cNvPr id="216" name="Google Shape;216;p34"/>
          <p:cNvSpPr/>
          <p:nvPr/>
        </p:nvSpPr>
        <p:spPr>
          <a:xfrm>
            <a:off x="5917883" y="4743450"/>
            <a:ext cx="27204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GDS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4"/>
          <p:cNvSpPr/>
          <p:nvPr/>
        </p:nvSpPr>
        <p:spPr>
          <a:xfrm>
            <a:off x="4999421" y="4743450"/>
            <a:ext cx="39333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Helvetica Neue"/>
              <a:buNone/>
            </a:pPr>
            <a:r>
              <a:rPr lang="en-GB" sz="19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DfE Transformation and Digital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p34"/>
          <p:cNvGrpSpPr/>
          <p:nvPr/>
        </p:nvGrpSpPr>
        <p:grpSpPr>
          <a:xfrm>
            <a:off x="0" y="4516075"/>
            <a:ext cx="9144000" cy="773949"/>
            <a:chOff x="0" y="4516075"/>
            <a:chExt cx="9144000" cy="773949"/>
          </a:xfrm>
        </p:grpSpPr>
        <p:sp>
          <p:nvSpPr>
            <p:cNvPr id="219" name="Google Shape;219;p34"/>
            <p:cNvSpPr/>
            <p:nvPr/>
          </p:nvSpPr>
          <p:spPr>
            <a:xfrm>
              <a:off x="0" y="4622990"/>
              <a:ext cx="9144000" cy="526800"/>
            </a:xfrm>
            <a:prstGeom prst="rect">
              <a:avLst/>
            </a:prstGeom>
            <a:solidFill>
              <a:srgbClr val="F47738"/>
            </a:solidFill>
            <a:ln>
              <a:noFill/>
            </a:ln>
          </p:spPr>
          <p:txBody>
            <a:bodyPr spcFirstLastPara="1" wrap="square" lIns="22850" tIns="22850" rIns="22850" bIns="22850" anchor="ctr" anchorCtr="0">
              <a:noAutofit/>
            </a:bodyPr>
            <a:lstStyle/>
            <a:p>
              <a:pPr marL="0" marR="0" lvl="0" indent="254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Gill Sans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220" name="Google Shape;220;p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30900" y="4516075"/>
              <a:ext cx="1093400" cy="7739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1" name="Google Shape;22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450" y="152400"/>
            <a:ext cx="3793000" cy="421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172C1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203</Words>
  <Application>Microsoft Office PowerPoint</Application>
  <PresentationFormat>On-screen Show (16:9)</PresentationFormat>
  <Paragraphs>34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Gill Sans</vt:lpstr>
      <vt:lpstr>Helvetica Neue</vt:lpstr>
      <vt:lpstr>Merriweather Sans</vt:lpstr>
      <vt:lpstr>Arial</vt:lpstr>
      <vt:lpstr>Proxima Nova</vt:lpstr>
      <vt:lpstr>Simple Light</vt:lpstr>
      <vt:lpstr>White</vt:lpstr>
      <vt:lpstr>   Nominating a school’s induction tutor – user journey 29th April 2021</vt:lpstr>
      <vt:lpstr>Screens that an induction tutor would see if their school is planning to use a funded training provider or deliver the accredited training materials themselves. </vt:lpstr>
      <vt:lpstr>Initial invitation email</vt:lpstr>
      <vt:lpstr>Sign into the service</vt:lpstr>
      <vt:lpstr>Ask the school to nominate their induction tutor</vt:lpstr>
      <vt:lpstr>Provide details for the induction tutor</vt:lpstr>
      <vt:lpstr>Invitation email to induction tutor</vt:lpstr>
      <vt:lpstr>Once induction tutor is logged in: Select cohort screen for school who has decided to use a funded training provider</vt:lpstr>
      <vt:lpstr>If a school then selects ‘Sign up with a training provider’</vt:lpstr>
      <vt:lpstr>2021 cohort next steps screen for school choosing to deliver accredited materials themselves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Screens seen by induction tutor - CIP or FIP school 29th April 2021</dc:title>
  <dc:creator>EASEY, Nathan</dc:creator>
  <cp:lastModifiedBy>HUGGETT-KING, Rebecca</cp:lastModifiedBy>
  <cp:revision>2</cp:revision>
  <dcterms:modified xsi:type="dcterms:W3CDTF">2021-05-12T10:09:40Z</dcterms:modified>
</cp:coreProperties>
</file>