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70" r:id="rId8"/>
    <p:sldId id="261" r:id="rId9"/>
    <p:sldId id="262" r:id="rId10"/>
    <p:sldId id="263" r:id="rId11"/>
    <p:sldId id="264" r:id="rId12"/>
    <p:sldId id="265" r:id="rId13"/>
    <p:sldId id="266" r:id="rId14"/>
    <p:sldId id="272" r:id="rId15"/>
    <p:sldId id="267" r:id="rId16"/>
    <p:sldId id="273" r:id="rId17"/>
    <p:sldId id="274" r:id="rId18"/>
    <p:sldId id="275" r:id="rId19"/>
    <p:sldId id="276" r:id="rId20"/>
    <p:sldId id="277" r:id="rId21"/>
    <p:sldId id="268" r:id="rId22"/>
    <p:sldId id="269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C154-C7C5-43AA-A28A-0270843D3DCF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6D39-8FAE-474F-A773-C1730840FC3D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42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C154-C7C5-43AA-A28A-0270843D3DCF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6D39-8FAE-474F-A773-C1730840F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789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C154-C7C5-43AA-A28A-0270843D3DCF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6D39-8FAE-474F-A773-C1730840F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386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C154-C7C5-43AA-A28A-0270843D3DCF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6D39-8FAE-474F-A773-C1730840F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044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C154-C7C5-43AA-A28A-0270843D3DCF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6D39-8FAE-474F-A773-C1730840FC3D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3680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C154-C7C5-43AA-A28A-0270843D3DCF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6D39-8FAE-474F-A773-C1730840F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047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C154-C7C5-43AA-A28A-0270843D3DCF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6D39-8FAE-474F-A773-C1730840F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190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C154-C7C5-43AA-A28A-0270843D3DCF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6D39-8FAE-474F-A773-C1730840F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948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C154-C7C5-43AA-A28A-0270843D3DCF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6D39-8FAE-474F-A773-C1730840F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436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51BC154-C7C5-43AA-A28A-0270843D3DCF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576D39-8FAE-474F-A773-C1730840F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679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C154-C7C5-43AA-A28A-0270843D3DCF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6D39-8FAE-474F-A773-C1730840F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35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51BC154-C7C5-43AA-A28A-0270843D3DCF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E576D39-8FAE-474F-A773-C1730840FC3D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7944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ANNAH.WHITTAKER@BRADFORD.GOV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mnhes.org.uk" TargetMode="External"/><Relationship Id="rId2" Type="http://schemas.openxmlformats.org/officeDocument/2006/relationships/hyperlink" Target="mailto:claire.wright@bradford.gov.uk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Medical Needs and Hospital Education Service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421478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Hannah </a:t>
            </a:r>
            <a:r>
              <a:rPr lang="en-GB"/>
              <a:t>Whittaker (07814) </a:t>
            </a:r>
            <a:r>
              <a:rPr lang="en-GB" dirty="0"/>
              <a:t>073849 </a:t>
            </a:r>
            <a:r>
              <a:rPr lang="en-GB" dirty="0">
                <a:hlinkClick r:id="rId2"/>
              </a:rPr>
              <a:t>HANNAH.WHITTAKER@BRADFORD.GOV.UK</a:t>
            </a:r>
            <a:endParaRPr lang="en-GB" dirty="0"/>
          </a:p>
          <a:p>
            <a:r>
              <a:rPr lang="en-GB" dirty="0"/>
              <a:t>Service Manager</a:t>
            </a:r>
          </a:p>
          <a:p>
            <a:r>
              <a:rPr lang="en-GB" dirty="0"/>
              <a:t>January 2021</a:t>
            </a:r>
          </a:p>
        </p:txBody>
      </p:sp>
    </p:spTree>
    <p:extLst>
      <p:ext uri="{BB962C8B-B14F-4D97-AF65-F5344CB8AC3E}">
        <p14:creationId xmlns:p14="http://schemas.microsoft.com/office/powerpoint/2010/main" val="1282272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When can a pupil be referred?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When pupil will be away from school for 15 school days or more (consecutive or cumulative) in one school year due to a diagnosed medical issue</a:t>
            </a:r>
          </a:p>
        </p:txBody>
      </p:sp>
    </p:spTree>
    <p:extLst>
      <p:ext uri="{BB962C8B-B14F-4D97-AF65-F5344CB8AC3E}">
        <p14:creationId xmlns:p14="http://schemas.microsoft.com/office/powerpoint/2010/main" val="632180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refer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Complete Referral Form</a:t>
            </a:r>
          </a:p>
          <a:p>
            <a:pPr lvl="1"/>
            <a:r>
              <a:rPr lang="en-GB" dirty="0"/>
              <a:t>Must include:</a:t>
            </a:r>
          </a:p>
          <a:p>
            <a:pPr lvl="2"/>
            <a:r>
              <a:rPr lang="en-GB" dirty="0"/>
              <a:t>School data</a:t>
            </a:r>
          </a:p>
          <a:p>
            <a:pPr lvl="2"/>
            <a:r>
              <a:rPr lang="en-GB" dirty="0"/>
              <a:t>Historical school information</a:t>
            </a:r>
          </a:p>
          <a:p>
            <a:pPr lvl="2"/>
            <a:r>
              <a:rPr lang="en-GB" dirty="0"/>
              <a:t>Medical evidence (must state that the pupil cannot attend full time school due to medical issue)</a:t>
            </a:r>
          </a:p>
          <a:p>
            <a:pPr lvl="2"/>
            <a:r>
              <a:rPr lang="en-GB" dirty="0"/>
              <a:t>Care Treatment Plan or evidence of continued medical support</a:t>
            </a:r>
          </a:p>
          <a:p>
            <a:pPr lvl="2"/>
            <a:r>
              <a:rPr lang="en-GB" dirty="0"/>
              <a:t>EHCP if appropriate</a:t>
            </a:r>
          </a:p>
          <a:p>
            <a:pPr lvl="2"/>
            <a:r>
              <a:rPr lang="en-GB" dirty="0"/>
              <a:t>Parental consent</a:t>
            </a:r>
          </a:p>
          <a:p>
            <a:pPr lvl="2"/>
            <a:r>
              <a:rPr lang="en-GB" dirty="0"/>
              <a:t>As much additional information as possible</a:t>
            </a:r>
          </a:p>
          <a:p>
            <a:r>
              <a:rPr lang="en-GB" dirty="0"/>
              <a:t>Send to </a:t>
            </a:r>
            <a:r>
              <a:rPr lang="en-GB" dirty="0">
                <a:hlinkClick r:id="rId2"/>
              </a:rPr>
              <a:t>claire.wright@bradford.gov.uk</a:t>
            </a:r>
            <a:r>
              <a:rPr lang="en-GB" dirty="0"/>
              <a:t>	</a:t>
            </a:r>
            <a:r>
              <a:rPr lang="en-GB" dirty="0" smtClean="0"/>
              <a:t>OR	</a:t>
            </a:r>
            <a:r>
              <a:rPr lang="en-GB" dirty="0" smtClean="0">
                <a:hlinkClick r:id="rId3"/>
              </a:rPr>
              <a:t>office@mnhes.org.uk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416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happens after a referral is received?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Hannah Whittaker (Service Manager) will ensure all information is received and appropriate</a:t>
            </a:r>
          </a:p>
          <a:p>
            <a:r>
              <a:rPr lang="en-GB" dirty="0"/>
              <a:t>Pass to Lynn Donohue (</a:t>
            </a:r>
            <a:r>
              <a:rPr lang="en-GB" dirty="0" err="1"/>
              <a:t>EPanel</a:t>
            </a:r>
            <a:r>
              <a:rPr lang="en-GB" dirty="0"/>
              <a:t>) for confirmation</a:t>
            </a:r>
          </a:p>
          <a:p>
            <a:r>
              <a:rPr lang="en-GB" dirty="0"/>
              <a:t>HW to allocate to appropriate team within service</a:t>
            </a:r>
          </a:p>
          <a:p>
            <a:r>
              <a:rPr lang="en-GB" dirty="0"/>
              <a:t>Teacher will contact school/home/agencies/referrer</a:t>
            </a:r>
          </a:p>
        </p:txBody>
      </p:sp>
    </p:spTree>
    <p:extLst>
      <p:ext uri="{BB962C8B-B14F-4D97-AF65-F5344CB8AC3E}">
        <p14:creationId xmlns:p14="http://schemas.microsoft.com/office/powerpoint/2010/main" val="2945060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is a temporary service</a:t>
            </a:r>
          </a:p>
          <a:p>
            <a:pPr lvl="1"/>
            <a:r>
              <a:rPr lang="en-GB" dirty="0"/>
              <a:t>Not in best interests of pupil to stay with service for prolonged period of time</a:t>
            </a:r>
          </a:p>
          <a:p>
            <a:r>
              <a:rPr lang="en-GB" dirty="0"/>
              <a:t>6 weekly reviews</a:t>
            </a:r>
          </a:p>
          <a:p>
            <a:pPr lvl="1"/>
            <a:r>
              <a:rPr lang="en-GB" dirty="0"/>
              <a:t>Establish whether pupil can be reintegrated</a:t>
            </a:r>
          </a:p>
          <a:p>
            <a:pPr lvl="1"/>
            <a:r>
              <a:rPr lang="en-GB" dirty="0"/>
              <a:t>Ascertain what further medical intervention is needed</a:t>
            </a:r>
          </a:p>
          <a:p>
            <a:pPr lvl="1"/>
            <a:r>
              <a:rPr lang="en-GB" dirty="0"/>
              <a:t>Alternative educational establishments?</a:t>
            </a:r>
          </a:p>
        </p:txBody>
      </p:sp>
    </p:spTree>
    <p:extLst>
      <p:ext uri="{BB962C8B-B14F-4D97-AF65-F5344CB8AC3E}">
        <p14:creationId xmlns:p14="http://schemas.microsoft.com/office/powerpoint/2010/main" val="4236704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School’s Role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1476"/>
            <a:ext cx="10515600" cy="4755487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Have a policy</a:t>
            </a:r>
          </a:p>
          <a:p>
            <a:r>
              <a:rPr lang="en-GB" dirty="0"/>
              <a:t>Provide information</a:t>
            </a:r>
          </a:p>
          <a:p>
            <a:r>
              <a:rPr lang="en-GB" dirty="0"/>
              <a:t>Have a named person</a:t>
            </a:r>
          </a:p>
          <a:p>
            <a:r>
              <a:rPr lang="en-GB" dirty="0"/>
              <a:t>Organise EHCAs and EHCP Reviews</a:t>
            </a:r>
          </a:p>
          <a:p>
            <a:r>
              <a:rPr lang="en-GB" dirty="0"/>
              <a:t>Host and chair meetings</a:t>
            </a:r>
          </a:p>
          <a:p>
            <a:r>
              <a:rPr lang="en-GB" dirty="0"/>
              <a:t>Provide materials</a:t>
            </a:r>
          </a:p>
          <a:p>
            <a:r>
              <a:rPr lang="en-GB" dirty="0"/>
              <a:t>Make examination arrangements (Owlet Road is an exam centre)</a:t>
            </a:r>
          </a:p>
          <a:p>
            <a:r>
              <a:rPr lang="en-GB" dirty="0"/>
              <a:t>Organise P16</a:t>
            </a:r>
          </a:p>
          <a:p>
            <a:r>
              <a:rPr lang="en-GB" dirty="0"/>
              <a:t>Arrange work experience</a:t>
            </a:r>
          </a:p>
          <a:p>
            <a:r>
              <a:rPr lang="en-GB" dirty="0"/>
              <a:t>Organise and cover cost of transport</a:t>
            </a:r>
          </a:p>
          <a:p>
            <a:r>
              <a:rPr lang="en-GB" dirty="0"/>
              <a:t>Provide suitable working area within the school </a:t>
            </a:r>
          </a:p>
          <a:p>
            <a:r>
              <a:rPr lang="en-GB" dirty="0"/>
              <a:t>Continue links with pupil</a:t>
            </a:r>
          </a:p>
        </p:txBody>
      </p:sp>
    </p:spTree>
    <p:extLst>
      <p:ext uri="{BB962C8B-B14F-4D97-AF65-F5344CB8AC3E}">
        <p14:creationId xmlns:p14="http://schemas.microsoft.com/office/powerpoint/2010/main" val="1593887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Not an SEN educational establishment BUT do have pupils with SEN</a:t>
            </a:r>
          </a:p>
          <a:p>
            <a:r>
              <a:rPr lang="en-GB" dirty="0"/>
              <a:t>No longer a school – no SENCO</a:t>
            </a:r>
          </a:p>
          <a:p>
            <a:r>
              <a:rPr lang="en-GB" dirty="0"/>
              <a:t>Role of home school SENCO is vital – EHCP reviews etc.</a:t>
            </a:r>
          </a:p>
        </p:txBody>
      </p:sp>
    </p:spTree>
    <p:extLst>
      <p:ext uri="{BB962C8B-B14F-4D97-AF65-F5344CB8AC3E}">
        <p14:creationId xmlns:p14="http://schemas.microsoft.com/office/powerpoint/2010/main" val="4161487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Focus for all pupils</a:t>
            </a:r>
          </a:p>
          <a:p>
            <a:pPr lvl="1"/>
            <a:r>
              <a:rPr lang="en-GB" dirty="0"/>
              <a:t>Back to home school</a:t>
            </a:r>
          </a:p>
          <a:p>
            <a:pPr lvl="1"/>
            <a:r>
              <a:rPr lang="en-GB" dirty="0"/>
              <a:t>Find place at more appropriate establishment</a:t>
            </a:r>
          </a:p>
        </p:txBody>
      </p:sp>
    </p:spTree>
    <p:extLst>
      <p:ext uri="{BB962C8B-B14F-4D97-AF65-F5344CB8AC3E}">
        <p14:creationId xmlns:p14="http://schemas.microsoft.com/office/powerpoint/2010/main" val="1309014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pupils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May offer education to those not on a school roll:</a:t>
            </a:r>
          </a:p>
          <a:p>
            <a:pPr lvl="1"/>
            <a:r>
              <a:rPr lang="en-GB" dirty="0"/>
              <a:t>Awaiting placement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Needs agreeing with Lynn Donohue – Strategic Manager</a:t>
            </a:r>
          </a:p>
        </p:txBody>
      </p:sp>
    </p:spTree>
    <p:extLst>
      <p:ext uri="{BB962C8B-B14F-4D97-AF65-F5344CB8AC3E}">
        <p14:creationId xmlns:p14="http://schemas.microsoft.com/office/powerpoint/2010/main" val="19401361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Hospital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AGH &amp; BRI</a:t>
            </a:r>
          </a:p>
          <a:p>
            <a:pPr lvl="1"/>
            <a:r>
              <a:rPr lang="en-GB" dirty="0"/>
              <a:t>In patient pupils from Day 1</a:t>
            </a:r>
          </a:p>
          <a:p>
            <a:pPr lvl="1"/>
            <a:r>
              <a:rPr lang="en-GB" dirty="0"/>
              <a:t>Regular pupils – have planned visits to hospital</a:t>
            </a:r>
          </a:p>
          <a:p>
            <a:pPr lvl="1"/>
            <a:r>
              <a:rPr lang="en-GB" dirty="0"/>
              <a:t>Recurring pupils – have repeated admissions to hospital</a:t>
            </a:r>
          </a:p>
          <a:p>
            <a:pPr lvl="1"/>
            <a:endParaRPr lang="en-GB" dirty="0"/>
          </a:p>
          <a:p>
            <a:r>
              <a:rPr lang="en-GB" dirty="0"/>
              <a:t>MNHES works with home schools</a:t>
            </a:r>
          </a:p>
        </p:txBody>
      </p:sp>
    </p:spTree>
    <p:extLst>
      <p:ext uri="{BB962C8B-B14F-4D97-AF65-F5344CB8AC3E}">
        <p14:creationId xmlns:p14="http://schemas.microsoft.com/office/powerpoint/2010/main" val="5458817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Pupils with life limiting illness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Parents and medical staff to agree</a:t>
            </a:r>
          </a:p>
        </p:txBody>
      </p:sp>
    </p:spTree>
    <p:extLst>
      <p:ext uri="{BB962C8B-B14F-4D97-AF65-F5344CB8AC3E}">
        <p14:creationId xmlns:p14="http://schemas.microsoft.com/office/powerpoint/2010/main" val="3594803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Change of Name/Designation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From January 2021</a:t>
            </a:r>
          </a:p>
          <a:p>
            <a:pPr lvl="1"/>
            <a:r>
              <a:rPr lang="en-GB" dirty="0"/>
              <a:t>No longer TRACKS</a:t>
            </a:r>
          </a:p>
          <a:p>
            <a:pPr lvl="1"/>
            <a:r>
              <a:rPr lang="en-GB" dirty="0"/>
              <a:t>No PRU @ Owlet Road</a:t>
            </a:r>
          </a:p>
          <a:p>
            <a:pPr lvl="1"/>
            <a:endParaRPr lang="en-GB" dirty="0"/>
          </a:p>
          <a:p>
            <a:r>
              <a:rPr lang="en-GB" dirty="0"/>
              <a:t>Lynn Donohue – Strategic Manager</a:t>
            </a:r>
          </a:p>
          <a:p>
            <a:r>
              <a:rPr lang="en-GB" dirty="0"/>
              <a:t>Part of </a:t>
            </a:r>
            <a:r>
              <a:rPr lang="en-GB" dirty="0" err="1"/>
              <a:t>STaSS</a:t>
            </a:r>
            <a:endParaRPr lang="en-GB" dirty="0"/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lvl="1" algn="ctr"/>
            <a:r>
              <a:rPr lang="en-GB" b="1" dirty="0">
                <a:solidFill>
                  <a:srgbClr val="FF0000"/>
                </a:solidFill>
              </a:rPr>
              <a:t>Bradford Local Authority Medical Needs and Hospital Education Service (MNHES)</a:t>
            </a:r>
          </a:p>
          <a:p>
            <a:pPr lvl="2"/>
            <a:r>
              <a:rPr lang="en-GB" b="1" dirty="0"/>
              <a:t>This includes Owlet Road teaching, AGH &amp; BRI hospital schools</a:t>
            </a:r>
          </a:p>
        </p:txBody>
      </p:sp>
    </p:spTree>
    <p:extLst>
      <p:ext uri="{BB962C8B-B14F-4D97-AF65-F5344CB8AC3E}">
        <p14:creationId xmlns:p14="http://schemas.microsoft.com/office/powerpoint/2010/main" val="25885500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Pupils with long term medical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Not in best interests of pupil to remain with MNHES for a prolonged period of time</a:t>
            </a:r>
          </a:p>
          <a:p>
            <a:r>
              <a:rPr lang="en-GB" dirty="0"/>
              <a:t>Discussions should take place to best meet need</a:t>
            </a:r>
          </a:p>
        </p:txBody>
      </p:sp>
    </p:spTree>
    <p:extLst>
      <p:ext uri="{BB962C8B-B14F-4D97-AF65-F5344CB8AC3E}">
        <p14:creationId xmlns:p14="http://schemas.microsoft.com/office/powerpoint/2010/main" val="1101836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Brathay</a:t>
            </a:r>
            <a:endParaRPr lang="en-GB" dirty="0"/>
          </a:p>
          <a:p>
            <a:pPr lvl="1"/>
            <a:r>
              <a:rPr lang="en-GB" dirty="0"/>
              <a:t>Youth Work</a:t>
            </a:r>
          </a:p>
          <a:p>
            <a:pPr lvl="1"/>
            <a:r>
              <a:rPr lang="en-GB" dirty="0"/>
              <a:t>Counselling</a:t>
            </a:r>
          </a:p>
          <a:p>
            <a:r>
              <a:rPr lang="en-GB" dirty="0"/>
              <a:t>Counselling</a:t>
            </a:r>
          </a:p>
          <a:p>
            <a:pPr lvl="1"/>
            <a:r>
              <a:rPr lang="en-GB" dirty="0"/>
              <a:t>GP Notes only as evidence</a:t>
            </a:r>
          </a:p>
        </p:txBody>
      </p:sp>
    </p:spTree>
    <p:extLst>
      <p:ext uri="{BB962C8B-B14F-4D97-AF65-F5344CB8AC3E}">
        <p14:creationId xmlns:p14="http://schemas.microsoft.com/office/powerpoint/2010/main" val="38609113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Policy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BMDC LA Policy on Access to Education for Children and Young People with Medical Needs</a:t>
            </a:r>
          </a:p>
        </p:txBody>
      </p:sp>
    </p:spTree>
    <p:extLst>
      <p:ext uri="{BB962C8B-B14F-4D97-AF65-F5344CB8AC3E}">
        <p14:creationId xmlns:p14="http://schemas.microsoft.com/office/powerpoint/2010/main" val="2621347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Change of Staffing/Structure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3673738"/>
              </p:ext>
            </p:extLst>
          </p:nvPr>
        </p:nvGraphicFramePr>
        <p:xfrm>
          <a:off x="2786707" y="1803797"/>
          <a:ext cx="6618585" cy="4394851"/>
        </p:xfrm>
        <a:graphic>
          <a:graphicData uri="http://schemas.openxmlformats.org/drawingml/2006/table">
            <a:tbl>
              <a:tblPr firstRow="1" firstCol="1" bandRow="1"/>
              <a:tblGrid>
                <a:gridCol w="1673275">
                  <a:extLst>
                    <a:ext uri="{9D8B030D-6E8A-4147-A177-3AD203B41FA5}">
                      <a16:colId xmlns:a16="http://schemas.microsoft.com/office/drawing/2014/main" xmlns="" val="2248162969"/>
                    </a:ext>
                  </a:extLst>
                </a:gridCol>
                <a:gridCol w="1318167">
                  <a:extLst>
                    <a:ext uri="{9D8B030D-6E8A-4147-A177-3AD203B41FA5}">
                      <a16:colId xmlns:a16="http://schemas.microsoft.com/office/drawing/2014/main" xmlns="" val="3314629933"/>
                    </a:ext>
                  </a:extLst>
                </a:gridCol>
                <a:gridCol w="1820766">
                  <a:extLst>
                    <a:ext uri="{9D8B030D-6E8A-4147-A177-3AD203B41FA5}">
                      <a16:colId xmlns:a16="http://schemas.microsoft.com/office/drawing/2014/main" xmlns="" val="1369128968"/>
                    </a:ext>
                  </a:extLst>
                </a:gridCol>
                <a:gridCol w="1806377">
                  <a:extLst>
                    <a:ext uri="{9D8B030D-6E8A-4147-A177-3AD203B41FA5}">
                      <a16:colId xmlns:a16="http://schemas.microsoft.com/office/drawing/2014/main" xmlns="" val="2371999312"/>
                    </a:ext>
                  </a:extLst>
                </a:gridCol>
              </a:tblGrid>
              <a:tr h="19857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Service Manager: Hannah Whittaker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02" marR="55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284023"/>
                  </a:ext>
                </a:extLst>
              </a:tr>
              <a:tr h="19857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Specialist Teachers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02" marR="55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89257439"/>
                  </a:ext>
                </a:extLst>
              </a:tr>
              <a:tr h="3971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Hospital Provisions (AGH &amp; BRI)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02" marR="55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02" marR="55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KS3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02" marR="55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KS4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02" marR="55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39182064"/>
                  </a:ext>
                </a:extLst>
              </a:tr>
              <a:tr h="680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Teachers in Charge: 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Sarfraz Nawaz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Lesley Wallace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02" marR="55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 Leader: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Ruth Murney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02" marR="55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 Leader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Mina Mistry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02" marR="55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 Leader: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Gabrielle Murray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02" marR="55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6302123"/>
                  </a:ext>
                </a:extLst>
              </a:tr>
              <a:tr h="1005198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02" marR="55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201295" algn="l"/>
                          <a:tab pos="429895" algn="l"/>
                        </a:tabLs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Helen Fox</a:t>
                      </a:r>
                      <a:endParaRPr lang="en-GB" sz="9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201295" algn="l"/>
                          <a:tab pos="429895" algn="l"/>
                        </a:tabLs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Rebecca Cesar de Sa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201295" algn="l"/>
                          <a:tab pos="429895" algn="l"/>
                        </a:tabLs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Asia Aslam-Armitage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201295" algn="l"/>
                          <a:tab pos="429895" algn="l"/>
                        </a:tabLs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Claire Broad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02" marR="55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201930" algn="l"/>
                        </a:tabLs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</a:rPr>
                        <a:t>Andy Brown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201930" algn="l"/>
                        </a:tabLst>
                      </a:pPr>
                      <a:r>
                        <a:rPr lang="en-GB" sz="800" dirty="0" err="1">
                          <a:effectLst/>
                          <a:latin typeface="Arial" panose="020B0604020202020204" pitchFamily="34" charset="0"/>
                        </a:rPr>
                        <a:t>Shabeena</a:t>
                      </a:r>
                      <a:r>
                        <a:rPr lang="en-GB" sz="800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800" dirty="0" err="1">
                          <a:effectLst/>
                          <a:latin typeface="Arial" panose="020B0604020202020204" pitchFamily="34" charset="0"/>
                        </a:rPr>
                        <a:t>Younis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201930" algn="l"/>
                        </a:tabLs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</a:rPr>
                        <a:t>Malachy Mallon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201930" algn="l"/>
                        </a:tabLs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</a:rPr>
                        <a:t>Michelle </a:t>
                      </a:r>
                      <a:r>
                        <a:rPr lang="en-GB" sz="800" dirty="0" err="1">
                          <a:effectLst/>
                          <a:latin typeface="Arial" panose="020B0604020202020204" pitchFamily="34" charset="0"/>
                        </a:rPr>
                        <a:t>Guinan</a:t>
                      </a:r>
                      <a:r>
                        <a:rPr lang="en-GB" sz="800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02" marR="55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Shaun Gillam</a:t>
                      </a:r>
                      <a:endParaRPr lang="en-GB" sz="9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Tina </a:t>
                      </a:r>
                      <a:r>
                        <a:rPr lang="en-GB" sz="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Deery</a:t>
                      </a: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Fiona Waterhouse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Karen Selby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Asaf Hussain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02" marR="55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1728694"/>
                  </a:ext>
                </a:extLst>
              </a:tr>
              <a:tr h="170205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Support Staff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502" marR="55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Support Staff</a:t>
                      </a: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02" marR="55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 Staff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02" marR="55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 Staff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02" marR="55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35521202"/>
                  </a:ext>
                </a:extLst>
              </a:tr>
              <a:tr h="518016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270510" algn="l"/>
                        </a:tabLs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Jan </a:t>
                      </a:r>
                      <a:r>
                        <a:rPr lang="en-GB" sz="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Vekaria</a:t>
                      </a: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LSA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270510" algn="l"/>
                        </a:tabLs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Kathy </a:t>
                      </a:r>
                      <a:r>
                        <a:rPr lang="en-GB" sz="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Astin</a:t>
                      </a: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LSA 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502" marR="55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201295" algn="l"/>
                        </a:tabLs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Sarah Carroll EEW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02" marR="55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201295" algn="l"/>
                        </a:tabLs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Happy Rashid EEW </a:t>
                      </a: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02" marR="55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201295" algn="l"/>
                        </a:tabLs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Haley Keenan EEW </a:t>
                      </a: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02" marR="55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7385813"/>
                  </a:ext>
                </a:extLst>
              </a:tr>
              <a:tr h="19857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Business Support Management</a:t>
                      </a: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02" marR="55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Welfare Team 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02" marR="55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6863659"/>
                  </a:ext>
                </a:extLst>
              </a:tr>
              <a:tr h="44401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BSM:</a:t>
                      </a: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Claire Wright</a:t>
                      </a: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02" marR="55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Welfare Officer: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Ceri Forbes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02" marR="55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95590"/>
                  </a:ext>
                </a:extLst>
              </a:tr>
              <a:tr h="17020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Support Staff</a:t>
                      </a: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02" marR="55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 Staff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02" marR="55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75438076"/>
                  </a:ext>
                </a:extLst>
              </a:tr>
              <a:tr h="370012">
                <a:tc gridSpan="2"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en-GB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201295" algn="l"/>
                        </a:tabLst>
                      </a:pPr>
                      <a:r>
                        <a:rPr lang="en-GB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Melanie Lambert-Crookes Administrator/Receptionist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en-GB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502" marR="55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Joan Smalley EEW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502" marR="55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57761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505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Legislation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Children and Families Act 2014 </a:t>
            </a:r>
          </a:p>
          <a:p>
            <a:r>
              <a:rPr lang="en-GB" dirty="0"/>
              <a:t>Supporting Pupils at School with Medical Conditions December 2015</a:t>
            </a:r>
          </a:p>
          <a:p>
            <a:r>
              <a:rPr lang="en-GB" dirty="0"/>
              <a:t>Alternative Provision January 2013</a:t>
            </a:r>
          </a:p>
          <a:p>
            <a:r>
              <a:rPr lang="en-GB" dirty="0"/>
              <a:t>Ensuring a good education for children who cannot attend school because of health needs January 2013</a:t>
            </a:r>
          </a:p>
          <a:p>
            <a:r>
              <a:rPr lang="en-GB" dirty="0"/>
              <a:t>Education Act 1996 Section 19</a:t>
            </a:r>
          </a:p>
        </p:txBody>
      </p:sp>
    </p:spTree>
    <p:extLst>
      <p:ext uri="{BB962C8B-B14F-4D97-AF65-F5344CB8AC3E}">
        <p14:creationId xmlns:p14="http://schemas.microsoft.com/office/powerpoint/2010/main" val="1860645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Which children can be referred?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majority of cases – pupil can stay in school without any LA intervention – Supporting pupils at school with medical conditions guidance December 2015</a:t>
            </a:r>
          </a:p>
          <a:p>
            <a:endParaRPr lang="en-GB" dirty="0"/>
          </a:p>
          <a:p>
            <a:r>
              <a:rPr lang="en-GB" dirty="0"/>
              <a:t>Live in Bradford Local Authority</a:t>
            </a:r>
          </a:p>
          <a:p>
            <a:r>
              <a:rPr lang="en-GB" dirty="0"/>
              <a:t>Statutory school age (Y1 – Y11)</a:t>
            </a:r>
          </a:p>
          <a:p>
            <a:r>
              <a:rPr lang="en-GB" dirty="0"/>
              <a:t>Whether on roll at a school or not</a:t>
            </a:r>
          </a:p>
          <a:p>
            <a:r>
              <a:rPr lang="en-GB" dirty="0"/>
              <a:t>Have medical issues (physical or mental health) that prohibit them from attending full time school</a:t>
            </a:r>
          </a:p>
        </p:txBody>
      </p:sp>
    </p:spTree>
    <p:extLst>
      <p:ext uri="{BB962C8B-B14F-4D97-AF65-F5344CB8AC3E}">
        <p14:creationId xmlns:p14="http://schemas.microsoft.com/office/powerpoint/2010/main" val="155457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School vs Service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Pupil remains on home school roll</a:t>
            </a:r>
          </a:p>
          <a:p>
            <a:r>
              <a:rPr lang="en-GB" dirty="0"/>
              <a:t>Pupils continue links with school </a:t>
            </a:r>
          </a:p>
        </p:txBody>
      </p:sp>
    </p:spTree>
    <p:extLst>
      <p:ext uri="{BB962C8B-B14F-4D97-AF65-F5344CB8AC3E}">
        <p14:creationId xmlns:p14="http://schemas.microsoft.com/office/powerpoint/2010/main" val="2892172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health condition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Any type of health condition</a:t>
            </a:r>
          </a:p>
          <a:p>
            <a:endParaRPr lang="en-GB" dirty="0"/>
          </a:p>
          <a:p>
            <a:r>
              <a:rPr lang="en-GB" dirty="0"/>
              <a:t>ASD</a:t>
            </a:r>
          </a:p>
          <a:p>
            <a:pPr lvl="1"/>
            <a:r>
              <a:rPr lang="en-GB" dirty="0"/>
              <a:t>ASD is not a health condition</a:t>
            </a:r>
          </a:p>
          <a:p>
            <a:pPr lvl="1"/>
            <a:r>
              <a:rPr lang="en-GB" dirty="0"/>
              <a:t>If the pupil is not attending school due to ASD needs not being met – not appropriate</a:t>
            </a:r>
          </a:p>
          <a:p>
            <a:pPr lvl="1"/>
            <a:r>
              <a:rPr lang="en-GB" dirty="0"/>
              <a:t>If the pupil has diagnosed ASD but has an additional health condition that prohibits them from attending full time school – can refer to service</a:t>
            </a:r>
          </a:p>
        </p:txBody>
      </p:sp>
    </p:spTree>
    <p:extLst>
      <p:ext uri="{BB962C8B-B14F-4D97-AF65-F5344CB8AC3E}">
        <p14:creationId xmlns:p14="http://schemas.microsoft.com/office/powerpoint/2010/main" val="4071182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can we offer?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Education Service</a:t>
            </a:r>
          </a:p>
          <a:p>
            <a:pPr lvl="1"/>
            <a:r>
              <a:rPr lang="en-GB" dirty="0"/>
              <a:t>Full time education (relating to number of pupils being taught)</a:t>
            </a:r>
          </a:p>
          <a:p>
            <a:pPr lvl="1"/>
            <a:r>
              <a:rPr lang="en-GB" dirty="0"/>
              <a:t>Part time education if in best interest of pupil’s physical or mental health</a:t>
            </a:r>
          </a:p>
          <a:p>
            <a:pPr lvl="1"/>
            <a:r>
              <a:rPr lang="en-GB" dirty="0"/>
              <a:t>One or more part time provisions</a:t>
            </a:r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0008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the education look like?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Groups/Pairs/1:1</a:t>
            </a:r>
          </a:p>
          <a:p>
            <a:endParaRPr lang="en-GB" dirty="0"/>
          </a:p>
          <a:p>
            <a:r>
              <a:rPr lang="en-GB" dirty="0"/>
              <a:t>Remote/Owlet Road/at school/other establishment/home</a:t>
            </a:r>
          </a:p>
          <a:p>
            <a:endParaRPr lang="en-GB" dirty="0"/>
          </a:p>
          <a:p>
            <a:r>
              <a:rPr lang="en-GB" dirty="0"/>
              <a:t>Guided independent learning</a:t>
            </a:r>
          </a:p>
          <a:p>
            <a:endParaRPr lang="en-GB" dirty="0"/>
          </a:p>
          <a:p>
            <a:r>
              <a:rPr lang="en-GB" dirty="0"/>
              <a:t>Any amount of hours – initial offer of 5 to be increased or decreased according to need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928914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56</TotalTime>
  <Words>782</Words>
  <Application>Microsoft Office PowerPoint</Application>
  <PresentationFormat>Custom</PresentationFormat>
  <Paragraphs>189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Retrospect</vt:lpstr>
      <vt:lpstr>Medical Needs and Hospital Education Service</vt:lpstr>
      <vt:lpstr>Change of Name/Designation</vt:lpstr>
      <vt:lpstr>Change of Staffing/Structure</vt:lpstr>
      <vt:lpstr>Legislation</vt:lpstr>
      <vt:lpstr>Which children can be referred?</vt:lpstr>
      <vt:lpstr>School vs Service </vt:lpstr>
      <vt:lpstr>Types of health condition</vt:lpstr>
      <vt:lpstr>What can we offer?</vt:lpstr>
      <vt:lpstr>What does the education look like?</vt:lpstr>
      <vt:lpstr>When can a pupil be referred?</vt:lpstr>
      <vt:lpstr>How to refer</vt:lpstr>
      <vt:lpstr>What happens after a referral is received?</vt:lpstr>
      <vt:lpstr>Reviews</vt:lpstr>
      <vt:lpstr>School’s Role</vt:lpstr>
      <vt:lpstr>SEN responsibilities</vt:lpstr>
      <vt:lpstr>Reintegration</vt:lpstr>
      <vt:lpstr>Other pupils</vt:lpstr>
      <vt:lpstr>Hospital Education</vt:lpstr>
      <vt:lpstr>Pupils with life limiting illness</vt:lpstr>
      <vt:lpstr>Pupils with long term medical conditions</vt:lpstr>
      <vt:lpstr>Additional Services</vt:lpstr>
      <vt:lpstr>Policy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Needs and Hospital Education Service</dc:title>
  <dc:creator>Hannah Whittaker</dc:creator>
  <cp:lastModifiedBy>Hannah Whittaker</cp:lastModifiedBy>
  <cp:revision>50</cp:revision>
  <dcterms:created xsi:type="dcterms:W3CDTF">2021-01-12T13:20:37Z</dcterms:created>
  <dcterms:modified xsi:type="dcterms:W3CDTF">2021-03-02T08:48:59Z</dcterms:modified>
</cp:coreProperties>
</file>