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75814-A74D-4188-A8CE-D46BEAB77F5F}" type="datetimeFigureOut">
              <a:rPr lang="en-GB" smtClean="0"/>
              <a:t>01/02/2016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E4233-0BEB-4BD1-A29E-7077598DD9E5}" type="slidenum">
              <a:rPr lang="en-GB" smtClean="0"/>
              <a:t>‹#›</a:t>
            </a:fld>
            <a:endParaRPr lang="en-GB"/>
          </a:p>
        </p:txBody>
      </p:sp>
    </p:spTree>
    <p:extLst>
      <p:ext uri="{BB962C8B-B14F-4D97-AF65-F5344CB8AC3E}">
        <p14:creationId xmlns:p14="http://schemas.microsoft.com/office/powerpoint/2010/main" val="78903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8E4233-0BEB-4BD1-A29E-7077598DD9E5}" type="slidenum">
              <a:rPr lang="en-GB" smtClean="0"/>
              <a:t>6</a:t>
            </a:fld>
            <a:endParaRPr lang="en-GB"/>
          </a:p>
        </p:txBody>
      </p:sp>
    </p:spTree>
    <p:extLst>
      <p:ext uri="{BB962C8B-B14F-4D97-AF65-F5344CB8AC3E}">
        <p14:creationId xmlns:p14="http://schemas.microsoft.com/office/powerpoint/2010/main" val="81233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8CF9DF-7E04-4FD1-8B00-3D924AF738D9}"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346283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CF9DF-7E04-4FD1-8B00-3D924AF738D9}"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189594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CF9DF-7E04-4FD1-8B00-3D924AF738D9}"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209843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8CF9DF-7E04-4FD1-8B00-3D924AF738D9}"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103398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CF9DF-7E04-4FD1-8B00-3D924AF738D9}" type="datetimeFigureOut">
              <a:rPr lang="en-GB" smtClean="0"/>
              <a:t>01/02/2016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194573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8CF9DF-7E04-4FD1-8B00-3D924AF738D9}" type="datetimeFigureOut">
              <a:rPr lang="en-GB" smtClean="0"/>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132710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8CF9DF-7E04-4FD1-8B00-3D924AF738D9}" type="datetimeFigureOut">
              <a:rPr lang="en-GB" smtClean="0"/>
              <a:t>01/02/2016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89800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8CF9DF-7E04-4FD1-8B00-3D924AF738D9}" type="datetimeFigureOut">
              <a:rPr lang="en-GB" smtClean="0"/>
              <a:t>01/02/2016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80324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CF9DF-7E04-4FD1-8B00-3D924AF738D9}" type="datetimeFigureOut">
              <a:rPr lang="en-GB" smtClean="0"/>
              <a:t>01/02/2016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332921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CF9DF-7E04-4FD1-8B00-3D924AF738D9}" type="datetimeFigureOut">
              <a:rPr lang="en-GB" smtClean="0"/>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269653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CF9DF-7E04-4FD1-8B00-3D924AF738D9}" type="datetimeFigureOut">
              <a:rPr lang="en-GB" smtClean="0"/>
              <a:t>01/02/2016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2C93EE-AF21-4F72-995D-0046AEBB3599}" type="slidenum">
              <a:rPr lang="en-GB" smtClean="0"/>
              <a:t>‹#›</a:t>
            </a:fld>
            <a:endParaRPr lang="en-GB"/>
          </a:p>
        </p:txBody>
      </p:sp>
    </p:spTree>
    <p:extLst>
      <p:ext uri="{BB962C8B-B14F-4D97-AF65-F5344CB8AC3E}">
        <p14:creationId xmlns:p14="http://schemas.microsoft.com/office/powerpoint/2010/main" val="360586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CF9DF-7E04-4FD1-8B00-3D924AF738D9}" type="datetimeFigureOut">
              <a:rPr lang="en-GB" smtClean="0"/>
              <a:t>01/02/2016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C93EE-AF21-4F72-995D-0046AEBB3599}" type="slidenum">
              <a:rPr lang="en-GB" smtClean="0"/>
              <a:t>‹#›</a:t>
            </a:fld>
            <a:endParaRPr lang="en-GB"/>
          </a:p>
        </p:txBody>
      </p:sp>
    </p:spTree>
    <p:extLst>
      <p:ext uri="{BB962C8B-B14F-4D97-AF65-F5344CB8AC3E}">
        <p14:creationId xmlns:p14="http://schemas.microsoft.com/office/powerpoint/2010/main" val="352967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lego.co.uk/" TargetMode="External"/><Relationship Id="rId2" Type="http://schemas.openxmlformats.org/officeDocument/2006/relationships/hyperlink" Target="http://www.legoclub.com/" TargetMode="External"/><Relationship Id="rId1" Type="http://schemas.openxmlformats.org/officeDocument/2006/relationships/slideLayout" Target="../slideLayouts/slideLayout2.xml"/><Relationship Id="rId4" Type="http://schemas.openxmlformats.org/officeDocument/2006/relationships/hyperlink" Target="http://www.legotherap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rvice.lego.com/en-us/buildinginstruc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872207"/>
          </a:xfrm>
        </p:spPr>
        <p:txBody>
          <a:bodyPr>
            <a:normAutofit fontScale="90000"/>
          </a:bodyPr>
          <a:lstStyle/>
          <a:p>
            <a:r>
              <a:rPr lang="en-GB" sz="6000" b="1" dirty="0" smtClean="0"/>
              <a:t>Lego Therapy</a:t>
            </a:r>
            <a:r>
              <a:rPr lang="en-GB" sz="4800" b="1" dirty="0" smtClean="0"/>
              <a:t/>
            </a:r>
            <a:br>
              <a:rPr lang="en-GB" sz="4800" b="1" dirty="0" smtClean="0"/>
            </a:br>
            <a:r>
              <a:rPr lang="en-GB" dirty="0" smtClean="0"/>
              <a:t/>
            </a:r>
            <a:br>
              <a:rPr lang="en-GB" dirty="0" smtClean="0"/>
            </a:br>
            <a:r>
              <a:rPr lang="en-GB" sz="3600" dirty="0" smtClean="0"/>
              <a:t>Sharon Carr</a:t>
            </a:r>
            <a:endParaRPr lang="en-GB" sz="3600"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2924944"/>
            <a:ext cx="6667500" cy="3024336"/>
          </a:xfrm>
          <a:prstGeom prst="rect">
            <a:avLst/>
          </a:prstGeom>
        </p:spPr>
      </p:pic>
    </p:spTree>
    <p:extLst>
      <p:ext uri="{BB962C8B-B14F-4D97-AF65-F5344CB8AC3E}">
        <p14:creationId xmlns:p14="http://schemas.microsoft.com/office/powerpoint/2010/main" val="52908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Vocabulary</a:t>
            </a:r>
            <a:endParaRPr lang="en-GB" b="1" dirty="0"/>
          </a:p>
        </p:txBody>
      </p:sp>
      <p:sp>
        <p:nvSpPr>
          <p:cNvPr id="3" name="Content Placeholder 2"/>
          <p:cNvSpPr>
            <a:spLocks noGrp="1"/>
          </p:cNvSpPr>
          <p:nvPr>
            <p:ph idx="1"/>
          </p:nvPr>
        </p:nvSpPr>
        <p:spPr/>
        <p:txBody>
          <a:bodyPr/>
          <a:lstStyle/>
          <a:p>
            <a:r>
              <a:rPr lang="en-GB" dirty="0" smtClean="0"/>
              <a:t>Introduce and assess the language capabilities of the pupils.</a:t>
            </a:r>
          </a:p>
          <a:p>
            <a:r>
              <a:rPr lang="en-GB" dirty="0" smtClean="0"/>
              <a:t>Preliminary games and activities e.g. Lego Mind Map.</a:t>
            </a:r>
          </a:p>
          <a:p>
            <a:r>
              <a:rPr lang="en-GB" dirty="0" smtClean="0"/>
              <a:t>Provide examples of the concepts to be used</a:t>
            </a:r>
          </a:p>
          <a:p>
            <a:pPr marL="0" indent="0">
              <a:buNone/>
            </a:pPr>
            <a:r>
              <a:rPr lang="en-GB" dirty="0" smtClean="0"/>
              <a:t>     - colour           - attributes</a:t>
            </a:r>
          </a:p>
          <a:p>
            <a:pPr marL="0" indent="0">
              <a:buNone/>
            </a:pPr>
            <a:r>
              <a:rPr lang="en-GB" dirty="0"/>
              <a:t> </a:t>
            </a:r>
            <a:r>
              <a:rPr lang="en-GB" dirty="0" smtClean="0"/>
              <a:t>    - shape             - features</a:t>
            </a:r>
          </a:p>
          <a:p>
            <a:pPr marL="0" indent="0">
              <a:buNone/>
            </a:pPr>
            <a:r>
              <a:rPr lang="en-GB" dirty="0"/>
              <a:t> </a:t>
            </a:r>
            <a:r>
              <a:rPr lang="en-GB" dirty="0" smtClean="0"/>
              <a:t>    - size                 - prepositional language</a:t>
            </a:r>
            <a:endParaRPr lang="en-GB" dirty="0"/>
          </a:p>
        </p:txBody>
      </p:sp>
    </p:spTree>
    <p:extLst>
      <p:ext uri="{BB962C8B-B14F-4D97-AF65-F5344CB8AC3E}">
        <p14:creationId xmlns:p14="http://schemas.microsoft.com/office/powerpoint/2010/main" val="99193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Running the Lego session</a:t>
            </a:r>
            <a:endParaRPr lang="en-GB" b="1" dirty="0"/>
          </a:p>
        </p:txBody>
      </p:sp>
      <p:sp>
        <p:nvSpPr>
          <p:cNvPr id="3" name="Content Placeholder 2"/>
          <p:cNvSpPr>
            <a:spLocks noGrp="1"/>
          </p:cNvSpPr>
          <p:nvPr>
            <p:ph idx="1"/>
          </p:nvPr>
        </p:nvSpPr>
        <p:spPr/>
        <p:txBody>
          <a:bodyPr/>
          <a:lstStyle/>
          <a:p>
            <a:r>
              <a:rPr lang="en-GB" dirty="0" smtClean="0"/>
              <a:t>Introduce/remind of basic rules. Support the group to make their own rules in future sessions.</a:t>
            </a:r>
          </a:p>
          <a:p>
            <a:r>
              <a:rPr lang="en-GB" dirty="0" smtClean="0"/>
              <a:t>Discuss role descriptions, allocate roles and choose a kit to make.</a:t>
            </a:r>
          </a:p>
          <a:p>
            <a:r>
              <a:rPr lang="en-GB" dirty="0" smtClean="0"/>
              <a:t>Build the kit (This may take more than one session).</a:t>
            </a:r>
          </a:p>
          <a:p>
            <a:r>
              <a:rPr lang="en-GB" dirty="0" smtClean="0"/>
              <a:t>Compliments and evaluation of skills used.</a:t>
            </a:r>
            <a:endParaRPr lang="en-GB" dirty="0"/>
          </a:p>
        </p:txBody>
      </p:sp>
    </p:spTree>
    <p:extLst>
      <p:ext uri="{BB962C8B-B14F-4D97-AF65-F5344CB8AC3E}">
        <p14:creationId xmlns:p14="http://schemas.microsoft.com/office/powerpoint/2010/main" val="176618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Differentiation</a:t>
            </a:r>
            <a:endParaRPr lang="en-GB" b="1" dirty="0"/>
          </a:p>
        </p:txBody>
      </p:sp>
      <p:sp>
        <p:nvSpPr>
          <p:cNvPr id="3" name="Content Placeholder 2"/>
          <p:cNvSpPr>
            <a:spLocks noGrp="1"/>
          </p:cNvSpPr>
          <p:nvPr>
            <p:ph idx="1"/>
          </p:nvPr>
        </p:nvSpPr>
        <p:spPr/>
        <p:txBody>
          <a:bodyPr>
            <a:normAutofit/>
          </a:bodyPr>
          <a:lstStyle/>
          <a:p>
            <a:r>
              <a:rPr lang="en-GB" sz="4000" dirty="0" smtClean="0"/>
              <a:t>Groupings </a:t>
            </a:r>
          </a:p>
          <a:p>
            <a:pPr marL="0" indent="0">
              <a:buNone/>
            </a:pPr>
            <a:r>
              <a:rPr lang="en-GB" sz="2800" dirty="0" smtClean="0"/>
              <a:t>- Individual, pairs, three’s or four (Add a Director)</a:t>
            </a:r>
          </a:p>
          <a:p>
            <a:r>
              <a:rPr lang="en-GB" sz="4000" dirty="0" smtClean="0"/>
              <a:t>Resources</a:t>
            </a:r>
          </a:p>
          <a:p>
            <a:pPr marL="0" indent="0">
              <a:buNone/>
            </a:pPr>
            <a:r>
              <a:rPr lang="en-GB" sz="4000" dirty="0" smtClean="0"/>
              <a:t>- </a:t>
            </a:r>
            <a:r>
              <a:rPr lang="en-GB" sz="2800" dirty="0" smtClean="0"/>
              <a:t>Which kit to use? how many pieces?</a:t>
            </a:r>
          </a:p>
          <a:p>
            <a:r>
              <a:rPr lang="en-GB" sz="4000" dirty="0" err="1" smtClean="0"/>
              <a:t>Langauge</a:t>
            </a:r>
            <a:endParaRPr lang="en-GB" sz="4000" dirty="0" smtClean="0"/>
          </a:p>
          <a:p>
            <a:r>
              <a:rPr lang="en-GB" sz="4000" dirty="0" smtClean="0"/>
              <a:t>Visual support</a:t>
            </a:r>
            <a:endParaRPr lang="en-GB" sz="4000" dirty="0"/>
          </a:p>
        </p:txBody>
      </p:sp>
    </p:spTree>
    <p:extLst>
      <p:ext uri="{BB962C8B-B14F-4D97-AF65-F5344CB8AC3E}">
        <p14:creationId xmlns:p14="http://schemas.microsoft.com/office/powerpoint/2010/main" val="261086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Target setting and evaluation</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Examples of targets:</a:t>
            </a:r>
          </a:p>
          <a:p>
            <a:r>
              <a:rPr lang="en-GB" dirty="0" smtClean="0"/>
              <a:t>Build models with other children.</a:t>
            </a:r>
          </a:p>
          <a:p>
            <a:r>
              <a:rPr lang="en-GB" dirty="0" smtClean="0"/>
              <a:t>Initiate interaction with other children.</a:t>
            </a:r>
          </a:p>
          <a:p>
            <a:r>
              <a:rPr lang="en-GB" dirty="0" smtClean="0"/>
              <a:t>Respond positively to other children.</a:t>
            </a:r>
          </a:p>
          <a:p>
            <a:r>
              <a:rPr lang="en-GB" dirty="0" smtClean="0"/>
              <a:t>Take turns.</a:t>
            </a:r>
          </a:p>
          <a:p>
            <a:r>
              <a:rPr lang="en-GB" dirty="0" smtClean="0"/>
              <a:t>Use strategies for compromise and negotiation.</a:t>
            </a:r>
          </a:p>
          <a:p>
            <a:r>
              <a:rPr lang="en-GB" dirty="0" smtClean="0"/>
              <a:t>Use strategies for reconciliation.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797152"/>
            <a:ext cx="2304256" cy="1481065"/>
          </a:xfrm>
          <a:prstGeom prst="rect">
            <a:avLst/>
          </a:prstGeom>
        </p:spPr>
      </p:pic>
    </p:spTree>
    <p:extLst>
      <p:ext uri="{BB962C8B-B14F-4D97-AF65-F5344CB8AC3E}">
        <p14:creationId xmlns:p14="http://schemas.microsoft.com/office/powerpoint/2010/main" val="181309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Behaviour Management and Rewards</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Lego Club Level System </a:t>
            </a:r>
          </a:p>
          <a:p>
            <a:r>
              <a:rPr lang="en-GB" dirty="0" smtClean="0"/>
              <a:t>Lego Helper</a:t>
            </a:r>
          </a:p>
          <a:p>
            <a:r>
              <a:rPr lang="en-GB" dirty="0" smtClean="0"/>
              <a:t>Lego Builder			</a:t>
            </a:r>
          </a:p>
          <a:p>
            <a:r>
              <a:rPr lang="en-GB" dirty="0" smtClean="0"/>
              <a:t>Lego Creator</a:t>
            </a:r>
          </a:p>
          <a:p>
            <a:r>
              <a:rPr lang="en-GB" dirty="0" smtClean="0"/>
              <a:t>Lego Master</a:t>
            </a:r>
          </a:p>
          <a:p>
            <a:r>
              <a:rPr lang="en-GB" dirty="0" smtClean="0"/>
              <a:t>Lego Genius</a:t>
            </a:r>
          </a:p>
          <a:p>
            <a:endParaRPr lang="en-GB" dirty="0"/>
          </a:p>
          <a:p>
            <a:r>
              <a:rPr lang="en-GB" dirty="0" smtClean="0"/>
              <a:t>Points and certificates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420888"/>
            <a:ext cx="2619375" cy="1743075"/>
          </a:xfrm>
          <a:prstGeom prst="rect">
            <a:avLst/>
          </a:prstGeom>
        </p:spPr>
      </p:pic>
    </p:spTree>
    <p:extLst>
      <p:ext uri="{BB962C8B-B14F-4D97-AF65-F5344CB8AC3E}">
        <p14:creationId xmlns:p14="http://schemas.microsoft.com/office/powerpoint/2010/main" val="65280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Top Tips</a:t>
            </a:r>
            <a:endParaRPr lang="en-GB" b="1" dirty="0"/>
          </a:p>
        </p:txBody>
      </p:sp>
      <p:sp>
        <p:nvSpPr>
          <p:cNvPr id="3" name="Content Placeholder 2"/>
          <p:cNvSpPr>
            <a:spLocks noGrp="1"/>
          </p:cNvSpPr>
          <p:nvPr>
            <p:ph idx="1"/>
          </p:nvPr>
        </p:nvSpPr>
        <p:spPr/>
        <p:txBody>
          <a:bodyPr>
            <a:normAutofit/>
          </a:bodyPr>
          <a:lstStyle/>
          <a:p>
            <a:r>
              <a:rPr lang="en-GB" sz="2000" dirty="0" smtClean="0"/>
              <a:t>Refer to ‘Lego club’ rather than ‘Lego Therapy’ when talking with participants and parents.</a:t>
            </a:r>
          </a:p>
          <a:p>
            <a:r>
              <a:rPr lang="en-GB" sz="2000" dirty="0" smtClean="0"/>
              <a:t>Encourage participants to develop their own club rules.</a:t>
            </a:r>
          </a:p>
          <a:p>
            <a:r>
              <a:rPr lang="en-GB" sz="2000" dirty="0" smtClean="0"/>
              <a:t>Facilitate participation and interaction – be aware of children or young people who may be overwhelmed or anxious – consider the make up of groups carefully.</a:t>
            </a:r>
          </a:p>
          <a:p>
            <a:r>
              <a:rPr lang="en-GB" sz="2000" dirty="0" smtClean="0"/>
              <a:t>Consider how girls can be encouraged to participate. Let them show their talents and take leadership.</a:t>
            </a:r>
          </a:p>
          <a:p>
            <a:r>
              <a:rPr lang="en-GB" sz="2000" dirty="0" smtClean="0"/>
              <a:t>Consider the extent to which the adult acts as facilitator.</a:t>
            </a:r>
          </a:p>
          <a:p>
            <a:r>
              <a:rPr lang="en-GB" sz="2000" dirty="0" smtClean="0"/>
              <a:t>Keep in mind that it’s not really about the Lego. It’s about the social skills and communication development.</a:t>
            </a:r>
          </a:p>
          <a:p>
            <a:r>
              <a:rPr lang="en-GB" sz="2000" dirty="0" smtClean="0"/>
              <a:t>Highlight achievements – pictures, certificates, web-sites. Consider permissions and confidentiality.</a:t>
            </a:r>
            <a:endParaRPr lang="en-GB" sz="2000" dirty="0"/>
          </a:p>
        </p:txBody>
      </p:sp>
    </p:spTree>
    <p:extLst>
      <p:ext uri="{BB962C8B-B14F-4D97-AF65-F5344CB8AC3E}">
        <p14:creationId xmlns:p14="http://schemas.microsoft.com/office/powerpoint/2010/main" val="387322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Using the Lego Therapy approach</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Other construction resources: </a:t>
            </a:r>
            <a:r>
              <a:rPr lang="en-GB" dirty="0" err="1" smtClean="0"/>
              <a:t>Knex</a:t>
            </a:r>
            <a:r>
              <a:rPr lang="en-GB" dirty="0" smtClean="0"/>
              <a:t>, stickle bricks, </a:t>
            </a:r>
            <a:r>
              <a:rPr lang="en-GB" dirty="0" err="1" smtClean="0"/>
              <a:t>Meccano</a:t>
            </a:r>
            <a:r>
              <a:rPr lang="en-GB" dirty="0"/>
              <a:t>.</a:t>
            </a:r>
            <a:r>
              <a:rPr lang="en-GB" dirty="0" smtClean="0"/>
              <a:t> </a:t>
            </a:r>
          </a:p>
          <a:p>
            <a:r>
              <a:rPr lang="en-GB" dirty="0" smtClean="0"/>
              <a:t>The approach may be used in other circumstances e.g. Marble runs,</a:t>
            </a:r>
            <a:r>
              <a:rPr lang="en-GB" dirty="0"/>
              <a:t> </a:t>
            </a:r>
            <a:r>
              <a:rPr lang="en-GB" dirty="0" smtClean="0"/>
              <a:t>Mr Potato Head, cooking – recipes,</a:t>
            </a:r>
            <a:r>
              <a:rPr lang="en-GB" dirty="0"/>
              <a:t> </a:t>
            </a:r>
            <a:r>
              <a:rPr lang="en-GB" dirty="0" smtClean="0"/>
              <a:t>gardening.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365104"/>
            <a:ext cx="1993047" cy="13539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365104"/>
            <a:ext cx="2448272" cy="15841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4299942"/>
            <a:ext cx="2304256" cy="1505322"/>
          </a:xfrm>
          <a:prstGeom prst="rect">
            <a:avLst/>
          </a:prstGeom>
        </p:spPr>
      </p:pic>
    </p:spTree>
    <p:extLst>
      <p:ext uri="{BB962C8B-B14F-4D97-AF65-F5344CB8AC3E}">
        <p14:creationId xmlns:p14="http://schemas.microsoft.com/office/powerpoint/2010/main" val="256817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Resources</a:t>
            </a:r>
            <a:endParaRPr lang="en-GB" b="1" dirty="0"/>
          </a:p>
        </p:txBody>
      </p:sp>
      <p:sp>
        <p:nvSpPr>
          <p:cNvPr id="3" name="Content Placeholder 2"/>
          <p:cNvSpPr>
            <a:spLocks noGrp="1"/>
          </p:cNvSpPr>
          <p:nvPr>
            <p:ph idx="1"/>
          </p:nvPr>
        </p:nvSpPr>
        <p:spPr/>
        <p:txBody>
          <a:bodyPr>
            <a:normAutofit/>
          </a:bodyPr>
          <a:lstStyle/>
          <a:p>
            <a:r>
              <a:rPr lang="en-GB" sz="2400" dirty="0" smtClean="0"/>
              <a:t>Lego – Based Therapy. How to build social competence through Lego-Based clubs for children with autism and related conditions.  Jessica Kingsley Publications ISBN 978-1-84905-537-6</a:t>
            </a:r>
          </a:p>
          <a:p>
            <a:r>
              <a:rPr lang="en-GB" sz="2400" smtClean="0"/>
              <a:t>Lego Digital </a:t>
            </a:r>
            <a:r>
              <a:rPr lang="en-GB" sz="2400" dirty="0" smtClean="0"/>
              <a:t>Designer (App or PC)</a:t>
            </a:r>
          </a:p>
          <a:p>
            <a:r>
              <a:rPr lang="en-GB" sz="2400" dirty="0" smtClean="0">
                <a:hlinkClick r:id="rId2"/>
              </a:rPr>
              <a:t>www.Legoclub.com</a:t>
            </a:r>
            <a:endParaRPr lang="en-GB" sz="2400" dirty="0" smtClean="0"/>
          </a:p>
          <a:p>
            <a:r>
              <a:rPr lang="en-GB" sz="2400" dirty="0" smtClean="0">
                <a:hlinkClick r:id="rId3"/>
              </a:rPr>
              <a:t>www.lego.co.uk</a:t>
            </a:r>
            <a:endParaRPr lang="en-GB" sz="2400" dirty="0" smtClean="0"/>
          </a:p>
          <a:p>
            <a:r>
              <a:rPr lang="en-GB" sz="2400" dirty="0" smtClean="0">
                <a:hlinkClick r:id="rId4"/>
              </a:rPr>
              <a:t>www.legotherapy.com</a:t>
            </a:r>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152348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workshop</a:t>
            </a:r>
            <a:endParaRPr lang="en-GB" dirty="0"/>
          </a:p>
        </p:txBody>
      </p:sp>
      <p:sp>
        <p:nvSpPr>
          <p:cNvPr id="3" name="Content Placeholder 2"/>
          <p:cNvSpPr>
            <a:spLocks noGrp="1"/>
          </p:cNvSpPr>
          <p:nvPr>
            <p:ph idx="1"/>
          </p:nvPr>
        </p:nvSpPr>
        <p:spPr/>
        <p:txBody>
          <a:bodyPr/>
          <a:lstStyle/>
          <a:p>
            <a:pPr>
              <a:buFont typeface="Wingdings" pitchFamily="2" charset="2"/>
              <a:buChar char="v"/>
            </a:pPr>
            <a:r>
              <a:rPr lang="en-GB" dirty="0" smtClean="0"/>
              <a:t>To have a greater awareness of Lego therapy and its role in supporting the social development of children and young people.</a:t>
            </a:r>
          </a:p>
          <a:p>
            <a:pPr marL="0" indent="0">
              <a:buNone/>
            </a:pPr>
            <a:endParaRPr lang="en-GB" dirty="0" smtClean="0"/>
          </a:p>
          <a:p>
            <a:pPr>
              <a:buFont typeface="Wingdings" pitchFamily="2" charset="2"/>
              <a:buChar char="v"/>
            </a:pPr>
            <a:r>
              <a:rPr lang="en-GB" dirty="0" smtClean="0"/>
              <a:t>To be equipped with the resources and information to start using Lego therapy in schools we work in.</a:t>
            </a:r>
            <a:endParaRPr lang="en-GB" dirty="0"/>
          </a:p>
        </p:txBody>
      </p:sp>
    </p:spTree>
    <p:extLst>
      <p:ext uri="{BB962C8B-B14F-4D97-AF65-F5344CB8AC3E}">
        <p14:creationId xmlns:p14="http://schemas.microsoft.com/office/powerpoint/2010/main" val="131806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Lego Therapy?</a:t>
            </a:r>
            <a:endParaRPr lang="en-GB" dirty="0"/>
          </a:p>
        </p:txBody>
      </p:sp>
      <p:sp>
        <p:nvSpPr>
          <p:cNvPr id="3" name="Content Placeholder 2"/>
          <p:cNvSpPr>
            <a:spLocks noGrp="1"/>
          </p:cNvSpPr>
          <p:nvPr>
            <p:ph idx="1"/>
          </p:nvPr>
        </p:nvSpPr>
        <p:spPr>
          <a:xfrm>
            <a:off x="457200" y="1196752"/>
            <a:ext cx="8229600" cy="4929411"/>
          </a:xfrm>
        </p:spPr>
        <p:txBody>
          <a:bodyPr>
            <a:normAutofit fontScale="92500" lnSpcReduction="10000"/>
          </a:bodyPr>
          <a:lstStyle/>
          <a:p>
            <a:r>
              <a:rPr lang="en-GB" sz="2800" dirty="0" smtClean="0"/>
              <a:t>Uses Lego in a structured environment in which the children/young people have clearly defined roles.</a:t>
            </a:r>
          </a:p>
          <a:p>
            <a:r>
              <a:rPr lang="en-GB" sz="2800" dirty="0" smtClean="0"/>
              <a:t>Rules are formulated to decide appropriate behavioural conduct.</a:t>
            </a:r>
          </a:p>
          <a:p>
            <a:r>
              <a:rPr lang="en-GB" sz="2800" dirty="0" smtClean="0"/>
              <a:t>Draws on a shared interest in Lego to aid the acquisition of social skills, development of perspective taking and sharing.</a:t>
            </a:r>
          </a:p>
          <a:p>
            <a:r>
              <a:rPr lang="en-GB" sz="2800" dirty="0" smtClean="0"/>
              <a:t>Increases interest in engaging with peers and building friendships.</a:t>
            </a:r>
          </a:p>
          <a:p>
            <a:r>
              <a:rPr lang="en-GB" sz="2800" dirty="0" smtClean="0">
                <a:solidFill>
                  <a:srgbClr val="FF0000"/>
                </a:solidFill>
              </a:rPr>
              <a:t>The focus of the group is on the Lego. The focus of the group leader is on social communication and the collaboration of the participants.</a:t>
            </a:r>
            <a:endParaRPr lang="en-GB" sz="2800" dirty="0">
              <a:solidFill>
                <a:srgbClr val="FF0000"/>
              </a:solidFill>
            </a:endParaRPr>
          </a:p>
        </p:txBody>
      </p:sp>
    </p:spTree>
    <p:extLst>
      <p:ext uri="{BB962C8B-B14F-4D97-AF65-F5344CB8AC3E}">
        <p14:creationId xmlns:p14="http://schemas.microsoft.com/office/powerpoint/2010/main" val="50150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r>
              <a:rPr lang="en-GB" sz="3200" dirty="0" smtClean="0"/>
              <a:t/>
            </a:r>
            <a:br>
              <a:rPr lang="en-GB" sz="3200" dirty="0" smtClean="0"/>
            </a:br>
            <a:r>
              <a:rPr lang="en-GB" sz="3200" dirty="0" smtClean="0"/>
              <a:t>Lego Therapy was originally conceived by Daniel B. </a:t>
            </a:r>
            <a:r>
              <a:rPr lang="en-GB" sz="3200" dirty="0" err="1" smtClean="0"/>
              <a:t>LeGoff</a:t>
            </a:r>
            <a:r>
              <a:rPr lang="en-GB" sz="3200" dirty="0" smtClean="0"/>
              <a:t> in the United states and researched by </a:t>
            </a:r>
            <a:r>
              <a:rPr lang="en-GB" sz="3200" dirty="0"/>
              <a:t>G</a:t>
            </a:r>
            <a:r>
              <a:rPr lang="en-GB" sz="3200" dirty="0" smtClean="0"/>
              <a:t>ina Gomez de la Cuesta and colleagues at the autism Research Centre, University of Cambridge. </a:t>
            </a:r>
            <a:endParaRPr lang="en-GB"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2649" y="2348880"/>
            <a:ext cx="2938701" cy="4032448"/>
          </a:xfrm>
        </p:spPr>
      </p:pic>
    </p:spTree>
    <p:extLst>
      <p:ext uri="{BB962C8B-B14F-4D97-AF65-F5344CB8AC3E}">
        <p14:creationId xmlns:p14="http://schemas.microsoft.com/office/powerpoint/2010/main" val="358540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Example of a mode of intervention</a:t>
            </a:r>
            <a:endParaRPr lang="en-GB" sz="4000" dirty="0"/>
          </a:p>
        </p:txBody>
      </p:sp>
      <p:sp>
        <p:nvSpPr>
          <p:cNvPr id="3" name="Content Placeholder 2"/>
          <p:cNvSpPr>
            <a:spLocks noGrp="1"/>
          </p:cNvSpPr>
          <p:nvPr>
            <p:ph idx="1"/>
          </p:nvPr>
        </p:nvSpPr>
        <p:spPr/>
        <p:txBody>
          <a:bodyPr/>
          <a:lstStyle/>
          <a:p>
            <a:r>
              <a:rPr lang="en-GB" dirty="0" smtClean="0"/>
              <a:t>Building with 3 pupils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9" y="1772816"/>
            <a:ext cx="1368152" cy="165618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429000"/>
            <a:ext cx="1224136" cy="14984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630" y="5085184"/>
            <a:ext cx="1440185" cy="1224136"/>
          </a:xfrm>
          <a:prstGeom prst="rect">
            <a:avLst/>
          </a:prstGeom>
        </p:spPr>
      </p:pic>
      <p:sp>
        <p:nvSpPr>
          <p:cNvPr id="7" name="TextBox 6"/>
          <p:cNvSpPr txBox="1"/>
          <p:nvPr/>
        </p:nvSpPr>
        <p:spPr>
          <a:xfrm>
            <a:off x="6012160" y="2420888"/>
            <a:ext cx="1656184" cy="461665"/>
          </a:xfrm>
          <a:prstGeom prst="rect">
            <a:avLst/>
          </a:prstGeom>
          <a:noFill/>
        </p:spPr>
        <p:txBody>
          <a:bodyPr wrap="square" rtlCol="0">
            <a:spAutoFit/>
          </a:bodyPr>
          <a:lstStyle/>
          <a:p>
            <a:r>
              <a:rPr lang="en-GB" sz="2400" b="1" dirty="0" smtClean="0"/>
              <a:t>   Engineer</a:t>
            </a:r>
            <a:endParaRPr lang="en-GB" sz="2400" b="1" dirty="0"/>
          </a:p>
        </p:txBody>
      </p:sp>
      <p:sp>
        <p:nvSpPr>
          <p:cNvPr id="9" name="TextBox 8"/>
          <p:cNvSpPr txBox="1"/>
          <p:nvPr/>
        </p:nvSpPr>
        <p:spPr>
          <a:xfrm>
            <a:off x="6228184" y="4178238"/>
            <a:ext cx="1584176" cy="461665"/>
          </a:xfrm>
          <a:prstGeom prst="rect">
            <a:avLst/>
          </a:prstGeom>
          <a:noFill/>
        </p:spPr>
        <p:txBody>
          <a:bodyPr wrap="square" rtlCol="0">
            <a:spAutoFit/>
          </a:bodyPr>
          <a:lstStyle/>
          <a:p>
            <a:pPr algn="ctr"/>
            <a:r>
              <a:rPr lang="en-GB" sz="2400" b="1" dirty="0" smtClean="0"/>
              <a:t>Supplier</a:t>
            </a:r>
            <a:endParaRPr lang="en-GB" sz="2400" b="1" dirty="0"/>
          </a:p>
        </p:txBody>
      </p:sp>
      <p:sp>
        <p:nvSpPr>
          <p:cNvPr id="12" name="TextBox 11"/>
          <p:cNvSpPr txBox="1"/>
          <p:nvPr/>
        </p:nvSpPr>
        <p:spPr>
          <a:xfrm>
            <a:off x="6228184" y="5697252"/>
            <a:ext cx="1440160" cy="461665"/>
          </a:xfrm>
          <a:prstGeom prst="rect">
            <a:avLst/>
          </a:prstGeom>
          <a:noFill/>
        </p:spPr>
        <p:txBody>
          <a:bodyPr wrap="square" rtlCol="0">
            <a:spAutoFit/>
          </a:bodyPr>
          <a:lstStyle/>
          <a:p>
            <a:r>
              <a:rPr lang="en-GB" sz="2400" b="1" dirty="0" smtClean="0"/>
              <a:t>  Builder</a:t>
            </a:r>
            <a:endParaRPr lang="en-GB" sz="2400" b="1" dirty="0"/>
          </a:p>
        </p:txBody>
      </p:sp>
    </p:spTree>
    <p:extLst>
      <p:ext uri="{BB962C8B-B14F-4D97-AF65-F5344CB8AC3E}">
        <p14:creationId xmlns:p14="http://schemas.microsoft.com/office/powerpoint/2010/main" val="280715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Engineer</a:t>
            </a:r>
            <a:endParaRPr lang="en-GB" b="1" dirty="0"/>
          </a:p>
        </p:txBody>
      </p:sp>
      <p:sp>
        <p:nvSpPr>
          <p:cNvPr id="3" name="Content Placeholder 2"/>
          <p:cNvSpPr>
            <a:spLocks noGrp="1"/>
          </p:cNvSpPr>
          <p:nvPr>
            <p:ph idx="1"/>
          </p:nvPr>
        </p:nvSpPr>
        <p:spPr/>
        <p:txBody>
          <a:bodyPr>
            <a:normAutofit/>
          </a:bodyPr>
          <a:lstStyle/>
          <a:p>
            <a:r>
              <a:rPr lang="en-GB" sz="3600" dirty="0" smtClean="0"/>
              <a:t>Holds and looks at the plans.</a:t>
            </a:r>
          </a:p>
          <a:p>
            <a:r>
              <a:rPr lang="en-GB" sz="3600" dirty="0" smtClean="0"/>
              <a:t>Asks the supplier to find the pieces.</a:t>
            </a:r>
          </a:p>
          <a:p>
            <a:r>
              <a:rPr lang="en-GB" sz="3600" dirty="0" smtClean="0"/>
              <a:t>Gives the Builder instructions.</a:t>
            </a:r>
          </a:p>
          <a:p>
            <a:pPr marL="0" indent="0">
              <a:buNone/>
            </a:pP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225" y="3501008"/>
            <a:ext cx="3257550" cy="2880320"/>
          </a:xfrm>
          <a:prstGeom prst="rect">
            <a:avLst/>
          </a:prstGeom>
        </p:spPr>
      </p:pic>
    </p:spTree>
    <p:extLst>
      <p:ext uri="{BB962C8B-B14F-4D97-AF65-F5344CB8AC3E}">
        <p14:creationId xmlns:p14="http://schemas.microsoft.com/office/powerpoint/2010/main" val="279044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Supplier</a:t>
            </a:r>
            <a:endParaRPr lang="en-GB" b="1" dirty="0"/>
          </a:p>
        </p:txBody>
      </p:sp>
      <p:sp>
        <p:nvSpPr>
          <p:cNvPr id="3" name="Content Placeholder 2"/>
          <p:cNvSpPr>
            <a:spLocks noGrp="1"/>
          </p:cNvSpPr>
          <p:nvPr>
            <p:ph idx="1"/>
          </p:nvPr>
        </p:nvSpPr>
        <p:spPr/>
        <p:txBody>
          <a:bodyPr/>
          <a:lstStyle/>
          <a:p>
            <a:r>
              <a:rPr lang="en-GB" dirty="0" smtClean="0"/>
              <a:t>Keeps all of the pieces.</a:t>
            </a:r>
          </a:p>
          <a:p>
            <a:r>
              <a:rPr lang="en-GB" dirty="0" smtClean="0"/>
              <a:t>Listens to the Engineer.</a:t>
            </a:r>
          </a:p>
          <a:p>
            <a:r>
              <a:rPr lang="en-GB" dirty="0" smtClean="0"/>
              <a:t>Follows the Engineers instructions.</a:t>
            </a:r>
          </a:p>
          <a:p>
            <a:r>
              <a:rPr lang="en-GB" dirty="0" smtClean="0"/>
              <a:t>Gives the Builder the correct pieces.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4077072"/>
            <a:ext cx="2448272" cy="2448272"/>
          </a:xfrm>
          <a:prstGeom prst="rect">
            <a:avLst/>
          </a:prstGeom>
        </p:spPr>
      </p:pic>
    </p:spTree>
    <p:extLst>
      <p:ext uri="{BB962C8B-B14F-4D97-AF65-F5344CB8AC3E}">
        <p14:creationId xmlns:p14="http://schemas.microsoft.com/office/powerpoint/2010/main" val="240344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Builder</a:t>
            </a:r>
            <a:endParaRPr lang="en-GB" b="1" dirty="0"/>
          </a:p>
        </p:txBody>
      </p:sp>
      <p:sp>
        <p:nvSpPr>
          <p:cNvPr id="3" name="Content Placeholder 2"/>
          <p:cNvSpPr>
            <a:spLocks noGrp="1"/>
          </p:cNvSpPr>
          <p:nvPr>
            <p:ph idx="1"/>
          </p:nvPr>
        </p:nvSpPr>
        <p:spPr/>
        <p:txBody>
          <a:bodyPr/>
          <a:lstStyle/>
          <a:p>
            <a:r>
              <a:rPr lang="en-GB" dirty="0" smtClean="0"/>
              <a:t>Takes the pieces from the Supplier.</a:t>
            </a:r>
          </a:p>
          <a:p>
            <a:r>
              <a:rPr lang="en-GB" dirty="0" smtClean="0"/>
              <a:t>Listens to the Engineer.</a:t>
            </a:r>
          </a:p>
          <a:p>
            <a:r>
              <a:rPr lang="en-GB" dirty="0" smtClean="0"/>
              <a:t>Uses the pieces to build the model.</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933056"/>
            <a:ext cx="2448272" cy="2708920"/>
          </a:xfrm>
          <a:prstGeom prst="rect">
            <a:avLst/>
          </a:prstGeom>
        </p:spPr>
      </p:pic>
    </p:spTree>
    <p:extLst>
      <p:ext uri="{BB962C8B-B14F-4D97-AF65-F5344CB8AC3E}">
        <p14:creationId xmlns:p14="http://schemas.microsoft.com/office/powerpoint/2010/main" val="224286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Choosing the resources</a:t>
            </a:r>
            <a:endParaRPr lang="en-GB" b="1" dirty="0"/>
          </a:p>
        </p:txBody>
      </p:sp>
      <p:sp>
        <p:nvSpPr>
          <p:cNvPr id="3" name="Content Placeholder 2"/>
          <p:cNvSpPr>
            <a:spLocks noGrp="1"/>
          </p:cNvSpPr>
          <p:nvPr>
            <p:ph idx="1"/>
          </p:nvPr>
        </p:nvSpPr>
        <p:spPr/>
        <p:txBody>
          <a:bodyPr>
            <a:normAutofit/>
          </a:bodyPr>
          <a:lstStyle/>
          <a:p>
            <a:r>
              <a:rPr lang="en-GB" sz="2800" dirty="0" smtClean="0"/>
              <a:t>Choosing materials is an integral part of the therapy.</a:t>
            </a:r>
          </a:p>
          <a:p>
            <a:r>
              <a:rPr lang="en-GB" sz="2800" dirty="0" smtClean="0"/>
              <a:t>Consider the age ranges, number of pieces etc.</a:t>
            </a:r>
          </a:p>
          <a:p>
            <a:r>
              <a:rPr lang="en-GB" sz="2800" dirty="0" smtClean="0"/>
              <a:t>Popular Lego sets, themes etc.</a:t>
            </a:r>
          </a:p>
          <a:p>
            <a:r>
              <a:rPr lang="en-GB" sz="2800" dirty="0" smtClean="0"/>
              <a:t>Duplo for younger pupils.</a:t>
            </a:r>
          </a:p>
          <a:p>
            <a:r>
              <a:rPr lang="en-GB" sz="2800" dirty="0" smtClean="0"/>
              <a:t>Lego Technic or </a:t>
            </a:r>
            <a:r>
              <a:rPr lang="en-GB" sz="2800" dirty="0" err="1" smtClean="0"/>
              <a:t>Mindstorms</a:t>
            </a:r>
            <a:r>
              <a:rPr lang="en-GB" sz="2800" dirty="0" smtClean="0"/>
              <a:t> for older and more able pupils.</a:t>
            </a:r>
          </a:p>
          <a:p>
            <a:r>
              <a:rPr lang="en-GB" sz="2800" dirty="0" smtClean="0"/>
              <a:t>Instructions are available from </a:t>
            </a:r>
            <a:r>
              <a:rPr lang="en-GB" sz="2800" dirty="0" smtClean="0">
                <a:hlinkClick r:id="rId2"/>
              </a:rPr>
              <a:t>http://service.lego.com/en-us/buildinginstructions</a:t>
            </a:r>
            <a:endParaRPr lang="en-GB" sz="2800" dirty="0" smtClean="0"/>
          </a:p>
          <a:p>
            <a:endParaRPr lang="en-GB" sz="2800" dirty="0"/>
          </a:p>
        </p:txBody>
      </p:sp>
    </p:spTree>
    <p:extLst>
      <p:ext uri="{BB962C8B-B14F-4D97-AF65-F5344CB8AC3E}">
        <p14:creationId xmlns:p14="http://schemas.microsoft.com/office/powerpoint/2010/main" val="2536471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649</Words>
  <Application>Microsoft Office PowerPoint</Application>
  <PresentationFormat>On-screen Show (4:3)</PresentationFormat>
  <Paragraphs>91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Lego Therapy  Sharon Carr</vt:lpstr>
      <vt:lpstr>Aims of the workshop</vt:lpstr>
      <vt:lpstr>What is Lego Therapy?</vt:lpstr>
      <vt:lpstr> Lego Therapy was originally conceived by Daniel B. LeGoff in the United states and researched by Gina Gomez de la Cuesta and colleagues at the autism Research Centre, University of Cambridge. </vt:lpstr>
      <vt:lpstr>Example of a mode of intervention</vt:lpstr>
      <vt:lpstr>Engineer</vt:lpstr>
      <vt:lpstr>Supplier</vt:lpstr>
      <vt:lpstr>Builder</vt:lpstr>
      <vt:lpstr>Choosing the resources</vt:lpstr>
      <vt:lpstr>Vocabulary</vt:lpstr>
      <vt:lpstr>Running the Lego session</vt:lpstr>
      <vt:lpstr>Differentiation</vt:lpstr>
      <vt:lpstr>Target setting and evaluation</vt:lpstr>
      <vt:lpstr>Behaviour Management and Rewards</vt:lpstr>
      <vt:lpstr>Top Tips</vt:lpstr>
      <vt:lpstr>Using the Lego Therapy approach</vt:lpstr>
      <vt:lpstr>Resources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Lego Therapy  Sharon Carr</dc:title>
  <dc:creator>Sharon Carr</dc:creator>
  <cp:lastModifiedBy>Sharon Carr</cp:lastModifiedBy>
  <cp:revision>9</cp:revision>
  <dcterms:created xsi:type="dcterms:W3CDTF">2016-02-01T09:03:01Z</dcterms:created>
  <dcterms:modified xsi:type="dcterms:W3CDTF">2016-02-01T10:27:18Z</dcterms:modified>
</cp:coreProperties>
</file>