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6" r:id="rId5"/>
  </p:sldMasterIdLst>
  <p:notesMasterIdLst>
    <p:notesMasterId r:id="rId15"/>
  </p:notesMasterIdLst>
  <p:handoutMasterIdLst>
    <p:handoutMasterId r:id="rId16"/>
  </p:handoutMasterIdLst>
  <p:sldIdLst>
    <p:sldId id="313" r:id="rId6"/>
    <p:sldId id="1038" r:id="rId7"/>
    <p:sldId id="512" r:id="rId8"/>
    <p:sldId id="513" r:id="rId9"/>
    <p:sldId id="1039" r:id="rId10"/>
    <p:sldId id="1034" r:id="rId11"/>
    <p:sldId id="1035" r:id="rId12"/>
    <p:sldId id="1036" r:id="rId13"/>
    <p:sldId id="1037" r:id="rId14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92"/>
    <a:srgbClr val="898989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58EFEF-92C9-4232-A8DD-BFAE8DC40EC3}" v="38" dt="2025-09-10T11:33:08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57" autoAdjust="0"/>
    <p:restoredTop sz="93447" autoAdjust="0"/>
  </p:normalViewPr>
  <p:slideViewPr>
    <p:cSldViewPr>
      <p:cViewPr varScale="1">
        <p:scale>
          <a:sx n="59" d="100"/>
          <a:sy n="59" d="100"/>
        </p:scale>
        <p:origin x="101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Curtis" userId="86c37434-7e91-49c7-abde-85f08471e300" providerId="ADAL" clId="{D958EFEF-92C9-4232-A8DD-BFAE8DC40EC3}"/>
    <pc:docChg chg="undo custSel modSld">
      <pc:chgData name="Megan Curtis" userId="86c37434-7e91-49c7-abde-85f08471e300" providerId="ADAL" clId="{D958EFEF-92C9-4232-A8DD-BFAE8DC40EC3}" dt="2025-09-10T11:39:52.595" v="173" actId="255"/>
      <pc:docMkLst>
        <pc:docMk/>
      </pc:docMkLst>
      <pc:sldChg chg="modSp mod">
        <pc:chgData name="Megan Curtis" userId="86c37434-7e91-49c7-abde-85f08471e300" providerId="ADAL" clId="{D958EFEF-92C9-4232-A8DD-BFAE8DC40EC3}" dt="2025-09-10T11:32:15.580" v="27" actId="313"/>
        <pc:sldMkLst>
          <pc:docMk/>
          <pc:sldMk cId="1017403183" sldId="1034"/>
        </pc:sldMkLst>
        <pc:spChg chg="mod">
          <ac:chgData name="Megan Curtis" userId="86c37434-7e91-49c7-abde-85f08471e300" providerId="ADAL" clId="{D958EFEF-92C9-4232-A8DD-BFAE8DC40EC3}" dt="2025-09-10T11:32:15.580" v="27" actId="313"/>
          <ac:spMkLst>
            <pc:docMk/>
            <pc:sldMk cId="1017403183" sldId="1034"/>
            <ac:spMk id="3" creationId="{4844C582-189B-12E1-5265-D16C35988E6C}"/>
          </ac:spMkLst>
        </pc:spChg>
      </pc:sldChg>
      <pc:sldChg chg="modSp mod">
        <pc:chgData name="Megan Curtis" userId="86c37434-7e91-49c7-abde-85f08471e300" providerId="ADAL" clId="{D958EFEF-92C9-4232-A8DD-BFAE8DC40EC3}" dt="2025-09-10T11:32:21.921" v="35" actId="20577"/>
        <pc:sldMkLst>
          <pc:docMk/>
          <pc:sldMk cId="2942849344" sldId="1035"/>
        </pc:sldMkLst>
        <pc:spChg chg="mod">
          <ac:chgData name="Megan Curtis" userId="86c37434-7e91-49c7-abde-85f08471e300" providerId="ADAL" clId="{D958EFEF-92C9-4232-A8DD-BFAE8DC40EC3}" dt="2025-09-10T11:32:21.921" v="35" actId="20577"/>
          <ac:spMkLst>
            <pc:docMk/>
            <pc:sldMk cId="2942849344" sldId="1035"/>
            <ac:spMk id="3" creationId="{24951AFF-8668-9713-57B1-C969525363C6}"/>
          </ac:spMkLst>
        </pc:spChg>
      </pc:sldChg>
      <pc:sldChg chg="modSp mod">
        <pc:chgData name="Megan Curtis" userId="86c37434-7e91-49c7-abde-85f08471e300" providerId="ADAL" clId="{D958EFEF-92C9-4232-A8DD-BFAE8DC40EC3}" dt="2025-09-10T11:39:52.595" v="173" actId="255"/>
        <pc:sldMkLst>
          <pc:docMk/>
          <pc:sldMk cId="1336725168" sldId="1037"/>
        </pc:sldMkLst>
        <pc:spChg chg="mod">
          <ac:chgData name="Megan Curtis" userId="86c37434-7e91-49c7-abde-85f08471e300" providerId="ADAL" clId="{D958EFEF-92C9-4232-A8DD-BFAE8DC40EC3}" dt="2025-09-10T11:39:52.595" v="173" actId="255"/>
          <ac:spMkLst>
            <pc:docMk/>
            <pc:sldMk cId="1336725168" sldId="1037"/>
            <ac:spMk id="5" creationId="{727BA354-7000-6D7B-9431-48628960C150}"/>
          </ac:spMkLst>
        </pc:spChg>
      </pc:sldChg>
      <pc:sldChg chg="modSp">
        <pc:chgData name="Megan Curtis" userId="86c37434-7e91-49c7-abde-85f08471e300" providerId="ADAL" clId="{D958EFEF-92C9-4232-A8DD-BFAE8DC40EC3}" dt="2025-09-10T11:33:08.385" v="63" actId="20577"/>
        <pc:sldMkLst>
          <pc:docMk/>
          <pc:sldMk cId="167723250" sldId="1038"/>
        </pc:sldMkLst>
        <pc:spChg chg="mod">
          <ac:chgData name="Megan Curtis" userId="86c37434-7e91-49c7-abde-85f08471e300" providerId="ADAL" clId="{D958EFEF-92C9-4232-A8DD-BFAE8DC40EC3}" dt="2025-09-10T11:33:08.385" v="63" actId="20577"/>
          <ac:spMkLst>
            <pc:docMk/>
            <pc:sldMk cId="167723250" sldId="1038"/>
            <ac:spMk id="3" creationId="{2249C214-11C6-6EF0-9117-B121EEEBB6D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F33D-500F-48D2-8231-45C2A45F4369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9F0A6-8972-48E5-A066-A14EFF9FB0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27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9747AA-EDE7-4860-8624-67617387D3F0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E541AD-5CD5-47D5-8F52-2996BEC41F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543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105A9-C53A-4679-8E57-94970480B6F0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223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A47FE-3174-646F-1328-8AE048CBD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F538F4-C71D-2C91-E269-994F740D1D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FAB2C9-CB4E-2218-05F3-388F3BEBAD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4AC6E-0DE6-DFCF-A485-97C5C8367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105A9-C53A-4679-8E57-94970480B6F0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060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105A9-C53A-4679-8E57-94970480B6F0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223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E541AD-5CD5-47D5-8F52-2996BEC41F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978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9226B-05B0-99E4-14CB-A753EAF4F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FBD2C4-11B3-635B-317A-A04627B7B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D8EAE-4808-831D-2CC4-5D0285D7B5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25CCD-B826-2934-8650-186BE68EEC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E541AD-5CD5-47D5-8F52-2996BEC41F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31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A7245-8E38-1543-B4D6-103EE8C4C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2A2FBC-37EF-DA24-0D15-772C4CC6E3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A108CB-C950-207E-5B34-305D7879B9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AA8C0-DEB9-B889-28D5-7389FF058D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E541AD-5CD5-47D5-8F52-2996BEC41F9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6951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5DD20-EEB9-C5BF-CE3F-DFD187CF1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F56E92-CCEE-B32E-F4F3-C795E1C98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7753CD-959A-3BBA-3473-EEE1C2DDF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56468-D0FE-BB2A-0F52-942B5C0A17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105A9-C53A-4679-8E57-94970480B6F0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484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EEA73-D8D1-B050-1D94-00582340B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359CB1-4749-A05A-A6E4-33B1B367DC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99E3E7-C956-D360-4FDD-B2B75B2C5B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D3BEB-2814-D0CD-8217-B2BCE7917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105A9-C53A-4679-8E57-94970480B6F0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139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A4C92-A3A4-A741-7368-B9DED14D2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01C1E1-0E7A-B569-52C5-5D363AD48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363CA7-CAF3-74EB-99DF-1C13320FDE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0EABC4-4CE2-5A12-5684-6B259EAF0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105A9-C53A-4679-8E57-94970480B6F0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64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C8EF6-F269-47DA-AF5A-8ED884D1D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258FA0-3ACE-4DDF-A0CB-DAA9235F3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C86CF-37D4-48CA-90EE-547FC930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87A59-0945-45F9-AC8D-4CF80A0D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81150-1472-4AB3-BEE7-E78AE7737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968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16244-A8FC-42AA-89CE-998A43234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74CB1A-E2BC-4AB6-B8D7-7EF92E56C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9EE24-500E-4DA6-A5C3-AFA8F1AC9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75C32-9B4C-4067-97C6-092088E0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6F6B8-7EAC-46E2-BE25-A780F147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45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17A20D-64E4-4618-BDE5-EC7E76EBB7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6CD467-AE74-488D-8B29-4451B9D63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3BCF-EF4B-49BE-8333-733A5CC1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E7029-D4A9-4FA5-8A90-B12485532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BDB5B-89C1-440D-BA1D-67FADB6B3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40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129FA-A341-4413-A4B2-514DDAFC7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6A049-C17C-455F-A4EB-7AEF1F7A6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F2089-9C1D-4169-9F71-46C4218B3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19C78-C077-497A-B820-9ABA83AB8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090EE-464B-4469-81FA-33755631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29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8714A-962A-40D7-8FD9-339B0C14A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5727D-F3E4-4E4A-9E50-180550D8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0F30F-29DA-4BFA-9D64-2C589C08F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50848-599A-460E-BBE1-D82CF8E0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95F04-A4A3-4C05-B993-BC7BFC22B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02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2574-2595-40BC-9C5F-5A60CA4EF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90A3-871B-4CE1-95FD-DC0138E21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57F71-38FE-4715-852E-5BA54F3FC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5E1C1-23C8-4C6A-9BE1-ABD2B6FB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D3BC3-EFAF-4B98-8F7A-E839EB4C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10B9D-5827-40B2-9A2C-037809AC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6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1F7D-4185-4BE8-8C50-8DBB0D298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35696-E39A-45AE-96D0-A8DF0748E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E14B0-460A-4B9C-9757-2F6C972B7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1C0499-A826-4796-9DC6-82B67DFFB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676CEE-A2D1-4F1E-A18B-A9B8E6D01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BEFD10-82D4-4870-8951-955E96836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8FC90-F9CD-4F86-AB1D-332A82DEC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F2D360-DBCD-4A66-AEA5-ED88CD7CF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797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1439-5344-4F36-A81D-BE5341FAC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C44152-B383-4D96-8467-50ECA4EA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0E0ABD-5174-4B98-B544-9203C117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87844-0150-4E1F-88E0-AD6EDAEAE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90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F26D6F-C042-4771-918A-30BD466B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025A0D-EDDC-4220-96EB-11EF22F0E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93CA4-9E23-48DF-B613-2D1F973C9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49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900CD-3C33-4F6E-8ED3-8856CDBA8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B4610-99AF-4342-AB94-DF48F64DD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57B3E-5D80-474D-8603-B2F8DCE15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F8347-4B66-40C6-B880-8C7D2A27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85838-2ADC-42B6-859B-E90D6A452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3A2B63-22C2-4F60-9D4A-30331E02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0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EE2F7-25AB-47AC-997B-D0668CEC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B9ABF-7901-4C75-99D6-04C498656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2D5E2-7A5C-402D-BC5C-BC39143B1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4903B-696E-490E-8D4A-16D3FD33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54219-01BE-4A89-A139-257C64B0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9E128-FF21-444C-9E02-422DB02D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18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84F58-7A22-4F33-A570-C1CD49CAA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0E0A5-B70D-40B8-BA52-A73C20D44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3C856-E948-4199-8A64-5C5E8CE561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C751E-69CB-4CE2-ABA7-CFF38EB9387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D651B-5D42-4D4D-B7B3-481CE04196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00895-4C79-440F-A592-8B5130312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74D7-13E3-4E5B-91CB-C98AF60C8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28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overnor.recruitment@bradford.gov.uk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penclipart.org/detail/167549/green-tick---simple-by-kliponius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://www.gov.uk/the-7-principles-of-public-lif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uidance/governance-in-maintained-school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gov.uk/guidance/-governance-in-academy-trust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overnor.recruitment@bradford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B6A0B-CA41-4E23-B885-4CD691D82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200" b="1" dirty="0">
                <a:solidFill>
                  <a:srgbClr val="FFFFFF"/>
                </a:solidFill>
                <a:latin typeface="+mn-lt"/>
              </a:rPr>
              <a:t>Becoming a School Governor in Bradford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1933C1F-425B-D03D-B1C7-26D528385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555" y="5973696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 descr="A clock and coins stacked on each other&#10;&#10;AI-generated content may be incorrect.">
            <a:extLst>
              <a:ext uri="{FF2B5EF4-FFF2-40B4-BE49-F238E27FC236}">
                <a16:creationId xmlns:a16="http://schemas.microsoft.com/office/drawing/2014/main" id="{16BFA424-FD06-1D47-F237-EB125D9836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908747"/>
            <a:ext cx="3760352" cy="2530391"/>
          </a:xfrm>
          <a:prstGeom prst="rect">
            <a:avLst/>
          </a:prstGeom>
        </p:spPr>
      </p:pic>
      <p:pic>
        <p:nvPicPr>
          <p:cNvPr id="8" name="Picture 7" descr="A fountain with lights in the water&#10;&#10;Description automatically generated">
            <a:extLst>
              <a:ext uri="{FF2B5EF4-FFF2-40B4-BE49-F238E27FC236}">
                <a16:creationId xmlns:a16="http://schemas.microsoft.com/office/drawing/2014/main" id="{422A5AFC-CC60-E7EC-3D3E-B0270711DF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9" r="-1" b="-1"/>
          <a:stretch/>
        </p:blipFill>
        <p:spPr>
          <a:xfrm>
            <a:off x="564328" y="4284791"/>
            <a:ext cx="4896172" cy="2448272"/>
          </a:xfrm>
          <a:prstGeom prst="rect">
            <a:avLst/>
          </a:prstGeom>
        </p:spPr>
      </p:pic>
      <p:sp>
        <p:nvSpPr>
          <p:cNvPr id="9" name="Subtitle 8">
            <a:extLst>
              <a:ext uri="{FF2B5EF4-FFF2-40B4-BE49-F238E27FC236}">
                <a16:creationId xmlns:a16="http://schemas.microsoft.com/office/drawing/2014/main" id="{BE0AAA3A-A25C-B2A8-2DE1-88578EFC2F2D}"/>
              </a:ext>
            </a:extLst>
          </p:cNvPr>
          <p:cNvSpPr txBox="1">
            <a:spLocks/>
          </p:cNvSpPr>
          <p:nvPr/>
        </p:nvSpPr>
        <p:spPr>
          <a:xfrm>
            <a:off x="853068" y="6307571"/>
            <a:ext cx="4392613" cy="889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u="sng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governor.recruitment@bradford.gov.uk</a:t>
            </a:r>
            <a:endParaRPr lang="en-GB" sz="1800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</a:pP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8AE2D1-0C61-C6B2-01A6-8C9DA3FBAAD7}"/>
              </a:ext>
            </a:extLst>
          </p:cNvPr>
          <p:cNvSpPr txBox="1"/>
          <p:nvPr/>
        </p:nvSpPr>
        <p:spPr>
          <a:xfrm>
            <a:off x="4188187" y="836278"/>
            <a:ext cx="5033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Find out more in just ten minutes</a:t>
            </a:r>
          </a:p>
        </p:txBody>
      </p:sp>
    </p:spTree>
    <p:extLst>
      <p:ext uri="{BB962C8B-B14F-4D97-AF65-F5344CB8AC3E}">
        <p14:creationId xmlns:p14="http://schemas.microsoft.com/office/powerpoint/2010/main" val="297468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B65784-6912-0DB9-6F15-0862F950C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5A94B3B-563A-F619-1620-9AEBB6468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9A5C473-95D2-FEB9-D75F-A7E8973BE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260EEEB-375D-E4D0-08E2-1E515DCC8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4C7C9C2-7021-35FF-CECE-737FB714F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C488413-A02A-1654-C10C-D21230FE9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2CE30F0-5EFA-1D9C-E45E-0EB280040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D1031D-AE73-A60D-71CF-AD9EF89C3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BC19A4-C723-2A18-3815-AE9FD12B8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200" b="1" dirty="0">
                <a:solidFill>
                  <a:srgbClr val="FFFFFF"/>
                </a:solidFill>
                <a:latin typeface="+mn-lt"/>
              </a:rPr>
              <a:t>Thankyou for your Interest…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9C214-11C6-6EF0-9117-B121EEEBB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dirty="0"/>
              <a:t>There are around 350,000 Governors in England and in Bradford we have around 2000 Governors. The vision for the Local Authority is </a:t>
            </a:r>
            <a:r>
              <a:rPr lang="en-GB" sz="1800" b="1" dirty="0">
                <a:solidFill>
                  <a:schemeClr val="accent2">
                    <a:lumMod val="50000"/>
                  </a:schemeClr>
                </a:solidFill>
              </a:rPr>
              <a:t>that all children are happy, safe and successful </a:t>
            </a:r>
            <a:r>
              <a:rPr lang="en-GB" sz="1800" dirty="0"/>
              <a:t>and Governing Boards play a large part in achieving this vision.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dirty="0"/>
              <a:t>To help you in this volunteer role, the Local Authority offers support and training for all Governors in Bradford through their School Governor Service, which also offers clerking for Governing Boards.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7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9111F1B-2E56-6AEA-A503-672D15CBF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neon sign on a brick wall&#10;&#10;AI-generated content may be incorrect.">
            <a:extLst>
              <a:ext uri="{FF2B5EF4-FFF2-40B4-BE49-F238E27FC236}">
                <a16:creationId xmlns:a16="http://schemas.microsoft.com/office/drawing/2014/main" id="{A7ED187D-02AE-57DF-578F-F1A5C1D795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642" y="5509464"/>
            <a:ext cx="2060848" cy="9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2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B6A0B-CA41-4E23-B885-4CD691D82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200" b="1" dirty="0">
                <a:solidFill>
                  <a:srgbClr val="FFFFFF"/>
                </a:solidFill>
                <a:latin typeface="+mn-lt"/>
              </a:rPr>
              <a:t>What do School Governors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B23-AA1F-4D59-9E21-A9E74CD9D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062" y="836713"/>
            <a:ext cx="5145793" cy="4104456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GB" sz="2200" dirty="0">
                <a:solidFill>
                  <a:schemeClr val="accent1"/>
                </a:solidFill>
              </a:rPr>
              <a:t>School Governors play an important role in overseeing the management of their school. </a:t>
            </a:r>
          </a:p>
          <a:p>
            <a:pPr marL="0" indent="0">
              <a:buNone/>
            </a:pPr>
            <a:endParaRPr lang="en-GB" sz="17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sz="1900" dirty="0"/>
              <a:t>They contribute by: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900" dirty="0"/>
              <a:t> Setting the school’s strategy and vision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900" dirty="0"/>
              <a:t>Reviewing and approving key policies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900" dirty="0"/>
              <a:t>Oversee resources and staffing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900" dirty="0"/>
              <a:t>Approving the school’s budget and regularly review progress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900" dirty="0"/>
              <a:t>Tracking pupil progress against school objectives and strategy along with benchmarking nationally &amp; locally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900" dirty="0"/>
              <a:t>Working together with the Head teacher and Senior Leadership of the school to ensure the best possible outcomes for its children and young people</a:t>
            </a:r>
          </a:p>
          <a:p>
            <a:pPr marL="0" indent="0">
              <a:buNone/>
            </a:pPr>
            <a:endParaRPr lang="en-GB" sz="17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A964EC9-1C53-6FFD-AB03-5AD45358C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929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86855"/>
            <a:ext cx="2592287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200" b="1" dirty="0">
                <a:solidFill>
                  <a:srgbClr val="FFFFFF"/>
                </a:solidFill>
                <a:latin typeface="+mn-lt"/>
              </a:rPr>
              <a:t>What is the Commitment Required?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404664"/>
            <a:ext cx="4916510" cy="50673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1"/>
                </a:solidFill>
              </a:rPr>
              <a:t>Being a School Governor does require a level of commitment for you to be an effective Governor for your school.</a:t>
            </a:r>
          </a:p>
          <a:p>
            <a:pPr marL="0" indent="0">
              <a:buNone/>
            </a:pPr>
            <a:endParaRPr lang="en-GB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sz="1800" dirty="0"/>
              <a:t>Governors are required to: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Attend the Full Governing Board meetings (usually 3x a year)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Attend any Committees you have agreed to sit 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Carry out focussed school visits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Attend school events you are invited 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Set aside time to read papers for meeting and to prepare any questions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Scrutinise financial plans, value for money and educational outcomes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Commit to regular training and development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2317860-C595-1FCD-EADF-14A720A88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17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975116-77DD-A388-E62B-BA57ECCAD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9473B17-21A0-A5F7-50CB-E2250E5AD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6A3BC6E-231D-B527-6A4B-CD6BCA586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353C22-A3FB-BB47-E797-411602355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32751C6-C19D-33A9-C016-8454C291B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208C706-056D-A350-EF71-CDD746AB7A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B3694F0D-05E8-AE0F-2420-7435280F3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9340818-566A-2433-3A8B-38B7474D42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4F6A0-958A-5811-E6F7-F2BB37548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586855"/>
            <a:ext cx="2592287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200" b="1" dirty="0">
                <a:solidFill>
                  <a:srgbClr val="FFFFFF"/>
                </a:solidFill>
                <a:latin typeface="+mn-lt"/>
              </a:rPr>
              <a:t>The Nolan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44D22-1C9C-E009-EB2B-7C8EA0FBD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529003"/>
            <a:ext cx="4916510" cy="376409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1"/>
                </a:solidFill>
              </a:rPr>
              <a:t>Governors are asked to adhere to the Principles as part of their Code of Conduct:</a:t>
            </a:r>
          </a:p>
          <a:p>
            <a:pPr marL="0" indent="0">
              <a:buNone/>
            </a:pPr>
            <a:endParaRPr lang="en-GB" sz="1600" dirty="0"/>
          </a:p>
          <a:p>
            <a:r>
              <a:rPr lang="en-GB" sz="1800" dirty="0"/>
              <a:t>Selflessness</a:t>
            </a:r>
          </a:p>
          <a:p>
            <a:r>
              <a:rPr lang="en-GB" sz="1800" dirty="0"/>
              <a:t>Integrity</a:t>
            </a:r>
          </a:p>
          <a:p>
            <a:r>
              <a:rPr lang="en-GB" sz="1800" dirty="0"/>
              <a:t>Objectivity</a:t>
            </a:r>
          </a:p>
          <a:p>
            <a:r>
              <a:rPr lang="en-GB" sz="1800" dirty="0"/>
              <a:t>Accountability</a:t>
            </a:r>
          </a:p>
          <a:p>
            <a:r>
              <a:rPr lang="en-GB" sz="1800" dirty="0"/>
              <a:t>Openness</a:t>
            </a:r>
          </a:p>
          <a:p>
            <a:r>
              <a:rPr lang="en-GB" sz="1800" dirty="0"/>
              <a:t>Honesty</a:t>
            </a:r>
          </a:p>
          <a:p>
            <a:r>
              <a:rPr lang="en-GB" sz="1800" dirty="0"/>
              <a:t>Leadership</a:t>
            </a:r>
          </a:p>
          <a:p>
            <a:pPr marL="0" indent="0">
              <a:buNone/>
            </a:pPr>
            <a:endParaRPr lang="en-GB" sz="18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C49EC29-C3AD-CC9D-C14D-C56F0F9A3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496D78-CFDE-AA2E-51E8-2F8AD55AE5C3}"/>
              </a:ext>
            </a:extLst>
          </p:cNvPr>
          <p:cNvSpPr txBox="1"/>
          <p:nvPr/>
        </p:nvSpPr>
        <p:spPr>
          <a:xfrm>
            <a:off x="3891026" y="4897926"/>
            <a:ext cx="4390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hlinkClick r:id="rId4"/>
              </a:rPr>
              <a:t>www.gov.uk/the-7-principles-of-public-life</a:t>
            </a:r>
            <a:endParaRPr lang="en-GB" sz="1800" dirty="0"/>
          </a:p>
        </p:txBody>
      </p:sp>
      <p:pic>
        <p:nvPicPr>
          <p:cNvPr id="8" name="Picture 7" descr="A picture containing tree, flower&#10;&#10;Description automatically generated">
            <a:extLst>
              <a:ext uri="{FF2B5EF4-FFF2-40B4-BE49-F238E27FC236}">
                <a16:creationId xmlns:a16="http://schemas.microsoft.com/office/drawing/2014/main" id="{5A5375C3-E335-4FC9-A610-92B16EE5DA3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r="546" b="3"/>
          <a:stretch/>
        </p:blipFill>
        <p:spPr>
          <a:xfrm>
            <a:off x="1399799" y="3544236"/>
            <a:ext cx="2129832" cy="245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042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BDFE9A-1E38-7218-D91C-C7AA6ECE5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E9889E62-55EC-E450-A9E7-144D769CC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1B55828-6FDF-37D4-B1B5-20ED93A2C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5D3B99-63E5-A4F8-3AC2-3009EB048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2E3EDE-5828-8C2D-4DB2-DAB6A8944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6B95E25-CAAB-9ABF-81A2-7548C47F5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EE1EBBD8-DDFA-D301-CDC5-0602EF258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FF927ED-6AE3-A688-D7EA-DAAACD62B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7C82E0-52AB-9293-7A02-DC2C8DD81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3" y="586855"/>
            <a:ext cx="2571554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2800" b="1" dirty="0">
                <a:solidFill>
                  <a:srgbClr val="FFFFFF"/>
                </a:solidFill>
                <a:latin typeface="+mn-lt"/>
              </a:rPr>
              <a:t>Governor’s Main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4C582-189B-12E1-5265-D16C35988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0476" y="332656"/>
            <a:ext cx="5363728" cy="412442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1"/>
                </a:solidFill>
              </a:rPr>
              <a:t>“The core functions of a Governing Body are as set out and include, but are not limited to ensuring:”</a:t>
            </a:r>
          </a:p>
          <a:p>
            <a:pPr>
              <a:buFont typeface="+mj-lt"/>
              <a:buAutoNum type="arabicPeriod"/>
              <a:defRPr/>
            </a:pPr>
            <a:r>
              <a:rPr lang="en-GB" sz="1600" dirty="0"/>
              <a:t>That the vision, ethos and strategic direction of the school are clearly defined</a:t>
            </a:r>
          </a:p>
          <a:p>
            <a:pPr>
              <a:buFont typeface="+mj-lt"/>
              <a:buAutoNum type="arabicPeriod"/>
              <a:defRPr/>
            </a:pPr>
            <a:endParaRPr lang="en-GB" sz="1600" dirty="0"/>
          </a:p>
          <a:p>
            <a:pPr>
              <a:buFont typeface="+mj-lt"/>
              <a:buAutoNum type="arabicPeriod"/>
              <a:defRPr/>
            </a:pPr>
            <a:r>
              <a:rPr lang="en-GB" sz="1600" dirty="0"/>
              <a:t>That the headteacher performs their responsibilities for the educational performance of the school</a:t>
            </a:r>
          </a:p>
          <a:p>
            <a:pPr>
              <a:buFont typeface="+mj-lt"/>
              <a:buAutoNum type="arabicPeriod"/>
              <a:defRPr/>
            </a:pPr>
            <a:endParaRPr lang="en-GB" sz="1600" dirty="0"/>
          </a:p>
          <a:p>
            <a:pPr>
              <a:buFont typeface="+mj-lt"/>
              <a:buAutoNum type="arabicPeriod"/>
              <a:defRPr/>
            </a:pPr>
            <a:r>
              <a:rPr lang="en-GB" sz="1600" dirty="0"/>
              <a:t>The sound, proper and effective use of the school’s financial resources </a:t>
            </a:r>
            <a:endParaRPr lang="en-GB" sz="1600" b="1" dirty="0"/>
          </a:p>
          <a:p>
            <a:pPr marL="0" indent="0">
              <a:buNone/>
              <a:defRPr/>
            </a:pPr>
            <a:endParaRPr lang="en-GB" sz="1800" b="1" dirty="0"/>
          </a:p>
          <a:p>
            <a:pPr marL="0" indent="0">
              <a:buNone/>
            </a:pPr>
            <a:endParaRPr lang="en-GB" sz="2000" dirty="0">
              <a:solidFill>
                <a:schemeClr val="accent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64C7E8-9951-4CA6-AB2E-CDA493BBDB15}"/>
              </a:ext>
            </a:extLst>
          </p:cNvPr>
          <p:cNvGrpSpPr/>
          <p:nvPr/>
        </p:nvGrpSpPr>
        <p:grpSpPr>
          <a:xfrm>
            <a:off x="2179161" y="3942341"/>
            <a:ext cx="3990681" cy="2205506"/>
            <a:chOff x="911551" y="1332381"/>
            <a:chExt cx="10665849" cy="448081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CFD9F0F-84ED-4673-A64B-79783941BF3B}"/>
                </a:ext>
              </a:extLst>
            </p:cNvPr>
            <p:cNvSpPr/>
            <p:nvPr/>
          </p:nvSpPr>
          <p:spPr>
            <a:xfrm>
              <a:off x="3534301" y="1332381"/>
              <a:ext cx="4156798" cy="1402953"/>
            </a:xfrm>
            <a:custGeom>
              <a:avLst/>
              <a:gdLst>
                <a:gd name="connsiteX0" fmla="*/ 0 w 2805906"/>
                <a:gd name="connsiteY0" fmla="*/ 140295 h 1402953"/>
                <a:gd name="connsiteX1" fmla="*/ 140295 w 2805906"/>
                <a:gd name="connsiteY1" fmla="*/ 0 h 1402953"/>
                <a:gd name="connsiteX2" fmla="*/ 2665611 w 2805906"/>
                <a:gd name="connsiteY2" fmla="*/ 0 h 1402953"/>
                <a:gd name="connsiteX3" fmla="*/ 2805906 w 2805906"/>
                <a:gd name="connsiteY3" fmla="*/ 140295 h 1402953"/>
                <a:gd name="connsiteX4" fmla="*/ 2805906 w 2805906"/>
                <a:gd name="connsiteY4" fmla="*/ 1262658 h 1402953"/>
                <a:gd name="connsiteX5" fmla="*/ 2665611 w 2805906"/>
                <a:gd name="connsiteY5" fmla="*/ 1402953 h 1402953"/>
                <a:gd name="connsiteX6" fmla="*/ 140295 w 2805906"/>
                <a:gd name="connsiteY6" fmla="*/ 1402953 h 1402953"/>
                <a:gd name="connsiteX7" fmla="*/ 0 w 2805906"/>
                <a:gd name="connsiteY7" fmla="*/ 1262658 h 1402953"/>
                <a:gd name="connsiteX8" fmla="*/ 0 w 2805906"/>
                <a:gd name="connsiteY8" fmla="*/ 140295 h 1402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5906" h="1402953">
                  <a:moveTo>
                    <a:pt x="0" y="140295"/>
                  </a:moveTo>
                  <a:cubicBezTo>
                    <a:pt x="0" y="62812"/>
                    <a:pt x="62812" y="0"/>
                    <a:pt x="140295" y="0"/>
                  </a:cubicBezTo>
                  <a:lnTo>
                    <a:pt x="2665611" y="0"/>
                  </a:lnTo>
                  <a:cubicBezTo>
                    <a:pt x="2743094" y="0"/>
                    <a:pt x="2805906" y="62812"/>
                    <a:pt x="2805906" y="140295"/>
                  </a:cubicBezTo>
                  <a:lnTo>
                    <a:pt x="2805906" y="1262658"/>
                  </a:lnTo>
                  <a:cubicBezTo>
                    <a:pt x="2805906" y="1340141"/>
                    <a:pt x="2743094" y="1402953"/>
                    <a:pt x="2665611" y="1402953"/>
                  </a:cubicBezTo>
                  <a:lnTo>
                    <a:pt x="140295" y="1402953"/>
                  </a:lnTo>
                  <a:cubicBezTo>
                    <a:pt x="62812" y="1402953"/>
                    <a:pt x="0" y="1340141"/>
                    <a:pt x="0" y="1262658"/>
                  </a:cubicBezTo>
                  <a:lnTo>
                    <a:pt x="0" y="1402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694" tIns="91694" rIns="91694" bIns="91694" numCol="1" spcCol="1270" anchor="ctr" anchorCtr="0">
              <a:noAutofit/>
            </a:bodyPr>
            <a:lstStyle/>
            <a:p>
              <a:pPr algn="ctr" defTabSz="968121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</a:pPr>
              <a:r>
                <a:rPr lang="en-GB" sz="2178" b="1" kern="120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Strategic Leadership</a:t>
              </a:r>
              <a:endParaRPr lang="en-GB" sz="1800" b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5342B35-49B6-42B7-8182-771E10F2A1B2}"/>
                </a:ext>
              </a:extLst>
            </p:cNvPr>
            <p:cNvSpPr/>
            <p:nvPr/>
          </p:nvSpPr>
          <p:spPr>
            <a:xfrm rot="3227698">
              <a:off x="7493903" y="3410205"/>
              <a:ext cx="1529566" cy="491033"/>
            </a:xfrm>
            <a:custGeom>
              <a:avLst/>
              <a:gdLst>
                <a:gd name="connsiteX0" fmla="*/ 0 w 1529566"/>
                <a:gd name="connsiteY0" fmla="*/ 245517 h 491033"/>
                <a:gd name="connsiteX1" fmla="*/ 245517 w 1529566"/>
                <a:gd name="connsiteY1" fmla="*/ 0 h 491033"/>
                <a:gd name="connsiteX2" fmla="*/ 245517 w 1529566"/>
                <a:gd name="connsiteY2" fmla="*/ 98207 h 491033"/>
                <a:gd name="connsiteX3" fmla="*/ 1284050 w 1529566"/>
                <a:gd name="connsiteY3" fmla="*/ 98207 h 491033"/>
                <a:gd name="connsiteX4" fmla="*/ 1284050 w 1529566"/>
                <a:gd name="connsiteY4" fmla="*/ 0 h 491033"/>
                <a:gd name="connsiteX5" fmla="*/ 1529566 w 1529566"/>
                <a:gd name="connsiteY5" fmla="*/ 245517 h 491033"/>
                <a:gd name="connsiteX6" fmla="*/ 1284050 w 1529566"/>
                <a:gd name="connsiteY6" fmla="*/ 491033 h 491033"/>
                <a:gd name="connsiteX7" fmla="*/ 1284050 w 1529566"/>
                <a:gd name="connsiteY7" fmla="*/ 392826 h 491033"/>
                <a:gd name="connsiteX8" fmla="*/ 245517 w 1529566"/>
                <a:gd name="connsiteY8" fmla="*/ 392826 h 491033"/>
                <a:gd name="connsiteX9" fmla="*/ 245517 w 1529566"/>
                <a:gd name="connsiteY9" fmla="*/ 491033 h 491033"/>
                <a:gd name="connsiteX10" fmla="*/ 0 w 1529566"/>
                <a:gd name="connsiteY10" fmla="*/ 245517 h 49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29566" h="491033">
                  <a:moveTo>
                    <a:pt x="0" y="245517"/>
                  </a:moveTo>
                  <a:lnTo>
                    <a:pt x="245517" y="0"/>
                  </a:lnTo>
                  <a:lnTo>
                    <a:pt x="245517" y="98207"/>
                  </a:lnTo>
                  <a:lnTo>
                    <a:pt x="1284050" y="98207"/>
                  </a:lnTo>
                  <a:lnTo>
                    <a:pt x="1284050" y="0"/>
                  </a:lnTo>
                  <a:lnTo>
                    <a:pt x="1529566" y="245517"/>
                  </a:lnTo>
                  <a:lnTo>
                    <a:pt x="1284050" y="491033"/>
                  </a:lnTo>
                  <a:lnTo>
                    <a:pt x="1284050" y="392826"/>
                  </a:lnTo>
                  <a:lnTo>
                    <a:pt x="245517" y="392826"/>
                  </a:lnTo>
                  <a:lnTo>
                    <a:pt x="245517" y="491033"/>
                  </a:lnTo>
                  <a:lnTo>
                    <a:pt x="0" y="24551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862" tIns="55241" rIns="82862" bIns="55241" numCol="1" spcCol="1270" anchor="ctr" anchorCtr="0">
              <a:noAutofit/>
            </a:bodyPr>
            <a:lstStyle/>
            <a:p>
              <a:pPr algn="ctr" defTabSz="525066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</a:pPr>
              <a:endParaRPr lang="en-GB" sz="1181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A7312D6-6F1B-4EA2-814A-B583B54F78AB}"/>
                </a:ext>
              </a:extLst>
            </p:cNvPr>
            <p:cNvSpPr/>
            <p:nvPr/>
          </p:nvSpPr>
          <p:spPr>
            <a:xfrm>
              <a:off x="6981568" y="4410238"/>
              <a:ext cx="4595832" cy="1402953"/>
            </a:xfrm>
            <a:custGeom>
              <a:avLst/>
              <a:gdLst>
                <a:gd name="connsiteX0" fmla="*/ 0 w 2805906"/>
                <a:gd name="connsiteY0" fmla="*/ 140295 h 1402953"/>
                <a:gd name="connsiteX1" fmla="*/ 140295 w 2805906"/>
                <a:gd name="connsiteY1" fmla="*/ 0 h 1402953"/>
                <a:gd name="connsiteX2" fmla="*/ 2665611 w 2805906"/>
                <a:gd name="connsiteY2" fmla="*/ 0 h 1402953"/>
                <a:gd name="connsiteX3" fmla="*/ 2805906 w 2805906"/>
                <a:gd name="connsiteY3" fmla="*/ 140295 h 1402953"/>
                <a:gd name="connsiteX4" fmla="*/ 2805906 w 2805906"/>
                <a:gd name="connsiteY4" fmla="*/ 1262658 h 1402953"/>
                <a:gd name="connsiteX5" fmla="*/ 2665611 w 2805906"/>
                <a:gd name="connsiteY5" fmla="*/ 1402953 h 1402953"/>
                <a:gd name="connsiteX6" fmla="*/ 140295 w 2805906"/>
                <a:gd name="connsiteY6" fmla="*/ 1402953 h 1402953"/>
                <a:gd name="connsiteX7" fmla="*/ 0 w 2805906"/>
                <a:gd name="connsiteY7" fmla="*/ 1262658 h 1402953"/>
                <a:gd name="connsiteX8" fmla="*/ 0 w 2805906"/>
                <a:gd name="connsiteY8" fmla="*/ 140295 h 1402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5906" h="1402953">
                  <a:moveTo>
                    <a:pt x="0" y="140295"/>
                  </a:moveTo>
                  <a:cubicBezTo>
                    <a:pt x="0" y="62812"/>
                    <a:pt x="62812" y="0"/>
                    <a:pt x="140295" y="0"/>
                  </a:cubicBezTo>
                  <a:lnTo>
                    <a:pt x="2665611" y="0"/>
                  </a:lnTo>
                  <a:cubicBezTo>
                    <a:pt x="2743094" y="0"/>
                    <a:pt x="2805906" y="62812"/>
                    <a:pt x="2805906" y="140295"/>
                  </a:cubicBezTo>
                  <a:lnTo>
                    <a:pt x="2805906" y="1262658"/>
                  </a:lnTo>
                  <a:cubicBezTo>
                    <a:pt x="2805906" y="1340141"/>
                    <a:pt x="2743094" y="1402953"/>
                    <a:pt x="2665611" y="1402953"/>
                  </a:cubicBezTo>
                  <a:lnTo>
                    <a:pt x="140295" y="1402953"/>
                  </a:lnTo>
                  <a:cubicBezTo>
                    <a:pt x="62812" y="1402953"/>
                    <a:pt x="0" y="1340141"/>
                    <a:pt x="0" y="1262658"/>
                  </a:cubicBezTo>
                  <a:lnTo>
                    <a:pt x="0" y="1402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4900445"/>
                <a:satOff val="-20388"/>
                <a:lumOff val="4804"/>
                <a:alphaOff val="0"/>
              </a:schemeClr>
            </a:fillRef>
            <a:effectRef idx="0">
              <a:schemeClr val="accent4">
                <a:hueOff val="4900445"/>
                <a:satOff val="-20388"/>
                <a:lumOff val="480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694" tIns="91694" rIns="91694" bIns="91694" numCol="1" spcCol="1270" anchor="ctr" anchorCtr="0">
              <a:noAutofit/>
            </a:bodyPr>
            <a:lstStyle/>
            <a:p>
              <a:pPr algn="ctr" defTabSz="968121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</a:pPr>
              <a:r>
                <a:rPr lang="en-GB" sz="1815" b="1" kern="120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Accountability</a:t>
              </a:r>
              <a:endParaRPr lang="en-GB" sz="1500" b="1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B5BD10B-DE47-4605-9A5D-E5CEA8C4C660}"/>
                </a:ext>
              </a:extLst>
            </p:cNvPr>
            <p:cNvSpPr/>
            <p:nvPr/>
          </p:nvSpPr>
          <p:spPr>
            <a:xfrm rot="21640994">
              <a:off x="5260875" y="4838067"/>
              <a:ext cx="1529566" cy="491034"/>
            </a:xfrm>
            <a:custGeom>
              <a:avLst/>
              <a:gdLst>
                <a:gd name="connsiteX0" fmla="*/ 0 w 1529566"/>
                <a:gd name="connsiteY0" fmla="*/ 245517 h 491033"/>
                <a:gd name="connsiteX1" fmla="*/ 245517 w 1529566"/>
                <a:gd name="connsiteY1" fmla="*/ 0 h 491033"/>
                <a:gd name="connsiteX2" fmla="*/ 245517 w 1529566"/>
                <a:gd name="connsiteY2" fmla="*/ 98207 h 491033"/>
                <a:gd name="connsiteX3" fmla="*/ 1284050 w 1529566"/>
                <a:gd name="connsiteY3" fmla="*/ 98207 h 491033"/>
                <a:gd name="connsiteX4" fmla="*/ 1284050 w 1529566"/>
                <a:gd name="connsiteY4" fmla="*/ 0 h 491033"/>
                <a:gd name="connsiteX5" fmla="*/ 1529566 w 1529566"/>
                <a:gd name="connsiteY5" fmla="*/ 245517 h 491033"/>
                <a:gd name="connsiteX6" fmla="*/ 1284050 w 1529566"/>
                <a:gd name="connsiteY6" fmla="*/ 491033 h 491033"/>
                <a:gd name="connsiteX7" fmla="*/ 1284050 w 1529566"/>
                <a:gd name="connsiteY7" fmla="*/ 392826 h 491033"/>
                <a:gd name="connsiteX8" fmla="*/ 245517 w 1529566"/>
                <a:gd name="connsiteY8" fmla="*/ 392826 h 491033"/>
                <a:gd name="connsiteX9" fmla="*/ 245517 w 1529566"/>
                <a:gd name="connsiteY9" fmla="*/ 491033 h 491033"/>
                <a:gd name="connsiteX10" fmla="*/ 0 w 1529566"/>
                <a:gd name="connsiteY10" fmla="*/ 245517 h 49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29566" h="491033">
                  <a:moveTo>
                    <a:pt x="1529566" y="245516"/>
                  </a:moveTo>
                  <a:lnTo>
                    <a:pt x="1284049" y="491032"/>
                  </a:lnTo>
                  <a:lnTo>
                    <a:pt x="1284049" y="392825"/>
                  </a:lnTo>
                  <a:lnTo>
                    <a:pt x="245516" y="392825"/>
                  </a:lnTo>
                  <a:lnTo>
                    <a:pt x="245516" y="491032"/>
                  </a:lnTo>
                  <a:lnTo>
                    <a:pt x="0" y="245516"/>
                  </a:lnTo>
                  <a:lnTo>
                    <a:pt x="245516" y="1"/>
                  </a:lnTo>
                  <a:lnTo>
                    <a:pt x="245516" y="98208"/>
                  </a:lnTo>
                  <a:lnTo>
                    <a:pt x="1284049" y="98208"/>
                  </a:lnTo>
                  <a:lnTo>
                    <a:pt x="1284049" y="1"/>
                  </a:lnTo>
                  <a:lnTo>
                    <a:pt x="1529566" y="24551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4900445"/>
                <a:satOff val="-20388"/>
                <a:lumOff val="480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862" tIns="55241" rIns="82862" bIns="55241" numCol="1" spcCol="1270" anchor="ctr" anchorCtr="0">
              <a:noAutofit/>
            </a:bodyPr>
            <a:lstStyle/>
            <a:p>
              <a:pPr algn="ctr" defTabSz="525066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</a:pPr>
              <a:endParaRPr lang="en-GB" sz="1181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07E372B-3CB4-498E-A144-DDB58F80AB5B}"/>
                </a:ext>
              </a:extLst>
            </p:cNvPr>
            <p:cNvSpPr/>
            <p:nvPr/>
          </p:nvSpPr>
          <p:spPr>
            <a:xfrm>
              <a:off x="911551" y="4353978"/>
              <a:ext cx="4158197" cy="1402953"/>
            </a:xfrm>
            <a:custGeom>
              <a:avLst/>
              <a:gdLst>
                <a:gd name="connsiteX0" fmla="*/ 0 w 2805906"/>
                <a:gd name="connsiteY0" fmla="*/ 140295 h 1402953"/>
                <a:gd name="connsiteX1" fmla="*/ 140295 w 2805906"/>
                <a:gd name="connsiteY1" fmla="*/ 0 h 1402953"/>
                <a:gd name="connsiteX2" fmla="*/ 2665611 w 2805906"/>
                <a:gd name="connsiteY2" fmla="*/ 0 h 1402953"/>
                <a:gd name="connsiteX3" fmla="*/ 2805906 w 2805906"/>
                <a:gd name="connsiteY3" fmla="*/ 140295 h 1402953"/>
                <a:gd name="connsiteX4" fmla="*/ 2805906 w 2805906"/>
                <a:gd name="connsiteY4" fmla="*/ 1262658 h 1402953"/>
                <a:gd name="connsiteX5" fmla="*/ 2665611 w 2805906"/>
                <a:gd name="connsiteY5" fmla="*/ 1402953 h 1402953"/>
                <a:gd name="connsiteX6" fmla="*/ 140295 w 2805906"/>
                <a:gd name="connsiteY6" fmla="*/ 1402953 h 1402953"/>
                <a:gd name="connsiteX7" fmla="*/ 0 w 2805906"/>
                <a:gd name="connsiteY7" fmla="*/ 1262658 h 1402953"/>
                <a:gd name="connsiteX8" fmla="*/ 0 w 2805906"/>
                <a:gd name="connsiteY8" fmla="*/ 140295 h 1402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5906" h="1402953">
                  <a:moveTo>
                    <a:pt x="0" y="140295"/>
                  </a:moveTo>
                  <a:cubicBezTo>
                    <a:pt x="0" y="62812"/>
                    <a:pt x="62812" y="0"/>
                    <a:pt x="140295" y="0"/>
                  </a:cubicBezTo>
                  <a:lnTo>
                    <a:pt x="2665611" y="0"/>
                  </a:lnTo>
                  <a:cubicBezTo>
                    <a:pt x="2743094" y="0"/>
                    <a:pt x="2805906" y="62812"/>
                    <a:pt x="2805906" y="140295"/>
                  </a:cubicBezTo>
                  <a:lnTo>
                    <a:pt x="2805906" y="1262658"/>
                  </a:lnTo>
                  <a:cubicBezTo>
                    <a:pt x="2805906" y="1340141"/>
                    <a:pt x="2743094" y="1402953"/>
                    <a:pt x="2665611" y="1402953"/>
                  </a:cubicBezTo>
                  <a:lnTo>
                    <a:pt x="140295" y="1402953"/>
                  </a:lnTo>
                  <a:cubicBezTo>
                    <a:pt x="62812" y="1402953"/>
                    <a:pt x="0" y="1340141"/>
                    <a:pt x="0" y="1262658"/>
                  </a:cubicBezTo>
                  <a:lnTo>
                    <a:pt x="0" y="1402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9800891"/>
                <a:satOff val="-40777"/>
                <a:lumOff val="9608"/>
                <a:alphaOff val="0"/>
              </a:schemeClr>
            </a:fillRef>
            <a:effectRef idx="0">
              <a:schemeClr val="accent4">
                <a:hueOff val="9800891"/>
                <a:satOff val="-40777"/>
                <a:lumOff val="960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694" tIns="91694" rIns="91694" bIns="91694" numCol="1" spcCol="1270" anchor="ctr" anchorCtr="0">
              <a:noAutofit/>
            </a:bodyPr>
            <a:lstStyle/>
            <a:p>
              <a:pPr algn="ctr" defTabSz="968121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</a:pPr>
              <a:r>
                <a:rPr lang="en-GB" sz="1815" b="1" kern="120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Finance</a:t>
              </a:r>
              <a:endParaRPr lang="en-GB" sz="1500" b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879024B-592F-4DC7-9137-AAA50969156B}"/>
                </a:ext>
              </a:extLst>
            </p:cNvPr>
            <p:cNvSpPr/>
            <p:nvPr/>
          </p:nvSpPr>
          <p:spPr>
            <a:xfrm rot="18501196">
              <a:off x="3368167" y="3289703"/>
              <a:ext cx="1529566" cy="491033"/>
            </a:xfrm>
            <a:custGeom>
              <a:avLst/>
              <a:gdLst>
                <a:gd name="connsiteX0" fmla="*/ 0 w 1529566"/>
                <a:gd name="connsiteY0" fmla="*/ 245517 h 491033"/>
                <a:gd name="connsiteX1" fmla="*/ 245517 w 1529566"/>
                <a:gd name="connsiteY1" fmla="*/ 0 h 491033"/>
                <a:gd name="connsiteX2" fmla="*/ 245517 w 1529566"/>
                <a:gd name="connsiteY2" fmla="*/ 98207 h 491033"/>
                <a:gd name="connsiteX3" fmla="*/ 1284050 w 1529566"/>
                <a:gd name="connsiteY3" fmla="*/ 98207 h 491033"/>
                <a:gd name="connsiteX4" fmla="*/ 1284050 w 1529566"/>
                <a:gd name="connsiteY4" fmla="*/ 0 h 491033"/>
                <a:gd name="connsiteX5" fmla="*/ 1529566 w 1529566"/>
                <a:gd name="connsiteY5" fmla="*/ 245517 h 491033"/>
                <a:gd name="connsiteX6" fmla="*/ 1284050 w 1529566"/>
                <a:gd name="connsiteY6" fmla="*/ 491033 h 491033"/>
                <a:gd name="connsiteX7" fmla="*/ 1284050 w 1529566"/>
                <a:gd name="connsiteY7" fmla="*/ 392826 h 491033"/>
                <a:gd name="connsiteX8" fmla="*/ 245517 w 1529566"/>
                <a:gd name="connsiteY8" fmla="*/ 392826 h 491033"/>
                <a:gd name="connsiteX9" fmla="*/ 245517 w 1529566"/>
                <a:gd name="connsiteY9" fmla="*/ 491033 h 491033"/>
                <a:gd name="connsiteX10" fmla="*/ 0 w 1529566"/>
                <a:gd name="connsiteY10" fmla="*/ 245517 h 49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29566" h="491033">
                  <a:moveTo>
                    <a:pt x="0" y="245517"/>
                  </a:moveTo>
                  <a:lnTo>
                    <a:pt x="245517" y="0"/>
                  </a:lnTo>
                  <a:lnTo>
                    <a:pt x="245517" y="98207"/>
                  </a:lnTo>
                  <a:lnTo>
                    <a:pt x="1284050" y="98207"/>
                  </a:lnTo>
                  <a:lnTo>
                    <a:pt x="1284050" y="0"/>
                  </a:lnTo>
                  <a:lnTo>
                    <a:pt x="1529566" y="245517"/>
                  </a:lnTo>
                  <a:lnTo>
                    <a:pt x="1284050" y="491033"/>
                  </a:lnTo>
                  <a:lnTo>
                    <a:pt x="1284050" y="392826"/>
                  </a:lnTo>
                  <a:lnTo>
                    <a:pt x="245517" y="392826"/>
                  </a:lnTo>
                  <a:lnTo>
                    <a:pt x="245517" y="491033"/>
                  </a:lnTo>
                  <a:lnTo>
                    <a:pt x="0" y="24551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9800891"/>
                <a:satOff val="-40777"/>
                <a:lumOff val="960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862" tIns="55241" rIns="82862" bIns="55241" numCol="1" spcCol="1270" anchor="ctr" anchorCtr="0">
              <a:noAutofit/>
            </a:bodyPr>
            <a:lstStyle/>
            <a:p>
              <a:pPr algn="ctr" defTabSz="525066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</a:pPr>
              <a:endParaRPr lang="en-GB" sz="1181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31BB849-FD95-2E9A-E882-5FE4DD293D3D}"/>
              </a:ext>
            </a:extLst>
          </p:cNvPr>
          <p:cNvSpPr txBox="1"/>
          <p:nvPr/>
        </p:nvSpPr>
        <p:spPr>
          <a:xfrm>
            <a:off x="5612446" y="4552101"/>
            <a:ext cx="330782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>
                <a:latin typeface="+mn-lt"/>
              </a:rPr>
              <a:t>You may find it useful to look at the current Governance Guides from the DfE:</a:t>
            </a:r>
          </a:p>
          <a:p>
            <a:pPr algn="r"/>
            <a:r>
              <a:rPr lang="en-GB" sz="1400" b="1" dirty="0">
                <a:latin typeface="+mn-lt"/>
                <a:hlinkClick r:id="rId3"/>
              </a:rPr>
              <a:t>Maintained Schools Governance Guide</a:t>
            </a:r>
            <a:endParaRPr lang="en-GB" sz="1400" b="1" dirty="0">
              <a:latin typeface="+mn-lt"/>
            </a:endParaRPr>
          </a:p>
          <a:p>
            <a:pPr algn="r"/>
            <a:r>
              <a:rPr lang="en-GB" sz="1400" b="1" dirty="0">
                <a:latin typeface="+mn-lt"/>
                <a:hlinkClick r:id="rId4"/>
              </a:rPr>
              <a:t>Academy Trust Governance Guide</a:t>
            </a:r>
            <a:endParaRPr lang="en-GB" sz="1400" b="1" dirty="0">
              <a:latin typeface="+mn-lt"/>
            </a:endParaRPr>
          </a:p>
          <a:p>
            <a:endParaRPr lang="en-GB" sz="1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6B29A1E-C8F0-8269-0CFD-DCCEE36AF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222" y="6001611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40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110DCF-0577-90A3-A958-54129C884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6CE1A-0511-47D2-9008-1FB510C69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B970238-8652-D7F8-4A5F-F425B44AC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C53557-C845-05E2-31BD-FA8CA6AEC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6BE1B01-5E29-0127-769D-8446ABF6B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B96F001-0157-8AE0-B84D-2FE761821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1616776-F3AD-0FE5-FD3E-F106F89C5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B7151B2-30A6-051B-F75A-2CB0EE1B4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C0900B-B24C-8460-10ED-7BA19DF4B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 b="1" dirty="0">
                <a:solidFill>
                  <a:srgbClr val="FFFFFF"/>
                </a:solidFill>
                <a:latin typeface="+mn-lt"/>
              </a:rPr>
              <a:t>Am I Eligible?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1AFF-8668-9713-57B1-C96952536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062" y="586855"/>
            <a:ext cx="5145793" cy="435431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1"/>
                </a:solidFill>
              </a:rPr>
              <a:t>Most people are eligible to become a School Governor. </a:t>
            </a:r>
          </a:p>
          <a:p>
            <a:pPr marL="0" indent="0">
              <a:buNone/>
            </a:pPr>
            <a:endParaRPr lang="en-GB" sz="17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Must be over the age of 18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Don’t need to be a parent/ carer or have worked in education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Governing Boards need a wide variety of expertise and are keen to encourage inclusion, diversity and equality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Don’t need to have any specific knowledge or skills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Your life experience, viewpoint or expertise would contribute to the running of the school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4004C1A-708A-48CD-C0FE-E6A7B7504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4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31247F-C59A-10C5-C9E9-E7F9B3E3E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15295B8-B873-D438-D027-20B60DBAC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83C698F-FB25-473A-8AB2-2B90465A9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22B6C50-B634-1602-AC10-70C277D6F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DA49A2A-EEA4-C7AA-267D-D5EE001FD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4490A5-0976-70AB-9274-521F114E3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0F60A06B-E59C-C02F-AB48-96D067BA4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73B363D-477D-7038-67FB-DA37E06B6F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C5052C-9E16-766A-113D-E2AAD16F6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 b="1" dirty="0">
                <a:solidFill>
                  <a:srgbClr val="FFFFFF"/>
                </a:solidFill>
                <a:latin typeface="+mn-lt"/>
              </a:rPr>
              <a:t>The Positives for You…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DF1F9-CF7D-18B3-6274-47B536E79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062" y="836713"/>
            <a:ext cx="5145793" cy="4104456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1"/>
                </a:solidFill>
              </a:rPr>
              <a:t>Becoming a School Governor offers many positives for you as an individual.</a:t>
            </a:r>
          </a:p>
          <a:p>
            <a:pPr marL="0" indent="0">
              <a:buNone/>
            </a:pPr>
            <a:endParaRPr lang="en-GB" sz="17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All Bradford Governors are offered full new Governor training to support you in the voluntary role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Regular updated training and news  is available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You can claim expenses for travel and childcare if required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Many of our Governors benefit from personal development through volunteering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You gain experience of sitting on a Governing Board and understanding how Schools operate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800" dirty="0"/>
              <a:t>It is a great CPD opportunity open to all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18D6990-F05A-86E5-143E-F01AA7B2A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75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28403C-16B8-F2AD-F539-EDC8688A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3E065D1-AE4D-2E3F-E9B5-780CC0264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DAC114B-8458-F8B8-A586-14877AC62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FAC7B3B-D4C2-E26E-8F63-78C46FDF9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8BBBAD8-3934-8F5E-768E-3C4C23189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027C071-619F-3ED9-A426-51763226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9F9F230-906A-3D27-D91E-06F613118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479C99B-B17A-1449-0DF3-C523CBFA9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D0C0E8-F62C-E404-3FE9-FCCBE787A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 b="1" dirty="0">
                <a:solidFill>
                  <a:srgbClr val="FFFFFF"/>
                </a:solidFill>
                <a:latin typeface="+mn-lt"/>
              </a:rPr>
              <a:t>Still Interested?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3D142B5-8C64-5D46-65DC-2D333735F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07" y="5661247"/>
            <a:ext cx="2016224" cy="6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7BA354-7000-6D7B-9431-48628960C150}"/>
              </a:ext>
            </a:extLst>
          </p:cNvPr>
          <p:cNvSpPr txBox="1"/>
          <p:nvPr/>
        </p:nvSpPr>
        <p:spPr>
          <a:xfrm>
            <a:off x="3420424" y="658351"/>
            <a:ext cx="489599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1"/>
                </a:solidFill>
                <a:latin typeface="+mn-lt"/>
              </a:rPr>
              <a:t>If you would like to apply to be a Governor in a Bradford school, the process is easy: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18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800" dirty="0">
                <a:latin typeface="+mn-lt"/>
              </a:rPr>
              <a:t>You can complete the forms provided in the documents section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latin typeface="+mn-lt"/>
              </a:rPr>
              <a:t>Governor Recruitment Form 2025-2026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latin typeface="+mn-lt"/>
              </a:rPr>
              <a:t>Declaration of Eligibility School Governor 2025-26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18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800" dirty="0">
                <a:latin typeface="+mn-lt"/>
              </a:rPr>
              <a:t>Then please email them to: </a:t>
            </a:r>
            <a:r>
              <a:rPr lang="en-GB" sz="1800" u="sng" dirty="0">
                <a:latin typeface="+mn-lt"/>
                <a:hlinkClick r:id="rId4"/>
              </a:rPr>
              <a:t>governor.recruitment@bradford.gov.uk</a:t>
            </a:r>
            <a:endParaRPr lang="en-GB" sz="1800" u="sng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1800" u="sng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800" dirty="0">
                <a:latin typeface="+mn-lt"/>
              </a:rPr>
              <a:t>If you have any further questions do feel free to email us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725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radNetDoc" ma:contentTypeID="0x010100BF21E284049E0B4E9C13BCEFF60FE20600DE18FF97D118AE449442E56ACEED7777" ma:contentTypeVersion="3" ma:contentTypeDescription="" ma:contentTypeScope="" ma:versionID="14958f5b3373c4c36b5e0d92013e2e68">
  <xsd:schema xmlns:xsd="http://www.w3.org/2001/XMLSchema" xmlns:xs="http://www.w3.org/2001/XMLSchema" xmlns:p="http://schemas.microsoft.com/office/2006/metadata/properties" xmlns:ns2="d0b4d4e3-5e6b-4cd2-b4f1-c2cfb07e87bd" xmlns:ns3="14b87bfc-89ff-4911-b9dc-f8526a62674a" targetNamespace="http://schemas.microsoft.com/office/2006/metadata/properties" ma:root="true" ma:fieldsID="844c76de397200a8de43eead85be39de" ns2:_="" ns3:_="">
    <xsd:import namespace="d0b4d4e3-5e6b-4cd2-b4f1-c2cfb07e87bd"/>
    <xsd:import namespace="14b87bfc-89ff-4911-b9dc-f8526a62674a"/>
    <xsd:element name="properties">
      <xsd:complexType>
        <xsd:sequence>
          <xsd:element name="documentManagement">
            <xsd:complexType>
              <xsd:all>
                <xsd:element ref="ns2:jca61ed375004124b06360e7e528af3a" minOccurs="0"/>
                <xsd:element ref="ns2:TaxCatchAll" minOccurs="0"/>
                <xsd:element ref="ns2:TaxCatchAllLabel" minOccurs="0"/>
                <xsd:element ref="ns3:a89ec2e881924649b56d136f417343c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b4d4e3-5e6b-4cd2-b4f1-c2cfb07e87bd" elementFormDefault="qualified">
    <xsd:import namespace="http://schemas.microsoft.com/office/2006/documentManagement/types"/>
    <xsd:import namespace="http://schemas.microsoft.com/office/infopath/2007/PartnerControls"/>
    <xsd:element name="jca61ed375004124b06360e7e528af3a" ma:index="8" nillable="true" ma:taxonomy="true" ma:internalName="jca61ed375004124b06360e7e528af3a" ma:taxonomyFieldName="BNDepartment" ma:displayName="Department" ma:indexed="true" ma:default="" ma:fieldId="{3ca61ed3-7500-4124-b063-60e7e528af3a}" ma:sspId="95ffa1d7-3c64-41f3-9f50-fdcccd4bda03" ma:termSetId="919cebc2-c505-4154-acbe-cc463165d79b" ma:anchorId="4609a5d4-f984-44ea-b8c2-60fe2b2707c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ed2c0d6-85fc-4350-9a3a-822f58bfba56}" ma:internalName="TaxCatchAll" ma:showField="CatchAllData" ma:web="d0b4d4e3-5e6b-4cd2-b4f1-c2cfb07e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ed2c0d6-85fc-4350-9a3a-822f58bfba56}" ma:internalName="TaxCatchAllLabel" ma:readOnly="true" ma:showField="CatchAllDataLabel" ma:web="d0b4d4e3-5e6b-4cd2-b4f1-c2cfb07e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87bfc-89ff-4911-b9dc-f8526a62674a" elementFormDefault="qualified">
    <xsd:import namespace="http://schemas.microsoft.com/office/2006/documentManagement/types"/>
    <xsd:import namespace="http://schemas.microsoft.com/office/infopath/2007/PartnerControls"/>
    <xsd:element name="a89ec2e881924649b56d136f417343cd" ma:index="12" nillable="true" ma:taxonomy="true" ma:internalName="a89ec2e881924649b56d136f417343cd" ma:taxonomyFieldName="RollupTag" ma:displayName="RollupTag" ma:default="" ma:fieldId="{a89ec2e8-8192-4649-b56d-136f417343cd}" ma:taxonomyMulti="true" ma:sspId="95ffa1d7-3c64-41f3-9f50-fdcccd4bda03" ma:termSetId="919cebc2-c505-4154-acbe-cc463165d79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b4d4e3-5e6b-4cd2-b4f1-c2cfb07e87bd">
      <Value>67</Value>
      <Value>121</Value>
    </TaxCatchAll>
    <jca61ed375004124b06360e7e528af3a xmlns="d0b4d4e3-5e6b-4cd2-b4f1-c2cfb07e87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Chief Executive</TermName>
          <TermId xmlns="http://schemas.microsoft.com/office/infopath/2007/PartnerControls">633447c2-e641-4395-aa7b-ceff75759f6f</TermId>
        </TermInfo>
      </Terms>
    </jca61ed375004124b06360e7e528af3a>
    <a89ec2e881924649b56d136f417343cd xmlns="14b87bfc-89ff-4911-b9dc-f8526a6267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MS Office Templates</TermName>
          <TermId xmlns="http://schemas.microsoft.com/office/infopath/2007/PartnerControls">3f449300-6e98-452a-b689-156cf1d47528</TermId>
        </TermInfo>
      </Terms>
    </a89ec2e881924649b56d136f417343cd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827AEF-37FB-480C-9F36-AF9C31C8C6F3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ADC3C420-1E05-4B63-BBDC-C8F8340AAB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b4d4e3-5e6b-4cd2-b4f1-c2cfb07e87bd"/>
    <ds:schemaRef ds:uri="14b87bfc-89ff-4911-b9dc-f8526a6267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1B8F88-087C-47DF-B64E-2ABAFD1356DC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14b87bfc-89ff-4911-b9dc-f8526a62674a"/>
    <ds:schemaRef ds:uri="d0b4d4e3-5e6b-4cd2-b4f1-c2cfb07e87bd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7E3AB8A2-472E-41E0-85FC-47151772053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8b8dfd0-aa16-412c-9b26-b845b9acd1a9}" enabled="0" method="" siteId="{28b8dfd0-aa16-412c-9b26-b845b9acd1a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653</Words>
  <Application>Microsoft Office PowerPoint</Application>
  <PresentationFormat>On-screen Show (4:3)</PresentationFormat>
  <Paragraphs>92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Becoming a School Governor in Bradford</vt:lpstr>
      <vt:lpstr>Thankyou for your Interest…</vt:lpstr>
      <vt:lpstr>What do School Governors do?</vt:lpstr>
      <vt:lpstr>What is the Commitment Required?</vt:lpstr>
      <vt:lpstr>The Nolan Principles</vt:lpstr>
      <vt:lpstr>Governor’s Main Responsibilities</vt:lpstr>
      <vt:lpstr>Am I Eligible?</vt:lpstr>
      <vt:lpstr>The Positives for You…</vt:lpstr>
      <vt:lpstr>Still Interested?</vt:lpstr>
    </vt:vector>
  </TitlesOfParts>
  <Company>bradford met.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 - Approved Corporate Design</dc:title>
  <dc:creator>Richard Briscoe</dc:creator>
  <cp:lastModifiedBy>Megan Curtis</cp:lastModifiedBy>
  <cp:revision>171</cp:revision>
  <cp:lastPrinted>2020-02-04T14:18:01Z</cp:lastPrinted>
  <dcterms:created xsi:type="dcterms:W3CDTF">2011-07-14T13:34:17Z</dcterms:created>
  <dcterms:modified xsi:type="dcterms:W3CDTF">2025-09-10T11:39:58Z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ollupTag">
    <vt:lpwstr>121;#Corporate MS Office Templates|3f449300-6e98-452a-b689-156cf1d47528</vt:lpwstr>
  </property>
  <property fmtid="{D5CDD505-2E9C-101B-9397-08002B2CF9AE}" pid="3" name="BNDepartment">
    <vt:lpwstr>67;#Chief Executive|633447c2-e641-4395-aa7b-ceff75759f6f</vt:lpwstr>
  </property>
</Properties>
</file>