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260" r:id="rId2"/>
    <p:sldId id="261" r:id="rId3"/>
    <p:sldId id="262" r:id="rId4"/>
    <p:sldId id="263" r:id="rId5"/>
    <p:sldId id="264" r:id="rId6"/>
    <p:sldId id="265" r:id="rId7"/>
    <p:sldId id="266" r:id="rId8"/>
    <p:sldId id="268" r:id="rId9"/>
    <p:sldId id="269" r:id="rId10"/>
    <p:sldId id="270" r:id="rId11"/>
    <p:sldId id="271" r:id="rId12"/>
    <p:sldId id="272" r:id="rId13"/>
    <p:sldId id="273" r:id="rId14"/>
    <p:sldId id="274" r:id="rId15"/>
    <p:sldId id="276" r:id="rId16"/>
    <p:sldId id="278" r:id="rId17"/>
    <p:sldId id="279" r:id="rId18"/>
    <p:sldId id="283" r:id="rId19"/>
    <p:sldId id="284" r:id="rId20"/>
    <p:sldId id="280" r:id="rId21"/>
    <p:sldId id="281" r:id="rId22"/>
    <p:sldId id="285" r:id="rId23"/>
    <p:sldId id="286"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B8B2"/>
    <a:srgbClr val="FF99CC"/>
    <a:srgbClr val="FF33CC"/>
    <a:srgbClr val="FF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0929"/>
  </p:normalViewPr>
  <p:slideViewPr>
    <p:cSldViewPr>
      <p:cViewPr>
        <p:scale>
          <a:sx n="60" d="100"/>
          <a:sy n="60" d="100"/>
        </p:scale>
        <p:origin x="-60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1" charset="-128"/>
              </a:defRPr>
            </a:lvl1pPr>
          </a:lstStyle>
          <a:p>
            <a:pPr>
              <a:defRPr/>
            </a:pPr>
            <a:endParaRPr lang="en-GB"/>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fld id="{85801352-7BFB-447A-91B1-5555109561BC}" type="datetimeFigureOut">
              <a:rPr lang="en-GB"/>
              <a:pPr>
                <a:defRPr/>
              </a:pPr>
              <a:t>08/03/2016</a:t>
            </a:fld>
            <a:endParaRPr lang="en-GB"/>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1" charset="-128"/>
              </a:defRPr>
            </a:lvl1pPr>
          </a:lstStyle>
          <a:p>
            <a:pPr>
              <a:defRPr/>
            </a:pPr>
            <a:endParaRPr lang="en-GB"/>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1" charset="-128"/>
              </a:defRPr>
            </a:lvl1pPr>
          </a:lstStyle>
          <a:p>
            <a:pPr>
              <a:defRPr/>
            </a:pPr>
            <a:fld id="{6A700EF1-615B-48F8-8B2B-69C5B3EE2A9C}" type="slidenum">
              <a:rPr lang="en-GB"/>
              <a:pPr>
                <a:defRPr/>
              </a:pPr>
              <a:t>‹#›</a:t>
            </a:fld>
            <a:endParaRPr lang="en-GB"/>
          </a:p>
        </p:txBody>
      </p:sp>
    </p:spTree>
    <p:extLst>
      <p:ext uri="{BB962C8B-B14F-4D97-AF65-F5344CB8AC3E}">
        <p14:creationId xmlns:p14="http://schemas.microsoft.com/office/powerpoint/2010/main" val="1911524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A700EF1-615B-48F8-8B2B-69C5B3EE2A9C}" type="slidenum">
              <a:rPr lang="en-GB" smtClean="0"/>
              <a:pPr>
                <a:defRPr/>
              </a:pPr>
              <a:t>1</a:t>
            </a:fld>
            <a:endParaRPr lang="en-GB"/>
          </a:p>
        </p:txBody>
      </p:sp>
    </p:spTree>
    <p:extLst>
      <p:ext uri="{BB962C8B-B14F-4D97-AF65-F5344CB8AC3E}">
        <p14:creationId xmlns:p14="http://schemas.microsoft.com/office/powerpoint/2010/main" val="2577390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9" descr="footer-for-general-powerpoin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464175"/>
            <a:ext cx="9144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mirror165-BW"/>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35600" y="1125538"/>
            <a:ext cx="3173413"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11188" y="1125538"/>
            <a:ext cx="4387850" cy="1943100"/>
          </a:xfrm>
        </p:spPr>
        <p:txBody>
          <a:bodyPr/>
          <a:lstStyle>
            <a:lvl1pPr>
              <a:defRPr sz="4400" smtClean="0">
                <a:solidFill>
                  <a:schemeClr val="tx1"/>
                </a:solidFill>
              </a:defRPr>
            </a:lvl1pPr>
          </a:lstStyle>
          <a:p>
            <a:pPr lvl="0"/>
            <a:r>
              <a:rPr lang="en-GB" noProof="0" smtClean="0"/>
              <a:t>Click to edit Master title style</a:t>
            </a:r>
          </a:p>
        </p:txBody>
      </p:sp>
      <p:sp>
        <p:nvSpPr>
          <p:cNvPr id="5123" name="Rectangle 3"/>
          <p:cNvSpPr>
            <a:spLocks noGrp="1" noChangeArrowheads="1"/>
          </p:cNvSpPr>
          <p:nvPr>
            <p:ph type="subTitle" idx="1"/>
          </p:nvPr>
        </p:nvSpPr>
        <p:spPr>
          <a:xfrm>
            <a:off x="606425" y="3141663"/>
            <a:ext cx="4392613" cy="1752600"/>
          </a:xfrm>
        </p:spPr>
        <p:txBody>
          <a:bodyPr/>
          <a:lstStyle>
            <a:lvl1pPr marL="0" indent="0" eaLnBrk="1" hangingPunct="1">
              <a:buFontTx/>
              <a:buNone/>
              <a:defRPr sz="2400" smtClean="0">
                <a:solidFill>
                  <a:srgbClr val="424242"/>
                </a:solidFill>
                <a:latin typeface="Arial Bold" pitchFamily="1" charset="0"/>
              </a:defRPr>
            </a:lvl1pPr>
          </a:lstStyle>
          <a:p>
            <a:pPr lvl="0"/>
            <a:r>
              <a:rPr lang="en-GB" noProof="0" smtClean="0"/>
              <a:t>Click to edit Master subtitle style</a:t>
            </a:r>
          </a:p>
        </p:txBody>
      </p:sp>
    </p:spTree>
    <p:extLst>
      <p:ext uri="{BB962C8B-B14F-4D97-AF65-F5344CB8AC3E}">
        <p14:creationId xmlns:p14="http://schemas.microsoft.com/office/powerpoint/2010/main" val="32806264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0784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18358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6910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53352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752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594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0460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9837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080946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15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004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9" descr="footer-for-general-powerpoint"/>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464175"/>
            <a:ext cx="91440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userDrawn="1"/>
        </p:nvSpPr>
        <p:spPr>
          <a:xfrm>
            <a:off x="395536" y="6021288"/>
            <a:ext cx="1008112" cy="338554"/>
          </a:xfrm>
          <a:prstGeom prst="rect">
            <a:avLst/>
          </a:prstGeom>
          <a:noFill/>
        </p:spPr>
        <p:txBody>
          <a:bodyPr wrap="square" rtlCol="0">
            <a:spAutoFit/>
          </a:bodyPr>
          <a:lstStyle/>
          <a:p>
            <a:r>
              <a:rPr lang="en-GB" sz="1600" dirty="0" smtClean="0"/>
              <a:t>Slide </a:t>
            </a:r>
            <a:fld id="{A7FF5EAE-E069-4FF9-8B52-523B94D231FA}" type="slidenum">
              <a:rPr lang="en-GB" sz="1600" smtClean="0"/>
              <a:t>‹#›</a:t>
            </a:fld>
            <a:endParaRPr lang="en-GB" sz="1600" dirty="0"/>
          </a:p>
        </p:txBody>
      </p:sp>
    </p:spTree>
  </p:cSld>
  <p:clrMap bg1="lt1" tx1="dk1" bg2="lt2" tx2="dk2" accent1="accent1" accent2="accent2" accent3="accent3" accent4="accent4" accent5="accent5" accent6="accent6" hlink="hlink" folHlink="folHlink"/>
  <p:sldLayoutIdLst>
    <p:sldLayoutId id="2147483764"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l" rtl="0" eaLnBrk="0" fontAlgn="base" hangingPunct="0">
        <a:spcBef>
          <a:spcPct val="0"/>
        </a:spcBef>
        <a:spcAft>
          <a:spcPct val="0"/>
        </a:spcAft>
        <a:defRPr sz="4000" b="1">
          <a:solidFill>
            <a:schemeClr val="tx2"/>
          </a:solidFill>
          <a:latin typeface="+mj-lt"/>
          <a:ea typeface="MS PGothic" pitchFamily="34" charset="-128"/>
          <a:cs typeface="+mj-cs"/>
        </a:defRPr>
      </a:lvl1pPr>
      <a:lvl2pPr algn="l" rtl="0" eaLnBrk="0" fontAlgn="base" hangingPunct="0">
        <a:spcBef>
          <a:spcPct val="0"/>
        </a:spcBef>
        <a:spcAft>
          <a:spcPct val="0"/>
        </a:spcAft>
        <a:defRPr sz="4000" b="1">
          <a:solidFill>
            <a:schemeClr val="tx2"/>
          </a:solidFill>
          <a:latin typeface="Arial" charset="0"/>
          <a:ea typeface="MS PGothic" pitchFamily="34" charset="-128"/>
        </a:defRPr>
      </a:lvl2pPr>
      <a:lvl3pPr algn="l" rtl="0" eaLnBrk="0" fontAlgn="base" hangingPunct="0">
        <a:spcBef>
          <a:spcPct val="0"/>
        </a:spcBef>
        <a:spcAft>
          <a:spcPct val="0"/>
        </a:spcAft>
        <a:defRPr sz="4000" b="1">
          <a:solidFill>
            <a:schemeClr val="tx2"/>
          </a:solidFill>
          <a:latin typeface="Arial" charset="0"/>
          <a:ea typeface="MS PGothic" pitchFamily="34" charset="-128"/>
        </a:defRPr>
      </a:lvl3pPr>
      <a:lvl4pPr algn="l" rtl="0" eaLnBrk="0" fontAlgn="base" hangingPunct="0">
        <a:spcBef>
          <a:spcPct val="0"/>
        </a:spcBef>
        <a:spcAft>
          <a:spcPct val="0"/>
        </a:spcAft>
        <a:defRPr sz="4000" b="1">
          <a:solidFill>
            <a:schemeClr val="tx2"/>
          </a:solidFill>
          <a:latin typeface="Arial" charset="0"/>
          <a:ea typeface="MS PGothic" pitchFamily="34" charset="-128"/>
        </a:defRPr>
      </a:lvl4pPr>
      <a:lvl5pPr algn="l" rtl="0" eaLnBrk="0" fontAlgn="base" hangingPunct="0">
        <a:spcBef>
          <a:spcPct val="0"/>
        </a:spcBef>
        <a:spcAft>
          <a:spcPct val="0"/>
        </a:spcAft>
        <a:defRPr sz="4000" b="1">
          <a:solidFill>
            <a:schemeClr val="tx2"/>
          </a:solidFill>
          <a:latin typeface="Arial" charset="0"/>
          <a:ea typeface="MS PGothic" pitchFamily="34" charset="-128"/>
        </a:defRPr>
      </a:lvl5pPr>
      <a:lvl6pPr marL="457200" algn="l" rtl="0" fontAlgn="base">
        <a:spcBef>
          <a:spcPct val="0"/>
        </a:spcBef>
        <a:spcAft>
          <a:spcPct val="0"/>
        </a:spcAft>
        <a:defRPr sz="4000" b="1">
          <a:solidFill>
            <a:schemeClr val="tx2"/>
          </a:solidFill>
          <a:latin typeface="Arial" charset="0"/>
          <a:ea typeface="ＭＳ Ｐゴシック" pitchFamily="1" charset="-128"/>
        </a:defRPr>
      </a:lvl6pPr>
      <a:lvl7pPr marL="914400" algn="l" rtl="0" fontAlgn="base">
        <a:spcBef>
          <a:spcPct val="0"/>
        </a:spcBef>
        <a:spcAft>
          <a:spcPct val="0"/>
        </a:spcAft>
        <a:defRPr sz="4000" b="1">
          <a:solidFill>
            <a:schemeClr val="tx2"/>
          </a:solidFill>
          <a:latin typeface="Arial" charset="0"/>
          <a:ea typeface="ＭＳ Ｐゴシック" pitchFamily="1" charset="-128"/>
        </a:defRPr>
      </a:lvl7pPr>
      <a:lvl8pPr marL="1371600" algn="l" rtl="0" fontAlgn="base">
        <a:spcBef>
          <a:spcPct val="0"/>
        </a:spcBef>
        <a:spcAft>
          <a:spcPct val="0"/>
        </a:spcAft>
        <a:defRPr sz="4000" b="1">
          <a:solidFill>
            <a:schemeClr val="tx2"/>
          </a:solidFill>
          <a:latin typeface="Arial" charset="0"/>
          <a:ea typeface="ＭＳ Ｐゴシック" pitchFamily="1" charset="-128"/>
        </a:defRPr>
      </a:lvl8pPr>
      <a:lvl9pPr marL="1828800" algn="l" rtl="0" fontAlgn="base">
        <a:spcBef>
          <a:spcPct val="0"/>
        </a:spcBef>
        <a:spcAft>
          <a:spcPct val="0"/>
        </a:spcAft>
        <a:defRPr sz="4000" b="1">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frm=1&amp;source=images&amp;cd=&amp;cad=rja&amp;uact=8&amp;ved=0ahUKEwjSxtnR_ZLLAhXHTBQKHc9pBskQjRwIBw&amp;url=http://likesuccess.com/author/michael-fullan&amp;psig=AFQjCNEJ3V-4EdeCQ7twa1vLeS8vX3WxDw&amp;ust=1456491494712341"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26" Type="http://schemas.openxmlformats.org/officeDocument/2006/relationships/image" Target="../media/image29.png"/><Relationship Id="rId39" Type="http://schemas.openxmlformats.org/officeDocument/2006/relationships/image" Target="../media/image42.png"/><Relationship Id="rId3" Type="http://schemas.openxmlformats.org/officeDocument/2006/relationships/image" Target="../media/image6.png"/><Relationship Id="rId21" Type="http://schemas.openxmlformats.org/officeDocument/2006/relationships/image" Target="../media/image24.png"/><Relationship Id="rId34" Type="http://schemas.openxmlformats.org/officeDocument/2006/relationships/image" Target="../media/image37.png"/><Relationship Id="rId42" Type="http://schemas.openxmlformats.org/officeDocument/2006/relationships/image" Target="../media/image45.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5" Type="http://schemas.openxmlformats.org/officeDocument/2006/relationships/image" Target="../media/image28.png"/><Relationship Id="rId33" Type="http://schemas.openxmlformats.org/officeDocument/2006/relationships/image" Target="../media/image36.png"/><Relationship Id="rId38" Type="http://schemas.openxmlformats.org/officeDocument/2006/relationships/image" Target="../media/image41.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29" Type="http://schemas.openxmlformats.org/officeDocument/2006/relationships/image" Target="../media/image32.png"/><Relationship Id="rId41" Type="http://schemas.openxmlformats.org/officeDocument/2006/relationships/image" Target="../media/image44.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27.png"/><Relationship Id="rId32" Type="http://schemas.openxmlformats.org/officeDocument/2006/relationships/image" Target="../media/image35.png"/><Relationship Id="rId37" Type="http://schemas.openxmlformats.org/officeDocument/2006/relationships/image" Target="../media/image40.png"/><Relationship Id="rId40" Type="http://schemas.openxmlformats.org/officeDocument/2006/relationships/image" Target="../media/image43.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28" Type="http://schemas.openxmlformats.org/officeDocument/2006/relationships/image" Target="../media/image31.png"/><Relationship Id="rId36" Type="http://schemas.openxmlformats.org/officeDocument/2006/relationships/image" Target="../media/image39.png"/><Relationship Id="rId10" Type="http://schemas.openxmlformats.org/officeDocument/2006/relationships/image" Target="../media/image13.png"/><Relationship Id="rId19" Type="http://schemas.openxmlformats.org/officeDocument/2006/relationships/image" Target="../media/image22.png"/><Relationship Id="rId31" Type="http://schemas.openxmlformats.org/officeDocument/2006/relationships/image" Target="../media/image34.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 Id="rId27" Type="http://schemas.openxmlformats.org/officeDocument/2006/relationships/image" Target="../media/image30.png"/><Relationship Id="rId30" Type="http://schemas.openxmlformats.org/officeDocument/2006/relationships/image" Target="../media/image33.png"/><Relationship Id="rId35" Type="http://schemas.openxmlformats.org/officeDocument/2006/relationships/image" Target="../media/image38.png"/></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26" Type="http://schemas.openxmlformats.org/officeDocument/2006/relationships/image" Target="../media/image44.png"/><Relationship Id="rId39" Type="http://schemas.openxmlformats.org/officeDocument/2006/relationships/image" Target="../media/image35.png"/><Relationship Id="rId3" Type="http://schemas.openxmlformats.org/officeDocument/2006/relationships/image" Target="../media/image6.png"/><Relationship Id="rId21" Type="http://schemas.openxmlformats.org/officeDocument/2006/relationships/image" Target="../media/image39.png"/><Relationship Id="rId34" Type="http://schemas.openxmlformats.org/officeDocument/2006/relationships/image" Target="../media/image30.png"/><Relationship Id="rId42" Type="http://schemas.openxmlformats.org/officeDocument/2006/relationships/image" Target="../media/image38.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5" Type="http://schemas.openxmlformats.org/officeDocument/2006/relationships/image" Target="../media/image43.png"/><Relationship Id="rId33" Type="http://schemas.openxmlformats.org/officeDocument/2006/relationships/image" Target="../media/image29.png"/><Relationship Id="rId38" Type="http://schemas.openxmlformats.org/officeDocument/2006/relationships/image" Target="../media/image34.pn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29" Type="http://schemas.openxmlformats.org/officeDocument/2006/relationships/image" Target="../media/image25.png"/><Relationship Id="rId41" Type="http://schemas.openxmlformats.org/officeDocument/2006/relationships/image" Target="../media/image37.png"/><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14.png"/><Relationship Id="rId24" Type="http://schemas.openxmlformats.org/officeDocument/2006/relationships/image" Target="../media/image42.png"/><Relationship Id="rId32" Type="http://schemas.openxmlformats.org/officeDocument/2006/relationships/image" Target="../media/image28.png"/><Relationship Id="rId37" Type="http://schemas.openxmlformats.org/officeDocument/2006/relationships/image" Target="../media/image33.png"/><Relationship Id="rId40" Type="http://schemas.openxmlformats.org/officeDocument/2006/relationships/image" Target="../media/image36.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41.png"/><Relationship Id="rId28" Type="http://schemas.openxmlformats.org/officeDocument/2006/relationships/image" Target="../media/image24.png"/><Relationship Id="rId36" Type="http://schemas.openxmlformats.org/officeDocument/2006/relationships/image" Target="../media/image32.png"/><Relationship Id="rId10" Type="http://schemas.openxmlformats.org/officeDocument/2006/relationships/image" Target="../media/image13.png"/><Relationship Id="rId19" Type="http://schemas.openxmlformats.org/officeDocument/2006/relationships/image" Target="../media/image22.png"/><Relationship Id="rId31" Type="http://schemas.openxmlformats.org/officeDocument/2006/relationships/image" Target="../media/image27.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40.png"/><Relationship Id="rId27" Type="http://schemas.openxmlformats.org/officeDocument/2006/relationships/image" Target="../media/image45.png"/><Relationship Id="rId30" Type="http://schemas.openxmlformats.org/officeDocument/2006/relationships/image" Target="../media/image26.png"/><Relationship Id="rId35"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85800" y="1341438"/>
            <a:ext cx="4387850" cy="1943100"/>
          </a:xfrm>
        </p:spPr>
        <p:txBody>
          <a:bodyPr/>
          <a:lstStyle/>
          <a:p>
            <a:r>
              <a:rPr lang="en-GB" sz="4000" dirty="0"/>
              <a:t>Changing School Governance Arrangements</a:t>
            </a:r>
          </a:p>
        </p:txBody>
      </p:sp>
      <p:sp>
        <p:nvSpPr>
          <p:cNvPr id="3075" name="Rectangle 5"/>
          <p:cNvSpPr>
            <a:spLocks noGrp="1" noChangeArrowheads="1"/>
          </p:cNvSpPr>
          <p:nvPr>
            <p:ph type="subTitle" idx="1"/>
          </p:nvPr>
        </p:nvSpPr>
        <p:spPr>
          <a:xfrm>
            <a:off x="685800" y="3500438"/>
            <a:ext cx="4392613" cy="1752600"/>
          </a:xfrm>
        </p:spPr>
        <p:txBody>
          <a:bodyPr/>
          <a:lstStyle/>
          <a:p>
            <a:r>
              <a:rPr lang="en-GB" dirty="0" smtClean="0"/>
              <a:t>Phil Weston</a:t>
            </a:r>
          </a:p>
          <a:p>
            <a:r>
              <a:rPr lang="en-GB" sz="2000" dirty="0" smtClean="0"/>
              <a:t>Bradford Achievement Service</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9600"/>
            <a:ext cx="7772400" cy="874713"/>
          </a:xfrm>
        </p:spPr>
        <p:txBody>
          <a:bodyPr/>
          <a:lstStyle/>
          <a:p>
            <a:r>
              <a:rPr lang="en-GB" sz="3200" smtClean="0"/>
              <a:t>What is an academy?</a:t>
            </a:r>
          </a:p>
        </p:txBody>
      </p:sp>
      <p:sp>
        <p:nvSpPr>
          <p:cNvPr id="8195" name="Rectangle 3"/>
          <p:cNvSpPr>
            <a:spLocks noGrp="1" noChangeArrowheads="1"/>
          </p:cNvSpPr>
          <p:nvPr>
            <p:ph type="body" idx="1"/>
          </p:nvPr>
        </p:nvSpPr>
        <p:spPr>
          <a:xfrm>
            <a:off x="323850" y="1773238"/>
            <a:ext cx="8569325" cy="4178300"/>
          </a:xfrm>
        </p:spPr>
        <p:txBody>
          <a:bodyPr/>
          <a:lstStyle/>
          <a:p>
            <a:pPr marL="0" indent="0">
              <a:buFontTx/>
              <a:buNone/>
              <a:defRPr/>
            </a:pPr>
            <a:r>
              <a:rPr lang="en-GB" sz="2400" b="1" dirty="0" smtClean="0"/>
              <a:t>An academy:</a:t>
            </a:r>
          </a:p>
          <a:p>
            <a:pPr fontAlgn="auto">
              <a:spcAft>
                <a:spcPts val="0"/>
              </a:spcAft>
              <a:buClr>
                <a:srgbClr val="FF6600"/>
              </a:buClr>
              <a:buSzPct val="150000"/>
              <a:buFont typeface="Arial"/>
              <a:buChar char="•"/>
              <a:defRPr/>
            </a:pPr>
            <a:r>
              <a:rPr lang="en-GB" sz="2000" dirty="0"/>
              <a:t>is a publicly funded independent school</a:t>
            </a:r>
          </a:p>
          <a:p>
            <a:pPr fontAlgn="auto">
              <a:spcAft>
                <a:spcPts val="0"/>
              </a:spcAft>
              <a:buClr>
                <a:srgbClr val="FF6600"/>
              </a:buClr>
              <a:buSzPct val="150000"/>
              <a:buFont typeface="Arial"/>
              <a:buChar char="•"/>
              <a:defRPr/>
            </a:pPr>
            <a:r>
              <a:rPr lang="en-GB" sz="2000" dirty="0"/>
              <a:t>is free from local authority control</a:t>
            </a:r>
          </a:p>
          <a:p>
            <a:pPr fontAlgn="auto">
              <a:spcAft>
                <a:spcPts val="0"/>
              </a:spcAft>
              <a:buClr>
                <a:srgbClr val="FF6600"/>
              </a:buClr>
              <a:buSzPct val="150000"/>
              <a:buFont typeface="Arial"/>
              <a:buChar char="•"/>
              <a:defRPr/>
            </a:pPr>
            <a:r>
              <a:rPr lang="en-GB" sz="2000" dirty="0"/>
              <a:t>sets its own pay and conditions for staff</a:t>
            </a:r>
          </a:p>
          <a:p>
            <a:pPr fontAlgn="auto">
              <a:spcAft>
                <a:spcPts val="0"/>
              </a:spcAft>
              <a:buClr>
                <a:srgbClr val="FF6600"/>
              </a:buClr>
              <a:buSzPct val="150000"/>
              <a:buFont typeface="Arial"/>
              <a:buChar char="•"/>
              <a:defRPr/>
            </a:pPr>
            <a:r>
              <a:rPr lang="en-GB" sz="2000" dirty="0"/>
              <a:t>does not have to follow the National Curriculum</a:t>
            </a:r>
          </a:p>
          <a:p>
            <a:pPr fontAlgn="auto">
              <a:spcAft>
                <a:spcPts val="0"/>
              </a:spcAft>
              <a:buClr>
                <a:srgbClr val="FF6600"/>
              </a:buClr>
              <a:buSzPct val="150000"/>
              <a:buFont typeface="Arial"/>
              <a:buChar char="•"/>
              <a:defRPr/>
            </a:pPr>
            <a:r>
              <a:rPr lang="en-GB" sz="2000" dirty="0"/>
              <a:t>has the ability to change the lengths of terms and school days  </a:t>
            </a:r>
          </a:p>
          <a:p>
            <a:pPr fontAlgn="auto">
              <a:spcAft>
                <a:spcPts val="0"/>
              </a:spcAft>
              <a:buClr>
                <a:srgbClr val="FF6600"/>
              </a:buClr>
              <a:buSzPct val="150000"/>
              <a:buFont typeface="Arial"/>
              <a:buChar char="•"/>
              <a:defRPr/>
            </a:pPr>
            <a:r>
              <a:rPr lang="en-GB" sz="2000" dirty="0"/>
              <a:t>also has further freedoms through a revised Funding </a:t>
            </a:r>
            <a:r>
              <a:rPr lang="en-GB" sz="2000" dirty="0" smtClean="0"/>
              <a:t>Agreement agreed with the Education Funding Agency</a:t>
            </a:r>
            <a:endParaRPr lang="en-GB" sz="2000" dirty="0"/>
          </a:p>
          <a:p>
            <a:pPr>
              <a:defRPr/>
            </a:pPr>
            <a:endParaRPr lang="en-GB"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874713"/>
          </a:xfrm>
        </p:spPr>
        <p:txBody>
          <a:bodyPr/>
          <a:lstStyle/>
          <a:p>
            <a:r>
              <a:rPr lang="en-GB" sz="3200" smtClean="0"/>
              <a:t>What is an academy?</a:t>
            </a:r>
          </a:p>
        </p:txBody>
      </p:sp>
      <p:sp>
        <p:nvSpPr>
          <p:cNvPr id="8195" name="Rectangle 3"/>
          <p:cNvSpPr>
            <a:spLocks noGrp="1" noChangeArrowheads="1"/>
          </p:cNvSpPr>
          <p:nvPr>
            <p:ph type="body" idx="1"/>
          </p:nvPr>
        </p:nvSpPr>
        <p:spPr>
          <a:xfrm>
            <a:off x="323850" y="1341438"/>
            <a:ext cx="8640763" cy="4610100"/>
          </a:xfrm>
        </p:spPr>
        <p:txBody>
          <a:bodyPr/>
          <a:lstStyle/>
          <a:p>
            <a:pPr marL="0" indent="0">
              <a:buFontTx/>
              <a:buNone/>
              <a:defRPr/>
            </a:pPr>
            <a:r>
              <a:rPr lang="en-GB" sz="2000" b="1" dirty="0" smtClean="0"/>
              <a:t>Opportunities:</a:t>
            </a:r>
          </a:p>
          <a:p>
            <a:pPr fontAlgn="auto">
              <a:spcAft>
                <a:spcPts val="0"/>
              </a:spcAft>
              <a:buClr>
                <a:srgbClr val="FF6600"/>
              </a:buClr>
              <a:buSzPct val="150000"/>
              <a:buFont typeface="Arial"/>
              <a:buChar char="•"/>
              <a:defRPr/>
            </a:pPr>
            <a:r>
              <a:rPr lang="en-GB" sz="1800" dirty="0"/>
              <a:t>Direct relationship with </a:t>
            </a:r>
            <a:r>
              <a:rPr lang="en-GB" sz="1800" dirty="0" smtClean="0"/>
              <a:t>Department for Education (</a:t>
            </a:r>
            <a:r>
              <a:rPr lang="en-GB" sz="1800" dirty="0" err="1" smtClean="0"/>
              <a:t>DfE</a:t>
            </a:r>
            <a:r>
              <a:rPr lang="en-GB" sz="1800" dirty="0" smtClean="0"/>
              <a:t>) </a:t>
            </a:r>
            <a:r>
              <a:rPr lang="en-GB" sz="1800" dirty="0"/>
              <a:t>on school improvement;</a:t>
            </a:r>
          </a:p>
          <a:p>
            <a:pPr fontAlgn="auto">
              <a:spcAft>
                <a:spcPts val="0"/>
              </a:spcAft>
              <a:buClr>
                <a:srgbClr val="FF6600"/>
              </a:buClr>
              <a:buSzPct val="150000"/>
              <a:buFont typeface="Arial"/>
              <a:buChar char="•"/>
              <a:defRPr/>
            </a:pPr>
            <a:r>
              <a:rPr lang="en-GB" sz="1800" dirty="0"/>
              <a:t>Clear focus on delivering learning outcomes;</a:t>
            </a:r>
          </a:p>
          <a:p>
            <a:pPr fontAlgn="auto">
              <a:spcAft>
                <a:spcPts val="0"/>
              </a:spcAft>
              <a:buClr>
                <a:srgbClr val="FF6600"/>
              </a:buClr>
              <a:buSzPct val="150000"/>
              <a:buFont typeface="Arial"/>
              <a:buChar char="•"/>
              <a:defRPr/>
            </a:pPr>
            <a:r>
              <a:rPr lang="en-GB" sz="1800" dirty="0"/>
              <a:t>Increased control over resources;</a:t>
            </a:r>
          </a:p>
          <a:p>
            <a:pPr fontAlgn="auto">
              <a:spcAft>
                <a:spcPts val="0"/>
              </a:spcAft>
              <a:buClr>
                <a:srgbClr val="FF6600"/>
              </a:buClr>
              <a:buSzPct val="150000"/>
              <a:buFont typeface="Arial"/>
              <a:buChar char="•"/>
              <a:defRPr/>
            </a:pPr>
            <a:r>
              <a:rPr lang="en-GB" sz="1800" dirty="0"/>
              <a:t>Potential to access capital resources;</a:t>
            </a:r>
          </a:p>
          <a:p>
            <a:pPr fontAlgn="auto">
              <a:spcAft>
                <a:spcPts val="0"/>
              </a:spcAft>
              <a:buClr>
                <a:srgbClr val="FF6600"/>
              </a:buClr>
              <a:buSzPct val="150000"/>
              <a:buFont typeface="Arial"/>
              <a:buChar char="•"/>
              <a:defRPr/>
            </a:pPr>
            <a:r>
              <a:rPr lang="en-GB" sz="1800" dirty="0"/>
              <a:t>Greater freedoms</a:t>
            </a:r>
          </a:p>
          <a:p>
            <a:pPr marL="0" indent="0" fontAlgn="auto">
              <a:spcAft>
                <a:spcPts val="0"/>
              </a:spcAft>
              <a:buFontTx/>
              <a:buNone/>
              <a:defRPr/>
            </a:pPr>
            <a:endParaRPr lang="en-GB" sz="1200" dirty="0"/>
          </a:p>
          <a:p>
            <a:pPr fontAlgn="auto">
              <a:spcAft>
                <a:spcPts val="0"/>
              </a:spcAft>
              <a:buFont typeface="Arial"/>
              <a:buNone/>
              <a:defRPr/>
            </a:pPr>
            <a:r>
              <a:rPr lang="en-GB" sz="2000" b="1" dirty="0"/>
              <a:t>Risks </a:t>
            </a:r>
            <a:endParaRPr lang="en-GB" sz="2000" dirty="0"/>
          </a:p>
          <a:p>
            <a:pPr fontAlgn="auto">
              <a:spcAft>
                <a:spcPts val="0"/>
              </a:spcAft>
              <a:buClr>
                <a:srgbClr val="FF6600"/>
              </a:buClr>
              <a:buSzPct val="150000"/>
              <a:buFont typeface="Arial"/>
              <a:buChar char="•"/>
              <a:defRPr/>
            </a:pPr>
            <a:r>
              <a:rPr lang="en-GB" sz="1800" dirty="0"/>
              <a:t>Increase responsibility for leaders and governors </a:t>
            </a:r>
          </a:p>
          <a:p>
            <a:pPr fontAlgn="auto">
              <a:spcAft>
                <a:spcPts val="0"/>
              </a:spcAft>
              <a:buClr>
                <a:srgbClr val="FF6600"/>
              </a:buClr>
              <a:buSzPct val="150000"/>
              <a:buFont typeface="Arial"/>
              <a:buChar char="•"/>
              <a:defRPr/>
            </a:pPr>
            <a:r>
              <a:rPr lang="en-GB" sz="1800" dirty="0"/>
              <a:t>Potential to split opinion across staff and governors</a:t>
            </a:r>
          </a:p>
          <a:p>
            <a:pPr fontAlgn="auto">
              <a:spcAft>
                <a:spcPts val="0"/>
              </a:spcAft>
              <a:buClr>
                <a:srgbClr val="FF6600"/>
              </a:buClr>
              <a:buSzPct val="150000"/>
              <a:buFont typeface="Arial"/>
              <a:buChar char="•"/>
              <a:defRPr/>
            </a:pPr>
            <a:r>
              <a:rPr lang="en-GB" sz="1800" dirty="0"/>
              <a:t>Potential greater complexity for parents</a:t>
            </a:r>
          </a:p>
          <a:p>
            <a:pPr fontAlgn="auto">
              <a:spcAft>
                <a:spcPts val="0"/>
              </a:spcAft>
              <a:buClr>
                <a:srgbClr val="FF6600"/>
              </a:buClr>
              <a:buSzPct val="150000"/>
              <a:buFont typeface="Arial"/>
              <a:buChar char="•"/>
              <a:defRPr/>
            </a:pPr>
            <a:r>
              <a:rPr lang="en-GB" sz="1800" dirty="0"/>
              <a:t>Perceived lack of a ‘safety net’ of the LA </a:t>
            </a:r>
          </a:p>
          <a:p>
            <a:pPr fontAlgn="auto">
              <a:spcAft>
                <a:spcPts val="0"/>
              </a:spcAft>
              <a:buClr>
                <a:srgbClr val="FF6600"/>
              </a:buClr>
              <a:buSzPct val="150000"/>
              <a:buFont typeface="Arial"/>
              <a:buChar char="•"/>
              <a:defRPr/>
            </a:pPr>
            <a:r>
              <a:rPr lang="en-GB" sz="1800" dirty="0"/>
              <a:t>Depending on model chosen reduced responsibility for local governing bodies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09600"/>
            <a:ext cx="7772400" cy="874713"/>
          </a:xfrm>
        </p:spPr>
        <p:txBody>
          <a:bodyPr/>
          <a:lstStyle/>
          <a:p>
            <a:r>
              <a:rPr lang="en-GB" sz="3200" smtClean="0"/>
              <a:t>Different Academy Models</a:t>
            </a:r>
          </a:p>
        </p:txBody>
      </p:sp>
      <p:sp>
        <p:nvSpPr>
          <p:cNvPr id="8195" name="Rectangle 3"/>
          <p:cNvSpPr>
            <a:spLocks noGrp="1" noChangeArrowheads="1"/>
          </p:cNvSpPr>
          <p:nvPr>
            <p:ph type="body" idx="1"/>
          </p:nvPr>
        </p:nvSpPr>
        <p:spPr>
          <a:xfrm>
            <a:off x="323850" y="1412875"/>
            <a:ext cx="8569325" cy="4538663"/>
          </a:xfrm>
        </p:spPr>
        <p:txBody>
          <a:bodyPr/>
          <a:lstStyle/>
          <a:p>
            <a:pPr>
              <a:buClr>
                <a:schemeClr val="tx1"/>
              </a:buClr>
              <a:buFont typeface="Arial" pitchFamily="34" charset="0"/>
              <a:buNone/>
              <a:defRPr/>
            </a:pPr>
            <a:r>
              <a:rPr lang="en-GB" sz="1800" b="1" dirty="0">
                <a:solidFill>
                  <a:srgbClr val="000000"/>
                </a:solidFill>
                <a:latin typeface="Tahoma" pitchFamily="34" charset="0"/>
              </a:rPr>
              <a:t>Single Academy </a:t>
            </a:r>
            <a:r>
              <a:rPr lang="en-GB" sz="1800" b="1" dirty="0" smtClean="0">
                <a:solidFill>
                  <a:srgbClr val="000000"/>
                </a:solidFill>
                <a:latin typeface="Tahoma" pitchFamily="34" charset="0"/>
              </a:rPr>
              <a:t>Model (Convertor Academy)</a:t>
            </a:r>
            <a:endParaRPr lang="en-GB" sz="1800" b="1" dirty="0">
              <a:solidFill>
                <a:srgbClr val="000000"/>
              </a:solidFill>
              <a:latin typeface="Tahoma" pitchFamily="34" charset="0"/>
            </a:endParaRPr>
          </a:p>
          <a:p>
            <a:pPr>
              <a:buClr>
                <a:srgbClr val="FF6600"/>
              </a:buClr>
              <a:buSzPct val="150000"/>
              <a:defRPr/>
            </a:pPr>
            <a:r>
              <a:rPr lang="en-GB" sz="1600" dirty="0" smtClean="0">
                <a:solidFill>
                  <a:srgbClr val="000000"/>
                </a:solidFill>
              </a:rPr>
              <a:t>One </a:t>
            </a:r>
            <a:r>
              <a:rPr lang="en-GB" sz="1600" dirty="0">
                <a:solidFill>
                  <a:srgbClr val="000000"/>
                </a:solidFill>
              </a:rPr>
              <a:t>school becomes an academy or two schools combine to form a single academy.  Headteacher and governors work on the conversion process.  Those responsible for the academy will become trustees of the Trust and will be held accountable for its performance and </a:t>
            </a:r>
            <a:r>
              <a:rPr lang="en-GB" sz="1600" dirty="0" smtClean="0">
                <a:solidFill>
                  <a:srgbClr val="000000"/>
                </a:solidFill>
              </a:rPr>
              <a:t>management. Under </a:t>
            </a:r>
            <a:r>
              <a:rPr lang="en-GB" sz="1600" dirty="0">
                <a:solidFill>
                  <a:srgbClr val="000000"/>
                </a:solidFill>
              </a:rPr>
              <a:t>new government single school conversion are being </a:t>
            </a:r>
            <a:r>
              <a:rPr lang="en-GB" sz="1600" dirty="0" smtClean="0">
                <a:solidFill>
                  <a:srgbClr val="000000"/>
                </a:solidFill>
              </a:rPr>
              <a:t>discouraged and a group of schools is expected </a:t>
            </a:r>
            <a:r>
              <a:rPr lang="en-GB" sz="1600" dirty="0">
                <a:solidFill>
                  <a:srgbClr val="000000"/>
                </a:solidFill>
              </a:rPr>
              <a:t>to go as a </a:t>
            </a:r>
            <a:r>
              <a:rPr lang="en-GB" sz="1600" dirty="0" smtClean="0">
                <a:solidFill>
                  <a:srgbClr val="000000"/>
                </a:solidFill>
              </a:rPr>
              <a:t>multi-academy trust (MAT)</a:t>
            </a:r>
            <a:endParaRPr lang="en-GB" sz="1600" dirty="0">
              <a:solidFill>
                <a:srgbClr val="000000"/>
              </a:solidFill>
            </a:endParaRPr>
          </a:p>
          <a:p>
            <a:pPr>
              <a:buClr>
                <a:schemeClr val="tx1"/>
              </a:buClr>
              <a:buFont typeface="Arial" pitchFamily="34" charset="0"/>
              <a:buNone/>
              <a:defRPr/>
            </a:pPr>
            <a:endParaRPr lang="en-GB" sz="1200" dirty="0">
              <a:solidFill>
                <a:srgbClr val="000000"/>
              </a:solidFill>
              <a:latin typeface="Tahoma" pitchFamily="34" charset="0"/>
            </a:endParaRPr>
          </a:p>
          <a:p>
            <a:pPr>
              <a:buClr>
                <a:schemeClr val="tx1"/>
              </a:buClr>
              <a:buFont typeface="Arial" pitchFamily="34" charset="0"/>
              <a:buNone/>
              <a:defRPr/>
            </a:pPr>
            <a:r>
              <a:rPr lang="en-GB" sz="1800" b="1" dirty="0">
                <a:solidFill>
                  <a:srgbClr val="000000"/>
                </a:solidFill>
                <a:latin typeface="Tahoma" pitchFamily="34" charset="0"/>
              </a:rPr>
              <a:t>Multi Academy Trust </a:t>
            </a:r>
            <a:r>
              <a:rPr lang="en-GB" sz="1800" b="1" dirty="0" smtClean="0">
                <a:solidFill>
                  <a:srgbClr val="000000"/>
                </a:solidFill>
                <a:latin typeface="Tahoma" pitchFamily="34" charset="0"/>
              </a:rPr>
              <a:t>(MAT)</a:t>
            </a:r>
            <a:endParaRPr lang="en-GB" sz="1800" b="1" dirty="0">
              <a:solidFill>
                <a:srgbClr val="000000"/>
              </a:solidFill>
              <a:latin typeface="Tahoma" pitchFamily="34" charset="0"/>
            </a:endParaRPr>
          </a:p>
          <a:p>
            <a:pPr>
              <a:buClr>
                <a:srgbClr val="FF6600"/>
              </a:buClr>
              <a:buSzPct val="150000"/>
              <a:defRPr/>
            </a:pPr>
            <a:r>
              <a:rPr lang="en-GB" sz="1600" dirty="0">
                <a:solidFill>
                  <a:srgbClr val="000000"/>
                </a:solidFill>
              </a:rPr>
              <a:t>Where a group of schools is governed through a single set of members and directors </a:t>
            </a:r>
            <a:r>
              <a:rPr lang="en-GB" sz="1600" dirty="0" smtClean="0">
                <a:solidFill>
                  <a:srgbClr val="000000"/>
                </a:solidFill>
              </a:rPr>
              <a:t>(</a:t>
            </a:r>
            <a:r>
              <a:rPr lang="en-GB" sz="1600" dirty="0">
                <a:solidFill>
                  <a:srgbClr val="000000"/>
                </a:solidFill>
              </a:rPr>
              <a:t>two forms of multi academy trust)</a:t>
            </a:r>
          </a:p>
          <a:p>
            <a:pPr marL="742950" lvl="2" indent="-342900">
              <a:buClr>
                <a:srgbClr val="FF6600"/>
              </a:buClr>
              <a:buSzPct val="100000"/>
              <a:buFont typeface="Courier New" pitchFamily="49" charset="0"/>
              <a:buChar char="o"/>
              <a:defRPr/>
            </a:pPr>
            <a:r>
              <a:rPr lang="en-GB" sz="1600" dirty="0">
                <a:solidFill>
                  <a:srgbClr val="000000"/>
                </a:solidFill>
                <a:cs typeface="+mn-cs"/>
              </a:rPr>
              <a:t>The group may be an existing academy chain which a school elects to join or which sponsors a school </a:t>
            </a:r>
          </a:p>
          <a:p>
            <a:pPr marL="742950" lvl="2" indent="-342900">
              <a:buClr>
                <a:srgbClr val="FF6600"/>
              </a:buClr>
              <a:buSzPct val="100000"/>
              <a:buFont typeface="Courier New" pitchFamily="49" charset="0"/>
              <a:buChar char="o"/>
              <a:defRPr/>
            </a:pPr>
            <a:r>
              <a:rPr lang="en-GB" sz="1600" dirty="0">
                <a:solidFill>
                  <a:srgbClr val="000000"/>
                </a:solidFill>
                <a:cs typeface="+mn-cs"/>
              </a:rPr>
              <a:t>A number of schools come together to set up a new multi-academy </a:t>
            </a:r>
            <a:r>
              <a:rPr lang="en-GB" sz="1600" dirty="0" smtClean="0">
                <a:solidFill>
                  <a:srgbClr val="000000"/>
                </a:solidFill>
                <a:cs typeface="+mn-cs"/>
              </a:rPr>
              <a:t>trust. MATs won’t be allowed to sponsor academies until they have proven themselves.</a:t>
            </a:r>
            <a:endParaRPr lang="en-GB"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609600"/>
            <a:ext cx="7772400" cy="658813"/>
          </a:xfrm>
        </p:spPr>
        <p:txBody>
          <a:bodyPr/>
          <a:lstStyle/>
          <a:p>
            <a:r>
              <a:rPr lang="en-GB" sz="3200" smtClean="0"/>
              <a:t>What is an academy chain?</a:t>
            </a:r>
          </a:p>
        </p:txBody>
      </p:sp>
      <p:sp>
        <p:nvSpPr>
          <p:cNvPr id="8195" name="Rectangle 3"/>
          <p:cNvSpPr>
            <a:spLocks noGrp="1" noChangeArrowheads="1"/>
          </p:cNvSpPr>
          <p:nvPr>
            <p:ph type="body" idx="1"/>
          </p:nvPr>
        </p:nvSpPr>
        <p:spPr>
          <a:xfrm>
            <a:off x="323850" y="1196975"/>
            <a:ext cx="8569325" cy="4611688"/>
          </a:xfrm>
        </p:spPr>
        <p:txBody>
          <a:bodyPr/>
          <a:lstStyle/>
          <a:p>
            <a:pPr marL="0" indent="0" fontAlgn="auto">
              <a:spcAft>
                <a:spcPts val="0"/>
              </a:spcAft>
              <a:buFont typeface="Arial"/>
              <a:buNone/>
              <a:defRPr/>
            </a:pPr>
            <a:r>
              <a:rPr lang="en-GB" sz="1600" dirty="0" smtClean="0"/>
              <a:t>Academy chains are </a:t>
            </a:r>
            <a:r>
              <a:rPr lang="en-GB" sz="1600" dirty="0"/>
              <a:t>groups of schools supported by the </a:t>
            </a:r>
            <a:r>
              <a:rPr lang="en-GB" sz="1600" dirty="0" smtClean="0"/>
              <a:t>same sponsor </a:t>
            </a:r>
            <a:r>
              <a:rPr lang="en-GB" sz="1600" dirty="0"/>
              <a:t>or trust as part </a:t>
            </a:r>
            <a:r>
              <a:rPr lang="en-GB" sz="1600" dirty="0" smtClean="0"/>
              <a:t>of an </a:t>
            </a:r>
            <a:r>
              <a:rPr lang="en-GB" sz="1600" dirty="0"/>
              <a:t>overarching governance arrangement</a:t>
            </a:r>
            <a:r>
              <a:rPr lang="en-GB" sz="1600" dirty="0" smtClean="0"/>
              <a:t>. They are MATs that have been authorised to sponsor less successful schools/academies.</a:t>
            </a:r>
            <a:endParaRPr lang="en-GB" sz="1600" dirty="0"/>
          </a:p>
          <a:p>
            <a:pPr fontAlgn="auto">
              <a:spcAft>
                <a:spcPts val="0"/>
              </a:spcAft>
              <a:buFont typeface="Arial"/>
              <a:buNone/>
              <a:defRPr/>
            </a:pPr>
            <a:endParaRPr lang="en-GB" sz="1000" dirty="0"/>
          </a:p>
          <a:p>
            <a:pPr fontAlgn="auto">
              <a:spcAft>
                <a:spcPts val="0"/>
              </a:spcAft>
              <a:buClr>
                <a:srgbClr val="FF6600"/>
              </a:buClr>
              <a:buSzPct val="150000"/>
              <a:buFont typeface="Arial"/>
              <a:buChar char="•"/>
              <a:defRPr/>
            </a:pPr>
            <a:r>
              <a:rPr lang="en-GB" sz="1600" dirty="0"/>
              <a:t>Any school can apply to join an existing academy </a:t>
            </a:r>
            <a:r>
              <a:rPr lang="en-GB" sz="1600" dirty="0" smtClean="0"/>
              <a:t>trust, but the agreement of the Regional Schools Commissioner (RSC) is required. </a:t>
            </a:r>
            <a:endParaRPr lang="en-GB" sz="1600" dirty="0"/>
          </a:p>
          <a:p>
            <a:pPr fontAlgn="auto">
              <a:spcAft>
                <a:spcPts val="0"/>
              </a:spcAft>
              <a:buClr>
                <a:srgbClr val="FF6600"/>
              </a:buClr>
              <a:buSzPct val="150000"/>
              <a:buFont typeface="Arial"/>
              <a:buChar char="•"/>
              <a:defRPr/>
            </a:pPr>
            <a:r>
              <a:rPr lang="en-GB" sz="1600" dirty="0"/>
              <a:t>In addition, any group of schools, regardless of their individual Ofsted ratings, can apply in partnership to join the academy programme as long as at least one of the member schools is performing well.</a:t>
            </a:r>
          </a:p>
          <a:p>
            <a:pPr fontAlgn="auto">
              <a:spcAft>
                <a:spcPts val="0"/>
              </a:spcAft>
              <a:buClr>
                <a:srgbClr val="FF6600"/>
              </a:buClr>
              <a:buSzPct val="150000"/>
              <a:buFont typeface="Arial"/>
              <a:buChar char="•"/>
              <a:defRPr/>
            </a:pPr>
            <a:r>
              <a:rPr lang="en-GB" sz="1600" dirty="0" smtClean="0"/>
              <a:t>Each </a:t>
            </a:r>
            <a:r>
              <a:rPr lang="en-GB" sz="1600" dirty="0"/>
              <a:t>application will be considered on its merits, and the </a:t>
            </a:r>
            <a:r>
              <a:rPr lang="en-GB" sz="1600" dirty="0" smtClean="0"/>
              <a:t>RSC will </a:t>
            </a:r>
            <a:r>
              <a:rPr lang="en-GB" sz="1600" dirty="0"/>
              <a:t>only approve those where </a:t>
            </a:r>
            <a:r>
              <a:rPr lang="en-GB" sz="1600" dirty="0" smtClean="0"/>
              <a:t>s/he </a:t>
            </a:r>
            <a:r>
              <a:rPr lang="en-GB" sz="1600" dirty="0"/>
              <a:t>is satisfied the schools have the capacity to enjoy academy freedoms and there are appropriate accountability mechanisms in place to support weaker schools to improve.  </a:t>
            </a:r>
          </a:p>
          <a:p>
            <a:pPr fontAlgn="auto">
              <a:spcAft>
                <a:spcPts val="0"/>
              </a:spcAft>
              <a:buClr>
                <a:srgbClr val="FF6600"/>
              </a:buClr>
              <a:buSzPct val="150000"/>
              <a:buFont typeface="Arial"/>
              <a:buChar char="•"/>
              <a:defRPr/>
            </a:pPr>
            <a:r>
              <a:rPr lang="en-GB" sz="1600" dirty="0"/>
              <a:t>For converting groups the process will be similar to the current application process. All schools wanting to convert in a group need to submit an application form to the Department and list the other schools that they are converting with. </a:t>
            </a:r>
          </a:p>
          <a:p>
            <a:pPr fontAlgn="auto">
              <a:spcAft>
                <a:spcPts val="0"/>
              </a:spcAft>
              <a:buClr>
                <a:srgbClr val="FF6600"/>
              </a:buClr>
              <a:buSzPct val="150000"/>
              <a:buFont typeface="Arial"/>
              <a:buChar char="•"/>
              <a:defRPr/>
            </a:pPr>
            <a:r>
              <a:rPr lang="en-GB" sz="1600" dirty="0"/>
              <a:t>Each governing body must pass a resolution before application. </a:t>
            </a:r>
          </a:p>
          <a:p>
            <a:pPr>
              <a:defRPr/>
            </a:pPr>
            <a:endParaRPr lang="en-GB"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658813"/>
          </a:xfrm>
        </p:spPr>
        <p:txBody>
          <a:bodyPr/>
          <a:lstStyle/>
          <a:p>
            <a:r>
              <a:rPr lang="en-GB" sz="3200" smtClean="0"/>
              <a:t>What is an academy chain?</a:t>
            </a:r>
          </a:p>
        </p:txBody>
      </p:sp>
      <p:sp>
        <p:nvSpPr>
          <p:cNvPr id="8195" name="Rectangle 3"/>
          <p:cNvSpPr>
            <a:spLocks noGrp="1" noChangeArrowheads="1"/>
          </p:cNvSpPr>
          <p:nvPr>
            <p:ph type="body" idx="1"/>
          </p:nvPr>
        </p:nvSpPr>
        <p:spPr>
          <a:xfrm>
            <a:off x="323850" y="1196975"/>
            <a:ext cx="8569325" cy="4611688"/>
          </a:xfrm>
        </p:spPr>
        <p:txBody>
          <a:bodyPr/>
          <a:lstStyle/>
          <a:p>
            <a:pPr fontAlgn="auto">
              <a:spcAft>
                <a:spcPts val="0"/>
              </a:spcAft>
              <a:buFont typeface="Arial"/>
              <a:buNone/>
              <a:defRPr/>
            </a:pPr>
            <a:r>
              <a:rPr lang="en-GB" sz="1800" b="1" dirty="0"/>
              <a:t>Opportunities</a:t>
            </a:r>
          </a:p>
          <a:p>
            <a:pPr>
              <a:buClr>
                <a:srgbClr val="FF6600"/>
              </a:buClr>
              <a:buSzPct val="150000"/>
              <a:buFont typeface="Arial"/>
              <a:buChar char="•"/>
              <a:defRPr/>
            </a:pPr>
            <a:r>
              <a:rPr lang="en-GB" sz="1600" dirty="0">
                <a:solidFill>
                  <a:srgbClr val="000000"/>
                </a:solidFill>
              </a:rPr>
              <a:t>Schools can work together to:</a:t>
            </a:r>
          </a:p>
          <a:p>
            <a:pPr marL="742950" lvl="2" indent="-342900">
              <a:buClr>
                <a:srgbClr val="FF6600"/>
              </a:buClr>
              <a:buSzPct val="100000"/>
              <a:buFont typeface="Courier New" pitchFamily="49" charset="0"/>
              <a:buChar char="o"/>
              <a:defRPr/>
            </a:pPr>
            <a:r>
              <a:rPr lang="en-GB" sz="1600" dirty="0">
                <a:solidFill>
                  <a:srgbClr val="000000"/>
                </a:solidFill>
                <a:cs typeface="+mn-cs"/>
              </a:rPr>
              <a:t>develop a distinct practice such as teaching and learning models and strong quality assurance arrangements;</a:t>
            </a:r>
          </a:p>
          <a:p>
            <a:pPr marL="742950" lvl="2" indent="-342900">
              <a:buClr>
                <a:srgbClr val="FF6600"/>
              </a:buClr>
              <a:buSzPct val="100000"/>
              <a:buFont typeface="Courier New" pitchFamily="49" charset="0"/>
              <a:buChar char="o"/>
              <a:defRPr/>
            </a:pPr>
            <a:r>
              <a:rPr lang="en-GB" sz="1600" dirty="0">
                <a:solidFill>
                  <a:srgbClr val="000000"/>
                </a:solidFill>
                <a:cs typeface="+mn-cs"/>
              </a:rPr>
              <a:t>create a system for training leaders and other staff which can impact on succession planning; and employ staff and deploy across the chain to address specific needs</a:t>
            </a:r>
          </a:p>
          <a:p>
            <a:pPr marL="742950" lvl="2" indent="-342900">
              <a:buClr>
                <a:srgbClr val="FF6600"/>
              </a:buClr>
              <a:buSzPct val="100000"/>
              <a:buFont typeface="Courier New" pitchFamily="49" charset="0"/>
              <a:buChar char="o"/>
              <a:defRPr/>
            </a:pPr>
            <a:r>
              <a:rPr lang="en-GB" sz="1600" dirty="0">
                <a:solidFill>
                  <a:srgbClr val="000000"/>
                </a:solidFill>
                <a:cs typeface="+mn-cs"/>
              </a:rPr>
              <a:t>create central resources and systems</a:t>
            </a:r>
            <a:r>
              <a:rPr lang="en-GB" sz="1600" dirty="0" smtClean="0">
                <a:solidFill>
                  <a:srgbClr val="000000"/>
                </a:solidFill>
                <a:cs typeface="+mn-cs"/>
              </a:rPr>
              <a:t>.</a:t>
            </a:r>
          </a:p>
          <a:p>
            <a:pPr marL="742950" lvl="2" indent="-342900">
              <a:buClr>
                <a:srgbClr val="FF6600"/>
              </a:buClr>
              <a:buSzPct val="100000"/>
              <a:buFont typeface="Courier New" pitchFamily="49" charset="0"/>
              <a:buChar char="o"/>
              <a:defRPr/>
            </a:pPr>
            <a:r>
              <a:rPr lang="en-GB" sz="1600" dirty="0" smtClean="0"/>
              <a:t>easily </a:t>
            </a:r>
            <a:r>
              <a:rPr lang="en-GB" sz="1600" dirty="0"/>
              <a:t>pool </a:t>
            </a:r>
            <a:r>
              <a:rPr lang="en-GB" sz="1600" dirty="0" smtClean="0"/>
              <a:t>resources and benefit </a:t>
            </a:r>
            <a:r>
              <a:rPr lang="en-GB" sz="1600" dirty="0"/>
              <a:t>from economies of scale</a:t>
            </a:r>
          </a:p>
          <a:p>
            <a:pPr marL="742950" lvl="2" indent="-342900">
              <a:buClr>
                <a:srgbClr val="FF6600"/>
              </a:buClr>
              <a:buSzPct val="100000"/>
              <a:buFont typeface="Courier New" pitchFamily="49" charset="0"/>
              <a:buChar char="o"/>
              <a:defRPr/>
            </a:pPr>
            <a:endParaRPr lang="en-GB" sz="1600" dirty="0"/>
          </a:p>
          <a:p>
            <a:pPr fontAlgn="auto">
              <a:spcAft>
                <a:spcPts val="0"/>
              </a:spcAft>
              <a:buFont typeface="Arial"/>
              <a:buNone/>
              <a:defRPr/>
            </a:pPr>
            <a:r>
              <a:rPr lang="en-GB" sz="1800" b="1" dirty="0" smtClean="0"/>
              <a:t>Risks</a:t>
            </a:r>
            <a:endParaRPr lang="en-GB" sz="1800" b="1" dirty="0"/>
          </a:p>
          <a:p>
            <a:pPr>
              <a:buClr>
                <a:srgbClr val="FF6600"/>
              </a:buClr>
              <a:buSzPct val="150000"/>
              <a:buFont typeface="Arial"/>
              <a:buChar char="•"/>
              <a:defRPr/>
            </a:pPr>
            <a:r>
              <a:rPr lang="en-GB" sz="1600" dirty="0" smtClean="0"/>
              <a:t>Trust Board </a:t>
            </a:r>
            <a:r>
              <a:rPr lang="en-GB" sz="1600" dirty="0"/>
              <a:t>has ultimate </a:t>
            </a:r>
            <a:r>
              <a:rPr lang="en-GB" sz="1600" dirty="0" smtClean="0"/>
              <a:t>responsibility and is answerable to the </a:t>
            </a:r>
            <a:r>
              <a:rPr lang="en-GB" sz="1600" dirty="0" err="1" smtClean="0"/>
              <a:t>DfE</a:t>
            </a:r>
            <a:endParaRPr lang="en-GB" sz="1600" dirty="0" smtClean="0">
              <a:solidFill>
                <a:srgbClr val="000000"/>
              </a:solidFill>
            </a:endParaRPr>
          </a:p>
          <a:p>
            <a:pPr>
              <a:buClr>
                <a:srgbClr val="FF6600"/>
              </a:buClr>
              <a:buSzPct val="150000"/>
              <a:buFont typeface="Arial"/>
              <a:buChar char="•"/>
              <a:defRPr/>
            </a:pPr>
            <a:r>
              <a:rPr lang="en-GB" sz="1600" dirty="0" smtClean="0">
                <a:solidFill>
                  <a:srgbClr val="000000"/>
                </a:solidFill>
              </a:rPr>
              <a:t>Reduced autonomy</a:t>
            </a:r>
            <a:endParaRPr lang="en-GB" sz="1600" dirty="0">
              <a:solidFill>
                <a:srgbClr val="000000"/>
              </a:solidFill>
            </a:endParaRPr>
          </a:p>
          <a:p>
            <a:pPr>
              <a:buClr>
                <a:srgbClr val="FF6600"/>
              </a:buClr>
              <a:buSzPct val="150000"/>
              <a:buFont typeface="Arial"/>
              <a:buChar char="•"/>
              <a:defRPr/>
            </a:pPr>
            <a:r>
              <a:rPr lang="en-GB" sz="1600" dirty="0">
                <a:solidFill>
                  <a:srgbClr val="000000"/>
                </a:solidFill>
              </a:rPr>
              <a:t>Governing Bodies become Local Governing Body and </a:t>
            </a:r>
            <a:r>
              <a:rPr lang="en-GB" sz="1600" dirty="0" smtClean="0">
                <a:solidFill>
                  <a:srgbClr val="000000"/>
                </a:solidFill>
              </a:rPr>
              <a:t>can have </a:t>
            </a:r>
            <a:r>
              <a:rPr lang="en-GB" sz="1600" dirty="0">
                <a:solidFill>
                  <a:srgbClr val="000000"/>
                </a:solidFill>
              </a:rPr>
              <a:t>reduced responsibilities </a:t>
            </a:r>
            <a:endParaRPr lang="en-GB" sz="1600" dirty="0" smtClean="0">
              <a:solidFill>
                <a:srgbClr val="000000"/>
              </a:solidFill>
            </a:endParaRPr>
          </a:p>
          <a:p>
            <a:pPr>
              <a:buClr>
                <a:srgbClr val="FF6600"/>
              </a:buClr>
              <a:buSzPct val="150000"/>
              <a:buFont typeface="Arial"/>
              <a:buChar char="•"/>
              <a:defRPr/>
            </a:pPr>
            <a:r>
              <a:rPr lang="en-GB" sz="1600" dirty="0" smtClean="0"/>
              <a:t>There can be a lack </a:t>
            </a:r>
            <a:r>
              <a:rPr lang="en-GB" sz="1600" dirty="0"/>
              <a:t>of synergy between the schools involved </a:t>
            </a:r>
          </a:p>
          <a:p>
            <a:pPr>
              <a:buClr>
                <a:srgbClr val="FF6600"/>
              </a:buClr>
              <a:buSzPct val="150000"/>
              <a:buFont typeface="Arial"/>
              <a:buChar char="•"/>
              <a:defRPr/>
            </a:pPr>
            <a:endParaRPr lang="en-GB" sz="1600" b="1" dirty="0">
              <a:solidFill>
                <a:srgbClr val="000000"/>
              </a:solidFill>
            </a:endParaRPr>
          </a:p>
          <a:p>
            <a:pPr>
              <a:defRPr/>
            </a:pPr>
            <a:endParaRPr lang="en-GB"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50825" y="260350"/>
            <a:ext cx="8207375" cy="658813"/>
          </a:xfrm>
        </p:spPr>
        <p:txBody>
          <a:bodyPr/>
          <a:lstStyle/>
          <a:p>
            <a:r>
              <a:rPr lang="en-GB" sz="3200" smtClean="0"/>
              <a:t>Governance in MATs &amp; academy chains?</a:t>
            </a:r>
          </a:p>
        </p:txBody>
      </p:sp>
      <p:sp>
        <p:nvSpPr>
          <p:cNvPr id="18435" name="Rectangle 3"/>
          <p:cNvSpPr>
            <a:spLocks noGrp="1" noChangeArrowheads="1"/>
          </p:cNvSpPr>
          <p:nvPr>
            <p:ph type="body" idx="1"/>
          </p:nvPr>
        </p:nvSpPr>
        <p:spPr>
          <a:xfrm>
            <a:off x="323850" y="908050"/>
            <a:ext cx="8569325" cy="4752975"/>
          </a:xfrm>
        </p:spPr>
        <p:txBody>
          <a:bodyPr/>
          <a:lstStyle/>
          <a:p>
            <a:pPr>
              <a:buFontTx/>
              <a:buNone/>
            </a:pPr>
            <a:r>
              <a:rPr lang="en-GB" sz="1800" b="1" smtClean="0"/>
              <a:t>Members </a:t>
            </a:r>
          </a:p>
          <a:p>
            <a:pPr>
              <a:buClr>
                <a:srgbClr val="FF6600"/>
              </a:buClr>
              <a:buSzPct val="150000"/>
            </a:pPr>
            <a:r>
              <a:rPr lang="en-GB" sz="1600" smtClean="0"/>
              <a:t>Equivalent to shareholders of a company.  They have ultimate control over the academy trust – appoint trustees, right to amend their Memorandum and Articles of Association .  Hold Trustees to account.</a:t>
            </a:r>
          </a:p>
          <a:p>
            <a:endParaRPr lang="en-GB" sz="1600" smtClean="0"/>
          </a:p>
          <a:p>
            <a:pPr>
              <a:buFontTx/>
              <a:buNone/>
            </a:pPr>
            <a:r>
              <a:rPr lang="en-GB" sz="1800" b="1" smtClean="0"/>
              <a:t>Trustees</a:t>
            </a:r>
          </a:p>
          <a:p>
            <a:pPr>
              <a:buClr>
                <a:srgbClr val="FF6600"/>
              </a:buClr>
              <a:buSzPct val="150000"/>
            </a:pPr>
            <a:r>
              <a:rPr lang="en-GB" sz="1600" smtClean="0"/>
              <a:t>Responsible for the same three governance functions performed by a Governing Body in a maintained school.  Setting vision, holding the pricipal to account and financial probity.  As charitable trustees also ensure compliance with charity law.  Trustees are company directors.  Chair is also a Member. </a:t>
            </a:r>
          </a:p>
          <a:p>
            <a:endParaRPr lang="en-GB" sz="1600" smtClean="0"/>
          </a:p>
          <a:p>
            <a:pPr>
              <a:buFontTx/>
              <a:buNone/>
            </a:pPr>
            <a:r>
              <a:rPr lang="en-GB" sz="1800" b="1" smtClean="0"/>
              <a:t>Local Governors</a:t>
            </a:r>
          </a:p>
          <a:p>
            <a:pPr>
              <a:buClr>
                <a:srgbClr val="FF6600"/>
              </a:buClr>
              <a:buSzPct val="150000"/>
            </a:pPr>
            <a:r>
              <a:rPr lang="en-GB" sz="1600" smtClean="0"/>
              <a:t>Sit on the Local Governing Body (LGB).  Trustees can delegate responsibilities to the LGB.  If academies are performing well more responsibility could be transferred.  Alternatively if a MAT wishes to retain all governance functions centrally it may establish and advisory body at school level which has no governance function but advises the Trustees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09600"/>
            <a:ext cx="7772400" cy="658813"/>
          </a:xfrm>
        </p:spPr>
        <p:txBody>
          <a:bodyPr/>
          <a:lstStyle/>
          <a:p>
            <a:r>
              <a:rPr lang="en-GB" sz="3200" smtClean="0"/>
              <a:t>What is a sponsored academy?</a:t>
            </a:r>
          </a:p>
        </p:txBody>
      </p:sp>
      <p:sp>
        <p:nvSpPr>
          <p:cNvPr id="8195" name="Rectangle 3"/>
          <p:cNvSpPr>
            <a:spLocks noGrp="1" noChangeArrowheads="1"/>
          </p:cNvSpPr>
          <p:nvPr>
            <p:ph type="body" idx="1"/>
          </p:nvPr>
        </p:nvSpPr>
        <p:spPr>
          <a:xfrm>
            <a:off x="323850" y="1196975"/>
            <a:ext cx="8569325" cy="4319588"/>
          </a:xfrm>
        </p:spPr>
        <p:txBody>
          <a:bodyPr/>
          <a:lstStyle/>
          <a:p>
            <a:pPr fontAlgn="auto">
              <a:spcAft>
                <a:spcPts val="0"/>
              </a:spcAft>
              <a:buFont typeface="Arial"/>
              <a:buNone/>
              <a:defRPr/>
            </a:pPr>
            <a:endParaRPr lang="en-GB" sz="1000" dirty="0"/>
          </a:p>
          <a:p>
            <a:pPr fontAlgn="auto">
              <a:spcAft>
                <a:spcPts val="0"/>
              </a:spcAft>
              <a:buClr>
                <a:srgbClr val="FF6600"/>
              </a:buClr>
              <a:buSzPct val="150000"/>
              <a:buFont typeface="Arial"/>
              <a:buChar char="•"/>
              <a:defRPr/>
            </a:pPr>
            <a:r>
              <a:rPr lang="en-GB" sz="1600" dirty="0" smtClean="0"/>
              <a:t>Schools that are currently judged by Ofsted to be ‘inadequate’ or to ‘require improvement’ can only become sponsored academies.</a:t>
            </a:r>
          </a:p>
          <a:p>
            <a:pPr fontAlgn="auto">
              <a:spcAft>
                <a:spcPts val="0"/>
              </a:spcAft>
              <a:buClr>
                <a:srgbClr val="FF6600"/>
              </a:buClr>
              <a:buSzPct val="150000"/>
              <a:buFont typeface="Arial"/>
              <a:buChar char="•"/>
              <a:defRPr/>
            </a:pPr>
            <a:r>
              <a:rPr lang="en-GB" sz="1600" dirty="0" smtClean="0"/>
              <a:t>Convertor academies that are failing or declining can be required by the Regional Schools Commissioner (RSC) to become a sponsored academy i.e. join a </a:t>
            </a:r>
            <a:r>
              <a:rPr lang="en-GB" sz="1600" dirty="0" err="1" smtClean="0"/>
              <a:t>mutli</a:t>
            </a:r>
            <a:r>
              <a:rPr lang="en-GB" sz="1600" dirty="0" smtClean="0"/>
              <a:t>-academy trust</a:t>
            </a:r>
          </a:p>
          <a:p>
            <a:pPr fontAlgn="auto">
              <a:spcAft>
                <a:spcPts val="0"/>
              </a:spcAft>
              <a:buClr>
                <a:srgbClr val="FF6600"/>
              </a:buClr>
              <a:buSzPct val="150000"/>
              <a:buFont typeface="Arial"/>
              <a:buChar char="•"/>
              <a:defRPr/>
            </a:pPr>
            <a:r>
              <a:rPr lang="en-GB" sz="1600" dirty="0" smtClean="0"/>
              <a:t>Failing or declining sponsored academies can by required, by the RSC, to move to a more successful sponsor</a:t>
            </a:r>
          </a:p>
          <a:p>
            <a:pPr fontAlgn="auto">
              <a:spcAft>
                <a:spcPts val="0"/>
              </a:spcAft>
              <a:buClr>
                <a:srgbClr val="FF6600"/>
              </a:buClr>
              <a:buSzPct val="150000"/>
              <a:buFont typeface="Arial"/>
              <a:buChar char="•"/>
              <a:defRPr/>
            </a:pPr>
            <a:r>
              <a:rPr lang="en-GB" sz="1600" dirty="0" smtClean="0"/>
              <a:t>The RSC and their Headteacher Board make all final decisions on the suitability of the designated sponsor.</a:t>
            </a:r>
          </a:p>
          <a:p>
            <a:pPr fontAlgn="auto">
              <a:spcAft>
                <a:spcPts val="0"/>
              </a:spcAft>
              <a:buClr>
                <a:srgbClr val="FF6600"/>
              </a:buClr>
              <a:buSzPct val="150000"/>
              <a:buFont typeface="Arial"/>
              <a:buChar char="•"/>
              <a:defRPr/>
            </a:pPr>
            <a:r>
              <a:rPr lang="en-GB" sz="1600" dirty="0" smtClean="0"/>
              <a:t>An </a:t>
            </a:r>
            <a:r>
              <a:rPr lang="en-GB" sz="1600" dirty="0"/>
              <a:t>academy sponsor has a great level of control over the set-up of the academy and the actions the academy undertakes. The sponsor develops the academy's ethos, organisation, staffing arrangements, management and leadership and curriculum. It also receives the academy's budget </a:t>
            </a:r>
            <a:r>
              <a:rPr lang="en-GB" sz="1600" dirty="0" smtClean="0"/>
              <a:t>and </a:t>
            </a:r>
            <a:r>
              <a:rPr lang="en-GB" sz="1600" dirty="0"/>
              <a:t>controls the school estate. </a:t>
            </a:r>
          </a:p>
          <a:p>
            <a:pPr fontAlgn="auto">
              <a:spcAft>
                <a:spcPts val="0"/>
              </a:spcAft>
              <a:buClr>
                <a:srgbClr val="FF6600"/>
              </a:buClr>
              <a:buSzPct val="150000"/>
              <a:buFont typeface="Arial"/>
              <a:buChar char="•"/>
              <a:defRPr/>
            </a:pPr>
            <a:r>
              <a:rPr lang="en-GB" sz="1600" dirty="0" smtClean="0"/>
              <a:t>Sponsors can </a:t>
            </a:r>
            <a:r>
              <a:rPr lang="en-GB" sz="1600" dirty="0"/>
              <a:t>be businesses, existing academies, HE/FE, Diocesan </a:t>
            </a:r>
            <a:r>
              <a:rPr lang="en-GB" sz="1600" dirty="0" smtClean="0"/>
              <a:t>bodies</a:t>
            </a:r>
          </a:p>
          <a:p>
            <a:pPr fontAlgn="auto">
              <a:spcAft>
                <a:spcPts val="0"/>
              </a:spcAft>
              <a:buClr>
                <a:srgbClr val="FF6600"/>
              </a:buClr>
              <a:buSzPct val="150000"/>
              <a:buFont typeface="Arial"/>
              <a:buChar char="•"/>
              <a:defRPr/>
            </a:pPr>
            <a:r>
              <a:rPr lang="en-GB" sz="1600" dirty="0" smtClean="0"/>
              <a:t>The sponsor is accountable to the RSC for the performance of the sponsored academy</a:t>
            </a:r>
            <a:endParaRPr lang="en-GB" sz="1600" dirty="0"/>
          </a:p>
          <a:p>
            <a:pPr marL="0" indent="0" fontAlgn="auto">
              <a:spcAft>
                <a:spcPts val="0"/>
              </a:spcAft>
              <a:buClr>
                <a:srgbClr val="FF6600"/>
              </a:buClr>
              <a:buSzPct val="150000"/>
              <a:buFontTx/>
              <a:buNone/>
              <a:defRPr/>
            </a:pPr>
            <a:r>
              <a:rPr lang="en-GB" sz="1600" dirty="0" smtClean="0"/>
              <a:t> </a:t>
            </a:r>
            <a:endParaRPr lang="en-GB" sz="1600" dirty="0"/>
          </a:p>
          <a:p>
            <a:pPr>
              <a:defRPr/>
            </a:pPr>
            <a:endParaRPr lang="en-GB"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98525"/>
            <a:ext cx="7772400" cy="658813"/>
          </a:xfrm>
        </p:spPr>
        <p:txBody>
          <a:bodyPr/>
          <a:lstStyle/>
          <a:p>
            <a:r>
              <a:rPr lang="en-GB" sz="3200" smtClean="0"/>
              <a:t>Faith / church schools and academies</a:t>
            </a:r>
          </a:p>
        </p:txBody>
      </p:sp>
      <p:sp>
        <p:nvSpPr>
          <p:cNvPr id="20483" name="Rectangle 3"/>
          <p:cNvSpPr>
            <a:spLocks noGrp="1" noChangeArrowheads="1"/>
          </p:cNvSpPr>
          <p:nvPr>
            <p:ph type="body" idx="1"/>
          </p:nvPr>
        </p:nvSpPr>
        <p:spPr>
          <a:xfrm>
            <a:off x="323850" y="1989138"/>
            <a:ext cx="8569325" cy="2376487"/>
          </a:xfrm>
        </p:spPr>
        <p:txBody>
          <a:bodyPr/>
          <a:lstStyle/>
          <a:p>
            <a:pPr>
              <a:buClr>
                <a:srgbClr val="FF6600"/>
              </a:buClr>
              <a:buSzPct val="150000"/>
            </a:pPr>
            <a:r>
              <a:rPr lang="en-GB" sz="1600" smtClean="0"/>
              <a:t>The Diocese has an agreement with the Department for Education (DfE) that should a church school become an academy then this can only happen with the approval of the Diocesan Education Board and, if sponsored, then the sponsor must be a church / faith multi-academy trust.</a:t>
            </a:r>
          </a:p>
          <a:p>
            <a:pPr>
              <a:buClr>
                <a:srgbClr val="FF6600"/>
              </a:buClr>
              <a:buSzPct val="150000"/>
            </a:pPr>
            <a:endParaRPr lang="en-GB" sz="1600" smtClean="0"/>
          </a:p>
          <a:p>
            <a:pPr>
              <a:buClr>
                <a:srgbClr val="FF6600"/>
              </a:buClr>
              <a:buSzPct val="150000"/>
            </a:pPr>
            <a:r>
              <a:rPr lang="en-GB" sz="1600" smtClean="0"/>
              <a:t>In some areas a single trust is being established to support a number of church schools, linking them together in a formal, longer term relationship. This means that church schools already have their own foundation or trust and cannot simply become part of an additional trust.</a:t>
            </a:r>
          </a:p>
          <a:p>
            <a:endParaRPr lang="en-GB"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98525"/>
            <a:ext cx="7772400" cy="585788"/>
          </a:xfrm>
        </p:spPr>
        <p:txBody>
          <a:bodyPr/>
          <a:lstStyle/>
          <a:p>
            <a:r>
              <a:rPr lang="en-GB" sz="3200" smtClean="0"/>
              <a:t>Choosing a sponsor</a:t>
            </a:r>
          </a:p>
        </p:txBody>
      </p:sp>
      <p:sp>
        <p:nvSpPr>
          <p:cNvPr id="8195" name="Rectangle 3"/>
          <p:cNvSpPr>
            <a:spLocks noGrp="1" noChangeArrowheads="1"/>
          </p:cNvSpPr>
          <p:nvPr>
            <p:ph type="body" idx="1"/>
          </p:nvPr>
        </p:nvSpPr>
        <p:spPr>
          <a:xfrm>
            <a:off x="250825" y="1412875"/>
            <a:ext cx="8785225" cy="4392613"/>
          </a:xfrm>
        </p:spPr>
        <p:txBody>
          <a:bodyPr/>
          <a:lstStyle/>
          <a:p>
            <a:pPr fontAlgn="auto">
              <a:spcAft>
                <a:spcPts val="0"/>
              </a:spcAft>
              <a:buClr>
                <a:srgbClr val="FF6600"/>
              </a:buClr>
              <a:buSzPct val="150000"/>
              <a:buFont typeface="Arial"/>
              <a:buChar char="•"/>
              <a:defRPr/>
            </a:pPr>
            <a:r>
              <a:rPr lang="en-GB" sz="1600" dirty="0" smtClean="0"/>
              <a:t>The Regional Schools Commissioner makes the final decision on the sponsor for all conversions to sponsored academies</a:t>
            </a:r>
          </a:p>
          <a:p>
            <a:pPr fontAlgn="auto">
              <a:spcAft>
                <a:spcPts val="0"/>
              </a:spcAft>
              <a:buClr>
                <a:srgbClr val="FF6600"/>
              </a:buClr>
              <a:buSzPct val="150000"/>
              <a:buFont typeface="Arial"/>
              <a:buChar char="•"/>
              <a:defRPr/>
            </a:pPr>
            <a:r>
              <a:rPr lang="en-GB" sz="1600" dirty="0" smtClean="0"/>
              <a:t>The local authority has developed a framework to use when assessing whether a potential academy sponsor will meet the expectations of Bradford Council. The framework is divided into a number of sections including:</a:t>
            </a:r>
          </a:p>
          <a:p>
            <a:pPr lvl="1" fontAlgn="auto">
              <a:spcAft>
                <a:spcPts val="0"/>
              </a:spcAft>
              <a:buClr>
                <a:srgbClr val="FF6600"/>
              </a:buClr>
              <a:buSzPct val="100000"/>
              <a:buFont typeface="Courier New" pitchFamily="49" charset="0"/>
              <a:buChar char="o"/>
              <a:defRPr/>
            </a:pPr>
            <a:r>
              <a:rPr lang="en-GB" sz="1200" dirty="0" smtClean="0"/>
              <a:t>Standards and Progress</a:t>
            </a:r>
          </a:p>
          <a:p>
            <a:pPr lvl="1" fontAlgn="auto">
              <a:spcAft>
                <a:spcPts val="0"/>
              </a:spcAft>
              <a:buClr>
                <a:srgbClr val="FF6600"/>
              </a:buClr>
              <a:buSzPct val="100000"/>
              <a:buFont typeface="Courier New" pitchFamily="49" charset="0"/>
              <a:buChar char="o"/>
              <a:defRPr/>
            </a:pPr>
            <a:r>
              <a:rPr lang="en-GB" sz="1200" dirty="0" smtClean="0"/>
              <a:t>Policies, Protocols and Strategic Planning</a:t>
            </a:r>
          </a:p>
          <a:p>
            <a:pPr lvl="1" fontAlgn="auto">
              <a:spcAft>
                <a:spcPts val="0"/>
              </a:spcAft>
              <a:buClr>
                <a:srgbClr val="FF6600"/>
              </a:buClr>
              <a:buSzPct val="100000"/>
              <a:buFont typeface="Courier New" pitchFamily="49" charset="0"/>
              <a:buChar char="o"/>
              <a:defRPr/>
            </a:pPr>
            <a:r>
              <a:rPr lang="en-GB" sz="1200" dirty="0" smtClean="0"/>
              <a:t>Post 16 Transition</a:t>
            </a:r>
          </a:p>
          <a:p>
            <a:pPr lvl="1" fontAlgn="auto">
              <a:spcAft>
                <a:spcPts val="0"/>
              </a:spcAft>
              <a:buClr>
                <a:srgbClr val="FF6600"/>
              </a:buClr>
              <a:buSzPct val="100000"/>
              <a:buFont typeface="Courier New" pitchFamily="49" charset="0"/>
              <a:buChar char="o"/>
              <a:defRPr/>
            </a:pPr>
            <a:r>
              <a:rPr lang="en-GB" sz="1200" dirty="0" smtClean="0"/>
              <a:t>Community Cohesion and Engagement</a:t>
            </a:r>
          </a:p>
          <a:p>
            <a:pPr lvl="1" fontAlgn="auto">
              <a:spcAft>
                <a:spcPts val="0"/>
              </a:spcAft>
              <a:buClr>
                <a:srgbClr val="FF6600"/>
              </a:buClr>
              <a:buSzPct val="100000"/>
              <a:buFont typeface="Courier New" pitchFamily="49" charset="0"/>
              <a:buChar char="o"/>
              <a:defRPr/>
            </a:pPr>
            <a:r>
              <a:rPr lang="en-GB" sz="1200" dirty="0" smtClean="0"/>
              <a:t>Partnerships</a:t>
            </a:r>
          </a:p>
          <a:p>
            <a:pPr lvl="1" fontAlgn="auto">
              <a:spcAft>
                <a:spcPts val="0"/>
              </a:spcAft>
              <a:buClr>
                <a:srgbClr val="FF6600"/>
              </a:buClr>
              <a:buSzPct val="100000"/>
              <a:buFont typeface="Courier New" pitchFamily="49" charset="0"/>
              <a:buChar char="o"/>
              <a:defRPr/>
            </a:pPr>
            <a:r>
              <a:rPr lang="en-GB" sz="1200" dirty="0" smtClean="0"/>
              <a:t>Staffing and Governance</a:t>
            </a:r>
          </a:p>
          <a:p>
            <a:pPr lvl="1" fontAlgn="auto">
              <a:spcAft>
                <a:spcPts val="0"/>
              </a:spcAft>
              <a:buClr>
                <a:srgbClr val="FF6600"/>
              </a:buClr>
              <a:buSzPct val="100000"/>
              <a:buFont typeface="Courier New" pitchFamily="49" charset="0"/>
              <a:buChar char="o"/>
              <a:defRPr/>
            </a:pPr>
            <a:r>
              <a:rPr lang="en-GB" sz="1200" dirty="0" smtClean="0"/>
              <a:t>Capacity, Commitment and Accountability</a:t>
            </a:r>
            <a:endParaRPr lang="en-GB" sz="1600" dirty="0" smtClean="0"/>
          </a:p>
          <a:p>
            <a:pPr marL="355600" indent="0" fontAlgn="auto">
              <a:spcAft>
                <a:spcPts val="0"/>
              </a:spcAft>
              <a:buClr>
                <a:srgbClr val="FF6600"/>
              </a:buClr>
              <a:buSzPct val="150000"/>
              <a:buFontTx/>
              <a:buNone/>
              <a:defRPr/>
            </a:pPr>
            <a:r>
              <a:rPr lang="en-GB" sz="1600" dirty="0" smtClean="0"/>
              <a:t>The LA </a:t>
            </a:r>
            <a:r>
              <a:rPr lang="en-GB" sz="1600" b="1" dirty="0" smtClean="0"/>
              <a:t>can’t</a:t>
            </a:r>
            <a:r>
              <a:rPr lang="en-GB" sz="1600" dirty="0" smtClean="0"/>
              <a:t> insist that sponsors meet the requirements of the framework, however it has proved useful in judging the suitability of new sponsors and in negotiations with the RSC</a:t>
            </a:r>
          </a:p>
          <a:p>
            <a:pPr fontAlgn="auto">
              <a:spcAft>
                <a:spcPts val="0"/>
              </a:spcAft>
              <a:buClr>
                <a:srgbClr val="FF6600"/>
              </a:buClr>
              <a:buSzPct val="150000"/>
              <a:buFont typeface="Arial"/>
              <a:buChar char="•"/>
              <a:defRPr/>
            </a:pPr>
            <a:r>
              <a:rPr lang="en-GB" sz="1600" dirty="0"/>
              <a:t>Whilst ultimately Bradford </a:t>
            </a:r>
            <a:r>
              <a:rPr lang="en-GB" sz="1600" dirty="0" smtClean="0"/>
              <a:t>LA has </a:t>
            </a:r>
            <a:r>
              <a:rPr lang="en-GB" sz="1600" dirty="0"/>
              <a:t>little control over which sponsors operate in Bradford we have worked closely with the RSC and school Governing Bodies to ensure that there are not too many sponsors that might lead to fragmentation within Bradford’s family of schools</a:t>
            </a:r>
          </a:p>
          <a:p>
            <a:pPr>
              <a:defRPr/>
            </a:pPr>
            <a:endParaRPr lang="en-GB"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98525"/>
            <a:ext cx="7772400" cy="585788"/>
          </a:xfrm>
        </p:spPr>
        <p:txBody>
          <a:bodyPr/>
          <a:lstStyle/>
          <a:p>
            <a:r>
              <a:rPr lang="en-GB" sz="3200" smtClean="0"/>
              <a:t>Role of LA Officers in advising schools</a:t>
            </a:r>
          </a:p>
        </p:txBody>
      </p:sp>
      <p:sp>
        <p:nvSpPr>
          <p:cNvPr id="22531" name="Rectangle 3"/>
          <p:cNvSpPr>
            <a:spLocks noGrp="1" noChangeArrowheads="1"/>
          </p:cNvSpPr>
          <p:nvPr>
            <p:ph type="body" idx="1"/>
          </p:nvPr>
        </p:nvSpPr>
        <p:spPr>
          <a:xfrm>
            <a:off x="250825" y="1844675"/>
            <a:ext cx="8785225" cy="4248150"/>
          </a:xfrm>
        </p:spPr>
        <p:txBody>
          <a:bodyPr/>
          <a:lstStyle/>
          <a:p>
            <a:pPr>
              <a:buClr>
                <a:srgbClr val="FF6600"/>
              </a:buClr>
              <a:buSzPct val="150000"/>
            </a:pPr>
            <a:r>
              <a:rPr lang="en-GB" sz="1600" smtClean="0"/>
              <a:t>The LA supports diversity in the educational governance of its schools. It believes that successful schools should be autonomous and that governors and each school’s educational community should make the decision about whether their school becomes an academy or not.</a:t>
            </a:r>
          </a:p>
          <a:p>
            <a:pPr>
              <a:buClr>
                <a:srgbClr val="FF6600"/>
              </a:buClr>
              <a:buSzPct val="150000"/>
            </a:pPr>
            <a:r>
              <a:rPr lang="en-GB" sz="1600" smtClean="0"/>
              <a:t>Therefore LA officers take a neutral position on academy conversions. However one has to be pragmatic about Government policy, the new legislation in the  Education and Adoption Bill and the direction of travel with rapidly increasing numbers of academies.</a:t>
            </a:r>
          </a:p>
          <a:p>
            <a:pPr>
              <a:buClr>
                <a:srgbClr val="FF6600"/>
              </a:buClr>
              <a:buSzPct val="150000"/>
            </a:pPr>
            <a:r>
              <a:rPr lang="en-GB" sz="1600" smtClean="0"/>
              <a:t>LA officers meet with Governing Bodies and headteachers to advise them on options and recommend that Governing Bodies do discuss academisation and agree their position.</a:t>
            </a:r>
          </a:p>
          <a:p>
            <a:pPr>
              <a:buClr>
                <a:srgbClr val="FF6600"/>
              </a:buClr>
              <a:buSzPct val="150000"/>
            </a:pPr>
            <a:r>
              <a:rPr lang="en-GB" sz="1600" smtClean="0"/>
              <a:t>LA officers recommend that Governing Bodies let the LA, staff members, parents, pupils, members of the community (including elected members) and trade unions know that academisation is being considered. We recommend a consultation process is conducted; but this is not required.</a:t>
            </a:r>
          </a:p>
          <a:p>
            <a:pPr>
              <a:buClr>
                <a:srgbClr val="FF6600"/>
              </a:buClr>
              <a:buSzPct val="150000"/>
            </a:pPr>
            <a:endParaRPr lang="en-GB" sz="1600" smtClean="0"/>
          </a:p>
          <a:p>
            <a:pPr>
              <a:buClr>
                <a:srgbClr val="FF6600"/>
              </a:buClr>
              <a:buSzPct val="150000"/>
            </a:pPr>
            <a:endParaRPr lang="en-GB" sz="1600" smtClean="0"/>
          </a:p>
          <a:p>
            <a:pPr>
              <a:buClr>
                <a:srgbClr val="FF6600"/>
              </a:buClr>
              <a:buSzPct val="150000"/>
            </a:pPr>
            <a:endParaRPr lang="en-GB" sz="1600" smtClean="0"/>
          </a:p>
          <a:p>
            <a:pPr>
              <a:buClr>
                <a:srgbClr val="FF6600"/>
              </a:buClr>
              <a:buSzPct val="150000"/>
            </a:pPr>
            <a:endParaRPr lang="en-GB" sz="1600" smtClean="0"/>
          </a:p>
          <a:p>
            <a:pPr>
              <a:buClr>
                <a:srgbClr val="FF6600"/>
              </a:buClr>
              <a:buSzPct val="150000"/>
            </a:pPr>
            <a:endParaRPr lang="en-GB" sz="1600" smtClean="0"/>
          </a:p>
          <a:p>
            <a:endParaRPr lang="en-GB"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874713"/>
          </a:xfrm>
        </p:spPr>
        <p:txBody>
          <a:bodyPr/>
          <a:lstStyle/>
          <a:p>
            <a:r>
              <a:rPr lang="en-GB" sz="3200" smtClean="0"/>
              <a:t>The Government’s Education Strategy</a:t>
            </a:r>
          </a:p>
        </p:txBody>
      </p:sp>
      <p:sp>
        <p:nvSpPr>
          <p:cNvPr id="4099" name="Rectangle 3"/>
          <p:cNvSpPr>
            <a:spLocks noGrp="1" noChangeArrowheads="1"/>
          </p:cNvSpPr>
          <p:nvPr>
            <p:ph type="body" idx="1"/>
          </p:nvPr>
        </p:nvSpPr>
        <p:spPr>
          <a:xfrm>
            <a:off x="685800" y="1557338"/>
            <a:ext cx="7772400" cy="4538662"/>
          </a:xfrm>
        </p:spPr>
        <p:txBody>
          <a:bodyPr/>
          <a:lstStyle/>
          <a:p>
            <a:pPr>
              <a:spcBef>
                <a:spcPts val="0"/>
              </a:spcBef>
              <a:buClr>
                <a:srgbClr val="FFC000"/>
              </a:buClr>
              <a:buSzPct val="150000"/>
              <a:buFont typeface="Arial" pitchFamily="34" charset="0"/>
              <a:buChar char="•"/>
              <a:defRPr/>
            </a:pPr>
            <a:r>
              <a:rPr lang="en-GB" sz="2400" b="1" dirty="0" smtClean="0"/>
              <a:t>The direction of travel is for school structural autonomy.  </a:t>
            </a:r>
            <a:r>
              <a:rPr lang="en-GB" sz="1800" dirty="0" smtClean="0"/>
              <a:t>Education and Adoption Bill. More Academies, Free Schools and Multi-Academy Trusts (MATs)</a:t>
            </a:r>
          </a:p>
          <a:p>
            <a:pPr>
              <a:spcBef>
                <a:spcPts val="0"/>
              </a:spcBef>
              <a:buClr>
                <a:srgbClr val="FFC000"/>
              </a:buClr>
              <a:buSzPct val="150000"/>
              <a:buFont typeface="Arial" pitchFamily="34" charset="0"/>
              <a:buChar char="•"/>
              <a:defRPr/>
            </a:pPr>
            <a:endParaRPr lang="en-GB" sz="1800" dirty="0" smtClean="0"/>
          </a:p>
          <a:p>
            <a:pPr>
              <a:buClr>
                <a:srgbClr val="FFC000"/>
              </a:buClr>
              <a:buSzPct val="150000"/>
              <a:buFont typeface="Arial" pitchFamily="34" charset="0"/>
              <a:buChar char="•"/>
              <a:defRPr/>
            </a:pPr>
            <a:r>
              <a:rPr lang="en-GB" sz="2400" b="1" dirty="0" smtClean="0"/>
              <a:t>Greater accountability   </a:t>
            </a:r>
            <a:endParaRPr lang="en-GB" sz="2400" b="1" dirty="0"/>
          </a:p>
          <a:p>
            <a:pPr lvl="1" fontAlgn="auto">
              <a:spcBef>
                <a:spcPts val="0"/>
              </a:spcBef>
              <a:spcAft>
                <a:spcPts val="0"/>
              </a:spcAft>
              <a:buClr>
                <a:srgbClr val="FF3300"/>
              </a:buClr>
              <a:buFont typeface="Arial" pitchFamily="34" charset="0"/>
              <a:buChar char="•"/>
              <a:defRPr/>
            </a:pPr>
            <a:r>
              <a:rPr lang="en-GB" sz="1800" dirty="0"/>
              <a:t>All schools judged ‘inadequate’ will be expected to become sponsored </a:t>
            </a:r>
            <a:r>
              <a:rPr lang="en-GB" sz="1800" dirty="0" smtClean="0"/>
              <a:t>academies. Regional </a:t>
            </a:r>
            <a:r>
              <a:rPr lang="en-GB" sz="1800" dirty="0"/>
              <a:t>Schools Commissioners (RSCs) </a:t>
            </a:r>
            <a:r>
              <a:rPr lang="en-GB" sz="1800" dirty="0" smtClean="0"/>
              <a:t>will decide the sponsor, usually in consultation with the LA.</a:t>
            </a:r>
            <a:endParaRPr lang="en-GB" sz="1800" dirty="0"/>
          </a:p>
          <a:p>
            <a:pPr lvl="1" fontAlgn="auto">
              <a:spcBef>
                <a:spcPts val="0"/>
              </a:spcBef>
              <a:spcAft>
                <a:spcPts val="0"/>
              </a:spcAft>
              <a:buClr>
                <a:srgbClr val="FF3300"/>
              </a:buClr>
              <a:buFont typeface="Arial" pitchFamily="34" charset="0"/>
              <a:buChar char="•"/>
              <a:defRPr/>
            </a:pPr>
            <a:r>
              <a:rPr lang="en-GB" sz="1800" dirty="0" smtClean="0"/>
              <a:t>RSCs will </a:t>
            </a:r>
            <a:r>
              <a:rPr lang="en-GB" sz="1800" dirty="0"/>
              <a:t>have a key role in intervening in “coasting schools </a:t>
            </a:r>
            <a:r>
              <a:rPr lang="en-GB" sz="1800" dirty="0" smtClean="0"/>
              <a:t>“ (new </a:t>
            </a:r>
            <a:r>
              <a:rPr lang="en-GB" sz="1800" dirty="0"/>
              <a:t>definition based on 3 year trends starting 2014)</a:t>
            </a:r>
          </a:p>
          <a:p>
            <a:pPr lvl="1" fontAlgn="auto">
              <a:spcBef>
                <a:spcPts val="0"/>
              </a:spcBef>
              <a:spcAft>
                <a:spcPts val="0"/>
              </a:spcAft>
              <a:buClr>
                <a:srgbClr val="FF3300"/>
              </a:buClr>
              <a:buFont typeface="Arial" pitchFamily="34" charset="0"/>
              <a:buChar char="•"/>
              <a:defRPr/>
            </a:pPr>
            <a:r>
              <a:rPr lang="en-GB" sz="1800" dirty="0"/>
              <a:t>New Early Years baseline assessments</a:t>
            </a:r>
          </a:p>
          <a:p>
            <a:pPr lvl="1" fontAlgn="auto">
              <a:spcBef>
                <a:spcPts val="0"/>
              </a:spcBef>
              <a:spcAft>
                <a:spcPts val="0"/>
              </a:spcAft>
              <a:buClr>
                <a:srgbClr val="FF3300"/>
              </a:buClr>
              <a:buFont typeface="Arial" pitchFamily="34" charset="0"/>
              <a:buChar char="•"/>
              <a:defRPr/>
            </a:pPr>
            <a:r>
              <a:rPr lang="en-GB" sz="1800" dirty="0" smtClean="0"/>
              <a:t>Raised </a:t>
            </a:r>
            <a:r>
              <a:rPr lang="en-GB" sz="1800" dirty="0"/>
              <a:t>bar for Key Stage 2</a:t>
            </a:r>
            <a:r>
              <a:rPr lang="en-GB" sz="1800" dirty="0" smtClean="0"/>
              <a:t> tests and new achievement measures at Key Stage 4</a:t>
            </a:r>
            <a:endParaRPr lang="en-GB" sz="1800" dirty="0"/>
          </a:p>
          <a:p>
            <a:pPr marL="0" indent="0">
              <a:buFontTx/>
              <a:buNone/>
              <a:defRPr/>
            </a:pP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55650" y="620713"/>
            <a:ext cx="7772400" cy="658812"/>
          </a:xfrm>
        </p:spPr>
        <p:txBody>
          <a:bodyPr/>
          <a:lstStyle/>
          <a:p>
            <a:r>
              <a:rPr lang="en-GB" sz="3200" smtClean="0"/>
              <a:t>The process of academisation</a:t>
            </a:r>
          </a:p>
        </p:txBody>
      </p:sp>
      <p:sp>
        <p:nvSpPr>
          <p:cNvPr id="8195" name="Rectangle 3"/>
          <p:cNvSpPr>
            <a:spLocks noGrp="1" noChangeArrowheads="1"/>
          </p:cNvSpPr>
          <p:nvPr>
            <p:ph type="body" idx="1"/>
          </p:nvPr>
        </p:nvSpPr>
        <p:spPr>
          <a:xfrm>
            <a:off x="323850" y="1196975"/>
            <a:ext cx="8569325" cy="4319588"/>
          </a:xfrm>
        </p:spPr>
        <p:txBody>
          <a:bodyPr/>
          <a:lstStyle/>
          <a:p>
            <a:pPr fontAlgn="auto">
              <a:spcAft>
                <a:spcPts val="0"/>
              </a:spcAft>
              <a:buFont typeface="Arial"/>
              <a:buNone/>
              <a:defRPr/>
            </a:pPr>
            <a:endParaRPr lang="en-GB" sz="1000" dirty="0"/>
          </a:p>
          <a:p>
            <a:pPr fontAlgn="auto">
              <a:spcAft>
                <a:spcPts val="0"/>
              </a:spcAft>
              <a:buClr>
                <a:srgbClr val="FF6600"/>
              </a:buClr>
              <a:buSzPct val="150000"/>
              <a:buFont typeface="Arial"/>
              <a:buChar char="•"/>
              <a:defRPr/>
            </a:pPr>
            <a:r>
              <a:rPr lang="en-GB" sz="1600" dirty="0" smtClean="0"/>
              <a:t>The Governing Body alone makes the decision as to whether a school becomes an academy. Unless the school is graded inadequate by Ofsted and the governors resist academy conversion. In those circumstances the LA and </a:t>
            </a:r>
            <a:r>
              <a:rPr lang="en-GB" sz="1600" dirty="0" err="1" smtClean="0"/>
              <a:t>DfE</a:t>
            </a:r>
            <a:r>
              <a:rPr lang="en-GB" sz="1600" dirty="0" smtClean="0"/>
              <a:t> / RSC have powers of intervention to force an academy conversion</a:t>
            </a:r>
          </a:p>
          <a:p>
            <a:pPr fontAlgn="auto">
              <a:spcAft>
                <a:spcPts val="0"/>
              </a:spcAft>
              <a:buClr>
                <a:srgbClr val="FF6600"/>
              </a:buClr>
              <a:buSzPct val="150000"/>
              <a:buFont typeface="Arial"/>
              <a:buChar char="•"/>
              <a:defRPr/>
            </a:pPr>
            <a:r>
              <a:rPr lang="en-GB" sz="1600" dirty="0" smtClean="0"/>
              <a:t>The Governing Body should register an interest with the </a:t>
            </a:r>
            <a:r>
              <a:rPr lang="en-GB" sz="1600" dirty="0" err="1" smtClean="0"/>
              <a:t>DfE</a:t>
            </a:r>
            <a:r>
              <a:rPr lang="en-GB" sz="1600" dirty="0" smtClean="0"/>
              <a:t> who will </a:t>
            </a:r>
            <a:r>
              <a:rPr lang="en-GB" sz="1600" dirty="0"/>
              <a:t>appointed someone to </a:t>
            </a:r>
            <a:r>
              <a:rPr lang="en-GB" sz="1600" dirty="0" smtClean="0"/>
              <a:t>help the school </a:t>
            </a:r>
            <a:r>
              <a:rPr lang="en-GB" sz="1600" dirty="0"/>
              <a:t>through the conversion</a:t>
            </a:r>
          </a:p>
          <a:p>
            <a:pPr fontAlgn="auto">
              <a:spcAft>
                <a:spcPts val="0"/>
              </a:spcAft>
              <a:buClr>
                <a:srgbClr val="FF6600"/>
              </a:buClr>
              <a:buSzPct val="150000"/>
              <a:buFont typeface="Arial"/>
              <a:buChar char="•"/>
              <a:defRPr/>
            </a:pPr>
            <a:r>
              <a:rPr lang="en-GB" sz="1600" dirty="0" smtClean="0"/>
              <a:t>Applications </a:t>
            </a:r>
            <a:r>
              <a:rPr lang="en-GB" sz="1600" dirty="0"/>
              <a:t>are </a:t>
            </a:r>
            <a:r>
              <a:rPr lang="en-GB" sz="1600" dirty="0" smtClean="0"/>
              <a:t>considered on </a:t>
            </a:r>
            <a:r>
              <a:rPr lang="en-GB" sz="1600" dirty="0"/>
              <a:t>a case-by-case basis. Schools that want to convert to an academy will need to demonstrate that they are in a strong enough position to do so. </a:t>
            </a:r>
            <a:r>
              <a:rPr lang="en-GB" sz="1600" dirty="0" smtClean="0"/>
              <a:t>RSC / </a:t>
            </a:r>
            <a:r>
              <a:rPr lang="en-GB" sz="1600" dirty="0" err="1" smtClean="0"/>
              <a:t>DfE</a:t>
            </a:r>
            <a:r>
              <a:rPr lang="en-GB" sz="1600" dirty="0" smtClean="0"/>
              <a:t> </a:t>
            </a:r>
            <a:r>
              <a:rPr lang="en-GB" sz="1600" dirty="0"/>
              <a:t>will look at:</a:t>
            </a:r>
          </a:p>
          <a:p>
            <a:pPr lvl="1" fontAlgn="auto">
              <a:spcAft>
                <a:spcPts val="0"/>
              </a:spcAft>
              <a:buClr>
                <a:srgbClr val="FF6600"/>
              </a:buClr>
              <a:buSzPct val="100000"/>
              <a:buFont typeface="Courier New" pitchFamily="49" charset="0"/>
              <a:buChar char="o"/>
              <a:defRPr/>
            </a:pPr>
            <a:r>
              <a:rPr lang="en-GB" sz="1600" dirty="0" smtClean="0"/>
              <a:t>the </a:t>
            </a:r>
            <a:r>
              <a:rPr lang="en-GB" sz="1600" dirty="0"/>
              <a:t>school’s exam results from the last 3 years</a:t>
            </a:r>
          </a:p>
          <a:p>
            <a:pPr lvl="1" fontAlgn="auto">
              <a:spcAft>
                <a:spcPts val="0"/>
              </a:spcAft>
              <a:buClr>
                <a:srgbClr val="FF6600"/>
              </a:buClr>
              <a:buSzPct val="100000"/>
              <a:buFont typeface="Courier New" pitchFamily="49" charset="0"/>
              <a:buChar char="o"/>
              <a:defRPr/>
            </a:pPr>
            <a:r>
              <a:rPr lang="en-GB" sz="1600" dirty="0" smtClean="0"/>
              <a:t>the </a:t>
            </a:r>
            <a:r>
              <a:rPr lang="en-GB" sz="1600" dirty="0"/>
              <a:t>progress your pupils have been making over the last 3 years </a:t>
            </a:r>
          </a:p>
          <a:p>
            <a:pPr lvl="1" fontAlgn="auto">
              <a:spcAft>
                <a:spcPts val="0"/>
              </a:spcAft>
              <a:buClr>
                <a:srgbClr val="FF6600"/>
              </a:buClr>
              <a:buSzPct val="100000"/>
              <a:buFont typeface="Courier New" pitchFamily="49" charset="0"/>
              <a:buChar char="o"/>
              <a:defRPr/>
            </a:pPr>
            <a:r>
              <a:rPr lang="en-GB" sz="1600" dirty="0"/>
              <a:t>t</a:t>
            </a:r>
            <a:r>
              <a:rPr lang="en-GB" sz="1600" dirty="0" smtClean="0"/>
              <a:t>he school’s </a:t>
            </a:r>
            <a:r>
              <a:rPr lang="en-GB" sz="1600" dirty="0"/>
              <a:t>most recent Ofsted inspections</a:t>
            </a:r>
          </a:p>
          <a:p>
            <a:pPr lvl="1" fontAlgn="auto">
              <a:spcAft>
                <a:spcPts val="0"/>
              </a:spcAft>
              <a:buClr>
                <a:srgbClr val="FF6600"/>
              </a:buClr>
              <a:buSzPct val="100000"/>
              <a:buFont typeface="Courier New" pitchFamily="49" charset="0"/>
              <a:buChar char="o"/>
              <a:defRPr/>
            </a:pPr>
            <a:r>
              <a:rPr lang="en-GB" sz="1600" dirty="0" smtClean="0"/>
              <a:t>the </a:t>
            </a:r>
            <a:r>
              <a:rPr lang="en-GB" sz="1600" dirty="0"/>
              <a:t>school’s finances</a:t>
            </a:r>
          </a:p>
          <a:p>
            <a:pPr lvl="1" fontAlgn="auto">
              <a:spcAft>
                <a:spcPts val="0"/>
              </a:spcAft>
              <a:buClr>
                <a:srgbClr val="FF6600"/>
              </a:buClr>
              <a:buSzPct val="100000"/>
              <a:buFont typeface="Courier New" pitchFamily="49" charset="0"/>
              <a:buChar char="o"/>
              <a:defRPr/>
            </a:pPr>
            <a:r>
              <a:rPr lang="en-GB" sz="1600" dirty="0" smtClean="0"/>
              <a:t>names </a:t>
            </a:r>
            <a:r>
              <a:rPr lang="en-GB" sz="1600" dirty="0"/>
              <a:t>and experience of the people that will be part of your academy </a:t>
            </a:r>
            <a:r>
              <a:rPr lang="en-GB" sz="1600" dirty="0" smtClean="0"/>
              <a:t>trust’s </a:t>
            </a:r>
            <a:r>
              <a:rPr lang="en-GB" sz="1600" dirty="0"/>
              <a:t>governance structure.</a:t>
            </a:r>
          </a:p>
          <a:p>
            <a:pPr marL="0" indent="0" fontAlgn="auto">
              <a:spcAft>
                <a:spcPts val="0"/>
              </a:spcAft>
              <a:buClr>
                <a:srgbClr val="FF6600"/>
              </a:buClr>
              <a:buSzPct val="150000"/>
              <a:buFontTx/>
              <a:buNone/>
              <a:defRPr/>
            </a:pPr>
            <a:r>
              <a:rPr lang="en-GB" sz="1600" dirty="0" smtClean="0"/>
              <a:t> </a:t>
            </a:r>
            <a:endParaRPr lang="en-GB" sz="1600" dirty="0"/>
          </a:p>
          <a:p>
            <a:pPr>
              <a:defRPr/>
            </a:pPr>
            <a:endParaRPr lang="en-GB"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55650" y="404813"/>
            <a:ext cx="7772400" cy="658812"/>
          </a:xfrm>
        </p:spPr>
        <p:txBody>
          <a:bodyPr/>
          <a:lstStyle/>
          <a:p>
            <a:r>
              <a:rPr lang="en-GB" sz="3200" smtClean="0"/>
              <a:t>The process of academisation</a:t>
            </a:r>
          </a:p>
        </p:txBody>
      </p:sp>
      <p:sp>
        <p:nvSpPr>
          <p:cNvPr id="24579" name="Rectangle 3"/>
          <p:cNvSpPr>
            <a:spLocks noGrp="1" noChangeArrowheads="1"/>
          </p:cNvSpPr>
          <p:nvPr>
            <p:ph type="body" idx="1"/>
          </p:nvPr>
        </p:nvSpPr>
        <p:spPr>
          <a:xfrm>
            <a:off x="323850" y="1196975"/>
            <a:ext cx="8569325" cy="4464050"/>
          </a:xfrm>
        </p:spPr>
        <p:txBody>
          <a:bodyPr/>
          <a:lstStyle/>
          <a:p>
            <a:pPr>
              <a:buClr>
                <a:srgbClr val="FF6600"/>
              </a:buClr>
              <a:buSzPct val="150000"/>
            </a:pPr>
            <a:r>
              <a:rPr lang="en-GB" sz="1600" smtClean="0"/>
              <a:t>We recommend that Governing Bodies let the LA, staff members, parents, pupils, members of the community (including elected members) and trade unions know that academisation is being considered. We recommend a consultation process is conducted, but this is not required.</a:t>
            </a:r>
          </a:p>
          <a:p>
            <a:pPr>
              <a:buClr>
                <a:srgbClr val="FF6600"/>
              </a:buClr>
              <a:buSzPct val="150000"/>
            </a:pPr>
            <a:r>
              <a:rPr lang="en-GB" sz="1600" smtClean="0"/>
              <a:t>Before a school can apply to become an academy, the Governing Body has to meet and pass a formal and minuted resolution to convert</a:t>
            </a:r>
          </a:p>
          <a:p>
            <a:pPr>
              <a:buClr>
                <a:srgbClr val="FF6600"/>
              </a:buClr>
              <a:buSzPct val="150000"/>
            </a:pPr>
            <a:r>
              <a:rPr lang="en-GB" sz="1600" smtClean="0"/>
              <a:t>During the process the school will have a number of procedures to follow, including dealing with:</a:t>
            </a:r>
          </a:p>
          <a:p>
            <a:pPr lvl="1">
              <a:buClr>
                <a:srgbClr val="FF6600"/>
              </a:buClr>
              <a:buFont typeface="Courier New" pitchFamily="49" charset="0"/>
              <a:buChar char="o"/>
            </a:pPr>
            <a:r>
              <a:rPr lang="en-GB" sz="1600" smtClean="0"/>
              <a:t>Staffing issues – TUPE (Transfer of Undertakings (Protection of Employment) Regulations)</a:t>
            </a:r>
          </a:p>
          <a:p>
            <a:pPr lvl="1">
              <a:buClr>
                <a:srgbClr val="FF6600"/>
              </a:buClr>
              <a:buFont typeface="Courier New" pitchFamily="49" charset="0"/>
              <a:buChar char="o"/>
            </a:pPr>
            <a:r>
              <a:rPr lang="en-GB" sz="1600" smtClean="0"/>
              <a:t>Pensions</a:t>
            </a:r>
          </a:p>
          <a:p>
            <a:pPr lvl="1">
              <a:buClr>
                <a:srgbClr val="FF6600"/>
              </a:buClr>
              <a:buFont typeface="Courier New" pitchFamily="49" charset="0"/>
              <a:buChar char="o"/>
            </a:pPr>
            <a:r>
              <a:rPr lang="en-GB" sz="1600" smtClean="0"/>
              <a:t>Land and assets, </a:t>
            </a:r>
          </a:p>
          <a:p>
            <a:pPr>
              <a:buClr>
                <a:srgbClr val="FF6600"/>
              </a:buClr>
              <a:buSzPct val="150000"/>
            </a:pPr>
            <a:r>
              <a:rPr lang="en-GB" sz="1600" smtClean="0"/>
              <a:t>Schools need to engage their own legal advice </a:t>
            </a:r>
          </a:p>
          <a:p>
            <a:pPr>
              <a:buClr>
                <a:srgbClr val="FF6600"/>
              </a:buClr>
              <a:buSzPct val="150000"/>
            </a:pPr>
            <a:r>
              <a:rPr lang="en-GB" sz="1600" smtClean="0"/>
              <a:t>A £25k grant is available per school</a:t>
            </a:r>
          </a:p>
          <a:p>
            <a:pPr>
              <a:buClr>
                <a:srgbClr val="FF6600"/>
              </a:buClr>
              <a:buSzPct val="150000"/>
            </a:pPr>
            <a:r>
              <a:rPr lang="en-GB" sz="1600" smtClean="0"/>
              <a:t>Before conversion the Secretary of State for Education will issue an Academy Order and a Funding Agreement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55650" y="404813"/>
            <a:ext cx="7772400" cy="658812"/>
          </a:xfrm>
        </p:spPr>
        <p:txBody>
          <a:bodyPr/>
          <a:lstStyle/>
          <a:p>
            <a:r>
              <a:rPr lang="en-GB" sz="3200" smtClean="0"/>
              <a:t>The current position in Bradford</a:t>
            </a:r>
          </a:p>
        </p:txBody>
      </p:sp>
      <p:graphicFrame>
        <p:nvGraphicFramePr>
          <p:cNvPr id="5" name="Table 4"/>
          <p:cNvGraphicFramePr>
            <a:graphicFrameLocks noGrp="1"/>
          </p:cNvGraphicFramePr>
          <p:nvPr/>
        </p:nvGraphicFramePr>
        <p:xfrm>
          <a:off x="684213" y="1196975"/>
          <a:ext cx="6992937" cy="4011613"/>
        </p:xfrm>
        <a:graphic>
          <a:graphicData uri="http://schemas.openxmlformats.org/drawingml/2006/table">
            <a:tbl>
              <a:tblPr/>
              <a:tblGrid>
                <a:gridCol w="2327275"/>
                <a:gridCol w="1092200"/>
                <a:gridCol w="1389062"/>
                <a:gridCol w="2184400"/>
              </a:tblGrid>
              <a:tr h="428625">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Type of School</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Age Range</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Maintaining Authority</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Number in Bradford District – August 2015</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F7F7F"/>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Nursery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5</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Bradford LA</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7</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Primary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11</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Bradford LA</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137</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Secondary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11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Bradford LA</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13</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Special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Bradford LA</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6</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68288">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Pupil Referral Units (PRUs)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5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Bradford LA</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7</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Primary Academies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11</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18</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Secondary Academies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11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12</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Through Academies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Special Academies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11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2</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Primary Free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11</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2</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Secondary Free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11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4</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Through Free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3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276225">
                <a:tc>
                  <a:txBody>
                    <a:bodyPr/>
                    <a:lstStyle/>
                    <a:p>
                      <a:pPr marL="8890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rgbClr val="FFFFFF"/>
                          </a:solidFill>
                          <a:effectLst/>
                          <a:latin typeface="Arial" pitchFamily="34" charset="0"/>
                          <a:ea typeface="MS PGothic" pitchFamily="34" charset="-128"/>
                        </a:rPr>
                        <a:t>Studio Schools</a:t>
                      </a:r>
                      <a:endParaRPr kumimoji="0" lang="en-GB" sz="12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14 to 19</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DfE</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8890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smtClean="0">
                          <a:ln>
                            <a:noFill/>
                          </a:ln>
                          <a:solidFill>
                            <a:srgbClr val="000000"/>
                          </a:solidFill>
                          <a:effectLst/>
                          <a:latin typeface="Arial" pitchFamily="34" charset="0"/>
                          <a:ea typeface="MS PGothic" pitchFamily="34" charset="-128"/>
                        </a:rPr>
                        <a:t>1</a:t>
                      </a:r>
                      <a:endParaRPr kumimoji="0" lang="en-GB" sz="12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55650" y="404813"/>
            <a:ext cx="7772400" cy="658812"/>
          </a:xfrm>
        </p:spPr>
        <p:txBody>
          <a:bodyPr/>
          <a:lstStyle/>
          <a:p>
            <a:r>
              <a:rPr lang="en-GB" sz="3200" smtClean="0"/>
              <a:t>The current position in Bradford</a:t>
            </a:r>
          </a:p>
        </p:txBody>
      </p:sp>
      <p:pic>
        <p:nvPicPr>
          <p:cNvPr id="2662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981075"/>
            <a:ext cx="5789612"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09600"/>
            <a:ext cx="7772400" cy="874713"/>
          </a:xfrm>
        </p:spPr>
        <p:txBody>
          <a:bodyPr/>
          <a:lstStyle/>
          <a:p>
            <a:r>
              <a:rPr lang="en-GB" sz="3200" smtClean="0"/>
              <a:t>The Government’s Education Strategy</a:t>
            </a:r>
          </a:p>
        </p:txBody>
      </p:sp>
      <p:sp>
        <p:nvSpPr>
          <p:cNvPr id="5123" name="Rectangle 3"/>
          <p:cNvSpPr>
            <a:spLocks noGrp="1" noChangeArrowheads="1"/>
          </p:cNvSpPr>
          <p:nvPr>
            <p:ph type="body" idx="1"/>
          </p:nvPr>
        </p:nvSpPr>
        <p:spPr>
          <a:xfrm>
            <a:off x="685800" y="1412875"/>
            <a:ext cx="7772400" cy="2808288"/>
          </a:xfrm>
        </p:spPr>
        <p:txBody>
          <a:bodyPr/>
          <a:lstStyle/>
          <a:p>
            <a:pPr>
              <a:spcBef>
                <a:spcPct val="0"/>
              </a:spcBef>
              <a:buClr>
                <a:srgbClr val="FFC000"/>
              </a:buClr>
              <a:buSzPct val="150000"/>
            </a:pPr>
            <a:r>
              <a:rPr lang="en-GB" sz="2400" b="1" dirty="0" smtClean="0"/>
              <a:t>Public finances will be restricted</a:t>
            </a:r>
            <a:endParaRPr lang="en-GB" sz="2400" dirty="0" smtClean="0"/>
          </a:p>
          <a:p>
            <a:pPr lvl="1">
              <a:spcBef>
                <a:spcPct val="0"/>
              </a:spcBef>
              <a:buClr>
                <a:srgbClr val="FF3300"/>
              </a:buClr>
              <a:buFont typeface="Arial" pitchFamily="34" charset="0"/>
              <a:buChar char="•"/>
            </a:pPr>
            <a:r>
              <a:rPr lang="en-GB" sz="1800" dirty="0" smtClean="0"/>
              <a:t>Particularly for local government, central government, post 16 and early years settings</a:t>
            </a:r>
          </a:p>
          <a:p>
            <a:pPr lvl="1">
              <a:spcBef>
                <a:spcPct val="0"/>
              </a:spcBef>
              <a:buClr>
                <a:srgbClr val="FF3300"/>
              </a:buClr>
              <a:buFont typeface="Arial" pitchFamily="34" charset="0"/>
              <a:buChar char="•"/>
            </a:pPr>
            <a:r>
              <a:rPr lang="en-GB" sz="1800" dirty="0" smtClean="0"/>
              <a:t>In theory schools’ budgets are protected but schools will face cuts as the protection does not cover inflation or additional staffing costs that are estimated to be up to 12% in real terms</a:t>
            </a:r>
          </a:p>
          <a:p>
            <a:pPr lvl="1">
              <a:spcBef>
                <a:spcPct val="0"/>
              </a:spcBef>
              <a:buClr>
                <a:srgbClr val="FF3300"/>
              </a:buClr>
              <a:buFont typeface="Arial" pitchFamily="34" charset="0"/>
              <a:buChar char="•"/>
            </a:pPr>
            <a:endParaRPr lang="en-GB" sz="1800" dirty="0" smtClean="0"/>
          </a:p>
          <a:p>
            <a:pPr>
              <a:spcBef>
                <a:spcPct val="0"/>
              </a:spcBef>
              <a:buClr>
                <a:srgbClr val="FFC000"/>
              </a:buClr>
              <a:buSzPct val="150000"/>
            </a:pPr>
            <a:r>
              <a:rPr lang="en-GB" sz="2400" b="1" dirty="0" smtClean="0"/>
              <a:t>In summary – 3 competing drivers</a:t>
            </a:r>
          </a:p>
          <a:p>
            <a:endParaRPr lang="en-GB" dirty="0" smtClean="0"/>
          </a:p>
        </p:txBody>
      </p:sp>
      <p:sp>
        <p:nvSpPr>
          <p:cNvPr id="5" name="Oval 4"/>
          <p:cNvSpPr/>
          <p:nvPr/>
        </p:nvSpPr>
        <p:spPr>
          <a:xfrm>
            <a:off x="2051050" y="3871913"/>
            <a:ext cx="2305050" cy="1368425"/>
          </a:xfrm>
          <a:prstGeom prst="ellips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125" name="TextBox 7"/>
          <p:cNvSpPr txBox="1">
            <a:spLocks noChangeArrowheads="1"/>
          </p:cNvSpPr>
          <p:nvPr/>
        </p:nvSpPr>
        <p:spPr bwMode="auto">
          <a:xfrm>
            <a:off x="2339975" y="4294188"/>
            <a:ext cx="21605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GB" sz="2800" b="1">
                <a:solidFill>
                  <a:schemeClr val="bg1"/>
                </a:solidFill>
                <a:latin typeface="Calibri" pitchFamily="34" charset="0"/>
              </a:rPr>
              <a:t>Autonomy</a:t>
            </a:r>
          </a:p>
        </p:txBody>
      </p:sp>
      <p:sp>
        <p:nvSpPr>
          <p:cNvPr id="7" name="Oval 6"/>
          <p:cNvSpPr/>
          <p:nvPr/>
        </p:nvSpPr>
        <p:spPr>
          <a:xfrm>
            <a:off x="2484438" y="5016500"/>
            <a:ext cx="2663825" cy="150971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127" name="TextBox 8"/>
          <p:cNvSpPr txBox="1">
            <a:spLocks noChangeArrowheads="1"/>
          </p:cNvSpPr>
          <p:nvPr/>
        </p:nvSpPr>
        <p:spPr bwMode="auto">
          <a:xfrm>
            <a:off x="2627313" y="5510213"/>
            <a:ext cx="2376487" cy="523875"/>
          </a:xfrm>
          <a:prstGeom prst="rect">
            <a:avLst/>
          </a:prstGeom>
          <a:solidFill>
            <a:srgbClr val="92D050"/>
          </a:solidFill>
          <a:ln w="9525">
            <a:solidFill>
              <a:srgbClr val="92D050"/>
            </a:solidFill>
            <a:miter lim="800000"/>
            <a:headEnd/>
            <a:tailEnd/>
          </a:ln>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GB" sz="2800" b="1">
                <a:solidFill>
                  <a:schemeClr val="bg1"/>
                </a:solidFill>
                <a:latin typeface="Calibri" pitchFamily="34" charset="0"/>
              </a:rPr>
              <a:t>Accountability</a:t>
            </a:r>
          </a:p>
        </p:txBody>
      </p:sp>
      <p:sp>
        <p:nvSpPr>
          <p:cNvPr id="9" name="Oval 8"/>
          <p:cNvSpPr/>
          <p:nvPr/>
        </p:nvSpPr>
        <p:spPr>
          <a:xfrm>
            <a:off x="3995738" y="3932238"/>
            <a:ext cx="2736850" cy="1624012"/>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129" name="TextBox 9"/>
          <p:cNvSpPr txBox="1">
            <a:spLocks noChangeArrowheads="1"/>
          </p:cNvSpPr>
          <p:nvPr/>
        </p:nvSpPr>
        <p:spPr bwMode="auto">
          <a:xfrm>
            <a:off x="4643438" y="4437063"/>
            <a:ext cx="18716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GB" sz="2800" b="1">
                <a:solidFill>
                  <a:schemeClr val="bg1"/>
                </a:solidFill>
                <a:latin typeface="Calibri" pitchFamily="34" charset="0"/>
              </a:rPr>
              <a:t> Austerit</a:t>
            </a:r>
            <a:r>
              <a:rPr lang="en-GB" sz="2800">
                <a:solidFill>
                  <a:schemeClr val="bg1"/>
                </a:solidFill>
                <a:latin typeface="Calibri" pitchFamily="34" charset="0"/>
              </a:rPr>
              <a: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11188" y="609600"/>
            <a:ext cx="8208962" cy="874713"/>
          </a:xfrm>
        </p:spPr>
        <p:txBody>
          <a:bodyPr/>
          <a:lstStyle/>
          <a:p>
            <a:r>
              <a:rPr lang="en-GB" sz="2400" smtClean="0"/>
              <a:t>School autonomy and high accountability without the resources for capacity building can lead to 4 problems:</a:t>
            </a:r>
          </a:p>
        </p:txBody>
      </p:sp>
      <p:sp>
        <p:nvSpPr>
          <p:cNvPr id="4099" name="Rectangle 3"/>
          <p:cNvSpPr>
            <a:spLocks noGrp="1" noChangeArrowheads="1"/>
          </p:cNvSpPr>
          <p:nvPr>
            <p:ph type="body" idx="1"/>
          </p:nvPr>
        </p:nvSpPr>
        <p:spPr>
          <a:xfrm>
            <a:off x="685800" y="1557338"/>
            <a:ext cx="7772400" cy="4538662"/>
          </a:xfrm>
        </p:spPr>
        <p:txBody>
          <a:bodyPr/>
          <a:lstStyle/>
          <a:p>
            <a:pPr>
              <a:spcBef>
                <a:spcPts val="0"/>
              </a:spcBef>
              <a:buClr>
                <a:srgbClr val="FFC000"/>
              </a:buClr>
              <a:buSzPct val="150000"/>
              <a:buFont typeface="Arial" pitchFamily="34" charset="0"/>
              <a:buChar char="•"/>
              <a:defRPr/>
            </a:pPr>
            <a:r>
              <a:rPr lang="en-GB" sz="2400" b="1" dirty="0" smtClean="0"/>
              <a:t>Isolationism - </a:t>
            </a:r>
            <a:r>
              <a:rPr lang="en-GB" sz="1800" dirty="0" smtClean="0"/>
              <a:t>Schools can become closed and insular – either due to over-confidence or due to insecurity or just because they are too busy</a:t>
            </a:r>
          </a:p>
          <a:p>
            <a:pPr>
              <a:spcBef>
                <a:spcPts val="0"/>
              </a:spcBef>
              <a:buClr>
                <a:srgbClr val="FFC000"/>
              </a:buClr>
              <a:buSzPct val="150000"/>
              <a:buFont typeface="Arial" pitchFamily="34" charset="0"/>
              <a:buChar char="•"/>
              <a:defRPr/>
            </a:pPr>
            <a:endParaRPr lang="en-GB" sz="1800" dirty="0" smtClean="0"/>
          </a:p>
          <a:p>
            <a:pPr>
              <a:buClr>
                <a:srgbClr val="FFCC00"/>
              </a:buClr>
              <a:buSzPct val="150000"/>
              <a:defRPr/>
            </a:pPr>
            <a:r>
              <a:rPr lang="en-GB" sz="2400" b="1" dirty="0" smtClean="0"/>
              <a:t>Competition - </a:t>
            </a:r>
            <a:r>
              <a:rPr lang="en-GB" sz="1800" dirty="0" smtClean="0"/>
              <a:t>A tendency for schools to compete so they are less likely to share and collaborate and to learn from each other </a:t>
            </a:r>
          </a:p>
          <a:p>
            <a:pPr>
              <a:buClr>
                <a:srgbClr val="FFCC00"/>
              </a:buClr>
              <a:buSzPct val="150000"/>
              <a:defRPr/>
            </a:pPr>
            <a:endParaRPr lang="en-GB" sz="1800" dirty="0" smtClean="0"/>
          </a:p>
          <a:p>
            <a:pPr>
              <a:buClr>
                <a:srgbClr val="FFCC00"/>
              </a:buClr>
              <a:buSzPct val="150000"/>
              <a:defRPr/>
            </a:pPr>
            <a:r>
              <a:rPr lang="en-GB" sz="2400" b="1" dirty="0"/>
              <a:t>Stuck </a:t>
            </a:r>
            <a:r>
              <a:rPr lang="en-GB" sz="2400" b="1" dirty="0" smtClean="0"/>
              <a:t>schools - </a:t>
            </a:r>
            <a:r>
              <a:rPr lang="en-GB" sz="1800" dirty="0" smtClean="0"/>
              <a:t>Those schools without capacity don’t get better</a:t>
            </a:r>
          </a:p>
          <a:p>
            <a:pPr>
              <a:buClr>
                <a:srgbClr val="FFCC00"/>
              </a:buClr>
              <a:buSzPct val="150000"/>
              <a:defRPr/>
            </a:pPr>
            <a:endParaRPr lang="en-GB" sz="1800" dirty="0" smtClean="0"/>
          </a:p>
          <a:p>
            <a:pPr>
              <a:buClr>
                <a:srgbClr val="FFCC00"/>
              </a:buClr>
              <a:buSzPct val="150000"/>
              <a:defRPr/>
            </a:pPr>
            <a:r>
              <a:rPr lang="en-GB" sz="2400" b="1" dirty="0" smtClean="0"/>
              <a:t>Variability - </a:t>
            </a:r>
            <a:r>
              <a:rPr lang="en-GB" sz="1800" dirty="0" smtClean="0"/>
              <a:t>Those with capacity and advantage tend to get better thus creating a bigger gap between good and not so good schools</a:t>
            </a:r>
          </a:p>
          <a:p>
            <a:pPr>
              <a:spcBef>
                <a:spcPts val="0"/>
              </a:spcBef>
              <a:buClr>
                <a:srgbClr val="FFC000"/>
              </a:buClr>
              <a:buSzPct val="150000"/>
              <a:buFont typeface="Arial" pitchFamily="34" charset="0"/>
              <a:buChar char="•"/>
              <a:defRPr/>
            </a:pPr>
            <a:endParaRPr lang="en-GB" sz="1800" dirty="0" smtClean="0"/>
          </a:p>
          <a:p>
            <a:pPr>
              <a:spcBef>
                <a:spcPts val="0"/>
              </a:spcBef>
              <a:buClr>
                <a:srgbClr val="FFC000"/>
              </a:buClr>
              <a:buSzPct val="150000"/>
              <a:buFont typeface="Arial" pitchFamily="34" charset="0"/>
              <a:buChar char="•"/>
              <a:defRPr/>
            </a:pPr>
            <a:endParaRPr lang="en-GB" sz="1800" dirty="0" smtClean="0"/>
          </a:p>
          <a:p>
            <a:pPr>
              <a:spcBef>
                <a:spcPts val="0"/>
              </a:spcBef>
              <a:buClr>
                <a:srgbClr val="FFC000"/>
              </a:buClr>
              <a:buSzPct val="150000"/>
              <a:buFont typeface="Arial" pitchFamily="34" charset="0"/>
              <a:buChar char="•"/>
              <a:defRPr/>
            </a:pPr>
            <a:endParaRPr lang="en-GB" sz="1800" dirty="0" smtClean="0"/>
          </a:p>
          <a:p>
            <a:pPr marL="0" indent="0">
              <a:buFontTx/>
              <a:buNone/>
              <a:defRP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874713"/>
          </a:xfrm>
        </p:spPr>
        <p:txBody>
          <a:bodyPr/>
          <a:lstStyle/>
          <a:p>
            <a:r>
              <a:rPr lang="en-GB" sz="3200" smtClean="0"/>
              <a:t>Partnership and collaboration has to be the way forward:</a:t>
            </a:r>
          </a:p>
        </p:txBody>
      </p:sp>
      <p:sp>
        <p:nvSpPr>
          <p:cNvPr id="7171" name="Rectangle 3"/>
          <p:cNvSpPr>
            <a:spLocks noGrp="1" noChangeArrowheads="1"/>
          </p:cNvSpPr>
          <p:nvPr>
            <p:ph type="body" idx="1"/>
          </p:nvPr>
        </p:nvSpPr>
        <p:spPr>
          <a:xfrm>
            <a:off x="744538" y="1557338"/>
            <a:ext cx="5543550" cy="4538662"/>
          </a:xfrm>
        </p:spPr>
        <p:txBody>
          <a:bodyPr/>
          <a:lstStyle/>
          <a:p>
            <a:pPr marL="0" indent="0">
              <a:buFontTx/>
              <a:buNone/>
            </a:pPr>
            <a:r>
              <a:rPr lang="en-GB" sz="2600" i="1" smtClean="0"/>
              <a:t>“There is a heap of evidence staring policy makers in the face that it is the collaborative group that accelerates performance. These results occur because day to day pressure and support is built into the work. It is social capital that has the quality and speed essential for whole system reform.”</a:t>
            </a:r>
          </a:p>
          <a:p>
            <a:pPr marL="0" indent="0" algn="r">
              <a:buFontTx/>
              <a:buNone/>
            </a:pPr>
            <a:r>
              <a:rPr lang="en-GB" sz="2400" smtClean="0"/>
              <a:t>Michael Fullan</a:t>
            </a:r>
          </a:p>
        </p:txBody>
      </p:sp>
      <p:pic>
        <p:nvPicPr>
          <p:cNvPr id="7172" name="Picture 2" descr="https://www.cosa.k12.or.us/sites/default/files/images/michael_fullan_1-8-1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628775"/>
            <a:ext cx="180022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7772400" cy="874713"/>
          </a:xfrm>
        </p:spPr>
        <p:txBody>
          <a:bodyPr/>
          <a:lstStyle/>
          <a:p>
            <a:r>
              <a:rPr lang="en-GB" sz="3200" smtClean="0"/>
              <a:t>The Bradford Education Strategy</a:t>
            </a:r>
          </a:p>
        </p:txBody>
      </p:sp>
      <p:sp>
        <p:nvSpPr>
          <p:cNvPr id="8195" name="Rectangle 3"/>
          <p:cNvSpPr>
            <a:spLocks noGrp="1" noChangeArrowheads="1"/>
          </p:cNvSpPr>
          <p:nvPr>
            <p:ph type="body" idx="1"/>
          </p:nvPr>
        </p:nvSpPr>
        <p:spPr>
          <a:xfrm>
            <a:off x="323850" y="1412875"/>
            <a:ext cx="8569325" cy="4683125"/>
          </a:xfrm>
        </p:spPr>
        <p:txBody>
          <a:bodyPr/>
          <a:lstStyle/>
          <a:p>
            <a:pPr marL="0" indent="0">
              <a:buFontTx/>
              <a:buNone/>
              <a:defRPr/>
            </a:pPr>
            <a:r>
              <a:rPr lang="en-GB" sz="1600" b="1" dirty="0" smtClean="0"/>
              <a:t>The Three Key Principles </a:t>
            </a:r>
            <a:endParaRPr lang="en-GB" sz="1600" dirty="0" smtClean="0"/>
          </a:p>
          <a:p>
            <a:pPr marL="0" indent="0">
              <a:buFontTx/>
              <a:buNone/>
              <a:defRPr/>
            </a:pPr>
            <a:r>
              <a:rPr lang="en-GB" sz="1600" dirty="0" smtClean="0"/>
              <a:t>All Bradford educational establishments, the local authority, the teaching school alliances and other partners have adopted the three key principles below. </a:t>
            </a:r>
          </a:p>
          <a:p>
            <a:pPr marL="0" indent="0">
              <a:buFontTx/>
              <a:buNone/>
              <a:defRPr/>
            </a:pPr>
            <a:endParaRPr lang="en-GB" sz="1000" dirty="0" smtClean="0"/>
          </a:p>
          <a:p>
            <a:pPr marL="266700" indent="-266700">
              <a:buClr>
                <a:srgbClr val="FFCC00"/>
              </a:buClr>
              <a:buSzPct val="150000"/>
              <a:buFontTx/>
              <a:buAutoNum type="arabicPeriod"/>
              <a:defRPr/>
            </a:pPr>
            <a:r>
              <a:rPr lang="en-GB" sz="1400" dirty="0" smtClean="0"/>
              <a:t>Bradford is a sector led school improvement system, whereby all key stakeholders have a shared vision for improving educational outcomes. This implies that every child has a school place, that the needs of vulnerable children are catered for, that no school is left behind, that schools and academies are challenged to work together, that weak or declining performance is quickly identified and corrected, that data and knowledge are shared across schools and that there is accountability to local communities. </a:t>
            </a:r>
          </a:p>
          <a:p>
            <a:pPr marL="266700" indent="-266700">
              <a:buClr>
                <a:srgbClr val="FFCC00"/>
              </a:buClr>
              <a:buSzPct val="150000"/>
              <a:buFontTx/>
              <a:buAutoNum type="arabicPeriod"/>
              <a:defRPr/>
            </a:pPr>
            <a:endParaRPr lang="en-GB" sz="1000" dirty="0" smtClean="0"/>
          </a:p>
          <a:p>
            <a:pPr marL="266700" indent="-266700">
              <a:buClr>
                <a:srgbClr val="FFCC00"/>
              </a:buClr>
              <a:buSzPct val="150000"/>
              <a:buFontTx/>
              <a:buAutoNum type="arabicPeriod"/>
              <a:defRPr/>
            </a:pPr>
            <a:r>
              <a:rPr lang="en-GB" sz="1400" dirty="0" smtClean="0"/>
              <a:t>All schools belong to a partnership. Relationships remain vital, but are no longer enough on their own: schools are increasingly seeing the importance of being connected to at least one formal network. For the vast majority of school leaders, relationships are being transformed into more formal, self-conscious and professional connections. </a:t>
            </a:r>
          </a:p>
          <a:p>
            <a:pPr marL="266700" indent="-266700">
              <a:buClr>
                <a:srgbClr val="FFCC00"/>
              </a:buClr>
              <a:buSzPct val="150000"/>
              <a:buFontTx/>
              <a:buAutoNum type="arabicPeriod"/>
              <a:defRPr/>
            </a:pPr>
            <a:endParaRPr lang="en-GB" sz="1000" dirty="0"/>
          </a:p>
          <a:p>
            <a:pPr marL="266700" indent="-266700">
              <a:buClr>
                <a:srgbClr val="FFCC00"/>
              </a:buClr>
              <a:buSzPct val="150000"/>
              <a:buFontTx/>
              <a:buAutoNum type="arabicPeriod"/>
              <a:defRPr/>
            </a:pPr>
            <a:r>
              <a:rPr lang="en-GB" sz="1400" dirty="0"/>
              <a:t>All schools are to be good or better by September 2018. In order to achieve this ambition, underperformance will be promptly dealt with and weak leadership and teaching immediately tackled so that every child is able to attend a good or outstanding school within the next three years. </a:t>
            </a:r>
          </a:p>
          <a:p>
            <a:pPr marL="266700" indent="-266700">
              <a:buClr>
                <a:srgbClr val="FFCC00"/>
              </a:buClr>
              <a:buSzPct val="150000"/>
              <a:buFontTx/>
              <a:buAutoNum type="arabicPeriod"/>
              <a:defRPr/>
            </a:pPr>
            <a:endParaRPr lang="en-GB"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88913"/>
            <a:ext cx="7772400" cy="874712"/>
          </a:xfrm>
        </p:spPr>
        <p:txBody>
          <a:bodyPr/>
          <a:lstStyle/>
          <a:p>
            <a:r>
              <a:rPr lang="en-GB" sz="3200" smtClean="0"/>
              <a:t>The Bradford Partnerships</a:t>
            </a:r>
          </a:p>
        </p:txBody>
      </p:sp>
      <p:graphicFrame>
        <p:nvGraphicFramePr>
          <p:cNvPr id="2" name="Content Placeholder 1"/>
          <p:cNvGraphicFramePr>
            <a:graphicFrameLocks noGrp="1"/>
          </p:cNvGraphicFramePr>
          <p:nvPr>
            <p:ph idx="1"/>
          </p:nvPr>
        </p:nvGraphicFramePr>
        <p:xfrm>
          <a:off x="685800" y="2924175"/>
          <a:ext cx="7772400" cy="2667000"/>
        </p:xfrm>
        <a:graphic>
          <a:graphicData uri="http://schemas.openxmlformats.org/drawingml/2006/table">
            <a:tbl>
              <a:tblPr firstRow="1" bandRow="1">
                <a:tableStyleId>{5C22544A-7EE6-4342-B048-85BDC9FD1C3A}</a:tableStyleId>
              </a:tblPr>
              <a:tblGrid>
                <a:gridCol w="4102224"/>
                <a:gridCol w="3670176"/>
              </a:tblGrid>
              <a:tr h="370840">
                <a:tc>
                  <a:txBody>
                    <a:bodyPr/>
                    <a:lstStyle/>
                    <a:p>
                      <a:r>
                        <a:rPr lang="en-GB" dirty="0" smtClean="0"/>
                        <a:t>Partnerships</a:t>
                      </a:r>
                      <a:endParaRPr lang="en-GB" dirty="0"/>
                    </a:p>
                  </a:txBody>
                  <a:tcPr>
                    <a:solidFill>
                      <a:srgbClr val="FF33CC"/>
                    </a:solidFill>
                  </a:tcPr>
                </a:tc>
                <a:tc>
                  <a:txBody>
                    <a:bodyPr/>
                    <a:lstStyle/>
                    <a:p>
                      <a:r>
                        <a:rPr lang="en-GB" dirty="0" smtClean="0"/>
                        <a:t>Teaching School Alliances</a:t>
                      </a:r>
                      <a:endParaRPr lang="en-GB" dirty="0"/>
                    </a:p>
                  </a:txBody>
                  <a:tcPr>
                    <a:solidFill>
                      <a:schemeClr val="accent1">
                        <a:lumMod val="50000"/>
                      </a:schemeClr>
                    </a:solidFill>
                  </a:tcPr>
                </a:tc>
              </a:tr>
              <a:tr h="370840">
                <a:tc>
                  <a:txBody>
                    <a:bodyPr/>
                    <a:lstStyle/>
                    <a:p>
                      <a:r>
                        <a:rPr lang="en-GB" sz="1400" dirty="0" smtClean="0"/>
                        <a:t>Bradford Partnership –</a:t>
                      </a:r>
                      <a:r>
                        <a:rPr lang="en-GB" sz="1400" baseline="0" dirty="0" smtClean="0"/>
                        <a:t> </a:t>
                      </a:r>
                      <a:r>
                        <a:rPr lang="en-GB" sz="1400" dirty="0" smtClean="0"/>
                        <a:t>secondary schools</a:t>
                      </a:r>
                      <a:endParaRPr lang="en-GB" sz="1400" dirty="0"/>
                    </a:p>
                  </a:txBody>
                  <a:tcPr>
                    <a:solidFill>
                      <a:srgbClr val="FF99CC"/>
                    </a:solidFill>
                  </a:tcPr>
                </a:tc>
                <a:tc>
                  <a:txBody>
                    <a:bodyPr/>
                    <a:lstStyle/>
                    <a:p>
                      <a:r>
                        <a:rPr lang="en-GB" sz="1400" dirty="0" smtClean="0"/>
                        <a:t>Exceed in Bradford TSA</a:t>
                      </a:r>
                      <a:endParaRPr lang="en-GB" sz="1400" dirty="0"/>
                    </a:p>
                  </a:txBody>
                  <a:tcPr>
                    <a:solidFill>
                      <a:schemeClr val="accent1">
                        <a:lumMod val="90000"/>
                      </a:schemeClr>
                    </a:solidFill>
                  </a:tcPr>
                </a:tc>
              </a:tr>
              <a:tr h="370840">
                <a:tc>
                  <a:txBody>
                    <a:bodyPr/>
                    <a:lstStyle/>
                    <a:p>
                      <a:r>
                        <a:rPr lang="en-GB" sz="1400" dirty="0" smtClean="0"/>
                        <a:t>Bradford Primary Improvement Partnership (BPIP)</a:t>
                      </a:r>
                    </a:p>
                  </a:txBody>
                  <a:tcPr>
                    <a:solidFill>
                      <a:srgbClr val="FF99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t>Bradford Birth to 19 TSA</a:t>
                      </a:r>
                      <a:endParaRPr lang="en-GB" sz="1400" dirty="0"/>
                    </a:p>
                  </a:txBody>
                  <a:tcPr>
                    <a:solidFill>
                      <a:schemeClr val="accent1">
                        <a:lumMod val="9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Catholic Schools Partnership (CSP)</a:t>
                      </a:r>
                    </a:p>
                  </a:txBody>
                  <a:tcPr>
                    <a:solidFill>
                      <a:srgbClr val="FF99CC"/>
                    </a:solidFill>
                  </a:tcPr>
                </a:tc>
                <a:tc>
                  <a:txBody>
                    <a:bodyPr/>
                    <a:lstStyle/>
                    <a:p>
                      <a:r>
                        <a:rPr lang="en-GB" sz="1400" dirty="0" smtClean="0"/>
                        <a:t>Catholic Schools Partnership TSA</a:t>
                      </a:r>
                      <a:endParaRPr lang="en-GB" sz="1400" dirty="0"/>
                    </a:p>
                  </a:txBody>
                  <a:tcPr>
                    <a:solidFill>
                      <a:schemeClr val="accent1">
                        <a:lumMod val="9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District Achievement Partnership</a:t>
                      </a:r>
                      <a:r>
                        <a:rPr lang="en-GB" sz="1400" baseline="0" dirty="0" smtClean="0"/>
                        <a:t> (DAP) – special schools</a:t>
                      </a:r>
                      <a:endParaRPr lang="en-GB" sz="1400" dirty="0" smtClean="0"/>
                    </a:p>
                  </a:txBody>
                  <a:tcPr>
                    <a:solidFill>
                      <a:srgbClr val="FF99CC"/>
                    </a:solidFill>
                  </a:tcPr>
                </a:tc>
                <a:tc>
                  <a:txBody>
                    <a:bodyPr/>
                    <a:lstStyle/>
                    <a:p>
                      <a:r>
                        <a:rPr lang="en-GB" sz="1400" dirty="0" err="1" smtClean="0"/>
                        <a:t>Beckfoot</a:t>
                      </a:r>
                      <a:r>
                        <a:rPr lang="en-GB" sz="1400" dirty="0" smtClean="0"/>
                        <a:t> TSA</a:t>
                      </a:r>
                      <a:endParaRPr lang="en-GB" sz="1400" dirty="0"/>
                    </a:p>
                  </a:txBody>
                  <a:tcPr>
                    <a:solidFill>
                      <a:schemeClr val="accent1">
                        <a:lumMod val="9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Consortium of Nursery Schools / Integrated Early Years Strategy</a:t>
                      </a:r>
                    </a:p>
                  </a:txBody>
                  <a:tcPr>
                    <a:solidFill>
                      <a:srgbClr val="FF99CC"/>
                    </a:solidFill>
                  </a:tcPr>
                </a:tc>
                <a:tc>
                  <a:txBody>
                    <a:bodyPr/>
                    <a:lstStyle/>
                    <a:p>
                      <a:r>
                        <a:rPr lang="en-GB" sz="1400" dirty="0" smtClean="0"/>
                        <a:t>Northern Lights TSA</a:t>
                      </a:r>
                      <a:endParaRPr lang="en-GB" sz="1400" dirty="0"/>
                    </a:p>
                  </a:txBody>
                  <a:tcPr>
                    <a:solidFill>
                      <a:schemeClr val="accent1">
                        <a:lumMod val="90000"/>
                      </a:schemeClr>
                    </a:solidFill>
                  </a:tcPr>
                </a:tc>
              </a:tr>
            </a:tbl>
          </a:graphicData>
        </a:graphic>
      </p:graphicFrame>
      <p:pic>
        <p:nvPicPr>
          <p:cNvPr id="102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908050"/>
            <a:ext cx="792162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33375"/>
            <a:ext cx="7772400" cy="585788"/>
          </a:xfrm>
        </p:spPr>
        <p:txBody>
          <a:bodyPr/>
          <a:lstStyle/>
          <a:p>
            <a:r>
              <a:rPr lang="en-GB" sz="2800" smtClean="0"/>
              <a:t>The Educational Landscape in Bradford</a:t>
            </a:r>
          </a:p>
        </p:txBody>
      </p:sp>
      <p:grpSp>
        <p:nvGrpSpPr>
          <p:cNvPr id="11267" name="Group 42"/>
          <p:cNvGrpSpPr>
            <a:grpSpLocks/>
          </p:cNvGrpSpPr>
          <p:nvPr/>
        </p:nvGrpSpPr>
        <p:grpSpPr bwMode="auto">
          <a:xfrm>
            <a:off x="196850" y="1331913"/>
            <a:ext cx="3752850" cy="2024062"/>
            <a:chOff x="14660" y="1332204"/>
            <a:chExt cx="3752446" cy="2024243"/>
          </a:xfrm>
        </p:grpSpPr>
        <p:pic>
          <p:nvPicPr>
            <p:cNvPr id="11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0" y="1484784"/>
              <a:ext cx="2520951"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364" name="Group 72"/>
            <p:cNvGrpSpPr>
              <a:grpSpLocks/>
            </p:cNvGrpSpPr>
            <p:nvPr/>
          </p:nvGrpSpPr>
          <p:grpSpPr bwMode="auto">
            <a:xfrm>
              <a:off x="1080144" y="1332204"/>
              <a:ext cx="2686962" cy="624400"/>
              <a:chOff x="195" y="5063"/>
              <a:chExt cx="1950" cy="580"/>
            </a:xfrm>
          </p:grpSpPr>
          <p:sp>
            <p:nvSpPr>
              <p:cNvPr id="11365" name="Rectangle 73"/>
              <p:cNvSpPr>
                <a:spLocks/>
              </p:cNvSpPr>
              <p:nvPr/>
            </p:nvSpPr>
            <p:spPr bwMode="auto">
              <a:xfrm>
                <a:off x="639" y="5295"/>
                <a:ext cx="1506" cy="348"/>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Multi-Academy Trusts</a:t>
                </a:r>
              </a:p>
            </p:txBody>
          </p:sp>
          <p:pic>
            <p:nvPicPr>
              <p:cNvPr id="11366"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202" y="5056"/>
                <a:ext cx="463"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1268" name="Group 41"/>
          <p:cNvGrpSpPr>
            <a:grpSpLocks/>
          </p:cNvGrpSpPr>
          <p:nvPr/>
        </p:nvGrpSpPr>
        <p:grpSpPr bwMode="auto">
          <a:xfrm>
            <a:off x="5340350" y="1468438"/>
            <a:ext cx="3659188" cy="1296987"/>
            <a:chOff x="4883946" y="1264270"/>
            <a:chExt cx="3659188" cy="1296988"/>
          </a:xfrm>
        </p:grpSpPr>
        <p:pic>
          <p:nvPicPr>
            <p:cNvPr id="11339"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3946" y="1264270"/>
              <a:ext cx="2360613"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340" name="Group 62"/>
            <p:cNvGrpSpPr>
              <a:grpSpLocks/>
            </p:cNvGrpSpPr>
            <p:nvPr/>
          </p:nvGrpSpPr>
          <p:grpSpPr bwMode="auto">
            <a:xfrm>
              <a:off x="5818984" y="1264270"/>
              <a:ext cx="1063625" cy="574675"/>
              <a:chOff x="2381" y="2160"/>
              <a:chExt cx="670" cy="362"/>
            </a:xfrm>
          </p:grpSpPr>
          <p:pic>
            <p:nvPicPr>
              <p:cNvPr id="11359"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60"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61"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62"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41" name="Group 62"/>
            <p:cNvGrpSpPr>
              <a:grpSpLocks/>
            </p:cNvGrpSpPr>
            <p:nvPr/>
          </p:nvGrpSpPr>
          <p:grpSpPr bwMode="auto">
            <a:xfrm>
              <a:off x="4883946" y="1264270"/>
              <a:ext cx="1063625" cy="574675"/>
              <a:chOff x="2381" y="2160"/>
              <a:chExt cx="670" cy="362"/>
            </a:xfrm>
          </p:grpSpPr>
          <p:pic>
            <p:nvPicPr>
              <p:cNvPr id="11355"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6"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7"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8"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42" name="Group 62"/>
            <p:cNvGrpSpPr>
              <a:grpSpLocks/>
            </p:cNvGrpSpPr>
            <p:nvPr/>
          </p:nvGrpSpPr>
          <p:grpSpPr bwMode="auto">
            <a:xfrm>
              <a:off x="5026821" y="1767508"/>
              <a:ext cx="1063625" cy="574675"/>
              <a:chOff x="2381" y="2160"/>
              <a:chExt cx="670" cy="362"/>
            </a:xfrm>
          </p:grpSpPr>
          <p:pic>
            <p:nvPicPr>
              <p:cNvPr id="11351"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2"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3"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4"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43" name="Group 62"/>
            <p:cNvGrpSpPr>
              <a:grpSpLocks/>
            </p:cNvGrpSpPr>
            <p:nvPr/>
          </p:nvGrpSpPr>
          <p:grpSpPr bwMode="auto">
            <a:xfrm>
              <a:off x="5963446" y="1767508"/>
              <a:ext cx="1063625" cy="574675"/>
              <a:chOff x="2381" y="2160"/>
              <a:chExt cx="670" cy="362"/>
            </a:xfrm>
          </p:grpSpPr>
          <p:pic>
            <p:nvPicPr>
              <p:cNvPr id="11347"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48"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49"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50"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44" name="Group 72"/>
            <p:cNvGrpSpPr>
              <a:grpSpLocks/>
            </p:cNvGrpSpPr>
            <p:nvPr/>
          </p:nvGrpSpPr>
          <p:grpSpPr bwMode="auto">
            <a:xfrm>
              <a:off x="6900071" y="1335708"/>
              <a:ext cx="1643063" cy="501650"/>
              <a:chOff x="288" y="4896"/>
              <a:chExt cx="1678" cy="641"/>
            </a:xfrm>
          </p:grpSpPr>
          <p:sp>
            <p:nvSpPr>
              <p:cNvPr id="11345" name="Rectangle 73"/>
              <p:cNvSpPr>
                <a:spLocks/>
              </p:cNvSpPr>
              <p:nvPr/>
            </p:nvSpPr>
            <p:spPr bwMode="auto">
              <a:xfrm>
                <a:off x="460" y="5170"/>
                <a:ext cx="1506" cy="367"/>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Free Schools</a:t>
                </a:r>
              </a:p>
            </p:txBody>
          </p:sp>
          <p:pic>
            <p:nvPicPr>
              <p:cNvPr id="11346" name="Picture 74" descr="Untitled-1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75482">
                <a:off x="294" y="4890"/>
                <a:ext cx="465"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1269" name="Group 40"/>
          <p:cNvGrpSpPr>
            <a:grpSpLocks/>
          </p:cNvGrpSpPr>
          <p:nvPr/>
        </p:nvGrpSpPr>
        <p:grpSpPr bwMode="auto">
          <a:xfrm>
            <a:off x="4262438" y="2784475"/>
            <a:ext cx="2233612" cy="1141413"/>
            <a:chOff x="6033813" y="2374499"/>
            <a:chExt cx="2233613" cy="1141413"/>
          </a:xfrm>
        </p:grpSpPr>
        <p:pic>
          <p:nvPicPr>
            <p:cNvPr id="11334" name="Picture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2560" y="2618415"/>
              <a:ext cx="1207559" cy="592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35" name="Picture 8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40538" y="2374499"/>
              <a:ext cx="526888" cy="680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36" name="Picture 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39704" y="2863679"/>
              <a:ext cx="547057" cy="30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337" name="Rectangle 73"/>
            <p:cNvSpPr>
              <a:spLocks/>
            </p:cNvSpPr>
            <p:nvPr/>
          </p:nvSpPr>
          <p:spPr bwMode="auto">
            <a:xfrm>
              <a:off x="6305542" y="3271913"/>
              <a:ext cx="1868598" cy="243999"/>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All-through Schools</a:t>
              </a:r>
            </a:p>
          </p:txBody>
        </p:sp>
        <p:pic>
          <p:nvPicPr>
            <p:cNvPr id="11338"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6175825" y="2974328"/>
              <a:ext cx="307824" cy="59184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70" name="Group 94"/>
          <p:cNvGrpSpPr>
            <a:grpSpLocks/>
          </p:cNvGrpSpPr>
          <p:nvPr/>
        </p:nvGrpSpPr>
        <p:grpSpPr bwMode="auto">
          <a:xfrm>
            <a:off x="117475" y="3594100"/>
            <a:ext cx="3762375" cy="1368425"/>
            <a:chOff x="1835152" y="3366617"/>
            <a:chExt cx="3762514" cy="1368101"/>
          </a:xfrm>
        </p:grpSpPr>
        <p:grpSp>
          <p:nvGrpSpPr>
            <p:cNvPr id="11317" name="Group 62"/>
            <p:cNvGrpSpPr>
              <a:grpSpLocks/>
            </p:cNvGrpSpPr>
            <p:nvPr/>
          </p:nvGrpSpPr>
          <p:grpSpPr bwMode="auto">
            <a:xfrm>
              <a:off x="2549527" y="3675856"/>
              <a:ext cx="1063625" cy="574675"/>
              <a:chOff x="2381" y="2160"/>
              <a:chExt cx="670" cy="362"/>
            </a:xfrm>
          </p:grpSpPr>
          <p:pic>
            <p:nvPicPr>
              <p:cNvPr id="11330"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31" name="Picture 6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32"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33" name="Picture 6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18" name="Group 67"/>
            <p:cNvGrpSpPr>
              <a:grpSpLocks/>
            </p:cNvGrpSpPr>
            <p:nvPr/>
          </p:nvGrpSpPr>
          <p:grpSpPr bwMode="auto">
            <a:xfrm>
              <a:off x="1835152" y="3818731"/>
              <a:ext cx="776288" cy="574675"/>
              <a:chOff x="1837" y="2387"/>
              <a:chExt cx="489" cy="362"/>
            </a:xfrm>
          </p:grpSpPr>
          <p:pic>
            <p:nvPicPr>
              <p:cNvPr id="11326" name="Picture 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37" y="2427"/>
                <a:ext cx="49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27" name="Picture 6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62" y="2387"/>
                <a:ext cx="316"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28" name="Picture 7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24" y="2469"/>
                <a:ext cx="11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29" name="Picture 7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984" y="2527"/>
                <a:ext cx="1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19" name="Group 73"/>
            <p:cNvGrpSpPr>
              <a:grpSpLocks/>
            </p:cNvGrpSpPr>
            <p:nvPr/>
          </p:nvGrpSpPr>
          <p:grpSpPr bwMode="auto">
            <a:xfrm>
              <a:off x="2478090" y="4175918"/>
              <a:ext cx="1063625" cy="558800"/>
              <a:chOff x="2336" y="2568"/>
              <a:chExt cx="670" cy="352"/>
            </a:xfrm>
          </p:grpSpPr>
          <p:pic>
            <p:nvPicPr>
              <p:cNvPr id="11322" name="Picture 7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36" y="2607"/>
                <a:ext cx="67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23" name="Picture 7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370" y="2568"/>
                <a:ext cx="43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24" name="Picture 7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729" y="2648"/>
                <a:ext cx="16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25" name="Picture 77"/>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537" y="2704"/>
                <a:ext cx="21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1320" name="Rectangle 73"/>
            <p:cNvSpPr>
              <a:spLocks/>
            </p:cNvSpPr>
            <p:nvPr/>
          </p:nvSpPr>
          <p:spPr bwMode="auto">
            <a:xfrm>
              <a:off x="3391834" y="3493141"/>
              <a:ext cx="2205832" cy="288925"/>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LA Maintained Schools</a:t>
              </a:r>
            </a:p>
          </p:txBody>
        </p:sp>
        <p:pic>
          <p:nvPicPr>
            <p:cNvPr id="11321" name="Picture 74" descr="Untitled-1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75482">
              <a:off x="3084544" y="3352329"/>
              <a:ext cx="342900" cy="371475"/>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71" name="Group 84"/>
          <p:cNvGrpSpPr>
            <a:grpSpLocks/>
          </p:cNvGrpSpPr>
          <p:nvPr/>
        </p:nvGrpSpPr>
        <p:grpSpPr bwMode="auto">
          <a:xfrm>
            <a:off x="5692567" y="4073764"/>
            <a:ext cx="3348037" cy="1322388"/>
            <a:chOff x="5651500" y="5016500"/>
            <a:chExt cx="3348038" cy="1322388"/>
          </a:xfrm>
        </p:grpSpPr>
        <p:pic>
          <p:nvPicPr>
            <p:cNvPr id="11294" name="Picture 4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651500" y="5157788"/>
              <a:ext cx="19748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295" name="Group 49"/>
            <p:cNvGrpSpPr>
              <a:grpSpLocks/>
            </p:cNvGrpSpPr>
            <p:nvPr/>
          </p:nvGrpSpPr>
          <p:grpSpPr bwMode="auto">
            <a:xfrm>
              <a:off x="6161088" y="5016500"/>
              <a:ext cx="627062" cy="482600"/>
              <a:chOff x="4105" y="2795"/>
              <a:chExt cx="581" cy="454"/>
            </a:xfrm>
          </p:grpSpPr>
          <p:pic>
            <p:nvPicPr>
              <p:cNvPr id="11313" name="Picture 50"/>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4106" y="2887"/>
                <a:ext cx="580"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14" name="Picture 5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105" y="2795"/>
                <a:ext cx="45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15" name="Picture 52"/>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230" y="2999"/>
                <a:ext cx="15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16" name="Picture 53"/>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354" y="2966"/>
                <a:ext cx="227"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296" name="Group 125"/>
            <p:cNvGrpSpPr>
              <a:grpSpLocks/>
            </p:cNvGrpSpPr>
            <p:nvPr/>
          </p:nvGrpSpPr>
          <p:grpSpPr bwMode="auto">
            <a:xfrm>
              <a:off x="5867400" y="5208588"/>
              <a:ext cx="1506538" cy="923925"/>
              <a:chOff x="6227766" y="4652960"/>
              <a:chExt cx="2217739" cy="1152532"/>
            </a:xfrm>
          </p:grpSpPr>
          <p:grpSp>
            <p:nvGrpSpPr>
              <p:cNvPr id="11300" name="Group 44"/>
              <p:cNvGrpSpPr>
                <a:grpSpLocks/>
              </p:cNvGrpSpPr>
              <p:nvPr/>
            </p:nvGrpSpPr>
            <p:grpSpPr bwMode="auto">
              <a:xfrm>
                <a:off x="7524754" y="4652960"/>
                <a:ext cx="920751" cy="936624"/>
                <a:chOff x="4740" y="2931"/>
                <a:chExt cx="580" cy="590"/>
              </a:xfrm>
            </p:grpSpPr>
            <p:pic>
              <p:nvPicPr>
                <p:cNvPr id="11309" name="Picture 45"/>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4740" y="2996"/>
                  <a:ext cx="580"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10" name="Picture 46"/>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769" y="2931"/>
                  <a:ext cx="374"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11" name="Picture 4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080" y="3065"/>
                  <a:ext cx="140"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12" name="Picture 48"/>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913" y="3159"/>
                  <a:ext cx="188"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01" name="Group 54"/>
              <p:cNvGrpSpPr>
                <a:grpSpLocks/>
              </p:cNvGrpSpPr>
              <p:nvPr/>
            </p:nvGrpSpPr>
            <p:grpSpPr bwMode="auto">
              <a:xfrm>
                <a:off x="6227766" y="5084767"/>
                <a:ext cx="922338" cy="720725"/>
                <a:chOff x="3923" y="3203"/>
                <a:chExt cx="581" cy="454"/>
              </a:xfrm>
            </p:grpSpPr>
            <p:pic>
              <p:nvPicPr>
                <p:cNvPr id="11305" name="Picture 5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3923" y="3253"/>
                  <a:ext cx="58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06" name="Picture 56"/>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952" y="3203"/>
                  <a:ext cx="375"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07" name="Picture 57"/>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263" y="3306"/>
                  <a:ext cx="140"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08" name="Picture 58"/>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097" y="3378"/>
                  <a:ext cx="18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302" name="Group 59"/>
              <p:cNvGrpSpPr>
                <a:grpSpLocks/>
              </p:cNvGrpSpPr>
              <p:nvPr/>
            </p:nvGrpSpPr>
            <p:grpSpPr bwMode="auto">
              <a:xfrm>
                <a:off x="7235838" y="5013334"/>
                <a:ext cx="266701" cy="769939"/>
                <a:chOff x="4558" y="3158"/>
                <a:chExt cx="168" cy="485"/>
              </a:xfrm>
            </p:grpSpPr>
            <p:pic>
              <p:nvPicPr>
                <p:cNvPr id="11303" name="Picture 60"/>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558" y="3460"/>
                  <a:ext cx="16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304" name="Picture 6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578" y="3158"/>
                  <a:ext cx="129"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grpSp>
          <p:nvGrpSpPr>
            <p:cNvPr id="11297" name="Group 72"/>
            <p:cNvGrpSpPr>
              <a:grpSpLocks/>
            </p:cNvGrpSpPr>
            <p:nvPr/>
          </p:nvGrpSpPr>
          <p:grpSpPr bwMode="auto">
            <a:xfrm>
              <a:off x="7453313" y="5495925"/>
              <a:ext cx="1546225" cy="500063"/>
              <a:chOff x="129" y="4967"/>
              <a:chExt cx="1723" cy="696"/>
            </a:xfrm>
          </p:grpSpPr>
          <p:sp>
            <p:nvSpPr>
              <p:cNvPr id="11298" name="Rectangle 73"/>
              <p:cNvSpPr>
                <a:spLocks/>
              </p:cNvSpPr>
              <p:nvPr/>
            </p:nvSpPr>
            <p:spPr bwMode="auto">
              <a:xfrm>
                <a:off x="345" y="5238"/>
                <a:ext cx="1507" cy="425"/>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b="1">
                    <a:solidFill>
                      <a:srgbClr val="000000"/>
                    </a:solidFill>
                    <a:latin typeface="Arial Narrow" pitchFamily="34" charset="0"/>
                    <a:ea typeface="ヒラギノ角ゴ Pro W3"/>
                    <a:cs typeface="ヒラギノ角ゴ Pro W3"/>
                  </a:rPr>
                  <a:t> </a:t>
                </a:r>
                <a:r>
                  <a:rPr lang="en-US" sz="1400" b="1">
                    <a:solidFill>
                      <a:srgbClr val="000000"/>
                    </a:solidFill>
                    <a:latin typeface="Tahoma" pitchFamily="34" charset="0"/>
                    <a:ea typeface="ヒラギノ角ゴ Pro W3"/>
                    <a:cs typeface="ヒラギノ角ゴ Pro W3"/>
                  </a:rPr>
                  <a:t>Federations</a:t>
                </a:r>
              </a:p>
            </p:txBody>
          </p:sp>
          <p:pic>
            <p:nvPicPr>
              <p:cNvPr id="11299" name="Picture 74" descr="Untitled-1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75482">
                <a:off x="136" y="4960"/>
                <a:ext cx="463" cy="478"/>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1272" name="Group 93"/>
          <p:cNvGrpSpPr>
            <a:grpSpLocks/>
          </p:cNvGrpSpPr>
          <p:nvPr/>
        </p:nvGrpSpPr>
        <p:grpSpPr bwMode="auto">
          <a:xfrm>
            <a:off x="2736850" y="2176463"/>
            <a:ext cx="2687638" cy="1327150"/>
            <a:chOff x="357188" y="3518014"/>
            <a:chExt cx="2687519" cy="1327036"/>
          </a:xfrm>
        </p:grpSpPr>
        <p:pic>
          <p:nvPicPr>
            <p:cNvPr id="11286" name="Picture 40"/>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395428" y="3929063"/>
              <a:ext cx="83661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287" name="Group 72"/>
            <p:cNvGrpSpPr>
              <a:grpSpLocks/>
            </p:cNvGrpSpPr>
            <p:nvPr/>
          </p:nvGrpSpPr>
          <p:grpSpPr bwMode="auto">
            <a:xfrm>
              <a:off x="648286" y="3518014"/>
              <a:ext cx="2396421" cy="691613"/>
              <a:chOff x="95" y="5017"/>
              <a:chExt cx="1874" cy="575"/>
            </a:xfrm>
          </p:grpSpPr>
          <p:sp>
            <p:nvSpPr>
              <p:cNvPr id="11292" name="Rectangle 73"/>
              <p:cNvSpPr>
                <a:spLocks/>
              </p:cNvSpPr>
              <p:nvPr/>
            </p:nvSpPr>
            <p:spPr bwMode="auto">
              <a:xfrm>
                <a:off x="333" y="5253"/>
                <a:ext cx="1636" cy="339"/>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cs typeface="Tahoma" pitchFamily="34" charset="0"/>
                  </a:rPr>
                  <a:t>Convertor Academies</a:t>
                </a:r>
              </a:p>
            </p:txBody>
          </p:sp>
          <p:pic>
            <p:nvPicPr>
              <p:cNvPr id="11293"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102" y="5010"/>
                <a:ext cx="461" cy="475"/>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288" name="Picture 4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857250" y="4357688"/>
              <a:ext cx="4159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289" name="Group 81"/>
            <p:cNvGrpSpPr>
              <a:grpSpLocks/>
            </p:cNvGrpSpPr>
            <p:nvPr/>
          </p:nvGrpSpPr>
          <p:grpSpPr bwMode="auto">
            <a:xfrm>
              <a:off x="357188" y="4071938"/>
              <a:ext cx="265112" cy="715962"/>
              <a:chOff x="295" y="2614"/>
              <a:chExt cx="167" cy="451"/>
            </a:xfrm>
          </p:grpSpPr>
          <p:pic>
            <p:nvPicPr>
              <p:cNvPr id="11290" name="Picture 82"/>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295" y="2883"/>
                <a:ext cx="16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91" name="Picture 83"/>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29" y="2614"/>
                <a:ext cx="103"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grpSp>
        <p:nvGrpSpPr>
          <p:cNvPr id="11273" name="Group 106"/>
          <p:cNvGrpSpPr>
            <a:grpSpLocks/>
          </p:cNvGrpSpPr>
          <p:nvPr/>
        </p:nvGrpSpPr>
        <p:grpSpPr bwMode="auto">
          <a:xfrm>
            <a:off x="2425700" y="4048125"/>
            <a:ext cx="3133725" cy="1776413"/>
            <a:chOff x="2195633" y="4256909"/>
            <a:chExt cx="3133725" cy="1776413"/>
          </a:xfrm>
        </p:grpSpPr>
        <p:pic>
          <p:nvPicPr>
            <p:cNvPr id="11275" name="Picture 88"/>
            <p:cNvPicPr>
              <a:picLocks noChangeAspect="1" noChangeArrowheads="1"/>
            </p:cNvPicPr>
            <p:nvPr/>
          </p:nvPicPr>
          <p:blipFill>
            <a:blip r:embed="rId40" cstate="print">
              <a:extLst>
                <a:ext uri="{28A0092B-C50C-407E-A947-70E740481C1C}">
                  <a14:useLocalDpi xmlns:a14="http://schemas.microsoft.com/office/drawing/2010/main" val="0"/>
                </a:ext>
              </a:extLst>
            </a:blip>
            <a:srcRect/>
            <a:stretch>
              <a:fillRect/>
            </a:stretch>
          </p:blipFill>
          <p:spPr bwMode="auto">
            <a:xfrm>
              <a:off x="2392483" y="4256909"/>
              <a:ext cx="68897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276" name="Group 72"/>
            <p:cNvGrpSpPr>
              <a:grpSpLocks/>
            </p:cNvGrpSpPr>
            <p:nvPr/>
          </p:nvGrpSpPr>
          <p:grpSpPr bwMode="auto">
            <a:xfrm>
              <a:off x="2195633" y="5560247"/>
              <a:ext cx="3044825" cy="471487"/>
              <a:chOff x="288" y="4896"/>
              <a:chExt cx="1725" cy="602"/>
            </a:xfrm>
          </p:grpSpPr>
          <p:sp>
            <p:nvSpPr>
              <p:cNvPr id="11284" name="Rectangle 73"/>
              <p:cNvSpPr>
                <a:spLocks/>
              </p:cNvSpPr>
              <p:nvPr/>
            </p:nvSpPr>
            <p:spPr bwMode="auto">
              <a:xfrm>
                <a:off x="507" y="5131"/>
                <a:ext cx="1506" cy="367"/>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endParaRPr lang="en-US" sz="1100" b="1">
                  <a:solidFill>
                    <a:srgbClr val="000000"/>
                  </a:solidFill>
                  <a:latin typeface="Arial Narrow" pitchFamily="34" charset="0"/>
                  <a:ea typeface="ヒラギノ角ゴ Pro W3"/>
                  <a:cs typeface="ヒラギノ角ゴ Pro W3"/>
                </a:endParaRPr>
              </a:p>
            </p:txBody>
          </p:sp>
          <p:pic>
            <p:nvPicPr>
              <p:cNvPr id="11285"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293" y="4889"/>
                <a:ext cx="464"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1277" name="Picture 40"/>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697283" y="4808166"/>
              <a:ext cx="8366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78" name="Picture 89"/>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3313233" y="5055422"/>
              <a:ext cx="2571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279" name="Group 59"/>
            <p:cNvGrpSpPr>
              <a:grpSpLocks/>
            </p:cNvGrpSpPr>
            <p:nvPr/>
          </p:nvGrpSpPr>
          <p:grpSpPr bwMode="auto">
            <a:xfrm>
              <a:off x="2613965" y="4818654"/>
              <a:ext cx="265113" cy="768350"/>
              <a:chOff x="4558" y="3158"/>
              <a:chExt cx="167" cy="484"/>
            </a:xfrm>
          </p:grpSpPr>
          <p:pic>
            <p:nvPicPr>
              <p:cNvPr id="11282" name="Picture 60"/>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4558" y="3460"/>
                <a:ext cx="16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283" name="Picture 61"/>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578" y="3158"/>
                <a:ext cx="129"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1280" name="TextBox 124"/>
            <p:cNvSpPr txBox="1">
              <a:spLocks noChangeArrowheads="1"/>
            </p:cNvSpPr>
            <p:nvPr/>
          </p:nvSpPr>
          <p:spPr bwMode="auto">
            <a:xfrm>
              <a:off x="2663946" y="5725347"/>
              <a:ext cx="26654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GB" sz="1400" b="1">
                  <a:solidFill>
                    <a:srgbClr val="000000"/>
                  </a:solidFill>
                  <a:latin typeface="Tahoma" pitchFamily="34" charset="0"/>
                </a:rPr>
                <a:t> Academy/Academy Chains</a:t>
              </a:r>
            </a:p>
          </p:txBody>
        </p:sp>
        <p:pic>
          <p:nvPicPr>
            <p:cNvPr id="11281" name="Picture 88"/>
            <p:cNvPicPr>
              <a:picLocks noChangeAspect="1" noChangeArrowheads="1"/>
            </p:cNvPicPr>
            <p:nvPr/>
          </p:nvPicPr>
          <p:blipFill>
            <a:blip r:embed="rId40" cstate="print">
              <a:extLst>
                <a:ext uri="{28A0092B-C50C-407E-A947-70E740481C1C}">
                  <a14:useLocalDpi xmlns:a14="http://schemas.microsoft.com/office/drawing/2010/main" val="0"/>
                </a:ext>
              </a:extLst>
            </a:blip>
            <a:srcRect/>
            <a:stretch>
              <a:fillRect/>
            </a:stretch>
          </p:blipFill>
          <p:spPr bwMode="auto">
            <a:xfrm>
              <a:off x="3606921" y="4899847"/>
              <a:ext cx="68897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pic>
        <p:nvPicPr>
          <p:cNvPr id="11274"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150" y="4230688"/>
            <a:ext cx="2360613"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4" name="Group 3"/>
          <p:cNvGrpSpPr/>
          <p:nvPr/>
        </p:nvGrpSpPr>
        <p:grpSpPr>
          <a:xfrm>
            <a:off x="6753945" y="2670816"/>
            <a:ext cx="2288245" cy="1179508"/>
            <a:chOff x="6753945" y="2670816"/>
            <a:chExt cx="2288245" cy="1179508"/>
          </a:xfrm>
        </p:grpSpPr>
        <p:pic>
          <p:nvPicPr>
            <p:cNvPr id="103" name="Picture 4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181549" y="2670816"/>
              <a:ext cx="1726279" cy="1028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5" name="Picture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5854" y="2716446"/>
              <a:ext cx="1361975" cy="855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7" name="Picture 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79286" y="3045911"/>
              <a:ext cx="617012" cy="44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08" name="Group 72"/>
            <p:cNvGrpSpPr>
              <a:grpSpLocks/>
            </p:cNvGrpSpPr>
            <p:nvPr/>
          </p:nvGrpSpPr>
          <p:grpSpPr bwMode="auto">
            <a:xfrm>
              <a:off x="6753945" y="3220220"/>
              <a:ext cx="2288245" cy="630104"/>
              <a:chOff x="-156" y="4784"/>
              <a:chExt cx="2092" cy="657"/>
            </a:xfrm>
          </p:grpSpPr>
          <p:sp>
            <p:nvSpPr>
              <p:cNvPr id="109" name="Rectangle 73"/>
              <p:cNvSpPr>
                <a:spLocks/>
              </p:cNvSpPr>
              <p:nvPr/>
            </p:nvSpPr>
            <p:spPr bwMode="auto">
              <a:xfrm>
                <a:off x="120" y="5148"/>
                <a:ext cx="1816" cy="293"/>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dirty="0" smtClean="0">
                    <a:solidFill>
                      <a:srgbClr val="000000"/>
                    </a:solidFill>
                    <a:latin typeface="Tahoma" pitchFamily="34" charset="0"/>
                    <a:ea typeface="ヒラギノ角ゴ Pro W3"/>
                    <a:cs typeface="ヒラギノ角ゴ Pro W3"/>
                  </a:rPr>
                  <a:t>Independent Schools</a:t>
                </a:r>
                <a:endParaRPr lang="en-US" sz="1400" b="1" dirty="0">
                  <a:solidFill>
                    <a:srgbClr val="000000"/>
                  </a:solidFill>
                  <a:latin typeface="Tahoma" pitchFamily="34" charset="0"/>
                  <a:ea typeface="ヒラギノ角ゴ Pro W3"/>
                  <a:cs typeface="ヒラギノ角ゴ Pro W3"/>
                </a:endParaRPr>
              </a:p>
            </p:txBody>
          </p:sp>
          <p:pic>
            <p:nvPicPr>
              <p:cNvPr id="110"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149" y="4777"/>
                <a:ext cx="463"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bwMode="auto">
          <a:xfrm>
            <a:off x="1" y="836613"/>
            <a:ext cx="9144000" cy="5400675"/>
          </a:xfrm>
          <a:prstGeom prst="ellipse">
            <a:avLst/>
          </a:prstGeom>
          <a:solidFill>
            <a:srgbClr val="ECB8B2">
              <a:alpha val="54902"/>
            </a:srgbClr>
          </a:solidFill>
          <a:ln w="9525" cap="flat" cmpd="sng" algn="ctr">
            <a:solidFill>
              <a:schemeClr val="tx1"/>
            </a:solidFill>
            <a:prstDash val="solid"/>
            <a:round/>
            <a:headEnd type="none" w="med" len="med"/>
            <a:tailEnd type="none" w="med" len="med"/>
          </a:ln>
          <a:effectLst/>
          <a:extLst/>
        </p:spPr>
        <p:txBody>
          <a:bodyPr/>
          <a:lstStyle/>
          <a:p>
            <a:pPr>
              <a:defRPr/>
            </a:pPr>
            <a:endParaRPr lang="en-GB">
              <a:effectLst>
                <a:outerShdw blurRad="50800" dist="38100" dir="2700000" algn="tl" rotWithShape="0">
                  <a:prstClr val="black">
                    <a:alpha val="40000"/>
                  </a:prstClr>
                </a:outerShdw>
              </a:effectLst>
              <a:latin typeface="Arial" charset="0"/>
              <a:ea typeface="ＭＳ Ｐゴシック" pitchFamily="1" charset="-128"/>
            </a:endParaRPr>
          </a:p>
        </p:txBody>
      </p:sp>
      <p:sp>
        <p:nvSpPr>
          <p:cNvPr id="12291" name="Title 1"/>
          <p:cNvSpPr>
            <a:spLocks noGrp="1"/>
          </p:cNvSpPr>
          <p:nvPr>
            <p:ph type="title"/>
          </p:nvPr>
        </p:nvSpPr>
        <p:spPr>
          <a:xfrm>
            <a:off x="685800" y="333375"/>
            <a:ext cx="7772400" cy="585788"/>
          </a:xfrm>
        </p:spPr>
        <p:txBody>
          <a:bodyPr/>
          <a:lstStyle/>
          <a:p>
            <a:r>
              <a:rPr lang="en-GB" sz="2800" smtClean="0"/>
              <a:t>The Educational Landscape in Bradford</a:t>
            </a:r>
          </a:p>
        </p:txBody>
      </p:sp>
      <p:grpSp>
        <p:nvGrpSpPr>
          <p:cNvPr id="12292" name="Group 42"/>
          <p:cNvGrpSpPr>
            <a:grpSpLocks/>
          </p:cNvGrpSpPr>
          <p:nvPr/>
        </p:nvGrpSpPr>
        <p:grpSpPr bwMode="auto">
          <a:xfrm>
            <a:off x="196850" y="1331913"/>
            <a:ext cx="3752850" cy="2024062"/>
            <a:chOff x="14660" y="1332204"/>
            <a:chExt cx="3752446" cy="2024243"/>
          </a:xfrm>
        </p:grpSpPr>
        <p:pic>
          <p:nvPicPr>
            <p:cNvPr id="1238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60" y="1484784"/>
              <a:ext cx="2520951"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90" name="Group 72"/>
            <p:cNvGrpSpPr>
              <a:grpSpLocks/>
            </p:cNvGrpSpPr>
            <p:nvPr/>
          </p:nvGrpSpPr>
          <p:grpSpPr bwMode="auto">
            <a:xfrm>
              <a:off x="1080144" y="1332204"/>
              <a:ext cx="2686962" cy="624400"/>
              <a:chOff x="195" y="5063"/>
              <a:chExt cx="1950" cy="580"/>
            </a:xfrm>
          </p:grpSpPr>
          <p:sp>
            <p:nvSpPr>
              <p:cNvPr id="12391" name="Rectangle 73"/>
              <p:cNvSpPr>
                <a:spLocks/>
              </p:cNvSpPr>
              <p:nvPr/>
            </p:nvSpPr>
            <p:spPr bwMode="auto">
              <a:xfrm>
                <a:off x="639" y="5295"/>
                <a:ext cx="1506" cy="348"/>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Multi-Academy Trusts</a:t>
                </a:r>
              </a:p>
            </p:txBody>
          </p:sp>
          <p:pic>
            <p:nvPicPr>
              <p:cNvPr id="12392"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202" y="5056"/>
                <a:ext cx="463"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2293" name="Group 41"/>
          <p:cNvGrpSpPr>
            <a:grpSpLocks/>
          </p:cNvGrpSpPr>
          <p:nvPr/>
        </p:nvGrpSpPr>
        <p:grpSpPr bwMode="auto">
          <a:xfrm>
            <a:off x="5340350" y="1468438"/>
            <a:ext cx="3659188" cy="1296987"/>
            <a:chOff x="4883946" y="1264270"/>
            <a:chExt cx="3659188" cy="1296988"/>
          </a:xfrm>
        </p:grpSpPr>
        <p:pic>
          <p:nvPicPr>
            <p:cNvPr id="12365"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3946" y="1264270"/>
              <a:ext cx="2360613"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66" name="Group 62"/>
            <p:cNvGrpSpPr>
              <a:grpSpLocks/>
            </p:cNvGrpSpPr>
            <p:nvPr/>
          </p:nvGrpSpPr>
          <p:grpSpPr bwMode="auto">
            <a:xfrm>
              <a:off x="5818984" y="1264270"/>
              <a:ext cx="1063625" cy="574675"/>
              <a:chOff x="2381" y="2160"/>
              <a:chExt cx="670" cy="362"/>
            </a:xfrm>
          </p:grpSpPr>
          <p:pic>
            <p:nvPicPr>
              <p:cNvPr id="12385"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6"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7"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8"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367" name="Group 62"/>
            <p:cNvGrpSpPr>
              <a:grpSpLocks/>
            </p:cNvGrpSpPr>
            <p:nvPr/>
          </p:nvGrpSpPr>
          <p:grpSpPr bwMode="auto">
            <a:xfrm>
              <a:off x="4883946" y="1264270"/>
              <a:ext cx="1063625" cy="574675"/>
              <a:chOff x="2381" y="2160"/>
              <a:chExt cx="670" cy="362"/>
            </a:xfrm>
          </p:grpSpPr>
          <p:pic>
            <p:nvPicPr>
              <p:cNvPr id="12381"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2"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3"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4"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368" name="Group 62"/>
            <p:cNvGrpSpPr>
              <a:grpSpLocks/>
            </p:cNvGrpSpPr>
            <p:nvPr/>
          </p:nvGrpSpPr>
          <p:grpSpPr bwMode="auto">
            <a:xfrm>
              <a:off x="5026821" y="1767508"/>
              <a:ext cx="1063625" cy="574675"/>
              <a:chOff x="2381" y="2160"/>
              <a:chExt cx="670" cy="362"/>
            </a:xfrm>
          </p:grpSpPr>
          <p:pic>
            <p:nvPicPr>
              <p:cNvPr id="12377"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78"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79"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80"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369" name="Group 62"/>
            <p:cNvGrpSpPr>
              <a:grpSpLocks/>
            </p:cNvGrpSpPr>
            <p:nvPr/>
          </p:nvGrpSpPr>
          <p:grpSpPr bwMode="auto">
            <a:xfrm>
              <a:off x="5963446" y="1767508"/>
              <a:ext cx="1063625" cy="574675"/>
              <a:chOff x="2381" y="2160"/>
              <a:chExt cx="670" cy="362"/>
            </a:xfrm>
          </p:grpSpPr>
          <p:pic>
            <p:nvPicPr>
              <p:cNvPr id="12373"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74" name="Picture 6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75"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76" name="Picture 6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370" name="Group 72"/>
            <p:cNvGrpSpPr>
              <a:grpSpLocks/>
            </p:cNvGrpSpPr>
            <p:nvPr/>
          </p:nvGrpSpPr>
          <p:grpSpPr bwMode="auto">
            <a:xfrm>
              <a:off x="6900071" y="1335708"/>
              <a:ext cx="1643063" cy="501650"/>
              <a:chOff x="288" y="4896"/>
              <a:chExt cx="1678" cy="641"/>
            </a:xfrm>
          </p:grpSpPr>
          <p:sp>
            <p:nvSpPr>
              <p:cNvPr id="12371" name="Rectangle 73"/>
              <p:cNvSpPr>
                <a:spLocks/>
              </p:cNvSpPr>
              <p:nvPr/>
            </p:nvSpPr>
            <p:spPr bwMode="auto">
              <a:xfrm>
                <a:off x="460" y="5170"/>
                <a:ext cx="1506" cy="367"/>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Free Schools</a:t>
                </a:r>
              </a:p>
            </p:txBody>
          </p:sp>
          <p:pic>
            <p:nvPicPr>
              <p:cNvPr id="12372" name="Picture 74" descr="Untitled-1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75482">
                <a:off x="294" y="4890"/>
                <a:ext cx="465"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2294" name="Group 40"/>
          <p:cNvGrpSpPr>
            <a:grpSpLocks/>
          </p:cNvGrpSpPr>
          <p:nvPr/>
        </p:nvGrpSpPr>
        <p:grpSpPr bwMode="auto">
          <a:xfrm>
            <a:off x="4262438" y="2784475"/>
            <a:ext cx="2233612" cy="1141413"/>
            <a:chOff x="6033813" y="2374499"/>
            <a:chExt cx="2233613" cy="1141413"/>
          </a:xfrm>
        </p:grpSpPr>
        <p:pic>
          <p:nvPicPr>
            <p:cNvPr id="12360" name="Picture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2560" y="2618415"/>
              <a:ext cx="1207559" cy="592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61" name="Picture 86"/>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40538" y="2374499"/>
              <a:ext cx="526888" cy="680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62" name="Picture 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39704" y="2863679"/>
              <a:ext cx="547057" cy="30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363" name="Rectangle 73"/>
            <p:cNvSpPr>
              <a:spLocks/>
            </p:cNvSpPr>
            <p:nvPr/>
          </p:nvSpPr>
          <p:spPr bwMode="auto">
            <a:xfrm>
              <a:off x="6305542" y="3271913"/>
              <a:ext cx="1868598" cy="243999"/>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All-through Schools</a:t>
              </a:r>
            </a:p>
          </p:txBody>
        </p:sp>
        <p:pic>
          <p:nvPicPr>
            <p:cNvPr id="12364"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6175825" y="2974328"/>
              <a:ext cx="307824" cy="59184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5" name="Group 94"/>
          <p:cNvGrpSpPr>
            <a:grpSpLocks/>
          </p:cNvGrpSpPr>
          <p:nvPr/>
        </p:nvGrpSpPr>
        <p:grpSpPr bwMode="auto">
          <a:xfrm>
            <a:off x="117475" y="3594100"/>
            <a:ext cx="3762375" cy="1368425"/>
            <a:chOff x="1835152" y="3366617"/>
            <a:chExt cx="3762514" cy="1368101"/>
          </a:xfrm>
        </p:grpSpPr>
        <p:grpSp>
          <p:nvGrpSpPr>
            <p:cNvPr id="12343" name="Group 62"/>
            <p:cNvGrpSpPr>
              <a:grpSpLocks/>
            </p:cNvGrpSpPr>
            <p:nvPr/>
          </p:nvGrpSpPr>
          <p:grpSpPr bwMode="auto">
            <a:xfrm>
              <a:off x="2549527" y="3675856"/>
              <a:ext cx="1063625" cy="574675"/>
              <a:chOff x="2381" y="2160"/>
              <a:chExt cx="670" cy="362"/>
            </a:xfrm>
          </p:grpSpPr>
          <p:pic>
            <p:nvPicPr>
              <p:cNvPr id="12356" name="Picture 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1" y="2200"/>
                <a:ext cx="671"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7" name="Picture 6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5" y="2160"/>
                <a:ext cx="433"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8" name="Picture 6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4" y="2242"/>
                <a:ext cx="162"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9" name="Picture 6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582" y="2300"/>
                <a:ext cx="217"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344" name="Group 67"/>
            <p:cNvGrpSpPr>
              <a:grpSpLocks/>
            </p:cNvGrpSpPr>
            <p:nvPr/>
          </p:nvGrpSpPr>
          <p:grpSpPr bwMode="auto">
            <a:xfrm>
              <a:off x="1835152" y="3818731"/>
              <a:ext cx="776288" cy="574675"/>
              <a:chOff x="1837" y="2387"/>
              <a:chExt cx="489" cy="362"/>
            </a:xfrm>
          </p:grpSpPr>
          <p:pic>
            <p:nvPicPr>
              <p:cNvPr id="12352" name="Picture 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837" y="2427"/>
                <a:ext cx="490"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3" name="Picture 69"/>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62" y="2387"/>
                <a:ext cx="316" cy="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4" name="Picture 7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124" y="2469"/>
                <a:ext cx="118"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5" name="Picture 7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984" y="2527"/>
                <a:ext cx="159"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345" name="Group 73"/>
            <p:cNvGrpSpPr>
              <a:grpSpLocks/>
            </p:cNvGrpSpPr>
            <p:nvPr/>
          </p:nvGrpSpPr>
          <p:grpSpPr bwMode="auto">
            <a:xfrm>
              <a:off x="2478090" y="4175918"/>
              <a:ext cx="1063625" cy="558800"/>
              <a:chOff x="2336" y="2568"/>
              <a:chExt cx="670" cy="352"/>
            </a:xfrm>
          </p:grpSpPr>
          <p:pic>
            <p:nvPicPr>
              <p:cNvPr id="12348" name="Picture 7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36" y="2607"/>
                <a:ext cx="671"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49" name="Picture 75"/>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370" y="2568"/>
                <a:ext cx="433"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0" name="Picture 7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729" y="2648"/>
                <a:ext cx="16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51" name="Picture 77"/>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537" y="2704"/>
                <a:ext cx="217"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2346" name="Rectangle 73"/>
            <p:cNvSpPr>
              <a:spLocks/>
            </p:cNvSpPr>
            <p:nvPr/>
          </p:nvSpPr>
          <p:spPr bwMode="auto">
            <a:xfrm>
              <a:off x="3391834" y="3493141"/>
              <a:ext cx="2205832" cy="288925"/>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ea typeface="ヒラギノ角ゴ Pro W3"/>
                  <a:cs typeface="ヒラギノ角ゴ Pro W3"/>
                </a:rPr>
                <a:t>LA Maintained Schools</a:t>
              </a:r>
            </a:p>
          </p:txBody>
        </p:sp>
        <p:pic>
          <p:nvPicPr>
            <p:cNvPr id="12347" name="Picture 74" descr="Untitled-1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75482">
              <a:off x="3084544" y="3352329"/>
              <a:ext cx="342900" cy="371475"/>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297" name="Group 93"/>
          <p:cNvGrpSpPr>
            <a:grpSpLocks/>
          </p:cNvGrpSpPr>
          <p:nvPr/>
        </p:nvGrpSpPr>
        <p:grpSpPr bwMode="auto">
          <a:xfrm>
            <a:off x="2736850" y="2176463"/>
            <a:ext cx="2687638" cy="1327150"/>
            <a:chOff x="357188" y="3518014"/>
            <a:chExt cx="2687519" cy="1327036"/>
          </a:xfrm>
        </p:grpSpPr>
        <p:pic>
          <p:nvPicPr>
            <p:cNvPr id="12312" name="Picture 4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5428" y="3929063"/>
              <a:ext cx="83661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3" name="Group 72"/>
            <p:cNvGrpSpPr>
              <a:grpSpLocks/>
            </p:cNvGrpSpPr>
            <p:nvPr/>
          </p:nvGrpSpPr>
          <p:grpSpPr bwMode="auto">
            <a:xfrm>
              <a:off x="648286" y="3518014"/>
              <a:ext cx="2396421" cy="691613"/>
              <a:chOff x="95" y="5017"/>
              <a:chExt cx="1874" cy="575"/>
            </a:xfrm>
          </p:grpSpPr>
          <p:sp>
            <p:nvSpPr>
              <p:cNvPr id="12318" name="Rectangle 73"/>
              <p:cNvSpPr>
                <a:spLocks/>
              </p:cNvSpPr>
              <p:nvPr/>
            </p:nvSpPr>
            <p:spPr bwMode="auto">
              <a:xfrm>
                <a:off x="333" y="5253"/>
                <a:ext cx="1636" cy="339"/>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a:solidFill>
                      <a:srgbClr val="000000"/>
                    </a:solidFill>
                    <a:latin typeface="Tahoma" pitchFamily="34" charset="0"/>
                    <a:cs typeface="Tahoma" pitchFamily="34" charset="0"/>
                  </a:rPr>
                  <a:t>Convertor Academies</a:t>
                </a:r>
              </a:p>
            </p:txBody>
          </p:sp>
          <p:pic>
            <p:nvPicPr>
              <p:cNvPr id="12319"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102" y="5010"/>
                <a:ext cx="461" cy="475"/>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314" name="Picture 4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57250" y="4357688"/>
              <a:ext cx="4159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5" name="Group 81"/>
            <p:cNvGrpSpPr>
              <a:grpSpLocks/>
            </p:cNvGrpSpPr>
            <p:nvPr/>
          </p:nvGrpSpPr>
          <p:grpSpPr bwMode="auto">
            <a:xfrm>
              <a:off x="357188" y="4071938"/>
              <a:ext cx="265112" cy="715962"/>
              <a:chOff x="295" y="2614"/>
              <a:chExt cx="167" cy="451"/>
            </a:xfrm>
          </p:grpSpPr>
          <p:pic>
            <p:nvPicPr>
              <p:cNvPr id="12316" name="Picture 82"/>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95" y="2883"/>
                <a:ext cx="16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7" name="Picture 83"/>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9" y="2614"/>
                <a:ext cx="103"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grpSp>
        <p:nvGrpSpPr>
          <p:cNvPr id="12298" name="Group 106"/>
          <p:cNvGrpSpPr>
            <a:grpSpLocks/>
          </p:cNvGrpSpPr>
          <p:nvPr/>
        </p:nvGrpSpPr>
        <p:grpSpPr bwMode="auto">
          <a:xfrm>
            <a:off x="2425700" y="4048125"/>
            <a:ext cx="3133725" cy="1776413"/>
            <a:chOff x="2195633" y="4256909"/>
            <a:chExt cx="3133725" cy="1776413"/>
          </a:xfrm>
        </p:grpSpPr>
        <p:pic>
          <p:nvPicPr>
            <p:cNvPr id="12301" name="Picture 88"/>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2392483" y="4256909"/>
              <a:ext cx="68897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02" name="Group 72"/>
            <p:cNvGrpSpPr>
              <a:grpSpLocks/>
            </p:cNvGrpSpPr>
            <p:nvPr/>
          </p:nvGrpSpPr>
          <p:grpSpPr bwMode="auto">
            <a:xfrm>
              <a:off x="2195633" y="5560247"/>
              <a:ext cx="3044825" cy="471487"/>
              <a:chOff x="288" y="4896"/>
              <a:chExt cx="1725" cy="602"/>
            </a:xfrm>
          </p:grpSpPr>
          <p:sp>
            <p:nvSpPr>
              <p:cNvPr id="12310" name="Rectangle 73"/>
              <p:cNvSpPr>
                <a:spLocks/>
              </p:cNvSpPr>
              <p:nvPr/>
            </p:nvSpPr>
            <p:spPr bwMode="auto">
              <a:xfrm>
                <a:off x="507" y="5131"/>
                <a:ext cx="1506" cy="367"/>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endParaRPr lang="en-US" sz="1100" b="1">
                  <a:solidFill>
                    <a:srgbClr val="000000"/>
                  </a:solidFill>
                  <a:latin typeface="Arial Narrow" pitchFamily="34" charset="0"/>
                  <a:ea typeface="ヒラギノ角ゴ Pro W3"/>
                  <a:cs typeface="ヒラギノ角ゴ Pro W3"/>
                </a:endParaRPr>
              </a:p>
            </p:txBody>
          </p:sp>
          <p:pic>
            <p:nvPicPr>
              <p:cNvPr id="12311"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293" y="4889"/>
                <a:ext cx="464"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303" name="Picture 4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97283" y="4808166"/>
              <a:ext cx="8366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4" name="Picture 8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3313233" y="5055422"/>
              <a:ext cx="2571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05" name="Group 59"/>
            <p:cNvGrpSpPr>
              <a:grpSpLocks/>
            </p:cNvGrpSpPr>
            <p:nvPr/>
          </p:nvGrpSpPr>
          <p:grpSpPr bwMode="auto">
            <a:xfrm>
              <a:off x="2613965" y="4818654"/>
              <a:ext cx="265113" cy="768350"/>
              <a:chOff x="4558" y="3158"/>
              <a:chExt cx="167" cy="484"/>
            </a:xfrm>
          </p:grpSpPr>
          <p:pic>
            <p:nvPicPr>
              <p:cNvPr id="12308" name="Picture 6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558" y="3460"/>
                <a:ext cx="16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6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578" y="3158"/>
                <a:ext cx="129"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2306" name="TextBox 124"/>
            <p:cNvSpPr txBox="1">
              <a:spLocks noChangeArrowheads="1"/>
            </p:cNvSpPr>
            <p:nvPr/>
          </p:nvSpPr>
          <p:spPr bwMode="auto">
            <a:xfrm>
              <a:off x="2663946" y="5725347"/>
              <a:ext cx="26654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GB" sz="1400" b="1">
                  <a:solidFill>
                    <a:srgbClr val="000000"/>
                  </a:solidFill>
                  <a:latin typeface="Tahoma" pitchFamily="34" charset="0"/>
                </a:rPr>
                <a:t> Academy/Academy Chains</a:t>
              </a:r>
            </a:p>
          </p:txBody>
        </p:sp>
        <p:pic>
          <p:nvPicPr>
            <p:cNvPr id="12307" name="Picture 88"/>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3606921" y="4899847"/>
              <a:ext cx="68897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pic>
        <p:nvPicPr>
          <p:cNvPr id="12299"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16150" y="4230688"/>
            <a:ext cx="2360613"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 name="Rectangle 7"/>
          <p:cNvSpPr/>
          <p:nvPr/>
        </p:nvSpPr>
        <p:spPr>
          <a:xfrm rot="19939501">
            <a:off x="947522" y="3010191"/>
            <a:ext cx="7261576" cy="830997"/>
          </a:xfrm>
          <a:prstGeom prst="rect">
            <a:avLst/>
          </a:prstGeom>
          <a:noFill/>
        </p:spPr>
        <p:txBody>
          <a:bodyPr lIns="0" tIns="0" rIns="0" bIns="0">
            <a:spAutoFit/>
          </a:bodyPr>
          <a:lstStyle/>
          <a:p>
            <a:pPr algn="ctr">
              <a:defRPr/>
            </a:pPr>
            <a:r>
              <a:rPr lang="en-US"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charset="0"/>
              </a:rPr>
              <a:t>PARTNERSHIPS</a:t>
            </a:r>
            <a:endParaRPr lang="en-US" sz="54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rial" charset="0"/>
            </a:endParaRPr>
          </a:p>
        </p:txBody>
      </p:sp>
      <p:grpSp>
        <p:nvGrpSpPr>
          <p:cNvPr id="112" name="Group 84"/>
          <p:cNvGrpSpPr>
            <a:grpSpLocks/>
          </p:cNvGrpSpPr>
          <p:nvPr/>
        </p:nvGrpSpPr>
        <p:grpSpPr bwMode="auto">
          <a:xfrm>
            <a:off x="5692567" y="4073764"/>
            <a:ext cx="3348037" cy="1322388"/>
            <a:chOff x="5651500" y="5016500"/>
            <a:chExt cx="3348038" cy="1322388"/>
          </a:xfrm>
        </p:grpSpPr>
        <p:pic>
          <p:nvPicPr>
            <p:cNvPr id="113" name="Picture 43"/>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651500" y="5157788"/>
              <a:ext cx="19748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14" name="Group 49"/>
            <p:cNvGrpSpPr>
              <a:grpSpLocks/>
            </p:cNvGrpSpPr>
            <p:nvPr/>
          </p:nvGrpSpPr>
          <p:grpSpPr bwMode="auto">
            <a:xfrm>
              <a:off x="6161088" y="5016500"/>
              <a:ext cx="627062" cy="482600"/>
              <a:chOff x="4105" y="2795"/>
              <a:chExt cx="581" cy="454"/>
            </a:xfrm>
          </p:grpSpPr>
          <p:pic>
            <p:nvPicPr>
              <p:cNvPr id="132" name="Picture 50"/>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4106" y="2887"/>
                <a:ext cx="580" cy="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3" name="Picture 51"/>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105" y="2795"/>
                <a:ext cx="456"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4" name="Picture 52"/>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4230" y="2999"/>
                <a:ext cx="154"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5" name="Picture 53"/>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4354" y="2966"/>
                <a:ext cx="227" cy="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15" name="Group 125"/>
            <p:cNvGrpSpPr>
              <a:grpSpLocks/>
            </p:cNvGrpSpPr>
            <p:nvPr/>
          </p:nvGrpSpPr>
          <p:grpSpPr bwMode="auto">
            <a:xfrm>
              <a:off x="5867400" y="5208588"/>
              <a:ext cx="1506538" cy="923925"/>
              <a:chOff x="6227766" y="4652960"/>
              <a:chExt cx="2217739" cy="1152532"/>
            </a:xfrm>
          </p:grpSpPr>
          <p:grpSp>
            <p:nvGrpSpPr>
              <p:cNvPr id="119" name="Group 44"/>
              <p:cNvGrpSpPr>
                <a:grpSpLocks/>
              </p:cNvGrpSpPr>
              <p:nvPr/>
            </p:nvGrpSpPr>
            <p:grpSpPr bwMode="auto">
              <a:xfrm>
                <a:off x="7524754" y="4652960"/>
                <a:ext cx="920751" cy="936624"/>
                <a:chOff x="4740" y="2931"/>
                <a:chExt cx="580" cy="590"/>
              </a:xfrm>
            </p:grpSpPr>
            <p:pic>
              <p:nvPicPr>
                <p:cNvPr id="128" name="Picture 45"/>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740" y="2996"/>
                  <a:ext cx="580"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9" name="Picture 46"/>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4769" y="2931"/>
                  <a:ext cx="374" cy="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0" name="Picture 4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5080" y="3065"/>
                  <a:ext cx="140" cy="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1" name="Picture 4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4913" y="3159"/>
                  <a:ext cx="188"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0" name="Group 54"/>
              <p:cNvGrpSpPr>
                <a:grpSpLocks/>
              </p:cNvGrpSpPr>
              <p:nvPr/>
            </p:nvGrpSpPr>
            <p:grpSpPr bwMode="auto">
              <a:xfrm>
                <a:off x="6227766" y="5084767"/>
                <a:ext cx="922338" cy="720725"/>
                <a:chOff x="3923" y="3203"/>
                <a:chExt cx="581" cy="454"/>
              </a:xfrm>
            </p:grpSpPr>
            <p:pic>
              <p:nvPicPr>
                <p:cNvPr id="124" name="Picture 55"/>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3923" y="3253"/>
                  <a:ext cx="58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5" name="Picture 56"/>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952" y="3203"/>
                  <a:ext cx="375"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6" name="Picture 57"/>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4263" y="3306"/>
                  <a:ext cx="140" cy="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7" name="Picture 58"/>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4097" y="3378"/>
                  <a:ext cx="188"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nvGrpSpPr>
              <p:cNvPr id="121" name="Group 59"/>
              <p:cNvGrpSpPr>
                <a:grpSpLocks/>
              </p:cNvGrpSpPr>
              <p:nvPr/>
            </p:nvGrpSpPr>
            <p:grpSpPr bwMode="auto">
              <a:xfrm>
                <a:off x="7235838" y="5013334"/>
                <a:ext cx="266701" cy="769939"/>
                <a:chOff x="4558" y="3158"/>
                <a:chExt cx="168" cy="485"/>
              </a:xfrm>
            </p:grpSpPr>
            <p:pic>
              <p:nvPicPr>
                <p:cNvPr id="122" name="Picture 60"/>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4558" y="3460"/>
                  <a:ext cx="168"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 name="Picture 61"/>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578" y="3158"/>
                  <a:ext cx="129"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grpSp>
        <p:grpSp>
          <p:nvGrpSpPr>
            <p:cNvPr id="116" name="Group 72"/>
            <p:cNvGrpSpPr>
              <a:grpSpLocks/>
            </p:cNvGrpSpPr>
            <p:nvPr/>
          </p:nvGrpSpPr>
          <p:grpSpPr bwMode="auto">
            <a:xfrm>
              <a:off x="7453313" y="5495925"/>
              <a:ext cx="1546225" cy="500063"/>
              <a:chOff x="129" y="4967"/>
              <a:chExt cx="1723" cy="696"/>
            </a:xfrm>
          </p:grpSpPr>
          <p:sp>
            <p:nvSpPr>
              <p:cNvPr id="117" name="Rectangle 73"/>
              <p:cNvSpPr>
                <a:spLocks/>
              </p:cNvSpPr>
              <p:nvPr/>
            </p:nvSpPr>
            <p:spPr bwMode="auto">
              <a:xfrm>
                <a:off x="345" y="5238"/>
                <a:ext cx="1507" cy="425"/>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b="1">
                    <a:solidFill>
                      <a:srgbClr val="000000"/>
                    </a:solidFill>
                    <a:latin typeface="Arial Narrow" pitchFamily="34" charset="0"/>
                    <a:ea typeface="ヒラギノ角ゴ Pro W3"/>
                    <a:cs typeface="ヒラギノ角ゴ Pro W3"/>
                  </a:rPr>
                  <a:t> </a:t>
                </a:r>
                <a:r>
                  <a:rPr lang="en-US" sz="1400" b="1">
                    <a:solidFill>
                      <a:srgbClr val="000000"/>
                    </a:solidFill>
                    <a:latin typeface="Tahoma" pitchFamily="34" charset="0"/>
                    <a:ea typeface="ヒラギノ角ゴ Pro W3"/>
                    <a:cs typeface="ヒラギノ角ゴ Pro W3"/>
                  </a:rPr>
                  <a:t>Federations</a:t>
                </a:r>
              </a:p>
            </p:txBody>
          </p:sp>
          <p:pic>
            <p:nvPicPr>
              <p:cNvPr id="118" name="Picture 74" descr="Untitled-1_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675482">
                <a:off x="136" y="4960"/>
                <a:ext cx="463" cy="478"/>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136" name="Group 135"/>
          <p:cNvGrpSpPr/>
          <p:nvPr/>
        </p:nvGrpSpPr>
        <p:grpSpPr>
          <a:xfrm>
            <a:off x="6753945" y="2670816"/>
            <a:ext cx="2288245" cy="1179508"/>
            <a:chOff x="6753945" y="2670816"/>
            <a:chExt cx="2288245" cy="1179508"/>
          </a:xfrm>
        </p:grpSpPr>
        <p:pic>
          <p:nvPicPr>
            <p:cNvPr id="137" name="Picture 43"/>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7181549" y="2670816"/>
              <a:ext cx="1726279" cy="1028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8" name="Picture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5854" y="2716446"/>
              <a:ext cx="1361975" cy="855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9" name="Picture 8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79286" y="3045911"/>
              <a:ext cx="617012" cy="44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40" name="Group 72"/>
            <p:cNvGrpSpPr>
              <a:grpSpLocks/>
            </p:cNvGrpSpPr>
            <p:nvPr/>
          </p:nvGrpSpPr>
          <p:grpSpPr bwMode="auto">
            <a:xfrm>
              <a:off x="6753945" y="3220220"/>
              <a:ext cx="2288245" cy="630104"/>
              <a:chOff x="-156" y="4784"/>
              <a:chExt cx="2092" cy="657"/>
            </a:xfrm>
          </p:grpSpPr>
          <p:sp>
            <p:nvSpPr>
              <p:cNvPr id="141" name="Rectangle 73"/>
              <p:cNvSpPr>
                <a:spLocks/>
              </p:cNvSpPr>
              <p:nvPr/>
            </p:nvSpPr>
            <p:spPr bwMode="auto">
              <a:xfrm>
                <a:off x="120" y="5148"/>
                <a:ext cx="1816" cy="293"/>
              </a:xfrm>
              <a:prstGeom prst="rect">
                <a:avLst/>
              </a:prstGeom>
              <a:solidFill>
                <a:schemeClr val="bg1"/>
              </a:solidFill>
              <a:ln w="63500">
                <a:solidFill>
                  <a:srgbClr val="A92E2F"/>
                </a:solidFill>
                <a:miter lim="800000"/>
                <a:headEnd/>
                <a:tailEnd/>
              </a:ln>
              <a:effectLst>
                <a:outerShdw dist="35921" dir="2700000" algn="ctr" rotWithShape="0">
                  <a:schemeClr val="bg2"/>
                </a:outerShdw>
              </a:effectLst>
            </p:spPr>
            <p:txBody>
              <a:bodyPr wrap="none" lIns="44998" tIns="22499" rIns="44998" bIns="22499" anchor="ctr"/>
              <a:lstStyle/>
              <a:p>
                <a:pPr algn="ctr" defTabSz="450850"/>
                <a:r>
                  <a:rPr lang="en-US" sz="1400" b="1" dirty="0" smtClean="0">
                    <a:solidFill>
                      <a:srgbClr val="000000"/>
                    </a:solidFill>
                    <a:latin typeface="Tahoma" pitchFamily="34" charset="0"/>
                    <a:ea typeface="ヒラギノ角ゴ Pro W3"/>
                    <a:cs typeface="ヒラギノ角ゴ Pro W3"/>
                  </a:rPr>
                  <a:t>Independent Schools</a:t>
                </a:r>
                <a:endParaRPr lang="en-US" sz="1400" b="1" dirty="0">
                  <a:solidFill>
                    <a:srgbClr val="000000"/>
                  </a:solidFill>
                  <a:latin typeface="Tahoma" pitchFamily="34" charset="0"/>
                  <a:ea typeface="ヒラギノ角ゴ Pro W3"/>
                  <a:cs typeface="ヒラギノ角ゴ Pro W3"/>
                </a:endParaRPr>
              </a:p>
            </p:txBody>
          </p:sp>
          <p:pic>
            <p:nvPicPr>
              <p:cNvPr id="142" name="Picture 74" descr="Untitled-1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3675482">
                <a:off x="-149" y="4777"/>
                <a:ext cx="463" cy="477"/>
              </a:xfrm>
              <a:prstGeom prst="rect">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1013</TotalTime>
  <Words>2393</Words>
  <Application>Microsoft Office PowerPoint</Application>
  <PresentationFormat>On-screen Show (4:3)</PresentationFormat>
  <Paragraphs>249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Blank Presentation</vt:lpstr>
      <vt:lpstr>Changing School Governance Arrangements</vt:lpstr>
      <vt:lpstr>The Government’s Education Strategy</vt:lpstr>
      <vt:lpstr>The Government’s Education Strategy</vt:lpstr>
      <vt:lpstr>School autonomy and high accountability without the resources for capacity building can lead to 4 problems:</vt:lpstr>
      <vt:lpstr>Partnership and collaboration has to be the way forward:</vt:lpstr>
      <vt:lpstr>The Bradford Education Strategy</vt:lpstr>
      <vt:lpstr>The Bradford Partnerships</vt:lpstr>
      <vt:lpstr>The Educational Landscape in Bradford</vt:lpstr>
      <vt:lpstr>The Educational Landscape in Bradford</vt:lpstr>
      <vt:lpstr>What is an academy?</vt:lpstr>
      <vt:lpstr>What is an academy?</vt:lpstr>
      <vt:lpstr>Different Academy Models</vt:lpstr>
      <vt:lpstr>What is an academy chain?</vt:lpstr>
      <vt:lpstr>What is an academy chain?</vt:lpstr>
      <vt:lpstr>Governance in MATs &amp; academy chains?</vt:lpstr>
      <vt:lpstr>What is a sponsored academy?</vt:lpstr>
      <vt:lpstr>Faith / church schools and academies</vt:lpstr>
      <vt:lpstr>Choosing a sponsor</vt:lpstr>
      <vt:lpstr>Role of LA Officers in advising schools</vt:lpstr>
      <vt:lpstr>The process of academisation</vt:lpstr>
      <vt:lpstr>The process of academisation</vt:lpstr>
      <vt:lpstr>The current position in Bradford</vt:lpstr>
      <vt:lpstr>The current position in Bradford</vt:lpstr>
    </vt:vector>
  </TitlesOfParts>
  <Company>bradford met.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Briscoe</dc:creator>
  <cp:lastModifiedBy>Evelyn Haigh</cp:lastModifiedBy>
  <cp:revision>78</cp:revision>
  <dcterms:created xsi:type="dcterms:W3CDTF">2011-07-14T13:34:17Z</dcterms:created>
  <dcterms:modified xsi:type="dcterms:W3CDTF">2016-03-08T17:09:57Z</dcterms:modified>
</cp:coreProperties>
</file>