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061" r:id="rId5"/>
    <p:sldMasterId id="2147485103" r:id="rId6"/>
  </p:sldMasterIdLst>
  <p:notesMasterIdLst>
    <p:notesMasterId r:id="rId20"/>
  </p:notesMasterIdLst>
  <p:sldIdLst>
    <p:sldId id="326" r:id="rId7"/>
    <p:sldId id="358" r:id="rId8"/>
    <p:sldId id="387" r:id="rId9"/>
    <p:sldId id="389" r:id="rId10"/>
    <p:sldId id="330" r:id="rId11"/>
    <p:sldId id="390" r:id="rId12"/>
    <p:sldId id="332" r:id="rId13"/>
    <p:sldId id="371" r:id="rId14"/>
    <p:sldId id="386" r:id="rId15"/>
    <p:sldId id="391" r:id="rId16"/>
    <p:sldId id="364" r:id="rId17"/>
    <p:sldId id="392" r:id="rId18"/>
    <p:sldId id="393" r:id="rId19"/>
  </p:sldIdLst>
  <p:sldSz cx="9144000" cy="6858000" type="screen4x3"/>
  <p:notesSz cx="6797675" cy="9926638"/>
  <p:custShowLst>
    <p:custShow name="Custom Show 1" id="0">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FF"/>
    <a:srgbClr val="FEFEFE"/>
    <a:srgbClr val="EAE7B4"/>
    <a:srgbClr val="EADCF4"/>
    <a:srgbClr val="BDEEFF"/>
    <a:srgbClr val="CCCCFF"/>
    <a:srgbClr val="EAF2F2"/>
    <a:srgbClr val="C0F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4" autoAdjust="0"/>
    <p:restoredTop sz="76239" autoAdjust="0"/>
  </p:normalViewPr>
  <p:slideViewPr>
    <p:cSldViewPr>
      <p:cViewPr varScale="1">
        <p:scale>
          <a:sx n="52" d="100"/>
          <a:sy n="52" d="100"/>
        </p:scale>
        <p:origin x="-139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614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638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5D0D6B0-BDF0-48E9-B035-A8ED9C361612}" type="slidenum">
              <a:rPr lang="en-GB"/>
              <a:pPr>
                <a:defRPr/>
              </a:pPr>
              <a:t>‹#›</a:t>
            </a:fld>
            <a:endParaRPr lang="en-GB"/>
          </a:p>
        </p:txBody>
      </p:sp>
    </p:spTree>
    <p:extLst>
      <p:ext uri="{BB962C8B-B14F-4D97-AF65-F5344CB8AC3E}">
        <p14:creationId xmlns:p14="http://schemas.microsoft.com/office/powerpoint/2010/main" val="3131387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XReb5jKRLI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AEC894-EF53-4C08-9289-126DD6B32729}" type="slidenum">
              <a:rPr lang="en-GB" altLang="en-US" sz="1200" smtClean="0"/>
              <a:pPr/>
              <a:t>1</a:t>
            </a:fld>
            <a:endParaRPr lang="en-GB" altLang="en-US" sz="1200" smtClean="0"/>
          </a:p>
        </p:txBody>
      </p:sp>
      <p:sp>
        <p:nvSpPr>
          <p:cNvPr id="18435" name="Rectangle 2"/>
          <p:cNvSpPr>
            <a:spLocks noGrp="1" noRot="1" noChangeAspect="1" noChangeArrowheads="1" noTextEdit="1"/>
          </p:cNvSpPr>
          <p:nvPr>
            <p:ph type="sldImg"/>
          </p:nvPr>
        </p:nvSpPr>
        <p:spPr>
          <a:xfrm>
            <a:off x="917575" y="744538"/>
            <a:ext cx="4962525" cy="3722687"/>
          </a:xfrm>
          <a:ln/>
        </p:spPr>
      </p:sp>
      <p:sp>
        <p:nvSpPr>
          <p:cNvPr id="18436"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sng" strike="noStrike" kern="1200" cap="none" spc="0" normalizeH="0" baseline="0" noProof="0" dirty="0" smtClean="0">
                <a:ln>
                  <a:noFill/>
                </a:ln>
                <a:solidFill>
                  <a:prstClr val="black"/>
                </a:solidFill>
                <a:effectLst/>
                <a:uLnTx/>
                <a:uFillTx/>
                <a:latin typeface="Calibri" panose="020F0502020204030204"/>
                <a:ea typeface="+mn-ea"/>
                <a:cs typeface="+mn-cs"/>
              </a:rPr>
              <a:t>CHECK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Have I spoken with the class teacher first? (see separate checklist)?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Have I explained the ground rules? (Join in; hands up to answer; respect each others contributions)?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Have I introduced myself and my reason for being in school?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r>
              <a:rPr lang="en-GB" altLang="en-US" u="sng" dirty="0" smtClean="0"/>
              <a:t>Introduction</a:t>
            </a:r>
          </a:p>
          <a:p>
            <a:r>
              <a:rPr lang="en-GB" altLang="en-US" u="none" baseline="0" dirty="0" smtClean="0"/>
              <a:t>Clarify what is meant by ‘knife’. What do I mean by Knife Awareness? </a:t>
            </a:r>
            <a:r>
              <a:rPr lang="en-GB" altLang="en-US" u="none" dirty="0" smtClean="0"/>
              <a:t>I know that most, if not all of you here, don’t carry a knife, and would never carry a knife. Most people don’t! We call them, the healthy majority</a:t>
            </a:r>
            <a:r>
              <a:rPr lang="en-GB" altLang="en-US" u="none" baseline="0" dirty="0" smtClean="0"/>
              <a:t> (you, me your teachers, </a:t>
            </a:r>
            <a:r>
              <a:rPr lang="en-GB" altLang="en-US" u="none" baseline="0" dirty="0" err="1" smtClean="0"/>
              <a:t>etc</a:t>
            </a:r>
            <a:r>
              <a:rPr lang="en-GB" altLang="en-US" u="none" baseline="0" dirty="0" smtClean="0"/>
              <a:t>) However, sometimes in life, people make mistakes, or, for a range of different reasons, choose to make a risky decision, and as </a:t>
            </a:r>
            <a:r>
              <a:rPr lang="en-GB" altLang="en-US" u="none" dirty="0" smtClean="0"/>
              <a:t>you</a:t>
            </a:r>
            <a:r>
              <a:rPr lang="en-GB" altLang="en-US" u="none" baseline="0" dirty="0" smtClean="0"/>
              <a:t> start mixing with a wider group of people, perhaps at secondary school, perhaps through youth clubs or after school clubs, there is always a chance that you may come into contact with someone who makes a bad decision around knife carrying, or, indeed, you may be in a position where you think about it.</a:t>
            </a:r>
          </a:p>
          <a:p>
            <a:endParaRPr lang="en-GB" altLang="en-US" u="none" baseline="0" dirty="0" smtClean="0"/>
          </a:p>
          <a:p>
            <a:r>
              <a:rPr lang="en-GB" altLang="en-US" u="none" baseline="0" dirty="0" smtClean="0"/>
              <a:t>However – today, we are going to learn one simple thing - </a:t>
            </a:r>
            <a:endParaRPr lang="en-GB" altLang="en-US" u="none" dirty="0" smtClean="0"/>
          </a:p>
          <a:p>
            <a:r>
              <a:rPr lang="en-GB" altLang="en-US" b="1" u="sng" dirty="0" smtClean="0"/>
              <a:t>IF YOU CARRY A KNIFE YOU ARE MORE LIKEY TO BE</a:t>
            </a:r>
            <a:r>
              <a:rPr lang="en-GB" altLang="en-US" b="1" u="sng" baseline="0" dirty="0" smtClean="0"/>
              <a:t> ARRESTED OR INJURED THAN IF YOU DON’T CARRY ONE!!</a:t>
            </a:r>
            <a:r>
              <a:rPr lang="en-GB" altLang="en-US" b="1" u="sng" dirty="0" smtClean="0"/>
              <a:t>– </a:t>
            </a:r>
            <a:r>
              <a:rPr lang="en-GB" altLang="en-US" b="1" i="1" u="sng" dirty="0" smtClean="0"/>
              <a:t>Repeat this phrase often.</a:t>
            </a:r>
            <a:endParaRPr lang="en-GB" altLang="en-US" dirty="0" smtClean="0"/>
          </a:p>
          <a:p>
            <a:endParaRPr lang="en-GB" altLang="en-US" dirty="0" smtClean="0"/>
          </a:p>
          <a:p>
            <a:endParaRPr lang="en-GB" altLang="en-US" dirty="0" smtClean="0"/>
          </a:p>
          <a:p>
            <a:endParaRPr lang="en-GB" altLang="en-US" dirty="0" smtClean="0"/>
          </a:p>
        </p:txBody>
      </p:sp>
    </p:spTree>
    <p:extLst>
      <p:ext uri="{BB962C8B-B14F-4D97-AF65-F5344CB8AC3E}">
        <p14:creationId xmlns:p14="http://schemas.microsoft.com/office/powerpoint/2010/main" val="2385403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These discussion activities are </a:t>
            </a:r>
            <a:r>
              <a:rPr lang="en-GB" b="1" dirty="0" smtClean="0"/>
              <a:t>optional extras</a:t>
            </a:r>
            <a:r>
              <a:rPr lang="en-GB" dirty="0" smtClean="0"/>
              <a:t>. They are very useful to help children talk about</a:t>
            </a:r>
            <a:r>
              <a:rPr lang="en-GB" baseline="0" dirty="0" smtClean="0"/>
              <a:t> and plan through different responses to situations and consider potential outcomes, however, if time is short, they could either be missed, or returned to on another occasion. Returning to the topic on another day actually helps learning by going over the key message again and reinforcing them.</a:t>
            </a:r>
            <a:endParaRPr lang="en-GB" dirty="0"/>
          </a:p>
        </p:txBody>
      </p:sp>
      <p:sp>
        <p:nvSpPr>
          <p:cNvPr id="4" name="Slide Number Placeholder 3"/>
          <p:cNvSpPr>
            <a:spLocks noGrp="1"/>
          </p:cNvSpPr>
          <p:nvPr>
            <p:ph type="sldNum" sz="quarter" idx="10"/>
          </p:nvPr>
        </p:nvSpPr>
        <p:spPr/>
        <p:txBody>
          <a:bodyPr/>
          <a:lstStyle/>
          <a:p>
            <a:pPr>
              <a:defRPr/>
            </a:pPr>
            <a:fld id="{D5D0D6B0-BDF0-48E9-B035-A8ED9C361612}" type="slidenum">
              <a:rPr lang="en-GB" smtClean="0"/>
              <a:pPr>
                <a:defRPr/>
              </a:pPr>
              <a:t>10</a:t>
            </a:fld>
            <a:endParaRPr lang="en-GB"/>
          </a:p>
        </p:txBody>
      </p:sp>
    </p:spTree>
    <p:extLst>
      <p:ext uri="{BB962C8B-B14F-4D97-AF65-F5344CB8AC3E}">
        <p14:creationId xmlns:p14="http://schemas.microsoft.com/office/powerpoint/2010/main" val="1465654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Tell the story of the girl who this really happened to</a:t>
            </a:r>
            <a:r>
              <a:rPr lang="en-GB" baseline="0" dirty="0" smtClean="0"/>
              <a:t> in West Yorkshire. She was really in this situation.</a:t>
            </a:r>
          </a:p>
          <a:p>
            <a:endParaRPr lang="en-GB" baseline="0" dirty="0" smtClean="0"/>
          </a:p>
          <a:p>
            <a:r>
              <a:rPr lang="en-GB" baseline="0" dirty="0" smtClean="0"/>
              <a:t>She went to school and told a teacher.</a:t>
            </a:r>
          </a:p>
          <a:p>
            <a:endParaRPr lang="en-GB" baseline="0" dirty="0" smtClean="0"/>
          </a:p>
          <a:p>
            <a:r>
              <a:rPr lang="en-GB" baseline="0" dirty="0" smtClean="0"/>
              <a:t>Mr Todd was taken to a safe place, the boy who said he was taking in a knife had his bag searched, and police went to his home and searched his bedroom. The boy got help.</a:t>
            </a:r>
          </a:p>
          <a:p>
            <a:endParaRPr lang="en-GB" baseline="0" dirty="0" smtClean="0"/>
          </a:p>
          <a:p>
            <a:r>
              <a:rPr lang="en-GB" baseline="0" dirty="0" smtClean="0"/>
              <a:t>What could have happened if she hadn’t said anything?</a:t>
            </a:r>
          </a:p>
          <a:p>
            <a:endParaRPr lang="en-GB" baseline="0" dirty="0" smtClean="0"/>
          </a:p>
        </p:txBody>
      </p:sp>
      <p:sp>
        <p:nvSpPr>
          <p:cNvPr id="4" name="Slide Number Placeholder 3"/>
          <p:cNvSpPr>
            <a:spLocks noGrp="1"/>
          </p:cNvSpPr>
          <p:nvPr>
            <p:ph type="sldNum" sz="quarter" idx="10"/>
          </p:nvPr>
        </p:nvSpPr>
        <p:spPr/>
        <p:txBody>
          <a:bodyPr/>
          <a:lstStyle/>
          <a:p>
            <a:pPr>
              <a:defRPr/>
            </a:pPr>
            <a:fld id="{D5D0D6B0-BDF0-48E9-B035-A8ED9C361612}" type="slidenum">
              <a:rPr lang="en-GB" smtClean="0"/>
              <a:pPr>
                <a:defRPr/>
              </a:pPr>
              <a:t>11</a:t>
            </a:fld>
            <a:endParaRPr lang="en-GB"/>
          </a:p>
        </p:txBody>
      </p:sp>
    </p:spTree>
    <p:extLst>
      <p:ext uri="{BB962C8B-B14F-4D97-AF65-F5344CB8AC3E}">
        <p14:creationId xmlns:p14="http://schemas.microsoft.com/office/powerpoint/2010/main" val="2426534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baseline="0" dirty="0" smtClean="0"/>
              <a:t>Discuss that whenever there is potential danger, even if it means backing down, running away or losing face, it is always best to get out of a dangerous situation. Make up excuses even. It could save you from being involved or hurt.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Talk about joint enterprise. This is when someone encourages or assists in a crime but doesn’t actually commit the crime (a watch out, jeerer, etc. Being accidentally present doesn’t count as joint enterprise).</a:t>
            </a:r>
          </a:p>
          <a:p>
            <a:endParaRPr lang="en-GB" baseline="0" dirty="0" smtClean="0"/>
          </a:p>
        </p:txBody>
      </p:sp>
      <p:sp>
        <p:nvSpPr>
          <p:cNvPr id="4" name="Slide Number Placeholder 3"/>
          <p:cNvSpPr>
            <a:spLocks noGrp="1"/>
          </p:cNvSpPr>
          <p:nvPr>
            <p:ph type="sldNum" sz="quarter" idx="10"/>
          </p:nvPr>
        </p:nvSpPr>
        <p:spPr/>
        <p:txBody>
          <a:bodyPr/>
          <a:lstStyle/>
          <a:p>
            <a:pPr>
              <a:defRPr/>
            </a:pPr>
            <a:fld id="{D5D0D6B0-BDF0-48E9-B035-A8ED9C361612}" type="slidenum">
              <a:rPr lang="en-GB" smtClean="0"/>
              <a:pPr>
                <a:defRPr/>
              </a:pPr>
              <a:t>12</a:t>
            </a:fld>
            <a:endParaRPr lang="en-GB"/>
          </a:p>
        </p:txBody>
      </p:sp>
    </p:spTree>
    <p:extLst>
      <p:ext uri="{BB962C8B-B14F-4D97-AF65-F5344CB8AC3E}">
        <p14:creationId xmlns:p14="http://schemas.microsoft.com/office/powerpoint/2010/main" val="3499128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mtClean="0"/>
              <a:t>Link for video:  </a:t>
            </a:r>
            <a:r>
              <a:rPr lang="en-GB" sz="1200" u="sng" kern="1200" smtClean="0">
                <a:solidFill>
                  <a:schemeClr val="tx1"/>
                </a:solidFill>
                <a:effectLst/>
                <a:latin typeface="Times New Roman" panose="02020603050405020304" pitchFamily="18" charset="0"/>
                <a:ea typeface="+mn-ea"/>
                <a:cs typeface="+mn-cs"/>
                <a:hlinkClick r:id="rId3"/>
              </a:rPr>
              <a:t>London needs you alive</a:t>
            </a:r>
            <a:endParaRPr lang="en-GB" sz="1200" kern="1200" smtClean="0">
              <a:solidFill>
                <a:schemeClr val="tx1"/>
              </a:solidFill>
              <a:effectLst/>
              <a:latin typeface="Times New Roman" panose="02020603050405020304" pitchFamily="18"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D5D0D6B0-BDF0-48E9-B035-A8ED9C361612}" type="slidenum">
              <a:rPr lang="en-GB" smtClean="0"/>
              <a:pPr>
                <a:defRPr/>
              </a:pPr>
              <a:t>13</a:t>
            </a:fld>
            <a:endParaRPr lang="en-GB"/>
          </a:p>
        </p:txBody>
      </p:sp>
    </p:spTree>
    <p:extLst>
      <p:ext uri="{BB962C8B-B14F-4D97-AF65-F5344CB8AC3E}">
        <p14:creationId xmlns:p14="http://schemas.microsoft.com/office/powerpoint/2010/main" val="382551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Ask</a:t>
            </a:r>
            <a:r>
              <a:rPr lang="en-GB" baseline="0" dirty="0" smtClean="0"/>
              <a:t> children to stand.</a:t>
            </a:r>
          </a:p>
          <a:p>
            <a:r>
              <a:rPr lang="en-GB" baseline="0" dirty="0" smtClean="0"/>
              <a:t>All imagine they have been injured in a knife attack. Then ask them to group into 3’s and ask 2 out of each 3 to sit. The ones who are standing have all been injured by their own knife. </a:t>
            </a:r>
          </a:p>
          <a:p>
            <a:endParaRPr lang="en-GB" baseline="0" dirty="0" smtClean="0"/>
          </a:p>
          <a:p>
            <a:r>
              <a:rPr lang="en-GB" baseline="0" dirty="0" smtClean="0"/>
              <a:t>This is real evidence NOT to pick up a knife for any reason. </a:t>
            </a:r>
            <a:endParaRPr lang="en-GB" dirty="0"/>
          </a:p>
        </p:txBody>
      </p:sp>
      <p:sp>
        <p:nvSpPr>
          <p:cNvPr id="4" name="Slide Number Placeholder 3"/>
          <p:cNvSpPr>
            <a:spLocks noGrp="1"/>
          </p:cNvSpPr>
          <p:nvPr>
            <p:ph type="sldNum" sz="quarter" idx="10"/>
          </p:nvPr>
        </p:nvSpPr>
        <p:spPr/>
        <p:txBody>
          <a:bodyPr/>
          <a:lstStyle/>
          <a:p>
            <a:pPr>
              <a:defRPr/>
            </a:pPr>
            <a:fld id="{D5D0D6B0-BDF0-48E9-B035-A8ED9C361612}" type="slidenum">
              <a:rPr lang="en-GB" smtClean="0"/>
              <a:pPr>
                <a:defRPr/>
              </a:pPr>
              <a:t>2</a:t>
            </a:fld>
            <a:endParaRPr lang="en-GB"/>
          </a:p>
        </p:txBody>
      </p:sp>
    </p:spTree>
    <p:extLst>
      <p:ext uri="{BB962C8B-B14F-4D97-AF65-F5344CB8AC3E}">
        <p14:creationId xmlns:p14="http://schemas.microsoft.com/office/powerpoint/2010/main" val="2748139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A very few young people do carry a knife.</a:t>
            </a:r>
            <a:r>
              <a:rPr lang="en-GB" baseline="0" dirty="0" smtClean="0"/>
              <a:t> </a:t>
            </a:r>
            <a:r>
              <a:rPr lang="en-GB" dirty="0" smtClean="0"/>
              <a:t>Why might this be?</a:t>
            </a:r>
          </a:p>
          <a:p>
            <a:endParaRPr lang="en-GB" dirty="0" smtClean="0"/>
          </a:p>
          <a:p>
            <a:r>
              <a:rPr lang="en-GB" dirty="0" smtClean="0"/>
              <a:t>Ask for ideas from children,</a:t>
            </a:r>
            <a:r>
              <a:rPr lang="en-GB" baseline="0" dirty="0" smtClean="0"/>
              <a:t> then check all ideas have been covered. Expand on some of the reasons, especially making clear that carrying a knife for </a:t>
            </a:r>
            <a:r>
              <a:rPr lang="en-GB" b="1" baseline="0" dirty="0" smtClean="0"/>
              <a:t>protection</a:t>
            </a:r>
            <a:r>
              <a:rPr lang="en-GB" baseline="0" dirty="0" smtClean="0"/>
              <a:t> or </a:t>
            </a:r>
            <a:r>
              <a:rPr lang="en-GB" b="1" baseline="0" dirty="0" smtClean="0"/>
              <a:t>defence</a:t>
            </a:r>
            <a:r>
              <a:rPr lang="en-GB" baseline="0" dirty="0" smtClean="0"/>
              <a:t> isn’t very effective. People who get attacked with a knife are usually taken unawares, and there isn’t a warning slot of time to get your knife out. In the haste you might drop it, and someone else may pick it up. The best defence is to get away from danger, even if it means you back down. It isn’t worth taking a risk for. </a:t>
            </a:r>
          </a:p>
          <a:p>
            <a:r>
              <a:rPr lang="en-GB" baseline="0" dirty="0" smtClean="0"/>
              <a:t>Being </a:t>
            </a:r>
            <a:r>
              <a:rPr lang="en-GB" b="1" baseline="0" dirty="0" smtClean="0"/>
              <a:t>forced to carry </a:t>
            </a:r>
            <a:r>
              <a:rPr lang="en-GB" baseline="0" dirty="0" smtClean="0"/>
              <a:t>– why does someone else want you to carry a knife for them? Because they don’t want to get caught with it. They know the risks!</a:t>
            </a:r>
          </a:p>
          <a:p>
            <a:r>
              <a:rPr lang="en-GB" baseline="0" dirty="0" smtClean="0"/>
              <a:t>Point out how the last reason is a misconception. We are often lead to believe, by news and the media, that </a:t>
            </a:r>
            <a:r>
              <a:rPr lang="en-GB" b="1" baseline="0" dirty="0" smtClean="0"/>
              <a:t>many young people carry a knife</a:t>
            </a:r>
            <a:r>
              <a:rPr lang="en-GB" baseline="0" dirty="0" smtClean="0"/>
              <a:t>, or that it’s more common than it really is. </a:t>
            </a:r>
          </a:p>
          <a:p>
            <a:r>
              <a:rPr lang="en-GB" baseline="0" dirty="0" smtClean="0"/>
              <a:t>Some people may actually say they have one even if they don’t, just to look tough. </a:t>
            </a:r>
          </a:p>
          <a:p>
            <a:endParaRPr lang="en-GB" baseline="0" dirty="0" smtClean="0"/>
          </a:p>
          <a:p>
            <a:r>
              <a:rPr lang="en-GB" baseline="0" dirty="0" smtClean="0"/>
              <a:t>The </a:t>
            </a:r>
            <a:r>
              <a:rPr lang="en-GB" b="1" baseline="0" dirty="0" smtClean="0"/>
              <a:t>FACT</a:t>
            </a:r>
            <a:r>
              <a:rPr lang="en-GB" baseline="0" dirty="0" smtClean="0"/>
              <a:t> is, the majority of young people don’t and never will carry a knife. </a:t>
            </a:r>
          </a:p>
          <a:p>
            <a:endParaRPr lang="en-GB" baseline="0" dirty="0" smtClean="0"/>
          </a:p>
        </p:txBody>
      </p:sp>
      <p:sp>
        <p:nvSpPr>
          <p:cNvPr id="4" name="Slide Number Placeholder 3"/>
          <p:cNvSpPr>
            <a:spLocks noGrp="1"/>
          </p:cNvSpPr>
          <p:nvPr>
            <p:ph type="sldNum" sz="quarter" idx="10"/>
          </p:nvPr>
        </p:nvSpPr>
        <p:spPr/>
        <p:txBody>
          <a:bodyPr/>
          <a:lstStyle/>
          <a:p>
            <a:pPr>
              <a:defRPr/>
            </a:pPr>
            <a:fld id="{D5D0D6B0-BDF0-48E9-B035-A8ED9C361612}" type="slidenum">
              <a:rPr lang="en-GB" smtClean="0"/>
              <a:pPr>
                <a:defRPr/>
              </a:pPr>
              <a:t>3</a:t>
            </a:fld>
            <a:endParaRPr lang="en-GB"/>
          </a:p>
        </p:txBody>
      </p:sp>
    </p:spTree>
    <p:extLst>
      <p:ext uri="{BB962C8B-B14F-4D97-AF65-F5344CB8AC3E}">
        <p14:creationId xmlns:p14="http://schemas.microsoft.com/office/powerpoint/2010/main" val="3176263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What are the possible</a:t>
            </a:r>
            <a:r>
              <a:rPr lang="en-GB" baseline="0" dirty="0" smtClean="0"/>
              <a:t> consequences of carrying a knife (some children might not understand the word consequences, so clarify for them, what might happen as a result?)</a:t>
            </a:r>
          </a:p>
          <a:p>
            <a:r>
              <a:rPr lang="en-GB" baseline="0" dirty="0" smtClean="0"/>
              <a:t>Take ideas before clicking the answers.</a:t>
            </a:r>
          </a:p>
          <a:p>
            <a:r>
              <a:rPr lang="en-GB" baseline="0" dirty="0" smtClean="0"/>
              <a:t>The woman is Catherine Williams, mother of a 20 year old who was stabbed in Leicester in 2017.</a:t>
            </a:r>
          </a:p>
        </p:txBody>
      </p:sp>
      <p:sp>
        <p:nvSpPr>
          <p:cNvPr id="4" name="Slide Number Placeholder 3"/>
          <p:cNvSpPr>
            <a:spLocks noGrp="1"/>
          </p:cNvSpPr>
          <p:nvPr>
            <p:ph type="sldNum" sz="quarter" idx="10"/>
          </p:nvPr>
        </p:nvSpPr>
        <p:spPr/>
        <p:txBody>
          <a:bodyPr/>
          <a:lstStyle/>
          <a:p>
            <a:pPr>
              <a:defRPr/>
            </a:pPr>
            <a:fld id="{D5D0D6B0-BDF0-48E9-B035-A8ED9C361612}" type="slidenum">
              <a:rPr lang="en-GB" smtClean="0"/>
              <a:pPr>
                <a:defRPr/>
              </a:pPr>
              <a:t>4</a:t>
            </a:fld>
            <a:endParaRPr lang="en-GB"/>
          </a:p>
        </p:txBody>
      </p:sp>
    </p:spTree>
    <p:extLst>
      <p:ext uri="{BB962C8B-B14F-4D97-AF65-F5344CB8AC3E}">
        <p14:creationId xmlns:p14="http://schemas.microsoft.com/office/powerpoint/2010/main" val="74378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917575" y="744538"/>
            <a:ext cx="4962525" cy="3722687"/>
          </a:xfrm>
          <a:ln/>
        </p:spPr>
      </p:sp>
      <p:sp>
        <p:nvSpPr>
          <p:cNvPr id="29699"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1"/>
                </a:solidFill>
              </a:rPr>
              <a:t>Knife crime can have devastating consequences, not only those individuals directly caught up in it including families of people injured or killed through knife crime or sent to prison because of it,</a:t>
            </a:r>
            <a:r>
              <a:rPr lang="en-US" sz="1200" baseline="0" dirty="0" smtClean="0">
                <a:solidFill>
                  <a:schemeClr val="bg1"/>
                </a:solidFill>
              </a:rPr>
              <a:t> but also their wider communities and the service providers who have to attend the scene and deal with injuries.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Some will carry the grief with them for the rest of their lives.</a:t>
            </a:r>
          </a:p>
          <a:p>
            <a:r>
              <a:rPr lang="en-GB" altLang="en-US" dirty="0" smtClean="0"/>
              <a:t>The photo is of a young man, Matthew </a:t>
            </a:r>
            <a:r>
              <a:rPr lang="en-GB" altLang="en-US" dirty="0" err="1" smtClean="0"/>
              <a:t>Rothery</a:t>
            </a:r>
            <a:r>
              <a:rPr lang="en-GB" altLang="en-US" dirty="0" smtClean="0"/>
              <a:t>, aged 18 years, from Nottingham. He is one of the young people killed in</a:t>
            </a:r>
            <a:r>
              <a:rPr lang="en-GB" altLang="en-US" baseline="0" dirty="0" smtClean="0"/>
              <a:t> 2017</a:t>
            </a:r>
            <a:r>
              <a:rPr lang="en-GB" altLang="en-US" dirty="0" smtClean="0"/>
              <a:t> in a knife attack. The other pictures are</a:t>
            </a:r>
            <a:r>
              <a:rPr lang="en-GB" altLang="en-US" baseline="0" dirty="0" smtClean="0"/>
              <a:t> only generic, and are intended to show the extent of the people affected. They are </a:t>
            </a:r>
            <a:r>
              <a:rPr lang="en-GB" altLang="en-US" b="1" u="sng" baseline="0" dirty="0" smtClean="0"/>
              <a:t>not</a:t>
            </a:r>
            <a:r>
              <a:rPr lang="en-GB" altLang="en-US" baseline="0" dirty="0" smtClean="0"/>
              <a:t> real family members or places related to the crime.</a:t>
            </a:r>
            <a:endParaRPr lang="en-GB" altLang="en-US" dirty="0" smtClean="0"/>
          </a:p>
          <a:p>
            <a:endParaRPr lang="en-GB" altLang="en-US" dirty="0" smtClean="0"/>
          </a:p>
        </p:txBody>
      </p:sp>
      <p:sp>
        <p:nvSpPr>
          <p:cNvPr id="29700"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46EB225-FC38-4843-A944-821E722AB94B}" type="slidenum">
              <a:rPr lang="en-GB" altLang="en-US" sz="1200" smtClean="0"/>
              <a:pPr/>
              <a:t>5</a:t>
            </a:fld>
            <a:endParaRPr lang="en-GB" altLang="en-US" sz="1200" smtClean="0"/>
          </a:p>
        </p:txBody>
      </p:sp>
    </p:spTree>
    <p:extLst>
      <p:ext uri="{BB962C8B-B14F-4D97-AF65-F5344CB8AC3E}">
        <p14:creationId xmlns:p14="http://schemas.microsoft.com/office/powerpoint/2010/main" val="249054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A</a:t>
            </a:r>
            <a:r>
              <a:rPr lang="en-GB" baseline="0" dirty="0" smtClean="0"/>
              <a:t> bladed object can include any items which ae capable of piercing the skin – so anything sharp, even a pointed/broken stick, broken glass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pPr>
              <a:defRPr/>
            </a:pPr>
            <a:fld id="{D5D0D6B0-BDF0-48E9-B035-A8ED9C361612}" type="slidenum">
              <a:rPr lang="en-GB" smtClean="0"/>
              <a:pPr>
                <a:defRPr/>
              </a:pPr>
              <a:t>6</a:t>
            </a:fld>
            <a:endParaRPr lang="en-GB"/>
          </a:p>
        </p:txBody>
      </p:sp>
    </p:spTree>
    <p:extLst>
      <p:ext uri="{BB962C8B-B14F-4D97-AF65-F5344CB8AC3E}">
        <p14:creationId xmlns:p14="http://schemas.microsoft.com/office/powerpoint/2010/main" val="104539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917575" y="744538"/>
            <a:ext cx="4962525" cy="3722687"/>
          </a:xfrm>
          <a:ln/>
        </p:spPr>
      </p:sp>
      <p:sp>
        <p:nvSpPr>
          <p:cNvPr id="46083" name="Notes Placeholder 2"/>
          <p:cNvSpPr>
            <a:spLocks noGrp="1"/>
          </p:cNvSpPr>
          <p:nvPr>
            <p:ph type="body" idx="1"/>
          </p:nvPr>
        </p:nvSpPr>
        <p:spPr>
          <a:noFill/>
        </p:spPr>
        <p:txBody>
          <a:bodyPr/>
          <a:lstStyle/>
          <a:p>
            <a:r>
              <a:rPr lang="en-GB" altLang="en-US" u="sng" dirty="0" smtClean="0"/>
              <a:t>Slides 7</a:t>
            </a:r>
            <a:r>
              <a:rPr lang="en-GB" altLang="en-US" u="sng" baseline="0" dirty="0" smtClean="0"/>
              <a:t> and 8</a:t>
            </a:r>
            <a:endParaRPr lang="en-GB" altLang="en-US" dirty="0" smtClean="0"/>
          </a:p>
          <a:p>
            <a:r>
              <a:rPr lang="en-GB" altLang="en-US" dirty="0" smtClean="0"/>
              <a:t>True or false quiz using ‘true’ and ‘false’ cards from envelope (see resources)</a:t>
            </a:r>
          </a:p>
          <a:p>
            <a:r>
              <a:rPr lang="en-GB" altLang="en-US" dirty="0" smtClean="0"/>
              <a:t>Use the quiz to explain about the law and knife carrying. Answer any</a:t>
            </a:r>
          </a:p>
          <a:p>
            <a:r>
              <a:rPr lang="en-GB" altLang="en-US" dirty="0" smtClean="0"/>
              <a:t>related questions.</a:t>
            </a:r>
            <a:endParaRPr lang="en-US" altLang="en-US" dirty="0" smtClean="0">
              <a:latin typeface="Arial" panose="020B0604020202020204" pitchFamily="34" charset="0"/>
            </a:endParaRPr>
          </a:p>
        </p:txBody>
      </p:sp>
      <p:sp>
        <p:nvSpPr>
          <p:cNvPr id="46084"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43B44A-E7CB-4DA5-AE4B-828227956E8D}" type="slidenum">
              <a:rPr lang="en-GB" altLang="en-US" smtClean="0">
                <a:solidFill>
                  <a:srgbClr val="000000"/>
                </a:solidFill>
                <a:latin typeface="Arial" panose="020B0604020202020204" pitchFamily="34" charset="0"/>
              </a:rPr>
              <a:pPr>
                <a:spcBef>
                  <a:spcPct val="0"/>
                </a:spcBef>
              </a:pPr>
              <a:t>7</a:t>
            </a:fld>
            <a:endParaRPr lang="en-GB"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805437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917575" y="744538"/>
            <a:ext cx="4962525" cy="3722687"/>
          </a:xfrm>
          <a:ln/>
        </p:spPr>
      </p:sp>
      <p:sp>
        <p:nvSpPr>
          <p:cNvPr id="48131" name="Notes Placeholder 2"/>
          <p:cNvSpPr>
            <a:spLocks noGrp="1"/>
          </p:cNvSpPr>
          <p:nvPr>
            <p:ph type="body" idx="1"/>
          </p:nvPr>
        </p:nvSpPr>
        <p:spPr>
          <a:noFill/>
        </p:spPr>
        <p:txBody>
          <a:bodyPr/>
          <a:lstStyle/>
          <a:p>
            <a:r>
              <a:rPr lang="en-US" altLang="en-US" dirty="0" smtClean="0">
                <a:latin typeface="Arial" panose="020B0604020202020204" pitchFamily="34" charset="0"/>
              </a:rPr>
              <a:t>This</a:t>
            </a:r>
            <a:r>
              <a:rPr lang="en-US" altLang="en-US" baseline="0" dirty="0" smtClean="0">
                <a:latin typeface="Arial" panose="020B0604020202020204" pitchFamily="34" charset="0"/>
              </a:rPr>
              <a:t> is because they are responsible for keeping you and your class safe. If they believe there is a risk, it is their duty to safeguard pupils in their care.</a:t>
            </a:r>
            <a:endParaRPr lang="en-US" altLang="en-US" dirty="0" smtClean="0">
              <a:latin typeface="Arial" panose="020B0604020202020204" pitchFamily="34" charset="0"/>
            </a:endParaRPr>
          </a:p>
        </p:txBody>
      </p:sp>
      <p:sp>
        <p:nvSpPr>
          <p:cNvPr id="48132"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15F01E1-AFEC-49E7-A2DD-70CC5869B792}" type="slidenum">
              <a:rPr lang="en-GB" altLang="en-US" smtClean="0">
                <a:solidFill>
                  <a:srgbClr val="000000"/>
                </a:solidFill>
                <a:latin typeface="Arial" panose="020B0604020202020204" pitchFamily="34" charset="0"/>
              </a:rPr>
              <a:pPr>
                <a:spcBef>
                  <a:spcPct val="0"/>
                </a:spcBef>
              </a:pPr>
              <a:t>8</a:t>
            </a:fld>
            <a:endParaRPr lang="en-GB"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146024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Read through</a:t>
            </a:r>
            <a:r>
              <a:rPr lang="en-GB" baseline="0" dirty="0" smtClean="0"/>
              <a:t> the slide.</a:t>
            </a:r>
          </a:p>
          <a:p>
            <a:r>
              <a:rPr lang="en-GB" baseline="0" dirty="0" smtClean="0"/>
              <a:t>Explain how getting away from a knife is a brave thing to do which could save you from getting injured or worse.</a:t>
            </a:r>
          </a:p>
          <a:p>
            <a:endParaRPr lang="en-GB" dirty="0"/>
          </a:p>
        </p:txBody>
      </p:sp>
      <p:sp>
        <p:nvSpPr>
          <p:cNvPr id="4" name="Slide Number Placeholder 3"/>
          <p:cNvSpPr>
            <a:spLocks noGrp="1"/>
          </p:cNvSpPr>
          <p:nvPr>
            <p:ph type="sldNum" sz="quarter" idx="10"/>
          </p:nvPr>
        </p:nvSpPr>
        <p:spPr/>
        <p:txBody>
          <a:bodyPr/>
          <a:lstStyle/>
          <a:p>
            <a:pPr>
              <a:defRPr/>
            </a:pPr>
            <a:fld id="{D5D0D6B0-BDF0-48E9-B035-A8ED9C361612}" type="slidenum">
              <a:rPr lang="en-GB" smtClean="0"/>
              <a:pPr>
                <a:defRPr/>
              </a:pPr>
              <a:t>9</a:t>
            </a:fld>
            <a:endParaRPr lang="en-GB"/>
          </a:p>
        </p:txBody>
      </p:sp>
    </p:spTree>
    <p:extLst>
      <p:ext uri="{BB962C8B-B14F-4D97-AF65-F5344CB8AC3E}">
        <p14:creationId xmlns:p14="http://schemas.microsoft.com/office/powerpoint/2010/main" val="3053478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33160C3-8E3D-4326-B5DD-C1BAB52DD590}" type="slidenum">
              <a:rPr lang="en-GB" smtClean="0"/>
              <a:pPr>
                <a:defRPr/>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56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D505B3B-22C0-4C46-8577-F976ACBC3623}" type="slidenum">
              <a:rPr lang="en-GB" smtClean="0"/>
              <a:pPr>
                <a:defRPr/>
              </a:pPr>
              <a:t>‹#›</a:t>
            </a:fld>
            <a:endParaRPr lang="en-GB"/>
          </a:p>
        </p:txBody>
      </p:sp>
    </p:spTree>
    <p:extLst>
      <p:ext uri="{BB962C8B-B14F-4D97-AF65-F5344CB8AC3E}">
        <p14:creationId xmlns:p14="http://schemas.microsoft.com/office/powerpoint/2010/main" val="2805385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162F5CC-2F78-49EF-8BC6-A14D550BE61C}" type="slidenum">
              <a:rPr lang="en-GB" smtClean="0"/>
              <a:pPr>
                <a:defRPr/>
              </a:pPr>
              <a:t>‹#›</a:t>
            </a:fld>
            <a:endParaRPr lang="en-GB"/>
          </a:p>
        </p:txBody>
      </p:sp>
    </p:spTree>
    <p:extLst>
      <p:ext uri="{BB962C8B-B14F-4D97-AF65-F5344CB8AC3E}">
        <p14:creationId xmlns:p14="http://schemas.microsoft.com/office/powerpoint/2010/main" val="211444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B454163-66EA-485E-8137-11A323489A9B}" type="slidenum">
              <a:rPr lang="en-US" smtClean="0"/>
              <a:pPr>
                <a:defRPr/>
              </a:pPr>
              <a:t>‹#›</a:t>
            </a:fld>
            <a:endParaRPr lang="en-US"/>
          </a:p>
        </p:txBody>
      </p:sp>
    </p:spTree>
    <p:extLst>
      <p:ext uri="{BB962C8B-B14F-4D97-AF65-F5344CB8AC3E}">
        <p14:creationId xmlns:p14="http://schemas.microsoft.com/office/powerpoint/2010/main" val="3264551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07D249-967F-4D51-B0F9-37752A78958B}" type="slidenum">
              <a:rPr lang="en-US" smtClean="0"/>
              <a:pPr>
                <a:defRPr/>
              </a:pPr>
              <a:t>‹#›</a:t>
            </a:fld>
            <a:endParaRPr lang="en-US"/>
          </a:p>
        </p:txBody>
      </p:sp>
    </p:spTree>
    <p:extLst>
      <p:ext uri="{BB962C8B-B14F-4D97-AF65-F5344CB8AC3E}">
        <p14:creationId xmlns:p14="http://schemas.microsoft.com/office/powerpoint/2010/main" val="4093147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F4FB53-2556-4BD8-952A-237FDAFF2F9B}" type="slidenum">
              <a:rPr lang="en-US" smtClean="0"/>
              <a:pPr>
                <a:defRPr/>
              </a:pPr>
              <a:t>‹#›</a:t>
            </a:fld>
            <a:endParaRPr lang="en-US"/>
          </a:p>
        </p:txBody>
      </p:sp>
    </p:spTree>
    <p:extLst>
      <p:ext uri="{BB962C8B-B14F-4D97-AF65-F5344CB8AC3E}">
        <p14:creationId xmlns:p14="http://schemas.microsoft.com/office/powerpoint/2010/main" val="3721905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802B709-F2ED-4AB9-BF78-C0DF53042330}" type="slidenum">
              <a:rPr lang="en-US" smtClean="0"/>
              <a:pPr>
                <a:defRPr/>
              </a:pPr>
              <a:t>‹#›</a:t>
            </a:fld>
            <a:endParaRPr lang="en-US"/>
          </a:p>
        </p:txBody>
      </p:sp>
    </p:spTree>
    <p:extLst>
      <p:ext uri="{BB962C8B-B14F-4D97-AF65-F5344CB8AC3E}">
        <p14:creationId xmlns:p14="http://schemas.microsoft.com/office/powerpoint/2010/main" val="1973650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C2C7DA0-71EA-4B62-B6FF-554057059A49}" type="slidenum">
              <a:rPr lang="en-US" smtClean="0"/>
              <a:pPr>
                <a:defRPr/>
              </a:pPr>
              <a:t>‹#›</a:t>
            </a:fld>
            <a:endParaRPr lang="en-US"/>
          </a:p>
        </p:txBody>
      </p:sp>
    </p:spTree>
    <p:extLst>
      <p:ext uri="{BB962C8B-B14F-4D97-AF65-F5344CB8AC3E}">
        <p14:creationId xmlns:p14="http://schemas.microsoft.com/office/powerpoint/2010/main" val="234355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08BAD6E-271E-4612-A93D-C31BB4B4B4EC}" type="slidenum">
              <a:rPr lang="en-US" smtClean="0"/>
              <a:pPr>
                <a:defRPr/>
              </a:pPr>
              <a:t>‹#›</a:t>
            </a:fld>
            <a:endParaRPr lang="en-US"/>
          </a:p>
        </p:txBody>
      </p:sp>
    </p:spTree>
    <p:extLst>
      <p:ext uri="{BB962C8B-B14F-4D97-AF65-F5344CB8AC3E}">
        <p14:creationId xmlns:p14="http://schemas.microsoft.com/office/powerpoint/2010/main" val="2078125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2D52D9B-0C47-4162-AC26-054283A463DC}" type="slidenum">
              <a:rPr lang="en-US" smtClean="0"/>
              <a:pPr>
                <a:defRPr/>
              </a:pPr>
              <a:t>‹#›</a:t>
            </a:fld>
            <a:endParaRPr lang="en-US"/>
          </a:p>
        </p:txBody>
      </p:sp>
    </p:spTree>
    <p:extLst>
      <p:ext uri="{BB962C8B-B14F-4D97-AF65-F5344CB8AC3E}">
        <p14:creationId xmlns:p14="http://schemas.microsoft.com/office/powerpoint/2010/main" val="2122513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3DAF36B-B748-4AF9-98FA-8723C26F3B75}" type="slidenum">
              <a:rPr lang="en-US" smtClean="0"/>
              <a:pPr>
                <a:defRPr/>
              </a:pPr>
              <a:t>‹#›</a:t>
            </a:fld>
            <a:endParaRPr lang="en-US"/>
          </a:p>
        </p:txBody>
      </p:sp>
    </p:spTree>
    <p:extLst>
      <p:ext uri="{BB962C8B-B14F-4D97-AF65-F5344CB8AC3E}">
        <p14:creationId xmlns:p14="http://schemas.microsoft.com/office/powerpoint/2010/main" val="337076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08FBD37-5707-4D03-BEAF-5B72316C8455}" type="slidenum">
              <a:rPr lang="en-GB" smtClean="0"/>
              <a:pPr>
                <a:defRPr/>
              </a:pPr>
              <a:t>‹#›</a:t>
            </a:fld>
            <a:endParaRPr lang="en-GB"/>
          </a:p>
        </p:txBody>
      </p:sp>
    </p:spTree>
    <p:extLst>
      <p:ext uri="{BB962C8B-B14F-4D97-AF65-F5344CB8AC3E}">
        <p14:creationId xmlns:p14="http://schemas.microsoft.com/office/powerpoint/2010/main" val="712831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7413EB7-DB06-4536-9B0E-23DB97829C51}" type="slidenum">
              <a:rPr lang="en-US" smtClean="0"/>
              <a:pPr>
                <a:defRPr/>
              </a:pPr>
              <a:t>‹#›</a:t>
            </a:fld>
            <a:endParaRPr lang="en-US"/>
          </a:p>
        </p:txBody>
      </p:sp>
    </p:spTree>
    <p:extLst>
      <p:ext uri="{BB962C8B-B14F-4D97-AF65-F5344CB8AC3E}">
        <p14:creationId xmlns:p14="http://schemas.microsoft.com/office/powerpoint/2010/main" val="4103702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AF7F9EC-A64C-46D7-9394-3B6012AA56F4}" type="slidenum">
              <a:rPr lang="en-US" smtClean="0"/>
              <a:pPr>
                <a:defRPr/>
              </a:pPr>
              <a:t>‹#›</a:t>
            </a:fld>
            <a:endParaRPr lang="en-US"/>
          </a:p>
        </p:txBody>
      </p:sp>
    </p:spTree>
    <p:extLst>
      <p:ext uri="{BB962C8B-B14F-4D97-AF65-F5344CB8AC3E}">
        <p14:creationId xmlns:p14="http://schemas.microsoft.com/office/powerpoint/2010/main" val="1722876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33E8E5-88A6-45D5-AEA5-369F42953E28}" type="slidenum">
              <a:rPr lang="en-US" smtClean="0"/>
              <a:pPr>
                <a:defRPr/>
              </a:pPr>
              <a:t>‹#›</a:t>
            </a:fld>
            <a:endParaRPr lang="en-US"/>
          </a:p>
        </p:txBody>
      </p:sp>
    </p:spTree>
    <p:extLst>
      <p:ext uri="{BB962C8B-B14F-4D97-AF65-F5344CB8AC3E}">
        <p14:creationId xmlns:p14="http://schemas.microsoft.com/office/powerpoint/2010/main" val="305564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49B3A74-BECE-4BDB-AD2E-079488536FD9}" type="slidenum">
              <a:rPr lang="en-GB" smtClean="0"/>
              <a:pPr>
                <a:defRPr/>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727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D3730FB0-AA88-4A4D-A37E-A4DCE26D737B}" type="slidenum">
              <a:rPr lang="en-GB" smtClean="0"/>
              <a:pPr>
                <a:defRPr/>
              </a:pPr>
              <a:t>‹#›</a:t>
            </a:fld>
            <a:endParaRPr lang="en-GB"/>
          </a:p>
        </p:txBody>
      </p:sp>
    </p:spTree>
    <p:extLst>
      <p:ext uri="{BB962C8B-B14F-4D97-AF65-F5344CB8AC3E}">
        <p14:creationId xmlns:p14="http://schemas.microsoft.com/office/powerpoint/2010/main" val="256659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D9A580A1-14BE-45F4-BB29-73C7D7EB19BB}" type="slidenum">
              <a:rPr lang="en-GB" smtClean="0"/>
              <a:pPr>
                <a:defRPr/>
              </a:pPr>
              <a:t>‹#›</a:t>
            </a:fld>
            <a:endParaRPr lang="en-GB"/>
          </a:p>
        </p:txBody>
      </p:sp>
    </p:spTree>
    <p:extLst>
      <p:ext uri="{BB962C8B-B14F-4D97-AF65-F5344CB8AC3E}">
        <p14:creationId xmlns:p14="http://schemas.microsoft.com/office/powerpoint/2010/main" val="3123751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19E29078-D667-433E-93A1-B6DA90B3DBB7}" type="slidenum">
              <a:rPr lang="en-GB" smtClean="0"/>
              <a:pPr>
                <a:defRPr/>
              </a:pPr>
              <a:t>‹#›</a:t>
            </a:fld>
            <a:endParaRPr lang="en-GB"/>
          </a:p>
        </p:txBody>
      </p:sp>
    </p:spTree>
    <p:extLst>
      <p:ext uri="{BB962C8B-B14F-4D97-AF65-F5344CB8AC3E}">
        <p14:creationId xmlns:p14="http://schemas.microsoft.com/office/powerpoint/2010/main" val="227590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GB"/>
          </a:p>
        </p:txBody>
      </p:sp>
      <p:sp>
        <p:nvSpPr>
          <p:cNvPr id="9" name="Slide Number Placeholder 8"/>
          <p:cNvSpPr>
            <a:spLocks noGrp="1"/>
          </p:cNvSpPr>
          <p:nvPr>
            <p:ph type="sldNum" sz="quarter" idx="12"/>
          </p:nvPr>
        </p:nvSpPr>
        <p:spPr/>
        <p:txBody>
          <a:bodyPr/>
          <a:lstStyle/>
          <a:p>
            <a:pPr>
              <a:defRPr/>
            </a:pPr>
            <a:fld id="{27DBE8BF-E5AD-44F6-8304-F2A5B482E2CF}" type="slidenum">
              <a:rPr lang="en-GB" smtClean="0"/>
              <a:pPr>
                <a:defRPr/>
              </a:pPr>
              <a:t>‹#›</a:t>
            </a:fld>
            <a:endParaRPr lang="en-GB"/>
          </a:p>
        </p:txBody>
      </p:sp>
    </p:spTree>
    <p:extLst>
      <p:ext uri="{BB962C8B-B14F-4D97-AF65-F5344CB8AC3E}">
        <p14:creationId xmlns:p14="http://schemas.microsoft.com/office/powerpoint/2010/main" val="401962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C566D09D-DBBD-4050-B817-D9CE73638430}" type="slidenum">
              <a:rPr lang="en-GB" smtClean="0"/>
              <a:pPr>
                <a:defRPr/>
              </a:pPr>
              <a:t>‹#›</a:t>
            </a:fld>
            <a:endParaRPr lang="en-GB"/>
          </a:p>
        </p:txBody>
      </p:sp>
    </p:spTree>
    <p:extLst>
      <p:ext uri="{BB962C8B-B14F-4D97-AF65-F5344CB8AC3E}">
        <p14:creationId xmlns:p14="http://schemas.microsoft.com/office/powerpoint/2010/main" val="1028796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B61B37B5-2E85-479E-A9F3-6D02E73D003A}" type="slidenum">
              <a:rPr lang="en-GB" smtClean="0"/>
              <a:pPr>
                <a:defRPr/>
              </a:pPr>
              <a:t>‹#›</a:t>
            </a:fld>
            <a:endParaRPr lang="en-GB"/>
          </a:p>
        </p:txBody>
      </p:sp>
    </p:spTree>
    <p:extLst>
      <p:ext uri="{BB962C8B-B14F-4D97-AF65-F5344CB8AC3E}">
        <p14:creationId xmlns:p14="http://schemas.microsoft.com/office/powerpoint/2010/main" val="116205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B994DEDF-F8D1-45E2-B2AB-D7D8A9D87A3C}" type="datetimeFigureOut">
              <a:rPr lang="en-US" smtClean="0"/>
              <a:pPr>
                <a:defRPr/>
              </a:pPr>
              <a:t>9/18/2019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8C6240A7-1DD6-4051-8DA3-3539662D4811}"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624150"/>
      </p:ext>
    </p:extLst>
  </p:cSld>
  <p:clrMap bg1="lt1" tx1="dk1" bg2="lt2" tx2="dk2" accent1="accent1" accent2="accent2" accent3="accent3" accent4="accent4" accent5="accent5" accent6="accent6" hlink="hlink" folHlink="folHlink"/>
  <p:sldLayoutIdLst>
    <p:sldLayoutId id="2147485062" r:id="rId1"/>
    <p:sldLayoutId id="2147485063" r:id="rId2"/>
    <p:sldLayoutId id="2147485064" r:id="rId3"/>
    <p:sldLayoutId id="2147485065" r:id="rId4"/>
    <p:sldLayoutId id="2147485066" r:id="rId5"/>
    <p:sldLayoutId id="2147485067" r:id="rId6"/>
    <p:sldLayoutId id="2147485068" r:id="rId7"/>
    <p:sldLayoutId id="2147485069" r:id="rId8"/>
    <p:sldLayoutId id="2147485070" r:id="rId9"/>
    <p:sldLayoutId id="2147485071" r:id="rId10"/>
    <p:sldLayoutId id="214748507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994DEDF-F8D1-45E2-B2AB-D7D8A9D87A3C}" type="datetimeFigureOut">
              <a:rPr lang="en-US" smtClean="0"/>
              <a:pPr>
                <a:defRPr/>
              </a:pPr>
              <a:t>9/18/2019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C6240A7-1DD6-4051-8DA3-3539662D4811}" type="slidenum">
              <a:rPr lang="en-US" smtClean="0"/>
              <a:pPr>
                <a:defRPr/>
              </a:pPr>
              <a:t>‹#›</a:t>
            </a:fld>
            <a:endParaRPr lang="en-US"/>
          </a:p>
        </p:txBody>
      </p:sp>
    </p:spTree>
    <p:extLst>
      <p:ext uri="{BB962C8B-B14F-4D97-AF65-F5344CB8AC3E}">
        <p14:creationId xmlns:p14="http://schemas.microsoft.com/office/powerpoint/2010/main" val="3085982562"/>
      </p:ext>
    </p:extLst>
  </p:cSld>
  <p:clrMap bg1="lt1" tx1="dk1" bg2="lt2" tx2="dk2" accent1="accent1" accent2="accent2" accent3="accent3" accent4="accent4" accent5="accent5" accent6="accent6" hlink="hlink" folHlink="folHlink"/>
  <p:sldLayoutIdLst>
    <p:sldLayoutId id="2147485104" r:id="rId1"/>
    <p:sldLayoutId id="2147485105" r:id="rId2"/>
    <p:sldLayoutId id="2147485106" r:id="rId3"/>
    <p:sldLayoutId id="2147485107" r:id="rId4"/>
    <p:sldLayoutId id="2147485108" r:id="rId5"/>
    <p:sldLayoutId id="2147485109" r:id="rId6"/>
    <p:sldLayoutId id="2147485110" r:id="rId7"/>
    <p:sldLayoutId id="2147485111" r:id="rId8"/>
    <p:sldLayoutId id="2147485112" r:id="rId9"/>
    <p:sldLayoutId id="2147485113" r:id="rId10"/>
    <p:sldLayoutId id="214748511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XReb5jKRLIc"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201" y="-10297"/>
            <a:ext cx="9194201" cy="6868297"/>
          </a:xfrm>
          <a:prstGeom prst="rect">
            <a:avLst/>
          </a:prstGeom>
        </p:spPr>
      </p:pic>
      <p:sp>
        <p:nvSpPr>
          <p:cNvPr id="3074" name="Text Box 9"/>
          <p:cNvSpPr txBox="1">
            <a:spLocks noChangeArrowheads="1"/>
          </p:cNvSpPr>
          <p:nvPr/>
        </p:nvSpPr>
        <p:spPr bwMode="auto">
          <a:xfrm>
            <a:off x="467544" y="890974"/>
            <a:ext cx="6048671"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defRPr/>
            </a:pPr>
            <a:r>
              <a:rPr lang="en-GB" altLang="en-US" sz="6000" b="1" u="sng" dirty="0" smtClean="0">
                <a:solidFill>
                  <a:schemeClr val="bg1"/>
                </a:solidFill>
                <a:latin typeface="Arial" panose="020B0604020202020204" pitchFamily="34" charset="0"/>
                <a:cs typeface="Arial" panose="020B0604020202020204" pitchFamily="34" charset="0"/>
              </a:rPr>
              <a:t>Knives and the Law</a:t>
            </a:r>
          </a:p>
          <a:p>
            <a:pPr algn="ctr">
              <a:spcBef>
                <a:spcPct val="50000"/>
              </a:spcBef>
              <a:buFontTx/>
              <a:buNone/>
              <a:defRPr/>
            </a:pPr>
            <a:r>
              <a:rPr lang="en-GB" altLang="en-US" sz="6000" u="sng" dirty="0" smtClean="0">
                <a:solidFill>
                  <a:schemeClr val="bg1"/>
                </a:solidFill>
                <a:latin typeface="Arial" panose="020B0604020202020204" pitchFamily="34" charset="0"/>
                <a:cs typeface="Arial" panose="020B0604020202020204" pitchFamily="34" charset="0"/>
              </a:rPr>
              <a:t>#</a:t>
            </a:r>
            <a:r>
              <a:rPr lang="en-GB" altLang="en-US" sz="6000" u="sng" dirty="0" err="1" smtClean="0">
                <a:solidFill>
                  <a:schemeClr val="bg1"/>
                </a:solidFill>
                <a:latin typeface="Arial" panose="020B0604020202020204" pitchFamily="34" charset="0"/>
                <a:cs typeface="Arial" panose="020B0604020202020204" pitchFamily="34" charset="0"/>
              </a:rPr>
              <a:t>knifefree</a:t>
            </a:r>
            <a:endParaRPr lang="en-GB" altLang="en-US" sz="6000" dirty="0" smtClean="0">
              <a:solidFill>
                <a:schemeClr val="bg1"/>
              </a:solidFill>
              <a:latin typeface="Arial" panose="020B0604020202020204" pitchFamily="34" charset="0"/>
              <a:cs typeface="Arial" panose="020B0604020202020204" pitchFamily="34" charset="0"/>
            </a:endParaRPr>
          </a:p>
        </p:txBody>
      </p:sp>
      <p:sp>
        <p:nvSpPr>
          <p:cNvPr id="17411" name="Rectangle 11"/>
          <p:cNvSpPr>
            <a:spLocks noChangeArrowheads="1"/>
          </p:cNvSpPr>
          <p:nvPr/>
        </p:nvSpPr>
        <p:spPr bwMode="auto">
          <a:xfrm>
            <a:off x="8243888" y="5300663"/>
            <a:ext cx="26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a:solidFill>
                  <a:schemeClr val="bg1"/>
                </a:solidFill>
              </a:rPr>
              <a:t> </a:t>
            </a:r>
          </a:p>
        </p:txBody>
      </p:sp>
      <p:sp>
        <p:nvSpPr>
          <p:cNvPr id="17412" name="TextBox 2"/>
          <p:cNvSpPr txBox="1">
            <a:spLocks noChangeArrowheads="1"/>
          </p:cNvSpPr>
          <p:nvPr/>
        </p:nvSpPr>
        <p:spPr bwMode="auto">
          <a:xfrm>
            <a:off x="-13689" y="260648"/>
            <a:ext cx="9144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4000" b="1">
                <a:solidFill>
                  <a:schemeClr val="bg1"/>
                </a:solidFill>
                <a:latin typeface="Arial" panose="020B0604020202020204" pitchFamily="34" charset="0"/>
                <a:cs typeface="Arial" panose="020B0604020202020204" pitchFamily="34" charset="0"/>
              </a:rPr>
              <a:t/>
            </a:r>
            <a:br>
              <a:rPr lang="en-GB" altLang="en-US" sz="4000" b="1">
                <a:solidFill>
                  <a:schemeClr val="bg1"/>
                </a:solidFill>
                <a:latin typeface="Arial" panose="020B0604020202020204" pitchFamily="34" charset="0"/>
                <a:cs typeface="Arial" panose="020B0604020202020204" pitchFamily="34" charset="0"/>
              </a:rPr>
            </a:br>
            <a:endParaRPr lang="en-GB" altLang="en-US" sz="3600" b="1">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13" y="0"/>
            <a:ext cx="9127774" cy="6858000"/>
          </a:xfrm>
          <a:prstGeom prst="rect">
            <a:avLst/>
          </a:prstGeom>
        </p:spPr>
      </p:pic>
      <p:sp>
        <p:nvSpPr>
          <p:cNvPr id="5" name="TextBox 4"/>
          <p:cNvSpPr txBox="1"/>
          <p:nvPr/>
        </p:nvSpPr>
        <p:spPr>
          <a:xfrm>
            <a:off x="793723" y="1484784"/>
            <a:ext cx="540060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4000" dirty="0" smtClean="0">
                <a:latin typeface="Aharoni" panose="02010803020104030203" pitchFamily="2" charset="-79"/>
                <a:cs typeface="Aharoni" panose="02010803020104030203" pitchFamily="2" charset="-79"/>
              </a:rPr>
              <a:t>Scenarios</a:t>
            </a:r>
          </a:p>
          <a:p>
            <a:r>
              <a:rPr lang="en-GB" sz="4000" dirty="0" smtClean="0">
                <a:latin typeface="Aharoni" panose="02010803020104030203" pitchFamily="2" charset="-79"/>
                <a:cs typeface="Aharoni" panose="02010803020104030203" pitchFamily="2" charset="-79"/>
              </a:rPr>
              <a:t>What would you do?</a:t>
            </a:r>
            <a:endParaRPr lang="en-GB" sz="4000" dirty="0">
              <a:latin typeface="Aharoni" panose="02010803020104030203" pitchFamily="2" charset="-79"/>
              <a:cs typeface="Aharoni" panose="02010803020104030203" pitchFamily="2" charset="-79"/>
            </a:endParaRPr>
          </a:p>
        </p:txBody>
      </p:sp>
      <p:sp>
        <p:nvSpPr>
          <p:cNvPr id="6" name="TextBox 5"/>
          <p:cNvSpPr txBox="1"/>
          <p:nvPr/>
        </p:nvSpPr>
        <p:spPr>
          <a:xfrm>
            <a:off x="793723" y="3429000"/>
            <a:ext cx="3130205"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latin typeface="+mj-lt"/>
              </a:rPr>
              <a:t>D</a:t>
            </a:r>
            <a:r>
              <a:rPr lang="en-GB" sz="2000" dirty="0" smtClean="0">
                <a:latin typeface="+mj-lt"/>
              </a:rPr>
              <a:t>iscussion  activities based on real situations</a:t>
            </a:r>
            <a:endParaRPr lang="en-GB" sz="2000" dirty="0">
              <a:latin typeface="+mj-lt"/>
            </a:endParaRPr>
          </a:p>
        </p:txBody>
      </p:sp>
    </p:spTree>
    <p:extLst>
      <p:ext uri="{BB962C8B-B14F-4D97-AF65-F5344CB8AC3E}">
        <p14:creationId xmlns:p14="http://schemas.microsoft.com/office/powerpoint/2010/main" val="2778538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625A51-9BC2-4245-AFEC-C0553AD820D7}" type="slidenum">
              <a:rPr lang="en-GB" altLang="en-US" sz="1400" smtClean="0">
                <a:solidFill>
                  <a:srgbClr val="000000"/>
                </a:solidFill>
                <a:latin typeface="Times New Roman" panose="02020603050405020304" pitchFamily="18" charset="0"/>
              </a:rPr>
              <a:pPr>
                <a:spcBef>
                  <a:spcPct val="0"/>
                </a:spcBef>
                <a:buFontTx/>
                <a:buNone/>
              </a:pPr>
              <a:t>11</a:t>
            </a:fld>
            <a:endParaRPr lang="en-GB" altLang="en-US" sz="1400" smtClean="0">
              <a:solidFill>
                <a:srgbClr val="000000"/>
              </a:solidFill>
              <a:latin typeface="Times New Roman" panose="02020603050405020304" pitchFamily="18" charset="0"/>
            </a:endParaRPr>
          </a:p>
        </p:txBody>
      </p:sp>
      <p:pic>
        <p:nvPicPr>
          <p:cNvPr id="57348"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8064" y="6161585"/>
            <a:ext cx="2088233" cy="6274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5343" y="6175239"/>
            <a:ext cx="1608279" cy="613760"/>
          </a:xfrm>
          <a:prstGeom prst="rect">
            <a:avLst/>
          </a:prstGeom>
        </p:spPr>
      </p:pic>
      <p:sp>
        <p:nvSpPr>
          <p:cNvPr id="4" name="TextBox 3"/>
          <p:cNvSpPr txBox="1"/>
          <p:nvPr/>
        </p:nvSpPr>
        <p:spPr>
          <a:xfrm>
            <a:off x="3778400" y="1268760"/>
            <a:ext cx="4970065" cy="4154984"/>
          </a:xfrm>
          <a:prstGeom prst="rect">
            <a:avLst/>
          </a:prstGeom>
          <a:noFill/>
          <a:ln w="38100">
            <a:solidFill>
              <a:schemeClr val="tx1"/>
            </a:solidFill>
          </a:ln>
        </p:spPr>
        <p:txBody>
          <a:bodyPr wrap="square" rtlCol="0">
            <a:spAutoFit/>
          </a:bodyPr>
          <a:lstStyle/>
          <a:p>
            <a:pPr algn="ctr"/>
            <a:r>
              <a:rPr lang="en-GB" sz="3200" u="sng" dirty="0" smtClean="0">
                <a:latin typeface="Simplified Arabic Fixed" panose="02070309020205020404" pitchFamily="49" charset="-78"/>
                <a:cs typeface="Simplified Arabic Fixed" panose="02070309020205020404" pitchFamily="49" charset="-78"/>
              </a:rPr>
              <a:t>What would you do…</a:t>
            </a:r>
          </a:p>
          <a:p>
            <a:pPr algn="ctr"/>
            <a:endParaRPr lang="en-GB" sz="3200" u="sng" dirty="0">
              <a:latin typeface="Simplified Arabic Fixed" panose="02070309020205020404" pitchFamily="49" charset="-78"/>
              <a:cs typeface="Simplified Arabic Fixed" panose="02070309020205020404" pitchFamily="49" charset="-78"/>
            </a:endParaRPr>
          </a:p>
          <a:p>
            <a:endParaRPr lang="en-GB" sz="1400" dirty="0" smtClean="0">
              <a:latin typeface="+mj-lt"/>
              <a:cs typeface="Simplified Arabic Fixed" panose="02070309020205020404" pitchFamily="49" charset="-78"/>
            </a:endParaRPr>
          </a:p>
          <a:p>
            <a:r>
              <a:rPr lang="en-GB" sz="1400" dirty="0" smtClean="0">
                <a:latin typeface="+mj-lt"/>
                <a:cs typeface="Simplified Arabic Fixed" panose="02070309020205020404" pitchFamily="49" charset="-78"/>
              </a:rPr>
              <a:t>You see this on your older brother’s phone.</a:t>
            </a:r>
          </a:p>
          <a:p>
            <a:endParaRPr lang="en-GB" sz="1400" dirty="0">
              <a:latin typeface="+mj-lt"/>
              <a:cs typeface="Simplified Arabic Fixed" panose="02070309020205020404" pitchFamily="49" charset="-78"/>
            </a:endParaRPr>
          </a:p>
          <a:p>
            <a:pPr marL="285750" indent="-285750">
              <a:buFont typeface="Arial" panose="020B0604020202020204" pitchFamily="34" charset="0"/>
              <a:buChar char="•"/>
            </a:pPr>
            <a:r>
              <a:rPr lang="en-GB" sz="1400" dirty="0" smtClean="0">
                <a:latin typeface="+mj-lt"/>
                <a:cs typeface="Simplified Arabic Fixed" panose="02070309020205020404" pitchFamily="49" charset="-78"/>
              </a:rPr>
              <a:t>What would you do?</a:t>
            </a:r>
          </a:p>
          <a:p>
            <a:pPr marL="285750" indent="-285750">
              <a:buFont typeface="Arial" panose="020B0604020202020204" pitchFamily="34" charset="0"/>
              <a:buChar char="•"/>
            </a:pPr>
            <a:r>
              <a:rPr lang="en-GB" sz="1400" dirty="0" smtClean="0">
                <a:latin typeface="+mj-lt"/>
                <a:cs typeface="Simplified Arabic Fixed" panose="02070309020205020404" pitchFamily="49" charset="-78"/>
              </a:rPr>
              <a:t>What are the possible consequences?</a:t>
            </a:r>
            <a:endParaRPr lang="en-GB" sz="1400" dirty="0">
              <a:latin typeface="+mj-lt"/>
              <a:cs typeface="Simplified Arabic Fixed" panose="02070309020205020404" pitchFamily="49" charset="-78"/>
            </a:endParaRPr>
          </a:p>
          <a:p>
            <a:endParaRPr lang="en-GB" sz="1400" dirty="0" smtClean="0">
              <a:latin typeface="+mj-lt"/>
              <a:cs typeface="Simplified Arabic Fixed" panose="02070309020205020404" pitchFamily="49" charset="-78"/>
            </a:endParaRPr>
          </a:p>
          <a:p>
            <a:endParaRPr lang="en-GB" sz="1400" dirty="0">
              <a:latin typeface="+mj-lt"/>
              <a:cs typeface="Simplified Arabic Fixed" panose="02070309020205020404" pitchFamily="49" charset="-78"/>
            </a:endParaRPr>
          </a:p>
          <a:p>
            <a:r>
              <a:rPr lang="en-GB" sz="1400" u="sng" dirty="0" smtClean="0">
                <a:latin typeface="+mj-lt"/>
                <a:cs typeface="Simplified Arabic Fixed" panose="02070309020205020404" pitchFamily="49" charset="-78"/>
              </a:rPr>
              <a:t>Key actions</a:t>
            </a:r>
          </a:p>
          <a:p>
            <a:pPr marL="285750" indent="-285750">
              <a:buFont typeface="Arial" panose="020B0604020202020204" pitchFamily="34" charset="0"/>
              <a:buChar char="•"/>
            </a:pPr>
            <a:r>
              <a:rPr lang="en-GB" sz="1400" u="sng" dirty="0" smtClean="0">
                <a:latin typeface="+mj-lt"/>
                <a:cs typeface="Simplified Arabic Fixed" panose="02070309020205020404" pitchFamily="49" charset="-78"/>
              </a:rPr>
              <a:t>Tell your parent/carer</a:t>
            </a:r>
          </a:p>
          <a:p>
            <a:pPr marL="285750" indent="-285750">
              <a:buFont typeface="Arial" panose="020B0604020202020204" pitchFamily="34" charset="0"/>
              <a:buChar char="•"/>
            </a:pPr>
            <a:r>
              <a:rPr lang="en-GB" sz="1400" u="sng" dirty="0" smtClean="0">
                <a:latin typeface="+mj-lt"/>
                <a:cs typeface="Simplified Arabic Fixed" panose="02070309020205020404" pitchFamily="49" charset="-78"/>
              </a:rPr>
              <a:t>Speak to a teacher/adult at school – you can ask do this in private</a:t>
            </a:r>
          </a:p>
          <a:p>
            <a:endParaRPr lang="en-GB" sz="1400" dirty="0" smtClean="0">
              <a:latin typeface="+mj-lt"/>
              <a:cs typeface="Simplified Arabic Fixed" panose="02070309020205020404" pitchFamily="49" charset="-78"/>
            </a:endParaRPr>
          </a:p>
          <a:p>
            <a:pPr marL="457200" indent="-457200">
              <a:buFont typeface="Arial" panose="020B0604020202020204" pitchFamily="34" charset="0"/>
              <a:buChar char="•"/>
            </a:pPr>
            <a:endParaRPr lang="en-GB" sz="3200" u="sng" dirty="0">
              <a:latin typeface="Simplified Arabic Fixed" panose="02070309020205020404" pitchFamily="49" charset="-78"/>
              <a:cs typeface="Simplified Arabic Fixed" panose="02070309020205020404" pitchFamily="49" charset="-78"/>
            </a:endParaRP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9589" y="620688"/>
            <a:ext cx="2878811" cy="5266531"/>
          </a:xfrm>
          <a:prstGeom prst="rect">
            <a:avLst/>
          </a:prstGeom>
        </p:spPr>
      </p:pic>
      <p:sp>
        <p:nvSpPr>
          <p:cNvPr id="6" name="TextBox 5"/>
          <p:cNvSpPr txBox="1"/>
          <p:nvPr/>
        </p:nvSpPr>
        <p:spPr>
          <a:xfrm>
            <a:off x="1258874" y="3212976"/>
            <a:ext cx="1224893" cy="553998"/>
          </a:xfrm>
          <a:prstGeom prst="rect">
            <a:avLst/>
          </a:prstGeom>
          <a:noFill/>
        </p:spPr>
        <p:txBody>
          <a:bodyPr wrap="square" rtlCol="0">
            <a:spAutoFit/>
          </a:bodyPr>
          <a:lstStyle/>
          <a:p>
            <a:r>
              <a:rPr lang="en-GB" sz="1000" dirty="0" smtClean="0">
                <a:latin typeface="Vrinda" panose="020B0502040204020203" pitchFamily="34" charset="0"/>
                <a:cs typeface="Vrinda" panose="020B0502040204020203" pitchFamily="34" charset="0"/>
              </a:rPr>
              <a:t>Me too. Taking a knife in.. If he starts on me..</a:t>
            </a:r>
            <a:endParaRPr lang="en-GB" sz="1000" dirty="0">
              <a:latin typeface="Vrinda" panose="020B0502040204020203" pitchFamily="34" charset="0"/>
              <a:cs typeface="Vrinda" panose="020B0502040204020203" pitchFamily="34" charset="0"/>
            </a:endParaRPr>
          </a:p>
        </p:txBody>
      </p:sp>
      <p:sp>
        <p:nvSpPr>
          <p:cNvPr id="8" name="TextBox 7"/>
          <p:cNvSpPr txBox="1"/>
          <p:nvPr/>
        </p:nvSpPr>
        <p:spPr>
          <a:xfrm>
            <a:off x="2698282" y="2060848"/>
            <a:ext cx="633393" cy="246221"/>
          </a:xfrm>
          <a:prstGeom prst="rect">
            <a:avLst/>
          </a:prstGeom>
          <a:noFill/>
        </p:spPr>
        <p:txBody>
          <a:bodyPr wrap="square" rtlCol="0">
            <a:spAutoFit/>
          </a:bodyPr>
          <a:lstStyle/>
          <a:p>
            <a:r>
              <a:rPr lang="en-GB" sz="1000" dirty="0" smtClean="0">
                <a:latin typeface="Vrinda" panose="020B0502040204020203" pitchFamily="34" charset="0"/>
                <a:cs typeface="Vrinda" panose="020B0502040204020203" pitchFamily="34" charset="0"/>
              </a:rPr>
              <a:t>Hey</a:t>
            </a:r>
            <a:endParaRPr lang="en-GB" sz="1000" dirty="0">
              <a:latin typeface="Vrinda" panose="020B0502040204020203" pitchFamily="34" charset="0"/>
              <a:cs typeface="Vrinda" panose="020B0502040204020203" pitchFamily="34" charset="0"/>
            </a:endParaRPr>
          </a:p>
        </p:txBody>
      </p:sp>
      <p:sp>
        <p:nvSpPr>
          <p:cNvPr id="9" name="TextBox 8"/>
          <p:cNvSpPr txBox="1"/>
          <p:nvPr/>
        </p:nvSpPr>
        <p:spPr>
          <a:xfrm>
            <a:off x="1258875" y="2327657"/>
            <a:ext cx="1080120" cy="246221"/>
          </a:xfrm>
          <a:prstGeom prst="rect">
            <a:avLst/>
          </a:prstGeom>
          <a:noFill/>
        </p:spPr>
        <p:txBody>
          <a:bodyPr wrap="square" rtlCol="0">
            <a:spAutoFit/>
          </a:bodyPr>
          <a:lstStyle/>
          <a:p>
            <a:r>
              <a:rPr lang="en-GB" sz="1000" dirty="0" smtClean="0">
                <a:latin typeface="Vrinda" panose="020B0502040204020203" pitchFamily="34" charset="0"/>
                <a:cs typeface="Vrinda" panose="020B0502040204020203" pitchFamily="34" charset="0"/>
              </a:rPr>
              <a:t>Mr Todd today</a:t>
            </a:r>
            <a:endParaRPr lang="en-GB" sz="1000" dirty="0">
              <a:latin typeface="Vrinda" panose="020B0502040204020203" pitchFamily="34" charset="0"/>
              <a:cs typeface="Vrinda" panose="020B0502040204020203" pitchFamily="34" charset="0"/>
            </a:endParaRPr>
          </a:p>
        </p:txBody>
      </p:sp>
      <p:sp>
        <p:nvSpPr>
          <p:cNvPr id="10" name="TextBox 9"/>
          <p:cNvSpPr txBox="1"/>
          <p:nvPr/>
        </p:nvSpPr>
        <p:spPr>
          <a:xfrm>
            <a:off x="2338995" y="2648272"/>
            <a:ext cx="1224893" cy="400110"/>
          </a:xfrm>
          <a:prstGeom prst="rect">
            <a:avLst/>
          </a:prstGeom>
          <a:noFill/>
        </p:spPr>
        <p:txBody>
          <a:bodyPr wrap="square" rtlCol="0">
            <a:spAutoFit/>
          </a:bodyPr>
          <a:lstStyle/>
          <a:p>
            <a:r>
              <a:rPr lang="en-GB" sz="1000" dirty="0" smtClean="0">
                <a:latin typeface="Vrinda" panose="020B0502040204020203" pitchFamily="34" charset="0"/>
                <a:cs typeface="Vrinda" panose="020B0502040204020203" pitchFamily="34" charset="0"/>
              </a:rPr>
              <a:t>Yea, hate maths, hate Todd</a:t>
            </a:r>
            <a:endParaRPr lang="en-GB" sz="1000" dirty="0">
              <a:latin typeface="Vrinda" panose="020B0502040204020203" pitchFamily="34" charset="0"/>
              <a:cs typeface="Vrinda" panose="020B0502040204020203" pitchFamily="34" charset="0"/>
            </a:endParaRPr>
          </a:p>
        </p:txBody>
      </p:sp>
      <p:sp>
        <p:nvSpPr>
          <p:cNvPr id="11" name="TextBox 10"/>
          <p:cNvSpPr txBox="1"/>
          <p:nvPr/>
        </p:nvSpPr>
        <p:spPr>
          <a:xfrm>
            <a:off x="1763689" y="3931568"/>
            <a:ext cx="1567986" cy="400110"/>
          </a:xfrm>
          <a:prstGeom prst="rect">
            <a:avLst/>
          </a:prstGeom>
          <a:noFill/>
        </p:spPr>
        <p:txBody>
          <a:bodyPr wrap="square" rtlCol="0">
            <a:spAutoFit/>
          </a:bodyPr>
          <a:lstStyle/>
          <a:p>
            <a:r>
              <a:rPr lang="en-GB" sz="1000" dirty="0" smtClean="0">
                <a:latin typeface="Vrinda" panose="020B0502040204020203" pitchFamily="34" charset="0"/>
                <a:cs typeface="Vrinda" panose="020B0502040204020203" pitchFamily="34" charset="0"/>
              </a:rPr>
              <a:t>What?!! u crazy? You’ll get caught.. </a:t>
            </a:r>
            <a:endParaRPr lang="en-GB" sz="1000" dirty="0">
              <a:latin typeface="Vrinda" panose="020B0502040204020203" pitchFamily="34" charset="0"/>
              <a:cs typeface="Vrinda" panose="020B0502040204020203" pitchFamily="34" charset="0"/>
            </a:endParaRPr>
          </a:p>
        </p:txBody>
      </p:sp>
      <p:sp>
        <p:nvSpPr>
          <p:cNvPr id="12" name="TextBox 11"/>
          <p:cNvSpPr txBox="1"/>
          <p:nvPr/>
        </p:nvSpPr>
        <p:spPr>
          <a:xfrm>
            <a:off x="1331640" y="4464249"/>
            <a:ext cx="1584176" cy="246221"/>
          </a:xfrm>
          <a:prstGeom prst="rect">
            <a:avLst/>
          </a:prstGeom>
          <a:noFill/>
        </p:spPr>
        <p:txBody>
          <a:bodyPr wrap="square" rtlCol="0">
            <a:spAutoFit/>
          </a:bodyPr>
          <a:lstStyle/>
          <a:p>
            <a:r>
              <a:rPr lang="en-GB" sz="1000" dirty="0" smtClean="0">
                <a:latin typeface="Vrinda" panose="020B0502040204020203" pitchFamily="34" charset="0"/>
                <a:cs typeface="Vrinda" panose="020B0502040204020203" pitchFamily="34" charset="0"/>
              </a:rPr>
              <a:t>Only if u grass</a:t>
            </a:r>
            <a:endParaRPr lang="en-GB" sz="1000" dirty="0">
              <a:latin typeface="Vrinda" panose="020B0502040204020203" pitchFamily="34" charset="0"/>
              <a:cs typeface="Vrinda"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wipe(down)">
                                      <p:cBhvr>
                                        <p:cTn id="7" dur="580">
                                          <p:stCondLst>
                                            <p:cond delay="0"/>
                                          </p:stCondLst>
                                        </p:cTn>
                                        <p:tgtEl>
                                          <p:spTgt spid="4">
                                            <p:txEl>
                                              <p:pRg st="9" end="9"/>
                                            </p:txEl>
                                          </p:spTgt>
                                        </p:tgtEl>
                                      </p:cBhvr>
                                    </p:animEffect>
                                    <p:anim calcmode="lin" valueType="num">
                                      <p:cBhvr>
                                        <p:cTn id="8"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9" end="9"/>
                                            </p:txEl>
                                          </p:spTgt>
                                        </p:tgtEl>
                                      </p:cBhvr>
                                      <p:to x="100000" y="60000"/>
                                    </p:animScale>
                                    <p:animScale>
                                      <p:cBhvr>
                                        <p:cTn id="14" dur="166" decel="50000">
                                          <p:stCondLst>
                                            <p:cond delay="676"/>
                                          </p:stCondLst>
                                        </p:cTn>
                                        <p:tgtEl>
                                          <p:spTgt spid="4">
                                            <p:txEl>
                                              <p:pRg st="9" end="9"/>
                                            </p:txEl>
                                          </p:spTgt>
                                        </p:tgtEl>
                                      </p:cBhvr>
                                      <p:to x="100000" y="100000"/>
                                    </p:animScale>
                                    <p:animScale>
                                      <p:cBhvr>
                                        <p:cTn id="15" dur="26">
                                          <p:stCondLst>
                                            <p:cond delay="1312"/>
                                          </p:stCondLst>
                                        </p:cTn>
                                        <p:tgtEl>
                                          <p:spTgt spid="4">
                                            <p:txEl>
                                              <p:pRg st="9" end="9"/>
                                            </p:txEl>
                                          </p:spTgt>
                                        </p:tgtEl>
                                      </p:cBhvr>
                                      <p:to x="100000" y="80000"/>
                                    </p:animScale>
                                    <p:animScale>
                                      <p:cBhvr>
                                        <p:cTn id="16" dur="166" decel="50000">
                                          <p:stCondLst>
                                            <p:cond delay="1338"/>
                                          </p:stCondLst>
                                        </p:cTn>
                                        <p:tgtEl>
                                          <p:spTgt spid="4">
                                            <p:txEl>
                                              <p:pRg st="9" end="9"/>
                                            </p:txEl>
                                          </p:spTgt>
                                        </p:tgtEl>
                                      </p:cBhvr>
                                      <p:to x="100000" y="100000"/>
                                    </p:animScale>
                                    <p:animScale>
                                      <p:cBhvr>
                                        <p:cTn id="17" dur="26">
                                          <p:stCondLst>
                                            <p:cond delay="1642"/>
                                          </p:stCondLst>
                                        </p:cTn>
                                        <p:tgtEl>
                                          <p:spTgt spid="4">
                                            <p:txEl>
                                              <p:pRg st="9" end="9"/>
                                            </p:txEl>
                                          </p:spTgt>
                                        </p:tgtEl>
                                      </p:cBhvr>
                                      <p:to x="100000" y="90000"/>
                                    </p:animScale>
                                    <p:animScale>
                                      <p:cBhvr>
                                        <p:cTn id="18" dur="166" decel="50000">
                                          <p:stCondLst>
                                            <p:cond delay="1668"/>
                                          </p:stCondLst>
                                        </p:cTn>
                                        <p:tgtEl>
                                          <p:spTgt spid="4">
                                            <p:txEl>
                                              <p:pRg st="9" end="9"/>
                                            </p:txEl>
                                          </p:spTgt>
                                        </p:tgtEl>
                                      </p:cBhvr>
                                      <p:to x="100000" y="100000"/>
                                    </p:animScale>
                                    <p:animScale>
                                      <p:cBhvr>
                                        <p:cTn id="19" dur="26">
                                          <p:stCondLst>
                                            <p:cond delay="1808"/>
                                          </p:stCondLst>
                                        </p:cTn>
                                        <p:tgtEl>
                                          <p:spTgt spid="4">
                                            <p:txEl>
                                              <p:pRg st="9" end="9"/>
                                            </p:txEl>
                                          </p:spTgt>
                                        </p:tgtEl>
                                      </p:cBhvr>
                                      <p:to x="100000" y="95000"/>
                                    </p:animScale>
                                    <p:animScale>
                                      <p:cBhvr>
                                        <p:cTn id="20" dur="166" decel="50000">
                                          <p:stCondLst>
                                            <p:cond delay="1834"/>
                                          </p:stCondLst>
                                        </p:cTn>
                                        <p:tgtEl>
                                          <p:spTgt spid="4">
                                            <p:txEl>
                                              <p:pRg st="9" end="9"/>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animEffect transition="in" filter="wipe(down)">
                                      <p:cBhvr>
                                        <p:cTn id="23" dur="580">
                                          <p:stCondLst>
                                            <p:cond delay="0"/>
                                          </p:stCondLst>
                                        </p:cTn>
                                        <p:tgtEl>
                                          <p:spTgt spid="4">
                                            <p:txEl>
                                              <p:pRg st="10" end="10"/>
                                            </p:txEl>
                                          </p:spTgt>
                                        </p:tgtEl>
                                      </p:cBhvr>
                                    </p:animEffect>
                                    <p:anim calcmode="lin" valueType="num">
                                      <p:cBhvr>
                                        <p:cTn id="24" dur="1822" tmFilter="0,0; 0.14,0.36; 0.43,0.73; 0.71,0.91; 1.0,1.0">
                                          <p:stCondLst>
                                            <p:cond delay="0"/>
                                          </p:stCondLst>
                                        </p:cTn>
                                        <p:tgtEl>
                                          <p:spTgt spid="4">
                                            <p:txEl>
                                              <p:pRg st="10" end="1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0" end="1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0" end="1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0" end="1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0" end="1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0" end="10"/>
                                            </p:txEl>
                                          </p:spTgt>
                                        </p:tgtEl>
                                      </p:cBhvr>
                                      <p:to x="100000" y="60000"/>
                                    </p:animScale>
                                    <p:animScale>
                                      <p:cBhvr>
                                        <p:cTn id="30" dur="166" decel="50000">
                                          <p:stCondLst>
                                            <p:cond delay="676"/>
                                          </p:stCondLst>
                                        </p:cTn>
                                        <p:tgtEl>
                                          <p:spTgt spid="4">
                                            <p:txEl>
                                              <p:pRg st="10" end="10"/>
                                            </p:txEl>
                                          </p:spTgt>
                                        </p:tgtEl>
                                      </p:cBhvr>
                                      <p:to x="100000" y="100000"/>
                                    </p:animScale>
                                    <p:animScale>
                                      <p:cBhvr>
                                        <p:cTn id="31" dur="26">
                                          <p:stCondLst>
                                            <p:cond delay="1312"/>
                                          </p:stCondLst>
                                        </p:cTn>
                                        <p:tgtEl>
                                          <p:spTgt spid="4">
                                            <p:txEl>
                                              <p:pRg st="10" end="10"/>
                                            </p:txEl>
                                          </p:spTgt>
                                        </p:tgtEl>
                                      </p:cBhvr>
                                      <p:to x="100000" y="80000"/>
                                    </p:animScale>
                                    <p:animScale>
                                      <p:cBhvr>
                                        <p:cTn id="32" dur="166" decel="50000">
                                          <p:stCondLst>
                                            <p:cond delay="1338"/>
                                          </p:stCondLst>
                                        </p:cTn>
                                        <p:tgtEl>
                                          <p:spTgt spid="4">
                                            <p:txEl>
                                              <p:pRg st="10" end="10"/>
                                            </p:txEl>
                                          </p:spTgt>
                                        </p:tgtEl>
                                      </p:cBhvr>
                                      <p:to x="100000" y="100000"/>
                                    </p:animScale>
                                    <p:animScale>
                                      <p:cBhvr>
                                        <p:cTn id="33" dur="26">
                                          <p:stCondLst>
                                            <p:cond delay="1642"/>
                                          </p:stCondLst>
                                        </p:cTn>
                                        <p:tgtEl>
                                          <p:spTgt spid="4">
                                            <p:txEl>
                                              <p:pRg st="10" end="10"/>
                                            </p:txEl>
                                          </p:spTgt>
                                        </p:tgtEl>
                                      </p:cBhvr>
                                      <p:to x="100000" y="90000"/>
                                    </p:animScale>
                                    <p:animScale>
                                      <p:cBhvr>
                                        <p:cTn id="34" dur="166" decel="50000">
                                          <p:stCondLst>
                                            <p:cond delay="1668"/>
                                          </p:stCondLst>
                                        </p:cTn>
                                        <p:tgtEl>
                                          <p:spTgt spid="4">
                                            <p:txEl>
                                              <p:pRg st="10" end="10"/>
                                            </p:txEl>
                                          </p:spTgt>
                                        </p:tgtEl>
                                      </p:cBhvr>
                                      <p:to x="100000" y="100000"/>
                                    </p:animScale>
                                    <p:animScale>
                                      <p:cBhvr>
                                        <p:cTn id="35" dur="26">
                                          <p:stCondLst>
                                            <p:cond delay="1808"/>
                                          </p:stCondLst>
                                        </p:cTn>
                                        <p:tgtEl>
                                          <p:spTgt spid="4">
                                            <p:txEl>
                                              <p:pRg st="10" end="10"/>
                                            </p:txEl>
                                          </p:spTgt>
                                        </p:tgtEl>
                                      </p:cBhvr>
                                      <p:to x="100000" y="95000"/>
                                    </p:animScale>
                                    <p:animScale>
                                      <p:cBhvr>
                                        <p:cTn id="36" dur="166" decel="50000">
                                          <p:stCondLst>
                                            <p:cond delay="1834"/>
                                          </p:stCondLst>
                                        </p:cTn>
                                        <p:tgtEl>
                                          <p:spTgt spid="4">
                                            <p:txEl>
                                              <p:pRg st="10" end="10"/>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animEffect transition="in" filter="wipe(down)">
                                      <p:cBhvr>
                                        <p:cTn id="39" dur="580">
                                          <p:stCondLst>
                                            <p:cond delay="0"/>
                                          </p:stCondLst>
                                        </p:cTn>
                                        <p:tgtEl>
                                          <p:spTgt spid="4">
                                            <p:txEl>
                                              <p:pRg st="11" end="11"/>
                                            </p:txEl>
                                          </p:spTgt>
                                        </p:tgtEl>
                                      </p:cBhvr>
                                    </p:animEffect>
                                    <p:anim calcmode="lin" valueType="num">
                                      <p:cBhvr>
                                        <p:cTn id="40" dur="1822" tmFilter="0,0; 0.14,0.36; 0.43,0.73; 0.71,0.91; 1.0,1.0">
                                          <p:stCondLst>
                                            <p:cond delay="0"/>
                                          </p:stCondLst>
                                        </p:cTn>
                                        <p:tgtEl>
                                          <p:spTgt spid="4">
                                            <p:txEl>
                                              <p:pRg st="11" end="1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11" end="1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11" end="1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11" end="1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11" end="1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11" end="11"/>
                                            </p:txEl>
                                          </p:spTgt>
                                        </p:tgtEl>
                                      </p:cBhvr>
                                      <p:to x="100000" y="60000"/>
                                    </p:animScale>
                                    <p:animScale>
                                      <p:cBhvr>
                                        <p:cTn id="46" dur="166" decel="50000">
                                          <p:stCondLst>
                                            <p:cond delay="676"/>
                                          </p:stCondLst>
                                        </p:cTn>
                                        <p:tgtEl>
                                          <p:spTgt spid="4">
                                            <p:txEl>
                                              <p:pRg st="11" end="11"/>
                                            </p:txEl>
                                          </p:spTgt>
                                        </p:tgtEl>
                                      </p:cBhvr>
                                      <p:to x="100000" y="100000"/>
                                    </p:animScale>
                                    <p:animScale>
                                      <p:cBhvr>
                                        <p:cTn id="47" dur="26">
                                          <p:stCondLst>
                                            <p:cond delay="1312"/>
                                          </p:stCondLst>
                                        </p:cTn>
                                        <p:tgtEl>
                                          <p:spTgt spid="4">
                                            <p:txEl>
                                              <p:pRg st="11" end="11"/>
                                            </p:txEl>
                                          </p:spTgt>
                                        </p:tgtEl>
                                      </p:cBhvr>
                                      <p:to x="100000" y="80000"/>
                                    </p:animScale>
                                    <p:animScale>
                                      <p:cBhvr>
                                        <p:cTn id="48" dur="166" decel="50000">
                                          <p:stCondLst>
                                            <p:cond delay="1338"/>
                                          </p:stCondLst>
                                        </p:cTn>
                                        <p:tgtEl>
                                          <p:spTgt spid="4">
                                            <p:txEl>
                                              <p:pRg st="11" end="11"/>
                                            </p:txEl>
                                          </p:spTgt>
                                        </p:tgtEl>
                                      </p:cBhvr>
                                      <p:to x="100000" y="100000"/>
                                    </p:animScale>
                                    <p:animScale>
                                      <p:cBhvr>
                                        <p:cTn id="49" dur="26">
                                          <p:stCondLst>
                                            <p:cond delay="1642"/>
                                          </p:stCondLst>
                                        </p:cTn>
                                        <p:tgtEl>
                                          <p:spTgt spid="4">
                                            <p:txEl>
                                              <p:pRg st="11" end="11"/>
                                            </p:txEl>
                                          </p:spTgt>
                                        </p:tgtEl>
                                      </p:cBhvr>
                                      <p:to x="100000" y="90000"/>
                                    </p:animScale>
                                    <p:animScale>
                                      <p:cBhvr>
                                        <p:cTn id="50" dur="166" decel="50000">
                                          <p:stCondLst>
                                            <p:cond delay="1668"/>
                                          </p:stCondLst>
                                        </p:cTn>
                                        <p:tgtEl>
                                          <p:spTgt spid="4">
                                            <p:txEl>
                                              <p:pRg st="11" end="11"/>
                                            </p:txEl>
                                          </p:spTgt>
                                        </p:tgtEl>
                                      </p:cBhvr>
                                      <p:to x="100000" y="100000"/>
                                    </p:animScale>
                                    <p:animScale>
                                      <p:cBhvr>
                                        <p:cTn id="51" dur="26">
                                          <p:stCondLst>
                                            <p:cond delay="1808"/>
                                          </p:stCondLst>
                                        </p:cTn>
                                        <p:tgtEl>
                                          <p:spTgt spid="4">
                                            <p:txEl>
                                              <p:pRg st="11" end="11"/>
                                            </p:txEl>
                                          </p:spTgt>
                                        </p:tgtEl>
                                      </p:cBhvr>
                                      <p:to x="100000" y="95000"/>
                                    </p:animScale>
                                    <p:animScale>
                                      <p:cBhvr>
                                        <p:cTn id="52" dur="166" decel="50000">
                                          <p:stCondLst>
                                            <p:cond delay="1834"/>
                                          </p:stCondLst>
                                        </p:cTn>
                                        <p:tgtEl>
                                          <p:spTgt spid="4">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625A51-9BC2-4245-AFEC-C0553AD820D7}" type="slidenum">
              <a:rPr lang="en-GB" altLang="en-US" sz="1400" smtClean="0">
                <a:solidFill>
                  <a:srgbClr val="000000"/>
                </a:solidFill>
                <a:latin typeface="Times New Roman" panose="02020603050405020304" pitchFamily="18" charset="0"/>
              </a:rPr>
              <a:pPr>
                <a:spcBef>
                  <a:spcPct val="0"/>
                </a:spcBef>
                <a:buFontTx/>
                <a:buNone/>
              </a:pPr>
              <a:t>12</a:t>
            </a:fld>
            <a:endParaRPr lang="en-GB" altLang="en-US" sz="1400" smtClean="0">
              <a:solidFill>
                <a:srgbClr val="000000"/>
              </a:solidFill>
              <a:latin typeface="Times New Roman" panose="02020603050405020304" pitchFamily="18" charset="0"/>
            </a:endParaRPr>
          </a:p>
        </p:txBody>
      </p:sp>
      <p:pic>
        <p:nvPicPr>
          <p:cNvPr id="57348"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8064" y="6161585"/>
            <a:ext cx="2088233" cy="6274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5343" y="6175239"/>
            <a:ext cx="1608279" cy="613760"/>
          </a:xfrm>
          <a:prstGeom prst="rect">
            <a:avLst/>
          </a:prstGeom>
        </p:spPr>
      </p:pic>
      <p:sp>
        <p:nvSpPr>
          <p:cNvPr id="4" name="TextBox 3"/>
          <p:cNvSpPr txBox="1"/>
          <p:nvPr/>
        </p:nvSpPr>
        <p:spPr>
          <a:xfrm>
            <a:off x="3887219" y="1735648"/>
            <a:ext cx="4970065" cy="3724096"/>
          </a:xfrm>
          <a:prstGeom prst="rect">
            <a:avLst/>
          </a:prstGeom>
          <a:noFill/>
          <a:ln w="38100">
            <a:solidFill>
              <a:schemeClr val="tx1"/>
            </a:solidFill>
          </a:ln>
        </p:spPr>
        <p:txBody>
          <a:bodyPr wrap="square" rtlCol="0">
            <a:spAutoFit/>
          </a:bodyPr>
          <a:lstStyle/>
          <a:p>
            <a:pPr algn="ctr"/>
            <a:r>
              <a:rPr lang="en-GB" sz="3200" u="sng" dirty="0" smtClean="0">
                <a:latin typeface="Simplified Arabic Fixed" panose="02070309020205020404" pitchFamily="49" charset="-78"/>
                <a:cs typeface="Simplified Arabic Fixed" panose="02070309020205020404" pitchFamily="49" charset="-78"/>
              </a:rPr>
              <a:t>What would you do…</a:t>
            </a:r>
          </a:p>
          <a:p>
            <a:pPr algn="ctr"/>
            <a:endParaRPr lang="en-GB" sz="3200" u="sng" dirty="0">
              <a:latin typeface="Simplified Arabic Fixed" panose="02070309020205020404" pitchFamily="49" charset="-78"/>
              <a:cs typeface="Simplified Arabic Fixed" panose="02070309020205020404" pitchFamily="49" charset="-78"/>
            </a:endParaRPr>
          </a:p>
          <a:p>
            <a:pPr lvl="0"/>
            <a:r>
              <a:rPr lang="en-GB" sz="1400" dirty="0" smtClean="0">
                <a:solidFill>
                  <a:prstClr val="black"/>
                </a:solidFill>
                <a:latin typeface="Arial" panose="020B0604020202020204"/>
                <a:cs typeface="Simplified Arabic Fixed" panose="02070309020205020404" pitchFamily="49" charset="-78"/>
              </a:rPr>
              <a:t>You see some children who you know fighting, and notice someone holding a sharp object in their hand.</a:t>
            </a:r>
          </a:p>
          <a:p>
            <a:pPr lvl="0"/>
            <a:endParaRPr lang="en-GB" sz="1400" dirty="0" smtClean="0">
              <a:solidFill>
                <a:prstClr val="black"/>
              </a:solidFill>
              <a:latin typeface="Arial" panose="020B0604020202020204"/>
              <a:cs typeface="Simplified Arabic Fixed" panose="02070309020205020404" pitchFamily="49" charset="-78"/>
            </a:endParaRPr>
          </a:p>
          <a:p>
            <a:pPr marL="285750" lvl="0" indent="-285750">
              <a:buFont typeface="Arial" panose="020B0604020202020204" pitchFamily="34" charset="0"/>
              <a:buChar char="•"/>
            </a:pPr>
            <a:r>
              <a:rPr lang="en-GB" sz="1400" dirty="0" smtClean="0">
                <a:solidFill>
                  <a:prstClr val="black"/>
                </a:solidFill>
                <a:latin typeface="Arial" panose="020B0604020202020204"/>
                <a:cs typeface="Simplified Arabic Fixed" panose="02070309020205020404" pitchFamily="49" charset="-78"/>
              </a:rPr>
              <a:t>What </a:t>
            </a:r>
            <a:r>
              <a:rPr lang="en-GB" sz="1400" dirty="0">
                <a:solidFill>
                  <a:prstClr val="black"/>
                </a:solidFill>
                <a:latin typeface="Arial" panose="020B0604020202020204"/>
                <a:cs typeface="Simplified Arabic Fixed" panose="02070309020205020404" pitchFamily="49" charset="-78"/>
              </a:rPr>
              <a:t>would you do?</a:t>
            </a:r>
          </a:p>
          <a:p>
            <a:pPr marL="285750" lvl="0" indent="-285750">
              <a:buFont typeface="Arial" panose="020B0604020202020204" pitchFamily="34" charset="0"/>
              <a:buChar char="•"/>
            </a:pPr>
            <a:r>
              <a:rPr lang="en-GB" sz="1400" dirty="0">
                <a:solidFill>
                  <a:prstClr val="black"/>
                </a:solidFill>
                <a:latin typeface="Arial" panose="020B0604020202020204"/>
                <a:cs typeface="Simplified Arabic Fixed" panose="02070309020205020404" pitchFamily="49" charset="-78"/>
              </a:rPr>
              <a:t>What are the possible consequences?</a:t>
            </a:r>
          </a:p>
          <a:p>
            <a:endParaRPr lang="en-GB" sz="1400" dirty="0" smtClean="0">
              <a:latin typeface="+mj-lt"/>
              <a:cs typeface="Simplified Arabic Fixed" panose="02070309020205020404" pitchFamily="49" charset="-78"/>
            </a:endParaRPr>
          </a:p>
          <a:p>
            <a:endParaRPr lang="en-GB" sz="1400" dirty="0" smtClean="0">
              <a:latin typeface="+mj-lt"/>
              <a:cs typeface="Simplified Arabic Fixed" panose="02070309020205020404" pitchFamily="49" charset="-78"/>
            </a:endParaRPr>
          </a:p>
          <a:p>
            <a:r>
              <a:rPr lang="en-GB" sz="1400" u="sng" dirty="0" smtClean="0">
                <a:latin typeface="+mj-lt"/>
                <a:cs typeface="Simplified Arabic Fixed" panose="02070309020205020404" pitchFamily="49" charset="-78"/>
              </a:rPr>
              <a:t>Key Actions;</a:t>
            </a:r>
          </a:p>
          <a:p>
            <a:pPr marL="285750" indent="-285750">
              <a:buFont typeface="Arial" panose="020B0604020202020204" pitchFamily="34" charset="0"/>
              <a:buChar char="•"/>
            </a:pPr>
            <a:r>
              <a:rPr lang="en-GB" sz="1400" dirty="0" smtClean="0">
                <a:latin typeface="+mj-lt"/>
                <a:cs typeface="Simplified Arabic Fixed" panose="02070309020205020404" pitchFamily="49" charset="-78"/>
              </a:rPr>
              <a:t>Immediately get into a place of safety</a:t>
            </a:r>
          </a:p>
          <a:p>
            <a:pPr marL="285750" indent="-285750">
              <a:buFont typeface="Arial" panose="020B0604020202020204" pitchFamily="34" charset="0"/>
              <a:buChar char="•"/>
            </a:pPr>
            <a:r>
              <a:rPr lang="en-GB" sz="1400" dirty="0" smtClean="0">
                <a:latin typeface="+mj-lt"/>
                <a:cs typeface="Simplified Arabic Fixed" panose="02070309020205020404" pitchFamily="49" charset="-78"/>
              </a:rPr>
              <a:t>Tell an adult</a:t>
            </a:r>
          </a:p>
          <a:p>
            <a:pPr marL="457200" indent="-457200">
              <a:buFont typeface="Arial" panose="020B0604020202020204" pitchFamily="34" charset="0"/>
              <a:buChar char="•"/>
            </a:pPr>
            <a:endParaRPr lang="en-GB" sz="3200" u="sng" dirty="0">
              <a:latin typeface="Simplified Arabic Fixed" panose="02070309020205020404" pitchFamily="49" charset="-78"/>
              <a:cs typeface="Simplified Arabic Fixed" panose="02070309020205020404" pitchFamily="49" charset="-78"/>
            </a:endParaRPr>
          </a:p>
        </p:txBody>
      </p:sp>
      <p:pic>
        <p:nvPicPr>
          <p:cNvPr id="2" name="Picture 1"/>
          <p:cNvPicPr>
            <a:picLocks noChangeAspect="1"/>
          </p:cNvPicPr>
          <p:nvPr/>
        </p:nvPicPr>
        <p:blipFill>
          <a:blip r:embed="rId5"/>
          <a:stretch>
            <a:fillRect/>
          </a:stretch>
        </p:blipFill>
        <p:spPr>
          <a:xfrm>
            <a:off x="971600" y="2420888"/>
            <a:ext cx="2598743" cy="1644774"/>
          </a:xfrm>
          <a:prstGeom prst="rect">
            <a:avLst/>
          </a:prstGeom>
          <a:ln>
            <a:solidFill>
              <a:schemeClr val="accent2">
                <a:lumMod val="50000"/>
              </a:schemeClr>
            </a:solidFill>
          </a:ln>
        </p:spPr>
      </p:pic>
    </p:spTree>
    <p:extLst>
      <p:ext uri="{BB962C8B-B14F-4D97-AF65-F5344CB8AC3E}">
        <p14:creationId xmlns:p14="http://schemas.microsoft.com/office/powerpoint/2010/main" val="134919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wipe(down)">
                                      <p:cBhvr>
                                        <p:cTn id="7" dur="580">
                                          <p:stCondLst>
                                            <p:cond delay="0"/>
                                          </p:stCondLst>
                                        </p:cTn>
                                        <p:tgtEl>
                                          <p:spTgt spid="4">
                                            <p:txEl>
                                              <p:pRg st="8" end="8"/>
                                            </p:txEl>
                                          </p:spTgt>
                                        </p:tgtEl>
                                      </p:cBhvr>
                                    </p:animEffect>
                                    <p:anim calcmode="lin" valueType="num">
                                      <p:cBhvr>
                                        <p:cTn id="8"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8" end="8"/>
                                            </p:txEl>
                                          </p:spTgt>
                                        </p:tgtEl>
                                      </p:cBhvr>
                                      <p:to x="100000" y="60000"/>
                                    </p:animScale>
                                    <p:animScale>
                                      <p:cBhvr>
                                        <p:cTn id="14" dur="166" decel="50000">
                                          <p:stCondLst>
                                            <p:cond delay="676"/>
                                          </p:stCondLst>
                                        </p:cTn>
                                        <p:tgtEl>
                                          <p:spTgt spid="4">
                                            <p:txEl>
                                              <p:pRg st="8" end="8"/>
                                            </p:txEl>
                                          </p:spTgt>
                                        </p:tgtEl>
                                      </p:cBhvr>
                                      <p:to x="100000" y="100000"/>
                                    </p:animScale>
                                    <p:animScale>
                                      <p:cBhvr>
                                        <p:cTn id="15" dur="26">
                                          <p:stCondLst>
                                            <p:cond delay="1312"/>
                                          </p:stCondLst>
                                        </p:cTn>
                                        <p:tgtEl>
                                          <p:spTgt spid="4">
                                            <p:txEl>
                                              <p:pRg st="8" end="8"/>
                                            </p:txEl>
                                          </p:spTgt>
                                        </p:tgtEl>
                                      </p:cBhvr>
                                      <p:to x="100000" y="80000"/>
                                    </p:animScale>
                                    <p:animScale>
                                      <p:cBhvr>
                                        <p:cTn id="16" dur="166" decel="50000">
                                          <p:stCondLst>
                                            <p:cond delay="1338"/>
                                          </p:stCondLst>
                                        </p:cTn>
                                        <p:tgtEl>
                                          <p:spTgt spid="4">
                                            <p:txEl>
                                              <p:pRg st="8" end="8"/>
                                            </p:txEl>
                                          </p:spTgt>
                                        </p:tgtEl>
                                      </p:cBhvr>
                                      <p:to x="100000" y="100000"/>
                                    </p:animScale>
                                    <p:animScale>
                                      <p:cBhvr>
                                        <p:cTn id="17" dur="26">
                                          <p:stCondLst>
                                            <p:cond delay="1642"/>
                                          </p:stCondLst>
                                        </p:cTn>
                                        <p:tgtEl>
                                          <p:spTgt spid="4">
                                            <p:txEl>
                                              <p:pRg st="8" end="8"/>
                                            </p:txEl>
                                          </p:spTgt>
                                        </p:tgtEl>
                                      </p:cBhvr>
                                      <p:to x="100000" y="90000"/>
                                    </p:animScale>
                                    <p:animScale>
                                      <p:cBhvr>
                                        <p:cTn id="18" dur="166" decel="50000">
                                          <p:stCondLst>
                                            <p:cond delay="1668"/>
                                          </p:stCondLst>
                                        </p:cTn>
                                        <p:tgtEl>
                                          <p:spTgt spid="4">
                                            <p:txEl>
                                              <p:pRg st="8" end="8"/>
                                            </p:txEl>
                                          </p:spTgt>
                                        </p:tgtEl>
                                      </p:cBhvr>
                                      <p:to x="100000" y="100000"/>
                                    </p:animScale>
                                    <p:animScale>
                                      <p:cBhvr>
                                        <p:cTn id="19" dur="26">
                                          <p:stCondLst>
                                            <p:cond delay="1808"/>
                                          </p:stCondLst>
                                        </p:cTn>
                                        <p:tgtEl>
                                          <p:spTgt spid="4">
                                            <p:txEl>
                                              <p:pRg st="8" end="8"/>
                                            </p:txEl>
                                          </p:spTgt>
                                        </p:tgtEl>
                                      </p:cBhvr>
                                      <p:to x="100000" y="95000"/>
                                    </p:animScale>
                                    <p:animScale>
                                      <p:cBhvr>
                                        <p:cTn id="20" dur="166" decel="50000">
                                          <p:stCondLst>
                                            <p:cond delay="1834"/>
                                          </p:stCondLst>
                                        </p:cTn>
                                        <p:tgtEl>
                                          <p:spTgt spid="4">
                                            <p:txEl>
                                              <p:pRg st="8" end="8"/>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animEffect transition="in" filter="wipe(down)">
                                      <p:cBhvr>
                                        <p:cTn id="23" dur="580">
                                          <p:stCondLst>
                                            <p:cond delay="0"/>
                                          </p:stCondLst>
                                        </p:cTn>
                                        <p:tgtEl>
                                          <p:spTgt spid="4">
                                            <p:txEl>
                                              <p:pRg st="9" end="9"/>
                                            </p:txEl>
                                          </p:spTgt>
                                        </p:tgtEl>
                                      </p:cBhvr>
                                    </p:animEffect>
                                    <p:anim calcmode="lin" valueType="num">
                                      <p:cBhvr>
                                        <p:cTn id="24"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9" end="9"/>
                                            </p:txEl>
                                          </p:spTgt>
                                        </p:tgtEl>
                                      </p:cBhvr>
                                      <p:to x="100000" y="60000"/>
                                    </p:animScale>
                                    <p:animScale>
                                      <p:cBhvr>
                                        <p:cTn id="30" dur="166" decel="50000">
                                          <p:stCondLst>
                                            <p:cond delay="676"/>
                                          </p:stCondLst>
                                        </p:cTn>
                                        <p:tgtEl>
                                          <p:spTgt spid="4">
                                            <p:txEl>
                                              <p:pRg st="9" end="9"/>
                                            </p:txEl>
                                          </p:spTgt>
                                        </p:tgtEl>
                                      </p:cBhvr>
                                      <p:to x="100000" y="100000"/>
                                    </p:animScale>
                                    <p:animScale>
                                      <p:cBhvr>
                                        <p:cTn id="31" dur="26">
                                          <p:stCondLst>
                                            <p:cond delay="1312"/>
                                          </p:stCondLst>
                                        </p:cTn>
                                        <p:tgtEl>
                                          <p:spTgt spid="4">
                                            <p:txEl>
                                              <p:pRg st="9" end="9"/>
                                            </p:txEl>
                                          </p:spTgt>
                                        </p:tgtEl>
                                      </p:cBhvr>
                                      <p:to x="100000" y="80000"/>
                                    </p:animScale>
                                    <p:animScale>
                                      <p:cBhvr>
                                        <p:cTn id="32" dur="166" decel="50000">
                                          <p:stCondLst>
                                            <p:cond delay="1338"/>
                                          </p:stCondLst>
                                        </p:cTn>
                                        <p:tgtEl>
                                          <p:spTgt spid="4">
                                            <p:txEl>
                                              <p:pRg st="9" end="9"/>
                                            </p:txEl>
                                          </p:spTgt>
                                        </p:tgtEl>
                                      </p:cBhvr>
                                      <p:to x="100000" y="100000"/>
                                    </p:animScale>
                                    <p:animScale>
                                      <p:cBhvr>
                                        <p:cTn id="33" dur="26">
                                          <p:stCondLst>
                                            <p:cond delay="1642"/>
                                          </p:stCondLst>
                                        </p:cTn>
                                        <p:tgtEl>
                                          <p:spTgt spid="4">
                                            <p:txEl>
                                              <p:pRg st="9" end="9"/>
                                            </p:txEl>
                                          </p:spTgt>
                                        </p:tgtEl>
                                      </p:cBhvr>
                                      <p:to x="100000" y="90000"/>
                                    </p:animScale>
                                    <p:animScale>
                                      <p:cBhvr>
                                        <p:cTn id="34" dur="166" decel="50000">
                                          <p:stCondLst>
                                            <p:cond delay="1668"/>
                                          </p:stCondLst>
                                        </p:cTn>
                                        <p:tgtEl>
                                          <p:spTgt spid="4">
                                            <p:txEl>
                                              <p:pRg st="9" end="9"/>
                                            </p:txEl>
                                          </p:spTgt>
                                        </p:tgtEl>
                                      </p:cBhvr>
                                      <p:to x="100000" y="100000"/>
                                    </p:animScale>
                                    <p:animScale>
                                      <p:cBhvr>
                                        <p:cTn id="35" dur="26">
                                          <p:stCondLst>
                                            <p:cond delay="1808"/>
                                          </p:stCondLst>
                                        </p:cTn>
                                        <p:tgtEl>
                                          <p:spTgt spid="4">
                                            <p:txEl>
                                              <p:pRg st="9" end="9"/>
                                            </p:txEl>
                                          </p:spTgt>
                                        </p:tgtEl>
                                      </p:cBhvr>
                                      <p:to x="100000" y="95000"/>
                                    </p:animScale>
                                    <p:animScale>
                                      <p:cBhvr>
                                        <p:cTn id="36" dur="166" decel="50000">
                                          <p:stCondLst>
                                            <p:cond delay="1834"/>
                                          </p:stCondLst>
                                        </p:cTn>
                                        <p:tgtEl>
                                          <p:spTgt spid="4">
                                            <p:txEl>
                                              <p:pRg st="9" end="9"/>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wipe(down)">
                                      <p:cBhvr>
                                        <p:cTn id="39" dur="580">
                                          <p:stCondLst>
                                            <p:cond delay="0"/>
                                          </p:stCondLst>
                                        </p:cTn>
                                        <p:tgtEl>
                                          <p:spTgt spid="4">
                                            <p:txEl>
                                              <p:pRg st="10" end="10"/>
                                            </p:txEl>
                                          </p:spTgt>
                                        </p:tgtEl>
                                      </p:cBhvr>
                                    </p:animEffect>
                                    <p:anim calcmode="lin" valueType="num">
                                      <p:cBhvr>
                                        <p:cTn id="40" dur="1822" tmFilter="0,0; 0.14,0.36; 0.43,0.73; 0.71,0.91; 1.0,1.0">
                                          <p:stCondLst>
                                            <p:cond delay="0"/>
                                          </p:stCondLst>
                                        </p:cTn>
                                        <p:tgtEl>
                                          <p:spTgt spid="4">
                                            <p:txEl>
                                              <p:pRg st="10" end="1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10" end="1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10" end="1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10" end="1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10" end="1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10" end="10"/>
                                            </p:txEl>
                                          </p:spTgt>
                                        </p:tgtEl>
                                      </p:cBhvr>
                                      <p:to x="100000" y="60000"/>
                                    </p:animScale>
                                    <p:animScale>
                                      <p:cBhvr>
                                        <p:cTn id="46" dur="166" decel="50000">
                                          <p:stCondLst>
                                            <p:cond delay="676"/>
                                          </p:stCondLst>
                                        </p:cTn>
                                        <p:tgtEl>
                                          <p:spTgt spid="4">
                                            <p:txEl>
                                              <p:pRg st="10" end="10"/>
                                            </p:txEl>
                                          </p:spTgt>
                                        </p:tgtEl>
                                      </p:cBhvr>
                                      <p:to x="100000" y="100000"/>
                                    </p:animScale>
                                    <p:animScale>
                                      <p:cBhvr>
                                        <p:cTn id="47" dur="26">
                                          <p:stCondLst>
                                            <p:cond delay="1312"/>
                                          </p:stCondLst>
                                        </p:cTn>
                                        <p:tgtEl>
                                          <p:spTgt spid="4">
                                            <p:txEl>
                                              <p:pRg st="10" end="10"/>
                                            </p:txEl>
                                          </p:spTgt>
                                        </p:tgtEl>
                                      </p:cBhvr>
                                      <p:to x="100000" y="80000"/>
                                    </p:animScale>
                                    <p:animScale>
                                      <p:cBhvr>
                                        <p:cTn id="48" dur="166" decel="50000">
                                          <p:stCondLst>
                                            <p:cond delay="1338"/>
                                          </p:stCondLst>
                                        </p:cTn>
                                        <p:tgtEl>
                                          <p:spTgt spid="4">
                                            <p:txEl>
                                              <p:pRg st="10" end="10"/>
                                            </p:txEl>
                                          </p:spTgt>
                                        </p:tgtEl>
                                      </p:cBhvr>
                                      <p:to x="100000" y="100000"/>
                                    </p:animScale>
                                    <p:animScale>
                                      <p:cBhvr>
                                        <p:cTn id="49" dur="26">
                                          <p:stCondLst>
                                            <p:cond delay="1642"/>
                                          </p:stCondLst>
                                        </p:cTn>
                                        <p:tgtEl>
                                          <p:spTgt spid="4">
                                            <p:txEl>
                                              <p:pRg st="10" end="10"/>
                                            </p:txEl>
                                          </p:spTgt>
                                        </p:tgtEl>
                                      </p:cBhvr>
                                      <p:to x="100000" y="90000"/>
                                    </p:animScale>
                                    <p:animScale>
                                      <p:cBhvr>
                                        <p:cTn id="50" dur="166" decel="50000">
                                          <p:stCondLst>
                                            <p:cond delay="1668"/>
                                          </p:stCondLst>
                                        </p:cTn>
                                        <p:tgtEl>
                                          <p:spTgt spid="4">
                                            <p:txEl>
                                              <p:pRg st="10" end="10"/>
                                            </p:txEl>
                                          </p:spTgt>
                                        </p:tgtEl>
                                      </p:cBhvr>
                                      <p:to x="100000" y="100000"/>
                                    </p:animScale>
                                    <p:animScale>
                                      <p:cBhvr>
                                        <p:cTn id="51" dur="26">
                                          <p:stCondLst>
                                            <p:cond delay="1808"/>
                                          </p:stCondLst>
                                        </p:cTn>
                                        <p:tgtEl>
                                          <p:spTgt spid="4">
                                            <p:txEl>
                                              <p:pRg st="10" end="10"/>
                                            </p:txEl>
                                          </p:spTgt>
                                        </p:tgtEl>
                                      </p:cBhvr>
                                      <p:to x="100000" y="95000"/>
                                    </p:animScale>
                                    <p:animScale>
                                      <p:cBhvr>
                                        <p:cTn id="52" dur="166" decel="50000">
                                          <p:stCondLst>
                                            <p:cond delay="1834"/>
                                          </p:stCondLst>
                                        </p:cTn>
                                        <p:tgtEl>
                                          <p:spTgt spid="4">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XReb5jKRLIc"/>
          <p:cNvPicPr>
            <a:picLocks noRot="1" noChangeAspect="1"/>
          </p:cNvPicPr>
          <p:nvPr>
            <a:videoFile r:link="rId1"/>
          </p:nvPr>
        </p:nvPicPr>
        <p:blipFill>
          <a:blip r:embed="rId4"/>
          <a:stretch>
            <a:fillRect/>
          </a:stretch>
        </p:blipFill>
        <p:spPr>
          <a:xfrm>
            <a:off x="91502" y="908720"/>
            <a:ext cx="8872986" cy="4991054"/>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55005" y="6093296"/>
            <a:ext cx="1609483" cy="615749"/>
          </a:xfrm>
          <a:prstGeom prst="rect">
            <a:avLst/>
          </a:prstGeom>
        </p:spPr>
      </p:pic>
      <p:sp>
        <p:nvSpPr>
          <p:cNvPr id="4" name="TextBox 3"/>
          <p:cNvSpPr txBox="1"/>
          <p:nvPr/>
        </p:nvSpPr>
        <p:spPr>
          <a:xfrm>
            <a:off x="1043608" y="476672"/>
            <a:ext cx="6840760" cy="461665"/>
          </a:xfrm>
          <a:prstGeom prst="rect">
            <a:avLst/>
          </a:prstGeom>
          <a:noFill/>
        </p:spPr>
        <p:txBody>
          <a:bodyPr wrap="square" rtlCol="0">
            <a:spAutoFit/>
          </a:bodyPr>
          <a:lstStyle/>
          <a:p>
            <a:r>
              <a:rPr lang="en-GB" smtClean="0">
                <a:latin typeface="Segoe UI" panose="020B0502040204020203" pitchFamily="34" charset="0"/>
                <a:cs typeface="Segoe UI" panose="020B0502040204020203" pitchFamily="34" charset="0"/>
              </a:rPr>
              <a:t>Video from London </a:t>
            </a:r>
            <a:r>
              <a:rPr lang="en-GB" dirty="0" smtClean="0">
                <a:latin typeface="Segoe UI" panose="020B0502040204020203" pitchFamily="34" charset="0"/>
                <a:cs typeface="Segoe UI" panose="020B0502040204020203" pitchFamily="34" charset="0"/>
              </a:rPr>
              <a:t>Needs You Alive Campaign</a:t>
            </a:r>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453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29802" cy="6858000"/>
          </a:xfrm>
          <a:prstGeom prst="rect">
            <a:avLst/>
          </a:prstGeom>
        </p:spPr>
      </p:pic>
      <p:sp>
        <p:nvSpPr>
          <p:cNvPr id="39938" name="Title 1"/>
          <p:cNvSpPr>
            <a:spLocks noGrp="1"/>
          </p:cNvSpPr>
          <p:nvPr>
            <p:ph type="ctrTitle"/>
          </p:nvPr>
        </p:nvSpPr>
        <p:spPr>
          <a:xfrm rot="10800000" flipV="1">
            <a:off x="966592" y="3645024"/>
            <a:ext cx="7303560" cy="1440160"/>
          </a:xfrm>
          <a:solidFill>
            <a:schemeClr val="bg1"/>
          </a:solidFill>
        </p:spPr>
        <p:txBody>
          <a:bodyPr>
            <a:normAutofit fontScale="90000"/>
          </a:bodyPr>
          <a:lstStyle/>
          <a:p>
            <a:pPr algn="ctr"/>
            <a:r>
              <a:rPr lang="en-GB" altLang="en-US" sz="3600" u="sng" dirty="0" smtClean="0"/>
              <a:t>Key Learning Fact</a:t>
            </a:r>
            <a:br>
              <a:rPr lang="en-GB" altLang="en-US" sz="3600" u="sng" dirty="0" smtClean="0"/>
            </a:br>
            <a:r>
              <a:rPr lang="en-GB" altLang="en-US" sz="3600" dirty="0" smtClean="0"/>
              <a:t> You are more likely to be injured or arrested if you carry a knife.</a:t>
            </a:r>
          </a:p>
        </p:txBody>
      </p:sp>
      <p:sp>
        <p:nvSpPr>
          <p:cNvPr id="4" name="Subtitle 3"/>
          <p:cNvSpPr>
            <a:spLocks noGrp="1"/>
          </p:cNvSpPr>
          <p:nvPr>
            <p:ph type="subTitle" idx="1"/>
          </p:nvPr>
        </p:nvSpPr>
        <p:spPr>
          <a:xfrm>
            <a:off x="966592" y="1340768"/>
            <a:ext cx="7416824" cy="1224136"/>
          </a:xfrm>
          <a:pattFill prst="pct75">
            <a:fgClr>
              <a:srgbClr val="EADCF4"/>
            </a:fgClr>
            <a:bgClr>
              <a:schemeClr val="bg1"/>
            </a:bgClr>
          </a:pattFill>
          <a:effectLst>
            <a:glow rad="101600">
              <a:schemeClr val="accent4">
                <a:satMod val="175000"/>
                <a:alpha val="40000"/>
              </a:schemeClr>
            </a:glow>
            <a:outerShdw blurRad="152400" dist="317500" dir="5400000" sx="90000" sy="-19000" rotWithShape="0">
              <a:prstClr val="black">
                <a:alpha val="15000"/>
              </a:prstClr>
            </a:outerShdw>
            <a:reflection blurRad="6350" stA="50000" endA="300" endPos="55000" dir="5400000" sy="-100000" algn="bl" rotWithShape="0"/>
          </a:effectLst>
        </p:spPr>
        <p:txBody>
          <a:bodyPr/>
          <a:lstStyle/>
          <a:p>
            <a:r>
              <a:rPr lang="en-GB" altLang="en-US" cap="none" dirty="0" smtClean="0"/>
              <a:t>1 IN 3 KNIFE INJURIES </a:t>
            </a:r>
          </a:p>
          <a:p>
            <a:r>
              <a:rPr lang="en-GB" altLang="en-US" cap="none" dirty="0" smtClean="0"/>
              <a:t>IS CAUSED BY THE PERSON’S OWN KNIFE</a:t>
            </a:r>
          </a:p>
        </p:txBody>
      </p:sp>
      <p:sp>
        <p:nvSpPr>
          <p:cNvPr id="39940"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A037E60-AD82-491C-A680-563BA29E637A}" type="slidenum">
              <a:rPr lang="en-GB" altLang="en-US" sz="1400" smtClean="0">
                <a:solidFill>
                  <a:srgbClr val="000000"/>
                </a:solidFill>
                <a:latin typeface="Times New Roman" panose="02020603050405020304" pitchFamily="18" charset="0"/>
              </a:rPr>
              <a:pPr>
                <a:spcBef>
                  <a:spcPct val="0"/>
                </a:spcBef>
                <a:buFontTx/>
                <a:buNone/>
              </a:pPr>
              <a:t>2</a:t>
            </a:fld>
            <a:endParaRPr lang="en-GB" altLang="en-US" sz="1400" smtClean="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95536" y="365126"/>
            <a:ext cx="8352928" cy="6160218"/>
          </a:xfrm>
          <a:prstGeom prst="rect">
            <a:avLst/>
          </a:prstGeom>
          <a:solidFill>
            <a:schemeClr val="accent1">
              <a:lumMod val="20000"/>
              <a:lumOff val="80000"/>
            </a:schemeClr>
          </a:solidFill>
        </p:spPr>
        <p:txBody>
          <a:bodyPr wrap="square" rtlCol="0">
            <a:spAutoFit/>
          </a:bodyPr>
          <a:lstStyle/>
          <a:p>
            <a:endParaRPr lang="en-GB" dirty="0"/>
          </a:p>
        </p:txBody>
      </p:sp>
      <p:sp>
        <p:nvSpPr>
          <p:cNvPr id="2" name="Title 1"/>
          <p:cNvSpPr>
            <a:spLocks noGrp="1"/>
          </p:cNvSpPr>
          <p:nvPr>
            <p:ph type="title"/>
          </p:nvPr>
        </p:nvSpPr>
        <p:spPr/>
        <p:txBody>
          <a:bodyPr/>
          <a:lstStyle/>
          <a:p>
            <a:endParaRPr lang="en-GB"/>
          </a:p>
        </p:txBody>
      </p:sp>
      <p:sp>
        <p:nvSpPr>
          <p:cNvPr id="7" name="Content Placeholder 6"/>
          <p:cNvSpPr>
            <a:spLocks noGrp="1"/>
          </p:cNvSpPr>
          <p:nvPr>
            <p:ph idx="1"/>
          </p:nvPr>
        </p:nvSpPr>
        <p:spPr/>
        <p:txBody>
          <a:bodyPr/>
          <a:lstStyle/>
          <a:p>
            <a:endParaRPr lang="en-GB"/>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682"/>
            <a:ext cx="9144000" cy="6868682"/>
          </a:xfrm>
          <a:prstGeom prst="rect">
            <a:avLst/>
          </a:prstGeom>
        </p:spPr>
      </p:pic>
      <p:sp>
        <p:nvSpPr>
          <p:cNvPr id="12" name="TextBox 11"/>
          <p:cNvSpPr txBox="1"/>
          <p:nvPr/>
        </p:nvSpPr>
        <p:spPr>
          <a:xfrm>
            <a:off x="395536" y="365126"/>
            <a:ext cx="8568952" cy="5755422"/>
          </a:xfrm>
          <a:prstGeom prst="rect">
            <a:avLst/>
          </a:prstGeom>
          <a:noFill/>
        </p:spPr>
        <p:txBody>
          <a:bodyPr wrap="square" rtlCol="0">
            <a:spAutoFit/>
          </a:bodyPr>
          <a:lstStyle/>
          <a:p>
            <a:r>
              <a:rPr lang="en-GB" sz="4000" b="1" u="sng" dirty="0" smtClean="0">
                <a:ln w="12700" cmpd="sng">
                  <a:solidFill>
                    <a:srgbClr val="002060"/>
                  </a:solidFill>
                  <a:prstDash val="solid"/>
                </a:ln>
                <a:solidFill>
                  <a:srgbClr val="CCFFFF"/>
                </a:solidFill>
                <a:latin typeface="+mn-lt"/>
                <a:cs typeface="Aharoni" panose="02010803020104030203" pitchFamily="2" charset="-79"/>
              </a:rPr>
              <a:t>Why do young people carry a knife?</a:t>
            </a:r>
          </a:p>
          <a:p>
            <a:endParaRPr lang="en-GB" sz="4000" b="1" dirty="0" smtClean="0">
              <a:ln w="12700" cmpd="sng">
                <a:solidFill>
                  <a:srgbClr val="002060"/>
                </a:solidFill>
                <a:prstDash val="solid"/>
              </a:ln>
              <a:solidFill>
                <a:srgbClr val="CCFFFF"/>
              </a:solidFill>
              <a:latin typeface="+mn-lt"/>
              <a:cs typeface="Aharoni" panose="02010803020104030203" pitchFamily="2" charset="-79"/>
            </a:endParaRPr>
          </a:p>
          <a:p>
            <a:r>
              <a:rPr lang="en-GB" sz="3200" b="1" dirty="0" smtClean="0">
                <a:ln w="12700" cmpd="sng">
                  <a:solidFill>
                    <a:srgbClr val="002060"/>
                  </a:solidFill>
                  <a:prstDash val="solid"/>
                </a:ln>
                <a:solidFill>
                  <a:srgbClr val="CCFFFF"/>
                </a:solidFill>
                <a:latin typeface="+mn-lt"/>
                <a:cs typeface="Aharoni" panose="02010803020104030203" pitchFamily="2" charset="-79"/>
              </a:rPr>
              <a:t>Fear</a:t>
            </a:r>
          </a:p>
          <a:p>
            <a:r>
              <a:rPr lang="en-GB" sz="3200" b="1" dirty="0" smtClean="0">
                <a:ln w="12700" cmpd="sng">
                  <a:solidFill>
                    <a:srgbClr val="002060"/>
                  </a:solidFill>
                  <a:prstDash val="solid"/>
                </a:ln>
                <a:solidFill>
                  <a:srgbClr val="CCFFFF"/>
                </a:solidFill>
                <a:latin typeface="+mn-lt"/>
                <a:cs typeface="Aharoni" panose="02010803020104030203" pitchFamily="2" charset="-79"/>
              </a:rPr>
              <a:t>Forced to carry</a:t>
            </a:r>
            <a:endParaRPr lang="en-GB" sz="3200" b="1" dirty="0">
              <a:ln w="12700" cmpd="sng">
                <a:solidFill>
                  <a:srgbClr val="002060"/>
                </a:solidFill>
                <a:prstDash val="solid"/>
              </a:ln>
              <a:solidFill>
                <a:srgbClr val="CCFFFF"/>
              </a:solidFill>
              <a:latin typeface="+mn-lt"/>
              <a:cs typeface="Aharoni" panose="02010803020104030203" pitchFamily="2" charset="-79"/>
            </a:endParaRPr>
          </a:p>
          <a:p>
            <a:r>
              <a:rPr lang="en-GB" sz="3200" b="1" dirty="0" smtClean="0">
                <a:ln w="12700" cmpd="sng">
                  <a:solidFill>
                    <a:srgbClr val="002060"/>
                  </a:solidFill>
                  <a:prstDash val="solid"/>
                </a:ln>
                <a:solidFill>
                  <a:srgbClr val="CCFFFF"/>
                </a:solidFill>
                <a:latin typeface="+mn-lt"/>
                <a:cs typeface="Aharoni" panose="02010803020104030203" pitchFamily="2" charset="-79"/>
              </a:rPr>
              <a:t>Peer pressure </a:t>
            </a:r>
          </a:p>
          <a:p>
            <a:r>
              <a:rPr lang="en-GB" sz="3200" b="1" dirty="0" smtClean="0">
                <a:ln w="12700" cmpd="sng">
                  <a:solidFill>
                    <a:srgbClr val="002060"/>
                  </a:solidFill>
                  <a:prstDash val="solid"/>
                </a:ln>
                <a:solidFill>
                  <a:srgbClr val="CCFFFF"/>
                </a:solidFill>
                <a:latin typeface="+mn-lt"/>
                <a:cs typeface="Aharoni" panose="02010803020104030203" pitchFamily="2" charset="-79"/>
              </a:rPr>
              <a:t>Revenge</a:t>
            </a:r>
            <a:endParaRPr lang="en-GB" sz="3200" b="1" dirty="0">
              <a:ln w="12700" cmpd="sng">
                <a:solidFill>
                  <a:srgbClr val="002060"/>
                </a:solidFill>
                <a:prstDash val="solid"/>
              </a:ln>
              <a:solidFill>
                <a:srgbClr val="CCFFFF"/>
              </a:solidFill>
              <a:latin typeface="+mn-lt"/>
              <a:cs typeface="Aharoni" panose="02010803020104030203" pitchFamily="2" charset="-79"/>
            </a:endParaRPr>
          </a:p>
          <a:p>
            <a:r>
              <a:rPr lang="en-GB" sz="3200" b="1" dirty="0" smtClean="0">
                <a:ln w="12700" cmpd="sng">
                  <a:solidFill>
                    <a:srgbClr val="002060"/>
                  </a:solidFill>
                  <a:prstDash val="solid"/>
                </a:ln>
                <a:solidFill>
                  <a:srgbClr val="CCFFFF"/>
                </a:solidFill>
                <a:latin typeface="+mn-lt"/>
                <a:cs typeface="Aharoni" panose="02010803020104030203" pitchFamily="2" charset="-79"/>
              </a:rPr>
              <a:t>Protection</a:t>
            </a:r>
          </a:p>
          <a:p>
            <a:r>
              <a:rPr lang="en-GB" sz="3200" b="1" dirty="0">
                <a:ln w="12700" cmpd="sng">
                  <a:solidFill>
                    <a:srgbClr val="002060"/>
                  </a:solidFill>
                  <a:prstDash val="solid"/>
                </a:ln>
                <a:solidFill>
                  <a:srgbClr val="CCFFFF"/>
                </a:solidFill>
                <a:latin typeface="+mn-lt"/>
                <a:cs typeface="Aharoni" panose="02010803020104030203" pitchFamily="2" charset="-79"/>
              </a:rPr>
              <a:t>D</a:t>
            </a:r>
            <a:r>
              <a:rPr lang="en-GB" sz="3200" b="1" dirty="0" smtClean="0">
                <a:ln w="12700" cmpd="sng">
                  <a:solidFill>
                    <a:srgbClr val="002060"/>
                  </a:solidFill>
                  <a:prstDash val="solid"/>
                </a:ln>
                <a:solidFill>
                  <a:srgbClr val="CCFFFF"/>
                </a:solidFill>
                <a:latin typeface="+mn-lt"/>
                <a:cs typeface="Aharoni" panose="02010803020104030203" pitchFamily="2" charset="-79"/>
              </a:rPr>
              <a:t>efend</a:t>
            </a:r>
            <a:endParaRPr lang="en-GB" sz="3200" b="1" dirty="0">
              <a:ln w="12700" cmpd="sng">
                <a:solidFill>
                  <a:srgbClr val="002060"/>
                </a:solidFill>
                <a:prstDash val="solid"/>
              </a:ln>
              <a:solidFill>
                <a:srgbClr val="CCFFFF"/>
              </a:solidFill>
              <a:latin typeface="+mn-lt"/>
              <a:cs typeface="Aharoni" panose="02010803020104030203" pitchFamily="2" charset="-79"/>
            </a:endParaRPr>
          </a:p>
          <a:p>
            <a:r>
              <a:rPr lang="en-GB" sz="3200" b="1" dirty="0" smtClean="0">
                <a:ln w="12700" cmpd="sng">
                  <a:solidFill>
                    <a:srgbClr val="002060"/>
                  </a:solidFill>
                  <a:prstDash val="solid"/>
                </a:ln>
                <a:solidFill>
                  <a:srgbClr val="CCFFFF"/>
                </a:solidFill>
                <a:latin typeface="+mn-lt"/>
                <a:cs typeface="Aharoni" panose="02010803020104030203" pitchFamily="2" charset="-79"/>
              </a:rPr>
              <a:t>Fake Confidence</a:t>
            </a:r>
          </a:p>
          <a:p>
            <a:r>
              <a:rPr lang="en-GB" sz="3200" b="1" dirty="0" smtClean="0">
                <a:ln w="12700" cmpd="sng">
                  <a:solidFill>
                    <a:srgbClr val="002060"/>
                  </a:solidFill>
                  <a:prstDash val="solid"/>
                </a:ln>
                <a:solidFill>
                  <a:srgbClr val="CCFFFF"/>
                </a:solidFill>
                <a:latin typeface="+mn-lt"/>
                <a:cs typeface="Aharoni" panose="02010803020104030203" pitchFamily="2" charset="-79"/>
              </a:rPr>
              <a:t>Reputation</a:t>
            </a:r>
          </a:p>
          <a:p>
            <a:r>
              <a:rPr lang="en-GB" sz="3200" b="1" dirty="0">
                <a:ln w="12700" cmpd="sng">
                  <a:solidFill>
                    <a:srgbClr val="002060"/>
                  </a:solidFill>
                  <a:prstDash val="solid"/>
                </a:ln>
                <a:solidFill>
                  <a:srgbClr val="CCFFFF"/>
                </a:solidFill>
                <a:latin typeface="+mn-lt"/>
                <a:cs typeface="Aharoni" panose="02010803020104030203" pitchFamily="2" charset="-79"/>
              </a:rPr>
              <a:t>Every one else has one (don’t they</a:t>
            </a:r>
            <a:r>
              <a:rPr lang="en-GB" sz="3200" b="1" dirty="0" smtClean="0">
                <a:ln w="12700" cmpd="sng">
                  <a:solidFill>
                    <a:srgbClr val="002060"/>
                  </a:solidFill>
                  <a:prstDash val="solid"/>
                </a:ln>
                <a:solidFill>
                  <a:srgbClr val="CCFFFF"/>
                </a:solidFill>
                <a:latin typeface="+mn-lt"/>
                <a:cs typeface="Aharoni" panose="02010803020104030203" pitchFamily="2" charset="-79"/>
              </a:rPr>
              <a:t>?)</a:t>
            </a:r>
            <a:endParaRPr lang="en-GB" sz="3200" b="1" dirty="0">
              <a:ln w="12700" cmpd="sng">
                <a:solidFill>
                  <a:srgbClr val="002060"/>
                </a:solidFill>
                <a:prstDash val="solid"/>
              </a:ln>
              <a:solidFill>
                <a:srgbClr val="CCFFFF"/>
              </a:solidFill>
              <a:latin typeface="+mn-lt"/>
              <a:cs typeface="Aharoni" panose="02010803020104030203" pitchFamily="2" charset="-79"/>
            </a:endParaRPr>
          </a:p>
        </p:txBody>
      </p:sp>
      <p:sp>
        <p:nvSpPr>
          <p:cNvPr id="3" name="TextBox 2"/>
          <p:cNvSpPr txBox="1"/>
          <p:nvPr/>
        </p:nvSpPr>
        <p:spPr>
          <a:xfrm>
            <a:off x="3347864" y="1556793"/>
            <a:ext cx="5421460" cy="3046988"/>
          </a:xfrm>
          <a:prstGeom prst="rect">
            <a:avLst/>
          </a:prstGeom>
          <a:ln w="762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4800" b="1" u="sng" dirty="0" smtClean="0">
                <a:ln w="22225">
                  <a:solidFill>
                    <a:schemeClr val="accent2"/>
                  </a:solidFill>
                  <a:prstDash val="solid"/>
                </a:ln>
                <a:solidFill>
                  <a:schemeClr val="accent2">
                    <a:lumMod val="40000"/>
                    <a:lumOff val="60000"/>
                  </a:schemeClr>
                </a:solidFill>
              </a:rPr>
              <a:t>Fact</a:t>
            </a:r>
            <a:r>
              <a:rPr lang="en-GB" sz="4800" b="1" dirty="0" smtClean="0">
                <a:ln w="22225">
                  <a:solidFill>
                    <a:schemeClr val="accent2"/>
                  </a:solidFill>
                  <a:prstDash val="solid"/>
                </a:ln>
                <a:solidFill>
                  <a:schemeClr val="accent2">
                    <a:lumMod val="40000"/>
                    <a:lumOff val="60000"/>
                  </a:schemeClr>
                </a:solidFill>
              </a:rPr>
              <a:t> – </a:t>
            </a:r>
          </a:p>
          <a:p>
            <a:r>
              <a:rPr lang="en-GB" sz="4800" b="1" dirty="0" smtClean="0">
                <a:ln w="22225">
                  <a:solidFill>
                    <a:schemeClr val="accent2"/>
                  </a:solidFill>
                  <a:prstDash val="solid"/>
                </a:ln>
                <a:solidFill>
                  <a:schemeClr val="accent2">
                    <a:lumMod val="40000"/>
                    <a:lumOff val="60000"/>
                  </a:schemeClr>
                </a:solidFill>
              </a:rPr>
              <a:t>Most young people don’t, and never will carry a knife.</a:t>
            </a:r>
            <a:endParaRPr lang="en-GB" sz="4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2353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1000"/>
                                        <p:tgtEl>
                                          <p:spTgt spid="12">
                                            <p:txEl>
                                              <p:pRg st="2" end="2"/>
                                            </p:txEl>
                                          </p:spTgt>
                                        </p:tgtEl>
                                      </p:cBhvr>
                                    </p:animEffect>
                                    <p:anim calcmode="lin" valueType="num">
                                      <p:cBhvr>
                                        <p:cTn id="8"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3" end="3"/>
                                            </p:txEl>
                                          </p:spTgt>
                                        </p:tgtEl>
                                        <p:attrNameLst>
                                          <p:attrName>style.visibility</p:attrName>
                                        </p:attrNameLst>
                                      </p:cBhvr>
                                      <p:to>
                                        <p:strVal val="visible"/>
                                      </p:to>
                                    </p:set>
                                    <p:animEffect transition="in" filter="fade">
                                      <p:cBhvr>
                                        <p:cTn id="14" dur="1000"/>
                                        <p:tgtEl>
                                          <p:spTgt spid="12">
                                            <p:txEl>
                                              <p:pRg st="3" end="3"/>
                                            </p:txEl>
                                          </p:spTgt>
                                        </p:tgtEl>
                                      </p:cBhvr>
                                    </p:animEffect>
                                    <p:anim calcmode="lin" valueType="num">
                                      <p:cBhvr>
                                        <p:cTn id="15"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fade">
                                      <p:cBhvr>
                                        <p:cTn id="21" dur="1000"/>
                                        <p:tgtEl>
                                          <p:spTgt spid="12">
                                            <p:txEl>
                                              <p:pRg st="4" end="4"/>
                                            </p:txEl>
                                          </p:spTgt>
                                        </p:tgtEl>
                                      </p:cBhvr>
                                    </p:animEffect>
                                    <p:anim calcmode="lin" valueType="num">
                                      <p:cBhvr>
                                        <p:cTn id="22"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5" end="5"/>
                                            </p:txEl>
                                          </p:spTgt>
                                        </p:tgtEl>
                                        <p:attrNameLst>
                                          <p:attrName>style.visibility</p:attrName>
                                        </p:attrNameLst>
                                      </p:cBhvr>
                                      <p:to>
                                        <p:strVal val="visible"/>
                                      </p:to>
                                    </p:set>
                                    <p:animEffect transition="in" filter="fade">
                                      <p:cBhvr>
                                        <p:cTn id="28" dur="1000"/>
                                        <p:tgtEl>
                                          <p:spTgt spid="12">
                                            <p:txEl>
                                              <p:pRg st="5" end="5"/>
                                            </p:txEl>
                                          </p:spTgt>
                                        </p:tgtEl>
                                      </p:cBhvr>
                                    </p:animEffect>
                                    <p:anim calcmode="lin" valueType="num">
                                      <p:cBhvr>
                                        <p:cTn id="29"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animEffect transition="in" filter="fade">
                                      <p:cBhvr>
                                        <p:cTn id="35" dur="1000"/>
                                        <p:tgtEl>
                                          <p:spTgt spid="12">
                                            <p:txEl>
                                              <p:pRg st="6" end="6"/>
                                            </p:txEl>
                                          </p:spTgt>
                                        </p:tgtEl>
                                      </p:cBhvr>
                                    </p:animEffect>
                                    <p:anim calcmode="lin" valueType="num">
                                      <p:cBhvr>
                                        <p:cTn id="36"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fade">
                                      <p:cBhvr>
                                        <p:cTn id="42" dur="1000"/>
                                        <p:tgtEl>
                                          <p:spTgt spid="12">
                                            <p:txEl>
                                              <p:pRg st="7" end="7"/>
                                            </p:txEl>
                                          </p:spTgt>
                                        </p:tgtEl>
                                      </p:cBhvr>
                                    </p:animEffect>
                                    <p:anim calcmode="lin" valueType="num">
                                      <p:cBhvr>
                                        <p:cTn id="43"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8" end="8"/>
                                            </p:txEl>
                                          </p:spTgt>
                                        </p:tgtEl>
                                        <p:attrNameLst>
                                          <p:attrName>style.visibility</p:attrName>
                                        </p:attrNameLst>
                                      </p:cBhvr>
                                      <p:to>
                                        <p:strVal val="visible"/>
                                      </p:to>
                                    </p:set>
                                    <p:animEffect transition="in" filter="fade">
                                      <p:cBhvr>
                                        <p:cTn id="49" dur="1000"/>
                                        <p:tgtEl>
                                          <p:spTgt spid="12">
                                            <p:txEl>
                                              <p:pRg st="8" end="8"/>
                                            </p:txEl>
                                          </p:spTgt>
                                        </p:tgtEl>
                                      </p:cBhvr>
                                    </p:animEffect>
                                    <p:anim calcmode="lin" valueType="num">
                                      <p:cBhvr>
                                        <p:cTn id="50"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xEl>
                                              <p:pRg st="9" end="9"/>
                                            </p:txEl>
                                          </p:spTgt>
                                        </p:tgtEl>
                                        <p:attrNameLst>
                                          <p:attrName>style.visibility</p:attrName>
                                        </p:attrNameLst>
                                      </p:cBhvr>
                                      <p:to>
                                        <p:strVal val="visible"/>
                                      </p:to>
                                    </p:set>
                                    <p:animEffect transition="in" filter="fade">
                                      <p:cBhvr>
                                        <p:cTn id="56" dur="1000"/>
                                        <p:tgtEl>
                                          <p:spTgt spid="12">
                                            <p:txEl>
                                              <p:pRg st="9" end="9"/>
                                            </p:txEl>
                                          </p:spTgt>
                                        </p:tgtEl>
                                      </p:cBhvr>
                                    </p:animEffect>
                                    <p:anim calcmode="lin" valueType="num">
                                      <p:cBhvr>
                                        <p:cTn id="57"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2">
                                            <p:txEl>
                                              <p:pRg st="10" end="10"/>
                                            </p:txEl>
                                          </p:spTgt>
                                        </p:tgtEl>
                                        <p:attrNameLst>
                                          <p:attrName>style.visibility</p:attrName>
                                        </p:attrNameLst>
                                      </p:cBhvr>
                                      <p:to>
                                        <p:strVal val="visible"/>
                                      </p:to>
                                    </p:set>
                                    <p:animEffect transition="in" filter="fade">
                                      <p:cBhvr>
                                        <p:cTn id="63" dur="1000"/>
                                        <p:tgtEl>
                                          <p:spTgt spid="12">
                                            <p:txEl>
                                              <p:pRg st="10" end="10"/>
                                            </p:txEl>
                                          </p:spTgt>
                                        </p:tgtEl>
                                      </p:cBhvr>
                                    </p:animEffect>
                                    <p:anim calcmode="lin" valueType="num">
                                      <p:cBhvr>
                                        <p:cTn id="64" dur="1000" fill="hold"/>
                                        <p:tgtEl>
                                          <p:spTgt spid="12">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1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1000" fill="hold"/>
                                        <p:tgtEl>
                                          <p:spTgt spid="3"/>
                                        </p:tgtEl>
                                        <p:attrNameLst>
                                          <p:attrName>ppt_w</p:attrName>
                                        </p:attrNameLst>
                                      </p:cBhvr>
                                      <p:tavLst>
                                        <p:tav tm="0">
                                          <p:val>
                                            <p:fltVal val="0"/>
                                          </p:val>
                                        </p:tav>
                                        <p:tav tm="100000">
                                          <p:val>
                                            <p:strVal val="#ppt_w"/>
                                          </p:val>
                                        </p:tav>
                                      </p:tavLst>
                                    </p:anim>
                                    <p:anim calcmode="lin" valueType="num">
                                      <p:cBhvr>
                                        <p:cTn id="71" dur="1000" fill="hold"/>
                                        <p:tgtEl>
                                          <p:spTgt spid="3"/>
                                        </p:tgtEl>
                                        <p:attrNameLst>
                                          <p:attrName>ppt_h</p:attrName>
                                        </p:attrNameLst>
                                      </p:cBhvr>
                                      <p:tavLst>
                                        <p:tav tm="0">
                                          <p:val>
                                            <p:fltVal val="0"/>
                                          </p:val>
                                        </p:tav>
                                        <p:tav tm="100000">
                                          <p:val>
                                            <p:strVal val="#ppt_h"/>
                                          </p:val>
                                        </p:tav>
                                      </p:tavLst>
                                    </p:anim>
                                    <p:anim calcmode="lin" valueType="num">
                                      <p:cBhvr>
                                        <p:cTn id="72" dur="1000" fill="hold"/>
                                        <p:tgtEl>
                                          <p:spTgt spid="3"/>
                                        </p:tgtEl>
                                        <p:attrNameLst>
                                          <p:attrName>style.rotation</p:attrName>
                                        </p:attrNameLst>
                                      </p:cBhvr>
                                      <p:tavLst>
                                        <p:tav tm="0">
                                          <p:val>
                                            <p:fltVal val="90"/>
                                          </p:val>
                                        </p:tav>
                                        <p:tav tm="100000">
                                          <p:val>
                                            <p:fltVal val="0"/>
                                          </p:val>
                                        </p:tav>
                                      </p:tavLst>
                                    </p:anim>
                                    <p:animEffect transition="in" filter="fade">
                                      <p:cBhvr>
                                        <p:cTn id="7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95536" y="365126"/>
            <a:ext cx="8352928" cy="6160218"/>
          </a:xfrm>
          <a:prstGeom prst="rect">
            <a:avLst/>
          </a:prstGeom>
          <a:solidFill>
            <a:schemeClr val="accent1">
              <a:lumMod val="20000"/>
              <a:lumOff val="80000"/>
            </a:schemeClr>
          </a:solidFill>
        </p:spPr>
        <p:txBody>
          <a:bodyPr wrap="square" rtlCol="0">
            <a:spAutoFit/>
          </a:bodyPr>
          <a:lstStyle/>
          <a:p>
            <a:endParaRPr lang="en-GB" dirty="0"/>
          </a:p>
        </p:txBody>
      </p:sp>
      <p:sp>
        <p:nvSpPr>
          <p:cNvPr id="2" name="Title 1"/>
          <p:cNvSpPr>
            <a:spLocks noGrp="1"/>
          </p:cNvSpPr>
          <p:nvPr>
            <p:ph type="title"/>
          </p:nvPr>
        </p:nvSpPr>
        <p:spPr/>
        <p:txBody>
          <a:bodyPr/>
          <a:lstStyle/>
          <a:p>
            <a:endParaRPr lang="en-GB"/>
          </a:p>
        </p:txBody>
      </p:sp>
      <p:sp>
        <p:nvSpPr>
          <p:cNvPr id="7" name="Content Placeholder 6"/>
          <p:cNvSpPr>
            <a:spLocks noGrp="1"/>
          </p:cNvSpPr>
          <p:nvPr>
            <p:ph idx="1"/>
          </p:nvPr>
        </p:nvSpPr>
        <p:spPr/>
        <p:txBody>
          <a:bodyPr/>
          <a:lstStyle/>
          <a:p>
            <a:endParaRPr lang="en-GB"/>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682"/>
            <a:ext cx="9144000" cy="6868682"/>
          </a:xfrm>
          <a:prstGeom prst="rect">
            <a:avLst/>
          </a:prstGeom>
        </p:spPr>
      </p:pic>
      <p:sp>
        <p:nvSpPr>
          <p:cNvPr id="4" name="TextBox 3"/>
          <p:cNvSpPr txBox="1"/>
          <p:nvPr/>
        </p:nvSpPr>
        <p:spPr>
          <a:xfrm>
            <a:off x="440800" y="365127"/>
            <a:ext cx="5800009" cy="1015663"/>
          </a:xfrm>
          <a:prstGeom prst="rect">
            <a:avLst/>
          </a:prstGeom>
          <a:noFill/>
        </p:spPr>
        <p:txBody>
          <a:bodyPr wrap="square" rtlCol="0">
            <a:spAutoFit/>
          </a:bodyPr>
          <a:lstStyle/>
          <a:p>
            <a:pPr algn="ctr"/>
            <a:r>
              <a:rPr lang="en-GB" sz="6000" dirty="0" smtClean="0">
                <a:solidFill>
                  <a:schemeClr val="bg1"/>
                </a:solidFill>
                <a:latin typeface="Aharoni" panose="02010803020104030203" pitchFamily="2" charset="-79"/>
                <a:cs typeface="Aharoni" panose="02010803020104030203" pitchFamily="2" charset="-79"/>
              </a:rPr>
              <a:t>Consequences</a:t>
            </a:r>
            <a:endParaRPr lang="en-GB" sz="6000" dirty="0">
              <a:solidFill>
                <a:schemeClr val="bg1"/>
              </a:solidFill>
              <a:latin typeface="Aharoni" panose="02010803020104030203" pitchFamily="2" charset="-79"/>
              <a:cs typeface="Aharoni" panose="02010803020104030203" pitchFamily="2" charset="-79"/>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01935" y="1690689"/>
            <a:ext cx="2900683" cy="1933788"/>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50727" y="296009"/>
            <a:ext cx="2462391" cy="3720795"/>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5576" y="4275346"/>
            <a:ext cx="3217449" cy="1721770"/>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32040" y="4089792"/>
            <a:ext cx="3209575" cy="2565525"/>
          </a:xfrm>
          <a:prstGeom prst="rect">
            <a:avLst/>
          </a:prstGeom>
        </p:spPr>
      </p:pic>
    </p:spTree>
    <p:extLst>
      <p:ext uri="{BB962C8B-B14F-4D97-AF65-F5344CB8AC3E}">
        <p14:creationId xmlns:p14="http://schemas.microsoft.com/office/powerpoint/2010/main" val="92143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clrChange>
              <a:clrFrom>
                <a:srgbClr val="0A1679"/>
              </a:clrFrom>
              <a:clrTo>
                <a:srgbClr val="0A1679">
                  <a:alpha val="0"/>
                </a:srgbClr>
              </a:clrTo>
            </a:clrChange>
            <a:lum bright="70000" contrast="-70000"/>
            <a:extLst>
              <a:ext uri="{28A0092B-C50C-407E-A947-70E740481C1C}">
                <a14:useLocalDpi xmlns:a14="http://schemas.microsoft.com/office/drawing/2010/main"/>
              </a:ext>
            </a:extLst>
          </a:blip>
          <a:stretch>
            <a:fillRect/>
          </a:stretch>
        </p:blipFill>
        <p:spPr>
          <a:xfrm>
            <a:off x="-2610" y="0"/>
            <a:ext cx="9146609" cy="6858000"/>
          </a:xfrm>
          <a:prstGeom prst="rect">
            <a:avLst/>
          </a:prstGeom>
        </p:spPr>
      </p:pic>
      <p:sp>
        <p:nvSpPr>
          <p:cNvPr id="28674" name="Title 6"/>
          <p:cNvSpPr>
            <a:spLocks noGrp="1"/>
          </p:cNvSpPr>
          <p:nvPr>
            <p:ph type="title"/>
          </p:nvPr>
        </p:nvSpPr>
        <p:spPr>
          <a:xfrm>
            <a:off x="407503" y="209441"/>
            <a:ext cx="7643192" cy="956772"/>
          </a:xfrm>
        </p:spPr>
        <p:txBody>
          <a:bodyPr>
            <a:normAutofit fontScale="90000"/>
          </a:bodyPr>
          <a:lstStyle/>
          <a:p>
            <a:r>
              <a:rPr lang="en-GB" altLang="en-US" sz="2800" dirty="0" smtClean="0"/>
              <a:t/>
            </a:r>
            <a:br>
              <a:rPr lang="en-GB" altLang="en-US" sz="2800" dirty="0" smtClean="0"/>
            </a:br>
            <a:r>
              <a:rPr lang="en-GB" altLang="en-US" sz="2800" dirty="0"/>
              <a:t/>
            </a:r>
            <a:br>
              <a:rPr lang="en-GB" altLang="en-US" sz="2800" dirty="0"/>
            </a:br>
            <a:r>
              <a:rPr lang="en-GB" altLang="en-US" sz="3100" dirty="0" smtClean="0"/>
              <a:t>How many people are affected when someone loses their life?</a:t>
            </a:r>
          </a:p>
        </p:txBody>
      </p:sp>
      <p:pic>
        <p:nvPicPr>
          <p:cNvPr id="28676" name="Content Placeholder 1"/>
          <p:cNvPicPr>
            <a:picLocks noGrp="1" noChangeAspect="1"/>
          </p:cNvPicPr>
          <p:nvPr>
            <p:ph sz="half" idx="4294967295"/>
          </p:nvPr>
        </p:nvPicPr>
        <p:blipFill>
          <a:blip r:embed="rId4">
            <a:extLst>
              <a:ext uri="{28A0092B-C50C-407E-A947-70E740481C1C}">
                <a14:useLocalDpi xmlns:a14="http://schemas.microsoft.com/office/drawing/2010/main"/>
              </a:ext>
            </a:extLst>
          </a:blip>
          <a:srcRect/>
          <a:stretch>
            <a:fillRect/>
          </a:stretch>
        </p:blipFill>
        <p:spPr>
          <a:xfrm>
            <a:off x="107503" y="1700808"/>
            <a:ext cx="2376488" cy="1958975"/>
          </a:xfrm>
        </p:spPr>
      </p:pic>
      <p:pic>
        <p:nvPicPr>
          <p:cNvPr id="28677"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99848" y="1658807"/>
            <a:ext cx="2734334" cy="194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68285" y="1496165"/>
            <a:ext cx="3159963" cy="210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9513" y="3975374"/>
            <a:ext cx="2607358" cy="195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5"/>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15816" y="4096046"/>
            <a:ext cx="31845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53726" y="4044922"/>
            <a:ext cx="2909491" cy="1816422"/>
          </a:xfrm>
          <a:prstGeom prst="rect">
            <a:avLst/>
          </a:prstGeom>
        </p:spPr>
      </p:pic>
      <p:sp>
        <p:nvSpPr>
          <p:cNvPr id="3" name="TextBox 2"/>
          <p:cNvSpPr txBox="1"/>
          <p:nvPr/>
        </p:nvSpPr>
        <p:spPr>
          <a:xfrm>
            <a:off x="98731" y="3603452"/>
            <a:ext cx="2385260" cy="338554"/>
          </a:xfrm>
          <a:prstGeom prst="rect">
            <a:avLst/>
          </a:prstGeom>
          <a:noFill/>
        </p:spPr>
        <p:txBody>
          <a:bodyPr wrap="square" rtlCol="0">
            <a:spAutoFit/>
          </a:bodyPr>
          <a:lstStyle/>
          <a:p>
            <a:pPr algn="just"/>
            <a:r>
              <a:rPr lang="en-GB" sz="800" dirty="0" smtClean="0">
                <a:latin typeface="Corbel" panose="020B0503020204020204" pitchFamily="34" charset="0"/>
              </a:rPr>
              <a:t>Matthew </a:t>
            </a:r>
            <a:r>
              <a:rPr lang="en-GB" sz="800" dirty="0" err="1" smtClean="0">
                <a:latin typeface="Corbel" panose="020B0503020204020204" pitchFamily="34" charset="0"/>
              </a:rPr>
              <a:t>Rothery</a:t>
            </a:r>
            <a:r>
              <a:rPr lang="en-GB" sz="800" dirty="0" smtClean="0">
                <a:latin typeface="Corbel" panose="020B0503020204020204" pitchFamily="34" charset="0"/>
              </a:rPr>
              <a:t>, from Nottingham, was 18 years old when he lost his life in a knife attack in 2017</a:t>
            </a:r>
            <a:endParaRPr lang="en-GB" sz="800" dirty="0">
              <a:latin typeface="Corbel" panose="020B05030202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circle(in)">
                                      <p:cBhvr>
                                        <p:cTn id="7" dur="20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8677"/>
                                        </p:tgtEl>
                                        <p:attrNameLst>
                                          <p:attrName>style.visibility</p:attrName>
                                        </p:attrNameLst>
                                      </p:cBhvr>
                                      <p:to>
                                        <p:strVal val="visible"/>
                                      </p:to>
                                    </p:set>
                                    <p:animEffect transition="in" filter="circle(in)">
                                      <p:cBhvr>
                                        <p:cTn id="16" dur="2000"/>
                                        <p:tgtEl>
                                          <p:spTgt spid="2867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8679"/>
                                        </p:tgtEl>
                                        <p:attrNameLst>
                                          <p:attrName>style.visibility</p:attrName>
                                        </p:attrNameLst>
                                      </p:cBhvr>
                                      <p:to>
                                        <p:strVal val="visible"/>
                                      </p:to>
                                    </p:set>
                                    <p:animEffect transition="in" filter="circle(in)">
                                      <p:cBhvr>
                                        <p:cTn id="21" dur="2000"/>
                                        <p:tgtEl>
                                          <p:spTgt spid="2867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8678"/>
                                        </p:tgtEl>
                                        <p:attrNameLst>
                                          <p:attrName>style.visibility</p:attrName>
                                        </p:attrNameLst>
                                      </p:cBhvr>
                                      <p:to>
                                        <p:strVal val="visible"/>
                                      </p:to>
                                    </p:set>
                                    <p:animEffect transition="in" filter="circle(in)">
                                      <p:cBhvr>
                                        <p:cTn id="26" dur="2000"/>
                                        <p:tgtEl>
                                          <p:spTgt spid="2867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8680"/>
                                        </p:tgtEl>
                                        <p:attrNameLst>
                                          <p:attrName>style.visibility</p:attrName>
                                        </p:attrNameLst>
                                      </p:cBhvr>
                                      <p:to>
                                        <p:strVal val="visible"/>
                                      </p:to>
                                    </p:set>
                                    <p:animEffect transition="in" filter="circle(in)">
                                      <p:cBhvr>
                                        <p:cTn id="31" dur="2000"/>
                                        <p:tgtEl>
                                          <p:spTgt spid="2868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ircle(in)">
                                      <p:cBhvr>
                                        <p:cTn id="3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682"/>
            <a:ext cx="9144000" cy="6868682"/>
          </a:xfrm>
          <a:prstGeom prst="rect">
            <a:avLst/>
          </a:prstGeom>
        </p:spPr>
      </p:pic>
      <p:sp>
        <p:nvSpPr>
          <p:cNvPr id="3" name="Rectangle 2"/>
          <p:cNvSpPr/>
          <p:nvPr/>
        </p:nvSpPr>
        <p:spPr>
          <a:xfrm>
            <a:off x="1475656" y="3952671"/>
            <a:ext cx="6768752" cy="1200329"/>
          </a:xfrm>
          <a:prstGeom prst="rect">
            <a:avLst/>
          </a:prstGeom>
        </p:spPr>
        <p:txBody>
          <a:bodyPr wrap="square">
            <a:spAutoFit/>
          </a:bodyPr>
          <a:lstStyle/>
          <a:p>
            <a:pPr lvl="0" eaLnBrk="1" fontAlgn="auto" hangingPunct="1">
              <a:spcBef>
                <a:spcPts val="0"/>
              </a:spcBef>
              <a:spcAft>
                <a:spcPts val="0"/>
              </a:spcAft>
            </a:pPr>
            <a:r>
              <a:rPr lang="en-GB" b="1" dirty="0">
                <a:solidFill>
                  <a:prstClr val="white"/>
                </a:solidFill>
                <a:latin typeface="Calibri" panose="020F0502020204030204"/>
              </a:rPr>
              <a:t>Hospital admissions</a:t>
            </a:r>
          </a:p>
          <a:p>
            <a:pPr lvl="0" eaLnBrk="1" fontAlgn="auto" hangingPunct="1">
              <a:spcBef>
                <a:spcPts val="0"/>
              </a:spcBef>
              <a:spcAft>
                <a:spcPts val="0"/>
              </a:spcAft>
            </a:pPr>
            <a:r>
              <a:rPr lang="en-GB" dirty="0">
                <a:solidFill>
                  <a:prstClr val="white"/>
                </a:solidFill>
                <a:latin typeface="Calibri" panose="020F0502020204030204"/>
              </a:rPr>
              <a:t>There were 5,053 Hospital admissions for people with injuries by knife crime in 2017/18</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37367" y="365126"/>
            <a:ext cx="5023539" cy="3487214"/>
          </a:xfrm>
          <a:prstGeom prst="rect">
            <a:avLst/>
          </a:prstGeom>
        </p:spPr>
      </p:pic>
    </p:spTree>
    <p:extLst>
      <p:ext uri="{BB962C8B-B14F-4D97-AF65-F5344CB8AC3E}">
        <p14:creationId xmlns:p14="http://schemas.microsoft.com/office/powerpoint/2010/main" val="1789350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7DA311C-61A0-4AC0-9813-70E20FFC1F8A}" type="slidenum">
              <a:rPr lang="en-GB" altLang="en-US" sz="1400" smtClean="0">
                <a:solidFill>
                  <a:srgbClr val="000000"/>
                </a:solidFill>
              </a:rPr>
              <a:pPr>
                <a:spcBef>
                  <a:spcPct val="0"/>
                </a:spcBef>
                <a:buFontTx/>
                <a:buNone/>
              </a:pPr>
              <a:t>7</a:t>
            </a:fld>
            <a:endParaRPr lang="en-GB" altLang="en-US" sz="1400" smtClean="0">
              <a:solidFill>
                <a:srgbClr val="000000"/>
              </a:solidFill>
            </a:endParaRPr>
          </a:p>
        </p:txBody>
      </p:sp>
      <p:sp>
        <p:nvSpPr>
          <p:cNvPr id="45059" name="Rectangle 1"/>
          <p:cNvSpPr>
            <a:spLocks noChangeArrowheads="1"/>
          </p:cNvSpPr>
          <p:nvPr/>
        </p:nvSpPr>
        <p:spPr bwMode="auto">
          <a:xfrm>
            <a:off x="287434" y="325181"/>
            <a:ext cx="83529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u="sng" dirty="0" smtClean="0">
                <a:latin typeface="HelveticaNeue-Light"/>
              </a:rPr>
              <a:t> True or false?</a:t>
            </a:r>
          </a:p>
          <a:p>
            <a:pPr algn="ctr">
              <a:spcBef>
                <a:spcPct val="0"/>
              </a:spcBef>
              <a:buFontTx/>
              <a:buNone/>
            </a:pPr>
            <a:r>
              <a:rPr lang="en-US" altLang="en-US" sz="2400" dirty="0" smtClean="0">
                <a:latin typeface="HelveticaNeue-Light"/>
              </a:rPr>
              <a:t> A </a:t>
            </a:r>
            <a:r>
              <a:rPr lang="en-US" altLang="en-US" sz="2400" dirty="0">
                <a:latin typeface="HelveticaNeue-Light"/>
              </a:rPr>
              <a:t>knife can do as much damage to </a:t>
            </a:r>
            <a:r>
              <a:rPr lang="en-GB" altLang="en-US" sz="2400" dirty="0">
                <a:latin typeface="HelveticaNeue"/>
              </a:rPr>
              <a:t>someone </a:t>
            </a:r>
            <a:endParaRPr lang="en-GB" altLang="en-US" sz="2400" dirty="0" smtClean="0">
              <a:latin typeface="HelveticaNeue"/>
            </a:endParaRPr>
          </a:p>
          <a:p>
            <a:pPr algn="ctr">
              <a:spcBef>
                <a:spcPct val="0"/>
              </a:spcBef>
              <a:buFontTx/>
              <a:buNone/>
            </a:pPr>
            <a:r>
              <a:rPr lang="en-GB" altLang="en-US" sz="2400" dirty="0" smtClean="0">
                <a:latin typeface="HelveticaNeue"/>
              </a:rPr>
              <a:t>as a gun</a:t>
            </a:r>
            <a:endParaRPr lang="en-GB" altLang="en-US" sz="2400" dirty="0">
              <a:latin typeface="Times New Roman" panose="02020603050405020304" pitchFamily="18" charset="0"/>
            </a:endParaRPr>
          </a:p>
        </p:txBody>
      </p:sp>
      <p:sp>
        <p:nvSpPr>
          <p:cNvPr id="7" name="TextBox 6"/>
          <p:cNvSpPr txBox="1"/>
          <p:nvPr/>
        </p:nvSpPr>
        <p:spPr>
          <a:xfrm>
            <a:off x="827583" y="1742412"/>
            <a:ext cx="7581779" cy="584775"/>
          </a:xfrm>
          <a:prstGeom prst="rect">
            <a:avLst/>
          </a:prstGeom>
          <a:blipFill>
            <a:blip r:embed="rId4">
              <a:alphaModFix amt="90000"/>
            </a:blip>
            <a:tile tx="0" ty="0" sx="100000" sy="100000" flip="none" algn="tl"/>
          </a:blipFill>
        </p:spPr>
        <p:txBody>
          <a:bodyPr wrap="square">
            <a:spAutoFit/>
          </a:bodyPr>
          <a:lstStyle/>
          <a:p>
            <a:pPr algn="ctr">
              <a:defRPr/>
            </a:pPr>
            <a:r>
              <a:rPr lang="en-GB" sz="3200" b="1" dirty="0">
                <a:ln w="0"/>
                <a:effectLst>
                  <a:outerShdw blurRad="38100" dist="19050" dir="2700000" algn="tl" rotWithShape="0">
                    <a:schemeClr val="dk1">
                      <a:alpha val="40000"/>
                    </a:schemeClr>
                  </a:outerShdw>
                </a:effectLst>
                <a:latin typeface="Stencil" panose="040409050D0802020404" pitchFamily="82" charset="0"/>
              </a:rPr>
              <a:t>True</a:t>
            </a:r>
          </a:p>
        </p:txBody>
      </p:sp>
      <p:sp>
        <p:nvSpPr>
          <p:cNvPr id="10" name="Rectangle 9"/>
          <p:cNvSpPr/>
          <p:nvPr/>
        </p:nvSpPr>
        <p:spPr>
          <a:xfrm>
            <a:off x="2843494" y="2400083"/>
            <a:ext cx="3240807" cy="369332"/>
          </a:xfrm>
          <a:prstGeom prst="rect">
            <a:avLst/>
          </a:prstGeom>
          <a:solidFill>
            <a:srgbClr val="CCCCFF"/>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GB" sz="1800" i="1" dirty="0" smtClean="0">
                <a:latin typeface="Segoe UI Emoji" panose="020B0502040204020203" pitchFamily="34" charset="0"/>
                <a:ea typeface="Segoe UI Emoji" panose="020B0502040204020203" pitchFamily="34" charset="0"/>
              </a:rPr>
              <a:t>Both can kill</a:t>
            </a:r>
            <a:endParaRPr lang="en-GB" sz="1800" i="1" dirty="0">
              <a:latin typeface="Segoe UI Emoji" panose="020B0502040204020203" pitchFamily="34" charset="0"/>
              <a:ea typeface="Segoe UI Emoji" panose="020B0502040204020203" pitchFamily="34" charset="0"/>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32240" y="5906905"/>
            <a:ext cx="2301382" cy="878266"/>
          </a:xfrm>
          <a:prstGeom prst="rect">
            <a:avLst/>
          </a:prstGeom>
        </p:spPr>
      </p:pic>
      <p:sp>
        <p:nvSpPr>
          <p:cNvPr id="4" name="Rectangle 3"/>
          <p:cNvSpPr/>
          <p:nvPr/>
        </p:nvSpPr>
        <p:spPr>
          <a:xfrm>
            <a:off x="827584" y="3226329"/>
            <a:ext cx="7581779" cy="830997"/>
          </a:xfrm>
          <a:prstGeom prst="rect">
            <a:avLst/>
          </a:prstGeom>
        </p:spPr>
        <p:txBody>
          <a:bodyPr wrap="square">
            <a:spAutoFit/>
          </a:bodyPr>
          <a:lstStyle/>
          <a:p>
            <a:pPr lvl="0" algn="ctr"/>
            <a:r>
              <a:rPr lang="en-US" altLang="en-US" dirty="0">
                <a:solidFill>
                  <a:prstClr val="black"/>
                </a:solidFill>
                <a:latin typeface="HelveticaNeue-Light"/>
              </a:rPr>
              <a:t>It’s not an offence to carry a knife if you don’t use it, or threaten to use </a:t>
            </a:r>
            <a:r>
              <a:rPr lang="en-US" altLang="en-US" dirty="0" smtClean="0">
                <a:solidFill>
                  <a:prstClr val="black"/>
                </a:solidFill>
                <a:latin typeface="HelveticaNeue-Light"/>
              </a:rPr>
              <a:t>it</a:t>
            </a:r>
            <a:endParaRPr lang="en-GB" altLang="en-US" dirty="0">
              <a:solidFill>
                <a:prstClr val="black"/>
              </a:solidFill>
            </a:endParaRPr>
          </a:p>
        </p:txBody>
      </p:sp>
      <p:sp>
        <p:nvSpPr>
          <p:cNvPr id="12" name="TextBox 11"/>
          <p:cNvSpPr txBox="1"/>
          <p:nvPr/>
        </p:nvSpPr>
        <p:spPr>
          <a:xfrm>
            <a:off x="3322416" y="4203117"/>
            <a:ext cx="2448098" cy="584775"/>
          </a:xfrm>
          <a:prstGeom prst="rect">
            <a:avLst/>
          </a:prstGeom>
          <a:noFill/>
        </p:spPr>
        <p:txBody>
          <a:bodyPr wrap="square">
            <a:spAutoFit/>
          </a:bodyPr>
          <a:lstStyle/>
          <a:p>
            <a:pPr algn="ctr">
              <a:defRPr/>
            </a:pPr>
            <a:r>
              <a:rPr lang="en-GB" sz="3200" b="1" dirty="0">
                <a:ln w="0"/>
                <a:effectLst>
                  <a:outerShdw blurRad="38100" dist="19050" dir="2700000" algn="tl" rotWithShape="0">
                    <a:schemeClr val="dk1">
                      <a:alpha val="40000"/>
                    </a:schemeClr>
                  </a:outerShdw>
                </a:effectLst>
                <a:latin typeface="Stencil" panose="040409050D0802020404" pitchFamily="82" charset="0"/>
              </a:rPr>
              <a:t>FALSE</a:t>
            </a:r>
          </a:p>
        </p:txBody>
      </p:sp>
      <p:sp>
        <p:nvSpPr>
          <p:cNvPr id="14" name="Rectangle 13"/>
          <p:cNvSpPr/>
          <p:nvPr/>
        </p:nvSpPr>
        <p:spPr>
          <a:xfrm>
            <a:off x="1270101" y="4931900"/>
            <a:ext cx="6552728" cy="830997"/>
          </a:xfrm>
          <a:prstGeom prst="rect">
            <a:avLst/>
          </a:prstGeom>
          <a:solidFill>
            <a:schemeClr val="accent3">
              <a:lumMod val="40000"/>
              <a:lumOff val="60000"/>
            </a:schemeClr>
          </a:solidFill>
          <a:scene3d>
            <a:camera prst="orthographicFront"/>
            <a:lightRig rig="threePt" dir="t"/>
          </a:scene3d>
          <a:sp3d>
            <a:bevelT prst="relaxedInset"/>
          </a:sp3d>
        </p:spPr>
        <p:style>
          <a:lnRef idx="0">
            <a:scrgbClr r="0" g="0" b="0"/>
          </a:lnRef>
          <a:fillRef idx="1002">
            <a:schemeClr val="lt1"/>
          </a:fillRef>
          <a:effectRef idx="0">
            <a:scrgbClr r="0" g="0" b="0"/>
          </a:effectRef>
          <a:fontRef idx="major"/>
        </p:style>
        <p:txBody>
          <a:bodyPr wrap="square">
            <a:spAutoFit/>
            <a:sp3d contourW="12700" prstMaterial="dkEdge">
              <a:contourClr>
                <a:schemeClr val="bg2">
                  <a:lumMod val="20000"/>
                  <a:lumOff val="80000"/>
                </a:schemeClr>
              </a:contourClr>
            </a:sp3d>
          </a:bodyPr>
          <a:lstStyle/>
          <a:p>
            <a:pPr algn="ctr">
              <a:defRPr/>
            </a:pPr>
            <a:r>
              <a:rPr lang="en-US" altLang="en-US" dirty="0">
                <a:latin typeface="HelveticaNeue"/>
              </a:rPr>
              <a:t>It is an offence to have a knife in public</a:t>
            </a:r>
          </a:p>
          <a:p>
            <a:pPr algn="ctr">
              <a:defRPr/>
            </a:pPr>
            <a:r>
              <a:rPr lang="en-GB" altLang="en-US" dirty="0">
                <a:latin typeface="HelveticaNeue"/>
              </a:rPr>
              <a:t>or </a:t>
            </a:r>
            <a:r>
              <a:rPr lang="en-GB" altLang="en-US" dirty="0" smtClean="0">
                <a:latin typeface="HelveticaNeue"/>
              </a:rPr>
              <a:t>at </a:t>
            </a:r>
            <a:r>
              <a:rPr lang="en-GB" altLang="en-US" dirty="0">
                <a:latin typeface="HelveticaNeue"/>
              </a:rPr>
              <a:t>school premises.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D3F7E7C-72E3-42B8-B792-DE93F6AC8B3A}" type="slidenum">
              <a:rPr lang="en-GB" altLang="en-US" sz="1400" smtClean="0">
                <a:solidFill>
                  <a:srgbClr val="000000"/>
                </a:solidFill>
              </a:rPr>
              <a:pPr>
                <a:spcBef>
                  <a:spcPct val="0"/>
                </a:spcBef>
                <a:buFontTx/>
                <a:buNone/>
              </a:pPr>
              <a:t>8</a:t>
            </a:fld>
            <a:endParaRPr lang="en-GB" altLang="en-US" sz="1400" smtClean="0">
              <a:solidFill>
                <a:srgbClr val="000000"/>
              </a:solidFill>
            </a:endParaRPr>
          </a:p>
        </p:txBody>
      </p:sp>
      <p:sp>
        <p:nvSpPr>
          <p:cNvPr id="7" name="TextBox 6"/>
          <p:cNvSpPr txBox="1"/>
          <p:nvPr/>
        </p:nvSpPr>
        <p:spPr>
          <a:xfrm>
            <a:off x="3215017" y="2287854"/>
            <a:ext cx="2736850" cy="1754188"/>
          </a:xfrm>
          <a:prstGeom prst="rect">
            <a:avLst/>
          </a:prstGeom>
          <a:noFill/>
        </p:spPr>
        <p:txBody>
          <a:bodyPr>
            <a:spAutoFit/>
          </a:bodyPr>
          <a:lstStyle/>
          <a:p>
            <a:pPr algn="ctr">
              <a:defRPr/>
            </a:pPr>
            <a:endParaRPr lang="en-GB" sz="5400" b="1" dirty="0">
              <a:ln w="0"/>
              <a:effectLst>
                <a:outerShdw blurRad="38100" dist="19050" dir="2700000" algn="tl" rotWithShape="0">
                  <a:schemeClr val="dk1">
                    <a:alpha val="40000"/>
                  </a:schemeClr>
                </a:outerShdw>
              </a:effectLst>
              <a:latin typeface="Stencil" panose="040409050D0802020404" pitchFamily="82" charset="0"/>
            </a:endParaRPr>
          </a:p>
          <a:p>
            <a:pPr algn="ctr">
              <a:defRPr/>
            </a:pPr>
            <a:r>
              <a:rPr lang="en-GB" sz="5400" b="1" dirty="0">
                <a:ln w="0"/>
                <a:effectLst>
                  <a:outerShdw blurRad="38100" dist="19050" dir="2700000" algn="tl" rotWithShape="0">
                    <a:schemeClr val="dk1">
                      <a:alpha val="40000"/>
                    </a:schemeClr>
                  </a:outerShdw>
                </a:effectLst>
                <a:latin typeface="Stencil" panose="040409050D0802020404" pitchFamily="82" charset="0"/>
              </a:rPr>
              <a:t>False</a:t>
            </a:r>
          </a:p>
        </p:txBody>
      </p:sp>
      <p:sp>
        <p:nvSpPr>
          <p:cNvPr id="4" name="Rectangle 3"/>
          <p:cNvSpPr/>
          <p:nvPr/>
        </p:nvSpPr>
        <p:spPr>
          <a:xfrm>
            <a:off x="2383503" y="4508490"/>
            <a:ext cx="4392488" cy="830997"/>
          </a:xfrm>
          <a:prstGeom prst="rect">
            <a:avLst/>
          </a:prstGeom>
          <a:solidFill>
            <a:srgbClr val="CCCCFF"/>
          </a:solidFill>
          <a:scene3d>
            <a:camera prst="orthographicFront"/>
            <a:lightRig rig="threePt" dir="t"/>
          </a:scene3d>
          <a:sp3d>
            <a:bevelT prst="relaxedInset"/>
          </a:sp3d>
        </p:spPr>
        <p:style>
          <a:lnRef idx="0">
            <a:scrgbClr r="0" g="0" b="0"/>
          </a:lnRef>
          <a:fillRef idx="1002">
            <a:schemeClr val="lt1"/>
          </a:fillRef>
          <a:effectRef idx="0">
            <a:scrgbClr r="0" g="0" b="0"/>
          </a:effectRef>
          <a:fontRef idx="major"/>
        </p:style>
        <p:txBody>
          <a:bodyPr wrap="square">
            <a:spAutoFit/>
            <a:sp3d contourW="12700" prstMaterial="dkEdge">
              <a:contourClr>
                <a:schemeClr val="bg2">
                  <a:lumMod val="20000"/>
                  <a:lumOff val="80000"/>
                </a:schemeClr>
              </a:contourClr>
            </a:sp3d>
          </a:bodyPr>
          <a:lstStyle/>
          <a:p>
            <a:pPr algn="ctr">
              <a:defRPr/>
            </a:pPr>
            <a:r>
              <a:rPr lang="en-GB" altLang="en-US" dirty="0">
                <a:latin typeface="HelveticaNeue"/>
              </a:rPr>
              <a:t>Teachers can search you </a:t>
            </a:r>
            <a:endParaRPr lang="en-GB" altLang="en-US" dirty="0" smtClean="0">
              <a:latin typeface="HelveticaNeue"/>
            </a:endParaRPr>
          </a:p>
          <a:p>
            <a:pPr algn="ctr">
              <a:defRPr/>
            </a:pPr>
            <a:r>
              <a:rPr lang="en-GB" altLang="en-US" dirty="0" smtClean="0">
                <a:latin typeface="HelveticaNeue"/>
              </a:rPr>
              <a:t>even </a:t>
            </a:r>
            <a:r>
              <a:rPr lang="en-GB" altLang="en-US" dirty="0">
                <a:latin typeface="HelveticaNeue"/>
              </a:rPr>
              <a:t>if you </a:t>
            </a:r>
            <a:r>
              <a:rPr lang="en-GB" altLang="en-US" u="sng" dirty="0">
                <a:latin typeface="HelveticaNeue"/>
              </a:rPr>
              <a:t>don’t</a:t>
            </a:r>
            <a:r>
              <a:rPr lang="en-GB" altLang="en-US" dirty="0">
                <a:latin typeface="HelveticaNeue"/>
              </a:rPr>
              <a:t> consent</a:t>
            </a:r>
          </a:p>
        </p:txBody>
      </p:sp>
      <p:sp>
        <p:nvSpPr>
          <p:cNvPr id="3" name="Rectangle 2"/>
          <p:cNvSpPr/>
          <p:nvPr/>
        </p:nvSpPr>
        <p:spPr>
          <a:xfrm>
            <a:off x="2162714" y="136920"/>
            <a:ext cx="4817958" cy="1938992"/>
          </a:xfrm>
          <a:prstGeom prst="rect">
            <a:avLst/>
          </a:prstGeom>
        </p:spPr>
        <p:txBody>
          <a:bodyPr wrap="square">
            <a:spAutoFit/>
          </a:bodyPr>
          <a:lstStyle/>
          <a:p>
            <a:pPr algn="ctr">
              <a:defRPr/>
            </a:pPr>
            <a:endParaRPr lang="en-US" altLang="en-US" u="sng" dirty="0">
              <a:solidFill>
                <a:srgbClr val="000000"/>
              </a:solidFill>
              <a:latin typeface="+mn-lt"/>
            </a:endParaRPr>
          </a:p>
          <a:p>
            <a:pPr algn="ctr">
              <a:defRPr/>
            </a:pPr>
            <a:r>
              <a:rPr lang="en-US" altLang="en-US" u="sng" dirty="0">
                <a:solidFill>
                  <a:srgbClr val="000000"/>
                </a:solidFill>
                <a:latin typeface="+mj-lt"/>
              </a:rPr>
              <a:t>Teachers have the legal power </a:t>
            </a:r>
            <a:endParaRPr lang="en-US" altLang="en-US" u="sng" dirty="0" smtClean="0">
              <a:solidFill>
                <a:srgbClr val="000000"/>
              </a:solidFill>
              <a:latin typeface="+mj-lt"/>
            </a:endParaRPr>
          </a:p>
          <a:p>
            <a:pPr algn="ctr">
              <a:defRPr/>
            </a:pPr>
            <a:r>
              <a:rPr lang="en-US" altLang="en-US" u="sng" dirty="0" smtClean="0">
                <a:solidFill>
                  <a:srgbClr val="000000"/>
                </a:solidFill>
                <a:latin typeface="+mj-lt"/>
              </a:rPr>
              <a:t>to search </a:t>
            </a:r>
            <a:r>
              <a:rPr lang="en-US" altLang="en-US" u="sng" dirty="0">
                <a:solidFill>
                  <a:srgbClr val="000000"/>
                </a:solidFill>
                <a:latin typeface="+mj-lt"/>
              </a:rPr>
              <a:t>students for knives</a:t>
            </a:r>
            <a:r>
              <a:rPr lang="en-US" altLang="en-US" u="sng" dirty="0" smtClean="0">
                <a:solidFill>
                  <a:srgbClr val="000000"/>
                </a:solidFill>
                <a:latin typeface="+mj-lt"/>
              </a:rPr>
              <a:t>,</a:t>
            </a:r>
          </a:p>
          <a:p>
            <a:pPr algn="ctr">
              <a:defRPr/>
            </a:pPr>
            <a:r>
              <a:rPr lang="en-US" altLang="en-US" u="sng" dirty="0" smtClean="0">
                <a:solidFill>
                  <a:srgbClr val="000000"/>
                </a:solidFill>
                <a:latin typeface="+mj-lt"/>
              </a:rPr>
              <a:t> but</a:t>
            </a:r>
          </a:p>
          <a:p>
            <a:pPr algn="ctr">
              <a:defRPr/>
            </a:pPr>
            <a:r>
              <a:rPr lang="en-US" altLang="en-US" u="sng" dirty="0" smtClean="0">
                <a:solidFill>
                  <a:srgbClr val="000000"/>
                </a:solidFill>
                <a:latin typeface="+mj-lt"/>
              </a:rPr>
              <a:t> </a:t>
            </a:r>
            <a:r>
              <a:rPr lang="en-US" altLang="en-US" u="sng" dirty="0">
                <a:solidFill>
                  <a:srgbClr val="000000"/>
                </a:solidFill>
                <a:latin typeface="+mj-lt"/>
              </a:rPr>
              <a:t>only with the </a:t>
            </a:r>
            <a:r>
              <a:rPr lang="en-GB" altLang="en-US" u="sng" smtClean="0">
                <a:solidFill>
                  <a:srgbClr val="000000"/>
                </a:solidFill>
                <a:latin typeface="+mj-lt"/>
              </a:rPr>
              <a:t>student’s </a:t>
            </a:r>
            <a:r>
              <a:rPr lang="en-GB" altLang="en-US" u="sng" dirty="0">
                <a:solidFill>
                  <a:srgbClr val="000000"/>
                </a:solidFill>
                <a:latin typeface="+mj-lt"/>
              </a:rPr>
              <a:t>consent.</a:t>
            </a:r>
          </a:p>
        </p:txBody>
      </p:sp>
      <p:pic>
        <p:nvPicPr>
          <p:cNvPr id="47110"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2162714" cy="638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1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980671" y="0"/>
            <a:ext cx="2163329" cy="638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8304" y="6126394"/>
            <a:ext cx="1725318" cy="658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260648"/>
            <a:ext cx="8424936" cy="576064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chemeClr val="tx1"/>
            </a:solidFill>
            <a:prstDash val="solid"/>
          </a:ln>
        </p:spPr>
        <p:txBody>
          <a:bodyPr>
            <a:normAutofit lnSpcReduction="10000"/>
          </a:bodyPr>
          <a:lstStyle/>
          <a:p>
            <a:pPr algn="ctr"/>
            <a:endParaRPr lang="en-GB" sz="4800" cap="none" dirty="0" smtClean="0">
              <a:latin typeface="Andalus" panose="02020603050405020304" pitchFamily="18" charset="-78"/>
              <a:cs typeface="Andalus" panose="02020603050405020304" pitchFamily="18" charset="-78"/>
            </a:endParaRPr>
          </a:p>
          <a:p>
            <a:pPr algn="ctr"/>
            <a:r>
              <a:rPr lang="en-GB" sz="3000" cap="none" spc="0" dirty="0" smtClean="0">
                <a:latin typeface="Arial" panose="020B0604020202020204" pitchFamily="34" charset="0"/>
                <a:cs typeface="Arial" panose="020B0604020202020204" pitchFamily="34" charset="0"/>
              </a:rPr>
              <a:t>What should you do if you have seen or heard </a:t>
            </a:r>
          </a:p>
          <a:p>
            <a:pPr algn="ctr"/>
            <a:r>
              <a:rPr lang="en-GB" sz="3000" cap="none" spc="0" dirty="0" smtClean="0">
                <a:latin typeface="Arial" panose="020B0604020202020204" pitchFamily="34" charset="0"/>
                <a:cs typeface="Arial" panose="020B0604020202020204" pitchFamily="34" charset="0"/>
              </a:rPr>
              <a:t>someone has a knife?</a:t>
            </a:r>
          </a:p>
          <a:p>
            <a:pPr algn="ctr"/>
            <a:endParaRPr lang="en-GB" sz="1900" cap="none" spc="0" dirty="0" smtClean="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GB" sz="1900" cap="none" spc="0" dirty="0" smtClean="0">
                <a:latin typeface="Arial" panose="020B0604020202020204" pitchFamily="34" charset="0"/>
                <a:cs typeface="Arial" panose="020B0604020202020204" pitchFamily="34" charset="0"/>
              </a:rPr>
              <a:t>Tell an adult –</a:t>
            </a:r>
          </a:p>
          <a:p>
            <a:pPr algn="ctr"/>
            <a:r>
              <a:rPr lang="en-GB" sz="1900" cap="none" spc="0" dirty="0" smtClean="0">
                <a:latin typeface="Arial" panose="020B0604020202020204" pitchFamily="34" charset="0"/>
                <a:cs typeface="Arial" panose="020B0604020202020204" pitchFamily="34" charset="0"/>
              </a:rPr>
              <a:t>Teacher, parent, Police Officer, PCSO</a:t>
            </a:r>
          </a:p>
          <a:p>
            <a:pPr marL="342900" indent="-342900" algn="ctr">
              <a:buFont typeface="Arial" panose="020B0604020202020204" pitchFamily="34" charset="0"/>
              <a:buChar char="•"/>
            </a:pPr>
            <a:r>
              <a:rPr lang="en-GB" sz="1900" cap="none" spc="0" dirty="0" smtClean="0">
                <a:latin typeface="Arial" panose="020B0604020202020204" pitchFamily="34" charset="0"/>
                <a:cs typeface="Arial" panose="020B0604020202020204" pitchFamily="34" charset="0"/>
              </a:rPr>
              <a:t>If the knife is seen, call 999</a:t>
            </a:r>
          </a:p>
          <a:p>
            <a:pPr algn="ctr"/>
            <a:r>
              <a:rPr lang="en-GB" sz="1900" cap="none" spc="0" dirty="0">
                <a:latin typeface="Arial" panose="020B0604020202020204" pitchFamily="34" charset="0"/>
                <a:cs typeface="Arial" panose="020B0604020202020204" pitchFamily="34" charset="0"/>
              </a:rPr>
              <a:t>a</a:t>
            </a:r>
            <a:r>
              <a:rPr lang="en-GB" sz="1900" cap="none" spc="0" dirty="0" smtClean="0">
                <a:latin typeface="Arial" panose="020B0604020202020204" pitchFamily="34" charset="0"/>
                <a:cs typeface="Arial" panose="020B0604020202020204" pitchFamily="34" charset="0"/>
              </a:rPr>
              <a:t>nd get to a place of safety immediately.</a:t>
            </a:r>
          </a:p>
          <a:p>
            <a:pPr algn="ctr"/>
            <a:endParaRPr lang="en-GB" sz="1900" cap="none" spc="0" dirty="0" smtClean="0">
              <a:latin typeface="Arial" panose="020B0604020202020204" pitchFamily="34" charset="0"/>
              <a:cs typeface="Arial" panose="020B0604020202020204" pitchFamily="34" charset="0"/>
            </a:endParaRPr>
          </a:p>
          <a:p>
            <a:pPr algn="ctr"/>
            <a:r>
              <a:rPr lang="en-US"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Police take </a:t>
            </a:r>
            <a:r>
              <a:rPr lang="en-US" sz="48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knife crime </a:t>
            </a:r>
            <a:r>
              <a:rPr lang="en-US"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very </a:t>
            </a:r>
            <a:r>
              <a:rPr lang="en-US" sz="48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seriously</a:t>
            </a:r>
            <a:endParaRPr lang="en-US"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algn="ctr"/>
            <a:endParaRPr lang="en-GB" sz="4800" cap="none" dirty="0" smtClean="0">
              <a:latin typeface="Andalus" panose="02020603050405020304" pitchFamily="18" charset="-78"/>
              <a:cs typeface="Andalus" panose="02020603050405020304" pitchFamily="18" charset="-78"/>
            </a:endParaRPr>
          </a:p>
          <a:p>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2280" y="6048425"/>
            <a:ext cx="2018698" cy="770386"/>
          </a:xfrm>
          <a:prstGeom prst="rect">
            <a:avLst/>
          </a:prstGeom>
        </p:spPr>
      </p:pic>
    </p:spTree>
    <p:extLst>
      <p:ext uri="{BB962C8B-B14F-4D97-AF65-F5344CB8AC3E}">
        <p14:creationId xmlns:p14="http://schemas.microsoft.com/office/powerpoint/2010/main" val="1546043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EE5F3C6FFE194392CEB32FC000B04A" ma:contentTypeVersion="0" ma:contentTypeDescription="Create a new document." ma:contentTypeScope="" ma:versionID="efafef47f015e6147a466abf18641b1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6B7021-A055-44B7-A4D5-8E319AC9629F}">
  <ds:schemaRefs>
    <ds:schemaRef ds:uri="http://schemas.microsoft.com/office/2006/metadata/longProperties"/>
  </ds:schemaRefs>
</ds:datastoreItem>
</file>

<file path=customXml/itemProps2.xml><?xml version="1.0" encoding="utf-8"?>
<ds:datastoreItem xmlns:ds="http://schemas.openxmlformats.org/officeDocument/2006/customXml" ds:itemID="{8F15F946-400E-4B20-A12E-59019764F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B36E64B-0702-45D3-A2DD-91AAD3B5B48A}">
  <ds:schemaRef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purl.org/dc/elements/1.1/"/>
    <ds:schemaRef ds:uri="http://purl.org/dc/terms/"/>
    <ds:schemaRef ds:uri="http://www.w3.org/XML/1998/namespace"/>
  </ds:schemaRefs>
</ds:datastoreItem>
</file>

<file path=customXml/itemProps4.xml><?xml version="1.0" encoding="utf-8"?>
<ds:datastoreItem xmlns:ds="http://schemas.openxmlformats.org/officeDocument/2006/customXml" ds:itemID="{7E5D0264-A750-405D-AF10-5C3EB61367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27277</TotalTime>
  <Words>1500</Words>
  <Application>Microsoft Office PowerPoint</Application>
  <PresentationFormat>On-screen Show (4:3)</PresentationFormat>
  <Paragraphs>152</Paragraphs>
  <Slides>13</Slides>
  <Notes>13</Notes>
  <HiddenSlides>0</HiddenSlides>
  <MMClips>1</MMClips>
  <ScaleCrop>false</ScaleCrop>
  <HeadingPairs>
    <vt:vector size="6" baseType="variant">
      <vt:variant>
        <vt:lpstr>Theme</vt:lpstr>
      </vt:variant>
      <vt:variant>
        <vt:i4>2</vt:i4>
      </vt:variant>
      <vt:variant>
        <vt:lpstr>Slide Titles</vt:lpstr>
      </vt:variant>
      <vt:variant>
        <vt:i4>13</vt:i4>
      </vt:variant>
      <vt:variant>
        <vt:lpstr>Custom Shows</vt:lpstr>
      </vt:variant>
      <vt:variant>
        <vt:i4>1</vt:i4>
      </vt:variant>
    </vt:vector>
  </HeadingPairs>
  <TitlesOfParts>
    <vt:vector size="16" baseType="lpstr">
      <vt:lpstr>Retrospect</vt:lpstr>
      <vt:lpstr>Office Theme</vt:lpstr>
      <vt:lpstr>PowerPoint Presentation</vt:lpstr>
      <vt:lpstr>Key Learning Fact  You are more likely to be injured or arrested if you carry a knife.</vt:lpstr>
      <vt:lpstr>PowerPoint Presentation</vt:lpstr>
      <vt:lpstr>PowerPoint Presentation</vt:lpstr>
      <vt:lpstr>  How many people are affected when someone loses their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West Yorkshire Police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702908</dc:creator>
  <cp:lastModifiedBy>Steve Hemming</cp:lastModifiedBy>
  <cp:revision>408</cp:revision>
  <cp:lastPrinted>2015-08-11T13:33:50Z</cp:lastPrinted>
  <dcterms:created xsi:type="dcterms:W3CDTF">2006-09-26T14:09:36Z</dcterms:created>
  <dcterms:modified xsi:type="dcterms:W3CDTF">2019-09-18T15:20:20Z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0x01010035EE5F3C6FFE194392CEB32FC000B04A</vt:lpwstr>
  </property>
</Properties>
</file>