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061" r:id="rId5"/>
    <p:sldMasterId id="2147485085" r:id="rId6"/>
  </p:sldMasterIdLst>
  <p:notesMasterIdLst>
    <p:notesMasterId r:id="rId39"/>
  </p:notesMasterIdLst>
  <p:sldIdLst>
    <p:sldId id="326" r:id="rId7"/>
    <p:sldId id="387" r:id="rId8"/>
    <p:sldId id="388" r:id="rId9"/>
    <p:sldId id="329" r:id="rId10"/>
    <p:sldId id="382" r:id="rId11"/>
    <p:sldId id="352" r:id="rId12"/>
    <p:sldId id="330" r:id="rId13"/>
    <p:sldId id="328" r:id="rId14"/>
    <p:sldId id="353" r:id="rId15"/>
    <p:sldId id="333" r:id="rId16"/>
    <p:sldId id="351" r:id="rId17"/>
    <p:sldId id="357" r:id="rId18"/>
    <p:sldId id="354" r:id="rId19"/>
    <p:sldId id="355" r:id="rId20"/>
    <p:sldId id="358" r:id="rId21"/>
    <p:sldId id="368" r:id="rId22"/>
    <p:sldId id="369" r:id="rId23"/>
    <p:sldId id="332" r:id="rId24"/>
    <p:sldId id="371" r:id="rId25"/>
    <p:sldId id="372" r:id="rId26"/>
    <p:sldId id="363" r:id="rId27"/>
    <p:sldId id="377" r:id="rId28"/>
    <p:sldId id="345" r:id="rId29"/>
    <p:sldId id="340" r:id="rId30"/>
    <p:sldId id="381" r:id="rId31"/>
    <p:sldId id="380" r:id="rId32"/>
    <p:sldId id="384" r:id="rId33"/>
    <p:sldId id="338" r:id="rId34"/>
    <p:sldId id="385" r:id="rId35"/>
    <p:sldId id="359" r:id="rId36"/>
    <p:sldId id="386" r:id="rId37"/>
    <p:sldId id="379" r:id="rId38"/>
  </p:sldIdLst>
  <p:sldSz cx="9144000" cy="6858000" type="screen4x3"/>
  <p:notesSz cx="6797675" cy="9926638"/>
  <p:custShowLst>
    <p:custShow name="Custom Show 1" id="0">
      <p:sldLst/>
    </p:custShow>
  </p:custShow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7B4"/>
    <a:srgbClr val="EADCF4"/>
    <a:srgbClr val="BDEEFF"/>
    <a:srgbClr val="CCCCFF"/>
    <a:srgbClr val="EAF2F2"/>
    <a:srgbClr val="CCFFFF"/>
    <a:srgbClr val="C0FC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27" autoAdjust="0"/>
    <p:restoredTop sz="78766" autoAdjust="0"/>
  </p:normalViewPr>
  <p:slideViewPr>
    <p:cSldViewPr>
      <p:cViewPr>
        <p:scale>
          <a:sx n="60" d="100"/>
          <a:sy n="60" d="100"/>
        </p:scale>
        <p:origin x="-300" y="-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image" Target="../media/image5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image" Target="../media/image56.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DD93D1-0A72-40B8-ABDE-691E65DE8F64}" type="doc">
      <dgm:prSet loTypeId="urn:microsoft.com/office/officeart/2005/8/layout/vList3" loCatId="list" qsTypeId="urn:microsoft.com/office/officeart/2005/8/quickstyle/simple1" qsCatId="simple" csTypeId="urn:microsoft.com/office/officeart/2005/8/colors/colorful5" csCatId="colorful" phldr="1"/>
      <dgm:spPr/>
      <dgm:t>
        <a:bodyPr/>
        <a:lstStyle/>
        <a:p>
          <a:endParaRPr lang="en-GB"/>
        </a:p>
      </dgm:t>
    </dgm:pt>
    <dgm:pt modelId="{E684294E-E9BA-4725-89B2-9DD392A56A99}">
      <dgm:prSet/>
      <dgm:spPr/>
      <dgm:t>
        <a:bodyPr/>
        <a:lstStyle/>
        <a:p>
          <a:pPr rtl="0"/>
          <a:r>
            <a:rPr lang="en-GB" dirty="0" smtClean="0">
              <a:solidFill>
                <a:schemeClr val="tx1"/>
              </a:solidFill>
              <a:latin typeface="+mj-lt"/>
            </a:rPr>
            <a:t>everyone else is </a:t>
          </a:r>
          <a:r>
            <a:rPr lang="en-GB" b="0" dirty="0" smtClean="0">
              <a:solidFill>
                <a:schemeClr val="tx1"/>
              </a:solidFill>
              <a:latin typeface="+mj-lt"/>
            </a:rPr>
            <a:t>carrying</a:t>
          </a:r>
          <a:endParaRPr lang="en-GB" b="0" dirty="0">
            <a:solidFill>
              <a:schemeClr val="tx1"/>
            </a:solidFill>
            <a:latin typeface="+mj-lt"/>
          </a:endParaRPr>
        </a:p>
      </dgm:t>
    </dgm:pt>
    <dgm:pt modelId="{4A81E114-E17F-488C-A17E-7CC0214493C9}" type="parTrans" cxnId="{F860099A-4FE2-4C95-B59B-66FBEEA44839}">
      <dgm:prSet/>
      <dgm:spPr/>
      <dgm:t>
        <a:bodyPr/>
        <a:lstStyle/>
        <a:p>
          <a:endParaRPr lang="en-GB"/>
        </a:p>
      </dgm:t>
    </dgm:pt>
    <dgm:pt modelId="{2C3F6700-4C94-4DAC-80A8-CC30082D6F13}" type="sibTrans" cxnId="{F860099A-4FE2-4C95-B59B-66FBEEA44839}">
      <dgm:prSet/>
      <dgm:spPr/>
      <dgm:t>
        <a:bodyPr/>
        <a:lstStyle/>
        <a:p>
          <a:endParaRPr lang="en-GB"/>
        </a:p>
      </dgm:t>
    </dgm:pt>
    <dgm:pt modelId="{322E7366-5495-49A4-BAE7-65815436FFB8}">
      <dgm:prSet/>
      <dgm:spPr/>
      <dgm:t>
        <a:bodyPr/>
        <a:lstStyle/>
        <a:p>
          <a:pPr rtl="0"/>
          <a:r>
            <a:rPr lang="en-GB" dirty="0" smtClean="0">
              <a:latin typeface="+mj-lt"/>
            </a:rPr>
            <a:t>defend</a:t>
          </a:r>
          <a:endParaRPr lang="en-GB" dirty="0">
            <a:latin typeface="+mj-lt"/>
          </a:endParaRPr>
        </a:p>
      </dgm:t>
    </dgm:pt>
    <dgm:pt modelId="{A6F97C03-87CF-425F-9786-EA506B4F7436}" type="parTrans" cxnId="{4BE81F3C-4E48-4C65-BF18-432AF2A92746}">
      <dgm:prSet/>
      <dgm:spPr/>
      <dgm:t>
        <a:bodyPr/>
        <a:lstStyle/>
        <a:p>
          <a:endParaRPr lang="en-GB"/>
        </a:p>
      </dgm:t>
    </dgm:pt>
    <dgm:pt modelId="{F7E2C120-CC83-4125-8E0B-21CB5D1B8CB3}" type="sibTrans" cxnId="{4BE81F3C-4E48-4C65-BF18-432AF2A92746}">
      <dgm:prSet/>
      <dgm:spPr/>
      <dgm:t>
        <a:bodyPr/>
        <a:lstStyle/>
        <a:p>
          <a:endParaRPr lang="en-GB"/>
        </a:p>
      </dgm:t>
    </dgm:pt>
    <dgm:pt modelId="{06629DBA-BF20-4621-9C09-0EC66A560B2E}">
      <dgm:prSet/>
      <dgm:spPr/>
      <dgm:t>
        <a:bodyPr/>
        <a:lstStyle/>
        <a:p>
          <a:pPr rtl="0"/>
          <a:r>
            <a:rPr lang="en-GB" dirty="0" smtClean="0">
              <a:latin typeface="+mj-lt"/>
            </a:rPr>
            <a:t>attack</a:t>
          </a:r>
          <a:endParaRPr lang="en-GB" dirty="0">
            <a:latin typeface="+mj-lt"/>
          </a:endParaRPr>
        </a:p>
      </dgm:t>
    </dgm:pt>
    <dgm:pt modelId="{1A73A11E-DE73-424A-868F-6FB3FE2FC858}" type="parTrans" cxnId="{0B772167-6F92-4D33-86A4-AD37580E89D0}">
      <dgm:prSet/>
      <dgm:spPr/>
      <dgm:t>
        <a:bodyPr/>
        <a:lstStyle/>
        <a:p>
          <a:endParaRPr lang="en-GB"/>
        </a:p>
      </dgm:t>
    </dgm:pt>
    <dgm:pt modelId="{55AEB754-F704-4D22-9AEB-7FE51CB65A89}" type="sibTrans" cxnId="{0B772167-6F92-4D33-86A4-AD37580E89D0}">
      <dgm:prSet/>
      <dgm:spPr/>
      <dgm:t>
        <a:bodyPr/>
        <a:lstStyle/>
        <a:p>
          <a:endParaRPr lang="en-GB"/>
        </a:p>
      </dgm:t>
    </dgm:pt>
    <dgm:pt modelId="{65A7AD76-10EF-4CCF-A138-7F587FCA5B75}" type="pres">
      <dgm:prSet presAssocID="{51DD93D1-0A72-40B8-ABDE-691E65DE8F64}" presName="linearFlow" presStyleCnt="0">
        <dgm:presLayoutVars>
          <dgm:dir/>
          <dgm:resizeHandles val="exact"/>
        </dgm:presLayoutVars>
      </dgm:prSet>
      <dgm:spPr/>
      <dgm:t>
        <a:bodyPr/>
        <a:lstStyle/>
        <a:p>
          <a:endParaRPr lang="en-GB"/>
        </a:p>
      </dgm:t>
    </dgm:pt>
    <dgm:pt modelId="{22183A68-5BCA-45FD-AD36-8EE5FD149B62}" type="pres">
      <dgm:prSet presAssocID="{E684294E-E9BA-4725-89B2-9DD392A56A99}" presName="composite" presStyleCnt="0"/>
      <dgm:spPr/>
    </dgm:pt>
    <dgm:pt modelId="{5A1432A2-8FA3-4DF4-982A-65AB94BE2526}" type="pres">
      <dgm:prSet presAssocID="{E684294E-E9BA-4725-89B2-9DD392A56A99}" presName="imgShp" presStyleLbl="fgImgPlace1" presStyleIdx="0" presStyleCnt="3" custLinFactNeighborX="-20693" custLinFactNeighborY="7651"/>
      <dgm:spPr>
        <a:blipFill>
          <a:blip xmlns:r="http://schemas.openxmlformats.org/officeDocument/2006/relationships" r:embed="rId1" cstate="email">
            <a:extLst>
              <a:ext uri="{28A0092B-C50C-407E-A947-70E740481C1C}">
                <a14:useLocalDpi xmlns:a14="http://schemas.microsoft.com/office/drawing/2010/main"/>
              </a:ext>
            </a:extLst>
          </a:blip>
          <a:srcRect/>
          <a:stretch>
            <a:fillRect l="-17000" r="-17000"/>
          </a:stretch>
        </a:blipFill>
      </dgm:spPr>
      <dgm:t>
        <a:bodyPr/>
        <a:lstStyle/>
        <a:p>
          <a:endParaRPr lang="en-GB"/>
        </a:p>
      </dgm:t>
    </dgm:pt>
    <dgm:pt modelId="{7A95B50A-9D17-47F3-AB8B-209BFCE7BC22}" type="pres">
      <dgm:prSet presAssocID="{E684294E-E9BA-4725-89B2-9DD392A56A99}" presName="txShp" presStyleLbl="node1" presStyleIdx="0" presStyleCnt="3" custScaleX="91829" custScaleY="91596" custLinFactNeighborX="-743" custLinFactNeighborY="6716">
        <dgm:presLayoutVars>
          <dgm:bulletEnabled val="1"/>
        </dgm:presLayoutVars>
      </dgm:prSet>
      <dgm:spPr/>
      <dgm:t>
        <a:bodyPr/>
        <a:lstStyle/>
        <a:p>
          <a:endParaRPr lang="en-GB"/>
        </a:p>
      </dgm:t>
    </dgm:pt>
    <dgm:pt modelId="{64C1893D-B0F4-4438-879F-AA38CEA6F537}" type="pres">
      <dgm:prSet presAssocID="{2C3F6700-4C94-4DAC-80A8-CC30082D6F13}" presName="spacing" presStyleCnt="0"/>
      <dgm:spPr/>
    </dgm:pt>
    <dgm:pt modelId="{00FFF531-A7FD-4091-936F-424868615BF7}" type="pres">
      <dgm:prSet presAssocID="{322E7366-5495-49A4-BAE7-65815436FFB8}" presName="composite" presStyleCnt="0"/>
      <dgm:spPr/>
    </dgm:pt>
    <dgm:pt modelId="{E27829C3-893E-40F1-82B9-DE51107E71B9}" type="pres">
      <dgm:prSet presAssocID="{322E7366-5495-49A4-BAE7-65815436FFB8}" presName="imgShp" presStyleLbl="fgImgPlace1" presStyleIdx="1" presStyleCnt="3" custLinFactNeighborX="-20964" custLinFactNeighborY="-8902"/>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t>
        <a:bodyPr/>
        <a:lstStyle/>
        <a:p>
          <a:endParaRPr lang="en-GB"/>
        </a:p>
      </dgm:t>
    </dgm:pt>
    <dgm:pt modelId="{8A42F462-6E32-422A-9F29-E962233FB30F}" type="pres">
      <dgm:prSet presAssocID="{322E7366-5495-49A4-BAE7-65815436FFB8}" presName="txShp" presStyleLbl="node1" presStyleIdx="1" presStyleCnt="3" custScaleX="90201" custScaleY="95750" custLinFactNeighborX="-648" custLinFactNeighborY="-11027">
        <dgm:presLayoutVars>
          <dgm:bulletEnabled val="1"/>
        </dgm:presLayoutVars>
      </dgm:prSet>
      <dgm:spPr/>
      <dgm:t>
        <a:bodyPr/>
        <a:lstStyle/>
        <a:p>
          <a:endParaRPr lang="en-GB"/>
        </a:p>
      </dgm:t>
    </dgm:pt>
    <dgm:pt modelId="{AFE443BF-F242-4C12-A881-2D5190E613A7}" type="pres">
      <dgm:prSet presAssocID="{F7E2C120-CC83-4125-8E0B-21CB5D1B8CB3}" presName="spacing" presStyleCnt="0"/>
      <dgm:spPr/>
    </dgm:pt>
    <dgm:pt modelId="{EBC4107E-55B7-4284-BAA4-3F586085DBE6}" type="pres">
      <dgm:prSet presAssocID="{06629DBA-BF20-4621-9C09-0EC66A560B2E}" presName="composite" presStyleCnt="0"/>
      <dgm:spPr/>
    </dgm:pt>
    <dgm:pt modelId="{318ADE7C-AC2F-4ACD-BB98-19410B0A031E}" type="pres">
      <dgm:prSet presAssocID="{06629DBA-BF20-4621-9C09-0EC66A560B2E}" presName="imgShp" presStyleLbl="fgImgPlace1" presStyleIdx="2" presStyleCnt="3" custLinFactNeighborX="-17102" custLinFactNeighborY="-31387"/>
      <dgm:spPr>
        <a:blipFill>
          <a:blip xmlns:r="http://schemas.openxmlformats.org/officeDocument/2006/relationships" r:embed="rId3" cstate="email">
            <a:extLst>
              <a:ext uri="{28A0092B-C50C-407E-A947-70E740481C1C}">
                <a14:useLocalDpi xmlns:a14="http://schemas.microsoft.com/office/drawing/2010/main"/>
              </a:ext>
            </a:extLst>
          </a:blip>
          <a:srcRect/>
          <a:stretch>
            <a:fillRect l="-17000" r="-17000"/>
          </a:stretch>
        </a:blipFill>
      </dgm:spPr>
      <dgm:t>
        <a:bodyPr/>
        <a:lstStyle/>
        <a:p>
          <a:endParaRPr lang="en-GB"/>
        </a:p>
      </dgm:t>
    </dgm:pt>
    <dgm:pt modelId="{B43E43D5-D451-421B-8DDC-CF37DBB345FE}" type="pres">
      <dgm:prSet presAssocID="{06629DBA-BF20-4621-9C09-0EC66A560B2E}" presName="txShp" presStyleLbl="node1" presStyleIdx="2" presStyleCnt="3" custScaleX="95005" custScaleY="75957" custLinFactNeighborX="-992" custLinFactNeighborY="-36511">
        <dgm:presLayoutVars>
          <dgm:bulletEnabled val="1"/>
        </dgm:presLayoutVars>
      </dgm:prSet>
      <dgm:spPr/>
      <dgm:t>
        <a:bodyPr/>
        <a:lstStyle/>
        <a:p>
          <a:endParaRPr lang="en-GB"/>
        </a:p>
      </dgm:t>
    </dgm:pt>
  </dgm:ptLst>
  <dgm:cxnLst>
    <dgm:cxn modelId="{0B772167-6F92-4D33-86A4-AD37580E89D0}" srcId="{51DD93D1-0A72-40B8-ABDE-691E65DE8F64}" destId="{06629DBA-BF20-4621-9C09-0EC66A560B2E}" srcOrd="2" destOrd="0" parTransId="{1A73A11E-DE73-424A-868F-6FB3FE2FC858}" sibTransId="{55AEB754-F704-4D22-9AEB-7FE51CB65A89}"/>
    <dgm:cxn modelId="{FFA1F342-9D59-4032-945C-530FB671CD7D}" type="presOf" srcId="{322E7366-5495-49A4-BAE7-65815436FFB8}" destId="{8A42F462-6E32-422A-9F29-E962233FB30F}" srcOrd="0" destOrd="0" presId="urn:microsoft.com/office/officeart/2005/8/layout/vList3"/>
    <dgm:cxn modelId="{CE409D90-55A1-4466-B29B-0AAC0CDD9546}" type="presOf" srcId="{E684294E-E9BA-4725-89B2-9DD392A56A99}" destId="{7A95B50A-9D17-47F3-AB8B-209BFCE7BC22}" srcOrd="0" destOrd="0" presId="urn:microsoft.com/office/officeart/2005/8/layout/vList3"/>
    <dgm:cxn modelId="{F81E350B-BD3C-4113-8C69-3288DAFE1E11}" type="presOf" srcId="{06629DBA-BF20-4621-9C09-0EC66A560B2E}" destId="{B43E43D5-D451-421B-8DDC-CF37DBB345FE}" srcOrd="0" destOrd="0" presId="urn:microsoft.com/office/officeart/2005/8/layout/vList3"/>
    <dgm:cxn modelId="{46AC4C1B-50BD-4E91-A415-94BA3BFA804A}" type="presOf" srcId="{51DD93D1-0A72-40B8-ABDE-691E65DE8F64}" destId="{65A7AD76-10EF-4CCF-A138-7F587FCA5B75}" srcOrd="0" destOrd="0" presId="urn:microsoft.com/office/officeart/2005/8/layout/vList3"/>
    <dgm:cxn modelId="{4BE81F3C-4E48-4C65-BF18-432AF2A92746}" srcId="{51DD93D1-0A72-40B8-ABDE-691E65DE8F64}" destId="{322E7366-5495-49A4-BAE7-65815436FFB8}" srcOrd="1" destOrd="0" parTransId="{A6F97C03-87CF-425F-9786-EA506B4F7436}" sibTransId="{F7E2C120-CC83-4125-8E0B-21CB5D1B8CB3}"/>
    <dgm:cxn modelId="{F860099A-4FE2-4C95-B59B-66FBEEA44839}" srcId="{51DD93D1-0A72-40B8-ABDE-691E65DE8F64}" destId="{E684294E-E9BA-4725-89B2-9DD392A56A99}" srcOrd="0" destOrd="0" parTransId="{4A81E114-E17F-488C-A17E-7CC0214493C9}" sibTransId="{2C3F6700-4C94-4DAC-80A8-CC30082D6F13}"/>
    <dgm:cxn modelId="{866D5FAA-CACA-4099-B92B-167D9635D727}" type="presParOf" srcId="{65A7AD76-10EF-4CCF-A138-7F587FCA5B75}" destId="{22183A68-5BCA-45FD-AD36-8EE5FD149B62}" srcOrd="0" destOrd="0" presId="urn:microsoft.com/office/officeart/2005/8/layout/vList3"/>
    <dgm:cxn modelId="{62FB0D3F-81A6-40A4-8D58-902D8CCDA665}" type="presParOf" srcId="{22183A68-5BCA-45FD-AD36-8EE5FD149B62}" destId="{5A1432A2-8FA3-4DF4-982A-65AB94BE2526}" srcOrd="0" destOrd="0" presId="urn:microsoft.com/office/officeart/2005/8/layout/vList3"/>
    <dgm:cxn modelId="{968D0C96-1407-4A83-983B-207FD68CB1A7}" type="presParOf" srcId="{22183A68-5BCA-45FD-AD36-8EE5FD149B62}" destId="{7A95B50A-9D17-47F3-AB8B-209BFCE7BC22}" srcOrd="1" destOrd="0" presId="urn:microsoft.com/office/officeart/2005/8/layout/vList3"/>
    <dgm:cxn modelId="{76BB8D90-28B5-4663-B8FC-B37408A77172}" type="presParOf" srcId="{65A7AD76-10EF-4CCF-A138-7F587FCA5B75}" destId="{64C1893D-B0F4-4438-879F-AA38CEA6F537}" srcOrd="1" destOrd="0" presId="urn:microsoft.com/office/officeart/2005/8/layout/vList3"/>
    <dgm:cxn modelId="{6AFC8FFD-428A-4F0B-AADC-217C782A3EC7}" type="presParOf" srcId="{65A7AD76-10EF-4CCF-A138-7F587FCA5B75}" destId="{00FFF531-A7FD-4091-936F-424868615BF7}" srcOrd="2" destOrd="0" presId="urn:microsoft.com/office/officeart/2005/8/layout/vList3"/>
    <dgm:cxn modelId="{49D36D7C-A2FE-4595-88B6-44E317F8EBE8}" type="presParOf" srcId="{00FFF531-A7FD-4091-936F-424868615BF7}" destId="{E27829C3-893E-40F1-82B9-DE51107E71B9}" srcOrd="0" destOrd="0" presId="urn:microsoft.com/office/officeart/2005/8/layout/vList3"/>
    <dgm:cxn modelId="{958253CF-DB04-4F3A-8A7D-7590742AF498}" type="presParOf" srcId="{00FFF531-A7FD-4091-936F-424868615BF7}" destId="{8A42F462-6E32-422A-9F29-E962233FB30F}" srcOrd="1" destOrd="0" presId="urn:microsoft.com/office/officeart/2005/8/layout/vList3"/>
    <dgm:cxn modelId="{6EFCB129-EA0C-4861-AF54-A25444B27B2C}" type="presParOf" srcId="{65A7AD76-10EF-4CCF-A138-7F587FCA5B75}" destId="{AFE443BF-F242-4C12-A881-2D5190E613A7}" srcOrd="3" destOrd="0" presId="urn:microsoft.com/office/officeart/2005/8/layout/vList3"/>
    <dgm:cxn modelId="{395655C6-1BC1-42C3-A079-9A7AF79B50E8}" type="presParOf" srcId="{65A7AD76-10EF-4CCF-A138-7F587FCA5B75}" destId="{EBC4107E-55B7-4284-BAA4-3F586085DBE6}" srcOrd="4" destOrd="0" presId="urn:microsoft.com/office/officeart/2005/8/layout/vList3"/>
    <dgm:cxn modelId="{D5AE998E-9ABC-400A-AC8D-B20786CA6C97}" type="presParOf" srcId="{EBC4107E-55B7-4284-BAA4-3F586085DBE6}" destId="{318ADE7C-AC2F-4ACD-BB98-19410B0A031E}" srcOrd="0" destOrd="0" presId="urn:microsoft.com/office/officeart/2005/8/layout/vList3"/>
    <dgm:cxn modelId="{3E11F4DC-54DD-4226-AEF1-1099FC82AD81}" type="presParOf" srcId="{EBC4107E-55B7-4284-BAA4-3F586085DBE6}" destId="{B43E43D5-D451-421B-8DDC-CF37DBB345FE}"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5B50A-9D17-47F3-AB8B-209BFCE7BC22}">
      <dsp:nvSpPr>
        <dsp:cNvPr id="0" name=""/>
        <dsp:cNvSpPr/>
      </dsp:nvSpPr>
      <dsp:spPr>
        <a:xfrm rot="10800000">
          <a:off x="2098559" y="188633"/>
          <a:ext cx="5025510" cy="1558537"/>
        </a:xfrm>
        <a:prstGeom prst="homePlat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50329" tIns="171450" rIns="320040" bIns="171450" numCol="1" spcCol="1270" anchor="ctr" anchorCtr="0">
          <a:noAutofit/>
        </a:bodyPr>
        <a:lstStyle/>
        <a:p>
          <a:pPr lvl="0" algn="ctr" defTabSz="2000250" rtl="0">
            <a:lnSpc>
              <a:spcPct val="90000"/>
            </a:lnSpc>
            <a:spcBef>
              <a:spcPct val="0"/>
            </a:spcBef>
            <a:spcAft>
              <a:spcPct val="35000"/>
            </a:spcAft>
          </a:pPr>
          <a:r>
            <a:rPr lang="en-GB" sz="4500" kern="1200" dirty="0" smtClean="0">
              <a:solidFill>
                <a:schemeClr val="tx1"/>
              </a:solidFill>
              <a:latin typeface="+mj-lt"/>
            </a:rPr>
            <a:t>everyone else is </a:t>
          </a:r>
          <a:r>
            <a:rPr lang="en-GB" sz="4500" b="0" kern="1200" dirty="0" smtClean="0">
              <a:solidFill>
                <a:schemeClr val="tx1"/>
              </a:solidFill>
              <a:latin typeface="+mj-lt"/>
            </a:rPr>
            <a:t>carrying</a:t>
          </a:r>
          <a:endParaRPr lang="en-GB" sz="4500" b="0" kern="1200" dirty="0">
            <a:solidFill>
              <a:schemeClr val="tx1"/>
            </a:solidFill>
            <a:latin typeface="+mj-lt"/>
          </a:endParaRPr>
        </a:p>
      </dsp:txBody>
      <dsp:txXfrm rot="10800000">
        <a:off x="2488193" y="188633"/>
        <a:ext cx="4635876" cy="1558537"/>
      </dsp:txXfrm>
    </dsp:sp>
    <dsp:sp modelId="{5A1432A2-8FA3-4DF4-982A-65AB94BE2526}">
      <dsp:nvSpPr>
        <dsp:cNvPr id="0" name=""/>
        <dsp:cNvSpPr/>
      </dsp:nvSpPr>
      <dsp:spPr>
        <a:xfrm>
          <a:off x="712769" y="133044"/>
          <a:ext cx="1701534" cy="1701534"/>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l="-17000" r="-17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42F462-6E32-422A-9F29-E962233FB30F}">
      <dsp:nvSpPr>
        <dsp:cNvPr id="0" name=""/>
        <dsp:cNvSpPr/>
      </dsp:nvSpPr>
      <dsp:spPr>
        <a:xfrm rot="10800000">
          <a:off x="2170579" y="2060843"/>
          <a:ext cx="4936415" cy="1629218"/>
        </a:xfrm>
        <a:prstGeom prst="homePlate">
          <a:avLst/>
        </a:prstGeom>
        <a:solidFill>
          <a:schemeClr val="accent5">
            <a:hueOff val="-180005"/>
            <a:satOff val="-8623"/>
            <a:lumOff val="-705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50329" tIns="171450" rIns="320040" bIns="171450" numCol="1" spcCol="1270" anchor="ctr" anchorCtr="0">
          <a:noAutofit/>
        </a:bodyPr>
        <a:lstStyle/>
        <a:p>
          <a:pPr lvl="0" algn="ctr" defTabSz="2000250" rtl="0">
            <a:lnSpc>
              <a:spcPct val="90000"/>
            </a:lnSpc>
            <a:spcBef>
              <a:spcPct val="0"/>
            </a:spcBef>
            <a:spcAft>
              <a:spcPct val="35000"/>
            </a:spcAft>
          </a:pPr>
          <a:r>
            <a:rPr lang="en-GB" sz="4500" kern="1200" dirty="0" smtClean="0">
              <a:latin typeface="+mj-lt"/>
            </a:rPr>
            <a:t>defend</a:t>
          </a:r>
          <a:endParaRPr lang="en-GB" sz="4500" kern="1200" dirty="0">
            <a:latin typeface="+mj-lt"/>
          </a:endParaRPr>
        </a:p>
      </dsp:txBody>
      <dsp:txXfrm rot="10800000">
        <a:off x="2577883" y="2060843"/>
        <a:ext cx="4529111" cy="1629218"/>
      </dsp:txXfrm>
    </dsp:sp>
    <dsp:sp modelId="{E27829C3-893E-40F1-82B9-DE51107E71B9}">
      <dsp:nvSpPr>
        <dsp:cNvPr id="0" name=""/>
        <dsp:cNvSpPr/>
      </dsp:nvSpPr>
      <dsp:spPr>
        <a:xfrm>
          <a:off x="730431" y="2060843"/>
          <a:ext cx="1701534" cy="1701534"/>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43E43D5-D451-421B-8DDC-CF37DBB345FE}">
      <dsp:nvSpPr>
        <dsp:cNvPr id="0" name=""/>
        <dsp:cNvSpPr/>
      </dsp:nvSpPr>
      <dsp:spPr>
        <a:xfrm rot="10800000">
          <a:off x="1954572" y="4005071"/>
          <a:ext cx="5199323" cy="1292434"/>
        </a:xfrm>
        <a:prstGeom prst="homePlate">
          <a:avLst/>
        </a:prstGeom>
        <a:solidFill>
          <a:schemeClr val="accent5">
            <a:hueOff val="-360011"/>
            <a:satOff val="-17245"/>
            <a:lumOff val="-1411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50329" tIns="171450" rIns="320040" bIns="171450" numCol="1" spcCol="1270" anchor="ctr" anchorCtr="0">
          <a:noAutofit/>
        </a:bodyPr>
        <a:lstStyle/>
        <a:p>
          <a:pPr lvl="0" algn="ctr" defTabSz="2000250" rtl="0">
            <a:lnSpc>
              <a:spcPct val="90000"/>
            </a:lnSpc>
            <a:spcBef>
              <a:spcPct val="0"/>
            </a:spcBef>
            <a:spcAft>
              <a:spcPct val="35000"/>
            </a:spcAft>
          </a:pPr>
          <a:r>
            <a:rPr lang="en-GB" sz="4500" kern="1200" dirty="0" smtClean="0">
              <a:latin typeface="+mj-lt"/>
            </a:rPr>
            <a:t>attack</a:t>
          </a:r>
          <a:endParaRPr lang="en-GB" sz="4500" kern="1200" dirty="0">
            <a:latin typeface="+mj-lt"/>
          </a:endParaRPr>
        </a:p>
      </dsp:txBody>
      <dsp:txXfrm rot="10800000">
        <a:off x="2277680" y="4005071"/>
        <a:ext cx="4876215" cy="1292434"/>
      </dsp:txXfrm>
    </dsp:sp>
    <dsp:sp modelId="{318ADE7C-AC2F-4ACD-BB98-19410B0A031E}">
      <dsp:nvSpPr>
        <dsp:cNvPr id="0" name=""/>
        <dsp:cNvSpPr/>
      </dsp:nvSpPr>
      <dsp:spPr>
        <a:xfrm>
          <a:off x="730418" y="3887708"/>
          <a:ext cx="1701534" cy="1701534"/>
        </a:xfrm>
        <a:prstGeom prst="ellipse">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l="-17000" r="-17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6147" name="Rectangle 3"/>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16388" name="Rectangle 4"/>
          <p:cNvSpPr>
            <a:spLocks noGrp="1" noRot="1" noChangeAspect="1" noChangeArrowheads="1" noTextEdit="1"/>
          </p:cNvSpPr>
          <p:nvPr>
            <p:ph type="sldImg" idx="2"/>
          </p:nvPr>
        </p:nvSpPr>
        <p:spPr bwMode="auto">
          <a:xfrm>
            <a:off x="915988" y="744538"/>
            <a:ext cx="4965700"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6150" name="Rectangle 6"/>
          <p:cNvSpPr>
            <a:spLocks noGrp="1" noChangeArrowheads="1"/>
          </p:cNvSpPr>
          <p:nvPr>
            <p:ph type="ftr" sz="quarter" idx="4"/>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6151" name="Rectangle 7"/>
          <p:cNvSpPr>
            <a:spLocks noGrp="1" noChangeArrowheads="1"/>
          </p:cNvSpPr>
          <p:nvPr>
            <p:ph type="sldNum" sz="quarter" idx="5"/>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D5D0D6B0-BDF0-48E9-B035-A8ED9C361612}" type="slidenum">
              <a:rPr lang="en-GB"/>
              <a:pPr>
                <a:defRPr/>
              </a:pPr>
              <a:t>‹#›</a:t>
            </a:fld>
            <a:endParaRPr lang="en-GB"/>
          </a:p>
        </p:txBody>
      </p:sp>
    </p:spTree>
    <p:extLst>
      <p:ext uri="{BB962C8B-B14F-4D97-AF65-F5344CB8AC3E}">
        <p14:creationId xmlns:p14="http://schemas.microsoft.com/office/powerpoint/2010/main" val="31313874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HkmGt7ek8BA"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8AEC894-EF53-4C08-9289-126DD6B32729}" type="slidenum">
              <a:rPr lang="en-GB" altLang="en-US" sz="1200" smtClean="0"/>
              <a:pPr/>
              <a:t>1</a:t>
            </a:fld>
            <a:endParaRPr lang="en-GB" altLang="en-US" sz="1200" smtClean="0"/>
          </a:p>
        </p:txBody>
      </p:sp>
      <p:sp>
        <p:nvSpPr>
          <p:cNvPr id="18435" name="Rectangle 2"/>
          <p:cNvSpPr>
            <a:spLocks noGrp="1" noRot="1" noChangeAspect="1" noChangeArrowheads="1" noTextEdit="1"/>
          </p:cNvSpPr>
          <p:nvPr>
            <p:ph type="sldImg"/>
          </p:nvPr>
        </p:nvSpPr>
        <p:spPr>
          <a:xfrm>
            <a:off x="917575" y="744538"/>
            <a:ext cx="4962525" cy="3722687"/>
          </a:xfrm>
          <a:ln/>
        </p:spPr>
      </p:sp>
      <p:sp>
        <p:nvSpPr>
          <p:cNvPr id="18436" name="Rectangle 3"/>
          <p:cNvSpPr>
            <a:spLocks noGrp="1" noChangeArrowheads="1"/>
          </p:cNvSpPr>
          <p:nvPr>
            <p:ph type="body" idx="1"/>
          </p:nvPr>
        </p:nvSpPr>
        <p:spPr>
          <a:noFill/>
        </p:spPr>
        <p:txBody>
          <a:bodyPr/>
          <a:lstStyle/>
          <a:p>
            <a:endParaRPr lang="en-GB" altLang="en-US" dirty="0" smtClean="0"/>
          </a:p>
          <a:p>
            <a:r>
              <a:rPr lang="en-GB" altLang="en-US" sz="1100" u="none" dirty="0" smtClean="0"/>
              <a:t>Introduce yourself, the length/end of the session (lasts about 50 minutes), rules for listening politely, joining in and responsibly discussing what might, at times, be an emotive subject. Mention the </a:t>
            </a:r>
            <a:r>
              <a:rPr lang="en-GB" altLang="en-US" sz="1100" u="none" smtClean="0"/>
              <a:t>school safeguarding</a:t>
            </a:r>
            <a:r>
              <a:rPr lang="en-GB" altLang="en-US" sz="1100" u="none" baseline="0" smtClean="0"/>
              <a:t> lead</a:t>
            </a:r>
            <a:r>
              <a:rPr lang="en-GB" altLang="en-US" sz="1100" u="none" smtClean="0"/>
              <a:t> </a:t>
            </a:r>
            <a:r>
              <a:rPr lang="en-GB" altLang="en-US" sz="1100" u="none" dirty="0" smtClean="0"/>
              <a:t>by name if there is one or an adult who can be spoken to in confidence regarding any issues that occur as a result of the sessions.</a:t>
            </a:r>
          </a:p>
          <a:p>
            <a:endParaRPr lang="en-GB" altLang="en-US" sz="1100" u="none" dirty="0" smtClean="0"/>
          </a:p>
          <a:p>
            <a:r>
              <a:rPr lang="en-GB" altLang="en-US" sz="1100" u="none" dirty="0" smtClean="0"/>
              <a:t>I’ll be explaining more about this throughout the session.</a:t>
            </a:r>
          </a:p>
          <a:p>
            <a:r>
              <a:rPr lang="en-GB" altLang="en-US" sz="1100" u="none" dirty="0" smtClean="0"/>
              <a:t>Introduction</a:t>
            </a:r>
          </a:p>
          <a:p>
            <a:r>
              <a:rPr lang="en-GB" altLang="en-US" sz="1100" u="none" dirty="0" smtClean="0"/>
              <a:t>Most people don’t! We call them, the healthy majority (you, me your teachers, </a:t>
            </a:r>
            <a:r>
              <a:rPr lang="en-GB" altLang="en-US" sz="1100" u="none" dirty="0" err="1" smtClean="0"/>
              <a:t>etc</a:t>
            </a:r>
            <a:r>
              <a:rPr lang="en-GB" altLang="en-US" sz="1100" u="none" dirty="0" smtClean="0"/>
              <a:t>) However, sometimes in life, people make mistakes, or, for a range of different reasons, choose to make the</a:t>
            </a:r>
            <a:r>
              <a:rPr lang="en-GB" altLang="en-US" sz="1100" u="none" baseline="0" dirty="0" smtClean="0"/>
              <a:t> decision to carry a knife.</a:t>
            </a:r>
            <a:r>
              <a:rPr lang="en-GB" altLang="en-US" sz="1100" u="none" dirty="0" smtClean="0"/>
              <a:t> there is always a chance that you may come into contact with someone who makes a bad decision around knife carrying, or, indeed, you may be in a position where you think about it.</a:t>
            </a:r>
          </a:p>
          <a:p>
            <a:r>
              <a:rPr lang="en-GB" altLang="en-US" sz="1100" b="1" u="none" dirty="0" smtClean="0"/>
              <a:t>The aim of this session is to learn – </a:t>
            </a:r>
          </a:p>
          <a:p>
            <a:r>
              <a:rPr lang="en-GB" altLang="en-US" sz="1100" b="1" u="none" dirty="0" smtClean="0"/>
              <a:t>IF YOU CARRY A KNIFE YOU ARE MORE LIKEY TO BECOME A VICTIM OF A KNIFE ATTACK. – Repeat this phrase often – drill it home!</a:t>
            </a:r>
          </a:p>
          <a:p>
            <a:endParaRPr lang="en-GB" altLang="en-US" sz="1100" u="none" dirty="0" smtClean="0"/>
          </a:p>
        </p:txBody>
      </p:sp>
    </p:spTree>
    <p:extLst>
      <p:ext uri="{BB962C8B-B14F-4D97-AF65-F5344CB8AC3E}">
        <p14:creationId xmlns:p14="http://schemas.microsoft.com/office/powerpoint/2010/main" val="2385403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917575" y="744538"/>
            <a:ext cx="4962525" cy="3722687"/>
          </a:xfrm>
          <a:ln/>
        </p:spPr>
      </p:sp>
      <p:sp>
        <p:nvSpPr>
          <p:cNvPr id="32771" name="Notes Placeholder 2"/>
          <p:cNvSpPr>
            <a:spLocks noGrp="1"/>
          </p:cNvSpPr>
          <p:nvPr>
            <p:ph type="body" idx="1"/>
          </p:nvPr>
        </p:nvSpPr>
        <p:spPr>
          <a:noFill/>
        </p:spPr>
        <p:txBody>
          <a:bodyPr/>
          <a:lstStyle/>
          <a:p>
            <a:r>
              <a:rPr lang="en-GB" altLang="en-US" dirty="0" smtClean="0"/>
              <a:t>Get the students thinking about why young people carry knives.</a:t>
            </a:r>
          </a:p>
          <a:p>
            <a:r>
              <a:rPr lang="en-GB" altLang="en-US" dirty="0" smtClean="0"/>
              <a:t>Ask;</a:t>
            </a:r>
          </a:p>
          <a:p>
            <a:r>
              <a:rPr lang="en-GB" altLang="en-US" dirty="0" smtClean="0"/>
              <a:t>Why do young people carry knives?</a:t>
            </a:r>
          </a:p>
          <a:p>
            <a:r>
              <a:rPr lang="en-GB" altLang="en-US" dirty="0" smtClean="0"/>
              <a:t>(This will help us later when we look at ways of addressing these reasons.)</a:t>
            </a:r>
          </a:p>
          <a:p>
            <a:r>
              <a:rPr lang="en-GB" altLang="en-US" dirty="0" smtClean="0"/>
              <a:t>Ask students to discuss in pairs or 3’s all the reasons they can think of.</a:t>
            </a:r>
          </a:p>
          <a:p>
            <a:r>
              <a:rPr lang="en-GB" altLang="en-US" dirty="0" smtClean="0"/>
              <a:t>List these on the board as a reminder and for everyone to see. </a:t>
            </a:r>
          </a:p>
          <a:p>
            <a:r>
              <a:rPr lang="en-GB" altLang="en-US" dirty="0" smtClean="0"/>
              <a:t>Star (*) the 3 that the group think are the most significant (show of hands).</a:t>
            </a:r>
          </a:p>
          <a:p>
            <a:endParaRPr lang="en-US" altLang="en-US" dirty="0" smtClean="0">
              <a:latin typeface="Arial" panose="020B0604020202020204" pitchFamily="34" charset="0"/>
            </a:endParaRPr>
          </a:p>
        </p:txBody>
      </p:sp>
      <p:sp>
        <p:nvSpPr>
          <p:cNvPr id="32772" name="Slide Number Placeholder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DB9D84F-3C51-4F00-A644-BE0DD417A58A}" type="slidenum">
              <a:rPr lang="en-GB" altLang="en-US" smtClean="0">
                <a:solidFill>
                  <a:srgbClr val="000000"/>
                </a:solidFill>
                <a:latin typeface="Arial" panose="020B0604020202020204" pitchFamily="34" charset="0"/>
              </a:rPr>
              <a:pPr>
                <a:spcBef>
                  <a:spcPct val="0"/>
                </a:spcBef>
              </a:pPr>
              <a:t>10</a:t>
            </a:fld>
            <a:endParaRPr lang="en-GB" alt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801496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917575" y="744538"/>
            <a:ext cx="4962525" cy="3722687"/>
          </a:xfrm>
          <a:ln/>
        </p:spPr>
      </p:sp>
      <p:sp>
        <p:nvSpPr>
          <p:cNvPr id="34819" name="Notes Placeholder 2"/>
          <p:cNvSpPr>
            <a:spLocks noGrp="1"/>
          </p:cNvSpPr>
          <p:nvPr>
            <p:ph type="body" idx="1"/>
          </p:nvPr>
        </p:nvSpPr>
        <p:spPr>
          <a:noFill/>
        </p:spPr>
        <p:txBody>
          <a:bodyPr/>
          <a:lstStyle/>
          <a:p>
            <a:r>
              <a:rPr lang="en-GB" altLang="en-US" dirty="0" smtClean="0"/>
              <a:t>Some young members of a London gang were asked their reasons for carrying knives.</a:t>
            </a:r>
          </a:p>
          <a:p>
            <a:endParaRPr lang="en-GB" altLang="en-US" dirty="0" smtClean="0"/>
          </a:p>
          <a:p>
            <a:r>
              <a:rPr lang="en-GB" altLang="en-US" dirty="0" smtClean="0"/>
              <a:t>These were there top 3 answers.</a:t>
            </a:r>
          </a:p>
          <a:p>
            <a:endParaRPr lang="en-GB" altLang="en-US" dirty="0" smtClean="0"/>
          </a:p>
          <a:p>
            <a:r>
              <a:rPr lang="en-GB" altLang="en-US" dirty="0" smtClean="0"/>
              <a:t>The main reason, they thought, was because everyone else was doing it. Is this is a good reason for doing something which could get you arrested or injured?</a:t>
            </a:r>
          </a:p>
          <a:p>
            <a:endParaRPr lang="en-GB" altLang="en-US" dirty="0" smtClean="0"/>
          </a:p>
          <a:p>
            <a:r>
              <a:rPr lang="en-GB" altLang="en-US" dirty="0" smtClean="0"/>
              <a:t>Also remember the ‘healthy majority’. Some people might say they carry, or have carried a knife to look tough, or to keep in with their mates, when actually they haven’t. Don’t be fooled by this. Remember the healthy majority and stay one of them!</a:t>
            </a:r>
          </a:p>
          <a:p>
            <a:endParaRPr lang="en-GB" altLang="en-US" dirty="0" smtClean="0"/>
          </a:p>
        </p:txBody>
      </p:sp>
      <p:sp>
        <p:nvSpPr>
          <p:cNvPr id="34820" name="Slide Number Placeholder 3"/>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BB48483-3DF3-4348-AC90-A754414B12AF}" type="slidenum">
              <a:rPr lang="en-GB" altLang="en-US" sz="1200" smtClean="0"/>
              <a:pPr/>
              <a:t>11</a:t>
            </a:fld>
            <a:endParaRPr lang="en-GB" altLang="en-US" sz="1200" smtClean="0"/>
          </a:p>
        </p:txBody>
      </p:sp>
    </p:spTree>
    <p:extLst>
      <p:ext uri="{BB962C8B-B14F-4D97-AF65-F5344CB8AC3E}">
        <p14:creationId xmlns:p14="http://schemas.microsoft.com/office/powerpoint/2010/main" val="2501476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Warn</a:t>
            </a:r>
            <a:r>
              <a:rPr lang="en-GB" baseline="0" dirty="0" smtClean="0"/>
              <a:t> the real knife injuries are going to be shown.</a:t>
            </a:r>
          </a:p>
          <a:p>
            <a:endParaRPr lang="en-GB" baseline="0" dirty="0" smtClean="0"/>
          </a:p>
          <a:p>
            <a:r>
              <a:rPr lang="en-GB" baseline="0" dirty="0" smtClean="0"/>
              <a:t>The pupils may look away if they don’t want to see.</a:t>
            </a:r>
            <a:endParaRPr lang="en-GB" dirty="0"/>
          </a:p>
        </p:txBody>
      </p:sp>
      <p:sp>
        <p:nvSpPr>
          <p:cNvPr id="4" name="Slide Number Placeholder 3"/>
          <p:cNvSpPr>
            <a:spLocks noGrp="1"/>
          </p:cNvSpPr>
          <p:nvPr>
            <p:ph type="sldNum" sz="quarter" idx="10"/>
          </p:nvPr>
        </p:nvSpPr>
        <p:spPr/>
        <p:txBody>
          <a:bodyPr/>
          <a:lstStyle/>
          <a:p>
            <a:pPr>
              <a:defRPr/>
            </a:pPr>
            <a:fld id="{D5D0D6B0-BDF0-48E9-B035-A8ED9C361612}" type="slidenum">
              <a:rPr lang="en-GB" smtClean="0"/>
              <a:pPr>
                <a:defRPr/>
              </a:pPr>
              <a:t>12</a:t>
            </a:fld>
            <a:endParaRPr lang="en-GB"/>
          </a:p>
        </p:txBody>
      </p:sp>
    </p:spTree>
    <p:extLst>
      <p:ext uri="{BB962C8B-B14F-4D97-AF65-F5344CB8AC3E}">
        <p14:creationId xmlns:p14="http://schemas.microsoft.com/office/powerpoint/2010/main" val="2749523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xfrm>
            <a:off x="917575" y="744538"/>
            <a:ext cx="4962525" cy="3722687"/>
          </a:xfrm>
          <a:ln/>
        </p:spPr>
      </p:sp>
      <p:sp>
        <p:nvSpPr>
          <p:cNvPr id="38915" name="Notes Placeholder 2"/>
          <p:cNvSpPr>
            <a:spLocks noGrp="1"/>
          </p:cNvSpPr>
          <p:nvPr>
            <p:ph type="body" idx="1"/>
          </p:nvPr>
        </p:nvSpPr>
        <p:spPr>
          <a:noFill/>
        </p:spPr>
        <p:txBody>
          <a:bodyPr/>
          <a:lstStyle/>
          <a:p>
            <a:r>
              <a:rPr lang="en-GB" altLang="en-US" dirty="0" smtClean="0"/>
              <a:t>Talk about how a facial injury will affect the rest of your life – and how people</a:t>
            </a:r>
            <a:r>
              <a:rPr lang="en-GB" altLang="en-US" baseline="0" dirty="0" smtClean="0"/>
              <a:t> make a judgement about your character in the first 7 seconds of seeing you.</a:t>
            </a:r>
          </a:p>
          <a:p>
            <a:endParaRPr lang="en-GB" altLang="en-US" baseline="0" dirty="0" smtClean="0"/>
          </a:p>
          <a:p>
            <a:r>
              <a:rPr lang="en-GB" altLang="en-US" dirty="0" smtClean="0"/>
              <a:t>1 in 3 injured by own weapon – physically demonstrate</a:t>
            </a:r>
          </a:p>
        </p:txBody>
      </p:sp>
      <p:sp>
        <p:nvSpPr>
          <p:cNvPr id="38916" name="Slide Number Placeholder 3"/>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51BC3B5-8FCC-4EB4-A337-AAF1FD43322E}" type="slidenum">
              <a:rPr lang="en-GB" altLang="en-US" sz="1200" smtClean="0"/>
              <a:pPr/>
              <a:t>14</a:t>
            </a:fld>
            <a:endParaRPr lang="en-GB" altLang="en-US" sz="1200" smtClean="0"/>
          </a:p>
        </p:txBody>
      </p:sp>
    </p:spTree>
    <p:extLst>
      <p:ext uri="{BB962C8B-B14F-4D97-AF65-F5344CB8AC3E}">
        <p14:creationId xmlns:p14="http://schemas.microsoft.com/office/powerpoint/2010/main" val="3451079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xfrm>
            <a:off x="917575" y="744538"/>
            <a:ext cx="4962525" cy="3722687"/>
          </a:xfrm>
          <a:ln/>
        </p:spPr>
      </p:sp>
      <p:sp>
        <p:nvSpPr>
          <p:cNvPr id="41987" name="Notes Placeholder 2"/>
          <p:cNvSpPr>
            <a:spLocks noGrp="1"/>
          </p:cNvSpPr>
          <p:nvPr>
            <p:ph type="body" idx="1"/>
          </p:nvPr>
        </p:nvSpPr>
        <p:spPr>
          <a:noFill/>
        </p:spPr>
        <p:txBody>
          <a:bodyPr/>
          <a:lstStyle/>
          <a:p>
            <a:r>
              <a:rPr lang="en-GB" altLang="en-US" u="sng" smtClean="0"/>
              <a:t>Slides 6 – 15.</a:t>
            </a:r>
            <a:endParaRPr lang="en-GB" altLang="en-US" smtClean="0"/>
          </a:p>
          <a:p>
            <a:r>
              <a:rPr lang="en-GB" altLang="en-US" smtClean="0"/>
              <a:t>True or false quiz using ‘true’ and ‘false’ cards from envelope (see resources)</a:t>
            </a:r>
          </a:p>
          <a:p>
            <a:r>
              <a:rPr lang="en-GB" altLang="en-US" smtClean="0"/>
              <a:t>Use the quiz to explain about the law and knife carrying. Answer any</a:t>
            </a:r>
          </a:p>
          <a:p>
            <a:r>
              <a:rPr lang="en-GB" altLang="en-US" smtClean="0"/>
              <a:t>related questions.</a:t>
            </a:r>
            <a:endParaRPr lang="en-US" altLang="en-US" smtClean="0">
              <a:latin typeface="Arial" panose="020B0604020202020204" pitchFamily="34" charset="0"/>
            </a:endParaRPr>
          </a:p>
        </p:txBody>
      </p:sp>
      <p:sp>
        <p:nvSpPr>
          <p:cNvPr id="41988" name="Slide Number Placeholder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CDC3C39-07E2-4047-A15E-A99E635F06E2}" type="slidenum">
              <a:rPr lang="en-GB" altLang="en-US" smtClean="0">
                <a:solidFill>
                  <a:srgbClr val="000000"/>
                </a:solidFill>
                <a:latin typeface="Arial" panose="020B0604020202020204" pitchFamily="34" charset="0"/>
              </a:rPr>
              <a:pPr>
                <a:spcBef>
                  <a:spcPct val="0"/>
                </a:spcBef>
              </a:pPr>
              <a:t>16</a:t>
            </a:fld>
            <a:endParaRPr lang="en-GB" alt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289093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917575" y="744538"/>
            <a:ext cx="4962525" cy="3722687"/>
          </a:xfrm>
          <a:ln/>
        </p:spPr>
      </p:sp>
      <p:sp>
        <p:nvSpPr>
          <p:cNvPr id="44035" name="Notes Placeholder 2"/>
          <p:cNvSpPr>
            <a:spLocks noGrp="1"/>
          </p:cNvSpPr>
          <p:nvPr>
            <p:ph type="body" idx="1"/>
          </p:nvPr>
        </p:nvSpPr>
        <p:spPr>
          <a:noFill/>
        </p:spPr>
        <p:txBody>
          <a:bodyPr/>
          <a:lstStyle/>
          <a:p>
            <a:r>
              <a:rPr lang="en-GB" altLang="en-US" u="sng" dirty="0" smtClean="0"/>
              <a:t>Slides 6 – 15.</a:t>
            </a:r>
            <a:endParaRPr lang="en-GB" altLang="en-US" dirty="0" smtClean="0"/>
          </a:p>
          <a:p>
            <a:r>
              <a:rPr lang="en-GB" altLang="en-US" dirty="0" smtClean="0"/>
              <a:t>True or false quiz using ‘true’ and ‘false’ cards from envelope (see resources)</a:t>
            </a:r>
          </a:p>
          <a:p>
            <a:r>
              <a:rPr lang="en-GB" altLang="en-US" dirty="0" smtClean="0"/>
              <a:t>Use the quiz to explain about the law and knife carrying. Answer any</a:t>
            </a:r>
          </a:p>
          <a:p>
            <a:r>
              <a:rPr lang="en-GB" altLang="en-US" dirty="0" smtClean="0"/>
              <a:t>related questions.</a:t>
            </a:r>
            <a:endParaRPr lang="en-US" altLang="en-US" dirty="0" smtClean="0">
              <a:latin typeface="Arial" panose="020B0604020202020204" pitchFamily="34" charset="0"/>
            </a:endParaRPr>
          </a:p>
        </p:txBody>
      </p:sp>
      <p:sp>
        <p:nvSpPr>
          <p:cNvPr id="44036" name="Slide Number Placeholder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FA8CBDA-439E-4C3C-B023-CA569E242EB1}" type="slidenum">
              <a:rPr lang="en-GB" altLang="en-US" smtClean="0">
                <a:solidFill>
                  <a:srgbClr val="000000"/>
                </a:solidFill>
                <a:latin typeface="Arial" panose="020B0604020202020204" pitchFamily="34" charset="0"/>
              </a:rPr>
              <a:pPr>
                <a:spcBef>
                  <a:spcPct val="0"/>
                </a:spcBef>
              </a:pPr>
              <a:t>17</a:t>
            </a:fld>
            <a:endParaRPr lang="en-GB" alt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134236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917575" y="744538"/>
            <a:ext cx="4962525" cy="3722687"/>
          </a:xfrm>
          <a:ln/>
        </p:spPr>
      </p:sp>
      <p:sp>
        <p:nvSpPr>
          <p:cNvPr id="46083" name="Notes Placeholder 2"/>
          <p:cNvSpPr>
            <a:spLocks noGrp="1"/>
          </p:cNvSpPr>
          <p:nvPr>
            <p:ph type="body" idx="1"/>
          </p:nvPr>
        </p:nvSpPr>
        <p:spPr>
          <a:noFill/>
        </p:spPr>
        <p:txBody>
          <a:bodyPr/>
          <a:lstStyle/>
          <a:p>
            <a:r>
              <a:rPr lang="en-GB" altLang="en-US" u="sng" dirty="0" smtClean="0"/>
              <a:t>Slides 6 – 15.</a:t>
            </a:r>
            <a:endParaRPr lang="en-GB" altLang="en-US" dirty="0" smtClean="0"/>
          </a:p>
          <a:p>
            <a:r>
              <a:rPr lang="en-GB" altLang="en-US" dirty="0" smtClean="0"/>
              <a:t>True or false quiz using ‘true’ and ‘false’ cards from envelope (see resources)</a:t>
            </a:r>
          </a:p>
          <a:p>
            <a:r>
              <a:rPr lang="en-GB" altLang="en-US" dirty="0" smtClean="0"/>
              <a:t>Use the quiz to explain about the law and knife carrying. Answer any</a:t>
            </a:r>
          </a:p>
          <a:p>
            <a:r>
              <a:rPr lang="en-GB" altLang="en-US" dirty="0" smtClean="0"/>
              <a:t>related questions.</a:t>
            </a:r>
            <a:endParaRPr lang="en-US" altLang="en-US" dirty="0" smtClean="0">
              <a:latin typeface="Arial" panose="020B0604020202020204" pitchFamily="34" charset="0"/>
            </a:endParaRPr>
          </a:p>
        </p:txBody>
      </p:sp>
      <p:sp>
        <p:nvSpPr>
          <p:cNvPr id="46084" name="Slide Number Placeholder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A43B44A-E7CB-4DA5-AE4B-828227956E8D}" type="slidenum">
              <a:rPr lang="en-GB" altLang="en-US" smtClean="0">
                <a:solidFill>
                  <a:srgbClr val="000000"/>
                </a:solidFill>
                <a:latin typeface="Arial" panose="020B0604020202020204" pitchFamily="34" charset="0"/>
              </a:rPr>
              <a:pPr>
                <a:spcBef>
                  <a:spcPct val="0"/>
                </a:spcBef>
              </a:pPr>
              <a:t>18</a:t>
            </a:fld>
            <a:endParaRPr lang="en-GB" alt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805437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xfrm>
            <a:off x="917575" y="744538"/>
            <a:ext cx="4962525" cy="3722687"/>
          </a:xfrm>
          <a:ln/>
        </p:spPr>
      </p:sp>
      <p:sp>
        <p:nvSpPr>
          <p:cNvPr id="48131" name="Notes Placeholder 2"/>
          <p:cNvSpPr>
            <a:spLocks noGrp="1"/>
          </p:cNvSpPr>
          <p:nvPr>
            <p:ph type="body" idx="1"/>
          </p:nvPr>
        </p:nvSpPr>
        <p:spPr>
          <a:noFill/>
        </p:spPr>
        <p:txBody>
          <a:bodyPr/>
          <a:lstStyle/>
          <a:p>
            <a:r>
              <a:rPr lang="en-GB" altLang="en-US" u="sng" smtClean="0"/>
              <a:t>Slides 6 – 15.</a:t>
            </a:r>
            <a:endParaRPr lang="en-GB" altLang="en-US" smtClean="0"/>
          </a:p>
          <a:p>
            <a:r>
              <a:rPr lang="en-GB" altLang="en-US" smtClean="0"/>
              <a:t>True or false quiz using ‘true’ and ‘false’ cards from envelope (see resources)</a:t>
            </a:r>
          </a:p>
          <a:p>
            <a:r>
              <a:rPr lang="en-GB" altLang="en-US" smtClean="0"/>
              <a:t>Use the quiz to explain about the law and knife carrying. Answer any</a:t>
            </a:r>
          </a:p>
          <a:p>
            <a:r>
              <a:rPr lang="en-GB" altLang="en-US" smtClean="0"/>
              <a:t>related questions.</a:t>
            </a:r>
            <a:endParaRPr lang="en-US" altLang="en-US" smtClean="0">
              <a:latin typeface="Arial" panose="020B0604020202020204" pitchFamily="34" charset="0"/>
            </a:endParaRPr>
          </a:p>
        </p:txBody>
      </p:sp>
      <p:sp>
        <p:nvSpPr>
          <p:cNvPr id="48132" name="Slide Number Placeholder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15F01E1-AFEC-49E7-A2DD-70CC5869B792}" type="slidenum">
              <a:rPr lang="en-GB" altLang="en-US" smtClean="0">
                <a:solidFill>
                  <a:srgbClr val="000000"/>
                </a:solidFill>
                <a:latin typeface="Arial" panose="020B0604020202020204" pitchFamily="34" charset="0"/>
              </a:rPr>
              <a:pPr>
                <a:spcBef>
                  <a:spcPct val="0"/>
                </a:spcBef>
              </a:pPr>
              <a:t>19</a:t>
            </a:fld>
            <a:endParaRPr lang="en-GB" alt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146024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xfrm>
            <a:off x="917575" y="744538"/>
            <a:ext cx="4962525" cy="3722687"/>
          </a:xfrm>
          <a:ln/>
        </p:spPr>
      </p:sp>
      <p:sp>
        <p:nvSpPr>
          <p:cNvPr id="50179" name="Notes Placeholder 2"/>
          <p:cNvSpPr>
            <a:spLocks noGrp="1"/>
          </p:cNvSpPr>
          <p:nvPr>
            <p:ph type="body" idx="1"/>
          </p:nvPr>
        </p:nvSpPr>
        <p:spPr>
          <a:noFill/>
        </p:spPr>
        <p:txBody>
          <a:bodyPr/>
          <a:lstStyle/>
          <a:p>
            <a:r>
              <a:rPr lang="en-GB" altLang="en-US" u="sng" dirty="0" smtClean="0"/>
              <a:t>Slides 6 – 15.</a:t>
            </a:r>
            <a:endParaRPr lang="en-GB" altLang="en-US" dirty="0" smtClean="0"/>
          </a:p>
          <a:p>
            <a:r>
              <a:rPr lang="en-GB" altLang="en-US" dirty="0" smtClean="0"/>
              <a:t>True or false quiz using ‘true’ and ‘false’ cards from envelope (see resources)</a:t>
            </a:r>
          </a:p>
          <a:p>
            <a:r>
              <a:rPr lang="en-GB" altLang="en-US" dirty="0" smtClean="0"/>
              <a:t>Use the quiz to explain about the law and knife carrying. Answer any</a:t>
            </a:r>
          </a:p>
          <a:p>
            <a:r>
              <a:rPr lang="en-GB" altLang="en-US" dirty="0" smtClean="0"/>
              <a:t>related questions.</a:t>
            </a:r>
            <a:endParaRPr lang="en-US" altLang="en-US" dirty="0" smtClean="0">
              <a:latin typeface="Arial" panose="020B0604020202020204" pitchFamily="34" charset="0"/>
            </a:endParaRPr>
          </a:p>
        </p:txBody>
      </p:sp>
      <p:sp>
        <p:nvSpPr>
          <p:cNvPr id="50180" name="Slide Number Placeholder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B107A27-6529-47AA-BC63-D3D42EFC6576}" type="slidenum">
              <a:rPr lang="en-GB" altLang="en-US" smtClean="0">
                <a:solidFill>
                  <a:srgbClr val="000000"/>
                </a:solidFill>
                <a:latin typeface="Arial" panose="020B0604020202020204" pitchFamily="34" charset="0"/>
              </a:rPr>
              <a:pPr>
                <a:spcBef>
                  <a:spcPct val="0"/>
                </a:spcBef>
              </a:pPr>
              <a:t>20</a:t>
            </a:fld>
            <a:endParaRPr lang="en-GB" alt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3624810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If these weapons can be made</a:t>
            </a:r>
            <a:r>
              <a:rPr lang="en-GB" baseline="0" dirty="0" smtClean="0"/>
              <a:t> where there is no access to weapons, just think how many dangerous items are available to you.</a:t>
            </a:r>
          </a:p>
          <a:p>
            <a:endParaRPr lang="en-GB" baseline="0" dirty="0" smtClean="0"/>
          </a:p>
          <a:p>
            <a:r>
              <a:rPr lang="en-GB" baseline="0" dirty="0" smtClean="0"/>
              <a:t>It’s about knowing about risks involved and making ‘healthy majority’ choices.</a:t>
            </a:r>
            <a:endParaRPr lang="en-GB" dirty="0"/>
          </a:p>
        </p:txBody>
      </p:sp>
      <p:sp>
        <p:nvSpPr>
          <p:cNvPr id="4" name="Slide Number Placeholder 3"/>
          <p:cNvSpPr>
            <a:spLocks noGrp="1"/>
          </p:cNvSpPr>
          <p:nvPr>
            <p:ph type="sldNum" sz="quarter" idx="10"/>
          </p:nvPr>
        </p:nvSpPr>
        <p:spPr/>
        <p:txBody>
          <a:bodyPr/>
          <a:lstStyle/>
          <a:p>
            <a:pPr>
              <a:defRPr/>
            </a:pPr>
            <a:fld id="{D5D0D6B0-BDF0-48E9-B035-A8ED9C361612}" type="slidenum">
              <a:rPr lang="en-GB" smtClean="0"/>
              <a:pPr>
                <a:defRPr/>
              </a:pPr>
              <a:t>21</a:t>
            </a:fld>
            <a:endParaRPr lang="en-GB"/>
          </a:p>
        </p:txBody>
      </p:sp>
    </p:spTree>
    <p:extLst>
      <p:ext uri="{BB962C8B-B14F-4D97-AF65-F5344CB8AC3E}">
        <p14:creationId xmlns:p14="http://schemas.microsoft.com/office/powerpoint/2010/main" val="1053039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I am going to show you some pictures, and I’d like you to look at them, and see if you can work out what they are, or anything at</a:t>
            </a:r>
            <a:r>
              <a:rPr lang="en-GB" baseline="0" dirty="0" smtClean="0"/>
              <a:t> a</a:t>
            </a:r>
            <a:r>
              <a:rPr lang="en-GB" dirty="0" smtClean="0"/>
              <a:t>ll about them.</a:t>
            </a:r>
          </a:p>
          <a:p>
            <a:endParaRPr lang="en-GB" dirty="0" smtClean="0"/>
          </a:p>
          <a:p>
            <a:r>
              <a:rPr lang="en-GB" dirty="0" smtClean="0"/>
              <a:t>Take suggestions.</a:t>
            </a:r>
          </a:p>
          <a:p>
            <a:endParaRPr lang="en-GB" baseline="0" dirty="0" smtClean="0"/>
          </a:p>
          <a:p>
            <a:r>
              <a:rPr lang="en-GB" baseline="0" dirty="0" smtClean="0"/>
              <a:t>Next slide</a:t>
            </a:r>
            <a:endParaRPr lang="en-GB" dirty="0"/>
          </a:p>
        </p:txBody>
      </p:sp>
      <p:sp>
        <p:nvSpPr>
          <p:cNvPr id="4" name="Slide Number Placeholder 3"/>
          <p:cNvSpPr>
            <a:spLocks noGrp="1"/>
          </p:cNvSpPr>
          <p:nvPr>
            <p:ph type="sldNum" sz="quarter" idx="10"/>
          </p:nvPr>
        </p:nvSpPr>
        <p:spPr/>
        <p:txBody>
          <a:bodyPr/>
          <a:lstStyle/>
          <a:p>
            <a:pPr>
              <a:defRPr/>
            </a:pPr>
            <a:fld id="{D5D0D6B0-BDF0-48E9-B035-A8ED9C361612}" type="slidenum">
              <a:rPr lang="en-GB" smtClean="0"/>
              <a:pPr>
                <a:defRPr/>
              </a:pPr>
              <a:t>2</a:t>
            </a:fld>
            <a:endParaRPr lang="en-GB"/>
          </a:p>
        </p:txBody>
      </p:sp>
    </p:spTree>
    <p:extLst>
      <p:ext uri="{BB962C8B-B14F-4D97-AF65-F5344CB8AC3E}">
        <p14:creationId xmlns:p14="http://schemas.microsoft.com/office/powerpoint/2010/main" val="3015819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Times New Roman" panose="02020603050405020304" pitchFamily="18" charset="0"/>
                <a:ea typeface="+mn-ea"/>
                <a:cs typeface="+mn-cs"/>
              </a:rPr>
              <a:t>The girl in these pictures was 15 years old. She wasn’t a bad girl and had never been in trouble with the police or school. She was a confident girl and decided she wanted to go to a nightclub, even though underage at the time. She went to a club in East London called Benjy’s. Once inside, she saw a boy who she liked and went over to talk with him. There were two other girls in the club that regarded this boy as ‘theirs’. Neither was going out with the boy, but they didn’t like that another girl was ‘muscling in’ on one of their group. They waited for her to go to the toilet and followed her. There was a brief argument, during which they told her to get out of the club. She refused. Then there was a small fight, mainly just pushing and shoving and a lot of shouting. The doorman was called and all three girls were thrown out of the club. Once outside, the girls beat her up, but </a:t>
            </a:r>
            <a:r>
              <a:rPr lang="en-GB" sz="1200" u="sng" kern="1200" dirty="0" smtClean="0">
                <a:solidFill>
                  <a:schemeClr val="tx1"/>
                </a:solidFill>
                <a:effectLst/>
                <a:latin typeface="Times New Roman" panose="02020603050405020304" pitchFamily="18" charset="0"/>
                <a:ea typeface="+mn-ea"/>
                <a:cs typeface="+mn-cs"/>
              </a:rPr>
              <a:t>not</a:t>
            </a:r>
            <a:r>
              <a:rPr lang="en-GB" sz="1200" kern="1200" dirty="0" smtClean="0">
                <a:solidFill>
                  <a:schemeClr val="tx1"/>
                </a:solidFill>
                <a:effectLst/>
                <a:latin typeface="Times New Roman" panose="02020603050405020304" pitchFamily="18" charset="0"/>
                <a:ea typeface="+mn-ea"/>
                <a:cs typeface="+mn-cs"/>
              </a:rPr>
              <a:t> sufficiently to require hospital treatment.</a:t>
            </a:r>
          </a:p>
          <a:p>
            <a:r>
              <a:rPr lang="en-GB" sz="1200" kern="1200" dirty="0" smtClean="0">
                <a:solidFill>
                  <a:schemeClr val="tx1"/>
                </a:solidFill>
                <a:effectLst/>
                <a:latin typeface="Times New Roman" panose="02020603050405020304" pitchFamily="18" charset="0"/>
                <a:ea typeface="+mn-ea"/>
                <a:cs typeface="+mn-cs"/>
              </a:rPr>
              <a:t>The girl went home, but the incident played heavily on her mind. She kept wondering why she had allowed the girls to treat her like that, why she hadn’t fought back better. Why had she let them get away with it? She decided that she would go back to the night club next week, but this time she would be ready for them.</a:t>
            </a:r>
          </a:p>
          <a:p>
            <a:r>
              <a:rPr lang="en-GB" sz="1200" kern="1200" dirty="0" smtClean="0">
                <a:solidFill>
                  <a:schemeClr val="tx1"/>
                </a:solidFill>
                <a:effectLst/>
                <a:latin typeface="Times New Roman" panose="02020603050405020304" pitchFamily="18" charset="0"/>
                <a:ea typeface="+mn-ea"/>
                <a:cs typeface="+mn-cs"/>
              </a:rPr>
              <a:t>Before leaving for the club, she armed herself with a 6” long boning knife from her father’s butchers shop. When she got to the club, the girls were there again and virtually the same thing happened. When they had all been turned o9ut of the club, the two girls turned on her again, and this time she pulled out her knife (probably thinking the girls would run away). One of the girls got the knife off her and stabbed her straight through the top of her skull (the hardest part of the human body, apart from teeth) and snapped off inside her brain. </a:t>
            </a:r>
          </a:p>
          <a:p>
            <a:r>
              <a:rPr lang="en-GB" sz="1200" kern="1200" dirty="0" smtClean="0">
                <a:solidFill>
                  <a:schemeClr val="tx1"/>
                </a:solidFill>
                <a:effectLst/>
                <a:latin typeface="Times New Roman" panose="02020603050405020304" pitchFamily="18" charset="0"/>
                <a:ea typeface="+mn-ea"/>
                <a:cs typeface="+mn-cs"/>
              </a:rPr>
              <a:t>The girl was operated on but the surgeons could not get the blade out. The black eyes were caused by the shock and trauma of the stab. The surgeons made the large scar on her head. She died shortly after the photos were taken (she was on a life support machine). </a:t>
            </a:r>
          </a:p>
          <a:p>
            <a:r>
              <a:rPr lang="en-GB" sz="1200" kern="1200" dirty="0" smtClean="0">
                <a:solidFill>
                  <a:schemeClr val="tx1"/>
                </a:solidFill>
                <a:effectLst/>
                <a:latin typeface="Times New Roman" panose="02020603050405020304" pitchFamily="18" charset="0"/>
                <a:ea typeface="+mn-ea"/>
                <a:cs typeface="+mn-cs"/>
              </a:rPr>
              <a:t>She died at the age of 15. It was her own knife that killed her.</a:t>
            </a:r>
          </a:p>
          <a:p>
            <a:r>
              <a:rPr lang="en-GB" sz="1200" kern="1200" dirty="0" smtClean="0">
                <a:solidFill>
                  <a:schemeClr val="tx1"/>
                </a:solidFill>
                <a:effectLst/>
                <a:latin typeface="Times New Roman" panose="02020603050405020304" pitchFamily="18" charset="0"/>
                <a:ea typeface="+mn-ea"/>
                <a:cs typeface="+mn-cs"/>
              </a:rPr>
              <a:t>The girls who killed her were never convicted of the offence as even the doormen at the club who witnessed the offence were too afraid to testify against them.</a:t>
            </a:r>
          </a:p>
          <a:p>
            <a:r>
              <a:rPr lang="en-GB" sz="1200" kern="1200" dirty="0" smtClean="0">
                <a:solidFill>
                  <a:schemeClr val="tx1"/>
                </a:solidFill>
                <a:effectLst/>
                <a:latin typeface="Times New Roman" panose="02020603050405020304" pitchFamily="18" charset="0"/>
                <a:ea typeface="+mn-ea"/>
                <a:cs typeface="+mn-cs"/>
              </a:rPr>
              <a:t> </a:t>
            </a:r>
          </a:p>
          <a:p>
            <a:endParaRPr lang="en-GB" dirty="0"/>
          </a:p>
        </p:txBody>
      </p:sp>
      <p:sp>
        <p:nvSpPr>
          <p:cNvPr id="4" name="Slide Number Placeholder 3"/>
          <p:cNvSpPr>
            <a:spLocks noGrp="1"/>
          </p:cNvSpPr>
          <p:nvPr>
            <p:ph type="sldNum" sz="quarter" idx="10"/>
          </p:nvPr>
        </p:nvSpPr>
        <p:spPr/>
        <p:txBody>
          <a:bodyPr/>
          <a:lstStyle/>
          <a:p>
            <a:pPr>
              <a:defRPr/>
            </a:pPr>
            <a:fld id="{D5D0D6B0-BDF0-48E9-B035-A8ED9C361612}" type="slidenum">
              <a:rPr lang="en-GB" smtClean="0"/>
              <a:pPr>
                <a:defRPr/>
              </a:pPr>
              <a:t>23</a:t>
            </a:fld>
            <a:endParaRPr lang="en-GB"/>
          </a:p>
        </p:txBody>
      </p:sp>
    </p:spTree>
    <p:extLst>
      <p:ext uri="{BB962C8B-B14F-4D97-AF65-F5344CB8AC3E}">
        <p14:creationId xmlns:p14="http://schemas.microsoft.com/office/powerpoint/2010/main" val="2133918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5D0D6B0-BDF0-48E9-B035-A8ED9C361612}" type="slidenum">
              <a:rPr lang="en-GB" smtClean="0"/>
              <a:pPr>
                <a:defRPr/>
              </a:pPr>
              <a:t>24</a:t>
            </a:fld>
            <a:endParaRPr lang="en-GB"/>
          </a:p>
        </p:txBody>
      </p:sp>
    </p:spTree>
    <p:extLst>
      <p:ext uri="{BB962C8B-B14F-4D97-AF65-F5344CB8AC3E}">
        <p14:creationId xmlns:p14="http://schemas.microsoft.com/office/powerpoint/2010/main" val="290514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23.</a:t>
            </a:r>
            <a:r>
              <a:rPr lang="en-GB" baseline="0" dirty="0" smtClean="0"/>
              <a:t> </a:t>
            </a:r>
            <a:r>
              <a:rPr lang="en-GB" dirty="0" err="1" smtClean="0"/>
              <a:t>Sadiq</a:t>
            </a:r>
            <a:r>
              <a:rPr lang="en-GB" dirty="0" smtClean="0"/>
              <a:t> Khan, the Mayor of London is doing a lot of work around social media to inform young people about knife crime and how not to become a victim. He got some young people to create a video. (next slide)</a:t>
            </a:r>
            <a:endParaRPr lang="en-GB" dirty="0"/>
          </a:p>
        </p:txBody>
      </p:sp>
      <p:sp>
        <p:nvSpPr>
          <p:cNvPr id="4" name="Slide Number Placeholder 3"/>
          <p:cNvSpPr>
            <a:spLocks noGrp="1"/>
          </p:cNvSpPr>
          <p:nvPr>
            <p:ph type="sldNum" sz="quarter" idx="10"/>
          </p:nvPr>
        </p:nvSpPr>
        <p:spPr/>
        <p:txBody>
          <a:bodyPr/>
          <a:lstStyle/>
          <a:p>
            <a:pPr>
              <a:defRPr/>
            </a:pPr>
            <a:fld id="{D5D0D6B0-BDF0-48E9-B035-A8ED9C361612}" type="slidenum">
              <a:rPr lang="en-GB" smtClean="0"/>
              <a:pPr>
                <a:defRPr/>
              </a:pPr>
              <a:t>25</a:t>
            </a:fld>
            <a:endParaRPr lang="en-GB"/>
          </a:p>
        </p:txBody>
      </p:sp>
    </p:spTree>
    <p:extLst>
      <p:ext uri="{BB962C8B-B14F-4D97-AF65-F5344CB8AC3E}">
        <p14:creationId xmlns:p14="http://schemas.microsoft.com/office/powerpoint/2010/main" val="2079287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Tell the story of the girl who this really happened to</a:t>
            </a:r>
            <a:r>
              <a:rPr lang="en-GB" baseline="0" dirty="0" smtClean="0"/>
              <a:t> in West Yorkshire. She was really in this situation.</a:t>
            </a:r>
          </a:p>
          <a:p>
            <a:endParaRPr lang="en-GB" baseline="0" dirty="0" smtClean="0"/>
          </a:p>
          <a:p>
            <a:r>
              <a:rPr lang="en-GB" baseline="0" dirty="0" smtClean="0"/>
              <a:t>She went to school and told a teacher.</a:t>
            </a:r>
          </a:p>
          <a:p>
            <a:endParaRPr lang="en-GB" baseline="0" dirty="0" smtClean="0"/>
          </a:p>
          <a:p>
            <a:r>
              <a:rPr lang="en-GB" baseline="0" dirty="0" smtClean="0"/>
              <a:t>Mr Todd was taken to a safe place, the boy who said he was taking in a knife had his bag searched, and police went to his home and searched his bedroom. The brother did nothing.</a:t>
            </a:r>
          </a:p>
          <a:p>
            <a:endParaRPr lang="en-GB" baseline="0" dirty="0" smtClean="0"/>
          </a:p>
          <a:p>
            <a:r>
              <a:rPr lang="en-GB" baseline="0" dirty="0" smtClean="0"/>
              <a:t>What happened? What could have happened?</a:t>
            </a:r>
          </a:p>
          <a:p>
            <a:endParaRPr lang="en-GB" baseline="0" dirty="0" smtClean="0"/>
          </a:p>
          <a:p>
            <a:r>
              <a:rPr lang="en-GB" baseline="0" dirty="0" smtClean="0"/>
              <a:t>Ann Maguire, a Spanish teacher at a school in West Yorkshire, is the only teacher ever to have been killed by a student using a knife in the UK. Will Cornick told lots of other students what he was going to do but nobody believed him, nobody told a teacher. Ann is now dead, and Will is in prison for a minimum of 20 years.</a:t>
            </a:r>
            <a:endParaRPr lang="en-GB" dirty="0"/>
          </a:p>
        </p:txBody>
      </p:sp>
      <p:sp>
        <p:nvSpPr>
          <p:cNvPr id="4" name="Slide Number Placeholder 3"/>
          <p:cNvSpPr>
            <a:spLocks noGrp="1"/>
          </p:cNvSpPr>
          <p:nvPr>
            <p:ph type="sldNum" sz="quarter" idx="10"/>
          </p:nvPr>
        </p:nvSpPr>
        <p:spPr/>
        <p:txBody>
          <a:bodyPr/>
          <a:lstStyle/>
          <a:p>
            <a:pPr>
              <a:defRPr/>
            </a:pPr>
            <a:fld id="{D5D0D6B0-BDF0-48E9-B035-A8ED9C361612}" type="slidenum">
              <a:rPr lang="en-GB" smtClean="0"/>
              <a:pPr>
                <a:defRPr/>
              </a:pPr>
              <a:t>27</a:t>
            </a:fld>
            <a:endParaRPr lang="en-GB"/>
          </a:p>
        </p:txBody>
      </p:sp>
    </p:spTree>
    <p:extLst>
      <p:ext uri="{BB962C8B-B14F-4D97-AF65-F5344CB8AC3E}">
        <p14:creationId xmlns:p14="http://schemas.microsoft.com/office/powerpoint/2010/main" val="37588194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xfrm>
            <a:off x="917575" y="744538"/>
            <a:ext cx="4962525" cy="3722687"/>
          </a:xfrm>
          <a:ln/>
        </p:spPr>
      </p:sp>
      <p:sp>
        <p:nvSpPr>
          <p:cNvPr id="59395" name="Notes Placeholder 2"/>
          <p:cNvSpPr>
            <a:spLocks noGrp="1"/>
          </p:cNvSpPr>
          <p:nvPr>
            <p:ph type="body" idx="1"/>
          </p:nvPr>
        </p:nvSpPr>
        <p:spPr>
          <a:noFill/>
        </p:spPr>
        <p:txBody>
          <a:bodyPr/>
          <a:lstStyle/>
          <a:p>
            <a:r>
              <a:rPr lang="en-GB" altLang="en-US" b="1" u="sng" smtClean="0"/>
              <a:t>IF YOU CARRY A KNIFE YOU ARE MORE LIKEY TO BECOME A VICTIM OF A KNIFE ATTACK. – </a:t>
            </a:r>
            <a:r>
              <a:rPr lang="en-GB" altLang="en-US" b="1" i="1" u="sng" smtClean="0"/>
              <a:t>Repeat this phrase often – drill it home!</a:t>
            </a:r>
            <a:endParaRPr lang="en-GB" altLang="en-US" smtClean="0"/>
          </a:p>
          <a:p>
            <a:r>
              <a:rPr lang="en-GB" altLang="en-US" b="1" i="1" u="sng" smtClean="0"/>
              <a:t>More likely  versus less likely.</a:t>
            </a:r>
            <a:endParaRPr lang="en-GB" altLang="en-US" smtClean="0"/>
          </a:p>
          <a:p>
            <a:r>
              <a:rPr lang="en-GB" altLang="en-US" smtClean="0"/>
              <a:t>I</a:t>
            </a:r>
          </a:p>
          <a:p>
            <a:endParaRPr lang="en-GB" altLang="en-US" smtClean="0"/>
          </a:p>
        </p:txBody>
      </p:sp>
      <p:sp>
        <p:nvSpPr>
          <p:cNvPr id="59396" name="Slide Number Placeholder 3"/>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E232723-5D4A-4C9F-ADDF-C36D35D7A30B}" type="slidenum">
              <a:rPr lang="en-GB" altLang="en-US" sz="1200" smtClean="0"/>
              <a:pPr/>
              <a:t>28</a:t>
            </a:fld>
            <a:endParaRPr lang="en-GB" altLang="en-US" sz="1200" smtClean="0"/>
          </a:p>
        </p:txBody>
      </p:sp>
    </p:spTree>
    <p:extLst>
      <p:ext uri="{BB962C8B-B14F-4D97-AF65-F5344CB8AC3E}">
        <p14:creationId xmlns:p14="http://schemas.microsoft.com/office/powerpoint/2010/main" val="28560197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Give children time to think, share and respect each other’s ideas, and to discuss any concerns.</a:t>
            </a:r>
          </a:p>
          <a:p>
            <a:endParaRPr lang="en-GB" dirty="0" smtClean="0"/>
          </a:p>
          <a:p>
            <a:r>
              <a:rPr lang="en-GB" dirty="0" smtClean="0"/>
              <a:t>Remind</a:t>
            </a:r>
            <a:r>
              <a:rPr lang="en-GB" baseline="0" dirty="0" smtClean="0"/>
              <a:t> them they can always talk to you the next time you are in, or to their teacher at any time.</a:t>
            </a:r>
          </a:p>
          <a:p>
            <a:endParaRPr lang="en-GB" baseline="0" dirty="0" smtClean="0"/>
          </a:p>
          <a:p>
            <a:r>
              <a:rPr lang="en-GB" baseline="0" dirty="0" smtClean="0"/>
              <a:t>Thank-you for listening, joining in sensibly on a very serious issue, and for being committed to being one of the majority who makes healthy choices.</a:t>
            </a:r>
            <a:endParaRPr lang="en-GB" dirty="0"/>
          </a:p>
        </p:txBody>
      </p:sp>
      <p:sp>
        <p:nvSpPr>
          <p:cNvPr id="4" name="Slide Number Placeholder 3"/>
          <p:cNvSpPr>
            <a:spLocks noGrp="1"/>
          </p:cNvSpPr>
          <p:nvPr>
            <p:ph type="sldNum" sz="quarter" idx="10"/>
          </p:nvPr>
        </p:nvSpPr>
        <p:spPr/>
        <p:txBody>
          <a:bodyPr/>
          <a:lstStyle/>
          <a:p>
            <a:pPr>
              <a:defRPr/>
            </a:pPr>
            <a:fld id="{D5D0D6B0-BDF0-48E9-B035-A8ED9C361612}" type="slidenum">
              <a:rPr lang="en-GB" smtClean="0"/>
              <a:pPr>
                <a:defRPr/>
              </a:pPr>
              <a:t>29</a:t>
            </a:fld>
            <a:endParaRPr lang="en-GB"/>
          </a:p>
        </p:txBody>
      </p:sp>
    </p:spTree>
    <p:extLst>
      <p:ext uri="{BB962C8B-B14F-4D97-AF65-F5344CB8AC3E}">
        <p14:creationId xmlns:p14="http://schemas.microsoft.com/office/powerpoint/2010/main" val="8809267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917575" y="744538"/>
            <a:ext cx="4962525" cy="3722687"/>
          </a:xfrm>
          <a:ln/>
        </p:spPr>
      </p:sp>
      <p:sp>
        <p:nvSpPr>
          <p:cNvPr id="61443" name="Notes Placeholder 2"/>
          <p:cNvSpPr>
            <a:spLocks noGrp="1"/>
          </p:cNvSpPr>
          <p:nvPr>
            <p:ph type="body" idx="1"/>
          </p:nvPr>
        </p:nvSpPr>
        <p:spPr>
          <a:noFill/>
        </p:spPr>
        <p:txBody>
          <a:bodyPr/>
          <a:lstStyle/>
          <a:p>
            <a:endParaRPr lang="en-GB" altLang="en-US" smtClean="0"/>
          </a:p>
        </p:txBody>
      </p:sp>
      <p:sp>
        <p:nvSpPr>
          <p:cNvPr id="61444" name="Slide Number Placeholder 3"/>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B12F3E1-8A35-4B92-ADCA-475A4E7E4C1C}" type="slidenum">
              <a:rPr lang="en-GB" altLang="en-US" sz="1200" smtClean="0"/>
              <a:pPr/>
              <a:t>30</a:t>
            </a:fld>
            <a:endParaRPr lang="en-GB" altLang="en-US" sz="1200" smtClean="0"/>
          </a:p>
        </p:txBody>
      </p:sp>
    </p:spTree>
    <p:extLst>
      <p:ext uri="{BB962C8B-B14F-4D97-AF65-F5344CB8AC3E}">
        <p14:creationId xmlns:p14="http://schemas.microsoft.com/office/powerpoint/2010/main" val="4194327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u="sng" dirty="0" smtClean="0"/>
              <a:t>The British</a:t>
            </a:r>
            <a:r>
              <a:rPr lang="en-GB" u="sng" baseline="0" dirty="0" smtClean="0"/>
              <a:t> Ironworks</a:t>
            </a:r>
            <a:r>
              <a:rPr lang="en-GB" u="none" baseline="0" dirty="0" smtClean="0"/>
              <a:t> –</a:t>
            </a:r>
            <a:r>
              <a:rPr lang="en-GB" baseline="0" dirty="0" smtClean="0"/>
              <a:t> (a place you can visit in Shropshire, and displays some of the UK’s largest metal sculptures) heard, that there had been a rise in knife crimes, and they wanted to do something to bring this to the attention of the public, and to help in some way. So they got permission from the government to have a Knife Amnesty, to place 200 bins – just like the big plastic bins you put your rubbish in – all around the country. Does anyone know what a knife amnesty is? Explain if needed. Also explain that they don’t actually reduce knife crime – why? Why do them? Also make clear that in West Yorkshire we only do weapons surrenders. This means we would make enquiries if a knife was handed in which we thought had been involved in a crime. A knife amnesty asks no questions.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Have a guess how many knives were collected? Over 100,000 knives were collected. Some even had blood on them! The knives were cleaned and blunted, and a sculptor called Alfie made the Knife Angel. Over 80 people have written messages on the blades of the knives, some to remember a family member they have lost, (the lady you see was writing an inscription for her son, Danny, who was killed in a knife attack), but also some perpetrators have written messages of regret, to say sorry for what they have done.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The British Ironworks would like the Knife Angel to be displayed in London, at Trafalgar Square, but the Mayor of London, has said, no. There is currently a petition to get 12,000 signatures to ask for the knife angel to go to London?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u="sng" baseline="0" dirty="0" smtClean="0"/>
              <a:t>QUESTIONS FOR DISCUSSION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u="none" baseline="0" dirty="0" smtClean="0"/>
              <a:t>Why would the mayor not want it displayed at London? Have a chat about if you would like it displayed in – (state the village where the school is based)? Take some reasons from the children. (Getting children to discuss an idea helps them think more deeply about it and rationalise their feelings and thoughts on the subject. It makes for better understanding of the complexities of the issues).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a:defRPr/>
            </a:pPr>
            <a:fld id="{D5D0D6B0-BDF0-48E9-B035-A8ED9C361612}" type="slidenum">
              <a:rPr lang="en-GB" smtClean="0"/>
              <a:pPr>
                <a:defRPr/>
              </a:pPr>
              <a:t>3</a:t>
            </a:fld>
            <a:endParaRPr lang="en-GB"/>
          </a:p>
        </p:txBody>
      </p:sp>
    </p:spTree>
    <p:extLst>
      <p:ext uri="{BB962C8B-B14F-4D97-AF65-F5344CB8AC3E}">
        <p14:creationId xmlns:p14="http://schemas.microsoft.com/office/powerpoint/2010/main" val="505881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917575" y="744538"/>
            <a:ext cx="4962525" cy="3722687"/>
          </a:xfrm>
          <a:ln/>
        </p:spPr>
      </p:sp>
      <p:sp>
        <p:nvSpPr>
          <p:cNvPr id="23555" name="Notes Placeholder 2"/>
          <p:cNvSpPr>
            <a:spLocks noGrp="1"/>
          </p:cNvSpPr>
          <p:nvPr>
            <p:ph type="body" idx="1"/>
          </p:nvPr>
        </p:nvSpPr>
        <p:spPr>
          <a:noFill/>
        </p:spPr>
        <p:txBody>
          <a:bodyPr/>
          <a:lstStyle/>
          <a:p>
            <a:pPr lvl="0"/>
            <a:r>
              <a:rPr lang="en-GB" sz="1200" u="none" strike="noStrike" kern="1200" dirty="0" smtClean="0">
                <a:solidFill>
                  <a:schemeClr val="tx1"/>
                </a:solidFill>
                <a:effectLst/>
                <a:latin typeface="Times New Roman" panose="02020603050405020304" pitchFamily="18" charset="0"/>
                <a:ea typeface="+mn-ea"/>
                <a:cs typeface="+mn-cs"/>
              </a:rPr>
              <a:t>The reason why we are doing this knife input is because children under the age of 19, nationally and locally, are getting injured and killed by knives. The red dots show the occurrence of child knife deaths in the specified years)</a:t>
            </a:r>
          </a:p>
          <a:p>
            <a:r>
              <a:rPr lang="en-GB" sz="1200" kern="1200" dirty="0" smtClean="0">
                <a:solidFill>
                  <a:schemeClr val="tx1"/>
                </a:solidFill>
                <a:effectLst/>
                <a:latin typeface="Times New Roman" panose="02020603050405020304" pitchFamily="18" charset="0"/>
                <a:ea typeface="+mn-ea"/>
                <a:cs typeface="+mn-cs"/>
              </a:rPr>
              <a:t> (Statistics in the early 2000’s were in the 10’s) – point this out.</a:t>
            </a:r>
          </a:p>
          <a:p>
            <a:r>
              <a:rPr lang="en-GB" sz="1200" kern="1200" dirty="0" smtClean="0">
                <a:solidFill>
                  <a:schemeClr val="tx1"/>
                </a:solidFill>
                <a:effectLst/>
                <a:latin typeface="Times New Roman" panose="02020603050405020304" pitchFamily="18" charset="0"/>
                <a:ea typeface="+mn-ea"/>
                <a:cs typeface="+mn-cs"/>
              </a:rPr>
              <a:t>What do you think the trend is with knife deaths, what’s happening?</a:t>
            </a:r>
          </a:p>
          <a:p>
            <a:r>
              <a:rPr lang="en-GB" sz="1200" kern="1200" dirty="0" smtClean="0">
                <a:solidFill>
                  <a:schemeClr val="tx1"/>
                </a:solidFill>
                <a:effectLst/>
                <a:latin typeface="Times New Roman" panose="02020603050405020304" pitchFamily="18" charset="0"/>
                <a:ea typeface="+mn-ea"/>
                <a:cs typeface="+mn-cs"/>
              </a:rPr>
              <a:t>If we don’t work to stop this, what might this picture look like at the end of the year, or at the end of next year?</a:t>
            </a:r>
          </a:p>
          <a:p>
            <a:r>
              <a:rPr lang="en-GB" sz="1200" kern="1200" dirty="0" smtClean="0">
                <a:solidFill>
                  <a:schemeClr val="tx1"/>
                </a:solidFill>
                <a:effectLst/>
                <a:latin typeface="Times New Roman" panose="02020603050405020304" pitchFamily="18" charset="0"/>
                <a:ea typeface="+mn-ea"/>
                <a:cs typeface="+mn-cs"/>
              </a:rPr>
              <a:t>In August 2017 (when these dots were shown, there had been 26 deaths. By the end of 2017, it was 43 – The most ever recorded.</a:t>
            </a:r>
          </a:p>
          <a:p>
            <a:endParaRPr lang="en-GB" altLang="en-US" dirty="0" smtClean="0"/>
          </a:p>
        </p:txBody>
      </p:sp>
      <p:sp>
        <p:nvSpPr>
          <p:cNvPr id="23556" name="Slide Number Placeholder 3"/>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6A96014-7F94-47B7-B67B-D668C9C983EE}" type="slidenum">
              <a:rPr lang="en-GB" altLang="en-US" sz="1200" smtClean="0"/>
              <a:pPr/>
              <a:t>4</a:t>
            </a:fld>
            <a:endParaRPr lang="en-GB" altLang="en-US" sz="1200" smtClean="0"/>
          </a:p>
        </p:txBody>
      </p:sp>
    </p:spTree>
    <p:extLst>
      <p:ext uri="{BB962C8B-B14F-4D97-AF65-F5344CB8AC3E}">
        <p14:creationId xmlns:p14="http://schemas.microsoft.com/office/powerpoint/2010/main" val="3074338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lvl="0"/>
            <a:r>
              <a:rPr lang="en-GB" sz="1200" u="none" strike="noStrike" kern="1200" dirty="0" smtClean="0">
                <a:solidFill>
                  <a:schemeClr val="tx1"/>
                </a:solidFill>
                <a:effectLst/>
                <a:latin typeface="Times New Roman" panose="02020603050405020304" pitchFamily="18" charset="0"/>
                <a:ea typeface="+mn-ea"/>
                <a:cs typeface="+mn-cs"/>
              </a:rPr>
              <a:t>Why aren’t there any red dots in Scotland?</a:t>
            </a:r>
          </a:p>
          <a:p>
            <a:r>
              <a:rPr lang="en-GB" sz="1200" kern="1200" dirty="0" smtClean="0">
                <a:solidFill>
                  <a:schemeClr val="tx1"/>
                </a:solidFill>
                <a:effectLst/>
                <a:latin typeface="Times New Roman" panose="02020603050405020304" pitchFamily="18" charset="0"/>
                <a:ea typeface="+mn-ea"/>
                <a:cs typeface="+mn-cs"/>
              </a:rPr>
              <a:t>Take ideas.</a:t>
            </a:r>
          </a:p>
          <a:p>
            <a:r>
              <a:rPr lang="en-GB" sz="1200" kern="1200" dirty="0" smtClean="0">
                <a:solidFill>
                  <a:schemeClr val="tx1"/>
                </a:solidFill>
                <a:effectLst/>
                <a:latin typeface="Times New Roman" panose="02020603050405020304" pitchFamily="18" charset="0"/>
                <a:ea typeface="+mn-ea"/>
                <a:cs typeface="+mn-cs"/>
              </a:rPr>
              <a:t>In 2005, Glasgow had the worst recorded levels of violence, including knife crime, </a:t>
            </a:r>
            <a:r>
              <a:rPr lang="en-GB" sz="1200" b="1" u="sng" kern="1200" dirty="0" smtClean="0">
                <a:solidFill>
                  <a:schemeClr val="tx1"/>
                </a:solidFill>
                <a:effectLst/>
                <a:latin typeface="Times New Roman" panose="02020603050405020304" pitchFamily="18" charset="0"/>
                <a:ea typeface="+mn-ea"/>
                <a:cs typeface="+mn-cs"/>
              </a:rPr>
              <a:t>in the developed world!</a:t>
            </a:r>
            <a:endParaRPr lang="en-GB" sz="1200" kern="1200" dirty="0" smtClean="0">
              <a:solidFill>
                <a:schemeClr val="tx1"/>
              </a:solidFill>
              <a:effectLst/>
              <a:latin typeface="Times New Roman" panose="02020603050405020304" pitchFamily="18" charset="0"/>
              <a:ea typeface="+mn-ea"/>
              <a:cs typeface="+mn-cs"/>
            </a:endParaRPr>
          </a:p>
          <a:p>
            <a:r>
              <a:rPr lang="en-GB" sz="1200" kern="1200" dirty="0" smtClean="0">
                <a:solidFill>
                  <a:schemeClr val="tx1"/>
                </a:solidFill>
                <a:effectLst/>
                <a:latin typeface="Times New Roman" panose="02020603050405020304" pitchFamily="18" charset="0"/>
                <a:ea typeface="+mn-ea"/>
                <a:cs typeface="+mn-cs"/>
              </a:rPr>
              <a:t>Take more ideas.</a:t>
            </a:r>
          </a:p>
          <a:p>
            <a:r>
              <a:rPr lang="en-GB" sz="1200" kern="1200" dirty="0" smtClean="0">
                <a:solidFill>
                  <a:schemeClr val="tx1"/>
                </a:solidFill>
                <a:effectLst/>
                <a:latin typeface="Times New Roman" panose="02020603050405020304" pitchFamily="18" charset="0"/>
                <a:ea typeface="+mn-ea"/>
                <a:cs typeface="+mn-cs"/>
              </a:rPr>
              <a:t>In Scotland, the police, education service and the National health service all decided to work together to tackle this issue. Look what has happened!! Scotland didn’t have one single knife related death of a young person in 2017.</a:t>
            </a:r>
          </a:p>
          <a:p>
            <a:r>
              <a:rPr lang="en-GB" sz="1200" kern="1200" dirty="0" smtClean="0">
                <a:solidFill>
                  <a:schemeClr val="tx1"/>
                </a:solidFill>
                <a:effectLst/>
                <a:latin typeface="Times New Roman" panose="02020603050405020304" pitchFamily="18" charset="0"/>
                <a:ea typeface="+mn-ea"/>
                <a:cs typeface="+mn-cs"/>
              </a:rPr>
              <a:t>If Scotland can do it, so can we!</a:t>
            </a:r>
          </a:p>
          <a:p>
            <a:endParaRPr lang="en-GB" dirty="0"/>
          </a:p>
        </p:txBody>
      </p:sp>
      <p:sp>
        <p:nvSpPr>
          <p:cNvPr id="4" name="Slide Number Placeholder 3"/>
          <p:cNvSpPr>
            <a:spLocks noGrp="1"/>
          </p:cNvSpPr>
          <p:nvPr>
            <p:ph type="sldNum" sz="quarter" idx="10"/>
          </p:nvPr>
        </p:nvSpPr>
        <p:spPr/>
        <p:txBody>
          <a:bodyPr/>
          <a:lstStyle/>
          <a:p>
            <a:pPr>
              <a:defRPr/>
            </a:pPr>
            <a:fld id="{D5D0D6B0-BDF0-48E9-B035-A8ED9C361612}" type="slidenum">
              <a:rPr lang="en-GB" smtClean="0"/>
              <a:pPr>
                <a:defRPr/>
              </a:pPr>
              <a:t>5</a:t>
            </a:fld>
            <a:endParaRPr lang="en-GB"/>
          </a:p>
        </p:txBody>
      </p:sp>
    </p:spTree>
    <p:extLst>
      <p:ext uri="{BB962C8B-B14F-4D97-AF65-F5344CB8AC3E}">
        <p14:creationId xmlns:p14="http://schemas.microsoft.com/office/powerpoint/2010/main" val="370147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917575" y="744538"/>
            <a:ext cx="4962525" cy="3722687"/>
          </a:xfrm>
          <a:ln/>
        </p:spPr>
      </p:sp>
      <p:sp>
        <p:nvSpPr>
          <p:cNvPr id="27651" name="Notes Placeholder 2"/>
          <p:cNvSpPr>
            <a:spLocks noGrp="1"/>
          </p:cNvSpPr>
          <p:nvPr>
            <p:ph type="body" idx="1"/>
          </p:nvPr>
        </p:nvSpPr>
        <p:spPr>
          <a:noFill/>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Times New Roman" panose="02020603050405020304" pitchFamily="18" charset="0"/>
                <a:ea typeface="+mn-ea"/>
                <a:cs typeface="+mn-cs"/>
              </a:rPr>
              <a:t>This is a video of a father talking after he lost his son in a knife attack last year (2017). Is there anyone who doesn’t want to see this video? – (it shows actual footage from the night he was stabbed)</a:t>
            </a:r>
          </a:p>
          <a:p>
            <a:endParaRPr lang="en-GB" altLang="en-US" dirty="0" smtClean="0"/>
          </a:p>
          <a:p>
            <a:r>
              <a:rPr lang="en-GB" altLang="en-US" dirty="0" smtClean="0"/>
              <a:t>Who else is affected by the stabbing of a young person?</a:t>
            </a:r>
          </a:p>
          <a:p>
            <a:endParaRPr lang="en-GB" alt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mtClean="0"/>
              <a:t>Video</a:t>
            </a:r>
            <a:r>
              <a:rPr lang="en-GB" altLang="en-US" baseline="0" smtClean="0"/>
              <a:t> Link: </a:t>
            </a:r>
            <a:r>
              <a:rPr lang="en-GB" sz="1200" u="sng" kern="1200" smtClean="0">
                <a:solidFill>
                  <a:schemeClr val="tx1"/>
                </a:solidFill>
                <a:effectLst/>
                <a:latin typeface="Times New Roman" panose="02020603050405020304" pitchFamily="18" charset="0"/>
                <a:ea typeface="+mn-ea"/>
                <a:cs typeface="+mn-cs"/>
                <a:hlinkClick r:id="rId3"/>
              </a:rPr>
              <a:t>A father’s Story</a:t>
            </a:r>
            <a:endParaRPr lang="en-GB" sz="1200" kern="1200" smtClean="0">
              <a:solidFill>
                <a:schemeClr val="tx1"/>
              </a:solidFill>
              <a:effectLst/>
              <a:latin typeface="Times New Roman" panose="02020603050405020304" pitchFamily="18" charset="0"/>
              <a:ea typeface="+mn-ea"/>
              <a:cs typeface="+mn-cs"/>
            </a:endParaRPr>
          </a:p>
          <a:p>
            <a:endParaRPr lang="en-GB" altLang="en-US" dirty="0" smtClean="0"/>
          </a:p>
          <a:p>
            <a:endParaRPr lang="en-GB" altLang="en-US" dirty="0" smtClean="0"/>
          </a:p>
          <a:p>
            <a:endParaRPr lang="en-GB" altLang="en-US" dirty="0" smtClean="0"/>
          </a:p>
        </p:txBody>
      </p:sp>
      <p:sp>
        <p:nvSpPr>
          <p:cNvPr id="27652" name="Slide Number Placeholder 3"/>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25C3420-E8AE-4AC6-862E-2FCE8483563B}" type="slidenum">
              <a:rPr lang="en-GB" altLang="en-US" sz="1200" smtClean="0"/>
              <a:pPr/>
              <a:t>6</a:t>
            </a:fld>
            <a:endParaRPr lang="en-GB" altLang="en-US" sz="1200" smtClean="0"/>
          </a:p>
        </p:txBody>
      </p:sp>
    </p:spTree>
    <p:extLst>
      <p:ext uri="{BB962C8B-B14F-4D97-AF65-F5344CB8AC3E}">
        <p14:creationId xmlns:p14="http://schemas.microsoft.com/office/powerpoint/2010/main" val="629483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xfrm>
            <a:off x="917575" y="744538"/>
            <a:ext cx="4962525" cy="3722687"/>
          </a:xfrm>
          <a:ln/>
        </p:spPr>
      </p:sp>
      <p:sp>
        <p:nvSpPr>
          <p:cNvPr id="29699" name="Notes Placeholder 2"/>
          <p:cNvSpPr>
            <a:spLocks noGrp="1"/>
          </p:cNvSpPr>
          <p:nvPr>
            <p:ph type="body" idx="1"/>
          </p:nvPr>
        </p:nvSpPr>
        <p:spPr>
          <a:noFill/>
        </p:spPr>
        <p:txBody>
          <a:bodyPr/>
          <a:lstStyle/>
          <a:p>
            <a:r>
              <a:rPr lang="en-GB" altLang="en-US" dirty="0" smtClean="0"/>
              <a:t>43 young people were</a:t>
            </a:r>
            <a:r>
              <a:rPr lang="en-GB" altLang="en-US" baseline="0" dirty="0" smtClean="0"/>
              <a:t> </a:t>
            </a:r>
            <a:r>
              <a:rPr lang="en-GB" altLang="en-US" dirty="0" smtClean="0"/>
              <a:t>killed in a knife attack</a:t>
            </a:r>
            <a:r>
              <a:rPr lang="en-GB" altLang="en-US" baseline="0" dirty="0" smtClean="0"/>
              <a:t> in 2017</a:t>
            </a:r>
            <a:endParaRPr lang="en-GB" altLang="en-US" dirty="0" smtClean="0"/>
          </a:p>
          <a:p>
            <a:r>
              <a:rPr lang="en-GB" altLang="en-US" dirty="0" smtClean="0"/>
              <a:t>Each one has left a family, a school, a street, a community who are all affected by their death. Some will carry the grief with them for the rest of their lives.</a:t>
            </a:r>
          </a:p>
          <a:p>
            <a:r>
              <a:rPr lang="en-GB" altLang="en-US" dirty="0" smtClean="0"/>
              <a:t>The photo is of a young man, Matthew </a:t>
            </a:r>
            <a:r>
              <a:rPr lang="en-GB" altLang="en-US" dirty="0" err="1" smtClean="0"/>
              <a:t>Rothery</a:t>
            </a:r>
            <a:r>
              <a:rPr lang="en-GB" altLang="en-US" dirty="0" smtClean="0"/>
              <a:t>, aged 18 years, from Nottingham. He is one of the young people killed this year in a knife attack.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Times New Roman" panose="02020603050405020304" pitchFamily="18" charset="0"/>
                <a:ea typeface="+mn-ea"/>
                <a:cs typeface="+mn-cs"/>
              </a:rPr>
              <a:t>Who else is missing? – The perpetrator and </a:t>
            </a:r>
            <a:r>
              <a:rPr lang="en-GB" sz="1200" kern="1200" dirty="0" err="1" smtClean="0">
                <a:solidFill>
                  <a:schemeClr val="tx1"/>
                </a:solidFill>
                <a:effectLst/>
                <a:latin typeface="Times New Roman" panose="02020603050405020304" pitchFamily="18" charset="0"/>
                <a:ea typeface="+mn-ea"/>
                <a:cs typeface="+mn-cs"/>
              </a:rPr>
              <a:t>te</a:t>
            </a:r>
            <a:r>
              <a:rPr lang="en-GB" sz="1200" kern="1200" dirty="0" smtClean="0">
                <a:solidFill>
                  <a:schemeClr val="tx1"/>
                </a:solidFill>
                <a:effectLst/>
                <a:latin typeface="Times New Roman" panose="02020603050405020304" pitchFamily="18" charset="0"/>
                <a:ea typeface="+mn-ea"/>
                <a:cs typeface="+mn-cs"/>
              </a:rPr>
              <a:t> same surrounding people, also the emergency services.</a:t>
            </a:r>
          </a:p>
          <a:p>
            <a:endParaRPr lang="en-GB" altLang="en-US" dirty="0" smtClean="0"/>
          </a:p>
          <a:p>
            <a:endParaRPr lang="en-GB" altLang="en-US" dirty="0" smtClean="0"/>
          </a:p>
        </p:txBody>
      </p:sp>
      <p:sp>
        <p:nvSpPr>
          <p:cNvPr id="29700" name="Slide Number Placeholder 3"/>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46EB225-FC38-4843-A944-821E722AB94B}" type="slidenum">
              <a:rPr lang="en-GB" altLang="en-US" sz="1200" smtClean="0"/>
              <a:pPr/>
              <a:t>7</a:t>
            </a:fld>
            <a:endParaRPr lang="en-GB" altLang="en-US" sz="1200" smtClean="0"/>
          </a:p>
        </p:txBody>
      </p:sp>
    </p:spTree>
    <p:extLst>
      <p:ext uri="{BB962C8B-B14F-4D97-AF65-F5344CB8AC3E}">
        <p14:creationId xmlns:p14="http://schemas.microsoft.com/office/powerpoint/2010/main" val="2490543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917575" y="744538"/>
            <a:ext cx="4962525" cy="3722687"/>
          </a:xfrm>
          <a:ln/>
        </p:spPr>
      </p:sp>
      <p:sp>
        <p:nvSpPr>
          <p:cNvPr id="25603" name="Notes Placeholder 2"/>
          <p:cNvSpPr>
            <a:spLocks noGrp="1"/>
          </p:cNvSpPr>
          <p:nvPr>
            <p:ph type="body" idx="1"/>
          </p:nvPr>
        </p:nvSpPr>
        <p:spPr>
          <a:noFill/>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effectLst/>
                <a:latin typeface="Times New Roman" panose="02020603050405020304" pitchFamily="18" charset="0"/>
                <a:ea typeface="+mn-ea"/>
                <a:cs typeface="+mn-cs"/>
              </a:rPr>
              <a:t>These are the 26 children and young people who had been stabbed in August 2017 when I first started doing this presentation. I hoped that no more spaces would be filled, but sadly, they were.</a:t>
            </a:r>
          </a:p>
          <a:p>
            <a:endParaRPr lang="en-GB" altLang="en-US" dirty="0" smtClean="0"/>
          </a:p>
          <a:p>
            <a:endParaRPr lang="en-GB" altLang="en-US" dirty="0" smtClean="0"/>
          </a:p>
          <a:p>
            <a:r>
              <a:rPr lang="en-GB" altLang="en-US" dirty="0" smtClean="0"/>
              <a:t>(If you wish to know more about each person, search, “Beyond the Blade Marking the Death of every Child Killed by a Knife – Guardian Newspaper”.</a:t>
            </a:r>
          </a:p>
          <a:p>
            <a:endParaRPr lang="en-US" altLang="en-US" dirty="0" smtClean="0">
              <a:latin typeface="Arial" panose="020B0604020202020204" pitchFamily="34" charset="0"/>
            </a:endParaRPr>
          </a:p>
        </p:txBody>
      </p:sp>
      <p:sp>
        <p:nvSpPr>
          <p:cNvPr id="25604" name="Slide Number Placeholder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677AAC7-2CCB-45D3-A7D5-ED48E5645CA5}" type="slidenum">
              <a:rPr lang="en-GB" altLang="en-US" smtClean="0">
                <a:solidFill>
                  <a:srgbClr val="000000"/>
                </a:solidFill>
                <a:latin typeface="Arial" panose="020B0604020202020204" pitchFamily="34" charset="0"/>
              </a:rPr>
              <a:pPr>
                <a:spcBef>
                  <a:spcPct val="0"/>
                </a:spcBef>
              </a:pPr>
              <a:t>8</a:t>
            </a:fld>
            <a:endParaRPr lang="en-GB" alt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479661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GB" dirty="0" smtClean="0"/>
              <a:t>Irfan Wahid – from Leeds</a:t>
            </a:r>
          </a:p>
          <a:p>
            <a:endParaRPr lang="en-GB" dirty="0" smtClean="0"/>
          </a:p>
          <a:p>
            <a:r>
              <a:rPr lang="en-GB" dirty="0" smtClean="0"/>
              <a:t>What about those who witness the attack, the family of the perpetrator?</a:t>
            </a:r>
          </a:p>
          <a:p>
            <a:r>
              <a:rPr lang="en-GB" dirty="0" smtClean="0"/>
              <a:t>Estimate now how many people are affected by each death?</a:t>
            </a:r>
          </a:p>
          <a:p>
            <a:endParaRPr lang="en-GB" dirty="0" smtClean="0"/>
          </a:p>
          <a:p>
            <a:r>
              <a:rPr lang="en-GB" dirty="0" smtClean="0"/>
              <a:t>And there were 43 dots on 2017.</a:t>
            </a:r>
            <a:endParaRPr lang="en-GB" dirty="0"/>
          </a:p>
        </p:txBody>
      </p:sp>
      <p:sp>
        <p:nvSpPr>
          <p:cNvPr id="4" name="Slide Number Placeholder 3"/>
          <p:cNvSpPr>
            <a:spLocks noGrp="1"/>
          </p:cNvSpPr>
          <p:nvPr>
            <p:ph type="sldNum" sz="quarter" idx="10"/>
          </p:nvPr>
        </p:nvSpPr>
        <p:spPr/>
        <p:txBody>
          <a:bodyPr/>
          <a:lstStyle/>
          <a:p>
            <a:pPr>
              <a:defRPr/>
            </a:pPr>
            <a:fld id="{D5D0D6B0-BDF0-48E9-B035-A8ED9C361612}" type="slidenum">
              <a:rPr lang="en-GB" smtClean="0"/>
              <a:pPr>
                <a:defRPr/>
              </a:pPr>
              <a:t>9</a:t>
            </a:fld>
            <a:endParaRPr lang="en-GB"/>
          </a:p>
        </p:txBody>
      </p:sp>
    </p:spTree>
    <p:extLst>
      <p:ext uri="{BB962C8B-B14F-4D97-AF65-F5344CB8AC3E}">
        <p14:creationId xmlns:p14="http://schemas.microsoft.com/office/powerpoint/2010/main" val="1153555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233160C3-8E3D-4326-B5DD-C1BAB52DD590}" type="slidenum">
              <a:rPr lang="en-GB" smtClean="0"/>
              <a:pPr>
                <a:defRPr/>
              </a:pPr>
              <a:t>‹#›</a:t>
            </a:fld>
            <a:endParaRPr lang="en-GB"/>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9566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3D505B3B-22C0-4C46-8577-F976ACBC3623}" type="slidenum">
              <a:rPr lang="en-GB" smtClean="0"/>
              <a:pPr>
                <a:defRPr/>
              </a:pPr>
              <a:t>‹#›</a:t>
            </a:fld>
            <a:endParaRPr lang="en-GB"/>
          </a:p>
        </p:txBody>
      </p:sp>
    </p:spTree>
    <p:extLst>
      <p:ext uri="{BB962C8B-B14F-4D97-AF65-F5344CB8AC3E}">
        <p14:creationId xmlns:p14="http://schemas.microsoft.com/office/powerpoint/2010/main" val="2805385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B162F5CC-2F78-49EF-8BC6-A14D550BE61C}" type="slidenum">
              <a:rPr lang="en-GB" smtClean="0"/>
              <a:pPr>
                <a:defRPr/>
              </a:pPr>
              <a:t>‹#›</a:t>
            </a:fld>
            <a:endParaRPr lang="en-GB"/>
          </a:p>
        </p:txBody>
      </p:sp>
    </p:spTree>
    <p:extLst>
      <p:ext uri="{BB962C8B-B14F-4D97-AF65-F5344CB8AC3E}">
        <p14:creationId xmlns:p14="http://schemas.microsoft.com/office/powerpoint/2010/main" val="2114443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B454163-66EA-485E-8137-11A323489A9B}" type="slidenum">
              <a:rPr lang="en-US" smtClean="0"/>
              <a:pPr>
                <a:defRPr/>
              </a:pPr>
              <a:t>‹#›</a:t>
            </a:fld>
            <a:endParaRPr lang="en-US"/>
          </a:p>
        </p:txBody>
      </p:sp>
    </p:spTree>
    <p:extLst>
      <p:ext uri="{BB962C8B-B14F-4D97-AF65-F5344CB8AC3E}">
        <p14:creationId xmlns:p14="http://schemas.microsoft.com/office/powerpoint/2010/main" val="29708842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107D249-967F-4D51-B0F9-37752A78958B}" type="slidenum">
              <a:rPr lang="en-US" smtClean="0"/>
              <a:pPr>
                <a:defRPr/>
              </a:pPr>
              <a:t>‹#›</a:t>
            </a:fld>
            <a:endParaRPr lang="en-US"/>
          </a:p>
        </p:txBody>
      </p:sp>
    </p:spTree>
    <p:extLst>
      <p:ext uri="{BB962C8B-B14F-4D97-AF65-F5344CB8AC3E}">
        <p14:creationId xmlns:p14="http://schemas.microsoft.com/office/powerpoint/2010/main" val="928037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7F4FB53-2556-4BD8-952A-237FDAFF2F9B}" type="slidenum">
              <a:rPr lang="en-US" smtClean="0"/>
              <a:pPr>
                <a:defRPr/>
              </a:pPr>
              <a:t>‹#›</a:t>
            </a:fld>
            <a:endParaRPr lang="en-US"/>
          </a:p>
        </p:txBody>
      </p:sp>
    </p:spTree>
    <p:extLst>
      <p:ext uri="{BB962C8B-B14F-4D97-AF65-F5344CB8AC3E}">
        <p14:creationId xmlns:p14="http://schemas.microsoft.com/office/powerpoint/2010/main" val="1980168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802B709-F2ED-4AB9-BF78-C0DF53042330}" type="slidenum">
              <a:rPr lang="en-US" smtClean="0"/>
              <a:pPr>
                <a:defRPr/>
              </a:pPr>
              <a:t>‹#›</a:t>
            </a:fld>
            <a:endParaRPr lang="en-US"/>
          </a:p>
        </p:txBody>
      </p:sp>
    </p:spTree>
    <p:extLst>
      <p:ext uri="{BB962C8B-B14F-4D97-AF65-F5344CB8AC3E}">
        <p14:creationId xmlns:p14="http://schemas.microsoft.com/office/powerpoint/2010/main" val="4256963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1C2C7DA0-71EA-4B62-B6FF-554057059A49}" type="slidenum">
              <a:rPr lang="en-US" smtClean="0"/>
              <a:pPr>
                <a:defRPr/>
              </a:pPr>
              <a:t>‹#›</a:t>
            </a:fld>
            <a:endParaRPr lang="en-US"/>
          </a:p>
        </p:txBody>
      </p:sp>
    </p:spTree>
    <p:extLst>
      <p:ext uri="{BB962C8B-B14F-4D97-AF65-F5344CB8AC3E}">
        <p14:creationId xmlns:p14="http://schemas.microsoft.com/office/powerpoint/2010/main" val="8480890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08BAD6E-271E-4612-A93D-C31BB4B4B4EC}" type="slidenum">
              <a:rPr lang="en-US" smtClean="0"/>
              <a:pPr>
                <a:defRPr/>
              </a:pPr>
              <a:t>‹#›</a:t>
            </a:fld>
            <a:endParaRPr lang="en-US"/>
          </a:p>
        </p:txBody>
      </p:sp>
    </p:spTree>
    <p:extLst>
      <p:ext uri="{BB962C8B-B14F-4D97-AF65-F5344CB8AC3E}">
        <p14:creationId xmlns:p14="http://schemas.microsoft.com/office/powerpoint/2010/main" val="3209905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82D52D9B-0C47-4162-AC26-054283A463DC}" type="slidenum">
              <a:rPr lang="en-US" smtClean="0"/>
              <a:pPr>
                <a:defRPr/>
              </a:pPr>
              <a:t>‹#›</a:t>
            </a:fld>
            <a:endParaRPr lang="en-US"/>
          </a:p>
        </p:txBody>
      </p:sp>
    </p:spTree>
    <p:extLst>
      <p:ext uri="{BB962C8B-B14F-4D97-AF65-F5344CB8AC3E}">
        <p14:creationId xmlns:p14="http://schemas.microsoft.com/office/powerpoint/2010/main" val="6793958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3DAF36B-B748-4AF9-98FA-8723C26F3B75}" type="slidenum">
              <a:rPr lang="en-US" smtClean="0"/>
              <a:pPr>
                <a:defRPr/>
              </a:pPr>
              <a:t>‹#›</a:t>
            </a:fld>
            <a:endParaRPr lang="en-US"/>
          </a:p>
        </p:txBody>
      </p:sp>
    </p:spTree>
    <p:extLst>
      <p:ext uri="{BB962C8B-B14F-4D97-AF65-F5344CB8AC3E}">
        <p14:creationId xmlns:p14="http://schemas.microsoft.com/office/powerpoint/2010/main" val="161496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E08FBD37-5707-4D03-BEAF-5B72316C8455}" type="slidenum">
              <a:rPr lang="en-GB" smtClean="0"/>
              <a:pPr>
                <a:defRPr/>
              </a:pPr>
              <a:t>‹#›</a:t>
            </a:fld>
            <a:endParaRPr lang="en-GB"/>
          </a:p>
        </p:txBody>
      </p:sp>
    </p:spTree>
    <p:extLst>
      <p:ext uri="{BB962C8B-B14F-4D97-AF65-F5344CB8AC3E}">
        <p14:creationId xmlns:p14="http://schemas.microsoft.com/office/powerpoint/2010/main" val="7128317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a:xfrm>
            <a:off x="533400" y="6172200"/>
            <a:ext cx="5811724" cy="365125"/>
          </a:xfrm>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7413EB7-DB06-4536-9B0E-23DB97829C51}" type="slidenum">
              <a:rPr lang="en-US" smtClean="0"/>
              <a:pPr>
                <a:defRPr/>
              </a:pPr>
              <a:t>‹#›</a:t>
            </a:fld>
            <a:endParaRPr lang="en-US"/>
          </a:p>
        </p:txBody>
      </p:sp>
    </p:spTree>
    <p:extLst>
      <p:ext uri="{BB962C8B-B14F-4D97-AF65-F5344CB8AC3E}">
        <p14:creationId xmlns:p14="http://schemas.microsoft.com/office/powerpoint/2010/main" val="34552239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en-US" smtClean="0"/>
              <a:t>Click to edit Master title style</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pPr>
              <a:defRPr/>
            </a:pPr>
            <a:fld id="{B994DEDF-F8D1-45E2-B2AB-D7D8A9D87A3C}" type="datetimeFigureOut">
              <a:rPr lang="en-US" smtClean="0"/>
              <a:pPr>
                <a:defRPr/>
              </a:pPr>
              <a:t>9/19/2019</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8C6240A7-1DD6-4051-8DA3-3539662D4811}" type="slidenum">
              <a:rPr lang="en-US" smtClean="0"/>
              <a:pPr>
                <a:defRPr/>
              </a:pPr>
              <a:t>‹#›</a:t>
            </a:fld>
            <a:endParaRPr lang="en-US"/>
          </a:p>
        </p:txBody>
      </p:sp>
    </p:spTree>
    <p:extLst>
      <p:ext uri="{BB962C8B-B14F-4D97-AF65-F5344CB8AC3E}">
        <p14:creationId xmlns:p14="http://schemas.microsoft.com/office/powerpoint/2010/main" val="8157774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B994DEDF-F8D1-45E2-B2AB-D7D8A9D87A3C}" type="datetimeFigureOut">
              <a:rPr lang="en-US" smtClean="0"/>
              <a:pPr>
                <a:defRPr/>
              </a:pPr>
              <a:t>9/19/2019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C6240A7-1DD6-4051-8DA3-3539662D4811}" type="slidenum">
              <a:rPr lang="en-US" smtClean="0"/>
              <a:pPr>
                <a:defRPr/>
              </a:pPr>
              <a:t>‹#›</a:t>
            </a:fld>
            <a:endParaRPr lang="en-US"/>
          </a:p>
        </p:txBody>
      </p:sp>
    </p:spTree>
    <p:extLst>
      <p:ext uri="{BB962C8B-B14F-4D97-AF65-F5344CB8AC3E}">
        <p14:creationId xmlns:p14="http://schemas.microsoft.com/office/powerpoint/2010/main" val="1564453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B994DEDF-F8D1-45E2-B2AB-D7D8A9D87A3C}" type="datetimeFigureOut">
              <a:rPr lang="en-US" smtClean="0"/>
              <a:pPr>
                <a:defRPr/>
              </a:pPr>
              <a:t>9/19/2019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C6240A7-1DD6-4051-8DA3-3539662D4811}" type="slidenum">
              <a:rPr lang="en-US" smtClean="0"/>
              <a:pPr>
                <a:defRPr/>
              </a:pPr>
              <a:t>‹#›</a:t>
            </a:fld>
            <a:endParaRPr lang="en-US"/>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9981311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B994DEDF-F8D1-45E2-B2AB-D7D8A9D87A3C}" type="datetimeFigureOut">
              <a:rPr lang="en-US" smtClean="0"/>
              <a:pPr>
                <a:defRPr/>
              </a:pPr>
              <a:t>9/19/2019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C6240A7-1DD6-4051-8DA3-3539662D4811}" type="slidenum">
              <a:rPr lang="en-US" smtClean="0"/>
              <a:pPr>
                <a:defRPr/>
              </a:pPr>
              <a:t>‹#›</a:t>
            </a:fld>
            <a:endParaRPr lang="en-US"/>
          </a:p>
        </p:txBody>
      </p:sp>
    </p:spTree>
    <p:extLst>
      <p:ext uri="{BB962C8B-B14F-4D97-AF65-F5344CB8AC3E}">
        <p14:creationId xmlns:p14="http://schemas.microsoft.com/office/powerpoint/2010/main" val="10018257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B994DEDF-F8D1-45E2-B2AB-D7D8A9D87A3C}" type="datetimeFigureOut">
              <a:rPr lang="en-US" smtClean="0"/>
              <a:pPr>
                <a:defRPr/>
              </a:pPr>
              <a:t>9/19/2019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C6240A7-1DD6-4051-8DA3-3539662D4811}" type="slidenum">
              <a:rPr lang="en-US" smtClean="0"/>
              <a:pPr>
                <a:defRPr/>
              </a:pPr>
              <a:t>‹#›</a:t>
            </a:fld>
            <a:endParaRPr lang="en-US"/>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4963767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B994DEDF-F8D1-45E2-B2AB-D7D8A9D87A3C}" type="datetimeFigureOut">
              <a:rPr lang="en-US" smtClean="0"/>
              <a:pPr>
                <a:defRPr/>
              </a:pPr>
              <a:t>9/19/2019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C6240A7-1DD6-4051-8DA3-3539662D4811}" type="slidenum">
              <a:rPr lang="en-US" smtClean="0"/>
              <a:pPr>
                <a:defRPr/>
              </a:pPr>
              <a:t>‹#›</a:t>
            </a:fld>
            <a:endParaRPr lang="en-US"/>
          </a:p>
        </p:txBody>
      </p:sp>
    </p:spTree>
    <p:extLst>
      <p:ext uri="{BB962C8B-B14F-4D97-AF65-F5344CB8AC3E}">
        <p14:creationId xmlns:p14="http://schemas.microsoft.com/office/powerpoint/2010/main" val="23976985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AF7F9EC-A64C-46D7-9394-3B6012AA56F4}" type="slidenum">
              <a:rPr lang="en-US" smtClean="0"/>
              <a:pPr>
                <a:defRPr/>
              </a:pPr>
              <a:t>‹#›</a:t>
            </a:fld>
            <a:endParaRPr lang="en-US"/>
          </a:p>
        </p:txBody>
      </p:sp>
    </p:spTree>
    <p:extLst>
      <p:ext uri="{BB962C8B-B14F-4D97-AF65-F5344CB8AC3E}">
        <p14:creationId xmlns:p14="http://schemas.microsoft.com/office/powerpoint/2010/main" val="8980971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733E8E5-88A6-45D5-AEA5-369F42953E28}" type="slidenum">
              <a:rPr lang="en-US" smtClean="0"/>
              <a:pPr>
                <a:defRPr/>
              </a:pPr>
              <a:t>‹#›</a:t>
            </a:fld>
            <a:endParaRPr lang="en-US"/>
          </a:p>
        </p:txBody>
      </p:sp>
    </p:spTree>
    <p:extLst>
      <p:ext uri="{BB962C8B-B14F-4D97-AF65-F5344CB8AC3E}">
        <p14:creationId xmlns:p14="http://schemas.microsoft.com/office/powerpoint/2010/main" val="604327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pPr>
              <a:defRPr/>
            </a:pPr>
            <a:fld id="{749B3A74-BECE-4BDB-AD2E-079488536FD9}" type="slidenum">
              <a:rPr lang="en-GB" smtClean="0"/>
              <a:pPr>
                <a:defRPr/>
              </a:pPr>
              <a:t>‹#›</a:t>
            </a:fld>
            <a:endParaRPr lang="en-GB"/>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6727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D3730FB0-AA88-4A4D-A37E-A4DCE26D737B}" type="slidenum">
              <a:rPr lang="en-GB" smtClean="0"/>
              <a:pPr>
                <a:defRPr/>
              </a:pPr>
              <a:t>‹#›</a:t>
            </a:fld>
            <a:endParaRPr lang="en-GB"/>
          </a:p>
        </p:txBody>
      </p:sp>
    </p:spTree>
    <p:extLst>
      <p:ext uri="{BB962C8B-B14F-4D97-AF65-F5344CB8AC3E}">
        <p14:creationId xmlns:p14="http://schemas.microsoft.com/office/powerpoint/2010/main" val="2566594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GB"/>
          </a:p>
        </p:txBody>
      </p:sp>
      <p:sp>
        <p:nvSpPr>
          <p:cNvPr id="8" name="Footer Placeholder 7"/>
          <p:cNvSpPr>
            <a:spLocks noGrp="1"/>
          </p:cNvSpPr>
          <p:nvPr>
            <p:ph type="ftr" sz="quarter" idx="11"/>
          </p:nvPr>
        </p:nvSpPr>
        <p:spPr/>
        <p:txBody>
          <a:bodyPr/>
          <a:lstStyle/>
          <a:p>
            <a:pPr>
              <a:defRPr/>
            </a:pPr>
            <a:endParaRPr lang="en-GB"/>
          </a:p>
        </p:txBody>
      </p:sp>
      <p:sp>
        <p:nvSpPr>
          <p:cNvPr id="9" name="Slide Number Placeholder 8"/>
          <p:cNvSpPr>
            <a:spLocks noGrp="1"/>
          </p:cNvSpPr>
          <p:nvPr>
            <p:ph type="sldNum" sz="quarter" idx="12"/>
          </p:nvPr>
        </p:nvSpPr>
        <p:spPr/>
        <p:txBody>
          <a:bodyPr/>
          <a:lstStyle/>
          <a:p>
            <a:pPr>
              <a:defRPr/>
            </a:pPr>
            <a:fld id="{D9A580A1-14BE-45F4-BB29-73C7D7EB19BB}" type="slidenum">
              <a:rPr lang="en-GB" smtClean="0"/>
              <a:pPr>
                <a:defRPr/>
              </a:pPr>
              <a:t>‹#›</a:t>
            </a:fld>
            <a:endParaRPr lang="en-GB"/>
          </a:p>
        </p:txBody>
      </p:sp>
    </p:spTree>
    <p:extLst>
      <p:ext uri="{BB962C8B-B14F-4D97-AF65-F5344CB8AC3E}">
        <p14:creationId xmlns:p14="http://schemas.microsoft.com/office/powerpoint/2010/main" val="3123751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GB"/>
          </a:p>
        </p:txBody>
      </p:sp>
      <p:sp>
        <p:nvSpPr>
          <p:cNvPr id="4" name="Footer Placeholder 3"/>
          <p:cNvSpPr>
            <a:spLocks noGrp="1"/>
          </p:cNvSpPr>
          <p:nvPr>
            <p:ph type="ftr" sz="quarter" idx="11"/>
          </p:nvPr>
        </p:nvSpPr>
        <p:spPr/>
        <p:txBody>
          <a:bodyPr/>
          <a:lstStyle/>
          <a:p>
            <a:pPr>
              <a:defRPr/>
            </a:pPr>
            <a:endParaRPr lang="en-GB"/>
          </a:p>
        </p:txBody>
      </p:sp>
      <p:sp>
        <p:nvSpPr>
          <p:cNvPr id="5" name="Slide Number Placeholder 4"/>
          <p:cNvSpPr>
            <a:spLocks noGrp="1"/>
          </p:cNvSpPr>
          <p:nvPr>
            <p:ph type="sldNum" sz="quarter" idx="12"/>
          </p:nvPr>
        </p:nvSpPr>
        <p:spPr/>
        <p:txBody>
          <a:bodyPr/>
          <a:lstStyle/>
          <a:p>
            <a:pPr>
              <a:defRPr/>
            </a:pPr>
            <a:fld id="{19E29078-D667-433E-93A1-B6DA90B3DBB7}" type="slidenum">
              <a:rPr lang="en-GB" smtClean="0"/>
              <a:pPr>
                <a:defRPr/>
              </a:pPr>
              <a:t>‹#›</a:t>
            </a:fld>
            <a:endParaRPr lang="en-GB"/>
          </a:p>
        </p:txBody>
      </p:sp>
    </p:spTree>
    <p:extLst>
      <p:ext uri="{BB962C8B-B14F-4D97-AF65-F5344CB8AC3E}">
        <p14:creationId xmlns:p14="http://schemas.microsoft.com/office/powerpoint/2010/main" val="2275906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GB"/>
          </a:p>
        </p:txBody>
      </p:sp>
      <p:sp>
        <p:nvSpPr>
          <p:cNvPr id="9" name="Slide Number Placeholder 8"/>
          <p:cNvSpPr>
            <a:spLocks noGrp="1"/>
          </p:cNvSpPr>
          <p:nvPr>
            <p:ph type="sldNum" sz="quarter" idx="12"/>
          </p:nvPr>
        </p:nvSpPr>
        <p:spPr/>
        <p:txBody>
          <a:bodyPr/>
          <a:lstStyle/>
          <a:p>
            <a:pPr>
              <a:defRPr/>
            </a:pPr>
            <a:fld id="{27DBE8BF-E5AD-44F6-8304-F2A5B482E2CF}" type="slidenum">
              <a:rPr lang="en-GB" smtClean="0"/>
              <a:pPr>
                <a:defRPr/>
              </a:pPr>
              <a:t>‹#›</a:t>
            </a:fld>
            <a:endParaRPr lang="en-GB"/>
          </a:p>
        </p:txBody>
      </p:sp>
    </p:spTree>
    <p:extLst>
      <p:ext uri="{BB962C8B-B14F-4D97-AF65-F5344CB8AC3E}">
        <p14:creationId xmlns:p14="http://schemas.microsoft.com/office/powerpoint/2010/main" val="4019623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endParaRPr lang="en-GB"/>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C566D09D-DBBD-4050-B817-D9CE73638430}" type="slidenum">
              <a:rPr lang="en-GB" smtClean="0"/>
              <a:pPr>
                <a:defRPr/>
              </a:pPr>
              <a:t>‹#›</a:t>
            </a:fld>
            <a:endParaRPr lang="en-GB"/>
          </a:p>
        </p:txBody>
      </p:sp>
    </p:spTree>
    <p:extLst>
      <p:ext uri="{BB962C8B-B14F-4D97-AF65-F5344CB8AC3E}">
        <p14:creationId xmlns:p14="http://schemas.microsoft.com/office/powerpoint/2010/main" val="1028796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pPr>
              <a:defRPr/>
            </a:pPr>
            <a:fld id="{B61B37B5-2E85-479E-A9F3-6D02E73D003A}" type="slidenum">
              <a:rPr lang="en-GB" smtClean="0"/>
              <a:pPr>
                <a:defRPr/>
              </a:pPr>
              <a:t>‹#›</a:t>
            </a:fld>
            <a:endParaRPr lang="en-GB"/>
          </a:p>
        </p:txBody>
      </p:sp>
    </p:spTree>
    <p:extLst>
      <p:ext uri="{BB962C8B-B14F-4D97-AF65-F5344CB8AC3E}">
        <p14:creationId xmlns:p14="http://schemas.microsoft.com/office/powerpoint/2010/main" val="1162056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fld id="{B994DEDF-F8D1-45E2-B2AB-D7D8A9D87A3C}" type="datetimeFigureOut">
              <a:rPr lang="en-US" smtClean="0"/>
              <a:pPr>
                <a:defRPr/>
              </a:pPr>
              <a:t>9/19/2019</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a:defRPr/>
            </a:pPr>
            <a:fld id="{8C6240A7-1DD6-4051-8DA3-3539662D4811}" type="slidenum">
              <a:rPr lang="en-US" smtClean="0"/>
              <a:pPr>
                <a:defRPr/>
              </a:pPr>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5624150"/>
      </p:ext>
    </p:extLst>
  </p:cSld>
  <p:clrMap bg1="lt1" tx1="dk1" bg2="lt2" tx2="dk2" accent1="accent1" accent2="accent2" accent3="accent3" accent4="accent4" accent5="accent5" accent6="accent6" hlink="hlink" folHlink="folHlink"/>
  <p:sldLayoutIdLst>
    <p:sldLayoutId id="2147485062" r:id="rId1"/>
    <p:sldLayoutId id="2147485063" r:id="rId2"/>
    <p:sldLayoutId id="2147485064" r:id="rId3"/>
    <p:sldLayoutId id="2147485065" r:id="rId4"/>
    <p:sldLayoutId id="2147485066" r:id="rId5"/>
    <p:sldLayoutId id="2147485067" r:id="rId6"/>
    <p:sldLayoutId id="2147485068" r:id="rId7"/>
    <p:sldLayoutId id="2147485069" r:id="rId8"/>
    <p:sldLayoutId id="2147485070" r:id="rId9"/>
    <p:sldLayoutId id="2147485071" r:id="rId10"/>
    <p:sldLayoutId id="2147485072"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a:defRPr/>
            </a:pPr>
            <a:fld id="{B994DEDF-F8D1-45E2-B2AB-D7D8A9D87A3C}" type="datetimeFigureOut">
              <a:rPr lang="en-US" smtClean="0"/>
              <a:pPr>
                <a:defRPr/>
              </a:pPr>
              <a:t>9/19/2019</a:t>
            </a:fld>
            <a:endParaRPr lang="en-US"/>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a:defRPr/>
            </a:pPr>
            <a:endParaRPr lang="en-US"/>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pPr>
              <a:defRPr/>
            </a:pPr>
            <a:fld id="{8C6240A7-1DD6-4051-8DA3-3539662D4811}" type="slidenum">
              <a:rPr lang="en-US" smtClean="0"/>
              <a:pPr>
                <a:defRPr/>
              </a:pPr>
              <a:t>‹#›</a:t>
            </a:fld>
            <a:endParaRPr lang="en-US"/>
          </a:p>
        </p:txBody>
      </p:sp>
    </p:spTree>
    <p:extLst>
      <p:ext uri="{BB962C8B-B14F-4D97-AF65-F5344CB8AC3E}">
        <p14:creationId xmlns:p14="http://schemas.microsoft.com/office/powerpoint/2010/main" val="1014914104"/>
      </p:ext>
    </p:extLst>
  </p:cSld>
  <p:clrMap bg1="dk1" tx1="lt1" bg2="dk2" tx2="lt2" accent1="accent1" accent2="accent2" accent3="accent3" accent4="accent4" accent5="accent5" accent6="accent6" hlink="hlink" folHlink="folHlink"/>
  <p:sldLayoutIdLst>
    <p:sldLayoutId id="2147485086" r:id="rId1"/>
    <p:sldLayoutId id="2147485087" r:id="rId2"/>
    <p:sldLayoutId id="2147485088" r:id="rId3"/>
    <p:sldLayoutId id="2147485089" r:id="rId4"/>
    <p:sldLayoutId id="2147485090" r:id="rId5"/>
    <p:sldLayoutId id="2147485091" r:id="rId6"/>
    <p:sldLayoutId id="2147485092" r:id="rId7"/>
    <p:sldLayoutId id="2147485093" r:id="rId8"/>
    <p:sldLayoutId id="2147485094" r:id="rId9"/>
    <p:sldLayoutId id="2147485095" r:id="rId10"/>
    <p:sldLayoutId id="2147485096" r:id="rId11"/>
    <p:sldLayoutId id="2147485097" r:id="rId12"/>
    <p:sldLayoutId id="2147485098" r:id="rId13"/>
    <p:sldLayoutId id="2147485099" r:id="rId14"/>
    <p:sldLayoutId id="2147485100" r:id="rId15"/>
    <p:sldLayoutId id="2147485101" r:id="rId16"/>
    <p:sldLayoutId id="2147485102"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5.pn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63.pn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eg"/></Relationships>
</file>

<file path=ppt/slides/_rels/slide1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5.jpeg"/><Relationship Id="rId7"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7.xml"/><Relationship Id="rId1" Type="http://schemas.openxmlformats.org/officeDocument/2006/relationships/video" Target="https://www.youtube.com/embed/o4ewFdCxd5Y" TargetMode="Externa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93.jpe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video" Target="https://www.youtube.com/embed/lB4SvxKgpAU" TargetMode="External"/><Relationship Id="rId6" Type="http://schemas.openxmlformats.org/officeDocument/2006/relationships/image" Target="../media/image16.png"/><Relationship Id="rId5" Type="http://schemas.openxmlformats.org/officeDocument/2006/relationships/image" Target="../media/image21.png"/><Relationship Id="rId4" Type="http://schemas.openxmlformats.org/officeDocument/2006/relationships/image" Target="../media/image94.jpeg"/></Relationships>
</file>

<file path=ppt/slides/_rels/slide31.xml.rels><?xml version="1.0" encoding="UTF-8" standalone="yes"?>
<Relationships xmlns="http://schemas.openxmlformats.org/package/2006/relationships"><Relationship Id="rId3" Type="http://schemas.openxmlformats.org/officeDocument/2006/relationships/hyperlink" Target="https://www.theguardian.com/membership/ng-interactive/2017/mar/28/beyond-the-blade-marking-the-death-of-every-child-and-teen-by-a-knife-in-2017" TargetMode="External"/><Relationship Id="rId7" Type="http://schemas.openxmlformats.org/officeDocument/2006/relationships/image" Target="../media/image16.png"/><Relationship Id="rId2" Type="http://schemas.openxmlformats.org/officeDocument/2006/relationships/hyperlink" Target="https://www.britishironworkcentre.co.uk/index.php/projects/knife-angel-national-monument-against-violence-aggression" TargetMode="External"/><Relationship Id="rId1" Type="http://schemas.openxmlformats.org/officeDocument/2006/relationships/slideLayout" Target="../slideLayouts/slideLayout3.xml"/><Relationship Id="rId6" Type="http://schemas.openxmlformats.org/officeDocument/2006/relationships/image" Target="../media/image95.png"/><Relationship Id="rId5" Type="http://schemas.openxmlformats.org/officeDocument/2006/relationships/hyperlink" Target="https://www.westyorkshire.police.uk/stopknifecrime" TargetMode="External"/><Relationship Id="rId4" Type="http://schemas.openxmlformats.org/officeDocument/2006/relationships/hyperlink" Target="https://www.london.gov.uk/sites/default/files/mopac_knife_crime_strategy_june_2017.pdf"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FdG50DGXtxQ" TargetMode="Externa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26" Type="http://schemas.openxmlformats.org/officeDocument/2006/relationships/image" Target="../media/image50.png"/><Relationship Id="rId3" Type="http://schemas.openxmlformats.org/officeDocument/2006/relationships/image" Target="../media/image27.png"/><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9.jpeg"/><Relationship Id="rId2" Type="http://schemas.openxmlformats.org/officeDocument/2006/relationships/notesSlide" Target="../notesSlides/notesSlide8.xml"/><Relationship Id="rId16" Type="http://schemas.openxmlformats.org/officeDocument/2006/relationships/image" Target="../media/image40.png"/><Relationship Id="rId20" Type="http://schemas.openxmlformats.org/officeDocument/2006/relationships/image" Target="../media/image44.png"/><Relationship Id="rId29"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8.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png"/><Relationship Id="rId28" Type="http://schemas.openxmlformats.org/officeDocument/2006/relationships/image" Target="../media/image52.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6.png"/><Relationship Id="rId27"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9"/>
          <p:cNvSpPr txBox="1">
            <a:spLocks noChangeArrowheads="1"/>
          </p:cNvSpPr>
          <p:nvPr/>
        </p:nvSpPr>
        <p:spPr bwMode="auto">
          <a:xfrm>
            <a:off x="1331913" y="1484313"/>
            <a:ext cx="6480175" cy="2354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defRPr/>
            </a:pPr>
            <a:endParaRPr lang="en-GB" altLang="en-US" sz="4800" dirty="0" smtClean="0">
              <a:solidFill>
                <a:schemeClr val="accent5">
                  <a:lumMod val="20000"/>
                  <a:lumOff val="80000"/>
                </a:schemeClr>
              </a:solidFill>
              <a:latin typeface="Arial" panose="020B0604020202020204" pitchFamily="34" charset="0"/>
              <a:cs typeface="Arial" panose="020B0604020202020204" pitchFamily="34" charset="0"/>
              <a:hlinkClick r:id="" action="ppaction://customshow?id=0&amp;return=true"/>
            </a:endParaRPr>
          </a:p>
          <a:p>
            <a:pPr algn="ctr">
              <a:spcBef>
                <a:spcPct val="50000"/>
              </a:spcBef>
              <a:buFontTx/>
              <a:buNone/>
              <a:defRPr/>
            </a:pPr>
            <a:r>
              <a:rPr lang="en-GB" altLang="en-US" sz="6600" u="sng" dirty="0" smtClean="0">
                <a:solidFill>
                  <a:schemeClr val="accent5">
                    <a:lumMod val="20000"/>
                    <a:lumOff val="80000"/>
                  </a:schemeClr>
                </a:solidFill>
                <a:latin typeface="Arial" panose="020B0604020202020204" pitchFamily="34" charset="0"/>
                <a:cs typeface="Arial" panose="020B0604020202020204" pitchFamily="34" charset="0"/>
                <a:hlinkClick r:id="" action="ppaction://customshow?id=0&amp;return=true"/>
              </a:rPr>
              <a:t>Knife Awareness</a:t>
            </a:r>
            <a:endParaRPr lang="en-GB" altLang="en-US" sz="6600" u="sng" dirty="0" smtClean="0">
              <a:solidFill>
                <a:schemeClr val="accent5">
                  <a:lumMod val="20000"/>
                  <a:lumOff val="80000"/>
                </a:schemeClr>
              </a:solidFill>
              <a:latin typeface="Arial" panose="020B0604020202020204" pitchFamily="34" charset="0"/>
              <a:cs typeface="Arial" panose="020B0604020202020204" pitchFamily="34" charset="0"/>
            </a:endParaRPr>
          </a:p>
        </p:txBody>
      </p:sp>
      <p:sp>
        <p:nvSpPr>
          <p:cNvPr id="17411" name="Rectangle 11"/>
          <p:cNvSpPr>
            <a:spLocks noChangeArrowheads="1"/>
          </p:cNvSpPr>
          <p:nvPr/>
        </p:nvSpPr>
        <p:spPr bwMode="auto">
          <a:xfrm>
            <a:off x="8243888" y="5300663"/>
            <a:ext cx="260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GB" altLang="en-US" sz="2400">
                <a:solidFill>
                  <a:schemeClr val="bg1"/>
                </a:solidFill>
              </a:rPr>
              <a:t> </a:t>
            </a:r>
          </a:p>
        </p:txBody>
      </p:sp>
      <p:sp>
        <p:nvSpPr>
          <p:cNvPr id="17412" name="TextBox 2"/>
          <p:cNvSpPr txBox="1">
            <a:spLocks noChangeArrowheads="1"/>
          </p:cNvSpPr>
          <p:nvPr/>
        </p:nvSpPr>
        <p:spPr bwMode="auto">
          <a:xfrm>
            <a:off x="0" y="304800"/>
            <a:ext cx="9144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GB" altLang="en-US" sz="4000" b="1">
                <a:solidFill>
                  <a:schemeClr val="bg1"/>
                </a:solidFill>
                <a:latin typeface="Arial" panose="020B0604020202020204" pitchFamily="34" charset="0"/>
                <a:cs typeface="Arial" panose="020B0604020202020204" pitchFamily="34" charset="0"/>
              </a:rPr>
              <a:t/>
            </a:r>
            <a:br>
              <a:rPr lang="en-GB" altLang="en-US" sz="4000" b="1">
                <a:solidFill>
                  <a:schemeClr val="bg1"/>
                </a:solidFill>
                <a:latin typeface="Arial" panose="020B0604020202020204" pitchFamily="34" charset="0"/>
                <a:cs typeface="Arial" panose="020B0604020202020204" pitchFamily="34" charset="0"/>
              </a:rPr>
            </a:br>
            <a:endParaRPr lang="en-GB" altLang="en-US" sz="3600" b="1">
              <a:solidFill>
                <a:schemeClr val="bg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00834" y="6262012"/>
            <a:ext cx="1510211" cy="57633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ctrTitle"/>
          </p:nvPr>
        </p:nvSpPr>
        <p:spPr/>
        <p:txBody>
          <a:bodyPr>
            <a:normAutofit fontScale="90000"/>
          </a:bodyPr>
          <a:lstStyle/>
          <a:p>
            <a:r>
              <a:rPr lang="en-GB" altLang="en-US" u="sng" dirty="0" smtClean="0"/>
              <a:t/>
            </a:r>
            <a:br>
              <a:rPr lang="en-GB" altLang="en-US" u="sng" dirty="0" smtClean="0"/>
            </a:br>
            <a:r>
              <a:rPr lang="en-GB" altLang="en-US" u="sng" dirty="0" smtClean="0"/>
              <a:t/>
            </a:r>
            <a:br>
              <a:rPr lang="en-GB" altLang="en-US" u="sng" dirty="0" smtClean="0"/>
            </a:br>
            <a:r>
              <a:rPr lang="en-GB" altLang="en-US" u="sng" dirty="0" smtClean="0"/>
              <a:t/>
            </a:r>
            <a:br>
              <a:rPr lang="en-GB" altLang="en-US" u="sng" dirty="0" smtClean="0"/>
            </a:br>
            <a:r>
              <a:rPr lang="en-GB" altLang="en-US" u="sng" dirty="0" smtClean="0"/>
              <a:t> </a:t>
            </a:r>
            <a:br>
              <a:rPr lang="en-GB" altLang="en-US" u="sng" dirty="0" smtClean="0"/>
            </a:br>
            <a:r>
              <a:rPr lang="en-GB" altLang="en-US" u="sng" dirty="0" smtClean="0"/>
              <a:t/>
            </a:r>
            <a:br>
              <a:rPr lang="en-GB" altLang="en-US" u="sng" dirty="0" smtClean="0"/>
            </a:br>
            <a:r>
              <a:rPr lang="en-GB" altLang="en-US" u="sng" dirty="0" smtClean="0"/>
              <a:t/>
            </a:r>
            <a:br>
              <a:rPr lang="en-GB" altLang="en-US" u="sng" dirty="0" smtClean="0"/>
            </a:br>
            <a:r>
              <a:rPr lang="en-GB" altLang="en-US" u="sng" dirty="0" smtClean="0"/>
              <a:t>or weapon?</a:t>
            </a:r>
          </a:p>
        </p:txBody>
      </p:sp>
      <p:sp>
        <p:nvSpPr>
          <p:cNvPr id="31747" name="Subtitle 3"/>
          <p:cNvSpPr>
            <a:spLocks noGrp="1"/>
          </p:cNvSpPr>
          <p:nvPr>
            <p:ph type="subTitle" idx="1"/>
          </p:nvPr>
        </p:nvSpPr>
        <p:spPr>
          <a:xfrm>
            <a:off x="1371600" y="-819150"/>
            <a:ext cx="6400800" cy="5522913"/>
          </a:xfrm>
        </p:spPr>
        <p:txBody>
          <a:bodyPr/>
          <a:lstStyle/>
          <a:p>
            <a:endParaRPr lang="en-GB" altLang="en-US" dirty="0" smtClean="0"/>
          </a:p>
          <a:p>
            <a:endParaRPr lang="en-GB" altLang="en-US" dirty="0" smtClean="0"/>
          </a:p>
          <a:p>
            <a:endParaRPr lang="en-GB" altLang="en-US" dirty="0" smtClean="0"/>
          </a:p>
          <a:p>
            <a:r>
              <a:rPr lang="en-GB" altLang="en-US" u="sng" cap="none" dirty="0" smtClean="0">
                <a:latin typeface="Arial" panose="020B0604020202020204" pitchFamily="34" charset="0"/>
                <a:cs typeface="Arial" panose="020B0604020202020204" pitchFamily="34" charset="0"/>
              </a:rPr>
              <a:t>Why do young people carry a knife?</a:t>
            </a:r>
          </a:p>
        </p:txBody>
      </p:sp>
      <p:sp>
        <p:nvSpPr>
          <p:cNvPr id="31748"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BDF2AFB-9DE5-4F15-A11E-8E998F8BEEE1}" type="slidenum">
              <a:rPr lang="en-GB" altLang="en-US" sz="1400" smtClean="0">
                <a:solidFill>
                  <a:srgbClr val="000000"/>
                </a:solidFill>
              </a:rPr>
              <a:pPr>
                <a:spcBef>
                  <a:spcPct val="0"/>
                </a:spcBef>
                <a:buFontTx/>
                <a:buNone/>
              </a:pPr>
              <a:t>10</a:t>
            </a:fld>
            <a:endParaRPr lang="en-GB" altLang="en-US" sz="1400" smtClean="0">
              <a:solidFill>
                <a:srgbClr val="000000"/>
              </a:solidFill>
            </a:endParaRPr>
          </a:p>
        </p:txBody>
      </p:sp>
      <p:pic>
        <p:nvPicPr>
          <p:cNvPr id="31749"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2960" y="1412776"/>
            <a:ext cx="7543800" cy="449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36296" y="6130573"/>
            <a:ext cx="1725318" cy="65842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
            <a:ext cx="9199756" cy="6126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Content Placeholder 2"/>
          <p:cNvGraphicFramePr>
            <a:graphicFrameLocks noGrp="1"/>
          </p:cNvGraphicFramePr>
          <p:nvPr>
            <p:ph idx="1"/>
            <p:extLst>
              <p:ext uri="{D42A27DB-BD31-4B8C-83A1-F6EECF244321}">
                <p14:modId xmlns:p14="http://schemas.microsoft.com/office/powerpoint/2010/main" val="3559642590"/>
              </p:ext>
            </p:extLst>
          </p:nvPr>
        </p:nvGraphicFramePr>
        <p:xfrm>
          <a:off x="457200" y="0"/>
          <a:ext cx="8229600" cy="61261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3796" name="Slide Number Placeholder 3"/>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8FBDFC5-AEB3-47DF-B8B8-2AF96A0CA0C7}" type="slidenum">
              <a:rPr lang="en-GB" altLang="en-US" sz="1400" smtClean="0">
                <a:solidFill>
                  <a:srgbClr val="000000"/>
                </a:solidFill>
                <a:latin typeface="Times New Roman" panose="02020603050405020304" pitchFamily="18" charset="0"/>
              </a:rPr>
              <a:pPr>
                <a:spcBef>
                  <a:spcPct val="0"/>
                </a:spcBef>
                <a:buFontTx/>
                <a:buNone/>
              </a:pPr>
              <a:t>11</a:t>
            </a:fld>
            <a:endParaRPr lang="en-GB" altLang="en-US" sz="1400" smtClean="0">
              <a:solidFill>
                <a:srgbClr val="000000"/>
              </a:solidFill>
              <a:latin typeface="Times New Roman" panose="02020603050405020304" pitchFamily="18" charset="0"/>
            </a:endParaRPr>
          </a:p>
        </p:txBody>
      </p:sp>
      <p:pic>
        <p:nvPicPr>
          <p:cNvPr id="2" name="Picture 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308304" y="6166486"/>
            <a:ext cx="1725318" cy="658425"/>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5842" name="Content Placeholder 2"/>
          <p:cNvSpPr>
            <a:spLocks noGrp="1"/>
          </p:cNvSpPr>
          <p:nvPr>
            <p:ph idx="1"/>
          </p:nvPr>
        </p:nvSpPr>
        <p:spPr>
          <a:xfrm>
            <a:off x="822959" y="1628800"/>
            <a:ext cx="7586404" cy="4240294"/>
          </a:xfrm>
        </p:spPr>
        <p:txBody>
          <a:bodyPr/>
          <a:lstStyle/>
          <a:p>
            <a:pPr marL="0" indent="0" algn="ctr">
              <a:buFontTx/>
              <a:buNone/>
            </a:pPr>
            <a:r>
              <a:rPr lang="en-GB" altLang="en-US" sz="4000" smtClean="0">
                <a:solidFill>
                  <a:srgbClr val="FF0000"/>
                </a:solidFill>
              </a:rPr>
              <a:t>Warning – </a:t>
            </a:r>
          </a:p>
          <a:p>
            <a:pPr marL="0" indent="0" algn="ctr">
              <a:buFontTx/>
              <a:buNone/>
            </a:pPr>
            <a:endParaRPr lang="en-GB" altLang="en-US" sz="4000" smtClean="0">
              <a:solidFill>
                <a:srgbClr val="FF0000"/>
              </a:solidFill>
            </a:endParaRPr>
          </a:p>
          <a:p>
            <a:pPr marL="0" indent="0" algn="ctr">
              <a:buFontTx/>
              <a:buNone/>
            </a:pPr>
            <a:r>
              <a:rPr lang="en-GB" altLang="en-US" sz="4000" smtClean="0">
                <a:solidFill>
                  <a:srgbClr val="FF0000"/>
                </a:solidFill>
              </a:rPr>
              <a:t>Graphic Images</a:t>
            </a:r>
          </a:p>
        </p:txBody>
      </p:sp>
      <p:sp>
        <p:nvSpPr>
          <p:cNvPr id="35843" name="Slide Number Placeholder 3"/>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7CE669C-3114-4E6C-85ED-42C46DC288A6}" type="slidenum">
              <a:rPr lang="en-GB" altLang="en-US" sz="1400" smtClean="0">
                <a:solidFill>
                  <a:srgbClr val="000000"/>
                </a:solidFill>
                <a:latin typeface="Times New Roman" panose="02020603050405020304" pitchFamily="18" charset="0"/>
              </a:rPr>
              <a:pPr>
                <a:spcBef>
                  <a:spcPct val="0"/>
                </a:spcBef>
                <a:buFontTx/>
                <a:buNone/>
              </a:pPr>
              <a:t>12</a:t>
            </a:fld>
            <a:endParaRPr lang="en-GB" altLang="en-US" sz="1400" smtClean="0">
              <a:solidFill>
                <a:srgbClr val="000000"/>
              </a:solidFill>
              <a:latin typeface="Times New Roman" panose="02020603050405020304" pitchFamily="18"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08304" y="6130573"/>
            <a:ext cx="1725318" cy="658425"/>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GB" altLang="en-US" smtClean="0"/>
              <a:t>Knife Wounds</a:t>
            </a:r>
          </a:p>
        </p:txBody>
      </p:sp>
      <p:pic>
        <p:nvPicPr>
          <p:cNvPr id="36867"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539552" y="1928514"/>
            <a:ext cx="3096344" cy="3367087"/>
          </a:xfrm>
        </p:spPr>
      </p:pic>
      <p:sp>
        <p:nvSpPr>
          <p:cNvPr id="36868" name="Slide Number Placeholder 3"/>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B23F25B-5EA9-4464-9675-B107AA76461C}" type="slidenum">
              <a:rPr lang="en-GB" altLang="en-US" sz="1400" smtClean="0">
                <a:solidFill>
                  <a:srgbClr val="000000"/>
                </a:solidFill>
                <a:latin typeface="Times New Roman" panose="02020603050405020304" pitchFamily="18" charset="0"/>
              </a:rPr>
              <a:pPr>
                <a:spcBef>
                  <a:spcPct val="0"/>
                </a:spcBef>
                <a:buFontTx/>
                <a:buNone/>
              </a:pPr>
              <a:t>13</a:t>
            </a:fld>
            <a:endParaRPr lang="en-GB" altLang="en-US" sz="1400" smtClean="0">
              <a:solidFill>
                <a:srgbClr val="000000"/>
              </a:solidFill>
              <a:latin typeface="Times New Roman" panose="02020603050405020304" pitchFamily="18" charset="0"/>
            </a:endParaRPr>
          </a:p>
        </p:txBody>
      </p:sp>
      <p:pic>
        <p:nvPicPr>
          <p:cNvPr id="36869" name="Picture 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07904" y="1988838"/>
            <a:ext cx="4808537" cy="324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08304" y="6154273"/>
            <a:ext cx="1725318" cy="658425"/>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3"/>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400" dirty="0" smtClean="0">
                <a:solidFill>
                  <a:srgbClr val="000000"/>
                </a:solidFill>
                <a:latin typeface="Times New Roman" panose="02020603050405020304" pitchFamily="18" charset="0"/>
              </a:rPr>
              <a:t>stand</a:t>
            </a:r>
          </a:p>
        </p:txBody>
      </p:sp>
      <p:pic>
        <p:nvPicPr>
          <p:cNvPr id="37891"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528" y="548680"/>
            <a:ext cx="4808537"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20072" y="1027112"/>
            <a:ext cx="3624263"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971600" y="3271836"/>
            <a:ext cx="3888432" cy="2749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Up Arrow 1"/>
          <p:cNvSpPr/>
          <p:nvPr/>
        </p:nvSpPr>
        <p:spPr>
          <a:xfrm>
            <a:off x="8532440" y="6348269"/>
            <a:ext cx="434972" cy="48492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8941" y="6130573"/>
            <a:ext cx="1725318" cy="658425"/>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ctrTitle"/>
          </p:nvPr>
        </p:nvSpPr>
        <p:spPr>
          <a:xfrm>
            <a:off x="648680" y="578929"/>
            <a:ext cx="7918648" cy="1943621"/>
          </a:xfrm>
          <a:solidFill>
            <a:schemeClr val="bg1"/>
          </a:solidFill>
        </p:spPr>
        <p:txBody>
          <a:bodyPr>
            <a:normAutofit fontScale="90000"/>
          </a:bodyPr>
          <a:lstStyle/>
          <a:p>
            <a:r>
              <a:rPr lang="en-GB" altLang="en-US" sz="7200" u="sng" dirty="0" smtClean="0"/>
              <a:t>Knife Injury Statistics</a:t>
            </a:r>
          </a:p>
        </p:txBody>
      </p:sp>
      <p:sp>
        <p:nvSpPr>
          <p:cNvPr id="4" name="Subtitle 3"/>
          <p:cNvSpPr>
            <a:spLocks noGrp="1"/>
          </p:cNvSpPr>
          <p:nvPr>
            <p:ph type="subTitle" idx="1"/>
          </p:nvPr>
        </p:nvSpPr>
        <p:spPr>
          <a:xfrm>
            <a:off x="899592" y="3141663"/>
            <a:ext cx="7416824" cy="1727200"/>
          </a:xfrm>
          <a:pattFill prst="pct75">
            <a:fgClr>
              <a:srgbClr val="EADCF4"/>
            </a:fgClr>
            <a:bgClr>
              <a:schemeClr val="bg1"/>
            </a:bgClr>
          </a:pattFill>
          <a:effectLst>
            <a:glow rad="101600">
              <a:schemeClr val="accent4">
                <a:satMod val="175000"/>
                <a:alpha val="40000"/>
              </a:schemeClr>
            </a:glow>
            <a:outerShdw blurRad="152400" dist="317500" dir="5400000" sx="90000" sy="-19000" rotWithShape="0">
              <a:prstClr val="black">
                <a:alpha val="15000"/>
              </a:prstClr>
            </a:outerShdw>
            <a:reflection blurRad="6350" stA="50000" endA="300" endPos="55000" dir="5400000" sy="-100000" algn="bl" rotWithShape="0"/>
          </a:effectLst>
        </p:spPr>
        <p:txBody>
          <a:bodyPr/>
          <a:lstStyle/>
          <a:p>
            <a:r>
              <a:rPr lang="en-GB" altLang="en-US" cap="none" dirty="0" smtClean="0"/>
              <a:t>1 IN 3 KNIFE INJURIES </a:t>
            </a:r>
          </a:p>
          <a:p>
            <a:r>
              <a:rPr lang="en-GB" altLang="en-US" cap="none" dirty="0" smtClean="0"/>
              <a:t>IS CAUSED BY THE PERSON’S OWN KNIFE</a:t>
            </a:r>
          </a:p>
        </p:txBody>
      </p:sp>
      <p:sp>
        <p:nvSpPr>
          <p:cNvPr id="39940" name="Slide Number Placeholder 2"/>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A037E60-AD82-491C-A680-563BA29E637A}" type="slidenum">
              <a:rPr lang="en-GB" altLang="en-US" sz="1400" smtClean="0">
                <a:solidFill>
                  <a:srgbClr val="000000"/>
                </a:solidFill>
                <a:latin typeface="Times New Roman" panose="02020603050405020304" pitchFamily="18" charset="0"/>
              </a:rPr>
              <a:pPr>
                <a:spcBef>
                  <a:spcPct val="0"/>
                </a:spcBef>
                <a:buFontTx/>
                <a:buNone/>
              </a:pPr>
              <a:t>15</a:t>
            </a:fld>
            <a:endParaRPr lang="en-GB" altLang="en-US" sz="1400" dirty="0" smtClean="0">
              <a:solidFill>
                <a:srgbClr val="000000"/>
              </a:solidFill>
              <a:latin typeface="Times New Roman" panose="02020603050405020304" pitchFamily="18" charset="0"/>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08304" y="6130573"/>
            <a:ext cx="1725318" cy="6584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1000"/>
                                        <p:tgtEl>
                                          <p:spTgt spid="4">
                                            <p:bg/>
                                          </p:spTgt>
                                        </p:tgtEl>
                                      </p:cBhvr>
                                    </p:animEffect>
                                    <p:anim calcmode="lin" valueType="num">
                                      <p:cBhvr>
                                        <p:cTn id="8" dur="1000" fill="hold"/>
                                        <p:tgtEl>
                                          <p:spTgt spid="4">
                                            <p:bg/>
                                          </p:spTgt>
                                        </p:tgtEl>
                                        <p:attrNameLst>
                                          <p:attrName>ppt_x</p:attrName>
                                        </p:attrNameLst>
                                      </p:cBhvr>
                                      <p:tavLst>
                                        <p:tav tm="0">
                                          <p:val>
                                            <p:strVal val="#ppt_x"/>
                                          </p:val>
                                        </p:tav>
                                        <p:tav tm="100000">
                                          <p:val>
                                            <p:strVal val="#ppt_x"/>
                                          </p:val>
                                        </p:tav>
                                      </p:tavLst>
                                    </p:anim>
                                    <p:anim calcmode="lin" valueType="num">
                                      <p:cBhvr>
                                        <p:cTn id="9" dur="1000" fill="hold"/>
                                        <p:tgtEl>
                                          <p:spTgt spid="4">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sp>
        <p:nvSpPr>
          <p:cNvPr id="40962"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A60FECC-3C98-44B6-8284-AE82791B8CB9}" type="slidenum">
              <a:rPr lang="en-GB" altLang="en-US" sz="1400" smtClean="0">
                <a:solidFill>
                  <a:srgbClr val="000000"/>
                </a:solidFill>
              </a:rPr>
              <a:pPr>
                <a:spcBef>
                  <a:spcPct val="0"/>
                </a:spcBef>
                <a:buFontTx/>
                <a:buNone/>
              </a:pPr>
              <a:t>16</a:t>
            </a:fld>
            <a:endParaRPr lang="en-GB" altLang="en-US" sz="1400" smtClean="0">
              <a:solidFill>
                <a:srgbClr val="000000"/>
              </a:solidFill>
            </a:endParaRPr>
          </a:p>
        </p:txBody>
      </p:sp>
      <p:sp>
        <p:nvSpPr>
          <p:cNvPr id="40963" name="Rectangle 1"/>
          <p:cNvSpPr>
            <a:spLocks noChangeArrowheads="1"/>
          </p:cNvSpPr>
          <p:nvPr/>
        </p:nvSpPr>
        <p:spPr bwMode="auto">
          <a:xfrm>
            <a:off x="1619250" y="333375"/>
            <a:ext cx="59055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u="sng" dirty="0">
                <a:latin typeface="HelveticaNeue-Light"/>
              </a:rPr>
              <a:t>It’s ok to carry a knife if you don’t intend to use it.</a:t>
            </a:r>
            <a:r>
              <a:rPr lang="en-GB" altLang="en-US" b="1" i="1" u="sng" dirty="0">
                <a:latin typeface="HelveticaNeue-BoldItalic"/>
              </a:rPr>
              <a:t> </a:t>
            </a:r>
            <a:endParaRPr lang="en-GB" altLang="en-US" u="sng" dirty="0">
              <a:latin typeface="Times New Roman" panose="02020603050405020304" pitchFamily="18" charset="0"/>
            </a:endParaRPr>
          </a:p>
        </p:txBody>
      </p:sp>
      <p:sp>
        <p:nvSpPr>
          <p:cNvPr id="7" name="TextBox 6"/>
          <p:cNvSpPr txBox="1"/>
          <p:nvPr/>
        </p:nvSpPr>
        <p:spPr>
          <a:xfrm>
            <a:off x="3059113" y="1797050"/>
            <a:ext cx="2736850" cy="923925"/>
          </a:xfrm>
          <a:prstGeom prst="rect">
            <a:avLst/>
          </a:prstGeom>
          <a:noFill/>
        </p:spPr>
        <p:txBody>
          <a:bodyPr>
            <a:spAutoFit/>
          </a:bodyPr>
          <a:lstStyle/>
          <a:p>
            <a:pPr algn="ctr">
              <a:defRPr/>
            </a:pPr>
            <a:r>
              <a:rPr lang="en-GB" sz="5400" b="1" dirty="0">
                <a:ln w="0"/>
                <a:effectLst>
                  <a:outerShdw blurRad="38100" dist="19050" dir="2700000" algn="tl" rotWithShape="0">
                    <a:schemeClr val="dk1">
                      <a:alpha val="40000"/>
                    </a:schemeClr>
                  </a:outerShdw>
                </a:effectLst>
                <a:latin typeface="Stencil" panose="040409050D0802020404" pitchFamily="82" charset="0"/>
              </a:rPr>
              <a:t>FALSE</a:t>
            </a:r>
          </a:p>
        </p:txBody>
      </p:sp>
      <p:pic>
        <p:nvPicPr>
          <p:cNvPr id="40965"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
            <a:ext cx="1763688" cy="636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10"/>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380311" y="2318"/>
            <a:ext cx="1763688" cy="6366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286000" y="2828836"/>
            <a:ext cx="4572000" cy="1200329"/>
          </a:xfrm>
          <a:prstGeom prst="rect">
            <a:avLst/>
          </a:prstGeom>
          <a:solidFill>
            <a:schemeClr val="accent3">
              <a:lumMod val="40000"/>
              <a:lumOff val="60000"/>
            </a:schemeClr>
          </a:solidFill>
          <a:scene3d>
            <a:camera prst="orthographicFront"/>
            <a:lightRig rig="threePt" dir="t"/>
          </a:scene3d>
          <a:sp3d>
            <a:bevelT prst="relaxedInset"/>
          </a:sp3d>
        </p:spPr>
        <p:style>
          <a:lnRef idx="0">
            <a:scrgbClr r="0" g="0" b="0"/>
          </a:lnRef>
          <a:fillRef idx="1002">
            <a:schemeClr val="lt1"/>
          </a:fillRef>
          <a:effectRef idx="0">
            <a:scrgbClr r="0" g="0" b="0"/>
          </a:effectRef>
          <a:fontRef idx="major"/>
        </p:style>
        <p:txBody>
          <a:bodyPr>
            <a:spAutoFit/>
            <a:sp3d contourW="12700" prstMaterial="dkEdge">
              <a:contourClr>
                <a:schemeClr val="bg2">
                  <a:lumMod val="20000"/>
                  <a:lumOff val="80000"/>
                </a:schemeClr>
              </a:contourClr>
            </a:sp3d>
          </a:bodyPr>
          <a:lstStyle/>
          <a:p>
            <a:pPr algn="ctr">
              <a:defRPr/>
            </a:pPr>
            <a:r>
              <a:rPr lang="en-US" altLang="en-US" dirty="0">
                <a:latin typeface="HelveticaNeue"/>
              </a:rPr>
              <a:t>It is an offence to have a knife in public</a:t>
            </a:r>
          </a:p>
          <a:p>
            <a:pPr algn="ctr">
              <a:defRPr/>
            </a:pPr>
            <a:r>
              <a:rPr lang="en-GB" altLang="en-US" dirty="0">
                <a:latin typeface="HelveticaNeue"/>
              </a:rPr>
              <a:t>or at school premises.</a:t>
            </a:r>
          </a:p>
        </p:txBody>
      </p:sp>
      <p:sp>
        <p:nvSpPr>
          <p:cNvPr id="8" name="TextBox 7"/>
          <p:cNvSpPr txBox="1"/>
          <p:nvPr/>
        </p:nvSpPr>
        <p:spPr>
          <a:xfrm>
            <a:off x="1871662" y="4581128"/>
            <a:ext cx="5400675" cy="1323439"/>
          </a:xfrm>
          <a:prstGeom prst="rect">
            <a:avLst/>
          </a:prstGeom>
          <a:gradFill>
            <a:gsLst>
              <a:gs pos="100000">
                <a:schemeClr val="accent2">
                  <a:lumMod val="20000"/>
                  <a:lumOff val="80000"/>
                </a:schemeClr>
              </a:gs>
              <a:gs pos="100000">
                <a:schemeClr val="accent2">
                  <a:tint val="55000"/>
                  <a:satMod val="140000"/>
                </a:schemeClr>
              </a:gs>
            </a:gsLst>
          </a:gradFill>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en-GB" sz="1600" i="1" dirty="0">
                <a:solidFill>
                  <a:srgbClr val="7030A0"/>
                </a:solidFill>
                <a:latin typeface="+mj-lt"/>
              </a:rPr>
              <a:t>Even if you are looking after the knife for someone else…even if it isn’t yours…even if you don’t intend to use it…even if you are only hiding it for a few minutes for someone…even if you are a girl…even if it’s being carried to defend yourself.</a:t>
            </a:r>
          </a:p>
        </p:txBody>
      </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25344" y="6199575"/>
            <a:ext cx="1725318" cy="6584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sp>
        <p:nvSpPr>
          <p:cNvPr id="43010" name="Slide Number Placeholder 5"/>
          <p:cNvSpPr>
            <a:spLocks noGrp="1"/>
          </p:cNvSpPr>
          <p:nvPr>
            <p:ph type="sldNum" sz="quarter" idx="12"/>
          </p:nvPr>
        </p:nvSpPr>
        <p:spPr>
          <a:xfrm>
            <a:off x="7348593" y="6237312"/>
            <a:ext cx="984019" cy="365125"/>
          </a:xfr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0579A20-0166-4BDF-95AA-FF0B50DF64F1}" type="slidenum">
              <a:rPr lang="en-GB" altLang="en-US" sz="1400" smtClean="0">
                <a:solidFill>
                  <a:srgbClr val="000000"/>
                </a:solidFill>
              </a:rPr>
              <a:pPr>
                <a:spcBef>
                  <a:spcPct val="0"/>
                </a:spcBef>
                <a:buFontTx/>
                <a:buNone/>
              </a:pPr>
              <a:t>17</a:t>
            </a:fld>
            <a:endParaRPr lang="en-GB" altLang="en-US" sz="1400" smtClean="0">
              <a:solidFill>
                <a:srgbClr val="000000"/>
              </a:solidFill>
            </a:endParaRPr>
          </a:p>
        </p:txBody>
      </p:sp>
      <p:sp>
        <p:nvSpPr>
          <p:cNvPr id="43011" name="Rectangle 1"/>
          <p:cNvSpPr>
            <a:spLocks noChangeArrowheads="1"/>
          </p:cNvSpPr>
          <p:nvPr/>
        </p:nvSpPr>
        <p:spPr bwMode="auto">
          <a:xfrm>
            <a:off x="1619250" y="333375"/>
            <a:ext cx="59055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u="sng">
                <a:latin typeface="HelveticaNeue-Light"/>
              </a:rPr>
              <a:t>You only get a warning for carrying a knife</a:t>
            </a:r>
            <a:endParaRPr lang="en-GB" altLang="en-US" u="sng">
              <a:latin typeface="Times New Roman" panose="02020603050405020304" pitchFamily="18" charset="0"/>
            </a:endParaRPr>
          </a:p>
        </p:txBody>
      </p:sp>
      <p:sp>
        <p:nvSpPr>
          <p:cNvPr id="7" name="TextBox 6"/>
          <p:cNvSpPr txBox="1"/>
          <p:nvPr/>
        </p:nvSpPr>
        <p:spPr>
          <a:xfrm>
            <a:off x="3059113" y="1797050"/>
            <a:ext cx="2736850" cy="923925"/>
          </a:xfrm>
          <a:prstGeom prst="rect">
            <a:avLst/>
          </a:prstGeom>
          <a:noFill/>
        </p:spPr>
        <p:txBody>
          <a:bodyPr>
            <a:spAutoFit/>
          </a:bodyPr>
          <a:lstStyle/>
          <a:p>
            <a:pPr algn="ctr">
              <a:defRPr/>
            </a:pPr>
            <a:r>
              <a:rPr lang="en-GB" sz="5400" b="1" dirty="0">
                <a:ln w="0"/>
                <a:effectLst>
                  <a:outerShdw blurRad="38100" dist="19050" dir="2700000" algn="tl" rotWithShape="0">
                    <a:schemeClr val="dk1">
                      <a:alpha val="40000"/>
                    </a:schemeClr>
                  </a:outerShdw>
                </a:effectLst>
                <a:latin typeface="Stencil" panose="040409050D0802020404" pitchFamily="82" charset="0"/>
              </a:rPr>
              <a:t>FALSE</a:t>
            </a:r>
          </a:p>
        </p:txBody>
      </p:sp>
      <p:sp>
        <p:nvSpPr>
          <p:cNvPr id="4" name="Rectangle 3"/>
          <p:cNvSpPr/>
          <p:nvPr/>
        </p:nvSpPr>
        <p:spPr>
          <a:xfrm>
            <a:off x="2195736" y="2828836"/>
            <a:ext cx="4662264" cy="830997"/>
          </a:xfrm>
          <a:prstGeom prst="rect">
            <a:avLst/>
          </a:prstGeom>
          <a:solidFill>
            <a:schemeClr val="bg2"/>
          </a:solidFill>
          <a:scene3d>
            <a:camera prst="orthographicFront"/>
            <a:lightRig rig="threePt" dir="t"/>
          </a:scene3d>
          <a:sp3d>
            <a:bevelT prst="convex"/>
          </a:sp3d>
        </p:spPr>
        <p:style>
          <a:lnRef idx="0">
            <a:scrgbClr r="0" g="0" b="0"/>
          </a:lnRef>
          <a:fillRef idx="1002">
            <a:schemeClr val="lt1"/>
          </a:fillRef>
          <a:effectRef idx="0">
            <a:scrgbClr r="0" g="0" b="0"/>
          </a:effectRef>
          <a:fontRef idx="major"/>
        </p:style>
        <p:txBody>
          <a:bodyPr wrap="square">
            <a:spAutoFit/>
            <a:sp3d contourW="12700" prstMaterial="dkEdge">
              <a:contourClr>
                <a:schemeClr val="bg2">
                  <a:lumMod val="20000"/>
                  <a:lumOff val="80000"/>
                </a:schemeClr>
              </a:contourClr>
            </a:sp3d>
          </a:bodyPr>
          <a:lstStyle/>
          <a:p>
            <a:pPr algn="ctr">
              <a:defRPr/>
            </a:pPr>
            <a:r>
              <a:rPr lang="en-US" altLang="en-US" dirty="0">
                <a:latin typeface="HelveticaNeue"/>
              </a:rPr>
              <a:t>You can get up to 4 years in prison just for carrying a knife</a:t>
            </a:r>
          </a:p>
        </p:txBody>
      </p:sp>
      <p:sp>
        <p:nvSpPr>
          <p:cNvPr id="8" name="TextBox 7"/>
          <p:cNvSpPr txBox="1"/>
          <p:nvPr/>
        </p:nvSpPr>
        <p:spPr>
          <a:xfrm>
            <a:off x="2555776" y="4002310"/>
            <a:ext cx="4040294" cy="1815882"/>
          </a:xfrm>
          <a:prstGeom prst="rect">
            <a:avLst/>
          </a:prstGeom>
          <a:solidFill>
            <a:srgbClr val="CCCCFF"/>
          </a:solidFill>
          <a:effectLst>
            <a:outerShdw blurRad="50800" dist="50800" dir="5400000" algn="ctr" rotWithShape="0">
              <a:schemeClr val="bg2"/>
            </a:outerShdw>
            <a:reflection blurRad="6350" stA="52000" endA="300" endPos="35000" dir="5400000" sy="-100000" algn="bl" rotWithShape="0"/>
          </a:effectLst>
        </p:spPr>
        <p:style>
          <a:lnRef idx="1">
            <a:schemeClr val="accent2"/>
          </a:lnRef>
          <a:fillRef idx="2">
            <a:schemeClr val="accent2"/>
          </a:fillRef>
          <a:effectRef idx="1">
            <a:schemeClr val="accent2"/>
          </a:effectRef>
          <a:fontRef idx="minor">
            <a:schemeClr val="dk1"/>
          </a:fontRef>
        </p:style>
        <p:txBody>
          <a:bodyPr wrap="square">
            <a:spAutoFit/>
          </a:bodyPr>
          <a:lstStyle/>
          <a:p>
            <a:pPr>
              <a:defRPr/>
            </a:pPr>
            <a:r>
              <a:rPr lang="en-GB" sz="1400" i="1" dirty="0" smtClean="0">
                <a:solidFill>
                  <a:srgbClr val="7030A0"/>
                </a:solidFill>
                <a:latin typeface="+mj-lt"/>
              </a:rPr>
              <a:t>18 year old Matthew Bryce-Trainor from Huddersfield was sentenced to 8 weeks in prison after a knife was found in his bag. The teenager </a:t>
            </a:r>
            <a:r>
              <a:rPr lang="en-GB" sz="1400" i="1" dirty="0">
                <a:solidFill>
                  <a:srgbClr val="7030A0"/>
                </a:solidFill>
                <a:latin typeface="+mj-lt"/>
              </a:rPr>
              <a:t>looked stunned as he was led away </a:t>
            </a:r>
            <a:r>
              <a:rPr lang="en-GB" sz="1400" i="1" dirty="0" smtClean="0">
                <a:solidFill>
                  <a:srgbClr val="7030A0"/>
                </a:solidFill>
                <a:latin typeface="+mj-lt"/>
              </a:rPr>
              <a:t>by prison </a:t>
            </a:r>
            <a:r>
              <a:rPr lang="en-GB" sz="1400" i="1" dirty="0">
                <a:solidFill>
                  <a:srgbClr val="7030A0"/>
                </a:solidFill>
                <a:latin typeface="+mj-lt"/>
              </a:rPr>
              <a:t>staff and his mother </a:t>
            </a:r>
            <a:r>
              <a:rPr lang="en-GB" sz="1400" i="1" dirty="0" smtClean="0">
                <a:solidFill>
                  <a:srgbClr val="7030A0"/>
                </a:solidFill>
                <a:latin typeface="+mj-lt"/>
              </a:rPr>
              <a:t>wept. He had been due to start university.</a:t>
            </a:r>
          </a:p>
          <a:p>
            <a:pPr algn="ctr">
              <a:defRPr/>
            </a:pPr>
            <a:endParaRPr lang="en-GB" sz="1400" i="1" dirty="0">
              <a:solidFill>
                <a:srgbClr val="7030A0"/>
              </a:solidFill>
              <a:latin typeface="+mj-lt"/>
            </a:endParaRPr>
          </a:p>
          <a:p>
            <a:pPr algn="ctr">
              <a:defRPr/>
            </a:pPr>
            <a:endParaRPr lang="en-GB" sz="1400" i="1" dirty="0">
              <a:solidFill>
                <a:srgbClr val="7030A0"/>
              </a:solidFill>
              <a:latin typeface="+mj-lt"/>
            </a:endParaRPr>
          </a:p>
        </p:txBody>
      </p:sp>
      <p:pic>
        <p:nvPicPr>
          <p:cNvPr id="43015"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6667" y="3175"/>
            <a:ext cx="1626439" cy="6378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9"/>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348593" y="3173"/>
            <a:ext cx="1778141" cy="6378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13565" y="5229200"/>
            <a:ext cx="658713" cy="828135"/>
          </a:xfrm>
          <a:prstGeom prst="rect">
            <a:avLst/>
          </a:prstGeom>
        </p:spPr>
      </p:pic>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75004" y="6175065"/>
            <a:ext cx="1768996" cy="6829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sp>
        <p:nvSpPr>
          <p:cNvPr id="45058"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7DA311C-61A0-4AC0-9813-70E20FFC1F8A}" type="slidenum">
              <a:rPr lang="en-GB" altLang="en-US" sz="1400" smtClean="0">
                <a:solidFill>
                  <a:srgbClr val="000000"/>
                </a:solidFill>
              </a:rPr>
              <a:pPr>
                <a:spcBef>
                  <a:spcPct val="0"/>
                </a:spcBef>
                <a:buFontTx/>
                <a:buNone/>
              </a:pPr>
              <a:t>18</a:t>
            </a:fld>
            <a:endParaRPr lang="en-GB" altLang="en-US" sz="1400" smtClean="0">
              <a:solidFill>
                <a:srgbClr val="000000"/>
              </a:solidFill>
            </a:endParaRPr>
          </a:p>
        </p:txBody>
      </p:sp>
      <p:sp>
        <p:nvSpPr>
          <p:cNvPr id="45059" name="Rectangle 1"/>
          <p:cNvSpPr>
            <a:spLocks noChangeArrowheads="1"/>
          </p:cNvSpPr>
          <p:nvPr/>
        </p:nvSpPr>
        <p:spPr bwMode="auto">
          <a:xfrm>
            <a:off x="1619250" y="333375"/>
            <a:ext cx="59055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u="sng" dirty="0">
                <a:latin typeface="HelveticaNeue-Light"/>
              </a:rPr>
              <a:t>A knife can do as much damage to </a:t>
            </a:r>
            <a:r>
              <a:rPr lang="en-GB" altLang="en-US" u="sng" dirty="0">
                <a:latin typeface="HelveticaNeue"/>
              </a:rPr>
              <a:t>someone </a:t>
            </a:r>
            <a:endParaRPr lang="en-GB" altLang="en-US" u="sng" dirty="0" smtClean="0">
              <a:latin typeface="HelveticaNeue"/>
            </a:endParaRPr>
          </a:p>
          <a:p>
            <a:pPr algn="ctr">
              <a:spcBef>
                <a:spcPct val="0"/>
              </a:spcBef>
              <a:buFontTx/>
              <a:buNone/>
            </a:pPr>
            <a:r>
              <a:rPr lang="en-GB" altLang="en-US" u="sng" dirty="0" smtClean="0">
                <a:latin typeface="HelveticaNeue"/>
              </a:rPr>
              <a:t>as </a:t>
            </a:r>
            <a:r>
              <a:rPr lang="en-GB" altLang="en-US" u="sng" dirty="0">
                <a:latin typeface="HelveticaNeue"/>
              </a:rPr>
              <a:t>a gun.</a:t>
            </a:r>
            <a:r>
              <a:rPr lang="en-GB" altLang="en-US" b="1" i="1" u="sng" dirty="0">
                <a:latin typeface="HelveticaNeue-BoldItalic"/>
              </a:rPr>
              <a:t> </a:t>
            </a:r>
            <a:endParaRPr lang="en-GB" altLang="en-US" u="sng" dirty="0">
              <a:latin typeface="Times New Roman" panose="02020603050405020304" pitchFamily="18" charset="0"/>
            </a:endParaRPr>
          </a:p>
        </p:txBody>
      </p:sp>
      <p:sp>
        <p:nvSpPr>
          <p:cNvPr id="7" name="TextBox 6"/>
          <p:cNvSpPr txBox="1"/>
          <p:nvPr/>
        </p:nvSpPr>
        <p:spPr>
          <a:xfrm>
            <a:off x="3131839" y="1903035"/>
            <a:ext cx="2664123" cy="923330"/>
          </a:xfrm>
          <a:prstGeom prst="rect">
            <a:avLst/>
          </a:prstGeom>
          <a:blipFill>
            <a:blip r:embed="rId4">
              <a:alphaModFix amt="90000"/>
              <a:extLst>
                <a:ext uri="{28A0092B-C50C-407E-A947-70E740481C1C}">
                  <a14:useLocalDpi xmlns:a14="http://schemas.microsoft.com/office/drawing/2010/main"/>
                </a:ext>
              </a:extLst>
            </a:blip>
            <a:tile tx="0" ty="0" sx="100000" sy="100000" flip="none" algn="tl"/>
          </a:blipFill>
        </p:spPr>
        <p:txBody>
          <a:bodyPr wrap="square">
            <a:spAutoFit/>
          </a:bodyPr>
          <a:lstStyle/>
          <a:p>
            <a:pPr algn="ctr">
              <a:defRPr/>
            </a:pPr>
            <a:r>
              <a:rPr lang="en-GB" sz="5400" b="1" dirty="0">
                <a:ln w="0"/>
                <a:effectLst>
                  <a:outerShdw blurRad="38100" dist="19050" dir="2700000" algn="tl" rotWithShape="0">
                    <a:schemeClr val="dk1">
                      <a:alpha val="40000"/>
                    </a:schemeClr>
                  </a:outerShdw>
                </a:effectLst>
                <a:latin typeface="Stencil" panose="040409050D0802020404" pitchFamily="82" charset="0"/>
              </a:rPr>
              <a:t>True</a:t>
            </a:r>
          </a:p>
        </p:txBody>
      </p:sp>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65237" y="3108325"/>
            <a:ext cx="4883319" cy="122979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0" name="Rectangle 9"/>
          <p:cNvSpPr/>
          <p:nvPr/>
        </p:nvSpPr>
        <p:spPr>
          <a:xfrm>
            <a:off x="2287032" y="4846899"/>
            <a:ext cx="4752975" cy="830263"/>
          </a:xfrm>
          <a:prstGeom prst="rect">
            <a:avLst/>
          </a:prstGeom>
          <a:solidFill>
            <a:srgbClr val="CCCCFF"/>
          </a:solidFill>
          <a:ln/>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en-GB" altLang="en-US" sz="1600" i="1" dirty="0">
                <a:solidFill>
                  <a:srgbClr val="7030A0"/>
                </a:solidFill>
                <a:latin typeface="Segoe UI Emoji" panose="020B0502040204020203" pitchFamily="34" charset="0"/>
                <a:ea typeface="Segoe UI Emoji" panose="020B0502040204020203" pitchFamily="34" charset="0"/>
              </a:rPr>
              <a:t>Some people believe there are ‘safe places’ to stab (leg/arm). </a:t>
            </a:r>
          </a:p>
          <a:p>
            <a:pPr algn="ctr">
              <a:defRPr/>
            </a:pPr>
            <a:r>
              <a:rPr lang="en-GB" altLang="en-US" sz="1600" i="1" dirty="0">
                <a:solidFill>
                  <a:srgbClr val="7030A0"/>
                </a:solidFill>
                <a:latin typeface="Segoe UI Emoji" panose="020B0502040204020203" pitchFamily="34" charset="0"/>
                <a:ea typeface="Segoe UI Emoji" panose="020B0502040204020203" pitchFamily="34" charset="0"/>
              </a:rPr>
              <a:t>The truth is there are NO safe places to stab.</a:t>
            </a:r>
            <a:endParaRPr lang="en-GB" sz="1600" i="1" dirty="0">
              <a:latin typeface="Segoe UI Emoji" panose="020B0502040204020203" pitchFamily="34" charset="0"/>
              <a:ea typeface="Segoe UI Emoji" panose="020B0502040204020203" pitchFamily="34" charset="0"/>
            </a:endParaRPr>
          </a:p>
        </p:txBody>
      </p:sp>
      <p:pic>
        <p:nvPicPr>
          <p:cNvPr id="45063" name="Picture 12"/>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0" y="-1"/>
            <a:ext cx="1763688" cy="6381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17"/>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7571900" y="8286"/>
            <a:ext cx="1585530" cy="6315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33804" y="6339584"/>
            <a:ext cx="1461722" cy="4616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sp>
        <p:nvSpPr>
          <p:cNvPr id="47106"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D3F7E7C-72E3-42B8-B792-DE93F6AC8B3A}" type="slidenum">
              <a:rPr lang="en-GB" altLang="en-US" sz="1400" smtClean="0">
                <a:solidFill>
                  <a:srgbClr val="000000"/>
                </a:solidFill>
              </a:rPr>
              <a:pPr>
                <a:spcBef>
                  <a:spcPct val="0"/>
                </a:spcBef>
                <a:buFontTx/>
                <a:buNone/>
              </a:pPr>
              <a:t>19</a:t>
            </a:fld>
            <a:endParaRPr lang="en-GB" altLang="en-US" sz="1400" smtClean="0">
              <a:solidFill>
                <a:srgbClr val="000000"/>
              </a:solidFill>
            </a:endParaRPr>
          </a:p>
        </p:txBody>
      </p:sp>
      <p:sp>
        <p:nvSpPr>
          <p:cNvPr id="7" name="TextBox 6"/>
          <p:cNvSpPr txBox="1"/>
          <p:nvPr/>
        </p:nvSpPr>
        <p:spPr>
          <a:xfrm>
            <a:off x="3215017" y="2287854"/>
            <a:ext cx="2736850" cy="1754188"/>
          </a:xfrm>
          <a:prstGeom prst="rect">
            <a:avLst/>
          </a:prstGeom>
          <a:noFill/>
        </p:spPr>
        <p:txBody>
          <a:bodyPr>
            <a:spAutoFit/>
          </a:bodyPr>
          <a:lstStyle/>
          <a:p>
            <a:pPr algn="ctr">
              <a:defRPr/>
            </a:pPr>
            <a:endParaRPr lang="en-GB" sz="5400" b="1" dirty="0">
              <a:ln w="0"/>
              <a:effectLst>
                <a:outerShdw blurRad="38100" dist="19050" dir="2700000" algn="tl" rotWithShape="0">
                  <a:schemeClr val="dk1">
                    <a:alpha val="40000"/>
                  </a:schemeClr>
                </a:outerShdw>
              </a:effectLst>
              <a:latin typeface="Stencil" panose="040409050D0802020404" pitchFamily="82" charset="0"/>
            </a:endParaRPr>
          </a:p>
          <a:p>
            <a:pPr algn="ctr">
              <a:defRPr/>
            </a:pPr>
            <a:r>
              <a:rPr lang="en-GB" sz="5400" b="1" dirty="0">
                <a:ln w="0"/>
                <a:effectLst>
                  <a:outerShdw blurRad="38100" dist="19050" dir="2700000" algn="tl" rotWithShape="0">
                    <a:schemeClr val="dk1">
                      <a:alpha val="40000"/>
                    </a:schemeClr>
                  </a:outerShdw>
                </a:effectLst>
                <a:latin typeface="Stencil" panose="040409050D0802020404" pitchFamily="82" charset="0"/>
              </a:rPr>
              <a:t>False</a:t>
            </a:r>
          </a:p>
        </p:txBody>
      </p:sp>
      <p:sp>
        <p:nvSpPr>
          <p:cNvPr id="4" name="Rectangle 3"/>
          <p:cNvSpPr/>
          <p:nvPr/>
        </p:nvSpPr>
        <p:spPr>
          <a:xfrm>
            <a:off x="2383503" y="4508490"/>
            <a:ext cx="4392488" cy="830997"/>
          </a:xfrm>
          <a:prstGeom prst="rect">
            <a:avLst/>
          </a:prstGeom>
          <a:solidFill>
            <a:srgbClr val="CCCCFF"/>
          </a:solidFill>
          <a:scene3d>
            <a:camera prst="orthographicFront"/>
            <a:lightRig rig="threePt" dir="t"/>
          </a:scene3d>
          <a:sp3d>
            <a:bevelT prst="relaxedInset"/>
          </a:sp3d>
        </p:spPr>
        <p:style>
          <a:lnRef idx="0">
            <a:scrgbClr r="0" g="0" b="0"/>
          </a:lnRef>
          <a:fillRef idx="1002">
            <a:schemeClr val="lt1"/>
          </a:fillRef>
          <a:effectRef idx="0">
            <a:scrgbClr r="0" g="0" b="0"/>
          </a:effectRef>
          <a:fontRef idx="major"/>
        </p:style>
        <p:txBody>
          <a:bodyPr wrap="square">
            <a:spAutoFit/>
            <a:sp3d contourW="12700" prstMaterial="dkEdge">
              <a:contourClr>
                <a:schemeClr val="bg2">
                  <a:lumMod val="20000"/>
                  <a:lumOff val="80000"/>
                </a:schemeClr>
              </a:contourClr>
            </a:sp3d>
          </a:bodyPr>
          <a:lstStyle/>
          <a:p>
            <a:pPr algn="ctr">
              <a:defRPr/>
            </a:pPr>
            <a:r>
              <a:rPr lang="en-GB" altLang="en-US" dirty="0">
                <a:latin typeface="HelveticaNeue"/>
              </a:rPr>
              <a:t>Teachers can search you </a:t>
            </a:r>
            <a:endParaRPr lang="en-GB" altLang="en-US" dirty="0" smtClean="0">
              <a:latin typeface="HelveticaNeue"/>
            </a:endParaRPr>
          </a:p>
          <a:p>
            <a:pPr algn="ctr">
              <a:defRPr/>
            </a:pPr>
            <a:r>
              <a:rPr lang="en-GB" altLang="en-US" dirty="0" smtClean="0">
                <a:latin typeface="HelveticaNeue"/>
              </a:rPr>
              <a:t>even </a:t>
            </a:r>
            <a:r>
              <a:rPr lang="en-GB" altLang="en-US" dirty="0">
                <a:latin typeface="HelveticaNeue"/>
              </a:rPr>
              <a:t>if you </a:t>
            </a:r>
            <a:r>
              <a:rPr lang="en-GB" altLang="en-US" u="sng" dirty="0">
                <a:latin typeface="HelveticaNeue"/>
              </a:rPr>
              <a:t>don’t</a:t>
            </a:r>
            <a:r>
              <a:rPr lang="en-GB" altLang="en-US" dirty="0">
                <a:latin typeface="HelveticaNeue"/>
              </a:rPr>
              <a:t> consent</a:t>
            </a:r>
          </a:p>
        </p:txBody>
      </p:sp>
      <p:sp>
        <p:nvSpPr>
          <p:cNvPr id="3" name="Rectangle 2"/>
          <p:cNvSpPr/>
          <p:nvPr/>
        </p:nvSpPr>
        <p:spPr>
          <a:xfrm>
            <a:off x="2162714" y="136920"/>
            <a:ext cx="4817958" cy="1938992"/>
          </a:xfrm>
          <a:prstGeom prst="rect">
            <a:avLst/>
          </a:prstGeom>
        </p:spPr>
        <p:txBody>
          <a:bodyPr wrap="square">
            <a:spAutoFit/>
          </a:bodyPr>
          <a:lstStyle/>
          <a:p>
            <a:pPr algn="ctr">
              <a:defRPr/>
            </a:pPr>
            <a:endParaRPr lang="en-US" altLang="en-US" u="sng" dirty="0">
              <a:solidFill>
                <a:srgbClr val="000000"/>
              </a:solidFill>
              <a:latin typeface="+mn-lt"/>
            </a:endParaRPr>
          </a:p>
          <a:p>
            <a:pPr algn="ctr">
              <a:defRPr/>
            </a:pPr>
            <a:r>
              <a:rPr lang="en-US" altLang="en-US" u="sng" dirty="0">
                <a:solidFill>
                  <a:srgbClr val="000000"/>
                </a:solidFill>
                <a:latin typeface="+mj-lt"/>
              </a:rPr>
              <a:t>Teachers have the legal power </a:t>
            </a:r>
            <a:endParaRPr lang="en-US" altLang="en-US" u="sng" dirty="0" smtClean="0">
              <a:solidFill>
                <a:srgbClr val="000000"/>
              </a:solidFill>
              <a:latin typeface="+mj-lt"/>
            </a:endParaRPr>
          </a:p>
          <a:p>
            <a:pPr algn="ctr">
              <a:defRPr/>
            </a:pPr>
            <a:r>
              <a:rPr lang="en-US" altLang="en-US" u="sng" dirty="0" smtClean="0">
                <a:solidFill>
                  <a:srgbClr val="000000"/>
                </a:solidFill>
                <a:latin typeface="+mj-lt"/>
              </a:rPr>
              <a:t>to search </a:t>
            </a:r>
            <a:r>
              <a:rPr lang="en-US" altLang="en-US" u="sng" dirty="0">
                <a:solidFill>
                  <a:srgbClr val="000000"/>
                </a:solidFill>
                <a:latin typeface="+mj-lt"/>
              </a:rPr>
              <a:t>students for knives</a:t>
            </a:r>
            <a:r>
              <a:rPr lang="en-US" altLang="en-US" u="sng" dirty="0" smtClean="0">
                <a:solidFill>
                  <a:srgbClr val="000000"/>
                </a:solidFill>
                <a:latin typeface="+mj-lt"/>
              </a:rPr>
              <a:t>,</a:t>
            </a:r>
          </a:p>
          <a:p>
            <a:pPr algn="ctr">
              <a:defRPr/>
            </a:pPr>
            <a:r>
              <a:rPr lang="en-US" altLang="en-US" u="sng" dirty="0" smtClean="0">
                <a:solidFill>
                  <a:srgbClr val="000000"/>
                </a:solidFill>
                <a:latin typeface="+mj-lt"/>
              </a:rPr>
              <a:t> but</a:t>
            </a:r>
          </a:p>
          <a:p>
            <a:pPr algn="ctr">
              <a:defRPr/>
            </a:pPr>
            <a:r>
              <a:rPr lang="en-US" altLang="en-US" u="sng" dirty="0" smtClean="0">
                <a:solidFill>
                  <a:srgbClr val="000000"/>
                </a:solidFill>
                <a:latin typeface="+mj-lt"/>
              </a:rPr>
              <a:t> </a:t>
            </a:r>
            <a:r>
              <a:rPr lang="en-US" altLang="en-US" u="sng" dirty="0">
                <a:solidFill>
                  <a:srgbClr val="000000"/>
                </a:solidFill>
                <a:latin typeface="+mj-lt"/>
              </a:rPr>
              <a:t>only with the </a:t>
            </a:r>
            <a:r>
              <a:rPr lang="en-GB" altLang="en-US" u="sng" dirty="0">
                <a:solidFill>
                  <a:srgbClr val="000000"/>
                </a:solidFill>
                <a:latin typeface="+mj-lt"/>
              </a:rPr>
              <a:t>students' consent.</a:t>
            </a:r>
          </a:p>
        </p:txBody>
      </p:sp>
      <p:pic>
        <p:nvPicPr>
          <p:cNvPr id="47110"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2162714" cy="638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1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980671" y="0"/>
            <a:ext cx="2163329" cy="638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08304" y="6091345"/>
            <a:ext cx="1725318" cy="6584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7851" y="810541"/>
            <a:ext cx="8608298" cy="5236918"/>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82752"/>
            <a:ext cx="9144000" cy="5492496"/>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24840"/>
            <a:ext cx="9144000" cy="5608320"/>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51816"/>
            <a:ext cx="9144000" cy="6754367"/>
          </a:xfrm>
          <a:prstGeom prst="rect">
            <a:avLst/>
          </a:prstGeom>
        </p:spPr>
      </p:pic>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109976"/>
            <a:ext cx="9144000" cy="6638047"/>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109976"/>
            <a:ext cx="9144000" cy="6754367"/>
          </a:xfrm>
          <a:prstGeom prst="rect">
            <a:avLst/>
          </a:prstGeom>
        </p:spPr>
      </p:pic>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71252"/>
            <a:ext cx="9144000" cy="6715496"/>
          </a:xfrm>
          <a:prstGeom prst="rect">
            <a:avLst/>
          </a:prstGeom>
        </p:spPr>
      </p:pic>
    </p:spTree>
    <p:extLst>
      <p:ext uri="{BB962C8B-B14F-4D97-AF65-F5344CB8AC3E}">
        <p14:creationId xmlns:p14="http://schemas.microsoft.com/office/powerpoint/2010/main" val="95684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sp>
        <p:nvSpPr>
          <p:cNvPr id="49154"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B6871FC-3190-4A33-9863-71D0274747FB}" type="slidenum">
              <a:rPr lang="en-GB" altLang="en-US" sz="1400" smtClean="0">
                <a:solidFill>
                  <a:srgbClr val="000000"/>
                </a:solidFill>
              </a:rPr>
              <a:pPr>
                <a:spcBef>
                  <a:spcPct val="0"/>
                </a:spcBef>
                <a:buFontTx/>
                <a:buNone/>
              </a:pPr>
              <a:t>20</a:t>
            </a:fld>
            <a:endParaRPr lang="en-GB" altLang="en-US" sz="1400" smtClean="0">
              <a:solidFill>
                <a:srgbClr val="000000"/>
              </a:solidFill>
            </a:endParaRPr>
          </a:p>
        </p:txBody>
      </p:sp>
      <p:sp>
        <p:nvSpPr>
          <p:cNvPr id="49155" name="Rectangle 1"/>
          <p:cNvSpPr>
            <a:spLocks noChangeArrowheads="1"/>
          </p:cNvSpPr>
          <p:nvPr/>
        </p:nvSpPr>
        <p:spPr bwMode="auto">
          <a:xfrm>
            <a:off x="1331913" y="333375"/>
            <a:ext cx="640873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u="sng">
                <a:latin typeface="HelveticaNeue-Light"/>
              </a:rPr>
              <a:t>It’s not illegal to carry a sharp object that isn’t a knife</a:t>
            </a:r>
            <a:endParaRPr lang="en-GB" altLang="en-US" u="sng">
              <a:latin typeface="Times New Roman" panose="02020603050405020304" pitchFamily="18" charset="0"/>
            </a:endParaRPr>
          </a:p>
        </p:txBody>
      </p:sp>
      <p:sp>
        <p:nvSpPr>
          <p:cNvPr id="7" name="TextBox 6"/>
          <p:cNvSpPr txBox="1"/>
          <p:nvPr/>
        </p:nvSpPr>
        <p:spPr>
          <a:xfrm>
            <a:off x="3059113" y="1797050"/>
            <a:ext cx="2736850" cy="923925"/>
          </a:xfrm>
          <a:prstGeom prst="rect">
            <a:avLst/>
          </a:prstGeom>
          <a:noFill/>
        </p:spPr>
        <p:txBody>
          <a:bodyPr>
            <a:spAutoFit/>
          </a:bodyPr>
          <a:lstStyle/>
          <a:p>
            <a:pPr algn="ctr">
              <a:defRPr/>
            </a:pPr>
            <a:r>
              <a:rPr lang="en-GB" sz="5400" b="1" dirty="0">
                <a:ln w="0"/>
                <a:effectLst>
                  <a:outerShdw blurRad="38100" dist="19050" dir="2700000" algn="tl" rotWithShape="0">
                    <a:schemeClr val="dk1">
                      <a:alpha val="40000"/>
                    </a:schemeClr>
                  </a:outerShdw>
                </a:effectLst>
                <a:latin typeface="Stencil" panose="040409050D0802020404" pitchFamily="82" charset="0"/>
              </a:rPr>
              <a:t>True </a:t>
            </a:r>
            <a:r>
              <a:rPr lang="en-GB" sz="1400" b="1" dirty="0">
                <a:ln w="0"/>
                <a:effectLst>
                  <a:outerShdw blurRad="38100" dist="19050" dir="2700000" algn="tl" rotWithShape="0">
                    <a:schemeClr val="dk1">
                      <a:alpha val="40000"/>
                    </a:schemeClr>
                  </a:outerShdw>
                </a:effectLst>
                <a:latin typeface="Stencil" panose="040409050D0802020404" pitchFamily="82" charset="0"/>
              </a:rPr>
              <a:t>But…</a:t>
            </a:r>
            <a:endParaRPr lang="en-GB" sz="5400" b="1" dirty="0">
              <a:ln w="0"/>
              <a:effectLst>
                <a:outerShdw blurRad="38100" dist="19050" dir="2700000" algn="tl" rotWithShape="0">
                  <a:schemeClr val="dk1">
                    <a:alpha val="40000"/>
                  </a:schemeClr>
                </a:outerShdw>
              </a:effectLst>
              <a:latin typeface="Stencil" panose="040409050D0802020404" pitchFamily="82" charset="0"/>
            </a:endParaRPr>
          </a:p>
        </p:txBody>
      </p:sp>
      <p:sp>
        <p:nvSpPr>
          <p:cNvPr id="4" name="Rectangle 3"/>
          <p:cNvSpPr/>
          <p:nvPr/>
        </p:nvSpPr>
        <p:spPr>
          <a:xfrm>
            <a:off x="1979712" y="3284984"/>
            <a:ext cx="5328592" cy="1200329"/>
          </a:xfrm>
          <a:prstGeom prst="rect">
            <a:avLst/>
          </a:prstGeom>
          <a:solidFill>
            <a:srgbClr val="CCCCFF"/>
          </a:solidFill>
          <a:scene3d>
            <a:camera prst="orthographicFront"/>
            <a:lightRig rig="threePt" dir="t"/>
          </a:scene3d>
          <a:sp3d>
            <a:bevelT prst="relaxedInset"/>
          </a:sp3d>
        </p:spPr>
        <p:style>
          <a:lnRef idx="0">
            <a:scrgbClr r="0" g="0" b="0"/>
          </a:lnRef>
          <a:fillRef idx="1002">
            <a:schemeClr val="lt1"/>
          </a:fillRef>
          <a:effectRef idx="0">
            <a:scrgbClr r="0" g="0" b="0"/>
          </a:effectRef>
          <a:fontRef idx="major"/>
        </p:style>
        <p:txBody>
          <a:bodyPr wrap="square">
            <a:spAutoFit/>
            <a:sp3d contourW="12700" prstMaterial="dkEdge">
              <a:contourClr>
                <a:schemeClr val="bg2">
                  <a:lumMod val="20000"/>
                  <a:lumOff val="80000"/>
                </a:schemeClr>
              </a:contourClr>
            </a:sp3d>
          </a:bodyPr>
          <a:lstStyle/>
          <a:p>
            <a:pPr algn="ctr">
              <a:defRPr/>
            </a:pPr>
            <a:r>
              <a:rPr lang="en-US" altLang="en-US" sz="2000" b="1" u="sng" dirty="0" smtClean="0">
                <a:solidFill>
                  <a:srgbClr val="363E43"/>
                </a:solidFill>
                <a:latin typeface="AktivGrotesk-Regular"/>
              </a:rPr>
              <a:t>Threatening</a:t>
            </a:r>
            <a:r>
              <a:rPr lang="en-US" altLang="en-US" sz="2000" dirty="0" smtClean="0">
                <a:solidFill>
                  <a:srgbClr val="363E43"/>
                </a:solidFill>
                <a:latin typeface="AktivGrotesk-Regular"/>
              </a:rPr>
              <a:t> </a:t>
            </a:r>
            <a:r>
              <a:rPr lang="en-US" altLang="en-US" sz="2000" dirty="0">
                <a:solidFill>
                  <a:srgbClr val="363E43"/>
                </a:solidFill>
                <a:latin typeface="AktivGrotesk-Regular"/>
              </a:rPr>
              <a:t>with a blade or sharply pointed article or offensive weapon in a public place </a:t>
            </a:r>
            <a:r>
              <a:rPr lang="en-GB" altLang="en-US" sz="2000" dirty="0">
                <a:solidFill>
                  <a:srgbClr val="363E43"/>
                </a:solidFill>
                <a:latin typeface="AktivGrotesk-Regular"/>
              </a:rPr>
              <a:t>(including school) </a:t>
            </a:r>
            <a:r>
              <a:rPr lang="en-GB" altLang="en-US" sz="2000" dirty="0" smtClean="0">
                <a:solidFill>
                  <a:srgbClr val="363E43"/>
                </a:solidFill>
                <a:latin typeface="AktivGrotesk-Regular"/>
              </a:rPr>
              <a:t>is an offence</a:t>
            </a:r>
            <a:endParaRPr lang="en-GB" altLang="en-US" sz="2000" dirty="0">
              <a:solidFill>
                <a:srgbClr val="363E43"/>
              </a:solidFill>
              <a:latin typeface="AktivGrotesk-Regular"/>
            </a:endParaRPr>
          </a:p>
          <a:p>
            <a:pPr>
              <a:defRPr/>
            </a:pPr>
            <a:endParaRPr lang="en-GB" altLang="en-US" sz="1200" dirty="0">
              <a:solidFill>
                <a:srgbClr val="363E43"/>
              </a:solidFill>
              <a:latin typeface="AktivGrotesk-Regular"/>
            </a:endParaRPr>
          </a:p>
        </p:txBody>
      </p:sp>
      <p:pic>
        <p:nvPicPr>
          <p:cNvPr id="49159"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91854" y="1430953"/>
            <a:ext cx="2382838"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5536" y="4221088"/>
            <a:ext cx="1728192" cy="1657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10"/>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959" y="1786553"/>
            <a:ext cx="2530475" cy="13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473826" y="4831556"/>
            <a:ext cx="213995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49374" y="6097887"/>
            <a:ext cx="1725318" cy="6584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822960" y="286604"/>
            <a:ext cx="7543800" cy="838140"/>
          </a:xfrm>
        </p:spPr>
        <p:txBody>
          <a:bodyPr>
            <a:noAutofit/>
          </a:bodyPr>
          <a:lstStyle/>
          <a:p>
            <a:pPr algn="ctr"/>
            <a:r>
              <a:rPr lang="en-GB" altLang="en-US" sz="3600" u="sng" dirty="0" smtClean="0"/>
              <a:t>Improvised Weapons from Wetherby YOI</a:t>
            </a:r>
          </a:p>
        </p:txBody>
      </p:sp>
      <p:pic>
        <p:nvPicPr>
          <p:cNvPr id="51203" name="Content Placeholder 4"/>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1115616" y="1196752"/>
            <a:ext cx="7032394" cy="4690109"/>
          </a:xfrm>
          <a:gradFill>
            <a:gsLst>
              <a:gs pos="0">
                <a:schemeClr val="accent2">
                  <a:tint val="65000"/>
                  <a:shade val="92000"/>
                  <a:satMod val="130000"/>
                </a:schemeClr>
              </a:gs>
              <a:gs pos="45000">
                <a:schemeClr val="accent2">
                  <a:tint val="60000"/>
                  <a:shade val="99000"/>
                  <a:satMod val="120000"/>
                </a:schemeClr>
              </a:gs>
              <a:gs pos="100000">
                <a:schemeClr val="accent2">
                  <a:tint val="55000"/>
                  <a:satMod val="140000"/>
                </a:schemeClr>
              </a:gs>
            </a:gsLst>
            <a:path path="circle">
              <a:fillToRect l="100000" t="100000" r="100000" b="100000"/>
            </a:path>
          </a:gradFill>
          <a:ln w="57150">
            <a:solidFill>
              <a:schemeClr val="tx1"/>
            </a:solidFill>
          </a:ln>
        </p:spPr>
      </p:pic>
      <p:sp>
        <p:nvSpPr>
          <p:cNvPr id="51204" name="Slide Number Placeholder 3"/>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7E7A8F9-3AB5-487F-8F69-530CAB4EAD31}" type="slidenum">
              <a:rPr lang="en-GB" altLang="en-US" sz="1400" smtClean="0">
                <a:solidFill>
                  <a:srgbClr val="000000"/>
                </a:solidFill>
                <a:latin typeface="Times New Roman" panose="02020603050405020304" pitchFamily="18" charset="0"/>
              </a:rPr>
              <a:pPr>
                <a:spcBef>
                  <a:spcPct val="0"/>
                </a:spcBef>
                <a:buFontTx/>
                <a:buNone/>
              </a:pPr>
              <a:t>21</a:t>
            </a:fld>
            <a:endParaRPr lang="en-GB" altLang="en-US" sz="1400" smtClean="0">
              <a:solidFill>
                <a:srgbClr val="000000"/>
              </a:solidFill>
              <a:latin typeface="Times New Roman" panose="02020603050405020304" pitchFamily="18" charset="0"/>
            </a:endParaRP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85351" y="6130573"/>
            <a:ext cx="1725318" cy="658425"/>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908720"/>
            <a:ext cx="7543800" cy="3240360"/>
          </a:xfrm>
        </p:spPr>
        <p:txBody>
          <a:bodyPr>
            <a:normAutofit fontScale="90000"/>
          </a:bodyPr>
          <a:lstStyle/>
          <a:p>
            <a:r>
              <a:rPr lang="en-GB" dirty="0" smtClean="0"/>
              <a:t>A True Story …</a:t>
            </a:r>
            <a:br>
              <a:rPr lang="en-GB" dirty="0" smtClean="0"/>
            </a:br>
            <a:r>
              <a:rPr lang="en-GB" dirty="0"/>
              <a:t/>
            </a:r>
            <a:br>
              <a:rPr lang="en-GB" dirty="0"/>
            </a:br>
            <a:r>
              <a:rPr lang="en-GB" dirty="0" smtClean="0"/>
              <a:t/>
            </a:r>
            <a:br>
              <a:rPr lang="en-GB" dirty="0" smtClean="0"/>
            </a:br>
            <a:r>
              <a:rPr lang="en-GB" sz="1400" dirty="0" smtClean="0"/>
              <a:t>Told, because the parent’s want the story to save someone’s life.</a:t>
            </a:r>
            <a:br>
              <a:rPr lang="en-GB" sz="1400" dirty="0" smtClean="0"/>
            </a:br>
            <a:r>
              <a:rPr lang="en-GB" dirty="0"/>
              <a:t/>
            </a:r>
            <a:br>
              <a:rPr lang="en-GB" dirty="0"/>
            </a:br>
            <a:endParaRPr lang="en-GB" dirty="0"/>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08304" y="6093296"/>
            <a:ext cx="1725318" cy="658425"/>
          </a:xfrm>
          <a:prstGeom prst="rect">
            <a:avLst/>
          </a:prstGeom>
        </p:spPr>
      </p:pic>
    </p:spTree>
    <p:extLst>
      <p:ext uri="{BB962C8B-B14F-4D97-AF65-F5344CB8AC3E}">
        <p14:creationId xmlns:p14="http://schemas.microsoft.com/office/powerpoint/2010/main" val="34719818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827584" y="836712"/>
            <a:ext cx="7534275" cy="5141913"/>
          </a:xfr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08304" y="6093296"/>
            <a:ext cx="1725318" cy="658425"/>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53250" name="Slide Number Placeholder 4"/>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D8FD8D1-7856-4D1E-A949-0F3503F17B7D}" type="slidenum">
              <a:rPr lang="en-GB" altLang="en-US" sz="1400" smtClean="0">
                <a:solidFill>
                  <a:srgbClr val="000000"/>
                </a:solidFill>
                <a:latin typeface="Times New Roman" panose="02020603050405020304" pitchFamily="18" charset="0"/>
              </a:rPr>
              <a:pPr>
                <a:spcBef>
                  <a:spcPct val="0"/>
                </a:spcBef>
                <a:buFontTx/>
                <a:buNone/>
              </a:pPr>
              <a:t>24</a:t>
            </a:fld>
            <a:endParaRPr lang="en-GB" altLang="en-US" sz="1400" smtClean="0">
              <a:solidFill>
                <a:srgbClr val="000000"/>
              </a:solidFill>
              <a:latin typeface="Times New Roman" panose="02020603050405020304" pitchFamily="18" charset="0"/>
            </a:endParaRPr>
          </a:p>
        </p:txBody>
      </p:sp>
      <p:pic>
        <p:nvPicPr>
          <p:cNvPr id="53251"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87450" y="0"/>
            <a:ext cx="5400774" cy="6858000"/>
          </a:xfrm>
          <a:prstGeom prst="rect">
            <a:avLst/>
          </a:prstGeom>
          <a:solidFill>
            <a:schemeClr val="bg1"/>
          </a:solidFill>
          <a:ln>
            <a:noFill/>
          </a:ln>
          <a:extLst/>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08304" y="6130573"/>
            <a:ext cx="1725318" cy="658425"/>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08720"/>
            <a:ext cx="9144000" cy="461176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44725"/>
            <a:ext cx="9144000" cy="6566095"/>
          </a:xfrm>
          <a:prstGeom prst="rect">
            <a:avLst/>
          </a:prstGeom>
          <a:ln w="228600" cap="sq" cmpd="thickThin">
            <a:solidFill>
              <a:srgbClr val="000000"/>
            </a:solidFill>
            <a:prstDash val="solid"/>
            <a:miter lim="800000"/>
          </a:ln>
          <a:effectLst>
            <a:innerShdw blurRad="76200">
              <a:srgbClr val="000000"/>
            </a:innerShdw>
          </a:effectLst>
        </p:spPr>
      </p:pic>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9452"/>
            <a:ext cx="9144000" cy="6610714"/>
          </a:xfrm>
          <a:prstGeom prst="rect">
            <a:avLst/>
          </a:prstGeom>
        </p:spPr>
      </p:pic>
    </p:spTree>
    <p:extLst>
      <p:ext uri="{BB962C8B-B14F-4D97-AF65-F5344CB8AC3E}">
        <p14:creationId xmlns:p14="http://schemas.microsoft.com/office/powerpoint/2010/main" val="262073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4ewFdCxd5Y"/>
          <p:cNvPicPr>
            <a:picLocks noRot="1" noChangeAspect="1"/>
          </p:cNvPicPr>
          <p:nvPr>
            <a:videoFile r:link="rId1"/>
          </p:nvPr>
        </p:nvPicPr>
        <p:blipFill>
          <a:blip r:embed="rId3"/>
          <a:stretch>
            <a:fillRect/>
          </a:stretch>
        </p:blipFill>
        <p:spPr>
          <a:xfrm>
            <a:off x="467544" y="620688"/>
            <a:ext cx="8192910" cy="4608512"/>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36296" y="6093296"/>
            <a:ext cx="1725318" cy="658425"/>
          </a:xfrm>
          <a:prstGeom prst="rect">
            <a:avLst/>
          </a:prstGeom>
        </p:spPr>
      </p:pic>
    </p:spTree>
    <p:extLst>
      <p:ext uri="{BB962C8B-B14F-4D97-AF65-F5344CB8AC3E}">
        <p14:creationId xmlns:p14="http://schemas.microsoft.com/office/powerpoint/2010/main" val="19636609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1"/>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4625A51-9BC2-4245-AFEC-C0553AD820D7}" type="slidenum">
              <a:rPr lang="en-GB" altLang="en-US" sz="1400" smtClean="0">
                <a:solidFill>
                  <a:srgbClr val="000000"/>
                </a:solidFill>
                <a:latin typeface="Times New Roman" panose="02020603050405020304" pitchFamily="18" charset="0"/>
              </a:rPr>
              <a:pPr>
                <a:spcBef>
                  <a:spcPct val="0"/>
                </a:spcBef>
                <a:buFontTx/>
                <a:buNone/>
              </a:pPr>
              <a:t>27</a:t>
            </a:fld>
            <a:endParaRPr lang="en-GB" altLang="en-US" sz="1400" smtClean="0">
              <a:solidFill>
                <a:srgbClr val="000000"/>
              </a:solidFill>
              <a:latin typeface="Times New Roman" panose="02020603050405020304" pitchFamily="18" charset="0"/>
            </a:endParaRPr>
          </a:p>
        </p:txBody>
      </p:sp>
      <p:pic>
        <p:nvPicPr>
          <p:cNvPr id="57348"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48064" y="6161585"/>
            <a:ext cx="2088233" cy="62741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25343" y="6175239"/>
            <a:ext cx="1608279" cy="613760"/>
          </a:xfrm>
          <a:prstGeom prst="rect">
            <a:avLst/>
          </a:prstGeom>
        </p:spPr>
      </p:pic>
      <p:sp>
        <p:nvSpPr>
          <p:cNvPr id="4" name="TextBox 3"/>
          <p:cNvSpPr txBox="1"/>
          <p:nvPr/>
        </p:nvSpPr>
        <p:spPr>
          <a:xfrm>
            <a:off x="3995937" y="786224"/>
            <a:ext cx="4752528" cy="3724096"/>
          </a:xfrm>
          <a:prstGeom prst="rect">
            <a:avLst/>
          </a:prstGeom>
          <a:noFill/>
        </p:spPr>
        <p:txBody>
          <a:bodyPr wrap="square" rtlCol="0">
            <a:spAutoFit/>
          </a:bodyPr>
          <a:lstStyle/>
          <a:p>
            <a:pPr algn="ctr"/>
            <a:r>
              <a:rPr lang="en-GB" sz="3200" u="sng" dirty="0" smtClean="0">
                <a:latin typeface="Simplified Arabic Fixed" panose="02070309020205020404" pitchFamily="49" charset="-78"/>
                <a:cs typeface="Simplified Arabic Fixed" panose="02070309020205020404" pitchFamily="49" charset="-78"/>
              </a:rPr>
              <a:t>What would you do…</a:t>
            </a:r>
          </a:p>
          <a:p>
            <a:pPr algn="ctr"/>
            <a:endParaRPr lang="en-GB" sz="3200" u="sng" dirty="0">
              <a:latin typeface="Simplified Arabic Fixed" panose="02070309020205020404" pitchFamily="49" charset="-78"/>
              <a:cs typeface="Simplified Arabic Fixed" panose="02070309020205020404" pitchFamily="49" charset="-78"/>
            </a:endParaRPr>
          </a:p>
          <a:p>
            <a:endParaRPr lang="en-GB" sz="1400" dirty="0" smtClean="0">
              <a:latin typeface="+mj-lt"/>
              <a:cs typeface="Simplified Arabic Fixed" panose="02070309020205020404" pitchFamily="49" charset="-78"/>
            </a:endParaRPr>
          </a:p>
          <a:p>
            <a:r>
              <a:rPr lang="en-GB" sz="1400" dirty="0" smtClean="0">
                <a:latin typeface="+mj-lt"/>
                <a:cs typeface="Simplified Arabic Fixed" panose="02070309020205020404" pitchFamily="49" charset="-78"/>
              </a:rPr>
              <a:t>A girl sees this screen on her older brother’s phone.</a:t>
            </a:r>
          </a:p>
          <a:p>
            <a:endParaRPr lang="en-GB" sz="1400" dirty="0">
              <a:latin typeface="+mj-lt"/>
              <a:cs typeface="Simplified Arabic Fixed" panose="02070309020205020404" pitchFamily="49" charset="-78"/>
            </a:endParaRPr>
          </a:p>
          <a:p>
            <a:pPr marL="285750" indent="-285750">
              <a:buFont typeface="Arial" panose="020B0604020202020204" pitchFamily="34" charset="0"/>
              <a:buChar char="•"/>
            </a:pPr>
            <a:r>
              <a:rPr lang="en-GB" sz="1400" dirty="0" smtClean="0">
                <a:latin typeface="+mj-lt"/>
                <a:cs typeface="Simplified Arabic Fixed" panose="02070309020205020404" pitchFamily="49" charset="-78"/>
              </a:rPr>
              <a:t>What should she do?</a:t>
            </a:r>
          </a:p>
          <a:p>
            <a:pPr marL="285750" indent="-285750">
              <a:buFont typeface="Arial" panose="020B0604020202020204" pitchFamily="34" charset="0"/>
              <a:buChar char="•"/>
            </a:pPr>
            <a:r>
              <a:rPr lang="en-GB" sz="1400" dirty="0" smtClean="0">
                <a:latin typeface="+mj-lt"/>
                <a:cs typeface="Simplified Arabic Fixed" panose="02070309020205020404" pitchFamily="49" charset="-78"/>
              </a:rPr>
              <a:t>What should her brother do?</a:t>
            </a:r>
          </a:p>
          <a:p>
            <a:endParaRPr lang="en-GB" sz="1400" dirty="0">
              <a:latin typeface="+mj-lt"/>
              <a:cs typeface="Simplified Arabic Fixed" panose="02070309020205020404" pitchFamily="49" charset="-78"/>
            </a:endParaRPr>
          </a:p>
          <a:p>
            <a:endParaRPr lang="en-GB" sz="1400" dirty="0" smtClean="0">
              <a:latin typeface="+mj-lt"/>
              <a:cs typeface="Simplified Arabic Fixed" panose="02070309020205020404" pitchFamily="49" charset="-78"/>
            </a:endParaRPr>
          </a:p>
          <a:p>
            <a:endParaRPr lang="en-GB" sz="1400" dirty="0">
              <a:latin typeface="+mj-lt"/>
              <a:cs typeface="Simplified Arabic Fixed" panose="02070309020205020404" pitchFamily="49" charset="-78"/>
            </a:endParaRPr>
          </a:p>
          <a:p>
            <a:endParaRPr lang="en-GB" sz="1400" dirty="0" smtClean="0">
              <a:latin typeface="+mj-lt"/>
              <a:cs typeface="Simplified Arabic Fixed" panose="02070309020205020404" pitchFamily="49" charset="-78"/>
            </a:endParaRPr>
          </a:p>
          <a:p>
            <a:endParaRPr lang="en-GB" sz="1400" dirty="0" smtClean="0">
              <a:latin typeface="+mj-lt"/>
              <a:cs typeface="Simplified Arabic Fixed" panose="02070309020205020404" pitchFamily="49" charset="-78"/>
            </a:endParaRPr>
          </a:p>
          <a:p>
            <a:pPr marL="457200" indent="-457200">
              <a:buFont typeface="Arial" panose="020B0604020202020204" pitchFamily="34" charset="0"/>
              <a:buChar char="•"/>
            </a:pPr>
            <a:endParaRPr lang="en-GB" sz="3200" u="sng" dirty="0">
              <a:latin typeface="Simplified Arabic Fixed" panose="02070309020205020404" pitchFamily="49" charset="-78"/>
              <a:cs typeface="Simplified Arabic Fixed" panose="02070309020205020404" pitchFamily="49" charset="-78"/>
            </a:endParaRPr>
          </a:p>
        </p:txBody>
      </p:sp>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9589" y="620688"/>
            <a:ext cx="2878811" cy="5266531"/>
          </a:xfrm>
          <a:prstGeom prst="rect">
            <a:avLst/>
          </a:prstGeom>
        </p:spPr>
      </p:pic>
      <p:sp>
        <p:nvSpPr>
          <p:cNvPr id="6" name="TextBox 5"/>
          <p:cNvSpPr txBox="1"/>
          <p:nvPr/>
        </p:nvSpPr>
        <p:spPr>
          <a:xfrm>
            <a:off x="1258874" y="3212976"/>
            <a:ext cx="1224893" cy="553998"/>
          </a:xfrm>
          <a:prstGeom prst="rect">
            <a:avLst/>
          </a:prstGeom>
          <a:noFill/>
        </p:spPr>
        <p:txBody>
          <a:bodyPr wrap="square" rtlCol="0">
            <a:spAutoFit/>
          </a:bodyPr>
          <a:lstStyle/>
          <a:p>
            <a:r>
              <a:rPr lang="en-GB" sz="1000" dirty="0" smtClean="0">
                <a:latin typeface="Vrinda" panose="020B0502040204020203" pitchFamily="34" charset="0"/>
                <a:cs typeface="Vrinda" panose="020B0502040204020203" pitchFamily="34" charset="0"/>
              </a:rPr>
              <a:t>Me too. Taking a knife in.. If he starts on me..</a:t>
            </a:r>
            <a:endParaRPr lang="en-GB" sz="1000" dirty="0">
              <a:latin typeface="Vrinda" panose="020B0502040204020203" pitchFamily="34" charset="0"/>
              <a:cs typeface="Vrinda" panose="020B0502040204020203" pitchFamily="34" charset="0"/>
            </a:endParaRPr>
          </a:p>
        </p:txBody>
      </p:sp>
      <p:sp>
        <p:nvSpPr>
          <p:cNvPr id="8" name="TextBox 7"/>
          <p:cNvSpPr txBox="1"/>
          <p:nvPr/>
        </p:nvSpPr>
        <p:spPr>
          <a:xfrm>
            <a:off x="2698282" y="2060848"/>
            <a:ext cx="633393" cy="246221"/>
          </a:xfrm>
          <a:prstGeom prst="rect">
            <a:avLst/>
          </a:prstGeom>
          <a:noFill/>
        </p:spPr>
        <p:txBody>
          <a:bodyPr wrap="square" rtlCol="0">
            <a:spAutoFit/>
          </a:bodyPr>
          <a:lstStyle/>
          <a:p>
            <a:r>
              <a:rPr lang="en-GB" sz="1000" dirty="0" smtClean="0">
                <a:latin typeface="Vrinda" panose="020B0502040204020203" pitchFamily="34" charset="0"/>
                <a:cs typeface="Vrinda" panose="020B0502040204020203" pitchFamily="34" charset="0"/>
              </a:rPr>
              <a:t>Hey</a:t>
            </a:r>
            <a:endParaRPr lang="en-GB" sz="1000" dirty="0">
              <a:latin typeface="Vrinda" panose="020B0502040204020203" pitchFamily="34" charset="0"/>
              <a:cs typeface="Vrinda" panose="020B0502040204020203" pitchFamily="34" charset="0"/>
            </a:endParaRPr>
          </a:p>
        </p:txBody>
      </p:sp>
      <p:sp>
        <p:nvSpPr>
          <p:cNvPr id="9" name="TextBox 8"/>
          <p:cNvSpPr txBox="1"/>
          <p:nvPr/>
        </p:nvSpPr>
        <p:spPr>
          <a:xfrm>
            <a:off x="1258875" y="2327657"/>
            <a:ext cx="1080120" cy="246221"/>
          </a:xfrm>
          <a:prstGeom prst="rect">
            <a:avLst/>
          </a:prstGeom>
          <a:noFill/>
        </p:spPr>
        <p:txBody>
          <a:bodyPr wrap="square" rtlCol="0">
            <a:spAutoFit/>
          </a:bodyPr>
          <a:lstStyle/>
          <a:p>
            <a:r>
              <a:rPr lang="en-GB" sz="1000" dirty="0" smtClean="0">
                <a:latin typeface="Vrinda" panose="020B0502040204020203" pitchFamily="34" charset="0"/>
                <a:cs typeface="Vrinda" panose="020B0502040204020203" pitchFamily="34" charset="0"/>
              </a:rPr>
              <a:t>Mr Todd today</a:t>
            </a:r>
            <a:endParaRPr lang="en-GB" sz="1000" dirty="0">
              <a:latin typeface="Vrinda" panose="020B0502040204020203" pitchFamily="34" charset="0"/>
              <a:cs typeface="Vrinda" panose="020B0502040204020203" pitchFamily="34" charset="0"/>
            </a:endParaRPr>
          </a:p>
        </p:txBody>
      </p:sp>
      <p:sp>
        <p:nvSpPr>
          <p:cNvPr id="10" name="TextBox 9"/>
          <p:cNvSpPr txBox="1"/>
          <p:nvPr/>
        </p:nvSpPr>
        <p:spPr>
          <a:xfrm>
            <a:off x="2338995" y="2648272"/>
            <a:ext cx="1224893" cy="400110"/>
          </a:xfrm>
          <a:prstGeom prst="rect">
            <a:avLst/>
          </a:prstGeom>
          <a:noFill/>
        </p:spPr>
        <p:txBody>
          <a:bodyPr wrap="square" rtlCol="0">
            <a:spAutoFit/>
          </a:bodyPr>
          <a:lstStyle/>
          <a:p>
            <a:r>
              <a:rPr lang="en-GB" sz="1000" dirty="0" smtClean="0">
                <a:latin typeface="Vrinda" panose="020B0502040204020203" pitchFamily="34" charset="0"/>
                <a:cs typeface="Vrinda" panose="020B0502040204020203" pitchFamily="34" charset="0"/>
              </a:rPr>
              <a:t>Yea, hate maths, hate Todd</a:t>
            </a:r>
            <a:endParaRPr lang="en-GB" sz="1000" dirty="0">
              <a:latin typeface="Vrinda" panose="020B0502040204020203" pitchFamily="34" charset="0"/>
              <a:cs typeface="Vrinda" panose="020B0502040204020203" pitchFamily="34" charset="0"/>
            </a:endParaRPr>
          </a:p>
        </p:txBody>
      </p:sp>
      <p:sp>
        <p:nvSpPr>
          <p:cNvPr id="11" name="TextBox 10"/>
          <p:cNvSpPr txBox="1"/>
          <p:nvPr/>
        </p:nvSpPr>
        <p:spPr>
          <a:xfrm>
            <a:off x="1763689" y="3931568"/>
            <a:ext cx="1567986" cy="400110"/>
          </a:xfrm>
          <a:prstGeom prst="rect">
            <a:avLst/>
          </a:prstGeom>
          <a:noFill/>
        </p:spPr>
        <p:txBody>
          <a:bodyPr wrap="square" rtlCol="0">
            <a:spAutoFit/>
          </a:bodyPr>
          <a:lstStyle/>
          <a:p>
            <a:r>
              <a:rPr lang="en-GB" sz="1000" dirty="0" smtClean="0">
                <a:latin typeface="Vrinda" panose="020B0502040204020203" pitchFamily="34" charset="0"/>
                <a:cs typeface="Vrinda" panose="020B0502040204020203" pitchFamily="34" charset="0"/>
              </a:rPr>
              <a:t>What?!! u crazy? You’ll get caught.. </a:t>
            </a:r>
            <a:endParaRPr lang="en-GB" sz="1000" dirty="0">
              <a:latin typeface="Vrinda" panose="020B0502040204020203" pitchFamily="34" charset="0"/>
              <a:cs typeface="Vrinda" panose="020B0502040204020203" pitchFamily="34" charset="0"/>
            </a:endParaRPr>
          </a:p>
        </p:txBody>
      </p:sp>
      <p:sp>
        <p:nvSpPr>
          <p:cNvPr id="12" name="TextBox 11"/>
          <p:cNvSpPr txBox="1"/>
          <p:nvPr/>
        </p:nvSpPr>
        <p:spPr>
          <a:xfrm>
            <a:off x="1331640" y="4464249"/>
            <a:ext cx="1584176" cy="246221"/>
          </a:xfrm>
          <a:prstGeom prst="rect">
            <a:avLst/>
          </a:prstGeom>
          <a:noFill/>
        </p:spPr>
        <p:txBody>
          <a:bodyPr wrap="square" rtlCol="0">
            <a:spAutoFit/>
          </a:bodyPr>
          <a:lstStyle/>
          <a:p>
            <a:r>
              <a:rPr lang="en-GB" sz="1000" dirty="0" smtClean="0">
                <a:latin typeface="Vrinda" panose="020B0502040204020203" pitchFamily="34" charset="0"/>
                <a:cs typeface="Vrinda" panose="020B0502040204020203" pitchFamily="34" charset="0"/>
              </a:rPr>
              <a:t>Only if u grass</a:t>
            </a:r>
            <a:endParaRPr lang="en-GB" sz="1000" dirty="0">
              <a:latin typeface="Vrinda" panose="020B0502040204020203" pitchFamily="34" charset="0"/>
              <a:cs typeface="Vrinda" panose="020B0502040204020203" pitchFamily="34" charset="0"/>
            </a:endParaRPr>
          </a:p>
        </p:txBody>
      </p:sp>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95937" y="2975939"/>
            <a:ext cx="2023640" cy="3068761"/>
          </a:xfrm>
          <a:prstGeom prst="rect">
            <a:avLst/>
          </a:prstGeom>
        </p:spPr>
      </p:pic>
      <p:pic>
        <p:nvPicPr>
          <p:cNvPr id="14" name="Pictur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56026" y="2961307"/>
            <a:ext cx="2072870" cy="3083394"/>
          </a:xfrm>
          <a:prstGeom prst="rect">
            <a:avLst/>
          </a:prstGeom>
        </p:spPr>
      </p:pic>
    </p:spTree>
    <p:extLst>
      <p:ext uri="{BB962C8B-B14F-4D97-AF65-F5344CB8AC3E}">
        <p14:creationId xmlns:p14="http://schemas.microsoft.com/office/powerpoint/2010/main" val="90169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4"/>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6291AEB-9633-44FA-B17B-5FFEC3952A6E}" type="slidenum">
              <a:rPr lang="en-GB" altLang="en-US" sz="1400" smtClean="0">
                <a:solidFill>
                  <a:srgbClr val="000000"/>
                </a:solidFill>
                <a:latin typeface="Times New Roman" panose="02020603050405020304" pitchFamily="18" charset="0"/>
              </a:rPr>
              <a:pPr>
                <a:spcBef>
                  <a:spcPct val="0"/>
                </a:spcBef>
                <a:buFontTx/>
                <a:buNone/>
              </a:pPr>
              <a:t>28</a:t>
            </a:fld>
            <a:endParaRPr lang="en-GB" altLang="en-US" sz="1400" smtClean="0">
              <a:solidFill>
                <a:srgbClr val="000000"/>
              </a:solidFill>
              <a:latin typeface="Times New Roman" panose="02020603050405020304" pitchFamily="18" charset="0"/>
            </a:endParaRPr>
          </a:p>
        </p:txBody>
      </p:sp>
      <p:sp>
        <p:nvSpPr>
          <p:cNvPr id="41987" name="Title 1"/>
          <p:cNvSpPr>
            <a:spLocks noGrp="1"/>
          </p:cNvSpPr>
          <p:nvPr>
            <p:ph type="ctrTitle" idx="4294967295"/>
          </p:nvPr>
        </p:nvSpPr>
        <p:spPr>
          <a:xfrm>
            <a:off x="899592" y="3630799"/>
            <a:ext cx="5760640" cy="2840509"/>
          </a:xfrm>
        </p:spPr>
        <p:txBody>
          <a:bodyPr>
            <a:normAutofit fontScale="90000"/>
          </a:bodyPr>
          <a:lstStyle/>
          <a:p>
            <a:pPr>
              <a:defRPr/>
            </a:pPr>
            <a:r>
              <a:rPr lang="en-GB" altLang="en-US" dirty="0" smtClean="0"/>
              <a:t/>
            </a:r>
            <a:br>
              <a:rPr lang="en-GB" altLang="en-US" dirty="0" smtClean="0"/>
            </a:br>
            <a:r>
              <a:rPr lang="en-GB" altLang="en-US" dirty="0" smtClean="0"/>
              <a:t/>
            </a:r>
            <a:br>
              <a:rPr lang="en-GB" altLang="en-US" dirty="0" smtClean="0"/>
            </a:br>
            <a:r>
              <a:rPr lang="en-GB" altLang="en-US" dirty="0"/>
              <a:t/>
            </a:r>
            <a:br>
              <a:rPr lang="en-GB" altLang="en-US" dirty="0"/>
            </a:br>
            <a:r>
              <a:rPr lang="en-GB" altLang="en-US" dirty="0" smtClean="0"/>
              <a:t/>
            </a:r>
            <a:br>
              <a:rPr lang="en-GB" altLang="en-US" dirty="0" smtClean="0"/>
            </a:br>
            <a:r>
              <a:rPr lang="en-GB" altLang="en-US" dirty="0" smtClean="0"/>
              <a:t/>
            </a:r>
            <a:br>
              <a:rPr lang="en-GB" altLang="en-US" dirty="0" smtClean="0"/>
            </a:br>
            <a:r>
              <a:rPr lang="en-GB" altLang="en-US" sz="1800" dirty="0">
                <a:solidFill>
                  <a:srgbClr val="FF0000"/>
                </a:solidFill>
              </a:rPr>
              <a:t/>
            </a:r>
            <a:br>
              <a:rPr lang="en-GB" altLang="en-US" sz="1800" dirty="0">
                <a:solidFill>
                  <a:srgbClr val="FF0000"/>
                </a:solidFill>
              </a:rPr>
            </a:br>
            <a:r>
              <a:rPr lang="en-GB" altLang="en-US" dirty="0" smtClean="0"/>
              <a:t/>
            </a:r>
            <a:br>
              <a:rPr lang="en-GB" altLang="en-US" dirty="0" smtClean="0"/>
            </a:br>
            <a:r>
              <a:rPr lang="en-GB" altLang="en-US" dirty="0"/>
              <a:t/>
            </a:r>
            <a:br>
              <a:rPr lang="en-GB" altLang="en-US" dirty="0"/>
            </a:br>
            <a:r>
              <a:rPr lang="en-GB" altLang="en-US" dirty="0" smtClean="0"/>
              <a:t/>
            </a:r>
            <a:br>
              <a:rPr lang="en-GB" altLang="en-US" dirty="0" smtClean="0"/>
            </a:br>
            <a:r>
              <a:rPr lang="en-GB" altLang="en-US" sz="1800" dirty="0" smtClean="0">
                <a:solidFill>
                  <a:srgbClr val="FF0000"/>
                </a:solidFill>
              </a:rPr>
              <a:t/>
            </a:r>
            <a:br>
              <a:rPr lang="en-GB" altLang="en-US" sz="1800" dirty="0" smtClean="0">
                <a:solidFill>
                  <a:srgbClr val="FF0000"/>
                </a:solidFill>
              </a:rPr>
            </a:br>
            <a:r>
              <a:rPr lang="en-GB" altLang="en-US" dirty="0" smtClean="0"/>
              <a:t>More likely to get hurt</a:t>
            </a:r>
            <a:br>
              <a:rPr lang="en-GB" altLang="en-US" dirty="0" smtClean="0"/>
            </a:br>
            <a:r>
              <a:rPr lang="en-GB" altLang="en-US" dirty="0" smtClean="0"/>
              <a:t/>
            </a:r>
            <a:br>
              <a:rPr lang="en-GB" altLang="en-US" dirty="0" smtClean="0"/>
            </a:br>
            <a:r>
              <a:rPr lang="en-GB" altLang="en-US" dirty="0" smtClean="0"/>
              <a:t/>
            </a:r>
            <a:br>
              <a:rPr lang="en-GB" altLang="en-US" dirty="0" smtClean="0"/>
            </a:br>
            <a:r>
              <a:rPr lang="en-GB" altLang="en-US" dirty="0" smtClean="0"/>
              <a:t>Less likely to get hurt.</a:t>
            </a:r>
            <a:br>
              <a:rPr lang="en-GB" altLang="en-US" dirty="0" smtClean="0"/>
            </a:br>
            <a:r>
              <a:rPr lang="en-GB" altLang="en-US" dirty="0"/>
              <a:t/>
            </a:r>
            <a:br>
              <a:rPr lang="en-GB" altLang="en-US" dirty="0"/>
            </a:br>
            <a:r>
              <a:rPr lang="en-GB" altLang="en-US" dirty="0" smtClean="0"/>
              <a:t/>
            </a:r>
            <a:br>
              <a:rPr lang="en-GB" altLang="en-US" dirty="0" smtClean="0"/>
            </a:br>
            <a:endParaRPr lang="en-GB" altLang="en-US" dirty="0" smtClean="0"/>
          </a:p>
        </p:txBody>
      </p:sp>
      <p:pic>
        <p:nvPicPr>
          <p:cNvPr id="58372" name="Picture 1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29915" y="2204864"/>
            <a:ext cx="21748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1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236296" y="4077072"/>
            <a:ext cx="1510865" cy="575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99592" y="397718"/>
            <a:ext cx="7992888" cy="1815882"/>
          </a:xfrm>
          <a:prstGeom prst="rect">
            <a:avLst/>
          </a:prstGeom>
          <a:noFill/>
        </p:spPr>
        <p:txBody>
          <a:bodyPr wrap="square" rtlCol="0">
            <a:spAutoFit/>
            <a:scene3d>
              <a:camera prst="orthographicFront"/>
              <a:lightRig rig="threePt" dir="t"/>
            </a:scene3d>
            <a:sp3d extrusionH="57150">
              <a:bevelT w="38100" h="38100" prst="slope"/>
            </a:sp3d>
          </a:bodyPr>
          <a:lstStyle/>
          <a:p>
            <a:r>
              <a:rPr lang="en-GB" sz="28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ahoma" panose="020B0604030504040204" pitchFamily="34" charset="0"/>
                <a:ea typeface="Tahoma" panose="020B0604030504040204" pitchFamily="34" charset="0"/>
                <a:cs typeface="Tahoma" panose="020B0604030504040204" pitchFamily="34" charset="0"/>
              </a:rPr>
              <a:t>YOU ARE </a:t>
            </a:r>
            <a:r>
              <a:rPr lang="en-GB" sz="2800" b="1" u="sng"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ahoma" panose="020B0604030504040204" pitchFamily="34" charset="0"/>
                <a:ea typeface="Tahoma" panose="020B0604030504040204" pitchFamily="34" charset="0"/>
                <a:cs typeface="Tahoma" panose="020B0604030504040204" pitchFamily="34" charset="0"/>
              </a:rPr>
              <a:t>MORE</a:t>
            </a:r>
            <a:r>
              <a:rPr lang="en-GB" sz="28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ahoma" panose="020B0604030504040204" pitchFamily="34" charset="0"/>
                <a:ea typeface="Tahoma" panose="020B0604030504040204" pitchFamily="34" charset="0"/>
                <a:cs typeface="Tahoma" panose="020B0604030504040204" pitchFamily="34" charset="0"/>
              </a:rPr>
              <a:t> </a:t>
            </a:r>
            <a:r>
              <a:rPr lang="en-GB" sz="2800" b="1" u="sng"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ahoma" panose="020B0604030504040204" pitchFamily="34" charset="0"/>
                <a:ea typeface="Tahoma" panose="020B0604030504040204" pitchFamily="34" charset="0"/>
                <a:cs typeface="Tahoma" panose="020B0604030504040204" pitchFamily="34" charset="0"/>
              </a:rPr>
              <a:t>LIKELY</a:t>
            </a:r>
            <a:r>
              <a:rPr lang="en-GB" sz="28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ahoma" panose="020B0604030504040204" pitchFamily="34" charset="0"/>
                <a:ea typeface="Tahoma" panose="020B0604030504040204" pitchFamily="34" charset="0"/>
                <a:cs typeface="Tahoma" panose="020B0604030504040204" pitchFamily="34" charset="0"/>
              </a:rPr>
              <a:t> </a:t>
            </a:r>
          </a:p>
          <a:p>
            <a:r>
              <a:rPr lang="en-GB" sz="28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ahoma" panose="020B0604030504040204" pitchFamily="34" charset="0"/>
                <a:ea typeface="Tahoma" panose="020B0604030504040204" pitchFamily="34" charset="0"/>
                <a:cs typeface="Tahoma" panose="020B0604030504040204" pitchFamily="34" charset="0"/>
              </a:rPr>
              <a:t>TO BE INJURED OR ARRESTED</a:t>
            </a:r>
          </a:p>
          <a:p>
            <a:r>
              <a:rPr lang="en-GB" sz="28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ahoma" panose="020B0604030504040204" pitchFamily="34" charset="0"/>
                <a:ea typeface="Tahoma" panose="020B0604030504040204" pitchFamily="34" charset="0"/>
                <a:cs typeface="Tahoma" panose="020B0604030504040204" pitchFamily="34" charset="0"/>
              </a:rPr>
              <a:t>IF YOU CARRY A KNIFE.</a:t>
            </a:r>
            <a:r>
              <a:rPr lang="en-GB" sz="28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r>
            <a:br>
              <a:rPr lang="en-GB" sz="28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br>
            <a:endParaRPr lang="en-GB" sz="2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79472" y="6130573"/>
            <a:ext cx="1725318" cy="658425"/>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3528" y="260648"/>
            <a:ext cx="8424936" cy="576064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8575">
            <a:solidFill>
              <a:schemeClr val="tx1"/>
            </a:solidFill>
            <a:prstDash val="solid"/>
          </a:ln>
        </p:spPr>
        <p:txBody>
          <a:bodyPr>
            <a:normAutofit lnSpcReduction="10000"/>
          </a:bodyPr>
          <a:lstStyle/>
          <a:p>
            <a:pPr algn="ctr"/>
            <a:endParaRPr lang="en-GB" sz="4800" cap="none" dirty="0" smtClean="0">
              <a:latin typeface="Andalus" panose="02020603050405020304" pitchFamily="18" charset="-78"/>
              <a:cs typeface="Andalus" panose="02020603050405020304" pitchFamily="18" charset="-78"/>
            </a:endParaRPr>
          </a:p>
          <a:p>
            <a:pPr algn="ctr"/>
            <a:r>
              <a:rPr lang="en-GB" sz="4800" cap="none" dirty="0" smtClean="0">
                <a:latin typeface="Andalus" panose="02020603050405020304" pitchFamily="18" charset="-78"/>
                <a:cs typeface="Andalus" panose="02020603050405020304" pitchFamily="18" charset="-78"/>
              </a:rPr>
              <a:t>What are your thoughts about the presentation you have just seen?</a:t>
            </a:r>
          </a:p>
          <a:p>
            <a:pPr algn="ctr"/>
            <a:endParaRPr lang="en-GB" sz="4800" cap="none" dirty="0" smtClean="0">
              <a:latin typeface="Andalus" panose="02020603050405020304" pitchFamily="18" charset="-78"/>
              <a:cs typeface="Andalus" panose="02020603050405020304" pitchFamily="18" charset="-78"/>
            </a:endParaRPr>
          </a:p>
          <a:p>
            <a:pPr algn="ctr"/>
            <a:r>
              <a:rPr lang="en-GB" sz="4800" cap="none" dirty="0" smtClean="0">
                <a:latin typeface="Andalus" panose="02020603050405020304" pitchFamily="18" charset="-78"/>
                <a:cs typeface="Andalus" panose="02020603050405020304" pitchFamily="18" charset="-78"/>
              </a:rPr>
              <a:t>Has anyone got any comments or questions or anything at all to say?</a:t>
            </a:r>
          </a:p>
          <a:p>
            <a:endParaRPr lang="en-GB" dirty="0"/>
          </a:p>
          <a:p>
            <a:endParaRPr lang="en-GB"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08304" y="6165667"/>
            <a:ext cx="1725318" cy="658425"/>
          </a:xfrm>
          <a:prstGeom prst="rect">
            <a:avLst/>
          </a:prstGeom>
        </p:spPr>
      </p:pic>
    </p:spTree>
    <p:extLst>
      <p:ext uri="{BB962C8B-B14F-4D97-AF65-F5344CB8AC3E}">
        <p14:creationId xmlns:p14="http://schemas.microsoft.com/office/powerpoint/2010/main" val="25263080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sp>
        <p:nvSpPr>
          <p:cNvPr id="5" name="Text Placeholder 4"/>
          <p:cNvSpPr>
            <a:spLocks noGrp="1"/>
          </p:cNvSpPr>
          <p:nvPr>
            <p:ph type="body" idx="1"/>
          </p:nvPr>
        </p:nvSpPr>
        <p:spPr/>
        <p:txBody>
          <a:bodyPr/>
          <a:lstStyle/>
          <a:p>
            <a:endParaRPr lang="en-GB"/>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7581" y="482321"/>
            <a:ext cx="8164393" cy="5113807"/>
          </a:xfrm>
          <a:prstGeom prst="rect">
            <a:avLst/>
          </a:prstGeom>
          <a:ln w="2286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6256" y="225202"/>
            <a:ext cx="8567041" cy="562804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6664" y="335099"/>
            <a:ext cx="8626223" cy="5408248"/>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93291" y="250349"/>
            <a:ext cx="8712968" cy="5582705"/>
          </a:xfrm>
          <a:prstGeom prst="rect">
            <a:avLst/>
          </a:prstGeom>
        </p:spPr>
      </p:pic>
      <p:pic>
        <p:nvPicPr>
          <p:cNvPr id="2" name="Picture 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219555"/>
            <a:ext cx="9144000" cy="5613499"/>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33715" y="0"/>
            <a:ext cx="8599582" cy="6008775"/>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80528" y="44624"/>
            <a:ext cx="10513168" cy="5964151"/>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0" y="27237"/>
            <a:ext cx="9900591" cy="6089361"/>
          </a:xfrm>
          <a:prstGeom prst="rect">
            <a:avLst/>
          </a:prstGeom>
        </p:spPr>
      </p:pic>
      <p:pic>
        <p:nvPicPr>
          <p:cNvPr id="8" name="Picture 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407195" y="6155997"/>
            <a:ext cx="1725318" cy="658425"/>
          </a:xfrm>
          <a:prstGeom prst="rect">
            <a:avLst/>
          </a:prstGeom>
        </p:spPr>
      </p:pic>
    </p:spTree>
    <p:extLst>
      <p:ext uri="{BB962C8B-B14F-4D97-AF65-F5344CB8AC3E}">
        <p14:creationId xmlns:p14="http://schemas.microsoft.com/office/powerpoint/2010/main" val="232696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50875" y="3965575"/>
            <a:ext cx="7772400" cy="1362075"/>
          </a:xfrm>
        </p:spPr>
        <p:txBody>
          <a:bodyPr/>
          <a:lstStyle/>
          <a:p>
            <a:pPr>
              <a:defRPr/>
            </a:pPr>
            <a:endParaRPr lang="en-GB"/>
          </a:p>
        </p:txBody>
      </p:sp>
      <p:sp>
        <p:nvSpPr>
          <p:cNvPr id="60419" name="Text Placeholder 8"/>
          <p:cNvSpPr>
            <a:spLocks noGrp="1"/>
          </p:cNvSpPr>
          <p:nvPr>
            <p:ph type="body" idx="1"/>
          </p:nvPr>
        </p:nvSpPr>
        <p:spPr>
          <a:xfrm>
            <a:off x="650875" y="2465388"/>
            <a:ext cx="7772400" cy="1500187"/>
          </a:xfrm>
        </p:spPr>
        <p:txBody>
          <a:bodyPr/>
          <a:lstStyle/>
          <a:p>
            <a:endParaRPr lang="en-GB" altLang="en-US" smtClean="0"/>
          </a:p>
        </p:txBody>
      </p:sp>
      <p:sp>
        <p:nvSpPr>
          <p:cNvPr id="60420" name="Slide Number Placeholder 1"/>
          <p:cNvSpPr>
            <a:spLocks noGrp="1"/>
          </p:cNvSpPr>
          <p:nvPr>
            <p:ph type="sldNum" sz="quarter" idx="12"/>
          </p:nvPr>
        </p:nvSpPr>
        <p:spPr>
          <a:xfrm>
            <a:off x="6481763" y="5803900"/>
            <a:ext cx="2133600" cy="476250"/>
          </a:xfr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43A7E11-858F-4CBD-9B23-85101EE22C47}" type="slidenum">
              <a:rPr lang="en-GB" altLang="en-US" sz="1400" smtClean="0">
                <a:solidFill>
                  <a:srgbClr val="000000"/>
                </a:solidFill>
                <a:latin typeface="Times New Roman" panose="02020603050405020304" pitchFamily="18" charset="0"/>
              </a:rPr>
              <a:pPr>
                <a:spcBef>
                  <a:spcPct val="0"/>
                </a:spcBef>
                <a:buFontTx/>
                <a:buNone/>
              </a:pPr>
              <a:t>30</a:t>
            </a:fld>
            <a:endParaRPr lang="en-GB" altLang="en-US" sz="1400" smtClean="0">
              <a:solidFill>
                <a:srgbClr val="000000"/>
              </a:solidFill>
              <a:latin typeface="Times New Roman" panose="02020603050405020304" pitchFamily="18" charset="0"/>
            </a:endParaRPr>
          </a:p>
        </p:txBody>
      </p:sp>
      <p:sp>
        <p:nvSpPr>
          <p:cNvPr id="10" name="TextBox 9"/>
          <p:cNvSpPr txBox="1">
            <a:spLocks noChangeArrowheads="1"/>
          </p:cNvSpPr>
          <p:nvPr/>
        </p:nvSpPr>
        <p:spPr bwMode="auto">
          <a:xfrm>
            <a:off x="1011238" y="84138"/>
            <a:ext cx="73437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en-US" sz="2400" dirty="0">
                <a:latin typeface="Times New Roman" panose="02020603050405020304" pitchFamily="18" charset="0"/>
              </a:rPr>
              <a:t>The majority of young people grow up into happy, successful people, unaffected by knife crime.</a:t>
            </a:r>
          </a:p>
        </p:txBody>
      </p:sp>
      <p:pic>
        <p:nvPicPr>
          <p:cNvPr id="60422" name="Picture 10"/>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50875" y="1339891"/>
            <a:ext cx="7924800" cy="4429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1443037" y="793789"/>
            <a:ext cx="6480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en-US" sz="2400" dirty="0">
                <a:latin typeface="Times New Roman" panose="02020603050405020304" pitchFamily="18" charset="0"/>
              </a:rPr>
              <a:t>Make the right choices to become one of them.</a:t>
            </a:r>
          </a:p>
        </p:txBody>
      </p:sp>
      <p:pic>
        <p:nvPicPr>
          <p:cNvPr id="2" name="lB4SvxKgpAU"/>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168275" y="5937250"/>
            <a:ext cx="96520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36296" y="5950937"/>
            <a:ext cx="1725318" cy="658425"/>
          </a:xfrm>
          <a:prstGeom prst="rect">
            <a:avLst/>
          </a:prstGeom>
        </p:spPr>
      </p:pic>
    </p:spTree>
  </p:cSld>
  <p:clrMapOvr>
    <a:masterClrMapping/>
  </p:clrMapOvr>
  <p:transition spd="slow">
    <p:cove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9512" y="188640"/>
            <a:ext cx="8784976" cy="5732338"/>
          </a:xfrm>
          <a:prstGeom prst="rect">
            <a:avLst/>
          </a:prstGeom>
          <a:solidFill>
            <a:schemeClr val="accent1">
              <a:lumMod val="20000"/>
              <a:lumOff val="80000"/>
            </a:schemeClr>
          </a:solidFill>
        </p:spPr>
        <p:txBody>
          <a:bodyPr wrap="square" rtlCol="0">
            <a:spAutoFit/>
          </a:bodyPr>
          <a:lstStyle/>
          <a:p>
            <a:pPr algn="ctr"/>
            <a:r>
              <a:rPr lang="en-GB" sz="3200" u="sng" dirty="0" smtClean="0">
                <a:latin typeface="+mj-lt"/>
              </a:rPr>
              <a:t>Links</a:t>
            </a:r>
          </a:p>
          <a:p>
            <a:pPr algn="ctr"/>
            <a:endParaRPr lang="en-GB" sz="1050" u="sng" dirty="0" smtClean="0">
              <a:latin typeface="+mj-lt"/>
            </a:endParaRPr>
          </a:p>
          <a:p>
            <a:pPr marL="342900" indent="-342900">
              <a:buFont typeface="Arial" panose="020B0604020202020204" pitchFamily="34" charset="0"/>
              <a:buChar char="•"/>
            </a:pPr>
            <a:r>
              <a:rPr lang="en-GB" dirty="0" smtClean="0">
                <a:latin typeface="+mj-lt"/>
                <a:hlinkClick r:id="rId2"/>
              </a:rPr>
              <a:t>British Iron Works - Knife Angel</a:t>
            </a:r>
            <a:endParaRPr lang="en-GB" dirty="0" smtClean="0">
              <a:latin typeface="+mj-lt"/>
            </a:endParaRPr>
          </a:p>
          <a:p>
            <a:pPr marL="342900" indent="-342900">
              <a:buFont typeface="Arial" panose="020B0604020202020204" pitchFamily="34" charset="0"/>
              <a:buChar char="•"/>
            </a:pPr>
            <a:r>
              <a:rPr lang="en-GB" dirty="0" smtClean="0">
                <a:latin typeface="+mj-lt"/>
                <a:hlinkClick r:id="rId3" tooltip="Marking the death, caused by a knife, of every child in 2017 "/>
              </a:rPr>
              <a:t>The Guardian - Beyond the Blade</a:t>
            </a:r>
            <a:endParaRPr lang="en-GB" dirty="0" smtClean="0">
              <a:latin typeface="+mj-lt"/>
            </a:endParaRPr>
          </a:p>
          <a:p>
            <a:pPr marL="342900" indent="-342900">
              <a:buFont typeface="Arial" panose="020B0604020202020204" pitchFamily="34" charset="0"/>
              <a:buChar char="•"/>
            </a:pPr>
            <a:r>
              <a:rPr lang="en-GB" dirty="0" smtClean="0">
                <a:latin typeface="+mj-lt"/>
                <a:hlinkClick r:id="rId4"/>
              </a:rPr>
              <a:t>The London Knife Crime Strategy</a:t>
            </a:r>
            <a:endParaRPr lang="en-GB" dirty="0" smtClean="0">
              <a:latin typeface="+mj-lt"/>
            </a:endParaRPr>
          </a:p>
          <a:p>
            <a:pPr marL="342900" indent="-342900">
              <a:buFont typeface="Arial" panose="020B0604020202020204" pitchFamily="34" charset="0"/>
              <a:buChar char="•"/>
            </a:pPr>
            <a:r>
              <a:rPr lang="en-GB" dirty="0" smtClean="0">
                <a:latin typeface="+mj-lt"/>
                <a:hlinkClick r:id="rId5"/>
              </a:rPr>
              <a:t>West Yorkshire Police #</a:t>
            </a:r>
            <a:r>
              <a:rPr lang="en-GB" dirty="0" err="1" smtClean="0">
                <a:latin typeface="+mj-lt"/>
                <a:hlinkClick r:id="rId5"/>
              </a:rPr>
              <a:t>stopknifecrime</a:t>
            </a:r>
            <a:endParaRPr lang="en-GB" dirty="0" smtClean="0">
              <a:latin typeface="+mj-lt"/>
            </a:endParaRPr>
          </a:p>
          <a:p>
            <a:pPr marL="342900" indent="-342900">
              <a:buFont typeface="Arial" panose="020B0604020202020204" pitchFamily="34" charset="0"/>
              <a:buChar char="•"/>
            </a:pPr>
            <a:endParaRPr lang="en-GB" dirty="0" smtClean="0">
              <a:latin typeface="+mj-lt"/>
            </a:endParaRPr>
          </a:p>
          <a:p>
            <a:pPr marL="342900" indent="-342900">
              <a:buFont typeface="Arial" panose="020B0604020202020204" pitchFamily="34" charset="0"/>
              <a:buChar char="•"/>
            </a:pPr>
            <a:endParaRPr lang="en-GB" dirty="0">
              <a:latin typeface="+mj-lt"/>
            </a:endParaRPr>
          </a:p>
          <a:p>
            <a:pPr algn="ctr"/>
            <a:r>
              <a:rPr lang="en-GB" sz="3200" u="sng" dirty="0" smtClean="0">
                <a:latin typeface="+mj-lt"/>
              </a:rPr>
              <a:t>Resources</a:t>
            </a:r>
          </a:p>
          <a:p>
            <a:pPr marL="342900" indent="-342900">
              <a:buFont typeface="Arial" panose="020B0604020202020204" pitchFamily="34" charset="0"/>
              <a:buChar char="•"/>
            </a:pPr>
            <a:endParaRPr lang="en-GB" dirty="0">
              <a:latin typeface="+mj-lt"/>
            </a:endParaRPr>
          </a:p>
          <a:p>
            <a:r>
              <a:rPr lang="en-GB" dirty="0"/>
              <a:t> </a:t>
            </a:r>
            <a:r>
              <a:rPr lang="en-GB" dirty="0" smtClean="0"/>
              <a:t>                  </a:t>
            </a:r>
            <a:r>
              <a:rPr lang="en-GB" sz="1000" dirty="0" smtClean="0">
                <a:latin typeface="+mj-lt"/>
              </a:rPr>
              <a:t>Poster available from above link (West Yorkshire Police) or by email from  </a:t>
            </a:r>
          </a:p>
          <a:p>
            <a:r>
              <a:rPr lang="en-GB" sz="1000" dirty="0">
                <a:latin typeface="+mj-lt"/>
              </a:rPr>
              <a:t> </a:t>
            </a:r>
            <a:r>
              <a:rPr lang="en-GB" sz="1000" dirty="0" smtClean="0">
                <a:latin typeface="+mj-lt"/>
              </a:rPr>
              <a:t>                                        sarah.whitehead@westyorkshire.pnn.police.uk</a:t>
            </a:r>
            <a:endParaRPr lang="en-GB" sz="1000" dirty="0" smtClean="0"/>
          </a:p>
          <a:p>
            <a:endParaRPr lang="en-GB" sz="1400" dirty="0"/>
          </a:p>
          <a:p>
            <a:endParaRPr lang="en-GB" dirty="0" smtClean="0"/>
          </a:p>
          <a:p>
            <a:endParaRPr lang="en-GB" dirty="0"/>
          </a:p>
          <a:p>
            <a:endParaRPr lang="en-GB" dirty="0" smtClean="0"/>
          </a:p>
        </p:txBody>
      </p:sp>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5576" y="4005064"/>
            <a:ext cx="792088" cy="1122124"/>
          </a:xfrm>
          <a:prstGeom prst="rect">
            <a:avLst/>
          </a:prstGeom>
        </p:spPr>
      </p:pic>
      <p:pic>
        <p:nvPicPr>
          <p:cNvPr id="2" name="Picture 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37900" y="6093296"/>
            <a:ext cx="1725318" cy="658425"/>
          </a:xfrm>
          <a:prstGeom prst="rect">
            <a:avLst/>
          </a:prstGeom>
        </p:spPr>
      </p:pic>
    </p:spTree>
    <p:extLst>
      <p:ext uri="{BB962C8B-B14F-4D97-AF65-F5344CB8AC3E}">
        <p14:creationId xmlns:p14="http://schemas.microsoft.com/office/powerpoint/2010/main" val="25808592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spcBef>
                <a:spcPct val="20000"/>
              </a:spcBef>
              <a:spcAft>
                <a:spcPts val="600"/>
              </a:spcAft>
            </a:pPr>
            <a:r>
              <a:rPr lang="en-GB" sz="1800" cap="none" dirty="0" smtClean="0">
                <a:ln>
                  <a:noFill/>
                </a:ln>
                <a:solidFill>
                  <a:srgbClr val="146194">
                    <a:lumMod val="75000"/>
                  </a:srgbClr>
                </a:solidFill>
                <a:ea typeface="+mn-ea"/>
                <a:cs typeface="+mn-cs"/>
              </a:rPr>
              <a:t/>
            </a:r>
            <a:br>
              <a:rPr lang="en-GB" sz="1800" cap="none" dirty="0" smtClean="0">
                <a:ln>
                  <a:noFill/>
                </a:ln>
                <a:solidFill>
                  <a:srgbClr val="146194">
                    <a:lumMod val="75000"/>
                  </a:srgbClr>
                </a:solidFill>
                <a:ea typeface="+mn-ea"/>
                <a:cs typeface="+mn-cs"/>
              </a:rPr>
            </a:br>
            <a:r>
              <a:rPr lang="en-GB" sz="1800" cap="none" dirty="0">
                <a:ln>
                  <a:noFill/>
                </a:ln>
                <a:solidFill>
                  <a:srgbClr val="146194">
                    <a:lumMod val="75000"/>
                  </a:srgbClr>
                </a:solidFill>
                <a:ea typeface="+mn-ea"/>
                <a:cs typeface="+mn-cs"/>
              </a:rPr>
              <a:t/>
            </a:r>
            <a:br>
              <a:rPr lang="en-GB" sz="1800" cap="none" dirty="0">
                <a:ln>
                  <a:noFill/>
                </a:ln>
                <a:solidFill>
                  <a:srgbClr val="146194">
                    <a:lumMod val="75000"/>
                  </a:srgbClr>
                </a:solidFill>
                <a:ea typeface="+mn-ea"/>
                <a:cs typeface="+mn-cs"/>
              </a:rPr>
            </a:br>
            <a:r>
              <a:rPr lang="en-GB" sz="1800" cap="none" dirty="0" smtClean="0">
                <a:ln>
                  <a:noFill/>
                </a:ln>
                <a:solidFill>
                  <a:srgbClr val="146194">
                    <a:lumMod val="75000"/>
                  </a:srgbClr>
                </a:solidFill>
                <a:ea typeface="+mn-ea"/>
                <a:cs typeface="+mn-cs"/>
              </a:rPr>
              <a:t/>
            </a:r>
            <a:br>
              <a:rPr lang="en-GB" sz="1800" cap="none" dirty="0" smtClean="0">
                <a:ln>
                  <a:noFill/>
                </a:ln>
                <a:solidFill>
                  <a:srgbClr val="146194">
                    <a:lumMod val="75000"/>
                  </a:srgbClr>
                </a:solidFill>
                <a:ea typeface="+mn-ea"/>
                <a:cs typeface="+mn-cs"/>
              </a:rPr>
            </a:br>
            <a:r>
              <a:rPr lang="en-GB" sz="1800" cap="none" dirty="0">
                <a:ln>
                  <a:noFill/>
                </a:ln>
                <a:solidFill>
                  <a:srgbClr val="146194">
                    <a:lumMod val="75000"/>
                  </a:srgbClr>
                </a:solidFill>
                <a:ea typeface="+mn-ea"/>
                <a:cs typeface="+mn-cs"/>
              </a:rPr>
              <a:t/>
            </a:r>
            <a:br>
              <a:rPr lang="en-GB" sz="1800" cap="none" dirty="0">
                <a:ln>
                  <a:noFill/>
                </a:ln>
                <a:solidFill>
                  <a:srgbClr val="146194">
                    <a:lumMod val="75000"/>
                  </a:srgbClr>
                </a:solidFill>
                <a:ea typeface="+mn-ea"/>
                <a:cs typeface="+mn-cs"/>
              </a:rPr>
            </a:br>
            <a:r>
              <a:rPr lang="en-GB" sz="1800" cap="none" dirty="0" smtClean="0">
                <a:ln>
                  <a:noFill/>
                </a:ln>
                <a:solidFill>
                  <a:srgbClr val="146194">
                    <a:lumMod val="75000"/>
                  </a:srgbClr>
                </a:solidFill>
                <a:ea typeface="+mn-ea"/>
                <a:cs typeface="+mn-cs"/>
              </a:rPr>
              <a:t/>
            </a:r>
            <a:br>
              <a:rPr lang="en-GB" sz="1800" cap="none" dirty="0" smtClean="0">
                <a:ln>
                  <a:noFill/>
                </a:ln>
                <a:solidFill>
                  <a:srgbClr val="146194">
                    <a:lumMod val="75000"/>
                  </a:srgbClr>
                </a:solidFill>
                <a:ea typeface="+mn-ea"/>
                <a:cs typeface="+mn-cs"/>
              </a:rPr>
            </a:br>
            <a:r>
              <a:rPr lang="en-GB" sz="1800" cap="none" dirty="0">
                <a:ln>
                  <a:noFill/>
                </a:ln>
                <a:solidFill>
                  <a:srgbClr val="146194">
                    <a:lumMod val="75000"/>
                  </a:srgbClr>
                </a:solidFill>
                <a:ea typeface="+mn-ea"/>
                <a:cs typeface="+mn-cs"/>
              </a:rPr>
              <a:t/>
            </a:r>
            <a:br>
              <a:rPr lang="en-GB" sz="1800" cap="none" dirty="0">
                <a:ln>
                  <a:noFill/>
                </a:ln>
                <a:solidFill>
                  <a:srgbClr val="146194">
                    <a:lumMod val="75000"/>
                  </a:srgbClr>
                </a:solidFill>
                <a:ea typeface="+mn-ea"/>
                <a:cs typeface="+mn-cs"/>
              </a:rPr>
            </a:br>
            <a:r>
              <a:rPr lang="en-GB" sz="1800" cap="none" dirty="0" smtClean="0">
                <a:ln>
                  <a:noFill/>
                </a:ln>
                <a:solidFill>
                  <a:srgbClr val="146194">
                    <a:lumMod val="75000"/>
                  </a:srgbClr>
                </a:solidFill>
                <a:ea typeface="+mn-ea"/>
                <a:cs typeface="+mn-cs"/>
              </a:rPr>
              <a:t/>
            </a:r>
            <a:br>
              <a:rPr lang="en-GB" sz="1800" cap="none" dirty="0" smtClean="0">
                <a:ln>
                  <a:noFill/>
                </a:ln>
                <a:solidFill>
                  <a:srgbClr val="146194">
                    <a:lumMod val="75000"/>
                  </a:srgbClr>
                </a:solidFill>
                <a:ea typeface="+mn-ea"/>
                <a:cs typeface="+mn-cs"/>
              </a:rPr>
            </a:br>
            <a:r>
              <a:rPr lang="en-GB" sz="1800" cap="none" dirty="0">
                <a:ln>
                  <a:noFill/>
                </a:ln>
                <a:solidFill>
                  <a:srgbClr val="146194">
                    <a:lumMod val="75000"/>
                  </a:srgbClr>
                </a:solidFill>
                <a:ea typeface="+mn-ea"/>
                <a:cs typeface="+mn-cs"/>
              </a:rPr>
              <a:t/>
            </a:r>
            <a:br>
              <a:rPr lang="en-GB" sz="1800" cap="none" dirty="0">
                <a:ln>
                  <a:noFill/>
                </a:ln>
                <a:solidFill>
                  <a:srgbClr val="146194">
                    <a:lumMod val="75000"/>
                  </a:srgbClr>
                </a:solidFill>
                <a:ea typeface="+mn-ea"/>
                <a:cs typeface="+mn-cs"/>
              </a:rPr>
            </a:br>
            <a:r>
              <a:rPr lang="en-GB" sz="1800" cap="none" dirty="0" smtClean="0">
                <a:ln>
                  <a:noFill/>
                </a:ln>
                <a:solidFill>
                  <a:srgbClr val="146194">
                    <a:lumMod val="75000"/>
                  </a:srgbClr>
                </a:solidFill>
                <a:ea typeface="+mn-ea"/>
                <a:cs typeface="+mn-cs"/>
              </a:rPr>
              <a:t/>
            </a:r>
            <a:br>
              <a:rPr lang="en-GB" sz="1800" cap="none" dirty="0" smtClean="0">
                <a:ln>
                  <a:noFill/>
                </a:ln>
                <a:solidFill>
                  <a:srgbClr val="146194">
                    <a:lumMod val="75000"/>
                  </a:srgbClr>
                </a:solidFill>
                <a:ea typeface="+mn-ea"/>
                <a:cs typeface="+mn-cs"/>
              </a:rPr>
            </a:br>
            <a:r>
              <a:rPr lang="en-GB" sz="1800" cap="none" dirty="0">
                <a:ln>
                  <a:noFill/>
                </a:ln>
                <a:solidFill>
                  <a:srgbClr val="146194">
                    <a:lumMod val="75000"/>
                  </a:srgbClr>
                </a:solidFill>
                <a:ea typeface="+mn-ea"/>
                <a:cs typeface="+mn-cs"/>
              </a:rPr>
              <a:t/>
            </a:r>
            <a:br>
              <a:rPr lang="en-GB" sz="1800" cap="none" dirty="0">
                <a:ln>
                  <a:noFill/>
                </a:ln>
                <a:solidFill>
                  <a:srgbClr val="146194">
                    <a:lumMod val="75000"/>
                  </a:srgbClr>
                </a:solidFill>
                <a:ea typeface="+mn-ea"/>
                <a:cs typeface="+mn-cs"/>
              </a:rPr>
            </a:br>
            <a:r>
              <a:rPr lang="en-GB" sz="1800" cap="none" dirty="0" smtClean="0">
                <a:ln>
                  <a:noFill/>
                </a:ln>
                <a:solidFill>
                  <a:srgbClr val="146194">
                    <a:lumMod val="75000"/>
                  </a:srgbClr>
                </a:solidFill>
                <a:ea typeface="+mn-ea"/>
                <a:cs typeface="+mn-cs"/>
              </a:rPr>
              <a:t>Made </a:t>
            </a:r>
            <a:r>
              <a:rPr lang="en-GB" sz="1800" cap="none" dirty="0">
                <a:ln>
                  <a:noFill/>
                </a:ln>
                <a:solidFill>
                  <a:srgbClr val="146194">
                    <a:lumMod val="75000"/>
                  </a:srgbClr>
                </a:solidFill>
                <a:ea typeface="+mn-ea"/>
                <a:cs typeface="+mn-cs"/>
              </a:rPr>
              <a:t>for </a:t>
            </a:r>
            <a:br>
              <a:rPr lang="en-GB" sz="1800" cap="none" dirty="0">
                <a:ln>
                  <a:noFill/>
                </a:ln>
                <a:solidFill>
                  <a:srgbClr val="146194">
                    <a:lumMod val="75000"/>
                  </a:srgbClr>
                </a:solidFill>
                <a:ea typeface="+mn-ea"/>
                <a:cs typeface="+mn-cs"/>
              </a:rPr>
            </a:br>
            <a:r>
              <a:rPr lang="en-GB" sz="1800" cap="none" dirty="0">
                <a:ln>
                  <a:noFill/>
                </a:ln>
                <a:solidFill>
                  <a:srgbClr val="146194">
                    <a:lumMod val="75000"/>
                  </a:srgbClr>
                </a:solidFill>
                <a:ea typeface="+mn-ea"/>
                <a:cs typeface="+mn-cs"/>
              </a:rPr>
              <a:t>West Yorkshire Police </a:t>
            </a:r>
            <a:br>
              <a:rPr lang="en-GB" sz="1800" cap="none" dirty="0">
                <a:ln>
                  <a:noFill/>
                </a:ln>
                <a:solidFill>
                  <a:srgbClr val="146194">
                    <a:lumMod val="75000"/>
                  </a:srgbClr>
                </a:solidFill>
                <a:ea typeface="+mn-ea"/>
                <a:cs typeface="+mn-cs"/>
              </a:rPr>
            </a:br>
            <a:r>
              <a:rPr lang="en-GB" sz="1800" cap="none" dirty="0">
                <a:ln>
                  <a:noFill/>
                </a:ln>
                <a:solidFill>
                  <a:srgbClr val="146194">
                    <a:lumMod val="75000"/>
                  </a:srgbClr>
                </a:solidFill>
                <a:ea typeface="+mn-ea"/>
                <a:cs typeface="+mn-cs"/>
              </a:rPr>
              <a:t>By Sarah Whitehead – Education Liaison officer</a:t>
            </a:r>
            <a:r>
              <a:rPr lang="en-GB" sz="1800" cap="none" dirty="0" smtClean="0">
                <a:ln>
                  <a:noFill/>
                </a:ln>
                <a:solidFill>
                  <a:srgbClr val="146194">
                    <a:lumMod val="75000"/>
                  </a:srgbClr>
                </a:solidFill>
                <a:ea typeface="+mn-ea"/>
                <a:cs typeface="+mn-cs"/>
              </a:rPr>
              <a:t>.</a:t>
            </a:r>
            <a:br>
              <a:rPr lang="en-GB" sz="1800" cap="none" dirty="0" smtClean="0">
                <a:ln>
                  <a:noFill/>
                </a:ln>
                <a:solidFill>
                  <a:srgbClr val="146194">
                    <a:lumMod val="75000"/>
                  </a:srgbClr>
                </a:solidFill>
                <a:ea typeface="+mn-ea"/>
                <a:cs typeface="+mn-cs"/>
              </a:rPr>
            </a:br>
            <a:r>
              <a:rPr lang="en-GB" sz="1800" cap="none" dirty="0" smtClean="0">
                <a:ln>
                  <a:noFill/>
                </a:ln>
                <a:solidFill>
                  <a:srgbClr val="146194">
                    <a:lumMod val="75000"/>
                  </a:srgbClr>
                </a:solidFill>
                <a:ea typeface="+mn-ea"/>
                <a:cs typeface="+mn-cs"/>
              </a:rPr>
              <a:t>November 2017</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1340768"/>
          </a:xfrm>
          <a:prstGeom prst="rect">
            <a:avLst/>
          </a:prstGeom>
        </p:spPr>
      </p:pic>
    </p:spTree>
    <p:extLst>
      <p:ext uri="{BB962C8B-B14F-4D97-AF65-F5344CB8AC3E}">
        <p14:creationId xmlns:p14="http://schemas.microsoft.com/office/powerpoint/2010/main" val="37278280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itle 3"/>
          <p:cNvSpPr>
            <a:spLocks noGrp="1"/>
          </p:cNvSpPr>
          <p:nvPr>
            <p:ph type="title"/>
          </p:nvPr>
        </p:nvSpPr>
        <p:spPr>
          <a:xfrm>
            <a:off x="457200" y="115888"/>
            <a:ext cx="8229600" cy="1224880"/>
          </a:xfrm>
        </p:spPr>
        <p:txBody>
          <a:bodyPr>
            <a:normAutofit/>
          </a:bodyPr>
          <a:lstStyle/>
          <a:p>
            <a:pPr algn="ctr"/>
            <a:r>
              <a:rPr lang="en-GB" altLang="en-US" sz="3200" u="sng" dirty="0" smtClean="0">
                <a:latin typeface="Arial" panose="020B0604020202020204" pitchFamily="34" charset="0"/>
                <a:ea typeface="Tahoma" panose="020B0604030504040204" pitchFamily="34" charset="0"/>
                <a:cs typeface="Arial" panose="020B0604020202020204" pitchFamily="34" charset="0"/>
              </a:rPr>
              <a:t>Child Knife Deaths </a:t>
            </a:r>
            <a:br>
              <a:rPr lang="en-GB" altLang="en-US" sz="3200" u="sng" dirty="0" smtClean="0">
                <a:latin typeface="Arial" panose="020B0604020202020204" pitchFamily="34" charset="0"/>
                <a:ea typeface="Tahoma" panose="020B0604030504040204" pitchFamily="34" charset="0"/>
                <a:cs typeface="Arial" panose="020B0604020202020204" pitchFamily="34" charset="0"/>
              </a:rPr>
            </a:br>
            <a:r>
              <a:rPr lang="en-GB" altLang="en-US" sz="2000" dirty="0" smtClean="0"/>
              <a:t/>
            </a:r>
            <a:br>
              <a:rPr lang="en-GB" altLang="en-US" sz="2000" dirty="0" smtClean="0"/>
            </a:br>
            <a:r>
              <a:rPr lang="en-GB" altLang="en-US" sz="2400" u="sng" dirty="0" smtClean="0">
                <a:latin typeface="Arial" panose="020B0604020202020204" pitchFamily="34" charset="0"/>
                <a:cs typeface="Arial" panose="020B0604020202020204" pitchFamily="34" charset="0"/>
              </a:rPr>
              <a:t>1980’s</a:t>
            </a:r>
            <a:r>
              <a:rPr lang="en-GB" altLang="en-US" sz="2400" dirty="0" smtClean="0">
                <a:latin typeface="Arial" panose="020B0604020202020204" pitchFamily="34" charset="0"/>
                <a:cs typeface="Arial" panose="020B0604020202020204" pitchFamily="34" charset="0"/>
              </a:rPr>
              <a:t>                                                    </a:t>
            </a:r>
            <a:r>
              <a:rPr lang="en-GB" altLang="en-US" sz="2400" u="sng" dirty="0" smtClean="0">
                <a:latin typeface="Arial" panose="020B0604020202020204" pitchFamily="34" charset="0"/>
                <a:cs typeface="Arial" panose="020B0604020202020204" pitchFamily="34" charset="0"/>
              </a:rPr>
              <a:t>2017</a:t>
            </a:r>
          </a:p>
        </p:txBody>
      </p:sp>
      <p:pic>
        <p:nvPicPr>
          <p:cNvPr id="19461"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4759716" y="1340768"/>
            <a:ext cx="4140200" cy="4221163"/>
          </a:xfrm>
        </p:spPr>
      </p:pic>
      <p:sp>
        <p:nvSpPr>
          <p:cNvPr id="22530" name="Slide Number Placeholder 4"/>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4AFC3B6-88A5-4DE2-A65B-087A45CEA339}" type="slidenum">
              <a:rPr lang="en-GB" altLang="en-US" sz="1400" smtClean="0">
                <a:solidFill>
                  <a:srgbClr val="000000"/>
                </a:solidFill>
                <a:latin typeface="Times New Roman" panose="02020603050405020304" pitchFamily="18" charset="0"/>
              </a:rPr>
              <a:pPr>
                <a:spcBef>
                  <a:spcPct val="0"/>
                </a:spcBef>
                <a:buFontTx/>
                <a:buNone/>
              </a:pPr>
              <a:t>4</a:t>
            </a:fld>
            <a:endParaRPr lang="en-GB" altLang="en-US" sz="1400" smtClean="0">
              <a:solidFill>
                <a:srgbClr val="000000"/>
              </a:solidFill>
              <a:latin typeface="Times New Roman" panose="02020603050405020304" pitchFamily="18" charset="0"/>
            </a:endParaRPr>
          </a:p>
        </p:txBody>
      </p:sp>
      <p:sp>
        <p:nvSpPr>
          <p:cNvPr id="22531" name="Rectangle 5"/>
          <p:cNvSpPr>
            <a:spLocks noChangeArrowheads="1"/>
          </p:cNvSpPr>
          <p:nvPr/>
        </p:nvSpPr>
        <p:spPr bwMode="auto">
          <a:xfrm>
            <a:off x="2286000" y="2828925"/>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GB" altLang="en-US" sz="2400">
              <a:latin typeface="Times New Roman" panose="02020603050405020304" pitchFamily="18" charset="0"/>
            </a:endParaRPr>
          </a:p>
        </p:txBody>
      </p:sp>
      <p:pic>
        <p:nvPicPr>
          <p:cNvPr id="19462"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2334" y="1340768"/>
            <a:ext cx="4111625" cy="419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08304" y="6166486"/>
            <a:ext cx="1725318" cy="6584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461"/>
                                        </p:tgtEl>
                                        <p:attrNameLst>
                                          <p:attrName>style.visibility</p:attrName>
                                        </p:attrNameLst>
                                      </p:cBhvr>
                                      <p:to>
                                        <p:strVal val="visible"/>
                                      </p:to>
                                    </p:set>
                                    <p:anim calcmode="lin" valueType="num">
                                      <p:cBhvr additive="base">
                                        <p:cTn id="13" dur="500" fill="hold"/>
                                        <p:tgtEl>
                                          <p:spTgt spid="19461"/>
                                        </p:tgtEl>
                                        <p:attrNameLst>
                                          <p:attrName>ppt_x</p:attrName>
                                        </p:attrNameLst>
                                      </p:cBhvr>
                                      <p:tavLst>
                                        <p:tav tm="0">
                                          <p:val>
                                            <p:strVal val="#ppt_x"/>
                                          </p:val>
                                        </p:tav>
                                        <p:tav tm="100000">
                                          <p:val>
                                            <p:strVal val="#ppt_x"/>
                                          </p:val>
                                        </p:tav>
                                      </p:tavLst>
                                    </p:anim>
                                    <p:anim calcmode="lin" valueType="num">
                                      <p:cBhvr additive="base">
                                        <p:cTn id="14" dur="500" fill="hold"/>
                                        <p:tgtEl>
                                          <p:spTgt spid="194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910147"/>
          </a:xfrm>
        </p:spPr>
        <p:txBody>
          <a:bodyPr/>
          <a:lstStyle/>
          <a:p>
            <a:pPr algn="ctr"/>
            <a:r>
              <a:rPr lang="en-GB" u="sng" dirty="0" smtClean="0"/>
              <a:t>What about Scotland?</a:t>
            </a:r>
            <a:endParaRPr lang="en-GB" u="sng" dirty="0"/>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11560" y="1196752"/>
            <a:ext cx="7848872" cy="5184575"/>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48364" y="6237312"/>
            <a:ext cx="1224136" cy="465986"/>
          </a:xfrm>
          <a:prstGeom prst="rect">
            <a:avLst/>
          </a:prstGeom>
        </p:spPr>
      </p:pic>
    </p:spTree>
    <p:extLst>
      <p:ext uri="{BB962C8B-B14F-4D97-AF65-F5344CB8AC3E}">
        <p14:creationId xmlns:p14="http://schemas.microsoft.com/office/powerpoint/2010/main" val="42245282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endParaRPr lang="en-GB" altLang="en-US" smtClean="0"/>
          </a:p>
        </p:txBody>
      </p:sp>
      <p:pic>
        <p:nvPicPr>
          <p:cNvPr id="5" name="FdG50DGXtxQ"/>
          <p:cNvPicPr>
            <a:picLocks noGrp="1" noRot="1" noChangeAspect="1"/>
          </p:cNvPicPr>
          <p:nvPr>
            <p:ph idx="1"/>
            <a:videoFile r:link="rId1"/>
          </p:nvPr>
        </p:nvPicPr>
        <p:blipFill>
          <a:blip r:embed="rId4">
            <a:extLst>
              <a:ext uri="{28A0092B-C50C-407E-A947-70E740481C1C}">
                <a14:useLocalDpi xmlns:a14="http://schemas.microsoft.com/office/drawing/2010/main" val="0"/>
              </a:ext>
            </a:extLst>
          </a:blip>
          <a:srcRect/>
          <a:stretch>
            <a:fillRect/>
          </a:stretch>
        </p:blipFill>
        <p:spPr>
          <a:xfrm>
            <a:off x="457200" y="419100"/>
            <a:ext cx="8229600" cy="4629150"/>
          </a:xfrm>
        </p:spPr>
      </p:pic>
      <p:sp>
        <p:nvSpPr>
          <p:cNvPr id="26628" name="Slide Number Placeholder 3"/>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33405DF-FCD1-4544-BD10-F89DF5ABC980}" type="slidenum">
              <a:rPr lang="en-GB" altLang="en-US" sz="1400" smtClean="0">
                <a:solidFill>
                  <a:srgbClr val="000000"/>
                </a:solidFill>
                <a:latin typeface="Times New Roman" panose="02020603050405020304" pitchFamily="18" charset="0"/>
              </a:rPr>
              <a:pPr>
                <a:spcBef>
                  <a:spcPct val="0"/>
                </a:spcBef>
                <a:buFontTx/>
                <a:buNone/>
              </a:pPr>
              <a:t>6</a:t>
            </a:fld>
            <a:endParaRPr lang="en-GB" altLang="en-US" sz="1400" smtClean="0">
              <a:solidFill>
                <a:srgbClr val="000000"/>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6"/>
          <p:cNvSpPr>
            <a:spLocks noGrp="1"/>
          </p:cNvSpPr>
          <p:nvPr>
            <p:ph type="title"/>
          </p:nvPr>
        </p:nvSpPr>
        <p:spPr>
          <a:xfrm>
            <a:off x="772716" y="4737293"/>
            <a:ext cx="7643192" cy="956772"/>
          </a:xfrm>
        </p:spPr>
        <p:txBody>
          <a:bodyPr>
            <a:normAutofit fontScale="90000"/>
          </a:bodyPr>
          <a:lstStyle/>
          <a:p>
            <a:r>
              <a:rPr lang="en-GB" altLang="en-US" sz="2800" dirty="0" smtClean="0"/>
              <a:t/>
            </a:r>
            <a:br>
              <a:rPr lang="en-GB" altLang="en-US" sz="2800" dirty="0" smtClean="0"/>
            </a:br>
            <a:r>
              <a:rPr lang="en-GB" altLang="en-US" sz="2800" dirty="0"/>
              <a:t/>
            </a:r>
            <a:br>
              <a:rPr lang="en-GB" altLang="en-US" sz="2800" dirty="0"/>
            </a:br>
            <a:r>
              <a:rPr lang="en-GB" altLang="en-US" sz="3600" dirty="0" smtClean="0"/>
              <a:t>How many people are affected?</a:t>
            </a:r>
          </a:p>
        </p:txBody>
      </p:sp>
      <p:sp>
        <p:nvSpPr>
          <p:cNvPr id="28675" name="Slide Number Placeholder 4"/>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15C6CA7-4C26-481B-A183-15FA65980A37}" type="slidenum">
              <a:rPr lang="en-GB" altLang="en-US" sz="1400" smtClean="0">
                <a:solidFill>
                  <a:srgbClr val="000000"/>
                </a:solidFill>
                <a:latin typeface="Times New Roman" panose="02020603050405020304" pitchFamily="18" charset="0"/>
              </a:rPr>
              <a:pPr>
                <a:spcBef>
                  <a:spcPct val="0"/>
                </a:spcBef>
                <a:buFontTx/>
                <a:buNone/>
              </a:pPr>
              <a:t>7</a:t>
            </a:fld>
            <a:endParaRPr lang="en-GB" altLang="en-US" sz="1400" smtClean="0">
              <a:solidFill>
                <a:srgbClr val="000000"/>
              </a:solidFill>
              <a:latin typeface="Times New Roman" panose="02020603050405020304" pitchFamily="18" charset="0"/>
            </a:endParaRPr>
          </a:p>
        </p:txBody>
      </p:sp>
      <p:pic>
        <p:nvPicPr>
          <p:cNvPr id="28676" name="Content Placeholder 1"/>
          <p:cNvPicPr>
            <a:picLocks noGrp="1" noChangeAspect="1"/>
          </p:cNvPicPr>
          <p:nvPr>
            <p:ph sz="half" idx="4294967295"/>
          </p:nvPr>
        </p:nvPicPr>
        <p:blipFill>
          <a:blip r:embed="rId3">
            <a:extLst>
              <a:ext uri="{28A0092B-C50C-407E-A947-70E740481C1C}">
                <a14:useLocalDpi xmlns:a14="http://schemas.microsoft.com/office/drawing/2010/main"/>
              </a:ext>
            </a:extLst>
          </a:blip>
          <a:srcRect/>
          <a:stretch>
            <a:fillRect/>
          </a:stretch>
        </p:blipFill>
        <p:spPr>
          <a:xfrm>
            <a:off x="0" y="1627188"/>
            <a:ext cx="2376488" cy="1958975"/>
          </a:xfrm>
        </p:spPr>
      </p:pic>
      <p:pic>
        <p:nvPicPr>
          <p:cNvPr id="28677" name="Picture 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36862" y="182349"/>
            <a:ext cx="2935288"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45362" y="476672"/>
            <a:ext cx="3159963" cy="210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836862" y="2459424"/>
            <a:ext cx="2784475" cy="2088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5"/>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5772150" y="3140968"/>
            <a:ext cx="3184525"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85E285F-6787-4FEA-878D-1BE63FD02EF3}" type="slidenum">
              <a:rPr lang="en-GB" altLang="en-US" sz="1400" smtClean="0">
                <a:solidFill>
                  <a:srgbClr val="000000"/>
                </a:solidFill>
              </a:rPr>
              <a:pPr>
                <a:spcBef>
                  <a:spcPct val="0"/>
                </a:spcBef>
                <a:buFontTx/>
                <a:buNone/>
              </a:pPr>
              <a:t>8</a:t>
            </a:fld>
            <a:endParaRPr lang="en-GB" altLang="en-US" sz="1400" smtClean="0">
              <a:solidFill>
                <a:srgbClr val="000000"/>
              </a:solidFill>
            </a:endParaRPr>
          </a:p>
        </p:txBody>
      </p:sp>
      <p:sp>
        <p:nvSpPr>
          <p:cNvPr id="24579" name="Title 1"/>
          <p:cNvSpPr>
            <a:spLocks noGrp="1"/>
          </p:cNvSpPr>
          <p:nvPr>
            <p:ph type="title" idx="4294967295"/>
          </p:nvPr>
        </p:nvSpPr>
        <p:spPr>
          <a:xfrm>
            <a:off x="0" y="417513"/>
            <a:ext cx="8409363" cy="1354137"/>
          </a:xfrm>
        </p:spPr>
        <p:txBody>
          <a:bodyPr>
            <a:normAutofit fontScale="90000"/>
          </a:bodyPr>
          <a:lstStyle/>
          <a:p>
            <a:pPr algn="ctr"/>
            <a:r>
              <a:rPr lang="en-US" altLang="en-US" sz="6000" b="1" u="sng" dirty="0" smtClean="0">
                <a:solidFill>
                  <a:srgbClr val="FF0000"/>
                </a:solidFill>
                <a:latin typeface="Arial" panose="020B0604020202020204" pitchFamily="34" charset="0"/>
                <a:cs typeface="Arial" panose="020B0604020202020204" pitchFamily="34" charset="0"/>
              </a:rPr>
              <a:t>26</a:t>
            </a:r>
            <a:br>
              <a:rPr lang="en-US" altLang="en-US" sz="6000" b="1" u="sng" dirty="0" smtClean="0">
                <a:solidFill>
                  <a:srgbClr val="FF0000"/>
                </a:solidFill>
                <a:latin typeface="Arial" panose="020B0604020202020204" pitchFamily="34" charset="0"/>
                <a:cs typeface="Arial" panose="020B0604020202020204" pitchFamily="34" charset="0"/>
              </a:rPr>
            </a:br>
            <a:r>
              <a:rPr lang="en-US" altLang="en-US" sz="2400" u="sng" dirty="0" smtClean="0">
                <a:solidFill>
                  <a:srgbClr val="FF0000"/>
                </a:solidFill>
                <a:latin typeface="Arial" panose="020B0604020202020204" pitchFamily="34" charset="0"/>
                <a:cs typeface="Arial" panose="020B0604020202020204" pitchFamily="34" charset="0"/>
              </a:rPr>
              <a:t>Children and teenagers killed in knife attacks this year up to August 2017</a:t>
            </a:r>
            <a:endParaRPr lang="en-GB" altLang="en-US" sz="2400" u="sng" dirty="0" smtClean="0">
              <a:solidFill>
                <a:srgbClr val="FF0000"/>
              </a:solidFill>
              <a:latin typeface="Arial" panose="020B0604020202020204" pitchFamily="34" charset="0"/>
              <a:cs typeface="Arial" panose="020B0604020202020204" pitchFamily="34" charset="0"/>
            </a:endParaRPr>
          </a:p>
        </p:txBody>
      </p:sp>
      <p:pic>
        <p:nvPicPr>
          <p:cNvPr id="24580"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2055813"/>
            <a:ext cx="949325"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11325" y="2035175"/>
            <a:ext cx="938213"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71788" y="2043113"/>
            <a:ext cx="94456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99050" y="2035175"/>
            <a:ext cx="944563"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4"/>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967163" y="2035175"/>
            <a:ext cx="927100"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6"/>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6227763" y="2035175"/>
            <a:ext cx="9779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7"/>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7380288" y="2011363"/>
            <a:ext cx="969962"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8"/>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09600" y="2922588"/>
            <a:ext cx="94932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9"/>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711325" y="2900363"/>
            <a:ext cx="957263"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9" name="Picture 10"/>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844800" y="2898775"/>
            <a:ext cx="971550"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0" name="Picture 11"/>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967163" y="2898775"/>
            <a:ext cx="954087"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1" name="Picture 12"/>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5268913" y="2863850"/>
            <a:ext cx="611187"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2" name="Picture 13"/>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bwMode="auto">
          <a:xfrm>
            <a:off x="6227763" y="2922588"/>
            <a:ext cx="9906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3" name="Picture 14"/>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bwMode="auto">
          <a:xfrm>
            <a:off x="7394575" y="2922588"/>
            <a:ext cx="989013"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4" name="Picture 15"/>
          <p:cNvPicPr>
            <a:picLocks noChangeAspect="1"/>
          </p:cNvPicPr>
          <p:nvPr/>
        </p:nvPicPr>
        <p:blipFill>
          <a:blip r:embed="rId17" cstate="email">
            <a:extLst>
              <a:ext uri="{28A0092B-C50C-407E-A947-70E740481C1C}">
                <a14:useLocalDpi xmlns:a14="http://schemas.microsoft.com/office/drawing/2010/main"/>
              </a:ext>
            </a:extLst>
          </a:blip>
          <a:srcRect/>
          <a:stretch>
            <a:fillRect/>
          </a:stretch>
        </p:blipFill>
        <p:spPr bwMode="auto">
          <a:xfrm>
            <a:off x="609600" y="3802063"/>
            <a:ext cx="95726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5" name="Picture 16"/>
          <p:cNvPicPr>
            <a:picLocks noChangeAspect="1"/>
          </p:cNvPicPr>
          <p:nvPr/>
        </p:nvPicPr>
        <p:blipFill>
          <a:blip r:embed="rId18" cstate="email">
            <a:extLst>
              <a:ext uri="{28A0092B-C50C-407E-A947-70E740481C1C}">
                <a14:useLocalDpi xmlns:a14="http://schemas.microsoft.com/office/drawing/2010/main"/>
              </a:ext>
            </a:extLst>
          </a:blip>
          <a:srcRect/>
          <a:stretch>
            <a:fillRect/>
          </a:stretch>
        </p:blipFill>
        <p:spPr bwMode="auto">
          <a:xfrm>
            <a:off x="1719263" y="3802063"/>
            <a:ext cx="930275"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6" name="Picture 17"/>
          <p:cNvPicPr>
            <a:picLocks noChangeAspect="1"/>
          </p:cNvPicPr>
          <p:nvPr/>
        </p:nvPicPr>
        <p:blipFill>
          <a:blip r:embed="rId19" cstate="email">
            <a:extLst>
              <a:ext uri="{28A0092B-C50C-407E-A947-70E740481C1C}">
                <a14:useLocalDpi xmlns:a14="http://schemas.microsoft.com/office/drawing/2010/main"/>
              </a:ext>
            </a:extLst>
          </a:blip>
          <a:srcRect/>
          <a:stretch>
            <a:fillRect/>
          </a:stretch>
        </p:blipFill>
        <p:spPr bwMode="auto">
          <a:xfrm>
            <a:off x="2844800" y="3784600"/>
            <a:ext cx="97155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7" name="Picture 18"/>
          <p:cNvPicPr>
            <a:picLocks noChangeAspect="1"/>
          </p:cNvPicPr>
          <p:nvPr/>
        </p:nvPicPr>
        <p:blipFill>
          <a:blip r:embed="rId20" cstate="email">
            <a:extLst>
              <a:ext uri="{28A0092B-C50C-407E-A947-70E740481C1C}">
                <a14:useLocalDpi xmlns:a14="http://schemas.microsoft.com/office/drawing/2010/main"/>
              </a:ext>
            </a:extLst>
          </a:blip>
          <a:srcRect/>
          <a:stretch>
            <a:fillRect/>
          </a:stretch>
        </p:blipFill>
        <p:spPr bwMode="auto">
          <a:xfrm>
            <a:off x="3941763" y="3784600"/>
            <a:ext cx="95250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8" name="Picture 19"/>
          <p:cNvPicPr>
            <a:picLocks noChangeAspect="1"/>
          </p:cNvPicPr>
          <p:nvPr/>
        </p:nvPicPr>
        <p:blipFill>
          <a:blip r:embed="rId21" cstate="email">
            <a:extLst>
              <a:ext uri="{28A0092B-C50C-407E-A947-70E740481C1C}">
                <a14:useLocalDpi xmlns:a14="http://schemas.microsoft.com/office/drawing/2010/main"/>
              </a:ext>
            </a:extLst>
          </a:blip>
          <a:srcRect/>
          <a:stretch>
            <a:fillRect/>
          </a:stretch>
        </p:blipFill>
        <p:spPr bwMode="auto">
          <a:xfrm>
            <a:off x="5094288" y="3784600"/>
            <a:ext cx="9652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9" name="Picture 1"/>
          <p:cNvPicPr>
            <a:picLocks noChangeAspect="1"/>
          </p:cNvPicPr>
          <p:nvPr/>
        </p:nvPicPr>
        <p:blipFill>
          <a:blip r:embed="rId22" cstate="email">
            <a:extLst>
              <a:ext uri="{28A0092B-C50C-407E-A947-70E740481C1C}">
                <a14:useLocalDpi xmlns:a14="http://schemas.microsoft.com/office/drawing/2010/main"/>
              </a:ext>
            </a:extLst>
          </a:blip>
          <a:srcRect/>
          <a:stretch>
            <a:fillRect/>
          </a:stretch>
        </p:blipFill>
        <p:spPr bwMode="auto">
          <a:xfrm>
            <a:off x="6227763" y="3784600"/>
            <a:ext cx="9779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0" name="Picture 2"/>
          <p:cNvPicPr>
            <a:picLocks noChangeAspect="1"/>
          </p:cNvPicPr>
          <p:nvPr/>
        </p:nvPicPr>
        <p:blipFill>
          <a:blip r:embed="rId23" cstate="email">
            <a:extLst>
              <a:ext uri="{28A0092B-C50C-407E-A947-70E740481C1C}">
                <a14:useLocalDpi xmlns:a14="http://schemas.microsoft.com/office/drawing/2010/main"/>
              </a:ext>
            </a:extLst>
          </a:blip>
          <a:srcRect/>
          <a:stretch>
            <a:fillRect/>
          </a:stretch>
        </p:blipFill>
        <p:spPr bwMode="auto">
          <a:xfrm>
            <a:off x="7392988" y="3806825"/>
            <a:ext cx="9715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1" name="Picture 3"/>
          <p:cNvPicPr>
            <a:picLocks noChangeAspect="1"/>
          </p:cNvPicPr>
          <p:nvPr/>
        </p:nvPicPr>
        <p:blipFill>
          <a:blip r:embed="rId24" cstate="email">
            <a:extLst>
              <a:ext uri="{28A0092B-C50C-407E-A947-70E740481C1C}">
                <a14:useLocalDpi xmlns:a14="http://schemas.microsoft.com/office/drawing/2010/main"/>
              </a:ext>
            </a:extLst>
          </a:blip>
          <a:srcRect/>
          <a:stretch>
            <a:fillRect/>
          </a:stretch>
        </p:blipFill>
        <p:spPr bwMode="auto">
          <a:xfrm>
            <a:off x="609600" y="4681538"/>
            <a:ext cx="9493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2" name="Picture 4"/>
          <p:cNvPicPr>
            <a:picLocks noChangeAspect="1"/>
          </p:cNvPicPr>
          <p:nvPr/>
        </p:nvPicPr>
        <p:blipFill>
          <a:blip r:embed="rId25" cstate="email">
            <a:extLst>
              <a:ext uri="{28A0092B-C50C-407E-A947-70E740481C1C}">
                <a14:useLocalDpi xmlns:a14="http://schemas.microsoft.com/office/drawing/2010/main"/>
              </a:ext>
            </a:extLst>
          </a:blip>
          <a:srcRect/>
          <a:stretch>
            <a:fillRect/>
          </a:stretch>
        </p:blipFill>
        <p:spPr bwMode="auto">
          <a:xfrm>
            <a:off x="1719263" y="4618038"/>
            <a:ext cx="836612"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3" name="Picture 5"/>
          <p:cNvPicPr>
            <a:picLocks noChangeAspect="1"/>
          </p:cNvPicPr>
          <p:nvPr/>
        </p:nvPicPr>
        <p:blipFill>
          <a:blip r:embed="rId26" cstate="email">
            <a:extLst>
              <a:ext uri="{28A0092B-C50C-407E-A947-70E740481C1C}">
                <a14:useLocalDpi xmlns:a14="http://schemas.microsoft.com/office/drawing/2010/main"/>
              </a:ext>
            </a:extLst>
          </a:blip>
          <a:srcRect/>
          <a:stretch>
            <a:fillRect/>
          </a:stretch>
        </p:blipFill>
        <p:spPr bwMode="auto">
          <a:xfrm>
            <a:off x="2844800" y="4681538"/>
            <a:ext cx="97155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4" name="Picture 6"/>
          <p:cNvPicPr>
            <a:picLocks noChangeAspect="1"/>
          </p:cNvPicPr>
          <p:nvPr/>
        </p:nvPicPr>
        <p:blipFill>
          <a:blip r:embed="rId27" cstate="email">
            <a:extLst>
              <a:ext uri="{28A0092B-C50C-407E-A947-70E740481C1C}">
                <a14:useLocalDpi xmlns:a14="http://schemas.microsoft.com/office/drawing/2010/main"/>
              </a:ext>
            </a:extLst>
          </a:blip>
          <a:srcRect/>
          <a:stretch>
            <a:fillRect/>
          </a:stretch>
        </p:blipFill>
        <p:spPr bwMode="auto">
          <a:xfrm>
            <a:off x="5118100" y="4678363"/>
            <a:ext cx="9271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5" name="Picture 12"/>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4138613" y="4586288"/>
            <a:ext cx="61118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6" name="Picture 8"/>
          <p:cNvPicPr>
            <a:picLocks noChangeAspect="1"/>
          </p:cNvPicPr>
          <p:nvPr/>
        </p:nvPicPr>
        <p:blipFill>
          <a:blip r:embed="rId28" cstate="email">
            <a:extLst>
              <a:ext uri="{28A0092B-C50C-407E-A947-70E740481C1C}">
                <a14:useLocalDpi xmlns:a14="http://schemas.microsoft.com/office/drawing/2010/main"/>
              </a:ext>
            </a:extLst>
          </a:blip>
          <a:srcRect/>
          <a:stretch>
            <a:fillRect/>
          </a:stretch>
        </p:blipFill>
        <p:spPr bwMode="auto">
          <a:xfrm>
            <a:off x="6172200" y="4498975"/>
            <a:ext cx="1131888"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7" name="Picture 32"/>
          <p:cNvPicPr>
            <a:picLocks noChangeAspect="1"/>
          </p:cNvPicPr>
          <p:nvPr/>
        </p:nvPicPr>
        <p:blipFill>
          <a:blip r:embed="rId28" cstate="email">
            <a:extLst>
              <a:ext uri="{28A0092B-C50C-407E-A947-70E740481C1C}">
                <a14:useLocalDpi xmlns:a14="http://schemas.microsoft.com/office/drawing/2010/main"/>
              </a:ext>
            </a:extLst>
          </a:blip>
          <a:srcRect/>
          <a:stretch>
            <a:fillRect/>
          </a:stretch>
        </p:blipFill>
        <p:spPr bwMode="auto">
          <a:xfrm>
            <a:off x="7316788" y="4498975"/>
            <a:ext cx="1131887"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7329154" y="6130573"/>
            <a:ext cx="1725318" cy="658425"/>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1"/>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51DD827-620B-46F9-B611-C6CB85A74D3E}" type="slidenum">
              <a:rPr lang="en-GB" altLang="en-US" sz="1400" smtClean="0">
                <a:solidFill>
                  <a:srgbClr val="000000"/>
                </a:solidFill>
                <a:latin typeface="Times New Roman" panose="02020603050405020304" pitchFamily="18" charset="0"/>
              </a:rPr>
              <a:pPr>
                <a:spcBef>
                  <a:spcPct val="0"/>
                </a:spcBef>
                <a:buFontTx/>
                <a:buNone/>
              </a:pPr>
              <a:t>9</a:t>
            </a:fld>
            <a:endParaRPr lang="en-GB" altLang="en-US" sz="1400" smtClean="0">
              <a:solidFill>
                <a:srgbClr val="000000"/>
              </a:solidFill>
              <a:latin typeface="Times New Roman" panose="02020603050405020304" pitchFamily="18" charset="0"/>
            </a:endParaRPr>
          </a:p>
        </p:txBody>
      </p:sp>
      <p:pic>
        <p:nvPicPr>
          <p:cNvPr id="30723"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836613"/>
            <a:ext cx="914400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08304" y="6166486"/>
            <a:ext cx="1725318" cy="658425"/>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 xmlns:thm15="http://schemas.microsoft.com/office/thememl/2012/main" name="Slice" id="{0507925B-6AC9-4358-8E18-C330545D08F8}" vid="{13FEC7C6-62A9-40C4-99D2-581AACACAA2F}"/>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EE5F3C6FFE194392CEB32FC000B04A" ma:contentTypeVersion="0" ma:contentTypeDescription="Create a new document." ma:contentTypeScope="" ma:versionID="efafef47f015e6147a466abf18641b13">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LongProperties xmlns="http://schemas.microsoft.com/office/2006/metadata/long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6564E18-3D2A-4B69-8E14-D7092E9ED4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8D6B7021-A055-44B7-A4D5-8E319AC9629F}">
  <ds:schemaRefs>
    <ds:schemaRef ds:uri="http://schemas.microsoft.com/office/2006/metadata/longProperties"/>
  </ds:schemaRefs>
</ds:datastoreItem>
</file>

<file path=customXml/itemProps3.xml><?xml version="1.0" encoding="utf-8"?>
<ds:datastoreItem xmlns:ds="http://schemas.openxmlformats.org/officeDocument/2006/customXml" ds:itemID="{805421F6-B1A0-40E3-A15B-4A45D141C170}">
  <ds:schemaRefs>
    <ds:schemaRef ds:uri="http://schemas.microsoft.com/sharepoint/v3/contenttype/forms"/>
  </ds:schemaRefs>
</ds:datastoreItem>
</file>

<file path=customXml/itemProps4.xml><?xml version="1.0" encoding="utf-8"?>
<ds:datastoreItem xmlns:ds="http://schemas.openxmlformats.org/officeDocument/2006/customXml" ds:itemID="{8B36E64B-0702-45D3-A2DD-91AAD3B5B48A}">
  <ds:schemaRefs>
    <ds:schemaRef ds:uri="http://schemas.microsoft.com/office/2006/metadata/properties"/>
    <ds:schemaRef ds:uri="http://purl.org/dc/dcmitype/"/>
    <ds:schemaRef ds:uri="http://schemas.openxmlformats.org/package/2006/metadata/core-properties"/>
    <ds:schemaRef ds:uri="http://www.w3.org/XML/1998/namespace"/>
    <ds:schemaRef ds:uri="http://purl.org/dc/terms/"/>
    <ds:schemaRef ds:uri="http://schemas.microsoft.com/office/2006/documentManagement/types"/>
    <ds:schemaRef ds:uri="http://purl.org/dc/elements/1.1/"/>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25535</TotalTime>
  <Words>2945</Words>
  <Application>Microsoft Office PowerPoint</Application>
  <PresentationFormat>On-screen Show (4:3)</PresentationFormat>
  <Paragraphs>260</Paragraphs>
  <Slides>32</Slides>
  <Notes>26</Notes>
  <HiddenSlides>0</HiddenSlides>
  <MMClips>3</MMClips>
  <ScaleCrop>false</ScaleCrop>
  <HeadingPairs>
    <vt:vector size="6" baseType="variant">
      <vt:variant>
        <vt:lpstr>Theme</vt:lpstr>
      </vt:variant>
      <vt:variant>
        <vt:i4>2</vt:i4>
      </vt:variant>
      <vt:variant>
        <vt:lpstr>Slide Titles</vt:lpstr>
      </vt:variant>
      <vt:variant>
        <vt:i4>32</vt:i4>
      </vt:variant>
      <vt:variant>
        <vt:lpstr>Custom Shows</vt:lpstr>
      </vt:variant>
      <vt:variant>
        <vt:i4>1</vt:i4>
      </vt:variant>
    </vt:vector>
  </HeadingPairs>
  <TitlesOfParts>
    <vt:vector size="35" baseType="lpstr">
      <vt:lpstr>Retrospect</vt:lpstr>
      <vt:lpstr>Slice</vt:lpstr>
      <vt:lpstr>PowerPoint Presentation</vt:lpstr>
      <vt:lpstr>PowerPoint Presentation</vt:lpstr>
      <vt:lpstr>PowerPoint Presentation</vt:lpstr>
      <vt:lpstr>Child Knife Deaths   1980’s                                                    2017</vt:lpstr>
      <vt:lpstr>What about Scotland?</vt:lpstr>
      <vt:lpstr>PowerPoint Presentation</vt:lpstr>
      <vt:lpstr>  How many people are affected?</vt:lpstr>
      <vt:lpstr>26 Children and teenagers killed in knife attacks this year up to August 2017</vt:lpstr>
      <vt:lpstr>PowerPoint Presentation</vt:lpstr>
      <vt:lpstr>       or weapon?</vt:lpstr>
      <vt:lpstr>PowerPoint Presentation</vt:lpstr>
      <vt:lpstr>PowerPoint Presentation</vt:lpstr>
      <vt:lpstr>Knife Wounds</vt:lpstr>
      <vt:lpstr>PowerPoint Presentation</vt:lpstr>
      <vt:lpstr>Knife Injury Statistics</vt:lpstr>
      <vt:lpstr>PowerPoint Presentation</vt:lpstr>
      <vt:lpstr>PowerPoint Presentation</vt:lpstr>
      <vt:lpstr>PowerPoint Presentation</vt:lpstr>
      <vt:lpstr>PowerPoint Presentation</vt:lpstr>
      <vt:lpstr>PowerPoint Presentation</vt:lpstr>
      <vt:lpstr>Improvised Weapons from Wetherby YOI</vt:lpstr>
      <vt:lpstr>A True Story …   Told, because the parent’s want the story to save someone’s life.  </vt:lpstr>
      <vt:lpstr>PowerPoint Presentation</vt:lpstr>
      <vt:lpstr>PowerPoint Presentation</vt:lpstr>
      <vt:lpstr>PowerPoint Presentation</vt:lpstr>
      <vt:lpstr>PowerPoint Presentation</vt:lpstr>
      <vt:lpstr>PowerPoint Presentation</vt:lpstr>
      <vt:lpstr>          More likely to get hurt   Less likely to get hurt.   </vt:lpstr>
      <vt:lpstr>PowerPoint Presentation</vt:lpstr>
      <vt:lpstr>PowerPoint Presentation</vt:lpstr>
      <vt:lpstr>PowerPoint Presentation</vt:lpstr>
      <vt:lpstr>          Made for  West Yorkshire Police  By Sarah Whitehead – Education Liaison officer. November 2017</vt:lpstr>
      <vt:lpstr>Custom Show 1</vt:lpstr>
    </vt:vector>
  </TitlesOfParts>
  <Company>West Yorkshire Police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702908</dc:creator>
  <cp:lastModifiedBy>Steve Hemming</cp:lastModifiedBy>
  <cp:revision>319</cp:revision>
  <cp:lastPrinted>2015-08-11T13:33:50Z</cp:lastPrinted>
  <dcterms:created xsi:type="dcterms:W3CDTF">2006-09-26T14:09:36Z</dcterms:created>
  <dcterms:modified xsi:type="dcterms:W3CDTF">2019-09-19T13:15:18Z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MyDocuments">
    <vt:lpwstr>1</vt:lpwstr>
  </property>
  <property fmtid="{D5CDD505-2E9C-101B-9397-08002B2CF9AE}" pid="3" name="ContentTypeId">
    <vt:lpwstr>0x01010035EE5F3C6FFE194392CEB32FC000B04A</vt:lpwstr>
  </property>
</Properties>
</file>