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91" r:id="rId4"/>
    <p:sldId id="310" r:id="rId5"/>
    <p:sldId id="309" r:id="rId6"/>
    <p:sldId id="311" r:id="rId7"/>
    <p:sldId id="307" r:id="rId8"/>
    <p:sldId id="308" r:id="rId9"/>
    <p:sldId id="306" r:id="rId10"/>
    <p:sldId id="305" r:id="rId11"/>
    <p:sldId id="312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54" autoAdjust="0"/>
  </p:normalViewPr>
  <p:slideViewPr>
    <p:cSldViewPr snapToGrid="0">
      <p:cViewPr varScale="1">
        <p:scale>
          <a:sx n="101" d="100"/>
          <a:sy n="101" d="100"/>
        </p:scale>
        <p:origin x="12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t" anchorCtr="1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B07E-1610-4D4E-988E-CB5E47B8953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4AFE-0B4F-4E0F-8EF5-AC035B835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22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B07E-1610-4D4E-988E-CB5E47B8953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4AFE-0B4F-4E0F-8EF5-AC035B835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64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B07E-1610-4D4E-988E-CB5E47B8953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4AFE-0B4F-4E0F-8EF5-AC035B835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98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B07E-1610-4D4E-988E-CB5E47B89535}" type="datetimeFigureOut">
              <a:rPr lang="en-GB" smtClean="0"/>
              <a:t>02/03/2021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4AFE-0B4F-4E0F-8EF5-AC035B835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B07E-1610-4D4E-988E-CB5E47B8953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4AFE-0B4F-4E0F-8EF5-AC035B835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35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B07E-1610-4D4E-988E-CB5E47B8953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4AFE-0B4F-4E0F-8EF5-AC035B835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75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B07E-1610-4D4E-988E-CB5E47B8953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4AFE-0B4F-4E0F-8EF5-AC035B835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16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B07E-1610-4D4E-988E-CB5E47B8953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4AFE-0B4F-4E0F-8EF5-AC035B8358A6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52" y="6176963"/>
            <a:ext cx="1376680" cy="6159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767" y="6189582"/>
            <a:ext cx="1885033" cy="53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7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B07E-1610-4D4E-988E-CB5E47B8953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4AFE-0B4F-4E0F-8EF5-AC035B835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42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B07E-1610-4D4E-988E-CB5E47B8953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4AFE-0B4F-4E0F-8EF5-AC035B835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33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B07E-1610-4D4E-988E-CB5E47B8953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4AFE-0B4F-4E0F-8EF5-AC035B835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8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7B07E-1610-4D4E-988E-CB5E47B89535}" type="datetimeFigureOut">
              <a:rPr lang="en-GB" smtClean="0"/>
              <a:t>02/03/2021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D4AFE-0B4F-4E0F-8EF5-AC035B8358A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5" y="6076950"/>
            <a:ext cx="1405255" cy="6445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930" y="6115502"/>
            <a:ext cx="2147570" cy="60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63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uth.dennis@bradford.gov.uk?subject=Staff%20Wellbeing%20Suppor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ositivepsychology.com/who-is-martin-seligman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sitivepsychology.com/what-is-positive-psychology-definitio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>
            <a:normAutofit fontScale="90000"/>
          </a:bodyPr>
          <a:lstStyle/>
          <a:p>
            <a:r>
              <a:rPr lang="en-GB" dirty="0" smtClean="0"/>
              <a:t>Supporting Staff Wellbeing during Covid-19 </a:t>
            </a:r>
            <a:r>
              <a:rPr lang="en-GB" smtClean="0"/>
              <a:t>- Overview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Ruth Dennis</a:t>
            </a:r>
          </a:p>
          <a:p>
            <a:r>
              <a:rPr lang="en-GB" dirty="0" smtClean="0"/>
              <a:t>Principal Educational Psychologist</a:t>
            </a:r>
          </a:p>
          <a:p>
            <a:r>
              <a:rPr lang="en-GB" dirty="0" smtClean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48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95263"/>
          </a:xfrm>
        </p:spPr>
        <p:txBody>
          <a:bodyPr/>
          <a:lstStyle/>
          <a:p>
            <a:r>
              <a:rPr lang="en-GB" dirty="0" smtClean="0"/>
              <a:t>PERMA Programme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909709"/>
              </p:ext>
            </p:extLst>
          </p:nvPr>
        </p:nvGraphicFramePr>
        <p:xfrm>
          <a:off x="628650" y="1417852"/>
          <a:ext cx="78867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182">
                  <a:extLst>
                    <a:ext uri="{9D8B030D-6E8A-4147-A177-3AD203B41FA5}">
                      <a16:colId xmlns:a16="http://schemas.microsoft.com/office/drawing/2014/main" val="2209457683"/>
                    </a:ext>
                  </a:extLst>
                </a:gridCol>
                <a:gridCol w="2248930">
                  <a:extLst>
                    <a:ext uri="{9D8B030D-6E8A-4147-A177-3AD203B41FA5}">
                      <a16:colId xmlns:a16="http://schemas.microsoft.com/office/drawing/2014/main" val="3964076215"/>
                    </a:ext>
                  </a:extLst>
                </a:gridCol>
                <a:gridCol w="1217913">
                  <a:extLst>
                    <a:ext uri="{9D8B030D-6E8A-4147-A177-3AD203B41FA5}">
                      <a16:colId xmlns:a16="http://schemas.microsoft.com/office/drawing/2014/main" val="2339679249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431446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Content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Duration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Dates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78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Introductory web consultation for school leaders</a:t>
                      </a:r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Completion of Whole school baseline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audit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Introduction to programme. Discussion of logistics and commitment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Up to  1 hour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02/03/21, 9 - 10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23/03/21, 9 - 10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27/04/21, 9 - 10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25/05/21, 9 - 10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22/06/21, 9 - 10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20/07/21, 9 - 10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394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x pre-recorded video workshop for school leadership team to work through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Underpinning theory, audit of existing school response.</a:t>
                      </a:r>
                      <a:r>
                        <a:rPr lang="en-GB" sz="1600" baseline="0" dirty="0" smtClean="0"/>
                        <a:t> PERMA action planning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 hour video, 2 hours activities.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80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x pre-recorded PERMA video workshops for school staff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Introducing to PERMA and activities / challenges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 x 10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minutes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348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Senior management group support web consultation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Support to implement  PERMA action plan / troubleshooting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As required</a:t>
                      </a:r>
                      <a:r>
                        <a:rPr lang="en-GB" sz="1600" baseline="0" dirty="0" smtClean="0"/>
                        <a:t> – 1 hour per session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02/03/21, 10 - 11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23/03/21, 10 - 11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27/04/21, 10 - 11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25/05/21, 10 - 11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22/06/21, 10 - 11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20/07/21, 10 - 11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828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20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394" y="2758281"/>
            <a:ext cx="3605212" cy="2399105"/>
          </a:xfrm>
        </p:spPr>
      </p:pic>
    </p:spTree>
    <p:extLst>
      <p:ext uri="{BB962C8B-B14F-4D97-AF65-F5344CB8AC3E}">
        <p14:creationId xmlns:p14="http://schemas.microsoft.com/office/powerpoint/2010/main" val="1413934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Further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Ruth Dennis - Principal </a:t>
            </a:r>
            <a:r>
              <a:rPr lang="en-GB" dirty="0"/>
              <a:t>Educational Psychologist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City </a:t>
            </a:r>
            <a:r>
              <a:rPr lang="en-GB" dirty="0"/>
              <a:t>Of Bradford Metropolitan District </a:t>
            </a:r>
            <a:r>
              <a:rPr lang="en-GB" dirty="0" smtClean="0"/>
              <a:t>Council</a:t>
            </a:r>
          </a:p>
          <a:p>
            <a:pPr marL="0" indent="0">
              <a:buNone/>
            </a:pPr>
            <a:r>
              <a:rPr lang="en-GB" dirty="0" smtClean="0"/>
              <a:t>Margaret </a:t>
            </a:r>
            <a:r>
              <a:rPr lang="en-GB" dirty="0"/>
              <a:t>McMillan Tower</a:t>
            </a:r>
            <a:br>
              <a:rPr lang="en-GB" dirty="0"/>
            </a:br>
            <a:r>
              <a:rPr lang="en-GB" dirty="0"/>
              <a:t>Princes Way</a:t>
            </a:r>
            <a:br>
              <a:rPr lang="en-GB" dirty="0"/>
            </a:br>
            <a:r>
              <a:rPr lang="en-GB" dirty="0"/>
              <a:t>BRADFORD</a:t>
            </a:r>
            <a:br>
              <a:rPr lang="en-GB" dirty="0"/>
            </a:br>
            <a:r>
              <a:rPr lang="en-GB" dirty="0"/>
              <a:t>BD1 1NN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ruth.dennis@bradford.gov.uk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07582 109129 </a:t>
            </a:r>
          </a:p>
          <a:p>
            <a:pPr marL="0" indent="0">
              <a:buNone/>
            </a:pPr>
            <a:r>
              <a:rPr lang="en-GB" dirty="0"/>
              <a:t>01274 439417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8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2B93E31-E179-4088-A154-B752D4333CF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074" y="987425"/>
            <a:ext cx="8666565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13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the PERMA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dirty="0" smtClean="0"/>
              <a:t>To enhance staff wellbeing by:</a:t>
            </a:r>
          </a:p>
          <a:p>
            <a:r>
              <a:rPr lang="en-GB" dirty="0" smtClean="0"/>
              <a:t>Providing support and reassurance to school leadership teams, in relation to staff wellbeing;</a:t>
            </a:r>
          </a:p>
          <a:p>
            <a:r>
              <a:rPr lang="en-GB" dirty="0" smtClean="0"/>
              <a:t>Carrying out a stocktake of Emotional Wellbeing strategies you already use;</a:t>
            </a:r>
          </a:p>
          <a:p>
            <a:r>
              <a:rPr lang="en-GB" dirty="0" smtClean="0"/>
              <a:t>Using the PERMA framework to enhance work on supporting staff wellbeing.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20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1: Management review of existing Wellbeing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dk1"/>
                </a:solidFill>
              </a:rPr>
              <a:t>1 x pre-recorded video workshop for school leadership team to work </a:t>
            </a:r>
            <a:r>
              <a:rPr lang="en-GB" dirty="0" smtClean="0">
                <a:solidFill>
                  <a:schemeClr val="dk1"/>
                </a:solidFill>
              </a:rPr>
              <a:t>through (</a:t>
            </a:r>
            <a:r>
              <a:rPr lang="en-GB" dirty="0"/>
              <a:t>1 hour video, 2 hours </a:t>
            </a:r>
            <a:r>
              <a:rPr lang="en-GB" dirty="0" smtClean="0"/>
              <a:t>activities).</a:t>
            </a:r>
            <a:endParaRPr lang="en-GB" dirty="0" smtClean="0">
              <a:solidFill>
                <a:schemeClr val="dk1"/>
              </a:solidFill>
            </a:endParaRPr>
          </a:p>
          <a:p>
            <a:pPr lvl="1"/>
            <a:r>
              <a:rPr lang="en-GB" dirty="0"/>
              <a:t>Underpinning theory, </a:t>
            </a:r>
            <a:endParaRPr lang="en-GB" dirty="0" smtClean="0"/>
          </a:p>
          <a:p>
            <a:pPr lvl="1"/>
            <a:r>
              <a:rPr lang="en-GB" dirty="0"/>
              <a:t>A</a:t>
            </a:r>
            <a:r>
              <a:rPr lang="en-GB" dirty="0" smtClean="0"/>
              <a:t>udit </a:t>
            </a:r>
            <a:r>
              <a:rPr lang="en-GB" dirty="0"/>
              <a:t>of existing school </a:t>
            </a:r>
            <a:r>
              <a:rPr lang="en-GB" dirty="0" smtClean="0"/>
              <a:t>response</a:t>
            </a:r>
          </a:p>
          <a:p>
            <a:pPr lvl="1"/>
            <a:r>
              <a:rPr lang="en-GB" dirty="0" smtClean="0"/>
              <a:t>Introduction to PERMA</a:t>
            </a:r>
          </a:p>
          <a:p>
            <a:pPr lvl="1"/>
            <a:r>
              <a:rPr lang="en-GB" dirty="0" smtClean="0"/>
              <a:t>PERMA </a:t>
            </a:r>
            <a:r>
              <a:rPr lang="en-GB" dirty="0"/>
              <a:t>action planning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82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2: Using PERMA with Staff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Following completion of Management session, need to share with staff;</a:t>
            </a:r>
          </a:p>
          <a:p>
            <a:r>
              <a:rPr lang="en-GB" dirty="0" smtClean="0"/>
              <a:t>This will include consideration of what you could do at an organisational level, to support staff in this area.</a:t>
            </a:r>
          </a:p>
          <a:p>
            <a:r>
              <a:rPr lang="en-GB" dirty="0" smtClean="0"/>
              <a:t>The separate staff videos are available at this point and intended for individual use rather than whole school application.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3: Whole school PERMA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Staff work through the 6 x 10 minute videos ( one per week)</a:t>
            </a:r>
          </a:p>
          <a:p>
            <a:r>
              <a:rPr lang="en-GB" dirty="0" smtClean="0"/>
              <a:t>School implement supportive PERMA strategies over this time</a:t>
            </a:r>
          </a:p>
          <a:p>
            <a:r>
              <a:rPr lang="en-GB" dirty="0" smtClean="0"/>
              <a:t>Access to monthly peer support for leaders implementing programme</a:t>
            </a:r>
          </a:p>
          <a:p>
            <a:r>
              <a:rPr lang="en-GB" dirty="0" smtClean="0"/>
              <a:t>Evaluation and review.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64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Seligman’s PERMA </a:t>
            </a:r>
            <a:r>
              <a:rPr lang="en-GB" dirty="0" smtClean="0"/>
              <a:t>Model</a:t>
            </a:r>
            <a:endParaRPr lang="en-GB" dirty="0"/>
          </a:p>
        </p:txBody>
      </p:sp>
      <p:pic>
        <p:nvPicPr>
          <p:cNvPr id="4" name="Content Placeholder 3" descr="A scientific theory to happiness - perma model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465" y="2848769"/>
            <a:ext cx="3299898" cy="25140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-1" y="1818415"/>
            <a:ext cx="5696466" cy="503958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464A6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Martin Seligman</a:t>
            </a:r>
            <a:r>
              <a:rPr lang="en-GB" sz="2400" dirty="0">
                <a:solidFill>
                  <a:srgbClr val="2A2A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one of the founders of </a:t>
            </a:r>
            <a:r>
              <a:rPr lang="en-GB" sz="2400" b="1" dirty="0">
                <a:solidFill>
                  <a:srgbClr val="464A6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positive psychology</a:t>
            </a:r>
            <a:r>
              <a:rPr lang="en-GB" sz="2400" dirty="0">
                <a:solidFill>
                  <a:srgbClr val="2A2A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developed a five core element of psychological well-being and happiness. </a:t>
            </a:r>
            <a:endParaRPr lang="en-GB" sz="2400" dirty="0" smtClean="0">
              <a:solidFill>
                <a:srgbClr val="2A2A2A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2A2A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Seligman </a:t>
            </a:r>
            <a:r>
              <a:rPr lang="en-GB" sz="2400" dirty="0">
                <a:solidFill>
                  <a:srgbClr val="2A2A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believes that these five elements can help people work towards a life of fulfilment, happiness, and meaning.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A2A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Institutions can also use this model to develop </a:t>
            </a:r>
            <a:r>
              <a:rPr lang="en-GB" sz="2400" dirty="0" smtClean="0">
                <a:solidFill>
                  <a:srgbClr val="2A2A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programmes </a:t>
            </a:r>
            <a:r>
              <a:rPr lang="en-GB" sz="2400" dirty="0">
                <a:solidFill>
                  <a:srgbClr val="2A2A2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help people discover and use new cognitive and emotional tools.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Stop Look Listen Think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Sometimes when things are difficult, our focus         is drawn to what is wrong in our lives.</a:t>
            </a:r>
            <a:endParaRPr lang="en-GB" sz="1000" dirty="0" smtClean="0"/>
          </a:p>
          <a:p>
            <a:r>
              <a:rPr lang="en-GB" dirty="0"/>
              <a:t>PERMA encourages you to stop, look, listen and think about the small glimmers of positivity in your everyday life.</a:t>
            </a:r>
            <a:endParaRPr lang="en-GB" sz="100" dirty="0"/>
          </a:p>
          <a:p>
            <a:r>
              <a:rPr lang="en-GB" dirty="0" smtClean="0"/>
              <a:t>Noticing these things helps amplify them             and make us more aware of them.</a:t>
            </a:r>
            <a:endParaRPr lang="en-GB" sz="600" dirty="0" smtClean="0"/>
          </a:p>
          <a:p>
            <a:r>
              <a:rPr lang="en-GB" dirty="0" smtClean="0"/>
              <a:t>This has much in common with mindfulness and solution focused techniques.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Supporting Staff Wellbeing during Covid-19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451" y="3616668"/>
            <a:ext cx="1458777" cy="1122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991" y="118753"/>
            <a:ext cx="1179237" cy="206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Effectiveness of the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complete the Staff wellbeing audit at the beginning and end of the programme to help us evaluate its effectiveness;</a:t>
            </a:r>
          </a:p>
          <a:p>
            <a:r>
              <a:rPr lang="en-GB" dirty="0" smtClean="0"/>
              <a:t>Please share with us any actions you take / ideas you have about promoting wellbeing in schools so that we can share them with other colleagues.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37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</TotalTime>
  <Words>528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Supporting Staff Wellbeing during Covid-19 - Overview</vt:lpstr>
      <vt:lpstr>PowerPoint Presentation</vt:lpstr>
      <vt:lpstr>Purpose of the PERMA programme</vt:lpstr>
      <vt:lpstr>Step 1: Management review of existing Wellbeing Strategy</vt:lpstr>
      <vt:lpstr>Step 2: Using PERMA with Staff</vt:lpstr>
      <vt:lpstr>Step 3: Whole school PERMA</vt:lpstr>
      <vt:lpstr>Seligman’s PERMA Model</vt:lpstr>
      <vt:lpstr>Stop Look Listen Think</vt:lpstr>
      <vt:lpstr>Effectiveness of the Programme</vt:lpstr>
      <vt:lpstr>PERMA Programme</vt:lpstr>
      <vt:lpstr>Any Questions</vt:lpstr>
      <vt:lpstr>Further Information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Psychology Team</dc:creator>
  <cp:lastModifiedBy>Ruth Dennis</cp:lastModifiedBy>
  <cp:revision>45</cp:revision>
  <dcterms:created xsi:type="dcterms:W3CDTF">2021-01-05T15:11:13Z</dcterms:created>
  <dcterms:modified xsi:type="dcterms:W3CDTF">2021-03-02T08:49:07Z</dcterms:modified>
</cp:coreProperties>
</file>