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84" r:id="rId2"/>
    <p:sldId id="285" r:id="rId3"/>
    <p:sldId id="278" r:id="rId4"/>
    <p:sldId id="279" r:id="rId5"/>
    <p:sldId id="280" r:id="rId6"/>
    <p:sldId id="281" r:id="rId7"/>
    <p:sldId id="282" r:id="rId8"/>
    <p:sldId id="28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12855-9C08-4264-B52F-CAF6BEE082B0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A4D23-B2FA-4F96-8744-678B3DABD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856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249A27-F587-4592-816B-6672EA44F71D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04/02/2021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Supporting Staff Wellbeing during Covid-19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B9811-ECDD-470B-A098-30291A38FF4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7847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7E08E8-E41A-4EEE-B27C-66C80114CFDB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04/02/2021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Supporting Staff Wellbeing during Covid-19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B9811-ECDD-470B-A098-30291A38FF4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6343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AC9663-8637-47F9-912C-E4FFCD59E0AD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04/02/2021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Supporting Staff Wellbeing during Covid-19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B9811-ECDD-470B-A098-30291A38FF4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9581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76BEB2-B59A-468C-9E1E-BE795291CD38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04/02/2021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Supporting Staff Wellbeing during Covid-19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B9811-ECDD-470B-A098-30291A38FF4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0354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78DA56-E136-4198-87D6-92E1E4BE22F0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04/02/2021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Supporting Staff Wellbeing during Covid-19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B9811-ECDD-470B-A098-30291A38FF4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2727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A13865-64D2-40D9-A5AA-455B262C7D22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04/02/2021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Supporting Staff Wellbeing during Covid-19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B9811-ECDD-470B-A098-30291A38FF4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67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A1978-D607-4EDF-A6A8-39B6A14C7032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04/02/2021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Supporting Staff Wellbeing during Covid-19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B9811-ECDD-470B-A098-30291A38FF4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386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6564F9-83BC-4643-873D-A8CBD2BA973F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04/02/2021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Supporting Staff Wellbeing during Covid-19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B9811-ECDD-470B-A098-30291A38FF4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6774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C02F89-8EC9-4C3C-9D99-40D2222A9481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04/02/2021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Supporting Staff Wellbeing during Covid-19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B9811-ECDD-470B-A098-30291A38FF4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7838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57C5DA-30A0-4905-A8AC-D63EB485AA6A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04/02/2021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Supporting Staff Wellbeing during Covid-19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B9811-ECDD-470B-A098-30291A38FF4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526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AF3925-3894-4799-864A-8B3FA1645248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04/02/2021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Supporting Staff Wellbeing during Covid-19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B9811-ECDD-470B-A098-30291A38FF4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2453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E9C676-7DB9-487C-B3F4-48135391FF5B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04/02/2021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Supporting Staff Wellbeing during Covid-19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B9811-ECDD-470B-A098-30291A38FF4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CBMDC-for-ICT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39" y="5934076"/>
            <a:ext cx="2268886" cy="68729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45" y="5848350"/>
            <a:ext cx="2148205" cy="87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18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671639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Session </a:t>
            </a:r>
            <a:r>
              <a:rPr lang="en-GB" dirty="0"/>
              <a:t>3</a:t>
            </a:r>
            <a:br>
              <a:rPr lang="en-GB" dirty="0"/>
            </a:br>
            <a:r>
              <a:rPr lang="en-GB" dirty="0" smtClean="0"/>
              <a:t>Relationships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4059239"/>
            <a:ext cx="6858000" cy="1655762"/>
          </a:xfrm>
        </p:spPr>
        <p:txBody>
          <a:bodyPr/>
          <a:lstStyle/>
          <a:p>
            <a:r>
              <a:rPr lang="en-GB" dirty="0" smtClean="0"/>
              <a:t>Dr Ruth Dennis</a:t>
            </a:r>
          </a:p>
          <a:p>
            <a:r>
              <a:rPr lang="en-GB" dirty="0" smtClean="0"/>
              <a:t>Principal Educational Psychologist</a:t>
            </a:r>
          </a:p>
          <a:p>
            <a:r>
              <a:rPr lang="en-GB" dirty="0" smtClean="0"/>
              <a:t>January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Supporting Staff Wellbeing during Covid-19</a:t>
            </a:r>
          </a:p>
        </p:txBody>
      </p:sp>
      <p:pic>
        <p:nvPicPr>
          <p:cNvPr id="5" name="Picture 4" descr="infographic perma model 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1" t="30458" r="3626" b="56398"/>
          <a:stretch/>
        </p:blipFill>
        <p:spPr bwMode="auto">
          <a:xfrm>
            <a:off x="1377778" y="688331"/>
            <a:ext cx="6623221" cy="16470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358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Ready for PERMA?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Make yourself comfortable;</a:t>
            </a:r>
          </a:p>
          <a:p>
            <a:r>
              <a:rPr lang="en-GB" dirty="0" smtClean="0"/>
              <a:t>Get yourself a cup of tea and find somewhere quiet to watch the video and reflect.</a:t>
            </a:r>
          </a:p>
          <a:p>
            <a:r>
              <a:rPr lang="en-GB" dirty="0" smtClean="0"/>
              <a:t>You will need your PERMA journal and a pen.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Supporting Staff Wellbeing during Covid-19</a:t>
            </a:r>
            <a:endParaRPr kumimoji="0" lang="en-GB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587" y="3928237"/>
            <a:ext cx="2428114" cy="2428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523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Your school has requested wellbeing support from the </a:t>
            </a:r>
            <a:r>
              <a:rPr lang="en-GB" dirty="0" smtClean="0"/>
              <a:t>Educational Psychology Team </a:t>
            </a:r>
            <a:r>
              <a:rPr lang="en-GB" dirty="0"/>
              <a:t>to assist staff and promote their wellbeing</a:t>
            </a:r>
          </a:p>
          <a:p>
            <a:r>
              <a:rPr lang="en-GB" dirty="0" smtClean="0"/>
              <a:t>In the first session we looked at why Covid-19 is impacting on wellbeing in school;</a:t>
            </a:r>
          </a:p>
          <a:p>
            <a:r>
              <a:rPr lang="en-GB" dirty="0" smtClean="0"/>
              <a:t>In the last session we looked at the PERMA model and introduced the second element: Engagement.</a:t>
            </a:r>
          </a:p>
          <a:p>
            <a:r>
              <a:rPr lang="en-GB" dirty="0" smtClean="0"/>
              <a:t>Today we will look at the third element: Relationships</a:t>
            </a:r>
          </a:p>
          <a:p>
            <a:r>
              <a:rPr lang="en-GB" dirty="0" smtClean="0"/>
              <a:t>If you have significant worries it is important that you seek support from your GP or from your line manager.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Supporting Staff Wellbeing during Covid-19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6088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did you get on?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686050" y="1825625"/>
            <a:ext cx="5829300" cy="4351338"/>
          </a:xfrm>
        </p:spPr>
        <p:txBody>
          <a:bodyPr>
            <a:normAutofit/>
          </a:bodyPr>
          <a:lstStyle/>
          <a:p>
            <a:r>
              <a:rPr lang="en-GB" dirty="0" smtClean="0"/>
              <a:t>Think about the last week.</a:t>
            </a:r>
          </a:p>
          <a:p>
            <a:r>
              <a:rPr lang="en-GB" dirty="0" smtClean="0"/>
              <a:t>Did you notice any times you became fully engaged and lost track of time at home or at work?</a:t>
            </a:r>
          </a:p>
          <a:p>
            <a:r>
              <a:rPr lang="en-GB" dirty="0" smtClean="0"/>
              <a:t>What were you doing?</a:t>
            </a:r>
          </a:p>
          <a:p>
            <a:r>
              <a:rPr lang="en-GB" dirty="0" smtClean="0"/>
              <a:t>How did it make you feel?</a:t>
            </a:r>
          </a:p>
          <a:p>
            <a:r>
              <a:rPr lang="en-GB" dirty="0" smtClean="0"/>
              <a:t>Over the next week continue to notice times when you feel like this.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Supporting Staff Wellbeing during Covid-19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7" descr="infographic perma model 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6" t="31102" r="64904" b="57411"/>
          <a:stretch/>
        </p:blipFill>
        <p:spPr bwMode="auto">
          <a:xfrm>
            <a:off x="448056" y="2498662"/>
            <a:ext cx="1923288" cy="28338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8512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 – </a:t>
            </a:r>
            <a:r>
              <a:rPr lang="en-GB" dirty="0" smtClean="0"/>
              <a:t>Relationships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6515100" cy="4351338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Relationships </a:t>
            </a:r>
            <a:r>
              <a:rPr lang="en-GB" dirty="0"/>
              <a:t>and social connections are crucial to meaningful lives.</a:t>
            </a:r>
          </a:p>
          <a:p>
            <a:r>
              <a:rPr lang="en-GB" dirty="0" smtClean="0"/>
              <a:t>We </a:t>
            </a:r>
            <a:r>
              <a:rPr lang="en-GB" dirty="0"/>
              <a:t>are social animals who are hard-wired to bond and depend on other humans. Hence, the basic need for healthy relationships.</a:t>
            </a:r>
          </a:p>
          <a:p>
            <a:r>
              <a:rPr lang="en-GB" dirty="0"/>
              <a:t>We thrive on connections that promote love, intimacy, and a strong emotional and physical interaction with other humans. </a:t>
            </a:r>
            <a:endParaRPr lang="en-GB" dirty="0" smtClean="0"/>
          </a:p>
          <a:p>
            <a:r>
              <a:rPr lang="en-GB" dirty="0" smtClean="0"/>
              <a:t>Positive </a:t>
            </a:r>
            <a:r>
              <a:rPr lang="en-GB" dirty="0"/>
              <a:t>relationships with one’s </a:t>
            </a:r>
            <a:r>
              <a:rPr lang="en-GB" dirty="0" smtClean="0"/>
              <a:t>relatives, co-workers</a:t>
            </a:r>
            <a:r>
              <a:rPr lang="en-GB" dirty="0"/>
              <a:t>, and friends is a key ingredient to overall joy. </a:t>
            </a:r>
            <a:endParaRPr lang="en-GB" dirty="0" smtClean="0"/>
          </a:p>
          <a:p>
            <a:r>
              <a:rPr lang="en-GB" dirty="0" smtClean="0"/>
              <a:t>Strong </a:t>
            </a:r>
            <a:r>
              <a:rPr lang="en-GB" dirty="0"/>
              <a:t>relationships also provide support in difficult times that require resilience</a:t>
            </a:r>
            <a:r>
              <a:rPr lang="en-GB" dirty="0" smtClean="0"/>
              <a:t>.</a:t>
            </a:r>
          </a:p>
          <a:p>
            <a:r>
              <a:rPr lang="en-GB" dirty="0" smtClean="0"/>
              <a:t>We </a:t>
            </a:r>
            <a:r>
              <a:rPr lang="en-GB" dirty="0"/>
              <a:t>need, neurologically, to know that we belong to a group; it helps us feel safe and valued, and has for millions of years.</a:t>
            </a:r>
          </a:p>
          <a:p>
            <a:endParaRPr lang="en-GB" dirty="0"/>
          </a:p>
        </p:txBody>
      </p:sp>
      <p:pic>
        <p:nvPicPr>
          <p:cNvPr id="4" name="Picture 3" descr="infographic perma model 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00" t="30730" r="46514" b="57411"/>
          <a:stretch/>
        </p:blipFill>
        <p:spPr bwMode="auto">
          <a:xfrm>
            <a:off x="7239000" y="2838450"/>
            <a:ext cx="1390651" cy="178593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infographic perma model 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00" t="30730" r="46514" b="57411"/>
          <a:stretch/>
        </p:blipFill>
        <p:spPr bwMode="auto">
          <a:xfrm>
            <a:off x="7210425" y="2838450"/>
            <a:ext cx="1390651" cy="17859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0599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Relationships in Practice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628650" y="1493624"/>
            <a:ext cx="6219825" cy="4351338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Think of </a:t>
            </a:r>
            <a:r>
              <a:rPr lang="en-GB" dirty="0" smtClean="0"/>
              <a:t>any positive interactions you have had this week with friends or family. </a:t>
            </a:r>
            <a:r>
              <a:rPr lang="en-GB" dirty="0"/>
              <a:t>It </a:t>
            </a:r>
            <a:r>
              <a:rPr lang="en-GB" dirty="0" smtClean="0"/>
              <a:t>may </a:t>
            </a:r>
            <a:r>
              <a:rPr lang="en-GB" dirty="0"/>
              <a:t>have been at </a:t>
            </a:r>
            <a:r>
              <a:rPr lang="en-GB" dirty="0" smtClean="0"/>
              <a:t>home </a:t>
            </a:r>
            <a:r>
              <a:rPr lang="en-GB" dirty="0"/>
              <a:t>/ over </a:t>
            </a:r>
            <a:r>
              <a:rPr lang="en-GB" dirty="0" smtClean="0"/>
              <a:t>zoom / out on a walk</a:t>
            </a:r>
            <a:endParaRPr lang="en-GB" dirty="0"/>
          </a:p>
          <a:p>
            <a:r>
              <a:rPr lang="en-GB" dirty="0" smtClean="0"/>
              <a:t>It might have been a shared smile, a thank you or a walk with someone.</a:t>
            </a:r>
          </a:p>
          <a:p>
            <a:r>
              <a:rPr lang="en-GB" dirty="0" smtClean="0"/>
              <a:t>Think </a:t>
            </a:r>
            <a:r>
              <a:rPr lang="en-GB" dirty="0"/>
              <a:t>of how </a:t>
            </a:r>
            <a:r>
              <a:rPr lang="en-GB" dirty="0" smtClean="0"/>
              <a:t>they </a:t>
            </a:r>
            <a:r>
              <a:rPr lang="en-GB" dirty="0"/>
              <a:t>made you feel – </a:t>
            </a:r>
            <a:r>
              <a:rPr lang="en-GB" dirty="0" smtClean="0"/>
              <a:t>did you feel valued / appreciated / part of a group?</a:t>
            </a:r>
          </a:p>
          <a:p>
            <a:r>
              <a:rPr lang="en-GB" dirty="0" smtClean="0"/>
              <a:t>Over </a:t>
            </a:r>
            <a:r>
              <a:rPr lang="en-GB" dirty="0"/>
              <a:t>the next week, make a conscious effort to notice when you feel like this.</a:t>
            </a:r>
          </a:p>
          <a:p>
            <a:r>
              <a:rPr lang="en-GB" dirty="0"/>
              <a:t>You may wish to use your PERMA journal</a:t>
            </a:r>
            <a:r>
              <a:rPr lang="en-GB" dirty="0" smtClean="0"/>
              <a:t> </a:t>
            </a:r>
            <a:r>
              <a:rPr lang="en-GB" dirty="0"/>
              <a:t>to note down what it was you noticed and felt.</a:t>
            </a:r>
          </a:p>
          <a:p>
            <a:r>
              <a:rPr lang="en-GB" dirty="0"/>
              <a:t>Sometimes you may notice more than one </a:t>
            </a:r>
            <a:r>
              <a:rPr lang="en-GB" dirty="0" smtClean="0"/>
              <a:t>connection – </a:t>
            </a:r>
            <a:r>
              <a:rPr lang="en-GB" dirty="0"/>
              <a:t>savour this and be thankful!</a:t>
            </a:r>
          </a:p>
          <a:p>
            <a:r>
              <a:rPr lang="en-GB" dirty="0" smtClean="0"/>
              <a:t>Remember physical distancing </a:t>
            </a:r>
            <a:r>
              <a:rPr lang="en-GB" dirty="0"/>
              <a:t>NOT </a:t>
            </a:r>
            <a:r>
              <a:rPr lang="en-GB" dirty="0" smtClean="0"/>
              <a:t>emotional distancing – we need interaction for </a:t>
            </a:r>
            <a:r>
              <a:rPr lang="en-GB" dirty="0"/>
              <a:t>connection, quality conversations and healthy relationships. </a:t>
            </a:r>
          </a:p>
        </p:txBody>
      </p:sp>
      <p:pic>
        <p:nvPicPr>
          <p:cNvPr id="8" name="Picture 7" descr="infographic perma model 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00" t="30730" r="46514" b="57411"/>
          <a:stretch/>
        </p:blipFill>
        <p:spPr bwMode="auto">
          <a:xfrm>
            <a:off x="7124699" y="2776323"/>
            <a:ext cx="1390651" cy="17859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9428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Relationships in the workplace</a:t>
            </a:r>
            <a:endParaRPr lang="en-GB" dirty="0"/>
          </a:p>
        </p:txBody>
      </p:sp>
      <p:pic>
        <p:nvPicPr>
          <p:cNvPr id="4" name="Picture 3" descr="infographic perma model 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00" t="30730" r="46514" b="57411"/>
          <a:stretch/>
        </p:blipFill>
        <p:spPr bwMode="auto">
          <a:xfrm>
            <a:off x="6796086" y="2640805"/>
            <a:ext cx="1390651" cy="178593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38149" y="1590674"/>
            <a:ext cx="6029325" cy="454342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GB" dirty="0" smtClean="0"/>
              <a:t>Notice when something at work gives you that ‘connected’ feeling. </a:t>
            </a:r>
          </a:p>
          <a:p>
            <a:pPr fontAlgn="base"/>
            <a:r>
              <a:rPr lang="en-GB" dirty="0" smtClean="0"/>
              <a:t>It does not need to be anything big</a:t>
            </a:r>
          </a:p>
          <a:p>
            <a:pPr fontAlgn="base"/>
            <a:r>
              <a:rPr lang="en-GB" dirty="0" smtClean="0"/>
              <a:t>It might be a shared smile with a colleague over a funny incident or a colleague thanking you</a:t>
            </a:r>
          </a:p>
          <a:p>
            <a:pPr fontAlgn="base"/>
            <a:r>
              <a:rPr lang="en-GB" dirty="0" smtClean="0"/>
              <a:t>Is there anything you could do to help others feel more connected?</a:t>
            </a:r>
          </a:p>
          <a:p>
            <a:pPr fontAlgn="base"/>
            <a:r>
              <a:rPr lang="en-GB" dirty="0" smtClean="0"/>
              <a:t>Jot your ideas down in your PERMA journal</a:t>
            </a:r>
          </a:p>
          <a:p>
            <a:r>
              <a:rPr lang="en-GB" dirty="0"/>
              <a:t>The success or otherwise of </a:t>
            </a:r>
            <a:r>
              <a:rPr lang="en-GB" dirty="0" smtClean="0"/>
              <a:t>any </a:t>
            </a:r>
            <a:r>
              <a:rPr lang="en-GB" dirty="0"/>
              <a:t>team </a:t>
            </a:r>
            <a:r>
              <a:rPr lang="en-GB" dirty="0" smtClean="0"/>
              <a:t>is partly </a:t>
            </a:r>
            <a:r>
              <a:rPr lang="en-GB" dirty="0"/>
              <a:t>fuelled by the strength and dynamic </a:t>
            </a:r>
            <a:r>
              <a:rPr lang="en-GB" dirty="0" smtClean="0"/>
              <a:t>of </a:t>
            </a:r>
            <a:r>
              <a:rPr lang="en-GB" dirty="0"/>
              <a:t>team relationships. </a:t>
            </a:r>
            <a:endParaRPr lang="en-GB" dirty="0" smtClean="0"/>
          </a:p>
          <a:p>
            <a:r>
              <a:rPr lang="en-GB" dirty="0" smtClean="0"/>
              <a:t>Building positive relationships encourages greater </a:t>
            </a:r>
            <a:r>
              <a:rPr lang="en-GB" dirty="0"/>
              <a:t>connectedness, a desire to support and encourage each other, and a willingness to go ‘the extra mile’ for each other</a:t>
            </a:r>
            <a:r>
              <a:rPr lang="en-GB" dirty="0" smtClean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1192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53776"/>
            <a:ext cx="7886700" cy="4351338"/>
          </a:xfrm>
        </p:spPr>
        <p:txBody>
          <a:bodyPr/>
          <a:lstStyle/>
          <a:p>
            <a:r>
              <a:rPr lang="en-GB" dirty="0" smtClean="0"/>
              <a:t>PERMA is a way of supporting the development of Emotional Wellbeing;</a:t>
            </a:r>
          </a:p>
          <a:p>
            <a:endParaRPr lang="en-GB" sz="1000" dirty="0" smtClean="0"/>
          </a:p>
          <a:p>
            <a:r>
              <a:rPr lang="en-GB" dirty="0" smtClean="0"/>
              <a:t>This week your task is to notice things that give you a feeling of connectedness either at home or at work.</a:t>
            </a:r>
          </a:p>
          <a:p>
            <a:endParaRPr lang="en-GB" sz="1100" dirty="0"/>
          </a:p>
          <a:p>
            <a:r>
              <a:rPr lang="en-GB" dirty="0" smtClean="0"/>
              <a:t>Be kind to yourself – if you don’t have energy one day, try again the next.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sz="1800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978" y="5174693"/>
            <a:ext cx="1752043" cy="154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31775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</TotalTime>
  <Words>627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1_Office Theme</vt:lpstr>
      <vt:lpstr> Session 3 Relationships</vt:lpstr>
      <vt:lpstr>Ready for PERMA?</vt:lpstr>
      <vt:lpstr>Recap</vt:lpstr>
      <vt:lpstr>How did you get on?</vt:lpstr>
      <vt:lpstr>R – Relationships</vt:lpstr>
      <vt:lpstr>Relationships in Practice</vt:lpstr>
      <vt:lpstr>Relationships in the workplace</vt:lpstr>
      <vt:lpstr>Summary</vt:lpstr>
    </vt:vector>
  </TitlesOfParts>
  <Company>CBMDC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PERMA Session 1 Positive Emotions</dc:title>
  <dc:creator>Educational Psychology Team</dc:creator>
  <cp:lastModifiedBy>Ruth Dennis</cp:lastModifiedBy>
  <cp:revision>19</cp:revision>
  <dcterms:created xsi:type="dcterms:W3CDTF">2021-01-26T09:46:58Z</dcterms:created>
  <dcterms:modified xsi:type="dcterms:W3CDTF">2021-02-04T14:56:14Z</dcterms:modified>
</cp:coreProperties>
</file>