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9" r:id="rId3"/>
    <p:sldId id="270" r:id="rId4"/>
    <p:sldId id="271" r:id="rId5"/>
    <p:sldId id="272" r:id="rId6"/>
    <p:sldId id="262" r:id="rId7"/>
    <p:sldId id="263" r:id="rId8"/>
    <p:sldId id="273" r:id="rId9"/>
    <p:sldId id="274" r:id="rId10"/>
    <p:sldId id="275" r:id="rId11"/>
    <p:sldId id="266" r:id="rId12"/>
    <p:sldId id="276" r:id="rId13"/>
    <p:sldId id="267" r:id="rId14"/>
    <p:sldId id="265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12855-9C08-4264-B52F-CAF6BEE082B0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A4D23-B2FA-4F96-8744-678B3DABD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5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2BF4-B771-428C-8E6B-3C3B3ECA6140}" type="datetime1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Supporting Staff Wellbeing during Covid-19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9811-ECDD-470B-A098-30291A38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7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A4BA-CEB7-4CA3-B971-1DCA312EA0D9}" type="datetime1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Staff Wellbeing during Covid-19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9811-ECDD-470B-A098-30291A38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7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4293-DB09-4EB9-8803-AA01E8D9FA41}" type="datetime1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Staff Wellbeing during Covid-19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9811-ECDD-470B-A098-30291A38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8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BC54-C9EE-4C5B-9BBA-535CB4B4E769}" type="datetime1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Supporting Staff Wellbeing during Covid-19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9811-ECDD-470B-A098-30291A38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4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3605-DEA4-4C25-B746-BE23024C84C5}" type="datetime1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Supporting Staff Wellbeing during Covid-19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9811-ECDD-470B-A098-30291A38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74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66D3-A33E-4322-91B8-69FDBDBC7FA1}" type="datetime1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Supporting Staff Wellbeing during Covid-19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9811-ECDD-470B-A098-30291A38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1345-6692-4A0D-BE34-CE1B5C871A1E}" type="datetime1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Supporting Staff Wellbeing during Covid-19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9811-ECDD-470B-A098-30291A38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80C2-9F48-49D6-8D44-954AC9F6C473}" type="datetime1">
              <a:rPr lang="en-GB" smtClean="0"/>
              <a:t>19/02/2021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Supporting Staff Wellbeing during Covid-19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9811-ECDD-470B-A098-30291A38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32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0E79-1726-42F7-BC0A-24EE38795273}" type="datetime1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Supporting Staff Wellbeing during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9811-ECDD-470B-A098-30291A38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0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F45A-AC3A-49B3-853B-CE0CD098406C}" type="datetime1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Supporting Staff Wellbeing during Covid-19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9811-ECDD-470B-A098-30291A38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2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F180-BBD7-41C4-A1D1-A4CF565646F4}" type="datetime1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Supporting Staff Wellbeing during Covid-19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9811-ECDD-470B-A098-30291A38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1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46F91-F9C2-4BCA-B9DF-CCAEE4E359E2}" type="datetime1">
              <a:rPr lang="en-GB" smtClean="0"/>
              <a:t>19/02/2021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Supporting Staff Wellbeing during Covid-19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9811-ECDD-470B-A098-30291A38FF4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BMDC-for-ICT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5934076"/>
            <a:ext cx="2268886" cy="68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" y="5848350"/>
            <a:ext cx="2148205" cy="8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3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ivepsychology.com/who-is-martin-seligman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sitivepsychology.com/what-is-positive-psychology-defini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67163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Session </a:t>
            </a:r>
            <a:r>
              <a:rPr lang="en-GB" dirty="0"/>
              <a:t>1</a:t>
            </a:r>
            <a:br>
              <a:rPr lang="en-GB" dirty="0"/>
            </a:br>
            <a:r>
              <a:rPr lang="en-GB" dirty="0"/>
              <a:t>Positive </a:t>
            </a:r>
            <a:r>
              <a:rPr lang="en-GB" dirty="0" smtClean="0"/>
              <a:t>Emotions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059239"/>
            <a:ext cx="6858000" cy="1655762"/>
          </a:xfrm>
        </p:spPr>
        <p:txBody>
          <a:bodyPr/>
          <a:lstStyle/>
          <a:p>
            <a:r>
              <a:rPr lang="en-GB" dirty="0" smtClean="0"/>
              <a:t>Dr Ruth Dennis</a:t>
            </a:r>
          </a:p>
          <a:p>
            <a:r>
              <a:rPr lang="en-GB" dirty="0" smtClean="0"/>
              <a:t>Principal Educational Psychologist</a:t>
            </a:r>
          </a:p>
          <a:p>
            <a:r>
              <a:rPr lang="en-GB" dirty="0" smtClean="0"/>
              <a:t>January 2021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Supporting Staff Wellbeing during Covid-19</a:t>
            </a:r>
          </a:p>
        </p:txBody>
      </p:sp>
      <p:pic>
        <p:nvPicPr>
          <p:cNvPr id="5" name="Picture 4" descr="infographic perma model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30458" r="3626" b="56398"/>
          <a:stretch/>
        </p:blipFill>
        <p:spPr bwMode="auto">
          <a:xfrm>
            <a:off x="1377778" y="688331"/>
            <a:ext cx="6623221" cy="164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4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Stop Look Listen Think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Sometimes when things are difficult, our focus         is drawn to what is wrong in our lives.</a:t>
            </a:r>
            <a:endParaRPr lang="en-GB" sz="1000" dirty="0" smtClean="0"/>
          </a:p>
          <a:p>
            <a:r>
              <a:rPr lang="en-GB" dirty="0" smtClean="0"/>
              <a:t>PERMA encourages you to stop, look, listen and think about the small glimmers of positivity in your everyday life.</a:t>
            </a:r>
            <a:endParaRPr lang="en-GB" sz="100" dirty="0" smtClean="0"/>
          </a:p>
          <a:p>
            <a:r>
              <a:rPr lang="en-GB" dirty="0" smtClean="0"/>
              <a:t>Noticing these things helps amplify them             and make us more aware of them.</a:t>
            </a:r>
            <a:endParaRPr lang="en-GB" sz="600" dirty="0" smtClean="0"/>
          </a:p>
          <a:p>
            <a:r>
              <a:rPr lang="en-GB" dirty="0" smtClean="0"/>
              <a:t>This has much in common with mindfulness and solution focused techniques.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Supporting Staff Wellbeing during Covid-19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51" y="3616668"/>
            <a:ext cx="1458777" cy="112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91" y="118753"/>
            <a:ext cx="1179237" cy="206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7886701" cy="1325563"/>
          </a:xfrm>
        </p:spPr>
        <p:txBody>
          <a:bodyPr/>
          <a:lstStyle/>
          <a:p>
            <a:r>
              <a:rPr lang="en-GB" dirty="0" smtClean="0"/>
              <a:t>Using PERMA to </a:t>
            </a:r>
            <a:br>
              <a:rPr lang="en-GB" dirty="0" smtClean="0"/>
            </a:br>
            <a:r>
              <a:rPr lang="en-GB" dirty="0" smtClean="0"/>
              <a:t>Promote Wellbeing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 this and the next 5 videos, you will be introduced to the 5 elements of PERMA</a:t>
            </a:r>
          </a:p>
          <a:p>
            <a:r>
              <a:rPr lang="en-GB" dirty="0" smtClean="0"/>
              <a:t>You will be asked to carry out a noticing task throughout the next week to help you spot and focus on thinks that enhance your wellbeing</a:t>
            </a:r>
          </a:p>
          <a:p>
            <a:r>
              <a:rPr lang="en-GB" dirty="0" smtClean="0"/>
              <a:t>You can use the PERMA audit to build a picture of your wellbeing.</a:t>
            </a:r>
          </a:p>
          <a:p>
            <a:r>
              <a:rPr lang="en-GB" dirty="0" smtClean="0"/>
              <a:t>Be </a:t>
            </a:r>
            <a:r>
              <a:rPr lang="en-GB" dirty="0"/>
              <a:t>kind to yourself – if you don’t have energy one day, try again the next.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Supporting Staff Wellbeing during Covid-19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7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 – </a:t>
            </a:r>
            <a:r>
              <a:rPr lang="en-GB" dirty="0" smtClean="0"/>
              <a:t>  Positive Emotions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45793" cy="435768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This </a:t>
            </a:r>
            <a:r>
              <a:rPr lang="en-GB" dirty="0"/>
              <a:t>element is, perhaps, the most obvious connection to happiness. </a:t>
            </a:r>
            <a:endParaRPr lang="en-GB" dirty="0" smtClean="0"/>
          </a:p>
          <a:p>
            <a:r>
              <a:rPr lang="en-GB" dirty="0" smtClean="0"/>
              <a:t>Focusing </a:t>
            </a:r>
            <a:r>
              <a:rPr lang="en-GB" dirty="0"/>
              <a:t>on positive emotions is more than smiling: it is the ability to </a:t>
            </a:r>
            <a:r>
              <a:rPr lang="en-GB" dirty="0" smtClean="0"/>
              <a:t>notice and cherish the things in life that enhance your wellbeing.</a:t>
            </a:r>
          </a:p>
          <a:p>
            <a:r>
              <a:rPr lang="en-GB" dirty="0"/>
              <a:t> </a:t>
            </a:r>
            <a:r>
              <a:rPr lang="en-GB" dirty="0" smtClean="0"/>
              <a:t>In </a:t>
            </a:r>
            <a:r>
              <a:rPr lang="en-GB" dirty="0"/>
              <a:t>everyone’s life, there are highs and lows; focusing on “the lows</a:t>
            </a:r>
            <a:r>
              <a:rPr lang="en-GB" dirty="0" smtClean="0"/>
              <a:t>” significantly impacts on your sense of wellbeing.</a:t>
            </a:r>
            <a:endParaRPr lang="en-GB" dirty="0"/>
          </a:p>
          <a:p>
            <a:r>
              <a:rPr lang="en-GB" dirty="0"/>
              <a:t>T</a:t>
            </a:r>
            <a:r>
              <a:rPr lang="en-GB" dirty="0" smtClean="0"/>
              <a:t>here </a:t>
            </a:r>
            <a:r>
              <a:rPr lang="en-GB" dirty="0"/>
              <a:t>are many health benefits to optimism and positivity.</a:t>
            </a:r>
          </a:p>
          <a:p>
            <a:r>
              <a:rPr lang="en-GB" dirty="0"/>
              <a:t>P</a:t>
            </a:r>
            <a:r>
              <a:rPr lang="en-GB" dirty="0" smtClean="0"/>
              <a:t>ositive </a:t>
            </a:r>
            <a:r>
              <a:rPr lang="en-GB" dirty="0"/>
              <a:t>emotion is </a:t>
            </a:r>
            <a:r>
              <a:rPr lang="en-GB" dirty="0" smtClean="0"/>
              <a:t>crucial - it </a:t>
            </a:r>
            <a:r>
              <a:rPr lang="en-GB" dirty="0"/>
              <a:t>can help people enjoys the daily tasks in their lives and persevere with challenges they </a:t>
            </a:r>
            <a:r>
              <a:rPr lang="en-GB" dirty="0" smtClean="0"/>
              <a:t>face by </a:t>
            </a:r>
            <a:r>
              <a:rPr lang="en-GB" dirty="0"/>
              <a:t>remaining optimistic about eventual outcomes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 descr="infographic perma model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30357" r="79808" b="57411"/>
          <a:stretch/>
        </p:blipFill>
        <p:spPr bwMode="auto">
          <a:xfrm>
            <a:off x="455655" y="365126"/>
            <a:ext cx="105727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Supporting Staff Wellbeing during Covid-19</a:t>
            </a:r>
          </a:p>
        </p:txBody>
      </p:sp>
    </p:spTree>
    <p:extLst>
      <p:ext uri="{BB962C8B-B14F-4D97-AF65-F5344CB8AC3E}">
        <p14:creationId xmlns:p14="http://schemas.microsoft.com/office/powerpoint/2010/main" val="24025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Positive Emotions in Practice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Staff Wellbeing during Covid-19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8650" y="1594022"/>
            <a:ext cx="6735977" cy="425094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Think of something that made you smile this week.</a:t>
            </a:r>
          </a:p>
          <a:p>
            <a:r>
              <a:rPr lang="en-GB" dirty="0" smtClean="0"/>
              <a:t>It might have been seeing a nice sunset / spotting a bird in your garden / looking at a photo of your family</a:t>
            </a:r>
          </a:p>
          <a:p>
            <a:r>
              <a:rPr lang="en-GB" dirty="0" smtClean="0"/>
              <a:t>Think of how that made you feel – where did you feel it? ‘Fuzzy’ feelings.</a:t>
            </a:r>
          </a:p>
          <a:p>
            <a:r>
              <a:rPr lang="en-GB" dirty="0" smtClean="0"/>
              <a:t>Over the next week, make a conscious effort to notice when you feel like this.</a:t>
            </a:r>
          </a:p>
          <a:p>
            <a:r>
              <a:rPr lang="en-GB" dirty="0" smtClean="0"/>
              <a:t>Use your PERMA journal to note down what it was you noticed and felt.</a:t>
            </a:r>
          </a:p>
          <a:p>
            <a:r>
              <a:rPr lang="en-GB" dirty="0" smtClean="0"/>
              <a:t>Sometimes you may notice more than one thing             – savour this and be thankful!</a:t>
            </a:r>
            <a:endParaRPr lang="en-GB" dirty="0"/>
          </a:p>
        </p:txBody>
      </p:sp>
      <p:pic>
        <p:nvPicPr>
          <p:cNvPr id="9" name="Content Placeholder 8" descr="infographic perma model 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30357" r="79808" b="57411"/>
          <a:stretch/>
        </p:blipFill>
        <p:spPr bwMode="auto">
          <a:xfrm>
            <a:off x="7494674" y="2669059"/>
            <a:ext cx="1426904" cy="1840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4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Positive </a:t>
            </a:r>
            <a:r>
              <a:rPr lang="en-GB" dirty="0" smtClean="0"/>
              <a:t>Emotions </a:t>
            </a:r>
            <a:br>
              <a:rPr lang="en-GB" dirty="0" smtClean="0"/>
            </a:br>
            <a:r>
              <a:rPr lang="en-GB" dirty="0" smtClean="0"/>
              <a:t>in the Workplace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 smtClean="0"/>
              <a:t>Notice when something at work gives you that ‘positive emotion’ feeling. </a:t>
            </a:r>
          </a:p>
          <a:p>
            <a:pPr fontAlgn="base"/>
            <a:r>
              <a:rPr lang="en-GB" dirty="0" smtClean="0"/>
              <a:t>It does not need to be anything big</a:t>
            </a:r>
          </a:p>
          <a:p>
            <a:pPr fontAlgn="base"/>
            <a:r>
              <a:rPr lang="en-GB" dirty="0" smtClean="0"/>
              <a:t>It might be a child eventually understanding something you are teaching / a colleague thanking you / a student making you laugh.</a:t>
            </a:r>
          </a:p>
          <a:p>
            <a:pPr fontAlgn="base"/>
            <a:r>
              <a:rPr lang="en-GB" dirty="0" smtClean="0"/>
              <a:t>Recognising </a:t>
            </a:r>
            <a:r>
              <a:rPr lang="en-GB" dirty="0"/>
              <a:t>a greater frequency of positive emotions </a:t>
            </a:r>
            <a:r>
              <a:rPr lang="en-GB" dirty="0" smtClean="0"/>
              <a:t>helps greater levels of satisfaction and enjoyment at work. </a:t>
            </a:r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4" name="Picture 3" descr="infographic perma model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30357" r="79808" b="57411"/>
          <a:stretch/>
        </p:blipFill>
        <p:spPr bwMode="auto">
          <a:xfrm>
            <a:off x="5755674" y="451644"/>
            <a:ext cx="105727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Staff Wellbeing during Covid-19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358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3776"/>
            <a:ext cx="7886700" cy="4351338"/>
          </a:xfrm>
        </p:spPr>
        <p:txBody>
          <a:bodyPr/>
          <a:lstStyle/>
          <a:p>
            <a:r>
              <a:rPr lang="en-GB" dirty="0" smtClean="0"/>
              <a:t>PERMA is a way of supporting the development of Emotional Wellbeing;</a:t>
            </a:r>
          </a:p>
          <a:p>
            <a:endParaRPr lang="en-GB" sz="300" dirty="0" smtClean="0"/>
          </a:p>
          <a:p>
            <a:r>
              <a:rPr lang="en-GB" dirty="0" smtClean="0"/>
              <a:t>This week your task is to notice things that give you positive emotions either at home or at work.</a:t>
            </a:r>
          </a:p>
          <a:p>
            <a:endParaRPr lang="en-GB" sz="100" dirty="0" smtClean="0"/>
          </a:p>
          <a:p>
            <a:r>
              <a:rPr lang="en-GB" dirty="0" smtClean="0"/>
              <a:t>You will be asked about this at the next session.</a:t>
            </a:r>
          </a:p>
          <a:p>
            <a:endParaRPr lang="en-GB" sz="100" dirty="0"/>
          </a:p>
          <a:p>
            <a:r>
              <a:rPr lang="en-GB" dirty="0" smtClean="0"/>
              <a:t>Be kind to yourself – if you don’t have energy one day, try again the next.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sz="18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Staff Wellbeing during Covid-19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78" y="5174693"/>
            <a:ext cx="1752043" cy="15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Research indicates that the wellbeing of school staff is being impacted upon by Covid-19</a:t>
            </a:r>
          </a:p>
          <a:p>
            <a:r>
              <a:rPr lang="en-GB" dirty="0" smtClean="0"/>
              <a:t>Your school has requested wellbeing support from the Educational Psychology Team to assist staff and promote their wellbeing</a:t>
            </a:r>
          </a:p>
          <a:p>
            <a:r>
              <a:rPr lang="en-GB" dirty="0" smtClean="0"/>
              <a:t>This forms part of a school wide wellbeing support system</a:t>
            </a:r>
          </a:p>
          <a:p>
            <a:r>
              <a:rPr lang="en-GB" dirty="0" smtClean="0"/>
              <a:t>These 6 brief web recordings take you through a process supporting the development of your own wellbeing</a:t>
            </a:r>
          </a:p>
          <a:p>
            <a:r>
              <a:rPr lang="en-GB" dirty="0" smtClean="0"/>
              <a:t>If you have significant worries it is important that you seek support from your GP or from your line manager.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Staff Wellbeing during Covid-19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Ready for PERMA?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yourself comfortable;</a:t>
            </a:r>
          </a:p>
          <a:p>
            <a:r>
              <a:rPr lang="en-GB" dirty="0" smtClean="0"/>
              <a:t>Get yourself a cup of tea and find somewhere quiet to watch the video and reflect.</a:t>
            </a:r>
          </a:p>
          <a:p>
            <a:r>
              <a:rPr lang="en-GB" dirty="0" smtClean="0"/>
              <a:t>You will need your PERMA journal and a pen.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Staff Wellbeing during Covid-19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87" y="3928237"/>
            <a:ext cx="2428114" cy="24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Stress and Wellbeing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Traditionally, </a:t>
            </a:r>
            <a:r>
              <a:rPr lang="en-GB" dirty="0" smtClean="0"/>
              <a:t>our stress response was to fill </a:t>
            </a:r>
            <a:r>
              <a:rPr lang="en-GB" dirty="0"/>
              <a:t>up with adrenaline and cortisol in a ‘fight or flight’ impulse. </a:t>
            </a:r>
            <a:r>
              <a:rPr lang="en-GB" dirty="0" smtClean="0"/>
              <a:t>These hormones </a:t>
            </a:r>
            <a:r>
              <a:rPr lang="en-GB" dirty="0"/>
              <a:t>are still released </a:t>
            </a:r>
            <a:r>
              <a:rPr lang="en-GB" dirty="0" smtClean="0"/>
              <a:t>today in reaction to external pressures.</a:t>
            </a:r>
          </a:p>
          <a:p>
            <a:endParaRPr lang="en-GB" sz="100" dirty="0"/>
          </a:p>
          <a:p>
            <a:r>
              <a:rPr lang="en-GB" dirty="0" smtClean="0"/>
              <a:t>There </a:t>
            </a:r>
            <a:r>
              <a:rPr lang="en-GB" dirty="0"/>
              <a:t>are </a:t>
            </a:r>
            <a:r>
              <a:rPr lang="en-GB" dirty="0" smtClean="0"/>
              <a:t>two different </a:t>
            </a:r>
            <a:r>
              <a:rPr lang="en-GB" dirty="0"/>
              <a:t>types of stress; </a:t>
            </a:r>
            <a:endParaRPr lang="en-GB" dirty="0" smtClean="0"/>
          </a:p>
          <a:p>
            <a:endParaRPr lang="en-GB" sz="100" dirty="0"/>
          </a:p>
          <a:p>
            <a:r>
              <a:rPr lang="en-GB" dirty="0">
                <a:solidFill>
                  <a:srgbClr val="00B050"/>
                </a:solidFill>
              </a:rPr>
              <a:t>P</a:t>
            </a:r>
            <a:r>
              <a:rPr lang="en-GB" dirty="0" smtClean="0">
                <a:solidFill>
                  <a:srgbClr val="00B050"/>
                </a:solidFill>
              </a:rPr>
              <a:t>ositive Stress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smtClean="0"/>
              <a:t>- can be productive and creative e.g</a:t>
            </a:r>
            <a:r>
              <a:rPr lang="en-GB" dirty="0"/>
              <a:t>. deadlines</a:t>
            </a:r>
            <a:r>
              <a:rPr lang="en-GB" dirty="0" smtClean="0"/>
              <a:t>.</a:t>
            </a:r>
          </a:p>
          <a:p>
            <a:endParaRPr lang="en-GB" sz="100" dirty="0"/>
          </a:p>
          <a:p>
            <a:r>
              <a:rPr lang="en-GB" dirty="0" smtClean="0">
                <a:solidFill>
                  <a:srgbClr val="FF0000"/>
                </a:solidFill>
              </a:rPr>
              <a:t>Negative </a:t>
            </a:r>
            <a:r>
              <a:rPr lang="en-GB" dirty="0">
                <a:solidFill>
                  <a:srgbClr val="FF0000"/>
                </a:solidFill>
              </a:rPr>
              <a:t>stress </a:t>
            </a:r>
            <a:r>
              <a:rPr lang="en-GB" dirty="0"/>
              <a:t>– increases cortisol levels and affects </a:t>
            </a:r>
            <a:r>
              <a:rPr lang="en-GB" dirty="0" smtClean="0"/>
              <a:t>our executive </a:t>
            </a:r>
            <a:r>
              <a:rPr lang="en-GB" dirty="0"/>
              <a:t>functioning </a:t>
            </a:r>
            <a:r>
              <a:rPr lang="en-GB" dirty="0" smtClean="0"/>
              <a:t>skills leading to reduced function.</a:t>
            </a:r>
          </a:p>
          <a:p>
            <a:endParaRPr lang="en-GB" sz="100" dirty="0" smtClean="0"/>
          </a:p>
          <a:p>
            <a:r>
              <a:rPr lang="en-GB" dirty="0" smtClean="0"/>
              <a:t>This </a:t>
            </a:r>
            <a:r>
              <a:rPr lang="en-GB" dirty="0"/>
              <a:t>has implications in your school and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319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50" t="29297" r="15860" b="15723"/>
          <a:stretch/>
        </p:blipFill>
        <p:spPr>
          <a:xfrm>
            <a:off x="628650" y="581025"/>
            <a:ext cx="82772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445295"/>
            <a:ext cx="6235698" cy="623569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Staff Wellbeing during Covid-19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893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Covid-19 is impacting on wellbeing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28650" y="1806575"/>
          <a:ext cx="7791451" cy="4208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324018447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658796402"/>
                    </a:ext>
                  </a:extLst>
                </a:gridCol>
                <a:gridCol w="3162301">
                  <a:extLst>
                    <a:ext uri="{9D8B030D-6E8A-4147-A177-3AD203B41FA5}">
                      <a16:colId xmlns:a16="http://schemas.microsoft.com/office/drawing/2014/main" val="1528355681"/>
                    </a:ext>
                  </a:extLst>
                </a:gridCol>
              </a:tblGrid>
              <a:tr h="3834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Home life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Work life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370632"/>
                  </a:ext>
                </a:extLst>
              </a:tr>
              <a:tr h="383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Physiological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Food availability</a:t>
                      </a:r>
                    </a:p>
                    <a:p>
                      <a:r>
                        <a:rPr lang="en-GB" dirty="0" smtClean="0"/>
                        <a:t>Limits on physical activity</a:t>
                      </a:r>
                    </a:p>
                    <a:p>
                      <a:r>
                        <a:rPr lang="en-GB" dirty="0" smtClean="0"/>
                        <a:t>Disturbed sleep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rest / holidays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512339"/>
                  </a:ext>
                </a:extLst>
              </a:tr>
              <a:tr h="1229154">
                <a:tc>
                  <a:txBody>
                    <a:bodyPr/>
                    <a:lstStyle/>
                    <a:p>
                      <a:r>
                        <a:rPr lang="en-GB" dirty="0" smtClean="0"/>
                        <a:t>Safety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Risk of catching </a:t>
                      </a:r>
                      <a:r>
                        <a:rPr lang="en-GB" dirty="0" err="1" smtClean="0"/>
                        <a:t>covid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Being unwell</a:t>
                      </a:r>
                    </a:p>
                    <a:p>
                      <a:r>
                        <a:rPr lang="en-GB" dirty="0" smtClean="0"/>
                        <a:t>Managing wellbeing of family 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Loss of structure and routine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440210"/>
                  </a:ext>
                </a:extLst>
              </a:tr>
              <a:tr h="383454">
                <a:tc>
                  <a:txBody>
                    <a:bodyPr/>
                    <a:lstStyle/>
                    <a:p>
                      <a:r>
                        <a:rPr lang="en-GB" dirty="0" smtClean="0"/>
                        <a:t>Love and Belonging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Illness and loss of</a:t>
                      </a:r>
                      <a:r>
                        <a:rPr lang="en-GB" baseline="0" dirty="0" smtClean="0"/>
                        <a:t> loved ones</a:t>
                      </a:r>
                    </a:p>
                    <a:p>
                      <a:r>
                        <a:rPr lang="en-GB" baseline="0" dirty="0" smtClean="0"/>
                        <a:t>Loss of social contact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Illness and loss</a:t>
                      </a:r>
                      <a:r>
                        <a:rPr lang="en-GB" baseline="0" dirty="0" smtClean="0"/>
                        <a:t> of colleagues / members of school community</a:t>
                      </a:r>
                    </a:p>
                    <a:p>
                      <a:r>
                        <a:rPr lang="en-GB" baseline="0" dirty="0" smtClean="0"/>
                        <a:t>Loss of colleague support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73214"/>
                  </a:ext>
                </a:extLst>
              </a:tr>
              <a:tr h="383454">
                <a:tc>
                  <a:txBody>
                    <a:bodyPr/>
                    <a:lstStyle/>
                    <a:p>
                      <a:r>
                        <a:rPr lang="en-GB" dirty="0" smtClean="0"/>
                        <a:t>Esteem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Loss of feeling of competence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54600"/>
                  </a:ext>
                </a:extLst>
              </a:tr>
              <a:tr h="383454">
                <a:tc>
                  <a:txBody>
                    <a:bodyPr/>
                    <a:lstStyle/>
                    <a:p>
                      <a:r>
                        <a:rPr lang="en-GB" dirty="0" smtClean="0"/>
                        <a:t>Actualisation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16300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Staff Wellbeing during Covid-19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025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Wellbeing during Covid-19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9576"/>
            <a:ext cx="4945744" cy="4712944"/>
          </a:xfrm>
        </p:spPr>
        <p:txBody>
          <a:bodyPr>
            <a:normAutofit/>
          </a:bodyPr>
          <a:lstStyle/>
          <a:p>
            <a:endParaRPr lang="en-GB" sz="100" dirty="0"/>
          </a:p>
          <a:p>
            <a:r>
              <a:rPr lang="en-GB" dirty="0" smtClean="0"/>
              <a:t>Whilst happiness in a time of pandemic is unlikely, supporting the development of positive wellbeing is achievable</a:t>
            </a:r>
          </a:p>
          <a:p>
            <a:endParaRPr lang="en-GB" sz="1000" dirty="0" smtClean="0"/>
          </a:p>
          <a:p>
            <a:r>
              <a:rPr lang="en-GB" dirty="0" smtClean="0"/>
              <a:t>Well-being </a:t>
            </a:r>
            <a:r>
              <a:rPr lang="en-GB" dirty="0"/>
              <a:t>is defined as </a:t>
            </a:r>
            <a:r>
              <a:rPr lang="en-GB" dirty="0" smtClean="0"/>
              <a:t>‘a </a:t>
            </a:r>
            <a:r>
              <a:rPr lang="en-GB" dirty="0"/>
              <a:t>satisfactory condition of </a:t>
            </a:r>
            <a:r>
              <a:rPr lang="en-GB" dirty="0" smtClean="0"/>
              <a:t>existence’. </a:t>
            </a:r>
            <a:r>
              <a:rPr lang="en-GB" dirty="0"/>
              <a:t>It is characterized by good health, happiness, and prosperity</a:t>
            </a:r>
            <a:r>
              <a:rPr lang="en-GB" dirty="0" smtClean="0"/>
              <a:t>.</a:t>
            </a:r>
          </a:p>
          <a:p>
            <a:endParaRPr lang="en-GB" sz="1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90" t="29883" r="13984" b="21876"/>
          <a:stretch/>
        </p:blipFill>
        <p:spPr>
          <a:xfrm>
            <a:off x="4945744" y="2122528"/>
            <a:ext cx="3966245" cy="283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Seligman’s PERMA </a:t>
            </a:r>
            <a:r>
              <a:rPr lang="en-GB" dirty="0" smtClean="0"/>
              <a:t>Model</a:t>
            </a:r>
            <a:endParaRPr lang="en-GB" dirty="0"/>
          </a:p>
        </p:txBody>
      </p:sp>
      <p:pic>
        <p:nvPicPr>
          <p:cNvPr id="4" name="Content Placeholder 3" descr="A scientific theory to happiness - perma mode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848769"/>
            <a:ext cx="3810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0962" y="1433412"/>
            <a:ext cx="5105401" cy="5434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64A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Martin Seligman</a:t>
            </a:r>
            <a:r>
              <a:rPr lang="en-GB" sz="2400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one of the founders of </a:t>
            </a:r>
            <a:r>
              <a:rPr lang="en-GB" sz="2400" b="1" dirty="0">
                <a:solidFill>
                  <a:srgbClr val="464A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positive psychology</a:t>
            </a:r>
            <a:r>
              <a:rPr lang="en-GB" sz="2400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developed a five core element of psychological well-being and happiness. </a:t>
            </a:r>
            <a:endParaRPr lang="en-GB" sz="2400" dirty="0" smtClean="0">
              <a:solidFill>
                <a:srgbClr val="2A2A2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Seligman </a:t>
            </a:r>
            <a:r>
              <a:rPr lang="en-GB" sz="2400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believes that these five elements can help people work towards a life of fulfilment, happiness, and meaning.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 can also use this model to develop </a:t>
            </a:r>
            <a:r>
              <a:rPr lang="en-GB" sz="2400" dirty="0" smtClean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programmes </a:t>
            </a:r>
            <a:r>
              <a:rPr lang="en-GB" sz="2400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help people discover and use new cognitive and emotional tools.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809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 Session 1 Positive Emotions</vt:lpstr>
      <vt:lpstr>Introduction</vt:lpstr>
      <vt:lpstr>Ready for PERMA?</vt:lpstr>
      <vt:lpstr>Stress and Wellbeing</vt:lpstr>
      <vt:lpstr>PowerPoint Presentation</vt:lpstr>
      <vt:lpstr>PowerPoint Presentation</vt:lpstr>
      <vt:lpstr>How Covid-19 is impacting on wellbeing</vt:lpstr>
      <vt:lpstr>Wellbeing during Covid-19</vt:lpstr>
      <vt:lpstr>Seligman’s PERMA Model</vt:lpstr>
      <vt:lpstr>Stop Look Listen Think</vt:lpstr>
      <vt:lpstr>Using PERMA to  Promote Wellbeing</vt:lpstr>
      <vt:lpstr>P –   Positive Emotions</vt:lpstr>
      <vt:lpstr>Positive Emotions in Practice</vt:lpstr>
      <vt:lpstr>Positive Emotions  in the Workplace</vt:lpstr>
      <vt:lpstr>Summary</vt:lpstr>
    </vt:vector>
  </TitlesOfParts>
  <Company>CBMDC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 Session 1 Positive Emotions</dc:title>
  <dc:creator>Educational Psychology Team</dc:creator>
  <cp:lastModifiedBy>Ruth Dennis</cp:lastModifiedBy>
  <cp:revision>18</cp:revision>
  <dcterms:created xsi:type="dcterms:W3CDTF">2021-01-26T09:46:58Z</dcterms:created>
  <dcterms:modified xsi:type="dcterms:W3CDTF">2021-02-19T14:03:36Z</dcterms:modified>
</cp:coreProperties>
</file>