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5" r:id="rId3"/>
    <p:sldId id="324" r:id="rId4"/>
    <p:sldId id="326" r:id="rId5"/>
    <p:sldId id="338" r:id="rId6"/>
    <p:sldId id="339" r:id="rId7"/>
    <p:sldId id="300" r:id="rId8"/>
    <p:sldId id="299" r:id="rId9"/>
    <p:sldId id="330" r:id="rId10"/>
    <p:sldId id="302" r:id="rId11"/>
    <p:sldId id="303" r:id="rId12"/>
    <p:sldId id="331" r:id="rId13"/>
    <p:sldId id="332" r:id="rId14"/>
    <p:sldId id="337" r:id="rId15"/>
    <p:sldId id="304" r:id="rId16"/>
    <p:sldId id="333" r:id="rId17"/>
    <p:sldId id="334" r:id="rId18"/>
    <p:sldId id="33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B5"/>
    <a:srgbClr val="009999"/>
    <a:srgbClr val="00A26C"/>
    <a:srgbClr val="40D6C4"/>
    <a:srgbClr val="4BA390"/>
    <a:srgbClr val="3FD6C4"/>
    <a:srgbClr val="ACF9E3"/>
    <a:srgbClr val="00B88C"/>
    <a:srgbClr val="44C0A0"/>
    <a:srgbClr val="EDF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2" autoAdjust="0"/>
    <p:restoredTop sz="66018" autoAdjust="0"/>
  </p:normalViewPr>
  <p:slideViewPr>
    <p:cSldViewPr snapToGrid="0">
      <p:cViewPr varScale="1">
        <p:scale>
          <a:sx n="68" d="100"/>
          <a:sy n="68" d="100"/>
        </p:scale>
        <p:origin x="70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B17766-E143-45E4-88D0-973C48FC6FD5}" type="datetimeFigureOut">
              <a:rPr lang="en-GB" smtClean="0"/>
              <a:t>04/11/2021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80A8A-53D7-4425-A940-AEE359C72AE0}" type="slidenum">
              <a:rPr lang="en-GB" smtClean="0"/>
              <a:t>‹#›</a:t>
            </a:fld>
            <a:endParaRPr lang="en-GB"/>
          </a:p>
        </p:txBody>
      </p:sp>
    </p:spTree>
    <p:extLst>
      <p:ext uri="{BB962C8B-B14F-4D97-AF65-F5344CB8AC3E}">
        <p14:creationId xmlns:p14="http://schemas.microsoft.com/office/powerpoint/2010/main" val="6798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fld id="{AF880A8A-53D7-4425-A940-AEE359C72AE0}" type="slidenum">
              <a:rPr lang="en-GB" smtClean="0"/>
              <a:t>1</a:t>
            </a:fld>
            <a:endParaRPr lang="en-GB"/>
          </a:p>
        </p:txBody>
      </p:sp>
    </p:spTree>
    <p:extLst>
      <p:ext uri="{BB962C8B-B14F-4D97-AF65-F5344CB8AC3E}">
        <p14:creationId xmlns:p14="http://schemas.microsoft.com/office/powerpoint/2010/main" val="78575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a:t>
            </a:r>
            <a:r>
              <a:rPr lang="en-GB" sz="1200" kern="1200" baseline="0" dirty="0" smtClean="0">
                <a:solidFill>
                  <a:schemeClr val="tx1"/>
                </a:solidFill>
                <a:effectLst/>
                <a:latin typeface="+mn-lt"/>
                <a:ea typeface="+mn-ea"/>
                <a:cs typeface="+mn-cs"/>
              </a:rPr>
              <a:t> slide shows you what would be expected of your school and/or Champions:</a:t>
            </a:r>
          </a:p>
          <a:p>
            <a:pPr marL="0" indent="0">
              <a:spcBef>
                <a:spcPts val="600"/>
              </a:spcBef>
              <a:spcAft>
                <a:spcPts val="600"/>
              </a:spcAft>
              <a:buFont typeface="Arial" panose="020B0604020202020204" pitchFamily="34" charset="0"/>
              <a:buNone/>
            </a:pPr>
            <a:r>
              <a:rPr lang="en-GB" sz="1200" b="1" dirty="0" smtClean="0">
                <a:solidFill>
                  <a:schemeClr val="tx1"/>
                </a:solidFill>
                <a:latin typeface="Raleway ExtraLight" panose="020B0303030101060003"/>
              </a:rPr>
              <a:t>As MHC Core with</a:t>
            </a:r>
            <a:r>
              <a:rPr lang="en-GB" sz="1200" b="1" baseline="0" dirty="0" smtClean="0">
                <a:solidFill>
                  <a:schemeClr val="tx1"/>
                </a:solidFill>
                <a:latin typeface="Raleway ExtraLight" panose="020B0303030101060003"/>
              </a:rPr>
              <a:t> the addition of:</a:t>
            </a:r>
            <a:endParaRPr lang="en-GB" sz="1200" b="1" dirty="0" smtClean="0">
              <a:solidFill>
                <a:schemeClr val="tx1"/>
              </a:solidFill>
              <a:latin typeface="Raleway ExtraLight" panose="020B0303030101060003"/>
            </a:endParaRPr>
          </a:p>
          <a:p>
            <a:pPr marL="457200" indent="-457200">
              <a:spcBef>
                <a:spcPts val="600"/>
              </a:spcBef>
              <a:spcAft>
                <a:spcPts val="600"/>
              </a:spcAft>
              <a:buFont typeface="Arial" panose="020B0604020202020204" pitchFamily="34" charset="0"/>
              <a:buChar char="•"/>
            </a:pPr>
            <a:r>
              <a:rPr lang="en-GB" sz="1200" b="0" dirty="0" smtClean="0">
                <a:solidFill>
                  <a:schemeClr val="tx1"/>
                </a:solidFill>
                <a:latin typeface="Raleway ExtraLight" panose="020B0303030101060003"/>
              </a:rPr>
              <a:t>Attendance</a:t>
            </a:r>
            <a:r>
              <a:rPr lang="en-GB" sz="1200" b="0" baseline="0" dirty="0" smtClean="0">
                <a:solidFill>
                  <a:schemeClr val="tx1"/>
                </a:solidFill>
                <a:latin typeface="Raleway ExtraLight" panose="020B0303030101060003"/>
              </a:rPr>
              <a:t> at </a:t>
            </a:r>
            <a:r>
              <a:rPr lang="en-GB" sz="1200" b="1" baseline="0" dirty="0" smtClean="0">
                <a:solidFill>
                  <a:schemeClr val="tx1"/>
                </a:solidFill>
                <a:latin typeface="Raleway ExtraLight" panose="020B0303030101060003"/>
              </a:rPr>
              <a:t>t</a:t>
            </a:r>
            <a:r>
              <a:rPr lang="en-GB" sz="1200" b="1" dirty="0" smtClean="0">
                <a:solidFill>
                  <a:schemeClr val="tx1"/>
                </a:solidFill>
                <a:latin typeface="Raleway ExtraLight" panose="020B0303030101060003"/>
              </a:rPr>
              <a:t>ermly </a:t>
            </a:r>
            <a:r>
              <a:rPr lang="en-GB" sz="1200" b="1" baseline="0" dirty="0" smtClean="0">
                <a:solidFill>
                  <a:schemeClr val="tx1"/>
                </a:solidFill>
                <a:latin typeface="Raleway ExtraLight" panose="020B0303030101060003"/>
              </a:rPr>
              <a:t>training session </a:t>
            </a:r>
            <a:r>
              <a:rPr lang="en-GB" sz="1200" baseline="0" dirty="0" smtClean="0">
                <a:solidFill>
                  <a:schemeClr val="tx1"/>
                </a:solidFill>
                <a:latin typeface="Raleway ExtraLight" panose="020B0303030101060003"/>
              </a:rPr>
              <a:t>(alternate half-term to the MHC update sessions)   </a:t>
            </a:r>
            <a:endParaRPr lang="en-GB" sz="1200" b="0" baseline="0" dirty="0" smtClean="0">
              <a:solidFill>
                <a:schemeClr val="tx1"/>
              </a:solidFill>
              <a:latin typeface="Raleway ExtraLight" panose="020B0303030101060003"/>
            </a:endParaRPr>
          </a:p>
          <a:p>
            <a:pPr marL="457200" indent="-457200">
              <a:spcBef>
                <a:spcPts val="600"/>
              </a:spcBef>
              <a:spcAft>
                <a:spcPts val="600"/>
              </a:spcAft>
              <a:buFont typeface="Arial" panose="020B0604020202020204" pitchFamily="34" charset="0"/>
              <a:buChar char="•"/>
            </a:pPr>
            <a:r>
              <a:rPr lang="en-GB" sz="1200" b="0" baseline="0" dirty="0" smtClean="0">
                <a:solidFill>
                  <a:schemeClr val="tx1"/>
                </a:solidFill>
                <a:latin typeface="Raleway ExtraLight" panose="020B0303030101060003"/>
              </a:rPr>
              <a:t>Optional </a:t>
            </a:r>
            <a:r>
              <a:rPr lang="en-GB" sz="1200" b="1" baseline="0" dirty="0" smtClean="0">
                <a:solidFill>
                  <a:schemeClr val="tx1"/>
                </a:solidFill>
                <a:latin typeface="Raleway ExtraLight" panose="020B0303030101060003"/>
              </a:rPr>
              <a:t>termly supervision</a:t>
            </a:r>
            <a:r>
              <a:rPr lang="en-GB" sz="1200" baseline="0" dirty="0" smtClean="0">
                <a:solidFill>
                  <a:schemeClr val="tx1"/>
                </a:solidFill>
                <a:latin typeface="Raleway ExtraLight" panose="020B0303030101060003"/>
              </a:rPr>
              <a:t> re: whole school approaches to wellbeing and mental health</a:t>
            </a:r>
          </a:p>
          <a:p>
            <a:pPr marL="457200" indent="-457200">
              <a:spcBef>
                <a:spcPts val="600"/>
              </a:spcBef>
              <a:spcAft>
                <a:spcPts val="600"/>
              </a:spcAft>
              <a:buFont typeface="Arial" panose="020B0604020202020204" pitchFamily="34" charset="0"/>
              <a:buChar char="•"/>
            </a:pPr>
            <a:r>
              <a:rPr lang="en-GB" sz="1200" b="0" baseline="0" dirty="0" smtClean="0">
                <a:solidFill>
                  <a:schemeClr val="tx1"/>
                </a:solidFill>
                <a:latin typeface="Raleway ExtraLight" panose="020B0303030101060003"/>
              </a:rPr>
              <a:t>Completion of School Based Emotional Wellbeing </a:t>
            </a:r>
            <a:r>
              <a:rPr lang="en-GB" sz="1200" b="1" baseline="0" dirty="0" smtClean="0">
                <a:solidFill>
                  <a:schemeClr val="tx1"/>
                </a:solidFill>
                <a:latin typeface="Raleway ExtraLight" panose="020B0303030101060003"/>
              </a:rPr>
              <a:t>Audit</a:t>
            </a:r>
            <a:r>
              <a:rPr lang="en-GB" sz="1200" baseline="0" dirty="0" smtClean="0">
                <a:solidFill>
                  <a:schemeClr val="tx1"/>
                </a:solidFill>
                <a:latin typeface="Raleway ExtraLight" panose="020B0303030101060003"/>
              </a:rPr>
              <a:t> at the beginning and end of the school year.</a:t>
            </a:r>
          </a:p>
          <a:p>
            <a:pPr marL="457200" marR="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aseline="0" dirty="0" smtClean="0">
                <a:solidFill>
                  <a:schemeClr val="tx1"/>
                </a:solidFill>
                <a:latin typeface="Raleway ExtraLight" panose="020B0303030101060003"/>
              </a:rPr>
              <a:t>School would also need to be </a:t>
            </a:r>
            <a:r>
              <a:rPr lang="en-GB" sz="1200" b="1" baseline="0" dirty="0" smtClean="0">
                <a:solidFill>
                  <a:schemeClr val="tx1"/>
                </a:solidFill>
                <a:latin typeface="Raleway ExtraLight" panose="020B0303030101060003"/>
              </a:rPr>
              <a:t>developing whole-school approaches </a:t>
            </a:r>
            <a:r>
              <a:rPr lang="en-GB" sz="1200" baseline="0" dirty="0" smtClean="0">
                <a:solidFill>
                  <a:schemeClr val="tx1"/>
                </a:solidFill>
                <a:latin typeface="Raleway ExtraLight" panose="020B0303030101060003"/>
              </a:rPr>
              <a:t>to emotional wellbeing and mental health (e.g. whole school approach training and/or DfE Senior Mental Health Leads training)  - more on next slide</a:t>
            </a: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8577AA6-A740-493A-BDF8-99CC6794DE5C}" type="slidenum">
              <a:rPr lang="en-GB" smtClean="0"/>
              <a:t>12</a:t>
            </a:fld>
            <a:endParaRPr lang="en-GB"/>
          </a:p>
        </p:txBody>
      </p:sp>
    </p:spTree>
    <p:extLst>
      <p:ext uri="{BB962C8B-B14F-4D97-AF65-F5344CB8AC3E}">
        <p14:creationId xmlns:p14="http://schemas.microsoft.com/office/powerpoint/2010/main" val="1097810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additional support that has not been on offer in previous year is access to training on specific interventions. This will be in addition to the training on key themes/topics/areas of mental health covered at the Plus Network Meetings. This training is </a:t>
            </a:r>
            <a:r>
              <a:rPr lang="en-GB" b="1" dirty="0" smtClean="0"/>
              <a:t>also free </a:t>
            </a:r>
            <a:r>
              <a:rPr lang="en-GB" dirty="0" smtClean="0"/>
              <a:t>to schools, as the</a:t>
            </a:r>
            <a:r>
              <a:rPr lang="en-GB" baseline="0" dirty="0" smtClean="0"/>
              <a:t> funding is covered by Public Health through various grants and initiatives. </a:t>
            </a:r>
            <a:endParaRPr lang="en-GB" dirty="0" smtClean="0"/>
          </a:p>
          <a:p>
            <a:endParaRPr lang="en-GB" dirty="0" smtClean="0"/>
          </a:p>
          <a:p>
            <a:r>
              <a:rPr lang="en-GB" dirty="0" smtClean="0"/>
              <a:t>Schools who access this will be able to access whole school training in one of six SEMH</a:t>
            </a:r>
            <a:r>
              <a:rPr lang="en-GB" baseline="0" dirty="0" smtClean="0"/>
              <a:t> interventions which are:</a:t>
            </a:r>
          </a:p>
          <a:p>
            <a:pPr marL="342900" indent="-342900">
              <a:spcBef>
                <a:spcPts val="600"/>
              </a:spcBef>
              <a:spcAft>
                <a:spcPts val="600"/>
              </a:spcAft>
              <a:buFont typeface="Arial" panose="020B0604020202020204" pitchFamily="34" charset="0"/>
              <a:buChar char="•"/>
            </a:pPr>
            <a:r>
              <a:rPr lang="en-GB" sz="1200" dirty="0" smtClean="0">
                <a:latin typeface="Raleway ExtraLight" panose="020B0303030101060003"/>
              </a:rPr>
              <a:t>ROAR Whole School Approach to Mental Health and Academic Resilience (primary focussed)</a:t>
            </a:r>
          </a:p>
          <a:p>
            <a:pPr marL="342900" indent="-342900">
              <a:spcBef>
                <a:spcPts val="600"/>
              </a:spcBef>
              <a:spcAft>
                <a:spcPts val="600"/>
              </a:spcAft>
              <a:buFont typeface="Arial" panose="020B0604020202020204" pitchFamily="34" charset="0"/>
              <a:buChar char="•"/>
            </a:pPr>
            <a:r>
              <a:rPr lang="en-GB" sz="1200" dirty="0" smtClean="0">
                <a:latin typeface="Raleway ExtraLight" panose="020B0303030101060003"/>
              </a:rPr>
              <a:t>Nurturing Schools (secondary focussed)</a:t>
            </a:r>
          </a:p>
          <a:p>
            <a:pPr marL="342900" indent="-342900">
              <a:spcBef>
                <a:spcPts val="600"/>
              </a:spcBef>
              <a:spcAft>
                <a:spcPts val="600"/>
              </a:spcAft>
              <a:buFont typeface="Arial" panose="020B0604020202020204" pitchFamily="34" charset="0"/>
              <a:buChar char="•"/>
            </a:pPr>
            <a:r>
              <a:rPr lang="en-GB" sz="1200" dirty="0" smtClean="0">
                <a:latin typeface="Raleway ExtraLight" panose="020B0303030101060003"/>
              </a:rPr>
              <a:t>Trauma Informed Practice</a:t>
            </a:r>
          </a:p>
          <a:p>
            <a:pPr marL="342900" indent="-342900">
              <a:spcBef>
                <a:spcPts val="600"/>
              </a:spcBef>
              <a:spcAft>
                <a:spcPts val="600"/>
              </a:spcAft>
              <a:buFont typeface="Arial" panose="020B0604020202020204" pitchFamily="34" charset="0"/>
              <a:buChar char="•"/>
            </a:pPr>
            <a:r>
              <a:rPr lang="en-GB" sz="1200" dirty="0" smtClean="0">
                <a:latin typeface="Raleway ExtraLight" panose="020B0303030101060003"/>
              </a:rPr>
              <a:t>Zones of Regulation</a:t>
            </a:r>
          </a:p>
          <a:p>
            <a:pPr marL="342900" indent="-342900">
              <a:spcBef>
                <a:spcPts val="600"/>
              </a:spcBef>
              <a:spcAft>
                <a:spcPts val="600"/>
              </a:spcAft>
              <a:buFont typeface="Arial" panose="020B0604020202020204" pitchFamily="34" charset="0"/>
              <a:buChar char="•"/>
            </a:pPr>
            <a:r>
              <a:rPr lang="en-GB" sz="1200" dirty="0" smtClean="0">
                <a:latin typeface="Raleway ExtraLight" panose="020B0303030101060003"/>
              </a:rPr>
              <a:t>Emotion Coaching</a:t>
            </a:r>
          </a:p>
          <a:p>
            <a:pPr marL="342900" indent="-342900">
              <a:spcBef>
                <a:spcPts val="600"/>
              </a:spcBef>
              <a:spcAft>
                <a:spcPts val="600"/>
              </a:spcAft>
              <a:buFont typeface="Arial" panose="020B0604020202020204" pitchFamily="34" charset="0"/>
              <a:buChar char="•"/>
            </a:pPr>
            <a:r>
              <a:rPr lang="en-GB" sz="1200" dirty="0" smtClean="0">
                <a:latin typeface="Raleway ExtraLight" panose="020B0303030101060003"/>
              </a:rPr>
              <a:t>Restorative Practice</a:t>
            </a:r>
          </a:p>
          <a:p>
            <a:endParaRPr lang="en-GB" dirty="0" smtClean="0"/>
          </a:p>
          <a:p>
            <a:r>
              <a:rPr lang="en-GB" dirty="0" smtClean="0"/>
              <a:t>This training is only on offer to MHC PLUS schools or schools who are accessing the DfE Senior mental Health Leads training, or the Bradford Healthy Minds Chartermark.</a:t>
            </a:r>
          </a:p>
          <a:p>
            <a:endParaRPr lang="en-GB" dirty="0" smtClean="0"/>
          </a:p>
          <a:p>
            <a:r>
              <a:rPr lang="en-GB" dirty="0" smtClean="0"/>
              <a:t>Schools</a:t>
            </a:r>
            <a:r>
              <a:rPr lang="en-GB" baseline="0" dirty="0" smtClean="0"/>
              <a:t> who are only MHC core and are NOT doing the DfE Senior Leads or the Bradford Chartermark will not be able to access this training. (Unless they pay for a full training session via a different route i.e. the EP team traded services offer)</a:t>
            </a:r>
          </a:p>
          <a:p>
            <a:endParaRPr lang="en-GB" baseline="0" dirty="0" smtClean="0"/>
          </a:p>
          <a:p>
            <a:r>
              <a:rPr lang="en-GB" baseline="0" dirty="0" smtClean="0"/>
              <a:t>NB My colleague Kay is going to talk about the DfE Senior Leads initiative and the Chartermark in one of your other breakout sessions. She is project managing them both, so any questions about those two things can be directed to Kay. Contact details at end of presentation.</a:t>
            </a:r>
            <a:endParaRPr lang="en-GB" dirty="0"/>
          </a:p>
        </p:txBody>
      </p:sp>
      <p:sp>
        <p:nvSpPr>
          <p:cNvPr id="4" name="Slide Number Placeholder 3"/>
          <p:cNvSpPr>
            <a:spLocks noGrp="1"/>
          </p:cNvSpPr>
          <p:nvPr>
            <p:ph type="sldNum" sz="quarter" idx="10"/>
          </p:nvPr>
        </p:nvSpPr>
        <p:spPr/>
        <p:txBody>
          <a:bodyPr/>
          <a:lstStyle/>
          <a:p>
            <a:fld id="{AF880A8A-53D7-4425-A940-AEE359C72AE0}" type="slidenum">
              <a:rPr lang="en-GB" smtClean="0"/>
              <a:t>13</a:t>
            </a:fld>
            <a:endParaRPr lang="en-GB"/>
          </a:p>
        </p:txBody>
      </p:sp>
    </p:spTree>
    <p:extLst>
      <p:ext uri="{BB962C8B-B14F-4D97-AF65-F5344CB8AC3E}">
        <p14:creationId xmlns:p14="http://schemas.microsoft.com/office/powerpoint/2010/main" val="1516690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If you’re one</a:t>
            </a:r>
            <a:r>
              <a:rPr lang="en-GB" sz="1200" kern="1200" baseline="0" dirty="0" smtClean="0">
                <a:solidFill>
                  <a:schemeClr val="tx1"/>
                </a:solidFill>
                <a:effectLst/>
                <a:latin typeface="+mn-lt"/>
                <a:ea typeface="+mn-ea"/>
                <a:cs typeface="+mn-cs"/>
              </a:rPr>
              <a:t> of the 85% of schools who</a:t>
            </a:r>
            <a:r>
              <a:rPr lang="en-GB" sz="1200" kern="1200" dirty="0" smtClean="0">
                <a:solidFill>
                  <a:schemeClr val="tx1"/>
                </a:solidFill>
                <a:effectLst/>
                <a:latin typeface="+mn-lt"/>
                <a:ea typeface="+mn-ea"/>
                <a:cs typeface="+mn-cs"/>
              </a:rPr>
              <a:t> already have a MHC, it would be helpful if you can begin to consider whether your school is likely to be a “mental health core” school, or a “mental health plus” school! This</a:t>
            </a:r>
            <a:r>
              <a:rPr lang="en-GB" sz="1200" kern="1200" baseline="0" dirty="0" smtClean="0">
                <a:solidFill>
                  <a:schemeClr val="tx1"/>
                </a:solidFill>
                <a:effectLst/>
                <a:latin typeface="+mn-lt"/>
                <a:ea typeface="+mn-ea"/>
                <a:cs typeface="+mn-cs"/>
              </a:rPr>
              <a:t> will involve having discussions with your colleagues in Senior Leadership and thinking about what you would realistically be able to commit to over the next year. (Some schools have already done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r>
              <a:rPr lang="en-GB" dirty="0" smtClean="0"/>
              <a:t>If you are not signed up at all, we would highly recommend you do so – contact details are coming up.</a:t>
            </a:r>
            <a:endParaRPr lang="en-GB" dirty="0"/>
          </a:p>
        </p:txBody>
      </p:sp>
      <p:sp>
        <p:nvSpPr>
          <p:cNvPr id="4" name="Slide Number Placeholder 3"/>
          <p:cNvSpPr>
            <a:spLocks noGrp="1"/>
          </p:cNvSpPr>
          <p:nvPr>
            <p:ph type="sldNum" sz="quarter" idx="10"/>
          </p:nvPr>
        </p:nvSpPr>
        <p:spPr/>
        <p:txBody>
          <a:bodyPr/>
          <a:lstStyle/>
          <a:p>
            <a:fld id="{AF880A8A-53D7-4425-A940-AEE359C72AE0}" type="slidenum">
              <a:rPr lang="en-GB" smtClean="0"/>
              <a:t>14</a:t>
            </a:fld>
            <a:endParaRPr lang="en-GB"/>
          </a:p>
        </p:txBody>
      </p:sp>
    </p:spTree>
    <p:extLst>
      <p:ext uri="{BB962C8B-B14F-4D97-AF65-F5344CB8AC3E}">
        <p14:creationId xmlns:p14="http://schemas.microsoft.com/office/powerpoint/2010/main" val="2382494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8577AA6-A740-493A-BDF8-99CC6794DE5C}" type="slidenum">
              <a:rPr lang="en-GB" smtClean="0"/>
              <a:t>15</a:t>
            </a:fld>
            <a:endParaRPr lang="en-GB"/>
          </a:p>
        </p:txBody>
      </p:sp>
    </p:spTree>
    <p:extLst>
      <p:ext uri="{BB962C8B-B14F-4D97-AF65-F5344CB8AC3E}">
        <p14:creationId xmlns:p14="http://schemas.microsoft.com/office/powerpoint/2010/main" val="1385433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8577AA6-A740-493A-BDF8-99CC6794DE5C}" type="slidenum">
              <a:rPr lang="en-GB" smtClean="0"/>
              <a:t>16</a:t>
            </a:fld>
            <a:endParaRPr lang="en-GB"/>
          </a:p>
        </p:txBody>
      </p:sp>
    </p:spTree>
    <p:extLst>
      <p:ext uri="{BB962C8B-B14F-4D97-AF65-F5344CB8AC3E}">
        <p14:creationId xmlns:p14="http://schemas.microsoft.com/office/powerpoint/2010/main" val="1846277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aseline="0" dirty="0" smtClean="0"/>
          </a:p>
          <a:p>
            <a:endParaRPr lang="en-GB" sz="1200" baseline="0" dirty="0" smtClean="0"/>
          </a:p>
        </p:txBody>
      </p:sp>
      <p:sp>
        <p:nvSpPr>
          <p:cNvPr id="4" name="Slide Number Placeholder 3"/>
          <p:cNvSpPr>
            <a:spLocks noGrp="1"/>
          </p:cNvSpPr>
          <p:nvPr>
            <p:ph type="sldNum" sz="quarter" idx="10"/>
          </p:nvPr>
        </p:nvSpPr>
        <p:spPr/>
        <p:txBody>
          <a:bodyPr/>
          <a:lstStyle/>
          <a:p>
            <a:fld id="{AF880A8A-53D7-4425-A940-AEE359C72AE0}" type="slidenum">
              <a:rPr lang="en-GB" smtClean="0"/>
              <a:t>2</a:t>
            </a:fld>
            <a:endParaRPr lang="en-GB"/>
          </a:p>
        </p:txBody>
      </p:sp>
    </p:spTree>
    <p:extLst>
      <p:ext uri="{BB962C8B-B14F-4D97-AF65-F5344CB8AC3E}">
        <p14:creationId xmlns:p14="http://schemas.microsoft.com/office/powerpoint/2010/main" val="3493726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Living Well – rather than Living Well Schools was set up some years ago to help all residents of Bradford lead a</a:t>
            </a:r>
            <a:r>
              <a:rPr lang="en-GB" baseline="0" dirty="0" smtClean="0"/>
              <a:t> healthier lifestyle. It includes advice in topics such as stopping smoking, weight loss etc.</a:t>
            </a:r>
          </a:p>
          <a:p>
            <a:r>
              <a:rPr lang="en-GB" baseline="0" dirty="0" smtClean="0"/>
              <a:t>It also includes advice on mental health and emotional wellbeing – and this has extended to children and young people as well as adults. </a:t>
            </a:r>
          </a:p>
          <a:p>
            <a:r>
              <a:rPr lang="en-GB" baseline="0" dirty="0" smtClean="0"/>
              <a:t>Living well SCHOOLS has been launched to </a:t>
            </a:r>
            <a:r>
              <a:rPr lang="en-GB" sz="1200" b="0" i="0" kern="1200" dirty="0" smtClean="0">
                <a:solidFill>
                  <a:schemeClr val="tx1"/>
                </a:solidFill>
                <a:effectLst/>
                <a:latin typeface="+mn-lt"/>
                <a:ea typeface="+mn-ea"/>
                <a:cs typeface="+mn-cs"/>
              </a:rPr>
              <a:t>help education staff improve the health and wellbeing of pupils in their care. It’s a place to access relevant guidance, resources, services and training to help make this possible. This promotes a whole-school, tailored, cross-cutting approach to tackle complex health issues in the school-setting</a:t>
            </a:r>
            <a:r>
              <a:rPr lang="en-GB" sz="1200" b="0" i="0" kern="1200" dirty="0" smtClean="0">
                <a:solidFill>
                  <a:schemeClr val="tx1"/>
                </a:solidFill>
                <a:effectLst/>
                <a:latin typeface="+mn-lt"/>
                <a:ea typeface="+mn-ea"/>
                <a:cs typeface="+mn-cs"/>
              </a:rPr>
              <a:t>.</a:t>
            </a: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880A8A-53D7-4425-A940-AEE359C72AE0}" type="slidenum">
              <a:rPr lang="en-GB" smtClean="0"/>
              <a:t>3</a:t>
            </a:fld>
            <a:endParaRPr lang="en-GB"/>
          </a:p>
        </p:txBody>
      </p:sp>
    </p:spTree>
    <p:extLst>
      <p:ext uri="{BB962C8B-B14F-4D97-AF65-F5344CB8AC3E}">
        <p14:creationId xmlns:p14="http://schemas.microsoft.com/office/powerpoint/2010/main" val="1003002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As</a:t>
            </a:r>
            <a:r>
              <a:rPr lang="en-GB" b="0" baseline="0" dirty="0" smtClean="0"/>
              <a:t> we know, t</a:t>
            </a:r>
            <a:r>
              <a:rPr lang="en-GB" b="0" dirty="0" smtClean="0"/>
              <a:t>he physical and mental wellbeing of children and young people is linked – one has a direct impact on the other.</a:t>
            </a:r>
          </a:p>
          <a:p>
            <a:endParaRPr lang="en-GB" dirty="0" smtClean="0"/>
          </a:p>
          <a:p>
            <a:r>
              <a:rPr lang="en-GB" dirty="0" smtClean="0"/>
              <a:t>Living Well Schools believes that social, emotional and mental wellness of students is as important as physical health. It is designed to promote programmes available locally that aim to support mental health and wellbeing.</a:t>
            </a:r>
          </a:p>
          <a:p>
            <a:endParaRPr lang="en-GB" dirty="0" smtClean="0"/>
          </a:p>
          <a:p>
            <a:r>
              <a:rPr lang="en-GB" dirty="0" smtClean="0"/>
              <a:t>The aim is for all local schools to create an environment to enhance the mental wellbeing of its students. </a:t>
            </a:r>
          </a:p>
          <a:p>
            <a:endParaRPr lang="en-GB" dirty="0" smtClean="0"/>
          </a:p>
          <a:p>
            <a:r>
              <a:rPr lang="en-GB" dirty="0" smtClean="0"/>
              <a:t>We want to encourage children and young people to recognise if they are struggling emotionally and be able to find support without fear of stigma.</a:t>
            </a:r>
          </a:p>
          <a:p>
            <a:endParaRPr lang="en-GB" dirty="0"/>
          </a:p>
        </p:txBody>
      </p:sp>
      <p:sp>
        <p:nvSpPr>
          <p:cNvPr id="4" name="Slide Number Placeholder 3"/>
          <p:cNvSpPr>
            <a:spLocks noGrp="1"/>
          </p:cNvSpPr>
          <p:nvPr>
            <p:ph type="sldNum" sz="quarter" idx="10"/>
          </p:nvPr>
        </p:nvSpPr>
        <p:spPr/>
        <p:txBody>
          <a:bodyPr/>
          <a:lstStyle/>
          <a:p>
            <a:fld id="{AF880A8A-53D7-4425-A940-AEE359C72AE0}" type="slidenum">
              <a:rPr lang="en-GB" smtClean="0"/>
              <a:t>4</a:t>
            </a:fld>
            <a:endParaRPr lang="en-GB"/>
          </a:p>
        </p:txBody>
      </p:sp>
    </p:spTree>
    <p:extLst>
      <p:ext uri="{BB962C8B-B14F-4D97-AF65-F5344CB8AC3E}">
        <p14:creationId xmlns:p14="http://schemas.microsoft.com/office/powerpoint/2010/main" val="640735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Although the project was originally optional, in recent years</a:t>
            </a:r>
            <a:r>
              <a:rPr lang="en-GB" baseline="0" dirty="0" smtClean="0"/>
              <a:t> a</a:t>
            </a:r>
            <a:r>
              <a:rPr lang="en-GB" dirty="0" smtClean="0"/>
              <a:t>ll Bradford schools</a:t>
            </a:r>
            <a:r>
              <a:rPr lang="en-GB" baseline="0" dirty="0" smtClean="0"/>
              <a:t> have been </a:t>
            </a:r>
            <a:r>
              <a:rPr lang="en-GB" baseline="0" dirty="0" smtClean="0"/>
              <a:t>asked </a:t>
            </a:r>
            <a:r>
              <a:rPr lang="en-GB" baseline="0" dirty="0" smtClean="0"/>
              <a:t>to sign up to the project – directors of education wanted every school in Bradford to be on board.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However,</a:t>
            </a:r>
            <a:r>
              <a:rPr lang="en-GB" sz="1200" baseline="0" dirty="0" smtClean="0"/>
              <a:t> we listened to f</a:t>
            </a:r>
            <a:r>
              <a:rPr lang="en-GB" sz="1200" dirty="0" smtClean="0"/>
              <a:t>eedback from schools which indicated that </a:t>
            </a:r>
            <a:r>
              <a:rPr lang="en-GB" dirty="0" smtClean="0">
                <a:solidFill>
                  <a:prstClr val="black"/>
                </a:solidFill>
              </a:rPr>
              <a:t>different schools have access to different levels of support from other services and organisations, so we wanted to offer some flexibility to enable schools/settings to sign up to a level of support that is most relevant to their context.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prstClr val="black"/>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prstClr val="black"/>
                </a:solidFill>
              </a:rPr>
              <a:t>So, we have made some changes to the project</a:t>
            </a:r>
            <a:r>
              <a:rPr lang="en-GB" baseline="0" dirty="0" smtClean="0">
                <a:solidFill>
                  <a:prstClr val="black"/>
                </a:solidFill>
              </a:rPr>
              <a:t> and we now offer a </a:t>
            </a:r>
            <a:r>
              <a:rPr lang="en-GB" b="1" baseline="0" dirty="0" smtClean="0">
                <a:solidFill>
                  <a:prstClr val="black"/>
                </a:solidFill>
              </a:rPr>
              <a:t>two different levels </a:t>
            </a:r>
            <a:r>
              <a:rPr lang="en-GB" baseline="0" dirty="0" smtClean="0">
                <a:solidFill>
                  <a:prstClr val="black"/>
                </a:solidFill>
              </a:rPr>
              <a:t>of support and individual schools can choose to sign up to one or the other depending on their circumstances, and therefore I am going to tell you a little more about these two offers. </a:t>
            </a:r>
            <a:endParaRPr lang="en-GB" dirty="0" smtClean="0">
              <a:solidFill>
                <a:prstClr val="black"/>
              </a:solidFill>
            </a:endParaRPr>
          </a:p>
          <a:p>
            <a:endParaRPr lang="en-GB" sz="1200" dirty="0" smtClean="0"/>
          </a:p>
          <a:p>
            <a:r>
              <a:rPr lang="en-GB" sz="1200" dirty="0" smtClean="0"/>
              <a:t>NB The project</a:t>
            </a:r>
            <a:r>
              <a:rPr lang="en-GB" sz="1200" baseline="0" dirty="0" smtClean="0"/>
              <a:t> continues to be fully subsided by Public Health therefore no costs to school unless they need to backfill their staff who attend.</a:t>
            </a:r>
            <a:endParaRPr lang="en-GB" sz="1200" dirty="0" smtClean="0"/>
          </a:p>
          <a:p>
            <a:endParaRPr lang="en-GB" sz="1200" dirty="0" smtClean="0"/>
          </a:p>
          <a:p>
            <a:endParaRPr lang="en-GB" sz="1200" dirty="0" smtClean="0"/>
          </a:p>
          <a:p>
            <a:endParaRPr lang="en-GB" sz="1200" dirty="0" smtClean="0"/>
          </a:p>
        </p:txBody>
      </p:sp>
      <p:sp>
        <p:nvSpPr>
          <p:cNvPr id="4" name="Slide Number Placeholder 3"/>
          <p:cNvSpPr>
            <a:spLocks noGrp="1"/>
          </p:cNvSpPr>
          <p:nvPr>
            <p:ph type="sldNum" sz="quarter" idx="10"/>
          </p:nvPr>
        </p:nvSpPr>
        <p:spPr/>
        <p:txBody>
          <a:bodyPr/>
          <a:lstStyle/>
          <a:p>
            <a:fld id="{E8577AA6-A740-493A-BDF8-99CC6794DE5C}" type="slidenum">
              <a:rPr lang="en-GB" smtClean="0"/>
              <a:t>7</a:t>
            </a:fld>
            <a:endParaRPr lang="en-GB"/>
          </a:p>
        </p:txBody>
      </p:sp>
    </p:spTree>
    <p:extLst>
      <p:ext uri="{BB962C8B-B14F-4D97-AF65-F5344CB8AC3E}">
        <p14:creationId xmlns:p14="http://schemas.microsoft.com/office/powerpoint/2010/main" val="63804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577AA6-A740-493A-BDF8-99CC6794DE5C}" type="slidenum">
              <a:rPr lang="en-GB" smtClean="0"/>
              <a:t>8</a:t>
            </a:fld>
            <a:endParaRPr lang="en-GB"/>
          </a:p>
        </p:txBody>
      </p:sp>
    </p:spTree>
    <p:extLst>
      <p:ext uri="{BB962C8B-B14F-4D97-AF65-F5344CB8AC3E}">
        <p14:creationId xmlns:p14="http://schemas.microsoft.com/office/powerpoint/2010/main" val="2645230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First</a:t>
            </a:r>
            <a:r>
              <a:rPr lang="en-GB" sz="1200" kern="1200" baseline="0" dirty="0" smtClean="0">
                <a:solidFill>
                  <a:schemeClr val="tx1"/>
                </a:solidFill>
                <a:effectLst/>
                <a:latin typeface="+mn-lt"/>
                <a:ea typeface="+mn-ea"/>
                <a:cs typeface="+mn-cs"/>
              </a:rPr>
              <a:t> of all, for schools who access a high level of support from other services and organisations, they can select to be involved in the more basic level, which is the MHC ‘Core’ offer. </a:t>
            </a:r>
            <a:r>
              <a:rPr lang="en-GB" sz="1200" kern="1200" dirty="0" smtClean="0">
                <a:solidFill>
                  <a:schemeClr val="tx1"/>
                </a:solidFill>
                <a:effectLst/>
                <a:latin typeface="+mn-lt"/>
                <a:ea typeface="+mn-ea"/>
                <a:cs typeface="+mn-cs"/>
              </a:rPr>
              <a:t>Mental Health </a:t>
            </a:r>
            <a:r>
              <a:rPr lang="en-GB" sz="1200" i="0" kern="1200" dirty="0" smtClean="0">
                <a:solidFill>
                  <a:schemeClr val="tx1"/>
                </a:solidFill>
                <a:effectLst/>
                <a:latin typeface="+mn-lt"/>
                <a:ea typeface="+mn-ea"/>
                <a:cs typeface="+mn-cs"/>
              </a:rPr>
              <a:t>Champions</a:t>
            </a:r>
            <a:r>
              <a:rPr lang="en-GB" sz="1200" i="1" kern="1200" dirty="0" smtClean="0">
                <a:solidFill>
                  <a:schemeClr val="tx1"/>
                </a:solidFill>
                <a:effectLst/>
                <a:latin typeface="+mn-lt"/>
                <a:ea typeface="+mn-ea"/>
                <a:cs typeface="+mn-cs"/>
              </a:rPr>
              <a:t> Core </a:t>
            </a:r>
            <a:r>
              <a:rPr lang="en-GB" sz="1200" kern="1200" dirty="0" smtClean="0">
                <a:solidFill>
                  <a:schemeClr val="tx1"/>
                </a:solidFill>
                <a:effectLst/>
                <a:latin typeface="+mn-lt"/>
                <a:ea typeface="+mn-ea"/>
                <a:cs typeface="+mn-cs"/>
              </a:rPr>
              <a:t>will continue to be coordinated by me, Claire.</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MHC Core might be considered a ‘step down’ from what was on offer in previous years. There is no training or supervision on offer.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Schools will still be expected to nominate a MH Champion, but this person will be more of a point of contact and a person through whom we exchange information, rather than someone we expect to engage in training or carry out work with </a:t>
            </a:r>
            <a:r>
              <a:rPr lang="en-GB" sz="1200" kern="1200" baseline="0" dirty="0" err="1" smtClean="0">
                <a:solidFill>
                  <a:schemeClr val="tx1"/>
                </a:solidFill>
                <a:effectLst/>
                <a:latin typeface="+mn-lt"/>
                <a:ea typeface="+mn-ea"/>
                <a:cs typeface="+mn-cs"/>
              </a:rPr>
              <a:t>YP</a:t>
            </a:r>
            <a:r>
              <a:rPr lang="en-GB" sz="1200" kern="1200" baseline="0" dirty="0" smtClean="0">
                <a:solidFill>
                  <a:schemeClr val="tx1"/>
                </a:solidFill>
                <a:effectLst/>
                <a:latin typeface="+mn-lt"/>
                <a:ea typeface="+mn-ea"/>
                <a:cs typeface="+mn-cs"/>
              </a:rPr>
              <a:t> in school.</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This slide show you what your school will be able to access through this lower level of the offer….</a:t>
            </a:r>
            <a:endParaRPr lang="en-GB" dirty="0" smtClean="0"/>
          </a:p>
          <a:p>
            <a:endParaRPr lang="en-GB" sz="1200" kern="1200" dirty="0" smtClean="0">
              <a:solidFill>
                <a:schemeClr val="tx1"/>
              </a:solidFill>
              <a:effectLst/>
              <a:latin typeface="+mn-lt"/>
              <a:ea typeface="+mn-ea"/>
              <a:cs typeface="+mn-cs"/>
            </a:endParaRPr>
          </a:p>
          <a:p>
            <a:pPr marL="285750" lvl="0" indent="-285750">
              <a:spcBef>
                <a:spcPts val="600"/>
              </a:spcBef>
              <a:spcAft>
                <a:spcPts val="600"/>
              </a:spcAft>
              <a:buFont typeface="Arial" panose="020B0604020202020204" pitchFamily="34" charset="0"/>
              <a:buChar char="•"/>
            </a:pPr>
            <a:r>
              <a:rPr lang="en-GB" sz="1200" b="0" dirty="0" smtClean="0">
                <a:solidFill>
                  <a:schemeClr val="tx1"/>
                </a:solidFill>
                <a:latin typeface="Raleway ExtraLight"/>
              </a:rPr>
              <a:t>Termly </a:t>
            </a:r>
            <a:r>
              <a:rPr lang="en-GB" sz="1200" b="1" dirty="0" smtClean="0">
                <a:solidFill>
                  <a:schemeClr val="tx1"/>
                </a:solidFill>
                <a:latin typeface="Raleway ExtraLight"/>
              </a:rPr>
              <a:t>webinars</a:t>
            </a:r>
            <a:r>
              <a:rPr lang="en-GB" sz="1200" b="0" dirty="0" smtClean="0">
                <a:solidFill>
                  <a:schemeClr val="tx1"/>
                </a:solidFill>
                <a:latin typeface="Raleway ExtraLight"/>
              </a:rPr>
              <a:t> offering </a:t>
            </a:r>
            <a:r>
              <a:rPr lang="en-GB" sz="1200" kern="1200" dirty="0" smtClean="0">
                <a:solidFill>
                  <a:schemeClr val="tx1"/>
                </a:solidFill>
                <a:effectLst/>
                <a:latin typeface="Raleway ExtraLight"/>
                <a:ea typeface="+mn-ea"/>
                <a:cs typeface="+mn-cs"/>
              </a:rPr>
              <a:t>key news and information regarding local </a:t>
            </a:r>
            <a:r>
              <a:rPr lang="en-GB" sz="1200" b="0" i="0" kern="1200" dirty="0" smtClean="0">
                <a:solidFill>
                  <a:schemeClr val="tx1"/>
                </a:solidFill>
                <a:effectLst/>
                <a:latin typeface="Raleway ExtraLight"/>
                <a:ea typeface="+mn-ea"/>
                <a:cs typeface="+mn-cs"/>
              </a:rPr>
              <a:t>and</a:t>
            </a:r>
            <a:r>
              <a:rPr lang="en-GB" sz="1200" kern="1200" dirty="0" smtClean="0">
                <a:solidFill>
                  <a:schemeClr val="tx1"/>
                </a:solidFill>
                <a:effectLst/>
                <a:latin typeface="Raleway ExtraLight"/>
                <a:ea typeface="+mn-ea"/>
                <a:cs typeface="+mn-cs"/>
              </a:rPr>
              <a:t> national initiatives and projects relevant to mental health/emotional wellbeing</a:t>
            </a:r>
            <a:r>
              <a:rPr lang="en-GB" sz="1200" kern="1200" baseline="0" dirty="0" smtClean="0">
                <a:solidFill>
                  <a:schemeClr val="tx1"/>
                </a:solidFill>
                <a:effectLst/>
                <a:latin typeface="Raleway ExtraLight"/>
                <a:ea typeface="+mn-ea"/>
                <a:cs typeface="+mn-cs"/>
              </a:rPr>
              <a:t> (mainly for CYP but </a:t>
            </a:r>
            <a:r>
              <a:rPr lang="en-GB" sz="1200" i="1" kern="1200" baseline="0" dirty="0" smtClean="0">
                <a:solidFill>
                  <a:schemeClr val="tx1"/>
                </a:solidFill>
                <a:effectLst/>
                <a:latin typeface="Raleway ExtraLight"/>
                <a:ea typeface="+mn-ea"/>
                <a:cs typeface="+mn-cs"/>
              </a:rPr>
              <a:t>may</a:t>
            </a:r>
            <a:r>
              <a:rPr lang="en-GB" sz="1200" kern="1200" baseline="0" dirty="0" smtClean="0">
                <a:solidFill>
                  <a:schemeClr val="tx1"/>
                </a:solidFill>
                <a:effectLst/>
                <a:latin typeface="Raleway ExtraLight"/>
                <a:ea typeface="+mn-ea"/>
                <a:cs typeface="+mn-cs"/>
              </a:rPr>
              <a:t> include some insight into staff and or/parent mental health/emotional wellbeing).</a:t>
            </a:r>
          </a:p>
          <a:p>
            <a:pPr marL="285750" lvl="0" indent="-285750">
              <a:spcBef>
                <a:spcPts val="600"/>
              </a:spcBef>
              <a:spcAft>
                <a:spcPts val="600"/>
              </a:spcAft>
              <a:buFont typeface="Arial" panose="020B0604020202020204" pitchFamily="34" charset="0"/>
              <a:buChar char="•"/>
            </a:pPr>
            <a:r>
              <a:rPr lang="en-GB" sz="1200" kern="1200" dirty="0" smtClean="0">
                <a:solidFill>
                  <a:schemeClr val="tx1"/>
                </a:solidFill>
                <a:effectLst/>
                <a:latin typeface="Raleway ExtraLight"/>
                <a:ea typeface="+mn-ea"/>
                <a:cs typeface="+mn-cs"/>
              </a:rPr>
              <a:t>We will also make </a:t>
            </a:r>
            <a:r>
              <a:rPr lang="en-GB" sz="1200" b="1" kern="1200" dirty="0" smtClean="0">
                <a:solidFill>
                  <a:schemeClr val="tx1"/>
                </a:solidFill>
                <a:effectLst/>
                <a:latin typeface="Raleway ExtraLight"/>
                <a:ea typeface="+mn-ea"/>
                <a:cs typeface="+mn-cs"/>
              </a:rPr>
              <a:t>links</a:t>
            </a:r>
            <a:r>
              <a:rPr lang="en-GB" sz="1200" kern="1200" dirty="0" smtClean="0">
                <a:solidFill>
                  <a:schemeClr val="tx1"/>
                </a:solidFill>
                <a:effectLst/>
                <a:latin typeface="Raleway ExtraLight"/>
                <a:ea typeface="+mn-ea"/>
                <a:cs typeface="+mn-cs"/>
              </a:rPr>
              <a:t> between Champions/your school and other organisations who offer support in this area</a:t>
            </a:r>
            <a:r>
              <a:rPr lang="en-GB" sz="1200" kern="1200" baseline="0" dirty="0" smtClean="0">
                <a:solidFill>
                  <a:schemeClr val="tx1"/>
                </a:solidFill>
                <a:effectLst/>
                <a:latin typeface="Raleway ExtraLight"/>
                <a:ea typeface="+mn-ea"/>
                <a:cs typeface="+mn-cs"/>
              </a:rPr>
              <a:t> via the webinars and through email and other communication. (N.B. we do not ‘co-ordinate’ services, but are well-placed to facilitate links between health and education)</a:t>
            </a:r>
            <a:endParaRPr lang="en-GB" sz="1200" kern="1200" dirty="0" smtClean="0">
              <a:solidFill>
                <a:schemeClr val="tx1"/>
              </a:solidFill>
              <a:effectLst/>
              <a:latin typeface="Raleway ExtraLight"/>
              <a:ea typeface="+mn-ea"/>
              <a:cs typeface="+mn-cs"/>
            </a:endParaRPr>
          </a:p>
          <a:p>
            <a:pPr marL="285750" lvl="0" indent="-285750">
              <a:spcBef>
                <a:spcPts val="600"/>
              </a:spcBef>
              <a:spcAft>
                <a:spcPts val="600"/>
              </a:spcAft>
              <a:buFont typeface="Arial" panose="020B0604020202020204" pitchFamily="34" charset="0"/>
              <a:buChar char="•"/>
            </a:pPr>
            <a:r>
              <a:rPr lang="en-GB" sz="1200" b="0" dirty="0" smtClean="0">
                <a:solidFill>
                  <a:schemeClr val="tx1"/>
                </a:solidFill>
                <a:latin typeface="Raleway ExtraLight"/>
              </a:rPr>
              <a:t>Half-termly </a:t>
            </a:r>
            <a:r>
              <a:rPr lang="en-GB" sz="1200" b="1" dirty="0" smtClean="0">
                <a:solidFill>
                  <a:schemeClr val="tx1"/>
                </a:solidFill>
                <a:latin typeface="Raleway ExtraLight"/>
              </a:rPr>
              <a:t>newsletters</a:t>
            </a:r>
            <a:r>
              <a:rPr lang="en-GB" sz="1200" b="0" dirty="0" smtClean="0">
                <a:solidFill>
                  <a:schemeClr val="tx1"/>
                </a:solidFill>
                <a:latin typeface="Raleway ExtraLight"/>
              </a:rPr>
              <a:t> with </a:t>
            </a:r>
            <a:r>
              <a:rPr lang="en-GB" sz="1200" b="0" baseline="0" dirty="0" smtClean="0">
                <a:solidFill>
                  <a:schemeClr val="tx1"/>
                </a:solidFill>
                <a:latin typeface="Raleway ExtraLight"/>
              </a:rPr>
              <a:t>relevant local and national information regarding mental health and emotional wellbeing.</a:t>
            </a:r>
          </a:p>
          <a:p>
            <a:pPr marL="285750" lvl="0" indent="-285750">
              <a:spcBef>
                <a:spcPts val="600"/>
              </a:spcBef>
              <a:spcAft>
                <a:spcPts val="600"/>
              </a:spcAft>
              <a:buFont typeface="Arial" panose="020B0604020202020204" pitchFamily="34" charset="0"/>
              <a:buChar char="•"/>
            </a:pPr>
            <a:r>
              <a:rPr lang="en-GB" sz="1200" b="0" baseline="0" dirty="0" smtClean="0">
                <a:solidFill>
                  <a:schemeClr val="tx1"/>
                </a:solidFill>
                <a:latin typeface="Raleway ExtraLight"/>
              </a:rPr>
              <a:t>Termly </a:t>
            </a:r>
            <a:r>
              <a:rPr lang="en-GB" sz="1200" b="1" baseline="0" dirty="0" smtClean="0">
                <a:solidFill>
                  <a:schemeClr val="tx1"/>
                </a:solidFill>
                <a:latin typeface="Raleway ExtraLight"/>
              </a:rPr>
              <a:t>parent/carer workshops </a:t>
            </a:r>
            <a:r>
              <a:rPr lang="en-GB" sz="1200" b="0" baseline="0" dirty="0" smtClean="0">
                <a:solidFill>
                  <a:schemeClr val="tx1"/>
                </a:solidFill>
                <a:latin typeface="Raleway ExtraLight"/>
              </a:rPr>
              <a:t>offering information and training around common issues and concerns parents/carers have regarding their children’s mental health emotional wellbeing.</a:t>
            </a:r>
          </a:p>
          <a:p>
            <a:pPr marL="285750" lvl="0" indent="-285750">
              <a:spcBef>
                <a:spcPts val="600"/>
              </a:spcBef>
              <a:spcAft>
                <a:spcPts val="600"/>
              </a:spcAft>
              <a:buFont typeface="Arial" panose="020B0604020202020204" pitchFamily="34" charset="0"/>
              <a:buChar char="•"/>
            </a:pPr>
            <a:r>
              <a:rPr lang="en-GB" sz="1200" b="0" baseline="0" dirty="0" smtClean="0">
                <a:solidFill>
                  <a:schemeClr val="tx1"/>
                </a:solidFill>
                <a:latin typeface="Raleway ExtraLight"/>
              </a:rPr>
              <a:t>Access to our </a:t>
            </a:r>
            <a:r>
              <a:rPr lang="en-GB" sz="1200" b="1" baseline="0" dirty="0" smtClean="0">
                <a:solidFill>
                  <a:schemeClr val="tx1"/>
                </a:solidFill>
                <a:latin typeface="Raleway ExtraLight"/>
              </a:rPr>
              <a:t>websites</a:t>
            </a:r>
            <a:r>
              <a:rPr lang="en-GB" sz="1200" b="0" baseline="0" dirty="0" smtClean="0">
                <a:solidFill>
                  <a:schemeClr val="tx1"/>
                </a:solidFill>
                <a:latin typeface="Raleway ExtraLight"/>
              </a:rPr>
              <a:t> and </a:t>
            </a:r>
            <a:r>
              <a:rPr lang="en-GB" sz="1200" b="1" baseline="0" dirty="0" smtClean="0">
                <a:solidFill>
                  <a:schemeClr val="tx1"/>
                </a:solidFill>
                <a:latin typeface="Raleway ExtraLight"/>
              </a:rPr>
              <a:t>social media </a:t>
            </a:r>
            <a:r>
              <a:rPr lang="en-GB" sz="1200" b="0" baseline="0" dirty="0" smtClean="0">
                <a:solidFill>
                  <a:schemeClr val="tx1"/>
                </a:solidFill>
                <a:latin typeface="Raleway ExtraLight"/>
              </a:rPr>
              <a:t>accounts (</a:t>
            </a:r>
            <a:r>
              <a:rPr lang="en-GB" sz="1200" b="0" baseline="0" dirty="0" err="1" smtClean="0">
                <a:solidFill>
                  <a:schemeClr val="tx1"/>
                </a:solidFill>
                <a:latin typeface="Raleway ExtraLight"/>
              </a:rPr>
              <a:t>TBA</a:t>
            </a:r>
            <a:r>
              <a:rPr lang="en-GB" sz="1200" b="0" baseline="0" dirty="0" smtClean="0">
                <a:solidFill>
                  <a:schemeClr val="tx1"/>
                </a:solidFill>
                <a:latin typeface="Raleway ExtraLight"/>
              </a:rPr>
              <a:t>) for ‘snapshots’ of ideas and information.</a:t>
            </a:r>
            <a:endParaRPr lang="en-GB" sz="1200" b="0" dirty="0" smtClean="0">
              <a:solidFill>
                <a:schemeClr val="tx1"/>
              </a:solidFill>
              <a:latin typeface="Raleway ExtraLight"/>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577AA6-A740-493A-BDF8-99CC6794DE5C}" type="slidenum">
              <a:rPr lang="en-GB" smtClean="0"/>
              <a:t>9</a:t>
            </a:fld>
            <a:endParaRPr lang="en-GB"/>
          </a:p>
        </p:txBody>
      </p:sp>
    </p:spTree>
    <p:extLst>
      <p:ext uri="{BB962C8B-B14F-4D97-AF65-F5344CB8AC3E}">
        <p14:creationId xmlns:p14="http://schemas.microsoft.com/office/powerpoint/2010/main" val="722595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previous slide showed you what your school can access, this one shows you what will be expected of your school and/or your Champion:</a:t>
            </a:r>
            <a:endParaRPr lang="en-GB" sz="1200" kern="1200" dirty="0" smtClean="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kern="1200" dirty="0" smtClean="0">
                <a:solidFill>
                  <a:schemeClr val="tx1"/>
                </a:solidFill>
                <a:effectLst/>
                <a:latin typeface="Raleway ExtraLight"/>
                <a:ea typeface="+mn-ea"/>
                <a:cs typeface="+mn-cs"/>
              </a:rPr>
              <a:t>Attendance at </a:t>
            </a:r>
            <a:r>
              <a:rPr lang="en-GB" sz="1200" b="1" kern="1200" dirty="0" smtClean="0">
                <a:solidFill>
                  <a:schemeClr val="tx1"/>
                </a:solidFill>
                <a:effectLst/>
                <a:latin typeface="Raleway ExtraLight"/>
                <a:ea typeface="+mn-ea"/>
                <a:cs typeface="+mn-cs"/>
              </a:rPr>
              <a:t>one webinar per term </a:t>
            </a:r>
            <a:r>
              <a:rPr lang="en-GB" sz="1200" kern="1200" dirty="0" smtClean="0">
                <a:solidFill>
                  <a:schemeClr val="tx1"/>
                </a:solidFill>
                <a:effectLst/>
                <a:latin typeface="Raleway ExtraLight"/>
                <a:ea typeface="+mn-ea"/>
                <a:cs typeface="+mn-cs"/>
              </a:rPr>
              <a:t>(approx. 1.5 hours each, organised</a:t>
            </a:r>
            <a:r>
              <a:rPr lang="en-GB" sz="1200" kern="1200" baseline="0" dirty="0" smtClean="0">
                <a:solidFill>
                  <a:schemeClr val="tx1"/>
                </a:solidFill>
                <a:effectLst/>
                <a:latin typeface="Raleway ExtraLight"/>
                <a:ea typeface="+mn-ea"/>
                <a:cs typeface="+mn-cs"/>
              </a:rPr>
              <a:t> by geographical area</a:t>
            </a:r>
            <a:r>
              <a:rPr lang="en-GB" sz="1200" kern="1200" dirty="0" smtClean="0">
                <a:solidFill>
                  <a:schemeClr val="tx1"/>
                </a:solidFill>
                <a:effectLst/>
                <a:latin typeface="Raleway ExtraLight"/>
                <a:ea typeface="+mn-ea"/>
                <a:cs typeface="+mn-cs"/>
              </a:rPr>
              <a:t>)</a:t>
            </a:r>
            <a:r>
              <a:rPr lang="en-GB" sz="1200" kern="1200" baseline="0" dirty="0" smtClean="0">
                <a:solidFill>
                  <a:schemeClr val="tx1"/>
                </a:solidFill>
                <a:effectLst/>
                <a:latin typeface="Raleway ExtraLight"/>
                <a:ea typeface="+mn-ea"/>
                <a:cs typeface="+mn-cs"/>
              </a:rPr>
              <a:t> where </a:t>
            </a:r>
            <a:r>
              <a:rPr lang="en-GB" sz="1200" kern="1200" dirty="0" smtClean="0">
                <a:solidFill>
                  <a:schemeClr val="tx1"/>
                </a:solidFill>
                <a:effectLst/>
                <a:latin typeface="Raleway ExtraLight"/>
                <a:ea typeface="+mn-ea"/>
                <a:cs typeface="+mn-cs"/>
              </a:rPr>
              <a:t>Champions will receive key news regarding local and national initiatives and projects.</a:t>
            </a:r>
            <a:r>
              <a:rPr lang="en-GB" sz="1200" kern="1200" baseline="0" dirty="0" smtClean="0">
                <a:solidFill>
                  <a:schemeClr val="tx1"/>
                </a:solidFill>
                <a:effectLst/>
                <a:latin typeface="Raleway ExtraLight"/>
                <a:ea typeface="+mn-ea"/>
                <a:cs typeface="+mn-cs"/>
              </a:rPr>
              <a:t> </a:t>
            </a:r>
            <a:r>
              <a:rPr lang="en-GB" sz="1200" kern="1200" dirty="0" smtClean="0">
                <a:solidFill>
                  <a:schemeClr val="tx1"/>
                </a:solidFill>
                <a:effectLst/>
                <a:latin typeface="Raleway ExtraLight"/>
                <a:ea typeface="+mn-ea"/>
                <a:cs typeface="+mn-cs"/>
              </a:rPr>
              <a:t>The expectation is that Champions would pass on relevant news and info </a:t>
            </a:r>
            <a:r>
              <a:rPr lang="en-GB" sz="1200" kern="1200" dirty="0" err="1" smtClean="0">
                <a:solidFill>
                  <a:schemeClr val="tx1"/>
                </a:solidFill>
                <a:effectLst/>
                <a:latin typeface="Raleway ExtraLight"/>
                <a:ea typeface="+mn-ea"/>
                <a:cs typeface="+mn-cs"/>
              </a:rPr>
              <a:t>etc</a:t>
            </a:r>
            <a:r>
              <a:rPr lang="en-GB" sz="1200" kern="1200" dirty="0" smtClean="0">
                <a:solidFill>
                  <a:schemeClr val="tx1"/>
                </a:solidFill>
                <a:effectLst/>
                <a:latin typeface="Raleway ExtraLight"/>
                <a:ea typeface="+mn-ea"/>
                <a:cs typeface="+mn-cs"/>
              </a:rPr>
              <a:t> to staff and </a:t>
            </a:r>
            <a:r>
              <a:rPr lang="en-GB" sz="1200" kern="1200" dirty="0" err="1" smtClean="0">
                <a:solidFill>
                  <a:schemeClr val="tx1"/>
                </a:solidFill>
                <a:effectLst/>
                <a:latin typeface="Raleway ExtraLight"/>
                <a:ea typeface="+mn-ea"/>
                <a:cs typeface="+mn-cs"/>
              </a:rPr>
              <a:t>SLT</a:t>
            </a:r>
            <a:r>
              <a:rPr lang="en-GB" sz="1200" kern="1200" dirty="0" smtClean="0">
                <a:solidFill>
                  <a:schemeClr val="tx1"/>
                </a:solidFill>
                <a:effectLst/>
                <a:latin typeface="Raleway ExtraLight"/>
                <a:ea typeface="+mn-ea"/>
                <a:cs typeface="+mn-cs"/>
              </a:rPr>
              <a:t> in school as appropriate. </a:t>
            </a:r>
          </a:p>
          <a:p>
            <a:pPr marL="285750" lvl="0" indent="-285750">
              <a:lnSpc>
                <a:spcPct val="100000"/>
              </a:lnSpc>
              <a:spcBef>
                <a:spcPts val="600"/>
              </a:spcBef>
              <a:spcAft>
                <a:spcPts val="600"/>
              </a:spcAft>
              <a:buFont typeface="Arial" panose="020B0604020202020204" pitchFamily="34" charset="0"/>
              <a:buChar char="•"/>
            </a:pPr>
            <a:r>
              <a:rPr lang="en-GB" sz="1200" kern="1200" dirty="0" smtClean="0">
                <a:solidFill>
                  <a:schemeClr val="tx1"/>
                </a:solidFill>
                <a:effectLst/>
                <a:latin typeface="Raleway ExtraLight"/>
                <a:ea typeface="+mn-ea"/>
                <a:cs typeface="+mn-cs"/>
              </a:rPr>
              <a:t>Being the </a:t>
            </a:r>
            <a:r>
              <a:rPr lang="en-GB" sz="1200" b="1" kern="1200" dirty="0" smtClean="0">
                <a:solidFill>
                  <a:schemeClr val="tx1"/>
                </a:solidFill>
                <a:effectLst/>
                <a:latin typeface="Raleway ExtraLight"/>
                <a:ea typeface="+mn-ea"/>
                <a:cs typeface="+mn-cs"/>
              </a:rPr>
              <a:t>key point of contact </a:t>
            </a:r>
            <a:r>
              <a:rPr lang="en-GB" sz="1200" kern="1200" dirty="0" smtClean="0">
                <a:solidFill>
                  <a:schemeClr val="tx1"/>
                </a:solidFill>
                <a:effectLst/>
                <a:latin typeface="Raleway ExtraLight"/>
                <a:ea typeface="+mn-ea"/>
                <a:cs typeface="+mn-cs"/>
              </a:rPr>
              <a:t>for us to send information and newsletters via email or social media, again with the expectation that they would disseminate to colleagues as you see fit. (N.B. Champions would not be expected to ‘check’ social media, all info would come via newsletter or email, social media would be an optional</a:t>
            </a:r>
            <a:r>
              <a:rPr lang="en-GB" sz="1200" kern="1200" baseline="0" dirty="0" smtClean="0">
                <a:solidFill>
                  <a:schemeClr val="tx1"/>
                </a:solidFill>
                <a:effectLst/>
                <a:latin typeface="Raleway ExtraLight"/>
                <a:ea typeface="+mn-ea"/>
                <a:cs typeface="+mn-cs"/>
              </a:rPr>
              <a:t> added bonus</a:t>
            </a:r>
            <a:r>
              <a:rPr lang="en-GB" sz="1200" kern="1200" dirty="0" smtClean="0">
                <a:solidFill>
                  <a:schemeClr val="tx1"/>
                </a:solidFill>
                <a:effectLst/>
                <a:latin typeface="Raleway ExtraLight"/>
                <a:ea typeface="+mn-ea"/>
                <a:cs typeface="+mn-cs"/>
              </a:rPr>
              <a:t>).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kern="1200" dirty="0" smtClean="0">
                <a:solidFill>
                  <a:schemeClr val="tx1"/>
                </a:solidFill>
                <a:effectLst/>
                <a:latin typeface="Raleway ExtraLight"/>
                <a:ea typeface="+mn-ea"/>
                <a:cs typeface="+mn-cs"/>
              </a:rPr>
              <a:t>Promoting our termly parent/carer workshops </a:t>
            </a:r>
            <a:r>
              <a:rPr lang="en-GB" sz="1200" kern="1200" dirty="0" smtClean="0">
                <a:solidFill>
                  <a:schemeClr val="tx1"/>
                </a:solidFill>
                <a:effectLst/>
                <a:latin typeface="Raleway ExtraLight"/>
                <a:ea typeface="+mn-ea"/>
                <a:cs typeface="+mn-cs"/>
              </a:rPr>
              <a:t>within school (either directly to parents or via other members of staff who would pass on the information)</a:t>
            </a:r>
            <a:r>
              <a:rPr lang="en-GB" sz="1200" i="1" baseline="0" dirty="0" smtClean="0">
                <a:solidFill>
                  <a:schemeClr val="tx1"/>
                </a:solidFill>
                <a:latin typeface="Raleway ExtraLight" panose="020B0303030101060003"/>
              </a:rPr>
              <a:t>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i="1" baseline="0" dirty="0" smtClean="0">
                <a:solidFill>
                  <a:schemeClr val="tx1"/>
                </a:solidFill>
                <a:latin typeface="Raleway ExtraLight" panose="020B0303030101060003"/>
              </a:rPr>
              <a:t>N.B. Only the nominated school Champion (or their representative in case of absence </a:t>
            </a:r>
            <a:r>
              <a:rPr lang="en-GB" sz="1200" i="1" baseline="0" dirty="0" err="1" smtClean="0">
                <a:solidFill>
                  <a:schemeClr val="tx1"/>
                </a:solidFill>
                <a:latin typeface="Raleway ExtraLight" panose="020B0303030101060003"/>
              </a:rPr>
              <a:t>etc</a:t>
            </a:r>
            <a:r>
              <a:rPr lang="en-GB" sz="1200" i="1" baseline="0" dirty="0" smtClean="0">
                <a:solidFill>
                  <a:schemeClr val="tx1"/>
                </a:solidFill>
                <a:latin typeface="Raleway ExtraLight" panose="020B0303030101060003"/>
              </a:rPr>
              <a:t>) should attend the sessions. Champions/representatives should be members of school staff, not members of other organisations working in school. </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577AA6-A740-493A-BDF8-99CC6794DE5C}" type="slidenum">
              <a:rPr lang="en-GB" smtClean="0"/>
              <a:t>10</a:t>
            </a:fld>
            <a:endParaRPr lang="en-GB"/>
          </a:p>
        </p:txBody>
      </p:sp>
    </p:spTree>
    <p:extLst>
      <p:ext uri="{BB962C8B-B14F-4D97-AF65-F5344CB8AC3E}">
        <p14:creationId xmlns:p14="http://schemas.microsoft.com/office/powerpoint/2010/main" val="1752510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Meanwhile,</a:t>
            </a:r>
            <a:r>
              <a:rPr lang="en-GB" sz="1200" kern="1200" baseline="0" dirty="0" smtClean="0">
                <a:solidFill>
                  <a:schemeClr val="tx1"/>
                </a:solidFill>
                <a:effectLst/>
                <a:latin typeface="+mn-lt"/>
                <a:ea typeface="+mn-ea"/>
                <a:cs typeface="+mn-cs"/>
              </a:rPr>
              <a:t> the </a:t>
            </a:r>
            <a:r>
              <a:rPr lang="en-GB" sz="1200" kern="1200" dirty="0" smtClean="0">
                <a:solidFill>
                  <a:schemeClr val="tx1"/>
                </a:solidFill>
                <a:effectLst/>
                <a:latin typeface="+mn-lt"/>
                <a:ea typeface="+mn-ea"/>
                <a:cs typeface="+mn-cs"/>
              </a:rPr>
              <a:t>MHC+ offer</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is for schools who want to access a</a:t>
            </a:r>
            <a:r>
              <a:rPr lang="en-GB" sz="1200" kern="1200" baseline="0" dirty="0" smtClean="0">
                <a:solidFill>
                  <a:schemeClr val="tx1"/>
                </a:solidFill>
                <a:effectLst/>
                <a:latin typeface="+mn-lt"/>
                <a:ea typeface="+mn-ea"/>
                <a:cs typeface="+mn-cs"/>
              </a:rPr>
              <a:t> high level of support. The enhanced or ‘plus’ offer will look similar to what we offered in previous years, but with some </a:t>
            </a:r>
            <a:r>
              <a:rPr lang="en-GB" sz="1200" kern="1200" baseline="0" dirty="0" err="1" smtClean="0">
                <a:solidFill>
                  <a:schemeClr val="tx1"/>
                </a:solidFill>
                <a:effectLst/>
                <a:latin typeface="+mn-lt"/>
                <a:ea typeface="+mn-ea"/>
                <a:cs typeface="+mn-cs"/>
              </a:rPr>
              <a:t>additionality</a:t>
            </a:r>
            <a:r>
              <a:rPr lang="en-GB" sz="1200" kern="1200" baseline="0" dirty="0" smtClean="0">
                <a:solidFill>
                  <a:schemeClr val="tx1"/>
                </a:solidFill>
                <a:effectLst/>
                <a:latin typeface="+mn-lt"/>
                <a:ea typeface="+mn-ea"/>
                <a:cs typeface="+mn-cs"/>
              </a:rPr>
              <a:t>. </a:t>
            </a:r>
          </a:p>
          <a:p>
            <a:endParaRPr lang="en-GB" sz="1200" kern="1200" baseline="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MHC+s</a:t>
            </a:r>
            <a:r>
              <a:rPr lang="en-GB" sz="1200" kern="1200" dirty="0" smtClean="0">
                <a:solidFill>
                  <a:schemeClr val="tx1"/>
                </a:solidFill>
                <a:effectLst/>
                <a:latin typeface="+mn-lt"/>
                <a:ea typeface="+mn-ea"/>
                <a:cs typeface="+mn-cs"/>
              </a:rPr>
              <a:t> will access the </a:t>
            </a:r>
            <a:r>
              <a:rPr lang="en-GB" sz="1200" b="1" kern="1200" dirty="0" smtClean="0">
                <a:solidFill>
                  <a:schemeClr val="tx1"/>
                </a:solidFill>
                <a:effectLst/>
                <a:latin typeface="+mn-lt"/>
                <a:ea typeface="+mn-ea"/>
                <a:cs typeface="+mn-cs"/>
              </a:rPr>
              <a:t>same offer as the MHC Core schools</a:t>
            </a:r>
            <a:r>
              <a:rPr lang="en-GB" sz="1200" kern="1200" dirty="0" smtClean="0">
                <a:solidFill>
                  <a:schemeClr val="tx1"/>
                </a:solidFill>
                <a:effectLst/>
                <a:latin typeface="+mn-lt"/>
                <a:ea typeface="+mn-ea"/>
                <a:cs typeface="+mn-cs"/>
              </a:rPr>
              <a:t>, but will </a:t>
            </a:r>
            <a:r>
              <a:rPr lang="en-GB" sz="1200" u="sng" kern="1200" dirty="0" smtClean="0">
                <a:solidFill>
                  <a:schemeClr val="tx1"/>
                </a:solidFill>
                <a:effectLst/>
                <a:latin typeface="+mn-lt"/>
                <a:ea typeface="+mn-ea"/>
                <a:cs typeface="+mn-cs"/>
              </a:rPr>
              <a:t>also</a:t>
            </a:r>
            <a:r>
              <a:rPr lang="en-GB" sz="1200" kern="1200" dirty="0" smtClean="0">
                <a:solidFill>
                  <a:schemeClr val="tx1"/>
                </a:solidFill>
                <a:effectLst/>
                <a:latin typeface="+mn-lt"/>
                <a:ea typeface="+mn-ea"/>
                <a:cs typeface="+mn-cs"/>
              </a:rPr>
              <a:t> receive:</a:t>
            </a:r>
          </a:p>
          <a:p>
            <a:pPr lvl="0"/>
            <a:r>
              <a:rPr lang="en-GB" sz="1200" kern="1200" dirty="0" smtClean="0">
                <a:solidFill>
                  <a:schemeClr val="tx1"/>
                </a:solidFill>
                <a:effectLst/>
                <a:latin typeface="+mn-lt"/>
                <a:ea typeface="+mn-ea"/>
                <a:cs typeface="+mn-cs"/>
              </a:rPr>
              <a:t> - A </a:t>
            </a:r>
            <a:r>
              <a:rPr lang="en-GB" sz="1200" b="1" kern="1200" dirty="0" smtClean="0">
                <a:solidFill>
                  <a:schemeClr val="tx1"/>
                </a:solidFill>
                <a:effectLst/>
                <a:latin typeface="+mn-lt"/>
                <a:ea typeface="+mn-ea"/>
                <a:cs typeface="+mn-cs"/>
              </a:rPr>
              <a:t>termly training session</a:t>
            </a:r>
            <a:r>
              <a:rPr lang="en-GB" sz="1200" kern="1200" dirty="0" smtClean="0">
                <a:solidFill>
                  <a:schemeClr val="tx1"/>
                </a:solidFill>
                <a:effectLst/>
                <a:latin typeface="+mn-lt"/>
                <a:ea typeface="+mn-ea"/>
                <a:cs typeface="+mn-cs"/>
              </a:rPr>
              <a:t> on a particular topic, which would be run during the second half of each term to alternate with the MHC update meetings </a:t>
            </a:r>
          </a:p>
          <a:p>
            <a:pPr lvl="0"/>
            <a:r>
              <a:rPr lang="en-GB" sz="1200" b="0" kern="1200" dirty="0" smtClean="0">
                <a:solidFill>
                  <a:schemeClr val="tx1"/>
                </a:solidFill>
                <a:effectLst/>
                <a:latin typeface="+mn-lt"/>
                <a:ea typeface="+mn-ea"/>
                <a:cs typeface="+mn-cs"/>
              </a:rPr>
              <a:t> - There will</a:t>
            </a:r>
            <a:r>
              <a:rPr lang="en-GB" sz="1200" b="0" kern="1200" baseline="0" dirty="0" smtClean="0">
                <a:solidFill>
                  <a:schemeClr val="tx1"/>
                </a:solidFill>
                <a:effectLst/>
                <a:latin typeface="+mn-lt"/>
                <a:ea typeface="+mn-ea"/>
                <a:cs typeface="+mn-cs"/>
              </a:rPr>
              <a:t> also be optional </a:t>
            </a:r>
            <a:r>
              <a:rPr lang="en-GB" sz="1200" b="1" kern="1200" dirty="0" smtClean="0">
                <a:solidFill>
                  <a:schemeClr val="tx1"/>
                </a:solidFill>
                <a:effectLst/>
                <a:latin typeface="+mn-lt"/>
                <a:ea typeface="+mn-ea"/>
                <a:cs typeface="+mn-cs"/>
              </a:rPr>
              <a:t>Termly supervision opportunities</a:t>
            </a:r>
            <a:r>
              <a:rPr lang="en-GB" sz="1200" kern="1200" dirty="0" smtClean="0">
                <a:solidFill>
                  <a:schemeClr val="tx1"/>
                </a:solidFill>
                <a:effectLst/>
                <a:latin typeface="+mn-lt"/>
                <a:ea typeface="+mn-ea"/>
                <a:cs typeface="+mn-cs"/>
              </a:rPr>
              <a:t> for MHC+</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to discuss their role and their practice in developing whole-school approaches to mental health</a:t>
            </a:r>
            <a:r>
              <a:rPr lang="en-GB" sz="1200" kern="1200" baseline="0" dirty="0" smtClean="0">
                <a:solidFill>
                  <a:schemeClr val="tx1"/>
                </a:solidFill>
                <a:effectLst/>
                <a:latin typeface="+mn-lt"/>
                <a:ea typeface="+mn-ea"/>
                <a:cs typeface="+mn-cs"/>
              </a:rPr>
              <a:t> and wellbeing</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We do need to point out that all MHC+ will also be asked to complete a </a:t>
            </a:r>
            <a:r>
              <a:rPr lang="en-GB" sz="1200" b="1" kern="1200" dirty="0" smtClean="0">
                <a:solidFill>
                  <a:schemeClr val="tx1"/>
                </a:solidFill>
                <a:effectLst/>
                <a:latin typeface="+mn-lt"/>
                <a:ea typeface="+mn-ea"/>
                <a:cs typeface="+mn-cs"/>
              </a:rPr>
              <a:t>School-Based Emotional Wellbeing Audit</a:t>
            </a:r>
            <a:r>
              <a:rPr lang="en-GB" sz="1200" kern="1200" dirty="0" smtClean="0">
                <a:solidFill>
                  <a:schemeClr val="tx1"/>
                </a:solidFill>
                <a:effectLst/>
                <a:latin typeface="+mn-lt"/>
                <a:ea typeface="+mn-ea"/>
                <a:cs typeface="+mn-cs"/>
              </a:rPr>
              <a:t> at the beginning and the end of the school year, as part of our obligation to the CCG. (The results of the audit will hopefully show improvements in student mental</a:t>
            </a:r>
            <a:r>
              <a:rPr lang="en-GB" sz="1200" kern="1200" baseline="0" dirty="0" smtClean="0">
                <a:solidFill>
                  <a:schemeClr val="tx1"/>
                </a:solidFill>
                <a:effectLst/>
                <a:latin typeface="+mn-lt"/>
                <a:ea typeface="+mn-ea"/>
                <a:cs typeface="+mn-cs"/>
              </a:rPr>
              <a:t> health and will therefore help to justify the continuation of the funding for the project).</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8577AA6-A740-493A-BDF8-99CC6794DE5C}" type="slidenum">
              <a:rPr lang="en-GB" smtClean="0"/>
              <a:t>11</a:t>
            </a:fld>
            <a:endParaRPr lang="en-GB"/>
          </a:p>
        </p:txBody>
      </p:sp>
    </p:spTree>
    <p:extLst>
      <p:ext uri="{BB962C8B-B14F-4D97-AF65-F5344CB8AC3E}">
        <p14:creationId xmlns:p14="http://schemas.microsoft.com/office/powerpoint/2010/main" val="2922656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B0A2EA-14A5-4622-9BA6-888CD7EEE481}" type="datetimeFigureOut">
              <a:rPr lang="en-GB" smtClean="0"/>
              <a:t>04/11/2021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62641E-C4B7-4AC9-87C7-B5CD6D4DCEFA}" type="slidenum">
              <a:rPr lang="en-GB" smtClean="0"/>
              <a:t>‹#›</a:t>
            </a:fld>
            <a:endParaRPr lang="en-GB"/>
          </a:p>
        </p:txBody>
      </p:sp>
    </p:spTree>
    <p:extLst>
      <p:ext uri="{BB962C8B-B14F-4D97-AF65-F5344CB8AC3E}">
        <p14:creationId xmlns:p14="http://schemas.microsoft.com/office/powerpoint/2010/main" val="411893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B0A2EA-14A5-4622-9BA6-888CD7EEE481}" type="datetimeFigureOut">
              <a:rPr lang="en-GB" smtClean="0"/>
              <a:t>04/11/2021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62641E-C4B7-4AC9-87C7-B5CD6D4DCEFA}" type="slidenum">
              <a:rPr lang="en-GB" smtClean="0"/>
              <a:t>‹#›</a:t>
            </a:fld>
            <a:endParaRPr lang="en-GB"/>
          </a:p>
        </p:txBody>
      </p:sp>
    </p:spTree>
    <p:extLst>
      <p:ext uri="{BB962C8B-B14F-4D97-AF65-F5344CB8AC3E}">
        <p14:creationId xmlns:p14="http://schemas.microsoft.com/office/powerpoint/2010/main" val="4269751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B0A2EA-14A5-4622-9BA6-888CD7EEE481}" type="datetimeFigureOut">
              <a:rPr lang="en-GB" smtClean="0"/>
              <a:t>04/11/2021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62641E-C4B7-4AC9-87C7-B5CD6D4DCEFA}" type="slidenum">
              <a:rPr lang="en-GB" smtClean="0"/>
              <a:t>‹#›</a:t>
            </a:fld>
            <a:endParaRPr lang="en-GB"/>
          </a:p>
        </p:txBody>
      </p:sp>
    </p:spTree>
    <p:extLst>
      <p:ext uri="{BB962C8B-B14F-4D97-AF65-F5344CB8AC3E}">
        <p14:creationId xmlns:p14="http://schemas.microsoft.com/office/powerpoint/2010/main" val="4196662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B0A2EA-14A5-4622-9BA6-888CD7EEE481}" type="datetimeFigureOut">
              <a:rPr lang="en-GB" smtClean="0"/>
              <a:t>04/11/2021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62641E-C4B7-4AC9-87C7-B5CD6D4DCEFA}" type="slidenum">
              <a:rPr lang="en-GB" smtClean="0"/>
              <a:t>‹#›</a:t>
            </a:fld>
            <a:endParaRPr lang="en-GB"/>
          </a:p>
        </p:txBody>
      </p:sp>
    </p:spTree>
    <p:extLst>
      <p:ext uri="{BB962C8B-B14F-4D97-AF65-F5344CB8AC3E}">
        <p14:creationId xmlns:p14="http://schemas.microsoft.com/office/powerpoint/2010/main" val="2751131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B0A2EA-14A5-4622-9BA6-888CD7EEE481}" type="datetimeFigureOut">
              <a:rPr lang="en-GB" smtClean="0"/>
              <a:t>04/11/2021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62641E-C4B7-4AC9-87C7-B5CD6D4DCEFA}" type="slidenum">
              <a:rPr lang="en-GB" smtClean="0"/>
              <a:t>‹#›</a:t>
            </a:fld>
            <a:endParaRPr lang="en-GB"/>
          </a:p>
        </p:txBody>
      </p:sp>
    </p:spTree>
    <p:extLst>
      <p:ext uri="{BB962C8B-B14F-4D97-AF65-F5344CB8AC3E}">
        <p14:creationId xmlns:p14="http://schemas.microsoft.com/office/powerpoint/2010/main" val="1971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B0A2EA-14A5-4622-9BA6-888CD7EEE481}" type="datetimeFigureOut">
              <a:rPr lang="en-GB" smtClean="0"/>
              <a:t>04/11/2021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62641E-C4B7-4AC9-87C7-B5CD6D4DCEFA}" type="slidenum">
              <a:rPr lang="en-GB" smtClean="0"/>
              <a:t>‹#›</a:t>
            </a:fld>
            <a:endParaRPr lang="en-GB"/>
          </a:p>
        </p:txBody>
      </p:sp>
    </p:spTree>
    <p:extLst>
      <p:ext uri="{BB962C8B-B14F-4D97-AF65-F5344CB8AC3E}">
        <p14:creationId xmlns:p14="http://schemas.microsoft.com/office/powerpoint/2010/main" val="283554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B0A2EA-14A5-4622-9BA6-888CD7EEE481}" type="datetimeFigureOut">
              <a:rPr lang="en-GB" smtClean="0"/>
              <a:t>04/11/2021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62641E-C4B7-4AC9-87C7-B5CD6D4DCEFA}" type="slidenum">
              <a:rPr lang="en-GB" smtClean="0"/>
              <a:t>‹#›</a:t>
            </a:fld>
            <a:endParaRPr lang="en-GB"/>
          </a:p>
        </p:txBody>
      </p:sp>
    </p:spTree>
    <p:extLst>
      <p:ext uri="{BB962C8B-B14F-4D97-AF65-F5344CB8AC3E}">
        <p14:creationId xmlns:p14="http://schemas.microsoft.com/office/powerpoint/2010/main" val="205484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B0A2EA-14A5-4622-9BA6-888CD7EEE481}" type="datetimeFigureOut">
              <a:rPr lang="en-GB" smtClean="0"/>
              <a:t>04/11/2021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62641E-C4B7-4AC9-87C7-B5CD6D4DCEFA}" type="slidenum">
              <a:rPr lang="en-GB" smtClean="0"/>
              <a:t>‹#›</a:t>
            </a:fld>
            <a:endParaRPr lang="en-GB"/>
          </a:p>
        </p:txBody>
      </p:sp>
    </p:spTree>
    <p:extLst>
      <p:ext uri="{BB962C8B-B14F-4D97-AF65-F5344CB8AC3E}">
        <p14:creationId xmlns:p14="http://schemas.microsoft.com/office/powerpoint/2010/main" val="194101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0A2EA-14A5-4622-9BA6-888CD7EEE481}" type="datetimeFigureOut">
              <a:rPr lang="en-GB" smtClean="0"/>
              <a:t>04/11/2021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62641E-C4B7-4AC9-87C7-B5CD6D4DCEFA}" type="slidenum">
              <a:rPr lang="en-GB" smtClean="0"/>
              <a:t>‹#›</a:t>
            </a:fld>
            <a:endParaRPr lang="en-GB"/>
          </a:p>
        </p:txBody>
      </p:sp>
    </p:spTree>
    <p:extLst>
      <p:ext uri="{BB962C8B-B14F-4D97-AF65-F5344CB8AC3E}">
        <p14:creationId xmlns:p14="http://schemas.microsoft.com/office/powerpoint/2010/main" val="317514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B0A2EA-14A5-4622-9BA6-888CD7EEE481}" type="datetimeFigureOut">
              <a:rPr lang="en-GB" smtClean="0"/>
              <a:t>04/11/2021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62641E-C4B7-4AC9-87C7-B5CD6D4DCEFA}" type="slidenum">
              <a:rPr lang="en-GB" smtClean="0"/>
              <a:t>‹#›</a:t>
            </a:fld>
            <a:endParaRPr lang="en-GB"/>
          </a:p>
        </p:txBody>
      </p:sp>
    </p:spTree>
    <p:extLst>
      <p:ext uri="{BB962C8B-B14F-4D97-AF65-F5344CB8AC3E}">
        <p14:creationId xmlns:p14="http://schemas.microsoft.com/office/powerpoint/2010/main" val="296534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B0A2EA-14A5-4622-9BA6-888CD7EEE481}" type="datetimeFigureOut">
              <a:rPr lang="en-GB" smtClean="0"/>
              <a:t>04/11/2021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62641E-C4B7-4AC9-87C7-B5CD6D4DCEFA}" type="slidenum">
              <a:rPr lang="en-GB" smtClean="0"/>
              <a:t>‹#›</a:t>
            </a:fld>
            <a:endParaRPr lang="en-GB"/>
          </a:p>
        </p:txBody>
      </p:sp>
    </p:spTree>
    <p:extLst>
      <p:ext uri="{BB962C8B-B14F-4D97-AF65-F5344CB8AC3E}">
        <p14:creationId xmlns:p14="http://schemas.microsoft.com/office/powerpoint/2010/main" val="399085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F6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0A2EA-14A5-4622-9BA6-888CD7EEE481}" type="datetimeFigureOut">
              <a:rPr lang="en-GB" smtClean="0"/>
              <a:t>04/11/2021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2641E-C4B7-4AC9-87C7-B5CD6D4DCEFA}" type="slidenum">
              <a:rPr lang="en-GB" smtClean="0"/>
              <a:t>‹#›</a:t>
            </a:fld>
            <a:endParaRPr lang="en-GB"/>
          </a:p>
        </p:txBody>
      </p:sp>
    </p:spTree>
    <p:extLst>
      <p:ext uri="{BB962C8B-B14F-4D97-AF65-F5344CB8AC3E}">
        <p14:creationId xmlns:p14="http://schemas.microsoft.com/office/powerpoint/2010/main" val="2626004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hyperlink" Target="mailto:mhchampions@bradford.gov.uk" TargetMode="External"/><Relationship Id="rId5" Type="http://schemas.openxmlformats.org/officeDocument/2006/relationships/image" Target="../media/image2.png"/><Relationship Id="rId10" Type="http://schemas.openxmlformats.org/officeDocument/2006/relationships/hyperlink" Target="https://bso.bradford.gov.uk/content/mental-health-champions-plus" TargetMode="External"/><Relationship Id="rId4" Type="http://schemas.microsoft.com/office/2007/relationships/hdphoto" Target="../media/hdphoto1.wdp"/><Relationship Id="rId9" Type="http://schemas.openxmlformats.org/officeDocument/2006/relationships/hyperlink" Target="https://bso.bradford.gov.uk/content/www.mentalhealthmattersinschools.org.u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mhchampions@Bradford.gov.uk"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mhchampions@bradford.gov.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bso.bradford.gov.uk/content/www.mentalhealthmattersinschools.org.uk" TargetMode="External"/><Relationship Id="rId2" Type="http://schemas.openxmlformats.org/officeDocument/2006/relationships/hyperlink" Target="mailto:mhchampions@bradford.gov.uk" TargetMode="External"/><Relationship Id="rId1" Type="http://schemas.openxmlformats.org/officeDocument/2006/relationships/slideLayout" Target="../slideLayouts/slideLayout2.xml"/><Relationship Id="rId4" Type="http://schemas.openxmlformats.org/officeDocument/2006/relationships/hyperlink" Target="https://bso.bradford.gov.uk/content/mental-health-champions-plu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bso.bradford.gov.uk/content/bradford-dfe-accredited-mental-health-leads-training" TargetMode="External"/><Relationship Id="rId2" Type="http://schemas.openxmlformats.org/officeDocument/2006/relationships/hyperlink" Target="mailto:BradfordSeniorMentalHealthLeads@bradford.gov.uk" TargetMode="External"/><Relationship Id="rId1" Type="http://schemas.openxmlformats.org/officeDocument/2006/relationships/slideLayout" Target="../slideLayouts/slideLayout2.xml"/><Relationship Id="rId5" Type="http://schemas.openxmlformats.org/officeDocument/2006/relationships/hyperlink" Target="https://bso.bradford.gov.uk/content/bradford-healthy-minds-chartermark" TargetMode="External"/><Relationship Id="rId4" Type="http://schemas.openxmlformats.org/officeDocument/2006/relationships/hyperlink" Target="mailto:EmotionalWellbeingChartermark@bradford.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0610" y="1015228"/>
            <a:ext cx="6689635" cy="1166239"/>
          </a:xfrm>
        </p:spPr>
        <p:txBody>
          <a:bodyPr>
            <a:noAutofit/>
          </a:bodyPr>
          <a:lstStyle/>
          <a:p>
            <a:pPr algn="r">
              <a:lnSpc>
                <a:spcPct val="100000"/>
              </a:lnSpc>
            </a:pPr>
            <a:r>
              <a:rPr lang="en-GB" sz="4000" dirty="0" smtClean="0">
                <a:latin typeface="Raleway SemiBold" panose="020B0703030101060003" pitchFamily="34" charset="0"/>
              </a:rPr>
              <a:t>Mental </a:t>
            </a:r>
            <a:r>
              <a:rPr lang="en-GB" sz="4000" dirty="0">
                <a:latin typeface="Raleway SemiBold" panose="020B0703030101060003" pitchFamily="34" charset="0"/>
              </a:rPr>
              <a:t>Health </a:t>
            </a:r>
            <a:r>
              <a:rPr lang="en-GB" sz="4000" dirty="0" smtClean="0">
                <a:latin typeface="Raleway SemiBold" panose="020B0703030101060003" pitchFamily="34" charset="0"/>
              </a:rPr>
              <a:t>Champions</a:t>
            </a:r>
            <a:br>
              <a:rPr lang="en-GB" sz="4000" dirty="0" smtClean="0">
                <a:latin typeface="Raleway SemiBold" panose="020B0703030101060003" pitchFamily="34" charset="0"/>
              </a:rPr>
            </a:br>
            <a:r>
              <a:rPr lang="en-GB" sz="2400" dirty="0">
                <a:latin typeface="Raleway SemiBold" panose="020B0703030101060003" pitchFamily="34" charset="0"/>
              </a:rPr>
              <a:t>from the Bradford Educational Psychology </a:t>
            </a:r>
            <a:r>
              <a:rPr lang="en-GB" sz="2400" dirty="0" smtClean="0">
                <a:latin typeface="Raleway SemiBold" panose="020B0703030101060003" pitchFamily="34" charset="0"/>
              </a:rPr>
              <a:t>Team</a:t>
            </a:r>
            <a:endParaRPr lang="en-GB" sz="4000" dirty="0">
              <a:latin typeface="Raleway ExtraBold" panose="020B0903030101060003" pitchFamily="34" charset="0"/>
            </a:endParaRPr>
          </a:p>
        </p:txBody>
      </p:sp>
      <p:sp>
        <p:nvSpPr>
          <p:cNvPr id="3" name="Subtitle 2"/>
          <p:cNvSpPr>
            <a:spLocks noGrp="1"/>
          </p:cNvSpPr>
          <p:nvPr>
            <p:ph type="subTitle" idx="1"/>
          </p:nvPr>
        </p:nvSpPr>
        <p:spPr>
          <a:xfrm>
            <a:off x="4545868" y="2278890"/>
            <a:ext cx="7024377" cy="814332"/>
          </a:xfrm>
        </p:spPr>
        <p:txBody>
          <a:bodyPr>
            <a:normAutofit/>
          </a:bodyPr>
          <a:lstStyle/>
          <a:p>
            <a:pPr algn="r"/>
            <a:endParaRPr lang="en-GB" sz="2000" dirty="0">
              <a:latin typeface="Raleway ExtraLight" panose="020B0303030101060003" pitchFamily="34" charset="0"/>
            </a:endParaRPr>
          </a:p>
          <a:p>
            <a:pPr algn="r"/>
            <a:r>
              <a:rPr lang="en-GB" sz="2000" i="1" dirty="0" smtClean="0">
                <a:latin typeface="Raleway ExtraBold" panose="020B0903030101060003" pitchFamily="34" charset="0"/>
              </a:rPr>
              <a:t>Part of Living </a:t>
            </a:r>
            <a:r>
              <a:rPr lang="en-GB" sz="2000" i="1" dirty="0">
                <a:latin typeface="Raleway ExtraBold" panose="020B0903030101060003" pitchFamily="34" charset="0"/>
              </a:rPr>
              <a:t>Well – Mental Health Support In Schools</a:t>
            </a:r>
            <a:endParaRPr lang="en-GB" sz="2000" i="1" dirty="0">
              <a:latin typeface="Raleway ExtraLight" panose="020B0303030101060003" pitchFamily="34" charset="0"/>
            </a:endParaRPr>
          </a:p>
        </p:txBody>
      </p:sp>
      <p:grpSp>
        <p:nvGrpSpPr>
          <p:cNvPr id="10" name="Group 9"/>
          <p:cNvGrpSpPr/>
          <p:nvPr/>
        </p:nvGrpSpPr>
        <p:grpSpPr>
          <a:xfrm>
            <a:off x="961901" y="510639"/>
            <a:ext cx="2569330" cy="3301340"/>
            <a:chOff x="662498" y="1374884"/>
            <a:chExt cx="3180887" cy="4080515"/>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99595" l="1220" r="97118">
                          <a14:foregroundMark x1="16519" y1="18541" x2="16519" y2="18541"/>
                          <a14:foregroundMark x1="17627" y1="22594" x2="19512" y2="35664"/>
                          <a14:foregroundMark x1="16851" y1="25735" x2="16851" y2="25735"/>
                          <a14:foregroundMark x1="16408" y1="18845" x2="15078" y2="15907"/>
                          <a14:foregroundMark x1="16630" y1="25836" x2="8315" y2="24113"/>
                          <a14:foregroundMark x1="5100" y1="23708" x2="80155" y2="79129"/>
                          <a14:foregroundMark x1="79601" y1="77305" x2="89024" y2="59878"/>
                          <a14:foregroundMark x1="83259" y1="54306" x2="87140" y2="37487"/>
                          <a14:foregroundMark x1="97228" y1="61905" x2="93681" y2="39311"/>
                          <a14:foregroundMark x1="92572" y1="31104" x2="63747" y2="14184"/>
                          <a14:foregroundMark x1="56430" y1="13273" x2="46563" y2="11854"/>
                          <a14:foregroundMark x1="10200" y1="35562" x2="14634" y2="58663"/>
                          <a14:foregroundMark x1="17627" y1="64438" x2="24723" y2="78318"/>
                          <a14:foregroundMark x1="1552" y1="39615" x2="2772" y2="47822"/>
                          <a14:foregroundMark x1="33925" y1="85512" x2="51220" y2="86829"/>
                          <a14:foregroundMark x1="50887" y1="96150" x2="58093" y2="88146"/>
                          <a14:foregroundMark x1="50000" y1="99595" x2="50000" y2="99595"/>
                          <a14:foregroundMark x1="51663" y1="5370" x2="51663" y2="5370"/>
                          <a14:foregroundMark x1="51330" y1="2330" x2="51330" y2="2330"/>
                          <a14:foregroundMark x1="45787" y1="15805" x2="45787" y2="15805"/>
                          <a14:foregroundMark x1="51552" y1="0" x2="51552" y2="0"/>
                        </a14:backgroundRemoval>
                      </a14:imgEffect>
                    </a14:imgLayer>
                  </a14:imgProps>
                </a:ext>
                <a:ext uri="{28A0092B-C50C-407E-A947-70E740481C1C}">
                  <a14:useLocalDpi xmlns:a14="http://schemas.microsoft.com/office/drawing/2010/main" val="0"/>
                </a:ext>
              </a:extLst>
            </a:blip>
            <a:stretch>
              <a:fillRect/>
            </a:stretch>
          </p:blipFill>
          <p:spPr>
            <a:xfrm>
              <a:off x="662498" y="1374884"/>
              <a:ext cx="2182267" cy="2387600"/>
            </a:xfrm>
            <a:prstGeom prst="rect">
              <a:avLst/>
            </a:prstGeom>
          </p:spPr>
        </p:pic>
        <p:pic>
          <p:nvPicPr>
            <p:cNvPr id="5" name="Picture 4"/>
            <p:cNvPicPr>
              <a:picLocks noChangeAspect="1"/>
            </p:cNvPicPr>
            <p:nvPr/>
          </p:nvPicPr>
          <p:blipFill>
            <a:blip r:embed="rId5" cstate="print">
              <a:extLst>
                <a:ext uri="{BEBA8EAE-BF5A-486C-A8C5-ECC9F3942E4B}">
                  <a14:imgProps xmlns:a14="http://schemas.microsoft.com/office/drawing/2010/main">
                    <a14:imgLayer r:embed="rId6">
                      <a14:imgEffect>
                        <a14:backgroundRemoval t="0" b="99595" l="1220" r="97118">
                          <a14:foregroundMark x1="16519" y1="18541" x2="16519" y2="18541"/>
                          <a14:foregroundMark x1="17627" y1="22594" x2="19512" y2="35664"/>
                          <a14:foregroundMark x1="16851" y1="25735" x2="16851" y2="25735"/>
                          <a14:foregroundMark x1="16408" y1="18845" x2="15078" y2="15907"/>
                          <a14:foregroundMark x1="16630" y1="25836" x2="8315" y2="24113"/>
                          <a14:foregroundMark x1="5100" y1="23708" x2="80155" y2="79129"/>
                          <a14:foregroundMark x1="79601" y1="77305" x2="89024" y2="59878"/>
                          <a14:foregroundMark x1="83259" y1="54306" x2="87140" y2="37487"/>
                          <a14:foregroundMark x1="97228" y1="61905" x2="93681" y2="39311"/>
                          <a14:foregroundMark x1="92572" y1="31104" x2="63747" y2="14184"/>
                          <a14:foregroundMark x1="56430" y1="13273" x2="46563" y2="11854"/>
                          <a14:foregroundMark x1="10200" y1="35562" x2="14634" y2="58663"/>
                          <a14:foregroundMark x1="17627" y1="64438" x2="24723" y2="78318"/>
                          <a14:foregroundMark x1="1552" y1="39615" x2="2772" y2="47822"/>
                          <a14:foregroundMark x1="33925" y1="85512" x2="51220" y2="86829"/>
                          <a14:foregroundMark x1="50887" y1="96150" x2="58093" y2="88146"/>
                          <a14:foregroundMark x1="50000" y1="99595" x2="50000" y2="99595"/>
                          <a14:foregroundMark x1="51663" y1="5370" x2="51663" y2="5370"/>
                          <a14:foregroundMark x1="51330" y1="2330" x2="51330" y2="2330"/>
                          <a14:foregroundMark x1="45787" y1="15805" x2="45787" y2="15805"/>
                          <a14:foregroundMark x1="51552" y1="0" x2="51552" y2="0"/>
                        </a14:backgroundRemoval>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164821" y="3618896"/>
              <a:ext cx="1678564" cy="1836503"/>
            </a:xfrm>
            <a:prstGeom prst="rect">
              <a:avLst/>
            </a:prstGeom>
          </p:spPr>
        </p:pic>
      </p:grpSp>
      <p:sp>
        <p:nvSpPr>
          <p:cNvPr id="9" name="Round Diagonal Corner Rectangle 8"/>
          <p:cNvSpPr/>
          <p:nvPr/>
        </p:nvSpPr>
        <p:spPr>
          <a:xfrm>
            <a:off x="3938093" y="510639"/>
            <a:ext cx="7857667" cy="4667003"/>
          </a:xfrm>
          <a:prstGeom prst="round2DiagRect">
            <a:avLst/>
          </a:prstGeom>
          <a:noFill/>
          <a:ln w="76200">
            <a:solidFill>
              <a:srgbClr val="FFFD43"/>
            </a:solidFill>
          </a:ln>
          <a:effectLst>
            <a:softEdge rad="0"/>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2252" y="5598055"/>
            <a:ext cx="2107993" cy="942315"/>
          </a:xfrm>
          <a:prstGeom prst="rect">
            <a:avLst/>
          </a:prstGeom>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413" y="3594092"/>
            <a:ext cx="1464335" cy="158417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7413" y="5469049"/>
            <a:ext cx="8702713" cy="1200329"/>
          </a:xfrm>
          <a:prstGeom prst="rect">
            <a:avLst/>
          </a:prstGeom>
          <a:noFill/>
        </p:spPr>
        <p:txBody>
          <a:bodyPr wrap="square" rtlCol="0">
            <a:spAutoFit/>
          </a:bodyPr>
          <a:lstStyle/>
          <a:p>
            <a:r>
              <a:rPr lang="en-GB" dirty="0" smtClean="0"/>
              <a:t>Mental Health Champions </a:t>
            </a:r>
            <a:r>
              <a:rPr lang="en-GB" b="1" dirty="0" smtClean="0"/>
              <a:t>Core/Mental</a:t>
            </a:r>
            <a:r>
              <a:rPr lang="en-GB" dirty="0" smtClean="0"/>
              <a:t> Health Matters in Schools Website:</a:t>
            </a:r>
          </a:p>
          <a:p>
            <a:r>
              <a:rPr lang="en-GB" dirty="0">
                <a:hlinkClick r:id="rId9"/>
              </a:rPr>
              <a:t>https://</a:t>
            </a:r>
            <a:r>
              <a:rPr lang="en-GB" dirty="0" smtClean="0">
                <a:hlinkClick r:id="rId9"/>
              </a:rPr>
              <a:t>bso.bradford.gov.uk/content/www.mentalhealthmattersinschools.org.uk</a:t>
            </a:r>
            <a:endParaRPr lang="en-GB" dirty="0" smtClean="0"/>
          </a:p>
          <a:p>
            <a:r>
              <a:rPr lang="en-GB" dirty="0"/>
              <a:t>MHC </a:t>
            </a:r>
            <a:r>
              <a:rPr lang="en-GB" b="1" dirty="0"/>
              <a:t>Plus</a:t>
            </a:r>
            <a:r>
              <a:rPr lang="en-GB" dirty="0"/>
              <a:t>: </a:t>
            </a:r>
            <a:r>
              <a:rPr lang="en-GB" dirty="0">
                <a:hlinkClick r:id="rId10"/>
              </a:rPr>
              <a:t>https://</a:t>
            </a:r>
            <a:r>
              <a:rPr lang="en-GB" dirty="0" smtClean="0">
                <a:hlinkClick r:id="rId10"/>
              </a:rPr>
              <a:t>bso.bradford.gov.uk/content/mental-health-champions-plus</a:t>
            </a:r>
            <a:r>
              <a:rPr lang="en-GB" dirty="0" smtClean="0"/>
              <a:t> </a:t>
            </a:r>
          </a:p>
          <a:p>
            <a:r>
              <a:rPr lang="en-GB" dirty="0" smtClean="0"/>
              <a:t>Email: </a:t>
            </a:r>
            <a:r>
              <a:rPr lang="en-GB" dirty="0" smtClean="0">
                <a:hlinkClick r:id="rId11"/>
              </a:rPr>
              <a:t>mhchampions@bradford.gov.uk</a:t>
            </a:r>
            <a:r>
              <a:rPr lang="en-GB" dirty="0" smtClean="0"/>
              <a:t> </a:t>
            </a:r>
          </a:p>
        </p:txBody>
      </p:sp>
      <p:sp>
        <p:nvSpPr>
          <p:cNvPr id="8" name="TextBox 7"/>
          <p:cNvSpPr txBox="1"/>
          <p:nvPr/>
        </p:nvSpPr>
        <p:spPr>
          <a:xfrm>
            <a:off x="4251960" y="3594092"/>
            <a:ext cx="7318285" cy="830997"/>
          </a:xfrm>
          <a:prstGeom prst="rect">
            <a:avLst/>
          </a:prstGeom>
          <a:noFill/>
        </p:spPr>
        <p:txBody>
          <a:bodyPr wrap="square" rtlCol="0">
            <a:spAutoFit/>
          </a:bodyPr>
          <a:lstStyle/>
          <a:p>
            <a:pPr algn="r"/>
            <a:r>
              <a:rPr lang="en-GB" sz="2400" b="1" dirty="0" smtClean="0">
                <a:latin typeface="Raleway ExtraLight" panose="020B0303030101060003" pitchFamily="34" charset="0"/>
              </a:rPr>
              <a:t>Presentation by Dr</a:t>
            </a:r>
            <a:r>
              <a:rPr lang="en-GB" sz="2400" b="1" dirty="0">
                <a:latin typeface="Raleway ExtraLight" panose="020B0303030101060003" pitchFamily="34" charset="0"/>
              </a:rPr>
              <a:t>. Claire </a:t>
            </a:r>
            <a:r>
              <a:rPr lang="en-GB" sz="2400" b="1" dirty="0" smtClean="0">
                <a:latin typeface="Raleway ExtraLight" panose="020B0303030101060003" pitchFamily="34" charset="0"/>
              </a:rPr>
              <a:t>Cooper-Jones</a:t>
            </a:r>
          </a:p>
          <a:p>
            <a:pPr algn="r"/>
            <a:r>
              <a:rPr lang="en-GB" sz="2400" dirty="0" smtClean="0">
                <a:latin typeface="Raleway ExtraLight" panose="020B0303030101060003" pitchFamily="34" charset="0"/>
              </a:rPr>
              <a:t>Specialist Senior Educational Psychologist for MHC (Core)</a:t>
            </a:r>
            <a:endParaRPr lang="en-GB" sz="2400" dirty="0">
              <a:latin typeface="Raleway ExtraLight" panose="020B0303030101060003" pitchFamily="34" charset="0"/>
            </a:endParaRPr>
          </a:p>
        </p:txBody>
      </p:sp>
    </p:spTree>
    <p:extLst>
      <p:ext uri="{BB962C8B-B14F-4D97-AF65-F5344CB8AC3E}">
        <p14:creationId xmlns:p14="http://schemas.microsoft.com/office/powerpoint/2010/main" val="1738394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894367281"/>
              </p:ext>
            </p:extLst>
          </p:nvPr>
        </p:nvGraphicFramePr>
        <p:xfrm>
          <a:off x="342727" y="287384"/>
          <a:ext cx="11357811" cy="6167129"/>
        </p:xfrm>
        <a:graphic>
          <a:graphicData uri="http://schemas.openxmlformats.org/drawingml/2006/table">
            <a:tbl>
              <a:tblPr firstRow="1" bandRow="1">
                <a:tableStyleId>{5C22544A-7EE6-4342-B048-85BDC9FD1C3A}</a:tableStyleId>
              </a:tblPr>
              <a:tblGrid>
                <a:gridCol w="11357811">
                  <a:extLst>
                    <a:ext uri="{9D8B030D-6E8A-4147-A177-3AD203B41FA5}">
                      <a16:colId xmlns:a16="http://schemas.microsoft.com/office/drawing/2014/main" val="1591714824"/>
                    </a:ext>
                  </a:extLst>
                </a:gridCol>
              </a:tblGrid>
              <a:tr h="930900">
                <a:tc>
                  <a:txBody>
                    <a:bodyPr/>
                    <a:lstStyle/>
                    <a:p>
                      <a:pPr algn="ctr"/>
                      <a:r>
                        <a:rPr lang="en-GB" sz="3200" dirty="0" smtClean="0">
                          <a:solidFill>
                            <a:srgbClr val="7030A0"/>
                          </a:solidFill>
                          <a:latin typeface="Raleway ExtraBold" panose="020B0903030101060003"/>
                        </a:rPr>
                        <a:t>Mental Health Champions </a:t>
                      </a:r>
                      <a:r>
                        <a:rPr lang="en-GB" sz="3200" i="1" dirty="0" smtClean="0">
                          <a:solidFill>
                            <a:srgbClr val="7030A0"/>
                          </a:solidFill>
                          <a:latin typeface="Raleway ExtraBold" panose="020B0903030101060003"/>
                        </a:rPr>
                        <a:t>Core</a:t>
                      </a:r>
                    </a:p>
                    <a:p>
                      <a:pPr algn="ctr"/>
                      <a:r>
                        <a:rPr lang="en-GB" sz="2800" b="0" dirty="0" smtClean="0">
                          <a:solidFill>
                            <a:srgbClr val="7030A0"/>
                          </a:solidFill>
                          <a:latin typeface="Raleway ExtraBold" panose="020B0903030101060003"/>
                        </a:rPr>
                        <a:t>Claire Cooper Jones</a:t>
                      </a:r>
                      <a:endParaRPr lang="en-GB" sz="2800" b="0" dirty="0">
                        <a:solidFill>
                          <a:srgbClr val="7030A0"/>
                        </a:solidFill>
                        <a:latin typeface="Raleway ExtraBold" panose="020B0903030101060003"/>
                      </a:endParaRPr>
                    </a:p>
                  </a:txBody>
                  <a:tcPr marL="68580" marR="68580" marT="34290" marB="34290">
                    <a:solidFill>
                      <a:schemeClr val="bg1">
                        <a:lumMod val="85000"/>
                      </a:schemeClr>
                    </a:solidFill>
                  </a:tcPr>
                </a:tc>
                <a:extLst>
                  <a:ext uri="{0D108BD9-81ED-4DB2-BD59-A6C34878D82A}">
                    <a16:rowId xmlns:a16="http://schemas.microsoft.com/office/drawing/2014/main" val="2003226647"/>
                  </a:ext>
                </a:extLst>
              </a:tr>
              <a:tr h="5184149">
                <a:tc>
                  <a:txBody>
                    <a:bodyPr/>
                    <a:lstStyle/>
                    <a:p>
                      <a:pPr marL="0" lvl="0" indent="0">
                        <a:lnSpc>
                          <a:spcPct val="100000"/>
                        </a:lnSpc>
                        <a:spcBef>
                          <a:spcPts val="0"/>
                        </a:spcBef>
                        <a:spcAft>
                          <a:spcPts val="0"/>
                        </a:spcAft>
                        <a:buFont typeface="Arial" panose="020B0604020202020204" pitchFamily="34" charset="0"/>
                        <a:buNone/>
                      </a:pPr>
                      <a:endParaRPr lang="en-GB" sz="600" b="1" kern="1200" dirty="0" smtClean="0">
                        <a:solidFill>
                          <a:schemeClr val="tx1"/>
                        </a:solidFill>
                        <a:effectLst/>
                        <a:latin typeface="Raleway ExtraLight"/>
                        <a:ea typeface="+mn-ea"/>
                        <a:cs typeface="+mn-cs"/>
                      </a:endParaRPr>
                    </a:p>
                    <a:p>
                      <a:pPr marL="0" lvl="0" indent="0">
                        <a:lnSpc>
                          <a:spcPct val="100000"/>
                        </a:lnSpc>
                        <a:spcBef>
                          <a:spcPts val="600"/>
                        </a:spcBef>
                        <a:spcAft>
                          <a:spcPts val="600"/>
                        </a:spcAft>
                        <a:buFont typeface="Arial" panose="020B0604020202020204" pitchFamily="34" charset="0"/>
                        <a:buNone/>
                      </a:pPr>
                      <a:r>
                        <a:rPr lang="en-GB" sz="1800" b="1" kern="1200" dirty="0" smtClean="0">
                          <a:solidFill>
                            <a:schemeClr val="tx1"/>
                          </a:solidFill>
                          <a:effectLst/>
                          <a:latin typeface="Raleway ExtraLight"/>
                          <a:ea typeface="+mn-ea"/>
                          <a:cs typeface="+mn-cs"/>
                        </a:rPr>
                        <a:t>Expectations of schools/Champions: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800" kern="1200" dirty="0" smtClean="0">
                          <a:solidFill>
                            <a:schemeClr val="tx1"/>
                          </a:solidFill>
                          <a:effectLst/>
                          <a:latin typeface="Raleway ExtraLight"/>
                          <a:ea typeface="+mn-ea"/>
                          <a:cs typeface="+mn-cs"/>
                        </a:rPr>
                        <a:t>Attendance at </a:t>
                      </a:r>
                      <a:r>
                        <a:rPr lang="en-GB" sz="1800" b="1" kern="1200" dirty="0" smtClean="0">
                          <a:solidFill>
                            <a:schemeClr val="tx1"/>
                          </a:solidFill>
                          <a:effectLst/>
                          <a:latin typeface="Raleway ExtraLight"/>
                          <a:ea typeface="+mn-ea"/>
                          <a:cs typeface="+mn-cs"/>
                        </a:rPr>
                        <a:t>one webinar per term </a:t>
                      </a:r>
                      <a:r>
                        <a:rPr lang="en-GB" sz="1800" kern="1200" dirty="0" smtClean="0">
                          <a:solidFill>
                            <a:schemeClr val="tx1"/>
                          </a:solidFill>
                          <a:effectLst/>
                          <a:latin typeface="Raleway ExtraLight"/>
                          <a:ea typeface="+mn-ea"/>
                          <a:cs typeface="+mn-cs"/>
                        </a:rPr>
                        <a:t>(approx. 1.5 hours each, organised</a:t>
                      </a:r>
                      <a:r>
                        <a:rPr lang="en-GB" sz="1800" kern="1200" baseline="0" dirty="0" smtClean="0">
                          <a:solidFill>
                            <a:schemeClr val="tx1"/>
                          </a:solidFill>
                          <a:effectLst/>
                          <a:latin typeface="Raleway ExtraLight"/>
                          <a:ea typeface="+mn-ea"/>
                          <a:cs typeface="+mn-cs"/>
                        </a:rPr>
                        <a:t> by geographical area</a:t>
                      </a:r>
                      <a:r>
                        <a:rPr lang="en-GB" sz="1800" kern="1200" dirty="0" smtClean="0">
                          <a:solidFill>
                            <a:schemeClr val="tx1"/>
                          </a:solidFill>
                          <a:effectLst/>
                          <a:latin typeface="Raleway ExtraLight"/>
                          <a:ea typeface="+mn-ea"/>
                          <a:cs typeface="+mn-cs"/>
                        </a:rPr>
                        <a:t>)</a:t>
                      </a:r>
                      <a:r>
                        <a:rPr lang="en-GB" sz="1800" kern="1200" baseline="0" dirty="0" smtClean="0">
                          <a:solidFill>
                            <a:schemeClr val="tx1"/>
                          </a:solidFill>
                          <a:effectLst/>
                          <a:latin typeface="Raleway ExtraLight"/>
                          <a:ea typeface="+mn-ea"/>
                          <a:cs typeface="+mn-cs"/>
                        </a:rPr>
                        <a:t> where </a:t>
                      </a:r>
                      <a:r>
                        <a:rPr lang="en-GB" sz="1800" kern="1200" dirty="0" smtClean="0">
                          <a:solidFill>
                            <a:schemeClr val="tx1"/>
                          </a:solidFill>
                          <a:effectLst/>
                          <a:latin typeface="Raleway ExtraLight"/>
                          <a:ea typeface="+mn-ea"/>
                          <a:cs typeface="+mn-cs"/>
                        </a:rPr>
                        <a:t>Champions will receive key news regarding local and national initiatives and projects.</a:t>
                      </a:r>
                      <a:r>
                        <a:rPr lang="en-GB" sz="1800" kern="1200" baseline="0" dirty="0" smtClean="0">
                          <a:solidFill>
                            <a:schemeClr val="tx1"/>
                          </a:solidFill>
                          <a:effectLst/>
                          <a:latin typeface="Raleway ExtraLight"/>
                          <a:ea typeface="+mn-ea"/>
                          <a:cs typeface="+mn-cs"/>
                        </a:rPr>
                        <a:t> </a:t>
                      </a:r>
                      <a:r>
                        <a:rPr lang="en-GB" sz="1800" kern="1200" dirty="0" smtClean="0">
                          <a:solidFill>
                            <a:schemeClr val="tx1"/>
                          </a:solidFill>
                          <a:effectLst/>
                          <a:latin typeface="Raleway ExtraLight"/>
                          <a:ea typeface="+mn-ea"/>
                          <a:cs typeface="+mn-cs"/>
                        </a:rPr>
                        <a:t>The expectation is that Champions would pass on relevant news and info </a:t>
                      </a:r>
                      <a:r>
                        <a:rPr lang="en-GB" sz="1800" kern="1200" dirty="0" err="1" smtClean="0">
                          <a:solidFill>
                            <a:schemeClr val="tx1"/>
                          </a:solidFill>
                          <a:effectLst/>
                          <a:latin typeface="Raleway ExtraLight"/>
                          <a:ea typeface="+mn-ea"/>
                          <a:cs typeface="+mn-cs"/>
                        </a:rPr>
                        <a:t>etc</a:t>
                      </a:r>
                      <a:r>
                        <a:rPr lang="en-GB" sz="1800" kern="1200" dirty="0" smtClean="0">
                          <a:solidFill>
                            <a:schemeClr val="tx1"/>
                          </a:solidFill>
                          <a:effectLst/>
                          <a:latin typeface="Raleway ExtraLight"/>
                          <a:ea typeface="+mn-ea"/>
                          <a:cs typeface="+mn-cs"/>
                        </a:rPr>
                        <a:t> to staff and </a:t>
                      </a:r>
                      <a:r>
                        <a:rPr lang="en-GB" sz="1800" kern="1200" dirty="0" err="1" smtClean="0">
                          <a:solidFill>
                            <a:schemeClr val="tx1"/>
                          </a:solidFill>
                          <a:effectLst/>
                          <a:latin typeface="Raleway ExtraLight"/>
                          <a:ea typeface="+mn-ea"/>
                          <a:cs typeface="+mn-cs"/>
                        </a:rPr>
                        <a:t>SLT</a:t>
                      </a:r>
                      <a:r>
                        <a:rPr lang="en-GB" sz="1800" kern="1200" dirty="0" smtClean="0">
                          <a:solidFill>
                            <a:schemeClr val="tx1"/>
                          </a:solidFill>
                          <a:effectLst/>
                          <a:latin typeface="Raleway ExtraLight"/>
                          <a:ea typeface="+mn-ea"/>
                          <a:cs typeface="+mn-cs"/>
                        </a:rPr>
                        <a:t> in school as appropriate.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GB" sz="1800" kern="1200" dirty="0" smtClean="0">
                        <a:solidFill>
                          <a:schemeClr val="tx1"/>
                        </a:solidFill>
                        <a:effectLst/>
                        <a:latin typeface="Raleway ExtraLight"/>
                        <a:ea typeface="+mn-ea"/>
                        <a:cs typeface="+mn-cs"/>
                      </a:endParaRPr>
                    </a:p>
                    <a:p>
                      <a:pPr marL="285750" lvl="0" indent="-285750">
                        <a:lnSpc>
                          <a:spcPct val="100000"/>
                        </a:lnSpc>
                        <a:spcBef>
                          <a:spcPts val="600"/>
                        </a:spcBef>
                        <a:spcAft>
                          <a:spcPts val="600"/>
                        </a:spcAft>
                        <a:buFont typeface="Arial" panose="020B0604020202020204" pitchFamily="34" charset="0"/>
                        <a:buChar char="•"/>
                      </a:pPr>
                      <a:endParaRPr lang="en-GB" sz="1800" kern="1200" dirty="0" smtClean="0">
                        <a:solidFill>
                          <a:schemeClr val="tx1"/>
                        </a:solidFill>
                        <a:effectLst/>
                        <a:latin typeface="Raleway ExtraLight"/>
                        <a:ea typeface="+mn-ea"/>
                        <a:cs typeface="+mn-cs"/>
                      </a:endParaRPr>
                    </a:p>
                    <a:p>
                      <a:pPr marL="285750" lvl="0" indent="-285750">
                        <a:lnSpc>
                          <a:spcPct val="100000"/>
                        </a:lnSpc>
                        <a:spcBef>
                          <a:spcPts val="600"/>
                        </a:spcBef>
                        <a:spcAft>
                          <a:spcPts val="600"/>
                        </a:spcAft>
                        <a:buFont typeface="Arial" panose="020B0604020202020204" pitchFamily="34" charset="0"/>
                        <a:buChar char="•"/>
                      </a:pPr>
                      <a:r>
                        <a:rPr lang="en-GB" sz="1800" kern="1200" dirty="0" smtClean="0">
                          <a:solidFill>
                            <a:schemeClr val="tx1"/>
                          </a:solidFill>
                          <a:effectLst/>
                          <a:latin typeface="Raleway ExtraLight"/>
                          <a:ea typeface="+mn-ea"/>
                          <a:cs typeface="+mn-cs"/>
                        </a:rPr>
                        <a:t>Being the </a:t>
                      </a:r>
                      <a:r>
                        <a:rPr lang="en-GB" sz="1800" b="1" kern="1200" dirty="0" smtClean="0">
                          <a:solidFill>
                            <a:schemeClr val="tx1"/>
                          </a:solidFill>
                          <a:effectLst/>
                          <a:latin typeface="Raleway ExtraLight"/>
                          <a:ea typeface="+mn-ea"/>
                          <a:cs typeface="+mn-cs"/>
                        </a:rPr>
                        <a:t>key point of contact </a:t>
                      </a:r>
                      <a:r>
                        <a:rPr lang="en-GB" sz="1800" kern="1200" dirty="0" smtClean="0">
                          <a:solidFill>
                            <a:schemeClr val="tx1"/>
                          </a:solidFill>
                          <a:effectLst/>
                          <a:latin typeface="Raleway ExtraLight"/>
                          <a:ea typeface="+mn-ea"/>
                          <a:cs typeface="+mn-cs"/>
                        </a:rPr>
                        <a:t>for us to send information and newsletters via email or social media, again with the expectation that they would disseminate to colleagues as you see fit. (N.B. Champions would not be expected to ‘check’ social media, all info would come via newsletter or email, social media would be an optional</a:t>
                      </a:r>
                      <a:r>
                        <a:rPr lang="en-GB" sz="1800" kern="1200" baseline="0" dirty="0" smtClean="0">
                          <a:solidFill>
                            <a:schemeClr val="tx1"/>
                          </a:solidFill>
                          <a:effectLst/>
                          <a:latin typeface="Raleway ExtraLight"/>
                          <a:ea typeface="+mn-ea"/>
                          <a:cs typeface="+mn-cs"/>
                        </a:rPr>
                        <a:t> added bonus</a:t>
                      </a:r>
                      <a:r>
                        <a:rPr lang="en-GB" sz="1800" kern="1200" dirty="0" smtClean="0">
                          <a:solidFill>
                            <a:schemeClr val="tx1"/>
                          </a:solidFill>
                          <a:effectLst/>
                          <a:latin typeface="Raleway ExtraLight"/>
                          <a:ea typeface="+mn-ea"/>
                          <a:cs typeface="+mn-cs"/>
                        </a:rPr>
                        <a:t>).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800" b="1" kern="1200" dirty="0" smtClean="0">
                          <a:solidFill>
                            <a:schemeClr val="tx1"/>
                          </a:solidFill>
                          <a:effectLst/>
                          <a:latin typeface="Raleway ExtraLight"/>
                          <a:ea typeface="+mn-ea"/>
                          <a:cs typeface="+mn-cs"/>
                        </a:rPr>
                        <a:t>Promoting our termly parent/carer workshops </a:t>
                      </a:r>
                      <a:r>
                        <a:rPr lang="en-GB" sz="1800" kern="1200" dirty="0" smtClean="0">
                          <a:solidFill>
                            <a:schemeClr val="tx1"/>
                          </a:solidFill>
                          <a:effectLst/>
                          <a:latin typeface="Raleway ExtraLight"/>
                          <a:ea typeface="+mn-ea"/>
                          <a:cs typeface="+mn-cs"/>
                        </a:rPr>
                        <a:t>within school (either directly to parents or via other members of staff who would pass on the information)</a:t>
                      </a:r>
                      <a:r>
                        <a:rPr lang="en-GB" sz="1800" i="1" baseline="0" dirty="0" smtClean="0">
                          <a:solidFill>
                            <a:schemeClr val="tx1"/>
                          </a:solidFill>
                          <a:latin typeface="Raleway ExtraLight" panose="020B0303030101060003"/>
                        </a:rPr>
                        <a:t>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800" i="1" baseline="0" dirty="0" smtClean="0">
                          <a:solidFill>
                            <a:schemeClr val="tx1"/>
                          </a:solidFill>
                          <a:latin typeface="Raleway ExtraLight" panose="020B0303030101060003"/>
                        </a:rPr>
                        <a:t>N.B. Only the nominated school Champion (or their representative in case of absence </a:t>
                      </a:r>
                      <a:r>
                        <a:rPr lang="en-GB" sz="1800" i="1" baseline="0" dirty="0" err="1" smtClean="0">
                          <a:solidFill>
                            <a:schemeClr val="tx1"/>
                          </a:solidFill>
                          <a:latin typeface="Raleway ExtraLight" panose="020B0303030101060003"/>
                        </a:rPr>
                        <a:t>etc</a:t>
                      </a:r>
                      <a:r>
                        <a:rPr lang="en-GB" sz="1800" i="1" baseline="0" dirty="0" smtClean="0">
                          <a:solidFill>
                            <a:schemeClr val="tx1"/>
                          </a:solidFill>
                          <a:latin typeface="Raleway ExtraLight" panose="020B0303030101060003"/>
                        </a:rPr>
                        <a:t>) should attend the sessions. Champions/representatives should be members of school staff, not members of other organisations working in school. </a:t>
                      </a:r>
                    </a:p>
                  </a:txBody>
                  <a:tcPr marL="68580" marR="68580" marT="34290" marB="34290">
                    <a:noFill/>
                  </a:tcPr>
                </a:tc>
                <a:extLst>
                  <a:ext uri="{0D108BD9-81ED-4DB2-BD59-A6C34878D82A}">
                    <a16:rowId xmlns:a16="http://schemas.microsoft.com/office/drawing/2014/main" val="1874813366"/>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94569898"/>
              </p:ext>
            </p:extLst>
          </p:nvPr>
        </p:nvGraphicFramePr>
        <p:xfrm>
          <a:off x="1630322" y="2838637"/>
          <a:ext cx="8416860" cy="828910"/>
        </p:xfrm>
        <a:graphic>
          <a:graphicData uri="http://schemas.openxmlformats.org/drawingml/2006/table">
            <a:tbl>
              <a:tblPr firstRow="1" bandRow="1">
                <a:tableStyleId>{5C22544A-7EE6-4342-B048-85BDC9FD1C3A}</a:tableStyleId>
              </a:tblPr>
              <a:tblGrid>
                <a:gridCol w="1402810">
                  <a:extLst>
                    <a:ext uri="{9D8B030D-6E8A-4147-A177-3AD203B41FA5}">
                      <a16:colId xmlns:a16="http://schemas.microsoft.com/office/drawing/2014/main" val="1798473187"/>
                    </a:ext>
                  </a:extLst>
                </a:gridCol>
                <a:gridCol w="1402810">
                  <a:extLst>
                    <a:ext uri="{9D8B030D-6E8A-4147-A177-3AD203B41FA5}">
                      <a16:colId xmlns:a16="http://schemas.microsoft.com/office/drawing/2014/main" val="2379901041"/>
                    </a:ext>
                  </a:extLst>
                </a:gridCol>
                <a:gridCol w="1402810">
                  <a:extLst>
                    <a:ext uri="{9D8B030D-6E8A-4147-A177-3AD203B41FA5}">
                      <a16:colId xmlns:a16="http://schemas.microsoft.com/office/drawing/2014/main" val="1624794502"/>
                    </a:ext>
                  </a:extLst>
                </a:gridCol>
                <a:gridCol w="1402810">
                  <a:extLst>
                    <a:ext uri="{9D8B030D-6E8A-4147-A177-3AD203B41FA5}">
                      <a16:colId xmlns:a16="http://schemas.microsoft.com/office/drawing/2014/main" val="3276181863"/>
                    </a:ext>
                  </a:extLst>
                </a:gridCol>
                <a:gridCol w="1402810">
                  <a:extLst>
                    <a:ext uri="{9D8B030D-6E8A-4147-A177-3AD203B41FA5}">
                      <a16:colId xmlns:a16="http://schemas.microsoft.com/office/drawing/2014/main" val="518960149"/>
                    </a:ext>
                  </a:extLst>
                </a:gridCol>
                <a:gridCol w="1402810">
                  <a:extLst>
                    <a:ext uri="{9D8B030D-6E8A-4147-A177-3AD203B41FA5}">
                      <a16:colId xmlns:a16="http://schemas.microsoft.com/office/drawing/2014/main" val="2851416426"/>
                    </a:ext>
                  </a:extLst>
                </a:gridCol>
              </a:tblGrid>
              <a:tr h="414455">
                <a:tc>
                  <a:txBody>
                    <a:bodyPr/>
                    <a:lstStyle/>
                    <a:p>
                      <a:r>
                        <a:rPr lang="en-GB" sz="1700" dirty="0" smtClean="0"/>
                        <a:t>Autumn 1 </a:t>
                      </a:r>
                      <a:endParaRPr lang="en-GB" sz="1700" dirty="0"/>
                    </a:p>
                  </a:txBody>
                  <a:tcPr marL="68580" marR="68580" marT="34290" marB="34290"/>
                </a:tc>
                <a:tc>
                  <a:txBody>
                    <a:bodyPr/>
                    <a:lstStyle/>
                    <a:p>
                      <a:r>
                        <a:rPr lang="en-GB" sz="1700" dirty="0" smtClean="0"/>
                        <a:t>Autumn 2</a:t>
                      </a:r>
                      <a:endParaRPr lang="en-GB" sz="1700" dirty="0"/>
                    </a:p>
                  </a:txBody>
                  <a:tcPr marL="68580" marR="68580" marT="34290" marB="34290"/>
                </a:tc>
                <a:tc>
                  <a:txBody>
                    <a:bodyPr/>
                    <a:lstStyle/>
                    <a:p>
                      <a:r>
                        <a:rPr lang="en-GB" sz="1700" dirty="0" smtClean="0"/>
                        <a:t>Spring</a:t>
                      </a:r>
                      <a:r>
                        <a:rPr lang="en-GB" sz="1700" baseline="0" dirty="0" smtClean="0"/>
                        <a:t> 1</a:t>
                      </a:r>
                      <a:endParaRPr lang="en-GB" sz="1700" dirty="0"/>
                    </a:p>
                  </a:txBody>
                  <a:tcPr marL="68580" marR="68580" marT="34290" marB="34290"/>
                </a:tc>
                <a:tc>
                  <a:txBody>
                    <a:bodyPr/>
                    <a:lstStyle/>
                    <a:p>
                      <a:r>
                        <a:rPr lang="en-GB" sz="1700" dirty="0" smtClean="0"/>
                        <a:t>Spring 2</a:t>
                      </a:r>
                      <a:endParaRPr lang="en-GB" sz="1700" dirty="0"/>
                    </a:p>
                  </a:txBody>
                  <a:tcPr marL="68580" marR="68580" marT="34290" marB="34290"/>
                </a:tc>
                <a:tc>
                  <a:txBody>
                    <a:bodyPr/>
                    <a:lstStyle/>
                    <a:p>
                      <a:r>
                        <a:rPr lang="en-GB" sz="1700" dirty="0" smtClean="0"/>
                        <a:t>Summer</a:t>
                      </a:r>
                      <a:r>
                        <a:rPr lang="en-GB" sz="1700" baseline="0" dirty="0" smtClean="0"/>
                        <a:t> 1</a:t>
                      </a:r>
                      <a:endParaRPr lang="en-GB" sz="1700" dirty="0"/>
                    </a:p>
                  </a:txBody>
                  <a:tcPr marL="68580" marR="68580" marT="34290" marB="34290"/>
                </a:tc>
                <a:tc>
                  <a:txBody>
                    <a:bodyPr/>
                    <a:lstStyle/>
                    <a:p>
                      <a:r>
                        <a:rPr lang="en-GB" sz="1700" dirty="0" smtClean="0"/>
                        <a:t>Summer 2</a:t>
                      </a:r>
                      <a:endParaRPr lang="en-GB" sz="1700" dirty="0"/>
                    </a:p>
                  </a:txBody>
                  <a:tcPr marL="68580" marR="68580" marT="34290" marB="34290"/>
                </a:tc>
                <a:extLst>
                  <a:ext uri="{0D108BD9-81ED-4DB2-BD59-A6C34878D82A}">
                    <a16:rowId xmlns:a16="http://schemas.microsoft.com/office/drawing/2014/main" val="2479512763"/>
                  </a:ext>
                </a:extLst>
              </a:tr>
              <a:tr h="414455">
                <a:tc>
                  <a:txBody>
                    <a:bodyPr/>
                    <a:lstStyle/>
                    <a:p>
                      <a:pPr algn="ctr"/>
                      <a:r>
                        <a:rPr lang="en-GB" sz="1700" b="1" dirty="0" smtClean="0">
                          <a:solidFill>
                            <a:srgbClr val="7030A0"/>
                          </a:solidFill>
                        </a:rPr>
                        <a:t>MHC</a:t>
                      </a:r>
                      <a:endParaRPr lang="en-GB" sz="1700" b="1" dirty="0">
                        <a:solidFill>
                          <a:srgbClr val="009999"/>
                        </a:solidFill>
                      </a:endParaRPr>
                    </a:p>
                  </a:txBody>
                  <a:tcPr marL="68580" marR="68580" marT="34290" marB="34290"/>
                </a:tc>
                <a:tc>
                  <a:txBody>
                    <a:bodyPr/>
                    <a:lstStyle/>
                    <a:p>
                      <a:pPr algn="ctr"/>
                      <a:endParaRPr lang="en-GB" sz="1700" b="1" dirty="0">
                        <a:solidFill>
                          <a:srgbClr val="009999"/>
                        </a:solidFill>
                      </a:endParaRPr>
                    </a:p>
                  </a:txBody>
                  <a:tcPr marL="68580" marR="68580" marT="34290" marB="34290"/>
                </a:tc>
                <a:tc>
                  <a:txBody>
                    <a:bodyPr/>
                    <a:lstStyle/>
                    <a:p>
                      <a:pPr algn="ctr"/>
                      <a:r>
                        <a:rPr lang="en-GB" sz="1700" b="1" dirty="0" smtClean="0">
                          <a:solidFill>
                            <a:srgbClr val="7030A0"/>
                          </a:solidFill>
                        </a:rPr>
                        <a:t>MHC</a:t>
                      </a:r>
                      <a:endParaRPr lang="en-GB" sz="1700" b="1" dirty="0">
                        <a:solidFill>
                          <a:srgbClr val="009999"/>
                        </a:solidFill>
                      </a:endParaRPr>
                    </a:p>
                  </a:txBody>
                  <a:tcPr marL="68580" marR="68580" marT="34290" marB="34290"/>
                </a:tc>
                <a:tc>
                  <a:txBody>
                    <a:bodyPr/>
                    <a:lstStyle/>
                    <a:p>
                      <a:pPr algn="ctr"/>
                      <a:endParaRPr lang="en-GB" sz="1700" b="1" dirty="0">
                        <a:solidFill>
                          <a:srgbClr val="009999"/>
                        </a:solidFill>
                      </a:endParaRPr>
                    </a:p>
                  </a:txBody>
                  <a:tcPr marL="68580" marR="68580" marT="34290" marB="34290"/>
                </a:tc>
                <a:tc>
                  <a:txBody>
                    <a:bodyPr/>
                    <a:lstStyle/>
                    <a:p>
                      <a:pPr algn="ctr"/>
                      <a:r>
                        <a:rPr lang="en-GB" sz="1700" b="1" dirty="0" smtClean="0">
                          <a:solidFill>
                            <a:srgbClr val="7030A0"/>
                          </a:solidFill>
                        </a:rPr>
                        <a:t>MHC</a:t>
                      </a:r>
                      <a:endParaRPr lang="en-GB" sz="1700" b="1" dirty="0">
                        <a:solidFill>
                          <a:srgbClr val="009999"/>
                        </a:solidFill>
                      </a:endParaRPr>
                    </a:p>
                  </a:txBody>
                  <a:tcPr marL="68580" marR="68580" marT="34290" marB="34290"/>
                </a:tc>
                <a:tc>
                  <a:txBody>
                    <a:bodyPr/>
                    <a:lstStyle/>
                    <a:p>
                      <a:pPr algn="ctr"/>
                      <a:endParaRPr lang="en-GB" sz="1700" b="1" dirty="0">
                        <a:solidFill>
                          <a:srgbClr val="009999"/>
                        </a:solidFill>
                      </a:endParaRPr>
                    </a:p>
                  </a:txBody>
                  <a:tcPr marL="68580" marR="68580" marT="34290" marB="34290"/>
                </a:tc>
                <a:extLst>
                  <a:ext uri="{0D108BD9-81ED-4DB2-BD59-A6C34878D82A}">
                    <a16:rowId xmlns:a16="http://schemas.microsoft.com/office/drawing/2014/main" val="1254434902"/>
                  </a:ext>
                </a:extLst>
              </a:tr>
            </a:tbl>
          </a:graphicData>
        </a:graphic>
      </p:graphicFrame>
    </p:spTree>
    <p:extLst>
      <p:ext uri="{BB962C8B-B14F-4D97-AF65-F5344CB8AC3E}">
        <p14:creationId xmlns:p14="http://schemas.microsoft.com/office/powerpoint/2010/main" val="1628971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13893173"/>
              </p:ext>
            </p:extLst>
          </p:nvPr>
        </p:nvGraphicFramePr>
        <p:xfrm>
          <a:off x="600891" y="502787"/>
          <a:ext cx="11155680" cy="6009506"/>
        </p:xfrm>
        <a:graphic>
          <a:graphicData uri="http://schemas.openxmlformats.org/drawingml/2006/table">
            <a:tbl>
              <a:tblPr firstRow="1" bandRow="1">
                <a:tableStyleId>{5C22544A-7EE6-4342-B048-85BDC9FD1C3A}</a:tableStyleId>
              </a:tblPr>
              <a:tblGrid>
                <a:gridCol w="11155680">
                  <a:extLst>
                    <a:ext uri="{9D8B030D-6E8A-4147-A177-3AD203B41FA5}">
                      <a16:colId xmlns:a16="http://schemas.microsoft.com/office/drawing/2014/main" val="135862307"/>
                    </a:ext>
                  </a:extLst>
                </a:gridCol>
              </a:tblGrid>
              <a:tr h="998087">
                <a:tc>
                  <a:txBody>
                    <a:bodyPr/>
                    <a:lstStyle/>
                    <a:p>
                      <a:pPr algn="ctr"/>
                      <a:r>
                        <a:rPr lang="en-GB" sz="3200" dirty="0" smtClean="0">
                          <a:solidFill>
                            <a:srgbClr val="009999"/>
                          </a:solidFill>
                          <a:latin typeface="Raleway ExtraBold" panose="020B0903030101060003"/>
                        </a:rPr>
                        <a:t>Mental Health Champions </a:t>
                      </a:r>
                      <a:r>
                        <a:rPr lang="en-GB" sz="3200" i="1" dirty="0" smtClean="0">
                          <a:solidFill>
                            <a:srgbClr val="009999"/>
                          </a:solidFill>
                          <a:latin typeface="Raleway ExtraBold" panose="020B0903030101060003"/>
                        </a:rPr>
                        <a:t>Plus</a:t>
                      </a:r>
                      <a:r>
                        <a:rPr lang="en-GB" sz="3200" dirty="0" smtClean="0">
                          <a:solidFill>
                            <a:srgbClr val="009999"/>
                          </a:solidFill>
                          <a:latin typeface="Raleway ExtraBold" panose="020B0903030101060003"/>
                        </a:rPr>
                        <a:t> (MHC+)</a:t>
                      </a:r>
                    </a:p>
                    <a:p>
                      <a:pPr algn="ctr"/>
                      <a:r>
                        <a:rPr lang="en-GB" sz="3200" b="0" dirty="0" smtClean="0">
                          <a:solidFill>
                            <a:srgbClr val="009999"/>
                          </a:solidFill>
                          <a:latin typeface="Raleway ExtraBold" panose="020B0903030101060003"/>
                        </a:rPr>
                        <a:t>Sophie Davis</a:t>
                      </a:r>
                      <a:endParaRPr lang="en-GB" sz="3200" b="0" dirty="0">
                        <a:solidFill>
                          <a:srgbClr val="009999"/>
                        </a:solidFill>
                        <a:latin typeface="Raleway ExtraBold" panose="020B0903030101060003"/>
                      </a:endParaRPr>
                    </a:p>
                  </a:txBody>
                  <a:tcPr marL="68580" marR="68580" marT="34290" marB="34290">
                    <a:solidFill>
                      <a:schemeClr val="bg1">
                        <a:lumMod val="85000"/>
                      </a:schemeClr>
                    </a:solidFill>
                  </a:tcPr>
                </a:tc>
                <a:extLst>
                  <a:ext uri="{0D108BD9-81ED-4DB2-BD59-A6C34878D82A}">
                    <a16:rowId xmlns:a16="http://schemas.microsoft.com/office/drawing/2014/main" val="1756535540"/>
                  </a:ext>
                </a:extLst>
              </a:tr>
              <a:tr h="4965566">
                <a:tc>
                  <a:txBody>
                    <a:bodyPr/>
                    <a:lstStyle/>
                    <a:p>
                      <a:endParaRPr lang="en-GB" sz="700" dirty="0" smtClean="0">
                        <a:solidFill>
                          <a:schemeClr val="tx1"/>
                        </a:solidFill>
                        <a:latin typeface="Raleway ExtraLight" panose="020B0303030101060003"/>
                      </a:endParaRPr>
                    </a:p>
                    <a:p>
                      <a:r>
                        <a:rPr lang="en-GB" sz="2100" b="1" dirty="0" smtClean="0">
                          <a:solidFill>
                            <a:schemeClr val="tx1"/>
                          </a:solidFill>
                          <a:latin typeface="Raleway ExtraLight" panose="020B0303030101060003"/>
                        </a:rPr>
                        <a:t>The offer:</a:t>
                      </a:r>
                      <a:r>
                        <a:rPr lang="en-GB" sz="2100" b="0" baseline="0" dirty="0" smtClean="0">
                          <a:solidFill>
                            <a:schemeClr val="tx1"/>
                          </a:solidFill>
                          <a:latin typeface="Raleway ExtraLight" panose="020B0303030101060003"/>
                        </a:rPr>
                        <a:t> </a:t>
                      </a:r>
                    </a:p>
                    <a:p>
                      <a:endParaRPr lang="en-GB" sz="2100" b="0" baseline="0" dirty="0" smtClean="0">
                        <a:solidFill>
                          <a:schemeClr val="tx1"/>
                        </a:solidFill>
                        <a:latin typeface="Raleway ExtraLight" panose="020B0303030101060003"/>
                      </a:endParaRPr>
                    </a:p>
                    <a:p>
                      <a:r>
                        <a:rPr lang="en-GB" sz="2400" dirty="0" smtClean="0">
                          <a:solidFill>
                            <a:schemeClr val="tx1"/>
                          </a:solidFill>
                          <a:latin typeface="Raleway ExtraLight" panose="020B0303030101060003"/>
                        </a:rPr>
                        <a:t>As MHC,</a:t>
                      </a:r>
                      <a:r>
                        <a:rPr lang="en-GB" sz="2400" baseline="0" dirty="0" smtClean="0">
                          <a:solidFill>
                            <a:schemeClr val="tx1"/>
                          </a:solidFill>
                          <a:latin typeface="Raleway ExtraLight" panose="020B0303030101060003"/>
                        </a:rPr>
                        <a:t> but with the additionality of: </a:t>
                      </a:r>
                    </a:p>
                    <a:p>
                      <a:pPr marL="342900" indent="-342900">
                        <a:spcBef>
                          <a:spcPts val="600"/>
                        </a:spcBef>
                        <a:spcAft>
                          <a:spcPts val="600"/>
                        </a:spcAft>
                        <a:buFont typeface="Arial" panose="020B0604020202020204" pitchFamily="34" charset="0"/>
                        <a:buChar char="•"/>
                      </a:pPr>
                      <a:r>
                        <a:rPr lang="en-GB" sz="2400" b="1" dirty="0" smtClean="0">
                          <a:solidFill>
                            <a:schemeClr val="tx1"/>
                          </a:solidFill>
                          <a:latin typeface="Raleway ExtraLight" panose="020B0303030101060003"/>
                        </a:rPr>
                        <a:t>Termly focused</a:t>
                      </a:r>
                      <a:r>
                        <a:rPr lang="en-GB" sz="2400" b="1" baseline="0" dirty="0" smtClean="0">
                          <a:solidFill>
                            <a:schemeClr val="tx1"/>
                          </a:solidFill>
                          <a:latin typeface="Raleway ExtraLight" panose="020B0303030101060003"/>
                        </a:rPr>
                        <a:t> training sessions, </a:t>
                      </a:r>
                      <a:r>
                        <a:rPr lang="en-GB" sz="2400" baseline="0" dirty="0" smtClean="0">
                          <a:solidFill>
                            <a:schemeClr val="tx1"/>
                          </a:solidFill>
                          <a:latin typeface="Raleway ExtraLight" panose="020B0303030101060003"/>
                        </a:rPr>
                        <a:t>alternate half term to the MHC update sessions. </a:t>
                      </a:r>
                      <a:r>
                        <a:rPr lang="en-GB" sz="2400" i="1" baseline="0" dirty="0" smtClean="0">
                          <a:solidFill>
                            <a:schemeClr val="tx1"/>
                          </a:solidFill>
                          <a:latin typeface="Raleway ExtraLight" panose="020B0303030101060003"/>
                        </a:rPr>
                        <a:t>(Champions only).</a:t>
                      </a:r>
                    </a:p>
                    <a:p>
                      <a:pPr marL="342900" indent="-342900">
                        <a:spcBef>
                          <a:spcPts val="600"/>
                        </a:spcBef>
                        <a:spcAft>
                          <a:spcPts val="600"/>
                        </a:spcAft>
                        <a:buFont typeface="Arial" panose="020B0604020202020204" pitchFamily="34" charset="0"/>
                        <a:buChar char="•"/>
                      </a:pPr>
                      <a:r>
                        <a:rPr lang="en-GB" sz="2400" b="0" baseline="0" dirty="0" smtClean="0">
                          <a:solidFill>
                            <a:schemeClr val="tx1"/>
                          </a:solidFill>
                          <a:latin typeface="Raleway ExtraLight" panose="020B0303030101060003"/>
                        </a:rPr>
                        <a:t>Optional </a:t>
                      </a:r>
                      <a:r>
                        <a:rPr lang="en-GB" sz="2400" b="1" baseline="0" dirty="0" smtClean="0">
                          <a:solidFill>
                            <a:schemeClr val="tx1"/>
                          </a:solidFill>
                          <a:latin typeface="Raleway ExtraLight" panose="020B0303030101060003"/>
                        </a:rPr>
                        <a:t>termly supervision</a:t>
                      </a:r>
                      <a:r>
                        <a:rPr lang="en-GB" sz="2400" baseline="0" dirty="0" smtClean="0">
                          <a:solidFill>
                            <a:schemeClr val="tx1"/>
                          </a:solidFill>
                          <a:latin typeface="Raleway ExtraLight" panose="020B0303030101060003"/>
                        </a:rPr>
                        <a:t> re: whole school approaches to wellbeing and mental health. </a:t>
                      </a:r>
                      <a:r>
                        <a:rPr lang="en-GB" sz="2400" i="1" baseline="0" dirty="0" smtClean="0">
                          <a:solidFill>
                            <a:schemeClr val="tx1"/>
                          </a:solidFill>
                          <a:latin typeface="Raleway ExtraLight" panose="020B0303030101060003"/>
                        </a:rPr>
                        <a:t>(Champions only)</a:t>
                      </a:r>
                    </a:p>
                    <a:p>
                      <a:pPr marL="342900" indent="-342900">
                        <a:spcBef>
                          <a:spcPts val="600"/>
                        </a:spcBef>
                        <a:spcAft>
                          <a:spcPts val="600"/>
                        </a:spcAft>
                        <a:buFont typeface="Arial" panose="020B0604020202020204" pitchFamily="34" charset="0"/>
                        <a:buChar char="•"/>
                      </a:pPr>
                      <a:r>
                        <a:rPr lang="en-GB" sz="2400" b="0" baseline="0" dirty="0" smtClean="0">
                          <a:solidFill>
                            <a:schemeClr val="tx1"/>
                          </a:solidFill>
                          <a:latin typeface="Raleway ExtraLight" panose="020B0303030101060003"/>
                        </a:rPr>
                        <a:t>School Based Emotional Wellbeing </a:t>
                      </a:r>
                      <a:r>
                        <a:rPr lang="en-GB" sz="2400" b="1" baseline="0" dirty="0" smtClean="0">
                          <a:solidFill>
                            <a:schemeClr val="tx1"/>
                          </a:solidFill>
                          <a:latin typeface="Raleway ExtraLight" panose="020B0303030101060003"/>
                        </a:rPr>
                        <a:t>Audit</a:t>
                      </a:r>
                      <a:r>
                        <a:rPr lang="en-GB" sz="2400" baseline="0" dirty="0" smtClean="0">
                          <a:solidFill>
                            <a:schemeClr val="tx1"/>
                          </a:solidFill>
                          <a:latin typeface="Raleway ExtraLight" panose="020B0303030101060003"/>
                        </a:rPr>
                        <a:t> to support schools in evaluating their mental health provision.</a:t>
                      </a:r>
                    </a:p>
                    <a:p>
                      <a:pPr marL="342900" marR="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2400" dirty="0" smtClean="0">
                          <a:latin typeface="Raleway ExtraLight" panose="020B0303030101060003"/>
                        </a:rPr>
                        <a:t>Access to one of six </a:t>
                      </a:r>
                      <a:r>
                        <a:rPr lang="en-GB" sz="2400" b="1" dirty="0" smtClean="0">
                          <a:latin typeface="Raleway ExtraLight" panose="020B0303030101060003"/>
                        </a:rPr>
                        <a:t>whole school intervention training </a:t>
                      </a:r>
                      <a:r>
                        <a:rPr lang="en-GB" sz="2400" dirty="0" smtClean="0">
                          <a:latin typeface="Raleway ExtraLight" panose="020B0303030101060003"/>
                        </a:rPr>
                        <a:t>sessions (More info in next few slides)</a:t>
                      </a:r>
                    </a:p>
                  </a:txBody>
                  <a:tcPr marL="68580" marR="68580" marT="34290" marB="34290">
                    <a:noFill/>
                  </a:tcPr>
                </a:tc>
                <a:extLst>
                  <a:ext uri="{0D108BD9-81ED-4DB2-BD59-A6C34878D82A}">
                    <a16:rowId xmlns:a16="http://schemas.microsoft.com/office/drawing/2014/main" val="3565323027"/>
                  </a:ext>
                </a:extLst>
              </a:tr>
            </a:tbl>
          </a:graphicData>
        </a:graphic>
      </p:graphicFrame>
    </p:spTree>
    <p:extLst>
      <p:ext uri="{BB962C8B-B14F-4D97-AF65-F5344CB8AC3E}">
        <p14:creationId xmlns:p14="http://schemas.microsoft.com/office/powerpoint/2010/main" val="412385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2762861"/>
              </p:ext>
            </p:extLst>
          </p:nvPr>
        </p:nvGraphicFramePr>
        <p:xfrm>
          <a:off x="493295" y="397040"/>
          <a:ext cx="11273589" cy="5671874"/>
        </p:xfrm>
        <a:graphic>
          <a:graphicData uri="http://schemas.openxmlformats.org/drawingml/2006/table">
            <a:tbl>
              <a:tblPr firstRow="1" bandRow="1">
                <a:tableStyleId>{5C22544A-7EE6-4342-B048-85BDC9FD1C3A}</a:tableStyleId>
              </a:tblPr>
              <a:tblGrid>
                <a:gridCol w="11273589">
                  <a:extLst>
                    <a:ext uri="{9D8B030D-6E8A-4147-A177-3AD203B41FA5}">
                      <a16:colId xmlns:a16="http://schemas.microsoft.com/office/drawing/2014/main" val="135862307"/>
                    </a:ext>
                  </a:extLst>
                </a:gridCol>
              </a:tblGrid>
              <a:tr h="954719">
                <a:tc>
                  <a:txBody>
                    <a:bodyPr/>
                    <a:lstStyle/>
                    <a:p>
                      <a:pPr algn="ctr"/>
                      <a:r>
                        <a:rPr lang="en-GB" sz="3200" dirty="0" smtClean="0">
                          <a:solidFill>
                            <a:srgbClr val="009999"/>
                          </a:solidFill>
                          <a:latin typeface="Raleway ExtraBold" panose="020B0903030101060003"/>
                        </a:rPr>
                        <a:t>Mental Health Champions </a:t>
                      </a:r>
                      <a:r>
                        <a:rPr lang="en-GB" sz="3200" i="1" dirty="0" smtClean="0">
                          <a:solidFill>
                            <a:srgbClr val="009999"/>
                          </a:solidFill>
                          <a:latin typeface="Raleway ExtraBold" panose="020B0903030101060003"/>
                        </a:rPr>
                        <a:t>Plus</a:t>
                      </a:r>
                      <a:r>
                        <a:rPr lang="en-GB" sz="3200" dirty="0" smtClean="0">
                          <a:solidFill>
                            <a:srgbClr val="009999"/>
                          </a:solidFill>
                          <a:latin typeface="Raleway ExtraBold" panose="020B0903030101060003"/>
                        </a:rPr>
                        <a:t> (MHC+)</a:t>
                      </a:r>
                    </a:p>
                    <a:p>
                      <a:pPr algn="ctr"/>
                      <a:r>
                        <a:rPr lang="en-GB" sz="3200" b="0" dirty="0" smtClean="0">
                          <a:solidFill>
                            <a:srgbClr val="009999"/>
                          </a:solidFill>
                          <a:latin typeface="Raleway ExtraBold" panose="020B0903030101060003"/>
                        </a:rPr>
                        <a:t>Sophie Davis</a:t>
                      </a:r>
                      <a:endParaRPr lang="en-GB" sz="3200" b="0" dirty="0">
                        <a:solidFill>
                          <a:srgbClr val="009999"/>
                        </a:solidFill>
                        <a:latin typeface="Raleway ExtraBold" panose="020B0903030101060003"/>
                      </a:endParaRPr>
                    </a:p>
                  </a:txBody>
                  <a:tcPr marL="68580" marR="68580" marT="34290" marB="34290">
                    <a:solidFill>
                      <a:schemeClr val="bg1">
                        <a:lumMod val="85000"/>
                      </a:schemeClr>
                    </a:solidFill>
                  </a:tcPr>
                </a:tc>
                <a:extLst>
                  <a:ext uri="{0D108BD9-81ED-4DB2-BD59-A6C34878D82A}">
                    <a16:rowId xmlns:a16="http://schemas.microsoft.com/office/drawing/2014/main" val="1756535540"/>
                  </a:ext>
                </a:extLst>
              </a:tr>
              <a:tr h="4627934">
                <a:tc>
                  <a:txBody>
                    <a:bodyPr/>
                    <a:lstStyle/>
                    <a:p>
                      <a:endParaRPr lang="en-GB" sz="1100" dirty="0" smtClean="0">
                        <a:solidFill>
                          <a:schemeClr val="tx1"/>
                        </a:solidFill>
                        <a:latin typeface="Raleway ExtraLight" panose="020B0303030101060003"/>
                      </a:endParaRPr>
                    </a:p>
                    <a:p>
                      <a:r>
                        <a:rPr lang="en-GB" sz="2100" b="1" dirty="0" smtClean="0">
                          <a:solidFill>
                            <a:schemeClr val="tx1"/>
                          </a:solidFill>
                          <a:latin typeface="Raleway ExtraLight" panose="020B0303030101060003"/>
                        </a:rPr>
                        <a:t>Expectations of Schools/Champions</a:t>
                      </a:r>
                      <a:endParaRPr lang="en-GB" sz="2100" dirty="0" smtClean="0">
                        <a:solidFill>
                          <a:schemeClr val="tx1"/>
                        </a:solidFill>
                        <a:latin typeface="Raleway ExtraLight" panose="020B0303030101060003"/>
                      </a:endParaRPr>
                    </a:p>
                    <a:p>
                      <a:pPr marL="0" indent="0">
                        <a:spcBef>
                          <a:spcPts val="600"/>
                        </a:spcBef>
                        <a:spcAft>
                          <a:spcPts val="600"/>
                        </a:spcAft>
                        <a:buFont typeface="Arial" panose="020B0604020202020204" pitchFamily="34" charset="0"/>
                        <a:buNone/>
                      </a:pPr>
                      <a:r>
                        <a:rPr lang="en-GB" sz="2100" b="0" dirty="0" smtClean="0">
                          <a:solidFill>
                            <a:schemeClr val="tx1"/>
                          </a:solidFill>
                          <a:latin typeface="Raleway ExtraLight" panose="020B0303030101060003"/>
                        </a:rPr>
                        <a:t>As MHC Core with</a:t>
                      </a:r>
                      <a:r>
                        <a:rPr lang="en-GB" sz="2100" b="0" baseline="0" dirty="0" smtClean="0">
                          <a:solidFill>
                            <a:schemeClr val="tx1"/>
                          </a:solidFill>
                          <a:latin typeface="Raleway ExtraLight" panose="020B0303030101060003"/>
                        </a:rPr>
                        <a:t> the addition of:</a:t>
                      </a:r>
                      <a:endParaRPr lang="en-GB" sz="2100" b="0" dirty="0" smtClean="0">
                        <a:solidFill>
                          <a:schemeClr val="tx1"/>
                        </a:solidFill>
                        <a:latin typeface="Raleway ExtraLight" panose="020B0303030101060003"/>
                      </a:endParaRPr>
                    </a:p>
                    <a:p>
                      <a:pPr marL="457200" indent="-457200">
                        <a:spcBef>
                          <a:spcPts val="600"/>
                        </a:spcBef>
                        <a:spcAft>
                          <a:spcPts val="600"/>
                        </a:spcAft>
                        <a:buFont typeface="Arial" panose="020B0604020202020204" pitchFamily="34" charset="0"/>
                        <a:buChar char="•"/>
                      </a:pPr>
                      <a:r>
                        <a:rPr lang="en-GB" sz="2100" b="0" dirty="0" smtClean="0">
                          <a:solidFill>
                            <a:schemeClr val="tx1"/>
                          </a:solidFill>
                          <a:latin typeface="Raleway ExtraLight" panose="020B0303030101060003"/>
                        </a:rPr>
                        <a:t>Attendance</a:t>
                      </a:r>
                      <a:r>
                        <a:rPr lang="en-GB" sz="2100" b="0" baseline="0" dirty="0" smtClean="0">
                          <a:solidFill>
                            <a:schemeClr val="tx1"/>
                          </a:solidFill>
                          <a:latin typeface="Raleway ExtraLight" panose="020B0303030101060003"/>
                        </a:rPr>
                        <a:t> at </a:t>
                      </a:r>
                      <a:r>
                        <a:rPr lang="en-GB" sz="2100" b="1" baseline="0" dirty="0" smtClean="0">
                          <a:solidFill>
                            <a:schemeClr val="tx1"/>
                          </a:solidFill>
                          <a:latin typeface="Raleway ExtraLight" panose="020B0303030101060003"/>
                        </a:rPr>
                        <a:t>t</a:t>
                      </a:r>
                      <a:r>
                        <a:rPr lang="en-GB" sz="2100" b="1" dirty="0" smtClean="0">
                          <a:solidFill>
                            <a:schemeClr val="tx1"/>
                          </a:solidFill>
                          <a:latin typeface="Raleway ExtraLight" panose="020B0303030101060003"/>
                        </a:rPr>
                        <a:t>ermly </a:t>
                      </a:r>
                      <a:r>
                        <a:rPr lang="en-GB" sz="2100" b="1" baseline="0" dirty="0" smtClean="0">
                          <a:solidFill>
                            <a:schemeClr val="tx1"/>
                          </a:solidFill>
                          <a:latin typeface="Raleway ExtraLight" panose="020B0303030101060003"/>
                        </a:rPr>
                        <a:t>training session </a:t>
                      </a:r>
                      <a:r>
                        <a:rPr lang="en-GB" sz="2100" baseline="0" dirty="0" smtClean="0">
                          <a:solidFill>
                            <a:schemeClr val="tx1"/>
                          </a:solidFill>
                          <a:latin typeface="Raleway ExtraLight" panose="020B0303030101060003"/>
                        </a:rPr>
                        <a:t>(alternate half-term to the MHC update sessions)   </a:t>
                      </a:r>
                    </a:p>
                    <a:p>
                      <a:pPr marL="457200" indent="-457200">
                        <a:spcBef>
                          <a:spcPts val="600"/>
                        </a:spcBef>
                        <a:spcAft>
                          <a:spcPts val="600"/>
                        </a:spcAft>
                        <a:buFont typeface="Arial" panose="020B0604020202020204" pitchFamily="34" charset="0"/>
                        <a:buChar char="•"/>
                      </a:pPr>
                      <a:endParaRPr lang="en-GB" sz="2100" b="0" baseline="0" dirty="0" smtClean="0">
                        <a:solidFill>
                          <a:schemeClr val="tx1"/>
                        </a:solidFill>
                        <a:latin typeface="Raleway ExtraLight" panose="020B0303030101060003"/>
                      </a:endParaRPr>
                    </a:p>
                    <a:p>
                      <a:pPr marL="457200" indent="-457200">
                        <a:spcBef>
                          <a:spcPts val="600"/>
                        </a:spcBef>
                        <a:spcAft>
                          <a:spcPts val="600"/>
                        </a:spcAft>
                        <a:buFont typeface="Arial" panose="020B0604020202020204" pitchFamily="34" charset="0"/>
                        <a:buChar char="•"/>
                      </a:pPr>
                      <a:endParaRPr lang="en-GB" sz="2100" b="0" baseline="0" dirty="0" smtClean="0">
                        <a:solidFill>
                          <a:schemeClr val="tx1"/>
                        </a:solidFill>
                        <a:latin typeface="Raleway ExtraLight" panose="020B0303030101060003"/>
                      </a:endParaRPr>
                    </a:p>
                    <a:p>
                      <a:pPr marL="457200" indent="-457200">
                        <a:spcBef>
                          <a:spcPts val="600"/>
                        </a:spcBef>
                        <a:spcAft>
                          <a:spcPts val="600"/>
                        </a:spcAft>
                        <a:buFont typeface="Arial" panose="020B0604020202020204" pitchFamily="34" charset="0"/>
                        <a:buChar char="•"/>
                      </a:pPr>
                      <a:endParaRPr lang="en-GB" sz="2100" b="0" baseline="0" dirty="0" smtClean="0">
                        <a:solidFill>
                          <a:schemeClr val="tx1"/>
                        </a:solidFill>
                        <a:latin typeface="Raleway ExtraLight" panose="020B0303030101060003"/>
                      </a:endParaRPr>
                    </a:p>
                    <a:p>
                      <a:pPr marL="457200" indent="-457200">
                        <a:spcBef>
                          <a:spcPts val="600"/>
                        </a:spcBef>
                        <a:spcAft>
                          <a:spcPts val="600"/>
                        </a:spcAft>
                        <a:buFont typeface="Arial" panose="020B0604020202020204" pitchFamily="34" charset="0"/>
                        <a:buChar char="•"/>
                      </a:pPr>
                      <a:r>
                        <a:rPr lang="en-GB" sz="2100" b="0" baseline="0" dirty="0" smtClean="0">
                          <a:solidFill>
                            <a:schemeClr val="tx1"/>
                          </a:solidFill>
                          <a:latin typeface="Raleway ExtraLight" panose="020B0303030101060003"/>
                        </a:rPr>
                        <a:t>Optional </a:t>
                      </a:r>
                      <a:r>
                        <a:rPr lang="en-GB" sz="2100" b="1" baseline="0" dirty="0" smtClean="0">
                          <a:solidFill>
                            <a:schemeClr val="tx1"/>
                          </a:solidFill>
                          <a:latin typeface="Raleway ExtraLight" panose="020B0303030101060003"/>
                        </a:rPr>
                        <a:t>termly supervision</a:t>
                      </a:r>
                      <a:r>
                        <a:rPr lang="en-GB" sz="2100" baseline="0" dirty="0" smtClean="0">
                          <a:solidFill>
                            <a:schemeClr val="tx1"/>
                          </a:solidFill>
                          <a:latin typeface="Raleway ExtraLight" panose="020B0303030101060003"/>
                        </a:rPr>
                        <a:t> re: whole school approaches to wellbeing and mental health</a:t>
                      </a:r>
                    </a:p>
                    <a:p>
                      <a:pPr marL="457200" indent="-457200">
                        <a:spcBef>
                          <a:spcPts val="600"/>
                        </a:spcBef>
                        <a:spcAft>
                          <a:spcPts val="600"/>
                        </a:spcAft>
                        <a:buFont typeface="Arial" panose="020B0604020202020204" pitchFamily="34" charset="0"/>
                        <a:buChar char="•"/>
                      </a:pPr>
                      <a:r>
                        <a:rPr lang="en-GB" sz="2100" b="0" baseline="0" dirty="0" smtClean="0">
                          <a:solidFill>
                            <a:schemeClr val="tx1"/>
                          </a:solidFill>
                          <a:latin typeface="Raleway ExtraLight" panose="020B0303030101060003"/>
                        </a:rPr>
                        <a:t>Completion of School Based Emotional Wellbeing </a:t>
                      </a:r>
                      <a:r>
                        <a:rPr lang="en-GB" sz="2100" b="1" baseline="0" dirty="0" smtClean="0">
                          <a:solidFill>
                            <a:schemeClr val="tx1"/>
                          </a:solidFill>
                          <a:latin typeface="Raleway ExtraLight" panose="020B0303030101060003"/>
                        </a:rPr>
                        <a:t>Audit</a:t>
                      </a:r>
                      <a:r>
                        <a:rPr lang="en-GB" sz="2100" baseline="0" dirty="0" smtClean="0">
                          <a:solidFill>
                            <a:schemeClr val="tx1"/>
                          </a:solidFill>
                          <a:latin typeface="Raleway ExtraLight" panose="020B0303030101060003"/>
                        </a:rPr>
                        <a:t> at the beginning and end of the school year.</a:t>
                      </a:r>
                    </a:p>
                    <a:p>
                      <a:pPr marL="457200" marR="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2100" baseline="0" dirty="0" smtClean="0">
                          <a:solidFill>
                            <a:schemeClr val="tx1"/>
                          </a:solidFill>
                          <a:latin typeface="Raleway ExtraLight" panose="020B0303030101060003"/>
                        </a:rPr>
                        <a:t>School would also need to be </a:t>
                      </a:r>
                      <a:r>
                        <a:rPr lang="en-GB" sz="2100" b="1" baseline="0" dirty="0" smtClean="0">
                          <a:solidFill>
                            <a:schemeClr val="tx1"/>
                          </a:solidFill>
                          <a:latin typeface="Raleway ExtraLight" panose="020B0303030101060003"/>
                        </a:rPr>
                        <a:t>developing whole-school approaches </a:t>
                      </a:r>
                      <a:r>
                        <a:rPr lang="en-GB" sz="2100" baseline="0" dirty="0" smtClean="0">
                          <a:solidFill>
                            <a:schemeClr val="tx1"/>
                          </a:solidFill>
                          <a:latin typeface="Raleway ExtraLight" panose="020B0303030101060003"/>
                        </a:rPr>
                        <a:t>to emotional wellbeing and mental health (e.g. whole school approach training and/or DfE Senior Mental Health Leads training)</a:t>
                      </a:r>
                    </a:p>
                  </a:txBody>
                  <a:tcPr marL="68580" marR="68580" marT="34290" marB="34290">
                    <a:noFill/>
                  </a:tcPr>
                </a:tc>
                <a:extLst>
                  <a:ext uri="{0D108BD9-81ED-4DB2-BD59-A6C34878D82A}">
                    <a16:rowId xmlns:a16="http://schemas.microsoft.com/office/drawing/2014/main" val="3565323027"/>
                  </a:ext>
                </a:extLst>
              </a:tr>
            </a:tbl>
          </a:graphicData>
        </a:graphic>
      </p:graphicFrame>
      <p:pic>
        <p:nvPicPr>
          <p:cNvPr id="8" name="Picture 7"/>
          <p:cNvPicPr>
            <a:picLocks noChangeAspect="1"/>
          </p:cNvPicPr>
          <p:nvPr/>
        </p:nvPicPr>
        <p:blipFill>
          <a:blip r:embed="rId3"/>
          <a:stretch>
            <a:fillRect/>
          </a:stretch>
        </p:blipFill>
        <p:spPr>
          <a:xfrm>
            <a:off x="1953817" y="3269073"/>
            <a:ext cx="8128647" cy="1097219"/>
          </a:xfrm>
          <a:prstGeom prst="rect">
            <a:avLst/>
          </a:prstGeom>
        </p:spPr>
      </p:pic>
    </p:spTree>
    <p:extLst>
      <p:ext uri="{BB962C8B-B14F-4D97-AF65-F5344CB8AC3E}">
        <p14:creationId xmlns:p14="http://schemas.microsoft.com/office/powerpoint/2010/main" val="2853768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063" y="271213"/>
            <a:ext cx="10515600" cy="943633"/>
          </a:xfrm>
        </p:spPr>
        <p:txBody>
          <a:bodyPr/>
          <a:lstStyle/>
          <a:p>
            <a:r>
              <a:rPr lang="en-GB" dirty="0" smtClean="0">
                <a:latin typeface="Raleway ExtraBold" panose="020B0903030101060003"/>
              </a:rPr>
              <a:t>Additional intervention training</a:t>
            </a:r>
            <a:endParaRPr lang="en-GB" dirty="0">
              <a:latin typeface="Raleway ExtraBold" panose="020B0903030101060003"/>
            </a:endParaRPr>
          </a:p>
        </p:txBody>
      </p:sp>
      <p:sp>
        <p:nvSpPr>
          <p:cNvPr id="5" name="TextBox 4"/>
          <p:cNvSpPr txBox="1"/>
          <p:nvPr/>
        </p:nvSpPr>
        <p:spPr>
          <a:xfrm>
            <a:off x="394063" y="1214846"/>
            <a:ext cx="11427823" cy="5324535"/>
          </a:xfrm>
          <a:prstGeom prst="rect">
            <a:avLst/>
          </a:prstGeom>
          <a:noFill/>
        </p:spPr>
        <p:txBody>
          <a:bodyPr wrap="square" rtlCol="0">
            <a:spAutoFit/>
          </a:bodyPr>
          <a:lstStyle/>
          <a:p>
            <a:pPr>
              <a:spcBef>
                <a:spcPts val="600"/>
              </a:spcBef>
              <a:spcAft>
                <a:spcPts val="600"/>
              </a:spcAft>
            </a:pPr>
            <a:r>
              <a:rPr lang="en-GB" sz="2000" dirty="0" smtClean="0">
                <a:latin typeface="Raleway ExtraLight" panose="020B0303030101060003"/>
              </a:rPr>
              <a:t>Training in one of six SEMH related interventions is available </a:t>
            </a:r>
            <a:r>
              <a:rPr lang="en-GB" sz="2000" dirty="0">
                <a:latin typeface="Raleway ExtraLight" panose="020B0303030101060003"/>
              </a:rPr>
              <a:t>to support schools who are investing in Mental </a:t>
            </a:r>
            <a:r>
              <a:rPr lang="en-GB" sz="2000" dirty="0" smtClean="0">
                <a:latin typeface="Raleway ExtraLight" panose="020B0303030101060003"/>
              </a:rPr>
              <a:t>Health in </a:t>
            </a:r>
            <a:r>
              <a:rPr lang="en-GB" sz="2000" dirty="0">
                <a:latin typeface="Raleway ExtraLight" panose="020B0303030101060003"/>
              </a:rPr>
              <a:t>their setting through </a:t>
            </a:r>
            <a:r>
              <a:rPr lang="en-GB" sz="2000" dirty="0" smtClean="0">
                <a:latin typeface="Raleway ExtraLight" panose="020B0303030101060003"/>
              </a:rPr>
              <a:t>either:</a:t>
            </a:r>
            <a:endParaRPr lang="en-GB" sz="2000" dirty="0">
              <a:latin typeface="Raleway ExtraLight" panose="020B0303030101060003"/>
            </a:endParaRPr>
          </a:p>
          <a:p>
            <a:pPr marL="342900" indent="-342900">
              <a:spcBef>
                <a:spcPts val="600"/>
              </a:spcBef>
              <a:spcAft>
                <a:spcPts val="600"/>
              </a:spcAft>
              <a:buFont typeface="Arial" panose="020B0604020202020204" pitchFamily="34" charset="0"/>
              <a:buChar char="•"/>
            </a:pPr>
            <a:r>
              <a:rPr lang="en-GB" sz="2000" b="1" dirty="0" smtClean="0">
                <a:latin typeface="Raleway ExtraLight" panose="020B0303030101060003"/>
              </a:rPr>
              <a:t>Signing up to MHC </a:t>
            </a:r>
            <a:r>
              <a:rPr lang="en-GB" sz="2000" b="1" i="1" u="sng" dirty="0" smtClean="0">
                <a:latin typeface="Raleway ExtraLight" panose="020B0303030101060003"/>
              </a:rPr>
              <a:t>Plus</a:t>
            </a:r>
          </a:p>
          <a:p>
            <a:pPr marL="342900" indent="-342900">
              <a:spcBef>
                <a:spcPts val="600"/>
              </a:spcBef>
              <a:spcAft>
                <a:spcPts val="600"/>
              </a:spcAft>
              <a:buFont typeface="Arial" panose="020B0604020202020204" pitchFamily="34" charset="0"/>
              <a:buChar char="•"/>
            </a:pPr>
            <a:r>
              <a:rPr lang="en-GB" sz="2000" dirty="0" smtClean="0">
                <a:latin typeface="Raleway ExtraLight" panose="020B0303030101060003"/>
              </a:rPr>
              <a:t>Completing Bradford Healthy Minds </a:t>
            </a:r>
            <a:r>
              <a:rPr lang="en-GB" sz="2000" dirty="0">
                <a:latin typeface="Raleway ExtraLight" panose="020B0303030101060003"/>
              </a:rPr>
              <a:t>C</a:t>
            </a:r>
            <a:r>
              <a:rPr lang="en-GB" sz="2000" dirty="0" smtClean="0">
                <a:latin typeface="Raleway ExtraLight" panose="020B0303030101060003"/>
              </a:rPr>
              <a:t>hartermark</a:t>
            </a:r>
          </a:p>
          <a:p>
            <a:pPr marL="342900" indent="-342900">
              <a:spcBef>
                <a:spcPts val="600"/>
              </a:spcBef>
              <a:spcAft>
                <a:spcPts val="600"/>
              </a:spcAft>
              <a:buFont typeface="Arial" panose="020B0604020202020204" pitchFamily="34" charset="0"/>
              <a:buChar char="•"/>
            </a:pPr>
            <a:r>
              <a:rPr lang="en-GB" sz="2000" dirty="0" smtClean="0">
                <a:latin typeface="Raleway ExtraLight" panose="020B0303030101060003"/>
              </a:rPr>
              <a:t>Engaging in the Bradford version of the DfE Senior Mental Health Leads initiative</a:t>
            </a:r>
          </a:p>
          <a:p>
            <a:pPr>
              <a:spcBef>
                <a:spcPts val="600"/>
              </a:spcBef>
              <a:spcAft>
                <a:spcPts val="600"/>
              </a:spcAft>
            </a:pPr>
            <a:r>
              <a:rPr lang="en-GB" sz="2000" dirty="0" smtClean="0">
                <a:latin typeface="Raleway ExtraLight" panose="020B0303030101060003"/>
              </a:rPr>
              <a:t>Interventions covered in this training will include:</a:t>
            </a:r>
          </a:p>
          <a:p>
            <a:pPr marL="342900" indent="-342900">
              <a:spcBef>
                <a:spcPts val="600"/>
              </a:spcBef>
              <a:spcAft>
                <a:spcPts val="600"/>
              </a:spcAft>
              <a:buFont typeface="Arial" panose="020B0604020202020204" pitchFamily="34" charset="0"/>
              <a:buChar char="•"/>
            </a:pPr>
            <a:r>
              <a:rPr lang="en-GB" sz="2000" dirty="0" smtClean="0">
                <a:latin typeface="Raleway ExtraLight" panose="020B0303030101060003"/>
              </a:rPr>
              <a:t>ROAR Whole School Approach to Mental Health and Academic Resilience (primary focussed)</a:t>
            </a:r>
          </a:p>
          <a:p>
            <a:pPr marL="342900" indent="-342900">
              <a:spcBef>
                <a:spcPts val="600"/>
              </a:spcBef>
              <a:spcAft>
                <a:spcPts val="600"/>
              </a:spcAft>
              <a:buFont typeface="Arial" panose="020B0604020202020204" pitchFamily="34" charset="0"/>
              <a:buChar char="•"/>
            </a:pPr>
            <a:r>
              <a:rPr lang="en-GB" sz="2000" dirty="0" smtClean="0">
                <a:latin typeface="Raleway ExtraLight" panose="020B0303030101060003"/>
              </a:rPr>
              <a:t>Nurturing Schools (secondary focussed)</a:t>
            </a:r>
          </a:p>
          <a:p>
            <a:pPr marL="342900" indent="-342900">
              <a:spcBef>
                <a:spcPts val="600"/>
              </a:spcBef>
              <a:spcAft>
                <a:spcPts val="600"/>
              </a:spcAft>
              <a:buFont typeface="Arial" panose="020B0604020202020204" pitchFamily="34" charset="0"/>
              <a:buChar char="•"/>
            </a:pPr>
            <a:r>
              <a:rPr lang="en-GB" sz="2000" dirty="0" smtClean="0">
                <a:latin typeface="Raleway ExtraLight" panose="020B0303030101060003"/>
              </a:rPr>
              <a:t>Trauma Informed Practice</a:t>
            </a:r>
          </a:p>
          <a:p>
            <a:pPr marL="342900" indent="-342900">
              <a:spcBef>
                <a:spcPts val="600"/>
              </a:spcBef>
              <a:spcAft>
                <a:spcPts val="600"/>
              </a:spcAft>
              <a:buFont typeface="Arial" panose="020B0604020202020204" pitchFamily="34" charset="0"/>
              <a:buChar char="•"/>
            </a:pPr>
            <a:r>
              <a:rPr lang="en-GB" sz="2000" dirty="0" smtClean="0">
                <a:latin typeface="Raleway ExtraLight" panose="020B0303030101060003"/>
              </a:rPr>
              <a:t>Zones of Regulation</a:t>
            </a:r>
          </a:p>
          <a:p>
            <a:pPr marL="342900" indent="-342900">
              <a:spcBef>
                <a:spcPts val="600"/>
              </a:spcBef>
              <a:spcAft>
                <a:spcPts val="600"/>
              </a:spcAft>
              <a:buFont typeface="Arial" panose="020B0604020202020204" pitchFamily="34" charset="0"/>
              <a:buChar char="•"/>
            </a:pPr>
            <a:r>
              <a:rPr lang="en-GB" sz="2000" dirty="0" smtClean="0">
                <a:latin typeface="Raleway ExtraLight" panose="020B0303030101060003"/>
              </a:rPr>
              <a:t>Emotion Coaching</a:t>
            </a:r>
          </a:p>
          <a:p>
            <a:pPr marL="342900" indent="-342900">
              <a:spcBef>
                <a:spcPts val="600"/>
              </a:spcBef>
              <a:spcAft>
                <a:spcPts val="600"/>
              </a:spcAft>
              <a:buFont typeface="Arial" panose="020B0604020202020204" pitchFamily="34" charset="0"/>
              <a:buChar char="•"/>
            </a:pPr>
            <a:r>
              <a:rPr lang="en-GB" sz="2000" dirty="0" smtClean="0">
                <a:latin typeface="Raleway ExtraLight" panose="020B0303030101060003"/>
              </a:rPr>
              <a:t>Restorative Practice</a:t>
            </a:r>
            <a:endParaRPr lang="en-GB" sz="2000" dirty="0">
              <a:latin typeface="Raleway ExtraLight" panose="020B0303030101060003"/>
            </a:endParaRPr>
          </a:p>
        </p:txBody>
      </p:sp>
      <p:sp>
        <p:nvSpPr>
          <p:cNvPr id="7" name="TextBox 6"/>
          <p:cNvSpPr txBox="1"/>
          <p:nvPr/>
        </p:nvSpPr>
        <p:spPr>
          <a:xfrm>
            <a:off x="5199017" y="4731016"/>
            <a:ext cx="6818811" cy="1938992"/>
          </a:xfrm>
          <a:prstGeom prst="rect">
            <a:avLst/>
          </a:prstGeom>
          <a:noFill/>
        </p:spPr>
        <p:txBody>
          <a:bodyPr wrap="square" rtlCol="0">
            <a:spAutoFit/>
          </a:bodyPr>
          <a:lstStyle/>
          <a:p>
            <a:pPr algn="r"/>
            <a:r>
              <a:rPr lang="en-GB" sz="2000" i="1" dirty="0" smtClean="0"/>
              <a:t>This training is subsidised by public health and free for schools participating in one of the 3 initiatives listed above. </a:t>
            </a:r>
          </a:p>
          <a:p>
            <a:pPr algn="r"/>
            <a:r>
              <a:rPr lang="en-GB" sz="2000" i="1" dirty="0" smtClean="0"/>
              <a:t>If your school opts for the lower offer of MHC </a:t>
            </a:r>
            <a:r>
              <a:rPr lang="en-GB" sz="2000" i="1" u="sng" dirty="0" smtClean="0"/>
              <a:t>Core</a:t>
            </a:r>
            <a:r>
              <a:rPr lang="en-GB" sz="2000" i="1" dirty="0" smtClean="0"/>
              <a:t>, you will </a:t>
            </a:r>
            <a:r>
              <a:rPr lang="en-GB" sz="2000" i="1" u="sng" dirty="0" smtClean="0"/>
              <a:t>not</a:t>
            </a:r>
            <a:r>
              <a:rPr lang="en-GB" sz="2000" i="1" dirty="0" smtClean="0"/>
              <a:t> be able to access the training unless you sign up to one of the other two initiatives or buy in directly from the EP team via our Traded Services.</a:t>
            </a:r>
            <a:endParaRPr lang="en-GB" sz="2000" i="1" dirty="0"/>
          </a:p>
        </p:txBody>
      </p:sp>
    </p:spTree>
    <p:extLst>
      <p:ext uri="{BB962C8B-B14F-4D97-AF65-F5344CB8AC3E}">
        <p14:creationId xmlns:p14="http://schemas.microsoft.com/office/powerpoint/2010/main" val="57775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368" y="231013"/>
            <a:ext cx="3160776" cy="1325563"/>
          </a:xfrm>
        </p:spPr>
        <p:txBody>
          <a:bodyPr/>
          <a:lstStyle/>
          <a:p>
            <a:r>
              <a:rPr lang="en-GB" b="1" dirty="0" smtClean="0">
                <a:latin typeface="Raleway ExtraBold" panose="020B0903030101060003"/>
              </a:rPr>
              <a:t>Next steps</a:t>
            </a:r>
            <a:endParaRPr lang="en-GB" b="1" dirty="0">
              <a:latin typeface="Raleway ExtraBold" panose="020B0903030101060003"/>
            </a:endParaRPr>
          </a:p>
        </p:txBody>
      </p:sp>
      <p:pic>
        <p:nvPicPr>
          <p:cNvPr id="4" name="Picture 3"/>
          <p:cNvPicPr>
            <a:picLocks noChangeAspect="1"/>
          </p:cNvPicPr>
          <p:nvPr/>
        </p:nvPicPr>
        <p:blipFill>
          <a:blip r:embed="rId3"/>
          <a:stretch>
            <a:fillRect/>
          </a:stretch>
        </p:blipFill>
        <p:spPr>
          <a:xfrm>
            <a:off x="5577803" y="231013"/>
            <a:ext cx="4761013" cy="6555399"/>
          </a:xfrm>
          <a:prstGeom prst="rect">
            <a:avLst/>
          </a:prstGeom>
        </p:spPr>
      </p:pic>
      <p:sp>
        <p:nvSpPr>
          <p:cNvPr id="5" name="TextBox 4"/>
          <p:cNvSpPr txBox="1"/>
          <p:nvPr/>
        </p:nvSpPr>
        <p:spPr>
          <a:xfrm>
            <a:off x="277368" y="2708493"/>
            <a:ext cx="4940826" cy="800219"/>
          </a:xfrm>
          <a:prstGeom prst="rect">
            <a:avLst/>
          </a:prstGeom>
          <a:noFill/>
        </p:spPr>
        <p:txBody>
          <a:bodyPr wrap="square" rtlCol="0">
            <a:spAutoFit/>
          </a:bodyPr>
          <a:lstStyle/>
          <a:p>
            <a:r>
              <a:rPr lang="en-GB" sz="2800" dirty="0" smtClean="0">
                <a:hlinkClick r:id="rId4"/>
              </a:rPr>
              <a:t>mhchampions@Bradford.gov.uk</a:t>
            </a:r>
            <a:endParaRPr lang="en-GB" sz="2800" dirty="0" smtClean="0"/>
          </a:p>
          <a:p>
            <a:endParaRPr lang="en-GB" dirty="0"/>
          </a:p>
        </p:txBody>
      </p:sp>
    </p:spTree>
    <p:extLst>
      <p:ext uri="{BB962C8B-B14F-4D97-AF65-F5344CB8AC3E}">
        <p14:creationId xmlns:p14="http://schemas.microsoft.com/office/powerpoint/2010/main" val="481915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378" y="179866"/>
            <a:ext cx="10371908" cy="875211"/>
          </a:xfrm>
        </p:spPr>
        <p:txBody>
          <a:bodyPr>
            <a:normAutofit/>
          </a:bodyPr>
          <a:lstStyle/>
          <a:p>
            <a:r>
              <a:rPr lang="en-GB" sz="3200" dirty="0" smtClean="0">
                <a:latin typeface="Raleway ExtraBold" panose="020B0903030101060003"/>
              </a:rPr>
              <a:t>FAQs</a:t>
            </a:r>
            <a:endParaRPr lang="en-GB" sz="3200" dirty="0">
              <a:latin typeface="Raleway ExtraBold" panose="020B0903030101060003"/>
            </a:endParaRPr>
          </a:p>
        </p:txBody>
      </p:sp>
      <p:sp>
        <p:nvSpPr>
          <p:cNvPr id="6" name="Rectangle 5"/>
          <p:cNvSpPr/>
          <p:nvPr/>
        </p:nvSpPr>
        <p:spPr>
          <a:xfrm>
            <a:off x="286378" y="879440"/>
            <a:ext cx="11375739" cy="5978560"/>
          </a:xfrm>
          <a:prstGeom prst="rect">
            <a:avLst/>
          </a:prstGeom>
        </p:spPr>
        <p:txBody>
          <a:bodyPr wrap="square">
            <a:spAutoFit/>
          </a:bodyPr>
          <a:lstStyle/>
          <a:p>
            <a:r>
              <a:rPr lang="en-GB" sz="2000" b="1" dirty="0">
                <a:latin typeface="Raleway ExtraLight" panose="020B0303030101060003"/>
              </a:rPr>
              <a:t>Does the MHC project coordinate mental health and emotional wellbeing services locally?</a:t>
            </a:r>
          </a:p>
          <a:p>
            <a:r>
              <a:rPr lang="en-GB" sz="2000" dirty="0">
                <a:latin typeface="Raleway ExtraLight" panose="020B0303030101060003"/>
              </a:rPr>
              <a:t>No, we don’t coordinate other services, but we often serve as a link between schools/education and health, as we are in an ideal position to do so. We can often help signpost, but we don’t organise local provision. </a:t>
            </a:r>
          </a:p>
          <a:p>
            <a:endParaRPr lang="en-GB" sz="1050" dirty="0" smtClean="0">
              <a:latin typeface="Raleway ExtraLight" panose="020B0303030101060003"/>
            </a:endParaRPr>
          </a:p>
          <a:p>
            <a:r>
              <a:rPr lang="en-GB" sz="2000" b="1" dirty="0" smtClean="0">
                <a:latin typeface="Raleway ExtraLight" panose="020B0303030101060003"/>
              </a:rPr>
              <a:t>Do you invite other services/organisations to network meetings or to deliver training?</a:t>
            </a:r>
          </a:p>
          <a:p>
            <a:r>
              <a:rPr lang="en-GB" sz="2000" dirty="0" smtClean="0">
                <a:latin typeface="Raleway ExtraLight" panose="020B0303030101060003"/>
              </a:rPr>
              <a:t>We will sometimes invites other services to give Champions </a:t>
            </a:r>
            <a:r>
              <a:rPr lang="en-GB" sz="2000" i="1" dirty="0" smtClean="0">
                <a:latin typeface="Raleway ExtraLight" panose="020B0303030101060003"/>
              </a:rPr>
              <a:t>information</a:t>
            </a:r>
            <a:r>
              <a:rPr lang="en-GB" sz="2000" dirty="0" smtClean="0">
                <a:latin typeface="Raleway ExtraLight" panose="020B0303030101060003"/>
              </a:rPr>
              <a:t> about their offers </a:t>
            </a:r>
            <a:r>
              <a:rPr lang="en-GB" sz="2000" dirty="0" err="1" smtClean="0">
                <a:latin typeface="Raleway ExtraLight" panose="020B0303030101060003"/>
              </a:rPr>
              <a:t>etc</a:t>
            </a:r>
            <a:r>
              <a:rPr lang="en-GB" sz="2000" dirty="0" smtClean="0">
                <a:latin typeface="Raleway ExtraLight" panose="020B0303030101060003"/>
              </a:rPr>
              <a:t>, with the intention of schools/Champions being able to follow up any queries directly with those services. We don’t usually invite other services to deliver </a:t>
            </a:r>
            <a:r>
              <a:rPr lang="en-GB" sz="2000" i="1" dirty="0" smtClean="0">
                <a:latin typeface="Raleway ExtraLight" panose="020B0303030101060003"/>
              </a:rPr>
              <a:t>training</a:t>
            </a:r>
            <a:r>
              <a:rPr lang="en-GB" sz="2000" dirty="0" smtClean="0">
                <a:latin typeface="Raleway ExtraLight" panose="020B0303030101060003"/>
              </a:rPr>
              <a:t>, as we provide this directly via our ‘Plus’ offer, and other services have their own routes of delivering their training offers.</a:t>
            </a:r>
            <a:endParaRPr lang="en-GB" sz="2000" dirty="0">
              <a:latin typeface="Raleway ExtraLight" panose="020B0303030101060003"/>
            </a:endParaRPr>
          </a:p>
          <a:p>
            <a:endParaRPr lang="en-GB" sz="1050" dirty="0" smtClean="0">
              <a:latin typeface="Raleway ExtraLight" panose="020B0303030101060003"/>
            </a:endParaRPr>
          </a:p>
          <a:p>
            <a:r>
              <a:rPr lang="en-GB" sz="2000" b="1" dirty="0" smtClean="0">
                <a:latin typeface="Raleway ExtraLight" panose="020B0303030101060003"/>
              </a:rPr>
              <a:t>Who should school nominate as the Champion?</a:t>
            </a:r>
            <a:endParaRPr lang="en-GB" sz="2000" b="1" dirty="0">
              <a:latin typeface="Raleway ExtraLight" panose="020B0303030101060003"/>
            </a:endParaRPr>
          </a:p>
          <a:p>
            <a:r>
              <a:rPr lang="en-GB" sz="2000" dirty="0" smtClean="0">
                <a:latin typeface="Raleway ExtraLight" panose="020B0303030101060003"/>
              </a:rPr>
              <a:t>This depends on your school’s circumstances and whether you want your Champion to take on responsibility that is additional to the MHC role. It might be a TA or LM who works directly with CYP and would benefit from training. It might be someone who has availability to be the point of contact. It might be a member of school </a:t>
            </a:r>
            <a:r>
              <a:rPr lang="en-GB" sz="2000" dirty="0" err="1" smtClean="0">
                <a:latin typeface="Raleway ExtraLight" panose="020B0303030101060003"/>
              </a:rPr>
              <a:t>SLT</a:t>
            </a:r>
            <a:r>
              <a:rPr lang="en-GB" sz="2000" dirty="0" smtClean="0">
                <a:latin typeface="Raleway ExtraLight" panose="020B0303030101060003"/>
              </a:rPr>
              <a:t> with the authority to implement changes to school systems and policies (especially if they are undertaking the DfE Senior Mental Health Leads)</a:t>
            </a:r>
          </a:p>
          <a:p>
            <a:endParaRPr lang="en-GB" sz="1050" dirty="0">
              <a:latin typeface="Raleway ExtraLight" panose="020B0303030101060003"/>
            </a:endParaRPr>
          </a:p>
          <a:p>
            <a:r>
              <a:rPr lang="en-GB" sz="2000" b="1" dirty="0" smtClean="0">
                <a:latin typeface="Raleway ExtraLight" panose="020B0303030101060003"/>
              </a:rPr>
              <a:t>Can we have more than one Champion in our school?</a:t>
            </a:r>
          </a:p>
          <a:p>
            <a:r>
              <a:rPr lang="en-GB" sz="2000" dirty="0" smtClean="0">
                <a:latin typeface="Raleway ExtraLight" panose="020B0303030101060003"/>
              </a:rPr>
              <a:t>It’s likely to work better if your school has only one nominated Champion, as they would be the point of contact. However, 2 people could job-share the role if needs be. </a:t>
            </a:r>
          </a:p>
        </p:txBody>
      </p:sp>
    </p:spTree>
    <p:extLst>
      <p:ext uri="{BB962C8B-B14F-4D97-AF65-F5344CB8AC3E}">
        <p14:creationId xmlns:p14="http://schemas.microsoft.com/office/powerpoint/2010/main" val="1919182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140879"/>
            <a:ext cx="10515600" cy="759453"/>
          </a:xfrm>
        </p:spPr>
        <p:txBody>
          <a:bodyPr>
            <a:normAutofit/>
          </a:bodyPr>
          <a:lstStyle/>
          <a:p>
            <a:r>
              <a:rPr lang="en-GB" sz="3200" dirty="0" smtClean="0">
                <a:latin typeface="Raleway ExtraBold" panose="020B0903030101060003"/>
              </a:rPr>
              <a:t>FAQs</a:t>
            </a:r>
            <a:endParaRPr lang="en-GB" sz="3200" dirty="0">
              <a:latin typeface="Raleway ExtraBold" panose="020B0903030101060003"/>
            </a:endParaRPr>
          </a:p>
        </p:txBody>
      </p:sp>
      <p:sp>
        <p:nvSpPr>
          <p:cNvPr id="6" name="Rectangle 5"/>
          <p:cNvSpPr/>
          <p:nvPr/>
        </p:nvSpPr>
        <p:spPr>
          <a:xfrm>
            <a:off x="339634" y="900332"/>
            <a:ext cx="11617904" cy="5632311"/>
          </a:xfrm>
          <a:prstGeom prst="rect">
            <a:avLst/>
          </a:prstGeom>
        </p:spPr>
        <p:txBody>
          <a:bodyPr wrap="square">
            <a:spAutoFit/>
          </a:bodyPr>
          <a:lstStyle/>
          <a:p>
            <a:r>
              <a:rPr lang="en-GB" sz="2000" b="1" dirty="0">
                <a:latin typeface="Raleway ExtraLight" panose="020B0303030101060003"/>
              </a:rPr>
              <a:t>Can more than one Champion attend network meetings and other events?</a:t>
            </a:r>
          </a:p>
          <a:p>
            <a:r>
              <a:rPr lang="en-GB" sz="2000" dirty="0">
                <a:latin typeface="Raleway ExtraLight" panose="020B0303030101060003"/>
              </a:rPr>
              <a:t>In circumstances where Champions job share, only one of them would be able to attend the termly network meetings and training sessions.  This includes not attending a repeated version of the same event. This is because we are commissioned to involve 1 person per school, and this is reflected in our capacity during sessions. </a:t>
            </a:r>
          </a:p>
          <a:p>
            <a:endParaRPr lang="en-GB" sz="1200" dirty="0" smtClean="0">
              <a:latin typeface="Raleway ExtraLight" panose="020B0303030101060003"/>
            </a:endParaRPr>
          </a:p>
          <a:p>
            <a:r>
              <a:rPr lang="en-GB" sz="2000" b="1" dirty="0" smtClean="0">
                <a:latin typeface="Raleway ExtraLight" panose="020B0303030101060003"/>
              </a:rPr>
              <a:t>What </a:t>
            </a:r>
            <a:r>
              <a:rPr lang="en-GB" sz="2000" b="1" dirty="0">
                <a:latin typeface="Raleway ExtraLight" panose="020B0303030101060003"/>
              </a:rPr>
              <a:t>if our Champion can’t attend an event scheduled for our geographical area?</a:t>
            </a:r>
          </a:p>
          <a:p>
            <a:r>
              <a:rPr lang="en-GB" sz="2000" dirty="0">
                <a:latin typeface="Raleway ExtraLight" panose="020B0303030101060003"/>
              </a:rPr>
              <a:t>Champions can attend a different day/time if their scheduled geographical area event is not suitable. Or another representative can attend, as long as they contact our admin team in order to receive the invitation.</a:t>
            </a:r>
          </a:p>
          <a:p>
            <a:endParaRPr lang="en-GB" sz="1200" dirty="0" smtClean="0">
              <a:latin typeface="Raleway ExtraLight" panose="020B0303030101060003"/>
            </a:endParaRPr>
          </a:p>
          <a:p>
            <a:r>
              <a:rPr lang="en-GB" sz="2000" b="1" dirty="0" smtClean="0">
                <a:latin typeface="Raleway ExtraLight" panose="020B0303030101060003"/>
              </a:rPr>
              <a:t>Can </a:t>
            </a:r>
            <a:r>
              <a:rPr lang="en-GB" sz="2000" b="1" dirty="0">
                <a:latin typeface="Raleway ExtraLight" panose="020B0303030101060003"/>
              </a:rPr>
              <a:t>we change between MHC </a:t>
            </a:r>
            <a:r>
              <a:rPr lang="en-GB" sz="2000" b="1" i="1" dirty="0">
                <a:latin typeface="Raleway ExtraLight" panose="020B0303030101060003"/>
              </a:rPr>
              <a:t>Core</a:t>
            </a:r>
            <a:r>
              <a:rPr lang="en-GB" sz="2000" b="1" dirty="0">
                <a:latin typeface="Raleway ExtraLight" panose="020B0303030101060003"/>
              </a:rPr>
              <a:t> and </a:t>
            </a:r>
            <a:r>
              <a:rPr lang="en-GB" sz="2000" b="1" i="1" dirty="0">
                <a:latin typeface="Raleway ExtraLight" panose="020B0303030101060003"/>
              </a:rPr>
              <a:t>Plus</a:t>
            </a:r>
            <a:r>
              <a:rPr lang="en-GB" sz="2000" b="1" dirty="0">
                <a:latin typeface="Raleway ExtraLight" panose="020B0303030101060003"/>
              </a:rPr>
              <a:t>?</a:t>
            </a:r>
          </a:p>
          <a:p>
            <a:r>
              <a:rPr lang="en-GB" sz="2000" dirty="0">
                <a:latin typeface="Raleway ExtraLight" panose="020B0303030101060003"/>
              </a:rPr>
              <a:t>We can move your school up to Core or back down to Plus during the school year if you feel this is better suited to your circumstances. However, the projects are not interchangeable, and we would expect most schools to stay with their initial decision throughout the year</a:t>
            </a:r>
            <a:r>
              <a:rPr lang="en-GB" sz="2000" dirty="0" smtClean="0">
                <a:latin typeface="Raleway ExtraLight" panose="020B0303030101060003"/>
              </a:rPr>
              <a:t>. Schools stepping up to MHC Plus later in the year should be aware that they would be expected to commit to their whole school development, including completion of the audit. </a:t>
            </a:r>
          </a:p>
          <a:p>
            <a:endParaRPr lang="en-GB" sz="1200" dirty="0" smtClean="0">
              <a:latin typeface="Raleway ExtraLight" panose="020B0303030101060003"/>
            </a:endParaRPr>
          </a:p>
          <a:p>
            <a:r>
              <a:rPr lang="en-GB" b="1" dirty="0" smtClean="0">
                <a:latin typeface="Raleway ExtraLight" panose="020B0303030101060003"/>
              </a:rPr>
              <a:t>How </a:t>
            </a:r>
            <a:r>
              <a:rPr lang="en-GB" b="1" dirty="0">
                <a:latin typeface="Raleway ExtraLight" panose="020B0303030101060003"/>
              </a:rPr>
              <a:t>do we sign up to Core and/or Plus?</a:t>
            </a:r>
          </a:p>
          <a:p>
            <a:r>
              <a:rPr lang="en-GB" dirty="0">
                <a:latin typeface="Raleway ExtraLight" panose="020B0303030101060003"/>
              </a:rPr>
              <a:t>Email the MHC inbox (</a:t>
            </a:r>
            <a:r>
              <a:rPr lang="en-GB" u="sng" dirty="0">
                <a:latin typeface="Raleway ExtraLight" panose="020B0303030101060003"/>
                <a:hlinkClick r:id="rId3"/>
              </a:rPr>
              <a:t>mhchampions@bradford.gov.uk</a:t>
            </a:r>
            <a:r>
              <a:rPr lang="en-GB" dirty="0">
                <a:latin typeface="Raleway ExtraLight" panose="020B0303030101060003"/>
              </a:rPr>
              <a:t> ) and state whether you would like to register as MHC Core or Plus.</a:t>
            </a:r>
          </a:p>
          <a:p>
            <a:endParaRPr lang="en-GB" sz="1200" dirty="0">
              <a:latin typeface="Raleway ExtraLight" panose="020B0303030101060003"/>
            </a:endParaRPr>
          </a:p>
          <a:p>
            <a:r>
              <a:rPr lang="en-GB" b="1" dirty="0">
                <a:latin typeface="Raleway ExtraLight" panose="020B0303030101060003"/>
              </a:rPr>
              <a:t>What if we have a new/different Champion to last year?</a:t>
            </a:r>
          </a:p>
          <a:p>
            <a:r>
              <a:rPr lang="en-GB" dirty="0">
                <a:latin typeface="Raleway ExtraLight" panose="020B0303030101060003"/>
              </a:rPr>
              <a:t>Email the MHC inbox (</a:t>
            </a:r>
            <a:r>
              <a:rPr lang="en-GB" u="sng" dirty="0">
                <a:latin typeface="Raleway ExtraLight" panose="020B0303030101060003"/>
                <a:hlinkClick r:id="rId3"/>
              </a:rPr>
              <a:t>mhchampions@bradford.gov.uk</a:t>
            </a:r>
            <a:r>
              <a:rPr lang="en-GB" dirty="0">
                <a:latin typeface="Raleway ExtraLight" panose="020B0303030101060003"/>
              </a:rPr>
              <a:t> ) to let our admin team know if your MHC details have changed. </a:t>
            </a:r>
          </a:p>
        </p:txBody>
      </p:sp>
    </p:spTree>
    <p:extLst>
      <p:ext uri="{BB962C8B-B14F-4D97-AF65-F5344CB8AC3E}">
        <p14:creationId xmlns:p14="http://schemas.microsoft.com/office/powerpoint/2010/main" val="1610626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007" y="456566"/>
            <a:ext cx="10515600" cy="745217"/>
          </a:xfrm>
        </p:spPr>
        <p:txBody>
          <a:bodyPr/>
          <a:lstStyle/>
          <a:p>
            <a:r>
              <a:rPr lang="en-GB" sz="3600" b="1" dirty="0" smtClean="0">
                <a:latin typeface="Raleway ExtraBold" panose="020B0903030101060003"/>
              </a:rPr>
              <a:t>Contacts</a:t>
            </a:r>
            <a:endParaRPr lang="en-GB" sz="4000" b="1" dirty="0">
              <a:latin typeface="Raleway ExtraBold" panose="020B0903030101060003"/>
            </a:endParaRPr>
          </a:p>
        </p:txBody>
      </p:sp>
      <p:sp>
        <p:nvSpPr>
          <p:cNvPr id="3" name="Content Placeholder 2"/>
          <p:cNvSpPr>
            <a:spLocks noGrp="1"/>
          </p:cNvSpPr>
          <p:nvPr>
            <p:ph idx="1"/>
          </p:nvPr>
        </p:nvSpPr>
        <p:spPr>
          <a:xfrm>
            <a:off x="590007" y="1423852"/>
            <a:ext cx="11271067" cy="4963885"/>
          </a:xfrm>
        </p:spPr>
        <p:txBody>
          <a:bodyPr>
            <a:normAutofit/>
          </a:bodyPr>
          <a:lstStyle/>
          <a:p>
            <a:pPr marL="0" indent="0">
              <a:lnSpc>
                <a:spcPct val="120000"/>
              </a:lnSpc>
              <a:spcBef>
                <a:spcPts val="600"/>
              </a:spcBef>
              <a:spcAft>
                <a:spcPts val="600"/>
              </a:spcAft>
              <a:buNone/>
            </a:pPr>
            <a:r>
              <a:rPr lang="en-GB" sz="2400" b="1" dirty="0" smtClean="0"/>
              <a:t>MHC </a:t>
            </a:r>
            <a:r>
              <a:rPr lang="en-GB" sz="2400" b="1" u="sng" dirty="0" smtClean="0"/>
              <a:t>Core only</a:t>
            </a:r>
            <a:r>
              <a:rPr lang="en-GB" sz="2400" u="sng" dirty="0" smtClean="0"/>
              <a:t>: </a:t>
            </a:r>
            <a:r>
              <a:rPr lang="en-GB" sz="2400" b="1" dirty="0" smtClean="0"/>
              <a:t>Project lead: Dr Claire Cooper-Jones, Specialist Senior EP. </a:t>
            </a:r>
          </a:p>
          <a:p>
            <a:pPr marL="0" indent="0">
              <a:lnSpc>
                <a:spcPct val="120000"/>
              </a:lnSpc>
              <a:spcBef>
                <a:spcPts val="600"/>
              </a:spcBef>
              <a:spcAft>
                <a:spcPts val="600"/>
              </a:spcAft>
              <a:buNone/>
            </a:pPr>
            <a:r>
              <a:rPr lang="en-GB" sz="2400" dirty="0" smtClean="0"/>
              <a:t>Email: Via the MHC inbox: </a:t>
            </a:r>
            <a:r>
              <a:rPr lang="en-GB" sz="2400" dirty="0" smtClean="0">
                <a:hlinkClick r:id="rId2"/>
              </a:rPr>
              <a:t>mhchampions@bradford.gov.uk</a:t>
            </a:r>
            <a:endParaRPr lang="en-GB" sz="2400" dirty="0" smtClean="0"/>
          </a:p>
          <a:p>
            <a:pPr marL="0" indent="0">
              <a:lnSpc>
                <a:spcPct val="120000"/>
              </a:lnSpc>
              <a:spcBef>
                <a:spcPts val="600"/>
              </a:spcBef>
              <a:spcAft>
                <a:spcPts val="600"/>
              </a:spcAft>
              <a:buNone/>
            </a:pPr>
            <a:r>
              <a:rPr lang="en-GB" sz="2400" dirty="0" smtClean="0"/>
              <a:t>BSOL page</a:t>
            </a:r>
            <a:r>
              <a:rPr lang="en-GB" sz="2400" dirty="0"/>
              <a:t>: </a:t>
            </a:r>
            <a:r>
              <a:rPr lang="en-GB" sz="2400" dirty="0">
                <a:hlinkClick r:id="rId3"/>
              </a:rPr>
              <a:t>https://</a:t>
            </a:r>
            <a:r>
              <a:rPr lang="en-GB" sz="2400" dirty="0" smtClean="0">
                <a:hlinkClick r:id="rId3"/>
              </a:rPr>
              <a:t>bso.bradford.gov.uk/content/www.mentalhealthmattersinschools.org.uk</a:t>
            </a:r>
            <a:r>
              <a:rPr lang="en-GB" sz="2400" dirty="0" smtClean="0"/>
              <a:t> </a:t>
            </a:r>
          </a:p>
          <a:p>
            <a:pPr marL="0" indent="0">
              <a:lnSpc>
                <a:spcPct val="120000"/>
              </a:lnSpc>
              <a:spcBef>
                <a:spcPts val="600"/>
              </a:spcBef>
              <a:spcAft>
                <a:spcPts val="600"/>
              </a:spcAft>
              <a:buNone/>
            </a:pPr>
            <a:endParaRPr lang="en-GB" sz="1600" b="1" dirty="0" smtClean="0"/>
          </a:p>
          <a:p>
            <a:pPr marL="0" indent="0">
              <a:lnSpc>
                <a:spcPct val="120000"/>
              </a:lnSpc>
              <a:spcBef>
                <a:spcPts val="600"/>
              </a:spcBef>
              <a:spcAft>
                <a:spcPts val="600"/>
              </a:spcAft>
              <a:buNone/>
            </a:pPr>
            <a:r>
              <a:rPr lang="en-GB" sz="2400" b="1" dirty="0" smtClean="0"/>
              <a:t>MHC </a:t>
            </a:r>
            <a:r>
              <a:rPr lang="en-GB" sz="2400" b="1" u="sng" dirty="0" smtClean="0"/>
              <a:t>Plus</a:t>
            </a:r>
            <a:r>
              <a:rPr lang="en-GB" sz="2400" b="1" dirty="0" smtClean="0"/>
              <a:t> </a:t>
            </a:r>
            <a:r>
              <a:rPr lang="en-GB" sz="2400" dirty="0" smtClean="0"/>
              <a:t>: </a:t>
            </a:r>
            <a:r>
              <a:rPr lang="en-GB" sz="2400" b="1" dirty="0"/>
              <a:t>Project lead: Dr </a:t>
            </a:r>
            <a:r>
              <a:rPr lang="en-GB" sz="2400" b="1" dirty="0" smtClean="0"/>
              <a:t>Sophie Davis, </a:t>
            </a:r>
            <a:r>
              <a:rPr lang="en-GB" sz="2400" b="1" dirty="0"/>
              <a:t>Specialist Senior EP</a:t>
            </a:r>
            <a:r>
              <a:rPr lang="en-GB" sz="2400" b="1" dirty="0" smtClean="0"/>
              <a:t>.</a:t>
            </a:r>
          </a:p>
          <a:p>
            <a:pPr marL="0" indent="0">
              <a:lnSpc>
                <a:spcPct val="120000"/>
              </a:lnSpc>
              <a:spcBef>
                <a:spcPts val="600"/>
              </a:spcBef>
              <a:spcAft>
                <a:spcPts val="600"/>
              </a:spcAft>
              <a:buNone/>
            </a:pPr>
            <a:r>
              <a:rPr lang="en-GB" sz="2400" dirty="0" smtClean="0"/>
              <a:t>Email: Via </a:t>
            </a:r>
            <a:r>
              <a:rPr lang="en-GB" sz="2400" dirty="0"/>
              <a:t>the MHC inbox </a:t>
            </a:r>
            <a:r>
              <a:rPr lang="en-GB" sz="2400" dirty="0" smtClean="0">
                <a:hlinkClick r:id="rId2"/>
              </a:rPr>
              <a:t>mhchampions@bradford.gov.uk</a:t>
            </a:r>
            <a:endParaRPr lang="en-GB" sz="2400" dirty="0" smtClean="0"/>
          </a:p>
          <a:p>
            <a:pPr marL="0" indent="0">
              <a:lnSpc>
                <a:spcPct val="120000"/>
              </a:lnSpc>
              <a:spcBef>
                <a:spcPts val="600"/>
              </a:spcBef>
              <a:spcAft>
                <a:spcPts val="600"/>
              </a:spcAft>
              <a:buNone/>
            </a:pPr>
            <a:r>
              <a:rPr lang="en-GB" sz="2400" dirty="0" smtClean="0"/>
              <a:t>BSOL </a:t>
            </a:r>
            <a:r>
              <a:rPr lang="en-GB" sz="2400" dirty="0"/>
              <a:t>page: </a:t>
            </a:r>
            <a:r>
              <a:rPr lang="en-GB" sz="2400" dirty="0">
                <a:hlinkClick r:id="rId4"/>
              </a:rPr>
              <a:t>https://</a:t>
            </a:r>
            <a:r>
              <a:rPr lang="en-GB" sz="2400" dirty="0" smtClean="0">
                <a:hlinkClick r:id="rId4"/>
              </a:rPr>
              <a:t>bso.bradford.gov.uk/content/mental-health-champions-plus</a:t>
            </a:r>
            <a:r>
              <a:rPr lang="en-GB" sz="2400" dirty="0" smtClean="0"/>
              <a:t> </a:t>
            </a:r>
            <a:endParaRPr lang="en-GB" dirty="0"/>
          </a:p>
          <a:p>
            <a:endParaRPr lang="en-GB" dirty="0" smtClean="0"/>
          </a:p>
          <a:p>
            <a:endParaRPr lang="en-GB" dirty="0"/>
          </a:p>
        </p:txBody>
      </p:sp>
    </p:spTree>
    <p:extLst>
      <p:ext uri="{BB962C8B-B14F-4D97-AF65-F5344CB8AC3E}">
        <p14:creationId xmlns:p14="http://schemas.microsoft.com/office/powerpoint/2010/main" val="2321866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2" y="417378"/>
            <a:ext cx="10515600" cy="745217"/>
          </a:xfrm>
        </p:spPr>
        <p:txBody>
          <a:bodyPr/>
          <a:lstStyle/>
          <a:p>
            <a:r>
              <a:rPr lang="en-GB" sz="3600" b="1" dirty="0" smtClean="0">
                <a:latin typeface="Raleway ExtraBold" panose="020B0903030101060003"/>
              </a:rPr>
              <a:t>Contacts</a:t>
            </a:r>
            <a:endParaRPr lang="en-GB" sz="4000" b="1" dirty="0">
              <a:latin typeface="Raleway ExtraBold" panose="020B0903030101060003"/>
            </a:endParaRPr>
          </a:p>
        </p:txBody>
      </p:sp>
      <p:sp>
        <p:nvSpPr>
          <p:cNvPr id="3" name="Content Placeholder 2"/>
          <p:cNvSpPr>
            <a:spLocks noGrp="1"/>
          </p:cNvSpPr>
          <p:nvPr>
            <p:ph idx="1"/>
          </p:nvPr>
        </p:nvSpPr>
        <p:spPr>
          <a:xfrm>
            <a:off x="472442" y="1371600"/>
            <a:ext cx="11231880" cy="5212079"/>
          </a:xfrm>
        </p:spPr>
        <p:txBody>
          <a:bodyPr>
            <a:normAutofit fontScale="92500"/>
          </a:bodyPr>
          <a:lstStyle/>
          <a:p>
            <a:pPr marL="0" indent="0">
              <a:lnSpc>
                <a:spcPct val="120000"/>
              </a:lnSpc>
              <a:spcBef>
                <a:spcPts val="600"/>
              </a:spcBef>
              <a:spcAft>
                <a:spcPts val="600"/>
              </a:spcAft>
              <a:buNone/>
            </a:pPr>
            <a:r>
              <a:rPr lang="en-GB" sz="2600" b="1" dirty="0" smtClean="0"/>
              <a:t>DfE Senior Mental Health Leads</a:t>
            </a:r>
            <a:r>
              <a:rPr lang="en-GB" sz="2600" dirty="0" smtClean="0"/>
              <a:t>: </a:t>
            </a:r>
            <a:r>
              <a:rPr lang="en-GB" sz="2600" b="1" dirty="0"/>
              <a:t>Project lead: Dr </a:t>
            </a:r>
            <a:r>
              <a:rPr lang="en-GB" sz="2600" b="1" dirty="0" smtClean="0"/>
              <a:t>Kay Tasker-Smith, </a:t>
            </a:r>
            <a:r>
              <a:rPr lang="en-GB" sz="2600" b="1" dirty="0"/>
              <a:t>Specialist Senior EP. </a:t>
            </a:r>
            <a:endParaRPr lang="en-GB" sz="2600" b="1" dirty="0" smtClean="0"/>
          </a:p>
          <a:p>
            <a:pPr marL="0" indent="0">
              <a:lnSpc>
                <a:spcPct val="120000"/>
              </a:lnSpc>
              <a:spcBef>
                <a:spcPts val="600"/>
              </a:spcBef>
              <a:spcAft>
                <a:spcPts val="600"/>
              </a:spcAft>
              <a:buNone/>
            </a:pPr>
            <a:r>
              <a:rPr lang="en-GB" sz="2600" dirty="0"/>
              <a:t>Email: </a:t>
            </a:r>
            <a:r>
              <a:rPr lang="en-GB" sz="2600" dirty="0" smtClean="0">
                <a:hlinkClick r:id="rId2"/>
              </a:rPr>
              <a:t>BradfordSeniorMentalHealthLeads@bradford.gov.uk</a:t>
            </a:r>
            <a:r>
              <a:rPr lang="en-GB" sz="2600" dirty="0" smtClean="0"/>
              <a:t> </a:t>
            </a:r>
          </a:p>
          <a:p>
            <a:pPr marL="0" indent="0">
              <a:lnSpc>
                <a:spcPct val="120000"/>
              </a:lnSpc>
              <a:spcBef>
                <a:spcPts val="600"/>
              </a:spcBef>
              <a:spcAft>
                <a:spcPts val="600"/>
              </a:spcAft>
              <a:buNone/>
            </a:pPr>
            <a:r>
              <a:rPr lang="en-GB" sz="2600" dirty="0" smtClean="0"/>
              <a:t>BSOL page</a:t>
            </a:r>
            <a:r>
              <a:rPr lang="en-GB" sz="2600" dirty="0"/>
              <a:t>: </a:t>
            </a:r>
            <a:r>
              <a:rPr lang="en-GB" sz="2600" dirty="0">
                <a:hlinkClick r:id="rId3"/>
              </a:rPr>
              <a:t>https://</a:t>
            </a:r>
            <a:r>
              <a:rPr lang="en-GB" sz="2600" dirty="0" smtClean="0">
                <a:hlinkClick r:id="rId3"/>
              </a:rPr>
              <a:t>bso.bradford.gov.uk/content/bradford-dfe-accredited-mental-health-leads-training</a:t>
            </a:r>
            <a:r>
              <a:rPr lang="en-GB" sz="2600" dirty="0" smtClean="0"/>
              <a:t> </a:t>
            </a:r>
          </a:p>
          <a:p>
            <a:pPr marL="0" indent="0">
              <a:lnSpc>
                <a:spcPct val="120000"/>
              </a:lnSpc>
              <a:spcBef>
                <a:spcPts val="600"/>
              </a:spcBef>
              <a:spcAft>
                <a:spcPts val="600"/>
              </a:spcAft>
              <a:buNone/>
            </a:pPr>
            <a:endParaRPr lang="en-GB" sz="1700" dirty="0" smtClean="0"/>
          </a:p>
          <a:p>
            <a:pPr marL="0" indent="0">
              <a:lnSpc>
                <a:spcPct val="120000"/>
              </a:lnSpc>
              <a:spcBef>
                <a:spcPts val="600"/>
              </a:spcBef>
              <a:spcAft>
                <a:spcPts val="600"/>
              </a:spcAft>
              <a:buNone/>
            </a:pPr>
            <a:r>
              <a:rPr lang="en-GB" sz="2600" b="1" dirty="0" smtClean="0"/>
              <a:t>Bradford Healthy Minds Chartermark</a:t>
            </a:r>
            <a:r>
              <a:rPr lang="en-GB" sz="2600" dirty="0" smtClean="0"/>
              <a:t>: </a:t>
            </a:r>
            <a:r>
              <a:rPr lang="en-GB" sz="2600" b="1" dirty="0"/>
              <a:t>Project lead: Dr Kay Tasker-Smith, Specialist Senior EP. </a:t>
            </a:r>
            <a:endParaRPr lang="en-GB" sz="2600" b="1" dirty="0" smtClean="0"/>
          </a:p>
          <a:p>
            <a:pPr marL="0" indent="0">
              <a:lnSpc>
                <a:spcPct val="120000"/>
              </a:lnSpc>
              <a:spcBef>
                <a:spcPts val="600"/>
              </a:spcBef>
              <a:spcAft>
                <a:spcPts val="600"/>
              </a:spcAft>
              <a:buNone/>
            </a:pPr>
            <a:r>
              <a:rPr lang="en-GB" sz="2600" dirty="0" smtClean="0"/>
              <a:t>Email: </a:t>
            </a:r>
            <a:r>
              <a:rPr lang="en-GB" sz="2600" dirty="0" smtClean="0">
                <a:hlinkClick r:id="rId4"/>
              </a:rPr>
              <a:t>EmotionalWellbeingChartermark@bradford.gov.uk</a:t>
            </a:r>
            <a:endParaRPr lang="en-GB" sz="2600" dirty="0" smtClean="0"/>
          </a:p>
          <a:p>
            <a:pPr marL="0" indent="0">
              <a:lnSpc>
                <a:spcPct val="120000"/>
              </a:lnSpc>
              <a:spcBef>
                <a:spcPts val="600"/>
              </a:spcBef>
              <a:spcAft>
                <a:spcPts val="600"/>
              </a:spcAft>
              <a:buNone/>
            </a:pPr>
            <a:r>
              <a:rPr lang="en-GB" sz="2600" dirty="0" smtClean="0"/>
              <a:t>BSOL </a:t>
            </a:r>
            <a:r>
              <a:rPr lang="en-GB" sz="2600" dirty="0"/>
              <a:t>page: </a:t>
            </a:r>
            <a:r>
              <a:rPr lang="en-GB" sz="2600" dirty="0">
                <a:hlinkClick r:id="rId5"/>
              </a:rPr>
              <a:t>https://</a:t>
            </a:r>
            <a:r>
              <a:rPr lang="en-GB" sz="2600" dirty="0" smtClean="0">
                <a:hlinkClick r:id="rId5"/>
              </a:rPr>
              <a:t>bso.bradford.gov.uk/content/bradford-healthy-minds-chartermark</a:t>
            </a:r>
            <a:r>
              <a:rPr lang="en-GB" sz="2600" dirty="0" smtClean="0"/>
              <a:t> </a:t>
            </a:r>
            <a:endParaRPr lang="en-GB" sz="2600" dirty="0"/>
          </a:p>
          <a:p>
            <a:endParaRPr lang="en-GB" dirty="0"/>
          </a:p>
          <a:p>
            <a:endParaRPr lang="en-GB" dirty="0" smtClean="0"/>
          </a:p>
          <a:p>
            <a:endParaRPr lang="en-GB" dirty="0"/>
          </a:p>
        </p:txBody>
      </p:sp>
    </p:spTree>
    <p:extLst>
      <p:ext uri="{BB962C8B-B14F-4D97-AF65-F5344CB8AC3E}">
        <p14:creationId xmlns:p14="http://schemas.microsoft.com/office/powerpoint/2010/main" val="4151527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4991100" cy="1095540"/>
          </a:xfrm>
        </p:spPr>
        <p:txBody>
          <a:bodyPr/>
          <a:lstStyle/>
          <a:p>
            <a:r>
              <a:rPr lang="en-GB" dirty="0" smtClean="0">
                <a:latin typeface="Raleway ExtraBold"/>
              </a:rPr>
              <a:t>Session Aims</a:t>
            </a:r>
            <a:endParaRPr lang="en-GB" dirty="0">
              <a:latin typeface="Raleway ExtraBold"/>
            </a:endParaRPr>
          </a:p>
        </p:txBody>
      </p:sp>
      <p:grpSp>
        <p:nvGrpSpPr>
          <p:cNvPr id="3" name="Group 2"/>
          <p:cNvGrpSpPr/>
          <p:nvPr/>
        </p:nvGrpSpPr>
        <p:grpSpPr>
          <a:xfrm rot="5400000">
            <a:off x="9495737" y="3086827"/>
            <a:ext cx="3387004" cy="507735"/>
            <a:chOff x="4637977" y="1825625"/>
            <a:chExt cx="4104971" cy="580043"/>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977" y="1825625"/>
              <a:ext cx="511539" cy="5599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6335" y="1825625"/>
              <a:ext cx="511539" cy="55992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4693" y="1845740"/>
              <a:ext cx="511539" cy="55992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3051" y="1845740"/>
              <a:ext cx="511539" cy="5599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1409" y="1845740"/>
              <a:ext cx="511539" cy="559928"/>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115" y="365125"/>
            <a:ext cx="2322576" cy="983214"/>
          </a:xfrm>
          <a:prstGeom prst="rect">
            <a:avLst/>
          </a:prstGeom>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75917" y="5416256"/>
            <a:ext cx="1109774" cy="111083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38200" y="1647193"/>
            <a:ext cx="9551670" cy="3508653"/>
          </a:xfrm>
          <a:prstGeom prst="rect">
            <a:avLst/>
          </a:prstGeom>
          <a:noFill/>
        </p:spPr>
        <p:txBody>
          <a:bodyPr wrap="square" rtlCol="0">
            <a:spAutoFit/>
          </a:bodyPr>
          <a:lstStyle/>
          <a:p>
            <a:pPr>
              <a:spcBef>
                <a:spcPts val="600"/>
              </a:spcBef>
              <a:spcAft>
                <a:spcPts val="600"/>
              </a:spcAft>
            </a:pPr>
            <a:r>
              <a:rPr lang="en-GB" sz="3200" dirty="0"/>
              <a:t>To provide an overview on the Mental Health Champions </a:t>
            </a:r>
            <a:r>
              <a:rPr lang="en-GB" sz="3200" dirty="0" smtClean="0"/>
              <a:t>Project, including:</a:t>
            </a:r>
          </a:p>
          <a:p>
            <a:pPr marL="457200" indent="-457200">
              <a:spcBef>
                <a:spcPts val="600"/>
              </a:spcBef>
              <a:spcAft>
                <a:spcPts val="600"/>
              </a:spcAft>
              <a:buFont typeface="Arial" panose="020B0604020202020204" pitchFamily="34" charset="0"/>
              <a:buChar char="•"/>
            </a:pPr>
            <a:r>
              <a:rPr lang="en-GB" sz="3200" dirty="0" smtClean="0"/>
              <a:t>What support is on offer</a:t>
            </a:r>
            <a:endParaRPr lang="en-GB" sz="3200" dirty="0"/>
          </a:p>
          <a:p>
            <a:pPr marL="457200" indent="-457200">
              <a:spcBef>
                <a:spcPts val="600"/>
              </a:spcBef>
              <a:spcAft>
                <a:spcPts val="600"/>
              </a:spcAft>
              <a:buFont typeface="Arial" panose="020B0604020202020204" pitchFamily="34" charset="0"/>
              <a:buChar char="•"/>
            </a:pPr>
            <a:r>
              <a:rPr lang="en-GB" sz="3200" dirty="0"/>
              <a:t>H</a:t>
            </a:r>
            <a:r>
              <a:rPr lang="en-GB" sz="3200" dirty="0" smtClean="0"/>
              <a:t>ow schools can access the project strands</a:t>
            </a:r>
          </a:p>
          <a:p>
            <a:pPr marL="457200" indent="-457200">
              <a:spcBef>
                <a:spcPts val="600"/>
              </a:spcBef>
              <a:spcAft>
                <a:spcPts val="600"/>
              </a:spcAft>
              <a:buFont typeface="Arial" panose="020B0604020202020204" pitchFamily="34" charset="0"/>
              <a:buChar char="•"/>
            </a:pPr>
            <a:r>
              <a:rPr lang="en-GB" sz="3200" dirty="0" smtClean="0"/>
              <a:t>What the expectations are of schools and individual Champions</a:t>
            </a:r>
            <a:endParaRPr lang="en-GB" sz="3200" dirty="0"/>
          </a:p>
        </p:txBody>
      </p:sp>
    </p:spTree>
    <p:extLst>
      <p:ext uri="{BB962C8B-B14F-4D97-AF65-F5344CB8AC3E}">
        <p14:creationId xmlns:p14="http://schemas.microsoft.com/office/powerpoint/2010/main" val="1130596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4027" r="58036" b="69731"/>
          <a:stretch/>
        </p:blipFill>
        <p:spPr>
          <a:xfrm>
            <a:off x="6446520" y="264324"/>
            <a:ext cx="4949190" cy="1532437"/>
          </a:xfrm>
          <a:prstGeom prst="rect">
            <a:avLst/>
          </a:prstGeom>
        </p:spPr>
      </p:pic>
      <p:sp>
        <p:nvSpPr>
          <p:cNvPr id="7" name="Content Placeholder 6"/>
          <p:cNvSpPr>
            <a:spLocks noGrp="1"/>
          </p:cNvSpPr>
          <p:nvPr>
            <p:ph idx="1"/>
          </p:nvPr>
        </p:nvSpPr>
        <p:spPr>
          <a:xfrm>
            <a:off x="346711" y="2155717"/>
            <a:ext cx="11048999" cy="4222223"/>
          </a:xfrm>
        </p:spPr>
        <p:txBody>
          <a:bodyPr>
            <a:normAutofit/>
          </a:bodyPr>
          <a:lstStyle/>
          <a:p>
            <a:r>
              <a:rPr lang="en-GB" b="1" dirty="0"/>
              <a:t>Living Well Schools aims to transform the health and wellbeing of pupils to achieve better educational outcomes and live happier, healthier more fulfilling lives</a:t>
            </a:r>
            <a:r>
              <a:rPr lang="en-GB" b="1" dirty="0" smtClean="0"/>
              <a:t>.</a:t>
            </a:r>
            <a:endParaRPr lang="en-GB" sz="1700" dirty="0"/>
          </a:p>
          <a:p>
            <a:r>
              <a:rPr lang="en-GB" dirty="0"/>
              <a:t>Living Well Schools is designed to help staff improve the health and wellbeing of pupils in their care. </a:t>
            </a:r>
            <a:endParaRPr lang="en-GB" dirty="0" smtClean="0"/>
          </a:p>
          <a:p>
            <a:r>
              <a:rPr lang="en-GB" dirty="0" smtClean="0"/>
              <a:t>It’s </a:t>
            </a:r>
            <a:r>
              <a:rPr lang="en-GB" dirty="0"/>
              <a:t>a place to access relevant guidance, resources, services and training to help make this possible. </a:t>
            </a:r>
            <a:endParaRPr lang="en-GB" dirty="0" smtClean="0"/>
          </a:p>
          <a:p>
            <a:r>
              <a:rPr lang="en-GB" dirty="0" smtClean="0"/>
              <a:t>This </a:t>
            </a:r>
            <a:r>
              <a:rPr lang="en-GB" dirty="0"/>
              <a:t>promotes a whole-school, tailored, cross-cutting approach to tackle complex health issues in the school-setting</a:t>
            </a:r>
            <a:r>
              <a:rPr lang="en-GB" dirty="0" smtClean="0"/>
              <a:t>.</a:t>
            </a:r>
            <a:endParaRPr lang="en-GB" dirty="0"/>
          </a:p>
        </p:txBody>
      </p:sp>
      <p:sp>
        <p:nvSpPr>
          <p:cNvPr id="4" name="Title 1"/>
          <p:cNvSpPr>
            <a:spLocks noGrp="1"/>
          </p:cNvSpPr>
          <p:nvPr>
            <p:ph type="title"/>
          </p:nvPr>
        </p:nvSpPr>
        <p:spPr>
          <a:xfrm>
            <a:off x="483871" y="482772"/>
            <a:ext cx="4499609" cy="1095540"/>
          </a:xfrm>
        </p:spPr>
        <p:txBody>
          <a:bodyPr/>
          <a:lstStyle/>
          <a:p>
            <a:r>
              <a:rPr lang="en-GB" dirty="0" smtClean="0">
                <a:latin typeface="Raleway ExtraBold"/>
              </a:rPr>
              <a:t>Context</a:t>
            </a:r>
            <a:endParaRPr lang="en-GB" dirty="0">
              <a:latin typeface="Raleway ExtraBold"/>
            </a:endParaRPr>
          </a:p>
        </p:txBody>
      </p:sp>
    </p:spTree>
    <p:extLst>
      <p:ext uri="{BB962C8B-B14F-4D97-AF65-F5344CB8AC3E}">
        <p14:creationId xmlns:p14="http://schemas.microsoft.com/office/powerpoint/2010/main" val="4017245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11816" t="26090" r="13549" b="21815"/>
          <a:stretch/>
        </p:blipFill>
        <p:spPr>
          <a:xfrm>
            <a:off x="1344618" y="1337951"/>
            <a:ext cx="9317166" cy="4935915"/>
          </a:xfrm>
          <a:prstGeom prst="rect">
            <a:avLst/>
          </a:prstGeom>
        </p:spPr>
      </p:pic>
      <p:sp>
        <p:nvSpPr>
          <p:cNvPr id="2" name="Rectangle 1"/>
          <p:cNvSpPr/>
          <p:nvPr/>
        </p:nvSpPr>
        <p:spPr>
          <a:xfrm>
            <a:off x="569784" y="363974"/>
            <a:ext cx="6516816" cy="769441"/>
          </a:xfrm>
          <a:prstGeom prst="rect">
            <a:avLst/>
          </a:prstGeom>
        </p:spPr>
        <p:txBody>
          <a:bodyPr wrap="square">
            <a:spAutoFit/>
          </a:bodyPr>
          <a:lstStyle/>
          <a:p>
            <a:r>
              <a:rPr lang="en-GB" sz="4400" dirty="0">
                <a:latin typeface="Raleway ExtraBold" panose="020B0903030101060003"/>
              </a:rPr>
              <a:t>Priority Areas</a:t>
            </a:r>
          </a:p>
        </p:txBody>
      </p:sp>
    </p:spTree>
    <p:extLst>
      <p:ext uri="{BB962C8B-B14F-4D97-AF65-F5344CB8AC3E}">
        <p14:creationId xmlns:p14="http://schemas.microsoft.com/office/powerpoint/2010/main" val="207695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63525"/>
            <a:ext cx="10274300" cy="1325563"/>
          </a:xfrm>
        </p:spPr>
        <p:txBody>
          <a:bodyPr/>
          <a:lstStyle/>
          <a:p>
            <a:r>
              <a:rPr lang="en-GB" b="1" dirty="0" smtClean="0">
                <a:latin typeface="Raleway ExtraBold" panose="020B0903030101060003"/>
              </a:rPr>
              <a:t>Origins of project</a:t>
            </a:r>
            <a:endParaRPr lang="en-GB" b="1" dirty="0">
              <a:latin typeface="Raleway ExtraBold" panose="020B0903030101060003"/>
            </a:endParaRPr>
          </a:p>
        </p:txBody>
      </p:sp>
      <p:sp>
        <p:nvSpPr>
          <p:cNvPr id="4" name="Rectangle 3"/>
          <p:cNvSpPr/>
          <p:nvPr/>
        </p:nvSpPr>
        <p:spPr>
          <a:xfrm>
            <a:off x="406400" y="1511300"/>
            <a:ext cx="11074400" cy="5242507"/>
          </a:xfrm>
          <a:prstGeom prst="rect">
            <a:avLst/>
          </a:prstGeom>
        </p:spPr>
        <p:txBody>
          <a:bodyPr wrap="square">
            <a:spAutoFit/>
          </a:bodyPr>
          <a:lstStyle/>
          <a:p>
            <a:pPr>
              <a:spcBef>
                <a:spcPts val="600"/>
              </a:spcBef>
              <a:spcAft>
                <a:spcPts val="600"/>
              </a:spcAft>
            </a:pPr>
            <a:r>
              <a:rPr lang="en-GB" sz="2200" dirty="0" smtClean="0">
                <a:latin typeface="Raleway ExtraLight" panose="020B0303030101060003"/>
              </a:rPr>
              <a:t>2014: UK </a:t>
            </a:r>
            <a:r>
              <a:rPr lang="en-GB" sz="2200" dirty="0">
                <a:latin typeface="Raleway ExtraLight" panose="020B0303030101060003"/>
              </a:rPr>
              <a:t>Government established the ‘Children and Young People’s Mental Health </a:t>
            </a:r>
            <a:r>
              <a:rPr lang="en-GB" sz="2200" dirty="0" smtClean="0">
                <a:latin typeface="Raleway ExtraLight" panose="020B0303030101060003"/>
              </a:rPr>
              <a:t>&amp; </a:t>
            </a:r>
            <a:r>
              <a:rPr lang="en-GB" sz="2200" dirty="0">
                <a:latin typeface="Raleway ExtraLight" panose="020B0303030101060003"/>
              </a:rPr>
              <a:t>Wellbeing </a:t>
            </a:r>
            <a:r>
              <a:rPr lang="en-GB" sz="2200" dirty="0" smtClean="0">
                <a:latin typeface="Raleway ExtraLight" panose="020B0303030101060003"/>
              </a:rPr>
              <a:t>Taskforce </a:t>
            </a:r>
          </a:p>
          <a:p>
            <a:pPr>
              <a:spcBef>
                <a:spcPts val="600"/>
              </a:spcBef>
              <a:spcAft>
                <a:spcPts val="600"/>
              </a:spcAft>
            </a:pPr>
            <a:r>
              <a:rPr lang="en-GB" sz="2200" dirty="0" smtClean="0">
                <a:latin typeface="Raleway ExtraLight" panose="020B0303030101060003"/>
              </a:rPr>
              <a:t>March </a:t>
            </a:r>
            <a:r>
              <a:rPr lang="en-GB" sz="2200" dirty="0" smtClean="0">
                <a:latin typeface="Raleway ExtraLight" panose="020B0303030101060003"/>
              </a:rPr>
              <a:t>2015: </a:t>
            </a:r>
            <a:r>
              <a:rPr lang="en-GB" sz="2200" dirty="0">
                <a:latin typeface="Raleway ExtraLight" panose="020B0303030101060003"/>
              </a:rPr>
              <a:t>T</a:t>
            </a:r>
            <a:r>
              <a:rPr lang="en-GB" sz="2200" dirty="0" smtClean="0">
                <a:latin typeface="Raleway ExtraLight" panose="020B0303030101060003"/>
              </a:rPr>
              <a:t>askforce </a:t>
            </a:r>
            <a:r>
              <a:rPr lang="en-GB" sz="2200" dirty="0">
                <a:latin typeface="Raleway ExtraLight" panose="020B0303030101060003"/>
              </a:rPr>
              <a:t>published its report and recommendations, “Future in Mind: promoting, protecting and improving our children and young people’s mental health and wellbeing</a:t>
            </a:r>
            <a:r>
              <a:rPr lang="en-GB" sz="2200" dirty="0" smtClean="0">
                <a:latin typeface="Raleway ExtraLight" panose="020B0303030101060003"/>
              </a:rPr>
              <a:t>”.</a:t>
            </a:r>
          </a:p>
          <a:p>
            <a:pPr>
              <a:spcBef>
                <a:spcPts val="600"/>
              </a:spcBef>
              <a:spcAft>
                <a:spcPts val="600"/>
              </a:spcAft>
            </a:pPr>
            <a:r>
              <a:rPr lang="en-GB" sz="2200" dirty="0" smtClean="0">
                <a:latin typeface="Raleway ExtraLight" panose="020B0303030101060003"/>
              </a:rPr>
              <a:t>2015: results </a:t>
            </a:r>
            <a:r>
              <a:rPr lang="en-GB" sz="2200" dirty="0">
                <a:latin typeface="Raleway ExtraLight" panose="020B0303030101060003"/>
              </a:rPr>
              <a:t>of a Health Needs Assessment carried out in Bradford in  indicated that :</a:t>
            </a:r>
          </a:p>
          <a:p>
            <a:pPr>
              <a:spcBef>
                <a:spcPts val="600"/>
              </a:spcBef>
              <a:spcAft>
                <a:spcPts val="600"/>
              </a:spcAft>
            </a:pPr>
            <a:r>
              <a:rPr lang="en-GB" sz="2200" dirty="0">
                <a:latin typeface="Raleway ExtraLight" panose="020B0303030101060003"/>
              </a:rPr>
              <a:t> - Bradford had the third largest child population in the UK</a:t>
            </a:r>
          </a:p>
          <a:p>
            <a:pPr>
              <a:spcBef>
                <a:spcPts val="600"/>
              </a:spcBef>
              <a:spcAft>
                <a:spcPts val="600"/>
              </a:spcAft>
            </a:pPr>
            <a:r>
              <a:rPr lang="en-GB" sz="2200" dirty="0">
                <a:latin typeface="Raleway ExtraLight" panose="020B0303030101060003"/>
              </a:rPr>
              <a:t> - Bradford had high numbers of children living in poverty.</a:t>
            </a:r>
          </a:p>
          <a:p>
            <a:pPr>
              <a:spcBef>
                <a:spcPts val="600"/>
              </a:spcBef>
              <a:spcAft>
                <a:spcPts val="600"/>
              </a:spcAft>
            </a:pPr>
            <a:r>
              <a:rPr lang="en-GB" sz="2200" dirty="0">
                <a:latin typeface="Raleway ExtraLight" panose="020B0303030101060003"/>
              </a:rPr>
              <a:t> - 8,500 children aged between 5 and 15 with were thought to have diagnosable mental health disorders: This equates to between 3 and 4 children in every secondary school classroom</a:t>
            </a:r>
          </a:p>
          <a:p>
            <a:pPr>
              <a:spcBef>
                <a:spcPts val="600"/>
              </a:spcBef>
              <a:spcAft>
                <a:spcPts val="600"/>
              </a:spcAft>
            </a:pPr>
            <a:r>
              <a:rPr lang="en-GB" sz="2200" b="1" dirty="0">
                <a:latin typeface="Raleway ExtraLight" panose="020B0303030101060003"/>
              </a:rPr>
              <a:t>The MHC project was originally set up as a response to above findings, aiming to provide support for schools in dealing with children and young people with low level mental health or emotional wellbeing difficulties.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0700" y="227729"/>
            <a:ext cx="1186470" cy="128357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508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501649"/>
            <a:ext cx="10636250" cy="1325563"/>
          </a:xfrm>
        </p:spPr>
        <p:txBody>
          <a:bodyPr/>
          <a:lstStyle/>
          <a:p>
            <a:r>
              <a:rPr lang="en-GB" dirty="0" smtClean="0">
                <a:latin typeface="Raleway ExtraBold" panose="020B0903030101060003"/>
              </a:rPr>
              <a:t>Development of the Mental Health Champions (MHC) project</a:t>
            </a:r>
            <a:endParaRPr lang="en-GB" dirty="0">
              <a:latin typeface="Raleway ExtraBold" panose="020B0903030101060003"/>
            </a:endParaRPr>
          </a:p>
        </p:txBody>
      </p:sp>
      <p:sp>
        <p:nvSpPr>
          <p:cNvPr id="3" name="Rectangle 2"/>
          <p:cNvSpPr/>
          <p:nvPr/>
        </p:nvSpPr>
        <p:spPr>
          <a:xfrm>
            <a:off x="622300" y="2171700"/>
            <a:ext cx="11143270" cy="4484285"/>
          </a:xfrm>
          <a:prstGeom prst="rect">
            <a:avLst/>
          </a:prstGeom>
        </p:spPr>
        <p:txBody>
          <a:bodyPr wrap="square">
            <a:spAutoFit/>
          </a:bodyPr>
          <a:lstStyle/>
          <a:p>
            <a:pPr>
              <a:spcBef>
                <a:spcPts val="600"/>
              </a:spcBef>
              <a:spcAft>
                <a:spcPts val="600"/>
              </a:spcAft>
            </a:pPr>
            <a:r>
              <a:rPr lang="en-GB" sz="2000" dirty="0" smtClean="0">
                <a:latin typeface="Raleway ExtraLight" panose="020B0303030101060003"/>
              </a:rPr>
              <a:t>A </a:t>
            </a:r>
            <a:r>
              <a:rPr lang="en-GB" sz="2000" dirty="0">
                <a:latin typeface="Raleway ExtraLight" panose="020B0303030101060003"/>
              </a:rPr>
              <a:t>way of helping schools to find appropriate support for their pupils through training and signposting etc. </a:t>
            </a:r>
            <a:r>
              <a:rPr lang="en-GB" sz="2000" dirty="0" smtClean="0">
                <a:latin typeface="Raleway ExtraLight" panose="020B0303030101060003"/>
              </a:rPr>
              <a:t>(Does not provide direct support to young people)</a:t>
            </a:r>
          </a:p>
          <a:p>
            <a:pPr>
              <a:spcBef>
                <a:spcPts val="600"/>
              </a:spcBef>
              <a:spcAft>
                <a:spcPts val="600"/>
              </a:spcAft>
            </a:pPr>
            <a:r>
              <a:rPr lang="en-GB" sz="2000" b="1" dirty="0" smtClean="0">
                <a:latin typeface="Raleway ExtraLight" panose="020B0303030101060003"/>
              </a:rPr>
              <a:t>Not </a:t>
            </a:r>
            <a:r>
              <a:rPr lang="en-GB" sz="2000" b="1" dirty="0">
                <a:latin typeface="Raleway ExtraLight" panose="020B0303030101060003"/>
              </a:rPr>
              <a:t>intended to replace specialist support, but was a way that schools could access information and guidance for staff carrying out their day to day roles and responsibilities.</a:t>
            </a:r>
          </a:p>
          <a:p>
            <a:pPr>
              <a:spcBef>
                <a:spcPts val="600"/>
              </a:spcBef>
              <a:spcAft>
                <a:spcPts val="600"/>
              </a:spcAft>
            </a:pPr>
            <a:r>
              <a:rPr lang="en-GB" sz="2000" dirty="0" smtClean="0">
                <a:latin typeface="Raleway ExtraLight" panose="020B0303030101060003"/>
              </a:rPr>
              <a:t>Access </a:t>
            </a:r>
            <a:r>
              <a:rPr lang="en-GB" sz="2000" dirty="0">
                <a:latin typeface="Raleway ExtraLight" panose="020B0303030101060003"/>
              </a:rPr>
              <a:t>to the project has always been subsided by Public Health, meaning that schools do not have to pay to be a part of the project (although they </a:t>
            </a:r>
            <a:r>
              <a:rPr lang="en-GB" sz="2000" dirty="0" smtClean="0">
                <a:latin typeface="Raleway ExtraLight" panose="020B0303030101060003"/>
              </a:rPr>
              <a:t>would need to </a:t>
            </a:r>
            <a:r>
              <a:rPr lang="en-GB" sz="2000" dirty="0">
                <a:latin typeface="Raleway ExtraLight" panose="020B0303030101060003"/>
              </a:rPr>
              <a:t>fund their own cover for members of staff accessing the various sessions </a:t>
            </a:r>
            <a:r>
              <a:rPr lang="en-GB" sz="2000" dirty="0" err="1" smtClean="0">
                <a:latin typeface="Raleway ExtraLight" panose="020B0303030101060003"/>
              </a:rPr>
              <a:t>etc</a:t>
            </a:r>
            <a:r>
              <a:rPr lang="en-GB" sz="2000" dirty="0" smtClean="0">
                <a:latin typeface="Raleway ExtraLight" panose="020B0303030101060003"/>
              </a:rPr>
              <a:t> if necessary)</a:t>
            </a:r>
          </a:p>
          <a:p>
            <a:pPr>
              <a:spcBef>
                <a:spcPts val="600"/>
              </a:spcBef>
              <a:spcAft>
                <a:spcPts val="600"/>
              </a:spcAft>
            </a:pPr>
            <a:r>
              <a:rPr lang="en-GB" sz="2000" dirty="0" smtClean="0">
                <a:latin typeface="Raleway ExtraLight" panose="020B0303030101060003"/>
              </a:rPr>
              <a:t>School were asked to nominate a ‘champion’ within school to promote mental health and emotional wellbeing in schools, to help to reduce stigma, to attend training and other events, and to share information with colleagues in their settings.</a:t>
            </a:r>
          </a:p>
          <a:p>
            <a:pPr>
              <a:spcBef>
                <a:spcPts val="600"/>
              </a:spcBef>
              <a:spcAft>
                <a:spcPts val="600"/>
              </a:spcAft>
            </a:pPr>
            <a:r>
              <a:rPr lang="en-GB" sz="2000" dirty="0">
                <a:latin typeface="Raleway ExtraLight" panose="020B0303030101060003"/>
              </a:rPr>
              <a:t>The project is managed and delivered by Bradford Educational Psychology Team, meaning that training and support is based on up to date research and evidence-based practice</a:t>
            </a:r>
            <a:r>
              <a:rPr lang="en-GB" sz="2000" dirty="0" smtClean="0">
                <a:latin typeface="Raleway ExtraLight" panose="020B0303030101060003"/>
              </a:rPr>
              <a:t>.</a:t>
            </a:r>
            <a:endParaRPr lang="en-GB" sz="2000" dirty="0">
              <a:latin typeface="Raleway ExtraLight" panose="020B0303030101060003"/>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1300" y="416945"/>
            <a:ext cx="1364270" cy="147592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684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829" y="620869"/>
            <a:ext cx="7886700" cy="994172"/>
          </a:xfrm>
        </p:spPr>
        <p:txBody>
          <a:bodyPr/>
          <a:lstStyle/>
          <a:p>
            <a:r>
              <a:rPr lang="en-GB" dirty="0" smtClean="0">
                <a:latin typeface="Raleway ExtraBold" panose="020B0903030101060003"/>
              </a:rPr>
              <a:t>Optional or compulsory?</a:t>
            </a:r>
            <a:endParaRPr lang="en-GB" dirty="0">
              <a:latin typeface="Raleway ExtraBold" panose="020B0903030101060003"/>
            </a:endParaRPr>
          </a:p>
        </p:txBody>
      </p:sp>
      <p:sp>
        <p:nvSpPr>
          <p:cNvPr id="3" name="Content Placeholder 2"/>
          <p:cNvSpPr>
            <a:spLocks noGrp="1"/>
          </p:cNvSpPr>
          <p:nvPr>
            <p:ph idx="1"/>
          </p:nvPr>
        </p:nvSpPr>
        <p:spPr>
          <a:xfrm>
            <a:off x="696829" y="1918768"/>
            <a:ext cx="10453771" cy="4126432"/>
          </a:xfrm>
        </p:spPr>
        <p:txBody>
          <a:bodyPr>
            <a:normAutofit lnSpcReduction="10000"/>
          </a:bodyPr>
          <a:lstStyle/>
          <a:p>
            <a:r>
              <a:rPr lang="en-GB" dirty="0" smtClean="0"/>
              <a:t>The commissioners at Public Health </a:t>
            </a:r>
            <a:r>
              <a:rPr lang="en-GB" dirty="0" smtClean="0"/>
              <a:t>and</a:t>
            </a:r>
            <a:r>
              <a:rPr lang="en-GB" dirty="0" smtClean="0"/>
              <a:t> Directors within the Local Authority would </a:t>
            </a:r>
            <a:r>
              <a:rPr lang="en-GB" dirty="0" smtClean="0"/>
              <a:t>like </a:t>
            </a:r>
            <a:r>
              <a:rPr lang="en-GB" i="1" dirty="0" smtClean="0"/>
              <a:t>every</a:t>
            </a:r>
            <a:r>
              <a:rPr lang="en-GB" dirty="0" smtClean="0"/>
              <a:t> school in Bradford to join the project in order to improve or enhance schools’ capacity to meet the emotional and mental health needs of students.</a:t>
            </a:r>
          </a:p>
          <a:p>
            <a:r>
              <a:rPr lang="en-GB" dirty="0" smtClean="0">
                <a:solidFill>
                  <a:prstClr val="black"/>
                </a:solidFill>
              </a:rPr>
              <a:t>However, we recognise that different schools access different levels of support from other services and organisations, so we wanted to offer some flexibility to enable schools/settings to sign up to a level of support that is most relevant to their context. </a:t>
            </a:r>
            <a:endParaRPr lang="en-GB" dirty="0" smtClean="0">
              <a:solidFill>
                <a:prstClr val="black"/>
              </a:solidFill>
            </a:endParaRPr>
          </a:p>
          <a:p>
            <a:r>
              <a:rPr lang="en-GB" dirty="0" smtClean="0">
                <a:solidFill>
                  <a:prstClr val="black"/>
                </a:solidFill>
              </a:rPr>
              <a:t>We have therefore developed a two-tiered offer, meaning that schools can now opt to access the level of offer that suits their circumstances. </a:t>
            </a:r>
            <a:endParaRPr lang="en-GB" dirty="0">
              <a:solidFill>
                <a:prstClr val="black"/>
              </a:solidFill>
            </a:endParaRPr>
          </a:p>
          <a:p>
            <a:pPr lvl="0"/>
            <a:endParaRPr lang="en-GB" dirty="0"/>
          </a:p>
        </p:txBody>
      </p:sp>
      <p:pic>
        <p:nvPicPr>
          <p:cNvPr id="4" name="Picture 3"/>
          <p:cNvPicPr>
            <a:picLocks noChangeAspect="1"/>
          </p:cNvPicPr>
          <p:nvPr/>
        </p:nvPicPr>
        <p:blipFill>
          <a:blip r:embed="rId3"/>
          <a:stretch>
            <a:fillRect/>
          </a:stretch>
        </p:blipFill>
        <p:spPr>
          <a:xfrm>
            <a:off x="10243934" y="299763"/>
            <a:ext cx="1377487" cy="1492005"/>
          </a:xfrm>
          <a:prstGeom prst="rect">
            <a:avLst/>
          </a:prstGeom>
        </p:spPr>
      </p:pic>
    </p:spTree>
    <p:extLst>
      <p:ext uri="{BB962C8B-B14F-4D97-AF65-F5344CB8AC3E}">
        <p14:creationId xmlns:p14="http://schemas.microsoft.com/office/powerpoint/2010/main" val="383518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4242" y="1010653"/>
            <a:ext cx="10575758" cy="2943031"/>
          </a:xfrm>
        </p:spPr>
        <p:txBody>
          <a:bodyPr>
            <a:normAutofit fontScale="90000"/>
          </a:bodyPr>
          <a:lstStyle/>
          <a:p>
            <a:pPr>
              <a:lnSpc>
                <a:spcPct val="150000"/>
              </a:lnSpc>
              <a:spcBef>
                <a:spcPts val="1200"/>
              </a:spcBef>
              <a:spcAft>
                <a:spcPts val="1200"/>
              </a:spcAft>
            </a:pPr>
            <a:r>
              <a:rPr lang="en-GB" sz="3600" b="1" dirty="0" smtClean="0"/>
              <a:t>New for 2021-22:</a:t>
            </a:r>
            <a:r>
              <a:rPr lang="en-GB" sz="3600" b="1" dirty="0" smtClean="0">
                <a:solidFill>
                  <a:srgbClr val="7030A0"/>
                </a:solidFill>
              </a:rPr>
              <a:t/>
            </a:r>
            <a:br>
              <a:rPr lang="en-GB" sz="3600" b="1" dirty="0" smtClean="0">
                <a:solidFill>
                  <a:srgbClr val="7030A0"/>
                </a:solidFill>
              </a:rPr>
            </a:br>
            <a:r>
              <a:rPr lang="en-GB" sz="3600" b="1" dirty="0" smtClean="0">
                <a:solidFill>
                  <a:srgbClr val="7030A0"/>
                </a:solidFill>
              </a:rPr>
              <a:t>Mental </a:t>
            </a:r>
            <a:r>
              <a:rPr lang="en-GB" sz="3600" b="1" dirty="0">
                <a:solidFill>
                  <a:srgbClr val="7030A0"/>
                </a:solidFill>
              </a:rPr>
              <a:t>Health Champions (</a:t>
            </a:r>
            <a:r>
              <a:rPr lang="en-GB" sz="3600" b="1" dirty="0" smtClean="0">
                <a:solidFill>
                  <a:srgbClr val="7030A0"/>
                </a:solidFill>
              </a:rPr>
              <a:t>MHC Core) </a:t>
            </a:r>
            <a:r>
              <a:rPr lang="en-GB" sz="3600" b="1" dirty="0"/>
              <a:t/>
            </a:r>
            <a:br>
              <a:rPr lang="en-GB" sz="3600" b="1" dirty="0"/>
            </a:br>
            <a:r>
              <a:rPr lang="en-GB" sz="3600" b="1" i="1" dirty="0"/>
              <a:t>and</a:t>
            </a:r>
            <a:r>
              <a:rPr lang="en-GB" sz="3600" b="1" dirty="0"/>
              <a:t> </a:t>
            </a:r>
            <a:br>
              <a:rPr lang="en-GB" sz="3600" b="1" dirty="0"/>
            </a:br>
            <a:r>
              <a:rPr lang="en-GB" sz="3600" b="1" dirty="0">
                <a:solidFill>
                  <a:srgbClr val="009999"/>
                </a:solidFill>
              </a:rPr>
              <a:t>Mental Health Champions Plus (MHC+)</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074" y="4325012"/>
            <a:ext cx="1756696" cy="19004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9879" y="4837938"/>
            <a:ext cx="1733395" cy="774862"/>
          </a:xfrm>
          <a:prstGeom prst="rect">
            <a:avLst/>
          </a:prstGeom>
        </p:spPr>
      </p:pic>
      <p:pic>
        <p:nvPicPr>
          <p:cNvPr id="9" name="Picture 8"/>
          <p:cNvPicPr>
            <a:picLocks noChangeAspect="1"/>
          </p:cNvPicPr>
          <p:nvPr/>
        </p:nvPicPr>
        <p:blipFill>
          <a:blip r:embed="rId5"/>
          <a:stretch>
            <a:fillRect/>
          </a:stretch>
        </p:blipFill>
        <p:spPr>
          <a:xfrm>
            <a:off x="6019317" y="4928865"/>
            <a:ext cx="1699409" cy="717150"/>
          </a:xfrm>
          <a:prstGeom prst="rect">
            <a:avLst/>
          </a:prstGeom>
        </p:spPr>
      </p:pic>
      <p:sp>
        <p:nvSpPr>
          <p:cNvPr id="10" name="Rectangle 9"/>
          <p:cNvSpPr/>
          <p:nvPr/>
        </p:nvSpPr>
        <p:spPr>
          <a:xfrm>
            <a:off x="372979" y="493296"/>
            <a:ext cx="11538284" cy="6003758"/>
          </a:xfrm>
          <a:prstGeom prst="rect">
            <a:avLst/>
          </a:prstGeom>
          <a:noFill/>
          <a:ln w="5080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 name="Picture 4"/>
          <p:cNvPicPr>
            <a:picLocks noChangeAspect="1"/>
          </p:cNvPicPr>
          <p:nvPr/>
        </p:nvPicPr>
        <p:blipFill>
          <a:blip r:embed="rId6"/>
          <a:stretch>
            <a:fillRect/>
          </a:stretch>
        </p:blipFill>
        <p:spPr>
          <a:xfrm>
            <a:off x="3057783" y="4904472"/>
            <a:ext cx="1640382" cy="741543"/>
          </a:xfrm>
          <a:prstGeom prst="rect">
            <a:avLst/>
          </a:prstGeom>
        </p:spPr>
      </p:pic>
    </p:spTree>
    <p:extLst>
      <p:ext uri="{BB962C8B-B14F-4D97-AF65-F5344CB8AC3E}">
        <p14:creationId xmlns:p14="http://schemas.microsoft.com/office/powerpoint/2010/main" val="3582487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140958616"/>
              </p:ext>
            </p:extLst>
          </p:nvPr>
        </p:nvGraphicFramePr>
        <p:xfrm>
          <a:off x="553453" y="469918"/>
          <a:ext cx="11165305" cy="6095981"/>
        </p:xfrm>
        <a:graphic>
          <a:graphicData uri="http://schemas.openxmlformats.org/drawingml/2006/table">
            <a:tbl>
              <a:tblPr firstRow="1" bandRow="1">
                <a:tableStyleId>{5C22544A-7EE6-4342-B048-85BDC9FD1C3A}</a:tableStyleId>
              </a:tblPr>
              <a:tblGrid>
                <a:gridCol w="11165305">
                  <a:extLst>
                    <a:ext uri="{9D8B030D-6E8A-4147-A177-3AD203B41FA5}">
                      <a16:colId xmlns:a16="http://schemas.microsoft.com/office/drawing/2014/main" val="1591714824"/>
                    </a:ext>
                  </a:extLst>
                </a:gridCol>
              </a:tblGrid>
              <a:tr h="1053438">
                <a:tc>
                  <a:txBody>
                    <a:bodyPr/>
                    <a:lstStyle/>
                    <a:p>
                      <a:pPr algn="ctr"/>
                      <a:r>
                        <a:rPr lang="en-GB" sz="3200" dirty="0" smtClean="0">
                          <a:solidFill>
                            <a:srgbClr val="7030A0"/>
                          </a:solidFill>
                          <a:latin typeface="Raleway ExtraBold" panose="020B0903030101060003"/>
                        </a:rPr>
                        <a:t>Mental Health Champions </a:t>
                      </a:r>
                      <a:r>
                        <a:rPr lang="en-GB" sz="3200" i="1" dirty="0" smtClean="0">
                          <a:solidFill>
                            <a:srgbClr val="7030A0"/>
                          </a:solidFill>
                          <a:latin typeface="Raleway ExtraBold" panose="020B0903030101060003"/>
                        </a:rPr>
                        <a:t>Core</a:t>
                      </a:r>
                    </a:p>
                    <a:p>
                      <a:pPr algn="ctr"/>
                      <a:r>
                        <a:rPr lang="en-GB" sz="2800" b="0" dirty="0" smtClean="0">
                          <a:solidFill>
                            <a:srgbClr val="7030A0"/>
                          </a:solidFill>
                          <a:latin typeface="Raleway ExtraBold" panose="020B0903030101060003"/>
                        </a:rPr>
                        <a:t>Claire Cooper Jones</a:t>
                      </a:r>
                      <a:endParaRPr lang="en-GB" sz="2800" b="0" dirty="0">
                        <a:solidFill>
                          <a:srgbClr val="7030A0"/>
                        </a:solidFill>
                        <a:latin typeface="Raleway ExtraBold" panose="020B0903030101060003"/>
                      </a:endParaRPr>
                    </a:p>
                  </a:txBody>
                  <a:tcPr marL="68580" marR="68580" marT="34290" marB="34290">
                    <a:solidFill>
                      <a:schemeClr val="bg1">
                        <a:lumMod val="85000"/>
                      </a:schemeClr>
                    </a:solidFill>
                  </a:tcPr>
                </a:tc>
                <a:extLst>
                  <a:ext uri="{0D108BD9-81ED-4DB2-BD59-A6C34878D82A}">
                    <a16:rowId xmlns:a16="http://schemas.microsoft.com/office/drawing/2014/main" val="2003226647"/>
                  </a:ext>
                </a:extLst>
              </a:tr>
              <a:tr h="5042543">
                <a:tc>
                  <a:txBody>
                    <a:bodyPr/>
                    <a:lstStyle/>
                    <a:p>
                      <a:pPr marL="0" lvl="0" indent="0">
                        <a:spcBef>
                          <a:spcPts val="600"/>
                        </a:spcBef>
                        <a:spcAft>
                          <a:spcPts val="0"/>
                        </a:spcAft>
                        <a:buFont typeface="Arial" panose="020B0604020202020204" pitchFamily="34" charset="0"/>
                        <a:buNone/>
                      </a:pPr>
                      <a:endParaRPr lang="en-GB" sz="1000" b="1" kern="1200" dirty="0" smtClean="0">
                        <a:solidFill>
                          <a:schemeClr val="tx1"/>
                        </a:solidFill>
                        <a:effectLst/>
                        <a:latin typeface="Raleway ExtraLight"/>
                        <a:ea typeface="+mn-ea"/>
                        <a:cs typeface="+mn-cs"/>
                      </a:endParaRPr>
                    </a:p>
                    <a:p>
                      <a:pPr marL="0" lvl="0" indent="0">
                        <a:spcBef>
                          <a:spcPts val="0"/>
                        </a:spcBef>
                        <a:spcAft>
                          <a:spcPts val="600"/>
                        </a:spcAft>
                        <a:buFont typeface="Arial" panose="020B0604020202020204" pitchFamily="34" charset="0"/>
                        <a:buNone/>
                      </a:pPr>
                      <a:r>
                        <a:rPr lang="en-GB" sz="2000" b="1" kern="1200" dirty="0" smtClean="0">
                          <a:solidFill>
                            <a:schemeClr val="tx1"/>
                          </a:solidFill>
                          <a:effectLst/>
                          <a:latin typeface="Raleway ExtraLight"/>
                          <a:ea typeface="+mn-ea"/>
                          <a:cs typeface="+mn-cs"/>
                        </a:rPr>
                        <a:t>The Offer:</a:t>
                      </a:r>
                    </a:p>
                    <a:p>
                      <a:pPr marL="285750" lvl="0" indent="-285750">
                        <a:spcBef>
                          <a:spcPts val="600"/>
                        </a:spcBef>
                        <a:spcAft>
                          <a:spcPts val="600"/>
                        </a:spcAft>
                        <a:buFont typeface="Arial" panose="020B0604020202020204" pitchFamily="34" charset="0"/>
                        <a:buChar char="•"/>
                      </a:pPr>
                      <a:r>
                        <a:rPr lang="en-GB" sz="2000" b="0" dirty="0" smtClean="0">
                          <a:solidFill>
                            <a:schemeClr val="tx1"/>
                          </a:solidFill>
                          <a:latin typeface="Raleway ExtraLight"/>
                        </a:rPr>
                        <a:t>Termly </a:t>
                      </a:r>
                      <a:r>
                        <a:rPr lang="en-GB" sz="2000" b="1" dirty="0" smtClean="0">
                          <a:solidFill>
                            <a:schemeClr val="tx1"/>
                          </a:solidFill>
                          <a:latin typeface="Raleway ExtraLight"/>
                        </a:rPr>
                        <a:t>webinars</a:t>
                      </a:r>
                      <a:r>
                        <a:rPr lang="en-GB" sz="2000" b="0" dirty="0" smtClean="0">
                          <a:solidFill>
                            <a:schemeClr val="tx1"/>
                          </a:solidFill>
                          <a:latin typeface="Raleway ExtraLight"/>
                        </a:rPr>
                        <a:t> offering </a:t>
                      </a:r>
                      <a:r>
                        <a:rPr lang="en-GB" sz="2000" kern="1200" dirty="0" smtClean="0">
                          <a:solidFill>
                            <a:schemeClr val="tx1"/>
                          </a:solidFill>
                          <a:effectLst/>
                          <a:latin typeface="Raleway ExtraLight"/>
                          <a:ea typeface="+mn-ea"/>
                          <a:cs typeface="+mn-cs"/>
                        </a:rPr>
                        <a:t>key news and information regarding local </a:t>
                      </a:r>
                      <a:r>
                        <a:rPr lang="en-GB" sz="2000" b="0" i="0" kern="1200" dirty="0" smtClean="0">
                          <a:solidFill>
                            <a:schemeClr val="tx1"/>
                          </a:solidFill>
                          <a:effectLst/>
                          <a:latin typeface="Raleway ExtraLight"/>
                          <a:ea typeface="+mn-ea"/>
                          <a:cs typeface="+mn-cs"/>
                        </a:rPr>
                        <a:t>and</a:t>
                      </a:r>
                      <a:r>
                        <a:rPr lang="en-GB" sz="2000" kern="1200" dirty="0" smtClean="0">
                          <a:solidFill>
                            <a:schemeClr val="tx1"/>
                          </a:solidFill>
                          <a:effectLst/>
                          <a:latin typeface="Raleway ExtraLight"/>
                          <a:ea typeface="+mn-ea"/>
                          <a:cs typeface="+mn-cs"/>
                        </a:rPr>
                        <a:t> national initiatives and projects relevant to mental health/emotional wellbeing</a:t>
                      </a:r>
                      <a:r>
                        <a:rPr lang="en-GB" sz="2000" kern="1200" baseline="0" dirty="0" smtClean="0">
                          <a:solidFill>
                            <a:schemeClr val="tx1"/>
                          </a:solidFill>
                          <a:effectLst/>
                          <a:latin typeface="Raleway ExtraLight"/>
                          <a:ea typeface="+mn-ea"/>
                          <a:cs typeface="+mn-cs"/>
                        </a:rPr>
                        <a:t> (mainly for CYP but </a:t>
                      </a:r>
                      <a:r>
                        <a:rPr lang="en-GB" sz="2000" i="1" kern="1200" baseline="0" dirty="0" smtClean="0">
                          <a:solidFill>
                            <a:schemeClr val="tx1"/>
                          </a:solidFill>
                          <a:effectLst/>
                          <a:latin typeface="Raleway ExtraLight"/>
                          <a:ea typeface="+mn-ea"/>
                          <a:cs typeface="+mn-cs"/>
                        </a:rPr>
                        <a:t>may</a:t>
                      </a:r>
                      <a:r>
                        <a:rPr lang="en-GB" sz="2000" kern="1200" baseline="0" dirty="0" smtClean="0">
                          <a:solidFill>
                            <a:schemeClr val="tx1"/>
                          </a:solidFill>
                          <a:effectLst/>
                          <a:latin typeface="Raleway ExtraLight"/>
                          <a:ea typeface="+mn-ea"/>
                          <a:cs typeface="+mn-cs"/>
                        </a:rPr>
                        <a:t> include some insight into staff and or/parent mental health/emotional wellbeing</a:t>
                      </a:r>
                      <a:r>
                        <a:rPr lang="en-GB" sz="2000" kern="1200" baseline="0" dirty="0" smtClean="0">
                          <a:solidFill>
                            <a:schemeClr val="tx1"/>
                          </a:solidFill>
                          <a:effectLst/>
                          <a:latin typeface="Raleway ExtraLight"/>
                          <a:ea typeface="+mn-ea"/>
                          <a:cs typeface="+mn-cs"/>
                        </a:rPr>
                        <a:t>). </a:t>
                      </a:r>
                      <a:r>
                        <a:rPr lang="en-GB" sz="2000" kern="1200" baseline="0" dirty="0" err="1" smtClean="0">
                          <a:solidFill>
                            <a:schemeClr val="tx1"/>
                          </a:solidFill>
                          <a:effectLst/>
                          <a:latin typeface="Raleway ExtraLight"/>
                          <a:ea typeface="+mn-ea"/>
                          <a:cs typeface="+mn-cs"/>
                        </a:rPr>
                        <a:t>N.B</a:t>
                      </a:r>
                      <a:r>
                        <a:rPr lang="en-GB" sz="2000" kern="1200" baseline="0" dirty="0" smtClean="0">
                          <a:solidFill>
                            <a:schemeClr val="tx1"/>
                          </a:solidFill>
                          <a:effectLst/>
                          <a:latin typeface="Raleway ExtraLight"/>
                          <a:ea typeface="+mn-ea"/>
                          <a:cs typeface="+mn-cs"/>
                        </a:rPr>
                        <a:t> this will </a:t>
                      </a:r>
                      <a:r>
                        <a:rPr lang="en-GB" sz="2000" u="sng" kern="1200" baseline="0" dirty="0" smtClean="0">
                          <a:solidFill>
                            <a:schemeClr val="tx1"/>
                          </a:solidFill>
                          <a:effectLst/>
                          <a:latin typeface="Raleway ExtraLight"/>
                          <a:ea typeface="+mn-ea"/>
                          <a:cs typeface="+mn-cs"/>
                        </a:rPr>
                        <a:t>not</a:t>
                      </a:r>
                      <a:r>
                        <a:rPr lang="en-GB" sz="2000" kern="1200" baseline="0" dirty="0" smtClean="0">
                          <a:solidFill>
                            <a:schemeClr val="tx1"/>
                          </a:solidFill>
                          <a:effectLst/>
                          <a:latin typeface="Raleway ExtraLight"/>
                          <a:ea typeface="+mn-ea"/>
                          <a:cs typeface="+mn-cs"/>
                        </a:rPr>
                        <a:t> include ‘training’ on mental health/emotional wellbeing related themes. </a:t>
                      </a:r>
                      <a:endParaRPr lang="en-GB" sz="2000" kern="1200" baseline="0" dirty="0" smtClean="0">
                        <a:solidFill>
                          <a:schemeClr val="tx1"/>
                        </a:solidFill>
                        <a:effectLst/>
                        <a:latin typeface="Raleway ExtraLight"/>
                        <a:ea typeface="+mn-ea"/>
                        <a:cs typeface="+mn-cs"/>
                      </a:endParaRPr>
                    </a:p>
                    <a:p>
                      <a:pPr marL="285750" lvl="0" indent="-285750">
                        <a:spcBef>
                          <a:spcPts val="600"/>
                        </a:spcBef>
                        <a:spcAft>
                          <a:spcPts val="600"/>
                        </a:spcAft>
                        <a:buFont typeface="Arial" panose="020B0604020202020204" pitchFamily="34" charset="0"/>
                        <a:buChar char="•"/>
                      </a:pPr>
                      <a:r>
                        <a:rPr lang="en-GB" sz="2000" kern="1200" dirty="0" smtClean="0">
                          <a:solidFill>
                            <a:schemeClr val="tx1"/>
                          </a:solidFill>
                          <a:effectLst/>
                          <a:latin typeface="Raleway ExtraLight"/>
                          <a:ea typeface="+mn-ea"/>
                          <a:cs typeface="+mn-cs"/>
                        </a:rPr>
                        <a:t>We will also make </a:t>
                      </a:r>
                      <a:r>
                        <a:rPr lang="en-GB" sz="2000" b="1" kern="1200" dirty="0" smtClean="0">
                          <a:solidFill>
                            <a:schemeClr val="tx1"/>
                          </a:solidFill>
                          <a:effectLst/>
                          <a:latin typeface="Raleway ExtraLight"/>
                          <a:ea typeface="+mn-ea"/>
                          <a:cs typeface="+mn-cs"/>
                        </a:rPr>
                        <a:t>links</a:t>
                      </a:r>
                      <a:r>
                        <a:rPr lang="en-GB" sz="2000" kern="1200" dirty="0" smtClean="0">
                          <a:solidFill>
                            <a:schemeClr val="tx1"/>
                          </a:solidFill>
                          <a:effectLst/>
                          <a:latin typeface="Raleway ExtraLight"/>
                          <a:ea typeface="+mn-ea"/>
                          <a:cs typeface="+mn-cs"/>
                        </a:rPr>
                        <a:t> between Champions/your school and other organisations who offer support in this area</a:t>
                      </a:r>
                      <a:r>
                        <a:rPr lang="en-GB" sz="2000" kern="1200" baseline="0" dirty="0" smtClean="0">
                          <a:solidFill>
                            <a:schemeClr val="tx1"/>
                          </a:solidFill>
                          <a:effectLst/>
                          <a:latin typeface="Raleway ExtraLight"/>
                          <a:ea typeface="+mn-ea"/>
                          <a:cs typeface="+mn-cs"/>
                        </a:rPr>
                        <a:t> via the webinars and through email and other communication. (N.B. we do not ‘co-ordinate’ services, but are well-placed to facilitate links between health and education)</a:t>
                      </a:r>
                      <a:endParaRPr lang="en-GB" sz="2000" kern="1200" dirty="0" smtClean="0">
                        <a:solidFill>
                          <a:schemeClr val="tx1"/>
                        </a:solidFill>
                        <a:effectLst/>
                        <a:latin typeface="Raleway ExtraLight"/>
                        <a:ea typeface="+mn-ea"/>
                        <a:cs typeface="+mn-cs"/>
                      </a:endParaRPr>
                    </a:p>
                    <a:p>
                      <a:pPr marL="285750" lvl="0" indent="-285750">
                        <a:spcBef>
                          <a:spcPts val="600"/>
                        </a:spcBef>
                        <a:spcAft>
                          <a:spcPts val="600"/>
                        </a:spcAft>
                        <a:buFont typeface="Arial" panose="020B0604020202020204" pitchFamily="34" charset="0"/>
                        <a:buChar char="•"/>
                      </a:pPr>
                      <a:r>
                        <a:rPr lang="en-GB" sz="2000" b="0" dirty="0" smtClean="0">
                          <a:solidFill>
                            <a:schemeClr val="tx1"/>
                          </a:solidFill>
                          <a:latin typeface="Raleway ExtraLight"/>
                        </a:rPr>
                        <a:t>Half-termly </a:t>
                      </a:r>
                      <a:r>
                        <a:rPr lang="en-GB" sz="2000" b="1" dirty="0" smtClean="0">
                          <a:solidFill>
                            <a:schemeClr val="tx1"/>
                          </a:solidFill>
                          <a:latin typeface="Raleway ExtraLight"/>
                        </a:rPr>
                        <a:t>newsletters</a:t>
                      </a:r>
                      <a:r>
                        <a:rPr lang="en-GB" sz="2000" b="0" dirty="0" smtClean="0">
                          <a:solidFill>
                            <a:schemeClr val="tx1"/>
                          </a:solidFill>
                          <a:latin typeface="Raleway ExtraLight"/>
                        </a:rPr>
                        <a:t> with </a:t>
                      </a:r>
                      <a:r>
                        <a:rPr lang="en-GB" sz="2000" b="0" baseline="0" dirty="0" smtClean="0">
                          <a:solidFill>
                            <a:schemeClr val="tx1"/>
                          </a:solidFill>
                          <a:latin typeface="Raleway ExtraLight"/>
                        </a:rPr>
                        <a:t>relevant local and national information regarding mental health and emotional wellbeing.</a:t>
                      </a:r>
                    </a:p>
                    <a:p>
                      <a:pPr marL="285750" lvl="0" indent="-285750">
                        <a:spcBef>
                          <a:spcPts val="600"/>
                        </a:spcBef>
                        <a:spcAft>
                          <a:spcPts val="600"/>
                        </a:spcAft>
                        <a:buFont typeface="Arial" panose="020B0604020202020204" pitchFamily="34" charset="0"/>
                        <a:buChar char="•"/>
                      </a:pPr>
                      <a:r>
                        <a:rPr lang="en-GB" sz="2000" b="0" baseline="0" dirty="0" smtClean="0">
                          <a:solidFill>
                            <a:schemeClr val="tx1"/>
                          </a:solidFill>
                          <a:latin typeface="Raleway ExtraLight"/>
                        </a:rPr>
                        <a:t>Termly </a:t>
                      </a:r>
                      <a:r>
                        <a:rPr lang="en-GB" sz="2000" b="1" baseline="0" dirty="0" smtClean="0">
                          <a:solidFill>
                            <a:schemeClr val="tx1"/>
                          </a:solidFill>
                          <a:latin typeface="Raleway ExtraLight"/>
                        </a:rPr>
                        <a:t>parent/carer workshops </a:t>
                      </a:r>
                      <a:r>
                        <a:rPr lang="en-GB" sz="2000" b="0" baseline="0" dirty="0" smtClean="0">
                          <a:solidFill>
                            <a:schemeClr val="tx1"/>
                          </a:solidFill>
                          <a:latin typeface="Raleway ExtraLight"/>
                        </a:rPr>
                        <a:t>offering information and training around common issues and concerns parents/carers have regarding their children’s mental health emotional wellbeing.</a:t>
                      </a:r>
                    </a:p>
                    <a:p>
                      <a:pPr marL="285750" lvl="0" indent="-285750">
                        <a:spcBef>
                          <a:spcPts val="600"/>
                        </a:spcBef>
                        <a:spcAft>
                          <a:spcPts val="600"/>
                        </a:spcAft>
                        <a:buFont typeface="Arial" panose="020B0604020202020204" pitchFamily="34" charset="0"/>
                        <a:buChar char="•"/>
                      </a:pPr>
                      <a:r>
                        <a:rPr lang="en-GB" sz="2000" b="0" baseline="0" dirty="0" smtClean="0">
                          <a:solidFill>
                            <a:schemeClr val="tx1"/>
                          </a:solidFill>
                          <a:latin typeface="Raleway ExtraLight"/>
                        </a:rPr>
                        <a:t>Access to our </a:t>
                      </a:r>
                      <a:r>
                        <a:rPr lang="en-GB" sz="2000" b="1" baseline="0" dirty="0" smtClean="0">
                          <a:solidFill>
                            <a:schemeClr val="tx1"/>
                          </a:solidFill>
                          <a:latin typeface="Raleway ExtraLight"/>
                        </a:rPr>
                        <a:t>websites</a:t>
                      </a:r>
                      <a:r>
                        <a:rPr lang="en-GB" sz="2000" b="0" baseline="0" dirty="0" smtClean="0">
                          <a:solidFill>
                            <a:schemeClr val="tx1"/>
                          </a:solidFill>
                          <a:latin typeface="Raleway ExtraLight"/>
                        </a:rPr>
                        <a:t> and </a:t>
                      </a:r>
                      <a:r>
                        <a:rPr lang="en-GB" sz="2000" b="1" baseline="0" dirty="0" smtClean="0">
                          <a:solidFill>
                            <a:schemeClr val="tx1"/>
                          </a:solidFill>
                          <a:latin typeface="Raleway ExtraLight"/>
                        </a:rPr>
                        <a:t>social media </a:t>
                      </a:r>
                      <a:r>
                        <a:rPr lang="en-GB" sz="2000" b="0" baseline="0" dirty="0" smtClean="0">
                          <a:solidFill>
                            <a:schemeClr val="tx1"/>
                          </a:solidFill>
                          <a:latin typeface="Raleway ExtraLight"/>
                        </a:rPr>
                        <a:t>accounts (</a:t>
                      </a:r>
                      <a:r>
                        <a:rPr lang="en-GB" sz="2000" b="0" baseline="0" dirty="0" err="1" smtClean="0">
                          <a:solidFill>
                            <a:schemeClr val="tx1"/>
                          </a:solidFill>
                          <a:latin typeface="Raleway ExtraLight"/>
                        </a:rPr>
                        <a:t>TBA</a:t>
                      </a:r>
                      <a:r>
                        <a:rPr lang="en-GB" sz="2000" b="0" baseline="0" dirty="0" smtClean="0">
                          <a:solidFill>
                            <a:schemeClr val="tx1"/>
                          </a:solidFill>
                          <a:latin typeface="Raleway ExtraLight"/>
                        </a:rPr>
                        <a:t>) for ‘snapshots’ of ideas and information.</a:t>
                      </a:r>
                      <a:endParaRPr lang="en-GB" sz="2000" b="0" dirty="0">
                        <a:solidFill>
                          <a:schemeClr val="tx1"/>
                        </a:solidFill>
                        <a:latin typeface="Raleway ExtraLight"/>
                      </a:endParaRPr>
                    </a:p>
                  </a:txBody>
                  <a:tcPr marL="68580" marR="68580" marT="34290" marB="34290">
                    <a:noFill/>
                  </a:tcPr>
                </a:tc>
                <a:extLst>
                  <a:ext uri="{0D108BD9-81ED-4DB2-BD59-A6C34878D82A}">
                    <a16:rowId xmlns:a16="http://schemas.microsoft.com/office/drawing/2014/main" val="1874813366"/>
                  </a:ext>
                </a:extLst>
              </a:tr>
            </a:tbl>
          </a:graphicData>
        </a:graphic>
      </p:graphicFrame>
    </p:spTree>
    <p:extLst>
      <p:ext uri="{BB962C8B-B14F-4D97-AF65-F5344CB8AC3E}">
        <p14:creationId xmlns:p14="http://schemas.microsoft.com/office/powerpoint/2010/main" val="2520005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1869</TotalTime>
  <Words>3485</Words>
  <Application>Microsoft Office PowerPoint</Application>
  <PresentationFormat>Widescreen</PresentationFormat>
  <Paragraphs>232</Paragraphs>
  <Slides>18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Raleway ExtraBold</vt:lpstr>
      <vt:lpstr>Raleway ExtraLight</vt:lpstr>
      <vt:lpstr>Raleway SemiBold</vt:lpstr>
      <vt:lpstr>Office Theme</vt:lpstr>
      <vt:lpstr>Mental Health Champions from the Bradford Educational Psychology Team</vt:lpstr>
      <vt:lpstr>Session Aims</vt:lpstr>
      <vt:lpstr>Context</vt:lpstr>
      <vt:lpstr>PowerPoint Presentation</vt:lpstr>
      <vt:lpstr>Origins of project</vt:lpstr>
      <vt:lpstr>Development of the Mental Health Champions (MHC) project</vt:lpstr>
      <vt:lpstr>Optional or compulsory?</vt:lpstr>
      <vt:lpstr>New for 2021-22: Mental Health Champions (MHC Core)  and  Mental Health Champions Plus (MHC+)</vt:lpstr>
      <vt:lpstr>PowerPoint Presentation</vt:lpstr>
      <vt:lpstr>PowerPoint Presentation</vt:lpstr>
      <vt:lpstr>PowerPoint Presentation</vt:lpstr>
      <vt:lpstr>PowerPoint Presentation</vt:lpstr>
      <vt:lpstr>Additional intervention training</vt:lpstr>
      <vt:lpstr>Next steps</vt:lpstr>
      <vt:lpstr>FAQs</vt:lpstr>
      <vt:lpstr>FAQs</vt:lpstr>
      <vt:lpstr>Contacts</vt:lpstr>
      <vt:lpstr>Contacts</vt:lpstr>
    </vt:vector>
  </TitlesOfParts>
  <Company>CBMDC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title</dc:title>
  <dc:creator>Charlotte Marie Jackson</dc:creator>
  <cp:lastModifiedBy>Claire Cooper-Jones</cp:lastModifiedBy>
  <cp:revision>162</cp:revision>
  <dcterms:created xsi:type="dcterms:W3CDTF">2020-04-02T13:44:40Z</dcterms:created>
  <dcterms:modified xsi:type="dcterms:W3CDTF">2021-11-04T13:00:34Z</dcterms:modified>
</cp:coreProperties>
</file>