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handoutMasterIdLst>
    <p:handoutMasterId r:id="rId27"/>
  </p:handoutMasterIdLst>
  <p:sldIdLst>
    <p:sldId id="263" r:id="rId2"/>
    <p:sldId id="273" r:id="rId3"/>
    <p:sldId id="284" r:id="rId4"/>
    <p:sldId id="287" r:id="rId5"/>
    <p:sldId id="283" r:id="rId6"/>
    <p:sldId id="290" r:id="rId7"/>
    <p:sldId id="285" r:id="rId8"/>
    <p:sldId id="278" r:id="rId9"/>
    <p:sldId id="286" r:id="rId10"/>
    <p:sldId id="269" r:id="rId11"/>
    <p:sldId id="264" r:id="rId12"/>
    <p:sldId id="270" r:id="rId13"/>
    <p:sldId id="271" r:id="rId14"/>
    <p:sldId id="272" r:id="rId15"/>
    <p:sldId id="265" r:id="rId16"/>
    <p:sldId id="288" r:id="rId17"/>
    <p:sldId id="275" r:id="rId18"/>
    <p:sldId id="289" r:id="rId19"/>
    <p:sldId id="281" r:id="rId20"/>
    <p:sldId id="279" r:id="rId21"/>
    <p:sldId id="280" r:id="rId22"/>
    <p:sldId id="268" r:id="rId23"/>
    <p:sldId id="274" r:id="rId24"/>
    <p:sldId id="267"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CCCC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8" autoAdjust="0"/>
    <p:restoredTop sz="94660"/>
  </p:normalViewPr>
  <p:slideViewPr>
    <p:cSldViewPr snapToGrid="0">
      <p:cViewPr varScale="1">
        <p:scale>
          <a:sx n="69" d="100"/>
          <a:sy n="69" d="100"/>
        </p:scale>
        <p:origin x="810" y="66"/>
      </p:cViewPr>
      <p:guideLst/>
    </p:cSldViewPr>
  </p:slideViewPr>
  <p:notesTextViewPr>
    <p:cViewPr>
      <p:scale>
        <a:sx n="1" d="1"/>
        <a:sy n="1" d="1"/>
      </p:scale>
      <p:origin x="0" y="0"/>
    </p:cViewPr>
  </p:notesTextViewPr>
  <p:notesViewPr>
    <p:cSldViewPr snapToGrid="0">
      <p:cViewPr varScale="1">
        <p:scale>
          <a:sx n="56" d="100"/>
          <a:sy n="56" d="100"/>
        </p:scale>
        <p:origin x="199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8E20A01-CA4E-4121-A322-2DC37D37FB66}" type="datetimeFigureOut">
              <a:rPr lang="en-GB" smtClean="0"/>
              <a:t>08/03/2023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65E37EE-5F7A-4AD1-88F1-73F1F9C90F20}" type="slidenum">
              <a:rPr lang="en-GB" smtClean="0"/>
              <a:t>‹#›</a:t>
            </a:fld>
            <a:endParaRPr lang="en-GB"/>
          </a:p>
        </p:txBody>
      </p:sp>
    </p:spTree>
    <p:extLst>
      <p:ext uri="{BB962C8B-B14F-4D97-AF65-F5344CB8AC3E}">
        <p14:creationId xmlns:p14="http://schemas.microsoft.com/office/powerpoint/2010/main" val="3271746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A1200D-C8CB-4F9F-8D7A-CF1E80D02791}" type="datetimeFigureOut">
              <a:rPr lang="en-GB" smtClean="0"/>
              <a:t>08/03/2023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6C015C-DAC6-4642-AC47-58C0639D2363}" type="slidenum">
              <a:rPr lang="en-GB" smtClean="0"/>
              <a:t>‹#›</a:t>
            </a:fld>
            <a:endParaRPr lang="en-GB"/>
          </a:p>
        </p:txBody>
      </p:sp>
    </p:spTree>
    <p:extLst>
      <p:ext uri="{BB962C8B-B14F-4D97-AF65-F5344CB8AC3E}">
        <p14:creationId xmlns:p14="http://schemas.microsoft.com/office/powerpoint/2010/main" val="414219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Recorded</a:t>
            </a:r>
          </a:p>
          <a:p>
            <a:r>
              <a:rPr lang="en-GB" dirty="0" smtClean="0"/>
              <a:t>Questions – please put into the chat function will be addressed after the session and a Q&amp;A sheet will be sent</a:t>
            </a:r>
          </a:p>
          <a:p>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a:t>
            </a:fld>
            <a:endParaRPr lang="en-GB" dirty="0"/>
          </a:p>
        </p:txBody>
      </p:sp>
    </p:spTree>
    <p:extLst>
      <p:ext uri="{BB962C8B-B14F-4D97-AF65-F5344CB8AC3E}">
        <p14:creationId xmlns:p14="http://schemas.microsoft.com/office/powerpoint/2010/main" val="352171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Bradford fortunate </a:t>
            </a:r>
            <a:r>
              <a:rPr lang="en-GB" baseline="0" dirty="0" smtClean="0"/>
              <a:t>established </a:t>
            </a:r>
            <a:r>
              <a:rPr lang="en-GB" dirty="0" smtClean="0"/>
              <a:t>Moderators plus some new ones. All trained</a:t>
            </a:r>
            <a:r>
              <a:rPr lang="en-GB" baseline="0" dirty="0" smtClean="0"/>
              <a:t> </a:t>
            </a:r>
            <a:r>
              <a:rPr lang="en-GB" baseline="0" dirty="0" smtClean="0"/>
              <a:t>STA. </a:t>
            </a:r>
            <a:r>
              <a:rPr lang="en-GB" baseline="0" dirty="0" smtClean="0"/>
              <a:t>New ones shadowed. Experience in Y2 and Y6. Number will depend on size of school and shadowing.</a:t>
            </a:r>
            <a:r>
              <a:rPr lang="en-GB" dirty="0" smtClean="0"/>
              <a:t> </a:t>
            </a:r>
          </a:p>
          <a:p>
            <a:r>
              <a:rPr lang="en-GB" dirty="0" smtClean="0"/>
              <a:t>6</a:t>
            </a:r>
            <a:r>
              <a:rPr lang="en-GB" baseline="0" dirty="0" smtClean="0"/>
              <a:t> years in reality</a:t>
            </a:r>
          </a:p>
          <a:p>
            <a:r>
              <a:rPr lang="en-GB" baseline="0" dirty="0" smtClean="0"/>
              <a:t>Triggers for identification can come from internal / external professionals / agencies </a:t>
            </a:r>
            <a:r>
              <a:rPr lang="en-GB" baseline="0" dirty="0" err="1" smtClean="0"/>
              <a:t>eg</a:t>
            </a:r>
            <a:r>
              <a:rPr lang="en-GB" baseline="0" dirty="0" smtClean="0"/>
              <a:t> DfE LA</a:t>
            </a:r>
          </a:p>
          <a:p>
            <a:r>
              <a:rPr lang="en-GB" baseline="0" dirty="0" smtClean="0"/>
              <a:t>Can include: concerns raised / previous concerns </a:t>
            </a:r>
            <a:r>
              <a:rPr lang="en-GB" baseline="0" dirty="0" err="1" smtClean="0"/>
              <a:t>eg</a:t>
            </a:r>
            <a:r>
              <a:rPr lang="en-GB" baseline="0" dirty="0" smtClean="0"/>
              <a:t> maladministration / new staff to Y2/Y6 </a:t>
            </a:r>
            <a:endParaRPr lang="en-GB" dirty="0" smtClean="0"/>
          </a:p>
          <a:p>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11</a:t>
            </a:fld>
            <a:endParaRPr lang="en-GB"/>
          </a:p>
        </p:txBody>
      </p:sp>
    </p:spTree>
    <p:extLst>
      <p:ext uri="{BB962C8B-B14F-4D97-AF65-F5344CB8AC3E}">
        <p14:creationId xmlns:p14="http://schemas.microsoft.com/office/powerpoint/2010/main" val="25617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76C015C-DAC6-4642-AC47-58C0639D2363}" type="slidenum">
              <a:rPr lang="en-GB" smtClean="0"/>
              <a:t>12</a:t>
            </a:fld>
            <a:endParaRPr lang="en-GB"/>
          </a:p>
        </p:txBody>
      </p:sp>
    </p:spTree>
    <p:extLst>
      <p:ext uri="{BB962C8B-B14F-4D97-AF65-F5344CB8AC3E}">
        <p14:creationId xmlns:p14="http://schemas.microsoft.com/office/powerpoint/2010/main" val="36851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13</a:t>
            </a:fld>
            <a:endParaRPr lang="en-GB"/>
          </a:p>
        </p:txBody>
      </p:sp>
    </p:spTree>
    <p:extLst>
      <p:ext uri="{BB962C8B-B14F-4D97-AF65-F5344CB8AC3E}">
        <p14:creationId xmlns:p14="http://schemas.microsoft.com/office/powerpoint/2010/main" val="253664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Stage 1 moderator informs</a:t>
            </a:r>
            <a:r>
              <a:rPr lang="en-GB" baseline="0" dirty="0" smtClean="0"/>
              <a:t> HT. If HT doesn’t agree moderator informs me.</a:t>
            </a:r>
          </a:p>
          <a:p>
            <a:r>
              <a:rPr lang="en-GB" baseline="0" dirty="0" smtClean="0"/>
              <a:t>Stage 2 I discuss with HT. A 2</a:t>
            </a:r>
            <a:r>
              <a:rPr lang="en-GB" baseline="30000" dirty="0" smtClean="0"/>
              <a:t>nd</a:t>
            </a:r>
            <a:r>
              <a:rPr lang="en-GB" baseline="0" dirty="0" smtClean="0"/>
              <a:t> moderation arranged looking at same evidence.</a:t>
            </a:r>
          </a:p>
          <a:p>
            <a:r>
              <a:rPr lang="en-GB" baseline="0" dirty="0" smtClean="0"/>
              <a:t>Stage 3 if still do not agree a 3</a:t>
            </a:r>
            <a:r>
              <a:rPr lang="en-GB" baseline="30000" dirty="0" smtClean="0"/>
              <a:t>rd</a:t>
            </a:r>
            <a:r>
              <a:rPr lang="en-GB" baseline="0" dirty="0" smtClean="0"/>
              <a:t> moderation carried out by an external LA. </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14</a:t>
            </a:fld>
            <a:endParaRPr lang="en-GB"/>
          </a:p>
        </p:txBody>
      </p:sp>
    </p:spTree>
    <p:extLst>
      <p:ext uri="{BB962C8B-B14F-4D97-AF65-F5344CB8AC3E}">
        <p14:creationId xmlns:p14="http://schemas.microsoft.com/office/powerpoint/2010/main" val="363927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will be carrying out monitoring visits – LA officers</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15</a:t>
            </a:fld>
            <a:endParaRPr lang="en-GB"/>
          </a:p>
        </p:txBody>
      </p:sp>
    </p:spTree>
    <p:extLst>
      <p:ext uri="{BB962C8B-B14F-4D97-AF65-F5344CB8AC3E}">
        <p14:creationId xmlns:p14="http://schemas.microsoft.com/office/powerpoint/2010/main" val="88722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applications for access will be accessible by LA</a:t>
            </a:r>
          </a:p>
          <a:p>
            <a:r>
              <a:rPr lang="en-GB" dirty="0" smtClean="0"/>
              <a:t>Children in different rooms</a:t>
            </a:r>
          </a:p>
          <a:p>
            <a:r>
              <a:rPr lang="en-GB" dirty="0" smtClean="0"/>
              <a:t>File with documents in </a:t>
            </a:r>
          </a:p>
          <a:p>
            <a:endParaRPr lang="en-GB" dirty="0" smtClean="0"/>
          </a:p>
          <a:p>
            <a:r>
              <a:rPr lang="en-GB" dirty="0" smtClean="0"/>
              <a:t>All unused &amp; used materials kept secure</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17</a:t>
            </a:fld>
            <a:endParaRPr lang="en-GB"/>
          </a:p>
        </p:txBody>
      </p:sp>
    </p:spTree>
    <p:extLst>
      <p:ext uri="{BB962C8B-B14F-4D97-AF65-F5344CB8AC3E}">
        <p14:creationId xmlns:p14="http://schemas.microsoft.com/office/powerpoint/2010/main" val="19335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test: check who is taking check </a:t>
            </a:r>
            <a:r>
              <a:rPr lang="en-GB" dirty="0" err="1" smtClean="0"/>
              <a:t>ie</a:t>
            </a:r>
            <a:r>
              <a:rPr lang="en-GB" dirty="0" smtClean="0"/>
              <a:t> known to pupil trained in phonics (TAs must be phonics trained and used to delivering phonics)</a:t>
            </a:r>
          </a:p>
          <a:p>
            <a:r>
              <a:rPr lang="en-GB" dirty="0" smtClean="0"/>
              <a:t>During test weeks including any TTV if happening</a:t>
            </a:r>
          </a:p>
          <a:p>
            <a:r>
              <a:rPr lang="en-GB" dirty="0" smtClean="0"/>
              <a:t>Suitability of pupils to observe will be arranged</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19</a:t>
            </a:fld>
            <a:endParaRPr lang="en-GB"/>
          </a:p>
        </p:txBody>
      </p:sp>
    </p:spTree>
    <p:extLst>
      <p:ext uri="{BB962C8B-B14F-4D97-AF65-F5344CB8AC3E}">
        <p14:creationId xmlns:p14="http://schemas.microsoft.com/office/powerpoint/2010/main" val="348322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Maladministration can be intentional or unintentional</a:t>
            </a:r>
          </a:p>
          <a:p>
            <a:r>
              <a:rPr lang="en-GB" dirty="0" smtClean="0"/>
              <a:t>Allegations can come from a range of sources: pupils/parents/staff/moderators/OFSTED</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20</a:t>
            </a:fld>
            <a:endParaRPr lang="en-GB"/>
          </a:p>
        </p:txBody>
      </p:sp>
    </p:spTree>
    <p:extLst>
      <p:ext uri="{BB962C8B-B14F-4D97-AF65-F5344CB8AC3E}">
        <p14:creationId xmlns:p14="http://schemas.microsoft.com/office/powerpoint/2010/main" val="2476880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decision will be made as to whether</a:t>
            </a:r>
            <a:r>
              <a:rPr lang="en-GB" baseline="0" dirty="0" smtClean="0"/>
              <a:t> the allegation needs to be investigated</a:t>
            </a:r>
          </a:p>
          <a:p>
            <a:r>
              <a:rPr lang="en-GB" baseline="0" dirty="0" smtClean="0"/>
              <a:t>Outcomes cannot be appealed</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21</a:t>
            </a:fld>
            <a:endParaRPr lang="en-GB"/>
          </a:p>
        </p:txBody>
      </p:sp>
    </p:spTree>
    <p:extLst>
      <p:ext uri="{BB962C8B-B14F-4D97-AF65-F5344CB8AC3E}">
        <p14:creationId xmlns:p14="http://schemas.microsoft.com/office/powerpoint/2010/main" val="2771835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a:t>
            </a:r>
            <a:r>
              <a:rPr lang="en-GB" baseline="0" dirty="0" smtClean="0"/>
              <a:t> documents covering the whole assessment process including moderation and monitoring available via Standards &amp; Testing Agency</a:t>
            </a:r>
          </a:p>
          <a:p>
            <a:r>
              <a:rPr lang="en-GB" baseline="0" dirty="0" smtClean="0"/>
              <a:t>This information has come </a:t>
            </a:r>
            <a:r>
              <a:rPr lang="en-GB" baseline="0" smtClean="0"/>
              <a:t>from them</a:t>
            </a:r>
            <a:endParaRPr lang="en-GB" baseline="0" dirty="0" smtClean="0"/>
          </a:p>
          <a:p>
            <a:r>
              <a:rPr lang="en-GB" baseline="0" dirty="0" smtClean="0"/>
              <a:t>There are more</a:t>
            </a:r>
          </a:p>
          <a:p>
            <a:r>
              <a:rPr lang="en-GB" baseline="0" dirty="0" smtClean="0"/>
              <a:t>Important all relevant staff involved including the HT has read them</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22</a:t>
            </a:fld>
            <a:endParaRPr lang="en-GB"/>
          </a:p>
        </p:txBody>
      </p:sp>
    </p:spTree>
    <p:extLst>
      <p:ext uri="{BB962C8B-B14F-4D97-AF65-F5344CB8AC3E}">
        <p14:creationId xmlns:p14="http://schemas.microsoft.com/office/powerpoint/2010/main" val="356653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2</a:t>
            </a:fld>
            <a:endParaRPr lang="en-GB" dirty="0"/>
          </a:p>
        </p:txBody>
      </p:sp>
    </p:spTree>
    <p:extLst>
      <p:ext uri="{BB962C8B-B14F-4D97-AF65-F5344CB8AC3E}">
        <p14:creationId xmlns:p14="http://schemas.microsoft.com/office/powerpoint/2010/main" val="2087954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Y2/Y6 8</a:t>
            </a:r>
            <a:r>
              <a:rPr lang="en-GB" baseline="0" dirty="0" smtClean="0"/>
              <a:t> workshops in total (4 to come) skills4Bradford</a:t>
            </a:r>
          </a:p>
          <a:p>
            <a:r>
              <a:rPr lang="en-GB" baseline="0" dirty="0" smtClean="0"/>
              <a:t>Hoping to run some phonics briefings next half term – look out in Friday emails &amp; on S4B</a:t>
            </a:r>
          </a:p>
          <a:p>
            <a:r>
              <a:rPr lang="en-GB" baseline="0" dirty="0" smtClean="0"/>
              <a:t>Any further support please contact me</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23</a:t>
            </a:fld>
            <a:endParaRPr lang="en-GB"/>
          </a:p>
        </p:txBody>
      </p:sp>
    </p:spTree>
    <p:extLst>
      <p:ext uri="{BB962C8B-B14F-4D97-AF65-F5344CB8AC3E}">
        <p14:creationId xmlns:p14="http://schemas.microsoft.com/office/powerpoint/2010/main" val="16596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significant changes</a:t>
            </a:r>
            <a:endParaRPr lang="en-GB" dirty="0"/>
          </a:p>
        </p:txBody>
      </p:sp>
      <p:sp>
        <p:nvSpPr>
          <p:cNvPr id="4" name="Slide Number Placeholder 3"/>
          <p:cNvSpPr>
            <a:spLocks noGrp="1"/>
          </p:cNvSpPr>
          <p:nvPr>
            <p:ph type="sldNum" sz="quarter" idx="10"/>
          </p:nvPr>
        </p:nvSpPr>
        <p:spPr/>
        <p:txBody>
          <a:bodyPr/>
          <a:lstStyle/>
          <a:p>
            <a:fld id="{F5178EE8-359B-4C70-93D9-3F1EC32D6C9E}" type="slidenum">
              <a:rPr lang="en-GB" smtClean="0"/>
              <a:t>3</a:t>
            </a:fld>
            <a:endParaRPr lang="en-GB" dirty="0"/>
          </a:p>
        </p:txBody>
      </p:sp>
    </p:spTree>
    <p:extLst>
      <p:ext uri="{BB962C8B-B14F-4D97-AF65-F5344CB8AC3E}">
        <p14:creationId xmlns:p14="http://schemas.microsoft.com/office/powerpoint/2010/main" val="23679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a:t>
            </a:r>
            <a:r>
              <a:rPr lang="en-GB" baseline="0" dirty="0" smtClean="0"/>
              <a:t> this is done – some outstanding</a:t>
            </a:r>
            <a:endParaRPr lang="en-GB" dirty="0" smtClean="0"/>
          </a:p>
          <a:p>
            <a:endParaRPr lang="en-GB" dirty="0"/>
          </a:p>
        </p:txBody>
      </p:sp>
      <p:sp>
        <p:nvSpPr>
          <p:cNvPr id="4" name="Slide Number Placeholder 3"/>
          <p:cNvSpPr>
            <a:spLocks noGrp="1"/>
          </p:cNvSpPr>
          <p:nvPr>
            <p:ph type="sldNum" sz="quarter" idx="10"/>
          </p:nvPr>
        </p:nvSpPr>
        <p:spPr/>
        <p:txBody>
          <a:bodyPr/>
          <a:lstStyle/>
          <a:p>
            <a:fld id="{F5178EE8-359B-4C70-93D9-3F1EC32D6C9E}" type="slidenum">
              <a:rPr lang="en-GB" smtClean="0"/>
              <a:t>4</a:t>
            </a:fld>
            <a:endParaRPr lang="en-GB" dirty="0"/>
          </a:p>
        </p:txBody>
      </p:sp>
    </p:spTree>
    <p:extLst>
      <p:ext uri="{BB962C8B-B14F-4D97-AF65-F5344CB8AC3E}">
        <p14:creationId xmlns:p14="http://schemas.microsoft.com/office/powerpoint/2010/main" val="196892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a:t>
            </a:r>
            <a:r>
              <a:rPr lang="en-GB" baseline="0" dirty="0" smtClean="0"/>
              <a:t> key dates</a:t>
            </a:r>
            <a:endParaRPr lang="en-GB" dirty="0" smtClean="0"/>
          </a:p>
          <a:p>
            <a:r>
              <a:rPr lang="en-GB" dirty="0" smtClean="0"/>
              <a:t>MTC can now be accessed to check register / try out / report any pupils</a:t>
            </a:r>
            <a:r>
              <a:rPr lang="en-GB" baseline="0" dirty="0" smtClean="0"/>
              <a:t> not taking – via DfE sign in</a:t>
            </a:r>
          </a:p>
          <a:p>
            <a:r>
              <a:rPr lang="en-GB" baseline="0" dirty="0" smtClean="0"/>
              <a:t>Phonics – if schools shut </a:t>
            </a:r>
            <a:r>
              <a:rPr lang="en-GB" baseline="0" dirty="0" smtClean="0"/>
              <a:t>for one of weeks</a:t>
            </a:r>
            <a:r>
              <a:rPr lang="en-GB" baseline="30000" dirty="0" smtClean="0"/>
              <a:t> </a:t>
            </a:r>
            <a:r>
              <a:rPr lang="en-GB" baseline="0" dirty="0" smtClean="0"/>
              <a:t> </a:t>
            </a:r>
            <a:r>
              <a:rPr lang="en-GB" baseline="0" dirty="0" smtClean="0"/>
              <a:t>. Pupils take test following week . If pupil absent then they are recorded absent.</a:t>
            </a:r>
          </a:p>
          <a:p>
            <a:r>
              <a:rPr lang="en-GB" dirty="0" smtClean="0"/>
              <a:t>LA will send out dates for submission of data</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5</a:t>
            </a:fld>
            <a:endParaRPr lang="en-GB" dirty="0"/>
          </a:p>
        </p:txBody>
      </p:sp>
    </p:spTree>
    <p:extLst>
      <p:ext uri="{BB962C8B-B14F-4D97-AF65-F5344CB8AC3E}">
        <p14:creationId xmlns:p14="http://schemas.microsoft.com/office/powerpoint/2010/main" val="52698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Meeting judgements:  KS2 writing range and number of pieces to demonstrate</a:t>
            </a:r>
            <a:r>
              <a:rPr lang="en-GB" baseline="0" dirty="0" smtClean="0"/>
              <a:t> evidence. KS1 reading fluency</a:t>
            </a:r>
          </a:p>
          <a:p>
            <a:r>
              <a:rPr lang="en-GB" baseline="0" dirty="0" smtClean="0"/>
              <a:t>KS1 application in maths    /  reading at GDS</a:t>
            </a:r>
          </a:p>
          <a:p>
            <a:r>
              <a:rPr lang="en-GB" baseline="0" dirty="0" smtClean="0"/>
              <a:t>Use of incorrect assessment framework to support. Using the exemplification documents – includes videos.</a:t>
            </a:r>
          </a:p>
          <a:p>
            <a:r>
              <a:rPr lang="en-GB" baseline="0" dirty="0" smtClean="0"/>
              <a:t>Independence – what does this mean</a:t>
            </a:r>
          </a:p>
          <a:p>
            <a:r>
              <a:rPr lang="en-GB" baseline="0" dirty="0" smtClean="0"/>
              <a:t>Curriculum coverage: KS1 maths where some content had not been covered </a:t>
            </a:r>
          </a:p>
          <a:p>
            <a:r>
              <a:rPr lang="en-GB" baseline="0" dirty="0" smtClean="0"/>
              <a:t>PKS had not been used in some schools – just WTS</a:t>
            </a:r>
          </a:p>
          <a:p>
            <a:r>
              <a:rPr lang="en-GB" baseline="0" dirty="0" smtClean="0"/>
              <a:t>Some schools had not engaged in any external and in some cases internal moderation. This led to misconceptions about expectations particularly after a gap</a:t>
            </a:r>
          </a:p>
          <a:p>
            <a:r>
              <a:rPr lang="en-GB" baseline="0" dirty="0" smtClean="0"/>
              <a:t>Also pressure on getting % to GDS  </a:t>
            </a:r>
          </a:p>
          <a:p>
            <a:r>
              <a:rPr lang="en-GB" baseline="0" dirty="0" smtClean="0"/>
              <a:t>Training &amp; support: some gaps identified for Autumn training to address the above in time for teachers to plan. More opportunities for moderation support</a:t>
            </a:r>
          </a:p>
          <a:p>
            <a:r>
              <a:rPr lang="en-GB" baseline="0" dirty="0" smtClean="0"/>
              <a:t>Continue to offer support where statutory moderation no longer in place. Supporting effective assessment.</a:t>
            </a:r>
          </a:p>
          <a:p>
            <a:r>
              <a:rPr lang="en-GB" baseline="0" dirty="0" smtClean="0"/>
              <a:t>Moderator role: COVID implications but crucial that HTs understand and agree to release staff. Training this year has been adjusted due to pandemic gap and to ensure QA can be carried out. HTs responsibility to endorse a teachers skills and experience to carry out the role.</a:t>
            </a:r>
          </a:p>
          <a:p>
            <a:r>
              <a:rPr lang="en-GB" baseline="0" dirty="0" smtClean="0"/>
              <a:t>Monitoring: check relevant guidance for operating in small groups and 1:1 – go over in more detail in Spring briefing</a:t>
            </a:r>
          </a:p>
          <a:p>
            <a:r>
              <a:rPr lang="en-GB" baseline="0" dirty="0" smtClean="0"/>
              <a:t>Keep all paperwork including the delivery notes – check the document</a:t>
            </a:r>
          </a:p>
          <a:p>
            <a:r>
              <a:rPr lang="en-GB" baseline="0" dirty="0" smtClean="0"/>
              <a:t>Phonics check – limited flexibility for  schools with half term week clashes</a:t>
            </a:r>
          </a:p>
          <a:p>
            <a:r>
              <a:rPr lang="en-GB" baseline="0" dirty="0" smtClean="0"/>
              <a:t>Email addresses: sometimes the office address is the only one we have for contacting schools to inform of moderation. Some HTs not aware of being selected. </a:t>
            </a:r>
          </a:p>
          <a:p>
            <a:r>
              <a:rPr lang="en-GB" baseline="0" dirty="0" smtClean="0"/>
              <a:t>Same issue for training if booked via S4B using a central email. Staff do not always get the relevant information prior to training.</a:t>
            </a:r>
            <a:endParaRPr lang="en-GB" dirty="0"/>
          </a:p>
        </p:txBody>
      </p:sp>
      <p:sp>
        <p:nvSpPr>
          <p:cNvPr id="4" name="Slide Number Placeholder 3"/>
          <p:cNvSpPr>
            <a:spLocks noGrp="1"/>
          </p:cNvSpPr>
          <p:nvPr>
            <p:ph type="sldNum" sz="quarter" idx="10"/>
          </p:nvPr>
        </p:nvSpPr>
        <p:spPr/>
        <p:txBody>
          <a:bodyPr/>
          <a:lstStyle/>
          <a:p>
            <a:fld id="{F5178EE8-359B-4C70-93D9-3F1EC32D6C9E}" type="slidenum">
              <a:rPr lang="en-GB" smtClean="0"/>
              <a:t>7</a:t>
            </a:fld>
            <a:endParaRPr lang="en-GB" dirty="0"/>
          </a:p>
        </p:txBody>
      </p:sp>
    </p:spTree>
    <p:extLst>
      <p:ext uri="{BB962C8B-B14F-4D97-AF65-F5344CB8AC3E}">
        <p14:creationId xmlns:p14="http://schemas.microsoft.com/office/powerpoint/2010/main" val="136821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8</a:t>
            </a:fld>
            <a:endParaRPr lang="en-GB" dirty="0"/>
          </a:p>
        </p:txBody>
      </p:sp>
    </p:spTree>
    <p:extLst>
      <p:ext uri="{BB962C8B-B14F-4D97-AF65-F5344CB8AC3E}">
        <p14:creationId xmlns:p14="http://schemas.microsoft.com/office/powerpoint/2010/main" val="180329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Capacity 2022 was stretched for everyone</a:t>
            </a:r>
            <a:r>
              <a:rPr lang="en-GB" baseline="0" dirty="0" smtClean="0"/>
              <a:t> and as such there may be some schools overdue. We hope to address this. </a:t>
            </a:r>
          </a:p>
          <a:p>
            <a:r>
              <a:rPr lang="en-GB" baseline="0" dirty="0" smtClean="0"/>
              <a:t>Every 4 years (at least) so any schools not moderated since 2016</a:t>
            </a:r>
          </a:p>
          <a:p>
            <a:r>
              <a:rPr lang="en-GB" baseline="0" dirty="0" smtClean="0"/>
              <a:t>Y2 continued for another year</a:t>
            </a:r>
          </a:p>
          <a:p>
            <a:r>
              <a:rPr lang="en-GB" dirty="0" smtClean="0"/>
              <a:t>Updating</a:t>
            </a:r>
            <a:r>
              <a:rPr lang="en-GB" baseline="0" dirty="0" smtClean="0"/>
              <a:t> the records last year. COVID gap. If think you have been moderated within last 4 years and have the paperwork please contact me ASAP after being informed. Likewise if you are not contacted and haven’t been moderated within the last 4 years!! 2 separate processes however – monitoring &amp; moderation</a:t>
            </a:r>
            <a:endParaRPr lang="en-GB" dirty="0"/>
          </a:p>
        </p:txBody>
      </p:sp>
      <p:sp>
        <p:nvSpPr>
          <p:cNvPr id="4" name="Slide Number Placeholder 3"/>
          <p:cNvSpPr>
            <a:spLocks noGrp="1"/>
          </p:cNvSpPr>
          <p:nvPr>
            <p:ph type="sldNum" sz="quarter" idx="10"/>
          </p:nvPr>
        </p:nvSpPr>
        <p:spPr/>
        <p:txBody>
          <a:bodyPr/>
          <a:lstStyle/>
          <a:p>
            <a:fld id="{F5178EE8-359B-4C70-93D9-3F1EC32D6C9E}" type="slidenum">
              <a:rPr lang="en-GB" smtClean="0"/>
              <a:t>9</a:t>
            </a:fld>
            <a:endParaRPr lang="en-GB" dirty="0"/>
          </a:p>
        </p:txBody>
      </p:sp>
    </p:spTree>
    <p:extLst>
      <p:ext uri="{BB962C8B-B14F-4D97-AF65-F5344CB8AC3E}">
        <p14:creationId xmlns:p14="http://schemas.microsoft.com/office/powerpoint/2010/main" val="8666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COLLABORATIVE</a:t>
            </a:r>
            <a:r>
              <a:rPr lang="en-GB" baseline="0" dirty="0" smtClean="0"/>
              <a:t> </a:t>
            </a:r>
            <a:r>
              <a:rPr lang="en-GB" dirty="0" smtClean="0"/>
              <a:t>done WITH not TO</a:t>
            </a:r>
          </a:p>
          <a:p>
            <a:r>
              <a:rPr lang="en-GB" dirty="0" smtClean="0"/>
              <a:t>GETTING THE BEST</a:t>
            </a:r>
            <a:endParaRPr lang="en-GB" dirty="0"/>
          </a:p>
        </p:txBody>
      </p:sp>
      <p:sp>
        <p:nvSpPr>
          <p:cNvPr id="4" name="Slide Number Placeholder 3"/>
          <p:cNvSpPr>
            <a:spLocks noGrp="1"/>
          </p:cNvSpPr>
          <p:nvPr>
            <p:ph type="sldNum" sz="quarter" idx="10"/>
          </p:nvPr>
        </p:nvSpPr>
        <p:spPr/>
        <p:txBody>
          <a:bodyPr/>
          <a:lstStyle/>
          <a:p>
            <a:fld id="{D76C015C-DAC6-4642-AC47-58C0639D2363}" type="slidenum">
              <a:rPr lang="en-GB" smtClean="0"/>
              <a:t>10</a:t>
            </a:fld>
            <a:endParaRPr lang="en-GB" dirty="0"/>
          </a:p>
        </p:txBody>
      </p:sp>
    </p:spTree>
    <p:extLst>
      <p:ext uri="{BB962C8B-B14F-4D97-AF65-F5344CB8AC3E}">
        <p14:creationId xmlns:p14="http://schemas.microsoft.com/office/powerpoint/2010/main" val="216875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426294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CAD8DE-40B7-47A9-AF9D-EE2A7D5708B9}"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218774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90497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151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93778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137070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63003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340088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131824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81436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41549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CAD8DE-40B7-47A9-AF9D-EE2A7D5708B9}"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87320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CAD8DE-40B7-47A9-AF9D-EE2A7D5708B9}" type="datetimeFigureOut">
              <a:rPr lang="en-GB" smtClean="0"/>
              <a:t>08/03/2023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54628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169486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46824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9CAD8DE-40B7-47A9-AF9D-EE2A7D5708B9}" type="datetimeFigureOut">
              <a:rPr lang="en-GB" smtClean="0"/>
              <a:t>08/03/2023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81826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CAD8DE-40B7-47A9-AF9D-EE2A7D5708B9}"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7E146-7344-47EA-BE2F-0FC3E7A95F03}" type="slidenum">
              <a:rPr lang="en-GB" smtClean="0"/>
              <a:t>‹#›</a:t>
            </a:fld>
            <a:endParaRPr lang="en-GB"/>
          </a:p>
        </p:txBody>
      </p:sp>
    </p:spTree>
    <p:extLst>
      <p:ext uri="{BB962C8B-B14F-4D97-AF65-F5344CB8AC3E}">
        <p14:creationId xmlns:p14="http://schemas.microsoft.com/office/powerpoint/2010/main" val="34249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CAD8DE-40B7-47A9-AF9D-EE2A7D5708B9}" type="datetimeFigureOut">
              <a:rPr lang="en-GB" smtClean="0"/>
              <a:t>08/03/2023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37E146-7344-47EA-BE2F-0FC3E7A95F03}" type="slidenum">
              <a:rPr lang="en-GB" smtClean="0"/>
              <a:t>‹#›</a:t>
            </a:fld>
            <a:endParaRPr lang="en-GB"/>
          </a:p>
        </p:txBody>
      </p:sp>
    </p:spTree>
    <p:extLst>
      <p:ext uri="{BB962C8B-B14F-4D97-AF65-F5344CB8AC3E}">
        <p14:creationId xmlns:p14="http://schemas.microsoft.com/office/powerpoint/2010/main" val="26121672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arah.Burtoft@Bradford.gov.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assets.publishing.service.gov.uk/government/uploads/system/uploads/attachment_data/file/1062035/Key_stage_1_and_2_maladministration_investigation_procedure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gov.uk/guidance/phonics-screening-check-data-collectio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gov.uk/guidance/key-stage-1-assessments" TargetMode="External"/><Relationship Id="rId5" Type="http://schemas.openxmlformats.org/officeDocument/2006/relationships/hyperlink" Target="https://www.gov.uk/government/collections/phonics-screening-check-administration" TargetMode="External"/><Relationship Id="rId4" Type="http://schemas.openxmlformats.org/officeDocument/2006/relationships/hyperlink" Target="https://www.gov.uk/government/publications/key-stage-2-tests-test-administration-guidance-ta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uidance/early-years-foundation-stage-exemplification-materi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arah.Burtoft@Bradford.gov.uk" TargetMode="External"/><Relationship Id="rId2" Type="http://schemas.openxmlformats.org/officeDocument/2006/relationships/hyperlink" Target="mailto:Phillippa.Degnan@Bradford.gov.uk"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us17.list-manage.com/track/click?u=8088a92c9c7454749d4a06114&amp;id=bb2d07555e&amp;e=3092dd8b6c" TargetMode="External"/><Relationship Id="rId2" Type="http://schemas.openxmlformats.org/officeDocument/2006/relationships/hyperlink" Target="#ReminderindependentschoolKS2pupilregist"/><Relationship Id="rId1" Type="http://schemas.openxmlformats.org/officeDocument/2006/relationships/slideLayout" Target="../slideLayouts/slideLayout2.xml"/><Relationship Id="rId5" Type="http://schemas.openxmlformats.org/officeDocument/2006/relationships/hyperlink" Target="https://www.us17.list-manage.com/track/click?u=8088a92c9c7454749d4a06114&amp;id=c217b82768&amp;e=3092dd8b6c" TargetMode="External"/><Relationship Id="rId4" Type="http://schemas.openxmlformats.org/officeDocument/2006/relationships/hyperlink" Target="https://www.us17.list-manage.com/track/click?u=8088a92c9c7454749d4a06114&amp;id=40c6f106c5&amp;e=3092dd8b6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4" y="1746442"/>
            <a:ext cx="10432473" cy="2387600"/>
          </a:xfrm>
        </p:spPr>
        <p:txBody>
          <a:bodyPr>
            <a:normAutofit fontScale="90000"/>
          </a:bodyPr>
          <a:lstStyle/>
          <a:p>
            <a:pPr algn="ctr"/>
            <a:r>
              <a:rPr lang="en-GB" b="1" dirty="0" smtClean="0">
                <a:solidFill>
                  <a:srgbClr val="002060"/>
                </a:solidFill>
              </a:rPr>
              <a:t/>
            </a:r>
            <a:br>
              <a:rPr lang="en-GB" b="1" dirty="0" smtClean="0">
                <a:solidFill>
                  <a:srgbClr val="002060"/>
                </a:solidFill>
              </a:rPr>
            </a:br>
            <a:r>
              <a:rPr lang="en-GB" b="1" dirty="0">
                <a:solidFill>
                  <a:srgbClr val="002060"/>
                </a:solidFill>
              </a:rPr>
              <a:t/>
            </a:r>
            <a:br>
              <a:rPr lang="en-GB" b="1" dirty="0">
                <a:solidFill>
                  <a:srgbClr val="002060"/>
                </a:solidFill>
              </a:rPr>
            </a:br>
            <a:r>
              <a:rPr lang="en-GB" b="1" dirty="0" smtClean="0">
                <a:solidFill>
                  <a:srgbClr val="002060"/>
                </a:solidFill>
              </a:rPr>
              <a:t/>
            </a:r>
            <a:br>
              <a:rPr lang="en-GB" b="1" dirty="0" smtClean="0">
                <a:solidFill>
                  <a:srgbClr val="002060"/>
                </a:solidFill>
              </a:rPr>
            </a:br>
            <a:r>
              <a:rPr lang="en-GB" b="1" dirty="0">
                <a:solidFill>
                  <a:srgbClr val="002060"/>
                </a:solidFill>
              </a:rPr>
              <a:t/>
            </a:r>
            <a:br>
              <a:rPr lang="en-GB" b="1" dirty="0">
                <a:solidFill>
                  <a:srgbClr val="002060"/>
                </a:solidFill>
              </a:rPr>
            </a:br>
            <a:r>
              <a:rPr lang="en-GB" b="1" dirty="0" smtClean="0">
                <a:solidFill>
                  <a:srgbClr val="002060"/>
                </a:solidFill>
              </a:rPr>
              <a:t/>
            </a:r>
            <a:br>
              <a:rPr lang="en-GB" b="1" dirty="0" smtClean="0">
                <a:solidFill>
                  <a:srgbClr val="002060"/>
                </a:solidFill>
              </a:rPr>
            </a:br>
            <a:r>
              <a:rPr lang="en-GB" b="1" dirty="0">
                <a:solidFill>
                  <a:srgbClr val="002060"/>
                </a:solidFill>
              </a:rPr>
              <a:t/>
            </a:r>
            <a:br>
              <a:rPr lang="en-GB" b="1" dirty="0">
                <a:solidFill>
                  <a:srgbClr val="002060"/>
                </a:solidFill>
              </a:rPr>
            </a:br>
            <a:r>
              <a:rPr lang="en-GB" b="1" dirty="0" smtClean="0">
                <a:solidFill>
                  <a:srgbClr val="002060"/>
                </a:solidFill>
              </a:rPr>
              <a:t>Head Teacher Briefing</a:t>
            </a:r>
            <a:br>
              <a:rPr lang="en-GB" b="1" dirty="0" smtClean="0">
                <a:solidFill>
                  <a:srgbClr val="002060"/>
                </a:solidFill>
              </a:rPr>
            </a:br>
            <a:r>
              <a:rPr lang="en-GB" sz="6000" b="1" dirty="0" smtClean="0">
                <a:solidFill>
                  <a:srgbClr val="002060"/>
                </a:solidFill>
              </a:rPr>
              <a:t>PRIMARY STATUTORY MODERATION &amp; MONITORING March  2023</a:t>
            </a:r>
            <a:endParaRPr lang="en-GB" b="1" dirty="0">
              <a:solidFill>
                <a:srgbClr val="00206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864023" y="5864120"/>
            <a:ext cx="3136900" cy="751614"/>
          </a:xfrm>
          <a:prstGeom prst="rect">
            <a:avLst/>
          </a:prstGeom>
        </p:spPr>
      </p:pic>
      <p:sp>
        <p:nvSpPr>
          <p:cNvPr id="5" name="TextBox 4"/>
          <p:cNvSpPr txBox="1"/>
          <p:nvPr/>
        </p:nvSpPr>
        <p:spPr>
          <a:xfrm>
            <a:off x="221674" y="5039598"/>
            <a:ext cx="10740159" cy="1200329"/>
          </a:xfrm>
          <a:prstGeom prst="rect">
            <a:avLst/>
          </a:prstGeom>
          <a:noFill/>
        </p:spPr>
        <p:txBody>
          <a:bodyPr wrap="square" rtlCol="0">
            <a:spAutoFit/>
          </a:bodyPr>
          <a:lstStyle/>
          <a:p>
            <a:r>
              <a:rPr lang="en-GB" sz="2400" dirty="0" smtClean="0"/>
              <a:t>Sarah Burtoft       Primary Education Adviser &amp; Moderation Manager</a:t>
            </a:r>
          </a:p>
          <a:p>
            <a:r>
              <a:rPr lang="en-GB" sz="2400" dirty="0" smtClean="0">
                <a:hlinkClick r:id="rId4"/>
              </a:rPr>
              <a:t>Sarah.Burtoft@Bradford.gov.uk</a:t>
            </a:r>
            <a:endParaRPr lang="en-GB" sz="2400" dirty="0" smtClean="0"/>
          </a:p>
          <a:p>
            <a:r>
              <a:rPr lang="en-GB" sz="2400" dirty="0" smtClean="0"/>
              <a:t>07974585728 </a:t>
            </a:r>
            <a:endParaRPr lang="en-GB" sz="2400" dirty="0"/>
          </a:p>
        </p:txBody>
      </p:sp>
    </p:spTree>
    <p:extLst>
      <p:ext uri="{BB962C8B-B14F-4D97-AF65-F5344CB8AC3E}">
        <p14:creationId xmlns:p14="http://schemas.microsoft.com/office/powerpoint/2010/main" val="4055733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526" y="362708"/>
            <a:ext cx="9144000" cy="903385"/>
          </a:xfrm>
        </p:spPr>
        <p:txBody>
          <a:bodyPr>
            <a:normAutofit fontScale="90000"/>
          </a:bodyPr>
          <a:lstStyle/>
          <a:p>
            <a:r>
              <a:rPr lang="en-GB" b="1" dirty="0" smtClean="0">
                <a:solidFill>
                  <a:schemeClr val="tx1"/>
                </a:solidFill>
              </a:rPr>
              <a:t>PROCESS</a:t>
            </a:r>
            <a:endParaRPr lang="en-GB" b="1" dirty="0">
              <a:solidFill>
                <a:schemeClr val="tx1"/>
              </a:solidFill>
            </a:endParaRPr>
          </a:p>
        </p:txBody>
      </p:sp>
      <p:sp>
        <p:nvSpPr>
          <p:cNvPr id="3" name="Subtitle 2"/>
          <p:cNvSpPr>
            <a:spLocks noGrp="1"/>
          </p:cNvSpPr>
          <p:nvPr>
            <p:ph type="subTitle" idx="1"/>
          </p:nvPr>
        </p:nvSpPr>
        <p:spPr>
          <a:xfrm>
            <a:off x="263237" y="1654020"/>
            <a:ext cx="11180618" cy="2419216"/>
          </a:xfrm>
        </p:spPr>
        <p:txBody>
          <a:bodyPr>
            <a:noAutofit/>
          </a:bodyPr>
          <a:lstStyle/>
          <a:p>
            <a:pPr algn="l"/>
            <a:r>
              <a:rPr lang="en-GB" dirty="0" smtClean="0">
                <a:solidFill>
                  <a:schemeClr val="tx1"/>
                </a:solidFill>
              </a:rPr>
              <a:t>Phone call – inform school of moderation.</a:t>
            </a:r>
          </a:p>
          <a:p>
            <a:pPr algn="l"/>
            <a:r>
              <a:rPr lang="en-GB" dirty="0" smtClean="0">
                <a:solidFill>
                  <a:schemeClr val="tx1"/>
                </a:solidFill>
              </a:rPr>
              <a:t> Follow up phone call to arrange date/time. Discuss arrangements and requirements. </a:t>
            </a:r>
          </a:p>
          <a:p>
            <a:pPr algn="l"/>
            <a:r>
              <a:rPr lang="en-GB" dirty="0" smtClean="0">
                <a:solidFill>
                  <a:schemeClr val="tx1"/>
                </a:solidFill>
              </a:rPr>
              <a:t>There will be no expectation to send work prior to the visit or to copy work for the visit. Original evidence in any format is acceptable. </a:t>
            </a:r>
          </a:p>
          <a:p>
            <a:pPr algn="l"/>
            <a:r>
              <a:rPr lang="en-GB" dirty="0" smtClean="0">
                <a:solidFill>
                  <a:schemeClr val="tx1"/>
                </a:solidFill>
              </a:rPr>
              <a:t>A </a:t>
            </a:r>
            <a:r>
              <a:rPr lang="en-GB" dirty="0">
                <a:solidFill>
                  <a:schemeClr val="tx1"/>
                </a:solidFill>
              </a:rPr>
              <a:t>ranked list of pupils within each judgement will be requested </a:t>
            </a:r>
            <a:r>
              <a:rPr lang="en-GB" dirty="0" smtClean="0">
                <a:solidFill>
                  <a:schemeClr val="tx1"/>
                </a:solidFill>
              </a:rPr>
              <a:t>to enable </a:t>
            </a:r>
            <a:r>
              <a:rPr lang="en-GB" dirty="0">
                <a:solidFill>
                  <a:schemeClr val="tx1"/>
                </a:solidFill>
              </a:rPr>
              <a:t>breadth </a:t>
            </a:r>
            <a:r>
              <a:rPr lang="en-GB" dirty="0" smtClean="0">
                <a:solidFill>
                  <a:schemeClr val="tx1"/>
                </a:solidFill>
              </a:rPr>
              <a:t>of the </a:t>
            </a:r>
            <a:r>
              <a:rPr lang="en-GB" dirty="0">
                <a:solidFill>
                  <a:schemeClr val="tx1"/>
                </a:solidFill>
              </a:rPr>
              <a:t>sample</a:t>
            </a:r>
            <a:r>
              <a:rPr lang="en-GB" dirty="0" smtClean="0">
                <a:solidFill>
                  <a:schemeClr val="tx1"/>
                </a:solidFill>
              </a:rPr>
              <a:t>.     DATA AGREEMENT</a:t>
            </a:r>
            <a:endParaRPr lang="en-GB" dirty="0">
              <a:solidFill>
                <a:schemeClr val="tx1"/>
              </a:solidFill>
            </a:endParaRPr>
          </a:p>
          <a:p>
            <a:pPr algn="l"/>
            <a:r>
              <a:rPr lang="en-GB" dirty="0" smtClean="0">
                <a:solidFill>
                  <a:schemeClr val="tx1"/>
                </a:solidFill>
              </a:rPr>
              <a:t>Staff attending the session: Maximum of moderator(s) + teacher(s). </a:t>
            </a:r>
          </a:p>
          <a:p>
            <a:pPr algn="l"/>
            <a:r>
              <a:rPr lang="en-GB" dirty="0" smtClean="0">
                <a:solidFill>
                  <a:schemeClr val="tx1"/>
                </a:solidFill>
              </a:rPr>
              <a:t>A meeting will be held with the HT or delegated SLT member at the end of the session.</a:t>
            </a:r>
          </a:p>
          <a:p>
            <a:pPr algn="l"/>
            <a:endParaRPr lang="en-GB" dirty="0" smtClean="0">
              <a:solidFill>
                <a:schemeClr val="tx1"/>
              </a:solidFill>
            </a:endParaRPr>
          </a:p>
          <a:p>
            <a:pPr algn="l"/>
            <a:endParaRPr lang="en-GB" dirty="0" smtClean="0"/>
          </a:p>
          <a:p>
            <a:pPr algn="l"/>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725890" y="6109853"/>
            <a:ext cx="2291773" cy="631767"/>
          </a:xfrm>
          <a:prstGeom prst="rect">
            <a:avLst/>
          </a:prstGeom>
        </p:spPr>
      </p:pic>
    </p:spTree>
    <p:extLst>
      <p:ext uri="{BB962C8B-B14F-4D97-AF65-F5344CB8AC3E}">
        <p14:creationId xmlns:p14="http://schemas.microsoft.com/office/powerpoint/2010/main" val="234309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286" y="207296"/>
            <a:ext cx="11563642" cy="1207467"/>
          </a:xfrm>
        </p:spPr>
        <p:txBody>
          <a:bodyPr>
            <a:normAutofit/>
          </a:bodyPr>
          <a:lstStyle/>
          <a:p>
            <a:r>
              <a:rPr lang="en-GB" b="1" dirty="0" smtClean="0">
                <a:solidFill>
                  <a:srgbClr val="002060"/>
                </a:solidFill>
              </a:rPr>
              <a:t> </a:t>
            </a:r>
            <a:endParaRPr lang="en-GB" b="1" dirty="0">
              <a:solidFill>
                <a:srgbClr val="002060"/>
              </a:solidFill>
            </a:endParaRPr>
          </a:p>
        </p:txBody>
      </p:sp>
      <p:sp>
        <p:nvSpPr>
          <p:cNvPr id="3" name="Subtitle 2"/>
          <p:cNvSpPr>
            <a:spLocks noGrp="1"/>
          </p:cNvSpPr>
          <p:nvPr>
            <p:ph type="subTitle" idx="1"/>
          </p:nvPr>
        </p:nvSpPr>
        <p:spPr>
          <a:xfrm>
            <a:off x="654049" y="1414763"/>
            <a:ext cx="5289551" cy="1655762"/>
          </a:xfrm>
        </p:spPr>
        <p:txBody>
          <a:bodyPr>
            <a:noAutofit/>
          </a:bodyPr>
          <a:lstStyle/>
          <a:p>
            <a:pPr algn="l"/>
            <a:r>
              <a:rPr lang="en-GB" b="1" dirty="0" smtClean="0">
                <a:solidFill>
                  <a:schemeClr val="accent6">
                    <a:lumMod val="50000"/>
                  </a:schemeClr>
                </a:solidFill>
              </a:rPr>
              <a:t>  </a:t>
            </a:r>
            <a:endParaRPr lang="en-GB" b="1" dirty="0">
              <a:solidFill>
                <a:schemeClr val="accent6">
                  <a:lumMod val="50000"/>
                </a:schemeClr>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869775" y="5948297"/>
            <a:ext cx="3136900" cy="751614"/>
          </a:xfrm>
          <a:prstGeom prst="rect">
            <a:avLst/>
          </a:prstGeom>
        </p:spPr>
      </p:pic>
      <p:sp>
        <p:nvSpPr>
          <p:cNvPr id="8" name="Rectangle 7"/>
          <p:cNvSpPr/>
          <p:nvPr/>
        </p:nvSpPr>
        <p:spPr>
          <a:xfrm>
            <a:off x="471055" y="1142813"/>
            <a:ext cx="10613803" cy="400110"/>
          </a:xfrm>
          <a:prstGeom prst="rect">
            <a:avLst/>
          </a:prstGeom>
        </p:spPr>
        <p:txBody>
          <a:bodyPr wrap="none">
            <a:spAutoFit/>
          </a:bodyPr>
          <a:lstStyle/>
          <a:p>
            <a:pPr marL="342900" indent="-342900">
              <a:buFont typeface="Arial" panose="020B0604020202020204" pitchFamily="34" charset="0"/>
              <a:buChar char="•"/>
            </a:pPr>
            <a:r>
              <a:rPr lang="en-GB" sz="2000" dirty="0"/>
              <a:t>Allocate a suitable area to work in</a:t>
            </a:r>
            <a:r>
              <a:rPr lang="en-GB" sz="2000" dirty="0" smtClean="0"/>
              <a:t>. Somewhere away from distractions if possible.</a:t>
            </a:r>
            <a:endParaRPr lang="en-GB" sz="2000" dirty="0"/>
          </a:p>
        </p:txBody>
      </p:sp>
      <p:sp>
        <p:nvSpPr>
          <p:cNvPr id="9" name="TextBox 8"/>
          <p:cNvSpPr txBox="1"/>
          <p:nvPr/>
        </p:nvSpPr>
        <p:spPr>
          <a:xfrm>
            <a:off x="471055" y="3249903"/>
            <a:ext cx="11720945"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A professional discussion between the teacher and moderator. The teacher is able to demonstrate how the work provided evidences their judgment and to articulate their understanding of the standards. </a:t>
            </a:r>
            <a:endParaRPr lang="en-GB" sz="2000" dirty="0"/>
          </a:p>
        </p:txBody>
      </p:sp>
      <p:sp>
        <p:nvSpPr>
          <p:cNvPr id="10" name="TextBox 9"/>
          <p:cNvSpPr txBox="1"/>
          <p:nvPr/>
        </p:nvSpPr>
        <p:spPr>
          <a:xfrm>
            <a:off x="471055" y="4705610"/>
            <a:ext cx="10257906"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A record of the visit is provided signed by the moderator and HT. </a:t>
            </a:r>
            <a:endParaRPr lang="en-GB" sz="2000" dirty="0"/>
          </a:p>
        </p:txBody>
      </p:sp>
      <p:sp>
        <p:nvSpPr>
          <p:cNvPr id="11" name="TextBox 10"/>
          <p:cNvSpPr txBox="1"/>
          <p:nvPr/>
        </p:nvSpPr>
        <p:spPr>
          <a:xfrm>
            <a:off x="471055" y="2128577"/>
            <a:ext cx="10986654"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If KS1 the moderator will need to work with individual/groups of pupils.</a:t>
            </a:r>
            <a:endParaRPr lang="en-GB" dirty="0"/>
          </a:p>
        </p:txBody>
      </p:sp>
      <p:sp>
        <p:nvSpPr>
          <p:cNvPr id="12" name="TextBox 11"/>
          <p:cNvSpPr txBox="1"/>
          <p:nvPr/>
        </p:nvSpPr>
        <p:spPr>
          <a:xfrm>
            <a:off x="101224" y="5405037"/>
            <a:ext cx="11398624" cy="830997"/>
          </a:xfrm>
          <a:prstGeom prst="rect">
            <a:avLst/>
          </a:prstGeom>
          <a:noFill/>
        </p:spPr>
        <p:txBody>
          <a:bodyPr wrap="square" rtlCol="0">
            <a:spAutoFit/>
          </a:bodyPr>
          <a:lstStyle/>
          <a:p>
            <a:r>
              <a:rPr lang="en-GB" sz="2400" b="1" dirty="0" smtClean="0">
                <a:solidFill>
                  <a:srgbClr val="FFFF00"/>
                </a:solidFill>
                <a:latin typeface="Arial" panose="020B0604020202020204" pitchFamily="34" charset="0"/>
                <a:cs typeface="Arial" panose="020B0604020202020204" pitchFamily="34" charset="0"/>
              </a:rPr>
              <a:t>Moderation quality assures the accuracy of teacher assessment across the cohort.</a:t>
            </a:r>
            <a:endParaRPr lang="en-GB"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0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404"/>
            <a:ext cx="12192000" cy="1047096"/>
          </a:xfrm>
        </p:spPr>
        <p:txBody>
          <a:bodyPr>
            <a:normAutofit/>
          </a:bodyPr>
          <a:lstStyle/>
          <a:p>
            <a:r>
              <a:rPr lang="en-GB" sz="5400" b="1" dirty="0" smtClean="0"/>
              <a:t>Moderation Day.</a:t>
            </a:r>
            <a:endParaRPr lang="en-GB" sz="5400" b="1" dirty="0"/>
          </a:p>
        </p:txBody>
      </p:sp>
      <p:sp>
        <p:nvSpPr>
          <p:cNvPr id="3" name="Subtitle 2"/>
          <p:cNvSpPr>
            <a:spLocks noGrp="1"/>
          </p:cNvSpPr>
          <p:nvPr>
            <p:ph type="subTitle" idx="1"/>
          </p:nvPr>
        </p:nvSpPr>
        <p:spPr>
          <a:xfrm>
            <a:off x="166255" y="1376693"/>
            <a:ext cx="11319164" cy="590133"/>
          </a:xfrm>
        </p:spPr>
        <p:txBody>
          <a:bodyPr>
            <a:noAutofit/>
          </a:bodyPr>
          <a:lstStyle/>
          <a:p>
            <a:pPr marL="342900" indent="-342900" algn="l">
              <a:buFont typeface="Arial" panose="020B0604020202020204" pitchFamily="34" charset="0"/>
              <a:buChar char="•"/>
            </a:pPr>
            <a:r>
              <a:rPr lang="en-GB" cap="none" dirty="0" smtClean="0">
                <a:solidFill>
                  <a:schemeClr val="tx1"/>
                </a:solidFill>
              </a:rPr>
              <a:t>Looks at a sample of work judged by the school to be WT / EXP / GDS</a:t>
            </a:r>
          </a:p>
          <a:p>
            <a:pPr algn="l"/>
            <a:r>
              <a:rPr lang="en-GB" cap="none" dirty="0" smtClean="0">
                <a:solidFill>
                  <a:schemeClr val="tx1"/>
                </a:solidFill>
              </a:rPr>
              <a:t>      At least 10% of the cohort -  this is for each class.  </a:t>
            </a:r>
            <a:endParaRPr lang="en-GB" cap="none"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977718" y="6225987"/>
            <a:ext cx="2074582" cy="481405"/>
          </a:xfrm>
          <a:prstGeom prst="rect">
            <a:avLst/>
          </a:prstGeom>
        </p:spPr>
      </p:pic>
      <p:sp>
        <p:nvSpPr>
          <p:cNvPr id="5" name="TextBox 4"/>
          <p:cNvSpPr txBox="1"/>
          <p:nvPr/>
        </p:nvSpPr>
        <p:spPr>
          <a:xfrm>
            <a:off x="166254" y="2444885"/>
            <a:ext cx="11886045"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Does not include work of pupils working within the pre-key stage standards or assessed using the engagement model.</a:t>
            </a:r>
            <a:endParaRPr lang="en-GB" sz="2000" dirty="0"/>
          </a:p>
        </p:txBody>
      </p:sp>
      <p:sp>
        <p:nvSpPr>
          <p:cNvPr id="6" name="TextBox 5"/>
          <p:cNvSpPr txBox="1"/>
          <p:nvPr/>
        </p:nvSpPr>
        <p:spPr>
          <a:xfrm>
            <a:off x="166254" y="3470437"/>
            <a:ext cx="11720945"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Evidence provided should demonstrate each of the “pupil can” statements within the standard.</a:t>
            </a:r>
            <a:endParaRPr lang="en-GB" sz="2000" dirty="0"/>
          </a:p>
        </p:txBody>
      </p:sp>
      <p:sp>
        <p:nvSpPr>
          <p:cNvPr id="9" name="TextBox 8"/>
          <p:cNvSpPr txBox="1"/>
          <p:nvPr/>
        </p:nvSpPr>
        <p:spPr>
          <a:xfrm>
            <a:off x="166254" y="4495989"/>
            <a:ext cx="10257906"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Allow for a day and ensure teacher/s can be released for the duration.</a:t>
            </a:r>
            <a:endParaRPr lang="en-GB" sz="2000" dirty="0"/>
          </a:p>
        </p:txBody>
      </p:sp>
      <p:sp>
        <p:nvSpPr>
          <p:cNvPr id="7" name="TextBox 6"/>
          <p:cNvSpPr txBox="1"/>
          <p:nvPr/>
        </p:nvSpPr>
        <p:spPr>
          <a:xfrm>
            <a:off x="166254" y="5376377"/>
            <a:ext cx="9116291"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Likely to be 2 moderators + potential QA visit.</a:t>
            </a:r>
            <a:endParaRPr lang="en-GB" dirty="0"/>
          </a:p>
        </p:txBody>
      </p:sp>
    </p:spTree>
    <p:extLst>
      <p:ext uri="{BB962C8B-B14F-4D97-AF65-F5344CB8AC3E}">
        <p14:creationId xmlns:p14="http://schemas.microsoft.com/office/powerpoint/2010/main" val="4674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83" y="0"/>
            <a:ext cx="12192000" cy="957449"/>
          </a:xfrm>
        </p:spPr>
        <p:txBody>
          <a:bodyPr>
            <a:normAutofit/>
          </a:bodyPr>
          <a:lstStyle/>
          <a:p>
            <a:r>
              <a:rPr lang="en-GB" sz="5400" b="1" dirty="0" smtClean="0">
                <a:latin typeface="Arial" panose="020B0604020202020204" pitchFamily="34" charset="0"/>
                <a:cs typeface="Arial" panose="020B0604020202020204" pitchFamily="34" charset="0"/>
              </a:rPr>
              <a:t>OUTCOME – </a:t>
            </a:r>
            <a:r>
              <a:rPr lang="en-GB" sz="5400" b="1" dirty="0">
                <a:latin typeface="Arial" panose="020B0604020202020204" pitchFamily="34" charset="0"/>
                <a:cs typeface="Arial" panose="020B0604020202020204" pitchFamily="34" charset="0"/>
              </a:rPr>
              <a:t>w</a:t>
            </a:r>
            <a:r>
              <a:rPr lang="en-GB" sz="5400" b="1" dirty="0" smtClean="0">
                <a:latin typeface="Arial" panose="020B0604020202020204" pitchFamily="34" charset="0"/>
                <a:cs typeface="Arial" panose="020B0604020202020204" pitchFamily="34" charset="0"/>
              </a:rPr>
              <a:t>hat if?</a:t>
            </a:r>
            <a:endParaRPr lang="en-GB" sz="5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9635" y="1237402"/>
            <a:ext cx="11929782" cy="667500"/>
          </a:xfrm>
        </p:spPr>
        <p:txBody>
          <a:bodyPr>
            <a:noAutofit/>
          </a:bodyPr>
          <a:lstStyle/>
          <a:p>
            <a:pPr marL="342900" indent="-342900" algn="l">
              <a:buFont typeface="Arial" panose="020B0604020202020204" pitchFamily="34" charset="0"/>
              <a:buChar char="•"/>
            </a:pPr>
            <a:r>
              <a:rPr lang="en-GB" sz="2400" cap="none" dirty="0" smtClean="0">
                <a:solidFill>
                  <a:schemeClr val="tx1"/>
                </a:solidFill>
              </a:rPr>
              <a:t>It is decided the sample of work shown doesn’t demonstrate the standards sufficiently</a:t>
            </a:r>
            <a:r>
              <a:rPr lang="en-GB" sz="2400" cap="none" dirty="0" smtClean="0">
                <a:solidFill>
                  <a:schemeClr val="tx1"/>
                </a:solidFill>
              </a:rPr>
              <a:t>? Additional evidence can be supplied </a:t>
            </a:r>
            <a:r>
              <a:rPr lang="en-GB" sz="2400" cap="none" dirty="0" smtClean="0">
                <a:solidFill>
                  <a:schemeClr val="tx1"/>
                </a:solidFill>
              </a:rPr>
              <a:t>an</a:t>
            </a:r>
            <a:r>
              <a:rPr lang="en-GB" sz="2400" cap="none" dirty="0" smtClean="0">
                <a:solidFill>
                  <a:schemeClr val="tx1"/>
                </a:solidFill>
              </a:rPr>
              <a:t>d/or the sample of pupils extended.</a:t>
            </a:r>
            <a:endParaRPr lang="en-GB" sz="2400" cap="none"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597464" y="6236034"/>
            <a:ext cx="2477995" cy="518097"/>
          </a:xfrm>
          <a:prstGeom prst="rect">
            <a:avLst/>
          </a:prstGeom>
        </p:spPr>
      </p:pic>
      <p:sp>
        <p:nvSpPr>
          <p:cNvPr id="6" name="TextBox 5"/>
          <p:cNvSpPr txBox="1"/>
          <p:nvPr/>
        </p:nvSpPr>
        <p:spPr>
          <a:xfrm>
            <a:off x="219635" y="2431212"/>
            <a:ext cx="11875994"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cs typeface="Arial" panose="020B0604020202020204" pitchFamily="34" charset="0"/>
              </a:rPr>
              <a:t>The moderator and teacher are in agreement about all judgments including any changes made to assessments.</a:t>
            </a:r>
            <a:endParaRPr lang="en-GB" sz="2400" dirty="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273423" y="3318012"/>
            <a:ext cx="1147930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Some pupils demonstrate potential to meet the standard above?</a:t>
            </a:r>
            <a:endParaRPr lang="en-GB" sz="2400" dirty="0"/>
          </a:p>
        </p:txBody>
      </p:sp>
      <p:sp>
        <p:nvSpPr>
          <p:cNvPr id="8" name="TextBox 7"/>
          <p:cNvSpPr txBox="1"/>
          <p:nvPr/>
        </p:nvSpPr>
        <p:spPr>
          <a:xfrm>
            <a:off x="1504200" y="3824629"/>
            <a:ext cx="8592671" cy="461665"/>
          </a:xfrm>
          <a:prstGeom prst="rect">
            <a:avLst/>
          </a:prstGeom>
          <a:noFill/>
        </p:spPr>
        <p:txBody>
          <a:bodyPr wrap="square" rtlCol="0">
            <a:spAutoFit/>
          </a:bodyPr>
          <a:lstStyle/>
          <a:p>
            <a:r>
              <a:rPr lang="en-GB" sz="2400" dirty="0" smtClean="0"/>
              <a:t>Internal re-moderation if the moderator and teacher agree.</a:t>
            </a:r>
            <a:endParaRPr lang="en-GB" sz="2400" dirty="0"/>
          </a:p>
        </p:txBody>
      </p:sp>
      <p:sp>
        <p:nvSpPr>
          <p:cNvPr id="9" name="TextBox 8"/>
          <p:cNvSpPr txBox="1"/>
          <p:nvPr/>
        </p:nvSpPr>
        <p:spPr>
          <a:xfrm>
            <a:off x="1504200" y="4605575"/>
            <a:ext cx="10248528" cy="461665"/>
          </a:xfrm>
          <a:prstGeom prst="rect">
            <a:avLst/>
          </a:prstGeom>
          <a:noFill/>
        </p:spPr>
        <p:txBody>
          <a:bodyPr wrap="square" rtlCol="0">
            <a:spAutoFit/>
          </a:bodyPr>
          <a:lstStyle/>
          <a:p>
            <a:r>
              <a:rPr lang="en-GB" sz="2400" dirty="0" smtClean="0"/>
              <a:t>External re-moderation if the moderator does not agree with the TA judgements.</a:t>
            </a:r>
            <a:endParaRPr lang="en-GB" sz="2400" dirty="0"/>
          </a:p>
        </p:txBody>
      </p:sp>
      <p:sp>
        <p:nvSpPr>
          <p:cNvPr id="10" name="Bent-Up Arrow 9"/>
          <p:cNvSpPr/>
          <p:nvPr/>
        </p:nvSpPr>
        <p:spPr>
          <a:xfrm rot="5400000">
            <a:off x="1008144" y="3701021"/>
            <a:ext cx="514021" cy="4907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Bent-Up Arrow 10"/>
          <p:cNvSpPr/>
          <p:nvPr/>
        </p:nvSpPr>
        <p:spPr>
          <a:xfrm rot="5400000">
            <a:off x="671094" y="4073723"/>
            <a:ext cx="1188123" cy="49073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73423" y="5508216"/>
            <a:ext cx="1067696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 school and moderator are unable to reach agreement? </a:t>
            </a:r>
            <a:endParaRPr lang="en-GB" sz="2400" dirty="0"/>
          </a:p>
        </p:txBody>
      </p:sp>
    </p:spTree>
    <p:extLst>
      <p:ext uri="{BB962C8B-B14F-4D97-AF65-F5344CB8AC3E}">
        <p14:creationId xmlns:p14="http://schemas.microsoft.com/office/powerpoint/2010/main" val="15615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animBg="1"/>
      <p:bldP spid="11"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526" y="362708"/>
            <a:ext cx="9144000" cy="903385"/>
          </a:xfrm>
        </p:spPr>
        <p:txBody>
          <a:bodyPr>
            <a:normAutofit fontScale="90000"/>
          </a:bodyPr>
          <a:lstStyle/>
          <a:p>
            <a:r>
              <a:rPr lang="en-GB" b="1" dirty="0" smtClean="0">
                <a:solidFill>
                  <a:srgbClr val="002060"/>
                </a:solidFill>
              </a:rPr>
              <a:t>APPEAL PROCESS</a:t>
            </a:r>
            <a:endParaRPr lang="en-GB" b="1" dirty="0">
              <a:solidFill>
                <a:srgbClr val="00206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462654" y="6206836"/>
            <a:ext cx="2576945" cy="518298"/>
          </a:xfrm>
          <a:prstGeom prst="rect">
            <a:avLst/>
          </a:prstGeom>
        </p:spPr>
      </p:pic>
      <p:sp>
        <p:nvSpPr>
          <p:cNvPr id="5" name="Rectangle 4"/>
          <p:cNvSpPr/>
          <p:nvPr/>
        </p:nvSpPr>
        <p:spPr>
          <a:xfrm>
            <a:off x="192471" y="1000331"/>
            <a:ext cx="11610109" cy="5472267"/>
          </a:xfrm>
          <a:prstGeom prst="rect">
            <a:avLst/>
          </a:prstGeom>
        </p:spPr>
        <p:txBody>
          <a:bodyPr wrap="square">
            <a:spAutoFit/>
          </a:bodyPr>
          <a:lstStyle/>
          <a:p>
            <a:pPr>
              <a:lnSpc>
                <a:spcPct val="115000"/>
              </a:lnSpc>
              <a:spcAft>
                <a:spcPts val="0"/>
              </a:spcAft>
            </a:pPr>
            <a:r>
              <a:rPr lang="en-GB" sz="1600" u="sng" dirty="0">
                <a:latin typeface="Arial" panose="020B0604020202020204" pitchFamily="34" charset="0"/>
                <a:ea typeface="Calibri" panose="020F0502020204030204" pitchFamily="34" charset="0"/>
                <a:cs typeface="Times New Roman" panose="02020603050405020304" pitchFamily="18" charset="0"/>
              </a:rPr>
              <a:t>Stage 1: During the external LA moderation meeting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If (following professional discussion between the moderator and the class teacher, and examination of additional evidence) the moderator is not able to validate the accuracy of the school’s assessments in line with national standards, the moderator will inform the head teacher (or representative) and the reasons for moderator judgements will be explained.  The LA record of visit will identify any assessment judgements that were not agreed.  If the head teacher does not agree the decisions made by the moderator by the end of the visit, they will make an appropriate written comment when they sign off the record of visit.  The moderator will inform the LA moderation </a:t>
            </a:r>
            <a:r>
              <a:rPr lang="en-GB" sz="1600" dirty="0" smtClean="0">
                <a:latin typeface="Arial" panose="020B0604020202020204" pitchFamily="34" charset="0"/>
                <a:ea typeface="Calibri" panose="020F0502020204030204" pitchFamily="34" charset="0"/>
                <a:cs typeface="Times New Roman" panose="02020603050405020304" pitchFamily="18" charset="0"/>
              </a:rPr>
              <a:t>manager, Sarah Burtoft,</a:t>
            </a:r>
            <a:r>
              <a:rPr lang="en-GB" sz="1600" b="1" dirty="0" smtClean="0">
                <a:latin typeface="Arial" panose="020B0604020202020204" pitchFamily="34" charset="0"/>
                <a:ea typeface="Calibri" panose="020F0502020204030204" pitchFamily="34" charset="0"/>
                <a:cs typeface="Times New Roman" panose="02020603050405020304" pitchFamily="18" charset="0"/>
              </a:rPr>
              <a:t> </a:t>
            </a:r>
            <a:r>
              <a:rPr lang="en-GB" sz="1600" dirty="0">
                <a:latin typeface="Arial" panose="020B0604020202020204" pitchFamily="34" charset="0"/>
                <a:ea typeface="Calibri" panose="020F0502020204030204" pitchFamily="34" charset="0"/>
                <a:cs typeface="Times New Roman" panose="02020603050405020304" pitchFamily="18" charset="0"/>
              </a:rPr>
              <a:t>as soon as possible.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u="sng" dirty="0">
                <a:latin typeface="Arial" panose="020B0604020202020204" pitchFamily="34" charset="0"/>
                <a:ea typeface="Calibri" panose="020F0502020204030204" pitchFamily="34" charset="0"/>
                <a:cs typeface="Times New Roman" panose="02020603050405020304" pitchFamily="18" charset="0"/>
              </a:rPr>
              <a:t>Stage 2: LA moderation manager arbitration/independent review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The LA moderation manager will discuss the external LA moderation meeting with the head teacher, and an independent review by the LA may be arranged. This will be organised by the moderation manager.  If a second meeting takes place, the same evidence that was presented at the initial meeting will be considered.  It is hoped that any disagreements can be resolved at this point.  If the head teacher does not agree the decisions made following moderation manager arbitration, they can request that arrangements are made for another LA to act in the third and final stage of the appeals process.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u="sng" dirty="0">
                <a:latin typeface="Arial" panose="020B0604020202020204" pitchFamily="34" charset="0"/>
                <a:ea typeface="Calibri" panose="020F0502020204030204" pitchFamily="34" charset="0"/>
                <a:cs typeface="Times New Roman" panose="02020603050405020304" pitchFamily="18" charset="0"/>
              </a:rPr>
              <a:t>Stage 3: Formal appeal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Any formal appeal will be independently undertaken by another Local Authority and </a:t>
            </a:r>
            <a:r>
              <a:rPr lang="en-GB" sz="1600">
                <a:latin typeface="Arial" panose="020B0604020202020204" pitchFamily="34" charset="0"/>
                <a:ea typeface="Calibri" panose="020F0502020204030204" pitchFamily="34" charset="0"/>
                <a:cs typeface="Times New Roman" panose="02020603050405020304" pitchFamily="18" charset="0"/>
              </a:rPr>
              <a:t>there </a:t>
            </a:r>
            <a:r>
              <a:rPr lang="en-GB" sz="1600" smtClean="0">
                <a:latin typeface="Arial" panose="020B0604020202020204" pitchFamily="34" charset="0"/>
                <a:ea typeface="Calibri" panose="020F0502020204030204" pitchFamily="34" charset="0"/>
                <a:cs typeface="Times New Roman" panose="02020603050405020304" pitchFamily="18" charset="0"/>
              </a:rPr>
              <a:t>may </a:t>
            </a:r>
            <a:r>
              <a:rPr lang="en-GB" sz="1600" dirty="0">
                <a:latin typeface="Arial" panose="020B0604020202020204" pitchFamily="34" charset="0"/>
                <a:ea typeface="Calibri" panose="020F0502020204030204" pitchFamily="34" charset="0"/>
                <a:cs typeface="Times New Roman" panose="02020603050405020304" pitchFamily="18" charset="0"/>
              </a:rPr>
              <a:t>be a charge to the </a:t>
            </a:r>
            <a:r>
              <a:rPr lang="en-GB" sz="1600" dirty="0" smtClean="0">
                <a:latin typeface="Arial" panose="020B0604020202020204" pitchFamily="34" charset="0"/>
                <a:ea typeface="Calibri" panose="020F0502020204030204" pitchFamily="34" charset="0"/>
                <a:cs typeface="Times New Roman" panose="02020603050405020304" pitchFamily="18" charset="0"/>
              </a:rPr>
              <a:t>school.</a:t>
            </a:r>
          </a:p>
          <a:p>
            <a:pPr>
              <a:lnSpc>
                <a:spcPct val="115000"/>
              </a:lnSpc>
              <a:spcAft>
                <a:spcPts val="0"/>
              </a:spcAft>
            </a:pPr>
            <a:r>
              <a:rPr lang="en-GB" sz="1600" dirty="0" smtClean="0">
                <a:latin typeface="Arial" panose="020B0604020202020204" pitchFamily="34" charset="0"/>
                <a:ea typeface="Calibri" panose="020F0502020204030204" pitchFamily="34" charset="0"/>
                <a:cs typeface="Times New Roman" panose="02020603050405020304" pitchFamily="18" charset="0"/>
              </a:rPr>
              <a:t>The </a:t>
            </a:r>
            <a:r>
              <a:rPr lang="en-GB" sz="1600" dirty="0">
                <a:latin typeface="Arial" panose="020B0604020202020204" pitchFamily="34" charset="0"/>
                <a:ea typeface="Calibri" panose="020F0502020204030204" pitchFamily="34" charset="0"/>
                <a:cs typeface="Times New Roman" panose="02020603050405020304" pitchFamily="18" charset="0"/>
              </a:rPr>
              <a:t>school will be required to send a written request for a formal appeal to: </a:t>
            </a:r>
            <a:r>
              <a:rPr lang="en-GB" sz="1600" b="1" dirty="0" smtClean="0">
                <a:latin typeface="Arial" panose="020B0604020202020204" pitchFamily="34" charset="0"/>
                <a:ea typeface="Calibri" panose="020F0502020204030204" pitchFamily="34" charset="0"/>
                <a:cs typeface="Times New Roman" panose="02020603050405020304" pitchFamily="18" charset="0"/>
              </a:rPr>
              <a:t>sarah.burtoft@bradford.gov.uk</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If such a request is received, the moderation manager will inform the Standards and Testing Agency.</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386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911"/>
            <a:ext cx="12037255" cy="917452"/>
          </a:xfrm>
        </p:spPr>
        <p:txBody>
          <a:bodyPr>
            <a:noAutofit/>
          </a:bodyPr>
          <a:lstStyle/>
          <a:p>
            <a:r>
              <a:rPr lang="en-GB" sz="4000" b="1" dirty="0" smtClean="0">
                <a:solidFill>
                  <a:srgbClr val="FFFF00"/>
                </a:solidFill>
              </a:rPr>
              <a:t>MONITORING: who, what &amp; when?</a:t>
            </a:r>
            <a:endParaRPr lang="en-GB" sz="4000" b="1" dirty="0">
              <a:solidFill>
                <a:srgbClr val="FFFF00"/>
              </a:solidFill>
            </a:endParaRPr>
          </a:p>
        </p:txBody>
      </p:sp>
      <p:sp>
        <p:nvSpPr>
          <p:cNvPr id="3" name="Subtitle 2"/>
          <p:cNvSpPr>
            <a:spLocks noGrp="1"/>
          </p:cNvSpPr>
          <p:nvPr>
            <p:ph type="subTitle" idx="1"/>
          </p:nvPr>
        </p:nvSpPr>
        <p:spPr>
          <a:xfrm>
            <a:off x="328886" y="1353345"/>
            <a:ext cx="9144000" cy="1655762"/>
          </a:xfrm>
        </p:spPr>
        <p:txBody>
          <a:bodyPr>
            <a:noAutofit/>
          </a:bodyPr>
          <a:lstStyle/>
          <a:p>
            <a:pPr algn="l"/>
            <a:r>
              <a:rPr lang="en-GB" sz="1800" b="1" dirty="0" smtClean="0">
                <a:solidFill>
                  <a:schemeClr val="tx1"/>
                </a:solidFill>
              </a:rPr>
              <a:t>WHO?</a:t>
            </a:r>
          </a:p>
          <a:p>
            <a:pPr algn="l"/>
            <a:r>
              <a:rPr lang="en-GB" sz="1800" b="1" dirty="0" smtClean="0">
                <a:solidFill>
                  <a:schemeClr val="tx1"/>
                </a:solidFill>
              </a:rPr>
              <a:t>10% of schools with KS2 including:</a:t>
            </a:r>
          </a:p>
          <a:p>
            <a:pPr marL="342900" indent="-342900" algn="l">
              <a:buFont typeface="Arial" panose="020B0604020202020204" pitchFamily="34" charset="0"/>
              <a:buChar char="•"/>
            </a:pPr>
            <a:r>
              <a:rPr lang="en-GB" sz="1800" b="1" dirty="0" smtClean="0">
                <a:solidFill>
                  <a:schemeClr val="tx1"/>
                </a:solidFill>
              </a:rPr>
              <a:t>LA maintained</a:t>
            </a:r>
          </a:p>
          <a:p>
            <a:pPr marL="342900" indent="-342900" algn="l">
              <a:buFont typeface="Arial" panose="020B0604020202020204" pitchFamily="34" charset="0"/>
              <a:buChar char="•"/>
            </a:pPr>
            <a:r>
              <a:rPr lang="en-GB" sz="1800" b="1" dirty="0" smtClean="0">
                <a:solidFill>
                  <a:schemeClr val="tx1"/>
                </a:solidFill>
              </a:rPr>
              <a:t>Participating PRUs/special schools</a:t>
            </a:r>
          </a:p>
          <a:p>
            <a:pPr marL="342900" indent="-342900" algn="l">
              <a:buFont typeface="Arial" panose="020B0604020202020204" pitchFamily="34" charset="0"/>
              <a:buChar char="•"/>
            </a:pPr>
            <a:r>
              <a:rPr lang="en-GB" sz="1800" b="1" dirty="0" smtClean="0">
                <a:solidFill>
                  <a:schemeClr val="tx1"/>
                </a:solidFill>
              </a:rPr>
              <a:t>Academies (if using Bradford LA)</a:t>
            </a:r>
          </a:p>
          <a:p>
            <a:pPr marL="342900" indent="-342900" algn="l">
              <a:buFont typeface="Arial" panose="020B0604020202020204" pitchFamily="34" charset="0"/>
              <a:buChar char="•"/>
            </a:pPr>
            <a:r>
              <a:rPr lang="en-GB" sz="1800" b="1" dirty="0" smtClean="0">
                <a:solidFill>
                  <a:schemeClr val="tx1"/>
                </a:solidFill>
              </a:rPr>
              <a:t>Independent schools (if using Bradford LA)</a:t>
            </a:r>
          </a:p>
          <a:p>
            <a:pPr marL="342900" indent="-342900" algn="l">
              <a:buFont typeface="Arial" panose="020B0604020202020204" pitchFamily="34" charset="0"/>
              <a:buChar char="•"/>
            </a:pPr>
            <a:r>
              <a:rPr lang="en-GB" sz="1800" b="1" dirty="0" smtClean="0">
                <a:solidFill>
                  <a:schemeClr val="tx1"/>
                </a:solidFill>
              </a:rPr>
              <a:t>A sample identified by the DfE</a:t>
            </a:r>
          </a:p>
          <a:p>
            <a:pPr algn="l"/>
            <a:endParaRPr lang="en-GB" sz="1800" b="1" dirty="0">
              <a:solidFill>
                <a:schemeClr val="tx1"/>
              </a:solidFill>
            </a:endParaRPr>
          </a:p>
          <a:p>
            <a:pPr algn="l"/>
            <a:r>
              <a:rPr lang="en-GB" sz="1800" b="1" dirty="0" smtClean="0">
                <a:solidFill>
                  <a:schemeClr val="tx1"/>
                </a:solidFill>
              </a:rPr>
              <a:t>10% of schools with Y1 including:</a:t>
            </a:r>
          </a:p>
          <a:p>
            <a:pPr marL="342900" indent="-342900" algn="l">
              <a:buFont typeface="Arial" panose="020B0604020202020204" pitchFamily="34" charset="0"/>
              <a:buChar char="•"/>
            </a:pPr>
            <a:r>
              <a:rPr lang="en-GB" sz="1800" b="1" dirty="0" smtClean="0">
                <a:solidFill>
                  <a:schemeClr val="tx1"/>
                </a:solidFill>
              </a:rPr>
              <a:t>LA maintained</a:t>
            </a:r>
          </a:p>
          <a:p>
            <a:pPr marL="342900" indent="-342900" algn="l">
              <a:buFont typeface="Arial" panose="020B0604020202020204" pitchFamily="34" charset="0"/>
              <a:buChar char="•"/>
            </a:pPr>
            <a:r>
              <a:rPr lang="en-GB" sz="1800" b="1" dirty="0">
                <a:solidFill>
                  <a:schemeClr val="tx1"/>
                </a:solidFill>
              </a:rPr>
              <a:t>Participating PRUs/special schools</a:t>
            </a:r>
          </a:p>
          <a:p>
            <a:pPr marL="342900" indent="-342900" algn="l">
              <a:buFont typeface="Arial" panose="020B0604020202020204" pitchFamily="34" charset="0"/>
              <a:buChar char="•"/>
            </a:pPr>
            <a:r>
              <a:rPr lang="en-GB" sz="1800" b="1" dirty="0">
                <a:solidFill>
                  <a:schemeClr val="tx1"/>
                </a:solidFill>
              </a:rPr>
              <a:t>Academies (if using Bradford LA</a:t>
            </a:r>
            <a:r>
              <a:rPr lang="en-GB" sz="1800" b="1" dirty="0" smtClean="0">
                <a:solidFill>
                  <a:schemeClr val="tx1"/>
                </a:solidFill>
              </a:rPr>
              <a:t>)</a:t>
            </a:r>
          </a:p>
          <a:p>
            <a:pPr marL="342900" indent="-342900" algn="l">
              <a:buFont typeface="Arial" panose="020B0604020202020204" pitchFamily="34" charset="0"/>
              <a:buChar char="•"/>
            </a:pPr>
            <a:r>
              <a:rPr lang="en-GB" sz="1800" b="1" dirty="0" smtClean="0">
                <a:solidFill>
                  <a:schemeClr val="tx1"/>
                </a:solidFill>
              </a:rPr>
              <a:t>Maintained nurseries </a:t>
            </a:r>
            <a:endParaRPr lang="en-GB" sz="1800" b="1" dirty="0">
              <a:solidFill>
                <a:schemeClr val="tx1"/>
              </a:solidFill>
            </a:endParaRPr>
          </a:p>
          <a:p>
            <a:pPr marL="342900" indent="-342900" algn="l">
              <a:buFont typeface="Arial" panose="020B0604020202020204" pitchFamily="34" charset="0"/>
              <a:buChar char="•"/>
            </a:pPr>
            <a:endParaRPr lang="en-GB" sz="1800" b="1" dirty="0" smtClean="0">
              <a:solidFill>
                <a:schemeClr val="tx1"/>
              </a:solidFill>
            </a:endParaRPr>
          </a:p>
          <a:p>
            <a:pPr marL="342900" indent="-342900" algn="l">
              <a:buFont typeface="Arial" panose="020B0604020202020204" pitchFamily="34" charset="0"/>
              <a:buChar char="•"/>
            </a:pPr>
            <a:endParaRPr lang="en-GB" sz="1800" b="1"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781308" y="6008626"/>
            <a:ext cx="2305609" cy="751614"/>
          </a:xfrm>
          <a:prstGeom prst="rect">
            <a:avLst/>
          </a:prstGeom>
        </p:spPr>
      </p:pic>
      <p:sp>
        <p:nvSpPr>
          <p:cNvPr id="5" name="TextBox 4"/>
          <p:cNvSpPr txBox="1"/>
          <p:nvPr/>
        </p:nvSpPr>
        <p:spPr>
          <a:xfrm>
            <a:off x="7186886" y="2978830"/>
            <a:ext cx="4572000" cy="1200329"/>
          </a:xfrm>
          <a:prstGeom prst="rect">
            <a:avLst/>
          </a:prstGeom>
          <a:noFill/>
        </p:spPr>
        <p:txBody>
          <a:bodyPr wrap="square" rtlCol="0">
            <a:spAutoFit/>
          </a:bodyPr>
          <a:lstStyle/>
          <a:p>
            <a:r>
              <a:rPr lang="en-GB" sz="2400" b="1" dirty="0" smtClean="0"/>
              <a:t>WHAT?</a:t>
            </a:r>
          </a:p>
          <a:p>
            <a:r>
              <a:rPr lang="en-GB" sz="2400" b="1" dirty="0" smtClean="0"/>
              <a:t>Y1 phonics </a:t>
            </a:r>
            <a:endParaRPr lang="en-GB" sz="2400" b="1" dirty="0"/>
          </a:p>
          <a:p>
            <a:r>
              <a:rPr lang="en-GB" sz="2400" b="1" dirty="0" smtClean="0"/>
              <a:t>Y6 SATS </a:t>
            </a:r>
          </a:p>
        </p:txBody>
      </p:sp>
    </p:spTree>
    <p:extLst>
      <p:ext uri="{BB962C8B-B14F-4D97-AF65-F5344CB8AC3E}">
        <p14:creationId xmlns:p14="http://schemas.microsoft.com/office/powerpoint/2010/main" val="35442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circle(in)">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circle(in)">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circle(in)">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circle(in)">
                                      <p:cBhvr>
                                        <p:cTn id="6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7784" y="578630"/>
            <a:ext cx="8470180" cy="5016758"/>
          </a:xfrm>
          <a:prstGeom prst="rect">
            <a:avLst/>
          </a:prstGeom>
          <a:noFill/>
        </p:spPr>
        <p:txBody>
          <a:bodyPr wrap="square" rtlCol="0">
            <a:spAutoFit/>
          </a:bodyPr>
          <a:lstStyle/>
          <a:p>
            <a:r>
              <a:rPr lang="en-GB" sz="3200" b="1" dirty="0" smtClean="0">
                <a:solidFill>
                  <a:srgbClr val="FFFF00"/>
                </a:solidFill>
              </a:rPr>
              <a:t>WHEN?</a:t>
            </a:r>
          </a:p>
          <a:p>
            <a:endParaRPr lang="en-GB" sz="3200" b="1" dirty="0" smtClean="0"/>
          </a:p>
          <a:p>
            <a:r>
              <a:rPr lang="en-GB" sz="3200" b="1" dirty="0" smtClean="0"/>
              <a:t>Phonics – between 5</a:t>
            </a:r>
            <a:r>
              <a:rPr lang="en-GB" sz="3200" b="1" baseline="30000" dirty="0" smtClean="0"/>
              <a:t>th</a:t>
            </a:r>
            <a:r>
              <a:rPr lang="en-GB" sz="3200" b="1" dirty="0" smtClean="0"/>
              <a:t>  – 23</a:t>
            </a:r>
            <a:r>
              <a:rPr lang="en-GB" sz="3200" b="1" baseline="30000" dirty="0" smtClean="0"/>
              <a:t>rd</a:t>
            </a:r>
            <a:r>
              <a:rPr lang="en-GB" sz="3200" b="1" dirty="0" smtClean="0"/>
              <a:t> June   </a:t>
            </a:r>
            <a:endParaRPr lang="en-GB" sz="3200" b="1" dirty="0"/>
          </a:p>
          <a:p>
            <a:endParaRPr lang="en-GB" sz="3200" b="1" dirty="0" smtClean="0"/>
          </a:p>
          <a:p>
            <a:r>
              <a:rPr lang="en-GB" sz="3200" b="1" dirty="0" smtClean="0"/>
              <a:t>Y6 SATS – between 2</a:t>
            </a:r>
            <a:r>
              <a:rPr lang="en-GB" sz="3200" b="1" baseline="30000" dirty="0" smtClean="0"/>
              <a:t>nd</a:t>
            </a:r>
            <a:r>
              <a:rPr lang="en-GB" sz="3200" b="1" dirty="0" smtClean="0"/>
              <a:t>  – 19</a:t>
            </a:r>
            <a:r>
              <a:rPr lang="en-GB" sz="3200" b="1" baseline="30000" dirty="0" smtClean="0"/>
              <a:t>th</a:t>
            </a:r>
            <a:r>
              <a:rPr lang="en-GB" sz="3200" b="1" dirty="0" smtClean="0"/>
              <a:t> May</a:t>
            </a:r>
          </a:p>
          <a:p>
            <a:endParaRPr lang="en-GB" sz="3200" b="1" dirty="0" smtClean="0"/>
          </a:p>
          <a:p>
            <a:r>
              <a:rPr lang="en-GB" sz="3200" b="1" dirty="0" smtClean="0"/>
              <a:t>The majority will be during the actual test period.</a:t>
            </a:r>
          </a:p>
          <a:p>
            <a:endParaRPr lang="en-GB" sz="3200" b="1" dirty="0" smtClean="0"/>
          </a:p>
          <a:p>
            <a:r>
              <a:rPr lang="en-GB" sz="3200" b="1" dirty="0" smtClean="0"/>
              <a:t>All will be unannounced.</a:t>
            </a:r>
            <a:endParaRPr lang="en-GB" sz="3200" b="1" dirty="0"/>
          </a:p>
        </p:txBody>
      </p:sp>
    </p:spTree>
    <p:extLst>
      <p:ext uri="{BB962C8B-B14F-4D97-AF65-F5344CB8AC3E}">
        <p14:creationId xmlns:p14="http://schemas.microsoft.com/office/powerpoint/2010/main" val="221951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7" y="403019"/>
            <a:ext cx="11102544" cy="1400530"/>
          </a:xfrm>
        </p:spPr>
        <p:txBody>
          <a:bodyPr>
            <a:normAutofit/>
          </a:bodyPr>
          <a:lstStyle/>
          <a:p>
            <a:r>
              <a:rPr lang="en-GB" sz="3600" dirty="0" smtClean="0">
                <a:solidFill>
                  <a:srgbClr val="FFFF00"/>
                </a:solidFill>
              </a:rPr>
              <a:t>What to expect from a visit…………Y6 SATs</a:t>
            </a:r>
            <a:endParaRPr lang="en-GB" sz="3600" dirty="0">
              <a:solidFill>
                <a:srgbClr val="FFFF0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5" name="TextBox 4"/>
          <p:cNvSpPr txBox="1"/>
          <p:nvPr/>
        </p:nvSpPr>
        <p:spPr>
          <a:xfrm>
            <a:off x="706582" y="1146791"/>
            <a:ext cx="9116291" cy="1631216"/>
          </a:xfrm>
          <a:prstGeom prst="rect">
            <a:avLst/>
          </a:prstGeom>
          <a:noFill/>
        </p:spPr>
        <p:txBody>
          <a:bodyPr wrap="square" rtlCol="0">
            <a:spAutoFit/>
          </a:bodyPr>
          <a:lstStyle/>
          <a:p>
            <a:r>
              <a:rPr lang="en-GB" sz="2000" b="1" dirty="0" smtClean="0"/>
              <a:t>Before the test period.                                                                     </a:t>
            </a:r>
          </a:p>
          <a:p>
            <a:pPr marL="285750" indent="-285750">
              <a:buFont typeface="Wingdings" panose="05000000000000000000" pitchFamily="2" charset="2"/>
              <a:buChar char="§"/>
            </a:pPr>
            <a:r>
              <a:rPr lang="en-GB" sz="2000" b="1" dirty="0" smtClean="0"/>
              <a:t>Storage and security of packs                                                    </a:t>
            </a:r>
          </a:p>
          <a:p>
            <a:pPr marL="285750" indent="-285750">
              <a:buFont typeface="Wingdings" panose="05000000000000000000" pitchFamily="2" charset="2"/>
              <a:buChar char="§"/>
            </a:pPr>
            <a:r>
              <a:rPr lang="en-GB" sz="2000" b="1" dirty="0" smtClean="0"/>
              <a:t>Correct number of packs </a:t>
            </a:r>
          </a:p>
          <a:p>
            <a:pPr marL="285750" indent="-285750">
              <a:buFont typeface="Wingdings" panose="05000000000000000000" pitchFamily="2" charset="2"/>
              <a:buChar char="§"/>
            </a:pPr>
            <a:r>
              <a:rPr lang="en-GB" sz="2000" b="1" dirty="0" smtClean="0"/>
              <a:t>Checking against orders submitted by school</a:t>
            </a:r>
          </a:p>
          <a:p>
            <a:pPr marL="285750" indent="-285750">
              <a:buFont typeface="Wingdings" panose="05000000000000000000" pitchFamily="2" charset="2"/>
              <a:buChar char="§"/>
            </a:pPr>
            <a:r>
              <a:rPr lang="en-GB" sz="2000" b="1" dirty="0" smtClean="0"/>
              <a:t>Staff training</a:t>
            </a:r>
            <a:endParaRPr lang="en-GB" sz="2000" b="1" dirty="0"/>
          </a:p>
        </p:txBody>
      </p:sp>
      <p:sp>
        <p:nvSpPr>
          <p:cNvPr id="7" name="TextBox 6"/>
          <p:cNvSpPr txBox="1"/>
          <p:nvPr/>
        </p:nvSpPr>
        <p:spPr>
          <a:xfrm>
            <a:off x="581891" y="3445750"/>
            <a:ext cx="10501746" cy="3477875"/>
          </a:xfrm>
          <a:prstGeom prst="rect">
            <a:avLst/>
          </a:prstGeom>
          <a:noFill/>
        </p:spPr>
        <p:txBody>
          <a:bodyPr wrap="square" rtlCol="0">
            <a:spAutoFit/>
          </a:bodyPr>
          <a:lstStyle/>
          <a:p>
            <a:r>
              <a:rPr lang="en-GB" sz="2000" b="1" dirty="0" smtClean="0"/>
              <a:t>During the test period.</a:t>
            </a:r>
            <a:r>
              <a:rPr lang="en-GB" sz="2000" b="1" dirty="0"/>
              <a:t> </a:t>
            </a:r>
            <a:r>
              <a:rPr lang="en-GB" sz="2000" b="1" dirty="0" smtClean="0"/>
              <a:t>           Arrive at the start of the day.</a:t>
            </a:r>
          </a:p>
          <a:p>
            <a:r>
              <a:rPr lang="en-GB" sz="2000" b="1" dirty="0" smtClean="0"/>
              <a:t>All of the above + observing:</a:t>
            </a:r>
          </a:p>
          <a:p>
            <a:pPr marL="285750" indent="-285750">
              <a:buFont typeface="Wingdings" panose="05000000000000000000" pitchFamily="2" charset="2"/>
              <a:buChar char="§"/>
            </a:pPr>
            <a:r>
              <a:rPr lang="en-GB" sz="2000" b="1" dirty="0" smtClean="0"/>
              <a:t>Opening of packs</a:t>
            </a:r>
          </a:p>
          <a:p>
            <a:pPr marL="285750" indent="-285750">
              <a:buFont typeface="Wingdings" panose="05000000000000000000" pitchFamily="2" charset="2"/>
              <a:buChar char="§"/>
            </a:pPr>
            <a:r>
              <a:rPr lang="en-GB" sz="2000" b="1" dirty="0" smtClean="0"/>
              <a:t>Administering the tests including appropriate seating / displays covered /adherence to time / no inappropriate assistance</a:t>
            </a:r>
          </a:p>
          <a:p>
            <a:pPr marL="285750" indent="-285750">
              <a:buFont typeface="Wingdings" panose="05000000000000000000" pitchFamily="2" charset="2"/>
              <a:buChar char="§"/>
            </a:pPr>
            <a:r>
              <a:rPr lang="en-GB" sz="2000" b="1" dirty="0" smtClean="0"/>
              <a:t>Access arrangements being followed correctly</a:t>
            </a:r>
          </a:p>
          <a:p>
            <a:pPr marL="285750" indent="-285750">
              <a:buFont typeface="Wingdings" panose="05000000000000000000" pitchFamily="2" charset="2"/>
              <a:buChar char="§"/>
            </a:pPr>
            <a:r>
              <a:rPr lang="en-GB" sz="2000" b="1" dirty="0" smtClean="0"/>
              <a:t>Packing the test scripts</a:t>
            </a:r>
          </a:p>
          <a:p>
            <a:pPr marL="285750" indent="-285750">
              <a:buFont typeface="Wingdings" panose="05000000000000000000" pitchFamily="2" charset="2"/>
              <a:buChar char="§"/>
            </a:pPr>
            <a:r>
              <a:rPr lang="en-GB" sz="2000" b="1" dirty="0" smtClean="0"/>
              <a:t>Storage and security</a:t>
            </a:r>
          </a:p>
          <a:p>
            <a:pPr marL="285750" indent="-285750">
              <a:buFont typeface="Wingdings" panose="05000000000000000000" pitchFamily="2" charset="2"/>
              <a:buChar char="§"/>
            </a:pPr>
            <a:r>
              <a:rPr lang="en-GB" sz="2000" b="1" dirty="0" smtClean="0"/>
              <a:t>Evidence of scripts already sent for marking</a:t>
            </a:r>
          </a:p>
          <a:p>
            <a:endParaRPr lang="en-GB" sz="2000" b="1" dirty="0" smtClean="0"/>
          </a:p>
          <a:p>
            <a:pPr marL="285750" indent="-285750">
              <a:buFont typeface="Wingdings" panose="05000000000000000000" pitchFamily="2" charset="2"/>
              <a:buChar char="§"/>
            </a:pPr>
            <a:endParaRPr lang="en-GB" sz="2000" b="1" dirty="0"/>
          </a:p>
        </p:txBody>
      </p:sp>
    </p:spTree>
    <p:extLst>
      <p:ext uri="{BB962C8B-B14F-4D97-AF65-F5344CB8AC3E}">
        <p14:creationId xmlns:p14="http://schemas.microsoft.com/office/powerpoint/2010/main" val="38593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018" y="1068749"/>
            <a:ext cx="10252363" cy="1938992"/>
          </a:xfrm>
          <a:prstGeom prst="rect">
            <a:avLst/>
          </a:prstGeom>
          <a:noFill/>
        </p:spPr>
        <p:txBody>
          <a:bodyPr wrap="square" rtlCol="0">
            <a:spAutoFit/>
          </a:bodyPr>
          <a:lstStyle/>
          <a:p>
            <a:r>
              <a:rPr lang="en-GB" sz="2400" b="1" dirty="0"/>
              <a:t>After the test period</a:t>
            </a:r>
            <a:r>
              <a:rPr lang="en-GB" sz="2400" b="1" dirty="0" smtClean="0"/>
              <a:t>.</a:t>
            </a:r>
          </a:p>
          <a:p>
            <a:pPr marL="285750" indent="-285750">
              <a:buFont typeface="Wingdings" panose="05000000000000000000" pitchFamily="2" charset="2"/>
              <a:buChar char="§"/>
            </a:pPr>
            <a:r>
              <a:rPr lang="en-GB" sz="2400" b="1" dirty="0" smtClean="0"/>
              <a:t>Monitoring any time table variations</a:t>
            </a:r>
          </a:p>
          <a:p>
            <a:pPr marL="285750" indent="-285750">
              <a:buFont typeface="Wingdings" panose="05000000000000000000" pitchFamily="2" charset="2"/>
              <a:buChar char="§"/>
            </a:pPr>
            <a:r>
              <a:rPr lang="en-GB" sz="2400" b="1" dirty="0" smtClean="0"/>
              <a:t>Storage and security of scripts waiting for collection &amp; unused papers</a:t>
            </a:r>
          </a:p>
          <a:p>
            <a:pPr marL="285750" indent="-285750">
              <a:buFont typeface="Wingdings" panose="05000000000000000000" pitchFamily="2" charset="2"/>
              <a:buChar char="§"/>
            </a:pPr>
            <a:r>
              <a:rPr lang="en-GB" sz="2400" b="1" dirty="0" smtClean="0"/>
              <a:t>Proof of collection</a:t>
            </a:r>
            <a:endParaRPr lang="en-GB" sz="2400" b="1" dirty="0"/>
          </a:p>
        </p:txBody>
      </p:sp>
      <p:sp>
        <p:nvSpPr>
          <p:cNvPr id="5" name="Rectangle 4"/>
          <p:cNvSpPr/>
          <p:nvPr/>
        </p:nvSpPr>
        <p:spPr>
          <a:xfrm>
            <a:off x="665018" y="3826271"/>
            <a:ext cx="9906000" cy="461665"/>
          </a:xfrm>
          <a:prstGeom prst="rect">
            <a:avLst/>
          </a:prstGeom>
        </p:spPr>
        <p:txBody>
          <a:bodyPr wrap="square">
            <a:spAutoFit/>
          </a:bodyPr>
          <a:lstStyle/>
          <a:p>
            <a:r>
              <a:rPr lang="en-GB" sz="2400" b="1" dirty="0"/>
              <a:t>During any visit KS1 storage &amp; security will be checked also.</a:t>
            </a:r>
          </a:p>
        </p:txBody>
      </p:sp>
    </p:spTree>
    <p:extLst>
      <p:ext uri="{BB962C8B-B14F-4D97-AF65-F5344CB8AC3E}">
        <p14:creationId xmlns:p14="http://schemas.microsoft.com/office/powerpoint/2010/main" val="10329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8819572" y="5881494"/>
            <a:ext cx="3136900" cy="751614"/>
          </a:xfrm>
          <a:prstGeom prst="rect">
            <a:avLst/>
          </a:prstGeom>
        </p:spPr>
      </p:pic>
      <p:sp>
        <p:nvSpPr>
          <p:cNvPr id="5" name="Title 1"/>
          <p:cNvSpPr txBox="1">
            <a:spLocks/>
          </p:cNvSpPr>
          <p:nvPr/>
        </p:nvSpPr>
        <p:spPr>
          <a:xfrm>
            <a:off x="0" y="372188"/>
            <a:ext cx="1245523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solidFill>
                  <a:srgbClr val="FFFF00"/>
                </a:solidFill>
              </a:rPr>
              <a:t>What to expect from a visit…………Phonics</a:t>
            </a:r>
            <a:endParaRPr lang="en-GB" sz="3600" dirty="0">
              <a:solidFill>
                <a:srgbClr val="FFFF00"/>
              </a:solidFill>
            </a:endParaRPr>
          </a:p>
        </p:txBody>
      </p:sp>
      <p:sp>
        <p:nvSpPr>
          <p:cNvPr id="6" name="TextBox 5"/>
          <p:cNvSpPr txBox="1"/>
          <p:nvPr/>
        </p:nvSpPr>
        <p:spPr>
          <a:xfrm>
            <a:off x="3034144" y="1034969"/>
            <a:ext cx="4710546" cy="1200329"/>
          </a:xfrm>
          <a:prstGeom prst="rect">
            <a:avLst/>
          </a:prstGeom>
          <a:noFill/>
        </p:spPr>
        <p:txBody>
          <a:bodyPr wrap="square" rtlCol="0">
            <a:spAutoFit/>
          </a:bodyPr>
          <a:lstStyle/>
          <a:p>
            <a:r>
              <a:rPr lang="en-GB" b="1" dirty="0" smtClean="0"/>
              <a:t>Before the test period.                                                                    </a:t>
            </a:r>
          </a:p>
          <a:p>
            <a:pPr marL="285750" indent="-285750">
              <a:buFont typeface="Wingdings" panose="05000000000000000000" pitchFamily="2" charset="2"/>
              <a:buChar char="§"/>
            </a:pPr>
            <a:r>
              <a:rPr lang="en-GB" b="1" dirty="0" smtClean="0"/>
              <a:t>Storage and security of </a:t>
            </a:r>
            <a:r>
              <a:rPr lang="en-GB" b="1" dirty="0"/>
              <a:t> </a:t>
            </a:r>
            <a:r>
              <a:rPr lang="en-GB" b="1" dirty="0" smtClean="0"/>
              <a:t>materials                                                    </a:t>
            </a:r>
          </a:p>
          <a:p>
            <a:pPr marL="285750" indent="-285750">
              <a:buFont typeface="Wingdings" panose="05000000000000000000" pitchFamily="2" charset="2"/>
              <a:buChar char="§"/>
            </a:pPr>
            <a:r>
              <a:rPr lang="en-GB" b="1" dirty="0" smtClean="0"/>
              <a:t>No early access</a:t>
            </a:r>
          </a:p>
          <a:p>
            <a:endParaRPr lang="en-GB" b="1" dirty="0"/>
          </a:p>
        </p:txBody>
      </p:sp>
      <p:sp>
        <p:nvSpPr>
          <p:cNvPr id="8" name="TextBox 7"/>
          <p:cNvSpPr txBox="1"/>
          <p:nvPr/>
        </p:nvSpPr>
        <p:spPr>
          <a:xfrm>
            <a:off x="2909454" y="4910274"/>
            <a:ext cx="6109853" cy="1200329"/>
          </a:xfrm>
          <a:prstGeom prst="rect">
            <a:avLst/>
          </a:prstGeom>
          <a:noFill/>
        </p:spPr>
        <p:txBody>
          <a:bodyPr wrap="square" rtlCol="0">
            <a:spAutoFit/>
          </a:bodyPr>
          <a:lstStyle/>
          <a:p>
            <a:r>
              <a:rPr lang="en-GB" b="1" dirty="0"/>
              <a:t>After the test </a:t>
            </a:r>
            <a:r>
              <a:rPr lang="en-GB" b="1" dirty="0" smtClean="0"/>
              <a:t>period.   </a:t>
            </a:r>
          </a:p>
          <a:p>
            <a:pPr marL="285750" indent="-285750">
              <a:buFont typeface="Wingdings" panose="05000000000000000000" pitchFamily="2" charset="2"/>
              <a:buChar char="§"/>
            </a:pPr>
            <a:r>
              <a:rPr lang="en-GB" b="1" dirty="0" smtClean="0"/>
              <a:t>Monitoring any time table variations</a:t>
            </a:r>
          </a:p>
          <a:p>
            <a:pPr marL="285750" indent="-285750">
              <a:buFont typeface="Wingdings" panose="05000000000000000000" pitchFamily="2" charset="2"/>
              <a:buChar char="§"/>
            </a:pPr>
            <a:r>
              <a:rPr lang="en-GB" b="1" dirty="0" smtClean="0"/>
              <a:t>Storage and security of materials and scores </a:t>
            </a:r>
          </a:p>
          <a:p>
            <a:pPr marL="285750" indent="-285750">
              <a:buFont typeface="Wingdings" panose="05000000000000000000" pitchFamily="2" charset="2"/>
              <a:buChar char="§"/>
            </a:pPr>
            <a:r>
              <a:rPr lang="en-GB" b="1" dirty="0" smtClean="0"/>
              <a:t>Proof of data submission arrangements</a:t>
            </a:r>
            <a:endParaRPr lang="en-GB" b="1" dirty="0"/>
          </a:p>
        </p:txBody>
      </p:sp>
      <p:sp>
        <p:nvSpPr>
          <p:cNvPr id="10" name="TextBox 9"/>
          <p:cNvSpPr txBox="1"/>
          <p:nvPr/>
        </p:nvSpPr>
        <p:spPr>
          <a:xfrm>
            <a:off x="284017" y="2360532"/>
            <a:ext cx="11887201" cy="2585323"/>
          </a:xfrm>
          <a:prstGeom prst="rect">
            <a:avLst/>
          </a:prstGeom>
          <a:noFill/>
        </p:spPr>
        <p:txBody>
          <a:bodyPr wrap="square" rtlCol="0">
            <a:spAutoFit/>
          </a:bodyPr>
          <a:lstStyle/>
          <a:p>
            <a:r>
              <a:rPr lang="en-GB" b="1" dirty="0" smtClean="0"/>
              <a:t>During the test period. </a:t>
            </a:r>
          </a:p>
          <a:p>
            <a:r>
              <a:rPr lang="en-GB" b="1" dirty="0" smtClean="0"/>
              <a:t>Opening of packs</a:t>
            </a:r>
          </a:p>
          <a:p>
            <a:pPr marL="285750" indent="-285750">
              <a:buFont typeface="Wingdings" panose="05000000000000000000" pitchFamily="2" charset="2"/>
              <a:buChar char="§"/>
            </a:pPr>
            <a:r>
              <a:rPr lang="en-GB" b="1" dirty="0" smtClean="0"/>
              <a:t>Administering the check including appropriate seating / displays covered </a:t>
            </a:r>
            <a:r>
              <a:rPr lang="en-GB" b="1" dirty="0"/>
              <a:t>/</a:t>
            </a:r>
            <a:r>
              <a:rPr lang="en-GB" b="1" dirty="0" smtClean="0"/>
              <a:t> no inappropriate assistance</a:t>
            </a:r>
          </a:p>
          <a:p>
            <a:pPr marL="285750" indent="-285750">
              <a:buFont typeface="Wingdings" panose="05000000000000000000" pitchFamily="2" charset="2"/>
              <a:buChar char="§"/>
            </a:pPr>
            <a:r>
              <a:rPr lang="en-GB" b="1" dirty="0" smtClean="0"/>
              <a:t>Appropriate staff administering and training</a:t>
            </a:r>
          </a:p>
          <a:p>
            <a:pPr marL="285750" indent="-285750">
              <a:buFont typeface="Wingdings" panose="05000000000000000000" pitchFamily="2" charset="2"/>
              <a:buChar char="§"/>
            </a:pPr>
            <a:r>
              <a:rPr lang="en-GB" b="1" dirty="0" smtClean="0"/>
              <a:t>Storage and security</a:t>
            </a:r>
          </a:p>
          <a:p>
            <a:pPr marL="285750" indent="-285750">
              <a:buFont typeface="Wingdings" panose="05000000000000000000" pitchFamily="2" charset="2"/>
              <a:buChar char="§"/>
            </a:pPr>
            <a:r>
              <a:rPr lang="en-GB" b="1" dirty="0" smtClean="0"/>
              <a:t>Arrangements for submitting data in place</a:t>
            </a:r>
          </a:p>
          <a:p>
            <a:pPr marL="285750" indent="-285750">
              <a:buFont typeface="Wingdings" panose="05000000000000000000" pitchFamily="2" charset="2"/>
              <a:buChar char="§"/>
            </a:pPr>
            <a:r>
              <a:rPr lang="en-GB" b="1" dirty="0" smtClean="0"/>
              <a:t>Observation of 2-5 pupils </a:t>
            </a:r>
          </a:p>
          <a:p>
            <a:endParaRPr lang="en-GB" b="1" dirty="0" smtClean="0"/>
          </a:p>
        </p:txBody>
      </p:sp>
    </p:spTree>
    <p:extLst>
      <p:ext uri="{BB962C8B-B14F-4D97-AF65-F5344CB8AC3E}">
        <p14:creationId xmlns:p14="http://schemas.microsoft.com/office/powerpoint/2010/main" val="11462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rgbClr val="002060"/>
                </a:solidFill>
              </a:rPr>
              <a:t>Agenda</a:t>
            </a:r>
            <a:endParaRPr lang="en-GB" sz="7200" b="1" dirty="0">
              <a:solidFill>
                <a:srgbClr val="002060"/>
              </a:solidFill>
            </a:endParaRPr>
          </a:p>
        </p:txBody>
      </p:sp>
      <p:sp>
        <p:nvSpPr>
          <p:cNvPr id="3" name="Content Placeholder 2"/>
          <p:cNvSpPr>
            <a:spLocks noGrp="1"/>
          </p:cNvSpPr>
          <p:nvPr>
            <p:ph idx="1"/>
          </p:nvPr>
        </p:nvSpPr>
        <p:spPr>
          <a:xfrm>
            <a:off x="923203" y="1853248"/>
            <a:ext cx="10797743" cy="4195481"/>
          </a:xfrm>
        </p:spPr>
        <p:txBody>
          <a:bodyPr>
            <a:normAutofit/>
          </a:bodyPr>
          <a:lstStyle/>
          <a:p>
            <a:r>
              <a:rPr lang="en-GB" sz="4400" dirty="0" smtClean="0"/>
              <a:t>An overview of statutory assessments </a:t>
            </a:r>
          </a:p>
          <a:p>
            <a:r>
              <a:rPr lang="en-GB" sz="4400" dirty="0"/>
              <a:t>K</a:t>
            </a:r>
            <a:r>
              <a:rPr lang="en-GB" sz="4400" dirty="0" smtClean="0"/>
              <a:t>ey dates</a:t>
            </a:r>
          </a:p>
          <a:p>
            <a:r>
              <a:rPr lang="en-GB" sz="4400" dirty="0" smtClean="0"/>
              <a:t>21/22 review</a:t>
            </a:r>
          </a:p>
          <a:p>
            <a:r>
              <a:rPr lang="en-GB" sz="4400" dirty="0" smtClean="0"/>
              <a:t>Moderation</a:t>
            </a:r>
          </a:p>
          <a:p>
            <a:r>
              <a:rPr lang="en-GB" sz="4400" dirty="0" smtClean="0"/>
              <a:t>Monitoring</a:t>
            </a:r>
            <a:endParaRPr lang="en-GB" sz="4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Tree>
    <p:extLst>
      <p:ext uri="{BB962C8B-B14F-4D97-AF65-F5344CB8AC3E}">
        <p14:creationId xmlns:p14="http://schemas.microsoft.com/office/powerpoint/2010/main" val="1719451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8819572" y="5881494"/>
            <a:ext cx="3136900" cy="751614"/>
          </a:xfrm>
          <a:prstGeom prst="rect">
            <a:avLst/>
          </a:prstGeom>
        </p:spPr>
      </p:pic>
      <p:sp>
        <p:nvSpPr>
          <p:cNvPr id="4" name="TextBox 3"/>
          <p:cNvSpPr txBox="1"/>
          <p:nvPr/>
        </p:nvSpPr>
        <p:spPr>
          <a:xfrm>
            <a:off x="2978727" y="311145"/>
            <a:ext cx="6276109" cy="830997"/>
          </a:xfrm>
          <a:prstGeom prst="rect">
            <a:avLst/>
          </a:prstGeom>
          <a:noFill/>
        </p:spPr>
        <p:txBody>
          <a:bodyPr wrap="square" rtlCol="0">
            <a:spAutoFit/>
          </a:bodyPr>
          <a:lstStyle/>
          <a:p>
            <a:r>
              <a:rPr lang="en-GB" sz="4800" dirty="0" smtClean="0">
                <a:latin typeface="Arial" panose="020B0604020202020204" pitchFamily="34" charset="0"/>
                <a:cs typeface="Arial" panose="020B0604020202020204" pitchFamily="34" charset="0"/>
              </a:rPr>
              <a:t>Maladministration</a:t>
            </a:r>
            <a:endParaRPr lang="en-GB" sz="4800" dirty="0">
              <a:latin typeface="Arial" panose="020B0604020202020204" pitchFamily="34" charset="0"/>
              <a:cs typeface="Arial" panose="020B0604020202020204" pitchFamily="34" charset="0"/>
            </a:endParaRPr>
          </a:p>
        </p:txBody>
      </p:sp>
      <p:sp>
        <p:nvSpPr>
          <p:cNvPr id="5" name="Rectangle 4"/>
          <p:cNvSpPr/>
          <p:nvPr/>
        </p:nvSpPr>
        <p:spPr>
          <a:xfrm>
            <a:off x="734290" y="1320753"/>
            <a:ext cx="11222182"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Maladministration refers to any act that: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affects the integrity, security or confidentiality of the national curriculum </a:t>
            </a:r>
            <a:r>
              <a:rPr lang="en-GB" dirty="0" smtClean="0">
                <a:latin typeface="Arial" panose="020B0604020202020204" pitchFamily="34" charset="0"/>
                <a:cs typeface="Arial" panose="020B0604020202020204" pitchFamily="34" charset="0"/>
              </a:rPr>
              <a:t>assessments</a:t>
            </a:r>
          </a:p>
          <a:p>
            <a:r>
              <a:rPr lang="en-GB" dirty="0">
                <a:latin typeface="Arial" panose="020B0604020202020204" pitchFamily="34" charset="0"/>
                <a:cs typeface="Arial" panose="020B0604020202020204" pitchFamily="34" charset="0"/>
              </a:rPr>
              <a:t>• could lead to results and/or outcomes that do not reflect pupils’ unaided work or actual abilities</a:t>
            </a:r>
          </a:p>
        </p:txBody>
      </p:sp>
      <p:sp>
        <p:nvSpPr>
          <p:cNvPr id="6" name="Rectangle 5"/>
          <p:cNvSpPr/>
          <p:nvPr/>
        </p:nvSpPr>
        <p:spPr>
          <a:xfrm>
            <a:off x="554182" y="2422694"/>
            <a:ext cx="10812318" cy="3970318"/>
          </a:xfrm>
          <a:prstGeom prst="rect">
            <a:avLst/>
          </a:prstGeom>
        </p:spPr>
        <p:txBody>
          <a:bodyPr wrap="square">
            <a:spAutoFit/>
          </a:bodyPr>
          <a:lstStyle/>
          <a:p>
            <a:r>
              <a:rPr lang="en-GB" dirty="0">
                <a:latin typeface="Arial" panose="020B0604020202020204" pitchFamily="34" charset="0"/>
                <a:cs typeface="Arial" panose="020B0604020202020204" pitchFamily="34" charset="0"/>
              </a:rPr>
              <a:t>Examples </a:t>
            </a:r>
            <a:r>
              <a:rPr lang="en-GB" dirty="0" smtClean="0">
                <a:latin typeface="Arial" panose="020B0604020202020204" pitchFamily="34" charset="0"/>
                <a:cs typeface="Arial" panose="020B0604020202020204" pitchFamily="34" charset="0"/>
              </a:rPr>
              <a:t>of maladministration </a:t>
            </a:r>
            <a:r>
              <a:rPr lang="en-GB" dirty="0">
                <a:latin typeface="Arial" panose="020B0604020202020204" pitchFamily="34" charset="0"/>
                <a:cs typeface="Arial" panose="020B0604020202020204" pitchFamily="34" charset="0"/>
              </a:rPr>
              <a:t>of the PSC, KS1, MTC or KS2 tests </a:t>
            </a:r>
            <a:r>
              <a:rPr lang="en-GB" dirty="0" smtClean="0">
                <a:latin typeface="Arial" panose="020B0604020202020204" pitchFamily="34" charset="0"/>
                <a:cs typeface="Arial" panose="020B0604020202020204" pitchFamily="34" charset="0"/>
              </a:rPr>
              <a:t>can </a:t>
            </a:r>
            <a:r>
              <a:rPr lang="en-GB" dirty="0">
                <a:latin typeface="Arial" panose="020B0604020202020204" pitchFamily="34" charset="0"/>
                <a:cs typeface="Arial" panose="020B0604020202020204" pitchFamily="34" charset="0"/>
              </a:rPr>
              <a:t>include</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early opening of test papers or PSC materials without </a:t>
            </a:r>
            <a:r>
              <a:rPr lang="en-GB" dirty="0" smtClean="0">
                <a:latin typeface="Arial" panose="020B0604020202020204" pitchFamily="34" charset="0"/>
                <a:cs typeface="Arial" panose="020B0604020202020204" pitchFamily="34" charset="0"/>
              </a:rPr>
              <a:t>permission</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pupils being over-aided by test administrators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pupils </a:t>
            </a:r>
            <a:r>
              <a:rPr lang="en-GB" dirty="0" smtClean="0">
                <a:latin typeface="Arial" panose="020B0604020202020204" pitchFamily="34" charset="0"/>
                <a:cs typeface="Arial" panose="020B0604020202020204" pitchFamily="34" charset="0"/>
              </a:rPr>
              <a:t>cheating</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schools allowing pupils to resit a test or the </a:t>
            </a:r>
            <a:r>
              <a:rPr lang="en-GB" dirty="0" smtClean="0">
                <a:latin typeface="Arial" panose="020B0604020202020204" pitchFamily="34" charset="0"/>
                <a:cs typeface="Arial" panose="020B0604020202020204" pitchFamily="34" charset="0"/>
              </a:rPr>
              <a:t>PSC</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changes being made to pupils’ test scripts outside of test conditions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schools reporting pupils’ PSC scores incorrectly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Maladministration </a:t>
            </a:r>
            <a:r>
              <a:rPr lang="en-GB" dirty="0">
                <a:latin typeface="Arial" panose="020B0604020202020204" pitchFamily="34" charset="0"/>
                <a:cs typeface="Arial" panose="020B0604020202020204" pitchFamily="34" charset="0"/>
              </a:rPr>
              <a:t>of TA can include: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inflating or deflating TA judgements of pupils’ work</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submitting different data to that agreed as a result of LA moderation (specific subjects only</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submitting evidence that is used to justify TA standards as independent work which has been heavily supported by an adult (scaffolding evidence)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over-aiding in tests and using the results as evidence towards TA standards</a:t>
            </a:r>
          </a:p>
        </p:txBody>
      </p:sp>
    </p:spTree>
    <p:extLst>
      <p:ext uri="{BB962C8B-B14F-4D97-AF65-F5344CB8AC3E}">
        <p14:creationId xmlns:p14="http://schemas.microsoft.com/office/powerpoint/2010/main" val="108871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8819572" y="5881494"/>
            <a:ext cx="3136900" cy="751614"/>
          </a:xfrm>
          <a:prstGeom prst="rect">
            <a:avLst/>
          </a:prstGeom>
        </p:spPr>
      </p:pic>
      <p:sp>
        <p:nvSpPr>
          <p:cNvPr id="3" name="TextBox 2"/>
          <p:cNvSpPr txBox="1"/>
          <p:nvPr/>
        </p:nvSpPr>
        <p:spPr>
          <a:xfrm>
            <a:off x="263236" y="265757"/>
            <a:ext cx="11693236" cy="2677656"/>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Investigating Allegations</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Standards &amp; Testing Agency contact the head teacher</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LA may visit the school</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Review test scripts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Representation from school under investigation</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263236" y="3005530"/>
            <a:ext cx="11028217" cy="3416320"/>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Investigation Outcomes</a:t>
            </a: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PSC </a:t>
            </a:r>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mend </a:t>
            </a:r>
            <a:r>
              <a:rPr lang="en-GB" sz="2400" dirty="0">
                <a:latin typeface="Arial" panose="020B0604020202020204" pitchFamily="34" charset="0"/>
                <a:cs typeface="Arial" panose="020B0604020202020204" pitchFamily="34" charset="0"/>
              </a:rPr>
              <a:t>or annul. If pupils are in year 1, they will have the opportunity to take the PSC again the following year. Pupils in year 2 will not be able to retake the check in future years.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KS1 </a:t>
            </a:r>
            <a:r>
              <a:rPr lang="en-GB" sz="2400" dirty="0">
                <a:latin typeface="Arial" panose="020B0604020202020204" pitchFamily="34" charset="0"/>
                <a:cs typeface="Arial" panose="020B0604020202020204" pitchFamily="34" charset="0"/>
              </a:rPr>
              <a:t>tests Amend or annul KS1 test results. These cannot be used to support TA if annulled.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KS2 </a:t>
            </a:r>
            <a:r>
              <a:rPr lang="en-GB" sz="2400" dirty="0">
                <a:latin typeface="Arial" panose="020B0604020202020204" pitchFamily="34" charset="0"/>
                <a:cs typeface="Arial" panose="020B0604020202020204" pitchFamily="34" charset="0"/>
              </a:rPr>
              <a:t>tests Amend or annul KS2 test results.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TA </a:t>
            </a:r>
            <a:r>
              <a:rPr lang="en-GB" sz="2400" dirty="0">
                <a:latin typeface="Arial" panose="020B0604020202020204" pitchFamily="34" charset="0"/>
                <a:cs typeface="Arial" panose="020B0604020202020204" pitchFamily="34" charset="0"/>
              </a:rPr>
              <a:t>KS1 and KS2 Amend or annul TA judgements.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MTC </a:t>
            </a:r>
            <a:r>
              <a:rPr lang="en-GB" sz="2400" dirty="0">
                <a:latin typeface="Arial" panose="020B0604020202020204" pitchFamily="34" charset="0"/>
                <a:cs typeface="Arial" panose="020B0604020202020204" pitchFamily="34" charset="0"/>
              </a:rPr>
              <a:t>Whole check will be annulled.</a:t>
            </a:r>
          </a:p>
        </p:txBody>
      </p:sp>
      <p:sp>
        <p:nvSpPr>
          <p:cNvPr id="5" name="Rectangle 4"/>
          <p:cNvSpPr/>
          <p:nvPr/>
        </p:nvSpPr>
        <p:spPr>
          <a:xfrm>
            <a:off x="6276109" y="203640"/>
            <a:ext cx="6096000" cy="646331"/>
          </a:xfrm>
          <a:prstGeom prst="rect">
            <a:avLst/>
          </a:prstGeom>
        </p:spPr>
        <p:txBody>
          <a:bodyPr>
            <a:spAutoFit/>
          </a:bodyPr>
          <a:lstStyle/>
          <a:p>
            <a:r>
              <a:rPr lang="en-GB" b="1" dirty="0">
                <a:solidFill>
                  <a:srgbClr val="003078"/>
                </a:solidFill>
                <a:latin typeface="GDS Transport"/>
                <a:hlinkClick r:id="rId4"/>
              </a:rPr>
              <a:t>Key stage 1 and 2: maladministration investigation procedures</a:t>
            </a:r>
            <a:endParaRPr lang="en-GB" b="1" i="0" dirty="0">
              <a:solidFill>
                <a:srgbClr val="0B0C0C"/>
              </a:solidFill>
              <a:effectLst/>
              <a:latin typeface="GDS Transport"/>
            </a:endParaRPr>
          </a:p>
        </p:txBody>
      </p:sp>
    </p:spTree>
    <p:extLst>
      <p:ext uri="{BB962C8B-B14F-4D97-AF65-F5344CB8AC3E}">
        <p14:creationId xmlns:p14="http://schemas.microsoft.com/office/powerpoint/2010/main" val="2887680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459" y="292369"/>
            <a:ext cx="9144000" cy="1212874"/>
          </a:xfrm>
        </p:spPr>
        <p:txBody>
          <a:bodyPr/>
          <a:lstStyle/>
          <a:p>
            <a:r>
              <a:rPr lang="en-GB" b="1" dirty="0" smtClean="0">
                <a:solidFill>
                  <a:srgbClr val="002060"/>
                </a:solidFill>
              </a:rPr>
              <a:t>KEY DOCUMENTS</a:t>
            </a:r>
            <a:endParaRPr lang="en-GB" b="1" dirty="0">
              <a:solidFill>
                <a:srgbClr val="002060"/>
              </a:solidFill>
            </a:endParaRPr>
          </a:p>
        </p:txBody>
      </p:sp>
      <p:sp>
        <p:nvSpPr>
          <p:cNvPr id="3" name="Subtitle 2"/>
          <p:cNvSpPr>
            <a:spLocks noGrp="1"/>
          </p:cNvSpPr>
          <p:nvPr>
            <p:ph type="subTitle" idx="1"/>
          </p:nvPr>
        </p:nvSpPr>
        <p:spPr>
          <a:xfrm>
            <a:off x="552477" y="945311"/>
            <a:ext cx="9144000" cy="1006522"/>
          </a:xfrm>
        </p:spPr>
        <p:txBody>
          <a:bodyPr>
            <a:noAutofit/>
          </a:bodyPr>
          <a:lstStyle/>
          <a:p>
            <a:pPr algn="l"/>
            <a:endParaRPr lang="en-GB" sz="2800" dirty="0" smtClean="0"/>
          </a:p>
          <a:p>
            <a:pPr algn="l"/>
            <a:r>
              <a:rPr lang="en-GB" sz="2800" dirty="0" smtClean="0"/>
              <a:t>Standards &amp; Testing Agency</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6" name="Rectangle 5"/>
          <p:cNvSpPr/>
          <p:nvPr/>
        </p:nvSpPr>
        <p:spPr>
          <a:xfrm>
            <a:off x="552477" y="3147475"/>
            <a:ext cx="11346873" cy="369332"/>
          </a:xfrm>
          <a:prstGeom prst="rect">
            <a:avLst/>
          </a:prstGeom>
        </p:spPr>
        <p:txBody>
          <a:bodyPr wrap="square">
            <a:spAutoFit/>
          </a:bodyPr>
          <a:lstStyle/>
          <a:p>
            <a:endParaRPr lang="en-GB" dirty="0"/>
          </a:p>
        </p:txBody>
      </p:sp>
      <p:sp>
        <p:nvSpPr>
          <p:cNvPr id="7" name="Rectangle 6"/>
          <p:cNvSpPr/>
          <p:nvPr/>
        </p:nvSpPr>
        <p:spPr>
          <a:xfrm>
            <a:off x="595744" y="2432049"/>
            <a:ext cx="9809018" cy="369332"/>
          </a:xfrm>
          <a:prstGeom prst="rect">
            <a:avLst/>
          </a:prstGeom>
        </p:spPr>
        <p:txBody>
          <a:bodyPr wrap="square">
            <a:spAutoFit/>
          </a:bodyPr>
          <a:lstStyle/>
          <a:p>
            <a:endParaRPr lang="en-GB" dirty="0"/>
          </a:p>
        </p:txBody>
      </p:sp>
      <p:sp>
        <p:nvSpPr>
          <p:cNvPr id="8" name="Rectangle 7"/>
          <p:cNvSpPr/>
          <p:nvPr/>
        </p:nvSpPr>
        <p:spPr>
          <a:xfrm>
            <a:off x="360217" y="5362861"/>
            <a:ext cx="8492836" cy="646331"/>
          </a:xfrm>
          <a:prstGeom prst="rect">
            <a:avLst/>
          </a:prstGeom>
        </p:spPr>
        <p:txBody>
          <a:bodyPr wrap="square">
            <a:spAutoFit/>
          </a:bodyPr>
          <a:lstStyle/>
          <a:p>
            <a:r>
              <a:rPr lang="en-GB" dirty="0"/>
              <a:t>https://www.gov.uk/government/publications/phonics-screening-check-sample-materials-and-training-video</a:t>
            </a:r>
          </a:p>
        </p:txBody>
      </p:sp>
      <p:sp>
        <p:nvSpPr>
          <p:cNvPr id="9" name="Rectangle 8"/>
          <p:cNvSpPr/>
          <p:nvPr/>
        </p:nvSpPr>
        <p:spPr>
          <a:xfrm>
            <a:off x="552477" y="5488222"/>
            <a:ext cx="10475741" cy="369332"/>
          </a:xfrm>
          <a:prstGeom prst="rect">
            <a:avLst/>
          </a:prstGeom>
        </p:spPr>
        <p:txBody>
          <a:bodyPr wrap="square">
            <a:spAutoFit/>
          </a:bodyPr>
          <a:lstStyle/>
          <a:p>
            <a:endParaRPr lang="en-GB" dirty="0"/>
          </a:p>
        </p:txBody>
      </p:sp>
      <p:sp>
        <p:nvSpPr>
          <p:cNvPr id="10" name="Rectangle 9"/>
          <p:cNvSpPr/>
          <p:nvPr/>
        </p:nvSpPr>
        <p:spPr>
          <a:xfrm>
            <a:off x="595744" y="4456348"/>
            <a:ext cx="10770755" cy="369332"/>
          </a:xfrm>
          <a:prstGeom prst="rect">
            <a:avLst/>
          </a:prstGeom>
        </p:spPr>
        <p:txBody>
          <a:bodyPr wrap="square">
            <a:spAutoFit/>
          </a:bodyPr>
          <a:lstStyle/>
          <a:p>
            <a:endParaRPr lang="en-GB" dirty="0"/>
          </a:p>
        </p:txBody>
      </p:sp>
      <p:sp>
        <p:nvSpPr>
          <p:cNvPr id="11" name="Rectangle 10"/>
          <p:cNvSpPr/>
          <p:nvPr/>
        </p:nvSpPr>
        <p:spPr>
          <a:xfrm>
            <a:off x="600968" y="2009966"/>
            <a:ext cx="9047018" cy="2862322"/>
          </a:xfrm>
          <a:prstGeom prst="rect">
            <a:avLst/>
          </a:prstGeom>
        </p:spPr>
        <p:txBody>
          <a:bodyPr wrap="square">
            <a:spAutoFit/>
          </a:bodyPr>
          <a:lstStyle/>
          <a:p>
            <a:r>
              <a:rPr lang="en-GB" dirty="0" smtClean="0"/>
              <a:t>KS1 Assessment and Reporting Arrangements </a:t>
            </a:r>
          </a:p>
          <a:p>
            <a:r>
              <a:rPr lang="en-GB" dirty="0" smtClean="0"/>
              <a:t>KS2 </a:t>
            </a:r>
            <a:r>
              <a:rPr lang="en-GB" dirty="0"/>
              <a:t>Assessment and Reporting </a:t>
            </a:r>
            <a:r>
              <a:rPr lang="en-GB" dirty="0" smtClean="0"/>
              <a:t>Arrangements</a:t>
            </a:r>
          </a:p>
          <a:p>
            <a:r>
              <a:rPr lang="en-GB" dirty="0" smtClean="0"/>
              <a:t>KS1 Teacher Assessment</a:t>
            </a:r>
          </a:p>
          <a:p>
            <a:r>
              <a:rPr lang="en-GB" dirty="0" smtClean="0"/>
              <a:t>KS2 Teacher Assessment</a:t>
            </a:r>
          </a:p>
          <a:p>
            <a:r>
              <a:rPr lang="en-GB" dirty="0" smtClean="0"/>
              <a:t>Key stage 1: test administration</a:t>
            </a:r>
          </a:p>
          <a:p>
            <a:r>
              <a:rPr lang="en-GB" dirty="0">
                <a:hlinkClick r:id="rId4"/>
              </a:rPr>
              <a:t>key stage 2: test administration guidance</a:t>
            </a:r>
            <a:endParaRPr lang="en-GB" dirty="0" smtClean="0"/>
          </a:p>
          <a:p>
            <a:r>
              <a:rPr lang="en-GB" u="sng" dirty="0">
                <a:hlinkClick r:id="rId5"/>
              </a:rPr>
              <a:t>phonics screening check: administration </a:t>
            </a:r>
            <a:r>
              <a:rPr lang="en-GB" u="sng" dirty="0" smtClean="0">
                <a:hlinkClick r:id="rId5"/>
              </a:rPr>
              <a:t>guidance</a:t>
            </a:r>
            <a:endParaRPr lang="en-GB" u="sng" dirty="0" smtClean="0"/>
          </a:p>
          <a:p>
            <a:r>
              <a:rPr lang="en-GB" b="1" dirty="0">
                <a:hlinkClick r:id="rId6"/>
              </a:rPr>
              <a:t>Key stage 1 assessments data collection: guide to submitting </a:t>
            </a:r>
            <a:r>
              <a:rPr lang="en-GB" b="1" dirty="0" smtClean="0">
                <a:hlinkClick r:id="rId6"/>
              </a:rPr>
              <a:t>data</a:t>
            </a:r>
            <a:endParaRPr lang="en-GB" b="1" dirty="0" smtClean="0"/>
          </a:p>
          <a:p>
            <a:r>
              <a:rPr lang="en-GB" b="1" dirty="0">
                <a:hlinkClick r:id="rId7"/>
              </a:rPr>
              <a:t>Phonics screening check data collection: guide to submitting data</a:t>
            </a:r>
            <a:endParaRPr lang="en-GB" u="sng" dirty="0" smtClean="0"/>
          </a:p>
          <a:p>
            <a:endParaRPr lang="en-GB" dirty="0"/>
          </a:p>
        </p:txBody>
      </p:sp>
      <p:sp>
        <p:nvSpPr>
          <p:cNvPr id="14" name="Rectangle 13"/>
          <p:cNvSpPr/>
          <p:nvPr/>
        </p:nvSpPr>
        <p:spPr>
          <a:xfrm>
            <a:off x="552477" y="4993529"/>
            <a:ext cx="10814022"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1784496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153699"/>
            <a:ext cx="10515600" cy="1325563"/>
          </a:xfrm>
        </p:spPr>
        <p:txBody>
          <a:bodyPr>
            <a:normAutofit/>
          </a:bodyPr>
          <a:lstStyle/>
          <a:p>
            <a:pPr algn="ctr"/>
            <a:r>
              <a:rPr lang="en-GB" sz="7200" b="1" dirty="0" smtClean="0">
                <a:solidFill>
                  <a:srgbClr val="002060"/>
                </a:solidFill>
              </a:rPr>
              <a:t>LA support</a:t>
            </a:r>
            <a:endParaRPr lang="en-GB" sz="7200" b="1" dirty="0">
              <a:solidFill>
                <a:srgbClr val="002060"/>
              </a:solidFill>
            </a:endParaRPr>
          </a:p>
        </p:txBody>
      </p:sp>
      <p:sp>
        <p:nvSpPr>
          <p:cNvPr id="3" name="Content Placeholder 2"/>
          <p:cNvSpPr>
            <a:spLocks noGrp="1"/>
          </p:cNvSpPr>
          <p:nvPr>
            <p:ph idx="1"/>
          </p:nvPr>
        </p:nvSpPr>
        <p:spPr>
          <a:xfrm>
            <a:off x="381000" y="1105189"/>
            <a:ext cx="10515600" cy="3660775"/>
          </a:xfrm>
        </p:spPr>
        <p:txBody>
          <a:bodyPr>
            <a:noAutofit/>
          </a:bodyPr>
          <a:lstStyle/>
          <a:p>
            <a:pPr marL="0" indent="0">
              <a:buNone/>
            </a:pPr>
            <a:r>
              <a:rPr lang="en-GB" sz="1800" dirty="0" smtClean="0">
                <a:latin typeface="Arial" panose="020B0604020202020204" pitchFamily="34" charset="0"/>
                <a:cs typeface="Arial" panose="020B0604020202020204" pitchFamily="34" charset="0"/>
              </a:rPr>
              <a:t>EYFS</a:t>
            </a:r>
          </a:p>
          <a:p>
            <a:pPr marL="0" indent="0">
              <a:buNone/>
            </a:pPr>
            <a:r>
              <a:rPr lang="en-GB" sz="1800" dirty="0" smtClean="0">
                <a:latin typeface="Arial" panose="020B0604020202020204" pitchFamily="34" charset="0"/>
                <a:cs typeface="Arial" panose="020B0604020202020204" pitchFamily="34" charset="0"/>
              </a:rPr>
              <a:t>A range of network sessions organised to support effective assessment in the EYFS.</a:t>
            </a:r>
          </a:p>
          <a:p>
            <a:pPr marL="0" indent="0">
              <a:buNone/>
            </a:pPr>
            <a:r>
              <a:rPr lang="en-GB" sz="1800" dirty="0" smtClean="0">
                <a:latin typeface="Arial" panose="020B0604020202020204" pitchFamily="34" charset="0"/>
                <a:cs typeface="Arial" panose="020B0604020202020204" pitchFamily="34" charset="0"/>
              </a:rPr>
              <a:t>Contact Phillippa Degnan</a:t>
            </a:r>
          </a:p>
          <a:p>
            <a:pPr marL="0" indent="0">
              <a:buNone/>
            </a:pP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EYFS profile exemplification videos for supporting Reception judgements against the ELGs.</a:t>
            </a:r>
          </a:p>
          <a:p>
            <a:r>
              <a:rPr lang="en-GB" sz="1800" u="sng" dirty="0">
                <a:latin typeface="Arial" panose="020B0604020202020204" pitchFamily="34" charset="0"/>
                <a:cs typeface="Arial" panose="020B0604020202020204" pitchFamily="34" charset="0"/>
                <a:hlinkClick r:id="rId3"/>
              </a:rPr>
              <a:t>https://www.gov.uk/guidance/early-years-foundation-stage-exemplification-materials</a:t>
            </a: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 </a:t>
            </a:r>
          </a:p>
          <a:p>
            <a:pPr marL="0" indent="0">
              <a:buNone/>
            </a:pPr>
            <a:endParaRPr lang="en-GB" sz="1800" dirty="0">
              <a:latin typeface="Arial" panose="020B0604020202020204" pitchFamily="34" charset="0"/>
              <a:cs typeface="Arial" panose="020B0604020202020204" pitchFamily="34" charset="0"/>
            </a:endParaRPr>
          </a:p>
        </p:txBody>
      </p:sp>
      <p:sp>
        <p:nvSpPr>
          <p:cNvPr id="4" name="TextBox 3"/>
          <p:cNvSpPr txBox="1"/>
          <p:nvPr/>
        </p:nvSpPr>
        <p:spPr>
          <a:xfrm>
            <a:off x="381000" y="3770533"/>
            <a:ext cx="10515600"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Y2 &amp; Y6 moderation workshops</a:t>
            </a:r>
          </a:p>
          <a:p>
            <a:r>
              <a:rPr lang="en-GB" sz="2400" dirty="0" smtClean="0">
                <a:latin typeface="Arial" panose="020B0604020202020204" pitchFamily="34" charset="0"/>
                <a:cs typeface="Arial" panose="020B0604020202020204" pitchFamily="34" charset="0"/>
              </a:rPr>
              <a:t>KS1    27</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March    15</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May</a:t>
            </a:r>
          </a:p>
          <a:p>
            <a:r>
              <a:rPr lang="en-GB" sz="2400" dirty="0" smtClean="0">
                <a:latin typeface="Arial" panose="020B0604020202020204" pitchFamily="34" charset="0"/>
                <a:cs typeface="Arial" panose="020B0604020202020204" pitchFamily="34" charset="0"/>
              </a:rPr>
              <a:t>KS2    9</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March       18</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April</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381000" y="5486621"/>
            <a:ext cx="9691255" cy="1200329"/>
          </a:xfrm>
          <a:prstGeom prst="rect">
            <a:avLst/>
          </a:prstGeom>
          <a:noFill/>
        </p:spPr>
        <p:txBody>
          <a:bodyPr wrap="square" rtlCol="0">
            <a:spAutoFit/>
          </a:bodyPr>
          <a:lstStyle/>
          <a:p>
            <a:r>
              <a:rPr lang="en-GB" sz="2400" dirty="0" smtClean="0"/>
              <a:t>Phonics briefings 19</a:t>
            </a:r>
            <a:r>
              <a:rPr lang="en-GB" sz="2400" baseline="30000" dirty="0" smtClean="0"/>
              <a:t>th</a:t>
            </a:r>
            <a:r>
              <a:rPr lang="en-GB" sz="2400" dirty="0" smtClean="0"/>
              <a:t> April TBC.</a:t>
            </a:r>
          </a:p>
          <a:p>
            <a:endParaRPr lang="en-GB" sz="2400" dirty="0"/>
          </a:p>
          <a:p>
            <a:r>
              <a:rPr lang="en-GB" sz="2400" dirty="0" smtClean="0"/>
              <a:t>Book via S4B.</a:t>
            </a:r>
            <a:endParaRPr lang="en-GB" sz="2400" dirty="0"/>
          </a:p>
        </p:txBody>
      </p:sp>
    </p:spTree>
    <p:extLst>
      <p:ext uri="{BB962C8B-B14F-4D97-AF65-F5344CB8AC3E}">
        <p14:creationId xmlns:p14="http://schemas.microsoft.com/office/powerpoint/2010/main" val="765609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81354"/>
          </a:xfrm>
        </p:spPr>
        <p:txBody>
          <a:bodyPr>
            <a:normAutofit fontScale="90000"/>
          </a:bodyPr>
          <a:lstStyle/>
          <a:p>
            <a:r>
              <a:rPr lang="en-GB" b="1" dirty="0" smtClean="0">
                <a:solidFill>
                  <a:srgbClr val="002060"/>
                </a:solidFill>
              </a:rPr>
              <a:t>KEY CONTACTS</a:t>
            </a:r>
            <a:endParaRPr lang="en-GB" b="1" dirty="0">
              <a:solidFill>
                <a:srgbClr val="002060"/>
              </a:solidFill>
            </a:endParaRPr>
          </a:p>
        </p:txBody>
      </p:sp>
      <p:sp>
        <p:nvSpPr>
          <p:cNvPr id="3" name="Subtitle 2"/>
          <p:cNvSpPr>
            <a:spLocks noGrp="1"/>
          </p:cNvSpPr>
          <p:nvPr>
            <p:ph type="subTitle" idx="1"/>
          </p:nvPr>
        </p:nvSpPr>
        <p:spPr>
          <a:xfrm>
            <a:off x="348343" y="1632561"/>
            <a:ext cx="10319657" cy="1655762"/>
          </a:xfrm>
        </p:spPr>
        <p:txBody>
          <a:bodyPr>
            <a:noAutofit/>
          </a:bodyPr>
          <a:lstStyle/>
          <a:p>
            <a:pPr algn="l"/>
            <a:r>
              <a:rPr lang="en-GB" sz="2800" dirty="0" smtClean="0"/>
              <a:t>EYFS: </a:t>
            </a:r>
            <a:r>
              <a:rPr lang="en-GB" sz="2800" dirty="0" smtClean="0">
                <a:hlinkClick r:id="rId2"/>
              </a:rPr>
              <a:t>Phillippa.Degnan@Bradford.gov.uk</a:t>
            </a:r>
            <a:endParaRPr lang="en-GB" sz="2800" dirty="0" smtClean="0"/>
          </a:p>
          <a:p>
            <a:pPr algn="l"/>
            <a:endParaRPr lang="en-GB" sz="2800" dirty="0"/>
          </a:p>
          <a:p>
            <a:pPr algn="l"/>
            <a:r>
              <a:rPr lang="en-GB" sz="2800" dirty="0" smtClean="0"/>
              <a:t>Primary: </a:t>
            </a:r>
            <a:r>
              <a:rPr lang="en-GB" sz="2800" dirty="0" smtClean="0">
                <a:hlinkClick r:id="rId3"/>
              </a:rPr>
              <a:t>Sarah.Burtoft@Bradford.gov.uk</a:t>
            </a:r>
            <a:r>
              <a:rPr lang="en-GB" sz="2800" dirty="0" smtClean="0"/>
              <a:t> </a:t>
            </a:r>
          </a:p>
          <a:p>
            <a:pPr algn="l"/>
            <a:endParaRPr lang="en-GB" sz="2800" dirty="0" smtClean="0"/>
          </a:p>
          <a:p>
            <a:pPr algn="l"/>
            <a:r>
              <a:rPr lang="en-GB" sz="2800" dirty="0" smtClean="0"/>
              <a:t>National </a:t>
            </a:r>
            <a:r>
              <a:rPr lang="en-GB" sz="2800" dirty="0"/>
              <a:t>curriculum assessments </a:t>
            </a:r>
            <a:r>
              <a:rPr lang="en-GB" sz="2800" dirty="0" smtClean="0"/>
              <a:t>helpline </a:t>
            </a:r>
          </a:p>
          <a:p>
            <a:pPr algn="l"/>
            <a:r>
              <a:rPr lang="en-GB" sz="2800" dirty="0" smtClean="0"/>
              <a:t>0300 </a:t>
            </a:r>
            <a:r>
              <a:rPr lang="en-GB" sz="2800" dirty="0"/>
              <a:t>303 3013 or </a:t>
            </a:r>
            <a:endParaRPr lang="en-GB" sz="2800" dirty="0" smtClean="0"/>
          </a:p>
          <a:p>
            <a:pPr algn="l"/>
            <a:r>
              <a:rPr lang="en-GB" sz="2800" dirty="0" smtClean="0"/>
              <a:t>Email: </a:t>
            </a:r>
            <a:r>
              <a:rPr lang="en-GB" sz="2800" b="1" u="sng" dirty="0" smtClean="0">
                <a:solidFill>
                  <a:schemeClr val="accent5"/>
                </a:solidFill>
              </a:rPr>
              <a:t>assessments@education.gov.uk</a:t>
            </a:r>
            <a:endParaRPr lang="en-GB" sz="2800" b="1" u="sng" dirty="0">
              <a:solidFill>
                <a:schemeClr val="accent5"/>
              </a:solidFill>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8783782" y="5906881"/>
            <a:ext cx="3136900" cy="751614"/>
          </a:xfrm>
          <a:prstGeom prst="rect">
            <a:avLst/>
          </a:prstGeom>
        </p:spPr>
      </p:pic>
      <p:pic>
        <p:nvPicPr>
          <p:cNvPr id="5" name="Picture 4"/>
          <p:cNvPicPr>
            <a:picLocks noChangeAspect="1"/>
          </p:cNvPicPr>
          <p:nvPr/>
        </p:nvPicPr>
        <p:blipFill>
          <a:blip r:embed="rId5"/>
          <a:stretch>
            <a:fillRect/>
          </a:stretch>
        </p:blipFill>
        <p:spPr>
          <a:xfrm>
            <a:off x="9151587" y="1805350"/>
            <a:ext cx="2401289" cy="3094920"/>
          </a:xfrm>
          <a:prstGeom prst="rect">
            <a:avLst/>
          </a:prstGeom>
        </p:spPr>
      </p:pic>
    </p:spTree>
    <p:extLst>
      <p:ext uri="{BB962C8B-B14F-4D97-AF65-F5344CB8AC3E}">
        <p14:creationId xmlns:p14="http://schemas.microsoft.com/office/powerpoint/2010/main" val="306995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382" y="443491"/>
            <a:ext cx="9144000" cy="1176700"/>
          </a:xfrm>
        </p:spPr>
        <p:txBody>
          <a:bodyPr>
            <a:normAutofit fontScale="90000"/>
          </a:bodyPr>
          <a:lstStyle/>
          <a:p>
            <a:r>
              <a:rPr lang="en-GB" dirty="0" smtClean="0"/>
              <a:t>Assessment Headlines:</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3" name="TextBox 2"/>
          <p:cNvSpPr txBox="1"/>
          <p:nvPr/>
        </p:nvSpPr>
        <p:spPr>
          <a:xfrm rot="10800000" flipH="1" flipV="1">
            <a:off x="914400" y="1067308"/>
            <a:ext cx="10002982" cy="4154984"/>
          </a:xfrm>
          <a:prstGeom prst="rect">
            <a:avLst/>
          </a:prstGeom>
          <a:noFill/>
        </p:spPr>
        <p:txBody>
          <a:bodyPr wrap="square" rtlCol="0">
            <a:spAutoFit/>
          </a:bodyPr>
          <a:lstStyle/>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r>
              <a:rPr lang="en-GB" sz="2400" dirty="0" smtClean="0"/>
              <a:t>KS1 assessments non statutory from 23/24</a:t>
            </a:r>
          </a:p>
          <a:p>
            <a:endParaRPr lang="en-GB" sz="2400" dirty="0" smtClean="0"/>
          </a:p>
          <a:p>
            <a:pPr marL="285750" indent="-285750">
              <a:buFont typeface="Wingdings" panose="05000000000000000000" pitchFamily="2" charset="2"/>
              <a:buChar char="v"/>
            </a:pPr>
            <a:r>
              <a:rPr lang="en-GB" sz="2400" dirty="0" smtClean="0"/>
              <a:t>KS2 moved on a day</a:t>
            </a:r>
          </a:p>
          <a:p>
            <a:endParaRPr lang="en-GB" sz="2400" dirty="0"/>
          </a:p>
          <a:p>
            <a:pPr marL="285750" indent="-285750">
              <a:buFont typeface="Wingdings" panose="05000000000000000000" pitchFamily="2" charset="2"/>
              <a:buChar char="v"/>
            </a:pPr>
            <a:r>
              <a:rPr lang="en-GB" sz="2400" dirty="0" smtClean="0"/>
              <a:t>Data to be published</a:t>
            </a:r>
          </a:p>
          <a:p>
            <a:endParaRPr lang="en-GB" sz="2400" dirty="0" smtClean="0"/>
          </a:p>
          <a:p>
            <a:pPr marL="285750" indent="-285750">
              <a:buFont typeface="Wingdings" panose="05000000000000000000" pitchFamily="2" charset="2"/>
              <a:buChar char="v"/>
            </a:pPr>
            <a:r>
              <a:rPr lang="en-GB" sz="2400" dirty="0" smtClean="0"/>
              <a:t>No science sampling but teacher assessment to be submitted at KS1 and KS2</a:t>
            </a:r>
          </a:p>
          <a:p>
            <a:endParaRPr lang="en-GB" sz="2400" dirty="0" smtClean="0"/>
          </a:p>
          <a:p>
            <a:pPr marL="285750" indent="-285750">
              <a:buFont typeface="Wingdings" panose="05000000000000000000" pitchFamily="2" charset="2"/>
              <a:buChar char="v"/>
            </a:pPr>
            <a:r>
              <a:rPr lang="en-GB" sz="2400" dirty="0" smtClean="0"/>
              <a:t>MTC  access to service &amp; administration now April 17</a:t>
            </a:r>
            <a:r>
              <a:rPr lang="en-GB" sz="2400" baseline="30000" dirty="0" smtClean="0"/>
              <a:t>th</a:t>
            </a:r>
            <a:endParaRPr lang="en-GB" sz="2400" dirty="0"/>
          </a:p>
        </p:txBody>
      </p:sp>
    </p:spTree>
    <p:extLst>
      <p:ext uri="{BB962C8B-B14F-4D97-AF65-F5344CB8AC3E}">
        <p14:creationId xmlns:p14="http://schemas.microsoft.com/office/powerpoint/2010/main" val="131783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077" y="602674"/>
            <a:ext cx="10593700" cy="588818"/>
          </a:xfrm>
        </p:spPr>
        <p:txBody>
          <a:bodyPr/>
          <a:lstStyle/>
          <a:p>
            <a:r>
              <a:rPr lang="en-GB" sz="3600" dirty="0" smtClean="0"/>
              <a:t>Academies/Independent/Free Schools</a:t>
            </a:r>
            <a:endParaRPr lang="en-GB" sz="36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5" name="TextBox 4"/>
          <p:cNvSpPr txBox="1"/>
          <p:nvPr/>
        </p:nvSpPr>
        <p:spPr>
          <a:xfrm>
            <a:off x="720436" y="2190260"/>
            <a:ext cx="9434946"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Selected a Local </a:t>
            </a:r>
            <a:r>
              <a:rPr lang="en-GB" dirty="0"/>
              <a:t>A</a:t>
            </a:r>
            <a:r>
              <a:rPr lang="en-GB" dirty="0" smtClean="0"/>
              <a:t>uthority to carry out statutory moderation and monitoring.</a:t>
            </a:r>
            <a:endParaRPr lang="en-GB" dirty="0"/>
          </a:p>
        </p:txBody>
      </p:sp>
      <p:sp>
        <p:nvSpPr>
          <p:cNvPr id="6" name="TextBox 5"/>
          <p:cNvSpPr txBox="1"/>
          <p:nvPr/>
        </p:nvSpPr>
        <p:spPr>
          <a:xfrm>
            <a:off x="720436" y="3558361"/>
            <a:ext cx="9199418"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Have a written agreement in place with that LA.</a:t>
            </a:r>
            <a:endParaRPr lang="en-GB" dirty="0"/>
          </a:p>
        </p:txBody>
      </p:sp>
    </p:spTree>
    <p:extLst>
      <p:ext uri="{BB962C8B-B14F-4D97-AF65-F5344CB8AC3E}">
        <p14:creationId xmlns:p14="http://schemas.microsoft.com/office/powerpoint/2010/main" val="300645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68" y="-120106"/>
            <a:ext cx="9144000" cy="1001859"/>
          </a:xfrm>
        </p:spPr>
        <p:txBody>
          <a:bodyPr/>
          <a:lstStyle/>
          <a:p>
            <a:r>
              <a:rPr lang="en-GB" sz="4400" b="1" dirty="0" smtClean="0">
                <a:solidFill>
                  <a:srgbClr val="002060"/>
                </a:solidFill>
              </a:rPr>
              <a:t>TIMELINE:   KEY DATES</a:t>
            </a:r>
            <a:endParaRPr lang="en-GB" sz="4400" b="1" dirty="0">
              <a:solidFill>
                <a:srgbClr val="00206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836255" y="5931767"/>
            <a:ext cx="2051228" cy="598670"/>
          </a:xfrm>
          <a:prstGeom prst="rect">
            <a:avLst/>
          </a:prstGeom>
        </p:spPr>
      </p:pic>
      <p:sp>
        <p:nvSpPr>
          <p:cNvPr id="5" name="Rectangle 4"/>
          <p:cNvSpPr/>
          <p:nvPr/>
        </p:nvSpPr>
        <p:spPr>
          <a:xfrm>
            <a:off x="2067064" y="3768793"/>
            <a:ext cx="1434905" cy="28135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MARCH</a:t>
            </a:r>
            <a:endParaRPr lang="en-GB" dirty="0"/>
          </a:p>
        </p:txBody>
      </p:sp>
      <p:sp>
        <p:nvSpPr>
          <p:cNvPr id="7" name="Rectangle 6"/>
          <p:cNvSpPr/>
          <p:nvPr/>
        </p:nvSpPr>
        <p:spPr>
          <a:xfrm>
            <a:off x="4945628" y="3768793"/>
            <a:ext cx="1434905" cy="28135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MAY</a:t>
            </a:r>
            <a:endParaRPr lang="en-GB" dirty="0"/>
          </a:p>
        </p:txBody>
      </p:sp>
      <p:sp>
        <p:nvSpPr>
          <p:cNvPr id="8" name="Rectangle 7"/>
          <p:cNvSpPr/>
          <p:nvPr/>
        </p:nvSpPr>
        <p:spPr>
          <a:xfrm>
            <a:off x="6385980" y="3768793"/>
            <a:ext cx="1434905" cy="28135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JUNE</a:t>
            </a:r>
            <a:endParaRPr lang="en-GB" dirty="0"/>
          </a:p>
        </p:txBody>
      </p:sp>
      <p:sp>
        <p:nvSpPr>
          <p:cNvPr id="9" name="Rectangle 8"/>
          <p:cNvSpPr/>
          <p:nvPr/>
        </p:nvSpPr>
        <p:spPr>
          <a:xfrm>
            <a:off x="7808963" y="3768793"/>
            <a:ext cx="1434905" cy="28135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JULY</a:t>
            </a:r>
            <a:endParaRPr lang="en-GB" dirty="0"/>
          </a:p>
        </p:txBody>
      </p:sp>
      <p:sp>
        <p:nvSpPr>
          <p:cNvPr id="10" name="Rectangle 9"/>
          <p:cNvSpPr/>
          <p:nvPr/>
        </p:nvSpPr>
        <p:spPr>
          <a:xfrm>
            <a:off x="9243868" y="3768793"/>
            <a:ext cx="1509933" cy="28135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AUG</a:t>
            </a:r>
            <a:endParaRPr lang="en-GB" dirty="0"/>
          </a:p>
        </p:txBody>
      </p:sp>
      <p:sp>
        <p:nvSpPr>
          <p:cNvPr id="11" name="Rectangle 10"/>
          <p:cNvSpPr/>
          <p:nvPr/>
        </p:nvSpPr>
        <p:spPr>
          <a:xfrm>
            <a:off x="10747326" y="3768796"/>
            <a:ext cx="1434905" cy="28135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SEPT</a:t>
            </a:r>
            <a:endParaRPr lang="en-GB" dirty="0"/>
          </a:p>
        </p:txBody>
      </p:sp>
      <p:sp>
        <p:nvSpPr>
          <p:cNvPr id="12" name="Rectangle 11"/>
          <p:cNvSpPr/>
          <p:nvPr/>
        </p:nvSpPr>
        <p:spPr>
          <a:xfrm>
            <a:off x="3519407" y="3768793"/>
            <a:ext cx="1434905" cy="28135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APRIL</a:t>
            </a:r>
            <a:endParaRPr lang="en-GB" dirty="0"/>
          </a:p>
        </p:txBody>
      </p:sp>
      <p:sp>
        <p:nvSpPr>
          <p:cNvPr id="14" name="Right Arrow Callout 13"/>
          <p:cNvSpPr/>
          <p:nvPr/>
        </p:nvSpPr>
        <p:spPr>
          <a:xfrm rot="5400000">
            <a:off x="10939393" y="2728258"/>
            <a:ext cx="1050770" cy="914400"/>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t>6</a:t>
            </a:r>
            <a:r>
              <a:rPr lang="en-GB" sz="1400" b="1" baseline="30000" dirty="0" smtClean="0"/>
              <a:t>th</a:t>
            </a:r>
            <a:endParaRPr lang="en-GB" sz="1400" b="1" dirty="0" smtClean="0"/>
          </a:p>
          <a:p>
            <a:pPr algn="ctr"/>
            <a:r>
              <a:rPr lang="en-GB" sz="1400" b="1" dirty="0" smtClean="0"/>
              <a:t>Outcome of reviews</a:t>
            </a:r>
            <a:endParaRPr lang="en-GB" sz="1400" b="1" dirty="0"/>
          </a:p>
        </p:txBody>
      </p:sp>
      <p:sp>
        <p:nvSpPr>
          <p:cNvPr id="15" name="Right Arrow Callout 14"/>
          <p:cNvSpPr/>
          <p:nvPr/>
        </p:nvSpPr>
        <p:spPr>
          <a:xfrm rot="5400000">
            <a:off x="5362047" y="2990734"/>
            <a:ext cx="526825" cy="1029285"/>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50" b="1" dirty="0" smtClean="0"/>
              <a:t>  20</a:t>
            </a:r>
            <a:r>
              <a:rPr lang="en-GB" sz="1050" b="1" baseline="30000" dirty="0" smtClean="0"/>
              <a:t>th</a:t>
            </a:r>
            <a:r>
              <a:rPr lang="en-GB" sz="1050" b="1" dirty="0" smtClean="0"/>
              <a:t> </a:t>
            </a:r>
          </a:p>
          <a:p>
            <a:pPr algn="ctr"/>
            <a:r>
              <a:rPr lang="en-GB" sz="1050" b="1" dirty="0" smtClean="0"/>
              <a:t>HDF KS2</a:t>
            </a:r>
            <a:endParaRPr lang="en-GB" sz="1050" b="1" dirty="0"/>
          </a:p>
        </p:txBody>
      </p:sp>
      <p:sp>
        <p:nvSpPr>
          <p:cNvPr id="16" name="Right Arrow Callout 15"/>
          <p:cNvSpPr/>
          <p:nvPr/>
        </p:nvSpPr>
        <p:spPr>
          <a:xfrm rot="5400000">
            <a:off x="7930655" y="2622770"/>
            <a:ext cx="1188724" cy="1044117"/>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smtClean="0"/>
              <a:t>3rd</a:t>
            </a:r>
          </a:p>
          <a:p>
            <a:pPr algn="ctr"/>
            <a:r>
              <a:rPr lang="en-GB" sz="1400" b="1" dirty="0" smtClean="0"/>
              <a:t>HDF phonics</a:t>
            </a:r>
          </a:p>
          <a:p>
            <a:pPr algn="ctr"/>
            <a:r>
              <a:rPr lang="en-GB" sz="1400" b="1" dirty="0" smtClean="0"/>
              <a:t> </a:t>
            </a:r>
            <a:endParaRPr lang="en-GB" sz="1400" b="1" dirty="0"/>
          </a:p>
        </p:txBody>
      </p:sp>
      <p:sp>
        <p:nvSpPr>
          <p:cNvPr id="17" name="Up Arrow Callout 16"/>
          <p:cNvSpPr/>
          <p:nvPr/>
        </p:nvSpPr>
        <p:spPr>
          <a:xfrm>
            <a:off x="5143920" y="4050145"/>
            <a:ext cx="91440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Y6 SATS</a:t>
            </a:r>
          </a:p>
          <a:p>
            <a:pPr algn="ctr"/>
            <a:r>
              <a:rPr lang="en-GB" sz="1400" dirty="0"/>
              <a:t>9</a:t>
            </a:r>
            <a:r>
              <a:rPr lang="en-GB" sz="1400" baseline="30000" dirty="0" smtClean="0"/>
              <a:t>th</a:t>
            </a:r>
            <a:r>
              <a:rPr lang="en-GB" sz="1400" dirty="0" smtClean="0"/>
              <a:t> – 12</a:t>
            </a:r>
            <a:r>
              <a:rPr lang="en-GB" sz="1400" baseline="30000" dirty="0" smtClean="0"/>
              <a:t>th</a:t>
            </a:r>
            <a:r>
              <a:rPr lang="en-GB" sz="1400" dirty="0" smtClean="0"/>
              <a:t>  </a:t>
            </a:r>
            <a:endParaRPr lang="en-GB" sz="1400" dirty="0"/>
          </a:p>
        </p:txBody>
      </p:sp>
      <p:sp>
        <p:nvSpPr>
          <p:cNvPr id="21" name="Up Arrow Callout 20"/>
          <p:cNvSpPr/>
          <p:nvPr/>
        </p:nvSpPr>
        <p:spPr>
          <a:xfrm>
            <a:off x="6539077" y="4050145"/>
            <a:ext cx="1240428" cy="104732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Phonics 12</a:t>
            </a:r>
            <a:r>
              <a:rPr lang="en-GB" sz="1200" baseline="30000" dirty="0" smtClean="0"/>
              <a:t>th</a:t>
            </a:r>
            <a:r>
              <a:rPr lang="en-GB" sz="1200" dirty="0" smtClean="0"/>
              <a:t> -16th</a:t>
            </a:r>
          </a:p>
          <a:p>
            <a:pPr algn="ctr"/>
            <a:r>
              <a:rPr lang="en-GB" sz="1200" dirty="0" smtClean="0"/>
              <a:t>MTC 5</a:t>
            </a:r>
            <a:r>
              <a:rPr lang="en-GB" sz="1200" baseline="30000" dirty="0" smtClean="0"/>
              <a:t>th</a:t>
            </a:r>
            <a:r>
              <a:rPr lang="en-GB" sz="1200" dirty="0" smtClean="0"/>
              <a:t> – 16</a:t>
            </a:r>
            <a:r>
              <a:rPr lang="en-GB" sz="1200" baseline="30000" dirty="0" smtClean="0"/>
              <a:t>th</a:t>
            </a:r>
            <a:r>
              <a:rPr lang="en-GB" sz="1200" dirty="0" smtClean="0"/>
              <a:t> </a:t>
            </a:r>
            <a:endParaRPr lang="en-GB" sz="1200" dirty="0"/>
          </a:p>
        </p:txBody>
      </p:sp>
      <p:sp>
        <p:nvSpPr>
          <p:cNvPr id="22" name="Right Arrow Callout 21"/>
          <p:cNvSpPr/>
          <p:nvPr/>
        </p:nvSpPr>
        <p:spPr>
          <a:xfrm rot="5400000">
            <a:off x="5170833" y="1700235"/>
            <a:ext cx="951628" cy="1174651"/>
          </a:xfrm>
          <a:prstGeom prst="rightArrowCallout">
            <a:avLst>
              <a:gd name="adj1" fmla="val 9615"/>
              <a:gd name="adj2" fmla="val 25000"/>
              <a:gd name="adj3" fmla="val 25000"/>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smtClean="0"/>
              <a:t>12</a:t>
            </a:r>
            <a:r>
              <a:rPr lang="en-GB" sz="1100" b="1" baseline="30000" dirty="0" smtClean="0"/>
              <a:t>th</a:t>
            </a:r>
            <a:r>
              <a:rPr lang="en-GB" sz="1100" b="1" dirty="0" smtClean="0"/>
              <a:t> Schools notified of selection for moderation </a:t>
            </a:r>
          </a:p>
        </p:txBody>
      </p:sp>
      <p:sp>
        <p:nvSpPr>
          <p:cNvPr id="23" name="Right Arrow Callout 22"/>
          <p:cNvSpPr/>
          <p:nvPr/>
        </p:nvSpPr>
        <p:spPr>
          <a:xfrm rot="5400000">
            <a:off x="8001875" y="1485566"/>
            <a:ext cx="1000387" cy="1090015"/>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smtClean="0"/>
              <a:t>14</a:t>
            </a:r>
            <a:r>
              <a:rPr lang="en-GB" sz="1200" b="1" baseline="30000" dirty="0" smtClean="0"/>
              <a:t>th</a:t>
            </a:r>
            <a:r>
              <a:rPr lang="en-GB" sz="1200" b="1" dirty="0" smtClean="0"/>
              <a:t> </a:t>
            </a:r>
          </a:p>
          <a:p>
            <a:pPr algn="ctr"/>
            <a:r>
              <a:rPr lang="en-GB" sz="1200" b="1" dirty="0" smtClean="0"/>
              <a:t>Marking review applications</a:t>
            </a:r>
            <a:endParaRPr lang="en-GB" sz="1200" b="1" dirty="0"/>
          </a:p>
        </p:txBody>
      </p:sp>
      <p:sp>
        <p:nvSpPr>
          <p:cNvPr id="24" name="Right Arrow Callout 23"/>
          <p:cNvSpPr/>
          <p:nvPr/>
        </p:nvSpPr>
        <p:spPr>
          <a:xfrm rot="5400000">
            <a:off x="6509069" y="2541708"/>
            <a:ext cx="1188725" cy="1233130"/>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00" b="1" dirty="0" smtClean="0"/>
              <a:t>Submit data</a:t>
            </a:r>
          </a:p>
          <a:p>
            <a:pPr algn="ctr"/>
            <a:r>
              <a:rPr lang="en-GB" sz="800" b="1" dirty="0" smtClean="0"/>
              <a:t>EYFS </a:t>
            </a:r>
          </a:p>
          <a:p>
            <a:pPr algn="ctr"/>
            <a:r>
              <a:rPr lang="en-GB" sz="800" b="1" dirty="0" smtClean="0"/>
              <a:t>Phonics </a:t>
            </a:r>
          </a:p>
          <a:p>
            <a:pPr algn="ctr"/>
            <a:r>
              <a:rPr lang="en-GB" sz="800" b="1" dirty="0" smtClean="0"/>
              <a:t>KS1</a:t>
            </a:r>
          </a:p>
          <a:p>
            <a:pPr algn="ctr"/>
            <a:r>
              <a:rPr lang="en-GB" sz="800" b="1" dirty="0" smtClean="0"/>
              <a:t>KS2 TA  </a:t>
            </a:r>
            <a:endParaRPr lang="en-GB" sz="800" b="1" dirty="0"/>
          </a:p>
        </p:txBody>
      </p:sp>
      <p:sp>
        <p:nvSpPr>
          <p:cNvPr id="25" name="Up Arrow Callout 24"/>
          <p:cNvSpPr/>
          <p:nvPr/>
        </p:nvSpPr>
        <p:spPr>
          <a:xfrm>
            <a:off x="7967507" y="4050333"/>
            <a:ext cx="1265631" cy="11272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4</a:t>
            </a:r>
            <a:r>
              <a:rPr lang="en-GB" sz="1400" baseline="30000" dirty="0" smtClean="0"/>
              <a:t>th</a:t>
            </a:r>
            <a:r>
              <a:rPr lang="en-GB" sz="1400" dirty="0" smtClean="0"/>
              <a:t> </a:t>
            </a:r>
          </a:p>
          <a:p>
            <a:pPr algn="ctr"/>
            <a:r>
              <a:rPr lang="en-GB" sz="1400" dirty="0" smtClean="0"/>
              <a:t>KS2 </a:t>
            </a:r>
            <a:r>
              <a:rPr lang="en-GB" sz="1400" b="1" dirty="0" smtClean="0"/>
              <a:t>results</a:t>
            </a:r>
            <a:r>
              <a:rPr lang="en-GB" sz="1400" dirty="0" smtClean="0"/>
              <a:t> available </a:t>
            </a:r>
            <a:endParaRPr lang="en-GB" sz="1400" dirty="0"/>
          </a:p>
        </p:txBody>
      </p:sp>
      <p:sp>
        <p:nvSpPr>
          <p:cNvPr id="26" name="Up Arrow Callout 25"/>
          <p:cNvSpPr/>
          <p:nvPr/>
        </p:nvSpPr>
        <p:spPr>
          <a:xfrm>
            <a:off x="5038133" y="4964545"/>
            <a:ext cx="1174656" cy="83428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KS1 assessments</a:t>
            </a:r>
            <a:endParaRPr lang="en-GB" sz="1200" dirty="0"/>
          </a:p>
        </p:txBody>
      </p:sp>
      <p:sp>
        <p:nvSpPr>
          <p:cNvPr id="28" name="Right Arrow Callout 27"/>
          <p:cNvSpPr/>
          <p:nvPr/>
        </p:nvSpPr>
        <p:spPr>
          <a:xfrm rot="5400000">
            <a:off x="3493595" y="2385939"/>
            <a:ext cx="1444953" cy="1382489"/>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smtClean="0"/>
              <a:t>24</a:t>
            </a:r>
            <a:r>
              <a:rPr lang="en-GB" sz="1600" b="1" baseline="30000" dirty="0" smtClean="0"/>
              <a:t>th</a:t>
            </a:r>
            <a:endParaRPr lang="en-GB" sz="1600" b="1" baseline="30000" dirty="0"/>
          </a:p>
          <a:p>
            <a:pPr algn="ctr"/>
            <a:r>
              <a:rPr lang="en-GB" sz="1600" b="1" baseline="30000" dirty="0"/>
              <a:t>Additional time compensatory marks applications</a:t>
            </a:r>
            <a:r>
              <a:rPr lang="en-GB" sz="1600" b="1" dirty="0"/>
              <a:t> </a:t>
            </a:r>
          </a:p>
        </p:txBody>
      </p:sp>
      <p:sp>
        <p:nvSpPr>
          <p:cNvPr id="3" name="TextBox 2"/>
          <p:cNvSpPr txBox="1"/>
          <p:nvPr/>
        </p:nvSpPr>
        <p:spPr>
          <a:xfrm>
            <a:off x="402787" y="5931767"/>
            <a:ext cx="5416122" cy="523220"/>
          </a:xfrm>
          <a:prstGeom prst="rect">
            <a:avLst/>
          </a:prstGeom>
          <a:noFill/>
        </p:spPr>
        <p:txBody>
          <a:bodyPr wrap="square" rtlCol="0">
            <a:spAutoFit/>
          </a:bodyPr>
          <a:lstStyle/>
          <a:p>
            <a:r>
              <a:rPr lang="en-GB" sz="2800" b="1" dirty="0" smtClean="0"/>
              <a:t>Primary Assessment Gateway</a:t>
            </a:r>
            <a:endParaRPr lang="en-GB" sz="2800" b="1" dirty="0"/>
          </a:p>
        </p:txBody>
      </p:sp>
      <p:sp>
        <p:nvSpPr>
          <p:cNvPr id="29" name="Up Arrow Callout 28"/>
          <p:cNvSpPr/>
          <p:nvPr/>
        </p:nvSpPr>
        <p:spPr>
          <a:xfrm>
            <a:off x="6545341" y="5097472"/>
            <a:ext cx="1174656" cy="98155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26th</a:t>
            </a:r>
          </a:p>
          <a:p>
            <a:pPr algn="ctr"/>
            <a:r>
              <a:rPr lang="en-GB" sz="1200" dirty="0" smtClean="0"/>
              <a:t>MTC results if HDF returned</a:t>
            </a:r>
            <a:endParaRPr lang="en-GB" sz="1200" dirty="0"/>
          </a:p>
        </p:txBody>
      </p:sp>
      <p:sp>
        <p:nvSpPr>
          <p:cNvPr id="31" name="Right Arrow Callout 30"/>
          <p:cNvSpPr/>
          <p:nvPr/>
        </p:nvSpPr>
        <p:spPr>
          <a:xfrm rot="5400000">
            <a:off x="2121826" y="2432366"/>
            <a:ext cx="1180075" cy="1433580"/>
          </a:xfrm>
          <a:prstGeom prst="rightArrowCallout">
            <a:avLst>
              <a:gd name="adj1" fmla="val 20358"/>
              <a:gd name="adj2" fmla="val 22679"/>
              <a:gd name="adj3" fmla="val 42408"/>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b="1" dirty="0" smtClean="0"/>
              <a:t>13</a:t>
            </a:r>
            <a:r>
              <a:rPr lang="en-GB" sz="1000" b="1" baseline="30000" dirty="0" smtClean="0"/>
              <a:t>th</a:t>
            </a:r>
            <a:r>
              <a:rPr lang="en-GB" sz="1000" b="1" dirty="0" smtClean="0"/>
              <a:t> </a:t>
            </a:r>
            <a:endParaRPr lang="en-GB" sz="1000" b="1" dirty="0"/>
          </a:p>
          <a:p>
            <a:pPr algn="ctr"/>
            <a:r>
              <a:rPr lang="en-GB" sz="1000" b="1" dirty="0" smtClean="0"/>
              <a:t>Test admin guidance</a:t>
            </a:r>
          </a:p>
          <a:p>
            <a:pPr algn="ctr"/>
            <a:r>
              <a:rPr lang="en-GB" sz="1000" b="1" dirty="0" smtClean="0"/>
              <a:t>20</a:t>
            </a:r>
            <a:r>
              <a:rPr lang="en-GB" sz="1000" b="1" baseline="30000" dirty="0" smtClean="0"/>
              <a:t>th</a:t>
            </a:r>
            <a:r>
              <a:rPr lang="en-GB" sz="1000" b="1" dirty="0" smtClean="0"/>
              <a:t> </a:t>
            </a:r>
          </a:p>
          <a:p>
            <a:pPr algn="ctr"/>
            <a:r>
              <a:rPr lang="en-GB" sz="1000" b="1" dirty="0" smtClean="0"/>
              <a:t>Phonics admin guidance</a:t>
            </a:r>
            <a:endParaRPr lang="en-GB" sz="1000" b="1" dirty="0"/>
          </a:p>
        </p:txBody>
      </p:sp>
      <p:sp>
        <p:nvSpPr>
          <p:cNvPr id="32" name="Right Arrow Callout 31"/>
          <p:cNvSpPr/>
          <p:nvPr/>
        </p:nvSpPr>
        <p:spPr>
          <a:xfrm rot="5400000">
            <a:off x="2303460" y="1538257"/>
            <a:ext cx="758679" cy="1223838"/>
          </a:xfrm>
          <a:prstGeom prst="rightArrowCallout">
            <a:avLst>
              <a:gd name="adj1" fmla="val 9615"/>
              <a:gd name="adj2" fmla="val 25000"/>
              <a:gd name="adj3" fmla="val 25000"/>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smtClean="0"/>
              <a:t>20-24</a:t>
            </a:r>
            <a:r>
              <a:rPr lang="en-GB" sz="1200" b="1" baseline="30000" dirty="0" smtClean="0"/>
              <a:t>th</a:t>
            </a:r>
            <a:endParaRPr lang="en-GB" sz="1200" b="1" dirty="0" smtClean="0"/>
          </a:p>
          <a:p>
            <a:pPr algn="ctr"/>
            <a:r>
              <a:rPr lang="en-GB" sz="1200" b="1" dirty="0"/>
              <a:t>K</a:t>
            </a:r>
            <a:r>
              <a:rPr lang="en-GB" sz="1200" b="1" dirty="0" smtClean="0"/>
              <a:t>S1 tests delivered </a:t>
            </a:r>
          </a:p>
        </p:txBody>
      </p:sp>
      <p:sp>
        <p:nvSpPr>
          <p:cNvPr id="33" name="Right Arrow Callout 32"/>
          <p:cNvSpPr/>
          <p:nvPr/>
        </p:nvSpPr>
        <p:spPr>
          <a:xfrm rot="5400000">
            <a:off x="6484261" y="1415371"/>
            <a:ext cx="1162927" cy="1174651"/>
          </a:xfrm>
          <a:prstGeom prst="rightArrowCallout">
            <a:avLst>
              <a:gd name="adj1" fmla="val 9615"/>
              <a:gd name="adj2" fmla="val 25000"/>
              <a:gd name="adj3" fmla="val 25000"/>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smtClean="0"/>
              <a:t>HDF</a:t>
            </a:r>
          </a:p>
          <a:p>
            <a:pPr algn="ctr"/>
            <a:r>
              <a:rPr lang="en-GB" sz="1200" b="1" dirty="0" smtClean="0"/>
              <a:t>MTC 23rd </a:t>
            </a:r>
          </a:p>
          <a:p>
            <a:pPr algn="ctr"/>
            <a:r>
              <a:rPr lang="en-GB" sz="1200" b="1" dirty="0" smtClean="0"/>
              <a:t>KS1 30</a:t>
            </a:r>
            <a:r>
              <a:rPr lang="en-GB" sz="1200" b="1" baseline="30000" dirty="0" smtClean="0"/>
              <a:t>th</a:t>
            </a:r>
            <a:r>
              <a:rPr lang="en-GB" sz="1200" b="1" dirty="0" smtClean="0"/>
              <a:t> </a:t>
            </a:r>
          </a:p>
        </p:txBody>
      </p:sp>
      <p:sp>
        <p:nvSpPr>
          <p:cNvPr id="34" name="Right Arrow Callout 33"/>
          <p:cNvSpPr/>
          <p:nvPr/>
        </p:nvSpPr>
        <p:spPr>
          <a:xfrm rot="5400000">
            <a:off x="3631756" y="1079147"/>
            <a:ext cx="1163211" cy="1387909"/>
          </a:xfrm>
          <a:prstGeom prst="rightArrowCallout">
            <a:avLst>
              <a:gd name="adj1" fmla="val 9615"/>
              <a:gd name="adj2" fmla="val 25000"/>
              <a:gd name="adj3" fmla="val 25000"/>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smtClean="0"/>
              <a:t>17</a:t>
            </a:r>
            <a:r>
              <a:rPr lang="en-GB" sz="1200" b="1" baseline="30000" dirty="0" smtClean="0"/>
              <a:t>th</a:t>
            </a:r>
            <a:r>
              <a:rPr lang="en-GB" sz="1200" b="1" dirty="0" smtClean="0"/>
              <a:t> MTC service open</a:t>
            </a:r>
          </a:p>
          <a:p>
            <a:pPr algn="ctr"/>
            <a:r>
              <a:rPr lang="en-GB" sz="1200" b="1" dirty="0" smtClean="0"/>
              <a:t>24-28 KS2 tests delivered </a:t>
            </a:r>
          </a:p>
        </p:txBody>
      </p:sp>
      <p:sp>
        <p:nvSpPr>
          <p:cNvPr id="35" name="Right Arrow Callout 34"/>
          <p:cNvSpPr/>
          <p:nvPr/>
        </p:nvSpPr>
        <p:spPr>
          <a:xfrm rot="5400000">
            <a:off x="5186323" y="842374"/>
            <a:ext cx="878270" cy="1029285"/>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smtClean="0"/>
              <a:t>  2nd </a:t>
            </a:r>
          </a:p>
          <a:p>
            <a:pPr algn="ctr"/>
            <a:r>
              <a:rPr lang="en-GB" sz="1100" b="1" dirty="0" smtClean="0"/>
              <a:t>KS1 test materials on PAG</a:t>
            </a:r>
            <a:endParaRPr lang="en-GB" sz="1100" b="1" dirty="0"/>
          </a:p>
        </p:txBody>
      </p:sp>
      <p:sp>
        <p:nvSpPr>
          <p:cNvPr id="36" name="Right Arrow Callout 35"/>
          <p:cNvSpPr/>
          <p:nvPr/>
        </p:nvSpPr>
        <p:spPr>
          <a:xfrm rot="5400000">
            <a:off x="5332104" y="2449218"/>
            <a:ext cx="629085" cy="1029285"/>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50" b="1" dirty="0" smtClean="0"/>
              <a:t>  15</a:t>
            </a:r>
            <a:r>
              <a:rPr lang="en-GB" sz="1050" b="1" baseline="30000" dirty="0" smtClean="0"/>
              <a:t>th</a:t>
            </a:r>
            <a:r>
              <a:rPr lang="en-GB" sz="1050" b="1" dirty="0" smtClean="0"/>
              <a:t>-19</a:t>
            </a:r>
            <a:r>
              <a:rPr lang="en-GB" sz="1050" b="1" baseline="30000" dirty="0" smtClean="0"/>
              <a:t>th</a:t>
            </a:r>
            <a:endParaRPr lang="en-GB" sz="1050" b="1" dirty="0" smtClean="0"/>
          </a:p>
          <a:p>
            <a:pPr algn="ctr"/>
            <a:r>
              <a:rPr lang="en-GB" sz="1050" b="1" dirty="0" smtClean="0"/>
              <a:t>Phonics materials</a:t>
            </a:r>
            <a:endParaRPr lang="en-GB" sz="1050" b="1" dirty="0"/>
          </a:p>
        </p:txBody>
      </p:sp>
      <p:sp>
        <p:nvSpPr>
          <p:cNvPr id="37" name="Right Arrow Callout 36"/>
          <p:cNvSpPr/>
          <p:nvPr/>
        </p:nvSpPr>
        <p:spPr>
          <a:xfrm rot="5400000">
            <a:off x="6589416" y="442286"/>
            <a:ext cx="928607" cy="1029285"/>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50" b="1" dirty="0" smtClean="0"/>
              <a:t>  12</a:t>
            </a:r>
            <a:r>
              <a:rPr lang="en-GB" sz="1050" b="1" baseline="30000" dirty="0" smtClean="0"/>
              <a:t>th</a:t>
            </a:r>
            <a:r>
              <a:rPr lang="en-GB" sz="1050" b="1" dirty="0" smtClean="0"/>
              <a:t> </a:t>
            </a:r>
          </a:p>
          <a:p>
            <a:pPr algn="ctr"/>
            <a:r>
              <a:rPr lang="en-GB" sz="1050" b="1" dirty="0" smtClean="0"/>
              <a:t>Phonics materials on PAG</a:t>
            </a:r>
            <a:endParaRPr lang="en-GB" sz="1050" b="1" dirty="0"/>
          </a:p>
        </p:txBody>
      </p:sp>
      <p:sp>
        <p:nvSpPr>
          <p:cNvPr id="38" name="Right Arrow Callout 37"/>
          <p:cNvSpPr/>
          <p:nvPr/>
        </p:nvSpPr>
        <p:spPr>
          <a:xfrm rot="5400000">
            <a:off x="2319131" y="764777"/>
            <a:ext cx="758679" cy="1223838"/>
          </a:xfrm>
          <a:prstGeom prst="rightArrowCallout">
            <a:avLst>
              <a:gd name="adj1" fmla="val 9615"/>
              <a:gd name="adj2" fmla="val 25000"/>
              <a:gd name="adj3" fmla="val 25000"/>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smtClean="0"/>
              <a:t>10</a:t>
            </a:r>
            <a:r>
              <a:rPr lang="en-GB" sz="1200" b="1" baseline="30000" dirty="0" smtClean="0"/>
              <a:t>th</a:t>
            </a:r>
            <a:r>
              <a:rPr lang="en-GB" sz="1200" b="1" dirty="0" smtClean="0"/>
              <a:t> deadline pupil registration </a:t>
            </a:r>
          </a:p>
        </p:txBody>
      </p:sp>
    </p:spTree>
    <p:extLst>
      <p:ext uri="{BB962C8B-B14F-4D97-AF65-F5344CB8AC3E}">
        <p14:creationId xmlns:p14="http://schemas.microsoft.com/office/powerpoint/2010/main" val="34171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 coming dates……</a:t>
            </a:r>
            <a:endParaRPr lang="en-GB" dirty="0"/>
          </a:p>
        </p:txBody>
      </p:sp>
      <p:sp>
        <p:nvSpPr>
          <p:cNvPr id="4" name="Rectangle 3"/>
          <p:cNvSpPr/>
          <p:nvPr/>
        </p:nvSpPr>
        <p:spPr>
          <a:xfrm>
            <a:off x="646111" y="1540478"/>
            <a:ext cx="8497889" cy="3831818"/>
          </a:xfrm>
          <a:prstGeom prst="rect">
            <a:avLst/>
          </a:prstGeom>
        </p:spPr>
        <p:txBody>
          <a:bodyPr wrap="square">
            <a:spAutoFit/>
          </a:bodyPr>
          <a:lstStyle/>
          <a:p>
            <a:pPr lvl="0">
              <a:lnSpc>
                <a:spcPct val="150000"/>
              </a:lnSpc>
              <a:spcAft>
                <a:spcPts val="0"/>
              </a:spcAft>
              <a:buSzPts val="1000"/>
              <a:tabLst>
                <a:tab pos="457200" algn="l"/>
              </a:tabLst>
            </a:pPr>
            <a:r>
              <a:rPr lang="en-GB" dirty="0" smtClean="0">
                <a:solidFill>
                  <a:srgbClr val="00CC99"/>
                </a:solidFill>
                <a:latin typeface="Arial" panose="020B0604020202020204" pitchFamily="34" charset="0"/>
                <a:ea typeface="Times New Roman" panose="02020603050405020304" pitchFamily="18" charset="0"/>
              </a:rPr>
              <a:t>Friday 10</a:t>
            </a:r>
            <a:r>
              <a:rPr lang="en-GB" baseline="30000" dirty="0" smtClean="0">
                <a:solidFill>
                  <a:srgbClr val="00CC99"/>
                </a:solidFill>
                <a:latin typeface="Arial" panose="020B0604020202020204" pitchFamily="34" charset="0"/>
                <a:ea typeface="Times New Roman" panose="02020603050405020304" pitchFamily="18" charset="0"/>
              </a:rPr>
              <a:t>th</a:t>
            </a:r>
            <a:r>
              <a:rPr lang="en-GB" dirty="0" smtClean="0">
                <a:solidFill>
                  <a:srgbClr val="00CC99"/>
                </a:solidFill>
                <a:latin typeface="Arial" panose="020B0604020202020204" pitchFamily="34" charset="0"/>
                <a:ea typeface="Times New Roman" panose="02020603050405020304" pitchFamily="18" charset="0"/>
              </a:rPr>
              <a:t> March</a:t>
            </a:r>
          </a:p>
          <a:p>
            <a:pPr lvl="0">
              <a:lnSpc>
                <a:spcPct val="150000"/>
              </a:lnSpc>
              <a:spcAft>
                <a:spcPts val="0"/>
              </a:spcAft>
              <a:buSzPts val="1000"/>
              <a:tabLst>
                <a:tab pos="457200" algn="l"/>
              </a:tabLst>
            </a:pPr>
            <a:r>
              <a:rPr lang="en-GB" dirty="0" smtClean="0">
                <a:solidFill>
                  <a:srgbClr val="00CC99"/>
                </a:solidFill>
                <a:latin typeface="Arial" panose="020B0604020202020204" pitchFamily="34" charset="0"/>
                <a:ea typeface="Times New Roman" panose="02020603050405020304" pitchFamily="18" charset="0"/>
              </a:rPr>
              <a:t>Complete </a:t>
            </a:r>
            <a:r>
              <a:rPr lang="en-GB" dirty="0">
                <a:solidFill>
                  <a:srgbClr val="00CC99"/>
                </a:solidFill>
                <a:latin typeface="Arial" panose="020B0604020202020204" pitchFamily="34" charset="0"/>
                <a:ea typeface="Times New Roman" panose="02020603050405020304" pitchFamily="18" charset="0"/>
              </a:rPr>
              <a:t>key stage 2 (KS2) pupil </a:t>
            </a:r>
            <a:r>
              <a:rPr lang="en-GB" dirty="0" smtClean="0">
                <a:solidFill>
                  <a:srgbClr val="00CC99"/>
                </a:solidFill>
                <a:latin typeface="Arial" panose="020B0604020202020204" pitchFamily="34" charset="0"/>
                <a:ea typeface="Times New Roman" panose="02020603050405020304" pitchFamily="18" charset="0"/>
              </a:rPr>
              <a:t>registration</a:t>
            </a:r>
            <a:endParaRPr lang="en-GB" sz="2400" dirty="0">
              <a:solidFill>
                <a:srgbClr val="00CC99"/>
              </a:solidFill>
              <a:latin typeface="Times New Roman" panose="02020603050405020304" pitchFamily="18" charset="0"/>
              <a:ea typeface="Calibri" panose="020F0502020204030204" pitchFamily="34" charset="0"/>
            </a:endParaRPr>
          </a:p>
          <a:p>
            <a:pPr lvl="0">
              <a:lnSpc>
                <a:spcPct val="150000"/>
              </a:lnSpc>
              <a:spcAft>
                <a:spcPts val="0"/>
              </a:spcAft>
              <a:buSzPts val="1000"/>
              <a:tabLst>
                <a:tab pos="457200" algn="l"/>
              </a:tabLst>
            </a:pPr>
            <a:r>
              <a:rPr lang="en-GB" dirty="0">
                <a:solidFill>
                  <a:srgbClr val="00CC99"/>
                </a:solidFill>
                <a:latin typeface="Arial" panose="020B0604020202020204" pitchFamily="34" charset="0"/>
                <a:ea typeface="Times New Roman" panose="02020603050405020304" pitchFamily="18" charset="0"/>
                <a:hlinkClick r:id="rId2" action="ppaction://hlinkfile"/>
              </a:rPr>
              <a:t>I</a:t>
            </a:r>
            <a:r>
              <a:rPr lang="en-GB" dirty="0" smtClean="0">
                <a:solidFill>
                  <a:srgbClr val="00CC99"/>
                </a:solidFill>
                <a:latin typeface="Arial" panose="020B0604020202020204" pitchFamily="34" charset="0"/>
                <a:ea typeface="Times New Roman" panose="02020603050405020304" pitchFamily="18" charset="0"/>
                <a:hlinkClick r:id="rId2" action="ppaction://hlinkfile"/>
              </a:rPr>
              <a:t>ndependent </a:t>
            </a:r>
            <a:r>
              <a:rPr lang="en-GB" dirty="0">
                <a:solidFill>
                  <a:srgbClr val="00CC99"/>
                </a:solidFill>
                <a:latin typeface="Arial" panose="020B0604020202020204" pitchFamily="34" charset="0"/>
                <a:ea typeface="Times New Roman" panose="02020603050405020304" pitchFamily="18" charset="0"/>
                <a:hlinkClick r:id="rId2" action="ppaction://hlinkfile"/>
              </a:rPr>
              <a:t>school KS2 pupil </a:t>
            </a:r>
            <a:r>
              <a:rPr lang="en-GB" dirty="0" smtClean="0">
                <a:solidFill>
                  <a:srgbClr val="00CC99"/>
                </a:solidFill>
                <a:latin typeface="Arial" panose="020B0604020202020204" pitchFamily="34" charset="0"/>
                <a:ea typeface="Times New Roman" panose="02020603050405020304" pitchFamily="18" charset="0"/>
                <a:hlinkClick r:id="rId2" action="ppaction://hlinkfile"/>
              </a:rPr>
              <a:t>registration</a:t>
            </a:r>
            <a:r>
              <a:rPr lang="en-GB" dirty="0" smtClean="0">
                <a:solidFill>
                  <a:srgbClr val="00CC99"/>
                </a:solidFill>
                <a:latin typeface="Arial" panose="020B0604020202020204" pitchFamily="34" charset="0"/>
                <a:ea typeface="Times New Roman" panose="02020603050405020304" pitchFamily="18" charset="0"/>
              </a:rPr>
              <a:t> </a:t>
            </a:r>
            <a:endParaRPr lang="en-GB" sz="2400" u="sng" dirty="0">
              <a:solidFill>
                <a:srgbClr val="00CC99"/>
              </a:solidFill>
              <a:latin typeface="Times New Roman" panose="02020603050405020304" pitchFamily="18" charset="0"/>
              <a:ea typeface="Calibri" panose="020F0502020204030204" pitchFamily="34" charset="0"/>
            </a:endParaRPr>
          </a:p>
          <a:p>
            <a:r>
              <a:rPr lang="en-GB" dirty="0">
                <a:solidFill>
                  <a:srgbClr val="00CC99"/>
                </a:solidFill>
                <a:latin typeface="Arial" panose="020B0604020202020204" pitchFamily="34" charset="0"/>
                <a:ea typeface="Times New Roman" panose="02020603050405020304" pitchFamily="18" charset="0"/>
              </a:rPr>
              <a:t>S</a:t>
            </a:r>
            <a:r>
              <a:rPr lang="en-GB" dirty="0" smtClean="0">
                <a:solidFill>
                  <a:srgbClr val="00CC99"/>
                </a:solidFill>
                <a:latin typeface="Arial" panose="020B0604020202020204" pitchFamily="34" charset="0"/>
                <a:ea typeface="Times New Roman" panose="02020603050405020304" pitchFamily="18" charset="0"/>
              </a:rPr>
              <a:t>ubmit </a:t>
            </a:r>
            <a:r>
              <a:rPr lang="en-GB" dirty="0">
                <a:solidFill>
                  <a:srgbClr val="00CC99"/>
                </a:solidFill>
                <a:latin typeface="Arial" panose="020B0604020202020204" pitchFamily="34" charset="0"/>
                <a:ea typeface="Times New Roman" panose="02020603050405020304" pitchFamily="18" charset="0"/>
              </a:rPr>
              <a:t>applications for early opening </a:t>
            </a:r>
            <a:endParaRPr lang="en-GB" dirty="0" smtClean="0">
              <a:solidFill>
                <a:srgbClr val="00CC99"/>
              </a:solidFill>
              <a:latin typeface="Arial" panose="020B0604020202020204" pitchFamily="34" charset="0"/>
              <a:ea typeface="Times New Roman" panose="02020603050405020304" pitchFamily="18" charset="0"/>
            </a:endParaRPr>
          </a:p>
          <a:p>
            <a:endParaRPr lang="en-GB" dirty="0">
              <a:solidFill>
                <a:srgbClr val="00CC99"/>
              </a:solidFill>
              <a:latin typeface="Arial" panose="020B0604020202020204" pitchFamily="34" charset="0"/>
            </a:endParaRPr>
          </a:p>
          <a:p>
            <a:endParaRPr lang="en-GB" dirty="0" smtClean="0">
              <a:solidFill>
                <a:srgbClr val="00CC99"/>
              </a:solidFill>
              <a:latin typeface="Arial" panose="020B0604020202020204" pitchFamily="34" charset="0"/>
            </a:endParaRPr>
          </a:p>
          <a:p>
            <a:r>
              <a:rPr lang="en-GB" dirty="0" smtClean="0">
                <a:solidFill>
                  <a:srgbClr val="00CC99"/>
                </a:solidFill>
                <a:latin typeface="Arial" panose="020B0604020202020204" pitchFamily="34" charset="0"/>
              </a:rPr>
              <a:t>Monday 13</a:t>
            </a:r>
            <a:r>
              <a:rPr lang="en-GB" baseline="30000" dirty="0" smtClean="0">
                <a:solidFill>
                  <a:srgbClr val="00CC99"/>
                </a:solidFill>
                <a:latin typeface="Arial" panose="020B0604020202020204" pitchFamily="34" charset="0"/>
              </a:rPr>
              <a:t>th</a:t>
            </a:r>
            <a:r>
              <a:rPr lang="en-GB" dirty="0" smtClean="0">
                <a:solidFill>
                  <a:srgbClr val="00CC99"/>
                </a:solidFill>
                <a:latin typeface="Arial" panose="020B0604020202020204" pitchFamily="34" charset="0"/>
              </a:rPr>
              <a:t> March Publications</a:t>
            </a:r>
            <a:endParaRPr lang="en-GB" dirty="0">
              <a:solidFill>
                <a:srgbClr val="00CC99"/>
              </a:solidFill>
              <a:latin typeface="Arial" panose="020B0604020202020204" pitchFamily="34" charset="0"/>
            </a:endParaRPr>
          </a:p>
          <a:p>
            <a:pPr lvl="0"/>
            <a:r>
              <a:rPr lang="en-GB" u="sng" dirty="0">
                <a:hlinkClick r:id="rId3"/>
              </a:rPr>
              <a:t>KS1 test administration guidance</a:t>
            </a:r>
            <a:endParaRPr lang="en-GB" dirty="0"/>
          </a:p>
          <a:p>
            <a:r>
              <a:rPr lang="en-GB" u="sng" dirty="0">
                <a:hlinkClick r:id="rId4"/>
              </a:rPr>
              <a:t>KS2 test administration </a:t>
            </a:r>
            <a:r>
              <a:rPr lang="en-GB" u="sng" dirty="0" smtClean="0">
                <a:hlinkClick r:id="rId4"/>
              </a:rPr>
              <a:t>guidance</a:t>
            </a:r>
            <a:endParaRPr lang="en-GB" u="sng" dirty="0" smtClean="0"/>
          </a:p>
          <a:p>
            <a:endParaRPr lang="en-GB" u="sng" dirty="0" smtClean="0"/>
          </a:p>
          <a:p>
            <a:r>
              <a:rPr lang="en-GB" dirty="0" smtClean="0">
                <a:solidFill>
                  <a:srgbClr val="00CC99"/>
                </a:solidFill>
              </a:rPr>
              <a:t>Monday 20</a:t>
            </a:r>
            <a:r>
              <a:rPr lang="en-GB" baseline="30000" dirty="0" smtClean="0">
                <a:solidFill>
                  <a:srgbClr val="00CC99"/>
                </a:solidFill>
              </a:rPr>
              <a:t>th</a:t>
            </a:r>
            <a:r>
              <a:rPr lang="en-GB" dirty="0" smtClean="0">
                <a:solidFill>
                  <a:srgbClr val="00CC99"/>
                </a:solidFill>
              </a:rPr>
              <a:t> March</a:t>
            </a:r>
            <a:endParaRPr lang="en-GB" dirty="0">
              <a:solidFill>
                <a:srgbClr val="00CC99"/>
              </a:solidFill>
            </a:endParaRPr>
          </a:p>
          <a:p>
            <a:r>
              <a:rPr lang="en-GB" u="sng" dirty="0">
                <a:hlinkClick r:id="rId5"/>
              </a:rPr>
              <a:t>KS1 phonics screening check administration guidance</a:t>
            </a:r>
            <a:endParaRPr lang="en-GB" dirty="0">
              <a:solidFill>
                <a:srgbClr val="00CC99"/>
              </a:solidFill>
            </a:endParaRPr>
          </a:p>
        </p:txBody>
      </p:sp>
    </p:spTree>
    <p:extLst>
      <p:ext uri="{BB962C8B-B14F-4D97-AF65-F5344CB8AC3E}">
        <p14:creationId xmlns:p14="http://schemas.microsoft.com/office/powerpoint/2010/main" val="76419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635" y="484555"/>
            <a:ext cx="9230016" cy="861420"/>
          </a:xfrm>
        </p:spPr>
        <p:txBody>
          <a:bodyPr>
            <a:noAutofit/>
          </a:bodyPr>
          <a:lstStyle/>
          <a:p>
            <a:r>
              <a:rPr lang="en-GB" sz="2800" b="1" dirty="0" smtClean="0">
                <a:solidFill>
                  <a:schemeClr val="tx1"/>
                </a:solidFill>
              </a:rPr>
              <a:t>Review 2021/22 moderation and monitoring</a:t>
            </a:r>
            <a:endParaRPr lang="en-GB" sz="2800" b="1"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5" name="TextBox 4"/>
          <p:cNvSpPr txBox="1"/>
          <p:nvPr/>
        </p:nvSpPr>
        <p:spPr>
          <a:xfrm>
            <a:off x="880635" y="1142799"/>
            <a:ext cx="7236823" cy="369332"/>
          </a:xfrm>
          <a:prstGeom prst="rect">
            <a:avLst/>
          </a:prstGeom>
          <a:noFill/>
        </p:spPr>
        <p:txBody>
          <a:bodyPr wrap="square" rtlCol="0">
            <a:spAutoFit/>
          </a:bodyPr>
          <a:lstStyle/>
          <a:p>
            <a:r>
              <a:rPr lang="en-GB" dirty="0" smtClean="0"/>
              <a:t>Moderation:</a:t>
            </a:r>
            <a:endParaRPr lang="en-GB" dirty="0"/>
          </a:p>
        </p:txBody>
      </p:sp>
      <p:sp>
        <p:nvSpPr>
          <p:cNvPr id="6" name="TextBox 5"/>
          <p:cNvSpPr txBox="1"/>
          <p:nvPr/>
        </p:nvSpPr>
        <p:spPr>
          <a:xfrm>
            <a:off x="880635" y="4309454"/>
            <a:ext cx="8216536"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Training /access to external in year moderation </a:t>
            </a:r>
            <a:endParaRPr lang="en-GB" dirty="0"/>
          </a:p>
        </p:txBody>
      </p:sp>
      <p:sp>
        <p:nvSpPr>
          <p:cNvPr id="7" name="TextBox 6"/>
          <p:cNvSpPr txBox="1"/>
          <p:nvPr/>
        </p:nvSpPr>
        <p:spPr>
          <a:xfrm>
            <a:off x="880635" y="1653491"/>
            <a:ext cx="8085908"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Expectations for meeting judgements</a:t>
            </a:r>
          </a:p>
          <a:p>
            <a:pPr marL="285750" indent="-285750">
              <a:buFont typeface="Arial" panose="020B0604020202020204" pitchFamily="34" charset="0"/>
              <a:buChar char="•"/>
            </a:pPr>
            <a:r>
              <a:rPr lang="en-GB" dirty="0" smtClean="0"/>
              <a:t>Independence in writing</a:t>
            </a:r>
          </a:p>
          <a:p>
            <a:pPr marL="285750" indent="-285750">
              <a:buFont typeface="Arial" panose="020B0604020202020204" pitchFamily="34" charset="0"/>
              <a:buChar char="•"/>
            </a:pPr>
            <a:r>
              <a:rPr lang="en-GB" dirty="0" smtClean="0"/>
              <a:t>Reading – fluency / linking texts </a:t>
            </a:r>
          </a:p>
          <a:p>
            <a:pPr marL="285750" indent="-285750">
              <a:buFont typeface="Arial" panose="020B0604020202020204" pitchFamily="34" charset="0"/>
              <a:buChar char="•"/>
            </a:pPr>
            <a:r>
              <a:rPr lang="en-GB" dirty="0" smtClean="0"/>
              <a:t>Maths practical application</a:t>
            </a:r>
            <a:endParaRPr lang="en-GB" dirty="0"/>
          </a:p>
        </p:txBody>
      </p:sp>
      <p:sp>
        <p:nvSpPr>
          <p:cNvPr id="8" name="TextBox 7"/>
          <p:cNvSpPr txBox="1"/>
          <p:nvPr/>
        </p:nvSpPr>
        <p:spPr>
          <a:xfrm>
            <a:off x="880635" y="5036564"/>
            <a:ext cx="7942216"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Moderator role and expectations</a:t>
            </a:r>
            <a:endParaRPr lang="en-GB" dirty="0"/>
          </a:p>
        </p:txBody>
      </p:sp>
      <p:sp>
        <p:nvSpPr>
          <p:cNvPr id="9" name="TextBox 8"/>
          <p:cNvSpPr txBox="1"/>
          <p:nvPr/>
        </p:nvSpPr>
        <p:spPr>
          <a:xfrm>
            <a:off x="880635" y="3015998"/>
            <a:ext cx="8151222"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Curriculum coverage maths KS1</a:t>
            </a:r>
            <a:endParaRPr lang="en-GB" dirty="0"/>
          </a:p>
        </p:txBody>
      </p:sp>
      <p:sp>
        <p:nvSpPr>
          <p:cNvPr id="10" name="TextBox 9"/>
          <p:cNvSpPr txBox="1"/>
          <p:nvPr/>
        </p:nvSpPr>
        <p:spPr>
          <a:xfrm>
            <a:off x="7213962" y="1087402"/>
            <a:ext cx="2566851" cy="369332"/>
          </a:xfrm>
          <a:prstGeom prst="rect">
            <a:avLst/>
          </a:prstGeom>
          <a:noFill/>
        </p:spPr>
        <p:txBody>
          <a:bodyPr wrap="square" rtlCol="0">
            <a:spAutoFit/>
          </a:bodyPr>
          <a:lstStyle/>
          <a:p>
            <a:r>
              <a:rPr lang="en-GB" dirty="0" smtClean="0"/>
              <a:t>Monitoring:</a:t>
            </a:r>
            <a:endParaRPr lang="en-GB" dirty="0"/>
          </a:p>
        </p:txBody>
      </p:sp>
      <p:sp>
        <p:nvSpPr>
          <p:cNvPr id="11" name="TextBox 10"/>
          <p:cNvSpPr txBox="1"/>
          <p:nvPr/>
        </p:nvSpPr>
        <p:spPr>
          <a:xfrm>
            <a:off x="7213962" y="1595469"/>
            <a:ext cx="6106885"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Some excellent procedures in place</a:t>
            </a:r>
            <a:endParaRPr lang="en-GB" dirty="0"/>
          </a:p>
        </p:txBody>
      </p:sp>
      <p:sp>
        <p:nvSpPr>
          <p:cNvPr id="12" name="TextBox 11"/>
          <p:cNvSpPr txBox="1"/>
          <p:nvPr/>
        </p:nvSpPr>
        <p:spPr>
          <a:xfrm>
            <a:off x="7213962" y="2843161"/>
            <a:ext cx="5767251" cy="378823"/>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Small group/individual support</a:t>
            </a:r>
            <a:endParaRPr lang="en-GB" dirty="0"/>
          </a:p>
        </p:txBody>
      </p:sp>
      <p:sp>
        <p:nvSpPr>
          <p:cNvPr id="13" name="TextBox 12"/>
          <p:cNvSpPr txBox="1"/>
          <p:nvPr/>
        </p:nvSpPr>
        <p:spPr>
          <a:xfrm>
            <a:off x="7213962" y="2200085"/>
            <a:ext cx="5264332"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Paperwork/storage</a:t>
            </a:r>
            <a:endParaRPr lang="en-GB" dirty="0"/>
          </a:p>
        </p:txBody>
      </p:sp>
      <p:sp>
        <p:nvSpPr>
          <p:cNvPr id="15" name="TextBox 14"/>
          <p:cNvSpPr txBox="1"/>
          <p:nvPr/>
        </p:nvSpPr>
        <p:spPr>
          <a:xfrm>
            <a:off x="880635" y="3673582"/>
            <a:ext cx="5173801"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Pre Key Stage (PKS)</a:t>
            </a:r>
            <a:endParaRPr lang="en-GB" dirty="0"/>
          </a:p>
        </p:txBody>
      </p:sp>
      <p:sp>
        <p:nvSpPr>
          <p:cNvPr id="17" name="TextBox 16"/>
          <p:cNvSpPr txBox="1"/>
          <p:nvPr/>
        </p:nvSpPr>
        <p:spPr>
          <a:xfrm>
            <a:off x="4197431" y="5684797"/>
            <a:ext cx="5583382"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Email addresses</a:t>
            </a:r>
            <a:endParaRPr lang="en-GB" dirty="0"/>
          </a:p>
        </p:txBody>
      </p:sp>
      <p:sp>
        <p:nvSpPr>
          <p:cNvPr id="18" name="TextBox 17"/>
          <p:cNvSpPr txBox="1"/>
          <p:nvPr/>
        </p:nvSpPr>
        <p:spPr>
          <a:xfrm>
            <a:off x="7213962" y="4796367"/>
            <a:ext cx="4680164"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Dates for phonics</a:t>
            </a:r>
            <a:endParaRPr lang="en-GB" dirty="0"/>
          </a:p>
        </p:txBody>
      </p:sp>
      <p:sp>
        <p:nvSpPr>
          <p:cNvPr id="2" name="TextBox 1"/>
          <p:cNvSpPr txBox="1"/>
          <p:nvPr/>
        </p:nvSpPr>
        <p:spPr>
          <a:xfrm>
            <a:off x="7213962" y="3517766"/>
            <a:ext cx="4680164"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Staff monitoring / patrolling</a:t>
            </a:r>
            <a:endParaRPr lang="en-GB" dirty="0"/>
          </a:p>
        </p:txBody>
      </p:sp>
      <p:sp>
        <p:nvSpPr>
          <p:cNvPr id="14" name="TextBox 13"/>
          <p:cNvSpPr txBox="1"/>
          <p:nvPr/>
        </p:nvSpPr>
        <p:spPr>
          <a:xfrm>
            <a:off x="7213962" y="4100344"/>
            <a:ext cx="4680164"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Time reminders</a:t>
            </a:r>
            <a:endParaRPr lang="en-GB" dirty="0"/>
          </a:p>
        </p:txBody>
      </p:sp>
      <p:sp>
        <p:nvSpPr>
          <p:cNvPr id="16" name="TextBox 15"/>
          <p:cNvSpPr txBox="1"/>
          <p:nvPr/>
        </p:nvSpPr>
        <p:spPr>
          <a:xfrm>
            <a:off x="7213962" y="5381931"/>
            <a:ext cx="4622800"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Delivering the phonics screening </a:t>
            </a:r>
            <a:endParaRPr lang="en-GB" dirty="0"/>
          </a:p>
        </p:txBody>
      </p:sp>
    </p:spTree>
    <p:extLst>
      <p:ext uri="{BB962C8B-B14F-4D97-AF65-F5344CB8AC3E}">
        <p14:creationId xmlns:p14="http://schemas.microsoft.com/office/powerpoint/2010/main" val="3736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circle(in)">
                                      <p:cBhvr>
                                        <p:cTn id="32" dur="20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ircle(in)">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5" grpId="0"/>
      <p:bldP spid="17" grpId="0"/>
      <p:bldP spid="18" grpId="0"/>
      <p:bldP spid="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3" name="TextBox 2"/>
          <p:cNvSpPr txBox="1"/>
          <p:nvPr/>
        </p:nvSpPr>
        <p:spPr>
          <a:xfrm>
            <a:off x="2161309" y="401782"/>
            <a:ext cx="7869382" cy="769441"/>
          </a:xfrm>
          <a:prstGeom prst="rect">
            <a:avLst/>
          </a:prstGeom>
          <a:noFill/>
        </p:spPr>
        <p:txBody>
          <a:bodyPr wrap="square" rtlCol="0">
            <a:spAutoFit/>
          </a:bodyPr>
          <a:lstStyle/>
          <a:p>
            <a:pPr algn="ctr"/>
            <a:r>
              <a:rPr lang="en-GB" sz="4400" b="1" dirty="0" smtClean="0"/>
              <a:t> Data Submission</a:t>
            </a:r>
            <a:endParaRPr lang="en-GB" sz="4400" b="1" dirty="0"/>
          </a:p>
        </p:txBody>
      </p:sp>
      <p:sp>
        <p:nvSpPr>
          <p:cNvPr id="4" name="TextBox 3"/>
          <p:cNvSpPr txBox="1"/>
          <p:nvPr/>
        </p:nvSpPr>
        <p:spPr>
          <a:xfrm>
            <a:off x="519545" y="4254374"/>
            <a:ext cx="11152909" cy="2031325"/>
          </a:xfrm>
          <a:prstGeom prst="rect">
            <a:avLst/>
          </a:prstGeom>
          <a:noFill/>
        </p:spPr>
        <p:txBody>
          <a:bodyPr wrap="square" rtlCol="0">
            <a:spAutoFit/>
          </a:bodyPr>
          <a:lstStyle/>
          <a:p>
            <a:r>
              <a:rPr lang="en-GB" b="1" dirty="0" smtClean="0"/>
              <a:t>EYFS		23</a:t>
            </a:r>
            <a:r>
              <a:rPr lang="en-GB" b="1" baseline="30000" dirty="0" smtClean="0"/>
              <a:t>rd</a:t>
            </a:r>
            <a:r>
              <a:rPr lang="en-GB" b="1" dirty="0" smtClean="0"/>
              <a:t> – 29</a:t>
            </a:r>
            <a:r>
              <a:rPr lang="en-GB" b="1" baseline="30000" dirty="0" smtClean="0"/>
              <a:t>th</a:t>
            </a:r>
            <a:r>
              <a:rPr lang="en-GB" b="1" dirty="0" smtClean="0"/>
              <a:t> June</a:t>
            </a:r>
          </a:p>
          <a:p>
            <a:r>
              <a:rPr lang="en-GB" b="1" dirty="0" smtClean="0"/>
              <a:t>Phonics		12</a:t>
            </a:r>
            <a:r>
              <a:rPr lang="en-GB" b="1" baseline="30000" dirty="0" smtClean="0"/>
              <a:t>th</a:t>
            </a:r>
            <a:r>
              <a:rPr lang="en-GB" b="1" dirty="0" smtClean="0"/>
              <a:t> -22</a:t>
            </a:r>
            <a:r>
              <a:rPr lang="en-GB" b="1" baseline="30000" dirty="0" smtClean="0"/>
              <a:t>nd</a:t>
            </a:r>
            <a:r>
              <a:rPr lang="en-GB" b="1" dirty="0" smtClean="0"/>
              <a:t> June</a:t>
            </a:r>
          </a:p>
          <a:p>
            <a:r>
              <a:rPr lang="en-GB" b="1" dirty="0" smtClean="0"/>
              <a:t>KS1			22</a:t>
            </a:r>
            <a:r>
              <a:rPr lang="en-GB" b="1" baseline="30000" dirty="0" smtClean="0"/>
              <a:t>nd</a:t>
            </a:r>
            <a:r>
              <a:rPr lang="en-GB" b="1" dirty="0" smtClean="0"/>
              <a:t> – 27</a:t>
            </a:r>
            <a:r>
              <a:rPr lang="en-GB" b="1" baseline="30000" dirty="0" smtClean="0"/>
              <a:t>th</a:t>
            </a:r>
            <a:r>
              <a:rPr lang="en-GB" b="1" dirty="0" smtClean="0"/>
              <a:t> June </a:t>
            </a:r>
          </a:p>
          <a:p>
            <a:r>
              <a:rPr lang="en-GB" b="1" dirty="0"/>
              <a:t>v</a:t>
            </a:r>
            <a:r>
              <a:rPr lang="en-GB" b="1" dirty="0" smtClean="0"/>
              <a:t>ia LA – information on Bradford Schools Online-  Data Guidance tab</a:t>
            </a:r>
          </a:p>
          <a:p>
            <a:endParaRPr lang="en-GB" dirty="0"/>
          </a:p>
          <a:p>
            <a:r>
              <a:rPr lang="en-GB" b="1" dirty="0" smtClean="0"/>
              <a:t>KS2			by 27</a:t>
            </a:r>
            <a:r>
              <a:rPr lang="en-GB" b="1" baseline="30000" dirty="0" smtClean="0"/>
              <a:t>th</a:t>
            </a:r>
            <a:r>
              <a:rPr lang="en-GB" b="1" dirty="0" smtClean="0"/>
              <a:t> June   </a:t>
            </a:r>
          </a:p>
          <a:p>
            <a:r>
              <a:rPr lang="en-GB" b="1" dirty="0" smtClean="0"/>
              <a:t>via Primary Assessment Gateway</a:t>
            </a:r>
            <a:endParaRPr lang="en-GB" b="1" dirty="0"/>
          </a:p>
        </p:txBody>
      </p:sp>
      <p:sp>
        <p:nvSpPr>
          <p:cNvPr id="5" name="TextBox 4"/>
          <p:cNvSpPr txBox="1"/>
          <p:nvPr/>
        </p:nvSpPr>
        <p:spPr>
          <a:xfrm>
            <a:off x="519545" y="1277037"/>
            <a:ext cx="10515600" cy="1200329"/>
          </a:xfrm>
          <a:prstGeom prst="rect">
            <a:avLst/>
          </a:prstGeom>
          <a:noFill/>
        </p:spPr>
        <p:txBody>
          <a:bodyPr wrap="square" rtlCol="0">
            <a:spAutoFit/>
          </a:bodyPr>
          <a:lstStyle/>
          <a:p>
            <a:r>
              <a:rPr lang="en-GB" sz="2400" dirty="0" smtClean="0"/>
              <a:t>Data submitted must be the agreed data from the moderation visit. </a:t>
            </a:r>
          </a:p>
          <a:p>
            <a:r>
              <a:rPr lang="en-GB" sz="2400" dirty="0" smtClean="0"/>
              <a:t>This cannot be changed unless there has been agreed internal moderation or subsequent external moderation for moving to the next judgement.</a:t>
            </a:r>
            <a:endParaRPr lang="en-GB" sz="2400" dirty="0"/>
          </a:p>
        </p:txBody>
      </p:sp>
      <p:sp>
        <p:nvSpPr>
          <p:cNvPr id="6" name="TextBox 5"/>
          <p:cNvSpPr txBox="1"/>
          <p:nvPr/>
        </p:nvSpPr>
        <p:spPr>
          <a:xfrm>
            <a:off x="519545" y="3096968"/>
            <a:ext cx="10263621" cy="830997"/>
          </a:xfrm>
          <a:prstGeom prst="rect">
            <a:avLst/>
          </a:prstGeom>
          <a:noFill/>
        </p:spPr>
        <p:txBody>
          <a:bodyPr wrap="square" rtlCol="0">
            <a:spAutoFit/>
          </a:bodyPr>
          <a:lstStyle/>
          <a:p>
            <a:r>
              <a:rPr lang="en-GB" sz="2400" dirty="0" smtClean="0"/>
              <a:t>All data must be reported including any pupils assessed as Pre Key Stage or using the Engagement Model </a:t>
            </a:r>
            <a:endParaRPr lang="en-GB" sz="2400" dirty="0"/>
          </a:p>
        </p:txBody>
      </p:sp>
    </p:spTree>
    <p:extLst>
      <p:ext uri="{BB962C8B-B14F-4D97-AF65-F5344CB8AC3E}">
        <p14:creationId xmlns:p14="http://schemas.microsoft.com/office/powerpoint/2010/main" val="26442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646" y="117765"/>
            <a:ext cx="10344318" cy="1101436"/>
          </a:xfrm>
        </p:spPr>
        <p:txBody>
          <a:bodyPr/>
          <a:lstStyle/>
          <a:p>
            <a:r>
              <a:rPr lang="en-GB" sz="6000" dirty="0" smtClean="0"/>
              <a:t>Moderation Process</a:t>
            </a:r>
            <a:endParaRPr lang="en-GB" sz="6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9600" y="5740626"/>
            <a:ext cx="3136900" cy="751614"/>
          </a:xfrm>
          <a:prstGeom prst="rect">
            <a:avLst/>
          </a:prstGeom>
        </p:spPr>
      </p:pic>
      <p:sp>
        <p:nvSpPr>
          <p:cNvPr id="5" name="TextBox 4"/>
          <p:cNvSpPr txBox="1"/>
          <p:nvPr/>
        </p:nvSpPr>
        <p:spPr>
          <a:xfrm rot="10800000" flipH="1" flipV="1">
            <a:off x="517646" y="1080702"/>
            <a:ext cx="10026069" cy="2031325"/>
          </a:xfrm>
          <a:prstGeom prst="rect">
            <a:avLst/>
          </a:prstGeom>
          <a:noFill/>
        </p:spPr>
        <p:txBody>
          <a:bodyPr wrap="square" rtlCol="0">
            <a:spAutoFit/>
          </a:bodyPr>
          <a:lstStyle/>
          <a:p>
            <a:r>
              <a:rPr lang="en-GB" b="1" dirty="0"/>
              <a:t>WHO?</a:t>
            </a:r>
          </a:p>
          <a:p>
            <a:r>
              <a:rPr lang="en-GB" b="1" dirty="0"/>
              <a:t>Schools moderated </a:t>
            </a:r>
            <a:r>
              <a:rPr lang="en-GB" b="1" dirty="0" smtClean="0"/>
              <a:t>a minimum of every </a:t>
            </a:r>
            <a:r>
              <a:rPr lang="en-GB" b="1" dirty="0"/>
              <a:t>4 years (discount 2020/2021)</a:t>
            </a:r>
          </a:p>
          <a:p>
            <a:r>
              <a:rPr lang="en-GB" b="1" dirty="0"/>
              <a:t>At least 25% maintained schools..</a:t>
            </a:r>
          </a:p>
          <a:p>
            <a:r>
              <a:rPr lang="en-GB" b="1" dirty="0"/>
              <a:t>At least 25% academies / participating independent schools.</a:t>
            </a:r>
          </a:p>
          <a:p>
            <a:r>
              <a:rPr lang="en-GB" b="1" dirty="0"/>
              <a:t>Requested by the </a:t>
            </a:r>
            <a:r>
              <a:rPr lang="en-GB" b="1" dirty="0" smtClean="0"/>
              <a:t>DfE / LA / school.</a:t>
            </a:r>
          </a:p>
          <a:p>
            <a:r>
              <a:rPr lang="en-GB" b="1" dirty="0" smtClean="0"/>
              <a:t>New to Y2 / Y6</a:t>
            </a:r>
            <a:endParaRPr lang="en-GB" b="1" dirty="0"/>
          </a:p>
          <a:p>
            <a:endParaRPr lang="en-GB" b="1" dirty="0">
              <a:solidFill>
                <a:schemeClr val="accent6">
                  <a:lumMod val="50000"/>
                </a:schemeClr>
              </a:solidFill>
            </a:endParaRPr>
          </a:p>
        </p:txBody>
      </p:sp>
      <p:sp>
        <p:nvSpPr>
          <p:cNvPr id="6" name="TextBox 5"/>
          <p:cNvSpPr txBox="1"/>
          <p:nvPr/>
        </p:nvSpPr>
        <p:spPr>
          <a:xfrm>
            <a:off x="517646" y="2973528"/>
            <a:ext cx="8889590" cy="1477328"/>
          </a:xfrm>
          <a:prstGeom prst="rect">
            <a:avLst/>
          </a:prstGeom>
          <a:noFill/>
        </p:spPr>
        <p:txBody>
          <a:bodyPr wrap="square" rtlCol="0">
            <a:spAutoFit/>
          </a:bodyPr>
          <a:lstStyle/>
          <a:p>
            <a:r>
              <a:rPr lang="en-GB" b="1" dirty="0">
                <a:solidFill>
                  <a:schemeClr val="accent2">
                    <a:lumMod val="20000"/>
                    <a:lumOff val="80000"/>
                  </a:schemeClr>
                </a:solidFill>
              </a:rPr>
              <a:t>WHAT?</a:t>
            </a:r>
          </a:p>
          <a:p>
            <a:pPr marL="285750" indent="-285750">
              <a:buFont typeface="Arial" panose="020B0604020202020204" pitchFamily="34" charset="0"/>
              <a:buChar char="•"/>
            </a:pPr>
            <a:r>
              <a:rPr lang="en-GB" b="1" dirty="0">
                <a:solidFill>
                  <a:schemeClr val="accent2">
                    <a:lumMod val="20000"/>
                    <a:lumOff val="80000"/>
                  </a:schemeClr>
                </a:solidFill>
              </a:rPr>
              <a:t>No EYFS moderation</a:t>
            </a:r>
          </a:p>
          <a:p>
            <a:pPr marL="285750" indent="-285750">
              <a:buFont typeface="Arial" panose="020B0604020202020204" pitchFamily="34" charset="0"/>
              <a:buChar char="•"/>
            </a:pPr>
            <a:r>
              <a:rPr lang="en-GB" b="1" dirty="0">
                <a:solidFill>
                  <a:schemeClr val="accent2">
                    <a:lumMod val="20000"/>
                    <a:lumOff val="80000"/>
                  </a:schemeClr>
                </a:solidFill>
              </a:rPr>
              <a:t>Y2: reading, writing &amp; maths</a:t>
            </a:r>
          </a:p>
          <a:p>
            <a:pPr marL="285750" indent="-285750">
              <a:buFont typeface="Arial" panose="020B0604020202020204" pitchFamily="34" charset="0"/>
              <a:buChar char="•"/>
            </a:pPr>
            <a:r>
              <a:rPr lang="en-GB" b="1" dirty="0">
                <a:solidFill>
                  <a:schemeClr val="accent2">
                    <a:lumMod val="20000"/>
                    <a:lumOff val="80000"/>
                  </a:schemeClr>
                </a:solidFill>
              </a:rPr>
              <a:t>Y6: writing</a:t>
            </a:r>
          </a:p>
          <a:p>
            <a:endParaRPr lang="en-GB" dirty="0"/>
          </a:p>
        </p:txBody>
      </p:sp>
      <p:sp>
        <p:nvSpPr>
          <p:cNvPr id="7" name="TextBox 6"/>
          <p:cNvSpPr txBox="1"/>
          <p:nvPr/>
        </p:nvSpPr>
        <p:spPr>
          <a:xfrm>
            <a:off x="517646" y="4450856"/>
            <a:ext cx="8460099" cy="1477328"/>
          </a:xfrm>
          <a:prstGeom prst="rect">
            <a:avLst/>
          </a:prstGeom>
          <a:noFill/>
        </p:spPr>
        <p:txBody>
          <a:bodyPr wrap="square" rtlCol="0">
            <a:spAutoFit/>
          </a:bodyPr>
          <a:lstStyle/>
          <a:p>
            <a:r>
              <a:rPr lang="en-GB" b="1" dirty="0"/>
              <a:t>WHEN?</a:t>
            </a:r>
          </a:p>
          <a:p>
            <a:r>
              <a:rPr lang="en-GB" b="1" dirty="0" smtClean="0"/>
              <a:t>5-27</a:t>
            </a:r>
            <a:r>
              <a:rPr lang="en-GB" b="1" baseline="30000" dirty="0" smtClean="0"/>
              <a:t>th</a:t>
            </a:r>
            <a:r>
              <a:rPr lang="en-GB" b="1" dirty="0" smtClean="0"/>
              <a:t> June 2023</a:t>
            </a:r>
            <a:endParaRPr lang="en-GB" b="1" dirty="0"/>
          </a:p>
          <a:p>
            <a:r>
              <a:rPr lang="en-GB" b="1" dirty="0"/>
              <a:t>Schools will be told on or after </a:t>
            </a:r>
            <a:r>
              <a:rPr lang="en-GB" b="1" dirty="0" smtClean="0"/>
              <a:t>12</a:t>
            </a:r>
            <a:r>
              <a:rPr lang="en-GB" b="1" baseline="30000" dirty="0" smtClean="0"/>
              <a:t>th</a:t>
            </a:r>
            <a:r>
              <a:rPr lang="en-GB" b="1" dirty="0" smtClean="0"/>
              <a:t> </a:t>
            </a:r>
            <a:r>
              <a:rPr lang="en-GB" b="1" dirty="0"/>
              <a:t>May. </a:t>
            </a:r>
            <a:endParaRPr lang="en-GB" b="1" dirty="0" smtClean="0"/>
          </a:p>
          <a:p>
            <a:endParaRPr lang="en-GB" b="1" dirty="0"/>
          </a:p>
          <a:p>
            <a:endParaRPr lang="en-GB" dirty="0"/>
          </a:p>
        </p:txBody>
      </p:sp>
      <p:sp>
        <p:nvSpPr>
          <p:cNvPr id="3" name="TextBox 2"/>
          <p:cNvSpPr txBox="1"/>
          <p:nvPr/>
        </p:nvSpPr>
        <p:spPr>
          <a:xfrm>
            <a:off x="449732" y="5479016"/>
            <a:ext cx="7421009" cy="523220"/>
          </a:xfrm>
          <a:prstGeom prst="rect">
            <a:avLst/>
          </a:prstGeom>
          <a:noFill/>
        </p:spPr>
        <p:txBody>
          <a:bodyPr wrap="square" rtlCol="0">
            <a:spAutoFit/>
          </a:bodyPr>
          <a:lstStyle/>
          <a:p>
            <a:r>
              <a:rPr lang="en-GB" sz="2800" b="1" dirty="0" smtClean="0"/>
              <a:t>Data sharing agreement</a:t>
            </a:r>
            <a:endParaRPr lang="en-GB" sz="2800" b="1" dirty="0"/>
          </a:p>
        </p:txBody>
      </p:sp>
    </p:spTree>
    <p:extLst>
      <p:ext uri="{BB962C8B-B14F-4D97-AF65-F5344CB8AC3E}">
        <p14:creationId xmlns:p14="http://schemas.microsoft.com/office/powerpoint/2010/main" val="28646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41033</TotalTime>
  <Words>2781</Words>
  <Application>Microsoft Office PowerPoint</Application>
  <PresentationFormat>Widescreen</PresentationFormat>
  <Paragraphs>376</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GDS Transport</vt:lpstr>
      <vt:lpstr>Times New Roman</vt:lpstr>
      <vt:lpstr>Wingdings</vt:lpstr>
      <vt:lpstr>Wingdings 3</vt:lpstr>
      <vt:lpstr>Ion</vt:lpstr>
      <vt:lpstr>      Head Teacher Briefing PRIMARY STATUTORY MODERATION &amp; MONITORING March  2023</vt:lpstr>
      <vt:lpstr>Agenda</vt:lpstr>
      <vt:lpstr>Assessment Headlines:</vt:lpstr>
      <vt:lpstr>Academies/Independent/Free Schools</vt:lpstr>
      <vt:lpstr>TIMELINE:   KEY DATES</vt:lpstr>
      <vt:lpstr>Up coming dates……</vt:lpstr>
      <vt:lpstr>PowerPoint Presentation</vt:lpstr>
      <vt:lpstr>PowerPoint Presentation</vt:lpstr>
      <vt:lpstr>Moderation Process</vt:lpstr>
      <vt:lpstr>PROCESS</vt:lpstr>
      <vt:lpstr> </vt:lpstr>
      <vt:lpstr>Moderation Day.</vt:lpstr>
      <vt:lpstr>OUTCOME – what if?</vt:lpstr>
      <vt:lpstr>APPEAL PROCESS</vt:lpstr>
      <vt:lpstr>MONITORING: who, what &amp; when?</vt:lpstr>
      <vt:lpstr>PowerPoint Presentation</vt:lpstr>
      <vt:lpstr>What to expect from a visit…………Y6 SATs</vt:lpstr>
      <vt:lpstr>PowerPoint Presentation</vt:lpstr>
      <vt:lpstr>PowerPoint Presentation</vt:lpstr>
      <vt:lpstr>PowerPoint Presentation</vt:lpstr>
      <vt:lpstr>PowerPoint Presentation</vt:lpstr>
      <vt:lpstr>KEY DOCUMENTS</vt:lpstr>
      <vt:lpstr>LA support</vt:lpstr>
      <vt:lpstr>KEY CONTACTS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Burtoft</dc:creator>
  <cp:lastModifiedBy>Sarah Burtoft</cp:lastModifiedBy>
  <cp:revision>120</cp:revision>
  <cp:lastPrinted>2023-03-01T09:19:20Z</cp:lastPrinted>
  <dcterms:created xsi:type="dcterms:W3CDTF">2021-12-17T09:09:48Z</dcterms:created>
  <dcterms:modified xsi:type="dcterms:W3CDTF">2023-03-08T11:49:57Z</dcterms:modified>
</cp:coreProperties>
</file>