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8" r:id="rId4"/>
    <p:sldId id="285" r:id="rId5"/>
    <p:sldId id="286" r:id="rId6"/>
    <p:sldId id="287" r:id="rId7"/>
    <p:sldId id="288" r:id="rId8"/>
    <p:sldId id="293" r:id="rId9"/>
    <p:sldId id="289" r:id="rId10"/>
    <p:sldId id="290" r:id="rId11"/>
    <p:sldId id="297" r:id="rId12"/>
    <p:sldId id="291" r:id="rId13"/>
    <p:sldId id="292" r:id="rId14"/>
    <p:sldId id="295" r:id="rId15"/>
    <p:sldId id="29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82396" autoAdjust="0"/>
  </p:normalViewPr>
  <p:slideViewPr>
    <p:cSldViewPr snapToGrid="0">
      <p:cViewPr varScale="1">
        <p:scale>
          <a:sx n="71" d="100"/>
          <a:sy n="71" d="100"/>
        </p:scale>
        <p:origin x="732" y="60"/>
      </p:cViewPr>
      <p:guideLst>
        <p:guide orient="horz" pos="2160"/>
        <p:guide pos="3840"/>
      </p:guideLst>
    </p:cSldViewPr>
  </p:slideViewPr>
  <p:notesTextViewPr>
    <p:cViewPr>
      <p:scale>
        <a:sx n="150" d="100"/>
        <a:sy n="150" d="100"/>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E8DD53-0665-4CC1-92FA-607C2B3202A7}" type="datetimeFigureOut">
              <a:rPr lang="en-GB" smtClean="0"/>
              <a:t>28/06/2016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B242A3-AAB0-4112-9364-4BD3D8CFBCF4}" type="slidenum">
              <a:rPr lang="en-GB" smtClean="0"/>
              <a:t>‹#›</a:t>
            </a:fld>
            <a:endParaRPr lang="en-GB"/>
          </a:p>
        </p:txBody>
      </p:sp>
    </p:spTree>
    <p:extLst>
      <p:ext uri="{BB962C8B-B14F-4D97-AF65-F5344CB8AC3E}">
        <p14:creationId xmlns:p14="http://schemas.microsoft.com/office/powerpoint/2010/main" val="3828118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632B1-5C74-403A-86C4-B31F77E36147}" type="datetimeFigureOut">
              <a:rPr lang="en-GB" smtClean="0"/>
              <a:pPr/>
              <a:t>28/06/2016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7D300-DAD9-4F5D-AD38-63A9EF3F9625}" type="slidenum">
              <a:rPr lang="en-GB" smtClean="0"/>
              <a:pPr/>
              <a:t>‹#›</a:t>
            </a:fld>
            <a:endParaRPr lang="en-GB"/>
          </a:p>
        </p:txBody>
      </p:sp>
    </p:spTree>
    <p:extLst>
      <p:ext uri="{BB962C8B-B14F-4D97-AF65-F5344CB8AC3E}">
        <p14:creationId xmlns:p14="http://schemas.microsoft.com/office/powerpoint/2010/main" val="593636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57D300-DAD9-4F5D-AD38-63A9EF3F9625}" type="slidenum">
              <a:rPr lang="en-GB" smtClean="0"/>
              <a:pPr/>
              <a:t>10</a:t>
            </a:fld>
            <a:endParaRPr lang="en-GB"/>
          </a:p>
        </p:txBody>
      </p:sp>
    </p:spTree>
    <p:extLst>
      <p:ext uri="{BB962C8B-B14F-4D97-AF65-F5344CB8AC3E}">
        <p14:creationId xmlns:p14="http://schemas.microsoft.com/office/powerpoint/2010/main" val="226691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7ED18B0-8238-4C9F-974E-2515E40F28E1}" type="slidenum">
              <a:rPr lang="en-GB" smtClean="0"/>
              <a:pPr/>
              <a:t>14</a:t>
            </a:fld>
            <a:endParaRPr lang="en-GB"/>
          </a:p>
        </p:txBody>
      </p:sp>
    </p:spTree>
    <p:extLst>
      <p:ext uri="{BB962C8B-B14F-4D97-AF65-F5344CB8AC3E}">
        <p14:creationId xmlns:p14="http://schemas.microsoft.com/office/powerpoint/2010/main" val="93369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7ED18B0-8238-4C9F-974E-2515E40F28E1}" type="slidenum">
              <a:rPr lang="en-GB" smtClean="0"/>
              <a:pPr/>
              <a:t>15</a:t>
            </a:fld>
            <a:endParaRPr lang="en-GB"/>
          </a:p>
        </p:txBody>
      </p:sp>
    </p:spTree>
    <p:extLst>
      <p:ext uri="{BB962C8B-B14F-4D97-AF65-F5344CB8AC3E}">
        <p14:creationId xmlns:p14="http://schemas.microsoft.com/office/powerpoint/2010/main" val="1381358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A94DA-0043-487D-985C-CCEBC7D44A07}" type="slidenum">
              <a:rPr lang="en-GB" smtClean="0"/>
              <a:pPr/>
              <a:t>‹#›</a:t>
            </a:fld>
            <a:endParaRPr lang="en-GB"/>
          </a:p>
        </p:txBody>
      </p:sp>
      <p:pic>
        <p:nvPicPr>
          <p:cNvPr id="7" name="Picture 2" descr="http://vignette4.wikia.nocookie.net/logopedia/images/f/f1/Medway_Borough_Council.png/revision/latest?cb=2013073019143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001" y="5811054"/>
            <a:ext cx="1558924" cy="7946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PSHE_logo_horz.gi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09058" y="5873090"/>
            <a:ext cx="1213284" cy="721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908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13750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357437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160329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315741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1182535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108427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415599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261591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143269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2DDB7C-2055-482F-B18B-D37B69E1519F}" type="datetimeFigureOut">
              <a:rPr lang="en-GB" smtClean="0"/>
              <a:pPr/>
              <a:t>28/06/2016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AA94DA-0043-487D-985C-CCEBC7D44A07}" type="slidenum">
              <a:rPr lang="en-GB" smtClean="0"/>
              <a:pPr/>
              <a:t>‹#›</a:t>
            </a:fld>
            <a:endParaRPr lang="en-GB"/>
          </a:p>
        </p:txBody>
      </p:sp>
    </p:spTree>
    <p:extLst>
      <p:ext uri="{BB962C8B-B14F-4D97-AF65-F5344CB8AC3E}">
        <p14:creationId xmlns:p14="http://schemas.microsoft.com/office/powerpoint/2010/main" val="109004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DDB7C-2055-482F-B18B-D37B69E1519F}" type="datetimeFigureOut">
              <a:rPr lang="en-GB" smtClean="0"/>
              <a:pPr/>
              <a:t>28/06/2016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A94DA-0043-487D-985C-CCEBC7D44A07}" type="slidenum">
              <a:rPr lang="en-GB" smtClean="0"/>
              <a:pPr/>
              <a:t>‹#›</a:t>
            </a:fld>
            <a:endParaRPr lang="en-GB"/>
          </a:p>
        </p:txBody>
      </p:sp>
      <p:pic>
        <p:nvPicPr>
          <p:cNvPr id="7" name="Picture 2" descr="http://vignette4.wikia.nocookie.net/logopedia/images/f/f1/Medway_Borough_Council.png/revision/latest?cb=201307301914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90001" y="5811054"/>
            <a:ext cx="1558924" cy="7946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PSHE_logo_horz.gif"/>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709058" y="5873090"/>
            <a:ext cx="1213284" cy="721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722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hildline.org.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s://www.gov.uk/report-terroris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OFPwDe22CoY" TargetMode="External"/><Relationship Id="rId2" Type="http://schemas.openxmlformats.org/officeDocument/2006/relationships/hyperlink" Target="https://www.youtube.com/watch?v=3vDWWy4CMh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randingmagazine.com/wp-content/uploads/2012/08/katy-perry-popchips-1.png" TargetMode="External"/><Relationship Id="rId2" Type="http://schemas.openxmlformats.org/officeDocument/2006/relationships/hyperlink" Target="https://www.brandwatch.com/2013/10/celebrity-twitter-endorsements-regulations-allegations-and-selling-out/"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Sheep, Agriculture, Animals, Countryside, Crowd, Far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461963"/>
            <a:ext cx="9144000" cy="52530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3"/>
            <a:ext cx="9144000" cy="1526244"/>
          </a:xfrm>
          <a:solidFill>
            <a:schemeClr val="bg1">
              <a:alpha val="85000"/>
            </a:schemeClr>
          </a:solidFill>
        </p:spPr>
        <p:txBody>
          <a:bodyPr>
            <a:normAutofit fontScale="90000"/>
          </a:bodyPr>
          <a:lstStyle/>
          <a:p>
            <a:r>
              <a:rPr lang="en-GB" dirty="0" smtClean="0"/>
              <a:t>How can people’s actions be affected by others’ influence?</a:t>
            </a:r>
            <a:endParaRPr lang="en-GB" dirty="0"/>
          </a:p>
        </p:txBody>
      </p:sp>
      <p:sp>
        <p:nvSpPr>
          <p:cNvPr id="3" name="Subtitle 2"/>
          <p:cNvSpPr>
            <a:spLocks noGrp="1"/>
          </p:cNvSpPr>
          <p:nvPr>
            <p:ph type="subTitle" idx="1"/>
          </p:nvPr>
        </p:nvSpPr>
        <p:spPr>
          <a:xfrm>
            <a:off x="1524000" y="3509682"/>
            <a:ext cx="9144000" cy="1506071"/>
          </a:xfrm>
          <a:solidFill>
            <a:schemeClr val="bg1">
              <a:alpha val="85000"/>
            </a:schemeClr>
          </a:solidFill>
        </p:spPr>
        <p:txBody>
          <a:bodyPr>
            <a:normAutofit fontScale="85000" lnSpcReduction="20000"/>
          </a:bodyPr>
          <a:lstStyle/>
          <a:p>
            <a:pPr lvl="0"/>
            <a:r>
              <a:rPr lang="en-GB" dirty="0" smtClean="0"/>
              <a:t>Learning outcomes:</a:t>
            </a:r>
          </a:p>
          <a:p>
            <a:pPr marL="342900" lvl="0" indent="-342900">
              <a:buFont typeface="Courier New" panose="02070309020205020404" pitchFamily="49" charset="0"/>
              <a:buChar char="o"/>
            </a:pPr>
            <a:r>
              <a:rPr lang="en-GB" dirty="0"/>
              <a:t>Describe how charismatic leaders can distort people’s perceptions of the value of the beliefs and ideas they promote.</a:t>
            </a:r>
          </a:p>
          <a:p>
            <a:pPr marL="342900" indent="-342900">
              <a:buFont typeface="Courier New" panose="02070309020205020404" pitchFamily="49" charset="0"/>
              <a:buChar char="o"/>
            </a:pPr>
            <a:r>
              <a:rPr lang="en-GB" dirty="0"/>
              <a:t>Explain the effects of being in a group on people’s thinking, behaviour, sense of responsibility and </a:t>
            </a:r>
            <a:r>
              <a:rPr lang="en-GB" dirty="0" smtClean="0"/>
              <a:t>choices.</a:t>
            </a:r>
            <a:endParaRPr lang="en-GB" dirty="0"/>
          </a:p>
        </p:txBody>
      </p:sp>
    </p:spTree>
    <p:extLst>
      <p:ext uri="{BB962C8B-B14F-4D97-AF65-F5344CB8AC3E}">
        <p14:creationId xmlns:p14="http://schemas.microsoft.com/office/powerpoint/2010/main" val="2183946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44102"/>
            <a:ext cx="11109960" cy="1325563"/>
          </a:xfrm>
        </p:spPr>
        <p:txBody>
          <a:bodyPr/>
          <a:lstStyle/>
          <a:p>
            <a:r>
              <a:rPr lang="en-GB" dirty="0" smtClean="0"/>
              <a:t>Group thinking</a:t>
            </a:r>
            <a:endParaRPr lang="en-GB" dirty="0"/>
          </a:p>
        </p:txBody>
      </p:sp>
      <p:sp>
        <p:nvSpPr>
          <p:cNvPr id="3" name="Content Placeholder 2"/>
          <p:cNvSpPr>
            <a:spLocks noGrp="1"/>
          </p:cNvSpPr>
          <p:nvPr>
            <p:ph idx="1"/>
          </p:nvPr>
        </p:nvSpPr>
        <p:spPr>
          <a:xfrm>
            <a:off x="243840" y="1271579"/>
            <a:ext cx="9500273" cy="4931487"/>
          </a:xfrm>
        </p:spPr>
        <p:txBody>
          <a:bodyPr>
            <a:noAutofit/>
          </a:bodyPr>
          <a:lstStyle/>
          <a:p>
            <a:pPr marL="0" indent="0">
              <a:buNone/>
            </a:pPr>
            <a:r>
              <a:rPr lang="en-GB" sz="2300" i="1" dirty="0"/>
              <a:t>One rainy afternoon a group of friends are sitting around talking</a:t>
            </a:r>
            <a:r>
              <a:rPr lang="en-GB" sz="2300" i="1" dirty="0" smtClean="0"/>
              <a:t>.</a:t>
            </a:r>
            <a:r>
              <a:rPr lang="en-GB" sz="2300" i="1" dirty="0"/>
              <a:t> </a:t>
            </a:r>
            <a:r>
              <a:rPr lang="en-GB" sz="2300" i="1" dirty="0" smtClean="0"/>
              <a:t>One </a:t>
            </a:r>
            <a:r>
              <a:rPr lang="en-GB" sz="2300" i="1" dirty="0"/>
              <a:t>of them, </a:t>
            </a:r>
            <a:r>
              <a:rPr lang="en-GB" sz="2300" i="1" dirty="0" smtClean="0"/>
              <a:t>Sue, </a:t>
            </a:r>
            <a:r>
              <a:rPr lang="en-GB" sz="2300" i="1" dirty="0"/>
              <a:t>suggests they take a trip into a nearby town to see a new shop that has opened that morning</a:t>
            </a:r>
            <a:r>
              <a:rPr lang="en-GB" sz="2300" i="1" dirty="0" smtClean="0"/>
              <a:t>. </a:t>
            </a:r>
            <a:r>
              <a:rPr lang="en-GB" sz="2300" i="1" dirty="0"/>
              <a:t>It means taking two bus journeys and the fares won’t be cheap.</a:t>
            </a:r>
            <a:endParaRPr lang="en-GB" sz="2300" dirty="0"/>
          </a:p>
          <a:p>
            <a:pPr marL="0" indent="0">
              <a:buNone/>
            </a:pPr>
            <a:r>
              <a:rPr lang="en-GB" sz="2300" i="1" dirty="0" smtClean="0"/>
              <a:t>Ola</a:t>
            </a:r>
            <a:r>
              <a:rPr lang="en-GB" sz="2300" i="1" dirty="0"/>
              <a:t>, another of the </a:t>
            </a:r>
            <a:r>
              <a:rPr lang="en-GB" sz="2300" i="1" dirty="0" smtClean="0"/>
              <a:t>group, </a:t>
            </a:r>
            <a:r>
              <a:rPr lang="en-GB" sz="2300" i="1" dirty="0"/>
              <a:t>says ‘That sounds like a good </a:t>
            </a:r>
            <a:r>
              <a:rPr lang="en-GB" sz="2300" i="1" dirty="0" smtClean="0"/>
              <a:t>idea.’  </a:t>
            </a:r>
            <a:endParaRPr lang="en-GB" sz="2300" dirty="0"/>
          </a:p>
          <a:p>
            <a:pPr marL="0" indent="0">
              <a:buNone/>
            </a:pPr>
            <a:r>
              <a:rPr lang="en-GB" sz="2300" i="1" dirty="0" smtClean="0"/>
              <a:t>Parama </a:t>
            </a:r>
            <a:r>
              <a:rPr lang="en-GB" sz="2300" i="1" dirty="0"/>
              <a:t>thinks that she would rather stay indoors because the journey will take quite a while and the weather looks </a:t>
            </a:r>
            <a:r>
              <a:rPr lang="en-GB" sz="2300" i="1" dirty="0" smtClean="0"/>
              <a:t>bad, </a:t>
            </a:r>
            <a:r>
              <a:rPr lang="en-GB" sz="2300" i="1" dirty="0"/>
              <a:t>but feels she must be out of step with her friends and so says, ‘That sounds good to me, I just hope Robert wants to go.’  </a:t>
            </a:r>
            <a:endParaRPr lang="en-GB" sz="2300" dirty="0"/>
          </a:p>
          <a:p>
            <a:pPr marL="0" indent="0">
              <a:buNone/>
            </a:pPr>
            <a:r>
              <a:rPr lang="en-GB" sz="2300" i="1" dirty="0"/>
              <a:t> </a:t>
            </a:r>
            <a:r>
              <a:rPr lang="en-GB" sz="2300" i="1" dirty="0" smtClean="0"/>
              <a:t>Of </a:t>
            </a:r>
            <a:r>
              <a:rPr lang="en-GB" sz="2300" i="1" dirty="0"/>
              <a:t>course I want to go! I haven’t been into </a:t>
            </a:r>
            <a:r>
              <a:rPr lang="en-GB" sz="2300" i="1" dirty="0" smtClean="0"/>
              <a:t>town </a:t>
            </a:r>
            <a:r>
              <a:rPr lang="en-GB" sz="2300" i="1" dirty="0"/>
              <a:t>for </a:t>
            </a:r>
            <a:r>
              <a:rPr lang="en-GB" sz="2300" i="1" dirty="0" smtClean="0"/>
              <a:t>ages’, </a:t>
            </a:r>
            <a:r>
              <a:rPr lang="en-GB" sz="2300" i="1" dirty="0"/>
              <a:t>Robert </a:t>
            </a:r>
            <a:r>
              <a:rPr lang="en-GB" sz="2300" i="1" dirty="0" smtClean="0"/>
              <a:t>replies.</a:t>
            </a:r>
            <a:endParaRPr lang="en-GB" sz="2300" dirty="0"/>
          </a:p>
          <a:p>
            <a:pPr marL="0" indent="0">
              <a:buNone/>
            </a:pPr>
            <a:r>
              <a:rPr lang="en-GB" sz="2300" i="1" dirty="0"/>
              <a:t> </a:t>
            </a:r>
            <a:r>
              <a:rPr lang="en-GB" sz="2300" i="1" dirty="0" smtClean="0"/>
              <a:t>The </a:t>
            </a:r>
            <a:r>
              <a:rPr lang="en-GB" sz="2300" i="1" dirty="0"/>
              <a:t>journey takes longer than they thought, the new shop turns out to be pretty boring and they arrive back together cold, wet and exhausted</a:t>
            </a:r>
            <a:r>
              <a:rPr lang="en-GB" sz="2300" i="1" dirty="0" smtClean="0"/>
              <a:t>. One </a:t>
            </a:r>
            <a:r>
              <a:rPr lang="en-GB" sz="2300" i="1" dirty="0"/>
              <a:t>of them sarcastically says, ‘That was great wasn’t it?’  </a:t>
            </a:r>
            <a:endParaRPr lang="en-GB" sz="2300" dirty="0"/>
          </a:p>
        </p:txBody>
      </p:sp>
      <p:pic>
        <p:nvPicPr>
          <p:cNvPr id="3074" name="Picture 2" descr="Pretty, Young, Girl, Hand, Umberell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23618" y="1690688"/>
            <a:ext cx="1923378" cy="29093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798820" y="6246585"/>
            <a:ext cx="2538248" cy="2680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See next slide…</a:t>
            </a:r>
            <a:endParaRPr lang="en-GB" dirty="0"/>
          </a:p>
        </p:txBody>
      </p:sp>
    </p:spTree>
    <p:extLst>
      <p:ext uri="{BB962C8B-B14F-4D97-AF65-F5344CB8AC3E}">
        <p14:creationId xmlns:p14="http://schemas.microsoft.com/office/powerpoint/2010/main" val="235240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thinking</a:t>
            </a:r>
            <a:endParaRPr lang="en-GB" dirty="0"/>
          </a:p>
        </p:txBody>
      </p:sp>
      <p:sp>
        <p:nvSpPr>
          <p:cNvPr id="3" name="Content Placeholder 2"/>
          <p:cNvSpPr>
            <a:spLocks noGrp="1"/>
          </p:cNvSpPr>
          <p:nvPr>
            <p:ph idx="1"/>
          </p:nvPr>
        </p:nvSpPr>
        <p:spPr>
          <a:xfrm>
            <a:off x="838200" y="1690688"/>
            <a:ext cx="8384628" cy="4486275"/>
          </a:xfrm>
        </p:spPr>
        <p:txBody>
          <a:bodyPr>
            <a:normAutofit fontScale="70000" lnSpcReduction="20000"/>
          </a:bodyPr>
          <a:lstStyle/>
          <a:p>
            <a:pPr marL="0" indent="0">
              <a:lnSpc>
                <a:spcPct val="120000"/>
              </a:lnSpc>
              <a:buNone/>
            </a:pPr>
            <a:r>
              <a:rPr lang="en-GB" i="1" dirty="0" smtClean="0"/>
              <a:t>Robert </a:t>
            </a:r>
            <a:r>
              <a:rPr lang="en-GB" i="1" dirty="0"/>
              <a:t>says that actually he would rather have stayed at home but went along because everyone else seemed so enthusiastic about going.</a:t>
            </a:r>
            <a:endParaRPr lang="en-GB" dirty="0"/>
          </a:p>
          <a:p>
            <a:pPr marL="0" indent="0">
              <a:lnSpc>
                <a:spcPct val="120000"/>
              </a:lnSpc>
              <a:buNone/>
            </a:pPr>
            <a:r>
              <a:rPr lang="en-GB" i="1" dirty="0" smtClean="0"/>
              <a:t>Parama </a:t>
            </a:r>
            <a:r>
              <a:rPr lang="en-GB" i="1" dirty="0"/>
              <a:t>says ‘I wasn’t keen about what we were doing. I only went because the rest of you wanted to </a:t>
            </a:r>
            <a:r>
              <a:rPr lang="en-GB" i="1" dirty="0" smtClean="0"/>
              <a:t>go.’</a:t>
            </a:r>
            <a:endParaRPr lang="en-GB" dirty="0"/>
          </a:p>
          <a:p>
            <a:pPr marL="0" indent="0">
              <a:lnSpc>
                <a:spcPct val="120000"/>
              </a:lnSpc>
              <a:buNone/>
            </a:pPr>
            <a:r>
              <a:rPr lang="en-GB" i="1" dirty="0" smtClean="0"/>
              <a:t>Ola </a:t>
            </a:r>
            <a:r>
              <a:rPr lang="en-GB" i="1" dirty="0"/>
              <a:t>says ‘I just went along to keep you all happy. I would be mad to want to travel miles in the rain.’</a:t>
            </a:r>
            <a:endParaRPr lang="en-GB" dirty="0"/>
          </a:p>
          <a:p>
            <a:pPr marL="0" indent="0">
              <a:lnSpc>
                <a:spcPct val="120000"/>
              </a:lnSpc>
              <a:buNone/>
            </a:pPr>
            <a:r>
              <a:rPr lang="en-GB" i="1" dirty="0" smtClean="0"/>
              <a:t>Sue </a:t>
            </a:r>
            <a:r>
              <a:rPr lang="en-GB" i="1" dirty="0"/>
              <a:t>then says she only suggested it because she thought the others might be bored.</a:t>
            </a:r>
            <a:endParaRPr lang="en-GB" dirty="0"/>
          </a:p>
          <a:p>
            <a:pPr marL="0" indent="0">
              <a:lnSpc>
                <a:spcPct val="120000"/>
              </a:lnSpc>
              <a:buNone/>
            </a:pPr>
            <a:r>
              <a:rPr lang="en-GB" i="1" dirty="0" smtClean="0"/>
              <a:t>The </a:t>
            </a:r>
            <a:r>
              <a:rPr lang="en-GB" i="1" dirty="0"/>
              <a:t>group </a:t>
            </a:r>
            <a:r>
              <a:rPr lang="en-GB" i="1" dirty="0" smtClean="0"/>
              <a:t>sit </a:t>
            </a:r>
            <a:r>
              <a:rPr lang="en-GB" i="1" dirty="0"/>
              <a:t>back confused that </a:t>
            </a:r>
            <a:r>
              <a:rPr lang="en-GB" i="1" dirty="0" smtClean="0"/>
              <a:t>together they decided </a:t>
            </a:r>
            <a:r>
              <a:rPr lang="en-GB" i="1" dirty="0"/>
              <a:t>to take a trip that none of them actually wanted</a:t>
            </a:r>
            <a:r>
              <a:rPr lang="en-GB" i="1" dirty="0" smtClean="0"/>
              <a:t>. </a:t>
            </a:r>
            <a:r>
              <a:rPr lang="en-GB" i="1" dirty="0"/>
              <a:t>They would each have preferred to stay comfortably indoors but none of them wanted to admit it when they still had time to enjoy the afternoon. </a:t>
            </a:r>
            <a:endParaRPr lang="en-GB" dirty="0"/>
          </a:p>
          <a:p>
            <a:endParaRPr lang="en-GB" dirty="0"/>
          </a:p>
        </p:txBody>
      </p:sp>
      <p:pic>
        <p:nvPicPr>
          <p:cNvPr id="4" name="Picture 2" descr="Pretty, Young, Girl, Hand, Umberell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3618" y="1690688"/>
            <a:ext cx="1923378" cy="2909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94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questions</a:t>
            </a:r>
            <a:endParaRPr lang="en-GB" dirty="0"/>
          </a:p>
        </p:txBody>
      </p:sp>
      <p:sp>
        <p:nvSpPr>
          <p:cNvPr id="3" name="Content Placeholder 2"/>
          <p:cNvSpPr>
            <a:spLocks noGrp="1"/>
          </p:cNvSpPr>
          <p:nvPr>
            <p:ph idx="1"/>
          </p:nvPr>
        </p:nvSpPr>
        <p:spPr/>
        <p:txBody>
          <a:bodyPr>
            <a:normAutofit/>
          </a:bodyPr>
          <a:lstStyle/>
          <a:p>
            <a:pPr lvl="0"/>
            <a:r>
              <a:rPr lang="en-GB" dirty="0"/>
              <a:t>How hard can it be to disagree when in a group? </a:t>
            </a:r>
            <a:endParaRPr lang="en-GB" dirty="0" smtClean="0"/>
          </a:p>
          <a:p>
            <a:pPr lvl="0"/>
            <a:r>
              <a:rPr lang="en-GB" dirty="0" smtClean="0"/>
              <a:t>Could </a:t>
            </a:r>
            <a:r>
              <a:rPr lang="en-GB" dirty="0"/>
              <a:t>there be a conflict between loyalties to the group and disagreeing with what they want to do?</a:t>
            </a:r>
          </a:p>
          <a:p>
            <a:r>
              <a:rPr lang="en-GB" dirty="0" smtClean="0"/>
              <a:t>Do </a:t>
            </a:r>
            <a:r>
              <a:rPr lang="en-GB" dirty="0"/>
              <a:t>you think people’s loyalty to a group and keeping a group together could ever become more important than individual members’ reservations about what the group believes or intends to do</a:t>
            </a:r>
            <a:r>
              <a:rPr lang="en-GB" dirty="0" smtClean="0"/>
              <a:t>? </a:t>
            </a:r>
            <a:r>
              <a:rPr lang="en-GB" dirty="0"/>
              <a:t>Can you think of any examples? </a:t>
            </a:r>
          </a:p>
          <a:p>
            <a:r>
              <a:rPr lang="en-GB" dirty="0" smtClean="0"/>
              <a:t>How </a:t>
            </a:r>
            <a:r>
              <a:rPr lang="en-GB" dirty="0"/>
              <a:t>could each member of the group have acted differently to decline the original idea?</a:t>
            </a:r>
          </a:p>
          <a:p>
            <a:endParaRPr lang="en-GB" dirty="0"/>
          </a:p>
        </p:txBody>
      </p:sp>
      <p:pic>
        <p:nvPicPr>
          <p:cNvPr id="4098" name="Picture 2" descr="Question, Mark, Question Mark, Surpri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58325" y="365125"/>
            <a:ext cx="18954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654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How does today’s lesson relate to issues of extremism</a:t>
            </a:r>
            <a:r>
              <a:rPr lang="en-GB" dirty="0" smtClean="0"/>
              <a:t>?</a:t>
            </a:r>
            <a:endParaRPr lang="en-GB" dirty="0"/>
          </a:p>
        </p:txBody>
      </p:sp>
      <p:sp>
        <p:nvSpPr>
          <p:cNvPr id="3" name="Content Placeholder 2"/>
          <p:cNvSpPr>
            <a:spLocks noGrp="1"/>
          </p:cNvSpPr>
          <p:nvPr>
            <p:ph idx="1"/>
          </p:nvPr>
        </p:nvSpPr>
        <p:spPr/>
        <p:txBody>
          <a:bodyPr/>
          <a:lstStyle/>
          <a:p>
            <a:endParaRPr lang="en-GB" dirty="0" smtClean="0"/>
          </a:p>
          <a:p>
            <a:r>
              <a:rPr lang="en-GB" dirty="0" smtClean="0"/>
              <a:t>Arguments </a:t>
            </a:r>
            <a:r>
              <a:rPr lang="en-GB" dirty="0"/>
              <a:t>of impressive leaders can seem logical in the moment but with hindsight are seen to be very flawed.</a:t>
            </a:r>
          </a:p>
          <a:p>
            <a:pPr lvl="0"/>
            <a:r>
              <a:rPr lang="en-GB" dirty="0" smtClean="0"/>
              <a:t>People </a:t>
            </a:r>
            <a:r>
              <a:rPr lang="en-GB" dirty="0"/>
              <a:t>in groups act </a:t>
            </a:r>
            <a:r>
              <a:rPr lang="en-GB" dirty="0" smtClean="0"/>
              <a:t>differently, </a:t>
            </a:r>
            <a:r>
              <a:rPr lang="en-GB" dirty="0"/>
              <a:t>so gaining support for extremist actions </a:t>
            </a:r>
            <a:r>
              <a:rPr lang="en-GB" dirty="0" smtClean="0"/>
              <a:t>is easier when </a:t>
            </a:r>
            <a:r>
              <a:rPr lang="en-GB" dirty="0"/>
              <a:t>people are radicalised within a group (in person or </a:t>
            </a:r>
            <a:r>
              <a:rPr lang="en-GB" dirty="0" smtClean="0"/>
              <a:t>online).</a:t>
            </a:r>
            <a:endParaRPr lang="en-GB" dirty="0"/>
          </a:p>
          <a:p>
            <a:endParaRPr lang="en-GB" dirty="0"/>
          </a:p>
        </p:txBody>
      </p:sp>
      <p:pic>
        <p:nvPicPr>
          <p:cNvPr id="5122" name="Picture 2" descr="Chain, Links, Connection, Metal, Ste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6444" y="4317233"/>
            <a:ext cx="1905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37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a:t>
            </a:r>
            <a:endParaRPr lang="en-GB" dirty="0"/>
          </a:p>
        </p:txBody>
      </p:sp>
      <p:sp>
        <p:nvSpPr>
          <p:cNvPr id="3" name="Content Placeholder 2"/>
          <p:cNvSpPr>
            <a:spLocks noGrp="1"/>
          </p:cNvSpPr>
          <p:nvPr>
            <p:ph idx="1"/>
          </p:nvPr>
        </p:nvSpPr>
        <p:spPr>
          <a:xfrm>
            <a:off x="838200" y="1825625"/>
            <a:ext cx="6396789" cy="4351338"/>
          </a:xfrm>
        </p:spPr>
        <p:txBody>
          <a:bodyPr/>
          <a:lstStyle/>
          <a:p>
            <a:r>
              <a:rPr lang="en-GB" dirty="0" smtClean="0"/>
              <a:t>Revisit your </a:t>
            </a:r>
            <a:r>
              <a:rPr lang="en-GB" i="1" dirty="0" smtClean="0"/>
              <a:t>Key concepts </a:t>
            </a:r>
            <a:r>
              <a:rPr lang="en-GB" dirty="0" smtClean="0"/>
              <a:t>sheet.</a:t>
            </a:r>
          </a:p>
          <a:p>
            <a:pPr marL="0" indent="0">
              <a:buNone/>
            </a:pPr>
            <a:endParaRPr lang="en-GB" dirty="0" smtClean="0"/>
          </a:p>
          <a:p>
            <a:r>
              <a:rPr lang="en-GB" dirty="0" smtClean="0"/>
              <a:t>Add any extra ideas IN A DIFFERENT COLOUR and amend </a:t>
            </a:r>
            <a:r>
              <a:rPr lang="en-GB" dirty="0"/>
              <a:t>anything </a:t>
            </a:r>
            <a:r>
              <a:rPr lang="en-GB" dirty="0" smtClean="0"/>
              <a:t>you no longer </a:t>
            </a:r>
            <a:r>
              <a:rPr lang="en-GB" dirty="0"/>
              <a:t>agree with</a:t>
            </a:r>
            <a:r>
              <a:rPr lang="en-GB" dirty="0" smtClean="0"/>
              <a:t>.</a:t>
            </a:r>
            <a:r>
              <a:rPr lang="en-GB" dirty="0"/>
              <a:t> </a:t>
            </a:r>
          </a:p>
          <a:p>
            <a:endParaRPr lang="en-GB" dirty="0"/>
          </a:p>
          <a:p>
            <a:r>
              <a:rPr lang="en-GB" dirty="0" smtClean="0"/>
              <a:t>What have you learned </a:t>
            </a:r>
            <a:r>
              <a:rPr lang="en-GB" dirty="0"/>
              <a:t>about </a:t>
            </a:r>
            <a:r>
              <a:rPr lang="en-GB" dirty="0" smtClean="0"/>
              <a:t>your </a:t>
            </a:r>
            <a:r>
              <a:rPr lang="en-GB" dirty="0"/>
              <a:t>role in helping </a:t>
            </a:r>
            <a:r>
              <a:rPr lang="en-GB" dirty="0" smtClean="0"/>
              <a:t>the community?</a:t>
            </a:r>
            <a:endParaRPr lang="en-GB" dirty="0"/>
          </a:p>
        </p:txBody>
      </p:sp>
      <p:pic>
        <p:nvPicPr>
          <p:cNvPr id="5" name="Picture 5" descr="Key, Close, Close To, Lock, Shut Of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3806" y="1573144"/>
            <a:ext cx="3373236" cy="3373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2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Signposting</a:t>
            </a:r>
            <a:endParaRPr lang="en-GB" dirty="0"/>
          </a:p>
        </p:txBody>
      </p:sp>
      <p:sp>
        <p:nvSpPr>
          <p:cNvPr id="3" name="Content Placeholder 2"/>
          <p:cNvSpPr>
            <a:spLocks noGrp="1"/>
          </p:cNvSpPr>
          <p:nvPr>
            <p:ph idx="1"/>
          </p:nvPr>
        </p:nvSpPr>
        <p:spPr>
          <a:xfrm>
            <a:off x="4714374" y="1825625"/>
            <a:ext cx="6154909" cy="4351338"/>
          </a:xfrm>
        </p:spPr>
        <p:txBody>
          <a:bodyPr>
            <a:normAutofit/>
          </a:bodyPr>
          <a:lstStyle/>
          <a:p>
            <a:r>
              <a:rPr lang="en-GB" dirty="0" smtClean="0"/>
              <a:t>If you want to talk to someone about today’s lesson:</a:t>
            </a:r>
          </a:p>
          <a:p>
            <a:pPr lvl="1"/>
            <a:r>
              <a:rPr lang="en-GB" dirty="0" smtClean="0"/>
              <a:t>Tutor</a:t>
            </a:r>
          </a:p>
          <a:p>
            <a:pPr lvl="1"/>
            <a:r>
              <a:rPr lang="en-GB" dirty="0" smtClean="0"/>
              <a:t>Head of year</a:t>
            </a:r>
          </a:p>
          <a:p>
            <a:pPr lvl="1"/>
            <a:r>
              <a:rPr lang="en-GB" dirty="0" err="1" smtClean="0"/>
              <a:t>Childline</a:t>
            </a:r>
            <a:r>
              <a:rPr lang="en-GB" dirty="0"/>
              <a:t> 0800 </a:t>
            </a:r>
            <a:r>
              <a:rPr lang="en-GB" dirty="0" smtClean="0"/>
              <a:t>1111 </a:t>
            </a:r>
            <a:r>
              <a:rPr lang="en-GB" dirty="0" smtClean="0">
                <a:hlinkClick r:id="rId3"/>
              </a:rPr>
              <a:t>www.childline.org.uk</a:t>
            </a:r>
            <a:endParaRPr lang="en-GB" dirty="0" smtClean="0"/>
          </a:p>
          <a:p>
            <a:pPr lvl="1"/>
            <a:r>
              <a:rPr lang="en-GB" dirty="0" smtClean="0"/>
              <a:t>Police 101</a:t>
            </a:r>
          </a:p>
          <a:p>
            <a:pPr lvl="1"/>
            <a:r>
              <a:rPr lang="en-GB" dirty="0" smtClean="0"/>
              <a:t>Report online content: </a:t>
            </a:r>
            <a:r>
              <a:rPr lang="en-GB" u="sng" dirty="0" smtClean="0">
                <a:hlinkClick r:id="rId4"/>
              </a:rPr>
              <a:t>https://www.gov.uk/report-terrorism</a:t>
            </a:r>
            <a:r>
              <a:rPr lang="en-GB" u="sng" dirty="0" smtClean="0"/>
              <a:t> </a:t>
            </a:r>
            <a:endParaRPr lang="en-GB" dirty="0"/>
          </a:p>
        </p:txBody>
      </p:sp>
      <p:pic>
        <p:nvPicPr>
          <p:cNvPr id="6146" name="Picture 2" descr="Directory, Wood, Shield, Signpost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37799" y="2663825"/>
            <a:ext cx="25717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63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Ground rules</a:t>
            </a:r>
            <a:endParaRPr lang="en-GB" dirty="0"/>
          </a:p>
        </p:txBody>
      </p:sp>
      <p:sp>
        <p:nvSpPr>
          <p:cNvPr id="3" name="Content Placeholder 2"/>
          <p:cNvSpPr>
            <a:spLocks noGrp="1"/>
          </p:cNvSpPr>
          <p:nvPr>
            <p:ph idx="1"/>
          </p:nvPr>
        </p:nvSpPr>
        <p:spPr/>
        <p:txBody>
          <a:bodyPr/>
          <a:lstStyle/>
          <a:p>
            <a:endParaRPr lang="en-GB" dirty="0"/>
          </a:p>
        </p:txBody>
      </p:sp>
      <p:pic>
        <p:nvPicPr>
          <p:cNvPr id="1026" name="Picture 2" descr="Board, School, Teaching, Slate, Blackboard, Empt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6104" y="1690689"/>
            <a:ext cx="6218003" cy="414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75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Charismatic speaker</a:t>
            </a:r>
            <a:endParaRPr lang="en-GB" dirty="0"/>
          </a:p>
        </p:txBody>
      </p:sp>
      <p:sp>
        <p:nvSpPr>
          <p:cNvPr id="3" name="Content Placeholder 2"/>
          <p:cNvSpPr>
            <a:spLocks noGrp="1"/>
          </p:cNvSpPr>
          <p:nvPr>
            <p:ph idx="1"/>
          </p:nvPr>
        </p:nvSpPr>
        <p:spPr/>
        <p:txBody>
          <a:bodyPr>
            <a:normAutofit/>
          </a:bodyPr>
          <a:lstStyle/>
          <a:p>
            <a:pPr>
              <a:spcAft>
                <a:spcPts val="600"/>
              </a:spcAft>
            </a:pPr>
            <a:r>
              <a:rPr lang="en-GB" dirty="0" smtClean="0"/>
              <a:t>What is a charismatic speaker?</a:t>
            </a:r>
            <a:endParaRPr lang="en-GB" dirty="0"/>
          </a:p>
          <a:p>
            <a:pPr>
              <a:spcAft>
                <a:spcPts val="600"/>
              </a:spcAft>
            </a:pPr>
            <a:r>
              <a:rPr lang="en-GB" dirty="0"/>
              <a:t>Can the class think of some examples of </a:t>
            </a:r>
            <a:r>
              <a:rPr lang="en-GB" dirty="0" smtClean="0"/>
              <a:t/>
            </a:r>
            <a:br>
              <a:rPr lang="en-GB" dirty="0" smtClean="0"/>
            </a:br>
            <a:r>
              <a:rPr lang="en-GB" dirty="0" smtClean="0"/>
              <a:t>charismatic </a:t>
            </a:r>
            <a:r>
              <a:rPr lang="en-GB" dirty="0"/>
              <a:t>speakers? </a:t>
            </a:r>
            <a:endParaRPr lang="en-GB" dirty="0" smtClean="0"/>
          </a:p>
          <a:p>
            <a:pPr>
              <a:spcAft>
                <a:spcPts val="600"/>
              </a:spcAft>
            </a:pPr>
            <a:r>
              <a:rPr lang="en-GB" dirty="0" smtClean="0"/>
              <a:t>Webster </a:t>
            </a:r>
            <a:r>
              <a:rPr lang="en-GB" dirty="0"/>
              <a:t>defines charisma as </a:t>
            </a:r>
            <a:r>
              <a:rPr lang="en-GB" dirty="0" smtClean="0"/>
              <a:t>‘… a </a:t>
            </a:r>
            <a:r>
              <a:rPr lang="en-GB" dirty="0"/>
              <a:t>personal quality that gives an individual influence or authority over large numbers of </a:t>
            </a:r>
            <a:r>
              <a:rPr lang="en-GB" dirty="0" smtClean="0"/>
              <a:t>people’.</a:t>
            </a:r>
          </a:p>
          <a:p>
            <a:pPr>
              <a:spcAft>
                <a:spcPts val="600"/>
              </a:spcAft>
            </a:pPr>
            <a:r>
              <a:rPr lang="en-GB" dirty="0" smtClean="0"/>
              <a:t>A </a:t>
            </a:r>
            <a:r>
              <a:rPr lang="en-GB" dirty="0"/>
              <a:t>charismatic speaker leaves an impression on their audience that makes them want to come back for more.</a:t>
            </a:r>
          </a:p>
          <a:p>
            <a:endParaRPr lang="en-GB" dirty="0" smtClean="0"/>
          </a:p>
          <a:p>
            <a:endParaRPr lang="en-GB" dirty="0"/>
          </a:p>
        </p:txBody>
      </p:sp>
      <p:pic>
        <p:nvPicPr>
          <p:cNvPr id="1026" name="Picture 2" descr="Speech, Stage, Lecture, Microphone, Fair, Occu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64604" y="583324"/>
            <a:ext cx="2889196" cy="2889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70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makes a ‘charismatic’ speaker?</a:t>
            </a:r>
            <a:endParaRPr lang="en-GB" dirty="0"/>
          </a:p>
        </p:txBody>
      </p:sp>
      <p:sp>
        <p:nvSpPr>
          <p:cNvPr id="3" name="Content Placeholder 2"/>
          <p:cNvSpPr>
            <a:spLocks noGrp="1"/>
          </p:cNvSpPr>
          <p:nvPr>
            <p:ph idx="1"/>
          </p:nvPr>
        </p:nvSpPr>
        <p:spPr>
          <a:xfrm>
            <a:off x="838200" y="1825625"/>
            <a:ext cx="3702269" cy="4351338"/>
          </a:xfrm>
        </p:spPr>
        <p:txBody>
          <a:bodyPr/>
          <a:lstStyle/>
          <a:p>
            <a:r>
              <a:rPr lang="en-GB" dirty="0"/>
              <a:t>In </a:t>
            </a:r>
            <a:r>
              <a:rPr lang="en-GB" dirty="0" smtClean="0"/>
              <a:t>groups, note down the characteristics of a ‘</a:t>
            </a:r>
            <a:r>
              <a:rPr lang="en-GB" i="1" dirty="0"/>
              <a:t>charismatic</a:t>
            </a:r>
            <a:r>
              <a:rPr lang="en-GB" dirty="0"/>
              <a:t>’</a:t>
            </a:r>
            <a:r>
              <a:rPr lang="en-GB" i="1" dirty="0"/>
              <a:t> </a:t>
            </a:r>
            <a:r>
              <a:rPr lang="en-GB" dirty="0"/>
              <a:t>speaker and </a:t>
            </a:r>
            <a:r>
              <a:rPr lang="en-GB" dirty="0" smtClean="0"/>
              <a:t>those </a:t>
            </a:r>
            <a:r>
              <a:rPr lang="en-GB" dirty="0"/>
              <a:t>of an </a:t>
            </a:r>
            <a:r>
              <a:rPr lang="en-GB" i="1" dirty="0"/>
              <a:t>‘informed</a:t>
            </a:r>
            <a:r>
              <a:rPr lang="en-GB" dirty="0"/>
              <a:t>’ speaker.  </a:t>
            </a:r>
            <a:endParaRPr lang="en-GB" dirty="0" smtClean="0"/>
          </a:p>
          <a:p>
            <a:r>
              <a:rPr lang="en-GB" dirty="0" smtClean="0"/>
              <a:t>NB Speakers </a:t>
            </a:r>
            <a:r>
              <a:rPr lang="en-GB" dirty="0"/>
              <a:t>can be both ‘charismatic’ and ‘informed’ so it is fine to have characteristics in both columns. </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933718302"/>
              </p:ext>
            </p:extLst>
          </p:nvPr>
        </p:nvGraphicFramePr>
        <p:xfrm>
          <a:off x="6542690" y="2027830"/>
          <a:ext cx="3680372" cy="3477111"/>
        </p:xfrm>
        <a:graphic>
          <a:graphicData uri="http://schemas.openxmlformats.org/drawingml/2006/table">
            <a:tbl>
              <a:tblPr firstRow="1" bandRow="1">
                <a:tableStyleId>{5C22544A-7EE6-4342-B048-85BDC9FD1C3A}</a:tableStyleId>
              </a:tblPr>
              <a:tblGrid>
                <a:gridCol w="1840186">
                  <a:extLst>
                    <a:ext uri="{9D8B030D-6E8A-4147-A177-3AD203B41FA5}">
                      <a16:colId xmlns="" xmlns:a16="http://schemas.microsoft.com/office/drawing/2014/main" val="1758309602"/>
                    </a:ext>
                  </a:extLst>
                </a:gridCol>
                <a:gridCol w="1840186">
                  <a:extLst>
                    <a:ext uri="{9D8B030D-6E8A-4147-A177-3AD203B41FA5}">
                      <a16:colId xmlns="" xmlns:a16="http://schemas.microsoft.com/office/drawing/2014/main" val="3257843868"/>
                    </a:ext>
                  </a:extLst>
                </a:gridCol>
              </a:tblGrid>
              <a:tr h="1125274">
                <a:tc>
                  <a:txBody>
                    <a:bodyPr/>
                    <a:lstStyle/>
                    <a:p>
                      <a:r>
                        <a:rPr lang="en-GB" dirty="0" smtClean="0"/>
                        <a:t>Charismatic speaker</a:t>
                      </a:r>
                      <a:endParaRPr lang="en-GB" dirty="0"/>
                    </a:p>
                  </a:txBody>
                  <a:tcPr/>
                </a:tc>
                <a:tc>
                  <a:txBody>
                    <a:bodyPr/>
                    <a:lstStyle/>
                    <a:p>
                      <a:r>
                        <a:rPr lang="en-GB" dirty="0" smtClean="0"/>
                        <a:t>Informed speaker</a:t>
                      </a:r>
                      <a:endParaRPr lang="en-GB" dirty="0"/>
                    </a:p>
                  </a:txBody>
                  <a:tcPr/>
                </a:tc>
                <a:extLst>
                  <a:ext uri="{0D108BD9-81ED-4DB2-BD59-A6C34878D82A}">
                    <a16:rowId xmlns="" xmlns:a16="http://schemas.microsoft.com/office/drawing/2014/main" val="3788000590"/>
                  </a:ext>
                </a:extLst>
              </a:tr>
              <a:tr h="2351837">
                <a:tc>
                  <a:txBody>
                    <a:bodyPr/>
                    <a:lstStyle/>
                    <a:p>
                      <a:pPr marL="285750" indent="-285750">
                        <a:buFont typeface="Arial" panose="020B0604020202020204" pitchFamily="34" charset="0"/>
                        <a:buChar char="•"/>
                      </a:pPr>
                      <a:r>
                        <a:rPr lang="en-GB" dirty="0" smtClean="0"/>
                        <a:t>Interesting</a:t>
                      </a:r>
                      <a:r>
                        <a:rPr lang="en-GB" baseline="0" dirty="0" smtClean="0"/>
                        <a:t> to listen to</a:t>
                      </a:r>
                      <a:endParaRPr lang="en-GB" dirty="0"/>
                    </a:p>
                  </a:txBody>
                  <a:tcPr/>
                </a:tc>
                <a:tc>
                  <a:txBody>
                    <a:bodyPr/>
                    <a:lstStyle/>
                    <a:p>
                      <a:pPr marL="285750" indent="-285750">
                        <a:buFont typeface="Arial" panose="020B0604020202020204" pitchFamily="34" charset="0"/>
                        <a:buChar char="•"/>
                      </a:pPr>
                      <a:r>
                        <a:rPr lang="en-GB" dirty="0" smtClean="0"/>
                        <a:t>Quote</a:t>
                      </a:r>
                      <a:r>
                        <a:rPr lang="en-GB" baseline="0" dirty="0" smtClean="0"/>
                        <a:t> r</a:t>
                      </a:r>
                      <a:r>
                        <a:rPr lang="en-GB" dirty="0" smtClean="0"/>
                        <a:t>esearch</a:t>
                      </a:r>
                      <a:endParaRPr lang="en-GB" dirty="0"/>
                    </a:p>
                  </a:txBody>
                  <a:tcPr/>
                </a:tc>
                <a:extLst>
                  <a:ext uri="{0D108BD9-81ED-4DB2-BD59-A6C34878D82A}">
                    <a16:rowId xmlns="" xmlns:a16="http://schemas.microsoft.com/office/drawing/2014/main" val="2795787814"/>
                  </a:ext>
                </a:extLst>
              </a:tr>
            </a:tbl>
          </a:graphicData>
        </a:graphic>
      </p:graphicFrame>
    </p:spTree>
    <p:extLst>
      <p:ext uri="{BB962C8B-B14F-4D97-AF65-F5344CB8AC3E}">
        <p14:creationId xmlns:p14="http://schemas.microsoft.com/office/powerpoint/2010/main" val="99087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charismatic speakers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Martin </a:t>
            </a:r>
            <a:r>
              <a:rPr lang="en-GB" dirty="0"/>
              <a:t>Luther King’s ‘I have a </a:t>
            </a:r>
            <a:r>
              <a:rPr lang="en-GB" dirty="0" smtClean="0"/>
              <a:t>dream’ speech: </a:t>
            </a:r>
            <a:r>
              <a:rPr lang="en-GB" u="sng" dirty="0">
                <a:hlinkClick r:id="rId2"/>
              </a:rPr>
              <a:t>https://www.youtube.com/watch?v=3vDWWy4CMhE</a:t>
            </a:r>
            <a:r>
              <a:rPr lang="en-GB" dirty="0"/>
              <a:t> </a:t>
            </a:r>
            <a:endParaRPr lang="en-GB" dirty="0" smtClean="0"/>
          </a:p>
          <a:p>
            <a:r>
              <a:rPr lang="en-GB" dirty="0"/>
              <a:t>A</a:t>
            </a:r>
            <a:r>
              <a:rPr lang="en-GB" dirty="0" smtClean="0"/>
              <a:t>n </a:t>
            </a:r>
            <a:r>
              <a:rPr lang="en-GB" dirty="0"/>
              <a:t>analysis of one of Obama’s speeches which contributed to his rise to the presidency: </a:t>
            </a:r>
            <a:r>
              <a:rPr lang="en-GB" u="sng" dirty="0">
                <a:hlinkClick r:id="rId3"/>
              </a:rPr>
              <a:t>https://www.youtube.com/watch?v=OFPwDe22CoY</a:t>
            </a:r>
            <a:r>
              <a:rPr lang="en-GB" dirty="0"/>
              <a:t>.</a:t>
            </a:r>
          </a:p>
          <a:p>
            <a:endParaRPr lang="en-GB" dirty="0" smtClean="0"/>
          </a:p>
          <a:p>
            <a:r>
              <a:rPr lang="en-GB" dirty="0" smtClean="0"/>
              <a:t>Add any </a:t>
            </a:r>
            <a:r>
              <a:rPr lang="en-GB" dirty="0"/>
              <a:t>additional ideas to </a:t>
            </a:r>
            <a:r>
              <a:rPr lang="en-GB" dirty="0" smtClean="0"/>
              <a:t>your group’s lists.</a:t>
            </a:r>
          </a:p>
          <a:p>
            <a:endParaRPr lang="en-GB" dirty="0"/>
          </a:p>
          <a:p>
            <a:pPr lvl="0"/>
            <a:r>
              <a:rPr lang="en-GB" dirty="0"/>
              <a:t>How do people </a:t>
            </a:r>
            <a:r>
              <a:rPr lang="en-GB" i="1" dirty="0"/>
              <a:t>feel</a:t>
            </a:r>
            <a:r>
              <a:rPr lang="en-GB" dirty="0"/>
              <a:t> when they hear a charismatic speaker?  </a:t>
            </a:r>
          </a:p>
          <a:p>
            <a:pPr lvl="0"/>
            <a:r>
              <a:rPr lang="en-GB" dirty="0"/>
              <a:t>Do you think </a:t>
            </a:r>
            <a:r>
              <a:rPr lang="en-GB" i="1" dirty="0"/>
              <a:t>how</a:t>
            </a:r>
            <a:r>
              <a:rPr lang="en-GB" dirty="0"/>
              <a:t> things are said can sometimes feel more convincing than </a:t>
            </a:r>
            <a:r>
              <a:rPr lang="en-GB" i="1" dirty="0"/>
              <a:t>what</a:t>
            </a:r>
            <a:r>
              <a:rPr lang="en-GB" dirty="0"/>
              <a:t> is being said? </a:t>
            </a:r>
          </a:p>
          <a:p>
            <a:endParaRPr lang="en-GB" dirty="0"/>
          </a:p>
          <a:p>
            <a:endParaRPr lang="en-GB" dirty="0"/>
          </a:p>
        </p:txBody>
      </p:sp>
    </p:spTree>
    <p:extLst>
      <p:ext uri="{BB962C8B-B14F-4D97-AF65-F5344CB8AC3E}">
        <p14:creationId xmlns:p14="http://schemas.microsoft.com/office/powerpoint/2010/main" val="222691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If we enjoy listening to someone, does this mean what they are saying is accurate or factual?</a:t>
            </a:r>
          </a:p>
        </p:txBody>
      </p:sp>
      <p:sp>
        <p:nvSpPr>
          <p:cNvPr id="3" name="Content Placeholder 2"/>
          <p:cNvSpPr>
            <a:spLocks noGrp="1"/>
          </p:cNvSpPr>
          <p:nvPr>
            <p:ph idx="1"/>
          </p:nvPr>
        </p:nvSpPr>
        <p:spPr>
          <a:xfrm>
            <a:off x="838200" y="1825625"/>
            <a:ext cx="8760920" cy="4351338"/>
          </a:xfrm>
        </p:spPr>
        <p:txBody>
          <a:bodyPr>
            <a:normAutofit fontScale="92500" lnSpcReduction="10000"/>
          </a:bodyPr>
          <a:lstStyle/>
          <a:p>
            <a:r>
              <a:rPr lang="en-GB" dirty="0" smtClean="0"/>
              <a:t>Wayne </a:t>
            </a:r>
            <a:r>
              <a:rPr lang="en-GB" dirty="0"/>
              <a:t>Rooney’s endorsement of a Nike football: </a:t>
            </a:r>
            <a:r>
              <a:rPr lang="en-GB" u="sng" dirty="0">
                <a:hlinkClick r:id="rId2"/>
              </a:rPr>
              <a:t>https://www.brandwatch.com/2013/10/celebrity-twitter-endorsements-regulations-allegations-and-selling-out/</a:t>
            </a:r>
            <a:r>
              <a:rPr lang="en-GB" dirty="0"/>
              <a:t> </a:t>
            </a:r>
          </a:p>
          <a:p>
            <a:r>
              <a:rPr lang="en-GB" dirty="0" smtClean="0"/>
              <a:t>Katy </a:t>
            </a:r>
            <a:r>
              <a:rPr lang="en-GB" dirty="0"/>
              <a:t>Perry’s </a:t>
            </a:r>
            <a:r>
              <a:rPr lang="en-GB" dirty="0" err="1"/>
              <a:t>Popchips</a:t>
            </a:r>
            <a:r>
              <a:rPr lang="en-GB" dirty="0"/>
              <a:t> </a:t>
            </a:r>
            <a:r>
              <a:rPr lang="en-GB" dirty="0" smtClean="0"/>
              <a:t>advert: </a:t>
            </a:r>
            <a:r>
              <a:rPr lang="en-GB" u="sng" dirty="0" smtClean="0">
                <a:hlinkClick r:id="rId3"/>
              </a:rPr>
              <a:t>http</a:t>
            </a:r>
            <a:r>
              <a:rPr lang="en-GB" u="sng" dirty="0">
                <a:hlinkClick r:id="rId3"/>
              </a:rPr>
              <a:t>://www.brandingmagazine.com/wp-content/uploads/2012/08/katy-perry-popchips-1.png</a:t>
            </a:r>
            <a:endParaRPr lang="en-GB" dirty="0"/>
          </a:p>
          <a:p>
            <a:pPr lvl="0"/>
            <a:endParaRPr lang="en-GB" dirty="0" smtClean="0"/>
          </a:p>
          <a:p>
            <a:pPr lvl="0"/>
            <a:r>
              <a:rPr lang="en-GB" dirty="0" smtClean="0"/>
              <a:t>If </a:t>
            </a:r>
            <a:r>
              <a:rPr lang="en-GB" dirty="0"/>
              <a:t>someone we respect or find charismatic says something, how does that impact on our viewpoints?</a:t>
            </a:r>
          </a:p>
          <a:p>
            <a:r>
              <a:rPr lang="en-GB" dirty="0" smtClean="0"/>
              <a:t>Apply your </a:t>
            </a:r>
            <a:r>
              <a:rPr lang="en-GB" dirty="0"/>
              <a:t>checklist of questions </a:t>
            </a:r>
            <a:r>
              <a:rPr lang="en-GB" dirty="0" smtClean="0"/>
              <a:t>from Lesson 2 for </a:t>
            </a:r>
            <a:r>
              <a:rPr lang="en-GB" dirty="0"/>
              <a:t>evaluating information to one of the examples above.</a:t>
            </a:r>
          </a:p>
        </p:txBody>
      </p:sp>
      <p:pic>
        <p:nvPicPr>
          <p:cNvPr id="2050" name="Picture 2" descr="Soccer, Football, Football Boot, B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99120" y="1999702"/>
            <a:ext cx="19526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42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1</a:t>
            </a:r>
            <a:endParaRPr lang="en-GB" dirty="0"/>
          </a:p>
        </p:txBody>
      </p:sp>
      <p:sp>
        <p:nvSpPr>
          <p:cNvPr id="3" name="Content Placeholder 2"/>
          <p:cNvSpPr>
            <a:spLocks noGrp="1"/>
          </p:cNvSpPr>
          <p:nvPr>
            <p:ph idx="1"/>
          </p:nvPr>
        </p:nvSpPr>
        <p:spPr>
          <a:xfrm>
            <a:off x="838200" y="1529255"/>
            <a:ext cx="10515600" cy="4647708"/>
          </a:xfrm>
        </p:spPr>
        <p:txBody>
          <a:bodyPr>
            <a:normAutofit fontScale="85000" lnSpcReduction="20000"/>
          </a:bodyPr>
          <a:lstStyle/>
          <a:p>
            <a:pPr>
              <a:lnSpc>
                <a:spcPct val="110000"/>
              </a:lnSpc>
            </a:pPr>
            <a:r>
              <a:rPr lang="en-GB" sz="2600" dirty="0" smtClean="0"/>
              <a:t>Geoffrey </a:t>
            </a:r>
            <a:r>
              <a:rPr lang="en-GB" sz="2600" dirty="0"/>
              <a:t>is a lead character in his group of friends. He has an older brother who is able to get him into parties with older friends and gets him beers when Geoffrey gives him some money. This has given him a reputation as a party </a:t>
            </a:r>
            <a:r>
              <a:rPr lang="en-GB" sz="2600" dirty="0" smtClean="0"/>
              <a:t>animal, </a:t>
            </a:r>
            <a:r>
              <a:rPr lang="en-GB" sz="2600" dirty="0"/>
              <a:t>which seems to have gained him popularity. The only thing is that many of the people Geoffrey thinks are friends are actually quite scared of him. </a:t>
            </a:r>
          </a:p>
          <a:p>
            <a:pPr>
              <a:lnSpc>
                <a:spcPct val="110000"/>
              </a:lnSpc>
            </a:pPr>
            <a:r>
              <a:rPr lang="en-GB" sz="2600" dirty="0"/>
              <a:t>At lunchtime, Geoffrey suggests they go to a party where he thinks there will be loads of drugs they could </a:t>
            </a:r>
            <a:r>
              <a:rPr lang="en-GB" sz="2600" dirty="0" smtClean="0"/>
              <a:t>share, </a:t>
            </a:r>
            <a:r>
              <a:rPr lang="en-GB" sz="2600" dirty="0"/>
              <a:t>as he has seen </a:t>
            </a:r>
            <a:r>
              <a:rPr lang="en-GB" sz="2600" dirty="0" smtClean="0"/>
              <a:t>lots </a:t>
            </a:r>
            <a:r>
              <a:rPr lang="en-GB" sz="2600" dirty="0"/>
              <a:t>of posts about the party online. JT isn’t sure he wants to be involved. </a:t>
            </a:r>
            <a:r>
              <a:rPr lang="en-GB" sz="2600" dirty="0" err="1"/>
              <a:t>Shanai’s</a:t>
            </a:r>
            <a:r>
              <a:rPr lang="en-GB" sz="2600" dirty="0"/>
              <a:t> mother had a substance problem when she was younger and so she is firmly against people </a:t>
            </a:r>
            <a:r>
              <a:rPr lang="en-GB" sz="2600" dirty="0" smtClean="0"/>
              <a:t>using, </a:t>
            </a:r>
            <a:r>
              <a:rPr lang="en-GB" sz="2600" dirty="0"/>
              <a:t>but she doesn’t know how to stand up to Geoffrey on this as he sometimes gets aggressive and threatens to leave people out of the group if ‘they are no fun’. </a:t>
            </a:r>
            <a:endParaRPr lang="en-GB" sz="2600" dirty="0" smtClean="0"/>
          </a:p>
          <a:p>
            <a:pPr>
              <a:lnSpc>
                <a:spcPct val="110000"/>
              </a:lnSpc>
            </a:pPr>
            <a:endParaRPr lang="en-GB" sz="2600" dirty="0"/>
          </a:p>
          <a:p>
            <a:pPr>
              <a:lnSpc>
                <a:spcPct val="110000"/>
              </a:lnSpc>
            </a:pPr>
            <a:r>
              <a:rPr lang="en-GB" sz="2600" dirty="0" smtClean="0"/>
              <a:t>What </a:t>
            </a:r>
            <a:r>
              <a:rPr lang="en-GB" sz="2600" dirty="0"/>
              <a:t>should JT and </a:t>
            </a:r>
            <a:r>
              <a:rPr lang="en-GB" sz="2600" dirty="0" err="1"/>
              <a:t>Shanai</a:t>
            </a:r>
            <a:r>
              <a:rPr lang="en-GB" sz="2600" dirty="0"/>
              <a:t> do?</a:t>
            </a:r>
          </a:p>
          <a:p>
            <a:endParaRPr lang="en-GB" dirty="0"/>
          </a:p>
        </p:txBody>
      </p:sp>
      <p:pic>
        <p:nvPicPr>
          <p:cNvPr id="2052" name="Picture 4" descr="Weed, Smoke, Drug, Marijuana, Joint, Ganja, Gra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0221" y="5002309"/>
            <a:ext cx="2493579" cy="1651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168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2</a:t>
            </a:r>
            <a:endParaRPr lang="en-GB" dirty="0"/>
          </a:p>
        </p:txBody>
      </p:sp>
      <p:sp>
        <p:nvSpPr>
          <p:cNvPr id="3" name="Content Placeholder 2"/>
          <p:cNvSpPr>
            <a:spLocks noGrp="1"/>
          </p:cNvSpPr>
          <p:nvPr>
            <p:ph idx="1"/>
          </p:nvPr>
        </p:nvSpPr>
        <p:spPr>
          <a:xfrm>
            <a:off x="838200" y="1560786"/>
            <a:ext cx="10515600" cy="4616177"/>
          </a:xfrm>
        </p:spPr>
        <p:txBody>
          <a:bodyPr>
            <a:noAutofit/>
          </a:bodyPr>
          <a:lstStyle/>
          <a:p>
            <a:r>
              <a:rPr lang="en-GB" sz="2400" dirty="0"/>
              <a:t>Tammy is an inspirational speaker. She believes in rights for all minorities and feels the government are not doing enough to support people with disabilities. James has been going to her meetings at the local youth centre for a long time now and he has chatted to her a fair bit. </a:t>
            </a:r>
            <a:endParaRPr lang="en-GB" sz="2400" dirty="0" smtClean="0"/>
          </a:p>
          <a:p>
            <a:r>
              <a:rPr lang="en-GB" sz="2400" dirty="0" smtClean="0"/>
              <a:t>At </a:t>
            </a:r>
            <a:r>
              <a:rPr lang="en-GB" sz="2400" dirty="0"/>
              <a:t>the most recent meeting, Tammy encouraged the crowd to go with her into town that night to paint graffiti on the walls to grab people’s attention to the inequalities people with disabilities can face. She says that anyone who doesn’t do this is letting down society and is to blame for the ongoing discrimination. Tammy wants to know if James is going to go. He knows that spraying graffiti is against the </a:t>
            </a:r>
            <a:r>
              <a:rPr lang="en-GB" sz="2400" dirty="0" smtClean="0"/>
              <a:t>law, </a:t>
            </a:r>
            <a:r>
              <a:rPr lang="en-GB" sz="2400" dirty="0"/>
              <a:t>but agrees that inequality should be </a:t>
            </a:r>
            <a:r>
              <a:rPr lang="en-GB" sz="2400" dirty="0" smtClean="0"/>
              <a:t/>
            </a:r>
            <a:br>
              <a:rPr lang="en-GB" sz="2400" dirty="0" smtClean="0"/>
            </a:br>
            <a:r>
              <a:rPr lang="en-GB" sz="2400" dirty="0" smtClean="0"/>
              <a:t>stopped </a:t>
            </a:r>
            <a:r>
              <a:rPr lang="en-GB" sz="2400" dirty="0"/>
              <a:t>and really likes Tammy. </a:t>
            </a:r>
            <a:endParaRPr lang="en-GB" sz="2400" dirty="0" smtClean="0"/>
          </a:p>
          <a:p>
            <a:endParaRPr lang="en-GB" sz="2400" dirty="0" smtClean="0"/>
          </a:p>
          <a:p>
            <a:r>
              <a:rPr lang="en-GB" sz="2400" dirty="0" smtClean="0"/>
              <a:t>What </a:t>
            </a:r>
            <a:r>
              <a:rPr lang="en-GB" sz="2400" dirty="0"/>
              <a:t>should James do</a:t>
            </a:r>
            <a:r>
              <a:rPr lang="en-GB" sz="2400" dirty="0" smtClean="0"/>
              <a:t>?</a:t>
            </a:r>
            <a:endParaRPr lang="en-GB" sz="2400" dirty="0"/>
          </a:p>
        </p:txBody>
      </p:sp>
      <p:pic>
        <p:nvPicPr>
          <p:cNvPr id="3074" name="Picture 2" descr="Anonymous, Graffiti, Mask, Boy, Man, Teen, Tough, Ma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0317" y="4874298"/>
            <a:ext cx="2693823" cy="1795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123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Strongly agree				Strongly disagree</a:t>
            </a:r>
            <a:endParaRPr lang="en-GB" dirty="0"/>
          </a:p>
        </p:txBody>
      </p:sp>
      <p:sp>
        <p:nvSpPr>
          <p:cNvPr id="3" name="Content Placeholder 2"/>
          <p:cNvSpPr>
            <a:spLocks noGrp="1"/>
          </p:cNvSpPr>
          <p:nvPr>
            <p:ph idx="1"/>
          </p:nvPr>
        </p:nvSpPr>
        <p:spPr/>
        <p:txBody>
          <a:bodyPr>
            <a:normAutofit/>
          </a:bodyPr>
          <a:lstStyle/>
          <a:p>
            <a:pPr marL="0" indent="0">
              <a:buNone/>
            </a:pPr>
            <a:endParaRPr lang="en-GB" dirty="0"/>
          </a:p>
          <a:p>
            <a:pPr lvl="0"/>
            <a:r>
              <a:rPr lang="en-GB" i="1" dirty="0"/>
              <a:t>Statement 1: It is hard to be the first member of a group to question a decision or opinion</a:t>
            </a:r>
            <a:r>
              <a:rPr lang="en-GB" i="1" dirty="0" smtClean="0"/>
              <a:t>.</a:t>
            </a:r>
            <a:endParaRPr lang="en-GB" dirty="0"/>
          </a:p>
          <a:p>
            <a:pPr marL="0" indent="0">
              <a:buNone/>
            </a:pPr>
            <a:endParaRPr lang="en-GB" dirty="0"/>
          </a:p>
          <a:p>
            <a:pPr lvl="0"/>
            <a:r>
              <a:rPr lang="en-GB" i="1" dirty="0"/>
              <a:t>Statement 2: People always break rules if others break them too. </a:t>
            </a:r>
            <a:endParaRPr lang="en-GB" i="1" dirty="0" smtClean="0"/>
          </a:p>
          <a:p>
            <a:pPr marL="0" lvl="0" indent="0">
              <a:buNone/>
            </a:pPr>
            <a:endParaRPr lang="en-GB" dirty="0"/>
          </a:p>
          <a:p>
            <a:pPr lvl="0"/>
            <a:r>
              <a:rPr lang="en-GB" i="1" dirty="0" smtClean="0"/>
              <a:t>Statement </a:t>
            </a:r>
            <a:r>
              <a:rPr lang="en-GB" i="1" dirty="0"/>
              <a:t>3: Being in a group makes people act differently.</a:t>
            </a:r>
            <a:r>
              <a:rPr lang="en-GB" dirty="0"/>
              <a:t> </a:t>
            </a:r>
          </a:p>
          <a:p>
            <a:pPr marL="0" indent="0">
              <a:buNone/>
            </a:pPr>
            <a:endParaRPr lang="en-GB" dirty="0"/>
          </a:p>
        </p:txBody>
      </p:sp>
      <p:cxnSp>
        <p:nvCxnSpPr>
          <p:cNvPr id="5" name="Straight Arrow Connector 4"/>
          <p:cNvCxnSpPr/>
          <p:nvPr/>
        </p:nvCxnSpPr>
        <p:spPr>
          <a:xfrm>
            <a:off x="1072055" y="1825625"/>
            <a:ext cx="10137228" cy="0"/>
          </a:xfrm>
          <a:prstGeom prst="straightConnector1">
            <a:avLst/>
          </a:prstGeom>
          <a:ln w="161925">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73176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1014</Words>
  <Application>Microsoft Office PowerPoint</Application>
  <PresentationFormat>Widescreen</PresentationFormat>
  <Paragraphs>86</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Courier New</vt:lpstr>
      <vt:lpstr>Office Theme</vt:lpstr>
      <vt:lpstr>How can people’s actions be affected by others’ influence?</vt:lpstr>
      <vt:lpstr>Ground rules</vt:lpstr>
      <vt:lpstr>Charismatic speaker</vt:lpstr>
      <vt:lpstr>What makes a ‘charismatic’ speaker?</vt:lpstr>
      <vt:lpstr>Examples of charismatic speakers</vt:lpstr>
      <vt:lpstr>If we enjoy listening to someone, does this mean what they are saying is accurate or factual?</vt:lpstr>
      <vt:lpstr>Scenario 1</vt:lpstr>
      <vt:lpstr>Scenario 2</vt:lpstr>
      <vt:lpstr>Strongly agree    Strongly disagree</vt:lpstr>
      <vt:lpstr>Group thinking</vt:lpstr>
      <vt:lpstr>Group thinking</vt:lpstr>
      <vt:lpstr>Key questions</vt:lpstr>
      <vt:lpstr>How does today’s lesson relate to issues of extremism?</vt:lpstr>
      <vt:lpstr>Reflection</vt:lpstr>
      <vt:lpstr>Signposting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Preventing Extremism</dc:title>
  <dc:creator>Anne Clare</dc:creator>
  <cp:lastModifiedBy>Parama Chakravorty</cp:lastModifiedBy>
  <cp:revision>30</cp:revision>
  <dcterms:created xsi:type="dcterms:W3CDTF">2016-04-29T16:15:46Z</dcterms:created>
  <dcterms:modified xsi:type="dcterms:W3CDTF">2016-06-28T08:43:18Z</dcterms:modified>
</cp:coreProperties>
</file>