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8" r:id="rId4"/>
    <p:sldId id="269" r:id="rId5"/>
    <p:sldId id="270" r:id="rId6"/>
    <p:sldId id="271" r:id="rId7"/>
    <p:sldId id="272" r:id="rId8"/>
    <p:sldId id="273" r:id="rId9"/>
    <p:sldId id="260" r:id="rId10"/>
    <p:sldId id="274" r:id="rId11"/>
    <p:sldId id="275" r:id="rId12"/>
    <p:sldId id="276" r:id="rId13"/>
    <p:sldId id="286" r:id="rId14"/>
    <p:sldId id="278" r:id="rId15"/>
    <p:sldId id="279" r:id="rId16"/>
    <p:sldId id="280" r:id="rId17"/>
    <p:sldId id="281" r:id="rId18"/>
    <p:sldId id="282" r:id="rId19"/>
    <p:sldId id="283" r:id="rId20"/>
    <p:sldId id="287"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73866" autoAdjust="0"/>
  </p:normalViewPr>
  <p:slideViewPr>
    <p:cSldViewPr snapToGrid="0">
      <p:cViewPr varScale="1">
        <p:scale>
          <a:sx n="63" d="100"/>
          <a:sy n="63" d="100"/>
        </p:scale>
        <p:origin x="1026" y="78"/>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632B1-5C74-403A-86C4-B31F77E36147}" type="datetimeFigureOut">
              <a:rPr lang="en-GB" smtClean="0"/>
              <a:pPr/>
              <a:t>28/06/2016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7D300-DAD9-4F5D-AD38-63A9EF3F9625}" type="slidenum">
              <a:rPr lang="en-GB" smtClean="0"/>
              <a:pPr/>
              <a:t>‹#›</a:t>
            </a:fld>
            <a:endParaRPr lang="en-GB"/>
          </a:p>
        </p:txBody>
      </p:sp>
    </p:spTree>
    <p:extLst>
      <p:ext uri="{BB962C8B-B14F-4D97-AF65-F5344CB8AC3E}">
        <p14:creationId xmlns:p14="http://schemas.microsoft.com/office/powerpoint/2010/main" val="5936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57D300-DAD9-4F5D-AD38-63A9EF3F9625}" type="slidenum">
              <a:rPr lang="en-GB" smtClean="0"/>
              <a:pPr/>
              <a:t>1</a:t>
            </a:fld>
            <a:endParaRPr lang="en-GB"/>
          </a:p>
        </p:txBody>
      </p:sp>
    </p:spTree>
    <p:extLst>
      <p:ext uri="{BB962C8B-B14F-4D97-AF65-F5344CB8AC3E}">
        <p14:creationId xmlns:p14="http://schemas.microsoft.com/office/powerpoint/2010/main" val="329185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57D300-DAD9-4F5D-AD38-63A9EF3F9625}" type="slidenum">
              <a:rPr lang="en-GB" smtClean="0"/>
              <a:pPr/>
              <a:t>10</a:t>
            </a:fld>
            <a:endParaRPr lang="en-GB"/>
          </a:p>
        </p:txBody>
      </p:sp>
    </p:spTree>
    <p:extLst>
      <p:ext uri="{BB962C8B-B14F-4D97-AF65-F5344CB8AC3E}">
        <p14:creationId xmlns:p14="http://schemas.microsoft.com/office/powerpoint/2010/main" val="154754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CF57D300-DAD9-4F5D-AD38-63A9EF3F9625}" type="slidenum">
              <a:rPr lang="en-GB" smtClean="0"/>
              <a:pPr/>
              <a:t>11</a:t>
            </a:fld>
            <a:endParaRPr lang="en-GB"/>
          </a:p>
        </p:txBody>
      </p:sp>
    </p:spTree>
    <p:extLst>
      <p:ext uri="{BB962C8B-B14F-4D97-AF65-F5344CB8AC3E}">
        <p14:creationId xmlns:p14="http://schemas.microsoft.com/office/powerpoint/2010/main" val="2092587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57D300-DAD9-4F5D-AD38-63A9EF3F9625}" type="slidenum">
              <a:rPr lang="en-GB" smtClean="0"/>
              <a:pPr/>
              <a:t>12</a:t>
            </a:fld>
            <a:endParaRPr lang="en-GB"/>
          </a:p>
        </p:txBody>
      </p:sp>
    </p:spTree>
    <p:extLst>
      <p:ext uri="{BB962C8B-B14F-4D97-AF65-F5344CB8AC3E}">
        <p14:creationId xmlns:p14="http://schemas.microsoft.com/office/powerpoint/2010/main" val="803854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57D300-DAD9-4F5D-AD38-63A9EF3F9625}" type="slidenum">
              <a:rPr lang="en-GB" smtClean="0"/>
              <a:pPr/>
              <a:t>13</a:t>
            </a:fld>
            <a:endParaRPr lang="en-GB"/>
          </a:p>
        </p:txBody>
      </p:sp>
    </p:spTree>
    <p:extLst>
      <p:ext uri="{BB962C8B-B14F-4D97-AF65-F5344CB8AC3E}">
        <p14:creationId xmlns:p14="http://schemas.microsoft.com/office/powerpoint/2010/main" val="2657347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57D300-DAD9-4F5D-AD38-63A9EF3F9625}" type="slidenum">
              <a:rPr lang="en-GB" smtClean="0"/>
              <a:pPr/>
              <a:t>14</a:t>
            </a:fld>
            <a:endParaRPr lang="en-GB"/>
          </a:p>
        </p:txBody>
      </p:sp>
    </p:spTree>
    <p:extLst>
      <p:ext uri="{BB962C8B-B14F-4D97-AF65-F5344CB8AC3E}">
        <p14:creationId xmlns:p14="http://schemas.microsoft.com/office/powerpoint/2010/main" val="188587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57D300-DAD9-4F5D-AD38-63A9EF3F9625}" type="slidenum">
              <a:rPr lang="en-GB" smtClean="0"/>
              <a:pPr/>
              <a:t>15</a:t>
            </a:fld>
            <a:endParaRPr lang="en-GB"/>
          </a:p>
        </p:txBody>
      </p:sp>
    </p:spTree>
    <p:extLst>
      <p:ext uri="{BB962C8B-B14F-4D97-AF65-F5344CB8AC3E}">
        <p14:creationId xmlns:p14="http://schemas.microsoft.com/office/powerpoint/2010/main" val="3011746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57D300-DAD9-4F5D-AD38-63A9EF3F9625}" type="slidenum">
              <a:rPr lang="en-GB" smtClean="0"/>
              <a:pPr/>
              <a:t>16</a:t>
            </a:fld>
            <a:endParaRPr lang="en-GB"/>
          </a:p>
        </p:txBody>
      </p:sp>
    </p:spTree>
    <p:extLst>
      <p:ext uri="{BB962C8B-B14F-4D97-AF65-F5344CB8AC3E}">
        <p14:creationId xmlns:p14="http://schemas.microsoft.com/office/powerpoint/2010/main" val="1895484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57D300-DAD9-4F5D-AD38-63A9EF3F9625}" type="slidenum">
              <a:rPr lang="en-GB" smtClean="0"/>
              <a:pPr/>
              <a:t>17</a:t>
            </a:fld>
            <a:endParaRPr lang="en-GB"/>
          </a:p>
        </p:txBody>
      </p:sp>
    </p:spTree>
    <p:extLst>
      <p:ext uri="{BB962C8B-B14F-4D97-AF65-F5344CB8AC3E}">
        <p14:creationId xmlns:p14="http://schemas.microsoft.com/office/powerpoint/2010/main" val="53453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57D300-DAD9-4F5D-AD38-63A9EF3F9625}" type="slidenum">
              <a:rPr lang="en-GB" smtClean="0"/>
              <a:pPr/>
              <a:t>18</a:t>
            </a:fld>
            <a:endParaRPr lang="en-GB"/>
          </a:p>
        </p:txBody>
      </p:sp>
    </p:spTree>
    <p:extLst>
      <p:ext uri="{BB962C8B-B14F-4D97-AF65-F5344CB8AC3E}">
        <p14:creationId xmlns:p14="http://schemas.microsoft.com/office/powerpoint/2010/main" val="675000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57D300-DAD9-4F5D-AD38-63A9EF3F9625}" type="slidenum">
              <a:rPr lang="en-GB" smtClean="0"/>
              <a:pPr/>
              <a:t>19</a:t>
            </a:fld>
            <a:endParaRPr lang="en-GB"/>
          </a:p>
        </p:txBody>
      </p:sp>
    </p:spTree>
    <p:extLst>
      <p:ext uri="{BB962C8B-B14F-4D97-AF65-F5344CB8AC3E}">
        <p14:creationId xmlns:p14="http://schemas.microsoft.com/office/powerpoint/2010/main" val="159158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57D300-DAD9-4F5D-AD38-63A9EF3F9625}" type="slidenum">
              <a:rPr lang="en-GB" smtClean="0"/>
              <a:pPr/>
              <a:t>2</a:t>
            </a:fld>
            <a:endParaRPr lang="en-GB"/>
          </a:p>
        </p:txBody>
      </p:sp>
    </p:spTree>
    <p:extLst>
      <p:ext uri="{BB962C8B-B14F-4D97-AF65-F5344CB8AC3E}">
        <p14:creationId xmlns:p14="http://schemas.microsoft.com/office/powerpoint/2010/main" val="685965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ED18B0-8238-4C9F-974E-2515E40F28E1}" type="slidenum">
              <a:rPr lang="en-GB" smtClean="0"/>
              <a:pPr/>
              <a:t>20</a:t>
            </a:fld>
            <a:endParaRPr lang="en-GB"/>
          </a:p>
        </p:txBody>
      </p:sp>
    </p:spTree>
    <p:extLst>
      <p:ext uri="{BB962C8B-B14F-4D97-AF65-F5344CB8AC3E}">
        <p14:creationId xmlns:p14="http://schemas.microsoft.com/office/powerpoint/2010/main" val="427692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ED18B0-8238-4C9F-974E-2515E40F28E1}" type="slidenum">
              <a:rPr lang="en-GB" smtClean="0"/>
              <a:pPr/>
              <a:t>21</a:t>
            </a:fld>
            <a:endParaRPr lang="en-GB"/>
          </a:p>
        </p:txBody>
      </p:sp>
    </p:spTree>
    <p:extLst>
      <p:ext uri="{BB962C8B-B14F-4D97-AF65-F5344CB8AC3E}">
        <p14:creationId xmlns:p14="http://schemas.microsoft.com/office/powerpoint/2010/main" val="115024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57D300-DAD9-4F5D-AD38-63A9EF3F9625}" type="slidenum">
              <a:rPr lang="en-GB" smtClean="0"/>
              <a:pPr/>
              <a:t>3</a:t>
            </a:fld>
            <a:endParaRPr lang="en-GB"/>
          </a:p>
        </p:txBody>
      </p:sp>
    </p:spTree>
    <p:extLst>
      <p:ext uri="{BB962C8B-B14F-4D97-AF65-F5344CB8AC3E}">
        <p14:creationId xmlns:p14="http://schemas.microsoft.com/office/powerpoint/2010/main" val="246703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57D300-DAD9-4F5D-AD38-63A9EF3F9625}" type="slidenum">
              <a:rPr lang="en-GB" smtClean="0"/>
              <a:pPr/>
              <a:t>4</a:t>
            </a:fld>
            <a:endParaRPr lang="en-GB"/>
          </a:p>
        </p:txBody>
      </p:sp>
    </p:spTree>
    <p:extLst>
      <p:ext uri="{BB962C8B-B14F-4D97-AF65-F5344CB8AC3E}">
        <p14:creationId xmlns:p14="http://schemas.microsoft.com/office/powerpoint/2010/main" val="137633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57D300-DAD9-4F5D-AD38-63A9EF3F9625}" type="slidenum">
              <a:rPr lang="en-GB" smtClean="0"/>
              <a:pPr/>
              <a:t>5</a:t>
            </a:fld>
            <a:endParaRPr lang="en-GB"/>
          </a:p>
        </p:txBody>
      </p:sp>
    </p:spTree>
    <p:extLst>
      <p:ext uri="{BB962C8B-B14F-4D97-AF65-F5344CB8AC3E}">
        <p14:creationId xmlns:p14="http://schemas.microsoft.com/office/powerpoint/2010/main" val="300509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57D300-DAD9-4F5D-AD38-63A9EF3F9625}" type="slidenum">
              <a:rPr lang="en-GB" smtClean="0"/>
              <a:pPr/>
              <a:t>6</a:t>
            </a:fld>
            <a:endParaRPr lang="en-GB"/>
          </a:p>
        </p:txBody>
      </p:sp>
    </p:spTree>
    <p:extLst>
      <p:ext uri="{BB962C8B-B14F-4D97-AF65-F5344CB8AC3E}">
        <p14:creationId xmlns:p14="http://schemas.microsoft.com/office/powerpoint/2010/main" val="120708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57D300-DAD9-4F5D-AD38-63A9EF3F9625}" type="slidenum">
              <a:rPr lang="en-GB" smtClean="0"/>
              <a:pPr/>
              <a:t>7</a:t>
            </a:fld>
            <a:endParaRPr lang="en-GB"/>
          </a:p>
        </p:txBody>
      </p:sp>
    </p:spTree>
    <p:extLst>
      <p:ext uri="{BB962C8B-B14F-4D97-AF65-F5344CB8AC3E}">
        <p14:creationId xmlns:p14="http://schemas.microsoft.com/office/powerpoint/2010/main" val="263550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57D300-DAD9-4F5D-AD38-63A9EF3F9625}" type="slidenum">
              <a:rPr lang="en-GB" smtClean="0"/>
              <a:pPr/>
              <a:t>8</a:t>
            </a:fld>
            <a:endParaRPr lang="en-GB"/>
          </a:p>
        </p:txBody>
      </p:sp>
    </p:spTree>
    <p:extLst>
      <p:ext uri="{BB962C8B-B14F-4D97-AF65-F5344CB8AC3E}">
        <p14:creationId xmlns:p14="http://schemas.microsoft.com/office/powerpoint/2010/main" val="2776080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57D300-DAD9-4F5D-AD38-63A9EF3F9625}" type="slidenum">
              <a:rPr lang="en-GB" smtClean="0"/>
              <a:pPr/>
              <a:t>9</a:t>
            </a:fld>
            <a:endParaRPr lang="en-GB"/>
          </a:p>
        </p:txBody>
      </p:sp>
    </p:spTree>
    <p:extLst>
      <p:ext uri="{BB962C8B-B14F-4D97-AF65-F5344CB8AC3E}">
        <p14:creationId xmlns:p14="http://schemas.microsoft.com/office/powerpoint/2010/main" val="974443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2DDB7C-2055-482F-B18B-D37B69E1519F}" type="datetimeFigureOut">
              <a:rPr lang="en-GB" smtClean="0"/>
              <a:pPr/>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AA94DA-0043-487D-985C-CCEBC7D44A07}" type="slidenum">
              <a:rPr lang="en-GB" smtClean="0"/>
              <a:pPr/>
              <a:t>‹#›</a:t>
            </a:fld>
            <a:endParaRPr lang="en-GB"/>
          </a:p>
        </p:txBody>
      </p:sp>
      <p:pic>
        <p:nvPicPr>
          <p:cNvPr id="1026" name="Picture 2" descr="http://vignette4.wikia.nocookie.net/logopedia/images/f/f1/Medway_Borough_Council.png/revision/latest?cb=2013073019143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90001" y="5811054"/>
            <a:ext cx="1558924" cy="794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SHE_logo_horz.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09058" y="5873090"/>
            <a:ext cx="1213284" cy="72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08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2DDB7C-2055-482F-B18B-D37B69E1519F}" type="datetimeFigureOut">
              <a:rPr lang="en-GB" smtClean="0"/>
              <a:pPr/>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AA94DA-0043-487D-985C-CCEBC7D44A07}" type="slidenum">
              <a:rPr lang="en-GB" smtClean="0"/>
              <a:pPr/>
              <a:t>‹#›</a:t>
            </a:fld>
            <a:endParaRPr lang="en-GB"/>
          </a:p>
        </p:txBody>
      </p:sp>
    </p:spTree>
    <p:extLst>
      <p:ext uri="{BB962C8B-B14F-4D97-AF65-F5344CB8AC3E}">
        <p14:creationId xmlns:p14="http://schemas.microsoft.com/office/powerpoint/2010/main" val="13750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2DDB7C-2055-482F-B18B-D37B69E1519F}" type="datetimeFigureOut">
              <a:rPr lang="en-GB" smtClean="0"/>
              <a:pPr/>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AA94DA-0043-487D-985C-CCEBC7D44A07}" type="slidenum">
              <a:rPr lang="en-GB" smtClean="0"/>
              <a:pPr/>
              <a:t>‹#›</a:t>
            </a:fld>
            <a:endParaRPr lang="en-GB"/>
          </a:p>
        </p:txBody>
      </p:sp>
    </p:spTree>
    <p:extLst>
      <p:ext uri="{BB962C8B-B14F-4D97-AF65-F5344CB8AC3E}">
        <p14:creationId xmlns:p14="http://schemas.microsoft.com/office/powerpoint/2010/main" val="35743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2DDB7C-2055-482F-B18B-D37B69E1519F}" type="datetimeFigureOut">
              <a:rPr lang="en-GB" smtClean="0"/>
              <a:pPr/>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AA94DA-0043-487D-985C-CCEBC7D44A07}" type="slidenum">
              <a:rPr lang="en-GB" smtClean="0"/>
              <a:pPr/>
              <a:t>‹#›</a:t>
            </a:fld>
            <a:endParaRPr lang="en-GB"/>
          </a:p>
        </p:txBody>
      </p:sp>
    </p:spTree>
    <p:extLst>
      <p:ext uri="{BB962C8B-B14F-4D97-AF65-F5344CB8AC3E}">
        <p14:creationId xmlns:p14="http://schemas.microsoft.com/office/powerpoint/2010/main" val="160329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2DDB7C-2055-482F-B18B-D37B69E1519F}" type="datetimeFigureOut">
              <a:rPr lang="en-GB" smtClean="0"/>
              <a:pPr/>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AA94DA-0043-487D-985C-CCEBC7D44A07}" type="slidenum">
              <a:rPr lang="en-GB" smtClean="0"/>
              <a:pPr/>
              <a:t>‹#›</a:t>
            </a:fld>
            <a:endParaRPr lang="en-GB"/>
          </a:p>
        </p:txBody>
      </p:sp>
    </p:spTree>
    <p:extLst>
      <p:ext uri="{BB962C8B-B14F-4D97-AF65-F5344CB8AC3E}">
        <p14:creationId xmlns:p14="http://schemas.microsoft.com/office/powerpoint/2010/main" val="315741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2DDB7C-2055-482F-B18B-D37B69E1519F}" type="datetimeFigureOut">
              <a:rPr lang="en-GB" smtClean="0"/>
              <a:pPr/>
              <a:t>28/06/2016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AA94DA-0043-487D-985C-CCEBC7D44A07}" type="slidenum">
              <a:rPr lang="en-GB" smtClean="0"/>
              <a:pPr/>
              <a:t>‹#›</a:t>
            </a:fld>
            <a:endParaRPr lang="en-GB"/>
          </a:p>
        </p:txBody>
      </p:sp>
    </p:spTree>
    <p:extLst>
      <p:ext uri="{BB962C8B-B14F-4D97-AF65-F5344CB8AC3E}">
        <p14:creationId xmlns:p14="http://schemas.microsoft.com/office/powerpoint/2010/main" val="118253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2DDB7C-2055-482F-B18B-D37B69E1519F}" type="datetimeFigureOut">
              <a:rPr lang="en-GB" smtClean="0"/>
              <a:pPr/>
              <a:t>28/06/2016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AA94DA-0043-487D-985C-CCEBC7D44A07}" type="slidenum">
              <a:rPr lang="en-GB" smtClean="0"/>
              <a:pPr/>
              <a:t>‹#›</a:t>
            </a:fld>
            <a:endParaRPr lang="en-GB"/>
          </a:p>
        </p:txBody>
      </p:sp>
    </p:spTree>
    <p:extLst>
      <p:ext uri="{BB962C8B-B14F-4D97-AF65-F5344CB8AC3E}">
        <p14:creationId xmlns:p14="http://schemas.microsoft.com/office/powerpoint/2010/main" val="108427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2DDB7C-2055-482F-B18B-D37B69E1519F}" type="datetimeFigureOut">
              <a:rPr lang="en-GB" smtClean="0"/>
              <a:pPr/>
              <a:t>28/06/2016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AA94DA-0043-487D-985C-CCEBC7D44A07}" type="slidenum">
              <a:rPr lang="en-GB" smtClean="0"/>
              <a:pPr/>
              <a:t>‹#›</a:t>
            </a:fld>
            <a:endParaRPr lang="en-GB"/>
          </a:p>
        </p:txBody>
      </p:sp>
    </p:spTree>
    <p:extLst>
      <p:ext uri="{BB962C8B-B14F-4D97-AF65-F5344CB8AC3E}">
        <p14:creationId xmlns:p14="http://schemas.microsoft.com/office/powerpoint/2010/main" val="415599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DDB7C-2055-482F-B18B-D37B69E1519F}" type="datetimeFigureOut">
              <a:rPr lang="en-GB" smtClean="0"/>
              <a:pPr/>
              <a:t>28/06/2016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AA94DA-0043-487D-985C-CCEBC7D44A07}" type="slidenum">
              <a:rPr lang="en-GB" smtClean="0"/>
              <a:pPr/>
              <a:t>‹#›</a:t>
            </a:fld>
            <a:endParaRPr lang="en-GB"/>
          </a:p>
        </p:txBody>
      </p:sp>
    </p:spTree>
    <p:extLst>
      <p:ext uri="{BB962C8B-B14F-4D97-AF65-F5344CB8AC3E}">
        <p14:creationId xmlns:p14="http://schemas.microsoft.com/office/powerpoint/2010/main" val="261591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2DDB7C-2055-482F-B18B-D37B69E1519F}" type="datetimeFigureOut">
              <a:rPr lang="en-GB" smtClean="0"/>
              <a:pPr/>
              <a:t>28/06/2016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AA94DA-0043-487D-985C-CCEBC7D44A07}" type="slidenum">
              <a:rPr lang="en-GB" smtClean="0"/>
              <a:pPr/>
              <a:t>‹#›</a:t>
            </a:fld>
            <a:endParaRPr lang="en-GB"/>
          </a:p>
        </p:txBody>
      </p:sp>
    </p:spTree>
    <p:extLst>
      <p:ext uri="{BB962C8B-B14F-4D97-AF65-F5344CB8AC3E}">
        <p14:creationId xmlns:p14="http://schemas.microsoft.com/office/powerpoint/2010/main" val="143269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2DDB7C-2055-482F-B18B-D37B69E1519F}" type="datetimeFigureOut">
              <a:rPr lang="en-GB" smtClean="0"/>
              <a:pPr/>
              <a:t>28/06/2016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AA94DA-0043-487D-985C-CCEBC7D44A07}" type="slidenum">
              <a:rPr lang="en-GB" smtClean="0"/>
              <a:pPr/>
              <a:t>‹#›</a:t>
            </a:fld>
            <a:endParaRPr lang="en-GB"/>
          </a:p>
        </p:txBody>
      </p:sp>
    </p:spTree>
    <p:extLst>
      <p:ext uri="{BB962C8B-B14F-4D97-AF65-F5344CB8AC3E}">
        <p14:creationId xmlns:p14="http://schemas.microsoft.com/office/powerpoint/2010/main" val="109004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DDB7C-2055-482F-B18B-D37B69E1519F}" type="datetimeFigureOut">
              <a:rPr lang="en-GB" smtClean="0"/>
              <a:pPr/>
              <a:t>28/06/2016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A94DA-0043-487D-985C-CCEBC7D44A07}" type="slidenum">
              <a:rPr lang="en-GB" smtClean="0"/>
              <a:pPr/>
              <a:t>‹#›</a:t>
            </a:fld>
            <a:endParaRPr lang="en-GB"/>
          </a:p>
        </p:txBody>
      </p:sp>
      <p:pic>
        <p:nvPicPr>
          <p:cNvPr id="7" name="Picture 2" descr="http://vignette4.wikia.nocookie.net/logopedia/images/f/f1/Medway_Borough_Council.png/revision/latest?cb=2013073019143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890001" y="5811054"/>
            <a:ext cx="1558924" cy="794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SHE_logo_horz.gif"/>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709058" y="5873090"/>
            <a:ext cx="1213284" cy="72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22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gov.uk/report-terroris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ee, Social, Media, Structure, Networ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512" y="1359965"/>
            <a:ext cx="6589264"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75690"/>
            <a:ext cx="9144000" cy="1108075"/>
          </a:xfrm>
        </p:spPr>
        <p:txBody>
          <a:bodyPr/>
          <a:lstStyle/>
          <a:p>
            <a:r>
              <a:rPr lang="en-GB" dirty="0" smtClean="0"/>
              <a:t>How can language divide us?</a:t>
            </a:r>
            <a:endParaRPr lang="en-GB" dirty="0"/>
          </a:p>
        </p:txBody>
      </p:sp>
      <p:sp>
        <p:nvSpPr>
          <p:cNvPr id="3" name="Subtitle 2"/>
          <p:cNvSpPr>
            <a:spLocks noGrp="1"/>
          </p:cNvSpPr>
          <p:nvPr>
            <p:ph type="subTitle" idx="1"/>
          </p:nvPr>
        </p:nvSpPr>
        <p:spPr>
          <a:xfrm>
            <a:off x="7189693" y="1359965"/>
            <a:ext cx="4636547" cy="4495800"/>
          </a:xfrm>
        </p:spPr>
        <p:txBody>
          <a:bodyPr>
            <a:normAutofit/>
          </a:bodyPr>
          <a:lstStyle/>
          <a:p>
            <a:pPr lvl="0"/>
            <a:r>
              <a:rPr lang="en-GB" dirty="0" smtClean="0"/>
              <a:t>Learning outcomes:</a:t>
            </a:r>
          </a:p>
          <a:p>
            <a:pPr marL="342900" lvl="0" indent="-342900">
              <a:buFont typeface="Courier New" panose="02070309020205020404" pitchFamily="49" charset="0"/>
              <a:buChar char="o"/>
            </a:pPr>
            <a:r>
              <a:rPr lang="en-GB" dirty="0"/>
              <a:t>Identify persuasive, divisive and/or manipulative language in the media, including social media.</a:t>
            </a:r>
          </a:p>
          <a:p>
            <a:pPr marL="342900" lvl="0" indent="-342900">
              <a:buFont typeface="Courier New" panose="02070309020205020404" pitchFamily="49" charset="0"/>
              <a:buChar char="o"/>
            </a:pPr>
            <a:r>
              <a:rPr lang="en-GB" dirty="0"/>
              <a:t>Explain the impact of marginalisation of minority groups through the media.</a:t>
            </a:r>
          </a:p>
          <a:p>
            <a:pPr marL="342900" indent="-342900">
              <a:buFont typeface="Courier New" panose="02070309020205020404" pitchFamily="49" charset="0"/>
              <a:buChar char="o"/>
            </a:pPr>
            <a:r>
              <a:rPr lang="en-GB" dirty="0"/>
              <a:t>Evaluate source material, assessing for bias and explaining the impact of any bias.</a:t>
            </a:r>
          </a:p>
        </p:txBody>
      </p:sp>
    </p:spTree>
    <p:extLst>
      <p:ext uri="{BB962C8B-B14F-4D97-AF65-F5344CB8AC3E}">
        <p14:creationId xmlns:p14="http://schemas.microsoft.com/office/powerpoint/2010/main" val="2183946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consumers of information</a:t>
            </a:r>
            <a:endParaRPr lang="en-GB" dirty="0"/>
          </a:p>
        </p:txBody>
      </p:sp>
      <p:sp>
        <p:nvSpPr>
          <p:cNvPr id="3" name="Content Placeholder 2"/>
          <p:cNvSpPr>
            <a:spLocks noGrp="1"/>
          </p:cNvSpPr>
          <p:nvPr>
            <p:ph idx="1"/>
          </p:nvPr>
        </p:nvSpPr>
        <p:spPr>
          <a:xfrm>
            <a:off x="838200" y="1825625"/>
            <a:ext cx="8267700" cy="4351338"/>
          </a:xfrm>
        </p:spPr>
        <p:txBody>
          <a:bodyPr>
            <a:normAutofit lnSpcReduction="10000"/>
          </a:bodyPr>
          <a:lstStyle/>
          <a:p>
            <a:r>
              <a:rPr lang="en-GB" dirty="0" smtClean="0"/>
              <a:t>We </a:t>
            </a:r>
            <a:r>
              <a:rPr lang="en-GB" dirty="0"/>
              <a:t>are being given information all the time from a great many sources. </a:t>
            </a:r>
            <a:endParaRPr lang="en-GB" dirty="0" smtClean="0"/>
          </a:p>
          <a:p>
            <a:r>
              <a:rPr lang="en-GB" dirty="0" smtClean="0"/>
              <a:t>Sometimes </a:t>
            </a:r>
            <a:r>
              <a:rPr lang="en-GB" dirty="0"/>
              <a:t>the information is purely factual (</a:t>
            </a:r>
            <a:r>
              <a:rPr lang="en-GB" dirty="0" err="1" smtClean="0"/>
              <a:t>eg</a:t>
            </a:r>
            <a:r>
              <a:rPr lang="en-GB" dirty="0" smtClean="0"/>
              <a:t> </a:t>
            </a:r>
            <a:r>
              <a:rPr lang="en-GB" dirty="0"/>
              <a:t>a bus timetable</a:t>
            </a:r>
            <a:r>
              <a:rPr lang="en-GB" dirty="0" smtClean="0"/>
              <a:t>).</a:t>
            </a:r>
          </a:p>
          <a:p>
            <a:r>
              <a:rPr lang="en-GB" dirty="0" smtClean="0"/>
              <a:t>More </a:t>
            </a:r>
            <a:r>
              <a:rPr lang="en-GB" dirty="0"/>
              <a:t>often </a:t>
            </a:r>
            <a:r>
              <a:rPr lang="en-GB" dirty="0" smtClean="0"/>
              <a:t>the </a:t>
            </a:r>
            <a:r>
              <a:rPr lang="en-GB" dirty="0"/>
              <a:t>source of the information (</a:t>
            </a:r>
            <a:r>
              <a:rPr lang="en-GB" dirty="0" err="1" smtClean="0"/>
              <a:t>eg</a:t>
            </a:r>
            <a:r>
              <a:rPr lang="en-GB" dirty="0" smtClean="0"/>
              <a:t> </a:t>
            </a:r>
            <a:r>
              <a:rPr lang="en-GB" dirty="0"/>
              <a:t>an advertiser</a:t>
            </a:r>
            <a:r>
              <a:rPr lang="en-GB" dirty="0" smtClean="0"/>
              <a:t>, </a:t>
            </a:r>
            <a:r>
              <a:rPr lang="en-GB" dirty="0"/>
              <a:t>politician, contact on social media) aims to influence our </a:t>
            </a:r>
            <a:r>
              <a:rPr lang="en-GB" dirty="0" smtClean="0"/>
              <a:t>response </a:t>
            </a:r>
            <a:r>
              <a:rPr lang="en-GB" dirty="0"/>
              <a:t>to that information. </a:t>
            </a:r>
            <a:endParaRPr lang="en-GB" dirty="0" smtClean="0"/>
          </a:p>
          <a:p>
            <a:r>
              <a:rPr lang="en-GB" dirty="0" smtClean="0"/>
              <a:t>We </a:t>
            </a:r>
            <a:r>
              <a:rPr lang="en-GB" dirty="0"/>
              <a:t>need to become ‘critical consumers of information</a:t>
            </a:r>
            <a:r>
              <a:rPr lang="en-GB" dirty="0" smtClean="0"/>
              <a:t>’.</a:t>
            </a:r>
            <a:endParaRPr lang="en-GB" dirty="0"/>
          </a:p>
          <a:p>
            <a:r>
              <a:rPr lang="en-GB" dirty="0" smtClean="0"/>
              <a:t>What does this mean?</a:t>
            </a:r>
            <a:endParaRPr lang="en-GB" dirty="0"/>
          </a:p>
          <a:p>
            <a:endParaRPr lang="en-GB" dirty="0"/>
          </a:p>
        </p:txBody>
      </p:sp>
      <p:pic>
        <p:nvPicPr>
          <p:cNvPr id="9218" name="Picture 2" descr="Shopping, Happy Customers, Young W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025" y="2778125"/>
            <a:ext cx="20097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108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Migration article</a:t>
            </a:r>
            <a:endParaRPr lang="en-GB" dirty="0"/>
          </a:p>
        </p:txBody>
      </p:sp>
      <p:sp>
        <p:nvSpPr>
          <p:cNvPr id="3" name="Content Placeholder 2"/>
          <p:cNvSpPr>
            <a:spLocks noGrp="1"/>
          </p:cNvSpPr>
          <p:nvPr>
            <p:ph idx="1"/>
          </p:nvPr>
        </p:nvSpPr>
        <p:spPr>
          <a:xfrm>
            <a:off x="5584824" y="2035175"/>
            <a:ext cx="6419850" cy="4351338"/>
          </a:xfrm>
        </p:spPr>
        <p:txBody>
          <a:bodyPr>
            <a:normAutofit/>
          </a:bodyPr>
          <a:lstStyle/>
          <a:p>
            <a:r>
              <a:rPr lang="en-GB" dirty="0" smtClean="0"/>
              <a:t>Based </a:t>
            </a:r>
            <a:r>
              <a:rPr lang="en-GB" dirty="0"/>
              <a:t>on what </a:t>
            </a:r>
            <a:r>
              <a:rPr lang="en-GB" dirty="0" smtClean="0"/>
              <a:t>you know from this response article, was the original article in </a:t>
            </a:r>
            <a:r>
              <a:rPr lang="en-GB" i="1" dirty="0"/>
              <a:t>The Times </a:t>
            </a:r>
            <a:r>
              <a:rPr lang="en-GB" dirty="0" smtClean="0"/>
              <a:t>reliable? </a:t>
            </a:r>
          </a:p>
          <a:p>
            <a:r>
              <a:rPr lang="en-GB" dirty="0" smtClean="0"/>
              <a:t>Is this </a:t>
            </a:r>
            <a:r>
              <a:rPr lang="en-GB" dirty="0"/>
              <a:t>response piece </a:t>
            </a:r>
            <a:r>
              <a:rPr lang="en-GB" dirty="0" smtClean="0"/>
              <a:t>reliable?</a:t>
            </a:r>
            <a:endParaRPr lang="en-GB" dirty="0"/>
          </a:p>
          <a:p>
            <a:pPr lvl="0"/>
            <a:r>
              <a:rPr lang="en-GB" dirty="0"/>
              <a:t>What are the factors we might consider which make them more or less reliable? </a:t>
            </a:r>
          </a:p>
        </p:txBody>
      </p:sp>
      <p:pic>
        <p:nvPicPr>
          <p:cNvPr id="8194" name="Picture 2" descr="Hands, Smartphone, News, Press, Newspaper, Commenc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49" y="2644026"/>
            <a:ext cx="4879975" cy="2790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045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Original </a:t>
            </a:r>
            <a:r>
              <a:rPr lang="en-GB" i="1" dirty="0"/>
              <a:t>Times</a:t>
            </a:r>
            <a:r>
              <a:rPr lang="en-GB" dirty="0"/>
              <a:t> </a:t>
            </a:r>
            <a:r>
              <a:rPr lang="en-GB" dirty="0" smtClean="0"/>
              <a:t>article</a:t>
            </a:r>
            <a:endParaRPr lang="en-GB" dirty="0"/>
          </a:p>
        </p:txBody>
      </p:sp>
      <p:sp>
        <p:nvSpPr>
          <p:cNvPr id="3" name="Content Placeholder 2"/>
          <p:cNvSpPr>
            <a:spLocks noGrp="1"/>
          </p:cNvSpPr>
          <p:nvPr>
            <p:ph idx="1"/>
          </p:nvPr>
        </p:nvSpPr>
        <p:spPr/>
        <p:txBody>
          <a:bodyPr>
            <a:normAutofit/>
          </a:bodyPr>
          <a:lstStyle/>
          <a:p>
            <a:pPr lvl="0"/>
            <a:r>
              <a:rPr lang="en-GB" dirty="0" smtClean="0"/>
              <a:t>Neutrality/bias </a:t>
            </a:r>
          </a:p>
          <a:p>
            <a:pPr lvl="0"/>
            <a:endParaRPr lang="en-GB" dirty="0" smtClean="0"/>
          </a:p>
          <a:p>
            <a:pPr lvl="0"/>
            <a:r>
              <a:rPr lang="en-GB" dirty="0" smtClean="0"/>
              <a:t>Expertise </a:t>
            </a:r>
            <a:r>
              <a:rPr lang="en-GB" dirty="0"/>
              <a:t>of the writers </a:t>
            </a:r>
            <a:endParaRPr lang="en-GB" dirty="0" smtClean="0"/>
          </a:p>
          <a:p>
            <a:pPr lvl="0"/>
            <a:endParaRPr lang="en-GB" dirty="0" smtClean="0"/>
          </a:p>
          <a:p>
            <a:pPr lvl="0"/>
            <a:r>
              <a:rPr lang="en-GB" dirty="0" smtClean="0"/>
              <a:t>Reputation </a:t>
            </a:r>
            <a:r>
              <a:rPr lang="en-GB" dirty="0"/>
              <a:t>of </a:t>
            </a:r>
            <a:r>
              <a:rPr lang="en-GB" dirty="0" smtClean="0"/>
              <a:t>organisations</a:t>
            </a:r>
            <a:endParaRPr lang="en-GB" dirty="0"/>
          </a:p>
        </p:txBody>
      </p:sp>
      <p:pic>
        <p:nvPicPr>
          <p:cNvPr id="7170" name="Picture 2" descr="Pocket Watch, Clock, Clock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362" y="4597400"/>
            <a:ext cx="25812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245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Response article</a:t>
            </a:r>
            <a:endParaRPr lang="en-GB" dirty="0"/>
          </a:p>
        </p:txBody>
      </p:sp>
      <p:sp>
        <p:nvSpPr>
          <p:cNvPr id="3" name="Content Placeholder 2"/>
          <p:cNvSpPr>
            <a:spLocks noGrp="1"/>
          </p:cNvSpPr>
          <p:nvPr>
            <p:ph idx="1"/>
          </p:nvPr>
        </p:nvSpPr>
        <p:spPr/>
        <p:txBody>
          <a:bodyPr>
            <a:normAutofit/>
          </a:bodyPr>
          <a:lstStyle/>
          <a:p>
            <a:pPr lvl="0"/>
            <a:r>
              <a:rPr lang="en-GB" dirty="0" smtClean="0"/>
              <a:t>Neutrality/bias </a:t>
            </a:r>
          </a:p>
          <a:p>
            <a:pPr lvl="0"/>
            <a:endParaRPr lang="en-GB" dirty="0" smtClean="0"/>
          </a:p>
          <a:p>
            <a:pPr lvl="0"/>
            <a:r>
              <a:rPr lang="en-GB" dirty="0" smtClean="0"/>
              <a:t>Expertise </a:t>
            </a:r>
            <a:r>
              <a:rPr lang="en-GB" dirty="0"/>
              <a:t>of the writers </a:t>
            </a:r>
            <a:endParaRPr lang="en-GB" dirty="0" smtClean="0"/>
          </a:p>
          <a:p>
            <a:pPr lvl="0"/>
            <a:endParaRPr lang="en-GB" dirty="0" smtClean="0"/>
          </a:p>
          <a:p>
            <a:pPr lvl="0"/>
            <a:r>
              <a:rPr lang="en-GB" dirty="0" smtClean="0"/>
              <a:t>Reputation </a:t>
            </a:r>
            <a:r>
              <a:rPr lang="en-GB" dirty="0"/>
              <a:t>of </a:t>
            </a:r>
            <a:r>
              <a:rPr lang="en-GB" dirty="0" smtClean="0"/>
              <a:t>organisations</a:t>
            </a:r>
            <a:endParaRPr lang="en-GB" dirty="0"/>
          </a:p>
        </p:txBody>
      </p:sp>
      <p:pic>
        <p:nvPicPr>
          <p:cNvPr id="8194" name="Picture 2" descr="Newspaper, Hand, Finger, Leave, 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1037" y="4775760"/>
            <a:ext cx="32099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123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a:t>
            </a:r>
            <a:endParaRPr lang="en-GB" dirty="0"/>
          </a:p>
        </p:txBody>
      </p:sp>
      <p:sp>
        <p:nvSpPr>
          <p:cNvPr id="3" name="Content Placeholder 2"/>
          <p:cNvSpPr>
            <a:spLocks noGrp="1"/>
          </p:cNvSpPr>
          <p:nvPr>
            <p:ph idx="1"/>
          </p:nvPr>
        </p:nvSpPr>
        <p:spPr>
          <a:xfrm>
            <a:off x="5831915" y="2354075"/>
            <a:ext cx="5813612" cy="4351338"/>
          </a:xfrm>
        </p:spPr>
        <p:txBody>
          <a:bodyPr/>
          <a:lstStyle/>
          <a:p>
            <a:r>
              <a:rPr lang="en-GB" dirty="0" smtClean="0"/>
              <a:t>How do you feel about the way Islamic issues are presented in the media?</a:t>
            </a:r>
          </a:p>
          <a:p>
            <a:r>
              <a:rPr lang="en-GB" dirty="0" smtClean="0"/>
              <a:t>How do you feel about the way other faith issues are presented?</a:t>
            </a:r>
            <a:endParaRPr lang="en-GB" dirty="0"/>
          </a:p>
        </p:txBody>
      </p:sp>
      <p:pic>
        <p:nvPicPr>
          <p:cNvPr id="2050" name="Picture 2" descr="Icon, Islam, Moslem, Mosque, Musl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563" y="1690688"/>
            <a:ext cx="3251013" cy="325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64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reader</a:t>
            </a:r>
            <a:endParaRPr lang="en-GB" dirty="0"/>
          </a:p>
        </p:txBody>
      </p:sp>
      <p:sp>
        <p:nvSpPr>
          <p:cNvPr id="3" name="Content Placeholder 2"/>
          <p:cNvSpPr>
            <a:spLocks noGrp="1"/>
          </p:cNvSpPr>
          <p:nvPr>
            <p:ph idx="1"/>
          </p:nvPr>
        </p:nvSpPr>
        <p:spPr>
          <a:xfrm>
            <a:off x="6096000" y="2026350"/>
            <a:ext cx="5706035" cy="4351338"/>
          </a:xfrm>
        </p:spPr>
        <p:txBody>
          <a:bodyPr/>
          <a:lstStyle/>
          <a:p>
            <a:r>
              <a:rPr lang="en-GB" dirty="0"/>
              <a:t>In </a:t>
            </a:r>
            <a:r>
              <a:rPr lang="en-GB" dirty="0" smtClean="0"/>
              <a:t>pairs, write </a:t>
            </a:r>
            <a:r>
              <a:rPr lang="en-GB" dirty="0"/>
              <a:t>a list of questions </a:t>
            </a:r>
            <a:r>
              <a:rPr lang="en-GB" dirty="0" smtClean="0"/>
              <a:t>you </a:t>
            </a:r>
            <a:r>
              <a:rPr lang="en-GB" dirty="0"/>
              <a:t>could ask </a:t>
            </a:r>
            <a:r>
              <a:rPr lang="en-GB" dirty="0" smtClean="0"/>
              <a:t>whenever you </a:t>
            </a:r>
            <a:r>
              <a:rPr lang="en-GB" dirty="0"/>
              <a:t>are faced with new information </a:t>
            </a:r>
            <a:r>
              <a:rPr lang="en-GB" dirty="0" smtClean="0"/>
              <a:t>you </a:t>
            </a:r>
            <a:r>
              <a:rPr lang="en-GB" dirty="0"/>
              <a:t>need to evaluate.</a:t>
            </a:r>
          </a:p>
        </p:txBody>
      </p:sp>
      <p:pic>
        <p:nvPicPr>
          <p:cNvPr id="4" name="Picture 2" descr="Questions, Who, What, How, Why, Whe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317" y="2026350"/>
            <a:ext cx="4165342" cy="295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699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reader</a:t>
            </a:r>
            <a:endParaRPr lang="en-GB" dirty="0"/>
          </a:p>
        </p:txBody>
      </p:sp>
      <p:sp>
        <p:nvSpPr>
          <p:cNvPr id="3" name="Content Placeholder 2"/>
          <p:cNvSpPr>
            <a:spLocks noGrp="1"/>
          </p:cNvSpPr>
          <p:nvPr>
            <p:ph idx="1"/>
          </p:nvPr>
        </p:nvSpPr>
        <p:spPr>
          <a:xfrm>
            <a:off x="838200" y="1551305"/>
            <a:ext cx="10515600" cy="4351338"/>
          </a:xfrm>
        </p:spPr>
        <p:txBody>
          <a:bodyPr>
            <a:normAutofit fontScale="92500" lnSpcReduction="20000"/>
          </a:bodyPr>
          <a:lstStyle/>
          <a:p>
            <a:r>
              <a:rPr lang="en-GB" dirty="0" smtClean="0"/>
              <a:t>Who </a:t>
            </a:r>
            <a:r>
              <a:rPr lang="en-GB" dirty="0"/>
              <a:t>is the source? </a:t>
            </a:r>
          </a:p>
          <a:p>
            <a:r>
              <a:rPr lang="en-GB" dirty="0" smtClean="0"/>
              <a:t>Is </a:t>
            </a:r>
            <a:r>
              <a:rPr lang="en-GB" dirty="0"/>
              <a:t>this a ‘credible’ source of information? </a:t>
            </a:r>
          </a:p>
          <a:p>
            <a:r>
              <a:rPr lang="en-GB" dirty="0" smtClean="0"/>
              <a:t>Why </a:t>
            </a:r>
            <a:r>
              <a:rPr lang="en-GB" dirty="0"/>
              <a:t>are they telling me this? </a:t>
            </a:r>
          </a:p>
          <a:p>
            <a:r>
              <a:rPr lang="en-GB" dirty="0" smtClean="0"/>
              <a:t>Is </a:t>
            </a:r>
            <a:r>
              <a:rPr lang="en-GB" dirty="0"/>
              <a:t>this fact or someone’s opinion?</a:t>
            </a:r>
          </a:p>
          <a:p>
            <a:pPr lvl="0"/>
            <a:r>
              <a:rPr lang="en-GB" dirty="0"/>
              <a:t>If it claims to be factual, what is the evidence to support the ‘facts’?</a:t>
            </a:r>
          </a:p>
          <a:p>
            <a:pPr lvl="0"/>
            <a:r>
              <a:rPr lang="en-GB" dirty="0"/>
              <a:t>Is the information accurate? How do I know? </a:t>
            </a:r>
          </a:p>
          <a:p>
            <a:pPr lvl="0"/>
            <a:r>
              <a:rPr lang="en-GB" dirty="0"/>
              <a:t>Is there a different way that these ‘facts’ could be interpreted?</a:t>
            </a:r>
          </a:p>
          <a:p>
            <a:pPr lvl="0"/>
            <a:r>
              <a:rPr lang="en-GB" dirty="0"/>
              <a:t>Is this a complete picture or has anything been missed out?</a:t>
            </a:r>
          </a:p>
          <a:p>
            <a:pPr lvl="0"/>
            <a:r>
              <a:rPr lang="en-GB" dirty="0"/>
              <a:t>Does anyone stand to gain anything from my believing/being persuaded by this information? Who? What would they gain? </a:t>
            </a:r>
          </a:p>
          <a:p>
            <a:pPr lvl="0"/>
            <a:r>
              <a:rPr lang="en-GB" dirty="0"/>
              <a:t>Is anyone saying anything different about this topic? If so, what?</a:t>
            </a:r>
          </a:p>
          <a:p>
            <a:endParaRPr lang="en-GB" dirty="0"/>
          </a:p>
        </p:txBody>
      </p:sp>
      <p:pic>
        <p:nvPicPr>
          <p:cNvPr id="9218" name="Picture 2" descr="Owl, Animal, Bird, Book, E-Book, Fun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6320" y="400984"/>
            <a:ext cx="2697480" cy="247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603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0446" y="1475907"/>
            <a:ext cx="4863353" cy="4351338"/>
          </a:xfrm>
        </p:spPr>
        <p:txBody>
          <a:bodyPr/>
          <a:lstStyle/>
          <a:p>
            <a:r>
              <a:rPr lang="en-GB" dirty="0" smtClean="0"/>
              <a:t>This was a post on a site favourable to the extremist group IS.</a:t>
            </a:r>
          </a:p>
          <a:p>
            <a:endParaRPr lang="en-GB" dirty="0" smtClean="0"/>
          </a:p>
          <a:p>
            <a:r>
              <a:rPr lang="en-GB" dirty="0" smtClean="0"/>
              <a:t>What </a:t>
            </a:r>
            <a:r>
              <a:rPr lang="en-GB" dirty="0"/>
              <a:t>would this lead some people to believe</a:t>
            </a:r>
            <a:r>
              <a:rPr lang="en-GB" dirty="0" smtClean="0"/>
              <a:t>?</a:t>
            </a:r>
          </a:p>
          <a:p>
            <a:endParaRPr lang="en-GB" dirty="0"/>
          </a:p>
          <a:p>
            <a:r>
              <a:rPr lang="en-GB" dirty="0" smtClean="0"/>
              <a:t>Is this accurate?</a:t>
            </a:r>
            <a:endParaRPr lang="en-GB" dirty="0"/>
          </a:p>
          <a:p>
            <a:endParaRPr lang="en-GB" dirty="0"/>
          </a:p>
        </p:txBody>
      </p:sp>
      <p:pic>
        <p:nvPicPr>
          <p:cNvPr id="4" name="Picture 3"/>
          <p:cNvPicPr/>
          <p:nvPr/>
        </p:nvPicPr>
        <p:blipFill>
          <a:blip r:embed="rId3" cstate="print"/>
          <a:stretch>
            <a:fillRect/>
          </a:stretch>
        </p:blipFill>
        <p:spPr>
          <a:xfrm>
            <a:off x="658906" y="1350588"/>
            <a:ext cx="5329518" cy="4601976"/>
          </a:xfrm>
          <a:prstGeom prst="rect">
            <a:avLst/>
          </a:prstGeom>
        </p:spPr>
      </p:pic>
    </p:spTree>
    <p:extLst>
      <p:ext uri="{BB962C8B-B14F-4D97-AF65-F5344CB8AC3E}">
        <p14:creationId xmlns:p14="http://schemas.microsoft.com/office/powerpoint/2010/main" val="1394278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itain First Photoshopp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812" y="365125"/>
            <a:ext cx="5360894" cy="6035675"/>
          </a:xfrm>
          <a:prstGeom prst="rect">
            <a:avLst/>
          </a:prstGeom>
          <a:noFill/>
          <a:ln>
            <a:noFill/>
          </a:ln>
        </p:spPr>
      </p:pic>
      <p:pic>
        <p:nvPicPr>
          <p:cNvPr id="5" name="Content Placeholder 4" descr="https://dawudwalid.files.wordpress.com/2011/12/lowes-boycott.jpg?w=800"/>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018535" y="2890872"/>
            <a:ext cx="4991100" cy="3702984"/>
          </a:xfrm>
          <a:prstGeom prst="rect">
            <a:avLst/>
          </a:prstGeom>
          <a:noFill/>
          <a:ln>
            <a:noFill/>
          </a:ln>
        </p:spPr>
      </p:pic>
      <p:sp>
        <p:nvSpPr>
          <p:cNvPr id="6" name="Content Placeholder 2"/>
          <p:cNvSpPr txBox="1">
            <a:spLocks/>
          </p:cNvSpPr>
          <p:nvPr/>
        </p:nvSpPr>
        <p:spPr>
          <a:xfrm>
            <a:off x="6443951" y="391026"/>
            <a:ext cx="48633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This was a post on the Britain First </a:t>
            </a:r>
            <a:r>
              <a:rPr lang="en-GB" dirty="0"/>
              <a:t>F</a:t>
            </a:r>
            <a:r>
              <a:rPr lang="en-GB" dirty="0" smtClean="0"/>
              <a:t>acebook page.</a:t>
            </a:r>
          </a:p>
          <a:p>
            <a:r>
              <a:rPr lang="en-GB" dirty="0" smtClean="0"/>
              <a:t>What would this lead some people to believe?</a:t>
            </a:r>
          </a:p>
          <a:p>
            <a:r>
              <a:rPr lang="en-GB" dirty="0" smtClean="0"/>
              <a:t>Is this accurate?</a:t>
            </a:r>
          </a:p>
          <a:p>
            <a:endParaRPr lang="en-GB" dirty="0"/>
          </a:p>
        </p:txBody>
      </p:sp>
    </p:spTree>
    <p:extLst>
      <p:ext uri="{BB962C8B-B14F-4D97-AF65-F5344CB8AC3E}">
        <p14:creationId xmlns:p14="http://schemas.microsoft.com/office/powerpoint/2010/main" val="409420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Key, Close, Close To, Lock, Shut O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970" y="1978693"/>
            <a:ext cx="3373236" cy="33732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Key questions</a:t>
            </a:r>
            <a:endParaRPr lang="en-GB" dirty="0"/>
          </a:p>
        </p:txBody>
      </p:sp>
      <p:sp>
        <p:nvSpPr>
          <p:cNvPr id="3" name="Content Placeholder 2"/>
          <p:cNvSpPr>
            <a:spLocks noGrp="1"/>
          </p:cNvSpPr>
          <p:nvPr>
            <p:ph idx="1"/>
          </p:nvPr>
        </p:nvSpPr>
        <p:spPr>
          <a:xfrm>
            <a:off x="4087906" y="1645864"/>
            <a:ext cx="7265894" cy="4575175"/>
          </a:xfrm>
        </p:spPr>
        <p:txBody>
          <a:bodyPr>
            <a:normAutofit/>
          </a:bodyPr>
          <a:lstStyle/>
          <a:p>
            <a:pPr lvl="0"/>
            <a:r>
              <a:rPr lang="en-GB" dirty="0" smtClean="0"/>
              <a:t>How </a:t>
            </a:r>
            <a:r>
              <a:rPr lang="en-GB" dirty="0"/>
              <a:t>can the media reporting of issues affect public opinion?</a:t>
            </a:r>
          </a:p>
          <a:p>
            <a:pPr lvl="0"/>
            <a:r>
              <a:rPr lang="en-GB" dirty="0"/>
              <a:t>How can people have a more balanced approach to issues in their communities?</a:t>
            </a:r>
          </a:p>
          <a:p>
            <a:pPr lvl="0"/>
            <a:r>
              <a:rPr lang="en-GB" dirty="0"/>
              <a:t>How does media bias impact on extremism</a:t>
            </a:r>
            <a:r>
              <a:rPr lang="en-GB" dirty="0" smtClean="0"/>
              <a:t>?</a:t>
            </a:r>
            <a:endParaRPr lang="en-GB" dirty="0"/>
          </a:p>
          <a:p>
            <a:r>
              <a:rPr lang="en-GB" dirty="0" smtClean="0"/>
              <a:t>Write </a:t>
            </a:r>
            <a:r>
              <a:rPr lang="en-GB" dirty="0"/>
              <a:t>a sentence/paragraph explaining why it is important to be a critical consumer of information and what this means in practice. </a:t>
            </a:r>
          </a:p>
        </p:txBody>
      </p:sp>
    </p:spTree>
    <p:extLst>
      <p:ext uri="{BB962C8B-B14F-4D97-AF65-F5344CB8AC3E}">
        <p14:creationId xmlns:p14="http://schemas.microsoft.com/office/powerpoint/2010/main" val="1002922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smtClean="0"/>
              <a:t>Ground rules</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descr="Board, School, Teaching, Slate, Blackboard, Emp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664" y="1334726"/>
            <a:ext cx="7263354" cy="484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753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a:t>
            </a:r>
            <a:endParaRPr lang="en-GB" dirty="0"/>
          </a:p>
        </p:txBody>
      </p:sp>
      <p:sp>
        <p:nvSpPr>
          <p:cNvPr id="3" name="Content Placeholder 2"/>
          <p:cNvSpPr>
            <a:spLocks noGrp="1"/>
          </p:cNvSpPr>
          <p:nvPr>
            <p:ph idx="1"/>
          </p:nvPr>
        </p:nvSpPr>
        <p:spPr>
          <a:xfrm>
            <a:off x="838200" y="1825625"/>
            <a:ext cx="6396789" cy="4351338"/>
          </a:xfrm>
        </p:spPr>
        <p:txBody>
          <a:bodyPr/>
          <a:lstStyle/>
          <a:p>
            <a:r>
              <a:rPr lang="en-GB" dirty="0" smtClean="0"/>
              <a:t>Revisit your </a:t>
            </a:r>
            <a:r>
              <a:rPr lang="en-GB" i="1" dirty="0" smtClean="0"/>
              <a:t>Key concepts </a:t>
            </a:r>
            <a:r>
              <a:rPr lang="en-GB" dirty="0" smtClean="0"/>
              <a:t>sheet.</a:t>
            </a:r>
          </a:p>
          <a:p>
            <a:pPr marL="0" indent="0">
              <a:buNone/>
            </a:pPr>
            <a:endParaRPr lang="en-GB" dirty="0" smtClean="0"/>
          </a:p>
          <a:p>
            <a:r>
              <a:rPr lang="en-GB" dirty="0" smtClean="0"/>
              <a:t>Add any extra ideas IN A DIFFERENT COLOUR and amend </a:t>
            </a:r>
            <a:r>
              <a:rPr lang="en-GB" dirty="0"/>
              <a:t>anything </a:t>
            </a:r>
            <a:r>
              <a:rPr lang="en-GB" dirty="0" smtClean="0"/>
              <a:t>you no longer </a:t>
            </a:r>
            <a:r>
              <a:rPr lang="en-GB" dirty="0"/>
              <a:t>agree with</a:t>
            </a:r>
            <a:r>
              <a:rPr lang="en-GB" dirty="0" smtClean="0"/>
              <a:t>.</a:t>
            </a:r>
            <a:r>
              <a:rPr lang="en-GB" dirty="0"/>
              <a:t> </a:t>
            </a:r>
          </a:p>
          <a:p>
            <a:endParaRPr lang="en-GB" dirty="0"/>
          </a:p>
          <a:p>
            <a:r>
              <a:rPr lang="en-GB" dirty="0" smtClean="0"/>
              <a:t>What have you learned </a:t>
            </a:r>
            <a:r>
              <a:rPr lang="en-GB" dirty="0"/>
              <a:t>about </a:t>
            </a:r>
            <a:r>
              <a:rPr lang="en-GB" dirty="0" smtClean="0"/>
              <a:t>your </a:t>
            </a:r>
            <a:r>
              <a:rPr lang="en-GB" dirty="0"/>
              <a:t>role in helping </a:t>
            </a:r>
            <a:r>
              <a:rPr lang="en-GB" dirty="0" smtClean="0"/>
              <a:t>the community?</a:t>
            </a:r>
            <a:endParaRPr lang="en-GB" dirty="0"/>
          </a:p>
        </p:txBody>
      </p:sp>
      <p:pic>
        <p:nvPicPr>
          <p:cNvPr id="5" name="Picture 5" descr="Key, Close, Close To, Lock, Shut O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3806" y="1573144"/>
            <a:ext cx="3373236" cy="337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244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Signposting</a:t>
            </a:r>
            <a:endParaRPr lang="en-GB" dirty="0"/>
          </a:p>
        </p:txBody>
      </p:sp>
      <p:sp>
        <p:nvSpPr>
          <p:cNvPr id="3" name="Content Placeholder 2"/>
          <p:cNvSpPr>
            <a:spLocks noGrp="1"/>
          </p:cNvSpPr>
          <p:nvPr>
            <p:ph idx="1"/>
          </p:nvPr>
        </p:nvSpPr>
        <p:spPr>
          <a:xfrm>
            <a:off x="4714374" y="1825625"/>
            <a:ext cx="6154909" cy="4351338"/>
          </a:xfrm>
        </p:spPr>
        <p:txBody>
          <a:bodyPr>
            <a:normAutofit/>
          </a:bodyPr>
          <a:lstStyle/>
          <a:p>
            <a:r>
              <a:rPr lang="en-GB" dirty="0" smtClean="0"/>
              <a:t>If you want to talk to someone about today’s lesson:</a:t>
            </a:r>
          </a:p>
          <a:p>
            <a:pPr lvl="1"/>
            <a:r>
              <a:rPr lang="en-GB" dirty="0" smtClean="0"/>
              <a:t>Tutor</a:t>
            </a:r>
          </a:p>
          <a:p>
            <a:pPr lvl="1"/>
            <a:r>
              <a:rPr lang="en-GB" dirty="0" smtClean="0"/>
              <a:t>Head of year</a:t>
            </a:r>
          </a:p>
          <a:p>
            <a:pPr lvl="1"/>
            <a:r>
              <a:rPr lang="en-GB" dirty="0" err="1" smtClean="0"/>
              <a:t>Childline</a:t>
            </a:r>
            <a:r>
              <a:rPr lang="en-GB" dirty="0"/>
              <a:t> 0800 </a:t>
            </a:r>
            <a:r>
              <a:rPr lang="en-GB" dirty="0" smtClean="0"/>
              <a:t>1111 </a:t>
            </a:r>
            <a:r>
              <a:rPr lang="en-GB" dirty="0" smtClean="0">
                <a:hlinkClick r:id="rId3"/>
              </a:rPr>
              <a:t>www.childline.org.uk</a:t>
            </a:r>
            <a:endParaRPr lang="en-GB" dirty="0" smtClean="0"/>
          </a:p>
          <a:p>
            <a:pPr lvl="1"/>
            <a:r>
              <a:rPr lang="en-GB" dirty="0" smtClean="0"/>
              <a:t>Police 101</a:t>
            </a:r>
          </a:p>
          <a:p>
            <a:pPr lvl="1"/>
            <a:r>
              <a:rPr lang="en-GB" dirty="0" smtClean="0"/>
              <a:t>Report online content: </a:t>
            </a:r>
            <a:r>
              <a:rPr lang="en-GB" u="sng" dirty="0" smtClean="0">
                <a:hlinkClick r:id="rId4"/>
              </a:rPr>
              <a:t>https://www.gov.uk/report-terrorism</a:t>
            </a:r>
            <a:r>
              <a:rPr lang="en-GB" u="sng" dirty="0" smtClean="0"/>
              <a:t> </a:t>
            </a:r>
            <a:endParaRPr lang="en-GB" dirty="0"/>
          </a:p>
        </p:txBody>
      </p:sp>
      <p:pic>
        <p:nvPicPr>
          <p:cNvPr id="6146" name="Picture 2" descr="Directory, Wood, Shield, Signpos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7799" y="2663825"/>
            <a:ext cx="25717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401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8822"/>
            <a:ext cx="10515600" cy="1325563"/>
          </a:xfrm>
        </p:spPr>
        <p:txBody>
          <a:bodyPr/>
          <a:lstStyle/>
          <a:p>
            <a:r>
              <a:rPr lang="en-GB" dirty="0" smtClean="0"/>
              <a:t>Thinking about last lesson…</a:t>
            </a:r>
            <a:endParaRPr lang="en-GB" dirty="0"/>
          </a:p>
        </p:txBody>
      </p:sp>
      <p:sp>
        <p:nvSpPr>
          <p:cNvPr id="3" name="Content Placeholder 2"/>
          <p:cNvSpPr>
            <a:spLocks noGrp="1"/>
          </p:cNvSpPr>
          <p:nvPr>
            <p:ph idx="1"/>
          </p:nvPr>
        </p:nvSpPr>
        <p:spPr>
          <a:xfrm>
            <a:off x="838200" y="2130201"/>
            <a:ext cx="10515600" cy="4351338"/>
          </a:xfrm>
        </p:spPr>
        <p:txBody>
          <a:bodyPr>
            <a:normAutofit/>
          </a:bodyPr>
          <a:lstStyle/>
          <a:p>
            <a:r>
              <a:rPr lang="en-GB" dirty="0" smtClean="0"/>
              <a:t>‘Is </a:t>
            </a:r>
            <a:r>
              <a:rPr lang="en-GB" dirty="0"/>
              <a:t>it really sustainable for a whole generation to feel that to earn the right to fully belong in this country, a lifetime of being British is apparently not enough</a:t>
            </a:r>
            <a:r>
              <a:rPr lang="en-GB" dirty="0" smtClean="0"/>
              <a:t>?’ [Guardian journalist </a:t>
            </a:r>
            <a:r>
              <a:rPr lang="en-GB" dirty="0" err="1" smtClean="0"/>
              <a:t>Afua</a:t>
            </a:r>
            <a:r>
              <a:rPr lang="en-GB" dirty="0" smtClean="0"/>
              <a:t> Hirsch]</a:t>
            </a:r>
            <a:endParaRPr lang="en-GB" dirty="0"/>
          </a:p>
          <a:p>
            <a:pPr lvl="2"/>
            <a:endParaRPr lang="en-GB" dirty="0" smtClean="0"/>
          </a:p>
          <a:p>
            <a:pPr lvl="2"/>
            <a:r>
              <a:rPr lang="en-GB" dirty="0" smtClean="0"/>
              <a:t>What </a:t>
            </a:r>
            <a:r>
              <a:rPr lang="en-GB" dirty="0"/>
              <a:t>does it mean to have a British identity?</a:t>
            </a:r>
          </a:p>
          <a:p>
            <a:pPr lvl="2"/>
            <a:r>
              <a:rPr lang="en-GB" dirty="0"/>
              <a:t>Can a person have more than one identity?</a:t>
            </a:r>
          </a:p>
          <a:p>
            <a:pPr lvl="2"/>
            <a:r>
              <a:rPr lang="en-GB" dirty="0"/>
              <a:t>Is there a division in society due to race and religious discrimination?</a:t>
            </a:r>
          </a:p>
          <a:p>
            <a:pPr lvl="2"/>
            <a:r>
              <a:rPr lang="en-GB" dirty="0"/>
              <a:t>How might a sense of division and alienation lead to extremism?</a:t>
            </a:r>
          </a:p>
          <a:p>
            <a:pPr lvl="2"/>
            <a:r>
              <a:rPr lang="en-GB" dirty="0"/>
              <a:t>How can individuals work to end the sense of division that some feel in our community?</a:t>
            </a:r>
          </a:p>
          <a:p>
            <a:pPr lvl="2"/>
            <a:r>
              <a:rPr lang="en-GB" dirty="0"/>
              <a:t>Do you think that a journalist posing this question is helping society or is having a negative impact – why?</a:t>
            </a:r>
          </a:p>
          <a:p>
            <a:endParaRPr lang="en-GB" dirty="0"/>
          </a:p>
        </p:txBody>
      </p:sp>
      <p:pic>
        <p:nvPicPr>
          <p:cNvPr id="3074" name="Picture 2" descr="Icon, News, Newspaper, 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365125"/>
            <a:ext cx="2667000" cy="156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700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Perceptions and representations of different groups</a:t>
            </a:r>
            <a:endParaRPr lang="en-GB" dirty="0"/>
          </a:p>
        </p:txBody>
      </p:sp>
      <p:sp>
        <p:nvSpPr>
          <p:cNvPr id="3" name="Content Placeholder 2"/>
          <p:cNvSpPr>
            <a:spLocks noGrp="1"/>
          </p:cNvSpPr>
          <p:nvPr>
            <p:ph idx="1"/>
          </p:nvPr>
        </p:nvSpPr>
        <p:spPr>
          <a:xfrm>
            <a:off x="838200" y="1825625"/>
            <a:ext cx="4944414" cy="4351338"/>
          </a:xfrm>
        </p:spPr>
        <p:txBody>
          <a:bodyPr/>
          <a:lstStyle/>
          <a:p>
            <a:r>
              <a:rPr lang="en-GB" dirty="0" smtClean="0"/>
              <a:t>How are teenagers who commit crimes, city bankers, migrants and terrorists represented in the news?</a:t>
            </a:r>
          </a:p>
          <a:p>
            <a:pPr marL="0" indent="0">
              <a:buNone/>
            </a:pPr>
            <a:endParaRPr lang="en-GB" dirty="0" smtClean="0"/>
          </a:p>
          <a:p>
            <a:r>
              <a:rPr lang="en-GB" dirty="0" smtClean="0"/>
              <a:t>What do you </a:t>
            </a:r>
            <a:r>
              <a:rPr lang="en-GB" dirty="0"/>
              <a:t>think </a:t>
            </a:r>
            <a:r>
              <a:rPr lang="en-GB" dirty="0" smtClean="0"/>
              <a:t>is the truth about those minority groups? </a:t>
            </a:r>
            <a:endParaRPr lang="en-GB" dirty="0"/>
          </a:p>
        </p:txBody>
      </p:sp>
      <p:pic>
        <p:nvPicPr>
          <p:cNvPr id="6146" name="Picture 2" descr="Newspaper, Paper, Pencil, Glas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6228" y="1972390"/>
            <a:ext cx="3829221" cy="328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613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Portrayal of teenagers in relation to </a:t>
            </a:r>
            <a:r>
              <a:rPr lang="en-GB" dirty="0" smtClean="0"/>
              <a:t/>
            </a:r>
            <a:br>
              <a:rPr lang="en-GB" dirty="0" smtClean="0"/>
            </a:br>
            <a:r>
              <a:rPr lang="en-GB" dirty="0" smtClean="0"/>
              <a:t>crime</a:t>
            </a:r>
            <a:endParaRPr lang="en-GB" dirty="0"/>
          </a:p>
        </p:txBody>
      </p:sp>
      <p:sp>
        <p:nvSpPr>
          <p:cNvPr id="3" name="Content Placeholder 2"/>
          <p:cNvSpPr>
            <a:spLocks noGrp="1"/>
          </p:cNvSpPr>
          <p:nvPr>
            <p:ph idx="1"/>
          </p:nvPr>
        </p:nvSpPr>
        <p:spPr/>
        <p:txBody>
          <a:bodyPr>
            <a:normAutofit fontScale="85000" lnSpcReduction="20000"/>
          </a:bodyPr>
          <a:lstStyle/>
          <a:p>
            <a:pPr lvl="0"/>
            <a:r>
              <a:rPr lang="en-GB" dirty="0" smtClean="0"/>
              <a:t>‘The </a:t>
            </a:r>
            <a:r>
              <a:rPr lang="en-GB" dirty="0"/>
              <a:t>media portrays young people more negatively than positively, which leads to the public forming an unbalanced perception of the behaviour and attitudes of young people. </a:t>
            </a:r>
            <a:r>
              <a:rPr lang="en-GB" dirty="0" smtClean="0"/>
              <a:t> </a:t>
            </a:r>
            <a:r>
              <a:rPr lang="en-GB" dirty="0"/>
              <a:t>Negative reporting causes a greater fear of the issue than the actual reality of the reported problem and enhances stereotyping</a:t>
            </a:r>
            <a:r>
              <a:rPr lang="en-GB" dirty="0" smtClean="0"/>
              <a:t>. </a:t>
            </a:r>
            <a:r>
              <a:rPr lang="en-GB" dirty="0"/>
              <a:t>Imbalanced negative portrayal of young people in the media has a damaging effect on young people and the community in which they live</a:t>
            </a:r>
            <a:r>
              <a:rPr lang="en-GB" dirty="0" smtClean="0"/>
              <a:t>.’</a:t>
            </a:r>
            <a:endParaRPr lang="en-GB" dirty="0"/>
          </a:p>
          <a:p>
            <a:pPr lvl="0"/>
            <a:r>
              <a:rPr lang="en-GB" dirty="0" smtClean="0"/>
              <a:t>For </a:t>
            </a:r>
            <a:r>
              <a:rPr lang="en-GB" dirty="0"/>
              <a:t>example, 18 out of 225 murders involved teenagers with knives but this was not proportional to the level of concern amongst the public. </a:t>
            </a:r>
          </a:p>
          <a:p>
            <a:pPr lvl="0"/>
            <a:r>
              <a:rPr lang="en-GB" dirty="0" smtClean="0"/>
              <a:t>Greater </a:t>
            </a:r>
            <a:r>
              <a:rPr lang="en-GB" dirty="0"/>
              <a:t>focus on teen vs teen violence, even though this is the least likely form of knife violence</a:t>
            </a:r>
            <a:r>
              <a:rPr lang="en-GB" dirty="0" smtClean="0"/>
              <a:t>.</a:t>
            </a:r>
          </a:p>
          <a:p>
            <a:pPr lvl="0"/>
            <a:r>
              <a:rPr lang="en-GB" dirty="0" smtClean="0"/>
              <a:t>The media </a:t>
            </a:r>
            <a:r>
              <a:rPr lang="en-GB" dirty="0"/>
              <a:t>tended to hype teen knife crime by constantly referencing other similar crimes despite there being no link between them. </a:t>
            </a:r>
          </a:p>
          <a:p>
            <a:pPr lvl="0"/>
            <a:r>
              <a:rPr lang="en-GB" dirty="0" smtClean="0"/>
              <a:t>Student </a:t>
            </a:r>
            <a:r>
              <a:rPr lang="en-GB" dirty="0"/>
              <a:t>fees march </a:t>
            </a:r>
            <a:r>
              <a:rPr lang="en-GB" dirty="0" smtClean="0"/>
              <a:t>was </a:t>
            </a:r>
            <a:r>
              <a:rPr lang="en-GB" dirty="0"/>
              <a:t>labelled ‘riots’ due to the poor behaviour of a select few. </a:t>
            </a:r>
          </a:p>
        </p:txBody>
      </p:sp>
      <p:sp>
        <p:nvSpPr>
          <p:cNvPr id="4" name="TextBox 3"/>
          <p:cNvSpPr txBox="1"/>
          <p:nvPr/>
        </p:nvSpPr>
        <p:spPr>
          <a:xfrm>
            <a:off x="1056042" y="5886371"/>
            <a:ext cx="4948518" cy="369332"/>
          </a:xfrm>
          <a:prstGeom prst="rect">
            <a:avLst/>
          </a:prstGeom>
          <a:noFill/>
        </p:spPr>
        <p:txBody>
          <a:bodyPr wrap="square" rtlCol="0">
            <a:spAutoFit/>
          </a:bodyPr>
          <a:lstStyle/>
          <a:p>
            <a:r>
              <a:rPr lang="en-GB" b="1" dirty="0"/>
              <a:t>The Hertsmere Young Researchers Team</a:t>
            </a:r>
          </a:p>
        </p:txBody>
      </p:sp>
      <p:pic>
        <p:nvPicPr>
          <p:cNvPr id="4098" name="Picture 2" descr="Book Cover, Crime, Knife, W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7741" y="111125"/>
            <a:ext cx="24193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75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r>
              <a:rPr lang="en-GB" dirty="0"/>
              <a:t>Portrayal of city </a:t>
            </a:r>
            <a:r>
              <a:rPr lang="en-GB" dirty="0" smtClean="0"/>
              <a:t>bankers</a:t>
            </a:r>
            <a:endParaRPr lang="en-GB" dirty="0"/>
          </a:p>
        </p:txBody>
      </p:sp>
      <p:sp>
        <p:nvSpPr>
          <p:cNvPr id="3" name="Content Placeholder 2"/>
          <p:cNvSpPr>
            <a:spLocks noGrp="1"/>
          </p:cNvSpPr>
          <p:nvPr>
            <p:ph idx="1"/>
          </p:nvPr>
        </p:nvSpPr>
        <p:spPr>
          <a:xfrm>
            <a:off x="838200" y="1457484"/>
            <a:ext cx="10515600" cy="4724681"/>
          </a:xfrm>
        </p:spPr>
        <p:txBody>
          <a:bodyPr>
            <a:noAutofit/>
          </a:bodyPr>
          <a:lstStyle/>
          <a:p>
            <a:pPr lvl="0"/>
            <a:r>
              <a:rPr lang="en-GB" sz="2400" dirty="0" smtClean="0"/>
              <a:t>94% of </a:t>
            </a:r>
            <a:r>
              <a:rPr lang="en-GB" sz="2400" dirty="0"/>
              <a:t>those surveyed believe the UK retail banking sector </a:t>
            </a:r>
            <a:r>
              <a:rPr lang="en-GB" sz="2400" dirty="0" smtClean="0"/>
              <a:t>is</a:t>
            </a:r>
            <a:br>
              <a:rPr lang="en-GB" sz="2400" dirty="0" smtClean="0"/>
            </a:br>
            <a:r>
              <a:rPr lang="en-GB" sz="2400" dirty="0" smtClean="0"/>
              <a:t>negatively </a:t>
            </a:r>
            <a:r>
              <a:rPr lang="en-GB" sz="2400" dirty="0"/>
              <a:t>or very negatively portrayed by the </a:t>
            </a:r>
            <a:r>
              <a:rPr lang="en-GB" sz="2400" dirty="0" smtClean="0"/>
              <a:t>media.</a:t>
            </a:r>
          </a:p>
          <a:p>
            <a:pPr lvl="0"/>
            <a:r>
              <a:rPr lang="en-GB" sz="2400" dirty="0" smtClean="0"/>
              <a:t>71% of </a:t>
            </a:r>
            <a:r>
              <a:rPr lang="en-GB" sz="2400" dirty="0"/>
              <a:t>respondents believe there is a degree of hysteria in the media’s portrayal of the UK retail banking sector. </a:t>
            </a:r>
            <a:endParaRPr lang="en-GB" sz="2400" dirty="0" smtClean="0"/>
          </a:p>
          <a:p>
            <a:pPr lvl="0"/>
            <a:r>
              <a:rPr lang="en-GB" sz="2400" dirty="0" smtClean="0"/>
              <a:t>A </a:t>
            </a:r>
            <a:r>
              <a:rPr lang="en-GB" sz="2400" dirty="0"/>
              <a:t>researcher tracked 7 new recruits to banking firms. He found no evidence of the ‘party lifestyle’ suggested by films like </a:t>
            </a:r>
            <a:r>
              <a:rPr lang="en-GB" sz="2400" i="1" dirty="0" smtClean="0"/>
              <a:t>The </a:t>
            </a:r>
            <a:r>
              <a:rPr lang="en-GB" sz="2400" i="1" dirty="0"/>
              <a:t>Wolf of Wall </a:t>
            </a:r>
            <a:r>
              <a:rPr lang="en-GB" sz="2400" i="1" dirty="0" smtClean="0"/>
              <a:t>Street</a:t>
            </a:r>
            <a:r>
              <a:rPr lang="en-GB" sz="2400" dirty="0" smtClean="0"/>
              <a:t>. ‘…most </a:t>
            </a:r>
            <a:r>
              <a:rPr lang="en-GB" sz="2400" dirty="0"/>
              <a:t>of the young bankers that I </a:t>
            </a:r>
            <a:r>
              <a:rPr lang="en-GB" sz="2400" dirty="0" smtClean="0"/>
              <a:t>followed … worked </a:t>
            </a:r>
            <a:r>
              <a:rPr lang="en-GB" sz="2400" dirty="0"/>
              <a:t>100 hours a week, they never saw their </a:t>
            </a:r>
            <a:r>
              <a:rPr lang="en-GB" sz="2400" dirty="0" smtClean="0"/>
              <a:t>friends ...’</a:t>
            </a:r>
            <a:endParaRPr lang="en-GB" sz="2400" dirty="0"/>
          </a:p>
          <a:p>
            <a:pPr lvl="0"/>
            <a:r>
              <a:rPr lang="en-GB" sz="2400" dirty="0" smtClean="0"/>
              <a:t>While </a:t>
            </a:r>
            <a:r>
              <a:rPr lang="en-GB" sz="2400" dirty="0"/>
              <a:t>the banking industry was implicated in the recent recession, it is important to note the huge income from the financial and insurance services even during this economic downturn. For example, they contributed £126.9 billion to the economy in 2014. In 2013/14, the banking sector alone contributed £21.4 billion to UK tax </a:t>
            </a:r>
            <a:r>
              <a:rPr lang="en-GB" sz="2400" dirty="0" smtClean="0"/>
              <a:t>receipts. </a:t>
            </a:r>
            <a:endParaRPr lang="en-GB" sz="2400" dirty="0"/>
          </a:p>
          <a:p>
            <a:endParaRPr lang="en-GB" sz="2400" dirty="0"/>
          </a:p>
        </p:txBody>
      </p:sp>
      <p:pic>
        <p:nvPicPr>
          <p:cNvPr id="5122" name="Picture 2" descr="Graph, Growth, Finance, Profi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3549" y="475456"/>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90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Portrayal of </a:t>
            </a:r>
            <a:r>
              <a:rPr lang="en-GB" dirty="0" smtClean="0"/>
              <a:t>migrants</a:t>
            </a:r>
            <a:endParaRPr lang="en-GB" dirty="0"/>
          </a:p>
        </p:txBody>
      </p:sp>
      <p:sp>
        <p:nvSpPr>
          <p:cNvPr id="3" name="Content Placeholder 2"/>
          <p:cNvSpPr>
            <a:spLocks noGrp="1"/>
          </p:cNvSpPr>
          <p:nvPr>
            <p:ph idx="1"/>
          </p:nvPr>
        </p:nvSpPr>
        <p:spPr>
          <a:xfrm>
            <a:off x="838200" y="1947545"/>
            <a:ext cx="10515600" cy="4351338"/>
          </a:xfrm>
        </p:spPr>
        <p:txBody>
          <a:bodyPr>
            <a:normAutofit/>
          </a:bodyPr>
          <a:lstStyle/>
          <a:p>
            <a:pPr lvl="0"/>
            <a:r>
              <a:rPr lang="en-GB" dirty="0" smtClean="0"/>
              <a:t>Recent </a:t>
            </a:r>
            <a:r>
              <a:rPr lang="en-GB" dirty="0"/>
              <a:t>immigrants (those who arrived after 1999) were 45% less likely to receive </a:t>
            </a:r>
            <a:r>
              <a:rPr lang="en-GB" dirty="0" smtClean="0"/>
              <a:t>benefits than </a:t>
            </a:r>
            <a:r>
              <a:rPr lang="en-GB" dirty="0"/>
              <a:t>UK natives over the period 2000-11. They were also 3% less </a:t>
            </a:r>
            <a:r>
              <a:rPr lang="en-GB" dirty="0" smtClean="0"/>
              <a:t>likely than UK natives </a:t>
            </a:r>
            <a:r>
              <a:rPr lang="en-GB" dirty="0"/>
              <a:t>to live in social housing.</a:t>
            </a:r>
          </a:p>
          <a:p>
            <a:pPr lvl="0"/>
            <a:r>
              <a:rPr lang="en-GB" dirty="0"/>
              <a:t>Over the same period, recent immigrants from within the EU have on average contributed 34% more in taxes than they have received </a:t>
            </a:r>
            <a:r>
              <a:rPr lang="en-GB" dirty="0" smtClean="0"/>
              <a:t>from the government. UK </a:t>
            </a:r>
            <a:r>
              <a:rPr lang="en-GB" dirty="0"/>
              <a:t>natives’ tax payments were 11% lower than </a:t>
            </a:r>
            <a:r>
              <a:rPr lang="en-GB" dirty="0" smtClean="0"/>
              <a:t>they </a:t>
            </a:r>
            <a:r>
              <a:rPr lang="en-GB" dirty="0"/>
              <a:t>received.</a:t>
            </a:r>
          </a:p>
          <a:p>
            <a:pPr lvl="0"/>
            <a:r>
              <a:rPr lang="en-GB" dirty="0"/>
              <a:t>In 2011, 32% of recent EU immigrants and 43% of recent non-EU immigrants had a university degree. The comparable figure for UK natives is 21</a:t>
            </a:r>
            <a:r>
              <a:rPr lang="en-GB" dirty="0" smtClean="0"/>
              <a:t>%.</a:t>
            </a:r>
            <a:endParaRPr lang="en-GB" dirty="0"/>
          </a:p>
        </p:txBody>
      </p:sp>
      <p:pic>
        <p:nvPicPr>
          <p:cNvPr id="6146" name="Picture 2" descr="Shield, Welcome, Asylum Seekers, Refug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8870" y="109696"/>
            <a:ext cx="24098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3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Portrayal of terrorists and </a:t>
            </a:r>
            <a:r>
              <a:rPr lang="en-GB" dirty="0" smtClean="0"/>
              <a:t>extremists</a:t>
            </a:r>
            <a:endParaRPr lang="en-GB" dirty="0"/>
          </a:p>
        </p:txBody>
      </p:sp>
      <p:sp>
        <p:nvSpPr>
          <p:cNvPr id="3" name="Content Placeholder 2"/>
          <p:cNvSpPr>
            <a:spLocks noGrp="1"/>
          </p:cNvSpPr>
          <p:nvPr>
            <p:ph idx="1"/>
          </p:nvPr>
        </p:nvSpPr>
        <p:spPr/>
        <p:txBody>
          <a:bodyPr>
            <a:normAutofit lnSpcReduction="10000"/>
          </a:bodyPr>
          <a:lstStyle/>
          <a:p>
            <a:pPr lvl="0"/>
            <a:r>
              <a:rPr lang="en-GB" dirty="0" smtClean="0"/>
              <a:t>78</a:t>
            </a:r>
            <a:r>
              <a:rPr lang="en-GB" dirty="0"/>
              <a:t>% of arrests for terrorism offences were of people who considered themselves British or </a:t>
            </a:r>
            <a:r>
              <a:rPr lang="en-GB" dirty="0" smtClean="0"/>
              <a:t>with British </a:t>
            </a:r>
            <a:r>
              <a:rPr lang="en-GB" dirty="0"/>
              <a:t>dual nationality.</a:t>
            </a:r>
          </a:p>
          <a:p>
            <a:pPr lvl="0"/>
            <a:r>
              <a:rPr lang="en-GB" dirty="0"/>
              <a:t>During 2014-15, although it is true that the majority of people imprisoned for terrorism-related offences were Muslim, </a:t>
            </a:r>
            <a:r>
              <a:rPr lang="en-GB" dirty="0" smtClean="0"/>
              <a:t>‘of </a:t>
            </a:r>
            <a:r>
              <a:rPr lang="en-GB" dirty="0"/>
              <a:t>the 70 people in prison for domestic </a:t>
            </a:r>
            <a:r>
              <a:rPr lang="en-GB" dirty="0" smtClean="0"/>
              <a:t>extremism, the </a:t>
            </a:r>
            <a:r>
              <a:rPr lang="en-GB" dirty="0"/>
              <a:t>majority (39) considered themselves to be Christian, and 26 considered themselves to have no religion. All but one person considered themselves to be of </a:t>
            </a:r>
            <a:r>
              <a:rPr lang="en-GB" dirty="0" smtClean="0"/>
              <a:t>“White” </a:t>
            </a:r>
            <a:r>
              <a:rPr lang="en-GB" dirty="0"/>
              <a:t>ethnicity, and </a:t>
            </a:r>
            <a:r>
              <a:rPr lang="en-GB" dirty="0" smtClean="0"/>
              <a:t>94% considered </a:t>
            </a:r>
            <a:r>
              <a:rPr lang="en-GB" dirty="0"/>
              <a:t>themselves to be of </a:t>
            </a:r>
            <a:r>
              <a:rPr lang="en-GB" dirty="0" smtClean="0"/>
              <a:t>“British” </a:t>
            </a:r>
            <a:r>
              <a:rPr lang="en-GB" dirty="0"/>
              <a:t>nationality</a:t>
            </a:r>
            <a:r>
              <a:rPr lang="en-GB" dirty="0" smtClean="0"/>
              <a:t>.’</a:t>
            </a:r>
            <a:endParaRPr lang="en-GB" dirty="0"/>
          </a:p>
          <a:p>
            <a:pPr lvl="0"/>
            <a:r>
              <a:rPr lang="en-GB" dirty="0" smtClean="0"/>
              <a:t>The </a:t>
            </a:r>
            <a:r>
              <a:rPr lang="en-GB" dirty="0"/>
              <a:t>majority of terrorist incidents in the UK </a:t>
            </a:r>
            <a:r>
              <a:rPr lang="en-GB" dirty="0" smtClean="0"/>
              <a:t>occurred in Northern Ireland. The threat level in mainland Britain has </a:t>
            </a:r>
            <a:r>
              <a:rPr lang="en-GB" dirty="0"/>
              <a:t>reduced.</a:t>
            </a:r>
          </a:p>
          <a:p>
            <a:endParaRPr lang="en-GB" dirty="0"/>
          </a:p>
        </p:txBody>
      </p:sp>
      <p:pic>
        <p:nvPicPr>
          <p:cNvPr id="1028" name="Picture 4" descr="Actor, Vector, Danila Bagr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5860" y="365125"/>
            <a:ext cx="1703917" cy="146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4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questions</a:t>
            </a:r>
            <a:endParaRPr lang="en-GB" dirty="0"/>
          </a:p>
        </p:txBody>
      </p:sp>
      <p:sp>
        <p:nvSpPr>
          <p:cNvPr id="3" name="Content Placeholder 2"/>
          <p:cNvSpPr>
            <a:spLocks noGrp="1"/>
          </p:cNvSpPr>
          <p:nvPr>
            <p:ph idx="1"/>
          </p:nvPr>
        </p:nvSpPr>
        <p:spPr>
          <a:xfrm>
            <a:off x="838200" y="1825625"/>
            <a:ext cx="4792579" cy="4351338"/>
          </a:xfrm>
        </p:spPr>
        <p:txBody>
          <a:bodyPr/>
          <a:lstStyle/>
          <a:p>
            <a:pPr lvl="0"/>
            <a:endParaRPr lang="en-GB" dirty="0" smtClean="0"/>
          </a:p>
          <a:p>
            <a:pPr lvl="0"/>
            <a:r>
              <a:rPr lang="en-GB" dirty="0" smtClean="0"/>
              <a:t>How might the </a:t>
            </a:r>
            <a:r>
              <a:rPr lang="en-GB" dirty="0"/>
              <a:t>media presentation of stories </a:t>
            </a:r>
            <a:r>
              <a:rPr lang="en-GB" dirty="0" smtClean="0"/>
              <a:t>fuel </a:t>
            </a:r>
            <a:r>
              <a:rPr lang="en-GB" dirty="0"/>
              <a:t>divisions in our </a:t>
            </a:r>
            <a:r>
              <a:rPr lang="en-GB" dirty="0" smtClean="0"/>
              <a:t>communities? </a:t>
            </a:r>
          </a:p>
          <a:p>
            <a:r>
              <a:rPr lang="en-GB" dirty="0" smtClean="0"/>
              <a:t>How might this contribute </a:t>
            </a:r>
            <a:r>
              <a:rPr lang="en-GB" dirty="0"/>
              <a:t>to </a:t>
            </a:r>
            <a:r>
              <a:rPr lang="en-GB" dirty="0" smtClean="0"/>
              <a:t>extremism?</a:t>
            </a:r>
            <a:endParaRPr lang="en-GB" dirty="0"/>
          </a:p>
          <a:p>
            <a:pPr lvl="0"/>
            <a:endParaRPr lang="en-GB" dirty="0"/>
          </a:p>
        </p:txBody>
      </p:sp>
      <p:pic>
        <p:nvPicPr>
          <p:cNvPr id="7170" name="Picture 2" descr="Press, Journalist, Photographer, 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4712" y="1997566"/>
            <a:ext cx="3823013" cy="254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1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1072</Words>
  <Application>Microsoft Office PowerPoint</Application>
  <PresentationFormat>Widescreen</PresentationFormat>
  <Paragraphs>128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Courier New</vt:lpstr>
      <vt:lpstr>Office Theme</vt:lpstr>
      <vt:lpstr>How can language divide us?</vt:lpstr>
      <vt:lpstr>Ground rules</vt:lpstr>
      <vt:lpstr>Thinking about last lesson…</vt:lpstr>
      <vt:lpstr>Perceptions and representations of different groups</vt:lpstr>
      <vt:lpstr>Portrayal of teenagers in relation to  crime</vt:lpstr>
      <vt:lpstr>Portrayal of city bankers</vt:lpstr>
      <vt:lpstr>Portrayal of migrants</vt:lpstr>
      <vt:lpstr>Portrayal of terrorists and extremists</vt:lpstr>
      <vt:lpstr>Key questions</vt:lpstr>
      <vt:lpstr>Critical consumers of information</vt:lpstr>
      <vt:lpstr>Migration article</vt:lpstr>
      <vt:lpstr>Original Times article</vt:lpstr>
      <vt:lpstr>Response article</vt:lpstr>
      <vt:lpstr>Reflection</vt:lpstr>
      <vt:lpstr>Critical reader</vt:lpstr>
      <vt:lpstr>Critical reader</vt:lpstr>
      <vt:lpstr>PowerPoint Presentation</vt:lpstr>
      <vt:lpstr>PowerPoint Presentation</vt:lpstr>
      <vt:lpstr>Key questions</vt:lpstr>
      <vt:lpstr>Reflection</vt:lpstr>
      <vt:lpstr>Signposting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Preventing Extremism</dc:title>
  <dc:creator>Anne Clare</dc:creator>
  <cp:lastModifiedBy>Parama Chakravorty</cp:lastModifiedBy>
  <cp:revision>29</cp:revision>
  <dcterms:created xsi:type="dcterms:W3CDTF">2016-04-29T16:15:46Z</dcterms:created>
  <dcterms:modified xsi:type="dcterms:W3CDTF">2016-06-28T08:35:58Z</dcterms:modified>
</cp:coreProperties>
</file>