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78" autoAdjust="0"/>
  </p:normalViewPr>
  <p:slideViewPr>
    <p:cSldViewPr>
      <p:cViewPr varScale="1">
        <p:scale>
          <a:sx n="49" d="100"/>
          <a:sy n="49"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887B3-7551-4AFA-9E4D-DBD02C06E48E}" type="datetimeFigureOut">
              <a:rPr lang="en-GB" smtClean="0"/>
              <a:t>27/01/2020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340D0-48B2-4921-922B-D65528872B43}" type="slidenum">
              <a:rPr lang="en-GB" smtClean="0"/>
              <a:t>‹#›</a:t>
            </a:fld>
            <a:endParaRPr lang="en-GB"/>
          </a:p>
        </p:txBody>
      </p:sp>
    </p:spTree>
    <p:extLst>
      <p:ext uri="{BB962C8B-B14F-4D97-AF65-F5344CB8AC3E}">
        <p14:creationId xmlns:p14="http://schemas.microsoft.com/office/powerpoint/2010/main" val="145248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Today we are going to be talking about something called Resilience. </a:t>
            </a:r>
          </a:p>
          <a:p>
            <a:r>
              <a:rPr lang="en-GB" dirty="0" smtClean="0"/>
              <a:t>Resilience is something that we all use all the time to help us when things get tricky, don’t go as we want them or for things we find difficult. </a:t>
            </a:r>
          </a:p>
          <a:p>
            <a:r>
              <a:rPr lang="en-GB" dirty="0" smtClean="0"/>
              <a:t>We are going to learn about what it is, why we need it and how we can build up our own</a:t>
            </a:r>
            <a:r>
              <a:rPr lang="en-GB" baseline="0" dirty="0" smtClean="0"/>
              <a:t> resilience.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1</a:t>
            </a:fld>
            <a:endParaRPr lang="en-GB"/>
          </a:p>
        </p:txBody>
      </p:sp>
    </p:spTree>
    <p:extLst>
      <p:ext uri="{BB962C8B-B14F-4D97-AF65-F5344CB8AC3E}">
        <p14:creationId xmlns:p14="http://schemas.microsoft.com/office/powerpoint/2010/main" val="2217546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Does</a:t>
            </a:r>
            <a:r>
              <a:rPr lang="en-GB" baseline="0" dirty="0" smtClean="0"/>
              <a:t> anybody have any ideas what Resilience is?</a:t>
            </a:r>
          </a:p>
          <a:p>
            <a:r>
              <a:rPr lang="en-GB" baseline="0" dirty="0" smtClean="0"/>
              <a:t>Brilliant – some really good ideas etc.  </a:t>
            </a:r>
          </a:p>
          <a:p>
            <a:r>
              <a:rPr lang="en-GB" baseline="0" dirty="0" smtClean="0"/>
              <a:t>Resilience is </a:t>
            </a:r>
            <a:r>
              <a:rPr lang="en-GB" dirty="0" smtClean="0"/>
              <a:t>how well we bounce back when something is difficult or goes wrong. </a:t>
            </a:r>
          </a:p>
          <a:p>
            <a:r>
              <a:rPr lang="en-GB" dirty="0" smtClean="0"/>
              <a:t>It is h</a:t>
            </a:r>
            <a:r>
              <a:rPr lang="en-GB" baseline="0" dirty="0" smtClean="0"/>
              <a:t>ow we keep going when things get hard rather than giving up. </a:t>
            </a:r>
          </a:p>
          <a:p>
            <a:r>
              <a:rPr lang="en-GB" baseline="0" dirty="0" smtClean="0"/>
              <a:t>For example, if you are doing some tricky maths that you don’t understand it might be easy to give up and say ‘I can’t do that’ but with resilience you can keep trying, ask for help, try again and manage to finish your maths rather than giving up. </a:t>
            </a:r>
          </a:p>
          <a:p>
            <a:r>
              <a:rPr lang="en-GB" baseline="0" dirty="0" smtClean="0"/>
              <a:t>Or it could be when you are trying to learn a difficult football move. You are finding it difficult to do. Without resilience you may give up and say ‘I can’t do this, I’m not going to do it any more’. With resilience you keep going and practising until you can do the trick. </a:t>
            </a:r>
          </a:p>
          <a:p>
            <a:r>
              <a:rPr lang="en-GB" baseline="0" dirty="0" smtClean="0"/>
              <a:t> </a:t>
            </a:r>
          </a:p>
        </p:txBody>
      </p:sp>
      <p:sp>
        <p:nvSpPr>
          <p:cNvPr id="4" name="Slide Number Placeholder 3"/>
          <p:cNvSpPr>
            <a:spLocks noGrp="1"/>
          </p:cNvSpPr>
          <p:nvPr>
            <p:ph type="sldNum" sz="quarter" idx="10"/>
          </p:nvPr>
        </p:nvSpPr>
        <p:spPr/>
        <p:txBody>
          <a:bodyPr/>
          <a:lstStyle/>
          <a:p>
            <a:fld id="{219340D0-48B2-4921-922B-D65528872B43}" type="slidenum">
              <a:rPr lang="en-GB" smtClean="0"/>
              <a:t>2</a:t>
            </a:fld>
            <a:endParaRPr lang="en-GB"/>
          </a:p>
        </p:txBody>
      </p:sp>
    </p:spTree>
    <p:extLst>
      <p:ext uri="{BB962C8B-B14F-4D97-AF65-F5344CB8AC3E}">
        <p14:creationId xmlns:p14="http://schemas.microsoft.com/office/powerpoint/2010/main" val="428942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Resilience is not something you either</a:t>
            </a:r>
            <a:r>
              <a:rPr lang="en-GB" baseline="0" dirty="0" smtClean="0"/>
              <a:t> have or haven’t got. It changes over time and this means that we can do things to help us get more resilient. It may be that sometimes we feel less resilient but that doesn’t mean we will always feel that way. Building our resilience can take time but is something we can all do.</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3</a:t>
            </a:fld>
            <a:endParaRPr lang="en-GB"/>
          </a:p>
        </p:txBody>
      </p:sp>
    </p:spTree>
    <p:extLst>
      <p:ext uri="{BB962C8B-B14F-4D97-AF65-F5344CB8AC3E}">
        <p14:creationId xmlns:p14="http://schemas.microsoft.com/office/powerpoint/2010/main" val="146689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are three main things that help make us feel resilient and able to keep going when things get tough. </a:t>
            </a:r>
          </a:p>
          <a:p>
            <a:pPr marL="171450" indent="-171450">
              <a:buFont typeface="Arial" panose="020B0604020202020204" pitchFamily="34" charset="0"/>
              <a:buChar char="•"/>
            </a:pPr>
            <a:r>
              <a:rPr lang="en-GB" baseline="0" dirty="0" smtClean="0"/>
              <a:t>Our sense of </a:t>
            </a:r>
            <a:r>
              <a:rPr lang="en-GB" b="1" baseline="0" dirty="0" smtClean="0"/>
              <a:t>self-esteem. </a:t>
            </a:r>
            <a:r>
              <a:rPr lang="en-GB" b="0" baseline="0" dirty="0" smtClean="0"/>
              <a:t>This is how we good we feel about ourselves. This is valuing ourselves and looking after ourselves. </a:t>
            </a:r>
            <a:endParaRPr lang="en-GB" b="1" baseline="0" dirty="0" smtClean="0"/>
          </a:p>
          <a:p>
            <a:pPr marL="171450" indent="-171450">
              <a:buFont typeface="Arial" panose="020B0604020202020204" pitchFamily="34" charset="0"/>
              <a:buChar char="•"/>
            </a:pPr>
            <a:r>
              <a:rPr lang="en-GB" baseline="0" dirty="0" smtClean="0"/>
              <a:t>Supportive relationships with other people around us. For example, having friends who help us and look after us. Having a parent, grandparent, sister or brother or guardian at home who we can talk to and who takes care of us. </a:t>
            </a:r>
          </a:p>
          <a:p>
            <a:pPr marL="171450" indent="-171450">
              <a:buFont typeface="Arial" panose="020B0604020202020204" pitchFamily="34" charset="0"/>
              <a:buChar char="•"/>
            </a:pPr>
            <a:r>
              <a:rPr lang="en-GB" baseline="0" dirty="0" smtClean="0"/>
              <a:t>Knowing ourselves and being able to </a:t>
            </a:r>
            <a:r>
              <a:rPr lang="en-GB" b="1" baseline="0" dirty="0" smtClean="0"/>
              <a:t>regulate our emotions. </a:t>
            </a:r>
            <a:r>
              <a:rPr lang="en-GB" b="0" baseline="0" dirty="0" smtClean="0"/>
              <a:t>This means recognising when we are getting upset or angry and being able to do things to make us feel more calm and settled. </a:t>
            </a:r>
            <a:endParaRPr lang="en-GB" b="1" dirty="0"/>
          </a:p>
        </p:txBody>
      </p:sp>
      <p:sp>
        <p:nvSpPr>
          <p:cNvPr id="4" name="Slide Number Placeholder 3"/>
          <p:cNvSpPr>
            <a:spLocks noGrp="1"/>
          </p:cNvSpPr>
          <p:nvPr>
            <p:ph type="sldNum" sz="quarter" idx="10"/>
          </p:nvPr>
        </p:nvSpPr>
        <p:spPr/>
        <p:txBody>
          <a:bodyPr/>
          <a:lstStyle/>
          <a:p>
            <a:fld id="{219340D0-48B2-4921-922B-D65528872B43}" type="slidenum">
              <a:rPr lang="en-GB" smtClean="0"/>
              <a:t>4</a:t>
            </a:fld>
            <a:endParaRPr lang="en-GB"/>
          </a:p>
        </p:txBody>
      </p:sp>
    </p:spTree>
    <p:extLst>
      <p:ext uri="{BB962C8B-B14F-4D97-AF65-F5344CB8AC3E}">
        <p14:creationId xmlns:p14="http://schemas.microsoft.com/office/powerpoint/2010/main" val="197291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a:t>
            </a:r>
            <a:r>
              <a:rPr lang="en-GB" baseline="0" dirty="0" smtClean="0"/>
              <a:t> may have heard about Growth </a:t>
            </a:r>
            <a:r>
              <a:rPr lang="en-GB" baseline="0" dirty="0" err="1" smtClean="0"/>
              <a:t>Mindset</a:t>
            </a:r>
            <a:r>
              <a:rPr lang="en-GB" baseline="0" dirty="0" smtClean="0"/>
              <a:t> in school already. It is a way of thinking that increases how confidently we approach tasks and helps us think about things in a useful way rather than in a way that will make us feel unhappy and give up. </a:t>
            </a:r>
          </a:p>
          <a:p>
            <a:r>
              <a:rPr lang="en-GB" baseline="0" dirty="0" smtClean="0"/>
              <a:t>Instead of thinking about the difficulties and how we can’t do something Growth </a:t>
            </a:r>
            <a:r>
              <a:rPr lang="en-GB" baseline="0" dirty="0" err="1" smtClean="0"/>
              <a:t>Mindset</a:t>
            </a:r>
            <a:r>
              <a:rPr lang="en-GB" baseline="0" dirty="0" smtClean="0"/>
              <a:t> suggests we think about things as challenges and look at these as opportunities for development. </a:t>
            </a:r>
          </a:p>
          <a:p>
            <a:r>
              <a:rPr lang="en-GB" baseline="0" dirty="0" smtClean="0"/>
              <a:t>Growth </a:t>
            </a:r>
            <a:r>
              <a:rPr lang="en-GB" baseline="0" dirty="0" err="1" smtClean="0"/>
              <a:t>Mindset</a:t>
            </a:r>
            <a:r>
              <a:rPr lang="en-GB" baseline="0" dirty="0" smtClean="0"/>
              <a:t> takes practise but is worth it.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5</a:t>
            </a:fld>
            <a:endParaRPr lang="en-GB"/>
          </a:p>
        </p:txBody>
      </p:sp>
    </p:spTree>
    <p:extLst>
      <p:ext uri="{BB962C8B-B14F-4D97-AF65-F5344CB8AC3E}">
        <p14:creationId xmlns:p14="http://schemas.microsoft.com/office/powerpoint/2010/main" val="285398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Growth </a:t>
            </a:r>
            <a:r>
              <a:rPr lang="en-GB" dirty="0" err="1" smtClean="0"/>
              <a:t>mindset</a:t>
            </a:r>
            <a:r>
              <a:rPr lang="en-GB" dirty="0" smtClean="0"/>
              <a:t> is a way of thinking</a:t>
            </a:r>
            <a:r>
              <a:rPr lang="en-GB" baseline="0" dirty="0" smtClean="0"/>
              <a:t> and talking. There are other ways of helping us build our resilience. </a:t>
            </a:r>
          </a:p>
          <a:p>
            <a:r>
              <a:rPr lang="en-GB" baseline="0" dirty="0" smtClean="0"/>
              <a:t>Imagine you have rucksack and you can fill it with activities and ideas that can help you when you start to struggle or want to give up. </a:t>
            </a:r>
          </a:p>
          <a:p>
            <a:r>
              <a:rPr lang="en-GB" baseline="0" dirty="0" smtClean="0"/>
              <a:t>Any idea of things that may help you not give up and keep going when things get difficult? </a:t>
            </a:r>
          </a:p>
          <a:p>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6</a:t>
            </a:fld>
            <a:endParaRPr lang="en-GB"/>
          </a:p>
        </p:txBody>
      </p:sp>
    </p:spTree>
    <p:extLst>
      <p:ext uri="{BB962C8B-B14F-4D97-AF65-F5344CB8AC3E}">
        <p14:creationId xmlns:p14="http://schemas.microsoft.com/office/powerpoint/2010/main" val="997185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Brilliant! Lots</a:t>
            </a:r>
            <a:r>
              <a:rPr lang="en-GB" baseline="0" dirty="0" smtClean="0"/>
              <a:t> of good ideas there. </a:t>
            </a:r>
          </a:p>
          <a:p>
            <a:r>
              <a:rPr lang="en-GB" baseline="0" dirty="0" smtClean="0"/>
              <a:t>Different things work for different people but some ideas to put in your resilience ruck sack could be:</a:t>
            </a:r>
          </a:p>
          <a:p>
            <a:pPr marL="228600" indent="-228600">
              <a:buAutoNum type="arabicPeriod"/>
            </a:pPr>
            <a:r>
              <a:rPr lang="en-GB" baseline="0" dirty="0" smtClean="0"/>
              <a:t>Someone you can talk to when you feel like giving up – friends or family.</a:t>
            </a:r>
          </a:p>
          <a:p>
            <a:pPr marL="228600" indent="-228600">
              <a:buAutoNum type="arabicPeriod"/>
            </a:pPr>
            <a:r>
              <a:rPr lang="en-GB" baseline="0" dirty="0" smtClean="0"/>
              <a:t>Doing something creative you enjoy such as painting or drawing, making models. </a:t>
            </a:r>
          </a:p>
          <a:p>
            <a:pPr marL="228600" indent="-228600">
              <a:buAutoNum type="arabicPeriod"/>
            </a:pPr>
            <a:r>
              <a:rPr lang="en-GB" baseline="0" dirty="0" smtClean="0"/>
              <a:t>Finding something that makes you laugh – laughing makes us more relaxed and positive about things and so builds our resilience. </a:t>
            </a:r>
          </a:p>
          <a:p>
            <a:pPr marL="228600" indent="-228600">
              <a:buAutoNum type="arabicPeriod"/>
            </a:pPr>
            <a:r>
              <a:rPr lang="en-GB" baseline="0" dirty="0" smtClean="0"/>
              <a:t>Doing some exercise – particularly if it is something you enjoy like bouncing on a trampoline, dancing or playing football. </a:t>
            </a:r>
          </a:p>
          <a:p>
            <a:pPr marL="228600" indent="-228600">
              <a:buAutoNum type="arabicPeriod"/>
            </a:pPr>
            <a:r>
              <a:rPr lang="en-GB" baseline="0" dirty="0" smtClean="0"/>
              <a:t>Making sure you are getting enough sleep.</a:t>
            </a:r>
          </a:p>
          <a:p>
            <a:pPr marL="228600" indent="-228600">
              <a:buAutoNum type="arabicPeriod"/>
            </a:pPr>
            <a:r>
              <a:rPr lang="en-GB" baseline="0" dirty="0" smtClean="0"/>
              <a:t>Eating healthily - for example fruit and vegetables.   </a:t>
            </a:r>
          </a:p>
          <a:p>
            <a:pPr marL="0" indent="0">
              <a:buNone/>
            </a:pPr>
            <a:r>
              <a:rPr lang="en-GB" baseline="0" dirty="0" smtClean="0"/>
              <a:t>if your body is feeling happy and healthy this makes you have more resilience for all sorts of things.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7</a:t>
            </a:fld>
            <a:endParaRPr lang="en-GB"/>
          </a:p>
        </p:txBody>
      </p:sp>
    </p:spTree>
    <p:extLst>
      <p:ext uri="{BB962C8B-B14F-4D97-AF65-F5344CB8AC3E}">
        <p14:creationId xmlns:p14="http://schemas.microsoft.com/office/powerpoint/2010/main" val="394765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Thank you for listening today. Before we go have a think about some of the things that you could do to build your resilience, what you may</a:t>
            </a:r>
            <a:r>
              <a:rPr lang="en-GB" baseline="0" dirty="0" smtClean="0"/>
              <a:t> </a:t>
            </a:r>
            <a:r>
              <a:rPr lang="en-GB" dirty="0" smtClean="0"/>
              <a:t>put</a:t>
            </a:r>
            <a:r>
              <a:rPr lang="en-GB" baseline="0" dirty="0" smtClean="0"/>
              <a:t> in your Resilience Rucksack and next time you think you need a bit of resilience they may be able to help you.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8</a:t>
            </a:fld>
            <a:endParaRPr lang="en-GB"/>
          </a:p>
        </p:txBody>
      </p:sp>
    </p:spTree>
    <p:extLst>
      <p:ext uri="{BB962C8B-B14F-4D97-AF65-F5344CB8AC3E}">
        <p14:creationId xmlns:p14="http://schemas.microsoft.com/office/powerpoint/2010/main" val="351427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143055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190697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84084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251454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280173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18F202-FC0A-4581-970E-F2A157276B7D}"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128665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18F202-FC0A-4581-970E-F2A157276B7D}"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204555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18F202-FC0A-4581-970E-F2A157276B7D}"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16548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8F202-FC0A-4581-970E-F2A157276B7D}"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47196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8F202-FC0A-4581-970E-F2A157276B7D}"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96643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8F202-FC0A-4581-970E-F2A157276B7D}"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99504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8F202-FC0A-4581-970E-F2A157276B7D}" type="datetimeFigureOut">
              <a:rPr lang="en-GB" smtClean="0"/>
              <a:t>27/01/2020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E020-94A5-4B91-9527-B0C86A583C20}" type="slidenum">
              <a:rPr lang="en-GB" smtClean="0"/>
              <a:t>‹#›</a:t>
            </a:fld>
            <a:endParaRPr lang="en-GB"/>
          </a:p>
        </p:txBody>
      </p:sp>
    </p:spTree>
    <p:extLst>
      <p:ext uri="{BB962C8B-B14F-4D97-AF65-F5344CB8AC3E}">
        <p14:creationId xmlns:p14="http://schemas.microsoft.com/office/powerpoint/2010/main" val="5043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hyperlink" Target="https://www.google.co.uk/url?sa=i&amp;rct=j&amp;q=&amp;esrc=s&amp;source=images&amp;cd=&amp;cad=rja&amp;uact=8&amp;ved=&amp;url=https://www.shutterstock.com/search/sleeping%2Bpanda&amp;psig=AOvVaw2-OpcLrb90_YxwmNEIGqtQ&amp;ust=1561533198270642" TargetMode="External"/><Relationship Id="rId12"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hyperlink" Target="https://www.google.co.uk/url?sa=i&amp;rct=j&amp;q=&amp;esrc=s&amp;source=images&amp;cd=&amp;ved=2ahUKEwimzPCMkYTjAhUO8xQKHUpqC1QQjRx6BAgBEAU&amp;url=https://creativeeducator.tech4learning.com/2016/articles/cultivate-your-creativity&amp;psig=AOvVaw2nNTnl6uP58agTE2Cr8VOE&amp;ust=1561534928475841" TargetMode="External"/><Relationship Id="rId5" Type="http://schemas.openxmlformats.org/officeDocument/2006/relationships/hyperlink" Target="http://www.google.co.uk/url?sa=i&amp;rct=j&amp;q=&amp;esrc=s&amp;source=images&amp;cd=&amp;ved=2ahUKEwiEl8L2jITjAhUK1eAKHQAeAg8QjRx6BAgBEAU&amp;url=http://clipartmag.com/cartoon-workout-images&amp;psig=AOvVaw0M6hV1yilmLbQZLkWf5Zyd&amp;ust=1561533792221632" TargetMode="External"/><Relationship Id="rId10"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hyperlink" Target="http://www.google.co.uk/url?sa=i&amp;rct=j&amp;q=&amp;esrc=s&amp;source=images&amp;cd=&amp;cad=rja&amp;uact=8&amp;ved=2ahUKEwjB9ev_ioTjAhVPzIUKHSqhDAMQjRx6BAgBEAU&amp;url=http://clipart-library.com/funny-laughing-face-cartoon.html&amp;psig=AOvVaw3zDe_VBQSxcDlUSzLHK_97&amp;ust=156153328232702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12858" b="19660"/>
          <a:stretch/>
        </p:blipFill>
        <p:spPr bwMode="auto">
          <a:xfrm>
            <a:off x="107504" y="2723287"/>
            <a:ext cx="9036496" cy="4378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Image result for mentalhealthmattersinschoo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318" y="764704"/>
            <a:ext cx="7776865" cy="173484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43608" y="3789040"/>
            <a:ext cx="7470574" cy="2000548"/>
          </a:xfrm>
          <a:prstGeom prst="rect">
            <a:avLst/>
          </a:prstGeom>
          <a:noFill/>
        </p:spPr>
        <p:txBody>
          <a:bodyPr wrap="square" rtlCol="0">
            <a:spAutoFit/>
          </a:bodyPr>
          <a:lstStyle/>
          <a:p>
            <a:pPr algn="ctr"/>
            <a:r>
              <a:rPr lang="en-GB" sz="4400" dirty="0" smtClean="0">
                <a:solidFill>
                  <a:srgbClr val="002060"/>
                </a:solidFill>
                <a:latin typeface="Comic Sans MS" panose="030F0702030302020204" pitchFamily="66" charset="0"/>
              </a:rPr>
              <a:t>What is….</a:t>
            </a:r>
          </a:p>
          <a:p>
            <a:pPr algn="ctr"/>
            <a:r>
              <a:rPr lang="en-GB" sz="8000" dirty="0" smtClean="0">
                <a:solidFill>
                  <a:srgbClr val="002060"/>
                </a:solidFill>
                <a:latin typeface="Comic Sans MS" panose="030F0702030302020204" pitchFamily="66" charset="0"/>
              </a:rPr>
              <a:t>Resilience</a:t>
            </a:r>
            <a:endParaRPr lang="en-GB" sz="80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10623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What is Resilience?</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2050"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2060848"/>
            <a:ext cx="4418546" cy="3317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06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Resilience changes over time</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7" name="Picture 2" descr="Image result for resilience carto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902" y="1844824"/>
            <a:ext cx="4283322"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05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How to Build Resilience</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sp>
        <p:nvSpPr>
          <p:cNvPr id="7" name="AutoShape 2" descr="Image result for self esteem"/>
          <p:cNvSpPr>
            <a:spLocks noChangeAspect="1" noChangeArrowheads="1"/>
          </p:cNvSpPr>
          <p:nvPr/>
        </p:nvSpPr>
        <p:spPr bwMode="auto">
          <a:xfrm>
            <a:off x="63500" y="-7842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Image result for self esteem"/>
          <p:cNvSpPr>
            <a:spLocks noChangeAspect="1" noChangeArrowheads="1"/>
          </p:cNvSpPr>
          <p:nvPr/>
        </p:nvSpPr>
        <p:spPr bwMode="auto">
          <a:xfrm>
            <a:off x="215900" y="-6318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Image result for self esteem"/>
          <p:cNvSpPr>
            <a:spLocks noChangeAspect="1" noChangeArrowheads="1"/>
          </p:cNvSpPr>
          <p:nvPr/>
        </p:nvSpPr>
        <p:spPr bwMode="auto">
          <a:xfrm>
            <a:off x="368300" y="-4794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8" descr="Image result for self esteem"/>
          <p:cNvSpPr>
            <a:spLocks noChangeAspect="1" noChangeArrowheads="1"/>
          </p:cNvSpPr>
          <p:nvPr/>
        </p:nvSpPr>
        <p:spPr bwMode="auto">
          <a:xfrm>
            <a:off x="520700" y="-3270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6" name="Picture 10" descr="Image result for self este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180" y="1344081"/>
            <a:ext cx="3000716" cy="2372951"/>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Image result for friedns carto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3066" y="1320799"/>
            <a:ext cx="2755393" cy="2612257"/>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Image result for regulate emo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8850" y="3678705"/>
            <a:ext cx="1944216" cy="28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36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6"/>
                                        </p:tgtEl>
                                        <p:attrNameLst>
                                          <p:attrName>style.visibility</p:attrName>
                                        </p:attrNameLst>
                                      </p:cBhvr>
                                      <p:to>
                                        <p:strVal val="visible"/>
                                      </p:to>
                                    </p:set>
                                    <p:anim calcmode="lin" valueType="num">
                                      <p:cBhvr additive="base">
                                        <p:cTn id="7" dur="500" fill="hold"/>
                                        <p:tgtEl>
                                          <p:spTgt spid="4106"/>
                                        </p:tgtEl>
                                        <p:attrNameLst>
                                          <p:attrName>ppt_x</p:attrName>
                                        </p:attrNameLst>
                                      </p:cBhvr>
                                      <p:tavLst>
                                        <p:tav tm="0">
                                          <p:val>
                                            <p:strVal val="#ppt_x"/>
                                          </p:val>
                                        </p:tav>
                                        <p:tav tm="100000">
                                          <p:val>
                                            <p:strVal val="#ppt_x"/>
                                          </p:val>
                                        </p:tav>
                                      </p:tavLst>
                                    </p:anim>
                                    <p:anim calcmode="lin" valueType="num">
                                      <p:cBhvr additive="base">
                                        <p:cTn id="8"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108"/>
                                        </p:tgtEl>
                                        <p:attrNameLst>
                                          <p:attrName>style.visibility</p:attrName>
                                        </p:attrNameLst>
                                      </p:cBhvr>
                                      <p:to>
                                        <p:strVal val="visible"/>
                                      </p:to>
                                    </p:set>
                                    <p:animEffect transition="in" filter="fade">
                                      <p:cBhvr>
                                        <p:cTn id="13" dur="1000"/>
                                        <p:tgtEl>
                                          <p:spTgt spid="4108"/>
                                        </p:tgtEl>
                                      </p:cBhvr>
                                    </p:animEffect>
                                    <p:anim calcmode="lin" valueType="num">
                                      <p:cBhvr>
                                        <p:cTn id="14" dur="1000" fill="hold"/>
                                        <p:tgtEl>
                                          <p:spTgt spid="4108"/>
                                        </p:tgtEl>
                                        <p:attrNameLst>
                                          <p:attrName>ppt_x</p:attrName>
                                        </p:attrNameLst>
                                      </p:cBhvr>
                                      <p:tavLst>
                                        <p:tav tm="0">
                                          <p:val>
                                            <p:strVal val="#ppt_x"/>
                                          </p:val>
                                        </p:tav>
                                        <p:tav tm="100000">
                                          <p:val>
                                            <p:strVal val="#ppt_x"/>
                                          </p:val>
                                        </p:tav>
                                      </p:tavLst>
                                    </p:anim>
                                    <p:anim calcmode="lin" valueType="num">
                                      <p:cBhvr>
                                        <p:cTn id="15" dur="1000" fill="hold"/>
                                        <p:tgtEl>
                                          <p:spTgt spid="410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110"/>
                                        </p:tgtEl>
                                        <p:attrNameLst>
                                          <p:attrName>style.visibility</p:attrName>
                                        </p:attrNameLst>
                                      </p:cBhvr>
                                      <p:to>
                                        <p:strVal val="visible"/>
                                      </p:to>
                                    </p:set>
                                    <p:animEffect transition="in" filter="wheel(1)">
                                      <p:cBhvr>
                                        <p:cTn id="20" dur="20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Growth </a:t>
            </a:r>
            <a:r>
              <a:rPr lang="en-GB" dirty="0" err="1">
                <a:latin typeface="Comic Sans MS" panose="030F0702030302020204" pitchFamily="66" charset="0"/>
              </a:rPr>
              <a:t>M</a:t>
            </a:r>
            <a:r>
              <a:rPr lang="en-GB" dirty="0" err="1" smtClean="0">
                <a:latin typeface="Comic Sans MS" panose="030F0702030302020204" pitchFamily="66" charset="0"/>
              </a:rPr>
              <a:t>indset</a:t>
            </a:r>
            <a:r>
              <a:rPr lang="en-GB" dirty="0" smtClean="0">
                <a:latin typeface="Comic Sans MS" panose="030F0702030302020204" pitchFamily="66" charset="0"/>
              </a:rPr>
              <a:t> </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3078" name="Picture 6" descr="Image result for growth minds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111" y="1528993"/>
            <a:ext cx="6214233" cy="4223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441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Resilience Rucksack</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6148" name="Picture 4" descr="Image result for cartoon rucksa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4587" y="1474845"/>
            <a:ext cx="3672408" cy="427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5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What to put in your Resilience Rucksack</a:t>
            </a:r>
            <a:endParaRPr lang="en-GB" dirty="0">
              <a:latin typeface="Comic Sans MS" panose="030F07020303020202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5589240"/>
            <a:ext cx="38893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611560" y="5578152"/>
            <a:ext cx="2505075" cy="973705"/>
            <a:chOff x="6554977" y="5846511"/>
            <a:chExt cx="2505075" cy="973705"/>
          </a:xfrm>
        </p:grpSpPr>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8" name="irc_mi" descr="Image result for cartoon exercise">
            <a:hlinkClick r:id="rId5" tgtFrame="&quot;_blank&quot;"/>
          </p:cNvPr>
          <p:cNvPicPr>
            <a:picLocks noGrp="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6013103" y="3429000"/>
            <a:ext cx="2880320" cy="1800200"/>
          </a:xfrm>
          <a:prstGeom prst="rect">
            <a:avLst/>
          </a:prstGeom>
          <a:noFill/>
          <a:ln>
            <a:noFill/>
          </a:ln>
        </p:spPr>
      </p:pic>
      <p:pic>
        <p:nvPicPr>
          <p:cNvPr id="9" name="Content Placeholder 3" descr="Image result for sleep cartoon">
            <a:hlinkClick r:id="rId7" tgtFrame="&quot;_blank&quot;"/>
          </p:cNvPr>
          <p:cNvPicPr>
            <a:picLocks/>
          </p:cNvPicPr>
          <p:nvPr/>
        </p:nvPicPr>
        <p:blipFill>
          <a:blip r:embed="rId8">
            <a:extLst>
              <a:ext uri="{28A0092B-C50C-407E-A947-70E740481C1C}">
                <a14:useLocalDpi xmlns:a14="http://schemas.microsoft.com/office/drawing/2010/main" val="0"/>
              </a:ext>
            </a:extLst>
          </a:blip>
          <a:srcRect/>
          <a:stretch>
            <a:fillRect/>
          </a:stretch>
        </p:blipFill>
        <p:spPr bwMode="auto">
          <a:xfrm>
            <a:off x="399235" y="3273029"/>
            <a:ext cx="2444879" cy="2136331"/>
          </a:xfrm>
          <a:prstGeom prst="rect">
            <a:avLst/>
          </a:prstGeom>
          <a:noFill/>
          <a:ln>
            <a:noFill/>
          </a:ln>
        </p:spPr>
      </p:pic>
      <p:pic>
        <p:nvPicPr>
          <p:cNvPr id="10" name="Content Placeholder 3" descr="Image result for cartoon laughing">
            <a:hlinkClick r:id="rId9" tgtFrame="&quot;_blank&quot;"/>
          </p:cNvPr>
          <p:cNvPicPr>
            <a:picLocks/>
          </p:cNvPicPr>
          <p:nvPr/>
        </p:nvPicPr>
        <p:blipFill>
          <a:blip r:embed="rId10">
            <a:extLst>
              <a:ext uri="{28A0092B-C50C-407E-A947-70E740481C1C}">
                <a14:useLocalDpi xmlns:a14="http://schemas.microsoft.com/office/drawing/2010/main" val="0"/>
              </a:ext>
            </a:extLst>
          </a:blip>
          <a:srcRect/>
          <a:stretch>
            <a:fillRect/>
          </a:stretch>
        </p:blipFill>
        <p:spPr bwMode="auto">
          <a:xfrm>
            <a:off x="429242" y="1220718"/>
            <a:ext cx="2913833" cy="1512168"/>
          </a:xfrm>
          <a:prstGeom prst="rect">
            <a:avLst/>
          </a:prstGeom>
          <a:noFill/>
          <a:ln>
            <a:noFill/>
          </a:ln>
        </p:spPr>
      </p:pic>
      <p:pic>
        <p:nvPicPr>
          <p:cNvPr id="11" name="irc_mi" descr="Image result for cartoon creative">
            <a:hlinkClick r:id="rId11" tgtFrame="&quot;_blank&quot;"/>
          </p:cNvPr>
          <p:cNvPicPr>
            <a:picLocks/>
          </p:cNvPicPr>
          <p:nvPr/>
        </p:nvPicPr>
        <p:blipFill>
          <a:blip r:embed="rId12">
            <a:extLst>
              <a:ext uri="{28A0092B-C50C-407E-A947-70E740481C1C}">
                <a14:useLocalDpi xmlns:a14="http://schemas.microsoft.com/office/drawing/2010/main" val="0"/>
              </a:ext>
            </a:extLst>
          </a:blip>
          <a:srcRect/>
          <a:stretch>
            <a:fillRect/>
          </a:stretch>
        </p:blipFill>
        <p:spPr bwMode="auto">
          <a:xfrm>
            <a:off x="2844114" y="2852936"/>
            <a:ext cx="2988332" cy="1728192"/>
          </a:xfrm>
          <a:prstGeom prst="rect">
            <a:avLst/>
          </a:prstGeom>
          <a:noFill/>
          <a:ln>
            <a:noFill/>
          </a:ln>
        </p:spPr>
      </p:pic>
      <p:sp>
        <p:nvSpPr>
          <p:cNvPr id="3" name="AutoShape 2" descr="Image result for friends cartoon"/>
          <p:cNvSpPr>
            <a:spLocks noChangeAspect="1" noChangeArrowheads="1"/>
          </p:cNvSpPr>
          <p:nvPr/>
        </p:nvSpPr>
        <p:spPr bwMode="auto">
          <a:xfrm>
            <a:off x="63500" y="-898525"/>
            <a:ext cx="2162175" cy="1885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Image result for friends cartoon"/>
          <p:cNvSpPr>
            <a:spLocks noChangeAspect="1" noChangeArrowheads="1"/>
          </p:cNvSpPr>
          <p:nvPr/>
        </p:nvSpPr>
        <p:spPr bwMode="auto">
          <a:xfrm>
            <a:off x="215900" y="-746125"/>
            <a:ext cx="2162175" cy="1885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friends cartoon"/>
          <p:cNvSpPr>
            <a:spLocks noChangeAspect="1" noChangeArrowheads="1"/>
          </p:cNvSpPr>
          <p:nvPr/>
        </p:nvSpPr>
        <p:spPr bwMode="auto">
          <a:xfrm>
            <a:off x="368300" y="-593725"/>
            <a:ext cx="2162175" cy="1885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8" name="Picture 10" descr="See the source imag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04131" y="1051373"/>
            <a:ext cx="2398698" cy="202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39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fade">
                                      <p:cBhvr>
                                        <p:cTn id="27" dur="5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12858" b="19660"/>
          <a:stretch/>
        </p:blipFill>
        <p:spPr bwMode="auto">
          <a:xfrm>
            <a:off x="105222" y="980728"/>
            <a:ext cx="9036496" cy="4378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988840"/>
            <a:ext cx="8229600" cy="2088232"/>
          </a:xfrm>
        </p:spPr>
        <p:txBody>
          <a:bodyPr>
            <a:normAutofit/>
          </a:bodyPr>
          <a:lstStyle/>
          <a:p>
            <a:r>
              <a:rPr lang="en-GB" dirty="0" smtClean="0">
                <a:latin typeface="Comic Sans MS" panose="030F0702030302020204" pitchFamily="66" charset="0"/>
              </a:rPr>
              <a:t>What would you put in </a:t>
            </a:r>
            <a:r>
              <a:rPr lang="en-GB" b="1" dirty="0" smtClean="0">
                <a:latin typeface="Comic Sans MS" panose="030F0702030302020204" pitchFamily="66" charset="0"/>
              </a:rPr>
              <a:t>your </a:t>
            </a:r>
            <a:r>
              <a:rPr lang="en-GB" dirty="0">
                <a:latin typeface="Comic Sans MS" panose="030F0702030302020204" pitchFamily="66" charset="0"/>
              </a:rPr>
              <a:t>R</a:t>
            </a:r>
            <a:r>
              <a:rPr lang="en-GB" dirty="0" smtClean="0">
                <a:latin typeface="Comic Sans MS" panose="030F0702030302020204" pitchFamily="66" charset="0"/>
              </a:rPr>
              <a:t>esilience </a:t>
            </a:r>
            <a:r>
              <a:rPr lang="en-GB" dirty="0">
                <a:latin typeface="Comic Sans MS" panose="030F0702030302020204" pitchFamily="66" charset="0"/>
              </a:rPr>
              <a:t>R</a:t>
            </a:r>
            <a:r>
              <a:rPr lang="en-GB" dirty="0" smtClean="0">
                <a:latin typeface="Comic Sans MS" panose="030F0702030302020204" pitchFamily="66" charset="0"/>
              </a:rPr>
              <a:t>ucksack?</a:t>
            </a:r>
            <a:endParaRPr lang="en-GB" dirty="0">
              <a:latin typeface="Comic Sans MS" panose="030F0702030302020204" pitchFamily="66" charset="0"/>
            </a:endParaRPr>
          </a:p>
        </p:txBody>
      </p:sp>
      <p:grpSp>
        <p:nvGrpSpPr>
          <p:cNvPr id="4" name="Group 3"/>
          <p:cNvGrpSpPr/>
          <p:nvPr/>
        </p:nvGrpSpPr>
        <p:grpSpPr>
          <a:xfrm>
            <a:off x="611560" y="5578152"/>
            <a:ext cx="2505075" cy="973705"/>
            <a:chOff x="6554977" y="5846511"/>
            <a:chExt cx="2505075" cy="973705"/>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7"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4932040" y="5480804"/>
            <a:ext cx="3889585" cy="8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9625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7090</TotalTime>
  <Words>839</Words>
  <Application>Microsoft Office PowerPoint</Application>
  <PresentationFormat>On-screen Show (4:3)</PresentationFormat>
  <Paragraphs>56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What is Resilience?</vt:lpstr>
      <vt:lpstr>Resilience changes over time</vt:lpstr>
      <vt:lpstr>How to Build Resilience</vt:lpstr>
      <vt:lpstr>Growth Mindset </vt:lpstr>
      <vt:lpstr>Resilience Rucksack</vt:lpstr>
      <vt:lpstr>What to put in your Resilience Rucksack</vt:lpstr>
      <vt:lpstr>What would you put in your Resilience Rucksack?</vt:lpstr>
    </vt:vector>
  </TitlesOfParts>
  <Company>CBMDC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Stothard</dc:creator>
  <cp:lastModifiedBy>Joanne Henry</cp:lastModifiedBy>
  <cp:revision>19</cp:revision>
  <dcterms:created xsi:type="dcterms:W3CDTF">2019-08-20T08:23:32Z</dcterms:created>
  <dcterms:modified xsi:type="dcterms:W3CDTF">2020-01-27T10:17:27Z</dcterms:modified>
</cp:coreProperties>
</file>