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1" r:id="rId6"/>
    <p:sldId id="260"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FF00"/>
    <a:srgbClr val="0000FF"/>
    <a:srgbClr val="009999"/>
    <a:srgbClr val="CC0000"/>
    <a:srgbClr val="000066"/>
    <a:srgbClr val="00CC66"/>
    <a:srgbClr val="9999FF"/>
    <a:srgbClr val="FF66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78" autoAdjust="0"/>
  </p:normalViewPr>
  <p:slideViewPr>
    <p:cSldViewPr>
      <p:cViewPr>
        <p:scale>
          <a:sx n="66" d="100"/>
          <a:sy n="66" d="100"/>
        </p:scale>
        <p:origin x="-128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6673BB-1566-4D45-BF0C-72917EC226D1}" type="datetimeFigureOut">
              <a:rPr lang="en-GB" smtClean="0"/>
              <a:t>27/01/2020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FA4C85-30C5-49DB-A253-3C9B389873AD}" type="slidenum">
              <a:rPr lang="en-GB" smtClean="0"/>
              <a:t>‹#›</a:t>
            </a:fld>
            <a:endParaRPr lang="en-GB"/>
          </a:p>
        </p:txBody>
      </p:sp>
    </p:spTree>
    <p:extLst>
      <p:ext uri="{BB962C8B-B14F-4D97-AF65-F5344CB8AC3E}">
        <p14:creationId xmlns:p14="http://schemas.microsoft.com/office/powerpoint/2010/main" val="1857521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theme of today’s assembly is anxiety.</a:t>
            </a:r>
            <a:r>
              <a:rPr lang="en-GB" baseline="0" dirty="0" smtClean="0"/>
              <a:t> </a:t>
            </a:r>
          </a:p>
          <a:p>
            <a:endParaRPr lang="en-GB" baseline="0" dirty="0" smtClean="0"/>
          </a:p>
          <a:p>
            <a:r>
              <a:rPr lang="en-GB" baseline="0" dirty="0" smtClean="0"/>
              <a:t>We are going to look at what anxiety is, think of ways we can understand it and learn about what is happening when we start to feel anxious or worried. </a:t>
            </a:r>
          </a:p>
          <a:p>
            <a:endParaRPr lang="en-GB" baseline="0" dirty="0" smtClean="0"/>
          </a:p>
          <a:p>
            <a:r>
              <a:rPr lang="en-GB" baseline="0" dirty="0" smtClean="0"/>
              <a:t>Then we are going to learn about how we can beat anxiety by ourselves and with the help of others that </a:t>
            </a:r>
            <a:r>
              <a:rPr lang="en-GB" baseline="0" smtClean="0"/>
              <a:t>we trust.</a:t>
            </a:r>
            <a:endParaRPr lang="en-GB" dirty="0" smtClean="0"/>
          </a:p>
          <a:p>
            <a:endParaRPr lang="en-GB" dirty="0"/>
          </a:p>
        </p:txBody>
      </p:sp>
      <p:sp>
        <p:nvSpPr>
          <p:cNvPr id="4" name="Slide Number Placeholder 3"/>
          <p:cNvSpPr>
            <a:spLocks noGrp="1"/>
          </p:cNvSpPr>
          <p:nvPr>
            <p:ph type="sldNum" sz="quarter" idx="10"/>
          </p:nvPr>
        </p:nvSpPr>
        <p:spPr/>
        <p:txBody>
          <a:bodyPr/>
          <a:lstStyle/>
          <a:p>
            <a:fld id="{80FA4C85-30C5-49DB-A253-3C9B389873AD}" type="slidenum">
              <a:rPr lang="en-GB" smtClean="0"/>
              <a:t>1</a:t>
            </a:fld>
            <a:endParaRPr lang="en-GB"/>
          </a:p>
        </p:txBody>
      </p:sp>
    </p:spTree>
    <p:extLst>
      <p:ext uri="{BB962C8B-B14F-4D97-AF65-F5344CB8AC3E}">
        <p14:creationId xmlns:p14="http://schemas.microsoft.com/office/powerpoint/2010/main" val="707227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Anxiety</a:t>
            </a:r>
            <a:r>
              <a:rPr lang="en-GB" baseline="0" dirty="0" smtClean="0"/>
              <a:t> is a survival strategy that dates back to the pre-historic times. It is the brain and body’s built-in alarm system, designed to protect us. </a:t>
            </a:r>
          </a:p>
          <a:p>
            <a:endParaRPr lang="en-GB" baseline="0" dirty="0" smtClean="0"/>
          </a:p>
          <a:p>
            <a:r>
              <a:rPr lang="en-GB" baseline="0" dirty="0" smtClean="0"/>
              <a:t>In response to stress or danger, the body’s sympathetic nervous system releases adrenaline.</a:t>
            </a:r>
          </a:p>
          <a:p>
            <a:r>
              <a:rPr lang="en-GB" baseline="0" dirty="0" smtClean="0"/>
              <a:t>This prepares the body to fight back, run away or freeze. </a:t>
            </a:r>
          </a:p>
          <a:p>
            <a:endParaRPr lang="en-GB" baseline="0" dirty="0" smtClean="0"/>
          </a:p>
          <a:p>
            <a:r>
              <a:rPr lang="en-GB" baseline="0" dirty="0" smtClean="0"/>
              <a:t>Our ancestors were faced with very real threats to their safety, such as wild animals or hostile neighbours so this fight, flight or freeze response was essential to their survival. </a:t>
            </a:r>
            <a:endParaRPr lang="en-GB" dirty="0" smtClean="0"/>
          </a:p>
          <a:p>
            <a:endParaRPr lang="en-GB" dirty="0" smtClean="0"/>
          </a:p>
          <a:p>
            <a:r>
              <a:rPr lang="en-GB" dirty="0" smtClean="0"/>
              <a:t>Anyone</a:t>
            </a:r>
            <a:r>
              <a:rPr lang="en-GB" baseline="0" dirty="0" smtClean="0"/>
              <a:t> can feel anxious, from mum to dad, teachers and celebrities. You will know lots of people that feel anxious, even if they don’t tell you or show you this. Can you think of anything that can make people feel anxious? (hands up and answers given)</a:t>
            </a:r>
            <a:endParaRPr lang="en-GB" dirty="0"/>
          </a:p>
        </p:txBody>
      </p:sp>
      <p:sp>
        <p:nvSpPr>
          <p:cNvPr id="4" name="Slide Number Placeholder 3"/>
          <p:cNvSpPr>
            <a:spLocks noGrp="1"/>
          </p:cNvSpPr>
          <p:nvPr>
            <p:ph type="sldNum" sz="quarter" idx="10"/>
          </p:nvPr>
        </p:nvSpPr>
        <p:spPr/>
        <p:txBody>
          <a:bodyPr/>
          <a:lstStyle/>
          <a:p>
            <a:fld id="{80FA4C85-30C5-49DB-A253-3C9B389873AD}" type="slidenum">
              <a:rPr lang="en-GB" smtClean="0"/>
              <a:t>2</a:t>
            </a:fld>
            <a:endParaRPr lang="en-GB"/>
          </a:p>
        </p:txBody>
      </p:sp>
    </p:spTree>
    <p:extLst>
      <p:ext uri="{BB962C8B-B14F-4D97-AF65-F5344CB8AC3E}">
        <p14:creationId xmlns:p14="http://schemas.microsoft.com/office/powerpoint/2010/main" val="3056645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 helpful way to think about feeling anxious can be to imagine the anxiety response like a smoke alarm.</a:t>
            </a:r>
          </a:p>
          <a:p>
            <a:endParaRPr lang="en-GB" baseline="0" dirty="0" smtClean="0"/>
          </a:p>
          <a:p>
            <a:r>
              <a:rPr lang="en-GB" baseline="0" dirty="0" smtClean="0"/>
              <a:t>The smoke alarm is designed to detect a house fire (a real physical threat) but it can also be triggered by someone burning the toast (not a physical threat). We cannot switch off our anxiety alarm, but we can learn to identify the level of threat and respond appropriately.</a:t>
            </a:r>
          </a:p>
          <a:p>
            <a:endParaRPr lang="en-GB" baseline="0" dirty="0" smtClean="0"/>
          </a:p>
          <a:p>
            <a:r>
              <a:rPr lang="en-GB" baseline="0" dirty="0" smtClean="0"/>
              <a:t>We might think of this as when most people watch a horror film they may experience a physiological response, such as tense muscles, sweaty palms, increased heart rate, but will not run screaming from the cinema. We know that nobody is going to jump out of the screen and get us. This is a great way of us seeing if we can control our anxiety response. </a:t>
            </a:r>
          </a:p>
          <a:p>
            <a:endParaRPr lang="en-GB" dirty="0"/>
          </a:p>
        </p:txBody>
      </p:sp>
      <p:sp>
        <p:nvSpPr>
          <p:cNvPr id="4" name="Slide Number Placeholder 3"/>
          <p:cNvSpPr>
            <a:spLocks noGrp="1"/>
          </p:cNvSpPr>
          <p:nvPr>
            <p:ph type="sldNum" sz="quarter" idx="10"/>
          </p:nvPr>
        </p:nvSpPr>
        <p:spPr/>
        <p:txBody>
          <a:bodyPr/>
          <a:lstStyle/>
          <a:p>
            <a:fld id="{80FA4C85-30C5-49DB-A253-3C9B389873AD}" type="slidenum">
              <a:rPr lang="en-GB" smtClean="0"/>
              <a:t>3</a:t>
            </a:fld>
            <a:endParaRPr lang="en-GB"/>
          </a:p>
        </p:txBody>
      </p:sp>
    </p:spTree>
    <p:extLst>
      <p:ext uri="{BB962C8B-B14F-4D97-AF65-F5344CB8AC3E}">
        <p14:creationId xmlns:p14="http://schemas.microsoft.com/office/powerpoint/2010/main" val="2119876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Anxiety</a:t>
            </a:r>
            <a:r>
              <a:rPr lang="en-GB" baseline="0" dirty="0" smtClean="0"/>
              <a:t> can also have a huge impact on our bodies, thoughts, feelings and behaviours. </a:t>
            </a:r>
          </a:p>
          <a:p>
            <a:endParaRPr lang="en-GB" baseline="0" dirty="0" smtClean="0"/>
          </a:p>
          <a:p>
            <a:r>
              <a:rPr lang="en-GB" baseline="0" dirty="0" smtClean="0"/>
              <a:t>Let’s have a look at what our bodies go through. </a:t>
            </a:r>
          </a:p>
          <a:p>
            <a:endParaRPr lang="en-GB" baseline="0" dirty="0" smtClean="0"/>
          </a:p>
          <a:p>
            <a:r>
              <a:rPr lang="en-GB" baseline="0" dirty="0" smtClean="0"/>
              <a:t>We might: </a:t>
            </a:r>
          </a:p>
          <a:p>
            <a:pPr marL="171450" indent="-171450">
              <a:buFont typeface="Arial" pitchFamily="34" charset="0"/>
              <a:buChar char="•"/>
            </a:pPr>
            <a:r>
              <a:rPr lang="en-GB" dirty="0" smtClean="0"/>
              <a:t>Sweat a lot </a:t>
            </a:r>
          </a:p>
          <a:p>
            <a:pPr marL="171450" indent="-171450">
              <a:buFont typeface="Arial" pitchFamily="34" charset="0"/>
              <a:buChar char="•"/>
            </a:pPr>
            <a:r>
              <a:rPr lang="en-GB" dirty="0" smtClean="0"/>
              <a:t>Feel</a:t>
            </a:r>
            <a:r>
              <a:rPr lang="en-GB" baseline="0" dirty="0" smtClean="0"/>
              <a:t> sick</a:t>
            </a:r>
          </a:p>
          <a:p>
            <a:pPr marL="171450" indent="-171450">
              <a:buFont typeface="Arial" pitchFamily="34" charset="0"/>
              <a:buChar char="•"/>
            </a:pPr>
            <a:r>
              <a:rPr lang="en-GB" baseline="0" dirty="0" smtClean="0"/>
              <a:t>Our skin colour might look flushed or pale</a:t>
            </a:r>
          </a:p>
          <a:p>
            <a:pPr marL="171450" indent="-171450">
              <a:buFont typeface="Arial" pitchFamily="34" charset="0"/>
              <a:buChar char="•"/>
            </a:pPr>
            <a:r>
              <a:rPr lang="en-GB" baseline="0" dirty="0" smtClean="0"/>
              <a:t>We might start breathing very quickly</a:t>
            </a:r>
          </a:p>
          <a:p>
            <a:pPr marL="171450" indent="-171450">
              <a:buFont typeface="Arial" pitchFamily="34" charset="0"/>
              <a:buChar char="•"/>
            </a:pPr>
            <a:r>
              <a:rPr lang="en-GB" baseline="0" dirty="0" smtClean="0"/>
              <a:t>We might get butterflies in our stomachs</a:t>
            </a:r>
          </a:p>
          <a:p>
            <a:pPr marL="171450" indent="-171450">
              <a:buFont typeface="Arial" pitchFamily="34" charset="0"/>
              <a:buChar char="•"/>
            </a:pPr>
            <a:r>
              <a:rPr lang="en-GB" baseline="0" dirty="0" smtClean="0"/>
              <a:t>We might tense our muscles by clenching our fists</a:t>
            </a:r>
          </a:p>
          <a:p>
            <a:pPr marL="171450" indent="-171450">
              <a:buFont typeface="Arial" pitchFamily="34" charset="0"/>
              <a:buChar char="•"/>
            </a:pPr>
            <a:r>
              <a:rPr lang="en-GB" baseline="0" dirty="0" smtClean="0"/>
              <a:t>We might get a dry mouth and sore eyes</a:t>
            </a:r>
          </a:p>
          <a:p>
            <a:pPr marL="171450" indent="-171450">
              <a:buFont typeface="Arial" pitchFamily="34" charset="0"/>
              <a:buChar char="•"/>
            </a:pPr>
            <a:r>
              <a:rPr lang="en-GB" baseline="0" dirty="0" smtClean="0"/>
              <a:t>Feel dizzy and,</a:t>
            </a:r>
          </a:p>
          <a:p>
            <a:pPr marL="171450" indent="-171450">
              <a:buFont typeface="Arial" pitchFamily="34" charset="0"/>
              <a:buChar char="•"/>
            </a:pPr>
            <a:r>
              <a:rPr lang="en-GB" baseline="0" dirty="0" smtClean="0"/>
              <a:t>Our hearts might beat faster.</a:t>
            </a:r>
            <a:endParaRPr lang="en-GB" dirty="0" smtClean="0"/>
          </a:p>
        </p:txBody>
      </p:sp>
      <p:sp>
        <p:nvSpPr>
          <p:cNvPr id="4" name="Slide Number Placeholder 3"/>
          <p:cNvSpPr>
            <a:spLocks noGrp="1"/>
          </p:cNvSpPr>
          <p:nvPr>
            <p:ph type="sldNum" sz="quarter" idx="10"/>
          </p:nvPr>
        </p:nvSpPr>
        <p:spPr/>
        <p:txBody>
          <a:bodyPr/>
          <a:lstStyle/>
          <a:p>
            <a:fld id="{80FA4C85-30C5-49DB-A253-3C9B389873AD}" type="slidenum">
              <a:rPr lang="en-GB" smtClean="0"/>
              <a:t>4</a:t>
            </a:fld>
            <a:endParaRPr lang="en-GB"/>
          </a:p>
        </p:txBody>
      </p:sp>
    </p:spTree>
    <p:extLst>
      <p:ext uri="{BB962C8B-B14F-4D97-AF65-F5344CB8AC3E}">
        <p14:creationId xmlns:p14="http://schemas.microsoft.com/office/powerpoint/2010/main" val="3922460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might also affect our thoughts and feelings. </a:t>
            </a:r>
          </a:p>
          <a:p>
            <a:endParaRPr lang="en-GB" dirty="0" smtClean="0"/>
          </a:p>
          <a:p>
            <a:pPr marL="171450" indent="-171450">
              <a:buFont typeface="Arial" pitchFamily="34" charset="0"/>
              <a:buChar char="•"/>
            </a:pPr>
            <a:r>
              <a:rPr lang="en-GB" dirty="0" smtClean="0"/>
              <a:t>We</a:t>
            </a:r>
            <a:r>
              <a:rPr lang="en-GB" baseline="0" dirty="0" smtClean="0"/>
              <a:t> might feel nervous, frightened or scared</a:t>
            </a:r>
          </a:p>
          <a:p>
            <a:pPr marL="171450" indent="-171450">
              <a:buFont typeface="Arial" pitchFamily="34" charset="0"/>
              <a:buChar char="•"/>
            </a:pPr>
            <a:r>
              <a:rPr lang="en-GB" baseline="0" dirty="0" smtClean="0"/>
              <a:t>We might start thinking things such as “I’m never going to be able to do this”</a:t>
            </a:r>
          </a:p>
          <a:p>
            <a:pPr marL="171450" indent="-171450">
              <a:buFont typeface="Arial" pitchFamily="34" charset="0"/>
              <a:buChar char="•"/>
            </a:pPr>
            <a:r>
              <a:rPr lang="en-GB" baseline="0" dirty="0" smtClean="0"/>
              <a:t>We might not be able to stop thinking about what’s worrying us </a:t>
            </a:r>
          </a:p>
          <a:p>
            <a:pPr marL="171450" indent="-171450">
              <a:buFont typeface="Arial" pitchFamily="34" charset="0"/>
              <a:buChar char="•"/>
            </a:pPr>
            <a:r>
              <a:rPr lang="en-GB" baseline="0" dirty="0" smtClean="0"/>
              <a:t>We might feel irritable and cross with the people we love</a:t>
            </a:r>
          </a:p>
          <a:p>
            <a:pPr marL="171450" indent="-171450">
              <a:buFont typeface="Arial" pitchFamily="34" charset="0"/>
              <a:buChar char="•"/>
            </a:pPr>
            <a:r>
              <a:rPr lang="en-GB" baseline="0" dirty="0" smtClean="0"/>
              <a:t>We might even feel a bit excitable and not be able to control our emotions</a:t>
            </a:r>
          </a:p>
          <a:p>
            <a:pPr marL="171450" indent="-171450">
              <a:buFont typeface="Arial" pitchFamily="34" charset="0"/>
              <a:buChar char="•"/>
            </a:pPr>
            <a:r>
              <a:rPr lang="en-GB" baseline="0" dirty="0" smtClean="0"/>
              <a:t>Our thoughts might keep going round in circles and we think about everything that might go wrong and;</a:t>
            </a:r>
          </a:p>
          <a:p>
            <a:pPr marL="171450" indent="-171450">
              <a:buFont typeface="Arial" pitchFamily="34" charset="0"/>
              <a:buChar char="•"/>
            </a:pPr>
            <a:r>
              <a:rPr lang="en-GB" baseline="0" dirty="0" smtClean="0"/>
              <a:t>Things might feel as if they go on forever. </a:t>
            </a:r>
          </a:p>
        </p:txBody>
      </p:sp>
      <p:sp>
        <p:nvSpPr>
          <p:cNvPr id="4" name="Slide Number Placeholder 3"/>
          <p:cNvSpPr>
            <a:spLocks noGrp="1"/>
          </p:cNvSpPr>
          <p:nvPr>
            <p:ph type="sldNum" sz="quarter" idx="10"/>
          </p:nvPr>
        </p:nvSpPr>
        <p:spPr/>
        <p:txBody>
          <a:bodyPr/>
          <a:lstStyle/>
          <a:p>
            <a:fld id="{80FA4C85-30C5-49DB-A253-3C9B389873AD}" type="slidenum">
              <a:rPr lang="en-GB" smtClean="0"/>
              <a:t>5</a:t>
            </a:fld>
            <a:endParaRPr lang="en-GB"/>
          </a:p>
        </p:txBody>
      </p:sp>
    </p:spTree>
    <p:extLst>
      <p:ext uri="{BB962C8B-B14F-4D97-AF65-F5344CB8AC3E}">
        <p14:creationId xmlns:p14="http://schemas.microsoft.com/office/powerpoint/2010/main" val="3982610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also affects our behaviour.</a:t>
            </a:r>
          </a:p>
          <a:p>
            <a:endParaRPr lang="en-GB" dirty="0" smtClean="0"/>
          </a:p>
          <a:p>
            <a:pPr marL="171450" indent="-171450">
              <a:buFont typeface="Arial" pitchFamily="34" charset="0"/>
              <a:buChar char="•"/>
            </a:pPr>
            <a:r>
              <a:rPr lang="en-GB" dirty="0" smtClean="0"/>
              <a:t>We</a:t>
            </a:r>
            <a:r>
              <a:rPr lang="en-GB" baseline="0" dirty="0" smtClean="0"/>
              <a:t> might have the fight or flight response, like we talked about at the start of assembly</a:t>
            </a:r>
          </a:p>
          <a:p>
            <a:pPr marL="171450" indent="-171450">
              <a:buFont typeface="Arial" pitchFamily="34" charset="0"/>
              <a:buChar char="•"/>
            </a:pPr>
            <a:r>
              <a:rPr lang="en-GB" baseline="0" dirty="0" smtClean="0"/>
              <a:t>Our bodies might feel like they’re shutting down. This is when we feel like we can’t talk to anyone or maybe even struggle to move. </a:t>
            </a:r>
          </a:p>
          <a:p>
            <a:pPr marL="171450" indent="-171450">
              <a:buFont typeface="Arial" pitchFamily="34" charset="0"/>
              <a:buChar char="•"/>
            </a:pPr>
            <a:r>
              <a:rPr lang="en-GB" baseline="0" dirty="0" smtClean="0"/>
              <a:t>We might feel as if we have loads of energy and can run a marathon</a:t>
            </a:r>
          </a:p>
          <a:p>
            <a:pPr marL="171450" indent="-171450">
              <a:buFont typeface="Arial" pitchFamily="34" charset="0"/>
              <a:buChar char="•"/>
            </a:pPr>
            <a:r>
              <a:rPr lang="en-GB" baseline="0" dirty="0" smtClean="0"/>
              <a:t>Or we might be really tired</a:t>
            </a:r>
          </a:p>
          <a:p>
            <a:pPr marL="171450" indent="-171450">
              <a:buFont typeface="Arial" pitchFamily="34" charset="0"/>
              <a:buChar char="•"/>
            </a:pPr>
            <a:r>
              <a:rPr lang="en-GB" baseline="0" dirty="0" smtClean="0"/>
              <a:t>We might feel frozen,</a:t>
            </a:r>
          </a:p>
          <a:p>
            <a:pPr marL="171450" indent="-171450">
              <a:buFont typeface="Arial" pitchFamily="34" charset="0"/>
              <a:buChar char="•"/>
            </a:pPr>
            <a:r>
              <a:rPr lang="en-GB" baseline="0" dirty="0" smtClean="0"/>
              <a:t>We might find lessons really hard to concentrate in</a:t>
            </a:r>
          </a:p>
          <a:p>
            <a:pPr marL="171450" indent="-171450">
              <a:buFont typeface="Arial" pitchFamily="34" charset="0"/>
              <a:buChar char="•"/>
            </a:pPr>
            <a:r>
              <a:rPr lang="en-GB" baseline="0" dirty="0" smtClean="0"/>
              <a:t>We might struggle doing the things we normally enjoy</a:t>
            </a:r>
          </a:p>
          <a:p>
            <a:pPr marL="171450" indent="-171450">
              <a:buFont typeface="Arial" pitchFamily="34" charset="0"/>
              <a:buChar char="•"/>
            </a:pPr>
            <a:r>
              <a:rPr lang="en-GB" baseline="0" dirty="0" smtClean="0"/>
              <a:t>We might not be able to sleep</a:t>
            </a:r>
          </a:p>
          <a:p>
            <a:pPr marL="171450" indent="-171450">
              <a:buFont typeface="Arial" pitchFamily="34" charset="0"/>
              <a:buChar char="•"/>
            </a:pPr>
            <a:r>
              <a:rPr lang="en-GB" baseline="0" dirty="0" smtClean="0"/>
              <a:t>Sometimes, we might even hit out when our anxieties make us feel angry. </a:t>
            </a:r>
          </a:p>
          <a:p>
            <a:pPr marL="171450" indent="-171450">
              <a:buFont typeface="Arial" pitchFamily="34" charset="0"/>
              <a:buChar char="•"/>
            </a:pPr>
            <a:r>
              <a:rPr lang="en-GB" baseline="0" dirty="0" smtClean="0"/>
              <a:t>And we might also try hard to avoid seeing our friends or doing things. This might be so that others don’t see how you are feeling. </a:t>
            </a:r>
          </a:p>
          <a:p>
            <a:pPr marL="0" indent="0">
              <a:buFont typeface="Arial" pitchFamily="34" charset="0"/>
              <a:buNone/>
            </a:pPr>
            <a:endParaRPr lang="en-GB" baseline="0" dirty="0" smtClean="0"/>
          </a:p>
          <a:p>
            <a:pPr marL="0" indent="0">
              <a:buFont typeface="Arial" pitchFamily="34" charset="0"/>
              <a:buNone/>
            </a:pPr>
            <a:r>
              <a:rPr lang="en-GB" baseline="0" dirty="0" smtClean="0"/>
              <a:t>If you’re feeling anxious, you might experience very few or a lot of the things we have discussed. There is not one way to feel anxious and it will be different for everyone. </a:t>
            </a:r>
          </a:p>
        </p:txBody>
      </p:sp>
      <p:sp>
        <p:nvSpPr>
          <p:cNvPr id="4" name="Slide Number Placeholder 3"/>
          <p:cNvSpPr>
            <a:spLocks noGrp="1"/>
          </p:cNvSpPr>
          <p:nvPr>
            <p:ph type="sldNum" sz="quarter" idx="10"/>
          </p:nvPr>
        </p:nvSpPr>
        <p:spPr/>
        <p:txBody>
          <a:bodyPr/>
          <a:lstStyle/>
          <a:p>
            <a:fld id="{80FA4C85-30C5-49DB-A253-3C9B389873AD}" type="slidenum">
              <a:rPr lang="en-GB" smtClean="0"/>
              <a:t>6</a:t>
            </a:fld>
            <a:endParaRPr lang="en-GB"/>
          </a:p>
        </p:txBody>
      </p:sp>
    </p:spTree>
    <p:extLst>
      <p:ext uri="{BB962C8B-B14F-4D97-AF65-F5344CB8AC3E}">
        <p14:creationId xmlns:p14="http://schemas.microsoft.com/office/powerpoint/2010/main" val="237134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we need to think about what we can do to help ourselves feel better when we experience</a:t>
            </a:r>
            <a:r>
              <a:rPr lang="en-GB" baseline="0" dirty="0" smtClean="0"/>
              <a:t> anxiety. Anxiety is not a nice feeling and it is important to try and tackle it as soon we can. </a:t>
            </a:r>
          </a:p>
          <a:p>
            <a:endParaRPr lang="en-GB" baseline="0" dirty="0" smtClean="0"/>
          </a:p>
          <a:p>
            <a:r>
              <a:rPr lang="en-GB" baseline="0" dirty="0" smtClean="0"/>
              <a:t>Some things you may be able to try could be talking to someone you trust, learning to realise what makes you anxious or distracting yourself with calming and enjoyable activities. </a:t>
            </a:r>
          </a:p>
          <a:p>
            <a:endParaRPr lang="en-GB" baseline="0" dirty="0" smtClean="0"/>
          </a:p>
          <a:p>
            <a:r>
              <a:rPr lang="en-GB" baseline="0" dirty="0" smtClean="0"/>
              <a:t>Remember that what works for you might not work for your friends if they’re feeling anxious. </a:t>
            </a:r>
          </a:p>
          <a:p>
            <a:endParaRPr lang="en-GB" baseline="0" dirty="0" smtClean="0"/>
          </a:p>
          <a:p>
            <a:r>
              <a:rPr lang="en-GB" baseline="0" dirty="0" smtClean="0"/>
              <a:t>Now it’s time for all of you to get involved and learn some breathing techniques that might help you feel calmer when you start to feel anxious. </a:t>
            </a:r>
            <a:endParaRPr lang="en-GB" dirty="0"/>
          </a:p>
        </p:txBody>
      </p:sp>
      <p:sp>
        <p:nvSpPr>
          <p:cNvPr id="4" name="Slide Number Placeholder 3"/>
          <p:cNvSpPr>
            <a:spLocks noGrp="1"/>
          </p:cNvSpPr>
          <p:nvPr>
            <p:ph type="sldNum" sz="quarter" idx="10"/>
          </p:nvPr>
        </p:nvSpPr>
        <p:spPr/>
        <p:txBody>
          <a:bodyPr/>
          <a:lstStyle/>
          <a:p>
            <a:fld id="{80FA4C85-30C5-49DB-A253-3C9B389873AD}" type="slidenum">
              <a:rPr lang="en-GB" smtClean="0"/>
              <a:t>7</a:t>
            </a:fld>
            <a:endParaRPr lang="en-GB"/>
          </a:p>
        </p:txBody>
      </p:sp>
    </p:spTree>
    <p:extLst>
      <p:ext uri="{BB962C8B-B14F-4D97-AF65-F5344CB8AC3E}">
        <p14:creationId xmlns:p14="http://schemas.microsoft.com/office/powerpoint/2010/main" val="2087259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Either</a:t>
            </a:r>
            <a:r>
              <a:rPr lang="en-GB" baseline="0" dirty="0" smtClean="0"/>
              <a:t> look at the screen or picture a big square in your head. </a:t>
            </a:r>
          </a:p>
          <a:p>
            <a:endParaRPr lang="en-GB" baseline="0" dirty="0" smtClean="0"/>
          </a:p>
          <a:p>
            <a:r>
              <a:rPr lang="en-GB" baseline="0" dirty="0" smtClean="0"/>
              <a:t>Pick one of the corners of the square to start (point towards start)</a:t>
            </a:r>
          </a:p>
          <a:p>
            <a:r>
              <a:rPr lang="en-GB" baseline="0" dirty="0" smtClean="0"/>
              <a:t>What you now do is breathe in along one side for four seconds or, like we’re going to do, for four elephants. Once we’ve done this, we go along the next side but we breathe out for four elephants, and we just keep going.</a:t>
            </a:r>
          </a:p>
          <a:p>
            <a:endParaRPr lang="en-GB" baseline="0" dirty="0" smtClean="0"/>
          </a:p>
          <a:p>
            <a:r>
              <a:rPr lang="en-GB" baseline="0" dirty="0" smtClean="0"/>
              <a:t>So let’s start.</a:t>
            </a:r>
          </a:p>
          <a:p>
            <a:endParaRPr lang="en-GB" baseline="0" dirty="0" smtClean="0"/>
          </a:p>
          <a:p>
            <a:r>
              <a:rPr lang="en-GB" baseline="0" dirty="0" smtClean="0"/>
              <a:t>Take a nice long deep breath out. (allow a few seconds)</a:t>
            </a:r>
          </a:p>
          <a:p>
            <a:endParaRPr lang="en-GB" baseline="0" dirty="0" smtClean="0"/>
          </a:p>
          <a:p>
            <a:r>
              <a:rPr lang="en-GB" baseline="0" dirty="0" smtClean="0"/>
              <a:t>Now breathe in for one elephant, two elephant, three elephant, four elephant</a:t>
            </a:r>
          </a:p>
          <a:p>
            <a:r>
              <a:rPr lang="en-GB" baseline="0" dirty="0" smtClean="0"/>
              <a:t>Out for one elephant, two elephant, three elephant, four elephant</a:t>
            </a:r>
          </a:p>
          <a:p>
            <a:r>
              <a:rPr lang="en-GB" baseline="0" dirty="0" smtClean="0"/>
              <a:t>In for one elephant, two elephant, three elephant, four elephant</a:t>
            </a:r>
          </a:p>
          <a:p>
            <a:r>
              <a:rPr lang="en-GB" baseline="0" dirty="0" smtClean="0"/>
              <a:t>Out for one elephant, two elephant, three elephant, four elephant</a:t>
            </a:r>
          </a:p>
          <a:p>
            <a:endParaRPr lang="en-GB" baseline="0" dirty="0" smtClean="0"/>
          </a:p>
          <a:p>
            <a:r>
              <a:rPr lang="en-GB" baseline="0" dirty="0" smtClean="0"/>
              <a:t>(Continue for a few cycles) </a:t>
            </a:r>
          </a:p>
          <a:p>
            <a:endParaRPr lang="en-GB" baseline="0" dirty="0" smtClean="0"/>
          </a:p>
          <a:p>
            <a:r>
              <a:rPr lang="en-GB" baseline="0" dirty="0" smtClean="0"/>
              <a:t>Take a moment to ask yourselves how you’re feeling now? </a:t>
            </a:r>
          </a:p>
        </p:txBody>
      </p:sp>
      <p:sp>
        <p:nvSpPr>
          <p:cNvPr id="4" name="Slide Number Placeholder 3"/>
          <p:cNvSpPr>
            <a:spLocks noGrp="1"/>
          </p:cNvSpPr>
          <p:nvPr>
            <p:ph type="sldNum" sz="quarter" idx="10"/>
          </p:nvPr>
        </p:nvSpPr>
        <p:spPr/>
        <p:txBody>
          <a:bodyPr/>
          <a:lstStyle/>
          <a:p>
            <a:fld id="{80FA4C85-30C5-49DB-A253-3C9B389873AD}" type="slidenum">
              <a:rPr lang="en-GB" smtClean="0"/>
              <a:t>8</a:t>
            </a:fld>
            <a:endParaRPr lang="en-GB"/>
          </a:p>
        </p:txBody>
      </p:sp>
    </p:spTree>
    <p:extLst>
      <p:ext uri="{BB962C8B-B14F-4D97-AF65-F5344CB8AC3E}">
        <p14:creationId xmlns:p14="http://schemas.microsoft.com/office/powerpoint/2010/main" val="1353265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Remember, we all get anxious and that is completely normal. </a:t>
            </a:r>
          </a:p>
          <a:p>
            <a:endParaRPr lang="en-GB" dirty="0" smtClean="0"/>
          </a:p>
          <a:p>
            <a:r>
              <a:rPr lang="en-GB" dirty="0" smtClean="0"/>
              <a:t>So considering</a:t>
            </a:r>
            <a:r>
              <a:rPr lang="en-GB" baseline="0" dirty="0" smtClean="0"/>
              <a:t> what we have learnt today, I want everyone to take a minute to think about something they have realised about themselves (such as what might make you feel anxious or how you show others you are anxious), or something that they want to go away and try (such as elephant breathing or talking to a trusted adult). </a:t>
            </a:r>
          </a:p>
          <a:p>
            <a:endParaRPr lang="en-GB" baseline="0" dirty="0" smtClean="0"/>
          </a:p>
          <a:p>
            <a:r>
              <a:rPr lang="en-GB" baseline="0" dirty="0" smtClean="0"/>
              <a:t>Thank you for listening today everyone. </a:t>
            </a:r>
            <a:endParaRPr lang="en-GB" dirty="0" smtClean="0"/>
          </a:p>
          <a:p>
            <a:endParaRPr lang="en-GB" dirty="0"/>
          </a:p>
        </p:txBody>
      </p:sp>
      <p:sp>
        <p:nvSpPr>
          <p:cNvPr id="4" name="Slide Number Placeholder 3"/>
          <p:cNvSpPr>
            <a:spLocks noGrp="1"/>
          </p:cNvSpPr>
          <p:nvPr>
            <p:ph type="sldNum" sz="quarter" idx="10"/>
          </p:nvPr>
        </p:nvSpPr>
        <p:spPr/>
        <p:txBody>
          <a:bodyPr/>
          <a:lstStyle/>
          <a:p>
            <a:fld id="{80FA4C85-30C5-49DB-A253-3C9B389873AD}" type="slidenum">
              <a:rPr lang="en-GB" smtClean="0"/>
              <a:t>9</a:t>
            </a:fld>
            <a:endParaRPr lang="en-GB"/>
          </a:p>
        </p:txBody>
      </p:sp>
    </p:spTree>
    <p:extLst>
      <p:ext uri="{BB962C8B-B14F-4D97-AF65-F5344CB8AC3E}">
        <p14:creationId xmlns:p14="http://schemas.microsoft.com/office/powerpoint/2010/main" val="414714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72AE908-6A09-4B67-8C08-63A07FC18475}" type="datetimeFigureOut">
              <a:rPr lang="en-GB" smtClean="0"/>
              <a:t>27/01/2020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0DE8AB-C2A7-45C2-B546-88384EB13E49}" type="slidenum">
              <a:rPr lang="en-GB" smtClean="0"/>
              <a:t>‹#›</a:t>
            </a:fld>
            <a:endParaRPr lang="en-GB"/>
          </a:p>
        </p:txBody>
      </p:sp>
    </p:spTree>
    <p:extLst>
      <p:ext uri="{BB962C8B-B14F-4D97-AF65-F5344CB8AC3E}">
        <p14:creationId xmlns:p14="http://schemas.microsoft.com/office/powerpoint/2010/main" val="4219457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2AE908-6A09-4B67-8C08-63A07FC18475}" type="datetimeFigureOut">
              <a:rPr lang="en-GB" smtClean="0"/>
              <a:t>27/01/2020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0DE8AB-C2A7-45C2-B546-88384EB13E49}" type="slidenum">
              <a:rPr lang="en-GB" smtClean="0"/>
              <a:t>‹#›</a:t>
            </a:fld>
            <a:endParaRPr lang="en-GB"/>
          </a:p>
        </p:txBody>
      </p:sp>
    </p:spTree>
    <p:extLst>
      <p:ext uri="{BB962C8B-B14F-4D97-AF65-F5344CB8AC3E}">
        <p14:creationId xmlns:p14="http://schemas.microsoft.com/office/powerpoint/2010/main" val="1577845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2AE908-6A09-4B67-8C08-63A07FC18475}" type="datetimeFigureOut">
              <a:rPr lang="en-GB" smtClean="0"/>
              <a:t>27/01/2020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0DE8AB-C2A7-45C2-B546-88384EB13E49}" type="slidenum">
              <a:rPr lang="en-GB" smtClean="0"/>
              <a:t>‹#›</a:t>
            </a:fld>
            <a:endParaRPr lang="en-GB"/>
          </a:p>
        </p:txBody>
      </p:sp>
    </p:spTree>
    <p:extLst>
      <p:ext uri="{BB962C8B-B14F-4D97-AF65-F5344CB8AC3E}">
        <p14:creationId xmlns:p14="http://schemas.microsoft.com/office/powerpoint/2010/main" val="583647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2AE908-6A09-4B67-8C08-63A07FC18475}" type="datetimeFigureOut">
              <a:rPr lang="en-GB" smtClean="0"/>
              <a:t>27/01/2020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0DE8AB-C2A7-45C2-B546-88384EB13E49}" type="slidenum">
              <a:rPr lang="en-GB" smtClean="0"/>
              <a:t>‹#›</a:t>
            </a:fld>
            <a:endParaRPr lang="en-GB"/>
          </a:p>
        </p:txBody>
      </p:sp>
    </p:spTree>
    <p:extLst>
      <p:ext uri="{BB962C8B-B14F-4D97-AF65-F5344CB8AC3E}">
        <p14:creationId xmlns:p14="http://schemas.microsoft.com/office/powerpoint/2010/main" val="310246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2AE908-6A09-4B67-8C08-63A07FC18475}" type="datetimeFigureOut">
              <a:rPr lang="en-GB" smtClean="0"/>
              <a:t>27/01/2020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0DE8AB-C2A7-45C2-B546-88384EB13E49}" type="slidenum">
              <a:rPr lang="en-GB" smtClean="0"/>
              <a:t>‹#›</a:t>
            </a:fld>
            <a:endParaRPr lang="en-GB"/>
          </a:p>
        </p:txBody>
      </p:sp>
    </p:spTree>
    <p:extLst>
      <p:ext uri="{BB962C8B-B14F-4D97-AF65-F5344CB8AC3E}">
        <p14:creationId xmlns:p14="http://schemas.microsoft.com/office/powerpoint/2010/main" val="676001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72AE908-6A09-4B67-8C08-63A07FC18475}" type="datetimeFigureOut">
              <a:rPr lang="en-GB" smtClean="0"/>
              <a:t>27/01/2020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0DE8AB-C2A7-45C2-B546-88384EB13E49}" type="slidenum">
              <a:rPr lang="en-GB" smtClean="0"/>
              <a:t>‹#›</a:t>
            </a:fld>
            <a:endParaRPr lang="en-GB"/>
          </a:p>
        </p:txBody>
      </p:sp>
    </p:spTree>
    <p:extLst>
      <p:ext uri="{BB962C8B-B14F-4D97-AF65-F5344CB8AC3E}">
        <p14:creationId xmlns:p14="http://schemas.microsoft.com/office/powerpoint/2010/main" val="1662529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72AE908-6A09-4B67-8C08-63A07FC18475}" type="datetimeFigureOut">
              <a:rPr lang="en-GB" smtClean="0"/>
              <a:t>27/01/2020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0DE8AB-C2A7-45C2-B546-88384EB13E49}" type="slidenum">
              <a:rPr lang="en-GB" smtClean="0"/>
              <a:t>‹#›</a:t>
            </a:fld>
            <a:endParaRPr lang="en-GB"/>
          </a:p>
        </p:txBody>
      </p:sp>
    </p:spTree>
    <p:extLst>
      <p:ext uri="{BB962C8B-B14F-4D97-AF65-F5344CB8AC3E}">
        <p14:creationId xmlns:p14="http://schemas.microsoft.com/office/powerpoint/2010/main" val="1397206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72AE908-6A09-4B67-8C08-63A07FC18475}" type="datetimeFigureOut">
              <a:rPr lang="en-GB" smtClean="0"/>
              <a:t>27/01/2020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0DE8AB-C2A7-45C2-B546-88384EB13E49}" type="slidenum">
              <a:rPr lang="en-GB" smtClean="0"/>
              <a:t>‹#›</a:t>
            </a:fld>
            <a:endParaRPr lang="en-GB"/>
          </a:p>
        </p:txBody>
      </p:sp>
    </p:spTree>
    <p:extLst>
      <p:ext uri="{BB962C8B-B14F-4D97-AF65-F5344CB8AC3E}">
        <p14:creationId xmlns:p14="http://schemas.microsoft.com/office/powerpoint/2010/main" val="3067676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2AE908-6A09-4B67-8C08-63A07FC18475}" type="datetimeFigureOut">
              <a:rPr lang="en-GB" smtClean="0"/>
              <a:t>27/01/2020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0DE8AB-C2A7-45C2-B546-88384EB13E49}" type="slidenum">
              <a:rPr lang="en-GB" smtClean="0"/>
              <a:t>‹#›</a:t>
            </a:fld>
            <a:endParaRPr lang="en-GB"/>
          </a:p>
        </p:txBody>
      </p:sp>
    </p:spTree>
    <p:extLst>
      <p:ext uri="{BB962C8B-B14F-4D97-AF65-F5344CB8AC3E}">
        <p14:creationId xmlns:p14="http://schemas.microsoft.com/office/powerpoint/2010/main" val="2523341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2AE908-6A09-4B67-8C08-63A07FC18475}" type="datetimeFigureOut">
              <a:rPr lang="en-GB" smtClean="0"/>
              <a:t>27/01/2020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0DE8AB-C2A7-45C2-B546-88384EB13E49}" type="slidenum">
              <a:rPr lang="en-GB" smtClean="0"/>
              <a:t>‹#›</a:t>
            </a:fld>
            <a:endParaRPr lang="en-GB"/>
          </a:p>
        </p:txBody>
      </p:sp>
    </p:spTree>
    <p:extLst>
      <p:ext uri="{BB962C8B-B14F-4D97-AF65-F5344CB8AC3E}">
        <p14:creationId xmlns:p14="http://schemas.microsoft.com/office/powerpoint/2010/main" val="1571565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2AE908-6A09-4B67-8C08-63A07FC18475}" type="datetimeFigureOut">
              <a:rPr lang="en-GB" smtClean="0"/>
              <a:t>27/01/2020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0DE8AB-C2A7-45C2-B546-88384EB13E49}" type="slidenum">
              <a:rPr lang="en-GB" smtClean="0"/>
              <a:t>‹#›</a:t>
            </a:fld>
            <a:endParaRPr lang="en-GB"/>
          </a:p>
        </p:txBody>
      </p:sp>
    </p:spTree>
    <p:extLst>
      <p:ext uri="{BB962C8B-B14F-4D97-AF65-F5344CB8AC3E}">
        <p14:creationId xmlns:p14="http://schemas.microsoft.com/office/powerpoint/2010/main" val="1768705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2AE908-6A09-4B67-8C08-63A07FC18475}" type="datetimeFigureOut">
              <a:rPr lang="en-GB" smtClean="0"/>
              <a:t>27/01/2020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0DE8AB-C2A7-45C2-B546-88384EB13E49}" type="slidenum">
              <a:rPr lang="en-GB" smtClean="0"/>
              <a:t>‹#›</a:t>
            </a:fld>
            <a:endParaRPr lang="en-GB"/>
          </a:p>
        </p:txBody>
      </p:sp>
    </p:spTree>
    <p:extLst>
      <p:ext uri="{BB962C8B-B14F-4D97-AF65-F5344CB8AC3E}">
        <p14:creationId xmlns:p14="http://schemas.microsoft.com/office/powerpoint/2010/main" val="852580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2858" b="19660"/>
          <a:stretch/>
        </p:blipFill>
        <p:spPr bwMode="auto">
          <a:xfrm>
            <a:off x="107503" y="2723288"/>
            <a:ext cx="8794713" cy="3740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rot="19811429">
            <a:off x="6203057" y="1584117"/>
            <a:ext cx="792088" cy="4078039"/>
          </a:xfrm>
          <a:prstGeom prst="rect">
            <a:avLst/>
          </a:prstGeom>
          <a:noFill/>
        </p:spPr>
        <p:txBody>
          <a:bodyPr wrap="square" rtlCol="0">
            <a:spAutoFit/>
          </a:bodyPr>
          <a:lstStyle/>
          <a:p>
            <a:r>
              <a:rPr lang="en-GB" sz="25900" b="1" dirty="0" smtClean="0">
                <a:solidFill>
                  <a:schemeClr val="bg2">
                    <a:lumMod val="90000"/>
                  </a:schemeClr>
                </a:solidFill>
                <a:latin typeface="Comic Sans MS" pitchFamily="66" charset="0"/>
              </a:rPr>
              <a:t>?</a:t>
            </a:r>
            <a:endParaRPr lang="en-GB" sz="25900" b="1" dirty="0">
              <a:solidFill>
                <a:schemeClr val="bg2">
                  <a:lumMod val="90000"/>
                </a:schemeClr>
              </a:solidFill>
              <a:latin typeface="Comic Sans MS" pitchFamily="66" charset="0"/>
            </a:endParaRPr>
          </a:p>
        </p:txBody>
      </p:sp>
      <p:pic>
        <p:nvPicPr>
          <p:cNvPr id="6" name="Picture 2" descr="Image result for mentalhealthmattersinschoo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5" y="902071"/>
            <a:ext cx="7776865" cy="173484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05273" y="3344094"/>
            <a:ext cx="8496944" cy="2616101"/>
          </a:xfrm>
          <a:prstGeom prst="rect">
            <a:avLst/>
          </a:prstGeom>
          <a:noFill/>
        </p:spPr>
        <p:txBody>
          <a:bodyPr wrap="square" rtlCol="0">
            <a:spAutoFit/>
          </a:bodyPr>
          <a:lstStyle/>
          <a:p>
            <a:pPr algn="ctr"/>
            <a:r>
              <a:rPr lang="en-GB" sz="4400" b="1" dirty="0" smtClean="0">
                <a:solidFill>
                  <a:srgbClr val="210694"/>
                </a:solidFill>
                <a:latin typeface="Comic Sans MS" pitchFamily="66" charset="0"/>
              </a:rPr>
              <a:t>What is…</a:t>
            </a:r>
          </a:p>
          <a:p>
            <a:pPr algn="ctr"/>
            <a:r>
              <a:rPr lang="en-GB" sz="12000" b="1" dirty="0" smtClean="0">
                <a:solidFill>
                  <a:srgbClr val="210694"/>
                </a:solidFill>
                <a:latin typeface="Comic Sans MS" pitchFamily="66" charset="0"/>
              </a:rPr>
              <a:t>Anxiety</a:t>
            </a:r>
            <a:endParaRPr lang="en-GB" sz="12000" b="1" dirty="0">
              <a:solidFill>
                <a:srgbClr val="210694"/>
              </a:solidFill>
              <a:latin typeface="Comic Sans MS" pitchFamily="66" charset="0"/>
            </a:endParaRPr>
          </a:p>
        </p:txBody>
      </p:sp>
      <p:sp>
        <p:nvSpPr>
          <p:cNvPr id="8" name="TextBox 7"/>
          <p:cNvSpPr txBox="1"/>
          <p:nvPr/>
        </p:nvSpPr>
        <p:spPr>
          <a:xfrm rot="2380747">
            <a:off x="1911494" y="3787391"/>
            <a:ext cx="792088" cy="523220"/>
          </a:xfrm>
          <a:prstGeom prst="rect">
            <a:avLst/>
          </a:prstGeom>
          <a:noFill/>
        </p:spPr>
        <p:txBody>
          <a:bodyPr wrap="square" rtlCol="0">
            <a:spAutoFit/>
          </a:bodyPr>
          <a:lstStyle/>
          <a:p>
            <a:r>
              <a:rPr lang="en-GB" sz="2800" b="1" dirty="0" smtClean="0">
                <a:solidFill>
                  <a:srgbClr val="7030A0"/>
                </a:solidFill>
                <a:latin typeface="Comic Sans MS" pitchFamily="66" charset="0"/>
              </a:rPr>
              <a:t>?</a:t>
            </a:r>
            <a:endParaRPr lang="en-GB" b="1" dirty="0">
              <a:solidFill>
                <a:srgbClr val="7030A0"/>
              </a:solidFill>
              <a:latin typeface="Comic Sans MS" pitchFamily="66" charset="0"/>
            </a:endParaRPr>
          </a:p>
        </p:txBody>
      </p:sp>
      <p:sp>
        <p:nvSpPr>
          <p:cNvPr id="9" name="TextBox 8"/>
          <p:cNvSpPr txBox="1"/>
          <p:nvPr/>
        </p:nvSpPr>
        <p:spPr>
          <a:xfrm rot="18329749">
            <a:off x="2659132" y="5338680"/>
            <a:ext cx="792088" cy="1015663"/>
          </a:xfrm>
          <a:prstGeom prst="rect">
            <a:avLst/>
          </a:prstGeom>
          <a:noFill/>
        </p:spPr>
        <p:txBody>
          <a:bodyPr wrap="square" rtlCol="0">
            <a:spAutoFit/>
          </a:bodyPr>
          <a:lstStyle/>
          <a:p>
            <a:r>
              <a:rPr lang="en-GB" sz="6000" b="1" dirty="0" smtClean="0">
                <a:solidFill>
                  <a:schemeClr val="bg2">
                    <a:lumMod val="50000"/>
                  </a:schemeClr>
                </a:solidFill>
                <a:latin typeface="Comic Sans MS" pitchFamily="66" charset="0"/>
              </a:rPr>
              <a:t>?</a:t>
            </a:r>
            <a:endParaRPr lang="en-GB" sz="4400" b="1" dirty="0">
              <a:solidFill>
                <a:schemeClr val="bg2">
                  <a:lumMod val="50000"/>
                </a:schemeClr>
              </a:solidFill>
              <a:latin typeface="Comic Sans MS" pitchFamily="66" charset="0"/>
            </a:endParaRPr>
          </a:p>
        </p:txBody>
      </p:sp>
      <p:grpSp>
        <p:nvGrpSpPr>
          <p:cNvPr id="10" name="Group 9"/>
          <p:cNvGrpSpPr/>
          <p:nvPr/>
        </p:nvGrpSpPr>
        <p:grpSpPr>
          <a:xfrm>
            <a:off x="22586" y="5797570"/>
            <a:ext cx="2505075" cy="973705"/>
            <a:chOff x="6554977" y="5846511"/>
            <a:chExt cx="2505075" cy="973705"/>
          </a:xfrm>
        </p:grpSpPr>
        <p:pic>
          <p:nvPicPr>
            <p:cNvPr id="1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4977" y="6107429"/>
              <a:ext cx="2505075"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6"/>
            <p:cNvSpPr txBox="1"/>
            <p:nvPr/>
          </p:nvSpPr>
          <p:spPr>
            <a:xfrm>
              <a:off x="6599101" y="5846511"/>
              <a:ext cx="246095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smtClean="0">
                  <a:sym typeface="Symbol"/>
                </a:rPr>
                <a:t></a:t>
              </a:r>
              <a:r>
                <a:rPr lang="en-GB" sz="1600" dirty="0" smtClean="0">
                  <a:sym typeface="Symbol"/>
                </a:rPr>
                <a:t> </a:t>
              </a:r>
              <a:r>
                <a:rPr lang="en-GB" sz="1200" b="1" dirty="0" smtClean="0">
                  <a:sym typeface="Symbol"/>
                </a:rPr>
                <a:t>Educational Psychology Team</a:t>
              </a:r>
              <a:endParaRPr lang="en-GB" sz="1200" b="1" dirty="0"/>
            </a:p>
          </p:txBody>
        </p:sp>
      </p:grpSp>
    </p:spTree>
    <p:extLst>
      <p:ext uri="{BB962C8B-B14F-4D97-AF65-F5344CB8AC3E}">
        <p14:creationId xmlns:p14="http://schemas.microsoft.com/office/powerpoint/2010/main" val="4114186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0100"/>
          <a:stretch/>
        </p:blipFill>
        <p:spPr bwMode="auto">
          <a:xfrm>
            <a:off x="8047051" y="5557502"/>
            <a:ext cx="870251" cy="9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66733" y="188640"/>
            <a:ext cx="8521970" cy="938719"/>
          </a:xfrm>
          <a:prstGeom prst="rect">
            <a:avLst/>
          </a:prstGeom>
          <a:noFill/>
        </p:spPr>
        <p:txBody>
          <a:bodyPr wrap="square" rtlCol="0">
            <a:spAutoFit/>
          </a:bodyPr>
          <a:lstStyle/>
          <a:p>
            <a:pPr algn="ctr"/>
            <a:r>
              <a:rPr lang="en-GB" sz="5500" b="1" dirty="0" smtClean="0">
                <a:solidFill>
                  <a:srgbClr val="210694"/>
                </a:solidFill>
                <a:latin typeface="Comic Sans MS" pitchFamily="66" charset="0"/>
              </a:rPr>
              <a:t>Anxiety is…</a:t>
            </a:r>
            <a:endParaRPr lang="en-GB" sz="5500" b="1" dirty="0">
              <a:solidFill>
                <a:srgbClr val="210694"/>
              </a:solidFill>
              <a:latin typeface="Comic Sans MS" pitchFamily="66" charset="0"/>
            </a:endParaRPr>
          </a:p>
        </p:txBody>
      </p:sp>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445"/>
          <a:stretch/>
        </p:blipFill>
        <p:spPr bwMode="auto">
          <a:xfrm>
            <a:off x="-36512" y="2132856"/>
            <a:ext cx="9151394"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07504" y="5884295"/>
            <a:ext cx="2505075" cy="973705"/>
            <a:chOff x="6554977" y="5846511"/>
            <a:chExt cx="2505075" cy="973705"/>
          </a:xfrm>
        </p:grpSpPr>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4977" y="6107429"/>
              <a:ext cx="2505075"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599101" y="5846511"/>
              <a:ext cx="246095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smtClean="0">
                  <a:sym typeface="Symbol"/>
                </a:rPr>
                <a:t></a:t>
              </a:r>
              <a:r>
                <a:rPr lang="en-GB" sz="1600" dirty="0" smtClean="0">
                  <a:sym typeface="Symbol"/>
                </a:rPr>
                <a:t> </a:t>
              </a:r>
              <a:r>
                <a:rPr lang="en-GB" sz="1200" b="1" dirty="0" smtClean="0">
                  <a:sym typeface="Symbol"/>
                </a:rPr>
                <a:t>Educational Psychology Team</a:t>
              </a:r>
              <a:endParaRPr lang="en-GB" sz="1200" b="1" dirty="0"/>
            </a:p>
          </p:txBody>
        </p:sp>
      </p:grpSp>
    </p:spTree>
    <p:extLst>
      <p:ext uri="{BB962C8B-B14F-4D97-AF65-F5344CB8AC3E}">
        <p14:creationId xmlns:p14="http://schemas.microsoft.com/office/powerpoint/2010/main" val="3369795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0100"/>
          <a:stretch/>
        </p:blipFill>
        <p:spPr bwMode="auto">
          <a:xfrm>
            <a:off x="8047051" y="5557502"/>
            <a:ext cx="870251" cy="9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66733" y="469121"/>
            <a:ext cx="8521970" cy="938719"/>
          </a:xfrm>
          <a:prstGeom prst="rect">
            <a:avLst/>
          </a:prstGeom>
          <a:noFill/>
        </p:spPr>
        <p:txBody>
          <a:bodyPr wrap="square" rtlCol="0">
            <a:spAutoFit/>
          </a:bodyPr>
          <a:lstStyle/>
          <a:p>
            <a:pPr algn="ctr"/>
            <a:r>
              <a:rPr lang="en-GB" sz="5500" b="1" dirty="0" smtClean="0">
                <a:solidFill>
                  <a:srgbClr val="210694"/>
                </a:solidFill>
                <a:latin typeface="Comic Sans MS" pitchFamily="66" charset="0"/>
              </a:rPr>
              <a:t>Understanding anxiety</a:t>
            </a:r>
            <a:endParaRPr lang="en-GB" sz="5500" b="1" dirty="0">
              <a:solidFill>
                <a:srgbClr val="210694"/>
              </a:solidFill>
              <a:latin typeface="Comic Sans MS" pitchFamily="66" charset="0"/>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1772816"/>
            <a:ext cx="5698025" cy="4032448"/>
          </a:xfrm>
          <a:prstGeom prst="rect">
            <a:avLst/>
          </a:prstGeom>
          <a:solidFill>
            <a:schemeClr val="bg1">
              <a:alpha val="71000"/>
            </a:schemeClr>
          </a:solidFill>
          <a:ln>
            <a:noFill/>
          </a:ln>
          <a:effectLst>
            <a:outerShdw dist="35921" dir="2700000" algn="ctr" rotWithShape="0">
              <a:schemeClr val="bg2"/>
            </a:outerShdw>
          </a:effectLst>
          <a:extLst/>
        </p:spPr>
      </p:pic>
      <p:grpSp>
        <p:nvGrpSpPr>
          <p:cNvPr id="5" name="Group 4"/>
          <p:cNvGrpSpPr/>
          <p:nvPr/>
        </p:nvGrpSpPr>
        <p:grpSpPr>
          <a:xfrm>
            <a:off x="179512" y="5770421"/>
            <a:ext cx="2505075" cy="973705"/>
            <a:chOff x="6554977" y="5846511"/>
            <a:chExt cx="2505075" cy="973705"/>
          </a:xfrm>
        </p:grpSpPr>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4977" y="6107429"/>
              <a:ext cx="2505075"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599101" y="5846511"/>
              <a:ext cx="246095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smtClean="0">
                  <a:sym typeface="Symbol"/>
                </a:rPr>
                <a:t></a:t>
              </a:r>
              <a:r>
                <a:rPr lang="en-GB" sz="1600" dirty="0" smtClean="0">
                  <a:sym typeface="Symbol"/>
                </a:rPr>
                <a:t> </a:t>
              </a:r>
              <a:r>
                <a:rPr lang="en-GB" sz="1200" b="1" dirty="0" smtClean="0">
                  <a:sym typeface="Symbol"/>
                </a:rPr>
                <a:t>Educational Psychology Team</a:t>
              </a:r>
              <a:endParaRPr lang="en-GB" sz="1200" b="1" dirty="0"/>
            </a:p>
          </p:txBody>
        </p:sp>
      </p:grpSp>
    </p:spTree>
    <p:extLst>
      <p:ext uri="{BB962C8B-B14F-4D97-AF65-F5344CB8AC3E}">
        <p14:creationId xmlns:p14="http://schemas.microsoft.com/office/powerpoint/2010/main" val="1209553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0100"/>
          <a:stretch/>
        </p:blipFill>
        <p:spPr bwMode="auto">
          <a:xfrm>
            <a:off x="8047051" y="5557502"/>
            <a:ext cx="870251" cy="9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66733" y="469121"/>
            <a:ext cx="8521970" cy="938719"/>
          </a:xfrm>
          <a:prstGeom prst="rect">
            <a:avLst/>
          </a:prstGeom>
          <a:noFill/>
        </p:spPr>
        <p:txBody>
          <a:bodyPr wrap="square" rtlCol="0">
            <a:spAutoFit/>
          </a:bodyPr>
          <a:lstStyle/>
          <a:p>
            <a:pPr algn="ctr"/>
            <a:r>
              <a:rPr lang="en-GB" sz="5500" b="1" dirty="0" smtClean="0">
                <a:solidFill>
                  <a:srgbClr val="210694"/>
                </a:solidFill>
                <a:latin typeface="Comic Sans MS" pitchFamily="66" charset="0"/>
              </a:rPr>
              <a:t>Our bodies</a:t>
            </a:r>
            <a:endParaRPr lang="en-GB" sz="5500" b="1" dirty="0">
              <a:solidFill>
                <a:srgbClr val="210694"/>
              </a:solidFill>
              <a:latin typeface="Comic Sans MS" pitchFamily="66" charset="0"/>
            </a:endParaRPr>
          </a:p>
        </p:txBody>
      </p:sp>
      <p:pic>
        <p:nvPicPr>
          <p:cNvPr id="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497"/>
          <a:stretch/>
        </p:blipFill>
        <p:spPr bwMode="auto">
          <a:xfrm>
            <a:off x="3628674" y="1640650"/>
            <a:ext cx="1978690" cy="5069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590871" y="1844824"/>
            <a:ext cx="2201165" cy="6766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3600" b="1" dirty="0" smtClean="0">
                <a:solidFill>
                  <a:srgbClr val="210694"/>
                </a:solidFill>
                <a:latin typeface="Comic Sans MS" pitchFamily="66" charset="0"/>
              </a:rPr>
              <a:t>Sweating</a:t>
            </a:r>
            <a:endParaRPr lang="en-GB" sz="3600" b="1" dirty="0">
              <a:solidFill>
                <a:srgbClr val="210694"/>
              </a:solidFill>
              <a:latin typeface="Comic Sans MS" pitchFamily="66" charset="0"/>
            </a:endParaRPr>
          </a:p>
        </p:txBody>
      </p:sp>
      <p:sp>
        <p:nvSpPr>
          <p:cNvPr id="6" name="Content Placeholder 2"/>
          <p:cNvSpPr txBox="1">
            <a:spLocks/>
          </p:cNvSpPr>
          <p:nvPr/>
        </p:nvSpPr>
        <p:spPr>
          <a:xfrm>
            <a:off x="5724128" y="1628800"/>
            <a:ext cx="1872208" cy="6766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3600" b="1" dirty="0" smtClean="0">
                <a:solidFill>
                  <a:srgbClr val="CCCC00"/>
                </a:solidFill>
                <a:latin typeface="Comic Sans MS" pitchFamily="66" charset="0"/>
              </a:rPr>
              <a:t>Nausea</a:t>
            </a:r>
            <a:r>
              <a:rPr lang="en-GB" b="1" dirty="0" smtClean="0">
                <a:solidFill>
                  <a:srgbClr val="CCCC00"/>
                </a:solidFill>
                <a:latin typeface="Comic Sans MS" pitchFamily="66" charset="0"/>
              </a:rPr>
              <a:t> </a:t>
            </a:r>
            <a:endParaRPr lang="en-GB" b="1" dirty="0">
              <a:solidFill>
                <a:srgbClr val="CCCC00"/>
              </a:solidFill>
              <a:latin typeface="Comic Sans MS" pitchFamily="66" charset="0"/>
            </a:endParaRPr>
          </a:p>
        </p:txBody>
      </p:sp>
      <p:sp>
        <p:nvSpPr>
          <p:cNvPr id="7" name="Content Placeholder 2"/>
          <p:cNvSpPr txBox="1">
            <a:spLocks/>
          </p:cNvSpPr>
          <p:nvPr/>
        </p:nvSpPr>
        <p:spPr>
          <a:xfrm>
            <a:off x="750404" y="2852936"/>
            <a:ext cx="3034680" cy="10081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000" b="1" dirty="0" smtClean="0">
                <a:solidFill>
                  <a:srgbClr val="CC0500"/>
                </a:solidFill>
                <a:latin typeface="Comic Sans MS" pitchFamily="66" charset="0"/>
              </a:rPr>
              <a:t>Physical Appearance, such as changes to skin colour</a:t>
            </a:r>
            <a:endParaRPr lang="en-GB" sz="2000" b="1" dirty="0">
              <a:solidFill>
                <a:srgbClr val="CC0500"/>
              </a:solidFill>
              <a:latin typeface="Comic Sans MS" pitchFamily="66" charset="0"/>
            </a:endParaRPr>
          </a:p>
        </p:txBody>
      </p:sp>
      <p:sp>
        <p:nvSpPr>
          <p:cNvPr id="8" name="Content Placeholder 2"/>
          <p:cNvSpPr txBox="1">
            <a:spLocks/>
          </p:cNvSpPr>
          <p:nvPr/>
        </p:nvSpPr>
        <p:spPr>
          <a:xfrm>
            <a:off x="5607364" y="2600908"/>
            <a:ext cx="3034680" cy="50405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000" b="1" dirty="0" smtClean="0">
                <a:solidFill>
                  <a:srgbClr val="FF3399"/>
                </a:solidFill>
                <a:latin typeface="Comic Sans MS" pitchFamily="66" charset="0"/>
              </a:rPr>
              <a:t>Shallow breathing</a:t>
            </a:r>
            <a:endParaRPr lang="en-GB" sz="2000" b="1" dirty="0">
              <a:solidFill>
                <a:srgbClr val="FF3399"/>
              </a:solidFill>
              <a:latin typeface="Comic Sans MS" pitchFamily="66" charset="0"/>
            </a:endParaRPr>
          </a:p>
        </p:txBody>
      </p:sp>
      <p:sp>
        <p:nvSpPr>
          <p:cNvPr id="9" name="Content Placeholder 2"/>
          <p:cNvSpPr txBox="1">
            <a:spLocks/>
          </p:cNvSpPr>
          <p:nvPr/>
        </p:nvSpPr>
        <p:spPr>
          <a:xfrm>
            <a:off x="6021561" y="3501008"/>
            <a:ext cx="2658789" cy="151216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b="1" dirty="0" smtClean="0">
                <a:solidFill>
                  <a:srgbClr val="800000"/>
                </a:solidFill>
                <a:latin typeface="Comic Sans MS" pitchFamily="66" charset="0"/>
              </a:rPr>
              <a:t>Butterflies in your stomach </a:t>
            </a:r>
            <a:endParaRPr lang="en-GB" b="1" dirty="0">
              <a:solidFill>
                <a:srgbClr val="800000"/>
              </a:solidFill>
              <a:latin typeface="Comic Sans MS" pitchFamily="66" charset="0"/>
            </a:endParaRPr>
          </a:p>
        </p:txBody>
      </p:sp>
      <p:sp>
        <p:nvSpPr>
          <p:cNvPr id="10" name="Content Placeholder 2"/>
          <p:cNvSpPr txBox="1">
            <a:spLocks/>
          </p:cNvSpPr>
          <p:nvPr/>
        </p:nvSpPr>
        <p:spPr>
          <a:xfrm>
            <a:off x="179512" y="5707550"/>
            <a:ext cx="3389548" cy="6766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3600" b="1" dirty="0" smtClean="0">
                <a:solidFill>
                  <a:srgbClr val="FF9933"/>
                </a:solidFill>
                <a:latin typeface="Comic Sans MS" pitchFamily="66" charset="0"/>
              </a:rPr>
              <a:t>Tense muscles</a:t>
            </a:r>
            <a:endParaRPr lang="en-GB" sz="3600" b="1" dirty="0">
              <a:solidFill>
                <a:srgbClr val="FF9933"/>
              </a:solidFill>
              <a:latin typeface="Comic Sans MS" pitchFamily="66" charset="0"/>
            </a:endParaRPr>
          </a:p>
        </p:txBody>
      </p:sp>
      <p:sp>
        <p:nvSpPr>
          <p:cNvPr id="11" name="Content Placeholder 2"/>
          <p:cNvSpPr txBox="1">
            <a:spLocks/>
          </p:cNvSpPr>
          <p:nvPr/>
        </p:nvSpPr>
        <p:spPr>
          <a:xfrm>
            <a:off x="5912744" y="5301208"/>
            <a:ext cx="1899616" cy="108301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000" b="1" dirty="0">
                <a:solidFill>
                  <a:srgbClr val="800080"/>
                </a:solidFill>
                <a:latin typeface="Comic Sans MS" pitchFamily="66" charset="0"/>
              </a:rPr>
              <a:t>D</a:t>
            </a:r>
            <a:r>
              <a:rPr lang="en-GB" sz="2000" b="1" dirty="0" smtClean="0">
                <a:solidFill>
                  <a:srgbClr val="800080"/>
                </a:solidFill>
                <a:latin typeface="Comic Sans MS" pitchFamily="66" charset="0"/>
              </a:rPr>
              <a:t>ry mouth, sore eyes</a:t>
            </a:r>
            <a:endParaRPr lang="en-GB" sz="2000" b="1" dirty="0">
              <a:solidFill>
                <a:srgbClr val="800080"/>
              </a:solidFill>
              <a:latin typeface="Comic Sans MS" pitchFamily="66" charset="0"/>
            </a:endParaRPr>
          </a:p>
        </p:txBody>
      </p:sp>
      <p:sp>
        <p:nvSpPr>
          <p:cNvPr id="12" name="Content Placeholder 2"/>
          <p:cNvSpPr txBox="1">
            <a:spLocks/>
          </p:cNvSpPr>
          <p:nvPr/>
        </p:nvSpPr>
        <p:spPr>
          <a:xfrm>
            <a:off x="496375" y="3918756"/>
            <a:ext cx="2295662" cy="6766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3600" b="1" dirty="0" smtClean="0">
                <a:solidFill>
                  <a:schemeClr val="accent5">
                    <a:lumMod val="40000"/>
                    <a:lumOff val="60000"/>
                  </a:schemeClr>
                </a:solidFill>
                <a:latin typeface="Comic Sans MS" pitchFamily="66" charset="0"/>
              </a:rPr>
              <a:t>Dizziness</a:t>
            </a:r>
            <a:r>
              <a:rPr lang="en-GB" b="1" dirty="0" smtClean="0">
                <a:latin typeface="Comic Sans MS" pitchFamily="66" charset="0"/>
              </a:rPr>
              <a:t> </a:t>
            </a:r>
            <a:endParaRPr lang="en-GB" b="1" dirty="0">
              <a:latin typeface="Comic Sans MS" pitchFamily="66" charset="0"/>
            </a:endParaRPr>
          </a:p>
        </p:txBody>
      </p:sp>
      <p:sp>
        <p:nvSpPr>
          <p:cNvPr id="13" name="Content Placeholder 2"/>
          <p:cNvSpPr txBox="1">
            <a:spLocks/>
          </p:cNvSpPr>
          <p:nvPr/>
        </p:nvSpPr>
        <p:spPr>
          <a:xfrm>
            <a:off x="1130800" y="4869160"/>
            <a:ext cx="2632655" cy="50405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000" b="1" dirty="0" smtClean="0">
                <a:solidFill>
                  <a:srgbClr val="006600"/>
                </a:solidFill>
                <a:latin typeface="Comic Sans MS" pitchFamily="66" charset="0"/>
              </a:rPr>
              <a:t>Increased heart rate</a:t>
            </a:r>
            <a:endParaRPr lang="en-GB" sz="2000" b="1" dirty="0">
              <a:solidFill>
                <a:srgbClr val="006600"/>
              </a:solidFill>
              <a:latin typeface="Comic Sans MS" pitchFamily="66" charset="0"/>
            </a:endParaRPr>
          </a:p>
        </p:txBody>
      </p:sp>
      <p:grpSp>
        <p:nvGrpSpPr>
          <p:cNvPr id="14" name="Group 13"/>
          <p:cNvGrpSpPr/>
          <p:nvPr/>
        </p:nvGrpSpPr>
        <p:grpSpPr>
          <a:xfrm>
            <a:off x="6638925" y="37165"/>
            <a:ext cx="2505075" cy="973705"/>
            <a:chOff x="6554977" y="5846511"/>
            <a:chExt cx="2505075" cy="973705"/>
          </a:xfrm>
        </p:grpSpPr>
        <p:pic>
          <p:nvPicPr>
            <p:cNvPr id="15"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4977" y="6107429"/>
              <a:ext cx="2505075"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6"/>
            <p:cNvSpPr txBox="1"/>
            <p:nvPr/>
          </p:nvSpPr>
          <p:spPr>
            <a:xfrm>
              <a:off x="6599101" y="5846511"/>
              <a:ext cx="246095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smtClean="0">
                  <a:sym typeface="Symbol"/>
                </a:rPr>
                <a:t></a:t>
              </a:r>
              <a:r>
                <a:rPr lang="en-GB" sz="1600" dirty="0" smtClean="0">
                  <a:sym typeface="Symbol"/>
                </a:rPr>
                <a:t> </a:t>
              </a:r>
              <a:r>
                <a:rPr lang="en-GB" sz="1200" b="1" dirty="0" smtClean="0">
                  <a:sym typeface="Symbol"/>
                </a:rPr>
                <a:t>Educational Psychology Team</a:t>
              </a:r>
              <a:endParaRPr lang="en-GB" sz="1200" b="1" dirty="0"/>
            </a:p>
          </p:txBody>
        </p:sp>
      </p:grpSp>
    </p:spTree>
    <p:extLst>
      <p:ext uri="{BB962C8B-B14F-4D97-AF65-F5344CB8AC3E}">
        <p14:creationId xmlns:p14="http://schemas.microsoft.com/office/powerpoint/2010/main" val="63027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2627" y="2492896"/>
            <a:ext cx="381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txBox="1">
            <a:spLocks/>
          </p:cNvSpPr>
          <p:nvPr/>
        </p:nvSpPr>
        <p:spPr>
          <a:xfrm>
            <a:off x="590872" y="1844824"/>
            <a:ext cx="2036912" cy="6766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3600" b="1" dirty="0" smtClean="0">
                <a:solidFill>
                  <a:srgbClr val="FF6600"/>
                </a:solidFill>
                <a:latin typeface="Comic Sans MS" pitchFamily="66" charset="0"/>
              </a:rPr>
              <a:t>Nervous</a:t>
            </a:r>
            <a:endParaRPr lang="en-GB" sz="3600" b="1" dirty="0">
              <a:solidFill>
                <a:srgbClr val="FF6600"/>
              </a:solidFill>
              <a:latin typeface="Comic Sans MS" pitchFamily="66" charset="0"/>
            </a:endParaRPr>
          </a:p>
        </p:txBody>
      </p:sp>
      <p:sp>
        <p:nvSpPr>
          <p:cNvPr id="4" name="Content Placeholder 2"/>
          <p:cNvSpPr txBox="1">
            <a:spLocks/>
          </p:cNvSpPr>
          <p:nvPr/>
        </p:nvSpPr>
        <p:spPr>
          <a:xfrm>
            <a:off x="1475656" y="2852936"/>
            <a:ext cx="1728192" cy="50405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000" b="1" dirty="0" smtClean="0">
                <a:solidFill>
                  <a:srgbClr val="7030A0"/>
                </a:solidFill>
                <a:latin typeface="Comic Sans MS" pitchFamily="66" charset="0"/>
              </a:rPr>
              <a:t>Frightened</a:t>
            </a:r>
            <a:endParaRPr lang="en-GB" sz="2000" b="1" dirty="0">
              <a:solidFill>
                <a:srgbClr val="7030A0"/>
              </a:solidFill>
              <a:latin typeface="Comic Sans MS" pitchFamily="66" charset="0"/>
            </a:endParaRPr>
          </a:p>
        </p:txBody>
      </p:sp>
      <p:sp>
        <p:nvSpPr>
          <p:cNvPr id="5" name="Content Placeholder 2"/>
          <p:cNvSpPr txBox="1">
            <a:spLocks/>
          </p:cNvSpPr>
          <p:nvPr/>
        </p:nvSpPr>
        <p:spPr>
          <a:xfrm>
            <a:off x="6372200" y="2872759"/>
            <a:ext cx="2036912" cy="6766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3600" b="1" dirty="0" smtClean="0">
                <a:solidFill>
                  <a:srgbClr val="000066"/>
                </a:solidFill>
                <a:latin typeface="Comic Sans MS" pitchFamily="66" charset="0"/>
              </a:rPr>
              <a:t>Scared</a:t>
            </a:r>
            <a:endParaRPr lang="en-GB" sz="3600" b="1" dirty="0">
              <a:solidFill>
                <a:srgbClr val="000066"/>
              </a:solidFill>
              <a:latin typeface="Comic Sans MS" pitchFamily="66" charset="0"/>
            </a:endParaRPr>
          </a:p>
        </p:txBody>
      </p:sp>
      <p:sp>
        <p:nvSpPr>
          <p:cNvPr id="6" name="Content Placeholder 2"/>
          <p:cNvSpPr txBox="1">
            <a:spLocks/>
          </p:cNvSpPr>
          <p:nvPr/>
        </p:nvSpPr>
        <p:spPr>
          <a:xfrm>
            <a:off x="3059832" y="1628800"/>
            <a:ext cx="3034680" cy="10081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000" b="1" dirty="0" smtClean="0">
                <a:solidFill>
                  <a:srgbClr val="9999FF"/>
                </a:solidFill>
                <a:latin typeface="Comic Sans MS" pitchFamily="66" charset="0"/>
              </a:rPr>
              <a:t>“I’m never going to be able to do this”</a:t>
            </a:r>
            <a:endParaRPr lang="en-GB" sz="2000" b="1" dirty="0">
              <a:solidFill>
                <a:srgbClr val="9999FF"/>
              </a:solidFill>
              <a:latin typeface="Comic Sans MS" pitchFamily="66" charset="0"/>
            </a:endParaRPr>
          </a:p>
        </p:txBody>
      </p:sp>
      <p:sp>
        <p:nvSpPr>
          <p:cNvPr id="7" name="Content Placeholder 2"/>
          <p:cNvSpPr txBox="1">
            <a:spLocks/>
          </p:cNvSpPr>
          <p:nvPr/>
        </p:nvSpPr>
        <p:spPr>
          <a:xfrm>
            <a:off x="457200" y="3472408"/>
            <a:ext cx="2036912" cy="6766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b="1" dirty="0" smtClean="0">
                <a:solidFill>
                  <a:srgbClr val="0000FF"/>
                </a:solidFill>
                <a:latin typeface="Comic Sans MS" pitchFamily="66" charset="0"/>
              </a:rPr>
              <a:t>Extreme focussed thinking</a:t>
            </a:r>
            <a:endParaRPr lang="en-GB" b="1" dirty="0">
              <a:solidFill>
                <a:srgbClr val="0000FF"/>
              </a:solidFill>
              <a:latin typeface="Comic Sans MS" pitchFamily="66" charset="0"/>
            </a:endParaRPr>
          </a:p>
        </p:txBody>
      </p:sp>
      <p:sp>
        <p:nvSpPr>
          <p:cNvPr id="8" name="Content Placeholder 2"/>
          <p:cNvSpPr txBox="1">
            <a:spLocks/>
          </p:cNvSpPr>
          <p:nvPr/>
        </p:nvSpPr>
        <p:spPr>
          <a:xfrm>
            <a:off x="5803996" y="3893840"/>
            <a:ext cx="2728444" cy="75929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400" b="1" dirty="0" smtClean="0">
                <a:solidFill>
                  <a:srgbClr val="CC0000"/>
                </a:solidFill>
                <a:latin typeface="Comic Sans MS" pitchFamily="66" charset="0"/>
              </a:rPr>
              <a:t>Irritable and impatient</a:t>
            </a:r>
            <a:endParaRPr lang="en-GB" sz="2400" b="1" dirty="0">
              <a:solidFill>
                <a:srgbClr val="CC0000"/>
              </a:solidFill>
              <a:latin typeface="Comic Sans MS" pitchFamily="66" charset="0"/>
            </a:endParaRPr>
          </a:p>
        </p:txBody>
      </p:sp>
      <p:sp>
        <p:nvSpPr>
          <p:cNvPr id="9" name="Content Placeholder 2"/>
          <p:cNvSpPr txBox="1">
            <a:spLocks/>
          </p:cNvSpPr>
          <p:nvPr/>
        </p:nvSpPr>
        <p:spPr>
          <a:xfrm>
            <a:off x="6084168" y="2021632"/>
            <a:ext cx="2728444" cy="75929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400" b="1" dirty="0" smtClean="0">
                <a:solidFill>
                  <a:srgbClr val="00CC66"/>
                </a:solidFill>
                <a:latin typeface="Comic Sans MS" pitchFamily="66" charset="0"/>
              </a:rPr>
              <a:t>Excitement</a:t>
            </a:r>
            <a:endParaRPr lang="en-GB" sz="2400" b="1" dirty="0">
              <a:solidFill>
                <a:srgbClr val="00CC66"/>
              </a:solidFill>
              <a:latin typeface="Comic Sans MS" pitchFamily="66" charset="0"/>
            </a:endParaRPr>
          </a:p>
        </p:txBody>
      </p:sp>
      <p:sp>
        <p:nvSpPr>
          <p:cNvPr id="10" name="Content Placeholder 2"/>
          <p:cNvSpPr txBox="1">
            <a:spLocks/>
          </p:cNvSpPr>
          <p:nvPr/>
        </p:nvSpPr>
        <p:spPr>
          <a:xfrm>
            <a:off x="4961926" y="4860822"/>
            <a:ext cx="3880572" cy="6766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b="1" dirty="0" smtClean="0">
                <a:solidFill>
                  <a:srgbClr val="009999"/>
                </a:solidFill>
                <a:latin typeface="Comic Sans MS" pitchFamily="66" charset="0"/>
              </a:rPr>
              <a:t>Circular and helpless thinking</a:t>
            </a:r>
            <a:endParaRPr lang="en-GB" b="1" dirty="0">
              <a:solidFill>
                <a:srgbClr val="009999"/>
              </a:solidFill>
              <a:latin typeface="Comic Sans MS" pitchFamily="66" charset="0"/>
            </a:endParaRPr>
          </a:p>
        </p:txBody>
      </p:sp>
      <p:sp>
        <p:nvSpPr>
          <p:cNvPr id="11" name="Content Placeholder 2"/>
          <p:cNvSpPr txBox="1">
            <a:spLocks/>
          </p:cNvSpPr>
          <p:nvPr/>
        </p:nvSpPr>
        <p:spPr>
          <a:xfrm>
            <a:off x="765920" y="5517232"/>
            <a:ext cx="2437928" cy="50405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200" b="1" dirty="0" smtClean="0">
                <a:solidFill>
                  <a:srgbClr val="FFC000"/>
                </a:solidFill>
                <a:latin typeface="Comic Sans MS" pitchFamily="66" charset="0"/>
              </a:rPr>
              <a:t>Apparent slowing of time</a:t>
            </a:r>
            <a:endParaRPr lang="en-GB" sz="2200" b="1" dirty="0">
              <a:solidFill>
                <a:srgbClr val="FFC000"/>
              </a:solidFill>
              <a:latin typeface="Comic Sans MS" pitchFamily="66"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0100"/>
          <a:stretch/>
        </p:blipFill>
        <p:spPr bwMode="auto">
          <a:xfrm>
            <a:off x="22074" y="5689848"/>
            <a:ext cx="870251" cy="9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0" y="469121"/>
            <a:ext cx="9144000" cy="938719"/>
          </a:xfrm>
          <a:prstGeom prst="rect">
            <a:avLst/>
          </a:prstGeom>
          <a:noFill/>
        </p:spPr>
        <p:txBody>
          <a:bodyPr wrap="square" rtlCol="0">
            <a:spAutoFit/>
          </a:bodyPr>
          <a:lstStyle/>
          <a:p>
            <a:pPr algn="ctr"/>
            <a:r>
              <a:rPr lang="en-GB" sz="5500" b="1" dirty="0" smtClean="0">
                <a:solidFill>
                  <a:srgbClr val="210694"/>
                </a:solidFill>
                <a:latin typeface="Comic Sans MS" pitchFamily="66" charset="0"/>
              </a:rPr>
              <a:t>Our thoughts and feelings</a:t>
            </a:r>
            <a:endParaRPr lang="en-GB" sz="5500" b="1" dirty="0">
              <a:solidFill>
                <a:srgbClr val="210694"/>
              </a:solidFill>
              <a:latin typeface="Comic Sans MS" pitchFamily="66" charset="0"/>
            </a:endParaRPr>
          </a:p>
        </p:txBody>
      </p:sp>
      <p:grpSp>
        <p:nvGrpSpPr>
          <p:cNvPr id="14" name="Group 13"/>
          <p:cNvGrpSpPr/>
          <p:nvPr/>
        </p:nvGrpSpPr>
        <p:grpSpPr>
          <a:xfrm>
            <a:off x="6614100" y="5849452"/>
            <a:ext cx="2505075" cy="973705"/>
            <a:chOff x="6554977" y="5846511"/>
            <a:chExt cx="2505075" cy="973705"/>
          </a:xfrm>
        </p:grpSpPr>
        <p:pic>
          <p:nvPicPr>
            <p:cNvPr id="15"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4977" y="6107429"/>
              <a:ext cx="2505075"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6"/>
            <p:cNvSpPr txBox="1"/>
            <p:nvPr/>
          </p:nvSpPr>
          <p:spPr>
            <a:xfrm>
              <a:off x="6599101" y="5846511"/>
              <a:ext cx="246095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smtClean="0">
                  <a:sym typeface="Symbol"/>
                </a:rPr>
                <a:t></a:t>
              </a:r>
              <a:r>
                <a:rPr lang="en-GB" sz="1600" dirty="0" smtClean="0">
                  <a:sym typeface="Symbol"/>
                </a:rPr>
                <a:t> </a:t>
              </a:r>
              <a:r>
                <a:rPr lang="en-GB" sz="1200" b="1" dirty="0" smtClean="0">
                  <a:sym typeface="Symbol"/>
                </a:rPr>
                <a:t>Educational Psychology Team</a:t>
              </a:r>
              <a:endParaRPr lang="en-GB" sz="1200" b="1" dirty="0"/>
            </a:p>
          </p:txBody>
        </p:sp>
      </p:grpSp>
    </p:spTree>
    <p:extLst>
      <p:ext uri="{BB962C8B-B14F-4D97-AF65-F5344CB8AC3E}">
        <p14:creationId xmlns:p14="http://schemas.microsoft.com/office/powerpoint/2010/main" val="109205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0100"/>
          <a:stretch/>
        </p:blipFill>
        <p:spPr bwMode="auto">
          <a:xfrm>
            <a:off x="406014" y="417219"/>
            <a:ext cx="870251" cy="9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66733" y="469121"/>
            <a:ext cx="8521970" cy="938719"/>
          </a:xfrm>
          <a:prstGeom prst="rect">
            <a:avLst/>
          </a:prstGeom>
          <a:noFill/>
        </p:spPr>
        <p:txBody>
          <a:bodyPr wrap="square" rtlCol="0">
            <a:spAutoFit/>
          </a:bodyPr>
          <a:lstStyle/>
          <a:p>
            <a:pPr algn="ctr"/>
            <a:r>
              <a:rPr lang="en-GB" sz="5500" b="1" dirty="0" smtClean="0">
                <a:solidFill>
                  <a:srgbClr val="210694"/>
                </a:solidFill>
                <a:latin typeface="Comic Sans MS" pitchFamily="66" charset="0"/>
              </a:rPr>
              <a:t>Our behaviour</a:t>
            </a:r>
            <a:endParaRPr lang="en-GB" sz="5500" b="1" dirty="0">
              <a:solidFill>
                <a:srgbClr val="210694"/>
              </a:solidFill>
              <a:latin typeface="Comic Sans MS" pitchFamily="66" charset="0"/>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2216274"/>
            <a:ext cx="3516982" cy="3516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395536" y="1556792"/>
            <a:ext cx="5688632" cy="6766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3600" b="1" dirty="0" smtClean="0">
                <a:solidFill>
                  <a:srgbClr val="FF0000"/>
                </a:solidFill>
                <a:latin typeface="Comic Sans MS" pitchFamily="66" charset="0"/>
              </a:rPr>
              <a:t>Fight or flight response</a:t>
            </a:r>
            <a:endParaRPr lang="en-GB" sz="3600" b="1" dirty="0">
              <a:solidFill>
                <a:srgbClr val="FF0000"/>
              </a:solidFill>
              <a:latin typeface="Comic Sans MS" pitchFamily="66" charset="0"/>
            </a:endParaRPr>
          </a:p>
        </p:txBody>
      </p:sp>
      <p:sp>
        <p:nvSpPr>
          <p:cNvPr id="6" name="Content Placeholder 2"/>
          <p:cNvSpPr txBox="1">
            <a:spLocks/>
          </p:cNvSpPr>
          <p:nvPr/>
        </p:nvSpPr>
        <p:spPr>
          <a:xfrm>
            <a:off x="406014" y="2492896"/>
            <a:ext cx="2797834" cy="4320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000" b="1" dirty="0" smtClean="0">
                <a:solidFill>
                  <a:srgbClr val="660066"/>
                </a:solidFill>
                <a:latin typeface="Comic Sans MS" pitchFamily="66" charset="0"/>
              </a:rPr>
              <a:t>“Shutting down”</a:t>
            </a:r>
            <a:endParaRPr lang="en-GB" sz="2000" b="1" dirty="0">
              <a:solidFill>
                <a:srgbClr val="660066"/>
              </a:solidFill>
              <a:latin typeface="Comic Sans MS" pitchFamily="66" charset="0"/>
            </a:endParaRPr>
          </a:p>
        </p:txBody>
      </p:sp>
      <p:sp>
        <p:nvSpPr>
          <p:cNvPr id="7" name="Content Placeholder 2"/>
          <p:cNvSpPr txBox="1">
            <a:spLocks/>
          </p:cNvSpPr>
          <p:nvPr/>
        </p:nvSpPr>
        <p:spPr>
          <a:xfrm>
            <a:off x="179512" y="5736792"/>
            <a:ext cx="3413474" cy="4320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400" b="1" dirty="0" smtClean="0">
                <a:solidFill>
                  <a:schemeClr val="accent6">
                    <a:lumMod val="75000"/>
                  </a:schemeClr>
                </a:solidFill>
                <a:latin typeface="Comic Sans MS" pitchFamily="66" charset="0"/>
              </a:rPr>
              <a:t>Sudden bursts of energy or speed</a:t>
            </a:r>
            <a:endParaRPr lang="en-GB" sz="2400" b="1" dirty="0">
              <a:solidFill>
                <a:schemeClr val="accent6">
                  <a:lumMod val="75000"/>
                </a:schemeClr>
              </a:solidFill>
              <a:latin typeface="Comic Sans MS" pitchFamily="66" charset="0"/>
            </a:endParaRPr>
          </a:p>
        </p:txBody>
      </p:sp>
      <p:sp>
        <p:nvSpPr>
          <p:cNvPr id="8" name="Content Placeholder 2"/>
          <p:cNvSpPr txBox="1">
            <a:spLocks/>
          </p:cNvSpPr>
          <p:nvPr/>
        </p:nvSpPr>
        <p:spPr>
          <a:xfrm>
            <a:off x="189990" y="3284984"/>
            <a:ext cx="2797834" cy="4320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800" b="1" dirty="0" smtClean="0">
                <a:solidFill>
                  <a:srgbClr val="008000"/>
                </a:solidFill>
                <a:latin typeface="Comic Sans MS" pitchFamily="66" charset="0"/>
              </a:rPr>
              <a:t>Appearing shaky or exhausted</a:t>
            </a:r>
            <a:endParaRPr lang="en-GB" sz="2800" b="1" dirty="0">
              <a:solidFill>
                <a:srgbClr val="008000"/>
              </a:solidFill>
              <a:latin typeface="Comic Sans MS" pitchFamily="66" charset="0"/>
            </a:endParaRPr>
          </a:p>
        </p:txBody>
      </p:sp>
      <p:sp>
        <p:nvSpPr>
          <p:cNvPr id="9" name="Content Placeholder 2"/>
          <p:cNvSpPr txBox="1">
            <a:spLocks/>
          </p:cNvSpPr>
          <p:nvPr/>
        </p:nvSpPr>
        <p:spPr>
          <a:xfrm>
            <a:off x="274104" y="4941168"/>
            <a:ext cx="2797834" cy="4320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000" b="1" dirty="0" smtClean="0">
                <a:solidFill>
                  <a:schemeClr val="accent5">
                    <a:lumMod val="40000"/>
                    <a:lumOff val="60000"/>
                  </a:schemeClr>
                </a:solidFill>
                <a:latin typeface="Comic Sans MS" pitchFamily="66" charset="0"/>
              </a:rPr>
              <a:t>Frozen</a:t>
            </a:r>
            <a:endParaRPr lang="en-GB" sz="2000" b="1" dirty="0">
              <a:solidFill>
                <a:schemeClr val="accent5">
                  <a:lumMod val="40000"/>
                  <a:lumOff val="60000"/>
                </a:schemeClr>
              </a:solidFill>
              <a:latin typeface="Comic Sans MS" pitchFamily="66" charset="0"/>
            </a:endParaRPr>
          </a:p>
        </p:txBody>
      </p:sp>
      <p:sp>
        <p:nvSpPr>
          <p:cNvPr id="10" name="Content Placeholder 2"/>
          <p:cNvSpPr txBox="1">
            <a:spLocks/>
          </p:cNvSpPr>
          <p:nvPr/>
        </p:nvSpPr>
        <p:spPr>
          <a:xfrm>
            <a:off x="6084168" y="1679104"/>
            <a:ext cx="2797834" cy="4320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000" b="1" dirty="0" smtClean="0">
                <a:solidFill>
                  <a:srgbClr val="FF3399"/>
                </a:solidFill>
                <a:latin typeface="Comic Sans MS" pitchFamily="66" charset="0"/>
              </a:rPr>
              <a:t>Difficulties concentrating</a:t>
            </a:r>
            <a:endParaRPr lang="en-GB" sz="2000" b="1" dirty="0">
              <a:solidFill>
                <a:srgbClr val="FF3399"/>
              </a:solidFill>
              <a:latin typeface="Comic Sans MS" pitchFamily="66" charset="0"/>
            </a:endParaRPr>
          </a:p>
        </p:txBody>
      </p:sp>
      <p:sp>
        <p:nvSpPr>
          <p:cNvPr id="11" name="Content Placeholder 2"/>
          <p:cNvSpPr txBox="1">
            <a:spLocks/>
          </p:cNvSpPr>
          <p:nvPr/>
        </p:nvSpPr>
        <p:spPr>
          <a:xfrm>
            <a:off x="6660232" y="2645296"/>
            <a:ext cx="2221770" cy="4320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400" b="1" dirty="0" smtClean="0">
                <a:solidFill>
                  <a:srgbClr val="009999"/>
                </a:solidFill>
                <a:latin typeface="Comic Sans MS" pitchFamily="66" charset="0"/>
              </a:rPr>
              <a:t>Withdrawal</a:t>
            </a:r>
            <a:endParaRPr lang="en-GB" sz="2400" b="1" dirty="0">
              <a:solidFill>
                <a:srgbClr val="009999"/>
              </a:solidFill>
              <a:latin typeface="Comic Sans MS" pitchFamily="66" charset="0"/>
            </a:endParaRPr>
          </a:p>
        </p:txBody>
      </p:sp>
      <p:sp>
        <p:nvSpPr>
          <p:cNvPr id="12" name="Content Placeholder 2"/>
          <p:cNvSpPr txBox="1">
            <a:spLocks/>
          </p:cNvSpPr>
          <p:nvPr/>
        </p:nvSpPr>
        <p:spPr>
          <a:xfrm>
            <a:off x="6310545" y="3501008"/>
            <a:ext cx="2797834" cy="4320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800" b="1" dirty="0" smtClean="0">
                <a:solidFill>
                  <a:srgbClr val="CC00FF"/>
                </a:solidFill>
                <a:latin typeface="Comic Sans MS" pitchFamily="66" charset="0"/>
              </a:rPr>
              <a:t>Difficulties sleeping</a:t>
            </a:r>
            <a:endParaRPr lang="en-GB" sz="2800" b="1" dirty="0">
              <a:solidFill>
                <a:srgbClr val="CC00FF"/>
              </a:solidFill>
              <a:latin typeface="Comic Sans MS" pitchFamily="66" charset="0"/>
            </a:endParaRPr>
          </a:p>
        </p:txBody>
      </p:sp>
      <p:sp>
        <p:nvSpPr>
          <p:cNvPr id="13" name="Content Placeholder 2"/>
          <p:cNvSpPr txBox="1">
            <a:spLocks/>
          </p:cNvSpPr>
          <p:nvPr/>
        </p:nvSpPr>
        <p:spPr>
          <a:xfrm>
            <a:off x="3634964" y="6014230"/>
            <a:ext cx="2797834" cy="4320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000" b="1" dirty="0" smtClean="0">
                <a:solidFill>
                  <a:srgbClr val="000099"/>
                </a:solidFill>
                <a:latin typeface="Comic Sans MS" pitchFamily="66" charset="0"/>
              </a:rPr>
              <a:t>Physical aggression</a:t>
            </a:r>
            <a:endParaRPr lang="en-GB" sz="2000" b="1" dirty="0">
              <a:solidFill>
                <a:srgbClr val="000099"/>
              </a:solidFill>
              <a:latin typeface="Comic Sans MS" pitchFamily="66" charset="0"/>
            </a:endParaRPr>
          </a:p>
        </p:txBody>
      </p:sp>
      <p:sp>
        <p:nvSpPr>
          <p:cNvPr id="14" name="Content Placeholder 2"/>
          <p:cNvSpPr txBox="1">
            <a:spLocks/>
          </p:cNvSpPr>
          <p:nvPr/>
        </p:nvSpPr>
        <p:spPr>
          <a:xfrm>
            <a:off x="6090869" y="4725144"/>
            <a:ext cx="2797834" cy="4320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400" b="1" dirty="0" smtClean="0">
                <a:solidFill>
                  <a:srgbClr val="800000"/>
                </a:solidFill>
                <a:latin typeface="Comic Sans MS" pitchFamily="66" charset="0"/>
              </a:rPr>
              <a:t>Avoidant behaviours</a:t>
            </a:r>
            <a:endParaRPr lang="en-GB" sz="2400" b="1" dirty="0">
              <a:solidFill>
                <a:srgbClr val="800000"/>
              </a:solidFill>
              <a:latin typeface="Comic Sans MS" pitchFamily="66" charset="0"/>
            </a:endParaRPr>
          </a:p>
        </p:txBody>
      </p:sp>
      <p:grpSp>
        <p:nvGrpSpPr>
          <p:cNvPr id="15" name="Group 14"/>
          <p:cNvGrpSpPr/>
          <p:nvPr/>
        </p:nvGrpSpPr>
        <p:grpSpPr>
          <a:xfrm>
            <a:off x="6563583" y="5753312"/>
            <a:ext cx="2505075" cy="973705"/>
            <a:chOff x="6554977" y="5846511"/>
            <a:chExt cx="2505075" cy="973705"/>
          </a:xfrm>
        </p:grpSpPr>
        <p:pic>
          <p:nvPicPr>
            <p:cNvPr id="16"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4977" y="6107429"/>
              <a:ext cx="2505075"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6"/>
            <p:cNvSpPr txBox="1"/>
            <p:nvPr/>
          </p:nvSpPr>
          <p:spPr>
            <a:xfrm>
              <a:off x="6599101" y="5846511"/>
              <a:ext cx="246095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smtClean="0">
                  <a:sym typeface="Symbol"/>
                </a:rPr>
                <a:t></a:t>
              </a:r>
              <a:r>
                <a:rPr lang="en-GB" sz="1600" dirty="0" smtClean="0">
                  <a:sym typeface="Symbol"/>
                </a:rPr>
                <a:t> </a:t>
              </a:r>
              <a:r>
                <a:rPr lang="en-GB" sz="1200" b="1" dirty="0" smtClean="0">
                  <a:sym typeface="Symbol"/>
                </a:rPr>
                <a:t>Educational Psychology Team</a:t>
              </a:r>
              <a:endParaRPr lang="en-GB" sz="1200" b="1" dirty="0"/>
            </a:p>
          </p:txBody>
        </p:sp>
      </p:grpSp>
    </p:spTree>
    <p:extLst>
      <p:ext uri="{BB962C8B-B14F-4D97-AF65-F5344CB8AC3E}">
        <p14:creationId xmlns:p14="http://schemas.microsoft.com/office/powerpoint/2010/main" val="202267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0100"/>
          <a:stretch/>
        </p:blipFill>
        <p:spPr bwMode="auto">
          <a:xfrm>
            <a:off x="5508104" y="5821132"/>
            <a:ext cx="870251" cy="9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260648"/>
            <a:ext cx="9144000" cy="1785104"/>
          </a:xfrm>
          <a:prstGeom prst="rect">
            <a:avLst/>
          </a:prstGeom>
          <a:noFill/>
        </p:spPr>
        <p:txBody>
          <a:bodyPr wrap="square" rtlCol="0">
            <a:spAutoFit/>
          </a:bodyPr>
          <a:lstStyle/>
          <a:p>
            <a:pPr algn="ctr"/>
            <a:r>
              <a:rPr lang="en-GB" sz="5500" b="1" dirty="0" smtClean="0">
                <a:solidFill>
                  <a:srgbClr val="210694"/>
                </a:solidFill>
                <a:latin typeface="Comic Sans MS" pitchFamily="66" charset="0"/>
              </a:rPr>
              <a:t>Helping ourselves when we feel anxious…</a:t>
            </a:r>
            <a:endParaRPr lang="en-GB" sz="5500" b="1" dirty="0">
              <a:solidFill>
                <a:srgbClr val="210694"/>
              </a:solidFill>
              <a:latin typeface="Comic Sans MS" pitchFamily="66" charset="0"/>
            </a:endParaRPr>
          </a:p>
        </p:txBody>
      </p:sp>
      <p:sp>
        <p:nvSpPr>
          <p:cNvPr id="4" name="TextBox 3"/>
          <p:cNvSpPr txBox="1"/>
          <p:nvPr/>
        </p:nvSpPr>
        <p:spPr>
          <a:xfrm>
            <a:off x="395536" y="2277447"/>
            <a:ext cx="8086640" cy="4031873"/>
          </a:xfrm>
          <a:prstGeom prst="rect">
            <a:avLst/>
          </a:prstGeom>
          <a:noFill/>
        </p:spPr>
        <p:txBody>
          <a:bodyPr wrap="square" rtlCol="0">
            <a:spAutoFit/>
          </a:bodyPr>
          <a:lstStyle/>
          <a:p>
            <a:pPr marL="457200" indent="-457200">
              <a:buFont typeface="Arial" pitchFamily="34" charset="0"/>
              <a:buChar char="•"/>
            </a:pPr>
            <a:r>
              <a:rPr lang="en-GB" sz="3200" dirty="0" smtClean="0">
                <a:solidFill>
                  <a:srgbClr val="000099"/>
                </a:solidFill>
                <a:latin typeface="Comic Sans MS" pitchFamily="66" charset="0"/>
              </a:rPr>
              <a:t>Talk to someone you trust</a:t>
            </a:r>
          </a:p>
          <a:p>
            <a:pPr marL="457200" indent="-457200">
              <a:buFont typeface="Arial" pitchFamily="34" charset="0"/>
              <a:buChar char="•"/>
            </a:pPr>
            <a:r>
              <a:rPr lang="en-GB" sz="3200" dirty="0" smtClean="0">
                <a:solidFill>
                  <a:srgbClr val="000099"/>
                </a:solidFill>
                <a:latin typeface="Comic Sans MS" pitchFamily="66" charset="0"/>
              </a:rPr>
              <a:t>Learn to recognise what makes you feel anxious</a:t>
            </a:r>
          </a:p>
          <a:p>
            <a:pPr marL="457200" indent="-457200">
              <a:buFont typeface="Arial" pitchFamily="34" charset="0"/>
              <a:buChar char="•"/>
            </a:pPr>
            <a:r>
              <a:rPr lang="en-GB" sz="3200" dirty="0" smtClean="0">
                <a:solidFill>
                  <a:srgbClr val="000099"/>
                </a:solidFill>
                <a:latin typeface="Comic Sans MS" pitchFamily="66" charset="0"/>
              </a:rPr>
              <a:t>Distract yourself by doing something you enjoy or that helps you feel calmer</a:t>
            </a:r>
          </a:p>
          <a:p>
            <a:endParaRPr lang="en-GB" sz="3200" dirty="0">
              <a:solidFill>
                <a:srgbClr val="000099"/>
              </a:solidFill>
              <a:latin typeface="Comic Sans MS" pitchFamily="66" charset="0"/>
            </a:endParaRPr>
          </a:p>
          <a:p>
            <a:r>
              <a:rPr lang="en-GB" sz="3200" dirty="0" smtClean="0">
                <a:solidFill>
                  <a:srgbClr val="000099"/>
                </a:solidFill>
                <a:latin typeface="Comic Sans MS" pitchFamily="66" charset="0"/>
              </a:rPr>
              <a:t>What works for you might not work </a:t>
            </a:r>
          </a:p>
          <a:p>
            <a:r>
              <a:rPr lang="en-GB" sz="3200" dirty="0" smtClean="0">
                <a:solidFill>
                  <a:srgbClr val="000099"/>
                </a:solidFill>
                <a:latin typeface="Comic Sans MS" pitchFamily="66" charset="0"/>
              </a:rPr>
              <a:t>for someone else…</a:t>
            </a:r>
            <a:endParaRPr lang="en-GB" sz="3200" dirty="0">
              <a:solidFill>
                <a:srgbClr val="000099"/>
              </a:solidFill>
              <a:latin typeface="Comic Sans MS" pitchFamily="66" charset="0"/>
            </a:endParaRPr>
          </a:p>
        </p:txBody>
      </p:sp>
      <p:grpSp>
        <p:nvGrpSpPr>
          <p:cNvPr id="5" name="Group 4"/>
          <p:cNvGrpSpPr/>
          <p:nvPr/>
        </p:nvGrpSpPr>
        <p:grpSpPr>
          <a:xfrm>
            <a:off x="6516216" y="5863966"/>
            <a:ext cx="2505075" cy="973705"/>
            <a:chOff x="6554977" y="5846511"/>
            <a:chExt cx="2505075" cy="973705"/>
          </a:xfrm>
        </p:grpSpPr>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4977" y="6107429"/>
              <a:ext cx="2505075"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599101" y="5846511"/>
              <a:ext cx="246095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smtClean="0">
                  <a:sym typeface="Symbol"/>
                </a:rPr>
                <a:t></a:t>
              </a:r>
              <a:r>
                <a:rPr lang="en-GB" sz="1600" dirty="0" smtClean="0">
                  <a:sym typeface="Symbol"/>
                </a:rPr>
                <a:t> </a:t>
              </a:r>
              <a:r>
                <a:rPr lang="en-GB" sz="1200" b="1" dirty="0" smtClean="0">
                  <a:sym typeface="Symbol"/>
                </a:rPr>
                <a:t>Educational Psychology Team</a:t>
              </a:r>
              <a:endParaRPr lang="en-GB" sz="1200" b="1" dirty="0"/>
            </a:p>
          </p:txBody>
        </p:sp>
      </p:grpSp>
    </p:spTree>
    <p:extLst>
      <p:ext uri="{BB962C8B-B14F-4D97-AF65-F5344CB8AC3E}">
        <p14:creationId xmlns:p14="http://schemas.microsoft.com/office/powerpoint/2010/main" val="2989635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0100"/>
          <a:stretch/>
        </p:blipFill>
        <p:spPr bwMode="auto">
          <a:xfrm>
            <a:off x="179512" y="5726487"/>
            <a:ext cx="870251" cy="9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66733" y="469121"/>
            <a:ext cx="8521970" cy="938719"/>
          </a:xfrm>
          <a:prstGeom prst="rect">
            <a:avLst/>
          </a:prstGeom>
          <a:noFill/>
        </p:spPr>
        <p:txBody>
          <a:bodyPr wrap="square" rtlCol="0">
            <a:spAutoFit/>
          </a:bodyPr>
          <a:lstStyle/>
          <a:p>
            <a:pPr algn="ctr"/>
            <a:r>
              <a:rPr lang="en-GB" sz="5500" b="1" dirty="0" smtClean="0">
                <a:solidFill>
                  <a:srgbClr val="210694"/>
                </a:solidFill>
                <a:latin typeface="Comic Sans MS" pitchFamily="66" charset="0"/>
              </a:rPr>
              <a:t>Breathing techniques</a:t>
            </a:r>
            <a:endParaRPr lang="en-GB" sz="5500" b="1" dirty="0">
              <a:solidFill>
                <a:srgbClr val="210694"/>
              </a:solidFill>
              <a:latin typeface="Comic Sans MS" pitchFamily="66" charset="0"/>
            </a:endParaRPr>
          </a:p>
        </p:txBody>
      </p:sp>
      <p:sp>
        <p:nvSpPr>
          <p:cNvPr id="4" name="Rectangle 3"/>
          <p:cNvSpPr/>
          <p:nvPr/>
        </p:nvSpPr>
        <p:spPr>
          <a:xfrm>
            <a:off x="2987824" y="2420887"/>
            <a:ext cx="3024336" cy="288032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p:cNvCxnSpPr/>
          <p:nvPr/>
        </p:nvCxnSpPr>
        <p:spPr>
          <a:xfrm>
            <a:off x="3275856" y="1988839"/>
            <a:ext cx="2376264" cy="0"/>
          </a:xfrm>
          <a:prstGeom prst="straightConnector1">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3311860" y="5733255"/>
            <a:ext cx="2376264" cy="0"/>
          </a:xfrm>
          <a:prstGeom prst="straightConnector1">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5328084" y="3753035"/>
            <a:ext cx="2376264" cy="0"/>
          </a:xfrm>
          <a:prstGeom prst="straightConnector1">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a:off x="1264019" y="3825044"/>
            <a:ext cx="2376264" cy="0"/>
          </a:xfrm>
          <a:prstGeom prst="straightConnector1">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357" t="55501" r="55607" b="35010"/>
          <a:stretch/>
        </p:blipFill>
        <p:spPr bwMode="auto">
          <a:xfrm>
            <a:off x="3491880" y="3501008"/>
            <a:ext cx="2086487" cy="694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440160" y="1794882"/>
            <a:ext cx="1331640" cy="553998"/>
          </a:xfrm>
          <a:prstGeom prst="rect">
            <a:avLst/>
          </a:prstGeom>
          <a:noFill/>
        </p:spPr>
        <p:txBody>
          <a:bodyPr wrap="square" rtlCol="0">
            <a:spAutoFit/>
          </a:bodyPr>
          <a:lstStyle/>
          <a:p>
            <a:pPr algn="ctr"/>
            <a:r>
              <a:rPr lang="en-GB" sz="3000" b="1" dirty="0" smtClean="0">
                <a:solidFill>
                  <a:srgbClr val="210694"/>
                </a:solidFill>
                <a:latin typeface="Comic Sans MS" pitchFamily="66" charset="0"/>
              </a:rPr>
              <a:t>Start </a:t>
            </a:r>
            <a:endParaRPr lang="en-GB" sz="3000" b="1" dirty="0">
              <a:solidFill>
                <a:srgbClr val="210694"/>
              </a:solidFill>
              <a:latin typeface="Comic Sans MS" pitchFamily="66" charset="0"/>
            </a:endParaRPr>
          </a:p>
        </p:txBody>
      </p:sp>
      <p:grpSp>
        <p:nvGrpSpPr>
          <p:cNvPr id="14" name="Group 13"/>
          <p:cNvGrpSpPr/>
          <p:nvPr/>
        </p:nvGrpSpPr>
        <p:grpSpPr>
          <a:xfrm>
            <a:off x="6386445" y="5691644"/>
            <a:ext cx="2505075" cy="973705"/>
            <a:chOff x="6554977" y="5846511"/>
            <a:chExt cx="2505075" cy="973705"/>
          </a:xfrm>
        </p:grpSpPr>
        <p:pic>
          <p:nvPicPr>
            <p:cNvPr id="15"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4977" y="6107429"/>
              <a:ext cx="2505075"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6"/>
            <p:cNvSpPr txBox="1"/>
            <p:nvPr/>
          </p:nvSpPr>
          <p:spPr>
            <a:xfrm>
              <a:off x="6599101" y="5846511"/>
              <a:ext cx="246095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smtClean="0">
                  <a:sym typeface="Symbol"/>
                </a:rPr>
                <a:t></a:t>
              </a:r>
              <a:r>
                <a:rPr lang="en-GB" sz="1600" dirty="0" smtClean="0">
                  <a:sym typeface="Symbol"/>
                </a:rPr>
                <a:t> </a:t>
              </a:r>
              <a:r>
                <a:rPr lang="en-GB" sz="1200" b="1" dirty="0" smtClean="0">
                  <a:sym typeface="Symbol"/>
                </a:rPr>
                <a:t>Educational Psychology Team</a:t>
              </a:r>
              <a:endParaRPr lang="en-GB" sz="1200" b="1" dirty="0"/>
            </a:p>
          </p:txBody>
        </p:sp>
      </p:grpSp>
    </p:spTree>
    <p:extLst>
      <p:ext uri="{BB962C8B-B14F-4D97-AF65-F5344CB8AC3E}">
        <p14:creationId xmlns:p14="http://schemas.microsoft.com/office/powerpoint/2010/main" val="3637352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2858" r="4660" b="25435"/>
          <a:stretch/>
        </p:blipFill>
        <p:spPr bwMode="auto">
          <a:xfrm>
            <a:off x="0" y="908720"/>
            <a:ext cx="9144000" cy="4249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Image result for mentalhealthmattersinschoo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5805264"/>
            <a:ext cx="3888432" cy="8674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73832" y="2099096"/>
            <a:ext cx="7596336" cy="2123658"/>
          </a:xfrm>
          <a:prstGeom prst="rect">
            <a:avLst/>
          </a:prstGeom>
          <a:noFill/>
        </p:spPr>
        <p:txBody>
          <a:bodyPr wrap="square" rtlCol="0">
            <a:spAutoFit/>
          </a:bodyPr>
          <a:lstStyle/>
          <a:p>
            <a:pPr algn="ctr"/>
            <a:r>
              <a:rPr lang="en-GB" sz="6600" b="1" dirty="0" smtClean="0">
                <a:solidFill>
                  <a:srgbClr val="210694"/>
                </a:solidFill>
                <a:latin typeface="Comic Sans MS" pitchFamily="66" charset="0"/>
              </a:rPr>
              <a:t>What would you like to try..?</a:t>
            </a:r>
            <a:endParaRPr lang="en-GB" sz="25000" b="1" dirty="0">
              <a:solidFill>
                <a:srgbClr val="210694"/>
              </a:solidFill>
              <a:latin typeface="Comic Sans MS" pitchFamily="66" charset="0"/>
            </a:endParaRPr>
          </a:p>
        </p:txBody>
      </p:sp>
      <p:grpSp>
        <p:nvGrpSpPr>
          <p:cNvPr id="7" name="Group 6"/>
          <p:cNvGrpSpPr/>
          <p:nvPr/>
        </p:nvGrpSpPr>
        <p:grpSpPr>
          <a:xfrm>
            <a:off x="107504" y="5517232"/>
            <a:ext cx="3024336" cy="1261737"/>
            <a:chOff x="6554977" y="5846511"/>
            <a:chExt cx="2505075" cy="973705"/>
          </a:xfrm>
        </p:grpSpPr>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4977" y="6107429"/>
              <a:ext cx="2505075"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6"/>
            <p:cNvSpPr txBox="1"/>
            <p:nvPr/>
          </p:nvSpPr>
          <p:spPr>
            <a:xfrm>
              <a:off x="6599101" y="5846511"/>
              <a:ext cx="2460951" cy="2850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ym typeface="Symbol"/>
                </a:rPr>
                <a:t></a:t>
              </a:r>
              <a:r>
                <a:rPr lang="en-GB" dirty="0" smtClean="0">
                  <a:sym typeface="Symbol"/>
                </a:rPr>
                <a:t> </a:t>
              </a:r>
              <a:r>
                <a:rPr lang="en-GB" sz="1400" b="1" dirty="0" smtClean="0">
                  <a:sym typeface="Symbol"/>
                </a:rPr>
                <a:t>Educational Psychology Team</a:t>
              </a:r>
              <a:endParaRPr lang="en-GB" sz="1400" b="1" dirty="0"/>
            </a:p>
          </p:txBody>
        </p:sp>
      </p:grpSp>
    </p:spTree>
    <p:extLst>
      <p:ext uri="{BB962C8B-B14F-4D97-AF65-F5344CB8AC3E}">
        <p14:creationId xmlns:p14="http://schemas.microsoft.com/office/powerpoint/2010/main" val="26173149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TotalTime>
  <Words>1296</Words>
  <Application>Microsoft Office PowerPoint</Application>
  <PresentationFormat>On-screen Show (4:3)</PresentationFormat>
  <Paragraphs>150</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CBMDC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King</dc:creator>
  <cp:lastModifiedBy>Joanne Henry</cp:lastModifiedBy>
  <cp:revision>13</cp:revision>
  <dcterms:created xsi:type="dcterms:W3CDTF">2019-06-04T09:25:52Z</dcterms:created>
  <dcterms:modified xsi:type="dcterms:W3CDTF">2020-01-27T10:16:35Z</dcterms:modified>
</cp:coreProperties>
</file>