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8" r:id="rId5"/>
    <p:sldId id="261" r:id="rId6"/>
    <p:sldId id="262" r:id="rId7"/>
    <p:sldId id="300" r:id="rId8"/>
    <p:sldId id="301" r:id="rId9"/>
    <p:sldId id="316" r:id="rId10"/>
    <p:sldId id="311" r:id="rId11"/>
    <p:sldId id="312" r:id="rId12"/>
    <p:sldId id="303" r:id="rId13"/>
    <p:sldId id="314" r:id="rId14"/>
    <p:sldId id="317" r:id="rId15"/>
    <p:sldId id="304" r:id="rId16"/>
    <p:sldId id="318" r:id="rId17"/>
  </p:sldIdLst>
  <p:sldSz cx="9144000" cy="5143500" type="screen16x9"/>
  <p:notesSz cx="6797675" cy="9926638"/>
  <p:defaultTextStyle>
    <a:defPPr>
      <a:defRPr lang="en-US"/>
    </a:defPPr>
    <a:lvl1pPr algn="l" defTabSz="455613" rtl="0" fontAlgn="base">
      <a:spcBef>
        <a:spcPct val="0"/>
      </a:spcBef>
      <a:spcAft>
        <a:spcPct val="0"/>
      </a:spcAft>
      <a:defRPr kern="1200">
        <a:solidFill>
          <a:schemeClr val="tx1"/>
        </a:solidFill>
        <a:latin typeface="Calibri" pitchFamily="34" charset="0"/>
        <a:ea typeface="+mn-ea"/>
        <a:cs typeface="+mn-cs"/>
      </a:defRPr>
    </a:lvl1pPr>
    <a:lvl2pPr marL="455613" indent="1588" algn="l" defTabSz="455613" rtl="0" fontAlgn="base">
      <a:spcBef>
        <a:spcPct val="0"/>
      </a:spcBef>
      <a:spcAft>
        <a:spcPct val="0"/>
      </a:spcAft>
      <a:defRPr kern="1200">
        <a:solidFill>
          <a:schemeClr val="tx1"/>
        </a:solidFill>
        <a:latin typeface="Calibri" pitchFamily="34" charset="0"/>
        <a:ea typeface="+mn-ea"/>
        <a:cs typeface="+mn-cs"/>
      </a:defRPr>
    </a:lvl2pPr>
    <a:lvl3pPr marL="912813" indent="1588" algn="l" defTabSz="455613" rtl="0" fontAlgn="base">
      <a:spcBef>
        <a:spcPct val="0"/>
      </a:spcBef>
      <a:spcAft>
        <a:spcPct val="0"/>
      </a:spcAft>
      <a:defRPr kern="1200">
        <a:solidFill>
          <a:schemeClr val="tx1"/>
        </a:solidFill>
        <a:latin typeface="Calibri" pitchFamily="34" charset="0"/>
        <a:ea typeface="+mn-ea"/>
        <a:cs typeface="+mn-cs"/>
      </a:defRPr>
    </a:lvl3pPr>
    <a:lvl4pPr marL="1370013" indent="1588" algn="l" defTabSz="455613" rtl="0" fontAlgn="base">
      <a:spcBef>
        <a:spcPct val="0"/>
      </a:spcBef>
      <a:spcAft>
        <a:spcPct val="0"/>
      </a:spcAft>
      <a:defRPr kern="1200">
        <a:solidFill>
          <a:schemeClr val="tx1"/>
        </a:solidFill>
        <a:latin typeface="Calibri" pitchFamily="34" charset="0"/>
        <a:ea typeface="+mn-ea"/>
        <a:cs typeface="+mn-cs"/>
      </a:defRPr>
    </a:lvl4pPr>
    <a:lvl5pPr marL="1827213" indent="1588" algn="l" defTabSz="455613"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BD"/>
    <a:srgbClr val="FABEDD"/>
    <a:srgbClr val="C3F5E8"/>
    <a:srgbClr val="AA4E0F"/>
    <a:srgbClr val="898989"/>
    <a:srgbClr val="595959"/>
    <a:srgbClr val="D5B076"/>
    <a:srgbClr val="005192"/>
    <a:srgbClr val="006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0" autoAdjust="0"/>
    <p:restoredTop sz="94364" autoAdjust="0"/>
  </p:normalViewPr>
  <p:slideViewPr>
    <p:cSldViewPr snapToGrid="0" snapToObjects="1">
      <p:cViewPr varScale="1">
        <p:scale>
          <a:sx n="84" d="100"/>
          <a:sy n="84" d="100"/>
        </p:scale>
        <p:origin x="96" y="300"/>
      </p:cViewPr>
      <p:guideLst>
        <p:guide orient="horz" pos="1620"/>
        <p:guide pos="2880"/>
      </p:guideLst>
    </p:cSldViewPr>
  </p:slideViewPr>
  <p:outlineViewPr>
    <p:cViewPr>
      <p:scale>
        <a:sx n="33" d="100"/>
        <a:sy n="33" d="100"/>
      </p:scale>
      <p:origin x="0" y="2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567DE96-628E-4B1A-88DA-D03BF74A2B02}" type="datetimeFigureOut">
              <a:rPr lang="en-GB" smtClean="0"/>
              <a:t>05/10/2021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D802BBA-2FE0-4F6F-A58E-89DF7B207A27}" type="slidenum">
              <a:rPr lang="en-GB" smtClean="0"/>
              <a:t>‹#›</a:t>
            </a:fld>
            <a:endParaRPr lang="en-GB"/>
          </a:p>
        </p:txBody>
      </p:sp>
    </p:spTree>
    <p:extLst>
      <p:ext uri="{BB962C8B-B14F-4D97-AF65-F5344CB8AC3E}">
        <p14:creationId xmlns:p14="http://schemas.microsoft.com/office/powerpoint/2010/main" val="148135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457142"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457142" fontAlgn="auto">
              <a:spcBef>
                <a:spcPts val="0"/>
              </a:spcBef>
              <a:spcAft>
                <a:spcPts val="0"/>
              </a:spcAft>
              <a:defRPr sz="1200">
                <a:latin typeface="+mn-lt"/>
              </a:defRPr>
            </a:lvl1pPr>
          </a:lstStyle>
          <a:p>
            <a:pPr>
              <a:defRPr/>
            </a:pPr>
            <a:fld id="{8E3457AF-5E70-49CB-BB01-E254B82D0078}" type="datetimeFigureOut">
              <a:rPr lang="en-US"/>
              <a:pPr>
                <a:defRPr/>
              </a:pPr>
              <a:t>10/5/2021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457142"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defTabSz="457142" fontAlgn="auto">
              <a:spcBef>
                <a:spcPts val="0"/>
              </a:spcBef>
              <a:spcAft>
                <a:spcPts val="0"/>
              </a:spcAft>
              <a:defRPr sz="1200">
                <a:latin typeface="+mn-lt"/>
              </a:defRPr>
            </a:lvl1pPr>
          </a:lstStyle>
          <a:p>
            <a:pPr>
              <a:defRPr/>
            </a:pPr>
            <a:fld id="{174F302F-5D0E-4625-9270-2B5193B2B58E}" type="slidenum">
              <a:rPr lang="en-US"/>
              <a:pPr>
                <a:defRPr/>
              </a:pPr>
              <a:t>‹#›</a:t>
            </a:fld>
            <a:endParaRPr lang="en-US"/>
          </a:p>
        </p:txBody>
      </p:sp>
    </p:spTree>
    <p:extLst>
      <p:ext uri="{BB962C8B-B14F-4D97-AF65-F5344CB8AC3E}">
        <p14:creationId xmlns:p14="http://schemas.microsoft.com/office/powerpoint/2010/main" val="4072649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5613" eaLnBrk="0" fontAlgn="base" hangingPunct="0">
              <a:spcBef>
                <a:spcPct val="0"/>
              </a:spcBef>
              <a:spcAft>
                <a:spcPct val="0"/>
              </a:spcAft>
              <a:defRPr>
                <a:solidFill>
                  <a:schemeClr val="tx1"/>
                </a:solidFill>
                <a:latin typeface="Calibri" pitchFamily="34" charset="0"/>
              </a:defRPr>
            </a:lvl6pPr>
            <a:lvl7pPr marL="2971800" indent="-228600" defTabSz="455613" eaLnBrk="0" fontAlgn="base" hangingPunct="0">
              <a:spcBef>
                <a:spcPct val="0"/>
              </a:spcBef>
              <a:spcAft>
                <a:spcPct val="0"/>
              </a:spcAft>
              <a:defRPr>
                <a:solidFill>
                  <a:schemeClr val="tx1"/>
                </a:solidFill>
                <a:latin typeface="Calibri" pitchFamily="34" charset="0"/>
              </a:defRPr>
            </a:lvl7pPr>
            <a:lvl8pPr marL="3429000" indent="-228600" defTabSz="455613" eaLnBrk="0" fontAlgn="base" hangingPunct="0">
              <a:spcBef>
                <a:spcPct val="0"/>
              </a:spcBef>
              <a:spcAft>
                <a:spcPct val="0"/>
              </a:spcAft>
              <a:defRPr>
                <a:solidFill>
                  <a:schemeClr val="tx1"/>
                </a:solidFill>
                <a:latin typeface="Calibri" pitchFamily="34" charset="0"/>
              </a:defRPr>
            </a:lvl8pPr>
            <a:lvl9pPr marL="3886200" indent="-228600" defTabSz="455613" eaLnBrk="0" fontAlgn="base" hangingPunct="0">
              <a:spcBef>
                <a:spcPct val="0"/>
              </a:spcBef>
              <a:spcAft>
                <a:spcPct val="0"/>
              </a:spcAft>
              <a:defRPr>
                <a:solidFill>
                  <a:schemeClr val="tx1"/>
                </a:solidFill>
                <a:latin typeface="Calibri" pitchFamily="34" charset="0"/>
              </a:defRPr>
            </a:lvl9pPr>
          </a:lstStyle>
          <a:p>
            <a:pPr defTabSz="455613" eaLnBrk="1" fontAlgn="base" hangingPunct="1">
              <a:spcBef>
                <a:spcPct val="0"/>
              </a:spcBef>
              <a:spcAft>
                <a:spcPct val="0"/>
              </a:spcAft>
            </a:pPr>
            <a:fld id="{4E7F982C-4BE5-4ACF-AFE6-F08E620AF2ED}" type="slidenum">
              <a:rPr lang="en-US" smtClean="0"/>
              <a:pPr defTabSz="455613" eaLnBrk="1" fontAlgn="base" hangingPunct="1">
                <a:spcBef>
                  <a:spcPct val="0"/>
                </a:spcBef>
                <a:spcAft>
                  <a:spcPct val="0"/>
                </a:spcAft>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74F302F-5D0E-4625-9270-2B5193B2B58E}" type="slidenum">
              <a:rPr lang="en-US" smtClean="0"/>
              <a:pPr>
                <a:defRPr/>
              </a:pPr>
              <a:t>2</a:t>
            </a:fld>
            <a:endParaRPr lang="en-US"/>
          </a:p>
        </p:txBody>
      </p:sp>
    </p:spTree>
    <p:extLst>
      <p:ext uri="{BB962C8B-B14F-4D97-AF65-F5344CB8AC3E}">
        <p14:creationId xmlns:p14="http://schemas.microsoft.com/office/powerpoint/2010/main" val="406937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NHSP since 2002 in Bradford – a national programme</a:t>
            </a:r>
            <a:r>
              <a:rPr lang="en-GB" baseline="0" dirty="0" smtClean="0"/>
              <a:t> brought in because the importance of issuing hearing aids early acknowledged to improve educational outcomes and life chances in general</a:t>
            </a:r>
            <a:endParaRPr lang="en-GB" dirty="0"/>
          </a:p>
        </p:txBody>
      </p:sp>
      <p:sp>
        <p:nvSpPr>
          <p:cNvPr id="4" name="Slide Number Placeholder 3"/>
          <p:cNvSpPr>
            <a:spLocks noGrp="1"/>
          </p:cNvSpPr>
          <p:nvPr>
            <p:ph type="sldNum" sz="quarter" idx="10"/>
          </p:nvPr>
        </p:nvSpPr>
        <p:spPr/>
        <p:txBody>
          <a:bodyPr/>
          <a:lstStyle/>
          <a:p>
            <a:pPr>
              <a:defRPr/>
            </a:pPr>
            <a:fld id="{174F302F-5D0E-4625-9270-2B5193B2B58E}" type="slidenum">
              <a:rPr lang="en-US" smtClean="0"/>
              <a:pPr>
                <a:defRPr/>
              </a:pPr>
              <a:t>3</a:t>
            </a:fld>
            <a:endParaRPr lang="en-US"/>
          </a:p>
        </p:txBody>
      </p:sp>
    </p:spTree>
    <p:extLst>
      <p:ext uri="{BB962C8B-B14F-4D97-AF65-F5344CB8AC3E}">
        <p14:creationId xmlns:p14="http://schemas.microsoft.com/office/powerpoint/2010/main" val="195065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0"/>
            <a:ext cx="7772400" cy="1102519"/>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5" indent="0" algn="ctr">
              <a:buNone/>
              <a:defRPr>
                <a:solidFill>
                  <a:schemeClr val="tx1">
                    <a:tint val="75000"/>
                  </a:schemeClr>
                </a:solidFill>
              </a:defRPr>
            </a:lvl3pPr>
            <a:lvl4pPr marL="1371427" indent="0" algn="ctr">
              <a:buNone/>
              <a:defRPr>
                <a:solidFill>
                  <a:schemeClr val="tx1">
                    <a:tint val="75000"/>
                  </a:schemeClr>
                </a:solidFill>
              </a:defRPr>
            </a:lvl4pPr>
            <a:lvl5pPr marL="1828570" indent="0" algn="ctr">
              <a:buNone/>
              <a:defRPr>
                <a:solidFill>
                  <a:schemeClr val="tx1">
                    <a:tint val="75000"/>
                  </a:schemeClr>
                </a:solidFill>
              </a:defRPr>
            </a:lvl5pPr>
            <a:lvl6pPr marL="2285712" indent="0" algn="ctr">
              <a:buNone/>
              <a:defRPr>
                <a:solidFill>
                  <a:schemeClr val="tx1">
                    <a:tint val="75000"/>
                  </a:schemeClr>
                </a:solidFill>
              </a:defRPr>
            </a:lvl6pPr>
            <a:lvl7pPr marL="2742855" indent="0" algn="ctr">
              <a:buNone/>
              <a:defRPr>
                <a:solidFill>
                  <a:schemeClr val="tx1">
                    <a:tint val="75000"/>
                  </a:schemeClr>
                </a:solidFill>
              </a:defRPr>
            </a:lvl7pPr>
            <a:lvl8pPr marL="3199997" indent="0" algn="ctr">
              <a:buNone/>
              <a:defRPr>
                <a:solidFill>
                  <a:schemeClr val="tx1">
                    <a:tint val="75000"/>
                  </a:schemeClr>
                </a:solidFill>
              </a:defRPr>
            </a:lvl8pPr>
            <a:lvl9pPr marL="3657139"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4F38304-0D6F-4B86-AA34-642F1CA9DBD0}" type="datetimeFigureOut">
              <a:rPr lang="en-US"/>
              <a:pPr>
                <a:defRPr/>
              </a:pPr>
              <a:t>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41007-381C-43B7-B7D8-1C45BBF65C23}" type="slidenum">
              <a:rPr lang="en-US"/>
              <a:pPr>
                <a:defRPr/>
              </a:pPr>
              <a:t>‹#›</a:t>
            </a:fld>
            <a:endParaRPr lang="en-US"/>
          </a:p>
        </p:txBody>
      </p:sp>
    </p:spTree>
    <p:extLst>
      <p:ext uri="{BB962C8B-B14F-4D97-AF65-F5344CB8AC3E}">
        <p14:creationId xmlns:p14="http://schemas.microsoft.com/office/powerpoint/2010/main" val="12173198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000"/>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285DD5-8D4B-43B8-BFF8-111751D42794}" type="datetimeFigureOut">
              <a:rPr lang="en-US"/>
              <a:pPr>
                <a:defRPr/>
              </a:pPr>
              <a:t>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65F78-FCF6-4780-AEC9-2D428765A374}" type="slidenum">
              <a:rPr lang="en-US"/>
              <a:pPr>
                <a:defRPr/>
              </a:pPr>
              <a:t>‹#›</a:t>
            </a:fld>
            <a:endParaRPr lang="en-US"/>
          </a:p>
        </p:txBody>
      </p:sp>
    </p:spTree>
    <p:extLst>
      <p:ext uri="{BB962C8B-B14F-4D97-AF65-F5344CB8AC3E}">
        <p14:creationId xmlns:p14="http://schemas.microsoft.com/office/powerpoint/2010/main" val="325662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lgn="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1"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927337-7CBF-432B-8345-C7E1A8B6BF6A}" type="datetimeFigureOut">
              <a:rPr lang="en-US"/>
              <a:pPr>
                <a:defRPr/>
              </a:pPr>
              <a:t>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CB9CC-9D63-4030-9C76-D9B9E8AC8EF2}" type="slidenum">
              <a:rPr lang="en-US"/>
              <a:pPr>
                <a:defRPr/>
              </a:pPr>
              <a:t>‹#›</a:t>
            </a:fld>
            <a:endParaRPr lang="en-US"/>
          </a:p>
        </p:txBody>
      </p:sp>
    </p:spTree>
    <p:extLst>
      <p:ext uri="{BB962C8B-B14F-4D97-AF65-F5344CB8AC3E}">
        <p14:creationId xmlns:p14="http://schemas.microsoft.com/office/powerpoint/2010/main" val="390193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00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F930A6-4AB8-4509-B144-AECDCBA35E3A}" type="datetimeFigureOut">
              <a:rPr lang="en-US"/>
              <a:pPr>
                <a:defRPr/>
              </a:pPr>
              <a:t>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643CA2-BF59-4C2E-A745-72AD8EAEB74E}" type="slidenum">
              <a:rPr lang="en-US"/>
              <a:pPr>
                <a:defRPr/>
              </a:pPr>
              <a:t>‹#›</a:t>
            </a:fld>
            <a:endParaRPr lang="en-US"/>
          </a:p>
        </p:txBody>
      </p:sp>
    </p:spTree>
    <p:extLst>
      <p:ext uri="{BB962C8B-B14F-4D97-AF65-F5344CB8AC3E}">
        <p14:creationId xmlns:p14="http://schemas.microsoft.com/office/powerpoint/2010/main" val="2144897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5" indent="0">
              <a:buNone/>
              <a:defRPr sz="1600">
                <a:solidFill>
                  <a:schemeClr val="tx1">
                    <a:tint val="75000"/>
                  </a:schemeClr>
                </a:solidFill>
              </a:defRPr>
            </a:lvl3pPr>
            <a:lvl4pPr marL="1371427" indent="0">
              <a:buNone/>
              <a:defRPr sz="1400">
                <a:solidFill>
                  <a:schemeClr val="tx1">
                    <a:tint val="75000"/>
                  </a:schemeClr>
                </a:solidFill>
              </a:defRPr>
            </a:lvl4pPr>
            <a:lvl5pPr marL="1828570" indent="0">
              <a:buNone/>
              <a:defRPr sz="1400">
                <a:solidFill>
                  <a:schemeClr val="tx1">
                    <a:tint val="75000"/>
                  </a:schemeClr>
                </a:solidFill>
              </a:defRPr>
            </a:lvl5pPr>
            <a:lvl6pPr marL="2285712" indent="0">
              <a:buNone/>
              <a:defRPr sz="1400">
                <a:solidFill>
                  <a:schemeClr val="tx1">
                    <a:tint val="75000"/>
                  </a:schemeClr>
                </a:solidFill>
              </a:defRPr>
            </a:lvl6pPr>
            <a:lvl7pPr marL="2742855" indent="0">
              <a:buNone/>
              <a:defRPr sz="1400">
                <a:solidFill>
                  <a:schemeClr val="tx1">
                    <a:tint val="75000"/>
                  </a:schemeClr>
                </a:solidFill>
              </a:defRPr>
            </a:lvl7pPr>
            <a:lvl8pPr marL="3199997" indent="0">
              <a:buNone/>
              <a:defRPr sz="1400">
                <a:solidFill>
                  <a:schemeClr val="tx1">
                    <a:tint val="75000"/>
                  </a:schemeClr>
                </a:solidFill>
              </a:defRPr>
            </a:lvl8pPr>
            <a:lvl9pPr marL="3657139"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75936B-CC7F-4BDA-B72C-A91A08F8E035}" type="datetimeFigureOut">
              <a:rPr lang="en-US"/>
              <a:pPr>
                <a:defRPr/>
              </a:pPr>
              <a:t>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24F899-88E1-4D88-9641-351FE78BF222}" type="slidenum">
              <a:rPr lang="en-US"/>
              <a:pPr>
                <a:defRPr/>
              </a:pPr>
              <a:t>‹#›</a:t>
            </a:fld>
            <a:endParaRPr lang="en-US"/>
          </a:p>
        </p:txBody>
      </p:sp>
    </p:spTree>
    <p:extLst>
      <p:ext uri="{BB962C8B-B14F-4D97-AF65-F5344CB8AC3E}">
        <p14:creationId xmlns:p14="http://schemas.microsoft.com/office/powerpoint/2010/main" val="2727420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000"/>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900114"/>
            <a:ext cx="4038600" cy="2545556"/>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900114"/>
            <a:ext cx="4038600" cy="2545556"/>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310CEF8-F11D-48A7-B05E-8398DC30FB49}" type="datetimeFigureOut">
              <a:rPr lang="en-US"/>
              <a:pPr>
                <a:defRPr/>
              </a:pPr>
              <a:t>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201ABE-CD59-4B4F-A820-1062C3CFDDFD}" type="slidenum">
              <a:rPr lang="en-US"/>
              <a:pPr>
                <a:defRPr/>
              </a:pPr>
              <a:t>‹#›</a:t>
            </a:fld>
            <a:endParaRPr lang="en-US"/>
          </a:p>
        </p:txBody>
      </p:sp>
    </p:spTree>
    <p:extLst>
      <p:ext uri="{BB962C8B-B14F-4D97-AF65-F5344CB8AC3E}">
        <p14:creationId xmlns:p14="http://schemas.microsoft.com/office/powerpoint/2010/main" val="128967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lgn="l">
              <a:defRPr sz="3000"/>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5" indent="0">
              <a:buNone/>
              <a:defRPr sz="1800" b="1"/>
            </a:lvl3pPr>
            <a:lvl4pPr marL="1371427" indent="0">
              <a:buNone/>
              <a:defRPr sz="1600" b="1"/>
            </a:lvl4pPr>
            <a:lvl5pPr marL="1828570" indent="0">
              <a:buNone/>
              <a:defRPr sz="1600" b="1"/>
            </a:lvl5pPr>
            <a:lvl6pPr marL="2285712" indent="0">
              <a:buNone/>
              <a:defRPr sz="1600" b="1"/>
            </a:lvl6pPr>
            <a:lvl7pPr marL="2742855" indent="0">
              <a:buNone/>
              <a:defRPr sz="1600" b="1"/>
            </a:lvl7pPr>
            <a:lvl8pPr marL="3199997" indent="0">
              <a:buNone/>
              <a:defRPr sz="1600" b="1"/>
            </a:lvl8pPr>
            <a:lvl9pPr marL="365713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42" indent="0">
              <a:buNone/>
              <a:defRPr sz="2000" b="1"/>
            </a:lvl2pPr>
            <a:lvl3pPr marL="914285" indent="0">
              <a:buNone/>
              <a:defRPr sz="1800" b="1"/>
            </a:lvl3pPr>
            <a:lvl4pPr marL="1371427" indent="0">
              <a:buNone/>
              <a:defRPr sz="1600" b="1"/>
            </a:lvl4pPr>
            <a:lvl5pPr marL="1828570" indent="0">
              <a:buNone/>
              <a:defRPr sz="1600" b="1"/>
            </a:lvl5pPr>
            <a:lvl6pPr marL="2285712" indent="0">
              <a:buNone/>
              <a:defRPr sz="1600" b="1"/>
            </a:lvl6pPr>
            <a:lvl7pPr marL="2742855" indent="0">
              <a:buNone/>
              <a:defRPr sz="1600" b="1"/>
            </a:lvl7pPr>
            <a:lvl8pPr marL="3199997" indent="0">
              <a:buNone/>
              <a:defRPr sz="1600" b="1"/>
            </a:lvl8pPr>
            <a:lvl9pPr marL="365713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676CCDE-490B-48C0-B108-1BD8AF5B2F9F}" type="datetimeFigureOut">
              <a:rPr lang="en-US"/>
              <a:pPr>
                <a:defRPr/>
              </a:pPr>
              <a:t>10/5/2021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4487E5-20A4-4176-80E7-3A1B87F51165}" type="slidenum">
              <a:rPr lang="en-US"/>
              <a:pPr>
                <a:defRPr/>
              </a:pPr>
              <a:t>‹#›</a:t>
            </a:fld>
            <a:endParaRPr lang="en-US"/>
          </a:p>
        </p:txBody>
      </p:sp>
    </p:spTree>
    <p:extLst>
      <p:ext uri="{BB962C8B-B14F-4D97-AF65-F5344CB8AC3E}">
        <p14:creationId xmlns:p14="http://schemas.microsoft.com/office/powerpoint/2010/main" val="24033982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000"/>
            </a:lvl1p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31B461-A67F-439B-8831-B9BB12C4C025}" type="datetimeFigureOut">
              <a:rPr lang="en-US"/>
              <a:pPr>
                <a:defRPr/>
              </a:pPr>
              <a:t>10/5/2021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C142F6-886D-4159-BC37-5043944126DE}" type="slidenum">
              <a:rPr lang="en-US"/>
              <a:pPr>
                <a:defRPr/>
              </a:pPr>
              <a:t>‹#›</a:t>
            </a:fld>
            <a:endParaRPr lang="en-US"/>
          </a:p>
        </p:txBody>
      </p:sp>
    </p:spTree>
    <p:extLst>
      <p:ext uri="{BB962C8B-B14F-4D97-AF65-F5344CB8AC3E}">
        <p14:creationId xmlns:p14="http://schemas.microsoft.com/office/powerpoint/2010/main" val="254434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ADDD52-2FA1-416C-AA6D-BE62BB3951E1}" type="datetimeFigureOut">
              <a:rPr lang="en-US"/>
              <a:pPr>
                <a:defRPr/>
              </a:pPr>
              <a:t>10/5/2021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F12E6C-600F-4219-AC0F-BB66FF28D34A}" type="slidenum">
              <a:rPr lang="en-US"/>
              <a:pPr>
                <a:defRPr/>
              </a:pPr>
              <a:t>‹#›</a:t>
            </a:fld>
            <a:endParaRPr lang="en-US"/>
          </a:p>
        </p:txBody>
      </p:sp>
    </p:spTree>
    <p:extLst>
      <p:ext uri="{BB962C8B-B14F-4D97-AF65-F5344CB8AC3E}">
        <p14:creationId xmlns:p14="http://schemas.microsoft.com/office/powerpoint/2010/main" val="20221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800" b="0"/>
            </a:lvl1pPr>
          </a:lstStyle>
          <a:p>
            <a:r>
              <a:rPr lang="en-GB" dirty="0" smtClean="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42" indent="0">
              <a:buNone/>
              <a:defRPr sz="1200"/>
            </a:lvl2pPr>
            <a:lvl3pPr marL="914285" indent="0">
              <a:buNone/>
              <a:defRPr sz="1000"/>
            </a:lvl3pPr>
            <a:lvl4pPr marL="1371427" indent="0">
              <a:buNone/>
              <a:defRPr sz="900"/>
            </a:lvl4pPr>
            <a:lvl5pPr marL="1828570" indent="0">
              <a:buNone/>
              <a:defRPr sz="900"/>
            </a:lvl5pPr>
            <a:lvl6pPr marL="2285712" indent="0">
              <a:buNone/>
              <a:defRPr sz="900"/>
            </a:lvl6pPr>
            <a:lvl7pPr marL="2742855" indent="0">
              <a:buNone/>
              <a:defRPr sz="900"/>
            </a:lvl7pPr>
            <a:lvl8pPr marL="3199997" indent="0">
              <a:buNone/>
              <a:defRPr sz="900"/>
            </a:lvl8pPr>
            <a:lvl9pPr marL="3657139"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2B84B1-4663-403A-B83C-4FCA9176826A}" type="datetimeFigureOut">
              <a:rPr lang="en-US"/>
              <a:pPr>
                <a:defRPr/>
              </a:pPr>
              <a:t>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C41FB-6A14-4A4E-9F52-A5DB6AE82137}" type="slidenum">
              <a:rPr lang="en-US"/>
              <a:pPr>
                <a:defRPr/>
              </a:pPr>
              <a:t>‹#›</a:t>
            </a:fld>
            <a:endParaRPr lang="en-US"/>
          </a:p>
        </p:txBody>
      </p:sp>
    </p:spTree>
    <p:extLst>
      <p:ext uri="{BB962C8B-B14F-4D97-AF65-F5344CB8AC3E}">
        <p14:creationId xmlns:p14="http://schemas.microsoft.com/office/powerpoint/2010/main" val="274451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42" indent="0">
              <a:buNone/>
              <a:defRPr sz="2800"/>
            </a:lvl2pPr>
            <a:lvl3pPr marL="914285" indent="0">
              <a:buNone/>
              <a:defRPr sz="2400"/>
            </a:lvl3pPr>
            <a:lvl4pPr marL="1371427" indent="0">
              <a:buNone/>
              <a:defRPr sz="2000"/>
            </a:lvl4pPr>
            <a:lvl5pPr marL="1828570" indent="0">
              <a:buNone/>
              <a:defRPr sz="2000"/>
            </a:lvl5pPr>
            <a:lvl6pPr marL="2285712" indent="0">
              <a:buNone/>
              <a:defRPr sz="2000"/>
            </a:lvl6pPr>
            <a:lvl7pPr marL="2742855" indent="0">
              <a:buNone/>
              <a:defRPr sz="2000"/>
            </a:lvl7pPr>
            <a:lvl8pPr marL="3199997" indent="0">
              <a:buNone/>
              <a:defRPr sz="2000"/>
            </a:lvl8pPr>
            <a:lvl9pPr marL="365713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42" indent="0">
              <a:buNone/>
              <a:defRPr sz="1200"/>
            </a:lvl2pPr>
            <a:lvl3pPr marL="914285" indent="0">
              <a:buNone/>
              <a:defRPr sz="1000"/>
            </a:lvl3pPr>
            <a:lvl4pPr marL="1371427" indent="0">
              <a:buNone/>
              <a:defRPr sz="900"/>
            </a:lvl4pPr>
            <a:lvl5pPr marL="1828570" indent="0">
              <a:buNone/>
              <a:defRPr sz="900"/>
            </a:lvl5pPr>
            <a:lvl6pPr marL="2285712" indent="0">
              <a:buNone/>
              <a:defRPr sz="900"/>
            </a:lvl6pPr>
            <a:lvl7pPr marL="2742855" indent="0">
              <a:buNone/>
              <a:defRPr sz="900"/>
            </a:lvl7pPr>
            <a:lvl8pPr marL="3199997" indent="0">
              <a:buNone/>
              <a:defRPr sz="900"/>
            </a:lvl8pPr>
            <a:lvl9pPr marL="3657139"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CA1126-BE14-4225-87A1-620724F4D6D2}" type="datetimeFigureOut">
              <a:rPr lang="en-US"/>
              <a:pPr>
                <a:defRPr/>
              </a:pPr>
              <a:t>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9F1368-9899-43AD-BC6A-058C4183D22A}" type="slidenum">
              <a:rPr lang="en-US"/>
              <a:pPr>
                <a:defRPr/>
              </a:pPr>
              <a:t>‹#›</a:t>
            </a:fld>
            <a:endParaRPr lang="en-US"/>
          </a:p>
        </p:txBody>
      </p:sp>
    </p:spTree>
    <p:extLst>
      <p:ext uri="{BB962C8B-B14F-4D97-AF65-F5344CB8AC3E}">
        <p14:creationId xmlns:p14="http://schemas.microsoft.com/office/powerpoint/2010/main" val="134430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defTabSz="457142" fontAlgn="auto">
              <a:spcBef>
                <a:spcPts val="0"/>
              </a:spcBef>
              <a:spcAft>
                <a:spcPts val="0"/>
              </a:spcAft>
              <a:defRPr sz="1200">
                <a:solidFill>
                  <a:schemeClr val="tx1">
                    <a:tint val="75000"/>
                  </a:schemeClr>
                </a:solidFill>
                <a:latin typeface="+mn-lt"/>
              </a:defRPr>
            </a:lvl1pPr>
          </a:lstStyle>
          <a:p>
            <a:pPr>
              <a:defRPr/>
            </a:pPr>
            <a:fld id="{81AC845C-4EC3-471E-8CEF-27C8ABA04A01}" type="datetimeFigureOut">
              <a:rPr lang="en-US"/>
              <a:pPr>
                <a:defRPr/>
              </a:pPr>
              <a:t>10/5/2021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defTabSz="457142"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28" tIns="45714" rIns="91428" bIns="45714" rtlCol="0" anchor="ctr"/>
          <a:lstStyle>
            <a:lvl1pPr algn="r" defTabSz="457142" fontAlgn="auto">
              <a:spcBef>
                <a:spcPts val="0"/>
              </a:spcBef>
              <a:spcAft>
                <a:spcPts val="0"/>
              </a:spcAft>
              <a:defRPr sz="1200">
                <a:solidFill>
                  <a:schemeClr val="tx1">
                    <a:tint val="75000"/>
                  </a:schemeClr>
                </a:solidFill>
                <a:latin typeface="+mn-lt"/>
              </a:defRPr>
            </a:lvl1pPr>
          </a:lstStyle>
          <a:p>
            <a:pPr>
              <a:defRPr/>
            </a:pPr>
            <a:fld id="{AEEC46C8-CA53-408F-829D-BC2B60B51D1E}" type="slidenum">
              <a:rPr lang="en-US"/>
              <a:pPr>
                <a:defRPr/>
              </a:pPr>
              <a:t>‹#›</a:t>
            </a:fld>
            <a:endParaRPr lang="en-US"/>
          </a:p>
        </p:txBody>
      </p:sp>
      <p:pic>
        <p:nvPicPr>
          <p:cNvPr id="103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36043" y="4300855"/>
            <a:ext cx="24653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rgbClr val="595959"/>
          </a:solidFill>
          <a:latin typeface="Arial" pitchFamily="34" charset="0"/>
          <a:ea typeface="+mj-ea"/>
          <a:cs typeface="Arial" pitchFamily="34" charset="0"/>
        </a:defRPr>
      </a:lvl1pPr>
      <a:lvl2pPr algn="ctr" defTabSz="455613" rtl="0" eaLnBrk="0" fontAlgn="base" hangingPunct="0">
        <a:spcBef>
          <a:spcPct val="0"/>
        </a:spcBef>
        <a:spcAft>
          <a:spcPct val="0"/>
        </a:spcAft>
        <a:defRPr sz="4400">
          <a:solidFill>
            <a:srgbClr val="595959"/>
          </a:solidFill>
          <a:latin typeface="Arial" charset="0"/>
          <a:cs typeface="Arial" charset="0"/>
        </a:defRPr>
      </a:lvl2pPr>
      <a:lvl3pPr algn="ctr" defTabSz="455613" rtl="0" eaLnBrk="0" fontAlgn="base" hangingPunct="0">
        <a:spcBef>
          <a:spcPct val="0"/>
        </a:spcBef>
        <a:spcAft>
          <a:spcPct val="0"/>
        </a:spcAft>
        <a:defRPr sz="4400">
          <a:solidFill>
            <a:srgbClr val="595959"/>
          </a:solidFill>
          <a:latin typeface="Arial" charset="0"/>
          <a:cs typeface="Arial" charset="0"/>
        </a:defRPr>
      </a:lvl3pPr>
      <a:lvl4pPr algn="ctr" defTabSz="455613" rtl="0" eaLnBrk="0" fontAlgn="base" hangingPunct="0">
        <a:spcBef>
          <a:spcPct val="0"/>
        </a:spcBef>
        <a:spcAft>
          <a:spcPct val="0"/>
        </a:spcAft>
        <a:defRPr sz="4400">
          <a:solidFill>
            <a:srgbClr val="595959"/>
          </a:solidFill>
          <a:latin typeface="Arial" charset="0"/>
          <a:cs typeface="Arial" charset="0"/>
        </a:defRPr>
      </a:lvl4pPr>
      <a:lvl5pPr algn="ctr" defTabSz="455613" rtl="0" eaLnBrk="0" fontAlgn="base" hangingPunct="0">
        <a:spcBef>
          <a:spcPct val="0"/>
        </a:spcBef>
        <a:spcAft>
          <a:spcPct val="0"/>
        </a:spcAft>
        <a:defRPr sz="4400">
          <a:solidFill>
            <a:srgbClr val="595959"/>
          </a:solidFill>
          <a:latin typeface="Arial" charset="0"/>
          <a:cs typeface="Arial" charset="0"/>
        </a:defRPr>
      </a:lvl5pPr>
      <a:lvl6pPr marL="457200" algn="ctr" defTabSz="455613" rtl="0" fontAlgn="base">
        <a:spcBef>
          <a:spcPct val="0"/>
        </a:spcBef>
        <a:spcAft>
          <a:spcPct val="0"/>
        </a:spcAft>
        <a:defRPr sz="4400">
          <a:solidFill>
            <a:schemeClr val="tx1"/>
          </a:solidFill>
          <a:latin typeface="Calibri" pitchFamily="34" charset="0"/>
        </a:defRPr>
      </a:lvl6pPr>
      <a:lvl7pPr marL="914400" algn="ctr" defTabSz="455613" rtl="0" fontAlgn="base">
        <a:spcBef>
          <a:spcPct val="0"/>
        </a:spcBef>
        <a:spcAft>
          <a:spcPct val="0"/>
        </a:spcAft>
        <a:defRPr sz="4400">
          <a:solidFill>
            <a:schemeClr val="tx1"/>
          </a:solidFill>
          <a:latin typeface="Calibri" pitchFamily="34" charset="0"/>
        </a:defRPr>
      </a:lvl7pPr>
      <a:lvl8pPr marL="1371600" algn="ctr" defTabSz="455613" rtl="0" fontAlgn="base">
        <a:spcBef>
          <a:spcPct val="0"/>
        </a:spcBef>
        <a:spcAft>
          <a:spcPct val="0"/>
        </a:spcAft>
        <a:defRPr sz="4400">
          <a:solidFill>
            <a:schemeClr val="tx1"/>
          </a:solidFill>
          <a:latin typeface="Calibri" pitchFamily="34" charset="0"/>
        </a:defRPr>
      </a:lvl8pPr>
      <a:lvl9pPr marL="1828800" algn="ctr" defTabSz="455613"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83" indent="-228571"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26" indent="-228571"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68" indent="-228571"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1" indent="-228571" algn="l" defTabSz="45714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5" algn="l" defTabSz="457142" rtl="0" eaLnBrk="1" latinLnBrk="0" hangingPunct="1">
        <a:defRPr sz="1800" kern="1200">
          <a:solidFill>
            <a:schemeClr val="tx1"/>
          </a:solidFill>
          <a:latin typeface="+mn-lt"/>
          <a:ea typeface="+mn-ea"/>
          <a:cs typeface="+mn-cs"/>
        </a:defRPr>
      </a:lvl3pPr>
      <a:lvl4pPr marL="1371427" algn="l" defTabSz="457142" rtl="0" eaLnBrk="1" latinLnBrk="0" hangingPunct="1">
        <a:defRPr sz="1800" kern="1200">
          <a:solidFill>
            <a:schemeClr val="tx1"/>
          </a:solidFill>
          <a:latin typeface="+mn-lt"/>
          <a:ea typeface="+mn-ea"/>
          <a:cs typeface="+mn-cs"/>
        </a:defRPr>
      </a:lvl4pPr>
      <a:lvl5pPr marL="1828570" algn="l" defTabSz="457142" rtl="0" eaLnBrk="1" latinLnBrk="0" hangingPunct="1">
        <a:defRPr sz="1800" kern="1200">
          <a:solidFill>
            <a:schemeClr val="tx1"/>
          </a:solidFill>
          <a:latin typeface="+mn-lt"/>
          <a:ea typeface="+mn-ea"/>
          <a:cs typeface="+mn-cs"/>
        </a:defRPr>
      </a:lvl5pPr>
      <a:lvl6pPr marL="2285712" algn="l" defTabSz="457142" rtl="0" eaLnBrk="1" latinLnBrk="0" hangingPunct="1">
        <a:defRPr sz="1800" kern="1200">
          <a:solidFill>
            <a:schemeClr val="tx1"/>
          </a:solidFill>
          <a:latin typeface="+mn-lt"/>
          <a:ea typeface="+mn-ea"/>
          <a:cs typeface="+mn-cs"/>
        </a:defRPr>
      </a:lvl6pPr>
      <a:lvl7pPr marL="2742855" algn="l" defTabSz="457142" rtl="0" eaLnBrk="1" latinLnBrk="0" hangingPunct="1">
        <a:defRPr sz="1800" kern="1200">
          <a:solidFill>
            <a:schemeClr val="tx1"/>
          </a:solidFill>
          <a:latin typeface="+mn-lt"/>
          <a:ea typeface="+mn-ea"/>
          <a:cs typeface="+mn-cs"/>
        </a:defRPr>
      </a:lvl7pPr>
      <a:lvl8pPr marL="3199997" algn="l" defTabSz="457142" rtl="0" eaLnBrk="1" latinLnBrk="0" hangingPunct="1">
        <a:defRPr sz="1800" kern="1200">
          <a:solidFill>
            <a:schemeClr val="tx1"/>
          </a:solidFill>
          <a:latin typeface="+mn-lt"/>
          <a:ea typeface="+mn-ea"/>
          <a:cs typeface="+mn-cs"/>
        </a:defRPr>
      </a:lvl8pPr>
      <a:lvl9pPr marL="3657139" algn="l" defTabSz="4571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uact=8&amp;ved=0ahUKEwjrw8G8jqTKAhXB1xoKHQFrCFsQjRwIBw&amp;url=http://www.cochlea.eu/en/pathology/surdites-neuro-sensorielles/traumatisme-acoustique&amp;bvm=bv.111396085,d.d2s&amp;psig=AFQjCNGDuAeNso3vMjBFYk6wAA8esgchZg&amp;ust=1452682577192573"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co.uk/url?sa=i&amp;rct=j&amp;q=&amp;esrc=s&amp;frm=1&amp;source=images&amp;cd=&amp;cad=rja&amp;uact=8&amp;ved=0ahUKEwif1MDNjqTKAhVBWhoKHUWjCU4QjRwIBw&amp;url=http://www.neuroreille.com/promenade/english/pathology/amino/famino.htm&amp;bvm=bv.111396085,d.d2s&amp;psig=AFQjCNGDuAeNso3vMjBFYk6wAA8esgchZg&amp;ust=145268257719257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earingdirect.com/Phonak-Naida-Zoom.jp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nnyradio.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632143" y="1550696"/>
            <a:ext cx="782339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5613" eaLnBrk="0" fontAlgn="base" hangingPunct="0">
              <a:spcBef>
                <a:spcPct val="0"/>
              </a:spcBef>
              <a:spcAft>
                <a:spcPct val="0"/>
              </a:spcAft>
              <a:defRPr>
                <a:solidFill>
                  <a:schemeClr val="tx1"/>
                </a:solidFill>
                <a:latin typeface="Calibri" pitchFamily="34" charset="0"/>
              </a:defRPr>
            </a:lvl6pPr>
            <a:lvl7pPr marL="2971800" indent="-228600" defTabSz="455613" eaLnBrk="0" fontAlgn="base" hangingPunct="0">
              <a:spcBef>
                <a:spcPct val="0"/>
              </a:spcBef>
              <a:spcAft>
                <a:spcPct val="0"/>
              </a:spcAft>
              <a:defRPr>
                <a:solidFill>
                  <a:schemeClr val="tx1"/>
                </a:solidFill>
                <a:latin typeface="Calibri" pitchFamily="34" charset="0"/>
              </a:defRPr>
            </a:lvl7pPr>
            <a:lvl8pPr marL="3429000" indent="-228600" defTabSz="455613" eaLnBrk="0" fontAlgn="base" hangingPunct="0">
              <a:spcBef>
                <a:spcPct val="0"/>
              </a:spcBef>
              <a:spcAft>
                <a:spcPct val="0"/>
              </a:spcAft>
              <a:defRPr>
                <a:solidFill>
                  <a:schemeClr val="tx1"/>
                </a:solidFill>
                <a:latin typeface="Calibri" pitchFamily="34" charset="0"/>
              </a:defRPr>
            </a:lvl8pPr>
            <a:lvl9pPr marL="3886200" indent="-228600" defTabSz="455613" eaLnBrk="0" fontAlgn="base" hangingPunct="0">
              <a:spcBef>
                <a:spcPct val="0"/>
              </a:spcBef>
              <a:spcAft>
                <a:spcPct val="0"/>
              </a:spcAft>
              <a:defRPr>
                <a:solidFill>
                  <a:schemeClr val="tx1"/>
                </a:solidFill>
                <a:latin typeface="Calibri" pitchFamily="34" charset="0"/>
              </a:defRPr>
            </a:lvl9pPr>
          </a:lstStyle>
          <a:p>
            <a:pPr algn="ctr" eaLnBrk="1" hangingPunct="1"/>
            <a:r>
              <a:rPr lang="en-US" sz="3000" b="1" dirty="0" smtClean="0">
                <a:solidFill>
                  <a:srgbClr val="595959"/>
                </a:solidFill>
                <a:latin typeface="Arial" charset="0"/>
                <a:cs typeface="Arial" charset="0"/>
              </a:rPr>
              <a:t>Sensory Service:</a:t>
            </a:r>
          </a:p>
          <a:p>
            <a:pPr algn="ctr" eaLnBrk="1" hangingPunct="1"/>
            <a:r>
              <a:rPr lang="en-US" sz="3000" b="1" dirty="0" smtClean="0">
                <a:solidFill>
                  <a:srgbClr val="595959"/>
                </a:solidFill>
                <a:latin typeface="Arial" charset="0"/>
                <a:cs typeface="Arial" charset="0"/>
              </a:rPr>
              <a:t>Deaf and Hearing Impaired Children</a:t>
            </a:r>
          </a:p>
          <a:p>
            <a:pPr algn="ctr" eaLnBrk="1" hangingPunct="1"/>
            <a:endParaRPr lang="en-US" sz="3000" b="1" dirty="0">
              <a:solidFill>
                <a:srgbClr val="595959"/>
              </a:solidFill>
              <a:latin typeface="Arial" charset="0"/>
              <a:cs typeface="Arial" charset="0"/>
            </a:endParaRPr>
          </a:p>
          <a:p>
            <a:pPr algn="ctr" eaLnBrk="1" hangingPunct="1"/>
            <a:r>
              <a:rPr lang="en-US" sz="3000" b="1" dirty="0" smtClean="0">
                <a:solidFill>
                  <a:srgbClr val="595959"/>
                </a:solidFill>
                <a:latin typeface="Arial" charset="0"/>
                <a:cs typeface="Arial" charset="0"/>
              </a:rPr>
              <a:t>Support Team for Deaf Children</a:t>
            </a:r>
            <a:endParaRPr lang="en-US" sz="3000" b="1" dirty="0">
              <a:solidFill>
                <a:srgbClr val="595959"/>
              </a:solidFill>
              <a:latin typeface="Arial" charset="0"/>
              <a:cs typeface="Arial" charset="0"/>
            </a:endParaRPr>
          </a:p>
        </p:txBody>
      </p:sp>
      <p:sp>
        <p:nvSpPr>
          <p:cNvPr id="2051" name="Content Placeholder 4"/>
          <p:cNvSpPr txBox="1">
            <a:spLocks/>
          </p:cNvSpPr>
          <p:nvPr/>
        </p:nvSpPr>
        <p:spPr bwMode="auto">
          <a:xfrm>
            <a:off x="1406720" y="2910625"/>
            <a:ext cx="6923088" cy="96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5613" eaLnBrk="0" fontAlgn="base" hangingPunct="0">
              <a:spcBef>
                <a:spcPct val="0"/>
              </a:spcBef>
              <a:spcAft>
                <a:spcPct val="0"/>
              </a:spcAft>
              <a:defRPr>
                <a:solidFill>
                  <a:schemeClr val="tx1"/>
                </a:solidFill>
                <a:latin typeface="Calibri" pitchFamily="34" charset="0"/>
              </a:defRPr>
            </a:lvl6pPr>
            <a:lvl7pPr marL="2971800" indent="-228600" defTabSz="455613" eaLnBrk="0" fontAlgn="base" hangingPunct="0">
              <a:spcBef>
                <a:spcPct val="0"/>
              </a:spcBef>
              <a:spcAft>
                <a:spcPct val="0"/>
              </a:spcAft>
              <a:defRPr>
                <a:solidFill>
                  <a:schemeClr val="tx1"/>
                </a:solidFill>
                <a:latin typeface="Calibri" pitchFamily="34" charset="0"/>
              </a:defRPr>
            </a:lvl7pPr>
            <a:lvl8pPr marL="3429000" indent="-228600" defTabSz="455613" eaLnBrk="0" fontAlgn="base" hangingPunct="0">
              <a:spcBef>
                <a:spcPct val="0"/>
              </a:spcBef>
              <a:spcAft>
                <a:spcPct val="0"/>
              </a:spcAft>
              <a:defRPr>
                <a:solidFill>
                  <a:schemeClr val="tx1"/>
                </a:solidFill>
                <a:latin typeface="Calibri" pitchFamily="34" charset="0"/>
              </a:defRPr>
            </a:lvl8pPr>
            <a:lvl9pPr marL="3886200" indent="-228600" defTabSz="455613" eaLnBrk="0" fontAlgn="base" hangingPunct="0">
              <a:spcBef>
                <a:spcPct val="0"/>
              </a:spcBef>
              <a:spcAft>
                <a:spcPct val="0"/>
              </a:spcAft>
              <a:defRPr>
                <a:solidFill>
                  <a:schemeClr val="tx1"/>
                </a:solidFill>
                <a:latin typeface="Calibri" pitchFamily="34" charset="0"/>
              </a:defRPr>
            </a:lvl9pPr>
          </a:lstStyle>
          <a:p>
            <a:pPr marL="0" indent="0" algn="r" eaLnBrk="1" hangingPunct="1">
              <a:lnSpc>
                <a:spcPct val="110000"/>
              </a:lnSpc>
              <a:spcBef>
                <a:spcPct val="20000"/>
              </a:spcBef>
            </a:pPr>
            <a:endParaRPr lang="en-GB" sz="2400" dirty="0">
              <a:solidFill>
                <a:srgbClr val="898989"/>
              </a:solidFill>
            </a:endParaRPr>
          </a:p>
          <a:p>
            <a:pPr marL="0" indent="0" eaLnBrk="1" hangingPunct="1">
              <a:lnSpc>
                <a:spcPct val="110000"/>
              </a:lnSpc>
              <a:spcBef>
                <a:spcPct val="20000"/>
              </a:spcBef>
            </a:pPr>
            <a:endParaRPr lang="en-GB" sz="2400"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2"/>
                </a:solidFill>
              </a:rPr>
              <a:t>Determining the level of support</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2534" b="22874"/>
          <a:stretch/>
        </p:blipFill>
        <p:spPr>
          <a:xfrm>
            <a:off x="5706289" y="1141677"/>
            <a:ext cx="1844526" cy="670520"/>
          </a:xfrm>
        </p:spPr>
      </p:pic>
      <p:pic>
        <p:nvPicPr>
          <p:cNvPr id="11" name="Picture 10"/>
          <p:cNvPicPr>
            <a:picLocks noChangeAspect="1"/>
          </p:cNvPicPr>
          <p:nvPr/>
        </p:nvPicPr>
        <p:blipFill>
          <a:blip r:embed="rId3"/>
          <a:stretch>
            <a:fillRect/>
          </a:stretch>
        </p:blipFill>
        <p:spPr>
          <a:xfrm>
            <a:off x="1039873" y="1104943"/>
            <a:ext cx="2069466" cy="1149704"/>
          </a:xfrm>
          <a:prstGeom prst="rect">
            <a:avLst/>
          </a:prstGeom>
          <a:ln w="28575">
            <a:solidFill>
              <a:schemeClr val="accent6">
                <a:lumMod val="75000"/>
              </a:schemeClr>
            </a:solidFill>
          </a:ln>
        </p:spPr>
      </p:pic>
      <p:sp>
        <p:nvSpPr>
          <p:cNvPr id="3" name="TextBox 2"/>
          <p:cNvSpPr txBox="1"/>
          <p:nvPr/>
        </p:nvSpPr>
        <p:spPr>
          <a:xfrm>
            <a:off x="5360191" y="1812197"/>
            <a:ext cx="2536722" cy="400110"/>
          </a:xfrm>
          <a:prstGeom prst="rect">
            <a:avLst/>
          </a:prstGeom>
          <a:noFill/>
        </p:spPr>
        <p:txBody>
          <a:bodyPr wrap="square" rtlCol="0">
            <a:spAutoFit/>
          </a:bodyPr>
          <a:lstStyle/>
          <a:p>
            <a:pPr algn="ctr"/>
            <a:r>
              <a:rPr lang="en-GB" sz="2000" b="1" dirty="0" smtClean="0">
                <a:solidFill>
                  <a:srgbClr val="FF0000"/>
                </a:solidFill>
              </a:rPr>
              <a:t>Eligibility Criteria</a:t>
            </a:r>
            <a:endParaRPr lang="en-GB" sz="2000" b="1" dirty="0">
              <a:solidFill>
                <a:srgbClr val="FF0000"/>
              </a:solidFill>
            </a:endParaRPr>
          </a:p>
        </p:txBody>
      </p:sp>
      <p:sp>
        <p:nvSpPr>
          <p:cNvPr id="4" name="Rectangle 3"/>
          <p:cNvSpPr/>
          <p:nvPr/>
        </p:nvSpPr>
        <p:spPr>
          <a:xfrm>
            <a:off x="5578762" y="1104943"/>
            <a:ext cx="2099580" cy="119102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08696" y="2571750"/>
            <a:ext cx="3131820" cy="2308324"/>
          </a:xfrm>
          <a:prstGeom prst="rect">
            <a:avLst/>
          </a:prstGeom>
          <a:noFill/>
        </p:spPr>
        <p:txBody>
          <a:bodyPr wrap="square" rtlCol="0">
            <a:spAutoFit/>
          </a:bodyPr>
          <a:lstStyle/>
          <a:p>
            <a:r>
              <a:rPr lang="en-GB" dirty="0" smtClean="0"/>
              <a:t>The Matrix of Need identifies </a:t>
            </a:r>
            <a:r>
              <a:rPr lang="en-GB" dirty="0"/>
              <a:t>reasonable expectation about what should be in place for CYP with </a:t>
            </a:r>
            <a:r>
              <a:rPr lang="en-GB" dirty="0" smtClean="0"/>
              <a:t>a hearing loss. It </a:t>
            </a:r>
            <a:r>
              <a:rPr lang="en-GB" dirty="0"/>
              <a:t>i</a:t>
            </a:r>
            <a:r>
              <a:rPr lang="en-GB" dirty="0" smtClean="0"/>
              <a:t>ndicates the</a:t>
            </a:r>
            <a:r>
              <a:rPr lang="en-GB" dirty="0"/>
              <a:t> </a:t>
            </a:r>
            <a:r>
              <a:rPr lang="en-GB" dirty="0" smtClean="0"/>
              <a:t>Local Authority’s and school’s responsibilities and </a:t>
            </a:r>
            <a:r>
              <a:rPr lang="en-GB" dirty="0"/>
              <a:t>suggested support </a:t>
            </a:r>
            <a:r>
              <a:rPr lang="en-GB" dirty="0" smtClean="0"/>
              <a:t>levels for Deaf CYP.</a:t>
            </a:r>
            <a:endParaRPr lang="en-GB" dirty="0"/>
          </a:p>
        </p:txBody>
      </p:sp>
      <p:sp>
        <p:nvSpPr>
          <p:cNvPr id="13" name="TextBox 12"/>
          <p:cNvSpPr txBox="1"/>
          <p:nvPr/>
        </p:nvSpPr>
        <p:spPr>
          <a:xfrm>
            <a:off x="5062642" y="2571750"/>
            <a:ext cx="3131820" cy="1754326"/>
          </a:xfrm>
          <a:prstGeom prst="rect">
            <a:avLst/>
          </a:prstGeom>
          <a:noFill/>
        </p:spPr>
        <p:txBody>
          <a:bodyPr wrap="square" rtlCol="0">
            <a:spAutoFit/>
          </a:bodyPr>
          <a:lstStyle/>
          <a:p>
            <a:r>
              <a:rPr lang="en-GB" dirty="0" smtClean="0"/>
              <a:t>The </a:t>
            </a:r>
            <a:r>
              <a:rPr lang="en-GB" dirty="0" err="1" smtClean="0"/>
              <a:t>NatSIP</a:t>
            </a:r>
            <a:r>
              <a:rPr lang="en-GB" dirty="0" smtClean="0"/>
              <a:t> Eligibility Criteria is an assessment tool the Support Team for Deaf Children use to determine the amount of support a Deaf child receives from our Team.</a:t>
            </a:r>
            <a:endParaRPr lang="en-GB" dirty="0"/>
          </a:p>
        </p:txBody>
      </p:sp>
    </p:spTree>
    <p:extLst>
      <p:ext uri="{BB962C8B-B14F-4D97-AF65-F5344CB8AC3E}">
        <p14:creationId xmlns:p14="http://schemas.microsoft.com/office/powerpoint/2010/main" val="424644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6635039" y="2903221"/>
            <a:ext cx="2383229" cy="1371600"/>
          </a:xfrm>
          <a:prstGeom prst="wedgeRoundRectCallout">
            <a:avLst>
              <a:gd name="adj1" fmla="val -250294"/>
              <a:gd name="adj2" fmla="val -37022"/>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Highly Individualised Curriculum</a:t>
            </a:r>
            <a:endParaRPr lang="en-GB" b="1" dirty="0" smtClean="0">
              <a:solidFill>
                <a:schemeClr val="tx1"/>
              </a:solidFill>
            </a:endParaRPr>
          </a:p>
          <a:p>
            <a:pPr algn="ctr"/>
            <a:r>
              <a:rPr lang="en-GB" sz="1400" dirty="0" smtClean="0">
                <a:solidFill>
                  <a:schemeClr val="tx1"/>
                </a:solidFill>
              </a:rPr>
              <a:t>Designed to meet the specific needs of the individual CYP</a:t>
            </a:r>
            <a:endParaRPr lang="en-GB" sz="1400" dirty="0">
              <a:solidFill>
                <a:schemeClr val="tx1"/>
              </a:solidFill>
            </a:endParaRPr>
          </a:p>
        </p:txBody>
      </p:sp>
      <p:sp>
        <p:nvSpPr>
          <p:cNvPr id="4" name="Rounded Rectangular Callout 3"/>
          <p:cNvSpPr/>
          <p:nvPr/>
        </p:nvSpPr>
        <p:spPr>
          <a:xfrm>
            <a:off x="6556784" y="1554797"/>
            <a:ext cx="2461485" cy="1138389"/>
          </a:xfrm>
          <a:prstGeom prst="wedgeRoundRectCallout">
            <a:avLst>
              <a:gd name="adj1" fmla="val -152598"/>
              <a:gd name="adj2" fmla="val 44508"/>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Pre and Post teaching</a:t>
            </a:r>
          </a:p>
          <a:p>
            <a:pPr marL="285750" indent="-285750">
              <a:buFont typeface="Arial" panose="020B0604020202020204" pitchFamily="34" charset="0"/>
              <a:buChar char="•"/>
            </a:pPr>
            <a:r>
              <a:rPr lang="en-GB" sz="1400" dirty="0" smtClean="0">
                <a:solidFill>
                  <a:schemeClr val="tx1"/>
                </a:solidFill>
              </a:rPr>
              <a:t>Explanation,</a:t>
            </a:r>
          </a:p>
          <a:p>
            <a:pPr marL="285750" indent="-285750">
              <a:buFont typeface="Arial" panose="020B0604020202020204" pitchFamily="34" charset="0"/>
              <a:buChar char="•"/>
            </a:pPr>
            <a:r>
              <a:rPr lang="en-GB" sz="1400" dirty="0" smtClean="0">
                <a:solidFill>
                  <a:schemeClr val="tx1"/>
                </a:solidFill>
              </a:rPr>
              <a:t>Clarification </a:t>
            </a:r>
            <a:r>
              <a:rPr lang="en-GB" sz="1400" dirty="0">
                <a:solidFill>
                  <a:schemeClr val="tx1"/>
                </a:solidFill>
              </a:rPr>
              <a:t>and </a:t>
            </a:r>
            <a:endParaRPr lang="en-GB" sz="1400" dirty="0" smtClean="0">
              <a:solidFill>
                <a:schemeClr val="tx1"/>
              </a:solidFill>
            </a:endParaRPr>
          </a:p>
          <a:p>
            <a:pPr marL="285750" indent="-285750">
              <a:buFont typeface="Arial" panose="020B0604020202020204" pitchFamily="34" charset="0"/>
              <a:buChar char="•"/>
            </a:pPr>
            <a:r>
              <a:rPr lang="en-GB" sz="1400" dirty="0" smtClean="0">
                <a:solidFill>
                  <a:schemeClr val="tx1"/>
                </a:solidFill>
              </a:rPr>
              <a:t>Reinforcement </a:t>
            </a:r>
            <a:r>
              <a:rPr lang="en-GB" sz="1400" dirty="0" smtClean="0">
                <a:solidFill>
                  <a:schemeClr val="tx1"/>
                </a:solidFill>
              </a:rPr>
              <a:t>of </a:t>
            </a:r>
            <a:r>
              <a:rPr lang="en-GB" sz="1400" dirty="0">
                <a:solidFill>
                  <a:schemeClr val="tx1"/>
                </a:solidFill>
              </a:rPr>
              <a:t>lesson content and language</a:t>
            </a:r>
          </a:p>
        </p:txBody>
      </p:sp>
      <p:sp>
        <p:nvSpPr>
          <p:cNvPr id="6" name="Rounded Rectangular Callout 5"/>
          <p:cNvSpPr/>
          <p:nvPr/>
        </p:nvSpPr>
        <p:spPr>
          <a:xfrm>
            <a:off x="2308785" y="3398298"/>
            <a:ext cx="3954855" cy="1585182"/>
          </a:xfrm>
          <a:prstGeom prst="wedgeRoundRectCallout">
            <a:avLst>
              <a:gd name="adj1" fmla="val -71924"/>
              <a:gd name="adj2" fmla="val -63925"/>
              <a:gd name="adj3" fmla="val 16667"/>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b="1" dirty="0" smtClean="0">
                <a:solidFill>
                  <a:schemeClr val="tx1"/>
                </a:solidFill>
              </a:rPr>
              <a:t>Lesson delivery</a:t>
            </a:r>
          </a:p>
          <a:p>
            <a:pPr algn="ctr"/>
            <a:endParaRPr lang="en-GB" b="1" dirty="0">
              <a:solidFill>
                <a:schemeClr val="tx1"/>
              </a:solidFill>
            </a:endParaRPr>
          </a:p>
          <a:p>
            <a:pPr algn="ctr"/>
            <a:endParaRPr lang="en-GB" b="1" dirty="0" smtClean="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7" name="Rectangle 6"/>
          <p:cNvSpPr/>
          <p:nvPr/>
        </p:nvSpPr>
        <p:spPr>
          <a:xfrm>
            <a:off x="2308785" y="3731908"/>
            <a:ext cx="4248000" cy="1260000"/>
          </a:xfrm>
          <a:prstGeom prst="rect">
            <a:avLst/>
          </a:prstGeom>
        </p:spPr>
        <p:txBody>
          <a:bodyPr wrap="square" numCol="2">
            <a:spAutoFit/>
          </a:bodyPr>
          <a:lstStyle/>
          <a:p>
            <a:pPr marL="285750" indent="-285750">
              <a:buFont typeface="Arial" panose="020B0604020202020204" pitchFamily="34" charset="0"/>
              <a:buChar char="•"/>
            </a:pPr>
            <a:r>
              <a:rPr lang="en-GB" sz="1300" dirty="0"/>
              <a:t>Paraphrase student responses</a:t>
            </a:r>
          </a:p>
          <a:p>
            <a:pPr marL="285750" indent="-285750">
              <a:buFont typeface="Arial" panose="020B0604020202020204" pitchFamily="34" charset="0"/>
              <a:buChar char="•"/>
            </a:pPr>
            <a:r>
              <a:rPr lang="en-GB" sz="1300" dirty="0"/>
              <a:t>Repetition</a:t>
            </a:r>
          </a:p>
          <a:p>
            <a:pPr marL="285750" indent="-285750">
              <a:buFont typeface="Arial" panose="020B0604020202020204" pitchFamily="34" charset="0"/>
              <a:buChar char="•"/>
            </a:pPr>
            <a:r>
              <a:rPr lang="en-GB" sz="1300" dirty="0"/>
              <a:t>Break up listening periods</a:t>
            </a:r>
          </a:p>
          <a:p>
            <a:pPr marL="285750" indent="-285750">
              <a:buFont typeface="Arial" panose="020B0604020202020204" pitchFamily="34" charset="0"/>
              <a:buChar char="•"/>
            </a:pPr>
            <a:r>
              <a:rPr lang="en-GB" sz="1300" dirty="0"/>
              <a:t>Reduce background noise</a:t>
            </a:r>
          </a:p>
          <a:p>
            <a:pPr marL="285750" indent="-285750">
              <a:buFont typeface="Arial" panose="020B0604020202020204" pitchFamily="34" charset="0"/>
              <a:buChar char="•"/>
            </a:pPr>
            <a:r>
              <a:rPr lang="en-GB" sz="1300" dirty="0"/>
              <a:t>Give thinking time</a:t>
            </a:r>
          </a:p>
          <a:p>
            <a:pPr marL="285750" indent="-285750">
              <a:buFont typeface="Arial" panose="020B0604020202020204" pitchFamily="34" charset="0"/>
              <a:buChar char="•"/>
            </a:pPr>
            <a:r>
              <a:rPr lang="en-GB" sz="1300" dirty="0"/>
              <a:t>Use accessible text</a:t>
            </a:r>
          </a:p>
          <a:p>
            <a:pPr marL="285750" indent="-285750">
              <a:buFont typeface="Arial" panose="020B0604020202020204" pitchFamily="34" charset="0"/>
              <a:buChar char="•"/>
            </a:pPr>
            <a:r>
              <a:rPr lang="en-GB" sz="1300" dirty="0"/>
              <a:t>Position and seating</a:t>
            </a:r>
          </a:p>
          <a:p>
            <a:pPr marL="285750" indent="-285750">
              <a:buFont typeface="Arial" panose="020B0604020202020204" pitchFamily="34" charset="0"/>
              <a:buChar char="•"/>
            </a:pPr>
            <a:r>
              <a:rPr lang="en-GB" sz="1300" dirty="0"/>
              <a:t>Use </a:t>
            </a:r>
            <a:r>
              <a:rPr lang="en-GB" sz="1300" dirty="0" smtClean="0"/>
              <a:t>visual prompts</a:t>
            </a:r>
          </a:p>
          <a:p>
            <a:pPr marL="285750" indent="-285750">
              <a:buFont typeface="Arial" panose="020B0604020202020204" pitchFamily="34" charset="0"/>
              <a:buChar char="•"/>
            </a:pPr>
            <a:r>
              <a:rPr lang="en-GB" sz="1300" dirty="0" smtClean="0"/>
              <a:t>Display key words</a:t>
            </a:r>
            <a:endParaRPr lang="en-GB" sz="1300" dirty="0"/>
          </a:p>
        </p:txBody>
      </p:sp>
      <p:sp>
        <p:nvSpPr>
          <p:cNvPr id="8" name="Rounded Rectangular Callout 7"/>
          <p:cNvSpPr/>
          <p:nvPr/>
        </p:nvSpPr>
        <p:spPr>
          <a:xfrm>
            <a:off x="5646990" y="904750"/>
            <a:ext cx="3195600" cy="567997"/>
          </a:xfrm>
          <a:prstGeom prst="wedgeRoundRectCallout">
            <a:avLst>
              <a:gd name="adj1" fmla="val -165518"/>
              <a:gd name="adj2" fmla="val 166979"/>
              <a:gd name="adj3" fmla="val 16667"/>
            </a:avLst>
          </a:prstGeom>
          <a:solidFill>
            <a:srgbClr val="C3F5E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SEMH</a:t>
            </a:r>
          </a:p>
          <a:p>
            <a:pPr algn="ctr"/>
            <a:r>
              <a:rPr lang="en-GB" sz="1400" dirty="0" smtClean="0">
                <a:solidFill>
                  <a:schemeClr val="tx1"/>
                </a:solidFill>
              </a:rPr>
              <a:t>Promote and support peer interactions</a:t>
            </a:r>
            <a:endParaRPr lang="en-GB" sz="1400" dirty="0">
              <a:solidFill>
                <a:schemeClr val="tx1"/>
              </a:solidFill>
            </a:endParaRPr>
          </a:p>
        </p:txBody>
      </p:sp>
      <p:sp>
        <p:nvSpPr>
          <p:cNvPr id="5" name="Rounded Rectangular Callout 4"/>
          <p:cNvSpPr/>
          <p:nvPr/>
        </p:nvSpPr>
        <p:spPr>
          <a:xfrm>
            <a:off x="2908935" y="996892"/>
            <a:ext cx="2411730" cy="771845"/>
          </a:xfrm>
          <a:prstGeom prst="wedgeRoundRectCallout">
            <a:avLst>
              <a:gd name="adj1" fmla="val -75766"/>
              <a:gd name="adj2" fmla="val 55274"/>
              <a:gd name="adj3" fmla="val 16667"/>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Hearing and radio aids</a:t>
            </a:r>
          </a:p>
          <a:p>
            <a:pPr algn="ctr"/>
            <a:r>
              <a:rPr lang="en-GB" sz="1400" dirty="0">
                <a:solidFill>
                  <a:schemeClr val="tx1"/>
                </a:solidFill>
              </a:rPr>
              <a:t>Daily checking of hearing aids and other technology</a:t>
            </a:r>
          </a:p>
        </p:txBody>
      </p:sp>
      <p:sp>
        <p:nvSpPr>
          <p:cNvPr id="9" name="Rounded Rectangle 8"/>
          <p:cNvSpPr/>
          <p:nvPr/>
        </p:nvSpPr>
        <p:spPr>
          <a:xfrm>
            <a:off x="209550" y="1109345"/>
            <a:ext cx="1973580" cy="890905"/>
          </a:xfrm>
          <a:prstGeom prst="roundRect">
            <a:avLst>
              <a:gd name="adj" fmla="val 3625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t>Quality First Teaching</a:t>
            </a:r>
          </a:p>
        </p:txBody>
      </p:sp>
      <p:sp>
        <p:nvSpPr>
          <p:cNvPr id="11" name="Title 1"/>
          <p:cNvSpPr>
            <a:spLocks noGrp="1"/>
          </p:cNvSpPr>
          <p:nvPr>
            <p:ph type="title"/>
          </p:nvPr>
        </p:nvSpPr>
        <p:spPr>
          <a:xfrm>
            <a:off x="457200" y="206375"/>
            <a:ext cx="8229600" cy="857250"/>
          </a:xfrm>
        </p:spPr>
        <p:txBody>
          <a:bodyPr/>
          <a:lstStyle/>
          <a:p>
            <a:pPr algn="ctr"/>
            <a:r>
              <a:rPr lang="en-GB" dirty="0" smtClean="0">
                <a:solidFill>
                  <a:schemeClr val="accent2"/>
                </a:solidFill>
              </a:rPr>
              <a:t>The Graduated Approach</a:t>
            </a:r>
            <a:endParaRPr lang="en-GB" dirty="0">
              <a:solidFill>
                <a:schemeClr val="accent2"/>
              </a:solidFill>
            </a:endParaRPr>
          </a:p>
        </p:txBody>
      </p:sp>
      <p:sp>
        <p:nvSpPr>
          <p:cNvPr id="12" name="Rounded Rectangle 11"/>
          <p:cNvSpPr/>
          <p:nvPr/>
        </p:nvSpPr>
        <p:spPr>
          <a:xfrm>
            <a:off x="158115" y="3916456"/>
            <a:ext cx="1973580" cy="890905"/>
          </a:xfrm>
          <a:prstGeom prst="roundRect">
            <a:avLst>
              <a:gd name="adj" fmla="val 3625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t>EHCP+</a:t>
            </a:r>
            <a:endParaRPr lang="en-GB" sz="2000" b="1" dirty="0"/>
          </a:p>
        </p:txBody>
      </p:sp>
      <p:sp>
        <p:nvSpPr>
          <p:cNvPr id="2" name="Down Arrow 1"/>
          <p:cNvSpPr/>
          <p:nvPr/>
        </p:nvSpPr>
        <p:spPr>
          <a:xfrm>
            <a:off x="842010" y="2115438"/>
            <a:ext cx="605790" cy="16314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ounded Rectangular Callout 12"/>
          <p:cNvSpPr/>
          <p:nvPr/>
        </p:nvSpPr>
        <p:spPr>
          <a:xfrm>
            <a:off x="4572000" y="1837103"/>
            <a:ext cx="1868730" cy="1485683"/>
          </a:xfrm>
          <a:prstGeom prst="wedgeRoundRectCallout">
            <a:avLst>
              <a:gd name="adj1" fmla="val -193553"/>
              <a:gd name="adj2" fmla="val 17271"/>
              <a:gd name="adj3" fmla="val 16667"/>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Additional adult Support</a:t>
            </a:r>
            <a:endParaRPr lang="en-GB" b="1" dirty="0" smtClean="0">
              <a:solidFill>
                <a:schemeClr val="tx1"/>
              </a:solidFill>
            </a:endParaRPr>
          </a:p>
          <a:p>
            <a:pPr algn="ctr"/>
            <a:r>
              <a:rPr lang="en-GB" sz="1400" dirty="0" smtClean="0">
                <a:solidFill>
                  <a:schemeClr val="tx1"/>
                </a:solidFill>
              </a:rPr>
              <a:t>Sign language or other communication modes.</a:t>
            </a:r>
            <a:endParaRPr lang="en-GB" sz="1400" dirty="0">
              <a:solidFill>
                <a:schemeClr val="tx1"/>
              </a:solidFill>
            </a:endParaRPr>
          </a:p>
        </p:txBody>
      </p:sp>
      <p:sp>
        <p:nvSpPr>
          <p:cNvPr id="10" name="Rounded Rectangular Callout 9"/>
          <p:cNvSpPr/>
          <p:nvPr/>
        </p:nvSpPr>
        <p:spPr>
          <a:xfrm>
            <a:off x="2470785" y="1883427"/>
            <a:ext cx="1906905" cy="1351653"/>
          </a:xfrm>
          <a:prstGeom prst="wedgeRoundRectCallout">
            <a:avLst>
              <a:gd name="adj1" fmla="val -89236"/>
              <a:gd name="adj2" fmla="val -4080"/>
              <a:gd name="adj3" fmla="val 16667"/>
            </a:avLst>
          </a:prstGeom>
          <a:solidFill>
            <a:srgbClr val="FBFB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Assessment</a:t>
            </a:r>
          </a:p>
          <a:p>
            <a:pPr marL="285750" indent="-285750">
              <a:buFont typeface="Arial" panose="020B0604020202020204" pitchFamily="34" charset="0"/>
              <a:buChar char="•"/>
            </a:pPr>
            <a:r>
              <a:rPr lang="en-GB" sz="1400" dirty="0" smtClean="0">
                <a:solidFill>
                  <a:schemeClr val="tx1"/>
                </a:solidFill>
              </a:rPr>
              <a:t>Ongoing through open questioning</a:t>
            </a:r>
          </a:p>
          <a:p>
            <a:pPr marL="285750" indent="-285750">
              <a:buFont typeface="Arial" panose="020B0604020202020204" pitchFamily="34" charset="0"/>
              <a:buChar char="•"/>
            </a:pPr>
            <a:r>
              <a:rPr lang="en-GB" sz="1400" dirty="0">
                <a:solidFill>
                  <a:schemeClr val="tx1"/>
                </a:solidFill>
              </a:rPr>
              <a:t>Modification to the presentation of assessments</a:t>
            </a:r>
          </a:p>
        </p:txBody>
      </p:sp>
      <p:sp>
        <p:nvSpPr>
          <p:cNvPr id="3" name="TextBox 2"/>
          <p:cNvSpPr txBox="1"/>
          <p:nvPr/>
        </p:nvSpPr>
        <p:spPr>
          <a:xfrm>
            <a:off x="3030285" y="1135500"/>
            <a:ext cx="477774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As </a:t>
            </a:r>
            <a:r>
              <a:rPr lang="en-GB" dirty="0" err="1" smtClean="0"/>
              <a:t>layed</a:t>
            </a:r>
            <a:r>
              <a:rPr lang="en-GB" dirty="0" smtClean="0"/>
              <a:t> out in the Matrix of Need there is a graduated approach to the amount of support a CYP will need in school or nursery.</a:t>
            </a:r>
          </a:p>
          <a:p>
            <a:endParaRPr lang="en-GB" dirty="0"/>
          </a:p>
          <a:p>
            <a:r>
              <a:rPr lang="en-GB" dirty="0" smtClean="0"/>
              <a:t>A Teacher of the Deaf will assess the CYP and provide training and support to the school or nursery to ensure they are able to meet those needs.</a:t>
            </a:r>
          </a:p>
          <a:p>
            <a:endParaRPr lang="en-GB" dirty="0"/>
          </a:p>
          <a:p>
            <a:r>
              <a:rPr lang="en-GB" dirty="0" smtClean="0"/>
              <a:t>Click to see some of the interventions which may be required depending on need.</a:t>
            </a:r>
            <a:endParaRPr lang="en-GB" dirty="0"/>
          </a:p>
        </p:txBody>
      </p:sp>
    </p:spTree>
    <p:extLst>
      <p:ext uri="{BB962C8B-B14F-4D97-AF65-F5344CB8AC3E}">
        <p14:creationId xmlns:p14="http://schemas.microsoft.com/office/powerpoint/2010/main" val="860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6" grpId="0" animBg="1"/>
      <p:bldP spid="7" grpId="0"/>
      <p:bldP spid="8" grpId="0" animBg="1"/>
      <p:bldP spid="5" grpId="0" animBg="1"/>
      <p:bldP spid="13" grpId="0" animBg="1"/>
      <p:bldP spid="1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568"/>
            <a:ext cx="2202044" cy="220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defRPr/>
            </a:pPr>
            <a:r>
              <a:rPr lang="en-GB" dirty="0">
                <a:solidFill>
                  <a:schemeClr val="accent2"/>
                </a:solidFill>
              </a:rPr>
              <a:t>Radio Aids</a:t>
            </a:r>
          </a:p>
        </p:txBody>
      </p:sp>
      <p:sp>
        <p:nvSpPr>
          <p:cNvPr id="3" name="TextBox 2"/>
          <p:cNvSpPr txBox="1"/>
          <p:nvPr/>
        </p:nvSpPr>
        <p:spPr>
          <a:xfrm>
            <a:off x="5112203" y="1063625"/>
            <a:ext cx="349458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Radio Aids help CYP who struggle to hear in noisy environments or at distance. They pick up a clear signal from the teacher’s voice and send it straight to the CYP’s hearing aids.</a:t>
            </a:r>
          </a:p>
          <a:p>
            <a:endParaRPr lang="en-GB" dirty="0"/>
          </a:p>
          <a:p>
            <a:r>
              <a:rPr lang="en-GB" dirty="0" smtClean="0"/>
              <a:t>A Teacher of the Deaf will assess all CYP on caseload to see if they meet criteria and will benefit from a Radio Aid</a:t>
            </a:r>
          </a:p>
        </p:txBody>
      </p:sp>
      <p:pic>
        <p:nvPicPr>
          <p:cNvPr id="5" name="Picture 4"/>
          <p:cNvPicPr>
            <a:picLocks noChangeAspect="1"/>
          </p:cNvPicPr>
          <p:nvPr/>
        </p:nvPicPr>
        <p:blipFill rotWithShape="1">
          <a:blip r:embed="rId3"/>
          <a:srcRect l="32079" t="35416" r="25257" b="19011"/>
          <a:stretch/>
        </p:blipFill>
        <p:spPr>
          <a:xfrm>
            <a:off x="706898" y="2671614"/>
            <a:ext cx="3912871" cy="2349871"/>
          </a:xfrm>
          <a:prstGeom prst="rect">
            <a:avLst/>
          </a:prstGeom>
        </p:spPr>
      </p:pic>
      <p:pic>
        <p:nvPicPr>
          <p:cNvPr id="6" name="Picture 2" descr="Help with upgrading firmware on Phonak Roger inspiro - Hearing Aids -  Hearing Aid Forum - Active Hearing Loss Community"/>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750" l="0" r="100000">
                        <a14:foregroundMark x1="19250" y1="34500" x2="20750" y2="16250"/>
                      </a14:backgroundRemoval>
                    </a14:imgEffect>
                  </a14:imgLayer>
                </a14:imgProps>
              </a:ext>
              <a:ext uri="{28A0092B-C50C-407E-A947-70E740481C1C}">
                <a14:useLocalDpi xmlns:a14="http://schemas.microsoft.com/office/drawing/2010/main" val="0"/>
              </a:ext>
            </a:extLst>
          </a:blip>
          <a:srcRect/>
          <a:stretch>
            <a:fillRect/>
          </a:stretch>
        </p:blipFill>
        <p:spPr bwMode="auto">
          <a:xfrm>
            <a:off x="1856086" y="206375"/>
            <a:ext cx="2465239" cy="246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8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10550" cy="650875"/>
          </a:xfrm>
        </p:spPr>
        <p:txBody>
          <a:bodyPr/>
          <a:lstStyle/>
          <a:p>
            <a:pPr algn="ctr"/>
            <a:r>
              <a:rPr lang="en-GB" dirty="0">
                <a:solidFill>
                  <a:schemeClr val="accent2"/>
                </a:solidFill>
              </a:rPr>
              <a:t>Quality First Teaching</a:t>
            </a:r>
            <a:endParaRPr lang="en-GB" dirty="0">
              <a:solidFill>
                <a:schemeClr val="accent2"/>
              </a:solidFill>
            </a:endParaRPr>
          </a:p>
        </p:txBody>
      </p:sp>
      <p:pic>
        <p:nvPicPr>
          <p:cNvPr id="4" name="Picture 3"/>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81548" y="857250"/>
            <a:ext cx="4208229" cy="738662"/>
          </a:xfrm>
          <a:prstGeom prst="rect">
            <a:avLst/>
          </a:prstGeom>
          <a:noFill/>
          <a:ln w="19050">
            <a:solidFill>
              <a:schemeClr val="tx2">
                <a:lumMod val="40000"/>
                <a:lumOff val="60000"/>
              </a:schemeClr>
            </a:solidFill>
          </a:ln>
        </p:spPr>
      </p:pic>
      <p:sp>
        <p:nvSpPr>
          <p:cNvPr id="5" name="Rectangle 4"/>
          <p:cNvSpPr/>
          <p:nvPr/>
        </p:nvSpPr>
        <p:spPr>
          <a:xfrm>
            <a:off x="135172" y="857248"/>
            <a:ext cx="4646377" cy="738664"/>
          </a:xfrm>
          <a:prstGeom prst="rect">
            <a:avLst/>
          </a:prstGeom>
          <a:ln w="28575">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dirty="0">
                <a:latin typeface="Arial" panose="020B0604020202020204" pitchFamily="34" charset="0"/>
                <a:ea typeface="Calibri" panose="020F0502020204030204" pitchFamily="34" charset="0"/>
              </a:rPr>
              <a:t>We would recommend the following strategies which benefit all children but are particularly helpful for </a:t>
            </a:r>
            <a:r>
              <a:rPr lang="en-GB" sz="1400" dirty="0" smtClean="0">
                <a:latin typeface="Arial" panose="020B0604020202020204" pitchFamily="34" charset="0"/>
                <a:ea typeface="Calibri" panose="020F0502020204030204" pitchFamily="34" charset="0"/>
              </a:rPr>
              <a:t>CYP with a hearing loss and form </a:t>
            </a:r>
            <a:r>
              <a:rPr lang="en-GB" sz="1400" dirty="0">
                <a:latin typeface="Arial" panose="020B0604020202020204" pitchFamily="34" charset="0"/>
                <a:ea typeface="Calibri" panose="020F0502020204030204" pitchFamily="34" charset="0"/>
              </a:rPr>
              <a:t>part of quality first teaching.</a:t>
            </a:r>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3407656967"/>
              </p:ext>
            </p:extLst>
          </p:nvPr>
        </p:nvGraphicFramePr>
        <p:xfrm>
          <a:off x="135173" y="2041258"/>
          <a:ext cx="3282398" cy="2859086"/>
        </p:xfrm>
        <a:graphic>
          <a:graphicData uri="http://schemas.openxmlformats.org/drawingml/2006/table">
            <a:tbl>
              <a:tblPr firstRow="1" firstCol="1" bandRow="1">
                <a:tableStyleId>{2D5ABB26-0587-4C30-8999-92F81FD0307C}</a:tableStyleId>
              </a:tblPr>
              <a:tblGrid>
                <a:gridCol w="1796497">
                  <a:extLst>
                    <a:ext uri="{9D8B030D-6E8A-4147-A177-3AD203B41FA5}">
                      <a16:colId xmlns:a16="http://schemas.microsoft.com/office/drawing/2014/main" val="2873039575"/>
                    </a:ext>
                  </a:extLst>
                </a:gridCol>
                <a:gridCol w="1485901">
                  <a:extLst>
                    <a:ext uri="{9D8B030D-6E8A-4147-A177-3AD203B41FA5}">
                      <a16:colId xmlns:a16="http://schemas.microsoft.com/office/drawing/2014/main" val="1534172200"/>
                    </a:ext>
                  </a:extLst>
                </a:gridCol>
              </a:tblGrid>
              <a:tr h="1216292">
                <a:tc>
                  <a:txBody>
                    <a:bodyPr/>
                    <a:lstStyle/>
                    <a:p>
                      <a:pPr marL="0" lvl="0" indent="0">
                        <a:lnSpc>
                          <a:spcPct val="115000"/>
                        </a:lnSpc>
                        <a:spcAft>
                          <a:spcPts val="0"/>
                        </a:spcAft>
                        <a:buFont typeface="Symbol" panose="05050102010706020507" pitchFamily="18" charset="2"/>
                        <a:buNone/>
                      </a:pPr>
                      <a:r>
                        <a:rPr lang="en-GB" sz="1200" b="1" dirty="0">
                          <a:effectLst/>
                        </a:rPr>
                        <a:t>Make Word/Picture walls with key </a:t>
                      </a:r>
                      <a:r>
                        <a:rPr lang="en-GB" sz="1200" b="1" dirty="0" smtClean="0">
                          <a:effectLst/>
                        </a:rPr>
                        <a:t>vocab</a:t>
                      </a:r>
                    </a:p>
                    <a:p>
                      <a:pPr marL="0" lvl="0" indent="0">
                        <a:lnSpc>
                          <a:spcPct val="115000"/>
                        </a:lnSpc>
                        <a:spcAft>
                          <a:spcPts val="0"/>
                        </a:spcAft>
                        <a:buFont typeface="Symbol" panose="05050102010706020507" pitchFamily="18" charset="2"/>
                        <a:buNone/>
                      </a:pP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Refer to these as you use the language.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pPr marL="0" lvl="0" indent="0">
                        <a:lnSpc>
                          <a:spcPct val="115000"/>
                        </a:lnSpc>
                        <a:spcAft>
                          <a:spcPts val="0"/>
                        </a:spcAft>
                        <a:buFont typeface="Symbol" panose="05050102010706020507" pitchFamily="18" charset="2"/>
                        <a:buNone/>
                      </a:pPr>
                      <a:r>
                        <a:rPr lang="en-GB" sz="1200" b="1" dirty="0" smtClean="0">
                          <a:effectLst/>
                        </a:rPr>
                        <a:t>Plan short listening periods </a:t>
                      </a:r>
                    </a:p>
                    <a:p>
                      <a:pPr marL="0" lvl="0" indent="0">
                        <a:lnSpc>
                          <a:spcPct val="115000"/>
                        </a:lnSpc>
                        <a:spcAft>
                          <a:spcPts val="0"/>
                        </a:spcAft>
                        <a:buFont typeface="Symbol" panose="05050102010706020507" pitchFamily="18" charset="2"/>
                        <a:buNone/>
                      </a:pPr>
                      <a:r>
                        <a:rPr lang="en-GB" sz="1200" dirty="0" smtClean="0">
                          <a:effectLst/>
                        </a:rPr>
                        <a:t>Intersperse with individual/group activities.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260685925"/>
                  </a:ext>
                </a:extLst>
              </a:tr>
              <a:tr h="1642794">
                <a:tc>
                  <a:txBody>
                    <a:bodyPr/>
                    <a:lstStyle/>
                    <a:p>
                      <a:pPr marL="0" lvl="0" indent="0">
                        <a:lnSpc>
                          <a:spcPct val="115000"/>
                        </a:lnSpc>
                        <a:spcAft>
                          <a:spcPts val="0"/>
                        </a:spcAft>
                        <a:buFont typeface="Symbol" panose="05050102010706020507" pitchFamily="18" charset="2"/>
                        <a:buNone/>
                      </a:pPr>
                      <a:r>
                        <a:rPr lang="en-GB" sz="1200" b="1" dirty="0">
                          <a:effectLst/>
                        </a:rPr>
                        <a:t>Keep presentations </a:t>
                      </a:r>
                      <a:r>
                        <a:rPr lang="en-GB" sz="1200" b="1" dirty="0" smtClean="0">
                          <a:effectLst/>
                        </a:rPr>
                        <a:t>simple</a:t>
                      </a:r>
                    </a:p>
                    <a:p>
                      <a:pPr marL="0" lvl="0" indent="0">
                        <a:lnSpc>
                          <a:spcPct val="115000"/>
                        </a:lnSpc>
                        <a:spcAft>
                          <a:spcPts val="0"/>
                        </a:spcAft>
                        <a:buFont typeface="Symbol" panose="05050102010706020507" pitchFamily="18" charset="2"/>
                        <a:buNone/>
                      </a:pPr>
                      <a:r>
                        <a:rPr lang="en-GB" sz="1200" dirty="0" smtClean="0">
                          <a:effectLst/>
                        </a:rPr>
                        <a:t>Lots </a:t>
                      </a:r>
                      <a:r>
                        <a:rPr lang="en-GB" sz="1200" dirty="0">
                          <a:effectLst/>
                        </a:rPr>
                        <a:t>of </a:t>
                      </a:r>
                      <a:r>
                        <a:rPr lang="en-GB" sz="1200" dirty="0" smtClean="0">
                          <a:effectLst/>
                        </a:rPr>
                        <a:t>pictures,</a:t>
                      </a:r>
                      <a:r>
                        <a:rPr lang="en-GB" sz="1200" baseline="0" dirty="0" smtClean="0">
                          <a:effectLst/>
                        </a:rPr>
                        <a:t> </a:t>
                      </a:r>
                      <a:r>
                        <a:rPr lang="en-GB" sz="1200" dirty="0" smtClean="0">
                          <a:effectLst/>
                        </a:rPr>
                        <a:t>keywords,</a:t>
                      </a:r>
                      <a:r>
                        <a:rPr lang="en-GB" sz="1200" baseline="0" dirty="0" smtClean="0">
                          <a:effectLst/>
                        </a:rPr>
                        <a:t> </a:t>
                      </a:r>
                      <a:r>
                        <a:rPr lang="en-GB" sz="1200" dirty="0" smtClean="0">
                          <a:effectLst/>
                        </a:rPr>
                        <a:t>demonstrations</a:t>
                      </a:r>
                      <a:r>
                        <a:rPr lang="en-GB" sz="1200" baseline="0" dirty="0" smtClean="0">
                          <a:effectLst/>
                        </a:rPr>
                        <a:t> and </a:t>
                      </a:r>
                      <a:r>
                        <a:rPr lang="en-GB" sz="1200" dirty="0" smtClean="0">
                          <a:effectLst/>
                        </a:rPr>
                        <a:t>repetition.</a:t>
                      </a:r>
                    </a:p>
                    <a:p>
                      <a:pPr marL="0" lvl="0" indent="0">
                        <a:lnSpc>
                          <a:spcPct val="115000"/>
                        </a:lnSpc>
                        <a:spcAft>
                          <a:spcPts val="0"/>
                        </a:spcAft>
                        <a:buFont typeface="Symbol" panose="05050102010706020507" pitchFamily="18" charset="2"/>
                        <a:buNone/>
                      </a:pPr>
                      <a:r>
                        <a:rPr lang="en-GB" sz="1200" dirty="0" smtClean="0">
                          <a:effectLst/>
                        </a:rPr>
                        <a:t>Use </a:t>
                      </a:r>
                      <a:r>
                        <a:rPr lang="en-GB" sz="1200" dirty="0">
                          <a:effectLst/>
                        </a:rPr>
                        <a:t>bullet points not blocks of </a:t>
                      </a:r>
                      <a:r>
                        <a:rPr lang="en-GB" sz="1200" dirty="0" smtClean="0">
                          <a:effectLst/>
                        </a:rPr>
                        <a:t>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pPr marL="0" lvl="0" indent="0">
                        <a:lnSpc>
                          <a:spcPct val="115000"/>
                        </a:lnSpc>
                        <a:spcAft>
                          <a:spcPts val="0"/>
                        </a:spcAft>
                        <a:buFont typeface="Symbol" panose="05050102010706020507" pitchFamily="18" charset="2"/>
                        <a:buNone/>
                      </a:pPr>
                      <a:r>
                        <a:rPr lang="en-GB" sz="1200" b="1" dirty="0" smtClean="0">
                          <a:effectLst/>
                        </a:rPr>
                        <a:t>Always start with the visual material </a:t>
                      </a:r>
                    </a:p>
                    <a:p>
                      <a:pPr marL="0" lvl="0" indent="0">
                        <a:lnSpc>
                          <a:spcPct val="115000"/>
                        </a:lnSpc>
                        <a:spcAft>
                          <a:spcPts val="0"/>
                        </a:spcAft>
                        <a:buFont typeface="Symbol" panose="05050102010706020507" pitchFamily="18" charset="2"/>
                        <a:buNone/>
                      </a:pPr>
                      <a:r>
                        <a:rPr lang="en-GB" sz="1200" dirty="0" smtClean="0">
                          <a:effectLst/>
                        </a:rPr>
                        <a:t>Have pictures and information visible whilst explaining them.</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3399076207"/>
                  </a:ext>
                </a:extLst>
              </a:tr>
            </a:tbl>
          </a:graphicData>
        </a:graphic>
      </p:graphicFrame>
      <p:sp>
        <p:nvSpPr>
          <p:cNvPr id="7" name="Rectangle 1"/>
          <p:cNvSpPr>
            <a:spLocks noChangeArrowheads="1"/>
          </p:cNvSpPr>
          <p:nvPr/>
        </p:nvSpPr>
        <p:spPr bwMode="auto">
          <a:xfrm>
            <a:off x="1247775" y="1664697"/>
            <a:ext cx="17520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Planning lessons</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5747336" y="1657214"/>
            <a:ext cx="1824538" cy="318998"/>
          </a:xfrm>
          <a:prstGeom prst="rect">
            <a:avLst/>
          </a:prstGeom>
        </p:spPr>
        <p:txBody>
          <a:bodyPr wrap="none">
            <a:spAutoFit/>
          </a:bodyPr>
          <a:lstStyle/>
          <a:p>
            <a:pPr>
              <a:lnSpc>
                <a:spcPct val="115000"/>
              </a:lnSpc>
              <a:spcBef>
                <a:spcPts val="1200"/>
              </a:spcBef>
              <a:spcAft>
                <a:spcPts val="1000"/>
              </a:spcAft>
            </a:pPr>
            <a:r>
              <a:rPr lang="en-GB" sz="1400" b="1" u="sng" dirty="0">
                <a:latin typeface="Arial" panose="020B0604020202020204" pitchFamily="34" charset="0"/>
                <a:ea typeface="Calibri" panose="020F0502020204030204" pitchFamily="34" charset="0"/>
                <a:cs typeface="Arial" panose="020B0604020202020204" pitchFamily="34" charset="0"/>
              </a:rPr>
              <a:t>Delivering Lessons</a:t>
            </a:r>
          </a:p>
        </p:txBody>
      </p:sp>
      <p:graphicFrame>
        <p:nvGraphicFramePr>
          <p:cNvPr id="9" name="Table 8"/>
          <p:cNvGraphicFramePr>
            <a:graphicFrameLocks noGrp="1"/>
          </p:cNvGraphicFramePr>
          <p:nvPr>
            <p:extLst>
              <p:ext uri="{D42A27DB-BD31-4B8C-83A1-F6EECF244321}">
                <p14:modId xmlns:p14="http://schemas.microsoft.com/office/powerpoint/2010/main" val="150531121"/>
              </p:ext>
            </p:extLst>
          </p:nvPr>
        </p:nvGraphicFramePr>
        <p:xfrm>
          <a:off x="3554730" y="2041258"/>
          <a:ext cx="5435048" cy="2351588"/>
        </p:xfrm>
        <a:graphic>
          <a:graphicData uri="http://schemas.openxmlformats.org/drawingml/2006/table">
            <a:tbl>
              <a:tblPr firstRow="1" firstCol="1" lastRow="1" lastCol="1" bandRow="1" bandCol="1">
                <a:tableStyleId>{5C22544A-7EE6-4342-B048-85BDC9FD1C3A}</a:tableStyleId>
              </a:tblPr>
              <a:tblGrid>
                <a:gridCol w="2571750">
                  <a:extLst>
                    <a:ext uri="{9D8B030D-6E8A-4147-A177-3AD203B41FA5}">
                      <a16:colId xmlns:a16="http://schemas.microsoft.com/office/drawing/2014/main" val="1655215721"/>
                    </a:ext>
                  </a:extLst>
                </a:gridCol>
                <a:gridCol w="2863298">
                  <a:extLst>
                    <a:ext uri="{9D8B030D-6E8A-4147-A177-3AD203B41FA5}">
                      <a16:colId xmlns:a16="http://schemas.microsoft.com/office/drawing/2014/main" val="2481245459"/>
                    </a:ext>
                  </a:extLst>
                </a:gridCol>
              </a:tblGrid>
              <a:tr h="819175">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Sit hearing impaired students near the front with a clear view of the teacher. </a:t>
                      </a:r>
                      <a:endParaRPr lang="en-GB" sz="1200" b="1" kern="1200" dirty="0" smtClean="0">
                        <a:solidFill>
                          <a:schemeClr val="tx1"/>
                        </a:solidFill>
                        <a:effectLst/>
                        <a:latin typeface="+mn-lt"/>
                        <a:ea typeface="+mn-ea"/>
                        <a:cs typeface="+mn-cs"/>
                      </a:endParaRP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They </a:t>
                      </a:r>
                      <a:r>
                        <a:rPr lang="en-GB" sz="1200" b="0" kern="1200" dirty="0">
                          <a:solidFill>
                            <a:schemeClr val="tx1"/>
                          </a:solidFill>
                          <a:effectLst/>
                          <a:latin typeface="+mn-lt"/>
                          <a:ea typeface="+mn-ea"/>
                          <a:cs typeface="+mn-cs"/>
                        </a:rPr>
                        <a:t>also need to see the other pupils.</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Stand still and face the student so they can </a:t>
                      </a:r>
                      <a:r>
                        <a:rPr lang="en-GB" sz="1200" b="1" kern="1200" dirty="0" smtClean="0">
                          <a:solidFill>
                            <a:schemeClr val="tx1"/>
                          </a:solidFill>
                          <a:effectLst/>
                          <a:latin typeface="+mn-lt"/>
                          <a:ea typeface="+mn-ea"/>
                          <a:cs typeface="+mn-cs"/>
                        </a:rPr>
                        <a:t>lip-read</a:t>
                      </a: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Use </a:t>
                      </a:r>
                      <a:r>
                        <a:rPr lang="en-GB" sz="1200" b="0" kern="1200" dirty="0">
                          <a:solidFill>
                            <a:schemeClr val="tx1"/>
                          </a:solidFill>
                          <a:effectLst/>
                          <a:latin typeface="+mn-lt"/>
                          <a:ea typeface="+mn-ea"/>
                          <a:cs typeface="+mn-cs"/>
                        </a:rPr>
                        <a:t>facial expression/body </a:t>
                      </a:r>
                      <a:r>
                        <a:rPr lang="en-GB" sz="1200" b="0" kern="1200" dirty="0" smtClean="0">
                          <a:solidFill>
                            <a:schemeClr val="tx1"/>
                          </a:solidFill>
                          <a:effectLst/>
                          <a:latin typeface="+mn-lt"/>
                          <a:ea typeface="+mn-ea"/>
                          <a:cs typeface="+mn-cs"/>
                        </a:rPr>
                        <a:t>language.</a:t>
                      </a: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Don’t </a:t>
                      </a:r>
                      <a:r>
                        <a:rPr lang="en-GB" sz="1200" b="0" kern="1200" dirty="0">
                          <a:solidFill>
                            <a:schemeClr val="tx1"/>
                          </a:solidFill>
                          <a:effectLst/>
                          <a:latin typeface="+mn-lt"/>
                          <a:ea typeface="+mn-ea"/>
                          <a:cs typeface="+mn-cs"/>
                        </a:rPr>
                        <a:t>stand in front of windows.</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08645094"/>
                  </a:ext>
                </a:extLst>
              </a:tr>
              <a:tr h="324000">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Give thinking time</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Keep background noise down</a:t>
                      </a:r>
                      <a:r>
                        <a:rPr lang="en-GB" sz="1200" b="0" kern="1200" dirty="0">
                          <a:solidFill>
                            <a:schemeClr val="tx1"/>
                          </a:solidFill>
                          <a:effectLst/>
                          <a:latin typeface="+mn-lt"/>
                          <a:ea typeface="+mn-ea"/>
                          <a:cs typeface="+mn-cs"/>
                        </a:rPr>
                        <a:t>.</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62365862"/>
                  </a:ext>
                </a:extLst>
              </a:tr>
              <a:tr h="684000">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Paraphrase what the other pupils </a:t>
                      </a:r>
                      <a:r>
                        <a:rPr lang="en-GB" sz="1200" b="1" kern="1200" dirty="0" smtClean="0">
                          <a:solidFill>
                            <a:schemeClr val="tx1"/>
                          </a:solidFill>
                          <a:effectLst/>
                          <a:latin typeface="+mn-lt"/>
                          <a:ea typeface="+mn-ea"/>
                          <a:cs typeface="+mn-cs"/>
                        </a:rPr>
                        <a:t>say.</a:t>
                      </a: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This </a:t>
                      </a:r>
                      <a:r>
                        <a:rPr lang="en-GB" sz="1200" b="0" kern="1200" dirty="0">
                          <a:solidFill>
                            <a:schemeClr val="tx1"/>
                          </a:solidFill>
                          <a:effectLst/>
                          <a:latin typeface="+mn-lt"/>
                          <a:ea typeface="+mn-ea"/>
                          <a:cs typeface="+mn-cs"/>
                        </a:rPr>
                        <a:t>gives access to other pupils and repetition</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Check that a task has been understood </a:t>
                      </a:r>
                      <a:endParaRPr lang="en-GB" sz="1200" b="1" kern="1200" dirty="0" smtClean="0">
                        <a:solidFill>
                          <a:schemeClr val="tx1"/>
                        </a:solidFill>
                        <a:effectLst/>
                        <a:latin typeface="+mn-lt"/>
                        <a:ea typeface="+mn-ea"/>
                        <a:cs typeface="+mn-cs"/>
                      </a:endParaRP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Before </a:t>
                      </a:r>
                      <a:r>
                        <a:rPr lang="en-GB" sz="1200" b="0" kern="1200" dirty="0">
                          <a:solidFill>
                            <a:schemeClr val="tx1"/>
                          </a:solidFill>
                          <a:effectLst/>
                          <a:latin typeface="+mn-lt"/>
                          <a:ea typeface="+mn-ea"/>
                          <a:cs typeface="+mn-cs"/>
                        </a:rPr>
                        <a:t>the child begins ask ‘What do you have to do?’</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81526320"/>
                  </a:ext>
                </a:extLst>
              </a:tr>
              <a:tr h="514659">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Get the pupil’s </a:t>
                      </a:r>
                      <a:r>
                        <a:rPr lang="en-GB" sz="1200" b="1" kern="1200" dirty="0" smtClean="0">
                          <a:solidFill>
                            <a:schemeClr val="tx1"/>
                          </a:solidFill>
                          <a:effectLst/>
                          <a:latin typeface="+mn-lt"/>
                          <a:ea typeface="+mn-ea"/>
                          <a:cs typeface="+mn-cs"/>
                        </a:rPr>
                        <a:t>attention</a:t>
                      </a: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Make </a:t>
                      </a:r>
                      <a:r>
                        <a:rPr lang="en-GB" sz="1200" b="0" kern="1200" dirty="0">
                          <a:solidFill>
                            <a:schemeClr val="tx1"/>
                          </a:solidFill>
                          <a:effectLst/>
                          <a:latin typeface="+mn-lt"/>
                          <a:ea typeface="+mn-ea"/>
                          <a:cs typeface="+mn-cs"/>
                        </a:rPr>
                        <a:t>eye contact before speaking.</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noFill/>
                  </a:tcPr>
                </a:tc>
                <a:tc>
                  <a:txBody>
                    <a:bodyPr/>
                    <a:lstStyle/>
                    <a:p>
                      <a:pPr marL="0" lvl="0" indent="0" algn="l" defTabSz="457142" rtl="0" eaLnBrk="1" latinLnBrk="0" hangingPunct="1">
                        <a:lnSpc>
                          <a:spcPct val="115000"/>
                        </a:lnSpc>
                        <a:spcAft>
                          <a:spcPts val="0"/>
                        </a:spcAft>
                        <a:buFont typeface="Symbol" panose="05050102010706020507" pitchFamily="18" charset="2"/>
                        <a:buNone/>
                      </a:pPr>
                      <a:r>
                        <a:rPr lang="en-GB" sz="1200" b="1" kern="1200" dirty="0">
                          <a:solidFill>
                            <a:schemeClr val="tx1"/>
                          </a:solidFill>
                          <a:effectLst/>
                          <a:latin typeface="+mn-lt"/>
                          <a:ea typeface="+mn-ea"/>
                          <a:cs typeface="+mn-cs"/>
                        </a:rPr>
                        <a:t>Recap main points at the </a:t>
                      </a:r>
                      <a:r>
                        <a:rPr lang="en-GB" sz="1200" b="1" kern="1200" dirty="0" smtClean="0">
                          <a:solidFill>
                            <a:schemeClr val="tx1"/>
                          </a:solidFill>
                          <a:effectLst/>
                          <a:latin typeface="+mn-lt"/>
                          <a:ea typeface="+mn-ea"/>
                          <a:cs typeface="+mn-cs"/>
                        </a:rPr>
                        <a:t>end</a:t>
                      </a:r>
                    </a:p>
                    <a:p>
                      <a:pPr marL="0" lvl="0" indent="0" algn="l" defTabSz="457142" rtl="0" eaLnBrk="1" latinLnBrk="0" hangingPunct="1">
                        <a:lnSpc>
                          <a:spcPct val="115000"/>
                        </a:lnSpc>
                        <a:spcAft>
                          <a:spcPts val="0"/>
                        </a:spcAft>
                        <a:buFont typeface="Symbol" panose="05050102010706020507" pitchFamily="18" charset="2"/>
                        <a:buNone/>
                      </a:pPr>
                      <a:r>
                        <a:rPr lang="en-GB" sz="1200" b="0" kern="1200" dirty="0" smtClean="0">
                          <a:solidFill>
                            <a:schemeClr val="tx1"/>
                          </a:solidFill>
                          <a:effectLst/>
                          <a:latin typeface="+mn-lt"/>
                          <a:ea typeface="+mn-ea"/>
                          <a:cs typeface="+mn-cs"/>
                        </a:rPr>
                        <a:t>Ask </a:t>
                      </a:r>
                      <a:r>
                        <a:rPr lang="en-GB" sz="1200" b="0" kern="1200" dirty="0">
                          <a:solidFill>
                            <a:schemeClr val="tx1"/>
                          </a:solidFill>
                          <a:effectLst/>
                          <a:latin typeface="+mn-lt"/>
                          <a:ea typeface="+mn-ea"/>
                          <a:cs typeface="+mn-cs"/>
                        </a:rPr>
                        <a:t>the child to show they have understood</a:t>
                      </a:r>
                    </a:p>
                  </a:txBody>
                  <a:tcPr marL="68580" marR="68580" marT="0" marB="0">
                    <a:lnL w="28575" cap="flat" cmpd="sng" algn="ctr">
                      <a:solidFill>
                        <a:schemeClr val="tx2">
                          <a:lumMod val="40000"/>
                          <a:lumOff val="60000"/>
                        </a:schemeClr>
                      </a:solidFill>
                      <a:prstDash val="solid"/>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868729224"/>
                  </a:ext>
                </a:extLst>
              </a:tr>
            </a:tbl>
          </a:graphicData>
        </a:graphic>
      </p:graphicFrame>
    </p:spTree>
    <p:extLst>
      <p:ext uri="{BB962C8B-B14F-4D97-AF65-F5344CB8AC3E}">
        <p14:creationId xmlns:p14="http://schemas.microsoft.com/office/powerpoint/2010/main" val="59086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121" y="1445995"/>
            <a:ext cx="8194431" cy="2627241"/>
          </a:xfrm>
          <a:prstGeom prst="rect">
            <a:avLst/>
          </a:prstGeom>
          <a:noFill/>
          <a:ln>
            <a:noFill/>
          </a:ln>
        </p:spPr>
        <p:txBody>
          <a:bodyPr vert="horz" wrap="square" lIns="91428" tIns="45714" rIns="91428" bIns="45714" numCol="1" anchor="t" anchorCtr="0" compatLnSpc="1">
            <a:prstTxWarp prst="textNoShape">
              <a:avLst/>
            </a:prstTxWarp>
          </a:bodyPr>
          <a:lstStyle/>
          <a:p>
            <a:pPr eaLnBrk="0" hangingPunct="0"/>
            <a:r>
              <a:rPr lang="en-GB" sz="2400" b="1" dirty="0" smtClean="0">
                <a:latin typeface="Arial" pitchFamily="34" charset="0"/>
                <a:ea typeface="+mj-ea"/>
                <a:cs typeface="Arial" pitchFamily="34" charset="0"/>
              </a:rPr>
              <a:t>The Support Team for Deaf Children support c</a:t>
            </a:r>
            <a:r>
              <a:rPr lang="en-GB" sz="2400" b="1" dirty="0" smtClean="0">
                <a:latin typeface="Arial" pitchFamily="34" charset="0"/>
                <a:ea typeface="+mj-ea"/>
                <a:cs typeface="Arial" pitchFamily="34" charset="0"/>
              </a:rPr>
              <a:t>hildren </a:t>
            </a:r>
            <a:r>
              <a:rPr lang="en-GB" sz="2400" b="1" dirty="0">
                <a:latin typeface="Arial" pitchFamily="34" charset="0"/>
                <a:ea typeface="+mj-ea"/>
                <a:cs typeface="Arial" pitchFamily="34" charset="0"/>
              </a:rPr>
              <a:t>with a </a:t>
            </a:r>
            <a:r>
              <a:rPr lang="en-GB" sz="2400" b="1" dirty="0" smtClean="0">
                <a:latin typeface="Arial" pitchFamily="34" charset="0"/>
                <a:ea typeface="+mj-ea"/>
                <a:cs typeface="Arial" pitchFamily="34" charset="0"/>
              </a:rPr>
              <a:t>permanent, </a:t>
            </a:r>
            <a:r>
              <a:rPr lang="en-GB" sz="2400" b="1" dirty="0" err="1" smtClean="0">
                <a:latin typeface="Arial" pitchFamily="34" charset="0"/>
                <a:ea typeface="+mj-ea"/>
                <a:cs typeface="Arial" pitchFamily="34" charset="0"/>
              </a:rPr>
              <a:t>aidable</a:t>
            </a:r>
            <a:r>
              <a:rPr lang="en-GB" sz="2400" b="1" dirty="0" smtClean="0">
                <a:latin typeface="Arial" pitchFamily="34" charset="0"/>
                <a:ea typeface="+mj-ea"/>
                <a:cs typeface="Arial" pitchFamily="34" charset="0"/>
              </a:rPr>
              <a:t> hearing </a:t>
            </a:r>
            <a:r>
              <a:rPr lang="en-GB" sz="2400" b="1" dirty="0">
                <a:latin typeface="Arial" pitchFamily="34" charset="0"/>
                <a:ea typeface="+mj-ea"/>
                <a:cs typeface="Arial" pitchFamily="34" charset="0"/>
              </a:rPr>
              <a:t>loss </a:t>
            </a:r>
            <a:endParaRPr lang="en-GB" sz="2400" b="1" dirty="0" smtClean="0">
              <a:latin typeface="Arial" pitchFamily="34" charset="0"/>
              <a:ea typeface="+mj-ea"/>
              <a:cs typeface="Arial" pitchFamily="34" charset="0"/>
            </a:endParaRPr>
          </a:p>
          <a:p>
            <a:pPr marL="341313" indent="-341313" eaLnBrk="0" hangingPunct="0">
              <a:buFont typeface="Arial" charset="0"/>
              <a:buChar char="•"/>
            </a:pPr>
            <a:endParaRPr lang="en-GB" sz="2400" dirty="0" smtClean="0">
              <a:solidFill>
                <a:srgbClr val="595959"/>
              </a:solidFill>
              <a:latin typeface="Arial" pitchFamily="34" charset="0"/>
              <a:ea typeface="+mj-ea"/>
              <a:cs typeface="Arial" pitchFamily="34" charset="0"/>
            </a:endParaRPr>
          </a:p>
          <a:p>
            <a:pPr marL="1255713" lvl="2" indent="-342900" eaLnBrk="0" hangingPunct="0">
              <a:buFont typeface="Courier New" panose="02070309020205020404" pitchFamily="49" charset="0"/>
              <a:buChar char="o"/>
            </a:pPr>
            <a:r>
              <a:rPr lang="en-GB" sz="2400" dirty="0" smtClean="0">
                <a:latin typeface="Arial" pitchFamily="34" charset="0"/>
                <a:ea typeface="+mj-ea"/>
                <a:cs typeface="Arial" pitchFamily="34" charset="0"/>
              </a:rPr>
              <a:t>age </a:t>
            </a:r>
            <a:r>
              <a:rPr lang="en-GB" sz="2400" dirty="0">
                <a:latin typeface="Arial" pitchFamily="34" charset="0"/>
                <a:ea typeface="+mj-ea"/>
                <a:cs typeface="Arial" pitchFamily="34" charset="0"/>
              </a:rPr>
              <a:t>0 to 19 i.e. from when the deafness is confirmed until the child leaves school</a:t>
            </a:r>
          </a:p>
          <a:p>
            <a:pPr marL="1255713" lvl="2" indent="-342900" eaLnBrk="0" hangingPunct="0">
              <a:buFont typeface="Courier New" panose="02070309020205020404" pitchFamily="49" charset="0"/>
              <a:buChar char="o"/>
            </a:pPr>
            <a:r>
              <a:rPr lang="en-GB" sz="2400" dirty="0" smtClean="0">
                <a:latin typeface="Arial" pitchFamily="34" charset="0"/>
                <a:ea typeface="+mj-ea"/>
                <a:cs typeface="Arial" pitchFamily="34" charset="0"/>
              </a:rPr>
              <a:t>We </a:t>
            </a:r>
            <a:r>
              <a:rPr lang="en-GB" sz="2400" dirty="0">
                <a:latin typeface="Arial" pitchFamily="34" charset="0"/>
                <a:ea typeface="+mj-ea"/>
                <a:cs typeface="Arial" pitchFamily="34" charset="0"/>
              </a:rPr>
              <a:t>support young people if they stay on in 6th Form but we don’t support in further education </a:t>
            </a:r>
            <a:r>
              <a:rPr lang="en-GB" sz="2400" dirty="0" smtClean="0">
                <a:latin typeface="Arial" pitchFamily="34" charset="0"/>
                <a:ea typeface="+mj-ea"/>
                <a:cs typeface="Arial" pitchFamily="34" charset="0"/>
              </a:rPr>
              <a:t>colleges</a:t>
            </a:r>
            <a:endParaRPr lang="en-GB" sz="2400" dirty="0">
              <a:latin typeface="Arial" pitchFamily="34" charset="0"/>
              <a:ea typeface="+mj-ea"/>
              <a:cs typeface="Arial" pitchFamily="34" charset="0"/>
            </a:endParaRPr>
          </a:p>
        </p:txBody>
      </p:sp>
      <p:sp>
        <p:nvSpPr>
          <p:cNvPr id="3" name="TextBox 2"/>
          <p:cNvSpPr txBox="1"/>
          <p:nvPr/>
        </p:nvSpPr>
        <p:spPr>
          <a:xfrm>
            <a:off x="545122" y="439615"/>
            <a:ext cx="7895493" cy="769441"/>
          </a:xfrm>
          <a:prstGeom prst="rect">
            <a:avLst/>
          </a:prstGeom>
          <a:noFill/>
          <a:ln>
            <a:noFill/>
          </a:ln>
        </p:spPr>
        <p:txBody>
          <a:bodyPr vert="horz" wrap="square" lIns="91428" tIns="45714" rIns="91428" bIns="45714" numCol="1" anchor="ctr" anchorCtr="0" compatLnSpc="1">
            <a:prstTxWarp prst="textNoShape">
              <a:avLst/>
            </a:prstTxWarp>
          </a:bodyPr>
          <a:lstStyle>
            <a:lvl1pPr algn="ctr" eaLnBrk="0" hangingPunct="0">
              <a:defRPr sz="4400">
                <a:solidFill>
                  <a:srgbClr val="595959"/>
                </a:solidFill>
                <a:latin typeface="Arial" pitchFamily="34" charset="0"/>
                <a:ea typeface="+mj-ea"/>
                <a:cs typeface="Arial" pitchFamily="34" charset="0"/>
              </a:defRPr>
            </a:lvl1pPr>
            <a:lvl2pPr algn="ctr" eaLnBrk="0" hangingPunct="0">
              <a:defRPr sz="4400">
                <a:solidFill>
                  <a:srgbClr val="595959"/>
                </a:solidFill>
                <a:latin typeface="Arial" charset="0"/>
                <a:cs typeface="Arial" charset="0"/>
              </a:defRPr>
            </a:lvl2pPr>
            <a:lvl3pPr algn="ctr" eaLnBrk="0" hangingPunct="0">
              <a:defRPr sz="4400">
                <a:solidFill>
                  <a:srgbClr val="595959"/>
                </a:solidFill>
                <a:latin typeface="Arial" charset="0"/>
                <a:cs typeface="Arial" charset="0"/>
              </a:defRPr>
            </a:lvl3pPr>
            <a:lvl4pPr algn="ctr" eaLnBrk="0" hangingPunct="0">
              <a:defRPr sz="4400">
                <a:solidFill>
                  <a:srgbClr val="595959"/>
                </a:solidFill>
                <a:latin typeface="Arial" charset="0"/>
                <a:cs typeface="Arial" charset="0"/>
              </a:defRPr>
            </a:lvl4pPr>
            <a:lvl5pPr algn="ctr" eaLnBrk="0" hangingPunct="0">
              <a:defRPr sz="4400">
                <a:solidFill>
                  <a:srgbClr val="595959"/>
                </a:solidFill>
                <a:latin typeface="Arial" charset="0"/>
                <a:cs typeface="Arial" charset="0"/>
              </a:defRPr>
            </a:lvl5pPr>
            <a:lvl6pPr marL="457200" algn="ctr" defTabSz="455613" fontAlgn="base">
              <a:spcBef>
                <a:spcPct val="0"/>
              </a:spcBef>
              <a:spcAft>
                <a:spcPct val="0"/>
              </a:spcAft>
              <a:defRPr sz="4400"/>
            </a:lvl6pPr>
            <a:lvl7pPr marL="914400" algn="ctr" defTabSz="455613" fontAlgn="base">
              <a:spcBef>
                <a:spcPct val="0"/>
              </a:spcBef>
              <a:spcAft>
                <a:spcPct val="0"/>
              </a:spcAft>
              <a:defRPr sz="4400"/>
            </a:lvl7pPr>
            <a:lvl8pPr marL="1371600" algn="ctr" defTabSz="455613" fontAlgn="base">
              <a:spcBef>
                <a:spcPct val="0"/>
              </a:spcBef>
              <a:spcAft>
                <a:spcPct val="0"/>
              </a:spcAft>
              <a:defRPr sz="4400"/>
            </a:lvl8pPr>
            <a:lvl9pPr marL="1828800" algn="ctr" defTabSz="455613" fontAlgn="base">
              <a:spcBef>
                <a:spcPct val="0"/>
              </a:spcBef>
              <a:spcAft>
                <a:spcPct val="0"/>
              </a:spcAft>
              <a:defRPr sz="4400"/>
            </a:lvl9pPr>
          </a:lstStyle>
          <a:p>
            <a:r>
              <a:rPr lang="en-GB" sz="3000" dirty="0">
                <a:solidFill>
                  <a:schemeClr val="accent2"/>
                </a:solidFill>
              </a:rPr>
              <a:t>Who we </a:t>
            </a:r>
            <a:r>
              <a:rPr lang="en-GB" sz="3000" dirty="0" smtClean="0">
                <a:solidFill>
                  <a:schemeClr val="accent2"/>
                </a:solidFill>
              </a:rPr>
              <a:t>support</a:t>
            </a:r>
            <a:endParaRPr lang="en-GB" sz="3000" dirty="0">
              <a:solidFill>
                <a:schemeClr val="accent2"/>
              </a:solidFill>
            </a:endParaRPr>
          </a:p>
        </p:txBody>
      </p:sp>
    </p:spTree>
    <p:extLst>
      <p:ext uri="{BB962C8B-B14F-4D97-AF65-F5344CB8AC3E}">
        <p14:creationId xmlns:p14="http://schemas.microsoft.com/office/powerpoint/2010/main" val="3363921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14442"/>
            <a:ext cx="8229600" cy="553998"/>
          </a:xfrm>
          <a:prstGeom prst="rect">
            <a:avLst/>
          </a:prstGeom>
          <a:noFill/>
        </p:spPr>
        <p:txBody>
          <a:bodyPr wrap="square" rtlCol="0">
            <a:spAutoFit/>
          </a:bodyPr>
          <a:lstStyle/>
          <a:p>
            <a:pPr algn="ctr"/>
            <a:r>
              <a:rPr lang="en-GB" sz="3000" dirty="0">
                <a:solidFill>
                  <a:schemeClr val="accent2"/>
                </a:solidFill>
                <a:latin typeface="Arial" pitchFamily="34" charset="0"/>
                <a:ea typeface="+mj-ea"/>
                <a:cs typeface="Arial" pitchFamily="34" charset="0"/>
              </a:rPr>
              <a:t>Referrals to the Service</a:t>
            </a:r>
          </a:p>
        </p:txBody>
      </p:sp>
      <p:sp>
        <p:nvSpPr>
          <p:cNvPr id="5" name="Content Placeholder 4"/>
          <p:cNvSpPr>
            <a:spLocks noGrp="1"/>
          </p:cNvSpPr>
          <p:nvPr>
            <p:ph idx="1"/>
          </p:nvPr>
        </p:nvSpPr>
        <p:spPr>
          <a:noFill/>
          <a:ln>
            <a:noFill/>
          </a:ln>
        </p:spPr>
        <p:txBody>
          <a:bodyPr vert="horz" wrap="square" lIns="91428" tIns="45714" rIns="91428" bIns="45714" numCol="1" anchor="t" anchorCtr="0" compatLnSpc="1">
            <a:prstTxWarp prst="textNoShape">
              <a:avLst/>
            </a:prstTxWarp>
          </a:bodyPr>
          <a:lstStyle/>
          <a:p>
            <a:pPr marL="0" indent="0">
              <a:spcBef>
                <a:spcPct val="0"/>
              </a:spcBef>
              <a:buNone/>
            </a:pPr>
            <a:r>
              <a:rPr lang="en-GB" dirty="0" smtClean="0">
                <a:ea typeface="+mj-ea"/>
              </a:rPr>
              <a:t>Referrals can come from:</a:t>
            </a:r>
          </a:p>
          <a:p>
            <a:pPr lvl="1">
              <a:spcBef>
                <a:spcPct val="0"/>
              </a:spcBef>
              <a:buFont typeface="Courier New" panose="02070309020205020404" pitchFamily="49" charset="0"/>
              <a:buChar char="o"/>
            </a:pPr>
            <a:r>
              <a:rPr lang="en-GB" dirty="0">
                <a:ea typeface="+mj-ea"/>
              </a:rPr>
              <a:t>L</a:t>
            </a:r>
            <a:r>
              <a:rPr lang="en-GB" dirty="0" smtClean="0">
                <a:ea typeface="+mj-ea"/>
              </a:rPr>
              <a:t>ocal </a:t>
            </a:r>
            <a:r>
              <a:rPr lang="en-GB" dirty="0">
                <a:ea typeface="+mj-ea"/>
              </a:rPr>
              <a:t>health trusts mainly Bradford and Airedale</a:t>
            </a:r>
          </a:p>
          <a:p>
            <a:pPr lvl="1">
              <a:spcBef>
                <a:spcPct val="0"/>
              </a:spcBef>
              <a:buFont typeface="Courier New" panose="02070309020205020404" pitchFamily="49" charset="0"/>
              <a:buChar char="o"/>
            </a:pPr>
            <a:r>
              <a:rPr lang="en-GB" dirty="0">
                <a:ea typeface="+mj-ea"/>
              </a:rPr>
              <a:t>Following </a:t>
            </a:r>
            <a:r>
              <a:rPr lang="en-GB" dirty="0" err="1">
                <a:ea typeface="+mj-ea"/>
              </a:rPr>
              <a:t>Newborn</a:t>
            </a:r>
            <a:r>
              <a:rPr lang="en-GB" dirty="0">
                <a:ea typeface="+mj-ea"/>
              </a:rPr>
              <a:t> Hearing Screen – babies usually under 3 months of age</a:t>
            </a:r>
          </a:p>
          <a:p>
            <a:pPr lvl="1">
              <a:spcBef>
                <a:spcPct val="0"/>
              </a:spcBef>
              <a:buFont typeface="Courier New" panose="02070309020205020404" pitchFamily="49" charset="0"/>
              <a:buChar char="o"/>
            </a:pPr>
            <a:r>
              <a:rPr lang="en-GB" dirty="0">
                <a:ea typeface="+mj-ea"/>
              </a:rPr>
              <a:t>Children are referred later: new to district, progressive loss</a:t>
            </a:r>
          </a:p>
          <a:p>
            <a:pPr lvl="1">
              <a:spcBef>
                <a:spcPct val="0"/>
              </a:spcBef>
              <a:buFont typeface="Courier New" panose="02070309020205020404" pitchFamily="49" charset="0"/>
              <a:buChar char="o"/>
            </a:pPr>
            <a:r>
              <a:rPr lang="en-GB" dirty="0">
                <a:ea typeface="+mj-ea"/>
              </a:rPr>
              <a:t>We </a:t>
            </a:r>
            <a:r>
              <a:rPr lang="en-GB" dirty="0" smtClean="0">
                <a:ea typeface="+mj-ea"/>
              </a:rPr>
              <a:t>can also receive referrals </a:t>
            </a:r>
            <a:r>
              <a:rPr lang="en-GB" dirty="0">
                <a:ea typeface="+mj-ea"/>
              </a:rPr>
              <a:t>directly from </a:t>
            </a:r>
            <a:r>
              <a:rPr lang="en-GB" dirty="0" smtClean="0">
                <a:ea typeface="+mj-ea"/>
              </a:rPr>
              <a:t>schools or parents – We can work with families to support getting a diagnosis from Health</a:t>
            </a:r>
            <a:endParaRPr lang="en-GB" dirty="0">
              <a:ea typeface="+mj-ea"/>
            </a:endParaRPr>
          </a:p>
        </p:txBody>
      </p:sp>
    </p:spTree>
    <p:extLst>
      <p:ext uri="{BB962C8B-B14F-4D97-AF65-F5344CB8AC3E}">
        <p14:creationId xmlns:p14="http://schemas.microsoft.com/office/powerpoint/2010/main" val="276011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6639728" y="1063625"/>
            <a:ext cx="2222874"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The pitch or frequency of the sound is measured in Hertz (HZ) and is shown with the low frequency sounds on the left and high frequency sounds on the right</a:t>
            </a:r>
            <a:endParaRPr lang="en-GB" dirty="0"/>
          </a:p>
        </p:txBody>
      </p:sp>
      <p:sp>
        <p:nvSpPr>
          <p:cNvPr id="2" name="TextBox 1"/>
          <p:cNvSpPr txBox="1"/>
          <p:nvPr/>
        </p:nvSpPr>
        <p:spPr>
          <a:xfrm>
            <a:off x="6628950" y="497682"/>
            <a:ext cx="2253356"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The loudness of the sound is measured in </a:t>
            </a:r>
            <a:r>
              <a:rPr lang="en-GB" dirty="0" err="1" smtClean="0"/>
              <a:t>dBHL</a:t>
            </a:r>
            <a:r>
              <a:rPr lang="en-GB" dirty="0" smtClean="0"/>
              <a:t>. Sounds are turned up until the child is able to hear them. The louder the sound, the lower down the audiogram it appears. The pictures give an indication of where the different sounds would appear.</a:t>
            </a:r>
            <a:endParaRPr lang="en-GB" dirty="0"/>
          </a:p>
        </p:txBody>
      </p:sp>
      <p:sp>
        <p:nvSpPr>
          <p:cNvPr id="4098" name="Rectangle 2"/>
          <p:cNvSpPr>
            <a:spLocks noGrp="1" noChangeArrowheads="1"/>
          </p:cNvSpPr>
          <p:nvPr>
            <p:ph type="title"/>
          </p:nvPr>
        </p:nvSpPr>
        <p:spPr/>
        <p:txBody>
          <a:bodyPr/>
          <a:lstStyle/>
          <a:p>
            <a:pPr algn="ctr" eaLnBrk="1" hangingPunct="1"/>
            <a:r>
              <a:rPr lang="en-GB" dirty="0">
                <a:solidFill>
                  <a:schemeClr val="accent2"/>
                </a:solidFill>
              </a:rPr>
              <a:t>The Audiogram</a:t>
            </a:r>
          </a:p>
        </p:txBody>
      </p:sp>
      <p:pic>
        <p:nvPicPr>
          <p:cNvPr id="40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52576" y="897732"/>
            <a:ext cx="4835525" cy="4050506"/>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grpSp>
        <p:nvGrpSpPr>
          <p:cNvPr id="63527" name="Group 39"/>
          <p:cNvGrpSpPr>
            <a:grpSpLocks/>
          </p:cNvGrpSpPr>
          <p:nvPr/>
        </p:nvGrpSpPr>
        <p:grpSpPr bwMode="auto">
          <a:xfrm>
            <a:off x="1408113" y="1221582"/>
            <a:ext cx="647700" cy="3501628"/>
            <a:chOff x="1247" y="1026"/>
            <a:chExt cx="408" cy="2941"/>
          </a:xfrm>
        </p:grpSpPr>
        <p:sp>
          <p:nvSpPr>
            <p:cNvPr id="4132" name="Text Box 5"/>
            <p:cNvSpPr txBox="1">
              <a:spLocks noChangeArrowheads="1"/>
            </p:cNvSpPr>
            <p:nvPr/>
          </p:nvSpPr>
          <p:spPr bwMode="auto">
            <a:xfrm>
              <a:off x="1247" y="1026"/>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4133" name="Text Box 6"/>
            <p:cNvSpPr txBox="1">
              <a:spLocks noChangeArrowheads="1"/>
            </p:cNvSpPr>
            <p:nvPr/>
          </p:nvSpPr>
          <p:spPr bwMode="auto">
            <a:xfrm>
              <a:off x="1247" y="183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4134" name="Text Box 7"/>
            <p:cNvSpPr txBox="1">
              <a:spLocks noChangeArrowheads="1"/>
            </p:cNvSpPr>
            <p:nvPr/>
          </p:nvSpPr>
          <p:spPr bwMode="auto">
            <a:xfrm>
              <a:off x="1247" y="2251"/>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40</a:t>
              </a:r>
            </a:p>
          </p:txBody>
        </p:sp>
        <p:sp>
          <p:nvSpPr>
            <p:cNvPr id="4135" name="Text Box 8"/>
            <p:cNvSpPr txBox="1">
              <a:spLocks noChangeArrowheads="1"/>
            </p:cNvSpPr>
            <p:nvPr/>
          </p:nvSpPr>
          <p:spPr bwMode="auto">
            <a:xfrm>
              <a:off x="1247" y="2659"/>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70</a:t>
              </a:r>
            </a:p>
          </p:txBody>
        </p:sp>
        <p:sp>
          <p:nvSpPr>
            <p:cNvPr id="4136" name="Text Box 9"/>
            <p:cNvSpPr txBox="1">
              <a:spLocks noChangeArrowheads="1"/>
            </p:cNvSpPr>
            <p:nvPr/>
          </p:nvSpPr>
          <p:spPr bwMode="auto">
            <a:xfrm>
              <a:off x="1247" y="315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95</a:t>
              </a:r>
            </a:p>
          </p:txBody>
        </p:sp>
        <p:sp>
          <p:nvSpPr>
            <p:cNvPr id="4137" name="Text Box 10"/>
            <p:cNvSpPr txBox="1">
              <a:spLocks noChangeArrowheads="1"/>
            </p:cNvSpPr>
            <p:nvPr/>
          </p:nvSpPr>
          <p:spPr bwMode="auto">
            <a:xfrm>
              <a:off x="1247" y="3657"/>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120</a:t>
              </a:r>
            </a:p>
          </p:txBody>
        </p:sp>
        <p:sp>
          <p:nvSpPr>
            <p:cNvPr id="4138" name="Text Box 11"/>
            <p:cNvSpPr txBox="1">
              <a:spLocks noChangeArrowheads="1"/>
            </p:cNvSpPr>
            <p:nvPr/>
          </p:nvSpPr>
          <p:spPr bwMode="auto">
            <a:xfrm>
              <a:off x="1247" y="1430"/>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0</a:t>
              </a:r>
            </a:p>
          </p:txBody>
        </p:sp>
      </p:grpSp>
      <p:sp>
        <p:nvSpPr>
          <p:cNvPr id="4101" name="Line 12"/>
          <p:cNvSpPr>
            <a:spLocks noChangeShapeType="1"/>
          </p:cNvSpPr>
          <p:nvPr/>
        </p:nvSpPr>
        <p:spPr bwMode="auto">
          <a:xfrm>
            <a:off x="2055814" y="1815704"/>
            <a:ext cx="38893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nvGrpSpPr>
          <p:cNvPr id="63529" name="Group 41"/>
          <p:cNvGrpSpPr>
            <a:grpSpLocks/>
          </p:cNvGrpSpPr>
          <p:nvPr/>
        </p:nvGrpSpPr>
        <p:grpSpPr bwMode="auto">
          <a:xfrm>
            <a:off x="1839913" y="1006078"/>
            <a:ext cx="4248150" cy="369093"/>
            <a:chOff x="1519" y="845"/>
            <a:chExt cx="2676" cy="310"/>
          </a:xfrm>
        </p:grpSpPr>
        <p:sp>
          <p:nvSpPr>
            <p:cNvPr id="4125" name="Text Box 13"/>
            <p:cNvSpPr txBox="1">
              <a:spLocks noChangeArrowheads="1"/>
            </p:cNvSpPr>
            <p:nvPr/>
          </p:nvSpPr>
          <p:spPr bwMode="auto">
            <a:xfrm>
              <a:off x="1519" y="845"/>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125</a:t>
              </a:r>
            </a:p>
          </p:txBody>
        </p:sp>
        <p:sp>
          <p:nvSpPr>
            <p:cNvPr id="4126" name="Text Box 14"/>
            <p:cNvSpPr txBox="1">
              <a:spLocks noChangeArrowheads="1"/>
            </p:cNvSpPr>
            <p:nvPr/>
          </p:nvSpPr>
          <p:spPr bwMode="auto">
            <a:xfrm>
              <a:off x="2245" y="845"/>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500</a:t>
              </a:r>
            </a:p>
          </p:txBody>
        </p:sp>
        <p:sp>
          <p:nvSpPr>
            <p:cNvPr id="4127" name="Text Box 15"/>
            <p:cNvSpPr txBox="1">
              <a:spLocks noChangeArrowheads="1"/>
            </p:cNvSpPr>
            <p:nvPr/>
          </p:nvSpPr>
          <p:spPr bwMode="auto">
            <a:xfrm>
              <a:off x="2562" y="845"/>
              <a:ext cx="54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1000</a:t>
              </a:r>
            </a:p>
          </p:txBody>
        </p:sp>
        <p:sp>
          <p:nvSpPr>
            <p:cNvPr id="4128" name="Text Box 16"/>
            <p:cNvSpPr txBox="1">
              <a:spLocks noChangeArrowheads="1"/>
            </p:cNvSpPr>
            <p:nvPr/>
          </p:nvSpPr>
          <p:spPr bwMode="auto">
            <a:xfrm>
              <a:off x="2971" y="845"/>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2000</a:t>
              </a:r>
            </a:p>
          </p:txBody>
        </p:sp>
        <p:sp>
          <p:nvSpPr>
            <p:cNvPr id="4129" name="Text Box 17"/>
            <p:cNvSpPr txBox="1">
              <a:spLocks noChangeArrowheads="1"/>
            </p:cNvSpPr>
            <p:nvPr/>
          </p:nvSpPr>
          <p:spPr bwMode="auto">
            <a:xfrm>
              <a:off x="3334" y="845"/>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4000</a:t>
              </a:r>
            </a:p>
          </p:txBody>
        </p:sp>
        <p:sp>
          <p:nvSpPr>
            <p:cNvPr id="4130" name="Text Box 18"/>
            <p:cNvSpPr txBox="1">
              <a:spLocks noChangeArrowheads="1"/>
            </p:cNvSpPr>
            <p:nvPr/>
          </p:nvSpPr>
          <p:spPr bwMode="auto">
            <a:xfrm>
              <a:off x="3696" y="845"/>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8000</a:t>
              </a:r>
            </a:p>
          </p:txBody>
        </p:sp>
        <p:sp>
          <p:nvSpPr>
            <p:cNvPr id="4131" name="Text Box 19"/>
            <p:cNvSpPr txBox="1">
              <a:spLocks noChangeArrowheads="1"/>
            </p:cNvSpPr>
            <p:nvPr/>
          </p:nvSpPr>
          <p:spPr bwMode="auto">
            <a:xfrm>
              <a:off x="1746" y="845"/>
              <a:ext cx="54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250</a:t>
              </a:r>
            </a:p>
          </p:txBody>
        </p:sp>
      </p:grpSp>
      <p:grpSp>
        <p:nvGrpSpPr>
          <p:cNvPr id="63512" name="Group 24"/>
          <p:cNvGrpSpPr>
            <a:grpSpLocks/>
          </p:cNvGrpSpPr>
          <p:nvPr/>
        </p:nvGrpSpPr>
        <p:grpSpPr bwMode="auto">
          <a:xfrm>
            <a:off x="2055814" y="2247900"/>
            <a:ext cx="3889375" cy="647700"/>
            <a:chOff x="884" y="2795"/>
            <a:chExt cx="2742" cy="720"/>
          </a:xfrm>
        </p:grpSpPr>
        <p:pic>
          <p:nvPicPr>
            <p:cNvPr id="4122" name="Picture 21" descr="piano"/>
            <p:cNvPicPr>
              <a:picLocks noChangeAspect="1" noChangeArrowheads="1"/>
            </p:cNvPicPr>
            <p:nvPr/>
          </p:nvPicPr>
          <p:blipFill>
            <a:blip r:embed="rId3">
              <a:extLst>
                <a:ext uri="{28A0092B-C50C-407E-A947-70E740481C1C}">
                  <a14:useLocalDpi xmlns:a14="http://schemas.microsoft.com/office/drawing/2010/main" val="0"/>
                </a:ext>
              </a:extLst>
            </a:blip>
            <a:srcRect r="16336"/>
            <a:stretch>
              <a:fillRect/>
            </a:stretch>
          </p:blipFill>
          <p:spPr bwMode="auto">
            <a:xfrm>
              <a:off x="884" y="2795"/>
              <a:ext cx="92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2" descr="piano"/>
            <p:cNvPicPr>
              <a:picLocks noChangeAspect="1" noChangeArrowheads="1"/>
            </p:cNvPicPr>
            <p:nvPr/>
          </p:nvPicPr>
          <p:blipFill>
            <a:blip r:embed="rId3">
              <a:extLst>
                <a:ext uri="{28A0092B-C50C-407E-A947-70E740481C1C}">
                  <a14:useLocalDpi xmlns:a14="http://schemas.microsoft.com/office/drawing/2010/main" val="0"/>
                </a:ext>
              </a:extLst>
            </a:blip>
            <a:srcRect r="16336"/>
            <a:stretch>
              <a:fillRect/>
            </a:stretch>
          </p:blipFill>
          <p:spPr bwMode="auto">
            <a:xfrm>
              <a:off x="1791" y="2795"/>
              <a:ext cx="92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3" descr="piano"/>
            <p:cNvPicPr>
              <a:picLocks noChangeAspect="1" noChangeArrowheads="1"/>
            </p:cNvPicPr>
            <p:nvPr/>
          </p:nvPicPr>
          <p:blipFill>
            <a:blip r:embed="rId3">
              <a:extLst>
                <a:ext uri="{28A0092B-C50C-407E-A947-70E740481C1C}">
                  <a14:useLocalDpi xmlns:a14="http://schemas.microsoft.com/office/drawing/2010/main" val="0"/>
                </a:ext>
              </a:extLst>
            </a:blip>
            <a:srcRect r="16336"/>
            <a:stretch>
              <a:fillRect/>
            </a:stretch>
          </p:blipFill>
          <p:spPr bwMode="auto">
            <a:xfrm>
              <a:off x="2699" y="2795"/>
              <a:ext cx="92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530" name="Group 42"/>
          <p:cNvGrpSpPr>
            <a:grpSpLocks/>
          </p:cNvGrpSpPr>
          <p:nvPr/>
        </p:nvGrpSpPr>
        <p:grpSpPr bwMode="auto">
          <a:xfrm>
            <a:off x="1768475" y="4569624"/>
            <a:ext cx="4248150" cy="369095"/>
            <a:chOff x="1474" y="3838"/>
            <a:chExt cx="2676" cy="310"/>
          </a:xfrm>
        </p:grpSpPr>
        <p:sp>
          <p:nvSpPr>
            <p:cNvPr id="4115" name="Text Box 25"/>
            <p:cNvSpPr txBox="1">
              <a:spLocks noChangeArrowheads="1"/>
            </p:cNvSpPr>
            <p:nvPr/>
          </p:nvSpPr>
          <p:spPr bwMode="auto">
            <a:xfrm>
              <a:off x="1474" y="383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125</a:t>
              </a:r>
            </a:p>
          </p:txBody>
        </p:sp>
        <p:sp>
          <p:nvSpPr>
            <p:cNvPr id="4116" name="Text Box 26"/>
            <p:cNvSpPr txBox="1">
              <a:spLocks noChangeArrowheads="1"/>
            </p:cNvSpPr>
            <p:nvPr/>
          </p:nvSpPr>
          <p:spPr bwMode="auto">
            <a:xfrm>
              <a:off x="2200" y="383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500</a:t>
              </a:r>
            </a:p>
          </p:txBody>
        </p:sp>
        <p:sp>
          <p:nvSpPr>
            <p:cNvPr id="4117" name="Text Box 27"/>
            <p:cNvSpPr txBox="1">
              <a:spLocks noChangeArrowheads="1"/>
            </p:cNvSpPr>
            <p:nvPr/>
          </p:nvSpPr>
          <p:spPr bwMode="auto">
            <a:xfrm>
              <a:off x="2517" y="3838"/>
              <a:ext cx="54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1000</a:t>
              </a:r>
            </a:p>
          </p:txBody>
        </p:sp>
        <p:sp>
          <p:nvSpPr>
            <p:cNvPr id="4118" name="Text Box 28"/>
            <p:cNvSpPr txBox="1">
              <a:spLocks noChangeArrowheads="1"/>
            </p:cNvSpPr>
            <p:nvPr/>
          </p:nvSpPr>
          <p:spPr bwMode="auto">
            <a:xfrm>
              <a:off x="2926" y="3838"/>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2000</a:t>
              </a:r>
            </a:p>
          </p:txBody>
        </p:sp>
        <p:sp>
          <p:nvSpPr>
            <p:cNvPr id="4119" name="Text Box 29"/>
            <p:cNvSpPr txBox="1">
              <a:spLocks noChangeArrowheads="1"/>
            </p:cNvSpPr>
            <p:nvPr/>
          </p:nvSpPr>
          <p:spPr bwMode="auto">
            <a:xfrm>
              <a:off x="3289" y="3838"/>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4000</a:t>
              </a:r>
            </a:p>
          </p:txBody>
        </p:sp>
        <p:sp>
          <p:nvSpPr>
            <p:cNvPr id="4120" name="Text Box 30"/>
            <p:cNvSpPr txBox="1">
              <a:spLocks noChangeArrowheads="1"/>
            </p:cNvSpPr>
            <p:nvPr/>
          </p:nvSpPr>
          <p:spPr bwMode="auto">
            <a:xfrm>
              <a:off x="3651" y="3838"/>
              <a:ext cx="49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8000</a:t>
              </a:r>
            </a:p>
          </p:txBody>
        </p:sp>
        <p:sp>
          <p:nvSpPr>
            <p:cNvPr id="4121" name="Text Box 31"/>
            <p:cNvSpPr txBox="1">
              <a:spLocks noChangeArrowheads="1"/>
            </p:cNvSpPr>
            <p:nvPr/>
          </p:nvSpPr>
          <p:spPr bwMode="auto">
            <a:xfrm>
              <a:off x="1701" y="3838"/>
              <a:ext cx="54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250</a:t>
              </a:r>
            </a:p>
          </p:txBody>
        </p:sp>
      </p:grpSp>
      <p:grpSp>
        <p:nvGrpSpPr>
          <p:cNvPr id="63528" name="Group 40"/>
          <p:cNvGrpSpPr>
            <a:grpSpLocks/>
          </p:cNvGrpSpPr>
          <p:nvPr/>
        </p:nvGrpSpPr>
        <p:grpSpPr bwMode="auto">
          <a:xfrm>
            <a:off x="5800725" y="1221582"/>
            <a:ext cx="647700" cy="3496865"/>
            <a:chOff x="4014" y="1026"/>
            <a:chExt cx="408" cy="2937"/>
          </a:xfrm>
        </p:grpSpPr>
        <p:sp>
          <p:nvSpPr>
            <p:cNvPr id="4108" name="Text Box 32"/>
            <p:cNvSpPr txBox="1">
              <a:spLocks noChangeArrowheads="1"/>
            </p:cNvSpPr>
            <p:nvPr/>
          </p:nvSpPr>
          <p:spPr bwMode="auto">
            <a:xfrm>
              <a:off x="4014" y="1026"/>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4109" name="Text Box 33"/>
            <p:cNvSpPr txBox="1">
              <a:spLocks noChangeArrowheads="1"/>
            </p:cNvSpPr>
            <p:nvPr/>
          </p:nvSpPr>
          <p:spPr bwMode="auto">
            <a:xfrm>
              <a:off x="4014" y="183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4110" name="Text Box 34"/>
            <p:cNvSpPr txBox="1">
              <a:spLocks noChangeArrowheads="1"/>
            </p:cNvSpPr>
            <p:nvPr/>
          </p:nvSpPr>
          <p:spPr bwMode="auto">
            <a:xfrm>
              <a:off x="4014" y="2251"/>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40</a:t>
              </a:r>
            </a:p>
          </p:txBody>
        </p:sp>
        <p:sp>
          <p:nvSpPr>
            <p:cNvPr id="4111" name="Text Box 35"/>
            <p:cNvSpPr txBox="1">
              <a:spLocks noChangeArrowheads="1"/>
            </p:cNvSpPr>
            <p:nvPr/>
          </p:nvSpPr>
          <p:spPr bwMode="auto">
            <a:xfrm>
              <a:off x="4014" y="2659"/>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70</a:t>
              </a:r>
            </a:p>
          </p:txBody>
        </p:sp>
        <p:sp>
          <p:nvSpPr>
            <p:cNvPr id="4112" name="Text Box 36"/>
            <p:cNvSpPr txBox="1">
              <a:spLocks noChangeArrowheads="1"/>
            </p:cNvSpPr>
            <p:nvPr/>
          </p:nvSpPr>
          <p:spPr bwMode="auto">
            <a:xfrm>
              <a:off x="4014" y="3158"/>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95</a:t>
              </a:r>
            </a:p>
          </p:txBody>
        </p:sp>
        <p:sp>
          <p:nvSpPr>
            <p:cNvPr id="4113" name="Text Box 37"/>
            <p:cNvSpPr txBox="1">
              <a:spLocks noChangeArrowheads="1"/>
            </p:cNvSpPr>
            <p:nvPr/>
          </p:nvSpPr>
          <p:spPr bwMode="auto">
            <a:xfrm>
              <a:off x="4014" y="1430"/>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0</a:t>
              </a:r>
            </a:p>
          </p:txBody>
        </p:sp>
        <p:sp>
          <p:nvSpPr>
            <p:cNvPr id="4114" name="Text Box 38"/>
            <p:cNvSpPr txBox="1">
              <a:spLocks noChangeArrowheads="1"/>
            </p:cNvSpPr>
            <p:nvPr/>
          </p:nvSpPr>
          <p:spPr bwMode="auto">
            <a:xfrm>
              <a:off x="4014" y="3653"/>
              <a:ext cx="40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120</a:t>
              </a:r>
            </a:p>
          </p:txBody>
        </p:sp>
      </p:grpSp>
      <p:sp>
        <p:nvSpPr>
          <p:cNvPr id="63535" name="AutoShape 47"/>
          <p:cNvSpPr>
            <a:spLocks noChangeArrowheads="1"/>
          </p:cNvSpPr>
          <p:nvPr/>
        </p:nvSpPr>
        <p:spPr bwMode="auto">
          <a:xfrm>
            <a:off x="395290" y="1869281"/>
            <a:ext cx="1141412" cy="539354"/>
          </a:xfrm>
          <a:prstGeom prst="wedgeRoundRectCallout">
            <a:avLst>
              <a:gd name="adj1" fmla="val -46491"/>
              <a:gd name="adj2" fmla="val 987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3200" dirty="0" err="1"/>
              <a:t>dBHL</a:t>
            </a:r>
            <a:endParaRPr lang="en-GB" sz="3200" dirty="0"/>
          </a:p>
        </p:txBody>
      </p:sp>
      <p:sp>
        <p:nvSpPr>
          <p:cNvPr id="63536" name="AutoShape 48"/>
          <p:cNvSpPr>
            <a:spLocks noChangeArrowheads="1"/>
          </p:cNvSpPr>
          <p:nvPr/>
        </p:nvSpPr>
        <p:spPr bwMode="auto">
          <a:xfrm>
            <a:off x="468315" y="3651648"/>
            <a:ext cx="1068388" cy="539353"/>
          </a:xfrm>
          <a:prstGeom prst="wedgeRoundRectCallout">
            <a:avLst>
              <a:gd name="adj1" fmla="val -46292"/>
              <a:gd name="adj2" fmla="val 1005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3200"/>
              <a:t>Hz</a:t>
            </a:r>
          </a:p>
        </p:txBody>
      </p:sp>
    </p:spTree>
    <p:extLst>
      <p:ext uri="{BB962C8B-B14F-4D97-AF65-F5344CB8AC3E}">
        <p14:creationId xmlns:p14="http://schemas.microsoft.com/office/powerpoint/2010/main" val="331985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527"/>
                                        </p:tgtEl>
                                        <p:attrNameLst>
                                          <p:attrName>style.visibility</p:attrName>
                                        </p:attrNameLst>
                                      </p:cBhvr>
                                      <p:to>
                                        <p:strVal val="visible"/>
                                      </p:to>
                                    </p:set>
                                    <p:animEffect transition="in" filter="fade">
                                      <p:cBhvr>
                                        <p:cTn id="7" dur="500"/>
                                        <p:tgtEl>
                                          <p:spTgt spid="63527"/>
                                        </p:tgtEl>
                                      </p:cBhvr>
                                    </p:animEffect>
                                  </p:childTnLst>
                                </p:cTn>
                              </p:par>
                              <p:par>
                                <p:cTn id="8" presetID="10" presetClass="entr" presetSubtype="0" fill="hold" nodeType="withEffect">
                                  <p:stCondLst>
                                    <p:cond delay="0"/>
                                  </p:stCondLst>
                                  <p:childTnLst>
                                    <p:set>
                                      <p:cBhvr>
                                        <p:cTn id="9" dur="1" fill="hold">
                                          <p:stCondLst>
                                            <p:cond delay="0"/>
                                          </p:stCondLst>
                                        </p:cTn>
                                        <p:tgtEl>
                                          <p:spTgt spid="63528"/>
                                        </p:tgtEl>
                                        <p:attrNameLst>
                                          <p:attrName>style.visibility</p:attrName>
                                        </p:attrNameLst>
                                      </p:cBhvr>
                                      <p:to>
                                        <p:strVal val="visible"/>
                                      </p:to>
                                    </p:set>
                                    <p:animEffect transition="in" filter="fade">
                                      <p:cBhvr>
                                        <p:cTn id="10" dur="500"/>
                                        <p:tgtEl>
                                          <p:spTgt spid="635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535"/>
                                        </p:tgtEl>
                                        <p:attrNameLst>
                                          <p:attrName>style.visibility</p:attrName>
                                        </p:attrNameLst>
                                      </p:cBhvr>
                                      <p:to>
                                        <p:strVal val="visible"/>
                                      </p:to>
                                    </p:set>
                                    <p:animEffect transition="in" filter="fade">
                                      <p:cBhvr>
                                        <p:cTn id="13" dur="500"/>
                                        <p:tgtEl>
                                          <p:spTgt spid="635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63528"/>
                                        </p:tgtEl>
                                      </p:cBhvr>
                                    </p:animEffect>
                                    <p:set>
                                      <p:cBhvr>
                                        <p:cTn id="21" dur="1" fill="hold">
                                          <p:stCondLst>
                                            <p:cond delay="499"/>
                                          </p:stCondLst>
                                        </p:cTn>
                                        <p:tgtEl>
                                          <p:spTgt spid="6352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63527"/>
                                        </p:tgtEl>
                                      </p:cBhvr>
                                    </p:animEffect>
                                    <p:set>
                                      <p:cBhvr>
                                        <p:cTn id="24" dur="1" fill="hold">
                                          <p:stCondLst>
                                            <p:cond delay="499"/>
                                          </p:stCondLst>
                                        </p:cTn>
                                        <p:tgtEl>
                                          <p:spTgt spid="6352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3535"/>
                                        </p:tgtEl>
                                      </p:cBhvr>
                                    </p:animEffect>
                                    <p:set>
                                      <p:cBhvr>
                                        <p:cTn id="27" dur="1" fill="hold">
                                          <p:stCondLst>
                                            <p:cond delay="499"/>
                                          </p:stCondLst>
                                        </p:cTn>
                                        <p:tgtEl>
                                          <p:spTgt spid="6353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3529"/>
                                        </p:tgtEl>
                                        <p:attrNameLst>
                                          <p:attrName>style.visibility</p:attrName>
                                        </p:attrNameLst>
                                      </p:cBhvr>
                                      <p:to>
                                        <p:strVal val="visible"/>
                                      </p:to>
                                    </p:set>
                                    <p:animEffect transition="in" filter="fade">
                                      <p:cBhvr>
                                        <p:cTn id="35" dur="500"/>
                                        <p:tgtEl>
                                          <p:spTgt spid="63529"/>
                                        </p:tgtEl>
                                      </p:cBhvr>
                                    </p:animEffect>
                                  </p:childTnLst>
                                </p:cTn>
                              </p:par>
                              <p:par>
                                <p:cTn id="36" presetID="10" presetClass="entr" presetSubtype="0" fill="hold" nodeType="withEffect">
                                  <p:stCondLst>
                                    <p:cond delay="0"/>
                                  </p:stCondLst>
                                  <p:childTnLst>
                                    <p:set>
                                      <p:cBhvr>
                                        <p:cTn id="37" dur="1" fill="hold">
                                          <p:stCondLst>
                                            <p:cond delay="0"/>
                                          </p:stCondLst>
                                        </p:cTn>
                                        <p:tgtEl>
                                          <p:spTgt spid="63530"/>
                                        </p:tgtEl>
                                        <p:attrNameLst>
                                          <p:attrName>style.visibility</p:attrName>
                                        </p:attrNameLst>
                                      </p:cBhvr>
                                      <p:to>
                                        <p:strVal val="visible"/>
                                      </p:to>
                                    </p:set>
                                    <p:animEffect transition="in" filter="fade">
                                      <p:cBhvr>
                                        <p:cTn id="38" dur="500"/>
                                        <p:tgtEl>
                                          <p:spTgt spid="635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536"/>
                                        </p:tgtEl>
                                        <p:attrNameLst>
                                          <p:attrName>style.visibility</p:attrName>
                                        </p:attrNameLst>
                                      </p:cBhvr>
                                      <p:to>
                                        <p:strVal val="visible"/>
                                      </p:to>
                                    </p:set>
                                    <p:animEffect transition="in" filter="fade">
                                      <p:cBhvr>
                                        <p:cTn id="41" dur="500"/>
                                        <p:tgtEl>
                                          <p:spTgt spid="63536"/>
                                        </p:tgtEl>
                                      </p:cBhvr>
                                    </p:animEffect>
                                  </p:childTnLst>
                                </p:cTn>
                              </p:par>
                              <p:par>
                                <p:cTn id="42" presetID="10" presetClass="entr" presetSubtype="0" fill="hold" nodeType="withEffect">
                                  <p:stCondLst>
                                    <p:cond delay="0"/>
                                  </p:stCondLst>
                                  <p:childTnLst>
                                    <p:set>
                                      <p:cBhvr>
                                        <p:cTn id="43" dur="1" fill="hold">
                                          <p:stCondLst>
                                            <p:cond delay="0"/>
                                          </p:stCondLst>
                                        </p:cTn>
                                        <p:tgtEl>
                                          <p:spTgt spid="63512"/>
                                        </p:tgtEl>
                                        <p:attrNameLst>
                                          <p:attrName>style.visibility</p:attrName>
                                        </p:attrNameLst>
                                      </p:cBhvr>
                                      <p:to>
                                        <p:strVal val="visible"/>
                                      </p:to>
                                    </p:set>
                                    <p:animEffect transition="in" filter="fade">
                                      <p:cBhvr>
                                        <p:cTn id="44" dur="500"/>
                                        <p:tgtEl>
                                          <p:spTgt spid="635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3512"/>
                                        </p:tgtEl>
                                      </p:cBhvr>
                                    </p:animEffect>
                                    <p:set>
                                      <p:cBhvr>
                                        <p:cTn id="52" dur="1" fill="hold">
                                          <p:stCondLst>
                                            <p:cond delay="499"/>
                                          </p:stCondLst>
                                        </p:cTn>
                                        <p:tgtEl>
                                          <p:spTgt spid="635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63536"/>
                                        </p:tgtEl>
                                      </p:cBhvr>
                                    </p:animEffect>
                                    <p:set>
                                      <p:cBhvr>
                                        <p:cTn id="58" dur="1" fill="hold">
                                          <p:stCondLst>
                                            <p:cond delay="499"/>
                                          </p:stCondLst>
                                        </p:cTn>
                                        <p:tgtEl>
                                          <p:spTgt spid="63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2" grpId="0" animBg="1"/>
      <p:bldP spid="2" grpId="1" animBg="1"/>
      <p:bldP spid="63535" grpId="0" animBg="1"/>
      <p:bldP spid="63535" grpId="1" animBg="1"/>
      <p:bldP spid="63536" grpId="0" animBg="1"/>
      <p:bldP spid="635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6736" y="175618"/>
            <a:ext cx="8229600" cy="857250"/>
          </a:xfrm>
        </p:spPr>
        <p:txBody>
          <a:bodyPr/>
          <a:lstStyle/>
          <a:p>
            <a:pPr algn="ctr" eaLnBrk="1" hangingPunct="1"/>
            <a:r>
              <a:rPr lang="en-GB" dirty="0">
                <a:solidFill>
                  <a:schemeClr val="accent2"/>
                </a:solidFill>
              </a:rPr>
              <a:t>Degrees of Deafness</a:t>
            </a:r>
          </a:p>
        </p:txBody>
      </p:sp>
      <p:pic>
        <p:nvPicPr>
          <p:cNvPr id="512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46736" y="886420"/>
            <a:ext cx="4835525" cy="4050506"/>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5124" name="Text Box 5"/>
          <p:cNvSpPr txBox="1">
            <a:spLocks noChangeArrowheads="1"/>
          </p:cNvSpPr>
          <p:nvPr/>
        </p:nvSpPr>
        <p:spPr bwMode="auto">
          <a:xfrm>
            <a:off x="402273" y="1221582"/>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5125" name="Text Box 7"/>
          <p:cNvSpPr txBox="1">
            <a:spLocks noChangeArrowheads="1"/>
          </p:cNvSpPr>
          <p:nvPr/>
        </p:nvSpPr>
        <p:spPr bwMode="auto">
          <a:xfrm>
            <a:off x="402273" y="2188369"/>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20</a:t>
            </a:r>
          </a:p>
        </p:txBody>
      </p:sp>
      <p:sp>
        <p:nvSpPr>
          <p:cNvPr id="5126" name="Text Box 8"/>
          <p:cNvSpPr txBox="1">
            <a:spLocks noChangeArrowheads="1"/>
          </p:cNvSpPr>
          <p:nvPr/>
        </p:nvSpPr>
        <p:spPr bwMode="auto">
          <a:xfrm>
            <a:off x="402273" y="2680097"/>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40</a:t>
            </a:r>
          </a:p>
        </p:txBody>
      </p:sp>
      <p:sp>
        <p:nvSpPr>
          <p:cNvPr id="5127" name="Text Box 9"/>
          <p:cNvSpPr txBox="1">
            <a:spLocks noChangeArrowheads="1"/>
          </p:cNvSpPr>
          <p:nvPr/>
        </p:nvSpPr>
        <p:spPr bwMode="auto">
          <a:xfrm>
            <a:off x="402273" y="3165872"/>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70</a:t>
            </a:r>
          </a:p>
        </p:txBody>
      </p:sp>
      <p:sp>
        <p:nvSpPr>
          <p:cNvPr id="5128" name="Text Box 10"/>
          <p:cNvSpPr txBox="1">
            <a:spLocks noChangeArrowheads="1"/>
          </p:cNvSpPr>
          <p:nvPr/>
        </p:nvSpPr>
        <p:spPr bwMode="auto">
          <a:xfrm>
            <a:off x="402273" y="3759994"/>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95</a:t>
            </a:r>
          </a:p>
        </p:txBody>
      </p:sp>
      <p:sp>
        <p:nvSpPr>
          <p:cNvPr id="5129" name="Text Box 11"/>
          <p:cNvSpPr txBox="1">
            <a:spLocks noChangeArrowheads="1"/>
          </p:cNvSpPr>
          <p:nvPr/>
        </p:nvSpPr>
        <p:spPr bwMode="auto">
          <a:xfrm>
            <a:off x="402273" y="4354116"/>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120</a:t>
            </a:r>
          </a:p>
        </p:txBody>
      </p:sp>
      <p:sp>
        <p:nvSpPr>
          <p:cNvPr id="5130" name="Text Box 12"/>
          <p:cNvSpPr txBox="1">
            <a:spLocks noChangeArrowheads="1"/>
          </p:cNvSpPr>
          <p:nvPr/>
        </p:nvSpPr>
        <p:spPr bwMode="auto">
          <a:xfrm>
            <a:off x="402273" y="1702594"/>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GB"/>
              <a:t>0</a:t>
            </a:r>
          </a:p>
        </p:txBody>
      </p:sp>
      <p:sp>
        <p:nvSpPr>
          <p:cNvPr id="61453" name="Rectangle 13"/>
          <p:cNvSpPr>
            <a:spLocks noChangeArrowheads="1"/>
          </p:cNvSpPr>
          <p:nvPr/>
        </p:nvSpPr>
        <p:spPr bwMode="auto">
          <a:xfrm>
            <a:off x="978535" y="1329929"/>
            <a:ext cx="4032250" cy="1026319"/>
          </a:xfrm>
          <a:prstGeom prst="rect">
            <a:avLst/>
          </a:prstGeom>
          <a:solidFill>
            <a:srgbClr val="FFCC00">
              <a:alpha val="50195"/>
            </a:srgb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No hearing loss</a:t>
            </a:r>
          </a:p>
        </p:txBody>
      </p:sp>
      <p:sp>
        <p:nvSpPr>
          <p:cNvPr id="61454" name="Rectangle 14"/>
          <p:cNvSpPr>
            <a:spLocks noChangeArrowheads="1"/>
          </p:cNvSpPr>
          <p:nvPr/>
        </p:nvSpPr>
        <p:spPr bwMode="auto">
          <a:xfrm>
            <a:off x="978535" y="2356247"/>
            <a:ext cx="4032250" cy="485775"/>
          </a:xfrm>
          <a:prstGeom prst="rect">
            <a:avLst/>
          </a:prstGeom>
          <a:solidFill>
            <a:srgbClr val="3366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Mild</a:t>
            </a:r>
          </a:p>
        </p:txBody>
      </p:sp>
      <p:sp>
        <p:nvSpPr>
          <p:cNvPr id="61455" name="Rectangle 15"/>
          <p:cNvSpPr>
            <a:spLocks noChangeArrowheads="1"/>
          </p:cNvSpPr>
          <p:nvPr/>
        </p:nvSpPr>
        <p:spPr bwMode="auto">
          <a:xfrm>
            <a:off x="978535" y="2842022"/>
            <a:ext cx="4032250" cy="485775"/>
          </a:xfrm>
          <a:prstGeom prst="rect">
            <a:avLst/>
          </a:prstGeom>
          <a:solidFill>
            <a:srgbClr val="FF0000">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Moderate</a:t>
            </a:r>
          </a:p>
        </p:txBody>
      </p:sp>
      <p:sp>
        <p:nvSpPr>
          <p:cNvPr id="61456" name="Rectangle 16"/>
          <p:cNvSpPr>
            <a:spLocks noChangeArrowheads="1"/>
          </p:cNvSpPr>
          <p:nvPr/>
        </p:nvSpPr>
        <p:spPr bwMode="auto">
          <a:xfrm>
            <a:off x="978535" y="3327797"/>
            <a:ext cx="4032250" cy="594122"/>
          </a:xfrm>
          <a:prstGeom prst="rect">
            <a:avLst/>
          </a:prstGeom>
          <a:solidFill>
            <a:srgbClr val="00FF00">
              <a:alpha val="50195"/>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Severe</a:t>
            </a:r>
          </a:p>
        </p:txBody>
      </p:sp>
      <p:sp>
        <p:nvSpPr>
          <p:cNvPr id="61457" name="Rectangle 17"/>
          <p:cNvSpPr>
            <a:spLocks noChangeArrowheads="1"/>
          </p:cNvSpPr>
          <p:nvPr/>
        </p:nvSpPr>
        <p:spPr bwMode="auto">
          <a:xfrm>
            <a:off x="978535" y="3921919"/>
            <a:ext cx="4032250" cy="594122"/>
          </a:xfrm>
          <a:prstGeom prst="rect">
            <a:avLst/>
          </a:prstGeom>
          <a:solidFill>
            <a:srgbClr val="800080">
              <a:alpha val="50195"/>
            </a:srgbClr>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Profound</a:t>
            </a:r>
          </a:p>
        </p:txBody>
      </p:sp>
      <p:sp>
        <p:nvSpPr>
          <p:cNvPr id="3" name="TextBox 2"/>
          <p:cNvSpPr txBox="1"/>
          <p:nvPr/>
        </p:nvSpPr>
        <p:spPr>
          <a:xfrm>
            <a:off x="5587683" y="1414969"/>
            <a:ext cx="298323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Children’s hearing is tested at around five different frequencies ranging from 250Hz to 8000Hz. The amount the sounds need to be turned up in order to hear them at each frequency is averaged and this gives the degree of deafness.</a:t>
            </a:r>
            <a:endParaRPr lang="en-GB" dirty="0"/>
          </a:p>
        </p:txBody>
      </p:sp>
    </p:spTree>
    <p:extLst>
      <p:ext uri="{BB962C8B-B14F-4D97-AF65-F5344CB8AC3E}">
        <p14:creationId xmlns:p14="http://schemas.microsoft.com/office/powerpoint/2010/main" val="85718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3"/>
                                        </p:tgtEl>
                                        <p:attrNameLst>
                                          <p:attrName>style.visibility</p:attrName>
                                        </p:attrNameLst>
                                      </p:cBhvr>
                                      <p:to>
                                        <p:strVal val="visible"/>
                                      </p:to>
                                    </p:set>
                                    <p:animEffect transition="in" filter="fade">
                                      <p:cBhvr>
                                        <p:cTn id="7" dur="500"/>
                                        <p:tgtEl>
                                          <p:spTgt spid="61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54"/>
                                        </p:tgtEl>
                                        <p:attrNameLst>
                                          <p:attrName>style.visibility</p:attrName>
                                        </p:attrNameLst>
                                      </p:cBhvr>
                                      <p:to>
                                        <p:strVal val="visible"/>
                                      </p:to>
                                    </p:set>
                                    <p:animEffect transition="in" filter="fade">
                                      <p:cBhvr>
                                        <p:cTn id="12" dur="500"/>
                                        <p:tgtEl>
                                          <p:spTgt spid="614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55"/>
                                        </p:tgtEl>
                                        <p:attrNameLst>
                                          <p:attrName>style.visibility</p:attrName>
                                        </p:attrNameLst>
                                      </p:cBhvr>
                                      <p:to>
                                        <p:strVal val="visible"/>
                                      </p:to>
                                    </p:set>
                                    <p:animEffect transition="in" filter="fade">
                                      <p:cBhvr>
                                        <p:cTn id="17" dur="500"/>
                                        <p:tgtEl>
                                          <p:spTgt spid="614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56"/>
                                        </p:tgtEl>
                                        <p:attrNameLst>
                                          <p:attrName>style.visibility</p:attrName>
                                        </p:attrNameLst>
                                      </p:cBhvr>
                                      <p:to>
                                        <p:strVal val="visible"/>
                                      </p:to>
                                    </p:set>
                                    <p:animEffect transition="in" filter="fade">
                                      <p:cBhvr>
                                        <p:cTn id="22" dur="500"/>
                                        <p:tgtEl>
                                          <p:spTgt spid="614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57"/>
                                        </p:tgtEl>
                                        <p:attrNameLst>
                                          <p:attrName>style.visibility</p:attrName>
                                        </p:attrNameLst>
                                      </p:cBhvr>
                                      <p:to>
                                        <p:strVal val="visible"/>
                                      </p:to>
                                    </p:set>
                                    <p:animEffect transition="in" filter="fade">
                                      <p:cBhvr>
                                        <p:cTn id="27" dur="500"/>
                                        <p:tgtEl>
                                          <p:spTgt spid="6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animBg="1"/>
      <p:bldP spid="61454" grpId="0" animBg="1"/>
      <p:bldP spid="61455" grpId="0" animBg="1"/>
      <p:bldP spid="61456" grpId="0" animBg="1"/>
      <p:bldP spid="61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chemeClr val="accent2"/>
                </a:solidFill>
              </a:rPr>
              <a:t>Types of Deafness</a:t>
            </a:r>
          </a:p>
        </p:txBody>
      </p:sp>
      <p:pic>
        <p:nvPicPr>
          <p:cNvPr id="8194" name="Picture 2" descr="http://www.cochlea.eu/var/plain_site/storage/images/media/images/cochlee-normale/1811-1-fre-FR/cochlee-normal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96" r="20352"/>
          <a:stretch/>
        </p:blipFill>
        <p:spPr bwMode="auto">
          <a:xfrm>
            <a:off x="5137109" y="1540748"/>
            <a:ext cx="1680211" cy="12992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neuroreille.com/promenade/english/pathology/amino/hcpath1.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66" r="20796"/>
          <a:stretch/>
        </p:blipFill>
        <p:spPr bwMode="auto">
          <a:xfrm>
            <a:off x="7006589" y="1540747"/>
            <a:ext cx="1680211" cy="12992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42" y="1481715"/>
            <a:ext cx="3180291" cy="2495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991730" y="658176"/>
            <a:ext cx="2977753"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normAutofit fontScale="97500"/>
          </a:bodyPr>
          <a:lstStyle>
            <a:lvl1pPr algn="l" defTabSz="455613" rtl="0" eaLnBrk="0" fontAlgn="base" hangingPunct="0">
              <a:spcBef>
                <a:spcPct val="0"/>
              </a:spcBef>
              <a:spcAft>
                <a:spcPct val="0"/>
              </a:spcAft>
              <a:defRPr sz="3000" kern="1200">
                <a:solidFill>
                  <a:srgbClr val="595959"/>
                </a:solidFill>
                <a:latin typeface="Arial" pitchFamily="34" charset="0"/>
                <a:ea typeface="+mj-ea"/>
                <a:cs typeface="Arial" pitchFamily="34" charset="0"/>
              </a:defRPr>
            </a:lvl1pPr>
            <a:lvl2pPr algn="ctr" defTabSz="455613" rtl="0" eaLnBrk="0" fontAlgn="base" hangingPunct="0">
              <a:spcBef>
                <a:spcPct val="0"/>
              </a:spcBef>
              <a:spcAft>
                <a:spcPct val="0"/>
              </a:spcAft>
              <a:defRPr sz="4400">
                <a:solidFill>
                  <a:srgbClr val="595959"/>
                </a:solidFill>
                <a:latin typeface="Arial" charset="0"/>
                <a:cs typeface="Arial" charset="0"/>
              </a:defRPr>
            </a:lvl2pPr>
            <a:lvl3pPr algn="ctr" defTabSz="455613" rtl="0" eaLnBrk="0" fontAlgn="base" hangingPunct="0">
              <a:spcBef>
                <a:spcPct val="0"/>
              </a:spcBef>
              <a:spcAft>
                <a:spcPct val="0"/>
              </a:spcAft>
              <a:defRPr sz="4400">
                <a:solidFill>
                  <a:srgbClr val="595959"/>
                </a:solidFill>
                <a:latin typeface="Arial" charset="0"/>
                <a:cs typeface="Arial" charset="0"/>
              </a:defRPr>
            </a:lvl3pPr>
            <a:lvl4pPr algn="ctr" defTabSz="455613" rtl="0" eaLnBrk="0" fontAlgn="base" hangingPunct="0">
              <a:spcBef>
                <a:spcPct val="0"/>
              </a:spcBef>
              <a:spcAft>
                <a:spcPct val="0"/>
              </a:spcAft>
              <a:defRPr sz="4400">
                <a:solidFill>
                  <a:srgbClr val="595959"/>
                </a:solidFill>
                <a:latin typeface="Arial" charset="0"/>
                <a:cs typeface="Arial" charset="0"/>
              </a:defRPr>
            </a:lvl4pPr>
            <a:lvl5pPr algn="ctr" defTabSz="455613" rtl="0" eaLnBrk="0" fontAlgn="base" hangingPunct="0">
              <a:spcBef>
                <a:spcPct val="0"/>
              </a:spcBef>
              <a:spcAft>
                <a:spcPct val="0"/>
              </a:spcAft>
              <a:defRPr sz="4400">
                <a:solidFill>
                  <a:srgbClr val="595959"/>
                </a:solidFill>
                <a:latin typeface="Arial" charset="0"/>
                <a:cs typeface="Arial" charset="0"/>
              </a:defRPr>
            </a:lvl5pPr>
            <a:lvl6pPr marL="457200" algn="ctr" defTabSz="455613" rtl="0" fontAlgn="base">
              <a:spcBef>
                <a:spcPct val="0"/>
              </a:spcBef>
              <a:spcAft>
                <a:spcPct val="0"/>
              </a:spcAft>
              <a:defRPr sz="4400">
                <a:solidFill>
                  <a:schemeClr val="tx1"/>
                </a:solidFill>
                <a:latin typeface="Calibri" pitchFamily="34" charset="0"/>
              </a:defRPr>
            </a:lvl6pPr>
            <a:lvl7pPr marL="914400" algn="ctr" defTabSz="455613" rtl="0" fontAlgn="base">
              <a:spcBef>
                <a:spcPct val="0"/>
              </a:spcBef>
              <a:spcAft>
                <a:spcPct val="0"/>
              </a:spcAft>
              <a:defRPr sz="4400">
                <a:solidFill>
                  <a:schemeClr val="tx1"/>
                </a:solidFill>
                <a:latin typeface="Calibri" pitchFamily="34" charset="0"/>
              </a:defRPr>
            </a:lvl7pPr>
            <a:lvl8pPr marL="1371600" algn="ctr" defTabSz="455613" rtl="0" fontAlgn="base">
              <a:spcBef>
                <a:spcPct val="0"/>
              </a:spcBef>
              <a:spcAft>
                <a:spcPct val="0"/>
              </a:spcAft>
              <a:defRPr sz="4400">
                <a:solidFill>
                  <a:schemeClr val="tx1"/>
                </a:solidFill>
                <a:latin typeface="Calibri" pitchFamily="34" charset="0"/>
              </a:defRPr>
            </a:lvl8pPr>
            <a:lvl9pPr marL="1828800" algn="ctr" defTabSz="455613" rtl="0" fontAlgn="base">
              <a:spcBef>
                <a:spcPct val="0"/>
              </a:spcBef>
              <a:spcAft>
                <a:spcPct val="0"/>
              </a:spcAft>
              <a:defRPr sz="4400">
                <a:solidFill>
                  <a:schemeClr val="tx1"/>
                </a:solidFill>
                <a:latin typeface="Calibri" pitchFamily="34" charset="0"/>
              </a:defRPr>
            </a:lvl9pPr>
          </a:lstStyle>
          <a:p>
            <a:pPr algn="ctr" eaLnBrk="1" hangingPunct="1"/>
            <a:r>
              <a:rPr lang="en-GB" sz="2900" dirty="0" smtClean="0">
                <a:solidFill>
                  <a:schemeClr val="tx2"/>
                </a:solidFill>
              </a:rPr>
              <a:t>Conductive</a:t>
            </a:r>
            <a:endParaRPr lang="en-GB" sz="3600" dirty="0">
              <a:solidFill>
                <a:schemeClr val="tx2"/>
              </a:solidFill>
            </a:endParaRPr>
          </a:p>
        </p:txBody>
      </p:sp>
      <p:sp>
        <p:nvSpPr>
          <p:cNvPr id="7" name="Rectangle 2"/>
          <p:cNvSpPr txBox="1">
            <a:spLocks noChangeArrowheads="1"/>
          </p:cNvSpPr>
          <p:nvPr/>
        </p:nvSpPr>
        <p:spPr bwMode="auto">
          <a:xfrm>
            <a:off x="5280856" y="658177"/>
            <a:ext cx="3451466"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normAutofit fontScale="97500"/>
          </a:bodyPr>
          <a:lstStyle>
            <a:lvl1pPr algn="l" defTabSz="455613" rtl="0" eaLnBrk="0" fontAlgn="base" hangingPunct="0">
              <a:spcBef>
                <a:spcPct val="0"/>
              </a:spcBef>
              <a:spcAft>
                <a:spcPct val="0"/>
              </a:spcAft>
              <a:defRPr sz="3000" kern="1200">
                <a:solidFill>
                  <a:srgbClr val="595959"/>
                </a:solidFill>
                <a:latin typeface="Arial" pitchFamily="34" charset="0"/>
                <a:ea typeface="+mj-ea"/>
                <a:cs typeface="Arial" pitchFamily="34" charset="0"/>
              </a:defRPr>
            </a:lvl1pPr>
            <a:lvl2pPr algn="ctr" defTabSz="455613" rtl="0" eaLnBrk="0" fontAlgn="base" hangingPunct="0">
              <a:spcBef>
                <a:spcPct val="0"/>
              </a:spcBef>
              <a:spcAft>
                <a:spcPct val="0"/>
              </a:spcAft>
              <a:defRPr sz="4400">
                <a:solidFill>
                  <a:srgbClr val="595959"/>
                </a:solidFill>
                <a:latin typeface="Arial" charset="0"/>
                <a:cs typeface="Arial" charset="0"/>
              </a:defRPr>
            </a:lvl2pPr>
            <a:lvl3pPr algn="ctr" defTabSz="455613" rtl="0" eaLnBrk="0" fontAlgn="base" hangingPunct="0">
              <a:spcBef>
                <a:spcPct val="0"/>
              </a:spcBef>
              <a:spcAft>
                <a:spcPct val="0"/>
              </a:spcAft>
              <a:defRPr sz="4400">
                <a:solidFill>
                  <a:srgbClr val="595959"/>
                </a:solidFill>
                <a:latin typeface="Arial" charset="0"/>
                <a:cs typeface="Arial" charset="0"/>
              </a:defRPr>
            </a:lvl3pPr>
            <a:lvl4pPr algn="ctr" defTabSz="455613" rtl="0" eaLnBrk="0" fontAlgn="base" hangingPunct="0">
              <a:spcBef>
                <a:spcPct val="0"/>
              </a:spcBef>
              <a:spcAft>
                <a:spcPct val="0"/>
              </a:spcAft>
              <a:defRPr sz="4400">
                <a:solidFill>
                  <a:srgbClr val="595959"/>
                </a:solidFill>
                <a:latin typeface="Arial" charset="0"/>
                <a:cs typeface="Arial" charset="0"/>
              </a:defRPr>
            </a:lvl4pPr>
            <a:lvl5pPr algn="ctr" defTabSz="455613" rtl="0" eaLnBrk="0" fontAlgn="base" hangingPunct="0">
              <a:spcBef>
                <a:spcPct val="0"/>
              </a:spcBef>
              <a:spcAft>
                <a:spcPct val="0"/>
              </a:spcAft>
              <a:defRPr sz="4400">
                <a:solidFill>
                  <a:srgbClr val="595959"/>
                </a:solidFill>
                <a:latin typeface="Arial" charset="0"/>
                <a:cs typeface="Arial" charset="0"/>
              </a:defRPr>
            </a:lvl5pPr>
            <a:lvl6pPr marL="457200" algn="ctr" defTabSz="455613" rtl="0" fontAlgn="base">
              <a:spcBef>
                <a:spcPct val="0"/>
              </a:spcBef>
              <a:spcAft>
                <a:spcPct val="0"/>
              </a:spcAft>
              <a:defRPr sz="4400">
                <a:solidFill>
                  <a:schemeClr val="tx1"/>
                </a:solidFill>
                <a:latin typeface="Calibri" pitchFamily="34" charset="0"/>
              </a:defRPr>
            </a:lvl6pPr>
            <a:lvl7pPr marL="914400" algn="ctr" defTabSz="455613" rtl="0" fontAlgn="base">
              <a:spcBef>
                <a:spcPct val="0"/>
              </a:spcBef>
              <a:spcAft>
                <a:spcPct val="0"/>
              </a:spcAft>
              <a:defRPr sz="4400">
                <a:solidFill>
                  <a:schemeClr val="tx1"/>
                </a:solidFill>
                <a:latin typeface="Calibri" pitchFamily="34" charset="0"/>
              </a:defRPr>
            </a:lvl7pPr>
            <a:lvl8pPr marL="1371600" algn="ctr" defTabSz="455613" rtl="0" fontAlgn="base">
              <a:spcBef>
                <a:spcPct val="0"/>
              </a:spcBef>
              <a:spcAft>
                <a:spcPct val="0"/>
              </a:spcAft>
              <a:defRPr sz="4400">
                <a:solidFill>
                  <a:schemeClr val="tx1"/>
                </a:solidFill>
                <a:latin typeface="Calibri" pitchFamily="34" charset="0"/>
              </a:defRPr>
            </a:lvl8pPr>
            <a:lvl9pPr marL="1828800" algn="ctr" defTabSz="455613" rtl="0" fontAlgn="base">
              <a:spcBef>
                <a:spcPct val="0"/>
              </a:spcBef>
              <a:spcAft>
                <a:spcPct val="0"/>
              </a:spcAft>
              <a:defRPr sz="4400">
                <a:solidFill>
                  <a:schemeClr val="tx1"/>
                </a:solidFill>
                <a:latin typeface="Calibri" pitchFamily="34" charset="0"/>
              </a:defRPr>
            </a:lvl9pPr>
          </a:lstStyle>
          <a:p>
            <a:pPr algn="ctr" eaLnBrk="1" hangingPunct="1"/>
            <a:r>
              <a:rPr lang="en-GB" sz="2800" dirty="0" err="1">
                <a:solidFill>
                  <a:schemeClr val="tx2"/>
                </a:solidFill>
              </a:rPr>
              <a:t>Sensori</a:t>
            </a:r>
            <a:r>
              <a:rPr lang="en-GB" sz="2800" dirty="0">
                <a:solidFill>
                  <a:schemeClr val="tx2"/>
                </a:solidFill>
              </a:rPr>
              <a:t>-Neural</a:t>
            </a:r>
          </a:p>
        </p:txBody>
      </p:sp>
      <p:sp>
        <p:nvSpPr>
          <p:cNvPr id="3" name="Rectangle 2"/>
          <p:cNvSpPr/>
          <p:nvPr/>
        </p:nvSpPr>
        <p:spPr>
          <a:xfrm>
            <a:off x="150487" y="3857121"/>
            <a:ext cx="4572000" cy="1077218"/>
          </a:xfrm>
          <a:prstGeom prst="rect">
            <a:avLst/>
          </a:prstGeom>
        </p:spPr>
        <p:txBody>
          <a:bodyPr>
            <a:spAutoFit/>
          </a:bodyPr>
          <a:lstStyle/>
          <a:p>
            <a:pPr marL="741363" lvl="1" indent="-285750" eaLnBrk="1" hangingPunct="1">
              <a:buFont typeface="Arial" panose="020B0604020202020204" pitchFamily="34" charset="0"/>
              <a:buChar char="•"/>
            </a:pPr>
            <a:r>
              <a:rPr lang="en-GB" altLang="en-US" sz="1600" dirty="0" smtClean="0">
                <a:solidFill>
                  <a:prstClr val="black"/>
                </a:solidFill>
              </a:rPr>
              <a:t>Can be temporary</a:t>
            </a:r>
            <a:r>
              <a:rPr lang="en-GB" altLang="en-US" sz="1600" dirty="0">
                <a:solidFill>
                  <a:prstClr val="black"/>
                </a:solidFill>
              </a:rPr>
              <a:t>, </a:t>
            </a:r>
            <a:r>
              <a:rPr lang="en-GB" altLang="en-US" sz="1600" dirty="0" smtClean="0">
                <a:solidFill>
                  <a:prstClr val="black"/>
                </a:solidFill>
              </a:rPr>
              <a:t>fluctuating or permanent</a:t>
            </a:r>
            <a:endParaRPr lang="en-GB" altLang="en-US" sz="1600" dirty="0">
              <a:solidFill>
                <a:prstClr val="black"/>
              </a:solidFill>
            </a:endParaRPr>
          </a:p>
          <a:p>
            <a:pPr marL="741363" lvl="1" indent="-285750" eaLnBrk="1" hangingPunct="1">
              <a:buFont typeface="Arial" panose="020B0604020202020204" pitchFamily="34" charset="0"/>
              <a:buChar char="•"/>
            </a:pPr>
            <a:r>
              <a:rPr lang="en-GB" altLang="en-US" sz="1600" dirty="0" smtClean="0">
                <a:solidFill>
                  <a:prstClr val="black"/>
                </a:solidFill>
              </a:rPr>
              <a:t>This includes Glue Ear which is very common and affects 80% of young children</a:t>
            </a:r>
          </a:p>
          <a:p>
            <a:pPr marL="741363" lvl="1" indent="-285750" eaLnBrk="1" hangingPunct="1">
              <a:buFont typeface="Arial" panose="020B0604020202020204" pitchFamily="34" charset="0"/>
              <a:buChar char="•"/>
            </a:pPr>
            <a:r>
              <a:rPr lang="en-GB" altLang="en-US" sz="1600" dirty="0" smtClean="0">
                <a:solidFill>
                  <a:prstClr val="black"/>
                </a:solidFill>
              </a:rPr>
              <a:t>Usually resolve by</a:t>
            </a:r>
            <a:r>
              <a:rPr lang="en-GB" altLang="en-US" sz="1600" dirty="0" smtClean="0">
                <a:solidFill>
                  <a:prstClr val="black"/>
                </a:solidFill>
              </a:rPr>
              <a:t> age 8 years old.</a:t>
            </a:r>
            <a:endParaRPr lang="en-GB" altLang="en-US" sz="1600" dirty="0">
              <a:solidFill>
                <a:prstClr val="black"/>
              </a:solidFill>
            </a:endParaRPr>
          </a:p>
        </p:txBody>
      </p:sp>
      <p:sp>
        <p:nvSpPr>
          <p:cNvPr id="4" name="Rectangle 3"/>
          <p:cNvSpPr/>
          <p:nvPr/>
        </p:nvSpPr>
        <p:spPr>
          <a:xfrm>
            <a:off x="4446270" y="3117171"/>
            <a:ext cx="4572000" cy="1077218"/>
          </a:xfrm>
          <a:prstGeom prst="rect">
            <a:avLst/>
          </a:prstGeom>
        </p:spPr>
        <p:txBody>
          <a:bodyPr>
            <a:spAutoFit/>
          </a:bodyPr>
          <a:lstStyle/>
          <a:p>
            <a:pPr marL="741363" lvl="1" indent="-285750">
              <a:buFont typeface="Arial" panose="020B0604020202020204" pitchFamily="34" charset="0"/>
              <a:buChar char="•"/>
            </a:pPr>
            <a:r>
              <a:rPr lang="en-GB" altLang="en-US" sz="1600" dirty="0" smtClean="0">
                <a:solidFill>
                  <a:prstClr val="black"/>
                </a:solidFill>
              </a:rPr>
              <a:t>Affects </a:t>
            </a:r>
            <a:r>
              <a:rPr lang="en-GB" altLang="en-US" sz="1600" dirty="0">
                <a:solidFill>
                  <a:prstClr val="black"/>
                </a:solidFill>
              </a:rPr>
              <a:t>cochlea </a:t>
            </a:r>
            <a:r>
              <a:rPr lang="en-GB" altLang="en-US" sz="1600" dirty="0" smtClean="0">
                <a:solidFill>
                  <a:prstClr val="black"/>
                </a:solidFill>
              </a:rPr>
              <a:t>(the organ of hearing) and/or </a:t>
            </a:r>
            <a:r>
              <a:rPr lang="en-GB" altLang="en-US" sz="1600" dirty="0">
                <a:solidFill>
                  <a:prstClr val="black"/>
                </a:solidFill>
              </a:rPr>
              <a:t>auditory </a:t>
            </a:r>
            <a:r>
              <a:rPr lang="en-GB" altLang="en-US" sz="1600" dirty="0" smtClean="0">
                <a:solidFill>
                  <a:prstClr val="black"/>
                </a:solidFill>
              </a:rPr>
              <a:t>nerve</a:t>
            </a:r>
          </a:p>
          <a:p>
            <a:pPr marL="741363" lvl="1" indent="-285750">
              <a:buFont typeface="Arial" panose="020B0604020202020204" pitchFamily="34" charset="0"/>
              <a:buChar char="•"/>
            </a:pPr>
            <a:r>
              <a:rPr lang="en-GB" sz="1600" dirty="0" smtClean="0">
                <a:solidFill>
                  <a:prstClr val="black"/>
                </a:solidFill>
              </a:rPr>
              <a:t>A permanent loss</a:t>
            </a:r>
          </a:p>
          <a:p>
            <a:pPr marL="741363" lvl="1" indent="-285750">
              <a:buFont typeface="Arial" panose="020B0604020202020204" pitchFamily="34" charset="0"/>
              <a:buChar char="•"/>
            </a:pPr>
            <a:r>
              <a:rPr lang="en-GB" sz="1600" dirty="0" smtClean="0">
                <a:solidFill>
                  <a:prstClr val="black"/>
                </a:solidFill>
              </a:rPr>
              <a:t>Can cause a mild to profound hearing loss</a:t>
            </a:r>
            <a:endParaRPr lang="en-GB" sz="1600" dirty="0">
              <a:solidFill>
                <a:prstClr val="black"/>
              </a:solidFill>
            </a:endParaRPr>
          </a:p>
        </p:txBody>
      </p:sp>
    </p:spTree>
    <p:extLst>
      <p:ext uri="{BB962C8B-B14F-4D97-AF65-F5344CB8AC3E}">
        <p14:creationId xmlns:p14="http://schemas.microsoft.com/office/powerpoint/2010/main" val="4037052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noFill/>
        </p:spPr>
        <p:txBody>
          <a:bodyPr>
            <a:normAutofit/>
          </a:bodyPr>
          <a:lstStyle/>
          <a:p>
            <a:pPr algn="ctr" eaLnBrk="1" hangingPunct="1"/>
            <a:r>
              <a:rPr lang="en-GB" dirty="0">
                <a:solidFill>
                  <a:schemeClr val="accent2"/>
                </a:solidFill>
              </a:rPr>
              <a:t>Hearing aids, BAHA and cochlear implants</a:t>
            </a:r>
          </a:p>
        </p:txBody>
      </p:sp>
      <p:pic>
        <p:nvPicPr>
          <p:cNvPr id="6147" name="Picture 6" descr="Phonak Naida S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31620"/>
            <a:ext cx="1256772" cy="163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implant6_l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4" b="96498" l="6349" r="91837">
                        <a14:foregroundMark x1="16100" y1="70428" x2="13152" y2="56226"/>
                        <a14:foregroundMark x1="13152" y1="56420" x2="16780" y2="52335"/>
                        <a14:foregroundMark x1="20408" y1="51946" x2="31519" y2="53696"/>
                        <a14:foregroundMark x1="39229" y1="69455" x2="39456" y2="88911"/>
                        <a14:foregroundMark x1="15193" y1="52724" x2="17687" y2="50584"/>
                      </a14:backgroundRemoval>
                    </a14:imgEffect>
                  </a14:imgLayer>
                </a14:imgProps>
              </a:ext>
              <a:ext uri="{28A0092B-C50C-407E-A947-70E740481C1C}">
                <a14:useLocalDpi xmlns:a14="http://schemas.microsoft.com/office/drawing/2010/main" val="0"/>
              </a:ext>
            </a:extLst>
          </a:blip>
          <a:srcRect l="6879" t="4410" r="5707"/>
          <a:stretch>
            <a:fillRect/>
          </a:stretch>
        </p:blipFill>
        <p:spPr bwMode="auto">
          <a:xfrm>
            <a:off x="2773431" y="1063625"/>
            <a:ext cx="2154014" cy="27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bah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602" y="3310683"/>
            <a:ext cx="2153634" cy="1507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2668" y="1420645"/>
            <a:ext cx="270890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Depending on the type and degree of a child’s hearing loss, one of these hearing devices could be issued by the hospital in order to help them with their hearing.</a:t>
            </a:r>
            <a:endParaRPr lang="en-GB" dirty="0"/>
          </a:p>
        </p:txBody>
      </p:sp>
    </p:spTree>
    <p:extLst>
      <p:ext uri="{BB962C8B-B14F-4D97-AF65-F5344CB8AC3E}">
        <p14:creationId xmlns:p14="http://schemas.microsoft.com/office/powerpoint/2010/main" val="147817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7180" y="163446"/>
            <a:ext cx="3267349" cy="452196"/>
          </a:xfrm>
        </p:spPr>
        <p:txBody>
          <a:bodyPr>
            <a:noAutofit/>
          </a:bodyPr>
          <a:lstStyle/>
          <a:p>
            <a:pPr algn="ctr" eaLnBrk="1" hangingPunct="1">
              <a:spcBef>
                <a:spcPct val="50000"/>
              </a:spcBef>
            </a:pPr>
            <a:r>
              <a:rPr lang="en-GB" sz="2400" dirty="0" smtClean="0">
                <a:solidFill>
                  <a:schemeClr val="accent2"/>
                </a:solidFill>
              </a:rPr>
              <a:t>Hearing aids</a:t>
            </a:r>
            <a:endParaRPr lang="en-GB" sz="2400" dirty="0">
              <a:solidFill>
                <a:schemeClr val="accent2"/>
              </a:solidFill>
            </a:endParaRPr>
          </a:p>
        </p:txBody>
      </p:sp>
      <p:pic>
        <p:nvPicPr>
          <p:cNvPr id="7171" name="Picture 18"/>
          <p:cNvPicPr>
            <a:picLocks noChangeAspect="1" noChangeArrowheads="1"/>
          </p:cNvPicPr>
          <p:nvPr/>
        </p:nvPicPr>
        <p:blipFill>
          <a:blip r:embed="rId2">
            <a:extLst>
              <a:ext uri="{28A0092B-C50C-407E-A947-70E740481C1C}">
                <a14:useLocalDpi xmlns:a14="http://schemas.microsoft.com/office/drawing/2010/main" val="0"/>
              </a:ext>
            </a:extLst>
          </a:blip>
          <a:srcRect l="12500" t="15979" r="43503" b="13145"/>
          <a:stretch>
            <a:fillRect/>
          </a:stretch>
        </p:blipFill>
        <p:spPr bwMode="auto">
          <a:xfrm>
            <a:off x="29528" y="817362"/>
            <a:ext cx="3380185" cy="35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21"/>
          <p:cNvSpPr txBox="1">
            <a:spLocks noChangeArrowheads="1"/>
          </p:cNvSpPr>
          <p:nvPr/>
        </p:nvSpPr>
        <p:spPr bwMode="auto">
          <a:xfrm>
            <a:off x="3564529" y="160053"/>
            <a:ext cx="3407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dirty="0">
                <a:solidFill>
                  <a:schemeClr val="accent2"/>
                </a:solidFill>
                <a:latin typeface="Arial" panose="020B0604020202020204" pitchFamily="34" charset="0"/>
                <a:ea typeface="+mj-ea"/>
                <a:cs typeface="Arial" pitchFamily="34" charset="0"/>
              </a:rPr>
              <a:t>Cochlear implants</a:t>
            </a:r>
          </a:p>
        </p:txBody>
      </p:sp>
      <p:pic>
        <p:nvPicPr>
          <p:cNvPr id="7173" name="Picture 10"/>
          <p:cNvPicPr>
            <a:picLocks noChangeAspect="1" noChangeArrowheads="1"/>
          </p:cNvPicPr>
          <p:nvPr/>
        </p:nvPicPr>
        <p:blipFill>
          <a:blip r:embed="rId3">
            <a:extLst>
              <a:ext uri="{28A0092B-C50C-407E-A947-70E740481C1C}">
                <a14:useLocalDpi xmlns:a14="http://schemas.microsoft.com/office/drawing/2010/main" val="0"/>
              </a:ext>
            </a:extLst>
          </a:blip>
          <a:srcRect r="41660"/>
          <a:stretch>
            <a:fillRect/>
          </a:stretch>
        </p:blipFill>
        <p:spPr bwMode="auto">
          <a:xfrm>
            <a:off x="3437096" y="662580"/>
            <a:ext cx="3590925" cy="371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1249044" y="2218820"/>
            <a:ext cx="0" cy="391623"/>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21152" y="2326833"/>
            <a:ext cx="0" cy="586532"/>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031242" y="2521741"/>
            <a:ext cx="0" cy="799190"/>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05428" y="2110809"/>
            <a:ext cx="0" cy="1308479"/>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23530" y="2076529"/>
            <a:ext cx="0" cy="1719413"/>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33620" y="2076528"/>
            <a:ext cx="0" cy="1969718"/>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91863" y="160053"/>
            <a:ext cx="217212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These audiograms show the different way hearing aids and cochlear implants work. </a:t>
            </a:r>
            <a:endParaRPr lang="en-GB" dirty="0"/>
          </a:p>
        </p:txBody>
      </p:sp>
      <p:sp>
        <p:nvSpPr>
          <p:cNvPr id="13" name="TextBox 12"/>
          <p:cNvSpPr txBox="1"/>
          <p:nvPr/>
        </p:nvSpPr>
        <p:spPr>
          <a:xfrm>
            <a:off x="6891863" y="1783077"/>
            <a:ext cx="217212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Hearing aids add different amounts of amplification depending on the hearing loss at </a:t>
            </a:r>
            <a:r>
              <a:rPr lang="en-GB" dirty="0"/>
              <a:t>different frequencies</a:t>
            </a:r>
            <a:r>
              <a:rPr lang="en-GB" dirty="0" smtClean="0"/>
              <a:t>.</a:t>
            </a:r>
            <a:endParaRPr lang="en-GB" dirty="0"/>
          </a:p>
        </p:txBody>
      </p:sp>
      <p:sp>
        <p:nvSpPr>
          <p:cNvPr id="15" name="TextBox 14"/>
          <p:cNvSpPr txBox="1"/>
          <p:nvPr/>
        </p:nvSpPr>
        <p:spPr>
          <a:xfrm>
            <a:off x="6891863" y="1725809"/>
            <a:ext cx="217212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The red lines show the child’s hearing loss without amplification</a:t>
            </a:r>
          </a:p>
          <a:p>
            <a:endParaRPr lang="en-GB" dirty="0"/>
          </a:p>
          <a:p>
            <a:r>
              <a:rPr lang="en-GB" dirty="0" smtClean="0"/>
              <a:t>The black line is an estimation of what they can hear with their hearing device.</a:t>
            </a:r>
            <a:endParaRPr lang="en-GB" dirty="0"/>
          </a:p>
        </p:txBody>
      </p:sp>
      <p:sp>
        <p:nvSpPr>
          <p:cNvPr id="17" name="TextBox 16"/>
          <p:cNvSpPr txBox="1"/>
          <p:nvPr/>
        </p:nvSpPr>
        <p:spPr>
          <a:xfrm>
            <a:off x="6891862" y="1725808"/>
            <a:ext cx="217212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Cochlear implants work in a different way and provide electrical signals to the cochlea. They can give children with a profound loss access to some very quiet sounds.</a:t>
            </a:r>
            <a:endParaRPr lang="en-GB" dirty="0"/>
          </a:p>
        </p:txBody>
      </p:sp>
      <p:sp>
        <p:nvSpPr>
          <p:cNvPr id="19" name="TextBox 18"/>
          <p:cNvSpPr txBox="1"/>
          <p:nvPr/>
        </p:nvSpPr>
        <p:spPr>
          <a:xfrm>
            <a:off x="6895246" y="2030608"/>
            <a:ext cx="217212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Depending on their degree of loss there can be some speech sounds which are too quiet to hear even when wearing hearing aids</a:t>
            </a:r>
            <a:endParaRPr lang="en-GB" dirty="0"/>
          </a:p>
        </p:txBody>
      </p:sp>
      <p:sp>
        <p:nvSpPr>
          <p:cNvPr id="18" name="TextBox 17"/>
          <p:cNvSpPr txBox="1"/>
          <p:nvPr/>
        </p:nvSpPr>
        <p:spPr>
          <a:xfrm>
            <a:off x="6891863" y="1878208"/>
            <a:ext cx="2172127"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Children can hear sounds below the line but sounds which appear above the line are too quiet to hear.</a:t>
            </a:r>
            <a:endParaRPr lang="en-GB" dirty="0"/>
          </a:p>
        </p:txBody>
      </p:sp>
    </p:spTree>
    <p:extLst>
      <p:ext uri="{BB962C8B-B14F-4D97-AF65-F5344CB8AC3E}">
        <p14:creationId xmlns:p14="http://schemas.microsoft.com/office/powerpoint/2010/main" val="4063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1" animBg="1"/>
      <p:bldP spid="17" grpId="0" animBg="1"/>
      <p:bldP spid="19" grpId="0" animBg="1"/>
      <p:bldP spid="19"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95263"/>
            <a:ext cx="8229600" cy="857250"/>
          </a:xfrm>
        </p:spPr>
        <p:txBody>
          <a:bodyPr/>
          <a:lstStyle/>
          <a:p>
            <a:r>
              <a:rPr lang="en-GB" dirty="0" smtClean="0">
                <a:solidFill>
                  <a:schemeClr val="accent2"/>
                </a:solidFill>
              </a:rPr>
              <a:t>Hearing </a:t>
            </a:r>
            <a:r>
              <a:rPr lang="en-GB" dirty="0" smtClean="0">
                <a:solidFill>
                  <a:schemeClr val="accent2"/>
                </a:solidFill>
              </a:rPr>
              <a:t>Aids vs </a:t>
            </a:r>
            <a:r>
              <a:rPr lang="en-GB" dirty="0" smtClean="0">
                <a:solidFill>
                  <a:schemeClr val="accent2"/>
                </a:solidFill>
              </a:rPr>
              <a:t>Glasses</a:t>
            </a:r>
          </a:p>
        </p:txBody>
      </p:sp>
      <p:pic>
        <p:nvPicPr>
          <p:cNvPr id="7171" name="Picture 3" descr="How To Read Without Your Glass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56" y="1052513"/>
            <a:ext cx="5561909" cy="321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60820" y="800100"/>
            <a:ext cx="2217420" cy="3416320"/>
          </a:xfrm>
          <a:prstGeom prst="rect">
            <a:avLst/>
          </a:prstGeom>
          <a:noFill/>
        </p:spPr>
        <p:txBody>
          <a:bodyPr wrap="square" rtlCol="0">
            <a:spAutoFit/>
          </a:bodyPr>
          <a:lstStyle/>
          <a:p>
            <a:r>
              <a:rPr lang="en-GB" dirty="0" smtClean="0"/>
              <a:t>Hearing devices do not work in the same way as glasses. </a:t>
            </a:r>
          </a:p>
          <a:p>
            <a:endParaRPr lang="en-GB" dirty="0"/>
          </a:p>
          <a:p>
            <a:r>
              <a:rPr lang="en-GB" dirty="0" smtClean="0"/>
              <a:t>When listening through a hearing aid or cochlear implant the signal is not crisp and clear and children still rely on a range of cues to help them understand</a:t>
            </a:r>
            <a:endParaRPr lang="en-GB" dirty="0"/>
          </a:p>
        </p:txBody>
      </p:sp>
    </p:spTree>
    <p:extLst>
      <p:ext uri="{BB962C8B-B14F-4D97-AF65-F5344CB8AC3E}">
        <p14:creationId xmlns:p14="http://schemas.microsoft.com/office/powerpoint/2010/main" val="90366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plate colou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b4d4e3-5e6b-4cd2-b4f1-c2cfb07e87bd">
      <Value>121</Value>
    </TaxCatchAll>
    <jca61ed375004124b06360e7e528af3a xmlns="d0b4d4e3-5e6b-4cd2-b4f1-c2cfb07e87bd">
      <Terms xmlns="http://schemas.microsoft.com/office/infopath/2007/PartnerControls"/>
    </jca61ed375004124b06360e7e528af3a>
    <a89ec2e881924649b56d136f417343cd xmlns="14b87bfc-89ff-4911-b9dc-f8526a62674a">
      <Terms xmlns="http://schemas.microsoft.com/office/infopath/2007/PartnerControls">
        <TermInfo xmlns="http://schemas.microsoft.com/office/infopath/2007/PartnerControls">
          <TermName xmlns="http://schemas.microsoft.com/office/infopath/2007/PartnerControls">Corporate MS Office Templates</TermName>
          <TermId xmlns="http://schemas.microsoft.com/office/infopath/2007/PartnerControls">3f449300-6e98-452a-b689-156cf1d47528</TermId>
        </TermInfo>
      </Terms>
    </a89ec2e881924649b56d136f417343cd>
  </documentManagement>
</p:properties>
</file>

<file path=customXml/item3.xml><?xml version="1.0" encoding="utf-8"?>
<ct:contentTypeSchema xmlns:ct="http://schemas.microsoft.com/office/2006/metadata/contentType" xmlns:ma="http://schemas.microsoft.com/office/2006/metadata/properties/metaAttributes" ct:_="" ma:_="" ma:contentTypeName="BradNetDoc" ma:contentTypeID="0x010100BF21E284049E0B4E9C13BCEFF60FE20600DE18FF97D118AE449442E56ACEED7777" ma:contentTypeVersion="3" ma:contentTypeDescription="" ma:contentTypeScope="" ma:versionID="14958f5b3373c4c36b5e0d92013e2e68">
  <xsd:schema xmlns:xsd="http://www.w3.org/2001/XMLSchema" xmlns:xs="http://www.w3.org/2001/XMLSchema" xmlns:p="http://schemas.microsoft.com/office/2006/metadata/properties" xmlns:ns2="d0b4d4e3-5e6b-4cd2-b4f1-c2cfb07e87bd" xmlns:ns3="14b87bfc-89ff-4911-b9dc-f8526a62674a" targetNamespace="http://schemas.microsoft.com/office/2006/metadata/properties" ma:root="true" ma:fieldsID="844c76de397200a8de43eead85be39de" ns2:_="" ns3:_="">
    <xsd:import namespace="d0b4d4e3-5e6b-4cd2-b4f1-c2cfb07e87bd"/>
    <xsd:import namespace="14b87bfc-89ff-4911-b9dc-f8526a62674a"/>
    <xsd:element name="properties">
      <xsd:complexType>
        <xsd:sequence>
          <xsd:element name="documentManagement">
            <xsd:complexType>
              <xsd:all>
                <xsd:element ref="ns2:jca61ed375004124b06360e7e528af3a" minOccurs="0"/>
                <xsd:element ref="ns2:TaxCatchAll" minOccurs="0"/>
                <xsd:element ref="ns2:TaxCatchAllLabel" minOccurs="0"/>
                <xsd:element ref="ns3:a89ec2e881924649b56d136f417343c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4d4e3-5e6b-4cd2-b4f1-c2cfb07e87bd" elementFormDefault="qualified">
    <xsd:import namespace="http://schemas.microsoft.com/office/2006/documentManagement/types"/>
    <xsd:import namespace="http://schemas.microsoft.com/office/infopath/2007/PartnerControls"/>
    <xsd:element name="jca61ed375004124b06360e7e528af3a" ma:index="8" nillable="true" ma:taxonomy="true" ma:internalName="jca61ed375004124b06360e7e528af3a" ma:taxonomyFieldName="BNDepartment" ma:displayName="Department" ma:indexed="true" ma:default="" ma:fieldId="{3ca61ed3-7500-4124-b063-60e7e528af3a}" ma:sspId="95ffa1d7-3c64-41f3-9f50-fdcccd4bda03" ma:termSetId="919cebc2-c505-4154-acbe-cc463165d79b" ma:anchorId="4609a5d4-f984-44ea-b8c2-60fe2b2707c1" ma:open="false" ma:isKeyword="false">
      <xsd:complexType>
        <xsd:sequence>
          <xsd:element ref="pc:Terms" minOccurs="0" maxOccurs="1"/>
        </xsd:sequence>
      </xsd:complexType>
    </xsd:element>
    <xsd:element name="TaxCatchAll" ma:index="9" nillable="true" ma:displayName="Taxonomy Catch All Column" ma:hidden="true" ma:list="{6ed2c0d6-85fc-4350-9a3a-822f58bfba56}" ma:internalName="TaxCatchAll" ma:showField="CatchAllData" ma:web="d0b4d4e3-5e6b-4cd2-b4f1-c2cfb07e87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d2c0d6-85fc-4350-9a3a-822f58bfba56}" ma:internalName="TaxCatchAllLabel" ma:readOnly="true" ma:showField="CatchAllDataLabel" ma:web="d0b4d4e3-5e6b-4cd2-b4f1-c2cfb07e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b87bfc-89ff-4911-b9dc-f8526a62674a" elementFormDefault="qualified">
    <xsd:import namespace="http://schemas.microsoft.com/office/2006/documentManagement/types"/>
    <xsd:import namespace="http://schemas.microsoft.com/office/infopath/2007/PartnerControls"/>
    <xsd:element name="a89ec2e881924649b56d136f417343cd" ma:index="12" nillable="true" ma:taxonomy="true" ma:internalName="a89ec2e881924649b56d136f417343cd" ma:taxonomyFieldName="RollupTag" ma:displayName="RollupTag" ma:default="" ma:fieldId="{a89ec2e8-8192-4649-b56d-136f417343cd}" ma:taxonomyMulti="true" ma:sspId="95ffa1d7-3c64-41f3-9f50-fdcccd4bda03" ma:termSetId="919cebc2-c505-4154-acbe-cc463165d79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2E2A7-AD72-4AAC-B18B-1A8726684AFB}">
  <ds:schemaRefs>
    <ds:schemaRef ds:uri="http://schemas.microsoft.com/sharepoint/v3/contenttype/forms"/>
  </ds:schemaRefs>
</ds:datastoreItem>
</file>

<file path=customXml/itemProps2.xml><?xml version="1.0" encoding="utf-8"?>
<ds:datastoreItem xmlns:ds="http://schemas.openxmlformats.org/officeDocument/2006/customXml" ds:itemID="{E92AA79A-D2A3-4F31-ACDD-60CF1586ACEF}">
  <ds:schemaRefs>
    <ds:schemaRef ds:uri="http://purl.org/dc/elements/1.1/"/>
    <ds:schemaRef ds:uri="http://schemas.microsoft.com/office/2006/metadata/properties"/>
    <ds:schemaRef ds:uri="14b87bfc-89ff-4911-b9dc-f8526a62674a"/>
    <ds:schemaRef ds:uri="http://schemas.openxmlformats.org/package/2006/metadata/core-properties"/>
    <ds:schemaRef ds:uri="http://purl.org/dc/terms/"/>
    <ds:schemaRef ds:uri="d0b4d4e3-5e6b-4cd2-b4f1-c2cfb07e87bd"/>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560BC3E-3E91-4D0B-B1C7-0E17E01D6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4d4e3-5e6b-4cd2-b4f1-c2cfb07e87bd"/>
    <ds:schemaRef ds:uri="14b87bfc-89ff-4911-b9dc-f8526a626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3996</TotalTime>
  <Words>1110</Words>
  <Application>Microsoft Office PowerPoint</Application>
  <PresentationFormat>On-screen Show (16:9)</PresentationFormat>
  <Paragraphs>162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Symbol</vt:lpstr>
      <vt:lpstr>Times New Roman</vt:lpstr>
      <vt:lpstr>Office Theme</vt:lpstr>
      <vt:lpstr>PowerPoint Presentation</vt:lpstr>
      <vt:lpstr>PowerPoint Presentation</vt:lpstr>
      <vt:lpstr>PowerPoint Presentation</vt:lpstr>
      <vt:lpstr>The Audiogram</vt:lpstr>
      <vt:lpstr>Degrees of Deafness</vt:lpstr>
      <vt:lpstr>Types of Deafness</vt:lpstr>
      <vt:lpstr>Hearing aids, BAHA and cochlear implants</vt:lpstr>
      <vt:lpstr>Hearing aids</vt:lpstr>
      <vt:lpstr>Hearing Aids vs Glasses</vt:lpstr>
      <vt:lpstr>Determining the level of support</vt:lpstr>
      <vt:lpstr>The Graduated Approach</vt:lpstr>
      <vt:lpstr>Radio Aids</vt:lpstr>
      <vt:lpstr>Quality First Teaching</vt:lpstr>
    </vt:vector>
  </TitlesOfParts>
  <Company>City of Bradford 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Widescreen</dc:title>
  <dc:creator>James Hart</dc:creator>
  <cp:lastModifiedBy>Antony Limbert</cp:lastModifiedBy>
  <cp:revision>227</cp:revision>
  <cp:lastPrinted>2018-06-20T08:09:33Z</cp:lastPrinted>
  <dcterms:created xsi:type="dcterms:W3CDTF">2016-09-21T18:26:42Z</dcterms:created>
  <dcterms:modified xsi:type="dcterms:W3CDTF">2021-10-05T12:38:55Z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0x010100BF21E284049E0B4E9C13BCEFF60FE20600DE18FF97D118AE449442E56ACEED7777</vt:lpwstr>
  </property>
  <property fmtid="{D5CDD505-2E9C-101B-9397-08002B2CF9AE}" pid="3" name="RollupTag">
    <vt:lpwstr>121;#Corporate MS Office Templates|3f449300-6e98-452a-b689-156cf1d47528</vt:lpwstr>
  </property>
  <property fmtid="{D5CDD505-2E9C-101B-9397-08002B2CF9AE}" pid="4" name="BNDepartment">
    <vt:lpwstr/>
  </property>
</Properties>
</file>