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0" r:id="rId5"/>
    <p:sldId id="261" r:id="rId6"/>
    <p:sldId id="263" r:id="rId7"/>
    <p:sldId id="258" r:id="rId8"/>
    <p:sldId id="262" r:id="rId9"/>
    <p:sldId id="264" r:id="rId10"/>
    <p:sldId id="268" r:id="rId11"/>
    <p:sldId id="265" r:id="rId12"/>
    <p:sldId id="266"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85968" autoAdjust="0"/>
  </p:normalViewPr>
  <p:slideViewPr>
    <p:cSldViewPr>
      <p:cViewPr varScale="1">
        <p:scale>
          <a:sx n="63" d="100"/>
          <a:sy n="63"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3B055-1430-45C0-8644-8CD4C8A6BC04}" type="datetimeFigureOut">
              <a:rPr lang="en-GB" smtClean="0"/>
              <a:t>18/01/2023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0CF8A-F37E-4844-9ADD-4AF6D26CC5E6}" type="slidenum">
              <a:rPr lang="en-GB" smtClean="0"/>
              <a:t>‹#›</a:t>
            </a:fld>
            <a:endParaRPr lang="en-GB"/>
          </a:p>
        </p:txBody>
      </p:sp>
    </p:spTree>
    <p:extLst>
      <p:ext uri="{BB962C8B-B14F-4D97-AF65-F5344CB8AC3E}">
        <p14:creationId xmlns:p14="http://schemas.microsoft.com/office/powerpoint/2010/main" val="27303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200 children – give</a:t>
            </a:r>
            <a:r>
              <a:rPr lang="en-GB" baseline="0" dirty="0" smtClean="0"/>
              <a:t> the children an idea of how many this is – more that 6 classes of children.</a:t>
            </a:r>
          </a:p>
          <a:p>
            <a:endParaRPr lang="en-GB" baseline="0" dirty="0" smtClean="0"/>
          </a:p>
          <a:p>
            <a:r>
              <a:rPr lang="en-GB" baseline="0" dirty="0" smtClean="0"/>
              <a:t>Can they think of the different ways people can be hurt on the road? </a:t>
            </a:r>
          </a:p>
          <a:p>
            <a:r>
              <a:rPr lang="en-GB" baseline="0" dirty="0" smtClean="0"/>
              <a:t>Highest number is often as pedestrians, followed by in cars. </a:t>
            </a:r>
          </a:p>
          <a:p>
            <a:r>
              <a:rPr lang="en-GB" baseline="0" dirty="0" smtClean="0"/>
              <a:t>This session concentrates on keeping safe as pedestrians. </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2</a:t>
            </a:fld>
            <a:endParaRPr lang="en-GB"/>
          </a:p>
        </p:txBody>
      </p:sp>
    </p:spTree>
    <p:extLst>
      <p:ext uri="{BB962C8B-B14F-4D97-AF65-F5344CB8AC3E}">
        <p14:creationId xmlns:p14="http://schemas.microsoft.com/office/powerpoint/2010/main" val="104998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7. </a:t>
            </a:r>
            <a:r>
              <a:rPr lang="en-GB" baseline="0" dirty="0" smtClean="0"/>
              <a:t>One of the main reasons children are hit by cars is crossing between parked vehicles – it means that they can’t see the road clearly &amp; the drivers can’t see them.</a:t>
            </a:r>
            <a:endParaRPr lang="en-GB" dirty="0" smtClean="0"/>
          </a:p>
          <a:p>
            <a:endParaRPr lang="en-GB" dirty="0" smtClean="0"/>
          </a:p>
          <a:p>
            <a:r>
              <a:rPr lang="en-GB" dirty="0" smtClean="0"/>
              <a:t>It is important</a:t>
            </a:r>
            <a:r>
              <a:rPr lang="en-GB" baseline="0" dirty="0" smtClean="0"/>
              <a:t> to think for themselves when crossing the road and not just follow others. If you don’t think it is safe then do not risk it. It is sometimes difficult to do something different to our friends, but it is ok to say no to them, especially when our safety is at risk. Your friends might decide to follow you when they see you doing the right thing. Set a good example.</a:t>
            </a:r>
          </a:p>
          <a:p>
            <a:endParaRPr lang="en-GB" baseline="0" dirty="0" smtClean="0"/>
          </a:p>
        </p:txBody>
      </p:sp>
      <p:sp>
        <p:nvSpPr>
          <p:cNvPr id="4" name="Slide Number Placeholder 3"/>
          <p:cNvSpPr>
            <a:spLocks noGrp="1"/>
          </p:cNvSpPr>
          <p:nvPr>
            <p:ph type="sldNum" sz="quarter" idx="10"/>
          </p:nvPr>
        </p:nvSpPr>
        <p:spPr/>
        <p:txBody>
          <a:bodyPr/>
          <a:lstStyle/>
          <a:p>
            <a:fld id="{D590CF8A-F37E-4844-9ADD-4AF6D26CC5E6}" type="slidenum">
              <a:rPr lang="en-GB" smtClean="0"/>
              <a:t>11</a:t>
            </a:fld>
            <a:endParaRPr lang="en-GB"/>
          </a:p>
        </p:txBody>
      </p:sp>
    </p:spTree>
    <p:extLst>
      <p:ext uri="{BB962C8B-B14F-4D97-AF65-F5344CB8AC3E}">
        <p14:creationId xmlns:p14="http://schemas.microsoft.com/office/powerpoint/2010/main" val="195624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8. </a:t>
            </a:r>
            <a:r>
              <a:rPr lang="en-GB" dirty="0" smtClean="0"/>
              <a:t>Many children suggest the pavement – this is safer than the road, but not the safest</a:t>
            </a:r>
            <a:r>
              <a:rPr lang="en-GB" baseline="0" dirty="0" smtClean="0"/>
              <a:t> place to play. Beware of ball rolling into the road – remember not to run out after it.</a:t>
            </a:r>
          </a:p>
          <a:p>
            <a:endParaRPr lang="en-GB" baseline="0" dirty="0" smtClean="0"/>
          </a:p>
          <a:p>
            <a:r>
              <a:rPr lang="en-GB" b="1" baseline="0" dirty="0" smtClean="0"/>
              <a:t>9.</a:t>
            </a:r>
            <a:r>
              <a:rPr lang="en-GB" baseline="0" dirty="0" smtClean="0"/>
              <a:t> Many people are hit by cars because they are using their phone and not paying attention to the road. Don’t be distracted. </a:t>
            </a:r>
          </a:p>
          <a:p>
            <a:r>
              <a:rPr lang="en-GB" baseline="0" dirty="0" smtClean="0"/>
              <a:t>Take headphones out before crossing. You need to be able to hear traffic coming as well as see it. Some vehicles we hear before we see, e.g. motorbikes &amp; emergency vehicles. Some vehicles are very quiet like electric cars and cyclists, so we need to be looking more.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12</a:t>
            </a:fld>
            <a:endParaRPr lang="en-GB"/>
          </a:p>
        </p:txBody>
      </p:sp>
    </p:spTree>
    <p:extLst>
      <p:ext uri="{BB962C8B-B14F-4D97-AF65-F5344CB8AC3E}">
        <p14:creationId xmlns:p14="http://schemas.microsoft.com/office/powerpoint/2010/main" val="200455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‘Stop,</a:t>
            </a:r>
            <a:r>
              <a:rPr lang="en-GB" baseline="0" dirty="0" smtClean="0"/>
              <a:t> Look, Listen’ film click - </a:t>
            </a:r>
            <a:r>
              <a:rPr lang="en-GB" dirty="0" smtClean="0"/>
              <a:t>To open video – right click on the link and click on ‘open hyperlink’.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13</a:t>
            </a:fld>
            <a:endParaRPr lang="en-GB"/>
          </a:p>
        </p:txBody>
      </p:sp>
    </p:spTree>
    <p:extLst>
      <p:ext uri="{BB962C8B-B14F-4D97-AF65-F5344CB8AC3E}">
        <p14:creationId xmlns:p14="http://schemas.microsoft.com/office/powerpoint/2010/main" val="79273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up</a:t>
            </a:r>
            <a:r>
              <a:rPr lang="en-GB" baseline="0" dirty="0" smtClean="0"/>
              <a:t> the scores. There is a tie-breaker question on the next slide if needed</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14</a:t>
            </a:fld>
            <a:endParaRPr lang="en-GB"/>
          </a:p>
        </p:txBody>
      </p:sp>
    </p:spTree>
    <p:extLst>
      <p:ext uri="{BB962C8B-B14F-4D97-AF65-F5344CB8AC3E}">
        <p14:creationId xmlns:p14="http://schemas.microsoft.com/office/powerpoint/2010/main" val="357539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 Griffin</a:t>
            </a:r>
            <a:r>
              <a:rPr lang="en-GB" b="1" baseline="0" dirty="0" smtClean="0"/>
              <a:t> is not a crossing. </a:t>
            </a:r>
            <a:endParaRPr lang="en-GB" b="1" dirty="0" smtClean="0"/>
          </a:p>
          <a:p>
            <a:r>
              <a:rPr lang="en-GB" dirty="0" smtClean="0"/>
              <a:t>Pegasus</a:t>
            </a:r>
            <a:r>
              <a:rPr lang="en-GB" baseline="0" dirty="0" smtClean="0"/>
              <a:t> Crossing is for pedestrians and horse riders (the button is high up!)</a:t>
            </a:r>
          </a:p>
          <a:p>
            <a:r>
              <a:rPr lang="en-GB" baseline="0" dirty="0" smtClean="0"/>
              <a:t>Toucan Crossing is for pedestrians and cyclists </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15</a:t>
            </a:fld>
            <a:endParaRPr lang="en-GB"/>
          </a:p>
        </p:txBody>
      </p:sp>
    </p:spTree>
    <p:extLst>
      <p:ext uri="{BB962C8B-B14F-4D97-AF65-F5344CB8AC3E}">
        <p14:creationId xmlns:p14="http://schemas.microsoft.com/office/powerpoint/2010/main" val="335052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a:t>
            </a:r>
            <a:r>
              <a:rPr lang="en-GB" baseline="0" dirty="0" smtClean="0"/>
              <a:t> the session by recapping the Green Cross Code altogether. </a:t>
            </a:r>
          </a:p>
          <a:p>
            <a:r>
              <a:rPr lang="en-GB" baseline="0" dirty="0" smtClean="0"/>
              <a:t>Important that they remember to concentrate when they are outside. It is very easy to be distracted. Some of them will be starting to make journeys on their own now – perhaps with friends – without an adult. This is when accidents start to happen. In fact, the number of children hit by cars peaks between age 10-12. Year 5 are just heading into that age group. </a:t>
            </a:r>
          </a:p>
        </p:txBody>
      </p:sp>
      <p:sp>
        <p:nvSpPr>
          <p:cNvPr id="4" name="Slide Number Placeholder 3"/>
          <p:cNvSpPr>
            <a:spLocks noGrp="1"/>
          </p:cNvSpPr>
          <p:nvPr>
            <p:ph type="sldNum" sz="quarter" idx="10"/>
          </p:nvPr>
        </p:nvSpPr>
        <p:spPr/>
        <p:txBody>
          <a:bodyPr/>
          <a:lstStyle/>
          <a:p>
            <a:fld id="{D590CF8A-F37E-4844-9ADD-4AF6D26CC5E6}" type="slidenum">
              <a:rPr lang="en-GB" smtClean="0"/>
              <a:t>16</a:t>
            </a:fld>
            <a:endParaRPr lang="en-GB"/>
          </a:p>
        </p:txBody>
      </p:sp>
    </p:spTree>
    <p:extLst>
      <p:ext uri="{BB962C8B-B14F-4D97-AF65-F5344CB8AC3E}">
        <p14:creationId xmlns:p14="http://schemas.microsoft.com/office/powerpoint/2010/main" val="293030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that today they are going to be thinking about road safety and how they can keep themselves safe as pedestrians. Check they know what a pedestrian is.</a:t>
            </a:r>
          </a:p>
          <a:p>
            <a:endParaRPr lang="en-GB" baseline="0" dirty="0" smtClean="0"/>
          </a:p>
          <a:p>
            <a:r>
              <a:rPr lang="en-GB" dirty="0" smtClean="0"/>
              <a:t>Ask for</a:t>
            </a:r>
            <a:r>
              <a:rPr lang="en-GB" baseline="0" dirty="0" smtClean="0"/>
              <a:t> a show of hands – </a:t>
            </a:r>
            <a:r>
              <a:rPr lang="en-GB" b="1" baseline="0" dirty="0" smtClean="0"/>
              <a:t>who knows how to cross safely? </a:t>
            </a:r>
            <a:r>
              <a:rPr lang="en-GB" baseline="0" dirty="0" smtClean="0"/>
              <a:t>Hopefully most of them will put their hand up. Considering most of them already know how to cross the road, you are going to test their knowledge by doing a quiz.  </a:t>
            </a:r>
          </a:p>
          <a:p>
            <a:endParaRPr lang="en-GB" baseline="0" dirty="0" smtClean="0"/>
          </a:p>
          <a:p>
            <a:endParaRPr lang="en-GB" baseline="0" dirty="0" smtClean="0"/>
          </a:p>
          <a:p>
            <a:r>
              <a:rPr lang="en-GB" baseline="0" dirty="0" smtClean="0"/>
              <a:t> </a:t>
            </a:r>
          </a:p>
        </p:txBody>
      </p:sp>
      <p:sp>
        <p:nvSpPr>
          <p:cNvPr id="4" name="Slide Number Placeholder 3"/>
          <p:cNvSpPr>
            <a:spLocks noGrp="1"/>
          </p:cNvSpPr>
          <p:nvPr>
            <p:ph type="sldNum" sz="quarter" idx="10"/>
          </p:nvPr>
        </p:nvSpPr>
        <p:spPr/>
        <p:txBody>
          <a:bodyPr/>
          <a:lstStyle/>
          <a:p>
            <a:fld id="{D590CF8A-F37E-4844-9ADD-4AF6D26CC5E6}" type="slidenum">
              <a:rPr lang="en-GB" smtClean="0"/>
              <a:t>3</a:t>
            </a:fld>
            <a:endParaRPr lang="en-GB"/>
          </a:p>
        </p:txBody>
      </p:sp>
    </p:spTree>
    <p:extLst>
      <p:ext uri="{BB962C8B-B14F-4D97-AF65-F5344CB8AC3E}">
        <p14:creationId xmlns:p14="http://schemas.microsoft.com/office/powerpoint/2010/main" val="78108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Split</a:t>
            </a:r>
            <a:r>
              <a:rPr lang="en-GB" baseline="0" dirty="0" smtClean="0"/>
              <a:t> the class down the middle into two teams – they might like to pick team names. Keep score on the board. </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4</a:t>
            </a:fld>
            <a:endParaRPr lang="en-GB"/>
          </a:p>
        </p:txBody>
      </p:sp>
    </p:spTree>
    <p:extLst>
      <p:ext uri="{BB962C8B-B14F-4D97-AF65-F5344CB8AC3E}">
        <p14:creationId xmlns:p14="http://schemas.microsoft.com/office/powerpoint/2010/main" val="27831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smtClean="0"/>
              <a:t>Any of the following wins a point – Find a safer place to cross, Stop, Look, Listen or Think. There could be others such as; do not run, or do not use your mobile phone while crossing that you choose to accept (use your own judgement). </a:t>
            </a:r>
          </a:p>
          <a:p>
            <a:pPr marL="228600" indent="-228600">
              <a:buAutoNum type="arabicPeriod"/>
            </a:pPr>
            <a:endParaRPr lang="en-GB" baseline="0" dirty="0" smtClean="0"/>
          </a:p>
          <a:p>
            <a:pPr marL="228600" indent="-228600">
              <a:buAutoNum type="arabicPeriod"/>
            </a:pPr>
            <a:r>
              <a:rPr lang="en-GB" baseline="0" dirty="0" smtClean="0"/>
              <a:t>The Green Cross Code </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5</a:t>
            </a:fld>
            <a:endParaRPr lang="en-GB"/>
          </a:p>
        </p:txBody>
      </p:sp>
    </p:spTree>
    <p:extLst>
      <p:ext uri="{BB962C8B-B14F-4D97-AF65-F5344CB8AC3E}">
        <p14:creationId xmlns:p14="http://schemas.microsoft.com/office/powerpoint/2010/main" val="380578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safer place is a pedestrian crossing – you can see these on the following slide. If there is no pedestrian crossing available, then a safer place is where you can see in all directions away from bends and parked cars. </a:t>
            </a:r>
          </a:p>
          <a:p>
            <a:endParaRPr lang="en-GB" baseline="0" dirty="0" smtClean="0"/>
          </a:p>
          <a:p>
            <a:r>
              <a:rPr lang="en-GB" baseline="0" dirty="0" smtClean="0"/>
              <a:t>It is important we always remember to use the Green Cross Code every time we cross the road – even on quiet roads. </a:t>
            </a:r>
          </a:p>
          <a:p>
            <a:endParaRPr lang="en-GB" baseline="0" dirty="0" smtClean="0"/>
          </a:p>
          <a:p>
            <a:r>
              <a:rPr lang="en-GB" baseline="0" dirty="0" smtClean="0"/>
              <a:t>Ask the children to say the words of the Green Cross Code altogether to help them remember it.</a:t>
            </a:r>
          </a:p>
          <a:p>
            <a:endParaRPr lang="en-GB" baseline="0" dirty="0" smtClean="0"/>
          </a:p>
        </p:txBody>
      </p:sp>
      <p:sp>
        <p:nvSpPr>
          <p:cNvPr id="4" name="Slide Number Placeholder 3"/>
          <p:cNvSpPr>
            <a:spLocks noGrp="1"/>
          </p:cNvSpPr>
          <p:nvPr>
            <p:ph type="sldNum" sz="quarter" idx="10"/>
          </p:nvPr>
        </p:nvSpPr>
        <p:spPr/>
        <p:txBody>
          <a:bodyPr/>
          <a:lstStyle/>
          <a:p>
            <a:fld id="{E36EA1A0-AA3D-46E6-A53B-C63F0DD04123}" type="slidenum">
              <a:rPr lang="en-GB" smtClean="0"/>
              <a:t>6</a:t>
            </a:fld>
            <a:endParaRPr lang="en-GB"/>
          </a:p>
        </p:txBody>
      </p:sp>
    </p:spTree>
    <p:extLst>
      <p:ext uri="{BB962C8B-B14F-4D97-AF65-F5344CB8AC3E}">
        <p14:creationId xmlns:p14="http://schemas.microsoft.com/office/powerpoint/2010/main" val="256731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baseline="0" dirty="0" smtClean="0"/>
              <a:t>Ask the children the name and to briefly explain how to use each crossing. </a:t>
            </a:r>
          </a:p>
          <a:p>
            <a:pPr marL="0" indent="0">
              <a:buNone/>
            </a:pPr>
            <a:endParaRPr lang="en-GB" b="0" baseline="0" dirty="0" smtClean="0"/>
          </a:p>
          <a:p>
            <a:pPr marL="228600" indent="-228600">
              <a:buAutoNum type="arabicPeriod"/>
            </a:pPr>
            <a:r>
              <a:rPr lang="en-GB" b="1" baseline="0" dirty="0" smtClean="0"/>
              <a:t>Zebra Crossing </a:t>
            </a:r>
            <a:r>
              <a:rPr lang="en-GB" baseline="0" dirty="0" smtClean="0"/>
              <a:t>– wait on the pavement behind the kerb until the traffic has stopped on both sides before crossing. </a:t>
            </a:r>
          </a:p>
          <a:p>
            <a:pPr marL="228600" indent="-228600">
              <a:buAutoNum type="arabicPeriod"/>
            </a:pPr>
            <a:r>
              <a:rPr lang="en-GB" b="1" baseline="0" dirty="0" smtClean="0"/>
              <a:t>Puffin Crossing </a:t>
            </a:r>
            <a:r>
              <a:rPr lang="en-GB" baseline="0" dirty="0" smtClean="0"/>
              <a:t>– press the button &amp; wait for the lights to change and the green man to light up on the box where the button is. Check that the traffic has stopped on both sides before crossing (this is important as cars often go through red lights). </a:t>
            </a:r>
          </a:p>
          <a:p>
            <a:pPr marL="228600" indent="-228600">
              <a:buAutoNum type="arabicPeriod"/>
            </a:pPr>
            <a:r>
              <a:rPr lang="en-GB" b="1" baseline="0" dirty="0" smtClean="0"/>
              <a:t>Pelican Crossing </a:t>
            </a:r>
            <a:r>
              <a:rPr lang="en-GB" baseline="0" dirty="0" smtClean="0"/>
              <a:t>– works in the same way as the Puffin. The difference between a Puffin and Pelican Crossing is that the red &amp; green man are high up at the other side of the road on a Pelican Crossing and on a Puffin they are displayed with the button (see photo). The Pelican Crossing works on a timer, whereas the Puffin Crossing has sensors, so the lights will only change when the pedestrian has reached the other side.</a:t>
            </a:r>
          </a:p>
          <a:p>
            <a:pPr marL="228600" indent="-228600">
              <a:buAutoNum type="arabicPeriod"/>
            </a:pPr>
            <a:r>
              <a:rPr lang="en-GB" b="1" baseline="0" dirty="0" smtClean="0"/>
              <a:t>Toucan Crossing </a:t>
            </a:r>
            <a:r>
              <a:rPr lang="en-GB" baseline="0" dirty="0" smtClean="0"/>
              <a:t>– for pedestrians &amp; cyclists (‘two can cross’). Works in the same way as the Puffin Crossing.</a:t>
            </a:r>
          </a:p>
          <a:p>
            <a:pPr marL="228600" indent="-228600">
              <a:buAutoNum type="arabicPeriod"/>
            </a:pPr>
            <a:r>
              <a:rPr lang="en-GB" b="1" baseline="0" dirty="0" smtClean="0"/>
              <a:t>Traffic Island </a:t>
            </a:r>
            <a:r>
              <a:rPr lang="en-GB" baseline="0" dirty="0" smtClean="0"/>
              <a:t>– splits the road into two. The pedestrian crosses one road &amp; stops in the middle &amp; then repeats the Green Cross Code before crossing the next.</a:t>
            </a:r>
          </a:p>
          <a:p>
            <a:pPr marL="228600" indent="-228600">
              <a:buAutoNum type="arabicPeriod"/>
            </a:pPr>
            <a:r>
              <a:rPr lang="en-GB" b="1" baseline="0" dirty="0" smtClean="0"/>
              <a:t>School Crossing Patrol or Lollipop Person </a:t>
            </a:r>
            <a:r>
              <a:rPr lang="en-GB" baseline="0" dirty="0" smtClean="0"/>
              <a:t>– found outside schools. They stop the traffic to make it safe to cross. Always wait until they have signalled for you to go before setting off &amp; always cross in front of them, not behind.</a:t>
            </a:r>
          </a:p>
          <a:p>
            <a:pPr marL="228600" indent="-228600">
              <a:buAutoNum type="arabicPeriod"/>
            </a:pPr>
            <a:r>
              <a:rPr lang="en-GB" b="1" baseline="0" dirty="0" smtClean="0"/>
              <a:t>Foot bridge </a:t>
            </a:r>
            <a:r>
              <a:rPr lang="en-GB" baseline="0" dirty="0" smtClean="0"/>
              <a:t>– goes over busy roads</a:t>
            </a:r>
          </a:p>
          <a:p>
            <a:pPr marL="228600" indent="-228600">
              <a:buAutoNum type="arabicPeriod"/>
            </a:pPr>
            <a:r>
              <a:rPr lang="en-GB" b="1" baseline="0" dirty="0" smtClean="0"/>
              <a:t>Subway</a:t>
            </a:r>
            <a:r>
              <a:rPr lang="en-GB" baseline="0" dirty="0" smtClean="0"/>
              <a:t> – found under busy roads. These are dark places and are not safe to use without an adult. </a:t>
            </a:r>
            <a:endParaRPr lang="en-GB" dirty="0"/>
          </a:p>
        </p:txBody>
      </p:sp>
      <p:sp>
        <p:nvSpPr>
          <p:cNvPr id="4" name="Slide Number Placeholder 3"/>
          <p:cNvSpPr>
            <a:spLocks noGrp="1"/>
          </p:cNvSpPr>
          <p:nvPr>
            <p:ph type="sldNum" sz="quarter" idx="10"/>
          </p:nvPr>
        </p:nvSpPr>
        <p:spPr/>
        <p:txBody>
          <a:bodyPr/>
          <a:lstStyle/>
          <a:p>
            <a:fld id="{F5A209A0-6868-4F71-B28C-5A19E2E11B60}" type="slidenum">
              <a:rPr lang="en-GB" smtClean="0"/>
              <a:t>7</a:t>
            </a:fld>
            <a:endParaRPr lang="en-GB"/>
          </a:p>
        </p:txBody>
      </p:sp>
    </p:spTree>
    <p:extLst>
      <p:ext uri="{BB962C8B-B14F-4D97-AF65-F5344CB8AC3E}">
        <p14:creationId xmlns:p14="http://schemas.microsoft.com/office/powerpoint/2010/main" val="118807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Mobile</a:t>
            </a:r>
            <a:r>
              <a:rPr lang="en-GB" sz="1200" kern="1200" baseline="0" dirty="0" smtClean="0">
                <a:solidFill>
                  <a:schemeClr val="tx1"/>
                </a:solidFill>
                <a:effectLst/>
                <a:latin typeface="+mn-lt"/>
                <a:ea typeface="+mn-ea"/>
                <a:cs typeface="+mn-cs"/>
              </a:rPr>
              <a:t> phones are a big cause of road accidents. Put your phones away when crossing the road and give the road your </a:t>
            </a:r>
            <a:r>
              <a:rPr lang="en-GB" sz="1200" kern="1200" baseline="0" smtClean="0">
                <a:solidFill>
                  <a:schemeClr val="tx1"/>
                </a:solidFill>
                <a:effectLst/>
                <a:latin typeface="+mn-lt"/>
                <a:ea typeface="+mn-ea"/>
                <a:cs typeface="+mn-cs"/>
              </a:rPr>
              <a:t>full attention.</a:t>
            </a:r>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8</a:t>
            </a:fld>
            <a:endParaRPr lang="en-GB"/>
          </a:p>
        </p:txBody>
      </p:sp>
    </p:spTree>
    <p:extLst>
      <p:ext uri="{BB962C8B-B14F-4D97-AF65-F5344CB8AC3E}">
        <p14:creationId xmlns:p14="http://schemas.microsoft.com/office/powerpoint/2010/main" val="221695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Do not stop the traffic to get the ball or crawl under any parked vehicles to get it. A ball is not worth risking your life! If you can’t get</a:t>
            </a:r>
            <a:r>
              <a:rPr lang="en-GB" baseline="0" dirty="0" smtClean="0"/>
              <a:t> it safely then leave it.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590CF8A-F37E-4844-9ADD-4AF6D26CC5E6}" type="slidenum">
              <a:rPr lang="en-GB" smtClean="0"/>
              <a:t>9</a:t>
            </a:fld>
            <a:endParaRPr lang="en-GB"/>
          </a:p>
        </p:txBody>
      </p:sp>
    </p:spTree>
    <p:extLst>
      <p:ext uri="{BB962C8B-B14F-4D97-AF65-F5344CB8AC3E}">
        <p14:creationId xmlns:p14="http://schemas.microsoft.com/office/powerpoint/2010/main" val="330987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6. </a:t>
            </a:r>
            <a:r>
              <a:rPr lang="en-GB" dirty="0" smtClean="0"/>
              <a:t>It is important that children understand</a:t>
            </a:r>
            <a:r>
              <a:rPr lang="en-GB" baseline="0" dirty="0" smtClean="0"/>
              <a:t> it can be difficult to be seen by drivers when it is dark or in bad weather. Wearing something bright or fluorescent and reflective helps them to be seen. This could be a waistcoat, or an arm band or key ring. Sometimes our coats, bags &amp; shoes have a reflective strip. Please show any examples you have. It is particularly important to wear something fluorescent &amp; reflective when the clocks go back in October. They might be making journeys to/from after school clubs or the mosque. </a:t>
            </a:r>
          </a:p>
          <a:p>
            <a:endParaRPr lang="en-GB" i="1" smtClean="0"/>
          </a:p>
          <a:p>
            <a:r>
              <a:rPr lang="en-GB" i="1" smtClean="0"/>
              <a:t>Fluorescent </a:t>
            </a:r>
            <a:r>
              <a:rPr lang="en-GB" i="1" dirty="0" smtClean="0"/>
              <a:t>– for daytime – fluorescent colours are yellow, orange</a:t>
            </a:r>
            <a:r>
              <a:rPr lang="en-GB" i="1" smtClean="0"/>
              <a:t>, green</a:t>
            </a:r>
            <a:r>
              <a:rPr lang="en-GB" i="1" baseline="0" smtClean="0"/>
              <a:t>, pink. </a:t>
            </a:r>
            <a:endParaRPr lang="en-GB" i="1" dirty="0" smtClean="0"/>
          </a:p>
          <a:p>
            <a:r>
              <a:rPr lang="en-GB" i="1" baseline="0" dirty="0" smtClean="0"/>
              <a:t>Reflective – for the dark </a:t>
            </a:r>
            <a:endParaRPr lang="en-GB" i="1" dirty="0" smtClean="0"/>
          </a:p>
          <a:p>
            <a:endParaRPr lang="en-GB" dirty="0"/>
          </a:p>
        </p:txBody>
      </p:sp>
      <p:sp>
        <p:nvSpPr>
          <p:cNvPr id="4" name="Slide Number Placeholder 3"/>
          <p:cNvSpPr>
            <a:spLocks noGrp="1"/>
          </p:cNvSpPr>
          <p:nvPr>
            <p:ph type="sldNum" sz="quarter" idx="10"/>
          </p:nvPr>
        </p:nvSpPr>
        <p:spPr/>
        <p:txBody>
          <a:bodyPr/>
          <a:lstStyle/>
          <a:p>
            <a:fld id="{D590CF8A-F37E-4844-9ADD-4AF6D26CC5E6}" type="slidenum">
              <a:rPr lang="en-GB" smtClean="0"/>
              <a:t>10</a:t>
            </a:fld>
            <a:endParaRPr lang="en-GB"/>
          </a:p>
        </p:txBody>
      </p:sp>
    </p:spTree>
    <p:extLst>
      <p:ext uri="{BB962C8B-B14F-4D97-AF65-F5344CB8AC3E}">
        <p14:creationId xmlns:p14="http://schemas.microsoft.com/office/powerpoint/2010/main" val="233730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9933">
                <a:lumMod val="81000"/>
                <a:lumOff val="19000"/>
                <a:alpha val="84000"/>
              </a:srgbClr>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uaq0WGlwCaI"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780" y="533401"/>
            <a:ext cx="7772400" cy="1470025"/>
          </a:xfrm>
        </p:spPr>
        <p:txBody>
          <a:bodyPr>
            <a:noAutofit/>
          </a:bodyPr>
          <a:lstStyle/>
          <a:p>
            <a:r>
              <a:rPr lang="en-GB" sz="8000" b="1" dirty="0" smtClean="0">
                <a:effectLst>
                  <a:outerShdw blurRad="38100" dist="38100" dir="2700000" algn="tl">
                    <a:srgbClr val="000000">
                      <a:alpha val="43137"/>
                    </a:srgbClr>
                  </a:outerShdw>
                </a:effectLst>
              </a:rPr>
              <a:t>Key Stage 2</a:t>
            </a:r>
            <a:br>
              <a:rPr lang="en-GB" sz="8000" b="1" dirty="0" smtClean="0">
                <a:effectLst>
                  <a:outerShdw blurRad="38100" dist="38100" dir="2700000" algn="tl">
                    <a:srgbClr val="000000">
                      <a:alpha val="43137"/>
                    </a:srgbClr>
                  </a:outerShdw>
                </a:effectLst>
              </a:rPr>
            </a:br>
            <a:r>
              <a:rPr lang="en-GB" sz="8000" b="1" dirty="0" smtClean="0">
                <a:effectLst>
                  <a:outerShdw blurRad="38100" dist="38100" dir="2700000" algn="tl">
                    <a:srgbClr val="000000">
                      <a:alpha val="43137"/>
                    </a:srgbClr>
                  </a:outerShdw>
                </a:effectLst>
              </a:rPr>
              <a:t>Road Safety</a:t>
            </a:r>
            <a:endParaRPr lang="en-GB" sz="80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17" y="2536827"/>
            <a:ext cx="753338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intranet.bradford.gov.uk/docs/Documents/CBMDC-colour-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625" y="6172200"/>
            <a:ext cx="4088765" cy="685800"/>
          </a:xfrm>
          <a:prstGeom prst="rect">
            <a:avLst/>
          </a:prstGeom>
          <a:noFill/>
          <a:ln>
            <a:noFill/>
          </a:ln>
        </p:spPr>
      </p:pic>
    </p:spTree>
    <p:extLst>
      <p:ext uri="{BB962C8B-B14F-4D97-AF65-F5344CB8AC3E}">
        <p14:creationId xmlns:p14="http://schemas.microsoft.com/office/powerpoint/2010/main" val="3827891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northyorks.gov.uk/sites/default/files/fileroot/News/2017-10/3bebrightbes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486615"/>
            <a:ext cx="2620682" cy="31315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6288" y="2753798"/>
            <a:ext cx="5471459" cy="646331"/>
          </a:xfrm>
          <a:prstGeom prst="rect">
            <a:avLst/>
          </a:prstGeom>
          <a:noFill/>
        </p:spPr>
        <p:txBody>
          <a:bodyPr wrap="square" rtlCol="0">
            <a:spAutoFit/>
          </a:bodyPr>
          <a:lstStyle/>
          <a:p>
            <a:pPr algn="ctr"/>
            <a:r>
              <a:rPr lang="en-GB" sz="3600" b="1" dirty="0" smtClean="0">
                <a:solidFill>
                  <a:srgbClr val="FFFF00"/>
                </a:solidFill>
                <a:effectLst>
                  <a:outerShdw blurRad="38100" dist="38100" dir="2700000" algn="tl">
                    <a:srgbClr val="000000">
                      <a:alpha val="43137"/>
                    </a:srgbClr>
                  </a:outerShdw>
                </a:effectLst>
              </a:rPr>
              <a:t>Be Bright Be Seen!</a:t>
            </a:r>
            <a:endParaRPr lang="en-GB" sz="3600" b="1" dirty="0">
              <a:solidFill>
                <a:srgbClr val="FFFF00"/>
              </a:solidFill>
              <a:effectLst>
                <a:outerShdw blurRad="38100" dist="38100" dir="2700000" algn="tl">
                  <a:srgbClr val="000000">
                    <a:alpha val="43137"/>
                  </a:srgbClr>
                </a:outerShdw>
              </a:effectLst>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rot="5400000">
            <a:off x="117554" y="3521461"/>
            <a:ext cx="3041848" cy="2972156"/>
          </a:xfrm>
          <a:prstGeom prst="rect">
            <a:avLst/>
          </a:prstGeom>
        </p:spPr>
      </p:pic>
      <p:sp>
        <p:nvSpPr>
          <p:cNvPr id="5" name="TextBox 4"/>
          <p:cNvSpPr txBox="1"/>
          <p:nvPr/>
        </p:nvSpPr>
        <p:spPr>
          <a:xfrm>
            <a:off x="614596" y="333002"/>
            <a:ext cx="7904813" cy="1261884"/>
          </a:xfrm>
          <a:prstGeom prst="rect">
            <a:avLst/>
          </a:prstGeom>
          <a:noFill/>
        </p:spPr>
        <p:txBody>
          <a:bodyPr wrap="square" rtlCol="0">
            <a:spAutoFit/>
          </a:bodyPr>
          <a:lstStyle/>
          <a:p>
            <a:pPr lvl="0" algn="ctr"/>
            <a:r>
              <a:rPr lang="en-GB" sz="3800" b="1" dirty="0" smtClean="0"/>
              <a:t>6.  What do we call materials which help you to be seen by traffic at night?</a:t>
            </a:r>
            <a:endParaRPr lang="en-GB" sz="3800" dirty="0"/>
          </a:p>
        </p:txBody>
      </p:sp>
      <p:sp>
        <p:nvSpPr>
          <p:cNvPr id="6" name="TextBox 5"/>
          <p:cNvSpPr txBox="1"/>
          <p:nvPr/>
        </p:nvSpPr>
        <p:spPr>
          <a:xfrm>
            <a:off x="1265418" y="1611125"/>
            <a:ext cx="6553200" cy="646331"/>
          </a:xfrm>
          <a:prstGeom prst="rect">
            <a:avLst/>
          </a:prstGeom>
          <a:noFill/>
        </p:spPr>
        <p:txBody>
          <a:bodyPr wrap="square" rtlCol="0">
            <a:spAutoFit/>
          </a:bodyPr>
          <a:lstStyle/>
          <a:p>
            <a:pPr algn="ctr"/>
            <a:r>
              <a:rPr lang="en-GB" sz="3600" b="1" dirty="0" smtClean="0">
                <a:solidFill>
                  <a:srgbClr val="006600"/>
                </a:solidFill>
                <a:effectLst>
                  <a:outerShdw blurRad="38100" dist="38100" dir="2700000" algn="tl">
                    <a:srgbClr val="000000">
                      <a:alpha val="43137"/>
                    </a:srgbClr>
                  </a:outerShdw>
                </a:effectLst>
              </a:rPr>
              <a:t>Reflective</a:t>
            </a:r>
            <a:endParaRPr lang="en-GB" sz="3600" b="1" dirty="0">
              <a:solidFill>
                <a:srgbClr val="00660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450" y="2421234"/>
            <a:ext cx="781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697" y="2438104"/>
            <a:ext cx="7810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T:\Plans &amp; Performance\Transport Planning\Road Safety\Katie\Photos\Fluorescent item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86615"/>
            <a:ext cx="2514600" cy="308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153400" cy="2431435"/>
          </a:xfrm>
          <a:prstGeom prst="rect">
            <a:avLst/>
          </a:prstGeom>
        </p:spPr>
        <p:txBody>
          <a:bodyPr wrap="square">
            <a:spAutoFit/>
          </a:bodyPr>
          <a:lstStyle/>
          <a:p>
            <a:pPr marL="742950" lvl="0" indent="-742950">
              <a:buAutoNum type="arabicPeriod" startAt="7"/>
            </a:pPr>
            <a:r>
              <a:rPr lang="en-GB" sz="3800" b="1" dirty="0" smtClean="0"/>
              <a:t>Your </a:t>
            </a:r>
            <a:r>
              <a:rPr lang="en-GB" sz="3800" b="1" dirty="0"/>
              <a:t>friends </a:t>
            </a:r>
            <a:r>
              <a:rPr lang="en-GB" sz="3800" b="1" dirty="0" smtClean="0"/>
              <a:t>choose to cross the road between parked cars instead of walking to the Puffin Crossing. </a:t>
            </a:r>
          </a:p>
          <a:p>
            <a:pPr lvl="0"/>
            <a:r>
              <a:rPr lang="en-GB" sz="3800" b="1" dirty="0" smtClean="0"/>
              <a:t>       What should you do?</a:t>
            </a:r>
            <a:endParaRPr lang="en-GB" sz="3800" dirty="0"/>
          </a:p>
        </p:txBody>
      </p:sp>
      <p:sp>
        <p:nvSpPr>
          <p:cNvPr id="3" name="TextBox 2"/>
          <p:cNvSpPr txBox="1"/>
          <p:nvPr/>
        </p:nvSpPr>
        <p:spPr>
          <a:xfrm>
            <a:off x="685800" y="3962400"/>
            <a:ext cx="8001000" cy="1846659"/>
          </a:xfrm>
          <a:prstGeom prst="rect">
            <a:avLst/>
          </a:prstGeom>
          <a:noFill/>
        </p:spPr>
        <p:txBody>
          <a:bodyPr wrap="square" rtlCol="0">
            <a:spAutoFit/>
          </a:bodyPr>
          <a:lstStyle/>
          <a:p>
            <a:r>
              <a:rPr lang="en-GB" sz="3800" b="1" dirty="0" smtClean="0">
                <a:solidFill>
                  <a:srgbClr val="006600"/>
                </a:solidFill>
                <a:effectLst>
                  <a:outerShdw blurRad="38100" dist="38100" dir="2700000" algn="tl">
                    <a:srgbClr val="000000">
                      <a:alpha val="43137"/>
                    </a:srgbClr>
                  </a:outerShdw>
                </a:effectLst>
              </a:rPr>
              <a:t>Walk </a:t>
            </a:r>
            <a:r>
              <a:rPr lang="en-GB" sz="3800" b="1" dirty="0">
                <a:solidFill>
                  <a:srgbClr val="006600"/>
                </a:solidFill>
                <a:effectLst>
                  <a:outerShdw blurRad="38100" dist="38100" dir="2700000" algn="tl">
                    <a:srgbClr val="000000">
                      <a:alpha val="43137"/>
                    </a:srgbClr>
                  </a:outerShdw>
                </a:effectLst>
              </a:rPr>
              <a:t>to </a:t>
            </a:r>
            <a:r>
              <a:rPr lang="en-GB" sz="3800" b="1" dirty="0" smtClean="0">
                <a:solidFill>
                  <a:srgbClr val="006600"/>
                </a:solidFill>
                <a:effectLst>
                  <a:outerShdw blurRad="38100" dist="38100" dir="2700000" algn="tl">
                    <a:srgbClr val="000000">
                      <a:alpha val="43137"/>
                    </a:srgbClr>
                  </a:outerShdw>
                </a:effectLst>
              </a:rPr>
              <a:t>the Puffin Crossing where it is safer and encourage your friends to go with you.</a:t>
            </a:r>
            <a:r>
              <a:rPr lang="en-GB" dirty="0" smtClean="0"/>
              <a:t> </a:t>
            </a:r>
            <a:endParaRPr lang="en-GB" dirty="0"/>
          </a:p>
        </p:txBody>
      </p:sp>
    </p:spTree>
    <p:extLst>
      <p:ext uri="{BB962C8B-B14F-4D97-AF65-F5344CB8AC3E}">
        <p14:creationId xmlns:p14="http://schemas.microsoft.com/office/powerpoint/2010/main" val="30320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291" y="685799"/>
            <a:ext cx="5332751" cy="2431435"/>
          </a:xfrm>
          <a:prstGeom prst="rect">
            <a:avLst/>
          </a:prstGeom>
        </p:spPr>
        <p:txBody>
          <a:bodyPr wrap="square">
            <a:spAutoFit/>
          </a:bodyPr>
          <a:lstStyle/>
          <a:p>
            <a:pPr lvl="0"/>
            <a:r>
              <a:rPr lang="en-GB" sz="3800" b="1" dirty="0" smtClean="0"/>
              <a:t>8. The </a:t>
            </a:r>
            <a:r>
              <a:rPr lang="en-GB" sz="3800" b="1" dirty="0"/>
              <a:t>road is not a safe place to play. </a:t>
            </a:r>
            <a:r>
              <a:rPr lang="en-GB" sz="3800" b="1" dirty="0" smtClean="0"/>
              <a:t>Where </a:t>
            </a:r>
            <a:r>
              <a:rPr lang="en-GB" sz="3800" b="1" dirty="0"/>
              <a:t>is a safe place to play outside?</a:t>
            </a:r>
            <a:endParaRPr lang="en-GB" sz="3800" dirty="0"/>
          </a:p>
        </p:txBody>
      </p:sp>
      <p:sp>
        <p:nvSpPr>
          <p:cNvPr id="3" name="TextBox 2"/>
          <p:cNvSpPr txBox="1"/>
          <p:nvPr/>
        </p:nvSpPr>
        <p:spPr>
          <a:xfrm>
            <a:off x="184128" y="3022700"/>
            <a:ext cx="7924800" cy="677108"/>
          </a:xfrm>
          <a:prstGeom prst="rect">
            <a:avLst/>
          </a:prstGeom>
          <a:noFill/>
        </p:spPr>
        <p:txBody>
          <a:bodyPr wrap="square" rtlCol="0">
            <a:spAutoFit/>
          </a:bodyPr>
          <a:lstStyle/>
          <a:p>
            <a:pPr algn="ctr"/>
            <a:r>
              <a:rPr lang="en-GB" sz="3800" b="1" dirty="0" smtClean="0">
                <a:solidFill>
                  <a:srgbClr val="006600"/>
                </a:solidFill>
                <a:effectLst>
                  <a:outerShdw blurRad="38100" dist="38100" dir="2700000" algn="tl">
                    <a:srgbClr val="000000">
                      <a:alpha val="43137"/>
                    </a:srgbClr>
                  </a:outerShdw>
                </a:effectLst>
              </a:rPr>
              <a:t>Gardens, parks, playgrounds</a:t>
            </a:r>
            <a:endParaRPr lang="en-GB" sz="3800" b="1" dirty="0">
              <a:solidFill>
                <a:srgbClr val="006600"/>
              </a:solidFill>
              <a:effectLst>
                <a:outerShdw blurRad="38100" dist="38100" dir="2700000" algn="tl">
                  <a:srgbClr val="000000">
                    <a:alpha val="43137"/>
                  </a:srgbClr>
                </a:outerShdw>
              </a:effectLst>
            </a:endParaRPr>
          </a:p>
        </p:txBody>
      </p:sp>
      <p:sp>
        <p:nvSpPr>
          <p:cNvPr id="5" name="TextBox 4"/>
          <p:cNvSpPr txBox="1"/>
          <p:nvPr/>
        </p:nvSpPr>
        <p:spPr>
          <a:xfrm>
            <a:off x="184128" y="4376916"/>
            <a:ext cx="8685551" cy="1261884"/>
          </a:xfrm>
          <a:prstGeom prst="rect">
            <a:avLst/>
          </a:prstGeom>
          <a:noFill/>
        </p:spPr>
        <p:txBody>
          <a:bodyPr wrap="square" rtlCol="0">
            <a:spAutoFit/>
          </a:bodyPr>
          <a:lstStyle/>
          <a:p>
            <a:pPr lvl="0" algn="ctr"/>
            <a:r>
              <a:rPr lang="en-GB" sz="3800" b="1" dirty="0" smtClean="0"/>
              <a:t>9. What should you do with your phone &amp; other devices when crossing the road?</a:t>
            </a:r>
            <a:endParaRPr lang="en-GB" sz="3800" dirty="0"/>
          </a:p>
        </p:txBody>
      </p:sp>
      <p:sp>
        <p:nvSpPr>
          <p:cNvPr id="6" name="TextBox 5"/>
          <p:cNvSpPr txBox="1"/>
          <p:nvPr/>
        </p:nvSpPr>
        <p:spPr>
          <a:xfrm>
            <a:off x="990600" y="5638800"/>
            <a:ext cx="7162800" cy="677108"/>
          </a:xfrm>
          <a:prstGeom prst="rect">
            <a:avLst/>
          </a:prstGeom>
          <a:noFill/>
        </p:spPr>
        <p:txBody>
          <a:bodyPr wrap="square" rtlCol="0">
            <a:spAutoFit/>
          </a:bodyPr>
          <a:lstStyle/>
          <a:p>
            <a:pPr algn="ctr"/>
            <a:r>
              <a:rPr lang="en-GB" sz="3800" b="1" dirty="0" smtClean="0">
                <a:solidFill>
                  <a:srgbClr val="006600"/>
                </a:solidFill>
                <a:effectLst>
                  <a:outerShdw blurRad="38100" dist="38100" dir="2700000" algn="tl">
                    <a:srgbClr val="000000">
                      <a:alpha val="43137"/>
                    </a:srgbClr>
                  </a:outerShdw>
                </a:effectLst>
              </a:rPr>
              <a:t>Put them in your pocket or bag</a:t>
            </a:r>
            <a:endParaRPr lang="en-GB" sz="3800" b="1" dirty="0">
              <a:solidFill>
                <a:srgbClr val="006600"/>
              </a:solidFill>
              <a:effectLst>
                <a:outerShdw blurRad="38100" dist="38100" dir="2700000" algn="tl">
                  <a:srgbClr val="000000">
                    <a:alpha val="43137"/>
                  </a:srgbClr>
                </a:outerShdw>
              </a:effectLst>
            </a:endParaRPr>
          </a:p>
        </p:txBody>
      </p:sp>
      <p:pic>
        <p:nvPicPr>
          <p:cNvPr id="7" name="Picture 2" descr="T:\Plans &amp; Performance\Transport Planning\Road Safety\Master Documents 2020\Bradford Print &amp; Design Team Leaflets Artwork\Cartoon Characters\Behaviour WMF\swB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282" y="269965"/>
            <a:ext cx="3326567" cy="283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6123"/>
            <a:ext cx="6705600" cy="1169551"/>
          </a:xfrm>
          <a:prstGeom prst="rect">
            <a:avLst/>
          </a:prstGeom>
          <a:noFill/>
        </p:spPr>
        <p:txBody>
          <a:bodyPr wrap="square" rtlCol="0">
            <a:spAutoFit/>
          </a:bodyPr>
          <a:lstStyle/>
          <a:p>
            <a:pPr algn="ctr"/>
            <a:r>
              <a:rPr lang="en-GB" sz="3800" b="1" dirty="0" smtClean="0"/>
              <a:t>Now watch the film clip</a:t>
            </a:r>
          </a:p>
          <a:p>
            <a:pPr algn="ctr"/>
            <a:endParaRPr lang="en-GB" sz="3200" dirty="0"/>
          </a:p>
        </p:txBody>
      </p:sp>
      <p:sp>
        <p:nvSpPr>
          <p:cNvPr id="4" name="TextBox 3"/>
          <p:cNvSpPr txBox="1"/>
          <p:nvPr/>
        </p:nvSpPr>
        <p:spPr>
          <a:xfrm>
            <a:off x="419100" y="5562600"/>
            <a:ext cx="8305800" cy="677108"/>
          </a:xfrm>
          <a:prstGeom prst="rect">
            <a:avLst/>
          </a:prstGeom>
          <a:noFill/>
        </p:spPr>
        <p:txBody>
          <a:bodyPr wrap="square" rtlCol="0">
            <a:spAutoFit/>
          </a:bodyPr>
          <a:lstStyle/>
          <a:p>
            <a:pPr algn="ctr"/>
            <a:r>
              <a:rPr lang="en-GB" sz="3800" b="1" dirty="0" smtClean="0"/>
              <a:t>10. Why did the boy get hit by the car?</a:t>
            </a:r>
            <a:endParaRPr lang="en-GB" sz="3800" b="1" dirty="0"/>
          </a:p>
        </p:txBody>
      </p:sp>
      <p:pic>
        <p:nvPicPr>
          <p:cNvPr id="6" name="uaq0WGlwCaI"/>
          <p:cNvPicPr>
            <a:picLocks noRot="1" noChangeAspect="1"/>
          </p:cNvPicPr>
          <p:nvPr>
            <a:videoFile r:link="rId1"/>
          </p:nvPr>
        </p:nvPicPr>
        <p:blipFill>
          <a:blip r:embed="rId4"/>
          <a:stretch>
            <a:fillRect/>
          </a:stretch>
        </p:blipFill>
        <p:spPr>
          <a:xfrm>
            <a:off x="762000" y="1066800"/>
            <a:ext cx="7652652" cy="4304616"/>
          </a:xfrm>
          <a:prstGeom prst="rect">
            <a:avLst/>
          </a:prstGeom>
        </p:spPr>
      </p:pic>
    </p:spTree>
    <p:extLst>
      <p:ext uri="{BB962C8B-B14F-4D97-AF65-F5344CB8AC3E}">
        <p14:creationId xmlns:p14="http://schemas.microsoft.com/office/powerpoint/2010/main" val="32433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2080" y="609600"/>
            <a:ext cx="6324600" cy="923330"/>
          </a:xfrm>
          <a:prstGeom prst="rect">
            <a:avLst/>
          </a:prstGeom>
          <a:noFill/>
        </p:spPr>
        <p:txBody>
          <a:bodyPr wrap="square" rtlCol="0">
            <a:spAutoFit/>
          </a:bodyPr>
          <a:lstStyle/>
          <a:p>
            <a:pPr algn="ctr"/>
            <a:r>
              <a:rPr lang="en-GB" sz="5400" b="1" dirty="0" smtClean="0"/>
              <a:t>The End of the Quiz! </a:t>
            </a:r>
            <a:endParaRPr lang="en-GB" sz="5400" b="1" dirty="0"/>
          </a:p>
        </p:txBody>
      </p:sp>
      <p:sp>
        <p:nvSpPr>
          <p:cNvPr id="3" name="TextBox 2"/>
          <p:cNvSpPr txBox="1"/>
          <p:nvPr/>
        </p:nvSpPr>
        <p:spPr>
          <a:xfrm>
            <a:off x="1142999" y="1712120"/>
            <a:ext cx="6934200" cy="1938992"/>
          </a:xfrm>
          <a:prstGeom prst="rect">
            <a:avLst/>
          </a:prstGeom>
          <a:noFill/>
        </p:spPr>
        <p:txBody>
          <a:bodyPr wrap="square" rtlCol="0">
            <a:spAutoFit/>
          </a:bodyPr>
          <a:lstStyle/>
          <a:p>
            <a:pPr algn="ctr"/>
            <a:r>
              <a:rPr lang="en-GB" sz="6000" b="1" dirty="0" smtClean="0"/>
              <a:t>Let’s add up the scores….</a:t>
            </a:r>
            <a:endParaRPr lang="en-GB" sz="6000" b="1" dirty="0"/>
          </a:p>
        </p:txBody>
      </p:sp>
      <p:pic>
        <p:nvPicPr>
          <p:cNvPr id="1028" name="Picture 4" descr="Placeholder - Gold Trophy Png Icon , Free Transparent Clip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916" y="4023360"/>
            <a:ext cx="3266927" cy="246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5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1981200"/>
            <a:ext cx="5943600" cy="3785652"/>
          </a:xfrm>
          <a:prstGeom prst="rect">
            <a:avLst/>
          </a:prstGeom>
        </p:spPr>
        <p:txBody>
          <a:bodyPr wrap="square">
            <a:spAutoFit/>
          </a:bodyPr>
          <a:lstStyle/>
          <a:p>
            <a:r>
              <a:rPr lang="en-GB" sz="4000" b="1" dirty="0"/>
              <a:t>Which one of these is not a pedestrian crossing?</a:t>
            </a:r>
            <a:endParaRPr lang="en-GB" sz="4000" dirty="0"/>
          </a:p>
          <a:p>
            <a:pPr lvl="0"/>
            <a:endParaRPr lang="en-GB" sz="4000" dirty="0" smtClean="0"/>
          </a:p>
          <a:p>
            <a:pPr lvl="0"/>
            <a:r>
              <a:rPr lang="en-GB" sz="4000" dirty="0" smtClean="0"/>
              <a:t>A. Pegasus</a:t>
            </a:r>
            <a:endParaRPr lang="en-GB" sz="4000" dirty="0"/>
          </a:p>
          <a:p>
            <a:pPr lvl="0"/>
            <a:r>
              <a:rPr lang="en-GB" sz="4000" dirty="0" smtClean="0"/>
              <a:t>B. Toucan</a:t>
            </a:r>
            <a:endParaRPr lang="en-GB" sz="4000" dirty="0"/>
          </a:p>
          <a:p>
            <a:pPr lvl="0"/>
            <a:r>
              <a:rPr lang="en-GB" sz="4000" dirty="0" smtClean="0"/>
              <a:t>C. Griffin</a:t>
            </a:r>
            <a:endParaRPr lang="en-GB" sz="4000" dirty="0"/>
          </a:p>
        </p:txBody>
      </p:sp>
      <p:sp>
        <p:nvSpPr>
          <p:cNvPr id="3" name="TextBox 2"/>
          <p:cNvSpPr txBox="1"/>
          <p:nvPr/>
        </p:nvSpPr>
        <p:spPr>
          <a:xfrm>
            <a:off x="2209800" y="4197455"/>
            <a:ext cx="8229600" cy="707886"/>
          </a:xfrm>
          <a:prstGeom prst="rect">
            <a:avLst/>
          </a:prstGeom>
          <a:noFill/>
        </p:spPr>
        <p:txBody>
          <a:bodyPr wrap="square" rtlCol="0">
            <a:spAutoFit/>
          </a:bodyPr>
          <a:lstStyle/>
          <a:p>
            <a:pPr algn="ctr"/>
            <a:r>
              <a:rPr lang="en-GB" sz="4000" b="1" dirty="0" smtClean="0">
                <a:solidFill>
                  <a:srgbClr val="006600"/>
                </a:solidFill>
                <a:effectLst>
                  <a:outerShdw blurRad="38100" dist="38100" dir="2700000" algn="tl">
                    <a:srgbClr val="000000">
                      <a:alpha val="43137"/>
                    </a:srgbClr>
                  </a:outerShdw>
                </a:effectLst>
              </a:rPr>
              <a:t>Griffin</a:t>
            </a:r>
            <a:endParaRPr lang="en-GB" sz="4000" b="1" dirty="0">
              <a:solidFill>
                <a:srgbClr val="006600"/>
              </a:solidFill>
              <a:effectLst>
                <a:outerShdw blurRad="38100" dist="38100" dir="2700000" algn="tl">
                  <a:srgbClr val="000000">
                    <a:alpha val="43137"/>
                  </a:srgbClr>
                </a:outerShdw>
              </a:effectLst>
            </a:endParaRPr>
          </a:p>
        </p:txBody>
      </p:sp>
      <p:sp>
        <p:nvSpPr>
          <p:cNvPr id="4" name="TextBox 3"/>
          <p:cNvSpPr txBox="1"/>
          <p:nvPr/>
        </p:nvSpPr>
        <p:spPr>
          <a:xfrm>
            <a:off x="929640" y="609600"/>
            <a:ext cx="7299960" cy="830997"/>
          </a:xfrm>
          <a:prstGeom prst="rect">
            <a:avLst/>
          </a:prstGeom>
          <a:noFill/>
        </p:spPr>
        <p:txBody>
          <a:bodyPr wrap="square" rtlCol="0">
            <a:spAutoFit/>
          </a:bodyPr>
          <a:lstStyle/>
          <a:p>
            <a:pPr algn="ctr"/>
            <a:r>
              <a:rPr lang="en-GB" sz="4800" b="1" u="sng" dirty="0" smtClean="0"/>
              <a:t>Tie Breaker Question</a:t>
            </a:r>
            <a:endParaRPr lang="en-GB" sz="4800" b="1" u="sng" dirty="0"/>
          </a:p>
        </p:txBody>
      </p:sp>
    </p:spTree>
    <p:extLst>
      <p:ext uri="{BB962C8B-B14F-4D97-AF65-F5344CB8AC3E}">
        <p14:creationId xmlns:p14="http://schemas.microsoft.com/office/powerpoint/2010/main" val="1266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
            <a:ext cx="8382000" cy="6186309"/>
          </a:xfrm>
          <a:prstGeom prst="rect">
            <a:avLst/>
          </a:prstGeom>
        </p:spPr>
        <p:txBody>
          <a:bodyPr wrap="square">
            <a:spAutoFit/>
          </a:bodyPr>
          <a:lstStyle/>
          <a:p>
            <a:pPr marL="571500" indent="-571500">
              <a:buFont typeface="Arial" panose="020B0604020202020204" pitchFamily="34" charset="0"/>
              <a:buChar char="•"/>
            </a:pPr>
            <a:r>
              <a:rPr lang="en-GB" sz="6600" b="1" dirty="0">
                <a:solidFill>
                  <a:srgbClr val="006600"/>
                </a:solidFill>
                <a:effectLst>
                  <a:outerShdw blurRad="38100" dist="38100" dir="2700000" algn="tl">
                    <a:srgbClr val="000000">
                      <a:alpha val="43137"/>
                    </a:srgbClr>
                  </a:outerShdw>
                </a:effectLst>
              </a:rPr>
              <a:t>Find a safer place </a:t>
            </a:r>
            <a:endParaRPr lang="en-GB" sz="6600" dirty="0"/>
          </a:p>
          <a:p>
            <a:pPr marL="571500" indent="-571500">
              <a:buFont typeface="Arial" panose="020B0604020202020204" pitchFamily="34" charset="0"/>
              <a:buChar char="•"/>
            </a:pPr>
            <a:r>
              <a:rPr lang="en-GB" sz="6600" b="1" dirty="0">
                <a:solidFill>
                  <a:srgbClr val="006600"/>
                </a:solidFill>
                <a:effectLst>
                  <a:outerShdw blurRad="38100" dist="38100" dir="2700000" algn="tl">
                    <a:srgbClr val="000000">
                      <a:alpha val="43137"/>
                    </a:srgbClr>
                  </a:outerShdw>
                </a:effectLst>
              </a:rPr>
              <a:t>Stop</a:t>
            </a:r>
            <a:r>
              <a:rPr lang="en-GB" sz="6600" dirty="0"/>
              <a:t>   </a:t>
            </a:r>
          </a:p>
          <a:p>
            <a:pPr marL="571500" indent="-571500">
              <a:buFont typeface="Arial" panose="020B0604020202020204" pitchFamily="34" charset="0"/>
              <a:buChar char="•"/>
            </a:pPr>
            <a:r>
              <a:rPr lang="en-GB" sz="6600" b="1" dirty="0">
                <a:solidFill>
                  <a:srgbClr val="006600"/>
                </a:solidFill>
                <a:effectLst>
                  <a:outerShdw blurRad="38100" dist="38100" dir="2700000" algn="tl">
                    <a:srgbClr val="000000">
                      <a:alpha val="43137"/>
                    </a:srgbClr>
                  </a:outerShdw>
                </a:effectLst>
              </a:rPr>
              <a:t>Look</a:t>
            </a:r>
            <a:r>
              <a:rPr lang="en-GB" sz="6600" dirty="0"/>
              <a:t>   </a:t>
            </a:r>
          </a:p>
          <a:p>
            <a:pPr marL="571500" indent="-571500">
              <a:buFont typeface="Arial" panose="020B0604020202020204" pitchFamily="34" charset="0"/>
              <a:buChar char="•"/>
            </a:pPr>
            <a:r>
              <a:rPr lang="en-GB" sz="6600" b="1" dirty="0">
                <a:solidFill>
                  <a:srgbClr val="006600"/>
                </a:solidFill>
                <a:effectLst>
                  <a:outerShdw blurRad="38100" dist="38100" dir="2700000" algn="tl">
                    <a:srgbClr val="000000">
                      <a:alpha val="43137"/>
                    </a:srgbClr>
                  </a:outerShdw>
                </a:effectLst>
              </a:rPr>
              <a:t>Listen</a:t>
            </a:r>
            <a:r>
              <a:rPr lang="en-GB" sz="6600" dirty="0"/>
              <a:t>  </a:t>
            </a:r>
          </a:p>
          <a:p>
            <a:pPr marL="571500" indent="-571500">
              <a:buFont typeface="Arial" panose="020B0604020202020204" pitchFamily="34" charset="0"/>
              <a:buChar char="•"/>
            </a:pPr>
            <a:r>
              <a:rPr lang="en-GB" sz="6600" b="1" dirty="0">
                <a:solidFill>
                  <a:srgbClr val="006600"/>
                </a:solidFill>
                <a:effectLst>
                  <a:outerShdw blurRad="38100" dist="38100" dir="2700000" algn="tl">
                    <a:srgbClr val="000000">
                      <a:alpha val="43137"/>
                    </a:srgbClr>
                  </a:outerShdw>
                </a:effectLst>
              </a:rPr>
              <a:t>Think</a:t>
            </a:r>
            <a:r>
              <a:rPr lang="en-GB" sz="6600" dirty="0"/>
              <a:t>  </a:t>
            </a:r>
            <a:endParaRPr lang="en-GB" sz="6600" dirty="0" smtClean="0"/>
          </a:p>
          <a:p>
            <a:pPr marL="571500" indent="-571500">
              <a:buFont typeface="Arial" panose="020B0604020202020204" pitchFamily="34" charset="0"/>
              <a:buChar char="•"/>
            </a:pPr>
            <a:r>
              <a:rPr lang="en-GB" sz="6600" b="1" dirty="0" smtClean="0">
                <a:solidFill>
                  <a:srgbClr val="006600"/>
                </a:solidFill>
                <a:effectLst>
                  <a:outerShdw blurRad="38100" dist="38100" dir="2700000" algn="tl">
                    <a:srgbClr val="000000">
                      <a:alpha val="43137"/>
                    </a:srgbClr>
                  </a:outerShdw>
                </a:effectLst>
              </a:rPr>
              <a:t>Arrive Alive!</a:t>
            </a:r>
            <a:endParaRPr lang="en-GB" sz="6600" b="1" dirty="0">
              <a:solidFill>
                <a:srgbClr val="006600"/>
              </a:solidFill>
              <a:effectLst>
                <a:outerShdw blurRad="38100" dist="38100" dir="2700000" algn="tl">
                  <a:srgbClr val="000000">
                    <a:alpha val="43137"/>
                  </a:srgbClr>
                </a:outerShdw>
              </a:effectLst>
            </a:endParaRPr>
          </a:p>
        </p:txBody>
      </p:sp>
      <p:pic>
        <p:nvPicPr>
          <p:cNvPr id="3" name="Picture 2" descr="http://intranet.bradford.gov.uk/docs/Documents/CBMDC-colour-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944374"/>
            <a:ext cx="4088765" cy="851535"/>
          </a:xfrm>
          <a:prstGeom prst="rect">
            <a:avLst/>
          </a:prstGeom>
          <a:noFill/>
          <a:ln>
            <a:noFill/>
          </a:ln>
        </p:spPr>
      </p:pic>
    </p:spTree>
    <p:extLst>
      <p:ext uri="{BB962C8B-B14F-4D97-AF65-F5344CB8AC3E}">
        <p14:creationId xmlns:p14="http://schemas.microsoft.com/office/powerpoint/2010/main" val="35835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543800" cy="2862322"/>
          </a:xfrm>
          <a:prstGeom prst="rect">
            <a:avLst/>
          </a:prstGeom>
          <a:noFill/>
        </p:spPr>
        <p:txBody>
          <a:bodyPr wrap="square" rtlCol="0">
            <a:spAutoFit/>
          </a:bodyPr>
          <a:lstStyle/>
          <a:p>
            <a:r>
              <a:rPr lang="en-GB" sz="6000" b="1" dirty="0" smtClean="0"/>
              <a:t>Around 200 children are hurt on the roads in Bradford every year!</a:t>
            </a:r>
            <a:endParaRPr lang="en-GB" sz="6000" b="1" dirty="0"/>
          </a:p>
        </p:txBody>
      </p:sp>
      <p:sp>
        <p:nvSpPr>
          <p:cNvPr id="3" name="TextBox 2"/>
          <p:cNvSpPr txBox="1"/>
          <p:nvPr/>
        </p:nvSpPr>
        <p:spPr>
          <a:xfrm>
            <a:off x="762000" y="3426952"/>
            <a:ext cx="7391400" cy="2862322"/>
          </a:xfrm>
          <a:prstGeom prst="rect">
            <a:avLst/>
          </a:prstGeom>
          <a:noFill/>
        </p:spPr>
        <p:txBody>
          <a:bodyPr wrap="square" rtlCol="0">
            <a:spAutoFit/>
          </a:bodyPr>
          <a:lstStyle/>
          <a:p>
            <a:r>
              <a:rPr lang="en-GB" dirty="0" smtClean="0"/>
              <a:t>	</a:t>
            </a:r>
            <a:r>
              <a:rPr lang="en-GB" sz="3600" dirty="0" smtClean="0"/>
              <a:t>The three main ways are:</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A</a:t>
            </a:r>
            <a:r>
              <a:rPr lang="en-GB" sz="3600" dirty="0" smtClean="0"/>
              <a:t>s a pedestrian – hit by a car</a:t>
            </a:r>
          </a:p>
          <a:p>
            <a:pPr marL="285750" indent="-285750">
              <a:buFont typeface="Arial" panose="020B0604020202020204" pitchFamily="34" charset="0"/>
              <a:buChar char="•"/>
            </a:pPr>
            <a:r>
              <a:rPr lang="en-GB" sz="3600" dirty="0" smtClean="0"/>
              <a:t>As a car passenger</a:t>
            </a:r>
          </a:p>
          <a:p>
            <a:pPr marL="285750" indent="-285750">
              <a:buFont typeface="Arial" panose="020B0604020202020204" pitchFamily="34" charset="0"/>
              <a:buChar char="•"/>
            </a:pPr>
            <a:r>
              <a:rPr lang="en-GB" sz="3600" dirty="0" smtClean="0"/>
              <a:t>As a cyclist</a:t>
            </a:r>
          </a:p>
        </p:txBody>
      </p:sp>
    </p:spTree>
    <p:extLst>
      <p:ext uri="{BB962C8B-B14F-4D97-AF65-F5344CB8AC3E}">
        <p14:creationId xmlns:p14="http://schemas.microsoft.com/office/powerpoint/2010/main" val="982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543800" cy="1754326"/>
          </a:xfrm>
          <a:prstGeom prst="rect">
            <a:avLst/>
          </a:prstGeom>
          <a:noFill/>
        </p:spPr>
        <p:txBody>
          <a:bodyPr wrap="square" rtlCol="0">
            <a:spAutoFit/>
          </a:bodyPr>
          <a:lstStyle/>
          <a:p>
            <a:r>
              <a:rPr lang="en-GB" sz="5400" b="1" dirty="0" smtClean="0"/>
              <a:t>Who knows how to cross the road safely?</a:t>
            </a:r>
            <a:endParaRPr lang="en-GB" sz="5400" b="1" dirty="0"/>
          </a:p>
        </p:txBody>
      </p:sp>
      <p:sp>
        <p:nvSpPr>
          <p:cNvPr id="3" name="TextBox 2"/>
          <p:cNvSpPr txBox="1"/>
          <p:nvPr/>
        </p:nvSpPr>
        <p:spPr>
          <a:xfrm>
            <a:off x="1524000" y="3886200"/>
            <a:ext cx="6553200" cy="369332"/>
          </a:xfrm>
          <a:prstGeom prst="rect">
            <a:avLst/>
          </a:prstGeom>
          <a:noFill/>
        </p:spPr>
        <p:txBody>
          <a:bodyPr wrap="square" rtlCol="0">
            <a:spAutoFit/>
          </a:bodyPr>
          <a:lstStyle/>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43" y="3200400"/>
            <a:ext cx="6174637" cy="243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8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764" y="304800"/>
            <a:ext cx="7239000" cy="1200329"/>
          </a:xfrm>
          <a:prstGeom prst="rect">
            <a:avLst/>
          </a:prstGeom>
          <a:noFill/>
        </p:spPr>
        <p:txBody>
          <a:bodyPr wrap="square" rtlCol="0">
            <a:spAutoFit/>
          </a:bodyPr>
          <a:lstStyle/>
          <a:p>
            <a:pPr algn="ctr"/>
            <a:r>
              <a:rPr lang="en-GB" sz="7200" b="1" dirty="0" smtClean="0">
                <a:effectLst>
                  <a:outerShdw blurRad="38100" dist="38100" dir="2700000" algn="tl">
                    <a:srgbClr val="000000">
                      <a:alpha val="43137"/>
                    </a:srgbClr>
                  </a:outerShdw>
                </a:effectLst>
              </a:rPr>
              <a:t>Quiz Time!</a:t>
            </a:r>
            <a:endParaRPr lang="en-GB" sz="7200" b="1" dirty="0">
              <a:effectLst>
                <a:outerShdw blurRad="38100" dist="38100" dir="2700000" algn="tl">
                  <a:srgbClr val="000000">
                    <a:alpha val="43137"/>
                  </a:srgbClr>
                </a:outerShdw>
              </a:effectLst>
            </a:endParaRPr>
          </a:p>
        </p:txBody>
      </p:sp>
      <p:sp>
        <p:nvSpPr>
          <p:cNvPr id="3" name="TextBox 2"/>
          <p:cNvSpPr txBox="1"/>
          <p:nvPr/>
        </p:nvSpPr>
        <p:spPr>
          <a:xfrm>
            <a:off x="520908" y="1295400"/>
            <a:ext cx="8077200"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Two teams – think of a team name each</a:t>
            </a:r>
          </a:p>
          <a:p>
            <a:pPr marL="457200" indent="-457200">
              <a:buFont typeface="Arial" panose="020B0604020202020204" pitchFamily="34" charset="0"/>
              <a:buChar char="•"/>
            </a:pPr>
            <a:r>
              <a:rPr lang="en-GB" sz="2800" dirty="0"/>
              <a:t>F</a:t>
            </a:r>
            <a:r>
              <a:rPr lang="en-GB" sz="2800" dirty="0" smtClean="0"/>
              <a:t>irst hand up gets first chance to answer – if the answer given is wrong, the question will be passed to the other team</a:t>
            </a:r>
          </a:p>
          <a:p>
            <a:pPr marL="457200" indent="-457200">
              <a:buFont typeface="Arial" panose="020B0604020202020204" pitchFamily="34" charset="0"/>
              <a:buChar char="•"/>
            </a:pPr>
            <a:r>
              <a:rPr lang="en-GB" sz="2800" dirty="0" smtClean="0"/>
              <a:t>1 point awarded for each correct answer</a:t>
            </a:r>
          </a:p>
          <a:p>
            <a:pPr marL="457200" indent="-457200">
              <a:buFont typeface="Arial" panose="020B0604020202020204" pitchFamily="34" charset="0"/>
              <a:buChar char="•"/>
            </a:pPr>
            <a:r>
              <a:rPr lang="en-GB" sz="2800" dirty="0" smtClean="0"/>
              <a:t>The team with the most points at the end wins</a:t>
            </a:r>
            <a:endParaRPr lang="en-GB" sz="2800" dirty="0"/>
          </a:p>
        </p:txBody>
      </p:sp>
      <p:sp>
        <p:nvSpPr>
          <p:cNvPr id="4" name="TextBox 3"/>
          <p:cNvSpPr txBox="1"/>
          <p:nvPr/>
        </p:nvSpPr>
        <p:spPr>
          <a:xfrm>
            <a:off x="550888" y="3973056"/>
            <a:ext cx="8077200" cy="2677656"/>
          </a:xfrm>
          <a:prstGeom prst="rect">
            <a:avLst/>
          </a:prstGeom>
          <a:noFill/>
        </p:spPr>
        <p:txBody>
          <a:bodyPr wrap="square" rtlCol="0">
            <a:spAutoFit/>
          </a:bodyPr>
          <a:lstStyle/>
          <a:p>
            <a:r>
              <a:rPr lang="en-GB" sz="2800" b="1" u="sng" dirty="0" smtClean="0"/>
              <a:t>Rules:</a:t>
            </a:r>
          </a:p>
          <a:p>
            <a:pPr marL="457200" indent="-457200">
              <a:buFont typeface="Arial" panose="020B0604020202020204" pitchFamily="34" charset="0"/>
              <a:buChar char="•"/>
            </a:pPr>
            <a:r>
              <a:rPr lang="en-GB" sz="2800" dirty="0" smtClean="0"/>
              <a:t>Shouting out or putting your hand up before the question has been asked will result in the other team having first chance to answer</a:t>
            </a:r>
          </a:p>
          <a:p>
            <a:pPr marL="457200" indent="-457200">
              <a:buFont typeface="Arial" panose="020B0604020202020204" pitchFamily="34" charset="0"/>
              <a:buChar char="•"/>
            </a:pPr>
            <a:r>
              <a:rPr lang="en-GB" sz="2800" dirty="0" smtClean="0"/>
              <a:t>Please have an answer ready before putting up your hand</a:t>
            </a:r>
            <a:endParaRPr lang="en-GB" sz="2800" dirty="0"/>
          </a:p>
        </p:txBody>
      </p:sp>
    </p:spTree>
    <p:extLst>
      <p:ext uri="{BB962C8B-B14F-4D97-AF65-F5344CB8AC3E}">
        <p14:creationId xmlns:p14="http://schemas.microsoft.com/office/powerpoint/2010/main" val="94117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1"/>
            <a:ext cx="8077200" cy="1323439"/>
          </a:xfrm>
          <a:prstGeom prst="rect">
            <a:avLst/>
          </a:prstGeom>
        </p:spPr>
        <p:txBody>
          <a:bodyPr wrap="square">
            <a:spAutoFit/>
          </a:bodyPr>
          <a:lstStyle/>
          <a:p>
            <a:pPr lvl="0" algn="ctr"/>
            <a:r>
              <a:rPr lang="en-GB" sz="4000" b="1" dirty="0" smtClean="0"/>
              <a:t>1.  Can </a:t>
            </a:r>
            <a:r>
              <a:rPr lang="en-GB" sz="4000" b="1" dirty="0"/>
              <a:t>you name ONE </a:t>
            </a:r>
            <a:r>
              <a:rPr lang="en-GB" sz="4000" b="1" dirty="0" smtClean="0"/>
              <a:t>rule we need  to use to cross the road safely?</a:t>
            </a:r>
            <a:endParaRPr lang="en-GB" sz="4000" dirty="0"/>
          </a:p>
        </p:txBody>
      </p:sp>
      <p:sp>
        <p:nvSpPr>
          <p:cNvPr id="4" name="Rectangle 3"/>
          <p:cNvSpPr/>
          <p:nvPr/>
        </p:nvSpPr>
        <p:spPr>
          <a:xfrm>
            <a:off x="637309" y="3214255"/>
            <a:ext cx="8001000" cy="1323439"/>
          </a:xfrm>
          <a:prstGeom prst="rect">
            <a:avLst/>
          </a:prstGeom>
        </p:spPr>
        <p:txBody>
          <a:bodyPr wrap="square">
            <a:spAutoFit/>
          </a:bodyPr>
          <a:lstStyle/>
          <a:p>
            <a:pPr marL="742950" lvl="0" indent="-742950">
              <a:buAutoNum type="arabicPeriod" startAt="2"/>
            </a:pPr>
            <a:r>
              <a:rPr lang="en-GB" sz="4000" b="1" dirty="0" smtClean="0"/>
              <a:t>What is the set of rules called </a:t>
            </a:r>
          </a:p>
          <a:p>
            <a:pPr lvl="0"/>
            <a:r>
              <a:rPr lang="en-GB" sz="4000" b="1" dirty="0"/>
              <a:t> </a:t>
            </a:r>
            <a:r>
              <a:rPr lang="en-GB" sz="4000" b="1" dirty="0" smtClean="0"/>
              <a:t>      that we use to cross the road?</a:t>
            </a:r>
            <a:endParaRPr lang="en-GB" sz="4000" dirty="0"/>
          </a:p>
        </p:txBody>
      </p:sp>
      <p:sp>
        <p:nvSpPr>
          <p:cNvPr id="5" name="TextBox 4"/>
          <p:cNvSpPr txBox="1"/>
          <p:nvPr/>
        </p:nvSpPr>
        <p:spPr>
          <a:xfrm>
            <a:off x="748145" y="5029200"/>
            <a:ext cx="7647709" cy="707886"/>
          </a:xfrm>
          <a:prstGeom prst="rect">
            <a:avLst/>
          </a:prstGeom>
          <a:noFill/>
        </p:spPr>
        <p:txBody>
          <a:bodyPr wrap="square" rtlCol="0">
            <a:spAutoFit/>
          </a:bodyPr>
          <a:lstStyle/>
          <a:p>
            <a:pPr algn="ctr"/>
            <a:r>
              <a:rPr lang="en-GB" sz="4000" b="1" u="sng" dirty="0" smtClean="0">
                <a:solidFill>
                  <a:srgbClr val="006600"/>
                </a:solidFill>
                <a:effectLst>
                  <a:outerShdw blurRad="38100" dist="38100" dir="2700000" algn="tl">
                    <a:srgbClr val="000000">
                      <a:alpha val="43137"/>
                    </a:srgbClr>
                  </a:outerShdw>
                </a:effectLst>
              </a:rPr>
              <a:t>The Green Cross Code</a:t>
            </a:r>
            <a:endParaRPr lang="en-GB" sz="4000" b="1" u="sng"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02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8064896" cy="369332"/>
          </a:xfrm>
          <a:prstGeom prst="rect">
            <a:avLst/>
          </a:prstGeom>
          <a:noFill/>
        </p:spPr>
        <p:txBody>
          <a:bodyPr wrap="square" rtlCol="0">
            <a:spAutoFit/>
          </a:bodyPr>
          <a:lstStyle/>
          <a:p>
            <a:endParaRPr lang="en-GB" dirty="0"/>
          </a:p>
        </p:txBody>
      </p:sp>
      <p:sp>
        <p:nvSpPr>
          <p:cNvPr id="5" name="TextBox 4"/>
          <p:cNvSpPr txBox="1"/>
          <p:nvPr/>
        </p:nvSpPr>
        <p:spPr>
          <a:xfrm>
            <a:off x="179512" y="116632"/>
            <a:ext cx="8755366" cy="7294305"/>
          </a:xfrm>
          <a:prstGeom prst="rect">
            <a:avLst/>
          </a:prstGeom>
          <a:noFill/>
        </p:spPr>
        <p:txBody>
          <a:bodyPr wrap="square" rtlCol="0">
            <a:spAutoFit/>
          </a:bodyPr>
          <a:lstStyle/>
          <a:p>
            <a:pPr algn="ctr"/>
            <a:r>
              <a:rPr lang="en-GB" sz="4400" b="1" u="sng" dirty="0" smtClean="0">
                <a:solidFill>
                  <a:srgbClr val="006600"/>
                </a:solidFill>
                <a:effectLst>
                  <a:outerShdw blurRad="38100" dist="38100" dir="2700000" algn="tl">
                    <a:srgbClr val="000000">
                      <a:alpha val="43137"/>
                    </a:srgbClr>
                  </a:outerShdw>
                </a:effectLst>
              </a:rPr>
              <a:t>The Green Cross Code</a:t>
            </a:r>
            <a:endParaRPr lang="en-GB" sz="3200" dirty="0"/>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Find a safer place </a:t>
            </a:r>
            <a:endParaRPr lang="en-GB" sz="3200" dirty="0" smtClean="0"/>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Stop</a:t>
            </a:r>
            <a:r>
              <a:rPr lang="en-GB" sz="4400" dirty="0" smtClean="0"/>
              <a:t>   </a:t>
            </a:r>
            <a:r>
              <a:rPr lang="en-GB" sz="3200" dirty="0" smtClean="0"/>
              <a:t>on the pavement behind the kerb </a:t>
            </a:r>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Look</a:t>
            </a:r>
            <a:r>
              <a:rPr lang="en-GB" sz="4400" dirty="0" smtClean="0"/>
              <a:t>   </a:t>
            </a:r>
            <a:r>
              <a:rPr lang="en-GB" sz="3200" dirty="0" smtClean="0"/>
              <a:t>all around for traffic</a:t>
            </a:r>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Listen</a:t>
            </a:r>
            <a:r>
              <a:rPr lang="en-GB" sz="4400" dirty="0" smtClean="0"/>
              <a:t> </a:t>
            </a:r>
            <a:r>
              <a:rPr lang="en-GB" sz="3200" dirty="0"/>
              <a:t> </a:t>
            </a:r>
            <a:r>
              <a:rPr lang="en-GB" sz="3200" dirty="0" smtClean="0"/>
              <a:t>for traffic. Sometimes you can </a:t>
            </a:r>
          </a:p>
          <a:p>
            <a:r>
              <a:rPr lang="en-GB" sz="3200" dirty="0"/>
              <a:t>	</a:t>
            </a:r>
            <a:r>
              <a:rPr lang="en-GB" sz="3200" dirty="0" smtClean="0"/>
              <a:t>	    hear traffic before you see it</a:t>
            </a:r>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Think</a:t>
            </a:r>
            <a:r>
              <a:rPr lang="en-GB" sz="4400" dirty="0" smtClean="0"/>
              <a:t>  </a:t>
            </a:r>
            <a:r>
              <a:rPr lang="en-GB" sz="3200" dirty="0" smtClean="0"/>
              <a:t>is it safe to cross the road?</a:t>
            </a:r>
            <a:r>
              <a:rPr lang="en-GB" sz="3200" b="1" dirty="0"/>
              <a:t> </a:t>
            </a:r>
            <a:endParaRPr lang="en-GB" sz="3200" b="1" dirty="0" smtClean="0"/>
          </a:p>
          <a:p>
            <a:pPr marL="571500" indent="-571500">
              <a:buFont typeface="Arial" panose="020B0604020202020204" pitchFamily="34" charset="0"/>
              <a:buChar char="•"/>
            </a:pPr>
            <a:r>
              <a:rPr lang="en-GB" sz="4400" b="1" u="sng" dirty="0" smtClean="0">
                <a:solidFill>
                  <a:srgbClr val="006600"/>
                </a:solidFill>
                <a:effectLst>
                  <a:outerShdw blurRad="38100" dist="38100" dir="2700000" algn="tl">
                    <a:srgbClr val="000000">
                      <a:alpha val="43137"/>
                    </a:srgbClr>
                  </a:outerShdw>
                </a:effectLst>
              </a:rPr>
              <a:t>Arrive Alive</a:t>
            </a:r>
            <a:r>
              <a:rPr lang="en-GB" sz="4400" dirty="0" smtClean="0">
                <a:solidFill>
                  <a:srgbClr val="006600"/>
                </a:solidFill>
              </a:rPr>
              <a:t> </a:t>
            </a:r>
          </a:p>
          <a:p>
            <a:pPr algn="ctr"/>
            <a:r>
              <a:rPr lang="en-GB" sz="3200" b="1" dirty="0" smtClean="0">
                <a:solidFill>
                  <a:srgbClr val="000099"/>
                </a:solidFill>
              </a:rPr>
              <a:t>Keep Looking</a:t>
            </a:r>
            <a:r>
              <a:rPr lang="en-GB" sz="3200" b="1" dirty="0">
                <a:solidFill>
                  <a:srgbClr val="000099"/>
                </a:solidFill>
              </a:rPr>
              <a:t>, Listening and </a:t>
            </a:r>
            <a:r>
              <a:rPr lang="en-GB" sz="3200" b="1" dirty="0" smtClean="0">
                <a:solidFill>
                  <a:srgbClr val="000099"/>
                </a:solidFill>
              </a:rPr>
              <a:t>Thinking while you cross </a:t>
            </a:r>
            <a:r>
              <a:rPr lang="en-GB" sz="3200" b="1" dirty="0">
                <a:solidFill>
                  <a:srgbClr val="000099"/>
                </a:solidFill>
              </a:rPr>
              <a:t>– do not run!</a:t>
            </a:r>
            <a:endParaRPr lang="en-GB" sz="3200" dirty="0">
              <a:solidFill>
                <a:srgbClr val="000099"/>
              </a:solidFill>
            </a:endParaRPr>
          </a:p>
          <a:p>
            <a:endParaRPr lang="en-GB" sz="3200" dirty="0" smtClean="0"/>
          </a:p>
          <a:p>
            <a:endParaRPr lang="en-GB" sz="3200" dirty="0" smtClean="0"/>
          </a:p>
        </p:txBody>
      </p:sp>
      <p:pic>
        <p:nvPicPr>
          <p:cNvPr id="1026" name="Picture 2" descr="C:\Users\HammondK\AppData\Local\Microsoft\Windows\Temporary Internet Files\Content.Outlook\EJ0BF3IX\l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697" y="2336840"/>
            <a:ext cx="864096" cy="9617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mmondK\AppData\Local\Microsoft\Windows\Temporary Internet Files\Content.Outlook\EJ0BF3IX\s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477" y="1253996"/>
            <a:ext cx="841958" cy="1082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ammondK\AppData\Local\Microsoft\Windows\Temporary Internet Files\Content.Outlook\EJ0BF3IX\list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697" y="3298604"/>
            <a:ext cx="864096" cy="9944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ammondK\AppData\Local\Microsoft\Windows\Temporary Internet Files\Content.Outlook\EJ0BF3IX\thin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6719" y="4293096"/>
            <a:ext cx="852877" cy="109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7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500"/>
                                        <p:tgtEl>
                                          <p:spTgt spid="5">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pedestrian crossings uk"/>
          <p:cNvSpPr>
            <a:spLocks noChangeAspect="1" noChangeArrowheads="1"/>
          </p:cNvSpPr>
          <p:nvPr/>
        </p:nvSpPr>
        <p:spPr bwMode="auto">
          <a:xfrm>
            <a:off x="0"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874"/>
            <a:ext cx="2400096" cy="212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138" y="323927"/>
            <a:ext cx="2866972" cy="200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206" y="2469868"/>
            <a:ext cx="3042087" cy="194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0668" y="2445973"/>
            <a:ext cx="2450429" cy="258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3" y="4599850"/>
            <a:ext cx="2337577" cy="207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757" y="4562466"/>
            <a:ext cx="2284973" cy="200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836" y="4637325"/>
            <a:ext cx="2735510" cy="192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72173" y="38433"/>
            <a:ext cx="3333965" cy="2431435"/>
          </a:xfrm>
          <a:prstGeom prst="rect">
            <a:avLst/>
          </a:prstGeom>
          <a:noFill/>
        </p:spPr>
        <p:txBody>
          <a:bodyPr wrap="square" rtlCol="0">
            <a:spAutoFit/>
          </a:bodyPr>
          <a:lstStyle/>
          <a:p>
            <a:pPr algn="ctr"/>
            <a:r>
              <a:rPr lang="en-GB" sz="3200" b="1" u="sng" dirty="0" smtClean="0">
                <a:effectLst>
                  <a:outerShdw blurRad="38100" dist="38100" dir="2700000" algn="tl">
                    <a:srgbClr val="000000">
                      <a:alpha val="43137"/>
                    </a:srgbClr>
                  </a:outerShdw>
                </a:effectLst>
              </a:rPr>
              <a:t>Can you name the </a:t>
            </a:r>
            <a:r>
              <a:rPr lang="en-GB" sz="3200" b="1" u="sng" dirty="0">
                <a:effectLst>
                  <a:outerShdw blurRad="38100" dist="38100" dir="2700000" algn="tl">
                    <a:srgbClr val="000000">
                      <a:alpha val="43137"/>
                    </a:srgbClr>
                  </a:outerShdw>
                </a:effectLst>
              </a:rPr>
              <a:t>s</a:t>
            </a:r>
            <a:r>
              <a:rPr lang="en-GB" sz="3200" b="1" u="sng" dirty="0" smtClean="0">
                <a:effectLst>
                  <a:outerShdw blurRad="38100" dist="38100" dir="2700000" algn="tl">
                    <a:srgbClr val="000000">
                      <a:alpha val="43137"/>
                    </a:srgbClr>
                  </a:outerShdw>
                </a:effectLst>
              </a:rPr>
              <a:t>afer places to cross the road? </a:t>
            </a:r>
          </a:p>
          <a:p>
            <a:pPr algn="ctr"/>
            <a:r>
              <a:rPr lang="en-GB" sz="2800" dirty="0" smtClean="0"/>
              <a:t>(1 point for each correct answer)</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459636"/>
            <a:ext cx="2380639" cy="202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7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p:cTn id="31" dur="1000" fill="hold"/>
                                        <p:tgtEl>
                                          <p:spTgt spid="1031"/>
                                        </p:tgtEl>
                                        <p:attrNameLst>
                                          <p:attrName>ppt_w</p:attrName>
                                        </p:attrNameLst>
                                      </p:cBhvr>
                                      <p:tavLst>
                                        <p:tav tm="0">
                                          <p:val>
                                            <p:fltVal val="0"/>
                                          </p:val>
                                        </p:tav>
                                        <p:tav tm="100000">
                                          <p:val>
                                            <p:strVal val="#ppt_w"/>
                                          </p:val>
                                        </p:tav>
                                      </p:tavLst>
                                    </p:anim>
                                    <p:anim calcmode="lin" valueType="num">
                                      <p:cBhvr>
                                        <p:cTn id="32" dur="1000" fill="hold"/>
                                        <p:tgtEl>
                                          <p:spTgt spid="1031"/>
                                        </p:tgtEl>
                                        <p:attrNameLst>
                                          <p:attrName>ppt_h</p:attrName>
                                        </p:attrNameLst>
                                      </p:cBhvr>
                                      <p:tavLst>
                                        <p:tav tm="0">
                                          <p:val>
                                            <p:fltVal val="0"/>
                                          </p:val>
                                        </p:tav>
                                        <p:tav tm="100000">
                                          <p:val>
                                            <p:strVal val="#ppt_h"/>
                                          </p:val>
                                        </p:tav>
                                      </p:tavLst>
                                    </p:anim>
                                    <p:anim calcmode="lin" valueType="num">
                                      <p:cBhvr>
                                        <p:cTn id="33" dur="1000" fill="hold"/>
                                        <p:tgtEl>
                                          <p:spTgt spid="1031"/>
                                        </p:tgtEl>
                                        <p:attrNameLst>
                                          <p:attrName>style.rotation</p:attrName>
                                        </p:attrNameLst>
                                      </p:cBhvr>
                                      <p:tavLst>
                                        <p:tav tm="0">
                                          <p:val>
                                            <p:fltVal val="90"/>
                                          </p:val>
                                        </p:tav>
                                        <p:tav tm="100000">
                                          <p:val>
                                            <p:fltVal val="0"/>
                                          </p:val>
                                        </p:tav>
                                      </p:tavLst>
                                    </p:anim>
                                    <p:animEffect transition="in" filter="fade">
                                      <p:cBhvr>
                                        <p:cTn id="34" dur="10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ipe(down)">
                                      <p:cBhvr>
                                        <p:cTn id="39" dur="500"/>
                                        <p:tgtEl>
                                          <p:spTgt spid="102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circle(in)">
                                      <p:cBhvr>
                                        <p:cTn id="44" dur="2000"/>
                                        <p:tgtEl>
                                          <p:spTgt spid="103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animEffect transition="in" filter="circle(in)">
                                      <p:cBhvr>
                                        <p:cTn id="49" dur="2000"/>
                                        <p:tgtEl>
                                          <p:spTgt spid="103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35"/>
                                        </p:tgtEl>
                                        <p:attrNameLst>
                                          <p:attrName>style.visibility</p:attrName>
                                        </p:attrNameLst>
                                      </p:cBhvr>
                                      <p:to>
                                        <p:strVal val="visible"/>
                                      </p:to>
                                    </p:set>
                                    <p:anim calcmode="lin" valueType="num">
                                      <p:cBhvr additive="base">
                                        <p:cTn id="54" dur="500" fill="hold"/>
                                        <p:tgtEl>
                                          <p:spTgt spid="1035"/>
                                        </p:tgtEl>
                                        <p:attrNameLst>
                                          <p:attrName>ppt_x</p:attrName>
                                        </p:attrNameLst>
                                      </p:cBhvr>
                                      <p:tavLst>
                                        <p:tav tm="0">
                                          <p:val>
                                            <p:strVal val="#ppt_x"/>
                                          </p:val>
                                        </p:tav>
                                        <p:tav tm="100000">
                                          <p:val>
                                            <p:strVal val="#ppt_x"/>
                                          </p:val>
                                        </p:tav>
                                      </p:tavLst>
                                    </p:anim>
                                    <p:anim calcmode="lin" valueType="num">
                                      <p:cBhvr additive="base">
                                        <p:cTn id="55"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662" y="685800"/>
            <a:ext cx="8077200" cy="1261884"/>
          </a:xfrm>
          <a:prstGeom prst="rect">
            <a:avLst/>
          </a:prstGeom>
        </p:spPr>
        <p:txBody>
          <a:bodyPr wrap="square">
            <a:spAutoFit/>
          </a:bodyPr>
          <a:lstStyle/>
          <a:p>
            <a:pPr lvl="0"/>
            <a:r>
              <a:rPr lang="en-GB" sz="3800" b="1" dirty="0" smtClean="0"/>
              <a:t>3.  How might this cause you to be hit   	by a car?</a:t>
            </a:r>
            <a:endParaRPr lang="en-GB" sz="3800" dirty="0"/>
          </a:p>
        </p:txBody>
      </p:sp>
      <p:sp>
        <p:nvSpPr>
          <p:cNvPr id="3" name="Rectangle 2"/>
          <p:cNvSpPr/>
          <p:nvPr/>
        </p:nvSpPr>
        <p:spPr>
          <a:xfrm>
            <a:off x="514662" y="3581400"/>
            <a:ext cx="8077200" cy="1261884"/>
          </a:xfrm>
          <a:prstGeom prst="rect">
            <a:avLst/>
          </a:prstGeom>
        </p:spPr>
        <p:txBody>
          <a:bodyPr wrap="square">
            <a:spAutoFit/>
          </a:bodyPr>
          <a:lstStyle/>
          <a:p>
            <a:pPr lvl="0"/>
            <a:r>
              <a:rPr lang="en-GB" sz="3800" b="1" dirty="0" smtClean="0"/>
              <a:t>4.  When </a:t>
            </a:r>
            <a:r>
              <a:rPr lang="en-GB" sz="3800" b="1" dirty="0"/>
              <a:t>you are crossing the </a:t>
            </a:r>
            <a:r>
              <a:rPr lang="en-GB" sz="3800" b="1" dirty="0" smtClean="0"/>
              <a:t>road,    	what </a:t>
            </a:r>
            <a:r>
              <a:rPr lang="en-GB" sz="3800" b="1" dirty="0"/>
              <a:t>do you need to keep doing?</a:t>
            </a:r>
            <a:endParaRPr lang="en-GB" sz="3800" dirty="0"/>
          </a:p>
        </p:txBody>
      </p:sp>
      <p:sp>
        <p:nvSpPr>
          <p:cNvPr id="5" name="TextBox 4"/>
          <p:cNvSpPr txBox="1"/>
          <p:nvPr/>
        </p:nvSpPr>
        <p:spPr>
          <a:xfrm>
            <a:off x="590862" y="5181600"/>
            <a:ext cx="8324538" cy="1261884"/>
          </a:xfrm>
          <a:prstGeom prst="rect">
            <a:avLst/>
          </a:prstGeom>
          <a:noFill/>
        </p:spPr>
        <p:txBody>
          <a:bodyPr wrap="square" rtlCol="0">
            <a:spAutoFit/>
          </a:bodyPr>
          <a:lstStyle/>
          <a:p>
            <a:pPr algn="ctr"/>
            <a:r>
              <a:rPr lang="en-GB" dirty="0"/>
              <a:t> </a:t>
            </a:r>
            <a:r>
              <a:rPr lang="en-GB" b="1" dirty="0" smtClean="0"/>
              <a:t> </a:t>
            </a:r>
            <a:r>
              <a:rPr lang="en-GB" sz="3800" b="1" dirty="0" smtClean="0">
                <a:solidFill>
                  <a:srgbClr val="006600"/>
                </a:solidFill>
                <a:effectLst>
                  <a:outerShdw blurRad="38100" dist="38100" dir="2700000" algn="tl">
                    <a:srgbClr val="000000">
                      <a:alpha val="43137"/>
                    </a:srgbClr>
                  </a:outerShdw>
                </a:effectLst>
              </a:rPr>
              <a:t>Keep </a:t>
            </a:r>
            <a:r>
              <a:rPr lang="en-GB" sz="3800" b="1" dirty="0">
                <a:solidFill>
                  <a:srgbClr val="006600"/>
                </a:solidFill>
                <a:effectLst>
                  <a:outerShdw blurRad="38100" dist="38100" dir="2700000" algn="tl">
                    <a:srgbClr val="000000">
                      <a:alpha val="43137"/>
                    </a:srgbClr>
                  </a:outerShdw>
                </a:effectLst>
              </a:rPr>
              <a:t>looking all </a:t>
            </a:r>
            <a:r>
              <a:rPr lang="en-GB" sz="3800" b="1" dirty="0" smtClean="0">
                <a:solidFill>
                  <a:srgbClr val="006600"/>
                </a:solidFill>
                <a:effectLst>
                  <a:outerShdw blurRad="38100" dist="38100" dir="2700000" algn="tl">
                    <a:srgbClr val="000000">
                      <a:alpha val="43137"/>
                    </a:srgbClr>
                  </a:outerShdw>
                </a:effectLst>
              </a:rPr>
              <a:t>around, Listening and Thinking</a:t>
            </a:r>
            <a:endParaRPr lang="en-GB" sz="3800" b="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484182" y="2283409"/>
            <a:ext cx="4800600" cy="677108"/>
          </a:xfrm>
          <a:prstGeom prst="rect">
            <a:avLst/>
          </a:prstGeom>
          <a:noFill/>
        </p:spPr>
        <p:txBody>
          <a:bodyPr wrap="square" rtlCol="0">
            <a:spAutoFit/>
          </a:bodyPr>
          <a:lstStyle/>
          <a:p>
            <a:pPr algn="ctr"/>
            <a:r>
              <a:rPr lang="en-GB" sz="3800" b="1" dirty="0" smtClean="0">
                <a:solidFill>
                  <a:srgbClr val="006600"/>
                </a:solidFill>
                <a:effectLst>
                  <a:outerShdw blurRad="38100" dist="38100" dir="2700000" algn="tl">
                    <a:srgbClr val="000000">
                      <a:alpha val="43137"/>
                    </a:srgbClr>
                  </a:outerShdw>
                </a:effectLst>
              </a:rPr>
              <a:t>It is a distraction</a:t>
            </a:r>
            <a:endParaRPr lang="en-GB" sz="3800" b="1" dirty="0">
              <a:solidFill>
                <a:srgbClr val="006600"/>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1" y="1662527"/>
            <a:ext cx="2876862" cy="1918873"/>
          </a:xfrm>
          <a:prstGeom prst="rect">
            <a:avLst/>
          </a:prstGeom>
        </p:spPr>
      </p:pic>
    </p:spTree>
    <p:extLst>
      <p:ext uri="{BB962C8B-B14F-4D97-AF65-F5344CB8AC3E}">
        <p14:creationId xmlns:p14="http://schemas.microsoft.com/office/powerpoint/2010/main" val="38979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213" y="457200"/>
            <a:ext cx="8610600" cy="1846659"/>
          </a:xfrm>
          <a:prstGeom prst="rect">
            <a:avLst/>
          </a:prstGeom>
        </p:spPr>
        <p:txBody>
          <a:bodyPr wrap="square">
            <a:spAutoFit/>
          </a:bodyPr>
          <a:lstStyle/>
          <a:p>
            <a:pPr lvl="0" algn="ctr"/>
            <a:r>
              <a:rPr lang="en-GB" sz="3800" b="1" dirty="0" smtClean="0"/>
              <a:t>5. You’re </a:t>
            </a:r>
            <a:r>
              <a:rPr lang="en-GB" sz="3800" b="1" dirty="0"/>
              <a:t>playing football and your ball </a:t>
            </a:r>
            <a:r>
              <a:rPr lang="en-GB" sz="3800" b="1" dirty="0" smtClean="0"/>
              <a:t>    	rolls into </a:t>
            </a:r>
            <a:r>
              <a:rPr lang="en-GB" sz="3800" b="1" dirty="0"/>
              <a:t>a busy road. What </a:t>
            </a:r>
            <a:r>
              <a:rPr lang="en-GB" sz="3800" b="1" dirty="0" smtClean="0"/>
              <a:t>should you </a:t>
            </a:r>
            <a:r>
              <a:rPr lang="en-GB" sz="3800" b="1" dirty="0"/>
              <a:t>do?</a:t>
            </a:r>
            <a:endParaRPr lang="en-GB" sz="3800" dirty="0"/>
          </a:p>
        </p:txBody>
      </p:sp>
      <p:sp>
        <p:nvSpPr>
          <p:cNvPr id="3" name="TextBox 2"/>
          <p:cNvSpPr txBox="1"/>
          <p:nvPr/>
        </p:nvSpPr>
        <p:spPr>
          <a:xfrm>
            <a:off x="503419" y="2476269"/>
            <a:ext cx="8478187" cy="1261884"/>
          </a:xfrm>
          <a:prstGeom prst="rect">
            <a:avLst/>
          </a:prstGeom>
          <a:noFill/>
        </p:spPr>
        <p:txBody>
          <a:bodyPr wrap="square" rtlCol="0">
            <a:spAutoFit/>
          </a:bodyPr>
          <a:lstStyle/>
          <a:p>
            <a:pPr algn="ctr"/>
            <a:r>
              <a:rPr lang="en-GB" sz="3800" b="1" dirty="0" smtClean="0">
                <a:solidFill>
                  <a:srgbClr val="006600"/>
                </a:solidFill>
                <a:effectLst>
                  <a:outerShdw blurRad="38100" dist="38100" dir="2700000" algn="tl">
                    <a:srgbClr val="000000">
                      <a:alpha val="43137"/>
                    </a:srgbClr>
                  </a:outerShdw>
                </a:effectLst>
              </a:rPr>
              <a:t>Ask an adult to get it for you or use the Green Cross Code to get it safely</a:t>
            </a:r>
            <a:endParaRPr lang="en-GB" sz="3800" b="1" dirty="0">
              <a:solidFill>
                <a:srgbClr val="00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6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1724</Words>
  <Application>Microsoft Office PowerPoint</Application>
  <PresentationFormat>On-screen Show (4:3)</PresentationFormat>
  <Paragraphs>130</Paragraphs>
  <Slides>16</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Key Stage 2 Road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2 Road Safety</dc:title>
  <dc:creator>Katie Hammond</dc:creator>
  <cp:lastModifiedBy>Katie Hammond</cp:lastModifiedBy>
  <cp:revision>83</cp:revision>
  <dcterms:created xsi:type="dcterms:W3CDTF">2006-08-16T00:00:00Z</dcterms:created>
  <dcterms:modified xsi:type="dcterms:W3CDTF">2023-01-18T17:14:49Z</dcterms:modified>
</cp:coreProperties>
</file>