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7"/>
  </p:notesMasterIdLst>
  <p:sldIdLst>
    <p:sldId id="256" r:id="rId2"/>
    <p:sldId id="257" r:id="rId3"/>
    <p:sldId id="303" r:id="rId4"/>
    <p:sldId id="306" r:id="rId5"/>
    <p:sldId id="307" r:id="rId6"/>
    <p:sldId id="290" r:id="rId7"/>
    <p:sldId id="309" r:id="rId8"/>
    <p:sldId id="297" r:id="rId9"/>
    <p:sldId id="316" r:id="rId10"/>
    <p:sldId id="317" r:id="rId11"/>
    <p:sldId id="318" r:id="rId12"/>
    <p:sldId id="319" r:id="rId13"/>
    <p:sldId id="298" r:id="rId14"/>
    <p:sldId id="302"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0FFFF"/>
    <a:srgbClr val="D20000"/>
    <a:srgbClr val="F5F565"/>
    <a:srgbClr val="DCFF5B"/>
    <a:srgbClr val="0FA56C"/>
    <a:srgbClr val="0CA810"/>
    <a:srgbClr val="189C2E"/>
    <a:srgbClr val="2B8936"/>
    <a:srgbClr val="10B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7714" autoAdjust="0"/>
  </p:normalViewPr>
  <p:slideViewPr>
    <p:cSldViewPr snapToGrid="0">
      <p:cViewPr varScale="1">
        <p:scale>
          <a:sx n="50" d="100"/>
          <a:sy n="50" d="100"/>
        </p:scale>
        <p:origin x="1500" y="3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A18A0-6E5D-4647-BE3E-EA0EC2EE99A3}" type="datetimeFigureOut">
              <a:rPr lang="en-GB" smtClean="0"/>
              <a:t>24/09/2021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2D6B2-37C1-4704-95EA-BA72574D1ADF}" type="slidenum">
              <a:rPr lang="en-GB" smtClean="0"/>
              <a:t>‹#›</a:t>
            </a:fld>
            <a:endParaRPr lang="en-GB"/>
          </a:p>
        </p:txBody>
      </p:sp>
    </p:spTree>
    <p:extLst>
      <p:ext uri="{BB962C8B-B14F-4D97-AF65-F5344CB8AC3E}">
        <p14:creationId xmlns:p14="http://schemas.microsoft.com/office/powerpoint/2010/main" val="29068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rake.org.uk/info-and-resources/resources/guide-to-teaching-road-safet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think.gov.uk/education-resources/explore-education-resources/?age%5b%5d=13-to-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solidFill>
                  <a:srgbClr val="FF0000"/>
                </a:solidFill>
              </a:rPr>
              <a:t>SESSION FOUR: PERCEPTION OF SAFETY</a:t>
            </a:r>
          </a:p>
          <a:p>
            <a:endParaRPr lang="en-GB" dirty="0">
              <a:solidFill>
                <a:srgbClr val="FF0000"/>
              </a:solidFill>
            </a:endParaRPr>
          </a:p>
          <a:p>
            <a:r>
              <a:rPr lang="en-GB" u="sng" dirty="0">
                <a:solidFill>
                  <a:srgbClr val="FF0000"/>
                </a:solidFill>
              </a:rPr>
              <a:t>SESSION OBJECTIVES:</a:t>
            </a:r>
          </a:p>
          <a:p>
            <a:pPr algn="l"/>
            <a:endParaRPr lang="en-GB" sz="1200" b="0" i="0" dirty="0">
              <a:solidFill>
                <a:srgbClr val="FF0000"/>
              </a:solidFill>
              <a:effectLst/>
              <a:latin typeface="+mn-lt"/>
            </a:endParaRPr>
          </a:p>
          <a:p>
            <a:pPr marL="285750" indent="-285750" algn="l" defTabSz="914400" rtl="0" eaLnBrk="1" latinLnBrk="0" hangingPunct="1">
              <a:buFont typeface="Arial" panose="020B0604020202020204" pitchFamily="34" charset="0"/>
              <a:buChar char="•"/>
            </a:pPr>
            <a:r>
              <a:rPr lang="en-GB" sz="1800" i="0" kern="1200" dirty="0">
                <a:solidFill>
                  <a:schemeClr val="tx1"/>
                </a:solidFill>
                <a:effectLst/>
                <a:latin typeface="Verdana" panose="020B0604030504040204" pitchFamily="34" charset="0"/>
                <a:cs typeface="Arial" panose="020B0604020202020204" pitchFamily="34" charset="0"/>
              </a:rPr>
              <a:t>Students will develop a clear understanding of the difficulties pedestrians face when identifying and managing risks and hazards on or around roads.</a:t>
            </a:r>
          </a:p>
          <a:p>
            <a:pPr marL="285750" indent="-285750" algn="l" defTabSz="914400" rtl="0" eaLnBrk="1" latinLnBrk="0" hangingPunct="1">
              <a:buFont typeface="Arial" panose="020B0604020202020204" pitchFamily="34" charset="0"/>
              <a:buChar char="•"/>
            </a:pPr>
            <a:r>
              <a:rPr lang="en-GB" sz="1800" i="0" kern="1200" dirty="0">
                <a:solidFill>
                  <a:schemeClr val="tx1"/>
                </a:solidFill>
                <a:effectLst/>
                <a:latin typeface="Verdana" panose="020B0604030504040204" pitchFamily="34" charset="0"/>
                <a:cs typeface="Arial" panose="020B0604020202020204" pitchFamily="34" charset="0"/>
              </a:rPr>
              <a:t>Students will become aware of how brain function affects our perception of safety, and how our perception improves as our brains grow and develop.</a:t>
            </a:r>
          </a:p>
          <a:p>
            <a:pPr marL="285750" indent="-285750" algn="l" defTabSz="914400" rtl="0" eaLnBrk="1" latinLnBrk="0" hangingPunct="1">
              <a:buFont typeface="Arial" panose="020B0604020202020204" pitchFamily="34" charset="0"/>
              <a:buChar char="•"/>
            </a:pPr>
            <a:r>
              <a:rPr lang="en-GB" sz="1800" i="0" kern="1200" dirty="0">
                <a:solidFill>
                  <a:schemeClr val="tx1"/>
                </a:solidFill>
                <a:effectLst/>
                <a:latin typeface="Verdana" panose="020B0604030504040204" pitchFamily="34" charset="0"/>
                <a:cs typeface="Arial" panose="020B0604020202020204" pitchFamily="34" charset="0"/>
              </a:rPr>
              <a:t>Students will develop skills and techniques that improve their ability to identify and manage risks on and around the road.</a:t>
            </a:r>
          </a:p>
          <a:p>
            <a:pPr marL="0" indent="0" algn="l">
              <a:buFont typeface="Arial" panose="020B0604020202020204" pitchFamily="34" charset="0"/>
              <a:buNone/>
            </a:pPr>
            <a:endParaRPr lang="en-GB" dirty="0">
              <a:solidFill>
                <a:srgbClr val="FF0000"/>
              </a:solidFill>
            </a:endParaRPr>
          </a:p>
          <a:p>
            <a:r>
              <a:rPr lang="en-GB" u="sng" dirty="0">
                <a:solidFill>
                  <a:srgbClr val="FF0000"/>
                </a:solidFill>
              </a:rPr>
              <a:t>SESSION OVERVIEW:</a:t>
            </a:r>
          </a:p>
          <a:p>
            <a:endParaRPr lang="en-GB" dirty="0">
              <a:solidFill>
                <a:srgbClr val="FF0000"/>
              </a:solidFill>
            </a:endParaRPr>
          </a:p>
          <a:p>
            <a:r>
              <a:rPr lang="en-GB" b="0" i="0" dirty="0">
                <a:solidFill>
                  <a:srgbClr val="222222"/>
                </a:solidFill>
                <a:effectLst/>
                <a:latin typeface="verdana" panose="020B0604030504040204" pitchFamily="34" charset="0"/>
              </a:rPr>
              <a:t>Students will develop an understanding of how our behaviour is directly linked to brain  function, and how our perception of how safe we are around roads changes as we get older and our brain starts to grow and develop. Following the session, students will have a better understanding of why young people, as a group, are most at risk around roads, and develop ways to improve their ability to identify risks and make safer choices as pedestrians.</a:t>
            </a:r>
          </a:p>
          <a:p>
            <a:endParaRPr lang="en-GB" u="sng" dirty="0">
              <a:solidFill>
                <a:srgbClr val="FF0000"/>
              </a:solidFill>
            </a:endParaRPr>
          </a:p>
          <a:p>
            <a:r>
              <a:rPr lang="en-GB" u="sng" dirty="0">
                <a:solidFill>
                  <a:srgbClr val="FF0000"/>
                </a:solidFill>
              </a:rPr>
              <a:t>FILM SYNOPSIS: “The Pre-Frontal Cortex and Road Safety”</a:t>
            </a:r>
          </a:p>
          <a:p>
            <a:endParaRPr lang="en-GB" dirty="0">
              <a:solidFill>
                <a:srgbClr val="FF0000"/>
              </a:solidFill>
            </a:endParaRPr>
          </a:p>
          <a:p>
            <a:r>
              <a:rPr lang="en-GB" dirty="0">
                <a:effectLst/>
                <a:latin typeface="verdana" panose="020B0604030504040204" pitchFamily="34" charset="0"/>
              </a:rPr>
              <a:t>In this funny yet informative "spoof" documentary, we explore the glory of nature; specifically the mysteries of the human brain and how it influences our everyday behaviour - from the clothes we choose to wear to our ability to defend ourselves from wild hamster attacks(!) Focussing in on a small part of the frontal lobe called the Prefrontal Cortex, the film shows how our brain affects our ability to manage and identify risks around the road and how, as it grows and develops, we get better at making safer choices, leaving young people with advice on how they can work with - and not against - their brain to stay safe.</a:t>
            </a: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a:p>
            <a:r>
              <a:rPr lang="en-GB" sz="1200" u="sng" dirty="0">
                <a:effectLst/>
                <a:latin typeface="Verdana" panose="020B0604030504040204" pitchFamily="34" charset="0"/>
                <a:ea typeface="Calibri" panose="020F0502020204030204" pitchFamily="34" charset="0"/>
                <a:cs typeface="Arial" panose="020B0604020202020204" pitchFamily="34" charset="0"/>
              </a:rPr>
              <a:t>LINKS:</a:t>
            </a:r>
          </a:p>
          <a:p>
            <a:endParaRPr lang="en-GB" sz="1200" u="sng" dirty="0">
              <a:solidFill>
                <a:srgbClr val="0563C1"/>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r>
              <a:rPr lang="en-GB" sz="1200" b="0" i="0" u="none" dirty="0">
                <a:solidFill>
                  <a:srgbClr val="222222"/>
                </a:solidFill>
                <a:effectLst/>
                <a:latin typeface="verdana" panose="020B0604030504040204" pitchFamily="34" charset="0"/>
              </a:rPr>
              <a:t>Use this resource below to access a helpful tips on how to teach road safety to students:</a:t>
            </a:r>
          </a:p>
          <a:p>
            <a:pPr>
              <a:spcAft>
                <a:spcPts val="0"/>
              </a:spcAft>
            </a:pPr>
            <a:r>
              <a:rPr lang="en-GB" sz="1800" dirty="0">
                <a:hlinkClick r:id="rId3"/>
              </a:rPr>
              <a:t>http://www.brake.org.uk/info-and-resources/resources/guide-to-teaching-road-safety</a:t>
            </a:r>
            <a:endParaRPr lang="en-GB" sz="1200" b="0" i="0" dirty="0">
              <a:solidFill>
                <a:srgbClr val="222222"/>
              </a:solidFill>
              <a:effectLst/>
              <a:latin typeface="verdana" panose="020B0604030504040204" pitchFamily="34" charset="0"/>
            </a:endParaRPr>
          </a:p>
          <a:p>
            <a:endParaRPr lang="en-GB" sz="1200" u="sng" dirty="0">
              <a:solidFill>
                <a:srgbClr val="0563C1"/>
              </a:solidFill>
              <a:effectLst/>
              <a:latin typeface="Verdana" panose="020B0604030504040204" pitchFamily="34" charset="0"/>
              <a:ea typeface="Calibri" panose="020F0502020204030204" pitchFamily="34" charset="0"/>
              <a:cs typeface="Arial" panose="020B0604020202020204" pitchFamily="34" charset="0"/>
            </a:endParaRPr>
          </a:p>
          <a:p>
            <a:r>
              <a:rPr lang="en-GB" sz="1200" u="none" dirty="0">
                <a:effectLst/>
                <a:latin typeface="verdana" panose="020B0604030504040204" pitchFamily="34" charset="0"/>
                <a:ea typeface="Calibri" panose="020F0502020204030204" pitchFamily="34" charset="0"/>
                <a:cs typeface="Arial" panose="020B0604020202020204" pitchFamily="34" charset="0"/>
              </a:rPr>
              <a:t>Following these activities, you might find it beneficial to access the resource below which has a range of additional activities and exercises on the topic of road safety for students:</a:t>
            </a:r>
          </a:p>
          <a:p>
            <a:r>
              <a:rPr lang="en-GB" sz="1200" dirty="0">
                <a:hlinkClick r:id="rId4"/>
              </a:rPr>
              <a:t>https://www.think.gov.uk/education-resources/explore-education-resources/?age%5B%5D=13-to-16</a:t>
            </a:r>
            <a:endParaRPr lang="en-GB" sz="1000" u="none" dirty="0">
              <a:effectLst/>
              <a:latin typeface="Verdana" panose="020B0604030504040204" pitchFamily="34" charset="0"/>
              <a:ea typeface="Calibri" panose="020F0502020204030204" pitchFamily="34" charset="0"/>
              <a:cs typeface="Arial" panose="020B0604020202020204" pitchFamily="34" charset="0"/>
            </a:endParaRPr>
          </a:p>
          <a:p>
            <a:endParaRPr lang="en-GB" sz="12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a:t>
            </a:fld>
            <a:endParaRPr lang="en-GB"/>
          </a:p>
        </p:txBody>
      </p:sp>
    </p:spTree>
    <p:extLst>
      <p:ext uri="{BB962C8B-B14F-4D97-AF65-F5344CB8AC3E}">
        <p14:creationId xmlns:p14="http://schemas.microsoft.com/office/powerpoint/2010/main" val="310261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22222"/>
                </a:solidFill>
                <a:effectLst/>
                <a:latin typeface="verdana" panose="020B0604030504040204" pitchFamily="34" charset="0"/>
              </a:rPr>
              <a:t>[Continued]</a:t>
            </a:r>
          </a:p>
          <a:p>
            <a:endParaRPr lang="en-GB" sz="1800" dirty="0">
              <a:effectLst/>
              <a:latin typeface="Verdana" panose="020B0604030504040204" pitchFamily="34" charset="0"/>
              <a:ea typeface="Calibri" panose="020F0502020204030204" pitchFamily="34" charset="0"/>
              <a:cs typeface="Cocon"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Explain to students what we mean by the ‘Stopping Distance’ of a vehicle.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Thinking Distance: the total distance a car travels before the brakes are applied by the driver.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1" u="none" dirty="0">
                <a:solidFill>
                  <a:srgbClr val="222222"/>
                </a:solidFill>
                <a:effectLst/>
                <a:latin typeface="Verdana" panose="020B0604030504040204" pitchFamily="34" charset="0"/>
                <a:cs typeface="Arial" panose="020B0604020202020204" pitchFamily="34" charset="0"/>
              </a:rPr>
              <a:t>Braking Distance: </a:t>
            </a:r>
            <a:r>
              <a:rPr lang="en-GB" sz="1800" i="1" dirty="0">
                <a:effectLst/>
                <a:latin typeface="Verdana" panose="020B0604030504040204" pitchFamily="34" charset="0"/>
                <a:ea typeface="Calibri" panose="020F0502020204030204" pitchFamily="34" charset="0"/>
                <a:cs typeface="Arial" panose="020B0604020202020204" pitchFamily="34" charset="0"/>
              </a:rPr>
              <a:t>the distance a car travels while the brakes slow it down.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1" u="none" dirty="0">
                <a:solidFill>
                  <a:srgbClr val="222222"/>
                </a:solidFill>
                <a:effectLst/>
                <a:latin typeface="Verdana" panose="020B0604030504040204" pitchFamily="34" charset="0"/>
                <a:cs typeface="Arial" panose="020B0604020202020204" pitchFamily="34" charset="0"/>
              </a:rPr>
              <a:t>Stopping Distance = Thinking Distance + Braking 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cs typeface="Arial" panose="020B0604020202020204" pitchFamily="34" charset="0"/>
              </a:rPr>
              <a:t>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If a car travelling at 20mph unexpectedly sees a pedestrian or obstacle in the road it will take </a:t>
            </a:r>
            <a:r>
              <a:rPr lang="en-GB" sz="1800" dirty="0" err="1">
                <a:effectLst/>
                <a:latin typeface="Verdana" panose="020B0604030504040204" pitchFamily="34" charset="0"/>
                <a:ea typeface="Calibri" panose="020F0502020204030204" pitchFamily="34" charset="0"/>
                <a:cs typeface="Arial" panose="020B0604020202020204" pitchFamily="34" charset="0"/>
              </a:rPr>
              <a:t>approx</a:t>
            </a:r>
            <a:r>
              <a:rPr lang="en-GB" sz="1800" dirty="0">
                <a:effectLst/>
                <a:latin typeface="Verdana" panose="020B0604030504040204" pitchFamily="34" charset="0"/>
                <a:ea typeface="Calibri" panose="020F0502020204030204" pitchFamily="34" charset="0"/>
                <a:cs typeface="Arial" panose="020B0604020202020204" pitchFamily="34" charset="0"/>
              </a:rPr>
              <a:t> 12 metres for it to stop.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NOTE: In order to help students visualise 12 metres, you can compare the distance to the size of the classroom or get students to line up shoulder to shoulder (approximating each student having a width of half a metre) or, more simply, it’s about the length of a standard, city bus.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dirty="0">
                <a:solidFill>
                  <a:srgbClr val="222222"/>
                </a:solidFill>
                <a:effectLst/>
                <a:latin typeface="Verdana" panose="020B0604030504040204" pitchFamily="34" charset="0"/>
              </a:rPr>
              <a:t>[Next page]</a:t>
            </a:r>
          </a:p>
        </p:txBody>
      </p:sp>
      <p:sp>
        <p:nvSpPr>
          <p:cNvPr id="4" name="Slide Number Placeholder 3"/>
          <p:cNvSpPr>
            <a:spLocks noGrp="1"/>
          </p:cNvSpPr>
          <p:nvPr>
            <p:ph type="sldNum" sz="quarter" idx="5"/>
          </p:nvPr>
        </p:nvSpPr>
        <p:spPr/>
        <p:txBody>
          <a:bodyPr/>
          <a:lstStyle/>
          <a:p>
            <a:fld id="{4312D6B2-37C1-4704-95EA-BA72574D1ADF}" type="slidenum">
              <a:rPr lang="en-GB" smtClean="0"/>
              <a:t>10</a:t>
            </a:fld>
            <a:endParaRPr lang="en-GB"/>
          </a:p>
        </p:txBody>
      </p:sp>
    </p:spTree>
    <p:extLst>
      <p:ext uri="{BB962C8B-B14F-4D97-AF65-F5344CB8AC3E}">
        <p14:creationId xmlns:p14="http://schemas.microsoft.com/office/powerpoint/2010/main" val="27618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22222"/>
                </a:solidFill>
                <a:effectLst/>
                <a:latin typeface="verdana" panose="020B0604030504040204" pitchFamily="34" charset="0"/>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In pairs or small groups, get students to predict the stopping distance of cars travelling 30MPH, 40MPH, 50MPH, 60MPH, and 70MPH (which are all legal speeds). </a:t>
            </a:r>
            <a:endParaRPr lang="en-GB" sz="1800" b="0" i="0" u="sng" dirty="0">
              <a:solidFill>
                <a:srgbClr val="222222"/>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NOTE: A key point of the discussion is for students to understand that cars cannot stop instantaneously. Other factors that drastically affect Stopping Distance include:</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Thinking Distance is significantly affected by distracted or impaired drivers.</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The weight of a vehicle significantly increases Braking Distance.</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Poor weather conditions such as rain, snow or ice significantly affect Stopping Distance.</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b="1" dirty="0">
                <a:effectLst/>
                <a:latin typeface="Verdana" panose="020B0604030504040204" pitchFamily="34" charset="0"/>
                <a:ea typeface="Calibri" panose="020F0502020204030204" pitchFamily="34" charset="0"/>
                <a:cs typeface="Arial" panose="020B060402020202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dirty="0">
              <a:solidFill>
                <a:srgbClr val="222222"/>
              </a:solidFill>
              <a:effectLst/>
              <a:latin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11</a:t>
            </a:fld>
            <a:endParaRPr lang="en-GB"/>
          </a:p>
        </p:txBody>
      </p:sp>
    </p:spTree>
    <p:extLst>
      <p:ext uri="{BB962C8B-B14F-4D97-AF65-F5344CB8AC3E}">
        <p14:creationId xmlns:p14="http://schemas.microsoft.com/office/powerpoint/2010/main" val="49126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22222"/>
                </a:solidFill>
                <a:effectLst/>
                <a:latin typeface="verdana" panose="020B0604030504040204" pitchFamily="34" charset="0"/>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dirty="0">
                <a:solidFill>
                  <a:srgbClr val="222222"/>
                </a:solidFill>
                <a:effectLst/>
                <a:latin typeface="Verdana" panose="020B0604030504040204" pitchFamily="34" charset="0"/>
                <a:cs typeface="Arial" panose="020B0604020202020204" pitchFamily="34" charset="0"/>
              </a:rPr>
              <a:t>After this, </a:t>
            </a:r>
            <a:r>
              <a:rPr lang="en-GB" sz="1800" dirty="0">
                <a:effectLst/>
                <a:latin typeface="Verdana" panose="020B0604030504040204" pitchFamily="34" charset="0"/>
                <a:ea typeface="Calibri" panose="020F0502020204030204" pitchFamily="34" charset="0"/>
                <a:cs typeface="Arial" panose="020B0604020202020204" pitchFamily="34" charset="0"/>
              </a:rPr>
              <a:t>hand out Worksheet 2 and present them with the real figures. Discuss the differences between their guesses, and the real Stopping Distances. </a:t>
            </a:r>
          </a:p>
          <a:p>
            <a:r>
              <a:rPr lang="en-GB" sz="1800" i="1"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Conclude that people are often not as good as they think they are at judging vehicle speed and distance. With young people, combined with an underdeveloped Prefrontal Cortex, this judgement is further impaired.</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b="1" dirty="0">
                <a:effectLst/>
                <a:latin typeface="Verdana" panose="020B0604030504040204" pitchFamily="34" charset="0"/>
                <a:ea typeface="Calibri" panose="020F0502020204030204" pitchFamily="34" charset="0"/>
                <a:cs typeface="Arial" panose="020B0604020202020204" pitchFamily="34" charset="0"/>
              </a:rPr>
              <a:t>[End Of Part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dirty="0">
              <a:solidFill>
                <a:srgbClr val="222222"/>
              </a:solidFill>
              <a:effectLst/>
              <a:latin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12</a:t>
            </a:fld>
            <a:endParaRPr lang="en-GB"/>
          </a:p>
        </p:txBody>
      </p:sp>
    </p:spTree>
    <p:extLst>
      <p:ext uri="{BB962C8B-B14F-4D97-AF65-F5344CB8AC3E}">
        <p14:creationId xmlns:p14="http://schemas.microsoft.com/office/powerpoint/2010/main" val="68037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5: HOMEWORK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ACTIVITY:</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Students are to create a simple 4-point questionnaire to be completed by the people they live with to assess different attitudes towards risk taking behaviour at different ages.</a:t>
            </a:r>
          </a:p>
          <a:p>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The questionnaire could include questions such 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indent="-285750" algn="l" defTabSz="914400" rtl="0" eaLnBrk="1" latinLnBrk="0" hangingPunct="1">
              <a:spcBef>
                <a:spcPts val="0"/>
              </a:spcBef>
              <a:spcAft>
                <a:spcPts val="0"/>
              </a:spcAft>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Do you feel better equipped to manage risk today than you did as a teenager, and why?</a:t>
            </a:r>
          </a:p>
          <a:p>
            <a:pPr marL="285750" marR="0" indent="-285750" algn="l" defTabSz="914400" rtl="0" eaLnBrk="1" latinLnBrk="0" hangingPunct="1">
              <a:spcBef>
                <a:spcPts val="0"/>
              </a:spcBef>
              <a:spcAft>
                <a:spcPts val="0"/>
              </a:spcAft>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What was the last situation you were in you felt a safety risk was worth taking, and why? </a:t>
            </a:r>
          </a:p>
          <a:p>
            <a:pPr marL="285750" marR="0" indent="-285750" algn="l" defTabSz="914400" rtl="0" eaLnBrk="1" latinLnBrk="0" hangingPunct="1">
              <a:spcBef>
                <a:spcPts val="0"/>
              </a:spcBef>
              <a:spcAft>
                <a:spcPts val="0"/>
              </a:spcAft>
              <a:buFont typeface="Arial" panose="020B0604020202020204" pitchFamily="34" charset="0"/>
              <a:buChar char="•"/>
            </a:pPr>
            <a:r>
              <a:rPr lang="en-GB" sz="1800" i="1" kern="1200" dirty="0">
                <a:solidFill>
                  <a:schemeClr val="tx1"/>
                </a:solidFill>
                <a:effectLst/>
                <a:latin typeface="Verdana" panose="020B0604030504040204" pitchFamily="34" charset="0"/>
                <a:cs typeface="Arial" panose="020B0604020202020204" pitchFamily="34" charset="0"/>
              </a:rPr>
              <a:t>Have you ever taken a risk as an adult that you wouldn’t allow a family member or friend to take, why?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1"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The purpose of the questionnaire is to give students perspective on the risks they take on a daily basis, and to understand that the normal behaviour by those they look up to (in this case, parents or guardians), is to not take unnecessary risks by the roadside.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i="0" dirty="0">
              <a:solidFill>
                <a:srgbClr val="222222"/>
              </a:solidFill>
              <a:effectLst/>
              <a:latin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i="0" dirty="0">
                <a:solidFill>
                  <a:srgbClr val="222222"/>
                </a:solidFill>
                <a:effectLst/>
                <a:latin typeface="Verdana" panose="020B0604030504040204" pitchFamily="34" charset="0"/>
                <a:cs typeface="Arial" panose="020B0604020202020204" pitchFamily="34" charset="0"/>
              </a:rPr>
              <a:t>[End Of Part 5]</a:t>
            </a:r>
            <a:endParaRPr lang="en-GB" sz="1800" b="1" i="0" dirty="0">
              <a:solidFill>
                <a:srgbClr val="222222"/>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13</a:t>
            </a:fld>
            <a:endParaRPr lang="en-GB"/>
          </a:p>
        </p:txBody>
      </p:sp>
    </p:spTree>
    <p:extLst>
      <p:ext uri="{BB962C8B-B14F-4D97-AF65-F5344CB8AC3E}">
        <p14:creationId xmlns:p14="http://schemas.microsoft.com/office/powerpoint/2010/main" val="78093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6: CONCLUSION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Cocon" pitchFamily="50" charset="0"/>
              </a:rPr>
              <a:t>Conclude by asking students to try and identify one thing they could possibly do differently to improve their personal safety on roads or on public transport.</a:t>
            </a: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Re-iterate the learning objectives and thank students for their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Students will develop an understanding of why it is sometimes difficult to identify risky or dangerous situations around roads.</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Students will become aware of the relationship between brain development and perceptions of safety.</a:t>
            </a:r>
          </a:p>
          <a:p>
            <a:pPr marL="285750" lvl="0" indent="-285750" algn="l" defTabSz="914400" rtl="0" eaLnBrk="1" latinLnBrk="0" hangingPunct="1">
              <a:buFont typeface="Arial" panose="020B0604020202020204" pitchFamily="34" charset="0"/>
              <a:buChar char="•"/>
            </a:pPr>
            <a:r>
              <a:rPr lang="en-GB" sz="1800" i="1"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Students will develop skills and techniques to become better at identifying and managing risk when near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r>
              <a:rPr lang="en-GB" sz="1800" b="1" dirty="0">
                <a:effectLst/>
                <a:latin typeface="Verdana" panose="020B0604030504040204" pitchFamily="34" charset="0"/>
                <a:ea typeface="Calibri" panose="020F0502020204030204" pitchFamily="34" charset="0"/>
                <a:cs typeface="Arial" panose="020B0604020202020204" pitchFamily="34" charset="0"/>
              </a:rPr>
              <a:t>[End Of Part 6]</a:t>
            </a:r>
          </a:p>
        </p:txBody>
      </p:sp>
      <p:sp>
        <p:nvSpPr>
          <p:cNvPr id="4" name="Slide Number Placeholder 3"/>
          <p:cNvSpPr>
            <a:spLocks noGrp="1"/>
          </p:cNvSpPr>
          <p:nvPr>
            <p:ph type="sldNum" sz="quarter" idx="5"/>
          </p:nvPr>
        </p:nvSpPr>
        <p:spPr/>
        <p:txBody>
          <a:bodyPr/>
          <a:lstStyle/>
          <a:p>
            <a:fld id="{4312D6B2-37C1-4704-95EA-BA72574D1ADF}" type="slidenum">
              <a:rPr lang="en-GB" smtClean="0"/>
              <a:t>14</a:t>
            </a:fld>
            <a:endParaRPr lang="en-GB"/>
          </a:p>
        </p:txBody>
      </p:sp>
    </p:spTree>
    <p:extLst>
      <p:ext uri="{BB962C8B-B14F-4D97-AF65-F5344CB8AC3E}">
        <p14:creationId xmlns:p14="http://schemas.microsoft.com/office/powerpoint/2010/main" val="152697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dirty="0">
                <a:effectLst/>
                <a:latin typeface="Verdana" panose="020B0604030504040204" pitchFamily="34" charset="0"/>
                <a:ea typeface="Calibri" panose="020F0502020204030204" pitchFamily="34" charset="0"/>
                <a:cs typeface="Arial" panose="020B0604020202020204" pitchFamily="34" charset="0"/>
              </a:rPr>
              <a:t>EVALUATION</a:t>
            </a:r>
          </a:p>
          <a:p>
            <a:endParaRPr lang="en-GB" sz="1800" u="sng" dirty="0">
              <a:effectLst/>
              <a:latin typeface="Verdana" panose="020B0604030504040204" pitchFamily="34" charset="0"/>
              <a:ea typeface="Calibri" panose="020F0502020204030204" pitchFamily="34" charset="0"/>
              <a:cs typeface="Arial" panose="020B0604020202020204" pitchFamily="34" charset="0"/>
            </a:endParaRPr>
          </a:p>
          <a:p>
            <a:r>
              <a:rPr lang="en-GB" sz="1800" u="none" dirty="0">
                <a:effectLst/>
                <a:latin typeface="Verdana" panose="020B0604030504040204" pitchFamily="34" charset="0"/>
                <a:ea typeface="Calibri" panose="020F0502020204030204" pitchFamily="34" charset="0"/>
                <a:cs typeface="Arial" panose="020B0604020202020204" pitchFamily="34" charset="0"/>
              </a:rPr>
              <a:t>Please access the link below and complete the evaluation for the session, simply asking to the students to raise their hands for their chosen answer, and recording these numbers in the spaces provided:</a:t>
            </a:r>
          </a:p>
          <a:p>
            <a:endParaRPr lang="en-GB" sz="1800" u="none" dirty="0">
              <a:effectLst/>
              <a:latin typeface="Verdana" panose="020B0604030504040204" pitchFamily="34" charset="0"/>
              <a:ea typeface="Calibri" panose="020F0502020204030204" pitchFamily="34" charset="0"/>
              <a:cs typeface="Arial" panose="020B0604020202020204" pitchFamily="34" charset="0"/>
            </a:endParaRPr>
          </a:p>
          <a:p>
            <a:r>
              <a:rPr lang="en-GB" sz="1800" b="1" u="sng" dirty="0">
                <a:effectLst/>
                <a:latin typeface="Verdana" panose="020B0604030504040204" pitchFamily="34" charset="0"/>
                <a:ea typeface="Calibri" panose="020F0502020204030204" pitchFamily="34" charset="0"/>
                <a:cs typeface="Arial" panose="020B0604020202020204" pitchFamily="34" charset="0"/>
              </a:rPr>
              <a:t>https://forms.gle/mUpQM4fnjNpYxv8d6</a:t>
            </a:r>
          </a:p>
        </p:txBody>
      </p:sp>
      <p:sp>
        <p:nvSpPr>
          <p:cNvPr id="4" name="Slide Number Placeholder 3"/>
          <p:cNvSpPr>
            <a:spLocks noGrp="1"/>
          </p:cNvSpPr>
          <p:nvPr>
            <p:ph type="sldNum" sz="quarter" idx="5"/>
          </p:nvPr>
        </p:nvSpPr>
        <p:spPr/>
        <p:txBody>
          <a:bodyPr/>
          <a:lstStyle/>
          <a:p>
            <a:fld id="{4312D6B2-37C1-4704-95EA-BA72574D1ADF}" type="slidenum">
              <a:rPr lang="en-GB" smtClean="0"/>
              <a:t>15</a:t>
            </a:fld>
            <a:endParaRPr lang="en-GB"/>
          </a:p>
        </p:txBody>
      </p:sp>
    </p:spTree>
    <p:extLst>
      <p:ext uri="{BB962C8B-B14F-4D97-AF65-F5344CB8AC3E}">
        <p14:creationId xmlns:p14="http://schemas.microsoft.com/office/powerpoint/2010/main" val="385840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1: FILM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dirty="0">
                <a:solidFill>
                  <a:srgbClr val="222222"/>
                </a:solidFill>
                <a:effectLst/>
                <a:latin typeface="verdana" panose="020B0604030504040204" pitchFamily="34" charset="0"/>
              </a:rPr>
              <a:t>Present the short </a:t>
            </a:r>
            <a:r>
              <a:rPr lang="en-GB" sz="1800" b="0" i="0" u="none" dirty="0" smtClean="0">
                <a:solidFill>
                  <a:srgbClr val="222222"/>
                </a:solidFill>
                <a:effectLst/>
                <a:latin typeface="verdana" panose="020B0604030504040204" pitchFamily="34" charset="0"/>
              </a:rPr>
              <a:t>film by clicking on the </a:t>
            </a:r>
            <a:r>
              <a:rPr lang="en-GB" sz="1800" b="0" i="0" u="none" dirty="0" err="1" smtClean="0">
                <a:solidFill>
                  <a:srgbClr val="222222"/>
                </a:solidFill>
                <a:effectLst/>
                <a:latin typeface="verdana" panose="020B0604030504040204" pitchFamily="34" charset="0"/>
              </a:rPr>
              <a:t>vimeo</a:t>
            </a:r>
            <a:r>
              <a:rPr lang="en-GB" sz="1800" b="0" i="0" u="none" dirty="0" smtClean="0">
                <a:solidFill>
                  <a:srgbClr val="222222"/>
                </a:solidFill>
                <a:effectLst/>
                <a:latin typeface="verdana" panose="020B0604030504040204" pitchFamily="34" charset="0"/>
              </a:rPr>
              <a:t> link </a:t>
            </a:r>
            <a:r>
              <a:rPr lang="en-GB" sz="1800" b="0" i="0" u="none" dirty="0">
                <a:solidFill>
                  <a:srgbClr val="222222"/>
                </a:solidFill>
                <a:effectLst/>
                <a:latin typeface="verdana" panose="020B0604030504040204" pitchFamily="34" charset="0"/>
              </a:rPr>
              <a:t>to the students before delivering the workshop</a:t>
            </a:r>
            <a:r>
              <a:rPr lang="en-GB" sz="1800" b="0" i="0" u="none" dirty="0" smtClean="0">
                <a:solidFill>
                  <a:srgbClr val="222222"/>
                </a:solidFill>
                <a:effectLst/>
                <a:latin typeface="verdana" panose="020B0604030504040204" pitchFamily="34" charset="0"/>
              </a:rPr>
              <a:t>.</a:t>
            </a:r>
          </a:p>
          <a:p>
            <a:pPr>
              <a:spcAft>
                <a:spcPts val="0"/>
              </a:spcAft>
            </a:pPr>
            <a:r>
              <a:rPr lang="en-GB" sz="1800" b="0" i="0" u="none" dirty="0" smtClean="0">
                <a:solidFill>
                  <a:srgbClr val="222222"/>
                </a:solidFill>
                <a:effectLst/>
                <a:latin typeface="verdana" panose="020B0604030504040204" pitchFamily="34" charset="0"/>
                <a:ea typeface="+mn-ea"/>
              </a:rPr>
              <a:t>(</a:t>
            </a:r>
            <a:r>
              <a:rPr lang="en-GB" sz="1800" b="1" dirty="0" smtClean="0">
                <a:effectLst/>
                <a:latin typeface="Verdana" panose="020B0604030504040204" pitchFamily="34" charset="0"/>
                <a:ea typeface="Calibri" panose="020F0502020204030204" pitchFamily="34" charset="0"/>
              </a:rPr>
              <a:t>Password: Safer-Roads-2021)</a:t>
            </a:r>
            <a:endParaRPr lang="en-GB" sz="1800" dirty="0" smtClean="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2</a:t>
            </a:fld>
            <a:endParaRPr lang="en-GB"/>
          </a:p>
        </p:txBody>
      </p:sp>
    </p:spTree>
    <p:extLst>
      <p:ext uri="{BB962C8B-B14F-4D97-AF65-F5344CB8AC3E}">
        <p14:creationId xmlns:p14="http://schemas.microsoft.com/office/powerpoint/2010/main" val="74012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2: RECAP (Approx.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CLASS DISCUSSION</a:t>
            </a:r>
            <a:r>
              <a:rPr lang="en-GB" sz="18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Recap the film with the students, discussing something new that they learnt or anything they found interesting, before moving onto the following questions.</a:t>
            </a:r>
          </a:p>
          <a:p>
            <a:endParaRPr lang="en-GB" sz="1800" b="0" i="0" dirty="0">
              <a:solidFill>
                <a:srgbClr val="222222"/>
              </a:solidFill>
              <a:effectLst/>
              <a:latin typeface="Verdana" panose="020B0604030504040204" pitchFamily="34" charset="0"/>
              <a:cs typeface="Arial" panose="020B0604020202020204" pitchFamily="34" charset="0"/>
            </a:endParaRPr>
          </a:p>
          <a:p>
            <a:r>
              <a:rPr lang="en-GB" sz="1800" b="0" i="0" u="sng" dirty="0">
                <a:solidFill>
                  <a:srgbClr val="222222"/>
                </a:solidFill>
                <a:effectLst/>
                <a:latin typeface="Verdana" panose="020B0604030504040204" pitchFamily="34" charset="0"/>
                <a:cs typeface="Arial" panose="020B0604020202020204" pitchFamily="34" charset="0"/>
              </a:rPr>
              <a:t>LINKS:</a:t>
            </a:r>
          </a:p>
          <a:p>
            <a:endParaRPr lang="en-GB" sz="1800" b="0" i="0" u="sng" dirty="0">
              <a:solidFill>
                <a:srgbClr val="222222"/>
              </a:solidFill>
              <a:effectLst/>
              <a:latin typeface="Verdana" panose="020B060403050404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Use the following link to access further information regarding brain development in young people, and how this impact their decision making in risky situations: </a:t>
            </a:r>
          </a:p>
          <a:p>
            <a:pPr marL="0" algn="l" defTabSz="914400" rtl="0" eaLnBrk="1" latinLnBrk="0" hangingPunct="1">
              <a:spcAft>
                <a:spcPts val="0"/>
              </a:spcAft>
            </a:pPr>
            <a:r>
              <a:rPr lang="en-GB" sz="1800" kern="1200" dirty="0">
                <a:solidFill>
                  <a:srgbClr val="00B0F0"/>
                </a:solidFill>
                <a:latin typeface="+mn-lt"/>
                <a:ea typeface="+mn-ea"/>
                <a:cs typeface="+mn-cs"/>
              </a:rPr>
              <a:t>https://raisingchildren.net.au/pre-teens/development/understanding-your-pre-teen/brain-development-teens</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3</a:t>
            </a:fld>
            <a:endParaRPr lang="en-GB"/>
          </a:p>
        </p:txBody>
      </p:sp>
    </p:spTree>
    <p:extLst>
      <p:ext uri="{BB962C8B-B14F-4D97-AF65-F5344CB8AC3E}">
        <p14:creationId xmlns:p14="http://schemas.microsoft.com/office/powerpoint/2010/main" val="26366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effectLst/>
                <a:latin typeface="Verdana" panose="020B0604030504040204" pitchFamily="34" charset="0"/>
                <a:ea typeface="Calibri" panose="020F0502020204030204" pitchFamily="34" charset="0"/>
                <a:cs typeface="Times New Roman" panose="02020603050405020304" pitchFamily="18" charset="0"/>
              </a:rPr>
              <a:t>Risky behaviour and your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How does our brain impact our behaviour?</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How does our brain change as we get older?</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4</a:t>
            </a:fld>
            <a:endParaRPr lang="en-GB"/>
          </a:p>
        </p:txBody>
      </p:sp>
    </p:spTree>
    <p:extLst>
      <p:ext uri="{BB962C8B-B14F-4D97-AF65-F5344CB8AC3E}">
        <p14:creationId xmlns:p14="http://schemas.microsoft.com/office/powerpoint/2010/main" val="257482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algn="l"/>
            <a:r>
              <a:rPr lang="en-GB" sz="1800" dirty="0">
                <a:latin typeface="Berlin Sans FB" panose="020E0602020502020306" pitchFamily="34" charset="0"/>
                <a:ea typeface="+mj-ea"/>
                <a:cs typeface="+mj-cs"/>
              </a:rPr>
              <a:t>Risky behaviour and young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Why is a young person more likely to behave in a risky way?</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Does being around friends make you more or less likely to take a risk? Why?</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sort of places or environments are young people most likely to take risks (such as beside a road)? </a:t>
            </a: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Conclude by explaining that due to the under-developed Pre-Frontal Cortex of young people, they are more likely to take risks beside the road. Consequently we need to be aware of this face in order to work against our subconscious tendencies.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b="1" dirty="0">
                <a:effectLst/>
                <a:latin typeface="Verdana" panose="020B0604030504040204" pitchFamily="34" charset="0"/>
                <a:ea typeface="Calibri" panose="020F0502020204030204" pitchFamily="34" charset="0"/>
                <a:cs typeface="Arial" panose="020B0604020202020204" pitchFamily="34" charset="0"/>
              </a:rPr>
              <a:t>[End Of Part 1]</a:t>
            </a:r>
          </a:p>
        </p:txBody>
      </p:sp>
      <p:sp>
        <p:nvSpPr>
          <p:cNvPr id="4" name="Slide Number Placeholder 3"/>
          <p:cNvSpPr>
            <a:spLocks noGrp="1"/>
          </p:cNvSpPr>
          <p:nvPr>
            <p:ph type="sldNum" sz="quarter" idx="5"/>
          </p:nvPr>
        </p:nvSpPr>
        <p:spPr/>
        <p:txBody>
          <a:bodyPr/>
          <a:lstStyle/>
          <a:p>
            <a:fld id="{4312D6B2-37C1-4704-95EA-BA72574D1ADF}" type="slidenum">
              <a:rPr lang="en-GB" smtClean="0"/>
              <a:t>5</a:t>
            </a:fld>
            <a:endParaRPr lang="en-GB"/>
          </a:p>
        </p:txBody>
      </p:sp>
    </p:spTree>
    <p:extLst>
      <p:ext uri="{BB962C8B-B14F-4D97-AF65-F5344CB8AC3E}">
        <p14:creationId xmlns:p14="http://schemas.microsoft.com/office/powerpoint/2010/main" val="9933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3: HAVE YOU EVER... (Approx.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ACTIVITY AND CLASS DISCUSSION</a:t>
            </a:r>
            <a:r>
              <a:rPr lang="en-GB" sz="1800" b="0" i="0" dirty="0">
                <a:solidFill>
                  <a:srgbClr val="222222"/>
                </a:solidFill>
                <a:effectLst/>
                <a:latin typeface="verdana" panose="020B0604030504040204" pitchFamily="34" charset="0"/>
              </a:rPr>
              <a:t>: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Individually or in pairs, get the students to go through the ’Have You Ever’ list on the slide, making note of the ones they have previously done, in order to identify any unsafe choices they might have made by the road or on the bus in the past.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r>
              <a:rPr lang="en-GB" sz="1800" dirty="0">
                <a:effectLst/>
                <a:latin typeface="Verdana" panose="020B0604030504040204" pitchFamily="34" charset="0"/>
                <a:ea typeface="Calibri" panose="020F0502020204030204" pitchFamily="34" charset="0"/>
                <a:cs typeface="Arial" panose="020B0604020202020204" pitchFamily="34" charset="0"/>
              </a:rPr>
              <a:t>Afterwards, students may also suggest additional situations to add to the list. </a:t>
            </a: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When finished, students should be selected at random and answers read aloud, asking for students to vote with a simple ‘hand in the air’ to gauge how common any particular behaviour might be. </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6</a:t>
            </a:fld>
            <a:endParaRPr lang="en-GB"/>
          </a:p>
        </p:txBody>
      </p:sp>
    </p:spTree>
    <p:extLst>
      <p:ext uri="{BB962C8B-B14F-4D97-AF65-F5344CB8AC3E}">
        <p14:creationId xmlns:p14="http://schemas.microsoft.com/office/powerpoint/2010/main" val="339505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Arial" panose="020B0604020202020204" pitchFamily="34" charset="0"/>
              </a:rPr>
              <a:t>Referring to the ‘Have you Ever’ activity, discuss the following points with students:</a:t>
            </a:r>
          </a:p>
          <a:p>
            <a:r>
              <a:rPr lang="en-GB" sz="1800" dirty="0">
                <a:effectLst/>
                <a:latin typeface="Verdana" panose="020B060403050404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were their reasons for taking risks? I.e. lack of awareness or experience, to impress friends, carelessness, to achieve something more quickly or easily, etc.</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Would they take that risk again? Why?</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might be the potential consequences of risk taking?</a:t>
            </a:r>
          </a:p>
          <a:p>
            <a:pPr marL="285750" indent="-285750">
              <a:buFont typeface="Arial" panose="020B0604020202020204" pitchFamily="34" charset="0"/>
              <a:buChar char="•"/>
            </a:pPr>
            <a:r>
              <a:rPr lang="en-GB" sz="1800" i="1" dirty="0">
                <a:effectLst/>
                <a:latin typeface="Verdana" panose="020B0604030504040204" pitchFamily="34" charset="0"/>
                <a:ea typeface="Calibri" panose="020F0502020204030204" pitchFamily="34" charset="0"/>
                <a:cs typeface="Arial" panose="020B0604020202020204" pitchFamily="34" charset="0"/>
              </a:rPr>
              <a:t>What could you do to avoid taking that risk in the future? I.e. putting their phone away when crossing, or not to get influenced by what their friends are doing,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222222"/>
                </a:solidFill>
                <a:effectLst/>
                <a:latin typeface="verdana" panose="020B0604030504040204" pitchFamily="34" charset="0"/>
              </a:rPr>
              <a:t>Conclude by explaining that we all take risks on a daily basis in some form. However, just because you took a risk and it worked out for you today, does not mean this will be the case tomorrow. It is a much better decision to avoid unnecessary risks if you want to avoid the often severe consequences.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22222"/>
                </a:solidFill>
                <a:effectLst/>
                <a:latin typeface="verdana" panose="020B0604030504040204" pitchFamily="34" charset="0"/>
              </a:rPr>
              <a:t>[End Of Part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dirty="0">
              <a:solidFill>
                <a:srgbClr val="222222"/>
              </a:solidFill>
              <a:effectLst/>
              <a:latin typeface="verdana" panose="020B0604030504040204" pitchFamily="34" charset="0"/>
            </a:endParaRPr>
          </a:p>
          <a:p>
            <a:endParaRPr lang="en-GB" sz="1800" dirty="0">
              <a:effectLst/>
              <a:latin typeface="Verdana" panose="020B060403050404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312D6B2-37C1-4704-95EA-BA72574D1ADF}" type="slidenum">
              <a:rPr lang="en-GB" smtClean="0"/>
              <a:t>7</a:t>
            </a:fld>
            <a:endParaRPr lang="en-GB"/>
          </a:p>
        </p:txBody>
      </p:sp>
    </p:spTree>
    <p:extLst>
      <p:ext uri="{BB962C8B-B14F-4D97-AF65-F5344CB8AC3E}">
        <p14:creationId xmlns:p14="http://schemas.microsoft.com/office/powerpoint/2010/main" val="2904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GB" sz="1200" b="1" u="sng" dirty="0">
                <a:effectLst/>
                <a:latin typeface="Verdana" panose="020B0604030504040204" pitchFamily="34" charset="0"/>
                <a:ea typeface="Calibri" panose="020F0502020204030204" pitchFamily="34" charset="0"/>
                <a:cs typeface="Arial" panose="020B0604020202020204" pitchFamily="34" charset="0"/>
              </a:rPr>
              <a:t>PART 4: RISKS AND THE ROAD (Approx. 15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GROUP DISCUSSION</a:t>
            </a:r>
            <a:r>
              <a:rPr lang="en-GB" sz="1800" b="0" i="0" dirty="0">
                <a:solidFill>
                  <a:srgbClr val="222222"/>
                </a:solidFill>
                <a:effectLst/>
                <a:latin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222222"/>
              </a:solidFill>
              <a:effectLst/>
              <a:latin typeface="verdana" panose="020B0604030504040204" pitchFamily="34" charset="0"/>
            </a:endParaRPr>
          </a:p>
          <a:p>
            <a:r>
              <a:rPr lang="en-GB" sz="1800" dirty="0">
                <a:effectLst/>
                <a:latin typeface="Verdana" panose="020B0604030504040204" pitchFamily="34" charset="0"/>
                <a:ea typeface="Calibri" panose="020F0502020204030204" pitchFamily="34" charset="0"/>
                <a:cs typeface="Cocon" pitchFamily="50" charset="0"/>
              </a:rPr>
              <a:t>Discuss with students the potential consequences of risky behaviour on and around roads.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sng" dirty="0">
              <a:solidFill>
                <a:srgbClr val="222222"/>
              </a:solidFill>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sng" dirty="0">
                <a:solidFill>
                  <a:srgbClr val="222222"/>
                </a:solidFill>
                <a:effectLst/>
                <a:latin typeface="Verdana" panose="020B0604030504040204" pitchFamily="34" charset="0"/>
              </a:rPr>
              <a:t>LINKS:</a:t>
            </a:r>
          </a:p>
          <a:p>
            <a:endParaRPr lang="en-GB" sz="1800" dirty="0">
              <a:effectLst/>
              <a:latin typeface="Verdana" panose="020B0604030504040204" pitchFamily="34" charset="0"/>
              <a:ea typeface="Calibri" panose="020F0502020204030204" pitchFamily="34" charset="0"/>
              <a:cs typeface="Cocon"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Use the following link to access further information regarding stopping distances of cars, including the many situations to look out for that may increase the distance: </a:t>
            </a:r>
            <a:endParaRPr lang="en-GB" sz="1800" dirty="0">
              <a:effectLst/>
              <a:latin typeface="Verdana" panose="020B0604030504040204" pitchFamily="34" charset="0"/>
              <a:ea typeface="Calibri" panose="020F0502020204030204" pitchFamily="34" charset="0"/>
              <a:cs typeface="Cocon" pitchFamily="50" charset="0"/>
            </a:endParaRPr>
          </a:p>
          <a:p>
            <a:r>
              <a:rPr lang="en-GB" sz="1800" dirty="0">
                <a:effectLst/>
                <a:latin typeface="Verdana" panose="020B0604030504040204" pitchFamily="34" charset="0"/>
                <a:ea typeface="Calibri" panose="020F0502020204030204" pitchFamily="34" charset="0"/>
                <a:cs typeface="Cocon" pitchFamily="50" charset="0"/>
              </a:rPr>
              <a:t>www.theaa.com/breakdown-cover/advice/stopping-distances</a:t>
            </a:r>
          </a:p>
          <a:p>
            <a:endParaRPr lang="en-GB" sz="1800" dirty="0">
              <a:effectLst/>
              <a:latin typeface="Verdana" panose="020B0604030504040204" pitchFamily="34" charset="0"/>
              <a:ea typeface="Calibri" panose="020F0502020204030204" pitchFamily="34" charset="0"/>
              <a:cs typeface="Cocon" pitchFamily="50" charset="0"/>
            </a:endParaRPr>
          </a:p>
          <a:p>
            <a:r>
              <a:rPr lang="en-GB" sz="1800" b="1" i="0" u="none" dirty="0">
                <a:solidFill>
                  <a:srgbClr val="222222"/>
                </a:solidFill>
                <a:effectLst/>
                <a:latin typeface="Verdana" panose="020B0604030504040204" pitchFamily="34" charset="0"/>
              </a:rPr>
              <a:t>[Next page]</a:t>
            </a:r>
          </a:p>
        </p:txBody>
      </p:sp>
      <p:sp>
        <p:nvSpPr>
          <p:cNvPr id="4" name="Slide Number Placeholder 3"/>
          <p:cNvSpPr>
            <a:spLocks noGrp="1"/>
          </p:cNvSpPr>
          <p:nvPr>
            <p:ph type="sldNum" sz="quarter" idx="5"/>
          </p:nvPr>
        </p:nvSpPr>
        <p:spPr/>
        <p:txBody>
          <a:bodyPr/>
          <a:lstStyle/>
          <a:p>
            <a:fld id="{4312D6B2-37C1-4704-95EA-BA72574D1ADF}" type="slidenum">
              <a:rPr lang="en-GB" smtClean="0"/>
              <a:t>8</a:t>
            </a:fld>
            <a:endParaRPr lang="en-GB"/>
          </a:p>
        </p:txBody>
      </p:sp>
    </p:spTree>
    <p:extLst>
      <p:ext uri="{BB962C8B-B14F-4D97-AF65-F5344CB8AC3E}">
        <p14:creationId xmlns:p14="http://schemas.microsoft.com/office/powerpoint/2010/main" val="1951025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22222"/>
                </a:solidFill>
                <a:effectLst/>
                <a:latin typeface="verdana" panose="020B0604030504040204" pitchFamily="34" charset="0"/>
              </a:rPr>
              <a:t>[Continued]</a:t>
            </a:r>
          </a:p>
          <a:p>
            <a:endParaRPr lang="en-GB" sz="1800" dirty="0">
              <a:effectLst/>
              <a:latin typeface="Verdana" panose="020B0604030504040204" pitchFamily="34" charset="0"/>
              <a:ea typeface="Calibri" panose="020F0502020204030204" pitchFamily="34" charset="0"/>
              <a:cs typeface="Cocon"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Ask if students can recall the stat from the film surrounding young people and road traffic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“Road traffic incidents are the biggest killer of 10-18 year olds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Recap for students what has already been established, that the contributing factors to this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Under developed Prefrontal Cortex.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Young people congregating around busy roads in larger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Distractions and the potential for greater consequences when taking risks.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Calibri" panose="020F0502020204030204" pitchFamily="34" charset="0"/>
                <a:cs typeface="Arial" panose="020B0604020202020204" pitchFamily="34" charset="0"/>
              </a:rPr>
              <a:t>Ask the students how they would rate their ability to perceive the speed of traffic when trying to cross a road? Are they able to make accurate assessments that take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Verdana" panose="020B060403050404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How far away a vehicle is and how fast it is travelling?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The speed of a vehicle in comparison to the distance you will have to cover to cross the 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i="1" dirty="0">
                <a:effectLst/>
                <a:latin typeface="Verdana" panose="020B0604030504040204" pitchFamily="34" charset="0"/>
                <a:ea typeface="Calibri" panose="020F0502020204030204" pitchFamily="34" charset="0"/>
                <a:cs typeface="Arial" panose="020B0604020202020204" pitchFamily="34" charset="0"/>
              </a:rPr>
              <a:t>How fast you will be travelling in order to cross the road before the vehicle reaches you?</a:t>
            </a:r>
          </a:p>
          <a:p>
            <a:endParaRPr lang="en-GB" sz="1800" dirty="0">
              <a:effectLst/>
              <a:latin typeface="Verdana" panose="020B0604030504040204" pitchFamily="34" charset="0"/>
              <a:ea typeface="Calibri" panose="020F0502020204030204" pitchFamily="34" charset="0"/>
              <a:cs typeface="Cocon" pitchFamily="50" charset="0"/>
            </a:endParaRPr>
          </a:p>
          <a:p>
            <a:r>
              <a:rPr lang="en-GB" sz="1800" b="1" i="0" u="none" dirty="0">
                <a:solidFill>
                  <a:srgbClr val="222222"/>
                </a:solidFill>
                <a:effectLst/>
                <a:latin typeface="Verdana" panose="020B0604030504040204" pitchFamily="34" charset="0"/>
              </a:rPr>
              <a:t>[Next page]</a:t>
            </a:r>
          </a:p>
        </p:txBody>
      </p:sp>
      <p:sp>
        <p:nvSpPr>
          <p:cNvPr id="4" name="Slide Number Placeholder 3"/>
          <p:cNvSpPr>
            <a:spLocks noGrp="1"/>
          </p:cNvSpPr>
          <p:nvPr>
            <p:ph type="sldNum" sz="quarter" idx="5"/>
          </p:nvPr>
        </p:nvSpPr>
        <p:spPr/>
        <p:txBody>
          <a:bodyPr/>
          <a:lstStyle/>
          <a:p>
            <a:fld id="{4312D6B2-37C1-4704-95EA-BA72574D1ADF}" type="slidenum">
              <a:rPr lang="en-GB" smtClean="0"/>
              <a:t>9</a:t>
            </a:fld>
            <a:endParaRPr lang="en-GB"/>
          </a:p>
        </p:txBody>
      </p:sp>
    </p:spTree>
    <p:extLst>
      <p:ext uri="{BB962C8B-B14F-4D97-AF65-F5344CB8AC3E}">
        <p14:creationId xmlns:p14="http://schemas.microsoft.com/office/powerpoint/2010/main" val="358661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9564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39852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99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3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05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0662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7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1395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4637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2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9/24/2021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957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9/24/2021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17328412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vimeo.com/562695906" TargetMode="Externa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useBgFill="1">
        <p:nvSpPr>
          <p:cNvPr id="155" name="Rectangle 70">
            <a:extLst>
              <a:ext uri="{FF2B5EF4-FFF2-40B4-BE49-F238E27FC236}">
                <a16:creationId xmlns:a16="http://schemas.microsoft.com/office/drawing/2014/main" id="{8A95209C-5275-4E15-8EA7-7F42980ABF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BA589B-3984-402D-BE0B-C6A226C23C3F}"/>
              </a:ext>
            </a:extLst>
          </p:cNvPr>
          <p:cNvSpPr/>
          <p:nvPr/>
        </p:nvSpPr>
        <p:spPr>
          <a:xfrm>
            <a:off x="838201" y="720953"/>
            <a:ext cx="10515599" cy="54160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1A143D7-793A-45E3-9891-9DF68ACB2642}"/>
              </a:ext>
            </a:extLst>
          </p:cNvPr>
          <p:cNvPicPr/>
          <p:nvPr/>
        </p:nvPicPr>
        <p:blipFill rotWithShape="1">
          <a:blip r:embed="rId3" cstate="email">
            <a:clrChange>
              <a:clrFrom>
                <a:srgbClr val="FFFFFF"/>
              </a:clrFrom>
              <a:clrTo>
                <a:srgbClr val="FFFFFF">
                  <a:alpha val="0"/>
                </a:srgbClr>
              </a:clrTo>
            </a:clrChange>
            <a:alphaModFix amt="40000"/>
            <a:extLst>
              <a:ext uri="{28A0092B-C50C-407E-A947-70E740481C1C}">
                <a14:useLocalDpi xmlns:a14="http://schemas.microsoft.com/office/drawing/2010/main"/>
              </a:ext>
            </a:extLst>
          </a:blip>
          <a:srcRect t="8627"/>
          <a:stretch/>
        </p:blipFill>
        <p:spPr bwMode="auto">
          <a:xfrm>
            <a:off x="835151" y="720951"/>
            <a:ext cx="10515599" cy="5416095"/>
          </a:xfrm>
          <a:prstGeom prst="rect">
            <a:avLst/>
          </a:prstGeom>
          <a:noFill/>
          <a:ln>
            <a:noFill/>
          </a:ln>
        </p:spPr>
      </p:pic>
      <p:sp>
        <p:nvSpPr>
          <p:cNvPr id="156" name="Rectangle 6">
            <a:extLst>
              <a:ext uri="{FF2B5EF4-FFF2-40B4-BE49-F238E27FC236}">
                <a16:creationId xmlns:a16="http://schemas.microsoft.com/office/drawing/2014/main" id="{4F2ED431-E304-4FF0-9F4E-032783C9D6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
            <a:extLst>
              <a:ext uri="{FF2B5EF4-FFF2-40B4-BE49-F238E27FC236}">
                <a16:creationId xmlns:a16="http://schemas.microsoft.com/office/drawing/2014/main" id="{4E87FCFB-2CCE-460D-B3DD-557C8BD1B9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187CF32-51DA-418F-B3F0-A6F487BFB504}"/>
              </a:ext>
            </a:extLst>
          </p:cNvPr>
          <p:cNvSpPr/>
          <p:nvPr/>
        </p:nvSpPr>
        <p:spPr>
          <a:xfrm>
            <a:off x="5556249" y="4796442"/>
            <a:ext cx="1101726" cy="107413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4A9FC5B-86DA-4E06-BFCC-501C21B395A3}"/>
              </a:ext>
            </a:extLst>
          </p:cNvPr>
          <p:cNvSpPr/>
          <p:nvPr/>
        </p:nvSpPr>
        <p:spPr>
          <a:xfrm>
            <a:off x="5638800" y="4911725"/>
            <a:ext cx="66675" cy="12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824DAC2-88CB-4C1B-A558-0DB64D0620A5}"/>
              </a:ext>
            </a:extLst>
          </p:cNvPr>
          <p:cNvSpPr/>
          <p:nvPr/>
        </p:nvSpPr>
        <p:spPr>
          <a:xfrm>
            <a:off x="5705475" y="4911725"/>
            <a:ext cx="66675" cy="120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7FD4175-9B95-4A8F-A7B3-30B2CF370204}"/>
              </a:ext>
            </a:extLst>
          </p:cNvPr>
          <p:cNvSpPr/>
          <p:nvPr/>
        </p:nvSpPr>
        <p:spPr>
          <a:xfrm rot="5400000">
            <a:off x="6493334" y="4912185"/>
            <a:ext cx="76200" cy="129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C3F6C6C-163E-4CC8-AB60-1627A4F1799B}"/>
              </a:ext>
            </a:extLst>
          </p:cNvPr>
          <p:cNvSpPr/>
          <p:nvPr/>
        </p:nvSpPr>
        <p:spPr>
          <a:xfrm rot="5400000">
            <a:off x="5680073" y="5666418"/>
            <a:ext cx="93664" cy="936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40743A45-EF39-4FF6-9615-616A6387A351}"/>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5225058" y="4387034"/>
            <a:ext cx="1738835" cy="1884392"/>
          </a:xfrm>
          <a:prstGeom prst="rect">
            <a:avLst/>
          </a:prstGeom>
          <a:noFill/>
          <a:ln>
            <a:noFill/>
          </a:ln>
        </p:spPr>
      </p:pic>
      <p:pic>
        <p:nvPicPr>
          <p:cNvPr id="10" name="Picture 9">
            <a:extLst>
              <a:ext uri="{FF2B5EF4-FFF2-40B4-BE49-F238E27FC236}">
                <a16:creationId xmlns:a16="http://schemas.microsoft.com/office/drawing/2014/main" id="{7AA63FD6-09F3-44DF-8CCF-B0089117C968}"/>
              </a:ext>
            </a:extLst>
          </p:cNvPr>
          <p:cNvPicPr>
            <a:picLocks noChangeAspect="1"/>
          </p:cNvPicPr>
          <p:nvPr/>
        </p:nvPicPr>
        <p:blipFill rotWithShape="1">
          <a:blip r:embed="rId5"/>
          <a:srcRect r="8322"/>
          <a:stretch/>
        </p:blipFill>
        <p:spPr>
          <a:xfrm>
            <a:off x="2205953" y="2027321"/>
            <a:ext cx="7780094" cy="1621677"/>
          </a:xfrm>
          <a:prstGeom prst="rect">
            <a:avLst/>
          </a:prstGeom>
        </p:spPr>
      </p:pic>
      <p:sp>
        <p:nvSpPr>
          <p:cNvPr id="7" name="TextBox 6">
            <a:extLst>
              <a:ext uri="{FF2B5EF4-FFF2-40B4-BE49-F238E27FC236}">
                <a16:creationId xmlns:a16="http://schemas.microsoft.com/office/drawing/2014/main" id="{C83EDEA3-141A-4B43-B002-9D63441F0888}"/>
              </a:ext>
            </a:extLst>
          </p:cNvPr>
          <p:cNvSpPr txBox="1"/>
          <p:nvPr/>
        </p:nvSpPr>
        <p:spPr>
          <a:xfrm>
            <a:off x="3235552" y="3697481"/>
            <a:ext cx="5720897" cy="584775"/>
          </a:xfrm>
          <a:prstGeom prst="rect">
            <a:avLst/>
          </a:prstGeom>
          <a:noFill/>
        </p:spPr>
        <p:txBody>
          <a:bodyPr wrap="square" rtlCol="0" anchor="ctr">
            <a:spAutoFit/>
          </a:bodyPr>
          <a:lstStyle/>
          <a:p>
            <a:pPr algn="ctr"/>
            <a:r>
              <a:rPr lang="en-GB" sz="3200" dirty="0">
                <a:ln>
                  <a:solidFill>
                    <a:schemeClr val="tx1"/>
                  </a:solidFill>
                </a:ln>
                <a:solidFill>
                  <a:schemeClr val="bg1"/>
                </a:solidFill>
                <a:latin typeface="Berlin Sans FB Demi" panose="020E0802020502020306" pitchFamily="34" charset="0"/>
              </a:rPr>
              <a:t>Session 4: Perception of Safety</a:t>
            </a:r>
            <a:endParaRPr lang="en-GB" sz="4400" dirty="0">
              <a:ln>
                <a:solidFill>
                  <a:schemeClr val="tx1"/>
                </a:solidFill>
              </a:ln>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43667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RISKS AND THE ROAD</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F395602D-326B-43BF-8225-568091982672}"/>
              </a:ext>
            </a:extLst>
          </p:cNvPr>
          <p:cNvSpPr txBox="1"/>
          <p:nvPr/>
        </p:nvSpPr>
        <p:spPr>
          <a:xfrm>
            <a:off x="713014" y="2309232"/>
            <a:ext cx="4844143" cy="1569660"/>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Young people are most likely to be involved in a road traffic incident</a:t>
            </a:r>
            <a:endParaRPr lang="en-GB" dirty="0">
              <a:solidFill>
                <a:srgbClr val="0094B2"/>
              </a:solidFill>
              <a:latin typeface="Berlin Sans FB Demi" panose="020E0802020502020306" pitchFamily="34" charset="0"/>
            </a:endParaRPr>
          </a:p>
        </p:txBody>
      </p:sp>
      <p:sp>
        <p:nvSpPr>
          <p:cNvPr id="9" name="TextBox 8">
            <a:extLst>
              <a:ext uri="{FF2B5EF4-FFF2-40B4-BE49-F238E27FC236}">
                <a16:creationId xmlns:a16="http://schemas.microsoft.com/office/drawing/2014/main" id="{DD149EEF-2ECC-43FA-9C18-AD37CA08F667}"/>
              </a:ext>
            </a:extLst>
          </p:cNvPr>
          <p:cNvSpPr txBox="1"/>
          <p:nvPr/>
        </p:nvSpPr>
        <p:spPr>
          <a:xfrm>
            <a:off x="713012" y="4249719"/>
            <a:ext cx="4844143" cy="861774"/>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Stopping Distance</a:t>
            </a:r>
          </a:p>
          <a:p>
            <a:endParaRPr lang="en-GB" dirty="0">
              <a:solidFill>
                <a:srgbClr val="0094B2"/>
              </a:solidFill>
              <a:latin typeface="Berlin Sans FB Demi" panose="020E0802020502020306" pitchFamily="34" charset="0"/>
            </a:endParaRPr>
          </a:p>
        </p:txBody>
      </p:sp>
      <p:pic>
        <p:nvPicPr>
          <p:cNvPr id="10" name="Picture 2">
            <a:extLst>
              <a:ext uri="{FF2B5EF4-FFF2-40B4-BE49-F238E27FC236}">
                <a16:creationId xmlns:a16="http://schemas.microsoft.com/office/drawing/2014/main" id="{4C73D751-9B95-4A81-8E28-3C526E51F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110" y="2706490"/>
            <a:ext cx="5498690" cy="308645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2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RISKS AND THE ROAD</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F395602D-326B-43BF-8225-568091982672}"/>
              </a:ext>
            </a:extLst>
          </p:cNvPr>
          <p:cNvSpPr txBox="1"/>
          <p:nvPr/>
        </p:nvSpPr>
        <p:spPr>
          <a:xfrm>
            <a:off x="713014" y="2309232"/>
            <a:ext cx="4844143" cy="1846659"/>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Young people are most likely to be involved in a road traffic incident</a:t>
            </a:r>
          </a:p>
          <a:p>
            <a:endParaRPr lang="en-GB" dirty="0">
              <a:solidFill>
                <a:srgbClr val="0094B2"/>
              </a:solidFill>
              <a:latin typeface="Berlin Sans FB Demi" panose="020E0802020502020306" pitchFamily="34" charset="0"/>
            </a:endParaRPr>
          </a:p>
        </p:txBody>
      </p:sp>
      <p:sp>
        <p:nvSpPr>
          <p:cNvPr id="8" name="TextBox 7">
            <a:extLst>
              <a:ext uri="{FF2B5EF4-FFF2-40B4-BE49-F238E27FC236}">
                <a16:creationId xmlns:a16="http://schemas.microsoft.com/office/drawing/2014/main" id="{B7DEAEF9-7D5B-4648-9CD1-223EE879D853}"/>
              </a:ext>
            </a:extLst>
          </p:cNvPr>
          <p:cNvSpPr txBox="1"/>
          <p:nvPr/>
        </p:nvSpPr>
        <p:spPr>
          <a:xfrm>
            <a:off x="713012" y="4249719"/>
            <a:ext cx="4844143" cy="861774"/>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Stopping Distance</a:t>
            </a:r>
          </a:p>
          <a:p>
            <a:endParaRPr lang="en-GB" dirty="0">
              <a:solidFill>
                <a:srgbClr val="0094B2"/>
              </a:solidFill>
              <a:latin typeface="Berlin Sans FB Demi" panose="020E0802020502020306" pitchFamily="34" charset="0"/>
            </a:endParaRPr>
          </a:p>
        </p:txBody>
      </p:sp>
      <p:sp>
        <p:nvSpPr>
          <p:cNvPr id="9" name="TextBox 8">
            <a:extLst>
              <a:ext uri="{FF2B5EF4-FFF2-40B4-BE49-F238E27FC236}">
                <a16:creationId xmlns:a16="http://schemas.microsoft.com/office/drawing/2014/main" id="{935B202F-AFEA-4308-8067-0DA10241D067}"/>
              </a:ext>
            </a:extLst>
          </p:cNvPr>
          <p:cNvSpPr txBox="1"/>
          <p:nvPr/>
        </p:nvSpPr>
        <p:spPr>
          <a:xfrm>
            <a:off x="713012" y="5205322"/>
            <a:ext cx="4844143" cy="1077218"/>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Estimate the Stopping Distances</a:t>
            </a:r>
            <a:endParaRPr lang="en-GB" dirty="0">
              <a:solidFill>
                <a:srgbClr val="0094B2"/>
              </a:solidFill>
              <a:latin typeface="Berlin Sans FB Demi" panose="020E0802020502020306" pitchFamily="34" charset="0"/>
            </a:endParaRPr>
          </a:p>
        </p:txBody>
      </p:sp>
      <p:pic>
        <p:nvPicPr>
          <p:cNvPr id="10" name="Picture 2">
            <a:extLst>
              <a:ext uri="{FF2B5EF4-FFF2-40B4-BE49-F238E27FC236}">
                <a16:creationId xmlns:a16="http://schemas.microsoft.com/office/drawing/2014/main" id="{188FD496-9C5B-43D5-B5F0-F1969AA648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110" y="2706490"/>
            <a:ext cx="5498690" cy="308645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83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RISKS AND THE ROAD</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1" name="Picture 10">
            <a:extLst>
              <a:ext uri="{FF2B5EF4-FFF2-40B4-BE49-F238E27FC236}">
                <a16:creationId xmlns:a16="http://schemas.microsoft.com/office/drawing/2014/main" id="{DF503BDB-9CC3-4A0E-BDE4-FE38FB1F2555}"/>
              </a:ext>
            </a:extLst>
          </p:cNvPr>
          <p:cNvPicPr/>
          <p:nvPr/>
        </p:nvPicPr>
        <p:blipFill rotWithShape="1">
          <a:blip r:embed="rId5">
            <a:extLst>
              <a:ext uri="{28A0092B-C50C-407E-A947-70E740481C1C}">
                <a14:useLocalDpi xmlns:a14="http://schemas.microsoft.com/office/drawing/2010/main" val="0"/>
              </a:ext>
            </a:extLst>
          </a:blip>
          <a:srcRect t="25492" r="890" b="23672"/>
          <a:stretch/>
        </p:blipFill>
        <p:spPr bwMode="auto">
          <a:xfrm>
            <a:off x="967422" y="2249517"/>
            <a:ext cx="10257155" cy="3674427"/>
          </a:xfrm>
          <a:prstGeom prst="rect">
            <a:avLst/>
          </a:prstGeom>
          <a:noFill/>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471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HOMEWORK</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D79CE991-D24F-4244-BB4D-EFAF41D3A847}"/>
              </a:ext>
            </a:extLst>
          </p:cNvPr>
          <p:cNvSpPr txBox="1"/>
          <p:nvPr/>
        </p:nvSpPr>
        <p:spPr>
          <a:xfrm>
            <a:off x="6874329" y="3429000"/>
            <a:ext cx="4479471" cy="1600438"/>
          </a:xfrm>
          <a:prstGeom prst="rect">
            <a:avLst/>
          </a:prstGeom>
          <a:noFill/>
        </p:spPr>
        <p:txBody>
          <a:bodyPr wrap="square" rtlCol="0">
            <a:spAutoFit/>
          </a:bodyPr>
          <a:lstStyle/>
          <a:p>
            <a:pPr algn="ctr"/>
            <a:r>
              <a:rPr lang="en-GB" sz="4000" dirty="0">
                <a:latin typeface="Berlin Sans FB" panose="020E0602020502020306" pitchFamily="34" charset="0"/>
                <a:ea typeface="+mj-ea"/>
                <a:cs typeface="+mj-cs"/>
              </a:rPr>
              <a:t>Create a questionnaire</a:t>
            </a:r>
          </a:p>
          <a:p>
            <a:endParaRPr lang="en-GB" dirty="0">
              <a:solidFill>
                <a:srgbClr val="0094B2"/>
              </a:solidFill>
              <a:latin typeface="Berlin Sans FB Demi" panose="020E0802020502020306" pitchFamily="34" charset="0"/>
            </a:endParaRPr>
          </a:p>
        </p:txBody>
      </p:sp>
      <p:pic>
        <p:nvPicPr>
          <p:cNvPr id="6146" name="Picture 2">
            <a:extLst>
              <a:ext uri="{FF2B5EF4-FFF2-40B4-BE49-F238E27FC236}">
                <a16:creationId xmlns:a16="http://schemas.microsoft.com/office/drawing/2014/main" id="{6CB1A814-D30D-4E66-B9A1-4172D7A5550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37" t="-822" r="13509" b="822"/>
          <a:stretch/>
        </p:blipFill>
        <p:spPr bwMode="auto">
          <a:xfrm>
            <a:off x="838200" y="2241754"/>
            <a:ext cx="5842819" cy="3910628"/>
          </a:xfrm>
          <a:prstGeom prst="rect">
            <a:avLst/>
          </a:prstGeom>
          <a:noFill/>
          <a:ln w="19050">
            <a:solidFill>
              <a:schemeClr val="tx1"/>
            </a:solidFill>
          </a:ln>
        </p:spPr>
      </p:pic>
    </p:spTree>
    <p:extLst>
      <p:ext uri="{BB962C8B-B14F-4D97-AF65-F5344CB8AC3E}">
        <p14:creationId xmlns:p14="http://schemas.microsoft.com/office/powerpoint/2010/main" val="114060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a:solidFill>
                  <a:srgbClr val="C00000"/>
                </a:solidFill>
                <a:latin typeface="Berlin Sans FB Demi" panose="020E0802020502020306" pitchFamily="34" charset="0"/>
              </a:rPr>
              <a:t>CONCLUSION</a:t>
            </a:r>
            <a:endParaRPr lang="en-GB" dirty="0">
              <a:solidFill>
                <a:srgbClr val="C00000"/>
              </a:solidFill>
              <a:latin typeface="Berlin Sans FB Demi" panose="020E0802020502020306" pitchFamily="34" charset="0"/>
            </a:endParaRP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1266" name="Picture 2">
            <a:extLst>
              <a:ext uri="{FF2B5EF4-FFF2-40B4-BE49-F238E27FC236}">
                <a16:creationId xmlns:a16="http://schemas.microsoft.com/office/drawing/2014/main" id="{9B71E7CD-8C4E-4D57-92BC-4CF7683315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209" y="2339348"/>
            <a:ext cx="6935582" cy="386999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 calcmode="lin" valueType="num">
                                      <p:cBhvr additive="base">
                                        <p:cTn id="10" dur="500" fill="hold"/>
                                        <p:tgtEl>
                                          <p:spTgt spid="11266"/>
                                        </p:tgtEl>
                                        <p:attrNameLst>
                                          <p:attrName>ppt_x</p:attrName>
                                        </p:attrNameLst>
                                      </p:cBhvr>
                                      <p:tavLst>
                                        <p:tav tm="0">
                                          <p:val>
                                            <p:strVal val="#ppt_x"/>
                                          </p:val>
                                        </p:tav>
                                        <p:tav tm="100000">
                                          <p:val>
                                            <p:strVal val="#ppt_x"/>
                                          </p:val>
                                        </p:tav>
                                      </p:tavLst>
                                    </p:anim>
                                    <p:anim calcmode="lin" valueType="num">
                                      <p:cBhvr additive="base">
                                        <p:cTn id="11"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488B341-BE7A-4A3B-A9E8-D761C454777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EVALUATION</a:t>
            </a:r>
          </a:p>
        </p:txBody>
      </p:sp>
      <p:pic>
        <p:nvPicPr>
          <p:cNvPr id="3" name="Picture 2">
            <a:extLst>
              <a:ext uri="{FF2B5EF4-FFF2-40B4-BE49-F238E27FC236}">
                <a16:creationId xmlns:a16="http://schemas.microsoft.com/office/drawing/2014/main" id="{294B9A8A-92FF-42CB-B482-ECCF32BFAE76}"/>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5F99178B-A012-4330-B4D5-C839D4BDF24E}"/>
              </a:ext>
            </a:extLst>
          </p:cNvPr>
          <p:cNvSpPr txBox="1"/>
          <p:nvPr/>
        </p:nvSpPr>
        <p:spPr>
          <a:xfrm>
            <a:off x="2894975" y="3153125"/>
            <a:ext cx="6402049" cy="1477328"/>
          </a:xfrm>
          <a:prstGeom prst="rect">
            <a:avLst/>
          </a:prstGeom>
          <a:noFill/>
        </p:spPr>
        <p:txBody>
          <a:bodyPr wrap="square" rtlCol="0">
            <a:spAutoFit/>
          </a:bodyPr>
          <a:lstStyle/>
          <a:p>
            <a:pPr algn="ctr"/>
            <a:r>
              <a:rPr lang="en-GB" sz="7200" dirty="0">
                <a:latin typeface="Berlin Sans FB" panose="020E0602020502020306" pitchFamily="34" charset="0"/>
                <a:ea typeface="+mj-ea"/>
                <a:cs typeface="+mj-cs"/>
              </a:rPr>
              <a:t>HANDS UP!</a:t>
            </a:r>
          </a:p>
          <a:p>
            <a:endParaRPr lang="en-GB" dirty="0">
              <a:solidFill>
                <a:srgbClr val="0094B2"/>
              </a:solidFill>
              <a:latin typeface="Berlin Sans FB Demi" panose="020E0802020502020306" pitchFamily="34" charset="0"/>
            </a:endParaRPr>
          </a:p>
        </p:txBody>
      </p:sp>
    </p:spTree>
    <p:extLst>
      <p:ext uri="{BB962C8B-B14F-4D97-AF65-F5344CB8AC3E}">
        <p14:creationId xmlns:p14="http://schemas.microsoft.com/office/powerpoint/2010/main" val="393699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FILM</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1026" name="Picture 2">
            <a:extLst>
              <a:ext uri="{FF2B5EF4-FFF2-40B4-BE49-F238E27FC236}">
                <a16:creationId xmlns:a16="http://schemas.microsoft.com/office/drawing/2014/main" id="{716536EC-7ADE-41DB-9FDA-7D3CEC0B43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2818" y="2491414"/>
            <a:ext cx="6366363" cy="356585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637633" y="766296"/>
            <a:ext cx="4916731" cy="523220"/>
          </a:xfrm>
          <a:prstGeom prst="rect">
            <a:avLst/>
          </a:prstGeom>
        </p:spPr>
        <p:txBody>
          <a:bodyPr wrap="none">
            <a:spAutoFit/>
          </a:bodyPr>
          <a:lstStyle/>
          <a:p>
            <a:r>
              <a:rPr lang="en-GB" sz="2800" b="1" u="sng" dirty="0">
                <a:solidFill>
                  <a:srgbClr val="0000FF"/>
                </a:solidFill>
                <a:latin typeface="Verdana" panose="020B0604030504040204" pitchFamily="34" charset="0"/>
                <a:ea typeface="Calibri" panose="020F0502020204030204" pitchFamily="34" charset="0"/>
                <a:cs typeface="Times New Roman" panose="02020603050405020304" pitchFamily="18" charset="0"/>
                <a:hlinkClick r:id="rId6"/>
              </a:rPr>
              <a:t>vimeo.com/562695906</a:t>
            </a:r>
            <a:endParaRPr lang="en-GB" sz="2800" dirty="0"/>
          </a:p>
        </p:txBody>
      </p:sp>
    </p:spTree>
    <p:extLst>
      <p:ext uri="{BB962C8B-B14F-4D97-AF65-F5344CB8AC3E}">
        <p14:creationId xmlns:p14="http://schemas.microsoft.com/office/powerpoint/2010/main" val="23168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500" fill="hold"/>
                                        <p:tgtEl>
                                          <p:spTgt spid="1026"/>
                                        </p:tgtEl>
                                        <p:attrNameLst>
                                          <p:attrName>ppt_x</p:attrName>
                                        </p:attrNameLst>
                                      </p:cBhvr>
                                      <p:tavLst>
                                        <p:tav tm="0">
                                          <p:val>
                                            <p:strVal val="#ppt_x"/>
                                          </p:val>
                                        </p:tav>
                                        <p:tav tm="100000">
                                          <p:val>
                                            <p:strVal val="#ppt_x"/>
                                          </p:val>
                                        </p:tav>
                                      </p:tavLst>
                                    </p:anim>
                                    <p:anim calcmode="lin" valueType="num">
                                      <p:cBhvr additive="base">
                                        <p:cTn id="1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RECAP</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2050" name="Picture 2">
            <a:extLst>
              <a:ext uri="{FF2B5EF4-FFF2-40B4-BE49-F238E27FC236}">
                <a16:creationId xmlns:a16="http://schemas.microsoft.com/office/drawing/2014/main" id="{75A95DED-8811-43F8-B9F4-E3E76B466F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76" t="7508" r="7075"/>
          <a:stretch/>
        </p:blipFill>
        <p:spPr bwMode="auto">
          <a:xfrm>
            <a:off x="5973097" y="2527126"/>
            <a:ext cx="5380703" cy="33279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2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additive="base">
                                        <p:cTn id="10" dur="500" fill="hold"/>
                                        <p:tgtEl>
                                          <p:spTgt spid="2050"/>
                                        </p:tgtEl>
                                        <p:attrNameLst>
                                          <p:attrName>ppt_x</p:attrName>
                                        </p:attrNameLst>
                                      </p:cBhvr>
                                      <p:tavLst>
                                        <p:tav tm="0">
                                          <p:val>
                                            <p:strVal val="#ppt_x"/>
                                          </p:val>
                                        </p:tav>
                                        <p:tav tm="100000">
                                          <p:val>
                                            <p:strVal val="#ppt_x"/>
                                          </p:val>
                                        </p:tav>
                                      </p:tavLst>
                                    </p:anim>
                                    <p:anim calcmode="lin" valueType="num">
                                      <p:cBhvr additive="base">
                                        <p:cTn id="11"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RECAP</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40BAEDCE-45AD-4356-9708-B4289C80FF23}"/>
              </a:ext>
            </a:extLst>
          </p:cNvPr>
          <p:cNvSpPr txBox="1"/>
          <p:nvPr/>
        </p:nvSpPr>
        <p:spPr>
          <a:xfrm>
            <a:off x="838198" y="2919717"/>
            <a:ext cx="4844143"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How does our brain impact our behaviour?</a:t>
            </a:r>
          </a:p>
          <a:p>
            <a:endParaRPr lang="en-GB" dirty="0">
              <a:solidFill>
                <a:srgbClr val="0094B2"/>
              </a:solidFill>
              <a:latin typeface="Berlin Sans FB Demi" panose="020E0802020502020306" pitchFamily="34" charset="0"/>
            </a:endParaRPr>
          </a:p>
        </p:txBody>
      </p:sp>
      <p:pic>
        <p:nvPicPr>
          <p:cNvPr id="9" name="Picture 2">
            <a:extLst>
              <a:ext uri="{FF2B5EF4-FFF2-40B4-BE49-F238E27FC236}">
                <a16:creationId xmlns:a16="http://schemas.microsoft.com/office/drawing/2014/main" id="{EFBD942D-2679-4B51-9B2F-5C63CAA5DF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76" t="7508" r="7075"/>
          <a:stretch/>
        </p:blipFill>
        <p:spPr bwMode="auto">
          <a:xfrm>
            <a:off x="5973097" y="2527126"/>
            <a:ext cx="5380703" cy="33279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0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RECAP</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10" name="TextBox 9">
            <a:extLst>
              <a:ext uri="{FF2B5EF4-FFF2-40B4-BE49-F238E27FC236}">
                <a16:creationId xmlns:a16="http://schemas.microsoft.com/office/drawing/2014/main" id="{80C149B5-4331-4284-9CF0-5FF192B89873}"/>
              </a:ext>
            </a:extLst>
          </p:cNvPr>
          <p:cNvSpPr txBox="1"/>
          <p:nvPr/>
        </p:nvSpPr>
        <p:spPr>
          <a:xfrm>
            <a:off x="838199" y="4796526"/>
            <a:ext cx="4844143" cy="861774"/>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Risk taking</a:t>
            </a:r>
          </a:p>
          <a:p>
            <a:endParaRPr lang="en-GB" dirty="0">
              <a:solidFill>
                <a:srgbClr val="0094B2"/>
              </a:solidFill>
              <a:latin typeface="Berlin Sans FB Demi" panose="020E0802020502020306" pitchFamily="34" charset="0"/>
            </a:endParaRPr>
          </a:p>
        </p:txBody>
      </p:sp>
      <p:sp>
        <p:nvSpPr>
          <p:cNvPr id="11" name="TextBox 10">
            <a:extLst>
              <a:ext uri="{FF2B5EF4-FFF2-40B4-BE49-F238E27FC236}">
                <a16:creationId xmlns:a16="http://schemas.microsoft.com/office/drawing/2014/main" id="{35EDC3C6-56E0-428D-95A2-CC59CF2076FB}"/>
              </a:ext>
            </a:extLst>
          </p:cNvPr>
          <p:cNvSpPr txBox="1"/>
          <p:nvPr/>
        </p:nvSpPr>
        <p:spPr>
          <a:xfrm>
            <a:off x="838198" y="2919717"/>
            <a:ext cx="4844143" cy="1354217"/>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How does our brain impact our behaviour?</a:t>
            </a:r>
          </a:p>
          <a:p>
            <a:endParaRPr lang="en-GB" dirty="0">
              <a:solidFill>
                <a:srgbClr val="0094B2"/>
              </a:solidFill>
              <a:latin typeface="Berlin Sans FB Demi" panose="020E0802020502020306" pitchFamily="34" charset="0"/>
            </a:endParaRPr>
          </a:p>
        </p:txBody>
      </p:sp>
      <p:pic>
        <p:nvPicPr>
          <p:cNvPr id="8" name="Picture 2">
            <a:extLst>
              <a:ext uri="{FF2B5EF4-FFF2-40B4-BE49-F238E27FC236}">
                <a16:creationId xmlns:a16="http://schemas.microsoft.com/office/drawing/2014/main" id="{C34AE669-3FBF-4FBE-BC82-EEC36FACC6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376" t="7508" r="7075"/>
          <a:stretch/>
        </p:blipFill>
        <p:spPr bwMode="auto">
          <a:xfrm>
            <a:off x="5973097" y="2527126"/>
            <a:ext cx="5380703" cy="332796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4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11" name="Title 1">
            <a:extLst>
              <a:ext uri="{FF2B5EF4-FFF2-40B4-BE49-F238E27FC236}">
                <a16:creationId xmlns:a16="http://schemas.microsoft.com/office/drawing/2014/main" id="{7258AB35-3548-4921-81F3-2B0FA793E171}"/>
              </a:ext>
            </a:extLst>
          </p:cNvPr>
          <p:cNvSpPr>
            <a:spLocks noGrp="1"/>
          </p:cNvSpPr>
          <p:nvPr>
            <p:ph type="title"/>
          </p:nvPr>
        </p:nvSpPr>
        <p:spPr>
          <a:xfrm>
            <a:off x="838200" y="365125"/>
            <a:ext cx="10515600" cy="1325563"/>
          </a:xfrm>
          <a:noFill/>
        </p:spPr>
        <p:txBody>
          <a:bodyPr>
            <a:normAutofit/>
          </a:bodyPr>
          <a:lstStyle/>
          <a:p>
            <a:r>
              <a:rPr lang="en-GB" dirty="0">
                <a:solidFill>
                  <a:srgbClr val="C00000"/>
                </a:solidFill>
                <a:latin typeface="Berlin Sans FB Demi" panose="020E0802020502020306" pitchFamily="34" charset="0"/>
              </a:rPr>
              <a:t>HAVE YOU EVER...</a:t>
            </a:r>
          </a:p>
        </p:txBody>
      </p:sp>
      <p:sp>
        <p:nvSpPr>
          <p:cNvPr id="9" name="Oval 8">
            <a:extLst>
              <a:ext uri="{FF2B5EF4-FFF2-40B4-BE49-F238E27FC236}">
                <a16:creationId xmlns:a16="http://schemas.microsoft.com/office/drawing/2014/main" id="{8240D630-AA04-4134-8211-D05F76A507EE}"/>
              </a:ext>
            </a:extLst>
          </p:cNvPr>
          <p:cNvSpPr>
            <a:spLocks noChangeArrowheads="1"/>
          </p:cNvSpPr>
          <p:nvPr/>
        </p:nvSpPr>
        <p:spPr bwMode="auto">
          <a:xfrm>
            <a:off x="1275496" y="2055813"/>
            <a:ext cx="3324768" cy="1369103"/>
          </a:xfrm>
          <a:prstGeom prst="ellipse">
            <a:avLst/>
          </a:prstGeom>
          <a:solidFill>
            <a:srgbClr val="FFFFFF"/>
          </a:solidFill>
          <a:ln w="3175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...used your phone whist crossing the road?</a:t>
            </a:r>
            <a:endParaRPr lang="en-GB" sz="14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7C5E42F3-DFC9-4FE5-A538-53C3D83385E8}"/>
              </a:ext>
            </a:extLst>
          </p:cNvPr>
          <p:cNvSpPr>
            <a:spLocks noChangeArrowheads="1"/>
          </p:cNvSpPr>
          <p:nvPr/>
        </p:nvSpPr>
        <p:spPr bwMode="auto">
          <a:xfrm>
            <a:off x="1286029" y="3143370"/>
            <a:ext cx="3324768" cy="1369103"/>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...crossed the road whilst listening to music?</a:t>
            </a:r>
            <a:endParaRPr lang="en-GB" sz="1400">
              <a:effectLst/>
              <a:latin typeface="Times New Roman" panose="02020603050405020304" pitchFamily="18" charset="0"/>
              <a:ea typeface="Times New Roman" panose="02020603050405020304" pitchFamily="18" charset="0"/>
            </a:endParaRPr>
          </a:p>
        </p:txBody>
      </p:sp>
      <p:sp>
        <p:nvSpPr>
          <p:cNvPr id="12" name="Oval 11">
            <a:extLst>
              <a:ext uri="{FF2B5EF4-FFF2-40B4-BE49-F238E27FC236}">
                <a16:creationId xmlns:a16="http://schemas.microsoft.com/office/drawing/2014/main" id="{2E4C9852-CA32-4BBE-AE27-6C09ABB01D09}"/>
              </a:ext>
            </a:extLst>
          </p:cNvPr>
          <p:cNvSpPr>
            <a:spLocks noChangeArrowheads="1"/>
          </p:cNvSpPr>
          <p:nvPr/>
        </p:nvSpPr>
        <p:spPr bwMode="auto">
          <a:xfrm>
            <a:off x="1286029" y="4172948"/>
            <a:ext cx="3324768" cy="1369103"/>
          </a:xfrm>
          <a:prstGeom prst="ellipse">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...been rude to a bus driver or passenger on a bus?</a:t>
            </a:r>
            <a:endParaRPr lang="en-GB" sz="1400">
              <a:effectLst/>
              <a:latin typeface="Times New Roman" panose="02020603050405020304" pitchFamily="18" charset="0"/>
              <a:ea typeface="Times New Roman" panose="02020603050405020304" pitchFamily="18" charset="0"/>
            </a:endParaRPr>
          </a:p>
        </p:txBody>
      </p:sp>
      <p:sp>
        <p:nvSpPr>
          <p:cNvPr id="13" name="Oval 12">
            <a:extLst>
              <a:ext uri="{FF2B5EF4-FFF2-40B4-BE49-F238E27FC236}">
                <a16:creationId xmlns:a16="http://schemas.microsoft.com/office/drawing/2014/main" id="{F28933E2-076D-42D1-87C7-174A190F45C9}"/>
              </a:ext>
            </a:extLst>
          </p:cNvPr>
          <p:cNvSpPr>
            <a:spLocks noChangeArrowheads="1"/>
          </p:cNvSpPr>
          <p:nvPr/>
        </p:nvSpPr>
        <p:spPr bwMode="auto">
          <a:xfrm>
            <a:off x="7572074" y="2070559"/>
            <a:ext cx="3324768" cy="1369103"/>
          </a:xfrm>
          <a:prstGeom prst="ellipse">
            <a:avLst/>
          </a:prstGeom>
          <a:solidFill>
            <a:srgbClr val="FFFFFF"/>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...not used a crossing because it was further away?</a:t>
            </a:r>
            <a:endParaRPr lang="en-GB" sz="1400" dirty="0">
              <a:effectLst/>
              <a:latin typeface="Times New Roman" panose="02020603050405020304" pitchFamily="18" charset="0"/>
              <a:ea typeface="Times New Roman" panose="02020603050405020304" pitchFamily="18" charset="0"/>
            </a:endParaRPr>
          </a:p>
        </p:txBody>
      </p:sp>
      <p:sp>
        <p:nvSpPr>
          <p:cNvPr id="14" name="Oval 13">
            <a:extLst>
              <a:ext uri="{FF2B5EF4-FFF2-40B4-BE49-F238E27FC236}">
                <a16:creationId xmlns:a16="http://schemas.microsoft.com/office/drawing/2014/main" id="{ABEA94ED-7897-48DB-A60F-DD6044926B41}"/>
              </a:ext>
            </a:extLst>
          </p:cNvPr>
          <p:cNvSpPr>
            <a:spLocks noChangeArrowheads="1"/>
          </p:cNvSpPr>
          <p:nvPr/>
        </p:nvSpPr>
        <p:spPr bwMode="auto">
          <a:xfrm>
            <a:off x="7572074" y="3153902"/>
            <a:ext cx="3324768" cy="1369103"/>
          </a:xfrm>
          <a:prstGeom prst="ellipse">
            <a:avLst/>
          </a:prstGeom>
          <a:solidFill>
            <a:srgbClr val="FFFFFF"/>
          </a:solidFill>
          <a:ln w="31750">
            <a:solidFill>
              <a:srgbClr val="8064A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...played football or a similar game by the side of the road?</a:t>
            </a:r>
            <a:endParaRPr lang="en-GB" sz="1400" dirty="0">
              <a:effectLst/>
              <a:latin typeface="Times New Roman" panose="02020603050405020304" pitchFamily="18" charset="0"/>
              <a:ea typeface="Times New Roman" panose="02020603050405020304" pitchFamily="18" charset="0"/>
            </a:endParaRPr>
          </a:p>
        </p:txBody>
      </p:sp>
      <p:sp>
        <p:nvSpPr>
          <p:cNvPr id="15" name="Oval 14">
            <a:extLst>
              <a:ext uri="{FF2B5EF4-FFF2-40B4-BE49-F238E27FC236}">
                <a16:creationId xmlns:a16="http://schemas.microsoft.com/office/drawing/2014/main" id="{FB238C3D-7303-4F2C-B966-A712202AC06F}"/>
              </a:ext>
            </a:extLst>
          </p:cNvPr>
          <p:cNvSpPr>
            <a:spLocks noChangeArrowheads="1"/>
          </p:cNvSpPr>
          <p:nvPr/>
        </p:nvSpPr>
        <p:spPr bwMode="auto">
          <a:xfrm>
            <a:off x="7582607" y="4175055"/>
            <a:ext cx="3324768" cy="1369103"/>
          </a:xfrm>
          <a:prstGeom prst="ellipse">
            <a:avLst/>
          </a:prstGeom>
          <a:solidFill>
            <a:srgbClr val="FFFFFF"/>
          </a:solidFill>
          <a:ln w="31750">
            <a:solidFill>
              <a:srgbClr val="4BACC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...messed about on the bus or encouraged a friend to?</a:t>
            </a:r>
            <a:endParaRPr lang="en-GB" sz="1400">
              <a:effectLst/>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19B60DB3-E7E2-4403-872D-8E6F81402E76}"/>
              </a:ext>
            </a:extLst>
          </p:cNvPr>
          <p:cNvSpPr>
            <a:spLocks noChangeArrowheads="1"/>
          </p:cNvSpPr>
          <p:nvPr/>
        </p:nvSpPr>
        <p:spPr bwMode="auto">
          <a:xfrm>
            <a:off x="2762103" y="5304739"/>
            <a:ext cx="3324768" cy="1369103"/>
          </a:xfrm>
          <a:prstGeom prst="ellipse">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...messed around with a friend by the side of the road?</a:t>
            </a:r>
            <a:endParaRPr lang="en-GB" sz="1400">
              <a:effectLst/>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8477C171-36A9-4B90-ACFE-5C9205CA5530}"/>
              </a:ext>
            </a:extLst>
          </p:cNvPr>
          <p:cNvSpPr>
            <a:spLocks noChangeArrowheads="1"/>
          </p:cNvSpPr>
          <p:nvPr/>
        </p:nvSpPr>
        <p:spPr bwMode="auto">
          <a:xfrm>
            <a:off x="6096000" y="5304740"/>
            <a:ext cx="3324768" cy="1369103"/>
          </a:xfrm>
          <a:prstGeom prst="ellipse">
            <a:avLst/>
          </a:prstGeom>
          <a:solidFill>
            <a:srgbClr val="FFFFFF"/>
          </a:solidFill>
          <a:ln w="3175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...ran across the road to meet up with friends?</a:t>
            </a:r>
            <a:endParaRPr lang="en-GB" sz="1400">
              <a:effectLst/>
              <a:latin typeface="Times New Roman" panose="02020603050405020304" pitchFamily="18" charset="0"/>
              <a:ea typeface="Times New Roman" panose="02020603050405020304" pitchFamily="18" charset="0"/>
            </a:endParaRPr>
          </a:p>
        </p:txBody>
      </p:sp>
      <p:sp>
        <p:nvSpPr>
          <p:cNvPr id="18" name="Oval 17">
            <a:extLst>
              <a:ext uri="{FF2B5EF4-FFF2-40B4-BE49-F238E27FC236}">
                <a16:creationId xmlns:a16="http://schemas.microsoft.com/office/drawing/2014/main" id="{8233E64B-A866-498E-AD64-585EA9B3CE99}"/>
              </a:ext>
            </a:extLst>
          </p:cNvPr>
          <p:cNvSpPr>
            <a:spLocks noChangeArrowheads="1"/>
          </p:cNvSpPr>
          <p:nvPr/>
        </p:nvSpPr>
        <p:spPr bwMode="auto">
          <a:xfrm>
            <a:off x="4409390" y="2063537"/>
            <a:ext cx="3324768" cy="1369103"/>
          </a:xfrm>
          <a:prstGeom prst="ellipse">
            <a:avLst/>
          </a:prstGeom>
          <a:solidFill>
            <a:srgbClr val="FFFFFF"/>
          </a:solidFill>
          <a:ln w="31750">
            <a:solidFill>
              <a:srgbClr val="4BACC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...crossed the road without checking it was safe to do so?</a:t>
            </a:r>
            <a:endParaRPr lang="en-GB" sz="1400">
              <a:effectLst/>
              <a:latin typeface="Times New Roman" panose="02020603050405020304" pitchFamily="18" charset="0"/>
              <a:ea typeface="Times New Roman" panose="02020603050405020304" pitchFamily="18" charset="0"/>
            </a:endParaRPr>
          </a:p>
        </p:txBody>
      </p:sp>
      <p:sp>
        <p:nvSpPr>
          <p:cNvPr id="19" name="Oval 18">
            <a:extLst>
              <a:ext uri="{FF2B5EF4-FFF2-40B4-BE49-F238E27FC236}">
                <a16:creationId xmlns:a16="http://schemas.microsoft.com/office/drawing/2014/main" id="{1B6620A1-1B66-4C71-8B5E-1797631E743A}"/>
              </a:ext>
            </a:extLst>
          </p:cNvPr>
          <p:cNvSpPr>
            <a:spLocks noChangeArrowheads="1"/>
          </p:cNvSpPr>
          <p:nvPr/>
        </p:nvSpPr>
        <p:spPr bwMode="auto">
          <a:xfrm>
            <a:off x="4408688" y="3153902"/>
            <a:ext cx="3324768" cy="1369103"/>
          </a:xfrm>
          <a:prstGeom prst="ellipse">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...crossed before waiting for the green symbol?</a:t>
            </a:r>
            <a:endParaRPr lang="en-GB" sz="1400" dirty="0">
              <a:effectLst/>
              <a:latin typeface="Times New Roman" panose="02020603050405020304" pitchFamily="18" charset="0"/>
              <a:ea typeface="Times New Roman" panose="02020603050405020304" pitchFamily="18" charset="0"/>
            </a:endParaRPr>
          </a:p>
        </p:txBody>
      </p:sp>
      <p:sp>
        <p:nvSpPr>
          <p:cNvPr id="20" name="Oval 19">
            <a:extLst>
              <a:ext uri="{FF2B5EF4-FFF2-40B4-BE49-F238E27FC236}">
                <a16:creationId xmlns:a16="http://schemas.microsoft.com/office/drawing/2014/main" id="{0B6BF944-AE60-4002-A19C-CAEE1B60F19D}"/>
              </a:ext>
            </a:extLst>
          </p:cNvPr>
          <p:cNvSpPr>
            <a:spLocks noChangeArrowheads="1"/>
          </p:cNvSpPr>
          <p:nvPr/>
        </p:nvSpPr>
        <p:spPr bwMode="auto">
          <a:xfrm>
            <a:off x="4399559" y="4154691"/>
            <a:ext cx="3324768" cy="1369103"/>
          </a:xfrm>
          <a:prstGeom prst="ellipse">
            <a:avLst/>
          </a:prstGeom>
          <a:solidFill>
            <a:srgbClr val="FFFFFF"/>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...crossed the road when my friends did rather than checking it was clear yourself?</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18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HAVE YOU EVER...</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9" name="Oval 8">
            <a:extLst>
              <a:ext uri="{FF2B5EF4-FFF2-40B4-BE49-F238E27FC236}">
                <a16:creationId xmlns:a16="http://schemas.microsoft.com/office/drawing/2014/main" id="{76F6CD02-376E-47C2-B9FC-29AC9CD095EA}"/>
              </a:ext>
            </a:extLst>
          </p:cNvPr>
          <p:cNvSpPr>
            <a:spLocks noChangeArrowheads="1"/>
          </p:cNvSpPr>
          <p:nvPr/>
        </p:nvSpPr>
        <p:spPr bwMode="auto">
          <a:xfrm>
            <a:off x="1275496" y="2055813"/>
            <a:ext cx="3324768" cy="1369103"/>
          </a:xfrm>
          <a:prstGeom prst="ellipse">
            <a:avLst/>
          </a:prstGeom>
          <a:solidFill>
            <a:srgbClr val="FFFFFF"/>
          </a:solidFill>
          <a:ln w="3175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...used your phone whist crossing the road?</a:t>
            </a:r>
            <a:endParaRPr lang="en-GB" sz="1400" dirty="0">
              <a:effectLst/>
              <a:latin typeface="Times New Roman" panose="02020603050405020304" pitchFamily="18" charset="0"/>
              <a:ea typeface="Times New Roman" panose="02020603050405020304" pitchFamily="18" charset="0"/>
            </a:endParaRPr>
          </a:p>
        </p:txBody>
      </p:sp>
      <p:sp>
        <p:nvSpPr>
          <p:cNvPr id="10" name="Oval 9">
            <a:extLst>
              <a:ext uri="{FF2B5EF4-FFF2-40B4-BE49-F238E27FC236}">
                <a16:creationId xmlns:a16="http://schemas.microsoft.com/office/drawing/2014/main" id="{2A26E37F-0856-40C3-AB9B-1298437E3B78}"/>
              </a:ext>
            </a:extLst>
          </p:cNvPr>
          <p:cNvSpPr>
            <a:spLocks noChangeArrowheads="1"/>
          </p:cNvSpPr>
          <p:nvPr/>
        </p:nvSpPr>
        <p:spPr bwMode="auto">
          <a:xfrm>
            <a:off x="1286029" y="3143370"/>
            <a:ext cx="3324768" cy="1369103"/>
          </a:xfrm>
          <a:prstGeom prst="ellipse">
            <a:avLst/>
          </a:prstGeom>
          <a:solidFill>
            <a:srgbClr val="FFFFFF"/>
          </a:solidFill>
          <a:ln w="3175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...crossed the road whilst listening to music?</a:t>
            </a:r>
            <a:endParaRPr lang="en-GB" sz="1400">
              <a:effectLst/>
              <a:latin typeface="Times New Roman" panose="02020603050405020304" pitchFamily="18" charset="0"/>
              <a:ea typeface="Times New Roman" panose="02020603050405020304" pitchFamily="18" charset="0"/>
            </a:endParaRPr>
          </a:p>
        </p:txBody>
      </p:sp>
      <p:sp>
        <p:nvSpPr>
          <p:cNvPr id="11" name="Oval 10">
            <a:extLst>
              <a:ext uri="{FF2B5EF4-FFF2-40B4-BE49-F238E27FC236}">
                <a16:creationId xmlns:a16="http://schemas.microsoft.com/office/drawing/2014/main" id="{C4ADD2DE-937A-4CA4-870B-C1228CD705B9}"/>
              </a:ext>
            </a:extLst>
          </p:cNvPr>
          <p:cNvSpPr>
            <a:spLocks noChangeArrowheads="1"/>
          </p:cNvSpPr>
          <p:nvPr/>
        </p:nvSpPr>
        <p:spPr bwMode="auto">
          <a:xfrm>
            <a:off x="1286029" y="4172948"/>
            <a:ext cx="3324768" cy="1369103"/>
          </a:xfrm>
          <a:prstGeom prst="ellipse">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...been rude to a bus driver or passenger on a bus?</a:t>
            </a:r>
            <a:endParaRPr lang="en-GB" sz="1400">
              <a:effectLst/>
              <a:latin typeface="Times New Roman" panose="02020603050405020304" pitchFamily="18" charset="0"/>
              <a:ea typeface="Times New Roman" panose="02020603050405020304" pitchFamily="18" charset="0"/>
            </a:endParaRPr>
          </a:p>
        </p:txBody>
      </p:sp>
      <p:sp>
        <p:nvSpPr>
          <p:cNvPr id="12" name="Oval 11">
            <a:extLst>
              <a:ext uri="{FF2B5EF4-FFF2-40B4-BE49-F238E27FC236}">
                <a16:creationId xmlns:a16="http://schemas.microsoft.com/office/drawing/2014/main" id="{A248C2EC-942B-4306-810C-81CDA1848D86}"/>
              </a:ext>
            </a:extLst>
          </p:cNvPr>
          <p:cNvSpPr>
            <a:spLocks noChangeArrowheads="1"/>
          </p:cNvSpPr>
          <p:nvPr/>
        </p:nvSpPr>
        <p:spPr bwMode="auto">
          <a:xfrm>
            <a:off x="7572074" y="2070559"/>
            <a:ext cx="3324768" cy="1369103"/>
          </a:xfrm>
          <a:prstGeom prst="ellipse">
            <a:avLst/>
          </a:prstGeom>
          <a:solidFill>
            <a:srgbClr val="FFFFFF"/>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...not used a crossing because it was further away?</a:t>
            </a:r>
            <a:endParaRPr lang="en-GB" sz="1400" dirty="0">
              <a:effectLst/>
              <a:latin typeface="Times New Roman" panose="02020603050405020304" pitchFamily="18" charset="0"/>
              <a:ea typeface="Times New Roman" panose="02020603050405020304" pitchFamily="18" charset="0"/>
            </a:endParaRPr>
          </a:p>
        </p:txBody>
      </p:sp>
      <p:sp>
        <p:nvSpPr>
          <p:cNvPr id="14" name="Oval 13">
            <a:extLst>
              <a:ext uri="{FF2B5EF4-FFF2-40B4-BE49-F238E27FC236}">
                <a16:creationId xmlns:a16="http://schemas.microsoft.com/office/drawing/2014/main" id="{8475F78A-5C83-4371-BAE1-AEBE268EA908}"/>
              </a:ext>
            </a:extLst>
          </p:cNvPr>
          <p:cNvSpPr>
            <a:spLocks noChangeArrowheads="1"/>
          </p:cNvSpPr>
          <p:nvPr/>
        </p:nvSpPr>
        <p:spPr bwMode="auto">
          <a:xfrm>
            <a:off x="7572074" y="3153902"/>
            <a:ext cx="3324768" cy="1369103"/>
          </a:xfrm>
          <a:prstGeom prst="ellipse">
            <a:avLst/>
          </a:prstGeom>
          <a:solidFill>
            <a:srgbClr val="FFFFFF"/>
          </a:solidFill>
          <a:ln w="31750">
            <a:solidFill>
              <a:srgbClr val="8064A2"/>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...played football or a similar game by the side of the road?</a:t>
            </a:r>
            <a:endParaRPr lang="en-GB" sz="1400" dirty="0">
              <a:effectLst/>
              <a:latin typeface="Times New Roman" panose="02020603050405020304" pitchFamily="18" charset="0"/>
              <a:ea typeface="Times New Roman" panose="02020603050405020304" pitchFamily="18" charset="0"/>
            </a:endParaRPr>
          </a:p>
        </p:txBody>
      </p:sp>
      <p:sp>
        <p:nvSpPr>
          <p:cNvPr id="15" name="Oval 14">
            <a:extLst>
              <a:ext uri="{FF2B5EF4-FFF2-40B4-BE49-F238E27FC236}">
                <a16:creationId xmlns:a16="http://schemas.microsoft.com/office/drawing/2014/main" id="{6982E828-5B9A-423D-BC03-CBF7BC320706}"/>
              </a:ext>
            </a:extLst>
          </p:cNvPr>
          <p:cNvSpPr>
            <a:spLocks noChangeArrowheads="1"/>
          </p:cNvSpPr>
          <p:nvPr/>
        </p:nvSpPr>
        <p:spPr bwMode="auto">
          <a:xfrm>
            <a:off x="7582607" y="4175055"/>
            <a:ext cx="3324768" cy="1369103"/>
          </a:xfrm>
          <a:prstGeom prst="ellipse">
            <a:avLst/>
          </a:prstGeom>
          <a:solidFill>
            <a:srgbClr val="FFFFFF"/>
          </a:solidFill>
          <a:ln w="31750">
            <a:solidFill>
              <a:srgbClr val="4BACC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...messed about on the bus or encouraged a friend to?</a:t>
            </a:r>
            <a:endParaRPr lang="en-GB" sz="1400">
              <a:effectLst/>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284B7754-3FD5-4445-8115-E2505C9F17A6}"/>
              </a:ext>
            </a:extLst>
          </p:cNvPr>
          <p:cNvSpPr>
            <a:spLocks noChangeArrowheads="1"/>
          </p:cNvSpPr>
          <p:nvPr/>
        </p:nvSpPr>
        <p:spPr bwMode="auto">
          <a:xfrm>
            <a:off x="2762103" y="5304739"/>
            <a:ext cx="3324768" cy="1369103"/>
          </a:xfrm>
          <a:prstGeom prst="ellipse">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...messed around with a friend by the side of the road?</a:t>
            </a:r>
            <a:endParaRPr lang="en-GB" sz="1400">
              <a:effectLst/>
              <a:latin typeface="Times New Roman" panose="02020603050405020304" pitchFamily="18" charset="0"/>
              <a:ea typeface="Times New Roman" panose="02020603050405020304" pitchFamily="18" charset="0"/>
            </a:endParaRPr>
          </a:p>
        </p:txBody>
      </p:sp>
      <p:sp>
        <p:nvSpPr>
          <p:cNvPr id="17" name="Oval 16">
            <a:extLst>
              <a:ext uri="{FF2B5EF4-FFF2-40B4-BE49-F238E27FC236}">
                <a16:creationId xmlns:a16="http://schemas.microsoft.com/office/drawing/2014/main" id="{F3C9ACA0-8F54-4029-AD31-ADBB9B2033E3}"/>
              </a:ext>
            </a:extLst>
          </p:cNvPr>
          <p:cNvSpPr>
            <a:spLocks noChangeArrowheads="1"/>
          </p:cNvSpPr>
          <p:nvPr/>
        </p:nvSpPr>
        <p:spPr bwMode="auto">
          <a:xfrm>
            <a:off x="6096000" y="5304740"/>
            <a:ext cx="3324768" cy="1369103"/>
          </a:xfrm>
          <a:prstGeom prst="ellipse">
            <a:avLst/>
          </a:prstGeom>
          <a:solidFill>
            <a:srgbClr val="FFFFFF"/>
          </a:solidFill>
          <a:ln w="31750">
            <a:solidFill>
              <a:srgbClr val="F7964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...ran across the road to meet up with friends?</a:t>
            </a:r>
            <a:endParaRPr lang="en-GB" sz="1400">
              <a:effectLst/>
              <a:latin typeface="Times New Roman" panose="02020603050405020304" pitchFamily="18" charset="0"/>
              <a:ea typeface="Times New Roman" panose="02020603050405020304" pitchFamily="18" charset="0"/>
            </a:endParaRPr>
          </a:p>
        </p:txBody>
      </p:sp>
      <p:sp>
        <p:nvSpPr>
          <p:cNvPr id="18" name="Oval 17">
            <a:extLst>
              <a:ext uri="{FF2B5EF4-FFF2-40B4-BE49-F238E27FC236}">
                <a16:creationId xmlns:a16="http://schemas.microsoft.com/office/drawing/2014/main" id="{9A598E10-9250-4ADB-90BB-7B732639FFC9}"/>
              </a:ext>
            </a:extLst>
          </p:cNvPr>
          <p:cNvSpPr>
            <a:spLocks noChangeArrowheads="1"/>
          </p:cNvSpPr>
          <p:nvPr/>
        </p:nvSpPr>
        <p:spPr bwMode="auto">
          <a:xfrm>
            <a:off x="4409390" y="2063537"/>
            <a:ext cx="3324768" cy="1369103"/>
          </a:xfrm>
          <a:prstGeom prst="ellipse">
            <a:avLst/>
          </a:prstGeom>
          <a:solidFill>
            <a:srgbClr val="FFFFFF"/>
          </a:solidFill>
          <a:ln w="31750">
            <a:solidFill>
              <a:srgbClr val="4BACC6"/>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a:effectLst/>
                <a:latin typeface="Cocon" pitchFamily="50" charset="0"/>
                <a:ea typeface="Times New Roman" panose="02020603050405020304" pitchFamily="18" charset="0"/>
              </a:rPr>
              <a:t>...crossed the road without checking it was safe to do so?</a:t>
            </a:r>
            <a:endParaRPr lang="en-GB" sz="1400">
              <a:effectLst/>
              <a:latin typeface="Times New Roman" panose="02020603050405020304" pitchFamily="18" charset="0"/>
              <a:ea typeface="Times New Roman" panose="02020603050405020304" pitchFamily="18" charset="0"/>
            </a:endParaRPr>
          </a:p>
        </p:txBody>
      </p:sp>
      <p:sp>
        <p:nvSpPr>
          <p:cNvPr id="19" name="Oval 18">
            <a:extLst>
              <a:ext uri="{FF2B5EF4-FFF2-40B4-BE49-F238E27FC236}">
                <a16:creationId xmlns:a16="http://schemas.microsoft.com/office/drawing/2014/main" id="{4C5C1440-BF65-4DEB-A7F4-07F0ABD332AF}"/>
              </a:ext>
            </a:extLst>
          </p:cNvPr>
          <p:cNvSpPr>
            <a:spLocks noChangeArrowheads="1"/>
          </p:cNvSpPr>
          <p:nvPr/>
        </p:nvSpPr>
        <p:spPr bwMode="auto">
          <a:xfrm>
            <a:off x="4408688" y="3153902"/>
            <a:ext cx="3324768" cy="1369103"/>
          </a:xfrm>
          <a:prstGeom prst="ellipse">
            <a:avLst/>
          </a:prstGeom>
          <a:solidFill>
            <a:srgbClr val="FFFFFF"/>
          </a:solidFill>
          <a:ln w="31750">
            <a:solidFill>
              <a:srgbClr val="9BBB59"/>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...crossed before waiting for the green symbol?</a:t>
            </a:r>
            <a:endParaRPr lang="en-GB" sz="1400" dirty="0">
              <a:effectLst/>
              <a:latin typeface="Times New Roman" panose="02020603050405020304" pitchFamily="18" charset="0"/>
              <a:ea typeface="Times New Roman" panose="02020603050405020304" pitchFamily="18" charset="0"/>
            </a:endParaRPr>
          </a:p>
        </p:txBody>
      </p:sp>
      <p:sp>
        <p:nvSpPr>
          <p:cNvPr id="13" name="Oval 12">
            <a:extLst>
              <a:ext uri="{FF2B5EF4-FFF2-40B4-BE49-F238E27FC236}">
                <a16:creationId xmlns:a16="http://schemas.microsoft.com/office/drawing/2014/main" id="{0E7AECA1-F67F-4A98-9685-2DF5050AC8EB}"/>
              </a:ext>
            </a:extLst>
          </p:cNvPr>
          <p:cNvSpPr>
            <a:spLocks noChangeArrowheads="1"/>
          </p:cNvSpPr>
          <p:nvPr/>
        </p:nvSpPr>
        <p:spPr bwMode="auto">
          <a:xfrm>
            <a:off x="4399559" y="4154691"/>
            <a:ext cx="3324768" cy="1369103"/>
          </a:xfrm>
          <a:prstGeom prst="ellipse">
            <a:avLst/>
          </a:prstGeom>
          <a:solidFill>
            <a:srgbClr val="FFFFFF"/>
          </a:solidFill>
          <a:ln w="31750">
            <a:solidFill>
              <a:srgbClr val="C0504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r>
              <a:rPr lang="en-GB" sz="1400" dirty="0">
                <a:effectLst/>
                <a:latin typeface="Cocon" pitchFamily="50" charset="0"/>
                <a:ea typeface="Times New Roman" panose="02020603050405020304" pitchFamily="18" charset="0"/>
              </a:rPr>
              <a:t>...crossed the road when my friends did rather than checking it was clear yourself?</a:t>
            </a:r>
            <a:endParaRPr lang="en-GB"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460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RISKS AND THE ROAD</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pic>
        <p:nvPicPr>
          <p:cNvPr id="8" name="Picture 2">
            <a:extLst>
              <a:ext uri="{FF2B5EF4-FFF2-40B4-BE49-F238E27FC236}">
                <a16:creationId xmlns:a16="http://schemas.microsoft.com/office/drawing/2014/main" id="{A3C1A5C5-0745-4B01-8315-4C6945C2FB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110" y="2706490"/>
            <a:ext cx="5498690" cy="308645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A56202B-BFE7-4684-809E-EF2FD5541622}"/>
              </a:ext>
            </a:extLst>
          </p:cNvPr>
          <p:cNvPicPr/>
          <p:nvPr/>
        </p:nvPicPr>
        <p:blipFill rotWithShape="1">
          <a:blip r:embed="rId3" cstate="email">
            <a:clrChange>
              <a:clrFrom>
                <a:srgbClr val="FFFFFF"/>
              </a:clrFrom>
              <a:clrTo>
                <a:srgbClr val="FFFFFF">
                  <a:alpha val="0"/>
                </a:srgbClr>
              </a:clrTo>
            </a:clrChange>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ln>
            <a:noFill/>
          </a:ln>
        </p:spPr>
      </p:pic>
      <p:sp>
        <p:nvSpPr>
          <p:cNvPr id="2" name="Title 1">
            <a:extLst>
              <a:ext uri="{FF2B5EF4-FFF2-40B4-BE49-F238E27FC236}">
                <a16:creationId xmlns:a16="http://schemas.microsoft.com/office/drawing/2014/main" id="{A208DB7F-01E2-4A35-8722-2BC05B81CDF0}"/>
              </a:ext>
            </a:extLst>
          </p:cNvPr>
          <p:cNvSpPr>
            <a:spLocks noGrp="1"/>
          </p:cNvSpPr>
          <p:nvPr>
            <p:ph type="title"/>
          </p:nvPr>
        </p:nvSpPr>
        <p:spPr>
          <a:noFill/>
        </p:spPr>
        <p:txBody>
          <a:bodyPr>
            <a:normAutofit/>
          </a:bodyPr>
          <a:lstStyle/>
          <a:p>
            <a:r>
              <a:rPr lang="en-GB" dirty="0">
                <a:solidFill>
                  <a:srgbClr val="C00000"/>
                </a:solidFill>
                <a:latin typeface="Berlin Sans FB Demi" panose="020E0802020502020306" pitchFamily="34" charset="0"/>
              </a:rPr>
              <a:t>RISKS AND THE ROAD</a:t>
            </a:r>
          </a:p>
        </p:txBody>
      </p:sp>
      <p:pic>
        <p:nvPicPr>
          <p:cNvPr id="3" name="Picture 2">
            <a:extLst>
              <a:ext uri="{FF2B5EF4-FFF2-40B4-BE49-F238E27FC236}">
                <a16:creationId xmlns:a16="http://schemas.microsoft.com/office/drawing/2014/main" id="{38F2B4B0-9DBD-43B9-AB6A-7EA1C0B007D9}"/>
              </a:ext>
            </a:extLst>
          </p:cNvPr>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614965" y="0"/>
            <a:ext cx="1738835" cy="1884392"/>
          </a:xfrm>
          <a:prstGeom prst="rect">
            <a:avLst/>
          </a:prstGeom>
          <a:noFill/>
          <a:ln>
            <a:noFill/>
          </a:ln>
        </p:spPr>
      </p:pic>
      <p:sp>
        <p:nvSpPr>
          <p:cNvPr id="7" name="TextBox 6">
            <a:extLst>
              <a:ext uri="{FF2B5EF4-FFF2-40B4-BE49-F238E27FC236}">
                <a16:creationId xmlns:a16="http://schemas.microsoft.com/office/drawing/2014/main" id="{F395602D-326B-43BF-8225-568091982672}"/>
              </a:ext>
            </a:extLst>
          </p:cNvPr>
          <p:cNvSpPr txBox="1"/>
          <p:nvPr/>
        </p:nvSpPr>
        <p:spPr>
          <a:xfrm>
            <a:off x="713014" y="2309232"/>
            <a:ext cx="4844143" cy="1846659"/>
          </a:xfrm>
          <a:prstGeom prst="rect">
            <a:avLst/>
          </a:prstGeom>
          <a:noFill/>
        </p:spPr>
        <p:txBody>
          <a:bodyPr wrap="square" rtlCol="0">
            <a:spAutoFit/>
          </a:bodyPr>
          <a:lstStyle/>
          <a:p>
            <a:pPr algn="ctr"/>
            <a:r>
              <a:rPr lang="en-GB" sz="3200" dirty="0">
                <a:latin typeface="Berlin Sans FB" panose="020E0602020502020306" pitchFamily="34" charset="0"/>
                <a:ea typeface="+mj-ea"/>
                <a:cs typeface="+mj-cs"/>
              </a:rPr>
              <a:t>Young people are most likely to be involved in a road traffic incident</a:t>
            </a:r>
          </a:p>
          <a:p>
            <a:endParaRPr lang="en-GB" dirty="0">
              <a:solidFill>
                <a:srgbClr val="0094B2"/>
              </a:solidFill>
              <a:latin typeface="Berlin Sans FB Demi" panose="020E0802020502020306" pitchFamily="34" charset="0"/>
            </a:endParaRPr>
          </a:p>
        </p:txBody>
      </p:sp>
      <p:pic>
        <p:nvPicPr>
          <p:cNvPr id="9" name="Picture 2">
            <a:extLst>
              <a:ext uri="{FF2B5EF4-FFF2-40B4-BE49-F238E27FC236}">
                <a16:creationId xmlns:a16="http://schemas.microsoft.com/office/drawing/2014/main" id="{34A9B304-DA08-4F4E-8247-BC2F4639D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110" y="2706490"/>
            <a:ext cx="5498690" cy="308645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2814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4349</TotalTime>
  <Words>1418</Words>
  <Application>Microsoft Office PowerPoint</Application>
  <PresentationFormat>Widescreen</PresentationFormat>
  <Paragraphs>247</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Berlin Sans FB</vt:lpstr>
      <vt:lpstr>Berlin Sans FB Demi</vt:lpstr>
      <vt:lpstr>Calibri</vt:lpstr>
      <vt:lpstr>Cocon</vt:lpstr>
      <vt:lpstr>Modern Love</vt:lpstr>
      <vt:lpstr>The Hand</vt:lpstr>
      <vt:lpstr>Times New Roman</vt:lpstr>
      <vt:lpstr>verdana</vt:lpstr>
      <vt:lpstr>verdana</vt:lpstr>
      <vt:lpstr>SketchyVTI</vt:lpstr>
      <vt:lpstr>PowerPoint Presentation</vt:lpstr>
      <vt:lpstr>FILM</vt:lpstr>
      <vt:lpstr>RECAP</vt:lpstr>
      <vt:lpstr>RECAP</vt:lpstr>
      <vt:lpstr>RECAP</vt:lpstr>
      <vt:lpstr>HAVE YOU EVER...</vt:lpstr>
      <vt:lpstr>HAVE YOU EVER...</vt:lpstr>
      <vt:lpstr>RISKS AND THE ROAD</vt:lpstr>
      <vt:lpstr>RISKS AND THE ROAD</vt:lpstr>
      <vt:lpstr>RISKS AND THE ROAD</vt:lpstr>
      <vt:lpstr>RISKS AND THE ROAD</vt:lpstr>
      <vt:lpstr>RISKS AND THE ROAD</vt:lpstr>
      <vt:lpstr>HOMEWORK</vt:lpstr>
      <vt:lpstr>CONCLUSION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NEXT...?</dc:title>
  <dc:creator>Ollie Robinson</dc:creator>
  <cp:lastModifiedBy>Katie Hammond</cp:lastModifiedBy>
  <cp:revision>211</cp:revision>
  <dcterms:created xsi:type="dcterms:W3CDTF">2020-07-29T11:51:02Z</dcterms:created>
  <dcterms:modified xsi:type="dcterms:W3CDTF">2021-09-24T14:58:19Z</dcterms:modified>
</cp:coreProperties>
</file>