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9"/>
  </p:notesMasterIdLst>
  <p:sldIdLst>
    <p:sldId id="256" r:id="rId2"/>
    <p:sldId id="257" r:id="rId3"/>
    <p:sldId id="303" r:id="rId4"/>
    <p:sldId id="288" r:id="rId5"/>
    <p:sldId id="289" r:id="rId6"/>
    <p:sldId id="290" r:id="rId7"/>
    <p:sldId id="291" r:id="rId8"/>
    <p:sldId id="292" r:id="rId9"/>
    <p:sldId id="297" r:id="rId10"/>
    <p:sldId id="298" r:id="rId11"/>
    <p:sldId id="299" r:id="rId12"/>
    <p:sldId id="293" r:id="rId13"/>
    <p:sldId id="305" r:id="rId14"/>
    <p:sldId id="294" r:id="rId15"/>
    <p:sldId id="295" r:id="rId16"/>
    <p:sldId id="302"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0FFFF"/>
    <a:srgbClr val="D20000"/>
    <a:srgbClr val="F5F565"/>
    <a:srgbClr val="DCFF5B"/>
    <a:srgbClr val="0FA56C"/>
    <a:srgbClr val="0CA810"/>
    <a:srgbClr val="189C2E"/>
    <a:srgbClr val="2B8936"/>
    <a:srgbClr val="10B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6182" autoAdjust="0"/>
  </p:normalViewPr>
  <p:slideViewPr>
    <p:cSldViewPr snapToGrid="0">
      <p:cViewPr varScale="1">
        <p:scale>
          <a:sx n="56" d="100"/>
          <a:sy n="56" d="100"/>
        </p:scale>
        <p:origin x="1296"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18A0-6E5D-4647-BE3E-EA0EC2EE99A3}" type="datetimeFigureOut">
              <a:rPr lang="en-GB" smtClean="0"/>
              <a:t>24/09/2021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2D6B2-37C1-4704-95EA-BA72574D1ADF}" type="slidenum">
              <a:rPr lang="en-GB" smtClean="0"/>
              <a:t>‹#›</a:t>
            </a:fld>
            <a:endParaRPr lang="en-GB"/>
          </a:p>
        </p:txBody>
      </p:sp>
    </p:spTree>
    <p:extLst>
      <p:ext uri="{BB962C8B-B14F-4D97-AF65-F5344CB8AC3E}">
        <p14:creationId xmlns:p14="http://schemas.microsoft.com/office/powerpoint/2010/main" val="290689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rake.org.uk/info-and-resources/resources/guide-to-teaching-road-safet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think.gov.uk/education-resources/explore-education-resources/?age%5b%5d=13-to-1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oadsafety.scot/learning-zone/senior-phase/pedestrians-and-cyclis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solidFill>
                  <a:srgbClr val="FF0000"/>
                </a:solidFill>
              </a:rPr>
              <a:t>SESSION TWO: DISTRACTIONS</a:t>
            </a:r>
          </a:p>
          <a:p>
            <a:endParaRPr lang="en-GB" dirty="0">
              <a:solidFill>
                <a:srgbClr val="FF0000"/>
              </a:solidFill>
            </a:endParaRPr>
          </a:p>
          <a:p>
            <a:r>
              <a:rPr lang="en-GB" u="sng" dirty="0">
                <a:solidFill>
                  <a:srgbClr val="FF0000"/>
                </a:solidFill>
              </a:rPr>
              <a:t>SESSION OBJECTIVES:</a:t>
            </a:r>
          </a:p>
          <a:p>
            <a:pPr algn="l"/>
            <a:endParaRPr lang="en-GB" sz="1200" b="0" i="0" dirty="0">
              <a:solidFill>
                <a:srgbClr val="FF0000"/>
              </a:solidFill>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b="0" i="0" kern="1200" dirty="0">
                <a:solidFill>
                  <a:srgbClr val="222222"/>
                </a:solidFill>
                <a:effectLst/>
                <a:latin typeface="verdana" panose="020B0604030504040204" pitchFamily="34" charset="0"/>
                <a:ea typeface="+mn-ea"/>
                <a:cs typeface="+mn-cs"/>
              </a:rPr>
              <a:t>To identify key distractions that can jeopardise safety when crossing or travelling near roads.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b="0" i="0" kern="1200" dirty="0">
                <a:solidFill>
                  <a:srgbClr val="222222"/>
                </a:solidFill>
                <a:effectLst/>
                <a:latin typeface="verdana" panose="020B0604030504040204" pitchFamily="34" charset="0"/>
                <a:ea typeface="+mn-ea"/>
                <a:cs typeface="+mn-cs"/>
              </a:rPr>
              <a:t>To establish simple actions and choices before crossing the road that can greatly improve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b="0" i="0" kern="1200" dirty="0">
                <a:solidFill>
                  <a:srgbClr val="222222"/>
                </a:solidFill>
                <a:effectLst/>
                <a:latin typeface="verdana" panose="020B0604030504040204" pitchFamily="34" charset="0"/>
                <a:ea typeface="+mn-ea"/>
                <a:cs typeface="+mn-cs"/>
              </a:rPr>
              <a:t>To explore ‘Stop, Look and Listen’ within the context of distractions and more independent 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000" b="0" i="0" kern="1200" dirty="0">
                <a:solidFill>
                  <a:srgbClr val="222222"/>
                </a:solidFill>
                <a:effectLst/>
                <a:latin typeface="verdana" panose="020B0604030504040204" pitchFamily="34" charset="0"/>
                <a:ea typeface="+mn-ea"/>
                <a:cs typeface="+mn-cs"/>
              </a:rPr>
              <a:t>To motivate students to develop ways to promote simple road safety techniques to their peers.</a:t>
            </a:r>
          </a:p>
          <a:p>
            <a:pPr marL="0" indent="0" algn="l">
              <a:buFont typeface="Arial" panose="020B0604020202020204" pitchFamily="34" charset="0"/>
              <a:buNone/>
            </a:pPr>
            <a:endParaRPr lang="en-GB" dirty="0">
              <a:solidFill>
                <a:srgbClr val="FF0000"/>
              </a:solidFill>
            </a:endParaRPr>
          </a:p>
          <a:p>
            <a:r>
              <a:rPr lang="en-GB" u="sng" dirty="0">
                <a:solidFill>
                  <a:srgbClr val="FF0000"/>
                </a:solidFill>
              </a:rPr>
              <a:t>SESSION OVERVIEW:</a:t>
            </a:r>
          </a:p>
          <a:p>
            <a:endParaRPr lang="en-GB" dirty="0">
              <a:solidFill>
                <a:srgbClr val="FF0000"/>
              </a:solidFill>
            </a:endParaRPr>
          </a:p>
          <a:p>
            <a:r>
              <a:rPr lang="en-GB" sz="1800" dirty="0">
                <a:effectLst/>
                <a:latin typeface="Verdana" panose="020B0604030504040204" pitchFamily="34" charset="0"/>
                <a:ea typeface="Calibri" panose="020F0502020204030204" pitchFamily="34" charset="0"/>
                <a:cs typeface="Arial" panose="020B0604020202020204" pitchFamily="34" charset="0"/>
              </a:rPr>
              <a:t>Devices and mediums which can be considered distractions form a huge part of our everyday lives and, in many situations, this isn’t a problem. However, by the roadside, distractions can be deadly. Consequently, this session will focus on highlighting the many distractions students will face on their journey to school, and how to combat their negative effects in order to keep themselves, and others safe. </a:t>
            </a:r>
          </a:p>
          <a:p>
            <a:endParaRPr lang="en-GB" u="sng" dirty="0">
              <a:solidFill>
                <a:srgbClr val="FF0000"/>
              </a:solidFill>
            </a:endParaRPr>
          </a:p>
          <a:p>
            <a:r>
              <a:rPr lang="en-GB" u="sng" dirty="0">
                <a:solidFill>
                  <a:srgbClr val="FF0000"/>
                </a:solidFill>
              </a:rPr>
              <a:t>FILM SYNOPSIS: LITTLE SIS’S FIRST DAY</a:t>
            </a:r>
            <a:r>
              <a:rPr lang="en-GB" u="sng" dirty="0" smtClean="0">
                <a:solidFill>
                  <a:srgbClr val="FF0000"/>
                </a:solidFill>
              </a:rPr>
              <a:t>... (link to film on Slide 2)</a:t>
            </a:r>
            <a:endParaRPr lang="en-GB" u="sng" dirty="0">
              <a:solidFill>
                <a:srgbClr val="FF0000"/>
              </a:solidFill>
            </a:endParaRPr>
          </a:p>
          <a:p>
            <a:endParaRPr lang="en-GB" dirty="0">
              <a:solidFill>
                <a:srgbClr val="FF0000"/>
              </a:solidFill>
            </a:endParaRPr>
          </a:p>
          <a:p>
            <a:r>
              <a:rPr lang="en-GB" sz="1800" dirty="0">
                <a:effectLst/>
                <a:latin typeface="Verdana" panose="020B0604030504040204" pitchFamily="34" charset="0"/>
                <a:ea typeface="Calibri" panose="020F0502020204030204" pitchFamily="34" charset="0"/>
                <a:cs typeface="Arial" panose="020B0604020202020204" pitchFamily="34" charset="0"/>
              </a:rPr>
              <a:t>It’s Sara’s first day walking independently to school – well, I say independently – actually she is following her slovenly ‘Big Bro’. Sara witnesses in awe as gets out his phone, plays his music, and puts on his hood and narrowly escapes dangerous situations – without even realising! Sara’s first journey gets a bit weird, but her brother – with his eyes glued to his phone - doesn’t seem to notice. This comedic and engaging film explores the effects that distractions can have on our comprehension of the dangers around us. </a:t>
            </a: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r>
              <a:rPr lang="en-GB" sz="1200" u="sng" dirty="0">
                <a:effectLst/>
                <a:latin typeface="Verdana" panose="020B0604030504040204" pitchFamily="34" charset="0"/>
                <a:ea typeface="Calibri" panose="020F0502020204030204" pitchFamily="34" charset="0"/>
                <a:cs typeface="Arial" panose="020B0604020202020204" pitchFamily="34" charset="0"/>
              </a:rPr>
              <a:t>ADDITIONAL NOTES:</a:t>
            </a:r>
            <a:br>
              <a:rPr lang="en-GB" sz="1200" u="sng" dirty="0">
                <a:effectLst/>
                <a:latin typeface="Verdana" panose="020B0604030504040204" pitchFamily="34" charset="0"/>
                <a:ea typeface="Calibri" panose="020F0502020204030204" pitchFamily="34" charset="0"/>
                <a:cs typeface="Arial" panose="020B0604020202020204" pitchFamily="34" charset="0"/>
              </a:rPr>
            </a:br>
            <a:endParaRPr lang="en-GB" sz="1200" u="sng" dirty="0">
              <a:effectLst/>
              <a:latin typeface="Verdana" panose="020B0604030504040204" pitchFamily="34" charset="0"/>
              <a:ea typeface="Calibri" panose="020F0502020204030204" pitchFamily="34" charset="0"/>
              <a:cs typeface="Arial" panose="020B0604020202020204" pitchFamily="34" charset="0"/>
            </a:endParaRPr>
          </a:p>
          <a:p>
            <a:r>
              <a:rPr lang="en-GB" sz="1200" u="none" dirty="0">
                <a:effectLst/>
                <a:latin typeface="Verdana" panose="020B0604030504040204" pitchFamily="34" charset="0"/>
                <a:ea typeface="Calibri" panose="020F0502020204030204" pitchFamily="34" charset="0"/>
                <a:cs typeface="Arial" panose="020B0604020202020204" pitchFamily="34" charset="0"/>
              </a:rPr>
              <a:t>Please print off ‘Worksheet 1’ for students to complete when prompted. </a:t>
            </a: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r>
              <a:rPr lang="en-GB" sz="12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200" u="sng" dirty="0">
              <a:solidFill>
                <a:srgbClr val="0563C1"/>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r>
              <a:rPr lang="en-GB" sz="1200" b="0" i="0" u="none" dirty="0">
                <a:solidFill>
                  <a:srgbClr val="222222"/>
                </a:solidFill>
                <a:effectLst/>
                <a:latin typeface="verdana" panose="020B0604030504040204" pitchFamily="34" charset="0"/>
              </a:rPr>
              <a:t>Use this resource below to access a helpful tips on how to teach road safety to students:</a:t>
            </a:r>
          </a:p>
          <a:p>
            <a:pPr>
              <a:spcAft>
                <a:spcPts val="0"/>
              </a:spcAft>
            </a:pPr>
            <a:r>
              <a:rPr lang="en-GB" sz="1800" dirty="0">
                <a:hlinkClick r:id="rId3"/>
              </a:rPr>
              <a:t>http://www.brake.org.uk/info-and-resources/resources/guide-to-teaching-road-safety</a:t>
            </a:r>
            <a:endParaRPr lang="en-GB" sz="1200" b="0" i="0" dirty="0">
              <a:solidFill>
                <a:srgbClr val="222222"/>
              </a:solidFill>
              <a:effectLst/>
              <a:latin typeface="verdana" panose="020B0604030504040204" pitchFamily="34" charset="0"/>
            </a:endParaRPr>
          </a:p>
          <a:p>
            <a:endParaRPr lang="en-GB" sz="1200" u="sng" dirty="0">
              <a:solidFill>
                <a:srgbClr val="0563C1"/>
              </a:solidFill>
              <a:effectLst/>
              <a:latin typeface="Verdana" panose="020B0604030504040204" pitchFamily="34" charset="0"/>
              <a:ea typeface="Calibri" panose="020F0502020204030204" pitchFamily="34" charset="0"/>
              <a:cs typeface="Arial" panose="020B0604020202020204" pitchFamily="34" charset="0"/>
            </a:endParaRPr>
          </a:p>
          <a:p>
            <a:r>
              <a:rPr lang="en-GB" sz="1200" u="none" dirty="0">
                <a:effectLst/>
                <a:latin typeface="verdana" panose="020B0604030504040204" pitchFamily="34" charset="0"/>
                <a:ea typeface="Calibri" panose="020F0502020204030204" pitchFamily="34" charset="0"/>
                <a:cs typeface="Arial" panose="020B0604020202020204" pitchFamily="34" charset="0"/>
              </a:rPr>
              <a:t>Following these activities, you might find it beneficial to access the resource below which has a range of additional activities and exercises on the topic of road safety for students:</a:t>
            </a:r>
          </a:p>
          <a:p>
            <a:r>
              <a:rPr lang="en-GB" sz="1200" dirty="0">
                <a:hlinkClick r:id="rId4"/>
              </a:rPr>
              <a:t>https://www.think.gov.uk/education-resources/explore-education-resources/?age%5B%5D=13-to-16</a:t>
            </a:r>
            <a:endParaRPr lang="en-GB" sz="1000" u="none" dirty="0">
              <a:effectLst/>
              <a:latin typeface="Verdana" panose="020B0604030504040204" pitchFamily="34" charset="0"/>
              <a:ea typeface="Calibri" panose="020F0502020204030204" pitchFamily="34" charset="0"/>
              <a:cs typeface="Arial" panose="020B0604020202020204" pitchFamily="34" charset="0"/>
            </a:endParaRP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a:t>
            </a:fld>
            <a:endParaRPr lang="en-GB"/>
          </a:p>
        </p:txBody>
      </p:sp>
    </p:spTree>
    <p:extLst>
      <p:ext uri="{BB962C8B-B14F-4D97-AF65-F5344CB8AC3E}">
        <p14:creationId xmlns:p14="http://schemas.microsoft.com/office/powerpoint/2010/main" val="310261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Cocon" pitchFamily="50" charset="0"/>
              </a:rPr>
              <a:t>Why do people struggle to manage the distractions discussed in the previous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Why do people struggle to put their phones away, or take their headphones off when beside a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Following on from this, why are people sometimes reluctant to take small actions, even if they make us significantly safer around the roads?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10</a:t>
            </a:fld>
            <a:endParaRPr lang="en-GB"/>
          </a:p>
        </p:txBody>
      </p:sp>
    </p:spTree>
    <p:extLst>
      <p:ext uri="{BB962C8B-B14F-4D97-AF65-F5344CB8AC3E}">
        <p14:creationId xmlns:p14="http://schemas.microsoft.com/office/powerpoint/2010/main" val="780939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Get students to fill in the next column on Worksheet 1, creating solutions for the distractions they compiled before, focusing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0" i="1" kern="1200" dirty="0">
              <a:solidFill>
                <a:srgbClr val="222222"/>
              </a:solidFill>
              <a:effectLst/>
              <a:latin typeface="verdana" panose="020B060403050404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What ARE we prepared to do to make us safer (i.e., take off headphones or stop looking at phones whilst crossing, or not crowding pavements with friends and walking in the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What would we advise somebody we cared about (like a friend or family member) to do if they were distracted in a way that put them in danger?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11</a:t>
            </a:fld>
            <a:endParaRPr lang="en-GB"/>
          </a:p>
        </p:txBody>
      </p:sp>
    </p:spTree>
    <p:extLst>
      <p:ext uri="{BB962C8B-B14F-4D97-AF65-F5344CB8AC3E}">
        <p14:creationId xmlns:p14="http://schemas.microsoft.com/office/powerpoint/2010/main" val="2747619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000" b="1" u="sng" dirty="0">
                <a:effectLst/>
                <a:latin typeface="Verdana" panose="020B0604030504040204" pitchFamily="34" charset="0"/>
                <a:ea typeface="Calibri" panose="020F0502020204030204" pitchFamily="34" charset="0"/>
                <a:cs typeface="Arial" panose="020B0604020202020204" pitchFamily="34" charset="0"/>
              </a:rPr>
              <a:t>PART 5: GREEN CROSS CODE (Approx.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dirty="0">
                <a:solidFill>
                  <a:srgbClr val="222222"/>
                </a:solidFill>
                <a:effectLst/>
                <a:latin typeface="verdana" panose="020B0604030504040204" pitchFamily="34" charset="0"/>
              </a:rPr>
              <a:t>CLASS DISCUSSION</a:t>
            </a:r>
            <a:r>
              <a:rPr lang="en-GB" sz="1200" b="0" i="0" dirty="0">
                <a:solidFill>
                  <a:srgbClr val="222222"/>
                </a:solidFill>
                <a:effectLs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22222"/>
              </a:solidFill>
              <a:effectLst/>
              <a:latin typeface="verdana" panose="020B0604030504040204" pitchFamily="34" charset="0"/>
            </a:endParaRPr>
          </a:p>
          <a:p>
            <a:r>
              <a:rPr lang="en-GB" sz="1200" dirty="0">
                <a:effectLst/>
                <a:latin typeface="Verdana" panose="020B0604030504040204" pitchFamily="34" charset="0"/>
                <a:ea typeface="Calibri" panose="020F0502020204030204" pitchFamily="34" charset="0"/>
                <a:cs typeface="Arial" panose="020B0604020202020204" pitchFamily="34" charset="0"/>
              </a:rPr>
              <a:t>Firstly, ask students what we mean by ‘Stop, Look, Listen and Think’:</a:t>
            </a: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r>
              <a:rPr lang="en-GB" sz="1200" b="1" dirty="0">
                <a:effectLst/>
                <a:latin typeface="Verdana" panose="020B0604030504040204" pitchFamily="34" charset="0"/>
                <a:ea typeface="Calibri" panose="020F0502020204030204" pitchFamily="34" charset="0"/>
                <a:cs typeface="Arial" panose="020B0604020202020204" pitchFamily="34" charset="0"/>
              </a:rPr>
              <a:t>STOP</a:t>
            </a:r>
            <a:r>
              <a:rPr lang="en-GB" sz="1200" dirty="0">
                <a:effectLst/>
                <a:latin typeface="Verdana" panose="020B0604030504040204" pitchFamily="34" charset="0"/>
                <a:ea typeface="Calibri" panose="020F0502020204030204" pitchFamily="34" charset="0"/>
                <a:cs typeface="Arial" panose="020B0604020202020204" pitchFamily="34" charset="0"/>
              </a:rPr>
              <a:t>: </a:t>
            </a:r>
            <a:r>
              <a:rPr lang="en-GB" sz="1800" dirty="0">
                <a:effectLst/>
                <a:latin typeface="Cocon" pitchFamily="50" charset="0"/>
                <a:ea typeface="Times New Roman" panose="02020603050405020304" pitchFamily="18" charset="0"/>
              </a:rPr>
              <a:t>Find the safest place to cross then stop.</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ocon" pitchFamily="50" charset="0"/>
                <a:ea typeface="Times New Roman" panose="02020603050405020304" pitchFamily="18" charset="0"/>
              </a:rPr>
              <a:t>Stand on the pavement near the kerb or the edge if there is no kerb.</a:t>
            </a:r>
            <a:endParaRPr lang="en-GB" sz="1200" dirty="0">
              <a:effectLst/>
              <a:latin typeface="Verdana" panose="020B0604030504040204" pitchFamily="34" charset="0"/>
              <a:ea typeface="Calibri" panose="020F0502020204030204" pitchFamily="34" charset="0"/>
              <a:cs typeface="Arial" panose="020B0604020202020204" pitchFamily="34" charset="0"/>
            </a:endParaRP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Verdana" panose="020B0604030504040204" pitchFamily="34" charset="0"/>
                <a:ea typeface="Calibri" panose="020F0502020204030204" pitchFamily="34" charset="0"/>
                <a:cs typeface="Arial" panose="020B0604020202020204" pitchFamily="34" charset="0"/>
              </a:rPr>
              <a:t>LOOK</a:t>
            </a:r>
            <a:r>
              <a:rPr lang="en-GB" sz="1200" dirty="0">
                <a:effectLst/>
                <a:latin typeface="Verdana" panose="020B0604030504040204" pitchFamily="34" charset="0"/>
                <a:ea typeface="Calibri" panose="020F0502020204030204" pitchFamily="34" charset="0"/>
                <a:cs typeface="Arial" panose="020B0604020202020204" pitchFamily="34" charset="0"/>
              </a:rPr>
              <a:t>: </a:t>
            </a:r>
            <a:r>
              <a:rPr lang="en-GB" sz="1800" dirty="0">
                <a:effectLst/>
                <a:latin typeface="Cocon" pitchFamily="50" charset="0"/>
                <a:ea typeface="Times New Roman" panose="02020603050405020304" pitchFamily="18" charset="0"/>
              </a:rPr>
              <a:t>Give yourself lots of time to have a good look all around. Make sure you can see if anything is coming and drivers can see you.</a:t>
            </a:r>
            <a:endParaRPr lang="en-GB" sz="1200" dirty="0">
              <a:effectLst/>
              <a:latin typeface="Verdana" panose="020B0604030504040204" pitchFamily="34" charset="0"/>
              <a:ea typeface="Calibri" panose="020F0502020204030204" pitchFamily="34" charset="0"/>
              <a:cs typeface="Arial" panose="020B0604020202020204" pitchFamily="34" charset="0"/>
            </a:endParaRP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Verdana" panose="020B0604030504040204" pitchFamily="34" charset="0"/>
                <a:ea typeface="Calibri" panose="020F0502020204030204" pitchFamily="34" charset="0"/>
                <a:cs typeface="Arial" panose="020B0604020202020204" pitchFamily="34" charset="0"/>
              </a:rPr>
              <a:t>LISTEN</a:t>
            </a:r>
            <a:r>
              <a:rPr lang="en-GB" sz="1200" dirty="0">
                <a:effectLst/>
                <a:latin typeface="Verdana" panose="020B0604030504040204" pitchFamily="34" charset="0"/>
                <a:ea typeface="Calibri" panose="020F0502020204030204" pitchFamily="34" charset="0"/>
                <a:cs typeface="Arial" panose="020B0604020202020204" pitchFamily="34" charset="0"/>
              </a:rPr>
              <a:t>: </a:t>
            </a:r>
            <a:r>
              <a:rPr lang="en-GB" sz="1800" dirty="0">
                <a:effectLst/>
                <a:latin typeface="Cocon" pitchFamily="50" charset="0"/>
                <a:ea typeface="Times New Roman" panose="02020603050405020304" pitchFamily="18" charset="0"/>
              </a:rPr>
              <a:t>Listen carefully because you can sometimes hear traffic before you can see it.</a:t>
            </a:r>
            <a:endParaRPr lang="en-GB" sz="1800" dirty="0">
              <a:effectLst/>
              <a:latin typeface="Times New Roman" panose="02020603050405020304" pitchFamily="18" charset="0"/>
              <a:ea typeface="Times New Roman" panose="02020603050405020304" pitchFamily="18" charset="0"/>
            </a:endParaRP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r>
              <a:rPr lang="en-GB" sz="1200" b="1" dirty="0">
                <a:effectLst/>
                <a:latin typeface="Verdana" panose="020B0604030504040204" pitchFamily="34" charset="0"/>
                <a:ea typeface="Calibri" panose="020F0502020204030204" pitchFamily="34" charset="0"/>
                <a:cs typeface="Arial" panose="020B0604020202020204" pitchFamily="34" charset="0"/>
              </a:rPr>
              <a:t>THINK</a:t>
            </a:r>
            <a:r>
              <a:rPr lang="en-GB" sz="1200" dirty="0">
                <a:effectLst/>
                <a:latin typeface="Verdana" panose="020B0604030504040204" pitchFamily="34" charset="0"/>
                <a:ea typeface="Calibri" panose="020F0502020204030204" pitchFamily="34" charset="0"/>
                <a:cs typeface="Arial" panose="020B0604020202020204" pitchFamily="34" charset="0"/>
              </a:rPr>
              <a:t>: Think </a:t>
            </a:r>
            <a:r>
              <a:rPr lang="en-GB" b="0" i="0" dirty="0">
                <a:solidFill>
                  <a:srgbClr val="424250"/>
                </a:solidFill>
                <a:effectLst/>
                <a:latin typeface="VIC"/>
              </a:rPr>
              <a:t>about whether it is safe to cross the road – when the road is clear or all traffic has stopped</a:t>
            </a:r>
            <a:endParaRPr lang="en-GB" sz="1200" dirty="0">
              <a:effectLst/>
              <a:latin typeface="Verdana" panose="020B0604030504040204" pitchFamily="34" charset="0"/>
              <a:ea typeface="Calibri" panose="020F0502020204030204" pitchFamily="34" charset="0"/>
              <a:cs typeface="Arial" panose="020B0604020202020204" pitchFamily="34" charset="0"/>
            </a:endParaRP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Verdana" panose="020B0604030504040204" pitchFamily="34" charset="0"/>
                <a:ea typeface="Calibri" panose="020F0502020204030204" pitchFamily="34" charset="0"/>
                <a:cs typeface="Arial" panose="020B0604020202020204" pitchFamily="34" charset="0"/>
              </a:rPr>
              <a:t>CROSS</a:t>
            </a:r>
            <a:r>
              <a:rPr lang="en-GB" sz="1200" dirty="0">
                <a:effectLst/>
                <a:latin typeface="Verdana" panose="020B0604030504040204" pitchFamily="34" charset="0"/>
                <a:ea typeface="Calibri" panose="020F0502020204030204" pitchFamily="34" charset="0"/>
                <a:cs typeface="Arial" panose="020B0604020202020204" pitchFamily="34" charset="0"/>
              </a:rPr>
              <a:t>: </a:t>
            </a:r>
            <a:r>
              <a:rPr lang="en-GB" b="0" i="0" dirty="0">
                <a:solidFill>
                  <a:srgbClr val="424250"/>
                </a:solidFill>
                <a:effectLst/>
                <a:latin typeface="VIC"/>
              </a:rPr>
              <a:t>Keep</a:t>
            </a:r>
            <a:r>
              <a:rPr lang="en-GB" b="1" i="0" dirty="0">
                <a:solidFill>
                  <a:srgbClr val="424250"/>
                </a:solidFill>
                <a:effectLst/>
                <a:latin typeface="VIC"/>
              </a:rPr>
              <a:t> LOOKING, LISTENING </a:t>
            </a:r>
            <a:r>
              <a:rPr lang="en-GB" b="0" i="0" dirty="0">
                <a:solidFill>
                  <a:srgbClr val="424250"/>
                </a:solidFill>
                <a:effectLst/>
                <a:latin typeface="VIC"/>
              </a:rPr>
              <a:t>and</a:t>
            </a:r>
            <a:r>
              <a:rPr lang="en-GB" b="1" i="0" dirty="0">
                <a:solidFill>
                  <a:srgbClr val="424250"/>
                </a:solidFill>
                <a:effectLst/>
                <a:latin typeface="VIC"/>
              </a:rPr>
              <a:t> THINKING </a:t>
            </a:r>
            <a:r>
              <a:rPr lang="en-GB" b="0" i="0" dirty="0">
                <a:solidFill>
                  <a:srgbClr val="424250"/>
                </a:solidFill>
                <a:effectLst/>
                <a:latin typeface="VIC"/>
              </a:rPr>
              <a:t>as you walk straight across to the other side.</a:t>
            </a:r>
            <a:endParaRPr lang="en-GB" sz="1200" dirty="0">
              <a:effectLst/>
              <a:latin typeface="Verdana" panose="020B0604030504040204" pitchFamily="34" charset="0"/>
              <a:ea typeface="Calibri" panose="020F0502020204030204" pitchFamily="34" charset="0"/>
              <a:cs typeface="Arial" panose="020B0604020202020204" pitchFamily="34" charset="0"/>
            </a:endParaRPr>
          </a:p>
          <a:p>
            <a:endParaRPr lang="en-GB" sz="12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12</a:t>
            </a:fld>
            <a:endParaRPr lang="en-GB"/>
          </a:p>
        </p:txBody>
      </p:sp>
    </p:spTree>
    <p:extLst>
      <p:ext uri="{BB962C8B-B14F-4D97-AF65-F5344CB8AC3E}">
        <p14:creationId xmlns:p14="http://schemas.microsoft.com/office/powerpoint/2010/main" val="200153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Cocon" pitchFamily="50" charset="0"/>
              </a:rPr>
              <a:t>[Continued]</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Cocon" pitchFamily="50" charset="0"/>
            </a:endParaRPr>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Cocon" pitchFamily="50" charset="0"/>
              </a:rPr>
              <a:t>Next, lead a short discussion focussing on the following: </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Cocon" pitchFamily="50" charset="0"/>
            </a:endParaRPr>
          </a:p>
          <a:p>
            <a:pPr marL="0" lvl="0" indent="0">
              <a:buFont typeface="Symbol" panose="05050102010706020507" pitchFamily="18" charset="2"/>
              <a:buNone/>
            </a:pPr>
            <a:r>
              <a:rPr lang="en-GB" sz="1800" dirty="0">
                <a:effectLst/>
                <a:latin typeface="Verdana" panose="020B0604030504040204" pitchFamily="34" charset="0"/>
                <a:ea typeface="Calibri" panose="020F0502020204030204" pitchFamily="34" charset="0"/>
                <a:cs typeface="Cocon" pitchFamily="50" charset="0"/>
              </a:rPr>
              <a:t>Why might ‘Stop, Look and Listen’ seem more relevant to a younger student than to an older student?</a:t>
            </a:r>
          </a:p>
          <a:p>
            <a:pPr marL="0" lvl="0" indent="0">
              <a:buFont typeface="Symbol" panose="05050102010706020507" pitchFamily="18" charset="2"/>
              <a:buNone/>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How does the home to school journey change for many students when they leave primary school that might make us disregard or stop using this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What other reasons might teenagers and adults stop using the ‘Stop, Look, Listen, Think’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Cocon" pitchFamily="50" charset="0"/>
              </a:rPr>
              <a:t>Conclude that the change to our independence, the distractions we have and the peer influence and pressure we feel can have an impact on how we approach road safety.</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13</a:t>
            </a:fld>
            <a:endParaRPr lang="en-GB"/>
          </a:p>
        </p:txBody>
      </p:sp>
    </p:spTree>
    <p:extLst>
      <p:ext uri="{BB962C8B-B14F-4D97-AF65-F5344CB8AC3E}">
        <p14:creationId xmlns:p14="http://schemas.microsoft.com/office/powerpoint/2010/main" val="315862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In pairs or small groups, task students to re-imagine ‘Stop, Look, Listen and Think’ to make it more engaging, relevant and impactful for their age group.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To do this, get students to refer back to distractions they labelled in ‘Worksheet 1’ and consider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How can distractions be incorporated into the ‘Stop, Look. Listen, Think’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How can ‘Stop, Look, Listen, Think’ be presented, concept-wise, to make it more appealing to older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How can ‘Stop, Look, Listen, Think’ be pitched in order to make it more mature and engaging?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14</a:t>
            </a:fld>
            <a:endParaRPr lang="en-GB"/>
          </a:p>
        </p:txBody>
      </p:sp>
    </p:spTree>
    <p:extLst>
      <p:ext uri="{BB962C8B-B14F-4D97-AF65-F5344CB8AC3E}">
        <p14:creationId xmlns:p14="http://schemas.microsoft.com/office/powerpoint/2010/main" val="297716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Groups pitch their ideas for a new ‘Stop, Look, Listen, Think’ campaign and the class vote for the best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ADDITIONAL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dirty="0">
                <a:solidFill>
                  <a:srgbClr val="222222"/>
                </a:solidFill>
                <a:effectLst/>
                <a:latin typeface="verdana" panose="020B0604030504040204" pitchFamily="34" charset="0"/>
              </a:rPr>
              <a:t>Students can continue to work up their ideas as part of a homework or form-time task.</a:t>
            </a: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15</a:t>
            </a:fld>
            <a:endParaRPr lang="en-GB"/>
          </a:p>
        </p:txBody>
      </p:sp>
    </p:spTree>
    <p:extLst>
      <p:ext uri="{BB962C8B-B14F-4D97-AF65-F5344CB8AC3E}">
        <p14:creationId xmlns:p14="http://schemas.microsoft.com/office/powerpoint/2010/main" val="2556041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6 “CONCLUSION”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Times New Roman" panose="02020603050405020304" pitchFamily="18" charset="0"/>
                <a:cs typeface="Cocon" pitchFamily="50" charset="0"/>
              </a:rPr>
              <a:t>Review and summarize the session. </a:t>
            </a:r>
          </a:p>
          <a:p>
            <a:endParaRPr lang="en-GB" sz="1800" dirty="0">
              <a:effectLst/>
              <a:latin typeface="Verdana" panose="020B0604030504040204" pitchFamily="34" charset="0"/>
              <a:ea typeface="Times New Roman" panose="02020603050405020304" pitchFamily="18" charset="0"/>
              <a:cs typeface="Cocon" pitchFamily="50" charset="0"/>
            </a:endParaRPr>
          </a:p>
          <a:p>
            <a:r>
              <a:rPr lang="en-GB" sz="1800" dirty="0">
                <a:effectLst/>
                <a:latin typeface="Verdana" panose="020B0604030504040204" pitchFamily="34" charset="0"/>
                <a:ea typeface="Times New Roman" panose="02020603050405020304" pitchFamily="18" charset="0"/>
                <a:cs typeface="Cocon" pitchFamily="50" charset="0"/>
              </a:rPr>
              <a:t>Highlight for students how basic road safety that we’re taught from a young age may seem less essential when we’re older but is still</a:t>
            </a:r>
            <a:r>
              <a:rPr lang="en-GB" sz="1800" dirty="0">
                <a:solidFill>
                  <a:srgbClr val="0000FF"/>
                </a:solidFill>
                <a:effectLst/>
                <a:latin typeface="Verdana" panose="020B0604030504040204" pitchFamily="34" charset="0"/>
                <a:ea typeface="Times New Roman" panose="02020603050405020304" pitchFamily="18" charset="0"/>
                <a:cs typeface="Cocon" pitchFamily="50" charset="0"/>
              </a:rPr>
              <a:t> </a:t>
            </a:r>
            <a:r>
              <a:rPr lang="en-GB" sz="1800" dirty="0">
                <a:effectLst/>
                <a:latin typeface="Verdana" panose="020B0604030504040204" pitchFamily="34" charset="0"/>
                <a:ea typeface="Times New Roman" panose="02020603050405020304" pitchFamily="18" charset="0"/>
                <a:cs typeface="Cocon" pitchFamily="50" charset="0"/>
              </a:rPr>
              <a:t>vitally important for safety. </a:t>
            </a:r>
          </a:p>
          <a:p>
            <a:endParaRPr lang="en-GB" sz="1800" dirty="0">
              <a:effectLst/>
              <a:latin typeface="Verdana" panose="020B0604030504040204" pitchFamily="34" charset="0"/>
              <a:ea typeface="Times New Roman" panose="02020603050405020304" pitchFamily="18" charset="0"/>
              <a:cs typeface="Cocon" pitchFamily="50" charset="0"/>
            </a:endParaRPr>
          </a:p>
          <a:p>
            <a:r>
              <a:rPr lang="en-GB" sz="1800" dirty="0">
                <a:effectLst/>
                <a:latin typeface="Verdana" panose="020B0604030504040204" pitchFamily="34" charset="0"/>
                <a:ea typeface="Times New Roman" panose="02020603050405020304" pitchFamily="18" charset="0"/>
                <a:cs typeface="Cocon" pitchFamily="50" charset="0"/>
              </a:rPr>
              <a:t>Simple actions – such as removing headphones, crossing at the safest possible point and putting your phone in your pocket for a few seconds – can make the difference between life and death.</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Re-iterate the learning objectives and thank students for their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dirty="0">
                <a:solidFill>
                  <a:srgbClr val="222222"/>
                </a:solidFill>
                <a:effectLst/>
                <a:latin typeface="verdana" panose="020B0604030504040204" pitchFamily="34" charset="0"/>
                <a:ea typeface="+mn-ea"/>
                <a:cs typeface="+mn-cs"/>
              </a:rPr>
              <a:t>To identify key distractions that can jeopardise safety when crossing or travelling near roads.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dirty="0">
                <a:solidFill>
                  <a:srgbClr val="222222"/>
                </a:solidFill>
                <a:effectLst/>
                <a:latin typeface="verdana" panose="020B0604030504040204" pitchFamily="34" charset="0"/>
                <a:ea typeface="+mn-ea"/>
                <a:cs typeface="+mn-cs"/>
              </a:rPr>
              <a:t>To establish simple actions and choices before crossing the road that can greatly improve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dirty="0">
                <a:solidFill>
                  <a:srgbClr val="222222"/>
                </a:solidFill>
                <a:effectLst/>
                <a:latin typeface="verdana" panose="020B0604030504040204" pitchFamily="34" charset="0"/>
                <a:ea typeface="+mn-ea"/>
                <a:cs typeface="+mn-cs"/>
              </a:rPr>
              <a:t>To explore ‘Stop, Look and Listen’ within the context of distractions and more independent 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dirty="0">
                <a:solidFill>
                  <a:srgbClr val="222222"/>
                </a:solidFill>
                <a:effectLst/>
                <a:latin typeface="verdana" panose="020B0604030504040204" pitchFamily="34" charset="0"/>
                <a:ea typeface="+mn-ea"/>
                <a:cs typeface="+mn-cs"/>
              </a:rPr>
              <a:t>To motivate students to develop ways to promote simple road safety techniques to their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16</a:t>
            </a:fld>
            <a:endParaRPr lang="en-GB"/>
          </a:p>
        </p:txBody>
      </p:sp>
    </p:spTree>
    <p:extLst>
      <p:ext uri="{BB962C8B-B14F-4D97-AF65-F5344CB8AC3E}">
        <p14:creationId xmlns:p14="http://schemas.microsoft.com/office/powerpoint/2010/main" val="152697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effectLst/>
                <a:latin typeface="Verdana" panose="020B0604030504040204" pitchFamily="34" charset="0"/>
                <a:ea typeface="Calibri" panose="020F0502020204030204" pitchFamily="34" charset="0"/>
                <a:cs typeface="Arial" panose="020B0604020202020204" pitchFamily="34" charset="0"/>
              </a:rPr>
              <a:t>EVALUATION</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u="none" dirty="0">
                <a:effectLst/>
                <a:latin typeface="Verdana" panose="020B0604030504040204" pitchFamily="34" charset="0"/>
                <a:ea typeface="Calibri" panose="020F0502020204030204" pitchFamily="34" charset="0"/>
                <a:cs typeface="Arial" panose="020B0604020202020204" pitchFamily="34" charset="0"/>
              </a:rPr>
              <a:t>Please access the link below and complete the evaluation for the session, simply asking to the students to raise their hands for their chosen answer, and recording these numbers in the spaces provided: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u="sng" dirty="0">
                <a:effectLst/>
                <a:latin typeface="Verdana" panose="020B0604030504040204" pitchFamily="34" charset="0"/>
                <a:ea typeface="Calibri" panose="020F0502020204030204" pitchFamily="34" charset="0"/>
                <a:cs typeface="Arial" panose="020B0604020202020204" pitchFamily="34" charset="0"/>
              </a:rPr>
              <a:t>https://forms.gle/tiV3rUCqbidfmD699</a:t>
            </a:r>
          </a:p>
        </p:txBody>
      </p:sp>
      <p:sp>
        <p:nvSpPr>
          <p:cNvPr id="4" name="Slide Number Placeholder 3"/>
          <p:cNvSpPr>
            <a:spLocks noGrp="1"/>
          </p:cNvSpPr>
          <p:nvPr>
            <p:ph type="sldNum" sz="quarter" idx="5"/>
          </p:nvPr>
        </p:nvSpPr>
        <p:spPr/>
        <p:txBody>
          <a:bodyPr/>
          <a:lstStyle/>
          <a:p>
            <a:fld id="{4312D6B2-37C1-4704-95EA-BA72574D1ADF}" type="slidenum">
              <a:rPr lang="en-GB" smtClean="0"/>
              <a:t>17</a:t>
            </a:fld>
            <a:endParaRPr lang="en-GB"/>
          </a:p>
        </p:txBody>
      </p:sp>
    </p:spTree>
    <p:extLst>
      <p:ext uri="{BB962C8B-B14F-4D97-AF65-F5344CB8AC3E}">
        <p14:creationId xmlns:p14="http://schemas.microsoft.com/office/powerpoint/2010/main" val="385840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1: “LIL SIS / BIG BRO”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dirty="0" smtClean="0">
                <a:solidFill>
                  <a:srgbClr val="222222"/>
                </a:solidFill>
                <a:effectLst/>
                <a:latin typeface="verdana" panose="020B0604030504040204" pitchFamily="34" charset="0"/>
              </a:rPr>
              <a:t>Click on the </a:t>
            </a:r>
            <a:r>
              <a:rPr lang="en-GB" sz="1800" b="0" i="0" u="none" dirty="0" err="1" smtClean="0">
                <a:solidFill>
                  <a:srgbClr val="222222"/>
                </a:solidFill>
                <a:effectLst/>
                <a:latin typeface="verdana" panose="020B0604030504040204" pitchFamily="34" charset="0"/>
              </a:rPr>
              <a:t>vimeo</a:t>
            </a:r>
            <a:r>
              <a:rPr lang="en-GB" sz="1800" b="0" i="0" u="none" dirty="0" smtClean="0">
                <a:solidFill>
                  <a:srgbClr val="222222"/>
                </a:solidFill>
                <a:effectLst/>
                <a:latin typeface="verdana" panose="020B0604030504040204" pitchFamily="34" charset="0"/>
              </a:rPr>
              <a:t> link on the slide and present </a:t>
            </a:r>
            <a:r>
              <a:rPr lang="en-GB" sz="1800" b="0" i="0" u="none" dirty="0">
                <a:solidFill>
                  <a:srgbClr val="222222"/>
                </a:solidFill>
                <a:effectLst/>
                <a:latin typeface="verdana" panose="020B0604030504040204" pitchFamily="34" charset="0"/>
              </a:rPr>
              <a:t>the short film to the students before delivering the </a:t>
            </a:r>
            <a:r>
              <a:rPr lang="en-GB" sz="1800" b="0" i="0" u="none" dirty="0" smtClean="0">
                <a:solidFill>
                  <a:srgbClr val="222222"/>
                </a:solidFill>
                <a:effectLst/>
                <a:latin typeface="verdana" panose="020B0604030504040204" pitchFamily="34" charset="0"/>
              </a:rPr>
              <a:t>workshop</a:t>
            </a:r>
            <a:r>
              <a:rPr lang="en-GB" sz="1800" b="0" i="0" u="none" baseline="0" dirty="0" smtClean="0">
                <a:solidFill>
                  <a:srgbClr val="222222"/>
                </a:solidFill>
                <a:effectLst/>
                <a:latin typeface="verdana" panose="020B0604030504040204" pitchFamily="34" charset="0"/>
              </a:rPr>
              <a:t>.</a:t>
            </a:r>
          </a:p>
          <a:p>
            <a:pPr>
              <a:spcAft>
                <a:spcPts val="0"/>
              </a:spcAft>
            </a:pPr>
            <a:r>
              <a:rPr lang="en-GB" sz="1800" b="1" smtClean="0">
                <a:effectLst/>
                <a:latin typeface="Verdana" panose="020B0604030504040204" pitchFamily="34" charset="0"/>
                <a:ea typeface="Calibri" panose="020F0502020204030204" pitchFamily="34" charset="0"/>
              </a:rPr>
              <a:t>(Password</a:t>
            </a:r>
            <a:r>
              <a:rPr lang="en-GB" sz="1800" b="1" dirty="0" smtClean="0">
                <a:effectLst/>
                <a:latin typeface="Verdana" panose="020B0604030504040204" pitchFamily="34" charset="0"/>
                <a:ea typeface="Calibri" panose="020F0502020204030204" pitchFamily="34" charset="0"/>
              </a:rPr>
              <a:t>:</a:t>
            </a:r>
            <a:r>
              <a:rPr lang="en-GB" sz="1800" b="1" smtClean="0">
                <a:effectLst/>
                <a:latin typeface="Verdana" panose="020B0604030504040204" pitchFamily="34" charset="0"/>
                <a:ea typeface="Calibri" panose="020F0502020204030204" pitchFamily="34" charset="0"/>
              </a:rPr>
              <a:t> Safer-Roads-2021).</a:t>
            </a:r>
            <a:endParaRPr lang="en-GB" sz="1800" dirty="0" smtClean="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a:t>
            </a:fld>
            <a:endParaRPr lang="en-GB"/>
          </a:p>
        </p:txBody>
      </p:sp>
    </p:spTree>
    <p:extLst>
      <p:ext uri="{BB962C8B-B14F-4D97-AF65-F5344CB8AC3E}">
        <p14:creationId xmlns:p14="http://schemas.microsoft.com/office/powerpoint/2010/main" val="74012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2: RECAP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CLASS DISCUSSION</a:t>
            </a:r>
            <a:r>
              <a:rPr lang="en-GB" sz="1800" b="0" i="0" dirty="0">
                <a:solidFill>
                  <a:srgbClr val="222222"/>
                </a:solidFill>
                <a:effectLs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kern="150" dirty="0">
                <a:effectLst/>
                <a:latin typeface="Verdana" panose="020B0604030504040204" pitchFamily="34" charset="0"/>
                <a:ea typeface="Times New Roman" panose="02020603050405020304" pitchFamily="18" charset="0"/>
                <a:cs typeface="Cocon" pitchFamily="50" charset="0"/>
              </a:rPr>
              <a:t>Ask the students to recap the film, identifying the following:</a:t>
            </a:r>
            <a:endParaRPr lang="en-GB" sz="1800" kern="15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3</a:t>
            </a:fld>
            <a:endParaRPr lang="en-GB"/>
          </a:p>
        </p:txBody>
      </p:sp>
    </p:spTree>
    <p:extLst>
      <p:ext uri="{BB962C8B-B14F-4D97-AF65-F5344CB8AC3E}">
        <p14:creationId xmlns:p14="http://schemas.microsoft.com/office/powerpoint/2010/main" val="26366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What happened in the film?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How did the characters respond differently to what was going on around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Why did they respond differently?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Which of the characters seemed more alert, smart, ‘switched on’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4</a:t>
            </a:fld>
            <a:endParaRPr lang="en-GB"/>
          </a:p>
        </p:txBody>
      </p:sp>
    </p:spTree>
    <p:extLst>
      <p:ext uri="{BB962C8B-B14F-4D97-AF65-F5344CB8AC3E}">
        <p14:creationId xmlns:p14="http://schemas.microsoft.com/office/powerpoint/2010/main" val="388949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How would you rate each characters (1 – 10) on their road safety skills and why? Focussing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Awareness around the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Crossing the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Assess hazards and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Get students to feedback their answers and discuss with the rest of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5</a:t>
            </a:fld>
            <a:endParaRPr lang="en-GB"/>
          </a:p>
        </p:txBody>
      </p:sp>
    </p:spTree>
    <p:extLst>
      <p:ext uri="{BB962C8B-B14F-4D97-AF65-F5344CB8AC3E}">
        <p14:creationId xmlns:p14="http://schemas.microsoft.com/office/powerpoint/2010/main" val="42567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3: PEDESTRIAN SAFETY (Approx.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GROUP DISCUSSION</a:t>
            </a:r>
            <a:r>
              <a:rPr lang="en-GB" sz="1800" b="0" i="0" dirty="0">
                <a:solidFill>
                  <a:srgbClr val="222222"/>
                </a:solidFill>
                <a:effectLs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In pairs, get students to discuss pedestrian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Follow this link to access a resource surrounding the many distractions pedestrians will encounter on their journeys:</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u="sng"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3"/>
              </a:rPr>
              <a:t>https://roadsafety.scot/learning-zone/senior-phase/pedestrians-and-cyclists/</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6</a:t>
            </a:fld>
            <a:endParaRPr lang="en-GB"/>
          </a:p>
        </p:txBody>
      </p:sp>
    </p:spTree>
    <p:extLst>
      <p:ext uri="{BB962C8B-B14F-4D97-AF65-F5344CB8AC3E}">
        <p14:creationId xmlns:p14="http://schemas.microsoft.com/office/powerpoint/2010/main" val="339505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First, hand out ‘Worksheet 1’ to students.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 get students to identify things that distract us as pedestrians and write them in the Distraction column on ‘Worksheet 1’,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Phones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Music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Hood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Friends.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0" i="1" kern="1200" dirty="0">
              <a:solidFill>
                <a:srgbClr val="222222"/>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0" i="0" kern="1200" dirty="0">
                <a:solidFill>
                  <a:srgbClr val="222222"/>
                </a:solidFill>
                <a:effectLst/>
                <a:latin typeface="verdana" panose="020B0604030504040204" pitchFamily="34" charset="0"/>
                <a:ea typeface="+mn-ea"/>
                <a:cs typeface="+mn-cs"/>
              </a:rPr>
              <a:t>Get students to feedback their answers to the rest of the class.</a:t>
            </a: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ADDITIONAL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Only the first column needs to be filled in on Worksheet 1 at this point, as later in the session you will fill in the remaining columns.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7</a:t>
            </a:fld>
            <a:endParaRPr lang="en-GB"/>
          </a:p>
        </p:txBody>
      </p:sp>
    </p:spTree>
    <p:extLst>
      <p:ext uri="{BB962C8B-B14F-4D97-AF65-F5344CB8AC3E}">
        <p14:creationId xmlns:p14="http://schemas.microsoft.com/office/powerpoint/2010/main" val="71150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i="0" u="none" dirty="0">
                <a:solidFill>
                  <a:srgbClr val="222222"/>
                </a:solidFill>
                <a:effectLst/>
                <a:latin typeface="Verdana" panose="020B0604030504040204" pitchFamily="34" charset="0"/>
                <a:cs typeface="Arial" panose="020B0604020202020204" pitchFamily="34" charset="0"/>
              </a:rPr>
              <a:t>[Continued]</a:t>
            </a: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Following this, help students identify the ways / places in which these distractions can affect our ability to be safe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At a pedestrian crossing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Crossing a busy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Walking on a narrow path with friends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1" kern="1200" dirty="0">
                <a:solidFill>
                  <a:srgbClr val="222222"/>
                </a:solidFill>
                <a:effectLst/>
                <a:latin typeface="verdana" panose="020B0604030504040204" pitchFamily="34" charset="0"/>
                <a:ea typeface="+mn-ea"/>
                <a:cs typeface="+mn-cs"/>
              </a:rPr>
              <a:t>Identifying any hazards blocking our path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Get students to think of their own scenarios and feedback to the class. </a:t>
            </a:r>
          </a:p>
        </p:txBody>
      </p:sp>
      <p:sp>
        <p:nvSpPr>
          <p:cNvPr id="4" name="Slide Number Placeholder 3"/>
          <p:cNvSpPr>
            <a:spLocks noGrp="1"/>
          </p:cNvSpPr>
          <p:nvPr>
            <p:ph type="sldNum" sz="quarter" idx="5"/>
          </p:nvPr>
        </p:nvSpPr>
        <p:spPr/>
        <p:txBody>
          <a:bodyPr/>
          <a:lstStyle/>
          <a:p>
            <a:fld id="{4312D6B2-37C1-4704-95EA-BA72574D1ADF}" type="slidenum">
              <a:rPr lang="en-GB" smtClean="0"/>
              <a:t>8</a:t>
            </a:fld>
            <a:endParaRPr lang="en-GB"/>
          </a:p>
        </p:txBody>
      </p:sp>
    </p:spTree>
    <p:extLst>
      <p:ext uri="{BB962C8B-B14F-4D97-AF65-F5344CB8AC3E}">
        <p14:creationId xmlns:p14="http://schemas.microsoft.com/office/powerpoint/2010/main" val="131599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4: DISTRACTIONS (Approx.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GROUP DISCUSSION</a:t>
            </a:r>
            <a:r>
              <a:rPr lang="en-GB" sz="1800" b="0" i="0" dirty="0">
                <a:solidFill>
                  <a:srgbClr val="222222"/>
                </a:solidFill>
                <a:effectLs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kern="150" dirty="0">
                <a:effectLst/>
                <a:latin typeface="Verdana" panose="020B0604030504040204" pitchFamily="34" charset="0"/>
                <a:ea typeface="Times New Roman" panose="02020603050405020304" pitchFamily="18" charset="0"/>
                <a:cs typeface="Cocon" pitchFamily="50" charset="0"/>
              </a:rPr>
              <a:t>Split the students into groups, such as pairs or similar, and get them to think about and discuss the following:</a:t>
            </a:r>
            <a:endParaRPr lang="en-GB" sz="1800" kern="15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9</a:t>
            </a:fld>
            <a:endParaRPr lang="en-GB"/>
          </a:p>
        </p:txBody>
      </p:sp>
    </p:spTree>
    <p:extLst>
      <p:ext uri="{BB962C8B-B14F-4D97-AF65-F5344CB8AC3E}">
        <p14:creationId xmlns:p14="http://schemas.microsoft.com/office/powerpoint/2010/main" val="195102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564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985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98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31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05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662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86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9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637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732841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vimeo.com/562694870" TargetMode="Externa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useBgFill="1">
        <p:nvSpPr>
          <p:cNvPr id="155" name="Rectangle 70">
            <a:extLst>
              <a:ext uri="{FF2B5EF4-FFF2-40B4-BE49-F238E27FC236}">
                <a16:creationId xmlns:a16="http://schemas.microsoft.com/office/drawing/2014/main" id="{8A95209C-5275-4E15-8EA7-7F42980ABF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BA589B-3984-402D-BE0B-C6A226C23C3F}"/>
              </a:ext>
            </a:extLst>
          </p:cNvPr>
          <p:cNvSpPr/>
          <p:nvPr/>
        </p:nvSpPr>
        <p:spPr>
          <a:xfrm>
            <a:off x="838201" y="720953"/>
            <a:ext cx="10515599" cy="54160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1A143D7-793A-45E3-9891-9DF68ACB2642}"/>
              </a:ext>
            </a:extLst>
          </p:cNvPr>
          <p:cNvPicPr/>
          <p:nvPr/>
        </p:nvPicPr>
        <p:blipFill rotWithShape="1">
          <a:blip r:embed="rId3" cstate="email">
            <a:clrChange>
              <a:clrFrom>
                <a:srgbClr val="FFFFFF"/>
              </a:clrFrom>
              <a:clrTo>
                <a:srgbClr val="FFFFFF">
                  <a:alpha val="0"/>
                </a:srgbClr>
              </a:clrTo>
            </a:clrChange>
            <a:alphaModFix amt="40000"/>
            <a:extLst>
              <a:ext uri="{28A0092B-C50C-407E-A947-70E740481C1C}">
                <a14:useLocalDpi xmlns:a14="http://schemas.microsoft.com/office/drawing/2010/main"/>
              </a:ext>
            </a:extLst>
          </a:blip>
          <a:srcRect t="8627"/>
          <a:stretch/>
        </p:blipFill>
        <p:spPr bwMode="auto">
          <a:xfrm>
            <a:off x="835151" y="720951"/>
            <a:ext cx="10515599" cy="5416095"/>
          </a:xfrm>
          <a:prstGeom prst="rect">
            <a:avLst/>
          </a:prstGeom>
          <a:noFill/>
          <a:ln>
            <a:noFill/>
          </a:ln>
        </p:spPr>
      </p:pic>
      <p:sp>
        <p:nvSpPr>
          <p:cNvPr id="156" name="Rectangle 6">
            <a:extLst>
              <a:ext uri="{FF2B5EF4-FFF2-40B4-BE49-F238E27FC236}">
                <a16:creationId xmlns:a16="http://schemas.microsoft.com/office/drawing/2014/main" id="{4F2ED431-E304-4FF0-9F4E-032783C9D6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
            <a:extLst>
              <a:ext uri="{FF2B5EF4-FFF2-40B4-BE49-F238E27FC236}">
                <a16:creationId xmlns:a16="http://schemas.microsoft.com/office/drawing/2014/main" id="{4E87FCFB-2CCE-460D-B3DD-557C8BD1B9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187CF32-51DA-418F-B3F0-A6F487BFB504}"/>
              </a:ext>
            </a:extLst>
          </p:cNvPr>
          <p:cNvSpPr/>
          <p:nvPr/>
        </p:nvSpPr>
        <p:spPr>
          <a:xfrm>
            <a:off x="5556249" y="4796442"/>
            <a:ext cx="1101726" cy="10741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4A9FC5B-86DA-4E06-BFCC-501C21B395A3}"/>
              </a:ext>
            </a:extLst>
          </p:cNvPr>
          <p:cNvSpPr/>
          <p:nvPr/>
        </p:nvSpPr>
        <p:spPr>
          <a:xfrm>
            <a:off x="5638800" y="4911725"/>
            <a:ext cx="66675" cy="120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824DAC2-88CB-4C1B-A558-0DB64D0620A5}"/>
              </a:ext>
            </a:extLst>
          </p:cNvPr>
          <p:cNvSpPr/>
          <p:nvPr/>
        </p:nvSpPr>
        <p:spPr>
          <a:xfrm>
            <a:off x="5705475" y="4911725"/>
            <a:ext cx="66675" cy="120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7FD4175-9B95-4A8F-A7B3-30B2CF370204}"/>
              </a:ext>
            </a:extLst>
          </p:cNvPr>
          <p:cNvSpPr/>
          <p:nvPr/>
        </p:nvSpPr>
        <p:spPr>
          <a:xfrm rot="5400000">
            <a:off x="6493334" y="4912185"/>
            <a:ext cx="76200" cy="129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C3F6C6C-163E-4CC8-AB60-1627A4F1799B}"/>
              </a:ext>
            </a:extLst>
          </p:cNvPr>
          <p:cNvSpPr/>
          <p:nvPr/>
        </p:nvSpPr>
        <p:spPr>
          <a:xfrm rot="5400000">
            <a:off x="5680073" y="5666418"/>
            <a:ext cx="93664" cy="93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40743A45-EF39-4FF6-9615-616A6387A351}"/>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5225058" y="4387034"/>
            <a:ext cx="1738835" cy="1884392"/>
          </a:xfrm>
          <a:prstGeom prst="rect">
            <a:avLst/>
          </a:prstGeom>
          <a:noFill/>
          <a:ln>
            <a:noFill/>
          </a:ln>
        </p:spPr>
      </p:pic>
      <p:pic>
        <p:nvPicPr>
          <p:cNvPr id="10" name="Picture 9">
            <a:extLst>
              <a:ext uri="{FF2B5EF4-FFF2-40B4-BE49-F238E27FC236}">
                <a16:creationId xmlns:a16="http://schemas.microsoft.com/office/drawing/2014/main" id="{7AA63FD6-09F3-44DF-8CCF-B0089117C968}"/>
              </a:ext>
            </a:extLst>
          </p:cNvPr>
          <p:cNvPicPr>
            <a:picLocks noChangeAspect="1"/>
          </p:cNvPicPr>
          <p:nvPr/>
        </p:nvPicPr>
        <p:blipFill rotWithShape="1">
          <a:blip r:embed="rId5"/>
          <a:srcRect r="8322"/>
          <a:stretch/>
        </p:blipFill>
        <p:spPr>
          <a:xfrm>
            <a:off x="2217065" y="2027321"/>
            <a:ext cx="7780094" cy="1621677"/>
          </a:xfrm>
          <a:prstGeom prst="rect">
            <a:avLst/>
          </a:prstGeom>
        </p:spPr>
      </p:pic>
      <p:sp>
        <p:nvSpPr>
          <p:cNvPr id="7" name="TextBox 6">
            <a:extLst>
              <a:ext uri="{FF2B5EF4-FFF2-40B4-BE49-F238E27FC236}">
                <a16:creationId xmlns:a16="http://schemas.microsoft.com/office/drawing/2014/main" id="{C83EDEA3-141A-4B43-B002-9D63441F0888}"/>
              </a:ext>
            </a:extLst>
          </p:cNvPr>
          <p:cNvSpPr txBox="1"/>
          <p:nvPr/>
        </p:nvSpPr>
        <p:spPr>
          <a:xfrm>
            <a:off x="3971155" y="3697481"/>
            <a:ext cx="4243590" cy="584775"/>
          </a:xfrm>
          <a:prstGeom prst="rect">
            <a:avLst/>
          </a:prstGeom>
          <a:noFill/>
        </p:spPr>
        <p:txBody>
          <a:bodyPr wrap="square" rtlCol="0">
            <a:spAutoFit/>
          </a:bodyPr>
          <a:lstStyle/>
          <a:p>
            <a:r>
              <a:rPr lang="en-GB" sz="3200" dirty="0">
                <a:ln>
                  <a:solidFill>
                    <a:schemeClr val="tx1"/>
                  </a:solidFill>
                </a:ln>
                <a:solidFill>
                  <a:schemeClr val="bg1"/>
                </a:solidFill>
                <a:latin typeface="Berlin Sans FB Demi" panose="020E0802020502020306" pitchFamily="34" charset="0"/>
              </a:rPr>
              <a:t>Session 2: Distractions</a:t>
            </a:r>
            <a:endParaRPr lang="en-GB" sz="4400" dirty="0">
              <a:ln>
                <a:solidFill>
                  <a:schemeClr val="tx1"/>
                </a:solidFill>
              </a:ln>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43667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MANAGING DISTRACTIONS</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8" name="TextBox 7">
            <a:extLst>
              <a:ext uri="{FF2B5EF4-FFF2-40B4-BE49-F238E27FC236}">
                <a16:creationId xmlns:a16="http://schemas.microsoft.com/office/drawing/2014/main" id="{0B7BF33F-1023-43B7-B934-D5E9D34F4E3F}"/>
              </a:ext>
            </a:extLst>
          </p:cNvPr>
          <p:cNvSpPr txBox="1"/>
          <p:nvPr/>
        </p:nvSpPr>
        <p:spPr>
          <a:xfrm>
            <a:off x="6935372" y="2743610"/>
            <a:ext cx="4418428"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Why do we get distracted?</a:t>
            </a:r>
          </a:p>
          <a:p>
            <a:endParaRPr lang="en-GB" dirty="0">
              <a:solidFill>
                <a:srgbClr val="0094B2"/>
              </a:solidFill>
              <a:latin typeface="Berlin Sans FB Demi" panose="020E0802020502020306" pitchFamily="34" charset="0"/>
            </a:endParaRPr>
          </a:p>
        </p:txBody>
      </p:sp>
      <p:pic>
        <p:nvPicPr>
          <p:cNvPr id="10" name="Picture 2" descr="More smartphone, less mobile: distracted walkers are slow and unsteady, UBC  study finds | CBC News">
            <a:extLst>
              <a:ext uri="{FF2B5EF4-FFF2-40B4-BE49-F238E27FC236}">
                <a16:creationId xmlns:a16="http://schemas.microsoft.com/office/drawing/2014/main" id="{1C7CA0DC-5008-450A-9744-190E7E328C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54"/>
          <a:stretch/>
        </p:blipFill>
        <p:spPr bwMode="auto">
          <a:xfrm>
            <a:off x="838200" y="2398687"/>
            <a:ext cx="5801751" cy="375131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60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MANAGING DISTRACTIONS</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8" name="TextBox 7">
            <a:extLst>
              <a:ext uri="{FF2B5EF4-FFF2-40B4-BE49-F238E27FC236}">
                <a16:creationId xmlns:a16="http://schemas.microsoft.com/office/drawing/2014/main" id="{0B7BF33F-1023-43B7-B934-D5E9D34F4E3F}"/>
              </a:ext>
            </a:extLst>
          </p:cNvPr>
          <p:cNvSpPr txBox="1"/>
          <p:nvPr/>
        </p:nvSpPr>
        <p:spPr>
          <a:xfrm>
            <a:off x="6935372" y="2743610"/>
            <a:ext cx="4418428"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Why do we get distracted?</a:t>
            </a:r>
          </a:p>
          <a:p>
            <a:endParaRPr lang="en-GB" dirty="0">
              <a:solidFill>
                <a:srgbClr val="0094B2"/>
              </a:solidFill>
              <a:latin typeface="Berlin Sans FB Demi" panose="020E0802020502020306" pitchFamily="34" charset="0"/>
            </a:endParaRPr>
          </a:p>
        </p:txBody>
      </p:sp>
      <p:sp>
        <p:nvSpPr>
          <p:cNvPr id="9" name="TextBox 8">
            <a:extLst>
              <a:ext uri="{FF2B5EF4-FFF2-40B4-BE49-F238E27FC236}">
                <a16:creationId xmlns:a16="http://schemas.microsoft.com/office/drawing/2014/main" id="{4958BC4A-A60B-41EC-B4F8-3755C6988584}"/>
              </a:ext>
            </a:extLst>
          </p:cNvPr>
          <p:cNvSpPr txBox="1"/>
          <p:nvPr/>
        </p:nvSpPr>
        <p:spPr>
          <a:xfrm>
            <a:off x="7106452" y="4864712"/>
            <a:ext cx="4076267" cy="584775"/>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What can we do? </a:t>
            </a:r>
          </a:p>
        </p:txBody>
      </p:sp>
      <p:pic>
        <p:nvPicPr>
          <p:cNvPr id="10" name="Picture 2" descr="More smartphone, less mobile: distracted walkers are slow and unsteady, UBC  study finds | CBC News">
            <a:extLst>
              <a:ext uri="{FF2B5EF4-FFF2-40B4-BE49-F238E27FC236}">
                <a16:creationId xmlns:a16="http://schemas.microsoft.com/office/drawing/2014/main" id="{F18859F3-C6EC-40C8-8958-D434C4A90E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54"/>
          <a:stretch/>
        </p:blipFill>
        <p:spPr bwMode="auto">
          <a:xfrm>
            <a:off x="838200" y="2398687"/>
            <a:ext cx="5801751" cy="375131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2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GREEN CROSS CODE</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6" name="Picture 2" descr="Road Safety Week 2019 | 6J">
            <a:extLst>
              <a:ext uri="{FF2B5EF4-FFF2-40B4-BE49-F238E27FC236}">
                <a16:creationId xmlns:a16="http://schemas.microsoft.com/office/drawing/2014/main" id="{8C243478-F578-4ADA-ABEA-6D25B81AC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44124"/>
            <a:ext cx="4060440" cy="406044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GREEN CROSS CODE</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10" name="Picture 2" descr="Road Safety Week 2019 | 6J">
            <a:extLst>
              <a:ext uri="{FF2B5EF4-FFF2-40B4-BE49-F238E27FC236}">
                <a16:creationId xmlns:a16="http://schemas.microsoft.com/office/drawing/2014/main" id="{9FAFC223-6A2D-404D-BA1F-8FE5CF975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44124"/>
            <a:ext cx="4060440" cy="406044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2D4B0B-1013-450C-AF53-81C12FEBB543}"/>
              </a:ext>
            </a:extLst>
          </p:cNvPr>
          <p:cNvSpPr txBox="1"/>
          <p:nvPr/>
        </p:nvSpPr>
        <p:spPr>
          <a:xfrm>
            <a:off x="5050303" y="2223470"/>
            <a:ext cx="6303497" cy="1846659"/>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Why might ‘Stop, Look, Listen and Think’ be more suitable for younger students?</a:t>
            </a:r>
          </a:p>
          <a:p>
            <a:endParaRPr lang="en-GB" dirty="0">
              <a:solidFill>
                <a:srgbClr val="0094B2"/>
              </a:solidFill>
              <a:latin typeface="Berlin Sans FB Demi" panose="020E0802020502020306" pitchFamily="34" charset="0"/>
            </a:endParaRPr>
          </a:p>
        </p:txBody>
      </p:sp>
    </p:spTree>
    <p:extLst>
      <p:ext uri="{BB962C8B-B14F-4D97-AF65-F5344CB8AC3E}">
        <p14:creationId xmlns:p14="http://schemas.microsoft.com/office/powerpoint/2010/main" val="240238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GREEN CROSS CODE</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12" name="TextBox 11">
            <a:extLst>
              <a:ext uri="{FF2B5EF4-FFF2-40B4-BE49-F238E27FC236}">
                <a16:creationId xmlns:a16="http://schemas.microsoft.com/office/drawing/2014/main" id="{1984BD84-111A-4DD4-9C78-F8E59BA3CEDC}"/>
              </a:ext>
            </a:extLst>
          </p:cNvPr>
          <p:cNvSpPr txBox="1"/>
          <p:nvPr/>
        </p:nvSpPr>
        <p:spPr>
          <a:xfrm>
            <a:off x="5876665" y="4070129"/>
            <a:ext cx="4650771"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Re-branding ‘Stop, Look, Listen and Think’</a:t>
            </a:r>
          </a:p>
          <a:p>
            <a:endParaRPr lang="en-GB" dirty="0">
              <a:solidFill>
                <a:srgbClr val="0094B2"/>
              </a:solidFill>
              <a:latin typeface="Berlin Sans FB Demi" panose="020E0802020502020306" pitchFamily="34" charset="0"/>
            </a:endParaRPr>
          </a:p>
        </p:txBody>
      </p:sp>
      <p:pic>
        <p:nvPicPr>
          <p:cNvPr id="7" name="Picture 2" descr="Road Safety Week 2019 | 6J">
            <a:extLst>
              <a:ext uri="{FF2B5EF4-FFF2-40B4-BE49-F238E27FC236}">
                <a16:creationId xmlns:a16="http://schemas.microsoft.com/office/drawing/2014/main" id="{F36C27D4-AF14-4820-80AB-CCE2AE69E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44124"/>
            <a:ext cx="4060440" cy="406044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F6B825-B184-4031-9216-0E299066EEA8}"/>
              </a:ext>
            </a:extLst>
          </p:cNvPr>
          <p:cNvSpPr txBox="1"/>
          <p:nvPr/>
        </p:nvSpPr>
        <p:spPr>
          <a:xfrm>
            <a:off x="5050303" y="2223470"/>
            <a:ext cx="6303497" cy="1846659"/>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Why might the ‘Stop, Look, Listen and Think’ be more suitable for younger students.</a:t>
            </a:r>
          </a:p>
          <a:p>
            <a:endParaRPr lang="en-GB" dirty="0">
              <a:solidFill>
                <a:srgbClr val="0094B2"/>
              </a:solidFill>
              <a:latin typeface="Berlin Sans FB Demi" panose="020E0802020502020306" pitchFamily="34" charset="0"/>
            </a:endParaRPr>
          </a:p>
        </p:txBody>
      </p:sp>
    </p:spTree>
    <p:extLst>
      <p:ext uri="{BB962C8B-B14F-4D97-AF65-F5344CB8AC3E}">
        <p14:creationId xmlns:p14="http://schemas.microsoft.com/office/powerpoint/2010/main" val="114283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GREEN CROSS CODE</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8" name="TextBox 7">
            <a:extLst>
              <a:ext uri="{FF2B5EF4-FFF2-40B4-BE49-F238E27FC236}">
                <a16:creationId xmlns:a16="http://schemas.microsoft.com/office/drawing/2014/main" id="{F00C8493-0794-4A9C-87D5-26CABC3CA99A}"/>
              </a:ext>
            </a:extLst>
          </p:cNvPr>
          <p:cNvSpPr txBox="1"/>
          <p:nvPr/>
        </p:nvSpPr>
        <p:spPr>
          <a:xfrm>
            <a:off x="5876665" y="5442790"/>
            <a:ext cx="4650771" cy="861774"/>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Pitch your ideas!</a:t>
            </a:r>
          </a:p>
          <a:p>
            <a:endParaRPr lang="en-GB" dirty="0">
              <a:solidFill>
                <a:srgbClr val="0094B2"/>
              </a:solidFill>
              <a:latin typeface="Berlin Sans FB Demi" panose="020E0802020502020306" pitchFamily="34" charset="0"/>
            </a:endParaRPr>
          </a:p>
        </p:txBody>
      </p:sp>
      <p:sp>
        <p:nvSpPr>
          <p:cNvPr id="10" name="TextBox 9">
            <a:extLst>
              <a:ext uri="{FF2B5EF4-FFF2-40B4-BE49-F238E27FC236}">
                <a16:creationId xmlns:a16="http://schemas.microsoft.com/office/drawing/2014/main" id="{1B3F1653-635D-4454-B7D2-863DA954DF35}"/>
              </a:ext>
            </a:extLst>
          </p:cNvPr>
          <p:cNvSpPr txBox="1"/>
          <p:nvPr/>
        </p:nvSpPr>
        <p:spPr>
          <a:xfrm>
            <a:off x="5876665" y="4070129"/>
            <a:ext cx="4650771"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Re-branding ‘Stop, Look, Listen and Think’</a:t>
            </a:r>
          </a:p>
          <a:p>
            <a:endParaRPr lang="en-GB" dirty="0">
              <a:solidFill>
                <a:srgbClr val="0094B2"/>
              </a:solidFill>
              <a:latin typeface="Berlin Sans FB Demi" panose="020E0802020502020306" pitchFamily="34" charset="0"/>
            </a:endParaRPr>
          </a:p>
        </p:txBody>
      </p:sp>
      <p:pic>
        <p:nvPicPr>
          <p:cNvPr id="11" name="Picture 2" descr="Road Safety Week 2019 | 6J">
            <a:extLst>
              <a:ext uri="{FF2B5EF4-FFF2-40B4-BE49-F238E27FC236}">
                <a16:creationId xmlns:a16="http://schemas.microsoft.com/office/drawing/2014/main" id="{8BB8DCF3-257C-422E-A50F-C18CAC52C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44124"/>
            <a:ext cx="4060440" cy="406044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B7ECAA3-4175-48C0-A52E-BE9948F8DD1B}"/>
              </a:ext>
            </a:extLst>
          </p:cNvPr>
          <p:cNvSpPr txBox="1"/>
          <p:nvPr/>
        </p:nvSpPr>
        <p:spPr>
          <a:xfrm>
            <a:off x="5050303" y="2223470"/>
            <a:ext cx="6303497" cy="1846659"/>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Why might the ‘Stop, Look, Listen and Think’ be more suitable for younger students.</a:t>
            </a:r>
          </a:p>
          <a:p>
            <a:endParaRPr lang="en-GB" dirty="0">
              <a:solidFill>
                <a:srgbClr val="0094B2"/>
              </a:solidFill>
              <a:latin typeface="Berlin Sans FB Demi" panose="020E0802020502020306" pitchFamily="34" charset="0"/>
            </a:endParaRPr>
          </a:p>
        </p:txBody>
      </p:sp>
    </p:spTree>
    <p:extLst>
      <p:ext uri="{BB962C8B-B14F-4D97-AF65-F5344CB8AC3E}">
        <p14:creationId xmlns:p14="http://schemas.microsoft.com/office/powerpoint/2010/main" val="206892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CONCLUSION</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2050" name="Picture 2">
            <a:extLst>
              <a:ext uri="{FF2B5EF4-FFF2-40B4-BE49-F238E27FC236}">
                <a16:creationId xmlns:a16="http://schemas.microsoft.com/office/drawing/2014/main" id="{0EAA8794-0BBF-4A0D-B2AB-B49E8A141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63" y="2232110"/>
            <a:ext cx="7261274" cy="408446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88B341-BE7A-4A3B-A9E8-D761C454777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EVALUATION</a:t>
            </a:r>
          </a:p>
        </p:txBody>
      </p:sp>
      <p:pic>
        <p:nvPicPr>
          <p:cNvPr id="3" name="Picture 2">
            <a:extLst>
              <a:ext uri="{FF2B5EF4-FFF2-40B4-BE49-F238E27FC236}">
                <a16:creationId xmlns:a16="http://schemas.microsoft.com/office/drawing/2014/main" id="{294B9A8A-92FF-42CB-B482-ECCF32BFAE76}"/>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5F99178B-A012-4330-B4D5-C839D4BDF24E}"/>
              </a:ext>
            </a:extLst>
          </p:cNvPr>
          <p:cNvSpPr txBox="1"/>
          <p:nvPr/>
        </p:nvSpPr>
        <p:spPr>
          <a:xfrm>
            <a:off x="2894975" y="3153125"/>
            <a:ext cx="6402049" cy="1477328"/>
          </a:xfrm>
          <a:prstGeom prst="rect">
            <a:avLst/>
          </a:prstGeom>
          <a:noFill/>
        </p:spPr>
        <p:txBody>
          <a:bodyPr wrap="square" rtlCol="0">
            <a:spAutoFit/>
          </a:bodyPr>
          <a:lstStyle/>
          <a:p>
            <a:pPr algn="ctr"/>
            <a:r>
              <a:rPr lang="en-GB" sz="7200" dirty="0">
                <a:latin typeface="Berlin Sans FB" panose="020E0602020502020306" pitchFamily="34" charset="0"/>
                <a:ea typeface="+mj-ea"/>
                <a:cs typeface="+mj-cs"/>
              </a:rPr>
              <a:t>HANDS UP!</a:t>
            </a:r>
          </a:p>
          <a:p>
            <a:endParaRPr lang="en-GB" dirty="0">
              <a:solidFill>
                <a:srgbClr val="0094B2"/>
              </a:solidFill>
              <a:latin typeface="Berlin Sans FB Demi" panose="020E0802020502020306" pitchFamily="34" charset="0"/>
            </a:endParaRPr>
          </a:p>
        </p:txBody>
      </p:sp>
    </p:spTree>
    <p:extLst>
      <p:ext uri="{BB962C8B-B14F-4D97-AF65-F5344CB8AC3E}">
        <p14:creationId xmlns:p14="http://schemas.microsoft.com/office/powerpoint/2010/main" val="39369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LIL SIS / BIG BRO</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1026" name="Picture 2">
            <a:extLst>
              <a:ext uri="{FF2B5EF4-FFF2-40B4-BE49-F238E27FC236}">
                <a16:creationId xmlns:a16="http://schemas.microsoft.com/office/drawing/2014/main" id="{57C1A4E5-5A97-4808-B5B9-5EE1CE2EEF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17"/>
          <a:stretch/>
        </p:blipFill>
        <p:spPr bwMode="auto">
          <a:xfrm>
            <a:off x="838200" y="2483644"/>
            <a:ext cx="5633658" cy="3581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103919" y="2967335"/>
            <a:ext cx="4249881" cy="461665"/>
          </a:xfrm>
          <a:prstGeom prst="rect">
            <a:avLst/>
          </a:prstGeom>
        </p:spPr>
        <p:txBody>
          <a:bodyPr wrap="none">
            <a:spAutoFit/>
          </a:bodyPr>
          <a:lstStyle/>
          <a:p>
            <a:pPr lvl="0"/>
            <a:r>
              <a:rPr lang="en-GB" sz="2400" b="1"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6"/>
              </a:rPr>
              <a:t>vimeo.com/562694870</a:t>
            </a:r>
            <a:endParaRPr lang="en-GB" sz="2400" dirty="0">
              <a:solidFill>
                <a:prstClr val="black"/>
              </a:solidFill>
            </a:endParaRPr>
          </a:p>
        </p:txBody>
      </p:sp>
    </p:spTree>
    <p:extLst>
      <p:ext uri="{BB962C8B-B14F-4D97-AF65-F5344CB8AC3E}">
        <p14:creationId xmlns:p14="http://schemas.microsoft.com/office/powerpoint/2010/main" val="23168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LIL SIS / BIG BRO</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1026" name="Picture 2">
            <a:extLst>
              <a:ext uri="{FF2B5EF4-FFF2-40B4-BE49-F238E27FC236}">
                <a16:creationId xmlns:a16="http://schemas.microsoft.com/office/drawing/2014/main" id="{57C1A4E5-5A97-4808-B5B9-5EE1CE2EEF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17"/>
          <a:stretch/>
        </p:blipFill>
        <p:spPr bwMode="auto">
          <a:xfrm>
            <a:off x="838200" y="2483644"/>
            <a:ext cx="5633658" cy="3581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2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8" name="Picture 2">
            <a:extLst>
              <a:ext uri="{FF2B5EF4-FFF2-40B4-BE49-F238E27FC236}">
                <a16:creationId xmlns:a16="http://schemas.microsoft.com/office/drawing/2014/main" id="{462F1239-B625-4C5B-89CB-9699AA998A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17"/>
          <a:stretch/>
        </p:blipFill>
        <p:spPr bwMode="auto">
          <a:xfrm>
            <a:off x="838200" y="2483644"/>
            <a:ext cx="5633658" cy="3581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703E94D-D208-419A-9C92-880179841401}"/>
              </a:ext>
            </a:extLst>
          </p:cNvPr>
          <p:cNvSpPr txBox="1"/>
          <p:nvPr/>
        </p:nvSpPr>
        <p:spPr>
          <a:xfrm>
            <a:off x="6703030" y="3052479"/>
            <a:ext cx="4650771"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What happened in the film?</a:t>
            </a:r>
          </a:p>
          <a:p>
            <a:endParaRPr lang="en-GB" dirty="0">
              <a:solidFill>
                <a:srgbClr val="0094B2"/>
              </a:solidFill>
              <a:latin typeface="Berlin Sans FB Demi" panose="020E0802020502020306" pitchFamily="34" charset="0"/>
            </a:endParaRPr>
          </a:p>
        </p:txBody>
      </p:sp>
      <p:sp>
        <p:nvSpPr>
          <p:cNvPr id="11" name="Title 1">
            <a:extLst>
              <a:ext uri="{FF2B5EF4-FFF2-40B4-BE49-F238E27FC236}">
                <a16:creationId xmlns:a16="http://schemas.microsoft.com/office/drawing/2014/main" id="{E527D982-D4F7-47D3-BFF0-7D76FC5B877D}"/>
              </a:ext>
            </a:extLst>
          </p:cNvPr>
          <p:cNvSpPr>
            <a:spLocks noGrp="1"/>
          </p:cNvSpPr>
          <p:nvPr>
            <p:ph type="title"/>
          </p:nvPr>
        </p:nvSpPr>
        <p:spPr>
          <a:xfrm>
            <a:off x="838200" y="365125"/>
            <a:ext cx="10515600" cy="1325563"/>
          </a:xfrm>
          <a:noFill/>
        </p:spPr>
        <p:txBody>
          <a:bodyPr>
            <a:normAutofit/>
          </a:bodyPr>
          <a:lstStyle/>
          <a:p>
            <a:r>
              <a:rPr lang="en-GB" dirty="0">
                <a:solidFill>
                  <a:srgbClr val="C00000"/>
                </a:solidFill>
                <a:latin typeface="Berlin Sans FB Demi" panose="020E0802020502020306" pitchFamily="34" charset="0"/>
              </a:rPr>
              <a:t>LIL SIS / BIG BRO</a:t>
            </a:r>
          </a:p>
        </p:txBody>
      </p:sp>
    </p:spTree>
    <p:extLst>
      <p:ext uri="{BB962C8B-B14F-4D97-AF65-F5344CB8AC3E}">
        <p14:creationId xmlns:p14="http://schemas.microsoft.com/office/powerpoint/2010/main" val="86795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58534EFC-12C8-4A5B-A3E6-79E37E1BA6E9}"/>
              </a:ext>
            </a:extLst>
          </p:cNvPr>
          <p:cNvSpPr txBox="1"/>
          <p:nvPr/>
        </p:nvSpPr>
        <p:spPr>
          <a:xfrm>
            <a:off x="6703030" y="3052479"/>
            <a:ext cx="4650771"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What happened in the film?</a:t>
            </a:r>
          </a:p>
          <a:p>
            <a:endParaRPr lang="en-GB" dirty="0">
              <a:solidFill>
                <a:srgbClr val="0094B2"/>
              </a:solidFill>
              <a:latin typeface="Berlin Sans FB Demi" panose="020E0802020502020306" pitchFamily="34" charset="0"/>
            </a:endParaRPr>
          </a:p>
        </p:txBody>
      </p:sp>
      <p:sp>
        <p:nvSpPr>
          <p:cNvPr id="8" name="TextBox 7">
            <a:extLst>
              <a:ext uri="{FF2B5EF4-FFF2-40B4-BE49-F238E27FC236}">
                <a16:creationId xmlns:a16="http://schemas.microsoft.com/office/drawing/2014/main" id="{4BD5A740-DB73-49FD-BC7C-A5FB155FA73B}"/>
              </a:ext>
            </a:extLst>
          </p:cNvPr>
          <p:cNvSpPr txBox="1"/>
          <p:nvPr/>
        </p:nvSpPr>
        <p:spPr>
          <a:xfrm>
            <a:off x="6703029" y="4634435"/>
            <a:ext cx="4650771" cy="861774"/>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Road safety skills?</a:t>
            </a:r>
          </a:p>
          <a:p>
            <a:endParaRPr lang="en-GB" dirty="0">
              <a:solidFill>
                <a:srgbClr val="0094B2"/>
              </a:solidFill>
              <a:latin typeface="Berlin Sans FB Demi" panose="020E0802020502020306" pitchFamily="34" charset="0"/>
            </a:endParaRPr>
          </a:p>
        </p:txBody>
      </p:sp>
      <p:pic>
        <p:nvPicPr>
          <p:cNvPr id="9" name="Picture 2">
            <a:extLst>
              <a:ext uri="{FF2B5EF4-FFF2-40B4-BE49-F238E27FC236}">
                <a16:creationId xmlns:a16="http://schemas.microsoft.com/office/drawing/2014/main" id="{1CE91C52-39B6-4FD1-91D3-229F59CEE9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17"/>
          <a:stretch/>
        </p:blipFill>
        <p:spPr bwMode="auto">
          <a:xfrm>
            <a:off x="838200" y="2483644"/>
            <a:ext cx="5633658" cy="3581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6583BC6-B526-404A-8326-9FA65043C4FD}"/>
              </a:ext>
            </a:extLst>
          </p:cNvPr>
          <p:cNvSpPr>
            <a:spLocks noGrp="1"/>
          </p:cNvSpPr>
          <p:nvPr>
            <p:ph type="title"/>
          </p:nvPr>
        </p:nvSpPr>
        <p:spPr>
          <a:xfrm>
            <a:off x="838200" y="365125"/>
            <a:ext cx="10515600" cy="1325563"/>
          </a:xfrm>
          <a:noFill/>
        </p:spPr>
        <p:txBody>
          <a:bodyPr>
            <a:normAutofit/>
          </a:bodyPr>
          <a:lstStyle/>
          <a:p>
            <a:r>
              <a:rPr lang="en-GB" dirty="0">
                <a:solidFill>
                  <a:srgbClr val="C00000"/>
                </a:solidFill>
                <a:latin typeface="Berlin Sans FB Demi" panose="020E0802020502020306" pitchFamily="34" charset="0"/>
              </a:rPr>
              <a:t>LIL SIS / BIG BRO</a:t>
            </a:r>
          </a:p>
        </p:txBody>
      </p:sp>
    </p:spTree>
    <p:extLst>
      <p:ext uri="{BB962C8B-B14F-4D97-AF65-F5344CB8AC3E}">
        <p14:creationId xmlns:p14="http://schemas.microsoft.com/office/powerpoint/2010/main" val="47759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PEDESTRIAN SAFETY</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1026" name="Picture 2">
            <a:extLst>
              <a:ext uri="{FF2B5EF4-FFF2-40B4-BE49-F238E27FC236}">
                <a16:creationId xmlns:a16="http://schemas.microsoft.com/office/drawing/2014/main" id="{8E3EF48F-5855-4FE5-9E9F-62781EB5AF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241" r="4857"/>
          <a:stretch/>
        </p:blipFill>
        <p:spPr bwMode="auto">
          <a:xfrm>
            <a:off x="5811129" y="2393963"/>
            <a:ext cx="5542671" cy="376076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8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a:solidFill>
                  <a:srgbClr val="C00000"/>
                </a:solidFill>
                <a:latin typeface="Berlin Sans FB Demi" panose="020E0802020502020306" pitchFamily="34" charset="0"/>
              </a:rPr>
              <a:t>PEDESTRIAN SAFETY</a:t>
            </a:r>
            <a:endParaRPr lang="en-GB" dirty="0">
              <a:solidFill>
                <a:srgbClr val="C00000"/>
              </a:solidFill>
              <a:latin typeface="Berlin Sans FB Demi" panose="020E0802020502020306" pitchFamily="34" charset="0"/>
            </a:endParaRP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9" name="TextBox 8">
            <a:extLst>
              <a:ext uri="{FF2B5EF4-FFF2-40B4-BE49-F238E27FC236}">
                <a16:creationId xmlns:a16="http://schemas.microsoft.com/office/drawing/2014/main" id="{D4A680AD-0BE5-4B07-BFD2-EB1E57FF9E40}"/>
              </a:ext>
            </a:extLst>
          </p:cNvPr>
          <p:cNvSpPr txBox="1"/>
          <p:nvPr/>
        </p:nvSpPr>
        <p:spPr>
          <a:xfrm>
            <a:off x="838200" y="2719177"/>
            <a:ext cx="4650771" cy="1354217"/>
          </a:xfrm>
          <a:prstGeom prst="rect">
            <a:avLst/>
          </a:prstGeom>
          <a:noFill/>
        </p:spPr>
        <p:txBody>
          <a:bodyPr wrap="square" rtlCol="0">
            <a:spAutoFit/>
          </a:bodyPr>
          <a:lstStyle/>
          <a:p>
            <a:pPr algn="ctr"/>
            <a:r>
              <a:rPr lang="en-GB" sz="3200">
                <a:latin typeface="Berlin Sans FB" panose="020E0602020502020306" pitchFamily="34" charset="0"/>
                <a:ea typeface="+mj-ea"/>
                <a:cs typeface="+mj-cs"/>
              </a:rPr>
              <a:t>What distracts us as pedestrians?</a:t>
            </a:r>
          </a:p>
          <a:p>
            <a:endParaRPr lang="en-GB" dirty="0">
              <a:solidFill>
                <a:srgbClr val="0094B2"/>
              </a:solidFill>
              <a:latin typeface="Berlin Sans FB Demi" panose="020E0802020502020306" pitchFamily="34" charset="0"/>
            </a:endParaRPr>
          </a:p>
        </p:txBody>
      </p:sp>
      <p:pic>
        <p:nvPicPr>
          <p:cNvPr id="7" name="Picture 2">
            <a:extLst>
              <a:ext uri="{FF2B5EF4-FFF2-40B4-BE49-F238E27FC236}">
                <a16:creationId xmlns:a16="http://schemas.microsoft.com/office/drawing/2014/main" id="{312CB1BE-937D-4A4E-A538-5CF16E1C3E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241" r="4857"/>
          <a:stretch/>
        </p:blipFill>
        <p:spPr bwMode="auto">
          <a:xfrm>
            <a:off x="5811129" y="2393963"/>
            <a:ext cx="5542671" cy="376076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0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PEDESTRIAN SAFETY</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8" name="TextBox 7">
            <a:extLst>
              <a:ext uri="{FF2B5EF4-FFF2-40B4-BE49-F238E27FC236}">
                <a16:creationId xmlns:a16="http://schemas.microsoft.com/office/drawing/2014/main" id="{0B7BF33F-1023-43B7-B934-D5E9D34F4E3F}"/>
              </a:ext>
            </a:extLst>
          </p:cNvPr>
          <p:cNvSpPr txBox="1"/>
          <p:nvPr/>
        </p:nvSpPr>
        <p:spPr>
          <a:xfrm>
            <a:off x="838200" y="2719177"/>
            <a:ext cx="4650771"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What distracts us as pedestrians?</a:t>
            </a:r>
          </a:p>
          <a:p>
            <a:endParaRPr lang="en-GB" dirty="0">
              <a:solidFill>
                <a:srgbClr val="0094B2"/>
              </a:solidFill>
              <a:latin typeface="Berlin Sans FB Demi" panose="020E0802020502020306" pitchFamily="34" charset="0"/>
            </a:endParaRPr>
          </a:p>
        </p:txBody>
      </p:sp>
      <p:sp>
        <p:nvSpPr>
          <p:cNvPr id="9" name="TextBox 8">
            <a:extLst>
              <a:ext uri="{FF2B5EF4-FFF2-40B4-BE49-F238E27FC236}">
                <a16:creationId xmlns:a16="http://schemas.microsoft.com/office/drawing/2014/main" id="{B7D2E84C-B3F5-4563-A6B1-78D13D0A96DA}"/>
              </a:ext>
            </a:extLst>
          </p:cNvPr>
          <p:cNvSpPr txBox="1"/>
          <p:nvPr/>
        </p:nvSpPr>
        <p:spPr>
          <a:xfrm>
            <a:off x="1024010" y="4475294"/>
            <a:ext cx="4279149"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How do distractions affect us?</a:t>
            </a:r>
          </a:p>
          <a:p>
            <a:endParaRPr lang="en-GB" dirty="0">
              <a:solidFill>
                <a:srgbClr val="0094B2"/>
              </a:solidFill>
              <a:latin typeface="Berlin Sans FB Demi" panose="020E0802020502020306" pitchFamily="34" charset="0"/>
            </a:endParaRPr>
          </a:p>
        </p:txBody>
      </p:sp>
      <p:pic>
        <p:nvPicPr>
          <p:cNvPr id="10" name="Picture 2">
            <a:extLst>
              <a:ext uri="{FF2B5EF4-FFF2-40B4-BE49-F238E27FC236}">
                <a16:creationId xmlns:a16="http://schemas.microsoft.com/office/drawing/2014/main" id="{165498C9-F1BE-479C-80C1-D4692B3C16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241" r="4857"/>
          <a:stretch/>
        </p:blipFill>
        <p:spPr bwMode="auto">
          <a:xfrm>
            <a:off x="5811129" y="2393963"/>
            <a:ext cx="5542671" cy="376076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8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MANAGING DISTRACTIONS</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5122" name="Picture 2" descr="More smartphone, less mobile: distracted walkers are slow and unsteady, UBC  study finds | CBC News">
            <a:extLst>
              <a:ext uri="{FF2B5EF4-FFF2-40B4-BE49-F238E27FC236}">
                <a16:creationId xmlns:a16="http://schemas.microsoft.com/office/drawing/2014/main" id="{BD6579E6-5BB0-48B7-A78E-2524F1A651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54"/>
          <a:stretch/>
        </p:blipFill>
        <p:spPr bwMode="auto">
          <a:xfrm>
            <a:off x="838200" y="2398687"/>
            <a:ext cx="5801751" cy="375131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additive="base">
                                        <p:cTn id="10" dur="500" fill="hold"/>
                                        <p:tgtEl>
                                          <p:spTgt spid="5122"/>
                                        </p:tgtEl>
                                        <p:attrNameLst>
                                          <p:attrName>ppt_x</p:attrName>
                                        </p:attrNameLst>
                                      </p:cBhvr>
                                      <p:tavLst>
                                        <p:tav tm="0">
                                          <p:val>
                                            <p:strVal val="#ppt_x"/>
                                          </p:val>
                                        </p:tav>
                                        <p:tav tm="100000">
                                          <p:val>
                                            <p:strVal val="#ppt_x"/>
                                          </p:val>
                                        </p:tav>
                                      </p:tavLst>
                                    </p:anim>
                                    <p:anim calcmode="lin" valueType="num">
                                      <p:cBhvr additive="base">
                                        <p:cTn id="1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1666</Words>
  <Application>Microsoft Office PowerPoint</Application>
  <PresentationFormat>Widescreen</PresentationFormat>
  <Paragraphs>248</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Berlin Sans FB</vt:lpstr>
      <vt:lpstr>Berlin Sans FB Demi</vt:lpstr>
      <vt:lpstr>Calibri</vt:lpstr>
      <vt:lpstr>Cocon</vt:lpstr>
      <vt:lpstr>Modern Love</vt:lpstr>
      <vt:lpstr>Symbol</vt:lpstr>
      <vt:lpstr>The Hand</vt:lpstr>
      <vt:lpstr>Times New Roman</vt:lpstr>
      <vt:lpstr>Verdana</vt:lpstr>
      <vt:lpstr>Verdana</vt:lpstr>
      <vt:lpstr>VIC</vt:lpstr>
      <vt:lpstr>SketchyVTI</vt:lpstr>
      <vt:lpstr>PowerPoint Presentation</vt:lpstr>
      <vt:lpstr>LIL SIS / BIG BRO</vt:lpstr>
      <vt:lpstr>LIL SIS / BIG BRO</vt:lpstr>
      <vt:lpstr>LIL SIS / BIG BRO</vt:lpstr>
      <vt:lpstr>LIL SIS / BIG BRO</vt:lpstr>
      <vt:lpstr>PEDESTRIAN SAFETY</vt:lpstr>
      <vt:lpstr>PEDESTRIAN SAFETY</vt:lpstr>
      <vt:lpstr>PEDESTRIAN SAFETY</vt:lpstr>
      <vt:lpstr>MANAGING DISTRACTIONS</vt:lpstr>
      <vt:lpstr>MANAGING DISTRACTIONS</vt:lpstr>
      <vt:lpstr>MANAGING DISTRACTIONS</vt:lpstr>
      <vt:lpstr>GREEN CROSS CODE</vt:lpstr>
      <vt:lpstr>GREEN CROSS CODE</vt:lpstr>
      <vt:lpstr>GREEN CROSS CODE</vt:lpstr>
      <vt:lpstr>GREEN CROSS CODE</vt:lpstr>
      <vt:lpstr>CONCLUSION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dc:title>
  <dc:creator>Ollie Robinson</dc:creator>
  <cp:lastModifiedBy>Katie Hammond</cp:lastModifiedBy>
  <cp:revision>169</cp:revision>
  <dcterms:created xsi:type="dcterms:W3CDTF">2020-07-29T11:51:02Z</dcterms:created>
  <dcterms:modified xsi:type="dcterms:W3CDTF">2021-09-24T14:36:04Z</dcterms:modified>
</cp:coreProperties>
</file>