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79" r:id="rId4"/>
    <p:sldId id="278" r:id="rId5"/>
    <p:sldId id="282" r:id="rId6"/>
    <p:sldId id="280" r:id="rId7"/>
    <p:sldId id="281" r:id="rId8"/>
    <p:sldId id="283" r:id="rId9"/>
    <p:sldId id="275" r:id="rId10"/>
    <p:sldId id="263" r:id="rId11"/>
    <p:sldId id="262" r:id="rId12"/>
    <p:sldId id="276" r:id="rId13"/>
    <p:sldId id="269" r:id="rId14"/>
    <p:sldId id="271" r:id="rId15"/>
    <p:sldId id="272" r:id="rId16"/>
    <p:sldId id="288" r:id="rId17"/>
    <p:sldId id="289" r:id="rId18"/>
    <p:sldId id="285" r:id="rId19"/>
    <p:sldId id="284" r:id="rId20"/>
    <p:sldId id="287"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27" autoAdjust="0"/>
  </p:normalViewPr>
  <p:slideViewPr>
    <p:cSldViewPr>
      <p:cViewPr varScale="1">
        <p:scale>
          <a:sx n="86" d="100"/>
          <a:sy n="86" d="100"/>
        </p:scale>
        <p:origin x="7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361E4-E9DC-409F-8405-5255669835E6}" type="datetimeFigureOut">
              <a:rPr lang="en-GB" smtClean="0"/>
              <a:t>15/12/2023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9BCE5-8136-4EB5-9080-7962467B21E1}" type="slidenum">
              <a:rPr lang="en-GB" smtClean="0"/>
              <a:t>‹#›</a:t>
            </a:fld>
            <a:endParaRPr lang="en-GB"/>
          </a:p>
        </p:txBody>
      </p:sp>
    </p:spTree>
    <p:extLst>
      <p:ext uri="{BB962C8B-B14F-4D97-AF65-F5344CB8AC3E}">
        <p14:creationId xmlns:p14="http://schemas.microsoft.com/office/powerpoint/2010/main" val="16703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you are going to be talking about keeping</a:t>
            </a:r>
            <a:r>
              <a:rPr lang="en-GB" baseline="0" dirty="0"/>
              <a:t> safe in the car. Lots of people are injured in car crashes because they weren’t doing everything they should have been to keep safe. </a:t>
            </a:r>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1</a:t>
            </a:fld>
            <a:endParaRPr lang="en-GB"/>
          </a:p>
        </p:txBody>
      </p:sp>
    </p:spTree>
    <p:extLst>
      <p:ext uri="{BB962C8B-B14F-4D97-AF65-F5344CB8AC3E}">
        <p14:creationId xmlns:p14="http://schemas.microsoft.com/office/powerpoint/2010/main" val="2855348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Ask the children to feel their bony collar bone and hips – this is where the seat belt should sit to keep you safe.</a:t>
            </a:r>
            <a:endParaRPr lang="en-GB" dirty="0"/>
          </a:p>
          <a:p>
            <a:endParaRPr lang="en-GB" dirty="0"/>
          </a:p>
          <a:p>
            <a:r>
              <a:rPr lang="en-GB" sz="1200" b="0" i="0" u="none" strike="noStrike" kern="1200" baseline="0" dirty="0">
                <a:solidFill>
                  <a:schemeClr val="tx1"/>
                </a:solidFill>
                <a:latin typeface="+mn-lt"/>
                <a:ea typeface="+mn-ea"/>
                <a:cs typeface="+mn-cs"/>
              </a:rPr>
              <a:t>Adult seat belts do not fit children properly as the seat belt rests</a:t>
            </a:r>
            <a:r>
              <a:rPr lang="en-GB" baseline="0" dirty="0"/>
              <a:t> on the soft tissues of the neck and tummy rather than the strong bones of the upper thigh/pelvis and collar bone. </a:t>
            </a:r>
            <a:r>
              <a:rPr lang="en-GB" sz="1200" b="0" i="0" u="none" strike="noStrike" kern="1200" baseline="0" dirty="0">
                <a:solidFill>
                  <a:schemeClr val="tx1"/>
                </a:solidFill>
                <a:latin typeface="+mn-lt"/>
                <a:ea typeface="+mn-ea"/>
                <a:cs typeface="+mn-cs"/>
              </a:rPr>
              <a:t>In a crash this could cause serious injuries to the neck and internal organs. Younger children may also slip underneath the seatbelt.</a:t>
            </a:r>
            <a:r>
              <a:rPr lang="en-GB" baseline="0" dirty="0"/>
              <a:t> A child seat or booster cushion ensures that the straps are in the correct places and the crash forces are distributed evenly. </a:t>
            </a:r>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10</a:t>
            </a:fld>
            <a:endParaRPr lang="en-GB"/>
          </a:p>
        </p:txBody>
      </p:sp>
    </p:spTree>
    <p:extLst>
      <p:ext uri="{BB962C8B-B14F-4D97-AF65-F5344CB8AC3E}">
        <p14:creationId xmlns:p14="http://schemas.microsoft.com/office/powerpoint/2010/main" val="263886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Which seat do you think is safer?</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High back booster is safer – it protects the head &amp; spine. The seat</a:t>
            </a:r>
            <a:r>
              <a:rPr lang="en-GB" sz="1200" b="0" kern="1200" baseline="0" dirty="0">
                <a:solidFill>
                  <a:schemeClr val="tx1"/>
                </a:solidFill>
                <a:effectLst/>
                <a:latin typeface="+mn-lt"/>
                <a:ea typeface="+mn-ea"/>
                <a:cs typeface="+mn-cs"/>
              </a:rPr>
              <a:t> belt clips </a:t>
            </a:r>
            <a:r>
              <a:rPr lang="en-GB" sz="1200" b="0" kern="1200" dirty="0">
                <a:solidFill>
                  <a:schemeClr val="tx1"/>
                </a:solidFill>
                <a:effectLst/>
                <a:latin typeface="+mn-lt"/>
                <a:ea typeface="+mn-ea"/>
                <a:cs typeface="+mn-cs"/>
              </a:rPr>
              <a:t>keep the seat belt in the correct position</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on the chest, hips and thighs. The high back booster is</a:t>
            </a:r>
            <a:r>
              <a:rPr lang="en-GB" sz="1200" b="0" kern="1200" baseline="0" dirty="0">
                <a:solidFill>
                  <a:schemeClr val="tx1"/>
                </a:solidFill>
                <a:effectLst/>
                <a:latin typeface="+mn-lt"/>
                <a:ea typeface="+mn-ea"/>
                <a:cs typeface="+mn-cs"/>
              </a:rPr>
              <a:t> not only for young children – its height adjusts to fit children up to 150cm. Some seats adjust widthways too. </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 The booster cushion is better than no seat at all. It will lift the child up so that the seat belt is resting on the correct place on the body but offers no extra protection. </a:t>
            </a:r>
            <a:endParaRPr lang="en-GB" sz="1200" b="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3E09BCE5-8136-4EB5-9080-7962467B21E1}" type="slidenum">
              <a:rPr lang="en-GB" smtClean="0"/>
              <a:t>11</a:t>
            </a:fld>
            <a:endParaRPr lang="en-GB"/>
          </a:p>
        </p:txBody>
      </p:sp>
    </p:spTree>
    <p:extLst>
      <p:ext uri="{BB962C8B-B14F-4D97-AF65-F5344CB8AC3E}">
        <p14:creationId xmlns:p14="http://schemas.microsoft.com/office/powerpoint/2010/main" val="338620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What is the</a:t>
            </a:r>
            <a:r>
              <a:rPr lang="en-GB" sz="1200" b="1" kern="1200" baseline="0" dirty="0">
                <a:solidFill>
                  <a:schemeClr val="tx1"/>
                </a:solidFill>
                <a:effectLst/>
                <a:latin typeface="+mn-lt"/>
                <a:ea typeface="+mn-ea"/>
                <a:cs typeface="+mn-cs"/>
              </a:rPr>
              <a:t> difference between the two pictures?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pictures demonstrate where the seat belt sits on the boy with and without a booster seat.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 First picture - t</a:t>
            </a:r>
            <a:r>
              <a:rPr lang="en-GB" sz="1200" b="0" kern="1200" dirty="0">
                <a:solidFill>
                  <a:schemeClr val="tx1"/>
                </a:solidFill>
                <a:effectLst/>
                <a:latin typeface="+mn-lt"/>
                <a:ea typeface="+mn-ea"/>
                <a:cs typeface="+mn-cs"/>
              </a:rPr>
              <a:t>he seatbelt is resting on his neck and cutting into his face.</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 lap belt is across his tummy which, in a crash, can be dangerous.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He needs a booster seat</a:t>
            </a:r>
            <a:r>
              <a:rPr lang="en-GB" sz="1200" b="0" kern="1200" baseline="0" dirty="0">
                <a:solidFill>
                  <a:schemeClr val="tx1"/>
                </a:solidFill>
                <a:effectLst/>
                <a:latin typeface="+mn-lt"/>
                <a:ea typeface="+mn-ea"/>
                <a:cs typeface="+mn-cs"/>
              </a:rPr>
              <a:t> as shown in the second picture to put the seat belt in the correct place. </a:t>
            </a:r>
            <a:r>
              <a:rPr lang="en-GB" sz="1200" b="0" kern="1200" dirty="0">
                <a:solidFill>
                  <a:schemeClr val="tx1"/>
                </a:solidFill>
                <a:effectLst/>
                <a:latin typeface="+mn-lt"/>
                <a:ea typeface="+mn-ea"/>
                <a:cs typeface="+mn-cs"/>
              </a:rPr>
              <a:t>Many children above 135cm still need a booster seat for the seat belt to fit correctly. </a:t>
            </a:r>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12</a:t>
            </a:fld>
            <a:endParaRPr lang="en-GB"/>
          </a:p>
        </p:txBody>
      </p:sp>
    </p:spTree>
    <p:extLst>
      <p:ext uri="{BB962C8B-B14F-4D97-AF65-F5344CB8AC3E}">
        <p14:creationId xmlns:p14="http://schemas.microsoft.com/office/powerpoint/2010/main" val="103157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boy is kneeling on the seat &amp; not using a seat belt or car seat.</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In a crash</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he would be thrown through</a:t>
            </a:r>
            <a:r>
              <a:rPr lang="en-GB" sz="1200" b="0" kern="1200" baseline="0" dirty="0">
                <a:solidFill>
                  <a:schemeClr val="tx1"/>
                </a:solidFill>
                <a:effectLst/>
                <a:latin typeface="+mn-lt"/>
                <a:ea typeface="+mn-ea"/>
                <a:cs typeface="+mn-cs"/>
              </a:rPr>
              <a:t> the car</a:t>
            </a:r>
            <a:r>
              <a:rPr lang="en-GB" sz="1200" b="0" kern="1200" dirty="0">
                <a:solidFill>
                  <a:schemeClr val="tx1"/>
                </a:solidFill>
                <a:effectLst/>
                <a:latin typeface="+mn-lt"/>
                <a:ea typeface="+mn-ea"/>
                <a:cs typeface="+mn-cs"/>
              </a:rPr>
              <a:t> &amp; could injure himself,</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driver and other</a:t>
            </a:r>
            <a:r>
              <a:rPr lang="en-GB" sz="1200" b="0" kern="1200" baseline="0" dirty="0">
                <a:solidFill>
                  <a:schemeClr val="tx1"/>
                </a:solidFill>
                <a:effectLst/>
                <a:latin typeface="+mn-lt"/>
                <a:ea typeface="+mn-ea"/>
                <a:cs typeface="+mn-cs"/>
              </a:rPr>
              <a:t> passengers</a:t>
            </a:r>
            <a:r>
              <a:rPr lang="en-GB" sz="1200" b="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13</a:t>
            </a:fld>
            <a:endParaRPr lang="en-GB"/>
          </a:p>
        </p:txBody>
      </p:sp>
    </p:spTree>
    <p:extLst>
      <p:ext uri="{BB962C8B-B14F-4D97-AF65-F5344CB8AC3E}">
        <p14:creationId xmlns:p14="http://schemas.microsoft.com/office/powerpoint/2010/main" val="332972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-None of the passengers are wearing a seat belt.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-There are too many people in the back of the car for the number of seat belts.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-They are breaking the law.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-Loose people can be thrown around the car in a crash and can seriously injure one other.  </a:t>
            </a:r>
          </a:p>
          <a:p>
            <a:endParaRPr lang="en-GB" baseline="0" dirty="0"/>
          </a:p>
        </p:txBody>
      </p:sp>
      <p:sp>
        <p:nvSpPr>
          <p:cNvPr id="4" name="Slide Number Placeholder 3"/>
          <p:cNvSpPr>
            <a:spLocks noGrp="1"/>
          </p:cNvSpPr>
          <p:nvPr>
            <p:ph type="sldNum" sz="quarter" idx="10"/>
          </p:nvPr>
        </p:nvSpPr>
        <p:spPr/>
        <p:txBody>
          <a:bodyPr/>
          <a:lstStyle/>
          <a:p>
            <a:fld id="{3E09BCE5-8136-4EB5-9080-7962467B21E1}" type="slidenum">
              <a:rPr lang="en-GB" smtClean="0"/>
              <a:t>14</a:t>
            </a:fld>
            <a:endParaRPr lang="en-GB"/>
          </a:p>
        </p:txBody>
      </p:sp>
    </p:spTree>
    <p:extLst>
      <p:ext uri="{BB962C8B-B14F-4D97-AF65-F5344CB8AC3E}">
        <p14:creationId xmlns:p14="http://schemas.microsoft.com/office/powerpoint/2010/main" val="53569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The boy has put the</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seat belt under his arm to stop it cutting into his face. He probably</a:t>
            </a:r>
            <a:r>
              <a:rPr lang="en-GB" sz="1200" b="0" kern="1200" baseline="0" dirty="0">
                <a:solidFill>
                  <a:schemeClr val="tx1"/>
                </a:solidFill>
                <a:effectLst/>
                <a:latin typeface="+mn-lt"/>
                <a:ea typeface="+mn-ea"/>
                <a:cs typeface="+mn-cs"/>
              </a:rPr>
              <a:t> put </a:t>
            </a:r>
            <a:r>
              <a:rPr lang="en-GB" sz="1200" b="0" kern="1200" dirty="0">
                <a:solidFill>
                  <a:schemeClr val="tx1"/>
                </a:solidFill>
                <a:effectLst/>
                <a:latin typeface="+mn-lt"/>
                <a:ea typeface="+mn-ea"/>
                <a:cs typeface="+mn-cs"/>
              </a:rPr>
              <a:t>it there because it was</a:t>
            </a:r>
            <a:r>
              <a:rPr lang="en-GB" sz="1200" b="0" kern="1200" baseline="0" dirty="0">
                <a:solidFill>
                  <a:schemeClr val="tx1"/>
                </a:solidFill>
                <a:effectLst/>
                <a:latin typeface="+mn-lt"/>
                <a:ea typeface="+mn-ea"/>
                <a:cs typeface="+mn-cs"/>
              </a:rPr>
              <a:t> uncomfortable as he doesn’t have a booster seat. </a:t>
            </a:r>
            <a:r>
              <a:rPr lang="en-GB" sz="1200" b="0" kern="1200" dirty="0">
                <a:solidFill>
                  <a:schemeClr val="tx1"/>
                </a:solidFill>
                <a:effectLst/>
                <a:latin typeface="+mn-lt"/>
                <a:ea typeface="+mn-ea"/>
                <a:cs typeface="+mn-cs"/>
              </a:rPr>
              <a:t>In a crash he could be seriously injured (he could head butt his knees and damage his spine).</a:t>
            </a:r>
          </a:p>
          <a:p>
            <a:r>
              <a:rPr lang="en-GB" sz="1200" b="0" kern="1200" dirty="0">
                <a:solidFill>
                  <a:schemeClr val="tx1"/>
                </a:solidFill>
                <a:effectLst/>
                <a:latin typeface="+mn-lt"/>
                <a:ea typeface="+mn-ea"/>
                <a:cs typeface="+mn-cs"/>
              </a:rPr>
              <a:t> </a:t>
            </a:r>
          </a:p>
          <a:p>
            <a:pPr lvl="0"/>
            <a:r>
              <a:rPr lang="en-GB" sz="1200" b="0" kern="1200" dirty="0">
                <a:solidFill>
                  <a:schemeClr val="tx1"/>
                </a:solidFill>
                <a:effectLst/>
                <a:latin typeface="+mn-lt"/>
                <a:ea typeface="+mn-ea"/>
                <a:cs typeface="+mn-cs"/>
              </a:rPr>
              <a:t>- The driver could be fined because he</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is not using</a:t>
            </a:r>
            <a:r>
              <a:rPr lang="en-GB" sz="1200" b="0" kern="1200" baseline="0" dirty="0">
                <a:solidFill>
                  <a:schemeClr val="tx1"/>
                </a:solidFill>
                <a:effectLst/>
                <a:latin typeface="+mn-lt"/>
                <a:ea typeface="+mn-ea"/>
                <a:cs typeface="+mn-cs"/>
              </a:rPr>
              <a:t> a booster seat.</a:t>
            </a:r>
            <a:endParaRPr lang="en-GB" sz="1200" b="0" kern="1200" dirty="0">
              <a:solidFill>
                <a:schemeClr val="tx1"/>
              </a:solidFill>
              <a:effectLst/>
              <a:latin typeface="+mn-lt"/>
              <a:ea typeface="+mn-ea"/>
              <a:cs typeface="+mn-cs"/>
            </a:endParaRPr>
          </a:p>
          <a:p>
            <a:endParaRPr lang="en-GB" b="0" dirty="0"/>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15</a:t>
            </a:fld>
            <a:endParaRPr lang="en-GB"/>
          </a:p>
        </p:txBody>
      </p:sp>
    </p:spTree>
    <p:extLst>
      <p:ext uri="{BB962C8B-B14F-4D97-AF65-F5344CB8AC3E}">
        <p14:creationId xmlns:p14="http://schemas.microsoft.com/office/powerpoint/2010/main" val="2306766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The seat belt does not fit the boy correctly &amp; is resting on his tummy and cutting into his neck.</a:t>
            </a:r>
            <a:r>
              <a:rPr lang="en-GB" sz="1200" b="0" kern="1200" baseline="0" dirty="0">
                <a:solidFill>
                  <a:schemeClr val="tx1"/>
                </a:solidFill>
                <a:effectLst/>
                <a:latin typeface="+mn-lt"/>
                <a:ea typeface="+mn-ea"/>
                <a:cs typeface="+mn-cs"/>
              </a:rPr>
              <a:t> This could cause a lot of injuries if the car had to break suddenly or crashed.</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p>
          <a:p>
            <a:pPr lvl="0"/>
            <a:r>
              <a:rPr lang="en-GB" sz="1200" b="0" kern="1200" dirty="0">
                <a:solidFill>
                  <a:schemeClr val="tx1"/>
                </a:solidFill>
                <a:effectLst/>
                <a:latin typeface="+mn-lt"/>
                <a:ea typeface="+mn-ea"/>
                <a:cs typeface="+mn-cs"/>
              </a:rPr>
              <a:t>He needs a booster seat</a:t>
            </a:r>
            <a:r>
              <a:rPr lang="en-GB" sz="1200" b="0" kern="1200" baseline="0" dirty="0">
                <a:solidFill>
                  <a:schemeClr val="tx1"/>
                </a:solidFill>
                <a:effectLst/>
                <a:latin typeface="+mn-lt"/>
                <a:ea typeface="+mn-ea"/>
                <a:cs typeface="+mn-cs"/>
              </a:rPr>
              <a:t> to put the seat belt in the correct place. </a:t>
            </a:r>
            <a:r>
              <a:rPr lang="en-GB" sz="1200" b="0" kern="1200" dirty="0">
                <a:solidFill>
                  <a:schemeClr val="tx1"/>
                </a:solidFill>
                <a:effectLst/>
                <a:latin typeface="+mn-lt"/>
                <a:ea typeface="+mn-ea"/>
                <a:cs typeface="+mn-cs"/>
              </a:rPr>
              <a:t>The driver could be fined because he</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is not using</a:t>
            </a:r>
            <a:r>
              <a:rPr lang="en-GB" sz="1200" b="0" kern="1200" baseline="0" dirty="0">
                <a:solidFill>
                  <a:schemeClr val="tx1"/>
                </a:solidFill>
                <a:effectLst/>
                <a:latin typeface="+mn-lt"/>
                <a:ea typeface="+mn-ea"/>
                <a:cs typeface="+mn-cs"/>
              </a:rPr>
              <a:t> one.</a:t>
            </a:r>
            <a:endParaRPr lang="en-GB" sz="1200" b="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340E073D-7251-491F-AA53-36A4A590DBB8}" type="slidenum">
              <a:rPr lang="en-GB" smtClean="0"/>
              <a:t>16</a:t>
            </a:fld>
            <a:endParaRPr lang="en-GB"/>
          </a:p>
        </p:txBody>
      </p:sp>
    </p:spTree>
    <p:extLst>
      <p:ext uri="{BB962C8B-B14F-4D97-AF65-F5344CB8AC3E}">
        <p14:creationId xmlns:p14="http://schemas.microsoft.com/office/powerpoint/2010/main" val="3819242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much</a:t>
            </a:r>
            <a:r>
              <a:rPr lang="en-GB" baseline="0" dirty="0"/>
              <a:t> safer. The seat belt is in the correct place now and the seat will protect his body, spine and head in a crash. </a:t>
            </a:r>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17</a:t>
            </a:fld>
            <a:endParaRPr lang="en-GB"/>
          </a:p>
        </p:txBody>
      </p:sp>
    </p:spTree>
    <p:extLst>
      <p:ext uri="{BB962C8B-B14F-4D97-AF65-F5344CB8AC3E}">
        <p14:creationId xmlns:p14="http://schemas.microsoft.com/office/powerpoint/2010/main" val="92737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Young</a:t>
            </a:r>
            <a:r>
              <a:rPr lang="en-GB" sz="1200" b="0" kern="1200" baseline="0" dirty="0">
                <a:solidFill>
                  <a:schemeClr val="tx1"/>
                </a:solidFill>
                <a:effectLst/>
                <a:latin typeface="+mn-lt"/>
                <a:ea typeface="+mn-ea"/>
                <a:cs typeface="+mn-cs"/>
              </a:rPr>
              <a:t> children should never sit on knees – even with a seat belt around them. </a:t>
            </a:r>
            <a:r>
              <a:rPr lang="en-GB" sz="1200" b="0" kern="1200" dirty="0">
                <a:solidFill>
                  <a:schemeClr val="tx1"/>
                </a:solidFill>
                <a:effectLst/>
                <a:latin typeface="+mn-lt"/>
                <a:ea typeface="+mn-ea"/>
                <a:cs typeface="+mn-cs"/>
              </a:rPr>
              <a:t>If the car crashed the smaller</a:t>
            </a:r>
            <a:r>
              <a:rPr lang="en-GB" sz="1200" b="0" kern="1200" baseline="0" dirty="0">
                <a:solidFill>
                  <a:schemeClr val="tx1"/>
                </a:solidFill>
                <a:effectLst/>
                <a:latin typeface="+mn-lt"/>
                <a:ea typeface="+mn-ea"/>
                <a:cs typeface="+mn-cs"/>
              </a:rPr>
              <a:t> person</a:t>
            </a:r>
            <a:r>
              <a:rPr lang="en-GB" sz="1200" b="0" kern="1200" dirty="0">
                <a:solidFill>
                  <a:schemeClr val="tx1"/>
                </a:solidFill>
                <a:effectLst/>
                <a:latin typeface="+mn-lt"/>
                <a:ea typeface="+mn-ea"/>
                <a:cs typeface="+mn-cs"/>
              </a:rPr>
              <a:t> could be </a:t>
            </a:r>
            <a:r>
              <a:rPr lang="en-GB" sz="1200" b="0" kern="1200" baseline="0" dirty="0">
                <a:solidFill>
                  <a:schemeClr val="tx1"/>
                </a:solidFill>
                <a:effectLst/>
                <a:latin typeface="+mn-lt"/>
                <a:ea typeface="+mn-ea"/>
                <a:cs typeface="+mn-cs"/>
              </a:rPr>
              <a:t>crushed between the seat belt and the bigger person</a:t>
            </a:r>
            <a:r>
              <a:rPr lang="en-GB" sz="1200" b="0" kern="1200" dirty="0">
                <a:solidFill>
                  <a:schemeClr val="tx1"/>
                </a:solidFill>
                <a:effectLst/>
                <a:latin typeface="+mn-lt"/>
                <a:ea typeface="+mn-ea"/>
                <a:cs typeface="+mn-cs"/>
              </a:rPr>
              <a:t>. Their heads could bang together</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causing a serious injury.</a:t>
            </a:r>
            <a:r>
              <a:rPr lang="en-GB" sz="1200" b="0" kern="1200" baseline="0" dirty="0">
                <a:solidFill>
                  <a:schemeClr val="tx1"/>
                </a:solidFill>
                <a:effectLst/>
                <a:latin typeface="+mn-lt"/>
                <a:ea typeface="+mn-ea"/>
                <a:cs typeface="+mn-cs"/>
              </a:rPr>
              <a:t> It is impossible to keep hold of a baby in a crash. The baby could be thrown with force into the dashboard and windscreen.</a:t>
            </a:r>
          </a:p>
          <a:p>
            <a:pPr lvl="0"/>
            <a:endParaRPr lang="en-GB" sz="1200" b="0" kern="1200" baseline="0" dirty="0">
              <a:solidFill>
                <a:schemeClr val="tx1"/>
              </a:solidFill>
              <a:effectLst/>
              <a:latin typeface="+mn-lt"/>
              <a:ea typeface="+mn-ea"/>
              <a:cs typeface="+mn-cs"/>
            </a:endParaRPr>
          </a:p>
          <a:p>
            <a:pPr lvl="0"/>
            <a:r>
              <a:rPr lang="en-GB" sz="1200" b="0" kern="1200" baseline="0" dirty="0">
                <a:solidFill>
                  <a:schemeClr val="tx1"/>
                </a:solidFill>
                <a:effectLst/>
                <a:latin typeface="+mn-lt"/>
                <a:ea typeface="+mn-ea"/>
                <a:cs typeface="+mn-cs"/>
              </a:rPr>
              <a:t>A seat belt is designed for one person and should never be shared.</a:t>
            </a:r>
            <a:endParaRPr lang="en-GB" sz="1200" b="0" kern="1200" dirty="0">
              <a:solidFill>
                <a:schemeClr val="tx1"/>
              </a:solidFill>
              <a:effectLst/>
              <a:latin typeface="+mn-lt"/>
              <a:ea typeface="+mn-ea"/>
              <a:cs typeface="+mn-cs"/>
            </a:endParaRPr>
          </a:p>
          <a:p>
            <a:pPr lvl="0"/>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18</a:t>
            </a:fld>
            <a:endParaRPr lang="en-GB"/>
          </a:p>
        </p:txBody>
      </p:sp>
    </p:spTree>
    <p:extLst>
      <p:ext uri="{BB962C8B-B14F-4D97-AF65-F5344CB8AC3E}">
        <p14:creationId xmlns:p14="http://schemas.microsoft.com/office/powerpoint/2010/main" val="758778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Discussion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baseline="0" dirty="0"/>
              <a:t> </a:t>
            </a:r>
            <a:r>
              <a:rPr lang="en-GB" dirty="0"/>
              <a:t>You</a:t>
            </a:r>
            <a:r>
              <a:rPr lang="en-GB" baseline="0" dirty="0"/>
              <a:t> are putting other passengers &amp; the driver at risk as well as yourself. Do you want to be responsible for injuring me or another person? If you care about me you   should wear your seat belt! </a:t>
            </a:r>
          </a:p>
          <a:p>
            <a:r>
              <a:rPr lang="en-GB" dirty="0"/>
              <a:t>-It is the law</a:t>
            </a:r>
          </a:p>
          <a:p>
            <a:r>
              <a:rPr lang="en-GB" baseline="0" dirty="0"/>
              <a:t>-</a:t>
            </a:r>
            <a:r>
              <a:rPr lang="en-GB" dirty="0"/>
              <a:t>Seat</a:t>
            </a:r>
            <a:r>
              <a:rPr lang="en-GB" baseline="0" dirty="0"/>
              <a:t> belts save lives</a:t>
            </a:r>
          </a:p>
          <a:p>
            <a:r>
              <a:rPr lang="en-GB" baseline="0" dirty="0"/>
              <a:t>-£100 fine per person (age 14 and above are responsible for paying their own fine).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t>
            </a:r>
            <a:r>
              <a:rPr lang="en-GB" dirty="0"/>
              <a:t>Refer back</a:t>
            </a:r>
            <a:r>
              <a:rPr lang="en-GB" baseline="0" dirty="0"/>
              <a:t> to the notes on slide 11 for the reasons why children need car seats and boosters.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safe and unsafe behaviour in the car and distracting the driver</a:t>
            </a:r>
            <a:r>
              <a:rPr lang="en-GB" sz="1200" kern="1200" baseline="0" dirty="0">
                <a:solidFill>
                  <a:schemeClr val="tx1"/>
                </a:solidFill>
                <a:effectLst/>
                <a:latin typeface="+mn-lt"/>
                <a:ea typeface="+mn-ea"/>
                <a:cs typeface="+mn-cs"/>
              </a:rPr>
              <a:t>, e.g. arguing with siblings, loud music, showing them pictures on a mobile phone etc…</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19</a:t>
            </a:fld>
            <a:endParaRPr lang="en-GB"/>
          </a:p>
        </p:txBody>
      </p:sp>
    </p:spTree>
    <p:extLst>
      <p:ext uri="{BB962C8B-B14F-4D97-AF65-F5344CB8AC3E}">
        <p14:creationId xmlns:p14="http://schemas.microsoft.com/office/powerpoint/2010/main" val="366315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seat belts, car seats / booster cushions</a:t>
            </a:r>
          </a:p>
          <a:p>
            <a:r>
              <a:rPr lang="en-GB" dirty="0"/>
              <a:t>A seat belt holds</a:t>
            </a:r>
            <a:r>
              <a:rPr lang="en-GB" baseline="0" dirty="0"/>
              <a:t> you in your seat if the vehicle crashes or brakes suddenly. The seat belt will stop you from being thrown through the car or through the windscreen &amp; seriously injuring yourself.</a:t>
            </a:r>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2</a:t>
            </a:fld>
            <a:endParaRPr lang="en-GB"/>
          </a:p>
        </p:txBody>
      </p:sp>
    </p:spTree>
    <p:extLst>
      <p:ext uri="{BB962C8B-B14F-4D97-AF65-F5344CB8AC3E}">
        <p14:creationId xmlns:p14="http://schemas.microsoft.com/office/powerpoint/2010/main" val="2873187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children ask</a:t>
            </a:r>
            <a:r>
              <a:rPr lang="en-GB" baseline="0" dirty="0"/>
              <a:t> what age they are allowed to sit in the front. The answer to this is that all cars are different – they need to check their vehicle’s handbook. Some cars specify an age, others you can sit in the front at any age as long as you are using the appropriate car seat (&amp; of course wearing a seat belt). However, the back is always safer (for adults &amp; children). Air bags are in the front to protect adults – they can cause injury to children.  </a:t>
            </a:r>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20</a:t>
            </a:fld>
            <a:endParaRPr lang="en-GB"/>
          </a:p>
        </p:txBody>
      </p:sp>
    </p:spTree>
    <p:extLst>
      <p:ext uri="{BB962C8B-B14F-4D97-AF65-F5344CB8AC3E}">
        <p14:creationId xmlns:p14="http://schemas.microsoft.com/office/powerpoint/2010/main" val="979280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rhyme that the children can all</a:t>
            </a:r>
            <a:r>
              <a:rPr lang="en-GB" baseline="0" dirty="0"/>
              <a:t> say</a:t>
            </a:r>
            <a:r>
              <a:rPr lang="en-GB" dirty="0"/>
              <a:t> together with actions. </a:t>
            </a:r>
          </a:p>
        </p:txBody>
      </p:sp>
      <p:sp>
        <p:nvSpPr>
          <p:cNvPr id="4" name="Slide Number Placeholder 3"/>
          <p:cNvSpPr>
            <a:spLocks noGrp="1"/>
          </p:cNvSpPr>
          <p:nvPr>
            <p:ph type="sldNum" sz="quarter" idx="10"/>
          </p:nvPr>
        </p:nvSpPr>
        <p:spPr/>
        <p:txBody>
          <a:bodyPr/>
          <a:lstStyle/>
          <a:p>
            <a:fld id="{340E073D-7251-491F-AA53-36A4A590DBB8}" type="slidenum">
              <a:rPr lang="en-GB" smtClean="0"/>
              <a:t>21</a:t>
            </a:fld>
            <a:endParaRPr lang="en-GB"/>
          </a:p>
        </p:txBody>
      </p:sp>
    </p:spTree>
    <p:extLst>
      <p:ext uri="{BB962C8B-B14F-4D97-AF65-F5344CB8AC3E}">
        <p14:creationId xmlns:p14="http://schemas.microsoft.com/office/powerpoint/2010/main" val="189126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When a car crashes you continue to travel at the same speed the car was going until something stops you – this would be the seat belt if you were wearing one. If you are not wearing a seat belt you will carry on travelling through the car towards the dashboard and windscreen. There have been many crashes where passengers have been thrown through the windscreen and onto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You would normally travel through the car head first as the head is at the top of the body and is the heaviest. When the head hits something all the force then travels through the skull and into the brain and down the spine which can cause brain damage and spinal injuries. </a:t>
            </a:r>
            <a:endParaRPr lang="en-GB" dirty="0"/>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3</a:t>
            </a:fld>
            <a:endParaRPr lang="en-GB"/>
          </a:p>
        </p:txBody>
      </p:sp>
    </p:spTree>
    <p:extLst>
      <p:ext uri="{BB962C8B-B14F-4D97-AF65-F5344CB8AC3E}">
        <p14:creationId xmlns:p14="http://schemas.microsoft.com/office/powerpoint/2010/main" val="43721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on</a:t>
            </a:r>
            <a:r>
              <a:rPr lang="en-GB" baseline="0" dirty="0"/>
              <a:t> the board or use individual worksheets.</a:t>
            </a:r>
          </a:p>
          <a:p>
            <a:endParaRPr lang="en-GB" baseline="0" dirty="0"/>
          </a:p>
          <a:p>
            <a:r>
              <a:rPr lang="en-GB" baseline="0" dirty="0"/>
              <a:t>The person on the skateboard will continue to travel forward when the skateboard hits the step, until they hit the floor.</a:t>
            </a:r>
          </a:p>
          <a:p>
            <a:r>
              <a:rPr lang="en-GB" baseline="0" dirty="0"/>
              <a:t>When the car hits the tree the car will stop but the driver, any passengers not wearing a seat belt and anything loose in the car will continue to travel forward until they hit the dash board, windscreen, bonnet or tree. Possible injuries can be discussed.  </a:t>
            </a:r>
            <a:endParaRPr lang="en-GB" dirty="0"/>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4</a:t>
            </a:fld>
            <a:endParaRPr lang="en-GB"/>
          </a:p>
        </p:txBody>
      </p:sp>
    </p:spTree>
    <p:extLst>
      <p:ext uri="{BB962C8B-B14F-4D97-AF65-F5344CB8AC3E}">
        <p14:creationId xmlns:p14="http://schemas.microsoft.com/office/powerpoint/2010/main" val="257542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If you were sat in the back without a seat belt and the car crashed, you would be thrown forwards at the same speed the car was travelling and hit the person sat in front of you with great force. This would mean serious injuries or death for you and the person in front. See film clip (click on link in full presentation mode).</a:t>
            </a:r>
          </a:p>
          <a:p>
            <a:endParaRPr lang="en-GB" baseline="0" dirty="0"/>
          </a:p>
          <a:p>
            <a:r>
              <a:rPr lang="en-GB" baseline="0" dirty="0"/>
              <a:t>Ask the children who they sit behind in the car (usually someone they care about). How they would feel if they were responsible for injuring that person because they didn’t wear their seat belt?</a:t>
            </a:r>
          </a:p>
          <a:p>
            <a:endParaRPr lang="en-GB" baseline="0" dirty="0"/>
          </a:p>
          <a:p>
            <a:r>
              <a:rPr lang="en-GB" baseline="0" dirty="0"/>
              <a:t>Any loose objects in the car could cause serious injury in a crash (even something as small as a tissue box). Any bags / loose equipment should be placed in the boot and booster seats should be strapped in even when not in use.  Click on the film clip in full screen. </a:t>
            </a:r>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5</a:t>
            </a:fld>
            <a:endParaRPr lang="en-GB"/>
          </a:p>
        </p:txBody>
      </p:sp>
    </p:spTree>
    <p:extLst>
      <p:ext uri="{BB962C8B-B14F-4D97-AF65-F5344CB8AC3E}">
        <p14:creationId xmlns:p14="http://schemas.microsoft.com/office/powerpoint/2010/main" val="11022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driver can be fined</a:t>
            </a:r>
            <a:r>
              <a:rPr lang="en-GB" baseline="0" dirty="0"/>
              <a:t> up to £500 </a:t>
            </a:r>
            <a:r>
              <a:rPr lang="en-GB" dirty="0"/>
              <a:t>if a child under 14 isn’t wearing a seat belt or using the correct car seat</a:t>
            </a:r>
            <a:r>
              <a:rPr lang="en-GB" baseline="0" dirty="0"/>
              <a:t> (information from www.gov.uk). </a:t>
            </a:r>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6</a:t>
            </a:fld>
            <a:endParaRPr lang="en-GB"/>
          </a:p>
        </p:txBody>
      </p:sp>
    </p:spTree>
    <p:extLst>
      <p:ext uri="{BB962C8B-B14F-4D97-AF65-F5344CB8AC3E}">
        <p14:creationId xmlns:p14="http://schemas.microsoft.com/office/powerpoint/2010/main" val="90517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7</a:t>
            </a:fld>
            <a:endParaRPr lang="en-GB"/>
          </a:p>
        </p:txBody>
      </p:sp>
    </p:spTree>
    <p:extLst>
      <p:ext uri="{BB962C8B-B14F-4D97-AF65-F5344CB8AC3E}">
        <p14:creationId xmlns:p14="http://schemas.microsoft.com/office/powerpoint/2010/main" val="420972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Most crashes happen close to home,</a:t>
            </a:r>
            <a:r>
              <a:rPr lang="en-GB" baseline="0" dirty="0"/>
              <a:t> on short, familiar journeys we make every day.</a:t>
            </a:r>
          </a:p>
          <a:p>
            <a:pPr marL="228600" indent="-228600">
              <a:buAutoNum type="arabicPeriod"/>
            </a:pPr>
            <a:r>
              <a:rPr lang="en-GB" baseline="0" dirty="0"/>
              <a:t>We never know when a car may crash into us. Your mum or dad might be a very careful driver, but many drivers do not behave in a safe way. Driver behaviour can be discussed here – mobile phones, speeding, drinking &amp; driving etc.  </a:t>
            </a:r>
          </a:p>
          <a:p>
            <a:pPr marL="228600" indent="-228600">
              <a:buAutoNum type="arabicPeriod"/>
            </a:pPr>
            <a:r>
              <a:rPr lang="en-GB" baseline="0" dirty="0"/>
              <a:t>Often seat belts are uncomfortable for children because they still need to be using a booster seat.</a:t>
            </a:r>
          </a:p>
          <a:p>
            <a:pPr marL="228600" indent="-228600">
              <a:buAutoNum type="arabicPeriod"/>
            </a:pPr>
            <a:r>
              <a:rPr lang="en-GB" baseline="0" dirty="0"/>
              <a:t>Air bags are designed to work with a seat belt. They inflate at up to 200mph so could cause serious injuries for people who are not wearing one. An airbag will not stop you from being thrown around the car or through the windscreen. </a:t>
            </a:r>
          </a:p>
          <a:p>
            <a:pPr marL="228600" indent="-228600">
              <a:buAutoNum type="arabicPeriod"/>
            </a:pPr>
            <a:r>
              <a:rPr lang="en-GB" baseline="0" dirty="0"/>
              <a:t>You must wear your seat belt in the back as well as in the front. You can still seriously injure yourself and other passengers if you are sat in the back of the car without a seat belt. You could be thrown into the front seat at the speed the car is travelling and injure or kill the passenger in that seat. </a:t>
            </a:r>
          </a:p>
          <a:p>
            <a:pPr marL="228600" indent="-228600">
              <a:buFont typeface="+mj-lt"/>
              <a:buAutoNum type="arabicPeriod"/>
            </a:pPr>
            <a:r>
              <a:rPr lang="en-GB" baseline="0" dirty="0"/>
              <a:t>Think of something you can do to remind you to always put on your seat belt (a sticker somewhere in the car perhaps). You can remind other people in your car to put  theirs on too. </a:t>
            </a:r>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8</a:t>
            </a:fld>
            <a:endParaRPr lang="en-GB"/>
          </a:p>
        </p:txBody>
      </p:sp>
    </p:spTree>
    <p:extLst>
      <p:ext uri="{BB962C8B-B14F-4D97-AF65-F5344CB8AC3E}">
        <p14:creationId xmlns:p14="http://schemas.microsoft.com/office/powerpoint/2010/main" val="4471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It is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safer for children to use a seat until they reach 150cm</a:t>
            </a:r>
            <a:r>
              <a:rPr lang="en-GB" sz="1200" b="0" kern="1200" baseline="0" dirty="0">
                <a:solidFill>
                  <a:schemeClr val="tx1"/>
                </a:solidFill>
                <a:effectLst/>
                <a:latin typeface="+mn-lt"/>
                <a:ea typeface="+mn-ea"/>
                <a:cs typeface="+mn-cs"/>
              </a:rPr>
              <a:t> (the next slide explains why).</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Suggested activity:</a:t>
            </a:r>
          </a:p>
          <a:p>
            <a:r>
              <a:rPr lang="en-GB" sz="1200" b="0" kern="1200" dirty="0">
                <a:solidFill>
                  <a:schemeClr val="tx1"/>
                </a:solidFill>
                <a:effectLst/>
                <a:latin typeface="+mn-lt"/>
                <a:ea typeface="+mn-ea"/>
                <a:cs typeface="+mn-cs"/>
              </a:rPr>
              <a:t>Bring a few children out to measure or ask them to measure each other and record their height. A class graph could be made to show the heights of the children.</a:t>
            </a:r>
          </a:p>
          <a:p>
            <a:endParaRPr lang="en-GB" dirty="0"/>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9</a:t>
            </a:fld>
            <a:endParaRPr lang="en-GB"/>
          </a:p>
        </p:txBody>
      </p:sp>
    </p:spTree>
    <p:extLst>
      <p:ext uri="{BB962C8B-B14F-4D97-AF65-F5344CB8AC3E}">
        <p14:creationId xmlns:p14="http://schemas.microsoft.com/office/powerpoint/2010/main" val="127633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326239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314930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80280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96129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FAF2-ECA3-451B-90FB-95F82AFD29C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118171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CFFAF2-ECA3-451B-90FB-95F82AFD29CE}"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6747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CFFAF2-ECA3-451B-90FB-95F82AFD29CE}" type="datetimeFigureOut">
              <a:rPr lang="en-GB" smtClean="0"/>
              <a:t>15/12/2023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40346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CFFAF2-ECA3-451B-90FB-95F82AFD29CE}" type="datetimeFigureOut">
              <a:rPr lang="en-GB" smtClean="0"/>
              <a:t>15/12/2023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198608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FFAF2-ECA3-451B-90FB-95F82AFD29CE}" type="datetimeFigureOut">
              <a:rPr lang="en-GB" smtClean="0"/>
              <a:t>15/12/2023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249749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FFAF2-ECA3-451B-90FB-95F82AFD29CE}"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262524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FFAF2-ECA3-451B-90FB-95F82AFD29CE}"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250210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FFAF2-ECA3-451B-90FB-95F82AFD29CE}" type="datetimeFigureOut">
              <a:rPr lang="en-GB" smtClean="0"/>
              <a:t>15/12/2023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F722F-BF57-4437-A62E-854E18099D32}" type="slidenum">
              <a:rPr lang="en-GB" smtClean="0"/>
              <a:t>‹#›</a:t>
            </a:fld>
            <a:endParaRPr lang="en-GB"/>
          </a:p>
        </p:txBody>
      </p:sp>
    </p:spTree>
    <p:extLst>
      <p:ext uri="{BB962C8B-B14F-4D97-AF65-F5344CB8AC3E}">
        <p14:creationId xmlns:p14="http://schemas.microsoft.com/office/powerpoint/2010/main" val="219176026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_Af8w2SAT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a:xfrm>
            <a:off x="1331640" y="836712"/>
            <a:ext cx="6400800" cy="1752600"/>
          </a:xfrm>
        </p:spPr>
        <p:txBody>
          <a:bodyPr>
            <a:normAutofit/>
          </a:bodyPr>
          <a:lstStyle/>
          <a:p>
            <a:r>
              <a:rPr lang="en-GB" sz="6600" b="1" dirty="0">
                <a:solidFill>
                  <a:srgbClr val="FFFF00"/>
                </a:solidFill>
              </a:rPr>
              <a:t>KS2 In Car Safety</a:t>
            </a:r>
          </a:p>
        </p:txBody>
      </p:sp>
      <p:pic>
        <p:nvPicPr>
          <p:cNvPr id="4" name="Picture 2" descr="T:\Plans &amp; Performance\Transport Planning\Road Safety\Master Documents 2020\Bradford Print &amp; Design Team Leaflets Artwork\In car safety\no seatbelts artwor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224214"/>
            <a:ext cx="3168352" cy="411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35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b="1" dirty="0">
                <a:solidFill>
                  <a:srgbClr val="FFFF00"/>
                </a:solidFill>
              </a:rPr>
              <a:t>Why do we need to use a car seat?</a:t>
            </a:r>
          </a:p>
        </p:txBody>
      </p:sp>
      <p:sp>
        <p:nvSpPr>
          <p:cNvPr id="3" name="Content Placeholder 2"/>
          <p:cNvSpPr>
            <a:spLocks noGrp="1"/>
          </p:cNvSpPr>
          <p:nvPr>
            <p:ph idx="1"/>
          </p:nvPr>
        </p:nvSpPr>
        <p:spPr>
          <a:xfrm>
            <a:off x="357199" y="1294297"/>
            <a:ext cx="4211960" cy="6093296"/>
          </a:xfrm>
        </p:spPr>
        <p:txBody>
          <a:bodyPr>
            <a:normAutofit/>
          </a:bodyPr>
          <a:lstStyle/>
          <a:p>
            <a:r>
              <a:rPr lang="en-GB" sz="3300" dirty="0">
                <a:solidFill>
                  <a:srgbClr val="FFFF00"/>
                </a:solidFill>
              </a:rPr>
              <a:t>A car seat or booster cushion makes sure that the seat belt sits on the bony part of your shoulder and hips and </a:t>
            </a:r>
            <a:r>
              <a:rPr lang="en-GB" sz="3300" b="1" dirty="0">
                <a:solidFill>
                  <a:srgbClr val="FFFF00"/>
                </a:solidFill>
              </a:rPr>
              <a:t>NOT</a:t>
            </a:r>
            <a:r>
              <a:rPr lang="en-GB" sz="3300" dirty="0">
                <a:solidFill>
                  <a:srgbClr val="FFFF00"/>
                </a:solidFill>
              </a:rPr>
              <a:t> on the soft parts of your neck and tummy which could be dangerous</a:t>
            </a:r>
            <a:endParaRPr lang="en-GB" sz="33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762" y="1294297"/>
            <a:ext cx="3497416" cy="494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solidFill>
                  <a:srgbClr val="FFFF00"/>
                </a:solidFill>
              </a:rPr>
              <a:t>Car Seats</a:t>
            </a:r>
          </a:p>
        </p:txBody>
      </p:sp>
      <p:sp>
        <p:nvSpPr>
          <p:cNvPr id="3" name="Content Placeholder 2"/>
          <p:cNvSpPr>
            <a:spLocks noGrp="1"/>
          </p:cNvSpPr>
          <p:nvPr>
            <p:ph idx="1"/>
          </p:nvPr>
        </p:nvSpPr>
        <p:spPr>
          <a:xfrm>
            <a:off x="539552" y="1124745"/>
            <a:ext cx="8147248" cy="4176464"/>
          </a:xfrm>
        </p:spPr>
        <p:txBody>
          <a:bodyPr/>
          <a:lstStyle/>
          <a:p>
            <a:pPr marL="0" indent="0">
              <a:buNone/>
            </a:pPr>
            <a:r>
              <a:rPr lang="en-GB" dirty="0">
                <a:solidFill>
                  <a:srgbClr val="FFFF00"/>
                </a:solidFill>
              </a:rPr>
              <a:t>   </a:t>
            </a:r>
            <a:r>
              <a:rPr lang="en-GB" dirty="0"/>
              <a:t> 		  </a:t>
            </a:r>
            <a:endParaRPr lang="en-GB"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781" y="2490778"/>
            <a:ext cx="3489659" cy="348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306965"/>
            <a:ext cx="2736304" cy="400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flipH="1">
            <a:off x="539552" y="1335349"/>
            <a:ext cx="4248472" cy="584775"/>
          </a:xfrm>
          <a:prstGeom prst="rect">
            <a:avLst/>
          </a:prstGeom>
          <a:noFill/>
        </p:spPr>
        <p:txBody>
          <a:bodyPr wrap="square" rtlCol="0">
            <a:spAutoFit/>
          </a:bodyPr>
          <a:lstStyle/>
          <a:p>
            <a:r>
              <a:rPr lang="en-GB" sz="3200" b="1" dirty="0"/>
              <a:t>High Back Booster Seat</a:t>
            </a:r>
          </a:p>
        </p:txBody>
      </p:sp>
      <p:sp>
        <p:nvSpPr>
          <p:cNvPr id="7" name="TextBox 6"/>
          <p:cNvSpPr txBox="1"/>
          <p:nvPr/>
        </p:nvSpPr>
        <p:spPr>
          <a:xfrm flipH="1">
            <a:off x="5279492" y="1417638"/>
            <a:ext cx="3489660" cy="584775"/>
          </a:xfrm>
          <a:prstGeom prst="rect">
            <a:avLst/>
          </a:prstGeom>
          <a:noFill/>
        </p:spPr>
        <p:txBody>
          <a:bodyPr wrap="square" rtlCol="0">
            <a:spAutoFit/>
          </a:bodyPr>
          <a:lstStyle/>
          <a:p>
            <a:r>
              <a:rPr lang="en-GB" sz="3200" b="1" dirty="0"/>
              <a:t>Booster Cushion</a:t>
            </a:r>
          </a:p>
        </p:txBody>
      </p:sp>
    </p:spTree>
    <p:extLst>
      <p:ext uri="{BB962C8B-B14F-4D97-AF65-F5344CB8AC3E}">
        <p14:creationId xmlns:p14="http://schemas.microsoft.com/office/powerpoint/2010/main" val="20456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wipe(down)">
                                      <p:cBhvr>
                                        <p:cTn id="41" dur="580">
                                          <p:stCondLst>
                                            <p:cond delay="0"/>
                                          </p:stCondLst>
                                        </p:cTn>
                                        <p:tgtEl>
                                          <p:spTgt spid="3074"/>
                                        </p:tgtEl>
                                      </p:cBhvr>
                                    </p:animEffect>
                                    <p:anim calcmode="lin" valueType="num">
                                      <p:cBhvr>
                                        <p:cTn id="42"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4"/>
                                        </p:tgtEl>
                                      </p:cBhvr>
                                      <p:to x="100000" y="60000"/>
                                    </p:animScale>
                                    <p:animScale>
                                      <p:cBhvr>
                                        <p:cTn id="48" dur="166" decel="50000">
                                          <p:stCondLst>
                                            <p:cond delay="676"/>
                                          </p:stCondLst>
                                        </p:cTn>
                                        <p:tgtEl>
                                          <p:spTgt spid="3074"/>
                                        </p:tgtEl>
                                      </p:cBhvr>
                                      <p:to x="100000" y="100000"/>
                                    </p:animScale>
                                    <p:animScale>
                                      <p:cBhvr>
                                        <p:cTn id="49" dur="26">
                                          <p:stCondLst>
                                            <p:cond delay="1312"/>
                                          </p:stCondLst>
                                        </p:cTn>
                                        <p:tgtEl>
                                          <p:spTgt spid="3074"/>
                                        </p:tgtEl>
                                      </p:cBhvr>
                                      <p:to x="100000" y="80000"/>
                                    </p:animScale>
                                    <p:animScale>
                                      <p:cBhvr>
                                        <p:cTn id="50" dur="166" decel="50000">
                                          <p:stCondLst>
                                            <p:cond delay="1338"/>
                                          </p:stCondLst>
                                        </p:cTn>
                                        <p:tgtEl>
                                          <p:spTgt spid="3074"/>
                                        </p:tgtEl>
                                      </p:cBhvr>
                                      <p:to x="100000" y="100000"/>
                                    </p:animScale>
                                    <p:animScale>
                                      <p:cBhvr>
                                        <p:cTn id="51" dur="26">
                                          <p:stCondLst>
                                            <p:cond delay="1642"/>
                                          </p:stCondLst>
                                        </p:cTn>
                                        <p:tgtEl>
                                          <p:spTgt spid="3074"/>
                                        </p:tgtEl>
                                      </p:cBhvr>
                                      <p:to x="100000" y="90000"/>
                                    </p:animScale>
                                    <p:animScale>
                                      <p:cBhvr>
                                        <p:cTn id="52" dur="166" decel="50000">
                                          <p:stCondLst>
                                            <p:cond delay="1668"/>
                                          </p:stCondLst>
                                        </p:cTn>
                                        <p:tgtEl>
                                          <p:spTgt spid="3074"/>
                                        </p:tgtEl>
                                      </p:cBhvr>
                                      <p:to x="100000" y="100000"/>
                                    </p:animScale>
                                    <p:animScale>
                                      <p:cBhvr>
                                        <p:cTn id="53" dur="26">
                                          <p:stCondLst>
                                            <p:cond delay="1808"/>
                                          </p:stCondLst>
                                        </p:cTn>
                                        <p:tgtEl>
                                          <p:spTgt spid="3074"/>
                                        </p:tgtEl>
                                      </p:cBhvr>
                                      <p:to x="100000" y="95000"/>
                                    </p:animScale>
                                    <p:animScale>
                                      <p:cBhvr>
                                        <p:cTn id="54" dur="166" decel="50000">
                                          <p:stCondLst>
                                            <p:cond delay="1834"/>
                                          </p:stCondLst>
                                        </p:cTn>
                                        <p:tgtEl>
                                          <p:spTgt spid="3074"/>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e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36613"/>
            <a:ext cx="748823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txBox="1">
            <a:spLocks noChangeArrowheads="1"/>
          </p:cNvSpPr>
          <p:nvPr/>
        </p:nvSpPr>
        <p:spPr>
          <a:xfrm>
            <a:off x="468313" y="6308725"/>
            <a:ext cx="5256212" cy="287337"/>
          </a:xfrm>
          <a:prstGeom prst="rect">
            <a:avLst/>
          </a:prstGeom>
          <a:solidFill>
            <a:schemeClr val="hlink"/>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80000"/>
              </a:lnSpc>
              <a:spcBef>
                <a:spcPct val="0"/>
              </a:spcBef>
              <a:buFontTx/>
              <a:buNone/>
            </a:pPr>
            <a:r>
              <a:rPr lang="en-GB" altLang="en-US" sz="1400"/>
              <a:t>Images supplied by www.goodeggcarsafety.com</a:t>
            </a:r>
            <a:endParaRPr lang="en-GB" altLang="en-US" sz="1400" dirty="0"/>
          </a:p>
        </p:txBody>
      </p:sp>
    </p:spTree>
    <p:extLst>
      <p:ext uri="{BB962C8B-B14F-4D97-AF65-F5344CB8AC3E}">
        <p14:creationId xmlns:p14="http://schemas.microsoft.com/office/powerpoint/2010/main" val="230492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908720"/>
            <a:ext cx="25193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7"/>
          <p:cNvSpPr>
            <a:spLocks noChangeArrowheads="1"/>
          </p:cNvSpPr>
          <p:nvPr/>
        </p:nvSpPr>
        <p:spPr bwMode="auto">
          <a:xfrm>
            <a:off x="684213" y="26035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spcBef>
                <a:spcPct val="20000"/>
              </a:spcBef>
              <a:buChar char="•"/>
              <a:defRPr sz="3200">
                <a:solidFill>
                  <a:schemeClr val="tx1"/>
                </a:solidFill>
                <a:latin typeface="Arial" charset="0"/>
                <a:ea typeface="ＭＳ Ｐゴシック" pitchFamily="1" charset="-128"/>
              </a:defRPr>
            </a:lvl1pPr>
            <a:lvl2pPr marL="742950" indent="-285750" algn="l">
              <a:spcBef>
                <a:spcPct val="20000"/>
              </a:spcBef>
              <a:buChar char="–"/>
              <a:defRPr sz="2800">
                <a:solidFill>
                  <a:schemeClr val="tx1"/>
                </a:solidFill>
                <a:latin typeface="Arial" charset="0"/>
                <a:ea typeface="ＭＳ Ｐゴシック" pitchFamily="1" charset="-128"/>
              </a:defRPr>
            </a:lvl2pPr>
            <a:lvl3pPr marL="1143000" indent="-228600" algn="l">
              <a:spcBef>
                <a:spcPct val="20000"/>
              </a:spcBef>
              <a:buChar char="•"/>
              <a:defRPr sz="2400">
                <a:solidFill>
                  <a:schemeClr val="tx1"/>
                </a:solidFill>
                <a:latin typeface="Arial" charset="0"/>
                <a:ea typeface="ＭＳ Ｐゴシック" pitchFamily="1" charset="-128"/>
              </a:defRPr>
            </a:lvl3pPr>
            <a:lvl4pPr marL="1600200" indent="-228600" algn="l">
              <a:spcBef>
                <a:spcPct val="20000"/>
              </a:spcBef>
              <a:buChar char="–"/>
              <a:defRPr sz="2000">
                <a:solidFill>
                  <a:schemeClr val="tx1"/>
                </a:solidFill>
                <a:latin typeface="Arial" charset="0"/>
                <a:ea typeface="ＭＳ Ｐゴシック" pitchFamily="1" charset="-128"/>
              </a:defRPr>
            </a:lvl4pPr>
            <a:lvl5pPr marL="2057400" indent="-228600" algn="l">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a:spcBef>
                <a:spcPct val="0"/>
              </a:spcBef>
              <a:buFontTx/>
              <a:buNone/>
            </a:pPr>
            <a:endParaRPr lang="en-GB" altLang="en-US" sz="6000" b="1" dirty="0">
              <a:solidFill>
                <a:schemeClr val="tx2"/>
              </a:solidFill>
              <a:latin typeface="Arial Rounded MT Bold" pitchFamily="34" charset="0"/>
            </a:endParaRPr>
          </a:p>
        </p:txBody>
      </p:sp>
      <p:sp>
        <p:nvSpPr>
          <p:cNvPr id="3" name="TextBox 2"/>
          <p:cNvSpPr txBox="1"/>
          <p:nvPr/>
        </p:nvSpPr>
        <p:spPr>
          <a:xfrm>
            <a:off x="251520" y="5229200"/>
            <a:ext cx="8712968" cy="1384995"/>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FFFF00"/>
                </a:solidFill>
              </a:rPr>
              <a:t>What would happen to the boy if the car crashed?</a:t>
            </a:r>
          </a:p>
          <a:p>
            <a:pPr marL="457200" indent="-457200">
              <a:buFont typeface="Arial" panose="020B0604020202020204" pitchFamily="34" charset="0"/>
              <a:buChar char="•"/>
            </a:pPr>
            <a:endParaRPr lang="en-GB" sz="2800" b="1" dirty="0">
              <a:solidFill>
                <a:srgbClr val="FFFF00"/>
              </a:solidFill>
            </a:endParaRPr>
          </a:p>
          <a:p>
            <a:pPr marL="457200" indent="-457200">
              <a:buFont typeface="Arial" panose="020B0604020202020204" pitchFamily="34" charset="0"/>
              <a:buChar char="•"/>
            </a:pPr>
            <a:r>
              <a:rPr lang="en-GB" sz="2800" b="1" dirty="0">
                <a:solidFill>
                  <a:srgbClr val="FFFF00"/>
                </a:solidFill>
              </a:rPr>
              <a:t>What should he be using?</a:t>
            </a:r>
          </a:p>
        </p:txBody>
      </p:sp>
      <p:pic>
        <p:nvPicPr>
          <p:cNvPr id="1026" name="Picture 2" descr="T:\Plans &amp; Performance\Transport Planning\Road Safety\Katie\Photos\Reuben photos\Knelt up c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04664"/>
            <a:ext cx="3795886" cy="467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816002"/>
      </p:ext>
    </p:extLst>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fade">
                                      <p:cBhvr>
                                        <p:cTn id="7" dur="1000"/>
                                        <p:tgtEl>
                                          <p:spTgt spid="46087"/>
                                        </p:tgtEl>
                                      </p:cBhvr>
                                    </p:animEffect>
                                    <p:anim calcmode="lin" valueType="num">
                                      <p:cBhvr>
                                        <p:cTn id="8" dur="1000" fill="hold"/>
                                        <p:tgtEl>
                                          <p:spTgt spid="46087"/>
                                        </p:tgtEl>
                                        <p:attrNameLst>
                                          <p:attrName>style.rotation</p:attrName>
                                        </p:attrNameLst>
                                      </p:cBhvr>
                                      <p:tavLst>
                                        <p:tav tm="0">
                                          <p:val>
                                            <p:fltVal val="720"/>
                                          </p:val>
                                        </p:tav>
                                        <p:tav tm="100000">
                                          <p:val>
                                            <p:fltVal val="0"/>
                                          </p:val>
                                        </p:tav>
                                      </p:tavLst>
                                    </p:anim>
                                    <p:anim calcmode="lin" valueType="num">
                                      <p:cBhvr>
                                        <p:cTn id="9" dur="1000" fill="hold"/>
                                        <p:tgtEl>
                                          <p:spTgt spid="46087"/>
                                        </p:tgtEl>
                                        <p:attrNameLst>
                                          <p:attrName>ppt_h</p:attrName>
                                        </p:attrNameLst>
                                      </p:cBhvr>
                                      <p:tavLst>
                                        <p:tav tm="0">
                                          <p:val>
                                            <p:fltVal val="0"/>
                                          </p:val>
                                        </p:tav>
                                        <p:tav tm="100000">
                                          <p:val>
                                            <p:strVal val="#ppt_h"/>
                                          </p:val>
                                        </p:tav>
                                      </p:tavLst>
                                    </p:anim>
                                    <p:anim calcmode="lin" valueType="num">
                                      <p:cBhvr>
                                        <p:cTn id="10" dur="1000" fill="hold"/>
                                        <p:tgtEl>
                                          <p:spTgt spid="4608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1484313"/>
            <a:ext cx="7772400" cy="4114800"/>
          </a:xfrm>
        </p:spPr>
        <p:txBody>
          <a:bodyPr/>
          <a:lstStyle/>
          <a:p>
            <a:pPr>
              <a:buFontTx/>
              <a:buNone/>
            </a:pPr>
            <a:endParaRPr lang="en-GB" altLang="en-US"/>
          </a:p>
          <a:p>
            <a:pPr>
              <a:buFontTx/>
              <a:buNone/>
            </a:pPr>
            <a:endParaRPr lang="en-GB" altLang="en-US"/>
          </a:p>
        </p:txBody>
      </p:sp>
      <p:sp>
        <p:nvSpPr>
          <p:cNvPr id="4099" name="Text Box 6"/>
          <p:cNvSpPr txBox="1">
            <a:spLocks noChangeArrowheads="1"/>
          </p:cNvSpPr>
          <p:nvPr/>
        </p:nvSpPr>
        <p:spPr bwMode="auto">
          <a:xfrm>
            <a:off x="6084888" y="2636838"/>
            <a:ext cx="230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ea typeface="ＭＳ Ｐゴシック" pitchFamily="1" charset="-128"/>
              </a:defRPr>
            </a:lvl1pPr>
            <a:lvl2pPr marL="742950" indent="-285750" algn="l">
              <a:spcBef>
                <a:spcPct val="20000"/>
              </a:spcBef>
              <a:buChar char="–"/>
              <a:defRPr sz="2800">
                <a:solidFill>
                  <a:schemeClr val="tx1"/>
                </a:solidFill>
                <a:latin typeface="Arial" charset="0"/>
                <a:ea typeface="ＭＳ Ｐゴシック" pitchFamily="1" charset="-128"/>
              </a:defRPr>
            </a:lvl2pPr>
            <a:lvl3pPr marL="1143000" indent="-228600" algn="l">
              <a:spcBef>
                <a:spcPct val="20000"/>
              </a:spcBef>
              <a:buChar char="•"/>
              <a:defRPr sz="2400">
                <a:solidFill>
                  <a:schemeClr val="tx1"/>
                </a:solidFill>
                <a:latin typeface="Arial" charset="0"/>
                <a:ea typeface="ＭＳ Ｐゴシック" pitchFamily="1" charset="-128"/>
              </a:defRPr>
            </a:lvl3pPr>
            <a:lvl4pPr marL="1600200" indent="-228600" algn="l">
              <a:spcBef>
                <a:spcPct val="20000"/>
              </a:spcBef>
              <a:buChar char="–"/>
              <a:defRPr sz="2000">
                <a:solidFill>
                  <a:schemeClr val="tx1"/>
                </a:solidFill>
                <a:latin typeface="Arial" charset="0"/>
                <a:ea typeface="ＭＳ Ｐゴシック" pitchFamily="1" charset="-128"/>
              </a:defRPr>
            </a:lvl4pPr>
            <a:lvl5pPr marL="2057400" indent="-228600" algn="l">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spcBef>
                <a:spcPct val="50000"/>
              </a:spcBef>
              <a:buFontTx/>
              <a:buNone/>
            </a:pPr>
            <a:endParaRPr lang="en-GB" altLang="en-US" sz="2400"/>
          </a:p>
        </p:txBody>
      </p:sp>
      <p:pic>
        <p:nvPicPr>
          <p:cNvPr id="46087"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531" y="514995"/>
            <a:ext cx="25193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87"/>
          <p:cNvSpPr>
            <a:spLocks noChangeArrowheads="1"/>
          </p:cNvSpPr>
          <p:nvPr/>
        </p:nvSpPr>
        <p:spPr bwMode="auto">
          <a:xfrm>
            <a:off x="6156325" y="549275"/>
            <a:ext cx="277177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spcBef>
                <a:spcPct val="20000"/>
              </a:spcBef>
              <a:buChar char="•"/>
              <a:defRPr sz="3200">
                <a:solidFill>
                  <a:schemeClr val="tx1"/>
                </a:solidFill>
                <a:latin typeface="Arial" charset="0"/>
                <a:ea typeface="ＭＳ Ｐゴシック" pitchFamily="1" charset="-128"/>
              </a:defRPr>
            </a:lvl1pPr>
            <a:lvl2pPr marL="742950" indent="-285750" algn="l">
              <a:spcBef>
                <a:spcPct val="20000"/>
              </a:spcBef>
              <a:buChar char="–"/>
              <a:defRPr sz="2800">
                <a:solidFill>
                  <a:schemeClr val="tx1"/>
                </a:solidFill>
                <a:latin typeface="Arial" charset="0"/>
                <a:ea typeface="ＭＳ Ｐゴシック" pitchFamily="1" charset="-128"/>
              </a:defRPr>
            </a:lvl2pPr>
            <a:lvl3pPr marL="1143000" indent="-228600" algn="l">
              <a:spcBef>
                <a:spcPct val="20000"/>
              </a:spcBef>
              <a:buChar char="•"/>
              <a:defRPr sz="2400">
                <a:solidFill>
                  <a:schemeClr val="tx1"/>
                </a:solidFill>
                <a:latin typeface="Arial" charset="0"/>
                <a:ea typeface="ＭＳ Ｐゴシック" pitchFamily="1" charset="-128"/>
              </a:defRPr>
            </a:lvl3pPr>
            <a:lvl4pPr marL="1600200" indent="-228600" algn="l">
              <a:spcBef>
                <a:spcPct val="20000"/>
              </a:spcBef>
              <a:buChar char="–"/>
              <a:defRPr sz="2000">
                <a:solidFill>
                  <a:schemeClr val="tx1"/>
                </a:solidFill>
                <a:latin typeface="Arial" charset="0"/>
                <a:ea typeface="ＭＳ Ｐゴシック" pitchFamily="1" charset="-128"/>
              </a:defRPr>
            </a:lvl4pPr>
            <a:lvl5pPr marL="2057400" indent="-228600" algn="l">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spcBef>
                <a:spcPct val="0"/>
              </a:spcBef>
              <a:buFontTx/>
              <a:buNone/>
            </a:pPr>
            <a:endParaRPr lang="en-GB" altLang="en-US" sz="4000" b="1" dirty="0">
              <a:solidFill>
                <a:schemeClr val="tx2"/>
              </a:solidFill>
              <a:latin typeface="Arial Rounded MT Bold" pitchFamily="34" charset="0"/>
            </a:endParaRPr>
          </a:p>
        </p:txBody>
      </p:sp>
      <p:sp>
        <p:nvSpPr>
          <p:cNvPr id="2" name="TextBox 1"/>
          <p:cNvSpPr txBox="1"/>
          <p:nvPr/>
        </p:nvSpPr>
        <p:spPr>
          <a:xfrm>
            <a:off x="323528" y="5517232"/>
            <a:ext cx="8383336" cy="646331"/>
          </a:xfrm>
          <a:prstGeom prst="rect">
            <a:avLst/>
          </a:prstGeom>
          <a:noFill/>
        </p:spPr>
        <p:txBody>
          <a:bodyPr wrap="square" rtlCol="0">
            <a:spAutoFit/>
          </a:bodyPr>
          <a:lstStyle/>
          <a:p>
            <a:pPr marL="285750" indent="-285750">
              <a:buFont typeface="Arial" panose="020B0604020202020204" pitchFamily="34" charset="0"/>
              <a:buChar char="•"/>
            </a:pPr>
            <a:r>
              <a:rPr lang="en-GB" sz="3600" b="1" dirty="0">
                <a:solidFill>
                  <a:srgbClr val="FFFF00"/>
                </a:solidFill>
              </a:rPr>
              <a:t>What is wrong in this car?</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819149"/>
            <a:ext cx="5112568" cy="453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448217"/>
      </p:ext>
    </p:extLst>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fade">
                                      <p:cBhvr>
                                        <p:cTn id="7" dur="1000"/>
                                        <p:tgtEl>
                                          <p:spTgt spid="46087"/>
                                        </p:tgtEl>
                                      </p:cBhvr>
                                    </p:animEffect>
                                    <p:anim calcmode="lin" valueType="num">
                                      <p:cBhvr>
                                        <p:cTn id="8" dur="1000" fill="hold"/>
                                        <p:tgtEl>
                                          <p:spTgt spid="46087"/>
                                        </p:tgtEl>
                                        <p:attrNameLst>
                                          <p:attrName>style.rotation</p:attrName>
                                        </p:attrNameLst>
                                      </p:cBhvr>
                                      <p:tavLst>
                                        <p:tav tm="0">
                                          <p:val>
                                            <p:fltVal val="720"/>
                                          </p:val>
                                        </p:tav>
                                        <p:tav tm="100000">
                                          <p:val>
                                            <p:fltVal val="0"/>
                                          </p:val>
                                        </p:tav>
                                      </p:tavLst>
                                    </p:anim>
                                    <p:anim calcmode="lin" valueType="num">
                                      <p:cBhvr>
                                        <p:cTn id="9" dur="1000" fill="hold"/>
                                        <p:tgtEl>
                                          <p:spTgt spid="46087"/>
                                        </p:tgtEl>
                                        <p:attrNameLst>
                                          <p:attrName>ppt_h</p:attrName>
                                        </p:attrNameLst>
                                      </p:cBhvr>
                                      <p:tavLst>
                                        <p:tav tm="0">
                                          <p:val>
                                            <p:fltVal val="0"/>
                                          </p:val>
                                        </p:tav>
                                        <p:tav tm="100000">
                                          <p:val>
                                            <p:strVal val="#ppt_h"/>
                                          </p:val>
                                        </p:tav>
                                      </p:tavLst>
                                    </p:anim>
                                    <p:anim calcmode="lin" valueType="num">
                                      <p:cBhvr>
                                        <p:cTn id="10" dur="1000" fill="hold"/>
                                        <p:tgtEl>
                                          <p:spTgt spid="4608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2080" y="2924944"/>
            <a:ext cx="3528392" cy="3416320"/>
          </a:xfrm>
          <a:prstGeom prst="rect">
            <a:avLst/>
          </a:prstGeom>
          <a:noFill/>
        </p:spPr>
        <p:txBody>
          <a:bodyPr wrap="square" rtlCol="0">
            <a:spAutoFit/>
          </a:bodyPr>
          <a:lstStyle/>
          <a:p>
            <a:pPr marL="285750" indent="-285750">
              <a:buFont typeface="Arial" panose="020B0604020202020204" pitchFamily="34" charset="0"/>
              <a:buChar char="•"/>
            </a:pPr>
            <a:r>
              <a:rPr lang="en-GB" sz="3600" b="1" dirty="0">
                <a:solidFill>
                  <a:srgbClr val="FFFF00"/>
                </a:solidFill>
              </a:rPr>
              <a:t>What is wrong with the boy’s seat belt?</a:t>
            </a:r>
          </a:p>
          <a:p>
            <a:pPr marL="285750" indent="-285750">
              <a:buFont typeface="Arial" panose="020B0604020202020204" pitchFamily="34" charset="0"/>
              <a:buChar char="•"/>
            </a:pPr>
            <a:endParaRPr lang="en-GB" sz="3600" b="1" dirty="0">
              <a:solidFill>
                <a:srgbClr val="FFFF00"/>
              </a:solidFill>
            </a:endParaRPr>
          </a:p>
          <a:p>
            <a:pPr marL="285750" indent="-285750">
              <a:buFont typeface="Arial" panose="020B0604020202020204" pitchFamily="34" charset="0"/>
              <a:buChar char="•"/>
            </a:pPr>
            <a:r>
              <a:rPr lang="en-GB" sz="3600" b="1" dirty="0">
                <a:solidFill>
                  <a:srgbClr val="FFFF00"/>
                </a:solidFill>
              </a:rPr>
              <a:t>What should he be using?</a:t>
            </a:r>
          </a:p>
        </p:txBody>
      </p:sp>
      <p:pic>
        <p:nvPicPr>
          <p:cNvPr id="6"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573" y="578353"/>
            <a:ext cx="2376264" cy="22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Plans &amp; Performance\Transport Planning\Road Safety\Katie\Photos\Reuben photos\Seat belt under a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571104"/>
            <a:ext cx="4327619" cy="577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3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4088" y="2595861"/>
            <a:ext cx="3600400" cy="4154984"/>
          </a:xfrm>
          <a:prstGeom prst="rect">
            <a:avLst/>
          </a:prstGeom>
          <a:noFill/>
        </p:spPr>
        <p:txBody>
          <a:bodyPr wrap="square" rtlCol="0">
            <a:spAutoFit/>
          </a:bodyPr>
          <a:lstStyle/>
          <a:p>
            <a:pPr marL="571500" indent="-571500">
              <a:buFont typeface="Arial" panose="020B0604020202020204" pitchFamily="34" charset="0"/>
              <a:buChar char="•"/>
            </a:pPr>
            <a:r>
              <a:rPr lang="en-GB" sz="3200" b="1" dirty="0">
                <a:solidFill>
                  <a:srgbClr val="FFFF00"/>
                </a:solidFill>
              </a:rPr>
              <a:t>Why is the boy not safe?</a:t>
            </a:r>
          </a:p>
          <a:p>
            <a:endParaRPr lang="en-GB" sz="3200" b="1" dirty="0">
              <a:solidFill>
                <a:srgbClr val="FFFF00"/>
              </a:solidFill>
            </a:endParaRPr>
          </a:p>
          <a:p>
            <a:pPr marL="571500" indent="-571500">
              <a:buFont typeface="Arial" panose="020B0604020202020204" pitchFamily="34" charset="0"/>
              <a:buChar char="•"/>
            </a:pPr>
            <a:r>
              <a:rPr lang="en-GB" sz="3200" b="1" dirty="0">
                <a:solidFill>
                  <a:srgbClr val="FFFF00"/>
                </a:solidFill>
              </a:rPr>
              <a:t>What does he need to use to make him safe?</a:t>
            </a:r>
          </a:p>
          <a:p>
            <a:pPr marL="285750" indent="-285750">
              <a:buFont typeface="Arial" panose="020B0604020202020204" pitchFamily="34" charset="0"/>
              <a:buChar char="•"/>
            </a:pPr>
            <a:endParaRPr lang="en-GB" sz="3600" b="1" dirty="0">
              <a:solidFill>
                <a:srgbClr val="FFFF00"/>
              </a:solidFill>
            </a:endParaRPr>
          </a:p>
          <a:p>
            <a:pPr marL="285750" indent="-285750">
              <a:buFont typeface="Arial" panose="020B0604020202020204" pitchFamily="34" charset="0"/>
              <a:buChar char="•"/>
            </a:pPr>
            <a:endParaRPr lang="en-GB" sz="3600" b="1" dirty="0">
              <a:solidFill>
                <a:srgbClr val="FFFF00"/>
              </a:solidFill>
            </a:endParaRPr>
          </a:p>
        </p:txBody>
      </p:sp>
      <p:pic>
        <p:nvPicPr>
          <p:cNvPr id="6"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60648"/>
            <a:ext cx="25193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Plans &amp; Performance\Transport Planning\Road Safety\Katie\Photos\Reuben photos\Seat belt on f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764704"/>
            <a:ext cx="4245936"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9018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32656"/>
            <a:ext cx="4677984" cy="6237312"/>
          </a:xfrm>
          <a:prstGeom prst="rect">
            <a:avLst/>
          </a:prstGeom>
        </p:spPr>
      </p:pic>
      <p:pic>
        <p:nvPicPr>
          <p:cNvPr id="4" name="Picture 7" descr="HAND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880573" y="578353"/>
            <a:ext cx="2376264" cy="22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14459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573" y="578353"/>
            <a:ext cx="2376264" cy="22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Plans &amp; Performance\Transport Planning\Road Safety\Katie\Photos\Me,Joely front se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76672"/>
            <a:ext cx="4464496" cy="59526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00856" y="2786648"/>
            <a:ext cx="3024336" cy="1569660"/>
          </a:xfrm>
          <a:prstGeom prst="rect">
            <a:avLst/>
          </a:prstGeom>
          <a:noFill/>
        </p:spPr>
        <p:txBody>
          <a:bodyPr wrap="square" rtlCol="0">
            <a:spAutoFit/>
          </a:bodyPr>
          <a:lstStyle/>
          <a:p>
            <a:pPr marL="571500" indent="-571500">
              <a:buFont typeface="Arial" panose="020B0604020202020204" pitchFamily="34" charset="0"/>
              <a:buChar char="•"/>
            </a:pPr>
            <a:r>
              <a:rPr lang="en-GB" sz="3200" b="1" dirty="0">
                <a:solidFill>
                  <a:srgbClr val="FFFF00"/>
                </a:solidFill>
              </a:rPr>
              <a:t>What is wrong in this photo?</a:t>
            </a:r>
          </a:p>
        </p:txBody>
      </p:sp>
      <p:sp>
        <p:nvSpPr>
          <p:cNvPr id="5" name="TextBox 4"/>
          <p:cNvSpPr txBox="1"/>
          <p:nvPr/>
        </p:nvSpPr>
        <p:spPr>
          <a:xfrm>
            <a:off x="5724128" y="4581128"/>
            <a:ext cx="3419872" cy="2062103"/>
          </a:xfrm>
          <a:prstGeom prst="rect">
            <a:avLst/>
          </a:prstGeom>
          <a:noFill/>
        </p:spPr>
        <p:txBody>
          <a:bodyPr wrap="square" rtlCol="0">
            <a:spAutoFit/>
          </a:bodyPr>
          <a:lstStyle/>
          <a:p>
            <a:pPr marL="571500" indent="-571500">
              <a:buFont typeface="Arial" panose="020B0604020202020204" pitchFamily="34" charset="0"/>
              <a:buChar char="•"/>
            </a:pPr>
            <a:r>
              <a:rPr lang="en-GB" sz="3200" b="1" dirty="0">
                <a:solidFill>
                  <a:srgbClr val="FFFF00"/>
                </a:solidFill>
              </a:rPr>
              <a:t>What could happen to the baby if the car crashed?</a:t>
            </a:r>
          </a:p>
        </p:txBody>
      </p:sp>
    </p:spTree>
    <p:extLst>
      <p:ext uri="{BB962C8B-B14F-4D97-AF65-F5344CB8AC3E}">
        <p14:creationId xmlns:p14="http://schemas.microsoft.com/office/powerpoint/2010/main" val="14872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204555"/>
            <a:ext cx="5694374" cy="2246769"/>
          </a:xfrm>
          <a:prstGeom prst="rect">
            <a:avLst/>
          </a:prstGeom>
        </p:spPr>
        <p:txBody>
          <a:bodyPr wrap="square">
            <a:spAutoFit/>
          </a:bodyPr>
          <a:lstStyle/>
          <a:p>
            <a:pPr marL="457200" indent="-457200">
              <a:buFont typeface="Arial" panose="020B0604020202020204" pitchFamily="34" charset="0"/>
              <a:buChar char="•"/>
            </a:pPr>
            <a:r>
              <a:rPr lang="en-GB" sz="2800" b="1" dirty="0">
                <a:solidFill>
                  <a:srgbClr val="FFFF00"/>
                </a:solidFill>
              </a:rPr>
              <a:t>Your friend or brother/sister say </a:t>
            </a:r>
          </a:p>
          <a:p>
            <a:r>
              <a:rPr lang="en-GB" sz="2800" b="1" dirty="0">
                <a:solidFill>
                  <a:srgbClr val="FFFF00"/>
                </a:solidFill>
              </a:rPr>
              <a:t>that they don’t need to wear a seat </a:t>
            </a:r>
          </a:p>
          <a:p>
            <a:r>
              <a:rPr lang="en-GB" sz="2800" b="1" dirty="0">
                <a:solidFill>
                  <a:srgbClr val="FFFF00"/>
                </a:solidFill>
              </a:rPr>
              <a:t>belt or sit on a booster seat. How </a:t>
            </a:r>
          </a:p>
          <a:p>
            <a:r>
              <a:rPr lang="en-GB" sz="2800" b="1" dirty="0">
                <a:solidFill>
                  <a:srgbClr val="FFFF00"/>
                </a:solidFill>
              </a:rPr>
              <a:t>would you persuade them </a:t>
            </a:r>
          </a:p>
          <a:p>
            <a:r>
              <a:rPr lang="en-GB" sz="2800" b="1" dirty="0">
                <a:solidFill>
                  <a:srgbClr val="FFFF00"/>
                </a:solidFill>
              </a:rPr>
              <a:t>to use it? </a:t>
            </a:r>
          </a:p>
        </p:txBody>
      </p:sp>
      <p:sp>
        <p:nvSpPr>
          <p:cNvPr id="5" name="TextBox 4"/>
          <p:cNvSpPr txBox="1"/>
          <p:nvPr/>
        </p:nvSpPr>
        <p:spPr>
          <a:xfrm>
            <a:off x="534153" y="4481846"/>
            <a:ext cx="7488832" cy="954107"/>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FFFF00"/>
                </a:solidFill>
              </a:rPr>
              <a:t>Can you as a car passenger</a:t>
            </a:r>
          </a:p>
          <a:p>
            <a:r>
              <a:rPr lang="en-GB" sz="2800" b="1" dirty="0">
                <a:solidFill>
                  <a:srgbClr val="FFFF00"/>
                </a:solidFill>
              </a:rPr>
              <a:t>      cause a car to crash?</a:t>
            </a:r>
          </a:p>
        </p:txBody>
      </p:sp>
      <p:sp>
        <p:nvSpPr>
          <p:cNvPr id="4" name="TextBox 3"/>
          <p:cNvSpPr txBox="1"/>
          <p:nvPr/>
        </p:nvSpPr>
        <p:spPr>
          <a:xfrm>
            <a:off x="1716872" y="548680"/>
            <a:ext cx="5616624" cy="584775"/>
          </a:xfrm>
          <a:prstGeom prst="rect">
            <a:avLst/>
          </a:prstGeom>
          <a:noFill/>
        </p:spPr>
        <p:txBody>
          <a:bodyPr wrap="square" rtlCol="0">
            <a:spAutoFit/>
          </a:bodyPr>
          <a:lstStyle/>
          <a:p>
            <a:pPr algn="ctr"/>
            <a:r>
              <a:rPr lang="en-GB" sz="3200" b="1" u="sng" dirty="0">
                <a:solidFill>
                  <a:srgbClr val="FFFF00"/>
                </a:solidFill>
              </a:rPr>
              <a:t>Discussion Points</a:t>
            </a:r>
          </a:p>
        </p:txBody>
      </p:sp>
      <p:pic>
        <p:nvPicPr>
          <p:cNvPr id="1026" name="Picture 2" descr="T:\Plans &amp; Performance\Transport Planning\Road Safety\Master Documents 2020\Bradford Print &amp; Design Team Leaflets Artwork\In car safety\no seatbelts artwor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742" y="1844823"/>
            <a:ext cx="2788756" cy="380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3"/>
            <a:ext cx="8147248" cy="1872207"/>
          </a:xfrm>
        </p:spPr>
        <p:txBody>
          <a:bodyPr/>
          <a:lstStyle/>
          <a:p>
            <a:r>
              <a:rPr lang="en-GB" sz="5400" b="1" dirty="0">
                <a:solidFill>
                  <a:srgbClr val="FFFF00"/>
                </a:solidFill>
              </a:rPr>
              <a:t>What do you use to keep yourself safe in the car?</a:t>
            </a:r>
          </a:p>
          <a:p>
            <a:endParaRPr lang="en-GB" b="1" dirty="0"/>
          </a:p>
        </p:txBody>
      </p:sp>
      <p:sp>
        <p:nvSpPr>
          <p:cNvPr id="4" name="TextBox 3"/>
          <p:cNvSpPr txBox="1"/>
          <p:nvPr/>
        </p:nvSpPr>
        <p:spPr>
          <a:xfrm>
            <a:off x="442040" y="3861048"/>
            <a:ext cx="8280920" cy="1754326"/>
          </a:xfrm>
          <a:prstGeom prst="rect">
            <a:avLst/>
          </a:prstGeom>
          <a:noFill/>
        </p:spPr>
        <p:txBody>
          <a:bodyPr wrap="square" rtlCol="0">
            <a:spAutoFit/>
          </a:bodyPr>
          <a:lstStyle/>
          <a:p>
            <a:pPr marL="685800" indent="-685800">
              <a:buFont typeface="Arial" panose="020B0604020202020204" pitchFamily="34" charset="0"/>
              <a:buChar char="•"/>
            </a:pPr>
            <a:r>
              <a:rPr lang="en-GB" sz="5400" b="1" dirty="0">
                <a:solidFill>
                  <a:srgbClr val="FFFF00"/>
                </a:solidFill>
              </a:rPr>
              <a:t>How does a seat belt work?</a:t>
            </a:r>
          </a:p>
        </p:txBody>
      </p:sp>
    </p:spTree>
    <p:extLst>
      <p:ext uri="{BB962C8B-B14F-4D97-AF65-F5344CB8AC3E}">
        <p14:creationId xmlns:p14="http://schemas.microsoft.com/office/powerpoint/2010/main" val="23729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776864" cy="769441"/>
          </a:xfrm>
          <a:prstGeom prst="rect">
            <a:avLst/>
          </a:prstGeom>
          <a:noFill/>
        </p:spPr>
        <p:txBody>
          <a:bodyPr wrap="square" rtlCol="0">
            <a:spAutoFit/>
          </a:bodyPr>
          <a:lstStyle/>
          <a:p>
            <a:r>
              <a:rPr lang="en-GB" sz="4400" b="1" u="sng" dirty="0">
                <a:solidFill>
                  <a:srgbClr val="FFFF00"/>
                </a:solidFill>
              </a:rPr>
              <a:t>What can you do?</a:t>
            </a:r>
          </a:p>
        </p:txBody>
      </p:sp>
      <p:sp>
        <p:nvSpPr>
          <p:cNvPr id="3" name="TextBox 2"/>
          <p:cNvSpPr txBox="1"/>
          <p:nvPr/>
        </p:nvSpPr>
        <p:spPr>
          <a:xfrm>
            <a:off x="539552" y="1556792"/>
            <a:ext cx="7992888" cy="5109091"/>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FFFF00"/>
                </a:solidFill>
              </a:rPr>
              <a:t>Always fasten your seat belt and keep it fastened until the vehicle stops</a:t>
            </a:r>
          </a:p>
          <a:p>
            <a:pPr marL="285750" indent="-285750">
              <a:buFont typeface="Arial" panose="020B0604020202020204" pitchFamily="34" charset="0"/>
              <a:buChar char="•"/>
            </a:pPr>
            <a:r>
              <a:rPr lang="en-GB" sz="2800" dirty="0">
                <a:solidFill>
                  <a:srgbClr val="FFFF00"/>
                </a:solidFill>
              </a:rPr>
              <a:t>Use a booster seat if you still need one </a:t>
            </a:r>
          </a:p>
          <a:p>
            <a:pPr marL="285750" indent="-285750">
              <a:buFont typeface="Arial" panose="020B0604020202020204" pitchFamily="34" charset="0"/>
              <a:buChar char="•"/>
            </a:pPr>
            <a:r>
              <a:rPr lang="en-GB" sz="2800" dirty="0">
                <a:solidFill>
                  <a:srgbClr val="FFFF00"/>
                </a:solidFill>
              </a:rPr>
              <a:t>Tell everyone in your car to wear their seat belt and use a car seat if they need one</a:t>
            </a:r>
          </a:p>
          <a:p>
            <a:pPr marL="285750" indent="-285750">
              <a:buFont typeface="Arial" panose="020B0604020202020204" pitchFamily="34" charset="0"/>
              <a:buChar char="•"/>
            </a:pPr>
            <a:r>
              <a:rPr lang="en-GB" sz="2800" dirty="0">
                <a:solidFill>
                  <a:srgbClr val="FFFF00"/>
                </a:solidFill>
              </a:rPr>
              <a:t>Put any loose objects in the boot</a:t>
            </a:r>
          </a:p>
          <a:p>
            <a:pPr marL="285750" indent="-285750">
              <a:buFont typeface="Arial" panose="020B0604020202020204" pitchFamily="34" charset="0"/>
              <a:buChar char="•"/>
            </a:pPr>
            <a:r>
              <a:rPr lang="en-GB" sz="2800" dirty="0">
                <a:solidFill>
                  <a:srgbClr val="FFFF00"/>
                </a:solidFill>
              </a:rPr>
              <a:t>Fasten booster seats in with the seat belt (even when they are not in use)</a:t>
            </a:r>
          </a:p>
          <a:p>
            <a:pPr marL="285750" indent="-285750">
              <a:buFont typeface="Arial" panose="020B0604020202020204" pitchFamily="34" charset="0"/>
              <a:buChar char="•"/>
            </a:pPr>
            <a:r>
              <a:rPr lang="en-GB" sz="2800" dirty="0">
                <a:solidFill>
                  <a:srgbClr val="FFFF00"/>
                </a:solidFill>
              </a:rPr>
              <a:t>Be a sensible car passenger – don’t distract the driver</a:t>
            </a:r>
          </a:p>
          <a:p>
            <a:pPr marL="285750" indent="-285750">
              <a:buFont typeface="Arial" panose="020B0604020202020204" pitchFamily="34" charset="0"/>
              <a:buChar char="•"/>
            </a:pPr>
            <a:r>
              <a:rPr lang="en-GB" sz="2800" dirty="0">
                <a:solidFill>
                  <a:srgbClr val="FFFF00"/>
                </a:solidFill>
              </a:rPr>
              <a:t>Pass on this information to your friends &amp; family! </a:t>
            </a:r>
          </a:p>
          <a:p>
            <a:endParaRPr lang="en-GB" dirty="0"/>
          </a:p>
        </p:txBody>
      </p:sp>
    </p:spTree>
    <p:extLst>
      <p:ext uri="{BB962C8B-B14F-4D97-AF65-F5344CB8AC3E}">
        <p14:creationId xmlns:p14="http://schemas.microsoft.com/office/powerpoint/2010/main" val="3814388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284876"/>
          </a:xfrm>
        </p:spPr>
        <p:txBody>
          <a:bodyPr>
            <a:noAutofit/>
          </a:bodyPr>
          <a:lstStyle/>
          <a:p>
            <a:r>
              <a:rPr lang="en-GB" sz="5400" u="sng" dirty="0">
                <a:solidFill>
                  <a:srgbClr val="FFFF00"/>
                </a:solidFill>
              </a:rPr>
              <a:t>Seat Belt Rhyme</a:t>
            </a:r>
            <a:br>
              <a:rPr lang="en-GB" sz="4000" u="sng" dirty="0">
                <a:solidFill>
                  <a:srgbClr val="FFFF00"/>
                </a:solidFill>
              </a:rPr>
            </a:br>
            <a:r>
              <a:rPr lang="en-GB" sz="4000" dirty="0">
                <a:solidFill>
                  <a:srgbClr val="FFFF00"/>
                </a:solidFill>
              </a:rPr>
              <a:t> </a:t>
            </a:r>
          </a:p>
        </p:txBody>
      </p:sp>
      <p:sp>
        <p:nvSpPr>
          <p:cNvPr id="3" name="Content Placeholder 2"/>
          <p:cNvSpPr>
            <a:spLocks noGrp="1"/>
          </p:cNvSpPr>
          <p:nvPr>
            <p:ph idx="1"/>
          </p:nvPr>
        </p:nvSpPr>
        <p:spPr>
          <a:xfrm>
            <a:off x="457200" y="2143397"/>
            <a:ext cx="8229600" cy="4525963"/>
          </a:xfrm>
        </p:spPr>
        <p:txBody>
          <a:bodyPr>
            <a:normAutofit/>
          </a:bodyPr>
          <a:lstStyle/>
          <a:p>
            <a:pPr marL="0" indent="0">
              <a:buNone/>
            </a:pPr>
            <a:r>
              <a:rPr lang="en-GB" sz="5400" dirty="0">
                <a:solidFill>
                  <a:srgbClr val="FFFF00"/>
                </a:solidFill>
              </a:rPr>
              <a:t>‘5, 4, 3, 2, 1, we’ve all got our seat belts on,</a:t>
            </a:r>
          </a:p>
          <a:p>
            <a:pPr marL="0" indent="0">
              <a:buNone/>
            </a:pPr>
            <a:r>
              <a:rPr lang="en-GB" sz="5400" dirty="0">
                <a:solidFill>
                  <a:srgbClr val="FFFF00"/>
                </a:solidFill>
              </a:rPr>
              <a:t>1, 2, 3, 4, 5, cos we want to stay alive!’ </a:t>
            </a:r>
          </a:p>
        </p:txBody>
      </p:sp>
    </p:spTree>
    <p:extLst>
      <p:ext uri="{BB962C8B-B14F-4D97-AF65-F5344CB8AC3E}">
        <p14:creationId xmlns:p14="http://schemas.microsoft.com/office/powerpoint/2010/main" val="250211222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8136904" cy="3046988"/>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FFFF00"/>
                </a:solidFill>
              </a:rPr>
              <a:t>What happens in a crash if you </a:t>
            </a:r>
            <a:r>
              <a:rPr lang="en-GB" sz="3200" b="1" u="sng" dirty="0">
                <a:solidFill>
                  <a:srgbClr val="FFFF00"/>
                </a:solidFill>
              </a:rPr>
              <a:t>are not</a:t>
            </a:r>
            <a:r>
              <a:rPr lang="en-GB" sz="3200" b="1" dirty="0">
                <a:solidFill>
                  <a:srgbClr val="FFFF00"/>
                </a:solidFill>
              </a:rPr>
              <a:t> wearing a seat belt?</a:t>
            </a:r>
          </a:p>
          <a:p>
            <a:pPr marL="457200" indent="-457200">
              <a:buFont typeface="Arial" panose="020B0604020202020204" pitchFamily="34" charset="0"/>
              <a:buChar char="•"/>
            </a:pPr>
            <a:endParaRPr lang="en-GB" sz="3200" b="1" dirty="0">
              <a:solidFill>
                <a:srgbClr val="FFFF00"/>
              </a:solidFill>
            </a:endParaRPr>
          </a:p>
          <a:p>
            <a:pPr marL="457200" indent="-457200">
              <a:buFont typeface="Arial" panose="020B0604020202020204" pitchFamily="34" charset="0"/>
              <a:buChar char="•"/>
            </a:pPr>
            <a:r>
              <a:rPr lang="en-GB" sz="3200" b="1" dirty="0">
                <a:solidFill>
                  <a:srgbClr val="FFFF00"/>
                </a:solidFill>
              </a:rPr>
              <a:t>What happens in a crash if you </a:t>
            </a:r>
            <a:r>
              <a:rPr lang="en-GB" sz="3200" b="1" u="sng" dirty="0">
                <a:solidFill>
                  <a:srgbClr val="FFFF00"/>
                </a:solidFill>
              </a:rPr>
              <a:t>are</a:t>
            </a:r>
            <a:r>
              <a:rPr lang="en-GB" sz="3200" b="1" dirty="0">
                <a:solidFill>
                  <a:srgbClr val="FFFF00"/>
                </a:solidFill>
              </a:rPr>
              <a:t> wearing a seat belt?</a:t>
            </a:r>
          </a:p>
          <a:p>
            <a:pPr marL="457200" indent="-457200">
              <a:buFont typeface="Arial" panose="020B0604020202020204" pitchFamily="34" charset="0"/>
              <a:buChar char="•"/>
            </a:pPr>
            <a:endParaRPr lang="en-GB" sz="3200" b="1" dirty="0">
              <a:solidFill>
                <a:srgbClr val="FFFF00"/>
              </a:solidFill>
            </a:endParaRPr>
          </a:p>
        </p:txBody>
      </p:sp>
      <p:pic>
        <p:nvPicPr>
          <p:cNvPr id="3" name="Picture 2" descr="C:\Users\Hartk\Downloads\car crash.jpeg"/>
          <p:cNvPicPr>
            <a:picLocks noChangeAspect="1" noChangeArrowheads="1"/>
          </p:cNvPicPr>
          <p:nvPr/>
        </p:nvPicPr>
        <p:blipFill rotWithShape="1">
          <a:blip r:embed="rId3">
            <a:extLst>
              <a:ext uri="{28A0092B-C50C-407E-A947-70E740481C1C}">
                <a14:useLocalDpi xmlns:a14="http://schemas.microsoft.com/office/drawing/2010/main" val="0"/>
              </a:ext>
            </a:extLst>
          </a:blip>
          <a:srcRect b="19752"/>
          <a:stretch/>
        </p:blipFill>
        <p:spPr bwMode="auto">
          <a:xfrm>
            <a:off x="1475656" y="3645024"/>
            <a:ext cx="6192688" cy="267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6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6768752" cy="830997"/>
          </a:xfrm>
          <a:prstGeom prst="rect">
            <a:avLst/>
          </a:prstGeom>
          <a:noFill/>
        </p:spPr>
        <p:txBody>
          <a:bodyPr wrap="square" rtlCol="0">
            <a:spAutoFit/>
          </a:bodyPr>
          <a:lstStyle/>
          <a:p>
            <a:r>
              <a:rPr lang="en-GB" sz="4800" b="1" dirty="0">
                <a:solidFill>
                  <a:srgbClr val="FFFF00"/>
                </a:solidFill>
              </a:rPr>
              <a:t>What happens next?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94334"/>
            <a:ext cx="69627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794622"/>
            <a:ext cx="69246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31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80728"/>
            <a:ext cx="7399664" cy="2492990"/>
          </a:xfrm>
          <a:prstGeom prst="rect">
            <a:avLst/>
          </a:prstGeom>
          <a:noFill/>
        </p:spPr>
        <p:txBody>
          <a:bodyPr wrap="square" rtlCol="0">
            <a:spAutoFit/>
          </a:bodyPr>
          <a:lstStyle/>
          <a:p>
            <a:endParaRPr lang="en-GB" sz="2800" dirty="0">
              <a:solidFill>
                <a:srgbClr val="FFFF00"/>
              </a:solidFill>
            </a:endParaRPr>
          </a:p>
          <a:p>
            <a:pPr marL="571500" indent="-571500">
              <a:buFont typeface="Arial" panose="020B0604020202020204" pitchFamily="34" charset="0"/>
              <a:buChar char="•"/>
            </a:pPr>
            <a:r>
              <a:rPr lang="en-GB" sz="3200" b="1" dirty="0">
                <a:solidFill>
                  <a:srgbClr val="FFFF00"/>
                </a:solidFill>
              </a:rPr>
              <a:t>What could happen to the driver or front seat passenger if you were sat in the back without a seat belt and the car crashed? </a:t>
            </a:r>
          </a:p>
        </p:txBody>
      </p:sp>
      <p:sp>
        <p:nvSpPr>
          <p:cNvPr id="4" name="Rectangle 3"/>
          <p:cNvSpPr/>
          <p:nvPr/>
        </p:nvSpPr>
        <p:spPr>
          <a:xfrm>
            <a:off x="4283968" y="3584627"/>
            <a:ext cx="3104924" cy="369332"/>
          </a:xfrm>
          <a:prstGeom prst="rect">
            <a:avLst/>
          </a:prstGeom>
          <a:ln>
            <a:solidFill>
              <a:schemeClr val="tx1"/>
            </a:solidFill>
          </a:ln>
        </p:spPr>
        <p:txBody>
          <a:bodyPr wrap="square">
            <a:spAutoFit/>
          </a:bodyPr>
          <a:lstStyle/>
          <a:p>
            <a:r>
              <a:rPr lang="en-GB" dirty="0">
                <a:solidFill>
                  <a:srgbClr val="FF0000"/>
                </a:solidFill>
                <a:hlinkClick r:id="rId3"/>
              </a:rPr>
              <a:t>No Seat belt at the back</a:t>
            </a:r>
            <a:endParaRPr lang="en-GB" dirty="0">
              <a:solidFill>
                <a:srgbClr val="FF0000"/>
              </a:solidFill>
            </a:endParaRPr>
          </a:p>
        </p:txBody>
      </p:sp>
      <p:sp>
        <p:nvSpPr>
          <p:cNvPr id="6" name="TextBox 5"/>
          <p:cNvSpPr txBox="1"/>
          <p:nvPr/>
        </p:nvSpPr>
        <p:spPr>
          <a:xfrm>
            <a:off x="899592" y="4653136"/>
            <a:ext cx="7272808" cy="1077218"/>
          </a:xfrm>
          <a:prstGeom prst="rect">
            <a:avLst/>
          </a:prstGeom>
          <a:noFill/>
        </p:spPr>
        <p:txBody>
          <a:bodyPr wrap="square" rtlCol="0">
            <a:spAutoFit/>
          </a:bodyPr>
          <a:lstStyle/>
          <a:p>
            <a:pPr marL="285750" indent="-285750">
              <a:buFont typeface="Arial" panose="020B0604020202020204" pitchFamily="34" charset="0"/>
              <a:buChar char="•"/>
            </a:pPr>
            <a:r>
              <a:rPr lang="en-GB" sz="3200" b="1" dirty="0">
                <a:solidFill>
                  <a:srgbClr val="FFFF00"/>
                </a:solidFill>
              </a:rPr>
              <a:t>Where should loose objects be in the car?</a:t>
            </a:r>
          </a:p>
        </p:txBody>
      </p:sp>
    </p:spTree>
    <p:extLst>
      <p:ext uri="{BB962C8B-B14F-4D97-AF65-F5344CB8AC3E}">
        <p14:creationId xmlns:p14="http://schemas.microsoft.com/office/powerpoint/2010/main" val="2827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rPr>
              <a:t>Seatbelt Timeline </a:t>
            </a:r>
          </a:p>
        </p:txBody>
      </p:sp>
      <p:sp>
        <p:nvSpPr>
          <p:cNvPr id="3" name="Content Placeholder 2"/>
          <p:cNvSpPr>
            <a:spLocks noGrp="1"/>
          </p:cNvSpPr>
          <p:nvPr>
            <p:ph idx="1"/>
          </p:nvPr>
        </p:nvSpPr>
        <p:spPr>
          <a:xfrm>
            <a:off x="457200" y="1268760"/>
            <a:ext cx="8229600" cy="5256584"/>
          </a:xfrm>
        </p:spPr>
        <p:txBody>
          <a:bodyPr>
            <a:normAutofit lnSpcReduction="10000"/>
          </a:bodyPr>
          <a:lstStyle/>
          <a:p>
            <a:r>
              <a:rPr lang="en-GB" sz="3000" b="1" u="sng" dirty="0">
                <a:solidFill>
                  <a:srgbClr val="FFFF00"/>
                </a:solidFill>
              </a:rPr>
              <a:t>1959</a:t>
            </a:r>
            <a:r>
              <a:rPr lang="en-GB" sz="3000" dirty="0">
                <a:solidFill>
                  <a:srgbClr val="FFFF00"/>
                </a:solidFill>
              </a:rPr>
              <a:t> Volvo introduces the seat belt</a:t>
            </a:r>
          </a:p>
          <a:p>
            <a:r>
              <a:rPr lang="en-GB" sz="3000" u="sng" dirty="0">
                <a:solidFill>
                  <a:srgbClr val="FFFF00"/>
                </a:solidFill>
              </a:rPr>
              <a:t>1967</a:t>
            </a:r>
            <a:r>
              <a:rPr lang="en-GB" sz="3000" dirty="0">
                <a:solidFill>
                  <a:srgbClr val="FFFF00"/>
                </a:solidFill>
              </a:rPr>
              <a:t> All cars in the UK must be fitted with front seat belts</a:t>
            </a:r>
          </a:p>
          <a:p>
            <a:r>
              <a:rPr lang="en-GB" sz="3000" b="1" u="sng" dirty="0">
                <a:solidFill>
                  <a:srgbClr val="FFFF00"/>
                </a:solidFill>
              </a:rPr>
              <a:t>1983</a:t>
            </a:r>
            <a:r>
              <a:rPr lang="en-GB" sz="3000" dirty="0">
                <a:solidFill>
                  <a:srgbClr val="FFFF00"/>
                </a:solidFill>
              </a:rPr>
              <a:t> It is compulsory to wear seat belts in the front</a:t>
            </a:r>
          </a:p>
          <a:p>
            <a:r>
              <a:rPr lang="en-GB" sz="3000" b="1" u="sng" dirty="0">
                <a:solidFill>
                  <a:srgbClr val="FFFF00"/>
                </a:solidFill>
              </a:rPr>
              <a:t>1989</a:t>
            </a:r>
            <a:r>
              <a:rPr lang="en-GB" sz="3000" dirty="0">
                <a:solidFill>
                  <a:srgbClr val="FFFF00"/>
                </a:solidFill>
              </a:rPr>
              <a:t> Rear seat belts must be worn by children under age 14</a:t>
            </a:r>
          </a:p>
          <a:p>
            <a:r>
              <a:rPr lang="en-GB" sz="3000" b="1" u="sng" dirty="0">
                <a:solidFill>
                  <a:srgbClr val="FFFF00"/>
                </a:solidFill>
              </a:rPr>
              <a:t>1991</a:t>
            </a:r>
            <a:r>
              <a:rPr lang="en-GB" sz="3000" dirty="0">
                <a:solidFill>
                  <a:srgbClr val="FFFF00"/>
                </a:solidFill>
              </a:rPr>
              <a:t> Seat belts must be worn by all rear passengers (adults &amp; children)</a:t>
            </a:r>
          </a:p>
          <a:p>
            <a:r>
              <a:rPr lang="en-GB" sz="3000" b="1" u="sng" dirty="0">
                <a:solidFill>
                  <a:srgbClr val="FFFF00"/>
                </a:solidFill>
              </a:rPr>
              <a:t>2006</a:t>
            </a:r>
            <a:r>
              <a:rPr lang="en-GB" sz="3000" dirty="0">
                <a:solidFill>
                  <a:srgbClr val="FFFF00"/>
                </a:solidFill>
              </a:rPr>
              <a:t> Children under age 12 or 135cm tall must use the appropriate car seat. </a:t>
            </a:r>
          </a:p>
          <a:p>
            <a:endParaRPr lang="en-GB" dirty="0"/>
          </a:p>
        </p:txBody>
      </p:sp>
    </p:spTree>
    <p:extLst>
      <p:ext uri="{BB962C8B-B14F-4D97-AF65-F5344CB8AC3E}">
        <p14:creationId xmlns:p14="http://schemas.microsoft.com/office/powerpoint/2010/main" val="64459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r>
              <a:rPr lang="en-GB" sz="4400" dirty="0">
                <a:solidFill>
                  <a:srgbClr val="FFFF00"/>
                </a:solidFill>
              </a:rPr>
              <a:t>Seat belts save over 2,000 lives in Britain every year. That’s like all the children in four big schools!</a:t>
            </a:r>
          </a:p>
          <a:p>
            <a:pPr marL="0" indent="0">
              <a:buNone/>
            </a:pPr>
            <a:endParaRPr lang="en-GB" sz="4400" dirty="0">
              <a:solidFill>
                <a:srgbClr val="FFFF00"/>
              </a:solidFill>
            </a:endParaRPr>
          </a:p>
          <a:p>
            <a:r>
              <a:rPr lang="en-GB" sz="4400" dirty="0">
                <a:solidFill>
                  <a:srgbClr val="FFFF00"/>
                </a:solidFill>
              </a:rPr>
              <a:t>How many lives have been saved by seat belts in your lifetime?  </a:t>
            </a:r>
          </a:p>
        </p:txBody>
      </p:sp>
    </p:spTree>
    <p:extLst>
      <p:ext uri="{BB962C8B-B14F-4D97-AF65-F5344CB8AC3E}">
        <p14:creationId xmlns:p14="http://schemas.microsoft.com/office/powerpoint/2010/main" val="377772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rgbClr val="FFFF00"/>
                </a:solidFill>
              </a:rPr>
              <a:t>Why do you think people don’t wear a seat belt?</a:t>
            </a:r>
          </a:p>
        </p:txBody>
      </p:sp>
      <p:sp>
        <p:nvSpPr>
          <p:cNvPr id="3" name="Content Placeholder 2"/>
          <p:cNvSpPr>
            <a:spLocks noGrp="1"/>
          </p:cNvSpPr>
          <p:nvPr>
            <p:ph idx="1"/>
          </p:nvPr>
        </p:nvSpPr>
        <p:spPr>
          <a:xfrm>
            <a:off x="467544" y="1412776"/>
            <a:ext cx="8229600" cy="4886003"/>
          </a:xfrm>
        </p:spPr>
        <p:txBody>
          <a:bodyPr>
            <a:normAutofit/>
          </a:bodyPr>
          <a:lstStyle/>
          <a:p>
            <a:pPr marL="0" indent="0">
              <a:buNone/>
            </a:pPr>
            <a:r>
              <a:rPr lang="en-GB" sz="3600" b="1" dirty="0">
                <a:solidFill>
                  <a:srgbClr val="FFFF00"/>
                </a:solidFill>
              </a:rPr>
              <a:t>	</a:t>
            </a:r>
            <a:r>
              <a:rPr lang="en-GB" sz="3600" b="1" dirty="0"/>
              <a:t>EXCUSES PEOPLE GIVE:</a:t>
            </a:r>
          </a:p>
          <a:p>
            <a:r>
              <a:rPr lang="en-GB" sz="3600" b="1" dirty="0">
                <a:solidFill>
                  <a:srgbClr val="FFFF00"/>
                </a:solidFill>
              </a:rPr>
              <a:t>I’m only travelling a short distance</a:t>
            </a:r>
          </a:p>
          <a:p>
            <a:r>
              <a:rPr lang="en-GB" sz="3600" b="1" dirty="0">
                <a:solidFill>
                  <a:srgbClr val="FFFF00"/>
                </a:solidFill>
              </a:rPr>
              <a:t>A crash won’t happen to me</a:t>
            </a:r>
          </a:p>
          <a:p>
            <a:r>
              <a:rPr lang="en-GB" sz="3600" b="1" dirty="0">
                <a:solidFill>
                  <a:srgbClr val="FFFF00"/>
                </a:solidFill>
              </a:rPr>
              <a:t>They are uncomfortable</a:t>
            </a:r>
          </a:p>
          <a:p>
            <a:r>
              <a:rPr lang="en-GB" sz="3600" b="1" dirty="0">
                <a:solidFill>
                  <a:srgbClr val="FFFF00"/>
                </a:solidFill>
              </a:rPr>
              <a:t>I don’t need one as we have an air bag</a:t>
            </a:r>
          </a:p>
          <a:p>
            <a:r>
              <a:rPr lang="en-GB" sz="3600" b="1" dirty="0">
                <a:solidFill>
                  <a:srgbClr val="FFFF00"/>
                </a:solidFill>
              </a:rPr>
              <a:t>It is safe in the back seat without one</a:t>
            </a:r>
          </a:p>
          <a:p>
            <a:r>
              <a:rPr lang="en-GB" sz="3600" b="1" dirty="0">
                <a:solidFill>
                  <a:srgbClr val="FFFF00"/>
                </a:solidFill>
              </a:rPr>
              <a:t>I forgot!</a:t>
            </a:r>
          </a:p>
        </p:txBody>
      </p:sp>
    </p:spTree>
    <p:extLst>
      <p:ext uri="{BB962C8B-B14F-4D97-AF65-F5344CB8AC3E}">
        <p14:creationId xmlns:p14="http://schemas.microsoft.com/office/powerpoint/2010/main" val="419772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Photo of 135c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02816"/>
            <a:ext cx="3816226" cy="5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35696" y="332656"/>
            <a:ext cx="5436604" cy="646331"/>
          </a:xfrm>
          <a:prstGeom prst="rect">
            <a:avLst/>
          </a:prstGeom>
          <a:noFill/>
        </p:spPr>
        <p:txBody>
          <a:bodyPr wrap="square" rtlCol="0">
            <a:spAutoFit/>
          </a:bodyPr>
          <a:lstStyle/>
          <a:p>
            <a:pPr algn="ctr"/>
            <a:r>
              <a:rPr lang="en-GB" sz="3600" b="1" dirty="0">
                <a:solidFill>
                  <a:srgbClr val="FFFF00"/>
                </a:solidFill>
              </a:rPr>
              <a:t>Booster Seats – The Law</a:t>
            </a:r>
          </a:p>
        </p:txBody>
      </p:sp>
      <p:sp>
        <p:nvSpPr>
          <p:cNvPr id="3" name="Rectangle 2"/>
          <p:cNvSpPr/>
          <p:nvPr/>
        </p:nvSpPr>
        <p:spPr>
          <a:xfrm>
            <a:off x="4355977" y="978987"/>
            <a:ext cx="4680519" cy="5078313"/>
          </a:xfrm>
          <a:prstGeom prst="rect">
            <a:avLst/>
          </a:prstGeom>
        </p:spPr>
        <p:txBody>
          <a:bodyPr wrap="square">
            <a:spAutoFit/>
          </a:bodyPr>
          <a:lstStyle/>
          <a:p>
            <a:r>
              <a:rPr lang="en-GB" sz="3600" dirty="0"/>
              <a:t>All children must wear a seat belt and use a car seat until they are 135cm tall or 12 years old – whichever they reach first. </a:t>
            </a:r>
          </a:p>
          <a:p>
            <a:endParaRPr lang="en-GB" sz="3600" dirty="0"/>
          </a:p>
          <a:p>
            <a:r>
              <a:rPr lang="en-GB" sz="3600" dirty="0"/>
              <a:t>It is safer to use a seat until 150cm tall. </a:t>
            </a:r>
          </a:p>
        </p:txBody>
      </p:sp>
    </p:spTree>
    <p:extLst>
      <p:ext uri="{BB962C8B-B14F-4D97-AF65-F5344CB8AC3E}">
        <p14:creationId xmlns:p14="http://schemas.microsoft.com/office/powerpoint/2010/main" val="3945040946"/>
      </p:ext>
    </p:extLst>
  </p:cSld>
  <p:clrMapOvr>
    <a:masterClrMapping/>
  </p:clrMapOvr>
  <p:transition spd="med" advClick="0" advTm="10000">
    <p:split orient="vert"/>
  </p:transition>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1772</TotalTime>
  <Words>2317</Words>
  <Application>Microsoft Office PowerPoint</Application>
  <PresentationFormat>On-screen Show (4:3)</PresentationFormat>
  <Paragraphs>157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Rounded MT Bold</vt:lpstr>
      <vt:lpstr>Calibri</vt:lpstr>
      <vt:lpstr>Office Theme</vt:lpstr>
      <vt:lpstr> </vt:lpstr>
      <vt:lpstr>PowerPoint Presentation</vt:lpstr>
      <vt:lpstr>PowerPoint Presentation</vt:lpstr>
      <vt:lpstr>PowerPoint Presentation</vt:lpstr>
      <vt:lpstr>PowerPoint Presentation</vt:lpstr>
      <vt:lpstr>Seatbelt Timeline </vt:lpstr>
      <vt:lpstr>PowerPoint Presentation</vt:lpstr>
      <vt:lpstr>Why do you think people don’t wear a seat belt?</vt:lpstr>
      <vt:lpstr>PowerPoint Presentation</vt:lpstr>
      <vt:lpstr>Why do we need to use a car seat?</vt:lpstr>
      <vt:lpstr>Car Seats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Seat Belt Rhyme  </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Wilkinson</dc:creator>
  <cp:lastModifiedBy>Katie Hammond</cp:lastModifiedBy>
  <cp:revision>147</cp:revision>
  <dcterms:created xsi:type="dcterms:W3CDTF">2020-05-20T07:27:47Z</dcterms:created>
  <dcterms:modified xsi:type="dcterms:W3CDTF">2023-12-15T14:21:45Z</dcterms:modified>
</cp:coreProperties>
</file>