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sldIdLst>
    <p:sldId id="256" r:id="rId2"/>
    <p:sldId id="259" r:id="rId3"/>
    <p:sldId id="275" r:id="rId4"/>
    <p:sldId id="257" r:id="rId5"/>
    <p:sldId id="258" r:id="rId6"/>
    <p:sldId id="281" r:id="rId7"/>
    <p:sldId id="282" r:id="rId8"/>
    <p:sldId id="283" r:id="rId9"/>
    <p:sldId id="268" r:id="rId10"/>
    <p:sldId id="278" r:id="rId11"/>
    <p:sldId id="261" r:id="rId12"/>
    <p:sldId id="271" r:id="rId13"/>
    <p:sldId id="269" r:id="rId14"/>
    <p:sldId id="276" r:id="rId15"/>
    <p:sldId id="267" r:id="rId16"/>
    <p:sldId id="26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0000"/>
    <a:srgbClr val="000099"/>
    <a:srgbClr val="FF0066"/>
    <a:srgbClr val="FFFF66"/>
    <a:srgbClr val="66FF33"/>
    <a:srgbClr val="0000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80107" autoAdjust="0"/>
  </p:normalViewPr>
  <p:slideViewPr>
    <p:cSldViewPr>
      <p:cViewPr varScale="1">
        <p:scale>
          <a:sx n="59" d="100"/>
          <a:sy n="59" d="100"/>
        </p:scale>
        <p:origin x="1764" y="60"/>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862E2D-96B1-4F67-8EBC-18C5445A6030}" type="datetimeFigureOut">
              <a:rPr lang="en-GB" smtClean="0"/>
              <a:t>18/01/2023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6EA1A0-AA3D-46E6-A53B-C63F0DD04123}" type="slidenum">
              <a:rPr lang="en-GB" smtClean="0"/>
              <a:t>‹#›</a:t>
            </a:fld>
            <a:endParaRPr lang="en-GB"/>
          </a:p>
        </p:txBody>
      </p:sp>
    </p:spTree>
    <p:extLst>
      <p:ext uri="{BB962C8B-B14F-4D97-AF65-F5344CB8AC3E}">
        <p14:creationId xmlns:p14="http://schemas.microsoft.com/office/powerpoint/2010/main" val="1315344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hink.gov.uk/resource/safer-journeys-anthe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Introduce the subject of road safety to the class. Explain they are going to be thinking about how they can keep safe when walking near the roads and when crossing the road.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1</a:t>
            </a:fld>
            <a:endParaRPr lang="en-GB"/>
          </a:p>
        </p:txBody>
      </p:sp>
    </p:spTree>
    <p:extLst>
      <p:ext uri="{BB962C8B-B14F-4D97-AF65-F5344CB8AC3E}">
        <p14:creationId xmlns:p14="http://schemas.microsoft.com/office/powerpoint/2010/main" val="3961033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first picture is not safe because the little boy is not holding hands or walking with his grown up. He is also walking very close to the road and might fall off the kerb into the road. </a:t>
            </a:r>
          </a:p>
          <a:p>
            <a:endParaRPr lang="en-GB" baseline="0" dirty="0" smtClean="0"/>
          </a:p>
          <a:p>
            <a:r>
              <a:rPr lang="en-GB" baseline="0" dirty="0" smtClean="0"/>
              <a:t>Picture 2 is safe - the boy is holding his mum’s hand and is walking furthest away from the road. Grown ups should always be the ones walking nearest to the road.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10</a:t>
            </a:fld>
            <a:endParaRPr lang="en-GB"/>
          </a:p>
        </p:txBody>
      </p:sp>
    </p:spTree>
    <p:extLst>
      <p:ext uri="{BB962C8B-B14F-4D97-AF65-F5344CB8AC3E}">
        <p14:creationId xmlns:p14="http://schemas.microsoft.com/office/powerpoint/2010/main" val="1032962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safer place is a</a:t>
            </a:r>
            <a:r>
              <a:rPr lang="en-GB" baseline="0" dirty="0" smtClean="0"/>
              <a:t> pedestrian crossing – here are two of the more common ones. </a:t>
            </a:r>
          </a:p>
          <a:p>
            <a:r>
              <a:rPr lang="en-GB" baseline="0" dirty="0" smtClean="0"/>
              <a:t>When we need to cross the road we should always check if there is a safer place nearby and use it.</a:t>
            </a:r>
          </a:p>
          <a:p>
            <a:endParaRPr lang="en-GB" baseline="0" dirty="0"/>
          </a:p>
          <a:p>
            <a:r>
              <a:rPr lang="en-GB" baseline="0" dirty="0" smtClean="0"/>
              <a:t>Make sure the children understand the importance of checking that the traffic has stopped on both sides before crossing. They should not just rely on the traffic lights changing to tell them it is safe – they need to do the Green Cross Code checks still (cars often drive through red lights).</a:t>
            </a:r>
          </a:p>
        </p:txBody>
      </p:sp>
      <p:sp>
        <p:nvSpPr>
          <p:cNvPr id="4" name="Slide Number Placeholder 3"/>
          <p:cNvSpPr>
            <a:spLocks noGrp="1"/>
          </p:cNvSpPr>
          <p:nvPr>
            <p:ph type="sldNum" sz="quarter" idx="10"/>
          </p:nvPr>
        </p:nvSpPr>
        <p:spPr/>
        <p:txBody>
          <a:bodyPr/>
          <a:lstStyle/>
          <a:p>
            <a:fld id="{E36EA1A0-AA3D-46E6-A53B-C63F0DD04123}" type="slidenum">
              <a:rPr lang="en-GB" smtClean="0"/>
              <a:t>11</a:t>
            </a:fld>
            <a:endParaRPr lang="en-GB"/>
          </a:p>
        </p:txBody>
      </p:sp>
    </p:spTree>
    <p:extLst>
      <p:ext uri="{BB962C8B-B14F-4D97-AF65-F5344CB8AC3E}">
        <p14:creationId xmlns:p14="http://schemas.microsoft.com/office/powerpoint/2010/main" val="2216398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Another safe place to cross</a:t>
            </a:r>
            <a:r>
              <a:rPr lang="en-GB" baseline="0" dirty="0" smtClean="0"/>
              <a:t> near schools is with a School Crossing Patrol (Lollipop Person). She uses the STOP stick to signal for the traffic to stop so that children can cross safely.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solidFill>
              </a:rPr>
              <a:t>You should always w</a:t>
            </a:r>
            <a:r>
              <a:rPr lang="en-GB" sz="1200" dirty="0" smtClean="0">
                <a:solidFill>
                  <a:schemeClr val="tx1"/>
                </a:solidFill>
              </a:rPr>
              <a:t>ait until the</a:t>
            </a:r>
            <a:r>
              <a:rPr lang="en-GB" sz="1200" baseline="0" dirty="0" smtClean="0">
                <a:solidFill>
                  <a:schemeClr val="tx1"/>
                </a:solidFill>
              </a:rPr>
              <a:t> Lollipop Person</a:t>
            </a:r>
            <a:r>
              <a:rPr lang="en-GB" sz="1200" dirty="0" smtClean="0">
                <a:solidFill>
                  <a:schemeClr val="tx1"/>
                </a:solidFill>
              </a:rPr>
              <a:t> tells you to cross before setting off. Always</a:t>
            </a:r>
            <a:r>
              <a:rPr lang="en-GB" sz="1200" baseline="0" dirty="0" smtClean="0">
                <a:solidFill>
                  <a:schemeClr val="tx1"/>
                </a:solidFill>
              </a:rPr>
              <a:t> </a:t>
            </a:r>
            <a:r>
              <a:rPr lang="en-GB" sz="1200" dirty="0" smtClean="0">
                <a:solidFill>
                  <a:schemeClr val="tx1"/>
                </a:solidFill>
              </a:rPr>
              <a:t>cross IN FRONT of the</a:t>
            </a:r>
            <a:r>
              <a:rPr lang="en-GB" sz="1200" baseline="0" dirty="0" smtClean="0">
                <a:solidFill>
                  <a:schemeClr val="tx1"/>
                </a:solidFill>
              </a:rPr>
              <a:t>m, not behind, so that they know you have crossed safely.</a:t>
            </a:r>
            <a:endParaRPr lang="en-GB"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If you</a:t>
            </a:r>
            <a:r>
              <a:rPr lang="en-GB" baseline="0" dirty="0" smtClean="0"/>
              <a:t> have a School Crossing Patrol dressing up outfit you could dress a child up and talk about the fluorescent &amp; reflective clothes. This is particularly useful if you have a School Crossing Patrol outside your school.</a:t>
            </a:r>
          </a:p>
          <a:p>
            <a:endParaRPr lang="en-GB" baseline="0" dirty="0" smtClean="0"/>
          </a:p>
          <a:p>
            <a:r>
              <a:rPr lang="en-GB" b="1" baseline="0" dirty="0" smtClean="0"/>
              <a:t>Fluorescent</a:t>
            </a:r>
            <a:r>
              <a:rPr lang="en-GB" baseline="0" dirty="0" smtClean="0"/>
              <a:t> - the yellow and orange colours– they are really bright to help her to be seen in daylight and at dusk.</a:t>
            </a:r>
          </a:p>
          <a:p>
            <a:r>
              <a:rPr lang="en-GB" b="1" baseline="0" dirty="0" smtClean="0"/>
              <a:t>Reflective –</a:t>
            </a:r>
            <a:r>
              <a:rPr lang="en-GB" baseline="0" dirty="0" smtClean="0"/>
              <a:t> the silver stripes – help her to be seen in the dark - when light shines on them they reflect the light &amp; glow. </a:t>
            </a:r>
          </a:p>
          <a:p>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12</a:t>
            </a:fld>
            <a:endParaRPr lang="en-GB"/>
          </a:p>
        </p:txBody>
      </p:sp>
    </p:spTree>
    <p:extLst>
      <p:ext uri="{BB962C8B-B14F-4D97-AF65-F5344CB8AC3E}">
        <p14:creationId xmlns:p14="http://schemas.microsoft.com/office/powerpoint/2010/main" val="150657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important that children understand</a:t>
            </a:r>
            <a:r>
              <a:rPr lang="en-GB" baseline="0" dirty="0" smtClean="0"/>
              <a:t> it can be difficult for drivers to see them when it is dark. Wearing something fluorescent and reflective (like the Lollipop Person wears) helps them to be seen by drivers and helps keep them safe. This could be a waist coat like in the first two pictures, or an arm band or key ring like in the third picture. Sometimes our coats, bags &amp; shoes have a reflective strip on them. </a:t>
            </a:r>
          </a:p>
          <a:p>
            <a:endParaRPr lang="en-GB" baseline="0" dirty="0" smtClean="0"/>
          </a:p>
          <a:p>
            <a:r>
              <a:rPr lang="en-GB" baseline="0" dirty="0" smtClean="0"/>
              <a:t>- It is particularly important to think about being bright when the clocks go back in October and the nights become darker earlier. They could now be making journeys to &amp; from after-school clubs, childminders or the mosque in the dark. </a:t>
            </a:r>
          </a:p>
          <a:p>
            <a:endParaRPr lang="en-GB" baseline="0" dirty="0" smtClean="0"/>
          </a:p>
          <a:p>
            <a:r>
              <a:rPr lang="en-GB" baseline="0" dirty="0" smtClean="0"/>
              <a:t>-  Middle picture - point out the difference between the children wearing fluorescent/reflective waist coasts and  the  children dressed in dark colours.</a:t>
            </a:r>
          </a:p>
          <a:p>
            <a:endParaRPr lang="en-GB" baseline="0" dirty="0" smtClean="0"/>
          </a:p>
          <a:p>
            <a:pPr marL="171450" indent="-171450">
              <a:buFontTx/>
              <a:buChar char="-"/>
            </a:pPr>
            <a:r>
              <a:rPr lang="en-GB" baseline="0" dirty="0" smtClean="0"/>
              <a:t>Can they think of any other people who wear these clothes? (police, fire &amp; rescue, ambulance crew, builders, pupils &amp; teachers on school trips…)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i="1" baseline="0" dirty="0" smtClean="0">
                <a:solidFill>
                  <a:srgbClr val="00B050"/>
                </a:solidFill>
              </a:rPr>
              <a:t>- You could show examples of fluorescent &amp; reflective clothing / items. </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13</a:t>
            </a:fld>
            <a:endParaRPr lang="en-GB"/>
          </a:p>
        </p:txBody>
      </p:sp>
    </p:spTree>
    <p:extLst>
      <p:ext uri="{BB962C8B-B14F-4D97-AF65-F5344CB8AC3E}">
        <p14:creationId xmlns:p14="http://schemas.microsoft.com/office/powerpoint/2010/main" val="3831057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children think quiet</a:t>
            </a:r>
            <a:r>
              <a:rPr lang="en-GB" baseline="0" dirty="0" smtClean="0"/>
              <a:t> roads &amp; cul-de-sacs are safe places to play - remind them that roads are for traffic. Pavements are not the safest place to play either – beware of the ball rolling into the road – children are often tempted to run out after it.</a:t>
            </a:r>
          </a:p>
          <a:p>
            <a:endParaRPr lang="en-GB" baseline="0" dirty="0" smtClean="0"/>
          </a:p>
          <a:p>
            <a:r>
              <a:rPr lang="en-GB" b="0" i="1" baseline="0" dirty="0" smtClean="0"/>
              <a:t>What should you do if playing outside and your ball rolls into a road?</a:t>
            </a:r>
          </a:p>
          <a:p>
            <a:r>
              <a:rPr lang="en-GB" b="0" baseline="0" dirty="0" smtClean="0"/>
              <a:t>Leave it and ask an adult to get it for you.</a:t>
            </a:r>
            <a:endParaRPr lang="en-GB" b="0" dirty="0"/>
          </a:p>
        </p:txBody>
      </p:sp>
      <p:sp>
        <p:nvSpPr>
          <p:cNvPr id="4" name="Slide Number Placeholder 3"/>
          <p:cNvSpPr>
            <a:spLocks noGrp="1"/>
          </p:cNvSpPr>
          <p:nvPr>
            <p:ph type="sldNum" sz="quarter" idx="10"/>
          </p:nvPr>
        </p:nvSpPr>
        <p:spPr/>
        <p:txBody>
          <a:bodyPr/>
          <a:lstStyle/>
          <a:p>
            <a:fld id="{E36EA1A0-AA3D-46E6-A53B-C63F0DD04123}" type="slidenum">
              <a:rPr lang="en-GB" smtClean="0"/>
              <a:t>14</a:t>
            </a:fld>
            <a:endParaRPr lang="en-GB"/>
          </a:p>
        </p:txBody>
      </p:sp>
    </p:spTree>
    <p:extLst>
      <p:ext uri="{BB962C8B-B14F-4D97-AF65-F5344CB8AC3E}">
        <p14:creationId xmlns:p14="http://schemas.microsoft.com/office/powerpoint/2010/main" val="83655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Right click on</a:t>
            </a:r>
            <a:r>
              <a:rPr lang="en-GB" baseline="0" dirty="0" smtClean="0"/>
              <a:t> the link and click ‘open hyperlink’. The song lyrics can be found on the Think! website </a:t>
            </a:r>
            <a:r>
              <a:rPr lang="en-GB" dirty="0" smtClean="0">
                <a:hlinkClick r:id="rId3"/>
              </a:rPr>
              <a:t>Safer journeys anthem – </a:t>
            </a:r>
            <a:r>
              <a:rPr lang="en-GB" smtClean="0">
                <a:hlinkClick r:id="rId3"/>
              </a:rPr>
              <a:t>THINK!</a:t>
            </a:r>
            <a:endParaRPr lang="en-GB" baseline="0" dirty="0" smtClean="0"/>
          </a:p>
        </p:txBody>
      </p:sp>
      <p:sp>
        <p:nvSpPr>
          <p:cNvPr id="4" name="Slide Number Placeholder 3"/>
          <p:cNvSpPr>
            <a:spLocks noGrp="1"/>
          </p:cNvSpPr>
          <p:nvPr>
            <p:ph type="sldNum" sz="quarter" idx="10"/>
          </p:nvPr>
        </p:nvSpPr>
        <p:spPr/>
        <p:txBody>
          <a:bodyPr/>
          <a:lstStyle/>
          <a:p>
            <a:fld id="{E36EA1A0-AA3D-46E6-A53B-C63F0DD04123}" type="slidenum">
              <a:rPr lang="en-GB" smtClean="0"/>
              <a:t>15</a:t>
            </a:fld>
            <a:endParaRPr lang="en-GB"/>
          </a:p>
        </p:txBody>
      </p:sp>
    </p:spTree>
    <p:extLst>
      <p:ext uri="{BB962C8B-B14F-4D97-AF65-F5344CB8AC3E}">
        <p14:creationId xmlns:p14="http://schemas.microsoft.com/office/powerpoint/2010/main" val="162535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Optional song.</a:t>
            </a:r>
            <a:r>
              <a:rPr lang="en-GB" baseline="0" dirty="0" smtClean="0"/>
              <a:t> This is a nice way to end the session, although it may seem too young for some Year 2 classes, so use your own judgement. </a:t>
            </a:r>
          </a:p>
          <a:p>
            <a:endParaRPr lang="en-GB" baseline="0" dirty="0" smtClean="0"/>
          </a:p>
          <a:p>
            <a:r>
              <a:rPr lang="en-GB" b="1" i="1" dirty="0" smtClean="0"/>
              <a:t>Which important</a:t>
            </a:r>
            <a:r>
              <a:rPr lang="en-GB" b="1" i="1" baseline="0" dirty="0" smtClean="0"/>
              <a:t> </a:t>
            </a:r>
            <a:r>
              <a:rPr lang="en-GB" b="1" i="1" dirty="0" smtClean="0"/>
              <a:t>words are missing in the song?</a:t>
            </a:r>
            <a:r>
              <a:rPr lang="en-GB" i="1" dirty="0" smtClean="0"/>
              <a:t> </a:t>
            </a:r>
            <a:r>
              <a:rPr lang="en-GB" dirty="0" smtClean="0"/>
              <a:t>(Hold hands,</a:t>
            </a:r>
            <a:r>
              <a:rPr lang="en-GB" baseline="0" dirty="0" smtClean="0"/>
              <a:t> F</a:t>
            </a:r>
            <a:r>
              <a:rPr lang="en-GB" dirty="0" smtClean="0"/>
              <a:t>ind a safer place, Think)</a:t>
            </a:r>
          </a:p>
          <a:p>
            <a:endParaRPr lang="en-GB" dirty="0" smtClean="0"/>
          </a:p>
          <a:p>
            <a:r>
              <a:rPr lang="en-GB" dirty="0" smtClean="0"/>
              <a:t>Recap</a:t>
            </a:r>
            <a:r>
              <a:rPr lang="en-GB" baseline="0" dirty="0" smtClean="0"/>
              <a:t> the Green Cross Code altogether saying the words and doing the actions at the end of the session: </a:t>
            </a:r>
            <a:r>
              <a:rPr lang="en-GB" b="1" baseline="0" dirty="0" smtClean="0"/>
              <a:t>Hold Hands, Find a Safer Place, Stop, Look, Listen, Think, Arrive Alive. </a:t>
            </a:r>
          </a:p>
          <a:p>
            <a:endParaRPr lang="en-GB" b="1" baseline="0" dirty="0" smtClean="0"/>
          </a:p>
          <a:p>
            <a:r>
              <a:rPr lang="en-GB" baseline="0" dirty="0" smtClean="0"/>
              <a:t>Remind them to always pay attention near the road, not to act silly and to stay with their grown up. If they are running ahead, or lagging behind and not walking </a:t>
            </a:r>
            <a:r>
              <a:rPr lang="en-GB" baseline="0" smtClean="0"/>
              <a:t>with their grown up, then </a:t>
            </a:r>
            <a:r>
              <a:rPr lang="en-GB" baseline="0" dirty="0" smtClean="0"/>
              <a:t>the grown up can’t keep them safe. </a:t>
            </a:r>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16</a:t>
            </a:fld>
            <a:endParaRPr lang="en-GB"/>
          </a:p>
        </p:txBody>
      </p:sp>
    </p:spTree>
    <p:extLst>
      <p:ext uri="{BB962C8B-B14F-4D97-AF65-F5344CB8AC3E}">
        <p14:creationId xmlns:p14="http://schemas.microsoft.com/office/powerpoint/2010/main" val="118797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We make lots of journeys during our day and usually they involve crossing at least one road. Ask the pupils to think about the journeys they make, e.g. to school, to the shops, to the park etc. </a:t>
            </a:r>
          </a:p>
          <a:p>
            <a:r>
              <a:rPr lang="en-GB" sz="1200" b="0" i="0" u="none" strike="noStrike" kern="1200" baseline="0" dirty="0" smtClean="0">
                <a:solidFill>
                  <a:schemeClr val="tx1"/>
                </a:solidFill>
                <a:latin typeface="+mn-lt"/>
                <a:ea typeface="+mn-ea"/>
                <a:cs typeface="+mn-cs"/>
              </a:rPr>
              <a:t>What do they do to keep themselves safe?</a:t>
            </a:r>
          </a:p>
          <a:p>
            <a:endParaRPr lang="en-GB" sz="1200" b="0" i="0" u="none" strike="noStrike" kern="1200" baseline="0" dirty="0" smtClean="0">
              <a:solidFill>
                <a:schemeClr val="tx1"/>
              </a:solidFill>
              <a:latin typeface="+mn-lt"/>
              <a:ea typeface="+mn-ea"/>
              <a:cs typeface="+mn-cs"/>
            </a:endParaRPr>
          </a:p>
          <a:p>
            <a:r>
              <a:rPr lang="en-GB" dirty="0" smtClean="0"/>
              <a:t>In</a:t>
            </a:r>
            <a:r>
              <a:rPr lang="en-GB" baseline="0" dirty="0" smtClean="0"/>
              <a:t> Bradford around 200 children are hurt on the road every year - most of these accidents are children being hit by cars. </a:t>
            </a:r>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2</a:t>
            </a:fld>
            <a:endParaRPr lang="en-GB"/>
          </a:p>
        </p:txBody>
      </p:sp>
    </p:spTree>
    <p:extLst>
      <p:ext uri="{BB962C8B-B14F-4D97-AF65-F5344CB8AC3E}">
        <p14:creationId xmlns:p14="http://schemas.microsoft.com/office/powerpoint/2010/main" val="29069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Answers:</a:t>
            </a:r>
            <a:r>
              <a:rPr lang="en-GB" baseline="0" dirty="0" smtClean="0"/>
              <a:t> </a:t>
            </a:r>
          </a:p>
          <a:p>
            <a:r>
              <a:rPr lang="en-GB" baseline="0" dirty="0" smtClean="0"/>
              <a:t>1. </a:t>
            </a:r>
            <a:r>
              <a:rPr lang="en-GB" dirty="0" smtClean="0"/>
              <a:t>Pavement</a:t>
            </a:r>
            <a:r>
              <a:rPr lang="en-GB" baseline="0" dirty="0" smtClean="0"/>
              <a:t> / footpath  </a:t>
            </a:r>
          </a:p>
          <a:p>
            <a:r>
              <a:rPr lang="en-GB" baseline="0" dirty="0" smtClean="0"/>
              <a:t>2. Kerb</a:t>
            </a:r>
          </a:p>
          <a:p>
            <a:r>
              <a:rPr lang="en-GB" baseline="0" dirty="0" smtClean="0"/>
              <a:t>         </a:t>
            </a:r>
          </a:p>
          <a:p>
            <a:r>
              <a:rPr lang="en-GB" baseline="0" dirty="0" smtClean="0"/>
              <a:t>Show the children whereabouts the kerb is on the photo. Explain that we shouldn’t walk too close to the kerb as vehicles sometimes drive / park on the pavement. The adult should always walk nearest to the kerb. Talk to them about standing behind the kerb before we cross the road.</a:t>
            </a:r>
          </a:p>
          <a:p>
            <a:endParaRPr lang="en-GB" baseline="0" dirty="0"/>
          </a:p>
        </p:txBody>
      </p:sp>
      <p:sp>
        <p:nvSpPr>
          <p:cNvPr id="4" name="Slide Number Placeholder 3"/>
          <p:cNvSpPr>
            <a:spLocks noGrp="1"/>
          </p:cNvSpPr>
          <p:nvPr>
            <p:ph type="sldNum" sz="quarter" idx="10"/>
          </p:nvPr>
        </p:nvSpPr>
        <p:spPr/>
        <p:txBody>
          <a:bodyPr/>
          <a:lstStyle/>
          <a:p>
            <a:fld id="{E36EA1A0-AA3D-46E6-A53B-C63F0DD04123}" type="slidenum">
              <a:rPr lang="en-GB" smtClean="0"/>
              <a:t>3</a:t>
            </a:fld>
            <a:endParaRPr lang="en-GB"/>
          </a:p>
        </p:txBody>
      </p:sp>
    </p:spTree>
    <p:extLst>
      <p:ext uri="{BB962C8B-B14F-4D97-AF65-F5344CB8AC3E}">
        <p14:creationId xmlns:p14="http://schemas.microsoft.com/office/powerpoint/2010/main" val="3383608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Talk about different vehicles –</a:t>
            </a:r>
            <a:r>
              <a:rPr lang="en-GB" baseline="0" dirty="0" smtClean="0"/>
              <a:t> some are very big – </a:t>
            </a:r>
            <a:r>
              <a:rPr lang="en-GB" i="1" baseline="0" dirty="0" smtClean="0"/>
              <a:t>can they name something really big? </a:t>
            </a:r>
            <a:r>
              <a:rPr lang="en-GB" baseline="0" dirty="0" smtClean="0"/>
              <a:t>and some are very small (bicycles, motorbikes), but they can all go very fast and be very dangerous (young children often think large vehicles are faster &amp; small vehicles mean they go slow).</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Explain that sometimes we can hear traffic before we see it (e.g. emergency vehicles, motorbikes). Not all traffic is noisy, but it can still be travelling very fast (e.g. bicycles, electric cars).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E36EA1A0-AA3D-46E6-A53B-C63F0DD04123}" type="slidenum">
              <a:rPr lang="en-GB" smtClean="0"/>
              <a:t>4</a:t>
            </a:fld>
            <a:endParaRPr lang="en-GB"/>
          </a:p>
        </p:txBody>
      </p:sp>
    </p:spTree>
    <p:extLst>
      <p:ext uri="{BB962C8B-B14F-4D97-AF65-F5344CB8AC3E}">
        <p14:creationId xmlns:p14="http://schemas.microsoft.com/office/powerpoint/2010/main" val="186219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covered in detail in the following slides. </a:t>
            </a:r>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5</a:t>
            </a:fld>
            <a:endParaRPr lang="en-GB"/>
          </a:p>
        </p:txBody>
      </p:sp>
    </p:spTree>
    <p:extLst>
      <p:ext uri="{BB962C8B-B14F-4D97-AF65-F5344CB8AC3E}">
        <p14:creationId xmlns:p14="http://schemas.microsoft.com/office/powerpoint/2010/main" val="3531578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Do you know any words in the Green Cross Code? </a:t>
            </a:r>
            <a:r>
              <a:rPr lang="en-GB" dirty="0" smtClean="0"/>
              <a:t>These pictures might give you a clue.</a:t>
            </a:r>
          </a:p>
          <a:p>
            <a:endParaRPr lang="en-GB" dirty="0" smtClean="0"/>
          </a:p>
          <a:p>
            <a:r>
              <a:rPr lang="en-GB" i="1" dirty="0" smtClean="0"/>
              <a:t>Who should you hold hands with? </a:t>
            </a:r>
          </a:p>
          <a:p>
            <a:r>
              <a:rPr lang="en-GB" dirty="0" smtClean="0"/>
              <a:t>An</a:t>
            </a:r>
            <a:r>
              <a:rPr lang="en-GB" baseline="0" dirty="0" smtClean="0"/>
              <a:t> adult</a:t>
            </a:r>
            <a:r>
              <a:rPr lang="en-GB" dirty="0" smtClean="0"/>
              <a:t>. If your grown up is pushing a pushchair, you</a:t>
            </a:r>
            <a:r>
              <a:rPr lang="en-GB" baseline="0" dirty="0" smtClean="0"/>
              <a:t> should hold the pushchair.</a:t>
            </a:r>
            <a:endParaRPr lang="en-GB" dirty="0" smtClean="0"/>
          </a:p>
          <a:p>
            <a:endParaRPr lang="en-GB" dirty="0" smtClean="0"/>
          </a:p>
          <a:p>
            <a:r>
              <a:rPr lang="en-GB" i="1" dirty="0" smtClean="0"/>
              <a:t>Can you name any safer places to cross the road?</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Safer place to cross </a:t>
            </a:r>
            <a:r>
              <a:rPr lang="en-GB" baseline="0" dirty="0" smtClean="0"/>
              <a:t>– Zebra Crossing, Puffin / Pelican or Toucan Crossing, Traffic Island, School Crossing Patrol (Lollipop Person), Footbridge or Subway. If there is no crossing, choose a place you can see clearly in all directions, away from parked cars. </a:t>
            </a:r>
            <a:r>
              <a:rPr lang="en-GB" sz="1200" b="0" i="0" u="none" strike="noStrike" kern="1200" baseline="0" dirty="0" smtClean="0">
                <a:solidFill>
                  <a:schemeClr val="tx1"/>
                </a:solidFill>
                <a:latin typeface="+mn-lt"/>
                <a:ea typeface="+mn-ea"/>
                <a:cs typeface="+mn-cs"/>
              </a:rPr>
              <a:t> </a:t>
            </a:r>
          </a:p>
          <a:p>
            <a:r>
              <a:rPr lang="en-GB" dirty="0" smtClean="0"/>
              <a:t>These will be covered a bit more in the PowerPoint later. </a:t>
            </a:r>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6</a:t>
            </a:fld>
            <a:endParaRPr lang="en-GB"/>
          </a:p>
        </p:txBody>
      </p:sp>
    </p:spTree>
    <p:extLst>
      <p:ext uri="{BB962C8B-B14F-4D97-AF65-F5344CB8AC3E}">
        <p14:creationId xmlns:p14="http://schemas.microsoft.com/office/powerpoint/2010/main" val="3056249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STOP on the pavement behind the kerb.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Play the ‘Stop’ game </a:t>
            </a:r>
            <a:r>
              <a:rPr lang="en-GB" sz="1200" kern="1200" dirty="0" smtClean="0">
                <a:solidFill>
                  <a:schemeClr val="tx1"/>
                </a:solidFill>
                <a:effectLst/>
                <a:latin typeface="+mn-lt"/>
                <a:ea typeface="+mn-ea"/>
                <a:cs typeface="+mn-cs"/>
              </a:rPr>
              <a:t>– it is</a:t>
            </a:r>
            <a:r>
              <a:rPr lang="en-GB" sz="1200" kern="1200" baseline="0" dirty="0" smtClean="0">
                <a:solidFill>
                  <a:schemeClr val="tx1"/>
                </a:solidFill>
                <a:effectLst/>
                <a:latin typeface="+mn-lt"/>
                <a:ea typeface="+mn-ea"/>
                <a:cs typeface="+mn-cs"/>
              </a:rPr>
              <a:t> important children know to stop when an adult tells them to – practise this by asking them to </a:t>
            </a:r>
            <a:r>
              <a:rPr lang="en-GB" sz="1200" kern="1200" dirty="0" smtClean="0">
                <a:solidFill>
                  <a:schemeClr val="tx1"/>
                </a:solidFill>
                <a:effectLst/>
                <a:latin typeface="+mn-lt"/>
                <a:ea typeface="+mn-ea"/>
                <a:cs typeface="+mn-cs"/>
              </a:rPr>
              <a:t>wriggle their fingers and stopping when you</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shout stop.</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LOOK</a:t>
            </a:r>
            <a:r>
              <a:rPr lang="en-GB" dirty="0" smtClean="0"/>
              <a:t> </a:t>
            </a:r>
            <a:r>
              <a:rPr lang="en-GB" baseline="0" dirty="0" smtClean="0"/>
              <a:t>all around – not just right &amp; left – traffic could come from any direction. Remember if traffic is a long way off, it may still be approaching very quickly. </a:t>
            </a:r>
          </a:p>
          <a:p>
            <a:endParaRPr lang="en-GB" baseline="0" dirty="0" smtClean="0"/>
          </a:p>
          <a:p>
            <a:r>
              <a:rPr lang="en-GB" b="1" baseline="0" dirty="0" smtClean="0"/>
              <a:t>LISTEN</a:t>
            </a:r>
            <a:r>
              <a:rPr lang="en-GB" baseline="0" dirty="0" smtClean="0"/>
              <a:t> for traffic. Sometimes you can hear traffic before you see it</a:t>
            </a:r>
            <a:r>
              <a:rPr lang="en-GB" b="0" baseline="0" dirty="0" smtClean="0"/>
              <a:t> (emergency vehicles / motor bikes / quad bikes).</a:t>
            </a:r>
            <a:endParaRPr lang="en-GB" b="1"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7</a:t>
            </a:fld>
            <a:endParaRPr lang="en-GB"/>
          </a:p>
        </p:txBody>
      </p:sp>
    </p:spTree>
    <p:extLst>
      <p:ext uri="{BB962C8B-B14F-4D97-AF65-F5344CB8AC3E}">
        <p14:creationId xmlns:p14="http://schemas.microsoft.com/office/powerpoint/2010/main" val="2087588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THINK</a:t>
            </a:r>
            <a:r>
              <a:rPr lang="en-GB" baseline="0" dirty="0" smtClean="0"/>
              <a:t> -</a:t>
            </a:r>
            <a:r>
              <a:rPr lang="en-GB" dirty="0" smtClean="0"/>
              <a:t> is it safe to cross the road? Are you sure you are still holding your grown up’s hand, looking, listening and thinking?</a:t>
            </a:r>
            <a:endParaRPr lang="en-GB" dirty="0"/>
          </a:p>
        </p:txBody>
      </p:sp>
      <p:sp>
        <p:nvSpPr>
          <p:cNvPr id="4" name="Slide Number Placeholder 3"/>
          <p:cNvSpPr>
            <a:spLocks noGrp="1"/>
          </p:cNvSpPr>
          <p:nvPr>
            <p:ph type="sldNum" sz="quarter" idx="10"/>
          </p:nvPr>
        </p:nvSpPr>
        <p:spPr/>
        <p:txBody>
          <a:bodyPr/>
          <a:lstStyle/>
          <a:p>
            <a:fld id="{E36EA1A0-AA3D-46E6-A53B-C63F0DD04123}" type="slidenum">
              <a:rPr lang="en-GB" smtClean="0"/>
              <a:t>8</a:t>
            </a:fld>
            <a:endParaRPr lang="en-GB"/>
          </a:p>
        </p:txBody>
      </p:sp>
    </p:spTree>
    <p:extLst>
      <p:ext uri="{BB962C8B-B14F-4D97-AF65-F5344CB8AC3E}">
        <p14:creationId xmlns:p14="http://schemas.microsoft.com/office/powerpoint/2010/main" val="2581740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on the video link. Encourage everyone</a:t>
            </a:r>
            <a:r>
              <a:rPr lang="en-GB" baseline="0" dirty="0" smtClean="0"/>
              <a:t> to join in with the words and actions - this will help them remember it. </a:t>
            </a:r>
          </a:p>
          <a:p>
            <a:r>
              <a:rPr lang="en-GB" b="1" baseline="0" dirty="0" smtClean="0"/>
              <a:t>Hold hands</a:t>
            </a:r>
          </a:p>
          <a:p>
            <a:r>
              <a:rPr lang="en-GB" b="1" baseline="0" dirty="0" smtClean="0"/>
              <a:t>Find a Safer Place </a:t>
            </a:r>
          </a:p>
          <a:p>
            <a:r>
              <a:rPr lang="en-GB" b="1" baseline="0" dirty="0" smtClean="0"/>
              <a:t>Stop</a:t>
            </a:r>
          </a:p>
          <a:p>
            <a:r>
              <a:rPr lang="en-GB" b="1" baseline="0" dirty="0" smtClean="0"/>
              <a:t>Look</a:t>
            </a:r>
          </a:p>
          <a:p>
            <a:r>
              <a:rPr lang="en-GB" b="1" baseline="0" dirty="0" smtClean="0"/>
              <a:t>Listen</a:t>
            </a:r>
          </a:p>
          <a:p>
            <a:r>
              <a:rPr lang="en-GB" b="1" baseline="0" dirty="0" smtClean="0"/>
              <a:t>Think</a:t>
            </a:r>
          </a:p>
          <a:p>
            <a:r>
              <a:rPr lang="en-GB" b="1" baseline="0" dirty="0" smtClean="0"/>
              <a:t>Arrive Alive!</a:t>
            </a:r>
            <a:endParaRPr lang="en-GB" b="1" dirty="0"/>
          </a:p>
        </p:txBody>
      </p:sp>
      <p:sp>
        <p:nvSpPr>
          <p:cNvPr id="4" name="Slide Number Placeholder 3"/>
          <p:cNvSpPr>
            <a:spLocks noGrp="1"/>
          </p:cNvSpPr>
          <p:nvPr>
            <p:ph type="sldNum" sz="quarter" idx="10"/>
          </p:nvPr>
        </p:nvSpPr>
        <p:spPr/>
        <p:txBody>
          <a:bodyPr/>
          <a:lstStyle/>
          <a:p>
            <a:fld id="{E36EA1A0-AA3D-46E6-A53B-C63F0DD04123}" type="slidenum">
              <a:rPr lang="en-GB" smtClean="0"/>
              <a:t>9</a:t>
            </a:fld>
            <a:endParaRPr lang="en-GB"/>
          </a:p>
        </p:txBody>
      </p:sp>
    </p:spTree>
    <p:extLst>
      <p:ext uri="{BB962C8B-B14F-4D97-AF65-F5344CB8AC3E}">
        <p14:creationId xmlns:p14="http://schemas.microsoft.com/office/powerpoint/2010/main" val="3089040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5F2727-8354-4686-88CD-4A703548766E}"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301664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5F2727-8354-4686-88CD-4A703548766E}"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307410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5F2727-8354-4686-88CD-4A703548766E}"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1181588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5F2727-8354-4686-88CD-4A703548766E}"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2787736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5F2727-8354-4686-88CD-4A703548766E}"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3414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5F2727-8354-4686-88CD-4A703548766E}" type="datetimeFigureOut">
              <a:rPr lang="en-GB" smtClean="0"/>
              <a:t>18/01/2023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87266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5F2727-8354-4686-88CD-4A703548766E}" type="datetimeFigureOut">
              <a:rPr lang="en-GB" smtClean="0"/>
              <a:t>18/01/2023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3365393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5F2727-8354-4686-88CD-4A703548766E}" type="datetimeFigureOut">
              <a:rPr lang="en-GB" smtClean="0"/>
              <a:t>18/01/2023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1807988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F2727-8354-4686-88CD-4A703548766E}" type="datetimeFigureOut">
              <a:rPr lang="en-GB" smtClean="0"/>
              <a:t>18/01/2023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561016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5F2727-8354-4686-88CD-4A703548766E}" type="datetimeFigureOut">
              <a:rPr lang="en-GB" smtClean="0"/>
              <a:t>18/01/2023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2790544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5F2727-8354-4686-88CD-4A703548766E}" type="datetimeFigureOut">
              <a:rPr lang="en-GB" smtClean="0"/>
              <a:t>18/01/2023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FD5A7-CE5A-438F-AEE3-A352001C0202}" type="slidenum">
              <a:rPr lang="en-GB" smtClean="0"/>
              <a:t>‹#›</a:t>
            </a:fld>
            <a:endParaRPr lang="en-GB"/>
          </a:p>
        </p:txBody>
      </p:sp>
    </p:spTree>
    <p:extLst>
      <p:ext uri="{BB962C8B-B14F-4D97-AF65-F5344CB8AC3E}">
        <p14:creationId xmlns:p14="http://schemas.microsoft.com/office/powerpoint/2010/main" val="126632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4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F2727-8354-4686-88CD-4A703548766E}" type="datetimeFigureOut">
              <a:rPr lang="en-GB" smtClean="0"/>
              <a:t>18/01/2023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FD5A7-CE5A-438F-AEE3-A352001C0202}" type="slidenum">
              <a:rPr lang="en-GB" smtClean="0"/>
              <a:t>‹#›</a:t>
            </a:fld>
            <a:endParaRPr lang="en-GB"/>
          </a:p>
        </p:txBody>
      </p:sp>
    </p:spTree>
    <p:extLst>
      <p:ext uri="{BB962C8B-B14F-4D97-AF65-F5344CB8AC3E}">
        <p14:creationId xmlns:p14="http://schemas.microsoft.com/office/powerpoint/2010/main" val="22748545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HXCN8V5u0Fg" TargetMode="Externa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4886" y="332656"/>
            <a:ext cx="7772400" cy="1470025"/>
          </a:xfrm>
        </p:spPr>
        <p:txBody>
          <a:bodyPr>
            <a:noAutofit/>
          </a:bodyPr>
          <a:lstStyle/>
          <a:p>
            <a:r>
              <a:rPr lang="en-GB" sz="6000" b="1" dirty="0" smtClean="0">
                <a:effectLst>
                  <a:outerShdw blurRad="38100" dist="38100" dir="2700000" algn="tl">
                    <a:srgbClr val="000000">
                      <a:alpha val="43137"/>
                    </a:srgbClr>
                  </a:outerShdw>
                </a:effectLst>
              </a:rPr>
              <a:t>Road Safety </a:t>
            </a:r>
            <a:br>
              <a:rPr lang="en-GB" sz="6000" b="1" dirty="0" smtClean="0">
                <a:effectLst>
                  <a:outerShdw blurRad="38100" dist="38100" dir="2700000" algn="tl">
                    <a:srgbClr val="000000">
                      <a:alpha val="43137"/>
                    </a:srgbClr>
                  </a:outerShdw>
                </a:effectLst>
              </a:rPr>
            </a:br>
            <a:r>
              <a:rPr lang="en-GB" sz="6000" b="1" dirty="0" smtClean="0">
                <a:effectLst>
                  <a:outerShdw blurRad="38100" dist="38100" dir="2700000" algn="tl">
                    <a:srgbClr val="000000">
                      <a:alpha val="43137"/>
                    </a:srgbClr>
                  </a:outerShdw>
                </a:effectLst>
              </a:rPr>
              <a:t>Key Stage 1</a:t>
            </a:r>
            <a:endParaRPr lang="en-GB" sz="6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988840"/>
            <a:ext cx="7128792" cy="421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http://intranet.bradford.gov.uk/docs/Documents/CBMDC-colour-RG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9397" y="6199394"/>
            <a:ext cx="4024603" cy="707591"/>
          </a:xfrm>
          <a:prstGeom prst="rect">
            <a:avLst/>
          </a:prstGeom>
          <a:noFill/>
          <a:ln>
            <a:noFill/>
          </a:ln>
        </p:spPr>
      </p:pic>
    </p:spTree>
    <p:extLst>
      <p:ext uri="{BB962C8B-B14F-4D97-AF65-F5344CB8AC3E}">
        <p14:creationId xmlns:p14="http://schemas.microsoft.com/office/powerpoint/2010/main" val="1271424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Plans &amp; Performance\Transport Planning\Road Safety\Katie\Photos\Reuben photos\kerb balanc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1844824"/>
            <a:ext cx="3651869" cy="48691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95536" y="116631"/>
            <a:ext cx="3960440" cy="1467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p>
        </p:txBody>
      </p:sp>
      <p:pic>
        <p:nvPicPr>
          <p:cNvPr id="9" name="Picture 2" descr="T:\Plans &amp; Performance\Transport Planning\Road Safety\Katie\Photos\Reuben photos\HH Safe wal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5" y="1844825"/>
            <a:ext cx="3761254" cy="486915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644008" y="116631"/>
            <a:ext cx="4176464" cy="14359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What is the boy doing to keep safe? </a:t>
            </a:r>
            <a:endParaRPr lang="en-GB" sz="3200" dirty="0"/>
          </a:p>
        </p:txBody>
      </p:sp>
      <p:pic>
        <p:nvPicPr>
          <p:cNvPr id="11" name="Picture 7" descr="HAND2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7985" y="1844824"/>
            <a:ext cx="1452235" cy="13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AND2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876256" y="4869159"/>
            <a:ext cx="1523796" cy="141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72" y="147990"/>
            <a:ext cx="3816425" cy="1477328"/>
          </a:xfrm>
          <a:prstGeom prst="rect">
            <a:avLst/>
          </a:prstGeom>
          <a:noFill/>
        </p:spPr>
        <p:txBody>
          <a:bodyPr wrap="square" rtlCol="0">
            <a:spAutoFit/>
          </a:bodyPr>
          <a:lstStyle/>
          <a:p>
            <a:r>
              <a:rPr lang="en-GB" sz="3000" dirty="0" smtClean="0">
                <a:solidFill>
                  <a:schemeClr val="bg1"/>
                </a:solidFill>
              </a:rPr>
              <a:t>Think about the first rule…..</a:t>
            </a:r>
          </a:p>
          <a:p>
            <a:r>
              <a:rPr lang="en-GB" sz="3000" dirty="0" smtClean="0">
                <a:solidFill>
                  <a:schemeClr val="bg1"/>
                </a:solidFill>
              </a:rPr>
              <a:t>Is this picture safe?</a:t>
            </a:r>
            <a:endParaRPr lang="en-GB" sz="3000" dirty="0">
              <a:solidFill>
                <a:schemeClr val="bg1"/>
              </a:solidFill>
            </a:endParaRPr>
          </a:p>
        </p:txBody>
      </p:sp>
    </p:spTree>
    <p:extLst>
      <p:ext uri="{BB962C8B-B14F-4D97-AF65-F5344CB8AC3E}">
        <p14:creationId xmlns:p14="http://schemas.microsoft.com/office/powerpoint/2010/main" val="152182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style.rotation</p:attrName>
                                        </p:attrNameLst>
                                      </p:cBhvr>
                                      <p:tavLst>
                                        <p:tav tm="0">
                                          <p:val>
                                            <p:fltVal val="720"/>
                                          </p:val>
                                        </p:tav>
                                        <p:tav tm="100000">
                                          <p:val>
                                            <p:fltVal val="0"/>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35"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style.rotation</p:attrName>
                                        </p:attrNameLst>
                                      </p:cBhvr>
                                      <p:tavLst>
                                        <p:tav tm="0">
                                          <p:val>
                                            <p:fltVal val="720"/>
                                          </p:val>
                                        </p:tav>
                                        <p:tav tm="100000">
                                          <p:val>
                                            <p:fltVal val="0"/>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735" y="4126762"/>
            <a:ext cx="4239147" cy="246174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ounded Rectangle 7"/>
          <p:cNvSpPr/>
          <p:nvPr/>
        </p:nvSpPr>
        <p:spPr>
          <a:xfrm>
            <a:off x="345777" y="4833110"/>
            <a:ext cx="4055426" cy="17553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675556" y="1687619"/>
            <a:ext cx="3024336" cy="1077218"/>
          </a:xfrm>
          <a:prstGeom prst="rect">
            <a:avLst/>
          </a:prstGeom>
          <a:noFill/>
        </p:spPr>
        <p:txBody>
          <a:bodyPr wrap="square" rtlCol="0">
            <a:spAutoFit/>
          </a:bodyPr>
          <a:lstStyle/>
          <a:p>
            <a:pPr algn="ctr"/>
            <a:r>
              <a:rPr lang="en-GB" dirty="0" smtClean="0"/>
              <a:t> </a:t>
            </a:r>
            <a:r>
              <a:rPr lang="en-GB" sz="2800" b="1" u="sng" dirty="0" smtClean="0"/>
              <a:t>Zebra Crossing</a:t>
            </a:r>
          </a:p>
          <a:p>
            <a:endParaRPr lang="en-GB" sz="36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97" y="1412777"/>
            <a:ext cx="3996306" cy="327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124744"/>
            <a:ext cx="3812937" cy="284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5777" y="5203510"/>
            <a:ext cx="4055426" cy="1384995"/>
          </a:xfrm>
          <a:prstGeom prst="rect">
            <a:avLst/>
          </a:prstGeom>
          <a:noFill/>
        </p:spPr>
        <p:txBody>
          <a:bodyPr wrap="square" rtlCol="0">
            <a:spAutoFit/>
          </a:bodyPr>
          <a:lstStyle/>
          <a:p>
            <a:pPr algn="ctr"/>
            <a:r>
              <a:rPr lang="en-GB" sz="2800" dirty="0" smtClean="0"/>
              <a:t>Make sure the traffic has stopped on both sides before crossing</a:t>
            </a:r>
            <a:endParaRPr lang="en-GB" sz="2800" dirty="0"/>
          </a:p>
        </p:txBody>
      </p:sp>
      <p:sp>
        <p:nvSpPr>
          <p:cNvPr id="6" name="TextBox 5"/>
          <p:cNvSpPr txBox="1"/>
          <p:nvPr/>
        </p:nvSpPr>
        <p:spPr>
          <a:xfrm>
            <a:off x="4984202" y="4126762"/>
            <a:ext cx="3257797" cy="646331"/>
          </a:xfrm>
          <a:prstGeom prst="rect">
            <a:avLst/>
          </a:prstGeom>
          <a:noFill/>
        </p:spPr>
        <p:txBody>
          <a:bodyPr wrap="square" rtlCol="0">
            <a:spAutoFit/>
          </a:bodyPr>
          <a:lstStyle/>
          <a:p>
            <a:r>
              <a:rPr lang="en-GB" sz="3600" b="1" u="sng" dirty="0" smtClean="0"/>
              <a:t>Puffin Crossing</a:t>
            </a:r>
            <a:endParaRPr lang="en-GB" sz="3600" b="1" u="sng" dirty="0"/>
          </a:p>
        </p:txBody>
      </p:sp>
      <p:sp>
        <p:nvSpPr>
          <p:cNvPr id="7" name="TextBox 6"/>
          <p:cNvSpPr txBox="1"/>
          <p:nvPr/>
        </p:nvSpPr>
        <p:spPr>
          <a:xfrm>
            <a:off x="4784537" y="4653136"/>
            <a:ext cx="4104456" cy="1815882"/>
          </a:xfrm>
          <a:prstGeom prst="rect">
            <a:avLst/>
          </a:prstGeom>
          <a:noFill/>
        </p:spPr>
        <p:txBody>
          <a:bodyPr wrap="square" rtlCol="0">
            <a:spAutoFit/>
          </a:bodyPr>
          <a:lstStyle/>
          <a:p>
            <a:pPr algn="ctr"/>
            <a:r>
              <a:rPr lang="en-GB" sz="2800" dirty="0" smtClean="0"/>
              <a:t>Press the button &amp; wait for the green man. Make sure the traffic has stopped before you cross</a:t>
            </a:r>
            <a:endParaRPr lang="en-GB" sz="2800" dirty="0"/>
          </a:p>
        </p:txBody>
      </p:sp>
      <p:pic>
        <p:nvPicPr>
          <p:cNvPr id="5122" name="Picture 2" descr="T:\Plans &amp; Performance\Transport Planning\Road Safety\Katie\pictures\Red man sign.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3444" y="4126099"/>
            <a:ext cx="646994" cy="646994"/>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539552" y="260648"/>
            <a:ext cx="7992888" cy="71534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rPr>
              <a:t>What do we call these safer places?</a:t>
            </a:r>
            <a:endParaRPr lang="en-GB" sz="3600" b="1" dirty="0">
              <a:solidFill>
                <a:schemeClr val="tx1"/>
              </a:solidFill>
            </a:endParaRPr>
          </a:p>
        </p:txBody>
      </p:sp>
      <p:sp>
        <p:nvSpPr>
          <p:cNvPr id="12" name="TextBox 11"/>
          <p:cNvSpPr txBox="1"/>
          <p:nvPr/>
        </p:nvSpPr>
        <p:spPr>
          <a:xfrm>
            <a:off x="539552" y="4772858"/>
            <a:ext cx="3384376" cy="584775"/>
          </a:xfrm>
          <a:prstGeom prst="rect">
            <a:avLst/>
          </a:prstGeom>
          <a:noFill/>
        </p:spPr>
        <p:txBody>
          <a:bodyPr wrap="square" rtlCol="0">
            <a:spAutoFit/>
          </a:bodyPr>
          <a:lstStyle/>
          <a:p>
            <a:pPr algn="ctr"/>
            <a:r>
              <a:rPr lang="en-GB" sz="3200" b="1" u="sng" dirty="0" smtClean="0"/>
              <a:t>Zebra Crossing</a:t>
            </a:r>
            <a:endParaRPr lang="en-GB" sz="3200" b="1" u="sng" dirty="0"/>
          </a:p>
        </p:txBody>
      </p:sp>
    </p:spTree>
    <p:extLst>
      <p:ext uri="{BB962C8B-B14F-4D97-AF65-F5344CB8AC3E}">
        <p14:creationId xmlns:p14="http://schemas.microsoft.com/office/powerpoint/2010/main" val="15667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300"/>
                                        <p:tgtEl>
                                          <p:spTgt spid="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5122"/>
                                        </p:tgtEl>
                                        <p:attrNameLst>
                                          <p:attrName>style.visibility</p:attrName>
                                        </p:attrNameLst>
                                      </p:cBhvr>
                                      <p:to>
                                        <p:strVal val="visible"/>
                                      </p:to>
                                    </p:set>
                                    <p:animEffect transition="in" filter="fade">
                                      <p:cBhvr>
                                        <p:cTn id="4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4" grpId="0"/>
      <p:bldP spid="3" grpId="0"/>
      <p:bldP spid="6" grpId="0"/>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11560" y="163771"/>
            <a:ext cx="8208912" cy="177470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tx1"/>
                </a:solidFill>
              </a:rPr>
              <a:t>What is the name of the person who helps us cross the road?</a:t>
            </a:r>
            <a:endParaRPr lang="en-GB" sz="4400" b="1" dirty="0">
              <a:solidFill>
                <a:schemeClr val="tx1"/>
              </a:solidFill>
            </a:endParaRPr>
          </a:p>
        </p:txBody>
      </p:sp>
      <p:sp>
        <p:nvSpPr>
          <p:cNvPr id="6" name="Rounded Rectangle 5"/>
          <p:cNvSpPr/>
          <p:nvPr/>
        </p:nvSpPr>
        <p:spPr>
          <a:xfrm>
            <a:off x="586915" y="3140752"/>
            <a:ext cx="4968552" cy="101420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62353" y="2077520"/>
            <a:ext cx="7416824" cy="830997"/>
          </a:xfrm>
          <a:prstGeom prst="rect">
            <a:avLst/>
          </a:prstGeom>
          <a:noFill/>
        </p:spPr>
        <p:txBody>
          <a:bodyPr wrap="square" rtlCol="0">
            <a:spAutoFit/>
          </a:bodyPr>
          <a:lstStyle/>
          <a:p>
            <a:pPr algn="ctr"/>
            <a:r>
              <a:rPr lang="en-GB" sz="4800" b="1" dirty="0" smtClean="0">
                <a:solidFill>
                  <a:srgbClr val="FF0000"/>
                </a:solidFill>
                <a:effectLst>
                  <a:outerShdw blurRad="38100" dist="38100" dir="2700000" algn="tl">
                    <a:srgbClr val="000000">
                      <a:alpha val="43137"/>
                    </a:srgbClr>
                  </a:outerShdw>
                </a:effectLst>
              </a:rPr>
              <a:t>Lollipop Person </a:t>
            </a:r>
            <a:endParaRPr lang="en-GB" sz="4800" b="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778377" y="3279394"/>
            <a:ext cx="7848872" cy="707886"/>
          </a:xfrm>
          <a:prstGeom prst="rect">
            <a:avLst/>
          </a:prstGeom>
          <a:noFill/>
        </p:spPr>
        <p:txBody>
          <a:bodyPr wrap="square" rtlCol="0">
            <a:spAutoFit/>
          </a:bodyPr>
          <a:lstStyle/>
          <a:p>
            <a:pPr algn="ctr"/>
            <a:r>
              <a:rPr lang="en-GB" sz="4000" b="1" dirty="0" smtClean="0"/>
              <a:t>What do they wear? </a:t>
            </a:r>
            <a:endParaRPr lang="en-GB" sz="4000" b="1" dirty="0"/>
          </a:p>
        </p:txBody>
      </p:sp>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4293603"/>
            <a:ext cx="2775859" cy="246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796136" y="2636913"/>
            <a:ext cx="3204356" cy="4053490"/>
          </a:xfrm>
          <a:prstGeom prst="rect">
            <a:avLst/>
          </a:prstGeom>
          <a:solidFill>
            <a:scrgbClr r="0" g="0" b="0">
              <a:alpha val="0"/>
            </a:scrgbClr>
          </a:solidFill>
        </p:spPr>
      </p:pic>
    </p:spTree>
    <p:extLst>
      <p:ext uri="{BB962C8B-B14F-4D97-AF65-F5344CB8AC3E}">
        <p14:creationId xmlns:p14="http://schemas.microsoft.com/office/powerpoint/2010/main" val="141430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rot="5400000">
            <a:off x="-375683" y="2292732"/>
            <a:ext cx="3846585" cy="3024445"/>
          </a:xfrm>
          <a:prstGeom prst="rect">
            <a:avLst/>
          </a:prstGeom>
        </p:spPr>
      </p:pic>
      <p:sp>
        <p:nvSpPr>
          <p:cNvPr id="3" name="TextBox 2"/>
          <p:cNvSpPr txBox="1"/>
          <p:nvPr/>
        </p:nvSpPr>
        <p:spPr>
          <a:xfrm>
            <a:off x="683568" y="404664"/>
            <a:ext cx="7920880" cy="769441"/>
          </a:xfrm>
          <a:prstGeom prst="rect">
            <a:avLst/>
          </a:prstGeom>
          <a:noFill/>
        </p:spPr>
        <p:txBody>
          <a:bodyPr wrap="square" rtlCol="0">
            <a:spAutoFit/>
          </a:bodyPr>
          <a:lstStyle/>
          <a:p>
            <a:pPr algn="ctr"/>
            <a:r>
              <a:rPr lang="en-GB" sz="4400" b="1" dirty="0" smtClean="0">
                <a:effectLst>
                  <a:outerShdw blurRad="38100" dist="38100" dir="2700000" algn="tl">
                    <a:srgbClr val="000000">
                      <a:alpha val="43137"/>
                    </a:srgbClr>
                  </a:outerShdw>
                </a:effectLst>
              </a:rPr>
              <a:t>Be Bright Be Seen!</a:t>
            </a:r>
            <a:endParaRPr lang="en-GB" sz="4400" b="1"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404664"/>
            <a:ext cx="7810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04664"/>
            <a:ext cx="7810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s://www.northyorks.gov.uk/sites/default/files/fileroot/News/2017-10/3bebrightbese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8390" y="1174105"/>
            <a:ext cx="2879645" cy="41462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536" y="5877272"/>
            <a:ext cx="8496944" cy="523220"/>
          </a:xfrm>
          <a:prstGeom prst="rect">
            <a:avLst/>
          </a:prstGeom>
          <a:noFill/>
        </p:spPr>
        <p:txBody>
          <a:bodyPr wrap="square" rtlCol="0">
            <a:spAutoFit/>
          </a:bodyPr>
          <a:lstStyle/>
          <a:p>
            <a:r>
              <a:rPr lang="en-GB" sz="2800" b="1" dirty="0" smtClean="0">
                <a:effectLst>
                  <a:outerShdw blurRad="38100" dist="38100" dir="2700000" algn="tl">
                    <a:srgbClr val="000000">
                      <a:alpha val="43137"/>
                    </a:srgbClr>
                  </a:outerShdw>
                </a:effectLst>
              </a:rPr>
              <a:t>Fluorescent – for daytime        Reflective – for night time </a:t>
            </a:r>
            <a:endParaRPr lang="en-GB" sz="2800" b="1" dirty="0">
              <a:effectLst>
                <a:outerShdw blurRad="38100" dist="38100" dir="2700000" algn="tl">
                  <a:srgbClr val="000000">
                    <a:alpha val="43137"/>
                  </a:srgbClr>
                </a:outerShdw>
              </a:effectLst>
            </a:endParaRPr>
          </a:p>
        </p:txBody>
      </p:sp>
      <p:pic>
        <p:nvPicPr>
          <p:cNvPr id="1026" name="Picture 2" descr="T:\Plans &amp; Performance\Transport Planning\Road Safety\Katie\Photos\Fluorescent item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1541" y="1738526"/>
            <a:ext cx="2868524" cy="382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24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5443500" y="2790445"/>
            <a:ext cx="2880320" cy="936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chemeClr val="tx1"/>
                </a:solidFill>
              </a:rPr>
              <a:t>Playgrounds</a:t>
            </a:r>
            <a:endParaRPr lang="en-GB" sz="2800" b="1" dirty="0">
              <a:solidFill>
                <a:schemeClr val="tx1"/>
              </a:solidFill>
            </a:endParaRPr>
          </a:p>
        </p:txBody>
      </p:sp>
      <p:sp>
        <p:nvSpPr>
          <p:cNvPr id="11" name="Oval 10"/>
          <p:cNvSpPr/>
          <p:nvPr/>
        </p:nvSpPr>
        <p:spPr>
          <a:xfrm>
            <a:off x="6883660" y="5435416"/>
            <a:ext cx="2050416" cy="9361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chemeClr val="tx1"/>
                </a:solidFill>
              </a:rPr>
              <a:t>Gardens</a:t>
            </a:r>
            <a:endParaRPr lang="en-GB" sz="2800" b="1" dirty="0">
              <a:solidFill>
                <a:schemeClr val="tx1"/>
              </a:solidFill>
            </a:endParaRPr>
          </a:p>
        </p:txBody>
      </p:sp>
      <p:sp>
        <p:nvSpPr>
          <p:cNvPr id="10" name="Oval 9"/>
          <p:cNvSpPr/>
          <p:nvPr/>
        </p:nvSpPr>
        <p:spPr>
          <a:xfrm>
            <a:off x="4052566" y="5610133"/>
            <a:ext cx="1728192" cy="108560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rPr>
              <a:t>Parks</a:t>
            </a:r>
            <a:endParaRPr lang="en-GB" sz="3200" b="1" dirty="0">
              <a:solidFill>
                <a:schemeClr val="tx1"/>
              </a:solidFill>
            </a:endParaRPr>
          </a:p>
        </p:txBody>
      </p:sp>
      <p:sp>
        <p:nvSpPr>
          <p:cNvPr id="8" name="Rounded Rectangle 7"/>
          <p:cNvSpPr/>
          <p:nvPr/>
        </p:nvSpPr>
        <p:spPr>
          <a:xfrm>
            <a:off x="166446" y="704166"/>
            <a:ext cx="3814682" cy="9012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594212" y="3725021"/>
            <a:ext cx="3729608" cy="1938992"/>
          </a:xfrm>
          <a:prstGeom prst="rect">
            <a:avLst/>
          </a:prstGeom>
          <a:noFill/>
        </p:spPr>
        <p:txBody>
          <a:bodyPr wrap="square" rtlCol="0">
            <a:spAutoFit/>
          </a:bodyPr>
          <a:lstStyle/>
          <a:p>
            <a:r>
              <a:rPr lang="en-GB" sz="4000" b="1" dirty="0" smtClean="0"/>
              <a:t>Where is a safe place to play outside?</a:t>
            </a:r>
            <a:endParaRPr lang="en-GB" sz="4000" b="1" dirty="0"/>
          </a:p>
        </p:txBody>
      </p:sp>
      <p:sp>
        <p:nvSpPr>
          <p:cNvPr id="4" name="TextBox 3"/>
          <p:cNvSpPr txBox="1"/>
          <p:nvPr/>
        </p:nvSpPr>
        <p:spPr>
          <a:xfrm>
            <a:off x="4853812" y="409888"/>
            <a:ext cx="3600400" cy="1938992"/>
          </a:xfrm>
          <a:prstGeom prst="rect">
            <a:avLst/>
          </a:prstGeom>
          <a:noFill/>
        </p:spPr>
        <p:txBody>
          <a:bodyPr wrap="square" rtlCol="0">
            <a:spAutoFit/>
          </a:bodyPr>
          <a:lstStyle/>
          <a:p>
            <a:r>
              <a:rPr lang="en-GB" sz="4000" b="1" dirty="0" smtClean="0"/>
              <a:t>Why is the road not a safe place to play?</a:t>
            </a:r>
            <a:endParaRPr lang="en-GB" sz="4000" b="1" dirty="0"/>
          </a:p>
        </p:txBody>
      </p:sp>
      <p:pic>
        <p:nvPicPr>
          <p:cNvPr id="5" name="Picture 2" descr="T:\Plans &amp; Performance\Transport Planning\Road Safety\Katie\Photos\Reuben photos\Football in r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95325"/>
            <a:ext cx="3075806" cy="4101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AND2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5070" y="5013443"/>
            <a:ext cx="1403746" cy="130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64134" y="799575"/>
            <a:ext cx="4752528" cy="646331"/>
          </a:xfrm>
          <a:prstGeom prst="rect">
            <a:avLst/>
          </a:prstGeom>
          <a:noFill/>
        </p:spPr>
        <p:txBody>
          <a:bodyPr wrap="square" rtlCol="0">
            <a:spAutoFit/>
          </a:bodyPr>
          <a:lstStyle/>
          <a:p>
            <a:r>
              <a:rPr lang="en-GB" sz="3600" b="1" dirty="0" smtClean="0"/>
              <a:t>Is this picture safe?</a:t>
            </a:r>
            <a:endParaRPr lang="en-GB" sz="3600" b="1" dirty="0"/>
          </a:p>
        </p:txBody>
      </p:sp>
    </p:spTree>
    <p:extLst>
      <p:ext uri="{BB962C8B-B14F-4D97-AF65-F5344CB8AC3E}">
        <p14:creationId xmlns:p14="http://schemas.microsoft.com/office/powerpoint/2010/main" val="33437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style.rotation</p:attrName>
                                        </p:attrNameLst>
                                      </p:cBhvr>
                                      <p:tavLst>
                                        <p:tav tm="0">
                                          <p:val>
                                            <p:fltVal val="720"/>
                                          </p:val>
                                        </p:tav>
                                        <p:tav tm="100000">
                                          <p:val>
                                            <p:fltVal val="0"/>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ppt_w</p:attrName>
                                        </p:attrNameLst>
                                      </p:cBhvr>
                                      <p:tavLst>
                                        <p:tav tm="0">
                                          <p:val>
                                            <p:fltVal val="0"/>
                                          </p:val>
                                        </p:tav>
                                        <p:tav tm="100000">
                                          <p:val>
                                            <p:strVal val="#ppt_w"/>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548680"/>
            <a:ext cx="7560840" cy="584775"/>
          </a:xfrm>
          <a:prstGeom prst="rect">
            <a:avLst/>
          </a:prstGeom>
          <a:noFill/>
        </p:spPr>
        <p:txBody>
          <a:bodyPr wrap="square" rtlCol="0">
            <a:spAutoFit/>
          </a:bodyPr>
          <a:lstStyle/>
          <a:p>
            <a:pPr algn="ctr"/>
            <a:r>
              <a:rPr lang="en-GB" sz="3200" b="1" dirty="0" smtClean="0">
                <a:solidFill>
                  <a:srgbClr val="FF0066"/>
                </a:solidFill>
              </a:rPr>
              <a:t>Watch the film and join in with the song!</a:t>
            </a:r>
            <a:endParaRPr lang="en-GB" sz="3200" b="1" dirty="0">
              <a:solidFill>
                <a:srgbClr val="FF0066"/>
              </a:solidFill>
            </a:endParaRPr>
          </a:p>
        </p:txBody>
      </p:sp>
      <p:pic>
        <p:nvPicPr>
          <p:cNvPr id="4" name="HXCN8V5u0Fg"/>
          <p:cNvPicPr>
            <a:picLocks noRot="1" noChangeAspect="1"/>
          </p:cNvPicPr>
          <p:nvPr>
            <a:videoFile r:link="rId1"/>
          </p:nvPr>
        </p:nvPicPr>
        <p:blipFill>
          <a:blip r:embed="rId4"/>
          <a:stretch>
            <a:fillRect/>
          </a:stretch>
        </p:blipFill>
        <p:spPr>
          <a:xfrm>
            <a:off x="251520" y="1340768"/>
            <a:ext cx="8704967" cy="4896544"/>
          </a:xfrm>
          <a:prstGeom prst="rect">
            <a:avLst/>
          </a:prstGeom>
        </p:spPr>
      </p:pic>
    </p:spTree>
    <p:extLst>
      <p:ext uri="{BB962C8B-B14F-4D97-AF65-F5344CB8AC3E}">
        <p14:creationId xmlns:p14="http://schemas.microsoft.com/office/powerpoint/2010/main" val="2890527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218675"/>
            <a:ext cx="7560840" cy="1138773"/>
          </a:xfrm>
          <a:prstGeom prst="rect">
            <a:avLst/>
          </a:prstGeom>
          <a:noFill/>
        </p:spPr>
        <p:txBody>
          <a:bodyPr wrap="square" rtlCol="0">
            <a:spAutoFit/>
          </a:bodyPr>
          <a:lstStyle/>
          <a:p>
            <a:pPr algn="ctr"/>
            <a:r>
              <a:rPr lang="en-GB" sz="4000" b="1" u="sng" dirty="0" smtClean="0"/>
              <a:t>Stop, Look, Listen Song</a:t>
            </a:r>
            <a:r>
              <a:rPr lang="en-GB" dirty="0" smtClean="0"/>
              <a:t> </a:t>
            </a:r>
          </a:p>
          <a:p>
            <a:pPr algn="ctr"/>
            <a:r>
              <a:rPr lang="en-GB" sz="2800" dirty="0" smtClean="0"/>
              <a:t>(to the tune of 10 Green Bottles</a:t>
            </a:r>
            <a:r>
              <a:rPr lang="en-GB" sz="2800" dirty="0"/>
              <a:t>)</a:t>
            </a:r>
          </a:p>
        </p:txBody>
      </p:sp>
      <p:sp>
        <p:nvSpPr>
          <p:cNvPr id="5" name="TextBox 4"/>
          <p:cNvSpPr txBox="1"/>
          <p:nvPr/>
        </p:nvSpPr>
        <p:spPr>
          <a:xfrm>
            <a:off x="395536" y="1420988"/>
            <a:ext cx="8568952" cy="3323987"/>
          </a:xfrm>
          <a:prstGeom prst="rect">
            <a:avLst/>
          </a:prstGeom>
          <a:noFill/>
        </p:spPr>
        <p:txBody>
          <a:bodyPr wrap="square" rtlCol="0">
            <a:spAutoFit/>
          </a:bodyPr>
          <a:lstStyle/>
          <a:p>
            <a:r>
              <a:rPr lang="en-GB" sz="3500" b="1" dirty="0" smtClean="0"/>
              <a:t>Stop, Look, Listen before you cross the street</a:t>
            </a:r>
          </a:p>
          <a:p>
            <a:r>
              <a:rPr lang="en-GB" sz="3500" b="1" dirty="0" smtClean="0"/>
              <a:t>Stop, Look, Listen before you cross the street</a:t>
            </a:r>
          </a:p>
          <a:p>
            <a:r>
              <a:rPr lang="en-GB" sz="3500" b="1" dirty="0" smtClean="0"/>
              <a:t>Use your eyes, </a:t>
            </a:r>
          </a:p>
          <a:p>
            <a:r>
              <a:rPr lang="en-GB" sz="3500" b="1" dirty="0" smtClean="0"/>
              <a:t>Use your ears,</a:t>
            </a:r>
          </a:p>
          <a:p>
            <a:r>
              <a:rPr lang="en-GB" sz="3500" b="1" dirty="0" smtClean="0"/>
              <a:t>Before you use your feet</a:t>
            </a:r>
          </a:p>
          <a:p>
            <a:r>
              <a:rPr lang="en-GB" sz="3500" b="1" dirty="0" smtClean="0"/>
              <a:t>Stop, Look, Listen before you cross the street</a:t>
            </a:r>
            <a:endParaRPr lang="en-GB" sz="3500" b="1"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392" y="4830880"/>
            <a:ext cx="1124910" cy="1095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372" y="4810442"/>
            <a:ext cx="1104490" cy="1061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630" y="4873078"/>
            <a:ext cx="1080120" cy="1052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intranet.bradford.gov.uk/docs/Documents/CBMDC-colour-RG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3478" y="6018968"/>
            <a:ext cx="4326754" cy="851535"/>
          </a:xfrm>
          <a:prstGeom prst="rect">
            <a:avLst/>
          </a:prstGeom>
          <a:noFill/>
          <a:ln>
            <a:noFill/>
          </a:ln>
        </p:spPr>
      </p:pic>
    </p:spTree>
    <p:extLst>
      <p:ext uri="{BB962C8B-B14F-4D97-AF65-F5344CB8AC3E}">
        <p14:creationId xmlns:p14="http://schemas.microsoft.com/office/powerpoint/2010/main" val="2747239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71799" y="418026"/>
            <a:ext cx="5871599" cy="2123658"/>
          </a:xfrm>
          <a:prstGeom prst="rect">
            <a:avLst/>
          </a:prstGeom>
          <a:noFill/>
        </p:spPr>
        <p:txBody>
          <a:bodyPr wrap="square" rtlCol="0">
            <a:spAutoFit/>
          </a:bodyPr>
          <a:lstStyle/>
          <a:p>
            <a:r>
              <a:rPr lang="en-GB" sz="4400" b="1" dirty="0" smtClean="0"/>
              <a:t>What do you know about keeping safe near the road?</a:t>
            </a:r>
            <a:endParaRPr lang="en-GB" sz="4400" b="1" dirty="0"/>
          </a:p>
        </p:txBody>
      </p:sp>
      <p:sp>
        <p:nvSpPr>
          <p:cNvPr id="7" name="TextBox 6"/>
          <p:cNvSpPr txBox="1"/>
          <p:nvPr/>
        </p:nvSpPr>
        <p:spPr>
          <a:xfrm>
            <a:off x="3423643" y="3717032"/>
            <a:ext cx="5219756" cy="2123658"/>
          </a:xfrm>
          <a:prstGeom prst="rect">
            <a:avLst/>
          </a:prstGeom>
          <a:noFill/>
        </p:spPr>
        <p:txBody>
          <a:bodyPr wrap="square" rtlCol="0">
            <a:spAutoFit/>
          </a:bodyPr>
          <a:lstStyle/>
          <a:p>
            <a:r>
              <a:rPr lang="en-GB" sz="4400" b="1" dirty="0" smtClean="0"/>
              <a:t>Why is it important to keep safe near the road?</a:t>
            </a:r>
            <a:endParaRPr lang="en-GB" sz="4400" b="1"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29" y="3580691"/>
            <a:ext cx="2979811" cy="299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19" y="404664"/>
            <a:ext cx="1968721" cy="290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8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871898" y="330244"/>
            <a:ext cx="4053971" cy="2018636"/>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What is the name of the safe place we walk on next to the road?</a:t>
            </a:r>
          </a:p>
          <a:p>
            <a:pPr algn="ctr"/>
            <a:r>
              <a:rPr lang="en-GB" sz="4000" b="1" dirty="0" smtClean="0">
                <a:solidFill>
                  <a:schemeClr val="tx1"/>
                </a:solidFill>
                <a:effectLst>
                  <a:outerShdw blurRad="38100" dist="38100" dir="2700000" algn="tl">
                    <a:srgbClr val="000000">
                      <a:alpha val="43137"/>
                    </a:srgbClr>
                  </a:outerShdw>
                </a:effectLst>
              </a:rPr>
              <a:t>Pavement</a:t>
            </a:r>
            <a:endParaRPr lang="en-GB" sz="4000" b="1" dirty="0">
              <a:solidFill>
                <a:schemeClr val="tx1"/>
              </a:solidFill>
              <a:effectLst>
                <a:outerShdw blurRad="38100" dist="38100" dir="2700000" algn="tl">
                  <a:srgbClr val="000000">
                    <a:alpha val="43137"/>
                  </a:srgbClr>
                </a:outerShdw>
              </a:effectLst>
            </a:endParaRPr>
          </a:p>
        </p:txBody>
      </p:sp>
      <p:sp>
        <p:nvSpPr>
          <p:cNvPr id="6" name="Rounded Rectangle 5"/>
          <p:cNvSpPr/>
          <p:nvPr/>
        </p:nvSpPr>
        <p:spPr>
          <a:xfrm>
            <a:off x="284909" y="5501512"/>
            <a:ext cx="8640960" cy="122413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When we are walking we are called </a:t>
            </a:r>
            <a:endParaRPr lang="en-GB" sz="4000" b="1" dirty="0">
              <a:solidFill>
                <a:schemeClr val="tx1"/>
              </a:solidFill>
              <a:effectLst>
                <a:outerShdw blurRad="38100" dist="38100" dir="2700000" algn="tl">
                  <a:srgbClr val="000000">
                    <a:alpha val="43137"/>
                  </a:srgbClr>
                </a:outerShdw>
              </a:effectLst>
            </a:endParaRPr>
          </a:p>
          <a:p>
            <a:pPr algn="ctr"/>
            <a:r>
              <a:rPr lang="en-GB" sz="4000" b="1" dirty="0" smtClean="0">
                <a:solidFill>
                  <a:schemeClr val="tx1"/>
                </a:solidFill>
                <a:effectLst>
                  <a:outerShdw blurRad="38100" dist="38100" dir="2700000" algn="tl">
                    <a:srgbClr val="000000">
                      <a:alpha val="43137"/>
                    </a:srgbClr>
                  </a:outerShdw>
                </a:effectLst>
              </a:rPr>
              <a:t>Pedestrians</a:t>
            </a:r>
            <a:endParaRPr lang="en-GB" sz="4000" b="1" dirty="0">
              <a:solidFill>
                <a:schemeClr val="tx1"/>
              </a:solidFill>
              <a:effectLst>
                <a:outerShdw blurRad="38100" dist="38100" dir="2700000" algn="tl">
                  <a:srgbClr val="000000">
                    <a:alpha val="43137"/>
                  </a:srgbClr>
                </a:outerShdw>
              </a:effectLst>
            </a:endParaRPr>
          </a:p>
        </p:txBody>
      </p:sp>
      <p:pic>
        <p:nvPicPr>
          <p:cNvPr id="1026" name="Picture 2" descr="T:\Plans &amp; Performance\Transport Planning\Road Safety\Katie\Photos\Reuben photos\HH Safe wal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33" y="476671"/>
            <a:ext cx="3897117" cy="4855187"/>
          </a:xfrm>
          <a:prstGeom prst="rect">
            <a:avLst/>
          </a:prstGeom>
          <a:noFill/>
          <a:extLst>
            <a:ext uri="{909E8E84-426E-40DD-AFC4-6F175D3DCCD1}">
              <a14:hiddenFill xmlns:a14="http://schemas.microsoft.com/office/drawing/2010/main">
                <a:solidFill>
                  <a:srgbClr val="FFFFFF"/>
                </a:solidFill>
              </a14:hiddenFill>
            </a:ext>
          </a:extLst>
        </p:spPr>
      </p:pic>
      <p:sp>
        <p:nvSpPr>
          <p:cNvPr id="12" name="Left Arrow Callout 11"/>
          <p:cNvSpPr/>
          <p:nvPr/>
        </p:nvSpPr>
        <p:spPr>
          <a:xfrm>
            <a:off x="4407428" y="2555311"/>
            <a:ext cx="3575751" cy="2868964"/>
          </a:xfrm>
          <a:prstGeom prst="leftArrow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rPr>
              <a:t>What is the edge of the pavement called?</a:t>
            </a:r>
          </a:p>
          <a:p>
            <a:pPr algn="ctr"/>
            <a:endParaRPr lang="en-GB" dirty="0"/>
          </a:p>
          <a:p>
            <a:pPr algn="ctr"/>
            <a:r>
              <a:rPr lang="en-GB" sz="4000" b="1" dirty="0" smtClean="0">
                <a:solidFill>
                  <a:schemeClr val="tx1"/>
                </a:solidFill>
                <a:effectLst>
                  <a:outerShdw blurRad="38100" dist="38100" dir="2700000" algn="tl">
                    <a:srgbClr val="000000">
                      <a:alpha val="43137"/>
                    </a:srgbClr>
                  </a:outerShdw>
                </a:effectLst>
              </a:rPr>
              <a:t>Kerb</a:t>
            </a:r>
            <a:endParaRPr lang="en-GB" sz="4000" b="1" dirty="0">
              <a:solidFill>
                <a:schemeClr val="tx1"/>
              </a:solidFill>
              <a:effectLst>
                <a:outerShdw blurRad="38100" dist="38100" dir="2700000" algn="tl">
                  <a:srgbClr val="000000">
                    <a:alpha val="43137"/>
                  </a:srgbClr>
                </a:outerShdw>
              </a:effectLst>
            </a:endParaRPr>
          </a:p>
        </p:txBody>
      </p:sp>
      <p:sp>
        <p:nvSpPr>
          <p:cNvPr id="15" name="Down Arrow 14"/>
          <p:cNvSpPr/>
          <p:nvPr/>
        </p:nvSpPr>
        <p:spPr>
          <a:xfrm rot="3163342">
            <a:off x="3446531" y="1895755"/>
            <a:ext cx="642373" cy="2420665"/>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801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p:cTn id="23"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2">
                                            <p:txEl>
                                              <p:pRg st="2" end="2"/>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51520" y="3645024"/>
            <a:ext cx="4357770" cy="3096344"/>
          </a:xfrm>
          <a:prstGeom prst="ellipse">
            <a:avLst/>
          </a:prstGeom>
          <a:solidFill>
            <a:srgbClr val="FFFF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179512" y="260648"/>
            <a:ext cx="4608512" cy="3168353"/>
          </a:xfrm>
          <a:prstGeom prst="ellipse">
            <a:avLst/>
          </a:prstGeom>
          <a:solidFill>
            <a:srgbClr val="FFFF00">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971600" y="3915923"/>
            <a:ext cx="3637690" cy="2554545"/>
          </a:xfrm>
          <a:prstGeom prst="rect">
            <a:avLst/>
          </a:prstGeom>
          <a:noFill/>
        </p:spPr>
        <p:txBody>
          <a:bodyPr wrap="square" rtlCol="0">
            <a:spAutoFit/>
          </a:bodyPr>
          <a:lstStyle/>
          <a:p>
            <a:r>
              <a:rPr lang="en-GB" sz="3200" b="1" dirty="0" smtClean="0"/>
              <a:t>What is another word for the cars, lorries and other things that travel </a:t>
            </a:r>
          </a:p>
          <a:p>
            <a:r>
              <a:rPr lang="en-GB" sz="3200" b="1" dirty="0" smtClean="0"/>
              <a:t>on the road?</a:t>
            </a:r>
            <a:endParaRPr lang="en-GB" sz="3200" b="1" dirty="0"/>
          </a:p>
        </p:txBody>
      </p:sp>
      <p:sp>
        <p:nvSpPr>
          <p:cNvPr id="3" name="TextBox 2"/>
          <p:cNvSpPr txBox="1"/>
          <p:nvPr/>
        </p:nvSpPr>
        <p:spPr>
          <a:xfrm>
            <a:off x="844456" y="629106"/>
            <a:ext cx="3744416" cy="2431435"/>
          </a:xfrm>
          <a:prstGeom prst="rect">
            <a:avLst/>
          </a:prstGeom>
          <a:noFill/>
        </p:spPr>
        <p:txBody>
          <a:bodyPr wrap="square" rtlCol="0">
            <a:spAutoFit/>
          </a:bodyPr>
          <a:lstStyle/>
          <a:p>
            <a:r>
              <a:rPr lang="en-GB" sz="3800" b="1" dirty="0" smtClean="0"/>
              <a:t>Can you name something that </a:t>
            </a:r>
          </a:p>
          <a:p>
            <a:r>
              <a:rPr lang="en-GB" sz="3800" b="1" dirty="0" smtClean="0"/>
              <a:t>travels on the road?</a:t>
            </a:r>
            <a:endParaRPr lang="en-GB" sz="3800" b="1" dirty="0"/>
          </a:p>
        </p:txBody>
      </p:sp>
      <p:sp>
        <p:nvSpPr>
          <p:cNvPr id="5" name="TextBox 4"/>
          <p:cNvSpPr txBox="1"/>
          <p:nvPr/>
        </p:nvSpPr>
        <p:spPr>
          <a:xfrm>
            <a:off x="5041012" y="4685364"/>
            <a:ext cx="2814882" cy="1015663"/>
          </a:xfrm>
          <a:prstGeom prst="rect">
            <a:avLst/>
          </a:prstGeom>
          <a:noFill/>
          <a:effectLst>
            <a:outerShdw blurRad="50800" dist="38100" dir="16200000" rotWithShape="0">
              <a:prstClr val="black">
                <a:alpha val="40000"/>
              </a:prstClr>
            </a:outerShdw>
          </a:effectLst>
        </p:spPr>
        <p:txBody>
          <a:bodyPr wrap="square" rtlCol="0">
            <a:spAutoFit/>
          </a:bodyPr>
          <a:lstStyle/>
          <a:p>
            <a:r>
              <a:rPr lang="en-GB" sz="6000" b="1" dirty="0" smtClean="0">
                <a:solidFill>
                  <a:srgbClr val="FF0000"/>
                </a:solidFill>
              </a:rPr>
              <a:t>Traffic</a:t>
            </a:r>
            <a:endParaRPr lang="en-GB" sz="6000" b="1" dirty="0">
              <a:solidFill>
                <a:srgbClr val="FF000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836712"/>
            <a:ext cx="4046751" cy="340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68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p:bldP spid="3" grpId="0"/>
      <p:bldP spid="3" grpId="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572" y="2139793"/>
            <a:ext cx="7776864" cy="1569660"/>
          </a:xfrm>
          <a:prstGeom prst="rect">
            <a:avLst/>
          </a:prstGeom>
          <a:noFill/>
        </p:spPr>
        <p:txBody>
          <a:bodyPr wrap="square" rtlCol="0">
            <a:spAutoFit/>
          </a:bodyPr>
          <a:lstStyle/>
          <a:p>
            <a:pPr algn="ctr"/>
            <a:r>
              <a:rPr lang="en-GB" sz="4800" b="1" dirty="0" smtClean="0"/>
              <a:t>The set of rules that we use to cross the road is called </a:t>
            </a:r>
          </a:p>
        </p:txBody>
      </p:sp>
      <p:sp>
        <p:nvSpPr>
          <p:cNvPr id="3" name="TextBox 2"/>
          <p:cNvSpPr txBox="1"/>
          <p:nvPr/>
        </p:nvSpPr>
        <p:spPr>
          <a:xfrm>
            <a:off x="1079336" y="3696502"/>
            <a:ext cx="6984776" cy="923330"/>
          </a:xfrm>
          <a:prstGeom prst="rect">
            <a:avLst/>
          </a:prstGeom>
          <a:noFill/>
        </p:spPr>
        <p:txBody>
          <a:bodyPr wrap="square" rtlCol="0">
            <a:spAutoFit/>
          </a:bodyPr>
          <a:lstStyle/>
          <a:p>
            <a:pPr algn="ctr"/>
            <a:r>
              <a:rPr lang="en-GB" sz="5400" b="1" dirty="0" smtClean="0">
                <a:solidFill>
                  <a:srgbClr val="006600"/>
                </a:solidFill>
                <a:effectLst>
                  <a:outerShdw blurRad="38100" dist="38100" dir="2700000" algn="tl">
                    <a:srgbClr val="000000">
                      <a:alpha val="43137"/>
                    </a:srgbClr>
                  </a:outerShdw>
                </a:effectLst>
              </a:rPr>
              <a:t>The Green Cross Code</a:t>
            </a:r>
            <a:endParaRPr lang="en-GB" sz="5400" b="1" dirty="0">
              <a:solidFill>
                <a:srgbClr val="006600"/>
              </a:solidFill>
              <a:effectLst>
                <a:outerShdw blurRad="38100" dist="38100" dir="2700000" algn="tl">
                  <a:srgbClr val="000000">
                    <a:alpha val="43137"/>
                  </a:srgbClr>
                </a:outerShdw>
              </a:effectLst>
            </a:endParaRPr>
          </a:p>
        </p:txBody>
      </p:sp>
      <p:sp>
        <p:nvSpPr>
          <p:cNvPr id="4" name="TextBox 3"/>
          <p:cNvSpPr txBox="1"/>
          <p:nvPr/>
        </p:nvSpPr>
        <p:spPr>
          <a:xfrm>
            <a:off x="251874" y="4797152"/>
            <a:ext cx="8718500" cy="1231106"/>
          </a:xfrm>
          <a:prstGeom prst="rect">
            <a:avLst/>
          </a:prstGeom>
          <a:noFill/>
        </p:spPr>
        <p:txBody>
          <a:bodyPr wrap="square" rtlCol="0">
            <a:spAutoFit/>
          </a:bodyPr>
          <a:lstStyle/>
          <a:p>
            <a:pPr algn="ctr"/>
            <a:r>
              <a:rPr lang="en-GB" sz="3700" b="1" dirty="0" smtClean="0"/>
              <a:t>We need to use the Green Cross Code every time we cross the road to keep us safe!</a:t>
            </a:r>
            <a:endParaRPr lang="en-GB" sz="37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651" y="3657423"/>
            <a:ext cx="10191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88" y="3696502"/>
            <a:ext cx="10191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270364"/>
            <a:ext cx="432048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63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par>
                                <p:cTn id="19" presetID="10" presetClass="entr" presetSubtype="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fade">
                                      <p:cBhvr>
                                        <p:cTn id="21" dur="500"/>
                                        <p:tgtEl>
                                          <p:spTgt spid="30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7584" y="3573016"/>
            <a:ext cx="2965265" cy="2955415"/>
          </a:xfrm>
          <a:prstGeom prst="rect">
            <a:avLst/>
          </a:prstGeom>
        </p:spPr>
      </p:pic>
      <p:pic>
        <p:nvPicPr>
          <p:cNvPr id="3" name="Picture 2"/>
          <p:cNvPicPr>
            <a:picLocks noChangeAspect="1"/>
          </p:cNvPicPr>
          <p:nvPr/>
        </p:nvPicPr>
        <p:blipFill>
          <a:blip r:embed="rId4"/>
          <a:stretch>
            <a:fillRect/>
          </a:stretch>
        </p:blipFill>
        <p:spPr>
          <a:xfrm>
            <a:off x="5220072" y="3857656"/>
            <a:ext cx="3008042" cy="2670775"/>
          </a:xfrm>
          <a:prstGeom prst="rect">
            <a:avLst/>
          </a:prstGeom>
        </p:spPr>
      </p:pic>
      <p:sp>
        <p:nvSpPr>
          <p:cNvPr id="4" name="TextBox 3"/>
          <p:cNvSpPr txBox="1"/>
          <p:nvPr/>
        </p:nvSpPr>
        <p:spPr>
          <a:xfrm>
            <a:off x="1043608" y="1802354"/>
            <a:ext cx="3960440" cy="1569660"/>
          </a:xfrm>
          <a:prstGeom prst="rect">
            <a:avLst/>
          </a:prstGeom>
          <a:noFill/>
        </p:spPr>
        <p:txBody>
          <a:bodyPr wrap="square" rtlCol="0">
            <a:spAutoFit/>
          </a:bodyPr>
          <a:lstStyle/>
          <a:p>
            <a:r>
              <a:rPr lang="en-GB" sz="4800" b="1" dirty="0" smtClean="0">
                <a:latin typeface="Comic Sans MS" panose="030F0702030302020204" pitchFamily="66" charset="0"/>
              </a:rPr>
              <a:t>HOLD HANDS</a:t>
            </a:r>
            <a:endParaRPr lang="en-GB" sz="4800" b="1" dirty="0">
              <a:latin typeface="Comic Sans MS" panose="030F0702030302020204" pitchFamily="66" charset="0"/>
            </a:endParaRPr>
          </a:p>
        </p:txBody>
      </p:sp>
      <p:sp>
        <p:nvSpPr>
          <p:cNvPr id="5" name="TextBox 4"/>
          <p:cNvSpPr txBox="1"/>
          <p:nvPr/>
        </p:nvSpPr>
        <p:spPr>
          <a:xfrm>
            <a:off x="4425517" y="1706544"/>
            <a:ext cx="4176464" cy="2308324"/>
          </a:xfrm>
          <a:prstGeom prst="rect">
            <a:avLst/>
          </a:prstGeom>
          <a:noFill/>
        </p:spPr>
        <p:txBody>
          <a:bodyPr wrap="square" rtlCol="0">
            <a:spAutoFit/>
          </a:bodyPr>
          <a:lstStyle/>
          <a:p>
            <a:pPr algn="ctr"/>
            <a:r>
              <a:rPr lang="en-GB" sz="4800" b="1" dirty="0" smtClean="0">
                <a:latin typeface="Comic Sans MS" panose="030F0702030302020204" pitchFamily="66" charset="0"/>
              </a:rPr>
              <a:t>FIND A SAFER PLACE</a:t>
            </a:r>
            <a:endParaRPr lang="en-GB" sz="4800" b="1" dirty="0">
              <a:latin typeface="Comic Sans MS" panose="030F0702030302020204" pitchFamily="66" charset="0"/>
            </a:endParaRPr>
          </a:p>
        </p:txBody>
      </p:sp>
      <p:sp>
        <p:nvSpPr>
          <p:cNvPr id="7" name="TextBox 6"/>
          <p:cNvSpPr txBox="1"/>
          <p:nvPr/>
        </p:nvSpPr>
        <p:spPr>
          <a:xfrm>
            <a:off x="395536" y="259994"/>
            <a:ext cx="8386633" cy="1446550"/>
          </a:xfrm>
          <a:prstGeom prst="rect">
            <a:avLst/>
          </a:prstGeom>
          <a:noFill/>
        </p:spPr>
        <p:txBody>
          <a:bodyPr wrap="square" rtlCol="0">
            <a:spAutoFit/>
          </a:bodyPr>
          <a:lstStyle/>
          <a:p>
            <a:pPr algn="ctr"/>
            <a:r>
              <a:rPr lang="en-GB" sz="4400" b="1" dirty="0" smtClean="0">
                <a:solidFill>
                  <a:srgbClr val="006600"/>
                </a:solidFill>
                <a:effectLst>
                  <a:outerShdw blurRad="38100" dist="38100" dir="2700000" algn="tl">
                    <a:srgbClr val="000000">
                      <a:alpha val="43137"/>
                    </a:srgbClr>
                  </a:outerShdw>
                </a:effectLst>
                <a:cs typeface="Arial" panose="020B0604020202020204" pitchFamily="34" charset="0"/>
              </a:rPr>
              <a:t>Do you know any rules in the </a:t>
            </a:r>
          </a:p>
          <a:p>
            <a:pPr algn="ctr"/>
            <a:r>
              <a:rPr lang="en-GB" sz="4400" b="1" dirty="0" smtClean="0">
                <a:solidFill>
                  <a:srgbClr val="006600"/>
                </a:solidFill>
                <a:effectLst>
                  <a:outerShdw blurRad="38100" dist="38100" dir="2700000" algn="tl">
                    <a:srgbClr val="000000">
                      <a:alpha val="43137"/>
                    </a:srgbClr>
                  </a:outerShdw>
                </a:effectLst>
                <a:cs typeface="Arial" panose="020B0604020202020204" pitchFamily="34" charset="0"/>
              </a:rPr>
              <a:t>Green Cross Code?</a:t>
            </a:r>
            <a:endParaRPr lang="en-GB" sz="4400" b="1" dirty="0">
              <a:solidFill>
                <a:srgbClr val="006600"/>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96947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8" y="141836"/>
            <a:ext cx="3240360" cy="3359172"/>
          </a:xfrm>
          <a:prstGeom prst="rect">
            <a:avLst/>
          </a:prstGeom>
        </p:spPr>
      </p:pic>
      <p:pic>
        <p:nvPicPr>
          <p:cNvPr id="3" name="Picture 2"/>
          <p:cNvPicPr>
            <a:picLocks noChangeAspect="1"/>
          </p:cNvPicPr>
          <p:nvPr/>
        </p:nvPicPr>
        <p:blipFill>
          <a:blip r:embed="rId4"/>
          <a:stretch>
            <a:fillRect/>
          </a:stretch>
        </p:blipFill>
        <p:spPr>
          <a:xfrm>
            <a:off x="5652120" y="3501008"/>
            <a:ext cx="3114060" cy="3144195"/>
          </a:xfrm>
          <a:prstGeom prst="rect">
            <a:avLst/>
          </a:prstGeom>
        </p:spPr>
      </p:pic>
      <p:sp>
        <p:nvSpPr>
          <p:cNvPr id="4" name="TextBox 3"/>
          <p:cNvSpPr txBox="1"/>
          <p:nvPr/>
        </p:nvSpPr>
        <p:spPr>
          <a:xfrm>
            <a:off x="4283968" y="548680"/>
            <a:ext cx="4176464" cy="1569660"/>
          </a:xfrm>
          <a:prstGeom prst="rect">
            <a:avLst/>
          </a:prstGeom>
          <a:noFill/>
        </p:spPr>
        <p:txBody>
          <a:bodyPr wrap="square" rtlCol="0">
            <a:spAutoFit/>
          </a:bodyPr>
          <a:lstStyle/>
          <a:p>
            <a:r>
              <a:rPr lang="en-GB" sz="9600" b="1" dirty="0" smtClean="0">
                <a:latin typeface="Comic Sans MS" panose="030F0702030302020204" pitchFamily="66" charset="0"/>
              </a:rPr>
              <a:t>STOP</a:t>
            </a:r>
            <a:endParaRPr lang="en-GB" sz="9600" b="1" dirty="0">
              <a:latin typeface="Comic Sans MS" panose="030F0702030302020204" pitchFamily="66" charset="0"/>
            </a:endParaRPr>
          </a:p>
        </p:txBody>
      </p:sp>
      <p:sp>
        <p:nvSpPr>
          <p:cNvPr id="5" name="TextBox 4"/>
          <p:cNvSpPr txBox="1"/>
          <p:nvPr/>
        </p:nvSpPr>
        <p:spPr>
          <a:xfrm>
            <a:off x="539552" y="4090658"/>
            <a:ext cx="4536504" cy="2554545"/>
          </a:xfrm>
          <a:prstGeom prst="rect">
            <a:avLst/>
          </a:prstGeom>
          <a:noFill/>
        </p:spPr>
        <p:txBody>
          <a:bodyPr wrap="square" rtlCol="0">
            <a:spAutoFit/>
          </a:bodyPr>
          <a:lstStyle/>
          <a:p>
            <a:r>
              <a:rPr lang="en-GB" sz="8000" b="1" dirty="0" smtClean="0">
                <a:latin typeface="Comic Sans MS" panose="030F0702030302020204" pitchFamily="66" charset="0"/>
              </a:rPr>
              <a:t>LOOK &amp; LISTEN</a:t>
            </a:r>
            <a:endParaRPr lang="en-GB" sz="8000" b="1" dirty="0">
              <a:latin typeface="Comic Sans MS" panose="030F0702030302020204" pitchFamily="66" charset="0"/>
            </a:endParaRPr>
          </a:p>
        </p:txBody>
      </p:sp>
    </p:spTree>
    <p:extLst>
      <p:ext uri="{BB962C8B-B14F-4D97-AF65-F5344CB8AC3E}">
        <p14:creationId xmlns:p14="http://schemas.microsoft.com/office/powerpoint/2010/main" val="36361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88024" y="1268760"/>
            <a:ext cx="3888432" cy="1200329"/>
          </a:xfrm>
          <a:prstGeom prst="rect">
            <a:avLst/>
          </a:prstGeom>
          <a:noFill/>
        </p:spPr>
        <p:txBody>
          <a:bodyPr wrap="square" rtlCol="0">
            <a:spAutoFit/>
          </a:bodyPr>
          <a:lstStyle/>
          <a:p>
            <a:r>
              <a:rPr lang="en-GB" sz="7200" b="1" dirty="0" smtClean="0">
                <a:latin typeface="Comic Sans MS" panose="030F0702030302020204" pitchFamily="66" charset="0"/>
              </a:rPr>
              <a:t>THINK</a:t>
            </a:r>
            <a:endParaRPr lang="en-GB" sz="7200" b="1" dirty="0">
              <a:latin typeface="Comic Sans MS" panose="030F0702030302020204" pitchFamily="66" charset="0"/>
            </a:endParaRPr>
          </a:p>
        </p:txBody>
      </p:sp>
      <p:sp>
        <p:nvSpPr>
          <p:cNvPr id="3" name="TextBox 2"/>
          <p:cNvSpPr txBox="1"/>
          <p:nvPr/>
        </p:nvSpPr>
        <p:spPr>
          <a:xfrm>
            <a:off x="683568" y="4293096"/>
            <a:ext cx="7776864" cy="2308324"/>
          </a:xfrm>
          <a:prstGeom prst="rect">
            <a:avLst/>
          </a:prstGeom>
          <a:noFill/>
        </p:spPr>
        <p:txBody>
          <a:bodyPr wrap="square" rtlCol="0">
            <a:spAutoFit/>
          </a:bodyPr>
          <a:lstStyle/>
          <a:p>
            <a:pPr algn="ctr"/>
            <a:r>
              <a:rPr lang="en-GB" sz="3600" b="1" dirty="0">
                <a:latin typeface="Comic Sans MS" panose="030F0702030302020204" pitchFamily="66" charset="0"/>
              </a:rPr>
              <a:t>When you cross the road make sure you keep             </a:t>
            </a:r>
            <a:endParaRPr lang="en-GB" sz="3600" b="1" dirty="0" smtClean="0">
              <a:latin typeface="Comic Sans MS" panose="030F0702030302020204" pitchFamily="66" charset="0"/>
            </a:endParaRPr>
          </a:p>
          <a:p>
            <a:pPr algn="ctr"/>
            <a:r>
              <a:rPr lang="en-GB" sz="3600" b="1" dirty="0" smtClean="0">
                <a:latin typeface="Comic Sans MS" panose="030F0702030302020204" pitchFamily="66" charset="0"/>
              </a:rPr>
              <a:t>Looking</a:t>
            </a:r>
            <a:r>
              <a:rPr lang="en-GB" sz="3600" b="1" dirty="0">
                <a:latin typeface="Comic Sans MS" panose="030F0702030302020204" pitchFamily="66" charset="0"/>
              </a:rPr>
              <a:t>, Listening and Thinking – do not run!</a:t>
            </a:r>
          </a:p>
        </p:txBody>
      </p:sp>
      <p:pic>
        <p:nvPicPr>
          <p:cNvPr id="5" name="Picture 4"/>
          <p:cNvPicPr>
            <a:picLocks noChangeAspect="1"/>
          </p:cNvPicPr>
          <p:nvPr/>
        </p:nvPicPr>
        <p:blipFill>
          <a:blip r:embed="rId3"/>
          <a:stretch>
            <a:fillRect/>
          </a:stretch>
        </p:blipFill>
        <p:spPr>
          <a:xfrm>
            <a:off x="253625" y="185501"/>
            <a:ext cx="3814319" cy="3847096"/>
          </a:xfrm>
          <a:prstGeom prst="rect">
            <a:avLst/>
          </a:prstGeom>
        </p:spPr>
      </p:pic>
    </p:spTree>
    <p:extLst>
      <p:ext uri="{BB962C8B-B14F-4D97-AF65-F5344CB8AC3E}">
        <p14:creationId xmlns:p14="http://schemas.microsoft.com/office/powerpoint/2010/main" val="7093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556" y="332656"/>
            <a:ext cx="7632848" cy="1569660"/>
          </a:xfrm>
          <a:prstGeom prst="rect">
            <a:avLst/>
          </a:prstGeom>
          <a:noFill/>
        </p:spPr>
        <p:txBody>
          <a:bodyPr wrap="square" rtlCol="0">
            <a:spAutoFit/>
          </a:bodyPr>
          <a:lstStyle/>
          <a:p>
            <a:pPr algn="ctr"/>
            <a:r>
              <a:rPr lang="en-GB" sz="4800" b="1" dirty="0" smtClean="0">
                <a:solidFill>
                  <a:srgbClr val="006600"/>
                </a:solidFill>
              </a:rPr>
              <a:t>The Green Cross Code </a:t>
            </a:r>
          </a:p>
          <a:p>
            <a:pPr algn="ctr"/>
            <a:r>
              <a:rPr lang="en-GB" sz="4800" b="1" dirty="0"/>
              <a:t>F</a:t>
            </a:r>
            <a:r>
              <a:rPr lang="en-GB" sz="4800" b="1" dirty="0" smtClean="0"/>
              <a:t>ollow the words and actions </a:t>
            </a:r>
            <a:endParaRPr lang="en-GB" sz="4800" b="1" dirty="0"/>
          </a:p>
        </p:txBody>
      </p:sp>
      <p:pic>
        <p:nvPicPr>
          <p:cNvPr id="3" name="C04BCB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5776" y="2060847"/>
            <a:ext cx="4155390" cy="4368485"/>
          </a:xfrm>
          <a:prstGeom prst="rect">
            <a:avLst/>
          </a:prstGeom>
        </p:spPr>
      </p:pic>
    </p:spTree>
    <p:extLst>
      <p:ext uri="{BB962C8B-B14F-4D97-AF65-F5344CB8AC3E}">
        <p14:creationId xmlns:p14="http://schemas.microsoft.com/office/powerpoint/2010/main" val="35655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2605</TotalTime>
  <Words>1727</Words>
  <Application>Microsoft Office PowerPoint</Application>
  <PresentationFormat>On-screen Show (4:3)</PresentationFormat>
  <Paragraphs>148</Paragraphs>
  <Slides>16</Slides>
  <Notes>16</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Comic Sans MS</vt:lpstr>
      <vt:lpstr>Office Theme</vt:lpstr>
      <vt:lpstr>Road Safety  Key Stage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CBMDC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Safety  KS1</dc:title>
  <dc:creator>Katie Hammond</dc:creator>
  <cp:lastModifiedBy>Katie Hammond</cp:lastModifiedBy>
  <cp:revision>195</cp:revision>
  <dcterms:created xsi:type="dcterms:W3CDTF">2020-07-10T14:41:54Z</dcterms:created>
  <dcterms:modified xsi:type="dcterms:W3CDTF">2023-01-18T17:38:21Z</dcterms:modified>
</cp:coreProperties>
</file>