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5" r:id="rId5"/>
    <p:sldId id="267"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42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727" autoAdjust="0"/>
  </p:normalViewPr>
  <p:slideViewPr>
    <p:cSldViewPr snapToGrid="0">
      <p:cViewPr varScale="1">
        <p:scale>
          <a:sx n="56" d="100"/>
          <a:sy n="56" d="100"/>
        </p:scale>
        <p:origin x="129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3FE29-B5B9-49B3-94DC-C91F0BE9526C}"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0EA6C-6EB6-4E7D-B235-41B2FC70F8AD}" type="slidenum">
              <a:rPr lang="en-GB" smtClean="0"/>
              <a:t>‹#›</a:t>
            </a:fld>
            <a:endParaRPr lang="en-GB"/>
          </a:p>
        </p:txBody>
      </p:sp>
    </p:spTree>
    <p:extLst>
      <p:ext uri="{BB962C8B-B14F-4D97-AF65-F5344CB8AC3E}">
        <p14:creationId xmlns:p14="http://schemas.microsoft.com/office/powerpoint/2010/main" val="2699040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children what</a:t>
            </a:r>
            <a:r>
              <a:rPr lang="en-GB" baseline="0" dirty="0" smtClean="0"/>
              <a:t> they have noticed about the mornings and evenings lately. As autumn turns into winter it not only gets colder, it gets darker too. </a:t>
            </a:r>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1</a:t>
            </a:fld>
            <a:endParaRPr lang="en-GB"/>
          </a:p>
        </p:txBody>
      </p:sp>
    </p:spTree>
    <p:extLst>
      <p:ext uri="{BB962C8B-B14F-4D97-AF65-F5344CB8AC3E}">
        <p14:creationId xmlns:p14="http://schemas.microsoft.com/office/powerpoint/2010/main" val="223082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a:t>
            </a:r>
            <a:r>
              <a:rPr lang="en-GB" baseline="0" dirty="0" smtClean="0"/>
              <a:t> children spot which picture has a child in it?</a:t>
            </a:r>
          </a:p>
          <a:p>
            <a:endParaRPr lang="en-GB" baseline="0" dirty="0" smtClean="0"/>
          </a:p>
          <a:p>
            <a:r>
              <a:rPr lang="en-GB" dirty="0" smtClean="0"/>
              <a:t>There</a:t>
            </a:r>
            <a:r>
              <a:rPr lang="en-GB" baseline="0" dirty="0" smtClean="0"/>
              <a:t> is a child in both pictures. How can we see the child in picture A but not in picture B?</a:t>
            </a:r>
          </a:p>
          <a:p>
            <a:endParaRPr lang="en-GB" baseline="0" dirty="0" smtClean="0"/>
          </a:p>
          <a:p>
            <a:r>
              <a:rPr lang="en-GB" baseline="0" dirty="0" smtClean="0"/>
              <a:t>Bright colours make you visible on dull days. Fluorescent colours are most effective. </a:t>
            </a:r>
          </a:p>
          <a:p>
            <a:endParaRPr lang="en-GB" baseline="0" dirty="0" smtClean="0"/>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2</a:t>
            </a:fld>
            <a:endParaRPr lang="en-GB"/>
          </a:p>
        </p:txBody>
      </p:sp>
    </p:spTree>
    <p:extLst>
      <p:ext uri="{BB962C8B-B14F-4D97-AF65-F5344CB8AC3E}">
        <p14:creationId xmlns:p14="http://schemas.microsoft.com/office/powerpoint/2010/main" val="227177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Fluorescent </a:t>
            </a:r>
            <a:r>
              <a:rPr lang="en-GB" b="0" dirty="0" smtClean="0"/>
              <a:t>clothing</a:t>
            </a:r>
            <a:r>
              <a:rPr lang="en-GB" b="1" dirty="0" smtClean="0"/>
              <a:t> </a:t>
            </a:r>
            <a:r>
              <a:rPr lang="en-GB" dirty="0" smtClean="0"/>
              <a:t>helps you to be seen easily</a:t>
            </a:r>
            <a:r>
              <a:rPr lang="en-GB" baseline="0" dirty="0" smtClean="0"/>
              <a:t> during the </a:t>
            </a:r>
            <a:r>
              <a:rPr lang="en-GB" b="1" baseline="0" dirty="0" smtClean="0"/>
              <a:t>day</a:t>
            </a:r>
            <a:r>
              <a:rPr lang="en-GB" baseline="0" dirty="0" smtClean="0"/>
              <a:t>. The suns ultra violet rays react with the fluorescent colours to make them appear to ‘glow.’ Some colours work better than others. Hi-Viz vests are often yellow, pink, green or orange. Blue is not as effective as its wavelength is not as good at emitting light and the human eye is not as good at seeing </a:t>
            </a:r>
            <a:r>
              <a:rPr lang="en-GB" baseline="0" dirty="0" smtClean="0"/>
              <a:t>it.</a:t>
            </a:r>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Reflective</a:t>
            </a:r>
            <a:r>
              <a:rPr lang="en-GB" baseline="0" dirty="0" smtClean="0"/>
              <a:t> materials help us to be seen at </a:t>
            </a:r>
            <a:r>
              <a:rPr lang="en-GB" b="1" baseline="0" dirty="0" smtClean="0"/>
              <a:t>night.</a:t>
            </a:r>
            <a:r>
              <a:rPr lang="en-GB" baseline="0" dirty="0" smtClean="0"/>
              <a:t> The </a:t>
            </a:r>
            <a:r>
              <a:rPr lang="en-GB" baseline="0" dirty="0" smtClean="0"/>
              <a:t>light from the car headlights bounces off the reflective material back to the driver who will see them clearly. Reflective materials can help drivers to see you 3 seconds sooner at night – which could save your life! (Source: Brightkidz.co.uk)</a:t>
            </a:r>
            <a:endParaRPr lang="en-GB" dirty="0" smtClean="0"/>
          </a:p>
          <a:p>
            <a:endParaRPr lang="en-GB" baseline="0" dirty="0" smtClean="0"/>
          </a:p>
          <a:p>
            <a:endParaRPr lang="en-GB" baseline="0" dirty="0" smtClean="0"/>
          </a:p>
          <a:p>
            <a:r>
              <a:rPr lang="en-GB" b="1" baseline="0" dirty="0" smtClean="0"/>
              <a:t>Dark clothing </a:t>
            </a:r>
            <a:r>
              <a:rPr lang="en-GB" baseline="0" dirty="0" smtClean="0"/>
              <a:t>will make you </a:t>
            </a:r>
            <a:r>
              <a:rPr lang="en-GB" b="1" baseline="0" dirty="0" smtClean="0"/>
              <a:t>invisible</a:t>
            </a:r>
            <a:r>
              <a:rPr lang="en-GB" b="0" baseline="0" dirty="0" smtClean="0"/>
              <a:t> and </a:t>
            </a:r>
            <a:r>
              <a:rPr lang="en-GB" baseline="0" dirty="0" smtClean="0"/>
              <a:t>appear hidden from view. </a:t>
            </a:r>
          </a:p>
          <a:p>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3</a:t>
            </a:fld>
            <a:endParaRPr lang="en-GB"/>
          </a:p>
        </p:txBody>
      </p:sp>
    </p:spTree>
    <p:extLst>
      <p:ext uri="{BB962C8B-B14F-4D97-AF65-F5344CB8AC3E}">
        <p14:creationId xmlns:p14="http://schemas.microsoft.com/office/powerpoint/2010/main" val="2217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Fluorescent</a:t>
            </a:r>
            <a:r>
              <a:rPr lang="en-GB" baseline="0" dirty="0" smtClean="0"/>
              <a:t> &amp; reflective waistcoats help you to be seen in the day and at night. </a:t>
            </a:r>
          </a:p>
          <a:p>
            <a:r>
              <a:rPr lang="en-GB" baseline="0" dirty="0" smtClean="0"/>
              <a:t>Accessories like reflective key rings and arm bands can be very effective in helping you to be seen in the dark.</a:t>
            </a:r>
          </a:p>
          <a:p>
            <a:r>
              <a:rPr lang="en-GB" baseline="0" dirty="0" smtClean="0"/>
              <a:t>Some coats, shoes &amp; bags have their own reflective strip on them. Do any of yours?</a:t>
            </a:r>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4</a:t>
            </a:fld>
            <a:endParaRPr lang="en-GB"/>
          </a:p>
        </p:txBody>
      </p:sp>
    </p:spTree>
    <p:extLst>
      <p:ext uri="{BB962C8B-B14F-4D97-AF65-F5344CB8AC3E}">
        <p14:creationId xmlns:p14="http://schemas.microsoft.com/office/powerpoint/2010/main" val="400613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bikes need working lights (it is the law).</a:t>
            </a:r>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5</a:t>
            </a:fld>
            <a:endParaRPr lang="en-GB"/>
          </a:p>
        </p:txBody>
      </p:sp>
    </p:spTree>
    <p:extLst>
      <p:ext uri="{BB962C8B-B14F-4D97-AF65-F5344CB8AC3E}">
        <p14:creationId xmlns:p14="http://schemas.microsoft.com/office/powerpoint/2010/main" val="306563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Answers:</a:t>
            </a:r>
          </a:p>
          <a:p>
            <a:pPr marL="228600" indent="-228600">
              <a:buAutoNum type="arabicParenR"/>
            </a:pPr>
            <a:r>
              <a:rPr lang="en-GB" dirty="0" smtClean="0"/>
              <a:t>Reflective</a:t>
            </a:r>
            <a:endParaRPr lang="en-GB" dirty="0" smtClean="0"/>
          </a:p>
          <a:p>
            <a:pPr marL="228600" indent="-228600">
              <a:buAutoNum type="arabicParenR"/>
            </a:pPr>
            <a:r>
              <a:rPr lang="en-GB" dirty="0" smtClean="0"/>
              <a:t>Fluorescent</a:t>
            </a:r>
          </a:p>
          <a:p>
            <a:pPr marL="228600" indent="-228600">
              <a:buAutoNum type="arabicParenR"/>
            </a:pPr>
            <a:r>
              <a:rPr lang="en-GB" dirty="0" smtClean="0"/>
              <a:t>Blue</a:t>
            </a:r>
          </a:p>
          <a:p>
            <a:pPr marL="228600" indent="-228600">
              <a:buAutoNum type="arabicParenR"/>
            </a:pPr>
            <a:r>
              <a:rPr lang="en-GB" baseline="0" dirty="0" smtClean="0"/>
              <a:t>No </a:t>
            </a:r>
          </a:p>
          <a:p>
            <a:pPr marL="228600" indent="-228600">
              <a:buAutoNum type="arabicParenR"/>
            </a:pPr>
            <a:r>
              <a:rPr lang="en-GB" baseline="0" dirty="0" smtClean="0"/>
              <a:t>3 Seconds – which could save your life! </a:t>
            </a:r>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7</a:t>
            </a:fld>
            <a:endParaRPr lang="en-GB"/>
          </a:p>
        </p:txBody>
      </p:sp>
    </p:spTree>
    <p:extLst>
      <p:ext uri="{BB962C8B-B14F-4D97-AF65-F5344CB8AC3E}">
        <p14:creationId xmlns:p14="http://schemas.microsoft.com/office/powerpoint/2010/main" val="2973124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smtClean="0"/>
              <a:t>Builder</a:t>
            </a:r>
          </a:p>
          <a:p>
            <a:pPr marL="228600" indent="-228600">
              <a:buAutoNum type="arabicParenR"/>
            </a:pPr>
            <a:r>
              <a:rPr lang="en-GB" dirty="0" smtClean="0"/>
              <a:t>Lorry Driver</a:t>
            </a:r>
          </a:p>
          <a:p>
            <a:pPr marL="228600" indent="-228600">
              <a:buAutoNum type="arabicParenR"/>
            </a:pPr>
            <a:r>
              <a:rPr lang="en-GB" dirty="0" smtClean="0"/>
              <a:t>Police</a:t>
            </a:r>
          </a:p>
          <a:p>
            <a:pPr marL="228600" indent="-228600">
              <a:buAutoNum type="arabicParenR"/>
            </a:pPr>
            <a:r>
              <a:rPr lang="en-GB" dirty="0" smtClean="0"/>
              <a:t>Postal Worker</a:t>
            </a:r>
          </a:p>
          <a:p>
            <a:pPr marL="228600" indent="-228600">
              <a:buAutoNum type="arabicParenR"/>
            </a:pPr>
            <a:r>
              <a:rPr lang="en-GB" dirty="0" smtClean="0"/>
              <a:t>Trolley Collector</a:t>
            </a:r>
            <a:endParaRPr lang="en-GB" dirty="0"/>
          </a:p>
        </p:txBody>
      </p:sp>
      <p:sp>
        <p:nvSpPr>
          <p:cNvPr id="4" name="Slide Number Placeholder 3"/>
          <p:cNvSpPr>
            <a:spLocks noGrp="1"/>
          </p:cNvSpPr>
          <p:nvPr>
            <p:ph type="sldNum" sz="quarter" idx="10"/>
          </p:nvPr>
        </p:nvSpPr>
        <p:spPr/>
        <p:txBody>
          <a:bodyPr/>
          <a:lstStyle/>
          <a:p>
            <a:fld id="{7730EA6C-6EB6-4E7D-B235-41B2FC70F8AD}" type="slidenum">
              <a:rPr lang="en-GB" smtClean="0"/>
              <a:t>8</a:t>
            </a:fld>
            <a:endParaRPr lang="en-GB"/>
          </a:p>
        </p:txBody>
      </p:sp>
    </p:spTree>
    <p:extLst>
      <p:ext uri="{BB962C8B-B14F-4D97-AF65-F5344CB8AC3E}">
        <p14:creationId xmlns:p14="http://schemas.microsoft.com/office/powerpoint/2010/main" val="191430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10/6/2022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ytimg.com/vi/1L4by0CaFiM/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754" y="621102"/>
            <a:ext cx="9264772" cy="5036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ntranet.bradford.gov.uk/docs/Documents/CBMDC-colour-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885" y="6006465"/>
            <a:ext cx="4326115" cy="851535"/>
          </a:xfrm>
          <a:prstGeom prst="rect">
            <a:avLst/>
          </a:prstGeom>
          <a:noFill/>
          <a:ln>
            <a:noFill/>
          </a:ln>
        </p:spPr>
      </p:pic>
    </p:spTree>
    <p:extLst>
      <p:ext uri="{BB962C8B-B14F-4D97-AF65-F5344CB8AC3E}">
        <p14:creationId xmlns:p14="http://schemas.microsoft.com/office/powerpoint/2010/main" val="234602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5261" y="1279326"/>
            <a:ext cx="5153890" cy="5153890"/>
          </a:xfrm>
        </p:spPr>
      </p:pic>
      <p:sp>
        <p:nvSpPr>
          <p:cNvPr id="5" name="TextBox 4"/>
          <p:cNvSpPr txBox="1"/>
          <p:nvPr/>
        </p:nvSpPr>
        <p:spPr>
          <a:xfrm>
            <a:off x="10743286" y="1848039"/>
            <a:ext cx="1040398" cy="5016758"/>
          </a:xfrm>
          <a:prstGeom prst="rect">
            <a:avLst/>
          </a:prstGeom>
          <a:noFill/>
        </p:spPr>
        <p:txBody>
          <a:bodyPr wrap="square" rtlCol="0">
            <a:spAutoFit/>
          </a:bodyPr>
          <a:lstStyle/>
          <a:p>
            <a:r>
              <a:rPr lang="en-GB" sz="8000" b="1" dirty="0" smtClean="0">
                <a:ln w="22225">
                  <a:solidFill>
                    <a:schemeClr val="accent2"/>
                  </a:solidFill>
                  <a:prstDash val="solid"/>
                </a:ln>
                <a:solidFill>
                  <a:schemeClr val="accent2">
                    <a:lumMod val="40000"/>
                    <a:lumOff val="60000"/>
                  </a:schemeClr>
                </a:solidFill>
              </a:rPr>
              <a:t>A</a:t>
            </a:r>
          </a:p>
          <a:p>
            <a:endParaRPr lang="en-GB" sz="8000" b="1" dirty="0">
              <a:ln w="22225">
                <a:solidFill>
                  <a:schemeClr val="accent2"/>
                </a:solidFill>
                <a:prstDash val="solid"/>
              </a:ln>
              <a:solidFill>
                <a:schemeClr val="accent2">
                  <a:lumMod val="40000"/>
                  <a:lumOff val="60000"/>
                </a:schemeClr>
              </a:solidFill>
            </a:endParaRPr>
          </a:p>
          <a:p>
            <a:r>
              <a:rPr lang="en-GB" sz="8000" b="1" dirty="0" smtClean="0">
                <a:ln w="22225">
                  <a:solidFill>
                    <a:schemeClr val="accent2"/>
                  </a:solidFill>
                  <a:prstDash val="solid"/>
                </a:ln>
                <a:solidFill>
                  <a:schemeClr val="accent2">
                    <a:lumMod val="40000"/>
                    <a:lumOff val="60000"/>
                  </a:schemeClr>
                </a:solidFill>
              </a:rPr>
              <a:t>B</a:t>
            </a:r>
          </a:p>
          <a:p>
            <a:endParaRPr lang="en-GB" sz="8000" b="1" dirty="0">
              <a:ln w="22225">
                <a:solidFill>
                  <a:schemeClr val="accent2"/>
                </a:solidFill>
                <a:prstDash val="solid"/>
              </a:ln>
              <a:solidFill>
                <a:schemeClr val="accent2">
                  <a:lumMod val="40000"/>
                  <a:lumOff val="60000"/>
                </a:schemeClr>
              </a:solidFill>
            </a:endParaRPr>
          </a:p>
        </p:txBody>
      </p:sp>
      <p:sp>
        <p:nvSpPr>
          <p:cNvPr id="3" name="TextBox 2"/>
          <p:cNvSpPr txBox="1"/>
          <p:nvPr/>
        </p:nvSpPr>
        <p:spPr>
          <a:xfrm>
            <a:off x="327804" y="200061"/>
            <a:ext cx="4583502" cy="1015663"/>
          </a:xfrm>
          <a:prstGeom prst="rect">
            <a:avLst/>
          </a:prstGeom>
          <a:noFill/>
        </p:spPr>
        <p:txBody>
          <a:bodyPr wrap="square" rtlCol="0">
            <a:spAutoFit/>
          </a:bodyPr>
          <a:lstStyle/>
          <a:p>
            <a:r>
              <a:rPr lang="en-GB" sz="6000" dirty="0" smtClean="0">
                <a:effectLst>
                  <a:outerShdw blurRad="38100" dist="38100" dir="2700000" algn="tl">
                    <a:srgbClr val="000000">
                      <a:alpha val="43137"/>
                    </a:srgbClr>
                  </a:outerShdw>
                </a:effectLst>
              </a:rPr>
              <a:t>Spot the child!</a:t>
            </a:r>
            <a:endParaRPr lang="en-GB" sz="6000" dirty="0">
              <a:effectLst>
                <a:outerShdw blurRad="38100" dist="38100" dir="2700000" algn="tl">
                  <a:srgbClr val="000000">
                    <a:alpha val="43137"/>
                  </a:srgbClr>
                </a:outerShdw>
              </a:effectLst>
            </a:endParaRPr>
          </a:p>
        </p:txBody>
      </p:sp>
      <p:cxnSp>
        <p:nvCxnSpPr>
          <p:cNvPr id="6" name="Straight Arrow Connector 5"/>
          <p:cNvCxnSpPr/>
          <p:nvPr/>
        </p:nvCxnSpPr>
        <p:spPr>
          <a:xfrm>
            <a:off x="2824497" y="2422193"/>
            <a:ext cx="3366654" cy="27709"/>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2824497" y="5007242"/>
            <a:ext cx="3366654" cy="27709"/>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54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7613" y="1337347"/>
            <a:ext cx="2625084" cy="354171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978" y="1348943"/>
            <a:ext cx="2850376" cy="351852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5635" y="1348943"/>
            <a:ext cx="2991086" cy="3518520"/>
          </a:xfrm>
          <a:prstGeom prst="rect">
            <a:avLst/>
          </a:prstGeom>
        </p:spPr>
      </p:pic>
      <p:sp>
        <p:nvSpPr>
          <p:cNvPr id="7" name="TextBox 6"/>
          <p:cNvSpPr txBox="1"/>
          <p:nvPr/>
        </p:nvSpPr>
        <p:spPr>
          <a:xfrm>
            <a:off x="1121435" y="5167745"/>
            <a:ext cx="3122762" cy="1815882"/>
          </a:xfrm>
          <a:prstGeom prst="rect">
            <a:avLst/>
          </a:prstGeom>
          <a:noFill/>
        </p:spPr>
        <p:txBody>
          <a:bodyPr wrap="square" rtlCol="0">
            <a:spAutoFit/>
          </a:bodyPr>
          <a:lstStyle/>
          <a:p>
            <a:pPr algn="ctr"/>
            <a:r>
              <a:rPr lang="en-GB" sz="2800" b="1" dirty="0" smtClean="0"/>
              <a:t>Fluorescent Clothing for </a:t>
            </a:r>
          </a:p>
          <a:p>
            <a:pPr algn="ctr"/>
            <a:r>
              <a:rPr lang="en-GB" sz="2800" b="1" dirty="0"/>
              <a:t>	</a:t>
            </a:r>
            <a:r>
              <a:rPr lang="en-GB" sz="2800" b="1" dirty="0" smtClean="0"/>
              <a:t>	Day				</a:t>
            </a:r>
            <a:endParaRPr lang="en-GB" sz="2800" b="1" dirty="0"/>
          </a:p>
        </p:txBody>
      </p:sp>
      <p:sp>
        <p:nvSpPr>
          <p:cNvPr id="2" name="TextBox 1"/>
          <p:cNvSpPr txBox="1"/>
          <p:nvPr/>
        </p:nvSpPr>
        <p:spPr>
          <a:xfrm>
            <a:off x="4641011" y="5167745"/>
            <a:ext cx="2467155" cy="1384995"/>
          </a:xfrm>
          <a:prstGeom prst="rect">
            <a:avLst/>
          </a:prstGeom>
          <a:noFill/>
        </p:spPr>
        <p:txBody>
          <a:bodyPr wrap="square" rtlCol="0">
            <a:spAutoFit/>
          </a:bodyPr>
          <a:lstStyle/>
          <a:p>
            <a:pPr algn="ctr"/>
            <a:r>
              <a:rPr lang="en-GB" sz="2800" b="1" dirty="0" smtClean="0"/>
              <a:t>Reflective Clothing for Night</a:t>
            </a:r>
            <a:endParaRPr lang="en-GB" sz="2800" b="1" dirty="0"/>
          </a:p>
        </p:txBody>
      </p:sp>
      <p:sp>
        <p:nvSpPr>
          <p:cNvPr id="3" name="TextBox 2"/>
          <p:cNvSpPr txBox="1"/>
          <p:nvPr/>
        </p:nvSpPr>
        <p:spPr>
          <a:xfrm>
            <a:off x="8417547" y="5167744"/>
            <a:ext cx="2139351" cy="1384995"/>
          </a:xfrm>
          <a:prstGeom prst="rect">
            <a:avLst/>
          </a:prstGeom>
          <a:noFill/>
        </p:spPr>
        <p:txBody>
          <a:bodyPr wrap="square" rtlCol="0">
            <a:spAutoFit/>
          </a:bodyPr>
          <a:lstStyle/>
          <a:p>
            <a:r>
              <a:rPr lang="en-GB" sz="2800" b="1" dirty="0" smtClean="0"/>
              <a:t>Dark Clothing = Invisible</a:t>
            </a:r>
            <a:endParaRPr lang="en-GB" sz="2800" b="1" dirty="0"/>
          </a:p>
        </p:txBody>
      </p:sp>
    </p:spTree>
    <p:extLst>
      <p:ext uri="{BB962C8B-B14F-4D97-AF65-F5344CB8AC3E}">
        <p14:creationId xmlns:p14="http://schemas.microsoft.com/office/powerpoint/2010/main" val="4092074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rot="5400000">
            <a:off x="2400502" y="1345918"/>
            <a:ext cx="4835664" cy="27387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99" y="1108354"/>
            <a:ext cx="2969886" cy="5092203"/>
          </a:xfrm>
          <a:prstGeom prst="rect">
            <a:avLst/>
          </a:prstGeom>
        </p:spPr>
      </p:pic>
      <p:pic>
        <p:nvPicPr>
          <p:cNvPr id="2050" name="Picture 2" descr="https://brightkidz.co.uk/wp-content/uploads/2018/09/star-clipon-n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484" y="216556"/>
            <a:ext cx="3177973" cy="36550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kentonline.co.uk/_media/img/Z22RASZ7HMWJYG0GZBR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8157" y="3917604"/>
            <a:ext cx="4107285" cy="27381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2809" y="4224728"/>
            <a:ext cx="2893339" cy="2431066"/>
          </a:xfrm>
          <a:prstGeom prst="rect">
            <a:avLst/>
          </a:prstGeom>
        </p:spPr>
      </p:pic>
      <p:sp>
        <p:nvSpPr>
          <p:cNvPr id="3" name="TextBox 2"/>
          <p:cNvSpPr txBox="1"/>
          <p:nvPr/>
        </p:nvSpPr>
        <p:spPr>
          <a:xfrm>
            <a:off x="3571336" y="297471"/>
            <a:ext cx="2398143" cy="769441"/>
          </a:xfrm>
          <a:prstGeom prst="rect">
            <a:avLst/>
          </a:prstGeom>
          <a:noFill/>
        </p:spPr>
        <p:txBody>
          <a:bodyPr wrap="square" rtlCol="0">
            <a:spAutoFit/>
          </a:bodyPr>
          <a:lstStyle/>
          <a:p>
            <a:pPr algn="ctr"/>
            <a:r>
              <a:rPr lang="en-GB" sz="4400" b="1" dirty="0" smtClean="0">
                <a:effectLst>
                  <a:outerShdw blurRad="38100" dist="38100" dir="2700000" algn="tl">
                    <a:srgbClr val="000000">
                      <a:alpha val="43137"/>
                    </a:srgbClr>
                  </a:outerShdw>
                </a:effectLst>
              </a:rPr>
              <a:t>Night</a:t>
            </a:r>
            <a:endParaRPr lang="en-GB" sz="4400" b="1" dirty="0">
              <a:effectLst>
                <a:outerShdw blurRad="38100" dist="38100" dir="2700000" algn="tl">
                  <a:srgbClr val="000000">
                    <a:alpha val="43137"/>
                  </a:srgbClr>
                </a:outerShdw>
              </a:effectLst>
            </a:endParaRPr>
          </a:p>
        </p:txBody>
      </p:sp>
      <p:sp>
        <p:nvSpPr>
          <p:cNvPr id="5" name="TextBox 4"/>
          <p:cNvSpPr txBox="1"/>
          <p:nvPr/>
        </p:nvSpPr>
        <p:spPr>
          <a:xfrm>
            <a:off x="638355" y="297471"/>
            <a:ext cx="2398143" cy="769441"/>
          </a:xfrm>
          <a:prstGeom prst="rect">
            <a:avLst/>
          </a:prstGeom>
          <a:noFill/>
        </p:spPr>
        <p:txBody>
          <a:bodyPr wrap="square" rtlCol="0">
            <a:spAutoFit/>
          </a:bodyPr>
          <a:lstStyle/>
          <a:p>
            <a:pPr algn="ctr"/>
            <a:r>
              <a:rPr lang="en-GB" sz="4400" b="1" dirty="0" smtClean="0">
                <a:solidFill>
                  <a:schemeClr val="bg1"/>
                </a:solidFill>
                <a:effectLst>
                  <a:outerShdw blurRad="38100" dist="38100" dir="2700000" algn="tl">
                    <a:srgbClr val="000000">
                      <a:alpha val="43137"/>
                    </a:srgbClr>
                  </a:outerShdw>
                </a:effectLst>
              </a:rPr>
              <a:t>Day</a:t>
            </a:r>
            <a:endParaRPr lang="en-GB" sz="4400" b="1" dirty="0">
              <a:solidFill>
                <a:schemeClr val="bg1"/>
              </a:solidFill>
              <a:effectLst>
                <a:outerShdw blurRad="38100" dist="38100" dir="2700000" algn="tl">
                  <a:srgbClr val="000000">
                    <a:alpha val="43137"/>
                  </a:srgbClr>
                </a:outerShdw>
              </a:effectLst>
            </a:endParaRPr>
          </a:p>
        </p:txBody>
      </p:sp>
      <p:pic>
        <p:nvPicPr>
          <p:cNvPr id="9" name="Picture 2" descr="See the sourc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3970" y="1066912"/>
            <a:ext cx="2408548" cy="2408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4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56" y="1328468"/>
            <a:ext cx="4994027" cy="374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91491" y="1168942"/>
            <a:ext cx="4221192" cy="4154984"/>
          </a:xfrm>
          <a:prstGeom prst="rect">
            <a:avLst/>
          </a:prstGeom>
          <a:noFill/>
        </p:spPr>
        <p:txBody>
          <a:bodyPr wrap="square" rtlCol="0">
            <a:spAutoFit/>
          </a:bodyPr>
          <a:lstStyle/>
          <a:p>
            <a:pPr algn="ctr"/>
            <a:r>
              <a:rPr lang="en-GB" sz="4400" b="1" dirty="0" smtClean="0"/>
              <a:t>Remember to be bright when cycling or playing out especially on dull winter days</a:t>
            </a:r>
            <a:endParaRPr lang="en-GB" sz="44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412" y="828830"/>
            <a:ext cx="2278079" cy="4835209"/>
          </a:xfrm>
          <a:prstGeom prst="rect">
            <a:avLst/>
          </a:prstGeom>
        </p:spPr>
      </p:pic>
    </p:spTree>
    <p:extLst>
      <p:ext uri="{BB962C8B-B14F-4D97-AF65-F5344CB8AC3E}">
        <p14:creationId xmlns:p14="http://schemas.microsoft.com/office/powerpoint/2010/main" val="2934686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042" y="2249487"/>
            <a:ext cx="11938958" cy="3541714"/>
          </a:xfrm>
        </p:spPr>
        <p:txBody>
          <a:bodyPr>
            <a:normAutofit/>
          </a:bodyPr>
          <a:lstStyle/>
          <a:p>
            <a:pPr marL="0" indent="0" algn="ctr">
              <a:buNone/>
            </a:pPr>
            <a:r>
              <a:rPr lang="en-GB" sz="7200" dirty="0" smtClean="0"/>
              <a:t>How much can you remember</a:t>
            </a:r>
            <a:r>
              <a:rPr lang="en-GB" sz="7200" dirty="0" smtClean="0">
                <a:latin typeface="Arial" panose="020B0604020202020204" pitchFamily="34" charset="0"/>
                <a:cs typeface="Arial" panose="020B0604020202020204" pitchFamily="34" charset="0"/>
              </a:rPr>
              <a:t>?</a:t>
            </a:r>
            <a:endParaRPr lang="en-GB" sz="7200" dirty="0">
              <a:latin typeface="Arial" panose="020B0604020202020204" pitchFamily="34" charset="0"/>
              <a:cs typeface="Arial" panose="020B0604020202020204" pitchFamily="34" charset="0"/>
            </a:endParaRPr>
          </a:p>
        </p:txBody>
      </p:sp>
      <p:sp>
        <p:nvSpPr>
          <p:cNvPr id="5" name="TextBox 4"/>
          <p:cNvSpPr txBox="1"/>
          <p:nvPr/>
        </p:nvSpPr>
        <p:spPr>
          <a:xfrm>
            <a:off x="3731970" y="810361"/>
            <a:ext cx="4475018" cy="1107996"/>
          </a:xfrm>
          <a:prstGeom prst="rect">
            <a:avLst/>
          </a:prstGeom>
          <a:noFill/>
        </p:spPr>
        <p:txBody>
          <a:bodyPr wrap="square" rtlCol="0">
            <a:spAutoFit/>
          </a:bodyPr>
          <a:lstStyle/>
          <a:p>
            <a:pPr algn="ctr"/>
            <a:r>
              <a:rPr lang="en-GB" sz="6600" b="1" u="sng" dirty="0" smtClean="0">
                <a:effectLst>
                  <a:outerShdw blurRad="38100" dist="38100" dir="2700000" algn="tl">
                    <a:srgbClr val="000000">
                      <a:alpha val="43137"/>
                    </a:srgbClr>
                  </a:outerShdw>
                </a:effectLst>
              </a:rPr>
              <a:t>Quiz</a:t>
            </a:r>
            <a:endParaRPr lang="en-GB"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174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23" y="753334"/>
            <a:ext cx="12053977" cy="535277"/>
          </a:xfrm>
        </p:spPr>
        <p:txBody>
          <a:bodyPr>
            <a:noAutofit/>
          </a:bodyPr>
          <a:lstStyle/>
          <a:p>
            <a:pPr marL="0" indent="0" algn="ctr">
              <a:buNone/>
            </a:pPr>
            <a:r>
              <a:rPr lang="en-GB" sz="4000" dirty="0" smtClean="0"/>
              <a:t>  1) What kind of material helps you be seen at night</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207034" y="1697549"/>
            <a:ext cx="12180498" cy="707886"/>
          </a:xfrm>
          <a:prstGeom prst="rect">
            <a:avLst/>
          </a:prstGeom>
          <a:noFill/>
        </p:spPr>
        <p:txBody>
          <a:bodyPr wrap="square" rtlCol="0">
            <a:spAutoFit/>
          </a:bodyPr>
          <a:lstStyle/>
          <a:p>
            <a:pPr algn="ctr"/>
            <a:r>
              <a:rPr lang="en-GB" dirty="0"/>
              <a:t> </a:t>
            </a:r>
            <a:r>
              <a:rPr lang="en-GB" sz="4000" dirty="0" smtClean="0"/>
              <a:t>2) Which colours help you to be seen in daylight</a:t>
            </a:r>
            <a:r>
              <a:rPr lang="en-GB" sz="3200" dirty="0" smtClean="0">
                <a:latin typeface="Arial" panose="020B0604020202020204" pitchFamily="34" charset="0"/>
                <a:cs typeface="Arial" panose="020B0604020202020204" pitchFamily="34" charset="0"/>
              </a:rPr>
              <a:t>?</a:t>
            </a:r>
            <a:r>
              <a:rPr lang="en-GB" sz="4000" dirty="0" smtClean="0"/>
              <a:t> </a:t>
            </a:r>
            <a:endParaRPr lang="en-GB" sz="4000" dirty="0"/>
          </a:p>
        </p:txBody>
      </p:sp>
      <p:sp>
        <p:nvSpPr>
          <p:cNvPr id="5" name="TextBox 4"/>
          <p:cNvSpPr txBox="1"/>
          <p:nvPr/>
        </p:nvSpPr>
        <p:spPr>
          <a:xfrm>
            <a:off x="828136" y="2652791"/>
            <a:ext cx="11363864" cy="1323439"/>
          </a:xfrm>
          <a:prstGeom prst="rect">
            <a:avLst/>
          </a:prstGeom>
          <a:noFill/>
        </p:spPr>
        <p:txBody>
          <a:bodyPr wrap="square" rtlCol="0">
            <a:spAutoFit/>
          </a:bodyPr>
          <a:lstStyle/>
          <a:p>
            <a:pPr algn="ctr"/>
            <a:r>
              <a:rPr lang="en-GB" sz="4000" dirty="0" smtClean="0"/>
              <a:t>3) Which colour is the most difficult for the human eye to see</a:t>
            </a:r>
            <a:r>
              <a:rPr lang="en-GB" sz="3200" dirty="0" smtClean="0">
                <a:latin typeface="Arial" panose="020B0604020202020204" pitchFamily="34" charset="0"/>
                <a:cs typeface="Arial" panose="020B0604020202020204" pitchFamily="34" charset="0"/>
              </a:rPr>
              <a:t>?</a:t>
            </a:r>
            <a:r>
              <a:rPr lang="en-GB" sz="4000" dirty="0" smtClean="0"/>
              <a:t>  </a:t>
            </a:r>
            <a:r>
              <a:rPr lang="en-GB" sz="4000" dirty="0" smtClean="0">
                <a:solidFill>
                  <a:srgbClr val="FFFF00"/>
                </a:solidFill>
              </a:rPr>
              <a:t>Yellow</a:t>
            </a:r>
            <a:r>
              <a:rPr lang="en-GB" sz="4000" dirty="0" smtClean="0"/>
              <a:t>  </a:t>
            </a:r>
            <a:r>
              <a:rPr lang="en-GB" sz="4000" dirty="0" smtClean="0">
                <a:solidFill>
                  <a:srgbClr val="F42CC9"/>
                </a:solidFill>
              </a:rPr>
              <a:t>Pink</a:t>
            </a:r>
            <a:r>
              <a:rPr lang="en-GB" sz="4000" dirty="0" smtClean="0"/>
              <a:t>  </a:t>
            </a:r>
            <a:r>
              <a:rPr lang="en-GB" sz="4000" dirty="0" smtClean="0">
                <a:solidFill>
                  <a:srgbClr val="00FF00"/>
                </a:solidFill>
              </a:rPr>
              <a:t>Green</a:t>
            </a:r>
            <a:r>
              <a:rPr lang="en-GB" sz="4000" dirty="0" smtClean="0"/>
              <a:t>  </a:t>
            </a:r>
            <a:r>
              <a:rPr lang="en-GB" sz="4000" dirty="0" smtClean="0">
                <a:solidFill>
                  <a:schemeClr val="tx2">
                    <a:lumMod val="75000"/>
                  </a:schemeClr>
                </a:solidFill>
              </a:rPr>
              <a:t>Blue</a:t>
            </a:r>
            <a:endParaRPr lang="en-GB" sz="4000" dirty="0">
              <a:solidFill>
                <a:schemeClr val="tx2">
                  <a:lumMod val="75000"/>
                </a:schemeClr>
              </a:solidFill>
            </a:endParaRPr>
          </a:p>
        </p:txBody>
      </p:sp>
      <p:sp>
        <p:nvSpPr>
          <p:cNvPr id="6" name="TextBox 5"/>
          <p:cNvSpPr txBox="1"/>
          <p:nvPr/>
        </p:nvSpPr>
        <p:spPr>
          <a:xfrm>
            <a:off x="828136" y="4223586"/>
            <a:ext cx="11363864" cy="707886"/>
          </a:xfrm>
          <a:prstGeom prst="rect">
            <a:avLst/>
          </a:prstGeom>
          <a:noFill/>
        </p:spPr>
        <p:txBody>
          <a:bodyPr wrap="square" rtlCol="0">
            <a:spAutoFit/>
          </a:bodyPr>
          <a:lstStyle/>
          <a:p>
            <a:r>
              <a:rPr lang="en-GB" sz="4000" dirty="0" smtClean="0"/>
              <a:t>4) Do fluorescent colours show up in the dark</a:t>
            </a:r>
            <a:r>
              <a:rPr lang="en-GB" sz="3600" dirty="0" smtClean="0">
                <a:latin typeface="Arial" panose="020B0604020202020204" pitchFamily="34" charset="0"/>
                <a:cs typeface="Arial" panose="020B0604020202020204" pitchFamily="34" charset="0"/>
              </a:rPr>
              <a:t>?</a:t>
            </a:r>
            <a:r>
              <a:rPr lang="en-GB" sz="4000" dirty="0" smtClean="0"/>
              <a:t> </a:t>
            </a:r>
            <a:endParaRPr lang="en-GB" sz="4000" dirty="0"/>
          </a:p>
        </p:txBody>
      </p:sp>
      <p:sp>
        <p:nvSpPr>
          <p:cNvPr id="7" name="TextBox 6"/>
          <p:cNvSpPr txBox="1"/>
          <p:nvPr/>
        </p:nvSpPr>
        <p:spPr>
          <a:xfrm>
            <a:off x="707366" y="5094189"/>
            <a:ext cx="11484633" cy="1323439"/>
          </a:xfrm>
          <a:prstGeom prst="rect">
            <a:avLst/>
          </a:prstGeom>
          <a:noFill/>
        </p:spPr>
        <p:txBody>
          <a:bodyPr wrap="square" rtlCol="0">
            <a:spAutoFit/>
          </a:bodyPr>
          <a:lstStyle/>
          <a:p>
            <a:pPr algn="ctr"/>
            <a:r>
              <a:rPr lang="en-GB" sz="4000" dirty="0" smtClean="0"/>
              <a:t>5) How much sooner can a car driver see you at night if you are wearing something reflective</a:t>
            </a:r>
            <a:r>
              <a:rPr lang="en-GB" sz="3200" dirty="0" smtClean="0">
                <a:latin typeface="Arial" panose="020B0604020202020204" pitchFamily="34" charset="0"/>
                <a:cs typeface="Arial" panose="020B0604020202020204" pitchFamily="34" charset="0"/>
              </a:rPr>
              <a:t>?</a:t>
            </a:r>
            <a:r>
              <a:rPr lang="en-GB" sz="4000" dirty="0" smtClean="0"/>
              <a:t> </a:t>
            </a:r>
            <a:endParaRPr lang="en-GB" sz="4000" dirty="0"/>
          </a:p>
        </p:txBody>
      </p:sp>
    </p:spTree>
    <p:extLst>
      <p:ext uri="{BB962C8B-B14F-4D97-AF65-F5344CB8AC3E}">
        <p14:creationId xmlns:p14="http://schemas.microsoft.com/office/powerpoint/2010/main" val="342804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230" y="442096"/>
            <a:ext cx="11352362" cy="1323439"/>
          </a:xfrm>
          <a:prstGeom prst="rect">
            <a:avLst/>
          </a:prstGeom>
          <a:noFill/>
        </p:spPr>
        <p:txBody>
          <a:bodyPr wrap="square" rtlCol="0">
            <a:spAutoFit/>
          </a:bodyPr>
          <a:lstStyle/>
          <a:p>
            <a:r>
              <a:rPr lang="en-GB" sz="4000" dirty="0" smtClean="0"/>
              <a:t>6) Name 5 types of job where fluorescent/reflective   	 clothing is worn</a:t>
            </a:r>
            <a:endParaRPr lang="en-GB"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30" y="1897419"/>
            <a:ext cx="3225390" cy="21481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688" y="1765535"/>
            <a:ext cx="3192173" cy="21229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5929" y="1897419"/>
            <a:ext cx="3622964" cy="203791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255" y="4228954"/>
            <a:ext cx="3602180" cy="239559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305" y="4276764"/>
            <a:ext cx="3458398" cy="2299975"/>
          </a:xfrm>
          <a:prstGeom prst="rect">
            <a:avLst/>
          </a:prstGeom>
        </p:spPr>
      </p:pic>
    </p:spTree>
    <p:extLst>
      <p:ext uri="{BB962C8B-B14F-4D97-AF65-F5344CB8AC3E}">
        <p14:creationId xmlns:p14="http://schemas.microsoft.com/office/powerpoint/2010/main" val="73692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426" y="0"/>
            <a:ext cx="8174594" cy="2294626"/>
          </a:xfrm>
        </p:spPr>
        <p:txBody>
          <a:bodyPr>
            <a:normAutofit lnSpcReduction="10000"/>
          </a:bodyPr>
          <a:lstStyle/>
          <a:p>
            <a:r>
              <a:rPr lang="en-GB" sz="6000" dirty="0">
                <a:solidFill>
                  <a:srgbClr val="FFFF00"/>
                </a:solidFill>
              </a:rPr>
              <a:t>Fluorescent For Day </a:t>
            </a:r>
          </a:p>
          <a:p>
            <a:r>
              <a:rPr lang="en-GB" sz="6000" dirty="0">
                <a:solidFill>
                  <a:schemeClr val="tx1">
                    <a:lumMod val="95000"/>
                  </a:schemeClr>
                </a:solidFill>
              </a:rPr>
              <a:t>Reflective For </a:t>
            </a:r>
            <a:r>
              <a:rPr lang="en-GB" sz="6000" dirty="0" smtClean="0">
                <a:solidFill>
                  <a:schemeClr val="tx1">
                    <a:lumMod val="95000"/>
                  </a:schemeClr>
                </a:solidFill>
              </a:rPr>
              <a:t>Night</a:t>
            </a:r>
          </a:p>
          <a:p>
            <a:endParaRPr lang="en-GB" dirty="0"/>
          </a:p>
        </p:txBody>
      </p:sp>
      <p:pic>
        <p:nvPicPr>
          <p:cNvPr id="4" name="Picture 4" descr="http://www.glenurquhartprimary.org.uk/wp-content/uploads/2016/11/BeSafeBeS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238" y="2139350"/>
            <a:ext cx="9333782" cy="3743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ntranet.bradford.gov.uk/docs/Documents/CBMDC-colour-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246" y="6006465"/>
            <a:ext cx="4326754" cy="851535"/>
          </a:xfrm>
          <a:prstGeom prst="rect">
            <a:avLst/>
          </a:prstGeom>
          <a:noFill/>
          <a:ln>
            <a:noFill/>
          </a:ln>
        </p:spPr>
      </p:pic>
    </p:spTree>
    <p:extLst>
      <p:ext uri="{BB962C8B-B14F-4D97-AF65-F5344CB8AC3E}">
        <p14:creationId xmlns:p14="http://schemas.microsoft.com/office/powerpoint/2010/main" val="3638424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231</TotalTime>
  <Words>467</Words>
  <Application>Microsoft Office PowerPoint</Application>
  <PresentationFormat>Widescreen</PresentationFormat>
  <Paragraphs>58</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Bright Be Seen</dc:title>
  <dc:creator>Mandy Greenwood</dc:creator>
  <cp:lastModifiedBy>Katie Hammond</cp:lastModifiedBy>
  <cp:revision>38</cp:revision>
  <dcterms:created xsi:type="dcterms:W3CDTF">2021-10-14T12:42:37Z</dcterms:created>
  <dcterms:modified xsi:type="dcterms:W3CDTF">2022-10-06T08:34:00Z</dcterms:modified>
</cp:coreProperties>
</file>