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nha-handwriting.org.uk/shop/handwriting-patterns-playbook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nha-handwriting.org.uk/shop/handwriting-patterns-playbook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58A7D-8C11-48F3-9A45-F18AED47EE21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19F48B-3B6F-4A99-A6B4-EFA0AC4FD583}">
      <dgm:prSet phldrT="[Text]"/>
      <dgm:spPr/>
      <dgm:t>
        <a:bodyPr/>
        <a:lstStyle/>
        <a:p>
          <a:r>
            <a:rPr lang="en-US" dirty="0" smtClean="0"/>
            <a:t>Warm up</a:t>
          </a:r>
          <a:endParaRPr lang="en-US" dirty="0"/>
        </a:p>
      </dgm:t>
    </dgm:pt>
    <dgm:pt modelId="{D11EF2E0-46FD-4D96-8EAB-E683022CBF7F}" type="parTrans" cxnId="{1C9D1C4E-7970-4790-B23B-D5C3909B80B2}">
      <dgm:prSet/>
      <dgm:spPr/>
      <dgm:t>
        <a:bodyPr/>
        <a:lstStyle/>
        <a:p>
          <a:endParaRPr lang="en-US"/>
        </a:p>
      </dgm:t>
    </dgm:pt>
    <dgm:pt modelId="{8D2B085F-27A1-4178-80C1-FDF191B3AA8A}" type="sibTrans" cxnId="{1C9D1C4E-7970-4790-B23B-D5C3909B80B2}">
      <dgm:prSet/>
      <dgm:spPr/>
      <dgm:t>
        <a:bodyPr/>
        <a:lstStyle/>
        <a:p>
          <a:endParaRPr lang="en-US"/>
        </a:p>
      </dgm:t>
    </dgm:pt>
    <dgm:pt modelId="{DC270EA5-271D-4C5D-B9A7-4CA395D7FD3C}">
      <dgm:prSet phldrT="[Text]"/>
      <dgm:spPr/>
      <dgm:t>
        <a:bodyPr/>
        <a:lstStyle/>
        <a:p>
          <a:r>
            <a:rPr lang="en-US" dirty="0" smtClean="0"/>
            <a:t>Fine motor</a:t>
          </a:r>
          <a:endParaRPr lang="en-US" dirty="0"/>
        </a:p>
      </dgm:t>
    </dgm:pt>
    <dgm:pt modelId="{83700AB3-3312-4B89-8DE7-93D913D68B5F}" type="parTrans" cxnId="{5E663459-D34A-4490-B89A-14A435C1B5C1}">
      <dgm:prSet/>
      <dgm:spPr/>
      <dgm:t>
        <a:bodyPr/>
        <a:lstStyle/>
        <a:p>
          <a:endParaRPr lang="en-US"/>
        </a:p>
      </dgm:t>
    </dgm:pt>
    <dgm:pt modelId="{1E37949B-EC2C-4489-AA77-4B13B134737A}" type="sibTrans" cxnId="{5E663459-D34A-4490-B89A-14A435C1B5C1}">
      <dgm:prSet/>
      <dgm:spPr/>
      <dgm:t>
        <a:bodyPr/>
        <a:lstStyle/>
        <a:p>
          <a:endParaRPr lang="en-US"/>
        </a:p>
      </dgm:t>
    </dgm:pt>
    <dgm:pt modelId="{F627069D-E688-4179-B92E-14630CAE8F89}">
      <dgm:prSet phldrT="[Text]" custT="1"/>
      <dgm:spPr/>
      <dgm:t>
        <a:bodyPr/>
        <a:lstStyle/>
        <a:p>
          <a:r>
            <a:rPr lang="en-US" sz="2800" dirty="0" smtClean="0"/>
            <a:t>Evaluate</a:t>
          </a:r>
          <a:r>
            <a:rPr lang="en-US" sz="1800" dirty="0" smtClean="0"/>
            <a:t> </a:t>
          </a:r>
          <a:endParaRPr lang="en-US" sz="1800" dirty="0"/>
        </a:p>
      </dgm:t>
    </dgm:pt>
    <dgm:pt modelId="{F83CECA4-1A0A-4E80-BF02-CA98469190B8}" type="parTrans" cxnId="{D99CD0E6-3DE1-4C51-B434-86B19F7F1017}">
      <dgm:prSet/>
      <dgm:spPr/>
      <dgm:t>
        <a:bodyPr/>
        <a:lstStyle/>
        <a:p>
          <a:endParaRPr lang="en-US"/>
        </a:p>
      </dgm:t>
    </dgm:pt>
    <dgm:pt modelId="{B22979A2-E7E4-4078-837E-CC1177AD44E1}" type="sibTrans" cxnId="{D99CD0E6-3DE1-4C51-B434-86B19F7F1017}">
      <dgm:prSet/>
      <dgm:spPr/>
      <dgm:t>
        <a:bodyPr/>
        <a:lstStyle/>
        <a:p>
          <a:endParaRPr lang="en-US"/>
        </a:p>
      </dgm:t>
    </dgm:pt>
    <dgm:pt modelId="{7CF23762-CCAB-455C-9482-1AE863C91853}">
      <dgm:prSet custT="1"/>
      <dgm:spPr/>
      <dgm:t>
        <a:bodyPr/>
        <a:lstStyle/>
        <a:p>
          <a:r>
            <a:rPr lang="en-US" sz="2300" dirty="0" smtClean="0">
              <a:hlinkClick xmlns:r="http://schemas.openxmlformats.org/officeDocument/2006/relationships" r:id="rId1"/>
            </a:rPr>
            <a:t>Pre writing </a:t>
          </a:r>
          <a:r>
            <a:rPr lang="en-US" sz="2300" dirty="0" smtClean="0">
              <a:hlinkClick xmlns:r="http://schemas.openxmlformats.org/officeDocument/2006/relationships" r:id="rId1"/>
            </a:rPr>
            <a:t>patterns</a:t>
          </a:r>
          <a:r>
            <a:rPr lang="en-US" sz="2300" dirty="0" smtClean="0"/>
            <a:t> </a:t>
          </a:r>
          <a:r>
            <a:rPr lang="en-US" sz="1800" dirty="0" smtClean="0"/>
            <a:t>click for links</a:t>
          </a:r>
          <a:endParaRPr lang="en-US" sz="1800" dirty="0"/>
        </a:p>
      </dgm:t>
    </dgm:pt>
    <dgm:pt modelId="{FAC3CCF2-DE83-4EFF-99A3-E3978B3988BF}" type="parTrans" cxnId="{EBC13986-712A-4B71-9CDE-FC5761D06485}">
      <dgm:prSet/>
      <dgm:spPr/>
      <dgm:t>
        <a:bodyPr/>
        <a:lstStyle/>
        <a:p>
          <a:endParaRPr lang="en-US"/>
        </a:p>
      </dgm:t>
    </dgm:pt>
    <dgm:pt modelId="{17F3CE8D-360A-4391-AC2D-2C185DE2CF65}" type="sibTrans" cxnId="{EBC13986-712A-4B71-9CDE-FC5761D06485}">
      <dgm:prSet/>
      <dgm:spPr/>
      <dgm:t>
        <a:bodyPr/>
        <a:lstStyle/>
        <a:p>
          <a:endParaRPr lang="en-US"/>
        </a:p>
      </dgm:t>
    </dgm:pt>
    <dgm:pt modelId="{49C33C4C-9689-4AA6-9B7C-52AE661FBE89}">
      <dgm:prSet custT="1"/>
      <dgm:spPr/>
      <dgm:t>
        <a:bodyPr/>
        <a:lstStyle/>
        <a:p>
          <a:r>
            <a:rPr lang="en-US" sz="2000" dirty="0" smtClean="0"/>
            <a:t>Handwriting </a:t>
          </a:r>
          <a:r>
            <a:rPr lang="en-US" sz="2400" dirty="0" smtClean="0"/>
            <a:t>practice</a:t>
          </a:r>
          <a:endParaRPr lang="en-US" sz="2000" dirty="0"/>
        </a:p>
      </dgm:t>
    </dgm:pt>
    <dgm:pt modelId="{6BC4EFA7-97A2-44C8-90C2-DF98ABE7F56E}" type="parTrans" cxnId="{6F670C48-3C1B-4E92-A328-2DB43F7EF9E0}">
      <dgm:prSet/>
      <dgm:spPr/>
      <dgm:t>
        <a:bodyPr/>
        <a:lstStyle/>
        <a:p>
          <a:endParaRPr lang="en-US"/>
        </a:p>
      </dgm:t>
    </dgm:pt>
    <dgm:pt modelId="{38928C6E-599F-4CE8-AF16-D1E4A7728BEE}" type="sibTrans" cxnId="{6F670C48-3C1B-4E92-A328-2DB43F7EF9E0}">
      <dgm:prSet/>
      <dgm:spPr/>
      <dgm:t>
        <a:bodyPr/>
        <a:lstStyle/>
        <a:p>
          <a:endParaRPr lang="en-US"/>
        </a:p>
      </dgm:t>
    </dgm:pt>
    <dgm:pt modelId="{850F24F0-B876-43C1-9D48-8EBEE206E7BA}" type="pres">
      <dgm:prSet presAssocID="{A3258A7D-8C11-48F3-9A45-F18AED47EE21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9586298-ADC3-4C8D-BA93-820E6C8C2CF8}" type="pres">
      <dgm:prSet presAssocID="{F627069D-E688-4179-B92E-14630CAE8F89}" presName="Accent5" presStyleCnt="0"/>
      <dgm:spPr/>
    </dgm:pt>
    <dgm:pt modelId="{83AD0419-935C-465A-9871-980940526C48}" type="pres">
      <dgm:prSet presAssocID="{F627069D-E688-4179-B92E-14630CAE8F89}" presName="Accent" presStyleLbl="node1" presStyleIdx="0" presStyleCnt="5"/>
      <dgm:spPr/>
    </dgm:pt>
    <dgm:pt modelId="{1A15A509-FC31-4F77-AFBF-04DF0572DBB9}" type="pres">
      <dgm:prSet presAssocID="{F627069D-E688-4179-B92E-14630CAE8F89}" presName="ParentBackground5" presStyleCnt="0"/>
      <dgm:spPr/>
    </dgm:pt>
    <dgm:pt modelId="{BD39FB22-F06B-4B9F-8044-85210887DCA1}" type="pres">
      <dgm:prSet presAssocID="{F627069D-E688-4179-B92E-14630CAE8F89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BDB86BDA-31AD-4616-8D51-6F0621DAA746}" type="pres">
      <dgm:prSet presAssocID="{F627069D-E688-4179-B92E-14630CAE8F89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E2CA6-81E5-48D6-BB32-6DD4338C8EC5}" type="pres">
      <dgm:prSet presAssocID="{49C33C4C-9689-4AA6-9B7C-52AE661FBE89}" presName="Accent4" presStyleCnt="0"/>
      <dgm:spPr/>
    </dgm:pt>
    <dgm:pt modelId="{34008F01-F16D-43A7-8CB0-53DA2CA1A40C}" type="pres">
      <dgm:prSet presAssocID="{49C33C4C-9689-4AA6-9B7C-52AE661FBE89}" presName="Accent" presStyleLbl="node1" presStyleIdx="1" presStyleCnt="5"/>
      <dgm:spPr/>
    </dgm:pt>
    <dgm:pt modelId="{4A1278AA-8AB6-46A8-9539-659F859B4CEC}" type="pres">
      <dgm:prSet presAssocID="{49C33C4C-9689-4AA6-9B7C-52AE661FBE89}" presName="ParentBackground4" presStyleCnt="0"/>
      <dgm:spPr/>
    </dgm:pt>
    <dgm:pt modelId="{098FD941-75B4-46A9-8457-E4561E2A78B5}" type="pres">
      <dgm:prSet presAssocID="{49C33C4C-9689-4AA6-9B7C-52AE661FBE89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6A4FE684-6076-4AF3-995E-FAC65D74D4F9}" type="pres">
      <dgm:prSet presAssocID="{49C33C4C-9689-4AA6-9B7C-52AE661FBE89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999348-05B8-4F19-99C5-7DF4D875BDC0}" type="pres">
      <dgm:prSet presAssocID="{7CF23762-CCAB-455C-9482-1AE863C91853}" presName="Accent3" presStyleCnt="0"/>
      <dgm:spPr/>
    </dgm:pt>
    <dgm:pt modelId="{F898F10B-F1A8-4222-A7B4-6D80909212FB}" type="pres">
      <dgm:prSet presAssocID="{7CF23762-CCAB-455C-9482-1AE863C91853}" presName="Accent" presStyleLbl="node1" presStyleIdx="2" presStyleCnt="5"/>
      <dgm:spPr/>
    </dgm:pt>
    <dgm:pt modelId="{9D198CAC-DA5C-4538-947A-A6ADEF69A7A3}" type="pres">
      <dgm:prSet presAssocID="{7CF23762-CCAB-455C-9482-1AE863C91853}" presName="ParentBackground3" presStyleCnt="0"/>
      <dgm:spPr/>
    </dgm:pt>
    <dgm:pt modelId="{63242070-B2BF-4756-AAC8-DF4ED06757B4}" type="pres">
      <dgm:prSet presAssocID="{7CF23762-CCAB-455C-9482-1AE863C91853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5BC8B603-4619-4402-8C93-8E0ECFB7B56C}" type="pres">
      <dgm:prSet presAssocID="{7CF23762-CCAB-455C-9482-1AE863C91853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02653-BBEB-484D-B13D-E9C29AA0B686}" type="pres">
      <dgm:prSet presAssocID="{DC270EA5-271D-4C5D-B9A7-4CA395D7FD3C}" presName="Accent2" presStyleCnt="0"/>
      <dgm:spPr/>
    </dgm:pt>
    <dgm:pt modelId="{5C5F0CF3-A3DD-4CF8-9A7A-4D7EFB42CF05}" type="pres">
      <dgm:prSet presAssocID="{DC270EA5-271D-4C5D-B9A7-4CA395D7FD3C}" presName="Accent" presStyleLbl="node1" presStyleIdx="3" presStyleCnt="5"/>
      <dgm:spPr/>
    </dgm:pt>
    <dgm:pt modelId="{5BAC30BF-6150-4EDE-A11E-276FA7DA87B4}" type="pres">
      <dgm:prSet presAssocID="{DC270EA5-271D-4C5D-B9A7-4CA395D7FD3C}" presName="ParentBackground2" presStyleCnt="0"/>
      <dgm:spPr/>
    </dgm:pt>
    <dgm:pt modelId="{2201D87C-CFA9-415E-8864-9188695D7160}" type="pres">
      <dgm:prSet presAssocID="{DC270EA5-271D-4C5D-B9A7-4CA395D7FD3C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23539B71-4FCB-495B-A42A-29EB9C34F27C}" type="pres">
      <dgm:prSet presAssocID="{DC270EA5-271D-4C5D-B9A7-4CA395D7FD3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5242E-60B3-476E-810E-F63FC08F0A0C}" type="pres">
      <dgm:prSet presAssocID="{A019F48B-3B6F-4A99-A6B4-EFA0AC4FD583}" presName="Accent1" presStyleCnt="0"/>
      <dgm:spPr/>
    </dgm:pt>
    <dgm:pt modelId="{9B14D033-28A0-4220-B792-D1D7D0C54A06}" type="pres">
      <dgm:prSet presAssocID="{A019F48B-3B6F-4A99-A6B4-EFA0AC4FD583}" presName="Accent" presStyleLbl="node1" presStyleIdx="4" presStyleCnt="5"/>
      <dgm:spPr/>
    </dgm:pt>
    <dgm:pt modelId="{B522D957-153C-4B7D-8E95-57F47944DC48}" type="pres">
      <dgm:prSet presAssocID="{A019F48B-3B6F-4A99-A6B4-EFA0AC4FD583}" presName="ParentBackground1" presStyleCnt="0"/>
      <dgm:spPr/>
    </dgm:pt>
    <dgm:pt modelId="{FF7533FB-1210-45AC-8213-321DF1C354B4}" type="pres">
      <dgm:prSet presAssocID="{A019F48B-3B6F-4A99-A6B4-EFA0AC4FD583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CDAF067C-4193-4AE7-A9D5-475EAE4C48D4}" type="pres">
      <dgm:prSet presAssocID="{A019F48B-3B6F-4A99-A6B4-EFA0AC4FD58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670C48-3C1B-4E92-A328-2DB43F7EF9E0}" srcId="{A3258A7D-8C11-48F3-9A45-F18AED47EE21}" destId="{49C33C4C-9689-4AA6-9B7C-52AE661FBE89}" srcOrd="3" destOrd="0" parTransId="{6BC4EFA7-97A2-44C8-90C2-DF98ABE7F56E}" sibTransId="{38928C6E-599F-4CE8-AF16-D1E4A7728BEE}"/>
    <dgm:cxn modelId="{2B3CF47F-9A44-44B9-8882-F323355C97C7}" type="presOf" srcId="{7CF23762-CCAB-455C-9482-1AE863C91853}" destId="{63242070-B2BF-4756-AAC8-DF4ED06757B4}" srcOrd="0" destOrd="0" presId="urn:microsoft.com/office/officeart/2011/layout/CircleProcess"/>
    <dgm:cxn modelId="{3BE6C4A7-9122-46AA-B359-B01A467B045C}" type="presOf" srcId="{A019F48B-3B6F-4A99-A6B4-EFA0AC4FD583}" destId="{FF7533FB-1210-45AC-8213-321DF1C354B4}" srcOrd="0" destOrd="0" presId="urn:microsoft.com/office/officeart/2011/layout/CircleProcess"/>
    <dgm:cxn modelId="{8D7E2EA7-E8EF-43FF-B925-F7A4E0DF6A2F}" type="presOf" srcId="{F627069D-E688-4179-B92E-14630CAE8F89}" destId="{BD39FB22-F06B-4B9F-8044-85210887DCA1}" srcOrd="0" destOrd="0" presId="urn:microsoft.com/office/officeart/2011/layout/CircleProcess"/>
    <dgm:cxn modelId="{66A9C219-1D7B-4985-B15E-A94FA7CDD384}" type="presOf" srcId="{7CF23762-CCAB-455C-9482-1AE863C91853}" destId="{5BC8B603-4619-4402-8C93-8E0ECFB7B56C}" srcOrd="1" destOrd="0" presId="urn:microsoft.com/office/officeart/2011/layout/CircleProcess"/>
    <dgm:cxn modelId="{9E164805-9C4B-44B8-95F6-5F13B0FD028E}" type="presOf" srcId="{F627069D-E688-4179-B92E-14630CAE8F89}" destId="{BDB86BDA-31AD-4616-8D51-6F0621DAA746}" srcOrd="1" destOrd="0" presId="urn:microsoft.com/office/officeart/2011/layout/CircleProcess"/>
    <dgm:cxn modelId="{F818CFAB-4D8F-47B7-80A7-888F13E5252A}" type="presOf" srcId="{DC270EA5-271D-4C5D-B9A7-4CA395D7FD3C}" destId="{23539B71-4FCB-495B-A42A-29EB9C34F27C}" srcOrd="1" destOrd="0" presId="urn:microsoft.com/office/officeart/2011/layout/CircleProcess"/>
    <dgm:cxn modelId="{B1DB79CF-1BBD-4AFC-B7F1-9B34896B5C2C}" type="presOf" srcId="{DC270EA5-271D-4C5D-B9A7-4CA395D7FD3C}" destId="{2201D87C-CFA9-415E-8864-9188695D7160}" srcOrd="0" destOrd="0" presId="urn:microsoft.com/office/officeart/2011/layout/CircleProcess"/>
    <dgm:cxn modelId="{5E663459-D34A-4490-B89A-14A435C1B5C1}" srcId="{A3258A7D-8C11-48F3-9A45-F18AED47EE21}" destId="{DC270EA5-271D-4C5D-B9A7-4CA395D7FD3C}" srcOrd="1" destOrd="0" parTransId="{83700AB3-3312-4B89-8DE7-93D913D68B5F}" sibTransId="{1E37949B-EC2C-4489-AA77-4B13B134737A}"/>
    <dgm:cxn modelId="{48C5DA7C-670D-453D-80B0-7D201E75FBC2}" type="presOf" srcId="{49C33C4C-9689-4AA6-9B7C-52AE661FBE89}" destId="{6A4FE684-6076-4AF3-995E-FAC65D74D4F9}" srcOrd="1" destOrd="0" presId="urn:microsoft.com/office/officeart/2011/layout/CircleProcess"/>
    <dgm:cxn modelId="{EBC13986-712A-4B71-9CDE-FC5761D06485}" srcId="{A3258A7D-8C11-48F3-9A45-F18AED47EE21}" destId="{7CF23762-CCAB-455C-9482-1AE863C91853}" srcOrd="2" destOrd="0" parTransId="{FAC3CCF2-DE83-4EFF-99A3-E3978B3988BF}" sibTransId="{17F3CE8D-360A-4391-AC2D-2C185DE2CF65}"/>
    <dgm:cxn modelId="{8A4B70A0-5F75-4BB3-9AD2-951FC4E7F255}" type="presOf" srcId="{A3258A7D-8C11-48F3-9A45-F18AED47EE21}" destId="{850F24F0-B876-43C1-9D48-8EBEE206E7BA}" srcOrd="0" destOrd="0" presId="urn:microsoft.com/office/officeart/2011/layout/CircleProcess"/>
    <dgm:cxn modelId="{EA757B5E-B9DB-4903-8E2F-98E4EEA8F8C9}" type="presOf" srcId="{49C33C4C-9689-4AA6-9B7C-52AE661FBE89}" destId="{098FD941-75B4-46A9-8457-E4561E2A78B5}" srcOrd="0" destOrd="0" presId="urn:microsoft.com/office/officeart/2011/layout/CircleProcess"/>
    <dgm:cxn modelId="{D99CD0E6-3DE1-4C51-B434-86B19F7F1017}" srcId="{A3258A7D-8C11-48F3-9A45-F18AED47EE21}" destId="{F627069D-E688-4179-B92E-14630CAE8F89}" srcOrd="4" destOrd="0" parTransId="{F83CECA4-1A0A-4E80-BF02-CA98469190B8}" sibTransId="{B22979A2-E7E4-4078-837E-CC1177AD44E1}"/>
    <dgm:cxn modelId="{1C9D1C4E-7970-4790-B23B-D5C3909B80B2}" srcId="{A3258A7D-8C11-48F3-9A45-F18AED47EE21}" destId="{A019F48B-3B6F-4A99-A6B4-EFA0AC4FD583}" srcOrd="0" destOrd="0" parTransId="{D11EF2E0-46FD-4D96-8EAB-E683022CBF7F}" sibTransId="{8D2B085F-27A1-4178-80C1-FDF191B3AA8A}"/>
    <dgm:cxn modelId="{AD8D8080-49B6-4CAE-B2F9-D478E668A333}" type="presOf" srcId="{A019F48B-3B6F-4A99-A6B4-EFA0AC4FD583}" destId="{CDAF067C-4193-4AE7-A9D5-475EAE4C48D4}" srcOrd="1" destOrd="0" presId="urn:microsoft.com/office/officeart/2011/layout/CircleProcess"/>
    <dgm:cxn modelId="{54288ACA-BC67-4E51-AFA8-4FE95AED042E}" type="presParOf" srcId="{850F24F0-B876-43C1-9D48-8EBEE206E7BA}" destId="{B9586298-ADC3-4C8D-BA93-820E6C8C2CF8}" srcOrd="0" destOrd="0" presId="urn:microsoft.com/office/officeart/2011/layout/CircleProcess"/>
    <dgm:cxn modelId="{5D775A28-27D9-4CBC-BF36-C42D1B522060}" type="presParOf" srcId="{B9586298-ADC3-4C8D-BA93-820E6C8C2CF8}" destId="{83AD0419-935C-465A-9871-980940526C48}" srcOrd="0" destOrd="0" presId="urn:microsoft.com/office/officeart/2011/layout/CircleProcess"/>
    <dgm:cxn modelId="{10527120-7B00-4653-8C14-BFA0E20A6370}" type="presParOf" srcId="{850F24F0-B876-43C1-9D48-8EBEE206E7BA}" destId="{1A15A509-FC31-4F77-AFBF-04DF0572DBB9}" srcOrd="1" destOrd="0" presId="urn:microsoft.com/office/officeart/2011/layout/CircleProcess"/>
    <dgm:cxn modelId="{F78F7976-C5F2-4E9E-8A8E-91CCDC78FBE1}" type="presParOf" srcId="{1A15A509-FC31-4F77-AFBF-04DF0572DBB9}" destId="{BD39FB22-F06B-4B9F-8044-85210887DCA1}" srcOrd="0" destOrd="0" presId="urn:microsoft.com/office/officeart/2011/layout/CircleProcess"/>
    <dgm:cxn modelId="{8DD183CF-721F-4F92-A097-522A0AF81599}" type="presParOf" srcId="{850F24F0-B876-43C1-9D48-8EBEE206E7BA}" destId="{BDB86BDA-31AD-4616-8D51-6F0621DAA746}" srcOrd="2" destOrd="0" presId="urn:microsoft.com/office/officeart/2011/layout/CircleProcess"/>
    <dgm:cxn modelId="{454D9656-DAB1-4203-A2A3-DEC26590D203}" type="presParOf" srcId="{850F24F0-B876-43C1-9D48-8EBEE206E7BA}" destId="{28DE2CA6-81E5-48D6-BB32-6DD4338C8EC5}" srcOrd="3" destOrd="0" presId="urn:microsoft.com/office/officeart/2011/layout/CircleProcess"/>
    <dgm:cxn modelId="{79900AF2-55A6-4DFE-9D1D-CE47A47BA2D0}" type="presParOf" srcId="{28DE2CA6-81E5-48D6-BB32-6DD4338C8EC5}" destId="{34008F01-F16D-43A7-8CB0-53DA2CA1A40C}" srcOrd="0" destOrd="0" presId="urn:microsoft.com/office/officeart/2011/layout/CircleProcess"/>
    <dgm:cxn modelId="{7F4ABA4C-6347-4EFB-B4B7-12DB07C1ADF6}" type="presParOf" srcId="{850F24F0-B876-43C1-9D48-8EBEE206E7BA}" destId="{4A1278AA-8AB6-46A8-9539-659F859B4CEC}" srcOrd="4" destOrd="0" presId="urn:microsoft.com/office/officeart/2011/layout/CircleProcess"/>
    <dgm:cxn modelId="{21B981BF-2A46-4383-A9B5-7E86767E7899}" type="presParOf" srcId="{4A1278AA-8AB6-46A8-9539-659F859B4CEC}" destId="{098FD941-75B4-46A9-8457-E4561E2A78B5}" srcOrd="0" destOrd="0" presId="urn:microsoft.com/office/officeart/2011/layout/CircleProcess"/>
    <dgm:cxn modelId="{2AFFA020-2309-4135-BDE9-400EBF2D6B46}" type="presParOf" srcId="{850F24F0-B876-43C1-9D48-8EBEE206E7BA}" destId="{6A4FE684-6076-4AF3-995E-FAC65D74D4F9}" srcOrd="5" destOrd="0" presId="urn:microsoft.com/office/officeart/2011/layout/CircleProcess"/>
    <dgm:cxn modelId="{4B35009E-626F-4916-B9DE-BAA62BFCF414}" type="presParOf" srcId="{850F24F0-B876-43C1-9D48-8EBEE206E7BA}" destId="{91999348-05B8-4F19-99C5-7DF4D875BDC0}" srcOrd="6" destOrd="0" presId="urn:microsoft.com/office/officeart/2011/layout/CircleProcess"/>
    <dgm:cxn modelId="{BFDBDAB9-B622-413B-855E-2FEAB41CA507}" type="presParOf" srcId="{91999348-05B8-4F19-99C5-7DF4D875BDC0}" destId="{F898F10B-F1A8-4222-A7B4-6D80909212FB}" srcOrd="0" destOrd="0" presId="urn:microsoft.com/office/officeart/2011/layout/CircleProcess"/>
    <dgm:cxn modelId="{F29D71F8-6FDF-471C-9F29-2C93BF1E28A2}" type="presParOf" srcId="{850F24F0-B876-43C1-9D48-8EBEE206E7BA}" destId="{9D198CAC-DA5C-4538-947A-A6ADEF69A7A3}" srcOrd="7" destOrd="0" presId="urn:microsoft.com/office/officeart/2011/layout/CircleProcess"/>
    <dgm:cxn modelId="{FC65E651-EEB9-451F-A055-9499F3DBA5AC}" type="presParOf" srcId="{9D198CAC-DA5C-4538-947A-A6ADEF69A7A3}" destId="{63242070-B2BF-4756-AAC8-DF4ED06757B4}" srcOrd="0" destOrd="0" presId="urn:microsoft.com/office/officeart/2011/layout/CircleProcess"/>
    <dgm:cxn modelId="{497565ED-0EED-4116-A04D-1B1107B0F793}" type="presParOf" srcId="{850F24F0-B876-43C1-9D48-8EBEE206E7BA}" destId="{5BC8B603-4619-4402-8C93-8E0ECFB7B56C}" srcOrd="8" destOrd="0" presId="urn:microsoft.com/office/officeart/2011/layout/CircleProcess"/>
    <dgm:cxn modelId="{BCCB7832-2B17-47F9-9E27-FFA78977FAB5}" type="presParOf" srcId="{850F24F0-B876-43C1-9D48-8EBEE206E7BA}" destId="{8FA02653-BBEB-484D-B13D-E9C29AA0B686}" srcOrd="9" destOrd="0" presId="urn:microsoft.com/office/officeart/2011/layout/CircleProcess"/>
    <dgm:cxn modelId="{CCAD233F-11FB-44FA-BE9B-F5B8E67BAB58}" type="presParOf" srcId="{8FA02653-BBEB-484D-B13D-E9C29AA0B686}" destId="{5C5F0CF3-A3DD-4CF8-9A7A-4D7EFB42CF05}" srcOrd="0" destOrd="0" presId="urn:microsoft.com/office/officeart/2011/layout/CircleProcess"/>
    <dgm:cxn modelId="{46FFF7DF-94F9-4584-AE86-91D7CFCF6D20}" type="presParOf" srcId="{850F24F0-B876-43C1-9D48-8EBEE206E7BA}" destId="{5BAC30BF-6150-4EDE-A11E-276FA7DA87B4}" srcOrd="10" destOrd="0" presId="urn:microsoft.com/office/officeart/2011/layout/CircleProcess"/>
    <dgm:cxn modelId="{E2192681-CF7F-4C3D-AC79-6EC0B9CC5BF2}" type="presParOf" srcId="{5BAC30BF-6150-4EDE-A11E-276FA7DA87B4}" destId="{2201D87C-CFA9-415E-8864-9188695D7160}" srcOrd="0" destOrd="0" presId="urn:microsoft.com/office/officeart/2011/layout/CircleProcess"/>
    <dgm:cxn modelId="{CD734FBB-393A-411D-A8B6-2CFD07951EE2}" type="presParOf" srcId="{850F24F0-B876-43C1-9D48-8EBEE206E7BA}" destId="{23539B71-4FCB-495B-A42A-29EB9C34F27C}" srcOrd="11" destOrd="0" presId="urn:microsoft.com/office/officeart/2011/layout/CircleProcess"/>
    <dgm:cxn modelId="{7585E4E1-12F0-4121-AD40-86AFDACB62D8}" type="presParOf" srcId="{850F24F0-B876-43C1-9D48-8EBEE206E7BA}" destId="{D645242E-60B3-476E-810E-F63FC08F0A0C}" srcOrd="12" destOrd="0" presId="urn:microsoft.com/office/officeart/2011/layout/CircleProcess"/>
    <dgm:cxn modelId="{FF15BD94-2F07-4D21-B5F8-F3A6CF23B10F}" type="presParOf" srcId="{D645242E-60B3-476E-810E-F63FC08F0A0C}" destId="{9B14D033-28A0-4220-B792-D1D7D0C54A06}" srcOrd="0" destOrd="0" presId="urn:microsoft.com/office/officeart/2011/layout/CircleProcess"/>
    <dgm:cxn modelId="{CAF84651-B9CE-442E-80B0-6E98E345A71B}" type="presParOf" srcId="{850F24F0-B876-43C1-9D48-8EBEE206E7BA}" destId="{B522D957-153C-4B7D-8E95-57F47944DC48}" srcOrd="13" destOrd="0" presId="urn:microsoft.com/office/officeart/2011/layout/CircleProcess"/>
    <dgm:cxn modelId="{D2BCB93D-00D5-402E-BFFF-350957DB05A1}" type="presParOf" srcId="{B522D957-153C-4B7D-8E95-57F47944DC48}" destId="{FF7533FB-1210-45AC-8213-321DF1C354B4}" srcOrd="0" destOrd="0" presId="urn:microsoft.com/office/officeart/2011/layout/CircleProcess"/>
    <dgm:cxn modelId="{6B8EFFBD-4F19-495E-B15F-D1F5777E3040}" type="presParOf" srcId="{850F24F0-B876-43C1-9D48-8EBEE206E7BA}" destId="{CDAF067C-4193-4AE7-A9D5-475EAE4C48D4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D0419-935C-465A-9871-980940526C48}">
      <dsp:nvSpPr>
        <dsp:cNvPr id="0" name=""/>
        <dsp:cNvSpPr/>
      </dsp:nvSpPr>
      <dsp:spPr>
        <a:xfrm>
          <a:off x="9167987" y="1880790"/>
          <a:ext cx="2090450" cy="2090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9FB22-F06B-4B9F-8044-85210887DCA1}">
      <dsp:nvSpPr>
        <dsp:cNvPr id="0" name=""/>
        <dsp:cNvSpPr/>
      </dsp:nvSpPr>
      <dsp:spPr>
        <a:xfrm>
          <a:off x="9236964" y="1950496"/>
          <a:ext cx="1951383" cy="195138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Evaluate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9516210" y="2229317"/>
        <a:ext cx="1394004" cy="1393739"/>
      </dsp:txXfrm>
    </dsp:sp>
    <dsp:sp modelId="{34008F01-F16D-43A7-8CB0-53DA2CA1A40C}">
      <dsp:nvSpPr>
        <dsp:cNvPr id="0" name=""/>
        <dsp:cNvSpPr/>
      </dsp:nvSpPr>
      <dsp:spPr>
        <a:xfrm rot="2700000">
          <a:off x="7006456" y="1880899"/>
          <a:ext cx="2090208" cy="209020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FD941-75B4-46A9-8457-E4561E2A78B5}">
      <dsp:nvSpPr>
        <dsp:cNvPr id="0" name=""/>
        <dsp:cNvSpPr/>
      </dsp:nvSpPr>
      <dsp:spPr>
        <a:xfrm>
          <a:off x="7077537" y="1950496"/>
          <a:ext cx="1951383" cy="195138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Handwriting </a:t>
          </a:r>
          <a:r>
            <a:rPr lang="en-US" sz="2400" kern="1200" dirty="0" smtClean="0"/>
            <a:t>practice</a:t>
          </a:r>
          <a:endParaRPr lang="en-US" sz="2000" kern="1200" dirty="0"/>
        </a:p>
      </dsp:txBody>
      <dsp:txXfrm>
        <a:off x="7355670" y="2229317"/>
        <a:ext cx="1394004" cy="1393739"/>
      </dsp:txXfrm>
    </dsp:sp>
    <dsp:sp modelId="{F898F10B-F1A8-4222-A7B4-6D80909212FB}">
      <dsp:nvSpPr>
        <dsp:cNvPr id="0" name=""/>
        <dsp:cNvSpPr/>
      </dsp:nvSpPr>
      <dsp:spPr>
        <a:xfrm rot="2700000">
          <a:off x="4847029" y="1880899"/>
          <a:ext cx="2090208" cy="209020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42070-B2BF-4756-AAC8-DF4ED06757B4}">
      <dsp:nvSpPr>
        <dsp:cNvPr id="0" name=""/>
        <dsp:cNvSpPr/>
      </dsp:nvSpPr>
      <dsp:spPr>
        <a:xfrm>
          <a:off x="4916997" y="1950496"/>
          <a:ext cx="1951383" cy="195138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hlinkClick xmlns:r="http://schemas.openxmlformats.org/officeDocument/2006/relationships" r:id="rId1"/>
            </a:rPr>
            <a:t>Pre writing </a:t>
          </a:r>
          <a:r>
            <a:rPr lang="en-US" sz="2300" kern="1200" dirty="0" smtClean="0">
              <a:hlinkClick xmlns:r="http://schemas.openxmlformats.org/officeDocument/2006/relationships" r:id="rId1"/>
            </a:rPr>
            <a:t>patterns</a:t>
          </a:r>
          <a:r>
            <a:rPr lang="en-US" sz="2300" kern="1200" dirty="0" smtClean="0"/>
            <a:t> </a:t>
          </a:r>
          <a:r>
            <a:rPr lang="en-US" sz="1800" kern="1200" dirty="0" smtClean="0"/>
            <a:t>click for links</a:t>
          </a:r>
          <a:endParaRPr lang="en-US" sz="1800" kern="1200" dirty="0"/>
        </a:p>
      </dsp:txBody>
      <dsp:txXfrm>
        <a:off x="5195131" y="2229317"/>
        <a:ext cx="1394004" cy="1393739"/>
      </dsp:txXfrm>
    </dsp:sp>
    <dsp:sp modelId="{5C5F0CF3-A3DD-4CF8-9A7A-4D7EFB42CF05}">
      <dsp:nvSpPr>
        <dsp:cNvPr id="0" name=""/>
        <dsp:cNvSpPr/>
      </dsp:nvSpPr>
      <dsp:spPr>
        <a:xfrm rot="2700000">
          <a:off x="2686489" y="1880899"/>
          <a:ext cx="2090208" cy="209020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1D87C-CFA9-415E-8864-9188695D7160}">
      <dsp:nvSpPr>
        <dsp:cNvPr id="0" name=""/>
        <dsp:cNvSpPr/>
      </dsp:nvSpPr>
      <dsp:spPr>
        <a:xfrm>
          <a:off x="2756458" y="1950496"/>
          <a:ext cx="1951383" cy="195138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Fine motor</a:t>
          </a:r>
          <a:endParaRPr lang="en-US" sz="4000" kern="1200" dirty="0"/>
        </a:p>
      </dsp:txBody>
      <dsp:txXfrm>
        <a:off x="3035704" y="2229317"/>
        <a:ext cx="1394004" cy="1393739"/>
      </dsp:txXfrm>
    </dsp:sp>
    <dsp:sp modelId="{9B14D033-28A0-4220-B792-D1D7D0C54A06}">
      <dsp:nvSpPr>
        <dsp:cNvPr id="0" name=""/>
        <dsp:cNvSpPr/>
      </dsp:nvSpPr>
      <dsp:spPr>
        <a:xfrm rot="2700000">
          <a:off x="525949" y="1880899"/>
          <a:ext cx="2090208" cy="209020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533FB-1210-45AC-8213-321DF1C354B4}">
      <dsp:nvSpPr>
        <dsp:cNvPr id="0" name=""/>
        <dsp:cNvSpPr/>
      </dsp:nvSpPr>
      <dsp:spPr>
        <a:xfrm>
          <a:off x="595918" y="1950496"/>
          <a:ext cx="1951383" cy="195138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Warm up</a:t>
          </a:r>
          <a:endParaRPr lang="en-US" sz="4000" kern="1200" dirty="0"/>
        </a:p>
      </dsp:txBody>
      <dsp:txXfrm>
        <a:off x="875164" y="2229317"/>
        <a:ext cx="1394004" cy="1393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6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93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33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9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10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2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19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90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93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6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3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8F3D-990F-48D9-9476-3EEAAF5E9717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DCF3-3A85-4506-B76F-0A94C5060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9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so.bradford.gov.uk/content/physical-and-medical-tea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so.bradford.gov.uk/userfiles/file/Learning%20Support%20Service/PD/Advice%20sheet%20for%20home%20Gross%20Motor%202022.pdf" TargetMode="Externa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so.bradford.gov.uk/userfiles/file/Low%20Incidence%20Team/Helping%20handwriting%20at%20home-2.pdf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so.bradford.gov.uk/userfiles/file/Low%20Incidence%20Team/Apps%20for%20handwriting%20and%20fine%20motor%20at%20home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so.bradford.gov.uk/content/physical-and-medical-te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oter-for-general-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7350"/>
            <a:ext cx="12192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6094414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Department of Children’s Services</a:t>
            </a:r>
            <a:endParaRPr lang="en-US" sz="2000" dirty="0">
              <a:solidFill>
                <a:srgbClr val="FF99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71664" y="1556793"/>
            <a:ext cx="633670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u="sng" dirty="0"/>
              <a:t>Physical </a:t>
            </a:r>
            <a:r>
              <a:rPr lang="en-GB" sz="4800" u="sng" dirty="0" smtClean="0"/>
              <a:t>Needs Team</a:t>
            </a:r>
          </a:p>
          <a:p>
            <a:pPr algn="ctr"/>
            <a:r>
              <a:rPr lang="en-GB" sz="4400" dirty="0" smtClean="0"/>
              <a:t>Helping Handwriting at home</a:t>
            </a:r>
          </a:p>
          <a:p>
            <a:pPr algn="ctr"/>
            <a:r>
              <a:rPr lang="en-GB" sz="3600" dirty="0" smtClean="0"/>
              <a:t>Deborah.craig@bradford.gov.uk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58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oter-for-general-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7350"/>
            <a:ext cx="12192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6094414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Department of Children’s Services</a:t>
            </a:r>
            <a:endParaRPr lang="en-US" sz="2000" dirty="0">
              <a:solidFill>
                <a:srgbClr val="FF9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7527" y="868218"/>
            <a:ext cx="10141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Remember……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You are not on your own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Progress may be in small steps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It can take time for skills to be transferred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There are </a:t>
            </a:r>
            <a:r>
              <a:rPr lang="en-GB" sz="4800" smtClean="0"/>
              <a:t>other options!</a:t>
            </a:r>
            <a:endParaRPr lang="en-GB" sz="4800"/>
          </a:p>
        </p:txBody>
      </p:sp>
    </p:spTree>
    <p:extLst>
      <p:ext uri="{BB962C8B-B14F-4D97-AF65-F5344CB8AC3E}">
        <p14:creationId xmlns:p14="http://schemas.microsoft.com/office/powerpoint/2010/main" val="30650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oter-for-general-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7350"/>
            <a:ext cx="12192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6094414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Department of Children’s Services</a:t>
            </a:r>
            <a:endParaRPr lang="en-US" sz="2000" dirty="0">
              <a:solidFill>
                <a:srgbClr val="FF9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7527" y="868218"/>
            <a:ext cx="101415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For details of all the resources shared today please see our page on Bradford Schools Online</a:t>
            </a:r>
          </a:p>
          <a:p>
            <a:r>
              <a:rPr lang="en-GB" sz="2800" dirty="0">
                <a:hlinkClick r:id="rId3"/>
              </a:rPr>
              <a:t>https://</a:t>
            </a:r>
            <a:r>
              <a:rPr lang="en-GB" sz="2800" dirty="0" smtClean="0">
                <a:hlinkClick r:id="rId3"/>
              </a:rPr>
              <a:t>bso.bradford.gov.uk/content/physical-and-medical-team</a:t>
            </a:r>
            <a:r>
              <a:rPr lang="en-GB" sz="2800" dirty="0" smtClean="0"/>
              <a:t> </a:t>
            </a:r>
          </a:p>
          <a:p>
            <a:pPr algn="ctr"/>
            <a:endParaRPr lang="en-GB" sz="4800" dirty="0" smtClean="0"/>
          </a:p>
          <a:p>
            <a:pPr algn="ctr"/>
            <a:r>
              <a:rPr lang="en-GB" sz="4800" dirty="0" smtClean="0"/>
              <a:t>Thank you!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947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oter-for-general-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7350"/>
            <a:ext cx="12192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6094414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Department of Children’s Services</a:t>
            </a:r>
            <a:endParaRPr lang="en-US" sz="2000" dirty="0">
              <a:solidFill>
                <a:srgbClr val="FF99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8291" y="637309"/>
            <a:ext cx="100676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Primary </a:t>
            </a:r>
            <a:r>
              <a:rPr lang="en-GB" sz="4800" dirty="0"/>
              <a:t>aged children spend up to 50% of the school day emerged in writing tasks (Rosenblum, Weiss and Parish 2004)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4361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oter-for-general-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7350"/>
            <a:ext cx="12192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6094414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Department of Children’s Services</a:t>
            </a:r>
            <a:endParaRPr lang="en-US" sz="2000" dirty="0">
              <a:solidFill>
                <a:srgbClr val="FF99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8145" y="323273"/>
            <a:ext cx="11046691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Where to start?</a:t>
            </a:r>
          </a:p>
          <a:p>
            <a:r>
              <a:rPr lang="en-GB" sz="4800" dirty="0" smtClean="0"/>
              <a:t>Talk to your child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How do they feel about their writing?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What do they find difficult? </a:t>
            </a:r>
            <a:r>
              <a:rPr lang="en-GB" sz="3600" dirty="0" smtClean="0"/>
              <a:t>Handwriting/ copying off board/ thinking of what to write/ any pain or tiredness in hands?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Engagement with child is very important</a:t>
            </a:r>
          </a:p>
          <a:p>
            <a:endParaRPr lang="en-GB" sz="4800" u="sng" dirty="0"/>
          </a:p>
          <a:p>
            <a:endParaRPr lang="en-GB" sz="4800" u="sng" dirty="0" smtClean="0"/>
          </a:p>
        </p:txBody>
      </p:sp>
    </p:spTree>
    <p:extLst>
      <p:ext uri="{BB962C8B-B14F-4D97-AF65-F5344CB8AC3E}">
        <p14:creationId xmlns:p14="http://schemas.microsoft.com/office/powerpoint/2010/main" val="919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oter-for-general-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7350"/>
            <a:ext cx="12192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6094414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Department of Children’s Services</a:t>
            </a:r>
            <a:endParaRPr lang="en-US" sz="2000" dirty="0">
              <a:solidFill>
                <a:srgbClr val="FF99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8145" y="323273"/>
            <a:ext cx="1104669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Where to start?</a:t>
            </a:r>
          </a:p>
          <a:p>
            <a:r>
              <a:rPr lang="en-GB" sz="4800" dirty="0" smtClean="0"/>
              <a:t>Talk to your school class teacher/ Senco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What are the difficulties as they see it?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How is handwriting taught? – scheme/ when practiced/ intervention groups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What has been tried in the past?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What alternatives are available?</a:t>
            </a:r>
          </a:p>
          <a:p>
            <a:endParaRPr lang="en-GB" sz="4800" u="sng" dirty="0"/>
          </a:p>
          <a:p>
            <a:endParaRPr lang="en-GB" sz="4800" u="sng" dirty="0" smtClean="0"/>
          </a:p>
        </p:txBody>
      </p:sp>
      <p:pic>
        <p:nvPicPr>
          <p:cNvPr id="3" name="Picture 2" descr="GeekSVG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760" y="4064000"/>
            <a:ext cx="2014371" cy="177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EGO iPhone 4 Camera | Gadgetsi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6000"/>
                    </a14:imgEffect>
                    <a14:imgEffect>
                      <a14:brightnessContrast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720" y="485760"/>
            <a:ext cx="3438698" cy="2579024"/>
          </a:xfrm>
          <a:prstGeom prst="rect">
            <a:avLst/>
          </a:prstGeom>
        </p:spPr>
      </p:pic>
      <p:pic>
        <p:nvPicPr>
          <p:cNvPr id="5126" name="Picture 6" descr="footer-for-general-powerpoi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7350"/>
            <a:ext cx="12192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6094414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Department of Children’s Services</a:t>
            </a:r>
            <a:endParaRPr lang="en-US" sz="2000" dirty="0">
              <a:solidFill>
                <a:srgbClr val="FF99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8145" y="323273"/>
            <a:ext cx="11046691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Where to start?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Be positive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Be patient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Keep it fun and short! </a:t>
            </a:r>
            <a:r>
              <a:rPr lang="en-GB" sz="4000" dirty="0" smtClean="0"/>
              <a:t>15 </a:t>
            </a:r>
            <a:r>
              <a:rPr lang="en-GB" sz="4000" dirty="0" err="1" smtClean="0"/>
              <a:t>mins</a:t>
            </a:r>
            <a:r>
              <a:rPr lang="en-GB" sz="4000" dirty="0" smtClean="0"/>
              <a:t> x 3 better than 45 </a:t>
            </a:r>
            <a:r>
              <a:rPr lang="en-GB" sz="4000" dirty="0" err="1" smtClean="0"/>
              <a:t>mins</a:t>
            </a:r>
            <a:r>
              <a:rPr lang="en-GB" sz="4000" dirty="0" smtClean="0"/>
              <a:t> weekly session</a:t>
            </a:r>
          </a:p>
          <a:p>
            <a:endParaRPr lang="en-GB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hlinkClick r:id="rId5"/>
              </a:rPr>
              <a:t>Handwriting practice isn’t all </a:t>
            </a:r>
            <a:r>
              <a:rPr lang="en-GB" sz="4800" dirty="0" smtClean="0">
                <a:hlinkClick r:id="rId5"/>
              </a:rPr>
              <a:t>worksheets</a:t>
            </a:r>
            <a:r>
              <a:rPr lang="en-GB" sz="4800" dirty="0" smtClean="0"/>
              <a:t> </a:t>
            </a:r>
            <a:r>
              <a:rPr lang="en-GB" sz="2400" dirty="0" smtClean="0"/>
              <a:t>Click for links</a:t>
            </a:r>
            <a:endParaRPr lang="en-GB" sz="2400" dirty="0"/>
          </a:p>
          <a:p>
            <a:endParaRPr lang="en-GB" sz="4800" u="sng" dirty="0" smtClean="0"/>
          </a:p>
        </p:txBody>
      </p:sp>
    </p:spTree>
    <p:extLst>
      <p:ext uri="{BB962C8B-B14F-4D97-AF65-F5344CB8AC3E}">
        <p14:creationId xmlns:p14="http://schemas.microsoft.com/office/powerpoint/2010/main" val="7310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oter-for-general-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7350"/>
            <a:ext cx="12192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6094414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Department of Children’s Services</a:t>
            </a:r>
            <a:endParaRPr lang="en-US" sz="2000" dirty="0">
              <a:solidFill>
                <a:srgbClr val="FF9900"/>
              </a:solidFill>
            </a:endParaRPr>
          </a:p>
        </p:txBody>
      </p:sp>
      <p:pic>
        <p:nvPicPr>
          <p:cNvPr id="3" name="Picture 2" descr="Ivan's Blog: GOLDILOCKS AND THE THREE BEA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245" y="0"/>
            <a:ext cx="6172200" cy="5314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8727" y="3343692"/>
            <a:ext cx="39531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Think about chairs as well as pens or pencils</a:t>
            </a:r>
          </a:p>
        </p:txBody>
      </p:sp>
    </p:spTree>
    <p:extLst>
      <p:ext uri="{BB962C8B-B14F-4D97-AF65-F5344CB8AC3E}">
        <p14:creationId xmlns:p14="http://schemas.microsoft.com/office/powerpoint/2010/main" val="215139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oter-for-general-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7350"/>
            <a:ext cx="12192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6094414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Department of Children’s Services</a:t>
            </a:r>
            <a:endParaRPr lang="en-US" sz="2000" dirty="0">
              <a:solidFill>
                <a:srgbClr val="FF9900"/>
              </a:solidFill>
            </a:endParaRPr>
          </a:p>
        </p:txBody>
      </p:sp>
      <p:pic>
        <p:nvPicPr>
          <p:cNvPr id="6" name="Picture 9" descr="Four mature grasp patterns: Dynamic tripod, dynamic quadrupod, lateral tripod, and lateral quadrupod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6" y="228504"/>
            <a:ext cx="8164944" cy="5238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9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oter-for-general-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7350"/>
            <a:ext cx="12192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6094414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Department of Children’s Services</a:t>
            </a:r>
            <a:endParaRPr lang="en-US" sz="2000" dirty="0">
              <a:solidFill>
                <a:srgbClr val="FF99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19663028"/>
              </p:ext>
            </p:extLst>
          </p:nvPr>
        </p:nvGraphicFramePr>
        <p:xfrm>
          <a:off x="286327" y="1801090"/>
          <a:ext cx="11351491" cy="5852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1853" y="813074"/>
            <a:ext cx="934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hlinkClick r:id="rId8"/>
              </a:rPr>
              <a:t>Help</a:t>
            </a:r>
            <a:r>
              <a:rPr lang="en-GB" sz="4800" dirty="0" smtClean="0">
                <a:hlinkClick r:id="rId8"/>
              </a:rPr>
              <a:t>!!</a:t>
            </a:r>
            <a:r>
              <a:rPr lang="en-GB" sz="4800" dirty="0" smtClean="0"/>
              <a:t> </a:t>
            </a:r>
            <a:r>
              <a:rPr lang="en-GB" sz="2000" dirty="0" smtClean="0"/>
              <a:t>Click for links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477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oter-for-general-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67350"/>
            <a:ext cx="12192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6094414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Department of Children’s Services</a:t>
            </a:r>
            <a:endParaRPr lang="en-US" sz="2000" dirty="0">
              <a:solidFill>
                <a:srgbClr val="FF9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7455" y="618836"/>
            <a:ext cx="1085272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Frequently asked questions…….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/>
              <a:t>How long shall I try this for? 20 sessions, at least more than twice a week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hlinkClick r:id="rId3"/>
              </a:rPr>
              <a:t>My child hates handwriting- what can I do?</a:t>
            </a:r>
            <a:endParaRPr lang="en-GB" sz="44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hlinkClick r:id="rId4"/>
              </a:rPr>
              <a:t>What </a:t>
            </a:r>
            <a:r>
              <a:rPr lang="en-GB" sz="4800" dirty="0" smtClean="0">
                <a:hlinkClick r:id="rId4"/>
              </a:rPr>
              <a:t>about using a </a:t>
            </a:r>
            <a:r>
              <a:rPr lang="en-GB" sz="4800" dirty="0" err="1" smtClean="0">
                <a:hlinkClick r:id="rId4"/>
              </a:rPr>
              <a:t>computer?</a:t>
            </a:r>
            <a:r>
              <a:rPr lang="en-GB" sz="2000" dirty="0" err="1" smtClean="0"/>
              <a:t>click</a:t>
            </a:r>
            <a:r>
              <a:rPr lang="en-GB" sz="2000" dirty="0" smtClean="0"/>
              <a:t> for links</a:t>
            </a:r>
            <a:endParaRPr lang="en-GB" sz="36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What about older students?</a:t>
            </a:r>
          </a:p>
          <a:p>
            <a:endParaRPr lang="en-GB" sz="4800" dirty="0" smtClean="0"/>
          </a:p>
          <a:p>
            <a:endParaRPr lang="en-GB" sz="4800" dirty="0"/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7480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322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Craig</dc:creator>
  <cp:lastModifiedBy>Deborah Craig</cp:lastModifiedBy>
  <cp:revision>15</cp:revision>
  <dcterms:created xsi:type="dcterms:W3CDTF">2023-03-27T12:07:53Z</dcterms:created>
  <dcterms:modified xsi:type="dcterms:W3CDTF">2023-03-31T13:24:35Z</dcterms:modified>
</cp:coreProperties>
</file>