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2"/>
  </p:notesMasterIdLst>
  <p:sldIdLst>
    <p:sldId id="296" r:id="rId2"/>
    <p:sldId id="315" r:id="rId3"/>
    <p:sldId id="317" r:id="rId4"/>
    <p:sldId id="318" r:id="rId5"/>
    <p:sldId id="316" r:id="rId6"/>
    <p:sldId id="319" r:id="rId7"/>
    <p:sldId id="320" r:id="rId8"/>
    <p:sldId id="313" r:id="rId9"/>
    <p:sldId id="314" r:id="rId10"/>
    <p:sldId id="304" r:id="rId1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71279" autoAdjust="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-82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1FE63-CE83-4997-B254-16F0FAC635B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14AF7-7084-4B3A-9227-3C0775ABBE79}">
      <dgm:prSet phldrT="[Text]"/>
      <dgm:spPr/>
      <dgm:t>
        <a:bodyPr/>
        <a:lstStyle/>
        <a:p>
          <a:pPr algn="ctr"/>
          <a:r>
            <a:rPr lang="en-US" dirty="0" smtClean="0"/>
            <a:t>Increase to 50% by 2025</a:t>
          </a:r>
          <a:endParaRPr lang="en-US" dirty="0"/>
        </a:p>
      </dgm:t>
    </dgm:pt>
    <dgm:pt modelId="{25CF4B7B-28AF-480E-AD23-A12B90F79F5C}" type="parTrans" cxnId="{F330D8BC-3260-4D3F-9B79-A1FB36285FC4}">
      <dgm:prSet/>
      <dgm:spPr/>
      <dgm:t>
        <a:bodyPr/>
        <a:lstStyle/>
        <a:p>
          <a:endParaRPr lang="en-US"/>
        </a:p>
      </dgm:t>
    </dgm:pt>
    <dgm:pt modelId="{B678C2C5-0278-4D9B-9BA0-38E438842F15}" type="sibTrans" cxnId="{F330D8BC-3260-4D3F-9B79-A1FB36285FC4}">
      <dgm:prSet/>
      <dgm:spPr/>
      <dgm:t>
        <a:bodyPr/>
        <a:lstStyle/>
        <a:p>
          <a:endParaRPr lang="en-US"/>
        </a:p>
      </dgm:t>
    </dgm:pt>
    <dgm:pt modelId="{742CE01B-0CD5-42D7-939E-8D7738554F5C}">
      <dgm:prSet phldrT="[Text]"/>
      <dgm:spPr/>
      <dgm:t>
        <a:bodyPr/>
        <a:lstStyle/>
        <a:p>
          <a:r>
            <a:rPr lang="en-US" dirty="0" smtClean="0"/>
            <a:t>Schools supported by MHST</a:t>
          </a:r>
          <a:endParaRPr lang="en-US" dirty="0"/>
        </a:p>
      </dgm:t>
    </dgm:pt>
    <dgm:pt modelId="{6AD429DD-62EA-41CF-AA11-8997EA0A3BEA}" type="parTrans" cxnId="{563B7854-BF39-40DE-A04C-6274F73582F8}">
      <dgm:prSet/>
      <dgm:spPr/>
      <dgm:t>
        <a:bodyPr/>
        <a:lstStyle/>
        <a:p>
          <a:endParaRPr lang="en-US"/>
        </a:p>
      </dgm:t>
    </dgm:pt>
    <dgm:pt modelId="{439620C7-B149-44E9-894C-B4BA7555451C}" type="sibTrans" cxnId="{563B7854-BF39-40DE-A04C-6274F73582F8}">
      <dgm:prSet/>
      <dgm:spPr/>
      <dgm:t>
        <a:bodyPr/>
        <a:lstStyle/>
        <a:p>
          <a:endParaRPr lang="en-US"/>
        </a:p>
      </dgm:t>
    </dgm:pt>
    <dgm:pt modelId="{E5B98B60-C292-49D8-8A31-D553E8C3BB70}">
      <dgm:prSet phldrT="[Text]"/>
      <dgm:spPr/>
      <dgm:t>
        <a:bodyPr/>
        <a:lstStyle/>
        <a:p>
          <a:r>
            <a:rPr lang="en-US" dirty="0" smtClean="0"/>
            <a:t>Available to schools without MHST</a:t>
          </a:r>
          <a:endParaRPr lang="en-US" dirty="0"/>
        </a:p>
      </dgm:t>
    </dgm:pt>
    <dgm:pt modelId="{41BA8AB1-95FE-4A7D-AE37-DBF88855B608}" type="parTrans" cxnId="{DED9BCB1-DDDC-4F89-90CF-B9C08CA65758}">
      <dgm:prSet/>
      <dgm:spPr/>
      <dgm:t>
        <a:bodyPr/>
        <a:lstStyle/>
        <a:p>
          <a:endParaRPr lang="en-US"/>
        </a:p>
      </dgm:t>
    </dgm:pt>
    <dgm:pt modelId="{DB90E9BF-52C3-44C1-9239-723AE4B756C9}" type="sibTrans" cxnId="{DED9BCB1-DDDC-4F89-90CF-B9C08CA65758}">
      <dgm:prSet/>
      <dgm:spPr/>
      <dgm:t>
        <a:bodyPr/>
        <a:lstStyle/>
        <a:p>
          <a:endParaRPr lang="en-US"/>
        </a:p>
      </dgm:t>
    </dgm:pt>
    <dgm:pt modelId="{8A49E074-FE05-467F-B7CE-3C85604A8D9A}">
      <dgm:prSet phldrT="[Text]"/>
      <dgm:spPr/>
      <dgm:t>
        <a:bodyPr/>
        <a:lstStyle/>
        <a:p>
          <a:r>
            <a:rPr lang="en-US" dirty="0" smtClean="0"/>
            <a:t>Schools supported by EEWP</a:t>
          </a:r>
          <a:endParaRPr lang="en-US" dirty="0"/>
        </a:p>
      </dgm:t>
    </dgm:pt>
    <dgm:pt modelId="{21A485B4-B2BE-4E90-95BD-DD51A7A90FB7}" type="parTrans" cxnId="{56D6EF8A-DE4C-4B43-BBFF-012E1A6D0B6C}">
      <dgm:prSet/>
      <dgm:spPr/>
      <dgm:t>
        <a:bodyPr/>
        <a:lstStyle/>
        <a:p>
          <a:endParaRPr lang="en-US"/>
        </a:p>
      </dgm:t>
    </dgm:pt>
    <dgm:pt modelId="{FCD69B9C-4CDF-4D3E-A33B-974778548308}" type="sibTrans" cxnId="{56D6EF8A-DE4C-4B43-BBFF-012E1A6D0B6C}">
      <dgm:prSet/>
      <dgm:spPr/>
      <dgm:t>
        <a:bodyPr/>
        <a:lstStyle/>
        <a:p>
          <a:endParaRPr lang="en-US"/>
        </a:p>
      </dgm:t>
    </dgm:pt>
    <dgm:pt modelId="{62AD4492-D6C7-44B4-BFB8-15EAB06417DA}" type="pres">
      <dgm:prSet presAssocID="{9331FE63-CE83-4997-B254-16F0FAC635B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F3D8DE7-2C2C-40B8-9161-12496AE47D13}" type="pres">
      <dgm:prSet presAssocID="{9331FE63-CE83-4997-B254-16F0FAC635B4}" presName="Background" presStyleLbl="node1" presStyleIdx="0" presStyleCnt="1"/>
      <dgm:spPr/>
    </dgm:pt>
    <dgm:pt modelId="{89D75FA0-3655-4049-840B-732E3EB43391}" type="pres">
      <dgm:prSet presAssocID="{9331FE63-CE83-4997-B254-16F0FAC635B4}" presName="Divider" presStyleLbl="callout" presStyleIdx="0" presStyleCnt="1"/>
      <dgm:spPr/>
    </dgm:pt>
    <dgm:pt modelId="{67A5F634-CC59-42FF-9E6A-42FC2E2E67D5}" type="pres">
      <dgm:prSet presAssocID="{9331FE63-CE83-4997-B254-16F0FAC635B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BF59FB-F784-4594-AC1E-4F31FCD23E4C}" type="pres">
      <dgm:prSet presAssocID="{9331FE63-CE83-4997-B254-16F0FAC635B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9A007F-EE3A-4EDE-BFA5-95A30798A157}" type="pres">
      <dgm:prSet presAssocID="{9331FE63-CE83-4997-B254-16F0FAC635B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53A60FE-9590-489B-8E47-D3374C6829CB}" type="pres">
      <dgm:prSet presAssocID="{9331FE63-CE83-4997-B254-16F0FAC635B4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2409C869-3E44-4C7E-BE64-C9519B47EA07}" type="pres">
      <dgm:prSet presAssocID="{9331FE63-CE83-4997-B254-16F0FAC635B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BAB4859-0534-4B82-BD3C-B3915D105D3D}" type="pres">
      <dgm:prSet presAssocID="{9331FE63-CE83-4997-B254-16F0FAC635B4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56D6EF8A-DE4C-4B43-BBFF-012E1A6D0B6C}" srcId="{E5B98B60-C292-49D8-8A31-D553E8C3BB70}" destId="{8A49E074-FE05-467F-B7CE-3C85604A8D9A}" srcOrd="0" destOrd="0" parTransId="{21A485B4-B2BE-4E90-95BD-DD51A7A90FB7}" sibTransId="{FCD69B9C-4CDF-4D3E-A33B-974778548308}"/>
    <dgm:cxn modelId="{218E582C-15F6-402E-9385-FC78EAF3D61F}" type="presOf" srcId="{8A49E074-FE05-467F-B7CE-3C85604A8D9A}" destId="{35BF59FB-F784-4594-AC1E-4F31FCD23E4C}" srcOrd="0" destOrd="0" presId="urn:microsoft.com/office/officeart/2009/3/layout/OpposingIdeas"/>
    <dgm:cxn modelId="{4E7368CB-2646-4F00-B728-51B126ACFCC3}" type="presOf" srcId="{9331FE63-CE83-4997-B254-16F0FAC635B4}" destId="{62AD4492-D6C7-44B4-BFB8-15EAB06417DA}" srcOrd="0" destOrd="0" presId="urn:microsoft.com/office/officeart/2009/3/layout/OpposingIdeas"/>
    <dgm:cxn modelId="{96410764-BF0B-412A-B81D-E59C2D7F5309}" type="presOf" srcId="{15F14AF7-7084-4B3A-9227-3C0775ABBE79}" destId="{979A007F-EE3A-4EDE-BFA5-95A30798A157}" srcOrd="0" destOrd="0" presId="urn:microsoft.com/office/officeart/2009/3/layout/OpposingIdeas"/>
    <dgm:cxn modelId="{D2FFE12C-30B3-473D-8BB8-5D7C313D2F70}" type="presOf" srcId="{E5B98B60-C292-49D8-8A31-D553E8C3BB70}" destId="{EBAB4859-0534-4B82-BD3C-B3915D105D3D}" srcOrd="1" destOrd="0" presId="urn:microsoft.com/office/officeart/2009/3/layout/OpposingIdeas"/>
    <dgm:cxn modelId="{8F1C90A8-63DD-4150-A892-8F23AF0FEEE4}" type="presOf" srcId="{E5B98B60-C292-49D8-8A31-D553E8C3BB70}" destId="{2409C869-3E44-4C7E-BE64-C9519B47EA07}" srcOrd="0" destOrd="0" presId="urn:microsoft.com/office/officeart/2009/3/layout/OpposingIdeas"/>
    <dgm:cxn modelId="{DED9BCB1-DDDC-4F89-90CF-B9C08CA65758}" srcId="{9331FE63-CE83-4997-B254-16F0FAC635B4}" destId="{E5B98B60-C292-49D8-8A31-D553E8C3BB70}" srcOrd="1" destOrd="0" parTransId="{41BA8AB1-95FE-4A7D-AE37-DBF88855B608}" sibTransId="{DB90E9BF-52C3-44C1-9239-723AE4B756C9}"/>
    <dgm:cxn modelId="{1DD7FFEE-0360-40F4-90EF-000911A8C50D}" type="presOf" srcId="{742CE01B-0CD5-42D7-939E-8D7738554F5C}" destId="{67A5F634-CC59-42FF-9E6A-42FC2E2E67D5}" srcOrd="0" destOrd="0" presId="urn:microsoft.com/office/officeart/2009/3/layout/OpposingIdeas"/>
    <dgm:cxn modelId="{C3C2F633-DE73-4FDE-A78A-C9891F929074}" type="presOf" srcId="{15F14AF7-7084-4B3A-9227-3C0775ABBE79}" destId="{253A60FE-9590-489B-8E47-D3374C6829CB}" srcOrd="1" destOrd="0" presId="urn:microsoft.com/office/officeart/2009/3/layout/OpposingIdeas"/>
    <dgm:cxn modelId="{F330D8BC-3260-4D3F-9B79-A1FB36285FC4}" srcId="{9331FE63-CE83-4997-B254-16F0FAC635B4}" destId="{15F14AF7-7084-4B3A-9227-3C0775ABBE79}" srcOrd="0" destOrd="0" parTransId="{25CF4B7B-28AF-480E-AD23-A12B90F79F5C}" sibTransId="{B678C2C5-0278-4D9B-9BA0-38E438842F15}"/>
    <dgm:cxn modelId="{563B7854-BF39-40DE-A04C-6274F73582F8}" srcId="{15F14AF7-7084-4B3A-9227-3C0775ABBE79}" destId="{742CE01B-0CD5-42D7-939E-8D7738554F5C}" srcOrd="0" destOrd="0" parTransId="{6AD429DD-62EA-41CF-AA11-8997EA0A3BEA}" sibTransId="{439620C7-B149-44E9-894C-B4BA7555451C}"/>
    <dgm:cxn modelId="{E7DB239E-9031-43DD-9162-566483309034}" type="presParOf" srcId="{62AD4492-D6C7-44B4-BFB8-15EAB06417DA}" destId="{BF3D8DE7-2C2C-40B8-9161-12496AE47D13}" srcOrd="0" destOrd="0" presId="urn:microsoft.com/office/officeart/2009/3/layout/OpposingIdeas"/>
    <dgm:cxn modelId="{A6687D22-2437-4496-B0F7-915A0CA6B773}" type="presParOf" srcId="{62AD4492-D6C7-44B4-BFB8-15EAB06417DA}" destId="{89D75FA0-3655-4049-840B-732E3EB43391}" srcOrd="1" destOrd="0" presId="urn:microsoft.com/office/officeart/2009/3/layout/OpposingIdeas"/>
    <dgm:cxn modelId="{19754A0A-7605-4498-BD8D-8358F0AE3A4F}" type="presParOf" srcId="{62AD4492-D6C7-44B4-BFB8-15EAB06417DA}" destId="{67A5F634-CC59-42FF-9E6A-42FC2E2E67D5}" srcOrd="2" destOrd="0" presId="urn:microsoft.com/office/officeart/2009/3/layout/OpposingIdeas"/>
    <dgm:cxn modelId="{00E18E51-80D4-4D4E-9159-CBEFAEB754EF}" type="presParOf" srcId="{62AD4492-D6C7-44B4-BFB8-15EAB06417DA}" destId="{35BF59FB-F784-4594-AC1E-4F31FCD23E4C}" srcOrd="3" destOrd="0" presId="urn:microsoft.com/office/officeart/2009/3/layout/OpposingIdeas"/>
    <dgm:cxn modelId="{A79890C3-B716-499D-AA05-B22B810B2E1B}" type="presParOf" srcId="{62AD4492-D6C7-44B4-BFB8-15EAB06417DA}" destId="{979A007F-EE3A-4EDE-BFA5-95A30798A157}" srcOrd="4" destOrd="0" presId="urn:microsoft.com/office/officeart/2009/3/layout/OpposingIdeas"/>
    <dgm:cxn modelId="{1879AB51-0028-42CA-B6FE-14B27237FDB5}" type="presParOf" srcId="{62AD4492-D6C7-44B4-BFB8-15EAB06417DA}" destId="{253A60FE-9590-489B-8E47-D3374C6829CB}" srcOrd="5" destOrd="0" presId="urn:microsoft.com/office/officeart/2009/3/layout/OpposingIdeas"/>
    <dgm:cxn modelId="{0A774126-E585-4AC8-B993-8A93A4F0E821}" type="presParOf" srcId="{62AD4492-D6C7-44B4-BFB8-15EAB06417DA}" destId="{2409C869-3E44-4C7E-BE64-C9519B47EA07}" srcOrd="6" destOrd="0" presId="urn:microsoft.com/office/officeart/2009/3/layout/OpposingIdeas"/>
    <dgm:cxn modelId="{02E9DDEC-6EA0-424C-9363-1498E69D1BF0}" type="presParOf" srcId="{62AD4492-D6C7-44B4-BFB8-15EAB06417DA}" destId="{EBAB4859-0534-4B82-BD3C-B3915D105D3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50761-A720-4D57-BFAF-4D8D93C6C6A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2A4056-8653-4B39-86C6-A3B31D1D4802}">
      <dgm:prSet phldrT="[Text]"/>
      <dgm:spPr>
        <a:solidFill>
          <a:srgbClr val="F5EA0B"/>
        </a:solidFill>
      </dgm:spPr>
      <dgm:t>
        <a:bodyPr/>
        <a:lstStyle/>
        <a:p>
          <a:r>
            <a:rPr lang="en-US" dirty="0" smtClean="0"/>
            <a:t>School Environment Promotes Good Emotional  </a:t>
          </a:r>
          <a:r>
            <a:rPr lang="en-US" dirty="0" smtClean="0"/>
            <a:t>Wellbeing (MHC / MHC+ / Chartermark)</a:t>
          </a:r>
          <a:endParaRPr lang="en-US" b="1" dirty="0"/>
        </a:p>
      </dgm:t>
    </dgm:pt>
    <dgm:pt modelId="{B2C651DE-729E-4BC1-9C50-AE4C3044D3DA}" type="parTrans" cxnId="{B8D8E6B5-C583-43FE-930A-B39159CAABE8}">
      <dgm:prSet/>
      <dgm:spPr/>
      <dgm:t>
        <a:bodyPr/>
        <a:lstStyle/>
        <a:p>
          <a:endParaRPr lang="en-US"/>
        </a:p>
      </dgm:t>
    </dgm:pt>
    <dgm:pt modelId="{E4EBF711-AD86-4FB3-ACC7-821F0347EDB7}" type="sibTrans" cxnId="{B8D8E6B5-C583-43FE-930A-B39159CAABE8}">
      <dgm:prSet/>
      <dgm:spPr/>
      <dgm:t>
        <a:bodyPr/>
        <a:lstStyle/>
        <a:p>
          <a:endParaRPr lang="en-US"/>
        </a:p>
      </dgm:t>
    </dgm:pt>
    <dgm:pt modelId="{D4E9E1F3-74B5-4614-B62E-20FCDD45CD84}">
      <dgm:prSet phldrT="[Text]" custT="1"/>
      <dgm:spPr/>
      <dgm:t>
        <a:bodyPr/>
        <a:lstStyle/>
        <a:p>
          <a:r>
            <a:rPr lang="en-US" sz="1800" dirty="0" smtClean="0"/>
            <a:t>Signposted to information and support to promote Emotional Wellbeing: </a:t>
          </a:r>
          <a:r>
            <a:rPr lang="en-GB" sz="1800" dirty="0" smtClean="0"/>
            <a:t>MHC / MHC+ / Primary Mental Health Worker / Living Well Schools /</a:t>
          </a:r>
          <a:r>
            <a:rPr lang="en-GB" sz="1800" dirty="0" err="1" smtClean="0"/>
            <a:t>Kooth</a:t>
          </a:r>
          <a:r>
            <a:rPr lang="en-GB" sz="1800" dirty="0" smtClean="0"/>
            <a:t> etc.</a:t>
          </a:r>
          <a:endParaRPr lang="en-US" sz="1800" dirty="0"/>
        </a:p>
      </dgm:t>
    </dgm:pt>
    <dgm:pt modelId="{80EF07D6-E465-4925-9215-95AA5B38E9EC}" type="parTrans" cxnId="{15429461-F603-4FDA-8940-6DA3411F910A}">
      <dgm:prSet/>
      <dgm:spPr/>
      <dgm:t>
        <a:bodyPr/>
        <a:lstStyle/>
        <a:p>
          <a:endParaRPr lang="en-US"/>
        </a:p>
      </dgm:t>
    </dgm:pt>
    <dgm:pt modelId="{AA9A751B-EF91-4055-ADAA-F8FF9A3F1F71}" type="sibTrans" cxnId="{15429461-F603-4FDA-8940-6DA3411F910A}">
      <dgm:prSet/>
      <dgm:spPr/>
      <dgm:t>
        <a:bodyPr/>
        <a:lstStyle/>
        <a:p>
          <a:endParaRPr lang="en-US"/>
        </a:p>
      </dgm:t>
    </dgm:pt>
    <dgm:pt modelId="{BAC79C2F-B88A-4321-B57F-004CB1307671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School based, goal oriented support via Graduated Approach and Matrix Of Need. </a:t>
          </a:r>
          <a:r>
            <a:rPr lang="en-GB" sz="1800" dirty="0" smtClean="0"/>
            <a:t>Individual Plan to identify needs, implement support and monitor progress. </a:t>
          </a:r>
        </a:p>
        <a:p>
          <a:r>
            <a:rPr lang="en-GB" sz="1800" dirty="0" smtClean="0"/>
            <a:t>MHST / EEWP</a:t>
          </a:r>
        </a:p>
      </dgm:t>
    </dgm:pt>
    <dgm:pt modelId="{9045AD98-5246-4FEE-A529-FA91FF91AC61}" type="parTrans" cxnId="{05CAB084-9B4F-49E1-9A76-7703128B3169}">
      <dgm:prSet/>
      <dgm:spPr/>
      <dgm:t>
        <a:bodyPr/>
        <a:lstStyle/>
        <a:p>
          <a:endParaRPr lang="en-US"/>
        </a:p>
      </dgm:t>
    </dgm:pt>
    <dgm:pt modelId="{74BAB267-75AD-447B-8974-D73227CA7E28}" type="sibTrans" cxnId="{05CAB084-9B4F-49E1-9A76-7703128B3169}">
      <dgm:prSet/>
      <dgm:spPr/>
      <dgm:t>
        <a:bodyPr/>
        <a:lstStyle/>
        <a:p>
          <a:endParaRPr lang="en-US"/>
        </a:p>
      </dgm:t>
    </dgm:pt>
    <dgm:pt modelId="{5CF3E342-F073-41E1-B5DB-D5ACC5BF584F}">
      <dgm:prSet phldrT="[Text]" custT="1"/>
      <dgm:spPr>
        <a:solidFill>
          <a:schemeClr val="accent6"/>
        </a:solidFill>
      </dgm:spPr>
      <dgm:t>
        <a:bodyPr anchor="t" anchorCtr="0"/>
        <a:lstStyle/>
        <a:p>
          <a:r>
            <a:rPr lang="en-US" sz="1800" dirty="0" smtClean="0"/>
            <a:t>Specialist services from </a:t>
          </a:r>
          <a:r>
            <a:rPr lang="en-US" sz="1800" dirty="0" smtClean="0"/>
            <a:t>CAMHS Crisis Team or First Response (all age crisis service) or Emergency Duty Team</a:t>
          </a:r>
          <a:endParaRPr lang="en-US" sz="1800" dirty="0"/>
        </a:p>
      </dgm:t>
    </dgm:pt>
    <dgm:pt modelId="{5391C1E6-C320-453D-AC18-1D29BEF1D063}" type="parTrans" cxnId="{ED487FC6-88AB-4294-941D-B66BC84944A8}">
      <dgm:prSet/>
      <dgm:spPr/>
      <dgm:t>
        <a:bodyPr/>
        <a:lstStyle/>
        <a:p>
          <a:endParaRPr lang="en-US"/>
        </a:p>
      </dgm:t>
    </dgm:pt>
    <dgm:pt modelId="{9440CCA8-5FC7-4AC6-8555-83A508C3600A}" type="sibTrans" cxnId="{ED487FC6-88AB-4294-941D-B66BC84944A8}">
      <dgm:prSet/>
      <dgm:spPr/>
      <dgm:t>
        <a:bodyPr/>
        <a:lstStyle/>
        <a:p>
          <a:endParaRPr lang="en-US"/>
        </a:p>
      </dgm:t>
    </dgm:pt>
    <dgm:pt modelId="{D98898C4-19C3-4514-AE8A-28722B2F3AC1}">
      <dgm:prSet phldrT="[Text]" custT="1"/>
      <dgm:spPr>
        <a:solidFill>
          <a:srgbClr val="7030A0"/>
        </a:solidFill>
      </dgm:spPr>
      <dgm:t>
        <a:bodyPr anchor="t" anchorCtr="0"/>
        <a:lstStyle/>
        <a:p>
          <a:r>
            <a:rPr lang="en-US" sz="1800" dirty="0" smtClean="0"/>
            <a:t>Specialist goal based wellbeing support from </a:t>
          </a:r>
          <a:r>
            <a:rPr lang="en-US" sz="1800" dirty="0" smtClean="0"/>
            <a:t>Specialist Teacher Team </a:t>
          </a:r>
          <a:r>
            <a:rPr lang="en-US" sz="1800" dirty="0" smtClean="0"/>
            <a:t>/ Educational Psychology / CAMHs</a:t>
          </a:r>
          <a:endParaRPr lang="en-US" sz="1800" dirty="0"/>
        </a:p>
      </dgm:t>
    </dgm:pt>
    <dgm:pt modelId="{A0A278A7-1D11-4104-887C-07BF62D1D294}" type="parTrans" cxnId="{8EFB9CDA-35A1-4E14-821C-3F303DC1BAEA}">
      <dgm:prSet/>
      <dgm:spPr/>
      <dgm:t>
        <a:bodyPr/>
        <a:lstStyle/>
        <a:p>
          <a:endParaRPr lang="en-US"/>
        </a:p>
      </dgm:t>
    </dgm:pt>
    <dgm:pt modelId="{024F651D-E3EE-45B3-84A2-B5F2B7C28687}" type="sibTrans" cxnId="{8EFB9CDA-35A1-4E14-821C-3F303DC1BAEA}">
      <dgm:prSet/>
      <dgm:spPr/>
      <dgm:t>
        <a:bodyPr/>
        <a:lstStyle/>
        <a:p>
          <a:endParaRPr lang="en-US"/>
        </a:p>
      </dgm:t>
    </dgm:pt>
    <dgm:pt modelId="{A680D1C3-58DF-43BE-B04A-8C7914A27C05}" type="pres">
      <dgm:prSet presAssocID="{87750761-A720-4D57-BFAF-4D8D93C6C6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5AB3A-C5C2-4320-B8FC-4DD4E4755BE8}" type="pres">
      <dgm:prSet presAssocID="{87750761-A720-4D57-BFAF-4D8D93C6C6A0}" presName="matrix" presStyleCnt="0"/>
      <dgm:spPr/>
    </dgm:pt>
    <dgm:pt modelId="{79115F36-8AD0-4E97-B521-3FC78F7E4A26}" type="pres">
      <dgm:prSet presAssocID="{87750761-A720-4D57-BFAF-4D8D93C6C6A0}" presName="tile1" presStyleLbl="node1" presStyleIdx="0" presStyleCnt="4" custLinFactNeighborX="-22813" custLinFactNeighborY="-5156"/>
      <dgm:spPr/>
      <dgm:t>
        <a:bodyPr/>
        <a:lstStyle/>
        <a:p>
          <a:endParaRPr lang="en-US"/>
        </a:p>
      </dgm:t>
    </dgm:pt>
    <dgm:pt modelId="{27C1F80A-4986-4ED9-8EA2-D2A30AC33981}" type="pres">
      <dgm:prSet presAssocID="{87750761-A720-4D57-BFAF-4D8D93C6C6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34846-B10A-4CF7-B9DA-A89DD10D044D}" type="pres">
      <dgm:prSet presAssocID="{87750761-A720-4D57-BFAF-4D8D93C6C6A0}" presName="tile2" presStyleLbl="node1" presStyleIdx="1" presStyleCnt="4" custLinFactNeighborY="-3750"/>
      <dgm:spPr/>
      <dgm:t>
        <a:bodyPr/>
        <a:lstStyle/>
        <a:p>
          <a:endParaRPr lang="en-US"/>
        </a:p>
      </dgm:t>
    </dgm:pt>
    <dgm:pt modelId="{603CD3CF-363E-421F-B7C8-6FCFED2CE372}" type="pres">
      <dgm:prSet presAssocID="{87750761-A720-4D57-BFAF-4D8D93C6C6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50404-C991-43CC-B5B4-9D086AE95167}" type="pres">
      <dgm:prSet presAssocID="{87750761-A720-4D57-BFAF-4D8D93C6C6A0}" presName="tile3" presStyleLbl="node1" presStyleIdx="2" presStyleCnt="4"/>
      <dgm:spPr/>
      <dgm:t>
        <a:bodyPr/>
        <a:lstStyle/>
        <a:p>
          <a:endParaRPr lang="en-US"/>
        </a:p>
      </dgm:t>
    </dgm:pt>
    <dgm:pt modelId="{2286391A-ABAB-4727-9346-2DC5480C08A6}" type="pres">
      <dgm:prSet presAssocID="{87750761-A720-4D57-BFAF-4D8D93C6C6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5A1CE-2C3C-4CE0-8B14-178315929ECF}" type="pres">
      <dgm:prSet presAssocID="{87750761-A720-4D57-BFAF-4D8D93C6C6A0}" presName="tile4" presStyleLbl="node1" presStyleIdx="3" presStyleCnt="4"/>
      <dgm:spPr/>
      <dgm:t>
        <a:bodyPr/>
        <a:lstStyle/>
        <a:p>
          <a:endParaRPr lang="en-US"/>
        </a:p>
      </dgm:t>
    </dgm:pt>
    <dgm:pt modelId="{CFD352F0-5513-4C49-8DE7-5307389C0589}" type="pres">
      <dgm:prSet presAssocID="{87750761-A720-4D57-BFAF-4D8D93C6C6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3827-1149-4C3C-8989-A852AB1725A2}" type="pres">
      <dgm:prSet presAssocID="{87750761-A720-4D57-BFAF-4D8D93C6C6A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25807-1B64-4C0F-83F5-E21D097437CE}" type="presOf" srcId="{A12A4056-8653-4B39-86C6-A3B31D1D4802}" destId="{39553827-1149-4C3C-8989-A852AB1725A2}" srcOrd="0" destOrd="0" presId="urn:microsoft.com/office/officeart/2005/8/layout/matrix1"/>
    <dgm:cxn modelId="{7765BDCE-CE68-431D-B7E5-6F8DB23D4A0E}" type="presOf" srcId="{D4E9E1F3-74B5-4614-B62E-20FCDD45CD84}" destId="{27C1F80A-4986-4ED9-8EA2-D2A30AC33981}" srcOrd="1" destOrd="0" presId="urn:microsoft.com/office/officeart/2005/8/layout/matrix1"/>
    <dgm:cxn modelId="{ED487FC6-88AB-4294-941D-B66BC84944A8}" srcId="{A12A4056-8653-4B39-86C6-A3B31D1D4802}" destId="{5CF3E342-F073-41E1-B5DB-D5ACC5BF584F}" srcOrd="2" destOrd="0" parTransId="{5391C1E6-C320-453D-AC18-1D29BEF1D063}" sibTransId="{9440CCA8-5FC7-4AC6-8555-83A508C3600A}"/>
    <dgm:cxn modelId="{B8D8E6B5-C583-43FE-930A-B39159CAABE8}" srcId="{87750761-A720-4D57-BFAF-4D8D93C6C6A0}" destId="{A12A4056-8653-4B39-86C6-A3B31D1D4802}" srcOrd="0" destOrd="0" parTransId="{B2C651DE-729E-4BC1-9C50-AE4C3044D3DA}" sibTransId="{E4EBF711-AD86-4FB3-ACC7-821F0347EDB7}"/>
    <dgm:cxn modelId="{872A66BB-72DF-4E1C-A3DB-2AF846A179CD}" type="presOf" srcId="{5CF3E342-F073-41E1-B5DB-D5ACC5BF584F}" destId="{2286391A-ABAB-4727-9346-2DC5480C08A6}" srcOrd="1" destOrd="0" presId="urn:microsoft.com/office/officeart/2005/8/layout/matrix1"/>
    <dgm:cxn modelId="{5979F0D2-A8AD-4920-BBB9-CB11275100A3}" type="presOf" srcId="{D98898C4-19C3-4514-AE8A-28722B2F3AC1}" destId="{CFD352F0-5513-4C49-8DE7-5307389C0589}" srcOrd="1" destOrd="0" presId="urn:microsoft.com/office/officeart/2005/8/layout/matrix1"/>
    <dgm:cxn modelId="{3EBF69B5-1118-4B78-B599-F00591BB3A09}" type="presOf" srcId="{BAC79C2F-B88A-4321-B57F-004CB1307671}" destId="{603CD3CF-363E-421F-B7C8-6FCFED2CE372}" srcOrd="1" destOrd="0" presId="urn:microsoft.com/office/officeart/2005/8/layout/matrix1"/>
    <dgm:cxn modelId="{15429461-F603-4FDA-8940-6DA3411F910A}" srcId="{A12A4056-8653-4B39-86C6-A3B31D1D4802}" destId="{D4E9E1F3-74B5-4614-B62E-20FCDD45CD84}" srcOrd="0" destOrd="0" parTransId="{80EF07D6-E465-4925-9215-95AA5B38E9EC}" sibTransId="{AA9A751B-EF91-4055-ADAA-F8FF9A3F1F71}"/>
    <dgm:cxn modelId="{83927D34-F245-4831-95F7-075044FCAEB7}" type="presOf" srcId="{87750761-A720-4D57-BFAF-4D8D93C6C6A0}" destId="{A680D1C3-58DF-43BE-B04A-8C7914A27C05}" srcOrd="0" destOrd="0" presId="urn:microsoft.com/office/officeart/2005/8/layout/matrix1"/>
    <dgm:cxn modelId="{7638EC69-A878-4B51-AB57-CF917685E615}" type="presOf" srcId="{D4E9E1F3-74B5-4614-B62E-20FCDD45CD84}" destId="{79115F36-8AD0-4E97-B521-3FC78F7E4A26}" srcOrd="0" destOrd="0" presId="urn:microsoft.com/office/officeart/2005/8/layout/matrix1"/>
    <dgm:cxn modelId="{05CAB084-9B4F-49E1-9A76-7703128B3169}" srcId="{A12A4056-8653-4B39-86C6-A3B31D1D4802}" destId="{BAC79C2F-B88A-4321-B57F-004CB1307671}" srcOrd="1" destOrd="0" parTransId="{9045AD98-5246-4FEE-A529-FA91FF91AC61}" sibTransId="{74BAB267-75AD-447B-8974-D73227CA7E28}"/>
    <dgm:cxn modelId="{8EFB9CDA-35A1-4E14-821C-3F303DC1BAEA}" srcId="{A12A4056-8653-4B39-86C6-A3B31D1D4802}" destId="{D98898C4-19C3-4514-AE8A-28722B2F3AC1}" srcOrd="3" destOrd="0" parTransId="{A0A278A7-1D11-4104-887C-07BF62D1D294}" sibTransId="{024F651D-E3EE-45B3-84A2-B5F2B7C28687}"/>
    <dgm:cxn modelId="{237CE91E-A31D-4240-A1D4-E9B5E77F054D}" type="presOf" srcId="{5CF3E342-F073-41E1-B5DB-D5ACC5BF584F}" destId="{FB950404-C991-43CC-B5B4-9D086AE95167}" srcOrd="0" destOrd="0" presId="urn:microsoft.com/office/officeart/2005/8/layout/matrix1"/>
    <dgm:cxn modelId="{FC695FEC-28F3-40BF-B6A4-F63CA9E74271}" type="presOf" srcId="{BAC79C2F-B88A-4321-B57F-004CB1307671}" destId="{8C234846-B10A-4CF7-B9DA-A89DD10D044D}" srcOrd="0" destOrd="0" presId="urn:microsoft.com/office/officeart/2005/8/layout/matrix1"/>
    <dgm:cxn modelId="{A3273607-9338-42B9-8D49-EFE995FFBC0D}" type="presOf" srcId="{D98898C4-19C3-4514-AE8A-28722B2F3AC1}" destId="{9835A1CE-2C3C-4CE0-8B14-178315929ECF}" srcOrd="0" destOrd="0" presId="urn:microsoft.com/office/officeart/2005/8/layout/matrix1"/>
    <dgm:cxn modelId="{3402D11D-5695-40DD-A18B-6C9DD7A14F90}" type="presParOf" srcId="{A680D1C3-58DF-43BE-B04A-8C7914A27C05}" destId="{93C5AB3A-C5C2-4320-B8FC-4DD4E4755BE8}" srcOrd="0" destOrd="0" presId="urn:microsoft.com/office/officeart/2005/8/layout/matrix1"/>
    <dgm:cxn modelId="{8E5D7E48-4D37-42D0-A12D-A9FF01A1A5E4}" type="presParOf" srcId="{93C5AB3A-C5C2-4320-B8FC-4DD4E4755BE8}" destId="{79115F36-8AD0-4E97-B521-3FC78F7E4A26}" srcOrd="0" destOrd="0" presId="urn:microsoft.com/office/officeart/2005/8/layout/matrix1"/>
    <dgm:cxn modelId="{66172F2E-AC3E-489A-BE6C-D324CEF667C5}" type="presParOf" srcId="{93C5AB3A-C5C2-4320-B8FC-4DD4E4755BE8}" destId="{27C1F80A-4986-4ED9-8EA2-D2A30AC33981}" srcOrd="1" destOrd="0" presId="urn:microsoft.com/office/officeart/2005/8/layout/matrix1"/>
    <dgm:cxn modelId="{578AFF20-3A4E-43EE-9796-E3E897E9CD50}" type="presParOf" srcId="{93C5AB3A-C5C2-4320-B8FC-4DD4E4755BE8}" destId="{8C234846-B10A-4CF7-B9DA-A89DD10D044D}" srcOrd="2" destOrd="0" presId="urn:microsoft.com/office/officeart/2005/8/layout/matrix1"/>
    <dgm:cxn modelId="{7DAFE8BA-BBDB-4ABF-8C8E-B5FEF32322DB}" type="presParOf" srcId="{93C5AB3A-C5C2-4320-B8FC-4DD4E4755BE8}" destId="{603CD3CF-363E-421F-B7C8-6FCFED2CE372}" srcOrd="3" destOrd="0" presId="urn:microsoft.com/office/officeart/2005/8/layout/matrix1"/>
    <dgm:cxn modelId="{086ED13C-E3B8-42D0-8B08-518899F63C70}" type="presParOf" srcId="{93C5AB3A-C5C2-4320-B8FC-4DD4E4755BE8}" destId="{FB950404-C991-43CC-B5B4-9D086AE95167}" srcOrd="4" destOrd="0" presId="urn:microsoft.com/office/officeart/2005/8/layout/matrix1"/>
    <dgm:cxn modelId="{7C425355-017F-443A-B781-FC5B7D06B53F}" type="presParOf" srcId="{93C5AB3A-C5C2-4320-B8FC-4DD4E4755BE8}" destId="{2286391A-ABAB-4727-9346-2DC5480C08A6}" srcOrd="5" destOrd="0" presId="urn:microsoft.com/office/officeart/2005/8/layout/matrix1"/>
    <dgm:cxn modelId="{D52CA787-7E88-49D2-8D45-AB9629216EC7}" type="presParOf" srcId="{93C5AB3A-C5C2-4320-B8FC-4DD4E4755BE8}" destId="{9835A1CE-2C3C-4CE0-8B14-178315929ECF}" srcOrd="6" destOrd="0" presId="urn:microsoft.com/office/officeart/2005/8/layout/matrix1"/>
    <dgm:cxn modelId="{829FB54F-A6F3-400C-B906-BB037C3D16F8}" type="presParOf" srcId="{93C5AB3A-C5C2-4320-B8FC-4DD4E4755BE8}" destId="{CFD352F0-5513-4C49-8DE7-5307389C0589}" srcOrd="7" destOrd="0" presId="urn:microsoft.com/office/officeart/2005/8/layout/matrix1"/>
    <dgm:cxn modelId="{F58D3567-493C-40E6-91BA-CB6AA1FE2424}" type="presParOf" srcId="{A680D1C3-58DF-43BE-B04A-8C7914A27C05}" destId="{39553827-1149-4C3C-8989-A852AB1725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D8DE7-2C2C-40B8-9161-12496AE47D13}">
      <dsp:nvSpPr>
        <dsp:cNvPr id="0" name=""/>
        <dsp:cNvSpPr/>
      </dsp:nvSpPr>
      <dsp:spPr>
        <a:xfrm>
          <a:off x="1273151" y="739727"/>
          <a:ext cx="5340397" cy="2871883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5FA0-3655-4049-840B-732E3EB43391}">
      <dsp:nvSpPr>
        <dsp:cNvPr id="0" name=""/>
        <dsp:cNvSpPr/>
      </dsp:nvSpPr>
      <dsp:spPr>
        <a:xfrm>
          <a:off x="3943349" y="1044321"/>
          <a:ext cx="712" cy="22626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5F634-CC59-42FF-9E6A-42FC2E2E67D5}">
      <dsp:nvSpPr>
        <dsp:cNvPr id="0" name=""/>
        <dsp:cNvSpPr/>
      </dsp:nvSpPr>
      <dsp:spPr>
        <a:xfrm>
          <a:off x="1451164" y="957294"/>
          <a:ext cx="2314172" cy="2436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Schools supported by MHST</a:t>
          </a:r>
          <a:endParaRPr lang="en-US" sz="3800" kern="1200" dirty="0"/>
        </a:p>
      </dsp:txBody>
      <dsp:txXfrm>
        <a:off x="1451164" y="957294"/>
        <a:ext cx="2314172" cy="2436749"/>
      </dsp:txXfrm>
    </dsp:sp>
    <dsp:sp modelId="{35BF59FB-F784-4594-AC1E-4F31FCD23E4C}">
      <dsp:nvSpPr>
        <dsp:cNvPr id="0" name=""/>
        <dsp:cNvSpPr/>
      </dsp:nvSpPr>
      <dsp:spPr>
        <a:xfrm>
          <a:off x="4121363" y="957294"/>
          <a:ext cx="2314172" cy="2436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Schools supported by EEWP</a:t>
          </a:r>
          <a:endParaRPr lang="en-US" sz="3800" kern="1200" dirty="0"/>
        </a:p>
      </dsp:txBody>
      <dsp:txXfrm>
        <a:off x="4121363" y="957294"/>
        <a:ext cx="2314172" cy="2436749"/>
      </dsp:txXfrm>
    </dsp:sp>
    <dsp:sp modelId="{253A60FE-9590-489B-8E47-D3374C6829CB}">
      <dsp:nvSpPr>
        <dsp:cNvPr id="0" name=""/>
        <dsp:cNvSpPr/>
      </dsp:nvSpPr>
      <dsp:spPr>
        <a:xfrm rot="16200000">
          <a:off x="-738363" y="1121448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to 50% by 2025</a:t>
          </a:r>
          <a:endParaRPr lang="en-US" sz="1500" kern="1200" dirty="0"/>
        </a:p>
      </dsp:txBody>
      <dsp:txXfrm>
        <a:off x="-603844" y="1479241"/>
        <a:ext cx="2863924" cy="443520"/>
      </dsp:txXfrm>
    </dsp:sp>
    <dsp:sp modelId="{EBAB4859-0534-4B82-BD3C-B3915D105D3D}">
      <dsp:nvSpPr>
        <dsp:cNvPr id="0" name=""/>
        <dsp:cNvSpPr/>
      </dsp:nvSpPr>
      <dsp:spPr>
        <a:xfrm rot="5400000">
          <a:off x="5492099" y="2339823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Available to schools without MHST</a:t>
          </a:r>
          <a:endParaRPr lang="en-US" sz="1500" kern="1200" dirty="0"/>
        </a:p>
      </dsp:txBody>
      <dsp:txXfrm>
        <a:off x="5626619" y="2428577"/>
        <a:ext cx="2863924" cy="44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15F36-8AD0-4E97-B521-3FC78F7E4A26}">
      <dsp:nvSpPr>
        <dsp:cNvPr id="0" name=""/>
        <dsp:cNvSpPr/>
      </dsp:nvSpPr>
      <dsp:spPr>
        <a:xfrm rot="16200000">
          <a:off x="342899" y="-342899"/>
          <a:ext cx="2424112" cy="310991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Signposted to information and support to promote Emotional Wellbeing: </a:t>
          </a:r>
          <a:r>
            <a:rPr lang="en-GB" sz="1800" kern="1200" dirty="0" smtClean="0"/>
            <a:t>MHC / MHC+ / Primary Mental Health Worker / Living Well Schools /</a:t>
          </a:r>
          <a:r>
            <a:rPr lang="en-GB" sz="1800" kern="1200" dirty="0" err="1" smtClean="0"/>
            <a:t>Kooth</a:t>
          </a:r>
          <a:r>
            <a:rPr lang="en-GB" sz="1800" kern="1200" dirty="0" smtClean="0"/>
            <a:t> etc.</a:t>
          </a:r>
          <a:endParaRPr lang="en-US" sz="1800" kern="1200" dirty="0"/>
        </a:p>
      </dsp:txBody>
      <dsp:txXfrm rot="5400000">
        <a:off x="0" y="0"/>
        <a:ext cx="3109912" cy="1818084"/>
      </dsp:txXfrm>
    </dsp:sp>
    <dsp:sp modelId="{8C234846-B10A-4CF7-B9DA-A89DD10D044D}">
      <dsp:nvSpPr>
        <dsp:cNvPr id="0" name=""/>
        <dsp:cNvSpPr/>
      </dsp:nvSpPr>
      <dsp:spPr>
        <a:xfrm>
          <a:off x="3109912" y="0"/>
          <a:ext cx="3109912" cy="242411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 based, goal oriented support via Graduated Approach and Matrix Of Need. </a:t>
          </a:r>
          <a:r>
            <a:rPr lang="en-GB" sz="1800" kern="1200" dirty="0" smtClean="0"/>
            <a:t>Individual Plan to identify needs, implement support and monitor progress.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MHST / EEWP</a:t>
          </a:r>
        </a:p>
      </dsp:txBody>
      <dsp:txXfrm>
        <a:off x="3109912" y="0"/>
        <a:ext cx="3109912" cy="1818084"/>
      </dsp:txXfrm>
    </dsp:sp>
    <dsp:sp modelId="{FB950404-C991-43CC-B5B4-9D086AE95167}">
      <dsp:nvSpPr>
        <dsp:cNvPr id="0" name=""/>
        <dsp:cNvSpPr/>
      </dsp:nvSpPr>
      <dsp:spPr>
        <a:xfrm rot="10800000">
          <a:off x="0" y="2424112"/>
          <a:ext cx="3109912" cy="2424112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Specialist services from </a:t>
          </a:r>
          <a:r>
            <a:rPr lang="en-US" sz="1800" kern="1200" dirty="0" smtClean="0"/>
            <a:t>CAMHS Crisis Team or First Response (all age crisis service) or Emergency Duty Team</a:t>
          </a:r>
          <a:endParaRPr lang="en-US" sz="1800" kern="1200" dirty="0"/>
        </a:p>
      </dsp:txBody>
      <dsp:txXfrm rot="10800000">
        <a:off x="0" y="3030140"/>
        <a:ext cx="3109912" cy="1818084"/>
      </dsp:txXfrm>
    </dsp:sp>
    <dsp:sp modelId="{9835A1CE-2C3C-4CE0-8B14-178315929ECF}">
      <dsp:nvSpPr>
        <dsp:cNvPr id="0" name=""/>
        <dsp:cNvSpPr/>
      </dsp:nvSpPr>
      <dsp:spPr>
        <a:xfrm rot="5400000">
          <a:off x="3452812" y="2081212"/>
          <a:ext cx="2424112" cy="3109912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Specialist goal based wellbeing support from </a:t>
          </a:r>
          <a:r>
            <a:rPr lang="en-US" sz="1800" kern="1200" dirty="0" smtClean="0"/>
            <a:t>Specialist Teacher Team </a:t>
          </a:r>
          <a:r>
            <a:rPr lang="en-US" sz="1800" kern="1200" dirty="0" smtClean="0"/>
            <a:t>/ Educational Psychology / CAMHs</a:t>
          </a:r>
          <a:endParaRPr lang="en-US" sz="1800" kern="1200" dirty="0"/>
        </a:p>
      </dsp:txBody>
      <dsp:txXfrm rot="-5400000">
        <a:off x="3109912" y="3030140"/>
        <a:ext cx="3109912" cy="1818084"/>
      </dsp:txXfrm>
    </dsp:sp>
    <dsp:sp modelId="{39553827-1149-4C3C-8989-A852AB1725A2}">
      <dsp:nvSpPr>
        <dsp:cNvPr id="0" name=""/>
        <dsp:cNvSpPr/>
      </dsp:nvSpPr>
      <dsp:spPr>
        <a:xfrm>
          <a:off x="2176938" y="1818084"/>
          <a:ext cx="1865947" cy="1212056"/>
        </a:xfrm>
        <a:prstGeom prst="roundRect">
          <a:avLst/>
        </a:prstGeom>
        <a:solidFill>
          <a:srgbClr val="F5E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School Environment Promotes Good Emotional  </a:t>
          </a:r>
          <a:r>
            <a:rPr lang="en-US" sz="1400" kern="1200" dirty="0" smtClean="0"/>
            <a:t>Wellbeing (MHC / MHC+ / Chartermark)</a:t>
          </a:r>
          <a:endParaRPr lang="en-US" sz="1400" b="1" kern="1200" dirty="0"/>
        </a:p>
      </dsp:txBody>
      <dsp:txXfrm>
        <a:off x="2236106" y="1877252"/>
        <a:ext cx="1747611" cy="109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D39D-23CC-4CD5-8235-0B475B3B4417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D932C-A74A-4280-93A0-2BC7C3F94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0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7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3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02AD-D66B-4D9A-A98E-48F3F5F474F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2D3C-FC57-4D59-90D3-10EC8A21497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BMDC-for-ICT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021290"/>
            <a:ext cx="21621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" y="5848350"/>
            <a:ext cx="2148205" cy="8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mylivingwell.co.uk/" TargetMode="External"/><Relationship Id="rId2" Type="http://schemas.openxmlformats.org/officeDocument/2006/relationships/hyperlink" Target="https://docs.google.com/document/d/1u1uB6RkuAputUTc4Ouyqkkpz5sp0I0P7/edit?usp=sharing&amp;ouid=104706017588770577396&amp;rtpof=true&amp;sd=tru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1uB6RkuAputUTc4Ouyqkkpz5sp0I0P7/edit?usp=sharing&amp;ouid=104706017588770577396&amp;rtpof=true&amp;sd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24655"/>
            <a:ext cx="7772400" cy="2387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Supporting Children’s Emotional Wellbeing in Bradford Schools</a:t>
            </a:r>
            <a:endParaRPr lang="en-GB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Dr Ruth Dennis, Principal Educational Psychologist and </a:t>
            </a:r>
          </a:p>
          <a:p>
            <a:r>
              <a:rPr lang="en-GB" dirty="0" smtClean="0"/>
              <a:t>Lisa Stead </a:t>
            </a:r>
            <a:r>
              <a:rPr lang="en-GB" dirty="0"/>
              <a:t>Programme Lead and Clinical Lead </a:t>
            </a:r>
          </a:p>
          <a:p>
            <a:r>
              <a:rPr lang="en-GB" dirty="0"/>
              <a:t>Mental Health Support Team </a:t>
            </a:r>
            <a:endParaRPr lang="en-GB" dirty="0" smtClean="0"/>
          </a:p>
          <a:p>
            <a:r>
              <a:rPr lang="en-GB" dirty="0" smtClean="0"/>
              <a:t>February 2022</a:t>
            </a:r>
            <a:endParaRPr lang="en-GB" dirty="0"/>
          </a:p>
        </p:txBody>
      </p:sp>
      <p:pic>
        <p:nvPicPr>
          <p:cNvPr id="6" name="Picture 5" descr="CBMDC-for-I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021290"/>
            <a:ext cx="21621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52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/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Thrive Guidance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docs.google.com/document/d/1u1uB6RkuAputUTc4Ouyqkkpz5sp0I0P7/edit?usp=sharing&amp;ouid=104706017588770577396&amp;rtpof=true&amp;sd=true</a:t>
            </a:r>
            <a:endParaRPr lang="en-GB" dirty="0" smtClean="0"/>
          </a:p>
          <a:p>
            <a:r>
              <a:rPr lang="en-GB" dirty="0" smtClean="0"/>
              <a:t>Living Well </a:t>
            </a:r>
            <a:r>
              <a:rPr lang="en-GB" dirty="0"/>
              <a:t>Schools:  </a:t>
            </a:r>
            <a:r>
              <a:rPr lang="en-GB" dirty="0">
                <a:hlinkClick r:id="rId3"/>
              </a:rPr>
              <a:t>https://schools.mylivingwell.co.uk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Continue Mental Health Champions and Chartermark</a:t>
            </a:r>
          </a:p>
          <a:p>
            <a:r>
              <a:rPr lang="en-GB" dirty="0" smtClean="0"/>
              <a:t>Approve Thrive Guidance</a:t>
            </a:r>
          </a:p>
          <a:p>
            <a:r>
              <a:rPr lang="en-GB" dirty="0" smtClean="0"/>
              <a:t>Share with schools</a:t>
            </a:r>
          </a:p>
          <a:p>
            <a:r>
              <a:rPr lang="en-GB" dirty="0" smtClean="0"/>
              <a:t>Further development of MHST / EEWP team offer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5194206"/>
            <a:ext cx="890588" cy="15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81" t="12305" r="4297" b="11719"/>
          <a:stretch/>
        </p:blipFill>
        <p:spPr>
          <a:xfrm>
            <a:off x="129506" y="438150"/>
            <a:ext cx="9014494" cy="62674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245" t="11984" r="85539" b="70859"/>
          <a:stretch/>
        </p:blipFill>
        <p:spPr>
          <a:xfrm>
            <a:off x="0" y="5695950"/>
            <a:ext cx="13144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Health Champions / Champions Plus</a:t>
            </a:r>
            <a:endParaRPr lang="en-GB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2209800" y="-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Sophie?</a:t>
            </a:r>
            <a:endParaRPr kumimoji="0" lang="en-GB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29558"/>
              </p:ext>
            </p:extLst>
          </p:nvPr>
        </p:nvGraphicFramePr>
        <p:xfrm>
          <a:off x="628650" y="1960085"/>
          <a:ext cx="35337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888">
                  <a:extLst>
                    <a:ext uri="{9D8B030D-6E8A-4147-A177-3AD203B41FA5}">
                      <a16:colId xmlns:a16="http://schemas.microsoft.com/office/drawing/2014/main" val="3108353391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492301391"/>
                    </a:ext>
                  </a:extLst>
                </a:gridCol>
              </a:tblGrid>
              <a:tr h="365285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Mental Health Champions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72561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8110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88344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May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6049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09235"/>
              </p:ext>
            </p:extLst>
          </p:nvPr>
        </p:nvGraphicFramePr>
        <p:xfrm>
          <a:off x="628650" y="390921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865774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53936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Parent</a:t>
                      </a:r>
                      <a:r>
                        <a:rPr lang="en-GB" baseline="0" dirty="0" smtClean="0"/>
                        <a:t> Workshops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 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0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8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812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64323"/>
              </p:ext>
            </p:extLst>
          </p:nvPr>
        </p:nvGraphicFramePr>
        <p:xfrm>
          <a:off x="4572000" y="1960085"/>
          <a:ext cx="35337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888">
                  <a:extLst>
                    <a:ext uri="{9D8B030D-6E8A-4147-A177-3AD203B41FA5}">
                      <a16:colId xmlns:a16="http://schemas.microsoft.com/office/drawing/2014/main" val="3108353391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492301391"/>
                    </a:ext>
                  </a:extLst>
                </a:gridCol>
              </a:tblGrid>
              <a:tr h="365285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Mental Health Champions Plus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72561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 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8110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April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88344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60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8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Minds Chartermark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b="1" dirty="0"/>
              <a:t>20 schools </a:t>
            </a:r>
            <a:r>
              <a:rPr lang="en-GB" dirty="0"/>
              <a:t>undertaking the initial stages of the Chartermark. One school dropped out as they realised they had taken too much on, but are likely to do it next year</a:t>
            </a:r>
          </a:p>
          <a:p>
            <a:pPr lvl="0"/>
            <a:r>
              <a:rPr lang="en-GB" dirty="0"/>
              <a:t>There are </a:t>
            </a:r>
            <a:r>
              <a:rPr lang="en-GB" b="1" dirty="0"/>
              <a:t>5 schools </a:t>
            </a:r>
            <a:r>
              <a:rPr lang="en-GB" dirty="0"/>
              <a:t>who have filled in all the paperwork formally and are gearing up to receive their award in July. </a:t>
            </a:r>
          </a:p>
          <a:p>
            <a:pPr lvl="0"/>
            <a:r>
              <a:rPr lang="en-GB" dirty="0"/>
              <a:t>The CEO of the </a:t>
            </a:r>
            <a:r>
              <a:rPr lang="en-GB" b="1" dirty="0" err="1"/>
              <a:t>bdat</a:t>
            </a:r>
            <a:r>
              <a:rPr lang="en-GB" b="1" dirty="0"/>
              <a:t>-academies</a:t>
            </a:r>
            <a:r>
              <a:rPr lang="en-GB" dirty="0"/>
              <a:t> MAT is interested in the Trust doing the Chartermark –let’s see how this progresses</a:t>
            </a:r>
          </a:p>
          <a:p>
            <a:pPr lvl="0"/>
            <a:r>
              <a:rPr lang="en-GB" b="1" dirty="0"/>
              <a:t>Bradford Grammar, independent school</a:t>
            </a:r>
            <a:r>
              <a:rPr lang="en-GB" dirty="0"/>
              <a:t>, have expressed an interest in the Chartermark</a:t>
            </a:r>
          </a:p>
          <a:p>
            <a:pPr lvl="0"/>
            <a:r>
              <a:rPr lang="en-GB" b="1" dirty="0"/>
              <a:t>An early years provider </a:t>
            </a:r>
            <a:r>
              <a:rPr lang="en-GB" dirty="0"/>
              <a:t>has expressed interest in the Chartermark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59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EEWP reach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72152"/>
              </p:ext>
            </p:extLst>
          </p:nvPr>
        </p:nvGraphicFramePr>
        <p:xfrm>
          <a:off x="628648" y="1395414"/>
          <a:ext cx="7781926" cy="262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0963">
                  <a:extLst>
                    <a:ext uri="{9D8B030D-6E8A-4147-A177-3AD203B41FA5}">
                      <a16:colId xmlns:a16="http://schemas.microsoft.com/office/drawing/2014/main" val="1324231806"/>
                    </a:ext>
                  </a:extLst>
                </a:gridCol>
                <a:gridCol w="3890963">
                  <a:extLst>
                    <a:ext uri="{9D8B030D-6E8A-4147-A177-3AD203B41FA5}">
                      <a16:colId xmlns:a16="http://schemas.microsoft.com/office/drawing/2014/main" val="3496303454"/>
                    </a:ext>
                  </a:extLst>
                </a:gridCol>
              </a:tblGrid>
              <a:tr h="19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individual referrals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795332"/>
                  </a:ext>
                </a:extLst>
              </a:tr>
              <a:tr h="19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cases seen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164483"/>
                  </a:ext>
                </a:extLst>
              </a:tr>
              <a:tr h="19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cases signposted 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466358"/>
                  </a:ext>
                </a:extLst>
              </a:tr>
              <a:tr h="39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Gender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 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 female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779564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Progress measures for individual cases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Data not yet available as cases not yet complete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056640"/>
                  </a:ext>
                </a:extLst>
              </a:tr>
              <a:tr h="39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schools supported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Primary setting: 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Secondary setting: 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982778"/>
                  </a:ext>
                </a:extLst>
              </a:tr>
              <a:tr h="58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 of children reached through Therapeutic Story Writing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29108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42564"/>
              </p:ext>
            </p:extLst>
          </p:nvPr>
        </p:nvGraphicFramePr>
        <p:xfrm>
          <a:off x="628648" y="4159868"/>
          <a:ext cx="7781926" cy="2419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928">
                  <a:extLst>
                    <a:ext uri="{9D8B030D-6E8A-4147-A177-3AD203B41FA5}">
                      <a16:colId xmlns:a16="http://schemas.microsoft.com/office/drawing/2014/main" val="2327656810"/>
                    </a:ext>
                  </a:extLst>
                </a:gridCol>
                <a:gridCol w="1908387">
                  <a:extLst>
                    <a:ext uri="{9D8B030D-6E8A-4147-A177-3AD203B41FA5}">
                      <a16:colId xmlns:a16="http://schemas.microsoft.com/office/drawing/2014/main" val="2468582122"/>
                    </a:ext>
                  </a:extLst>
                </a:gridCol>
                <a:gridCol w="2555994">
                  <a:extLst>
                    <a:ext uri="{9D8B030D-6E8A-4147-A177-3AD203B41FA5}">
                      <a16:colId xmlns:a16="http://schemas.microsoft.com/office/drawing/2014/main" val="110115103"/>
                    </a:ext>
                  </a:extLst>
                </a:gridCol>
                <a:gridCol w="1743617">
                  <a:extLst>
                    <a:ext uri="{9D8B030D-6E8A-4147-A177-3AD203B41FA5}">
                      <a16:colId xmlns:a16="http://schemas.microsoft.com/office/drawing/2014/main" val="3786986658"/>
                    </a:ext>
                  </a:extLst>
                </a:gridCol>
              </a:tblGrid>
              <a:tr h="1713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EEWP Workshops: CYP </a:t>
                      </a:r>
                      <a:r>
                        <a:rPr lang="en-GB" sz="1400" dirty="0">
                          <a:effectLst/>
                        </a:rPr>
                        <a:t>Evaluation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63903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Workshop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 'average knowledge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change value'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 'average whole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session rating'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CYP (N)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3393380821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Anxiety-Worry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2.7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8.7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1674421835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Exam Stress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8.3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95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29172570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Friendship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8.8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3273647063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Low Mood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6.9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2245481510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Resilience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8.8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147431093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Self Esteem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9.0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335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505599691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Students reached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2" marR="59662" marT="0" marB="0" anchor="b"/>
                </a:tc>
                <a:extLst>
                  <a:ext uri="{0D108BD9-81ED-4DB2-BD59-A6C34878D82A}">
                    <a16:rowId xmlns:a16="http://schemas.microsoft.com/office/drawing/2014/main" val="334992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EEWP and MHST Working together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369857"/>
              </p:ext>
            </p:extLst>
          </p:nvPr>
        </p:nvGraphicFramePr>
        <p:xfrm>
          <a:off x="628650" y="18161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0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Wellbeing in Schools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6" t="22416" r="71256" b="8162"/>
          <a:stretch/>
        </p:blipFill>
        <p:spPr>
          <a:xfrm>
            <a:off x="2334838" y="1416385"/>
            <a:ext cx="4306201" cy="4693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43BDC-9DCC-4920-AC2D-E55CBF3BB6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3" y="6109662"/>
            <a:ext cx="1661020" cy="558275"/>
          </a:xfrm>
          <a:prstGeom prst="rect">
            <a:avLst/>
          </a:prstGeom>
        </p:spPr>
      </p:pic>
      <p:pic>
        <p:nvPicPr>
          <p:cNvPr id="5" name="Picture 4" descr="ACTas ONE">
            <a:extLst>
              <a:ext uri="{FF2B5EF4-FFF2-40B4-BE49-F238E27FC236}">
                <a16:creationId xmlns:a16="http://schemas.microsoft.com/office/drawing/2014/main" id="{F31DB3EF-04B7-4F97-BE9F-37C462DE32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85" y="5891620"/>
            <a:ext cx="1600527" cy="86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07D1E6-3D9B-476D-B020-D7563104B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1" y="5891620"/>
            <a:ext cx="907657" cy="8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Thrive in Bradford Schools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8489749"/>
              </p:ext>
            </p:extLst>
          </p:nvPr>
        </p:nvGraphicFramePr>
        <p:xfrm>
          <a:off x="1190625" y="1504949"/>
          <a:ext cx="6219825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1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Thrive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Thrive Guide aims to help schools identify the most appropriate support for a YP;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docs.google.com/document/d/1u1uB6RkuAputUTc4Ouyqkkpz5sp0I0P7/edit?usp=sharing&amp;ouid=104706017588770577396&amp;rtpof=true&amp;sd=true</a:t>
            </a:r>
            <a:endParaRPr lang="en-GB" dirty="0" smtClean="0"/>
          </a:p>
          <a:p>
            <a:endParaRPr lang="en-GB" sz="100" dirty="0" smtClean="0"/>
          </a:p>
          <a:p>
            <a:r>
              <a:rPr lang="en-GB" dirty="0" smtClean="0"/>
              <a:t>It should link with Living Well Schools, and hyperlink to the services and resources listed;</a:t>
            </a:r>
          </a:p>
          <a:p>
            <a:endParaRPr lang="en-GB" sz="700" dirty="0" smtClean="0"/>
          </a:p>
          <a:p>
            <a:r>
              <a:rPr lang="en-GB" dirty="0" smtClean="0"/>
              <a:t>The Guide expands each of the THRIVE categories to include:</a:t>
            </a:r>
          </a:p>
          <a:p>
            <a:endParaRPr lang="en-GB" sz="600" dirty="0" smtClean="0"/>
          </a:p>
          <a:p>
            <a:pPr lvl="1"/>
            <a:r>
              <a:rPr lang="en-GB" dirty="0" smtClean="0"/>
              <a:t>Information about presenting need to help you identify which level of support / intervention is required;</a:t>
            </a:r>
          </a:p>
          <a:p>
            <a:pPr lvl="1"/>
            <a:r>
              <a:rPr lang="en-GB" dirty="0" smtClean="0"/>
              <a:t>School based Support strategies – what you can do to support the young person</a:t>
            </a:r>
          </a:p>
          <a:p>
            <a:pPr lvl="1"/>
            <a:r>
              <a:rPr lang="en-GB" dirty="0" smtClean="0"/>
              <a:t>Information on which external agencies you may wish to link with based on YP needs</a:t>
            </a:r>
          </a:p>
          <a:p>
            <a:pPr lvl="1"/>
            <a:r>
              <a:rPr lang="en-GB" dirty="0" smtClean="0"/>
              <a:t>Suggested tools and resources that may be useful in working with the young person.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2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2461</TotalTime>
  <Words>567</Words>
  <Application>Microsoft Office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Supporting Children’s Emotional Wellbeing in Bradford Schools</vt:lpstr>
      <vt:lpstr>PowerPoint Presentation</vt:lpstr>
      <vt:lpstr>Mental Health Champions / Champions Plus</vt:lpstr>
      <vt:lpstr>Health Minds Chartermark Data</vt:lpstr>
      <vt:lpstr>EEWP reach</vt:lpstr>
      <vt:lpstr>EEWP and MHST Working together</vt:lpstr>
      <vt:lpstr>Emotional Wellbeing in Schools</vt:lpstr>
      <vt:lpstr>Thrive in Bradford Schools</vt:lpstr>
      <vt:lpstr>Introducing the Thrive Guide</vt:lpstr>
      <vt:lpstr>Questions / Next Steps</vt:lpstr>
    </vt:vector>
  </TitlesOfParts>
  <Company>Portsmouth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Liz</dc:creator>
  <cp:lastModifiedBy>Ruth Dennis</cp:lastModifiedBy>
  <cp:revision>184</cp:revision>
  <dcterms:created xsi:type="dcterms:W3CDTF">2019-04-16T09:20:21Z</dcterms:created>
  <dcterms:modified xsi:type="dcterms:W3CDTF">2022-02-07T11:09:54Z</dcterms:modified>
</cp:coreProperties>
</file>