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56" r:id="rId3"/>
    <p:sldId id="769" r:id="rId4"/>
    <p:sldId id="941" r:id="rId5"/>
    <p:sldId id="942" r:id="rId6"/>
    <p:sldId id="943" r:id="rId7"/>
    <p:sldId id="971" r:id="rId8"/>
    <p:sldId id="972" r:id="rId9"/>
    <p:sldId id="973" r:id="rId10"/>
    <p:sldId id="974" r:id="rId11"/>
    <p:sldId id="975" r:id="rId12"/>
    <p:sldId id="977" r:id="rId13"/>
    <p:sldId id="978" r:id="rId14"/>
    <p:sldId id="979" r:id="rId15"/>
    <p:sldId id="980" r:id="rId16"/>
    <p:sldId id="981" r:id="rId17"/>
    <p:sldId id="982" r:id="rId18"/>
    <p:sldId id="983" r:id="rId19"/>
    <p:sldId id="984" r:id="rId20"/>
    <p:sldId id="985" r:id="rId21"/>
    <p:sldId id="986" r:id="rId22"/>
    <p:sldId id="987" r:id="rId23"/>
    <p:sldId id="988" r:id="rId24"/>
    <p:sldId id="989" r:id="rId25"/>
    <p:sldId id="990" r:id="rId26"/>
    <p:sldId id="991" r:id="rId27"/>
    <p:sldId id="992" r:id="rId28"/>
    <p:sldId id="876" r:id="rId29"/>
    <p:sldId id="958" r:id="rId30"/>
    <p:sldId id="959" r:id="rId31"/>
    <p:sldId id="960" r:id="rId32"/>
    <p:sldId id="961" r:id="rId33"/>
    <p:sldId id="962" r:id="rId34"/>
    <p:sldId id="963" r:id="rId35"/>
    <p:sldId id="964" r:id="rId36"/>
    <p:sldId id="965" r:id="rId37"/>
    <p:sldId id="966" r:id="rId38"/>
    <p:sldId id="967" r:id="rId39"/>
    <p:sldId id="968" r:id="rId40"/>
    <p:sldId id="969" r:id="rId41"/>
    <p:sldId id="970" r:id="rId42"/>
    <p:sldId id="944" r:id="rId43"/>
    <p:sldId id="948" r:id="rId44"/>
    <p:sldId id="949" r:id="rId45"/>
    <p:sldId id="950" r:id="rId46"/>
    <p:sldId id="951" r:id="rId47"/>
    <p:sldId id="952" r:id="rId48"/>
    <p:sldId id="953" r:id="rId49"/>
    <p:sldId id="954" r:id="rId50"/>
    <p:sldId id="955" r:id="rId51"/>
    <p:sldId id="956" r:id="rId52"/>
    <p:sldId id="957" r:id="rId53"/>
    <p:sldId id="947" r:id="rId54"/>
    <p:sldId id="945" r:id="rId55"/>
    <p:sldId id="993" r:id="rId56"/>
    <p:sldId id="994" r:id="rId57"/>
    <p:sldId id="995" r:id="rId58"/>
    <p:sldId id="996" r:id="rId59"/>
    <p:sldId id="997" r:id="rId60"/>
    <p:sldId id="892" r:id="rId61"/>
    <p:sldId id="817" r:id="rId62"/>
    <p:sldId id="946" r:id="rId63"/>
    <p:sldId id="383" r:id="rId6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6200A"/>
    <a:srgbClr val="FF9933"/>
    <a:srgbClr val="FFFF66"/>
    <a:srgbClr val="FF6600"/>
    <a:srgbClr val="33CCCC"/>
    <a:srgbClr val="FF9900"/>
    <a:srgbClr val="F0EA00"/>
    <a:srgbClr val="AEF01C"/>
    <a:srgbClr val="56E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68384" autoAdjust="0"/>
  </p:normalViewPr>
  <p:slideViewPr>
    <p:cSldViewPr>
      <p:cViewPr varScale="1">
        <p:scale>
          <a:sx n="73" d="100"/>
          <a:sy n="73" d="100"/>
        </p:scale>
        <p:origin x="1314" y="78"/>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22/09/2021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22/09/2021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2</a:t>
            </a:fld>
            <a:endParaRPr lang="en-GB"/>
          </a:p>
        </p:txBody>
      </p:sp>
    </p:spTree>
    <p:extLst>
      <p:ext uri="{BB962C8B-B14F-4D97-AF65-F5344CB8AC3E}">
        <p14:creationId xmlns:p14="http://schemas.microsoft.com/office/powerpoint/2010/main" val="186938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08C050-6019-4648-B07D-0DD42E8C23CC}" type="slidenum">
              <a:rPr lang="en-GB" smtClean="0"/>
              <a:t>15</a:t>
            </a:fld>
            <a:endParaRPr lang="en-GB"/>
          </a:p>
        </p:txBody>
      </p:sp>
    </p:spTree>
    <p:extLst>
      <p:ext uri="{BB962C8B-B14F-4D97-AF65-F5344CB8AC3E}">
        <p14:creationId xmlns:p14="http://schemas.microsoft.com/office/powerpoint/2010/main" val="277230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smtClean="0">
                <a:latin typeface="Arial" panose="020B0604020202020204" pitchFamily="34" charset="0"/>
                <a:cs typeface="Arial" panose="020B0604020202020204" pitchFamily="34" charset="0"/>
              </a:rPr>
              <a:t>On 10 May 2021, the </a:t>
            </a:r>
            <a:r>
              <a:rPr lang="en-GB" sz="1200" dirty="0" err="1" smtClean="0">
                <a:latin typeface="Arial" panose="020B0604020202020204" pitchFamily="34" charset="0"/>
                <a:cs typeface="Arial" panose="020B0604020202020204" pitchFamily="34" charset="0"/>
              </a:rPr>
              <a:t>DfE</a:t>
            </a:r>
            <a:r>
              <a:rPr lang="en-GB" sz="1200" dirty="0" smtClean="0">
                <a:latin typeface="Arial" panose="020B0604020202020204" pitchFamily="34" charset="0"/>
                <a:cs typeface="Arial" panose="020B0604020202020204" pitchFamily="34" charset="0"/>
              </a:rPr>
              <a:t> announced £9.5m in funding so that, between September 2021 and March 2022, helping develop the knowledge and skills in settings to implement an effective whole school or college approach to mental health and wellbeing. </a:t>
            </a:r>
          </a:p>
          <a:p>
            <a:pPr algn="just"/>
            <a:endParaRPr lang="en-GB" sz="1200" dirty="0" smtClean="0">
              <a:latin typeface="Arial" panose="020B0604020202020204" pitchFamily="34" charset="0"/>
              <a:cs typeface="Arial" panose="020B0604020202020204" pitchFamily="34" charset="0"/>
            </a:endParaRPr>
          </a:p>
          <a:p>
            <a:pPr algn="just"/>
            <a:r>
              <a:rPr lang="en-GB" sz="1200" dirty="0" smtClean="0">
                <a:latin typeface="Arial" panose="020B0604020202020204" pitchFamily="34" charset="0"/>
                <a:cs typeface="Arial" panose="020B0604020202020204" pitchFamily="34" charset="0"/>
              </a:rPr>
              <a:t>Bradford LA's Mental Health Senior Lead Training was </a:t>
            </a:r>
            <a:r>
              <a:rPr lang="en-GB" sz="1200" i="1" dirty="0" smtClean="0">
                <a:latin typeface="Arial" panose="020B0604020202020204" pitchFamily="34" charset="0"/>
                <a:cs typeface="Arial" panose="020B0604020202020204" pitchFamily="34" charset="0"/>
              </a:rPr>
              <a:t>approved by the </a:t>
            </a:r>
            <a:r>
              <a:rPr lang="en-GB" sz="1200" i="1" dirty="0" err="1" smtClean="0">
                <a:latin typeface="Arial" panose="020B0604020202020204" pitchFamily="34" charset="0"/>
                <a:cs typeface="Arial" panose="020B0604020202020204" pitchFamily="34" charset="0"/>
              </a:rPr>
              <a:t>DfE</a:t>
            </a:r>
            <a:r>
              <a:rPr lang="en-GB" sz="1200" i="1"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in August 2021, and has been written to provide learners with a thorough foundation upon which to develop a robust approach to mental health and emotional wellbeing across the school and the community it serves.</a:t>
            </a:r>
          </a:p>
          <a:p>
            <a:pPr algn="just"/>
            <a:endParaRPr lang="en-GB" sz="1200" dirty="0" smtClean="0">
              <a:latin typeface="Arial" panose="020B0604020202020204" pitchFamily="34" charset="0"/>
              <a:cs typeface="Arial" panose="020B0604020202020204" pitchFamily="34" charset="0"/>
            </a:endParaRPr>
          </a:p>
          <a:p>
            <a:pPr algn="just"/>
            <a:r>
              <a:rPr lang="en-GB" sz="1200" dirty="0" smtClean="0">
                <a:latin typeface="Arial" panose="020B0604020202020204" pitchFamily="34" charset="0"/>
                <a:cs typeface="Arial" panose="020B0604020202020204" pitchFamily="34" charset="0"/>
              </a:rPr>
              <a:t>The expert and peer support offered alongside of the training will enable participants to critically evaluate their existing practice, build strategic frameworks and take practical steps to improve the emotional wellbeing of students and staff alike.</a:t>
            </a:r>
          </a:p>
          <a:p>
            <a:pPr algn="just"/>
            <a:endParaRPr lang="en-GB" sz="1200" dirty="0" smtClean="0">
              <a:latin typeface="Arial" panose="020B0604020202020204" pitchFamily="34" charset="0"/>
              <a:cs typeface="Arial" panose="020B0604020202020204" pitchFamily="34" charset="0"/>
            </a:endParaRPr>
          </a:p>
          <a:p>
            <a:pPr algn="just"/>
            <a:r>
              <a:rPr lang="en-GB" sz="1200" dirty="0" smtClean="0">
                <a:latin typeface="Arial" panose="020B0604020202020204" pitchFamily="34" charset="0"/>
                <a:cs typeface="Arial" panose="020B0604020202020204" pitchFamily="34" charset="0"/>
              </a:rPr>
              <a:t>This training is designed to support school staff leading on the </a:t>
            </a:r>
            <a:r>
              <a:rPr lang="en-GB" sz="1200" b="1" dirty="0" smtClean="0">
                <a:solidFill>
                  <a:srgbClr val="CC00CC"/>
                </a:solidFill>
                <a:latin typeface="Arial" panose="020B0604020202020204" pitchFamily="34" charset="0"/>
                <a:cs typeface="Arial" panose="020B0604020202020204" pitchFamily="34" charset="0"/>
              </a:rPr>
              <a:t>Healthy Minds Chartermark</a:t>
            </a:r>
          </a:p>
          <a:p>
            <a:endParaRPr lang="en-GB" dirty="0"/>
          </a:p>
        </p:txBody>
      </p:sp>
      <p:sp>
        <p:nvSpPr>
          <p:cNvPr id="4" name="Slide Number Placeholder 3"/>
          <p:cNvSpPr>
            <a:spLocks noGrp="1"/>
          </p:cNvSpPr>
          <p:nvPr>
            <p:ph type="sldNum" sz="quarter" idx="10"/>
          </p:nvPr>
        </p:nvSpPr>
        <p:spPr/>
        <p:txBody>
          <a:bodyPr/>
          <a:lstStyle/>
          <a:p>
            <a:fld id="{5208C050-6019-4648-B07D-0DD42E8C23CC}" type="slidenum">
              <a:rPr lang="en-GB" smtClean="0"/>
              <a:t>23</a:t>
            </a:fld>
            <a:endParaRPr lang="en-GB"/>
          </a:p>
        </p:txBody>
      </p:sp>
    </p:spTree>
    <p:extLst>
      <p:ext uri="{BB962C8B-B14F-4D97-AF65-F5344CB8AC3E}">
        <p14:creationId xmlns:p14="http://schemas.microsoft.com/office/powerpoint/2010/main" val="17438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Hi everybody, I’m Sophie Davis and I’m a Specialist Senior Educational Psychologist for mental health. This year I’m going to be working closely with Claire Cooper Jones to coordinate the Mental Health Champions and MHC+ networks. You may already be aware that there have been a few changes in this arena for the coming year so I’m just going to run through a few slides to show you what that will look like.</a:t>
            </a:r>
            <a:endParaRPr lang="en-GB" dirty="0"/>
          </a:p>
        </p:txBody>
      </p:sp>
      <p:sp>
        <p:nvSpPr>
          <p:cNvPr id="4" name="Slide Number Placeholder 3"/>
          <p:cNvSpPr>
            <a:spLocks noGrp="1"/>
          </p:cNvSpPr>
          <p:nvPr>
            <p:ph type="sldNum" sz="quarter" idx="10"/>
          </p:nvPr>
        </p:nvSpPr>
        <p:spPr/>
        <p:txBody>
          <a:bodyPr/>
          <a:lstStyle/>
          <a:p>
            <a:fld id="{E8577AA6-A740-493A-BDF8-99CC6794DE5C}" type="slidenum">
              <a:rPr lang="en-GB" smtClean="0"/>
              <a:t>6</a:t>
            </a:fld>
            <a:endParaRPr lang="en-GB"/>
          </a:p>
        </p:txBody>
      </p:sp>
    </p:spTree>
    <p:extLst>
      <p:ext uri="{BB962C8B-B14F-4D97-AF65-F5344CB8AC3E}">
        <p14:creationId xmlns:p14="http://schemas.microsoft.com/office/powerpoint/2010/main" val="168630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the MHC role and offer has evolved over time and every year it looks a bit different. As of last year, MHC were encouraged to access the following support from the EPT:</a:t>
            </a:r>
          </a:p>
          <a:p>
            <a:pPr lvl="0"/>
            <a:r>
              <a:rPr lang="en-GB" sz="1200" kern="1200" dirty="0" smtClean="0">
                <a:solidFill>
                  <a:schemeClr val="tx1"/>
                </a:solidFill>
                <a:effectLst/>
                <a:latin typeface="+mn-lt"/>
                <a:ea typeface="+mn-ea"/>
                <a:cs typeface="+mn-cs"/>
              </a:rPr>
              <a:t>Half-termly network meetings, which were repeated twice for each area so that people had the flexibility to access morning or afternoon sessions. These meetings consisted of 90minutes of input, so perhaps some training on a specific topic or a presentation from a guest speaker or outside organisation, as well as some general updates.</a:t>
            </a:r>
            <a:r>
              <a:rPr lang="en-GB" sz="1200" kern="1200" baseline="0" dirty="0" smtClean="0">
                <a:solidFill>
                  <a:schemeClr val="tx1"/>
                </a:solidFill>
                <a:effectLst/>
                <a:latin typeface="+mn-lt"/>
                <a:ea typeface="+mn-ea"/>
                <a:cs typeface="+mn-cs"/>
              </a:rPr>
              <a:t> After this there was</a:t>
            </a:r>
            <a:r>
              <a:rPr lang="en-GB" sz="1200" kern="1200" dirty="0" smtClean="0">
                <a:solidFill>
                  <a:schemeClr val="tx1"/>
                </a:solidFill>
                <a:effectLst/>
                <a:latin typeface="+mn-lt"/>
                <a:ea typeface="+mn-ea"/>
                <a:cs typeface="+mn-cs"/>
              </a:rPr>
              <a:t> and then half an hour of smaller-group supervision.</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Optional supervision slots which were offered every month, where individual MHCs had the opportunity to discuss and reflect on their own practice</a:t>
            </a:r>
          </a:p>
          <a:p>
            <a:pPr lvl="0"/>
            <a:r>
              <a:rPr lang="en-GB" sz="1200" kern="1200" dirty="0" smtClean="0">
                <a:solidFill>
                  <a:schemeClr val="tx1"/>
                </a:solidFill>
                <a:effectLst/>
                <a:latin typeface="+mn-lt"/>
                <a:ea typeface="+mn-ea"/>
                <a:cs typeface="+mn-cs"/>
              </a:rPr>
              <a:t>MHCs also received a monthly newsletter and could access the </a:t>
            </a:r>
            <a:r>
              <a:rPr lang="en-GB" sz="1200" kern="1200" dirty="0" err="1" smtClean="0">
                <a:solidFill>
                  <a:schemeClr val="tx1"/>
                </a:solidFill>
                <a:effectLst/>
                <a:latin typeface="+mn-lt"/>
                <a:ea typeface="+mn-ea"/>
                <a:cs typeface="+mn-cs"/>
              </a:rPr>
              <a:t>DfE’s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Wellbeing for Return to Education training</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addition to al of this, Claire’s team also ran </a:t>
            </a:r>
            <a:r>
              <a:rPr lang="en-GB" sz="1200" b="1" kern="1200" dirty="0" smtClean="0">
                <a:solidFill>
                  <a:schemeClr val="tx1"/>
                </a:solidFill>
                <a:effectLst/>
                <a:latin typeface="+mn-lt"/>
                <a:ea typeface="+mn-ea"/>
                <a:cs typeface="+mn-cs"/>
              </a:rPr>
              <a:t>parent workshops</a:t>
            </a:r>
            <a:r>
              <a:rPr lang="en-GB" sz="1200" kern="1200" dirty="0" smtClean="0">
                <a:solidFill>
                  <a:schemeClr val="tx1"/>
                </a:solidFill>
                <a:effectLst/>
                <a:latin typeface="+mn-lt"/>
                <a:ea typeface="+mn-ea"/>
                <a:cs typeface="+mn-cs"/>
              </a:rPr>
              <a:t> in each geographical area, which usually related to the same themes covered in the MHC network meetings.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 you’ll appreciate that that was a pretty massive job for Claire and her team, especially as the vast majority of Bradford schools now have a nominated MHC.  What had also become clear was that MHCs each have their own individual workloads and other commitments, and some could engage more with the MHC network than others. So, for this year it made sense to provide two slightly different offers to schools to reflect the amount of input they want and are able to commit to.  </a:t>
            </a:r>
          </a:p>
          <a:p>
            <a:endParaRPr lang="en-GB" dirty="0"/>
          </a:p>
        </p:txBody>
      </p:sp>
      <p:sp>
        <p:nvSpPr>
          <p:cNvPr id="4" name="Slide Number Placeholder 3"/>
          <p:cNvSpPr>
            <a:spLocks noGrp="1"/>
          </p:cNvSpPr>
          <p:nvPr>
            <p:ph type="sldNum" sz="quarter" idx="10"/>
          </p:nvPr>
        </p:nvSpPr>
        <p:spPr/>
        <p:txBody>
          <a:bodyPr/>
          <a:lstStyle/>
          <a:p>
            <a:fld id="{E8577AA6-A740-493A-BDF8-99CC6794DE5C}" type="slidenum">
              <a:rPr lang="en-GB" smtClean="0"/>
              <a:t>7</a:t>
            </a:fld>
            <a:endParaRPr lang="en-GB"/>
          </a:p>
        </p:txBody>
      </p:sp>
    </p:spTree>
    <p:extLst>
      <p:ext uri="{BB962C8B-B14F-4D97-AF65-F5344CB8AC3E}">
        <p14:creationId xmlns:p14="http://schemas.microsoft.com/office/powerpoint/2010/main" val="228430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Towards the end of this half term the Educational Psychology Team are going to launch the various Healthy Minds-funded projects which are going to run this year. This will include the addition of a new strand of Mental Health Champions, which we’re going to call Mental Health Champions Plus,</a:t>
            </a:r>
            <a:r>
              <a:rPr lang="en-GB" baseline="0" dirty="0" smtClean="0"/>
              <a:t> which I’ll explain in a minute.</a:t>
            </a:r>
          </a:p>
          <a:p>
            <a:endParaRPr lang="en-GB" dirty="0" smtClean="0"/>
          </a:p>
          <a:p>
            <a:r>
              <a:rPr lang="en-GB" dirty="0" smtClean="0"/>
              <a:t>In addition to this, we’re also introducing three</a:t>
            </a:r>
            <a:r>
              <a:rPr lang="en-GB" baseline="0" dirty="0" smtClean="0"/>
              <a:t> new levels of engagement and support for schools, which are Mental Health Engaged, Mental Health Enhanced and Mental Health Embedded, which will also become clearer over the next few slides. </a:t>
            </a:r>
            <a:endParaRPr lang="en-GB" dirty="0"/>
          </a:p>
        </p:txBody>
      </p:sp>
      <p:sp>
        <p:nvSpPr>
          <p:cNvPr id="4" name="Slide Number Placeholder 3"/>
          <p:cNvSpPr>
            <a:spLocks noGrp="1"/>
          </p:cNvSpPr>
          <p:nvPr>
            <p:ph type="sldNum" sz="quarter" idx="10"/>
          </p:nvPr>
        </p:nvSpPr>
        <p:spPr/>
        <p:txBody>
          <a:bodyPr/>
          <a:lstStyle/>
          <a:p>
            <a:fld id="{E8577AA6-A740-493A-BDF8-99CC6794DE5C}" type="slidenum">
              <a:rPr lang="en-GB" smtClean="0"/>
              <a:t>8</a:t>
            </a:fld>
            <a:endParaRPr lang="en-GB"/>
          </a:p>
        </p:txBody>
      </p:sp>
    </p:spTree>
    <p:extLst>
      <p:ext uri="{BB962C8B-B14F-4D97-AF65-F5344CB8AC3E}">
        <p14:creationId xmlns:p14="http://schemas.microsoft.com/office/powerpoint/2010/main" val="297036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what’s the difference between</a:t>
            </a:r>
            <a:r>
              <a:rPr lang="en-GB" sz="1200" kern="1200" baseline="0" dirty="0" smtClean="0">
                <a:solidFill>
                  <a:schemeClr val="tx1"/>
                </a:solidFill>
                <a:effectLst/>
                <a:latin typeface="+mn-lt"/>
                <a:ea typeface="+mn-ea"/>
                <a:cs typeface="+mn-cs"/>
              </a:rPr>
              <a:t> all of these</a:t>
            </a:r>
            <a:r>
              <a:rPr lang="en-GB" sz="1200" kern="1200" dirty="0" smtClean="0">
                <a:solidFill>
                  <a:schemeClr val="tx1"/>
                </a:solidFill>
                <a:effectLst/>
                <a:latin typeface="+mn-lt"/>
                <a:ea typeface="+mn-ea"/>
                <a:cs typeface="+mn-cs"/>
              </a:rPr>
              <a:t>, what would schools be committing to? </a:t>
            </a:r>
          </a:p>
          <a:p>
            <a:r>
              <a:rPr lang="en-GB" sz="1200" kern="1200" dirty="0" smtClean="0">
                <a:solidFill>
                  <a:schemeClr val="tx1"/>
                </a:solidFill>
                <a:effectLst/>
                <a:latin typeface="+mn-lt"/>
                <a:ea typeface="+mn-ea"/>
                <a:cs typeface="+mn-cs"/>
              </a:rPr>
              <a:t>Well, as things stand at the moment, we’re planning for it to look something like this: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Mental Health </a:t>
            </a:r>
            <a:r>
              <a:rPr lang="en-GB" sz="1200" i="1" kern="1200" dirty="0" smtClean="0">
                <a:solidFill>
                  <a:schemeClr val="tx1"/>
                </a:solidFill>
                <a:effectLst/>
                <a:latin typeface="+mn-lt"/>
                <a:ea typeface="+mn-ea"/>
                <a:cs typeface="+mn-cs"/>
              </a:rPr>
              <a:t>Champions </a:t>
            </a:r>
            <a:r>
              <a:rPr lang="en-GB" sz="1200" kern="1200" dirty="0" smtClean="0">
                <a:solidFill>
                  <a:schemeClr val="tx1"/>
                </a:solidFill>
                <a:effectLst/>
                <a:latin typeface="+mn-lt"/>
                <a:ea typeface="+mn-ea"/>
                <a:cs typeface="+mn-cs"/>
              </a:rPr>
              <a:t>will continue to be coordinated by Claire, and will</a:t>
            </a:r>
            <a:r>
              <a:rPr lang="en-GB" sz="1200" kern="1200" baseline="0" dirty="0" smtClean="0">
                <a:solidFill>
                  <a:schemeClr val="tx1"/>
                </a:solidFill>
                <a:effectLst/>
                <a:latin typeface="+mn-lt"/>
                <a:ea typeface="+mn-ea"/>
                <a:cs typeface="+mn-cs"/>
              </a:rPr>
              <a:t> be</a:t>
            </a:r>
            <a:r>
              <a:rPr lang="en-GB" sz="1200" kern="1200" dirty="0" smtClean="0">
                <a:solidFill>
                  <a:schemeClr val="tx1"/>
                </a:solidFill>
                <a:effectLst/>
                <a:latin typeface="+mn-lt"/>
                <a:ea typeface="+mn-ea"/>
                <a:cs typeface="+mn-cs"/>
              </a:rPr>
              <a:t> for schools who identify as being “mental health engaged”. So this is schools who </a:t>
            </a:r>
            <a:r>
              <a:rPr lang="en-GB" sz="1200" i="1" kern="1200" dirty="0" smtClean="0">
                <a:solidFill>
                  <a:schemeClr val="tx1"/>
                </a:solidFill>
                <a:effectLst/>
                <a:latin typeface="+mn-lt"/>
                <a:ea typeface="+mn-ea"/>
                <a:cs typeface="+mn-cs"/>
              </a:rPr>
              <a:t>have</a:t>
            </a:r>
            <a:r>
              <a:rPr lang="en-GB" sz="1200" kern="1200" dirty="0" smtClean="0">
                <a:solidFill>
                  <a:schemeClr val="tx1"/>
                </a:solidFill>
                <a:effectLst/>
                <a:latin typeface="+mn-lt"/>
                <a:ea typeface="+mn-ea"/>
                <a:cs typeface="+mn-cs"/>
              </a:rPr>
              <a:t> a nominated MHC, who already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put in some additional support for pupils around mental health and wellbeing, and who are keen to stay up to date with new developments.</a:t>
            </a:r>
          </a:p>
          <a:p>
            <a:pPr lvl="0"/>
            <a:r>
              <a:rPr lang="en-GB" sz="1200" kern="1200" dirty="0" smtClean="0">
                <a:solidFill>
                  <a:schemeClr val="tx1"/>
                </a:solidFill>
                <a:effectLst/>
                <a:latin typeface="+mn-lt"/>
                <a:ea typeface="+mn-ea"/>
                <a:cs typeface="+mn-cs"/>
              </a:rPr>
              <a:t>This year, MHCs will be able to access </a:t>
            </a:r>
            <a:r>
              <a:rPr lang="en-GB" sz="1200" b="1" kern="1200" dirty="0" smtClean="0">
                <a:solidFill>
                  <a:schemeClr val="tx1"/>
                </a:solidFill>
                <a:effectLst/>
                <a:latin typeface="+mn-lt"/>
                <a:ea typeface="+mn-ea"/>
                <a:cs typeface="+mn-cs"/>
              </a:rPr>
              <a:t>termly update sessions,</a:t>
            </a:r>
            <a:r>
              <a:rPr lang="en-GB" sz="1200" kern="1200" dirty="0" smtClean="0">
                <a:solidFill>
                  <a:schemeClr val="tx1"/>
                </a:solidFill>
                <a:effectLst/>
                <a:latin typeface="+mn-lt"/>
                <a:ea typeface="+mn-ea"/>
                <a:cs typeface="+mn-cs"/>
              </a:rPr>
              <a:t> which will run in the first half of each term, for</a:t>
            </a:r>
            <a:r>
              <a:rPr lang="en-GB" sz="1200" kern="1200" baseline="0" dirty="0" smtClean="0">
                <a:solidFill>
                  <a:schemeClr val="tx1"/>
                </a:solidFill>
                <a:effectLst/>
                <a:latin typeface="+mn-lt"/>
                <a:ea typeface="+mn-ea"/>
                <a:cs typeface="+mn-cs"/>
              </a:rPr>
              <a:t> each </a:t>
            </a:r>
            <a:r>
              <a:rPr lang="en-GB" sz="1200" kern="1200" dirty="0" smtClean="0">
                <a:solidFill>
                  <a:schemeClr val="tx1"/>
                </a:solidFill>
                <a:effectLst/>
                <a:latin typeface="+mn-lt"/>
                <a:ea typeface="+mn-ea"/>
                <a:cs typeface="+mn-cs"/>
              </a:rPr>
              <a:t>geographical area, as before. These are most likely to be in Webinar format at least to start with, and will be an opportunity to receive key messages from the CCG and any other useful updates.</a:t>
            </a:r>
            <a:r>
              <a:rPr lang="en-GB" sz="1200" kern="1200" dirty="0" smtClean="0">
                <a:solidFill>
                  <a:srgbClr val="FF0000"/>
                </a:solidFill>
                <a:effectLst/>
                <a:latin typeface="+mn-lt"/>
                <a:ea typeface="+mn-ea"/>
                <a:cs typeface="+mn-cs"/>
              </a:rPr>
              <a:t>  I believe these</a:t>
            </a:r>
            <a:r>
              <a:rPr lang="en-GB" sz="1200" kern="1200" baseline="0" dirty="0" smtClean="0">
                <a:solidFill>
                  <a:srgbClr val="FF0000"/>
                </a:solidFill>
                <a:effectLst/>
                <a:latin typeface="+mn-lt"/>
                <a:ea typeface="+mn-ea"/>
                <a:cs typeface="+mn-cs"/>
              </a:rPr>
              <a:t> network meetings</a:t>
            </a:r>
            <a:r>
              <a:rPr lang="en-GB" sz="1200" kern="1200" dirty="0" smtClean="0">
                <a:solidFill>
                  <a:srgbClr val="FF0000"/>
                </a:solidFill>
                <a:effectLst/>
                <a:latin typeface="+mn-lt"/>
                <a:ea typeface="+mn-ea"/>
                <a:cs typeface="+mn-cs"/>
              </a:rPr>
              <a:t> will also be an opportunity for MHCs to complete their Wellbeing in School audits, like they’ve done before.</a:t>
            </a:r>
          </a:p>
          <a:p>
            <a:pPr lvl="0"/>
            <a:endParaRPr lang="en-GB" sz="1200" kern="1200" dirty="0" smtClean="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Claire’s team will also continue to produce a </a:t>
            </a:r>
            <a:r>
              <a:rPr lang="en-GB" sz="1200" b="1" kern="1200" dirty="0" smtClean="0">
                <a:solidFill>
                  <a:schemeClr val="tx1"/>
                </a:solidFill>
                <a:effectLst/>
                <a:latin typeface="+mn-lt"/>
                <a:ea typeface="+mn-ea"/>
                <a:cs typeface="+mn-cs"/>
              </a:rPr>
              <a:t>newsletter</a:t>
            </a:r>
            <a:r>
              <a:rPr lang="en-GB" sz="1200" kern="1200" dirty="0" smtClean="0">
                <a:solidFill>
                  <a:schemeClr val="tx1"/>
                </a:solidFill>
                <a:effectLst/>
                <a:latin typeface="+mn-lt"/>
                <a:ea typeface="+mn-ea"/>
                <a:cs typeface="+mn-cs"/>
              </a:rPr>
              <a:t>, but more frequently this year, so on a half-termly basis. </a:t>
            </a:r>
          </a:p>
          <a:p>
            <a:pPr lvl="0"/>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577AA6-A740-493A-BDF8-99CC6794DE5C}" type="slidenum">
              <a:rPr lang="en-GB" smtClean="0"/>
              <a:t>9</a:t>
            </a:fld>
            <a:endParaRPr lang="en-GB"/>
          </a:p>
        </p:txBody>
      </p:sp>
    </p:spTree>
    <p:extLst>
      <p:ext uri="{BB962C8B-B14F-4D97-AF65-F5344CB8AC3E}">
        <p14:creationId xmlns:p14="http://schemas.microsoft.com/office/powerpoint/2010/main" val="45400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Meanwhile,</a:t>
            </a:r>
            <a:r>
              <a:rPr lang="en-GB" sz="1200" kern="1200" baseline="0" dirty="0" smtClean="0">
                <a:solidFill>
                  <a:schemeClr val="tx1"/>
                </a:solidFill>
                <a:effectLst/>
                <a:latin typeface="+mn-lt"/>
                <a:ea typeface="+mn-ea"/>
                <a:cs typeface="+mn-cs"/>
              </a:rPr>
              <a:t> the </a:t>
            </a:r>
            <a:r>
              <a:rPr lang="en-GB" sz="1200" kern="1200" dirty="0" smtClean="0">
                <a:solidFill>
                  <a:schemeClr val="tx1"/>
                </a:solidFill>
                <a:effectLst/>
                <a:latin typeface="+mn-lt"/>
                <a:ea typeface="+mn-ea"/>
                <a:cs typeface="+mn-cs"/>
              </a:rPr>
              <a:t>MHC+ offer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for schools who identify as being “mental health enhanced”. So this is for schools who are doing the same things as mental health engaged schools, but who are also looking to develop whole-school approaches to mental health and wellbeing, for example by accessing training on</a:t>
            </a:r>
            <a:r>
              <a:rPr lang="en-GB" sz="1200" kern="1200" baseline="0" dirty="0" smtClean="0">
                <a:solidFill>
                  <a:schemeClr val="tx1"/>
                </a:solidFill>
                <a:effectLst/>
                <a:latin typeface="+mn-lt"/>
                <a:ea typeface="+mn-ea"/>
                <a:cs typeface="+mn-cs"/>
              </a:rPr>
              <a:t> a range of interventions such as nurture and emotion coaching</a:t>
            </a:r>
            <a:r>
              <a:rPr lang="en-GB" sz="1200" kern="1200" dirty="0" smtClean="0">
                <a:solidFill>
                  <a:schemeClr val="tx1"/>
                </a:solidFill>
                <a:effectLst/>
                <a:latin typeface="+mn-lt"/>
                <a:ea typeface="+mn-ea"/>
                <a:cs typeface="+mn-cs"/>
              </a:rPr>
              <a:t>, or by signing up to the </a:t>
            </a:r>
            <a:r>
              <a:rPr lang="en-GB" sz="1200" kern="1200" dirty="0" err="1" smtClean="0">
                <a:solidFill>
                  <a:schemeClr val="tx1"/>
                </a:solidFill>
                <a:effectLst/>
                <a:latin typeface="+mn-lt"/>
                <a:ea typeface="+mn-ea"/>
                <a:cs typeface="+mn-cs"/>
              </a:rPr>
              <a:t>DfE</a:t>
            </a:r>
            <a:r>
              <a:rPr lang="en-GB" sz="1200" kern="1200" dirty="0" smtClean="0">
                <a:solidFill>
                  <a:schemeClr val="tx1"/>
                </a:solidFill>
                <a:effectLst/>
                <a:latin typeface="+mn-lt"/>
                <a:ea typeface="+mn-ea"/>
                <a:cs typeface="+mn-cs"/>
              </a:rPr>
              <a:t> Senior Mental Health Leads training.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MHC+s will access the same offer as the MHCs, but will also receive:</a:t>
            </a:r>
          </a:p>
          <a:p>
            <a:pPr lvl="0"/>
            <a:r>
              <a:rPr lang="en-GB" sz="1200" kern="1200" dirty="0" smtClean="0">
                <a:solidFill>
                  <a:schemeClr val="tx1"/>
                </a:solidFill>
                <a:effectLst/>
                <a:latin typeface="+mn-lt"/>
                <a:ea typeface="+mn-ea"/>
                <a:cs typeface="+mn-cs"/>
              </a:rPr>
              <a:t>A </a:t>
            </a:r>
            <a:r>
              <a:rPr lang="en-GB" sz="1200" b="1" kern="1200" dirty="0" smtClean="0">
                <a:solidFill>
                  <a:schemeClr val="tx1"/>
                </a:solidFill>
                <a:effectLst/>
                <a:latin typeface="+mn-lt"/>
                <a:ea typeface="+mn-ea"/>
                <a:cs typeface="+mn-cs"/>
              </a:rPr>
              <a:t>termly training session</a:t>
            </a:r>
            <a:r>
              <a:rPr lang="en-GB" sz="1200" kern="1200" dirty="0" smtClean="0">
                <a:solidFill>
                  <a:schemeClr val="tx1"/>
                </a:solidFill>
                <a:effectLst/>
                <a:latin typeface="+mn-lt"/>
                <a:ea typeface="+mn-ea"/>
                <a:cs typeface="+mn-cs"/>
              </a:rPr>
              <a:t> on a particular topic, which would be run during the second half of each term to alternate with the MHC update meetings </a:t>
            </a:r>
          </a:p>
          <a:p>
            <a:pPr lvl="0"/>
            <a:r>
              <a:rPr lang="en-GB" sz="1200" b="0" kern="1200" dirty="0" smtClean="0">
                <a:solidFill>
                  <a:schemeClr val="tx1"/>
                </a:solidFill>
                <a:effectLst/>
                <a:latin typeface="+mn-lt"/>
                <a:ea typeface="+mn-ea"/>
                <a:cs typeface="+mn-cs"/>
              </a:rPr>
              <a:t>There will</a:t>
            </a:r>
            <a:r>
              <a:rPr lang="en-GB" sz="1200" b="0" kern="1200" baseline="0" dirty="0" smtClean="0">
                <a:solidFill>
                  <a:schemeClr val="tx1"/>
                </a:solidFill>
                <a:effectLst/>
                <a:latin typeface="+mn-lt"/>
                <a:ea typeface="+mn-ea"/>
                <a:cs typeface="+mn-cs"/>
              </a:rPr>
              <a:t> also be </a:t>
            </a:r>
            <a:r>
              <a:rPr lang="en-GB" sz="1200" b="1" kern="1200" dirty="0" smtClean="0">
                <a:solidFill>
                  <a:schemeClr val="tx1"/>
                </a:solidFill>
                <a:effectLst/>
                <a:latin typeface="+mn-lt"/>
                <a:ea typeface="+mn-ea"/>
                <a:cs typeface="+mn-cs"/>
              </a:rPr>
              <a:t>Termly supervision opportunities</a:t>
            </a:r>
            <a:r>
              <a:rPr lang="en-GB" sz="1200" kern="1200" dirty="0" smtClean="0">
                <a:solidFill>
                  <a:schemeClr val="tx1"/>
                </a:solidFill>
                <a:effectLst/>
                <a:latin typeface="+mn-lt"/>
                <a:ea typeface="+mn-ea"/>
                <a:cs typeface="+mn-cs"/>
              </a:rPr>
              <a:t> for MHC+</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discuss their role and their practice in developing whole-school approaches to mental health</a:t>
            </a:r>
            <a:r>
              <a:rPr lang="en-GB" sz="1200" kern="1200" baseline="0" dirty="0" smtClean="0">
                <a:solidFill>
                  <a:schemeClr val="tx1"/>
                </a:solidFill>
                <a:effectLst/>
                <a:latin typeface="+mn-lt"/>
                <a:ea typeface="+mn-ea"/>
                <a:cs typeface="+mn-cs"/>
              </a:rPr>
              <a:t> and wellbeing</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MHC+ will also be asked to complete a </a:t>
            </a:r>
            <a:r>
              <a:rPr lang="en-GB" sz="1200" b="1" kern="1200" dirty="0" smtClean="0">
                <a:solidFill>
                  <a:schemeClr val="tx1"/>
                </a:solidFill>
                <a:effectLst/>
                <a:latin typeface="+mn-lt"/>
                <a:ea typeface="+mn-ea"/>
                <a:cs typeface="+mn-cs"/>
              </a:rPr>
              <a:t>School-Based Emotional Wellbeing Audit</a:t>
            </a:r>
            <a:r>
              <a:rPr lang="en-GB" sz="1200" kern="1200" dirty="0" smtClean="0">
                <a:solidFill>
                  <a:schemeClr val="tx1"/>
                </a:solidFill>
                <a:effectLst/>
                <a:latin typeface="+mn-lt"/>
                <a:ea typeface="+mn-ea"/>
                <a:cs typeface="+mn-cs"/>
              </a:rPr>
              <a:t> at the beginning and the end of the school year, as part of our obligation to the CCG.</a:t>
            </a:r>
          </a:p>
          <a:p>
            <a:endParaRPr lang="en-GB" dirty="0"/>
          </a:p>
        </p:txBody>
      </p:sp>
      <p:sp>
        <p:nvSpPr>
          <p:cNvPr id="4" name="Slide Number Placeholder 3"/>
          <p:cNvSpPr>
            <a:spLocks noGrp="1"/>
          </p:cNvSpPr>
          <p:nvPr>
            <p:ph type="sldNum" sz="quarter" idx="10"/>
          </p:nvPr>
        </p:nvSpPr>
        <p:spPr/>
        <p:txBody>
          <a:bodyPr/>
          <a:lstStyle/>
          <a:p>
            <a:fld id="{E8577AA6-A740-493A-BDF8-99CC6794DE5C}" type="slidenum">
              <a:rPr lang="en-GB" smtClean="0"/>
              <a:t>10</a:t>
            </a:fld>
            <a:endParaRPr lang="en-GB"/>
          </a:p>
        </p:txBody>
      </p:sp>
    </p:spTree>
    <p:extLst>
      <p:ext uri="{BB962C8B-B14F-4D97-AF65-F5344CB8AC3E}">
        <p14:creationId xmlns:p14="http://schemas.microsoft.com/office/powerpoint/2010/main" val="325333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a:t>
            </a:r>
            <a:r>
              <a:rPr lang="en-GB" sz="1200" kern="1200" baseline="0" dirty="0" smtClean="0">
                <a:solidFill>
                  <a:schemeClr val="tx1"/>
                </a:solidFill>
                <a:effectLst/>
                <a:latin typeface="+mn-lt"/>
                <a:ea typeface="+mn-ea"/>
                <a:cs typeface="+mn-cs"/>
              </a:rPr>
              <a:t> that’s what things look like for this year – some changes but also lots of opportunities. </a:t>
            </a:r>
          </a:p>
          <a:p>
            <a:r>
              <a:rPr lang="en-GB" sz="1200" kern="1200" baseline="0" dirty="0" smtClean="0">
                <a:solidFill>
                  <a:schemeClr val="tx1"/>
                </a:solidFill>
                <a:effectLst/>
                <a:latin typeface="+mn-lt"/>
                <a:ea typeface="+mn-ea"/>
                <a:cs typeface="+mn-cs"/>
              </a:rPr>
              <a:t>So w</a:t>
            </a:r>
            <a:r>
              <a:rPr lang="en-GB" sz="1200" kern="1200" dirty="0" smtClean="0">
                <a:solidFill>
                  <a:schemeClr val="tx1"/>
                </a:solidFill>
                <a:effectLst/>
                <a:latin typeface="+mn-lt"/>
                <a:ea typeface="+mn-ea"/>
                <a:cs typeface="+mn-cs"/>
              </a:rPr>
              <a:t>here do</a:t>
            </a:r>
            <a:r>
              <a:rPr lang="en-GB" sz="1200" kern="1200" baseline="0" dirty="0" smtClean="0">
                <a:solidFill>
                  <a:schemeClr val="tx1"/>
                </a:solidFill>
                <a:effectLst/>
                <a:latin typeface="+mn-lt"/>
                <a:ea typeface="+mn-ea"/>
                <a:cs typeface="+mn-cs"/>
              </a:rPr>
              <a:t> we</a:t>
            </a:r>
            <a:r>
              <a:rPr lang="en-GB" sz="1200" kern="1200" dirty="0" smtClean="0">
                <a:solidFill>
                  <a:schemeClr val="tx1"/>
                </a:solidFill>
                <a:effectLst/>
                <a:latin typeface="+mn-lt"/>
                <a:ea typeface="+mn-ea"/>
                <a:cs typeface="+mn-cs"/>
              </a:rPr>
              <a:t> go from here? </a:t>
            </a:r>
          </a:p>
          <a:p>
            <a:r>
              <a:rPr lang="en-GB" sz="1200" kern="1200" dirty="0" smtClean="0">
                <a:solidFill>
                  <a:schemeClr val="tx1"/>
                </a:solidFill>
                <a:effectLst/>
                <a:latin typeface="+mn-lt"/>
                <a:ea typeface="+mn-ea"/>
                <a:cs typeface="+mn-cs"/>
              </a:rPr>
              <a:t>Well,</a:t>
            </a:r>
            <a:r>
              <a:rPr lang="en-GB" sz="1200" kern="1200" baseline="0" dirty="0" smtClean="0">
                <a:solidFill>
                  <a:schemeClr val="tx1"/>
                </a:solidFill>
                <a:effectLst/>
                <a:latin typeface="+mn-lt"/>
                <a:ea typeface="+mn-ea"/>
                <a:cs typeface="+mn-cs"/>
              </a:rPr>
              <a:t> a</a:t>
            </a:r>
            <a:r>
              <a:rPr lang="en-GB" sz="1200" kern="1200" dirty="0" smtClean="0">
                <a:solidFill>
                  <a:schemeClr val="tx1"/>
                </a:solidFill>
                <a:effectLst/>
                <a:latin typeface="+mn-lt"/>
                <a:ea typeface="+mn-ea"/>
                <a:cs typeface="+mn-cs"/>
              </a:rPr>
              <a:t>ll of the Healthy Minds funded projects,</a:t>
            </a:r>
            <a:r>
              <a:rPr lang="en-GB" sz="1200" kern="1200" baseline="0" dirty="0" smtClean="0">
                <a:solidFill>
                  <a:schemeClr val="tx1"/>
                </a:solidFill>
                <a:effectLst/>
                <a:latin typeface="+mn-lt"/>
                <a:ea typeface="+mn-ea"/>
                <a:cs typeface="+mn-cs"/>
              </a:rPr>
              <a:t> so that’s all of the things I’ve been talking about, </a:t>
            </a:r>
            <a:r>
              <a:rPr lang="en-GB" sz="1200" kern="1200" dirty="0" smtClean="0">
                <a:solidFill>
                  <a:schemeClr val="tx1"/>
                </a:solidFill>
                <a:effectLst/>
                <a:latin typeface="+mn-lt"/>
                <a:ea typeface="+mn-ea"/>
                <a:cs typeface="+mn-cs"/>
              </a:rPr>
              <a:t>will be formally launched on 12</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October. </a:t>
            </a:r>
          </a:p>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DfE</a:t>
            </a:r>
            <a:r>
              <a:rPr lang="en-GB" sz="1200" kern="1200" dirty="0" smtClean="0">
                <a:solidFill>
                  <a:schemeClr val="tx1"/>
                </a:solidFill>
                <a:effectLst/>
                <a:latin typeface="+mn-lt"/>
                <a:ea typeface="+mn-ea"/>
                <a:cs typeface="+mn-cs"/>
              </a:rPr>
              <a:t> Senior Mental Health Leads training, which you may have also heard about already, will also be promoted on this date, as Bradford are now an approved provider of training for this. </a:t>
            </a:r>
          </a:p>
          <a:p>
            <a:r>
              <a:rPr lang="en-GB" sz="1200" kern="1200" dirty="0" smtClean="0">
                <a:solidFill>
                  <a:schemeClr val="tx1"/>
                </a:solidFill>
                <a:effectLst/>
                <a:latin typeface="+mn-lt"/>
                <a:ea typeface="+mn-ea"/>
                <a:cs typeface="+mn-cs"/>
              </a:rPr>
              <a:t>In the meantime, if you’re one</a:t>
            </a:r>
            <a:r>
              <a:rPr lang="en-GB" sz="1200" kern="1200" baseline="0" dirty="0" smtClean="0">
                <a:solidFill>
                  <a:schemeClr val="tx1"/>
                </a:solidFill>
                <a:effectLst/>
                <a:latin typeface="+mn-lt"/>
                <a:ea typeface="+mn-ea"/>
                <a:cs typeface="+mn-cs"/>
              </a:rPr>
              <a:t> of the 85% of schools who</a:t>
            </a:r>
            <a:r>
              <a:rPr lang="en-GB" sz="1200" kern="1200" dirty="0" smtClean="0">
                <a:solidFill>
                  <a:schemeClr val="tx1"/>
                </a:solidFill>
                <a:effectLst/>
                <a:latin typeface="+mn-lt"/>
                <a:ea typeface="+mn-ea"/>
                <a:cs typeface="+mn-cs"/>
              </a:rPr>
              <a:t> already have a MHC, it would be helpful if you can begin to consider whether your school is likely to be a “mental health engaged” school, a “mental health enhanced” school or even a “mental health embedded school! This</a:t>
            </a:r>
            <a:r>
              <a:rPr lang="en-GB" sz="1200" kern="1200" baseline="0" dirty="0" smtClean="0">
                <a:solidFill>
                  <a:schemeClr val="tx1"/>
                </a:solidFill>
                <a:effectLst/>
                <a:latin typeface="+mn-lt"/>
                <a:ea typeface="+mn-ea"/>
                <a:cs typeface="+mn-cs"/>
              </a:rPr>
              <a:t> will involve having discussions with your colleagues in Senior Leadership and thinking about what you would realistically be able to commit to over the next year.</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So thank you for listening - and at this point I’m going to hand over to Kay.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8577AA6-A740-493A-BDF8-99CC6794DE5C}" type="slidenum">
              <a:rPr lang="en-GB" smtClean="0"/>
              <a:t>11</a:t>
            </a:fld>
            <a:endParaRPr lang="en-GB"/>
          </a:p>
        </p:txBody>
      </p:sp>
    </p:spTree>
    <p:extLst>
      <p:ext uri="{BB962C8B-B14F-4D97-AF65-F5344CB8AC3E}">
        <p14:creationId xmlns:p14="http://schemas.microsoft.com/office/powerpoint/2010/main" val="347051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bg1"/>
                </a:solidFill>
                <a:latin typeface="Raleway ExtraBold" panose="020B0903030101060003" pitchFamily="34" charset="0"/>
              </a:rPr>
              <a:t>Bradford Healthy Minds Chartermark</a:t>
            </a:r>
            <a:br>
              <a:rPr lang="en-GB" sz="1200" dirty="0" smtClean="0">
                <a:solidFill>
                  <a:schemeClr val="bg1"/>
                </a:solidFill>
                <a:latin typeface="Raleway ExtraBold" panose="020B0903030101060003" pitchFamily="34" charset="0"/>
              </a:rPr>
            </a:br>
            <a:r>
              <a:rPr lang="en-GB" sz="1200" dirty="0" smtClean="0">
                <a:solidFill>
                  <a:schemeClr val="bg1"/>
                </a:solidFill>
                <a:latin typeface="Raleway ExtraBold" panose="020B0903030101060003" pitchFamily="34" charset="0"/>
              </a:rPr>
              <a:t>&amp;</a:t>
            </a:r>
            <a:br>
              <a:rPr lang="en-GB" sz="1200" dirty="0" smtClean="0">
                <a:solidFill>
                  <a:schemeClr val="bg1"/>
                </a:solidFill>
                <a:latin typeface="Raleway ExtraBold" panose="020B0903030101060003" pitchFamily="34" charset="0"/>
              </a:rPr>
            </a:br>
            <a:r>
              <a:rPr lang="en-GB" sz="1200" dirty="0" smtClean="0">
                <a:solidFill>
                  <a:schemeClr val="bg1"/>
                </a:solidFill>
                <a:latin typeface="Raleway ExtraBold" panose="020B0903030101060003" pitchFamily="34" charset="0"/>
              </a:rPr>
              <a:t>Bradford </a:t>
            </a:r>
            <a:r>
              <a:rPr lang="en-GB" sz="1200" dirty="0" err="1" smtClean="0">
                <a:solidFill>
                  <a:schemeClr val="bg1"/>
                </a:solidFill>
                <a:latin typeface="Raleway ExtraBold" panose="020B0903030101060003" pitchFamily="34" charset="0"/>
              </a:rPr>
              <a:t>DfE</a:t>
            </a:r>
            <a:r>
              <a:rPr lang="en-GB" sz="1200" dirty="0" smtClean="0">
                <a:solidFill>
                  <a:schemeClr val="bg1"/>
                </a:solidFill>
                <a:latin typeface="Raleway ExtraBold" panose="020B0903030101060003" pitchFamily="34" charset="0"/>
              </a:rPr>
              <a:t> Accredited Senior </a:t>
            </a:r>
            <a:br>
              <a:rPr lang="en-GB" sz="1200" dirty="0" smtClean="0">
                <a:solidFill>
                  <a:schemeClr val="bg1"/>
                </a:solidFill>
                <a:latin typeface="Raleway ExtraBold" panose="020B0903030101060003" pitchFamily="34" charset="0"/>
              </a:rPr>
            </a:br>
            <a:r>
              <a:rPr lang="en-GB" sz="1200" dirty="0" smtClean="0">
                <a:solidFill>
                  <a:schemeClr val="bg1"/>
                </a:solidFill>
                <a:latin typeface="Raleway ExtraBold" panose="020B0903030101060003" pitchFamily="34" charset="0"/>
              </a:rPr>
              <a:t>Mental Health Leads Training </a:t>
            </a:r>
            <a:endParaRPr lang="en-GB" dirty="0"/>
          </a:p>
        </p:txBody>
      </p:sp>
      <p:sp>
        <p:nvSpPr>
          <p:cNvPr id="4" name="Slide Number Placeholder 3"/>
          <p:cNvSpPr>
            <a:spLocks noGrp="1"/>
          </p:cNvSpPr>
          <p:nvPr>
            <p:ph type="sldNum" sz="quarter" idx="10"/>
          </p:nvPr>
        </p:nvSpPr>
        <p:spPr/>
        <p:txBody>
          <a:bodyPr/>
          <a:lstStyle/>
          <a:p>
            <a:fld id="{5208C050-6019-4648-B07D-0DD42E8C23CC}" type="slidenum">
              <a:rPr lang="en-GB" smtClean="0"/>
              <a:t>12</a:t>
            </a:fld>
            <a:endParaRPr lang="en-GB"/>
          </a:p>
        </p:txBody>
      </p:sp>
    </p:spTree>
    <p:extLst>
      <p:ext uri="{BB962C8B-B14F-4D97-AF65-F5344CB8AC3E}">
        <p14:creationId xmlns:p14="http://schemas.microsoft.com/office/powerpoint/2010/main" val="266638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smtClean="0">
                <a:solidFill>
                  <a:srgbClr val="000000"/>
                </a:solidFill>
                <a:latin typeface="Arial" panose="020B0604020202020204" pitchFamily="34" charset="0"/>
                <a:cs typeface="Arial" panose="020B0604020202020204" pitchFamily="34" charset="0"/>
              </a:rPr>
              <a:t>The focus of the Bradford Healthy Minds Chartermark is to provide an opportunity for schools and settings to showcase the development of their </a:t>
            </a:r>
            <a:r>
              <a:rPr lang="en-GB" sz="1200" b="1" dirty="0" smtClean="0">
                <a:solidFill>
                  <a:srgbClr val="000000"/>
                </a:solidFill>
                <a:latin typeface="Arial" panose="020B0604020202020204" pitchFamily="34" charset="0"/>
                <a:cs typeface="Arial" panose="020B0604020202020204" pitchFamily="34" charset="0"/>
              </a:rPr>
              <a:t>whole school approach </a:t>
            </a:r>
            <a:r>
              <a:rPr lang="en-GB" sz="1200" dirty="0" smtClean="0">
                <a:solidFill>
                  <a:srgbClr val="000000"/>
                </a:solidFill>
                <a:latin typeface="Arial" panose="020B0604020202020204" pitchFamily="34" charset="0"/>
                <a:cs typeface="Arial" panose="020B0604020202020204" pitchFamily="34" charset="0"/>
              </a:rPr>
              <a:t>to emotional health and wellbeing. </a:t>
            </a:r>
          </a:p>
          <a:p>
            <a:pPr algn="just"/>
            <a:endParaRPr lang="en-GB" sz="1200" dirty="0" smtClean="0">
              <a:solidFill>
                <a:srgbClr val="000000"/>
              </a:solidFill>
              <a:latin typeface="Arial" panose="020B0604020202020204" pitchFamily="34" charset="0"/>
              <a:cs typeface="Arial" panose="020B0604020202020204" pitchFamily="34" charset="0"/>
            </a:endParaRPr>
          </a:p>
          <a:p>
            <a:pPr algn="just"/>
            <a:r>
              <a:rPr lang="en-GB" sz="1200" b="1" i="1" dirty="0" smtClean="0">
                <a:solidFill>
                  <a:srgbClr val="000000"/>
                </a:solidFill>
                <a:latin typeface="Arial" panose="020B0604020202020204" pitchFamily="34" charset="0"/>
                <a:cs typeface="Arial" panose="020B0604020202020204" pitchFamily="34" charset="0"/>
              </a:rPr>
              <a:t>The outcome will ensure a school ethos of attunement, relationships and connection alongside limits, safety, structure and high expectations. </a:t>
            </a:r>
          </a:p>
          <a:p>
            <a:pPr algn="just"/>
            <a:endParaRPr lang="en-GB" sz="1200" dirty="0" smtClean="0">
              <a:solidFill>
                <a:srgbClr val="000000"/>
              </a:solidFill>
              <a:latin typeface="Arial" panose="020B0604020202020204" pitchFamily="34" charset="0"/>
              <a:cs typeface="Arial" panose="020B0604020202020204" pitchFamily="34" charset="0"/>
            </a:endParaRPr>
          </a:p>
          <a:p>
            <a:pPr algn="just"/>
            <a:r>
              <a:rPr lang="en-GB" sz="1200" dirty="0" smtClean="0">
                <a:solidFill>
                  <a:srgbClr val="000000"/>
                </a:solidFill>
                <a:latin typeface="Arial" panose="020B0604020202020204" pitchFamily="34" charset="0"/>
                <a:cs typeface="Arial" panose="020B0604020202020204" pitchFamily="34" charset="0"/>
              </a:rPr>
              <a:t>The Chartermark is based on </a:t>
            </a:r>
            <a:r>
              <a:rPr lang="en-GB" sz="1200" b="1" dirty="0" smtClean="0">
                <a:solidFill>
                  <a:srgbClr val="000000"/>
                </a:solidFill>
                <a:latin typeface="Arial" panose="020B0604020202020204" pitchFamily="34" charset="0"/>
                <a:cs typeface="Arial" panose="020B0604020202020204" pitchFamily="34" charset="0"/>
              </a:rPr>
              <a:t>eight key principles </a:t>
            </a:r>
            <a:r>
              <a:rPr lang="en-GB" sz="1200" dirty="0" smtClean="0">
                <a:solidFill>
                  <a:srgbClr val="000000"/>
                </a:solidFill>
                <a:latin typeface="Arial" panose="020B0604020202020204" pitchFamily="34" charset="0"/>
                <a:cs typeface="Arial" panose="020B0604020202020204" pitchFamily="34" charset="0"/>
              </a:rPr>
              <a:t>for mental health and wellbeing as recognised by Public Health England as is the </a:t>
            </a:r>
            <a:r>
              <a:rPr lang="en-GB" sz="1200" dirty="0" err="1" smtClean="0">
                <a:solidFill>
                  <a:srgbClr val="000000"/>
                </a:solidFill>
                <a:latin typeface="Arial" panose="020B0604020202020204" pitchFamily="34" charset="0"/>
                <a:cs typeface="Arial" panose="020B0604020202020204" pitchFamily="34" charset="0"/>
              </a:rPr>
              <a:t>DfE</a:t>
            </a:r>
            <a:r>
              <a:rPr lang="en-GB" sz="1200" dirty="0" smtClean="0">
                <a:solidFill>
                  <a:srgbClr val="000000"/>
                </a:solidFill>
                <a:latin typeface="Arial" panose="020B0604020202020204" pitchFamily="34" charset="0"/>
                <a:cs typeface="Arial" panose="020B0604020202020204" pitchFamily="34" charset="0"/>
              </a:rPr>
              <a:t> Mental Health Senior Lead Training. Bradford schools undertaking the Chartermark will benefit from accessing the </a:t>
            </a:r>
            <a:r>
              <a:rPr lang="en-GB" sz="1200" dirty="0" err="1" smtClean="0">
                <a:solidFill>
                  <a:srgbClr val="000000"/>
                </a:solidFill>
                <a:latin typeface="Arial" panose="020B0604020202020204" pitchFamily="34" charset="0"/>
                <a:cs typeface="Arial" panose="020B0604020202020204" pitchFamily="34" charset="0"/>
              </a:rPr>
              <a:t>DfE</a:t>
            </a:r>
            <a:r>
              <a:rPr lang="en-GB" sz="1200" dirty="0" smtClean="0">
                <a:solidFill>
                  <a:srgbClr val="000000"/>
                </a:solidFill>
                <a:latin typeface="Arial" panose="020B0604020202020204" pitchFamily="34" charset="0"/>
                <a:cs typeface="Arial" panose="020B0604020202020204" pitchFamily="34" charset="0"/>
              </a:rPr>
              <a:t> Mental Health Senior Lead Training. </a:t>
            </a:r>
            <a:endParaRPr lang="en-GB" sz="120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5208C050-6019-4648-B07D-0DD42E8C23CC}" type="slidenum">
              <a:rPr lang="en-GB" smtClean="0"/>
              <a:t>14</a:t>
            </a:fld>
            <a:endParaRPr lang="en-GB"/>
          </a:p>
        </p:txBody>
      </p:sp>
    </p:spTree>
    <p:extLst>
      <p:ext uri="{BB962C8B-B14F-4D97-AF65-F5344CB8AC3E}">
        <p14:creationId xmlns:p14="http://schemas.microsoft.com/office/powerpoint/2010/main" val="47754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30"/>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998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12401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01419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01089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08469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733727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567273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4715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716016" y="6273246"/>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706366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1544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75253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22/09/2021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22/09/2021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22/09/2021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22/09/2021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22/09/2021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22/09/2021</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32239" y="6021290"/>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1D21240-680F-4A10-B640-2202C08C4B63}" type="datetimeFigureOut">
              <a:rPr lang="en-GB" smtClean="0">
                <a:solidFill>
                  <a:prstClr val="black">
                    <a:tint val="75000"/>
                  </a:prstClr>
                </a:solidFill>
              </a:rPr>
              <a:pPr defTabSz="685800"/>
              <a:t>22/09/2021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156CE684-F05E-4C89-A51B-ACA117B2357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030788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motionalWellbeingChartermark@bradford.gov.uk"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hyperlink" Target="mailto:EmotionalWellbeingChartermark@bradford.gov.uk" TargetMode="External"/><Relationship Id="rId4" Type="http://schemas.openxmlformats.org/officeDocument/2006/relationships/hyperlink" Target="https://bso.bradford.gov.uk/Schools/CMSPage.aspx?mid=358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hyperlink" Target="mailto:BradfordSeniorMentalHealthLeads@bradford.gov.uk" TargetMode="External"/><Relationship Id="rId4" Type="http://schemas.openxmlformats.org/officeDocument/2006/relationships/hyperlink" Target="https://skills4bradford.co.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SENDTandC@bradford.gov.u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s://localoffer.bradford.gov.uk/service/1436-an-introduction--one-minute-guides"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localoffer.bradford.gov.uk/"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mailto:SENDTandC@bradford.gov.uk"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hyperlink" Target="mailto:ruth.dennis@bradford.gov.uk?subject=Staff%20Wellbeing%20Suppor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Senco Network</a:t>
            </a:r>
            <a:endParaRPr lang="en-GB" sz="6000" dirty="0"/>
          </a:p>
        </p:txBody>
      </p:sp>
      <p:sp>
        <p:nvSpPr>
          <p:cNvPr id="3" name="Subtitle 2"/>
          <p:cNvSpPr>
            <a:spLocks noGrp="1"/>
          </p:cNvSpPr>
          <p:nvPr>
            <p:ph type="subTitle" idx="1"/>
          </p:nvPr>
        </p:nvSpPr>
        <p:spPr>
          <a:xfrm>
            <a:off x="1403649" y="3573016"/>
            <a:ext cx="6472808" cy="648072"/>
          </a:xfrm>
        </p:spPr>
        <p:txBody>
          <a:bodyPr/>
          <a:lstStyle/>
          <a:p>
            <a:r>
              <a:rPr lang="en-GB" dirty="0" smtClean="0"/>
              <a:t>Autumn Term 2021</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9" y="4209838"/>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93105983"/>
              </p:ext>
            </p:extLst>
          </p:nvPr>
        </p:nvGraphicFramePr>
        <p:xfrm>
          <a:off x="511445" y="692697"/>
          <a:ext cx="8020995" cy="5308054"/>
        </p:xfrm>
        <a:graphic>
          <a:graphicData uri="http://schemas.openxmlformats.org/drawingml/2006/table">
            <a:tbl>
              <a:tblPr firstRow="1" bandRow="1">
                <a:tableStyleId>{5C22544A-7EE6-4342-B048-85BDC9FD1C3A}</a:tableStyleId>
              </a:tblPr>
              <a:tblGrid>
                <a:gridCol w="8020995">
                  <a:extLst>
                    <a:ext uri="{9D8B030D-6E8A-4147-A177-3AD203B41FA5}">
                      <a16:colId xmlns:a16="http://schemas.microsoft.com/office/drawing/2014/main" val="135862307"/>
                    </a:ext>
                  </a:extLst>
                </a:gridCol>
              </a:tblGrid>
              <a:tr h="1270948">
                <a:tc>
                  <a:txBody>
                    <a:bodyPr/>
                    <a:lstStyle/>
                    <a:p>
                      <a:pPr algn="ctr"/>
                      <a:r>
                        <a:rPr lang="en-GB" sz="2400" dirty="0" smtClean="0">
                          <a:solidFill>
                            <a:srgbClr val="009999"/>
                          </a:solidFill>
                        </a:rPr>
                        <a:t>Mental Health Champions Plus (MHC+)</a:t>
                      </a:r>
                    </a:p>
                    <a:p>
                      <a:pPr algn="ctr"/>
                      <a:r>
                        <a:rPr lang="en-GB" sz="2100" i="1" dirty="0" smtClean="0">
                          <a:solidFill>
                            <a:srgbClr val="009999"/>
                          </a:solidFill>
                        </a:rPr>
                        <a:t>“Mental Health </a:t>
                      </a:r>
                      <a:r>
                        <a:rPr lang="en-GB" sz="2100" i="1" u="sng" dirty="0" smtClean="0">
                          <a:solidFill>
                            <a:srgbClr val="009999"/>
                          </a:solidFill>
                        </a:rPr>
                        <a:t>Enhanced</a:t>
                      </a:r>
                      <a:r>
                        <a:rPr lang="en-GB" sz="2100" i="1" dirty="0" smtClean="0">
                          <a:solidFill>
                            <a:srgbClr val="009999"/>
                          </a:solidFill>
                        </a:rPr>
                        <a:t>”</a:t>
                      </a:r>
                    </a:p>
                    <a:p>
                      <a:pPr algn="ctr"/>
                      <a:r>
                        <a:rPr lang="en-GB" sz="2100" b="0" dirty="0" smtClean="0">
                          <a:solidFill>
                            <a:srgbClr val="009999"/>
                          </a:solidFill>
                        </a:rPr>
                        <a:t>Sophie Davis</a:t>
                      </a:r>
                      <a:endParaRPr lang="en-GB" sz="2100" b="0" dirty="0">
                        <a:solidFill>
                          <a:srgbClr val="009999"/>
                        </a:solidFill>
                      </a:endParaRPr>
                    </a:p>
                  </a:txBody>
                  <a:tcPr marL="68580" marR="68580" marT="34290" marB="34290">
                    <a:solidFill>
                      <a:schemeClr val="bg1">
                        <a:lumMod val="85000"/>
                      </a:schemeClr>
                    </a:solidFill>
                  </a:tcPr>
                </a:tc>
                <a:extLst>
                  <a:ext uri="{0D108BD9-81ED-4DB2-BD59-A6C34878D82A}">
                    <a16:rowId xmlns:a16="http://schemas.microsoft.com/office/drawing/2014/main" val="1756535540"/>
                  </a:ext>
                </a:extLst>
              </a:tr>
              <a:tr h="4037106">
                <a:tc>
                  <a:txBody>
                    <a:bodyPr/>
                    <a:lstStyle/>
                    <a:p>
                      <a:r>
                        <a:rPr lang="en-GB" sz="2100" dirty="0" smtClean="0">
                          <a:solidFill>
                            <a:srgbClr val="009999"/>
                          </a:solidFill>
                        </a:rPr>
                        <a:t>As MHC,</a:t>
                      </a:r>
                      <a:r>
                        <a:rPr lang="en-GB" sz="2100" baseline="0" dirty="0" smtClean="0">
                          <a:solidFill>
                            <a:srgbClr val="009999"/>
                          </a:solidFill>
                        </a:rPr>
                        <a:t> but school would also need to be </a:t>
                      </a:r>
                      <a:r>
                        <a:rPr lang="en-GB" sz="2100" b="1" baseline="0" dirty="0" smtClean="0">
                          <a:solidFill>
                            <a:srgbClr val="009999"/>
                          </a:solidFill>
                        </a:rPr>
                        <a:t>developing whole-school approaches </a:t>
                      </a:r>
                      <a:r>
                        <a:rPr lang="en-GB" sz="2100" baseline="0" dirty="0" smtClean="0">
                          <a:solidFill>
                            <a:srgbClr val="009999"/>
                          </a:solidFill>
                        </a:rPr>
                        <a:t>to emotional wellbeing and mental health (e.g. whole school approach training and/or </a:t>
                      </a:r>
                      <a:r>
                        <a:rPr lang="en-GB" sz="2100" baseline="0" dirty="0" err="1" smtClean="0">
                          <a:solidFill>
                            <a:srgbClr val="009999"/>
                          </a:solidFill>
                        </a:rPr>
                        <a:t>DfE</a:t>
                      </a:r>
                      <a:r>
                        <a:rPr lang="en-GB" sz="2100" baseline="0" dirty="0" smtClean="0">
                          <a:solidFill>
                            <a:srgbClr val="009999"/>
                          </a:solidFill>
                        </a:rPr>
                        <a:t> Senior Mental Health Leads training </a:t>
                      </a:r>
                    </a:p>
                    <a:p>
                      <a:pPr marL="457200" indent="-457200">
                        <a:buFont typeface="Arial" panose="020B0604020202020204" pitchFamily="34" charset="0"/>
                        <a:buChar char="•"/>
                      </a:pPr>
                      <a:r>
                        <a:rPr lang="en-GB" sz="2100" b="1" dirty="0" smtClean="0">
                          <a:solidFill>
                            <a:srgbClr val="009999"/>
                          </a:solidFill>
                        </a:rPr>
                        <a:t>Termly focused</a:t>
                      </a:r>
                      <a:r>
                        <a:rPr lang="en-GB" sz="2100" b="1" baseline="0" dirty="0" smtClean="0">
                          <a:solidFill>
                            <a:srgbClr val="009999"/>
                          </a:solidFill>
                        </a:rPr>
                        <a:t> training session </a:t>
                      </a:r>
                      <a:r>
                        <a:rPr lang="en-GB" sz="2100" baseline="0" dirty="0" smtClean="0">
                          <a:solidFill>
                            <a:srgbClr val="009999"/>
                          </a:solidFill>
                        </a:rPr>
                        <a:t>(alternate half term to the MHC update sessions)   </a:t>
                      </a:r>
                    </a:p>
                    <a:p>
                      <a:pPr marL="0" indent="0">
                        <a:buFont typeface="Arial" panose="020B0604020202020204" pitchFamily="34" charset="0"/>
                        <a:buNone/>
                      </a:pPr>
                      <a:endParaRPr lang="en-GB" sz="2100" baseline="0" dirty="0" smtClean="0">
                        <a:solidFill>
                          <a:srgbClr val="009999"/>
                        </a:solidFill>
                      </a:endParaRPr>
                    </a:p>
                    <a:p>
                      <a:pPr marL="457200" indent="-457200">
                        <a:buFont typeface="Arial" panose="020B0604020202020204" pitchFamily="34" charset="0"/>
                        <a:buChar char="•"/>
                      </a:pPr>
                      <a:endParaRPr lang="en-GB" sz="2100" b="0" baseline="0" dirty="0" smtClean="0">
                        <a:solidFill>
                          <a:srgbClr val="009999"/>
                        </a:solidFill>
                      </a:endParaRPr>
                    </a:p>
                    <a:p>
                      <a:pPr marL="457200" indent="-457200">
                        <a:buFont typeface="Arial" panose="020B0604020202020204" pitchFamily="34" charset="0"/>
                        <a:buChar char="•"/>
                      </a:pPr>
                      <a:r>
                        <a:rPr lang="en-GB" sz="2100" b="0" baseline="0" dirty="0" smtClean="0">
                          <a:solidFill>
                            <a:srgbClr val="009999"/>
                          </a:solidFill>
                        </a:rPr>
                        <a:t>Optional </a:t>
                      </a:r>
                      <a:r>
                        <a:rPr lang="en-GB" sz="2100" b="1" baseline="0" dirty="0" smtClean="0">
                          <a:solidFill>
                            <a:srgbClr val="009999"/>
                          </a:solidFill>
                        </a:rPr>
                        <a:t>termly supervision</a:t>
                      </a:r>
                      <a:r>
                        <a:rPr lang="en-GB" sz="2100" baseline="0" dirty="0" smtClean="0">
                          <a:solidFill>
                            <a:srgbClr val="009999"/>
                          </a:solidFill>
                        </a:rPr>
                        <a:t> re: whole school approaches to wellbeing and mental health</a:t>
                      </a:r>
                    </a:p>
                    <a:p>
                      <a:pPr marL="457200" indent="-457200">
                        <a:buFont typeface="Arial" panose="020B0604020202020204" pitchFamily="34" charset="0"/>
                        <a:buChar char="•"/>
                      </a:pPr>
                      <a:r>
                        <a:rPr lang="en-GB" sz="2100" b="1" baseline="0" dirty="0" smtClean="0">
                          <a:solidFill>
                            <a:srgbClr val="009999"/>
                          </a:solidFill>
                        </a:rPr>
                        <a:t>School Based Emotional Wellbeing Audit</a:t>
                      </a:r>
                      <a:r>
                        <a:rPr lang="en-GB" sz="2100" baseline="0" dirty="0" smtClean="0">
                          <a:solidFill>
                            <a:srgbClr val="009999"/>
                          </a:solidFill>
                        </a:rPr>
                        <a:t> </a:t>
                      </a:r>
                    </a:p>
                    <a:p>
                      <a:pPr marL="0" indent="0">
                        <a:buFont typeface="Arial" panose="020B0604020202020204" pitchFamily="34" charset="0"/>
                        <a:buNone/>
                      </a:pPr>
                      <a:endParaRPr lang="en-GB" sz="2100" baseline="0" dirty="0" smtClean="0">
                        <a:solidFill>
                          <a:srgbClr val="009999"/>
                        </a:solidFill>
                      </a:endParaRPr>
                    </a:p>
                  </a:txBody>
                  <a:tcPr marL="68580" marR="68580" marT="34290" marB="34290">
                    <a:noFill/>
                  </a:tcPr>
                </a:tc>
                <a:extLst>
                  <a:ext uri="{0D108BD9-81ED-4DB2-BD59-A6C34878D82A}">
                    <a16:rowId xmlns:a16="http://schemas.microsoft.com/office/drawing/2014/main" val="3565323027"/>
                  </a:ext>
                </a:extLst>
              </a:tr>
            </a:tbl>
          </a:graphicData>
        </a:graphic>
      </p:graphicFrame>
      <p:pic>
        <p:nvPicPr>
          <p:cNvPr id="8" name="Picture 7"/>
          <p:cNvPicPr>
            <a:picLocks noChangeAspect="1"/>
          </p:cNvPicPr>
          <p:nvPr/>
        </p:nvPicPr>
        <p:blipFill>
          <a:blip r:embed="rId3"/>
          <a:stretch>
            <a:fillRect/>
          </a:stretch>
        </p:blipFill>
        <p:spPr>
          <a:xfrm>
            <a:off x="1115616" y="3573016"/>
            <a:ext cx="6648515" cy="912056"/>
          </a:xfrm>
          <a:prstGeom prst="rect">
            <a:avLst/>
          </a:prstGeom>
        </p:spPr>
      </p:pic>
    </p:spTree>
    <p:extLst>
      <p:ext uri="{BB962C8B-B14F-4D97-AF65-F5344CB8AC3E}">
        <p14:creationId xmlns:p14="http://schemas.microsoft.com/office/powerpoint/2010/main" val="2945423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 </a:t>
            </a:r>
            <a:endParaRPr lang="en-GB" dirty="0"/>
          </a:p>
        </p:txBody>
      </p:sp>
      <p:sp>
        <p:nvSpPr>
          <p:cNvPr id="3" name="Content Placeholder 2"/>
          <p:cNvSpPr>
            <a:spLocks noGrp="1"/>
          </p:cNvSpPr>
          <p:nvPr>
            <p:ph idx="1"/>
          </p:nvPr>
        </p:nvSpPr>
        <p:spPr>
          <a:xfrm>
            <a:off x="628650" y="2125266"/>
            <a:ext cx="7886700" cy="3263504"/>
          </a:xfrm>
        </p:spPr>
        <p:txBody>
          <a:bodyPr>
            <a:normAutofit fontScale="77500" lnSpcReduction="20000"/>
          </a:bodyPr>
          <a:lstStyle/>
          <a:p>
            <a:r>
              <a:rPr lang="en-GB" dirty="0" smtClean="0"/>
              <a:t>Healthy Minds projects (MHC / MHC+ / range of emotional </a:t>
            </a:r>
            <a:r>
              <a:rPr lang="en-GB" dirty="0"/>
              <a:t>w</a:t>
            </a:r>
            <a:r>
              <a:rPr lang="en-GB" dirty="0" smtClean="0"/>
              <a:t>ellbeing whole-school interventions / Chartermark) being launched October 12</a:t>
            </a:r>
            <a:r>
              <a:rPr lang="en-GB" baseline="30000" dirty="0" smtClean="0"/>
              <a:t>th</a:t>
            </a:r>
            <a:endParaRPr lang="en-GB" dirty="0" smtClean="0"/>
          </a:p>
          <a:p>
            <a:r>
              <a:rPr lang="en-GB" dirty="0" err="1" smtClean="0"/>
              <a:t>DfE</a:t>
            </a:r>
            <a:r>
              <a:rPr lang="en-GB" dirty="0" smtClean="0"/>
              <a:t> Senior Leads Training will also be promoted on this date</a:t>
            </a:r>
          </a:p>
          <a:p>
            <a:endParaRPr lang="en-GB" dirty="0"/>
          </a:p>
          <a:p>
            <a:r>
              <a:rPr lang="en-GB" dirty="0" smtClean="0"/>
              <a:t>Begin to consider – is your school likely to be </a:t>
            </a:r>
            <a:r>
              <a:rPr lang="en-GB" dirty="0" smtClean="0">
                <a:solidFill>
                  <a:srgbClr val="7030A0"/>
                </a:solidFill>
              </a:rPr>
              <a:t>Mental Health Engaged</a:t>
            </a:r>
            <a:r>
              <a:rPr lang="en-GB" dirty="0" smtClean="0"/>
              <a:t>, </a:t>
            </a:r>
            <a:r>
              <a:rPr lang="en-GB" dirty="0" smtClean="0">
                <a:solidFill>
                  <a:srgbClr val="009999"/>
                </a:solidFill>
              </a:rPr>
              <a:t>Mental Health Enhanced</a:t>
            </a:r>
            <a:r>
              <a:rPr lang="en-GB" dirty="0" smtClean="0"/>
              <a:t>, or </a:t>
            </a:r>
            <a:r>
              <a:rPr lang="en-GB" dirty="0" smtClean="0">
                <a:solidFill>
                  <a:schemeClr val="accent2"/>
                </a:solidFill>
              </a:rPr>
              <a:t>Mental Health Embedded</a:t>
            </a:r>
            <a:r>
              <a:rPr lang="en-GB" dirty="0" smtClean="0"/>
              <a:t>? </a:t>
            </a:r>
            <a:endParaRPr lang="en-GB" dirty="0"/>
          </a:p>
        </p:txBody>
      </p:sp>
    </p:spTree>
    <p:extLst>
      <p:ext uri="{BB962C8B-B14F-4D97-AF65-F5344CB8AC3E}">
        <p14:creationId xmlns:p14="http://schemas.microsoft.com/office/powerpoint/2010/main" val="2631404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9812" y="1888413"/>
            <a:ext cx="5084717" cy="1411898"/>
          </a:xfrm>
          <a:solidFill>
            <a:srgbClr val="CC00CC"/>
          </a:solidFill>
        </p:spPr>
        <p:txBody>
          <a:bodyPr>
            <a:normAutofit/>
          </a:bodyPr>
          <a:lstStyle/>
          <a:p>
            <a:pPr algn="r"/>
            <a:r>
              <a:rPr lang="en-GB" sz="2100" dirty="0">
                <a:solidFill>
                  <a:schemeClr val="bg1"/>
                </a:solidFill>
                <a:latin typeface="Raleway ExtraBold" panose="020B0903030101060003" pitchFamily="34" charset="0"/>
              </a:rPr>
              <a:t>Bradford Healthy Minds Chartermark</a:t>
            </a:r>
            <a:br>
              <a:rPr lang="en-GB" sz="2100" dirty="0">
                <a:solidFill>
                  <a:schemeClr val="bg1"/>
                </a:solidFill>
                <a:latin typeface="Raleway ExtraBold" panose="020B0903030101060003" pitchFamily="34" charset="0"/>
              </a:rPr>
            </a:br>
            <a:r>
              <a:rPr lang="en-GB" sz="2100" dirty="0">
                <a:solidFill>
                  <a:schemeClr val="bg1"/>
                </a:solidFill>
                <a:latin typeface="Raleway ExtraBold" panose="020B0903030101060003" pitchFamily="34" charset="0"/>
              </a:rPr>
              <a:t>&amp;</a:t>
            </a:r>
            <a:br>
              <a:rPr lang="en-GB" sz="2100" dirty="0">
                <a:solidFill>
                  <a:schemeClr val="bg1"/>
                </a:solidFill>
                <a:latin typeface="Raleway ExtraBold" panose="020B0903030101060003" pitchFamily="34" charset="0"/>
              </a:rPr>
            </a:br>
            <a:r>
              <a:rPr lang="en-GB" sz="2100" dirty="0">
                <a:solidFill>
                  <a:schemeClr val="bg1"/>
                </a:solidFill>
                <a:latin typeface="Raleway ExtraBold" panose="020B0903030101060003" pitchFamily="34" charset="0"/>
              </a:rPr>
              <a:t>Bradford DfE Accredited Senior </a:t>
            </a:r>
            <a:br>
              <a:rPr lang="en-GB" sz="2100" dirty="0">
                <a:solidFill>
                  <a:schemeClr val="bg1"/>
                </a:solidFill>
                <a:latin typeface="Raleway ExtraBold" panose="020B0903030101060003" pitchFamily="34" charset="0"/>
              </a:rPr>
            </a:br>
            <a:r>
              <a:rPr lang="en-GB" sz="2100" dirty="0">
                <a:solidFill>
                  <a:schemeClr val="bg1"/>
                </a:solidFill>
                <a:latin typeface="Raleway ExtraBold" panose="020B0903030101060003" pitchFamily="34" charset="0"/>
              </a:rPr>
              <a:t>Mental Health Leads Training </a:t>
            </a:r>
          </a:p>
        </p:txBody>
      </p:sp>
      <p:sp>
        <p:nvSpPr>
          <p:cNvPr id="3" name="Subtitle 2"/>
          <p:cNvSpPr>
            <a:spLocks noGrp="1"/>
          </p:cNvSpPr>
          <p:nvPr>
            <p:ph type="subTitle" idx="1"/>
          </p:nvPr>
        </p:nvSpPr>
        <p:spPr>
          <a:xfrm>
            <a:off x="3389812" y="3503643"/>
            <a:ext cx="5084717" cy="1241822"/>
          </a:xfrm>
          <a:solidFill>
            <a:srgbClr val="FFCCFF"/>
          </a:solidFill>
        </p:spPr>
        <p:txBody>
          <a:bodyPr>
            <a:normAutofit fontScale="85000" lnSpcReduction="20000"/>
          </a:bodyPr>
          <a:lstStyle/>
          <a:p>
            <a:pPr algn="r"/>
            <a:r>
              <a:rPr lang="en-GB" dirty="0" smtClean="0">
                <a:latin typeface="Raleway SemiBold" panose="020B0703030101060003" pitchFamily="34" charset="0"/>
              </a:rPr>
              <a:t>Bradford Educational Psychology Team</a:t>
            </a:r>
          </a:p>
          <a:p>
            <a:pPr algn="r"/>
            <a:r>
              <a:rPr lang="en-GB" dirty="0" smtClean="0">
                <a:latin typeface="Raleway ExtraLight" panose="020B0303030101060003" pitchFamily="34" charset="0"/>
              </a:rPr>
              <a:t>Dr Kay Tasker-Smith</a:t>
            </a:r>
            <a:endParaRPr lang="en-GB" dirty="0">
              <a:latin typeface="Raleway ExtraLight" panose="020B0303030101060003" pitchFamily="34" charset="0"/>
            </a:endParaRPr>
          </a:p>
        </p:txBody>
      </p:sp>
      <p:grpSp>
        <p:nvGrpSpPr>
          <p:cNvPr id="10" name="Group 9"/>
          <p:cNvGrpSpPr/>
          <p:nvPr/>
        </p:nvGrpSpPr>
        <p:grpSpPr>
          <a:xfrm>
            <a:off x="496874" y="1888414"/>
            <a:ext cx="2385665" cy="3060386"/>
            <a:chOff x="662498" y="1374884"/>
            <a:chExt cx="3180887" cy="4080515"/>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5" l="1220" r="97118">
                          <a14:foregroundMark x1="16519" y1="18541" x2="16519" y2="18541"/>
                          <a14:foregroundMark x1="17627" y1="22594" x2="19512" y2="35664"/>
                          <a14:foregroundMark x1="16851" y1="25735" x2="16851" y2="25735"/>
                          <a14:foregroundMark x1="16408" y1="18845" x2="15078" y2="15907"/>
                          <a14:foregroundMark x1="16630" y1="25836" x2="8315" y2="24113"/>
                          <a14:foregroundMark x1="5100" y1="23708" x2="80155" y2="79129"/>
                          <a14:foregroundMark x1="79601" y1="77305" x2="89024" y2="59878"/>
                          <a14:foregroundMark x1="83259" y1="54306" x2="87140" y2="37487"/>
                          <a14:foregroundMark x1="97228" y1="61905" x2="93681" y2="39311"/>
                          <a14:foregroundMark x1="92572" y1="31104" x2="63747" y2="14184"/>
                          <a14:foregroundMark x1="56430" y1="13273" x2="46563" y2="11854"/>
                          <a14:foregroundMark x1="10200" y1="35562" x2="14634" y2="58663"/>
                          <a14:foregroundMark x1="17627" y1="64438" x2="24723" y2="78318"/>
                          <a14:foregroundMark x1="1552" y1="39615" x2="2772" y2="47822"/>
                          <a14:foregroundMark x1="33925" y1="85512" x2="51220" y2="86829"/>
                          <a14:foregroundMark x1="50887" y1="96150" x2="58093" y2="88146"/>
                          <a14:foregroundMark x1="50000" y1="99595" x2="50000" y2="99595"/>
                          <a14:foregroundMark x1="51663" y1="5370" x2="51663" y2="5370"/>
                          <a14:foregroundMark x1="51330" y1="2330" x2="51330" y2="2330"/>
                          <a14:foregroundMark x1="45787" y1="15805" x2="45787" y2="15805"/>
                          <a14:foregroundMark x1="51552" y1="0" x2="51552" y2="0"/>
                        </a14:backgroundRemoval>
                      </a14:imgEffect>
                    </a14:imgLayer>
                  </a14:imgProps>
                </a:ext>
                <a:ext uri="{28A0092B-C50C-407E-A947-70E740481C1C}">
                  <a14:useLocalDpi xmlns:a14="http://schemas.microsoft.com/office/drawing/2010/main" val="0"/>
                </a:ext>
              </a:extLst>
            </a:blip>
            <a:stretch>
              <a:fillRect/>
            </a:stretch>
          </p:blipFill>
          <p:spPr>
            <a:xfrm>
              <a:off x="662498" y="1374884"/>
              <a:ext cx="2182267" cy="2387600"/>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ackgroundRemoval t="0" b="99595" l="1220" r="97118">
                          <a14:foregroundMark x1="16519" y1="18541" x2="16519" y2="18541"/>
                          <a14:foregroundMark x1="17627" y1="22594" x2="19512" y2="35664"/>
                          <a14:foregroundMark x1="16851" y1="25735" x2="16851" y2="25735"/>
                          <a14:foregroundMark x1="16408" y1="18845" x2="15078" y2="15907"/>
                          <a14:foregroundMark x1="16630" y1="25836" x2="8315" y2="24113"/>
                          <a14:foregroundMark x1="5100" y1="23708" x2="80155" y2="79129"/>
                          <a14:foregroundMark x1="79601" y1="77305" x2="89024" y2="59878"/>
                          <a14:foregroundMark x1="83259" y1="54306" x2="87140" y2="37487"/>
                          <a14:foregroundMark x1="97228" y1="61905" x2="93681" y2="39311"/>
                          <a14:foregroundMark x1="92572" y1="31104" x2="63747" y2="14184"/>
                          <a14:foregroundMark x1="56430" y1="13273" x2="46563" y2="11854"/>
                          <a14:foregroundMark x1="10200" y1="35562" x2="14634" y2="58663"/>
                          <a14:foregroundMark x1="17627" y1="64438" x2="24723" y2="78318"/>
                          <a14:foregroundMark x1="1552" y1="39615" x2="2772" y2="47822"/>
                          <a14:foregroundMark x1="33925" y1="85512" x2="51220" y2="86829"/>
                          <a14:foregroundMark x1="50887" y1="96150" x2="58093" y2="88146"/>
                          <a14:foregroundMark x1="50000" y1="99595" x2="50000" y2="99595"/>
                          <a14:foregroundMark x1="51663" y1="5370" x2="51663" y2="5370"/>
                          <a14:foregroundMark x1="51330" y1="2330" x2="51330" y2="2330"/>
                          <a14:foregroundMark x1="45787" y1="15805" x2="45787" y2="15805"/>
                          <a14:foregroundMark x1="51552" y1="0" x2="51552" y2="0"/>
                        </a14:backgroundRemoval>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64821" y="3618896"/>
              <a:ext cx="1678564" cy="1836503"/>
            </a:xfrm>
            <a:prstGeom prst="rect">
              <a:avLst/>
            </a:prstGeom>
          </p:spPr>
        </p:pic>
      </p:grpSp>
      <p:sp>
        <p:nvSpPr>
          <p:cNvPr id="9" name="Round Diagonal Corner Rectangle 8"/>
          <p:cNvSpPr/>
          <p:nvPr/>
        </p:nvSpPr>
        <p:spPr>
          <a:xfrm>
            <a:off x="3275800" y="1436744"/>
            <a:ext cx="5290685" cy="4028601"/>
          </a:xfrm>
          <a:prstGeom prst="round2DiagRect">
            <a:avLst/>
          </a:prstGeom>
          <a:noFill/>
          <a:ln w="76200">
            <a:solidFill>
              <a:srgbClr val="FFFD43"/>
            </a:solidFill>
          </a:ln>
          <a:effectLst>
            <a:softEdge rad="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35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701" y="5987782"/>
            <a:ext cx="1454510" cy="650195"/>
          </a:xfrm>
          <a:prstGeom prst="rect">
            <a:avLst/>
          </a:prstGeom>
        </p:spPr>
      </p:pic>
      <p:sp>
        <p:nvSpPr>
          <p:cNvPr id="7" name="Slide Number Placeholder 6"/>
          <p:cNvSpPr>
            <a:spLocks noGrp="1"/>
          </p:cNvSpPr>
          <p:nvPr>
            <p:ph type="sldNum" sz="quarter" idx="12"/>
          </p:nvPr>
        </p:nvSpPr>
        <p:spPr/>
        <p:txBody>
          <a:bodyPr/>
          <a:lstStyle/>
          <a:p>
            <a:fld id="{6962641E-C4B7-4AC9-87C7-B5CD6D4DCEFA}" type="slidenum">
              <a:rPr lang="en-GB" smtClean="0"/>
              <a:t>12</a:t>
            </a:fld>
            <a:endParaRPr lang="en-GB"/>
          </a:p>
        </p:txBody>
      </p:sp>
    </p:spTree>
    <p:extLst>
      <p:ext uri="{BB962C8B-B14F-4D97-AF65-F5344CB8AC3E}">
        <p14:creationId xmlns:p14="http://schemas.microsoft.com/office/powerpoint/2010/main" val="3288579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31094"/>
            <a:ext cx="7886700" cy="484693"/>
          </a:xfrm>
          <a:solidFill>
            <a:srgbClr val="7030A0"/>
          </a:solidFill>
        </p:spPr>
        <p:txBody>
          <a:bodyPr>
            <a:normAutofit fontScale="90000"/>
          </a:bodyPr>
          <a:lstStyle/>
          <a:p>
            <a:pPr algn="ctr"/>
            <a:r>
              <a:rPr lang="en-GB" b="1" dirty="0" smtClean="0">
                <a:solidFill>
                  <a:schemeClr val="bg1"/>
                </a:solidFill>
              </a:rPr>
              <a:t>Recommendations to Schools</a:t>
            </a:r>
            <a:endParaRPr lang="en-GB" b="1" dirty="0">
              <a:solidFill>
                <a:schemeClr val="bg1"/>
              </a:solidFill>
            </a:endParaRPr>
          </a:p>
        </p:txBody>
      </p:sp>
      <p:sp>
        <p:nvSpPr>
          <p:cNvPr id="5" name="Content Placeholder 4"/>
          <p:cNvSpPr>
            <a:spLocks noGrp="1"/>
          </p:cNvSpPr>
          <p:nvPr>
            <p:ph idx="1"/>
          </p:nvPr>
        </p:nvSpPr>
        <p:spPr>
          <a:xfrm>
            <a:off x="628650" y="1709305"/>
            <a:ext cx="7886700" cy="4177145"/>
          </a:xfrm>
          <a:solidFill>
            <a:srgbClr val="F6DCED"/>
          </a:solidFill>
        </p:spPr>
        <p:txBody>
          <a:bodyPr>
            <a:noAutofit/>
          </a:bodyPr>
          <a:lstStyle/>
          <a:p>
            <a:pPr marL="0" indent="0">
              <a:buNone/>
            </a:pPr>
            <a:r>
              <a:rPr lang="en-GB" sz="1800" b="1" dirty="0"/>
              <a:t>Key Messages</a:t>
            </a:r>
            <a:endParaRPr lang="en-GB" sz="1800" dirty="0"/>
          </a:p>
          <a:p>
            <a:pPr algn="just"/>
            <a:r>
              <a:rPr lang="en-GB" sz="1800" dirty="0"/>
              <a:t>We recommend that schools undertaking the Chartermark also undertake the Mental Health Leads Training, but these can be done separately</a:t>
            </a:r>
          </a:p>
          <a:p>
            <a:pPr algn="just"/>
            <a:r>
              <a:rPr lang="en-GB" sz="1800" dirty="0"/>
              <a:t>We are awaiting further instructions from the </a:t>
            </a:r>
            <a:r>
              <a:rPr lang="en-GB" sz="1800" dirty="0" err="1"/>
              <a:t>DfE</a:t>
            </a:r>
            <a:r>
              <a:rPr lang="en-GB" sz="1800" dirty="0"/>
              <a:t> regarding the grant available to schools for the Mental Health Leads Training; watch the websites</a:t>
            </a:r>
          </a:p>
          <a:p>
            <a:pPr algn="just"/>
            <a:r>
              <a:rPr lang="en-GB" sz="1800" dirty="0"/>
              <a:t>Before undertaking these initiatives, be aware that they are likely to be </a:t>
            </a:r>
            <a:r>
              <a:rPr lang="en-GB" sz="1800" b="1" dirty="0"/>
              <a:t>time consuming</a:t>
            </a:r>
          </a:p>
          <a:p>
            <a:pPr algn="just"/>
            <a:r>
              <a:rPr lang="en-GB" sz="1800" dirty="0"/>
              <a:t>Schools may choose to undertake the whole school approach via MHC+ prior to undertaking the Chartermark or the Mental Health Leads Training</a:t>
            </a:r>
          </a:p>
          <a:p>
            <a:pPr algn="just"/>
            <a:r>
              <a:rPr lang="en-GB" sz="1800" dirty="0"/>
              <a:t>Schools may already be doing an audited whole school approach; if you want to go for the Chartermark, cross reference your audit and action plan with the Chartermark audit and action plan</a:t>
            </a:r>
          </a:p>
          <a:p>
            <a:pPr algn="just"/>
            <a:r>
              <a:rPr lang="en-GB" sz="1800" dirty="0"/>
              <a:t>This collaborative partnership approach will strengthen our standing as a learning organisation</a:t>
            </a:r>
          </a:p>
        </p:txBody>
      </p:sp>
    </p:spTree>
    <p:extLst>
      <p:ext uri="{BB962C8B-B14F-4D97-AF65-F5344CB8AC3E}">
        <p14:creationId xmlns:p14="http://schemas.microsoft.com/office/powerpoint/2010/main" val="155049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3356" y="1206206"/>
            <a:ext cx="7886700" cy="994172"/>
          </a:xfrm>
          <a:prstGeom prst="rect">
            <a:avLst/>
          </a:prstGeom>
          <a:solidFill>
            <a:srgbClr val="CC00C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dirty="0">
                <a:solidFill>
                  <a:schemeClr val="bg1"/>
                </a:solidFill>
              </a:rPr>
              <a:t>The Healthy Minds Chartermark</a:t>
            </a:r>
          </a:p>
        </p:txBody>
      </p:sp>
      <p:pic>
        <p:nvPicPr>
          <p:cNvPr id="4" name="Picture 3"/>
          <p:cNvPicPr>
            <a:picLocks noChangeAspect="1"/>
          </p:cNvPicPr>
          <p:nvPr/>
        </p:nvPicPr>
        <p:blipFill>
          <a:blip r:embed="rId3"/>
          <a:stretch>
            <a:fillRect/>
          </a:stretch>
        </p:blipFill>
        <p:spPr>
          <a:xfrm>
            <a:off x="6189409" y="1235603"/>
            <a:ext cx="2290771" cy="964775"/>
          </a:xfrm>
          <a:prstGeom prst="rect">
            <a:avLst/>
          </a:prstGeom>
        </p:spPr>
      </p:pic>
      <p:sp>
        <p:nvSpPr>
          <p:cNvPr id="5" name="Rectangle 4"/>
          <p:cNvSpPr/>
          <p:nvPr/>
        </p:nvSpPr>
        <p:spPr>
          <a:xfrm>
            <a:off x="723356" y="2307226"/>
            <a:ext cx="4018462" cy="3485570"/>
          </a:xfrm>
          <a:prstGeom prst="rect">
            <a:avLst/>
          </a:prstGeom>
          <a:solidFill>
            <a:srgbClr val="FFCCFF"/>
          </a:solidFill>
        </p:spPr>
        <p:txBody>
          <a:bodyPr wrap="square">
            <a:spAutoFit/>
          </a:bodyPr>
          <a:lstStyle/>
          <a:p>
            <a:r>
              <a:rPr lang="en-GB" sz="2100" b="1" dirty="0">
                <a:latin typeface="Montserrat Medium"/>
              </a:rPr>
              <a:t>Rationale </a:t>
            </a:r>
          </a:p>
          <a:p>
            <a:endParaRPr lang="en-GB" sz="1050" dirty="0">
              <a:latin typeface="Montserrat Medium"/>
            </a:endParaRPr>
          </a:p>
          <a:p>
            <a:r>
              <a:rPr lang="en-GB" sz="1350" dirty="0">
                <a:latin typeface="Montserrat"/>
              </a:rPr>
              <a:t>The focus of the Bradford Healthy Minds Chartermark is to provide an opportunity for schools and settings to showcase the development of their whole school approach to emotional health and wellbeing. </a:t>
            </a:r>
          </a:p>
          <a:p>
            <a:endParaRPr lang="en-GB" sz="1350" dirty="0">
              <a:latin typeface="Montserrat"/>
            </a:endParaRPr>
          </a:p>
          <a:p>
            <a:r>
              <a:rPr lang="en-GB" sz="1350" dirty="0">
                <a:latin typeface="Montserrat"/>
              </a:rPr>
              <a:t>The outcome will ensure a school ethos of attunement, relationships and connection alongside limits, safety, structure and high expectations. </a:t>
            </a:r>
          </a:p>
          <a:p>
            <a:endParaRPr lang="en-GB" sz="1350" dirty="0">
              <a:latin typeface="Montserrat"/>
            </a:endParaRPr>
          </a:p>
          <a:p>
            <a:r>
              <a:rPr lang="en-GB" sz="1350" dirty="0">
                <a:latin typeface="Montserrat"/>
              </a:rPr>
              <a:t>The Chartermark is based on eight key principles for mental health and wellbeing as recognised by Public Health England</a:t>
            </a:r>
            <a:endParaRPr lang="en-GB" sz="1350" dirty="0"/>
          </a:p>
        </p:txBody>
      </p:sp>
      <p:pic>
        <p:nvPicPr>
          <p:cNvPr id="6" name="Picture 5"/>
          <p:cNvPicPr>
            <a:picLocks noChangeAspect="1"/>
          </p:cNvPicPr>
          <p:nvPr/>
        </p:nvPicPr>
        <p:blipFill>
          <a:blip r:embed="rId4"/>
          <a:stretch>
            <a:fillRect/>
          </a:stretch>
        </p:blipFill>
        <p:spPr>
          <a:xfrm>
            <a:off x="4967152" y="2371903"/>
            <a:ext cx="3627811" cy="3256556"/>
          </a:xfrm>
          <a:prstGeom prst="rect">
            <a:avLst/>
          </a:prstGeom>
        </p:spPr>
      </p:pic>
      <p:sp>
        <p:nvSpPr>
          <p:cNvPr id="2" name="Slide Number Placeholder 1"/>
          <p:cNvSpPr>
            <a:spLocks noGrp="1"/>
          </p:cNvSpPr>
          <p:nvPr>
            <p:ph type="sldNum" sz="quarter" idx="12"/>
          </p:nvPr>
        </p:nvSpPr>
        <p:spPr/>
        <p:txBody>
          <a:bodyPr/>
          <a:lstStyle/>
          <a:p>
            <a:fld id="{6962641E-C4B7-4AC9-87C7-B5CD6D4DCEFA}" type="slidenum">
              <a:rPr lang="en-GB" smtClean="0"/>
              <a:t>14</a:t>
            </a:fld>
            <a:endParaRPr lang="en-GB"/>
          </a:p>
        </p:txBody>
      </p:sp>
    </p:spTree>
    <p:extLst>
      <p:ext uri="{BB962C8B-B14F-4D97-AF65-F5344CB8AC3E}">
        <p14:creationId xmlns:p14="http://schemas.microsoft.com/office/powerpoint/2010/main" val="2324074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3356" y="1206206"/>
            <a:ext cx="7886700" cy="994172"/>
          </a:xfrm>
          <a:prstGeom prst="rect">
            <a:avLst/>
          </a:prstGeom>
          <a:solidFill>
            <a:srgbClr val="CC00C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a:solidFill>
                  <a:schemeClr val="bg1"/>
                </a:solidFill>
              </a:rPr>
              <a:t>The Healthy Minds Chartermark</a:t>
            </a:r>
            <a:endParaRPr lang="en-GB" sz="3300" b="1" dirty="0">
              <a:solidFill>
                <a:schemeClr val="bg1"/>
              </a:solidFill>
            </a:endParaRPr>
          </a:p>
        </p:txBody>
      </p:sp>
      <p:pic>
        <p:nvPicPr>
          <p:cNvPr id="4" name="Picture 3"/>
          <p:cNvPicPr>
            <a:picLocks noChangeAspect="1"/>
          </p:cNvPicPr>
          <p:nvPr/>
        </p:nvPicPr>
        <p:blipFill>
          <a:blip r:embed="rId3"/>
          <a:stretch>
            <a:fillRect/>
          </a:stretch>
        </p:blipFill>
        <p:spPr>
          <a:xfrm>
            <a:off x="6189409" y="1235603"/>
            <a:ext cx="2290771" cy="964775"/>
          </a:xfrm>
          <a:prstGeom prst="rect">
            <a:avLst/>
          </a:prstGeom>
        </p:spPr>
      </p:pic>
      <p:pic>
        <p:nvPicPr>
          <p:cNvPr id="6" name="Picture 5"/>
          <p:cNvPicPr>
            <a:picLocks noChangeAspect="1"/>
          </p:cNvPicPr>
          <p:nvPr/>
        </p:nvPicPr>
        <p:blipFill>
          <a:blip r:embed="rId4"/>
          <a:stretch>
            <a:fillRect/>
          </a:stretch>
        </p:blipFill>
        <p:spPr>
          <a:xfrm>
            <a:off x="6725542" y="2371904"/>
            <a:ext cx="1414906" cy="1270110"/>
          </a:xfrm>
          <a:prstGeom prst="rect">
            <a:avLst/>
          </a:prstGeom>
        </p:spPr>
      </p:pic>
      <p:pic>
        <p:nvPicPr>
          <p:cNvPr id="2" name="Picture 1"/>
          <p:cNvPicPr>
            <a:picLocks noChangeAspect="1"/>
          </p:cNvPicPr>
          <p:nvPr/>
        </p:nvPicPr>
        <p:blipFill>
          <a:blip r:embed="rId5"/>
          <a:stretch>
            <a:fillRect/>
          </a:stretch>
        </p:blipFill>
        <p:spPr>
          <a:xfrm>
            <a:off x="723355" y="2371904"/>
            <a:ext cx="5390063" cy="2815684"/>
          </a:xfrm>
          <a:prstGeom prst="rect">
            <a:avLst/>
          </a:prstGeom>
        </p:spPr>
      </p:pic>
      <p:sp>
        <p:nvSpPr>
          <p:cNvPr id="5" name="Slide Number Placeholder 4"/>
          <p:cNvSpPr>
            <a:spLocks noGrp="1"/>
          </p:cNvSpPr>
          <p:nvPr>
            <p:ph type="sldNum" sz="quarter" idx="12"/>
          </p:nvPr>
        </p:nvSpPr>
        <p:spPr/>
        <p:txBody>
          <a:bodyPr/>
          <a:lstStyle/>
          <a:p>
            <a:fld id="{6962641E-C4B7-4AC9-87C7-B5CD6D4DCEFA}" type="slidenum">
              <a:rPr lang="en-GB" smtClean="0"/>
              <a:t>15</a:t>
            </a:fld>
            <a:endParaRPr lang="en-GB"/>
          </a:p>
        </p:txBody>
      </p:sp>
      <p:sp>
        <p:nvSpPr>
          <p:cNvPr id="7" name="TextBox 6"/>
          <p:cNvSpPr txBox="1"/>
          <p:nvPr/>
        </p:nvSpPr>
        <p:spPr>
          <a:xfrm>
            <a:off x="6278734" y="3813541"/>
            <a:ext cx="2236617" cy="1338828"/>
          </a:xfrm>
          <a:prstGeom prst="rect">
            <a:avLst/>
          </a:prstGeom>
          <a:solidFill>
            <a:srgbClr val="FFCCFF"/>
          </a:solidFill>
        </p:spPr>
        <p:txBody>
          <a:bodyPr wrap="square" rtlCol="0">
            <a:spAutoFit/>
          </a:bodyPr>
          <a:lstStyle/>
          <a:p>
            <a:r>
              <a:rPr lang="en-GB" sz="1350" b="1" i="1" dirty="0"/>
              <a:t>Trauma informed whole school approach practice is already embedded in some of our schools through the Virtual School Team who are supporting the Chartermark</a:t>
            </a:r>
          </a:p>
        </p:txBody>
      </p:sp>
    </p:spTree>
    <p:extLst>
      <p:ext uri="{BB962C8B-B14F-4D97-AF65-F5344CB8AC3E}">
        <p14:creationId xmlns:p14="http://schemas.microsoft.com/office/powerpoint/2010/main" val="892493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3356" y="1206206"/>
            <a:ext cx="7886700" cy="994172"/>
          </a:xfrm>
          <a:prstGeom prst="rect">
            <a:avLst/>
          </a:prstGeom>
          <a:solidFill>
            <a:srgbClr val="CC00C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a:solidFill>
                  <a:schemeClr val="bg1"/>
                </a:solidFill>
              </a:rPr>
              <a:t>The Healthy Minds Chartermark</a:t>
            </a:r>
            <a:endParaRPr lang="en-GB" sz="3300" b="1" dirty="0">
              <a:solidFill>
                <a:schemeClr val="bg1"/>
              </a:solidFill>
            </a:endParaRPr>
          </a:p>
        </p:txBody>
      </p:sp>
      <p:pic>
        <p:nvPicPr>
          <p:cNvPr id="4" name="Picture 3"/>
          <p:cNvPicPr>
            <a:picLocks noChangeAspect="1"/>
          </p:cNvPicPr>
          <p:nvPr/>
        </p:nvPicPr>
        <p:blipFill>
          <a:blip r:embed="rId2"/>
          <a:stretch>
            <a:fillRect/>
          </a:stretch>
        </p:blipFill>
        <p:spPr>
          <a:xfrm>
            <a:off x="6189409" y="1235603"/>
            <a:ext cx="2290771" cy="964775"/>
          </a:xfrm>
          <a:prstGeom prst="rect">
            <a:avLst/>
          </a:prstGeom>
        </p:spPr>
      </p:pic>
      <p:pic>
        <p:nvPicPr>
          <p:cNvPr id="5" name="Picture 4"/>
          <p:cNvPicPr>
            <a:picLocks noChangeAspect="1"/>
          </p:cNvPicPr>
          <p:nvPr/>
        </p:nvPicPr>
        <p:blipFill>
          <a:blip r:embed="rId3"/>
          <a:stretch>
            <a:fillRect/>
          </a:stretch>
        </p:blipFill>
        <p:spPr>
          <a:xfrm>
            <a:off x="811033" y="2577363"/>
            <a:ext cx="7799023" cy="2913936"/>
          </a:xfrm>
          <a:prstGeom prst="rect">
            <a:avLst/>
          </a:prstGeom>
        </p:spPr>
      </p:pic>
      <p:sp>
        <p:nvSpPr>
          <p:cNvPr id="2" name="Slide Number Placeholder 1"/>
          <p:cNvSpPr>
            <a:spLocks noGrp="1"/>
          </p:cNvSpPr>
          <p:nvPr>
            <p:ph type="sldNum" sz="quarter" idx="12"/>
          </p:nvPr>
        </p:nvSpPr>
        <p:spPr/>
        <p:txBody>
          <a:bodyPr/>
          <a:lstStyle/>
          <a:p>
            <a:fld id="{6962641E-C4B7-4AC9-87C7-B5CD6D4DCEFA}" type="slidenum">
              <a:rPr lang="en-GB" smtClean="0"/>
              <a:t>16</a:t>
            </a:fld>
            <a:endParaRPr lang="en-GB"/>
          </a:p>
        </p:txBody>
      </p:sp>
    </p:spTree>
    <p:extLst>
      <p:ext uri="{BB962C8B-B14F-4D97-AF65-F5344CB8AC3E}">
        <p14:creationId xmlns:p14="http://schemas.microsoft.com/office/powerpoint/2010/main" val="1472039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3356" y="1206206"/>
            <a:ext cx="7886700" cy="994172"/>
          </a:xfrm>
          <a:prstGeom prst="rect">
            <a:avLst/>
          </a:prstGeom>
          <a:solidFill>
            <a:srgbClr val="CC00C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a:solidFill>
                  <a:schemeClr val="bg1"/>
                </a:solidFill>
              </a:rPr>
              <a:t>The Healthy Minds Chartermark</a:t>
            </a:r>
            <a:endParaRPr lang="en-GB" sz="3300" b="1" dirty="0">
              <a:solidFill>
                <a:schemeClr val="bg1"/>
              </a:solidFill>
            </a:endParaRPr>
          </a:p>
        </p:txBody>
      </p:sp>
      <p:pic>
        <p:nvPicPr>
          <p:cNvPr id="4" name="Picture 3"/>
          <p:cNvPicPr>
            <a:picLocks noChangeAspect="1"/>
          </p:cNvPicPr>
          <p:nvPr/>
        </p:nvPicPr>
        <p:blipFill>
          <a:blip r:embed="rId2"/>
          <a:stretch>
            <a:fillRect/>
          </a:stretch>
        </p:blipFill>
        <p:spPr>
          <a:xfrm>
            <a:off x="6189409" y="1235603"/>
            <a:ext cx="2290771" cy="964775"/>
          </a:xfrm>
          <a:prstGeom prst="rect">
            <a:avLst/>
          </a:prstGeom>
        </p:spPr>
      </p:pic>
      <p:pic>
        <p:nvPicPr>
          <p:cNvPr id="2" name="Picture 1"/>
          <p:cNvPicPr>
            <a:picLocks noChangeAspect="1"/>
          </p:cNvPicPr>
          <p:nvPr/>
        </p:nvPicPr>
        <p:blipFill>
          <a:blip r:embed="rId3"/>
          <a:stretch>
            <a:fillRect/>
          </a:stretch>
        </p:blipFill>
        <p:spPr>
          <a:xfrm>
            <a:off x="723356" y="2417505"/>
            <a:ext cx="7886700" cy="3152171"/>
          </a:xfrm>
          <a:prstGeom prst="rect">
            <a:avLst/>
          </a:prstGeom>
        </p:spPr>
      </p:pic>
      <p:sp>
        <p:nvSpPr>
          <p:cNvPr id="5" name="Slide Number Placeholder 4"/>
          <p:cNvSpPr>
            <a:spLocks noGrp="1"/>
          </p:cNvSpPr>
          <p:nvPr>
            <p:ph type="sldNum" sz="quarter" idx="12"/>
          </p:nvPr>
        </p:nvSpPr>
        <p:spPr/>
        <p:txBody>
          <a:bodyPr/>
          <a:lstStyle/>
          <a:p>
            <a:fld id="{6962641E-C4B7-4AC9-87C7-B5CD6D4DCEFA}" type="slidenum">
              <a:rPr lang="en-GB" smtClean="0"/>
              <a:t>17</a:t>
            </a:fld>
            <a:endParaRPr lang="en-GB"/>
          </a:p>
        </p:txBody>
      </p:sp>
    </p:spTree>
    <p:extLst>
      <p:ext uri="{BB962C8B-B14F-4D97-AF65-F5344CB8AC3E}">
        <p14:creationId xmlns:p14="http://schemas.microsoft.com/office/powerpoint/2010/main" val="3400219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3356" y="1206206"/>
            <a:ext cx="7886700" cy="994172"/>
          </a:xfrm>
          <a:prstGeom prst="rect">
            <a:avLst/>
          </a:prstGeom>
          <a:solidFill>
            <a:srgbClr val="CC00C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a:solidFill>
                  <a:schemeClr val="bg1"/>
                </a:solidFill>
              </a:rPr>
              <a:t>The Healthy Minds Chartermark</a:t>
            </a:r>
            <a:endParaRPr lang="en-GB" sz="3300" b="1" dirty="0">
              <a:solidFill>
                <a:schemeClr val="bg1"/>
              </a:solidFill>
            </a:endParaRPr>
          </a:p>
        </p:txBody>
      </p:sp>
      <p:pic>
        <p:nvPicPr>
          <p:cNvPr id="4" name="Picture 3"/>
          <p:cNvPicPr>
            <a:picLocks noChangeAspect="1"/>
          </p:cNvPicPr>
          <p:nvPr/>
        </p:nvPicPr>
        <p:blipFill>
          <a:blip r:embed="rId2"/>
          <a:stretch>
            <a:fillRect/>
          </a:stretch>
        </p:blipFill>
        <p:spPr>
          <a:xfrm>
            <a:off x="6189409" y="1235603"/>
            <a:ext cx="2290771" cy="964775"/>
          </a:xfrm>
          <a:prstGeom prst="rect">
            <a:avLst/>
          </a:prstGeom>
        </p:spPr>
      </p:pic>
      <p:pic>
        <p:nvPicPr>
          <p:cNvPr id="5" name="Picture 4"/>
          <p:cNvPicPr>
            <a:picLocks noChangeAspect="1"/>
          </p:cNvPicPr>
          <p:nvPr/>
        </p:nvPicPr>
        <p:blipFill>
          <a:blip r:embed="rId3"/>
          <a:stretch>
            <a:fillRect/>
          </a:stretch>
        </p:blipFill>
        <p:spPr>
          <a:xfrm>
            <a:off x="723356" y="2346415"/>
            <a:ext cx="7886700" cy="3174275"/>
          </a:xfrm>
          <a:prstGeom prst="rect">
            <a:avLst/>
          </a:prstGeom>
        </p:spPr>
      </p:pic>
      <p:sp>
        <p:nvSpPr>
          <p:cNvPr id="2" name="Slide Number Placeholder 1"/>
          <p:cNvSpPr>
            <a:spLocks noGrp="1"/>
          </p:cNvSpPr>
          <p:nvPr>
            <p:ph type="sldNum" sz="quarter" idx="12"/>
          </p:nvPr>
        </p:nvSpPr>
        <p:spPr/>
        <p:txBody>
          <a:bodyPr/>
          <a:lstStyle/>
          <a:p>
            <a:fld id="{6962641E-C4B7-4AC9-87C7-B5CD6D4DCEFA}" type="slidenum">
              <a:rPr lang="en-GB" smtClean="0"/>
              <a:t>18</a:t>
            </a:fld>
            <a:endParaRPr lang="en-GB"/>
          </a:p>
        </p:txBody>
      </p:sp>
    </p:spTree>
    <p:extLst>
      <p:ext uri="{BB962C8B-B14F-4D97-AF65-F5344CB8AC3E}">
        <p14:creationId xmlns:p14="http://schemas.microsoft.com/office/powerpoint/2010/main" val="3960723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3356" y="1206206"/>
            <a:ext cx="7886700" cy="994172"/>
          </a:xfrm>
          <a:prstGeom prst="rect">
            <a:avLst/>
          </a:prstGeom>
          <a:solidFill>
            <a:srgbClr val="CC00C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a:solidFill>
                  <a:schemeClr val="bg1"/>
                </a:solidFill>
              </a:rPr>
              <a:t>The Healthy Minds Chartermark</a:t>
            </a:r>
            <a:endParaRPr lang="en-GB" sz="3300" b="1" dirty="0">
              <a:solidFill>
                <a:schemeClr val="bg1"/>
              </a:solidFill>
            </a:endParaRPr>
          </a:p>
        </p:txBody>
      </p:sp>
      <p:pic>
        <p:nvPicPr>
          <p:cNvPr id="4" name="Picture 3"/>
          <p:cNvPicPr>
            <a:picLocks noChangeAspect="1"/>
          </p:cNvPicPr>
          <p:nvPr/>
        </p:nvPicPr>
        <p:blipFill>
          <a:blip r:embed="rId2"/>
          <a:stretch>
            <a:fillRect/>
          </a:stretch>
        </p:blipFill>
        <p:spPr>
          <a:xfrm>
            <a:off x="6189409" y="1235603"/>
            <a:ext cx="2290771" cy="964775"/>
          </a:xfrm>
          <a:prstGeom prst="rect">
            <a:avLst/>
          </a:prstGeom>
        </p:spPr>
      </p:pic>
      <p:sp>
        <p:nvSpPr>
          <p:cNvPr id="2" name="TextBox 1"/>
          <p:cNvSpPr txBox="1"/>
          <p:nvPr/>
        </p:nvSpPr>
        <p:spPr>
          <a:xfrm>
            <a:off x="723356" y="2284349"/>
            <a:ext cx="7886700" cy="3531736"/>
          </a:xfrm>
          <a:prstGeom prst="rect">
            <a:avLst/>
          </a:prstGeom>
          <a:solidFill>
            <a:srgbClr val="FFCCFF"/>
          </a:solidFill>
        </p:spPr>
        <p:txBody>
          <a:bodyPr wrap="square" rtlCol="0">
            <a:spAutoFit/>
          </a:bodyPr>
          <a:lstStyle/>
          <a:p>
            <a:r>
              <a:rPr lang="en-GB" sz="2100" dirty="0"/>
              <a:t>Educational Psychology Team Members supporting schools include</a:t>
            </a:r>
          </a:p>
          <a:p>
            <a:endParaRPr lang="en-GB" sz="2100" dirty="0"/>
          </a:p>
          <a:p>
            <a:pPr marL="342900" indent="-342900">
              <a:buFont typeface="Arial" panose="020B0604020202020204" pitchFamily="34" charset="0"/>
              <a:buChar char="•"/>
            </a:pPr>
            <a:r>
              <a:rPr lang="en-GB" sz="2100" dirty="0"/>
              <a:t>Kay Tasker-Smith (Lead/Co-ordinator)</a:t>
            </a:r>
          </a:p>
          <a:p>
            <a:pPr marL="342900" indent="-342900">
              <a:buFont typeface="Arial" panose="020B0604020202020204" pitchFamily="34" charset="0"/>
              <a:buChar char="•"/>
            </a:pPr>
            <a:r>
              <a:rPr lang="en-GB" sz="2100" dirty="0"/>
              <a:t>Carly Christie</a:t>
            </a:r>
          </a:p>
          <a:p>
            <a:pPr marL="342900" indent="-342900">
              <a:buFont typeface="Arial" panose="020B0604020202020204" pitchFamily="34" charset="0"/>
              <a:buChar char="•"/>
            </a:pPr>
            <a:r>
              <a:rPr lang="en-GB" sz="2100" dirty="0"/>
              <a:t>Tessa Fox </a:t>
            </a:r>
          </a:p>
          <a:p>
            <a:pPr marL="342900" indent="-342900">
              <a:buFont typeface="Arial" panose="020B0604020202020204" pitchFamily="34" charset="0"/>
              <a:buChar char="•"/>
            </a:pPr>
            <a:r>
              <a:rPr lang="en-GB" sz="2100" dirty="0"/>
              <a:t>Martin Pilkington</a:t>
            </a:r>
          </a:p>
          <a:p>
            <a:pPr marL="342900" indent="-342900">
              <a:buFont typeface="Arial" panose="020B0604020202020204" pitchFamily="34" charset="0"/>
              <a:buChar char="•"/>
            </a:pPr>
            <a:r>
              <a:rPr lang="en-GB" sz="2100" dirty="0"/>
              <a:t>Cheryl Forsyth</a:t>
            </a:r>
          </a:p>
          <a:p>
            <a:pPr marL="342900" indent="-342900">
              <a:buFont typeface="Arial" panose="020B0604020202020204" pitchFamily="34" charset="0"/>
              <a:buChar char="•"/>
            </a:pPr>
            <a:r>
              <a:rPr lang="en-GB" sz="2100" dirty="0"/>
              <a:t>Lisa Stead (Programme Lead and Clinical Lead Mental Health Support Team, Bradford NHS) and the team</a:t>
            </a:r>
          </a:p>
          <a:p>
            <a:pPr marL="342900" indent="-342900">
              <a:buFont typeface="Arial" panose="020B0604020202020204" pitchFamily="34" charset="0"/>
              <a:buChar char="•"/>
            </a:pPr>
            <a:r>
              <a:rPr lang="en-GB" sz="2100" dirty="0"/>
              <a:t>Hannah Woods, Educational Wellbeing Practitioner Team</a:t>
            </a:r>
            <a:endParaRPr lang="en-GB" sz="1350" dirty="0"/>
          </a:p>
          <a:p>
            <a:endParaRPr lang="en-GB" sz="1350" dirty="0"/>
          </a:p>
        </p:txBody>
      </p:sp>
      <p:sp>
        <p:nvSpPr>
          <p:cNvPr id="5" name="Slide Number Placeholder 4"/>
          <p:cNvSpPr>
            <a:spLocks noGrp="1"/>
          </p:cNvSpPr>
          <p:nvPr>
            <p:ph type="sldNum" sz="quarter" idx="12"/>
          </p:nvPr>
        </p:nvSpPr>
        <p:spPr/>
        <p:txBody>
          <a:bodyPr/>
          <a:lstStyle/>
          <a:p>
            <a:fld id="{6962641E-C4B7-4AC9-87C7-B5CD6D4DCEFA}" type="slidenum">
              <a:rPr lang="en-GB" smtClean="0"/>
              <a:t>19</a:t>
            </a:fld>
            <a:endParaRPr lang="en-GB"/>
          </a:p>
        </p:txBody>
      </p:sp>
    </p:spTree>
    <p:extLst>
      <p:ext uri="{BB962C8B-B14F-4D97-AF65-F5344CB8AC3E}">
        <p14:creationId xmlns:p14="http://schemas.microsoft.com/office/powerpoint/2010/main" val="1013998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228" y="260648"/>
            <a:ext cx="8147248" cy="796950"/>
          </a:xfrm>
        </p:spPr>
        <p:txBody>
          <a:bodyPr/>
          <a:lstStyle/>
          <a:p>
            <a:r>
              <a:rPr lang="en-GB" dirty="0" smtClean="0"/>
              <a:t>Agenda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6027711"/>
              </p:ext>
            </p:extLst>
          </p:nvPr>
        </p:nvGraphicFramePr>
        <p:xfrm>
          <a:off x="428598" y="1196752"/>
          <a:ext cx="8363271" cy="5241277"/>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137341304"/>
                    </a:ext>
                  </a:extLst>
                </a:gridCol>
                <a:gridCol w="3240360">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802431">
                  <a:extLst>
                    <a:ext uri="{9D8B030D-6E8A-4147-A177-3AD203B41FA5}">
                      <a16:colId xmlns:a16="http://schemas.microsoft.com/office/drawing/2014/main" val="20002"/>
                    </a:ext>
                  </a:extLst>
                </a:gridCol>
              </a:tblGrid>
              <a:tr h="451758">
                <a:tc>
                  <a:txBody>
                    <a:bodyPr/>
                    <a:lstStyle/>
                    <a:p>
                      <a:endParaRPr lang="en-GB" sz="1400" dirty="0"/>
                    </a:p>
                  </a:txBody>
                  <a:tcPr anchor="ctr"/>
                </a:tc>
                <a:tc>
                  <a:txBody>
                    <a:bodyPr/>
                    <a:lstStyle/>
                    <a:p>
                      <a:r>
                        <a:rPr lang="en-GB" sz="1400" dirty="0" smtClean="0"/>
                        <a:t>Agenda (* available</a:t>
                      </a:r>
                      <a:r>
                        <a:rPr lang="en-GB" sz="1400" baseline="0" dirty="0" smtClean="0"/>
                        <a:t> on you tube playlist )</a:t>
                      </a:r>
                      <a:endParaRPr lang="en-GB" sz="1400" dirty="0"/>
                    </a:p>
                  </a:txBody>
                  <a:tcPr anchor="ctr"/>
                </a:tc>
                <a:tc>
                  <a:txBody>
                    <a:bodyPr/>
                    <a:lstStyle/>
                    <a:p>
                      <a:r>
                        <a:rPr lang="en-GB" sz="1400" dirty="0" smtClean="0"/>
                        <a:t>Presenter</a:t>
                      </a:r>
                      <a:endParaRPr lang="en-GB" sz="1400" dirty="0"/>
                    </a:p>
                  </a:txBody>
                  <a:tcPr anchor="ctr"/>
                </a:tc>
                <a:tc>
                  <a:txBody>
                    <a:bodyPr/>
                    <a:lstStyle/>
                    <a:p>
                      <a:r>
                        <a:rPr lang="en-GB" sz="1400" dirty="0" smtClean="0"/>
                        <a:t>Time</a:t>
                      </a:r>
                      <a:endParaRPr lang="en-GB" sz="1400" dirty="0"/>
                    </a:p>
                  </a:txBody>
                  <a:tcPr anchor="ctr"/>
                </a:tc>
                <a:extLst>
                  <a:ext uri="{0D108BD9-81ED-4DB2-BD59-A6C34878D82A}">
                    <a16:rowId xmlns:a16="http://schemas.microsoft.com/office/drawing/2014/main" val="10000"/>
                  </a:ext>
                </a:extLst>
              </a:tr>
              <a:tr h="631224">
                <a:tc>
                  <a:txBody>
                    <a:bodyPr/>
                    <a:lstStyle/>
                    <a:p>
                      <a:r>
                        <a:rPr lang="en-GB" sz="1400" dirty="0" smtClean="0"/>
                        <a:t>9.00</a:t>
                      </a:r>
                      <a:endParaRPr lang="en-GB" sz="1400" dirty="0"/>
                    </a:p>
                  </a:txBody>
                  <a:tcPr anchor="ctr"/>
                </a:tc>
                <a:tc>
                  <a:txBody>
                    <a:bodyPr/>
                    <a:lstStyle/>
                    <a:p>
                      <a:r>
                        <a:rPr lang="en-GB" sz="1400" dirty="0" smtClean="0"/>
                        <a:t>Introductions and</a:t>
                      </a:r>
                      <a:r>
                        <a:rPr lang="en-GB" sz="1400" baseline="0" dirty="0" smtClean="0"/>
                        <a:t> welcome *</a:t>
                      </a:r>
                      <a:endParaRPr lang="en-GB" sz="1400" dirty="0"/>
                    </a:p>
                  </a:txBody>
                  <a:tcPr anchor="ctr"/>
                </a:tc>
                <a:tc>
                  <a:txBody>
                    <a:bodyPr/>
                    <a:lstStyle/>
                    <a:p>
                      <a:r>
                        <a:rPr lang="en-GB" sz="1400" kern="1200" baseline="0" dirty="0" smtClean="0">
                          <a:solidFill>
                            <a:schemeClr val="dk1"/>
                          </a:solidFill>
                          <a:latin typeface="+mn-lt"/>
                          <a:ea typeface="+mn-ea"/>
                          <a:cs typeface="+mn-cs"/>
                        </a:rPr>
                        <a:t>Ruth Dennis – Principal Educational Psychologist</a:t>
                      </a:r>
                      <a:endParaRPr lang="en-GB" sz="1400" kern="1200" baseline="0" dirty="0">
                        <a:solidFill>
                          <a:schemeClr val="dk1"/>
                        </a:solidFill>
                        <a:latin typeface="+mn-lt"/>
                        <a:ea typeface="+mn-ea"/>
                        <a:cs typeface="+mn-cs"/>
                      </a:endParaRPr>
                    </a:p>
                  </a:txBody>
                  <a:tcPr anchor="ctr"/>
                </a:tc>
                <a:tc>
                  <a:txBody>
                    <a:bodyPr/>
                    <a:lstStyle/>
                    <a:p>
                      <a:r>
                        <a:rPr lang="en-GB" sz="1400" kern="1200" baseline="0" dirty="0" smtClean="0">
                          <a:solidFill>
                            <a:schemeClr val="dk1"/>
                          </a:solidFill>
                          <a:latin typeface="+mn-lt"/>
                          <a:ea typeface="+mn-ea"/>
                          <a:cs typeface="+mn-cs"/>
                        </a:rPr>
                        <a:t>15 minutes</a:t>
                      </a:r>
                      <a:endParaRPr lang="en-GB" sz="1400" kern="1200" baseline="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631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9.15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Healthy Minds Support to Schools*</a:t>
                      </a:r>
                    </a:p>
                  </a:txBody>
                  <a:tcPr anchor="ctr"/>
                </a:tc>
                <a:tc>
                  <a:txBody>
                    <a:bodyPr/>
                    <a:lstStyle/>
                    <a:p>
                      <a:r>
                        <a:rPr lang="en-GB" sz="1400" kern="1200" baseline="0" dirty="0" smtClean="0">
                          <a:solidFill>
                            <a:schemeClr val="dk1"/>
                          </a:solidFill>
                          <a:latin typeface="+mn-lt"/>
                          <a:ea typeface="+mn-ea"/>
                          <a:cs typeface="+mn-cs"/>
                        </a:rPr>
                        <a:t>Kay Tasker Smith / Sophie Davis, Specialist Senior EPs</a:t>
                      </a:r>
                      <a:endParaRPr lang="en-GB" sz="1400" kern="1200" baseline="0" dirty="0">
                        <a:solidFill>
                          <a:schemeClr val="dk1"/>
                        </a:solidFill>
                        <a:latin typeface="+mn-lt"/>
                        <a:ea typeface="+mn-ea"/>
                        <a:cs typeface="+mn-cs"/>
                      </a:endParaRPr>
                    </a:p>
                  </a:txBody>
                  <a:tcPr anchor="ctr"/>
                </a:tc>
                <a:tc>
                  <a:txBody>
                    <a:bodyPr/>
                    <a:lstStyle/>
                    <a:p>
                      <a:pPr>
                        <a:spcAft>
                          <a:spcPts val="0"/>
                        </a:spcAft>
                      </a:pPr>
                      <a:r>
                        <a:rPr lang="en-GB" sz="1400" kern="1200" baseline="0" dirty="0" smtClean="0">
                          <a:solidFill>
                            <a:schemeClr val="dk1"/>
                          </a:solidFill>
                          <a:latin typeface="+mn-lt"/>
                          <a:ea typeface="+mn-ea"/>
                          <a:cs typeface="+mn-cs"/>
                        </a:rPr>
                        <a:t>20 minutes</a:t>
                      </a:r>
                      <a:endParaRPr lang="en-GB" sz="1400" kern="1200" baseline="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547571">
                <a:tc>
                  <a:txBody>
                    <a:bodyPr/>
                    <a:lstStyle/>
                    <a:p>
                      <a:r>
                        <a:rPr lang="en-GB" sz="1400" dirty="0" smtClean="0"/>
                        <a:t>9.35</a:t>
                      </a:r>
                      <a:endParaRPr lang="en-GB" sz="1400" dirty="0"/>
                    </a:p>
                  </a:txBody>
                  <a:tcPr anchor="ctr"/>
                </a:tc>
                <a:tc>
                  <a:txBody>
                    <a:bodyPr/>
                    <a:lstStyle/>
                    <a:p>
                      <a:r>
                        <a:rPr lang="en-GB" sz="1400" dirty="0" smtClean="0"/>
                        <a:t>CDC outcomes frameworks*</a:t>
                      </a:r>
                      <a:endParaRPr lang="en-GB" sz="1400" dirty="0"/>
                    </a:p>
                  </a:txBody>
                  <a:tcPr anchor="ctr"/>
                </a:tc>
                <a:tc>
                  <a:txBody>
                    <a:bodyPr/>
                    <a:lstStyle/>
                    <a:p>
                      <a:pPr marL="0" algn="l" defTabSz="914400" rtl="0" eaLnBrk="1" latinLnBrk="0" hangingPunct="1">
                        <a:spcAft>
                          <a:spcPts val="0"/>
                        </a:spcAft>
                      </a:pPr>
                      <a:r>
                        <a:rPr lang="en-GB" sz="1400" kern="1200" baseline="0" dirty="0" smtClean="0">
                          <a:solidFill>
                            <a:schemeClr val="dk1"/>
                          </a:solidFill>
                          <a:latin typeface="+mn-lt"/>
                          <a:ea typeface="+mn-ea"/>
                          <a:cs typeface="+mn-cs"/>
                        </a:rPr>
                        <a:t>Josh Wadsworth - SEND Transformation and Compliance Coordinator </a:t>
                      </a:r>
                      <a:endParaRPr lang="en-GB" sz="1400" kern="1200" baseline="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baseline="0" noProof="0" dirty="0" smtClean="0">
                          <a:solidFill>
                            <a:schemeClr val="dk1"/>
                          </a:solidFill>
                          <a:latin typeface="+mn-lt"/>
                          <a:ea typeface="+mn-ea"/>
                          <a:cs typeface="+mn-cs"/>
                        </a:rPr>
                        <a:t>15</a:t>
                      </a:r>
                      <a:endParaRPr lang="en-GB" sz="1400" kern="1200" baseline="0" noProof="0" dirty="0">
                        <a:solidFill>
                          <a:schemeClr val="dk1"/>
                        </a:solidFill>
                        <a:latin typeface="+mn-lt"/>
                        <a:ea typeface="+mn-ea"/>
                        <a:cs typeface="+mn-cs"/>
                      </a:endParaRPr>
                    </a:p>
                  </a:txBody>
                  <a:tcPr anchor="ctr"/>
                </a:tc>
                <a:extLst>
                  <a:ext uri="{0D108BD9-81ED-4DB2-BD59-A6C34878D82A}">
                    <a16:rowId xmlns:a16="http://schemas.microsoft.com/office/drawing/2014/main" val="93456030"/>
                  </a:ext>
                </a:extLst>
              </a:tr>
              <a:tr h="451758">
                <a:tc>
                  <a:txBody>
                    <a:bodyPr/>
                    <a:lstStyle/>
                    <a:p>
                      <a:r>
                        <a:rPr lang="en-GB" sz="1400" dirty="0" smtClean="0"/>
                        <a:t>9.50</a:t>
                      </a:r>
                      <a:endParaRPr lang="en-GB" sz="1400" dirty="0"/>
                    </a:p>
                  </a:txBody>
                  <a:tcPr anchor="ctr"/>
                </a:tc>
                <a:tc>
                  <a:txBody>
                    <a:bodyPr/>
                    <a:lstStyle/>
                    <a:p>
                      <a:r>
                        <a:rPr lang="en-GB" sz="1400" dirty="0" smtClean="0"/>
                        <a:t>Update on Capita System Development</a:t>
                      </a:r>
                      <a:r>
                        <a:rPr lang="en-GB" sz="1400" baseline="0" dirty="0" smtClean="0"/>
                        <a:t>*</a:t>
                      </a:r>
                      <a:endParaRPr lang="en-GB" sz="1400" dirty="0"/>
                    </a:p>
                  </a:txBody>
                  <a:tcPr anchor="ctr"/>
                </a:tc>
                <a:tc>
                  <a:txBody>
                    <a:bodyPr/>
                    <a:lstStyle/>
                    <a:p>
                      <a:r>
                        <a:rPr lang="en-GB" sz="1400" kern="1200" baseline="0" dirty="0" smtClean="0">
                          <a:solidFill>
                            <a:schemeClr val="dk1"/>
                          </a:solidFill>
                          <a:latin typeface="+mn-lt"/>
                          <a:ea typeface="+mn-ea"/>
                          <a:cs typeface="+mn-cs"/>
                        </a:rPr>
                        <a:t>Claire Willoughby - Business Support Manager</a:t>
                      </a:r>
                    </a:p>
                    <a:p>
                      <a:r>
                        <a:rPr lang="en-GB" sz="1400" kern="1200" baseline="0" dirty="0" smtClean="0">
                          <a:solidFill>
                            <a:schemeClr val="dk1"/>
                          </a:solidFill>
                          <a:latin typeface="+mn-lt"/>
                          <a:ea typeface="+mn-ea"/>
                          <a:cs typeface="+mn-cs"/>
                        </a:rPr>
                        <a:t>SEND Integrated Assessment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baseline="0" noProof="0" dirty="0" smtClean="0">
                          <a:solidFill>
                            <a:schemeClr val="dk1"/>
                          </a:solidFill>
                          <a:latin typeface="+mn-lt"/>
                          <a:ea typeface="+mn-ea"/>
                          <a:cs typeface="+mn-cs"/>
                        </a:rPr>
                        <a:t>10 minutes</a:t>
                      </a:r>
                      <a:endParaRPr lang="en-GB" sz="1400" kern="1200" baseline="0" noProof="0" dirty="0">
                        <a:solidFill>
                          <a:schemeClr val="dk1"/>
                        </a:solidFill>
                        <a:latin typeface="+mn-lt"/>
                        <a:ea typeface="+mn-ea"/>
                        <a:cs typeface="+mn-cs"/>
                      </a:endParaRPr>
                    </a:p>
                  </a:txBody>
                  <a:tcPr anchor="ctr"/>
                </a:tc>
                <a:extLst>
                  <a:ext uri="{0D108BD9-81ED-4DB2-BD59-A6C34878D82A}">
                    <a16:rowId xmlns:a16="http://schemas.microsoft.com/office/drawing/2014/main" val="4270229664"/>
                  </a:ext>
                </a:extLst>
              </a:tr>
              <a:tr h="451758">
                <a:tc>
                  <a:txBody>
                    <a:bodyPr/>
                    <a:lstStyle/>
                    <a:p>
                      <a:r>
                        <a:rPr lang="en-GB" sz="1400" dirty="0" smtClean="0"/>
                        <a:t>10.00</a:t>
                      </a:r>
                      <a:endParaRPr lang="en-GB" sz="1400" dirty="0"/>
                    </a:p>
                  </a:txBody>
                  <a:tcPr anchor="ctr"/>
                </a:tc>
                <a:tc>
                  <a:txBody>
                    <a:bodyPr/>
                    <a:lstStyle/>
                    <a:p>
                      <a:r>
                        <a:rPr lang="en-GB" sz="1400" dirty="0" smtClean="0"/>
                        <a:t>BREAK</a:t>
                      </a:r>
                      <a:endParaRPr lang="en-GB"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baseline="0" dirty="0" smtClean="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baseline="0" noProof="0" dirty="0">
                        <a:solidFill>
                          <a:schemeClr val="dk1"/>
                        </a:solidFill>
                        <a:latin typeface="+mn-lt"/>
                        <a:ea typeface="+mn-ea"/>
                        <a:cs typeface="+mn-cs"/>
                      </a:endParaRPr>
                    </a:p>
                  </a:txBody>
                  <a:tcPr anchor="ctr"/>
                </a:tc>
                <a:extLst>
                  <a:ext uri="{0D108BD9-81ED-4DB2-BD59-A6C34878D82A}">
                    <a16:rowId xmlns:a16="http://schemas.microsoft.com/office/drawing/2014/main" val="3242942659"/>
                  </a:ext>
                </a:extLst>
              </a:tr>
              <a:tr h="451758">
                <a:tc>
                  <a:txBody>
                    <a:bodyPr/>
                    <a:lstStyle/>
                    <a:p>
                      <a:r>
                        <a:rPr lang="en-GB" sz="1400" dirty="0" smtClean="0"/>
                        <a:t>10.15</a:t>
                      </a:r>
                      <a:endParaRPr lang="en-GB"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16 - 25 training*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dk1"/>
                          </a:solidFill>
                          <a:latin typeface="+mn-lt"/>
                          <a:ea typeface="+mn-ea"/>
                          <a:cs typeface="+mn-cs"/>
                        </a:rPr>
                        <a:t>Josh Wadsworth - SEND Transformation and Compliance Coordinator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baseline="0" noProof="0" dirty="0" smtClean="0">
                          <a:solidFill>
                            <a:schemeClr val="dk1"/>
                          </a:solidFill>
                          <a:latin typeface="+mn-lt"/>
                          <a:ea typeface="+mn-ea"/>
                          <a:cs typeface="+mn-cs"/>
                        </a:rPr>
                        <a:t>15</a:t>
                      </a:r>
                      <a:endParaRPr lang="en-GB" sz="1400" kern="1200" baseline="0" noProof="0" dirty="0">
                        <a:solidFill>
                          <a:schemeClr val="dk1"/>
                        </a:solidFill>
                        <a:latin typeface="+mn-lt"/>
                        <a:ea typeface="+mn-ea"/>
                        <a:cs typeface="+mn-cs"/>
                      </a:endParaRPr>
                    </a:p>
                  </a:txBody>
                  <a:tcPr anchor="ctr"/>
                </a:tc>
                <a:extLst>
                  <a:ext uri="{0D108BD9-81ED-4DB2-BD59-A6C34878D82A}">
                    <a16:rowId xmlns:a16="http://schemas.microsoft.com/office/drawing/2014/main" val="2151635633"/>
                  </a:ext>
                </a:extLst>
              </a:tr>
              <a:tr h="519832">
                <a:tc>
                  <a:txBody>
                    <a:bodyPr/>
                    <a:lstStyle/>
                    <a:p>
                      <a:pPr>
                        <a:spcAft>
                          <a:spcPts val="0"/>
                        </a:spcAft>
                      </a:pPr>
                      <a:r>
                        <a:rPr lang="en-GB" sz="1400" kern="1200" dirty="0" smtClean="0">
                          <a:solidFill>
                            <a:schemeClr val="dk1"/>
                          </a:solidFill>
                          <a:latin typeface="+mn-lt"/>
                          <a:ea typeface="+mn-ea"/>
                          <a:cs typeface="+mn-cs"/>
                        </a:rPr>
                        <a:t>10.30</a:t>
                      </a:r>
                      <a:endParaRPr lang="en-GB" sz="1400" kern="1200" dirty="0">
                        <a:solidFill>
                          <a:schemeClr val="dk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Update</a:t>
                      </a:r>
                      <a:r>
                        <a:rPr lang="en-GB" sz="1400" baseline="0" dirty="0" smtClean="0"/>
                        <a:t> from </a:t>
                      </a:r>
                      <a:r>
                        <a:rPr lang="en-GB" sz="1400" dirty="0" smtClean="0"/>
                        <a:t>Educational Emotional Wellbeing Practitioners</a:t>
                      </a:r>
                      <a:r>
                        <a:rPr lang="en-GB" sz="1400" kern="1200" dirty="0" smtClean="0">
                          <a:solidFill>
                            <a:schemeClr val="dk1"/>
                          </a:solidFill>
                          <a:latin typeface="+mn-lt"/>
                          <a:ea typeface="+mn-ea"/>
                          <a:cs typeface="+mn-cs"/>
                        </a:rPr>
                        <a:t>*</a:t>
                      </a:r>
                      <a:endParaRPr lang="en-GB" sz="1400" kern="1200" dirty="0">
                        <a:solidFill>
                          <a:schemeClr val="dk1"/>
                        </a:solidFill>
                        <a:latin typeface="+mn-lt"/>
                        <a:ea typeface="+mn-ea"/>
                        <a:cs typeface="+mn-cs"/>
                      </a:endParaRPr>
                    </a:p>
                  </a:txBody>
                  <a:tcPr marL="68580" marR="68580" marT="0" marB="0" anchor="ctr"/>
                </a:tc>
                <a:tc>
                  <a:txBody>
                    <a:bodyPr/>
                    <a:lstStyle/>
                    <a:p>
                      <a:r>
                        <a:rPr lang="en-GB" sz="1400" kern="1200" baseline="0" dirty="0" smtClean="0">
                          <a:solidFill>
                            <a:schemeClr val="dk1"/>
                          </a:solidFill>
                          <a:latin typeface="+mn-lt"/>
                          <a:ea typeface="+mn-ea"/>
                          <a:cs typeface="+mn-cs"/>
                        </a:rPr>
                        <a:t>Rebecca Horn – Lead Practitioner, Education Emotional Wellbeing Team</a:t>
                      </a:r>
                      <a:endParaRPr lang="en-GB" sz="1400" kern="1200" baseline="0" dirty="0">
                        <a:solidFill>
                          <a:schemeClr val="dk1"/>
                        </a:solidFill>
                        <a:latin typeface="+mn-lt"/>
                        <a:ea typeface="+mn-ea"/>
                        <a:cs typeface="+mn-cs"/>
                      </a:endParaRPr>
                    </a:p>
                  </a:txBody>
                  <a:tcPr marL="68580" marR="68580" marT="0" marB="0" anchor="ctr"/>
                </a:tc>
                <a:tc>
                  <a:txBody>
                    <a:bodyPr/>
                    <a:lstStyle/>
                    <a:p>
                      <a:pPr>
                        <a:spcAft>
                          <a:spcPts val="0"/>
                        </a:spcAft>
                      </a:pPr>
                      <a:r>
                        <a:rPr lang="en-GB" sz="1400" kern="1200" baseline="0" dirty="0" smtClean="0">
                          <a:solidFill>
                            <a:schemeClr val="dk1"/>
                          </a:solidFill>
                          <a:latin typeface="+mn-lt"/>
                          <a:ea typeface="+mn-ea"/>
                          <a:cs typeface="+mn-cs"/>
                        </a:rPr>
                        <a:t>15 minutes</a:t>
                      </a:r>
                      <a:endParaRPr lang="en-GB" sz="1400" kern="1200" baseline="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8"/>
                  </a:ext>
                </a:extLst>
              </a:tr>
              <a:tr h="519832">
                <a:tc>
                  <a:txBody>
                    <a:bodyPr/>
                    <a:lstStyle/>
                    <a:p>
                      <a:pPr>
                        <a:spcAft>
                          <a:spcPts val="0"/>
                        </a:spcAft>
                      </a:pPr>
                      <a:r>
                        <a:rPr lang="en-GB" sz="1400" kern="1200" dirty="0" smtClean="0">
                          <a:solidFill>
                            <a:schemeClr val="dk1"/>
                          </a:solidFill>
                          <a:latin typeface="+mn-lt"/>
                          <a:ea typeface="+mn-ea"/>
                          <a:cs typeface="+mn-cs"/>
                        </a:rPr>
                        <a:t>10.45</a:t>
                      </a:r>
                      <a:endParaRPr lang="en-GB" sz="1400" kern="1200" dirty="0">
                        <a:solidFill>
                          <a:schemeClr val="dk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Making request for specialist provision - what and how *</a:t>
                      </a:r>
                    </a:p>
                  </a:txBody>
                  <a:tcPr marL="68580" marR="68580" marT="0" marB="0" anchor="ctr"/>
                </a:tc>
                <a:tc>
                  <a:txBody>
                    <a:bodyPr/>
                    <a:lstStyle/>
                    <a:p>
                      <a:r>
                        <a:rPr lang="en-GB" sz="1400" kern="1200" baseline="0" dirty="0" smtClean="0">
                          <a:solidFill>
                            <a:schemeClr val="dk1"/>
                          </a:solidFill>
                          <a:latin typeface="+mn-lt"/>
                          <a:ea typeface="+mn-ea"/>
                          <a:cs typeface="+mn-cs"/>
                        </a:rPr>
                        <a:t>Charlie Lowe, SEND Assessment Team Manager</a:t>
                      </a:r>
                      <a:endParaRPr lang="en-GB" sz="1400" kern="1200" baseline="0" dirty="0">
                        <a:solidFill>
                          <a:schemeClr val="dk1"/>
                        </a:solidFill>
                        <a:latin typeface="+mn-lt"/>
                        <a:ea typeface="+mn-ea"/>
                        <a:cs typeface="+mn-cs"/>
                      </a:endParaRPr>
                    </a:p>
                  </a:txBody>
                  <a:tcPr marL="68580" marR="68580" marT="0" marB="0" anchor="ctr"/>
                </a:tc>
                <a:tc>
                  <a:txBody>
                    <a:bodyPr/>
                    <a:lstStyle/>
                    <a:p>
                      <a:pPr>
                        <a:spcAft>
                          <a:spcPts val="0"/>
                        </a:spcAft>
                      </a:pPr>
                      <a:r>
                        <a:rPr lang="en-GB" sz="1400" kern="1200" baseline="0" dirty="0" smtClean="0">
                          <a:solidFill>
                            <a:schemeClr val="dk1"/>
                          </a:solidFill>
                          <a:latin typeface="+mn-lt"/>
                          <a:ea typeface="+mn-ea"/>
                          <a:cs typeface="+mn-cs"/>
                        </a:rPr>
                        <a:t>10 minutes</a:t>
                      </a:r>
                      <a:endParaRPr lang="en-GB" sz="1400" kern="1200" baseline="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3874028598"/>
                  </a:ext>
                </a:extLst>
              </a:tr>
              <a:tr h="451758">
                <a:tc>
                  <a:txBody>
                    <a:bodyPr/>
                    <a:lstStyle/>
                    <a:p>
                      <a:pPr>
                        <a:spcAft>
                          <a:spcPts val="0"/>
                        </a:spcAft>
                      </a:pPr>
                      <a:r>
                        <a:rPr lang="en-GB" sz="1400" kern="1200" dirty="0" smtClean="0">
                          <a:solidFill>
                            <a:schemeClr val="dk1"/>
                          </a:solidFill>
                          <a:latin typeface="+mn-lt"/>
                          <a:ea typeface="+mn-ea"/>
                          <a:cs typeface="+mn-cs"/>
                        </a:rPr>
                        <a:t>10.55</a:t>
                      </a:r>
                      <a:endParaRPr lang="en-GB" sz="1400" kern="1200" dirty="0">
                        <a:solidFill>
                          <a:schemeClr val="dk1"/>
                        </a:solidFill>
                        <a:latin typeface="+mn-lt"/>
                        <a:ea typeface="+mn-ea"/>
                        <a:cs typeface="+mn-cs"/>
                      </a:endParaRPr>
                    </a:p>
                  </a:txBody>
                  <a:tcPr marL="68580" marR="68580" marT="0" marB="0" anchor="ctr"/>
                </a:tc>
                <a:tc>
                  <a:txBody>
                    <a:bodyPr/>
                    <a:lstStyle/>
                    <a:p>
                      <a:pPr>
                        <a:spcAft>
                          <a:spcPts val="0"/>
                        </a:spcAft>
                      </a:pPr>
                      <a:r>
                        <a:rPr lang="en-GB" sz="1400" kern="1200" dirty="0" smtClean="0">
                          <a:solidFill>
                            <a:schemeClr val="dk1"/>
                          </a:solidFill>
                          <a:latin typeface="+mn-lt"/>
                          <a:ea typeface="+mn-ea"/>
                          <a:cs typeface="+mn-cs"/>
                        </a:rPr>
                        <a:t>SEND Update and Q and A</a:t>
                      </a:r>
                      <a:endParaRPr lang="en-GB" sz="1400" kern="1200" dirty="0">
                        <a:solidFill>
                          <a:schemeClr val="dk1"/>
                        </a:solidFill>
                        <a:latin typeface="+mn-lt"/>
                        <a:ea typeface="+mn-ea"/>
                        <a:cs typeface="+mn-cs"/>
                      </a:endParaRPr>
                    </a:p>
                  </a:txBody>
                  <a:tcPr marL="68580" marR="68580" marT="0" marB="0" anchor="ctr"/>
                </a:tc>
                <a:tc>
                  <a:txBody>
                    <a:bodyPr/>
                    <a:lstStyle/>
                    <a:p>
                      <a:pPr marL="0" algn="l" defTabSz="914400" rtl="0" eaLnBrk="1" latinLnBrk="0" hangingPunct="1">
                        <a:spcAft>
                          <a:spcPts val="0"/>
                        </a:spcAft>
                      </a:pPr>
                      <a:r>
                        <a:rPr lang="en-GB" sz="1400" kern="1200" baseline="0" dirty="0" smtClean="0">
                          <a:solidFill>
                            <a:schemeClr val="dk1"/>
                          </a:solidFill>
                          <a:latin typeface="+mn-lt"/>
                          <a:ea typeface="+mn-ea"/>
                          <a:cs typeface="+mn-cs"/>
                        </a:rPr>
                        <a:t>Niall Devlin, Strategic Manager, Integrated Assessment and Psychology</a:t>
                      </a:r>
                    </a:p>
                  </a:txBody>
                  <a:tcPr marL="68580" marR="68580" marT="0" marB="0" anchor="ctr"/>
                </a:tc>
                <a:tc>
                  <a:txBody>
                    <a:bodyPr/>
                    <a:lstStyle/>
                    <a:p>
                      <a:pPr>
                        <a:spcAft>
                          <a:spcPts val="0"/>
                        </a:spcAft>
                      </a:pPr>
                      <a:r>
                        <a:rPr lang="en-GB" sz="1400" kern="1200" baseline="0" dirty="0" smtClean="0">
                          <a:solidFill>
                            <a:schemeClr val="dk1"/>
                          </a:solidFill>
                          <a:latin typeface="+mn-lt"/>
                          <a:ea typeface="+mn-ea"/>
                          <a:cs typeface="+mn-cs"/>
                        </a:rPr>
                        <a:t>35 minutes</a:t>
                      </a:r>
                      <a:endParaRPr lang="en-GB" sz="1400" kern="1200" baseline="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2924001309"/>
                  </a:ext>
                </a:extLst>
              </a:tr>
            </a:tbl>
          </a:graphicData>
        </a:graphic>
      </p:graphicFrame>
    </p:spTree>
    <p:extLst>
      <p:ext uri="{BB962C8B-B14F-4D97-AF65-F5344CB8AC3E}">
        <p14:creationId xmlns:p14="http://schemas.microsoft.com/office/powerpoint/2010/main" val="581135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2673" y="959827"/>
            <a:ext cx="8007383" cy="994172"/>
          </a:xfrm>
          <a:prstGeom prst="rect">
            <a:avLst/>
          </a:prstGeom>
          <a:solidFill>
            <a:srgbClr val="CC00C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dirty="0">
                <a:solidFill>
                  <a:schemeClr val="bg1"/>
                </a:solidFill>
              </a:rPr>
              <a:t>The Process</a:t>
            </a:r>
          </a:p>
        </p:txBody>
      </p:sp>
      <p:pic>
        <p:nvPicPr>
          <p:cNvPr id="4" name="Picture 3"/>
          <p:cNvPicPr>
            <a:picLocks noChangeAspect="1"/>
          </p:cNvPicPr>
          <p:nvPr/>
        </p:nvPicPr>
        <p:blipFill>
          <a:blip r:embed="rId2"/>
          <a:stretch>
            <a:fillRect/>
          </a:stretch>
        </p:blipFill>
        <p:spPr>
          <a:xfrm>
            <a:off x="6022857" y="1030788"/>
            <a:ext cx="2290771" cy="964775"/>
          </a:xfrm>
          <a:prstGeom prst="rect">
            <a:avLst/>
          </a:prstGeom>
        </p:spPr>
      </p:pic>
      <p:sp>
        <p:nvSpPr>
          <p:cNvPr id="2" name="TextBox 1"/>
          <p:cNvSpPr txBox="1"/>
          <p:nvPr/>
        </p:nvSpPr>
        <p:spPr>
          <a:xfrm>
            <a:off x="602673" y="2115787"/>
            <a:ext cx="8007383" cy="3070071"/>
          </a:xfrm>
          <a:prstGeom prst="rect">
            <a:avLst/>
          </a:prstGeom>
          <a:solidFill>
            <a:srgbClr val="FFCCFF"/>
          </a:solidFill>
        </p:spPr>
        <p:txBody>
          <a:bodyPr wrap="square" rtlCol="0">
            <a:spAutoFit/>
          </a:bodyPr>
          <a:lstStyle/>
          <a:p>
            <a:endParaRPr lang="en-GB" sz="1350" dirty="0"/>
          </a:p>
          <a:p>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STEP 1</a:t>
            </a:r>
            <a:r>
              <a:rPr lang="en-GB" sz="1500" dirty="0">
                <a:latin typeface="Arial" panose="020B0604020202020204" pitchFamily="34" charset="0"/>
                <a:cs typeface="Arial" panose="020B0604020202020204" pitchFamily="34" charset="0"/>
              </a:rPr>
              <a:t>:</a:t>
            </a:r>
            <a:r>
              <a:rPr lang="en-GB" sz="1500" b="1"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Have an initial consultation with Kay Tasker-Smith (contact by email in the first instance) and read STEP 2 and STEP 3 thoroughly</a:t>
            </a:r>
          </a:p>
          <a:p>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STEP 2</a:t>
            </a:r>
            <a:r>
              <a:rPr lang="en-GB" sz="1500" b="1">
                <a:latin typeface="Arial" panose="020B0604020202020204" pitchFamily="34" charset="0"/>
                <a:cs typeface="Arial" panose="020B0604020202020204" pitchFamily="34" charset="0"/>
              </a:rPr>
              <a:t>: </a:t>
            </a:r>
            <a:r>
              <a:rPr lang="en-GB" sz="1500">
                <a:latin typeface="Arial" panose="020B0604020202020204" pitchFamily="34" charset="0"/>
                <a:cs typeface="Arial" panose="020B0604020202020204" pitchFamily="34" charset="0"/>
              </a:rPr>
              <a:t>Undertake </a:t>
            </a:r>
            <a:r>
              <a:rPr lang="en-GB" sz="1500" dirty="0">
                <a:latin typeface="Arial" panose="020B0604020202020204" pitchFamily="34" charset="0"/>
                <a:cs typeface="Arial" panose="020B0604020202020204" pitchFamily="34" charset="0"/>
              </a:rPr>
              <a:t>the Chartermark Self-Assessment Audit, &amp; the Staff Questionnaire </a:t>
            </a:r>
          </a:p>
          <a:p>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STEP 3:</a:t>
            </a:r>
            <a:r>
              <a:rPr lang="en-GB" sz="1500" dirty="0">
                <a:latin typeface="Arial" panose="020B0604020202020204" pitchFamily="34" charset="0"/>
                <a:cs typeface="Arial" panose="020B0604020202020204" pitchFamily="34" charset="0"/>
              </a:rPr>
              <a:t> (a) Do the Action Plan (b) Identify evidence</a:t>
            </a:r>
          </a:p>
          <a:p>
            <a:endParaRPr lang="en-GB" sz="1500" dirty="0">
              <a:latin typeface="Arial" panose="020B0604020202020204" pitchFamily="34" charset="0"/>
              <a:cs typeface="Arial" panose="020B0604020202020204" pitchFamily="34" charset="0"/>
            </a:endParaRPr>
          </a:p>
          <a:p>
            <a:r>
              <a:rPr lang="en-GB" sz="1500" dirty="0">
                <a:latin typeface="Arial" panose="020B0604020202020204" pitchFamily="34" charset="0"/>
                <a:cs typeface="Arial" panose="020B0604020202020204" pitchFamily="34" charset="0"/>
              </a:rPr>
              <a:t>Finally </a:t>
            </a:r>
            <a:r>
              <a:rPr lang="en-GB" sz="1500" b="1" dirty="0">
                <a:latin typeface="Arial" panose="020B0604020202020204" pitchFamily="34" charset="0"/>
                <a:cs typeface="Arial" panose="020B0604020202020204" pitchFamily="34" charset="0"/>
              </a:rPr>
              <a:t>Complete the Registration Form</a:t>
            </a:r>
            <a:r>
              <a:rPr lang="en-GB" sz="1500" dirty="0">
                <a:latin typeface="Arial" panose="020B0604020202020204" pitchFamily="34" charset="0"/>
                <a:cs typeface="Arial" panose="020B0604020202020204" pitchFamily="34" charset="0"/>
              </a:rPr>
              <a:t> and send it through email </a:t>
            </a:r>
            <a:r>
              <a:rPr lang="en-GB" sz="1500" dirty="0">
                <a:latin typeface="Arial" panose="020B0604020202020204" pitchFamily="34" charset="0"/>
                <a:cs typeface="Arial" panose="020B0604020202020204" pitchFamily="34" charset="0"/>
                <a:hlinkClick r:id="rId3"/>
              </a:rPr>
              <a:t>EmotionalWellbeingChartermark@bradford.gov.uk</a:t>
            </a:r>
            <a:r>
              <a:rPr lang="en-GB" sz="1500" dirty="0">
                <a:latin typeface="Arial" panose="020B0604020202020204" pitchFamily="34" charset="0"/>
                <a:cs typeface="Arial" panose="020B0604020202020204" pitchFamily="34" charset="0"/>
              </a:rPr>
              <a:t> . The Educational Psychologist allocated to your school will guide you through the form completion at the end of the process.</a:t>
            </a:r>
          </a:p>
          <a:p>
            <a:endParaRPr lang="en-GB" sz="15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962641E-C4B7-4AC9-87C7-B5CD6D4DCEFA}" type="slidenum">
              <a:rPr lang="en-GB" smtClean="0"/>
              <a:t>20</a:t>
            </a:fld>
            <a:endParaRPr lang="en-GB" dirty="0"/>
          </a:p>
        </p:txBody>
      </p:sp>
    </p:spTree>
    <p:extLst>
      <p:ext uri="{BB962C8B-B14F-4D97-AF65-F5344CB8AC3E}">
        <p14:creationId xmlns:p14="http://schemas.microsoft.com/office/powerpoint/2010/main" val="885950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628650" y="1131095"/>
            <a:ext cx="7886700" cy="470739"/>
          </a:xfrm>
          <a:prstGeom prst="rect">
            <a:avLst/>
          </a:prstGeom>
          <a:solidFill>
            <a:srgbClr val="CC00CC"/>
          </a:solidFill>
        </p:spPr>
        <p:txBody>
          <a:bodyPr vert="horz" lIns="68580" tIns="34290" rIns="68580" bIns="3429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chemeClr val="bg1"/>
                </a:solidFill>
              </a:rPr>
              <a:t>Summary of Process and Support</a:t>
            </a:r>
            <a:endParaRPr lang="en-GB" dirty="0">
              <a:solidFill>
                <a:schemeClr val="bg1"/>
              </a:solidFill>
            </a:endParaRPr>
          </a:p>
        </p:txBody>
      </p:sp>
      <p:graphicFrame>
        <p:nvGraphicFramePr>
          <p:cNvPr id="7" name="Object 6"/>
          <p:cNvGraphicFramePr>
            <a:graphicFrameLocks noChangeAspect="1"/>
          </p:cNvGraphicFramePr>
          <p:nvPr>
            <p:extLst/>
          </p:nvPr>
        </p:nvGraphicFramePr>
        <p:xfrm>
          <a:off x="1" y="1738993"/>
          <a:ext cx="9023168" cy="4536077"/>
        </p:xfrm>
        <a:graphic>
          <a:graphicData uri="http://schemas.openxmlformats.org/presentationml/2006/ole">
            <mc:AlternateContent xmlns:mc="http://schemas.openxmlformats.org/markup-compatibility/2006">
              <mc:Choice xmlns:v="urn:schemas-microsoft-com:vml" Requires="v">
                <p:oleObj spid="_x0000_s1030" name="Document" r:id="rId3" imgW="8877336" imgH="3354906" progId="Word.Document.12">
                  <p:embed/>
                </p:oleObj>
              </mc:Choice>
              <mc:Fallback>
                <p:oleObj name="Document" r:id="rId3" imgW="8877336" imgH="3354906" progId="Word.Document.12">
                  <p:embed/>
                  <p:pic>
                    <p:nvPicPr>
                      <p:cNvPr id="7" name="Object 6"/>
                      <p:cNvPicPr/>
                      <p:nvPr/>
                    </p:nvPicPr>
                    <p:blipFill>
                      <a:blip r:embed="rId4"/>
                      <a:stretch>
                        <a:fillRect/>
                      </a:stretch>
                    </p:blipFill>
                    <p:spPr>
                      <a:xfrm>
                        <a:off x="1" y="1738993"/>
                        <a:ext cx="9023168" cy="4536077"/>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6962641E-C4B7-4AC9-87C7-B5CD6D4DCEFA}" type="slidenum">
              <a:rPr lang="en-GB" smtClean="0"/>
              <a:t>21</a:t>
            </a:fld>
            <a:endParaRPr lang="en-GB"/>
          </a:p>
        </p:txBody>
      </p:sp>
    </p:spTree>
    <p:extLst>
      <p:ext uri="{BB962C8B-B14F-4D97-AF65-F5344CB8AC3E}">
        <p14:creationId xmlns:p14="http://schemas.microsoft.com/office/powerpoint/2010/main" val="332142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00CC"/>
          </a:solidFill>
        </p:spPr>
        <p:txBody>
          <a:bodyPr>
            <a:normAutofit fontScale="90000"/>
          </a:bodyPr>
          <a:lstStyle/>
          <a:p>
            <a:r>
              <a:rPr lang="en-GB" b="1" dirty="0" smtClean="0">
                <a:solidFill>
                  <a:schemeClr val="bg1"/>
                </a:solidFill>
              </a:rPr>
              <a:t>Bradford Healthy Minds Chartermark</a:t>
            </a:r>
            <a:endParaRPr lang="en-GB" b="1" dirty="0">
              <a:solidFill>
                <a:schemeClr val="bg1"/>
              </a:solidFill>
            </a:endParaRPr>
          </a:p>
        </p:txBody>
      </p:sp>
      <p:grpSp>
        <p:nvGrpSpPr>
          <p:cNvPr id="3" name="Group 2"/>
          <p:cNvGrpSpPr/>
          <p:nvPr/>
        </p:nvGrpSpPr>
        <p:grpSpPr>
          <a:xfrm>
            <a:off x="3032636" y="5317539"/>
            <a:ext cx="3078728" cy="435032"/>
            <a:chOff x="4637977" y="1825625"/>
            <a:chExt cx="4104971" cy="580043"/>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977" y="1825625"/>
              <a:ext cx="511539" cy="559928"/>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6335" y="1825625"/>
              <a:ext cx="511539" cy="55992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693" y="1845740"/>
              <a:ext cx="511539" cy="55992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051" y="1845740"/>
              <a:ext cx="511539" cy="55992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1409" y="1845740"/>
              <a:ext cx="511539" cy="559928"/>
            </a:xfrm>
            <a:prstGeom prst="rect">
              <a:avLst/>
            </a:prstGeom>
          </p:spPr>
        </p:pic>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6452" y="1368654"/>
            <a:ext cx="1510318" cy="639362"/>
          </a:xfrm>
          <a:prstGeom prst="rect">
            <a:avLst/>
          </a:prstGeom>
        </p:spPr>
      </p:pic>
      <p:sp>
        <p:nvSpPr>
          <p:cNvPr id="10" name="TextBox 9"/>
          <p:cNvSpPr txBox="1"/>
          <p:nvPr/>
        </p:nvSpPr>
        <p:spPr>
          <a:xfrm>
            <a:off x="628650" y="2216387"/>
            <a:ext cx="7543750" cy="3300904"/>
          </a:xfrm>
          <a:prstGeom prst="rect">
            <a:avLst/>
          </a:prstGeom>
          <a:solidFill>
            <a:srgbClr val="FFCCFF"/>
          </a:solidFill>
        </p:spPr>
        <p:txBody>
          <a:bodyPr wrap="square" rtlCol="0">
            <a:spAutoFit/>
          </a:bodyPr>
          <a:lstStyle/>
          <a:p>
            <a:r>
              <a:rPr lang="en-GB" sz="2100" b="1" dirty="0">
                <a:solidFill>
                  <a:srgbClr val="7030A0"/>
                </a:solidFill>
              </a:rPr>
              <a:t>Key Information can be found on the web page:</a:t>
            </a:r>
          </a:p>
          <a:p>
            <a:endParaRPr lang="en-GB" sz="1500" dirty="0"/>
          </a:p>
          <a:p>
            <a:r>
              <a:rPr lang="en-GB" sz="2100" dirty="0">
                <a:hlinkClick r:id="rId4"/>
              </a:rPr>
              <a:t>https://bso.bradford.gov.uk/Schools/CMSPage.aspx?mid=3582</a:t>
            </a:r>
            <a:r>
              <a:rPr lang="en-GB" sz="2100" dirty="0"/>
              <a:t> </a:t>
            </a:r>
          </a:p>
          <a:p>
            <a:endParaRPr lang="en-GB" sz="1350" dirty="0"/>
          </a:p>
          <a:p>
            <a:r>
              <a:rPr lang="en-GB" sz="2700" b="1" dirty="0">
                <a:solidFill>
                  <a:srgbClr val="7030A0"/>
                </a:solidFill>
              </a:rPr>
              <a:t>Bradford Schools Online&gt;Educational Psychology&gt;Healthy Minds&gt;Bradford Healthy Minds Chartermark</a:t>
            </a:r>
          </a:p>
          <a:p>
            <a:endParaRPr lang="en-GB" sz="1350" b="1" dirty="0">
              <a:solidFill>
                <a:srgbClr val="7030A0"/>
              </a:solidFill>
            </a:endParaRPr>
          </a:p>
          <a:p>
            <a:r>
              <a:rPr lang="en-US" sz="1500" dirty="0"/>
              <a:t>Emotional Wellbeing Chartermark email address </a:t>
            </a:r>
            <a:r>
              <a:rPr lang="en-US" sz="1500" u="sng" dirty="0">
                <a:hlinkClick r:id="rId5"/>
              </a:rPr>
              <a:t>EmotionalWellbeingChartermark@bradford.gov.uk</a:t>
            </a:r>
            <a:endParaRPr lang="en-GB" sz="1500" b="1" dirty="0">
              <a:solidFill>
                <a:srgbClr val="7030A0"/>
              </a:solidFill>
            </a:endParaRPr>
          </a:p>
          <a:p>
            <a:endParaRPr lang="en-GB" sz="1350" dirty="0"/>
          </a:p>
        </p:txBody>
      </p:sp>
      <p:sp>
        <p:nvSpPr>
          <p:cNvPr id="11" name="Slide Number Placeholder 10"/>
          <p:cNvSpPr>
            <a:spLocks noGrp="1"/>
          </p:cNvSpPr>
          <p:nvPr>
            <p:ph type="sldNum" sz="quarter" idx="12"/>
          </p:nvPr>
        </p:nvSpPr>
        <p:spPr/>
        <p:txBody>
          <a:bodyPr/>
          <a:lstStyle/>
          <a:p>
            <a:fld id="{6962641E-C4B7-4AC9-87C7-B5CD6D4DCEFA}" type="slidenum">
              <a:rPr lang="en-GB" smtClean="0"/>
              <a:t>22</a:t>
            </a:fld>
            <a:endParaRPr lang="en-GB"/>
          </a:p>
        </p:txBody>
      </p:sp>
    </p:spTree>
    <p:extLst>
      <p:ext uri="{BB962C8B-B14F-4D97-AF65-F5344CB8AC3E}">
        <p14:creationId xmlns:p14="http://schemas.microsoft.com/office/powerpoint/2010/main" val="2784254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3356" y="625382"/>
            <a:ext cx="7886700" cy="994172"/>
          </a:xfrm>
          <a:prstGeom prst="rect">
            <a:avLst/>
          </a:prstGeom>
          <a:solidFill>
            <a:srgbClr val="CC00C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dirty="0">
                <a:solidFill>
                  <a:schemeClr val="bg1"/>
                </a:solidFill>
                <a:latin typeface="Raleway ExtraBold" panose="020B0903030101060003" pitchFamily="34" charset="0"/>
              </a:rPr>
              <a:t>DfE Accredited Senior </a:t>
            </a:r>
            <a:br>
              <a:rPr lang="en-GB" sz="3300" dirty="0">
                <a:solidFill>
                  <a:schemeClr val="bg1"/>
                </a:solidFill>
                <a:latin typeface="Raleway ExtraBold" panose="020B0903030101060003" pitchFamily="34" charset="0"/>
              </a:rPr>
            </a:br>
            <a:r>
              <a:rPr lang="en-GB" sz="3300" dirty="0">
                <a:solidFill>
                  <a:schemeClr val="bg1"/>
                </a:solidFill>
                <a:latin typeface="Raleway ExtraBold" panose="020B0903030101060003" pitchFamily="34" charset="0"/>
              </a:rPr>
              <a:t>Mental Health Leads Training</a:t>
            </a:r>
            <a:endParaRPr lang="en-GB" sz="3300" b="1" dirty="0">
              <a:solidFill>
                <a:schemeClr val="bg1"/>
              </a:solidFill>
            </a:endParaRPr>
          </a:p>
        </p:txBody>
      </p:sp>
      <p:pic>
        <p:nvPicPr>
          <p:cNvPr id="4" name="Picture 3"/>
          <p:cNvPicPr>
            <a:picLocks noChangeAspect="1"/>
          </p:cNvPicPr>
          <p:nvPr/>
        </p:nvPicPr>
        <p:blipFill>
          <a:blip r:embed="rId3"/>
          <a:stretch>
            <a:fillRect/>
          </a:stretch>
        </p:blipFill>
        <p:spPr>
          <a:xfrm>
            <a:off x="6789749" y="772801"/>
            <a:ext cx="1660502" cy="699333"/>
          </a:xfrm>
          <a:prstGeom prst="rect">
            <a:avLst/>
          </a:prstGeom>
        </p:spPr>
      </p:pic>
      <p:sp>
        <p:nvSpPr>
          <p:cNvPr id="2" name="TextBox 1"/>
          <p:cNvSpPr txBox="1"/>
          <p:nvPr/>
        </p:nvSpPr>
        <p:spPr>
          <a:xfrm>
            <a:off x="804120" y="3825894"/>
            <a:ext cx="4056017" cy="2146742"/>
          </a:xfrm>
          <a:prstGeom prst="rect">
            <a:avLst/>
          </a:prstGeom>
          <a:noFill/>
        </p:spPr>
        <p:txBody>
          <a:bodyPr wrap="square" rtlCol="0">
            <a:spAutoFit/>
          </a:bodyPr>
          <a:lstStyle/>
          <a:p>
            <a:pPr marL="257175" indent="-257175">
              <a:buFont typeface="+mj-lt"/>
              <a:buAutoNum type="arabicPeriod"/>
            </a:pPr>
            <a:r>
              <a:rPr lang="en-GB" sz="1500" b="1" dirty="0"/>
              <a:t>Leadership and management</a:t>
            </a:r>
          </a:p>
          <a:p>
            <a:pPr marL="257175" indent="-257175">
              <a:buFont typeface="+mj-lt"/>
              <a:buAutoNum type="arabicPeriod"/>
            </a:pPr>
            <a:r>
              <a:rPr lang="en-GB" sz="1500" b="1" dirty="0"/>
              <a:t>Ethos and environment</a:t>
            </a:r>
          </a:p>
          <a:p>
            <a:pPr marL="257175" indent="-257175">
              <a:buFont typeface="+mj-lt"/>
              <a:buAutoNum type="arabicPeriod"/>
            </a:pPr>
            <a:r>
              <a:rPr lang="en-GB" sz="1500" b="1" dirty="0"/>
              <a:t>Staff development</a:t>
            </a:r>
          </a:p>
          <a:p>
            <a:pPr marL="257175" indent="-257175">
              <a:buFont typeface="+mj-lt"/>
              <a:buAutoNum type="arabicPeriod"/>
            </a:pPr>
            <a:r>
              <a:rPr lang="en-GB" sz="1500" b="1" dirty="0"/>
              <a:t>Curriculum, teaching and learning</a:t>
            </a:r>
          </a:p>
          <a:p>
            <a:pPr marL="257175" indent="-257175">
              <a:buFont typeface="+mj-lt"/>
              <a:buAutoNum type="arabicPeriod"/>
            </a:pPr>
            <a:r>
              <a:rPr lang="en-GB" sz="1500" b="1" dirty="0"/>
              <a:t>Coordinated support</a:t>
            </a:r>
          </a:p>
          <a:p>
            <a:pPr marL="257175" indent="-257175">
              <a:buFont typeface="+mj-lt"/>
              <a:buAutoNum type="arabicPeriod"/>
            </a:pPr>
            <a:r>
              <a:rPr lang="en-GB" sz="1500" b="1" dirty="0"/>
              <a:t>Parents and carers</a:t>
            </a:r>
          </a:p>
          <a:p>
            <a:pPr marL="257175" indent="-257175">
              <a:buFont typeface="+mj-lt"/>
              <a:buAutoNum type="arabicPeriod"/>
            </a:pPr>
            <a:r>
              <a:rPr lang="en-GB" sz="1500" b="1" dirty="0"/>
              <a:t>Student Voice </a:t>
            </a:r>
            <a:r>
              <a:rPr lang="en-GB" sz="1500" b="1" i="1" dirty="0"/>
              <a:t>with signposting for Audit and monitoring</a:t>
            </a:r>
          </a:p>
          <a:p>
            <a:pPr lvl="0"/>
            <a:endParaRPr lang="en-GB" sz="1350" dirty="0"/>
          </a:p>
        </p:txBody>
      </p:sp>
      <p:pic>
        <p:nvPicPr>
          <p:cNvPr id="6" name="Picture 5"/>
          <p:cNvPicPr>
            <a:picLocks noChangeAspect="1"/>
          </p:cNvPicPr>
          <p:nvPr/>
        </p:nvPicPr>
        <p:blipFill>
          <a:blip r:embed="rId4"/>
          <a:stretch>
            <a:fillRect/>
          </a:stretch>
        </p:blipFill>
        <p:spPr>
          <a:xfrm>
            <a:off x="5340951" y="2463982"/>
            <a:ext cx="3459752" cy="3105695"/>
          </a:xfrm>
          <a:prstGeom prst="rect">
            <a:avLst/>
          </a:prstGeom>
        </p:spPr>
      </p:pic>
      <p:sp>
        <p:nvSpPr>
          <p:cNvPr id="7" name="TextBox 6"/>
          <p:cNvSpPr txBox="1"/>
          <p:nvPr/>
        </p:nvSpPr>
        <p:spPr>
          <a:xfrm>
            <a:off x="1010739" y="2424794"/>
            <a:ext cx="3655967" cy="1384995"/>
          </a:xfrm>
          <a:prstGeom prst="rect">
            <a:avLst/>
          </a:prstGeom>
          <a:solidFill>
            <a:srgbClr val="FFCCFF"/>
          </a:solidFill>
        </p:spPr>
        <p:txBody>
          <a:bodyPr wrap="square" rtlCol="0">
            <a:spAutoFit/>
          </a:bodyPr>
          <a:lstStyle/>
          <a:p>
            <a:r>
              <a:rPr lang="en-GB" sz="2100" b="1" dirty="0"/>
              <a:t>7 courses available to complement the Chartermark, or do separately from the Chartermark</a:t>
            </a:r>
          </a:p>
        </p:txBody>
      </p:sp>
      <p:sp>
        <p:nvSpPr>
          <p:cNvPr id="5" name="Slide Number Placeholder 4"/>
          <p:cNvSpPr>
            <a:spLocks noGrp="1"/>
          </p:cNvSpPr>
          <p:nvPr>
            <p:ph type="sldNum" sz="quarter" idx="12"/>
          </p:nvPr>
        </p:nvSpPr>
        <p:spPr/>
        <p:txBody>
          <a:bodyPr/>
          <a:lstStyle/>
          <a:p>
            <a:fld id="{6962641E-C4B7-4AC9-87C7-B5CD6D4DCEFA}" type="slidenum">
              <a:rPr lang="en-GB" smtClean="0"/>
              <a:t>23</a:t>
            </a:fld>
            <a:endParaRPr lang="en-GB"/>
          </a:p>
        </p:txBody>
      </p:sp>
    </p:spTree>
    <p:extLst>
      <p:ext uri="{BB962C8B-B14F-4D97-AF65-F5344CB8AC3E}">
        <p14:creationId xmlns:p14="http://schemas.microsoft.com/office/powerpoint/2010/main" val="449554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3356" y="1206206"/>
            <a:ext cx="7886700" cy="994172"/>
          </a:xfrm>
          <a:prstGeom prst="rect">
            <a:avLst/>
          </a:prstGeom>
          <a:solidFill>
            <a:srgbClr val="CC00C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dirty="0">
                <a:solidFill>
                  <a:schemeClr val="bg1"/>
                </a:solidFill>
                <a:latin typeface="Raleway ExtraBold" panose="020B0903030101060003" pitchFamily="34" charset="0"/>
              </a:rPr>
              <a:t>DfE Accredited Senior </a:t>
            </a:r>
            <a:br>
              <a:rPr lang="en-GB" sz="3300" dirty="0">
                <a:solidFill>
                  <a:schemeClr val="bg1"/>
                </a:solidFill>
                <a:latin typeface="Raleway ExtraBold" panose="020B0903030101060003" pitchFamily="34" charset="0"/>
              </a:rPr>
            </a:br>
            <a:r>
              <a:rPr lang="en-GB" sz="3300" dirty="0">
                <a:solidFill>
                  <a:schemeClr val="bg1"/>
                </a:solidFill>
                <a:latin typeface="Raleway ExtraBold" panose="020B0903030101060003" pitchFamily="34" charset="0"/>
              </a:rPr>
              <a:t>Mental Health Leads Training</a:t>
            </a:r>
            <a:endParaRPr lang="en-GB" sz="3300" b="1" dirty="0">
              <a:solidFill>
                <a:schemeClr val="bg1"/>
              </a:solidFill>
            </a:endParaRPr>
          </a:p>
        </p:txBody>
      </p:sp>
      <p:pic>
        <p:nvPicPr>
          <p:cNvPr id="4" name="Picture 3"/>
          <p:cNvPicPr>
            <a:picLocks noChangeAspect="1"/>
          </p:cNvPicPr>
          <p:nvPr/>
        </p:nvPicPr>
        <p:blipFill>
          <a:blip r:embed="rId2"/>
          <a:stretch>
            <a:fillRect/>
          </a:stretch>
        </p:blipFill>
        <p:spPr>
          <a:xfrm>
            <a:off x="6819678" y="1235603"/>
            <a:ext cx="1660502" cy="699333"/>
          </a:xfrm>
          <a:prstGeom prst="rect">
            <a:avLst/>
          </a:prstGeom>
        </p:spPr>
      </p:pic>
      <p:sp>
        <p:nvSpPr>
          <p:cNvPr id="7" name="TextBox 6"/>
          <p:cNvSpPr txBox="1"/>
          <p:nvPr/>
        </p:nvSpPr>
        <p:spPr>
          <a:xfrm>
            <a:off x="723356" y="2424794"/>
            <a:ext cx="7886700" cy="738664"/>
          </a:xfrm>
          <a:prstGeom prst="rect">
            <a:avLst/>
          </a:prstGeom>
          <a:solidFill>
            <a:srgbClr val="FFCCFF"/>
          </a:solidFill>
        </p:spPr>
        <p:txBody>
          <a:bodyPr wrap="square" rtlCol="0">
            <a:spAutoFit/>
          </a:bodyPr>
          <a:lstStyle/>
          <a:p>
            <a:r>
              <a:rPr lang="en-GB" sz="2100" b="1" dirty="0"/>
              <a:t>The 7 available courses </a:t>
            </a:r>
            <a:r>
              <a:rPr lang="en-GB" sz="2100" b="1" i="1" dirty="0"/>
              <a:t>complement</a:t>
            </a:r>
            <a:r>
              <a:rPr lang="en-GB" sz="2100" b="1" dirty="0"/>
              <a:t> the Healthy Minds Chartermark, or can be done separately from the Chartermark</a:t>
            </a:r>
          </a:p>
        </p:txBody>
      </p:sp>
      <p:sp>
        <p:nvSpPr>
          <p:cNvPr id="5" name="TextBox 4"/>
          <p:cNvSpPr txBox="1"/>
          <p:nvPr/>
        </p:nvSpPr>
        <p:spPr>
          <a:xfrm>
            <a:off x="723356" y="3463290"/>
            <a:ext cx="7886700" cy="738664"/>
          </a:xfrm>
          <a:prstGeom prst="rect">
            <a:avLst/>
          </a:prstGeom>
          <a:solidFill>
            <a:srgbClr val="FFCCFF"/>
          </a:solidFill>
        </p:spPr>
        <p:txBody>
          <a:bodyPr wrap="square" rtlCol="0">
            <a:spAutoFit/>
          </a:bodyPr>
          <a:lstStyle/>
          <a:p>
            <a:r>
              <a:rPr lang="en-GB" sz="2100" b="1" dirty="0"/>
              <a:t>You need to do all 7 courses if you choose to do the Bradford DfE Accredited courses. They are not available individually.</a:t>
            </a:r>
          </a:p>
        </p:txBody>
      </p:sp>
      <p:sp>
        <p:nvSpPr>
          <p:cNvPr id="8" name="TextBox 7"/>
          <p:cNvSpPr txBox="1"/>
          <p:nvPr/>
        </p:nvSpPr>
        <p:spPr>
          <a:xfrm>
            <a:off x="723356" y="4501787"/>
            <a:ext cx="7886700" cy="738664"/>
          </a:xfrm>
          <a:prstGeom prst="rect">
            <a:avLst/>
          </a:prstGeom>
          <a:solidFill>
            <a:srgbClr val="FFCCFF"/>
          </a:solidFill>
        </p:spPr>
        <p:txBody>
          <a:bodyPr wrap="square" rtlCol="0">
            <a:spAutoFit/>
          </a:bodyPr>
          <a:lstStyle/>
          <a:p>
            <a:r>
              <a:rPr lang="en-GB" sz="2100" b="1" dirty="0"/>
              <a:t>There is a grant available to schools from the </a:t>
            </a:r>
            <a:r>
              <a:rPr lang="en-GB" sz="2100" b="1" dirty="0" err="1"/>
              <a:t>DfE</a:t>
            </a:r>
            <a:r>
              <a:rPr lang="en-GB" sz="2100" b="1" dirty="0"/>
              <a:t> to complete this course; please watch our own websites and the </a:t>
            </a:r>
            <a:r>
              <a:rPr lang="en-GB" sz="2100" b="1" dirty="0" err="1"/>
              <a:t>DfE</a:t>
            </a:r>
            <a:r>
              <a:rPr lang="en-GB" sz="2100" b="1" dirty="0"/>
              <a:t> website itself</a:t>
            </a:r>
          </a:p>
        </p:txBody>
      </p:sp>
      <p:sp>
        <p:nvSpPr>
          <p:cNvPr id="2" name="Slide Number Placeholder 1"/>
          <p:cNvSpPr>
            <a:spLocks noGrp="1"/>
          </p:cNvSpPr>
          <p:nvPr>
            <p:ph type="sldNum" sz="quarter" idx="12"/>
          </p:nvPr>
        </p:nvSpPr>
        <p:spPr/>
        <p:txBody>
          <a:bodyPr/>
          <a:lstStyle/>
          <a:p>
            <a:fld id="{6962641E-C4B7-4AC9-87C7-B5CD6D4DCEFA}" type="slidenum">
              <a:rPr lang="en-GB" smtClean="0"/>
              <a:t>24</a:t>
            </a:fld>
            <a:endParaRPr lang="en-GB"/>
          </a:p>
        </p:txBody>
      </p:sp>
    </p:spTree>
    <p:extLst>
      <p:ext uri="{BB962C8B-B14F-4D97-AF65-F5344CB8AC3E}">
        <p14:creationId xmlns:p14="http://schemas.microsoft.com/office/powerpoint/2010/main" val="3703836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940765"/>
            <a:ext cx="7886700" cy="994172"/>
          </a:xfrm>
          <a:prstGeom prst="rect">
            <a:avLst/>
          </a:prstGeom>
          <a:solidFill>
            <a:srgbClr val="CC00CC"/>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dirty="0">
                <a:solidFill>
                  <a:schemeClr val="bg1"/>
                </a:solidFill>
                <a:latin typeface="Raleway ExtraBold" panose="020B0903030101060003" pitchFamily="34" charset="0"/>
              </a:rPr>
              <a:t>DfE Accredited Senior </a:t>
            </a:r>
            <a:br>
              <a:rPr lang="en-GB" sz="3300" dirty="0">
                <a:solidFill>
                  <a:schemeClr val="bg1"/>
                </a:solidFill>
                <a:latin typeface="Raleway ExtraBold" panose="020B0903030101060003" pitchFamily="34" charset="0"/>
              </a:rPr>
            </a:br>
            <a:r>
              <a:rPr lang="en-GB" sz="3300" dirty="0">
                <a:solidFill>
                  <a:schemeClr val="bg1"/>
                </a:solidFill>
                <a:latin typeface="Raleway ExtraBold" panose="020B0903030101060003" pitchFamily="34" charset="0"/>
              </a:rPr>
              <a:t>Mental Health Leads Training</a:t>
            </a:r>
            <a:endParaRPr lang="en-GB" sz="3300" b="1" dirty="0">
              <a:solidFill>
                <a:schemeClr val="bg1"/>
              </a:solidFill>
            </a:endParaRPr>
          </a:p>
        </p:txBody>
      </p:sp>
      <p:pic>
        <p:nvPicPr>
          <p:cNvPr id="4" name="Picture 3"/>
          <p:cNvPicPr>
            <a:picLocks noChangeAspect="1"/>
          </p:cNvPicPr>
          <p:nvPr/>
        </p:nvPicPr>
        <p:blipFill>
          <a:blip r:embed="rId2"/>
          <a:stretch>
            <a:fillRect/>
          </a:stretch>
        </p:blipFill>
        <p:spPr>
          <a:xfrm>
            <a:off x="6819678" y="1235603"/>
            <a:ext cx="1272763" cy="699333"/>
          </a:xfrm>
          <a:prstGeom prst="rect">
            <a:avLst/>
          </a:prstGeom>
        </p:spPr>
      </p:pic>
      <p:sp>
        <p:nvSpPr>
          <p:cNvPr id="7" name="TextBox 6"/>
          <p:cNvSpPr txBox="1"/>
          <p:nvPr/>
        </p:nvSpPr>
        <p:spPr>
          <a:xfrm>
            <a:off x="547760" y="2765240"/>
            <a:ext cx="7957353" cy="369332"/>
          </a:xfrm>
          <a:prstGeom prst="rect">
            <a:avLst/>
          </a:prstGeom>
          <a:solidFill>
            <a:srgbClr val="FFCCFF"/>
          </a:solidFill>
        </p:spPr>
        <p:txBody>
          <a:bodyPr wrap="square" rtlCol="0">
            <a:spAutoFit/>
          </a:bodyPr>
          <a:lstStyle/>
          <a:p>
            <a:pPr marL="257175" indent="-257175">
              <a:buFont typeface="Arial" panose="020B0604020202020204" pitchFamily="34" charset="0"/>
              <a:buChar char="•"/>
            </a:pPr>
            <a:r>
              <a:rPr lang="en-GB" b="1" dirty="0"/>
              <a:t>All 7 training sessions will be held on line virtually</a:t>
            </a:r>
          </a:p>
        </p:txBody>
      </p:sp>
      <p:sp>
        <p:nvSpPr>
          <p:cNvPr id="5" name="TextBox 4"/>
          <p:cNvSpPr txBox="1"/>
          <p:nvPr/>
        </p:nvSpPr>
        <p:spPr>
          <a:xfrm>
            <a:off x="547760" y="3202608"/>
            <a:ext cx="7945923" cy="369332"/>
          </a:xfrm>
          <a:prstGeom prst="rect">
            <a:avLst/>
          </a:prstGeom>
          <a:solidFill>
            <a:srgbClr val="FFCCFF"/>
          </a:solidFill>
        </p:spPr>
        <p:txBody>
          <a:bodyPr wrap="square" rtlCol="0">
            <a:spAutoFit/>
          </a:bodyPr>
          <a:lstStyle/>
          <a:p>
            <a:pPr marL="257175" indent="-257175">
              <a:buFont typeface="Arial" panose="020B0604020202020204" pitchFamily="34" charset="0"/>
              <a:buChar char="•"/>
            </a:pPr>
            <a:r>
              <a:rPr lang="en-GB" b="1" dirty="0"/>
              <a:t>Initial provision to set up </a:t>
            </a:r>
            <a:r>
              <a:rPr lang="en-GB" b="1" i="1" u="sng" dirty="0"/>
              <a:t>peer support </a:t>
            </a:r>
            <a:r>
              <a:rPr lang="en-GB" b="1" dirty="0"/>
              <a:t>system</a:t>
            </a:r>
            <a:endParaRPr lang="en-GB" b="1" i="1" dirty="0"/>
          </a:p>
        </p:txBody>
      </p:sp>
      <p:sp>
        <p:nvSpPr>
          <p:cNvPr id="8" name="TextBox 7"/>
          <p:cNvSpPr txBox="1"/>
          <p:nvPr/>
        </p:nvSpPr>
        <p:spPr>
          <a:xfrm>
            <a:off x="570620" y="4051365"/>
            <a:ext cx="7934493" cy="646331"/>
          </a:xfrm>
          <a:prstGeom prst="rect">
            <a:avLst/>
          </a:prstGeom>
          <a:solidFill>
            <a:srgbClr val="FFCCFF"/>
          </a:solidFill>
        </p:spPr>
        <p:txBody>
          <a:bodyPr wrap="square" rtlCol="0">
            <a:spAutoFit/>
          </a:bodyPr>
          <a:lstStyle/>
          <a:p>
            <a:pPr marL="257175" indent="-257175">
              <a:buFont typeface="Arial" panose="020B0604020202020204" pitchFamily="34" charset="0"/>
              <a:buChar char="•"/>
            </a:pPr>
            <a:r>
              <a:rPr lang="en-GB" b="1" dirty="0"/>
              <a:t>Time will be made available for all Leads who are </a:t>
            </a:r>
            <a:r>
              <a:rPr lang="en-GB" b="1" u="sng" dirty="0"/>
              <a:t>NOT </a:t>
            </a:r>
            <a:r>
              <a:rPr lang="en-GB" b="1" dirty="0"/>
              <a:t>undertaking the Chartermark, for individualised support and QA of the plan they produce. </a:t>
            </a:r>
          </a:p>
        </p:txBody>
      </p:sp>
      <p:sp>
        <p:nvSpPr>
          <p:cNvPr id="2" name="TextBox 1"/>
          <p:cNvSpPr txBox="1"/>
          <p:nvPr/>
        </p:nvSpPr>
        <p:spPr>
          <a:xfrm>
            <a:off x="570620" y="4805370"/>
            <a:ext cx="7934493" cy="646331"/>
          </a:xfrm>
          <a:prstGeom prst="rect">
            <a:avLst/>
          </a:prstGeom>
          <a:solidFill>
            <a:srgbClr val="FFCCFF"/>
          </a:solidFill>
        </p:spPr>
        <p:txBody>
          <a:bodyPr wrap="square" rtlCol="0">
            <a:spAutoFit/>
          </a:bodyPr>
          <a:lstStyle/>
          <a:p>
            <a:pPr marL="257175" indent="-257175">
              <a:buFont typeface="Arial" panose="020B0604020202020204" pitchFamily="34" charset="0"/>
              <a:buChar char="•"/>
            </a:pPr>
            <a:r>
              <a:rPr lang="en-GB" b="1" dirty="0"/>
              <a:t>Delegates will be signposted to other websites for self directed learning of clinical aspects of the course as part of their homework offer</a:t>
            </a:r>
          </a:p>
        </p:txBody>
      </p:sp>
      <p:sp>
        <p:nvSpPr>
          <p:cNvPr id="6" name="Rectangle 5"/>
          <p:cNvSpPr/>
          <p:nvPr/>
        </p:nvSpPr>
        <p:spPr>
          <a:xfrm>
            <a:off x="559190" y="2040868"/>
            <a:ext cx="7957353" cy="646331"/>
          </a:xfrm>
          <a:prstGeom prst="rect">
            <a:avLst/>
          </a:prstGeom>
          <a:solidFill>
            <a:srgbClr val="FFCCFF"/>
          </a:solidFill>
        </p:spPr>
        <p:txBody>
          <a:bodyPr wrap="square">
            <a:spAutoFit/>
          </a:bodyPr>
          <a:lstStyle/>
          <a:p>
            <a:pPr marL="214313" indent="-214313">
              <a:buFont typeface="Arial" panose="020B0604020202020204" pitchFamily="34" charset="0"/>
              <a:buChar char="•"/>
            </a:pPr>
            <a:r>
              <a:rPr lang="en-GB" b="1" dirty="0"/>
              <a:t>Half termly group support webinar / meeting 1 hour for primary 5 - 11</a:t>
            </a:r>
          </a:p>
          <a:p>
            <a:pPr marL="214313" indent="-214313">
              <a:buFont typeface="Arial" panose="020B0604020202020204" pitchFamily="34" charset="0"/>
              <a:buChar char="•"/>
            </a:pPr>
            <a:r>
              <a:rPr lang="en-GB" b="1" dirty="0"/>
              <a:t>Half termly group support webinar /meeting 1 hour for secondary 11 – 18</a:t>
            </a:r>
          </a:p>
        </p:txBody>
      </p:sp>
      <p:sp>
        <p:nvSpPr>
          <p:cNvPr id="9" name="Slide Number Placeholder 8"/>
          <p:cNvSpPr>
            <a:spLocks noGrp="1"/>
          </p:cNvSpPr>
          <p:nvPr>
            <p:ph type="sldNum" sz="quarter" idx="12"/>
          </p:nvPr>
        </p:nvSpPr>
        <p:spPr/>
        <p:txBody>
          <a:bodyPr/>
          <a:lstStyle/>
          <a:p>
            <a:fld id="{6962641E-C4B7-4AC9-87C7-B5CD6D4DCEFA}" type="slidenum">
              <a:rPr lang="en-GB" smtClean="0"/>
              <a:t>25</a:t>
            </a:fld>
            <a:endParaRPr lang="en-GB" dirty="0"/>
          </a:p>
        </p:txBody>
      </p:sp>
      <p:sp>
        <p:nvSpPr>
          <p:cNvPr id="10" name="TextBox 9"/>
          <p:cNvSpPr txBox="1"/>
          <p:nvPr/>
        </p:nvSpPr>
        <p:spPr>
          <a:xfrm>
            <a:off x="547760" y="3613996"/>
            <a:ext cx="7945923" cy="369332"/>
          </a:xfrm>
          <a:prstGeom prst="rect">
            <a:avLst/>
          </a:prstGeom>
          <a:solidFill>
            <a:srgbClr val="FFCCFF"/>
          </a:solidFill>
        </p:spPr>
        <p:txBody>
          <a:bodyPr wrap="square" rtlCol="0">
            <a:spAutoFit/>
          </a:bodyPr>
          <a:lstStyle/>
          <a:p>
            <a:pPr marL="257175" indent="-257175">
              <a:buFont typeface="Arial" panose="020B0604020202020204" pitchFamily="34" charset="0"/>
              <a:buChar char="•"/>
            </a:pPr>
            <a:r>
              <a:rPr lang="en-GB" b="1" dirty="0"/>
              <a:t>Initial provision to set up </a:t>
            </a:r>
            <a:r>
              <a:rPr lang="en-GB" b="1" i="1" u="sng" dirty="0"/>
              <a:t>beacon school </a:t>
            </a:r>
            <a:r>
              <a:rPr lang="en-GB" b="1" dirty="0"/>
              <a:t>system</a:t>
            </a:r>
            <a:endParaRPr lang="en-GB" b="1" i="1" dirty="0"/>
          </a:p>
        </p:txBody>
      </p:sp>
    </p:spTree>
    <p:extLst>
      <p:ext uri="{BB962C8B-B14F-4D97-AF65-F5344CB8AC3E}">
        <p14:creationId xmlns:p14="http://schemas.microsoft.com/office/powerpoint/2010/main" val="2721703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00CC"/>
          </a:solidFill>
        </p:spPr>
        <p:txBody>
          <a:bodyPr>
            <a:normAutofit fontScale="90000"/>
          </a:bodyPr>
          <a:lstStyle/>
          <a:p>
            <a:r>
              <a:rPr lang="en-GB" dirty="0">
                <a:solidFill>
                  <a:schemeClr val="bg1"/>
                </a:solidFill>
                <a:latin typeface="Raleway ExtraBold" panose="020B0903030101060003" pitchFamily="34" charset="0"/>
              </a:rPr>
              <a:t>DfE Accredited Senior </a:t>
            </a:r>
            <a:br>
              <a:rPr lang="en-GB" dirty="0">
                <a:solidFill>
                  <a:schemeClr val="bg1"/>
                </a:solidFill>
                <a:latin typeface="Raleway ExtraBold" panose="020B0903030101060003" pitchFamily="34" charset="0"/>
              </a:rPr>
            </a:br>
            <a:r>
              <a:rPr lang="en-GB" dirty="0">
                <a:solidFill>
                  <a:schemeClr val="bg1"/>
                </a:solidFill>
                <a:latin typeface="Raleway ExtraBold" panose="020B0903030101060003" pitchFamily="34" charset="0"/>
              </a:rPr>
              <a:t>Mental Health Leads Training</a:t>
            </a:r>
            <a:endParaRPr lang="en-GB" b="1" dirty="0">
              <a:solidFill>
                <a:schemeClr val="bg1"/>
              </a:solidFill>
            </a:endParaRPr>
          </a:p>
        </p:txBody>
      </p:sp>
      <p:grpSp>
        <p:nvGrpSpPr>
          <p:cNvPr id="3" name="Group 2"/>
          <p:cNvGrpSpPr/>
          <p:nvPr/>
        </p:nvGrpSpPr>
        <p:grpSpPr>
          <a:xfrm>
            <a:off x="3032636" y="5317539"/>
            <a:ext cx="3078728" cy="435032"/>
            <a:chOff x="4637977" y="1825625"/>
            <a:chExt cx="4104971" cy="580043"/>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977" y="1825625"/>
              <a:ext cx="511539" cy="559928"/>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6335" y="1825625"/>
              <a:ext cx="511539" cy="55992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693" y="1845740"/>
              <a:ext cx="511539" cy="55992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051" y="1845740"/>
              <a:ext cx="511539" cy="55992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1409" y="1845740"/>
              <a:ext cx="511539" cy="559928"/>
            </a:xfrm>
            <a:prstGeom prst="rect">
              <a:avLst/>
            </a:prstGeom>
          </p:spPr>
        </p:pic>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53" y="5877272"/>
            <a:ext cx="1837475" cy="777857"/>
          </a:xfrm>
          <a:prstGeom prst="rect">
            <a:avLst/>
          </a:prstGeom>
        </p:spPr>
      </p:pic>
      <p:sp>
        <p:nvSpPr>
          <p:cNvPr id="10" name="TextBox 9"/>
          <p:cNvSpPr txBox="1"/>
          <p:nvPr/>
        </p:nvSpPr>
        <p:spPr>
          <a:xfrm>
            <a:off x="628650" y="2216387"/>
            <a:ext cx="7886700" cy="3139321"/>
          </a:xfrm>
          <a:prstGeom prst="rect">
            <a:avLst/>
          </a:prstGeom>
          <a:solidFill>
            <a:srgbClr val="FFCCFF"/>
          </a:solidFill>
        </p:spPr>
        <p:txBody>
          <a:bodyPr wrap="square" rtlCol="0">
            <a:spAutoFit/>
          </a:bodyPr>
          <a:lstStyle/>
          <a:p>
            <a:r>
              <a:rPr lang="en-GB" sz="2100" b="1" dirty="0">
                <a:solidFill>
                  <a:srgbClr val="7030A0"/>
                </a:solidFill>
              </a:rPr>
              <a:t>Key Information can be found on the web page:</a:t>
            </a:r>
          </a:p>
          <a:p>
            <a:endParaRPr lang="en-GB" sz="1500" dirty="0"/>
          </a:p>
          <a:p>
            <a:r>
              <a:rPr lang="en-GB" sz="2100" dirty="0"/>
              <a:t>https://bso.bradford.gov.uk </a:t>
            </a:r>
          </a:p>
          <a:p>
            <a:endParaRPr lang="en-GB" sz="1350" dirty="0"/>
          </a:p>
          <a:p>
            <a:r>
              <a:rPr lang="en-GB" sz="2100" b="1" dirty="0">
                <a:solidFill>
                  <a:srgbClr val="7030A0"/>
                </a:solidFill>
              </a:rPr>
              <a:t>Bradford Schools Online&gt;Educational Psychology&gt;Healthy Minds&gt;DfE Accredited Senior Leads Training</a:t>
            </a:r>
          </a:p>
          <a:p>
            <a:endParaRPr lang="en-GB" sz="1350" b="1" dirty="0">
              <a:solidFill>
                <a:srgbClr val="7030A0"/>
              </a:solidFill>
            </a:endParaRPr>
          </a:p>
          <a:p>
            <a:r>
              <a:rPr lang="en-GB" sz="1500" b="1" dirty="0">
                <a:solidFill>
                  <a:schemeClr val="accent2">
                    <a:lumMod val="75000"/>
                  </a:schemeClr>
                </a:solidFill>
              </a:rPr>
              <a:t>Skills4Bradford website for the dates of the two suites of 7 courses that are to be held this academic year </a:t>
            </a:r>
            <a:r>
              <a:rPr lang="en-GB" sz="1500" b="1" dirty="0">
                <a:solidFill>
                  <a:schemeClr val="accent2">
                    <a:lumMod val="75000"/>
                  </a:schemeClr>
                </a:solidFill>
                <a:hlinkClick r:id="rId4"/>
              </a:rPr>
              <a:t>https://skills4bradford.co.uk/</a:t>
            </a:r>
            <a:r>
              <a:rPr lang="en-GB" sz="1500" b="1" dirty="0">
                <a:solidFill>
                  <a:schemeClr val="accent2">
                    <a:lumMod val="75000"/>
                  </a:schemeClr>
                </a:solidFill>
              </a:rPr>
              <a:t> </a:t>
            </a:r>
          </a:p>
          <a:p>
            <a:endParaRPr lang="en-GB" sz="1350" b="1" dirty="0">
              <a:solidFill>
                <a:srgbClr val="7030A0"/>
              </a:solidFill>
            </a:endParaRPr>
          </a:p>
          <a:p>
            <a:r>
              <a:rPr lang="en-US" sz="1500" dirty="0"/>
              <a:t>Email address: </a:t>
            </a:r>
            <a:r>
              <a:rPr lang="en-GB" sz="1350" u="sng" dirty="0">
                <a:hlinkClick r:id="rId5"/>
              </a:rPr>
              <a:t>BradfordSeniorMentalHealthLeads@bradford.gov.uk</a:t>
            </a:r>
            <a:endParaRPr lang="en-GB" sz="1500" b="1" dirty="0">
              <a:solidFill>
                <a:srgbClr val="7030A0"/>
              </a:solidFill>
            </a:endParaRPr>
          </a:p>
          <a:p>
            <a:endParaRPr lang="en-GB" sz="1350" dirty="0"/>
          </a:p>
        </p:txBody>
      </p:sp>
      <p:sp>
        <p:nvSpPr>
          <p:cNvPr id="11" name="Slide Number Placeholder 10"/>
          <p:cNvSpPr>
            <a:spLocks noGrp="1"/>
          </p:cNvSpPr>
          <p:nvPr>
            <p:ph type="sldNum" sz="quarter" idx="12"/>
          </p:nvPr>
        </p:nvSpPr>
        <p:spPr/>
        <p:txBody>
          <a:bodyPr/>
          <a:lstStyle/>
          <a:p>
            <a:fld id="{6962641E-C4B7-4AC9-87C7-B5CD6D4DCEFA}" type="slidenum">
              <a:rPr lang="en-GB" smtClean="0"/>
              <a:t>26</a:t>
            </a:fld>
            <a:endParaRPr lang="en-GB"/>
          </a:p>
        </p:txBody>
      </p:sp>
    </p:spTree>
    <p:extLst>
      <p:ext uri="{BB962C8B-B14F-4D97-AF65-F5344CB8AC3E}">
        <p14:creationId xmlns:p14="http://schemas.microsoft.com/office/powerpoint/2010/main" val="1341026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846640" cy="2187676"/>
          </a:xfrm>
        </p:spPr>
        <p:txBody>
          <a:bodyPr>
            <a:normAutofit/>
          </a:bodyPr>
          <a:lstStyle/>
          <a:p>
            <a:pPr fontAlgn="ctr"/>
            <a:r>
              <a:rPr lang="en-GB" b="1" dirty="0"/>
              <a:t>CDC outcomes frameworks</a:t>
            </a:r>
            <a:r>
              <a:rPr lang="en-GB" b="1" dirty="0" smtClean="0"/>
              <a:t>*</a:t>
            </a:r>
            <a:endParaRPr lang="en-GB" dirty="0"/>
          </a:p>
        </p:txBody>
      </p:sp>
      <p:sp>
        <p:nvSpPr>
          <p:cNvPr id="3" name="Subtitle 2"/>
          <p:cNvSpPr>
            <a:spLocks noGrp="1"/>
          </p:cNvSpPr>
          <p:nvPr>
            <p:ph type="subTitle" idx="1"/>
          </p:nvPr>
        </p:nvSpPr>
        <p:spPr>
          <a:xfrm>
            <a:off x="1143000" y="3859213"/>
            <a:ext cx="6858000" cy="1655762"/>
          </a:xfrm>
        </p:spPr>
        <p:txBody>
          <a:bodyPr>
            <a:normAutofit/>
          </a:bodyPr>
          <a:lstStyle/>
          <a:p>
            <a:r>
              <a:rPr lang="en-GB" b="1" dirty="0"/>
              <a:t>Josh Wadsworth - SEND Transformation and Compliance Coordinator </a:t>
            </a:r>
            <a:endParaRPr lang="en-GB" dirty="0" smtClean="0"/>
          </a:p>
        </p:txBody>
      </p:sp>
    </p:spTree>
    <p:extLst>
      <p:ext uri="{BB962C8B-B14F-4D97-AF65-F5344CB8AC3E}">
        <p14:creationId xmlns:p14="http://schemas.microsoft.com/office/powerpoint/2010/main" val="1097960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1530" y="3723566"/>
            <a:ext cx="3144962" cy="1728192"/>
          </a:xfrm>
        </p:spPr>
        <p:txBody>
          <a:bodyPr>
            <a:noAutofit/>
          </a:bodyPr>
          <a:lstStyle/>
          <a:p>
            <a:r>
              <a:rPr lang="en-GB" altLang="en-US" sz="3300" dirty="0">
                <a:latin typeface="Arial" panose="020B0604020202020204" pitchFamily="34" charset="0"/>
                <a:cs typeface="Arial" panose="020B0604020202020204" pitchFamily="34" charset="0"/>
              </a:rPr>
              <a:t>CDC Outcomes Framework </a:t>
            </a:r>
            <a:br>
              <a:rPr lang="en-GB" altLang="en-US" sz="3300" dirty="0">
                <a:latin typeface="Arial" panose="020B0604020202020204" pitchFamily="34" charset="0"/>
                <a:cs typeface="Arial" panose="020B0604020202020204" pitchFamily="34" charset="0"/>
              </a:rPr>
            </a:br>
            <a:r>
              <a:rPr lang="en-GB" altLang="en-US" sz="3300" dirty="0">
                <a:latin typeface="Arial" panose="020B0604020202020204" pitchFamily="34" charset="0"/>
                <a:cs typeface="Arial" panose="020B0604020202020204" pitchFamily="34" charset="0"/>
              </a:rPr>
              <a:t/>
            </a:r>
            <a:br>
              <a:rPr lang="en-GB" altLang="en-US" sz="3300" dirty="0">
                <a:latin typeface="Arial" panose="020B0604020202020204" pitchFamily="34" charset="0"/>
                <a:cs typeface="Arial" panose="020B0604020202020204" pitchFamily="34" charset="0"/>
              </a:rPr>
            </a:br>
            <a:r>
              <a:rPr lang="en-GB" altLang="en-US" sz="2400" i="1" dirty="0">
                <a:latin typeface="Arial" panose="020B0604020202020204" pitchFamily="34" charset="0"/>
                <a:cs typeface="Arial" panose="020B0604020202020204" pitchFamily="34" charset="0"/>
              </a:rPr>
              <a:t>SENCO Network Meeting September 21</a:t>
            </a:r>
            <a:br>
              <a:rPr lang="en-GB" altLang="en-US" sz="2400" i="1" dirty="0">
                <a:latin typeface="Arial" panose="020B0604020202020204" pitchFamily="34" charset="0"/>
                <a:cs typeface="Arial" panose="020B0604020202020204" pitchFamily="34" charset="0"/>
              </a:rPr>
            </a:br>
            <a:r>
              <a:rPr lang="en-GB" altLang="en-US" sz="2400" i="1" dirty="0">
                <a:latin typeface="Arial" panose="020B0604020202020204" pitchFamily="34" charset="0"/>
                <a:cs typeface="Arial" panose="020B0604020202020204" pitchFamily="34" charset="0"/>
              </a:rPr>
              <a:t>V1.0</a:t>
            </a:r>
            <a:endParaRPr lang="en-GB" sz="2400" i="1" dirty="0">
              <a:latin typeface="Arial" panose="020B0604020202020204" pitchFamily="34" charset="0"/>
              <a:cs typeface="Arial" panose="020B0604020202020204" pitchFamily="34" charset="0"/>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572755" y="1543969"/>
            <a:ext cx="3747747" cy="3924377"/>
          </a:xfrm>
          <a:prstGeom prst="rect">
            <a:avLst/>
          </a:prstGeom>
        </p:spPr>
      </p:pic>
      <p:grpSp>
        <p:nvGrpSpPr>
          <p:cNvPr id="8" name="Group 7"/>
          <p:cNvGrpSpPr/>
          <p:nvPr/>
        </p:nvGrpSpPr>
        <p:grpSpPr>
          <a:xfrm>
            <a:off x="4572001" y="998730"/>
            <a:ext cx="3198014" cy="594066"/>
            <a:chOff x="0" y="0"/>
            <a:chExt cx="3904090" cy="580445"/>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15" name="Picture 14" descr="\\Bradford.Gov.Uk\DataVault\Users\HerbertJ\Pictures\LO JPEG.jpg"/>
            <p:cNvPicPr>
              <a:picLocks noChangeAspect="1"/>
            </p:cNvPicPr>
            <p:nvPr/>
          </p:nvPicPr>
          <p:blipFill rotWithShape="1">
            <a:blip r:embed="rId5" cstate="print">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08818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 Governance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720" y="2226469"/>
            <a:ext cx="6718560" cy="3263504"/>
          </a:xfrm>
        </p:spPr>
      </p:pic>
    </p:spTree>
    <p:extLst>
      <p:ext uri="{BB962C8B-B14F-4D97-AF65-F5344CB8AC3E}">
        <p14:creationId xmlns:p14="http://schemas.microsoft.com/office/powerpoint/2010/main" val="3844968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and welcome</a:t>
            </a:r>
            <a:endParaRPr lang="en-GB" dirty="0"/>
          </a:p>
        </p:txBody>
      </p:sp>
      <p:sp>
        <p:nvSpPr>
          <p:cNvPr id="3" name="Content Placeholder 2"/>
          <p:cNvSpPr>
            <a:spLocks noGrp="1"/>
          </p:cNvSpPr>
          <p:nvPr>
            <p:ph idx="1"/>
          </p:nvPr>
        </p:nvSpPr>
        <p:spPr/>
        <p:txBody>
          <a:bodyPr/>
          <a:lstStyle/>
          <a:p>
            <a:r>
              <a:rPr lang="en-GB" dirty="0" smtClean="0"/>
              <a:t>Welcome to the virtual world!</a:t>
            </a:r>
          </a:p>
          <a:p>
            <a:pPr lvl="1"/>
            <a:r>
              <a:rPr lang="en-GB" dirty="0" err="1" smtClean="0"/>
              <a:t>Senco</a:t>
            </a:r>
            <a:r>
              <a:rPr lang="en-GB" dirty="0" smtClean="0"/>
              <a:t> Network live webinar</a:t>
            </a:r>
          </a:p>
          <a:p>
            <a:pPr lvl="1"/>
            <a:r>
              <a:rPr lang="en-GB" dirty="0" smtClean="0"/>
              <a:t>Video available after the event</a:t>
            </a:r>
          </a:p>
          <a:p>
            <a:r>
              <a:rPr lang="en-GB" dirty="0" smtClean="0"/>
              <a:t>Networking opportunities – breakout groups</a:t>
            </a:r>
          </a:p>
          <a:p>
            <a:r>
              <a:rPr lang="en-GB" dirty="0" smtClean="0"/>
              <a:t>Skills4Bradford </a:t>
            </a:r>
            <a:r>
              <a:rPr lang="en-GB" dirty="0" err="1" smtClean="0"/>
              <a:t>Senco</a:t>
            </a:r>
            <a:r>
              <a:rPr lang="en-GB" dirty="0"/>
              <a:t> </a:t>
            </a:r>
            <a:r>
              <a:rPr lang="en-GB" dirty="0" smtClean="0"/>
              <a:t>Network: S4B / Communications / </a:t>
            </a:r>
            <a:r>
              <a:rPr lang="en-GB" dirty="0" err="1" smtClean="0"/>
              <a:t>Senco</a:t>
            </a:r>
            <a:r>
              <a:rPr lang="en-GB" dirty="0" smtClean="0"/>
              <a:t> Network</a:t>
            </a:r>
          </a:p>
          <a:p>
            <a:endParaRPr lang="en-GB" dirty="0"/>
          </a:p>
        </p:txBody>
      </p:sp>
    </p:spTree>
    <p:extLst>
      <p:ext uri="{BB962C8B-B14F-4D97-AF65-F5344CB8AC3E}">
        <p14:creationId xmlns:p14="http://schemas.microsoft.com/office/powerpoint/2010/main" val="3100417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97" y="931578"/>
            <a:ext cx="7886700" cy="994172"/>
          </a:xfrm>
        </p:spPr>
        <p:txBody>
          <a:bodyPr>
            <a:normAutofit fontScale="90000"/>
          </a:bodyPr>
          <a:lstStyle/>
          <a:p>
            <a:r>
              <a:rPr lang="en-GB" dirty="0" smtClean="0"/>
              <a:t>Council Plans &amp; Strategies - Priorities</a:t>
            </a:r>
            <a:endParaRPr lang="en-GB" dirty="0"/>
          </a:p>
        </p:txBody>
      </p:sp>
      <p:sp>
        <p:nvSpPr>
          <p:cNvPr id="4" name="Rectangle 3"/>
          <p:cNvSpPr/>
          <p:nvPr/>
        </p:nvSpPr>
        <p:spPr>
          <a:xfrm>
            <a:off x="96034" y="3432063"/>
            <a:ext cx="2382848" cy="2459083"/>
          </a:xfrm>
          <a:prstGeom prst="rect">
            <a:avLst/>
          </a:prstGeom>
        </p:spPr>
        <p:style>
          <a:lnRef idx="2">
            <a:schemeClr val="accent1"/>
          </a:lnRef>
          <a:fillRef idx="1">
            <a:schemeClr val="lt1"/>
          </a:fillRef>
          <a:effectRef idx="0">
            <a:schemeClr val="accent1"/>
          </a:effectRef>
          <a:fontRef idx="minor">
            <a:schemeClr val="dk1"/>
          </a:fontRef>
        </p:style>
        <p:txBody>
          <a:bodyPr wrap="square" lIns="0" tIns="54000" rIns="0" bIns="0" rtlCol="0" anchor="t"/>
          <a:lstStyle/>
          <a:p>
            <a:pPr lvl="1"/>
            <a:r>
              <a:rPr lang="en-GB" sz="1200" dirty="0">
                <a:latin typeface="Arial" panose="020B0604020202020204" pitchFamily="34" charset="0"/>
                <a:cs typeface="Arial" panose="020B0604020202020204" pitchFamily="34" charset="0"/>
              </a:rPr>
              <a:t>- The voice of the child</a:t>
            </a:r>
          </a:p>
          <a:p>
            <a:pPr lvl="1"/>
            <a:endParaRPr lang="en-GB" sz="1200" dirty="0">
              <a:latin typeface="Arial" panose="020B0604020202020204" pitchFamily="34" charset="0"/>
              <a:cs typeface="Arial" panose="020B0604020202020204" pitchFamily="34" charset="0"/>
            </a:endParaRPr>
          </a:p>
          <a:p>
            <a:pPr lvl="1"/>
            <a:r>
              <a:rPr lang="en-GB" sz="1200" dirty="0">
                <a:latin typeface="Arial" panose="020B0604020202020204" pitchFamily="34" charset="0"/>
                <a:cs typeface="Arial" panose="020B0604020202020204" pitchFamily="34" charset="0"/>
              </a:rPr>
              <a:t>- Prevention and early intervention</a:t>
            </a:r>
          </a:p>
          <a:p>
            <a:pPr lvl="1"/>
            <a:endParaRPr lang="en-GB" sz="1200" dirty="0">
              <a:latin typeface="Arial" panose="020B0604020202020204" pitchFamily="34" charset="0"/>
              <a:cs typeface="Arial" panose="020B0604020202020204" pitchFamily="34" charset="0"/>
            </a:endParaRPr>
          </a:p>
          <a:p>
            <a:pPr lvl="1"/>
            <a:r>
              <a:rPr lang="en-GB" sz="1200" dirty="0">
                <a:latin typeface="Arial" panose="020B0604020202020204" pitchFamily="34" charset="0"/>
                <a:cs typeface="Arial" panose="020B0604020202020204" pitchFamily="34" charset="0"/>
              </a:rPr>
              <a:t>- A whole families approach</a:t>
            </a:r>
          </a:p>
          <a:p>
            <a:pPr lvl="1"/>
            <a:endParaRPr lang="en-GB" sz="1200" dirty="0">
              <a:latin typeface="Arial" panose="020B0604020202020204" pitchFamily="34" charset="0"/>
              <a:cs typeface="Arial" panose="020B0604020202020204" pitchFamily="34" charset="0"/>
            </a:endParaRPr>
          </a:p>
          <a:p>
            <a:pPr lvl="1"/>
            <a:r>
              <a:rPr lang="en-GB" sz="1200" dirty="0">
                <a:latin typeface="Arial" panose="020B0604020202020204" pitchFamily="34" charset="0"/>
                <a:cs typeface="Arial" panose="020B0604020202020204" pitchFamily="34" charset="0"/>
              </a:rPr>
              <a:t>- Inclusion and equality</a:t>
            </a:r>
          </a:p>
          <a:p>
            <a:pPr lvl="1"/>
            <a:endParaRPr lang="en-GB" sz="1200" dirty="0">
              <a:latin typeface="Arial" panose="020B0604020202020204" pitchFamily="34" charset="0"/>
              <a:cs typeface="Arial" panose="020B0604020202020204" pitchFamily="34" charset="0"/>
            </a:endParaRPr>
          </a:p>
          <a:p>
            <a:pPr lvl="1"/>
            <a:r>
              <a:rPr lang="en-GB" sz="1200" dirty="0">
                <a:latin typeface="Arial" panose="020B0604020202020204" pitchFamily="34" charset="0"/>
                <a:cs typeface="Arial" panose="020B0604020202020204" pitchFamily="34" charset="0"/>
              </a:rPr>
              <a:t>- Partnership working and collaboration</a:t>
            </a:r>
          </a:p>
        </p:txBody>
      </p:sp>
      <p:sp>
        <p:nvSpPr>
          <p:cNvPr id="5" name="Rectangle 4"/>
          <p:cNvSpPr/>
          <p:nvPr/>
        </p:nvSpPr>
        <p:spPr>
          <a:xfrm>
            <a:off x="2718198" y="2711055"/>
            <a:ext cx="2628899" cy="3180090"/>
          </a:xfrm>
          <a:prstGeom prst="rect">
            <a:avLst/>
          </a:prstGeom>
        </p:spPr>
        <p:style>
          <a:lnRef idx="2">
            <a:schemeClr val="accent4"/>
          </a:lnRef>
          <a:fillRef idx="1">
            <a:schemeClr val="lt1"/>
          </a:fillRef>
          <a:effectRef idx="0">
            <a:schemeClr val="accent4"/>
          </a:effectRef>
          <a:fontRef idx="minor">
            <a:schemeClr val="dk1"/>
          </a:fontRef>
        </p:style>
        <p:txBody>
          <a:bodyPr wrap="square" lIns="0" tIns="54000" rIns="0" bIns="0" rtlCol="0" anchor="t"/>
          <a:lstStyle/>
          <a:p>
            <a:pPr lvl="1"/>
            <a:r>
              <a:rPr lang="en-GB" sz="1200" dirty="0">
                <a:latin typeface="Arial" panose="020B0604020202020204" pitchFamily="34" charset="0"/>
                <a:cs typeface="Arial" panose="020B0604020202020204" pitchFamily="34" charset="0"/>
              </a:rPr>
              <a:t>All children and young people to:</a:t>
            </a:r>
          </a:p>
          <a:p>
            <a:pPr lvl="1"/>
            <a:r>
              <a:rPr lang="en-GB" sz="1200" dirty="0">
                <a:latin typeface="Arial" panose="020B0604020202020204" pitchFamily="34" charset="0"/>
                <a:cs typeface="Arial" panose="020B0604020202020204" pitchFamily="34" charset="0"/>
              </a:rPr>
              <a:t>- Learn and achieve with the right support to be the best they can;</a:t>
            </a:r>
          </a:p>
          <a:p>
            <a:pPr lvl="1"/>
            <a:r>
              <a:rPr lang="en-GB" sz="1200" dirty="0">
                <a:latin typeface="Arial" panose="020B0604020202020204" pitchFamily="34" charset="0"/>
                <a:cs typeface="Arial" panose="020B0604020202020204" pitchFamily="34" charset="0"/>
              </a:rPr>
              <a:t>- Have a voice and make decisions</a:t>
            </a:r>
          </a:p>
          <a:p>
            <a:pPr lvl="1"/>
            <a:r>
              <a:rPr lang="en-GB" sz="1200" dirty="0">
                <a:latin typeface="Arial" panose="020B0604020202020204" pitchFamily="34" charset="0"/>
                <a:cs typeface="Arial" panose="020B0604020202020204" pitchFamily="34" charset="0"/>
              </a:rPr>
              <a:t>- Live in their own community;</a:t>
            </a:r>
          </a:p>
          <a:p>
            <a:pPr lvl="1"/>
            <a:r>
              <a:rPr lang="en-GB" sz="1200" dirty="0">
                <a:latin typeface="Arial" panose="020B0604020202020204" pitchFamily="34" charset="0"/>
                <a:cs typeface="Arial" panose="020B0604020202020204" pitchFamily="34" charset="0"/>
              </a:rPr>
              <a:t>- Secure employment that meets individual aspirations;</a:t>
            </a:r>
          </a:p>
          <a:p>
            <a:pPr lvl="1"/>
            <a:r>
              <a:rPr lang="en-GB" sz="1200" dirty="0">
                <a:latin typeface="Arial" panose="020B0604020202020204" pitchFamily="34" charset="0"/>
                <a:cs typeface="Arial" panose="020B0604020202020204" pitchFamily="34" charset="0"/>
              </a:rPr>
              <a:t>- Access health, education and social care services and information, support and guidance;</a:t>
            </a:r>
          </a:p>
          <a:p>
            <a:pPr lvl="1"/>
            <a:r>
              <a:rPr lang="en-GB" sz="1200" dirty="0">
                <a:latin typeface="Arial" panose="020B0604020202020204" pitchFamily="34" charset="0"/>
                <a:cs typeface="Arial" panose="020B0604020202020204" pitchFamily="34" charset="0"/>
              </a:rPr>
              <a:t>- Access activities, short breaks and respite sessions; and</a:t>
            </a:r>
          </a:p>
          <a:p>
            <a:pPr lvl="1"/>
            <a:r>
              <a:rPr lang="en-GB" sz="1200" dirty="0">
                <a:latin typeface="Arial" panose="020B0604020202020204" pitchFamily="34" charset="0"/>
                <a:cs typeface="Arial" panose="020B0604020202020204" pitchFamily="34" charset="0"/>
              </a:rPr>
              <a:t>- Participate in and contribute to their community.</a:t>
            </a:r>
          </a:p>
        </p:txBody>
      </p:sp>
      <p:sp>
        <p:nvSpPr>
          <p:cNvPr id="6" name="Rectangle 5"/>
          <p:cNvSpPr/>
          <p:nvPr/>
        </p:nvSpPr>
        <p:spPr>
          <a:xfrm>
            <a:off x="5586413" y="2228850"/>
            <a:ext cx="3457575" cy="3662295"/>
          </a:xfrm>
          <a:prstGeom prst="rect">
            <a:avLst/>
          </a:prstGeom>
        </p:spPr>
        <p:style>
          <a:lnRef idx="2">
            <a:schemeClr val="accent2"/>
          </a:lnRef>
          <a:fillRef idx="1">
            <a:schemeClr val="lt1"/>
          </a:fillRef>
          <a:effectRef idx="0">
            <a:schemeClr val="accent2"/>
          </a:effectRef>
          <a:fontRef idx="minor">
            <a:schemeClr val="dk1"/>
          </a:fontRef>
        </p:style>
        <p:txBody>
          <a:bodyPr wrap="square" lIns="0" tIns="54000" rIns="0" bIns="0" rtlCol="0" anchor="t"/>
          <a:lstStyle/>
          <a:p>
            <a:pPr lvl="1"/>
            <a:r>
              <a:rPr lang="en-GB" sz="1200" dirty="0">
                <a:latin typeface="Arial" panose="020B0604020202020204" pitchFamily="34" charset="0"/>
                <a:cs typeface="Arial" panose="020B0604020202020204" pitchFamily="34" charset="0"/>
              </a:rPr>
              <a:t>- </a:t>
            </a:r>
            <a:r>
              <a:rPr lang="en-GB" sz="1200" u="sng" dirty="0">
                <a:latin typeface="Arial" panose="020B0604020202020204" pitchFamily="34" charset="0"/>
                <a:cs typeface="Arial" panose="020B0604020202020204" pitchFamily="34" charset="0"/>
              </a:rPr>
              <a:t>Short Breaks </a:t>
            </a:r>
            <a:r>
              <a:rPr lang="en-GB" sz="1200" dirty="0">
                <a:latin typeface="Arial" panose="020B0604020202020204" pitchFamily="34" charset="0"/>
                <a:cs typeface="Arial" panose="020B0604020202020204" pitchFamily="34" charset="0"/>
              </a:rPr>
              <a:t>- a joint comprehensive review of policy and provision in the District in response to parental feedback </a:t>
            </a:r>
          </a:p>
          <a:p>
            <a:pPr lvl="1"/>
            <a:r>
              <a:rPr lang="en-GB" sz="1200" dirty="0">
                <a:latin typeface="Arial" panose="020B0604020202020204" pitchFamily="34" charset="0"/>
                <a:cs typeface="Arial" panose="020B0604020202020204" pitchFamily="34" charset="0"/>
              </a:rPr>
              <a:t>- </a:t>
            </a:r>
            <a:r>
              <a:rPr lang="en-GB" sz="1200" u="sng" dirty="0">
                <a:latin typeface="Arial" panose="020B0604020202020204" pitchFamily="34" charset="0"/>
                <a:cs typeface="Arial" panose="020B0604020202020204" pitchFamily="34" charset="0"/>
              </a:rPr>
              <a:t>Mental Health </a:t>
            </a:r>
            <a:r>
              <a:rPr lang="en-GB" sz="1200" dirty="0">
                <a:latin typeface="Arial" panose="020B0604020202020204" pitchFamily="34" charset="0"/>
                <a:cs typeface="Arial" panose="020B0604020202020204" pitchFamily="34" charset="0"/>
              </a:rPr>
              <a:t>- improving access to the assessment pathway and support </a:t>
            </a:r>
          </a:p>
          <a:p>
            <a:pPr lvl="1"/>
            <a:r>
              <a:rPr lang="en-GB" sz="1200" dirty="0">
                <a:latin typeface="Arial" panose="020B0604020202020204" pitchFamily="34" charset="0"/>
                <a:cs typeface="Arial" panose="020B0604020202020204" pitchFamily="34" charset="0"/>
              </a:rPr>
              <a:t>- </a:t>
            </a:r>
            <a:r>
              <a:rPr lang="en-GB" sz="1200" u="sng" dirty="0">
                <a:latin typeface="Arial" panose="020B0604020202020204" pitchFamily="34" charset="0"/>
                <a:cs typeface="Arial" panose="020B0604020202020204" pitchFamily="34" charset="0"/>
              </a:rPr>
              <a:t>Autism and ASD </a:t>
            </a:r>
            <a:r>
              <a:rPr lang="en-GB" sz="1200" dirty="0">
                <a:latin typeface="Arial" panose="020B0604020202020204" pitchFamily="34" charset="0"/>
                <a:cs typeface="Arial" panose="020B0604020202020204" pitchFamily="34" charset="0"/>
              </a:rPr>
              <a:t>- improving access to the assessment pathway and support </a:t>
            </a:r>
          </a:p>
          <a:p>
            <a:pPr lvl="1"/>
            <a:r>
              <a:rPr lang="en-GB" sz="1200" dirty="0">
                <a:latin typeface="Arial" panose="020B0604020202020204" pitchFamily="34" charset="0"/>
                <a:cs typeface="Arial" panose="020B0604020202020204" pitchFamily="34" charset="0"/>
              </a:rPr>
              <a:t>- </a:t>
            </a:r>
            <a:r>
              <a:rPr lang="en-GB" sz="1200" u="sng" dirty="0">
                <a:latin typeface="Arial" panose="020B0604020202020204" pitchFamily="34" charset="0"/>
                <a:cs typeface="Arial" panose="020B0604020202020204" pitchFamily="34" charset="0"/>
              </a:rPr>
              <a:t>Children in Care </a:t>
            </a:r>
            <a:r>
              <a:rPr lang="en-GB" sz="1200" dirty="0">
                <a:latin typeface="Arial" panose="020B0604020202020204" pitchFamily="34" charset="0"/>
                <a:cs typeface="Arial" panose="020B0604020202020204" pitchFamily="34" charset="0"/>
              </a:rPr>
              <a:t>- embed processes for joint commissioning for CYP with complex care needs, through the Joint Placements Panel </a:t>
            </a:r>
          </a:p>
          <a:p>
            <a:pPr lvl="1"/>
            <a:r>
              <a:rPr lang="en-GB" sz="1200" dirty="0">
                <a:latin typeface="Arial" panose="020B0604020202020204" pitchFamily="34" charset="0"/>
                <a:cs typeface="Arial" panose="020B0604020202020204" pitchFamily="34" charset="0"/>
              </a:rPr>
              <a:t>- </a:t>
            </a:r>
            <a:r>
              <a:rPr lang="en-GB" sz="1200" u="sng" dirty="0">
                <a:latin typeface="Arial" panose="020B0604020202020204" pitchFamily="34" charset="0"/>
                <a:cs typeface="Arial" panose="020B0604020202020204" pitchFamily="34" charset="0"/>
              </a:rPr>
              <a:t>Speech and Language Therapy </a:t>
            </a:r>
            <a:r>
              <a:rPr lang="en-GB" sz="1200" dirty="0">
                <a:latin typeface="Arial" panose="020B0604020202020204" pitchFamily="34" charset="0"/>
                <a:cs typeface="Arial" panose="020B0604020202020204" pitchFamily="34" charset="0"/>
              </a:rPr>
              <a:t>– a review of contracts and provision within the local authority and CCG with a view to future joint commissioning </a:t>
            </a:r>
          </a:p>
          <a:p>
            <a:pPr lvl="1"/>
            <a:r>
              <a:rPr lang="en-GB" sz="1200" dirty="0">
                <a:latin typeface="Arial" panose="020B0604020202020204" pitchFamily="34" charset="0"/>
                <a:cs typeface="Arial" panose="020B0604020202020204" pitchFamily="34" charset="0"/>
              </a:rPr>
              <a:t>- </a:t>
            </a:r>
            <a:r>
              <a:rPr lang="en-GB" sz="1200" u="sng" dirty="0">
                <a:latin typeface="Arial" panose="020B0604020202020204" pitchFamily="34" charset="0"/>
                <a:cs typeface="Arial" panose="020B0604020202020204" pitchFamily="34" charset="0"/>
              </a:rPr>
              <a:t>Challenging Behaviour </a:t>
            </a:r>
            <a:r>
              <a:rPr lang="en-GB" sz="1200" dirty="0">
                <a:latin typeface="Arial" panose="020B0604020202020204" pitchFamily="34" charset="0"/>
                <a:cs typeface="Arial" panose="020B0604020202020204" pitchFamily="34" charset="0"/>
              </a:rPr>
              <a:t>– key feedback from parental listening events support the need for services to meet the needs of CYP with the most complex levels of behaviours that challenge</a:t>
            </a:r>
          </a:p>
        </p:txBody>
      </p:sp>
      <p:sp>
        <p:nvSpPr>
          <p:cNvPr id="8" name="Rounded Rectangle 7"/>
          <p:cNvSpPr/>
          <p:nvPr/>
        </p:nvSpPr>
        <p:spPr>
          <a:xfrm>
            <a:off x="96034" y="2100263"/>
            <a:ext cx="2382848" cy="11787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350" dirty="0">
                <a:latin typeface="Arial" panose="020B0604020202020204" pitchFamily="34" charset="0"/>
                <a:cs typeface="Arial" panose="020B0604020202020204" pitchFamily="34" charset="0"/>
              </a:rPr>
              <a:t>INTERIM CHILDREN AND</a:t>
            </a:r>
          </a:p>
          <a:p>
            <a:pPr algn="ctr"/>
            <a:r>
              <a:rPr lang="en-GB" sz="1350" dirty="0">
                <a:latin typeface="Arial" panose="020B0604020202020204" pitchFamily="34" charset="0"/>
                <a:cs typeface="Arial" panose="020B0604020202020204" pitchFamily="34" charset="0"/>
              </a:rPr>
              <a:t>YOUNG PEOPLE’S PLAN</a:t>
            </a:r>
          </a:p>
          <a:p>
            <a:pPr algn="ctr"/>
            <a:r>
              <a:rPr lang="en-GB" sz="1350" dirty="0">
                <a:latin typeface="Arial" panose="020B0604020202020204" pitchFamily="34" charset="0"/>
                <a:cs typeface="Arial" panose="020B0604020202020204" pitchFamily="34" charset="0"/>
              </a:rPr>
              <a:t>2021-2022 </a:t>
            </a:r>
          </a:p>
        </p:txBody>
      </p:sp>
      <p:sp>
        <p:nvSpPr>
          <p:cNvPr id="9" name="Rounded Rectangle 8"/>
          <p:cNvSpPr/>
          <p:nvPr/>
        </p:nvSpPr>
        <p:spPr>
          <a:xfrm>
            <a:off x="2718197" y="1851422"/>
            <a:ext cx="2618184" cy="75247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350" dirty="0">
                <a:latin typeface="Arial" panose="020B0604020202020204" pitchFamily="34" charset="0"/>
                <a:cs typeface="Arial" panose="020B0604020202020204" pitchFamily="34" charset="0"/>
              </a:rPr>
              <a:t>Bradford Council SEND Strategy for Children and Young People 2018 -2022</a:t>
            </a:r>
          </a:p>
        </p:txBody>
      </p:sp>
      <p:sp>
        <p:nvSpPr>
          <p:cNvPr id="10" name="Rounded Rectangle 9"/>
          <p:cNvSpPr/>
          <p:nvPr/>
        </p:nvSpPr>
        <p:spPr>
          <a:xfrm>
            <a:off x="5575698" y="1653699"/>
            <a:ext cx="3479006" cy="4970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350" dirty="0">
                <a:latin typeface="Arial" panose="020B0604020202020204" pitchFamily="34" charset="0"/>
                <a:cs typeface="Arial" panose="020B0604020202020204" pitchFamily="34" charset="0"/>
              </a:rPr>
              <a:t>SEND Joint Commissioning Strategy 2020 - 2023</a:t>
            </a:r>
          </a:p>
        </p:txBody>
      </p:sp>
    </p:spTree>
    <p:extLst>
      <p:ext uri="{BB962C8B-B14F-4D97-AF65-F5344CB8AC3E}">
        <p14:creationId xmlns:p14="http://schemas.microsoft.com/office/powerpoint/2010/main" val="1187873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Arial" panose="020B0604020202020204" pitchFamily="34" charset="0"/>
                <a:cs typeface="Arial" panose="020B0604020202020204" pitchFamily="34" charset="0"/>
              </a:rPr>
              <a:t>Co-production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9939" y="2125266"/>
            <a:ext cx="3309802" cy="3263504"/>
          </a:xfrm>
        </p:spPr>
        <p:txBody>
          <a:bodyPr>
            <a:normAutofit lnSpcReduction="10000"/>
          </a:bodyPr>
          <a:lstStyle/>
          <a:p>
            <a:r>
              <a:rPr lang="en-GB" dirty="0" smtClean="0">
                <a:latin typeface="Arial" panose="020B0604020202020204" pitchFamily="34" charset="0"/>
                <a:cs typeface="Arial" panose="020B0604020202020204" pitchFamily="34" charset="0"/>
              </a:rPr>
              <a:t>The Outcomes have been co-produced in line with </a:t>
            </a:r>
            <a:r>
              <a:rPr lang="en-GB" dirty="0">
                <a:latin typeface="Arial" panose="020B0604020202020204" pitchFamily="34" charset="0"/>
                <a:cs typeface="Arial" panose="020B0604020202020204" pitchFamily="34" charset="0"/>
              </a:rPr>
              <a:t>B</a:t>
            </a:r>
            <a:r>
              <a:rPr lang="en-GB" dirty="0" smtClean="0">
                <a:latin typeface="Arial" panose="020B0604020202020204" pitchFamily="34" charset="0"/>
                <a:cs typeface="Arial" panose="020B0604020202020204" pitchFamily="34" charset="0"/>
              </a:rPr>
              <a:t>radford’s five </a:t>
            </a:r>
            <a:r>
              <a:rPr lang="en-GB" dirty="0" err="1" smtClean="0">
                <a:latin typeface="Arial" panose="020B0604020202020204" pitchFamily="34" charset="0"/>
                <a:cs typeface="Arial" panose="020B0604020202020204" pitchFamily="34" charset="0"/>
              </a:rPr>
              <a:t>Co-production</a:t>
            </a:r>
            <a:r>
              <a:rPr lang="en-GB" dirty="0" smtClean="0">
                <a:latin typeface="Arial" panose="020B0604020202020204" pitchFamily="34" charset="0"/>
                <a:cs typeface="Arial" panose="020B0604020202020204" pitchFamily="34" charset="0"/>
              </a:rPr>
              <a:t> values</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028773" y="1249136"/>
            <a:ext cx="4962657" cy="4319826"/>
          </a:xfrm>
          <a:prstGeom prst="rect">
            <a:avLst/>
          </a:prstGeom>
        </p:spPr>
      </p:pic>
      <p:pic>
        <p:nvPicPr>
          <p:cNvPr id="5" name="Picture 4"/>
          <p:cNvPicPr>
            <a:picLocks noChangeAspect="1"/>
          </p:cNvPicPr>
          <p:nvPr/>
        </p:nvPicPr>
        <p:blipFill>
          <a:blip r:embed="rId3"/>
          <a:stretch>
            <a:fillRect/>
          </a:stretch>
        </p:blipFill>
        <p:spPr>
          <a:xfrm>
            <a:off x="626812" y="3632597"/>
            <a:ext cx="2736056" cy="2078831"/>
          </a:xfrm>
          <a:prstGeom prst="rect">
            <a:avLst/>
          </a:prstGeom>
        </p:spPr>
      </p:pic>
    </p:spTree>
    <p:extLst>
      <p:ext uri="{BB962C8B-B14F-4D97-AF65-F5344CB8AC3E}">
        <p14:creationId xmlns:p14="http://schemas.microsoft.com/office/powerpoint/2010/main" val="1258398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48229" y="857251"/>
            <a:ext cx="5647543" cy="5067599"/>
          </a:xfrm>
          <a:prstGeom prst="rect">
            <a:avLst/>
          </a:prstGeom>
        </p:spPr>
      </p:pic>
    </p:spTree>
    <p:extLst>
      <p:ext uri="{BB962C8B-B14F-4D97-AF65-F5344CB8AC3E}">
        <p14:creationId xmlns:p14="http://schemas.microsoft.com/office/powerpoint/2010/main" val="1136279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9303" y="1050131"/>
            <a:ext cx="2528888" cy="10179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350" dirty="0"/>
              <a:t>I am loved and cared for by those around me and supported if and when I need it</a:t>
            </a:r>
          </a:p>
        </p:txBody>
      </p:sp>
      <p:sp>
        <p:nvSpPr>
          <p:cNvPr id="10" name="Rounded Rectangle 9"/>
          <p:cNvSpPr/>
          <p:nvPr/>
        </p:nvSpPr>
        <p:spPr>
          <a:xfrm>
            <a:off x="139303" y="2882057"/>
            <a:ext cx="2528888" cy="101798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350" dirty="0"/>
              <a:t>I feel supported and safe</a:t>
            </a:r>
          </a:p>
        </p:txBody>
      </p:sp>
      <p:sp>
        <p:nvSpPr>
          <p:cNvPr id="11" name="Rounded Rectangle 10"/>
          <p:cNvSpPr/>
          <p:nvPr/>
        </p:nvSpPr>
        <p:spPr>
          <a:xfrm>
            <a:off x="139303" y="4622007"/>
            <a:ext cx="2528888" cy="101798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350" dirty="0"/>
              <a:t>I am confident and able to achieve my dreams</a:t>
            </a:r>
          </a:p>
        </p:txBody>
      </p:sp>
      <p:sp>
        <p:nvSpPr>
          <p:cNvPr id="12" name="Rounded Rectangle 11"/>
          <p:cNvSpPr/>
          <p:nvPr/>
        </p:nvSpPr>
        <p:spPr>
          <a:xfrm>
            <a:off x="6537323" y="4622005"/>
            <a:ext cx="2528888" cy="101798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350" dirty="0"/>
              <a:t>I am valued and accepted in society</a:t>
            </a:r>
          </a:p>
        </p:txBody>
      </p:sp>
      <p:sp>
        <p:nvSpPr>
          <p:cNvPr id="13" name="Rounded Rectangle 12"/>
          <p:cNvSpPr/>
          <p:nvPr/>
        </p:nvSpPr>
        <p:spPr>
          <a:xfrm>
            <a:off x="6537323" y="1050131"/>
            <a:ext cx="2528888" cy="10179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350" dirty="0"/>
              <a:t>My voice is heard and I’m able to live my life to the fullest</a:t>
            </a:r>
          </a:p>
        </p:txBody>
      </p:sp>
      <p:sp>
        <p:nvSpPr>
          <p:cNvPr id="14" name="Rounded Rectangle 13"/>
          <p:cNvSpPr/>
          <p:nvPr/>
        </p:nvSpPr>
        <p:spPr>
          <a:xfrm>
            <a:off x="6537323" y="2882056"/>
            <a:ext cx="2528888" cy="101798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350" dirty="0"/>
              <a:t>I try to remain positive and stay healthy</a:t>
            </a:r>
          </a:p>
        </p:txBody>
      </p:sp>
      <p:sp>
        <p:nvSpPr>
          <p:cNvPr id="19" name="Hexagon 18"/>
          <p:cNvSpPr/>
          <p:nvPr/>
        </p:nvSpPr>
        <p:spPr>
          <a:xfrm>
            <a:off x="3386138" y="1885510"/>
            <a:ext cx="1313063" cy="1000124"/>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350" dirty="0">
                <a:latin typeface="Arial" panose="020B0604020202020204" pitchFamily="34" charset="0"/>
                <a:cs typeface="Arial" panose="020B0604020202020204" pitchFamily="34" charset="0"/>
              </a:rPr>
              <a:t>QFT</a:t>
            </a:r>
          </a:p>
        </p:txBody>
      </p:sp>
      <p:sp>
        <p:nvSpPr>
          <p:cNvPr id="20" name="Hexagon 19"/>
          <p:cNvSpPr/>
          <p:nvPr/>
        </p:nvSpPr>
        <p:spPr>
          <a:xfrm>
            <a:off x="4484887" y="2396288"/>
            <a:ext cx="1348583" cy="1000124"/>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350" dirty="0">
                <a:latin typeface="Arial" panose="020B0604020202020204" pitchFamily="34" charset="0"/>
                <a:cs typeface="Arial" panose="020B0604020202020204" pitchFamily="34" charset="0"/>
              </a:rPr>
              <a:t>Access to services</a:t>
            </a:r>
          </a:p>
        </p:txBody>
      </p:sp>
      <p:sp>
        <p:nvSpPr>
          <p:cNvPr id="21" name="Hexagon 20"/>
          <p:cNvSpPr/>
          <p:nvPr/>
        </p:nvSpPr>
        <p:spPr>
          <a:xfrm>
            <a:off x="3386138" y="2922247"/>
            <a:ext cx="1313063" cy="1000124"/>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350" dirty="0">
                <a:latin typeface="Arial" panose="020B0604020202020204" pitchFamily="34" charset="0"/>
                <a:cs typeface="Arial" panose="020B0604020202020204" pitchFamily="34" charset="0"/>
              </a:rPr>
              <a:t>Provision that meets needs</a:t>
            </a:r>
          </a:p>
        </p:txBody>
      </p:sp>
      <p:sp>
        <p:nvSpPr>
          <p:cNvPr id="22" name="Hexagon 21"/>
          <p:cNvSpPr/>
          <p:nvPr/>
        </p:nvSpPr>
        <p:spPr>
          <a:xfrm>
            <a:off x="4515448" y="4469761"/>
            <a:ext cx="1318022" cy="1000124"/>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350" dirty="0" err="1">
                <a:latin typeface="Arial" panose="020B0604020202020204" pitchFamily="34" charset="0"/>
                <a:cs typeface="Arial" panose="020B0604020202020204" pitchFamily="34" charset="0"/>
              </a:rPr>
              <a:t>Opportun-ities</a:t>
            </a:r>
            <a:r>
              <a:rPr lang="en-GB" sz="1350" dirty="0">
                <a:latin typeface="Arial" panose="020B0604020202020204" pitchFamily="34" charset="0"/>
                <a:cs typeface="Arial" panose="020B0604020202020204" pitchFamily="34" charset="0"/>
              </a:rPr>
              <a:t> post 16</a:t>
            </a:r>
          </a:p>
        </p:txBody>
      </p:sp>
      <p:sp>
        <p:nvSpPr>
          <p:cNvPr id="23" name="Hexagon 22"/>
          <p:cNvSpPr/>
          <p:nvPr/>
        </p:nvSpPr>
        <p:spPr>
          <a:xfrm>
            <a:off x="3386138" y="848774"/>
            <a:ext cx="1313062" cy="1000124"/>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350" dirty="0">
                <a:latin typeface="Arial" panose="020B0604020202020204" pitchFamily="34" charset="0"/>
                <a:cs typeface="Arial" panose="020B0604020202020204" pitchFamily="34" charset="0"/>
              </a:rPr>
              <a:t>A good  </a:t>
            </a:r>
            <a:r>
              <a:rPr lang="en-GB" sz="1350" dirty="0" err="1">
                <a:latin typeface="Arial" panose="020B0604020202020204" pitchFamily="34" charset="0"/>
                <a:cs typeface="Arial" panose="020B0604020202020204" pitchFamily="34" charset="0"/>
              </a:rPr>
              <a:t>CoProduc-ed</a:t>
            </a:r>
            <a:r>
              <a:rPr lang="en-GB" sz="1350" dirty="0">
                <a:latin typeface="Arial" panose="020B0604020202020204" pitchFamily="34" charset="0"/>
                <a:cs typeface="Arial" panose="020B0604020202020204" pitchFamily="34" charset="0"/>
              </a:rPr>
              <a:t> plan</a:t>
            </a:r>
          </a:p>
        </p:txBody>
      </p:sp>
      <p:sp>
        <p:nvSpPr>
          <p:cNvPr id="24" name="Hexagon 23"/>
          <p:cNvSpPr/>
          <p:nvPr/>
        </p:nvSpPr>
        <p:spPr>
          <a:xfrm>
            <a:off x="4484887" y="1370268"/>
            <a:ext cx="1348583" cy="1000124"/>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350">
                <a:latin typeface="Arial" panose="020B0604020202020204" pitchFamily="34" charset="0"/>
                <a:cs typeface="Arial" panose="020B0604020202020204" pitchFamily="34" charset="0"/>
              </a:rPr>
              <a:t>Person Centred Annual Reviews</a:t>
            </a:r>
            <a:endParaRPr lang="en-GB" sz="1350" dirty="0">
              <a:latin typeface="Arial" panose="020B0604020202020204" pitchFamily="34" charset="0"/>
              <a:cs typeface="Arial" panose="020B0604020202020204" pitchFamily="34" charset="0"/>
            </a:endParaRPr>
          </a:p>
        </p:txBody>
      </p:sp>
      <p:sp>
        <p:nvSpPr>
          <p:cNvPr id="25" name="Hexagon 24"/>
          <p:cNvSpPr/>
          <p:nvPr/>
        </p:nvSpPr>
        <p:spPr>
          <a:xfrm>
            <a:off x="4491038" y="3433024"/>
            <a:ext cx="1342432" cy="1000124"/>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350" dirty="0" err="1">
                <a:latin typeface="Arial" panose="020B0604020202020204" pitchFamily="34" charset="0"/>
                <a:cs typeface="Arial" panose="020B0604020202020204" pitchFamily="34" charset="0"/>
              </a:rPr>
              <a:t>PfA</a:t>
            </a:r>
            <a:endParaRPr lang="en-GB" sz="1350" dirty="0">
              <a:latin typeface="Arial" panose="020B0604020202020204" pitchFamily="34" charset="0"/>
              <a:cs typeface="Arial" panose="020B0604020202020204" pitchFamily="34" charset="0"/>
            </a:endParaRPr>
          </a:p>
        </p:txBody>
      </p:sp>
      <p:sp>
        <p:nvSpPr>
          <p:cNvPr id="26" name="Hexagon 25"/>
          <p:cNvSpPr/>
          <p:nvPr/>
        </p:nvSpPr>
        <p:spPr>
          <a:xfrm>
            <a:off x="3386138" y="3958983"/>
            <a:ext cx="1303929" cy="1000124"/>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350" dirty="0">
                <a:latin typeface="Arial" panose="020B0604020202020204" pitchFamily="34" charset="0"/>
                <a:cs typeface="Arial" panose="020B0604020202020204" pitchFamily="34" charset="0"/>
              </a:rPr>
              <a:t>Long term outcomes</a:t>
            </a:r>
          </a:p>
        </p:txBody>
      </p:sp>
      <p:sp>
        <p:nvSpPr>
          <p:cNvPr id="27" name="Hexagon 26"/>
          <p:cNvSpPr/>
          <p:nvPr/>
        </p:nvSpPr>
        <p:spPr>
          <a:xfrm>
            <a:off x="3386138" y="5006435"/>
            <a:ext cx="1315655" cy="1000124"/>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350" dirty="0">
                <a:latin typeface="Arial" panose="020B0604020202020204" pitchFamily="34" charset="0"/>
                <a:cs typeface="Arial" panose="020B0604020202020204" pitchFamily="34" charset="0"/>
              </a:rPr>
              <a:t>High aspiration-s</a:t>
            </a:r>
          </a:p>
        </p:txBody>
      </p:sp>
    </p:spTree>
    <p:extLst>
      <p:ext uri="{BB962C8B-B14F-4D97-AF65-F5344CB8AC3E}">
        <p14:creationId xmlns:p14="http://schemas.microsoft.com/office/powerpoint/2010/main" val="971996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226469"/>
            <a:ext cx="4407082" cy="3263504"/>
          </a:xfrm>
        </p:spPr>
        <p:txBody>
          <a:bodyPr>
            <a:normAutofit fontScale="85000" lnSpcReduction="20000"/>
          </a:bodyPr>
          <a:lstStyle/>
          <a:p>
            <a:r>
              <a:rPr lang="en-GB" dirty="0" smtClean="0"/>
              <a:t>The Outcomes will be </a:t>
            </a:r>
            <a:r>
              <a:rPr lang="en-GB" dirty="0"/>
              <a:t>b</a:t>
            </a:r>
            <a:r>
              <a:rPr lang="en-GB" dirty="0" smtClean="0"/>
              <a:t>uilt into the Annual Review part of the SEND Portal and therefore be an integral part. </a:t>
            </a:r>
          </a:p>
          <a:p>
            <a:endParaRPr lang="en-GB" dirty="0"/>
          </a:p>
          <a:p>
            <a:r>
              <a:rPr lang="en-GB" dirty="0" smtClean="0"/>
              <a:t>Ensuring outcomes are one of the main focus areas, during a review</a:t>
            </a:r>
            <a:endParaRPr lang="en-GB" dirty="0"/>
          </a:p>
        </p:txBody>
      </p:sp>
      <p:sp>
        <p:nvSpPr>
          <p:cNvPr id="4" name="Hexagon 3"/>
          <p:cNvSpPr/>
          <p:nvPr/>
        </p:nvSpPr>
        <p:spPr>
          <a:xfrm>
            <a:off x="4947557" y="946746"/>
            <a:ext cx="2181334" cy="1820948"/>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350" dirty="0">
                <a:latin typeface="Arial" panose="020B0604020202020204" pitchFamily="34" charset="0"/>
                <a:cs typeface="Arial" panose="020B0604020202020204" pitchFamily="34" charset="0"/>
              </a:rPr>
              <a:t>A good  </a:t>
            </a:r>
            <a:r>
              <a:rPr lang="en-GB" sz="1350" dirty="0" err="1">
                <a:latin typeface="Arial" panose="020B0604020202020204" pitchFamily="34" charset="0"/>
                <a:cs typeface="Arial" panose="020B0604020202020204" pitchFamily="34" charset="0"/>
              </a:rPr>
              <a:t>CoProduced</a:t>
            </a:r>
            <a:r>
              <a:rPr lang="en-GB" sz="1350" dirty="0">
                <a:latin typeface="Arial" panose="020B0604020202020204" pitchFamily="34" charset="0"/>
                <a:cs typeface="Arial" panose="020B0604020202020204" pitchFamily="34" charset="0"/>
              </a:rPr>
              <a:t> plan</a:t>
            </a:r>
          </a:p>
        </p:txBody>
      </p:sp>
      <p:sp>
        <p:nvSpPr>
          <p:cNvPr id="5" name="Hexagon 4"/>
          <p:cNvSpPr/>
          <p:nvPr/>
        </p:nvSpPr>
        <p:spPr>
          <a:xfrm>
            <a:off x="6796792" y="1857220"/>
            <a:ext cx="2240343" cy="1820948"/>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350">
                <a:latin typeface="Arial" panose="020B0604020202020204" pitchFamily="34" charset="0"/>
                <a:cs typeface="Arial" panose="020B0604020202020204" pitchFamily="34" charset="0"/>
              </a:rPr>
              <a:t>Person Centred Annual Reviews</a:t>
            </a:r>
            <a:endParaRPr lang="en-GB"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089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Outputs vs Outcomes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985001"/>
            <a:ext cx="7886700" cy="1004705"/>
          </a:xfrm>
        </p:spPr>
        <p:txBody>
          <a:bodyPr>
            <a:normAutofit fontScale="62500" lnSpcReduction="20000"/>
          </a:bodyPr>
          <a:lstStyle/>
          <a:p>
            <a:r>
              <a:rPr lang="en-GB" dirty="0" smtClean="0">
                <a:latin typeface="Arial" panose="020B0604020202020204" pitchFamily="34" charset="0"/>
                <a:cs typeface="Arial" panose="020B0604020202020204" pitchFamily="34" charset="0"/>
              </a:rPr>
              <a:t>An imbedded Outcomes Framework will allow Bradford to focus on what is achieved rather than what was done, following Mark Friedman’s Results Based Accountability (RBA) model.</a:t>
            </a:r>
          </a:p>
          <a:p>
            <a:pPr marL="0" indent="0">
              <a:buNone/>
            </a:pPr>
            <a:endParaRPr lang="en-GB" dirty="0">
              <a:latin typeface="Arial" panose="020B0604020202020204" pitchFamily="34" charset="0"/>
              <a:cs typeface="Arial" panose="020B0604020202020204" pitchFamily="34" charset="0"/>
            </a:endParaRPr>
          </a:p>
        </p:txBody>
      </p:sp>
      <p:sp>
        <p:nvSpPr>
          <p:cNvPr id="4" name="Title 1"/>
          <p:cNvSpPr txBox="1">
            <a:spLocks/>
          </p:cNvSpPr>
          <p:nvPr/>
        </p:nvSpPr>
        <p:spPr>
          <a:xfrm>
            <a:off x="628650" y="302144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dirty="0">
                <a:latin typeface="Arial" panose="020B0604020202020204" pitchFamily="34" charset="0"/>
                <a:cs typeface="Arial" panose="020B0604020202020204" pitchFamily="34" charset="0"/>
              </a:rPr>
              <a:t>Outcomes in Plans</a:t>
            </a:r>
          </a:p>
        </p:txBody>
      </p:sp>
      <p:sp>
        <p:nvSpPr>
          <p:cNvPr id="5" name="Content Placeholder 2"/>
          <p:cNvSpPr txBox="1">
            <a:spLocks/>
          </p:cNvSpPr>
          <p:nvPr/>
        </p:nvSpPr>
        <p:spPr>
          <a:xfrm>
            <a:off x="628650" y="3843613"/>
            <a:ext cx="7886700" cy="1004705"/>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latin typeface="Arial" panose="020B0604020202020204" pitchFamily="34" charset="0"/>
                <a:cs typeface="Arial" panose="020B0604020202020204" pitchFamily="34" charset="0"/>
              </a:rPr>
              <a:t>Bradford’s Multi-Agency QA group have identified that Outcomes is a weak area and often confused with outputs or even provision.</a:t>
            </a:r>
          </a:p>
          <a:p>
            <a:r>
              <a:rPr lang="en-GB" sz="2100" dirty="0">
                <a:latin typeface="Arial" panose="020B0604020202020204" pitchFamily="34" charset="0"/>
                <a:cs typeface="Arial" panose="020B0604020202020204" pitchFamily="34" charset="0"/>
              </a:rPr>
              <a:t>It is really important that outcomes in plans are SMART and in line with CYP aspirations.</a:t>
            </a:r>
          </a:p>
          <a:p>
            <a:pPr marL="0" indent="0">
              <a:buNone/>
            </a:pPr>
            <a:endParaRPr lang="en-GB"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95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anose="020B0604020202020204" pitchFamily="34" charset="0"/>
                <a:cs typeface="Arial" panose="020B0604020202020204" pitchFamily="34" charset="0"/>
              </a:rPr>
              <a:t>Outcomes Based Commissioning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1800" dirty="0">
                <a:latin typeface="Arial" panose="020B0604020202020204" pitchFamily="34" charset="0"/>
                <a:cs typeface="Arial" panose="020B0604020202020204" pitchFamily="34" charset="0"/>
              </a:rPr>
              <a:t>Outcomes Based Commissioning (OBC) is an approach that is increasingly being adopted by Local Authorities and Clinical Commissioning Groups (CCGs), wherein services come together to develop a series of commissioning arrangements that are underpinned by the measurement of progress towards a set of shared outcomes. </a:t>
            </a:r>
          </a:p>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676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0892"/>
            <a:ext cx="7886700" cy="994172"/>
          </a:xfrm>
        </p:spPr>
        <p:txBody>
          <a:bodyPr>
            <a:normAutofit fontScale="90000"/>
          </a:bodyPr>
          <a:lstStyle/>
          <a:p>
            <a:r>
              <a:rPr lang="en-GB" dirty="0">
                <a:latin typeface="Arial" panose="020B0604020202020204" pitchFamily="34" charset="0"/>
                <a:cs typeface="Arial" panose="020B0604020202020204" pitchFamily="34" charset="0"/>
              </a:rPr>
              <a:t>How does OBC relate to the SEND Reforms (Children and Families Act 2014)? </a:t>
            </a:r>
            <a:endParaRPr lang="en-GB" dirty="0"/>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pPr marL="171450" lvl="1">
              <a:spcBef>
                <a:spcPts val="750"/>
              </a:spcBef>
            </a:pPr>
            <a:r>
              <a:rPr lang="en-GB" dirty="0" smtClean="0">
                <a:latin typeface="Arial" panose="020B0604020202020204" pitchFamily="34" charset="0"/>
                <a:cs typeface="Arial" panose="020B0604020202020204" pitchFamily="34" charset="0"/>
              </a:rPr>
              <a:t>The SEND Code of Practice refers to shared outcomes as a legal ‘should’; i.e. not mandatory in the same way as a ‘must’, but nevertheless highly recommended:</a:t>
            </a:r>
          </a:p>
          <a:p>
            <a:pPr marL="171450" lvl="1">
              <a:spcBef>
                <a:spcPts val="750"/>
              </a:spcBef>
            </a:pPr>
            <a:endParaRPr lang="en-GB"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“Local partners should identify the outcomes that matter to children and young people with SEN or disabilities to inform the planning and delivery of services and the monitoring of how well services have secured those outcomes.”</a:t>
            </a:r>
          </a:p>
          <a:p>
            <a:pPr marL="0" indent="0" algn="r">
              <a:buNone/>
            </a:pPr>
            <a:r>
              <a:rPr lang="en-GB" sz="1800" dirty="0">
                <a:latin typeface="Arial" panose="020B0604020202020204" pitchFamily="34" charset="0"/>
                <a:cs typeface="Arial" panose="020B0604020202020204" pitchFamily="34" charset="0"/>
              </a:rPr>
              <a:t>0-25 SEND Code of Practice</a:t>
            </a:r>
          </a:p>
        </p:txBody>
      </p:sp>
    </p:spTree>
    <p:extLst>
      <p:ext uri="{BB962C8B-B14F-4D97-AF65-F5344CB8AC3E}">
        <p14:creationId xmlns:p14="http://schemas.microsoft.com/office/powerpoint/2010/main" val="4154855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23325"/>
            <a:ext cx="7886700" cy="994172"/>
          </a:xfrm>
        </p:spPr>
        <p:txBody>
          <a:bodyPr>
            <a:normAutofit fontScale="90000"/>
          </a:bodyPr>
          <a:lstStyle/>
          <a:p>
            <a:r>
              <a:rPr lang="en-GB" dirty="0" smtClean="0"/>
              <a:t>Council for Disabled Children – Action plan</a:t>
            </a:r>
            <a:endParaRPr lang="en-GB" dirty="0"/>
          </a:p>
        </p:txBody>
      </p:sp>
      <p:sp>
        <p:nvSpPr>
          <p:cNvPr id="4" name="Rounded Rectangle 3"/>
          <p:cNvSpPr/>
          <p:nvPr/>
        </p:nvSpPr>
        <p:spPr>
          <a:xfrm>
            <a:off x="382089" y="1983922"/>
            <a:ext cx="1939835" cy="151879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350" dirty="0"/>
              <a:t>Ensure that the 6 CYP Outcomes are communicated to teams and parent/carers through established channels. </a:t>
            </a:r>
          </a:p>
        </p:txBody>
      </p:sp>
      <p:sp>
        <p:nvSpPr>
          <p:cNvPr id="8" name="Rounded Rectangle 7"/>
          <p:cNvSpPr/>
          <p:nvPr/>
        </p:nvSpPr>
        <p:spPr>
          <a:xfrm>
            <a:off x="2568484" y="2708908"/>
            <a:ext cx="1939835" cy="61746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350" dirty="0"/>
              <a:t>Help to develop Strategic outcomes in EHCPs</a:t>
            </a:r>
          </a:p>
        </p:txBody>
      </p:sp>
      <p:sp>
        <p:nvSpPr>
          <p:cNvPr id="9" name="Rounded Rectangle 8"/>
          <p:cNvSpPr/>
          <p:nvPr/>
        </p:nvSpPr>
        <p:spPr>
          <a:xfrm>
            <a:off x="4754880" y="1983922"/>
            <a:ext cx="1939835" cy="100910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350" dirty="0"/>
              <a:t>SEND outcomes embedded into the Annual Review Recovery Plan </a:t>
            </a:r>
          </a:p>
        </p:txBody>
      </p:sp>
      <p:sp>
        <p:nvSpPr>
          <p:cNvPr id="10" name="Rounded Rectangle 9"/>
          <p:cNvSpPr/>
          <p:nvPr/>
        </p:nvSpPr>
        <p:spPr>
          <a:xfrm>
            <a:off x="6941275" y="1983922"/>
            <a:ext cx="1939835" cy="7151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350" dirty="0"/>
              <a:t>Inform Quality Assurance processes </a:t>
            </a:r>
          </a:p>
        </p:txBody>
      </p:sp>
      <p:sp>
        <p:nvSpPr>
          <p:cNvPr id="11" name="Rounded Rectangle 10"/>
          <p:cNvSpPr/>
          <p:nvPr/>
        </p:nvSpPr>
        <p:spPr>
          <a:xfrm>
            <a:off x="2568484" y="1983922"/>
            <a:ext cx="1939835" cy="63681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GB" sz="1350" dirty="0"/>
              <a:t>Improve the Quality of Social Care &amp; Health contributions to EHCPs </a:t>
            </a:r>
          </a:p>
        </p:txBody>
      </p:sp>
      <p:sp>
        <p:nvSpPr>
          <p:cNvPr id="12" name="Rectangle 11"/>
          <p:cNvSpPr/>
          <p:nvPr/>
        </p:nvSpPr>
        <p:spPr>
          <a:xfrm>
            <a:off x="382089" y="3600450"/>
            <a:ext cx="1939835" cy="22043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350" dirty="0"/>
              <a:t>- Local Offer</a:t>
            </a:r>
          </a:p>
          <a:p>
            <a:pPr algn="ctr"/>
            <a:r>
              <a:rPr lang="en-GB" sz="1350" dirty="0"/>
              <a:t>- BSO</a:t>
            </a:r>
          </a:p>
          <a:p>
            <a:pPr algn="ctr"/>
            <a:r>
              <a:rPr lang="en-GB" sz="1350" dirty="0"/>
              <a:t>- Partnership Letter</a:t>
            </a:r>
          </a:p>
          <a:p>
            <a:pPr algn="ctr"/>
            <a:r>
              <a:rPr lang="en-GB" sz="1350" dirty="0"/>
              <a:t>- SENCO Network forum</a:t>
            </a:r>
          </a:p>
          <a:p>
            <a:pPr algn="ctr"/>
            <a:r>
              <a:rPr lang="en-GB" sz="1350" dirty="0"/>
              <a:t>- Parent Carer Groups</a:t>
            </a:r>
          </a:p>
          <a:p>
            <a:pPr algn="ctr"/>
            <a:r>
              <a:rPr lang="en-GB" sz="1350" dirty="0"/>
              <a:t>- Individual Service meetings</a:t>
            </a:r>
          </a:p>
        </p:txBody>
      </p:sp>
      <p:sp>
        <p:nvSpPr>
          <p:cNvPr id="13" name="Rectangle 12"/>
          <p:cNvSpPr/>
          <p:nvPr/>
        </p:nvSpPr>
        <p:spPr>
          <a:xfrm>
            <a:off x="2568485" y="3502719"/>
            <a:ext cx="4126230" cy="220435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350" dirty="0"/>
              <a:t>- Embedding Outcomes within the SEND Portal</a:t>
            </a:r>
          </a:p>
          <a:p>
            <a:pPr marL="214313" indent="-214313" algn="ctr">
              <a:buFontTx/>
              <a:buChar char="-"/>
            </a:pPr>
            <a:r>
              <a:rPr lang="en-GB" sz="1350" dirty="0"/>
              <a:t>SMART Outcomes</a:t>
            </a:r>
          </a:p>
          <a:p>
            <a:pPr marL="214313" indent="-214313" algn="ctr">
              <a:buFontTx/>
              <a:buChar char="-"/>
            </a:pPr>
            <a:r>
              <a:rPr lang="en-GB" sz="1350" dirty="0"/>
              <a:t>LA RP annual reviews to focus on 6 outcomes. </a:t>
            </a:r>
          </a:p>
          <a:p>
            <a:pPr marL="214313" indent="-214313" algn="ctr">
              <a:buFontTx/>
              <a:buChar char="-"/>
            </a:pPr>
            <a:r>
              <a:rPr lang="en-GB" sz="1350" dirty="0"/>
              <a:t>Tool for capturing CYP’s voice or aiding discussions</a:t>
            </a:r>
          </a:p>
          <a:p>
            <a:pPr algn="ctr"/>
            <a:r>
              <a:rPr lang="en-GB" sz="1350" dirty="0"/>
              <a:t>- Incorporating outcomes at system level</a:t>
            </a:r>
          </a:p>
        </p:txBody>
      </p:sp>
      <p:sp>
        <p:nvSpPr>
          <p:cNvPr id="15" name="Rectangle 14"/>
          <p:cNvSpPr/>
          <p:nvPr/>
        </p:nvSpPr>
        <p:spPr>
          <a:xfrm>
            <a:off x="6941275" y="3502718"/>
            <a:ext cx="1939835" cy="22043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14313" indent="-214313" algn="ctr">
              <a:buFontTx/>
              <a:buChar char="-"/>
            </a:pPr>
            <a:r>
              <a:rPr lang="en-GB" sz="1350" dirty="0"/>
              <a:t>Monthly multi agency QA group, involving EPs, health, social care schools &amp; parents.</a:t>
            </a:r>
          </a:p>
          <a:p>
            <a:pPr marL="214313" indent="-214313" algn="ctr">
              <a:buFontTx/>
              <a:buChar char="-"/>
            </a:pPr>
            <a:endParaRPr lang="en-GB" sz="1350" dirty="0"/>
          </a:p>
        </p:txBody>
      </p:sp>
    </p:spTree>
    <p:extLst>
      <p:ext uri="{BB962C8B-B14F-4D97-AF65-F5344CB8AC3E}">
        <p14:creationId xmlns:p14="http://schemas.microsoft.com/office/powerpoint/2010/main" val="2897254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76366"/>
            <a:ext cx="7886700" cy="994172"/>
          </a:xfrm>
        </p:spPr>
        <p:txBody>
          <a:bodyPr/>
          <a:lstStyle/>
          <a:p>
            <a:r>
              <a:rPr lang="en-GB" dirty="0" smtClean="0">
                <a:latin typeface="Arial" panose="020B0604020202020204" pitchFamily="34" charset="0"/>
                <a:cs typeface="Arial" panose="020B0604020202020204" pitchFamily="34" charset="0"/>
              </a:rPr>
              <a:t>Anticipated benefits </a:t>
            </a:r>
            <a:endParaRPr lang="en-GB" dirty="0">
              <a:latin typeface="Arial" panose="020B0604020202020204" pitchFamily="34" charset="0"/>
              <a:cs typeface="Arial" panose="020B0604020202020204" pitchFamily="34" charset="0"/>
            </a:endParaRPr>
          </a:p>
        </p:txBody>
      </p:sp>
      <p:sp>
        <p:nvSpPr>
          <p:cNvPr id="4" name="Hexagon 3"/>
          <p:cNvSpPr/>
          <p:nvPr/>
        </p:nvSpPr>
        <p:spPr>
          <a:xfrm>
            <a:off x="117872" y="4050493"/>
            <a:ext cx="2057400" cy="1843088"/>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350" dirty="0">
                <a:latin typeface="Arial" panose="020B0604020202020204" pitchFamily="34" charset="0"/>
                <a:cs typeface="Arial" panose="020B0604020202020204" pitchFamily="34" charset="0"/>
              </a:rPr>
              <a:t>CYP’s and families’ wishes are kept front and centre</a:t>
            </a:r>
          </a:p>
        </p:txBody>
      </p:sp>
      <p:sp>
        <p:nvSpPr>
          <p:cNvPr id="5" name="Hexagon 4"/>
          <p:cNvSpPr/>
          <p:nvPr/>
        </p:nvSpPr>
        <p:spPr>
          <a:xfrm>
            <a:off x="1787723" y="3043225"/>
            <a:ext cx="2057400" cy="1843088"/>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350">
                <a:latin typeface="Arial" panose="020B0604020202020204" pitchFamily="34" charset="0"/>
                <a:cs typeface="Arial" panose="020B0604020202020204" pitchFamily="34" charset="0"/>
              </a:rPr>
              <a:t>Improves trust between families, professionals and strategic leads</a:t>
            </a:r>
            <a:endParaRPr lang="en-GB" sz="1350" dirty="0">
              <a:latin typeface="Arial" panose="020B0604020202020204" pitchFamily="34" charset="0"/>
              <a:cs typeface="Arial" panose="020B0604020202020204" pitchFamily="34" charset="0"/>
            </a:endParaRPr>
          </a:p>
        </p:txBody>
      </p:sp>
      <p:sp>
        <p:nvSpPr>
          <p:cNvPr id="6" name="Hexagon 5"/>
          <p:cNvSpPr/>
          <p:nvPr/>
        </p:nvSpPr>
        <p:spPr>
          <a:xfrm>
            <a:off x="3457575" y="4050493"/>
            <a:ext cx="2057400" cy="1843088"/>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r>
              <a:rPr lang="en-GB" sz="1350">
                <a:latin typeface="Arial" panose="020B0604020202020204" pitchFamily="34" charset="0"/>
                <a:cs typeface="Arial" panose="020B0604020202020204" pitchFamily="34" charset="0"/>
              </a:rPr>
              <a:t>Promotes holistic view of the child</a:t>
            </a:r>
            <a:endParaRPr lang="en-GB" sz="1350" dirty="0">
              <a:latin typeface="Arial" panose="020B0604020202020204" pitchFamily="34" charset="0"/>
              <a:cs typeface="Arial" panose="020B0604020202020204" pitchFamily="34" charset="0"/>
            </a:endParaRPr>
          </a:p>
        </p:txBody>
      </p:sp>
      <p:sp>
        <p:nvSpPr>
          <p:cNvPr id="7" name="Hexagon 6"/>
          <p:cNvSpPr/>
          <p:nvPr/>
        </p:nvSpPr>
        <p:spPr>
          <a:xfrm>
            <a:off x="6807076" y="2084465"/>
            <a:ext cx="2057400" cy="1843088"/>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350">
                <a:latin typeface="Arial" panose="020B0604020202020204" pitchFamily="34" charset="0"/>
                <a:cs typeface="Arial" panose="020B0604020202020204" pitchFamily="34" charset="0"/>
              </a:rPr>
              <a:t>Clear, shared vision for professionals</a:t>
            </a:r>
            <a:endParaRPr lang="en-GB" sz="1350" dirty="0">
              <a:latin typeface="Arial" panose="020B0604020202020204" pitchFamily="34" charset="0"/>
              <a:cs typeface="Arial" panose="020B0604020202020204" pitchFamily="34" charset="0"/>
            </a:endParaRPr>
          </a:p>
        </p:txBody>
      </p:sp>
      <p:sp>
        <p:nvSpPr>
          <p:cNvPr id="8" name="Hexagon 7"/>
          <p:cNvSpPr/>
          <p:nvPr/>
        </p:nvSpPr>
        <p:spPr>
          <a:xfrm>
            <a:off x="6807076" y="4030898"/>
            <a:ext cx="2057400" cy="1843088"/>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350">
                <a:latin typeface="Arial" panose="020B0604020202020204" pitchFamily="34" charset="0"/>
                <a:cs typeface="Arial" panose="020B0604020202020204" pitchFamily="34" charset="0"/>
              </a:rPr>
              <a:t>Focus on lived experience rather than delivery of services</a:t>
            </a:r>
          </a:p>
          <a:p>
            <a:endParaRPr lang="en-GB" sz="1350" dirty="0">
              <a:latin typeface="Arial" panose="020B0604020202020204" pitchFamily="34" charset="0"/>
              <a:cs typeface="Arial" panose="020B0604020202020204" pitchFamily="34" charset="0"/>
            </a:endParaRPr>
          </a:p>
        </p:txBody>
      </p:sp>
      <p:sp>
        <p:nvSpPr>
          <p:cNvPr id="9" name="Hexagon 8"/>
          <p:cNvSpPr/>
          <p:nvPr/>
        </p:nvSpPr>
        <p:spPr>
          <a:xfrm>
            <a:off x="5127427" y="3043225"/>
            <a:ext cx="2057400" cy="1843088"/>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r>
              <a:rPr lang="en-GB" sz="1350">
                <a:latin typeface="Arial" panose="020B0604020202020204" pitchFamily="34" charset="0"/>
                <a:cs typeface="Arial" panose="020B0604020202020204" pitchFamily="34" charset="0"/>
              </a:rPr>
              <a:t>Promotes evidenced-based commissioning </a:t>
            </a:r>
            <a:endParaRPr lang="en-GB" sz="1350" dirty="0">
              <a:latin typeface="Arial" panose="020B0604020202020204" pitchFamily="34" charset="0"/>
              <a:cs typeface="Arial" panose="020B0604020202020204" pitchFamily="34" charset="0"/>
            </a:endParaRPr>
          </a:p>
        </p:txBody>
      </p:sp>
      <p:sp>
        <p:nvSpPr>
          <p:cNvPr id="3" name="Rounded Rectangle 2"/>
          <p:cNvSpPr/>
          <p:nvPr/>
        </p:nvSpPr>
        <p:spPr>
          <a:xfrm>
            <a:off x="491489" y="1728449"/>
            <a:ext cx="5919618" cy="12122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Arial" panose="020B0604020202020204" pitchFamily="34" charset="0"/>
                <a:cs typeface="Arial" panose="020B0604020202020204" pitchFamily="34" charset="0"/>
              </a:rPr>
              <a:t>Better Outcomes for Children and Young People aged 0-25 years old with SEND</a:t>
            </a:r>
          </a:p>
        </p:txBody>
      </p:sp>
    </p:spTree>
    <p:extLst>
      <p:ext uri="{BB962C8B-B14F-4D97-AF65-F5344CB8AC3E}">
        <p14:creationId xmlns:p14="http://schemas.microsoft.com/office/powerpoint/2010/main" val="3365304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works for you?</a:t>
            </a:r>
            <a:endParaRPr lang="en-GB" dirty="0"/>
          </a:p>
        </p:txBody>
      </p:sp>
      <p:sp>
        <p:nvSpPr>
          <p:cNvPr id="3" name="Content Placeholder 2"/>
          <p:cNvSpPr>
            <a:spLocks noGrp="1"/>
          </p:cNvSpPr>
          <p:nvPr>
            <p:ph idx="1"/>
          </p:nvPr>
        </p:nvSpPr>
        <p:spPr/>
        <p:txBody>
          <a:bodyPr/>
          <a:lstStyle/>
          <a:p>
            <a:r>
              <a:rPr lang="en-GB" dirty="0" smtClean="0"/>
              <a:t>What topics or themes would you like to hear about at </a:t>
            </a:r>
            <a:r>
              <a:rPr lang="en-GB" dirty="0" err="1" smtClean="0"/>
              <a:t>Senco</a:t>
            </a:r>
            <a:r>
              <a:rPr lang="en-GB" dirty="0" smtClean="0"/>
              <a:t> network?</a:t>
            </a:r>
          </a:p>
          <a:p>
            <a:r>
              <a:rPr lang="en-GB" dirty="0" smtClean="0"/>
              <a:t>Are there any features you would like to see / speakers you would like to hear from?</a:t>
            </a:r>
          </a:p>
          <a:p>
            <a:r>
              <a:rPr lang="en-GB" dirty="0" smtClean="0"/>
              <a:t>Anything else?</a:t>
            </a:r>
          </a:p>
          <a:p>
            <a:r>
              <a:rPr lang="en-GB" dirty="0" smtClean="0"/>
              <a:t>Put your groups responses in the chat.</a:t>
            </a:r>
            <a:endParaRPr lang="en-GB" dirty="0"/>
          </a:p>
        </p:txBody>
      </p:sp>
    </p:spTree>
    <p:extLst>
      <p:ext uri="{BB962C8B-B14F-4D97-AF65-F5344CB8AC3E}">
        <p14:creationId xmlns:p14="http://schemas.microsoft.com/office/powerpoint/2010/main" val="2656139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t>
            </a:r>
            <a:endParaRPr lang="en-GB" dirty="0"/>
          </a:p>
        </p:txBody>
      </p:sp>
      <p:sp>
        <p:nvSpPr>
          <p:cNvPr id="3" name="Content Placeholder 2"/>
          <p:cNvSpPr>
            <a:spLocks noGrp="1"/>
          </p:cNvSpPr>
          <p:nvPr>
            <p:ph idx="1"/>
          </p:nvPr>
        </p:nvSpPr>
        <p:spPr/>
        <p:txBody>
          <a:bodyPr/>
          <a:lstStyle/>
          <a:p>
            <a:r>
              <a:rPr lang="en-GB" dirty="0" smtClean="0"/>
              <a:t>If you have any questions/queries please email:</a:t>
            </a:r>
          </a:p>
          <a:p>
            <a:endParaRPr lang="en-GB" dirty="0"/>
          </a:p>
          <a:p>
            <a:pPr marL="0" indent="0">
              <a:buNone/>
            </a:pPr>
            <a:r>
              <a:rPr lang="en-GB" dirty="0" smtClean="0">
                <a:hlinkClick r:id="rId2"/>
              </a:rPr>
              <a:t>SENDTandC@bradford.gov.uk</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44696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b="1" dirty="0"/>
              <a:t>16 - 25 training</a:t>
            </a:r>
            <a:r>
              <a:rPr lang="en-GB" b="1" dirty="0" smtClean="0"/>
              <a:t>*</a:t>
            </a:r>
            <a:endParaRPr lang="en-GB" dirty="0"/>
          </a:p>
        </p:txBody>
      </p:sp>
      <p:sp>
        <p:nvSpPr>
          <p:cNvPr id="5" name="Subtitle 4"/>
          <p:cNvSpPr>
            <a:spLocks noGrp="1"/>
          </p:cNvSpPr>
          <p:nvPr>
            <p:ph type="subTitle" idx="1"/>
          </p:nvPr>
        </p:nvSpPr>
        <p:spPr/>
        <p:txBody>
          <a:bodyPr>
            <a:normAutofit/>
          </a:bodyPr>
          <a:lstStyle/>
          <a:p>
            <a:r>
              <a:rPr lang="en-GB" b="1" dirty="0"/>
              <a:t>Josh Wadsworth - SEND Transformation and Compliance Coordinator </a:t>
            </a:r>
            <a:endParaRPr lang="en-GB" dirty="0"/>
          </a:p>
        </p:txBody>
      </p:sp>
    </p:spTree>
    <p:extLst>
      <p:ext uri="{BB962C8B-B14F-4D97-AF65-F5344CB8AC3E}">
        <p14:creationId xmlns:p14="http://schemas.microsoft.com/office/powerpoint/2010/main" val="1965266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1530" y="3723566"/>
            <a:ext cx="3144962" cy="1728192"/>
          </a:xfrm>
        </p:spPr>
        <p:txBody>
          <a:bodyPr>
            <a:noAutofit/>
          </a:bodyPr>
          <a:lstStyle/>
          <a:p>
            <a:r>
              <a:rPr lang="en-GB" altLang="en-US" sz="3300" dirty="0">
                <a:latin typeface="Arial" panose="020B0604020202020204" pitchFamily="34" charset="0"/>
                <a:cs typeface="Arial" panose="020B0604020202020204" pitchFamily="34" charset="0"/>
              </a:rPr>
              <a:t>Family Leadership Programme</a:t>
            </a:r>
            <a:br>
              <a:rPr lang="en-GB" altLang="en-US" sz="3300" dirty="0">
                <a:latin typeface="Arial" panose="020B0604020202020204" pitchFamily="34" charset="0"/>
                <a:cs typeface="Arial" panose="020B0604020202020204" pitchFamily="34" charset="0"/>
              </a:rPr>
            </a:br>
            <a:r>
              <a:rPr lang="en-GB" altLang="en-US" sz="3300" dirty="0">
                <a:latin typeface="Arial" panose="020B0604020202020204" pitchFamily="34" charset="0"/>
                <a:cs typeface="Arial" panose="020B0604020202020204" pitchFamily="34" charset="0"/>
              </a:rPr>
              <a:t/>
            </a:r>
            <a:br>
              <a:rPr lang="en-GB" altLang="en-US" sz="3300" dirty="0">
                <a:latin typeface="Arial" panose="020B0604020202020204" pitchFamily="34" charset="0"/>
                <a:cs typeface="Arial" panose="020B0604020202020204" pitchFamily="34" charset="0"/>
              </a:rPr>
            </a:br>
            <a:r>
              <a:rPr lang="en-GB" altLang="en-US" sz="2400" i="1" dirty="0">
                <a:latin typeface="Arial" panose="020B0604020202020204" pitchFamily="34" charset="0"/>
                <a:cs typeface="Arial" panose="020B0604020202020204" pitchFamily="34" charset="0"/>
              </a:rPr>
              <a:t>SENCO Network Meeting September 21</a:t>
            </a:r>
            <a:endParaRPr lang="en-GB" sz="2400" i="1" dirty="0">
              <a:latin typeface="Arial" panose="020B0604020202020204" pitchFamily="34" charset="0"/>
              <a:cs typeface="Arial" panose="020B0604020202020204" pitchFamily="34" charset="0"/>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572755" y="1543969"/>
            <a:ext cx="3747747" cy="3924377"/>
          </a:xfrm>
          <a:prstGeom prst="rect">
            <a:avLst/>
          </a:prstGeom>
        </p:spPr>
      </p:pic>
      <p:grpSp>
        <p:nvGrpSpPr>
          <p:cNvPr id="8" name="Group 7"/>
          <p:cNvGrpSpPr/>
          <p:nvPr/>
        </p:nvGrpSpPr>
        <p:grpSpPr>
          <a:xfrm>
            <a:off x="5032774" y="993202"/>
            <a:ext cx="3914774" cy="865789"/>
            <a:chOff x="0" y="0"/>
            <a:chExt cx="3904090" cy="580445"/>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54102"/>
            <a:stretch/>
          </p:blipFill>
          <p:spPr bwMode="auto">
            <a:xfrm>
              <a:off x="2138900" y="31805"/>
              <a:ext cx="1765190" cy="500932"/>
            </a:xfrm>
            <a:prstGeom prst="rect">
              <a:avLst/>
            </a:prstGeom>
            <a:noFill/>
            <a:ln>
              <a:noFill/>
            </a:ln>
            <a:extLst>
              <a:ext uri="{53640926-AAD7-44D8-BBD7-CCE9431645EC}">
                <a14:shadowObscured xmlns:a14="http://schemas.microsoft.com/office/drawing/2010/main"/>
              </a:ext>
            </a:extLst>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0" y="0"/>
              <a:ext cx="1137036" cy="580445"/>
            </a:xfrm>
            <a:prstGeom prst="rect">
              <a:avLst/>
            </a:prstGeom>
          </p:spPr>
        </p:pic>
        <p:pic>
          <p:nvPicPr>
            <p:cNvPr id="15" name="Picture 14" descr="\\Bradford.Gov.Uk\DataVault\Users\HerbertJ\Pictures\LO JPEG.jpg"/>
            <p:cNvPicPr>
              <a:picLocks noChangeAspect="1"/>
            </p:cNvPicPr>
            <p:nvPr/>
          </p:nvPicPr>
          <p:blipFill rotWithShape="1">
            <a:blip r:embed="rId5" cstate="email">
              <a:extLst>
                <a:ext uri="{28A0092B-C50C-407E-A947-70E740481C1C}">
                  <a14:useLocalDpi xmlns:a14="http://schemas.microsoft.com/office/drawing/2010/main" val="0"/>
                </a:ext>
              </a:extLst>
            </a:blip>
            <a:srcRect l="5690" t="7603" r="4878" b="7503"/>
            <a:stretch/>
          </p:blipFill>
          <p:spPr bwMode="auto">
            <a:xfrm>
              <a:off x="1137036" y="31805"/>
              <a:ext cx="818984" cy="50093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15382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lnSpcReduction="10000"/>
          </a:bodyPr>
          <a:lstStyle/>
          <a:p>
            <a:r>
              <a:rPr lang="en-GB" sz="1425" dirty="0">
                <a:latin typeface="Arial" panose="020B0604020202020204" pitchFamily="34" charset="0"/>
                <a:cs typeface="Arial" panose="020B0604020202020204" pitchFamily="34" charset="0"/>
              </a:rPr>
              <a:t>The Family Leadership Programme is made up of </a:t>
            </a:r>
            <a:r>
              <a:rPr lang="en-GB" sz="1425" b="1" dirty="0">
                <a:latin typeface="Arial" panose="020B0604020202020204" pitchFamily="34" charset="0"/>
                <a:cs typeface="Arial" panose="020B0604020202020204" pitchFamily="34" charset="0"/>
              </a:rPr>
              <a:t>6 modules</a:t>
            </a:r>
            <a:r>
              <a:rPr lang="en-GB" sz="1425" dirty="0">
                <a:latin typeface="Arial" panose="020B0604020202020204" pitchFamily="34" charset="0"/>
                <a:cs typeface="Arial" panose="020B0604020202020204" pitchFamily="34" charset="0"/>
              </a:rPr>
              <a:t>.</a:t>
            </a:r>
          </a:p>
          <a:p>
            <a:endParaRPr lang="en-GB" sz="1425" dirty="0">
              <a:latin typeface="Arial" panose="020B0604020202020204" pitchFamily="34" charset="0"/>
              <a:cs typeface="Arial" panose="020B0604020202020204" pitchFamily="34" charset="0"/>
            </a:endParaRPr>
          </a:p>
          <a:p>
            <a:r>
              <a:rPr lang="en-GB" sz="1425" dirty="0">
                <a:latin typeface="Arial" panose="020B0604020202020204" pitchFamily="34" charset="0"/>
                <a:cs typeface="Arial" panose="020B0604020202020204" pitchFamily="34" charset="0"/>
              </a:rPr>
              <a:t>Each one will be delivered over 2 hours, by people with first-hand knowledge of these themes to help you support your young person. </a:t>
            </a:r>
          </a:p>
          <a:p>
            <a:endParaRPr lang="en-GB" sz="1425" dirty="0">
              <a:latin typeface="Arial" panose="020B0604020202020204" pitchFamily="34" charset="0"/>
              <a:cs typeface="Arial" panose="020B0604020202020204" pitchFamily="34" charset="0"/>
            </a:endParaRPr>
          </a:p>
          <a:p>
            <a:r>
              <a:rPr lang="en-GB" sz="1425" dirty="0">
                <a:latin typeface="Arial" panose="020B0604020202020204" pitchFamily="34" charset="0"/>
                <a:cs typeface="Arial" panose="020B0604020202020204" pitchFamily="34" charset="0"/>
              </a:rPr>
              <a:t>Following Focus Groups, Listening Events and feedback from parent carer groups, it was identified that their was a lack of awareness and understanding about the support and options in Bradford. The </a:t>
            </a:r>
            <a:r>
              <a:rPr lang="en-GB" sz="1425" b="1" dirty="0">
                <a:latin typeface="Arial" panose="020B0604020202020204" pitchFamily="34" charset="0"/>
                <a:cs typeface="Arial" panose="020B0604020202020204" pitchFamily="34" charset="0"/>
              </a:rPr>
              <a:t>aim</a:t>
            </a:r>
            <a:r>
              <a:rPr lang="en-GB" sz="1425" dirty="0">
                <a:latin typeface="Arial" panose="020B0604020202020204" pitchFamily="34" charset="0"/>
                <a:cs typeface="Arial" panose="020B0604020202020204" pitchFamily="34" charset="0"/>
              </a:rPr>
              <a:t> of the programme is to ensure that parents and carers are well informed about opportunities and support networks that are available in Bradford. As well as promoting the importance of planning for adulthood as early as possible (Year 9 at the latest)</a:t>
            </a:r>
          </a:p>
          <a:p>
            <a:endParaRPr lang="en-GB" sz="1425" dirty="0">
              <a:latin typeface="Arial" panose="020B0604020202020204" pitchFamily="34" charset="0"/>
              <a:cs typeface="Arial" panose="020B0604020202020204" pitchFamily="34" charset="0"/>
            </a:endParaRPr>
          </a:p>
          <a:p>
            <a:r>
              <a:rPr lang="en-GB" sz="1425" dirty="0">
                <a:latin typeface="Arial" panose="020B0604020202020204" pitchFamily="34" charset="0"/>
                <a:cs typeface="Arial" panose="020B0604020202020204" pitchFamily="34" charset="0"/>
              </a:rPr>
              <a:t>To address the common themes we hear via a number of channels (schools, parent/carer groups, listening events etc.)</a:t>
            </a:r>
          </a:p>
          <a:p>
            <a:endParaRPr lang="en-GB" sz="1425" dirty="0">
              <a:latin typeface="Arial" panose="020B0604020202020204" pitchFamily="34" charset="0"/>
              <a:cs typeface="Arial" panose="020B0604020202020204" pitchFamily="34" charset="0"/>
            </a:endParaRPr>
          </a:p>
          <a:p>
            <a:pPr marL="0" indent="0">
              <a:buNone/>
            </a:pPr>
            <a:r>
              <a:rPr lang="en-GB" sz="1425" i="1" dirty="0">
                <a:latin typeface="Arial" panose="020B0604020202020204" pitchFamily="34" charset="0"/>
                <a:cs typeface="Arial" panose="020B0604020202020204" pitchFamily="34" charset="0"/>
              </a:rPr>
              <a:t>“To ensure that families see the pathway to adulthood as a unique opportunity to look at what makes a good life for the person they care for, so each day is about their choice and their needs and interests and is a long term plan”</a:t>
            </a:r>
          </a:p>
          <a:p>
            <a:pPr marL="0" indent="0" algn="r">
              <a:buNone/>
            </a:pPr>
            <a:r>
              <a:rPr lang="en-GB" sz="1425" b="1" dirty="0">
                <a:latin typeface="Arial" panose="020B0604020202020204" pitchFamily="34" charset="0"/>
                <a:cs typeface="Arial" panose="020B0604020202020204" pitchFamily="34" charset="0"/>
              </a:rPr>
              <a:t>CEO, Snoop</a:t>
            </a:r>
          </a:p>
          <a:p>
            <a:endParaRPr lang="en-GB" dirty="0" smtClean="0"/>
          </a:p>
        </p:txBody>
      </p:sp>
    </p:spTree>
    <p:extLst>
      <p:ext uri="{BB962C8B-B14F-4D97-AF65-F5344CB8AC3E}">
        <p14:creationId xmlns:p14="http://schemas.microsoft.com/office/powerpoint/2010/main" val="1398346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a:spLocks noGrp="1"/>
          </p:cNvSpPr>
          <p:nvPr>
            <p:ph idx="1"/>
          </p:nvPr>
        </p:nvSpPr>
        <p:spPr>
          <a:xfrm>
            <a:off x="1" y="932261"/>
            <a:ext cx="9011840" cy="4266321"/>
          </a:xfrm>
        </p:spPr>
        <p:txBody>
          <a:bodyPr>
            <a:noAutofit/>
          </a:bodyPr>
          <a:lstStyle/>
          <a:p>
            <a:pPr marL="0" indent="0">
              <a:buNone/>
            </a:pPr>
            <a:r>
              <a:rPr lang="en-GB" altLang="en-US" sz="1200" b="1" u="sng" dirty="0">
                <a:latin typeface="Arial" panose="020B0604020202020204" pitchFamily="34" charset="0"/>
                <a:cs typeface="Arial" panose="020B0604020202020204" pitchFamily="34" charset="0"/>
              </a:rPr>
              <a:t>Module 1 </a:t>
            </a:r>
            <a:r>
              <a:rPr lang="en-GB" altLang="en-US" sz="1200" u="sng" dirty="0">
                <a:latin typeface="Arial" panose="020B0604020202020204" pitchFamily="34" charset="0"/>
                <a:cs typeface="Arial" panose="020B0604020202020204" pitchFamily="34" charset="0"/>
              </a:rPr>
              <a:t>Introduction and Rights</a:t>
            </a:r>
          </a:p>
          <a:p>
            <a:pPr marL="0" indent="0">
              <a:buNone/>
            </a:pPr>
            <a:r>
              <a:rPr lang="en-GB" altLang="en-US" sz="1200" dirty="0">
                <a:latin typeface="Arial" panose="020B0604020202020204" pitchFamily="34" charset="0"/>
                <a:cs typeface="Arial" panose="020B0604020202020204" pitchFamily="34" charset="0"/>
              </a:rPr>
              <a:t>To help Parents/Carers understand Person Centred Approaches, the 4 </a:t>
            </a:r>
            <a:r>
              <a:rPr lang="en-GB" altLang="en-US" sz="1200" dirty="0" err="1">
                <a:latin typeface="Arial" panose="020B0604020202020204" pitchFamily="34" charset="0"/>
                <a:cs typeface="Arial" panose="020B0604020202020204" pitchFamily="34" charset="0"/>
              </a:rPr>
              <a:t>PfA</a:t>
            </a:r>
            <a:r>
              <a:rPr lang="en-GB" altLang="en-US" sz="1200" dirty="0">
                <a:latin typeface="Arial" panose="020B0604020202020204" pitchFamily="34" charset="0"/>
                <a:cs typeface="Arial" panose="020B0604020202020204" pitchFamily="34" charset="0"/>
              </a:rPr>
              <a:t> Outcomes and how they can help support their young person. Describes the key elements of  the Person Centred Review and how the resultant plan reflects what is important to and for the young person now and in the future, their capacities and what support they may need. Parents/Carers will also be introduced to the rights of the CYP.</a:t>
            </a:r>
          </a:p>
          <a:p>
            <a:pPr marL="0" indent="0">
              <a:buNone/>
            </a:pPr>
            <a:r>
              <a:rPr lang="en-GB" altLang="en-US" sz="1200" b="1" u="sng" dirty="0">
                <a:latin typeface="Arial" panose="020B0604020202020204" pitchFamily="34" charset="0"/>
                <a:cs typeface="Arial" panose="020B0604020202020204" pitchFamily="34" charset="0"/>
              </a:rPr>
              <a:t>Module 2 </a:t>
            </a:r>
            <a:r>
              <a:rPr lang="en-GB" altLang="en-US" sz="1200" u="sng" dirty="0">
                <a:latin typeface="Arial" panose="020B0604020202020204" pitchFamily="34" charset="0"/>
                <a:cs typeface="Arial" panose="020B0604020202020204" pitchFamily="34" charset="0"/>
              </a:rPr>
              <a:t>Friends, Relationships and Community Opportunities </a:t>
            </a:r>
          </a:p>
          <a:p>
            <a:pPr marL="0" indent="0">
              <a:buNone/>
            </a:pPr>
            <a:r>
              <a:rPr lang="en-GB" altLang="en-US" sz="1200" dirty="0">
                <a:latin typeface="Arial" panose="020B0604020202020204" pitchFamily="34" charset="0"/>
                <a:cs typeface="Arial" panose="020B0604020202020204" pitchFamily="34" charset="0"/>
              </a:rPr>
              <a:t>Participants are introduced to teams and information about social inclusion and accessing community opportunities </a:t>
            </a:r>
            <a:endParaRPr lang="en-GB" altLang="en-US" sz="1200" b="1" dirty="0">
              <a:latin typeface="Arial" panose="020B0604020202020204" pitchFamily="34" charset="0"/>
              <a:cs typeface="Arial" panose="020B0604020202020204" pitchFamily="34" charset="0"/>
            </a:endParaRPr>
          </a:p>
          <a:p>
            <a:pPr marL="0" indent="0">
              <a:buNone/>
            </a:pPr>
            <a:r>
              <a:rPr lang="en-GB" altLang="en-US" sz="1200" b="1" u="sng" dirty="0">
                <a:latin typeface="Arial" panose="020B0604020202020204" pitchFamily="34" charset="0"/>
                <a:cs typeface="Arial" panose="020B0604020202020204" pitchFamily="34" charset="0"/>
              </a:rPr>
              <a:t>Module 3 </a:t>
            </a:r>
            <a:r>
              <a:rPr lang="en-GB" altLang="en-US" sz="1200" u="sng" dirty="0">
                <a:latin typeface="Arial" panose="020B0604020202020204" pitchFamily="34" charset="0"/>
                <a:cs typeface="Arial" panose="020B0604020202020204" pitchFamily="34" charset="0"/>
              </a:rPr>
              <a:t>Independence and Independent Living</a:t>
            </a:r>
          </a:p>
          <a:p>
            <a:pPr marL="0" indent="0">
              <a:buNone/>
            </a:pPr>
            <a:r>
              <a:rPr lang="en-GB" altLang="en-US" sz="1200" dirty="0">
                <a:latin typeface="Arial" panose="020B0604020202020204" pitchFamily="34" charset="0"/>
                <a:cs typeface="Arial" panose="020B0604020202020204" pitchFamily="34" charset="0"/>
              </a:rPr>
              <a:t>Personalises different options towards living independently, including budgeting and the various routes to many housing options including home ownership, renting, shared and supported living. Participants are introduced to a broad range  of assistive technologies that support independence and listen to the personal stories of those who have taken  the steps to supported independent living. </a:t>
            </a:r>
          </a:p>
          <a:p>
            <a:pPr marL="0" indent="0">
              <a:buNone/>
            </a:pPr>
            <a:r>
              <a:rPr lang="en-GB" altLang="en-US" sz="1200" b="1" u="sng" dirty="0">
                <a:latin typeface="Arial" panose="020B0604020202020204" pitchFamily="34" charset="0"/>
                <a:cs typeface="Arial" panose="020B0604020202020204" pitchFamily="34" charset="0"/>
              </a:rPr>
              <a:t>Module 4 </a:t>
            </a:r>
            <a:r>
              <a:rPr lang="en-GB" altLang="en-US" sz="1200" u="sng" dirty="0">
                <a:latin typeface="Arial" panose="020B0604020202020204" pitchFamily="34" charset="0"/>
                <a:cs typeface="Arial" panose="020B0604020202020204" pitchFamily="34" charset="0"/>
              </a:rPr>
              <a:t>Education, Learning and Work</a:t>
            </a:r>
          </a:p>
          <a:p>
            <a:pPr marL="0" indent="0">
              <a:buNone/>
            </a:pPr>
            <a:r>
              <a:rPr lang="en-GB" altLang="en-US" sz="1200" dirty="0">
                <a:latin typeface="Arial" panose="020B0604020202020204" pitchFamily="34" charset="0"/>
                <a:cs typeface="Arial" panose="020B0604020202020204" pitchFamily="34" charset="0"/>
              </a:rPr>
              <a:t>Drives the vision that with the right support, people with SEND can, achieve their wants, dreams and aspirations. People with SEND can and do work and this module introduces support, including signposting to relevant professionals and organisations, routes and outcomes. </a:t>
            </a:r>
          </a:p>
          <a:p>
            <a:pPr marL="0" indent="0">
              <a:buNone/>
            </a:pPr>
            <a:r>
              <a:rPr lang="en-GB" altLang="en-US" sz="1200" b="1" u="sng" dirty="0">
                <a:latin typeface="Arial" panose="020B0604020202020204" pitchFamily="34" charset="0"/>
                <a:cs typeface="Arial" panose="020B0604020202020204" pitchFamily="34" charset="0"/>
              </a:rPr>
              <a:t>Module 5 </a:t>
            </a:r>
            <a:r>
              <a:rPr lang="en-GB" altLang="en-US" sz="1200" u="sng" dirty="0">
                <a:latin typeface="Arial" panose="020B0604020202020204" pitchFamily="34" charset="0"/>
                <a:cs typeface="Arial" panose="020B0604020202020204" pitchFamily="34" charset="0"/>
              </a:rPr>
              <a:t>Planning for Good Health</a:t>
            </a:r>
          </a:p>
          <a:p>
            <a:pPr marL="0" indent="0">
              <a:buNone/>
            </a:pPr>
            <a:r>
              <a:rPr lang="en-GB" altLang="en-US" sz="1200" dirty="0">
                <a:latin typeface="Arial" panose="020B0604020202020204" pitchFamily="34" charset="0"/>
                <a:cs typeface="Arial" panose="020B0604020202020204" pitchFamily="34" charset="0"/>
              </a:rPr>
              <a:t>Parents and carers will hear about what to expect from adult health services and provision, learn about  health action plans and the ways we can support young people with a learning difficulty and/or disability  in mainstream health services. </a:t>
            </a:r>
          </a:p>
          <a:p>
            <a:pPr marL="0" indent="0">
              <a:buNone/>
            </a:pPr>
            <a:r>
              <a:rPr lang="en-GB" altLang="en-US" sz="1200" b="1" u="sng" dirty="0">
                <a:latin typeface="Arial" panose="020B0604020202020204" pitchFamily="34" charset="0"/>
                <a:cs typeface="Arial" panose="020B0604020202020204" pitchFamily="34" charset="0"/>
              </a:rPr>
              <a:t>Module 6 </a:t>
            </a:r>
            <a:r>
              <a:rPr lang="en-GB" altLang="en-US" sz="1200" u="sng" dirty="0">
                <a:latin typeface="Arial" panose="020B0604020202020204" pitchFamily="34" charset="0"/>
                <a:cs typeface="Arial" panose="020B0604020202020204" pitchFamily="34" charset="0"/>
              </a:rPr>
              <a:t>What Happens Next and Feedback</a:t>
            </a:r>
            <a:r>
              <a:rPr lang="en-GB" altLang="en-US" sz="1200" b="1" u="sng" dirty="0">
                <a:latin typeface="Arial" panose="020B0604020202020204" pitchFamily="34" charset="0"/>
                <a:cs typeface="Arial" panose="020B0604020202020204" pitchFamily="34" charset="0"/>
              </a:rPr>
              <a:t> </a:t>
            </a:r>
          </a:p>
          <a:p>
            <a:pPr marL="0" indent="0">
              <a:buNone/>
            </a:pPr>
            <a:r>
              <a:rPr lang="en-GB" altLang="en-US" sz="1200" dirty="0">
                <a:latin typeface="Arial" panose="020B0604020202020204" pitchFamily="34" charset="0"/>
                <a:cs typeface="Arial" panose="020B0604020202020204" pitchFamily="34" charset="0"/>
              </a:rPr>
              <a:t>This module draws all five earlier modules together in the context of personalisation which places the young  person and their aspirations at the centre of all planning and subsequent actions. To raise parents and carers awareness and how it will impact on their lives and the lives of their young person in the future. Also included Local Offer information </a:t>
            </a:r>
          </a:p>
          <a:p>
            <a:pPr marL="0" indent="0">
              <a:buNone/>
            </a:pPr>
            <a:endParaRPr lang="en-GB" altLang="en-US" sz="1200" dirty="0">
              <a:latin typeface="Cambria" panose="02040503050406030204" pitchFamily="18" charset="0"/>
            </a:endParaRPr>
          </a:p>
        </p:txBody>
      </p:sp>
    </p:spTree>
    <p:extLst>
      <p:ext uri="{BB962C8B-B14F-4D97-AF65-F5344CB8AC3E}">
        <p14:creationId xmlns:p14="http://schemas.microsoft.com/office/powerpoint/2010/main" val="2925550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97" y="931578"/>
            <a:ext cx="7886700" cy="994172"/>
          </a:xfrm>
        </p:spPr>
        <p:txBody>
          <a:bodyPr/>
          <a:lstStyle/>
          <a:p>
            <a:r>
              <a:rPr lang="en-GB" dirty="0" smtClean="0"/>
              <a:t>Preparation for Adulthood</a:t>
            </a:r>
            <a:endParaRPr lang="en-GB" dirty="0"/>
          </a:p>
        </p:txBody>
      </p:sp>
      <p:sp>
        <p:nvSpPr>
          <p:cNvPr id="4" name="Rectangle 3"/>
          <p:cNvSpPr/>
          <p:nvPr/>
        </p:nvSpPr>
        <p:spPr>
          <a:xfrm>
            <a:off x="5828892" y="2100262"/>
            <a:ext cx="3140087" cy="3214688"/>
          </a:xfrm>
          <a:prstGeom prst="rect">
            <a:avLst/>
          </a:prstGeom>
        </p:spPr>
        <p:style>
          <a:lnRef idx="2">
            <a:schemeClr val="accent1"/>
          </a:lnRef>
          <a:fillRef idx="1">
            <a:schemeClr val="lt1"/>
          </a:fillRef>
          <a:effectRef idx="0">
            <a:schemeClr val="accent1"/>
          </a:effectRef>
          <a:fontRef idx="minor">
            <a:schemeClr val="dk1"/>
          </a:fontRef>
        </p:style>
        <p:txBody>
          <a:bodyPr wrap="square" lIns="0" tIns="54000" rIns="108000" bIns="0" rtlCol="0" anchor="t"/>
          <a:lstStyle/>
          <a:p>
            <a:pPr marL="342900" lvl="1" defTabSz="685800"/>
            <a:r>
              <a:rPr lang="en-GB" sz="1200" dirty="0">
                <a:solidFill>
                  <a:prstClr val="black"/>
                </a:solidFill>
                <a:latin typeface="Arial" panose="020B0604020202020204" pitchFamily="34" charset="0"/>
                <a:cs typeface="Arial" panose="020B0604020202020204" pitchFamily="34" charset="0"/>
              </a:rPr>
              <a:t>“There is a strong commitment to building on current inclusive practices. There will be a focus on key transition points in a child’s life and on life outside of settings, schools and colleges, recognising that children and young people want to enjoy play and leisure activities and to be as independent and healthy as possible in all areas of their life; be prepared for adulthood and have access to opportunities for work.”</a:t>
            </a:r>
          </a:p>
          <a:p>
            <a:pPr marL="342900" lvl="1" algn="r" defTabSz="685800"/>
            <a:r>
              <a:rPr lang="en-GB" sz="1200" b="1" dirty="0">
                <a:solidFill>
                  <a:prstClr val="black"/>
                </a:solidFill>
                <a:latin typeface="Arial" panose="020B0604020202020204" pitchFamily="34" charset="0"/>
                <a:cs typeface="Arial" panose="020B0604020202020204" pitchFamily="34" charset="0"/>
              </a:rPr>
              <a:t>Bradford Council </a:t>
            </a:r>
          </a:p>
          <a:p>
            <a:pPr marL="342900" lvl="1" algn="r" defTabSz="685800"/>
            <a:r>
              <a:rPr lang="en-GB" sz="1200" b="1" dirty="0">
                <a:solidFill>
                  <a:prstClr val="black"/>
                </a:solidFill>
                <a:latin typeface="Arial" panose="020B0604020202020204" pitchFamily="34" charset="0"/>
                <a:cs typeface="Arial" panose="020B0604020202020204" pitchFamily="34" charset="0"/>
              </a:rPr>
              <a:t>SEND Strategy for </a:t>
            </a:r>
          </a:p>
          <a:p>
            <a:pPr marL="342900" lvl="1" algn="r" defTabSz="685800"/>
            <a:r>
              <a:rPr lang="en-GB" sz="1200" b="1" dirty="0">
                <a:solidFill>
                  <a:prstClr val="black"/>
                </a:solidFill>
                <a:latin typeface="Arial" panose="020B0604020202020204" pitchFamily="34" charset="0"/>
                <a:cs typeface="Arial" panose="020B0604020202020204" pitchFamily="34" charset="0"/>
              </a:rPr>
              <a:t>CYP 2018 -2022</a:t>
            </a:r>
          </a:p>
        </p:txBody>
      </p:sp>
      <p:sp>
        <p:nvSpPr>
          <p:cNvPr id="8" name="Rounded Rectangle 7"/>
          <p:cNvSpPr/>
          <p:nvPr/>
        </p:nvSpPr>
        <p:spPr>
          <a:xfrm>
            <a:off x="96033" y="2100263"/>
            <a:ext cx="2882911" cy="11787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GB" sz="1350" dirty="0">
              <a:solidFill>
                <a:prstClr val="black"/>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0" y="2100262"/>
            <a:ext cx="5643886" cy="3214688"/>
          </a:xfrm>
          <a:prstGeom prst="rect">
            <a:avLst/>
          </a:prstGeom>
        </p:spPr>
      </p:pic>
    </p:spTree>
    <p:extLst>
      <p:ext uri="{BB962C8B-B14F-4D97-AF65-F5344CB8AC3E}">
        <p14:creationId xmlns:p14="http://schemas.microsoft.com/office/powerpoint/2010/main" val="1559448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xagon 8"/>
          <p:cNvSpPr/>
          <p:nvPr/>
        </p:nvSpPr>
        <p:spPr>
          <a:xfrm>
            <a:off x="117872" y="2207409"/>
            <a:ext cx="2057400" cy="1843088"/>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a:r>
              <a:rPr lang="en-GB" sz="1200" dirty="0">
                <a:solidFill>
                  <a:prstClr val="black"/>
                </a:solidFill>
                <a:latin typeface="Arial" panose="020B0604020202020204" pitchFamily="34" charset="0"/>
                <a:cs typeface="Arial" panose="020B0604020202020204" pitchFamily="34" charset="0"/>
              </a:rPr>
              <a:t>I have my </a:t>
            </a:r>
            <a:r>
              <a:rPr lang="en-GB" sz="1200" b="1" dirty="0">
                <a:solidFill>
                  <a:prstClr val="black"/>
                </a:solidFill>
                <a:latin typeface="Arial" panose="020B0604020202020204" pitchFamily="34" charset="0"/>
                <a:cs typeface="Arial" panose="020B0604020202020204" pitchFamily="34" charset="0"/>
              </a:rPr>
              <a:t>plan</a:t>
            </a:r>
            <a:r>
              <a:rPr lang="en-GB" sz="1200" dirty="0">
                <a:solidFill>
                  <a:prstClr val="black"/>
                </a:solidFill>
                <a:latin typeface="Arial" panose="020B0604020202020204" pitchFamily="34" charset="0"/>
                <a:cs typeface="Arial" panose="020B0604020202020204" pitchFamily="34" charset="0"/>
              </a:rPr>
              <a:t>. I am ready for the future</a:t>
            </a:r>
          </a:p>
        </p:txBody>
      </p:sp>
      <p:sp>
        <p:nvSpPr>
          <p:cNvPr id="10" name="Hexagon 9"/>
          <p:cNvSpPr/>
          <p:nvPr/>
        </p:nvSpPr>
        <p:spPr>
          <a:xfrm>
            <a:off x="1787723" y="3128953"/>
            <a:ext cx="2057400" cy="1843088"/>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a:r>
              <a:rPr lang="en-GB" sz="1200" dirty="0">
                <a:solidFill>
                  <a:prstClr val="black"/>
                </a:solidFill>
                <a:latin typeface="Arial" panose="020B0604020202020204" pitchFamily="34" charset="0"/>
                <a:cs typeface="Arial" panose="020B0604020202020204" pitchFamily="34" charset="0"/>
              </a:rPr>
              <a:t>I am </a:t>
            </a:r>
            <a:r>
              <a:rPr lang="en-GB" sz="1200" b="1" dirty="0">
                <a:solidFill>
                  <a:prstClr val="black"/>
                </a:solidFill>
                <a:latin typeface="Arial" panose="020B0604020202020204" pitchFamily="34" charset="0"/>
                <a:cs typeface="Arial" panose="020B0604020202020204" pitchFamily="34" charset="0"/>
              </a:rPr>
              <a:t>learning</a:t>
            </a:r>
            <a:r>
              <a:rPr lang="en-GB" sz="1200" dirty="0">
                <a:solidFill>
                  <a:prstClr val="black"/>
                </a:solidFill>
                <a:latin typeface="Arial" panose="020B0604020202020204" pitchFamily="34" charset="0"/>
                <a:cs typeface="Arial" panose="020B0604020202020204" pitchFamily="34" charset="0"/>
              </a:rPr>
              <a:t> how</a:t>
            </a:r>
          </a:p>
          <a:p>
            <a:pPr defTabSz="685800"/>
            <a:r>
              <a:rPr lang="en-GB" sz="1200" dirty="0">
                <a:solidFill>
                  <a:prstClr val="black"/>
                </a:solidFill>
                <a:latin typeface="Arial" panose="020B0604020202020204" pitchFamily="34" charset="0"/>
                <a:cs typeface="Arial" panose="020B0604020202020204" pitchFamily="34" charset="0"/>
              </a:rPr>
              <a:t>to manage my own</a:t>
            </a:r>
          </a:p>
          <a:p>
            <a:pPr defTabSz="685800"/>
            <a:r>
              <a:rPr lang="en-GB" sz="1200" dirty="0">
                <a:solidFill>
                  <a:prstClr val="black"/>
                </a:solidFill>
                <a:latin typeface="Arial" panose="020B0604020202020204" pitchFamily="34" charset="0"/>
                <a:cs typeface="Arial" panose="020B0604020202020204" pitchFamily="34" charset="0"/>
              </a:rPr>
              <a:t>health and wellbeing.</a:t>
            </a:r>
          </a:p>
        </p:txBody>
      </p:sp>
      <p:sp>
        <p:nvSpPr>
          <p:cNvPr id="11" name="Hexagon 10"/>
          <p:cNvSpPr/>
          <p:nvPr/>
        </p:nvSpPr>
        <p:spPr>
          <a:xfrm>
            <a:off x="3457575" y="4136221"/>
            <a:ext cx="2057400" cy="1843088"/>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pPr defTabSz="685800"/>
            <a:r>
              <a:rPr lang="en-GB" sz="1200" dirty="0">
                <a:solidFill>
                  <a:prstClr val="black"/>
                </a:solidFill>
                <a:latin typeface="Arial" panose="020B0604020202020204" pitchFamily="34" charset="0"/>
                <a:cs typeface="Arial" panose="020B0604020202020204" pitchFamily="34" charset="0"/>
              </a:rPr>
              <a:t>I have an effective</a:t>
            </a:r>
          </a:p>
          <a:p>
            <a:pPr defTabSz="685800"/>
            <a:r>
              <a:rPr lang="en-GB" sz="1200" b="1" dirty="0">
                <a:solidFill>
                  <a:prstClr val="black"/>
                </a:solidFill>
                <a:latin typeface="Arial" panose="020B0604020202020204" pitchFamily="34" charset="0"/>
                <a:cs typeface="Arial" panose="020B0604020202020204" pitchFamily="34" charset="0"/>
              </a:rPr>
              <a:t>support</a:t>
            </a:r>
            <a:r>
              <a:rPr lang="en-GB" sz="1200" dirty="0">
                <a:solidFill>
                  <a:prstClr val="black"/>
                </a:solidFill>
                <a:latin typeface="Arial" panose="020B0604020202020204" pitchFamily="34" charset="0"/>
                <a:cs typeface="Arial" panose="020B0604020202020204" pitchFamily="34" charset="0"/>
              </a:rPr>
              <a:t> network, with</a:t>
            </a:r>
          </a:p>
          <a:p>
            <a:pPr defTabSz="685800"/>
            <a:r>
              <a:rPr lang="en-GB" sz="1200" dirty="0">
                <a:solidFill>
                  <a:prstClr val="black"/>
                </a:solidFill>
                <a:latin typeface="Arial" panose="020B0604020202020204" pitchFamily="34" charset="0"/>
                <a:cs typeface="Arial" panose="020B0604020202020204" pitchFamily="34" charset="0"/>
              </a:rPr>
              <a:t>friends and family.</a:t>
            </a:r>
          </a:p>
        </p:txBody>
      </p:sp>
      <p:sp>
        <p:nvSpPr>
          <p:cNvPr id="12" name="Hexagon 11"/>
          <p:cNvSpPr/>
          <p:nvPr/>
        </p:nvSpPr>
        <p:spPr>
          <a:xfrm>
            <a:off x="3457575" y="2200265"/>
            <a:ext cx="2057400" cy="1843088"/>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pPr defTabSz="685800"/>
            <a:r>
              <a:rPr lang="en-GB" sz="1200" dirty="0">
                <a:solidFill>
                  <a:prstClr val="black"/>
                </a:solidFill>
                <a:latin typeface="Arial" panose="020B0604020202020204" pitchFamily="34" charset="0"/>
                <a:cs typeface="Arial" panose="020B0604020202020204" pitchFamily="34" charset="0"/>
              </a:rPr>
              <a:t>I can </a:t>
            </a:r>
            <a:r>
              <a:rPr lang="en-GB" sz="1200" b="1" dirty="0">
                <a:solidFill>
                  <a:prstClr val="black"/>
                </a:solidFill>
                <a:latin typeface="Arial" panose="020B0604020202020204" pitchFamily="34" charset="0"/>
                <a:cs typeface="Arial" panose="020B0604020202020204" pitchFamily="34" charset="0"/>
              </a:rPr>
              <a:t>access</a:t>
            </a:r>
            <a:r>
              <a:rPr lang="en-GB" sz="1200" dirty="0">
                <a:solidFill>
                  <a:prstClr val="black"/>
                </a:solidFill>
                <a:latin typeface="Arial" panose="020B0604020202020204" pitchFamily="34" charset="0"/>
                <a:cs typeface="Arial" panose="020B0604020202020204" pitchFamily="34" charset="0"/>
              </a:rPr>
              <a:t> the</a:t>
            </a:r>
          </a:p>
          <a:p>
            <a:pPr defTabSz="685800"/>
            <a:r>
              <a:rPr lang="en-GB" sz="1200" dirty="0">
                <a:solidFill>
                  <a:prstClr val="black"/>
                </a:solidFill>
                <a:latin typeface="Arial" panose="020B0604020202020204" pitchFamily="34" charset="0"/>
                <a:cs typeface="Arial" panose="020B0604020202020204" pitchFamily="34" charset="0"/>
              </a:rPr>
              <a:t>activities and</a:t>
            </a:r>
          </a:p>
          <a:p>
            <a:pPr defTabSz="685800"/>
            <a:r>
              <a:rPr lang="en-GB" sz="1200" b="1" dirty="0">
                <a:solidFill>
                  <a:prstClr val="black"/>
                </a:solidFill>
                <a:latin typeface="Arial" panose="020B0604020202020204" pitchFamily="34" charset="0"/>
                <a:cs typeface="Arial" panose="020B0604020202020204" pitchFamily="34" charset="0"/>
              </a:rPr>
              <a:t>information</a:t>
            </a:r>
            <a:r>
              <a:rPr lang="en-GB" sz="1200" dirty="0">
                <a:solidFill>
                  <a:prstClr val="black"/>
                </a:solidFill>
                <a:latin typeface="Arial" panose="020B0604020202020204" pitchFamily="34" charset="0"/>
                <a:cs typeface="Arial" panose="020B0604020202020204" pitchFamily="34" charset="0"/>
              </a:rPr>
              <a:t> that</a:t>
            </a:r>
          </a:p>
          <a:p>
            <a:pPr defTabSz="685800"/>
            <a:r>
              <a:rPr lang="en-GB" sz="1200" dirty="0">
                <a:solidFill>
                  <a:prstClr val="black"/>
                </a:solidFill>
                <a:latin typeface="Arial" panose="020B0604020202020204" pitchFamily="34" charset="0"/>
                <a:cs typeface="Arial" panose="020B0604020202020204" pitchFamily="34" charset="0"/>
              </a:rPr>
              <a:t>meet my needs and</a:t>
            </a:r>
          </a:p>
          <a:p>
            <a:pPr defTabSz="685800"/>
            <a:r>
              <a:rPr lang="en-GB" sz="1200" dirty="0">
                <a:solidFill>
                  <a:prstClr val="black"/>
                </a:solidFill>
                <a:latin typeface="Arial" panose="020B0604020202020204" pitchFamily="34" charset="0"/>
                <a:cs typeface="Arial" panose="020B0604020202020204" pitchFamily="34" charset="0"/>
              </a:rPr>
              <a:t>interests.</a:t>
            </a:r>
          </a:p>
        </p:txBody>
      </p:sp>
      <p:sp>
        <p:nvSpPr>
          <p:cNvPr id="13" name="Hexagon 12"/>
          <p:cNvSpPr/>
          <p:nvPr/>
        </p:nvSpPr>
        <p:spPr>
          <a:xfrm>
            <a:off x="6797279" y="4050496"/>
            <a:ext cx="2057400" cy="1843088"/>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pPr defTabSz="685800"/>
            <a:r>
              <a:rPr lang="en-GB" sz="1200" dirty="0">
                <a:solidFill>
                  <a:prstClr val="black"/>
                </a:solidFill>
                <a:latin typeface="Arial" panose="020B0604020202020204" pitchFamily="34" charset="0"/>
                <a:cs typeface="Arial" panose="020B0604020202020204" pitchFamily="34" charset="0"/>
              </a:rPr>
              <a:t>I have </a:t>
            </a:r>
            <a:r>
              <a:rPr lang="en-GB" sz="1200" b="1" dirty="0">
                <a:solidFill>
                  <a:prstClr val="black"/>
                </a:solidFill>
                <a:latin typeface="Arial" panose="020B0604020202020204" pitchFamily="34" charset="0"/>
                <a:cs typeface="Arial" panose="020B0604020202020204" pitchFamily="34" charset="0"/>
              </a:rPr>
              <a:t>access</a:t>
            </a:r>
          </a:p>
          <a:p>
            <a:pPr defTabSz="685800"/>
            <a:r>
              <a:rPr lang="en-GB" sz="1200" dirty="0">
                <a:solidFill>
                  <a:prstClr val="black"/>
                </a:solidFill>
                <a:latin typeface="Arial" panose="020B0604020202020204" pitchFamily="34" charset="0"/>
                <a:cs typeface="Arial" panose="020B0604020202020204" pitchFamily="34" charset="0"/>
              </a:rPr>
              <a:t>to high quality</a:t>
            </a:r>
          </a:p>
          <a:p>
            <a:pPr defTabSz="685800"/>
            <a:r>
              <a:rPr lang="en-GB" sz="1200" dirty="0">
                <a:solidFill>
                  <a:prstClr val="black"/>
                </a:solidFill>
                <a:latin typeface="Arial" panose="020B0604020202020204" pitchFamily="34" charset="0"/>
                <a:cs typeface="Arial" panose="020B0604020202020204" pitchFamily="34" charset="0"/>
              </a:rPr>
              <a:t>work experience,</a:t>
            </a:r>
          </a:p>
          <a:p>
            <a:pPr defTabSz="685800"/>
            <a:r>
              <a:rPr lang="en-GB" sz="1200" dirty="0">
                <a:solidFill>
                  <a:prstClr val="black"/>
                </a:solidFill>
                <a:latin typeface="Arial" panose="020B0604020202020204" pitchFamily="34" charset="0"/>
                <a:cs typeface="Arial" panose="020B0604020202020204" pitchFamily="34" charset="0"/>
              </a:rPr>
              <a:t>supported internships</a:t>
            </a:r>
          </a:p>
          <a:p>
            <a:pPr defTabSz="685800"/>
            <a:r>
              <a:rPr lang="en-GB" sz="1200" dirty="0">
                <a:solidFill>
                  <a:prstClr val="black"/>
                </a:solidFill>
                <a:latin typeface="Arial" panose="020B0604020202020204" pitchFamily="34" charset="0"/>
                <a:cs typeface="Arial" panose="020B0604020202020204" pitchFamily="34" charset="0"/>
              </a:rPr>
              <a:t>and </a:t>
            </a:r>
            <a:r>
              <a:rPr lang="en-GB" sz="1200" b="1" dirty="0">
                <a:solidFill>
                  <a:prstClr val="black"/>
                </a:solidFill>
                <a:latin typeface="Arial" panose="020B0604020202020204" pitchFamily="34" charset="0"/>
                <a:cs typeface="Arial" panose="020B0604020202020204" pitchFamily="34" charset="0"/>
              </a:rPr>
              <a:t>meaningful</a:t>
            </a:r>
          </a:p>
          <a:p>
            <a:pPr defTabSz="685800"/>
            <a:r>
              <a:rPr lang="en-GB" sz="1200" dirty="0">
                <a:solidFill>
                  <a:prstClr val="black"/>
                </a:solidFill>
                <a:latin typeface="Arial" panose="020B0604020202020204" pitchFamily="34" charset="0"/>
                <a:cs typeface="Arial" panose="020B0604020202020204" pitchFamily="34" charset="0"/>
              </a:rPr>
              <a:t>employment.</a:t>
            </a:r>
          </a:p>
          <a:p>
            <a:pPr defTabSz="685800"/>
            <a:endParaRPr lang="en-GB" sz="1200" dirty="0">
              <a:solidFill>
                <a:prstClr val="black"/>
              </a:solidFill>
              <a:latin typeface="Arial" panose="020B0604020202020204" pitchFamily="34" charset="0"/>
              <a:cs typeface="Arial" panose="020B0604020202020204" pitchFamily="34" charset="0"/>
            </a:endParaRPr>
          </a:p>
        </p:txBody>
      </p:sp>
      <p:sp>
        <p:nvSpPr>
          <p:cNvPr id="14" name="Hexagon 13"/>
          <p:cNvSpPr/>
          <p:nvPr/>
        </p:nvSpPr>
        <p:spPr>
          <a:xfrm>
            <a:off x="5127427" y="3121809"/>
            <a:ext cx="2057400" cy="1843088"/>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pPr defTabSz="685800"/>
            <a:r>
              <a:rPr lang="en-GB" sz="1200" dirty="0">
                <a:solidFill>
                  <a:prstClr val="black"/>
                </a:solidFill>
                <a:latin typeface="Arial" panose="020B0604020202020204" pitchFamily="34" charset="0"/>
                <a:cs typeface="Arial" panose="020B0604020202020204" pitchFamily="34" charset="0"/>
              </a:rPr>
              <a:t>I am well </a:t>
            </a:r>
            <a:r>
              <a:rPr lang="en-GB" sz="1200" b="1" dirty="0">
                <a:solidFill>
                  <a:prstClr val="black"/>
                </a:solidFill>
                <a:latin typeface="Arial" panose="020B0604020202020204" pitchFamily="34" charset="0"/>
                <a:cs typeface="Arial" panose="020B0604020202020204" pitchFamily="34" charset="0"/>
              </a:rPr>
              <a:t>prepared</a:t>
            </a:r>
            <a:r>
              <a:rPr lang="en-GB" sz="1200" dirty="0">
                <a:solidFill>
                  <a:prstClr val="black"/>
                </a:solidFill>
                <a:latin typeface="Arial" panose="020B0604020202020204" pitchFamily="34" charset="0"/>
                <a:cs typeface="Arial" panose="020B0604020202020204" pitchFamily="34" charset="0"/>
              </a:rPr>
              <a:t> for</a:t>
            </a:r>
          </a:p>
          <a:p>
            <a:pPr defTabSz="685800"/>
            <a:r>
              <a:rPr lang="en-GB" sz="1200" dirty="0">
                <a:solidFill>
                  <a:prstClr val="black"/>
                </a:solidFill>
                <a:latin typeface="Arial" panose="020B0604020202020204" pitchFamily="34" charset="0"/>
                <a:cs typeface="Arial" panose="020B0604020202020204" pitchFamily="34" charset="0"/>
              </a:rPr>
              <a:t>the world of work.</a:t>
            </a:r>
          </a:p>
        </p:txBody>
      </p:sp>
      <p:sp>
        <p:nvSpPr>
          <p:cNvPr id="15" name="Hexagon 14"/>
          <p:cNvSpPr/>
          <p:nvPr/>
        </p:nvSpPr>
        <p:spPr>
          <a:xfrm>
            <a:off x="117872" y="4136221"/>
            <a:ext cx="2057400" cy="1843088"/>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a:r>
              <a:rPr lang="en-GB" sz="1200" dirty="0">
                <a:solidFill>
                  <a:prstClr val="black"/>
                </a:solidFill>
                <a:latin typeface="Arial" panose="020B0604020202020204" pitchFamily="34" charset="0"/>
                <a:cs typeface="Arial" panose="020B0604020202020204" pitchFamily="34" charset="0"/>
              </a:rPr>
              <a:t>My </a:t>
            </a:r>
            <a:r>
              <a:rPr lang="en-GB" sz="1200" b="1" dirty="0">
                <a:solidFill>
                  <a:prstClr val="black"/>
                </a:solidFill>
                <a:latin typeface="Arial" panose="020B0604020202020204" pitchFamily="34" charset="0"/>
                <a:cs typeface="Arial" panose="020B0604020202020204" pitchFamily="34" charset="0"/>
              </a:rPr>
              <a:t>needs</a:t>
            </a:r>
            <a:r>
              <a:rPr lang="en-GB" sz="1200" dirty="0">
                <a:solidFill>
                  <a:prstClr val="black"/>
                </a:solidFill>
                <a:latin typeface="Arial" panose="020B0604020202020204" pitchFamily="34" charset="0"/>
                <a:cs typeface="Arial" panose="020B0604020202020204" pitchFamily="34" charset="0"/>
              </a:rPr>
              <a:t> are met well by schools and settings liaising and working effectively together with health and social care agencies.</a:t>
            </a:r>
          </a:p>
        </p:txBody>
      </p:sp>
      <p:sp>
        <p:nvSpPr>
          <p:cNvPr id="16" name="Hexagon 15"/>
          <p:cNvSpPr/>
          <p:nvPr/>
        </p:nvSpPr>
        <p:spPr>
          <a:xfrm>
            <a:off x="5127427" y="1232287"/>
            <a:ext cx="2057400" cy="1843088"/>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pPr defTabSz="685800"/>
            <a:r>
              <a:rPr lang="en-GB" sz="1200" dirty="0">
                <a:solidFill>
                  <a:prstClr val="black"/>
                </a:solidFill>
                <a:latin typeface="Arial" panose="020B0604020202020204" pitchFamily="34" charset="0"/>
                <a:cs typeface="Arial" panose="020B0604020202020204" pitchFamily="34" charset="0"/>
              </a:rPr>
              <a:t>I have </a:t>
            </a:r>
            <a:r>
              <a:rPr lang="en-GB" sz="1200" b="1" dirty="0">
                <a:solidFill>
                  <a:prstClr val="black"/>
                </a:solidFill>
                <a:latin typeface="Arial" panose="020B0604020202020204" pitchFamily="34" charset="0"/>
                <a:cs typeface="Arial" panose="020B0604020202020204" pitchFamily="34" charset="0"/>
              </a:rPr>
              <a:t>choice</a:t>
            </a:r>
            <a:r>
              <a:rPr lang="en-GB" sz="1200" dirty="0">
                <a:solidFill>
                  <a:prstClr val="black"/>
                </a:solidFill>
                <a:latin typeface="Arial" panose="020B0604020202020204" pitchFamily="34" charset="0"/>
                <a:cs typeface="Arial" panose="020B0604020202020204" pitchFamily="34" charset="0"/>
              </a:rPr>
              <a:t> and</a:t>
            </a:r>
          </a:p>
          <a:p>
            <a:pPr defTabSz="685800"/>
            <a:r>
              <a:rPr lang="en-GB" sz="1200" dirty="0">
                <a:solidFill>
                  <a:prstClr val="black"/>
                </a:solidFill>
                <a:latin typeface="Arial" panose="020B0604020202020204" pitchFamily="34" charset="0"/>
                <a:cs typeface="Arial" panose="020B0604020202020204" pitchFamily="34" charset="0"/>
              </a:rPr>
              <a:t>control over things that</a:t>
            </a:r>
          </a:p>
          <a:p>
            <a:pPr defTabSz="685800"/>
            <a:r>
              <a:rPr lang="en-GB" sz="1200" dirty="0">
                <a:solidFill>
                  <a:prstClr val="black"/>
                </a:solidFill>
                <a:latin typeface="Arial" panose="020B0604020202020204" pitchFamily="34" charset="0"/>
                <a:cs typeface="Arial" panose="020B0604020202020204" pitchFamily="34" charset="0"/>
              </a:rPr>
              <a:t>are important to me.</a:t>
            </a:r>
          </a:p>
        </p:txBody>
      </p:sp>
      <p:sp>
        <p:nvSpPr>
          <p:cNvPr id="17" name="Hexagon 16"/>
          <p:cNvSpPr/>
          <p:nvPr/>
        </p:nvSpPr>
        <p:spPr>
          <a:xfrm>
            <a:off x="6797279" y="2132387"/>
            <a:ext cx="2057400" cy="1843088"/>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pPr defTabSz="685800"/>
            <a:r>
              <a:rPr lang="en-GB" sz="1200" dirty="0">
                <a:solidFill>
                  <a:prstClr val="black"/>
                </a:solidFill>
                <a:latin typeface="Arial" panose="020B0604020202020204" pitchFamily="34" charset="0"/>
                <a:cs typeface="Arial" panose="020B0604020202020204" pitchFamily="34" charset="0"/>
              </a:rPr>
              <a:t>I can live as</a:t>
            </a:r>
          </a:p>
          <a:p>
            <a:pPr defTabSz="685800"/>
            <a:r>
              <a:rPr lang="en-GB" sz="1200" b="1" dirty="0">
                <a:solidFill>
                  <a:prstClr val="black"/>
                </a:solidFill>
                <a:latin typeface="Arial" panose="020B0604020202020204" pitchFamily="34" charset="0"/>
                <a:cs typeface="Arial" panose="020B0604020202020204" pitchFamily="34" charset="0"/>
              </a:rPr>
              <a:t>independently</a:t>
            </a:r>
            <a:r>
              <a:rPr lang="en-GB" sz="1200" dirty="0">
                <a:solidFill>
                  <a:prstClr val="black"/>
                </a:solidFill>
                <a:latin typeface="Arial" panose="020B0604020202020204" pitchFamily="34" charset="0"/>
                <a:cs typeface="Arial" panose="020B0604020202020204" pitchFamily="34" charset="0"/>
              </a:rPr>
              <a:t> as</a:t>
            </a:r>
          </a:p>
          <a:p>
            <a:pPr defTabSz="685800"/>
            <a:r>
              <a:rPr lang="en-GB" sz="1200" dirty="0">
                <a:solidFill>
                  <a:prstClr val="black"/>
                </a:solidFill>
                <a:latin typeface="Arial" panose="020B0604020202020204" pitchFamily="34" charset="0"/>
                <a:cs typeface="Arial" panose="020B0604020202020204" pitchFamily="34" charset="0"/>
              </a:rPr>
              <a:t>possible.</a:t>
            </a:r>
          </a:p>
        </p:txBody>
      </p:sp>
      <p:sp>
        <p:nvSpPr>
          <p:cNvPr id="18" name="Rectangle 17"/>
          <p:cNvSpPr/>
          <p:nvPr/>
        </p:nvSpPr>
        <p:spPr>
          <a:xfrm>
            <a:off x="207169" y="1079215"/>
            <a:ext cx="4572000" cy="1015663"/>
          </a:xfrm>
          <a:prstGeom prst="rect">
            <a:avLst/>
          </a:prstGeom>
        </p:spPr>
        <p:txBody>
          <a:bodyPr>
            <a:spAutoFit/>
          </a:bodyPr>
          <a:lstStyle/>
          <a:p>
            <a:pPr defTabSz="685800"/>
            <a:r>
              <a:rPr lang="en-GB" sz="1500" b="1" dirty="0">
                <a:ln w="0"/>
                <a:solidFill>
                  <a:prstClr val="black"/>
                </a:solidFill>
                <a:latin typeface="Arial" panose="020B0604020202020204" pitchFamily="34" charset="0"/>
                <a:cs typeface="Arial" panose="020B0604020202020204" pitchFamily="34" charset="0"/>
              </a:rPr>
              <a:t>Bradford Council SEND Strategy for CYP 2018 -2022</a:t>
            </a:r>
          </a:p>
          <a:p>
            <a:pPr defTabSz="685800"/>
            <a:endParaRPr lang="en-GB" sz="1500" b="1" dirty="0">
              <a:ln w="0"/>
              <a:solidFill>
                <a:prstClr val="black"/>
              </a:solidFill>
              <a:latin typeface="Arial" panose="020B0604020202020204" pitchFamily="34" charset="0"/>
              <a:cs typeface="Arial" panose="020B0604020202020204" pitchFamily="34" charset="0"/>
            </a:endParaRPr>
          </a:p>
          <a:p>
            <a:pPr defTabSz="685800"/>
            <a:r>
              <a:rPr lang="en-GB" sz="1500" dirty="0" err="1">
                <a:ln w="0"/>
                <a:solidFill>
                  <a:prstClr val="black"/>
                </a:solidFill>
                <a:latin typeface="Arial" panose="020B0604020202020204" pitchFamily="34" charset="0"/>
                <a:cs typeface="Arial" panose="020B0604020202020204" pitchFamily="34" charset="0"/>
              </a:rPr>
              <a:t>PfA</a:t>
            </a:r>
            <a:r>
              <a:rPr lang="en-GB" sz="1500" dirty="0">
                <a:ln w="0"/>
                <a:solidFill>
                  <a:prstClr val="black"/>
                </a:solidFill>
                <a:latin typeface="Arial" panose="020B0604020202020204" pitchFamily="34" charset="0"/>
                <a:cs typeface="Arial" panose="020B0604020202020204" pitchFamily="34" charset="0"/>
              </a:rPr>
              <a:t> Priorities -</a:t>
            </a:r>
          </a:p>
        </p:txBody>
      </p:sp>
    </p:spTree>
    <p:extLst>
      <p:ext uri="{BB962C8B-B14F-4D97-AF65-F5344CB8AC3E}">
        <p14:creationId xmlns:p14="http://schemas.microsoft.com/office/powerpoint/2010/main" val="3339892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Arial" panose="020B0604020202020204" pitchFamily="34" charset="0"/>
                <a:cs typeface="Arial" panose="020B0604020202020204" pitchFamily="34" charset="0"/>
              </a:rPr>
              <a:t>Co-production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9939" y="2125266"/>
            <a:ext cx="3309802" cy="3263504"/>
          </a:xfrm>
        </p:spPr>
        <p:txBody>
          <a:bodyPr/>
          <a:lstStyle/>
          <a:p>
            <a:r>
              <a:rPr lang="en-GB" dirty="0" smtClean="0">
                <a:latin typeface="Arial" panose="020B0604020202020204" pitchFamily="34" charset="0"/>
                <a:cs typeface="Arial" panose="020B0604020202020204" pitchFamily="34" charset="0"/>
              </a:rPr>
              <a:t>The Family Leadership Programme (FLP) is been co-produced in line with </a:t>
            </a:r>
            <a:r>
              <a:rPr lang="en-GB" dirty="0">
                <a:latin typeface="Arial" panose="020B0604020202020204" pitchFamily="34" charset="0"/>
                <a:cs typeface="Arial" panose="020B0604020202020204" pitchFamily="34" charset="0"/>
              </a:rPr>
              <a:t>B</a:t>
            </a:r>
            <a:r>
              <a:rPr lang="en-GB" dirty="0" smtClean="0">
                <a:latin typeface="Arial" panose="020B0604020202020204" pitchFamily="34" charset="0"/>
                <a:cs typeface="Arial" panose="020B0604020202020204" pitchFamily="34" charset="0"/>
              </a:rPr>
              <a:t>radford’s five </a:t>
            </a:r>
            <a:r>
              <a:rPr lang="en-GB" dirty="0" err="1" smtClean="0">
                <a:latin typeface="Arial" panose="020B0604020202020204" pitchFamily="34" charset="0"/>
                <a:cs typeface="Arial" panose="020B0604020202020204" pitchFamily="34" charset="0"/>
              </a:rPr>
              <a:t>Co-production</a:t>
            </a:r>
            <a:r>
              <a:rPr lang="en-GB" dirty="0" smtClean="0">
                <a:latin typeface="Arial" panose="020B0604020202020204" pitchFamily="34" charset="0"/>
                <a:cs typeface="Arial" panose="020B0604020202020204" pitchFamily="34" charset="0"/>
              </a:rPr>
              <a:t> values</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028773" y="1249136"/>
            <a:ext cx="4962657" cy="4319826"/>
          </a:xfrm>
          <a:prstGeom prst="rect">
            <a:avLst/>
          </a:prstGeom>
        </p:spPr>
      </p:pic>
      <p:pic>
        <p:nvPicPr>
          <p:cNvPr id="5" name="Picture 4"/>
          <p:cNvPicPr>
            <a:picLocks noChangeAspect="1"/>
          </p:cNvPicPr>
          <p:nvPr/>
        </p:nvPicPr>
        <p:blipFill>
          <a:blip r:embed="rId3"/>
          <a:stretch>
            <a:fillRect/>
          </a:stretch>
        </p:blipFill>
        <p:spPr>
          <a:xfrm>
            <a:off x="626812" y="3632597"/>
            <a:ext cx="2736056" cy="2078831"/>
          </a:xfrm>
          <a:prstGeom prst="rect">
            <a:avLst/>
          </a:prstGeom>
        </p:spPr>
      </p:pic>
    </p:spTree>
    <p:extLst>
      <p:ext uri="{BB962C8B-B14F-4D97-AF65-F5344CB8AC3E}">
        <p14:creationId xmlns:p14="http://schemas.microsoft.com/office/powerpoint/2010/main" val="2767895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Raising awareness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226469"/>
            <a:ext cx="7886700" cy="1011487"/>
          </a:xfrm>
        </p:spPr>
        <p:txBody>
          <a:bodyPr>
            <a:normAutofit lnSpcReduction="10000"/>
          </a:bodyPr>
          <a:lstStyle/>
          <a:p>
            <a:pPr marL="0" indent="0">
              <a:buNone/>
            </a:pPr>
            <a:r>
              <a:rPr lang="en-GB" sz="1200" dirty="0"/>
              <a:t>“Statutory guidance accompanying the Autism Strategy places a duty on SENCOs in schools and a named person within a college with SEN oversight to </a:t>
            </a:r>
            <a:r>
              <a:rPr lang="en-GB" sz="1200" b="1" dirty="0"/>
              <a:t>inform</a:t>
            </a:r>
            <a:r>
              <a:rPr lang="en-GB" sz="1200" dirty="0"/>
              <a:t> young people with autism of their right to a community care assessment and their parents of a right to a carer’s assessment. Where a young person has an EHC plan, this should be built into their preparing for adulthood reviews.”</a:t>
            </a:r>
          </a:p>
          <a:p>
            <a:pPr marL="0" indent="0" algn="r">
              <a:buNone/>
            </a:pPr>
            <a:r>
              <a:rPr lang="en-GB" sz="1200" dirty="0"/>
              <a:t>SEND Code of Practice Jan 2015</a:t>
            </a:r>
          </a:p>
          <a:p>
            <a:pPr marL="0" indent="0">
              <a:buNone/>
            </a:pP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 name="Rectangle 3"/>
          <p:cNvSpPr/>
          <p:nvPr/>
        </p:nvSpPr>
        <p:spPr>
          <a:xfrm>
            <a:off x="628650" y="3737608"/>
            <a:ext cx="3871509" cy="415498"/>
          </a:xfrm>
          <a:prstGeom prst="rect">
            <a:avLst/>
          </a:prstGeom>
        </p:spPr>
        <p:txBody>
          <a:bodyPr wrap="none">
            <a:spAutoFit/>
          </a:bodyPr>
          <a:lstStyle/>
          <a:p>
            <a:pPr defTabSz="685800"/>
            <a:r>
              <a:rPr lang="en-GB" sz="2100" dirty="0">
                <a:solidFill>
                  <a:prstClr val="black"/>
                </a:solidFill>
                <a:latin typeface="Arial" panose="020B0604020202020204" pitchFamily="34" charset="0"/>
                <a:cs typeface="Arial" panose="020B0604020202020204" pitchFamily="34" charset="0"/>
              </a:rPr>
              <a:t>Bradford’s One Minute Guides </a:t>
            </a:r>
          </a:p>
        </p:txBody>
      </p:sp>
      <p:sp>
        <p:nvSpPr>
          <p:cNvPr id="5" name="Rectangle 4"/>
          <p:cNvSpPr/>
          <p:nvPr/>
        </p:nvSpPr>
        <p:spPr>
          <a:xfrm>
            <a:off x="628650" y="4146747"/>
            <a:ext cx="8012430" cy="1131079"/>
          </a:xfrm>
          <a:prstGeom prst="rect">
            <a:avLst/>
          </a:prstGeom>
        </p:spPr>
        <p:txBody>
          <a:bodyPr wrap="square">
            <a:spAutoFit/>
          </a:bodyPr>
          <a:lstStyle/>
          <a:p>
            <a:pPr defTabSz="685800"/>
            <a:r>
              <a:rPr lang="en-GB" sz="1350" dirty="0">
                <a:solidFill>
                  <a:prstClr val="black"/>
                </a:solidFill>
                <a:latin typeface="Calibri" panose="020F0502020204030204"/>
              </a:rPr>
              <a:t>One Minute guides are a 1 page document that provide quick, simple and accessible information.</a:t>
            </a: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hlinkClick r:id="rId2"/>
              </a:rPr>
              <a:t>https://localoffer.bradford.gov.uk/service/1436-an-introduction--one-minute-guides</a:t>
            </a:r>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37220749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0892"/>
            <a:ext cx="7886700" cy="994172"/>
          </a:xfrm>
        </p:spPr>
        <p:txBody>
          <a:bodyPr>
            <a:normAutofit/>
          </a:bodyPr>
          <a:lstStyle/>
          <a:p>
            <a:r>
              <a:rPr lang="en-GB" dirty="0" smtClean="0"/>
              <a:t>Legislation</a:t>
            </a:r>
            <a:endParaRPr lang="en-GB" dirty="0"/>
          </a:p>
        </p:txBody>
      </p:sp>
      <p:sp>
        <p:nvSpPr>
          <p:cNvPr id="4" name="Content Placeholder 2"/>
          <p:cNvSpPr>
            <a:spLocks noGrp="1"/>
          </p:cNvSpPr>
          <p:nvPr>
            <p:ph idx="1"/>
          </p:nvPr>
        </p:nvSpPr>
        <p:spPr/>
        <p:txBody>
          <a:bodyPr>
            <a:noAutofit/>
          </a:bodyPr>
          <a:lstStyle/>
          <a:p>
            <a:pPr marL="0" indent="0">
              <a:buNone/>
            </a:pPr>
            <a:r>
              <a:rPr lang="en-GB" altLang="en-US" sz="1125" b="1" dirty="0">
                <a:solidFill>
                  <a:srgbClr val="0070C0"/>
                </a:solidFill>
                <a:latin typeface="Arial" panose="020B0604020202020204" pitchFamily="34" charset="0"/>
                <a:cs typeface="Arial" panose="020B0604020202020204" pitchFamily="34" charset="0"/>
              </a:rPr>
              <a:t>The Children and Families Act 2014 </a:t>
            </a:r>
            <a:r>
              <a:rPr lang="en-GB" altLang="en-US" sz="1125" dirty="0">
                <a:latin typeface="Arial" panose="020B0604020202020204" pitchFamily="34" charset="0"/>
                <a:cs typeface="Arial" panose="020B0604020202020204" pitchFamily="34" charset="0"/>
              </a:rPr>
              <a:t>came into force on September 1</a:t>
            </a:r>
            <a:r>
              <a:rPr lang="en-GB" altLang="en-US" sz="1125" baseline="30000" dirty="0">
                <a:latin typeface="Arial" panose="020B0604020202020204" pitchFamily="34" charset="0"/>
                <a:cs typeface="Arial" panose="020B0604020202020204" pitchFamily="34" charset="0"/>
              </a:rPr>
              <a:t>st</a:t>
            </a:r>
            <a:r>
              <a:rPr lang="en-GB" altLang="en-US" sz="1125" dirty="0">
                <a:latin typeface="Arial" panose="020B0604020202020204" pitchFamily="34" charset="0"/>
                <a:cs typeface="Arial" panose="020B0604020202020204" pitchFamily="34" charset="0"/>
              </a:rPr>
              <a:t> 2014 and is likely to result in the most significant change to the SEN framework for over 30 years.</a:t>
            </a:r>
          </a:p>
          <a:p>
            <a:pPr marL="0" indent="0">
              <a:buNone/>
            </a:pPr>
            <a:endParaRPr lang="en-GB" altLang="en-US" sz="1125" dirty="0">
              <a:latin typeface="Arial" panose="020B0604020202020204" pitchFamily="34" charset="0"/>
              <a:cs typeface="Arial" panose="020B0604020202020204" pitchFamily="34" charset="0"/>
            </a:endParaRPr>
          </a:p>
          <a:p>
            <a:pPr marL="0" indent="0">
              <a:buNone/>
            </a:pPr>
            <a:r>
              <a:rPr lang="en-GB" altLang="en-US" sz="1125" b="1" dirty="0">
                <a:solidFill>
                  <a:srgbClr val="0070C0"/>
                </a:solidFill>
                <a:latin typeface="Arial" panose="020B0604020202020204" pitchFamily="34" charset="0"/>
                <a:cs typeface="Arial" panose="020B0604020202020204" pitchFamily="34" charset="0"/>
              </a:rPr>
              <a:t>The SEND Code of Practice </a:t>
            </a:r>
            <a:r>
              <a:rPr lang="en-GB" altLang="en-US" sz="1125" dirty="0">
                <a:latin typeface="Arial" panose="020B0604020202020204" pitchFamily="34" charset="0"/>
                <a:cs typeface="Arial" panose="020B0604020202020204" pitchFamily="34" charset="0"/>
              </a:rPr>
              <a:t>issued in June 2014 provides statutory guidance on the Act for all schools, colleges and other educational settings, local authorities and related health and care services. </a:t>
            </a:r>
          </a:p>
          <a:p>
            <a:pPr marL="0" indent="0">
              <a:buNone/>
            </a:pPr>
            <a:endParaRPr lang="en-GB" altLang="en-US" sz="1125" b="1" dirty="0">
              <a:solidFill>
                <a:srgbClr val="0070C0"/>
              </a:solidFill>
              <a:latin typeface="Arial" panose="020B0604020202020204" pitchFamily="34" charset="0"/>
              <a:cs typeface="Arial" panose="020B0604020202020204" pitchFamily="34" charset="0"/>
            </a:endParaRPr>
          </a:p>
          <a:p>
            <a:pPr marL="0" indent="0">
              <a:buNone/>
            </a:pPr>
            <a:r>
              <a:rPr lang="en-GB" altLang="en-US" sz="1125" b="1" dirty="0">
                <a:solidFill>
                  <a:srgbClr val="0070C0"/>
                </a:solidFill>
                <a:latin typeface="Arial" panose="020B0604020202020204" pitchFamily="34" charset="0"/>
                <a:cs typeface="Arial" panose="020B0604020202020204" pitchFamily="34" charset="0"/>
              </a:rPr>
              <a:t>The Care Act 2014 </a:t>
            </a:r>
            <a:r>
              <a:rPr lang="en-GB" altLang="en-US" sz="1125" dirty="0">
                <a:latin typeface="Arial" panose="020B0604020202020204" pitchFamily="34" charset="0"/>
                <a:cs typeface="Arial" panose="020B0604020202020204" pitchFamily="34" charset="0"/>
              </a:rPr>
              <a:t>focuses on care and support of adults aged 18 and over so overlaps with The Children and Families Act 18-25 years. </a:t>
            </a:r>
          </a:p>
          <a:p>
            <a:pPr marL="0" indent="0">
              <a:buNone/>
            </a:pPr>
            <a:endParaRPr lang="en-GB" altLang="en-US" sz="1125" dirty="0">
              <a:solidFill>
                <a:schemeClr val="tx2"/>
              </a:solidFill>
              <a:latin typeface="Arial" panose="020B0604020202020204" pitchFamily="34" charset="0"/>
              <a:cs typeface="Arial" panose="020B0604020202020204" pitchFamily="34" charset="0"/>
            </a:endParaRPr>
          </a:p>
          <a:p>
            <a:pPr marL="0" indent="0">
              <a:buNone/>
            </a:pPr>
            <a:r>
              <a:rPr lang="en-GB" altLang="en-US" sz="1125" b="1" dirty="0">
                <a:solidFill>
                  <a:srgbClr val="0070C0"/>
                </a:solidFill>
                <a:latin typeface="Arial" panose="020B0604020202020204" pitchFamily="34" charset="0"/>
                <a:cs typeface="Arial" panose="020B0604020202020204" pitchFamily="34" charset="0"/>
              </a:rPr>
              <a:t>The Mental Capacity Act 2005 (MCA) </a:t>
            </a:r>
            <a:r>
              <a:rPr lang="en-GB" altLang="en-US" sz="1125" dirty="0">
                <a:latin typeface="Arial" panose="020B0604020202020204" pitchFamily="34" charset="0"/>
                <a:cs typeface="Arial" panose="020B0604020202020204" pitchFamily="34" charset="0"/>
              </a:rPr>
              <a:t>protects people over 16 years of age around decision making, every adult has the right to make their own decisions wherever possible. </a:t>
            </a:r>
          </a:p>
          <a:p>
            <a:pPr marL="0" indent="0">
              <a:buNone/>
            </a:pPr>
            <a:endParaRPr lang="en-GB" altLang="en-US" sz="1125" dirty="0">
              <a:latin typeface="Arial" panose="020B0604020202020204" pitchFamily="34" charset="0"/>
              <a:cs typeface="Arial" panose="020B0604020202020204" pitchFamily="34" charset="0"/>
            </a:endParaRPr>
          </a:p>
          <a:p>
            <a:pPr marL="0" indent="0">
              <a:buNone/>
            </a:pPr>
            <a:r>
              <a:rPr lang="en-GB" altLang="en-US" sz="1125" dirty="0">
                <a:latin typeface="Arial" panose="020B0604020202020204" pitchFamily="34" charset="0"/>
                <a:cs typeface="Arial" panose="020B0604020202020204" pitchFamily="34" charset="0"/>
              </a:rPr>
              <a:t>Acts and the Code refer to </a:t>
            </a:r>
            <a:r>
              <a:rPr lang="en-GB" altLang="en-US" sz="1125" b="1" dirty="0">
                <a:solidFill>
                  <a:srgbClr val="0070C0"/>
                </a:solidFill>
                <a:latin typeface="Arial" panose="020B0604020202020204" pitchFamily="34" charset="0"/>
                <a:cs typeface="Arial" panose="020B0604020202020204" pitchFamily="34" charset="0"/>
              </a:rPr>
              <a:t>person centred approaches and outcomes </a:t>
            </a:r>
            <a:r>
              <a:rPr lang="en-GB" altLang="en-US" sz="1125" dirty="0">
                <a:latin typeface="Arial" panose="020B0604020202020204" pitchFamily="34" charset="0"/>
                <a:cs typeface="Arial" panose="020B0604020202020204" pitchFamily="34" charset="0"/>
              </a:rPr>
              <a:t>as an integral part of the process.</a:t>
            </a:r>
          </a:p>
          <a:p>
            <a:pPr marL="0" indent="0"/>
            <a:endParaRPr lang="en-GB" altLang="en-US" sz="1125" dirty="0">
              <a:latin typeface="Cambria" panose="02040503050406030204" pitchFamily="18" charset="0"/>
            </a:endParaRPr>
          </a:p>
        </p:txBody>
      </p:sp>
    </p:spTree>
    <p:extLst>
      <p:ext uri="{BB962C8B-B14F-4D97-AF65-F5344CB8AC3E}">
        <p14:creationId xmlns:p14="http://schemas.microsoft.com/office/powerpoint/2010/main" val="401312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
            </a:r>
            <a:br>
              <a:rPr lang="en-GB" dirty="0"/>
            </a:br>
            <a:r>
              <a:rPr lang="en-GB" b="1" dirty="0"/>
              <a:t>Health Minds Support to Schools*</a:t>
            </a:r>
            <a:r>
              <a:rPr lang="en-GB" dirty="0"/>
              <a:t/>
            </a:r>
            <a:br>
              <a:rPr lang="en-GB" dirty="0"/>
            </a:br>
            <a:endParaRPr lang="en-GB" dirty="0"/>
          </a:p>
        </p:txBody>
      </p:sp>
      <p:sp>
        <p:nvSpPr>
          <p:cNvPr id="5" name="Subtitle 4"/>
          <p:cNvSpPr>
            <a:spLocks noGrp="1"/>
          </p:cNvSpPr>
          <p:nvPr>
            <p:ph type="subTitle" idx="1"/>
          </p:nvPr>
        </p:nvSpPr>
        <p:spPr/>
        <p:txBody>
          <a:bodyPr/>
          <a:lstStyle/>
          <a:p>
            <a:r>
              <a:rPr lang="en-GB" b="1" dirty="0"/>
              <a:t>Kay Tasker Smith / Sophie Davis, Specialist Senior </a:t>
            </a:r>
            <a:r>
              <a:rPr lang="en-GB" b="1" dirty="0" smtClean="0"/>
              <a:t>EPs</a:t>
            </a:r>
            <a:endParaRPr lang="en-GB" dirty="0"/>
          </a:p>
        </p:txBody>
      </p:sp>
    </p:spTree>
    <p:extLst>
      <p:ext uri="{BB962C8B-B14F-4D97-AF65-F5344CB8AC3E}">
        <p14:creationId xmlns:p14="http://schemas.microsoft.com/office/powerpoint/2010/main" val="4039844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Resources	</a:t>
            </a:r>
            <a:endParaRPr lang="en-GB"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1372146" y="2400301"/>
            <a:ext cx="6399710" cy="254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defTabSz="685800">
              <a:buNone/>
            </a:pPr>
            <a:r>
              <a:rPr lang="en-GB" altLang="en-US" sz="1125" dirty="0">
                <a:solidFill>
                  <a:prstClr val="black"/>
                </a:solidFill>
                <a:cs typeface="Arial" panose="020B0604020202020204" pitchFamily="34" charset="0"/>
              </a:rPr>
              <a:t>All resources will be made available via the Local Offer. This includes all the information covered in the modules and how to stay well-informed by using the Local Offer website. </a:t>
            </a:r>
          </a:p>
          <a:p>
            <a:pPr algn="ctr" defTabSz="685800">
              <a:buNone/>
            </a:pPr>
            <a:r>
              <a:rPr lang="en-GB" altLang="en-US" sz="1125" dirty="0">
                <a:solidFill>
                  <a:srgbClr val="FF0000"/>
                </a:solidFill>
                <a:cs typeface="Arial" panose="020B0604020202020204" pitchFamily="34" charset="0"/>
                <a:hlinkClick r:id="rId2"/>
              </a:rPr>
              <a:t>https://localoffer.bradford.gov.uk/</a:t>
            </a:r>
            <a:endParaRPr lang="en-GB" altLang="en-US" sz="1125" dirty="0">
              <a:solidFill>
                <a:srgbClr val="FF0000"/>
              </a:solidFill>
              <a:cs typeface="Arial" panose="020B0604020202020204" pitchFamily="34" charset="0"/>
            </a:endParaRPr>
          </a:p>
          <a:p>
            <a:pPr algn="ctr" defTabSz="685800">
              <a:buNone/>
            </a:pPr>
            <a:r>
              <a:rPr lang="en-GB" altLang="en-US" sz="1125" dirty="0">
                <a:solidFill>
                  <a:srgbClr val="FF0000"/>
                </a:solidFill>
                <a:latin typeface="Cambria" panose="02040503050406030204" pitchFamily="18" charset="0"/>
              </a:rPr>
              <a:t> </a:t>
            </a:r>
          </a:p>
          <a:p>
            <a:pPr algn="ctr" defTabSz="685800">
              <a:buNone/>
            </a:pPr>
            <a:endParaRPr lang="en-GB" altLang="en-US" sz="1125" dirty="0">
              <a:solidFill>
                <a:prstClr val="black"/>
              </a:solidFill>
              <a:latin typeface="Cambria" panose="02040503050406030204" pitchFamily="18" charset="0"/>
            </a:endParaRPr>
          </a:p>
          <a:p>
            <a:pPr algn="ctr" defTabSz="685800">
              <a:buNone/>
            </a:pPr>
            <a:endParaRPr lang="en-GB" altLang="en-US" sz="1125" dirty="0">
              <a:solidFill>
                <a:prstClr val="black"/>
              </a:solidFill>
              <a:latin typeface="Cambria" panose="02040503050406030204" pitchFamily="18" charset="0"/>
            </a:endParaRPr>
          </a:p>
          <a:p>
            <a:pPr algn="ctr" defTabSz="685800">
              <a:buNone/>
            </a:pPr>
            <a:endParaRPr lang="en-GB" altLang="en-US" sz="1125" dirty="0">
              <a:solidFill>
                <a:prstClr val="black"/>
              </a:solidFill>
              <a:latin typeface="Cambria" panose="02040503050406030204" pitchFamily="18" charset="0"/>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9264" y="3226478"/>
            <a:ext cx="2365474" cy="140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2828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t>
            </a:r>
            <a:endParaRPr lang="en-GB" dirty="0"/>
          </a:p>
        </p:txBody>
      </p:sp>
      <p:sp>
        <p:nvSpPr>
          <p:cNvPr id="3" name="Content Placeholder 2"/>
          <p:cNvSpPr>
            <a:spLocks noGrp="1"/>
          </p:cNvSpPr>
          <p:nvPr>
            <p:ph idx="1"/>
          </p:nvPr>
        </p:nvSpPr>
        <p:spPr/>
        <p:txBody>
          <a:bodyPr/>
          <a:lstStyle/>
          <a:p>
            <a:r>
              <a:rPr lang="en-GB" dirty="0" smtClean="0"/>
              <a:t>If you have any questions/queries please email:</a:t>
            </a:r>
          </a:p>
          <a:p>
            <a:endParaRPr lang="en-GB" dirty="0"/>
          </a:p>
          <a:p>
            <a:pPr marL="0" indent="0">
              <a:buNone/>
            </a:pPr>
            <a:r>
              <a:rPr lang="en-GB" dirty="0" smtClean="0">
                <a:hlinkClick r:id="rId2"/>
              </a:rPr>
              <a:t>SENDTandC@bradford.gov.uk</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34439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Update from Educational Emotional Wellbeing Practitioner Team</a:t>
            </a:r>
            <a:endParaRPr lang="en-GB" dirty="0"/>
          </a:p>
        </p:txBody>
      </p:sp>
      <p:sp>
        <p:nvSpPr>
          <p:cNvPr id="4" name="Subtitle 3"/>
          <p:cNvSpPr>
            <a:spLocks noGrp="1"/>
          </p:cNvSpPr>
          <p:nvPr>
            <p:ph type="subTitle" idx="1"/>
          </p:nvPr>
        </p:nvSpPr>
        <p:spPr/>
        <p:txBody>
          <a:bodyPr/>
          <a:lstStyle/>
          <a:p>
            <a:r>
              <a:rPr lang="en-GB" dirty="0" smtClean="0"/>
              <a:t>Rebecca Horn and Lisa Aveyard</a:t>
            </a:r>
          </a:p>
          <a:p>
            <a:r>
              <a:rPr lang="en-GB" dirty="0" smtClean="0"/>
              <a:t>EEWP Team</a:t>
            </a:r>
            <a:endParaRPr lang="en-GB" dirty="0"/>
          </a:p>
        </p:txBody>
      </p:sp>
    </p:spTree>
    <p:extLst>
      <p:ext uri="{BB962C8B-B14F-4D97-AF65-F5344CB8AC3E}">
        <p14:creationId xmlns:p14="http://schemas.microsoft.com/office/powerpoint/2010/main" val="34357914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b="1" dirty="0"/>
              <a:t>Making request for specialist provision - what and how </a:t>
            </a:r>
            <a:r>
              <a:rPr lang="en-GB" b="1" dirty="0" smtClean="0"/>
              <a:t>*</a:t>
            </a:r>
            <a:endParaRPr lang="en-GB" dirty="0"/>
          </a:p>
        </p:txBody>
      </p:sp>
      <p:sp>
        <p:nvSpPr>
          <p:cNvPr id="5" name="Subtitle 4"/>
          <p:cNvSpPr>
            <a:spLocks noGrp="1"/>
          </p:cNvSpPr>
          <p:nvPr>
            <p:ph type="subTitle" idx="1"/>
          </p:nvPr>
        </p:nvSpPr>
        <p:spPr/>
        <p:txBody>
          <a:bodyPr/>
          <a:lstStyle/>
          <a:p>
            <a:r>
              <a:rPr lang="en-GB" b="1" dirty="0"/>
              <a:t>Charlie Lowe, SEND Assessment Team </a:t>
            </a:r>
            <a:r>
              <a:rPr lang="en-GB" b="1" dirty="0" smtClean="0"/>
              <a:t>Manager</a:t>
            </a:r>
            <a:endParaRPr lang="en-GB" dirty="0"/>
          </a:p>
        </p:txBody>
      </p:sp>
    </p:spTree>
    <p:extLst>
      <p:ext uri="{BB962C8B-B14F-4D97-AF65-F5344CB8AC3E}">
        <p14:creationId xmlns:p14="http://schemas.microsoft.com/office/powerpoint/2010/main" val="2451427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Requesting a specialist provision</a:t>
            </a:r>
            <a:endParaRPr lang="en-GB" dirty="0"/>
          </a:p>
        </p:txBody>
      </p:sp>
      <p:sp>
        <p:nvSpPr>
          <p:cNvPr id="3" name="Subtitle 2"/>
          <p:cNvSpPr>
            <a:spLocks noGrp="1"/>
          </p:cNvSpPr>
          <p:nvPr>
            <p:ph type="subTitle" idx="1"/>
          </p:nvPr>
        </p:nvSpPr>
        <p:spPr/>
        <p:txBody>
          <a:bodyPr/>
          <a:lstStyle/>
          <a:p>
            <a:r>
              <a:rPr lang="en-GB" dirty="0" smtClean="0"/>
              <a:t>Charlie Lowe</a:t>
            </a:r>
          </a:p>
          <a:p>
            <a:r>
              <a:rPr lang="en-GB" dirty="0" smtClean="0"/>
              <a:t>SEN Team Manager</a:t>
            </a:r>
            <a:endParaRPr lang="en-GB" dirty="0"/>
          </a:p>
        </p:txBody>
      </p:sp>
    </p:spTree>
    <p:extLst>
      <p:ext uri="{BB962C8B-B14F-4D97-AF65-F5344CB8AC3E}">
        <p14:creationId xmlns:p14="http://schemas.microsoft.com/office/powerpoint/2010/main" val="1085981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 process</a:t>
            </a:r>
            <a:endParaRPr lang="en-GB" dirty="0"/>
          </a:p>
        </p:txBody>
      </p:sp>
      <p:sp>
        <p:nvSpPr>
          <p:cNvPr id="3" name="Content Placeholder 2"/>
          <p:cNvSpPr>
            <a:spLocks noGrp="1"/>
          </p:cNvSpPr>
          <p:nvPr>
            <p:ph idx="1"/>
          </p:nvPr>
        </p:nvSpPr>
        <p:spPr/>
        <p:txBody>
          <a:bodyPr/>
          <a:lstStyle/>
          <a:p>
            <a:r>
              <a:rPr lang="en-GB" dirty="0" smtClean="0"/>
              <a:t>Requested through an annual review by the Parent or those with parental responsibility</a:t>
            </a:r>
          </a:p>
          <a:p>
            <a:r>
              <a:rPr lang="en-GB" dirty="0" smtClean="0"/>
              <a:t>Schools cannot request a consultation</a:t>
            </a:r>
          </a:p>
          <a:p>
            <a:r>
              <a:rPr lang="en-GB" dirty="0" smtClean="0"/>
              <a:t>Schools have 15 days to respond</a:t>
            </a:r>
            <a:endParaRPr lang="en-GB" dirty="0"/>
          </a:p>
        </p:txBody>
      </p:sp>
    </p:spTree>
    <p:extLst>
      <p:ext uri="{BB962C8B-B14F-4D97-AF65-F5344CB8AC3E}">
        <p14:creationId xmlns:p14="http://schemas.microsoft.com/office/powerpoint/2010/main" val="27062909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 School Compatibility</a:t>
            </a:r>
            <a:endParaRPr lang="en-GB" dirty="0"/>
          </a:p>
        </p:txBody>
      </p:sp>
      <p:sp>
        <p:nvSpPr>
          <p:cNvPr id="3" name="Content Placeholder 2"/>
          <p:cNvSpPr>
            <a:spLocks noGrp="1"/>
          </p:cNvSpPr>
          <p:nvPr>
            <p:ph idx="1"/>
          </p:nvPr>
        </p:nvSpPr>
        <p:spPr/>
        <p:txBody>
          <a:bodyPr/>
          <a:lstStyle/>
          <a:p>
            <a:r>
              <a:rPr lang="en-GB" dirty="0" smtClean="0"/>
              <a:t>CYP with a Severe or Profound cognitive impairment</a:t>
            </a:r>
          </a:p>
          <a:p>
            <a:r>
              <a:rPr lang="en-GB" dirty="0" smtClean="0"/>
              <a:t>Additional needs of ASD, SLCN, PD, HI, VI, MSI</a:t>
            </a:r>
            <a:endParaRPr lang="en-GB" dirty="0"/>
          </a:p>
        </p:txBody>
      </p:sp>
    </p:spTree>
    <p:extLst>
      <p:ext uri="{BB962C8B-B14F-4D97-AF65-F5344CB8AC3E}">
        <p14:creationId xmlns:p14="http://schemas.microsoft.com/office/powerpoint/2010/main" val="14617296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special school</a:t>
            </a:r>
            <a:endParaRPr lang="en-GB" dirty="0"/>
          </a:p>
        </p:txBody>
      </p:sp>
      <p:sp>
        <p:nvSpPr>
          <p:cNvPr id="3" name="Content Placeholder 2"/>
          <p:cNvSpPr>
            <a:spLocks noGrp="1"/>
          </p:cNvSpPr>
          <p:nvPr>
            <p:ph idx="1"/>
          </p:nvPr>
        </p:nvSpPr>
        <p:spPr/>
        <p:txBody>
          <a:bodyPr/>
          <a:lstStyle/>
          <a:p>
            <a:r>
              <a:rPr lang="en-GB" dirty="0" smtClean="0"/>
              <a:t>SLD, PMLD, ASD, SLCN, PD, VI, HI, MSI</a:t>
            </a:r>
          </a:p>
          <a:p>
            <a:r>
              <a:rPr lang="en-GB" dirty="0" smtClean="0"/>
              <a:t>SEMH</a:t>
            </a:r>
          </a:p>
        </p:txBody>
      </p:sp>
    </p:spTree>
    <p:extLst>
      <p:ext uri="{BB962C8B-B14F-4D97-AF65-F5344CB8AC3E}">
        <p14:creationId xmlns:p14="http://schemas.microsoft.com/office/powerpoint/2010/main" val="41616591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Resourced Provision</a:t>
            </a:r>
            <a:endParaRPr lang="en-GB" dirty="0"/>
          </a:p>
        </p:txBody>
      </p:sp>
      <p:sp>
        <p:nvSpPr>
          <p:cNvPr id="3" name="Content Placeholder 2"/>
          <p:cNvSpPr>
            <a:spLocks noGrp="1"/>
          </p:cNvSpPr>
          <p:nvPr>
            <p:ph idx="1"/>
          </p:nvPr>
        </p:nvSpPr>
        <p:spPr/>
        <p:txBody>
          <a:bodyPr/>
          <a:lstStyle/>
          <a:p>
            <a:r>
              <a:rPr lang="en-GB" dirty="0" smtClean="0"/>
              <a:t>MLD/SLD</a:t>
            </a:r>
          </a:p>
          <a:p>
            <a:r>
              <a:rPr lang="en-GB" dirty="0" smtClean="0"/>
              <a:t>SLCN</a:t>
            </a:r>
          </a:p>
          <a:p>
            <a:r>
              <a:rPr lang="en-GB" dirty="0" smtClean="0"/>
              <a:t>ASD</a:t>
            </a:r>
          </a:p>
          <a:p>
            <a:r>
              <a:rPr lang="en-GB" dirty="0" smtClean="0"/>
              <a:t>SEMH</a:t>
            </a:r>
          </a:p>
          <a:p>
            <a:r>
              <a:rPr lang="en-GB" dirty="0" smtClean="0"/>
              <a:t>PD</a:t>
            </a:r>
          </a:p>
          <a:p>
            <a:r>
              <a:rPr lang="en-GB" dirty="0" smtClean="0"/>
              <a:t>MSI – VI / HI</a:t>
            </a:r>
            <a:endParaRPr lang="en-GB" dirty="0"/>
          </a:p>
        </p:txBody>
      </p:sp>
    </p:spTree>
    <p:extLst>
      <p:ext uri="{BB962C8B-B14F-4D97-AF65-F5344CB8AC3E}">
        <p14:creationId xmlns:p14="http://schemas.microsoft.com/office/powerpoint/2010/main" val="21868269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ctr"/>
            <a:r>
              <a:rPr lang="en-GB" b="1" dirty="0"/>
              <a:t>SEND Q and </a:t>
            </a:r>
            <a:r>
              <a:rPr lang="en-GB" b="1" dirty="0" smtClean="0"/>
              <a:t>A</a:t>
            </a:r>
            <a:endParaRPr lang="en-GB" dirty="0"/>
          </a:p>
        </p:txBody>
      </p:sp>
      <p:sp>
        <p:nvSpPr>
          <p:cNvPr id="3" name="Subtitle 2"/>
          <p:cNvSpPr>
            <a:spLocks noGrp="1"/>
          </p:cNvSpPr>
          <p:nvPr>
            <p:ph type="subTitle" idx="1"/>
          </p:nvPr>
        </p:nvSpPr>
        <p:spPr/>
        <p:txBody>
          <a:bodyPr>
            <a:normAutofit fontScale="92500"/>
          </a:bodyPr>
          <a:lstStyle/>
          <a:p>
            <a:r>
              <a:rPr lang="en-GB" b="1" dirty="0"/>
              <a:t>Niall Devlin, Strategic Manager, Integrated Assessment and Psychology</a:t>
            </a:r>
            <a:r>
              <a:rPr lang="en-GB" dirty="0"/>
              <a:t/>
            </a:r>
            <a:br>
              <a:rPr lang="en-GB" dirty="0"/>
            </a:br>
            <a:endParaRPr lang="en-GB" dirty="0"/>
          </a:p>
        </p:txBody>
      </p:sp>
    </p:spTree>
    <p:extLst>
      <p:ext uri="{BB962C8B-B14F-4D97-AF65-F5344CB8AC3E}">
        <p14:creationId xmlns:p14="http://schemas.microsoft.com/office/powerpoint/2010/main" val="1150510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668" y="1083470"/>
            <a:ext cx="8901332" cy="1790700"/>
          </a:xfrm>
        </p:spPr>
        <p:txBody>
          <a:bodyPr>
            <a:normAutofit/>
          </a:bodyPr>
          <a:lstStyle/>
          <a:p>
            <a:r>
              <a:rPr lang="en-GB" sz="3600" b="1" dirty="0">
                <a:solidFill>
                  <a:srgbClr val="7030A0"/>
                </a:solidFill>
              </a:rPr>
              <a:t>Mental Health Champions (MHC) </a:t>
            </a:r>
            <a:r>
              <a:rPr lang="en-GB" sz="3600" b="1" dirty="0"/>
              <a:t/>
            </a:r>
            <a:br>
              <a:rPr lang="en-GB" sz="3600" b="1" dirty="0"/>
            </a:br>
            <a:r>
              <a:rPr lang="en-GB" sz="3600" b="1" dirty="0"/>
              <a:t>and </a:t>
            </a:r>
            <a:br>
              <a:rPr lang="en-GB" sz="3600" b="1" dirty="0"/>
            </a:br>
            <a:r>
              <a:rPr lang="en-GB" sz="3600" b="1" dirty="0">
                <a:solidFill>
                  <a:srgbClr val="009999"/>
                </a:solidFill>
              </a:rPr>
              <a:t>Mental Health Champions Plus (MHC+)</a:t>
            </a:r>
          </a:p>
        </p:txBody>
      </p:sp>
      <p:sp>
        <p:nvSpPr>
          <p:cNvPr id="3" name="Subtitle 2"/>
          <p:cNvSpPr>
            <a:spLocks noGrp="1"/>
          </p:cNvSpPr>
          <p:nvPr>
            <p:ph type="subTitle" idx="1"/>
          </p:nvPr>
        </p:nvSpPr>
        <p:spPr>
          <a:xfrm>
            <a:off x="2286000" y="3011817"/>
            <a:ext cx="6858000" cy="1727597"/>
          </a:xfrm>
        </p:spPr>
        <p:txBody>
          <a:bodyPr>
            <a:normAutofit fontScale="70000" lnSpcReduction="20000"/>
          </a:bodyPr>
          <a:lstStyle/>
          <a:p>
            <a:r>
              <a:rPr lang="en-GB" sz="3000" dirty="0"/>
              <a:t>2020-21 Update</a:t>
            </a:r>
          </a:p>
          <a:p>
            <a:endParaRPr lang="en-GB" dirty="0"/>
          </a:p>
          <a:p>
            <a:r>
              <a:rPr lang="en-GB" dirty="0" smtClean="0"/>
              <a:t>Dr Sophie Davis</a:t>
            </a:r>
          </a:p>
          <a:p>
            <a:r>
              <a:rPr lang="en-GB" dirty="0" smtClean="0"/>
              <a:t>Specialist Senior Educational Psychologist</a:t>
            </a:r>
          </a:p>
          <a:p>
            <a:r>
              <a:rPr lang="en-GB" dirty="0" smtClean="0"/>
              <a:t>October 2021</a:t>
            </a:r>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13" y="3424546"/>
            <a:ext cx="1927634" cy="20853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709" y="4946460"/>
            <a:ext cx="1733395" cy="774862"/>
          </a:xfrm>
          <a:prstGeom prst="rect">
            <a:avLst/>
          </a:prstGeom>
        </p:spPr>
      </p:pic>
      <p:pic>
        <p:nvPicPr>
          <p:cNvPr id="9" name="Picture 8"/>
          <p:cNvPicPr>
            <a:picLocks noChangeAspect="1"/>
          </p:cNvPicPr>
          <p:nvPr/>
        </p:nvPicPr>
        <p:blipFill>
          <a:blip r:embed="rId5"/>
          <a:stretch>
            <a:fillRect/>
          </a:stretch>
        </p:blipFill>
        <p:spPr>
          <a:xfrm>
            <a:off x="5257800" y="5004172"/>
            <a:ext cx="1699409" cy="717150"/>
          </a:xfrm>
          <a:prstGeom prst="rect">
            <a:avLst/>
          </a:prstGeom>
        </p:spPr>
      </p:pic>
      <p:sp>
        <p:nvSpPr>
          <p:cNvPr id="10" name="Rectangle 9"/>
          <p:cNvSpPr/>
          <p:nvPr/>
        </p:nvSpPr>
        <p:spPr>
          <a:xfrm>
            <a:off x="152400" y="1083469"/>
            <a:ext cx="8820150" cy="4726781"/>
          </a:xfrm>
          <a:prstGeom prst="rect">
            <a:avLst/>
          </a:prstGeom>
          <a:noFill/>
          <a:ln w="508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Picture 4"/>
          <p:cNvPicPr>
            <a:picLocks noChangeAspect="1"/>
          </p:cNvPicPr>
          <p:nvPr/>
        </p:nvPicPr>
        <p:blipFill>
          <a:blip r:embed="rId6"/>
          <a:stretch>
            <a:fillRect/>
          </a:stretch>
        </p:blipFill>
        <p:spPr>
          <a:xfrm>
            <a:off x="3426918" y="5004172"/>
            <a:ext cx="1640382" cy="741543"/>
          </a:xfrm>
          <a:prstGeom prst="rect">
            <a:avLst/>
          </a:prstGeom>
        </p:spPr>
      </p:pic>
    </p:spTree>
    <p:extLst>
      <p:ext uri="{BB962C8B-B14F-4D97-AF65-F5344CB8AC3E}">
        <p14:creationId xmlns:p14="http://schemas.microsoft.com/office/powerpoint/2010/main" val="23222453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Feedback or Questions</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Ruth Dennis - Principal </a:t>
            </a:r>
            <a:r>
              <a:rPr lang="en-GB" dirty="0"/>
              <a:t>Educational Psychologist</a:t>
            </a:r>
          </a:p>
          <a:p>
            <a:pPr marL="0" indent="0">
              <a:buNone/>
            </a:pPr>
            <a:endParaRPr lang="en-GB" dirty="0" smtClean="0"/>
          </a:p>
          <a:p>
            <a:pPr marL="0" indent="0">
              <a:buNone/>
            </a:pPr>
            <a:r>
              <a:rPr lang="en-GB" dirty="0" smtClean="0"/>
              <a:t>City </a:t>
            </a:r>
            <a:r>
              <a:rPr lang="en-GB" dirty="0"/>
              <a:t>Of Bradford Metropolitan District </a:t>
            </a:r>
            <a:r>
              <a:rPr lang="en-GB" dirty="0" smtClean="0"/>
              <a:t>Council</a:t>
            </a:r>
          </a:p>
          <a:p>
            <a:pPr marL="0" indent="0">
              <a:buNone/>
            </a:pPr>
            <a:r>
              <a:rPr lang="en-GB" dirty="0" smtClean="0"/>
              <a:t>Margaret </a:t>
            </a:r>
            <a:r>
              <a:rPr lang="en-GB" dirty="0"/>
              <a:t>McMillan Tower</a:t>
            </a:r>
            <a:br>
              <a:rPr lang="en-GB" dirty="0"/>
            </a:br>
            <a:r>
              <a:rPr lang="en-GB" dirty="0"/>
              <a:t>Princes Way</a:t>
            </a:r>
            <a:br>
              <a:rPr lang="en-GB" dirty="0"/>
            </a:br>
            <a:r>
              <a:rPr lang="en-GB" dirty="0"/>
              <a:t>BRADFORD</a:t>
            </a:r>
            <a:br>
              <a:rPr lang="en-GB" dirty="0"/>
            </a:br>
            <a:r>
              <a:rPr lang="en-GB" dirty="0"/>
              <a:t>BD1 1NN</a:t>
            </a:r>
          </a:p>
          <a:p>
            <a:pPr marL="0" indent="0">
              <a:buNone/>
            </a:pPr>
            <a:endParaRPr lang="en-GB" dirty="0"/>
          </a:p>
          <a:p>
            <a:pPr marL="0" indent="0">
              <a:buNone/>
            </a:pPr>
            <a:r>
              <a:rPr lang="en-GB" dirty="0" smtClean="0">
                <a:hlinkClick r:id="rId2"/>
              </a:rPr>
              <a:t>ruth.dennis@bradford.gov.uk</a:t>
            </a:r>
            <a:endParaRPr lang="en-GB" dirty="0"/>
          </a:p>
          <a:p>
            <a:pPr marL="0" indent="0">
              <a:buNone/>
            </a:pPr>
            <a:r>
              <a:rPr lang="en-GB" dirty="0"/>
              <a:t>07582 109129 </a:t>
            </a:r>
          </a:p>
          <a:p>
            <a:pPr marL="0" indent="0">
              <a:buNone/>
            </a:pPr>
            <a:r>
              <a:rPr lang="en-GB" dirty="0"/>
              <a:t>01274 439417 </a:t>
            </a:r>
          </a:p>
          <a:p>
            <a:pPr marL="0" indent="0">
              <a:buNone/>
            </a:pPr>
            <a:r>
              <a:rPr lang="en-GB" dirty="0"/>
              <a:t> </a:t>
            </a:r>
          </a:p>
          <a:p>
            <a:endParaRPr lang="en-GB" dirty="0"/>
          </a:p>
        </p:txBody>
      </p:sp>
    </p:spTree>
    <p:extLst>
      <p:ext uri="{BB962C8B-B14F-4D97-AF65-F5344CB8AC3E}">
        <p14:creationId xmlns:p14="http://schemas.microsoft.com/office/powerpoint/2010/main" val="2979497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 of next meeting</a:t>
            </a:r>
            <a:endParaRPr lang="en-GB" dirty="0"/>
          </a:p>
        </p:txBody>
      </p:sp>
      <p:sp>
        <p:nvSpPr>
          <p:cNvPr id="3" name="Content Placeholder 2"/>
          <p:cNvSpPr>
            <a:spLocks noGrp="1"/>
          </p:cNvSpPr>
          <p:nvPr>
            <p:ph idx="1"/>
          </p:nvPr>
        </p:nvSpPr>
        <p:spPr/>
        <p:txBody>
          <a:bodyPr/>
          <a:lstStyle/>
          <a:p>
            <a:r>
              <a:rPr lang="en-GB" dirty="0" smtClean="0"/>
              <a:t>Spring: 26/01/22</a:t>
            </a:r>
          </a:p>
          <a:p>
            <a:r>
              <a:rPr lang="en-GB" dirty="0" smtClean="0"/>
              <a:t>Summer: 18/05/22</a:t>
            </a:r>
          </a:p>
          <a:p>
            <a:endParaRPr lang="en-GB" dirty="0"/>
          </a:p>
          <a:p>
            <a:r>
              <a:rPr lang="en-GB" dirty="0" smtClean="0"/>
              <a:t>Book via S4B</a:t>
            </a:r>
            <a:endParaRPr lang="en-GB" dirty="0"/>
          </a:p>
        </p:txBody>
      </p:sp>
    </p:spTree>
    <p:extLst>
      <p:ext uri="{BB962C8B-B14F-4D97-AF65-F5344CB8AC3E}">
        <p14:creationId xmlns:p14="http://schemas.microsoft.com/office/powerpoint/2010/main" val="2511572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556794"/>
            <a:ext cx="5311079" cy="4525963"/>
          </a:xfrm>
        </p:spPr>
      </p:pic>
    </p:spTree>
    <p:extLst>
      <p:ext uri="{BB962C8B-B14F-4D97-AF65-F5344CB8AC3E}">
        <p14:creationId xmlns:p14="http://schemas.microsoft.com/office/powerpoint/2010/main" val="3341630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8680"/>
            <a:ext cx="7886700" cy="994172"/>
          </a:xfrm>
        </p:spPr>
        <p:txBody>
          <a:bodyPr/>
          <a:lstStyle/>
          <a:p>
            <a:r>
              <a:rPr lang="en-GB" dirty="0" smtClean="0"/>
              <a:t>MHCs - the story so far:</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Half-termly MHC network meetings:</a:t>
            </a:r>
          </a:p>
          <a:p>
            <a:pPr lvl="1"/>
            <a:r>
              <a:rPr lang="en-GB" dirty="0" smtClean="0"/>
              <a:t>90mins input</a:t>
            </a:r>
          </a:p>
          <a:p>
            <a:pPr lvl="1"/>
            <a:r>
              <a:rPr lang="en-GB" dirty="0" smtClean="0"/>
              <a:t>30mins small group supervision</a:t>
            </a:r>
          </a:p>
          <a:p>
            <a:pPr lvl="0"/>
            <a:r>
              <a:rPr lang="en-GB" dirty="0" smtClean="0">
                <a:solidFill>
                  <a:prstClr val="black"/>
                </a:solidFill>
              </a:rPr>
              <a:t>Optional monthly supervision slots</a:t>
            </a:r>
          </a:p>
          <a:p>
            <a:pPr lvl="0"/>
            <a:r>
              <a:rPr lang="en-GB" dirty="0">
                <a:solidFill>
                  <a:prstClr val="black"/>
                </a:solidFill>
              </a:rPr>
              <a:t>Termly </a:t>
            </a:r>
            <a:r>
              <a:rPr lang="en-GB" dirty="0" smtClean="0">
                <a:solidFill>
                  <a:prstClr val="black"/>
                </a:solidFill>
              </a:rPr>
              <a:t>newsletters</a:t>
            </a:r>
          </a:p>
          <a:p>
            <a:pPr lvl="0"/>
            <a:r>
              <a:rPr lang="en-GB" dirty="0" err="1" smtClean="0">
                <a:solidFill>
                  <a:prstClr val="black"/>
                </a:solidFill>
              </a:rPr>
              <a:t>DfE</a:t>
            </a:r>
            <a:r>
              <a:rPr lang="en-GB" dirty="0" smtClean="0">
                <a:solidFill>
                  <a:prstClr val="black"/>
                </a:solidFill>
              </a:rPr>
              <a:t> Wellbeing for Education Return training</a:t>
            </a:r>
          </a:p>
          <a:p>
            <a:pPr lvl="0"/>
            <a:endParaRPr lang="en-GB" dirty="0">
              <a:solidFill>
                <a:prstClr val="black"/>
              </a:solidFill>
            </a:endParaRPr>
          </a:p>
          <a:p>
            <a:pPr lvl="0"/>
            <a:r>
              <a:rPr lang="en-GB" dirty="0">
                <a:solidFill>
                  <a:prstClr val="black"/>
                </a:solidFill>
              </a:rPr>
              <a:t>Parent </a:t>
            </a:r>
            <a:r>
              <a:rPr lang="en-GB" dirty="0" smtClean="0">
                <a:solidFill>
                  <a:prstClr val="black"/>
                </a:solidFill>
              </a:rPr>
              <a:t>workshops</a:t>
            </a:r>
          </a:p>
          <a:p>
            <a:pPr marL="0" indent="0">
              <a:buNone/>
            </a:pPr>
            <a:endParaRPr lang="en-GB" dirty="0" smtClean="0">
              <a:solidFill>
                <a:prstClr val="black"/>
              </a:solidFill>
            </a:endParaRPr>
          </a:p>
          <a:p>
            <a:r>
              <a:rPr lang="en-GB" dirty="0">
                <a:solidFill>
                  <a:prstClr val="black"/>
                </a:solidFill>
              </a:rPr>
              <a:t>Approximately 85% Bradford schools signed up to MHC</a:t>
            </a:r>
          </a:p>
          <a:p>
            <a:pPr lvl="0"/>
            <a:endParaRPr lang="en-GB" dirty="0"/>
          </a:p>
        </p:txBody>
      </p:sp>
      <p:pic>
        <p:nvPicPr>
          <p:cNvPr id="4" name="Picture 3"/>
          <p:cNvPicPr>
            <a:picLocks noChangeAspect="1"/>
          </p:cNvPicPr>
          <p:nvPr/>
        </p:nvPicPr>
        <p:blipFill>
          <a:blip r:embed="rId3"/>
          <a:stretch>
            <a:fillRect/>
          </a:stretch>
        </p:blipFill>
        <p:spPr>
          <a:xfrm>
            <a:off x="7564901" y="1131095"/>
            <a:ext cx="1377487" cy="1492005"/>
          </a:xfrm>
          <a:prstGeom prst="rect">
            <a:avLst/>
          </a:prstGeom>
        </p:spPr>
      </p:pic>
    </p:spTree>
    <p:extLst>
      <p:ext uri="{BB962C8B-B14F-4D97-AF65-F5344CB8AC3E}">
        <p14:creationId xmlns:p14="http://schemas.microsoft.com/office/powerpoint/2010/main" val="443313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for this year</a:t>
            </a:r>
            <a:endParaRPr lang="en-GB" dirty="0"/>
          </a:p>
        </p:txBody>
      </p:sp>
      <p:sp>
        <p:nvSpPr>
          <p:cNvPr id="3" name="Content Placeholder 2"/>
          <p:cNvSpPr>
            <a:spLocks noGrp="1"/>
          </p:cNvSpPr>
          <p:nvPr>
            <p:ph idx="1"/>
          </p:nvPr>
        </p:nvSpPr>
        <p:spPr/>
        <p:txBody>
          <a:bodyPr/>
          <a:lstStyle/>
          <a:p>
            <a:r>
              <a:rPr lang="en-GB" dirty="0" smtClean="0"/>
              <a:t>Mental Health Champions</a:t>
            </a:r>
          </a:p>
          <a:p>
            <a:r>
              <a:rPr lang="en-GB" dirty="0" smtClean="0"/>
              <a:t>Mental Health Champions Plus (MHC+)</a:t>
            </a:r>
          </a:p>
          <a:p>
            <a:endParaRPr lang="en-GB" dirty="0"/>
          </a:p>
          <a:p>
            <a:r>
              <a:rPr lang="en-GB" dirty="0" smtClean="0">
                <a:solidFill>
                  <a:srgbClr val="7030A0"/>
                </a:solidFill>
              </a:rPr>
              <a:t>Mental Health Engaged </a:t>
            </a:r>
            <a:r>
              <a:rPr lang="en-GB" dirty="0" smtClean="0"/>
              <a:t>/ </a:t>
            </a:r>
            <a:r>
              <a:rPr lang="en-GB" dirty="0" smtClean="0">
                <a:solidFill>
                  <a:srgbClr val="009999"/>
                </a:solidFill>
              </a:rPr>
              <a:t>Enhanced</a:t>
            </a:r>
            <a:r>
              <a:rPr lang="en-GB" dirty="0" smtClean="0"/>
              <a:t> / </a:t>
            </a:r>
            <a:r>
              <a:rPr lang="en-GB" dirty="0" smtClean="0">
                <a:solidFill>
                  <a:schemeClr val="accent2"/>
                </a:solidFill>
              </a:rPr>
              <a:t>Embedded</a:t>
            </a:r>
          </a:p>
          <a:p>
            <a:endParaRPr lang="en-GB" dirty="0"/>
          </a:p>
        </p:txBody>
      </p:sp>
      <p:pic>
        <p:nvPicPr>
          <p:cNvPr id="4" name="Picture 3"/>
          <p:cNvPicPr>
            <a:picLocks noChangeAspect="1"/>
          </p:cNvPicPr>
          <p:nvPr/>
        </p:nvPicPr>
        <p:blipFill>
          <a:blip r:embed="rId3"/>
          <a:stretch>
            <a:fillRect/>
          </a:stretch>
        </p:blipFill>
        <p:spPr>
          <a:xfrm>
            <a:off x="7575452" y="1131094"/>
            <a:ext cx="1324709" cy="1434734"/>
          </a:xfrm>
          <a:prstGeom prst="rect">
            <a:avLst/>
          </a:prstGeom>
        </p:spPr>
      </p:pic>
    </p:spTree>
    <p:extLst>
      <p:ext uri="{BB962C8B-B14F-4D97-AF65-F5344CB8AC3E}">
        <p14:creationId xmlns:p14="http://schemas.microsoft.com/office/powerpoint/2010/main" val="1927332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01212654"/>
              </p:ext>
            </p:extLst>
          </p:nvPr>
        </p:nvGraphicFramePr>
        <p:xfrm>
          <a:off x="683568" y="332656"/>
          <a:ext cx="7870697" cy="3749040"/>
        </p:xfrm>
        <a:graphic>
          <a:graphicData uri="http://schemas.openxmlformats.org/drawingml/2006/table">
            <a:tbl>
              <a:tblPr firstRow="1" bandRow="1">
                <a:tableStyleId>{5C22544A-7EE6-4342-B048-85BDC9FD1C3A}</a:tableStyleId>
              </a:tblPr>
              <a:tblGrid>
                <a:gridCol w="7870697">
                  <a:extLst>
                    <a:ext uri="{9D8B030D-6E8A-4147-A177-3AD203B41FA5}">
                      <a16:colId xmlns:a16="http://schemas.microsoft.com/office/drawing/2014/main" val="1591714824"/>
                    </a:ext>
                  </a:extLst>
                </a:gridCol>
              </a:tblGrid>
              <a:tr h="1440180">
                <a:tc>
                  <a:txBody>
                    <a:bodyPr/>
                    <a:lstStyle/>
                    <a:p>
                      <a:pPr algn="ctr"/>
                      <a:r>
                        <a:rPr lang="en-GB" sz="2400" dirty="0" smtClean="0">
                          <a:solidFill>
                            <a:srgbClr val="7030A0"/>
                          </a:solidFill>
                        </a:rPr>
                        <a:t>Mental Health Champions </a:t>
                      </a:r>
                    </a:p>
                    <a:p>
                      <a:pPr algn="ctr"/>
                      <a:r>
                        <a:rPr lang="en-GB" sz="2400" dirty="0" smtClean="0">
                          <a:solidFill>
                            <a:srgbClr val="7030A0"/>
                          </a:solidFill>
                        </a:rPr>
                        <a:t>(MHC)</a:t>
                      </a:r>
                    </a:p>
                    <a:p>
                      <a:pPr algn="ctr"/>
                      <a:r>
                        <a:rPr lang="en-GB" sz="2100" i="1" dirty="0" smtClean="0">
                          <a:solidFill>
                            <a:srgbClr val="7030A0"/>
                          </a:solidFill>
                        </a:rPr>
                        <a:t>“Mental Health </a:t>
                      </a:r>
                      <a:r>
                        <a:rPr lang="en-GB" sz="2100" i="1" u="sng" dirty="0" smtClean="0">
                          <a:solidFill>
                            <a:srgbClr val="7030A0"/>
                          </a:solidFill>
                        </a:rPr>
                        <a:t>Engaged</a:t>
                      </a:r>
                      <a:r>
                        <a:rPr lang="en-GB" sz="2100" i="1" dirty="0" smtClean="0">
                          <a:solidFill>
                            <a:srgbClr val="7030A0"/>
                          </a:solidFill>
                        </a:rPr>
                        <a:t>”</a:t>
                      </a:r>
                    </a:p>
                    <a:p>
                      <a:pPr algn="ctr"/>
                      <a:r>
                        <a:rPr lang="en-GB" sz="2100" b="0" dirty="0" smtClean="0">
                          <a:solidFill>
                            <a:srgbClr val="7030A0"/>
                          </a:solidFill>
                        </a:rPr>
                        <a:t>Claire Cooper Jones</a:t>
                      </a:r>
                      <a:endParaRPr lang="en-GB" sz="2100" b="0" dirty="0">
                        <a:solidFill>
                          <a:srgbClr val="7030A0"/>
                        </a:solidFill>
                      </a:endParaRPr>
                    </a:p>
                  </a:txBody>
                  <a:tcPr marL="68580" marR="68580" marT="34290" marB="34290">
                    <a:solidFill>
                      <a:schemeClr val="bg1">
                        <a:lumMod val="85000"/>
                      </a:schemeClr>
                    </a:solidFill>
                  </a:tcPr>
                </a:tc>
                <a:extLst>
                  <a:ext uri="{0D108BD9-81ED-4DB2-BD59-A6C34878D82A}">
                    <a16:rowId xmlns:a16="http://schemas.microsoft.com/office/drawing/2014/main" val="2003226647"/>
                  </a:ext>
                </a:extLst>
              </a:tr>
              <a:tr h="2308860">
                <a:tc>
                  <a:txBody>
                    <a:bodyPr/>
                    <a:lstStyle/>
                    <a:p>
                      <a:pPr marL="285750" indent="-285750">
                        <a:buFont typeface="Arial" panose="020B0604020202020204" pitchFamily="34" charset="0"/>
                        <a:buChar char="•"/>
                      </a:pPr>
                      <a:r>
                        <a:rPr lang="en-GB" sz="2100" b="1" dirty="0" smtClean="0">
                          <a:solidFill>
                            <a:srgbClr val="7030A0"/>
                          </a:solidFill>
                        </a:rPr>
                        <a:t>Termly MHC</a:t>
                      </a:r>
                      <a:r>
                        <a:rPr lang="en-GB" sz="2100" b="1" baseline="0" dirty="0" smtClean="0">
                          <a:solidFill>
                            <a:srgbClr val="7030A0"/>
                          </a:solidFill>
                        </a:rPr>
                        <a:t> update </a:t>
                      </a:r>
                      <a:r>
                        <a:rPr lang="en-GB" sz="2100" baseline="0" dirty="0" smtClean="0">
                          <a:solidFill>
                            <a:srgbClr val="7030A0"/>
                          </a:solidFill>
                        </a:rPr>
                        <a:t>– to receive key information from Clinical Commissioning Group, other important news, and an opportunity to complete the </a:t>
                      </a:r>
                      <a:r>
                        <a:rPr lang="en-GB" sz="2100" b="1" baseline="0" dirty="0" smtClean="0">
                          <a:solidFill>
                            <a:srgbClr val="7030A0"/>
                          </a:solidFill>
                        </a:rPr>
                        <a:t>Wellbeing in School audit</a:t>
                      </a:r>
                      <a:endParaRPr lang="en-GB" sz="2100" baseline="0" dirty="0" smtClean="0">
                        <a:solidFill>
                          <a:srgbClr val="7030A0"/>
                        </a:solidFill>
                      </a:endParaRPr>
                    </a:p>
                    <a:p>
                      <a:pPr marL="285750" indent="-285750">
                        <a:buFont typeface="Arial" panose="020B0604020202020204" pitchFamily="34" charset="0"/>
                        <a:buChar char="•"/>
                      </a:pPr>
                      <a:endParaRPr lang="en-GB" sz="2100" b="1" baseline="0" dirty="0" smtClean="0">
                        <a:solidFill>
                          <a:srgbClr val="7030A0"/>
                        </a:solidFill>
                      </a:endParaRPr>
                    </a:p>
                    <a:p>
                      <a:pPr marL="285750" indent="-285750">
                        <a:buFont typeface="Arial" panose="020B0604020202020204" pitchFamily="34" charset="0"/>
                        <a:buChar char="•"/>
                      </a:pPr>
                      <a:endParaRPr lang="en-GB" sz="2100" b="1" baseline="0" dirty="0" smtClean="0">
                        <a:solidFill>
                          <a:srgbClr val="7030A0"/>
                        </a:solidFill>
                      </a:endParaRPr>
                    </a:p>
                    <a:p>
                      <a:pPr marL="285750" indent="-285750">
                        <a:buFont typeface="Arial" panose="020B0604020202020204" pitchFamily="34" charset="0"/>
                        <a:buChar char="•"/>
                      </a:pPr>
                      <a:endParaRPr lang="en-GB" sz="2100" b="1" baseline="0" dirty="0" smtClean="0">
                        <a:solidFill>
                          <a:srgbClr val="7030A0"/>
                        </a:solidFill>
                      </a:endParaRPr>
                    </a:p>
                    <a:p>
                      <a:pPr marL="285750" indent="-285750">
                        <a:buFont typeface="Arial" panose="020B0604020202020204" pitchFamily="34" charset="0"/>
                        <a:buChar char="•"/>
                      </a:pPr>
                      <a:r>
                        <a:rPr lang="en-GB" sz="2100" b="1" baseline="0" dirty="0" smtClean="0">
                          <a:solidFill>
                            <a:srgbClr val="7030A0"/>
                          </a:solidFill>
                        </a:rPr>
                        <a:t>Half-termly newsletter</a:t>
                      </a:r>
                      <a:endParaRPr lang="en-GB" sz="2100" b="1" dirty="0">
                        <a:solidFill>
                          <a:srgbClr val="7030A0"/>
                        </a:solidFill>
                      </a:endParaRPr>
                    </a:p>
                  </a:txBody>
                  <a:tcPr marL="68580" marR="68580" marT="34290" marB="34290">
                    <a:noFill/>
                  </a:tcPr>
                </a:tc>
                <a:extLst>
                  <a:ext uri="{0D108BD9-81ED-4DB2-BD59-A6C34878D82A}">
                    <a16:rowId xmlns:a16="http://schemas.microsoft.com/office/drawing/2014/main" val="1874813366"/>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638713663"/>
              </p:ext>
            </p:extLst>
          </p:nvPr>
        </p:nvGraphicFramePr>
        <p:xfrm>
          <a:off x="899592" y="2924944"/>
          <a:ext cx="7171842" cy="655320"/>
        </p:xfrm>
        <a:graphic>
          <a:graphicData uri="http://schemas.openxmlformats.org/drawingml/2006/table">
            <a:tbl>
              <a:tblPr firstRow="1" bandRow="1">
                <a:tableStyleId>{5C22544A-7EE6-4342-B048-85BDC9FD1C3A}</a:tableStyleId>
              </a:tblPr>
              <a:tblGrid>
                <a:gridCol w="1195307">
                  <a:extLst>
                    <a:ext uri="{9D8B030D-6E8A-4147-A177-3AD203B41FA5}">
                      <a16:colId xmlns:a16="http://schemas.microsoft.com/office/drawing/2014/main" val="1798473187"/>
                    </a:ext>
                  </a:extLst>
                </a:gridCol>
                <a:gridCol w="1195307">
                  <a:extLst>
                    <a:ext uri="{9D8B030D-6E8A-4147-A177-3AD203B41FA5}">
                      <a16:colId xmlns:a16="http://schemas.microsoft.com/office/drawing/2014/main" val="2379901041"/>
                    </a:ext>
                  </a:extLst>
                </a:gridCol>
                <a:gridCol w="1195307">
                  <a:extLst>
                    <a:ext uri="{9D8B030D-6E8A-4147-A177-3AD203B41FA5}">
                      <a16:colId xmlns:a16="http://schemas.microsoft.com/office/drawing/2014/main" val="1624794502"/>
                    </a:ext>
                  </a:extLst>
                </a:gridCol>
                <a:gridCol w="1195307">
                  <a:extLst>
                    <a:ext uri="{9D8B030D-6E8A-4147-A177-3AD203B41FA5}">
                      <a16:colId xmlns:a16="http://schemas.microsoft.com/office/drawing/2014/main" val="3276181863"/>
                    </a:ext>
                  </a:extLst>
                </a:gridCol>
                <a:gridCol w="1195307">
                  <a:extLst>
                    <a:ext uri="{9D8B030D-6E8A-4147-A177-3AD203B41FA5}">
                      <a16:colId xmlns:a16="http://schemas.microsoft.com/office/drawing/2014/main" val="518960149"/>
                    </a:ext>
                  </a:extLst>
                </a:gridCol>
                <a:gridCol w="1195307">
                  <a:extLst>
                    <a:ext uri="{9D8B030D-6E8A-4147-A177-3AD203B41FA5}">
                      <a16:colId xmlns:a16="http://schemas.microsoft.com/office/drawing/2014/main" val="2851416426"/>
                    </a:ext>
                  </a:extLst>
                </a:gridCol>
              </a:tblGrid>
              <a:tr h="320040">
                <a:tc>
                  <a:txBody>
                    <a:bodyPr/>
                    <a:lstStyle/>
                    <a:p>
                      <a:r>
                        <a:rPr lang="en-GB" sz="1700" dirty="0" smtClean="0"/>
                        <a:t>Autumn 1 </a:t>
                      </a:r>
                      <a:endParaRPr lang="en-GB" sz="1700" dirty="0"/>
                    </a:p>
                  </a:txBody>
                  <a:tcPr marL="68580" marR="68580" marT="34290" marB="34290"/>
                </a:tc>
                <a:tc>
                  <a:txBody>
                    <a:bodyPr/>
                    <a:lstStyle/>
                    <a:p>
                      <a:r>
                        <a:rPr lang="en-GB" sz="1700" dirty="0" smtClean="0"/>
                        <a:t>Autumn 2</a:t>
                      </a:r>
                      <a:endParaRPr lang="en-GB" sz="1700" dirty="0"/>
                    </a:p>
                  </a:txBody>
                  <a:tcPr marL="68580" marR="68580" marT="34290" marB="34290"/>
                </a:tc>
                <a:tc>
                  <a:txBody>
                    <a:bodyPr/>
                    <a:lstStyle/>
                    <a:p>
                      <a:r>
                        <a:rPr lang="en-GB" sz="1700" dirty="0" smtClean="0"/>
                        <a:t>Spring</a:t>
                      </a:r>
                      <a:r>
                        <a:rPr lang="en-GB" sz="1700" baseline="0" dirty="0" smtClean="0"/>
                        <a:t> 1</a:t>
                      </a:r>
                      <a:endParaRPr lang="en-GB" sz="1700" dirty="0"/>
                    </a:p>
                  </a:txBody>
                  <a:tcPr marL="68580" marR="68580" marT="34290" marB="34290"/>
                </a:tc>
                <a:tc>
                  <a:txBody>
                    <a:bodyPr/>
                    <a:lstStyle/>
                    <a:p>
                      <a:r>
                        <a:rPr lang="en-GB" sz="1700" dirty="0" smtClean="0"/>
                        <a:t>Spring 2</a:t>
                      </a:r>
                      <a:endParaRPr lang="en-GB" sz="1700" dirty="0"/>
                    </a:p>
                  </a:txBody>
                  <a:tcPr marL="68580" marR="68580" marT="34290" marB="34290"/>
                </a:tc>
                <a:tc>
                  <a:txBody>
                    <a:bodyPr/>
                    <a:lstStyle/>
                    <a:p>
                      <a:r>
                        <a:rPr lang="en-GB" sz="1700" dirty="0" smtClean="0"/>
                        <a:t>Summer</a:t>
                      </a:r>
                      <a:r>
                        <a:rPr lang="en-GB" sz="1700" baseline="0" dirty="0" smtClean="0"/>
                        <a:t> 1</a:t>
                      </a:r>
                      <a:endParaRPr lang="en-GB" sz="1700" dirty="0"/>
                    </a:p>
                  </a:txBody>
                  <a:tcPr marL="68580" marR="68580" marT="34290" marB="34290"/>
                </a:tc>
                <a:tc>
                  <a:txBody>
                    <a:bodyPr/>
                    <a:lstStyle/>
                    <a:p>
                      <a:r>
                        <a:rPr lang="en-GB" sz="1700" dirty="0" smtClean="0"/>
                        <a:t>Summer 2</a:t>
                      </a:r>
                      <a:endParaRPr lang="en-GB" sz="1700" dirty="0"/>
                    </a:p>
                  </a:txBody>
                  <a:tcPr marL="68580" marR="68580" marT="34290" marB="34290"/>
                </a:tc>
                <a:extLst>
                  <a:ext uri="{0D108BD9-81ED-4DB2-BD59-A6C34878D82A}">
                    <a16:rowId xmlns:a16="http://schemas.microsoft.com/office/drawing/2014/main" val="2479512763"/>
                  </a:ext>
                </a:extLst>
              </a:tr>
              <a:tr h="320040">
                <a:tc>
                  <a:txBody>
                    <a:bodyPr/>
                    <a:lstStyle/>
                    <a:p>
                      <a:pPr algn="ctr"/>
                      <a:r>
                        <a:rPr lang="en-GB" sz="1700" b="1" dirty="0" smtClean="0">
                          <a:solidFill>
                            <a:srgbClr val="7030A0"/>
                          </a:solidFill>
                        </a:rPr>
                        <a:t>MHC</a:t>
                      </a:r>
                      <a:endParaRPr lang="en-GB" sz="1700" b="1" dirty="0">
                        <a:solidFill>
                          <a:srgbClr val="009999"/>
                        </a:solidFill>
                      </a:endParaRPr>
                    </a:p>
                  </a:txBody>
                  <a:tcPr marL="68580" marR="68580" marT="34290" marB="34290"/>
                </a:tc>
                <a:tc>
                  <a:txBody>
                    <a:bodyPr/>
                    <a:lstStyle/>
                    <a:p>
                      <a:pPr algn="ctr"/>
                      <a:endParaRPr lang="en-GB" sz="1700" b="1" dirty="0">
                        <a:solidFill>
                          <a:srgbClr val="009999"/>
                        </a:solidFill>
                      </a:endParaRPr>
                    </a:p>
                  </a:txBody>
                  <a:tcPr marL="68580" marR="68580" marT="34290" marB="34290"/>
                </a:tc>
                <a:tc>
                  <a:txBody>
                    <a:bodyPr/>
                    <a:lstStyle/>
                    <a:p>
                      <a:pPr algn="ctr"/>
                      <a:r>
                        <a:rPr lang="en-GB" sz="1700" b="1" dirty="0" smtClean="0">
                          <a:solidFill>
                            <a:srgbClr val="7030A0"/>
                          </a:solidFill>
                        </a:rPr>
                        <a:t>MHC</a:t>
                      </a:r>
                      <a:endParaRPr lang="en-GB" sz="1700" b="1" dirty="0">
                        <a:solidFill>
                          <a:srgbClr val="009999"/>
                        </a:solidFill>
                      </a:endParaRPr>
                    </a:p>
                  </a:txBody>
                  <a:tcPr marL="68580" marR="68580" marT="34290" marB="34290"/>
                </a:tc>
                <a:tc>
                  <a:txBody>
                    <a:bodyPr/>
                    <a:lstStyle/>
                    <a:p>
                      <a:pPr algn="ctr"/>
                      <a:endParaRPr lang="en-GB" sz="1700" b="1" dirty="0">
                        <a:solidFill>
                          <a:srgbClr val="009999"/>
                        </a:solidFill>
                      </a:endParaRPr>
                    </a:p>
                  </a:txBody>
                  <a:tcPr marL="68580" marR="68580" marT="34290" marB="34290"/>
                </a:tc>
                <a:tc>
                  <a:txBody>
                    <a:bodyPr/>
                    <a:lstStyle/>
                    <a:p>
                      <a:pPr algn="ctr"/>
                      <a:r>
                        <a:rPr lang="en-GB" sz="1700" b="1" dirty="0" smtClean="0">
                          <a:solidFill>
                            <a:srgbClr val="7030A0"/>
                          </a:solidFill>
                        </a:rPr>
                        <a:t>MHC</a:t>
                      </a:r>
                      <a:endParaRPr lang="en-GB" sz="1700" b="1" dirty="0">
                        <a:solidFill>
                          <a:srgbClr val="009999"/>
                        </a:solidFill>
                      </a:endParaRPr>
                    </a:p>
                  </a:txBody>
                  <a:tcPr marL="68580" marR="68580" marT="34290" marB="34290"/>
                </a:tc>
                <a:tc>
                  <a:txBody>
                    <a:bodyPr/>
                    <a:lstStyle/>
                    <a:p>
                      <a:pPr algn="ctr"/>
                      <a:endParaRPr lang="en-GB" sz="1700" b="1" dirty="0">
                        <a:solidFill>
                          <a:srgbClr val="009999"/>
                        </a:solidFill>
                      </a:endParaRPr>
                    </a:p>
                  </a:txBody>
                  <a:tcPr marL="68580" marR="68580" marT="34290" marB="34290"/>
                </a:tc>
                <a:extLst>
                  <a:ext uri="{0D108BD9-81ED-4DB2-BD59-A6C34878D82A}">
                    <a16:rowId xmlns:a16="http://schemas.microsoft.com/office/drawing/2014/main" val="1254434902"/>
                  </a:ext>
                </a:extLst>
              </a:tr>
            </a:tbl>
          </a:graphicData>
        </a:graphic>
      </p:graphicFrame>
    </p:spTree>
    <p:extLst>
      <p:ext uri="{BB962C8B-B14F-4D97-AF65-F5344CB8AC3E}">
        <p14:creationId xmlns:p14="http://schemas.microsoft.com/office/powerpoint/2010/main" val="3580563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9434</TotalTime>
  <Words>4337</Words>
  <Application>Microsoft Office PowerPoint</Application>
  <PresentationFormat>On-screen Show (4:3)</PresentationFormat>
  <Paragraphs>496</Paragraphs>
  <Slides>62</Slides>
  <Notes>11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75" baseType="lpstr">
      <vt:lpstr>MS PGothic</vt:lpstr>
      <vt:lpstr>Arial</vt:lpstr>
      <vt:lpstr>Calibri</vt:lpstr>
      <vt:lpstr>Calibri Light</vt:lpstr>
      <vt:lpstr>Cambria</vt:lpstr>
      <vt:lpstr>Montserrat</vt:lpstr>
      <vt:lpstr>Montserrat Medium</vt:lpstr>
      <vt:lpstr>Raleway ExtraBold</vt:lpstr>
      <vt:lpstr>Raleway ExtraLight</vt:lpstr>
      <vt:lpstr>Raleway SemiBold</vt:lpstr>
      <vt:lpstr>Office Theme</vt:lpstr>
      <vt:lpstr>1_Office Theme</vt:lpstr>
      <vt:lpstr>Document</vt:lpstr>
      <vt:lpstr>Senco Network</vt:lpstr>
      <vt:lpstr>Agenda</vt:lpstr>
      <vt:lpstr>Introduction and welcome</vt:lpstr>
      <vt:lpstr>What works for you?</vt:lpstr>
      <vt:lpstr> Health Minds Support to Schools* </vt:lpstr>
      <vt:lpstr>Mental Health Champions (MHC)  and  Mental Health Champions Plus (MHC+)</vt:lpstr>
      <vt:lpstr>MHCs - the story so far:</vt:lpstr>
      <vt:lpstr>Changes for this year</vt:lpstr>
      <vt:lpstr>PowerPoint Presentation</vt:lpstr>
      <vt:lpstr>PowerPoint Presentation</vt:lpstr>
      <vt:lpstr>What next? </vt:lpstr>
      <vt:lpstr>Bradford Healthy Minds Chartermark &amp; Bradford DfE Accredited Senior  Mental Health Leads Training </vt:lpstr>
      <vt:lpstr>Recommendations to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Process and Support</vt:lpstr>
      <vt:lpstr>Bradford Healthy Minds Chartermark</vt:lpstr>
      <vt:lpstr>PowerPoint Presentation</vt:lpstr>
      <vt:lpstr>PowerPoint Presentation</vt:lpstr>
      <vt:lpstr>PowerPoint Presentation</vt:lpstr>
      <vt:lpstr>DfE Accredited Senior  Mental Health Leads Training</vt:lpstr>
      <vt:lpstr>CDC outcomes frameworks*</vt:lpstr>
      <vt:lpstr>CDC Outcomes Framework   SENCO Network Meeting September 21 V1.0</vt:lpstr>
      <vt:lpstr>SEND Governance</vt:lpstr>
      <vt:lpstr>Council Plans &amp; Strategies - Priorities</vt:lpstr>
      <vt:lpstr>Co-production</vt:lpstr>
      <vt:lpstr>PowerPoint Presentation</vt:lpstr>
      <vt:lpstr>PowerPoint Presentation</vt:lpstr>
      <vt:lpstr>PowerPoint Presentation</vt:lpstr>
      <vt:lpstr>Outputs vs Outcomes</vt:lpstr>
      <vt:lpstr>Outcomes Based Commissioning</vt:lpstr>
      <vt:lpstr>How does OBC relate to the SEND Reforms (Children and Families Act 2014)? </vt:lpstr>
      <vt:lpstr>Council for Disabled Children – Action plan</vt:lpstr>
      <vt:lpstr>Anticipated benefits </vt:lpstr>
      <vt:lpstr>Questions  </vt:lpstr>
      <vt:lpstr>16 - 25 training*</vt:lpstr>
      <vt:lpstr>Family Leadership Programme  SENCO Network Meeting September 21</vt:lpstr>
      <vt:lpstr>Introduction</vt:lpstr>
      <vt:lpstr>PowerPoint Presentation</vt:lpstr>
      <vt:lpstr>Preparation for Adulthood</vt:lpstr>
      <vt:lpstr>PowerPoint Presentation</vt:lpstr>
      <vt:lpstr>Co-production</vt:lpstr>
      <vt:lpstr>Raising awareness</vt:lpstr>
      <vt:lpstr>Legislation</vt:lpstr>
      <vt:lpstr>Resources </vt:lpstr>
      <vt:lpstr>Questions  </vt:lpstr>
      <vt:lpstr>Update from Educational Emotional Wellbeing Practitioner Team</vt:lpstr>
      <vt:lpstr>Making request for specialist provision - what and how *</vt:lpstr>
      <vt:lpstr>Requesting a specialist provision</vt:lpstr>
      <vt:lpstr>Consultation process</vt:lpstr>
      <vt:lpstr>Special School Compatibility</vt:lpstr>
      <vt:lpstr>Types of special school</vt:lpstr>
      <vt:lpstr>Types of Resourced Provision</vt:lpstr>
      <vt:lpstr>SEND Q and A</vt:lpstr>
      <vt:lpstr>Feedback or Questions</vt:lpstr>
      <vt:lpstr>Date of next meeting</vt:lpstr>
      <vt:lpstr>Questions</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303</cp:revision>
  <cp:lastPrinted>2019-09-09T16:04:41Z</cp:lastPrinted>
  <dcterms:created xsi:type="dcterms:W3CDTF">2017-01-23T10:10:23Z</dcterms:created>
  <dcterms:modified xsi:type="dcterms:W3CDTF">2021-09-22T13:58:04Z</dcterms:modified>
</cp:coreProperties>
</file>