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6"/>
  </p:notesMasterIdLst>
  <p:handoutMasterIdLst>
    <p:handoutMasterId r:id="rId57"/>
  </p:handoutMasterIdLst>
  <p:sldIdLst>
    <p:sldId id="256" r:id="rId3"/>
    <p:sldId id="769" r:id="rId4"/>
    <p:sldId id="1134" r:id="rId5"/>
    <p:sldId id="1122" r:id="rId6"/>
    <p:sldId id="1123" r:id="rId7"/>
    <p:sldId id="1124" r:id="rId8"/>
    <p:sldId id="1125" r:id="rId9"/>
    <p:sldId id="1126" r:id="rId10"/>
    <p:sldId id="1127" r:id="rId11"/>
    <p:sldId id="269" r:id="rId12"/>
    <p:sldId id="1135" r:id="rId13"/>
    <p:sldId id="1128" r:id="rId14"/>
    <p:sldId id="1129" r:id="rId15"/>
    <p:sldId id="1130" r:id="rId16"/>
    <p:sldId id="1131" r:id="rId17"/>
    <p:sldId id="1132" r:id="rId18"/>
    <p:sldId id="1136" r:id="rId19"/>
    <p:sldId id="1133" r:id="rId20"/>
    <p:sldId id="1138" r:id="rId21"/>
    <p:sldId id="1139" r:id="rId22"/>
    <p:sldId id="771" r:id="rId23"/>
    <p:sldId id="1140" r:id="rId24"/>
    <p:sldId id="258" r:id="rId25"/>
    <p:sldId id="279" r:id="rId26"/>
    <p:sldId id="278" r:id="rId27"/>
    <p:sldId id="287" r:id="rId28"/>
    <p:sldId id="301" r:id="rId29"/>
    <p:sldId id="282" r:id="rId30"/>
    <p:sldId id="283" r:id="rId31"/>
    <p:sldId id="266" r:id="rId32"/>
    <p:sldId id="288" r:id="rId33"/>
    <p:sldId id="276" r:id="rId34"/>
    <p:sldId id="300" r:id="rId35"/>
    <p:sldId id="298" r:id="rId36"/>
    <p:sldId id="302" r:id="rId37"/>
    <p:sldId id="289" r:id="rId38"/>
    <p:sldId id="294" r:id="rId39"/>
    <p:sldId id="295" r:id="rId40"/>
    <p:sldId id="296" r:id="rId41"/>
    <p:sldId id="303" r:id="rId42"/>
    <p:sldId id="304" r:id="rId43"/>
    <p:sldId id="305" r:id="rId44"/>
    <p:sldId id="306" r:id="rId45"/>
    <p:sldId id="307" r:id="rId46"/>
    <p:sldId id="308" r:id="rId47"/>
    <p:sldId id="309" r:id="rId48"/>
    <p:sldId id="299" r:id="rId49"/>
    <p:sldId id="273" r:id="rId50"/>
    <p:sldId id="268" r:id="rId51"/>
    <p:sldId id="267" r:id="rId52"/>
    <p:sldId id="1141" r:id="rId53"/>
    <p:sldId id="274" r:id="rId54"/>
    <p:sldId id="383" r:id="rId5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6200A"/>
    <a:srgbClr val="FF9933"/>
    <a:srgbClr val="FFFF66"/>
    <a:srgbClr val="FF6600"/>
    <a:srgbClr val="33CCCC"/>
    <a:srgbClr val="FF9900"/>
    <a:srgbClr val="F0EA00"/>
    <a:srgbClr val="AEF01C"/>
    <a:srgbClr val="56E2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68384" autoAdjust="0"/>
  </p:normalViewPr>
  <p:slideViewPr>
    <p:cSldViewPr>
      <p:cViewPr varScale="1">
        <p:scale>
          <a:sx n="72" d="100"/>
          <a:sy n="72" d="100"/>
        </p:scale>
        <p:origin x="1344" y="66"/>
      </p:cViewPr>
      <p:guideLst>
        <p:guide orient="horz" pos="2160"/>
        <p:guide pos="2880"/>
      </p:guideLst>
    </p:cSldViewPr>
  </p:slideViewPr>
  <p:notesTextViewPr>
    <p:cViewPr>
      <p:scale>
        <a:sx n="1" d="1"/>
        <a:sy n="1" d="1"/>
      </p:scale>
      <p:origin x="0" y="0"/>
    </p:cViewPr>
  </p:notesTextViewPr>
  <p:sorterViewPr>
    <p:cViewPr>
      <p:scale>
        <a:sx n="100" d="100"/>
        <a:sy n="100" d="100"/>
      </p:scale>
      <p:origin x="0" y="1332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handoutMaster" Target="handoutMasters/handout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EE5FF9-ECA7-40F1-A3C6-1797F29300C3}"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n-GB"/>
        </a:p>
      </dgm:t>
    </dgm:pt>
    <dgm:pt modelId="{524956DC-6024-49F5-B96A-BEA03E623170}">
      <dgm:prSet phldrT="[Text]"/>
      <dgm:spPr/>
      <dgm:t>
        <a:bodyPr/>
        <a:lstStyle/>
        <a:p>
          <a:r>
            <a:rPr lang="en-GB" dirty="0"/>
            <a:t>The quality of evidence does not provide sufficient information / align to the legal criteria</a:t>
          </a:r>
        </a:p>
      </dgm:t>
    </dgm:pt>
    <dgm:pt modelId="{C541B2A1-5735-448A-954C-4A888A8AE66E}" type="parTrans" cxnId="{E869C7AE-3DBC-4F92-A949-C90BCBC9EF60}">
      <dgm:prSet/>
      <dgm:spPr/>
      <dgm:t>
        <a:bodyPr/>
        <a:lstStyle/>
        <a:p>
          <a:endParaRPr lang="en-GB"/>
        </a:p>
      </dgm:t>
    </dgm:pt>
    <dgm:pt modelId="{4F31C1E5-594D-4477-BBC6-60C953D32E5F}" type="sibTrans" cxnId="{E869C7AE-3DBC-4F92-A949-C90BCBC9EF60}">
      <dgm:prSet/>
      <dgm:spPr/>
      <dgm:t>
        <a:bodyPr/>
        <a:lstStyle/>
        <a:p>
          <a:endParaRPr lang="en-GB"/>
        </a:p>
      </dgm:t>
    </dgm:pt>
    <dgm:pt modelId="{DF7D1E55-564B-45AA-83E2-6F30066EAB48}">
      <dgm:prSet phldrT="[Text]"/>
      <dgm:spPr/>
      <dgm:t>
        <a:bodyPr/>
        <a:lstStyle/>
        <a:p>
          <a:r>
            <a:rPr lang="en-GB" dirty="0"/>
            <a:t>Mediation</a:t>
          </a:r>
        </a:p>
      </dgm:t>
    </dgm:pt>
    <dgm:pt modelId="{C5B75ECF-610F-46F1-BC2D-F0C097FB8E10}" type="parTrans" cxnId="{555FE866-2F11-4408-AD46-346E641D5776}">
      <dgm:prSet/>
      <dgm:spPr/>
      <dgm:t>
        <a:bodyPr/>
        <a:lstStyle/>
        <a:p>
          <a:endParaRPr lang="en-GB"/>
        </a:p>
      </dgm:t>
    </dgm:pt>
    <dgm:pt modelId="{2A3339B5-254D-4258-B612-A4405C14059A}" type="sibTrans" cxnId="{555FE866-2F11-4408-AD46-346E641D5776}">
      <dgm:prSet/>
      <dgm:spPr/>
      <dgm:t>
        <a:bodyPr/>
        <a:lstStyle/>
        <a:p>
          <a:endParaRPr lang="en-GB"/>
        </a:p>
      </dgm:t>
    </dgm:pt>
    <dgm:pt modelId="{5AEF9047-5085-4ED0-84F8-74599D063DCF}">
      <dgm:prSet phldrT="[Text]"/>
      <dgm:spPr/>
      <dgm:t>
        <a:bodyPr/>
        <a:lstStyle/>
        <a:p>
          <a:r>
            <a:rPr lang="en-GB" dirty="0"/>
            <a:t>School provides additional information</a:t>
          </a:r>
        </a:p>
      </dgm:t>
    </dgm:pt>
    <dgm:pt modelId="{DFFFD506-E109-4F41-9617-228510B0D612}" type="parTrans" cxnId="{2DCA7BA0-B743-4556-BBEA-095704C8E64C}">
      <dgm:prSet/>
      <dgm:spPr/>
      <dgm:t>
        <a:bodyPr/>
        <a:lstStyle/>
        <a:p>
          <a:endParaRPr lang="en-GB"/>
        </a:p>
      </dgm:t>
    </dgm:pt>
    <dgm:pt modelId="{8CD8A1E2-74D5-4314-A359-EE486A114604}" type="sibTrans" cxnId="{2DCA7BA0-B743-4556-BBEA-095704C8E64C}">
      <dgm:prSet/>
      <dgm:spPr/>
      <dgm:t>
        <a:bodyPr/>
        <a:lstStyle/>
        <a:p>
          <a:endParaRPr lang="en-GB"/>
        </a:p>
      </dgm:t>
    </dgm:pt>
    <dgm:pt modelId="{9CA1B132-1B41-44A7-B480-3D64AFE4DCC2}">
      <dgm:prSet phldrT="[Text]"/>
      <dgm:spPr/>
      <dgm:t>
        <a:bodyPr/>
        <a:lstStyle/>
        <a:p>
          <a:r>
            <a:rPr lang="en-GB" dirty="0"/>
            <a:t>Panel decision overturned – decision to assess</a:t>
          </a:r>
        </a:p>
      </dgm:t>
    </dgm:pt>
    <dgm:pt modelId="{BED62BE0-5BAD-4603-901F-48E1C6FE7F40}" type="parTrans" cxnId="{1076A4DE-4866-4886-B275-277E547CF32B}">
      <dgm:prSet/>
      <dgm:spPr/>
      <dgm:t>
        <a:bodyPr/>
        <a:lstStyle/>
        <a:p>
          <a:endParaRPr lang="en-GB"/>
        </a:p>
      </dgm:t>
    </dgm:pt>
    <dgm:pt modelId="{B898E9D4-FAC3-48F6-BA26-AAF10046337B}" type="sibTrans" cxnId="{1076A4DE-4866-4886-B275-277E547CF32B}">
      <dgm:prSet/>
      <dgm:spPr/>
      <dgm:t>
        <a:bodyPr/>
        <a:lstStyle/>
        <a:p>
          <a:endParaRPr lang="en-GB"/>
        </a:p>
      </dgm:t>
    </dgm:pt>
    <dgm:pt modelId="{ACE847F1-224C-445F-B867-0B297CF2D4A0}">
      <dgm:prSet phldrT="[Text]"/>
      <dgm:spPr/>
      <dgm:t>
        <a:bodyPr/>
        <a:lstStyle/>
        <a:p>
          <a:r>
            <a:rPr lang="en-GB"/>
            <a:t>Panel </a:t>
          </a:r>
          <a:r>
            <a:rPr lang="en-GB" dirty="0"/>
            <a:t>declines</a:t>
          </a:r>
        </a:p>
      </dgm:t>
    </dgm:pt>
    <dgm:pt modelId="{4AEA4088-B874-4785-BB59-8687095784EC}" type="parTrans" cxnId="{12834DED-372A-4E02-B4D7-6D6E2A8EF546}">
      <dgm:prSet/>
      <dgm:spPr/>
      <dgm:t>
        <a:bodyPr/>
        <a:lstStyle/>
        <a:p>
          <a:endParaRPr lang="en-GB"/>
        </a:p>
      </dgm:t>
    </dgm:pt>
    <dgm:pt modelId="{17E1969A-CC41-4102-8857-FFDEE328C681}" type="sibTrans" cxnId="{12834DED-372A-4E02-B4D7-6D6E2A8EF546}">
      <dgm:prSet/>
      <dgm:spPr/>
      <dgm:t>
        <a:bodyPr/>
        <a:lstStyle/>
        <a:p>
          <a:endParaRPr lang="en-GB"/>
        </a:p>
      </dgm:t>
    </dgm:pt>
    <dgm:pt modelId="{3E77C816-22C2-4FA4-9504-F33F68F1D607}" type="pres">
      <dgm:prSet presAssocID="{18EE5FF9-ECA7-40F1-A3C6-1797F29300C3}" presName="outerComposite" presStyleCnt="0">
        <dgm:presLayoutVars>
          <dgm:chMax val="5"/>
          <dgm:dir/>
          <dgm:resizeHandles val="exact"/>
        </dgm:presLayoutVars>
      </dgm:prSet>
      <dgm:spPr/>
    </dgm:pt>
    <dgm:pt modelId="{50294996-61CD-44E6-8A2D-6B5F14B1B8AF}" type="pres">
      <dgm:prSet presAssocID="{18EE5FF9-ECA7-40F1-A3C6-1797F29300C3}" presName="dummyMaxCanvas" presStyleCnt="0">
        <dgm:presLayoutVars/>
      </dgm:prSet>
      <dgm:spPr/>
    </dgm:pt>
    <dgm:pt modelId="{5B76912A-E8E2-405F-84E8-6533E671F57E}" type="pres">
      <dgm:prSet presAssocID="{18EE5FF9-ECA7-40F1-A3C6-1797F29300C3}" presName="FiveNodes_1" presStyleLbl="node1" presStyleIdx="0" presStyleCnt="5">
        <dgm:presLayoutVars>
          <dgm:bulletEnabled val="1"/>
        </dgm:presLayoutVars>
      </dgm:prSet>
      <dgm:spPr/>
    </dgm:pt>
    <dgm:pt modelId="{DA3A11AB-B9A1-4F2D-87CB-C46EEB821F85}" type="pres">
      <dgm:prSet presAssocID="{18EE5FF9-ECA7-40F1-A3C6-1797F29300C3}" presName="FiveNodes_2" presStyleLbl="node1" presStyleIdx="1" presStyleCnt="5">
        <dgm:presLayoutVars>
          <dgm:bulletEnabled val="1"/>
        </dgm:presLayoutVars>
      </dgm:prSet>
      <dgm:spPr/>
    </dgm:pt>
    <dgm:pt modelId="{F958DE84-4901-488A-8B55-BABA1CF1BA75}" type="pres">
      <dgm:prSet presAssocID="{18EE5FF9-ECA7-40F1-A3C6-1797F29300C3}" presName="FiveNodes_3" presStyleLbl="node1" presStyleIdx="2" presStyleCnt="5">
        <dgm:presLayoutVars>
          <dgm:bulletEnabled val="1"/>
        </dgm:presLayoutVars>
      </dgm:prSet>
      <dgm:spPr/>
    </dgm:pt>
    <dgm:pt modelId="{B8FE018F-419A-48FC-AFC9-5A655220A195}" type="pres">
      <dgm:prSet presAssocID="{18EE5FF9-ECA7-40F1-A3C6-1797F29300C3}" presName="FiveNodes_4" presStyleLbl="node1" presStyleIdx="3" presStyleCnt="5">
        <dgm:presLayoutVars>
          <dgm:bulletEnabled val="1"/>
        </dgm:presLayoutVars>
      </dgm:prSet>
      <dgm:spPr/>
    </dgm:pt>
    <dgm:pt modelId="{47D0DD37-AF95-497A-A084-1A32DB1D0A8D}" type="pres">
      <dgm:prSet presAssocID="{18EE5FF9-ECA7-40F1-A3C6-1797F29300C3}" presName="FiveNodes_5" presStyleLbl="node1" presStyleIdx="4" presStyleCnt="5">
        <dgm:presLayoutVars>
          <dgm:bulletEnabled val="1"/>
        </dgm:presLayoutVars>
      </dgm:prSet>
      <dgm:spPr/>
    </dgm:pt>
    <dgm:pt modelId="{287AB22D-E48D-4217-BBF4-EFD5437F3FB1}" type="pres">
      <dgm:prSet presAssocID="{18EE5FF9-ECA7-40F1-A3C6-1797F29300C3}" presName="FiveConn_1-2" presStyleLbl="fgAccFollowNode1" presStyleIdx="0" presStyleCnt="4">
        <dgm:presLayoutVars>
          <dgm:bulletEnabled val="1"/>
        </dgm:presLayoutVars>
      </dgm:prSet>
      <dgm:spPr/>
    </dgm:pt>
    <dgm:pt modelId="{B347494B-3AA6-4FB5-85E7-F7656F1AD845}" type="pres">
      <dgm:prSet presAssocID="{18EE5FF9-ECA7-40F1-A3C6-1797F29300C3}" presName="FiveConn_2-3" presStyleLbl="fgAccFollowNode1" presStyleIdx="1" presStyleCnt="4">
        <dgm:presLayoutVars>
          <dgm:bulletEnabled val="1"/>
        </dgm:presLayoutVars>
      </dgm:prSet>
      <dgm:spPr/>
    </dgm:pt>
    <dgm:pt modelId="{0B1532CF-2AA2-40FE-A980-35D16E528BC3}" type="pres">
      <dgm:prSet presAssocID="{18EE5FF9-ECA7-40F1-A3C6-1797F29300C3}" presName="FiveConn_3-4" presStyleLbl="fgAccFollowNode1" presStyleIdx="2" presStyleCnt="4">
        <dgm:presLayoutVars>
          <dgm:bulletEnabled val="1"/>
        </dgm:presLayoutVars>
      </dgm:prSet>
      <dgm:spPr/>
    </dgm:pt>
    <dgm:pt modelId="{F8C628F0-D0FC-4FC6-8BA1-E055BD3547A9}" type="pres">
      <dgm:prSet presAssocID="{18EE5FF9-ECA7-40F1-A3C6-1797F29300C3}" presName="FiveConn_4-5" presStyleLbl="fgAccFollowNode1" presStyleIdx="3" presStyleCnt="4">
        <dgm:presLayoutVars>
          <dgm:bulletEnabled val="1"/>
        </dgm:presLayoutVars>
      </dgm:prSet>
      <dgm:spPr/>
    </dgm:pt>
    <dgm:pt modelId="{60ABF466-2B5B-41A9-9360-F99AD395A0FA}" type="pres">
      <dgm:prSet presAssocID="{18EE5FF9-ECA7-40F1-A3C6-1797F29300C3}" presName="FiveNodes_1_text" presStyleLbl="node1" presStyleIdx="4" presStyleCnt="5">
        <dgm:presLayoutVars>
          <dgm:bulletEnabled val="1"/>
        </dgm:presLayoutVars>
      </dgm:prSet>
      <dgm:spPr/>
    </dgm:pt>
    <dgm:pt modelId="{D8CE5422-02CE-4EA3-A422-DDD1AD1A7513}" type="pres">
      <dgm:prSet presAssocID="{18EE5FF9-ECA7-40F1-A3C6-1797F29300C3}" presName="FiveNodes_2_text" presStyleLbl="node1" presStyleIdx="4" presStyleCnt="5">
        <dgm:presLayoutVars>
          <dgm:bulletEnabled val="1"/>
        </dgm:presLayoutVars>
      </dgm:prSet>
      <dgm:spPr/>
    </dgm:pt>
    <dgm:pt modelId="{B363B631-892A-4155-ADA2-67644475572F}" type="pres">
      <dgm:prSet presAssocID="{18EE5FF9-ECA7-40F1-A3C6-1797F29300C3}" presName="FiveNodes_3_text" presStyleLbl="node1" presStyleIdx="4" presStyleCnt="5">
        <dgm:presLayoutVars>
          <dgm:bulletEnabled val="1"/>
        </dgm:presLayoutVars>
      </dgm:prSet>
      <dgm:spPr/>
    </dgm:pt>
    <dgm:pt modelId="{3E935718-F533-4574-8ABE-658DD7CAD3DC}" type="pres">
      <dgm:prSet presAssocID="{18EE5FF9-ECA7-40F1-A3C6-1797F29300C3}" presName="FiveNodes_4_text" presStyleLbl="node1" presStyleIdx="4" presStyleCnt="5">
        <dgm:presLayoutVars>
          <dgm:bulletEnabled val="1"/>
        </dgm:presLayoutVars>
      </dgm:prSet>
      <dgm:spPr/>
    </dgm:pt>
    <dgm:pt modelId="{EFEFBE78-A926-4166-84D1-5C386FFBD7C9}" type="pres">
      <dgm:prSet presAssocID="{18EE5FF9-ECA7-40F1-A3C6-1797F29300C3}" presName="FiveNodes_5_text" presStyleLbl="node1" presStyleIdx="4" presStyleCnt="5">
        <dgm:presLayoutVars>
          <dgm:bulletEnabled val="1"/>
        </dgm:presLayoutVars>
      </dgm:prSet>
      <dgm:spPr/>
    </dgm:pt>
  </dgm:ptLst>
  <dgm:cxnLst>
    <dgm:cxn modelId="{1575991A-9AFC-4CBA-A292-AE5AB25426B3}" type="presOf" srcId="{17E1969A-CC41-4102-8857-FFDEE328C681}" destId="{B347494B-3AA6-4FB5-85E7-F7656F1AD845}" srcOrd="0" destOrd="0" presId="urn:microsoft.com/office/officeart/2005/8/layout/vProcess5"/>
    <dgm:cxn modelId="{461E0C28-079E-4919-B29F-E02C5B46B6CD}" type="presOf" srcId="{DF7D1E55-564B-45AA-83E2-6F30066EAB48}" destId="{B363B631-892A-4155-ADA2-67644475572F}" srcOrd="1" destOrd="0" presId="urn:microsoft.com/office/officeart/2005/8/layout/vProcess5"/>
    <dgm:cxn modelId="{2FA86E2B-F24F-43AD-896B-9F416B1C6940}" type="presOf" srcId="{524956DC-6024-49F5-B96A-BEA03E623170}" destId="{5B76912A-E8E2-405F-84E8-6533E671F57E}" srcOrd="0" destOrd="0" presId="urn:microsoft.com/office/officeart/2005/8/layout/vProcess5"/>
    <dgm:cxn modelId="{AEE9E42F-1346-4BCA-AAC6-11979471CB42}" type="presOf" srcId="{ACE847F1-224C-445F-B867-0B297CF2D4A0}" destId="{D8CE5422-02CE-4EA3-A422-DDD1AD1A7513}" srcOrd="1" destOrd="0" presId="urn:microsoft.com/office/officeart/2005/8/layout/vProcess5"/>
    <dgm:cxn modelId="{5F8D8F33-21A9-4675-BAE5-84A43E5A5A83}" type="presOf" srcId="{5AEF9047-5085-4ED0-84F8-74599D063DCF}" destId="{3E935718-F533-4574-8ABE-658DD7CAD3DC}" srcOrd="1" destOrd="0" presId="urn:microsoft.com/office/officeart/2005/8/layout/vProcess5"/>
    <dgm:cxn modelId="{555FE866-2F11-4408-AD46-346E641D5776}" srcId="{18EE5FF9-ECA7-40F1-A3C6-1797F29300C3}" destId="{DF7D1E55-564B-45AA-83E2-6F30066EAB48}" srcOrd="2" destOrd="0" parTransId="{C5B75ECF-610F-46F1-BC2D-F0C097FB8E10}" sibTransId="{2A3339B5-254D-4258-B612-A4405C14059A}"/>
    <dgm:cxn modelId="{2B0EF24A-46F0-4126-9D9E-3C9CBD9CC11F}" type="presOf" srcId="{9CA1B132-1B41-44A7-B480-3D64AFE4DCC2}" destId="{EFEFBE78-A926-4166-84D1-5C386FFBD7C9}" srcOrd="1" destOrd="0" presId="urn:microsoft.com/office/officeart/2005/8/layout/vProcess5"/>
    <dgm:cxn modelId="{1456F84F-FB21-43E0-BBA5-7EA37074AE1E}" type="presOf" srcId="{5AEF9047-5085-4ED0-84F8-74599D063DCF}" destId="{B8FE018F-419A-48FC-AFC9-5A655220A195}" srcOrd="0" destOrd="0" presId="urn:microsoft.com/office/officeart/2005/8/layout/vProcess5"/>
    <dgm:cxn modelId="{07E28582-ADD8-400E-9D37-0442B49AF7E5}" type="presOf" srcId="{8CD8A1E2-74D5-4314-A359-EE486A114604}" destId="{F8C628F0-D0FC-4FC6-8BA1-E055BD3547A9}" srcOrd="0" destOrd="0" presId="urn:microsoft.com/office/officeart/2005/8/layout/vProcess5"/>
    <dgm:cxn modelId="{1B61638D-BBA2-47A0-8722-6CD68A158D8E}" type="presOf" srcId="{9CA1B132-1B41-44A7-B480-3D64AFE4DCC2}" destId="{47D0DD37-AF95-497A-A084-1A32DB1D0A8D}" srcOrd="0" destOrd="0" presId="urn:microsoft.com/office/officeart/2005/8/layout/vProcess5"/>
    <dgm:cxn modelId="{FD21A99E-4CBE-48ED-ACB9-93A9DC05FB87}" type="presOf" srcId="{ACE847F1-224C-445F-B867-0B297CF2D4A0}" destId="{DA3A11AB-B9A1-4F2D-87CB-C46EEB821F85}" srcOrd="0" destOrd="0" presId="urn:microsoft.com/office/officeart/2005/8/layout/vProcess5"/>
    <dgm:cxn modelId="{2DCA7BA0-B743-4556-BBEA-095704C8E64C}" srcId="{18EE5FF9-ECA7-40F1-A3C6-1797F29300C3}" destId="{5AEF9047-5085-4ED0-84F8-74599D063DCF}" srcOrd="3" destOrd="0" parTransId="{DFFFD506-E109-4F41-9617-228510B0D612}" sibTransId="{8CD8A1E2-74D5-4314-A359-EE486A114604}"/>
    <dgm:cxn modelId="{E869C7AE-3DBC-4F92-A949-C90BCBC9EF60}" srcId="{18EE5FF9-ECA7-40F1-A3C6-1797F29300C3}" destId="{524956DC-6024-49F5-B96A-BEA03E623170}" srcOrd="0" destOrd="0" parTransId="{C541B2A1-5735-448A-954C-4A888A8AE66E}" sibTransId="{4F31C1E5-594D-4477-BBC6-60C953D32E5F}"/>
    <dgm:cxn modelId="{0A906BB6-FD59-4D27-B1A8-5DCABFAA70FF}" type="presOf" srcId="{18EE5FF9-ECA7-40F1-A3C6-1797F29300C3}" destId="{3E77C816-22C2-4FA4-9504-F33F68F1D607}" srcOrd="0" destOrd="0" presId="urn:microsoft.com/office/officeart/2005/8/layout/vProcess5"/>
    <dgm:cxn modelId="{29E426C5-AB10-4B04-A60D-A14E89AAB044}" type="presOf" srcId="{4F31C1E5-594D-4477-BBC6-60C953D32E5F}" destId="{287AB22D-E48D-4217-BBF4-EFD5437F3FB1}" srcOrd="0" destOrd="0" presId="urn:microsoft.com/office/officeart/2005/8/layout/vProcess5"/>
    <dgm:cxn modelId="{E2CA23CB-5B68-4224-9B96-7E5B9890D833}" type="presOf" srcId="{2A3339B5-254D-4258-B612-A4405C14059A}" destId="{0B1532CF-2AA2-40FE-A980-35D16E528BC3}" srcOrd="0" destOrd="0" presId="urn:microsoft.com/office/officeart/2005/8/layout/vProcess5"/>
    <dgm:cxn modelId="{1076A4DE-4866-4886-B275-277E547CF32B}" srcId="{18EE5FF9-ECA7-40F1-A3C6-1797F29300C3}" destId="{9CA1B132-1B41-44A7-B480-3D64AFE4DCC2}" srcOrd="4" destOrd="0" parTransId="{BED62BE0-5BAD-4603-901F-48E1C6FE7F40}" sibTransId="{B898E9D4-FAC3-48F6-BA26-AAF10046337B}"/>
    <dgm:cxn modelId="{12834DED-372A-4E02-B4D7-6D6E2A8EF546}" srcId="{18EE5FF9-ECA7-40F1-A3C6-1797F29300C3}" destId="{ACE847F1-224C-445F-B867-0B297CF2D4A0}" srcOrd="1" destOrd="0" parTransId="{4AEA4088-B874-4785-BB59-8687095784EC}" sibTransId="{17E1969A-CC41-4102-8857-FFDEE328C681}"/>
    <dgm:cxn modelId="{0F2BDBFB-D6C9-40FF-B978-73C9C7BA563B}" type="presOf" srcId="{524956DC-6024-49F5-B96A-BEA03E623170}" destId="{60ABF466-2B5B-41A9-9360-F99AD395A0FA}" srcOrd="1" destOrd="0" presId="urn:microsoft.com/office/officeart/2005/8/layout/vProcess5"/>
    <dgm:cxn modelId="{BF6D1AFC-E6DD-4E4D-907F-C68D170CAFEC}" type="presOf" srcId="{DF7D1E55-564B-45AA-83E2-6F30066EAB48}" destId="{F958DE84-4901-488A-8B55-BABA1CF1BA75}" srcOrd="0" destOrd="0" presId="urn:microsoft.com/office/officeart/2005/8/layout/vProcess5"/>
    <dgm:cxn modelId="{6E287378-7BFF-486B-9553-52D1DF4DBC9F}" type="presParOf" srcId="{3E77C816-22C2-4FA4-9504-F33F68F1D607}" destId="{50294996-61CD-44E6-8A2D-6B5F14B1B8AF}" srcOrd="0" destOrd="0" presId="urn:microsoft.com/office/officeart/2005/8/layout/vProcess5"/>
    <dgm:cxn modelId="{FEB7146C-C4A5-433A-9012-597C571DBD63}" type="presParOf" srcId="{3E77C816-22C2-4FA4-9504-F33F68F1D607}" destId="{5B76912A-E8E2-405F-84E8-6533E671F57E}" srcOrd="1" destOrd="0" presId="urn:microsoft.com/office/officeart/2005/8/layout/vProcess5"/>
    <dgm:cxn modelId="{7ED593F4-D19F-4736-82AC-3B78E1F7D30A}" type="presParOf" srcId="{3E77C816-22C2-4FA4-9504-F33F68F1D607}" destId="{DA3A11AB-B9A1-4F2D-87CB-C46EEB821F85}" srcOrd="2" destOrd="0" presId="urn:microsoft.com/office/officeart/2005/8/layout/vProcess5"/>
    <dgm:cxn modelId="{96531CC6-C75F-4762-82F0-8D4DD65B3974}" type="presParOf" srcId="{3E77C816-22C2-4FA4-9504-F33F68F1D607}" destId="{F958DE84-4901-488A-8B55-BABA1CF1BA75}" srcOrd="3" destOrd="0" presId="urn:microsoft.com/office/officeart/2005/8/layout/vProcess5"/>
    <dgm:cxn modelId="{C50AC068-FCF1-499C-8C64-D399456183DA}" type="presParOf" srcId="{3E77C816-22C2-4FA4-9504-F33F68F1D607}" destId="{B8FE018F-419A-48FC-AFC9-5A655220A195}" srcOrd="4" destOrd="0" presId="urn:microsoft.com/office/officeart/2005/8/layout/vProcess5"/>
    <dgm:cxn modelId="{BC7D3DB1-9C42-4B32-A449-7F59D21B602D}" type="presParOf" srcId="{3E77C816-22C2-4FA4-9504-F33F68F1D607}" destId="{47D0DD37-AF95-497A-A084-1A32DB1D0A8D}" srcOrd="5" destOrd="0" presId="urn:microsoft.com/office/officeart/2005/8/layout/vProcess5"/>
    <dgm:cxn modelId="{F793596A-D264-4D14-8B74-D10DD8C7DB29}" type="presParOf" srcId="{3E77C816-22C2-4FA4-9504-F33F68F1D607}" destId="{287AB22D-E48D-4217-BBF4-EFD5437F3FB1}" srcOrd="6" destOrd="0" presId="urn:microsoft.com/office/officeart/2005/8/layout/vProcess5"/>
    <dgm:cxn modelId="{C4C45EE0-69F4-4482-89BC-0CA90A858D4F}" type="presParOf" srcId="{3E77C816-22C2-4FA4-9504-F33F68F1D607}" destId="{B347494B-3AA6-4FB5-85E7-F7656F1AD845}" srcOrd="7" destOrd="0" presId="urn:microsoft.com/office/officeart/2005/8/layout/vProcess5"/>
    <dgm:cxn modelId="{54ECB32F-F3A1-4B07-9AAE-278983C6F218}" type="presParOf" srcId="{3E77C816-22C2-4FA4-9504-F33F68F1D607}" destId="{0B1532CF-2AA2-40FE-A980-35D16E528BC3}" srcOrd="8" destOrd="0" presId="urn:microsoft.com/office/officeart/2005/8/layout/vProcess5"/>
    <dgm:cxn modelId="{4535FA2A-80C4-4A94-B8DA-5C6799A553A3}" type="presParOf" srcId="{3E77C816-22C2-4FA4-9504-F33F68F1D607}" destId="{F8C628F0-D0FC-4FC6-8BA1-E055BD3547A9}" srcOrd="9" destOrd="0" presId="urn:microsoft.com/office/officeart/2005/8/layout/vProcess5"/>
    <dgm:cxn modelId="{5954B347-CC3B-402B-AFD2-3178EF754C8B}" type="presParOf" srcId="{3E77C816-22C2-4FA4-9504-F33F68F1D607}" destId="{60ABF466-2B5B-41A9-9360-F99AD395A0FA}" srcOrd="10" destOrd="0" presId="urn:microsoft.com/office/officeart/2005/8/layout/vProcess5"/>
    <dgm:cxn modelId="{5DF68912-1226-47E9-9DC8-96021C0A0A84}" type="presParOf" srcId="{3E77C816-22C2-4FA4-9504-F33F68F1D607}" destId="{D8CE5422-02CE-4EA3-A422-DDD1AD1A7513}" srcOrd="11" destOrd="0" presId="urn:microsoft.com/office/officeart/2005/8/layout/vProcess5"/>
    <dgm:cxn modelId="{AA574CFA-2453-4D79-A37F-7E5147164135}" type="presParOf" srcId="{3E77C816-22C2-4FA4-9504-F33F68F1D607}" destId="{B363B631-892A-4155-ADA2-67644475572F}" srcOrd="12" destOrd="0" presId="urn:microsoft.com/office/officeart/2005/8/layout/vProcess5"/>
    <dgm:cxn modelId="{47FF636E-363D-4350-AD68-CC379AFBF27F}" type="presParOf" srcId="{3E77C816-22C2-4FA4-9504-F33F68F1D607}" destId="{3E935718-F533-4574-8ABE-658DD7CAD3DC}" srcOrd="13" destOrd="0" presId="urn:microsoft.com/office/officeart/2005/8/layout/vProcess5"/>
    <dgm:cxn modelId="{5B16DA31-DE69-40A9-A109-B8D535368134}" type="presParOf" srcId="{3E77C816-22C2-4FA4-9504-F33F68F1D607}" destId="{EFEFBE78-A926-4166-84D1-5C386FFBD7C9}"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76912A-E8E2-405F-84E8-6533E671F57E}">
      <dsp:nvSpPr>
        <dsp:cNvPr id="0" name=""/>
        <dsp:cNvSpPr/>
      </dsp:nvSpPr>
      <dsp:spPr>
        <a:xfrm>
          <a:off x="0" y="0"/>
          <a:ext cx="6072759" cy="78324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The quality of evidence does not provide sufficient information / align to the legal criteria</a:t>
          </a:r>
        </a:p>
      </dsp:txBody>
      <dsp:txXfrm>
        <a:off x="22940" y="22940"/>
        <a:ext cx="5135942" cy="737360"/>
      </dsp:txXfrm>
    </dsp:sp>
    <dsp:sp modelId="{DA3A11AB-B9A1-4F2D-87CB-C46EEB821F85}">
      <dsp:nvSpPr>
        <dsp:cNvPr id="0" name=""/>
        <dsp:cNvSpPr/>
      </dsp:nvSpPr>
      <dsp:spPr>
        <a:xfrm>
          <a:off x="453485" y="892024"/>
          <a:ext cx="6072759" cy="783240"/>
        </a:xfrm>
        <a:prstGeom prst="roundRect">
          <a:avLst>
            <a:gd name="adj" fmla="val 10000"/>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Panel </a:t>
          </a:r>
          <a:r>
            <a:rPr lang="en-GB" sz="2000" kern="1200" dirty="0"/>
            <a:t>declines</a:t>
          </a:r>
        </a:p>
      </dsp:txBody>
      <dsp:txXfrm>
        <a:off x="476425" y="914964"/>
        <a:ext cx="5064287" cy="737360"/>
      </dsp:txXfrm>
    </dsp:sp>
    <dsp:sp modelId="{F958DE84-4901-488A-8B55-BABA1CF1BA75}">
      <dsp:nvSpPr>
        <dsp:cNvPr id="0" name=""/>
        <dsp:cNvSpPr/>
      </dsp:nvSpPr>
      <dsp:spPr>
        <a:xfrm>
          <a:off x="906970" y="1784048"/>
          <a:ext cx="6072759" cy="783240"/>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Mediation</a:t>
          </a:r>
        </a:p>
      </dsp:txBody>
      <dsp:txXfrm>
        <a:off x="929910" y="1806988"/>
        <a:ext cx="5064287" cy="737360"/>
      </dsp:txXfrm>
    </dsp:sp>
    <dsp:sp modelId="{B8FE018F-419A-48FC-AFC9-5A655220A195}">
      <dsp:nvSpPr>
        <dsp:cNvPr id="0" name=""/>
        <dsp:cNvSpPr/>
      </dsp:nvSpPr>
      <dsp:spPr>
        <a:xfrm>
          <a:off x="1360455" y="2676072"/>
          <a:ext cx="6072759" cy="783240"/>
        </a:xfrm>
        <a:prstGeom prst="roundRect">
          <a:avLst>
            <a:gd name="adj" fmla="val 10000"/>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School provides additional information</a:t>
          </a:r>
        </a:p>
      </dsp:txBody>
      <dsp:txXfrm>
        <a:off x="1383395" y="2699012"/>
        <a:ext cx="5064287" cy="737360"/>
      </dsp:txXfrm>
    </dsp:sp>
    <dsp:sp modelId="{47D0DD37-AF95-497A-A084-1A32DB1D0A8D}">
      <dsp:nvSpPr>
        <dsp:cNvPr id="0" name=""/>
        <dsp:cNvSpPr/>
      </dsp:nvSpPr>
      <dsp:spPr>
        <a:xfrm>
          <a:off x="1813940" y="3568097"/>
          <a:ext cx="6072759" cy="783240"/>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Panel decision overturned – decision to assess</a:t>
          </a:r>
        </a:p>
      </dsp:txBody>
      <dsp:txXfrm>
        <a:off x="1836880" y="3591037"/>
        <a:ext cx="5064287" cy="737360"/>
      </dsp:txXfrm>
    </dsp:sp>
    <dsp:sp modelId="{287AB22D-E48D-4217-BBF4-EFD5437F3FB1}">
      <dsp:nvSpPr>
        <dsp:cNvPr id="0" name=""/>
        <dsp:cNvSpPr/>
      </dsp:nvSpPr>
      <dsp:spPr>
        <a:xfrm>
          <a:off x="5563652" y="572200"/>
          <a:ext cx="509106" cy="509106"/>
        </a:xfrm>
        <a:prstGeom prst="downArrow">
          <a:avLst>
            <a:gd name="adj1" fmla="val 55000"/>
            <a:gd name="adj2" fmla="val 45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5678201" y="572200"/>
        <a:ext cx="280008" cy="383102"/>
      </dsp:txXfrm>
    </dsp:sp>
    <dsp:sp modelId="{B347494B-3AA6-4FB5-85E7-F7656F1AD845}">
      <dsp:nvSpPr>
        <dsp:cNvPr id="0" name=""/>
        <dsp:cNvSpPr/>
      </dsp:nvSpPr>
      <dsp:spPr>
        <a:xfrm>
          <a:off x="6017137" y="1464225"/>
          <a:ext cx="509106" cy="509106"/>
        </a:xfrm>
        <a:prstGeom prst="downArrow">
          <a:avLst>
            <a:gd name="adj1" fmla="val 55000"/>
            <a:gd name="adj2" fmla="val 45000"/>
          </a:avLst>
        </a:prstGeom>
        <a:solidFill>
          <a:schemeClr val="accent5">
            <a:tint val="40000"/>
            <a:alpha val="90000"/>
            <a:hueOff val="-3580161"/>
            <a:satOff val="16084"/>
            <a:lumOff val="1106"/>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6131686" y="1464225"/>
        <a:ext cx="280008" cy="383102"/>
      </dsp:txXfrm>
    </dsp:sp>
    <dsp:sp modelId="{0B1532CF-2AA2-40FE-A980-35D16E528BC3}">
      <dsp:nvSpPr>
        <dsp:cNvPr id="0" name=""/>
        <dsp:cNvSpPr/>
      </dsp:nvSpPr>
      <dsp:spPr>
        <a:xfrm>
          <a:off x="6470622" y="2343195"/>
          <a:ext cx="509106" cy="509106"/>
        </a:xfrm>
        <a:prstGeom prst="downArrow">
          <a:avLst>
            <a:gd name="adj1" fmla="val 55000"/>
            <a:gd name="adj2" fmla="val 45000"/>
          </a:avLst>
        </a:prstGeom>
        <a:solidFill>
          <a:schemeClr val="accent5">
            <a:tint val="40000"/>
            <a:alpha val="90000"/>
            <a:hueOff val="-7160321"/>
            <a:satOff val="32169"/>
            <a:lumOff val="2211"/>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6585171" y="2343195"/>
        <a:ext cx="280008" cy="383102"/>
      </dsp:txXfrm>
    </dsp:sp>
    <dsp:sp modelId="{F8C628F0-D0FC-4FC6-8BA1-E055BD3547A9}">
      <dsp:nvSpPr>
        <dsp:cNvPr id="0" name=""/>
        <dsp:cNvSpPr/>
      </dsp:nvSpPr>
      <dsp:spPr>
        <a:xfrm>
          <a:off x="6924108" y="3243922"/>
          <a:ext cx="509106" cy="509106"/>
        </a:xfrm>
        <a:prstGeom prst="downArrow">
          <a:avLst>
            <a:gd name="adj1" fmla="val 55000"/>
            <a:gd name="adj2" fmla="val 45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GB" sz="2300" kern="1200"/>
        </a:p>
      </dsp:txBody>
      <dsp:txXfrm>
        <a:off x="7038657" y="3243922"/>
        <a:ext cx="280008" cy="3831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1C67FF1-0B23-4FC2-861C-254563627BC0}" type="datetimeFigureOut">
              <a:rPr lang="en-GB" smtClean="0"/>
              <a:t>03/05/2023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EF32584F-5D78-4DE7-984A-A68C2D1EB562}" type="slidenum">
              <a:rPr lang="en-GB" smtClean="0"/>
              <a:t>‹#›</a:t>
            </a:fld>
            <a:endParaRPr lang="en-GB"/>
          </a:p>
        </p:txBody>
      </p:sp>
    </p:spTree>
    <p:extLst>
      <p:ext uri="{BB962C8B-B14F-4D97-AF65-F5344CB8AC3E}">
        <p14:creationId xmlns:p14="http://schemas.microsoft.com/office/powerpoint/2010/main" val="305083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1AC9D2E8-BF74-4D00-9405-C06BAC71079B}" type="datetimeFigureOut">
              <a:rPr lang="en-GB" smtClean="0"/>
              <a:t>03/05/2023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0CB703AE-D46F-4A2B-A082-4D08BA3DF03B}" type="slidenum">
              <a:rPr lang="en-GB" smtClean="0"/>
              <a:t>‹#›</a:t>
            </a:fld>
            <a:endParaRPr lang="en-GB"/>
          </a:p>
        </p:txBody>
      </p:sp>
    </p:spTree>
    <p:extLst>
      <p:ext uri="{BB962C8B-B14F-4D97-AF65-F5344CB8AC3E}">
        <p14:creationId xmlns:p14="http://schemas.microsoft.com/office/powerpoint/2010/main" val="171436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B703AE-D46F-4A2B-A082-4D08BA3DF03B}" type="slidenum">
              <a:rPr lang="en-GB" smtClean="0"/>
              <a:t>2</a:t>
            </a:fld>
            <a:endParaRPr lang="en-GB"/>
          </a:p>
        </p:txBody>
      </p:sp>
    </p:spTree>
    <p:extLst>
      <p:ext uri="{BB962C8B-B14F-4D97-AF65-F5344CB8AC3E}">
        <p14:creationId xmlns:p14="http://schemas.microsoft.com/office/powerpoint/2010/main" val="1869389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s38 (3) school or other institution:</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(a) a maintained school; </a:t>
            </a:r>
          </a:p>
          <a:p>
            <a:r>
              <a:rPr lang="en-GB" sz="1200" kern="1200" dirty="0">
                <a:solidFill>
                  <a:schemeClr val="tx1"/>
                </a:solidFill>
                <a:effectLst/>
                <a:latin typeface="+mn-lt"/>
                <a:ea typeface="+mn-ea"/>
                <a:cs typeface="+mn-cs"/>
              </a:rPr>
              <a:t>(b) a maintained nursery school; </a:t>
            </a:r>
          </a:p>
          <a:p>
            <a:r>
              <a:rPr lang="en-GB" sz="1200" kern="1200" dirty="0">
                <a:solidFill>
                  <a:schemeClr val="tx1"/>
                </a:solidFill>
                <a:effectLst/>
                <a:latin typeface="+mn-lt"/>
                <a:ea typeface="+mn-ea"/>
                <a:cs typeface="+mn-cs"/>
              </a:rPr>
              <a:t>(c) an Academy; </a:t>
            </a:r>
          </a:p>
          <a:p>
            <a:r>
              <a:rPr lang="en-GB" sz="1200" kern="1200" dirty="0">
                <a:solidFill>
                  <a:schemeClr val="tx1"/>
                </a:solidFill>
                <a:effectLst/>
                <a:latin typeface="+mn-lt"/>
                <a:ea typeface="+mn-ea"/>
                <a:cs typeface="+mn-cs"/>
              </a:rPr>
              <a:t>(d) an institution within the further education sector in England; </a:t>
            </a:r>
          </a:p>
          <a:p>
            <a:r>
              <a:rPr lang="en-GB" sz="1200" kern="1200" dirty="0">
                <a:solidFill>
                  <a:schemeClr val="tx1"/>
                </a:solidFill>
                <a:effectLst/>
                <a:latin typeface="+mn-lt"/>
                <a:ea typeface="+mn-ea"/>
                <a:cs typeface="+mn-cs"/>
              </a:rPr>
              <a:t>(e) a non-maintained special school; </a:t>
            </a:r>
          </a:p>
          <a:p>
            <a:r>
              <a:rPr lang="en-GB" sz="1200" kern="1200" dirty="0">
                <a:solidFill>
                  <a:schemeClr val="tx1"/>
                </a:solidFill>
                <a:effectLst/>
                <a:latin typeface="+mn-lt"/>
                <a:ea typeface="+mn-ea"/>
                <a:cs typeface="+mn-cs"/>
              </a:rPr>
              <a:t>(f) an institution approved by the Secretary of State under section 41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E51B-4B52-4BE8-84B3-B4E98FEA1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307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the consultation documentation does not include the draft EHCP and all the evidence listed in section K of the EHCP, there could be grounds to challenge the local authority’s consultation requirements.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64E51B-4B52-4BE8-84B3-B4E98FEA134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7816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6588224" y="6381330"/>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845915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172536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235862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409575" y="-4763"/>
            <a:ext cx="3761184"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196301" y="1380069"/>
            <a:ext cx="6430967" cy="2616199"/>
          </a:xfrm>
        </p:spPr>
        <p:txBody>
          <a:bodyPr anchor="b">
            <a:normAutofit/>
          </a:bodyPr>
          <a:lstStyle>
            <a:lvl1pPr algn="r">
              <a:defRPr sz="4500">
                <a:effectLst/>
              </a:defRPr>
            </a:lvl1pPr>
          </a:lstStyle>
          <a:p>
            <a:r>
              <a:rPr lang="en-US"/>
              <a:t>Click to edit Master title style</a:t>
            </a:r>
            <a:endParaRPr lang="en-US" dirty="0"/>
          </a:p>
        </p:txBody>
      </p:sp>
      <p:sp>
        <p:nvSpPr>
          <p:cNvPr id="3" name="Subtitle 2"/>
          <p:cNvSpPr>
            <a:spLocks noGrp="1"/>
          </p:cNvSpPr>
          <p:nvPr>
            <p:ph type="subTitle" idx="1"/>
          </p:nvPr>
        </p:nvSpPr>
        <p:spPr>
          <a:xfrm>
            <a:off x="3386533" y="3996267"/>
            <a:ext cx="5240734" cy="1388534"/>
          </a:xfrm>
        </p:spPr>
        <p:txBody>
          <a:bodyPr anchor="t">
            <a:normAutofit/>
          </a:bodyPr>
          <a:lstStyle>
            <a:lvl1pPr marL="0" indent="0" algn="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a:xfrm>
            <a:off x="3999309" y="5883276"/>
            <a:ext cx="3243033" cy="365125"/>
          </a:xfrm>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3958289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8213893" y="5867132"/>
            <a:ext cx="413375" cy="365125"/>
          </a:xfrm>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732096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9210" y="2666999"/>
            <a:ext cx="6698060" cy="2110382"/>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29209" y="4777381"/>
            <a:ext cx="6698061"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2252824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ED66E74-33D1-4E54-BCB1-5DB5A525B161}"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11496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ED66E74-33D1-4E54-BCB1-5DB5A525B161}"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27957114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ED66E74-33D1-4E54-BCB1-5DB5A525B161}"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645355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D66E74-33D1-4E54-BCB1-5DB5A525B161}"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12059359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1600200"/>
            <a:ext cx="2661841"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6525" y="685800"/>
            <a:ext cx="4680743"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234" y="2971800"/>
            <a:ext cx="2661841"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3638489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757EDC-6B31-45E9-BA30-15FF96DD2CB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716016" y="6273246"/>
            <a:ext cx="2133600" cy="365125"/>
          </a:xfrm>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9268132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043" y="1752599"/>
            <a:ext cx="406961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6011" y="914400"/>
            <a:ext cx="246073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043" y="3124199"/>
            <a:ext cx="406961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1156010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4" y="4732865"/>
            <a:ext cx="7514033"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509" y="932112"/>
            <a:ext cx="6169458"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234" y="5299603"/>
            <a:ext cx="7514033"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1ED66E74-33D1-4E54-BCB1-5DB5A525B161}"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54567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0"/>
            <a:ext cx="7514033"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343400"/>
            <a:ext cx="7514035"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39743238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827609" y="3428999"/>
            <a:ext cx="6399611"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Edit Master text styles</a:t>
            </a:r>
          </a:p>
        </p:txBody>
      </p:sp>
      <p:sp>
        <p:nvSpPr>
          <p:cNvPr id="3" name="Text Placeholder 2"/>
          <p:cNvSpPr>
            <a:spLocks noGrp="1"/>
          </p:cNvSpPr>
          <p:nvPr>
            <p:ph type="body" idx="1"/>
          </p:nvPr>
        </p:nvSpPr>
        <p:spPr>
          <a:xfrm>
            <a:off x="1113234" y="4343400"/>
            <a:ext cx="7514033"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3156692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235" y="3308581"/>
            <a:ext cx="7514032"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234" y="4777381"/>
            <a:ext cx="7514033"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14651838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198959" y="863023"/>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0069" y="2819399"/>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656159" y="685801"/>
            <a:ext cx="6742509"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235" y="3886200"/>
            <a:ext cx="7514033"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4775200"/>
            <a:ext cx="7514033"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252702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235" y="685801"/>
            <a:ext cx="7514034"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234" y="3505200"/>
            <a:ext cx="7514035"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13234" y="4343400"/>
            <a:ext cx="7514035"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26644375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4021151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9492" y="685800"/>
            <a:ext cx="1327777"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234" y="685800"/>
            <a:ext cx="6014807" cy="51054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D66E74-33D1-4E54-BCB1-5DB5A525B161}"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010FE34-F757-4E04-8C0A-C2B6AA0D81C3}" type="slidenum">
              <a:rPr lang="en-GB" smtClean="0"/>
              <a:t>‹#›</a:t>
            </a:fld>
            <a:endParaRPr lang="en-GB"/>
          </a:p>
        </p:txBody>
      </p:sp>
    </p:spTree>
    <p:extLst>
      <p:ext uri="{BB962C8B-B14F-4D97-AF65-F5344CB8AC3E}">
        <p14:creationId xmlns:p14="http://schemas.microsoft.com/office/powerpoint/2010/main" val="8733454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B3F3B68-E6A2-4445-904F-FE375C6271DF}"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8546EB-AA93-4D1D-8F1A-89EF66173CC0}" type="slidenum">
              <a:rPr lang="en-GB" smtClean="0"/>
              <a:t>‹#›</a:t>
            </a:fld>
            <a:endParaRPr lang="en-GB"/>
          </a:p>
        </p:txBody>
      </p:sp>
    </p:spTree>
    <p:extLst>
      <p:ext uri="{BB962C8B-B14F-4D97-AF65-F5344CB8AC3E}">
        <p14:creationId xmlns:p14="http://schemas.microsoft.com/office/powerpoint/2010/main" val="9715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757EDC-6B31-45E9-BA30-15FF96DD2CB3}" type="datetimeFigureOut">
              <a:rPr lang="en-GB" smtClean="0"/>
              <a:t>03/05/2023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403932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757EDC-6B31-45E9-BA30-15FF96DD2CB3}"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584119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757EDC-6B31-45E9-BA30-15FF96DD2CB3}" type="datetimeFigureOut">
              <a:rPr lang="en-GB" smtClean="0"/>
              <a:t>03/05/2023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3974964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757EDC-6B31-45E9-BA30-15FF96DD2CB3}" type="datetimeFigureOut">
              <a:rPr lang="en-GB" smtClean="0"/>
              <a:t>03/05/2023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43156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7EDC-6B31-45E9-BA30-15FF96DD2CB3}" type="datetimeFigureOut">
              <a:rPr lang="en-GB" smtClean="0"/>
              <a:t>03/05/2023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85180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2700318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757EDC-6B31-45E9-BA30-15FF96DD2CB3}" type="datetimeFigureOut">
              <a:rPr lang="en-GB" smtClean="0"/>
              <a:t>03/05/2023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A68930-E3C2-4B36-A188-1ECE04168AF3}" type="slidenum">
              <a:rPr lang="en-GB" smtClean="0"/>
              <a:t>‹#›</a:t>
            </a:fld>
            <a:endParaRPr lang="en-GB"/>
          </a:p>
        </p:txBody>
      </p:sp>
    </p:spTree>
    <p:extLst>
      <p:ext uri="{BB962C8B-B14F-4D97-AF65-F5344CB8AC3E}">
        <p14:creationId xmlns:p14="http://schemas.microsoft.com/office/powerpoint/2010/main" val="198293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tx2">
              <a:lumMod val="20000"/>
              <a:lumOff val="80000"/>
            </a:schemeClr>
          </a:solidFill>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757EDC-6B31-45E9-BA30-15FF96DD2CB3}" type="datetimeFigureOut">
              <a:rPr lang="en-GB" smtClean="0"/>
              <a:t>03/05/2023</a:t>
            </a:fld>
            <a:endParaRPr lang="en-GB"/>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A68930-E3C2-4B36-A188-1ECE04168AF3}" type="slidenum">
              <a:rPr lang="en-GB" smtClean="0"/>
              <a:t>‹#›</a:t>
            </a:fld>
            <a:endParaRPr lang="en-GB"/>
          </a:p>
        </p:txBody>
      </p:sp>
      <p:pic>
        <p:nvPicPr>
          <p:cNvPr id="7" name="Picture 6" descr="CBMDC-for-ICT"/>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732239" y="6021290"/>
            <a:ext cx="2162175" cy="600075"/>
          </a:xfrm>
          <a:prstGeom prst="rect">
            <a:avLst/>
          </a:prstGeom>
          <a:noFill/>
          <a:ln>
            <a:noFill/>
          </a:ln>
        </p:spPr>
      </p:pic>
    </p:spTree>
    <p:extLst>
      <p:ext uri="{BB962C8B-B14F-4D97-AF65-F5344CB8AC3E}">
        <p14:creationId xmlns:p14="http://schemas.microsoft.com/office/powerpoint/2010/main" val="720658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13109" y="1"/>
            <a:ext cx="1827610"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113234" y="685801"/>
            <a:ext cx="7514035"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3233" y="2667000"/>
            <a:ext cx="7514035"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9492" y="5883276"/>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1ED66E74-33D1-4E54-BCB1-5DB5A525B161}" type="datetimeFigureOut">
              <a:rPr lang="en-GB" smtClean="0"/>
              <a:t>03/05/2023</a:t>
            </a:fld>
            <a:endParaRPr lang="en-GB"/>
          </a:p>
        </p:txBody>
      </p:sp>
      <p:sp>
        <p:nvSpPr>
          <p:cNvPr id="5" name="Footer Placeholder 4"/>
          <p:cNvSpPr>
            <a:spLocks noGrp="1"/>
          </p:cNvSpPr>
          <p:nvPr>
            <p:ph type="ftr" sz="quarter" idx="3"/>
          </p:nvPr>
        </p:nvSpPr>
        <p:spPr>
          <a:xfrm>
            <a:off x="1929210" y="5883276"/>
            <a:ext cx="5313133"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8213893" y="5883276"/>
            <a:ext cx="413375"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C010FE34-F757-4E04-8C0A-C2B6AA0D81C3}" type="slidenum">
              <a:rPr lang="en-GB" smtClean="0"/>
              <a:t>‹#›</a:t>
            </a:fld>
            <a:endParaRPr lang="en-GB"/>
          </a:p>
        </p:txBody>
      </p:sp>
    </p:spTree>
    <p:extLst>
      <p:ext uri="{BB962C8B-B14F-4D97-AF65-F5344CB8AC3E}">
        <p14:creationId xmlns:p14="http://schemas.microsoft.com/office/powerpoint/2010/main" val="3951059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jamboard.google.com/d/1JTJLhgYEo5Dw7548LyII9702BsrgJ1A-5-Ju4inmBHk/edit?usp=shar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forms.gle/4sU66rC56R8b6UvD6"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tmp"/><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3" Type="http://schemas.openxmlformats.org/officeDocument/2006/relationships/hyperlink" Target="https://www.ipsea.org.uk/harrow-council-v-am-2013-ukut-0157-aac" TargetMode="External"/><Relationship Id="rId2" Type="http://schemas.openxmlformats.org/officeDocument/2006/relationships/hyperlink" Target="https://www.ipsea.org.uk/bury-metropolitan-borough-council-v-su-2010-ukut-406-aac"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t>Senco Network</a:t>
            </a:r>
          </a:p>
        </p:txBody>
      </p:sp>
      <p:sp>
        <p:nvSpPr>
          <p:cNvPr id="3" name="Subtitle 2"/>
          <p:cNvSpPr>
            <a:spLocks noGrp="1"/>
          </p:cNvSpPr>
          <p:nvPr>
            <p:ph type="subTitle" idx="1"/>
          </p:nvPr>
        </p:nvSpPr>
        <p:spPr>
          <a:xfrm>
            <a:off x="1403649" y="3573016"/>
            <a:ext cx="6472808" cy="648072"/>
          </a:xfrm>
        </p:spPr>
        <p:txBody>
          <a:bodyPr/>
          <a:lstStyle/>
          <a:p>
            <a:r>
              <a:rPr lang="en-GB" dirty="0"/>
              <a:t>Summer Term 2023</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63889" y="4209838"/>
            <a:ext cx="2091793" cy="2157161"/>
          </a:xfrm>
          <a:prstGeom prst="rect">
            <a:avLst/>
          </a:prstGeom>
        </p:spPr>
      </p:pic>
    </p:spTree>
    <p:extLst>
      <p:ext uri="{BB962C8B-B14F-4D97-AF65-F5344CB8AC3E}">
        <p14:creationId xmlns:p14="http://schemas.microsoft.com/office/powerpoint/2010/main" val="1083528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CCAA-8181-7160-17FD-E4B1A8CE2753}"/>
              </a:ext>
            </a:extLst>
          </p:cNvPr>
          <p:cNvSpPr>
            <a:spLocks noGrp="1"/>
          </p:cNvSpPr>
          <p:nvPr>
            <p:ph type="title"/>
          </p:nvPr>
        </p:nvSpPr>
        <p:spPr/>
        <p:txBody>
          <a:bodyPr/>
          <a:lstStyle/>
          <a:p>
            <a:r>
              <a:rPr lang="en-GB" dirty="0"/>
              <a:t>How to make things better</a:t>
            </a:r>
          </a:p>
        </p:txBody>
      </p:sp>
      <p:sp>
        <p:nvSpPr>
          <p:cNvPr id="3" name="Content Placeholder 2">
            <a:extLst>
              <a:ext uri="{FF2B5EF4-FFF2-40B4-BE49-F238E27FC236}">
                <a16:creationId xmlns:a16="http://schemas.microsoft.com/office/drawing/2014/main" id="{DEBB28A3-02BE-1266-9B4D-71D6CF1F6C6E}"/>
              </a:ext>
            </a:extLst>
          </p:cNvPr>
          <p:cNvSpPr>
            <a:spLocks noGrp="1"/>
          </p:cNvSpPr>
          <p:nvPr>
            <p:ph idx="1"/>
          </p:nvPr>
        </p:nvSpPr>
        <p:spPr/>
        <p:txBody>
          <a:bodyPr>
            <a:normAutofit lnSpcReduction="10000"/>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National s</a:t>
            </a:r>
            <a:r>
              <a:rPr lang="en-GB" sz="2400" dirty="0">
                <a:effectLst/>
                <a:latin typeface="Calibri" panose="020F0502020204030204" pitchFamily="34" charset="0"/>
                <a:ea typeface="Calibri" panose="020F0502020204030204" pitchFamily="34" charset="0"/>
                <a:cs typeface="Times New Roman" panose="02020603050405020304" pitchFamily="18" charset="0"/>
              </a:rPr>
              <a:t>tandards will improve early identification of needs and intervention, and set out clear expectations for the types of support that should be ordinarily available in mainstream settings </a:t>
            </a:r>
          </a:p>
          <a:p>
            <a:endParaRPr lang="en-GB" sz="2400" dirty="0">
              <a:latin typeface="Calibri" panose="020F0502020204030204" pitchFamily="34" charset="0"/>
              <a:cs typeface="Times New Roman" panose="02020603050405020304" pitchFamily="18" charset="0"/>
            </a:endParaRPr>
          </a:p>
          <a:p>
            <a:r>
              <a:rPr lang="en-GB" sz="2400" dirty="0">
                <a:latin typeface="Calibri" panose="020F0502020204030204" pitchFamily="34" charset="0"/>
                <a:cs typeface="Times New Roman" panose="02020603050405020304" pitchFamily="18" charset="0"/>
              </a:rPr>
              <a:t>In the meantime:</a:t>
            </a:r>
          </a:p>
          <a:p>
            <a:endParaRPr lang="en-GB" sz="500" dirty="0">
              <a:latin typeface="Calibri" panose="020F0502020204030204" pitchFamily="34" charset="0"/>
              <a:cs typeface="Times New Roman" panose="02020603050405020304" pitchFamily="18" charset="0"/>
            </a:endParaRPr>
          </a:p>
          <a:p>
            <a:pPr lvl="1"/>
            <a:r>
              <a:rPr lang="en-GB" sz="2200" dirty="0"/>
              <a:t>Local guidance and training as to what information is required for a good  EHCA request</a:t>
            </a:r>
          </a:p>
          <a:p>
            <a:pPr lvl="1"/>
            <a:r>
              <a:rPr lang="en-GB" sz="2200" dirty="0"/>
              <a:t>WAGOLL – examples of good referrals on BSOL</a:t>
            </a:r>
          </a:p>
          <a:p>
            <a:pPr lvl="1"/>
            <a:r>
              <a:rPr lang="en-GB" sz="2200" dirty="0"/>
              <a:t>Best Practice checklist for referrers</a:t>
            </a:r>
          </a:p>
          <a:p>
            <a:pPr lvl="1"/>
            <a:r>
              <a:rPr lang="en-GB" sz="2200" dirty="0"/>
              <a:t>School representatives on panel</a:t>
            </a:r>
          </a:p>
          <a:p>
            <a:pPr lvl="1"/>
            <a:r>
              <a:rPr lang="en-GB" sz="2200" dirty="0"/>
              <a:t>Clearer feedback from panel regarding decline decision</a:t>
            </a:r>
          </a:p>
        </p:txBody>
      </p:sp>
    </p:spTree>
    <p:extLst>
      <p:ext uri="{BB962C8B-B14F-4D97-AF65-F5344CB8AC3E}">
        <p14:creationId xmlns:p14="http://schemas.microsoft.com/office/powerpoint/2010/main" val="626490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8B72A-9D0D-0D01-479E-6487D9DCEA58}"/>
              </a:ext>
            </a:extLst>
          </p:cNvPr>
          <p:cNvSpPr>
            <a:spLocks noGrp="1"/>
          </p:cNvSpPr>
          <p:nvPr>
            <p:ph type="title"/>
          </p:nvPr>
        </p:nvSpPr>
        <p:spPr/>
        <p:txBody>
          <a:bodyPr/>
          <a:lstStyle/>
          <a:p>
            <a:r>
              <a:rPr lang="en-GB" dirty="0"/>
              <a:t>Basics</a:t>
            </a:r>
          </a:p>
        </p:txBody>
      </p:sp>
      <p:sp>
        <p:nvSpPr>
          <p:cNvPr id="3" name="Content Placeholder 2">
            <a:extLst>
              <a:ext uri="{FF2B5EF4-FFF2-40B4-BE49-F238E27FC236}">
                <a16:creationId xmlns:a16="http://schemas.microsoft.com/office/drawing/2014/main" id="{6FA679B0-73DF-99B1-2B71-4E2482485A56}"/>
              </a:ext>
            </a:extLst>
          </p:cNvPr>
          <p:cNvSpPr>
            <a:spLocks noGrp="1"/>
          </p:cNvSpPr>
          <p:nvPr>
            <p:ph idx="1"/>
          </p:nvPr>
        </p:nvSpPr>
        <p:spPr/>
        <p:txBody>
          <a:bodyPr/>
          <a:lstStyle/>
          <a:p>
            <a:r>
              <a:rPr lang="en-GB" dirty="0"/>
              <a:t>Ensure parental consent</a:t>
            </a:r>
          </a:p>
          <a:p>
            <a:r>
              <a:rPr lang="en-GB" dirty="0"/>
              <a:t>Ensure parents views included</a:t>
            </a:r>
          </a:p>
          <a:p>
            <a:r>
              <a:rPr lang="en-GB" dirty="0"/>
              <a:t>Ensure CYP views included.</a:t>
            </a:r>
          </a:p>
        </p:txBody>
      </p:sp>
    </p:spTree>
    <p:extLst>
      <p:ext uri="{BB962C8B-B14F-4D97-AF65-F5344CB8AC3E}">
        <p14:creationId xmlns:p14="http://schemas.microsoft.com/office/powerpoint/2010/main" val="124264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32420-9851-0213-59A0-8523005277B2}"/>
              </a:ext>
            </a:extLst>
          </p:cNvPr>
          <p:cNvSpPr>
            <a:spLocks noGrp="1"/>
          </p:cNvSpPr>
          <p:nvPr>
            <p:ph type="title"/>
          </p:nvPr>
        </p:nvSpPr>
        <p:spPr/>
        <p:txBody>
          <a:bodyPr>
            <a:noAutofit/>
          </a:bodyPr>
          <a:lstStyle/>
          <a:p>
            <a:r>
              <a:rPr lang="en-GB" sz="3600" dirty="0"/>
              <a:t>Evidence of the child or young person’s academic attainment and rate of progress;</a:t>
            </a:r>
          </a:p>
        </p:txBody>
      </p:sp>
      <p:sp>
        <p:nvSpPr>
          <p:cNvPr id="3" name="Content Placeholder 2">
            <a:extLst>
              <a:ext uri="{FF2B5EF4-FFF2-40B4-BE49-F238E27FC236}">
                <a16:creationId xmlns:a16="http://schemas.microsoft.com/office/drawing/2014/main" id="{B882E1B0-E393-4212-247F-660E7E0C4976}"/>
              </a:ext>
            </a:extLst>
          </p:cNvPr>
          <p:cNvSpPr>
            <a:spLocks noGrp="1"/>
          </p:cNvSpPr>
          <p:nvPr>
            <p:ph idx="1"/>
          </p:nvPr>
        </p:nvSpPr>
        <p:spPr/>
        <p:txBody>
          <a:bodyPr>
            <a:normAutofit/>
          </a:bodyPr>
          <a:lstStyle/>
          <a:p>
            <a:pPr marL="342900" lvl="0" indent="-342900">
              <a:lnSpc>
                <a:spcPct val="107000"/>
              </a:lnSpc>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National Curriculum levels (not just WT – give indicative curriculum level)</a:t>
            </a:r>
          </a:p>
          <a:p>
            <a:pPr marL="342900" lvl="0" indent="-342900">
              <a:lnSpc>
                <a:spcPct val="107000"/>
              </a:lnSpc>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Early Support Developmental Journal (not just EYFS)</a:t>
            </a:r>
          </a:p>
          <a:p>
            <a:pPr marL="342900" lvl="0" indent="-342900">
              <a:lnSpc>
                <a:spcPct val="107000"/>
              </a:lnSpc>
              <a:spcAft>
                <a:spcPts val="800"/>
              </a:spcAf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Evidence of progress over time - at least annual data (6m for EY)</a:t>
            </a:r>
          </a:p>
          <a:p>
            <a:pPr marL="342900" lvl="0" indent="-342900">
              <a:lnSpc>
                <a:spcPct val="107000"/>
              </a:lnSpc>
              <a:spcAft>
                <a:spcPts val="800"/>
              </a:spcAft>
              <a:buFont typeface="Symbol" panose="05050102010706020507" pitchFamily="18" charset="2"/>
              <a:buChar char=""/>
            </a:pPr>
            <a:r>
              <a:rPr lang="en-GB" sz="2000" dirty="0">
                <a:effectLst/>
                <a:ea typeface="Calibri" panose="020F0502020204030204" pitchFamily="34" charset="0"/>
                <a:cs typeface="Times New Roman" panose="02020603050405020304" pitchFamily="18" charset="0"/>
              </a:rPr>
              <a:t>EY / School age progress grids (BSOL)</a:t>
            </a:r>
            <a:endParaRPr lang="en-GB" sz="2400" dirty="0"/>
          </a:p>
        </p:txBody>
      </p:sp>
    </p:spTree>
    <p:extLst>
      <p:ext uri="{BB962C8B-B14F-4D97-AF65-F5344CB8AC3E}">
        <p14:creationId xmlns:p14="http://schemas.microsoft.com/office/powerpoint/2010/main" val="1629425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6AC5B-8A39-9E6B-0C43-806DA1A27F0F}"/>
              </a:ext>
            </a:extLst>
          </p:cNvPr>
          <p:cNvSpPr>
            <a:spLocks noGrp="1"/>
          </p:cNvSpPr>
          <p:nvPr>
            <p:ph type="title"/>
          </p:nvPr>
        </p:nvSpPr>
        <p:spPr/>
        <p:txBody>
          <a:bodyPr>
            <a:noAutofit/>
          </a:bodyPr>
          <a:lstStyle/>
          <a:p>
            <a:r>
              <a:rPr lang="en-GB" sz="3600" dirty="0"/>
              <a:t>Information about the nature, extent and context of the child or young person’s SEN;</a:t>
            </a:r>
          </a:p>
        </p:txBody>
      </p:sp>
      <p:sp>
        <p:nvSpPr>
          <p:cNvPr id="3" name="Content Placeholder 2">
            <a:extLst>
              <a:ext uri="{FF2B5EF4-FFF2-40B4-BE49-F238E27FC236}">
                <a16:creationId xmlns:a16="http://schemas.microsoft.com/office/drawing/2014/main" id="{19782D2F-AC90-1A9E-3934-EDCF27C58C3F}"/>
              </a:ext>
            </a:extLst>
          </p:cNvPr>
          <p:cNvSpPr>
            <a:spLocks noGrp="1"/>
          </p:cNvSpPr>
          <p:nvPr>
            <p:ph idx="1"/>
          </p:nvPr>
        </p:nvSpPr>
        <p:spPr/>
        <p:txBody>
          <a:bodyPr>
            <a:normAutofit/>
          </a:bodyPr>
          <a:lstStyle/>
          <a:p>
            <a:pPr marL="0" indent="0">
              <a:buNone/>
            </a:pPr>
            <a:r>
              <a:rPr lang="en-GB" sz="2000" dirty="0">
                <a:latin typeface="Calibri" panose="020F0502020204030204" pitchFamily="34" charset="0"/>
                <a:ea typeface="Calibri" panose="020F0502020204030204" pitchFamily="34" charset="0"/>
                <a:cs typeface="Times New Roman" panose="02020603050405020304" pitchFamily="18" charset="0"/>
              </a:rPr>
              <a:t>For example</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Reference Matrix of Need</a:t>
            </a:r>
            <a:endParaRPr lang="en-GB" sz="2400" dirty="0"/>
          </a:p>
        </p:txBody>
      </p:sp>
    </p:spTree>
    <p:extLst>
      <p:ext uri="{BB962C8B-B14F-4D97-AF65-F5344CB8AC3E}">
        <p14:creationId xmlns:p14="http://schemas.microsoft.com/office/powerpoint/2010/main" val="622684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B89A-9A38-92E4-3458-A7D6C9C7E85C}"/>
              </a:ext>
            </a:extLst>
          </p:cNvPr>
          <p:cNvSpPr>
            <a:spLocks noGrp="1"/>
          </p:cNvSpPr>
          <p:nvPr>
            <p:ph type="title"/>
          </p:nvPr>
        </p:nvSpPr>
        <p:spPr/>
        <p:txBody>
          <a:bodyPr>
            <a:normAutofit fontScale="90000"/>
          </a:bodyPr>
          <a:lstStyle/>
          <a:p>
            <a:r>
              <a:rPr lang="en-GB" dirty="0"/>
              <a:t>Evidence of the action already taken by the school or other setting;</a:t>
            </a:r>
          </a:p>
        </p:txBody>
      </p:sp>
      <p:sp>
        <p:nvSpPr>
          <p:cNvPr id="3" name="Content Placeholder 2">
            <a:extLst>
              <a:ext uri="{FF2B5EF4-FFF2-40B4-BE49-F238E27FC236}">
                <a16:creationId xmlns:a16="http://schemas.microsoft.com/office/drawing/2014/main" id="{E0CF1D34-29ED-2B31-F6A7-EBA2FF7764F1}"/>
              </a:ext>
            </a:extLst>
          </p:cNvPr>
          <p:cNvSpPr>
            <a:spLocks noGrp="1"/>
          </p:cNvSpPr>
          <p:nvPr>
            <p:ph idx="1"/>
          </p:nvPr>
        </p:nvSpPr>
        <p:spPr/>
        <p:txBody>
          <a:bodyPr/>
          <a:lstStyle/>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For example:</a:t>
            </a:r>
          </a:p>
          <a:p>
            <a:r>
              <a:rPr lang="en-GB" sz="2000" dirty="0">
                <a:effectLst/>
                <a:latin typeface="Calibri" panose="020F0502020204030204" pitchFamily="34" charset="0"/>
                <a:ea typeface="Calibri" panose="020F0502020204030204" pitchFamily="34" charset="0"/>
                <a:cs typeface="Times New Roman" panose="02020603050405020304" pitchFamily="18" charset="0"/>
              </a:rPr>
              <a:t>MSP / other to demonstrate intervention has been put in place over time, reviewed and refined</a:t>
            </a:r>
          </a:p>
          <a:p>
            <a:r>
              <a:rPr lang="en-GB" sz="2000" dirty="0">
                <a:latin typeface="Calibri" panose="020F0502020204030204" pitchFamily="34" charset="0"/>
                <a:ea typeface="Calibri" panose="020F0502020204030204" pitchFamily="34" charset="0"/>
                <a:cs typeface="Times New Roman" panose="02020603050405020304" pitchFamily="18" charset="0"/>
              </a:rPr>
              <a:t>MSP review</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980293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EC7B-C83B-FAD4-146B-98A9DEE879BF}"/>
              </a:ext>
            </a:extLst>
          </p:cNvPr>
          <p:cNvSpPr>
            <a:spLocks noGrp="1"/>
          </p:cNvSpPr>
          <p:nvPr>
            <p:ph type="title"/>
          </p:nvPr>
        </p:nvSpPr>
        <p:spPr/>
        <p:txBody>
          <a:bodyPr>
            <a:noAutofit/>
          </a:bodyPr>
          <a:lstStyle/>
          <a:p>
            <a:r>
              <a:rPr lang="en-GB" sz="2400" dirty="0"/>
              <a:t>Where progress has been made, it has been as the result of much additional intervention and support over and above that which is usually provided;</a:t>
            </a:r>
            <a:endParaRPr lang="en-GB" sz="3600" dirty="0"/>
          </a:p>
        </p:txBody>
      </p:sp>
      <p:sp>
        <p:nvSpPr>
          <p:cNvPr id="3" name="Content Placeholder 2">
            <a:extLst>
              <a:ext uri="{FF2B5EF4-FFF2-40B4-BE49-F238E27FC236}">
                <a16:creationId xmlns:a16="http://schemas.microsoft.com/office/drawing/2014/main" id="{54509AF3-E18D-2D05-DC40-3C47B87F5A31}"/>
              </a:ext>
            </a:extLst>
          </p:cNvPr>
          <p:cNvSpPr>
            <a:spLocks noGrp="1"/>
          </p:cNvSpPr>
          <p:nvPr>
            <p:ph idx="1"/>
          </p:nvPr>
        </p:nvSpPr>
        <p:spPr/>
        <p:txBody>
          <a:bodyPr>
            <a:normAutofit/>
          </a:bodyPr>
          <a:lstStyle/>
          <a:p>
            <a:pPr marL="0" lvl="0" indent="0">
              <a:lnSpc>
                <a:spcPct val="107000"/>
              </a:lnSpc>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a:t>
            </a:r>
          </a:p>
          <a:p>
            <a:pPr>
              <a:lnSpc>
                <a:spcPct val="107000"/>
              </a:lnSpc>
            </a:pPr>
            <a:r>
              <a:rPr lang="en-GB" sz="2000" dirty="0">
                <a:latin typeface="Calibri" panose="020F0502020204030204" pitchFamily="34" charset="0"/>
                <a:cs typeface="Times New Roman" panose="02020603050405020304" pitchFamily="18" charset="0"/>
              </a:rPr>
              <a:t>Evidence of strategies being over and above that which is usually provided at School support, not just quality first teaching (reference Matrix of Need)</a:t>
            </a:r>
          </a:p>
          <a:p>
            <a:pPr marL="0" indent="0">
              <a:lnSpc>
                <a:spcPct val="107000"/>
              </a:lnSpc>
              <a:buNone/>
            </a:pPr>
            <a:endParaRPr lang="en-GB" sz="1050" dirty="0">
              <a:latin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Evidence of use of Notional SEN funding: </a:t>
            </a:r>
          </a:p>
          <a:p>
            <a:pPr marL="742950" lvl="1" indent="-285750">
              <a:lnSpc>
                <a:spcPct val="107000"/>
              </a:lnSpc>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cs typeface="Times New Roman" panose="02020603050405020304" pitchFamily="18" charset="0"/>
              </a:rPr>
              <a:t>Timetable showing when supported.</a:t>
            </a:r>
          </a:p>
          <a:p>
            <a:pPr marL="742950" lvl="1" indent="-285750">
              <a:lnSpc>
                <a:spcPct val="107000"/>
              </a:lnSpc>
              <a:spcAft>
                <a:spcPts val="800"/>
              </a:spcAft>
              <a:buFont typeface="Courier New" panose="02070309020205020404" pitchFamily="49" charset="0"/>
              <a:buChar char="o"/>
            </a:pPr>
            <a:r>
              <a:rPr lang="en-GB" sz="2000" dirty="0">
                <a:effectLst/>
                <a:latin typeface="Calibri" panose="020F0502020204030204" pitchFamily="34" charset="0"/>
                <a:ea typeface="Calibri" panose="020F0502020204030204" pitchFamily="34" charset="0"/>
                <a:cs typeface="Times New Roman" panose="02020603050405020304" pitchFamily="18" charset="0"/>
              </a:rPr>
              <a:t>Details of support (not just ‘22 hours’)</a:t>
            </a:r>
          </a:p>
          <a:p>
            <a:pPr marL="742950" lvl="1" indent="-285750">
              <a:lnSpc>
                <a:spcPct val="107000"/>
              </a:lnSpc>
              <a:spcAft>
                <a:spcPts val="800"/>
              </a:spcAft>
              <a:buFont typeface="Courier New" panose="02070309020205020404" pitchFamily="49" charset="0"/>
              <a:buChar char="o"/>
            </a:pPr>
            <a:r>
              <a:rPr lang="en-GB" sz="1800" dirty="0">
                <a:effectLst/>
                <a:latin typeface="Calibri" panose="020F0502020204030204" pitchFamily="34" charset="0"/>
                <a:ea typeface="Calibri" panose="020F0502020204030204" pitchFamily="34" charset="0"/>
                <a:cs typeface="Times New Roman" panose="02020603050405020304" pitchFamily="18" charset="0"/>
              </a:rPr>
              <a:t>Pro rata support (1 hour as part of group of 4 = 15 minutes support)</a:t>
            </a:r>
            <a:endParaRPr lang="en-GB" sz="3600" dirty="0"/>
          </a:p>
        </p:txBody>
      </p:sp>
    </p:spTree>
    <p:extLst>
      <p:ext uri="{BB962C8B-B14F-4D97-AF65-F5344CB8AC3E}">
        <p14:creationId xmlns:p14="http://schemas.microsoft.com/office/powerpoint/2010/main" val="21305867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CBE8F-7D11-39F7-D72C-4DA466C33123}"/>
              </a:ext>
            </a:extLst>
          </p:cNvPr>
          <p:cNvSpPr>
            <a:spLocks noGrp="1"/>
          </p:cNvSpPr>
          <p:nvPr>
            <p:ph type="title"/>
          </p:nvPr>
        </p:nvSpPr>
        <p:spPr/>
        <p:txBody>
          <a:bodyPr>
            <a:normAutofit/>
          </a:bodyPr>
          <a:lstStyle/>
          <a:p>
            <a:r>
              <a:rPr lang="en-GB" dirty="0"/>
              <a:t>Evidence from external agencies.</a:t>
            </a:r>
          </a:p>
        </p:txBody>
      </p:sp>
      <p:sp>
        <p:nvSpPr>
          <p:cNvPr id="3" name="Content Placeholder 2">
            <a:extLst>
              <a:ext uri="{FF2B5EF4-FFF2-40B4-BE49-F238E27FC236}">
                <a16:creationId xmlns:a16="http://schemas.microsoft.com/office/drawing/2014/main" id="{E883B093-0350-6F77-F7D8-BA7BEA596DBA}"/>
              </a:ext>
            </a:extLst>
          </p:cNvPr>
          <p:cNvSpPr>
            <a:spLocks noGrp="1"/>
          </p:cNvSpPr>
          <p:nvPr>
            <p:ph idx="1"/>
          </p:nvPr>
        </p:nvSpPr>
        <p:spPr/>
        <p:txBody>
          <a:bodyPr/>
          <a:lstStyle/>
          <a:p>
            <a:pPr marL="0" lvl="0" indent="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Example:</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Reports from external professionals eg Educational Psychology, SALT etc.</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Request EP provides a provision grid as part of their work with a young person</a:t>
            </a:r>
          </a:p>
          <a:p>
            <a:pPr marL="342900" lvl="0" indent="-342900">
              <a:lnSpc>
                <a:spcPct val="107000"/>
              </a:lnSpc>
              <a:spcAft>
                <a:spcPts val="800"/>
              </a:spcAft>
              <a:buFont typeface="Symbol" panose="05050102010706020507" pitchFamily="18" charset="2"/>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Evidence that recommendations of professionals have been implemented and impact</a:t>
            </a:r>
            <a:endParaRPr lang="en-GB" dirty="0"/>
          </a:p>
        </p:txBody>
      </p:sp>
    </p:spTree>
    <p:extLst>
      <p:ext uri="{BB962C8B-B14F-4D97-AF65-F5344CB8AC3E}">
        <p14:creationId xmlns:p14="http://schemas.microsoft.com/office/powerpoint/2010/main" val="3819132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81B3D-3D76-A251-5691-059A02FF363C}"/>
              </a:ext>
            </a:extLst>
          </p:cNvPr>
          <p:cNvSpPr>
            <a:spLocks noGrp="1"/>
          </p:cNvSpPr>
          <p:nvPr>
            <p:ph type="title"/>
          </p:nvPr>
        </p:nvSpPr>
        <p:spPr/>
        <p:txBody>
          <a:bodyPr/>
          <a:lstStyle/>
          <a:p>
            <a:r>
              <a:rPr lang="en-GB" dirty="0"/>
              <a:t>Have your say!</a:t>
            </a:r>
          </a:p>
        </p:txBody>
      </p:sp>
      <p:sp>
        <p:nvSpPr>
          <p:cNvPr id="3" name="Content Placeholder 2">
            <a:extLst>
              <a:ext uri="{FF2B5EF4-FFF2-40B4-BE49-F238E27FC236}">
                <a16:creationId xmlns:a16="http://schemas.microsoft.com/office/drawing/2014/main" id="{058298F5-9CFC-D6F8-DA43-C02A223FFF0B}"/>
              </a:ext>
            </a:extLst>
          </p:cNvPr>
          <p:cNvSpPr>
            <a:spLocks noGrp="1"/>
          </p:cNvSpPr>
          <p:nvPr>
            <p:ph idx="1"/>
          </p:nvPr>
        </p:nvSpPr>
        <p:spPr/>
        <p:txBody>
          <a:bodyPr>
            <a:normAutofit lnSpcReduction="10000"/>
          </a:bodyPr>
          <a:lstStyle/>
          <a:p>
            <a:r>
              <a:rPr lang="en-GB" dirty="0"/>
              <a:t>Split into breakout rooms;</a:t>
            </a:r>
          </a:p>
          <a:p>
            <a:r>
              <a:rPr lang="en-GB" dirty="0"/>
              <a:t>Discuss the element of evidence assigned to your group</a:t>
            </a:r>
          </a:p>
          <a:p>
            <a:r>
              <a:rPr lang="en-GB" dirty="0"/>
              <a:t>Use JAM board to add any additional suggestions</a:t>
            </a:r>
          </a:p>
          <a:p>
            <a:endParaRPr lang="en-GB" dirty="0"/>
          </a:p>
          <a:p>
            <a:r>
              <a:rPr lang="en-GB" dirty="0">
                <a:hlinkClick r:id="rId2"/>
              </a:rPr>
              <a:t>https://jamboard.google.com/d/1JTJLhgYEo5Dw7548LyII9702BsrgJ1A-5-Ju4inmBHk/edit?usp=sharing</a:t>
            </a:r>
            <a:endParaRPr lang="en-GB" dirty="0"/>
          </a:p>
          <a:p>
            <a:endParaRPr lang="en-GB" dirty="0"/>
          </a:p>
        </p:txBody>
      </p:sp>
    </p:spTree>
    <p:extLst>
      <p:ext uri="{BB962C8B-B14F-4D97-AF65-F5344CB8AC3E}">
        <p14:creationId xmlns:p14="http://schemas.microsoft.com/office/powerpoint/2010/main" val="3487600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CCAA-8181-7160-17FD-E4B1A8CE2753}"/>
              </a:ext>
            </a:extLst>
          </p:cNvPr>
          <p:cNvSpPr>
            <a:spLocks noGrp="1"/>
          </p:cNvSpPr>
          <p:nvPr>
            <p:ph type="title"/>
          </p:nvPr>
        </p:nvSpPr>
        <p:spPr/>
        <p:txBody>
          <a:bodyPr/>
          <a:lstStyle/>
          <a:p>
            <a:r>
              <a:rPr lang="en-GB" dirty="0"/>
              <a:t>How to make things better</a:t>
            </a:r>
          </a:p>
        </p:txBody>
      </p:sp>
      <p:sp>
        <p:nvSpPr>
          <p:cNvPr id="3" name="Content Placeholder 2">
            <a:extLst>
              <a:ext uri="{FF2B5EF4-FFF2-40B4-BE49-F238E27FC236}">
                <a16:creationId xmlns:a16="http://schemas.microsoft.com/office/drawing/2014/main" id="{DEBB28A3-02BE-1266-9B4D-71D6CF1F6C6E}"/>
              </a:ext>
            </a:extLst>
          </p:cNvPr>
          <p:cNvSpPr>
            <a:spLocks noGrp="1"/>
          </p:cNvSpPr>
          <p:nvPr>
            <p:ph idx="1"/>
          </p:nvPr>
        </p:nvSpPr>
        <p:spPr/>
        <p:txBody>
          <a:bodyPr>
            <a:normAutofit lnSpcReduction="10000"/>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National s</a:t>
            </a:r>
            <a:r>
              <a:rPr lang="en-GB" sz="2400" dirty="0">
                <a:effectLst/>
                <a:latin typeface="Calibri" panose="020F0502020204030204" pitchFamily="34" charset="0"/>
                <a:ea typeface="Calibri" panose="020F0502020204030204" pitchFamily="34" charset="0"/>
                <a:cs typeface="Times New Roman" panose="02020603050405020304" pitchFamily="18" charset="0"/>
              </a:rPr>
              <a:t>tandards will improve early identification of needs and intervention, and set out clear expectations for the types of support that should be ordinarily available in mainstream settings </a:t>
            </a:r>
          </a:p>
          <a:p>
            <a:endParaRPr lang="en-GB" sz="2400" dirty="0">
              <a:latin typeface="Calibri" panose="020F0502020204030204" pitchFamily="34" charset="0"/>
              <a:cs typeface="Times New Roman" panose="02020603050405020304" pitchFamily="18" charset="0"/>
            </a:endParaRPr>
          </a:p>
          <a:p>
            <a:r>
              <a:rPr lang="en-GB" sz="2400" dirty="0">
                <a:latin typeface="Calibri" panose="020F0502020204030204" pitchFamily="34" charset="0"/>
                <a:cs typeface="Times New Roman" panose="02020603050405020304" pitchFamily="18" charset="0"/>
              </a:rPr>
              <a:t>In the meantime:</a:t>
            </a:r>
          </a:p>
          <a:p>
            <a:endParaRPr lang="en-GB" sz="500" dirty="0">
              <a:latin typeface="Calibri" panose="020F0502020204030204" pitchFamily="34" charset="0"/>
              <a:cs typeface="Times New Roman" panose="02020603050405020304" pitchFamily="18" charset="0"/>
            </a:endParaRPr>
          </a:p>
          <a:p>
            <a:pPr lvl="1"/>
            <a:r>
              <a:rPr lang="en-GB" sz="2200" dirty="0"/>
              <a:t>Local guidance and training as to what information is required for a good  EHCA request</a:t>
            </a:r>
          </a:p>
          <a:p>
            <a:pPr lvl="1"/>
            <a:r>
              <a:rPr lang="en-GB" sz="2200" dirty="0"/>
              <a:t>WAGOLL – examples of good referrals on BSOL</a:t>
            </a:r>
          </a:p>
          <a:p>
            <a:pPr lvl="1"/>
            <a:r>
              <a:rPr lang="en-GB" sz="2200" dirty="0"/>
              <a:t>Best Practice checklist for referrers</a:t>
            </a:r>
          </a:p>
          <a:p>
            <a:pPr lvl="1"/>
            <a:r>
              <a:rPr lang="en-GB" sz="2200" dirty="0"/>
              <a:t>School representatives on panel</a:t>
            </a:r>
          </a:p>
          <a:p>
            <a:pPr lvl="1"/>
            <a:r>
              <a:rPr lang="en-GB" sz="2200" dirty="0"/>
              <a:t>Clearer feedback from panel regarding decline decision</a:t>
            </a:r>
          </a:p>
        </p:txBody>
      </p:sp>
    </p:spTree>
    <p:extLst>
      <p:ext uri="{BB962C8B-B14F-4D97-AF65-F5344CB8AC3E}">
        <p14:creationId xmlns:p14="http://schemas.microsoft.com/office/powerpoint/2010/main" val="806231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F1136FE-9C98-EE00-803A-F4DBEA7AAA64}"/>
              </a:ext>
            </a:extLst>
          </p:cNvPr>
          <p:cNvSpPr>
            <a:spLocks noGrp="1"/>
          </p:cNvSpPr>
          <p:nvPr>
            <p:ph type="ctrTitle"/>
          </p:nvPr>
        </p:nvSpPr>
        <p:spPr/>
        <p:txBody>
          <a:bodyPr/>
          <a:lstStyle/>
          <a:p>
            <a:r>
              <a:rPr lang="en-GB" dirty="0"/>
              <a:t>Planning for Senco Network  2023 - 24</a:t>
            </a:r>
          </a:p>
        </p:txBody>
      </p:sp>
      <p:pic>
        <p:nvPicPr>
          <p:cNvPr id="6" name="Picture 5">
            <a:extLst>
              <a:ext uri="{FF2B5EF4-FFF2-40B4-BE49-F238E27FC236}">
                <a16:creationId xmlns:a16="http://schemas.microsoft.com/office/drawing/2014/main" id="{92AB6723-0AEB-331B-E1CB-D9D671E87C34}"/>
              </a:ext>
            </a:extLst>
          </p:cNvPr>
          <p:cNvPicPr>
            <a:picLocks noChangeAspect="1"/>
          </p:cNvPicPr>
          <p:nvPr/>
        </p:nvPicPr>
        <p:blipFill rotWithShape="1">
          <a:blip r:embed="rId2">
            <a:extLst>
              <a:ext uri="{28A0092B-C50C-407E-A947-70E740481C1C}">
                <a14:useLocalDpi xmlns:a14="http://schemas.microsoft.com/office/drawing/2010/main" val="0"/>
              </a:ext>
            </a:extLst>
          </a:blip>
          <a:srcRect l="14953" r="13374"/>
          <a:stretch/>
        </p:blipFill>
        <p:spPr>
          <a:xfrm>
            <a:off x="3526103" y="3933056"/>
            <a:ext cx="2091793" cy="2157161"/>
          </a:xfrm>
          <a:prstGeom prst="rect">
            <a:avLst/>
          </a:prstGeom>
        </p:spPr>
      </p:pic>
    </p:spTree>
    <p:extLst>
      <p:ext uri="{BB962C8B-B14F-4D97-AF65-F5344CB8AC3E}">
        <p14:creationId xmlns:p14="http://schemas.microsoft.com/office/powerpoint/2010/main" val="3287989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228" y="260648"/>
            <a:ext cx="8147248" cy="796950"/>
          </a:xfrm>
        </p:spPr>
        <p:txBody>
          <a:bodyPr/>
          <a:lstStyle/>
          <a:p>
            <a:r>
              <a:rPr lang="en-GB" dirty="0"/>
              <a:t>Agenda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8288060"/>
              </p:ext>
            </p:extLst>
          </p:nvPr>
        </p:nvGraphicFramePr>
        <p:xfrm>
          <a:off x="391621" y="1556792"/>
          <a:ext cx="8276462" cy="3899568"/>
        </p:xfrm>
        <a:graphic>
          <a:graphicData uri="http://schemas.openxmlformats.org/drawingml/2006/table">
            <a:tbl>
              <a:tblPr firstRow="1" bandRow="1">
                <a:tableStyleId>{5C22544A-7EE6-4342-B048-85BDC9FD1C3A}</a:tableStyleId>
              </a:tblPr>
              <a:tblGrid>
                <a:gridCol w="785684">
                  <a:extLst>
                    <a:ext uri="{9D8B030D-6E8A-4147-A177-3AD203B41FA5}">
                      <a16:colId xmlns:a16="http://schemas.microsoft.com/office/drawing/2014/main" val="137341304"/>
                    </a:ext>
                  </a:extLst>
                </a:gridCol>
                <a:gridCol w="3678811">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gridCol w="1219679">
                  <a:extLst>
                    <a:ext uri="{9D8B030D-6E8A-4147-A177-3AD203B41FA5}">
                      <a16:colId xmlns:a16="http://schemas.microsoft.com/office/drawing/2014/main" val="20002"/>
                    </a:ext>
                  </a:extLst>
                </a:gridCol>
              </a:tblGrid>
              <a:tr h="287026">
                <a:tc>
                  <a:txBody>
                    <a:bodyPr/>
                    <a:lstStyle/>
                    <a:p>
                      <a:endParaRPr lang="en-GB" sz="1200" dirty="0"/>
                    </a:p>
                  </a:txBody>
                  <a:tcPr anchor="ctr"/>
                </a:tc>
                <a:tc>
                  <a:txBody>
                    <a:bodyPr/>
                    <a:lstStyle/>
                    <a:p>
                      <a:r>
                        <a:rPr lang="en-GB" sz="1200" dirty="0"/>
                        <a:t>Agenda</a:t>
                      </a:r>
                    </a:p>
                  </a:txBody>
                  <a:tcPr anchor="ctr"/>
                </a:tc>
                <a:tc>
                  <a:txBody>
                    <a:bodyPr/>
                    <a:lstStyle/>
                    <a:p>
                      <a:r>
                        <a:rPr lang="en-GB" sz="1200" dirty="0"/>
                        <a:t>Presenter</a:t>
                      </a:r>
                    </a:p>
                  </a:txBody>
                  <a:tcPr anchor="ctr"/>
                </a:tc>
                <a:tc>
                  <a:txBody>
                    <a:bodyPr/>
                    <a:lstStyle/>
                    <a:p>
                      <a:r>
                        <a:rPr lang="en-GB" sz="1200" dirty="0"/>
                        <a:t>Time</a:t>
                      </a:r>
                    </a:p>
                  </a:txBody>
                  <a:tcPr anchor="ctr"/>
                </a:tc>
                <a:extLst>
                  <a:ext uri="{0D108BD9-81ED-4DB2-BD59-A6C34878D82A}">
                    <a16:rowId xmlns:a16="http://schemas.microsoft.com/office/drawing/2014/main" val="10000"/>
                  </a:ext>
                </a:extLst>
              </a:tr>
              <a:tr h="462427">
                <a:tc>
                  <a:txBody>
                    <a:bodyPr/>
                    <a:lstStyle/>
                    <a:p>
                      <a:r>
                        <a:rPr lang="en-GB" sz="1200" dirty="0"/>
                        <a:t>9.00</a:t>
                      </a:r>
                    </a:p>
                  </a:txBody>
                  <a:tcPr anchor="ctr"/>
                </a:tc>
                <a:tc>
                  <a:txBody>
                    <a:bodyPr/>
                    <a:lstStyle/>
                    <a:p>
                      <a:r>
                        <a:rPr lang="en-GB" sz="1200" dirty="0"/>
                        <a:t>Introductions and</a:t>
                      </a:r>
                      <a:r>
                        <a:rPr lang="en-GB" sz="1200" baseline="0" dirty="0"/>
                        <a:t> welcome </a:t>
                      </a:r>
                      <a:endParaRPr lang="en-GB" sz="1200" dirty="0"/>
                    </a:p>
                  </a:txBody>
                  <a:tcPr anchor="ctr"/>
                </a:tc>
                <a:tc>
                  <a:txBody>
                    <a:bodyPr/>
                    <a:lstStyle/>
                    <a:p>
                      <a:r>
                        <a:rPr lang="en-GB" sz="1200" kern="1200" baseline="0" dirty="0">
                          <a:solidFill>
                            <a:schemeClr val="dk1"/>
                          </a:solidFill>
                          <a:latin typeface="+mn-lt"/>
                          <a:ea typeface="+mn-ea"/>
                          <a:cs typeface="+mn-cs"/>
                        </a:rPr>
                        <a:t>Ruth Dennis – Principal Educational Psychologist</a:t>
                      </a:r>
                    </a:p>
                  </a:txBody>
                  <a:tcPr anchor="ctr"/>
                </a:tc>
                <a:tc>
                  <a:txBody>
                    <a:bodyPr/>
                    <a:lstStyle/>
                    <a:p>
                      <a:r>
                        <a:rPr lang="en-GB" sz="1200" kern="1200" baseline="0" dirty="0">
                          <a:solidFill>
                            <a:schemeClr val="dk1"/>
                          </a:solidFill>
                          <a:latin typeface="+mn-lt"/>
                          <a:ea typeface="+mn-ea"/>
                          <a:cs typeface="+mn-cs"/>
                        </a:rPr>
                        <a:t>10 minutes</a:t>
                      </a:r>
                    </a:p>
                  </a:txBody>
                  <a:tcPr anchor="ctr"/>
                </a:tc>
                <a:extLst>
                  <a:ext uri="{0D108BD9-81ED-4DB2-BD59-A6C34878D82A}">
                    <a16:rowId xmlns:a16="http://schemas.microsoft.com/office/drawing/2014/main" val="10001"/>
                  </a:ext>
                </a:extLst>
              </a:tr>
              <a:tr h="992801">
                <a:tc>
                  <a:txBody>
                    <a:bodyPr/>
                    <a:lstStyle/>
                    <a:p>
                      <a:r>
                        <a:rPr lang="en-GB" sz="1200" dirty="0"/>
                        <a:t>9.10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Working together to Support Children with SEND</a:t>
                      </a:r>
                      <a:endParaRPr lang="en-GB" sz="1200" kern="1200" dirty="0">
                        <a:solidFill>
                          <a:schemeClr val="dk1"/>
                        </a:solidFill>
                        <a:latin typeface="+mn-lt"/>
                        <a:ea typeface="+mn-ea"/>
                        <a:cs typeface="+mn-cs"/>
                      </a:endParaRPr>
                    </a:p>
                  </a:txBody>
                  <a:tcPr anchor="ctr"/>
                </a:tc>
                <a:tc>
                  <a:txBody>
                    <a:bodyPr/>
                    <a:lstStyle/>
                    <a:p>
                      <a:r>
                        <a:rPr lang="en-GB" sz="1200" kern="1200" baseline="0" dirty="0">
                          <a:solidFill>
                            <a:schemeClr val="dk1"/>
                          </a:solidFill>
                          <a:latin typeface="+mn-lt"/>
                          <a:ea typeface="+mn-ea"/>
                          <a:cs typeface="+mn-cs"/>
                        </a:rPr>
                        <a:t>Ruth Dennis– Principal Educational Psychologist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40 minutes</a:t>
                      </a:r>
                    </a:p>
                  </a:txBody>
                  <a:tcPr anchor="ctr"/>
                </a:tc>
                <a:extLst>
                  <a:ext uri="{0D108BD9-81ED-4DB2-BD59-A6C34878D82A}">
                    <a16:rowId xmlns:a16="http://schemas.microsoft.com/office/drawing/2014/main" val="127664308"/>
                  </a:ext>
                </a:extLst>
              </a:tr>
              <a:tr h="476955">
                <a:tc>
                  <a:txBody>
                    <a:bodyPr/>
                    <a:lstStyle/>
                    <a:p>
                      <a:r>
                        <a:rPr lang="en-GB" sz="1200" dirty="0"/>
                        <a:t>9.50</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dk1"/>
                          </a:solidFill>
                          <a:latin typeface="+mn-lt"/>
                          <a:ea typeface="+mn-ea"/>
                          <a:cs typeface="+mn-cs"/>
                        </a:rPr>
                        <a:t>Planning for Next Year</a:t>
                      </a:r>
                    </a:p>
                  </a:txBody>
                  <a:tcPr anchor="ct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200" kern="1200" baseline="0" dirty="0">
                          <a:solidFill>
                            <a:schemeClr val="dk1"/>
                          </a:solidFill>
                          <a:latin typeface="+mn-lt"/>
                          <a:ea typeface="+mn-ea"/>
                          <a:cs typeface="+mn-cs"/>
                        </a:rPr>
                        <a:t>Ruth Dennis– Principal Educational Psychologist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20 minutes</a:t>
                      </a:r>
                    </a:p>
                  </a:txBody>
                  <a:tcPr anchor="ctr"/>
                </a:tc>
                <a:extLst>
                  <a:ext uri="{0D108BD9-81ED-4DB2-BD59-A6C34878D82A}">
                    <a16:rowId xmlns:a16="http://schemas.microsoft.com/office/drawing/2014/main" val="829585214"/>
                  </a:ext>
                </a:extLst>
              </a:tr>
              <a:tr h="392882">
                <a:tc>
                  <a:txBody>
                    <a:bodyPr/>
                    <a:lstStyle/>
                    <a:p>
                      <a:r>
                        <a:rPr lang="en-GB" sz="1200" dirty="0"/>
                        <a:t>10.05</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Break – BSL Poster</a:t>
                      </a:r>
                    </a:p>
                  </a:txBody>
                  <a:tcPr anchor="ctr"/>
                </a:tc>
                <a:tc>
                  <a:txBody>
                    <a:bodyPr/>
                    <a:lstStyle/>
                    <a:p>
                      <a:endParaRPr lang="en-GB" sz="1200" kern="1200" dirty="0">
                        <a:solidFill>
                          <a:schemeClr val="dk1"/>
                        </a:solidFill>
                        <a:effectLst/>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15 minutes</a:t>
                      </a:r>
                    </a:p>
                  </a:txBody>
                  <a:tcPr anchor="ctr"/>
                </a:tc>
                <a:extLst>
                  <a:ext uri="{0D108BD9-81ED-4DB2-BD59-A6C34878D82A}">
                    <a16:rowId xmlns:a16="http://schemas.microsoft.com/office/drawing/2014/main" val="10002"/>
                  </a:ext>
                </a:extLst>
              </a:tr>
              <a:tr h="432048">
                <a:tc>
                  <a:txBody>
                    <a:bodyPr/>
                    <a:lstStyle/>
                    <a:p>
                      <a:r>
                        <a:rPr lang="en-GB" sz="1200" dirty="0"/>
                        <a:t>10.15</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Annual Reviews, Annual Review Team and Portal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Including setting targets for Y5 transition reviews</a:t>
                      </a:r>
                    </a:p>
                  </a:txBody>
                  <a:tcPr anchor="ctr"/>
                </a:tc>
                <a:tc>
                  <a:txBody>
                    <a:bodyPr/>
                    <a:lstStyle/>
                    <a:p>
                      <a:r>
                        <a:rPr lang="en-GB" sz="1200" kern="1200" baseline="0" dirty="0">
                          <a:solidFill>
                            <a:schemeClr val="dk1"/>
                          </a:solidFill>
                          <a:latin typeface="+mn-lt"/>
                          <a:ea typeface="+mn-ea"/>
                          <a:cs typeface="+mn-cs"/>
                        </a:rPr>
                        <a:t>Charlie Lowe</a:t>
                      </a:r>
                    </a:p>
                    <a:p>
                      <a:r>
                        <a:rPr lang="en-GB" sz="1200" kern="1200" baseline="0" dirty="0">
                          <a:solidFill>
                            <a:schemeClr val="dk1"/>
                          </a:solidFill>
                          <a:latin typeface="+mn-lt"/>
                          <a:ea typeface="+mn-ea"/>
                          <a:cs typeface="+mn-cs"/>
                        </a:rPr>
                        <a:t>SEND Team Service Manager</a:t>
                      </a:r>
                    </a:p>
                    <a:p>
                      <a:pPr marL="0" algn="l" defTabSz="914400" rtl="0" eaLnBrk="1" latinLnBrk="0" hangingPunct="1">
                        <a:spcAft>
                          <a:spcPts val="0"/>
                        </a:spcAft>
                      </a:pPr>
                      <a:endParaRPr lang="en-GB" sz="1200" kern="1200" baseline="0" dirty="0">
                        <a:solidFill>
                          <a:schemeClr val="dk1"/>
                        </a:solidFill>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baseline="0" noProof="0" dirty="0">
                          <a:solidFill>
                            <a:schemeClr val="dk1"/>
                          </a:solidFill>
                          <a:latin typeface="+mn-lt"/>
                          <a:ea typeface="+mn-ea"/>
                          <a:cs typeface="+mn-cs"/>
                        </a:rPr>
                        <a:t>60 minutes</a:t>
                      </a:r>
                    </a:p>
                  </a:txBody>
                  <a:tcPr anchor="ctr"/>
                </a:tc>
                <a:extLst>
                  <a:ext uri="{0D108BD9-81ED-4DB2-BD59-A6C34878D82A}">
                    <a16:rowId xmlns:a16="http://schemas.microsoft.com/office/drawing/2014/main" val="952332947"/>
                  </a:ext>
                </a:extLst>
              </a:tr>
              <a:tr h="647397">
                <a:tc>
                  <a:txBody>
                    <a:bodyPr/>
                    <a:lstStyle/>
                    <a:p>
                      <a:r>
                        <a:rPr lang="en-GB" sz="1200" dirty="0"/>
                        <a:t>11.15</a:t>
                      </a:r>
                    </a:p>
                  </a:txBody>
                  <a:tcPr anchor="ctr"/>
                </a:tc>
                <a:tc>
                  <a:txBody>
                    <a:bodyPr/>
                    <a:lstStyle/>
                    <a:p>
                      <a:pPr>
                        <a:spcAft>
                          <a:spcPts val="0"/>
                        </a:spcAft>
                      </a:pPr>
                      <a:r>
                        <a:rPr lang="en-GB" sz="1200" kern="1200" dirty="0">
                          <a:solidFill>
                            <a:schemeClr val="dk1"/>
                          </a:solidFill>
                          <a:latin typeface="+mn-lt"/>
                          <a:ea typeface="+mn-ea"/>
                          <a:cs typeface="+mn-cs"/>
                        </a:rPr>
                        <a:t>SEND Q and A </a:t>
                      </a:r>
                    </a:p>
                  </a:txBody>
                  <a:tcPr marL="68580" marR="68580" marT="0" marB="0" anchor="ctr"/>
                </a:tc>
                <a:tc>
                  <a:txBody>
                    <a:bodyPr/>
                    <a:lstStyle/>
                    <a:p>
                      <a:r>
                        <a:rPr lang="en-GB" sz="1200" kern="1200" baseline="0" dirty="0">
                          <a:solidFill>
                            <a:schemeClr val="dk1"/>
                          </a:solidFill>
                          <a:latin typeface="+mn-lt"/>
                          <a:ea typeface="+mn-ea"/>
                          <a:cs typeface="+mn-cs"/>
                        </a:rPr>
                        <a:t>Charlie Lowe</a:t>
                      </a:r>
                    </a:p>
                    <a:p>
                      <a:r>
                        <a:rPr lang="en-GB" sz="1200" kern="1200" baseline="0" dirty="0">
                          <a:solidFill>
                            <a:schemeClr val="dk1"/>
                          </a:solidFill>
                          <a:latin typeface="+mn-lt"/>
                          <a:ea typeface="+mn-ea"/>
                          <a:cs typeface="+mn-cs"/>
                        </a:rPr>
                        <a:t>SEND Team Service Manager</a:t>
                      </a:r>
                    </a:p>
                  </a:txBody>
                  <a:tcPr marL="68580" marR="68580" marT="0" marB="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25 minutes</a:t>
                      </a:r>
                    </a:p>
                  </a:txBody>
                  <a:tcPr anchor="ctr"/>
                </a:tc>
                <a:extLst>
                  <a:ext uri="{0D108BD9-81ED-4DB2-BD59-A6C34878D82A}">
                    <a16:rowId xmlns:a16="http://schemas.microsoft.com/office/drawing/2014/main" val="3281754211"/>
                  </a:ext>
                </a:extLst>
              </a:tr>
            </a:tbl>
          </a:graphicData>
        </a:graphic>
      </p:graphicFrame>
    </p:spTree>
    <p:extLst>
      <p:ext uri="{BB962C8B-B14F-4D97-AF65-F5344CB8AC3E}">
        <p14:creationId xmlns:p14="http://schemas.microsoft.com/office/powerpoint/2010/main" val="581135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5918-3550-8D17-8DE0-7D730A3D4006}"/>
              </a:ext>
            </a:extLst>
          </p:cNvPr>
          <p:cNvSpPr>
            <a:spLocks noGrp="1"/>
          </p:cNvSpPr>
          <p:nvPr>
            <p:ph type="title"/>
          </p:nvPr>
        </p:nvSpPr>
        <p:spPr/>
        <p:txBody>
          <a:bodyPr/>
          <a:lstStyle/>
          <a:p>
            <a:r>
              <a:rPr lang="en-GB" dirty="0"/>
              <a:t>Please complete the survey</a:t>
            </a:r>
          </a:p>
        </p:txBody>
      </p:sp>
      <p:sp>
        <p:nvSpPr>
          <p:cNvPr id="3" name="Content Placeholder 2">
            <a:extLst>
              <a:ext uri="{FF2B5EF4-FFF2-40B4-BE49-F238E27FC236}">
                <a16:creationId xmlns:a16="http://schemas.microsoft.com/office/drawing/2014/main" id="{1B35A3CF-EE96-82A1-4027-EC096F72EEE8}"/>
              </a:ext>
            </a:extLst>
          </p:cNvPr>
          <p:cNvSpPr>
            <a:spLocks noGrp="1"/>
          </p:cNvSpPr>
          <p:nvPr>
            <p:ph idx="1"/>
          </p:nvPr>
        </p:nvSpPr>
        <p:spPr/>
        <p:txBody>
          <a:bodyPr/>
          <a:lstStyle/>
          <a:p>
            <a:r>
              <a:rPr lang="en-GB" dirty="0"/>
              <a:t>What works?</a:t>
            </a:r>
          </a:p>
          <a:p>
            <a:r>
              <a:rPr lang="en-GB" dirty="0"/>
              <a:t>What Doesn’t work?</a:t>
            </a:r>
          </a:p>
          <a:p>
            <a:r>
              <a:rPr lang="en-GB" dirty="0"/>
              <a:t>What can we do more of?</a:t>
            </a:r>
          </a:p>
          <a:p>
            <a:r>
              <a:rPr lang="en-GB" dirty="0"/>
              <a:t>What should we do less of?</a:t>
            </a:r>
          </a:p>
          <a:p>
            <a:endParaRPr lang="en-GB" dirty="0"/>
          </a:p>
          <a:p>
            <a:r>
              <a:rPr lang="en-GB" dirty="0">
                <a:hlinkClick r:id="rId2"/>
              </a:rPr>
              <a:t>https://forms.gle/4sU66rC56R8b6UvD6</a:t>
            </a:r>
            <a:endParaRPr lang="en-GB" dirty="0"/>
          </a:p>
          <a:p>
            <a:endParaRPr lang="en-GB" dirty="0"/>
          </a:p>
        </p:txBody>
      </p:sp>
    </p:spTree>
    <p:extLst>
      <p:ext uri="{BB962C8B-B14F-4D97-AF65-F5344CB8AC3E}">
        <p14:creationId xmlns:p14="http://schemas.microsoft.com/office/powerpoint/2010/main" val="20849661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A6B9C-BF9D-2A1B-E59D-190198A6E019}"/>
              </a:ext>
            </a:extLst>
          </p:cNvPr>
          <p:cNvSpPr>
            <a:spLocks noGrp="1"/>
          </p:cNvSpPr>
          <p:nvPr>
            <p:ph type="title"/>
          </p:nvPr>
        </p:nvSpPr>
        <p:spPr/>
        <p:txBody>
          <a:bodyPr/>
          <a:lstStyle/>
          <a:p>
            <a:r>
              <a:rPr lang="en-GB" dirty="0"/>
              <a:t>Break</a:t>
            </a:r>
          </a:p>
        </p:txBody>
      </p:sp>
      <p:pic>
        <p:nvPicPr>
          <p:cNvPr id="5" name="Content Placeholder 4" descr="A picture containing text, coffee cup, cup, beverage&#10;&#10;Description automatically generated">
            <a:extLst>
              <a:ext uri="{FF2B5EF4-FFF2-40B4-BE49-F238E27FC236}">
                <a16:creationId xmlns:a16="http://schemas.microsoft.com/office/drawing/2014/main" id="{EAAE5EDC-8302-25AC-1D76-E7E2BCA8A1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04050" y="2564904"/>
            <a:ext cx="3353173" cy="2376264"/>
          </a:xfrm>
        </p:spPr>
      </p:pic>
      <p:pic>
        <p:nvPicPr>
          <p:cNvPr id="4" name="Picture 3">
            <a:extLst>
              <a:ext uri="{FF2B5EF4-FFF2-40B4-BE49-F238E27FC236}">
                <a16:creationId xmlns:a16="http://schemas.microsoft.com/office/drawing/2014/main" id="{E7D44418-BE74-37DF-ADF4-3E332DD656FF}"/>
              </a:ext>
            </a:extLst>
          </p:cNvPr>
          <p:cNvPicPr>
            <a:picLocks noChangeAspect="1"/>
          </p:cNvPicPr>
          <p:nvPr/>
        </p:nvPicPr>
        <p:blipFill rotWithShape="1">
          <a:blip r:embed="rId3"/>
          <a:srcRect l="29001" t="12201" r="27320" b="12201"/>
          <a:stretch/>
        </p:blipFill>
        <p:spPr>
          <a:xfrm>
            <a:off x="179512" y="1417638"/>
            <a:ext cx="3960440" cy="5440362"/>
          </a:xfrm>
          <a:prstGeom prst="rect">
            <a:avLst/>
          </a:prstGeom>
        </p:spPr>
      </p:pic>
    </p:spTree>
    <p:extLst>
      <p:ext uri="{BB962C8B-B14F-4D97-AF65-F5344CB8AC3E}">
        <p14:creationId xmlns:p14="http://schemas.microsoft.com/office/powerpoint/2010/main" val="3726403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96301" y="1892301"/>
            <a:ext cx="6430967" cy="3683488"/>
          </a:xfrm>
        </p:spPr>
        <p:txBody>
          <a:bodyPr>
            <a:normAutofit fontScale="90000"/>
          </a:bodyPr>
          <a:lstStyle/>
          <a:p>
            <a:r>
              <a:rPr lang="en-US" dirty="0"/>
              <a:t>Integrated Assessment Team</a:t>
            </a:r>
            <a:br>
              <a:rPr lang="en-US" dirty="0"/>
            </a:br>
            <a:br>
              <a:rPr lang="en-US" dirty="0"/>
            </a:br>
            <a:r>
              <a:rPr lang="en-US" dirty="0"/>
              <a:t>Annual Reviews with consultations</a:t>
            </a:r>
            <a:br>
              <a:rPr lang="en-US" dirty="0"/>
            </a:br>
            <a:endParaRPr lang="en-GB" dirty="0"/>
          </a:p>
        </p:txBody>
      </p:sp>
    </p:spTree>
    <p:extLst>
      <p:ext uri="{BB962C8B-B14F-4D97-AF65-F5344CB8AC3E}">
        <p14:creationId xmlns:p14="http://schemas.microsoft.com/office/powerpoint/2010/main" val="1977558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What is a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lnSpcReduction="10000"/>
          </a:bodyPr>
          <a:lstStyle/>
          <a:p>
            <a:r>
              <a:rPr lang="en-US" dirty="0"/>
              <a:t>Statutory process where, at least annually, the </a:t>
            </a:r>
            <a:r>
              <a:rPr lang="en-US" b="1" dirty="0"/>
              <a:t>progress towards outcomes </a:t>
            </a:r>
            <a:r>
              <a:rPr lang="en-US" dirty="0"/>
              <a:t>in conjunction with needs and provision is formally reviewed. </a:t>
            </a:r>
          </a:p>
          <a:p>
            <a:endParaRPr lang="en-US" dirty="0"/>
          </a:p>
          <a:p>
            <a:r>
              <a:rPr lang="en-US" dirty="0"/>
              <a:t>The first review of the EHC plan must be held within 12 months of the EHC plan being </a:t>
            </a:r>
            <a:r>
              <a:rPr lang="en-US" dirty="0" err="1"/>
              <a:t>finalised</a:t>
            </a:r>
            <a:r>
              <a:rPr lang="en-US" dirty="0"/>
              <a:t>. </a:t>
            </a:r>
          </a:p>
          <a:p>
            <a:endParaRPr lang="en-US" dirty="0"/>
          </a:p>
          <a:p>
            <a:r>
              <a:rPr lang="en-US" dirty="0"/>
              <a:t>Subsequent reviews must be held within 12 months of the previous review.</a:t>
            </a:r>
          </a:p>
          <a:p>
            <a:endParaRPr lang="en-US" dirty="0"/>
          </a:p>
          <a:p>
            <a:r>
              <a:rPr lang="en-US" dirty="0"/>
              <a:t>Pre 5 reviews must be held every 6 months</a:t>
            </a:r>
          </a:p>
          <a:p>
            <a:pPr marL="0" indent="0">
              <a:buNone/>
            </a:pPr>
            <a:endParaRPr lang="en-US" dirty="0"/>
          </a:p>
        </p:txBody>
      </p:sp>
    </p:spTree>
    <p:extLst>
      <p:ext uri="{BB962C8B-B14F-4D97-AF65-F5344CB8AC3E}">
        <p14:creationId xmlns:p14="http://schemas.microsoft.com/office/powerpoint/2010/main" val="1806112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Pupil voice</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pPr marL="0" indent="0">
              <a:buNone/>
            </a:pPr>
            <a:r>
              <a:rPr lang="en-GB" sz="2100" b="1" dirty="0"/>
              <a:t> </a:t>
            </a:r>
            <a:r>
              <a:rPr lang="en-GB" b="1" dirty="0"/>
              <a:t>1.10</a:t>
            </a:r>
            <a:r>
              <a:rPr lang="en-GB" dirty="0"/>
              <a:t> </a:t>
            </a:r>
            <a:r>
              <a:rPr lang="en-GB" dirty="0" err="1"/>
              <a:t>CoP</a:t>
            </a:r>
            <a:r>
              <a:rPr lang="en-GB" dirty="0"/>
              <a:t> 2015</a:t>
            </a:r>
          </a:p>
          <a:p>
            <a:pPr marL="0" indent="0">
              <a:buNone/>
            </a:pPr>
            <a:r>
              <a:rPr lang="en-GB" dirty="0"/>
              <a:t>Local authorities </a:t>
            </a:r>
            <a:r>
              <a:rPr lang="en-GB" b="1" dirty="0"/>
              <a:t>must not </a:t>
            </a:r>
            <a:r>
              <a:rPr lang="en-GB" dirty="0"/>
              <a:t>use the views of parents as a proxy for young people’s views. Young people will have their own perspective and local authorities should have arrangements in place to engage with them directly.</a:t>
            </a:r>
          </a:p>
          <a:p>
            <a:pPr marL="0" indent="0">
              <a:buNone/>
            </a:pPr>
            <a:endParaRPr lang="en-GB" dirty="0"/>
          </a:p>
          <a:p>
            <a:r>
              <a:rPr lang="en-GB" dirty="0"/>
              <a:t>CYP views can only be from the Child / Young Person</a:t>
            </a:r>
          </a:p>
          <a:p>
            <a:r>
              <a:rPr lang="en-GB" dirty="0"/>
              <a:t>Aspirations must be personal which create the…</a:t>
            </a:r>
          </a:p>
          <a:p>
            <a:pPr lvl="1"/>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7991" y="4187088"/>
            <a:ext cx="2622612" cy="1475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5431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Pupil voice</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r>
              <a:rPr lang="en-GB" sz="2100" b="1" dirty="0"/>
              <a:t> </a:t>
            </a:r>
            <a:r>
              <a:rPr lang="en-GB" dirty="0"/>
              <a:t>What would mean the most for that child / young person?</a:t>
            </a:r>
          </a:p>
          <a:p>
            <a:endParaRPr lang="en-GB" dirty="0"/>
          </a:p>
          <a:p>
            <a:r>
              <a:rPr lang="en-GB" dirty="0"/>
              <a:t>Could views be represented pictorially?</a:t>
            </a:r>
          </a:p>
          <a:p>
            <a:endParaRPr lang="en-GB" dirty="0"/>
          </a:p>
          <a:p>
            <a:r>
              <a:rPr lang="en-GB" dirty="0"/>
              <a:t>Would short phrases supplemented by symbols work?</a:t>
            </a:r>
          </a:p>
          <a:p>
            <a:endParaRPr lang="en-GB" dirty="0"/>
          </a:p>
          <a:p>
            <a:r>
              <a:rPr lang="en-GB" dirty="0"/>
              <a:t>Does the child / young person use alternative communication?</a:t>
            </a:r>
          </a:p>
          <a:p>
            <a:endParaRPr lang="en-GB" dirty="0"/>
          </a:p>
          <a:p>
            <a:pPr lvl="1"/>
            <a:endParaRPr lang="en-US" dirty="0"/>
          </a:p>
        </p:txBody>
      </p:sp>
    </p:spTree>
    <p:extLst>
      <p:ext uri="{BB962C8B-B14F-4D97-AF65-F5344CB8AC3E}">
        <p14:creationId xmlns:p14="http://schemas.microsoft.com/office/powerpoint/2010/main" val="26206873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b="1" dirty="0"/>
              <a:t>When proposing amendments</a:t>
            </a:r>
            <a:endParaRPr lang="en-GB" b="1"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pPr marL="0" indent="0" algn="ctr">
              <a:buNone/>
            </a:pPr>
            <a:endParaRPr lang="en-GB" b="1" dirty="0"/>
          </a:p>
          <a:p>
            <a:pPr marL="0" indent="0" algn="ctr">
              <a:buNone/>
            </a:pPr>
            <a:r>
              <a:rPr lang="en-GB" b="1" dirty="0"/>
              <a:t>Any significant amends proposed to sections B and F, where both needs and provision are being heavily re-written with a significant increase in support, will require a professional report</a:t>
            </a:r>
          </a:p>
          <a:p>
            <a:pPr marL="0" indent="0" algn="ctr">
              <a:buNone/>
            </a:pPr>
            <a:endParaRPr lang="en-GB" b="1" dirty="0"/>
          </a:p>
          <a:p>
            <a:pPr marL="0" indent="0" algn="ctr">
              <a:buNone/>
            </a:pPr>
            <a:r>
              <a:rPr lang="en-GB" b="1" dirty="0"/>
              <a:t>Schools must commission these from a suitably qualified professional (EP or Specialist Teacher).</a:t>
            </a:r>
            <a:endParaRPr lang="en-US" b="1" dirty="0"/>
          </a:p>
          <a:p>
            <a:endParaRPr lang="en-US" dirty="0"/>
          </a:p>
        </p:txBody>
      </p:sp>
    </p:spTree>
    <p:extLst>
      <p:ext uri="{BB962C8B-B14F-4D97-AF65-F5344CB8AC3E}">
        <p14:creationId xmlns:p14="http://schemas.microsoft.com/office/powerpoint/2010/main" val="3048357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b="1" dirty="0"/>
              <a:t>When proposing amendments</a:t>
            </a:r>
            <a:endParaRPr lang="en-GB" b="1"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pPr marL="0" indent="0" algn="ctr">
              <a:buNone/>
            </a:pPr>
            <a:endParaRPr lang="en-GB" b="1" dirty="0"/>
          </a:p>
          <a:p>
            <a:r>
              <a:rPr lang="en-US" dirty="0"/>
              <a:t>Section F </a:t>
            </a:r>
            <a:r>
              <a:rPr lang="en-GB" dirty="0"/>
              <a:t>cannot name settings or schools</a:t>
            </a:r>
          </a:p>
          <a:p>
            <a:pPr marL="0" indent="0">
              <a:buNone/>
            </a:pPr>
            <a:endParaRPr lang="en-GB" dirty="0"/>
          </a:p>
          <a:p>
            <a:r>
              <a:rPr lang="en-GB" dirty="0"/>
              <a:t>Do not name internal provisions within Section F</a:t>
            </a:r>
          </a:p>
          <a:p>
            <a:pPr marL="0" indent="0">
              <a:buNone/>
            </a:pPr>
            <a:endParaRPr lang="en-GB" dirty="0"/>
          </a:p>
          <a:p>
            <a:r>
              <a:rPr lang="en-GB" dirty="0"/>
              <a:t>Funding is base don provision on Section F</a:t>
            </a:r>
          </a:p>
        </p:txBody>
      </p:sp>
    </p:spTree>
    <p:extLst>
      <p:ext uri="{BB962C8B-B14F-4D97-AF65-F5344CB8AC3E}">
        <p14:creationId xmlns:p14="http://schemas.microsoft.com/office/powerpoint/2010/main" val="871193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0"/>
            <a:ext cx="7514035" cy="635182"/>
          </a:xfrm>
        </p:spPr>
        <p:txBody>
          <a:bodyPr/>
          <a:lstStyle/>
          <a:p>
            <a:r>
              <a:rPr lang="en-GB" dirty="0"/>
              <a:t>Tracking changes</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5119" y="1954531"/>
            <a:ext cx="2471864" cy="814430"/>
          </a:xfrm>
          <a:prstGeom prst="rect">
            <a:avLst/>
          </a:prstGeom>
        </p:spPr>
      </p:pic>
      <p:pic>
        <p:nvPicPr>
          <p:cNvPr id="8" name="Picture 7"/>
          <p:cNvPicPr/>
          <p:nvPr/>
        </p:nvPicPr>
        <p:blipFill rotWithShape="1">
          <a:blip r:embed="rId3"/>
          <a:srcRect l="13366" t="58994" r="70401" b="32604"/>
          <a:stretch/>
        </p:blipFill>
        <p:spPr bwMode="auto">
          <a:xfrm>
            <a:off x="1505119" y="3009049"/>
            <a:ext cx="3038475" cy="862013"/>
          </a:xfrm>
          <a:prstGeom prst="rect">
            <a:avLst/>
          </a:prstGeom>
          <a:ln>
            <a:noFill/>
          </a:ln>
          <a:extLst>
            <a:ext uri="{53640926-AAD7-44D8-BBD7-CCE9431645EC}">
              <a14:shadowObscured xmlns:a14="http://schemas.microsoft.com/office/drawing/2010/main"/>
            </a:ext>
          </a:extLst>
        </p:spPr>
      </p:pic>
      <p:pic>
        <p:nvPicPr>
          <p:cNvPr id="9" name="Picture 8"/>
          <p:cNvPicPr/>
          <p:nvPr/>
        </p:nvPicPr>
        <p:blipFill rotWithShape="1">
          <a:blip r:embed="rId4"/>
          <a:srcRect l="15217" t="68897" r="73377" b="14318"/>
          <a:stretch/>
        </p:blipFill>
        <p:spPr bwMode="auto">
          <a:xfrm>
            <a:off x="2743369" y="4075221"/>
            <a:ext cx="1800225" cy="1452563"/>
          </a:xfrm>
          <a:prstGeom prst="rect">
            <a:avLst/>
          </a:prstGeom>
          <a:ln>
            <a:noFill/>
          </a:ln>
          <a:extLst>
            <a:ext uri="{53640926-AAD7-44D8-BBD7-CCE9431645EC}">
              <a14:shadowObscured xmlns:a14="http://schemas.microsoft.com/office/drawing/2010/main"/>
            </a:ext>
          </a:extLst>
        </p:spPr>
      </p:pic>
      <p:pic>
        <p:nvPicPr>
          <p:cNvPr id="11" name="Picture 10"/>
          <p:cNvPicPr/>
          <p:nvPr/>
        </p:nvPicPr>
        <p:blipFill rotWithShape="1">
          <a:blip r:embed="rId5"/>
          <a:srcRect l="13626" t="66804" r="72389" b="3779"/>
          <a:stretch/>
        </p:blipFill>
        <p:spPr bwMode="auto">
          <a:xfrm>
            <a:off x="5535217" y="2006782"/>
            <a:ext cx="2486025" cy="286654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907696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0"/>
            <a:ext cx="7514035" cy="635182"/>
          </a:xfrm>
        </p:spPr>
        <p:txBody>
          <a:bodyPr/>
          <a:lstStyle/>
          <a:p>
            <a:r>
              <a:rPr lang="en-GB" dirty="0"/>
              <a:t>Tracking changes</a:t>
            </a:r>
          </a:p>
        </p:txBody>
      </p:sp>
      <p:sp>
        <p:nvSpPr>
          <p:cNvPr id="3" name="Content Placeholder 2"/>
          <p:cNvSpPr>
            <a:spLocks noGrp="1"/>
          </p:cNvSpPr>
          <p:nvPr>
            <p:ph idx="1"/>
          </p:nvPr>
        </p:nvSpPr>
        <p:spPr>
          <a:xfrm>
            <a:off x="5166360" y="2117816"/>
            <a:ext cx="3460907" cy="3507377"/>
          </a:xfrm>
        </p:spPr>
        <p:txBody>
          <a:bodyPr/>
          <a:lstStyle/>
          <a:p>
            <a:pPr marL="0" indent="0">
              <a:buNone/>
            </a:pPr>
            <a:r>
              <a:rPr lang="en-GB" b="1" i="1" dirty="0"/>
              <a:t>If struggling…</a:t>
            </a:r>
          </a:p>
          <a:p>
            <a:pPr lvl="0"/>
            <a:r>
              <a:rPr lang="en-GB" i="1" dirty="0">
                <a:solidFill>
                  <a:srgbClr val="00B0F0"/>
                </a:solidFill>
              </a:rPr>
              <a:t>New information is written in blue italics </a:t>
            </a:r>
            <a:endParaRPr lang="en-GB" sz="2400" dirty="0">
              <a:solidFill>
                <a:srgbClr val="00B0F0"/>
              </a:solidFill>
            </a:endParaRPr>
          </a:p>
          <a:p>
            <a:pPr lvl="1"/>
            <a:r>
              <a:rPr lang="en-GB" i="1" dirty="0">
                <a:solidFill>
                  <a:srgbClr val="00B0F0"/>
                </a:solidFill>
              </a:rPr>
              <a:t>Please indicate in brackets which reports these amendments have originated from, i.e. (J Boggs, Educational Psychology report 05.05.2020, page 6)</a:t>
            </a:r>
            <a:endParaRPr lang="en-GB" sz="2100" dirty="0">
              <a:solidFill>
                <a:srgbClr val="00B0F0"/>
              </a:solidFill>
            </a:endParaRPr>
          </a:p>
          <a:p>
            <a:pPr lvl="0"/>
            <a:r>
              <a:rPr lang="en-GB" dirty="0">
                <a:solidFill>
                  <a:srgbClr val="FF0000"/>
                </a:solidFill>
              </a:rPr>
              <a:t>Information to be removed is </a:t>
            </a:r>
            <a:r>
              <a:rPr lang="en-GB" strike="sngStrike" dirty="0">
                <a:solidFill>
                  <a:srgbClr val="FF0000"/>
                </a:solidFill>
              </a:rPr>
              <a:t>coloured red with a strikethrough</a:t>
            </a:r>
            <a:endParaRPr lang="en-GB" sz="2400" dirty="0">
              <a:solidFill>
                <a:srgbClr val="FF0000"/>
              </a:solidFill>
            </a:endParaRPr>
          </a:p>
          <a:p>
            <a:endParaRPr lang="en-GB" dirty="0"/>
          </a:p>
        </p:txBody>
      </p:sp>
      <p:pic>
        <p:nvPicPr>
          <p:cNvPr id="7" name="Picture 6"/>
          <p:cNvPicPr/>
          <p:nvPr/>
        </p:nvPicPr>
        <p:blipFill rotWithShape="1">
          <a:blip r:embed="rId2"/>
          <a:srcRect l="18581" t="60581" r="63581" b="24994"/>
          <a:stretch/>
        </p:blipFill>
        <p:spPr bwMode="auto">
          <a:xfrm>
            <a:off x="1294040" y="2117816"/>
            <a:ext cx="3028950" cy="13430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66146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FC96D-6C51-98CF-9773-1A5292CEA475}"/>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024AE72D-CCCA-0C66-429F-4B810D25D12A}"/>
              </a:ext>
            </a:extLst>
          </p:cNvPr>
          <p:cNvSpPr>
            <a:spLocks noGrp="1"/>
          </p:cNvSpPr>
          <p:nvPr>
            <p:ph idx="1"/>
          </p:nvPr>
        </p:nvSpPr>
        <p:spPr/>
        <p:txBody>
          <a:bodyPr>
            <a:normAutofit lnSpcReduction="10000"/>
          </a:bodyPr>
          <a:lstStyle/>
          <a:p>
            <a:r>
              <a:rPr lang="en-GB" dirty="0"/>
              <a:t>Welcome</a:t>
            </a:r>
          </a:p>
          <a:p>
            <a:r>
              <a:rPr lang="en-GB" dirty="0"/>
              <a:t>Feedback from last time:</a:t>
            </a:r>
          </a:p>
          <a:p>
            <a:pPr lvl="1"/>
            <a:r>
              <a:rPr lang="en-GB" dirty="0"/>
              <a:t>Notional SEN Funding on BSOL</a:t>
            </a:r>
          </a:p>
          <a:p>
            <a:pPr lvl="1"/>
            <a:r>
              <a:rPr lang="en-GB" dirty="0"/>
              <a:t>New Senco Section</a:t>
            </a:r>
          </a:p>
          <a:p>
            <a:pPr lvl="1"/>
            <a:r>
              <a:rPr lang="en-GB" dirty="0"/>
              <a:t>WAGOLL EHCA referrals</a:t>
            </a:r>
          </a:p>
          <a:p>
            <a:r>
              <a:rPr lang="en-GB" dirty="0"/>
              <a:t>Updates from the LA</a:t>
            </a:r>
          </a:p>
          <a:p>
            <a:pPr lvl="1"/>
            <a:r>
              <a:rPr lang="en-GB" dirty="0"/>
              <a:t>Children’s Trust launched</a:t>
            </a:r>
          </a:p>
          <a:p>
            <a:pPr lvl="1"/>
            <a:r>
              <a:rPr lang="en-GB" dirty="0"/>
              <a:t>Review of AD roles</a:t>
            </a:r>
          </a:p>
          <a:p>
            <a:pPr lvl="1"/>
            <a:r>
              <a:rPr lang="en-GB" dirty="0"/>
              <a:t>Changes in SEN team</a:t>
            </a:r>
          </a:p>
        </p:txBody>
      </p:sp>
    </p:spTree>
    <p:extLst>
      <p:ext uri="{BB962C8B-B14F-4D97-AF65-F5344CB8AC3E}">
        <p14:creationId xmlns:p14="http://schemas.microsoft.com/office/powerpoint/2010/main" val="32624741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Agreed actions/requests following the review</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r>
              <a:rPr lang="en-US" dirty="0"/>
              <a:t>Capture any actions that are required by professionals, school or the Local Authority following the review</a:t>
            </a:r>
          </a:p>
          <a:p>
            <a:r>
              <a:rPr lang="en-US" dirty="0"/>
              <a:t>Any actions not appropriately recorded may not be actioned causing delays</a:t>
            </a:r>
          </a:p>
          <a:p>
            <a:endParaRPr lang="en-US" dirty="0"/>
          </a:p>
          <a:p>
            <a:pPr marL="0" indent="0">
              <a:buNone/>
            </a:pPr>
            <a:endParaRPr lang="en-US" dirty="0"/>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461" y="3366993"/>
            <a:ext cx="5167578" cy="1833657"/>
          </a:xfrm>
          <a:prstGeom prst="rect">
            <a:avLst/>
          </a:prstGeom>
        </p:spPr>
      </p:pic>
    </p:spTree>
    <p:extLst>
      <p:ext uri="{BB962C8B-B14F-4D97-AF65-F5344CB8AC3E}">
        <p14:creationId xmlns:p14="http://schemas.microsoft.com/office/powerpoint/2010/main" val="10332056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24147"/>
          </a:xfrm>
        </p:spPr>
        <p:txBody>
          <a:bodyPr>
            <a:normAutofit fontScale="90000"/>
          </a:bodyPr>
          <a:lstStyle/>
          <a:p>
            <a:r>
              <a:rPr lang="en-GB" dirty="0"/>
              <a:t>On the last page of the annual review paperwork…</a:t>
            </a:r>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7989" y="2472082"/>
            <a:ext cx="6009298" cy="2233793"/>
          </a:xfrm>
          <a:prstGeom prst="rect">
            <a:avLst/>
          </a:prstGeom>
        </p:spPr>
      </p:pic>
    </p:spTree>
    <p:extLst>
      <p:ext uri="{BB962C8B-B14F-4D97-AF65-F5344CB8AC3E}">
        <p14:creationId xmlns:p14="http://schemas.microsoft.com/office/powerpoint/2010/main" val="1478356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Those not attending your school</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r>
              <a:rPr lang="en-GB" dirty="0"/>
              <a:t>Should monitor progress towards the outcomes throughout the year</a:t>
            </a:r>
          </a:p>
          <a:p>
            <a:endParaRPr lang="en-GB" dirty="0"/>
          </a:p>
          <a:p>
            <a:r>
              <a:rPr lang="en-US" dirty="0"/>
              <a:t>If a child / young person is attending alternative provision then the school they are on roll at must still hold the review, not the alternative provision</a:t>
            </a:r>
          </a:p>
          <a:p>
            <a:endParaRPr lang="en-US" dirty="0"/>
          </a:p>
          <a:p>
            <a:r>
              <a:rPr lang="en-US" dirty="0"/>
              <a:t>If medically unwell to attend then the school must still co-ordinate and chair the review meeting</a:t>
            </a:r>
          </a:p>
        </p:txBody>
      </p:sp>
    </p:spTree>
    <p:extLst>
      <p:ext uri="{BB962C8B-B14F-4D97-AF65-F5344CB8AC3E}">
        <p14:creationId xmlns:p14="http://schemas.microsoft.com/office/powerpoint/2010/main" val="1873245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0"/>
            <a:ext cx="7514035" cy="723577"/>
          </a:xfrm>
        </p:spPr>
        <p:txBody>
          <a:bodyPr/>
          <a:lstStyle/>
          <a:p>
            <a:r>
              <a:rPr lang="en-GB" dirty="0"/>
              <a:t>Getting your data right </a:t>
            </a:r>
          </a:p>
        </p:txBody>
      </p:sp>
      <p:sp>
        <p:nvSpPr>
          <p:cNvPr id="3" name="Content Placeholder 2"/>
          <p:cNvSpPr>
            <a:spLocks noGrp="1"/>
          </p:cNvSpPr>
          <p:nvPr>
            <p:ph idx="1"/>
          </p:nvPr>
        </p:nvSpPr>
        <p:spPr>
          <a:xfrm>
            <a:off x="1113233" y="2199791"/>
            <a:ext cx="7514035" cy="3000860"/>
          </a:xfrm>
        </p:spPr>
        <p:txBody>
          <a:bodyPr/>
          <a:lstStyle/>
          <a:p>
            <a:r>
              <a:rPr lang="en-GB" dirty="0"/>
              <a:t>Use the appropriate assessment tool for that year group</a:t>
            </a:r>
          </a:p>
          <a:p>
            <a:r>
              <a:rPr lang="en-GB" dirty="0"/>
              <a:t>Do not use the EYDJ past the first term of year 1</a:t>
            </a:r>
          </a:p>
          <a:p>
            <a:r>
              <a:rPr lang="en-GB" dirty="0"/>
              <a:t>Use pre-key stage standards or engagement model</a:t>
            </a:r>
          </a:p>
          <a:p>
            <a:r>
              <a:rPr lang="en-GB" dirty="0"/>
              <a:t>Impact on the LA decision making</a:t>
            </a:r>
          </a:p>
          <a:p>
            <a:r>
              <a:rPr lang="en-GB" dirty="0"/>
              <a:t>impact on families following naming of settings</a:t>
            </a:r>
          </a:p>
          <a:p>
            <a:endParaRPr lang="en-GB" dirty="0"/>
          </a:p>
          <a:p>
            <a:endParaRPr lang="en-GB" dirty="0"/>
          </a:p>
        </p:txBody>
      </p:sp>
    </p:spTree>
    <p:extLst>
      <p:ext uri="{BB962C8B-B14F-4D97-AF65-F5344CB8AC3E}">
        <p14:creationId xmlns:p14="http://schemas.microsoft.com/office/powerpoint/2010/main" val="4005861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Broad areas of need</a:t>
            </a:r>
          </a:p>
        </p:txBody>
      </p:sp>
      <p:sp>
        <p:nvSpPr>
          <p:cNvPr id="3" name="Content Placeholder 2"/>
          <p:cNvSpPr>
            <a:spLocks noGrp="1"/>
          </p:cNvSpPr>
          <p:nvPr>
            <p:ph idx="1"/>
          </p:nvPr>
        </p:nvSpPr>
        <p:spPr>
          <a:xfrm>
            <a:off x="1113233" y="2212618"/>
            <a:ext cx="7514035" cy="3497986"/>
          </a:xfrm>
        </p:spPr>
        <p:txBody>
          <a:bodyPr>
            <a:normAutofit/>
          </a:bodyPr>
          <a:lstStyle/>
          <a:p>
            <a:pPr marL="342900" lvl="1" indent="0">
              <a:buNone/>
            </a:pPr>
            <a:r>
              <a:rPr lang="en-GB" dirty="0"/>
              <a:t>6.27  (SEND CoP)</a:t>
            </a:r>
          </a:p>
          <a:p>
            <a:pPr marL="342900" lvl="1" indent="0">
              <a:buNone/>
            </a:pPr>
            <a:r>
              <a:rPr lang="en-GB" dirty="0"/>
              <a:t>These four broad areas give an overview of the range of needs that should be planned for. The purpose of identification is to work out what action the school needs to take, not to fit a pupil into a category. In practice, individual children or young people often have needs that cut across all these areas and their needs may change over time. For instance speech, language and communication needs can also be a feature of a number of other areas of SEN, and children and young people with an Autistic Spectrum Disorder (ASD) may have needs across all areas, including particular sensory requirements. </a:t>
            </a:r>
            <a:r>
              <a:rPr lang="en-GB" b="1" dirty="0">
                <a:solidFill>
                  <a:schemeClr val="accent6"/>
                </a:solidFill>
              </a:rPr>
              <a:t>A detailed assessment of need should ensure that the full range of an individual’s needs is identified, </a:t>
            </a:r>
            <a:r>
              <a:rPr lang="en-GB" b="1" u="sng" dirty="0">
                <a:solidFill>
                  <a:schemeClr val="accent6"/>
                </a:solidFill>
              </a:rPr>
              <a:t>not simply the primary need</a:t>
            </a:r>
            <a:r>
              <a:rPr lang="en-GB" b="1" dirty="0"/>
              <a:t>. </a:t>
            </a:r>
            <a:r>
              <a:rPr lang="en-GB" dirty="0"/>
              <a:t>The support provided to an individual should always be based on a full understanding of their particular strengths and needs and seek to address them all using </a:t>
            </a:r>
            <a:r>
              <a:rPr lang="en-GB" dirty="0" err="1"/>
              <a:t>wellevidenced</a:t>
            </a:r>
            <a:r>
              <a:rPr lang="en-GB" dirty="0"/>
              <a:t> interventions targeted at their areas of difficulty and where necessary specialist equipment or software.</a:t>
            </a:r>
          </a:p>
        </p:txBody>
      </p:sp>
    </p:spTree>
    <p:extLst>
      <p:ext uri="{BB962C8B-B14F-4D97-AF65-F5344CB8AC3E}">
        <p14:creationId xmlns:p14="http://schemas.microsoft.com/office/powerpoint/2010/main" val="3034608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702200"/>
          </a:xfrm>
        </p:spPr>
        <p:txBody>
          <a:bodyPr/>
          <a:lstStyle/>
          <a:p>
            <a:r>
              <a:rPr lang="en-GB" dirty="0"/>
              <a:t>Types of settings</a:t>
            </a:r>
          </a:p>
        </p:txBody>
      </p:sp>
      <p:sp>
        <p:nvSpPr>
          <p:cNvPr id="3" name="Content Placeholder 2"/>
          <p:cNvSpPr>
            <a:spLocks noGrp="1"/>
          </p:cNvSpPr>
          <p:nvPr>
            <p:ph idx="1"/>
          </p:nvPr>
        </p:nvSpPr>
        <p:spPr>
          <a:xfrm>
            <a:off x="1113233" y="2216923"/>
            <a:ext cx="7514035" cy="2983727"/>
          </a:xfrm>
        </p:spPr>
        <p:txBody>
          <a:bodyPr>
            <a:normAutofit lnSpcReduction="10000"/>
          </a:bodyPr>
          <a:lstStyle/>
          <a:p>
            <a:r>
              <a:rPr lang="en-GB" dirty="0"/>
              <a:t>Suitability – age, aptitude, ability and SEN</a:t>
            </a:r>
          </a:p>
          <a:p>
            <a:r>
              <a:rPr lang="en-GB" dirty="0"/>
              <a:t>Schools who support children with SLD </a:t>
            </a:r>
          </a:p>
          <a:p>
            <a:pPr lvl="1"/>
            <a:r>
              <a:rPr lang="en-GB" dirty="0"/>
              <a:t>High Park</a:t>
            </a:r>
          </a:p>
          <a:p>
            <a:pPr lvl="1"/>
            <a:r>
              <a:rPr lang="en-GB" dirty="0" err="1"/>
              <a:t>Chellow</a:t>
            </a:r>
            <a:r>
              <a:rPr lang="en-GB" dirty="0"/>
              <a:t> Heights</a:t>
            </a:r>
          </a:p>
          <a:p>
            <a:pPr lvl="1"/>
            <a:r>
              <a:rPr lang="en-GB" dirty="0"/>
              <a:t>Co-op Academy Delius</a:t>
            </a:r>
          </a:p>
          <a:p>
            <a:pPr lvl="1"/>
            <a:r>
              <a:rPr lang="en-GB" dirty="0" err="1"/>
              <a:t>Beckfoot</a:t>
            </a:r>
            <a:r>
              <a:rPr lang="en-GB" dirty="0"/>
              <a:t> Phoenix</a:t>
            </a:r>
          </a:p>
          <a:p>
            <a:pPr lvl="1"/>
            <a:r>
              <a:rPr lang="en-GB" dirty="0"/>
              <a:t>Southfield</a:t>
            </a:r>
          </a:p>
          <a:p>
            <a:pPr lvl="1"/>
            <a:r>
              <a:rPr lang="en-GB" dirty="0" err="1"/>
              <a:t>Beechcliffe</a:t>
            </a:r>
            <a:endParaRPr lang="en-GB" dirty="0"/>
          </a:p>
          <a:p>
            <a:pPr lvl="1"/>
            <a:r>
              <a:rPr lang="en-GB" dirty="0" err="1"/>
              <a:t>Hazelbeck</a:t>
            </a:r>
            <a:endParaRPr lang="en-GB" dirty="0"/>
          </a:p>
        </p:txBody>
      </p:sp>
    </p:spTree>
    <p:extLst>
      <p:ext uri="{BB962C8B-B14F-4D97-AF65-F5344CB8AC3E}">
        <p14:creationId xmlns:p14="http://schemas.microsoft.com/office/powerpoint/2010/main" val="17653730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702200"/>
          </a:xfrm>
        </p:spPr>
        <p:txBody>
          <a:bodyPr>
            <a:normAutofit fontScale="90000"/>
          </a:bodyPr>
          <a:lstStyle/>
          <a:p>
            <a:r>
              <a:rPr lang="en-GB" dirty="0"/>
              <a:t>The right to request a particular school or other institution is named in an EHC Plan  </a:t>
            </a:r>
          </a:p>
        </p:txBody>
      </p:sp>
      <p:sp>
        <p:nvSpPr>
          <p:cNvPr id="3" name="Content Placeholder 2"/>
          <p:cNvSpPr>
            <a:spLocks noGrp="1"/>
          </p:cNvSpPr>
          <p:nvPr>
            <p:ph idx="1"/>
          </p:nvPr>
        </p:nvSpPr>
        <p:spPr>
          <a:xfrm>
            <a:off x="1113233" y="2216923"/>
            <a:ext cx="7514035" cy="2983727"/>
          </a:xfrm>
        </p:spPr>
        <p:txBody>
          <a:bodyPr>
            <a:normAutofit/>
          </a:bodyPr>
          <a:lstStyle/>
          <a:p>
            <a:pPr marL="0" indent="0">
              <a:buNone/>
            </a:pPr>
            <a:r>
              <a:rPr lang="en-GB" dirty="0"/>
              <a:t>Section 38 (3) </a:t>
            </a:r>
          </a:p>
          <a:p>
            <a:pPr marL="0" indent="0">
              <a:buNone/>
            </a:pPr>
            <a:r>
              <a:rPr lang="en-GB" dirty="0"/>
              <a:t>A school or other institution is within this subsection if it is: </a:t>
            </a:r>
          </a:p>
          <a:p>
            <a:pPr lvl="1"/>
            <a:r>
              <a:rPr lang="en-GB" dirty="0"/>
              <a:t>(a) a maintained school; </a:t>
            </a:r>
          </a:p>
          <a:p>
            <a:pPr lvl="1"/>
            <a:r>
              <a:rPr lang="en-GB" dirty="0"/>
              <a:t>(b) a maintained nursery school; </a:t>
            </a:r>
          </a:p>
          <a:p>
            <a:pPr lvl="1"/>
            <a:r>
              <a:rPr lang="en-GB" dirty="0"/>
              <a:t>(c) an Academy; </a:t>
            </a:r>
          </a:p>
          <a:p>
            <a:pPr lvl="1"/>
            <a:r>
              <a:rPr lang="en-GB" dirty="0"/>
              <a:t>(d) an institution within the further education sector in England; </a:t>
            </a:r>
          </a:p>
          <a:p>
            <a:pPr lvl="1"/>
            <a:r>
              <a:rPr lang="en-GB" dirty="0"/>
              <a:t>(e) a non-maintained special school; </a:t>
            </a:r>
          </a:p>
          <a:p>
            <a:pPr lvl="1"/>
            <a:r>
              <a:rPr lang="en-GB" dirty="0"/>
              <a:t>(f) an institution approved by the Secretary of State under section 41</a:t>
            </a:r>
          </a:p>
        </p:txBody>
      </p:sp>
    </p:spTree>
    <p:extLst>
      <p:ext uri="{BB962C8B-B14F-4D97-AF65-F5344CB8AC3E}">
        <p14:creationId xmlns:p14="http://schemas.microsoft.com/office/powerpoint/2010/main" val="5401751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767195"/>
          </a:xfrm>
        </p:spPr>
        <p:txBody>
          <a:bodyPr>
            <a:normAutofit fontScale="90000"/>
          </a:bodyPr>
          <a:lstStyle/>
          <a:p>
            <a:r>
              <a:rPr lang="en-GB" b="1" dirty="0"/>
              <a:t>The Right to a Mainstream Education</a:t>
            </a:r>
            <a:r>
              <a:rPr lang="en-GB" dirty="0"/>
              <a:t> </a:t>
            </a:r>
            <a:br>
              <a:rPr lang="en-GB" dirty="0"/>
            </a:br>
            <a:endParaRPr lang="en-GB" dirty="0"/>
          </a:p>
        </p:txBody>
      </p:sp>
      <p:sp>
        <p:nvSpPr>
          <p:cNvPr id="3" name="Content Placeholder 2"/>
          <p:cNvSpPr>
            <a:spLocks noGrp="1"/>
          </p:cNvSpPr>
          <p:nvPr>
            <p:ph idx="1"/>
          </p:nvPr>
        </p:nvSpPr>
        <p:spPr>
          <a:xfrm>
            <a:off x="1113233" y="1823605"/>
            <a:ext cx="7514035" cy="3377045"/>
          </a:xfrm>
        </p:spPr>
        <p:txBody>
          <a:bodyPr/>
          <a:lstStyle/>
          <a:p>
            <a:pPr marL="0" indent="0">
              <a:buNone/>
            </a:pPr>
            <a:r>
              <a:rPr lang="en-GB" b="1" dirty="0"/>
              <a:t>Section 33 (2) </a:t>
            </a:r>
            <a:endParaRPr lang="en-GB" dirty="0"/>
          </a:p>
          <a:p>
            <a:r>
              <a:rPr lang="en-GB" dirty="0"/>
              <a:t>In a case within section 39(5) or 40(2), the local authority must secure that the plan provides for the child or young person to be educated in a maintained nursery school, mainstream school or mainstream post-16 institution, unless that is incompatible with— </a:t>
            </a:r>
          </a:p>
          <a:p>
            <a:r>
              <a:rPr lang="en-GB" dirty="0"/>
              <a:t> (a) the wishes of the child’s parent or the young person, or  </a:t>
            </a:r>
          </a:p>
          <a:p>
            <a:r>
              <a:rPr lang="en-GB" dirty="0"/>
              <a:t>(b) the provision of efficient education for others</a:t>
            </a:r>
          </a:p>
        </p:txBody>
      </p:sp>
    </p:spTree>
    <p:extLst>
      <p:ext uri="{BB962C8B-B14F-4D97-AF65-F5344CB8AC3E}">
        <p14:creationId xmlns:p14="http://schemas.microsoft.com/office/powerpoint/2010/main" val="22652254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233" y="1387187"/>
            <a:ext cx="7514035" cy="3813464"/>
          </a:xfrm>
        </p:spPr>
        <p:txBody>
          <a:bodyPr>
            <a:normAutofit/>
          </a:bodyPr>
          <a:lstStyle/>
          <a:p>
            <a:r>
              <a:rPr lang="en-GB" b="1" dirty="0">
                <a:solidFill>
                  <a:schemeClr val="accent6"/>
                </a:solidFill>
              </a:rPr>
              <a:t>The LA cannot deny a child or young person mainstream education on the grounds that it is not suitable</a:t>
            </a:r>
            <a:r>
              <a:rPr lang="en-GB" dirty="0"/>
              <a:t> for them or that it is too expensive for them to attend a mainstream school/institution. </a:t>
            </a:r>
          </a:p>
          <a:p>
            <a:r>
              <a:rPr lang="en-GB" dirty="0"/>
              <a:t>There are only two exceptions on which an LA can rely if they do not want to name a mainstream school or college placement in an EHC Plan set out in Section 33 (2) (a) and (b). The first (section 33 (2) (a)) is where it is against the child’s parent or young person wishes. The second (section 33 (2) (b) is incompatibility with the provision of efficient education for others </a:t>
            </a:r>
            <a:r>
              <a:rPr lang="en-GB" b="1" dirty="0"/>
              <a:t>(“the efficient education of others exception”).</a:t>
            </a:r>
            <a:endParaRPr lang="en-GB" dirty="0"/>
          </a:p>
          <a:p>
            <a:endParaRPr lang="en-GB" dirty="0"/>
          </a:p>
        </p:txBody>
      </p:sp>
    </p:spTree>
    <p:extLst>
      <p:ext uri="{BB962C8B-B14F-4D97-AF65-F5344CB8AC3E}">
        <p14:creationId xmlns:p14="http://schemas.microsoft.com/office/powerpoint/2010/main" val="25685650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3233" y="1466851"/>
            <a:ext cx="7514035" cy="3733800"/>
          </a:xfrm>
        </p:spPr>
        <p:txBody>
          <a:bodyPr>
            <a:normAutofit lnSpcReduction="10000"/>
          </a:bodyPr>
          <a:lstStyle/>
          <a:p>
            <a:pPr marL="0" indent="0">
              <a:buNone/>
            </a:pPr>
            <a:r>
              <a:rPr lang="en-GB" b="1" dirty="0">
                <a:solidFill>
                  <a:schemeClr val="accent6"/>
                </a:solidFill>
              </a:rPr>
              <a:t>The circumstances in which the “efficient education of others” exception can be relied on are limited</a:t>
            </a:r>
            <a:r>
              <a:rPr lang="en-GB" b="1" dirty="0"/>
              <a:t> </a:t>
            </a:r>
          </a:p>
          <a:p>
            <a:r>
              <a:rPr lang="en-GB" dirty="0"/>
              <a:t> A local authority can only rely on this exception if it can show that there are no reasonable steps that it could take to prevent the incompatibility (section 33 (3) in relation to schools and institutions in its area and section 33 (4) in relation to a particular maintained nursery school, mainstream school or mainstream post-16 institution). </a:t>
            </a:r>
          </a:p>
          <a:p>
            <a:r>
              <a:rPr lang="en-GB" dirty="0"/>
              <a:t>The governing body of a school or institution can only rely on this exception if they can show that there are no reasonable steps which they or the local authority could take to prevent the incompatibility (section 33 (5)).  </a:t>
            </a:r>
          </a:p>
          <a:p>
            <a:r>
              <a:rPr lang="en-GB" dirty="0"/>
              <a:t>The Code contains a discussion of what may constitute “reasonable steps” in paragraph 9.91. </a:t>
            </a:r>
          </a:p>
        </p:txBody>
      </p:sp>
    </p:spTree>
    <p:extLst>
      <p:ext uri="{BB962C8B-B14F-4D97-AF65-F5344CB8AC3E}">
        <p14:creationId xmlns:p14="http://schemas.microsoft.com/office/powerpoint/2010/main" val="3628243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C3CD-4B42-B09C-9C90-1F88C78B1FFC}"/>
              </a:ext>
            </a:extLst>
          </p:cNvPr>
          <p:cNvSpPr>
            <a:spLocks noGrp="1"/>
          </p:cNvSpPr>
          <p:nvPr>
            <p:ph type="ctrTitle"/>
          </p:nvPr>
        </p:nvSpPr>
        <p:spPr/>
        <p:txBody>
          <a:bodyPr/>
          <a:lstStyle/>
          <a:p>
            <a:r>
              <a:rPr lang="en-GB" dirty="0"/>
              <a:t>Working together to Support Children with SEND</a:t>
            </a:r>
          </a:p>
        </p:txBody>
      </p:sp>
      <p:sp>
        <p:nvSpPr>
          <p:cNvPr id="3" name="Subtitle 2">
            <a:extLst>
              <a:ext uri="{FF2B5EF4-FFF2-40B4-BE49-F238E27FC236}">
                <a16:creationId xmlns:a16="http://schemas.microsoft.com/office/drawing/2014/main" id="{CFF4CFC1-45E8-EEA0-CF4A-E91F24D13E8C}"/>
              </a:ext>
            </a:extLst>
          </p:cNvPr>
          <p:cNvSpPr>
            <a:spLocks noGrp="1"/>
          </p:cNvSpPr>
          <p:nvPr>
            <p:ph type="subTitle" idx="1"/>
          </p:nvPr>
        </p:nvSpPr>
        <p:spPr>
          <a:xfrm>
            <a:off x="1143000" y="3519902"/>
            <a:ext cx="6858000" cy="1655762"/>
          </a:xfrm>
        </p:spPr>
        <p:txBody>
          <a:bodyPr>
            <a:normAutofit/>
          </a:bodyPr>
          <a:lstStyle/>
          <a:p>
            <a:r>
              <a:rPr lang="en-GB" sz="2400" dirty="0"/>
              <a:t>Ruth Dennis – Principal Educational Psychologist</a:t>
            </a:r>
          </a:p>
          <a:p>
            <a:r>
              <a:rPr lang="en-GB" sz="2400" dirty="0"/>
              <a:t>March 2023</a:t>
            </a:r>
          </a:p>
        </p:txBody>
      </p:sp>
    </p:spTree>
    <p:extLst>
      <p:ext uri="{BB962C8B-B14F-4D97-AF65-F5344CB8AC3E}">
        <p14:creationId xmlns:p14="http://schemas.microsoft.com/office/powerpoint/2010/main" val="1415177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statutory process</a:t>
            </a:r>
          </a:p>
        </p:txBody>
      </p:sp>
      <p:sp>
        <p:nvSpPr>
          <p:cNvPr id="3" name="Content Placeholder 2"/>
          <p:cNvSpPr>
            <a:spLocks noGrp="1"/>
          </p:cNvSpPr>
          <p:nvPr>
            <p:ph sz="quarter" idx="13"/>
          </p:nvPr>
        </p:nvSpPr>
        <p:spPr>
          <a:xfrm>
            <a:off x="961744" y="2404797"/>
            <a:ext cx="7348637" cy="2483392"/>
          </a:xfrm>
        </p:spPr>
        <p:txBody>
          <a:bodyPr>
            <a:normAutofit fontScale="85000" lnSpcReduction="20000"/>
          </a:bodyPr>
          <a:lstStyle/>
          <a:p>
            <a:r>
              <a:rPr lang="en-GB" dirty="0"/>
              <a:t>LA consults with Section 38 (3) schools or other institution</a:t>
            </a:r>
          </a:p>
          <a:p>
            <a:pPr lvl="1"/>
            <a:r>
              <a:rPr lang="en-GB" dirty="0"/>
              <a:t>Parents may also request a particular setting to be consulted</a:t>
            </a:r>
          </a:p>
          <a:p>
            <a:pPr marL="342900" lvl="1" indent="0">
              <a:buNone/>
            </a:pPr>
            <a:endParaRPr lang="en-GB" dirty="0"/>
          </a:p>
          <a:p>
            <a:r>
              <a:rPr lang="en-GB" dirty="0"/>
              <a:t>Setting has 15 days to respond</a:t>
            </a:r>
          </a:p>
          <a:p>
            <a:endParaRPr lang="en-GB" dirty="0"/>
          </a:p>
          <a:p>
            <a:r>
              <a:rPr lang="en-GB" dirty="0"/>
              <a:t>LA reviews response and make decision to name</a:t>
            </a:r>
          </a:p>
          <a:p>
            <a:endParaRPr lang="en-GB" dirty="0"/>
          </a:p>
          <a:p>
            <a:r>
              <a:rPr lang="en-GB" dirty="0"/>
              <a:t>If no response is given within 15 days then the LA can name without a response on the 16</a:t>
            </a:r>
            <a:r>
              <a:rPr lang="en-GB" baseline="30000" dirty="0"/>
              <a:t>th</a:t>
            </a:r>
            <a:r>
              <a:rPr lang="en-GB" dirty="0"/>
              <a:t> day</a:t>
            </a:r>
          </a:p>
        </p:txBody>
      </p:sp>
    </p:spTree>
    <p:extLst>
      <p:ext uri="{BB962C8B-B14F-4D97-AF65-F5344CB8AC3E}">
        <p14:creationId xmlns:p14="http://schemas.microsoft.com/office/powerpoint/2010/main" val="11512246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Secretary of state </a:t>
            </a:r>
          </a:p>
        </p:txBody>
      </p:sp>
      <p:sp>
        <p:nvSpPr>
          <p:cNvPr id="3" name="Content Placeholder 2"/>
          <p:cNvSpPr>
            <a:spLocks noGrp="1"/>
          </p:cNvSpPr>
          <p:nvPr>
            <p:ph sz="quarter" idx="13"/>
          </p:nvPr>
        </p:nvSpPr>
        <p:spPr>
          <a:xfrm>
            <a:off x="1046962" y="2404797"/>
            <a:ext cx="7263419" cy="2483392"/>
          </a:xfrm>
        </p:spPr>
        <p:txBody>
          <a:bodyPr>
            <a:normAutofit fontScale="92500" lnSpcReduction="10000"/>
          </a:bodyPr>
          <a:lstStyle/>
          <a:p>
            <a:r>
              <a:rPr lang="en-GB" dirty="0"/>
              <a:t>Non statutory steps</a:t>
            </a:r>
          </a:p>
          <a:p>
            <a:endParaRPr lang="en-GB" dirty="0"/>
          </a:p>
          <a:p>
            <a:r>
              <a:rPr lang="en-GB" dirty="0"/>
              <a:t>Challenge the school response</a:t>
            </a:r>
          </a:p>
          <a:p>
            <a:endParaRPr lang="en-GB" dirty="0"/>
          </a:p>
          <a:p>
            <a:r>
              <a:rPr lang="en-GB" dirty="0"/>
              <a:t>Provide further opportunities for the school to give information</a:t>
            </a:r>
          </a:p>
          <a:p>
            <a:endParaRPr lang="en-GB" dirty="0"/>
          </a:p>
          <a:p>
            <a:r>
              <a:rPr lang="en-GB" dirty="0"/>
              <a:t>Can we make a decision based on this new information?</a:t>
            </a:r>
          </a:p>
        </p:txBody>
      </p:sp>
    </p:spTree>
    <p:extLst>
      <p:ext uri="{BB962C8B-B14F-4D97-AF65-F5344CB8AC3E}">
        <p14:creationId xmlns:p14="http://schemas.microsoft.com/office/powerpoint/2010/main" val="25750741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do we challenge a response?</a:t>
            </a:r>
          </a:p>
        </p:txBody>
      </p:sp>
      <p:sp>
        <p:nvSpPr>
          <p:cNvPr id="3" name="Content Placeholder 2"/>
          <p:cNvSpPr>
            <a:spLocks noGrp="1"/>
          </p:cNvSpPr>
          <p:nvPr>
            <p:ph sz="quarter" idx="13"/>
          </p:nvPr>
        </p:nvSpPr>
        <p:spPr>
          <a:xfrm>
            <a:off x="1113234" y="2396681"/>
            <a:ext cx="6886804" cy="3170757"/>
          </a:xfrm>
        </p:spPr>
        <p:txBody>
          <a:bodyPr>
            <a:normAutofit fontScale="92500" lnSpcReduction="10000"/>
          </a:bodyPr>
          <a:lstStyle/>
          <a:p>
            <a:pPr marL="0" indent="0">
              <a:buNone/>
            </a:pPr>
            <a:r>
              <a:rPr lang="en-GB" dirty="0"/>
              <a:t>Further information may be required following consultation as the response may be brief or lack information required for making a decision. This is described as stage 2 casework.</a:t>
            </a:r>
          </a:p>
          <a:p>
            <a:r>
              <a:rPr lang="en-GB" dirty="0"/>
              <a:t>Negative responses will be challenged via the ‘challenge email’ </a:t>
            </a:r>
            <a:r>
              <a:rPr lang="en-GB" b="1" dirty="0"/>
              <a:t>only if Insufficient information has been provided</a:t>
            </a:r>
            <a:endParaRPr lang="en-GB" dirty="0"/>
          </a:p>
          <a:p>
            <a:r>
              <a:rPr lang="en-GB" dirty="0"/>
              <a:t>The challenge email should pick out details from the original consultation and ask for further clarity</a:t>
            </a:r>
          </a:p>
          <a:p>
            <a:r>
              <a:rPr lang="en-GB" dirty="0"/>
              <a:t>Further information may be required such as:</a:t>
            </a:r>
          </a:p>
          <a:p>
            <a:pPr lvl="2"/>
            <a:r>
              <a:rPr lang="en-GB" dirty="0"/>
              <a:t>Number of commissioned places used and number available overall (not in a specific year group). Clarity around which setting is parent preference</a:t>
            </a:r>
          </a:p>
          <a:p>
            <a:pPr lvl="2"/>
            <a:r>
              <a:rPr lang="en-GB" dirty="0"/>
              <a:t>Further professional reports</a:t>
            </a:r>
          </a:p>
          <a:p>
            <a:endParaRPr lang="en-GB" dirty="0"/>
          </a:p>
        </p:txBody>
      </p:sp>
    </p:spTree>
    <p:extLst>
      <p:ext uri="{BB962C8B-B14F-4D97-AF65-F5344CB8AC3E}">
        <p14:creationId xmlns:p14="http://schemas.microsoft.com/office/powerpoint/2010/main" val="28538010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challenge</a:t>
            </a:r>
          </a:p>
        </p:txBody>
      </p:sp>
      <p:sp>
        <p:nvSpPr>
          <p:cNvPr id="3" name="Content Placeholder 2"/>
          <p:cNvSpPr>
            <a:spLocks noGrp="1"/>
          </p:cNvSpPr>
          <p:nvPr>
            <p:ph sz="quarter" idx="13"/>
          </p:nvPr>
        </p:nvSpPr>
        <p:spPr>
          <a:xfrm>
            <a:off x="1113234" y="2380449"/>
            <a:ext cx="6886804" cy="3170757"/>
          </a:xfrm>
        </p:spPr>
        <p:txBody>
          <a:bodyPr>
            <a:normAutofit fontScale="92500" lnSpcReduction="20000"/>
          </a:bodyPr>
          <a:lstStyle/>
          <a:p>
            <a:r>
              <a:rPr lang="en-GB" dirty="0"/>
              <a:t>Read the settings response</a:t>
            </a:r>
          </a:p>
          <a:p>
            <a:endParaRPr lang="en-GB" dirty="0"/>
          </a:p>
          <a:p>
            <a:r>
              <a:rPr lang="en-GB" dirty="0"/>
              <a:t>Have they itemised the parts of section F they cannot provide and the reasons why?</a:t>
            </a:r>
          </a:p>
          <a:p>
            <a:endParaRPr lang="en-GB" dirty="0"/>
          </a:p>
          <a:p>
            <a:r>
              <a:rPr lang="en-GB" dirty="0"/>
              <a:t>Have they school suggested reasonable adjustments?</a:t>
            </a:r>
          </a:p>
          <a:p>
            <a:endParaRPr lang="en-GB" dirty="0"/>
          </a:p>
          <a:p>
            <a:r>
              <a:rPr lang="en-GB" dirty="0"/>
              <a:t>What detail is contained in the response?</a:t>
            </a:r>
          </a:p>
          <a:p>
            <a:endParaRPr lang="en-GB" dirty="0"/>
          </a:p>
          <a:p>
            <a:r>
              <a:rPr lang="en-GB" dirty="0"/>
              <a:t>Is the response simply long and has no substance?</a:t>
            </a:r>
          </a:p>
        </p:txBody>
      </p:sp>
    </p:spTree>
    <p:extLst>
      <p:ext uri="{BB962C8B-B14F-4D97-AF65-F5344CB8AC3E}">
        <p14:creationId xmlns:p14="http://schemas.microsoft.com/office/powerpoint/2010/main" val="38544074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enhanced process</a:t>
            </a:r>
          </a:p>
        </p:txBody>
      </p:sp>
      <p:sp>
        <p:nvSpPr>
          <p:cNvPr id="3" name="Content Placeholder 2"/>
          <p:cNvSpPr>
            <a:spLocks noGrp="1"/>
          </p:cNvSpPr>
          <p:nvPr>
            <p:ph sz="quarter" idx="13"/>
          </p:nvPr>
        </p:nvSpPr>
        <p:spPr>
          <a:xfrm>
            <a:off x="1113234" y="2364217"/>
            <a:ext cx="6886804" cy="3170757"/>
          </a:xfrm>
        </p:spPr>
        <p:txBody>
          <a:bodyPr>
            <a:normAutofit/>
          </a:bodyPr>
          <a:lstStyle/>
          <a:p>
            <a:r>
              <a:rPr lang="en-GB" dirty="0"/>
              <a:t>Stage 1: consult</a:t>
            </a:r>
          </a:p>
          <a:p>
            <a:pPr lvl="1"/>
            <a:r>
              <a:rPr lang="en-GB" dirty="0"/>
              <a:t>Read the response against the EHC plan</a:t>
            </a:r>
          </a:p>
          <a:p>
            <a:pPr lvl="1"/>
            <a:r>
              <a:rPr lang="en-GB" dirty="0"/>
              <a:t>Is the information given sufficient? Are you asking yourself questions?</a:t>
            </a:r>
          </a:p>
          <a:p>
            <a:pPr lvl="1"/>
            <a:r>
              <a:rPr lang="en-GB" dirty="0"/>
              <a:t>Have the school suggested reasonable steps?</a:t>
            </a:r>
          </a:p>
          <a:p>
            <a:endParaRPr lang="en-GB" dirty="0"/>
          </a:p>
          <a:p>
            <a:r>
              <a:rPr lang="en-GB" dirty="0"/>
              <a:t>Stage 2: challenge</a:t>
            </a:r>
          </a:p>
          <a:p>
            <a:pPr lvl="1"/>
            <a:r>
              <a:rPr lang="en-GB" dirty="0"/>
              <a:t>Highlight section F to the school</a:t>
            </a:r>
          </a:p>
          <a:p>
            <a:pPr lvl="1"/>
            <a:r>
              <a:rPr lang="en-GB" dirty="0"/>
              <a:t>Provide an opportunity for them to provide reasonable steps</a:t>
            </a:r>
          </a:p>
          <a:p>
            <a:endParaRPr lang="en-GB" dirty="0"/>
          </a:p>
        </p:txBody>
      </p:sp>
    </p:spTree>
    <p:extLst>
      <p:ext uri="{BB962C8B-B14F-4D97-AF65-F5344CB8AC3E}">
        <p14:creationId xmlns:p14="http://schemas.microsoft.com/office/powerpoint/2010/main" val="3992707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enhanced process continued</a:t>
            </a:r>
          </a:p>
        </p:txBody>
      </p:sp>
      <p:sp>
        <p:nvSpPr>
          <p:cNvPr id="3" name="Content Placeholder 2"/>
          <p:cNvSpPr>
            <a:spLocks noGrp="1"/>
          </p:cNvSpPr>
          <p:nvPr>
            <p:ph sz="quarter" idx="13"/>
          </p:nvPr>
        </p:nvSpPr>
        <p:spPr>
          <a:xfrm>
            <a:off x="1113234" y="2522479"/>
            <a:ext cx="6886804" cy="3170757"/>
          </a:xfrm>
        </p:spPr>
        <p:txBody>
          <a:bodyPr>
            <a:normAutofit fontScale="85000" lnSpcReduction="20000"/>
          </a:bodyPr>
          <a:lstStyle/>
          <a:p>
            <a:r>
              <a:rPr lang="en-GB" dirty="0"/>
              <a:t>Stage 3: panel</a:t>
            </a:r>
          </a:p>
          <a:p>
            <a:pPr lvl="1"/>
            <a:r>
              <a:rPr lang="en-GB" dirty="0"/>
              <a:t>Only place to panel when all consultations have been returned and all information is collated. </a:t>
            </a:r>
          </a:p>
          <a:p>
            <a:pPr lvl="1"/>
            <a:r>
              <a:rPr lang="en-GB" dirty="0"/>
              <a:t>Panel will either:</a:t>
            </a:r>
          </a:p>
          <a:p>
            <a:pPr lvl="2"/>
            <a:r>
              <a:rPr lang="en-GB" dirty="0"/>
              <a:t>Name the school giving legal reasons why</a:t>
            </a:r>
          </a:p>
          <a:p>
            <a:pPr lvl="2"/>
            <a:r>
              <a:rPr lang="en-GB" dirty="0"/>
              <a:t>Not name the school giving legal reasons why</a:t>
            </a:r>
          </a:p>
          <a:p>
            <a:pPr lvl="2"/>
            <a:r>
              <a:rPr lang="en-GB" dirty="0"/>
              <a:t>Request for a multiagency meeting giving instruction to professionals to attend the meeting in the panel outcome </a:t>
            </a:r>
          </a:p>
          <a:p>
            <a:endParaRPr lang="en-GB" dirty="0"/>
          </a:p>
          <a:p>
            <a:r>
              <a:rPr lang="en-GB" dirty="0"/>
              <a:t>Stage 4: multiagency meeting</a:t>
            </a:r>
          </a:p>
          <a:p>
            <a:pPr lvl="1"/>
            <a:r>
              <a:rPr lang="en-GB" dirty="0"/>
              <a:t>Information gather</a:t>
            </a:r>
          </a:p>
          <a:p>
            <a:pPr lvl="1"/>
            <a:r>
              <a:rPr lang="en-GB" dirty="0"/>
              <a:t>Continue conversation around training, guidance support and funding</a:t>
            </a:r>
          </a:p>
          <a:p>
            <a:endParaRPr lang="en-GB" dirty="0"/>
          </a:p>
        </p:txBody>
      </p:sp>
    </p:spTree>
    <p:extLst>
      <p:ext uri="{BB962C8B-B14F-4D97-AF65-F5344CB8AC3E}">
        <p14:creationId xmlns:p14="http://schemas.microsoft.com/office/powerpoint/2010/main" val="17954662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enhanced process continued</a:t>
            </a:r>
          </a:p>
        </p:txBody>
      </p:sp>
      <p:sp>
        <p:nvSpPr>
          <p:cNvPr id="3" name="Content Placeholder 2"/>
          <p:cNvSpPr>
            <a:spLocks noGrp="1"/>
          </p:cNvSpPr>
          <p:nvPr>
            <p:ph sz="quarter" idx="13"/>
          </p:nvPr>
        </p:nvSpPr>
        <p:spPr>
          <a:xfrm>
            <a:off x="1113234" y="2473783"/>
            <a:ext cx="6886804" cy="3170757"/>
          </a:xfrm>
        </p:spPr>
        <p:txBody>
          <a:bodyPr>
            <a:normAutofit/>
          </a:bodyPr>
          <a:lstStyle/>
          <a:p>
            <a:pPr lvl="0"/>
            <a:r>
              <a:rPr lang="en-GB" dirty="0"/>
              <a:t>Stage 5: Bring back to panel for decision</a:t>
            </a:r>
          </a:p>
          <a:p>
            <a:pPr lvl="1"/>
            <a:r>
              <a:rPr lang="en-GB" dirty="0"/>
              <a:t>Submit your notes and action from multiagency meeting (include requests form school)</a:t>
            </a:r>
          </a:p>
          <a:p>
            <a:pPr lvl="1"/>
            <a:r>
              <a:rPr lang="en-GB" dirty="0"/>
              <a:t>School is named and resourcing allocated</a:t>
            </a:r>
          </a:p>
          <a:p>
            <a:pPr lvl="1"/>
            <a:r>
              <a:rPr lang="en-GB" dirty="0"/>
              <a:t>School is not named and further casework required</a:t>
            </a:r>
          </a:p>
          <a:p>
            <a:endParaRPr lang="en-GB" dirty="0"/>
          </a:p>
          <a:p>
            <a:pPr lvl="0"/>
            <a:r>
              <a:rPr lang="en-GB" dirty="0"/>
              <a:t>Stage 6: School refuses to place</a:t>
            </a:r>
          </a:p>
          <a:p>
            <a:pPr lvl="1"/>
            <a:r>
              <a:rPr lang="en-GB" dirty="0"/>
              <a:t>Direction letter sent </a:t>
            </a:r>
          </a:p>
          <a:p>
            <a:pPr lvl="1"/>
            <a:r>
              <a:rPr lang="en-GB" dirty="0"/>
              <a:t>School choose to appeal or work with support services</a:t>
            </a:r>
          </a:p>
          <a:p>
            <a:endParaRPr lang="en-GB" dirty="0"/>
          </a:p>
        </p:txBody>
      </p:sp>
    </p:spTree>
    <p:extLst>
      <p:ext uri="{BB962C8B-B14F-4D97-AF65-F5344CB8AC3E}">
        <p14:creationId xmlns:p14="http://schemas.microsoft.com/office/powerpoint/2010/main" val="17104701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Caselaw</a:t>
            </a:r>
            <a:endParaRPr lang="en-GB" dirty="0"/>
          </a:p>
        </p:txBody>
      </p:sp>
      <p:sp>
        <p:nvSpPr>
          <p:cNvPr id="3" name="Content Placeholder 2"/>
          <p:cNvSpPr>
            <a:spLocks noGrp="1"/>
          </p:cNvSpPr>
          <p:nvPr>
            <p:ph idx="1"/>
          </p:nvPr>
        </p:nvSpPr>
        <p:spPr/>
        <p:txBody>
          <a:bodyPr>
            <a:normAutofit fontScale="92500" lnSpcReduction="20000"/>
          </a:bodyPr>
          <a:lstStyle/>
          <a:p>
            <a:r>
              <a:rPr lang="en-GB" b="1" i="1" dirty="0">
                <a:hlinkClick r:id="rId2"/>
              </a:rPr>
              <a:t>Bury Metropolitan Borough Council v SU</a:t>
            </a:r>
            <a:r>
              <a:rPr lang="en-GB" dirty="0"/>
              <a:t> </a:t>
            </a:r>
            <a:r>
              <a:rPr lang="en-GB" b="1" dirty="0"/>
              <a:t>[2010] UKUT 406 (AAC)</a:t>
            </a:r>
            <a:r>
              <a:rPr lang="en-GB" dirty="0"/>
              <a:t>: when considering the right of a child with a Statement (now an EHC plan) to a placement in a mainstream school, whether or not the school is “suitable” is not a relevant consideration. The only issue to consider is whether attendance at the mainstream school would be incompatible with the education of other children and if so, that incompatibility cannot be removed by the taking of “</a:t>
            </a:r>
            <a:r>
              <a:rPr lang="en-GB" i="1" dirty="0"/>
              <a:t>reasonable </a:t>
            </a:r>
            <a:r>
              <a:rPr lang="en-GB" i="1"/>
              <a:t>steps</a:t>
            </a:r>
            <a:r>
              <a:rPr lang="en-GB"/>
              <a:t>”.</a:t>
            </a:r>
          </a:p>
          <a:p>
            <a:pPr marL="0" indent="0">
              <a:buNone/>
            </a:pPr>
            <a:endParaRPr lang="en-GB" dirty="0"/>
          </a:p>
          <a:p>
            <a:r>
              <a:rPr lang="en-GB" b="1" i="1" dirty="0">
                <a:hlinkClick r:id="rId3"/>
              </a:rPr>
              <a:t>Harrow Council v AM</a:t>
            </a:r>
            <a:r>
              <a:rPr lang="en-GB" b="1" i="1" dirty="0"/>
              <a:t> </a:t>
            </a:r>
            <a:r>
              <a:rPr lang="en-GB" b="1" dirty="0"/>
              <a:t>[2013] UKUT 0157 (AAC): </a:t>
            </a:r>
            <a:r>
              <a:rPr lang="en-GB" dirty="0"/>
              <a:t>Where a parent requests a mainstream school and there is no suitable school available (whether inside or outside its area), the LA is under an absolute obligation to make a mainstream school suitable to meet the child’s needs, subject only to the qualification that it must be compatible with the efficient education of other children.</a:t>
            </a:r>
          </a:p>
          <a:p>
            <a:endParaRPr lang="en-GB" dirty="0"/>
          </a:p>
        </p:txBody>
      </p:sp>
    </p:spTree>
    <p:extLst>
      <p:ext uri="{BB962C8B-B14F-4D97-AF65-F5344CB8AC3E}">
        <p14:creationId xmlns:p14="http://schemas.microsoft.com/office/powerpoint/2010/main" val="17634870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Review timetable </a:t>
            </a:r>
            <a:endParaRPr lang="en-GB" dirty="0"/>
          </a:p>
        </p:txBody>
      </p:sp>
      <p:pic>
        <p:nvPicPr>
          <p:cNvPr id="7" name="Content Placeholder 6" descr="Screen Clipp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9123" y="2492373"/>
            <a:ext cx="7382255" cy="1819369"/>
          </a:xfrm>
        </p:spPr>
      </p:pic>
    </p:spTree>
    <p:extLst>
      <p:ext uri="{BB962C8B-B14F-4D97-AF65-F5344CB8AC3E}">
        <p14:creationId xmlns:p14="http://schemas.microsoft.com/office/powerpoint/2010/main" val="39601379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Correspondence</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2704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lnSpcReduction="10000"/>
          </a:bodyPr>
          <a:lstStyle/>
          <a:p>
            <a:r>
              <a:rPr lang="en-US" dirty="0"/>
              <a:t>By June 9</a:t>
            </a:r>
            <a:r>
              <a:rPr lang="en-US" baseline="30000" dirty="0"/>
              <a:t>th</a:t>
            </a:r>
            <a:r>
              <a:rPr lang="en-US" dirty="0"/>
              <a:t> 2023 families will receive letters requesting their preferences </a:t>
            </a:r>
          </a:p>
          <a:p>
            <a:r>
              <a:rPr lang="en-US" dirty="0"/>
              <a:t>All schools received a copy of this letter in April via email</a:t>
            </a:r>
          </a:p>
          <a:p>
            <a:r>
              <a:rPr lang="en-US" dirty="0"/>
              <a:t>Striving towards being an electronic service therefore would request that responses are via email.</a:t>
            </a:r>
          </a:p>
          <a:p>
            <a:r>
              <a:rPr lang="en-US" dirty="0"/>
              <a:t>Respond to the below email address using the following codes in the body of your email response:</a:t>
            </a:r>
          </a:p>
          <a:p>
            <a:pPr lvl="1"/>
            <a:r>
              <a:rPr lang="en-US" b="1" dirty="0"/>
              <a:t>transitionreviews@bradford.gov.uk </a:t>
            </a:r>
          </a:p>
          <a:p>
            <a:pPr lvl="1"/>
            <a:r>
              <a:rPr lang="en-US" dirty="0"/>
              <a:t>PP – name of setting</a:t>
            </a:r>
          </a:p>
          <a:p>
            <a:pPr lvl="1"/>
            <a:r>
              <a:rPr lang="en-US" dirty="0"/>
              <a:t>PP – name of setting</a:t>
            </a:r>
          </a:p>
          <a:p>
            <a:pPr lvl="1"/>
            <a:r>
              <a:rPr lang="en-US" dirty="0"/>
              <a:t>PP – name of setting</a:t>
            </a:r>
          </a:p>
          <a:p>
            <a:endParaRPr lang="en-US" dirty="0"/>
          </a:p>
        </p:txBody>
      </p:sp>
    </p:spTree>
    <p:extLst>
      <p:ext uri="{BB962C8B-B14F-4D97-AF65-F5344CB8AC3E}">
        <p14:creationId xmlns:p14="http://schemas.microsoft.com/office/powerpoint/2010/main" val="270088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F3C7-0CD2-E4B5-A193-5CC43D016B7A}"/>
              </a:ext>
            </a:extLst>
          </p:cNvPr>
          <p:cNvSpPr>
            <a:spLocks noGrp="1"/>
          </p:cNvSpPr>
          <p:nvPr>
            <p:ph type="title"/>
          </p:nvPr>
        </p:nvSpPr>
        <p:spPr/>
        <p:txBody>
          <a:bodyPr/>
          <a:lstStyle/>
          <a:p>
            <a:r>
              <a:rPr lang="en-GB" sz="3600" dirty="0">
                <a:effectLst/>
                <a:latin typeface="Calibri" panose="020F0502020204030204" pitchFamily="34" charset="0"/>
                <a:ea typeface="Calibri" panose="020F0502020204030204" pitchFamily="34" charset="0"/>
                <a:cs typeface="Times New Roman" panose="02020603050405020304" pitchFamily="18" charset="0"/>
              </a:rPr>
              <a:t>Right Support, Right Place, Right Time</a:t>
            </a:r>
            <a:endParaRPr lang="en-GB" dirty="0"/>
          </a:p>
        </p:txBody>
      </p:sp>
      <p:sp>
        <p:nvSpPr>
          <p:cNvPr id="3" name="Content Placeholder 2">
            <a:extLst>
              <a:ext uri="{FF2B5EF4-FFF2-40B4-BE49-F238E27FC236}">
                <a16:creationId xmlns:a16="http://schemas.microsoft.com/office/drawing/2014/main" id="{CF3736D8-7A31-FF98-AEAB-7C4F6D1E23F8}"/>
              </a:ext>
            </a:extLst>
          </p:cNvPr>
          <p:cNvSpPr>
            <a:spLocks noGrp="1"/>
          </p:cNvSpPr>
          <p:nvPr>
            <p:ph idx="1"/>
          </p:nvPr>
        </p:nvSpPr>
        <p:spPr/>
        <p:txBody>
          <a:bodyPr/>
          <a:lstStyle/>
          <a:p>
            <a:r>
              <a:rPr lang="en-GB" sz="1800" dirty="0">
                <a:latin typeface="Calibri" panose="020F0502020204030204" pitchFamily="34" charset="0"/>
                <a:ea typeface="Calibri" panose="020F0502020204030204" pitchFamily="34" charset="0"/>
                <a:cs typeface="Times New Roman" panose="02020603050405020304" pitchFamily="18" charset="0"/>
              </a:rPr>
              <a:t>National s</a:t>
            </a:r>
            <a:r>
              <a:rPr lang="en-GB" sz="1800" dirty="0">
                <a:effectLst/>
                <a:latin typeface="Calibri" panose="020F0502020204030204" pitchFamily="34" charset="0"/>
                <a:ea typeface="Calibri" panose="020F0502020204030204" pitchFamily="34" charset="0"/>
                <a:cs typeface="Times New Roman" panose="02020603050405020304" pitchFamily="18" charset="0"/>
              </a:rPr>
              <a:t>tandards will improve early identification of needs and intervention, and set out clear expectations for the types of support that should be ordinarily available in mainstream settings. </a:t>
            </a:r>
          </a:p>
          <a:p>
            <a:endParaRPr lang="en-GB" sz="7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This will give families and providers clarity, consistency and confidence in the support that is ordinarily available, in order to be responsive to children’s needs. With these expectations, and improved mainstream provision, more children and young people will receive the support they need through ordinarily available provision in their local setting. </a:t>
            </a:r>
          </a:p>
          <a:p>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Fewer will therefore need to access support through an Education, Health and Care Plan (EHCP).</a:t>
            </a:r>
          </a:p>
          <a:p>
            <a:endParaRPr lang="en-GB" sz="1800" i="1" dirty="0">
              <a:latin typeface="Calibri" panose="020F0502020204030204" pitchFamily="34" charset="0"/>
              <a:cs typeface="Times New Roman" panose="02020603050405020304" pitchFamily="18" charset="0"/>
            </a:endParaRPr>
          </a:p>
          <a:p>
            <a:pPr marL="342900" lvl="1" indent="0">
              <a:buNone/>
            </a:pPr>
            <a:r>
              <a:rPr lang="en-GB" sz="1500" i="1" dirty="0">
                <a:effectLst/>
                <a:latin typeface="Calibri" panose="020F0502020204030204" pitchFamily="34" charset="0"/>
                <a:ea typeface="Calibri" panose="020F0502020204030204" pitchFamily="34" charset="0"/>
                <a:cs typeface="Times New Roman" panose="02020603050405020304" pitchFamily="18" charset="0"/>
              </a:rPr>
              <a:t>(Special Educational Needs and Disabilities (SEND) and Alternative Provision (AP) Improvement Plan Right Support, Right Place, Right Time March 2023)</a:t>
            </a:r>
          </a:p>
          <a:p>
            <a:endParaRPr lang="en-GB" dirty="0"/>
          </a:p>
        </p:txBody>
      </p:sp>
    </p:spTree>
    <p:extLst>
      <p:ext uri="{BB962C8B-B14F-4D97-AF65-F5344CB8AC3E}">
        <p14:creationId xmlns:p14="http://schemas.microsoft.com/office/powerpoint/2010/main" val="9649121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Transition reviews key dates</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r>
              <a:rPr lang="en-GB" b="1" dirty="0"/>
              <a:t>Friday 21</a:t>
            </a:r>
            <a:r>
              <a:rPr lang="en-GB" b="1" baseline="30000" dirty="0"/>
              <a:t>st</a:t>
            </a:r>
            <a:r>
              <a:rPr lang="en-GB" b="1" dirty="0"/>
              <a:t> July 2023</a:t>
            </a:r>
            <a:r>
              <a:rPr lang="en-GB" dirty="0"/>
              <a:t> - all reviews for F1, Y5 &amp; Y10 are completed</a:t>
            </a:r>
          </a:p>
          <a:p>
            <a:endParaRPr lang="en-US" dirty="0"/>
          </a:p>
          <a:p>
            <a:r>
              <a:rPr lang="en-US" b="1" dirty="0"/>
              <a:t>Friday 15</a:t>
            </a:r>
            <a:r>
              <a:rPr lang="en-US" b="1" baseline="30000" dirty="0"/>
              <a:t>th</a:t>
            </a:r>
            <a:r>
              <a:rPr lang="en-US" b="1" dirty="0"/>
              <a:t> September 2023 </a:t>
            </a:r>
            <a:r>
              <a:rPr lang="en-US" dirty="0"/>
              <a:t>– request for mainstream provisions</a:t>
            </a:r>
          </a:p>
          <a:p>
            <a:pPr marL="0" indent="0">
              <a:buNone/>
            </a:pPr>
            <a:r>
              <a:rPr lang="en-US" dirty="0"/>
              <a:t> </a:t>
            </a:r>
          </a:p>
          <a:p>
            <a:r>
              <a:rPr lang="en-US" b="1" dirty="0"/>
              <a:t>Friday 29</a:t>
            </a:r>
            <a:r>
              <a:rPr lang="en-US" b="1" baseline="30000" dirty="0"/>
              <a:t>th</a:t>
            </a:r>
            <a:r>
              <a:rPr lang="en-US" b="1" dirty="0"/>
              <a:t> September 2023</a:t>
            </a:r>
            <a:r>
              <a:rPr lang="en-US" dirty="0"/>
              <a:t>- requests for Specialist Provision (including Resourced Provisions)</a:t>
            </a:r>
          </a:p>
          <a:p>
            <a:pPr marL="0" indent="0">
              <a:buNone/>
            </a:pPr>
            <a:endParaRPr lang="en-US" dirty="0"/>
          </a:p>
        </p:txBody>
      </p:sp>
    </p:spTree>
    <p:extLst>
      <p:ext uri="{BB962C8B-B14F-4D97-AF65-F5344CB8AC3E}">
        <p14:creationId xmlns:p14="http://schemas.microsoft.com/office/powerpoint/2010/main" val="16062529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1"/>
            <a:ext cx="7514035" cy="548639"/>
          </a:xfrm>
        </p:spPr>
        <p:txBody>
          <a:bodyPr>
            <a:normAutofit fontScale="90000"/>
          </a:bodyPr>
          <a:lstStyle/>
          <a:p>
            <a:r>
              <a:rPr lang="en-US" dirty="0"/>
              <a:t>When will families find out?</a:t>
            </a:r>
            <a:endParaRPr lang="en-GB" dirty="0"/>
          </a:p>
        </p:txBody>
      </p:sp>
      <p:sp>
        <p:nvSpPr>
          <p:cNvPr id="5" name="AutoShape 4" descr="Professional Guidance on the Education Health &amp; Care Pathway"/>
          <p:cNvSpPr>
            <a:spLocks noGrp="1" noChangeAspect="1" noChangeArrowheads="1"/>
          </p:cNvSpPr>
          <p:nvPr>
            <p:ph idx="1"/>
          </p:nvPr>
        </p:nvSpPr>
        <p:spPr bwMode="auto">
          <a:xfrm>
            <a:off x="1113235" y="2131695"/>
            <a:ext cx="7514034" cy="306895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rtlCol="0" anchor="t" anchorCtr="0" compatLnSpc="1">
            <a:prstTxWarp prst="textNoShape">
              <a:avLst/>
            </a:prstTxWarp>
            <a:normAutofit/>
          </a:bodyPr>
          <a:lstStyle/>
          <a:p>
            <a:endParaRPr lang="en-US" dirty="0"/>
          </a:p>
          <a:p>
            <a:r>
              <a:rPr lang="en-US" dirty="0"/>
              <a:t>Primary and Year 7 placements will be announced by </a:t>
            </a:r>
            <a:r>
              <a:rPr lang="en-US" b="1" dirty="0"/>
              <a:t>15th February 2024</a:t>
            </a:r>
          </a:p>
          <a:p>
            <a:endParaRPr lang="en-US" dirty="0"/>
          </a:p>
          <a:p>
            <a:r>
              <a:rPr lang="en-US" dirty="0"/>
              <a:t>Post 16 placements will be announced by </a:t>
            </a:r>
            <a:r>
              <a:rPr lang="en-US" b="1" dirty="0"/>
              <a:t>31st March 2024</a:t>
            </a:r>
          </a:p>
          <a:p>
            <a:endParaRPr lang="en-US" dirty="0"/>
          </a:p>
        </p:txBody>
      </p:sp>
    </p:spTree>
    <p:extLst>
      <p:ext uri="{BB962C8B-B14F-4D97-AF65-F5344CB8AC3E}">
        <p14:creationId xmlns:p14="http://schemas.microsoft.com/office/powerpoint/2010/main" val="3242589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234" y="1371600"/>
            <a:ext cx="7514035" cy="3835582"/>
          </a:xfrm>
        </p:spPr>
        <p:txBody>
          <a:bodyPr>
            <a:normAutofit/>
          </a:bodyPr>
          <a:lstStyle/>
          <a:p>
            <a:r>
              <a:rPr lang="en-GB" sz="4950" dirty="0"/>
              <a:t>Thank you</a:t>
            </a:r>
          </a:p>
        </p:txBody>
      </p:sp>
    </p:spTree>
    <p:extLst>
      <p:ext uri="{BB962C8B-B14F-4D97-AF65-F5344CB8AC3E}">
        <p14:creationId xmlns:p14="http://schemas.microsoft.com/office/powerpoint/2010/main" val="7140106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SEN Q and A</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5" y="1556794"/>
            <a:ext cx="5311079" cy="4525963"/>
          </a:xfrm>
        </p:spPr>
      </p:pic>
    </p:spTree>
    <p:extLst>
      <p:ext uri="{BB962C8B-B14F-4D97-AF65-F5344CB8AC3E}">
        <p14:creationId xmlns:p14="http://schemas.microsoft.com/office/powerpoint/2010/main" val="334163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3A597-4F41-1648-50E8-8481532993E2}"/>
              </a:ext>
            </a:extLst>
          </p:cNvPr>
          <p:cNvSpPr>
            <a:spLocks noGrp="1"/>
          </p:cNvSpPr>
          <p:nvPr>
            <p:ph type="title"/>
          </p:nvPr>
        </p:nvSpPr>
        <p:spPr/>
        <p:txBody>
          <a:bodyPr/>
          <a:lstStyle/>
          <a:p>
            <a:r>
              <a:rPr lang="en-GB" dirty="0"/>
              <a:t>EHCA Requests</a:t>
            </a:r>
          </a:p>
        </p:txBody>
      </p:sp>
      <p:sp>
        <p:nvSpPr>
          <p:cNvPr id="7" name="TextBox 6">
            <a:extLst>
              <a:ext uri="{FF2B5EF4-FFF2-40B4-BE49-F238E27FC236}">
                <a16:creationId xmlns:a16="http://schemas.microsoft.com/office/drawing/2014/main" id="{5D0A369E-250C-9946-FF93-31ABBEBE4B05}"/>
              </a:ext>
            </a:extLst>
          </p:cNvPr>
          <p:cNvSpPr txBox="1"/>
          <p:nvPr/>
        </p:nvSpPr>
        <p:spPr>
          <a:xfrm flipH="1">
            <a:off x="420528" y="1600154"/>
            <a:ext cx="8453724" cy="830997"/>
          </a:xfrm>
          <a:prstGeom prst="rect">
            <a:avLst/>
          </a:prstGeom>
          <a:noFill/>
        </p:spPr>
        <p:txBody>
          <a:bodyPr wrap="square">
            <a:spAutoFit/>
          </a:bodyPr>
          <a:lstStyle/>
          <a:p>
            <a:r>
              <a:rPr lang="en-GB" sz="1600" dirty="0"/>
              <a:t>The number of CYP with an Education Health and Care (EHC) plan continues to rise and we are expecting 10% growth per year. There are currently 5547 children and young people with an EHC plan in the Bradford District (April 2023). </a:t>
            </a:r>
          </a:p>
        </p:txBody>
      </p:sp>
      <p:pic>
        <p:nvPicPr>
          <p:cNvPr id="1026" name="Picture 21">
            <a:extLst>
              <a:ext uri="{FF2B5EF4-FFF2-40B4-BE49-F238E27FC236}">
                <a16:creationId xmlns:a16="http://schemas.microsoft.com/office/drawing/2014/main" id="{E2FE2477-FBBB-2A4B-249A-81B9D60DF2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472" y="2649637"/>
            <a:ext cx="8655835" cy="373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0208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53FEA-005A-C76E-AAE8-04181A59B91C}"/>
              </a:ext>
            </a:extLst>
          </p:cNvPr>
          <p:cNvSpPr>
            <a:spLocks noGrp="1"/>
          </p:cNvSpPr>
          <p:nvPr>
            <p:ph type="title"/>
          </p:nvPr>
        </p:nvSpPr>
        <p:spPr/>
        <p:txBody>
          <a:bodyPr>
            <a:normAutofit fontScale="90000"/>
          </a:bodyPr>
          <a:lstStyle/>
          <a:p>
            <a:r>
              <a:rPr lang="en-GB" dirty="0"/>
              <a:t>When should a local authority carry out an EHC needs assessment?</a:t>
            </a:r>
          </a:p>
        </p:txBody>
      </p:sp>
      <p:sp>
        <p:nvSpPr>
          <p:cNvPr id="3" name="Content Placeholder 2">
            <a:extLst>
              <a:ext uri="{FF2B5EF4-FFF2-40B4-BE49-F238E27FC236}">
                <a16:creationId xmlns:a16="http://schemas.microsoft.com/office/drawing/2014/main" id="{ABF0A844-9D28-F7E9-3566-73BB046AE474}"/>
              </a:ext>
            </a:extLst>
          </p:cNvPr>
          <p:cNvSpPr>
            <a:spLocks noGrp="1"/>
          </p:cNvSpPr>
          <p:nvPr>
            <p:ph idx="1"/>
          </p:nvPr>
        </p:nvSpPr>
        <p:spPr/>
        <p:txBody>
          <a:bodyPr/>
          <a:lstStyle/>
          <a:p>
            <a:pPr marL="0" indent="0" algn="l">
              <a:buNone/>
            </a:pPr>
            <a:r>
              <a:rPr lang="en-GB" sz="1900" dirty="0"/>
              <a:t>If a local authority (“LA”) is requested to carry out an EHC needs assessment by a parent, young person, school or college, they must consider:</a:t>
            </a:r>
          </a:p>
          <a:p>
            <a:pPr marL="0" indent="0" algn="l">
              <a:buNone/>
            </a:pPr>
            <a:endParaRPr lang="en-GB" sz="1900" dirty="0"/>
          </a:p>
          <a:p>
            <a:pPr algn="l">
              <a:buFont typeface="Arial" panose="020B0604020202020204" pitchFamily="34" charset="0"/>
              <a:buChar char="•"/>
            </a:pPr>
            <a:r>
              <a:rPr lang="en-GB" sz="1900" dirty="0"/>
              <a:t>whether the child or young person has or may have special educational needs (“SEN”); </a:t>
            </a:r>
          </a:p>
          <a:p>
            <a:pPr marL="0" indent="0" algn="l">
              <a:buNone/>
            </a:pPr>
            <a:endParaRPr lang="en-GB" sz="1900" dirty="0"/>
          </a:p>
          <a:p>
            <a:pPr algn="l">
              <a:buFont typeface="Arial" panose="020B0604020202020204" pitchFamily="34" charset="0"/>
              <a:buChar char="•"/>
            </a:pPr>
            <a:r>
              <a:rPr lang="en-GB" sz="1900" dirty="0"/>
              <a:t>whether they may need special educational provision to be made through an EHC plan</a:t>
            </a:r>
          </a:p>
          <a:p>
            <a:endParaRPr lang="en-GB" dirty="0"/>
          </a:p>
        </p:txBody>
      </p:sp>
    </p:spTree>
    <p:extLst>
      <p:ext uri="{BB962C8B-B14F-4D97-AF65-F5344CB8AC3E}">
        <p14:creationId xmlns:p14="http://schemas.microsoft.com/office/powerpoint/2010/main" val="1237151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B20C-0E38-C893-85DF-3EB21CB92B1B}"/>
              </a:ext>
            </a:extLst>
          </p:cNvPr>
          <p:cNvSpPr>
            <a:spLocks noGrp="1"/>
          </p:cNvSpPr>
          <p:nvPr>
            <p:ph type="title"/>
          </p:nvPr>
        </p:nvSpPr>
        <p:spPr/>
        <p:txBody>
          <a:bodyPr>
            <a:normAutofit fontScale="90000"/>
          </a:bodyPr>
          <a:lstStyle/>
          <a:p>
            <a:r>
              <a:rPr lang="en-GB" dirty="0"/>
              <a:t>Evidence to inform decision to carry out EHCA</a:t>
            </a:r>
          </a:p>
        </p:txBody>
      </p:sp>
      <p:sp>
        <p:nvSpPr>
          <p:cNvPr id="3" name="Content Placeholder 2">
            <a:extLst>
              <a:ext uri="{FF2B5EF4-FFF2-40B4-BE49-F238E27FC236}">
                <a16:creationId xmlns:a16="http://schemas.microsoft.com/office/drawing/2014/main" id="{332852D7-DA3C-64BC-5AA8-BB806600889D}"/>
              </a:ext>
            </a:extLst>
          </p:cNvPr>
          <p:cNvSpPr>
            <a:spLocks noGrp="1"/>
          </p:cNvSpPr>
          <p:nvPr>
            <p:ph idx="1"/>
          </p:nvPr>
        </p:nvSpPr>
        <p:spPr>
          <a:xfrm>
            <a:off x="628650" y="1861839"/>
            <a:ext cx="7886700" cy="4351338"/>
          </a:xfrm>
        </p:spPr>
        <p:txBody>
          <a:bodyPr>
            <a:normAutofit fontScale="25000" lnSpcReduction="20000"/>
          </a:bodyPr>
          <a:lstStyle/>
          <a:p>
            <a:pPr marL="0" indent="0" algn="l">
              <a:buNone/>
            </a:pPr>
            <a:r>
              <a:rPr lang="en-GB" sz="6400" dirty="0"/>
              <a:t>The local authority should consider whether there is evidence that:</a:t>
            </a:r>
          </a:p>
          <a:p>
            <a:pPr marL="0" indent="0" algn="l">
              <a:buNone/>
            </a:pPr>
            <a:endParaRPr lang="en-GB" sz="3200" dirty="0"/>
          </a:p>
          <a:p>
            <a:pPr marL="0" indent="0" algn="l">
              <a:buNone/>
            </a:pPr>
            <a:r>
              <a:rPr lang="en-GB" sz="6400" dirty="0"/>
              <a:t>“</a:t>
            </a:r>
            <a:r>
              <a:rPr lang="en-GB" sz="6400" b="1" i="1" dirty="0"/>
              <a:t>despite relevant and purposeful action to identify, assess and meet the special educational needs of the child or young person, the child or young person has not made expected progress</a:t>
            </a:r>
            <a:r>
              <a:rPr lang="en-GB" sz="6400" i="1" dirty="0"/>
              <a:t>”. *</a:t>
            </a:r>
          </a:p>
          <a:p>
            <a:pPr marL="0" indent="0" algn="l">
              <a:buNone/>
            </a:pPr>
            <a:endParaRPr lang="en-GB" sz="4800" i="1" dirty="0"/>
          </a:p>
          <a:p>
            <a:pPr marL="0" indent="0" algn="l">
              <a:buNone/>
            </a:pPr>
            <a:r>
              <a:rPr lang="en-GB" sz="6400" dirty="0"/>
              <a:t>The COP  paragraph 9.1  says</a:t>
            </a:r>
            <a:r>
              <a:rPr lang="en-GB" sz="5400" b="0" i="0" dirty="0">
                <a:solidFill>
                  <a:srgbClr val="3A3A3A"/>
                </a:solidFill>
                <a:effectLst/>
                <a:latin typeface="Open Sans" panose="020B0606030504020204" pitchFamily="34" charset="0"/>
              </a:rPr>
              <a:t>: </a:t>
            </a:r>
            <a:r>
              <a:rPr lang="en-GB" sz="6400" dirty="0"/>
              <a:t>LA should pay particular attention to:</a:t>
            </a:r>
          </a:p>
          <a:p>
            <a:pPr algn="l"/>
            <a:endParaRPr lang="en-GB" sz="1500" dirty="0"/>
          </a:p>
          <a:p>
            <a:r>
              <a:rPr lang="en-GB" sz="6400" dirty="0"/>
              <a:t>evidence of the child or young person’s academic attainment (or developmental milestones in younger children) and rate of progress;</a:t>
            </a:r>
            <a:endParaRPr lang="en-GB" sz="2800" dirty="0"/>
          </a:p>
          <a:p>
            <a:r>
              <a:rPr lang="en-GB" sz="6400" dirty="0"/>
              <a:t>information about the nature, extent and context of the child or young person’s SEN;</a:t>
            </a:r>
          </a:p>
          <a:p>
            <a:r>
              <a:rPr lang="en-GB" sz="6400" dirty="0"/>
              <a:t>evidence of the action already taken by the school or other setting;</a:t>
            </a:r>
          </a:p>
          <a:p>
            <a:r>
              <a:rPr lang="en-GB" sz="6400" dirty="0"/>
              <a:t>evidence that where progress has been made, it has only been as the result of much additional intervention and support over and above that which is usually provided;</a:t>
            </a:r>
          </a:p>
          <a:p>
            <a:r>
              <a:rPr lang="en-GB" sz="6400" dirty="0"/>
              <a:t>evidence of the child or young person’s physical, emotional and social development and health needs, drawing on relevant evidence from clinicians and other health professionals and what has been done to meet these by other agencies.</a:t>
            </a:r>
          </a:p>
          <a:p>
            <a:pPr marL="0" indent="0">
              <a:buNone/>
            </a:pPr>
            <a:endParaRPr lang="en-GB" dirty="0"/>
          </a:p>
          <a:p>
            <a:pPr marL="0" indent="0" algn="r">
              <a:buNone/>
            </a:pPr>
            <a:r>
              <a:rPr lang="en-GB" sz="2800" i="1" dirty="0"/>
              <a:t>*</a:t>
            </a:r>
            <a:r>
              <a:rPr lang="en-GB" sz="2800" b="0" i="1" dirty="0">
                <a:solidFill>
                  <a:srgbClr val="3A3A3A"/>
                </a:solidFill>
                <a:effectLst/>
                <a:latin typeface="Open Sans" panose="020B0606030504020204" pitchFamily="34" charset="0"/>
              </a:rPr>
              <a:t> Children and Families Act 2014</a:t>
            </a:r>
            <a:endParaRPr lang="en-GB" sz="2800" i="1" dirty="0"/>
          </a:p>
        </p:txBody>
      </p:sp>
    </p:spTree>
    <p:extLst>
      <p:ext uri="{BB962C8B-B14F-4D97-AF65-F5344CB8AC3E}">
        <p14:creationId xmlns:p14="http://schemas.microsoft.com/office/powerpoint/2010/main" val="69265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F88C-834C-1F6D-67C4-283B351EDB57}"/>
              </a:ext>
            </a:extLst>
          </p:cNvPr>
          <p:cNvSpPr>
            <a:spLocks noGrp="1"/>
          </p:cNvSpPr>
          <p:nvPr>
            <p:ph type="title"/>
          </p:nvPr>
        </p:nvSpPr>
        <p:spPr/>
        <p:txBody>
          <a:bodyPr>
            <a:normAutofit fontScale="90000"/>
          </a:bodyPr>
          <a:lstStyle/>
          <a:p>
            <a:r>
              <a:rPr lang="en-GB" dirty="0"/>
              <a:t>When we don’t have clear evidence…</a:t>
            </a:r>
          </a:p>
        </p:txBody>
      </p:sp>
      <p:graphicFrame>
        <p:nvGraphicFramePr>
          <p:cNvPr id="4" name="Content Placeholder 3">
            <a:extLst>
              <a:ext uri="{FF2B5EF4-FFF2-40B4-BE49-F238E27FC236}">
                <a16:creationId xmlns:a16="http://schemas.microsoft.com/office/drawing/2014/main" id="{AFB9D9EC-F2EA-B8CC-8A20-8C6930AC6577}"/>
              </a:ext>
            </a:extLst>
          </p:cNvPr>
          <p:cNvGraphicFramePr>
            <a:graphicFrameLocks noGrp="1"/>
          </p:cNvGraphicFramePr>
          <p:nvPr>
            <p:ph idx="1"/>
            <p:extLst>
              <p:ext uri="{D42A27DB-BD31-4B8C-83A1-F6EECF244321}">
                <p14:modId xmlns:p14="http://schemas.microsoft.com/office/powerpoint/2010/main" val="711523312"/>
              </p:ext>
            </p:extLst>
          </p:nvPr>
        </p:nvGraphicFramePr>
        <p:xfrm>
          <a:off x="628650" y="1825625"/>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peech Bubble: Oval 5">
            <a:extLst>
              <a:ext uri="{FF2B5EF4-FFF2-40B4-BE49-F238E27FC236}">
                <a16:creationId xmlns:a16="http://schemas.microsoft.com/office/drawing/2014/main" id="{3BC6C1EF-3F0E-BF4F-8346-85BB7D0600EC}"/>
              </a:ext>
            </a:extLst>
          </p:cNvPr>
          <p:cNvSpPr/>
          <p:nvPr/>
        </p:nvSpPr>
        <p:spPr>
          <a:xfrm>
            <a:off x="0" y="3530851"/>
            <a:ext cx="1303699" cy="1195057"/>
          </a:xfrm>
          <a:prstGeom prst="wedgeEllipseCallout">
            <a:avLst>
              <a:gd name="adj1" fmla="val 67382"/>
              <a:gd name="adj2" fmla="val -87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Impact on family?</a:t>
            </a:r>
          </a:p>
        </p:txBody>
      </p:sp>
      <p:sp>
        <p:nvSpPr>
          <p:cNvPr id="7" name="Speech Bubble: Oval 6">
            <a:extLst>
              <a:ext uri="{FF2B5EF4-FFF2-40B4-BE49-F238E27FC236}">
                <a16:creationId xmlns:a16="http://schemas.microsoft.com/office/drawing/2014/main" id="{B2E4510A-A86D-CEE9-25BA-A9F295578CE1}"/>
              </a:ext>
            </a:extLst>
          </p:cNvPr>
          <p:cNvSpPr/>
          <p:nvPr/>
        </p:nvSpPr>
        <p:spPr>
          <a:xfrm>
            <a:off x="179560" y="5371013"/>
            <a:ext cx="1530036" cy="1195057"/>
          </a:xfrm>
          <a:prstGeom prst="wedgeEllipseCallout">
            <a:avLst>
              <a:gd name="adj1" fmla="val 96327"/>
              <a:gd name="adj2" fmla="val -189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Impact on LA?</a:t>
            </a:r>
          </a:p>
        </p:txBody>
      </p:sp>
      <p:sp>
        <p:nvSpPr>
          <p:cNvPr id="8" name="Speech Bubble: Oval 7">
            <a:extLst>
              <a:ext uri="{FF2B5EF4-FFF2-40B4-BE49-F238E27FC236}">
                <a16:creationId xmlns:a16="http://schemas.microsoft.com/office/drawing/2014/main" id="{56504C4F-835F-A41D-6A1D-B24CC3EB37C4}"/>
              </a:ext>
            </a:extLst>
          </p:cNvPr>
          <p:cNvSpPr/>
          <p:nvPr/>
        </p:nvSpPr>
        <p:spPr>
          <a:xfrm>
            <a:off x="7613964" y="2703969"/>
            <a:ext cx="1530036" cy="1195057"/>
          </a:xfrm>
          <a:prstGeom prst="wedgeEllipseCallout">
            <a:avLst>
              <a:gd name="adj1" fmla="val -36808"/>
              <a:gd name="adj2" fmla="val 1064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Impact on School?</a:t>
            </a:r>
          </a:p>
        </p:txBody>
      </p:sp>
    </p:spTree>
    <p:extLst>
      <p:ext uri="{BB962C8B-B14F-4D97-AF65-F5344CB8AC3E}">
        <p14:creationId xmlns:p14="http://schemas.microsoft.com/office/powerpoint/2010/main" val="407883705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arallax">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12220</TotalTime>
  <Words>3135</Words>
  <Application>Microsoft Office PowerPoint</Application>
  <PresentationFormat>On-screen Show (4:3)</PresentationFormat>
  <Paragraphs>340</Paragraphs>
  <Slides>53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53</vt:i4>
      </vt:variant>
    </vt:vector>
  </HeadingPairs>
  <TitlesOfParts>
    <vt:vector size="61" baseType="lpstr">
      <vt:lpstr>Arial</vt:lpstr>
      <vt:lpstr>Calibri</vt:lpstr>
      <vt:lpstr>Corbel</vt:lpstr>
      <vt:lpstr>Courier New</vt:lpstr>
      <vt:lpstr>Open Sans</vt:lpstr>
      <vt:lpstr>Symbol</vt:lpstr>
      <vt:lpstr>Office Theme</vt:lpstr>
      <vt:lpstr>Parallax</vt:lpstr>
      <vt:lpstr>Senco Network</vt:lpstr>
      <vt:lpstr>Agenda</vt:lpstr>
      <vt:lpstr>Introduction</vt:lpstr>
      <vt:lpstr>Working together to Support Children with SEND</vt:lpstr>
      <vt:lpstr>Right Support, Right Place, Right Time</vt:lpstr>
      <vt:lpstr>EHCA Requests</vt:lpstr>
      <vt:lpstr>When should a local authority carry out an EHC needs assessment?</vt:lpstr>
      <vt:lpstr>Evidence to inform decision to carry out EHCA</vt:lpstr>
      <vt:lpstr>When we don’t have clear evidence…</vt:lpstr>
      <vt:lpstr>How to make things better</vt:lpstr>
      <vt:lpstr>Basics</vt:lpstr>
      <vt:lpstr>Evidence of the child or young person’s academic attainment and rate of progress;</vt:lpstr>
      <vt:lpstr>Information about the nature, extent and context of the child or young person’s SEN;</vt:lpstr>
      <vt:lpstr>Evidence of the action already taken by the school or other setting;</vt:lpstr>
      <vt:lpstr>Where progress has been made, it has been as the result of much additional intervention and support over and above that which is usually provided;</vt:lpstr>
      <vt:lpstr>Evidence from external agencies.</vt:lpstr>
      <vt:lpstr>Have your say!</vt:lpstr>
      <vt:lpstr>How to make things better</vt:lpstr>
      <vt:lpstr>Planning for Senco Network  2023 - 24</vt:lpstr>
      <vt:lpstr>Please complete the survey</vt:lpstr>
      <vt:lpstr>Break</vt:lpstr>
      <vt:lpstr>Integrated Assessment Team  Annual Reviews with consultations </vt:lpstr>
      <vt:lpstr>What is a Review?</vt:lpstr>
      <vt:lpstr>Pupil voice</vt:lpstr>
      <vt:lpstr>Pupil voice</vt:lpstr>
      <vt:lpstr>When proposing amendments</vt:lpstr>
      <vt:lpstr>When proposing amendments</vt:lpstr>
      <vt:lpstr>Tracking changes</vt:lpstr>
      <vt:lpstr>Tracking changes</vt:lpstr>
      <vt:lpstr>Agreed actions/requests following the review</vt:lpstr>
      <vt:lpstr>On the last page of the annual review paperwork…</vt:lpstr>
      <vt:lpstr>Those not attending your school</vt:lpstr>
      <vt:lpstr>Getting your data right </vt:lpstr>
      <vt:lpstr>Broad areas of need</vt:lpstr>
      <vt:lpstr>Types of settings</vt:lpstr>
      <vt:lpstr>The right to request a particular school or other institution is named in an EHC Plan  </vt:lpstr>
      <vt:lpstr>The Right to a Mainstream Education  </vt:lpstr>
      <vt:lpstr>PowerPoint Presentation</vt:lpstr>
      <vt:lpstr>PowerPoint Presentation</vt:lpstr>
      <vt:lpstr>The statutory process</vt:lpstr>
      <vt:lpstr>The Secretary of state </vt:lpstr>
      <vt:lpstr>When do we challenge a response?</vt:lpstr>
      <vt:lpstr>The challenge</vt:lpstr>
      <vt:lpstr>The enhanced process</vt:lpstr>
      <vt:lpstr>The enhanced process continued</vt:lpstr>
      <vt:lpstr>The enhanced process continued</vt:lpstr>
      <vt:lpstr>Caselaw</vt:lpstr>
      <vt:lpstr>Review timetable </vt:lpstr>
      <vt:lpstr>Correspondence</vt:lpstr>
      <vt:lpstr>Transition reviews key dates</vt:lpstr>
      <vt:lpstr>When will families find out?</vt:lpstr>
      <vt:lpstr>Thank you</vt:lpstr>
      <vt:lpstr>SEN Q and A</vt:lpstr>
    </vt:vector>
  </TitlesOfParts>
  <Company>CBMDC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Support Plan</dc:title>
  <dc:creator>Ruth Dennis</dc:creator>
  <cp:lastModifiedBy>Ruth Dennis</cp:lastModifiedBy>
  <cp:revision>357</cp:revision>
  <cp:lastPrinted>2019-09-09T16:04:41Z</cp:lastPrinted>
  <dcterms:created xsi:type="dcterms:W3CDTF">2017-01-23T10:10:23Z</dcterms:created>
  <dcterms:modified xsi:type="dcterms:W3CDTF">2023-05-03T10:56:44Z</dcterms:modified>
</cp:coreProperties>
</file>