
<file path=[Content_Types].xml><?xml version="1.0" encoding="utf-8"?>
<Types xmlns="http://schemas.openxmlformats.org/package/2006/content-types">
  <Default Extension="png" ContentType="image/png"/>
  <Default Extension="jfif" ContentType="image/jpeg"/>
  <Default Extension="tmp"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Lst>
  <p:notesMasterIdLst>
    <p:notesMasterId r:id="rId128"/>
  </p:notesMasterIdLst>
  <p:handoutMasterIdLst>
    <p:handoutMasterId r:id="rId129"/>
  </p:handoutMasterIdLst>
  <p:sldIdLst>
    <p:sldId id="256" r:id="rId3"/>
    <p:sldId id="769" r:id="rId4"/>
    <p:sldId id="943" r:id="rId5"/>
    <p:sldId id="1101" r:id="rId6"/>
    <p:sldId id="1102" r:id="rId7"/>
    <p:sldId id="1100" r:id="rId8"/>
    <p:sldId id="1104" r:id="rId9"/>
    <p:sldId id="1105" r:id="rId10"/>
    <p:sldId id="1106" r:id="rId11"/>
    <p:sldId id="1107" r:id="rId12"/>
    <p:sldId id="1108" r:id="rId13"/>
    <p:sldId id="1109" r:id="rId14"/>
    <p:sldId id="1103" r:id="rId15"/>
    <p:sldId id="1139" r:id="rId16"/>
    <p:sldId id="1114" r:id="rId17"/>
    <p:sldId id="1115" r:id="rId18"/>
    <p:sldId id="1116" r:id="rId19"/>
    <p:sldId id="1140" r:id="rId20"/>
    <p:sldId id="1141" r:id="rId21"/>
    <p:sldId id="1142" r:id="rId22"/>
    <p:sldId id="1143" r:id="rId23"/>
    <p:sldId id="1144" r:id="rId24"/>
    <p:sldId id="1145" r:id="rId25"/>
    <p:sldId id="1146" r:id="rId26"/>
    <p:sldId id="1147" r:id="rId27"/>
    <p:sldId id="1117" r:id="rId28"/>
    <p:sldId id="1149" r:id="rId29"/>
    <p:sldId id="1150" r:id="rId30"/>
    <p:sldId id="1151" r:id="rId31"/>
    <p:sldId id="1152" r:id="rId32"/>
    <p:sldId id="1120" r:id="rId33"/>
    <p:sldId id="1110" r:id="rId34"/>
    <p:sldId id="1111" r:id="rId35"/>
    <p:sldId id="1112" r:id="rId36"/>
    <p:sldId id="1069" r:id="rId37"/>
    <p:sldId id="1153" r:id="rId38"/>
    <p:sldId id="1154" r:id="rId39"/>
    <p:sldId id="1155" r:id="rId40"/>
    <p:sldId id="1156" r:id="rId41"/>
    <p:sldId id="1157" r:id="rId42"/>
    <p:sldId id="1158" r:id="rId43"/>
    <p:sldId id="1159" r:id="rId44"/>
    <p:sldId id="1160" r:id="rId45"/>
    <p:sldId id="1161" r:id="rId46"/>
    <p:sldId id="1162" r:id="rId47"/>
    <p:sldId id="1163" r:id="rId48"/>
    <p:sldId id="1164" r:id="rId49"/>
    <p:sldId id="1165" r:id="rId50"/>
    <p:sldId id="1003" r:id="rId51"/>
    <p:sldId id="1121" r:id="rId52"/>
    <p:sldId id="1122" r:id="rId53"/>
    <p:sldId id="1123" r:id="rId54"/>
    <p:sldId id="1124" r:id="rId55"/>
    <p:sldId id="1125" r:id="rId56"/>
    <p:sldId id="1126" r:id="rId57"/>
    <p:sldId id="1127" r:id="rId58"/>
    <p:sldId id="1128" r:id="rId59"/>
    <p:sldId id="1129" r:id="rId60"/>
    <p:sldId id="1130" r:id="rId61"/>
    <p:sldId id="1131" r:id="rId62"/>
    <p:sldId id="1132" r:id="rId63"/>
    <p:sldId id="1133" r:id="rId64"/>
    <p:sldId id="1134" r:id="rId65"/>
    <p:sldId id="1136" r:id="rId66"/>
    <p:sldId id="1138" r:id="rId67"/>
    <p:sldId id="1166" r:id="rId68"/>
    <p:sldId id="1167" r:id="rId69"/>
    <p:sldId id="1168" r:id="rId70"/>
    <p:sldId id="1169" r:id="rId71"/>
    <p:sldId id="1170" r:id="rId72"/>
    <p:sldId id="1171" r:id="rId73"/>
    <p:sldId id="1172" r:id="rId74"/>
    <p:sldId id="1173" r:id="rId75"/>
    <p:sldId id="1174" r:id="rId76"/>
    <p:sldId id="1175" r:id="rId77"/>
    <p:sldId id="1176" r:id="rId78"/>
    <p:sldId id="1177" r:id="rId79"/>
    <p:sldId id="1178" r:id="rId80"/>
    <p:sldId id="1179" r:id="rId81"/>
    <p:sldId id="1180" r:id="rId82"/>
    <p:sldId id="1181" r:id="rId83"/>
    <p:sldId id="1182" r:id="rId84"/>
    <p:sldId id="1183" r:id="rId85"/>
    <p:sldId id="1184" r:id="rId86"/>
    <p:sldId id="1185" r:id="rId87"/>
    <p:sldId id="1186" r:id="rId88"/>
    <p:sldId id="1187" r:id="rId89"/>
    <p:sldId id="1188" r:id="rId90"/>
    <p:sldId id="1189" r:id="rId91"/>
    <p:sldId id="1190" r:id="rId92"/>
    <p:sldId id="1191" r:id="rId93"/>
    <p:sldId id="1192" r:id="rId94"/>
    <p:sldId id="1193" r:id="rId95"/>
    <p:sldId id="1194" r:id="rId96"/>
    <p:sldId id="1195" r:id="rId97"/>
    <p:sldId id="1196" r:id="rId98"/>
    <p:sldId id="1197" r:id="rId99"/>
    <p:sldId id="1198" r:id="rId100"/>
    <p:sldId id="1199" r:id="rId101"/>
    <p:sldId id="1200" r:id="rId102"/>
    <p:sldId id="1201" r:id="rId103"/>
    <p:sldId id="1202" r:id="rId104"/>
    <p:sldId id="1203" r:id="rId105"/>
    <p:sldId id="1204" r:id="rId106"/>
    <p:sldId id="1205" r:id="rId107"/>
    <p:sldId id="1206" r:id="rId108"/>
    <p:sldId id="1207" r:id="rId109"/>
    <p:sldId id="1208" r:id="rId110"/>
    <p:sldId id="1209" r:id="rId111"/>
    <p:sldId id="1210" r:id="rId112"/>
    <p:sldId id="1211" r:id="rId113"/>
    <p:sldId id="1212" r:id="rId114"/>
    <p:sldId id="1213" r:id="rId115"/>
    <p:sldId id="1214" r:id="rId116"/>
    <p:sldId id="1215" r:id="rId117"/>
    <p:sldId id="1216" r:id="rId118"/>
    <p:sldId id="1217" r:id="rId119"/>
    <p:sldId id="1218" r:id="rId120"/>
    <p:sldId id="1219" r:id="rId121"/>
    <p:sldId id="1220" r:id="rId122"/>
    <p:sldId id="1221" r:id="rId123"/>
    <p:sldId id="892" r:id="rId124"/>
    <p:sldId id="817" r:id="rId125"/>
    <p:sldId id="946" r:id="rId126"/>
    <p:sldId id="383" r:id="rId127"/>
  </p:sldIdLst>
  <p:sldSz cx="9144000" cy="6858000" type="screen4x3"/>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99"/>
    <a:srgbClr val="F6200A"/>
    <a:srgbClr val="FF9933"/>
    <a:srgbClr val="FFFF66"/>
    <a:srgbClr val="FF6600"/>
    <a:srgbClr val="33CCCC"/>
    <a:srgbClr val="FF9900"/>
    <a:srgbClr val="F0EA00"/>
    <a:srgbClr val="AEF01C"/>
    <a:srgbClr val="56E21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44" autoAdjust="0"/>
    <p:restoredTop sz="68384" autoAdjust="0"/>
  </p:normalViewPr>
  <p:slideViewPr>
    <p:cSldViewPr>
      <p:cViewPr varScale="1">
        <p:scale>
          <a:sx n="108" d="100"/>
          <a:sy n="108" d="100"/>
        </p:scale>
        <p:origin x="108" y="96"/>
      </p:cViewPr>
      <p:guideLst>
        <p:guide orient="horz" pos="2160"/>
        <p:guide pos="2880"/>
      </p:guideLst>
    </p:cSldViewPr>
  </p:slideViewPr>
  <p:notesTextViewPr>
    <p:cViewPr>
      <p:scale>
        <a:sx n="1" d="1"/>
        <a:sy n="1" d="1"/>
      </p:scale>
      <p:origin x="0" y="0"/>
    </p:cViewPr>
  </p:notesTextViewPr>
  <p:sorterViewPr>
    <p:cViewPr>
      <p:scale>
        <a:sx n="100" d="100"/>
        <a:sy n="100" d="100"/>
      </p:scale>
      <p:origin x="0" y="1332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tableStyles" Target="tableStyles.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28" Type="http://schemas.openxmlformats.org/officeDocument/2006/relationships/notesMaster" Target="notesMasters/notesMaster1.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13" Type="http://schemas.openxmlformats.org/officeDocument/2006/relationships/slide" Target="slides/slide111.xml"/><Relationship Id="rId118" Type="http://schemas.openxmlformats.org/officeDocument/2006/relationships/slide" Target="slides/slide116.xml"/><Relationship Id="rId126" Type="http://schemas.openxmlformats.org/officeDocument/2006/relationships/slide" Target="slides/slide124.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103" Type="http://schemas.openxmlformats.org/officeDocument/2006/relationships/slide" Target="slides/slide101.xml"/><Relationship Id="rId108" Type="http://schemas.openxmlformats.org/officeDocument/2006/relationships/slide" Target="slides/slide106.xml"/><Relationship Id="rId116" Type="http://schemas.openxmlformats.org/officeDocument/2006/relationships/slide" Target="slides/slide114.xml"/><Relationship Id="rId124" Type="http://schemas.openxmlformats.org/officeDocument/2006/relationships/slide" Target="slides/slide122.xml"/><Relationship Id="rId129" Type="http://schemas.openxmlformats.org/officeDocument/2006/relationships/handoutMaster" Target="handoutMasters/handoutMaster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11" Type="http://schemas.openxmlformats.org/officeDocument/2006/relationships/slide" Target="slides/slide109.xml"/><Relationship Id="rId13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slide" Target="slides/slide104.xml"/><Relationship Id="rId114" Type="http://schemas.openxmlformats.org/officeDocument/2006/relationships/slide" Target="slides/slide112.xml"/><Relationship Id="rId119" Type="http://schemas.openxmlformats.org/officeDocument/2006/relationships/slide" Target="slides/slide117.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30"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viewProps" Target="viewProps.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B047C63-5563-4EC0-9918-45DDE2D0746F}" type="doc">
      <dgm:prSet loTypeId="urn:microsoft.com/office/officeart/2005/8/layout/radial3" loCatId="relationship" qsTypeId="urn:microsoft.com/office/officeart/2005/8/quickstyle/simple1" qsCatId="simple" csTypeId="urn:microsoft.com/office/officeart/2005/8/colors/colorful3" csCatId="colorful" phldr="1"/>
      <dgm:spPr/>
      <dgm:t>
        <a:bodyPr/>
        <a:lstStyle/>
        <a:p>
          <a:endParaRPr lang="en-US"/>
        </a:p>
      </dgm:t>
    </dgm:pt>
    <dgm:pt modelId="{38F7FBCB-7BAA-434D-ADF2-D33BD3177B41}">
      <dgm:prSet phldrT="[Text]"/>
      <dgm:spPr/>
      <dgm:t>
        <a:bodyPr/>
        <a:lstStyle/>
        <a:p>
          <a:r>
            <a:rPr lang="en-US" dirty="0" smtClean="0"/>
            <a:t>Improving Outcomes for Children with SEND in Bradford</a:t>
          </a:r>
          <a:endParaRPr lang="en-US" dirty="0"/>
        </a:p>
      </dgm:t>
    </dgm:pt>
    <dgm:pt modelId="{47118878-DBAD-4468-BEC5-9B1AA532BDE7}" type="parTrans" cxnId="{AF5E2979-7DB8-44EB-90A7-FC920C98D159}">
      <dgm:prSet/>
      <dgm:spPr/>
      <dgm:t>
        <a:bodyPr/>
        <a:lstStyle/>
        <a:p>
          <a:endParaRPr lang="en-US"/>
        </a:p>
      </dgm:t>
    </dgm:pt>
    <dgm:pt modelId="{299802DF-2C5B-416F-BB7B-B5621CD2841E}" type="sibTrans" cxnId="{AF5E2979-7DB8-44EB-90A7-FC920C98D159}">
      <dgm:prSet/>
      <dgm:spPr/>
      <dgm:t>
        <a:bodyPr/>
        <a:lstStyle/>
        <a:p>
          <a:endParaRPr lang="en-US"/>
        </a:p>
      </dgm:t>
    </dgm:pt>
    <dgm:pt modelId="{03C3A902-7003-470B-BB02-ACBFDBA24939}">
      <dgm:prSet phldrT="[Text]"/>
      <dgm:spPr/>
      <dgm:t>
        <a:bodyPr/>
        <a:lstStyle/>
        <a:p>
          <a:r>
            <a:rPr lang="en-GB" b="1" dirty="0" smtClean="0"/>
            <a:t>Neurodiversity Future Pathway</a:t>
          </a:r>
          <a:endParaRPr lang="en-US" dirty="0"/>
        </a:p>
      </dgm:t>
    </dgm:pt>
    <dgm:pt modelId="{FA9F7AFF-2CDC-4803-9865-5E22047B81B9}" type="parTrans" cxnId="{DDA39699-FFE3-4E35-A8EA-41AC454B066C}">
      <dgm:prSet/>
      <dgm:spPr/>
      <dgm:t>
        <a:bodyPr/>
        <a:lstStyle/>
        <a:p>
          <a:endParaRPr lang="en-US"/>
        </a:p>
      </dgm:t>
    </dgm:pt>
    <dgm:pt modelId="{CEC7101F-5F12-4B75-993B-F22CBE2D5B51}" type="sibTrans" cxnId="{DDA39699-FFE3-4E35-A8EA-41AC454B066C}">
      <dgm:prSet/>
      <dgm:spPr/>
      <dgm:t>
        <a:bodyPr/>
        <a:lstStyle/>
        <a:p>
          <a:endParaRPr lang="en-US"/>
        </a:p>
      </dgm:t>
    </dgm:pt>
    <dgm:pt modelId="{50D1E5DA-354C-4CFA-B1F9-519F56E1619D}">
      <dgm:prSet phldrT="[Text]"/>
      <dgm:spPr/>
      <dgm:t>
        <a:bodyPr/>
        <a:lstStyle/>
        <a:p>
          <a:r>
            <a:rPr lang="en-GB" b="1" dirty="0" smtClean="0"/>
            <a:t>Mental Health and Emotional Wellbeing</a:t>
          </a:r>
          <a:endParaRPr lang="en-US" dirty="0"/>
        </a:p>
      </dgm:t>
    </dgm:pt>
    <dgm:pt modelId="{DDA92C6A-20B7-4B8C-A555-433823BB97DE}" type="parTrans" cxnId="{59A55966-2D85-414B-A475-C916136D5A71}">
      <dgm:prSet/>
      <dgm:spPr/>
      <dgm:t>
        <a:bodyPr/>
        <a:lstStyle/>
        <a:p>
          <a:endParaRPr lang="en-US"/>
        </a:p>
      </dgm:t>
    </dgm:pt>
    <dgm:pt modelId="{E276855A-6410-495F-B60E-DD27E122F603}" type="sibTrans" cxnId="{59A55966-2D85-414B-A475-C916136D5A71}">
      <dgm:prSet/>
      <dgm:spPr/>
      <dgm:t>
        <a:bodyPr/>
        <a:lstStyle/>
        <a:p>
          <a:endParaRPr lang="en-US"/>
        </a:p>
      </dgm:t>
    </dgm:pt>
    <dgm:pt modelId="{6F847297-45C4-4C95-B0AE-01111FA6D123}">
      <dgm:prSet phldrT="[Text]"/>
      <dgm:spPr/>
      <dgm:t>
        <a:bodyPr/>
        <a:lstStyle/>
        <a:p>
          <a:r>
            <a:rPr lang="en-GB" b="1" dirty="0" smtClean="0"/>
            <a:t>Trauma and Resilience</a:t>
          </a:r>
          <a:endParaRPr lang="en-US" dirty="0"/>
        </a:p>
      </dgm:t>
    </dgm:pt>
    <dgm:pt modelId="{17C7CC72-464A-4805-AD33-EF19AEE4476D}" type="parTrans" cxnId="{7A50A3D6-5640-4F81-97F4-50A4F7E7DD0B}">
      <dgm:prSet/>
      <dgm:spPr/>
      <dgm:t>
        <a:bodyPr/>
        <a:lstStyle/>
        <a:p>
          <a:endParaRPr lang="en-US"/>
        </a:p>
      </dgm:t>
    </dgm:pt>
    <dgm:pt modelId="{164B80A7-D4EF-4812-98E2-C8C081C20E1D}" type="sibTrans" cxnId="{7A50A3D6-5640-4F81-97F4-50A4F7E7DD0B}">
      <dgm:prSet/>
      <dgm:spPr/>
      <dgm:t>
        <a:bodyPr/>
        <a:lstStyle/>
        <a:p>
          <a:endParaRPr lang="en-US"/>
        </a:p>
      </dgm:t>
    </dgm:pt>
    <dgm:pt modelId="{501F5DFD-837D-4FAB-BF33-C7FD3B0C6AE9}">
      <dgm:prSet phldrT="[Text]"/>
      <dgm:spPr/>
      <dgm:t>
        <a:bodyPr/>
        <a:lstStyle/>
        <a:p>
          <a:r>
            <a:rPr lang="en-GB" b="1" dirty="0" smtClean="0"/>
            <a:t>Improving progress for children with SEND</a:t>
          </a:r>
          <a:endParaRPr lang="en-US" dirty="0"/>
        </a:p>
      </dgm:t>
    </dgm:pt>
    <dgm:pt modelId="{24300BFF-BDF6-452C-AE67-C6F797EF91E9}" type="parTrans" cxnId="{0FA0BE5A-4F11-426E-A113-4D22CCB3FE89}">
      <dgm:prSet/>
      <dgm:spPr/>
      <dgm:t>
        <a:bodyPr/>
        <a:lstStyle/>
        <a:p>
          <a:endParaRPr lang="en-US"/>
        </a:p>
      </dgm:t>
    </dgm:pt>
    <dgm:pt modelId="{0F93185E-F7C8-4CB6-BFD8-16722235B4BF}" type="sibTrans" cxnId="{0FA0BE5A-4F11-426E-A113-4D22CCB3FE89}">
      <dgm:prSet/>
      <dgm:spPr/>
      <dgm:t>
        <a:bodyPr/>
        <a:lstStyle/>
        <a:p>
          <a:endParaRPr lang="en-US"/>
        </a:p>
      </dgm:t>
    </dgm:pt>
    <dgm:pt modelId="{047435B5-2942-44D7-BE96-3DBD5A692C72}">
      <dgm:prSet phldrT="[Text]" custRadScaleRad="144137" custRadScaleInc="12914"/>
      <dgm:spPr/>
      <dgm:t>
        <a:bodyPr/>
        <a:lstStyle/>
        <a:p>
          <a:endParaRPr lang="en-US"/>
        </a:p>
      </dgm:t>
    </dgm:pt>
    <dgm:pt modelId="{DD7B494F-A552-49DE-B71B-46F56159CCD2}" type="parTrans" cxnId="{E0CAEE17-7328-4062-8CBE-3052D07ADA90}">
      <dgm:prSet/>
      <dgm:spPr/>
      <dgm:t>
        <a:bodyPr/>
        <a:lstStyle/>
        <a:p>
          <a:endParaRPr lang="en-US"/>
        </a:p>
      </dgm:t>
    </dgm:pt>
    <dgm:pt modelId="{FD63D073-2253-46E5-A173-13D5E4AF5B56}" type="sibTrans" cxnId="{E0CAEE17-7328-4062-8CBE-3052D07ADA90}">
      <dgm:prSet/>
      <dgm:spPr/>
      <dgm:t>
        <a:bodyPr/>
        <a:lstStyle/>
        <a:p>
          <a:endParaRPr lang="en-US"/>
        </a:p>
      </dgm:t>
    </dgm:pt>
    <dgm:pt modelId="{BBC9B499-C11D-4509-BFC1-EA88ED69A0FC}">
      <dgm:prSet phldrT="[Text]"/>
      <dgm:spPr/>
      <dgm:t>
        <a:bodyPr/>
        <a:lstStyle/>
        <a:p>
          <a:r>
            <a:rPr lang="en-US" dirty="0" smtClean="0"/>
            <a:t>Meeting Individual Needs</a:t>
          </a:r>
          <a:endParaRPr lang="en-US" dirty="0"/>
        </a:p>
      </dgm:t>
    </dgm:pt>
    <dgm:pt modelId="{9678F37A-6B7B-4CCE-932D-89C7431ECF91}" type="parTrans" cxnId="{7BA76CC7-0E17-4FA5-BC6E-96C455496231}">
      <dgm:prSet/>
      <dgm:spPr/>
      <dgm:t>
        <a:bodyPr/>
        <a:lstStyle/>
        <a:p>
          <a:endParaRPr lang="en-US"/>
        </a:p>
      </dgm:t>
    </dgm:pt>
    <dgm:pt modelId="{B5A159E5-1AA5-40FD-8C32-444D1277B556}" type="sibTrans" cxnId="{7BA76CC7-0E17-4FA5-BC6E-96C455496231}">
      <dgm:prSet/>
      <dgm:spPr/>
      <dgm:t>
        <a:bodyPr/>
        <a:lstStyle/>
        <a:p>
          <a:endParaRPr lang="en-US"/>
        </a:p>
      </dgm:t>
    </dgm:pt>
    <dgm:pt modelId="{DD381BA4-678C-41E4-B640-6FE135B3B2C4}" type="pres">
      <dgm:prSet presAssocID="{EB047C63-5563-4EC0-9918-45DDE2D0746F}" presName="composite" presStyleCnt="0">
        <dgm:presLayoutVars>
          <dgm:chMax val="1"/>
          <dgm:dir/>
          <dgm:resizeHandles val="exact"/>
        </dgm:presLayoutVars>
      </dgm:prSet>
      <dgm:spPr/>
      <dgm:t>
        <a:bodyPr/>
        <a:lstStyle/>
        <a:p>
          <a:endParaRPr lang="en-US"/>
        </a:p>
      </dgm:t>
    </dgm:pt>
    <dgm:pt modelId="{13062875-D01A-4B98-9571-0DA225E9066D}" type="pres">
      <dgm:prSet presAssocID="{EB047C63-5563-4EC0-9918-45DDE2D0746F}" presName="radial" presStyleCnt="0">
        <dgm:presLayoutVars>
          <dgm:animLvl val="ctr"/>
        </dgm:presLayoutVars>
      </dgm:prSet>
      <dgm:spPr/>
      <dgm:t>
        <a:bodyPr/>
        <a:lstStyle/>
        <a:p>
          <a:endParaRPr lang="en-US"/>
        </a:p>
      </dgm:t>
    </dgm:pt>
    <dgm:pt modelId="{F5E66548-699E-4B7B-A092-576F41E101EA}" type="pres">
      <dgm:prSet presAssocID="{38F7FBCB-7BAA-434D-ADF2-D33BD3177B41}" presName="centerShape" presStyleLbl="vennNode1" presStyleIdx="0" presStyleCnt="6"/>
      <dgm:spPr/>
      <dgm:t>
        <a:bodyPr/>
        <a:lstStyle/>
        <a:p>
          <a:endParaRPr lang="en-US"/>
        </a:p>
      </dgm:t>
    </dgm:pt>
    <dgm:pt modelId="{6CA57C17-1B62-4E97-84F0-F6DCE14D6466}" type="pres">
      <dgm:prSet presAssocID="{03C3A902-7003-470B-BB02-ACBFDBA24939}" presName="node" presStyleLbl="vennNode1" presStyleIdx="1" presStyleCnt="6" custRadScaleRad="102721" custRadScaleInc="1458">
        <dgm:presLayoutVars>
          <dgm:bulletEnabled val="1"/>
        </dgm:presLayoutVars>
      </dgm:prSet>
      <dgm:spPr/>
      <dgm:t>
        <a:bodyPr/>
        <a:lstStyle/>
        <a:p>
          <a:endParaRPr lang="en-US"/>
        </a:p>
      </dgm:t>
    </dgm:pt>
    <dgm:pt modelId="{635CA234-1A10-4C77-81AD-62A948CF48E6}" type="pres">
      <dgm:prSet presAssocID="{50D1E5DA-354C-4CFA-B1F9-519F56E1619D}" presName="node" presStyleLbl="vennNode1" presStyleIdx="2" presStyleCnt="6">
        <dgm:presLayoutVars>
          <dgm:bulletEnabled val="1"/>
        </dgm:presLayoutVars>
      </dgm:prSet>
      <dgm:spPr/>
      <dgm:t>
        <a:bodyPr/>
        <a:lstStyle/>
        <a:p>
          <a:endParaRPr lang="en-US"/>
        </a:p>
      </dgm:t>
    </dgm:pt>
    <dgm:pt modelId="{4309D11E-6122-48CC-87E7-9E64F3347531}" type="pres">
      <dgm:prSet presAssocID="{6F847297-45C4-4C95-B0AE-01111FA6D123}" presName="node" presStyleLbl="vennNode1" presStyleIdx="3" presStyleCnt="6">
        <dgm:presLayoutVars>
          <dgm:bulletEnabled val="1"/>
        </dgm:presLayoutVars>
      </dgm:prSet>
      <dgm:spPr/>
      <dgm:t>
        <a:bodyPr/>
        <a:lstStyle/>
        <a:p>
          <a:endParaRPr lang="en-US"/>
        </a:p>
      </dgm:t>
    </dgm:pt>
    <dgm:pt modelId="{98E8F866-24CD-4A4A-ABE7-467600614C64}" type="pres">
      <dgm:prSet presAssocID="{501F5DFD-837D-4FAB-BF33-C7FD3B0C6AE9}" presName="node" presStyleLbl="vennNode1" presStyleIdx="4" presStyleCnt="6">
        <dgm:presLayoutVars>
          <dgm:bulletEnabled val="1"/>
        </dgm:presLayoutVars>
      </dgm:prSet>
      <dgm:spPr/>
      <dgm:t>
        <a:bodyPr/>
        <a:lstStyle/>
        <a:p>
          <a:endParaRPr lang="en-US"/>
        </a:p>
      </dgm:t>
    </dgm:pt>
    <dgm:pt modelId="{0B2AE11B-95B7-4F7C-A067-B5B69E5AFC44}" type="pres">
      <dgm:prSet presAssocID="{BBC9B499-C11D-4509-BFC1-EA88ED69A0FC}" presName="node" presStyleLbl="vennNode1" presStyleIdx="5" presStyleCnt="6">
        <dgm:presLayoutVars>
          <dgm:bulletEnabled val="1"/>
        </dgm:presLayoutVars>
      </dgm:prSet>
      <dgm:spPr/>
      <dgm:t>
        <a:bodyPr/>
        <a:lstStyle/>
        <a:p>
          <a:endParaRPr lang="en-US"/>
        </a:p>
      </dgm:t>
    </dgm:pt>
  </dgm:ptLst>
  <dgm:cxnLst>
    <dgm:cxn modelId="{59A55966-2D85-414B-A475-C916136D5A71}" srcId="{38F7FBCB-7BAA-434D-ADF2-D33BD3177B41}" destId="{50D1E5DA-354C-4CFA-B1F9-519F56E1619D}" srcOrd="1" destOrd="0" parTransId="{DDA92C6A-20B7-4B8C-A555-433823BB97DE}" sibTransId="{E276855A-6410-495F-B60E-DD27E122F603}"/>
    <dgm:cxn modelId="{AF5E2979-7DB8-44EB-90A7-FC920C98D159}" srcId="{EB047C63-5563-4EC0-9918-45DDE2D0746F}" destId="{38F7FBCB-7BAA-434D-ADF2-D33BD3177B41}" srcOrd="0" destOrd="0" parTransId="{47118878-DBAD-4468-BEC5-9B1AA532BDE7}" sibTransId="{299802DF-2C5B-416F-BB7B-B5621CD2841E}"/>
    <dgm:cxn modelId="{7A50A3D6-5640-4F81-97F4-50A4F7E7DD0B}" srcId="{38F7FBCB-7BAA-434D-ADF2-D33BD3177B41}" destId="{6F847297-45C4-4C95-B0AE-01111FA6D123}" srcOrd="2" destOrd="0" parTransId="{17C7CC72-464A-4805-AD33-EF19AEE4476D}" sibTransId="{164B80A7-D4EF-4812-98E2-C8C081C20E1D}"/>
    <dgm:cxn modelId="{1DEFD0D6-0AFB-4466-B948-EF4C2848B168}" type="presOf" srcId="{38F7FBCB-7BAA-434D-ADF2-D33BD3177B41}" destId="{F5E66548-699E-4B7B-A092-576F41E101EA}" srcOrd="0" destOrd="0" presId="urn:microsoft.com/office/officeart/2005/8/layout/radial3"/>
    <dgm:cxn modelId="{7BA76CC7-0E17-4FA5-BC6E-96C455496231}" srcId="{38F7FBCB-7BAA-434D-ADF2-D33BD3177B41}" destId="{BBC9B499-C11D-4509-BFC1-EA88ED69A0FC}" srcOrd="4" destOrd="0" parTransId="{9678F37A-6B7B-4CCE-932D-89C7431ECF91}" sibTransId="{B5A159E5-1AA5-40FD-8C32-444D1277B556}"/>
    <dgm:cxn modelId="{7D082617-310C-47D9-ABF8-A1FE624C1EFA}" type="presOf" srcId="{50D1E5DA-354C-4CFA-B1F9-519F56E1619D}" destId="{635CA234-1A10-4C77-81AD-62A948CF48E6}" srcOrd="0" destOrd="0" presId="urn:microsoft.com/office/officeart/2005/8/layout/radial3"/>
    <dgm:cxn modelId="{0FA0BE5A-4F11-426E-A113-4D22CCB3FE89}" srcId="{38F7FBCB-7BAA-434D-ADF2-D33BD3177B41}" destId="{501F5DFD-837D-4FAB-BF33-C7FD3B0C6AE9}" srcOrd="3" destOrd="0" parTransId="{24300BFF-BDF6-452C-AE67-C6F797EF91E9}" sibTransId="{0F93185E-F7C8-4CB6-BFD8-16722235B4BF}"/>
    <dgm:cxn modelId="{9D5646FA-7D13-4F7D-AB54-3FC31B6A5B2E}" type="presOf" srcId="{6F847297-45C4-4C95-B0AE-01111FA6D123}" destId="{4309D11E-6122-48CC-87E7-9E64F3347531}" srcOrd="0" destOrd="0" presId="urn:microsoft.com/office/officeart/2005/8/layout/radial3"/>
    <dgm:cxn modelId="{88A074B3-9CC4-40C8-BB2D-97232C839D58}" type="presOf" srcId="{EB047C63-5563-4EC0-9918-45DDE2D0746F}" destId="{DD381BA4-678C-41E4-B640-6FE135B3B2C4}" srcOrd="0" destOrd="0" presId="urn:microsoft.com/office/officeart/2005/8/layout/radial3"/>
    <dgm:cxn modelId="{E0EB9AE6-28F1-41D6-B73A-6407A25363A3}" type="presOf" srcId="{BBC9B499-C11D-4509-BFC1-EA88ED69A0FC}" destId="{0B2AE11B-95B7-4F7C-A067-B5B69E5AFC44}" srcOrd="0" destOrd="0" presId="urn:microsoft.com/office/officeart/2005/8/layout/radial3"/>
    <dgm:cxn modelId="{E0CAEE17-7328-4062-8CBE-3052D07ADA90}" srcId="{EB047C63-5563-4EC0-9918-45DDE2D0746F}" destId="{047435B5-2942-44D7-BE96-3DBD5A692C72}" srcOrd="1" destOrd="0" parTransId="{DD7B494F-A552-49DE-B71B-46F56159CCD2}" sibTransId="{FD63D073-2253-46E5-A173-13D5E4AF5B56}"/>
    <dgm:cxn modelId="{77759C5C-80E9-45C1-BD66-585E11359872}" type="presOf" srcId="{03C3A902-7003-470B-BB02-ACBFDBA24939}" destId="{6CA57C17-1B62-4E97-84F0-F6DCE14D6466}" srcOrd="0" destOrd="0" presId="urn:microsoft.com/office/officeart/2005/8/layout/radial3"/>
    <dgm:cxn modelId="{DDA39699-FFE3-4E35-A8EA-41AC454B066C}" srcId="{38F7FBCB-7BAA-434D-ADF2-D33BD3177B41}" destId="{03C3A902-7003-470B-BB02-ACBFDBA24939}" srcOrd="0" destOrd="0" parTransId="{FA9F7AFF-2CDC-4803-9865-5E22047B81B9}" sibTransId="{CEC7101F-5F12-4B75-993B-F22CBE2D5B51}"/>
    <dgm:cxn modelId="{40690ABF-9428-44ED-ABD6-590A3FA78DB0}" type="presOf" srcId="{501F5DFD-837D-4FAB-BF33-C7FD3B0C6AE9}" destId="{98E8F866-24CD-4A4A-ABE7-467600614C64}" srcOrd="0" destOrd="0" presId="urn:microsoft.com/office/officeart/2005/8/layout/radial3"/>
    <dgm:cxn modelId="{BCDDAE62-08E7-48EA-A028-DFBD5C178337}" type="presParOf" srcId="{DD381BA4-678C-41E4-B640-6FE135B3B2C4}" destId="{13062875-D01A-4B98-9571-0DA225E9066D}" srcOrd="0" destOrd="0" presId="urn:microsoft.com/office/officeart/2005/8/layout/radial3"/>
    <dgm:cxn modelId="{8C503660-AA3A-4EC1-9F99-83E9392A4C94}" type="presParOf" srcId="{13062875-D01A-4B98-9571-0DA225E9066D}" destId="{F5E66548-699E-4B7B-A092-576F41E101EA}" srcOrd="0" destOrd="0" presId="urn:microsoft.com/office/officeart/2005/8/layout/radial3"/>
    <dgm:cxn modelId="{FCC9C4CF-E4D6-41F3-B092-67D1FA2E5BC9}" type="presParOf" srcId="{13062875-D01A-4B98-9571-0DA225E9066D}" destId="{6CA57C17-1B62-4E97-84F0-F6DCE14D6466}" srcOrd="1" destOrd="0" presId="urn:microsoft.com/office/officeart/2005/8/layout/radial3"/>
    <dgm:cxn modelId="{0E194C9B-AC14-4266-8D54-CCDDE13462E3}" type="presParOf" srcId="{13062875-D01A-4B98-9571-0DA225E9066D}" destId="{635CA234-1A10-4C77-81AD-62A948CF48E6}" srcOrd="2" destOrd="0" presId="urn:microsoft.com/office/officeart/2005/8/layout/radial3"/>
    <dgm:cxn modelId="{AE5AAF3C-4AB7-4399-BAD5-786E9D07FCDF}" type="presParOf" srcId="{13062875-D01A-4B98-9571-0DA225E9066D}" destId="{4309D11E-6122-48CC-87E7-9E64F3347531}" srcOrd="3" destOrd="0" presId="urn:microsoft.com/office/officeart/2005/8/layout/radial3"/>
    <dgm:cxn modelId="{46016E18-C2FA-459A-AE86-E4E0AF04C4D1}" type="presParOf" srcId="{13062875-D01A-4B98-9571-0DA225E9066D}" destId="{98E8F866-24CD-4A4A-ABE7-467600614C64}" srcOrd="4" destOrd="0" presId="urn:microsoft.com/office/officeart/2005/8/layout/radial3"/>
    <dgm:cxn modelId="{4B8881A8-B003-4F76-8145-F999C0622D14}" type="presParOf" srcId="{13062875-D01A-4B98-9571-0DA225E9066D}" destId="{0B2AE11B-95B7-4F7C-A067-B5B69E5AFC44}" srcOrd="5" destOrd="0" presId="urn:microsoft.com/office/officeart/2005/8/layout/radial3"/>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9331FE63-CE83-4997-B254-16F0FAC635B4}" type="doc">
      <dgm:prSet loTypeId="urn:microsoft.com/office/officeart/2009/3/layout/OpposingIdeas" loCatId="relationship" qsTypeId="urn:microsoft.com/office/officeart/2005/8/quickstyle/simple1" qsCatId="simple" csTypeId="urn:microsoft.com/office/officeart/2005/8/colors/accent1_2" csCatId="accent1" phldr="1"/>
      <dgm:spPr/>
      <dgm:t>
        <a:bodyPr/>
        <a:lstStyle/>
        <a:p>
          <a:endParaRPr lang="en-US"/>
        </a:p>
      </dgm:t>
    </dgm:pt>
    <dgm:pt modelId="{15F14AF7-7084-4B3A-9227-3C0775ABBE79}">
      <dgm:prSet phldrT="[Text]"/>
      <dgm:spPr/>
      <dgm:t>
        <a:bodyPr/>
        <a:lstStyle/>
        <a:p>
          <a:pPr algn="ctr"/>
          <a:r>
            <a:rPr lang="en-US" dirty="0" smtClean="0"/>
            <a:t>Increase to 50% by 2025</a:t>
          </a:r>
          <a:endParaRPr lang="en-US" dirty="0"/>
        </a:p>
      </dgm:t>
    </dgm:pt>
    <dgm:pt modelId="{25CF4B7B-28AF-480E-AD23-A12B90F79F5C}" type="parTrans" cxnId="{F330D8BC-3260-4D3F-9B79-A1FB36285FC4}">
      <dgm:prSet/>
      <dgm:spPr/>
      <dgm:t>
        <a:bodyPr/>
        <a:lstStyle/>
        <a:p>
          <a:endParaRPr lang="en-US"/>
        </a:p>
      </dgm:t>
    </dgm:pt>
    <dgm:pt modelId="{B678C2C5-0278-4D9B-9BA0-38E438842F15}" type="sibTrans" cxnId="{F330D8BC-3260-4D3F-9B79-A1FB36285FC4}">
      <dgm:prSet/>
      <dgm:spPr/>
      <dgm:t>
        <a:bodyPr/>
        <a:lstStyle/>
        <a:p>
          <a:endParaRPr lang="en-US"/>
        </a:p>
      </dgm:t>
    </dgm:pt>
    <dgm:pt modelId="{742CE01B-0CD5-42D7-939E-8D7738554F5C}">
      <dgm:prSet phldrT="[Text]"/>
      <dgm:spPr/>
      <dgm:t>
        <a:bodyPr/>
        <a:lstStyle/>
        <a:p>
          <a:r>
            <a:rPr lang="en-US" dirty="0" smtClean="0"/>
            <a:t>Schools supported by MHST</a:t>
          </a:r>
          <a:endParaRPr lang="en-US" dirty="0"/>
        </a:p>
      </dgm:t>
    </dgm:pt>
    <dgm:pt modelId="{6AD429DD-62EA-41CF-AA11-8997EA0A3BEA}" type="parTrans" cxnId="{563B7854-BF39-40DE-A04C-6274F73582F8}">
      <dgm:prSet/>
      <dgm:spPr/>
      <dgm:t>
        <a:bodyPr/>
        <a:lstStyle/>
        <a:p>
          <a:endParaRPr lang="en-US"/>
        </a:p>
      </dgm:t>
    </dgm:pt>
    <dgm:pt modelId="{439620C7-B149-44E9-894C-B4BA7555451C}" type="sibTrans" cxnId="{563B7854-BF39-40DE-A04C-6274F73582F8}">
      <dgm:prSet/>
      <dgm:spPr/>
      <dgm:t>
        <a:bodyPr/>
        <a:lstStyle/>
        <a:p>
          <a:endParaRPr lang="en-US"/>
        </a:p>
      </dgm:t>
    </dgm:pt>
    <dgm:pt modelId="{E5B98B60-C292-49D8-8A31-D553E8C3BB70}">
      <dgm:prSet phldrT="[Text]"/>
      <dgm:spPr/>
      <dgm:t>
        <a:bodyPr/>
        <a:lstStyle/>
        <a:p>
          <a:r>
            <a:rPr lang="en-US" dirty="0" smtClean="0"/>
            <a:t>Available to schools without MHST</a:t>
          </a:r>
          <a:endParaRPr lang="en-US" dirty="0"/>
        </a:p>
      </dgm:t>
    </dgm:pt>
    <dgm:pt modelId="{41BA8AB1-95FE-4A7D-AE37-DBF88855B608}" type="parTrans" cxnId="{DED9BCB1-DDDC-4F89-90CF-B9C08CA65758}">
      <dgm:prSet/>
      <dgm:spPr/>
      <dgm:t>
        <a:bodyPr/>
        <a:lstStyle/>
        <a:p>
          <a:endParaRPr lang="en-US"/>
        </a:p>
      </dgm:t>
    </dgm:pt>
    <dgm:pt modelId="{DB90E9BF-52C3-44C1-9239-723AE4B756C9}" type="sibTrans" cxnId="{DED9BCB1-DDDC-4F89-90CF-B9C08CA65758}">
      <dgm:prSet/>
      <dgm:spPr/>
      <dgm:t>
        <a:bodyPr/>
        <a:lstStyle/>
        <a:p>
          <a:endParaRPr lang="en-US"/>
        </a:p>
      </dgm:t>
    </dgm:pt>
    <dgm:pt modelId="{8A49E074-FE05-467F-B7CE-3C85604A8D9A}">
      <dgm:prSet phldrT="[Text]"/>
      <dgm:spPr/>
      <dgm:t>
        <a:bodyPr/>
        <a:lstStyle/>
        <a:p>
          <a:r>
            <a:rPr lang="en-US" dirty="0" smtClean="0"/>
            <a:t>Schools supported by EEWP</a:t>
          </a:r>
          <a:endParaRPr lang="en-US" dirty="0"/>
        </a:p>
      </dgm:t>
    </dgm:pt>
    <dgm:pt modelId="{21A485B4-B2BE-4E90-95BD-DD51A7A90FB7}" type="parTrans" cxnId="{56D6EF8A-DE4C-4B43-BBFF-012E1A6D0B6C}">
      <dgm:prSet/>
      <dgm:spPr/>
      <dgm:t>
        <a:bodyPr/>
        <a:lstStyle/>
        <a:p>
          <a:endParaRPr lang="en-US"/>
        </a:p>
      </dgm:t>
    </dgm:pt>
    <dgm:pt modelId="{FCD69B9C-4CDF-4D3E-A33B-974778548308}" type="sibTrans" cxnId="{56D6EF8A-DE4C-4B43-BBFF-012E1A6D0B6C}">
      <dgm:prSet/>
      <dgm:spPr/>
      <dgm:t>
        <a:bodyPr/>
        <a:lstStyle/>
        <a:p>
          <a:endParaRPr lang="en-US"/>
        </a:p>
      </dgm:t>
    </dgm:pt>
    <dgm:pt modelId="{62AD4492-D6C7-44B4-BFB8-15EAB06417DA}" type="pres">
      <dgm:prSet presAssocID="{9331FE63-CE83-4997-B254-16F0FAC635B4}" presName="Name0" presStyleCnt="0">
        <dgm:presLayoutVars>
          <dgm:chMax val="2"/>
          <dgm:dir/>
          <dgm:animOne val="branch"/>
          <dgm:animLvl val="lvl"/>
          <dgm:resizeHandles val="exact"/>
        </dgm:presLayoutVars>
      </dgm:prSet>
      <dgm:spPr/>
      <dgm:t>
        <a:bodyPr/>
        <a:lstStyle/>
        <a:p>
          <a:endParaRPr lang="en-US"/>
        </a:p>
      </dgm:t>
    </dgm:pt>
    <dgm:pt modelId="{BF3D8DE7-2C2C-40B8-9161-12496AE47D13}" type="pres">
      <dgm:prSet presAssocID="{9331FE63-CE83-4997-B254-16F0FAC635B4}" presName="Background" presStyleLbl="node1" presStyleIdx="0" presStyleCnt="1"/>
      <dgm:spPr/>
    </dgm:pt>
    <dgm:pt modelId="{89D75FA0-3655-4049-840B-732E3EB43391}" type="pres">
      <dgm:prSet presAssocID="{9331FE63-CE83-4997-B254-16F0FAC635B4}" presName="Divider" presStyleLbl="callout" presStyleIdx="0" presStyleCnt="1"/>
      <dgm:spPr/>
    </dgm:pt>
    <dgm:pt modelId="{67A5F634-CC59-42FF-9E6A-42FC2E2E67D5}" type="pres">
      <dgm:prSet presAssocID="{9331FE63-CE83-4997-B254-16F0FAC635B4}" presName="ChildText1" presStyleLbl="revTx" presStyleIdx="0" presStyleCnt="0">
        <dgm:presLayoutVars>
          <dgm:chMax val="0"/>
          <dgm:chPref val="0"/>
          <dgm:bulletEnabled val="1"/>
        </dgm:presLayoutVars>
      </dgm:prSet>
      <dgm:spPr/>
      <dgm:t>
        <a:bodyPr/>
        <a:lstStyle/>
        <a:p>
          <a:endParaRPr lang="en-US"/>
        </a:p>
      </dgm:t>
    </dgm:pt>
    <dgm:pt modelId="{35BF59FB-F784-4594-AC1E-4F31FCD23E4C}" type="pres">
      <dgm:prSet presAssocID="{9331FE63-CE83-4997-B254-16F0FAC635B4}" presName="ChildText2" presStyleLbl="revTx" presStyleIdx="0" presStyleCnt="0">
        <dgm:presLayoutVars>
          <dgm:chMax val="0"/>
          <dgm:chPref val="0"/>
          <dgm:bulletEnabled val="1"/>
        </dgm:presLayoutVars>
      </dgm:prSet>
      <dgm:spPr/>
      <dgm:t>
        <a:bodyPr/>
        <a:lstStyle/>
        <a:p>
          <a:endParaRPr lang="en-US"/>
        </a:p>
      </dgm:t>
    </dgm:pt>
    <dgm:pt modelId="{979A007F-EE3A-4EDE-BFA5-95A30798A157}" type="pres">
      <dgm:prSet presAssocID="{9331FE63-CE83-4997-B254-16F0FAC635B4}" presName="ParentText1" presStyleLbl="revTx" presStyleIdx="0" presStyleCnt="0">
        <dgm:presLayoutVars>
          <dgm:chMax val="1"/>
          <dgm:chPref val="1"/>
        </dgm:presLayoutVars>
      </dgm:prSet>
      <dgm:spPr/>
      <dgm:t>
        <a:bodyPr/>
        <a:lstStyle/>
        <a:p>
          <a:endParaRPr lang="en-US"/>
        </a:p>
      </dgm:t>
    </dgm:pt>
    <dgm:pt modelId="{253A60FE-9590-489B-8E47-D3374C6829CB}" type="pres">
      <dgm:prSet presAssocID="{9331FE63-CE83-4997-B254-16F0FAC635B4}" presName="ParentShape1" presStyleLbl="alignImgPlace1" presStyleIdx="0" presStyleCnt="2">
        <dgm:presLayoutVars/>
      </dgm:prSet>
      <dgm:spPr/>
      <dgm:t>
        <a:bodyPr/>
        <a:lstStyle/>
        <a:p>
          <a:endParaRPr lang="en-US"/>
        </a:p>
      </dgm:t>
    </dgm:pt>
    <dgm:pt modelId="{2409C869-3E44-4C7E-BE64-C9519B47EA07}" type="pres">
      <dgm:prSet presAssocID="{9331FE63-CE83-4997-B254-16F0FAC635B4}" presName="ParentText2" presStyleLbl="revTx" presStyleIdx="0" presStyleCnt="0">
        <dgm:presLayoutVars>
          <dgm:chMax val="1"/>
          <dgm:chPref val="1"/>
        </dgm:presLayoutVars>
      </dgm:prSet>
      <dgm:spPr/>
      <dgm:t>
        <a:bodyPr/>
        <a:lstStyle/>
        <a:p>
          <a:endParaRPr lang="en-US"/>
        </a:p>
      </dgm:t>
    </dgm:pt>
    <dgm:pt modelId="{EBAB4859-0534-4B82-BD3C-B3915D105D3D}" type="pres">
      <dgm:prSet presAssocID="{9331FE63-CE83-4997-B254-16F0FAC635B4}" presName="ParentShape2" presStyleLbl="alignImgPlace1" presStyleIdx="1" presStyleCnt="2">
        <dgm:presLayoutVars/>
      </dgm:prSet>
      <dgm:spPr/>
      <dgm:t>
        <a:bodyPr/>
        <a:lstStyle/>
        <a:p>
          <a:endParaRPr lang="en-US"/>
        </a:p>
      </dgm:t>
    </dgm:pt>
  </dgm:ptLst>
  <dgm:cxnLst>
    <dgm:cxn modelId="{56D6EF8A-DE4C-4B43-BBFF-012E1A6D0B6C}" srcId="{E5B98B60-C292-49D8-8A31-D553E8C3BB70}" destId="{8A49E074-FE05-467F-B7CE-3C85604A8D9A}" srcOrd="0" destOrd="0" parTransId="{21A485B4-B2BE-4E90-95BD-DD51A7A90FB7}" sibTransId="{FCD69B9C-4CDF-4D3E-A33B-974778548308}"/>
    <dgm:cxn modelId="{218E582C-15F6-402E-9385-FC78EAF3D61F}" type="presOf" srcId="{8A49E074-FE05-467F-B7CE-3C85604A8D9A}" destId="{35BF59FB-F784-4594-AC1E-4F31FCD23E4C}" srcOrd="0" destOrd="0" presId="urn:microsoft.com/office/officeart/2009/3/layout/OpposingIdeas"/>
    <dgm:cxn modelId="{4E7368CB-2646-4F00-B728-51B126ACFCC3}" type="presOf" srcId="{9331FE63-CE83-4997-B254-16F0FAC635B4}" destId="{62AD4492-D6C7-44B4-BFB8-15EAB06417DA}" srcOrd="0" destOrd="0" presId="urn:microsoft.com/office/officeart/2009/3/layout/OpposingIdeas"/>
    <dgm:cxn modelId="{96410764-BF0B-412A-B81D-E59C2D7F5309}" type="presOf" srcId="{15F14AF7-7084-4B3A-9227-3C0775ABBE79}" destId="{979A007F-EE3A-4EDE-BFA5-95A30798A157}" srcOrd="0" destOrd="0" presId="urn:microsoft.com/office/officeart/2009/3/layout/OpposingIdeas"/>
    <dgm:cxn modelId="{8F1C90A8-63DD-4150-A892-8F23AF0FEEE4}" type="presOf" srcId="{E5B98B60-C292-49D8-8A31-D553E8C3BB70}" destId="{2409C869-3E44-4C7E-BE64-C9519B47EA07}" srcOrd="0" destOrd="0" presId="urn:microsoft.com/office/officeart/2009/3/layout/OpposingIdeas"/>
    <dgm:cxn modelId="{D2FFE12C-30B3-473D-8BB8-5D7C313D2F70}" type="presOf" srcId="{E5B98B60-C292-49D8-8A31-D553E8C3BB70}" destId="{EBAB4859-0534-4B82-BD3C-B3915D105D3D}" srcOrd="1" destOrd="0" presId="urn:microsoft.com/office/officeart/2009/3/layout/OpposingIdeas"/>
    <dgm:cxn modelId="{DED9BCB1-DDDC-4F89-90CF-B9C08CA65758}" srcId="{9331FE63-CE83-4997-B254-16F0FAC635B4}" destId="{E5B98B60-C292-49D8-8A31-D553E8C3BB70}" srcOrd="1" destOrd="0" parTransId="{41BA8AB1-95FE-4A7D-AE37-DBF88855B608}" sibTransId="{DB90E9BF-52C3-44C1-9239-723AE4B756C9}"/>
    <dgm:cxn modelId="{1DD7FFEE-0360-40F4-90EF-000911A8C50D}" type="presOf" srcId="{742CE01B-0CD5-42D7-939E-8D7738554F5C}" destId="{67A5F634-CC59-42FF-9E6A-42FC2E2E67D5}" srcOrd="0" destOrd="0" presId="urn:microsoft.com/office/officeart/2009/3/layout/OpposingIdeas"/>
    <dgm:cxn modelId="{C3C2F633-DE73-4FDE-A78A-C9891F929074}" type="presOf" srcId="{15F14AF7-7084-4B3A-9227-3C0775ABBE79}" destId="{253A60FE-9590-489B-8E47-D3374C6829CB}" srcOrd="1" destOrd="0" presId="urn:microsoft.com/office/officeart/2009/3/layout/OpposingIdeas"/>
    <dgm:cxn modelId="{F330D8BC-3260-4D3F-9B79-A1FB36285FC4}" srcId="{9331FE63-CE83-4997-B254-16F0FAC635B4}" destId="{15F14AF7-7084-4B3A-9227-3C0775ABBE79}" srcOrd="0" destOrd="0" parTransId="{25CF4B7B-28AF-480E-AD23-A12B90F79F5C}" sibTransId="{B678C2C5-0278-4D9B-9BA0-38E438842F15}"/>
    <dgm:cxn modelId="{563B7854-BF39-40DE-A04C-6274F73582F8}" srcId="{15F14AF7-7084-4B3A-9227-3C0775ABBE79}" destId="{742CE01B-0CD5-42D7-939E-8D7738554F5C}" srcOrd="0" destOrd="0" parTransId="{6AD429DD-62EA-41CF-AA11-8997EA0A3BEA}" sibTransId="{439620C7-B149-44E9-894C-B4BA7555451C}"/>
    <dgm:cxn modelId="{E7DB239E-9031-43DD-9162-566483309034}" type="presParOf" srcId="{62AD4492-D6C7-44B4-BFB8-15EAB06417DA}" destId="{BF3D8DE7-2C2C-40B8-9161-12496AE47D13}" srcOrd="0" destOrd="0" presId="urn:microsoft.com/office/officeart/2009/3/layout/OpposingIdeas"/>
    <dgm:cxn modelId="{A6687D22-2437-4496-B0F7-915A0CA6B773}" type="presParOf" srcId="{62AD4492-D6C7-44B4-BFB8-15EAB06417DA}" destId="{89D75FA0-3655-4049-840B-732E3EB43391}" srcOrd="1" destOrd="0" presId="urn:microsoft.com/office/officeart/2009/3/layout/OpposingIdeas"/>
    <dgm:cxn modelId="{19754A0A-7605-4498-BD8D-8358F0AE3A4F}" type="presParOf" srcId="{62AD4492-D6C7-44B4-BFB8-15EAB06417DA}" destId="{67A5F634-CC59-42FF-9E6A-42FC2E2E67D5}" srcOrd="2" destOrd="0" presId="urn:microsoft.com/office/officeart/2009/3/layout/OpposingIdeas"/>
    <dgm:cxn modelId="{00E18E51-80D4-4D4E-9159-CBEFAEB754EF}" type="presParOf" srcId="{62AD4492-D6C7-44B4-BFB8-15EAB06417DA}" destId="{35BF59FB-F784-4594-AC1E-4F31FCD23E4C}" srcOrd="3" destOrd="0" presId="urn:microsoft.com/office/officeart/2009/3/layout/OpposingIdeas"/>
    <dgm:cxn modelId="{A79890C3-B716-499D-AA05-B22B810B2E1B}" type="presParOf" srcId="{62AD4492-D6C7-44B4-BFB8-15EAB06417DA}" destId="{979A007F-EE3A-4EDE-BFA5-95A30798A157}" srcOrd="4" destOrd="0" presId="urn:microsoft.com/office/officeart/2009/3/layout/OpposingIdeas"/>
    <dgm:cxn modelId="{1879AB51-0028-42CA-B6FE-14B27237FDB5}" type="presParOf" srcId="{62AD4492-D6C7-44B4-BFB8-15EAB06417DA}" destId="{253A60FE-9590-489B-8E47-D3374C6829CB}" srcOrd="5" destOrd="0" presId="urn:microsoft.com/office/officeart/2009/3/layout/OpposingIdeas"/>
    <dgm:cxn modelId="{0A774126-E585-4AC8-B993-8A93A4F0E821}" type="presParOf" srcId="{62AD4492-D6C7-44B4-BFB8-15EAB06417DA}" destId="{2409C869-3E44-4C7E-BE64-C9519B47EA07}" srcOrd="6" destOrd="0" presId="urn:microsoft.com/office/officeart/2009/3/layout/OpposingIdeas"/>
    <dgm:cxn modelId="{02E9DDEC-6EA0-424C-9363-1498E69D1BF0}" type="presParOf" srcId="{62AD4492-D6C7-44B4-BFB8-15EAB06417DA}" destId="{EBAB4859-0534-4B82-BD3C-B3915D105D3D}" srcOrd="7" destOrd="0" presId="urn:microsoft.com/office/officeart/2009/3/layout/OpposingIdea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7750761-A720-4D57-BFAF-4D8D93C6C6A0}" type="doc">
      <dgm:prSet loTypeId="urn:microsoft.com/office/officeart/2005/8/layout/matrix1" loCatId="matrix" qsTypeId="urn:microsoft.com/office/officeart/2005/8/quickstyle/simple1" qsCatId="simple" csTypeId="urn:microsoft.com/office/officeart/2005/8/colors/colorful1" csCatId="colorful" phldr="1"/>
      <dgm:spPr/>
      <dgm:t>
        <a:bodyPr/>
        <a:lstStyle/>
        <a:p>
          <a:endParaRPr lang="en-US"/>
        </a:p>
      </dgm:t>
    </dgm:pt>
    <dgm:pt modelId="{A12A4056-8653-4B39-86C6-A3B31D1D4802}">
      <dgm:prSet phldrT="[Text]"/>
      <dgm:spPr>
        <a:solidFill>
          <a:srgbClr val="F5EA0B"/>
        </a:solidFill>
      </dgm:spPr>
      <dgm:t>
        <a:bodyPr/>
        <a:lstStyle/>
        <a:p>
          <a:r>
            <a:rPr lang="en-US" dirty="0"/>
            <a:t>School Environment Promotes Good Emotional  Wellbeing</a:t>
          </a:r>
          <a:endParaRPr lang="en-US" b="1" dirty="0"/>
        </a:p>
      </dgm:t>
    </dgm:pt>
    <dgm:pt modelId="{B2C651DE-729E-4BC1-9C50-AE4C3044D3DA}" type="parTrans" cxnId="{B8D8E6B5-C583-43FE-930A-B39159CAABE8}">
      <dgm:prSet/>
      <dgm:spPr/>
      <dgm:t>
        <a:bodyPr/>
        <a:lstStyle/>
        <a:p>
          <a:endParaRPr lang="en-US"/>
        </a:p>
      </dgm:t>
    </dgm:pt>
    <dgm:pt modelId="{E4EBF711-AD86-4FB3-ACC7-821F0347EDB7}" type="sibTrans" cxnId="{B8D8E6B5-C583-43FE-930A-B39159CAABE8}">
      <dgm:prSet/>
      <dgm:spPr/>
      <dgm:t>
        <a:bodyPr/>
        <a:lstStyle/>
        <a:p>
          <a:endParaRPr lang="en-US"/>
        </a:p>
      </dgm:t>
    </dgm:pt>
    <dgm:pt modelId="{D4E9E1F3-74B5-4614-B62E-20FCDD45CD84}">
      <dgm:prSet phldrT="[Text]" custT="1"/>
      <dgm:spPr/>
      <dgm:t>
        <a:bodyPr/>
        <a:lstStyle/>
        <a:p>
          <a:r>
            <a:rPr lang="en-US" sz="1800" dirty="0"/>
            <a:t>Signposted to information and support to promote Emotional Wellbeing including 3</a:t>
          </a:r>
          <a:r>
            <a:rPr lang="en-US" sz="1800" baseline="30000" dirty="0"/>
            <a:t>rd</a:t>
          </a:r>
          <a:r>
            <a:rPr lang="en-US" sz="1800" dirty="0"/>
            <a:t> Sector</a:t>
          </a:r>
        </a:p>
      </dgm:t>
    </dgm:pt>
    <dgm:pt modelId="{80EF07D6-E465-4925-9215-95AA5B38E9EC}" type="parTrans" cxnId="{15429461-F603-4FDA-8940-6DA3411F910A}">
      <dgm:prSet/>
      <dgm:spPr/>
      <dgm:t>
        <a:bodyPr/>
        <a:lstStyle/>
        <a:p>
          <a:endParaRPr lang="en-US"/>
        </a:p>
      </dgm:t>
    </dgm:pt>
    <dgm:pt modelId="{AA9A751B-EF91-4055-ADAA-F8FF9A3F1F71}" type="sibTrans" cxnId="{15429461-F603-4FDA-8940-6DA3411F910A}">
      <dgm:prSet/>
      <dgm:spPr/>
      <dgm:t>
        <a:bodyPr/>
        <a:lstStyle/>
        <a:p>
          <a:endParaRPr lang="en-US"/>
        </a:p>
      </dgm:t>
    </dgm:pt>
    <dgm:pt modelId="{BAC79C2F-B88A-4321-B57F-004CB1307671}">
      <dgm:prSet phldrT="[Text]" custT="1"/>
      <dgm:spPr/>
      <dgm:t>
        <a:bodyPr/>
        <a:lstStyle/>
        <a:p>
          <a:r>
            <a:rPr lang="en-US" sz="1800" dirty="0"/>
            <a:t>School based goal oriented support via Graduated Approach and                             Matrix Of Need</a:t>
          </a:r>
        </a:p>
      </dgm:t>
    </dgm:pt>
    <dgm:pt modelId="{9045AD98-5246-4FEE-A529-FA91FF91AC61}" type="parTrans" cxnId="{05CAB084-9B4F-49E1-9A76-7703128B3169}">
      <dgm:prSet/>
      <dgm:spPr/>
      <dgm:t>
        <a:bodyPr/>
        <a:lstStyle/>
        <a:p>
          <a:endParaRPr lang="en-US"/>
        </a:p>
      </dgm:t>
    </dgm:pt>
    <dgm:pt modelId="{74BAB267-75AD-447B-8974-D73227CA7E28}" type="sibTrans" cxnId="{05CAB084-9B4F-49E1-9A76-7703128B3169}">
      <dgm:prSet/>
      <dgm:spPr/>
      <dgm:t>
        <a:bodyPr/>
        <a:lstStyle/>
        <a:p>
          <a:endParaRPr lang="en-US"/>
        </a:p>
      </dgm:t>
    </dgm:pt>
    <dgm:pt modelId="{5CF3E342-F073-41E1-B5DB-D5ACC5BF584F}">
      <dgm:prSet phldrT="[Text]" custT="1"/>
      <dgm:spPr>
        <a:solidFill>
          <a:schemeClr val="accent6"/>
        </a:solidFill>
      </dgm:spPr>
      <dgm:t>
        <a:bodyPr anchor="t" anchorCtr="0"/>
        <a:lstStyle/>
        <a:p>
          <a:r>
            <a:rPr lang="en-US" sz="1800" dirty="0"/>
            <a:t>Specialist services from CAMHs</a:t>
          </a:r>
        </a:p>
      </dgm:t>
    </dgm:pt>
    <dgm:pt modelId="{5391C1E6-C320-453D-AC18-1D29BEF1D063}" type="parTrans" cxnId="{ED487FC6-88AB-4294-941D-B66BC84944A8}">
      <dgm:prSet/>
      <dgm:spPr/>
      <dgm:t>
        <a:bodyPr/>
        <a:lstStyle/>
        <a:p>
          <a:endParaRPr lang="en-US"/>
        </a:p>
      </dgm:t>
    </dgm:pt>
    <dgm:pt modelId="{9440CCA8-5FC7-4AC6-8555-83A508C3600A}" type="sibTrans" cxnId="{ED487FC6-88AB-4294-941D-B66BC84944A8}">
      <dgm:prSet/>
      <dgm:spPr/>
      <dgm:t>
        <a:bodyPr/>
        <a:lstStyle/>
        <a:p>
          <a:endParaRPr lang="en-US"/>
        </a:p>
      </dgm:t>
    </dgm:pt>
    <dgm:pt modelId="{D98898C4-19C3-4514-AE8A-28722B2F3AC1}">
      <dgm:prSet phldrT="[Text]" custT="1"/>
      <dgm:spPr>
        <a:solidFill>
          <a:srgbClr val="7030A0"/>
        </a:solidFill>
      </dgm:spPr>
      <dgm:t>
        <a:bodyPr anchor="t" anchorCtr="0"/>
        <a:lstStyle/>
        <a:p>
          <a:r>
            <a:rPr lang="en-US" sz="1800" dirty="0"/>
            <a:t>Specialist goal based wellbeing support from SCIL Teacher / Educational Psychology / CAMHs</a:t>
          </a:r>
        </a:p>
      </dgm:t>
    </dgm:pt>
    <dgm:pt modelId="{A0A278A7-1D11-4104-887C-07BF62D1D294}" type="parTrans" cxnId="{8EFB9CDA-35A1-4E14-821C-3F303DC1BAEA}">
      <dgm:prSet/>
      <dgm:spPr/>
      <dgm:t>
        <a:bodyPr/>
        <a:lstStyle/>
        <a:p>
          <a:endParaRPr lang="en-US"/>
        </a:p>
      </dgm:t>
    </dgm:pt>
    <dgm:pt modelId="{024F651D-E3EE-45B3-84A2-B5F2B7C28687}" type="sibTrans" cxnId="{8EFB9CDA-35A1-4E14-821C-3F303DC1BAEA}">
      <dgm:prSet/>
      <dgm:spPr/>
      <dgm:t>
        <a:bodyPr/>
        <a:lstStyle/>
        <a:p>
          <a:endParaRPr lang="en-US"/>
        </a:p>
      </dgm:t>
    </dgm:pt>
    <dgm:pt modelId="{A680D1C3-58DF-43BE-B04A-8C7914A27C05}" type="pres">
      <dgm:prSet presAssocID="{87750761-A720-4D57-BFAF-4D8D93C6C6A0}" presName="diagram" presStyleCnt="0">
        <dgm:presLayoutVars>
          <dgm:chMax val="1"/>
          <dgm:dir/>
          <dgm:animLvl val="ctr"/>
          <dgm:resizeHandles val="exact"/>
        </dgm:presLayoutVars>
      </dgm:prSet>
      <dgm:spPr/>
      <dgm:t>
        <a:bodyPr/>
        <a:lstStyle/>
        <a:p>
          <a:endParaRPr lang="en-US"/>
        </a:p>
      </dgm:t>
    </dgm:pt>
    <dgm:pt modelId="{93C5AB3A-C5C2-4320-B8FC-4DD4E4755BE8}" type="pres">
      <dgm:prSet presAssocID="{87750761-A720-4D57-BFAF-4D8D93C6C6A0}" presName="matrix" presStyleCnt="0"/>
      <dgm:spPr/>
    </dgm:pt>
    <dgm:pt modelId="{79115F36-8AD0-4E97-B521-3FC78F7E4A26}" type="pres">
      <dgm:prSet presAssocID="{87750761-A720-4D57-BFAF-4D8D93C6C6A0}" presName="tile1" presStyleLbl="node1" presStyleIdx="0" presStyleCnt="4" custLinFactNeighborX="-22813" custLinFactNeighborY="-5156"/>
      <dgm:spPr/>
      <dgm:t>
        <a:bodyPr/>
        <a:lstStyle/>
        <a:p>
          <a:endParaRPr lang="en-US"/>
        </a:p>
      </dgm:t>
    </dgm:pt>
    <dgm:pt modelId="{27C1F80A-4986-4ED9-8EA2-D2A30AC33981}" type="pres">
      <dgm:prSet presAssocID="{87750761-A720-4D57-BFAF-4D8D93C6C6A0}" presName="tile1text" presStyleLbl="node1" presStyleIdx="0" presStyleCnt="4">
        <dgm:presLayoutVars>
          <dgm:chMax val="0"/>
          <dgm:chPref val="0"/>
          <dgm:bulletEnabled val="1"/>
        </dgm:presLayoutVars>
      </dgm:prSet>
      <dgm:spPr/>
      <dgm:t>
        <a:bodyPr/>
        <a:lstStyle/>
        <a:p>
          <a:endParaRPr lang="en-US"/>
        </a:p>
      </dgm:t>
    </dgm:pt>
    <dgm:pt modelId="{8C234846-B10A-4CF7-B9DA-A89DD10D044D}" type="pres">
      <dgm:prSet presAssocID="{87750761-A720-4D57-BFAF-4D8D93C6C6A0}" presName="tile2" presStyleLbl="node1" presStyleIdx="1" presStyleCnt="4" custLinFactNeighborY="-3750"/>
      <dgm:spPr/>
      <dgm:t>
        <a:bodyPr/>
        <a:lstStyle/>
        <a:p>
          <a:endParaRPr lang="en-US"/>
        </a:p>
      </dgm:t>
    </dgm:pt>
    <dgm:pt modelId="{603CD3CF-363E-421F-B7C8-6FCFED2CE372}" type="pres">
      <dgm:prSet presAssocID="{87750761-A720-4D57-BFAF-4D8D93C6C6A0}" presName="tile2text" presStyleLbl="node1" presStyleIdx="1" presStyleCnt="4">
        <dgm:presLayoutVars>
          <dgm:chMax val="0"/>
          <dgm:chPref val="0"/>
          <dgm:bulletEnabled val="1"/>
        </dgm:presLayoutVars>
      </dgm:prSet>
      <dgm:spPr/>
      <dgm:t>
        <a:bodyPr/>
        <a:lstStyle/>
        <a:p>
          <a:endParaRPr lang="en-US"/>
        </a:p>
      </dgm:t>
    </dgm:pt>
    <dgm:pt modelId="{FB950404-C991-43CC-B5B4-9D086AE95167}" type="pres">
      <dgm:prSet presAssocID="{87750761-A720-4D57-BFAF-4D8D93C6C6A0}" presName="tile3" presStyleLbl="node1" presStyleIdx="2" presStyleCnt="4"/>
      <dgm:spPr/>
      <dgm:t>
        <a:bodyPr/>
        <a:lstStyle/>
        <a:p>
          <a:endParaRPr lang="en-US"/>
        </a:p>
      </dgm:t>
    </dgm:pt>
    <dgm:pt modelId="{2286391A-ABAB-4727-9346-2DC5480C08A6}" type="pres">
      <dgm:prSet presAssocID="{87750761-A720-4D57-BFAF-4D8D93C6C6A0}" presName="tile3text" presStyleLbl="node1" presStyleIdx="2" presStyleCnt="4">
        <dgm:presLayoutVars>
          <dgm:chMax val="0"/>
          <dgm:chPref val="0"/>
          <dgm:bulletEnabled val="1"/>
        </dgm:presLayoutVars>
      </dgm:prSet>
      <dgm:spPr/>
      <dgm:t>
        <a:bodyPr/>
        <a:lstStyle/>
        <a:p>
          <a:endParaRPr lang="en-US"/>
        </a:p>
      </dgm:t>
    </dgm:pt>
    <dgm:pt modelId="{9835A1CE-2C3C-4CE0-8B14-178315929ECF}" type="pres">
      <dgm:prSet presAssocID="{87750761-A720-4D57-BFAF-4D8D93C6C6A0}" presName="tile4" presStyleLbl="node1" presStyleIdx="3" presStyleCnt="4"/>
      <dgm:spPr/>
      <dgm:t>
        <a:bodyPr/>
        <a:lstStyle/>
        <a:p>
          <a:endParaRPr lang="en-US"/>
        </a:p>
      </dgm:t>
    </dgm:pt>
    <dgm:pt modelId="{CFD352F0-5513-4C49-8DE7-5307389C0589}" type="pres">
      <dgm:prSet presAssocID="{87750761-A720-4D57-BFAF-4D8D93C6C6A0}" presName="tile4text" presStyleLbl="node1" presStyleIdx="3" presStyleCnt="4">
        <dgm:presLayoutVars>
          <dgm:chMax val="0"/>
          <dgm:chPref val="0"/>
          <dgm:bulletEnabled val="1"/>
        </dgm:presLayoutVars>
      </dgm:prSet>
      <dgm:spPr/>
      <dgm:t>
        <a:bodyPr/>
        <a:lstStyle/>
        <a:p>
          <a:endParaRPr lang="en-US"/>
        </a:p>
      </dgm:t>
    </dgm:pt>
    <dgm:pt modelId="{39553827-1149-4C3C-8989-A852AB1725A2}" type="pres">
      <dgm:prSet presAssocID="{87750761-A720-4D57-BFAF-4D8D93C6C6A0}" presName="centerTile" presStyleLbl="fgShp" presStyleIdx="0" presStyleCnt="1">
        <dgm:presLayoutVars>
          <dgm:chMax val="0"/>
          <dgm:chPref val="0"/>
        </dgm:presLayoutVars>
      </dgm:prSet>
      <dgm:spPr/>
      <dgm:t>
        <a:bodyPr/>
        <a:lstStyle/>
        <a:p>
          <a:endParaRPr lang="en-US"/>
        </a:p>
      </dgm:t>
    </dgm:pt>
  </dgm:ptLst>
  <dgm:cxnLst>
    <dgm:cxn modelId="{16A25807-1B64-4C0F-83F5-E21D097437CE}" type="presOf" srcId="{A12A4056-8653-4B39-86C6-A3B31D1D4802}" destId="{39553827-1149-4C3C-8989-A852AB1725A2}" srcOrd="0" destOrd="0" presId="urn:microsoft.com/office/officeart/2005/8/layout/matrix1"/>
    <dgm:cxn modelId="{7765BDCE-CE68-431D-B7E5-6F8DB23D4A0E}" type="presOf" srcId="{D4E9E1F3-74B5-4614-B62E-20FCDD45CD84}" destId="{27C1F80A-4986-4ED9-8EA2-D2A30AC33981}" srcOrd="1" destOrd="0" presId="urn:microsoft.com/office/officeart/2005/8/layout/matrix1"/>
    <dgm:cxn modelId="{ED487FC6-88AB-4294-941D-B66BC84944A8}" srcId="{A12A4056-8653-4B39-86C6-A3B31D1D4802}" destId="{5CF3E342-F073-41E1-B5DB-D5ACC5BF584F}" srcOrd="2" destOrd="0" parTransId="{5391C1E6-C320-453D-AC18-1D29BEF1D063}" sibTransId="{9440CCA8-5FC7-4AC6-8555-83A508C3600A}"/>
    <dgm:cxn modelId="{B8D8E6B5-C583-43FE-930A-B39159CAABE8}" srcId="{87750761-A720-4D57-BFAF-4D8D93C6C6A0}" destId="{A12A4056-8653-4B39-86C6-A3B31D1D4802}" srcOrd="0" destOrd="0" parTransId="{B2C651DE-729E-4BC1-9C50-AE4C3044D3DA}" sibTransId="{E4EBF711-AD86-4FB3-ACC7-821F0347EDB7}"/>
    <dgm:cxn modelId="{872A66BB-72DF-4E1C-A3DB-2AF846A179CD}" type="presOf" srcId="{5CF3E342-F073-41E1-B5DB-D5ACC5BF584F}" destId="{2286391A-ABAB-4727-9346-2DC5480C08A6}" srcOrd="1" destOrd="0" presId="urn:microsoft.com/office/officeart/2005/8/layout/matrix1"/>
    <dgm:cxn modelId="{5979F0D2-A8AD-4920-BBB9-CB11275100A3}" type="presOf" srcId="{D98898C4-19C3-4514-AE8A-28722B2F3AC1}" destId="{CFD352F0-5513-4C49-8DE7-5307389C0589}" srcOrd="1" destOrd="0" presId="urn:microsoft.com/office/officeart/2005/8/layout/matrix1"/>
    <dgm:cxn modelId="{3EBF69B5-1118-4B78-B599-F00591BB3A09}" type="presOf" srcId="{BAC79C2F-B88A-4321-B57F-004CB1307671}" destId="{603CD3CF-363E-421F-B7C8-6FCFED2CE372}" srcOrd="1" destOrd="0" presId="urn:microsoft.com/office/officeart/2005/8/layout/matrix1"/>
    <dgm:cxn modelId="{15429461-F603-4FDA-8940-6DA3411F910A}" srcId="{A12A4056-8653-4B39-86C6-A3B31D1D4802}" destId="{D4E9E1F3-74B5-4614-B62E-20FCDD45CD84}" srcOrd="0" destOrd="0" parTransId="{80EF07D6-E465-4925-9215-95AA5B38E9EC}" sibTransId="{AA9A751B-EF91-4055-ADAA-F8FF9A3F1F71}"/>
    <dgm:cxn modelId="{83927D34-F245-4831-95F7-075044FCAEB7}" type="presOf" srcId="{87750761-A720-4D57-BFAF-4D8D93C6C6A0}" destId="{A680D1C3-58DF-43BE-B04A-8C7914A27C05}" srcOrd="0" destOrd="0" presId="urn:microsoft.com/office/officeart/2005/8/layout/matrix1"/>
    <dgm:cxn modelId="{7638EC69-A878-4B51-AB57-CF917685E615}" type="presOf" srcId="{D4E9E1F3-74B5-4614-B62E-20FCDD45CD84}" destId="{79115F36-8AD0-4E97-B521-3FC78F7E4A26}" srcOrd="0" destOrd="0" presId="urn:microsoft.com/office/officeart/2005/8/layout/matrix1"/>
    <dgm:cxn modelId="{05CAB084-9B4F-49E1-9A76-7703128B3169}" srcId="{A12A4056-8653-4B39-86C6-A3B31D1D4802}" destId="{BAC79C2F-B88A-4321-B57F-004CB1307671}" srcOrd="1" destOrd="0" parTransId="{9045AD98-5246-4FEE-A529-FA91FF91AC61}" sibTransId="{74BAB267-75AD-447B-8974-D73227CA7E28}"/>
    <dgm:cxn modelId="{8EFB9CDA-35A1-4E14-821C-3F303DC1BAEA}" srcId="{A12A4056-8653-4B39-86C6-A3B31D1D4802}" destId="{D98898C4-19C3-4514-AE8A-28722B2F3AC1}" srcOrd="3" destOrd="0" parTransId="{A0A278A7-1D11-4104-887C-07BF62D1D294}" sibTransId="{024F651D-E3EE-45B3-84A2-B5F2B7C28687}"/>
    <dgm:cxn modelId="{237CE91E-A31D-4240-A1D4-E9B5E77F054D}" type="presOf" srcId="{5CF3E342-F073-41E1-B5DB-D5ACC5BF584F}" destId="{FB950404-C991-43CC-B5B4-9D086AE95167}" srcOrd="0" destOrd="0" presId="urn:microsoft.com/office/officeart/2005/8/layout/matrix1"/>
    <dgm:cxn modelId="{FC695FEC-28F3-40BF-B6A4-F63CA9E74271}" type="presOf" srcId="{BAC79C2F-B88A-4321-B57F-004CB1307671}" destId="{8C234846-B10A-4CF7-B9DA-A89DD10D044D}" srcOrd="0" destOrd="0" presId="urn:microsoft.com/office/officeart/2005/8/layout/matrix1"/>
    <dgm:cxn modelId="{A3273607-9338-42B9-8D49-EFE995FFBC0D}" type="presOf" srcId="{D98898C4-19C3-4514-AE8A-28722B2F3AC1}" destId="{9835A1CE-2C3C-4CE0-8B14-178315929ECF}" srcOrd="0" destOrd="0" presId="urn:microsoft.com/office/officeart/2005/8/layout/matrix1"/>
    <dgm:cxn modelId="{3402D11D-5695-40DD-A18B-6C9DD7A14F90}" type="presParOf" srcId="{A680D1C3-58DF-43BE-B04A-8C7914A27C05}" destId="{93C5AB3A-C5C2-4320-B8FC-4DD4E4755BE8}" srcOrd="0" destOrd="0" presId="urn:microsoft.com/office/officeart/2005/8/layout/matrix1"/>
    <dgm:cxn modelId="{8E5D7E48-4D37-42D0-A12D-A9FF01A1A5E4}" type="presParOf" srcId="{93C5AB3A-C5C2-4320-B8FC-4DD4E4755BE8}" destId="{79115F36-8AD0-4E97-B521-3FC78F7E4A26}" srcOrd="0" destOrd="0" presId="urn:microsoft.com/office/officeart/2005/8/layout/matrix1"/>
    <dgm:cxn modelId="{66172F2E-AC3E-489A-BE6C-D324CEF667C5}" type="presParOf" srcId="{93C5AB3A-C5C2-4320-B8FC-4DD4E4755BE8}" destId="{27C1F80A-4986-4ED9-8EA2-D2A30AC33981}" srcOrd="1" destOrd="0" presId="urn:microsoft.com/office/officeart/2005/8/layout/matrix1"/>
    <dgm:cxn modelId="{578AFF20-3A4E-43EE-9796-E3E897E9CD50}" type="presParOf" srcId="{93C5AB3A-C5C2-4320-B8FC-4DD4E4755BE8}" destId="{8C234846-B10A-4CF7-B9DA-A89DD10D044D}" srcOrd="2" destOrd="0" presId="urn:microsoft.com/office/officeart/2005/8/layout/matrix1"/>
    <dgm:cxn modelId="{7DAFE8BA-BBDB-4ABF-8C8E-B5FEF32322DB}" type="presParOf" srcId="{93C5AB3A-C5C2-4320-B8FC-4DD4E4755BE8}" destId="{603CD3CF-363E-421F-B7C8-6FCFED2CE372}" srcOrd="3" destOrd="0" presId="urn:microsoft.com/office/officeart/2005/8/layout/matrix1"/>
    <dgm:cxn modelId="{086ED13C-E3B8-42D0-8B08-518899F63C70}" type="presParOf" srcId="{93C5AB3A-C5C2-4320-B8FC-4DD4E4755BE8}" destId="{FB950404-C991-43CC-B5B4-9D086AE95167}" srcOrd="4" destOrd="0" presId="urn:microsoft.com/office/officeart/2005/8/layout/matrix1"/>
    <dgm:cxn modelId="{7C425355-017F-443A-B781-FC5B7D06B53F}" type="presParOf" srcId="{93C5AB3A-C5C2-4320-B8FC-4DD4E4755BE8}" destId="{2286391A-ABAB-4727-9346-2DC5480C08A6}" srcOrd="5" destOrd="0" presId="urn:microsoft.com/office/officeart/2005/8/layout/matrix1"/>
    <dgm:cxn modelId="{D52CA787-7E88-49D2-8D45-AB9629216EC7}" type="presParOf" srcId="{93C5AB3A-C5C2-4320-B8FC-4DD4E4755BE8}" destId="{9835A1CE-2C3C-4CE0-8B14-178315929ECF}" srcOrd="6" destOrd="0" presId="urn:microsoft.com/office/officeart/2005/8/layout/matrix1"/>
    <dgm:cxn modelId="{829FB54F-A6F3-400C-B906-BB037C3D16F8}" type="presParOf" srcId="{93C5AB3A-C5C2-4320-B8FC-4DD4E4755BE8}" destId="{CFD352F0-5513-4C49-8DE7-5307389C0589}" srcOrd="7" destOrd="0" presId="urn:microsoft.com/office/officeart/2005/8/layout/matrix1"/>
    <dgm:cxn modelId="{F58D3567-493C-40E6-91BA-CB6AA1FE2424}" type="presParOf" srcId="{A680D1C3-58DF-43BE-B04A-8C7914A27C05}" destId="{39553827-1149-4C3C-8989-A852AB1725A2}" srcOrd="1" destOrd="0" presId="urn:microsoft.com/office/officeart/2005/8/layout/matrix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C0A3FC5-4225-4EC6-BCF8-A4EBFBC639B4}" type="doc">
      <dgm:prSet loTypeId="urn:microsoft.com/office/officeart/2005/8/layout/pyramid3" loCatId="pyramid" qsTypeId="urn:microsoft.com/office/officeart/2005/8/quickstyle/simple1" qsCatId="simple" csTypeId="urn:microsoft.com/office/officeart/2005/8/colors/colorful5" csCatId="colorful" phldr="1"/>
      <dgm:spPr/>
    </dgm:pt>
    <dgm:pt modelId="{15C6D402-DDE6-4B67-B899-8CAE6EA3C8AD}">
      <dgm:prSet phldrT="[Text]"/>
      <dgm:spPr/>
      <dgm:t>
        <a:bodyPr/>
        <a:lstStyle/>
        <a:p>
          <a:r>
            <a:rPr lang="en-US" dirty="0" smtClean="0">
              <a:latin typeface="Arial" panose="020B0604020202020204" pitchFamily="34" charset="0"/>
              <a:cs typeface="Arial" panose="020B0604020202020204" pitchFamily="34" charset="0"/>
            </a:rPr>
            <a:t>District Wide Neurodiversity Strategy and Training – Animated Video</a:t>
          </a:r>
          <a:endParaRPr lang="en-US" dirty="0">
            <a:latin typeface="Arial" panose="020B0604020202020204" pitchFamily="34" charset="0"/>
            <a:cs typeface="Arial" panose="020B0604020202020204" pitchFamily="34" charset="0"/>
          </a:endParaRPr>
        </a:p>
      </dgm:t>
    </dgm:pt>
    <dgm:pt modelId="{5DB13ED5-10D8-4889-B007-76C2AB66D40C}" type="parTrans" cxnId="{6F27A79F-2D2E-4127-B5EC-641AF39C799A}">
      <dgm:prSet/>
      <dgm:spPr/>
      <dgm:t>
        <a:bodyPr/>
        <a:lstStyle/>
        <a:p>
          <a:endParaRPr lang="en-US"/>
        </a:p>
      </dgm:t>
    </dgm:pt>
    <dgm:pt modelId="{E915EAE0-E2EE-47DB-8132-17B3C3EE0C71}" type="sibTrans" cxnId="{6F27A79F-2D2E-4127-B5EC-641AF39C799A}">
      <dgm:prSet/>
      <dgm:spPr/>
      <dgm:t>
        <a:bodyPr/>
        <a:lstStyle/>
        <a:p>
          <a:endParaRPr lang="en-US"/>
        </a:p>
      </dgm:t>
    </dgm:pt>
    <dgm:pt modelId="{C05FD781-482F-4B2F-98C8-EA1F9824E23B}">
      <dgm:prSet phldrT="[Text]"/>
      <dgm:spPr/>
      <dgm:t>
        <a:bodyPr/>
        <a:lstStyle/>
        <a:p>
          <a:r>
            <a:rPr lang="en-US" dirty="0" smtClean="0">
              <a:latin typeface="Arial" panose="020B0604020202020204" pitchFamily="34" charset="0"/>
              <a:cs typeface="Arial" panose="020B0604020202020204" pitchFamily="34" charset="0"/>
            </a:rPr>
            <a:t>Neurodiversity Profile and Support Plan</a:t>
          </a:r>
        </a:p>
      </dgm:t>
    </dgm:pt>
    <dgm:pt modelId="{09002A52-B1AF-40CF-8E6F-5357A460565B}" type="parTrans" cxnId="{1DE466C4-D208-4D87-AFEB-23F14EC8E6D2}">
      <dgm:prSet/>
      <dgm:spPr/>
      <dgm:t>
        <a:bodyPr/>
        <a:lstStyle/>
        <a:p>
          <a:endParaRPr lang="en-US"/>
        </a:p>
      </dgm:t>
    </dgm:pt>
    <dgm:pt modelId="{408ED2FC-66D0-4101-A2FC-DBA906E7AD84}" type="sibTrans" cxnId="{1DE466C4-D208-4D87-AFEB-23F14EC8E6D2}">
      <dgm:prSet/>
      <dgm:spPr/>
      <dgm:t>
        <a:bodyPr/>
        <a:lstStyle/>
        <a:p>
          <a:endParaRPr lang="en-US"/>
        </a:p>
      </dgm:t>
    </dgm:pt>
    <dgm:pt modelId="{DA2F2807-8836-4019-AABA-ADEAC254062D}">
      <dgm:prSet phldrT="[Text]"/>
      <dgm:spPr/>
      <dgm:t>
        <a:bodyPr/>
        <a:lstStyle/>
        <a:p>
          <a:r>
            <a:rPr lang="en-US" dirty="0" smtClean="0">
              <a:latin typeface="Arial" panose="020B0604020202020204" pitchFamily="34" charset="0"/>
              <a:cs typeface="Arial" panose="020B0604020202020204" pitchFamily="34" charset="0"/>
            </a:rPr>
            <a:t>Specialist Neuro-diversity Consultation </a:t>
          </a:r>
          <a:endParaRPr lang="en-US" dirty="0">
            <a:latin typeface="Arial" panose="020B0604020202020204" pitchFamily="34" charset="0"/>
            <a:cs typeface="Arial" panose="020B0604020202020204" pitchFamily="34" charset="0"/>
          </a:endParaRPr>
        </a:p>
      </dgm:t>
    </dgm:pt>
    <dgm:pt modelId="{D9F11C1B-44F3-4E06-8487-F9486B227FE9}" type="parTrans" cxnId="{BC5C6DD4-3979-430F-BB16-B507DBDC4298}">
      <dgm:prSet/>
      <dgm:spPr/>
      <dgm:t>
        <a:bodyPr/>
        <a:lstStyle/>
        <a:p>
          <a:endParaRPr lang="en-US"/>
        </a:p>
      </dgm:t>
    </dgm:pt>
    <dgm:pt modelId="{ED48702A-374E-4DDE-829D-DA60C55CA498}" type="sibTrans" cxnId="{BC5C6DD4-3979-430F-BB16-B507DBDC4298}">
      <dgm:prSet/>
      <dgm:spPr/>
      <dgm:t>
        <a:bodyPr/>
        <a:lstStyle/>
        <a:p>
          <a:endParaRPr lang="en-US"/>
        </a:p>
      </dgm:t>
    </dgm:pt>
    <dgm:pt modelId="{5C66BFDF-E4D9-4885-8534-46DDA51A7BAC}">
      <dgm:prSet phldrT="[Text]"/>
      <dgm:spPr/>
      <dgm:t>
        <a:bodyPr/>
        <a:lstStyle/>
        <a:p>
          <a:r>
            <a:rPr lang="en-US" dirty="0" smtClean="0">
              <a:latin typeface="Arial" panose="020B0604020202020204" pitchFamily="34" charset="0"/>
              <a:cs typeface="Arial" panose="020B0604020202020204" pitchFamily="34" charset="0"/>
            </a:rPr>
            <a:t>MDA</a:t>
          </a:r>
          <a:endParaRPr lang="en-US" dirty="0">
            <a:latin typeface="Arial" panose="020B0604020202020204" pitchFamily="34" charset="0"/>
            <a:cs typeface="Arial" panose="020B0604020202020204" pitchFamily="34" charset="0"/>
          </a:endParaRPr>
        </a:p>
      </dgm:t>
    </dgm:pt>
    <dgm:pt modelId="{AA55D645-F970-4330-982E-87470C0E9FEB}" type="parTrans" cxnId="{FAD828CF-2F9A-416D-9245-450083F079F9}">
      <dgm:prSet/>
      <dgm:spPr/>
      <dgm:t>
        <a:bodyPr/>
        <a:lstStyle/>
        <a:p>
          <a:endParaRPr lang="en-US"/>
        </a:p>
      </dgm:t>
    </dgm:pt>
    <dgm:pt modelId="{C158C1C8-70DF-4163-A36D-7D3A0990B12C}" type="sibTrans" cxnId="{FAD828CF-2F9A-416D-9245-450083F079F9}">
      <dgm:prSet/>
      <dgm:spPr/>
      <dgm:t>
        <a:bodyPr/>
        <a:lstStyle/>
        <a:p>
          <a:endParaRPr lang="en-US"/>
        </a:p>
      </dgm:t>
    </dgm:pt>
    <dgm:pt modelId="{647BF50C-F2F5-4336-9C36-17ADDD2D458E}">
      <dgm:prSet phldrT="[Text]"/>
      <dgm:spPr/>
      <dgm:t>
        <a:bodyPr/>
        <a:lstStyle/>
        <a:p>
          <a:r>
            <a:rPr lang="en-US" dirty="0" smtClean="0">
              <a:latin typeface="Arial" panose="020B0604020202020204" pitchFamily="34" charset="0"/>
              <a:cs typeface="Arial" panose="020B0604020202020204" pitchFamily="34" charset="0"/>
            </a:rPr>
            <a:t>Whole School Neurodiversity Training, ND Friendly School Charter and ND Passport</a:t>
          </a:r>
          <a:endParaRPr lang="en-US" dirty="0">
            <a:latin typeface="Arial" panose="020B0604020202020204" pitchFamily="34" charset="0"/>
            <a:cs typeface="Arial" panose="020B0604020202020204" pitchFamily="34" charset="0"/>
          </a:endParaRPr>
        </a:p>
      </dgm:t>
    </dgm:pt>
    <dgm:pt modelId="{75B29203-42B0-4283-9DB8-01D16F5BB230}" type="parTrans" cxnId="{2AF0ADE9-9476-4243-946E-F655D7F4A6DA}">
      <dgm:prSet/>
      <dgm:spPr/>
      <dgm:t>
        <a:bodyPr/>
        <a:lstStyle/>
        <a:p>
          <a:endParaRPr lang="en-US"/>
        </a:p>
      </dgm:t>
    </dgm:pt>
    <dgm:pt modelId="{92067729-05C8-4E3D-8A05-FFD263B9ECBE}" type="sibTrans" cxnId="{2AF0ADE9-9476-4243-946E-F655D7F4A6DA}">
      <dgm:prSet/>
      <dgm:spPr/>
      <dgm:t>
        <a:bodyPr/>
        <a:lstStyle/>
        <a:p>
          <a:endParaRPr lang="en-US"/>
        </a:p>
      </dgm:t>
    </dgm:pt>
    <dgm:pt modelId="{AF11BC7C-6B9E-4354-A795-BB7A6E37326A}" type="pres">
      <dgm:prSet presAssocID="{EC0A3FC5-4225-4EC6-BCF8-A4EBFBC639B4}" presName="Name0" presStyleCnt="0">
        <dgm:presLayoutVars>
          <dgm:dir/>
          <dgm:animLvl val="lvl"/>
          <dgm:resizeHandles val="exact"/>
        </dgm:presLayoutVars>
      </dgm:prSet>
      <dgm:spPr/>
    </dgm:pt>
    <dgm:pt modelId="{7D4594F7-44C6-4C8A-B106-74C12A33313C}" type="pres">
      <dgm:prSet presAssocID="{15C6D402-DDE6-4B67-B899-8CAE6EA3C8AD}" presName="Name8" presStyleCnt="0"/>
      <dgm:spPr/>
    </dgm:pt>
    <dgm:pt modelId="{6963C26F-E196-4ECA-BBCE-A598D804EC2A}" type="pres">
      <dgm:prSet presAssocID="{15C6D402-DDE6-4B67-B899-8CAE6EA3C8AD}" presName="level" presStyleLbl="node1" presStyleIdx="0" presStyleCnt="5">
        <dgm:presLayoutVars>
          <dgm:chMax val="1"/>
          <dgm:bulletEnabled val="1"/>
        </dgm:presLayoutVars>
      </dgm:prSet>
      <dgm:spPr/>
      <dgm:t>
        <a:bodyPr/>
        <a:lstStyle/>
        <a:p>
          <a:endParaRPr lang="en-US"/>
        </a:p>
      </dgm:t>
    </dgm:pt>
    <dgm:pt modelId="{C00A40AC-7E75-4231-AF29-F7A584F3D7A1}" type="pres">
      <dgm:prSet presAssocID="{15C6D402-DDE6-4B67-B899-8CAE6EA3C8AD}" presName="levelTx" presStyleLbl="revTx" presStyleIdx="0" presStyleCnt="0">
        <dgm:presLayoutVars>
          <dgm:chMax val="1"/>
          <dgm:bulletEnabled val="1"/>
        </dgm:presLayoutVars>
      </dgm:prSet>
      <dgm:spPr/>
      <dgm:t>
        <a:bodyPr/>
        <a:lstStyle/>
        <a:p>
          <a:endParaRPr lang="en-US"/>
        </a:p>
      </dgm:t>
    </dgm:pt>
    <dgm:pt modelId="{C550C1DC-87DA-4773-98BF-95011991621C}" type="pres">
      <dgm:prSet presAssocID="{647BF50C-F2F5-4336-9C36-17ADDD2D458E}" presName="Name8" presStyleCnt="0"/>
      <dgm:spPr/>
    </dgm:pt>
    <dgm:pt modelId="{CB128F89-7246-493C-A2DD-1030C3B912F6}" type="pres">
      <dgm:prSet presAssocID="{647BF50C-F2F5-4336-9C36-17ADDD2D458E}" presName="level" presStyleLbl="node1" presStyleIdx="1" presStyleCnt="5">
        <dgm:presLayoutVars>
          <dgm:chMax val="1"/>
          <dgm:bulletEnabled val="1"/>
        </dgm:presLayoutVars>
      </dgm:prSet>
      <dgm:spPr/>
      <dgm:t>
        <a:bodyPr/>
        <a:lstStyle/>
        <a:p>
          <a:endParaRPr lang="en-US"/>
        </a:p>
      </dgm:t>
    </dgm:pt>
    <dgm:pt modelId="{9566CDFC-5721-4342-ADA3-208D7C69C419}" type="pres">
      <dgm:prSet presAssocID="{647BF50C-F2F5-4336-9C36-17ADDD2D458E}" presName="levelTx" presStyleLbl="revTx" presStyleIdx="0" presStyleCnt="0">
        <dgm:presLayoutVars>
          <dgm:chMax val="1"/>
          <dgm:bulletEnabled val="1"/>
        </dgm:presLayoutVars>
      </dgm:prSet>
      <dgm:spPr/>
      <dgm:t>
        <a:bodyPr/>
        <a:lstStyle/>
        <a:p>
          <a:endParaRPr lang="en-US"/>
        </a:p>
      </dgm:t>
    </dgm:pt>
    <dgm:pt modelId="{FCD0B5B3-5331-448F-9AEF-28C2CF530A1F}" type="pres">
      <dgm:prSet presAssocID="{C05FD781-482F-4B2F-98C8-EA1F9824E23B}" presName="Name8" presStyleCnt="0"/>
      <dgm:spPr/>
    </dgm:pt>
    <dgm:pt modelId="{6D536D1E-B69C-4962-9D0F-8B74E84A5A27}" type="pres">
      <dgm:prSet presAssocID="{C05FD781-482F-4B2F-98C8-EA1F9824E23B}" presName="level" presStyleLbl="node1" presStyleIdx="2" presStyleCnt="5">
        <dgm:presLayoutVars>
          <dgm:chMax val="1"/>
          <dgm:bulletEnabled val="1"/>
        </dgm:presLayoutVars>
      </dgm:prSet>
      <dgm:spPr/>
      <dgm:t>
        <a:bodyPr/>
        <a:lstStyle/>
        <a:p>
          <a:endParaRPr lang="en-US"/>
        </a:p>
      </dgm:t>
    </dgm:pt>
    <dgm:pt modelId="{2E91ACEB-A212-4907-A54C-E60F8DEFD653}" type="pres">
      <dgm:prSet presAssocID="{C05FD781-482F-4B2F-98C8-EA1F9824E23B}" presName="levelTx" presStyleLbl="revTx" presStyleIdx="0" presStyleCnt="0">
        <dgm:presLayoutVars>
          <dgm:chMax val="1"/>
          <dgm:bulletEnabled val="1"/>
        </dgm:presLayoutVars>
      </dgm:prSet>
      <dgm:spPr/>
      <dgm:t>
        <a:bodyPr/>
        <a:lstStyle/>
        <a:p>
          <a:endParaRPr lang="en-US"/>
        </a:p>
      </dgm:t>
    </dgm:pt>
    <dgm:pt modelId="{7BB606EC-EC3F-42CA-8C3D-ECF8B31AC59B}" type="pres">
      <dgm:prSet presAssocID="{DA2F2807-8836-4019-AABA-ADEAC254062D}" presName="Name8" presStyleCnt="0"/>
      <dgm:spPr/>
    </dgm:pt>
    <dgm:pt modelId="{5D378C58-FE6F-4ACF-BD8C-01B0CA6D7AE8}" type="pres">
      <dgm:prSet presAssocID="{DA2F2807-8836-4019-AABA-ADEAC254062D}" presName="level" presStyleLbl="node1" presStyleIdx="3" presStyleCnt="5">
        <dgm:presLayoutVars>
          <dgm:chMax val="1"/>
          <dgm:bulletEnabled val="1"/>
        </dgm:presLayoutVars>
      </dgm:prSet>
      <dgm:spPr/>
      <dgm:t>
        <a:bodyPr/>
        <a:lstStyle/>
        <a:p>
          <a:endParaRPr lang="en-US"/>
        </a:p>
      </dgm:t>
    </dgm:pt>
    <dgm:pt modelId="{67CAC026-0C93-454B-943D-23EB1B93E261}" type="pres">
      <dgm:prSet presAssocID="{DA2F2807-8836-4019-AABA-ADEAC254062D}" presName="levelTx" presStyleLbl="revTx" presStyleIdx="0" presStyleCnt="0">
        <dgm:presLayoutVars>
          <dgm:chMax val="1"/>
          <dgm:bulletEnabled val="1"/>
        </dgm:presLayoutVars>
      </dgm:prSet>
      <dgm:spPr/>
      <dgm:t>
        <a:bodyPr/>
        <a:lstStyle/>
        <a:p>
          <a:endParaRPr lang="en-US"/>
        </a:p>
      </dgm:t>
    </dgm:pt>
    <dgm:pt modelId="{58A8E17B-A99E-4CD1-9EE8-D68352C544B2}" type="pres">
      <dgm:prSet presAssocID="{5C66BFDF-E4D9-4885-8534-46DDA51A7BAC}" presName="Name8" presStyleCnt="0"/>
      <dgm:spPr/>
    </dgm:pt>
    <dgm:pt modelId="{59A2C8AE-AC94-4520-A73E-F6E7523B3FE6}" type="pres">
      <dgm:prSet presAssocID="{5C66BFDF-E4D9-4885-8534-46DDA51A7BAC}" presName="level" presStyleLbl="node1" presStyleIdx="4" presStyleCnt="5">
        <dgm:presLayoutVars>
          <dgm:chMax val="1"/>
          <dgm:bulletEnabled val="1"/>
        </dgm:presLayoutVars>
      </dgm:prSet>
      <dgm:spPr/>
      <dgm:t>
        <a:bodyPr/>
        <a:lstStyle/>
        <a:p>
          <a:endParaRPr lang="en-US"/>
        </a:p>
      </dgm:t>
    </dgm:pt>
    <dgm:pt modelId="{C60168E4-7ED2-425D-83B8-038B60F672E7}" type="pres">
      <dgm:prSet presAssocID="{5C66BFDF-E4D9-4885-8534-46DDA51A7BAC}" presName="levelTx" presStyleLbl="revTx" presStyleIdx="0" presStyleCnt="0">
        <dgm:presLayoutVars>
          <dgm:chMax val="1"/>
          <dgm:bulletEnabled val="1"/>
        </dgm:presLayoutVars>
      </dgm:prSet>
      <dgm:spPr/>
      <dgm:t>
        <a:bodyPr/>
        <a:lstStyle/>
        <a:p>
          <a:endParaRPr lang="en-US"/>
        </a:p>
      </dgm:t>
    </dgm:pt>
  </dgm:ptLst>
  <dgm:cxnLst>
    <dgm:cxn modelId="{5D46E6C1-6CCB-40EE-BC37-428A713273DF}" type="presOf" srcId="{647BF50C-F2F5-4336-9C36-17ADDD2D458E}" destId="{9566CDFC-5721-4342-ADA3-208D7C69C419}" srcOrd="1" destOrd="0" presId="urn:microsoft.com/office/officeart/2005/8/layout/pyramid3"/>
    <dgm:cxn modelId="{1DAC6B11-9FED-4B8D-89F5-B5C713567F5D}" type="presOf" srcId="{DA2F2807-8836-4019-AABA-ADEAC254062D}" destId="{67CAC026-0C93-454B-943D-23EB1B93E261}" srcOrd="1" destOrd="0" presId="urn:microsoft.com/office/officeart/2005/8/layout/pyramid3"/>
    <dgm:cxn modelId="{400D98F9-CFAF-4D08-8F09-6BF5AE50DD82}" type="presOf" srcId="{5C66BFDF-E4D9-4885-8534-46DDA51A7BAC}" destId="{C60168E4-7ED2-425D-83B8-038B60F672E7}" srcOrd="1" destOrd="0" presId="urn:microsoft.com/office/officeart/2005/8/layout/pyramid3"/>
    <dgm:cxn modelId="{7D675E07-C59D-45A9-BFD6-83CAE2AF0CB6}" type="presOf" srcId="{C05FD781-482F-4B2F-98C8-EA1F9824E23B}" destId="{2E91ACEB-A212-4907-A54C-E60F8DEFD653}" srcOrd="1" destOrd="0" presId="urn:microsoft.com/office/officeart/2005/8/layout/pyramid3"/>
    <dgm:cxn modelId="{763D9187-555C-473E-9F4E-2FF6A40D7BC3}" type="presOf" srcId="{15C6D402-DDE6-4B67-B899-8CAE6EA3C8AD}" destId="{6963C26F-E196-4ECA-BBCE-A598D804EC2A}" srcOrd="0" destOrd="0" presId="urn:microsoft.com/office/officeart/2005/8/layout/pyramid3"/>
    <dgm:cxn modelId="{2A1454B4-3CD1-47DD-8649-B9D2D3886C01}" type="presOf" srcId="{C05FD781-482F-4B2F-98C8-EA1F9824E23B}" destId="{6D536D1E-B69C-4962-9D0F-8B74E84A5A27}" srcOrd="0" destOrd="0" presId="urn:microsoft.com/office/officeart/2005/8/layout/pyramid3"/>
    <dgm:cxn modelId="{3F04DE2D-7F66-4DFC-9D79-6D4D0EA80F99}" type="presOf" srcId="{5C66BFDF-E4D9-4885-8534-46DDA51A7BAC}" destId="{59A2C8AE-AC94-4520-A73E-F6E7523B3FE6}" srcOrd="0" destOrd="0" presId="urn:microsoft.com/office/officeart/2005/8/layout/pyramid3"/>
    <dgm:cxn modelId="{CAD76142-277F-48C3-973C-13F0EBACC4E1}" type="presOf" srcId="{DA2F2807-8836-4019-AABA-ADEAC254062D}" destId="{5D378C58-FE6F-4ACF-BD8C-01B0CA6D7AE8}" srcOrd="0" destOrd="0" presId="urn:microsoft.com/office/officeart/2005/8/layout/pyramid3"/>
    <dgm:cxn modelId="{BC5C6DD4-3979-430F-BB16-B507DBDC4298}" srcId="{EC0A3FC5-4225-4EC6-BCF8-A4EBFBC639B4}" destId="{DA2F2807-8836-4019-AABA-ADEAC254062D}" srcOrd="3" destOrd="0" parTransId="{D9F11C1B-44F3-4E06-8487-F9486B227FE9}" sibTransId="{ED48702A-374E-4DDE-829D-DA60C55CA498}"/>
    <dgm:cxn modelId="{069DB66C-31AF-4644-B373-BFC532B045B5}" type="presOf" srcId="{EC0A3FC5-4225-4EC6-BCF8-A4EBFBC639B4}" destId="{AF11BC7C-6B9E-4354-A795-BB7A6E37326A}" srcOrd="0" destOrd="0" presId="urn:microsoft.com/office/officeart/2005/8/layout/pyramid3"/>
    <dgm:cxn modelId="{FAD828CF-2F9A-416D-9245-450083F079F9}" srcId="{EC0A3FC5-4225-4EC6-BCF8-A4EBFBC639B4}" destId="{5C66BFDF-E4D9-4885-8534-46DDA51A7BAC}" srcOrd="4" destOrd="0" parTransId="{AA55D645-F970-4330-982E-87470C0E9FEB}" sibTransId="{C158C1C8-70DF-4163-A36D-7D3A0990B12C}"/>
    <dgm:cxn modelId="{1DE466C4-D208-4D87-AFEB-23F14EC8E6D2}" srcId="{EC0A3FC5-4225-4EC6-BCF8-A4EBFBC639B4}" destId="{C05FD781-482F-4B2F-98C8-EA1F9824E23B}" srcOrd="2" destOrd="0" parTransId="{09002A52-B1AF-40CF-8E6F-5357A460565B}" sibTransId="{408ED2FC-66D0-4101-A2FC-DBA906E7AD84}"/>
    <dgm:cxn modelId="{B2A46DF3-E7BE-4E8A-B225-DA0C868A2E65}" type="presOf" srcId="{647BF50C-F2F5-4336-9C36-17ADDD2D458E}" destId="{CB128F89-7246-493C-A2DD-1030C3B912F6}" srcOrd="0" destOrd="0" presId="urn:microsoft.com/office/officeart/2005/8/layout/pyramid3"/>
    <dgm:cxn modelId="{6E22ACDC-D9C7-4A1C-95C9-6D64853067FB}" type="presOf" srcId="{15C6D402-DDE6-4B67-B899-8CAE6EA3C8AD}" destId="{C00A40AC-7E75-4231-AF29-F7A584F3D7A1}" srcOrd="1" destOrd="0" presId="urn:microsoft.com/office/officeart/2005/8/layout/pyramid3"/>
    <dgm:cxn modelId="{2AF0ADE9-9476-4243-946E-F655D7F4A6DA}" srcId="{EC0A3FC5-4225-4EC6-BCF8-A4EBFBC639B4}" destId="{647BF50C-F2F5-4336-9C36-17ADDD2D458E}" srcOrd="1" destOrd="0" parTransId="{75B29203-42B0-4283-9DB8-01D16F5BB230}" sibTransId="{92067729-05C8-4E3D-8A05-FFD263B9ECBE}"/>
    <dgm:cxn modelId="{6F27A79F-2D2E-4127-B5EC-641AF39C799A}" srcId="{EC0A3FC5-4225-4EC6-BCF8-A4EBFBC639B4}" destId="{15C6D402-DDE6-4B67-B899-8CAE6EA3C8AD}" srcOrd="0" destOrd="0" parTransId="{5DB13ED5-10D8-4889-B007-76C2AB66D40C}" sibTransId="{E915EAE0-E2EE-47DB-8132-17B3C3EE0C71}"/>
    <dgm:cxn modelId="{742C3451-9E84-44D8-9A3E-C868187D8AEF}" type="presParOf" srcId="{AF11BC7C-6B9E-4354-A795-BB7A6E37326A}" destId="{7D4594F7-44C6-4C8A-B106-74C12A33313C}" srcOrd="0" destOrd="0" presId="urn:microsoft.com/office/officeart/2005/8/layout/pyramid3"/>
    <dgm:cxn modelId="{55F8DA6A-91BC-4387-8B25-F94D02C160BC}" type="presParOf" srcId="{7D4594F7-44C6-4C8A-B106-74C12A33313C}" destId="{6963C26F-E196-4ECA-BBCE-A598D804EC2A}" srcOrd="0" destOrd="0" presId="urn:microsoft.com/office/officeart/2005/8/layout/pyramid3"/>
    <dgm:cxn modelId="{6808C119-5631-491D-ACF1-48E2C907A915}" type="presParOf" srcId="{7D4594F7-44C6-4C8A-B106-74C12A33313C}" destId="{C00A40AC-7E75-4231-AF29-F7A584F3D7A1}" srcOrd="1" destOrd="0" presId="urn:microsoft.com/office/officeart/2005/8/layout/pyramid3"/>
    <dgm:cxn modelId="{7F4AE19E-4FD0-4976-95A5-07DACBE5496D}" type="presParOf" srcId="{AF11BC7C-6B9E-4354-A795-BB7A6E37326A}" destId="{C550C1DC-87DA-4773-98BF-95011991621C}" srcOrd="1" destOrd="0" presId="urn:microsoft.com/office/officeart/2005/8/layout/pyramid3"/>
    <dgm:cxn modelId="{95F95FB3-70D0-41E9-85EF-CB4EFF698EE8}" type="presParOf" srcId="{C550C1DC-87DA-4773-98BF-95011991621C}" destId="{CB128F89-7246-493C-A2DD-1030C3B912F6}" srcOrd="0" destOrd="0" presId="urn:microsoft.com/office/officeart/2005/8/layout/pyramid3"/>
    <dgm:cxn modelId="{C551E912-3BCA-4BF5-9062-1CFF19A246BC}" type="presParOf" srcId="{C550C1DC-87DA-4773-98BF-95011991621C}" destId="{9566CDFC-5721-4342-ADA3-208D7C69C419}" srcOrd="1" destOrd="0" presId="urn:microsoft.com/office/officeart/2005/8/layout/pyramid3"/>
    <dgm:cxn modelId="{C4C3B740-DB2D-4C6D-843B-BAF1C63C2081}" type="presParOf" srcId="{AF11BC7C-6B9E-4354-A795-BB7A6E37326A}" destId="{FCD0B5B3-5331-448F-9AEF-28C2CF530A1F}" srcOrd="2" destOrd="0" presId="urn:microsoft.com/office/officeart/2005/8/layout/pyramid3"/>
    <dgm:cxn modelId="{F9C77F7A-691D-499F-84C9-0A31BD92E5B2}" type="presParOf" srcId="{FCD0B5B3-5331-448F-9AEF-28C2CF530A1F}" destId="{6D536D1E-B69C-4962-9D0F-8B74E84A5A27}" srcOrd="0" destOrd="0" presId="urn:microsoft.com/office/officeart/2005/8/layout/pyramid3"/>
    <dgm:cxn modelId="{6C6B701B-5219-42B0-8E02-1B46DB419B4E}" type="presParOf" srcId="{FCD0B5B3-5331-448F-9AEF-28C2CF530A1F}" destId="{2E91ACEB-A212-4907-A54C-E60F8DEFD653}" srcOrd="1" destOrd="0" presId="urn:microsoft.com/office/officeart/2005/8/layout/pyramid3"/>
    <dgm:cxn modelId="{090DAC74-96A5-4065-BBCE-76C64001621D}" type="presParOf" srcId="{AF11BC7C-6B9E-4354-A795-BB7A6E37326A}" destId="{7BB606EC-EC3F-42CA-8C3D-ECF8B31AC59B}" srcOrd="3" destOrd="0" presId="urn:microsoft.com/office/officeart/2005/8/layout/pyramid3"/>
    <dgm:cxn modelId="{5467D381-BF8F-4048-9694-8EF31A83747B}" type="presParOf" srcId="{7BB606EC-EC3F-42CA-8C3D-ECF8B31AC59B}" destId="{5D378C58-FE6F-4ACF-BD8C-01B0CA6D7AE8}" srcOrd="0" destOrd="0" presId="urn:microsoft.com/office/officeart/2005/8/layout/pyramid3"/>
    <dgm:cxn modelId="{2BAA1EED-7830-49A9-AEF0-97C5F688F798}" type="presParOf" srcId="{7BB606EC-EC3F-42CA-8C3D-ECF8B31AC59B}" destId="{67CAC026-0C93-454B-943D-23EB1B93E261}" srcOrd="1" destOrd="0" presId="urn:microsoft.com/office/officeart/2005/8/layout/pyramid3"/>
    <dgm:cxn modelId="{E4048774-5D94-4D87-B92D-3F306C1AA9A6}" type="presParOf" srcId="{AF11BC7C-6B9E-4354-A795-BB7A6E37326A}" destId="{58A8E17B-A99E-4CD1-9EE8-D68352C544B2}" srcOrd="4" destOrd="0" presId="urn:microsoft.com/office/officeart/2005/8/layout/pyramid3"/>
    <dgm:cxn modelId="{15D99927-6314-450E-BAD0-11CDDCAD0620}" type="presParOf" srcId="{58A8E17B-A99E-4CD1-9EE8-D68352C544B2}" destId="{59A2C8AE-AC94-4520-A73E-F6E7523B3FE6}" srcOrd="0" destOrd="0" presId="urn:microsoft.com/office/officeart/2005/8/layout/pyramid3"/>
    <dgm:cxn modelId="{417E58CF-45E8-4D87-977C-C2CAF954B6E0}" type="presParOf" srcId="{58A8E17B-A99E-4CD1-9EE8-D68352C544B2}" destId="{C60168E4-7ED2-425D-83B8-038B60F672E7}" srcOrd="1" destOrd="0" presId="urn:microsoft.com/office/officeart/2005/8/layout/pyramid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1A1BDAE-9B3C-4ED3-A5F3-5569B0FE86C5}" type="doc">
      <dgm:prSet loTypeId="urn:microsoft.com/office/officeart/2005/8/layout/cycle3" loCatId="cycle" qsTypeId="urn:microsoft.com/office/officeart/2005/8/quickstyle/simple1" qsCatId="simple" csTypeId="urn:microsoft.com/office/officeart/2005/8/colors/accent1_2" csCatId="accent1" phldr="1"/>
      <dgm:spPr/>
      <dgm:t>
        <a:bodyPr/>
        <a:lstStyle/>
        <a:p>
          <a:endParaRPr lang="en-US"/>
        </a:p>
      </dgm:t>
    </dgm:pt>
    <dgm:pt modelId="{9D0607F8-6AE0-4152-AFAC-0D86AC49BE70}">
      <dgm:prSet phldrT="[Text]"/>
      <dgm:spPr/>
      <dgm:t>
        <a:bodyPr/>
        <a:lstStyle/>
        <a:p>
          <a:r>
            <a:rPr lang="en-US" dirty="0" smtClean="0"/>
            <a:t>Plan</a:t>
          </a:r>
          <a:endParaRPr lang="en-US" dirty="0"/>
        </a:p>
      </dgm:t>
    </dgm:pt>
    <dgm:pt modelId="{A850405F-9AD7-480B-9B08-131C926F7F51}" type="parTrans" cxnId="{F663D211-FE07-4225-899C-5FFE1922CB08}">
      <dgm:prSet/>
      <dgm:spPr/>
      <dgm:t>
        <a:bodyPr/>
        <a:lstStyle/>
        <a:p>
          <a:endParaRPr lang="en-US"/>
        </a:p>
      </dgm:t>
    </dgm:pt>
    <dgm:pt modelId="{ECE27650-0FA6-4454-8153-7BEDAB1E031A}" type="sibTrans" cxnId="{F663D211-FE07-4225-899C-5FFE1922CB08}">
      <dgm:prSet/>
      <dgm:spPr/>
      <dgm:t>
        <a:bodyPr/>
        <a:lstStyle/>
        <a:p>
          <a:endParaRPr lang="en-US"/>
        </a:p>
      </dgm:t>
    </dgm:pt>
    <dgm:pt modelId="{90AB0DC9-51A1-4926-926D-18154E8F7398}">
      <dgm:prSet phldrT="[Text]"/>
      <dgm:spPr/>
      <dgm:t>
        <a:bodyPr/>
        <a:lstStyle/>
        <a:p>
          <a:r>
            <a:rPr lang="en-US" dirty="0" smtClean="0"/>
            <a:t>Do</a:t>
          </a:r>
          <a:endParaRPr lang="en-US" dirty="0"/>
        </a:p>
      </dgm:t>
    </dgm:pt>
    <dgm:pt modelId="{1EC69033-C03E-4E2E-B74B-DE83263389AA}" type="parTrans" cxnId="{0A3146FB-5F6A-4FD9-AE1D-CA584A5CFA11}">
      <dgm:prSet/>
      <dgm:spPr/>
      <dgm:t>
        <a:bodyPr/>
        <a:lstStyle/>
        <a:p>
          <a:endParaRPr lang="en-US"/>
        </a:p>
      </dgm:t>
    </dgm:pt>
    <dgm:pt modelId="{2855B289-3195-4DF6-AB77-8D53ED6CA2F9}" type="sibTrans" cxnId="{0A3146FB-5F6A-4FD9-AE1D-CA584A5CFA11}">
      <dgm:prSet/>
      <dgm:spPr/>
      <dgm:t>
        <a:bodyPr/>
        <a:lstStyle/>
        <a:p>
          <a:endParaRPr lang="en-US"/>
        </a:p>
      </dgm:t>
    </dgm:pt>
    <dgm:pt modelId="{603AF4F7-D080-4888-8F39-7B0780635EDC}">
      <dgm:prSet phldrT="[Text]"/>
      <dgm:spPr/>
      <dgm:t>
        <a:bodyPr/>
        <a:lstStyle/>
        <a:p>
          <a:r>
            <a:rPr lang="en-US" dirty="0" smtClean="0"/>
            <a:t>Review</a:t>
          </a:r>
          <a:endParaRPr lang="en-US" dirty="0"/>
        </a:p>
      </dgm:t>
    </dgm:pt>
    <dgm:pt modelId="{DBA56ADE-C668-4DB6-9BC7-2397BDAB406B}" type="parTrans" cxnId="{CA6258DF-8C34-4E4A-A26D-07ABF4DE00F5}">
      <dgm:prSet/>
      <dgm:spPr/>
      <dgm:t>
        <a:bodyPr/>
        <a:lstStyle/>
        <a:p>
          <a:endParaRPr lang="en-US"/>
        </a:p>
      </dgm:t>
    </dgm:pt>
    <dgm:pt modelId="{BBBC9406-D7E3-4E21-B671-BBDEF80DA72F}" type="sibTrans" cxnId="{CA6258DF-8C34-4E4A-A26D-07ABF4DE00F5}">
      <dgm:prSet/>
      <dgm:spPr/>
      <dgm:t>
        <a:bodyPr/>
        <a:lstStyle/>
        <a:p>
          <a:endParaRPr lang="en-US"/>
        </a:p>
      </dgm:t>
    </dgm:pt>
    <dgm:pt modelId="{C04799DA-23CE-456E-B991-41773367D4C2}" type="pres">
      <dgm:prSet presAssocID="{E1A1BDAE-9B3C-4ED3-A5F3-5569B0FE86C5}" presName="Name0" presStyleCnt="0">
        <dgm:presLayoutVars>
          <dgm:dir/>
          <dgm:resizeHandles val="exact"/>
        </dgm:presLayoutVars>
      </dgm:prSet>
      <dgm:spPr/>
      <dgm:t>
        <a:bodyPr/>
        <a:lstStyle/>
        <a:p>
          <a:endParaRPr lang="en-US"/>
        </a:p>
      </dgm:t>
    </dgm:pt>
    <dgm:pt modelId="{27FB20FE-17E6-44C0-ABF2-ACC2BF2E7476}" type="pres">
      <dgm:prSet presAssocID="{E1A1BDAE-9B3C-4ED3-A5F3-5569B0FE86C5}" presName="cycle" presStyleCnt="0"/>
      <dgm:spPr/>
    </dgm:pt>
    <dgm:pt modelId="{2C5AF954-74CE-4933-918F-1994DE237C91}" type="pres">
      <dgm:prSet presAssocID="{9D0607F8-6AE0-4152-AFAC-0D86AC49BE70}" presName="nodeFirstNode" presStyleLbl="node1" presStyleIdx="0" presStyleCnt="3" custRadScaleRad="101528" custRadScaleInc="2703">
        <dgm:presLayoutVars>
          <dgm:bulletEnabled val="1"/>
        </dgm:presLayoutVars>
      </dgm:prSet>
      <dgm:spPr/>
      <dgm:t>
        <a:bodyPr/>
        <a:lstStyle/>
        <a:p>
          <a:endParaRPr lang="en-US"/>
        </a:p>
      </dgm:t>
    </dgm:pt>
    <dgm:pt modelId="{385928DA-ABDD-467B-9DA1-C7EB0CECEAD1}" type="pres">
      <dgm:prSet presAssocID="{ECE27650-0FA6-4454-8153-7BEDAB1E031A}" presName="sibTransFirstNode" presStyleLbl="bgShp" presStyleIdx="0" presStyleCnt="1"/>
      <dgm:spPr/>
      <dgm:t>
        <a:bodyPr/>
        <a:lstStyle/>
        <a:p>
          <a:endParaRPr lang="en-US"/>
        </a:p>
      </dgm:t>
    </dgm:pt>
    <dgm:pt modelId="{BD295843-CC90-4AE1-A68C-D11A7F5E1D97}" type="pres">
      <dgm:prSet presAssocID="{90AB0DC9-51A1-4926-926D-18154E8F7398}" presName="nodeFollowingNodes" presStyleLbl="node1" presStyleIdx="1" presStyleCnt="3">
        <dgm:presLayoutVars>
          <dgm:bulletEnabled val="1"/>
        </dgm:presLayoutVars>
      </dgm:prSet>
      <dgm:spPr/>
      <dgm:t>
        <a:bodyPr/>
        <a:lstStyle/>
        <a:p>
          <a:endParaRPr lang="en-US"/>
        </a:p>
      </dgm:t>
    </dgm:pt>
    <dgm:pt modelId="{1EB4C134-E8DF-4BE2-9E3A-91DF48E5539D}" type="pres">
      <dgm:prSet presAssocID="{603AF4F7-D080-4888-8F39-7B0780635EDC}" presName="nodeFollowingNodes" presStyleLbl="node1" presStyleIdx="2" presStyleCnt="3">
        <dgm:presLayoutVars>
          <dgm:bulletEnabled val="1"/>
        </dgm:presLayoutVars>
      </dgm:prSet>
      <dgm:spPr/>
      <dgm:t>
        <a:bodyPr/>
        <a:lstStyle/>
        <a:p>
          <a:endParaRPr lang="en-US"/>
        </a:p>
      </dgm:t>
    </dgm:pt>
  </dgm:ptLst>
  <dgm:cxnLst>
    <dgm:cxn modelId="{CA6258DF-8C34-4E4A-A26D-07ABF4DE00F5}" srcId="{E1A1BDAE-9B3C-4ED3-A5F3-5569B0FE86C5}" destId="{603AF4F7-D080-4888-8F39-7B0780635EDC}" srcOrd="2" destOrd="0" parTransId="{DBA56ADE-C668-4DB6-9BC7-2397BDAB406B}" sibTransId="{BBBC9406-D7E3-4E21-B671-BBDEF80DA72F}"/>
    <dgm:cxn modelId="{D57B50B5-7D06-4392-A470-FDA24C69B40F}" type="presOf" srcId="{ECE27650-0FA6-4454-8153-7BEDAB1E031A}" destId="{385928DA-ABDD-467B-9DA1-C7EB0CECEAD1}" srcOrd="0" destOrd="0" presId="urn:microsoft.com/office/officeart/2005/8/layout/cycle3"/>
    <dgm:cxn modelId="{F663D211-FE07-4225-899C-5FFE1922CB08}" srcId="{E1A1BDAE-9B3C-4ED3-A5F3-5569B0FE86C5}" destId="{9D0607F8-6AE0-4152-AFAC-0D86AC49BE70}" srcOrd="0" destOrd="0" parTransId="{A850405F-9AD7-480B-9B08-131C926F7F51}" sibTransId="{ECE27650-0FA6-4454-8153-7BEDAB1E031A}"/>
    <dgm:cxn modelId="{6D9458E4-8168-41EB-BE07-C7C701B62BDE}" type="presOf" srcId="{603AF4F7-D080-4888-8F39-7B0780635EDC}" destId="{1EB4C134-E8DF-4BE2-9E3A-91DF48E5539D}" srcOrd="0" destOrd="0" presId="urn:microsoft.com/office/officeart/2005/8/layout/cycle3"/>
    <dgm:cxn modelId="{8267D3BC-BF93-4154-B2BB-845D6D161CD1}" type="presOf" srcId="{9D0607F8-6AE0-4152-AFAC-0D86AC49BE70}" destId="{2C5AF954-74CE-4933-918F-1994DE237C91}" srcOrd="0" destOrd="0" presId="urn:microsoft.com/office/officeart/2005/8/layout/cycle3"/>
    <dgm:cxn modelId="{5917213B-05F4-4F41-8A05-858B55F4A7F2}" type="presOf" srcId="{90AB0DC9-51A1-4926-926D-18154E8F7398}" destId="{BD295843-CC90-4AE1-A68C-D11A7F5E1D97}" srcOrd="0" destOrd="0" presId="urn:microsoft.com/office/officeart/2005/8/layout/cycle3"/>
    <dgm:cxn modelId="{0A3146FB-5F6A-4FD9-AE1D-CA584A5CFA11}" srcId="{E1A1BDAE-9B3C-4ED3-A5F3-5569B0FE86C5}" destId="{90AB0DC9-51A1-4926-926D-18154E8F7398}" srcOrd="1" destOrd="0" parTransId="{1EC69033-C03E-4E2E-B74B-DE83263389AA}" sibTransId="{2855B289-3195-4DF6-AB77-8D53ED6CA2F9}"/>
    <dgm:cxn modelId="{1B61C0FA-5AE5-4725-BF2C-C61BD53B6B04}" type="presOf" srcId="{E1A1BDAE-9B3C-4ED3-A5F3-5569B0FE86C5}" destId="{C04799DA-23CE-456E-B991-41773367D4C2}" srcOrd="0" destOrd="0" presId="urn:microsoft.com/office/officeart/2005/8/layout/cycle3"/>
    <dgm:cxn modelId="{D3A40B1D-F82A-4899-9DA2-B06884A5590F}" type="presParOf" srcId="{C04799DA-23CE-456E-B991-41773367D4C2}" destId="{27FB20FE-17E6-44C0-ABF2-ACC2BF2E7476}" srcOrd="0" destOrd="0" presId="urn:microsoft.com/office/officeart/2005/8/layout/cycle3"/>
    <dgm:cxn modelId="{6C60B65E-6620-49F5-BE76-1CC54C766EC3}" type="presParOf" srcId="{27FB20FE-17E6-44C0-ABF2-ACC2BF2E7476}" destId="{2C5AF954-74CE-4933-918F-1994DE237C91}" srcOrd="0" destOrd="0" presId="urn:microsoft.com/office/officeart/2005/8/layout/cycle3"/>
    <dgm:cxn modelId="{AEA9A970-CFCA-48FE-9ED1-9C75F261AF7A}" type="presParOf" srcId="{27FB20FE-17E6-44C0-ABF2-ACC2BF2E7476}" destId="{385928DA-ABDD-467B-9DA1-C7EB0CECEAD1}" srcOrd="1" destOrd="0" presId="urn:microsoft.com/office/officeart/2005/8/layout/cycle3"/>
    <dgm:cxn modelId="{8DCC4B75-4473-4893-9256-F5ACA9918B0E}" type="presParOf" srcId="{27FB20FE-17E6-44C0-ABF2-ACC2BF2E7476}" destId="{BD295843-CC90-4AE1-A68C-D11A7F5E1D97}" srcOrd="2" destOrd="0" presId="urn:microsoft.com/office/officeart/2005/8/layout/cycle3"/>
    <dgm:cxn modelId="{B10EDF88-A017-4260-B01C-D102F046EA27}" type="presParOf" srcId="{27FB20FE-17E6-44C0-ABF2-ACC2BF2E7476}" destId="{1EB4C134-E8DF-4BE2-9E3A-91DF48E5539D}" srcOrd="3" destOrd="0" presId="urn:microsoft.com/office/officeart/2005/8/layout/cycle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E1A1BDAE-9B3C-4ED3-A5F3-5569B0FE86C5}" type="doc">
      <dgm:prSet loTypeId="urn:microsoft.com/office/officeart/2005/8/layout/cycle3" loCatId="cycle" qsTypeId="urn:microsoft.com/office/officeart/2005/8/quickstyle/simple1" qsCatId="simple" csTypeId="urn:microsoft.com/office/officeart/2005/8/colors/accent1_2" csCatId="accent1" phldr="1"/>
      <dgm:spPr/>
      <dgm:t>
        <a:bodyPr/>
        <a:lstStyle/>
        <a:p>
          <a:endParaRPr lang="en-US"/>
        </a:p>
      </dgm:t>
    </dgm:pt>
    <dgm:pt modelId="{9D0607F8-6AE0-4152-AFAC-0D86AC49BE70}">
      <dgm:prSet phldrT="[Text]"/>
      <dgm:spPr>
        <a:ln w="19050">
          <a:solidFill>
            <a:srgbClr val="92D050"/>
          </a:solidFill>
        </a:ln>
      </dgm:spPr>
      <dgm:t>
        <a:bodyPr/>
        <a:lstStyle/>
        <a:p>
          <a:r>
            <a:rPr lang="en-US" dirty="0" smtClean="0"/>
            <a:t>Self assessment and Advice resources – open to all</a:t>
          </a:r>
          <a:endParaRPr lang="en-US" dirty="0"/>
        </a:p>
      </dgm:t>
    </dgm:pt>
    <dgm:pt modelId="{A850405F-9AD7-480B-9B08-131C926F7F51}" type="parTrans" cxnId="{F663D211-FE07-4225-899C-5FFE1922CB08}">
      <dgm:prSet/>
      <dgm:spPr/>
      <dgm:t>
        <a:bodyPr/>
        <a:lstStyle/>
        <a:p>
          <a:endParaRPr lang="en-US"/>
        </a:p>
      </dgm:t>
    </dgm:pt>
    <dgm:pt modelId="{ECE27650-0FA6-4454-8153-7BEDAB1E031A}" type="sibTrans" cxnId="{F663D211-FE07-4225-899C-5FFE1922CB08}">
      <dgm:prSet/>
      <dgm:spPr/>
      <dgm:t>
        <a:bodyPr/>
        <a:lstStyle/>
        <a:p>
          <a:endParaRPr lang="en-US"/>
        </a:p>
      </dgm:t>
    </dgm:pt>
    <dgm:pt modelId="{90AB0DC9-51A1-4926-926D-18154E8F7398}">
      <dgm:prSet phldrT="[Text]"/>
      <dgm:spPr>
        <a:ln w="19050">
          <a:solidFill>
            <a:srgbClr val="FF0000"/>
          </a:solidFill>
        </a:ln>
      </dgm:spPr>
      <dgm:t>
        <a:bodyPr/>
        <a:lstStyle/>
        <a:p>
          <a:r>
            <a:rPr lang="en-US" dirty="0" smtClean="0"/>
            <a:t>ND profile  available to YP / family / school / health</a:t>
          </a:r>
          <a:endParaRPr lang="en-US" dirty="0"/>
        </a:p>
      </dgm:t>
    </dgm:pt>
    <dgm:pt modelId="{1EC69033-C03E-4E2E-B74B-DE83263389AA}" type="parTrans" cxnId="{0A3146FB-5F6A-4FD9-AE1D-CA584A5CFA11}">
      <dgm:prSet/>
      <dgm:spPr/>
      <dgm:t>
        <a:bodyPr/>
        <a:lstStyle/>
        <a:p>
          <a:endParaRPr lang="en-US"/>
        </a:p>
      </dgm:t>
    </dgm:pt>
    <dgm:pt modelId="{2855B289-3195-4DF6-AB77-8D53ED6CA2F9}" type="sibTrans" cxnId="{0A3146FB-5F6A-4FD9-AE1D-CA584A5CFA11}">
      <dgm:prSet/>
      <dgm:spPr/>
      <dgm:t>
        <a:bodyPr/>
        <a:lstStyle/>
        <a:p>
          <a:endParaRPr lang="en-US"/>
        </a:p>
      </dgm:t>
    </dgm:pt>
    <dgm:pt modelId="{603AF4F7-D080-4888-8F39-7B0780635EDC}">
      <dgm:prSet phldrT="[Text]"/>
      <dgm:spPr>
        <a:ln w="19050">
          <a:solidFill>
            <a:srgbClr val="FF0000"/>
          </a:solidFill>
        </a:ln>
      </dgm:spPr>
      <dgm:t>
        <a:bodyPr/>
        <a:lstStyle/>
        <a:p>
          <a:r>
            <a:rPr lang="en-US" dirty="0" smtClean="0"/>
            <a:t>ND Action plan generated with links to support, interventions and resources</a:t>
          </a:r>
          <a:endParaRPr lang="en-US" dirty="0"/>
        </a:p>
      </dgm:t>
    </dgm:pt>
    <dgm:pt modelId="{DBA56ADE-C668-4DB6-9BC7-2397BDAB406B}" type="parTrans" cxnId="{CA6258DF-8C34-4E4A-A26D-07ABF4DE00F5}">
      <dgm:prSet/>
      <dgm:spPr/>
      <dgm:t>
        <a:bodyPr/>
        <a:lstStyle/>
        <a:p>
          <a:endParaRPr lang="en-US"/>
        </a:p>
      </dgm:t>
    </dgm:pt>
    <dgm:pt modelId="{BBBC9406-D7E3-4E21-B671-BBDEF80DA72F}" type="sibTrans" cxnId="{CA6258DF-8C34-4E4A-A26D-07ABF4DE00F5}">
      <dgm:prSet/>
      <dgm:spPr/>
      <dgm:t>
        <a:bodyPr/>
        <a:lstStyle/>
        <a:p>
          <a:endParaRPr lang="en-US"/>
        </a:p>
      </dgm:t>
    </dgm:pt>
    <dgm:pt modelId="{784E15B4-2731-425B-96EC-B90DCE52B401}">
      <dgm:prSet phldrT="[Text]"/>
      <dgm:spPr>
        <a:ln w="19050">
          <a:solidFill>
            <a:srgbClr val="FF0000"/>
          </a:solidFill>
        </a:ln>
      </dgm:spPr>
      <dgm:t>
        <a:bodyPr/>
        <a:lstStyle/>
        <a:p>
          <a:r>
            <a:rPr lang="en-US" dirty="0" smtClean="0"/>
            <a:t>Access to profile informs ND Professional Consultation and generates ND Action Plan</a:t>
          </a:r>
          <a:endParaRPr lang="en-US" dirty="0"/>
        </a:p>
      </dgm:t>
    </dgm:pt>
    <dgm:pt modelId="{A4F6C4A9-2DF9-4E61-ABB3-90C772B86140}" type="parTrans" cxnId="{8127A1B0-9443-48D4-87A5-1219BDCFE050}">
      <dgm:prSet/>
      <dgm:spPr/>
      <dgm:t>
        <a:bodyPr/>
        <a:lstStyle/>
        <a:p>
          <a:endParaRPr lang="en-US"/>
        </a:p>
      </dgm:t>
    </dgm:pt>
    <dgm:pt modelId="{9C911AB1-E5D6-461D-ADFB-7410639B3F16}" type="sibTrans" cxnId="{8127A1B0-9443-48D4-87A5-1219BDCFE050}">
      <dgm:prSet/>
      <dgm:spPr/>
      <dgm:t>
        <a:bodyPr/>
        <a:lstStyle/>
        <a:p>
          <a:endParaRPr lang="en-US"/>
        </a:p>
      </dgm:t>
    </dgm:pt>
    <dgm:pt modelId="{D0A76A61-0145-434B-954F-DD8B51C9F140}">
      <dgm:prSet phldrT="[Text]"/>
      <dgm:spPr>
        <a:ln w="19050">
          <a:solidFill>
            <a:srgbClr val="FF0000"/>
          </a:solidFill>
        </a:ln>
      </dgm:spPr>
      <dgm:t>
        <a:bodyPr/>
        <a:lstStyle/>
        <a:p>
          <a:r>
            <a:rPr lang="en-US" dirty="0" smtClean="0"/>
            <a:t>ND profile and Professional consultation form basis of MDA and generates ND Action Plan</a:t>
          </a:r>
          <a:endParaRPr lang="en-US" dirty="0"/>
        </a:p>
      </dgm:t>
    </dgm:pt>
    <dgm:pt modelId="{26D2936C-1B9B-4831-8075-6F96E85B89B5}" type="parTrans" cxnId="{B21603EB-EDB9-43BC-AD4E-880C8C9C637C}">
      <dgm:prSet/>
      <dgm:spPr/>
      <dgm:t>
        <a:bodyPr/>
        <a:lstStyle/>
        <a:p>
          <a:endParaRPr lang="en-US"/>
        </a:p>
      </dgm:t>
    </dgm:pt>
    <dgm:pt modelId="{DBF5B557-549A-497F-8301-D7B53E775DEA}" type="sibTrans" cxnId="{B21603EB-EDB9-43BC-AD4E-880C8C9C637C}">
      <dgm:prSet/>
      <dgm:spPr/>
      <dgm:t>
        <a:bodyPr/>
        <a:lstStyle/>
        <a:p>
          <a:endParaRPr lang="en-US"/>
        </a:p>
      </dgm:t>
    </dgm:pt>
    <dgm:pt modelId="{C653244D-3D23-48B5-9118-56524F0471BD}">
      <dgm:prSet phldrT="[Text]"/>
      <dgm:spPr>
        <a:ln w="28575">
          <a:solidFill>
            <a:srgbClr val="92D050"/>
          </a:solidFill>
        </a:ln>
      </dgm:spPr>
      <dgm:t>
        <a:bodyPr/>
        <a:lstStyle/>
        <a:p>
          <a:r>
            <a:rPr lang="en-US" dirty="0" smtClean="0"/>
            <a:t>General guidance, training and resources linked to Neurodiversity Strategy  for schools and families</a:t>
          </a:r>
          <a:endParaRPr lang="en-US" dirty="0"/>
        </a:p>
      </dgm:t>
    </dgm:pt>
    <dgm:pt modelId="{FBE8436B-7118-4D22-803A-5EED2BF3E78A}" type="parTrans" cxnId="{EAEF6B72-02F7-4719-BA5F-C11D43C5A565}">
      <dgm:prSet/>
      <dgm:spPr/>
      <dgm:t>
        <a:bodyPr/>
        <a:lstStyle/>
        <a:p>
          <a:endParaRPr lang="en-US"/>
        </a:p>
      </dgm:t>
    </dgm:pt>
    <dgm:pt modelId="{A720EB2F-1128-4EA5-905A-CEDFAA584015}" type="sibTrans" cxnId="{EAEF6B72-02F7-4719-BA5F-C11D43C5A565}">
      <dgm:prSet/>
      <dgm:spPr/>
      <dgm:t>
        <a:bodyPr/>
        <a:lstStyle/>
        <a:p>
          <a:endParaRPr lang="en-US"/>
        </a:p>
      </dgm:t>
    </dgm:pt>
    <dgm:pt modelId="{461AC16A-6B86-4E67-A4E0-58BD21959A5B}">
      <dgm:prSet phldrT="[Text]"/>
      <dgm:spPr/>
      <dgm:t>
        <a:bodyPr/>
        <a:lstStyle/>
        <a:p>
          <a:r>
            <a:rPr lang="en-GB" dirty="0" smtClean="0"/>
            <a:t>Collects data to look at effectiveness of interventions</a:t>
          </a:r>
          <a:endParaRPr lang="en-US" dirty="0"/>
        </a:p>
      </dgm:t>
    </dgm:pt>
    <dgm:pt modelId="{FCEB9E10-C990-48F4-9710-0FA796A54423}" type="parTrans" cxnId="{A843E8BD-A868-476B-B7CD-0910D224241D}">
      <dgm:prSet/>
      <dgm:spPr/>
      <dgm:t>
        <a:bodyPr/>
        <a:lstStyle/>
        <a:p>
          <a:endParaRPr lang="en-US"/>
        </a:p>
      </dgm:t>
    </dgm:pt>
    <dgm:pt modelId="{6DC892F9-C9F7-438F-99A9-986AFD6FEDFE}" type="sibTrans" cxnId="{A843E8BD-A868-476B-B7CD-0910D224241D}">
      <dgm:prSet/>
      <dgm:spPr/>
      <dgm:t>
        <a:bodyPr/>
        <a:lstStyle/>
        <a:p>
          <a:endParaRPr lang="en-US"/>
        </a:p>
      </dgm:t>
    </dgm:pt>
    <dgm:pt modelId="{99A36806-E3A9-43ED-B7C3-3532C5FE5680}">
      <dgm:prSet/>
      <dgm:spPr/>
      <dgm:t>
        <a:bodyPr/>
        <a:lstStyle/>
        <a:p>
          <a:r>
            <a:rPr lang="en-GB" dirty="0" smtClean="0"/>
            <a:t>Collects data to inform district wide feedback on use of pathway</a:t>
          </a:r>
          <a:endParaRPr lang="en-GB" dirty="0"/>
        </a:p>
      </dgm:t>
    </dgm:pt>
    <dgm:pt modelId="{C5F23B8B-AF03-423D-A16B-A1E790A5E900}" type="parTrans" cxnId="{E4782D03-06AF-4A76-ACBE-65875E1A41AF}">
      <dgm:prSet/>
      <dgm:spPr/>
      <dgm:t>
        <a:bodyPr/>
        <a:lstStyle/>
        <a:p>
          <a:endParaRPr lang="en-US"/>
        </a:p>
      </dgm:t>
    </dgm:pt>
    <dgm:pt modelId="{1AF4898A-4A58-4873-BAF4-6028591A6EA4}" type="sibTrans" cxnId="{E4782D03-06AF-4A76-ACBE-65875E1A41AF}">
      <dgm:prSet/>
      <dgm:spPr/>
      <dgm:t>
        <a:bodyPr/>
        <a:lstStyle/>
        <a:p>
          <a:endParaRPr lang="en-US"/>
        </a:p>
      </dgm:t>
    </dgm:pt>
    <dgm:pt modelId="{C04799DA-23CE-456E-B991-41773367D4C2}" type="pres">
      <dgm:prSet presAssocID="{E1A1BDAE-9B3C-4ED3-A5F3-5569B0FE86C5}" presName="Name0" presStyleCnt="0">
        <dgm:presLayoutVars>
          <dgm:dir/>
          <dgm:resizeHandles val="exact"/>
        </dgm:presLayoutVars>
      </dgm:prSet>
      <dgm:spPr/>
      <dgm:t>
        <a:bodyPr/>
        <a:lstStyle/>
        <a:p>
          <a:endParaRPr lang="en-US"/>
        </a:p>
      </dgm:t>
    </dgm:pt>
    <dgm:pt modelId="{27FB20FE-17E6-44C0-ABF2-ACC2BF2E7476}" type="pres">
      <dgm:prSet presAssocID="{E1A1BDAE-9B3C-4ED3-A5F3-5569B0FE86C5}" presName="cycle" presStyleCnt="0"/>
      <dgm:spPr/>
    </dgm:pt>
    <dgm:pt modelId="{AEC45DF9-1770-4152-8C29-DEF2A809315C}" type="pres">
      <dgm:prSet presAssocID="{C653244D-3D23-48B5-9118-56524F0471BD}" presName="nodeFirstNode" presStyleLbl="node1" presStyleIdx="0" presStyleCnt="8">
        <dgm:presLayoutVars>
          <dgm:bulletEnabled val="1"/>
        </dgm:presLayoutVars>
      </dgm:prSet>
      <dgm:spPr/>
      <dgm:t>
        <a:bodyPr/>
        <a:lstStyle/>
        <a:p>
          <a:endParaRPr lang="en-US"/>
        </a:p>
      </dgm:t>
    </dgm:pt>
    <dgm:pt modelId="{8B70D6D1-48BD-4380-B440-BAEE5D256A2C}" type="pres">
      <dgm:prSet presAssocID="{A720EB2F-1128-4EA5-905A-CEDFAA584015}" presName="sibTransFirstNode" presStyleLbl="bgShp" presStyleIdx="0" presStyleCnt="1"/>
      <dgm:spPr/>
      <dgm:t>
        <a:bodyPr/>
        <a:lstStyle/>
        <a:p>
          <a:endParaRPr lang="en-US"/>
        </a:p>
      </dgm:t>
    </dgm:pt>
    <dgm:pt modelId="{09EBD048-126C-4272-BDBF-304D4CD0CAAB}" type="pres">
      <dgm:prSet presAssocID="{9D0607F8-6AE0-4152-AFAC-0D86AC49BE70}" presName="nodeFollowingNodes" presStyleLbl="node1" presStyleIdx="1" presStyleCnt="8">
        <dgm:presLayoutVars>
          <dgm:bulletEnabled val="1"/>
        </dgm:presLayoutVars>
      </dgm:prSet>
      <dgm:spPr/>
      <dgm:t>
        <a:bodyPr/>
        <a:lstStyle/>
        <a:p>
          <a:endParaRPr lang="en-US"/>
        </a:p>
      </dgm:t>
    </dgm:pt>
    <dgm:pt modelId="{BD295843-CC90-4AE1-A68C-D11A7F5E1D97}" type="pres">
      <dgm:prSet presAssocID="{90AB0DC9-51A1-4926-926D-18154E8F7398}" presName="nodeFollowingNodes" presStyleLbl="node1" presStyleIdx="2" presStyleCnt="8">
        <dgm:presLayoutVars>
          <dgm:bulletEnabled val="1"/>
        </dgm:presLayoutVars>
      </dgm:prSet>
      <dgm:spPr/>
      <dgm:t>
        <a:bodyPr/>
        <a:lstStyle/>
        <a:p>
          <a:endParaRPr lang="en-US"/>
        </a:p>
      </dgm:t>
    </dgm:pt>
    <dgm:pt modelId="{1EB4C134-E8DF-4BE2-9E3A-91DF48E5539D}" type="pres">
      <dgm:prSet presAssocID="{603AF4F7-D080-4888-8F39-7B0780635EDC}" presName="nodeFollowingNodes" presStyleLbl="node1" presStyleIdx="3" presStyleCnt="8">
        <dgm:presLayoutVars>
          <dgm:bulletEnabled val="1"/>
        </dgm:presLayoutVars>
      </dgm:prSet>
      <dgm:spPr/>
      <dgm:t>
        <a:bodyPr/>
        <a:lstStyle/>
        <a:p>
          <a:endParaRPr lang="en-US"/>
        </a:p>
      </dgm:t>
    </dgm:pt>
    <dgm:pt modelId="{58375376-AAF8-4A84-A387-8DD9238799A8}" type="pres">
      <dgm:prSet presAssocID="{784E15B4-2731-425B-96EC-B90DCE52B401}" presName="nodeFollowingNodes" presStyleLbl="node1" presStyleIdx="4" presStyleCnt="8">
        <dgm:presLayoutVars>
          <dgm:bulletEnabled val="1"/>
        </dgm:presLayoutVars>
      </dgm:prSet>
      <dgm:spPr/>
      <dgm:t>
        <a:bodyPr/>
        <a:lstStyle/>
        <a:p>
          <a:endParaRPr lang="en-US"/>
        </a:p>
      </dgm:t>
    </dgm:pt>
    <dgm:pt modelId="{408B6D7C-FD10-43A3-8B9F-EAE65F1BA93A}" type="pres">
      <dgm:prSet presAssocID="{D0A76A61-0145-434B-954F-DD8B51C9F140}" presName="nodeFollowingNodes" presStyleLbl="node1" presStyleIdx="5" presStyleCnt="8">
        <dgm:presLayoutVars>
          <dgm:bulletEnabled val="1"/>
        </dgm:presLayoutVars>
      </dgm:prSet>
      <dgm:spPr/>
      <dgm:t>
        <a:bodyPr/>
        <a:lstStyle/>
        <a:p>
          <a:endParaRPr lang="en-US"/>
        </a:p>
      </dgm:t>
    </dgm:pt>
    <dgm:pt modelId="{BDDBFD3D-C431-4DDD-8BD3-B36442F8B56D}" type="pres">
      <dgm:prSet presAssocID="{461AC16A-6B86-4E67-A4E0-58BD21959A5B}" presName="nodeFollowingNodes" presStyleLbl="node1" presStyleIdx="6" presStyleCnt="8">
        <dgm:presLayoutVars>
          <dgm:bulletEnabled val="1"/>
        </dgm:presLayoutVars>
      </dgm:prSet>
      <dgm:spPr/>
      <dgm:t>
        <a:bodyPr/>
        <a:lstStyle/>
        <a:p>
          <a:endParaRPr lang="en-US"/>
        </a:p>
      </dgm:t>
    </dgm:pt>
    <dgm:pt modelId="{8B53ADE7-9916-4BB1-AB87-FE1918D2E516}" type="pres">
      <dgm:prSet presAssocID="{99A36806-E3A9-43ED-B7C3-3532C5FE5680}" presName="nodeFollowingNodes" presStyleLbl="node1" presStyleIdx="7" presStyleCnt="8">
        <dgm:presLayoutVars>
          <dgm:bulletEnabled val="1"/>
        </dgm:presLayoutVars>
      </dgm:prSet>
      <dgm:spPr/>
      <dgm:t>
        <a:bodyPr/>
        <a:lstStyle/>
        <a:p>
          <a:endParaRPr lang="en-US"/>
        </a:p>
      </dgm:t>
    </dgm:pt>
  </dgm:ptLst>
  <dgm:cxnLst>
    <dgm:cxn modelId="{3D718F6B-87F6-4978-B626-F81AEBB505E4}" type="presOf" srcId="{461AC16A-6B86-4E67-A4E0-58BD21959A5B}" destId="{BDDBFD3D-C431-4DDD-8BD3-B36442F8B56D}" srcOrd="0" destOrd="0" presId="urn:microsoft.com/office/officeart/2005/8/layout/cycle3"/>
    <dgm:cxn modelId="{F663D211-FE07-4225-899C-5FFE1922CB08}" srcId="{E1A1BDAE-9B3C-4ED3-A5F3-5569B0FE86C5}" destId="{9D0607F8-6AE0-4152-AFAC-0D86AC49BE70}" srcOrd="1" destOrd="0" parTransId="{A850405F-9AD7-480B-9B08-131C926F7F51}" sibTransId="{ECE27650-0FA6-4454-8153-7BEDAB1E031A}"/>
    <dgm:cxn modelId="{6B478CA7-AE4B-4FD4-AC41-FA58D12F4538}" type="presOf" srcId="{C653244D-3D23-48B5-9118-56524F0471BD}" destId="{AEC45DF9-1770-4152-8C29-DEF2A809315C}" srcOrd="0" destOrd="0" presId="urn:microsoft.com/office/officeart/2005/8/layout/cycle3"/>
    <dgm:cxn modelId="{8127A1B0-9443-48D4-87A5-1219BDCFE050}" srcId="{E1A1BDAE-9B3C-4ED3-A5F3-5569B0FE86C5}" destId="{784E15B4-2731-425B-96EC-B90DCE52B401}" srcOrd="4" destOrd="0" parTransId="{A4F6C4A9-2DF9-4E61-ABB3-90C772B86140}" sibTransId="{9C911AB1-E5D6-461D-ADFB-7410639B3F16}"/>
    <dgm:cxn modelId="{B21603EB-EDB9-43BC-AD4E-880C8C9C637C}" srcId="{E1A1BDAE-9B3C-4ED3-A5F3-5569B0FE86C5}" destId="{D0A76A61-0145-434B-954F-DD8B51C9F140}" srcOrd="5" destOrd="0" parTransId="{26D2936C-1B9B-4831-8075-6F96E85B89B5}" sibTransId="{DBF5B557-549A-497F-8301-D7B53E775DEA}"/>
    <dgm:cxn modelId="{0A3146FB-5F6A-4FD9-AE1D-CA584A5CFA11}" srcId="{E1A1BDAE-9B3C-4ED3-A5F3-5569B0FE86C5}" destId="{90AB0DC9-51A1-4926-926D-18154E8F7398}" srcOrd="2" destOrd="0" parTransId="{1EC69033-C03E-4E2E-B74B-DE83263389AA}" sibTransId="{2855B289-3195-4DF6-AB77-8D53ED6CA2F9}"/>
    <dgm:cxn modelId="{EAEF6B72-02F7-4719-BA5F-C11D43C5A565}" srcId="{E1A1BDAE-9B3C-4ED3-A5F3-5569B0FE86C5}" destId="{C653244D-3D23-48B5-9118-56524F0471BD}" srcOrd="0" destOrd="0" parTransId="{FBE8436B-7118-4D22-803A-5EED2BF3E78A}" sibTransId="{A720EB2F-1128-4EA5-905A-CEDFAA584015}"/>
    <dgm:cxn modelId="{E585A106-C342-405F-9C41-EE3A6D412BEE}" type="presOf" srcId="{9D0607F8-6AE0-4152-AFAC-0D86AC49BE70}" destId="{09EBD048-126C-4272-BDBF-304D4CD0CAAB}" srcOrd="0" destOrd="0" presId="urn:microsoft.com/office/officeart/2005/8/layout/cycle3"/>
    <dgm:cxn modelId="{5917213B-05F4-4F41-8A05-858B55F4A7F2}" type="presOf" srcId="{90AB0DC9-51A1-4926-926D-18154E8F7398}" destId="{BD295843-CC90-4AE1-A68C-D11A7F5E1D97}" srcOrd="0" destOrd="0" presId="urn:microsoft.com/office/officeart/2005/8/layout/cycle3"/>
    <dgm:cxn modelId="{19894923-E043-46D3-98EE-A854F75F124F}" type="presOf" srcId="{A720EB2F-1128-4EA5-905A-CEDFAA584015}" destId="{8B70D6D1-48BD-4380-B440-BAEE5D256A2C}" srcOrd="0" destOrd="0" presId="urn:microsoft.com/office/officeart/2005/8/layout/cycle3"/>
    <dgm:cxn modelId="{BF5BB07A-1C62-452F-9F9A-8D1BE3A594AD}" type="presOf" srcId="{99A36806-E3A9-43ED-B7C3-3532C5FE5680}" destId="{8B53ADE7-9916-4BB1-AB87-FE1918D2E516}" srcOrd="0" destOrd="0" presId="urn:microsoft.com/office/officeart/2005/8/layout/cycle3"/>
    <dgm:cxn modelId="{A843E8BD-A868-476B-B7CD-0910D224241D}" srcId="{E1A1BDAE-9B3C-4ED3-A5F3-5569B0FE86C5}" destId="{461AC16A-6B86-4E67-A4E0-58BD21959A5B}" srcOrd="6" destOrd="0" parTransId="{FCEB9E10-C990-48F4-9710-0FA796A54423}" sibTransId="{6DC892F9-C9F7-438F-99A9-986AFD6FEDFE}"/>
    <dgm:cxn modelId="{CA6258DF-8C34-4E4A-A26D-07ABF4DE00F5}" srcId="{E1A1BDAE-9B3C-4ED3-A5F3-5569B0FE86C5}" destId="{603AF4F7-D080-4888-8F39-7B0780635EDC}" srcOrd="3" destOrd="0" parTransId="{DBA56ADE-C668-4DB6-9BC7-2397BDAB406B}" sibTransId="{BBBC9406-D7E3-4E21-B671-BBDEF80DA72F}"/>
    <dgm:cxn modelId="{6D9458E4-8168-41EB-BE07-C7C701B62BDE}" type="presOf" srcId="{603AF4F7-D080-4888-8F39-7B0780635EDC}" destId="{1EB4C134-E8DF-4BE2-9E3A-91DF48E5539D}" srcOrd="0" destOrd="0" presId="urn:microsoft.com/office/officeart/2005/8/layout/cycle3"/>
    <dgm:cxn modelId="{E4782D03-06AF-4A76-ACBE-65875E1A41AF}" srcId="{E1A1BDAE-9B3C-4ED3-A5F3-5569B0FE86C5}" destId="{99A36806-E3A9-43ED-B7C3-3532C5FE5680}" srcOrd="7" destOrd="0" parTransId="{C5F23B8B-AF03-423D-A16B-A1E790A5E900}" sibTransId="{1AF4898A-4A58-4873-BAF4-6028591A6EA4}"/>
    <dgm:cxn modelId="{900B8AAD-A7B0-4B29-B861-A5945DC192CC}" type="presOf" srcId="{784E15B4-2731-425B-96EC-B90DCE52B401}" destId="{58375376-AAF8-4A84-A387-8DD9238799A8}" srcOrd="0" destOrd="0" presId="urn:microsoft.com/office/officeart/2005/8/layout/cycle3"/>
    <dgm:cxn modelId="{1B61C0FA-5AE5-4725-BF2C-C61BD53B6B04}" type="presOf" srcId="{E1A1BDAE-9B3C-4ED3-A5F3-5569B0FE86C5}" destId="{C04799DA-23CE-456E-B991-41773367D4C2}" srcOrd="0" destOrd="0" presId="urn:microsoft.com/office/officeart/2005/8/layout/cycle3"/>
    <dgm:cxn modelId="{C90F4689-7A4F-4B27-9342-9D6D27F1BD73}" type="presOf" srcId="{D0A76A61-0145-434B-954F-DD8B51C9F140}" destId="{408B6D7C-FD10-43A3-8B9F-EAE65F1BA93A}" srcOrd="0" destOrd="0" presId="urn:microsoft.com/office/officeart/2005/8/layout/cycle3"/>
    <dgm:cxn modelId="{D3A40B1D-F82A-4899-9DA2-B06884A5590F}" type="presParOf" srcId="{C04799DA-23CE-456E-B991-41773367D4C2}" destId="{27FB20FE-17E6-44C0-ABF2-ACC2BF2E7476}" srcOrd="0" destOrd="0" presId="urn:microsoft.com/office/officeart/2005/8/layout/cycle3"/>
    <dgm:cxn modelId="{394E3675-9C02-4C94-92BF-66C077DB8EC0}" type="presParOf" srcId="{27FB20FE-17E6-44C0-ABF2-ACC2BF2E7476}" destId="{AEC45DF9-1770-4152-8C29-DEF2A809315C}" srcOrd="0" destOrd="0" presId="urn:microsoft.com/office/officeart/2005/8/layout/cycle3"/>
    <dgm:cxn modelId="{103541A1-C356-4FE3-BF94-32B5AE86F93C}" type="presParOf" srcId="{27FB20FE-17E6-44C0-ABF2-ACC2BF2E7476}" destId="{8B70D6D1-48BD-4380-B440-BAEE5D256A2C}" srcOrd="1" destOrd="0" presId="urn:microsoft.com/office/officeart/2005/8/layout/cycle3"/>
    <dgm:cxn modelId="{EF91DB91-1AAB-4612-BF27-430226C46677}" type="presParOf" srcId="{27FB20FE-17E6-44C0-ABF2-ACC2BF2E7476}" destId="{09EBD048-126C-4272-BDBF-304D4CD0CAAB}" srcOrd="2" destOrd="0" presId="urn:microsoft.com/office/officeart/2005/8/layout/cycle3"/>
    <dgm:cxn modelId="{8DCC4B75-4473-4893-9256-F5ACA9918B0E}" type="presParOf" srcId="{27FB20FE-17E6-44C0-ABF2-ACC2BF2E7476}" destId="{BD295843-CC90-4AE1-A68C-D11A7F5E1D97}" srcOrd="3" destOrd="0" presId="urn:microsoft.com/office/officeart/2005/8/layout/cycle3"/>
    <dgm:cxn modelId="{B10EDF88-A017-4260-B01C-D102F046EA27}" type="presParOf" srcId="{27FB20FE-17E6-44C0-ABF2-ACC2BF2E7476}" destId="{1EB4C134-E8DF-4BE2-9E3A-91DF48E5539D}" srcOrd="4" destOrd="0" presId="urn:microsoft.com/office/officeart/2005/8/layout/cycle3"/>
    <dgm:cxn modelId="{6607AEBA-47E0-4EA1-83D8-B37701002911}" type="presParOf" srcId="{27FB20FE-17E6-44C0-ABF2-ACC2BF2E7476}" destId="{58375376-AAF8-4A84-A387-8DD9238799A8}" srcOrd="5" destOrd="0" presId="urn:microsoft.com/office/officeart/2005/8/layout/cycle3"/>
    <dgm:cxn modelId="{350E3EC9-607A-413B-8321-7E3C4FFC478A}" type="presParOf" srcId="{27FB20FE-17E6-44C0-ABF2-ACC2BF2E7476}" destId="{408B6D7C-FD10-43A3-8B9F-EAE65F1BA93A}" srcOrd="6" destOrd="0" presId="urn:microsoft.com/office/officeart/2005/8/layout/cycle3"/>
    <dgm:cxn modelId="{C0C1D001-535F-4EDD-8B76-846C1A6532D7}" type="presParOf" srcId="{27FB20FE-17E6-44C0-ABF2-ACC2BF2E7476}" destId="{BDDBFD3D-C431-4DDD-8BD3-B36442F8B56D}" srcOrd="7" destOrd="0" presId="urn:microsoft.com/office/officeart/2005/8/layout/cycle3"/>
    <dgm:cxn modelId="{F7A5AF09-F949-4DF4-AAAF-AFBA19597A29}" type="presParOf" srcId="{27FB20FE-17E6-44C0-ABF2-ACC2BF2E7476}" destId="{8B53ADE7-9916-4BB1-AB87-FE1918D2E516}" srcOrd="8" destOrd="0" presId="urn:microsoft.com/office/officeart/2005/8/layout/cycle3"/>
  </dgm:cxnLst>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E66548-699E-4B7B-A092-576F41E101EA}">
      <dsp:nvSpPr>
        <dsp:cNvPr id="0" name=""/>
        <dsp:cNvSpPr/>
      </dsp:nvSpPr>
      <dsp:spPr>
        <a:xfrm>
          <a:off x="2773003" y="1720610"/>
          <a:ext cx="3988518" cy="3988518"/>
        </a:xfrm>
        <a:prstGeom prst="ellipse">
          <a:avLst/>
        </a:prstGeom>
        <a:solidFill>
          <a:schemeClr val="accent3">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49530" tIns="49530" rIns="49530" bIns="49530" numCol="1" spcCol="1270" anchor="ctr" anchorCtr="0">
          <a:noAutofit/>
        </a:bodyPr>
        <a:lstStyle/>
        <a:p>
          <a:pPr lvl="0" algn="ctr" defTabSz="1733550">
            <a:lnSpc>
              <a:spcPct val="90000"/>
            </a:lnSpc>
            <a:spcBef>
              <a:spcPct val="0"/>
            </a:spcBef>
            <a:spcAft>
              <a:spcPct val="35000"/>
            </a:spcAft>
          </a:pPr>
          <a:r>
            <a:rPr lang="en-US" sz="3900" kern="1200" dirty="0" smtClean="0"/>
            <a:t>Improving Outcomes for Children with SEND in Bradford</a:t>
          </a:r>
          <a:endParaRPr lang="en-US" sz="3900" kern="1200" dirty="0"/>
        </a:p>
      </dsp:txBody>
      <dsp:txXfrm>
        <a:off x="3357108" y="2304715"/>
        <a:ext cx="2820308" cy="2820308"/>
      </dsp:txXfrm>
    </dsp:sp>
    <dsp:sp modelId="{6CA57C17-1B62-4E97-84F0-F6DCE14D6466}">
      <dsp:nvSpPr>
        <dsp:cNvPr id="0" name=""/>
        <dsp:cNvSpPr/>
      </dsp:nvSpPr>
      <dsp:spPr>
        <a:xfrm>
          <a:off x="3818962" y="52901"/>
          <a:ext cx="1994259" cy="1994259"/>
        </a:xfrm>
        <a:prstGeom prst="ellipse">
          <a:avLst/>
        </a:prstGeom>
        <a:solidFill>
          <a:schemeClr val="accent3">
            <a:alpha val="50000"/>
            <a:hueOff val="2250053"/>
            <a:satOff val="-3376"/>
            <a:lumOff val="-54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21590" tIns="21590" rIns="21590" bIns="21590" numCol="1" spcCol="1270" anchor="ctr" anchorCtr="0">
          <a:noAutofit/>
        </a:bodyPr>
        <a:lstStyle/>
        <a:p>
          <a:pPr lvl="0" algn="ctr" defTabSz="755650">
            <a:lnSpc>
              <a:spcPct val="90000"/>
            </a:lnSpc>
            <a:spcBef>
              <a:spcPct val="0"/>
            </a:spcBef>
            <a:spcAft>
              <a:spcPct val="35000"/>
            </a:spcAft>
          </a:pPr>
          <a:r>
            <a:rPr lang="en-GB" sz="1700" b="1" kern="1200" dirty="0" smtClean="0"/>
            <a:t>Neurodiversity Future Pathway</a:t>
          </a:r>
          <a:endParaRPr lang="en-US" sz="1700" kern="1200" dirty="0"/>
        </a:p>
      </dsp:txBody>
      <dsp:txXfrm>
        <a:off x="4111014" y="344953"/>
        <a:ext cx="1410155" cy="1410155"/>
      </dsp:txXfrm>
    </dsp:sp>
    <dsp:sp modelId="{635CA234-1A10-4C77-81AD-62A948CF48E6}">
      <dsp:nvSpPr>
        <dsp:cNvPr id="0" name=""/>
        <dsp:cNvSpPr/>
      </dsp:nvSpPr>
      <dsp:spPr>
        <a:xfrm>
          <a:off x="6237824" y="1915938"/>
          <a:ext cx="1994259" cy="1994259"/>
        </a:xfrm>
        <a:prstGeom prst="ellipse">
          <a:avLst/>
        </a:prstGeom>
        <a:solidFill>
          <a:schemeClr val="accent3">
            <a:alpha val="50000"/>
            <a:hueOff val="4500106"/>
            <a:satOff val="-6752"/>
            <a:lumOff val="-109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21590" tIns="21590" rIns="21590" bIns="21590" numCol="1" spcCol="1270" anchor="ctr" anchorCtr="0">
          <a:noAutofit/>
        </a:bodyPr>
        <a:lstStyle/>
        <a:p>
          <a:pPr lvl="0" algn="ctr" defTabSz="755650">
            <a:lnSpc>
              <a:spcPct val="90000"/>
            </a:lnSpc>
            <a:spcBef>
              <a:spcPct val="0"/>
            </a:spcBef>
            <a:spcAft>
              <a:spcPct val="35000"/>
            </a:spcAft>
          </a:pPr>
          <a:r>
            <a:rPr lang="en-GB" sz="1700" b="1" kern="1200" dirty="0" smtClean="0"/>
            <a:t>Mental Health and Emotional Wellbeing</a:t>
          </a:r>
          <a:endParaRPr lang="en-US" sz="1700" kern="1200" dirty="0"/>
        </a:p>
      </dsp:txBody>
      <dsp:txXfrm>
        <a:off x="6529876" y="2207990"/>
        <a:ext cx="1410155" cy="1410155"/>
      </dsp:txXfrm>
    </dsp:sp>
    <dsp:sp modelId="{4309D11E-6122-48CC-87E7-9E64F3347531}">
      <dsp:nvSpPr>
        <dsp:cNvPr id="0" name=""/>
        <dsp:cNvSpPr/>
      </dsp:nvSpPr>
      <dsp:spPr>
        <a:xfrm>
          <a:off x="5295250" y="4816884"/>
          <a:ext cx="1994259" cy="1994259"/>
        </a:xfrm>
        <a:prstGeom prst="ellipse">
          <a:avLst/>
        </a:prstGeom>
        <a:solidFill>
          <a:schemeClr val="accent3">
            <a:alpha val="50000"/>
            <a:hueOff val="6750158"/>
            <a:satOff val="-10128"/>
            <a:lumOff val="-164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21590" tIns="21590" rIns="21590" bIns="21590" numCol="1" spcCol="1270" anchor="ctr" anchorCtr="0">
          <a:noAutofit/>
        </a:bodyPr>
        <a:lstStyle/>
        <a:p>
          <a:pPr lvl="0" algn="ctr" defTabSz="755650">
            <a:lnSpc>
              <a:spcPct val="90000"/>
            </a:lnSpc>
            <a:spcBef>
              <a:spcPct val="0"/>
            </a:spcBef>
            <a:spcAft>
              <a:spcPct val="35000"/>
            </a:spcAft>
          </a:pPr>
          <a:r>
            <a:rPr lang="en-GB" sz="1700" b="1" kern="1200" dirty="0" smtClean="0"/>
            <a:t>Trauma and Resilience</a:t>
          </a:r>
          <a:endParaRPr lang="en-US" sz="1700" kern="1200" dirty="0"/>
        </a:p>
      </dsp:txBody>
      <dsp:txXfrm>
        <a:off x="5587302" y="5108936"/>
        <a:ext cx="1410155" cy="1410155"/>
      </dsp:txXfrm>
    </dsp:sp>
    <dsp:sp modelId="{98E8F866-24CD-4A4A-ABE7-467600614C64}">
      <dsp:nvSpPr>
        <dsp:cNvPr id="0" name=""/>
        <dsp:cNvSpPr/>
      </dsp:nvSpPr>
      <dsp:spPr>
        <a:xfrm>
          <a:off x="2245015" y="4816884"/>
          <a:ext cx="1994259" cy="1994259"/>
        </a:xfrm>
        <a:prstGeom prst="ellipse">
          <a:avLst/>
        </a:prstGeom>
        <a:solidFill>
          <a:schemeClr val="accent3">
            <a:alpha val="50000"/>
            <a:hueOff val="9000211"/>
            <a:satOff val="-13504"/>
            <a:lumOff val="-219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21590" tIns="21590" rIns="21590" bIns="21590" numCol="1" spcCol="1270" anchor="ctr" anchorCtr="0">
          <a:noAutofit/>
        </a:bodyPr>
        <a:lstStyle/>
        <a:p>
          <a:pPr lvl="0" algn="ctr" defTabSz="755650">
            <a:lnSpc>
              <a:spcPct val="90000"/>
            </a:lnSpc>
            <a:spcBef>
              <a:spcPct val="0"/>
            </a:spcBef>
            <a:spcAft>
              <a:spcPct val="35000"/>
            </a:spcAft>
          </a:pPr>
          <a:r>
            <a:rPr lang="en-GB" sz="1700" b="1" kern="1200" dirty="0" smtClean="0"/>
            <a:t>Improving progress for children with SEND</a:t>
          </a:r>
          <a:endParaRPr lang="en-US" sz="1700" kern="1200" dirty="0"/>
        </a:p>
      </dsp:txBody>
      <dsp:txXfrm>
        <a:off x="2537067" y="5108936"/>
        <a:ext cx="1410155" cy="1410155"/>
      </dsp:txXfrm>
    </dsp:sp>
    <dsp:sp modelId="{0B2AE11B-95B7-4F7C-A067-B5B69E5AFC44}">
      <dsp:nvSpPr>
        <dsp:cNvPr id="0" name=""/>
        <dsp:cNvSpPr/>
      </dsp:nvSpPr>
      <dsp:spPr>
        <a:xfrm>
          <a:off x="1302440" y="1915938"/>
          <a:ext cx="1994259" cy="1994259"/>
        </a:xfrm>
        <a:prstGeom prst="ellipse">
          <a:avLst/>
        </a:prstGeom>
        <a:solidFill>
          <a:schemeClr val="accent3">
            <a:alpha val="50000"/>
            <a:hueOff val="11250264"/>
            <a:satOff val="-16880"/>
            <a:lumOff val="-274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21590" tIns="21590" rIns="21590" bIns="21590" numCol="1" spcCol="1270" anchor="ctr" anchorCtr="0">
          <a:noAutofit/>
        </a:bodyPr>
        <a:lstStyle/>
        <a:p>
          <a:pPr lvl="0" algn="ctr" defTabSz="755650">
            <a:lnSpc>
              <a:spcPct val="90000"/>
            </a:lnSpc>
            <a:spcBef>
              <a:spcPct val="0"/>
            </a:spcBef>
            <a:spcAft>
              <a:spcPct val="35000"/>
            </a:spcAft>
          </a:pPr>
          <a:r>
            <a:rPr lang="en-US" sz="1700" kern="1200" dirty="0" smtClean="0"/>
            <a:t>Meeting Individual Needs</a:t>
          </a:r>
          <a:endParaRPr lang="en-US" sz="1700" kern="1200" dirty="0"/>
        </a:p>
      </dsp:txBody>
      <dsp:txXfrm>
        <a:off x="1594492" y="2207990"/>
        <a:ext cx="1410155" cy="141015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3D8DE7-2C2C-40B8-9161-12496AE47D13}">
      <dsp:nvSpPr>
        <dsp:cNvPr id="0" name=""/>
        <dsp:cNvSpPr/>
      </dsp:nvSpPr>
      <dsp:spPr>
        <a:xfrm>
          <a:off x="1273151" y="739727"/>
          <a:ext cx="5340397" cy="2871883"/>
        </a:xfrm>
        <a:prstGeom prst="round2DiagRect">
          <a:avLst>
            <a:gd name="adj1" fmla="val 0"/>
            <a:gd name="adj2" fmla="val 166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9D75FA0-3655-4049-840B-732E3EB43391}">
      <dsp:nvSpPr>
        <dsp:cNvPr id="0" name=""/>
        <dsp:cNvSpPr/>
      </dsp:nvSpPr>
      <dsp:spPr>
        <a:xfrm>
          <a:off x="3943349" y="1044321"/>
          <a:ext cx="712" cy="2262695"/>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7A5F634-CC59-42FF-9E6A-42FC2E2E67D5}">
      <dsp:nvSpPr>
        <dsp:cNvPr id="0" name=""/>
        <dsp:cNvSpPr/>
      </dsp:nvSpPr>
      <dsp:spPr>
        <a:xfrm>
          <a:off x="1451164" y="957294"/>
          <a:ext cx="2314172" cy="2436749"/>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144780" tIns="144780" rIns="144780" bIns="144780" numCol="1" spcCol="1270" anchor="t" anchorCtr="0">
          <a:noAutofit/>
        </a:bodyPr>
        <a:lstStyle/>
        <a:p>
          <a:pPr lvl="0" algn="l" defTabSz="1689100">
            <a:lnSpc>
              <a:spcPct val="90000"/>
            </a:lnSpc>
            <a:spcBef>
              <a:spcPct val="0"/>
            </a:spcBef>
            <a:spcAft>
              <a:spcPct val="35000"/>
            </a:spcAft>
          </a:pPr>
          <a:r>
            <a:rPr lang="en-US" sz="3800" kern="1200" dirty="0" smtClean="0"/>
            <a:t>Schools supported by MHST</a:t>
          </a:r>
          <a:endParaRPr lang="en-US" sz="3800" kern="1200" dirty="0"/>
        </a:p>
      </dsp:txBody>
      <dsp:txXfrm>
        <a:off x="1451164" y="957294"/>
        <a:ext cx="2314172" cy="2436749"/>
      </dsp:txXfrm>
    </dsp:sp>
    <dsp:sp modelId="{35BF59FB-F784-4594-AC1E-4F31FCD23E4C}">
      <dsp:nvSpPr>
        <dsp:cNvPr id="0" name=""/>
        <dsp:cNvSpPr/>
      </dsp:nvSpPr>
      <dsp:spPr>
        <a:xfrm>
          <a:off x="4121363" y="957294"/>
          <a:ext cx="2314172" cy="2436749"/>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144780" tIns="144780" rIns="144780" bIns="144780" numCol="1" spcCol="1270" anchor="t" anchorCtr="0">
          <a:noAutofit/>
        </a:bodyPr>
        <a:lstStyle/>
        <a:p>
          <a:pPr lvl="0" algn="l" defTabSz="1689100">
            <a:lnSpc>
              <a:spcPct val="90000"/>
            </a:lnSpc>
            <a:spcBef>
              <a:spcPct val="0"/>
            </a:spcBef>
            <a:spcAft>
              <a:spcPct val="35000"/>
            </a:spcAft>
          </a:pPr>
          <a:r>
            <a:rPr lang="en-US" sz="3800" kern="1200" dirty="0" smtClean="0"/>
            <a:t>Schools supported by EEWP</a:t>
          </a:r>
          <a:endParaRPr lang="en-US" sz="3800" kern="1200" dirty="0"/>
        </a:p>
      </dsp:txBody>
      <dsp:txXfrm>
        <a:off x="4121363" y="957294"/>
        <a:ext cx="2314172" cy="2436749"/>
      </dsp:txXfrm>
    </dsp:sp>
    <dsp:sp modelId="{253A60FE-9590-489B-8E47-D3374C6829CB}">
      <dsp:nvSpPr>
        <dsp:cNvPr id="0" name=""/>
        <dsp:cNvSpPr/>
      </dsp:nvSpPr>
      <dsp:spPr>
        <a:xfrm rot="16200000">
          <a:off x="-738363" y="1121448"/>
          <a:ext cx="3132963" cy="890066"/>
        </a:xfrm>
        <a:prstGeom prst="rightArrow">
          <a:avLst>
            <a:gd name="adj1" fmla="val 49830"/>
            <a:gd name="adj2" fmla="val 60660"/>
          </a:avLst>
        </a:prstGeom>
        <a:solidFill>
          <a:schemeClr val="accent1">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kern="1200" dirty="0" smtClean="0"/>
            <a:t>Increase to 50% by 2025</a:t>
          </a:r>
          <a:endParaRPr lang="en-US" sz="1500" kern="1200" dirty="0"/>
        </a:p>
      </dsp:txBody>
      <dsp:txXfrm>
        <a:off x="-603844" y="1479241"/>
        <a:ext cx="2863924" cy="443520"/>
      </dsp:txXfrm>
    </dsp:sp>
    <dsp:sp modelId="{EBAB4859-0534-4B82-BD3C-B3915D105D3D}">
      <dsp:nvSpPr>
        <dsp:cNvPr id="0" name=""/>
        <dsp:cNvSpPr/>
      </dsp:nvSpPr>
      <dsp:spPr>
        <a:xfrm rot="5400000">
          <a:off x="5492099" y="2339823"/>
          <a:ext cx="3132963" cy="890066"/>
        </a:xfrm>
        <a:prstGeom prst="rightArrow">
          <a:avLst>
            <a:gd name="adj1" fmla="val 49830"/>
            <a:gd name="adj2" fmla="val 60660"/>
          </a:avLst>
        </a:prstGeom>
        <a:solidFill>
          <a:schemeClr val="accent1">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lvl="0" algn="r" defTabSz="666750">
            <a:lnSpc>
              <a:spcPct val="90000"/>
            </a:lnSpc>
            <a:spcBef>
              <a:spcPct val="0"/>
            </a:spcBef>
            <a:spcAft>
              <a:spcPct val="35000"/>
            </a:spcAft>
          </a:pPr>
          <a:r>
            <a:rPr lang="en-US" sz="1500" kern="1200" dirty="0" smtClean="0"/>
            <a:t>Available to schools without MHST</a:t>
          </a:r>
          <a:endParaRPr lang="en-US" sz="1500" kern="1200" dirty="0"/>
        </a:p>
      </dsp:txBody>
      <dsp:txXfrm>
        <a:off x="5626619" y="2428577"/>
        <a:ext cx="2863924" cy="44352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115F36-8AD0-4E97-B521-3FC78F7E4A26}">
      <dsp:nvSpPr>
        <dsp:cNvPr id="0" name=""/>
        <dsp:cNvSpPr/>
      </dsp:nvSpPr>
      <dsp:spPr>
        <a:xfrm rot="16200000">
          <a:off x="508000" y="-508000"/>
          <a:ext cx="2032000" cy="3048000"/>
        </a:xfrm>
        <a:prstGeom prst="round1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r>
            <a:rPr lang="en-US" sz="1800" kern="1200" dirty="0"/>
            <a:t>Signposted to information and support to promote Emotional Wellbeing including 3</a:t>
          </a:r>
          <a:r>
            <a:rPr lang="en-US" sz="1800" kern="1200" baseline="30000" dirty="0"/>
            <a:t>rd</a:t>
          </a:r>
          <a:r>
            <a:rPr lang="en-US" sz="1800" kern="1200" dirty="0"/>
            <a:t> Sector</a:t>
          </a:r>
        </a:p>
      </dsp:txBody>
      <dsp:txXfrm rot="5400000">
        <a:off x="0" y="0"/>
        <a:ext cx="3048000" cy="1524000"/>
      </dsp:txXfrm>
    </dsp:sp>
    <dsp:sp modelId="{8C234846-B10A-4CF7-B9DA-A89DD10D044D}">
      <dsp:nvSpPr>
        <dsp:cNvPr id="0" name=""/>
        <dsp:cNvSpPr/>
      </dsp:nvSpPr>
      <dsp:spPr>
        <a:xfrm>
          <a:off x="3048000" y="0"/>
          <a:ext cx="3048000" cy="2032000"/>
        </a:xfrm>
        <a:prstGeom prst="round1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r>
            <a:rPr lang="en-US" sz="1800" kern="1200" dirty="0"/>
            <a:t>School based goal oriented support via Graduated Approach and                             Matrix Of Need</a:t>
          </a:r>
        </a:p>
      </dsp:txBody>
      <dsp:txXfrm>
        <a:off x="3048000" y="0"/>
        <a:ext cx="3048000" cy="1524000"/>
      </dsp:txXfrm>
    </dsp:sp>
    <dsp:sp modelId="{FB950404-C991-43CC-B5B4-9D086AE95167}">
      <dsp:nvSpPr>
        <dsp:cNvPr id="0" name=""/>
        <dsp:cNvSpPr/>
      </dsp:nvSpPr>
      <dsp:spPr>
        <a:xfrm rot="10800000">
          <a:off x="0" y="2032000"/>
          <a:ext cx="3048000" cy="2032000"/>
        </a:xfrm>
        <a:prstGeom prst="round1Rect">
          <a:avLst/>
        </a:prstGeom>
        <a:solidFill>
          <a:schemeClr val="accent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lvl="0" algn="ctr" defTabSz="800100">
            <a:lnSpc>
              <a:spcPct val="90000"/>
            </a:lnSpc>
            <a:spcBef>
              <a:spcPct val="0"/>
            </a:spcBef>
            <a:spcAft>
              <a:spcPct val="35000"/>
            </a:spcAft>
          </a:pPr>
          <a:r>
            <a:rPr lang="en-US" sz="1800" kern="1200" dirty="0"/>
            <a:t>Specialist services from CAMHs</a:t>
          </a:r>
        </a:p>
      </dsp:txBody>
      <dsp:txXfrm rot="10800000">
        <a:off x="0" y="2539999"/>
        <a:ext cx="3048000" cy="1524000"/>
      </dsp:txXfrm>
    </dsp:sp>
    <dsp:sp modelId="{9835A1CE-2C3C-4CE0-8B14-178315929ECF}">
      <dsp:nvSpPr>
        <dsp:cNvPr id="0" name=""/>
        <dsp:cNvSpPr/>
      </dsp:nvSpPr>
      <dsp:spPr>
        <a:xfrm rot="5400000">
          <a:off x="3556000" y="1523999"/>
          <a:ext cx="2032000" cy="3048000"/>
        </a:xfrm>
        <a:prstGeom prst="round1Rect">
          <a:avLst/>
        </a:prstGeom>
        <a:solidFill>
          <a:srgbClr val="7030A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lvl="0" algn="ctr" defTabSz="800100">
            <a:lnSpc>
              <a:spcPct val="90000"/>
            </a:lnSpc>
            <a:spcBef>
              <a:spcPct val="0"/>
            </a:spcBef>
            <a:spcAft>
              <a:spcPct val="35000"/>
            </a:spcAft>
          </a:pPr>
          <a:r>
            <a:rPr lang="en-US" sz="1800" kern="1200" dirty="0"/>
            <a:t>Specialist goal based wellbeing support from SCIL Teacher / Educational Psychology / CAMHs</a:t>
          </a:r>
        </a:p>
      </dsp:txBody>
      <dsp:txXfrm rot="-5400000">
        <a:off x="3048000" y="2539999"/>
        <a:ext cx="3048000" cy="1524000"/>
      </dsp:txXfrm>
    </dsp:sp>
    <dsp:sp modelId="{39553827-1149-4C3C-8989-A852AB1725A2}">
      <dsp:nvSpPr>
        <dsp:cNvPr id="0" name=""/>
        <dsp:cNvSpPr/>
      </dsp:nvSpPr>
      <dsp:spPr>
        <a:xfrm>
          <a:off x="2133600" y="1523999"/>
          <a:ext cx="1828800" cy="1016000"/>
        </a:xfrm>
        <a:prstGeom prst="roundRect">
          <a:avLst/>
        </a:prstGeom>
        <a:solidFill>
          <a:srgbClr val="F5EA0B"/>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a:t>School Environment Promotes Good Emotional  Wellbeing</a:t>
          </a:r>
          <a:endParaRPr lang="en-US" sz="1400" b="1" kern="1200" dirty="0"/>
        </a:p>
      </dsp:txBody>
      <dsp:txXfrm>
        <a:off x="2183197" y="1573596"/>
        <a:ext cx="1729606" cy="91680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963C26F-E196-4ECA-BBCE-A598D804EC2A}">
      <dsp:nvSpPr>
        <dsp:cNvPr id="0" name=""/>
        <dsp:cNvSpPr/>
      </dsp:nvSpPr>
      <dsp:spPr>
        <a:xfrm rot="10800000">
          <a:off x="0" y="0"/>
          <a:ext cx="6096000" cy="812799"/>
        </a:xfrm>
        <a:prstGeom prst="trapezoid">
          <a:avLst>
            <a:gd name="adj" fmla="val 7500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US" sz="1800" kern="1200" dirty="0" smtClean="0">
              <a:latin typeface="Arial" panose="020B0604020202020204" pitchFamily="34" charset="0"/>
              <a:cs typeface="Arial" panose="020B0604020202020204" pitchFamily="34" charset="0"/>
            </a:rPr>
            <a:t>District Wide Neurodiversity Strategy and Training – Animated Video</a:t>
          </a:r>
          <a:endParaRPr lang="en-US" sz="1800" kern="1200" dirty="0">
            <a:latin typeface="Arial" panose="020B0604020202020204" pitchFamily="34" charset="0"/>
            <a:cs typeface="Arial" panose="020B0604020202020204" pitchFamily="34" charset="0"/>
          </a:endParaRPr>
        </a:p>
      </dsp:txBody>
      <dsp:txXfrm rot="-10800000">
        <a:off x="1066799" y="0"/>
        <a:ext cx="3962400" cy="812799"/>
      </dsp:txXfrm>
    </dsp:sp>
    <dsp:sp modelId="{CB128F89-7246-493C-A2DD-1030C3B912F6}">
      <dsp:nvSpPr>
        <dsp:cNvPr id="0" name=""/>
        <dsp:cNvSpPr/>
      </dsp:nvSpPr>
      <dsp:spPr>
        <a:xfrm rot="10800000">
          <a:off x="609600" y="812800"/>
          <a:ext cx="4876800" cy="812799"/>
        </a:xfrm>
        <a:prstGeom prst="trapezoid">
          <a:avLst>
            <a:gd name="adj" fmla="val 75000"/>
          </a:avLst>
        </a:prstGeom>
        <a:solidFill>
          <a:schemeClr val="accent5">
            <a:hueOff val="-2483469"/>
            <a:satOff val="9953"/>
            <a:lumOff val="215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US" sz="1800" kern="1200" dirty="0" smtClean="0">
              <a:latin typeface="Arial" panose="020B0604020202020204" pitchFamily="34" charset="0"/>
              <a:cs typeface="Arial" panose="020B0604020202020204" pitchFamily="34" charset="0"/>
            </a:rPr>
            <a:t>Whole School Neurodiversity Training, ND Friendly School Charter and ND Passport</a:t>
          </a:r>
          <a:endParaRPr lang="en-US" sz="1800" kern="1200" dirty="0">
            <a:latin typeface="Arial" panose="020B0604020202020204" pitchFamily="34" charset="0"/>
            <a:cs typeface="Arial" panose="020B0604020202020204" pitchFamily="34" charset="0"/>
          </a:endParaRPr>
        </a:p>
      </dsp:txBody>
      <dsp:txXfrm rot="-10800000">
        <a:off x="1463039" y="812800"/>
        <a:ext cx="3169920" cy="812799"/>
      </dsp:txXfrm>
    </dsp:sp>
    <dsp:sp modelId="{6D536D1E-B69C-4962-9D0F-8B74E84A5A27}">
      <dsp:nvSpPr>
        <dsp:cNvPr id="0" name=""/>
        <dsp:cNvSpPr/>
      </dsp:nvSpPr>
      <dsp:spPr>
        <a:xfrm rot="10800000">
          <a:off x="1219200" y="1625600"/>
          <a:ext cx="3657600" cy="812799"/>
        </a:xfrm>
        <a:prstGeom prst="trapezoid">
          <a:avLst>
            <a:gd name="adj" fmla="val 75000"/>
          </a:avLst>
        </a:prstGeom>
        <a:solidFill>
          <a:schemeClr val="accent5">
            <a:hueOff val="-4966938"/>
            <a:satOff val="19906"/>
            <a:lumOff val="431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US" sz="1800" kern="1200" dirty="0" smtClean="0">
              <a:latin typeface="Arial" panose="020B0604020202020204" pitchFamily="34" charset="0"/>
              <a:cs typeface="Arial" panose="020B0604020202020204" pitchFamily="34" charset="0"/>
            </a:rPr>
            <a:t>Neurodiversity Profile and Support Plan</a:t>
          </a:r>
        </a:p>
      </dsp:txBody>
      <dsp:txXfrm rot="-10800000">
        <a:off x="1859280" y="1625600"/>
        <a:ext cx="2377440" cy="812799"/>
      </dsp:txXfrm>
    </dsp:sp>
    <dsp:sp modelId="{5D378C58-FE6F-4ACF-BD8C-01B0CA6D7AE8}">
      <dsp:nvSpPr>
        <dsp:cNvPr id="0" name=""/>
        <dsp:cNvSpPr/>
      </dsp:nvSpPr>
      <dsp:spPr>
        <a:xfrm rot="10800000">
          <a:off x="1828800" y="2438400"/>
          <a:ext cx="2438400" cy="812799"/>
        </a:xfrm>
        <a:prstGeom prst="trapezoid">
          <a:avLst>
            <a:gd name="adj" fmla="val 75000"/>
          </a:avLst>
        </a:prstGeom>
        <a:solidFill>
          <a:schemeClr val="accent5">
            <a:hueOff val="-7450407"/>
            <a:satOff val="29858"/>
            <a:lumOff val="647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US" sz="1800" kern="1200" dirty="0" smtClean="0">
              <a:latin typeface="Arial" panose="020B0604020202020204" pitchFamily="34" charset="0"/>
              <a:cs typeface="Arial" panose="020B0604020202020204" pitchFamily="34" charset="0"/>
            </a:rPr>
            <a:t>Specialist Neuro-diversity Consultation </a:t>
          </a:r>
          <a:endParaRPr lang="en-US" sz="1800" kern="1200" dirty="0">
            <a:latin typeface="Arial" panose="020B0604020202020204" pitchFamily="34" charset="0"/>
            <a:cs typeface="Arial" panose="020B0604020202020204" pitchFamily="34" charset="0"/>
          </a:endParaRPr>
        </a:p>
      </dsp:txBody>
      <dsp:txXfrm rot="-10800000">
        <a:off x="2255520" y="2438400"/>
        <a:ext cx="1584960" cy="812799"/>
      </dsp:txXfrm>
    </dsp:sp>
    <dsp:sp modelId="{59A2C8AE-AC94-4520-A73E-F6E7523B3FE6}">
      <dsp:nvSpPr>
        <dsp:cNvPr id="0" name=""/>
        <dsp:cNvSpPr/>
      </dsp:nvSpPr>
      <dsp:spPr>
        <a:xfrm rot="10800000">
          <a:off x="2438400" y="3251199"/>
          <a:ext cx="1219200" cy="812799"/>
        </a:xfrm>
        <a:prstGeom prst="trapezoid">
          <a:avLst>
            <a:gd name="adj" fmla="val 75000"/>
          </a:avLst>
        </a:prstGeom>
        <a:solidFill>
          <a:schemeClr val="accent5">
            <a:hueOff val="-9933876"/>
            <a:satOff val="39811"/>
            <a:lumOff val="862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US" sz="1800" kern="1200" dirty="0" smtClean="0">
              <a:latin typeface="Arial" panose="020B0604020202020204" pitchFamily="34" charset="0"/>
              <a:cs typeface="Arial" panose="020B0604020202020204" pitchFamily="34" charset="0"/>
            </a:rPr>
            <a:t>MDA</a:t>
          </a:r>
          <a:endParaRPr lang="en-US" sz="1800" kern="1200" dirty="0">
            <a:latin typeface="Arial" panose="020B0604020202020204" pitchFamily="34" charset="0"/>
            <a:cs typeface="Arial" panose="020B0604020202020204" pitchFamily="34" charset="0"/>
          </a:endParaRPr>
        </a:p>
      </dsp:txBody>
      <dsp:txXfrm rot="-10800000">
        <a:off x="2438400" y="3251199"/>
        <a:ext cx="1219200" cy="81279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5928DA-ABDD-467B-9DA1-C7EB0CECEAD1}">
      <dsp:nvSpPr>
        <dsp:cNvPr id="0" name=""/>
        <dsp:cNvSpPr/>
      </dsp:nvSpPr>
      <dsp:spPr>
        <a:xfrm>
          <a:off x="299714" y="428019"/>
          <a:ext cx="1515120" cy="1515120"/>
        </a:xfrm>
        <a:prstGeom prst="circularArrow">
          <a:avLst>
            <a:gd name="adj1" fmla="val 5689"/>
            <a:gd name="adj2" fmla="val 340510"/>
            <a:gd name="adj3" fmla="val 13065039"/>
            <a:gd name="adj4" fmla="val 17829014"/>
            <a:gd name="adj5" fmla="val 5908"/>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C5AF954-74CE-4933-918F-1994DE237C91}">
      <dsp:nvSpPr>
        <dsp:cNvPr id="0" name=""/>
        <dsp:cNvSpPr/>
      </dsp:nvSpPr>
      <dsp:spPr>
        <a:xfrm>
          <a:off x="603200" y="466284"/>
          <a:ext cx="908149" cy="454074"/>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t>Plan</a:t>
          </a:r>
          <a:endParaRPr lang="en-US" sz="1800" kern="1200" dirty="0"/>
        </a:p>
      </dsp:txBody>
      <dsp:txXfrm>
        <a:off x="625366" y="488450"/>
        <a:ext cx="863817" cy="409742"/>
      </dsp:txXfrm>
    </dsp:sp>
    <dsp:sp modelId="{BD295843-CC90-4AE1-A68C-D11A7F5E1D97}">
      <dsp:nvSpPr>
        <dsp:cNvPr id="0" name=""/>
        <dsp:cNvSpPr/>
      </dsp:nvSpPr>
      <dsp:spPr>
        <a:xfrm>
          <a:off x="1148863" y="1470418"/>
          <a:ext cx="908149" cy="454074"/>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t>Do</a:t>
          </a:r>
          <a:endParaRPr lang="en-US" sz="1800" kern="1200" dirty="0"/>
        </a:p>
      </dsp:txBody>
      <dsp:txXfrm>
        <a:off x="1171029" y="1492584"/>
        <a:ext cx="863817" cy="409742"/>
      </dsp:txXfrm>
    </dsp:sp>
    <dsp:sp modelId="{1EB4C134-E8DF-4BE2-9E3A-91DF48E5539D}">
      <dsp:nvSpPr>
        <dsp:cNvPr id="0" name=""/>
        <dsp:cNvSpPr/>
      </dsp:nvSpPr>
      <dsp:spPr>
        <a:xfrm>
          <a:off x="387" y="1470418"/>
          <a:ext cx="908149" cy="454074"/>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t>Review</a:t>
          </a:r>
          <a:endParaRPr lang="en-US" sz="1800" kern="1200" dirty="0"/>
        </a:p>
      </dsp:txBody>
      <dsp:txXfrm>
        <a:off x="22553" y="1492584"/>
        <a:ext cx="863817" cy="40974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70D6D1-48BD-4380-B440-BAEE5D256A2C}">
      <dsp:nvSpPr>
        <dsp:cNvPr id="0" name=""/>
        <dsp:cNvSpPr/>
      </dsp:nvSpPr>
      <dsp:spPr>
        <a:xfrm>
          <a:off x="1443279" y="-46690"/>
          <a:ext cx="5495440" cy="5495440"/>
        </a:xfrm>
        <a:prstGeom prst="circularArrow">
          <a:avLst>
            <a:gd name="adj1" fmla="val 5544"/>
            <a:gd name="adj2" fmla="val 330680"/>
            <a:gd name="adj3" fmla="val 14636582"/>
            <a:gd name="adj4" fmla="val 16881420"/>
            <a:gd name="adj5" fmla="val 5757"/>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EC45DF9-1770-4152-8C29-DEF2A809315C}">
      <dsp:nvSpPr>
        <dsp:cNvPr id="0" name=""/>
        <dsp:cNvSpPr/>
      </dsp:nvSpPr>
      <dsp:spPr>
        <a:xfrm>
          <a:off x="3409280" y="1726"/>
          <a:ext cx="1563439" cy="781719"/>
        </a:xfrm>
        <a:prstGeom prst="roundRect">
          <a:avLst/>
        </a:prstGeom>
        <a:solidFill>
          <a:schemeClr val="accent1">
            <a:hueOff val="0"/>
            <a:satOff val="0"/>
            <a:lumOff val="0"/>
            <a:alphaOff val="0"/>
          </a:schemeClr>
        </a:solidFill>
        <a:ln w="28575" cap="flat" cmpd="sng" algn="ctr">
          <a:solidFill>
            <a:srgbClr val="92D05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kern="1200" dirty="0" smtClean="0"/>
            <a:t>General guidance, training and resources linked to Neurodiversity Strategy  for schools and families</a:t>
          </a:r>
          <a:endParaRPr lang="en-US" sz="1000" kern="1200" dirty="0"/>
        </a:p>
      </dsp:txBody>
      <dsp:txXfrm>
        <a:off x="3447440" y="39886"/>
        <a:ext cx="1487119" cy="705399"/>
      </dsp:txXfrm>
    </dsp:sp>
    <dsp:sp modelId="{09EBD048-126C-4272-BDBF-304D4CD0CAAB}">
      <dsp:nvSpPr>
        <dsp:cNvPr id="0" name=""/>
        <dsp:cNvSpPr/>
      </dsp:nvSpPr>
      <dsp:spPr>
        <a:xfrm>
          <a:off x="5066364" y="688113"/>
          <a:ext cx="1563439" cy="781719"/>
        </a:xfrm>
        <a:prstGeom prst="roundRect">
          <a:avLst/>
        </a:prstGeom>
        <a:solidFill>
          <a:schemeClr val="accent1">
            <a:hueOff val="0"/>
            <a:satOff val="0"/>
            <a:lumOff val="0"/>
            <a:alphaOff val="0"/>
          </a:schemeClr>
        </a:solidFill>
        <a:ln w="19050" cap="flat" cmpd="sng" algn="ctr">
          <a:solidFill>
            <a:srgbClr val="92D05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kern="1200" dirty="0" smtClean="0"/>
            <a:t>Self assessment and Advice resources – open to all</a:t>
          </a:r>
          <a:endParaRPr lang="en-US" sz="1000" kern="1200" dirty="0"/>
        </a:p>
      </dsp:txBody>
      <dsp:txXfrm>
        <a:off x="5104524" y="726273"/>
        <a:ext cx="1487119" cy="705399"/>
      </dsp:txXfrm>
    </dsp:sp>
    <dsp:sp modelId="{BD295843-CC90-4AE1-A68C-D11A7F5E1D97}">
      <dsp:nvSpPr>
        <dsp:cNvPr id="0" name=""/>
        <dsp:cNvSpPr/>
      </dsp:nvSpPr>
      <dsp:spPr>
        <a:xfrm>
          <a:off x="5752751" y="2345198"/>
          <a:ext cx="1563439" cy="781719"/>
        </a:xfrm>
        <a:prstGeom prst="roundRect">
          <a:avLst/>
        </a:prstGeom>
        <a:solidFill>
          <a:schemeClr val="accent1">
            <a:hueOff val="0"/>
            <a:satOff val="0"/>
            <a:lumOff val="0"/>
            <a:alphaOff val="0"/>
          </a:schemeClr>
        </a:solidFill>
        <a:ln w="19050" cap="flat" cmpd="sng" algn="ctr">
          <a:solidFill>
            <a:srgbClr val="FF00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kern="1200" dirty="0" smtClean="0"/>
            <a:t>ND profile  available to YP / family / school / health</a:t>
          </a:r>
          <a:endParaRPr lang="en-US" sz="1000" kern="1200" dirty="0"/>
        </a:p>
      </dsp:txBody>
      <dsp:txXfrm>
        <a:off x="5790911" y="2383358"/>
        <a:ext cx="1487119" cy="705399"/>
      </dsp:txXfrm>
    </dsp:sp>
    <dsp:sp modelId="{1EB4C134-E8DF-4BE2-9E3A-91DF48E5539D}">
      <dsp:nvSpPr>
        <dsp:cNvPr id="0" name=""/>
        <dsp:cNvSpPr/>
      </dsp:nvSpPr>
      <dsp:spPr>
        <a:xfrm>
          <a:off x="5066364" y="4002282"/>
          <a:ext cx="1563439" cy="781719"/>
        </a:xfrm>
        <a:prstGeom prst="roundRect">
          <a:avLst/>
        </a:prstGeom>
        <a:solidFill>
          <a:schemeClr val="accent1">
            <a:hueOff val="0"/>
            <a:satOff val="0"/>
            <a:lumOff val="0"/>
            <a:alphaOff val="0"/>
          </a:schemeClr>
        </a:solidFill>
        <a:ln w="19050" cap="flat" cmpd="sng" algn="ctr">
          <a:solidFill>
            <a:srgbClr val="FF00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kern="1200" dirty="0" smtClean="0"/>
            <a:t>ND Action plan generated with links to support, interventions and resources</a:t>
          </a:r>
          <a:endParaRPr lang="en-US" sz="1000" kern="1200" dirty="0"/>
        </a:p>
      </dsp:txBody>
      <dsp:txXfrm>
        <a:off x="5104524" y="4040442"/>
        <a:ext cx="1487119" cy="705399"/>
      </dsp:txXfrm>
    </dsp:sp>
    <dsp:sp modelId="{58375376-AAF8-4A84-A387-8DD9238799A8}">
      <dsp:nvSpPr>
        <dsp:cNvPr id="0" name=""/>
        <dsp:cNvSpPr/>
      </dsp:nvSpPr>
      <dsp:spPr>
        <a:xfrm>
          <a:off x="3409280" y="4688669"/>
          <a:ext cx="1563439" cy="781719"/>
        </a:xfrm>
        <a:prstGeom prst="roundRect">
          <a:avLst/>
        </a:prstGeom>
        <a:solidFill>
          <a:schemeClr val="accent1">
            <a:hueOff val="0"/>
            <a:satOff val="0"/>
            <a:lumOff val="0"/>
            <a:alphaOff val="0"/>
          </a:schemeClr>
        </a:solidFill>
        <a:ln w="19050" cap="flat" cmpd="sng" algn="ctr">
          <a:solidFill>
            <a:srgbClr val="FF00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kern="1200" dirty="0" smtClean="0"/>
            <a:t>Access to profile informs ND Professional Consultation and generates ND Action Plan</a:t>
          </a:r>
          <a:endParaRPr lang="en-US" sz="1000" kern="1200" dirty="0"/>
        </a:p>
      </dsp:txBody>
      <dsp:txXfrm>
        <a:off x="3447440" y="4726829"/>
        <a:ext cx="1487119" cy="705399"/>
      </dsp:txXfrm>
    </dsp:sp>
    <dsp:sp modelId="{408B6D7C-FD10-43A3-8B9F-EAE65F1BA93A}">
      <dsp:nvSpPr>
        <dsp:cNvPr id="0" name=""/>
        <dsp:cNvSpPr/>
      </dsp:nvSpPr>
      <dsp:spPr>
        <a:xfrm>
          <a:off x="1752195" y="4002282"/>
          <a:ext cx="1563439" cy="781719"/>
        </a:xfrm>
        <a:prstGeom prst="roundRect">
          <a:avLst/>
        </a:prstGeom>
        <a:solidFill>
          <a:schemeClr val="accent1">
            <a:hueOff val="0"/>
            <a:satOff val="0"/>
            <a:lumOff val="0"/>
            <a:alphaOff val="0"/>
          </a:schemeClr>
        </a:solidFill>
        <a:ln w="19050" cap="flat" cmpd="sng" algn="ctr">
          <a:solidFill>
            <a:srgbClr val="FF00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kern="1200" dirty="0" smtClean="0"/>
            <a:t>ND profile and Professional consultation form basis of MDA and generates ND Action Plan</a:t>
          </a:r>
          <a:endParaRPr lang="en-US" sz="1000" kern="1200" dirty="0"/>
        </a:p>
      </dsp:txBody>
      <dsp:txXfrm>
        <a:off x="1790355" y="4040442"/>
        <a:ext cx="1487119" cy="705399"/>
      </dsp:txXfrm>
    </dsp:sp>
    <dsp:sp modelId="{BDDBFD3D-C431-4DDD-8BD3-B36442F8B56D}">
      <dsp:nvSpPr>
        <dsp:cNvPr id="0" name=""/>
        <dsp:cNvSpPr/>
      </dsp:nvSpPr>
      <dsp:spPr>
        <a:xfrm>
          <a:off x="1065809" y="2345198"/>
          <a:ext cx="1563439" cy="781719"/>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GB" sz="1000" kern="1200" dirty="0" smtClean="0"/>
            <a:t>Collects data to look at effectiveness of interventions</a:t>
          </a:r>
          <a:endParaRPr lang="en-US" sz="1000" kern="1200" dirty="0"/>
        </a:p>
      </dsp:txBody>
      <dsp:txXfrm>
        <a:off x="1103969" y="2383358"/>
        <a:ext cx="1487119" cy="705399"/>
      </dsp:txXfrm>
    </dsp:sp>
    <dsp:sp modelId="{8B53ADE7-9916-4BB1-AB87-FE1918D2E516}">
      <dsp:nvSpPr>
        <dsp:cNvPr id="0" name=""/>
        <dsp:cNvSpPr/>
      </dsp:nvSpPr>
      <dsp:spPr>
        <a:xfrm>
          <a:off x="1752195" y="688113"/>
          <a:ext cx="1563439" cy="781719"/>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GB" sz="1000" kern="1200" dirty="0" smtClean="0"/>
            <a:t>Collects data to inform district wide feedback on use of pathway</a:t>
          </a:r>
          <a:endParaRPr lang="en-GB" sz="1000" kern="1200" dirty="0"/>
        </a:p>
      </dsp:txBody>
      <dsp:txXfrm>
        <a:off x="1790355" y="726273"/>
        <a:ext cx="1487119" cy="705399"/>
      </dsp:txXfrm>
    </dsp:sp>
  </dsp:spTree>
</dsp:drawing>
</file>

<file path=ppt/diagrams/layout1.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9/3/layout/OpposingIdeas">
  <dgm:title val=""/>
  <dgm:desc val=""/>
  <dgm:catLst>
    <dgm:cat type="relationship" pri="3400"/>
  </dgm:catLst>
  <dgm:sampData>
    <dgm:dataModel>
      <dgm:ptLst>
        <dgm:pt modelId="0" type="doc"/>
        <dgm:pt modelId="10">
          <dgm:prSet phldr="1"/>
        </dgm:pt>
        <dgm:pt modelId="11">
          <dgm:prSet phldr="1"/>
        </dgm:pt>
        <dgm:pt modelId="20">
          <dgm:prSet phldr="1"/>
        </dgm:pt>
        <dgm:pt modelId="21">
          <dgm:prSet phldr="1"/>
        </dgm:pt>
      </dgm:ptLst>
      <dgm:cxnLst>
        <dgm:cxn modelId="30" srcId="0" destId="10" srcOrd="0" destOrd="0"/>
        <dgm:cxn modelId="12" srcId="10" destId="11" srcOrd="0" destOrd="0"/>
        <dgm:cxn modelId="40" srcId="0" destId="20" srcOrd="1" destOrd="0"/>
        <dgm:cxn modelId="22" srcId="20" destId="2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30" srcId="0" destId="10" srcOrd="0" destOrd="0"/>
        <dgm:cxn modelId="12" srcId="10" destId="11" srcOrd="0" destOrd="0"/>
        <dgm:cxn modelId="4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Lst>
      <dgm:cxnLst>
        <dgm:cxn modelId="30" srcId="0" destId="10" srcOrd="0" destOrd="0"/>
        <dgm:cxn modelId="12" srcId="10" destId="11" srcOrd="0" destOrd="0"/>
        <dgm:cxn modelId="40" srcId="0" destId="20" srcOrd="1" destOrd="0"/>
        <dgm:cxn modelId="22" srcId="20" destId="21" srcOrd="0" destOrd="0"/>
      </dgm:cxnLst>
      <dgm:bg/>
      <dgm:whole/>
    </dgm:dataModel>
  </dgm:clrData>
  <dgm:layoutNode name="Name0">
    <dgm:varLst>
      <dgm:chMax val="2"/>
      <dgm:dir/>
      <dgm:animOne val="branch"/>
      <dgm:animLvl val="lvl"/>
      <dgm:resizeHandles val="exact"/>
    </dgm:varLst>
    <dgm:choose name="Name1">
      <dgm:if name="Name2" axis="ch" ptType="node" func="cnt" op="lte" val="1">
        <dgm:alg type="composite">
          <dgm:param type="ar" val="0.9928"/>
        </dgm:alg>
      </dgm:if>
      <dgm:else name="Name3">
        <dgm:alg type="composite">
          <dgm:param type="ar" val="1.6364"/>
        </dgm:alg>
      </dgm:else>
    </dgm:choose>
    <dgm:shape xmlns:r="http://schemas.openxmlformats.org/officeDocument/2006/relationships" r:blip="">
      <dgm:adjLst/>
    </dgm:shape>
    <dgm:choose name="Name4">
      <dgm:if name="Name5" func="var" arg="dir" op="equ" val="norm">
        <dgm:choose name="Name6">
          <dgm:if name="Name7" axis="ch" ptType="node" func="cnt" op="lte" val="1">
            <dgm:constrLst>
              <dgm:constr type="primFontSz" for="des" forName="ParentText1" op="equ" val="65"/>
              <dgm:constr type="primFontSz" for="des" forName="ParentText2" refType="primFontSz" refFor="des" refForName="ParentText1" op="equ"/>
              <dgm:constr type="primFontSz" for="des" forName="ChildText1" op="equ" val="65"/>
              <dgm:constr type="primFontSz" for="des" forName="ChildText2" refType="primFontSz" refFor="des" refForName="ChildText1" op="equ"/>
              <dgm:constr type="l" for="ch" forName="ChildText1" refType="w" fact="0.2963"/>
              <dgm:constr type="t" for="ch" forName="ChildText1" refType="h" fact="0.2722"/>
              <dgm:constr type="w" for="ch" forName="ChildText1" refType="w" fact="0.6534"/>
              <dgm:constr type="h" for="ch" forName="ChildText1" refType="h" fact="0.6682"/>
              <dgm:constr type="l" for="ch" forName="Background" refType="w" fact="0.246"/>
              <dgm:constr type="t" for="ch" forName="Background" refType="h" fact="0.2125"/>
              <dgm:constr type="w" for="ch" forName="Background" refType="w" fact="0.754"/>
              <dgm:constr type="h" for="ch" forName="Background" refType="h" fact="0.7875"/>
              <dgm:constr type="l" for="ch" forName="ParentText1" refType="w" fact="0"/>
              <dgm:constr type="t" for="ch" forName="ParentText1" refType="h" fact="0"/>
              <dgm:constr type="w" for="ch" forName="ParentText1" refType="w" fact="0.234"/>
              <dgm:constr type="h" for="ch" forName="ParentText1" refType="h" fact="0.8713"/>
              <dgm:constr type="l" for="ch" forName="ParentShape1" refType="w" fact="0"/>
              <dgm:constr type="t" for="ch" forName="ParentShape1" refType="h" fact="0"/>
              <dgm:constr type="w" for="ch" forName="ParentShape1" refType="w" fact="0.234"/>
              <dgm:constr type="h" for="ch" forName="ParentShape1" refType="h" fact="0.8713"/>
            </dgm:constrLst>
          </dgm:if>
          <dgm:else name="Name8">
            <dgm:constrLst>
              <dgm:constr type="primFontSz" for="des" forName="ParentText1" op="equ" val="65"/>
              <dgm:constr type="primFontSz" for="des" forName="ParentText2" refType="primFontSz" refFor="des" refForName="ParentText1" op="equ"/>
              <dgm:constr type="primFontSz" for="des" forName="ChildText1" op="equ" val="65"/>
              <dgm:constr type="primFontSz" for="des" forName="ChildText2" refType="primFontSz" refFor="des" refForName="ChildText1" op="equ"/>
              <dgm:constr type="l" for="ch" forName="ChildText1" refType="w" fact="0.15"/>
              <dgm:constr type="t" for="ch" forName="ChildText1" refType="h" fact="0.22"/>
              <dgm:constr type="w" for="ch" forName="ChildText1" refType="w" fact="0.325"/>
              <dgm:constr type="h" for="ch" forName="ChildText1" refType="h" fact="0.56"/>
              <dgm:constr type="l" for="ch" forName="ChildText2" refType="w" fact="0.525"/>
              <dgm:constr type="t" for="ch" forName="ChildText2" refType="h" fact="0.22"/>
              <dgm:constr type="w" for="ch" forName="ChildText2" refType="w" fact="0.325"/>
              <dgm:constr type="h" for="ch" forName="ChildText2" refType="h" fact="0.56"/>
              <dgm:constr type="l" for="ch" forName="Background" refType="w" fact="0.125"/>
              <dgm:constr type="t" for="ch" forName="Background" refType="h" fact="0.17"/>
              <dgm:constr type="w" for="ch" forName="Background" refType="w" fact="0.75"/>
              <dgm:constr type="h" for="ch" forName="Background" refType="h" fact="0.66"/>
              <dgm:constr type="l" for="ch" forName="ParentText1" refType="w" fact="0"/>
              <dgm:constr type="t" for="ch" forName="ParentText1" refType="h" fact="0"/>
              <dgm:constr type="w" for="ch" forName="ParentText1" refType="w" fact="0.125"/>
              <dgm:constr type="h" for="ch" forName="ParentText1" refType="h" fact="0.72"/>
              <dgm:constr type="l" for="ch" forName="ParentShape1" refType="w" fact="0"/>
              <dgm:constr type="t" for="ch" forName="ParentShape1" refType="h" fact="0"/>
              <dgm:constr type="w" for="ch" forName="ParentShape1" refType="w" fact="0.125"/>
              <dgm:constr type="h" for="ch" forName="ParentShape1" refType="h" fact="0.72"/>
              <dgm:constr type="l" for="ch" forName="ParentText2" refType="w" fact="0.875"/>
              <dgm:constr type="t" for="ch" forName="ParentText2" refType="h" fact="0.28"/>
              <dgm:constr type="w" for="ch" forName="ParentText2" refType="w" fact="0.125"/>
              <dgm:constr type="h" for="ch" forName="ParentText2" refType="h" fact="0.72"/>
              <dgm:constr type="l" for="ch" forName="ParentShape2" refType="w" fact="0.875"/>
              <dgm:constr type="t" for="ch" forName="ParentShape2" refType="h" fact="0.28"/>
              <dgm:constr type="w" for="ch" forName="ParentShape2" refType="w" fact="0.125"/>
              <dgm:constr type="h" for="ch" forName="ParentShape2" refType="h" fact="0.72"/>
              <dgm:constr type="l" for="ch" forName="Divider" refType="w" fact="0.5"/>
              <dgm:constr type="t" for="ch" forName="Divider" refType="h" fact="0.24"/>
              <dgm:constr type="w" for="ch" forName="Divider" refType="w" fact="0.0001"/>
              <dgm:constr type="h" for="ch" forName="Divider" refType="h" fact="0.52"/>
            </dgm:constrLst>
          </dgm:else>
        </dgm:choose>
      </dgm:if>
      <dgm:else name="Name9">
        <dgm:choose name="Name10">
          <dgm:if name="Name11" axis="ch" ptType="node" func="cnt" op="lte" val="1">
            <dgm:constrLst>
              <dgm:constr type="primFontSz" for="des" forName="ParentText1" op="equ" val="65"/>
              <dgm:constr type="primFontSz" for="des" forName="ParentText2" refType="primFontSz" refFor="des" refForName="ParentText1" op="equ"/>
              <dgm:constr type="primFontSz" for="des" forName="ChildText1" op="equ" val="65"/>
              <dgm:constr type="primFontSz" for="des" forName="ChildText2" refType="primFontSz" refFor="des" refForName="ChildText1" op="equ"/>
              <dgm:constr type="r" for="ch" forName="ChildText1" refType="w" fact="-0.2455"/>
              <dgm:constr type="t" for="ch" forName="ChildText1" refType="h" fact="0.2651"/>
              <dgm:constr type="w" for="ch" forName="ChildText1" refType="w" fact="0.5351"/>
              <dgm:constr type="h" for="ch" forName="ChildText1" refType="h" fact="0.56"/>
              <dgm:constr type="r" for="ch" forName="Background" refType="w" fact="-0.246"/>
              <dgm:constr type="t" for="ch" forName="Background" refType="h" fact="0.2125"/>
              <dgm:constr type="w" for="ch" forName="Background" refType="w" fact="0.754"/>
              <dgm:constr type="h" for="ch" forName="Background" refType="h" fact="0.7875"/>
              <dgm:constr type="r" for="ch" forName="ParentText1" refType="w" fact="0"/>
              <dgm:constr type="t" for="ch" forName="ParentText1" refType="h" fact="0"/>
              <dgm:constr type="w" for="ch" forName="ParentText1" refType="w" fact="0.234"/>
              <dgm:constr type="h" for="ch" forName="ParentText1" refType="h" fact="0.8713"/>
              <dgm:constr type="r" for="ch" forName="ParentShape1" refType="w" fact="0"/>
              <dgm:constr type="t" for="ch" forName="ParentShape1" refType="h" fact="0"/>
              <dgm:constr type="w" for="ch" forName="ParentShape1" refType="w" fact="0.234"/>
              <dgm:constr type="h" for="ch" forName="ParentShape1" refType="h" fact="0.8713"/>
            </dgm:constrLst>
          </dgm:if>
          <dgm:else name="Name12">
            <dgm:constrLst>
              <dgm:constr type="primFontSz" for="des" forName="ParentText1" op="equ" val="65"/>
              <dgm:constr type="primFontSz" for="des" forName="ParentText2" refType="primFontSz" refFor="des" refForName="ParentText1" op="equ"/>
              <dgm:constr type="primFontSz" for="des" forName="ChildText1" op="equ" val="65"/>
              <dgm:constr type="primFontSz" for="des" forName="ChildText2" refType="primFontSz" refFor="des" refForName="ChildText1" op="equ"/>
              <dgm:constr type="r" for="ch" forName="ChildText1" refType="w" fact="-0.15"/>
              <dgm:constr type="t" for="ch" forName="ChildText1" refType="h" fact="0.22"/>
              <dgm:constr type="w" for="ch" forName="ChildText1" refType="w" fact="0.325"/>
              <dgm:constr type="h" for="ch" forName="ChildText1" refType="h" fact="0.56"/>
              <dgm:constr type="r" for="ch" forName="ChildText2" refType="w" fact="-0.525"/>
              <dgm:constr type="t" for="ch" forName="ChildText2" refType="h" fact="0.22"/>
              <dgm:constr type="w" for="ch" forName="ChildText2" refType="w" fact="0.325"/>
              <dgm:constr type="h" for="ch" forName="ChildText2" refType="h" fact="0.56"/>
              <dgm:constr type="r" for="ch" forName="Background" refType="w" fact="-0.125"/>
              <dgm:constr type="t" for="ch" forName="Background" refType="h" fact="0.17"/>
              <dgm:constr type="w" for="ch" forName="Background" refType="w" fact="0.75"/>
              <dgm:constr type="h" for="ch" forName="Background" refType="h" fact="0.66"/>
              <dgm:constr type="r" for="ch" forName="ParentText1" refType="w" fact="0"/>
              <dgm:constr type="t" for="ch" forName="ParentText1" refType="h" fact="0"/>
              <dgm:constr type="w" for="ch" forName="ParentText1" refType="w" fact="0.125"/>
              <dgm:constr type="h" for="ch" forName="ParentText1" refType="h" fact="0.72"/>
              <dgm:constr type="r" for="ch" forName="ParentShape1" refType="w" fact="0"/>
              <dgm:constr type="t" for="ch" forName="ParentShape1" refType="h" fact="0"/>
              <dgm:constr type="w" for="ch" forName="ParentShape1" refType="w" fact="0.125"/>
              <dgm:constr type="h" for="ch" forName="ParentShape1" refType="h" fact="0.72"/>
              <dgm:constr type="r" for="ch" forName="ParentText2" refType="w" fact="-0.875"/>
              <dgm:constr type="t" for="ch" forName="ParentText2" refType="h" fact="0.28"/>
              <dgm:constr type="w" for="ch" forName="ParentText2" refType="w" fact="0.125"/>
              <dgm:constr type="h" for="ch" forName="ParentText2" refType="h" fact="0.72"/>
              <dgm:constr type="r" for="ch" forName="ParentShape2" refType="w" fact="-0.875"/>
              <dgm:constr type="t" for="ch" forName="ParentShape2" refType="h" fact="0.28"/>
              <dgm:constr type="w" for="ch" forName="ParentShape2" refType="w" fact="0.125"/>
              <dgm:constr type="h" for="ch" forName="ParentShape2" refType="h" fact="0.72"/>
              <dgm:constr type="r" for="ch" forName="Divider" refType="w" fact="-0.5"/>
              <dgm:constr type="t" for="ch" forName="Divider" refType="h" fact="0.24"/>
              <dgm:constr type="w" for="ch" forName="Divider" refType="w" fact="0.0001"/>
              <dgm:constr type="h" for="ch" forName="Divider" refType="h" fact="0.52"/>
            </dgm:constrLst>
          </dgm:else>
        </dgm:choose>
      </dgm:else>
    </dgm:choose>
    <dgm:choose name="Name13">
      <dgm:if name="Name14" axis="ch" ptType="node" func="cnt" op="gte" val="1">
        <dgm:layoutNode name="Background" styleLbl="node1">
          <dgm:alg type="sp"/>
          <dgm:choose name="Name15">
            <dgm:if name="Name16" func="var" arg="dir" op="equ" val="norm">
              <dgm:shape xmlns:r="http://schemas.openxmlformats.org/officeDocument/2006/relationships" type="round2DiagRect" r:blip="">
                <dgm:adjLst>
                  <dgm:adj idx="1" val="0"/>
                  <dgm:adj idx="2" val="0.1667"/>
                </dgm:adjLst>
              </dgm:shape>
            </dgm:if>
            <dgm:else name="Name17">
              <dgm:shape xmlns:r="http://schemas.openxmlformats.org/officeDocument/2006/relationships" type="round2DiagRect" r:blip="">
                <dgm:adjLst>
                  <dgm:adj idx="1" val="0.1667"/>
                  <dgm:adj idx="2" val="0"/>
                </dgm:adjLst>
              </dgm:shape>
            </dgm:else>
          </dgm:choose>
          <dgm:presOf/>
        </dgm:layoutNode>
        <dgm:choose name="Name18">
          <dgm:if name="Name19" axis="ch" ptType="node" func="cnt" op="gte" val="2">
            <dgm:layoutNode name="Divider" styleLbl="callout">
              <dgm:alg type="sp"/>
              <dgm:shape xmlns:r="http://schemas.openxmlformats.org/officeDocument/2006/relationships" type="line" r:blip="">
                <dgm:adjLst/>
              </dgm:shape>
              <dgm:presOf/>
            </dgm:layoutNode>
          </dgm:if>
          <dgm:else name="Name20"/>
        </dgm:choose>
        <dgm:layoutNode name="ChildText1" styleLbl="revTx">
          <dgm:varLst>
            <dgm:chMax val="0"/>
            <dgm:chPref val="0"/>
            <dgm:bulletEnabled val="1"/>
          </dgm:varLst>
          <dgm:alg type="tx">
            <dgm:param type="parTxLTRAlign" val="l"/>
            <dgm:param type="txAnchorVert" val="t"/>
          </dgm:alg>
          <dgm:shape xmlns:r="http://schemas.openxmlformats.org/officeDocument/2006/relationships" type="rect" r:blip="" hideGeom="1">
            <dgm:adjLst/>
          </dgm:shape>
          <dgm:presOf axis="ch des"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21">
          <dgm:if name="Name22" axis="ch" ptType="node" func="cnt" op="gte" val="2">
            <dgm:layoutNode name="ChildText2" styleLbl="revTx">
              <dgm:varLst>
                <dgm:chMax val="0"/>
                <dgm:chPref val="0"/>
                <dgm:bulletEnabled val="1"/>
              </dgm:varLst>
              <dgm:alg type="tx">
                <dgm:param type="parTxLTRAlign" val="l"/>
                <dgm:param type="txAnchorVert" val="t"/>
              </dgm:alg>
              <dgm:shape xmlns:r="http://schemas.openxmlformats.org/officeDocument/2006/relationships" type="rect" r:blip="" hideGeom="1">
                <dgm:adjLst/>
              </dgm:shape>
              <dgm:presOf axis="ch des"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3"/>
        </dgm:choose>
        <dgm:layoutNode name="ParentText1" styleLbl="revTx">
          <dgm:varLst>
            <dgm:chMax val="1"/>
            <dgm:chPref val="1"/>
          </dgm:varLst>
          <dgm:choose name="Name24">
            <dgm:if name="Name25" func="var" arg="dir" op="equ" val="norm">
              <dgm:alg type="tx">
                <dgm:param type="parTxLTRAlign" val="r"/>
                <dgm:param type="shpTxLTRAlignCh" val="r"/>
                <dgm:param type="txAnchorVertCh" val="mid"/>
                <dgm:param type="autoTxRot" val="grav"/>
              </dgm:alg>
            </dgm:if>
            <dgm:else name="Name26">
              <dgm:alg type="tx">
                <dgm:param type="parTxLTRAlign" val="l"/>
                <dgm:param type="shpTxLTRAlignCh" val="r"/>
                <dgm:param type="txAnchorVertCh" val="mid"/>
                <dgm:param type="autoTxRot" val="grav"/>
              </dgm:alg>
            </dgm:else>
          </dgm:choose>
          <dgm:choose name="Name27">
            <dgm:if name="Name28" func="var" arg="dir" op="equ" val="norm">
              <dgm:shape xmlns:r="http://schemas.openxmlformats.org/officeDocument/2006/relationships" rot="-90" type="rightArrow" r:blip="" hideGeom="1">
                <dgm:adjLst>
                  <dgm:adj idx="1" val="0.4983"/>
                  <dgm:adj idx="2" val="0.6066"/>
                </dgm:adjLst>
              </dgm:shape>
            </dgm:if>
            <dgm:else name="Name29">
              <dgm:shape xmlns:r="http://schemas.openxmlformats.org/officeDocument/2006/relationships" rot="90" type="leftArrow" r:blip="" hideGeom="1">
                <dgm:adjLst>
                  <dgm:adj idx="1" val="0.4983"/>
                  <dgm:adj idx="2" val="0.6066"/>
                </dgm:adjLst>
              </dgm:shape>
            </dgm:else>
          </dgm:choose>
          <dgm:presOf axis="ch 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Shape1" styleLbl="alignImgPlace1">
          <dgm:varLst/>
          <dgm:alg type="sp"/>
          <dgm:presOf axis="ch self" ptType="node node" st="1 1" cnt="1 0"/>
          <dgm:choose name="Name30">
            <dgm:if name="Name31" func="var" arg="dir" op="equ" val="norm">
              <dgm:shape xmlns:r="http://schemas.openxmlformats.org/officeDocument/2006/relationships" rot="-90" type="rightArrow" r:blip="">
                <dgm:adjLst>
                  <dgm:adj idx="1" val="0.4983"/>
                  <dgm:adj idx="2" val="0.6066"/>
                </dgm:adjLst>
              </dgm:shape>
            </dgm:if>
            <dgm:else name="Name32">
              <dgm:shape xmlns:r="http://schemas.openxmlformats.org/officeDocument/2006/relationships" rot="90" type="leftArrow" r:blip="">
                <dgm:adjLst>
                  <dgm:adj idx="1" val="0.4983"/>
                  <dgm:adj idx="2" val="0.6066"/>
                </dgm:adjLst>
              </dgm:shape>
            </dgm:else>
          </dgm:choose>
        </dgm:layoutNode>
        <dgm:choose name="Name33">
          <dgm:if name="Name34" axis="ch" ptType="node" func="cnt" op="gte" val="2">
            <dgm:layoutNode name="ParentText2" styleLbl="revTx">
              <dgm:varLst>
                <dgm:chMax val="1"/>
                <dgm:chPref val="1"/>
              </dgm:varLst>
              <dgm:choose name="Name35">
                <dgm:if name="Name36" func="var" arg="dir" op="equ" val="norm">
                  <dgm:alg type="tx">
                    <dgm:param type="parTxLTRAlign" val="r"/>
                    <dgm:param type="shpTxLTRAlignCh" val="r"/>
                    <dgm:param type="txAnchorVertCh" val="mid"/>
                    <dgm:param type="autoTxRot" val="grav"/>
                  </dgm:alg>
                </dgm:if>
                <dgm:else name="Name37">
                  <dgm:alg type="tx">
                    <dgm:param type="parTxLTRAlign" val="l"/>
                    <dgm:param type="shpTxLTRAlignCh" val="r"/>
                    <dgm:param type="txAnchorVertCh" val="mid"/>
                    <dgm:param type="autoTxRot" val="grav"/>
                  </dgm:alg>
                </dgm:else>
              </dgm:choose>
              <dgm:choose name="Name38">
                <dgm:if name="Name39" func="var" arg="dir" op="equ" val="norm">
                  <dgm:shape xmlns:r="http://schemas.openxmlformats.org/officeDocument/2006/relationships" rot="90" type="rightArrow" r:blip="" hideGeom="1">
                    <dgm:adjLst>
                      <dgm:adj idx="1" val="0.4983"/>
                      <dgm:adj idx="2" val="0.6066"/>
                    </dgm:adjLst>
                  </dgm:shape>
                </dgm:if>
                <dgm:else name="Name40">
                  <dgm:shape xmlns:r="http://schemas.openxmlformats.org/officeDocument/2006/relationships" rot="-90" type="leftArrow" r:blip="" hideGeom="1">
                    <dgm:adjLst>
                      <dgm:adj idx="1" val="0.4983"/>
                      <dgm:adj idx="2" val="0.6066"/>
                    </dgm:adjLst>
                  </dgm:shape>
                </dgm:else>
              </dgm:choose>
              <dgm:presOf axis="ch 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Shape2" styleLbl="alignImgPlace1">
              <dgm:varLst/>
              <dgm:alg type="sp"/>
              <dgm:choose name="Name41">
                <dgm:if name="Name42" func="var" arg="dir" op="equ" val="norm">
                  <dgm:shape xmlns:r="http://schemas.openxmlformats.org/officeDocument/2006/relationships" rot="90" type="rightArrow" r:blip="">
                    <dgm:adjLst>
                      <dgm:adj idx="1" val="0.4983"/>
                      <dgm:adj idx="2" val="0.6066"/>
                    </dgm:adjLst>
                  </dgm:shape>
                </dgm:if>
                <dgm:else name="Name43">
                  <dgm:shape xmlns:r="http://schemas.openxmlformats.org/officeDocument/2006/relationships" rot="-90" type="leftArrow" r:blip="">
                    <dgm:adjLst>
                      <dgm:adj idx="1" val="0.4983"/>
                      <dgm:adj idx="2" val="0.6066"/>
                    </dgm:adjLst>
                  </dgm:shape>
                </dgm:else>
              </dgm:choose>
              <dgm:presOf axis="ch self" ptType="node node" st="2 1" cnt="1 0"/>
            </dgm:layoutNode>
          </dgm:if>
          <dgm:else name="Name44"/>
        </dgm:choose>
      </dgm:if>
      <dgm:else name="Name45"/>
    </dgm:choose>
  </dgm:layoutNode>
</dgm:layoutDef>
</file>

<file path=ppt/diagrams/layout3.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4.xml><?xml version="1.0" encoding="utf-8"?>
<dgm:layoutDef xmlns:dgm="http://schemas.openxmlformats.org/drawingml/2006/diagram" xmlns:a="http://schemas.openxmlformats.org/drawingml/2006/main" uniqueId="urn:microsoft.com/office/officeart/2005/8/layout/pyramid3">
  <dgm:title val=""/>
  <dgm:desc val=""/>
  <dgm:catLst>
    <dgm:cat type="pyramid" pri="2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T"/>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T"/>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rev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t"/>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6.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50443" y="0"/>
            <a:ext cx="2945659" cy="496332"/>
          </a:xfrm>
          <a:prstGeom prst="rect">
            <a:avLst/>
          </a:prstGeom>
        </p:spPr>
        <p:txBody>
          <a:bodyPr vert="horz" lIns="91440" tIns="45720" rIns="91440" bIns="45720" rtlCol="0"/>
          <a:lstStyle>
            <a:lvl1pPr algn="r">
              <a:defRPr sz="1200"/>
            </a:lvl1pPr>
          </a:lstStyle>
          <a:p>
            <a:fld id="{31C67FF1-0B23-4FC2-861C-254563627BC0}" type="datetimeFigureOut">
              <a:rPr lang="en-GB" smtClean="0"/>
              <a:t>18/05/2022</a:t>
            </a:fld>
            <a:endParaRPr lang="en-GB"/>
          </a:p>
        </p:txBody>
      </p:sp>
      <p:sp>
        <p:nvSpPr>
          <p:cNvPr id="4" name="Footer Placeholder 3"/>
          <p:cNvSpPr>
            <a:spLocks noGrp="1"/>
          </p:cNvSpPr>
          <p:nvPr>
            <p:ph type="ftr" sz="quarter" idx="2"/>
          </p:nvPr>
        </p:nvSpPr>
        <p:spPr>
          <a:xfrm>
            <a:off x="0" y="9428583"/>
            <a:ext cx="2945659" cy="496332"/>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50443" y="9428583"/>
            <a:ext cx="2945659" cy="496332"/>
          </a:xfrm>
          <a:prstGeom prst="rect">
            <a:avLst/>
          </a:prstGeom>
        </p:spPr>
        <p:txBody>
          <a:bodyPr vert="horz" lIns="91440" tIns="45720" rIns="91440" bIns="45720" rtlCol="0" anchor="b"/>
          <a:lstStyle>
            <a:lvl1pPr algn="r">
              <a:defRPr sz="1200"/>
            </a:lvl1pPr>
          </a:lstStyle>
          <a:p>
            <a:fld id="{EF32584F-5D78-4DE7-984A-A68C2D1EB562}" type="slidenum">
              <a:rPr lang="en-GB" smtClean="0"/>
              <a:t>‹#›</a:t>
            </a:fld>
            <a:endParaRPr lang="en-GB"/>
          </a:p>
        </p:txBody>
      </p:sp>
    </p:spTree>
    <p:extLst>
      <p:ext uri="{BB962C8B-B14F-4D97-AF65-F5344CB8AC3E}">
        <p14:creationId xmlns:p14="http://schemas.microsoft.com/office/powerpoint/2010/main" val="30508300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1AC9D2E8-BF74-4D00-9405-C06BAC71079B}" type="datetimeFigureOut">
              <a:rPr lang="en-GB" smtClean="0"/>
              <a:t>18/05/2022</a:t>
            </a:fld>
            <a:endParaRPr lang="en-GB"/>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715153"/>
            <a:ext cx="5438140" cy="4466987"/>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0CB703AE-D46F-4A2B-A082-4D08BA3DF03B}" type="slidenum">
              <a:rPr lang="en-GB" smtClean="0"/>
              <a:t>‹#›</a:t>
            </a:fld>
            <a:endParaRPr lang="en-GB"/>
          </a:p>
        </p:txBody>
      </p:sp>
    </p:spTree>
    <p:extLst>
      <p:ext uri="{BB962C8B-B14F-4D97-AF65-F5344CB8AC3E}">
        <p14:creationId xmlns:p14="http://schemas.microsoft.com/office/powerpoint/2010/main" val="17143681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CB703AE-D46F-4A2B-A082-4D08BA3DF03B}" type="slidenum">
              <a:rPr lang="en-GB" smtClean="0"/>
              <a:t>2</a:t>
            </a:fld>
            <a:endParaRPr lang="en-GB"/>
          </a:p>
        </p:txBody>
      </p:sp>
    </p:spTree>
    <p:extLst>
      <p:ext uri="{BB962C8B-B14F-4D97-AF65-F5344CB8AC3E}">
        <p14:creationId xmlns:p14="http://schemas.microsoft.com/office/powerpoint/2010/main" val="18693896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GB" dirty="0"/>
          </a:p>
        </p:txBody>
      </p:sp>
      <p:sp>
        <p:nvSpPr>
          <p:cNvPr id="4" name="Slide Number Placeholder 3"/>
          <p:cNvSpPr>
            <a:spLocks noGrp="1"/>
          </p:cNvSpPr>
          <p:nvPr>
            <p:ph type="sldNum" sz="quarter" idx="10"/>
          </p:nvPr>
        </p:nvSpPr>
        <p:spPr/>
        <p:txBody>
          <a:bodyPr/>
          <a:lstStyle/>
          <a:p>
            <a:fld id="{AAE4CD2C-24C9-4768-81B4-98807817A77A}" type="slidenum">
              <a:rPr lang="en-GB" smtClean="0"/>
              <a:t>45</a:t>
            </a:fld>
            <a:endParaRPr lang="en-GB"/>
          </a:p>
        </p:txBody>
      </p:sp>
    </p:spTree>
    <p:extLst>
      <p:ext uri="{BB962C8B-B14F-4D97-AF65-F5344CB8AC3E}">
        <p14:creationId xmlns:p14="http://schemas.microsoft.com/office/powerpoint/2010/main" val="34500171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No expectations at this stage, we just want a point of contact to keep updated.</a:t>
            </a:r>
            <a:endParaRPr lang="en-GB" dirty="0"/>
          </a:p>
        </p:txBody>
      </p:sp>
      <p:sp>
        <p:nvSpPr>
          <p:cNvPr id="4" name="Slide Number Placeholder 3"/>
          <p:cNvSpPr>
            <a:spLocks noGrp="1"/>
          </p:cNvSpPr>
          <p:nvPr>
            <p:ph type="sldNum" sz="quarter" idx="10"/>
          </p:nvPr>
        </p:nvSpPr>
        <p:spPr/>
        <p:txBody>
          <a:bodyPr/>
          <a:lstStyle/>
          <a:p>
            <a:fld id="{AAE4CD2C-24C9-4768-81B4-98807817A77A}" type="slidenum">
              <a:rPr lang="en-GB" smtClean="0"/>
              <a:t>46</a:t>
            </a:fld>
            <a:endParaRPr lang="en-GB"/>
          </a:p>
        </p:txBody>
      </p:sp>
    </p:spTree>
    <p:extLst>
      <p:ext uri="{BB962C8B-B14F-4D97-AF65-F5344CB8AC3E}">
        <p14:creationId xmlns:p14="http://schemas.microsoft.com/office/powerpoint/2010/main" val="6540119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aseline="0" dirty="0" smtClean="0"/>
          </a:p>
        </p:txBody>
      </p:sp>
      <p:sp>
        <p:nvSpPr>
          <p:cNvPr id="4" name="Slide Number Placeholder 3"/>
          <p:cNvSpPr>
            <a:spLocks noGrp="1"/>
          </p:cNvSpPr>
          <p:nvPr>
            <p:ph type="sldNum" sz="quarter" idx="10"/>
          </p:nvPr>
        </p:nvSpPr>
        <p:spPr/>
        <p:txBody>
          <a:bodyPr/>
          <a:lstStyle/>
          <a:p>
            <a:fld id="{AAE4CD2C-24C9-4768-81B4-98807817A77A}" type="slidenum">
              <a:rPr lang="en-GB" smtClean="0"/>
              <a:t>47</a:t>
            </a:fld>
            <a:endParaRPr lang="en-GB"/>
          </a:p>
        </p:txBody>
      </p:sp>
    </p:spTree>
    <p:extLst>
      <p:ext uri="{BB962C8B-B14F-4D97-AF65-F5344CB8AC3E}">
        <p14:creationId xmlns:p14="http://schemas.microsoft.com/office/powerpoint/2010/main" val="4034034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AAE4CD2C-24C9-4768-81B4-98807817A77A}" type="slidenum">
              <a:rPr lang="en-GB" smtClean="0"/>
              <a:t>37</a:t>
            </a:fld>
            <a:endParaRPr lang="en-GB"/>
          </a:p>
        </p:txBody>
      </p:sp>
    </p:spTree>
    <p:extLst>
      <p:ext uri="{BB962C8B-B14F-4D97-AF65-F5344CB8AC3E}">
        <p14:creationId xmlns:p14="http://schemas.microsoft.com/office/powerpoint/2010/main" val="24869446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AAE4CD2C-24C9-4768-81B4-98807817A77A}" type="slidenum">
              <a:rPr lang="en-GB" smtClean="0"/>
              <a:t>38</a:t>
            </a:fld>
            <a:endParaRPr lang="en-GB"/>
          </a:p>
        </p:txBody>
      </p:sp>
    </p:spTree>
    <p:extLst>
      <p:ext uri="{BB962C8B-B14F-4D97-AF65-F5344CB8AC3E}">
        <p14:creationId xmlns:p14="http://schemas.microsoft.com/office/powerpoint/2010/main" val="34271931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AAE4CD2C-24C9-4768-81B4-98807817A77A}" type="slidenum">
              <a:rPr lang="en-GB" smtClean="0"/>
              <a:t>39</a:t>
            </a:fld>
            <a:endParaRPr lang="en-GB"/>
          </a:p>
        </p:txBody>
      </p:sp>
    </p:spTree>
    <p:extLst>
      <p:ext uri="{BB962C8B-B14F-4D97-AF65-F5344CB8AC3E}">
        <p14:creationId xmlns:p14="http://schemas.microsoft.com/office/powerpoint/2010/main" val="29078365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AAE4CD2C-24C9-4768-81B4-98807817A77A}" type="slidenum">
              <a:rPr lang="en-GB" smtClean="0"/>
              <a:t>40</a:t>
            </a:fld>
            <a:endParaRPr lang="en-GB"/>
          </a:p>
        </p:txBody>
      </p:sp>
    </p:spTree>
    <p:extLst>
      <p:ext uri="{BB962C8B-B14F-4D97-AF65-F5344CB8AC3E}">
        <p14:creationId xmlns:p14="http://schemas.microsoft.com/office/powerpoint/2010/main" val="8061066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AAE4CD2C-24C9-4768-81B4-98807817A77A}" type="slidenum">
              <a:rPr lang="en-GB" smtClean="0"/>
              <a:t>41</a:t>
            </a:fld>
            <a:endParaRPr lang="en-GB"/>
          </a:p>
        </p:txBody>
      </p:sp>
    </p:spTree>
    <p:extLst>
      <p:ext uri="{BB962C8B-B14F-4D97-AF65-F5344CB8AC3E}">
        <p14:creationId xmlns:p14="http://schemas.microsoft.com/office/powerpoint/2010/main" val="39121039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AAE4CD2C-24C9-4768-81B4-98807817A77A}" type="slidenum">
              <a:rPr lang="en-GB" smtClean="0"/>
              <a:t>42</a:t>
            </a:fld>
            <a:endParaRPr lang="en-GB"/>
          </a:p>
        </p:txBody>
      </p:sp>
    </p:spTree>
    <p:extLst>
      <p:ext uri="{BB962C8B-B14F-4D97-AF65-F5344CB8AC3E}">
        <p14:creationId xmlns:p14="http://schemas.microsoft.com/office/powerpoint/2010/main" val="27331322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GB" baseline="0" dirty="0" smtClean="0"/>
              <a:t>Food for thought – what can we do in our own schools.</a:t>
            </a:r>
          </a:p>
          <a:p>
            <a:pPr marL="171450" indent="-171450">
              <a:buFontTx/>
              <a:buChar char="-"/>
            </a:pPr>
            <a:endParaRPr lang="en-GB" dirty="0"/>
          </a:p>
        </p:txBody>
      </p:sp>
      <p:sp>
        <p:nvSpPr>
          <p:cNvPr id="4" name="Slide Number Placeholder 3"/>
          <p:cNvSpPr>
            <a:spLocks noGrp="1"/>
          </p:cNvSpPr>
          <p:nvPr>
            <p:ph type="sldNum" sz="quarter" idx="10"/>
          </p:nvPr>
        </p:nvSpPr>
        <p:spPr/>
        <p:txBody>
          <a:bodyPr/>
          <a:lstStyle/>
          <a:p>
            <a:fld id="{AAE4CD2C-24C9-4768-81B4-98807817A77A}" type="slidenum">
              <a:rPr lang="en-GB" smtClean="0"/>
              <a:t>43</a:t>
            </a:fld>
            <a:endParaRPr lang="en-GB"/>
          </a:p>
        </p:txBody>
      </p:sp>
    </p:spTree>
    <p:extLst>
      <p:ext uri="{BB962C8B-B14F-4D97-AF65-F5344CB8AC3E}">
        <p14:creationId xmlns:p14="http://schemas.microsoft.com/office/powerpoint/2010/main" val="26846849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Asked at last forum </a:t>
            </a:r>
          </a:p>
          <a:p>
            <a:r>
              <a:rPr lang="en-GB" dirty="0" smtClean="0"/>
              <a:t>Therese</a:t>
            </a:r>
            <a:r>
              <a:rPr lang="en-GB" baseline="0" dirty="0" smtClean="0"/>
              <a:t> Holden- </a:t>
            </a:r>
          </a:p>
          <a:p>
            <a:endParaRPr lang="en-GB" dirty="0"/>
          </a:p>
        </p:txBody>
      </p:sp>
      <p:sp>
        <p:nvSpPr>
          <p:cNvPr id="4" name="Slide Number Placeholder 3"/>
          <p:cNvSpPr>
            <a:spLocks noGrp="1"/>
          </p:cNvSpPr>
          <p:nvPr>
            <p:ph type="sldNum" sz="quarter" idx="10"/>
          </p:nvPr>
        </p:nvSpPr>
        <p:spPr/>
        <p:txBody>
          <a:bodyPr/>
          <a:lstStyle/>
          <a:p>
            <a:fld id="{AAE4CD2C-24C9-4768-81B4-98807817A77A}" type="slidenum">
              <a:rPr lang="en-GB" smtClean="0"/>
              <a:t>44</a:t>
            </a:fld>
            <a:endParaRPr lang="en-GB"/>
          </a:p>
        </p:txBody>
      </p:sp>
    </p:spTree>
    <p:extLst>
      <p:ext uri="{BB962C8B-B14F-4D97-AF65-F5344CB8AC3E}">
        <p14:creationId xmlns:p14="http://schemas.microsoft.com/office/powerpoint/2010/main" val="27919397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00757EDC-6B31-45E9-BA30-15FF96DD2CB3}" type="datetimeFigureOut">
              <a:rPr lang="en-GB" smtClean="0"/>
              <a:t>18/05/2022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a:xfrm>
            <a:off x="6588224" y="6381330"/>
            <a:ext cx="2133600" cy="365125"/>
          </a:xfrm>
        </p:spPr>
        <p:txBody>
          <a:bodyPr/>
          <a:lstStyle/>
          <a:p>
            <a:fld id="{05A68930-E3C2-4B36-A188-1ECE04168AF3}" type="slidenum">
              <a:rPr lang="en-GB" smtClean="0"/>
              <a:t>‹#›</a:t>
            </a:fld>
            <a:endParaRPr lang="en-GB"/>
          </a:p>
        </p:txBody>
      </p:sp>
    </p:spTree>
    <p:extLst>
      <p:ext uri="{BB962C8B-B14F-4D97-AF65-F5344CB8AC3E}">
        <p14:creationId xmlns:p14="http://schemas.microsoft.com/office/powerpoint/2010/main" val="845915863"/>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00757EDC-6B31-45E9-BA30-15FF96DD2CB3}" type="datetimeFigureOut">
              <a:rPr lang="en-GB" smtClean="0"/>
              <a:t>18/05/2022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5A68930-E3C2-4B36-A188-1ECE04168AF3}" type="slidenum">
              <a:rPr lang="en-GB" smtClean="0"/>
              <a:t>‹#›</a:t>
            </a:fld>
            <a:endParaRPr lang="en-GB"/>
          </a:p>
        </p:txBody>
      </p:sp>
    </p:spTree>
    <p:extLst>
      <p:ext uri="{BB962C8B-B14F-4D97-AF65-F5344CB8AC3E}">
        <p14:creationId xmlns:p14="http://schemas.microsoft.com/office/powerpoint/2010/main" val="41725361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00757EDC-6B31-45E9-BA30-15FF96DD2CB3}" type="datetimeFigureOut">
              <a:rPr lang="en-GB" smtClean="0"/>
              <a:t>18/05/2022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5A68930-E3C2-4B36-A188-1ECE04168AF3}" type="slidenum">
              <a:rPr lang="en-GB" smtClean="0"/>
              <a:t>‹#›</a:t>
            </a:fld>
            <a:endParaRPr lang="en-GB"/>
          </a:p>
        </p:txBody>
      </p:sp>
    </p:spTree>
    <p:extLst>
      <p:ext uri="{BB962C8B-B14F-4D97-AF65-F5344CB8AC3E}">
        <p14:creationId xmlns:p14="http://schemas.microsoft.com/office/powerpoint/2010/main" val="42358622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Default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498008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9" name="Group 18"/>
          <p:cNvGrpSpPr/>
          <p:nvPr/>
        </p:nvGrpSpPr>
        <p:grpSpPr>
          <a:xfrm>
            <a:off x="409575" y="-4763"/>
            <a:ext cx="3761184" cy="6862763"/>
            <a:chOff x="2928938" y="-4763"/>
            <a:chExt cx="5014912" cy="6862763"/>
          </a:xfrm>
        </p:grpSpPr>
        <p:sp>
          <p:nvSpPr>
            <p:cNvPr id="22" name="Freeform 6"/>
            <p:cNvSpPr/>
            <p:nvPr/>
          </p:nvSpPr>
          <p:spPr bwMode="auto">
            <a:xfrm>
              <a:off x="3367088" y="-4763"/>
              <a:ext cx="1063625" cy="2782888"/>
            </a:xfrm>
            <a:custGeom>
              <a:avLst/>
              <a:gdLst/>
              <a:ahLst/>
              <a:cxnLst/>
              <a:rect l="0" t="0" r="r" b="b"/>
              <a:pathLst>
                <a:path w="670" h="1753">
                  <a:moveTo>
                    <a:pt x="0" y="1696"/>
                  </a:moveTo>
                  <a:lnTo>
                    <a:pt x="225" y="1753"/>
                  </a:lnTo>
                  <a:lnTo>
                    <a:pt x="670" y="0"/>
                  </a:lnTo>
                  <a:lnTo>
                    <a:pt x="430" y="0"/>
                  </a:lnTo>
                  <a:lnTo>
                    <a:pt x="0" y="1696"/>
                  </a:lnTo>
                  <a:close/>
                </a:path>
              </a:pathLst>
            </a:custGeom>
            <a:solidFill>
              <a:schemeClr val="accent1"/>
            </a:solidFill>
            <a:ln>
              <a:noFill/>
            </a:ln>
          </p:spPr>
        </p:sp>
        <p:sp>
          <p:nvSpPr>
            <p:cNvPr id="23" name="Freeform 7"/>
            <p:cNvSpPr/>
            <p:nvPr/>
          </p:nvSpPr>
          <p:spPr bwMode="auto">
            <a:xfrm>
              <a:off x="2928938" y="-4763"/>
              <a:ext cx="1035050" cy="2673350"/>
            </a:xfrm>
            <a:custGeom>
              <a:avLst/>
              <a:gdLst/>
              <a:ahLst/>
              <a:cxnLst/>
              <a:rect l="0" t="0" r="r" b="b"/>
              <a:pathLst>
                <a:path w="652" h="1684">
                  <a:moveTo>
                    <a:pt x="225" y="1684"/>
                  </a:moveTo>
                  <a:lnTo>
                    <a:pt x="652" y="0"/>
                  </a:lnTo>
                  <a:lnTo>
                    <a:pt x="411" y="0"/>
                  </a:lnTo>
                  <a:lnTo>
                    <a:pt x="0" y="1627"/>
                  </a:lnTo>
                  <a:lnTo>
                    <a:pt x="219" y="1681"/>
                  </a:lnTo>
                  <a:lnTo>
                    <a:pt x="225" y="1684"/>
                  </a:lnTo>
                  <a:close/>
                </a:path>
              </a:pathLst>
            </a:custGeom>
            <a:solidFill>
              <a:schemeClr val="tx1">
                <a:lumMod val="65000"/>
                <a:lumOff val="35000"/>
              </a:schemeClr>
            </a:solidFill>
            <a:ln>
              <a:noFill/>
            </a:ln>
          </p:spPr>
        </p:sp>
        <p:sp>
          <p:nvSpPr>
            <p:cNvPr id="24" name="Freeform 9"/>
            <p:cNvSpPr/>
            <p:nvPr/>
          </p:nvSpPr>
          <p:spPr bwMode="auto">
            <a:xfrm>
              <a:off x="2928938" y="2582862"/>
              <a:ext cx="2693987" cy="4275138"/>
            </a:xfrm>
            <a:custGeom>
              <a:avLst/>
              <a:gdLst/>
              <a:ahLst/>
              <a:cxnLst/>
              <a:rect l="0" t="0" r="r" b="b"/>
              <a:pathLst>
                <a:path w="1697" h="2693">
                  <a:moveTo>
                    <a:pt x="0" y="0"/>
                  </a:moveTo>
                  <a:lnTo>
                    <a:pt x="1622" y="2693"/>
                  </a:lnTo>
                  <a:lnTo>
                    <a:pt x="1697" y="2693"/>
                  </a:lnTo>
                  <a:lnTo>
                    <a:pt x="0" y="0"/>
                  </a:lnTo>
                  <a:close/>
                </a:path>
              </a:pathLst>
            </a:custGeom>
            <a:solidFill>
              <a:schemeClr val="tx1">
                <a:lumMod val="85000"/>
                <a:lumOff val="15000"/>
              </a:schemeClr>
            </a:solidFill>
            <a:ln>
              <a:noFill/>
            </a:ln>
          </p:spPr>
        </p:sp>
        <p:sp>
          <p:nvSpPr>
            <p:cNvPr id="25" name="Freeform 10"/>
            <p:cNvSpPr/>
            <p:nvPr/>
          </p:nvSpPr>
          <p:spPr bwMode="auto">
            <a:xfrm>
              <a:off x="3371850" y="2692400"/>
              <a:ext cx="3332162" cy="4165600"/>
            </a:xfrm>
            <a:custGeom>
              <a:avLst/>
              <a:gdLst/>
              <a:ahLst/>
              <a:cxnLst/>
              <a:rect l="0" t="0" r="r" b="b"/>
              <a:pathLst>
                <a:path w="2099" h="2624">
                  <a:moveTo>
                    <a:pt x="2099" y="2624"/>
                  </a:moveTo>
                  <a:lnTo>
                    <a:pt x="0" y="0"/>
                  </a:lnTo>
                  <a:lnTo>
                    <a:pt x="2021" y="2624"/>
                  </a:lnTo>
                  <a:lnTo>
                    <a:pt x="2099" y="2624"/>
                  </a:lnTo>
                  <a:close/>
                </a:path>
              </a:pathLst>
            </a:custGeom>
            <a:solidFill>
              <a:schemeClr val="accent1">
                <a:lumMod val="50000"/>
              </a:schemeClr>
            </a:solidFill>
            <a:ln>
              <a:noFill/>
            </a:ln>
          </p:spPr>
        </p:sp>
        <p:sp>
          <p:nvSpPr>
            <p:cNvPr id="26" name="Freeform 11"/>
            <p:cNvSpPr/>
            <p:nvPr/>
          </p:nvSpPr>
          <p:spPr bwMode="auto">
            <a:xfrm>
              <a:off x="3367088" y="2687637"/>
              <a:ext cx="4576762" cy="4170363"/>
            </a:xfrm>
            <a:custGeom>
              <a:avLst/>
              <a:gdLst/>
              <a:ahLst/>
              <a:cxnLst/>
              <a:rect l="0" t="0" r="r" b="b"/>
              <a:pathLst>
                <a:path w="2883" h="2627">
                  <a:moveTo>
                    <a:pt x="0" y="0"/>
                  </a:moveTo>
                  <a:lnTo>
                    <a:pt x="3" y="3"/>
                  </a:lnTo>
                  <a:lnTo>
                    <a:pt x="2102" y="2627"/>
                  </a:lnTo>
                  <a:lnTo>
                    <a:pt x="2883" y="2627"/>
                  </a:lnTo>
                  <a:lnTo>
                    <a:pt x="225" y="57"/>
                  </a:lnTo>
                  <a:lnTo>
                    <a:pt x="0" y="0"/>
                  </a:lnTo>
                  <a:close/>
                </a:path>
              </a:pathLst>
            </a:custGeom>
            <a:solidFill>
              <a:schemeClr val="accent1">
                <a:lumMod val="75000"/>
              </a:schemeClr>
            </a:solidFill>
            <a:ln>
              <a:noFill/>
            </a:ln>
          </p:spPr>
        </p:sp>
        <p:sp>
          <p:nvSpPr>
            <p:cNvPr id="27" name="Freeform 12"/>
            <p:cNvSpPr/>
            <p:nvPr/>
          </p:nvSpPr>
          <p:spPr bwMode="auto">
            <a:xfrm>
              <a:off x="2928938" y="2578100"/>
              <a:ext cx="3584575" cy="4279900"/>
            </a:xfrm>
            <a:custGeom>
              <a:avLst/>
              <a:gdLst/>
              <a:ahLst/>
              <a:cxnLst/>
              <a:rect l="0" t="0" r="r" b="b"/>
              <a:pathLst>
                <a:path w="2258" h="2696">
                  <a:moveTo>
                    <a:pt x="2258" y="2696"/>
                  </a:moveTo>
                  <a:lnTo>
                    <a:pt x="264" y="111"/>
                  </a:lnTo>
                  <a:lnTo>
                    <a:pt x="228" y="60"/>
                  </a:lnTo>
                  <a:lnTo>
                    <a:pt x="225" y="57"/>
                  </a:lnTo>
                  <a:lnTo>
                    <a:pt x="0" y="0"/>
                  </a:lnTo>
                  <a:lnTo>
                    <a:pt x="0" y="3"/>
                  </a:lnTo>
                  <a:lnTo>
                    <a:pt x="1697" y="2696"/>
                  </a:lnTo>
                  <a:lnTo>
                    <a:pt x="2258" y="2696"/>
                  </a:lnTo>
                  <a:close/>
                </a:path>
              </a:pathLst>
            </a:custGeom>
            <a:solidFill>
              <a:schemeClr val="tx1">
                <a:lumMod val="75000"/>
                <a:lumOff val="25000"/>
              </a:schemeClr>
            </a:solidFill>
            <a:ln>
              <a:noFill/>
            </a:ln>
          </p:spPr>
        </p:sp>
      </p:grpSp>
      <p:sp>
        <p:nvSpPr>
          <p:cNvPr id="2" name="Title 1"/>
          <p:cNvSpPr>
            <a:spLocks noGrp="1"/>
          </p:cNvSpPr>
          <p:nvPr>
            <p:ph type="ctrTitle"/>
          </p:nvPr>
        </p:nvSpPr>
        <p:spPr>
          <a:xfrm>
            <a:off x="2196301" y="1380069"/>
            <a:ext cx="6430967" cy="2616199"/>
          </a:xfrm>
        </p:spPr>
        <p:txBody>
          <a:bodyPr anchor="b">
            <a:normAutofit/>
          </a:bodyPr>
          <a:lstStyle>
            <a:lvl1pPr algn="r">
              <a:defRPr sz="4500">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3386533" y="3996267"/>
            <a:ext cx="5240734" cy="1388534"/>
          </a:xfrm>
        </p:spPr>
        <p:txBody>
          <a:bodyPr anchor="t">
            <a:normAutofit/>
          </a:bodyPr>
          <a:lstStyle>
            <a:lvl1pPr marL="0" indent="0" algn="r">
              <a:buNone/>
              <a:defRPr sz="1575">
                <a:solidFill>
                  <a:schemeClr val="tx1"/>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1ED66E74-33D1-4E54-BCB1-5DB5A525B161}" type="datetimeFigureOut">
              <a:rPr lang="en-GB" smtClean="0"/>
              <a:t>18/05/2022</a:t>
            </a:fld>
            <a:endParaRPr lang="en-GB"/>
          </a:p>
        </p:txBody>
      </p:sp>
      <p:sp>
        <p:nvSpPr>
          <p:cNvPr id="5" name="Footer Placeholder 4"/>
          <p:cNvSpPr>
            <a:spLocks noGrp="1"/>
          </p:cNvSpPr>
          <p:nvPr>
            <p:ph type="ftr" sz="quarter" idx="11"/>
          </p:nvPr>
        </p:nvSpPr>
        <p:spPr>
          <a:xfrm>
            <a:off x="3999309" y="5883276"/>
            <a:ext cx="3243033" cy="365125"/>
          </a:xfrm>
        </p:spPr>
        <p:txBody>
          <a:bodyPr/>
          <a:lstStyle/>
          <a:p>
            <a:endParaRPr lang="en-GB"/>
          </a:p>
        </p:txBody>
      </p:sp>
      <p:sp>
        <p:nvSpPr>
          <p:cNvPr id="6" name="Slide Number Placeholder 5"/>
          <p:cNvSpPr>
            <a:spLocks noGrp="1"/>
          </p:cNvSpPr>
          <p:nvPr>
            <p:ph type="sldNum" sz="quarter" idx="12"/>
          </p:nvPr>
        </p:nvSpPr>
        <p:spPr/>
        <p:txBody>
          <a:bodyPr/>
          <a:lstStyle/>
          <a:p>
            <a:fld id="{C010FE34-F757-4E04-8C0A-C2B6AA0D81C3}" type="slidenum">
              <a:rPr lang="en-GB" smtClean="0"/>
              <a:t>‹#›</a:t>
            </a:fld>
            <a:endParaRPr lang="en-GB"/>
          </a:p>
        </p:txBody>
      </p:sp>
    </p:spTree>
    <p:extLst>
      <p:ext uri="{BB962C8B-B14F-4D97-AF65-F5344CB8AC3E}">
        <p14:creationId xmlns:p14="http://schemas.microsoft.com/office/powerpoint/2010/main" val="40402079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nchor="ct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ED66E74-33D1-4E54-BCB1-5DB5A525B161}" type="datetimeFigureOut">
              <a:rPr lang="en-GB" smtClean="0"/>
              <a:t>18/05/2022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a:xfrm>
            <a:off x="8213893" y="5867132"/>
            <a:ext cx="413375" cy="365125"/>
          </a:xfrm>
        </p:spPr>
        <p:txBody>
          <a:bodyPr/>
          <a:lstStyle/>
          <a:p>
            <a:fld id="{C010FE34-F757-4E04-8C0A-C2B6AA0D81C3}" type="slidenum">
              <a:rPr lang="en-GB" smtClean="0"/>
              <a:t>‹#›</a:t>
            </a:fld>
            <a:endParaRPr lang="en-GB"/>
          </a:p>
        </p:txBody>
      </p:sp>
    </p:spTree>
    <p:extLst>
      <p:ext uri="{BB962C8B-B14F-4D97-AF65-F5344CB8AC3E}">
        <p14:creationId xmlns:p14="http://schemas.microsoft.com/office/powerpoint/2010/main" val="24566111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929210" y="2666999"/>
            <a:ext cx="6698060" cy="2110382"/>
          </a:xfrm>
        </p:spPr>
        <p:txBody>
          <a:bodyPr anchor="b"/>
          <a:lstStyle>
            <a:lvl1pPr algn="r">
              <a:defRPr sz="3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929209" y="4777381"/>
            <a:ext cx="6698061" cy="860400"/>
          </a:xfrm>
        </p:spPr>
        <p:txBody>
          <a:bodyPr anchor="t">
            <a:normAutofit/>
          </a:bodyPr>
          <a:lstStyle>
            <a:lvl1pPr marL="0" indent="0" algn="r">
              <a:buNone/>
              <a:defRPr sz="150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1ED66E74-33D1-4E54-BCB1-5DB5A525B161}" type="datetimeFigureOut">
              <a:rPr lang="en-GB" smtClean="0"/>
              <a:t>18/05/2022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010FE34-F757-4E04-8C0A-C2B6AA0D81C3}" type="slidenum">
              <a:rPr lang="en-GB" smtClean="0"/>
              <a:t>‹#›</a:t>
            </a:fld>
            <a:endParaRPr lang="en-GB"/>
          </a:p>
        </p:txBody>
      </p:sp>
    </p:spTree>
    <p:extLst>
      <p:ext uri="{BB962C8B-B14F-4D97-AF65-F5344CB8AC3E}">
        <p14:creationId xmlns:p14="http://schemas.microsoft.com/office/powerpoint/2010/main" val="3631717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113234" y="685801"/>
            <a:ext cx="7514035" cy="1752599"/>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113235" y="2667000"/>
            <a:ext cx="3671291" cy="3124201"/>
          </a:xfrm>
        </p:spPr>
        <p:txBody>
          <a:bodyPr>
            <a:normAutofit/>
          </a:bodyPr>
          <a:lstStyle>
            <a:lvl1pPr>
              <a:defRPr sz="1350"/>
            </a:lvl1pPr>
            <a:lvl2pPr>
              <a:defRPr sz="1200"/>
            </a:lvl2pPr>
            <a:lvl3pPr>
              <a:defRPr sz="1050"/>
            </a:lvl3pPr>
            <a:lvl4pPr>
              <a:defRPr sz="900"/>
            </a:lvl4pPr>
            <a:lvl5pPr>
              <a:defRPr sz="900"/>
            </a:lvl5pPr>
            <a:lvl6pPr>
              <a:defRPr sz="900"/>
            </a:lvl6pPr>
            <a:lvl7pPr>
              <a:defRPr sz="900"/>
            </a:lvl7pPr>
            <a:lvl8pPr>
              <a:defRPr sz="900"/>
            </a:lvl8pPr>
            <a:lvl9pPr>
              <a:defRPr sz="9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955975" y="2667000"/>
            <a:ext cx="3671292" cy="3124200"/>
          </a:xfrm>
        </p:spPr>
        <p:txBody>
          <a:bodyPr>
            <a:normAutofit/>
          </a:bodyPr>
          <a:lstStyle>
            <a:lvl1pPr>
              <a:defRPr sz="1350"/>
            </a:lvl1pPr>
            <a:lvl2pPr>
              <a:defRPr sz="1200"/>
            </a:lvl2pPr>
            <a:lvl3pPr>
              <a:defRPr sz="1050"/>
            </a:lvl3pPr>
            <a:lvl4pPr>
              <a:defRPr sz="900"/>
            </a:lvl4pPr>
            <a:lvl5pPr>
              <a:defRPr sz="900"/>
            </a:lvl5pPr>
            <a:lvl6pPr>
              <a:defRPr sz="900"/>
            </a:lvl6pPr>
            <a:lvl7pPr>
              <a:defRPr sz="900"/>
            </a:lvl7pPr>
            <a:lvl8pPr>
              <a:defRPr sz="900"/>
            </a:lvl8pPr>
            <a:lvl9pPr>
              <a:defRPr sz="9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1ED66E74-33D1-4E54-BCB1-5DB5A525B161}" type="datetimeFigureOut">
              <a:rPr lang="en-GB" smtClean="0"/>
              <a:t>18/05/2022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010FE34-F757-4E04-8C0A-C2B6AA0D81C3}" type="slidenum">
              <a:rPr lang="en-GB" smtClean="0"/>
              <a:t>‹#›</a:t>
            </a:fld>
            <a:endParaRPr lang="en-GB"/>
          </a:p>
        </p:txBody>
      </p:sp>
    </p:spTree>
    <p:extLst>
      <p:ext uri="{BB962C8B-B14F-4D97-AF65-F5344CB8AC3E}">
        <p14:creationId xmlns:p14="http://schemas.microsoft.com/office/powerpoint/2010/main" val="13480344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329134" y="2658533"/>
            <a:ext cx="3455391" cy="576262"/>
          </a:xfrm>
        </p:spPr>
        <p:txBody>
          <a:bodyPr anchor="b">
            <a:noAutofit/>
          </a:bodyPr>
          <a:lstStyle>
            <a:lvl1pPr marL="0" indent="0">
              <a:buNone/>
              <a:defRPr sz="2100" b="0">
                <a:solidFill>
                  <a:schemeClr val="accent1">
                    <a:lumMod val="75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4" name="Content Placeholder 3"/>
          <p:cNvSpPr>
            <a:spLocks noGrp="1"/>
          </p:cNvSpPr>
          <p:nvPr>
            <p:ph sz="half" idx="2"/>
          </p:nvPr>
        </p:nvSpPr>
        <p:spPr>
          <a:xfrm>
            <a:off x="1113233" y="3335337"/>
            <a:ext cx="3671292" cy="2455862"/>
          </a:xfrm>
        </p:spPr>
        <p:txBody>
          <a:bodyPr anchor="t">
            <a:normAutofit/>
          </a:bodyPr>
          <a:lstStyle>
            <a:lvl1pPr>
              <a:defRPr sz="1350"/>
            </a:lvl1pPr>
            <a:lvl2pPr>
              <a:defRPr sz="1200"/>
            </a:lvl2pPr>
            <a:lvl3pPr>
              <a:defRPr sz="1050"/>
            </a:lvl3pPr>
            <a:lvl4pPr>
              <a:defRPr sz="900"/>
            </a:lvl4pPr>
            <a:lvl5pPr>
              <a:defRPr sz="900"/>
            </a:lvl5pPr>
            <a:lvl6pPr>
              <a:defRPr sz="900"/>
            </a:lvl6pPr>
            <a:lvl7pPr>
              <a:defRPr sz="900"/>
            </a:lvl7pPr>
            <a:lvl8pPr>
              <a:defRPr sz="900"/>
            </a:lvl8pPr>
            <a:lvl9pPr>
              <a:defRPr sz="9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160366" y="2667000"/>
            <a:ext cx="3466903" cy="576262"/>
          </a:xfrm>
        </p:spPr>
        <p:txBody>
          <a:bodyPr anchor="b">
            <a:noAutofit/>
          </a:bodyPr>
          <a:lstStyle>
            <a:lvl1pPr marL="0" indent="0">
              <a:buNone/>
              <a:defRPr sz="2100" b="0">
                <a:solidFill>
                  <a:schemeClr val="accent1">
                    <a:lumMod val="75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6" name="Content Placeholder 5"/>
          <p:cNvSpPr>
            <a:spLocks noGrp="1"/>
          </p:cNvSpPr>
          <p:nvPr>
            <p:ph sz="quarter" idx="4"/>
          </p:nvPr>
        </p:nvSpPr>
        <p:spPr>
          <a:xfrm>
            <a:off x="4955975" y="3335337"/>
            <a:ext cx="3671292" cy="2455862"/>
          </a:xfrm>
        </p:spPr>
        <p:txBody>
          <a:bodyPr anchor="t">
            <a:normAutofit/>
          </a:bodyPr>
          <a:lstStyle>
            <a:lvl1pPr>
              <a:defRPr sz="1350"/>
            </a:lvl1pPr>
            <a:lvl2pPr>
              <a:defRPr sz="1200"/>
            </a:lvl2pPr>
            <a:lvl3pPr>
              <a:defRPr sz="1050"/>
            </a:lvl3pPr>
            <a:lvl4pPr>
              <a:defRPr sz="900"/>
            </a:lvl4pPr>
            <a:lvl5pPr>
              <a:defRPr sz="900"/>
            </a:lvl5pPr>
            <a:lvl6pPr>
              <a:defRPr sz="900"/>
            </a:lvl6pPr>
            <a:lvl7pPr>
              <a:defRPr sz="900"/>
            </a:lvl7pPr>
            <a:lvl8pPr>
              <a:defRPr sz="900"/>
            </a:lvl8pPr>
            <a:lvl9pPr>
              <a:defRPr sz="9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1ED66E74-33D1-4E54-BCB1-5DB5A525B161}" type="datetimeFigureOut">
              <a:rPr lang="en-GB" smtClean="0"/>
              <a:t>18/05/2022</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C010FE34-F757-4E04-8C0A-C2B6AA0D81C3}" type="slidenum">
              <a:rPr lang="en-GB" smtClean="0"/>
              <a:t>‹#›</a:t>
            </a:fld>
            <a:endParaRPr lang="en-GB"/>
          </a:p>
        </p:txBody>
      </p:sp>
    </p:spTree>
    <p:extLst>
      <p:ext uri="{BB962C8B-B14F-4D97-AF65-F5344CB8AC3E}">
        <p14:creationId xmlns:p14="http://schemas.microsoft.com/office/powerpoint/2010/main" val="32501163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1ED66E74-33D1-4E54-BCB1-5DB5A525B161}" type="datetimeFigureOut">
              <a:rPr lang="en-GB" smtClean="0"/>
              <a:t>18/05/2022</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C010FE34-F757-4E04-8C0A-C2B6AA0D81C3}" type="slidenum">
              <a:rPr lang="en-GB" smtClean="0"/>
              <a:t>‹#›</a:t>
            </a:fld>
            <a:endParaRPr lang="en-GB"/>
          </a:p>
        </p:txBody>
      </p:sp>
    </p:spTree>
    <p:extLst>
      <p:ext uri="{BB962C8B-B14F-4D97-AF65-F5344CB8AC3E}">
        <p14:creationId xmlns:p14="http://schemas.microsoft.com/office/powerpoint/2010/main" val="246577135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ED66E74-33D1-4E54-BCB1-5DB5A525B161}" type="datetimeFigureOut">
              <a:rPr lang="en-GB" smtClean="0"/>
              <a:t>18/05/2022</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C010FE34-F757-4E04-8C0A-C2B6AA0D81C3}" type="slidenum">
              <a:rPr lang="en-GB" smtClean="0"/>
              <a:t>‹#›</a:t>
            </a:fld>
            <a:endParaRPr lang="en-GB"/>
          </a:p>
        </p:txBody>
      </p:sp>
    </p:spTree>
    <p:extLst>
      <p:ext uri="{BB962C8B-B14F-4D97-AF65-F5344CB8AC3E}">
        <p14:creationId xmlns:p14="http://schemas.microsoft.com/office/powerpoint/2010/main" val="7271324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00757EDC-6B31-45E9-BA30-15FF96DD2CB3}" type="datetimeFigureOut">
              <a:rPr lang="en-GB" smtClean="0"/>
              <a:t>18/05/2022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a:xfrm>
            <a:off x="4716016" y="6273246"/>
            <a:ext cx="2133600" cy="365125"/>
          </a:xfrm>
        </p:spPr>
        <p:txBody>
          <a:bodyPr/>
          <a:lstStyle/>
          <a:p>
            <a:fld id="{05A68930-E3C2-4B36-A188-1ECE04168AF3}" type="slidenum">
              <a:rPr lang="en-GB" smtClean="0"/>
              <a:t>‹#›</a:t>
            </a:fld>
            <a:endParaRPr lang="en-GB"/>
          </a:p>
        </p:txBody>
      </p:sp>
    </p:spTree>
    <p:extLst>
      <p:ext uri="{BB962C8B-B14F-4D97-AF65-F5344CB8AC3E}">
        <p14:creationId xmlns:p14="http://schemas.microsoft.com/office/powerpoint/2010/main" val="92681326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13234" y="1600200"/>
            <a:ext cx="2661841" cy="1371600"/>
          </a:xfrm>
        </p:spPr>
        <p:txBody>
          <a:bodyPr anchor="b">
            <a:normAutofit/>
          </a:bodyPr>
          <a:lstStyle>
            <a:lvl1pPr algn="ctr">
              <a:defRPr sz="1800" b="0"/>
            </a:lvl1pPr>
          </a:lstStyle>
          <a:p>
            <a:r>
              <a:rPr lang="en-US" smtClean="0"/>
              <a:t>Click to edit Master title style</a:t>
            </a:r>
            <a:endParaRPr lang="en-US" dirty="0"/>
          </a:p>
        </p:txBody>
      </p:sp>
      <p:sp>
        <p:nvSpPr>
          <p:cNvPr id="3" name="Content Placeholder 2"/>
          <p:cNvSpPr>
            <a:spLocks noGrp="1"/>
          </p:cNvSpPr>
          <p:nvPr>
            <p:ph idx="1"/>
          </p:nvPr>
        </p:nvSpPr>
        <p:spPr>
          <a:xfrm>
            <a:off x="3946525" y="685800"/>
            <a:ext cx="4680743" cy="5105401"/>
          </a:xfrm>
        </p:spPr>
        <p:txBody>
          <a:bodyPr anchor="ctr">
            <a:normAutofit/>
          </a:bodyPr>
          <a:lstStyle>
            <a:lvl1pPr>
              <a:defRPr sz="1500"/>
            </a:lvl1pPr>
            <a:lvl2pPr>
              <a:defRPr sz="1350"/>
            </a:lvl2pPr>
            <a:lvl3pPr>
              <a:defRPr sz="1200"/>
            </a:lvl3pPr>
            <a:lvl4pPr>
              <a:defRPr sz="1050"/>
            </a:lvl4pPr>
            <a:lvl5pPr>
              <a:defRPr sz="1050"/>
            </a:lvl5pPr>
            <a:lvl6pPr>
              <a:defRPr sz="1050"/>
            </a:lvl6pPr>
            <a:lvl7pPr>
              <a:defRPr sz="1050"/>
            </a:lvl7pPr>
            <a:lvl8pPr>
              <a:defRPr sz="1050"/>
            </a:lvl8pPr>
            <a:lvl9pPr>
              <a:defRPr sz="105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113234" y="2971800"/>
            <a:ext cx="2661841" cy="1828800"/>
          </a:xfrm>
        </p:spPr>
        <p:txBody>
          <a:bodyPr>
            <a:normAutofit/>
          </a:bodyPr>
          <a:lstStyle>
            <a:lvl1pPr marL="0" indent="0" algn="ctr">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Edit Master text styles</a:t>
            </a:r>
          </a:p>
        </p:txBody>
      </p:sp>
      <p:sp>
        <p:nvSpPr>
          <p:cNvPr id="5" name="Date Placeholder 4"/>
          <p:cNvSpPr>
            <a:spLocks noGrp="1"/>
          </p:cNvSpPr>
          <p:nvPr>
            <p:ph type="dt" sz="half" idx="10"/>
          </p:nvPr>
        </p:nvSpPr>
        <p:spPr/>
        <p:txBody>
          <a:bodyPr/>
          <a:lstStyle/>
          <a:p>
            <a:fld id="{1ED66E74-33D1-4E54-BCB1-5DB5A525B161}" type="datetimeFigureOut">
              <a:rPr lang="en-GB" smtClean="0"/>
              <a:t>18/05/2022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010FE34-F757-4E04-8C0A-C2B6AA0D81C3}" type="slidenum">
              <a:rPr lang="en-GB" smtClean="0"/>
              <a:t>‹#›</a:t>
            </a:fld>
            <a:endParaRPr lang="en-GB"/>
          </a:p>
        </p:txBody>
      </p:sp>
    </p:spTree>
    <p:extLst>
      <p:ext uri="{BB962C8B-B14F-4D97-AF65-F5344CB8AC3E}">
        <p14:creationId xmlns:p14="http://schemas.microsoft.com/office/powerpoint/2010/main" val="142038683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12043" y="1752599"/>
            <a:ext cx="4069619" cy="1371600"/>
          </a:xfrm>
        </p:spPr>
        <p:txBody>
          <a:bodyPr anchor="b">
            <a:normAutofit/>
          </a:bodyPr>
          <a:lstStyle>
            <a:lvl1pPr algn="ctr">
              <a:defRPr sz="2100" b="0"/>
            </a:lvl1pPr>
          </a:lstStyle>
          <a:p>
            <a:r>
              <a:rPr lang="en-US" smtClean="0"/>
              <a:t>Click to edit Master title style</a:t>
            </a:r>
            <a:endParaRPr lang="en-US" dirty="0"/>
          </a:p>
        </p:txBody>
      </p:sp>
      <p:sp>
        <p:nvSpPr>
          <p:cNvPr id="14" name="Picture Placeholder 2"/>
          <p:cNvSpPr>
            <a:spLocks noGrp="1" noChangeAspect="1"/>
          </p:cNvSpPr>
          <p:nvPr>
            <p:ph type="pic" idx="1"/>
          </p:nvPr>
        </p:nvSpPr>
        <p:spPr>
          <a:xfrm>
            <a:off x="5696011" y="914400"/>
            <a:ext cx="2460731" cy="4572000"/>
          </a:xfrm>
          <a:prstGeom prst="roundRect">
            <a:avLst>
              <a:gd name="adj" fmla="val 42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smtClean="0"/>
              <a:t>Click icon to add picture</a:t>
            </a:r>
            <a:endParaRPr lang="en-US" dirty="0"/>
          </a:p>
        </p:txBody>
      </p:sp>
      <p:sp>
        <p:nvSpPr>
          <p:cNvPr id="4" name="Text Placeholder 3"/>
          <p:cNvSpPr>
            <a:spLocks noGrp="1"/>
          </p:cNvSpPr>
          <p:nvPr>
            <p:ph type="body" sz="half" idx="2"/>
          </p:nvPr>
        </p:nvSpPr>
        <p:spPr>
          <a:xfrm>
            <a:off x="1112043" y="3124199"/>
            <a:ext cx="4069619" cy="1828800"/>
          </a:xfrm>
        </p:spPr>
        <p:txBody>
          <a:bodyPr>
            <a:normAutofit/>
          </a:bodyPr>
          <a:lstStyle>
            <a:lvl1pPr marL="0" indent="0" algn="ctr">
              <a:buNone/>
              <a:defRPr sz="13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Edit Master text styles</a:t>
            </a:r>
          </a:p>
        </p:txBody>
      </p:sp>
      <p:sp>
        <p:nvSpPr>
          <p:cNvPr id="5" name="Date Placeholder 4"/>
          <p:cNvSpPr>
            <a:spLocks noGrp="1"/>
          </p:cNvSpPr>
          <p:nvPr>
            <p:ph type="dt" sz="half" idx="10"/>
          </p:nvPr>
        </p:nvSpPr>
        <p:spPr/>
        <p:txBody>
          <a:bodyPr/>
          <a:lstStyle/>
          <a:p>
            <a:fld id="{1ED66E74-33D1-4E54-BCB1-5DB5A525B161}" type="datetimeFigureOut">
              <a:rPr lang="en-GB" smtClean="0"/>
              <a:t>18/05/2022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010FE34-F757-4E04-8C0A-C2B6AA0D81C3}" type="slidenum">
              <a:rPr lang="en-GB" smtClean="0"/>
              <a:t>‹#›</a:t>
            </a:fld>
            <a:endParaRPr lang="en-GB"/>
          </a:p>
        </p:txBody>
      </p:sp>
    </p:spTree>
    <p:extLst>
      <p:ext uri="{BB962C8B-B14F-4D97-AF65-F5344CB8AC3E}">
        <p14:creationId xmlns:p14="http://schemas.microsoft.com/office/powerpoint/2010/main" val="85854526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13234" y="4732865"/>
            <a:ext cx="7514033" cy="566738"/>
          </a:xfrm>
        </p:spPr>
        <p:txBody>
          <a:bodyPr anchor="b">
            <a:normAutofit/>
          </a:bodyPr>
          <a:lstStyle>
            <a:lvl1pPr algn="ctr">
              <a:defRPr sz="18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789509" y="932112"/>
            <a:ext cx="6169458"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smtClean="0"/>
              <a:t>Click icon to add picture</a:t>
            </a:r>
            <a:endParaRPr lang="en-US" dirty="0"/>
          </a:p>
        </p:txBody>
      </p:sp>
      <p:sp>
        <p:nvSpPr>
          <p:cNvPr id="4" name="Text Placeholder 3"/>
          <p:cNvSpPr>
            <a:spLocks noGrp="1"/>
          </p:cNvSpPr>
          <p:nvPr>
            <p:ph type="body" sz="half" idx="2"/>
          </p:nvPr>
        </p:nvSpPr>
        <p:spPr>
          <a:xfrm>
            <a:off x="1113234" y="5299603"/>
            <a:ext cx="7514033" cy="493712"/>
          </a:xfrm>
        </p:spPr>
        <p:txBody>
          <a:bodyPr>
            <a:normAutofit/>
          </a:bodyPr>
          <a:lstStyle>
            <a:lvl1pPr marL="0" indent="0" algn="ctr">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Edit Master text styles</a:t>
            </a:r>
          </a:p>
        </p:txBody>
      </p:sp>
      <p:sp>
        <p:nvSpPr>
          <p:cNvPr id="5" name="Date Placeholder 4"/>
          <p:cNvSpPr>
            <a:spLocks noGrp="1"/>
          </p:cNvSpPr>
          <p:nvPr>
            <p:ph type="dt" sz="half" idx="10"/>
          </p:nvPr>
        </p:nvSpPr>
        <p:spPr/>
        <p:txBody>
          <a:bodyPr/>
          <a:lstStyle/>
          <a:p>
            <a:fld id="{1ED66E74-33D1-4E54-BCB1-5DB5A525B161}" type="datetimeFigureOut">
              <a:rPr lang="en-GB" smtClean="0"/>
              <a:t>18/05/2022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010FE34-F757-4E04-8C0A-C2B6AA0D81C3}" type="slidenum">
              <a:rPr lang="en-GB" smtClean="0"/>
              <a:t>‹#›</a:t>
            </a:fld>
            <a:endParaRPr lang="en-GB"/>
          </a:p>
        </p:txBody>
      </p:sp>
    </p:spTree>
    <p:extLst>
      <p:ext uri="{BB962C8B-B14F-4D97-AF65-F5344CB8AC3E}">
        <p14:creationId xmlns:p14="http://schemas.microsoft.com/office/powerpoint/2010/main" val="320829334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13235" y="685800"/>
            <a:ext cx="7514033" cy="3048000"/>
          </a:xfrm>
        </p:spPr>
        <p:txBody>
          <a:bodyPr anchor="ctr">
            <a:normAutofit/>
          </a:bodyPr>
          <a:lstStyle>
            <a:lvl1pPr algn="ctr">
              <a:defRPr sz="2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113234" y="4343400"/>
            <a:ext cx="7514035" cy="1447800"/>
          </a:xfrm>
        </p:spPr>
        <p:txBody>
          <a:bodyPr anchor="ctr">
            <a:normAutofit/>
          </a:bodyPr>
          <a:lstStyle>
            <a:lvl1pPr marL="0" indent="0" algn="ctr">
              <a:buNone/>
              <a:defRPr sz="150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1ED66E74-33D1-4E54-BCB1-5DB5A525B161}" type="datetimeFigureOut">
              <a:rPr lang="en-GB" smtClean="0"/>
              <a:t>18/05/2022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010FE34-F757-4E04-8C0A-C2B6AA0D81C3}" type="slidenum">
              <a:rPr lang="en-GB" smtClean="0"/>
              <a:t>‹#›</a:t>
            </a:fld>
            <a:endParaRPr lang="en-GB"/>
          </a:p>
        </p:txBody>
      </p:sp>
    </p:spTree>
    <p:extLst>
      <p:ext uri="{BB962C8B-B14F-4D97-AF65-F5344CB8AC3E}">
        <p14:creationId xmlns:p14="http://schemas.microsoft.com/office/powerpoint/2010/main" val="268960512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1198959" y="863023"/>
            <a:ext cx="457200" cy="584776"/>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6000" dirty="0">
                <a:solidFill>
                  <a:schemeClr val="tx1"/>
                </a:solidFill>
                <a:effectLst/>
              </a:rPr>
              <a:t>“</a:t>
            </a:r>
          </a:p>
        </p:txBody>
      </p:sp>
      <p:sp>
        <p:nvSpPr>
          <p:cNvPr id="15" name="TextBox 14"/>
          <p:cNvSpPr txBox="1"/>
          <p:nvPr/>
        </p:nvSpPr>
        <p:spPr>
          <a:xfrm>
            <a:off x="8170069" y="2819399"/>
            <a:ext cx="457200" cy="584776"/>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6000" dirty="0">
                <a:solidFill>
                  <a:schemeClr val="tx1"/>
                </a:solidFill>
                <a:effectLst/>
              </a:rPr>
              <a:t>”</a:t>
            </a:r>
          </a:p>
        </p:txBody>
      </p:sp>
      <p:sp>
        <p:nvSpPr>
          <p:cNvPr id="2" name="Title 1"/>
          <p:cNvSpPr>
            <a:spLocks noGrp="1"/>
          </p:cNvSpPr>
          <p:nvPr>
            <p:ph type="title"/>
          </p:nvPr>
        </p:nvSpPr>
        <p:spPr>
          <a:xfrm>
            <a:off x="1656159" y="685801"/>
            <a:ext cx="6742509" cy="2743199"/>
          </a:xfrm>
        </p:spPr>
        <p:txBody>
          <a:bodyPr anchor="ctr">
            <a:normAutofit/>
          </a:bodyPr>
          <a:lstStyle>
            <a:lvl1pPr algn="ctr">
              <a:defRPr sz="24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827609" y="3428999"/>
            <a:ext cx="6399611" cy="381000"/>
          </a:xfrm>
        </p:spPr>
        <p:txBody>
          <a:bodyPr anchor="ctr">
            <a:normAutofit/>
          </a:bodyPr>
          <a:lstStyle>
            <a:lvl1pPr marL="0" indent="0">
              <a:buFontTx/>
              <a:buNone/>
              <a:defRPr sz="1350"/>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smtClean="0"/>
              <a:t>Edit Master text styles</a:t>
            </a:r>
          </a:p>
        </p:txBody>
      </p:sp>
      <p:sp>
        <p:nvSpPr>
          <p:cNvPr id="3" name="Text Placeholder 2"/>
          <p:cNvSpPr>
            <a:spLocks noGrp="1"/>
          </p:cNvSpPr>
          <p:nvPr>
            <p:ph type="body" idx="1"/>
          </p:nvPr>
        </p:nvSpPr>
        <p:spPr>
          <a:xfrm>
            <a:off x="1113234" y="4343400"/>
            <a:ext cx="7514033" cy="1447800"/>
          </a:xfrm>
        </p:spPr>
        <p:txBody>
          <a:bodyPr anchor="ctr">
            <a:normAutofit/>
          </a:bodyPr>
          <a:lstStyle>
            <a:lvl1pPr marL="0" indent="0" algn="ctr">
              <a:buNone/>
              <a:defRPr sz="150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1ED66E74-33D1-4E54-BCB1-5DB5A525B161}" type="datetimeFigureOut">
              <a:rPr lang="en-GB" smtClean="0"/>
              <a:t>18/05/2022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010FE34-F757-4E04-8C0A-C2B6AA0D81C3}" type="slidenum">
              <a:rPr lang="en-GB" smtClean="0"/>
              <a:t>‹#›</a:t>
            </a:fld>
            <a:endParaRPr lang="en-GB"/>
          </a:p>
        </p:txBody>
      </p:sp>
    </p:spTree>
    <p:extLst>
      <p:ext uri="{BB962C8B-B14F-4D97-AF65-F5344CB8AC3E}">
        <p14:creationId xmlns:p14="http://schemas.microsoft.com/office/powerpoint/2010/main" val="138942267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13235" y="3308581"/>
            <a:ext cx="7514032" cy="1468800"/>
          </a:xfrm>
        </p:spPr>
        <p:txBody>
          <a:bodyPr anchor="b">
            <a:normAutofit/>
          </a:bodyPr>
          <a:lstStyle>
            <a:lvl1pPr algn="r">
              <a:defRPr sz="2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113234" y="4777381"/>
            <a:ext cx="7514033" cy="860400"/>
          </a:xfrm>
        </p:spPr>
        <p:txBody>
          <a:bodyPr anchor="t">
            <a:normAutofit/>
          </a:bodyPr>
          <a:lstStyle>
            <a:lvl1pPr marL="0" indent="0" algn="r">
              <a:buNone/>
              <a:defRPr sz="150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1ED66E74-33D1-4E54-BCB1-5DB5A525B161}" type="datetimeFigureOut">
              <a:rPr lang="en-GB" smtClean="0"/>
              <a:t>18/05/2022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010FE34-F757-4E04-8C0A-C2B6AA0D81C3}" type="slidenum">
              <a:rPr lang="en-GB" smtClean="0"/>
              <a:t>‹#›</a:t>
            </a:fld>
            <a:endParaRPr lang="en-GB"/>
          </a:p>
        </p:txBody>
      </p:sp>
    </p:spTree>
    <p:extLst>
      <p:ext uri="{BB962C8B-B14F-4D97-AF65-F5344CB8AC3E}">
        <p14:creationId xmlns:p14="http://schemas.microsoft.com/office/powerpoint/2010/main" val="264887440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4" name="TextBox 13"/>
          <p:cNvSpPr txBox="1"/>
          <p:nvPr/>
        </p:nvSpPr>
        <p:spPr>
          <a:xfrm>
            <a:off x="1198959" y="863023"/>
            <a:ext cx="457200" cy="584776"/>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6000" dirty="0">
                <a:solidFill>
                  <a:schemeClr val="tx1"/>
                </a:solidFill>
                <a:effectLst/>
              </a:rPr>
              <a:t>“</a:t>
            </a:r>
          </a:p>
        </p:txBody>
      </p:sp>
      <p:sp>
        <p:nvSpPr>
          <p:cNvPr id="15" name="TextBox 14"/>
          <p:cNvSpPr txBox="1"/>
          <p:nvPr/>
        </p:nvSpPr>
        <p:spPr>
          <a:xfrm>
            <a:off x="8170069" y="2819399"/>
            <a:ext cx="457200" cy="584776"/>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6000" dirty="0">
                <a:solidFill>
                  <a:schemeClr val="tx1"/>
                </a:solidFill>
                <a:effectLst/>
              </a:rPr>
              <a:t>”</a:t>
            </a:r>
          </a:p>
        </p:txBody>
      </p:sp>
      <p:sp>
        <p:nvSpPr>
          <p:cNvPr id="2" name="Title 1"/>
          <p:cNvSpPr>
            <a:spLocks noGrp="1"/>
          </p:cNvSpPr>
          <p:nvPr>
            <p:ph type="title"/>
          </p:nvPr>
        </p:nvSpPr>
        <p:spPr>
          <a:xfrm>
            <a:off x="1656159" y="685801"/>
            <a:ext cx="6742509" cy="2743199"/>
          </a:xfrm>
        </p:spPr>
        <p:txBody>
          <a:bodyPr anchor="ctr">
            <a:normAutofit/>
          </a:bodyPr>
          <a:lstStyle>
            <a:lvl1pPr algn="ctr">
              <a:defRPr sz="24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113235" y="3886200"/>
            <a:ext cx="7514033" cy="889000"/>
          </a:xfrm>
        </p:spPr>
        <p:txBody>
          <a:bodyPr vert="horz" lIns="91440" tIns="45720" rIns="91440" bIns="45720" rtlCol="0" anchor="b">
            <a:normAutofit/>
          </a:bodyPr>
          <a:lstStyle>
            <a:lvl1pPr algn="r">
              <a:buNone/>
              <a:defRPr lang="en-US" sz="1800" b="0" cap="none" dirty="0">
                <a:ln w="3175" cmpd="sng">
                  <a:noFill/>
                </a:ln>
                <a:solidFill>
                  <a:schemeClr val="tx1"/>
                </a:solidFill>
                <a:effectLst/>
              </a:defRPr>
            </a:lvl1pPr>
          </a:lstStyle>
          <a:p>
            <a:pPr marL="0" lvl="0">
              <a:spcBef>
                <a:spcPct val="0"/>
              </a:spcBef>
              <a:buNone/>
            </a:pPr>
            <a:r>
              <a:rPr lang="en-US" smtClean="0"/>
              <a:t>Edit Master text styles</a:t>
            </a:r>
          </a:p>
        </p:txBody>
      </p:sp>
      <p:sp>
        <p:nvSpPr>
          <p:cNvPr id="3" name="Text Placeholder 2"/>
          <p:cNvSpPr>
            <a:spLocks noGrp="1"/>
          </p:cNvSpPr>
          <p:nvPr>
            <p:ph type="body" idx="1"/>
          </p:nvPr>
        </p:nvSpPr>
        <p:spPr>
          <a:xfrm>
            <a:off x="1113234" y="4775200"/>
            <a:ext cx="7514033" cy="1016000"/>
          </a:xfrm>
        </p:spPr>
        <p:txBody>
          <a:bodyPr anchor="t">
            <a:normAutofit/>
          </a:bodyPr>
          <a:lstStyle>
            <a:lvl1pPr marL="0" indent="0" algn="r">
              <a:buNone/>
              <a:defRPr sz="135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1ED66E74-33D1-4E54-BCB1-5DB5A525B161}" type="datetimeFigureOut">
              <a:rPr lang="en-GB" smtClean="0"/>
              <a:t>18/05/2022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010FE34-F757-4E04-8C0A-C2B6AA0D81C3}" type="slidenum">
              <a:rPr lang="en-GB" smtClean="0"/>
              <a:t>‹#›</a:t>
            </a:fld>
            <a:endParaRPr lang="en-GB"/>
          </a:p>
        </p:txBody>
      </p:sp>
    </p:spTree>
    <p:extLst>
      <p:ext uri="{BB962C8B-B14F-4D97-AF65-F5344CB8AC3E}">
        <p14:creationId xmlns:p14="http://schemas.microsoft.com/office/powerpoint/2010/main" val="340549044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113235" y="685801"/>
            <a:ext cx="7514034" cy="2727325"/>
          </a:xfrm>
        </p:spPr>
        <p:txBody>
          <a:bodyPr vert="horz" lIns="91440" tIns="45720" rIns="91440" bIns="45720" rtlCol="0" anchor="ctr">
            <a:normAutofit/>
          </a:bodyPr>
          <a:lstStyle>
            <a:lvl1pPr>
              <a:defRPr lang="en-US" b="0" dirty="0"/>
            </a:lvl1pPr>
          </a:lstStyle>
          <a:p>
            <a:pPr marL="0" lvl="0"/>
            <a:r>
              <a:rPr lang="en-US" smtClean="0"/>
              <a:t>Click to edit Master title style</a:t>
            </a:r>
            <a:endParaRPr lang="en-US" dirty="0"/>
          </a:p>
        </p:txBody>
      </p:sp>
      <p:sp>
        <p:nvSpPr>
          <p:cNvPr id="10" name="Text Placeholder 9"/>
          <p:cNvSpPr>
            <a:spLocks noGrp="1"/>
          </p:cNvSpPr>
          <p:nvPr>
            <p:ph type="body" sz="quarter" idx="13"/>
          </p:nvPr>
        </p:nvSpPr>
        <p:spPr>
          <a:xfrm>
            <a:off x="1113234" y="3505200"/>
            <a:ext cx="7514035" cy="838200"/>
          </a:xfrm>
        </p:spPr>
        <p:txBody>
          <a:bodyPr vert="horz" lIns="91440" tIns="45720" rIns="91440" bIns="45720" rtlCol="0" anchor="b">
            <a:normAutofit/>
          </a:bodyPr>
          <a:lstStyle>
            <a:lvl1pPr>
              <a:buNone/>
              <a:defRPr lang="en-US" sz="2100" b="0" cap="none" dirty="0">
                <a:ln w="3175" cmpd="sng">
                  <a:noFill/>
                </a:ln>
                <a:solidFill>
                  <a:schemeClr val="tx1"/>
                </a:solidFill>
                <a:effectLst/>
              </a:defRPr>
            </a:lvl1pPr>
          </a:lstStyle>
          <a:p>
            <a:pPr marL="0" lvl="0">
              <a:spcBef>
                <a:spcPct val="0"/>
              </a:spcBef>
              <a:buNone/>
            </a:pPr>
            <a:r>
              <a:rPr lang="en-US" smtClean="0"/>
              <a:t>Edit Master text styles</a:t>
            </a:r>
          </a:p>
        </p:txBody>
      </p:sp>
      <p:sp>
        <p:nvSpPr>
          <p:cNvPr id="3" name="Text Placeholder 2"/>
          <p:cNvSpPr>
            <a:spLocks noGrp="1"/>
          </p:cNvSpPr>
          <p:nvPr>
            <p:ph type="body" idx="1"/>
          </p:nvPr>
        </p:nvSpPr>
        <p:spPr>
          <a:xfrm>
            <a:off x="1113234" y="4343400"/>
            <a:ext cx="7514035" cy="1447800"/>
          </a:xfrm>
        </p:spPr>
        <p:txBody>
          <a:bodyPr anchor="t">
            <a:normAutofit/>
          </a:bodyPr>
          <a:lstStyle>
            <a:lvl1pPr marL="0" indent="0" algn="l">
              <a:buNone/>
              <a:defRPr sz="135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1ED66E74-33D1-4E54-BCB1-5DB5A525B161}" type="datetimeFigureOut">
              <a:rPr lang="en-GB" smtClean="0"/>
              <a:t>18/05/2022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010FE34-F757-4E04-8C0A-C2B6AA0D81C3}" type="slidenum">
              <a:rPr lang="en-GB" smtClean="0"/>
              <a:t>‹#›</a:t>
            </a:fld>
            <a:endParaRPr lang="en-GB"/>
          </a:p>
        </p:txBody>
      </p:sp>
    </p:spTree>
    <p:extLst>
      <p:ext uri="{BB962C8B-B14F-4D97-AF65-F5344CB8AC3E}">
        <p14:creationId xmlns:p14="http://schemas.microsoft.com/office/powerpoint/2010/main" val="179919825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ED66E74-33D1-4E54-BCB1-5DB5A525B161}" type="datetimeFigureOut">
              <a:rPr lang="en-GB" smtClean="0"/>
              <a:t>18/05/2022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010FE34-F757-4E04-8C0A-C2B6AA0D81C3}" type="slidenum">
              <a:rPr lang="en-GB" smtClean="0"/>
              <a:t>‹#›</a:t>
            </a:fld>
            <a:endParaRPr lang="en-GB"/>
          </a:p>
        </p:txBody>
      </p:sp>
    </p:spTree>
    <p:extLst>
      <p:ext uri="{BB962C8B-B14F-4D97-AF65-F5344CB8AC3E}">
        <p14:creationId xmlns:p14="http://schemas.microsoft.com/office/powerpoint/2010/main" val="135048685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99492" y="685800"/>
            <a:ext cx="1327777" cy="51054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113234" y="685800"/>
            <a:ext cx="6014807" cy="5105400"/>
          </a:xfrm>
        </p:spPr>
        <p:txBody>
          <a:bodyPr vert="eaVert"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ED66E74-33D1-4E54-BCB1-5DB5A525B161}" type="datetimeFigureOut">
              <a:rPr lang="en-GB" smtClean="0"/>
              <a:t>18/05/2022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010FE34-F757-4E04-8C0A-C2B6AA0D81C3}" type="slidenum">
              <a:rPr lang="en-GB" smtClean="0"/>
              <a:t>‹#›</a:t>
            </a:fld>
            <a:endParaRPr lang="en-GB"/>
          </a:p>
        </p:txBody>
      </p:sp>
    </p:spTree>
    <p:extLst>
      <p:ext uri="{BB962C8B-B14F-4D97-AF65-F5344CB8AC3E}">
        <p14:creationId xmlns:p14="http://schemas.microsoft.com/office/powerpoint/2010/main" val="14441839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0757EDC-6B31-45E9-BA30-15FF96DD2CB3}" type="datetimeFigureOut">
              <a:rPr lang="en-GB" smtClean="0"/>
              <a:t>18/05/2022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5A68930-E3C2-4B36-A188-1ECE04168AF3}" type="slidenum">
              <a:rPr lang="en-GB" smtClean="0"/>
              <a:t>‹#›</a:t>
            </a:fld>
            <a:endParaRPr lang="en-GB"/>
          </a:p>
        </p:txBody>
      </p:sp>
    </p:spTree>
    <p:extLst>
      <p:ext uri="{BB962C8B-B14F-4D97-AF65-F5344CB8AC3E}">
        <p14:creationId xmlns:p14="http://schemas.microsoft.com/office/powerpoint/2010/main" val="40393268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00757EDC-6B31-45E9-BA30-15FF96DD2CB3}" type="datetimeFigureOut">
              <a:rPr lang="en-GB" smtClean="0"/>
              <a:t>18/05/2022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5A68930-E3C2-4B36-A188-1ECE04168AF3}" type="slidenum">
              <a:rPr lang="en-GB" smtClean="0"/>
              <a:t>‹#›</a:t>
            </a:fld>
            <a:endParaRPr lang="en-GB"/>
          </a:p>
        </p:txBody>
      </p:sp>
    </p:spTree>
    <p:extLst>
      <p:ext uri="{BB962C8B-B14F-4D97-AF65-F5344CB8AC3E}">
        <p14:creationId xmlns:p14="http://schemas.microsoft.com/office/powerpoint/2010/main" val="25841195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00757EDC-6B31-45E9-BA30-15FF96DD2CB3}" type="datetimeFigureOut">
              <a:rPr lang="en-GB" smtClean="0"/>
              <a:t>18/05/2022</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05A68930-E3C2-4B36-A188-1ECE04168AF3}" type="slidenum">
              <a:rPr lang="en-GB" smtClean="0"/>
              <a:t>‹#›</a:t>
            </a:fld>
            <a:endParaRPr lang="en-GB"/>
          </a:p>
        </p:txBody>
      </p:sp>
    </p:spTree>
    <p:extLst>
      <p:ext uri="{BB962C8B-B14F-4D97-AF65-F5344CB8AC3E}">
        <p14:creationId xmlns:p14="http://schemas.microsoft.com/office/powerpoint/2010/main" val="39749648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00757EDC-6B31-45E9-BA30-15FF96DD2CB3}" type="datetimeFigureOut">
              <a:rPr lang="en-GB" smtClean="0"/>
              <a:t>18/05/2022</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05A68930-E3C2-4B36-A188-1ECE04168AF3}" type="slidenum">
              <a:rPr lang="en-GB" smtClean="0"/>
              <a:t>‹#›</a:t>
            </a:fld>
            <a:endParaRPr lang="en-GB"/>
          </a:p>
        </p:txBody>
      </p:sp>
    </p:spTree>
    <p:extLst>
      <p:ext uri="{BB962C8B-B14F-4D97-AF65-F5344CB8AC3E}">
        <p14:creationId xmlns:p14="http://schemas.microsoft.com/office/powerpoint/2010/main" val="1431564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0757EDC-6B31-45E9-BA30-15FF96DD2CB3}" type="datetimeFigureOut">
              <a:rPr lang="en-GB" smtClean="0"/>
              <a:t>18/05/2022</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05A68930-E3C2-4B36-A188-1ECE04168AF3}" type="slidenum">
              <a:rPr lang="en-GB" smtClean="0"/>
              <a:t>‹#›</a:t>
            </a:fld>
            <a:endParaRPr lang="en-GB"/>
          </a:p>
        </p:txBody>
      </p:sp>
    </p:spTree>
    <p:extLst>
      <p:ext uri="{BB962C8B-B14F-4D97-AF65-F5344CB8AC3E}">
        <p14:creationId xmlns:p14="http://schemas.microsoft.com/office/powerpoint/2010/main" val="1851804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0757EDC-6B31-45E9-BA30-15FF96DD2CB3}" type="datetimeFigureOut">
              <a:rPr lang="en-GB" smtClean="0"/>
              <a:t>18/05/2022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5A68930-E3C2-4B36-A188-1ECE04168AF3}" type="slidenum">
              <a:rPr lang="en-GB" smtClean="0"/>
              <a:t>‹#›</a:t>
            </a:fld>
            <a:endParaRPr lang="en-GB"/>
          </a:p>
        </p:txBody>
      </p:sp>
    </p:spTree>
    <p:extLst>
      <p:ext uri="{BB962C8B-B14F-4D97-AF65-F5344CB8AC3E}">
        <p14:creationId xmlns:p14="http://schemas.microsoft.com/office/powerpoint/2010/main" val="27003189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0757EDC-6B31-45E9-BA30-15FF96DD2CB3}" type="datetimeFigureOut">
              <a:rPr lang="en-GB" smtClean="0"/>
              <a:t>18/05/2022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5A68930-E3C2-4B36-A188-1ECE04168AF3}" type="slidenum">
              <a:rPr lang="en-GB" smtClean="0"/>
              <a:t>‹#›</a:t>
            </a:fld>
            <a:endParaRPr lang="en-GB"/>
          </a:p>
        </p:txBody>
      </p:sp>
    </p:spTree>
    <p:extLst>
      <p:ext uri="{BB962C8B-B14F-4D97-AF65-F5344CB8AC3E}">
        <p14:creationId xmlns:p14="http://schemas.microsoft.com/office/powerpoint/2010/main" val="19829356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a:solidFill>
            <a:schemeClr val="tx2">
              <a:lumMod val="20000"/>
              <a:lumOff val="80000"/>
            </a:schemeClr>
          </a:solidFill>
        </p:spPr>
        <p:txBody>
          <a:bodyPr vert="horz" lIns="91440" tIns="45720" rIns="91440" bIns="45720" rtlCol="0" anchor="ctr">
            <a:normAutofit/>
          </a:bodyPr>
          <a:lstStyle/>
          <a:p>
            <a:r>
              <a:rPr lang="en-US" dirty="0" smtClean="0"/>
              <a:t>Click to edit Master title style</a:t>
            </a:r>
            <a:endParaRPr lang="en-GB" dirty="0"/>
          </a:p>
        </p:txBody>
      </p:sp>
      <p:sp>
        <p:nvSpPr>
          <p:cNvPr id="3" name="Text Placeholder 2"/>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0757EDC-6B31-45E9-BA30-15FF96DD2CB3}" type="datetimeFigureOut">
              <a:rPr lang="en-GB" smtClean="0"/>
              <a:t>18/05/2022</a:t>
            </a:fld>
            <a:endParaRPr lang="en-GB"/>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5A68930-E3C2-4B36-A188-1ECE04168AF3}" type="slidenum">
              <a:rPr lang="en-GB" smtClean="0"/>
              <a:t>‹#›</a:t>
            </a:fld>
            <a:endParaRPr lang="en-GB"/>
          </a:p>
        </p:txBody>
      </p:sp>
      <p:pic>
        <p:nvPicPr>
          <p:cNvPr id="7" name="Picture 6" descr="CBMDC-for-ICT"/>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6732239" y="6021290"/>
            <a:ext cx="2162175" cy="600075"/>
          </a:xfrm>
          <a:prstGeom prst="rect">
            <a:avLst/>
          </a:prstGeom>
          <a:noFill/>
          <a:ln>
            <a:noFill/>
          </a:ln>
        </p:spPr>
      </p:pic>
    </p:spTree>
    <p:extLst>
      <p:ext uri="{BB962C8B-B14F-4D97-AF65-F5344CB8AC3E}">
        <p14:creationId xmlns:p14="http://schemas.microsoft.com/office/powerpoint/2010/main" val="72065852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7" name="Group 6"/>
          <p:cNvGrpSpPr/>
          <p:nvPr/>
        </p:nvGrpSpPr>
        <p:grpSpPr>
          <a:xfrm>
            <a:off x="113109" y="1"/>
            <a:ext cx="1827610" cy="6858001"/>
            <a:chOff x="1320800" y="0"/>
            <a:chExt cx="2436813" cy="6858001"/>
          </a:xfrm>
        </p:grpSpPr>
        <p:sp>
          <p:nvSpPr>
            <p:cNvPr id="8" name="Freeform 6"/>
            <p:cNvSpPr/>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9" name="Freeform 7"/>
            <p:cNvSpPr/>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10" name="Freeform 8"/>
            <p:cNvSpPr/>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11" name="Freeform 9"/>
            <p:cNvSpPr/>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2" name="Freeform 10"/>
            <p:cNvSpPr/>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3" name="Freeform 11"/>
            <p:cNvSpPr/>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2" name="Title Placeholder 1"/>
          <p:cNvSpPr>
            <a:spLocks noGrp="1"/>
          </p:cNvSpPr>
          <p:nvPr>
            <p:ph type="title"/>
          </p:nvPr>
        </p:nvSpPr>
        <p:spPr>
          <a:xfrm>
            <a:off x="1113234" y="685801"/>
            <a:ext cx="7514035" cy="1752599"/>
          </a:xfrm>
          <a:prstGeom prst="rect">
            <a:avLst/>
          </a:prstGeom>
          <a:effectLst/>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113233" y="2667000"/>
            <a:ext cx="7514035" cy="3124201"/>
          </a:xfrm>
          <a:prstGeom prst="rect">
            <a:avLst/>
          </a:prstGeom>
        </p:spPr>
        <p:txBody>
          <a:bodyPr vert="horz" lIns="91440" tIns="45720" rIns="91440" bIns="45720" rtlCol="0" anchor="ct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299492" y="5883276"/>
            <a:ext cx="857250" cy="365125"/>
          </a:xfrm>
          <a:prstGeom prst="rect">
            <a:avLst/>
          </a:prstGeom>
        </p:spPr>
        <p:txBody>
          <a:bodyPr vert="horz" lIns="91440" tIns="45720" rIns="91440" bIns="45720" rtlCol="0" anchor="ctr"/>
          <a:lstStyle>
            <a:lvl1pPr algn="r">
              <a:defRPr sz="750" b="0" i="0">
                <a:solidFill>
                  <a:schemeClr val="tx1"/>
                </a:solidFill>
                <a:effectLst/>
                <a:latin typeface="+mn-lt"/>
              </a:defRPr>
            </a:lvl1pPr>
          </a:lstStyle>
          <a:p>
            <a:fld id="{1ED66E74-33D1-4E54-BCB1-5DB5A525B161}" type="datetimeFigureOut">
              <a:rPr lang="en-GB" smtClean="0"/>
              <a:t>18/05/2022</a:t>
            </a:fld>
            <a:endParaRPr lang="en-GB"/>
          </a:p>
        </p:txBody>
      </p:sp>
      <p:sp>
        <p:nvSpPr>
          <p:cNvPr id="5" name="Footer Placeholder 4"/>
          <p:cNvSpPr>
            <a:spLocks noGrp="1"/>
          </p:cNvSpPr>
          <p:nvPr>
            <p:ph type="ftr" sz="quarter" idx="3"/>
          </p:nvPr>
        </p:nvSpPr>
        <p:spPr>
          <a:xfrm>
            <a:off x="1929210" y="5883276"/>
            <a:ext cx="5313133" cy="365125"/>
          </a:xfrm>
          <a:prstGeom prst="rect">
            <a:avLst/>
          </a:prstGeom>
        </p:spPr>
        <p:txBody>
          <a:bodyPr vert="horz" lIns="91440" tIns="45720" rIns="91440" bIns="45720" rtlCol="0" anchor="ctr"/>
          <a:lstStyle>
            <a:lvl1pPr algn="l">
              <a:defRPr sz="750" b="0" i="0">
                <a:solidFill>
                  <a:schemeClr val="tx1"/>
                </a:solidFill>
                <a:effectLst/>
                <a:latin typeface="+mn-lt"/>
              </a:defRPr>
            </a:lvl1pPr>
          </a:lstStyle>
          <a:p>
            <a:endParaRPr lang="en-GB"/>
          </a:p>
        </p:txBody>
      </p:sp>
      <p:sp>
        <p:nvSpPr>
          <p:cNvPr id="6" name="Slide Number Placeholder 5"/>
          <p:cNvSpPr>
            <a:spLocks noGrp="1"/>
          </p:cNvSpPr>
          <p:nvPr>
            <p:ph type="sldNum" sz="quarter" idx="4"/>
          </p:nvPr>
        </p:nvSpPr>
        <p:spPr>
          <a:xfrm>
            <a:off x="8213893" y="5883276"/>
            <a:ext cx="413375" cy="365125"/>
          </a:xfrm>
          <a:prstGeom prst="rect">
            <a:avLst/>
          </a:prstGeom>
        </p:spPr>
        <p:txBody>
          <a:bodyPr vert="horz" lIns="91440" tIns="45720" rIns="91440" bIns="45720" rtlCol="0" anchor="ctr"/>
          <a:lstStyle>
            <a:lvl1pPr algn="r">
              <a:defRPr sz="750" b="0" i="0">
                <a:solidFill>
                  <a:schemeClr val="tx1"/>
                </a:solidFill>
                <a:effectLst/>
                <a:latin typeface="+mn-lt"/>
              </a:defRPr>
            </a:lvl1pPr>
          </a:lstStyle>
          <a:p>
            <a:fld id="{C010FE34-F757-4E04-8C0A-C2B6AA0D81C3}" type="slidenum">
              <a:rPr lang="en-GB" smtClean="0"/>
              <a:t>‹#›</a:t>
            </a:fld>
            <a:endParaRPr lang="en-GB"/>
          </a:p>
        </p:txBody>
      </p:sp>
    </p:spTree>
    <p:extLst>
      <p:ext uri="{BB962C8B-B14F-4D97-AF65-F5344CB8AC3E}">
        <p14:creationId xmlns:p14="http://schemas.microsoft.com/office/powerpoint/2010/main" val="3357797790"/>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 id="2147483678" r:id="rId17"/>
  </p:sldLayoutIdLst>
  <p:txStyles>
    <p:titleStyle>
      <a:lvl1pPr algn="ctr" defTabSz="342900" rtl="0" eaLnBrk="1" latinLnBrk="0" hangingPunct="1">
        <a:spcBef>
          <a:spcPct val="0"/>
        </a:spcBef>
        <a:buNone/>
        <a:defRPr sz="3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14313" indent="-214313" algn="l" defTabSz="342900" rtl="0" eaLnBrk="1" latinLnBrk="0" hangingPunct="1">
        <a:spcBef>
          <a:spcPct val="20000"/>
        </a:spcBef>
        <a:spcAft>
          <a:spcPts val="450"/>
        </a:spcAft>
        <a:buClr>
          <a:schemeClr val="accent1">
            <a:lumMod val="75000"/>
          </a:schemeClr>
        </a:buClr>
        <a:buSzPct val="145000"/>
        <a:buFont typeface="Arial"/>
        <a:buChar char="•"/>
        <a:defRPr sz="1800" kern="1200" cap="none">
          <a:solidFill>
            <a:schemeClr val="tx1"/>
          </a:solidFill>
          <a:effectLst/>
          <a:latin typeface="+mn-lt"/>
          <a:ea typeface="+mn-ea"/>
          <a:cs typeface="+mn-cs"/>
        </a:defRPr>
      </a:lvl1pPr>
      <a:lvl2pPr marL="557213" indent="-214313" algn="l" defTabSz="342900" rtl="0" eaLnBrk="1" latinLnBrk="0" hangingPunct="1">
        <a:spcBef>
          <a:spcPct val="20000"/>
        </a:spcBef>
        <a:spcAft>
          <a:spcPts val="450"/>
        </a:spcAft>
        <a:buClr>
          <a:schemeClr val="accent1">
            <a:lumMod val="75000"/>
          </a:schemeClr>
        </a:buClr>
        <a:buSzPct val="145000"/>
        <a:buFont typeface="Arial"/>
        <a:buChar char="•"/>
        <a:defRPr sz="1500" kern="1200" cap="none">
          <a:solidFill>
            <a:schemeClr val="tx1"/>
          </a:solidFill>
          <a:effectLst/>
          <a:latin typeface="+mn-lt"/>
          <a:ea typeface="+mn-ea"/>
          <a:cs typeface="+mn-cs"/>
        </a:defRPr>
      </a:lvl2pPr>
      <a:lvl3pPr marL="900113" indent="-214313" algn="l" defTabSz="342900" rtl="0" eaLnBrk="1" latinLnBrk="0" hangingPunct="1">
        <a:spcBef>
          <a:spcPct val="20000"/>
        </a:spcBef>
        <a:spcAft>
          <a:spcPts val="450"/>
        </a:spcAft>
        <a:buClr>
          <a:schemeClr val="accent1">
            <a:lumMod val="75000"/>
          </a:schemeClr>
        </a:buClr>
        <a:buSzPct val="145000"/>
        <a:buFont typeface="Arial"/>
        <a:buChar char="•"/>
        <a:defRPr sz="1350" kern="1200" cap="none">
          <a:solidFill>
            <a:schemeClr val="tx1"/>
          </a:solidFill>
          <a:effectLst/>
          <a:latin typeface="+mn-lt"/>
          <a:ea typeface="+mn-ea"/>
          <a:cs typeface="+mn-cs"/>
        </a:defRPr>
      </a:lvl3pPr>
      <a:lvl4pPr marL="1157288" indent="-128588" algn="l" defTabSz="342900" rtl="0" eaLnBrk="1" latinLnBrk="0" hangingPunct="1">
        <a:spcBef>
          <a:spcPct val="20000"/>
        </a:spcBef>
        <a:spcAft>
          <a:spcPts val="450"/>
        </a:spcAft>
        <a:buClr>
          <a:schemeClr val="accent1">
            <a:lumMod val="75000"/>
          </a:schemeClr>
        </a:buClr>
        <a:buSzPct val="145000"/>
        <a:buFont typeface="Arial"/>
        <a:buChar char="•"/>
        <a:defRPr sz="1200" kern="1200" cap="none">
          <a:solidFill>
            <a:schemeClr val="tx1"/>
          </a:solidFill>
          <a:effectLst/>
          <a:latin typeface="+mn-lt"/>
          <a:ea typeface="+mn-ea"/>
          <a:cs typeface="+mn-cs"/>
        </a:defRPr>
      </a:lvl4pPr>
      <a:lvl5pPr marL="1500188" indent="-128588" algn="l" defTabSz="342900" rtl="0" eaLnBrk="1" latinLnBrk="0" hangingPunct="1">
        <a:spcBef>
          <a:spcPct val="20000"/>
        </a:spcBef>
        <a:spcAft>
          <a:spcPts val="450"/>
        </a:spcAft>
        <a:buClr>
          <a:schemeClr val="accent1">
            <a:lumMod val="75000"/>
          </a:schemeClr>
        </a:buClr>
        <a:buSzPct val="145000"/>
        <a:buFont typeface="Arial"/>
        <a:buChar char="•"/>
        <a:defRPr sz="1050" kern="1200" cap="none">
          <a:solidFill>
            <a:schemeClr val="tx1"/>
          </a:solidFill>
          <a:effectLst/>
          <a:latin typeface="+mn-lt"/>
          <a:ea typeface="+mn-ea"/>
          <a:cs typeface="+mn-cs"/>
        </a:defRPr>
      </a:lvl5pPr>
      <a:lvl6pPr marL="1885950" indent="-171450" algn="l" defTabSz="342900" rtl="0" eaLnBrk="1" latinLnBrk="0" hangingPunct="1">
        <a:spcBef>
          <a:spcPct val="20000"/>
        </a:spcBef>
        <a:spcAft>
          <a:spcPts val="450"/>
        </a:spcAft>
        <a:buClr>
          <a:schemeClr val="accent1">
            <a:lumMod val="75000"/>
          </a:schemeClr>
        </a:buClr>
        <a:buSzPct val="145000"/>
        <a:buFont typeface="Arial"/>
        <a:buChar char="•"/>
        <a:defRPr sz="1050" kern="1200" cap="none">
          <a:solidFill>
            <a:schemeClr val="tx1"/>
          </a:solidFill>
          <a:effectLst/>
          <a:latin typeface="+mn-lt"/>
          <a:ea typeface="+mn-ea"/>
          <a:cs typeface="+mn-cs"/>
        </a:defRPr>
      </a:lvl6pPr>
      <a:lvl7pPr marL="2228850" indent="-171450" algn="l" defTabSz="342900" rtl="0" eaLnBrk="1" latinLnBrk="0" hangingPunct="1">
        <a:spcBef>
          <a:spcPct val="20000"/>
        </a:spcBef>
        <a:spcAft>
          <a:spcPts val="450"/>
        </a:spcAft>
        <a:buClr>
          <a:schemeClr val="accent1">
            <a:lumMod val="75000"/>
          </a:schemeClr>
        </a:buClr>
        <a:buSzPct val="145000"/>
        <a:buFont typeface="Arial"/>
        <a:buChar char="•"/>
        <a:defRPr sz="1050" kern="1200" cap="none">
          <a:solidFill>
            <a:schemeClr val="tx1"/>
          </a:solidFill>
          <a:effectLst/>
          <a:latin typeface="+mn-lt"/>
          <a:ea typeface="+mn-ea"/>
          <a:cs typeface="+mn-cs"/>
        </a:defRPr>
      </a:lvl7pPr>
      <a:lvl8pPr marL="2571750" indent="-171450" algn="l" defTabSz="342900" rtl="0" eaLnBrk="1" latinLnBrk="0" hangingPunct="1">
        <a:spcBef>
          <a:spcPct val="20000"/>
        </a:spcBef>
        <a:spcAft>
          <a:spcPts val="450"/>
        </a:spcAft>
        <a:buClr>
          <a:schemeClr val="accent1">
            <a:lumMod val="75000"/>
          </a:schemeClr>
        </a:buClr>
        <a:buSzPct val="145000"/>
        <a:buFont typeface="Arial"/>
        <a:buChar char="•"/>
        <a:defRPr sz="1050" kern="1200" cap="none">
          <a:solidFill>
            <a:schemeClr val="tx1"/>
          </a:solidFill>
          <a:effectLst/>
          <a:latin typeface="+mn-lt"/>
          <a:ea typeface="+mn-ea"/>
          <a:cs typeface="+mn-cs"/>
        </a:defRPr>
      </a:lvl8pPr>
      <a:lvl9pPr marL="2914650" indent="-171450" algn="l" defTabSz="342900" rtl="0" eaLnBrk="1" latinLnBrk="0" hangingPunct="1">
        <a:spcBef>
          <a:spcPct val="20000"/>
        </a:spcBef>
        <a:spcAft>
          <a:spcPts val="450"/>
        </a:spcAft>
        <a:buClr>
          <a:schemeClr val="accent1">
            <a:lumMod val="75000"/>
          </a:schemeClr>
        </a:buClr>
        <a:buSzPct val="145000"/>
        <a:buFont typeface="Arial"/>
        <a:buChar char="•"/>
        <a:defRPr sz="1050" kern="1200" cap="none">
          <a:solidFill>
            <a:schemeClr val="tx1"/>
          </a:solidFill>
          <a:effectLst/>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tmp"/><Relationship Id="rId1" Type="http://schemas.openxmlformats.org/officeDocument/2006/relationships/slideLayout" Target="../slideLayouts/slideLayout14.xml"/><Relationship Id="rId5" Type="http://schemas.openxmlformats.org/officeDocument/2006/relationships/image" Target="../media/image45.png"/><Relationship Id="rId4" Type="http://schemas.openxmlformats.org/officeDocument/2006/relationships/image" Target="../media/image44.png"/></Relationships>
</file>

<file path=ppt/slides/_rels/slide10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4.xml"/></Relationships>
</file>

<file path=ppt/slides/_rels/slide102.xml.rels><?xml version="1.0" encoding="UTF-8" standalone="yes"?>
<Relationships xmlns="http://schemas.openxmlformats.org/package/2006/relationships"><Relationship Id="rId2" Type="http://schemas.openxmlformats.org/officeDocument/2006/relationships/image" Target="../media/image47.tmp"/><Relationship Id="rId1" Type="http://schemas.openxmlformats.org/officeDocument/2006/relationships/slideLayout" Target="../slideLayouts/slideLayout14.xml"/></Relationships>
</file>

<file path=ppt/slides/_rels/slide103.xml.rels><?xml version="1.0" encoding="UTF-8" standalone="yes"?>
<Relationships xmlns="http://schemas.openxmlformats.org/package/2006/relationships"><Relationship Id="rId2" Type="http://schemas.openxmlformats.org/officeDocument/2006/relationships/image" Target="../media/image48.tmp"/><Relationship Id="rId1" Type="http://schemas.openxmlformats.org/officeDocument/2006/relationships/slideLayout" Target="../slideLayouts/slideLayout14.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16.xml.rels><?xml version="1.0" encoding="UTF-8" standalone="yes"?>
<Relationships xmlns="http://schemas.openxmlformats.org/package/2006/relationships"><Relationship Id="rId3" Type="http://schemas.openxmlformats.org/officeDocument/2006/relationships/hyperlink" Target="https://www.ipsea.org.uk/harrow-council-v-am-2013-ukut-0157-aac" TargetMode="External"/><Relationship Id="rId2" Type="http://schemas.openxmlformats.org/officeDocument/2006/relationships/hyperlink" Target="https://www.ipsea.org.uk/bury-metropolitan-borough-council-v-su-2010-ukut-406-aac" TargetMode="External"/><Relationship Id="rId1" Type="http://schemas.openxmlformats.org/officeDocument/2006/relationships/slideLayout" Target="../slideLayouts/slideLayout14.xml"/></Relationships>
</file>

<file path=ppt/slides/_rels/slide117.xml.rels><?xml version="1.0" encoding="UTF-8" standalone="yes"?>
<Relationships xmlns="http://schemas.openxmlformats.org/package/2006/relationships"><Relationship Id="rId2" Type="http://schemas.openxmlformats.org/officeDocument/2006/relationships/image" Target="../media/image49.tmp"/><Relationship Id="rId1" Type="http://schemas.openxmlformats.org/officeDocument/2006/relationships/slideLayout" Target="../slideLayouts/slideLayout14.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3.xml.rels><?xml version="1.0" encoding="UTF-8" standalone="yes"?>
<Relationships xmlns="http://schemas.openxmlformats.org/package/2006/relationships"><Relationship Id="rId2" Type="http://schemas.openxmlformats.org/officeDocument/2006/relationships/hyperlink" Target="mailto:ruth.dennis@bradford.gov.uk?subject=Staff%20Wellbeing%20Support" TargetMode="Externa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hyperlink" Target="https://forms.gle/KEm3PkCvNkYAk2wcA"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1.png"/><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diagramLayout" Target="../diagrams/layout3.xml"/><Relationship Id="rId7" Type="http://schemas.openxmlformats.org/officeDocument/2006/relationships/image" Target="../media/image6.png"/><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 Id="rId9" Type="http://schemas.openxmlformats.org/officeDocument/2006/relationships/image" Target="../media/image13.png"/></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26.xml.rels><?xml version="1.0" encoding="UTF-8" standalone="yes"?>
<Relationships xmlns="http://schemas.openxmlformats.org/package/2006/relationships"><Relationship Id="rId2" Type="http://schemas.openxmlformats.org/officeDocument/2006/relationships/hyperlink" Target="https://docs.google.com/document/d/1u1uB6RkuAputUTc4Ouyqkkpz5sp0I0P7/edit?usp=sharing&amp;ouid=104706017588770577396&amp;rtpof=true&amp;sd=true" TargetMode="Externa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s://schools.mylivingwell.co.uk/" TargetMode="External"/><Relationship Id="rId2" Type="http://schemas.openxmlformats.org/officeDocument/2006/relationships/hyperlink" Target="https://bso.bradford.gov.uk/userfiles/file/EPT/Bradford%20Matrix%20of%20Need%20v2_2%20RD260421.pdf" TargetMode="External"/><Relationship Id="rId1" Type="http://schemas.openxmlformats.org/officeDocument/2006/relationships/slideLayout" Target="../slideLayouts/slideLayout7.xml"/><Relationship Id="rId4" Type="http://schemas.openxmlformats.org/officeDocument/2006/relationships/hyperlink" Target="mailto:educationalpsychologyteam@bradford.gov.uk" TargetMode="External"/></Relationships>
</file>

<file path=ppt/slides/_rels/slide28.xml.rels><?xml version="1.0" encoding="UTF-8" standalone="yes"?>
<Relationships xmlns="http://schemas.openxmlformats.org/package/2006/relationships"><Relationship Id="rId2" Type="http://schemas.openxmlformats.org/officeDocument/2006/relationships/hyperlink" Target="https://bso.bradford.gov.uk/userfiles/file/EPT/Bradford%20Matrix%20of%20Need%20v2_2%20RD260421.pdf" TargetMode="Externa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8" Type="http://schemas.openxmlformats.org/officeDocument/2006/relationships/hyperlink" Target="https://www.selfa.org.uk/" TargetMode="External"/><Relationship Id="rId13" Type="http://schemas.openxmlformats.org/officeDocument/2006/relationships/hyperlink" Target="https://www.youngminds.org.uk/" TargetMode="External"/><Relationship Id="rId18" Type="http://schemas.openxmlformats.org/officeDocument/2006/relationships/hyperlink" Target="https://www.bdct.nhs.uk/services/child-adolescent-mental-health-camhs/" TargetMode="External"/><Relationship Id="rId3" Type="http://schemas.openxmlformats.org/officeDocument/2006/relationships/hyperlink" Target="https://healthyminds.online/" TargetMode="External"/><Relationship Id="rId21" Type="http://schemas.openxmlformats.org/officeDocument/2006/relationships/hyperlink" Target="https://www.bradford.gov.uk/children-young-people-and-families/safeguarding-children/out-of-hours-emergencies/#:~:text=The%20Emergency%20Duty%20Team%20%28EDT%29%20provides%20out%20of,of%20normal%20office%20hours%20365%20days%20a%20year%3A" TargetMode="External"/><Relationship Id="rId7" Type="http://schemas.openxmlformats.org/officeDocument/2006/relationships/hyperlink" Target="https://www.qwell.io/" TargetMode="External"/><Relationship Id="rId12" Type="http://schemas.openxmlformats.org/officeDocument/2006/relationships/hyperlink" Target="https://www.childline.org.uk/" TargetMode="External"/><Relationship Id="rId17" Type="http://schemas.openxmlformats.org/officeDocument/2006/relationships/hyperlink" Target="https://bso.bradford.gov.uk/content/educational-psychology/education-based-emotional-wellbeing-practitioners-(eewp)-team" TargetMode="External"/><Relationship Id="rId2" Type="http://schemas.openxmlformats.org/officeDocument/2006/relationships/hyperlink" Target="https://schools.mylivingwell.co.uk/" TargetMode="External"/><Relationship Id="rId16" Type="http://schemas.openxmlformats.org/officeDocument/2006/relationships/hyperlink" Target="https://www.bdct.nhs.uk/services/mental-health-support-team/" TargetMode="External"/><Relationship Id="rId20" Type="http://schemas.openxmlformats.org/officeDocument/2006/relationships/hyperlink" Target="https://www.family-action.org.uk/what-we-do/children-families/bradford/" TargetMode="External"/><Relationship Id="rId1" Type="http://schemas.openxmlformats.org/officeDocument/2006/relationships/slideLayout" Target="../slideLayouts/slideLayout7.xml"/><Relationship Id="rId6" Type="http://schemas.openxmlformats.org/officeDocument/2006/relationships/hyperlink" Target="https://www.kooth.com/" TargetMode="External"/><Relationship Id="rId11" Type="http://schemas.openxmlformats.org/officeDocument/2006/relationships/hyperlink" Target="https://www.mindinbradford.org.uk/" TargetMode="External"/><Relationship Id="rId5" Type="http://schemas.openxmlformats.org/officeDocument/2006/relationships/hyperlink" Target="https://www.annafreud.org/" TargetMode="External"/><Relationship Id="rId15" Type="http://schemas.openxmlformats.org/officeDocument/2006/relationships/hyperlink" Target="https://bso.bradford.gov.uk/content/educational-psychology/educational-psychology" TargetMode="External"/><Relationship Id="rId10" Type="http://schemas.openxmlformats.org/officeDocument/2006/relationships/hyperlink" Target="https://www.bdct.nhs.uk/services/school-nursing-teams/" TargetMode="External"/><Relationship Id="rId19" Type="http://schemas.openxmlformats.org/officeDocument/2006/relationships/hyperlink" Target="mailto:educationalpsychologyteam@bradford.gov.uk" TargetMode="External"/><Relationship Id="rId4" Type="http://schemas.openxmlformats.org/officeDocument/2006/relationships/hyperlink" Target="https://bso.bradford.gov.uk/content/bradford-healthy-minds-chartermark" TargetMode="External"/><Relationship Id="rId9" Type="http://schemas.openxmlformats.org/officeDocument/2006/relationships/hyperlink" Target="https://www.mindmate.org.uk/night-owls/" TargetMode="External"/><Relationship Id="rId14" Type="http://schemas.openxmlformats.org/officeDocument/2006/relationships/hyperlink" Target="https://www.compass-uk.org/services/compass-phoenix/" TargetMode="External"/><Relationship Id="rId22" Type="http://schemas.openxmlformats.org/officeDocument/2006/relationships/hyperlink" Target="https://www.bdct.nhs.uk/services/safer-space-children-young-people/"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hyperlink" Target="https://schools.mylivingwell.co.uk/" TargetMode="External"/><Relationship Id="rId2" Type="http://schemas.openxmlformats.org/officeDocument/2006/relationships/hyperlink" Target="https://docs.google.com/document/d/1u1uB6RkuAputUTc4Ouyqkkpz5sp0I0P7/edit?usp=sharing&amp;ouid=104706017588770577396&amp;rtpof=true&amp;sd=true" TargetMode="External"/><Relationship Id="rId1" Type="http://schemas.openxmlformats.org/officeDocument/2006/relationships/slideLayout" Target="../slideLayouts/slideLayout4.xml"/><Relationship Id="rId4" Type="http://schemas.openxmlformats.org/officeDocument/2006/relationships/image" Target="../media/image14.jpg"/></Relationships>
</file>

<file path=ppt/slides/_rels/slide32.xml.rels><?xml version="1.0" encoding="UTF-8" standalone="yes"?>
<Relationships xmlns="http://schemas.openxmlformats.org/package/2006/relationships"><Relationship Id="rId8" Type="http://schemas.openxmlformats.org/officeDocument/2006/relationships/hyperlink" Target="https://twitter.com/step2yph?lang=en" TargetMode="External"/><Relationship Id="rId3" Type="http://schemas.microsoft.com/office/2007/relationships/hdphoto" Target="../media/hdphoto1.wdp"/><Relationship Id="rId7" Type="http://schemas.openxmlformats.org/officeDocument/2006/relationships/hyperlink" Target="http://www.step2.org.uk/" TargetMode="External"/><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hyperlink" Target="mailto:kirsty@step2.org.uk" TargetMode="External"/><Relationship Id="rId11" Type="http://schemas.openxmlformats.org/officeDocument/2006/relationships/hyperlink" Target="https://mailchi.mp/01638d367b06/jlbupjy3r7?e=a87a52c599" TargetMode="External"/><Relationship Id="rId5" Type="http://schemas.openxmlformats.org/officeDocument/2006/relationships/hyperlink" Target="mailto:pauline@step2.org.uk" TargetMode="External"/><Relationship Id="rId10" Type="http://schemas.openxmlformats.org/officeDocument/2006/relationships/hyperlink" Target="https://www.youtube.com/channel/UCcnwau-xQipqQubA6BFESiA" TargetMode="External"/><Relationship Id="rId4" Type="http://schemas.openxmlformats.org/officeDocument/2006/relationships/hyperlink" Target="mailto:liz@step2.org.uk" TargetMode="External"/><Relationship Id="rId9" Type="http://schemas.openxmlformats.org/officeDocument/2006/relationships/hyperlink" Target="https://www.linkedin.com/company/step2yph" TargetMode="External"/></Relationships>
</file>

<file path=ppt/slides/_rels/slide3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6.png"/><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6.png"/><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xml"/><Relationship Id="rId5" Type="http://schemas.openxmlformats.org/officeDocument/2006/relationships/image" Target="../media/image20.jpeg"/><Relationship Id="rId4" Type="http://schemas.openxmlformats.org/officeDocument/2006/relationships/image" Target="../media/image19.png"/></Relationships>
</file>

<file path=ppt/slides/_rels/slide3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21.png"/><Relationship Id="rId5" Type="http://schemas.openxmlformats.org/officeDocument/2006/relationships/image" Target="../media/image20.jpeg"/><Relationship Id="rId4" Type="http://schemas.openxmlformats.org/officeDocument/2006/relationships/image" Target="../media/image19.png"/></Relationships>
</file>

<file path=ppt/slides/_rels/slide3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4.xml"/><Relationship Id="rId5" Type="http://schemas.openxmlformats.org/officeDocument/2006/relationships/image" Target="../media/image20.jpeg"/><Relationship Id="rId4" Type="http://schemas.openxmlformats.org/officeDocument/2006/relationships/image" Target="../media/image19.png"/></Relationships>
</file>

<file path=ppt/slides/_rels/slide39.xml.rels><?xml version="1.0" encoding="UTF-8" standalone="yes"?>
<Relationships xmlns="http://schemas.openxmlformats.org/package/2006/relationships"><Relationship Id="rId3" Type="http://schemas.openxmlformats.org/officeDocument/2006/relationships/hyperlink" Target="https://localoffer.bradford.gov.uk/service/1436-an-introduction--one-minute-guides"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0.jpeg"/><Relationship Id="rId5" Type="http://schemas.openxmlformats.org/officeDocument/2006/relationships/image" Target="../media/image19.png"/><Relationship Id="rId4" Type="http://schemas.openxmlformats.org/officeDocument/2006/relationships/image" Target="../media/image1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hyperlink" Target="https://localoffer.bradford.gov.uk/public/images/cke/senSupport.pdf" TargetMode="External"/><Relationship Id="rId13" Type="http://schemas.openxmlformats.org/officeDocument/2006/relationships/hyperlink" Target="https://localoffer.bradford.gov.uk/public/images/cke/sendComplaintProcess.pdf" TargetMode="External"/><Relationship Id="rId18" Type="http://schemas.openxmlformats.org/officeDocument/2006/relationships/image" Target="../media/image19.png"/><Relationship Id="rId3" Type="http://schemas.openxmlformats.org/officeDocument/2006/relationships/hyperlink" Target="https://localoffer.bradford.gov.uk/public/images/cke/1645527203-annualReviews.pdf" TargetMode="External"/><Relationship Id="rId7" Type="http://schemas.openxmlformats.org/officeDocument/2006/relationships/hyperlink" Target="https://localoffer.bradford.gov.uk/public/images/cke/ehcpContent.pdf" TargetMode="External"/><Relationship Id="rId12" Type="http://schemas.openxmlformats.org/officeDocument/2006/relationships/hyperlink" Target="https://localoffer.bradford.gov.uk/public/images/cke/requestingAnEHCP.pdf" TargetMode="External"/><Relationship Id="rId17" Type="http://schemas.openxmlformats.org/officeDocument/2006/relationships/image" Target="../media/image18.png"/><Relationship Id="rId2" Type="http://schemas.openxmlformats.org/officeDocument/2006/relationships/notesSlide" Target="../notesSlides/notesSlide5.xml"/><Relationship Id="rId16" Type="http://schemas.openxmlformats.org/officeDocument/2006/relationships/hyperlink" Target="https://localoffer.bradford.gov.uk/public/images/cke/specialSchools.pdf" TargetMode="External"/><Relationship Id="rId20" Type="http://schemas.openxmlformats.org/officeDocument/2006/relationships/image" Target="../media/image21.png"/><Relationship Id="rId1" Type="http://schemas.openxmlformats.org/officeDocument/2006/relationships/slideLayout" Target="../slideLayouts/slideLayout4.xml"/><Relationship Id="rId6" Type="http://schemas.openxmlformats.org/officeDocument/2006/relationships/hyperlink" Target="https://localoffer.bradford.gov.uk/public/images/cke/ehcaProcess.pdf" TargetMode="External"/><Relationship Id="rId11" Type="http://schemas.openxmlformats.org/officeDocument/2006/relationships/hyperlink" Target="https://localoffer.bradford.gov.uk/public/images/cke/personalBudgets.pdf" TargetMode="External"/><Relationship Id="rId5" Type="http://schemas.openxmlformats.org/officeDocument/2006/relationships/hyperlink" Target="https://localoffer.bradford.gov.uk/public/images/cke/earlyYearsEnhancedSpecialistProvision.pdf" TargetMode="External"/><Relationship Id="rId15" Type="http://schemas.openxmlformats.org/officeDocument/2006/relationships/hyperlink" Target="https://localoffer.bradford.gov.uk/public/images/cke/localAuthResourcedProvisionSensoryImpaired.pdf" TargetMode="External"/><Relationship Id="rId10" Type="http://schemas.openxmlformats.org/officeDocument/2006/relationships/hyperlink" Target="https://localoffer.bradford.gov.uk/public/images/cke/One%20Min%20guide%20on%20Masking.pdf" TargetMode="External"/><Relationship Id="rId19" Type="http://schemas.openxmlformats.org/officeDocument/2006/relationships/image" Target="../media/image20.jpeg"/><Relationship Id="rId4" Type="http://schemas.openxmlformats.org/officeDocument/2006/relationships/hyperlink" Target="https://localoffer.bradford.gov.uk/public/images/cke/annualReviewOutcome.pdf" TargetMode="External"/><Relationship Id="rId9" Type="http://schemas.openxmlformats.org/officeDocument/2006/relationships/hyperlink" Target="https://localoffer.bradford.gov.uk/public/images/cke/localOffer.pdf" TargetMode="External"/><Relationship Id="rId14" Type="http://schemas.openxmlformats.org/officeDocument/2006/relationships/hyperlink" Target="https://localoffer.bradford.gov.uk/public/images/cke/sendias.pdf" TargetMode="Externa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2.png"/><Relationship Id="rId7"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19.png"/></Relationships>
</file>

<file path=ppt/slides/_rels/slide4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0.jpeg"/><Relationship Id="rId4" Type="http://schemas.openxmlformats.org/officeDocument/2006/relationships/image" Target="../media/image19.png"/></Relationships>
</file>

<file path=ppt/slides/_rels/slide44.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19.png"/></Relationships>
</file>

<file path=ppt/slides/_rels/slide4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0.jpeg"/><Relationship Id="rId4" Type="http://schemas.openxmlformats.org/officeDocument/2006/relationships/image" Target="../media/image19.png"/></Relationships>
</file>

<file path=ppt/slides/_rels/slide4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28.png"/><Relationship Id="rId5" Type="http://schemas.openxmlformats.org/officeDocument/2006/relationships/image" Target="../media/image20.jpeg"/><Relationship Id="rId4" Type="http://schemas.openxmlformats.org/officeDocument/2006/relationships/image" Target="../media/image19.png"/></Relationships>
</file>

<file path=ppt/slides/_rels/slide47.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hyperlink" Target="https://localoffer.bradford.gov.uk/" TargetMode="External"/><Relationship Id="rId7"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21.png"/><Relationship Id="rId4" Type="http://schemas.openxmlformats.org/officeDocument/2006/relationships/hyperlink" Target="mailto:SENDTandC@bradford.gov.uk" TargetMode="External"/></Relationships>
</file>

<file path=ppt/slides/_rels/slide4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 Id="rId5" Type="http://schemas.openxmlformats.org/officeDocument/2006/relationships/image" Target="../media/image29.jpg"/><Relationship Id="rId4" Type="http://schemas.openxmlformats.org/officeDocument/2006/relationships/image" Target="../media/image20.jpeg"/></Relationships>
</file>

<file path=ppt/slides/_rels/slide49.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image" Target="../media/image32.jfif"/><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8" Type="http://schemas.openxmlformats.org/officeDocument/2006/relationships/diagramLayout" Target="../diagrams/layout5.xml"/><Relationship Id="rId3" Type="http://schemas.openxmlformats.org/officeDocument/2006/relationships/diagramLayout" Target="../diagrams/layout4.xml"/><Relationship Id="rId7" Type="http://schemas.openxmlformats.org/officeDocument/2006/relationships/diagramData" Target="../diagrams/data5.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11" Type="http://schemas.microsoft.com/office/2007/relationships/diagramDrawing" Target="../diagrams/drawing5.xml"/><Relationship Id="rId5" Type="http://schemas.openxmlformats.org/officeDocument/2006/relationships/diagramColors" Target="../diagrams/colors4.xml"/><Relationship Id="rId10" Type="http://schemas.openxmlformats.org/officeDocument/2006/relationships/diagramColors" Target="../diagrams/colors5.xml"/><Relationship Id="rId4" Type="http://schemas.openxmlformats.org/officeDocument/2006/relationships/diagramQuickStyle" Target="../diagrams/quickStyle4.xml"/><Relationship Id="rId9" Type="http://schemas.openxmlformats.org/officeDocument/2006/relationships/diagramQuickStyle" Target="../diagrams/quickStyle5.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image" Target="../media/image38.png"/><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6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hyperlink" Target="mailto:ruth.dennis@bradford.gov.uk" TargetMode="External"/><Relationship Id="rId2" Type="http://schemas.openxmlformats.org/officeDocument/2006/relationships/image" Target="../media/image40.jpg"/><Relationship Id="rId1" Type="http://schemas.openxmlformats.org/officeDocument/2006/relationships/slideLayout" Target="../slideLayouts/slideLayout4.xml"/><Relationship Id="rId5" Type="http://schemas.openxmlformats.org/officeDocument/2006/relationships/hyperlink" Target="mailto:Julia.Elliot@bradford.nhs.uk" TargetMode="External"/><Relationship Id="rId4" Type="http://schemas.openxmlformats.org/officeDocument/2006/relationships/hyperlink" Target="mailto:Lucy.Eddy@bthft.nhs.uk" TargetMode="Externa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5.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tmp"/><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44.png"/></Relationships>
</file>

<file path=ppt/slides/_rels/slide7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47.tmp"/><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48.tmp"/><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hyperlink" Target="https://www.ipsea.org.uk/harrow-council-v-am-2013-ukut-0157-aac" TargetMode="External"/><Relationship Id="rId2" Type="http://schemas.openxmlformats.org/officeDocument/2006/relationships/hyperlink" Target="https://www.ipsea.org.uk/bury-metropolitan-borough-council-v-su-2010-ukut-406-aac" TargetMode="Externa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49.tmp"/><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4.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GB" sz="6000" dirty="0" smtClean="0"/>
              <a:t>Senco Network</a:t>
            </a:r>
            <a:endParaRPr lang="en-GB" sz="6000" dirty="0"/>
          </a:p>
        </p:txBody>
      </p:sp>
      <p:sp>
        <p:nvSpPr>
          <p:cNvPr id="3" name="Subtitle 2"/>
          <p:cNvSpPr>
            <a:spLocks noGrp="1"/>
          </p:cNvSpPr>
          <p:nvPr>
            <p:ph type="subTitle" idx="1"/>
          </p:nvPr>
        </p:nvSpPr>
        <p:spPr>
          <a:xfrm>
            <a:off x="1403649" y="3573016"/>
            <a:ext cx="6472808" cy="648072"/>
          </a:xfrm>
        </p:spPr>
        <p:txBody>
          <a:bodyPr/>
          <a:lstStyle/>
          <a:p>
            <a:r>
              <a:rPr lang="en-GB" dirty="0" smtClean="0"/>
              <a:t>Summer Term 2022</a:t>
            </a:r>
            <a:endParaRPr lang="en-GB" dirty="0"/>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14953" r="13374"/>
          <a:stretch/>
        </p:blipFill>
        <p:spPr>
          <a:xfrm>
            <a:off x="3563889" y="4209838"/>
            <a:ext cx="2091793" cy="2157161"/>
          </a:xfrm>
          <a:prstGeom prst="rect">
            <a:avLst/>
          </a:prstGeom>
        </p:spPr>
      </p:pic>
    </p:spTree>
    <p:extLst>
      <p:ext uri="{BB962C8B-B14F-4D97-AF65-F5344CB8AC3E}">
        <p14:creationId xmlns:p14="http://schemas.microsoft.com/office/powerpoint/2010/main" val="108352899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7"/>
          <p:cNvSpPr>
            <a:spLocks noGrp="1"/>
          </p:cNvSpPr>
          <p:nvPr>
            <p:ph sz="half" idx="2"/>
          </p:nvPr>
        </p:nvSpPr>
        <p:spPr>
          <a:xfrm>
            <a:off x="563166" y="2828925"/>
            <a:ext cx="7685483" cy="2838450"/>
          </a:xfrm>
        </p:spPr>
        <p:txBody>
          <a:bodyPr>
            <a:normAutofit/>
          </a:bodyPr>
          <a:lstStyle/>
          <a:p>
            <a:pPr marL="0" indent="0">
              <a:buNone/>
            </a:pPr>
            <a:r>
              <a:rPr lang="en-GB" b="1" dirty="0"/>
              <a:t>Supporting schools via</a:t>
            </a:r>
          </a:p>
          <a:p>
            <a:r>
              <a:rPr lang="en-GB" dirty="0" smtClean="0"/>
              <a:t>SEND Spotlight Conferences</a:t>
            </a:r>
          </a:p>
          <a:p>
            <a:r>
              <a:rPr lang="en-GB" dirty="0" smtClean="0"/>
              <a:t>Improving Progress for Children with SEND Project</a:t>
            </a:r>
          </a:p>
          <a:p>
            <a:r>
              <a:rPr lang="en-GB" dirty="0" smtClean="0"/>
              <a:t>Developing SEND good practice ‘Beacon schools’</a:t>
            </a:r>
          </a:p>
          <a:p>
            <a:r>
              <a:rPr lang="en-GB" dirty="0" smtClean="0"/>
              <a:t>Revisioning SEND – Project to look at how we can do things differently post </a:t>
            </a:r>
            <a:r>
              <a:rPr lang="en-GB" dirty="0" err="1" smtClean="0"/>
              <a:t>Covid</a:t>
            </a:r>
            <a:endParaRPr lang="en-GB" dirty="0" smtClean="0"/>
          </a:p>
        </p:txBody>
      </p:sp>
      <p:grpSp>
        <p:nvGrpSpPr>
          <p:cNvPr id="5" name="Group 4"/>
          <p:cNvGrpSpPr/>
          <p:nvPr/>
        </p:nvGrpSpPr>
        <p:grpSpPr>
          <a:xfrm>
            <a:off x="3339479" y="177180"/>
            <a:ext cx="2004046" cy="1956420"/>
            <a:chOff x="1655243" y="3469304"/>
            <a:chExt cx="1436341" cy="1436341"/>
          </a:xfrm>
        </p:grpSpPr>
        <p:sp>
          <p:nvSpPr>
            <p:cNvPr id="6" name="Oval 5"/>
            <p:cNvSpPr/>
            <p:nvPr/>
          </p:nvSpPr>
          <p:spPr>
            <a:xfrm>
              <a:off x="1655243" y="3469304"/>
              <a:ext cx="1436341" cy="1436341"/>
            </a:xfrm>
            <a:prstGeom prst="ellipse">
              <a:avLst/>
            </a:prstGeom>
          </p:spPr>
          <p:style>
            <a:lnRef idx="2">
              <a:schemeClr val="lt1">
                <a:hueOff val="0"/>
                <a:satOff val="0"/>
                <a:lumOff val="0"/>
                <a:alphaOff val="0"/>
              </a:schemeClr>
            </a:lnRef>
            <a:fillRef idx="1">
              <a:schemeClr val="accent4">
                <a:alpha val="50000"/>
                <a:hueOff val="8316554"/>
                <a:satOff val="-38374"/>
                <a:lumOff val="1412"/>
                <a:alphaOff val="0"/>
              </a:schemeClr>
            </a:fillRef>
            <a:effectRef idx="0">
              <a:schemeClr val="accent4">
                <a:alpha val="50000"/>
                <a:hueOff val="8316554"/>
                <a:satOff val="-38374"/>
                <a:lumOff val="1412"/>
                <a:alphaOff val="0"/>
              </a:schemeClr>
            </a:effectRef>
            <a:fontRef idx="minor">
              <a:schemeClr val="tx1"/>
            </a:fontRef>
          </p:style>
        </p:sp>
        <p:sp>
          <p:nvSpPr>
            <p:cNvPr id="7" name="Oval 4"/>
            <p:cNvSpPr txBox="1"/>
            <p:nvPr/>
          </p:nvSpPr>
          <p:spPr>
            <a:xfrm>
              <a:off x="1865590" y="3679651"/>
              <a:ext cx="1015647" cy="1015647"/>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GB" sz="2000" b="1" kern="1200" dirty="0" smtClean="0"/>
                <a:t>Improving progress for children with SEND</a:t>
              </a:r>
              <a:endParaRPr lang="en-US" sz="2000" kern="1200" dirty="0"/>
            </a:p>
          </p:txBody>
        </p:sp>
      </p:grpSp>
    </p:spTree>
    <p:extLst>
      <p:ext uri="{BB962C8B-B14F-4D97-AF65-F5344CB8AC3E}">
        <p14:creationId xmlns:p14="http://schemas.microsoft.com/office/powerpoint/2010/main" val="4235754356"/>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3234" y="1371600"/>
            <a:ext cx="7514035" cy="635182"/>
          </a:xfrm>
        </p:spPr>
        <p:txBody>
          <a:bodyPr/>
          <a:lstStyle/>
          <a:p>
            <a:r>
              <a:rPr lang="en-GB" dirty="0" smtClean="0"/>
              <a:t>Tracking changes</a:t>
            </a:r>
            <a:endParaRPr lang="en-GB" dirty="0"/>
          </a:p>
        </p:txBody>
      </p:sp>
      <p:pic>
        <p:nvPicPr>
          <p:cNvPr id="4" name="Picture 3"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05119" y="1954531"/>
            <a:ext cx="2471864" cy="814430"/>
          </a:xfrm>
          <a:prstGeom prst="rect">
            <a:avLst/>
          </a:prstGeom>
        </p:spPr>
      </p:pic>
      <p:pic>
        <p:nvPicPr>
          <p:cNvPr id="8" name="Picture 7"/>
          <p:cNvPicPr/>
          <p:nvPr/>
        </p:nvPicPr>
        <p:blipFill rotWithShape="1">
          <a:blip r:embed="rId3"/>
          <a:srcRect l="13366" t="58994" r="70401" b="32604"/>
          <a:stretch/>
        </p:blipFill>
        <p:spPr bwMode="auto">
          <a:xfrm>
            <a:off x="1505119" y="3009049"/>
            <a:ext cx="3038475" cy="862013"/>
          </a:xfrm>
          <a:prstGeom prst="rect">
            <a:avLst/>
          </a:prstGeom>
          <a:ln>
            <a:noFill/>
          </a:ln>
          <a:extLst>
            <a:ext uri="{53640926-AAD7-44D8-BBD7-CCE9431645EC}">
              <a14:shadowObscured xmlns:a14="http://schemas.microsoft.com/office/drawing/2010/main"/>
            </a:ext>
          </a:extLst>
        </p:spPr>
      </p:pic>
      <p:pic>
        <p:nvPicPr>
          <p:cNvPr id="9" name="Picture 8"/>
          <p:cNvPicPr/>
          <p:nvPr/>
        </p:nvPicPr>
        <p:blipFill rotWithShape="1">
          <a:blip r:embed="rId4"/>
          <a:srcRect l="15217" t="68897" r="73377" b="14318"/>
          <a:stretch/>
        </p:blipFill>
        <p:spPr bwMode="auto">
          <a:xfrm>
            <a:off x="2743369" y="4075221"/>
            <a:ext cx="1800225" cy="1452563"/>
          </a:xfrm>
          <a:prstGeom prst="rect">
            <a:avLst/>
          </a:prstGeom>
          <a:ln>
            <a:noFill/>
          </a:ln>
          <a:extLst>
            <a:ext uri="{53640926-AAD7-44D8-BBD7-CCE9431645EC}">
              <a14:shadowObscured xmlns:a14="http://schemas.microsoft.com/office/drawing/2010/main"/>
            </a:ext>
          </a:extLst>
        </p:spPr>
      </p:pic>
      <p:pic>
        <p:nvPicPr>
          <p:cNvPr id="11" name="Picture 10"/>
          <p:cNvPicPr/>
          <p:nvPr/>
        </p:nvPicPr>
        <p:blipFill rotWithShape="1">
          <a:blip r:embed="rId5"/>
          <a:srcRect l="13626" t="66804" r="72389" b="3779"/>
          <a:stretch/>
        </p:blipFill>
        <p:spPr bwMode="auto">
          <a:xfrm>
            <a:off x="5535217" y="2006782"/>
            <a:ext cx="2486025" cy="2866549"/>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582479624"/>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3234" y="1371600"/>
            <a:ext cx="7514035" cy="635182"/>
          </a:xfrm>
        </p:spPr>
        <p:txBody>
          <a:bodyPr/>
          <a:lstStyle/>
          <a:p>
            <a:r>
              <a:rPr lang="en-GB" dirty="0" smtClean="0"/>
              <a:t>Tracking changes</a:t>
            </a:r>
            <a:endParaRPr lang="en-GB" dirty="0"/>
          </a:p>
        </p:txBody>
      </p:sp>
      <p:sp>
        <p:nvSpPr>
          <p:cNvPr id="3" name="Content Placeholder 2"/>
          <p:cNvSpPr>
            <a:spLocks noGrp="1"/>
          </p:cNvSpPr>
          <p:nvPr>
            <p:ph idx="1"/>
          </p:nvPr>
        </p:nvSpPr>
        <p:spPr>
          <a:xfrm>
            <a:off x="5166360" y="2117816"/>
            <a:ext cx="3460907" cy="3507377"/>
          </a:xfrm>
        </p:spPr>
        <p:txBody>
          <a:bodyPr/>
          <a:lstStyle/>
          <a:p>
            <a:pPr marL="0" indent="0">
              <a:buNone/>
            </a:pPr>
            <a:r>
              <a:rPr lang="en-GB" b="1" i="1" dirty="0" smtClean="0"/>
              <a:t>If struggling…</a:t>
            </a:r>
          </a:p>
          <a:p>
            <a:pPr lvl="0"/>
            <a:r>
              <a:rPr lang="en-GB" i="1" dirty="0" smtClean="0">
                <a:solidFill>
                  <a:srgbClr val="00B0F0"/>
                </a:solidFill>
              </a:rPr>
              <a:t>New </a:t>
            </a:r>
            <a:r>
              <a:rPr lang="en-GB" i="1" dirty="0">
                <a:solidFill>
                  <a:srgbClr val="00B0F0"/>
                </a:solidFill>
              </a:rPr>
              <a:t>information is written in blue italics </a:t>
            </a:r>
            <a:endParaRPr lang="en-GB" sz="2400" dirty="0">
              <a:solidFill>
                <a:srgbClr val="00B0F0"/>
              </a:solidFill>
            </a:endParaRPr>
          </a:p>
          <a:p>
            <a:pPr lvl="1"/>
            <a:r>
              <a:rPr lang="en-GB" i="1" dirty="0">
                <a:solidFill>
                  <a:srgbClr val="00B0F0"/>
                </a:solidFill>
              </a:rPr>
              <a:t>Please indicate in brackets which reports these amendments have originated from, i.e. (J Boggs, Educational Psychology report 05.05.2020, page 6)</a:t>
            </a:r>
            <a:endParaRPr lang="en-GB" sz="2100" dirty="0">
              <a:solidFill>
                <a:srgbClr val="00B0F0"/>
              </a:solidFill>
            </a:endParaRPr>
          </a:p>
          <a:p>
            <a:pPr lvl="0"/>
            <a:r>
              <a:rPr lang="en-GB" dirty="0">
                <a:solidFill>
                  <a:srgbClr val="FF0000"/>
                </a:solidFill>
              </a:rPr>
              <a:t>Information to be removed is </a:t>
            </a:r>
            <a:r>
              <a:rPr lang="en-GB" strike="sngStrike" dirty="0">
                <a:solidFill>
                  <a:srgbClr val="FF0000"/>
                </a:solidFill>
              </a:rPr>
              <a:t>coloured red with a strikethrough</a:t>
            </a:r>
            <a:endParaRPr lang="en-GB" sz="2400" dirty="0">
              <a:solidFill>
                <a:srgbClr val="FF0000"/>
              </a:solidFill>
            </a:endParaRPr>
          </a:p>
          <a:p>
            <a:endParaRPr lang="en-GB" dirty="0"/>
          </a:p>
        </p:txBody>
      </p:sp>
      <p:pic>
        <p:nvPicPr>
          <p:cNvPr id="7" name="Picture 6"/>
          <p:cNvPicPr/>
          <p:nvPr/>
        </p:nvPicPr>
        <p:blipFill rotWithShape="1">
          <a:blip r:embed="rId2"/>
          <a:srcRect l="18581" t="60581" r="63581" b="24994"/>
          <a:stretch/>
        </p:blipFill>
        <p:spPr bwMode="auto">
          <a:xfrm>
            <a:off x="1294040" y="2117816"/>
            <a:ext cx="3028950" cy="134302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18869621"/>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3234" y="1371601"/>
            <a:ext cx="7514035" cy="548639"/>
          </a:xfrm>
        </p:spPr>
        <p:txBody>
          <a:bodyPr>
            <a:normAutofit fontScale="90000"/>
          </a:bodyPr>
          <a:lstStyle/>
          <a:p>
            <a:r>
              <a:rPr lang="en-US" dirty="0"/>
              <a:t>Agreed actions/requests following the review</a:t>
            </a:r>
            <a:endParaRPr lang="en-GB" dirty="0"/>
          </a:p>
        </p:txBody>
      </p:sp>
      <p:sp>
        <p:nvSpPr>
          <p:cNvPr id="5" name="AutoShape 4" descr="Professional Guidance on the Education Health &amp; Care Pathway"/>
          <p:cNvSpPr>
            <a:spLocks noGrp="1" noChangeAspect="1" noChangeArrowheads="1"/>
          </p:cNvSpPr>
          <p:nvPr>
            <p:ph idx="1"/>
          </p:nvPr>
        </p:nvSpPr>
        <p:spPr bwMode="auto">
          <a:xfrm>
            <a:off x="1113235" y="2131695"/>
            <a:ext cx="7514034" cy="306895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rtlCol="0" anchor="t" anchorCtr="0" compatLnSpc="1">
            <a:prstTxWarp prst="textNoShape">
              <a:avLst/>
            </a:prstTxWarp>
            <a:normAutofit/>
          </a:bodyPr>
          <a:lstStyle/>
          <a:p>
            <a:r>
              <a:rPr lang="en-US" dirty="0" smtClean="0"/>
              <a:t>Capture </a:t>
            </a:r>
            <a:r>
              <a:rPr lang="en-US" dirty="0"/>
              <a:t>any actions that are required by professionals, school or the Local Authority following the </a:t>
            </a:r>
            <a:r>
              <a:rPr lang="en-US" dirty="0" smtClean="0"/>
              <a:t>review</a:t>
            </a:r>
          </a:p>
          <a:p>
            <a:r>
              <a:rPr lang="en-US" dirty="0" smtClean="0"/>
              <a:t>Any actions not appropriately recorded may not be actioned causing delays</a:t>
            </a:r>
          </a:p>
          <a:p>
            <a:endParaRPr lang="en-US" dirty="0" smtClean="0"/>
          </a:p>
          <a:p>
            <a:pPr marL="0" indent="0">
              <a:buNone/>
            </a:pPr>
            <a:endParaRPr lang="en-US" dirty="0"/>
          </a:p>
        </p:txBody>
      </p:sp>
      <p:pic>
        <p:nvPicPr>
          <p:cNvPr id="3" name="Picture 2"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461" y="3366993"/>
            <a:ext cx="5167578" cy="1833657"/>
          </a:xfrm>
          <a:prstGeom prst="rect">
            <a:avLst/>
          </a:prstGeom>
        </p:spPr>
      </p:pic>
    </p:spTree>
    <p:extLst>
      <p:ext uri="{BB962C8B-B14F-4D97-AF65-F5344CB8AC3E}">
        <p14:creationId xmlns:p14="http://schemas.microsoft.com/office/powerpoint/2010/main" val="9926171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3234" y="1371601"/>
            <a:ext cx="7514035" cy="524147"/>
          </a:xfrm>
        </p:spPr>
        <p:txBody>
          <a:bodyPr>
            <a:normAutofit fontScale="90000"/>
          </a:bodyPr>
          <a:lstStyle/>
          <a:p>
            <a:r>
              <a:rPr lang="en-GB" dirty="0"/>
              <a:t>On the last page of the annual review paperwork…</a:t>
            </a:r>
          </a:p>
        </p:txBody>
      </p:sp>
      <p:pic>
        <p:nvPicPr>
          <p:cNvPr id="4" name="Picture 3"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67989" y="2472082"/>
            <a:ext cx="6009298" cy="2233793"/>
          </a:xfrm>
          <a:prstGeom prst="rect">
            <a:avLst/>
          </a:prstGeom>
        </p:spPr>
      </p:pic>
    </p:spTree>
    <p:extLst>
      <p:ext uri="{BB962C8B-B14F-4D97-AF65-F5344CB8AC3E}">
        <p14:creationId xmlns:p14="http://schemas.microsoft.com/office/powerpoint/2010/main" val="1199050374"/>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3234" y="1371601"/>
            <a:ext cx="7514035" cy="548639"/>
          </a:xfrm>
        </p:spPr>
        <p:txBody>
          <a:bodyPr>
            <a:normAutofit fontScale="90000"/>
          </a:bodyPr>
          <a:lstStyle/>
          <a:p>
            <a:r>
              <a:rPr lang="en-US" dirty="0" smtClean="0"/>
              <a:t>Those not attending your school</a:t>
            </a:r>
            <a:endParaRPr lang="en-GB" dirty="0"/>
          </a:p>
        </p:txBody>
      </p:sp>
      <p:sp>
        <p:nvSpPr>
          <p:cNvPr id="5" name="AutoShape 4" descr="Professional Guidance on the Education Health &amp; Care Pathway"/>
          <p:cNvSpPr>
            <a:spLocks noGrp="1" noChangeAspect="1" noChangeArrowheads="1"/>
          </p:cNvSpPr>
          <p:nvPr>
            <p:ph idx="1"/>
          </p:nvPr>
        </p:nvSpPr>
        <p:spPr bwMode="auto">
          <a:xfrm>
            <a:off x="1113235" y="2131695"/>
            <a:ext cx="7514034" cy="306895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rtlCol="0" anchor="t" anchorCtr="0" compatLnSpc="1">
            <a:prstTxWarp prst="textNoShape">
              <a:avLst/>
            </a:prstTxWarp>
            <a:normAutofit/>
          </a:bodyPr>
          <a:lstStyle/>
          <a:p>
            <a:r>
              <a:rPr lang="en-GB" dirty="0" smtClean="0"/>
              <a:t>Should </a:t>
            </a:r>
            <a:r>
              <a:rPr lang="en-GB" dirty="0"/>
              <a:t>monitor progress towards the outcomes throughout the </a:t>
            </a:r>
            <a:r>
              <a:rPr lang="en-GB" dirty="0" smtClean="0"/>
              <a:t>year</a:t>
            </a:r>
          </a:p>
          <a:p>
            <a:endParaRPr lang="en-GB" dirty="0"/>
          </a:p>
          <a:p>
            <a:r>
              <a:rPr lang="en-US" dirty="0" smtClean="0"/>
              <a:t>If a child / young person is attending alternative provision then the school they are on roll at must still hold the review, not the alternative provision</a:t>
            </a:r>
          </a:p>
          <a:p>
            <a:endParaRPr lang="en-US" dirty="0" smtClean="0"/>
          </a:p>
          <a:p>
            <a:r>
              <a:rPr lang="en-US" dirty="0" smtClean="0"/>
              <a:t>If medically unwell to attend then the school must still co-ordinate and chair the review meeting</a:t>
            </a:r>
          </a:p>
        </p:txBody>
      </p:sp>
    </p:spTree>
    <p:extLst>
      <p:ext uri="{BB962C8B-B14F-4D97-AF65-F5344CB8AC3E}">
        <p14:creationId xmlns:p14="http://schemas.microsoft.com/office/powerpoint/2010/main" val="35044851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3234" y="1371600"/>
            <a:ext cx="7514035" cy="723577"/>
          </a:xfrm>
        </p:spPr>
        <p:txBody>
          <a:bodyPr/>
          <a:lstStyle/>
          <a:p>
            <a:r>
              <a:rPr lang="en-GB" dirty="0"/>
              <a:t>Getting your data right </a:t>
            </a:r>
          </a:p>
        </p:txBody>
      </p:sp>
      <p:sp>
        <p:nvSpPr>
          <p:cNvPr id="3" name="Content Placeholder 2"/>
          <p:cNvSpPr>
            <a:spLocks noGrp="1"/>
          </p:cNvSpPr>
          <p:nvPr>
            <p:ph idx="1"/>
          </p:nvPr>
        </p:nvSpPr>
        <p:spPr>
          <a:xfrm>
            <a:off x="1113233" y="2199791"/>
            <a:ext cx="7514035" cy="3000860"/>
          </a:xfrm>
        </p:spPr>
        <p:txBody>
          <a:bodyPr/>
          <a:lstStyle/>
          <a:p>
            <a:r>
              <a:rPr lang="en-GB" dirty="0" smtClean="0"/>
              <a:t>Use the appropriate assessment tool for that year group</a:t>
            </a:r>
          </a:p>
          <a:p>
            <a:r>
              <a:rPr lang="en-GB" dirty="0" smtClean="0"/>
              <a:t>Do not use the EYDJ past the first term of year 1</a:t>
            </a:r>
          </a:p>
          <a:p>
            <a:r>
              <a:rPr lang="en-GB" dirty="0" smtClean="0"/>
              <a:t>Use pre-key stage standards or engagement model</a:t>
            </a:r>
          </a:p>
          <a:p>
            <a:r>
              <a:rPr lang="en-GB" dirty="0" smtClean="0"/>
              <a:t>Impact </a:t>
            </a:r>
            <a:r>
              <a:rPr lang="en-GB" dirty="0"/>
              <a:t>on the LA decision </a:t>
            </a:r>
            <a:r>
              <a:rPr lang="en-GB" dirty="0" smtClean="0"/>
              <a:t>making</a:t>
            </a:r>
          </a:p>
          <a:p>
            <a:r>
              <a:rPr lang="en-GB" dirty="0"/>
              <a:t>impact on families following naming of settings</a:t>
            </a:r>
          </a:p>
          <a:p>
            <a:endParaRPr lang="en-GB" dirty="0" smtClean="0"/>
          </a:p>
          <a:p>
            <a:endParaRPr lang="en-GB" dirty="0"/>
          </a:p>
        </p:txBody>
      </p:sp>
    </p:spTree>
    <p:extLst>
      <p:ext uri="{BB962C8B-B14F-4D97-AF65-F5344CB8AC3E}">
        <p14:creationId xmlns:p14="http://schemas.microsoft.com/office/powerpoint/2010/main" val="517999728"/>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Broad areas of need</a:t>
            </a:r>
            <a:endParaRPr lang="en-GB" dirty="0"/>
          </a:p>
        </p:txBody>
      </p:sp>
      <p:sp>
        <p:nvSpPr>
          <p:cNvPr id="3" name="Content Placeholder 2"/>
          <p:cNvSpPr>
            <a:spLocks noGrp="1"/>
          </p:cNvSpPr>
          <p:nvPr>
            <p:ph idx="1"/>
          </p:nvPr>
        </p:nvSpPr>
        <p:spPr/>
        <p:txBody>
          <a:bodyPr>
            <a:normAutofit lnSpcReduction="10000"/>
          </a:bodyPr>
          <a:lstStyle/>
          <a:p>
            <a:pPr marL="342900" lvl="1" indent="0">
              <a:buNone/>
            </a:pPr>
            <a:r>
              <a:rPr lang="en-GB" dirty="0"/>
              <a:t>6.27 </a:t>
            </a:r>
            <a:r>
              <a:rPr lang="en-GB" dirty="0" smtClean="0"/>
              <a:t> (SEND CoP)</a:t>
            </a:r>
          </a:p>
          <a:p>
            <a:pPr marL="342900" lvl="1" indent="0">
              <a:buNone/>
            </a:pPr>
            <a:r>
              <a:rPr lang="en-GB" dirty="0" smtClean="0"/>
              <a:t>These </a:t>
            </a:r>
            <a:r>
              <a:rPr lang="en-GB" dirty="0"/>
              <a:t>four broad areas give an overview of the range of needs that should be planned for. The purpose of identification is to work out what action the school needs to take, not to fit a pupil into a category. In practice, individual children or young people often have needs that cut across all these areas and their needs may change over time. For instance speech, language and communication needs can also be a feature of a number of other areas of SEN, and children and young people with an Autistic Spectrum Disorder (ASD) may have needs across all areas, including particular sensory requirements. A detailed assessment of need should ensure that the full range of an individual’s needs is identified, not simply the primary need. The support provided to an individual should always be based on a full understanding of their particular strengths and needs and seek to address them all using </a:t>
            </a:r>
            <a:r>
              <a:rPr lang="en-GB" dirty="0" err="1"/>
              <a:t>wellevidenced</a:t>
            </a:r>
            <a:r>
              <a:rPr lang="en-GB" dirty="0"/>
              <a:t> interventions targeted at their areas of difficulty and where necessary specialist equipment or software.</a:t>
            </a:r>
          </a:p>
        </p:txBody>
      </p:sp>
    </p:spTree>
    <p:extLst>
      <p:ext uri="{BB962C8B-B14F-4D97-AF65-F5344CB8AC3E}">
        <p14:creationId xmlns:p14="http://schemas.microsoft.com/office/powerpoint/2010/main" val="1189953062"/>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3234" y="1371601"/>
            <a:ext cx="7514035" cy="702200"/>
          </a:xfrm>
        </p:spPr>
        <p:txBody>
          <a:bodyPr>
            <a:normAutofit fontScale="90000"/>
          </a:bodyPr>
          <a:lstStyle/>
          <a:p>
            <a:r>
              <a:rPr lang="en-GB" dirty="0"/>
              <a:t>T</a:t>
            </a:r>
            <a:r>
              <a:rPr lang="en-GB" dirty="0" smtClean="0"/>
              <a:t>he </a:t>
            </a:r>
            <a:r>
              <a:rPr lang="en-GB" dirty="0"/>
              <a:t>right to request a particular school or other institution is named in an </a:t>
            </a:r>
            <a:r>
              <a:rPr lang="en-GB" dirty="0" smtClean="0"/>
              <a:t>EHC Plan  </a:t>
            </a:r>
            <a:endParaRPr lang="en-GB" dirty="0"/>
          </a:p>
        </p:txBody>
      </p:sp>
      <p:sp>
        <p:nvSpPr>
          <p:cNvPr id="3" name="Content Placeholder 2"/>
          <p:cNvSpPr>
            <a:spLocks noGrp="1"/>
          </p:cNvSpPr>
          <p:nvPr>
            <p:ph idx="1"/>
          </p:nvPr>
        </p:nvSpPr>
        <p:spPr>
          <a:xfrm>
            <a:off x="1113233" y="2216923"/>
            <a:ext cx="7514035" cy="2983727"/>
          </a:xfrm>
        </p:spPr>
        <p:txBody>
          <a:bodyPr>
            <a:normAutofit/>
          </a:bodyPr>
          <a:lstStyle/>
          <a:p>
            <a:pPr marL="0" indent="0">
              <a:buNone/>
            </a:pPr>
            <a:r>
              <a:rPr lang="en-GB" dirty="0"/>
              <a:t>Section 38 (3) </a:t>
            </a:r>
          </a:p>
          <a:p>
            <a:pPr marL="0" indent="0">
              <a:buNone/>
            </a:pPr>
            <a:r>
              <a:rPr lang="en-GB" dirty="0"/>
              <a:t>A school or other institution is within this subsection if it is: </a:t>
            </a:r>
          </a:p>
          <a:p>
            <a:pPr lvl="1"/>
            <a:r>
              <a:rPr lang="en-GB" dirty="0"/>
              <a:t>(a) a maintained school; </a:t>
            </a:r>
          </a:p>
          <a:p>
            <a:pPr lvl="1"/>
            <a:r>
              <a:rPr lang="en-GB" dirty="0"/>
              <a:t>(b) a maintained nursery school; </a:t>
            </a:r>
          </a:p>
          <a:p>
            <a:pPr lvl="1"/>
            <a:r>
              <a:rPr lang="en-GB" dirty="0"/>
              <a:t>(c) an Academy; </a:t>
            </a:r>
          </a:p>
          <a:p>
            <a:pPr lvl="1"/>
            <a:r>
              <a:rPr lang="en-GB" dirty="0"/>
              <a:t>(d) an institution within the further education sector in England; </a:t>
            </a:r>
          </a:p>
          <a:p>
            <a:pPr lvl="1"/>
            <a:r>
              <a:rPr lang="en-GB" dirty="0"/>
              <a:t>(e) a non-maintained special school; </a:t>
            </a:r>
          </a:p>
          <a:p>
            <a:pPr lvl="1"/>
            <a:r>
              <a:rPr lang="en-GB" dirty="0"/>
              <a:t>(f) an institution approved by the Secretary of State under section 41</a:t>
            </a:r>
          </a:p>
        </p:txBody>
      </p:sp>
    </p:spTree>
    <p:extLst>
      <p:ext uri="{BB962C8B-B14F-4D97-AF65-F5344CB8AC3E}">
        <p14:creationId xmlns:p14="http://schemas.microsoft.com/office/powerpoint/2010/main" val="1664724125"/>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3234" y="1371601"/>
            <a:ext cx="7514035" cy="1013114"/>
          </a:xfrm>
        </p:spPr>
        <p:txBody>
          <a:bodyPr>
            <a:normAutofit fontScale="90000"/>
          </a:bodyPr>
          <a:lstStyle/>
          <a:p>
            <a:r>
              <a:rPr lang="en-GB" dirty="0"/>
              <a:t>T</a:t>
            </a:r>
            <a:r>
              <a:rPr lang="en-GB" dirty="0" smtClean="0"/>
              <a:t>he </a:t>
            </a:r>
            <a:r>
              <a:rPr lang="en-GB" dirty="0"/>
              <a:t>duty on the LA to name the school/institution requested by the parent or young </a:t>
            </a:r>
            <a:r>
              <a:rPr lang="en-GB" dirty="0" smtClean="0"/>
              <a:t>person</a:t>
            </a:r>
            <a:br>
              <a:rPr lang="en-GB" dirty="0" smtClean="0"/>
            </a:br>
            <a:endParaRPr lang="en-GB" dirty="0"/>
          </a:p>
        </p:txBody>
      </p:sp>
      <p:sp>
        <p:nvSpPr>
          <p:cNvPr id="3" name="Content Placeholder 2"/>
          <p:cNvSpPr>
            <a:spLocks noGrp="1"/>
          </p:cNvSpPr>
          <p:nvPr>
            <p:ph idx="1"/>
          </p:nvPr>
        </p:nvSpPr>
        <p:spPr>
          <a:xfrm>
            <a:off x="1113233" y="2249632"/>
            <a:ext cx="7514035" cy="2951018"/>
          </a:xfrm>
        </p:spPr>
        <p:txBody>
          <a:bodyPr>
            <a:normAutofit fontScale="92500" lnSpcReduction="10000"/>
          </a:bodyPr>
          <a:lstStyle/>
          <a:p>
            <a:pPr marL="0" indent="0">
              <a:buNone/>
            </a:pPr>
            <a:endParaRPr lang="en-GB" dirty="0" smtClean="0"/>
          </a:p>
          <a:p>
            <a:pPr marL="0" indent="0">
              <a:buNone/>
            </a:pPr>
            <a:r>
              <a:rPr lang="en-GB" dirty="0" smtClean="0"/>
              <a:t>There are three elements to the section 39 (4) conditions: </a:t>
            </a:r>
          </a:p>
          <a:p>
            <a:pPr marL="0" indent="0">
              <a:buNone/>
            </a:pPr>
            <a:endParaRPr lang="en-GB" dirty="0" smtClean="0"/>
          </a:p>
          <a:p>
            <a:r>
              <a:rPr lang="en-GB" dirty="0" smtClean="0"/>
              <a:t>That </a:t>
            </a:r>
            <a:r>
              <a:rPr lang="en-GB" dirty="0"/>
              <a:t>the school/institution requested is unsuitable for the age, ability, aptitude or SEN of the child or young person;</a:t>
            </a:r>
          </a:p>
          <a:p>
            <a:r>
              <a:rPr lang="en-GB" dirty="0" smtClean="0"/>
              <a:t>That </a:t>
            </a:r>
            <a:r>
              <a:rPr lang="en-GB" dirty="0"/>
              <a:t>the attendance of the child or young person would be incompatible with the provision of efficient education for others; </a:t>
            </a:r>
          </a:p>
          <a:p>
            <a:r>
              <a:rPr lang="en-GB" dirty="0" smtClean="0"/>
              <a:t>That </a:t>
            </a:r>
            <a:r>
              <a:rPr lang="en-GB" dirty="0"/>
              <a:t>the attendance of the child or young person would be incompatible with the efficient use of resources. </a:t>
            </a:r>
          </a:p>
          <a:p>
            <a:endParaRPr lang="en-GB" dirty="0"/>
          </a:p>
        </p:txBody>
      </p:sp>
    </p:spTree>
    <p:extLst>
      <p:ext uri="{BB962C8B-B14F-4D97-AF65-F5344CB8AC3E}">
        <p14:creationId xmlns:p14="http://schemas.microsoft.com/office/powerpoint/2010/main" val="414254825"/>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13233" y="1511878"/>
            <a:ext cx="7514035" cy="3688773"/>
          </a:xfrm>
        </p:spPr>
        <p:txBody>
          <a:bodyPr>
            <a:normAutofit fontScale="92500" lnSpcReduction="20000"/>
          </a:bodyPr>
          <a:lstStyle/>
          <a:p>
            <a:endParaRPr lang="en-GB" b="1" dirty="0" smtClean="0"/>
          </a:p>
          <a:p>
            <a:r>
              <a:rPr lang="en-GB" b="1" dirty="0" smtClean="0"/>
              <a:t>Element </a:t>
            </a:r>
            <a:r>
              <a:rPr lang="en-GB" b="1" dirty="0"/>
              <a:t>One – suitability</a:t>
            </a:r>
            <a:r>
              <a:rPr lang="en-GB" dirty="0"/>
              <a:t> </a:t>
            </a:r>
          </a:p>
          <a:p>
            <a:pPr marL="342900" lvl="1" indent="0">
              <a:buNone/>
            </a:pPr>
            <a:r>
              <a:rPr lang="en-GB" sz="1800" dirty="0"/>
              <a:t>Whether or not a school/institution is suitable can be an issue. For example, parents may want a school for their child with severe learning difficulties which is for children with moderate learning difficulties. It </a:t>
            </a:r>
            <a:r>
              <a:rPr lang="en-GB" sz="1800" dirty="0"/>
              <a:t>is important </a:t>
            </a:r>
            <a:r>
              <a:rPr lang="en-GB" sz="1800" dirty="0"/>
              <a:t>in these cases to find out why the parent wants the particular school and find out whether or not the school can cater for children with the difficulties the child has. An LA cannot reject a choice of school or FE institution based on its designated range of pupils alone but it is usually a good indication as to the provision they are able to make. </a:t>
            </a:r>
            <a:endParaRPr lang="en-GB" sz="1800" dirty="0"/>
          </a:p>
          <a:p>
            <a:pPr marL="342900" lvl="1" indent="0">
              <a:buNone/>
            </a:pPr>
            <a:r>
              <a:rPr lang="en-GB" sz="1800" dirty="0"/>
              <a:t>The suitability </a:t>
            </a:r>
            <a:r>
              <a:rPr lang="en-GB" sz="1800" dirty="0"/>
              <a:t>test – as with all of these tests – has to be applied on an individual basis looking at the special educational needs and the special educational provision to meet the needs of the child or young person in question.</a:t>
            </a:r>
          </a:p>
          <a:p>
            <a:endParaRPr lang="en-GB" dirty="0" smtClean="0"/>
          </a:p>
          <a:p>
            <a:pPr marL="0" indent="0">
              <a:buNone/>
            </a:pPr>
            <a:endParaRPr lang="en-GB" dirty="0" smtClean="0"/>
          </a:p>
        </p:txBody>
      </p:sp>
    </p:spTree>
    <p:extLst>
      <p:ext uri="{BB962C8B-B14F-4D97-AF65-F5344CB8AC3E}">
        <p14:creationId xmlns:p14="http://schemas.microsoft.com/office/powerpoint/2010/main" val="31953816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7"/>
          <p:cNvSpPr>
            <a:spLocks noGrp="1"/>
          </p:cNvSpPr>
          <p:nvPr>
            <p:ph sz="half" idx="2"/>
          </p:nvPr>
        </p:nvSpPr>
        <p:spPr>
          <a:xfrm>
            <a:off x="563166" y="2828925"/>
            <a:ext cx="7685483" cy="2838450"/>
          </a:xfrm>
        </p:spPr>
        <p:txBody>
          <a:bodyPr>
            <a:normAutofit lnSpcReduction="10000"/>
          </a:bodyPr>
          <a:lstStyle/>
          <a:p>
            <a:pPr marL="0" indent="0">
              <a:buNone/>
            </a:pPr>
            <a:r>
              <a:rPr lang="en-GB" b="1" dirty="0" smtClean="0"/>
              <a:t>Continuing to develop Statutory and Pre statutory processes:</a:t>
            </a:r>
          </a:p>
          <a:p>
            <a:r>
              <a:rPr lang="en-GB" dirty="0" smtClean="0"/>
              <a:t>New / New to Bradford Senco </a:t>
            </a:r>
            <a:r>
              <a:rPr lang="en-GB" dirty="0"/>
              <a:t>support </a:t>
            </a:r>
            <a:endParaRPr lang="en-GB" dirty="0" smtClean="0"/>
          </a:p>
          <a:p>
            <a:r>
              <a:rPr lang="en-GB" dirty="0" smtClean="0"/>
              <a:t>Panel engagement</a:t>
            </a:r>
          </a:p>
          <a:p>
            <a:r>
              <a:rPr lang="en-GB" dirty="0" smtClean="0"/>
              <a:t>Annual Review Team</a:t>
            </a:r>
          </a:p>
          <a:p>
            <a:r>
              <a:rPr lang="en-GB" dirty="0" smtClean="0"/>
              <a:t>Quality Assurance</a:t>
            </a:r>
          </a:p>
          <a:p>
            <a:r>
              <a:rPr lang="en-GB" dirty="0" smtClean="0"/>
              <a:t>JAMs </a:t>
            </a:r>
            <a:endParaRPr lang="en-GB" dirty="0"/>
          </a:p>
        </p:txBody>
      </p:sp>
      <p:grpSp>
        <p:nvGrpSpPr>
          <p:cNvPr id="5" name="Group 4"/>
          <p:cNvGrpSpPr/>
          <p:nvPr/>
        </p:nvGrpSpPr>
        <p:grpSpPr>
          <a:xfrm>
            <a:off x="3059312" y="92869"/>
            <a:ext cx="2045941" cy="2000250"/>
            <a:chOff x="976365" y="1379932"/>
            <a:chExt cx="1436341" cy="1436341"/>
          </a:xfrm>
        </p:grpSpPr>
        <p:sp>
          <p:nvSpPr>
            <p:cNvPr id="6" name="Oval 5"/>
            <p:cNvSpPr/>
            <p:nvPr/>
          </p:nvSpPr>
          <p:spPr>
            <a:xfrm>
              <a:off x="976365" y="1379932"/>
              <a:ext cx="1436341" cy="1436341"/>
            </a:xfrm>
            <a:prstGeom prst="ellipse">
              <a:avLst/>
            </a:prstGeom>
          </p:spPr>
          <p:style>
            <a:lnRef idx="2">
              <a:schemeClr val="lt1">
                <a:hueOff val="0"/>
                <a:satOff val="0"/>
                <a:lumOff val="0"/>
                <a:alphaOff val="0"/>
              </a:schemeClr>
            </a:lnRef>
            <a:fillRef idx="1">
              <a:schemeClr val="accent4">
                <a:alpha val="50000"/>
                <a:hueOff val="10395692"/>
                <a:satOff val="-47968"/>
                <a:lumOff val="1765"/>
                <a:alphaOff val="0"/>
              </a:schemeClr>
            </a:fillRef>
            <a:effectRef idx="0">
              <a:schemeClr val="accent4">
                <a:alpha val="50000"/>
                <a:hueOff val="10395692"/>
                <a:satOff val="-47968"/>
                <a:lumOff val="1765"/>
                <a:alphaOff val="0"/>
              </a:schemeClr>
            </a:effectRef>
            <a:fontRef idx="minor">
              <a:schemeClr val="tx1"/>
            </a:fontRef>
          </p:style>
        </p:sp>
        <p:sp>
          <p:nvSpPr>
            <p:cNvPr id="7" name="Oval 4"/>
            <p:cNvSpPr txBox="1"/>
            <p:nvPr/>
          </p:nvSpPr>
          <p:spPr>
            <a:xfrm>
              <a:off x="1186712" y="1590279"/>
              <a:ext cx="1015647" cy="1015647"/>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US" sz="2000" kern="1200" dirty="0" smtClean="0"/>
                <a:t>Meeting Individual Needs</a:t>
              </a:r>
              <a:endParaRPr lang="en-US" sz="2000" kern="1200" dirty="0"/>
            </a:p>
          </p:txBody>
        </p:sp>
      </p:grpSp>
    </p:spTree>
    <p:extLst>
      <p:ext uri="{BB962C8B-B14F-4D97-AF65-F5344CB8AC3E}">
        <p14:creationId xmlns:p14="http://schemas.microsoft.com/office/powerpoint/2010/main" val="1685333795"/>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13233" y="1508414"/>
            <a:ext cx="7514035" cy="3692237"/>
          </a:xfrm>
        </p:spPr>
        <p:txBody>
          <a:bodyPr>
            <a:normAutofit/>
          </a:bodyPr>
          <a:lstStyle/>
          <a:p>
            <a:endParaRPr lang="en-GB" b="1" dirty="0" smtClean="0"/>
          </a:p>
          <a:p>
            <a:r>
              <a:rPr lang="en-GB" b="1" dirty="0" smtClean="0"/>
              <a:t>Element </a:t>
            </a:r>
            <a:r>
              <a:rPr lang="en-GB" b="1" dirty="0"/>
              <a:t>Two – incompatibility with the education of others</a:t>
            </a:r>
            <a:r>
              <a:rPr lang="en-GB" dirty="0"/>
              <a:t> </a:t>
            </a:r>
          </a:p>
          <a:p>
            <a:pPr marL="342900" lvl="1" indent="0">
              <a:buNone/>
            </a:pPr>
            <a:r>
              <a:rPr lang="en-GB" dirty="0"/>
              <a:t>This is the test which is often referred to when a school is full. However, what the test requires, if it is to be used successfully by an LA, is that it is likely that adding just one more child to this school or other institution will create incompatibility with the education of others. This is not the same as showing that the addition of a child or young person will in some way impact upon the education of others. The test is whether the impact is so great that the child or young person attending the school or other institution would result in an incompatibility which cannot be resolved by the special educational provision being put in place as detailed in the EHC plan. The facts need to be examined in each case and this has been found by the courts to be a high bar.</a:t>
            </a:r>
          </a:p>
          <a:p>
            <a:pPr marL="0" indent="0">
              <a:buNone/>
            </a:pPr>
            <a:endParaRPr lang="en-GB" dirty="0"/>
          </a:p>
          <a:p>
            <a:pPr marL="0" indent="0">
              <a:buNone/>
            </a:pPr>
            <a:endParaRPr lang="en-GB" dirty="0"/>
          </a:p>
        </p:txBody>
      </p:sp>
    </p:spTree>
    <p:extLst>
      <p:ext uri="{BB962C8B-B14F-4D97-AF65-F5344CB8AC3E}">
        <p14:creationId xmlns:p14="http://schemas.microsoft.com/office/powerpoint/2010/main" val="511001864"/>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13233" y="1407969"/>
            <a:ext cx="7514035" cy="3792682"/>
          </a:xfrm>
        </p:spPr>
        <p:txBody>
          <a:bodyPr>
            <a:normAutofit/>
          </a:bodyPr>
          <a:lstStyle/>
          <a:p>
            <a:r>
              <a:rPr lang="en-GB" b="1" dirty="0"/>
              <a:t>Element Three – incompatibility with the efficient use of </a:t>
            </a:r>
            <a:r>
              <a:rPr lang="en-GB" b="1" dirty="0" smtClean="0"/>
              <a:t>resources</a:t>
            </a:r>
            <a:endParaRPr lang="en-GB" dirty="0" smtClean="0"/>
          </a:p>
          <a:p>
            <a:pPr marL="342900" lvl="1" indent="0">
              <a:buNone/>
            </a:pPr>
            <a:r>
              <a:rPr lang="en-GB" dirty="0" smtClean="0"/>
              <a:t>Cost </a:t>
            </a:r>
            <a:r>
              <a:rPr lang="en-GB" dirty="0"/>
              <a:t>may be used as a reason for refusing a request for a particular school /institution where a LA can show that another school or institution can meet the needs of a child or young person more cheaply. However, even where the parental or young person’s requested school/institution is a little more expensive this is not an automatic barrier because the LA must balance the statutory weight given to the parental or young person’s request against the extra cost in deciding whether the extra cost is ‘inefficient</a:t>
            </a:r>
            <a:r>
              <a:rPr lang="en-GB" dirty="0" smtClean="0"/>
              <a:t>’.</a:t>
            </a:r>
          </a:p>
          <a:p>
            <a:pPr marL="342900" lvl="1" indent="0">
              <a:buNone/>
            </a:pPr>
            <a:endParaRPr lang="en-GB" dirty="0"/>
          </a:p>
          <a:p>
            <a:pPr marL="342900" lvl="1" indent="0">
              <a:buNone/>
            </a:pPr>
            <a:r>
              <a:rPr lang="en-GB" dirty="0"/>
              <a:t>The argument of ‘inefficient use of resources’ may also be used when a school is full – i.e. for a mainstream school that it has reached its admission number for that year group, and for a special school that it has reached its approved number. However, it is not sufficient to assert the school is full. The LA must explain how placing this child in the school would be an inefficient use of resources – or possibly affect the efficient education of the other children as referred to under element two (above).</a:t>
            </a:r>
          </a:p>
          <a:p>
            <a:pPr marL="0" indent="0">
              <a:buNone/>
            </a:pPr>
            <a:endParaRPr lang="en-GB" dirty="0"/>
          </a:p>
        </p:txBody>
      </p:sp>
    </p:spTree>
    <p:extLst>
      <p:ext uri="{BB962C8B-B14F-4D97-AF65-F5344CB8AC3E}">
        <p14:creationId xmlns:p14="http://schemas.microsoft.com/office/powerpoint/2010/main" val="2440802278"/>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3234" y="1371601"/>
            <a:ext cx="7514035" cy="702200"/>
          </a:xfrm>
        </p:spPr>
        <p:txBody>
          <a:bodyPr/>
          <a:lstStyle/>
          <a:p>
            <a:r>
              <a:rPr lang="en-GB" dirty="0" smtClean="0"/>
              <a:t>Types of settings</a:t>
            </a:r>
            <a:endParaRPr lang="en-GB" dirty="0"/>
          </a:p>
        </p:txBody>
      </p:sp>
      <p:sp>
        <p:nvSpPr>
          <p:cNvPr id="3" name="Content Placeholder 2"/>
          <p:cNvSpPr>
            <a:spLocks noGrp="1"/>
          </p:cNvSpPr>
          <p:nvPr>
            <p:ph idx="1"/>
          </p:nvPr>
        </p:nvSpPr>
        <p:spPr>
          <a:xfrm>
            <a:off x="1113233" y="2216923"/>
            <a:ext cx="7514035" cy="2983727"/>
          </a:xfrm>
        </p:spPr>
        <p:txBody>
          <a:bodyPr>
            <a:normAutofit lnSpcReduction="10000"/>
          </a:bodyPr>
          <a:lstStyle/>
          <a:p>
            <a:r>
              <a:rPr lang="en-GB" dirty="0" smtClean="0"/>
              <a:t>Suitability – age, aptitude, ability and SEN</a:t>
            </a:r>
          </a:p>
          <a:p>
            <a:r>
              <a:rPr lang="en-GB" dirty="0" smtClean="0"/>
              <a:t>Schools who support children with SLD </a:t>
            </a:r>
          </a:p>
          <a:p>
            <a:pPr lvl="1"/>
            <a:r>
              <a:rPr lang="en-GB" dirty="0" smtClean="0"/>
              <a:t>High Park</a:t>
            </a:r>
          </a:p>
          <a:p>
            <a:pPr lvl="1"/>
            <a:r>
              <a:rPr lang="en-GB" dirty="0" err="1" smtClean="0"/>
              <a:t>Chellow</a:t>
            </a:r>
            <a:r>
              <a:rPr lang="en-GB" dirty="0" smtClean="0"/>
              <a:t> Heights</a:t>
            </a:r>
          </a:p>
          <a:p>
            <a:pPr lvl="1"/>
            <a:r>
              <a:rPr lang="en-GB" dirty="0" smtClean="0"/>
              <a:t>Co-op Academy Delius</a:t>
            </a:r>
          </a:p>
          <a:p>
            <a:pPr lvl="1"/>
            <a:r>
              <a:rPr lang="en-GB" dirty="0" err="1" smtClean="0"/>
              <a:t>Beckfoot</a:t>
            </a:r>
            <a:r>
              <a:rPr lang="en-GB" dirty="0" smtClean="0"/>
              <a:t> Phoenix</a:t>
            </a:r>
          </a:p>
          <a:p>
            <a:pPr lvl="1"/>
            <a:r>
              <a:rPr lang="en-GB" dirty="0" smtClean="0"/>
              <a:t>Southfield</a:t>
            </a:r>
          </a:p>
          <a:p>
            <a:pPr lvl="1"/>
            <a:r>
              <a:rPr lang="en-GB" dirty="0" err="1" smtClean="0"/>
              <a:t>Beechcliffe</a:t>
            </a:r>
            <a:endParaRPr lang="en-GB" dirty="0" smtClean="0"/>
          </a:p>
          <a:p>
            <a:pPr lvl="1"/>
            <a:r>
              <a:rPr lang="en-GB" dirty="0" err="1" smtClean="0"/>
              <a:t>Hazelbeck</a:t>
            </a:r>
            <a:endParaRPr lang="en-GB" dirty="0" smtClean="0"/>
          </a:p>
        </p:txBody>
      </p:sp>
    </p:spTree>
    <p:extLst>
      <p:ext uri="{BB962C8B-B14F-4D97-AF65-F5344CB8AC3E}">
        <p14:creationId xmlns:p14="http://schemas.microsoft.com/office/powerpoint/2010/main" val="1824305161"/>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3234" y="1371601"/>
            <a:ext cx="7514035" cy="767195"/>
          </a:xfrm>
        </p:spPr>
        <p:txBody>
          <a:bodyPr>
            <a:normAutofit fontScale="90000"/>
          </a:bodyPr>
          <a:lstStyle/>
          <a:p>
            <a:r>
              <a:rPr lang="en-GB" b="1" dirty="0"/>
              <a:t>The Right to a Mainstream Education</a:t>
            </a:r>
            <a:r>
              <a:rPr lang="en-GB" dirty="0"/>
              <a:t> </a:t>
            </a:r>
            <a:br>
              <a:rPr lang="en-GB" dirty="0"/>
            </a:br>
            <a:endParaRPr lang="en-GB" dirty="0"/>
          </a:p>
        </p:txBody>
      </p:sp>
      <p:sp>
        <p:nvSpPr>
          <p:cNvPr id="3" name="Content Placeholder 2"/>
          <p:cNvSpPr>
            <a:spLocks noGrp="1"/>
          </p:cNvSpPr>
          <p:nvPr>
            <p:ph idx="1"/>
          </p:nvPr>
        </p:nvSpPr>
        <p:spPr>
          <a:xfrm>
            <a:off x="1113233" y="1823605"/>
            <a:ext cx="7514035" cy="3377045"/>
          </a:xfrm>
        </p:spPr>
        <p:txBody>
          <a:bodyPr/>
          <a:lstStyle/>
          <a:p>
            <a:pPr marL="0" indent="0">
              <a:buNone/>
            </a:pPr>
            <a:r>
              <a:rPr lang="en-GB" b="1" dirty="0"/>
              <a:t>Section 33 (2) </a:t>
            </a:r>
            <a:endParaRPr lang="en-GB" dirty="0"/>
          </a:p>
          <a:p>
            <a:r>
              <a:rPr lang="en-GB" dirty="0"/>
              <a:t>In a case within section 39(5) or 40(2), the local authority must secure that the plan provides for the child or young person to be educated in a maintained nursery school, mainstream school or mainstream post-16 institution, unless that is incompatible with— </a:t>
            </a:r>
          </a:p>
          <a:p>
            <a:r>
              <a:rPr lang="en-GB" dirty="0"/>
              <a:t> </a:t>
            </a:r>
            <a:r>
              <a:rPr lang="en-GB" dirty="0" smtClean="0"/>
              <a:t>(a) the </a:t>
            </a:r>
            <a:r>
              <a:rPr lang="en-GB" dirty="0"/>
              <a:t>wishes of the child’s parent or the young person, or </a:t>
            </a:r>
            <a:r>
              <a:rPr lang="en-GB" dirty="0" smtClean="0"/>
              <a:t> </a:t>
            </a:r>
          </a:p>
          <a:p>
            <a:r>
              <a:rPr lang="en-GB" dirty="0" smtClean="0"/>
              <a:t>(</a:t>
            </a:r>
            <a:r>
              <a:rPr lang="en-GB" dirty="0"/>
              <a:t>b) the provision of efficient education for others</a:t>
            </a:r>
          </a:p>
        </p:txBody>
      </p:sp>
    </p:spTree>
    <p:extLst>
      <p:ext uri="{BB962C8B-B14F-4D97-AF65-F5344CB8AC3E}">
        <p14:creationId xmlns:p14="http://schemas.microsoft.com/office/powerpoint/2010/main" val="3090018452"/>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13233" y="1387187"/>
            <a:ext cx="7514035" cy="3813464"/>
          </a:xfrm>
        </p:spPr>
        <p:txBody>
          <a:bodyPr>
            <a:normAutofit/>
          </a:bodyPr>
          <a:lstStyle/>
          <a:p>
            <a:r>
              <a:rPr lang="en-GB" dirty="0"/>
              <a:t>The LA cannot deny a child or young person mainstream education on the grounds that it is not suitable for them or that it is too expensive for them to attend a mainstream school/institution. </a:t>
            </a:r>
          </a:p>
          <a:p>
            <a:r>
              <a:rPr lang="en-GB" dirty="0"/>
              <a:t>There are only two exceptions on which an LA can rely if they do not want to name a mainstream school or college placement in an EHC Plan set out in Section 33 (2) (a) and (b). The first (section 33 (2) (a)) is where it is against the child’s parent or young person wishes. The second (section 33 (2) (b) is incompatibility with the provision of efficient education for others </a:t>
            </a:r>
            <a:r>
              <a:rPr lang="en-GB" b="1" dirty="0"/>
              <a:t>(“the efficient education of others exception”).</a:t>
            </a:r>
            <a:endParaRPr lang="en-GB" dirty="0"/>
          </a:p>
          <a:p>
            <a:endParaRPr lang="en-GB" dirty="0"/>
          </a:p>
        </p:txBody>
      </p:sp>
    </p:spTree>
    <p:extLst>
      <p:ext uri="{BB962C8B-B14F-4D97-AF65-F5344CB8AC3E}">
        <p14:creationId xmlns:p14="http://schemas.microsoft.com/office/powerpoint/2010/main" val="3427820929"/>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13233" y="1466851"/>
            <a:ext cx="7514035" cy="3733800"/>
          </a:xfrm>
        </p:spPr>
        <p:txBody>
          <a:bodyPr>
            <a:normAutofit lnSpcReduction="10000"/>
          </a:bodyPr>
          <a:lstStyle/>
          <a:p>
            <a:pPr marL="0" indent="0">
              <a:buNone/>
            </a:pPr>
            <a:r>
              <a:rPr lang="en-GB" dirty="0"/>
              <a:t>The circumstances in which the “efficient education of others” exception can be relied on are limited: </a:t>
            </a:r>
          </a:p>
          <a:p>
            <a:r>
              <a:rPr lang="en-GB" dirty="0" smtClean="0"/>
              <a:t> </a:t>
            </a:r>
            <a:r>
              <a:rPr lang="en-GB" dirty="0"/>
              <a:t>A local authority can only rely on this exception if it can show that there are no reasonable steps that it could take to prevent the incompatibility (section 33 (3) in relation to schools and institutions in its area and section 33 (4) in relation to a particular maintained nursery school, mainstream school or mainstream post-16 institution). </a:t>
            </a:r>
          </a:p>
          <a:p>
            <a:r>
              <a:rPr lang="en-GB" dirty="0" smtClean="0"/>
              <a:t>The </a:t>
            </a:r>
            <a:r>
              <a:rPr lang="en-GB" dirty="0"/>
              <a:t>governing body of a school or institution can only rely on this exception if they can show that there are no reasonable steps which they or the local authority could take to prevent the incompatibility (section 33 (5)).  </a:t>
            </a:r>
          </a:p>
          <a:p>
            <a:r>
              <a:rPr lang="en-GB" dirty="0"/>
              <a:t>The Code contains a discussion of what may constitute “reasonable steps” in paragraph 9.91. </a:t>
            </a:r>
          </a:p>
        </p:txBody>
      </p:sp>
    </p:spTree>
    <p:extLst>
      <p:ext uri="{BB962C8B-B14F-4D97-AF65-F5344CB8AC3E}">
        <p14:creationId xmlns:p14="http://schemas.microsoft.com/office/powerpoint/2010/main" val="267366911"/>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smtClean="0"/>
              <a:t>Caselaw</a:t>
            </a:r>
            <a:endParaRPr lang="en-GB" dirty="0"/>
          </a:p>
        </p:txBody>
      </p:sp>
      <p:sp>
        <p:nvSpPr>
          <p:cNvPr id="3" name="Content Placeholder 2"/>
          <p:cNvSpPr>
            <a:spLocks noGrp="1"/>
          </p:cNvSpPr>
          <p:nvPr>
            <p:ph idx="1"/>
          </p:nvPr>
        </p:nvSpPr>
        <p:spPr/>
        <p:txBody>
          <a:bodyPr>
            <a:normAutofit fontScale="92500" lnSpcReduction="20000"/>
          </a:bodyPr>
          <a:lstStyle/>
          <a:p>
            <a:r>
              <a:rPr lang="en-GB" b="1" i="1" dirty="0">
                <a:hlinkClick r:id="rId2"/>
              </a:rPr>
              <a:t>Bury Metropolitan Borough Council v SU</a:t>
            </a:r>
            <a:r>
              <a:rPr lang="en-GB" dirty="0"/>
              <a:t> </a:t>
            </a:r>
            <a:r>
              <a:rPr lang="en-GB" b="1" dirty="0"/>
              <a:t>[2010] UKUT 406 (AAC)</a:t>
            </a:r>
            <a:r>
              <a:rPr lang="en-GB" dirty="0"/>
              <a:t>: when considering the right of a child with a Statement (now an EHC plan) to a placement in a mainstream school, whether or not the school is “suitable” is not a relevant consideration. The only issue to consider is whether attendance at the mainstream school would be incompatible with the education of other children and if so, that incompatibility cannot be removed by the taking of “</a:t>
            </a:r>
            <a:r>
              <a:rPr lang="en-GB" i="1" dirty="0"/>
              <a:t>reasonable </a:t>
            </a:r>
            <a:r>
              <a:rPr lang="en-GB" i="1"/>
              <a:t>steps</a:t>
            </a:r>
            <a:r>
              <a:rPr lang="en-GB" smtClean="0"/>
              <a:t>”.</a:t>
            </a:r>
          </a:p>
          <a:p>
            <a:pPr marL="0" indent="0">
              <a:buNone/>
            </a:pPr>
            <a:endParaRPr lang="en-GB" dirty="0"/>
          </a:p>
          <a:p>
            <a:r>
              <a:rPr lang="en-GB" b="1" i="1" dirty="0" smtClean="0">
                <a:hlinkClick r:id="rId3"/>
              </a:rPr>
              <a:t>Harrow </a:t>
            </a:r>
            <a:r>
              <a:rPr lang="en-GB" b="1" i="1" dirty="0">
                <a:hlinkClick r:id="rId3"/>
              </a:rPr>
              <a:t>Council v AM</a:t>
            </a:r>
            <a:r>
              <a:rPr lang="en-GB" b="1" i="1" dirty="0"/>
              <a:t> </a:t>
            </a:r>
            <a:r>
              <a:rPr lang="en-GB" b="1" dirty="0"/>
              <a:t>[2013] UKUT 0157 (AAC): </a:t>
            </a:r>
            <a:r>
              <a:rPr lang="en-GB" dirty="0"/>
              <a:t>Where a parent requests a mainstream school and there is no suitable school available (whether inside or outside its area), the LA is under an absolute obligation to make a mainstream school suitable to meet the child’s needs, subject only to the qualification that it must be compatible with the efficient education of other children.</a:t>
            </a:r>
          </a:p>
          <a:p>
            <a:endParaRPr lang="en-GB" dirty="0"/>
          </a:p>
        </p:txBody>
      </p:sp>
    </p:spTree>
    <p:extLst>
      <p:ext uri="{BB962C8B-B14F-4D97-AF65-F5344CB8AC3E}">
        <p14:creationId xmlns:p14="http://schemas.microsoft.com/office/powerpoint/2010/main" val="23455091"/>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3234" y="1371601"/>
            <a:ext cx="7514035" cy="548639"/>
          </a:xfrm>
        </p:spPr>
        <p:txBody>
          <a:bodyPr>
            <a:normAutofit fontScale="90000"/>
          </a:bodyPr>
          <a:lstStyle/>
          <a:p>
            <a:r>
              <a:rPr lang="en-US" dirty="0" smtClean="0"/>
              <a:t>Review timetable </a:t>
            </a:r>
            <a:endParaRPr lang="en-GB" dirty="0"/>
          </a:p>
        </p:txBody>
      </p:sp>
      <p:pic>
        <p:nvPicPr>
          <p:cNvPr id="7" name="Content Placeholder 6" descr="Screen Clipping"/>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79123" y="2492373"/>
            <a:ext cx="7382255" cy="1819369"/>
          </a:xfrm>
        </p:spPr>
      </p:pic>
    </p:spTree>
    <p:extLst>
      <p:ext uri="{BB962C8B-B14F-4D97-AF65-F5344CB8AC3E}">
        <p14:creationId xmlns:p14="http://schemas.microsoft.com/office/powerpoint/2010/main" val="36666674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3234" y="1371601"/>
            <a:ext cx="7514035" cy="548639"/>
          </a:xfrm>
        </p:spPr>
        <p:txBody>
          <a:bodyPr>
            <a:normAutofit fontScale="90000"/>
          </a:bodyPr>
          <a:lstStyle/>
          <a:p>
            <a:r>
              <a:rPr lang="en-US" dirty="0" smtClean="0"/>
              <a:t>Correspondence</a:t>
            </a:r>
            <a:endParaRPr lang="en-GB" dirty="0"/>
          </a:p>
        </p:txBody>
      </p:sp>
      <p:sp>
        <p:nvSpPr>
          <p:cNvPr id="5" name="AutoShape 4" descr="Professional Guidance on the Education Health &amp; Care Pathway"/>
          <p:cNvSpPr>
            <a:spLocks noGrp="1" noChangeAspect="1" noChangeArrowheads="1"/>
          </p:cNvSpPr>
          <p:nvPr>
            <p:ph idx="1"/>
          </p:nvPr>
        </p:nvSpPr>
        <p:spPr bwMode="auto">
          <a:xfrm>
            <a:off x="1113235" y="2131695"/>
            <a:ext cx="7514034" cy="327043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rtlCol="0" anchor="t" anchorCtr="0" compatLnSpc="1">
            <a:prstTxWarp prst="textNoShape">
              <a:avLst/>
            </a:prstTxWarp>
            <a:normAutofit lnSpcReduction="10000"/>
          </a:bodyPr>
          <a:lstStyle/>
          <a:p>
            <a:r>
              <a:rPr lang="en-US" dirty="0" smtClean="0"/>
              <a:t>By June 10</a:t>
            </a:r>
            <a:r>
              <a:rPr lang="en-US" baseline="30000" dirty="0" smtClean="0"/>
              <a:t>th</a:t>
            </a:r>
            <a:r>
              <a:rPr lang="en-US" dirty="0" smtClean="0"/>
              <a:t> 2022 families will </a:t>
            </a:r>
            <a:r>
              <a:rPr lang="en-US" dirty="0"/>
              <a:t>receive letters requesting their </a:t>
            </a:r>
            <a:r>
              <a:rPr lang="en-US" dirty="0" smtClean="0"/>
              <a:t>preferences </a:t>
            </a:r>
          </a:p>
          <a:p>
            <a:r>
              <a:rPr lang="en-US" dirty="0" smtClean="0"/>
              <a:t>All schools received a copy of this letter in April via email</a:t>
            </a:r>
          </a:p>
          <a:p>
            <a:r>
              <a:rPr lang="en-US" dirty="0" smtClean="0"/>
              <a:t>Striving towards </a:t>
            </a:r>
            <a:r>
              <a:rPr lang="en-US" dirty="0"/>
              <a:t>being an electronic service therefore would request that </a:t>
            </a:r>
            <a:r>
              <a:rPr lang="en-US" dirty="0" smtClean="0"/>
              <a:t>responses </a:t>
            </a:r>
            <a:r>
              <a:rPr lang="en-US" dirty="0"/>
              <a:t>are via email</a:t>
            </a:r>
            <a:r>
              <a:rPr lang="en-US" dirty="0" smtClean="0"/>
              <a:t>.</a:t>
            </a:r>
          </a:p>
          <a:p>
            <a:r>
              <a:rPr lang="en-US" dirty="0" smtClean="0"/>
              <a:t>Respond </a:t>
            </a:r>
            <a:r>
              <a:rPr lang="en-US" dirty="0"/>
              <a:t>to the below email address using the following codes in the body of your email response:</a:t>
            </a:r>
          </a:p>
          <a:p>
            <a:pPr lvl="1"/>
            <a:r>
              <a:rPr lang="en-US" b="1" dirty="0" smtClean="0"/>
              <a:t>transitionreviews@bradford.gov.uk </a:t>
            </a:r>
            <a:endParaRPr lang="en-US" b="1" dirty="0"/>
          </a:p>
          <a:p>
            <a:pPr lvl="1"/>
            <a:r>
              <a:rPr lang="en-US" dirty="0" smtClean="0"/>
              <a:t>PP </a:t>
            </a:r>
            <a:r>
              <a:rPr lang="en-US" dirty="0"/>
              <a:t>– name of setting</a:t>
            </a:r>
          </a:p>
          <a:p>
            <a:pPr lvl="1"/>
            <a:r>
              <a:rPr lang="en-US" dirty="0" smtClean="0"/>
              <a:t>PP </a:t>
            </a:r>
            <a:r>
              <a:rPr lang="en-US" dirty="0"/>
              <a:t>– name of setting</a:t>
            </a:r>
          </a:p>
          <a:p>
            <a:pPr lvl="1"/>
            <a:r>
              <a:rPr lang="en-US" dirty="0" smtClean="0"/>
              <a:t>PP </a:t>
            </a:r>
            <a:r>
              <a:rPr lang="en-US" dirty="0"/>
              <a:t>– name of setting</a:t>
            </a:r>
          </a:p>
          <a:p>
            <a:endParaRPr lang="en-US" dirty="0"/>
          </a:p>
        </p:txBody>
      </p:sp>
    </p:spTree>
    <p:extLst>
      <p:ext uri="{BB962C8B-B14F-4D97-AF65-F5344CB8AC3E}">
        <p14:creationId xmlns:p14="http://schemas.microsoft.com/office/powerpoint/2010/main" val="4269800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3234" y="1371601"/>
            <a:ext cx="7514035" cy="548639"/>
          </a:xfrm>
        </p:spPr>
        <p:txBody>
          <a:bodyPr>
            <a:normAutofit fontScale="90000"/>
          </a:bodyPr>
          <a:lstStyle/>
          <a:p>
            <a:r>
              <a:rPr lang="en-US" dirty="0" smtClean="0"/>
              <a:t>Transition reviews key dates</a:t>
            </a:r>
            <a:endParaRPr lang="en-GB" dirty="0"/>
          </a:p>
        </p:txBody>
      </p:sp>
      <p:sp>
        <p:nvSpPr>
          <p:cNvPr id="5" name="AutoShape 4" descr="Professional Guidance on the Education Health &amp; Care Pathway"/>
          <p:cNvSpPr>
            <a:spLocks noGrp="1" noChangeAspect="1" noChangeArrowheads="1"/>
          </p:cNvSpPr>
          <p:nvPr>
            <p:ph idx="1"/>
          </p:nvPr>
        </p:nvSpPr>
        <p:spPr bwMode="auto">
          <a:xfrm>
            <a:off x="1113235" y="2131695"/>
            <a:ext cx="7514034" cy="306895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rtlCol="0" anchor="t" anchorCtr="0" compatLnSpc="1">
            <a:prstTxWarp prst="textNoShape">
              <a:avLst/>
            </a:prstTxWarp>
            <a:normAutofit/>
          </a:bodyPr>
          <a:lstStyle/>
          <a:p>
            <a:r>
              <a:rPr lang="en-GB" b="1" dirty="0" smtClean="0"/>
              <a:t>Friday </a:t>
            </a:r>
            <a:r>
              <a:rPr lang="en-GB" b="1" dirty="0"/>
              <a:t>23rd July </a:t>
            </a:r>
            <a:r>
              <a:rPr lang="en-GB" b="1" dirty="0" smtClean="0"/>
              <a:t>2022</a:t>
            </a:r>
            <a:r>
              <a:rPr lang="en-GB" dirty="0" smtClean="0"/>
              <a:t> - all </a:t>
            </a:r>
            <a:r>
              <a:rPr lang="en-GB" dirty="0"/>
              <a:t>reviews </a:t>
            </a:r>
            <a:r>
              <a:rPr lang="en-GB" dirty="0" smtClean="0"/>
              <a:t>for F1, Y5 &amp; Y10 are completed</a:t>
            </a:r>
          </a:p>
          <a:p>
            <a:endParaRPr lang="en-US" dirty="0" smtClean="0"/>
          </a:p>
          <a:p>
            <a:r>
              <a:rPr lang="en-US" b="1" dirty="0" smtClean="0"/>
              <a:t>Friday 16th </a:t>
            </a:r>
            <a:r>
              <a:rPr lang="en-US" b="1" dirty="0"/>
              <a:t>September </a:t>
            </a:r>
            <a:r>
              <a:rPr lang="en-US" b="1" dirty="0" smtClean="0"/>
              <a:t>2022 </a:t>
            </a:r>
            <a:r>
              <a:rPr lang="en-US" dirty="0"/>
              <a:t>– request for mainstream </a:t>
            </a:r>
            <a:r>
              <a:rPr lang="en-US" dirty="0" smtClean="0"/>
              <a:t>provisions</a:t>
            </a:r>
          </a:p>
          <a:p>
            <a:pPr marL="0" indent="0">
              <a:buNone/>
            </a:pPr>
            <a:r>
              <a:rPr lang="en-US" dirty="0" smtClean="0"/>
              <a:t> </a:t>
            </a:r>
            <a:endParaRPr lang="en-US" dirty="0"/>
          </a:p>
          <a:p>
            <a:r>
              <a:rPr lang="en-US" b="1" dirty="0" smtClean="0"/>
              <a:t>Friday 30th September 2022</a:t>
            </a:r>
            <a:r>
              <a:rPr lang="en-US" dirty="0" smtClean="0"/>
              <a:t>- </a:t>
            </a:r>
            <a:r>
              <a:rPr lang="en-US" dirty="0"/>
              <a:t>requests for Specialist Provision (including Resourced Provisions)</a:t>
            </a:r>
          </a:p>
          <a:p>
            <a:pPr marL="0" indent="0">
              <a:buNone/>
            </a:pPr>
            <a:endParaRPr lang="en-US" dirty="0"/>
          </a:p>
        </p:txBody>
      </p:sp>
    </p:spTree>
    <p:extLst>
      <p:ext uri="{BB962C8B-B14F-4D97-AF65-F5344CB8AC3E}">
        <p14:creationId xmlns:p14="http://schemas.microsoft.com/office/powerpoint/2010/main" val="18255521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GB" dirty="0" smtClean="0"/>
              <a:t>SEND Spotlight Conferences</a:t>
            </a:r>
            <a:endParaRPr lang="en-GB" dirty="0"/>
          </a:p>
        </p:txBody>
      </p:sp>
      <p:graphicFrame>
        <p:nvGraphicFramePr>
          <p:cNvPr id="9" name="Content Placeholder 8"/>
          <p:cNvGraphicFramePr>
            <a:graphicFrameLocks noGrp="1"/>
          </p:cNvGraphicFramePr>
          <p:nvPr>
            <p:ph idx="1"/>
            <p:extLst>
              <p:ext uri="{D42A27DB-BD31-4B8C-83A1-F6EECF244321}">
                <p14:modId xmlns:p14="http://schemas.microsoft.com/office/powerpoint/2010/main" val="1905356442"/>
              </p:ext>
            </p:extLst>
          </p:nvPr>
        </p:nvGraphicFramePr>
        <p:xfrm>
          <a:off x="570384" y="1916832"/>
          <a:ext cx="8003231" cy="4032450"/>
        </p:xfrm>
        <a:graphic>
          <a:graphicData uri="http://schemas.openxmlformats.org/drawingml/2006/table">
            <a:tbl>
              <a:tblPr firstRow="1" firstCol="1" bandRow="1">
                <a:tableStyleId>{69CF1AB2-1976-4502-BF36-3FF5EA218861}</a:tableStyleId>
              </a:tblPr>
              <a:tblGrid>
                <a:gridCol w="552131">
                  <a:extLst>
                    <a:ext uri="{9D8B030D-6E8A-4147-A177-3AD203B41FA5}">
                      <a16:colId xmlns:a16="http://schemas.microsoft.com/office/drawing/2014/main" val="365814062"/>
                    </a:ext>
                  </a:extLst>
                </a:gridCol>
                <a:gridCol w="1241850">
                  <a:extLst>
                    <a:ext uri="{9D8B030D-6E8A-4147-A177-3AD203B41FA5}">
                      <a16:colId xmlns:a16="http://schemas.microsoft.com/office/drawing/2014/main" val="2254369649"/>
                    </a:ext>
                  </a:extLst>
                </a:gridCol>
                <a:gridCol w="1241850">
                  <a:extLst>
                    <a:ext uri="{9D8B030D-6E8A-4147-A177-3AD203B41FA5}">
                      <a16:colId xmlns:a16="http://schemas.microsoft.com/office/drawing/2014/main" val="346975256"/>
                    </a:ext>
                  </a:extLst>
                </a:gridCol>
                <a:gridCol w="1241850">
                  <a:extLst>
                    <a:ext uri="{9D8B030D-6E8A-4147-A177-3AD203B41FA5}">
                      <a16:colId xmlns:a16="http://schemas.microsoft.com/office/drawing/2014/main" val="1538019066"/>
                    </a:ext>
                  </a:extLst>
                </a:gridCol>
                <a:gridCol w="1241850">
                  <a:extLst>
                    <a:ext uri="{9D8B030D-6E8A-4147-A177-3AD203B41FA5}">
                      <a16:colId xmlns:a16="http://schemas.microsoft.com/office/drawing/2014/main" val="141087351"/>
                    </a:ext>
                  </a:extLst>
                </a:gridCol>
                <a:gridCol w="1241850">
                  <a:extLst>
                    <a:ext uri="{9D8B030D-6E8A-4147-A177-3AD203B41FA5}">
                      <a16:colId xmlns:a16="http://schemas.microsoft.com/office/drawing/2014/main" val="950137139"/>
                    </a:ext>
                  </a:extLst>
                </a:gridCol>
                <a:gridCol w="1241850">
                  <a:extLst>
                    <a:ext uri="{9D8B030D-6E8A-4147-A177-3AD203B41FA5}">
                      <a16:colId xmlns:a16="http://schemas.microsoft.com/office/drawing/2014/main" val="304872574"/>
                    </a:ext>
                  </a:extLst>
                </a:gridCol>
              </a:tblGrid>
              <a:tr h="2016225">
                <a:tc>
                  <a:txBody>
                    <a:bodyPr/>
                    <a:lstStyle/>
                    <a:p>
                      <a:pPr algn="ctr">
                        <a:lnSpc>
                          <a:spcPct val="107000"/>
                        </a:lnSpc>
                        <a:spcAft>
                          <a:spcPts val="0"/>
                        </a:spcAft>
                      </a:pPr>
                      <a:r>
                        <a:rPr lang="en-GB" sz="1400" b="0" dirty="0">
                          <a:effectLst/>
                        </a:rPr>
                        <a:t>2022 - 23</a:t>
                      </a:r>
                      <a:endParaRPr lang="en-GB" sz="18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GB" sz="1400" b="0" dirty="0">
                          <a:effectLst/>
                        </a:rPr>
                        <a:t>Autumn 1 Senco Network (online)</a:t>
                      </a:r>
                      <a:endParaRPr lang="en-GB" sz="18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GB" sz="1400" b="0" dirty="0">
                          <a:effectLst/>
                        </a:rPr>
                        <a:t>Autumn 2</a:t>
                      </a:r>
                      <a:endParaRPr lang="en-GB" sz="1800" b="0" dirty="0">
                        <a:effectLst/>
                      </a:endParaRPr>
                    </a:p>
                    <a:p>
                      <a:pPr algn="ctr">
                        <a:lnSpc>
                          <a:spcPct val="107000"/>
                        </a:lnSpc>
                        <a:spcAft>
                          <a:spcPts val="0"/>
                        </a:spcAft>
                      </a:pPr>
                      <a:r>
                        <a:rPr lang="en-GB" sz="1400" b="0" dirty="0">
                          <a:effectLst/>
                        </a:rPr>
                        <a:t>SEND Spotlight Conference – Improving Outcomes for children with SEND</a:t>
                      </a:r>
                      <a:endParaRPr lang="en-GB" sz="18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GB" sz="1400" b="0" dirty="0">
                          <a:effectLst/>
                        </a:rPr>
                        <a:t>Spring 1 Senco Network</a:t>
                      </a:r>
                      <a:endParaRPr lang="en-GB" sz="1800" b="0" dirty="0">
                        <a:effectLst/>
                      </a:endParaRPr>
                    </a:p>
                    <a:p>
                      <a:pPr algn="ctr">
                        <a:lnSpc>
                          <a:spcPct val="107000"/>
                        </a:lnSpc>
                        <a:spcAft>
                          <a:spcPts val="0"/>
                        </a:spcAft>
                      </a:pPr>
                      <a:r>
                        <a:rPr lang="en-GB" sz="1400" b="0" dirty="0">
                          <a:effectLst/>
                        </a:rPr>
                        <a:t>(online)</a:t>
                      </a:r>
                      <a:endParaRPr lang="en-GB" sz="18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GB" sz="1400" b="0">
                          <a:effectLst/>
                        </a:rPr>
                        <a:t>Spring 2</a:t>
                      </a:r>
                      <a:endParaRPr lang="en-GB" sz="1800" b="0">
                        <a:effectLst/>
                      </a:endParaRPr>
                    </a:p>
                    <a:p>
                      <a:pPr algn="ctr">
                        <a:lnSpc>
                          <a:spcPct val="107000"/>
                        </a:lnSpc>
                        <a:spcAft>
                          <a:spcPts val="0"/>
                        </a:spcAft>
                      </a:pPr>
                      <a:r>
                        <a:rPr lang="en-GB" sz="1400" b="0">
                          <a:effectLst/>
                        </a:rPr>
                        <a:t>SEND Spotlight Conference – Neurodiversity</a:t>
                      </a:r>
                      <a:endParaRPr lang="en-GB" sz="18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GB" sz="1400" b="0">
                          <a:effectLst/>
                        </a:rPr>
                        <a:t>Summer 1 Senco Network</a:t>
                      </a:r>
                      <a:endParaRPr lang="en-GB" sz="1800" b="0">
                        <a:effectLst/>
                      </a:endParaRPr>
                    </a:p>
                    <a:p>
                      <a:pPr algn="ctr">
                        <a:lnSpc>
                          <a:spcPct val="107000"/>
                        </a:lnSpc>
                        <a:spcAft>
                          <a:spcPts val="0"/>
                        </a:spcAft>
                      </a:pPr>
                      <a:r>
                        <a:rPr lang="en-GB" sz="1400" b="0">
                          <a:effectLst/>
                        </a:rPr>
                        <a:t>(online)</a:t>
                      </a:r>
                      <a:endParaRPr lang="en-GB" sz="18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GB" sz="1400" b="0">
                          <a:effectLst/>
                        </a:rPr>
                        <a:t>Summer 2</a:t>
                      </a:r>
                      <a:endParaRPr lang="en-GB" sz="1800" b="0">
                        <a:effectLst/>
                      </a:endParaRPr>
                    </a:p>
                    <a:p>
                      <a:pPr algn="ctr">
                        <a:lnSpc>
                          <a:spcPct val="107000"/>
                        </a:lnSpc>
                        <a:spcAft>
                          <a:spcPts val="0"/>
                        </a:spcAft>
                      </a:pPr>
                      <a:r>
                        <a:rPr lang="en-GB" sz="1400" b="0">
                          <a:effectLst/>
                        </a:rPr>
                        <a:t>SEND Spotlight Conference – Meeting Individual Needs</a:t>
                      </a:r>
                      <a:endParaRPr lang="en-GB" sz="18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427577631"/>
                  </a:ext>
                </a:extLst>
              </a:tr>
              <a:tr h="2016225">
                <a:tc>
                  <a:txBody>
                    <a:bodyPr/>
                    <a:lstStyle/>
                    <a:p>
                      <a:pPr algn="ctr">
                        <a:lnSpc>
                          <a:spcPct val="107000"/>
                        </a:lnSpc>
                        <a:spcAft>
                          <a:spcPts val="0"/>
                        </a:spcAft>
                      </a:pPr>
                      <a:r>
                        <a:rPr lang="en-GB" sz="1400" b="0">
                          <a:effectLst/>
                        </a:rPr>
                        <a:t>2023 - 24</a:t>
                      </a:r>
                      <a:endParaRPr lang="en-GB" sz="18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GB" sz="1400" b="0">
                          <a:effectLst/>
                        </a:rPr>
                        <a:t>Autumn 1 Senco Network (online)</a:t>
                      </a:r>
                      <a:endParaRPr lang="en-GB" sz="18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GB" sz="1400" b="0" dirty="0">
                          <a:effectLst/>
                        </a:rPr>
                        <a:t>Autumn 2</a:t>
                      </a:r>
                      <a:endParaRPr lang="en-GB" sz="1800" b="0" dirty="0">
                        <a:effectLst/>
                      </a:endParaRPr>
                    </a:p>
                    <a:p>
                      <a:pPr algn="ctr">
                        <a:lnSpc>
                          <a:spcPct val="107000"/>
                        </a:lnSpc>
                        <a:spcAft>
                          <a:spcPts val="0"/>
                        </a:spcAft>
                      </a:pPr>
                      <a:r>
                        <a:rPr lang="en-GB" sz="1400" b="0" dirty="0">
                          <a:effectLst/>
                        </a:rPr>
                        <a:t>SEND Spotlight Conference – Improving Progress for children with SEND</a:t>
                      </a:r>
                      <a:endParaRPr lang="en-GB" sz="18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GB" sz="1400" b="0" dirty="0">
                          <a:effectLst/>
                        </a:rPr>
                        <a:t>Spring 1 Senco Network</a:t>
                      </a:r>
                      <a:endParaRPr lang="en-GB" sz="1800" b="0" dirty="0">
                        <a:effectLst/>
                      </a:endParaRPr>
                    </a:p>
                    <a:p>
                      <a:pPr algn="ctr">
                        <a:lnSpc>
                          <a:spcPct val="107000"/>
                        </a:lnSpc>
                        <a:spcAft>
                          <a:spcPts val="0"/>
                        </a:spcAft>
                      </a:pPr>
                      <a:r>
                        <a:rPr lang="en-GB" sz="1400" b="0" dirty="0">
                          <a:effectLst/>
                        </a:rPr>
                        <a:t>(online)</a:t>
                      </a:r>
                      <a:endParaRPr lang="en-GB" sz="18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GB" sz="1400" b="0" dirty="0">
                          <a:effectLst/>
                        </a:rPr>
                        <a:t>Spring 2</a:t>
                      </a:r>
                      <a:endParaRPr lang="en-GB" sz="1800" b="0" dirty="0">
                        <a:effectLst/>
                      </a:endParaRPr>
                    </a:p>
                    <a:p>
                      <a:pPr algn="ctr">
                        <a:lnSpc>
                          <a:spcPct val="107000"/>
                        </a:lnSpc>
                        <a:spcAft>
                          <a:spcPts val="0"/>
                        </a:spcAft>
                      </a:pPr>
                      <a:r>
                        <a:rPr lang="en-GB" sz="1400" b="0" dirty="0">
                          <a:effectLst/>
                        </a:rPr>
                        <a:t>SEND Spotlight Conference – Trauma and Resilience</a:t>
                      </a:r>
                      <a:endParaRPr lang="en-GB" sz="18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GB" sz="1400" b="0" dirty="0">
                          <a:effectLst/>
                        </a:rPr>
                        <a:t>Summer 1 Senco Network</a:t>
                      </a:r>
                      <a:endParaRPr lang="en-GB" sz="1800" b="0" dirty="0">
                        <a:effectLst/>
                      </a:endParaRPr>
                    </a:p>
                    <a:p>
                      <a:pPr algn="ctr">
                        <a:lnSpc>
                          <a:spcPct val="107000"/>
                        </a:lnSpc>
                        <a:spcAft>
                          <a:spcPts val="0"/>
                        </a:spcAft>
                      </a:pPr>
                      <a:r>
                        <a:rPr lang="en-GB" sz="1400" b="0" dirty="0">
                          <a:effectLst/>
                        </a:rPr>
                        <a:t>(online)</a:t>
                      </a:r>
                      <a:endParaRPr lang="en-GB" sz="18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GB" sz="1400" b="0" dirty="0">
                          <a:effectLst/>
                        </a:rPr>
                        <a:t>Summer 2</a:t>
                      </a:r>
                      <a:endParaRPr lang="en-GB" sz="1800" b="0" dirty="0">
                        <a:effectLst/>
                      </a:endParaRPr>
                    </a:p>
                    <a:p>
                      <a:pPr algn="ctr">
                        <a:lnSpc>
                          <a:spcPct val="107000"/>
                        </a:lnSpc>
                        <a:spcAft>
                          <a:spcPts val="0"/>
                        </a:spcAft>
                      </a:pPr>
                      <a:r>
                        <a:rPr lang="en-GB" sz="1400" b="0" dirty="0">
                          <a:effectLst/>
                        </a:rPr>
                        <a:t>SEND Spotlight Conference – Mental Health</a:t>
                      </a:r>
                      <a:endParaRPr lang="en-GB" sz="18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651006740"/>
                  </a:ext>
                </a:extLst>
              </a:tr>
            </a:tbl>
          </a:graphicData>
        </a:graphic>
      </p:graphicFrame>
    </p:spTree>
    <p:extLst>
      <p:ext uri="{BB962C8B-B14F-4D97-AF65-F5344CB8AC3E}">
        <p14:creationId xmlns:p14="http://schemas.microsoft.com/office/powerpoint/2010/main" val="2395417515"/>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3234" y="1371601"/>
            <a:ext cx="7514035" cy="548639"/>
          </a:xfrm>
        </p:spPr>
        <p:txBody>
          <a:bodyPr>
            <a:normAutofit fontScale="90000"/>
          </a:bodyPr>
          <a:lstStyle/>
          <a:p>
            <a:r>
              <a:rPr lang="en-US" dirty="0" smtClean="0"/>
              <a:t>When will families find out?</a:t>
            </a:r>
            <a:endParaRPr lang="en-GB" dirty="0"/>
          </a:p>
        </p:txBody>
      </p:sp>
      <p:sp>
        <p:nvSpPr>
          <p:cNvPr id="5" name="AutoShape 4" descr="Professional Guidance on the Education Health &amp; Care Pathway"/>
          <p:cNvSpPr>
            <a:spLocks noGrp="1" noChangeAspect="1" noChangeArrowheads="1"/>
          </p:cNvSpPr>
          <p:nvPr>
            <p:ph idx="1"/>
          </p:nvPr>
        </p:nvSpPr>
        <p:spPr bwMode="auto">
          <a:xfrm>
            <a:off x="1113235" y="2131695"/>
            <a:ext cx="7514034" cy="306895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rtlCol="0" anchor="t" anchorCtr="0" compatLnSpc="1">
            <a:prstTxWarp prst="textNoShape">
              <a:avLst/>
            </a:prstTxWarp>
            <a:normAutofit/>
          </a:bodyPr>
          <a:lstStyle/>
          <a:p>
            <a:endParaRPr lang="en-US" dirty="0" smtClean="0"/>
          </a:p>
          <a:p>
            <a:r>
              <a:rPr lang="en-US" dirty="0" smtClean="0"/>
              <a:t>Primary </a:t>
            </a:r>
            <a:r>
              <a:rPr lang="en-US" dirty="0"/>
              <a:t>and Year 7 placements will be announced by </a:t>
            </a:r>
            <a:r>
              <a:rPr lang="en-US" b="1" dirty="0"/>
              <a:t>15th February 2023</a:t>
            </a:r>
            <a:endParaRPr lang="en-US" b="1" dirty="0" smtClean="0"/>
          </a:p>
          <a:p>
            <a:endParaRPr lang="en-US" dirty="0"/>
          </a:p>
          <a:p>
            <a:r>
              <a:rPr lang="en-US" dirty="0" smtClean="0"/>
              <a:t>Post </a:t>
            </a:r>
            <a:r>
              <a:rPr lang="en-US" dirty="0"/>
              <a:t>16 placements will be announced by </a:t>
            </a:r>
            <a:r>
              <a:rPr lang="en-US" b="1" dirty="0"/>
              <a:t>31st March 2023</a:t>
            </a:r>
          </a:p>
          <a:p>
            <a:endParaRPr lang="en-US" dirty="0"/>
          </a:p>
        </p:txBody>
      </p:sp>
    </p:spTree>
    <p:extLst>
      <p:ext uri="{BB962C8B-B14F-4D97-AF65-F5344CB8AC3E}">
        <p14:creationId xmlns:p14="http://schemas.microsoft.com/office/powerpoint/2010/main" val="19948550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3234" y="1371600"/>
            <a:ext cx="7514035" cy="3835582"/>
          </a:xfrm>
        </p:spPr>
        <p:txBody>
          <a:bodyPr>
            <a:normAutofit/>
          </a:bodyPr>
          <a:lstStyle/>
          <a:p>
            <a:r>
              <a:rPr lang="en-GB" sz="4950" dirty="0"/>
              <a:t>Thank you</a:t>
            </a:r>
            <a:endParaRPr lang="en-GB" sz="4950" dirty="0"/>
          </a:p>
        </p:txBody>
      </p:sp>
    </p:spTree>
    <p:extLst>
      <p:ext uri="{BB962C8B-B14F-4D97-AF65-F5344CB8AC3E}">
        <p14:creationId xmlns:p14="http://schemas.microsoft.com/office/powerpoint/2010/main" val="37305527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pPr fontAlgn="ctr"/>
            <a:r>
              <a:rPr lang="en-GB" b="1" dirty="0"/>
              <a:t>SEND Q and </a:t>
            </a:r>
            <a:r>
              <a:rPr lang="en-GB" b="1" dirty="0" smtClean="0"/>
              <a:t>A</a:t>
            </a:r>
            <a:endParaRPr lang="en-GB" dirty="0"/>
          </a:p>
        </p:txBody>
      </p:sp>
      <p:sp>
        <p:nvSpPr>
          <p:cNvPr id="3" name="Subtitle 2"/>
          <p:cNvSpPr>
            <a:spLocks noGrp="1"/>
          </p:cNvSpPr>
          <p:nvPr>
            <p:ph type="subTitle" idx="1"/>
          </p:nvPr>
        </p:nvSpPr>
        <p:spPr/>
        <p:txBody>
          <a:bodyPr>
            <a:normAutofit fontScale="92500" lnSpcReduction="10000"/>
          </a:bodyPr>
          <a:lstStyle/>
          <a:p>
            <a:r>
              <a:rPr lang="en-GB" b="1" dirty="0"/>
              <a:t>Niall Devlin, Strategic Manager, Integrated Assessment and </a:t>
            </a:r>
            <a:r>
              <a:rPr lang="en-GB" b="1" dirty="0" smtClean="0"/>
              <a:t>Psychology /Charlie Lowe SEN Assessment Team Manager</a:t>
            </a:r>
            <a:endParaRPr lang="en-GB" dirty="0"/>
          </a:p>
        </p:txBody>
      </p:sp>
    </p:spTree>
    <p:extLst>
      <p:ext uri="{BB962C8B-B14F-4D97-AF65-F5344CB8AC3E}">
        <p14:creationId xmlns:p14="http://schemas.microsoft.com/office/powerpoint/2010/main" val="1150510228"/>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dirty="0" smtClean="0"/>
              <a:t>Feedback or Questions</a:t>
            </a:r>
            <a:endParaRPr lang="en-GB" dirty="0"/>
          </a:p>
        </p:txBody>
      </p:sp>
      <p:sp>
        <p:nvSpPr>
          <p:cNvPr id="3" name="Content Placeholder 2"/>
          <p:cNvSpPr>
            <a:spLocks noGrp="1"/>
          </p:cNvSpPr>
          <p:nvPr>
            <p:ph idx="1"/>
          </p:nvPr>
        </p:nvSpPr>
        <p:spPr/>
        <p:txBody>
          <a:bodyPr>
            <a:normAutofit fontScale="70000" lnSpcReduction="20000"/>
          </a:bodyPr>
          <a:lstStyle/>
          <a:p>
            <a:pPr marL="0" indent="0">
              <a:buNone/>
            </a:pPr>
            <a:r>
              <a:rPr lang="en-GB" dirty="0" smtClean="0"/>
              <a:t>Ruth Dennis - Principal </a:t>
            </a:r>
            <a:r>
              <a:rPr lang="en-GB" dirty="0"/>
              <a:t>Educational Psychologist</a:t>
            </a:r>
          </a:p>
          <a:p>
            <a:pPr marL="0" indent="0">
              <a:buNone/>
            </a:pPr>
            <a:endParaRPr lang="en-GB" dirty="0" smtClean="0"/>
          </a:p>
          <a:p>
            <a:pPr marL="0" indent="0">
              <a:buNone/>
            </a:pPr>
            <a:r>
              <a:rPr lang="en-GB" dirty="0" smtClean="0"/>
              <a:t>City </a:t>
            </a:r>
            <a:r>
              <a:rPr lang="en-GB" dirty="0"/>
              <a:t>Of Bradford Metropolitan District </a:t>
            </a:r>
            <a:r>
              <a:rPr lang="en-GB" dirty="0" smtClean="0"/>
              <a:t>Council</a:t>
            </a:r>
          </a:p>
          <a:p>
            <a:pPr marL="0" indent="0">
              <a:buNone/>
            </a:pPr>
            <a:r>
              <a:rPr lang="en-GB" dirty="0" smtClean="0"/>
              <a:t>Margaret </a:t>
            </a:r>
            <a:r>
              <a:rPr lang="en-GB" dirty="0"/>
              <a:t>McMillan Tower</a:t>
            </a:r>
            <a:br>
              <a:rPr lang="en-GB" dirty="0"/>
            </a:br>
            <a:r>
              <a:rPr lang="en-GB" dirty="0"/>
              <a:t>Princes Way</a:t>
            </a:r>
            <a:br>
              <a:rPr lang="en-GB" dirty="0"/>
            </a:br>
            <a:r>
              <a:rPr lang="en-GB" dirty="0"/>
              <a:t>BRADFORD</a:t>
            </a:r>
            <a:br>
              <a:rPr lang="en-GB" dirty="0"/>
            </a:br>
            <a:r>
              <a:rPr lang="en-GB" dirty="0"/>
              <a:t>BD1 1NN</a:t>
            </a:r>
          </a:p>
          <a:p>
            <a:pPr marL="0" indent="0">
              <a:buNone/>
            </a:pPr>
            <a:endParaRPr lang="en-GB" dirty="0"/>
          </a:p>
          <a:p>
            <a:pPr marL="0" indent="0">
              <a:buNone/>
            </a:pPr>
            <a:r>
              <a:rPr lang="en-GB" dirty="0" smtClean="0">
                <a:hlinkClick r:id="rId2"/>
              </a:rPr>
              <a:t>ruth.dennis@bradford.gov.uk</a:t>
            </a:r>
            <a:endParaRPr lang="en-GB" dirty="0"/>
          </a:p>
          <a:p>
            <a:pPr marL="0" indent="0">
              <a:buNone/>
            </a:pPr>
            <a:r>
              <a:rPr lang="en-GB" dirty="0"/>
              <a:t>07582 109129 </a:t>
            </a:r>
          </a:p>
          <a:p>
            <a:pPr marL="0" indent="0">
              <a:buNone/>
            </a:pPr>
            <a:r>
              <a:rPr lang="en-GB" dirty="0"/>
              <a:t>01274 439417 </a:t>
            </a:r>
            <a:endParaRPr lang="en-GB" dirty="0" smtClean="0"/>
          </a:p>
          <a:p>
            <a:pPr marL="0" indent="0">
              <a:buNone/>
            </a:pPr>
            <a:endParaRPr lang="en-GB" dirty="0"/>
          </a:p>
          <a:p>
            <a:pPr marL="0" indent="0">
              <a:buNone/>
            </a:pPr>
            <a:r>
              <a:rPr lang="en-GB" dirty="0" smtClean="0"/>
              <a:t>Panel </a:t>
            </a:r>
            <a:r>
              <a:rPr lang="en-GB"/>
              <a:t>Volunteers contact: </a:t>
            </a:r>
            <a:r>
              <a:rPr lang="en-GB" smtClean="0"/>
              <a:t>June.Eaton@bradford.gov.uk</a:t>
            </a:r>
            <a:endParaRPr lang="en-GB" dirty="0"/>
          </a:p>
          <a:p>
            <a:pPr marL="0" indent="0">
              <a:buNone/>
            </a:pPr>
            <a:r>
              <a:rPr lang="en-GB" dirty="0"/>
              <a:t> </a:t>
            </a:r>
          </a:p>
          <a:p>
            <a:endParaRPr lang="en-GB" dirty="0"/>
          </a:p>
        </p:txBody>
      </p:sp>
    </p:spTree>
    <p:extLst>
      <p:ext uri="{BB962C8B-B14F-4D97-AF65-F5344CB8AC3E}">
        <p14:creationId xmlns:p14="http://schemas.microsoft.com/office/powerpoint/2010/main" val="2979497737"/>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Date of next meetings</a:t>
            </a:r>
            <a:endParaRPr lang="en-GB" dirty="0"/>
          </a:p>
        </p:txBody>
      </p:sp>
      <p:sp>
        <p:nvSpPr>
          <p:cNvPr id="3" name="Content Placeholder 2"/>
          <p:cNvSpPr>
            <a:spLocks noGrp="1"/>
          </p:cNvSpPr>
          <p:nvPr>
            <p:ph idx="1"/>
          </p:nvPr>
        </p:nvSpPr>
        <p:spPr/>
        <p:txBody>
          <a:bodyPr/>
          <a:lstStyle/>
          <a:p>
            <a:r>
              <a:rPr lang="en-GB" dirty="0" smtClean="0"/>
              <a:t>Autumn 2022: 21</a:t>
            </a:r>
            <a:r>
              <a:rPr lang="en-GB" baseline="30000" dirty="0" smtClean="0"/>
              <a:t>st</a:t>
            </a:r>
            <a:r>
              <a:rPr lang="en-GB" dirty="0" smtClean="0"/>
              <a:t> September</a:t>
            </a:r>
          </a:p>
          <a:p>
            <a:r>
              <a:rPr lang="en-GB" dirty="0" smtClean="0"/>
              <a:t>Spring 2023: 18</a:t>
            </a:r>
            <a:r>
              <a:rPr lang="en-GB" baseline="30000" dirty="0" smtClean="0"/>
              <a:t>th</a:t>
            </a:r>
            <a:r>
              <a:rPr lang="en-GB" dirty="0" smtClean="0"/>
              <a:t> January</a:t>
            </a:r>
          </a:p>
          <a:p>
            <a:r>
              <a:rPr lang="en-GB" dirty="0" smtClean="0"/>
              <a:t>Summer 2023: 03 May</a:t>
            </a:r>
          </a:p>
          <a:p>
            <a:endParaRPr lang="en-GB" dirty="0"/>
          </a:p>
          <a:p>
            <a:r>
              <a:rPr lang="en-GB" dirty="0" smtClean="0"/>
              <a:t>Book via S4B</a:t>
            </a:r>
            <a:endParaRPr lang="en-GB" dirty="0"/>
          </a:p>
        </p:txBody>
      </p:sp>
    </p:spTree>
    <p:extLst>
      <p:ext uri="{BB962C8B-B14F-4D97-AF65-F5344CB8AC3E}">
        <p14:creationId xmlns:p14="http://schemas.microsoft.com/office/powerpoint/2010/main" val="2511572872"/>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Questions</a:t>
            </a:r>
            <a:endParaRPr lang="en-GB"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07705" y="1556794"/>
            <a:ext cx="5311079" cy="4525963"/>
          </a:xfrm>
        </p:spPr>
      </p:pic>
    </p:spTree>
    <p:extLst>
      <p:ext uri="{BB962C8B-B14F-4D97-AF65-F5344CB8AC3E}">
        <p14:creationId xmlns:p14="http://schemas.microsoft.com/office/powerpoint/2010/main" val="334163016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Feedback</a:t>
            </a:r>
            <a:endParaRPr lang="en-GB" dirty="0"/>
          </a:p>
        </p:txBody>
      </p:sp>
      <p:sp>
        <p:nvSpPr>
          <p:cNvPr id="3" name="Content Placeholder 2"/>
          <p:cNvSpPr>
            <a:spLocks noGrp="1"/>
          </p:cNvSpPr>
          <p:nvPr>
            <p:ph idx="1"/>
          </p:nvPr>
        </p:nvSpPr>
        <p:spPr/>
        <p:txBody>
          <a:bodyPr>
            <a:normAutofit fontScale="92500" lnSpcReduction="10000"/>
          </a:bodyPr>
          <a:lstStyle/>
          <a:p>
            <a:r>
              <a:rPr lang="en-GB" dirty="0" smtClean="0"/>
              <a:t>Are these the right things to focus on? </a:t>
            </a:r>
          </a:p>
          <a:p>
            <a:r>
              <a:rPr lang="en-GB" dirty="0" smtClean="0"/>
              <a:t>Have we missed anything?</a:t>
            </a:r>
          </a:p>
          <a:p>
            <a:r>
              <a:rPr lang="en-GB" dirty="0" smtClean="0"/>
              <a:t>How likely are you to attend the Senco Networks?</a:t>
            </a:r>
          </a:p>
          <a:p>
            <a:r>
              <a:rPr lang="en-GB" dirty="0" smtClean="0"/>
              <a:t>Which projects are you interested in?</a:t>
            </a:r>
          </a:p>
          <a:p>
            <a:r>
              <a:rPr lang="en-GB" dirty="0" smtClean="0"/>
              <a:t>How likely are you to attend the conferences?</a:t>
            </a:r>
          </a:p>
          <a:p>
            <a:r>
              <a:rPr lang="en-GB" dirty="0" smtClean="0"/>
              <a:t>Other comments</a:t>
            </a:r>
          </a:p>
          <a:p>
            <a:pPr marL="0" indent="0">
              <a:buNone/>
            </a:pPr>
            <a:endParaRPr lang="en-GB" sz="1500" dirty="0"/>
          </a:p>
          <a:p>
            <a:pPr marL="0" indent="0">
              <a:buNone/>
            </a:pPr>
            <a:r>
              <a:rPr lang="en-GB" dirty="0" smtClean="0"/>
              <a:t>Please fill in the </a:t>
            </a:r>
            <a:r>
              <a:rPr lang="en-GB" dirty="0"/>
              <a:t>Google Form: </a:t>
            </a:r>
            <a:r>
              <a:rPr lang="en-GB" dirty="0">
                <a:hlinkClick r:id="rId2"/>
              </a:rPr>
              <a:t>https://</a:t>
            </a:r>
            <a:r>
              <a:rPr lang="en-GB" dirty="0" smtClean="0">
                <a:hlinkClick r:id="rId2"/>
              </a:rPr>
              <a:t>forms.gle/KEm3PkCvNkYAk2wcA</a:t>
            </a:r>
            <a:endParaRPr lang="en-GB" dirty="0" smtClean="0"/>
          </a:p>
          <a:p>
            <a:pPr marL="0" indent="0">
              <a:buNone/>
            </a:pPr>
            <a:endParaRPr lang="en-GB" dirty="0" smtClean="0"/>
          </a:p>
        </p:txBody>
      </p:sp>
    </p:spTree>
    <p:extLst>
      <p:ext uri="{BB962C8B-B14F-4D97-AF65-F5344CB8AC3E}">
        <p14:creationId xmlns:p14="http://schemas.microsoft.com/office/powerpoint/2010/main" val="215175597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685800" y="924655"/>
            <a:ext cx="7772400" cy="2387600"/>
          </a:xfrm>
        </p:spPr>
        <p:txBody>
          <a:bodyPr>
            <a:normAutofit/>
          </a:bodyPr>
          <a:lstStyle/>
          <a:p>
            <a:r>
              <a:rPr lang="en-GB" sz="4800" dirty="0"/>
              <a:t>Supporting Children’s Emotional Wellbeing in Bradford Schools</a:t>
            </a:r>
          </a:p>
        </p:txBody>
      </p:sp>
      <p:sp>
        <p:nvSpPr>
          <p:cNvPr id="5" name="Subtitle 4"/>
          <p:cNvSpPr>
            <a:spLocks noGrp="1"/>
          </p:cNvSpPr>
          <p:nvPr>
            <p:ph type="subTitle" idx="1"/>
          </p:nvPr>
        </p:nvSpPr>
        <p:spPr/>
        <p:txBody>
          <a:bodyPr>
            <a:normAutofit fontScale="70000" lnSpcReduction="20000"/>
          </a:bodyPr>
          <a:lstStyle/>
          <a:p>
            <a:r>
              <a:rPr lang="en-GB" dirty="0"/>
              <a:t>Dr Ruth Dennis, Principal Educational Psychologist and </a:t>
            </a:r>
          </a:p>
          <a:p>
            <a:r>
              <a:rPr lang="en-GB" dirty="0"/>
              <a:t>Lisa Stead Programme Lead and Clinical Lead </a:t>
            </a:r>
          </a:p>
          <a:p>
            <a:r>
              <a:rPr lang="en-GB" dirty="0"/>
              <a:t>Mental Health Support Team </a:t>
            </a:r>
          </a:p>
          <a:p>
            <a:r>
              <a:rPr lang="en-GB" dirty="0" smtClean="0"/>
              <a:t>May 2022</a:t>
            </a:r>
            <a:endParaRPr lang="en-GB" dirty="0"/>
          </a:p>
        </p:txBody>
      </p:sp>
      <p:pic>
        <p:nvPicPr>
          <p:cNvPr id="6" name="Picture 5" descr="CBMDC-for-ICT"/>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32239" y="6021290"/>
            <a:ext cx="2162175" cy="600075"/>
          </a:xfrm>
          <a:prstGeom prst="rect">
            <a:avLst/>
          </a:prstGeom>
          <a:noFill/>
          <a:ln>
            <a:noFill/>
          </a:ln>
        </p:spPr>
      </p:pic>
      <p:pic>
        <p:nvPicPr>
          <p:cNvPr id="7" name="Picture 6" descr="ACTas ONE">
            <a:extLst>
              <a:ext uri="{FF2B5EF4-FFF2-40B4-BE49-F238E27FC236}">
                <a16:creationId xmlns:a16="http://schemas.microsoft.com/office/drawing/2014/main" id="{33639A3E-1D69-40DD-A749-D3DE1E23D840}"/>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123344" y="39848"/>
            <a:ext cx="1800225" cy="1276350"/>
          </a:xfrm>
          <a:prstGeom prst="rect">
            <a:avLst/>
          </a:prstGeom>
          <a:noFill/>
          <a:ln>
            <a:noFill/>
          </a:ln>
        </p:spPr>
      </p:pic>
      <p:pic>
        <p:nvPicPr>
          <p:cNvPr id="9" name="Picture 8">
            <a:extLst>
              <a:ext uri="{FF2B5EF4-FFF2-40B4-BE49-F238E27FC236}">
                <a16:creationId xmlns:a16="http://schemas.microsoft.com/office/drawing/2014/main" id="{AC46C16D-942E-499B-B4ED-7F8339DE607D}"/>
              </a:ext>
            </a:extLst>
          </p:cNvPr>
          <p:cNvPicPr/>
          <p:nvPr/>
        </p:nvPicPr>
        <p:blipFill>
          <a:blip r:embed="rId4">
            <a:extLst>
              <a:ext uri="{28A0092B-C50C-407E-A947-70E740481C1C}">
                <a14:useLocalDpi xmlns:a14="http://schemas.microsoft.com/office/drawing/2010/main" val="0"/>
              </a:ext>
            </a:extLst>
          </a:blip>
          <a:stretch>
            <a:fillRect/>
          </a:stretch>
        </p:blipFill>
        <p:spPr>
          <a:xfrm>
            <a:off x="6950345" y="263773"/>
            <a:ext cx="1725961" cy="558275"/>
          </a:xfrm>
          <a:prstGeom prst="rect">
            <a:avLst/>
          </a:prstGeom>
        </p:spPr>
      </p:pic>
      <p:pic>
        <p:nvPicPr>
          <p:cNvPr id="3" name="Picture 2" descr="Icon&#10;&#10;Description automatically generated">
            <a:extLst>
              <a:ext uri="{FF2B5EF4-FFF2-40B4-BE49-F238E27FC236}">
                <a16:creationId xmlns:a16="http://schemas.microsoft.com/office/drawing/2014/main" id="{F0D0BA73-0F3E-4925-B538-619E08C6A69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90912" y="5964328"/>
            <a:ext cx="2162175" cy="644676"/>
          </a:xfrm>
          <a:prstGeom prst="rect">
            <a:avLst/>
          </a:prstGeom>
        </p:spPr>
      </p:pic>
    </p:spTree>
    <p:extLst>
      <p:ext uri="{BB962C8B-B14F-4D97-AF65-F5344CB8AC3E}">
        <p14:creationId xmlns:p14="http://schemas.microsoft.com/office/powerpoint/2010/main" val="351389116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GB" sz="3600" dirty="0" smtClean="0"/>
              <a:t>Complexities of Supporting Emotional Wellbeing in School</a:t>
            </a:r>
            <a:endParaRPr lang="en-GB" sz="3600" dirty="0"/>
          </a:p>
        </p:txBody>
      </p:sp>
      <p:sp>
        <p:nvSpPr>
          <p:cNvPr id="3" name="Content Placeholder 2"/>
          <p:cNvSpPr>
            <a:spLocks noGrp="1"/>
          </p:cNvSpPr>
          <p:nvPr>
            <p:ph idx="1"/>
          </p:nvPr>
        </p:nvSpPr>
        <p:spPr>
          <a:xfrm>
            <a:off x="457200" y="1916832"/>
            <a:ext cx="8229600" cy="4525963"/>
          </a:xfrm>
        </p:spPr>
        <p:txBody>
          <a:bodyPr/>
          <a:lstStyle/>
          <a:p>
            <a:r>
              <a:rPr lang="en-GB" dirty="0" smtClean="0"/>
              <a:t>Who to refer to;</a:t>
            </a:r>
          </a:p>
          <a:p>
            <a:r>
              <a:rPr lang="en-GB" dirty="0" smtClean="0"/>
              <a:t>Pathways</a:t>
            </a:r>
          </a:p>
          <a:p>
            <a:r>
              <a:rPr lang="en-GB" dirty="0" smtClean="0"/>
              <a:t>Lack of CAMHs support / School Nurse support</a:t>
            </a:r>
          </a:p>
          <a:p>
            <a:r>
              <a:rPr lang="en-GB" dirty="0" smtClean="0"/>
              <a:t>School Responsibilities</a:t>
            </a:r>
            <a:endParaRPr lang="en-GB" dirty="0"/>
          </a:p>
        </p:txBody>
      </p:sp>
    </p:spTree>
    <p:extLst>
      <p:ext uri="{BB962C8B-B14F-4D97-AF65-F5344CB8AC3E}">
        <p14:creationId xmlns:p14="http://schemas.microsoft.com/office/powerpoint/2010/main" val="427875021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8281" t="12305" r="4297" b="11719"/>
          <a:stretch/>
        </p:blipFill>
        <p:spPr>
          <a:xfrm>
            <a:off x="129506" y="438150"/>
            <a:ext cx="9014494" cy="6267450"/>
          </a:xfrm>
          <a:prstGeom prst="rect">
            <a:avLst/>
          </a:prstGeom>
        </p:spPr>
      </p:pic>
      <p:pic>
        <p:nvPicPr>
          <p:cNvPr id="5" name="Content Placeholder 4"/>
          <p:cNvPicPr>
            <a:picLocks noChangeAspect="1"/>
          </p:cNvPicPr>
          <p:nvPr/>
        </p:nvPicPr>
        <p:blipFill rotWithShape="1">
          <a:blip r:embed="rId3"/>
          <a:srcRect l="245" t="11984" r="85539" b="70859"/>
          <a:stretch/>
        </p:blipFill>
        <p:spPr>
          <a:xfrm>
            <a:off x="0" y="5695950"/>
            <a:ext cx="1314450" cy="1162050"/>
          </a:xfrm>
          <a:prstGeom prst="rect">
            <a:avLst/>
          </a:prstGeom>
        </p:spPr>
      </p:pic>
    </p:spTree>
    <p:extLst>
      <p:ext uri="{BB962C8B-B14F-4D97-AF65-F5344CB8AC3E}">
        <p14:creationId xmlns:p14="http://schemas.microsoft.com/office/powerpoint/2010/main" val="158353632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EEWP and MHST Working together</a:t>
            </a:r>
            <a:endParaRPr lang="en-GB" dirty="0"/>
          </a:p>
        </p:txBody>
      </p:sp>
      <p:graphicFrame>
        <p:nvGraphicFramePr>
          <p:cNvPr id="8" name="Content Placeholder 7"/>
          <p:cNvGraphicFramePr>
            <a:graphicFrameLocks noGrp="1"/>
          </p:cNvGraphicFramePr>
          <p:nvPr>
            <p:ph idx="1"/>
            <p:extLst/>
          </p:nvPr>
        </p:nvGraphicFramePr>
        <p:xfrm>
          <a:off x="628650" y="1816100"/>
          <a:ext cx="78867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35463050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Thrive Framework</a:t>
            </a:r>
          </a:p>
        </p:txBody>
      </p:sp>
      <p:sp>
        <p:nvSpPr>
          <p:cNvPr id="3" name="Content Placeholder 2"/>
          <p:cNvSpPr>
            <a:spLocks noGrp="1"/>
          </p:cNvSpPr>
          <p:nvPr>
            <p:ph idx="1"/>
          </p:nvPr>
        </p:nvSpPr>
        <p:spPr>
          <a:xfrm>
            <a:off x="628650" y="1605626"/>
            <a:ext cx="7886700" cy="4351338"/>
          </a:xfrm>
        </p:spPr>
        <p:txBody>
          <a:bodyPr>
            <a:normAutofit fontScale="70000" lnSpcReduction="20000"/>
          </a:bodyPr>
          <a:lstStyle/>
          <a:p>
            <a:r>
              <a:rPr lang="en-GB" dirty="0"/>
              <a:t>The THRIVE Framework provides a set of principles for creating coherent and resource-efficient communities of mental health and wellbeing support for children, young people and families. </a:t>
            </a:r>
          </a:p>
          <a:p>
            <a:r>
              <a:rPr lang="en-GB" dirty="0"/>
              <a:t>It aims to talk about mental health and mental health support in a common language that everyone understands. </a:t>
            </a:r>
          </a:p>
          <a:p>
            <a:r>
              <a:rPr lang="en-GB" dirty="0"/>
              <a:t>The Framework is needs-led. This means that mental health needs are defined by children, young people and families alongside professionals through shared decision making. </a:t>
            </a:r>
          </a:p>
          <a:p>
            <a:r>
              <a:rPr lang="en-GB" dirty="0"/>
              <a:t>Needs are not based on severity, diagnosis or health care pathways. The THRIVE framework is for all children and young people aged 0–25 within a specified locality and their families;</a:t>
            </a:r>
          </a:p>
        </p:txBody>
      </p:sp>
      <p:pic>
        <p:nvPicPr>
          <p:cNvPr id="4" name="Picture 3">
            <a:extLst>
              <a:ext uri="{FF2B5EF4-FFF2-40B4-BE49-F238E27FC236}">
                <a16:creationId xmlns:a16="http://schemas.microsoft.com/office/drawing/2014/main" id="{252ED3F3-6C22-47F2-894D-8152AB3B7768}"/>
              </a:ext>
            </a:extLst>
          </p:cNvPr>
          <p:cNvPicPr/>
          <p:nvPr/>
        </p:nvPicPr>
        <p:blipFill>
          <a:blip r:embed="rId2">
            <a:extLst>
              <a:ext uri="{28A0092B-C50C-407E-A947-70E740481C1C}">
                <a14:useLocalDpi xmlns:a14="http://schemas.microsoft.com/office/drawing/2010/main" val="0"/>
              </a:ext>
            </a:extLst>
          </a:blip>
          <a:stretch>
            <a:fillRect/>
          </a:stretch>
        </p:blipFill>
        <p:spPr>
          <a:xfrm>
            <a:off x="4953766" y="6163257"/>
            <a:ext cx="1725961" cy="558275"/>
          </a:xfrm>
          <a:prstGeom prst="rect">
            <a:avLst/>
          </a:prstGeom>
        </p:spPr>
      </p:pic>
      <p:pic>
        <p:nvPicPr>
          <p:cNvPr id="5" name="Picture 4" descr="ACTas ONE">
            <a:extLst>
              <a:ext uri="{FF2B5EF4-FFF2-40B4-BE49-F238E27FC236}">
                <a16:creationId xmlns:a16="http://schemas.microsoft.com/office/drawing/2014/main" id="{19C0951A-3193-49E6-B07E-255E37B332C1}"/>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2379984" y="5872163"/>
            <a:ext cx="1600527" cy="860133"/>
          </a:xfrm>
          <a:prstGeom prst="rect">
            <a:avLst/>
          </a:prstGeom>
          <a:noFill/>
          <a:ln>
            <a:noFill/>
          </a:ln>
        </p:spPr>
      </p:pic>
      <p:pic>
        <p:nvPicPr>
          <p:cNvPr id="6" name="Picture 5" descr="Icon&#10;&#10;Description automatically generated">
            <a:extLst>
              <a:ext uri="{FF2B5EF4-FFF2-40B4-BE49-F238E27FC236}">
                <a16:creationId xmlns:a16="http://schemas.microsoft.com/office/drawing/2014/main" id="{1949C383-6C51-48FB-8247-6C8D45CF276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34111" y="5783089"/>
            <a:ext cx="907657" cy="922789"/>
          </a:xfrm>
          <a:prstGeom prst="rect">
            <a:avLst/>
          </a:prstGeom>
        </p:spPr>
      </p:pic>
    </p:spTree>
    <p:extLst>
      <p:ext uri="{BB962C8B-B14F-4D97-AF65-F5344CB8AC3E}">
        <p14:creationId xmlns:p14="http://schemas.microsoft.com/office/powerpoint/2010/main" val="320151854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4294967295"/>
          </p:nvPr>
        </p:nvPicPr>
        <p:blipFill rotWithShape="1">
          <a:blip r:embed="rId2"/>
          <a:srcRect l="7704" t="23494" r="72232" b="11366"/>
          <a:stretch/>
        </p:blipFill>
        <p:spPr>
          <a:xfrm>
            <a:off x="2019299" y="257175"/>
            <a:ext cx="5086351" cy="5572125"/>
          </a:xfrm>
          <a:prstGeom prst="rect">
            <a:avLst/>
          </a:prstGeom>
        </p:spPr>
      </p:pic>
      <p:pic>
        <p:nvPicPr>
          <p:cNvPr id="3" name="Picture 2">
            <a:extLst>
              <a:ext uri="{FF2B5EF4-FFF2-40B4-BE49-F238E27FC236}">
                <a16:creationId xmlns:a16="http://schemas.microsoft.com/office/drawing/2014/main" id="{66343BDC-9DCC-4920-AC2D-E55CBF3BB695}"/>
              </a:ext>
            </a:extLst>
          </p:cNvPr>
          <p:cNvPicPr/>
          <p:nvPr/>
        </p:nvPicPr>
        <p:blipFill>
          <a:blip r:embed="rId3">
            <a:extLst>
              <a:ext uri="{28A0092B-C50C-407E-A947-70E740481C1C}">
                <a14:useLocalDpi xmlns:a14="http://schemas.microsoft.com/office/drawing/2010/main" val="0"/>
              </a:ext>
            </a:extLst>
          </a:blip>
          <a:stretch>
            <a:fillRect/>
          </a:stretch>
        </p:blipFill>
        <p:spPr>
          <a:xfrm>
            <a:off x="5050173" y="6109662"/>
            <a:ext cx="1661020" cy="558275"/>
          </a:xfrm>
          <a:prstGeom prst="rect">
            <a:avLst/>
          </a:prstGeom>
        </p:spPr>
      </p:pic>
      <p:pic>
        <p:nvPicPr>
          <p:cNvPr id="5" name="Picture 4" descr="ACTas ONE">
            <a:extLst>
              <a:ext uri="{FF2B5EF4-FFF2-40B4-BE49-F238E27FC236}">
                <a16:creationId xmlns:a16="http://schemas.microsoft.com/office/drawing/2014/main" id="{F31DB3EF-04B7-4F97-BE9F-37C462DE32B0}"/>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2379985" y="5891620"/>
            <a:ext cx="1600527" cy="860133"/>
          </a:xfrm>
          <a:prstGeom prst="rect">
            <a:avLst/>
          </a:prstGeom>
          <a:noFill/>
          <a:ln>
            <a:noFill/>
          </a:ln>
        </p:spPr>
      </p:pic>
      <p:pic>
        <p:nvPicPr>
          <p:cNvPr id="6" name="Picture 5" descr="Icon&#10;&#10;Description automatically generated">
            <a:extLst>
              <a:ext uri="{FF2B5EF4-FFF2-40B4-BE49-F238E27FC236}">
                <a16:creationId xmlns:a16="http://schemas.microsoft.com/office/drawing/2014/main" id="{1C07D1E6-3D9B-476D-B020-D7563104B02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34111" y="5891620"/>
            <a:ext cx="907657" cy="814258"/>
          </a:xfrm>
          <a:prstGeom prst="rect">
            <a:avLst/>
          </a:prstGeom>
        </p:spPr>
      </p:pic>
    </p:spTree>
    <p:extLst>
      <p:ext uri="{BB962C8B-B14F-4D97-AF65-F5344CB8AC3E}">
        <p14:creationId xmlns:p14="http://schemas.microsoft.com/office/powerpoint/2010/main" val="181081744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6228" y="260648"/>
            <a:ext cx="8147248" cy="796950"/>
          </a:xfrm>
        </p:spPr>
        <p:txBody>
          <a:bodyPr/>
          <a:lstStyle/>
          <a:p>
            <a:r>
              <a:rPr lang="en-GB" dirty="0" smtClean="0"/>
              <a:t>Agenda</a:t>
            </a:r>
            <a:endParaRPr lang="en-GB"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490413627"/>
              </p:ext>
            </p:extLst>
          </p:nvPr>
        </p:nvGraphicFramePr>
        <p:xfrm>
          <a:off x="456226" y="1268759"/>
          <a:ext cx="8292238" cy="4550439"/>
        </p:xfrm>
        <a:graphic>
          <a:graphicData uri="http://schemas.openxmlformats.org/drawingml/2006/table">
            <a:tbl>
              <a:tblPr firstRow="1" bandRow="1">
                <a:tableStyleId>{5C22544A-7EE6-4342-B048-85BDC9FD1C3A}</a:tableStyleId>
              </a:tblPr>
              <a:tblGrid>
                <a:gridCol w="642567">
                  <a:extLst>
                    <a:ext uri="{9D8B030D-6E8A-4147-A177-3AD203B41FA5}">
                      <a16:colId xmlns:a16="http://schemas.microsoft.com/office/drawing/2014/main" val="137341304"/>
                    </a:ext>
                  </a:extLst>
                </a:gridCol>
                <a:gridCol w="2681119">
                  <a:extLst>
                    <a:ext uri="{9D8B030D-6E8A-4147-A177-3AD203B41FA5}">
                      <a16:colId xmlns:a16="http://schemas.microsoft.com/office/drawing/2014/main" val="20000"/>
                    </a:ext>
                  </a:extLst>
                </a:gridCol>
                <a:gridCol w="4172937">
                  <a:extLst>
                    <a:ext uri="{9D8B030D-6E8A-4147-A177-3AD203B41FA5}">
                      <a16:colId xmlns:a16="http://schemas.microsoft.com/office/drawing/2014/main" val="20001"/>
                    </a:ext>
                  </a:extLst>
                </a:gridCol>
                <a:gridCol w="795615">
                  <a:extLst>
                    <a:ext uri="{9D8B030D-6E8A-4147-A177-3AD203B41FA5}">
                      <a16:colId xmlns:a16="http://schemas.microsoft.com/office/drawing/2014/main" val="20002"/>
                    </a:ext>
                  </a:extLst>
                </a:gridCol>
              </a:tblGrid>
              <a:tr h="283782">
                <a:tc>
                  <a:txBody>
                    <a:bodyPr/>
                    <a:lstStyle/>
                    <a:p>
                      <a:endParaRPr lang="en-GB" sz="1200" dirty="0"/>
                    </a:p>
                  </a:txBody>
                  <a:tcPr anchor="ctr"/>
                </a:tc>
                <a:tc>
                  <a:txBody>
                    <a:bodyPr/>
                    <a:lstStyle/>
                    <a:p>
                      <a:r>
                        <a:rPr lang="en-GB" sz="1200" dirty="0" smtClean="0"/>
                        <a:t>Agenda</a:t>
                      </a:r>
                      <a:endParaRPr lang="en-GB" sz="1200" dirty="0"/>
                    </a:p>
                  </a:txBody>
                  <a:tcPr anchor="ctr"/>
                </a:tc>
                <a:tc>
                  <a:txBody>
                    <a:bodyPr/>
                    <a:lstStyle/>
                    <a:p>
                      <a:r>
                        <a:rPr lang="en-GB" sz="1200" dirty="0" smtClean="0"/>
                        <a:t>Presenter</a:t>
                      </a:r>
                      <a:endParaRPr lang="en-GB" sz="1200" dirty="0"/>
                    </a:p>
                  </a:txBody>
                  <a:tcPr anchor="ctr"/>
                </a:tc>
                <a:tc>
                  <a:txBody>
                    <a:bodyPr/>
                    <a:lstStyle/>
                    <a:p>
                      <a:r>
                        <a:rPr lang="en-GB" sz="1200" dirty="0" smtClean="0"/>
                        <a:t>Time</a:t>
                      </a:r>
                      <a:endParaRPr lang="en-GB" sz="1200" dirty="0"/>
                    </a:p>
                  </a:txBody>
                  <a:tcPr anchor="ctr"/>
                </a:tc>
                <a:extLst>
                  <a:ext uri="{0D108BD9-81ED-4DB2-BD59-A6C34878D82A}">
                    <a16:rowId xmlns:a16="http://schemas.microsoft.com/office/drawing/2014/main" val="10000"/>
                  </a:ext>
                </a:extLst>
              </a:tr>
              <a:tr h="402768">
                <a:tc>
                  <a:txBody>
                    <a:bodyPr/>
                    <a:lstStyle/>
                    <a:p>
                      <a:r>
                        <a:rPr lang="en-GB" sz="1200" dirty="0" smtClean="0"/>
                        <a:t>9.00</a:t>
                      </a:r>
                      <a:endParaRPr lang="en-GB" sz="1200" dirty="0"/>
                    </a:p>
                  </a:txBody>
                  <a:tcPr anchor="ctr"/>
                </a:tc>
                <a:tc>
                  <a:txBody>
                    <a:bodyPr/>
                    <a:lstStyle/>
                    <a:p>
                      <a:r>
                        <a:rPr lang="en-GB" sz="1200" dirty="0" smtClean="0"/>
                        <a:t>Introductions and</a:t>
                      </a:r>
                      <a:r>
                        <a:rPr lang="en-GB" sz="1200" baseline="0" dirty="0" smtClean="0"/>
                        <a:t> welcome </a:t>
                      </a:r>
                      <a:endParaRPr lang="en-GB" sz="1200" dirty="0"/>
                    </a:p>
                  </a:txBody>
                  <a:tcPr anchor="ctr"/>
                </a:tc>
                <a:tc>
                  <a:txBody>
                    <a:bodyPr/>
                    <a:lstStyle/>
                    <a:p>
                      <a:r>
                        <a:rPr lang="en-GB" sz="1200" kern="1200" baseline="0" dirty="0" smtClean="0">
                          <a:solidFill>
                            <a:schemeClr val="dk1"/>
                          </a:solidFill>
                          <a:latin typeface="+mn-lt"/>
                          <a:ea typeface="+mn-ea"/>
                          <a:cs typeface="+mn-cs"/>
                        </a:rPr>
                        <a:t>Ruth Dennis – Principal Educational Psychologist</a:t>
                      </a:r>
                      <a:endParaRPr lang="en-GB" sz="1200" kern="1200" baseline="0" dirty="0">
                        <a:solidFill>
                          <a:schemeClr val="dk1"/>
                        </a:solidFill>
                        <a:latin typeface="+mn-lt"/>
                        <a:ea typeface="+mn-ea"/>
                        <a:cs typeface="+mn-cs"/>
                      </a:endParaRPr>
                    </a:p>
                  </a:txBody>
                  <a:tcPr anchor="ctr"/>
                </a:tc>
                <a:tc>
                  <a:txBody>
                    <a:bodyPr/>
                    <a:lstStyle/>
                    <a:p>
                      <a:r>
                        <a:rPr lang="en-GB" sz="1200" kern="1200" baseline="0" dirty="0" smtClean="0">
                          <a:solidFill>
                            <a:schemeClr val="dk1"/>
                          </a:solidFill>
                          <a:latin typeface="+mn-lt"/>
                          <a:ea typeface="+mn-ea"/>
                          <a:cs typeface="+mn-cs"/>
                        </a:rPr>
                        <a:t>5 minutes</a:t>
                      </a:r>
                      <a:endParaRPr lang="en-GB" sz="1200" kern="1200" baseline="0" dirty="0">
                        <a:solidFill>
                          <a:schemeClr val="dk1"/>
                        </a:solidFill>
                        <a:latin typeface="+mn-lt"/>
                        <a:ea typeface="+mn-ea"/>
                        <a:cs typeface="+mn-cs"/>
                      </a:endParaRPr>
                    </a:p>
                  </a:txBody>
                  <a:tcPr anchor="ctr"/>
                </a:tc>
                <a:extLst>
                  <a:ext uri="{0D108BD9-81ED-4DB2-BD59-A6C34878D82A}">
                    <a16:rowId xmlns:a16="http://schemas.microsoft.com/office/drawing/2014/main" val="10001"/>
                  </a:ext>
                </a:extLst>
              </a:tr>
              <a:tr h="563876">
                <a:tc>
                  <a:txBody>
                    <a:bodyPr/>
                    <a:lstStyle/>
                    <a:p>
                      <a:r>
                        <a:rPr lang="en-GB" sz="1200" dirty="0" smtClean="0"/>
                        <a:t>9.05</a:t>
                      </a:r>
                      <a:endParaRPr lang="en-GB" sz="1200" dirty="0"/>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dk1"/>
                          </a:solidFill>
                          <a:latin typeface="+mn-lt"/>
                          <a:ea typeface="+mn-ea"/>
                          <a:cs typeface="+mn-cs"/>
                        </a:rPr>
                        <a:t>Improving Outcomes for Children with SEND in Bradford </a:t>
                      </a:r>
                    </a:p>
                  </a:txBody>
                  <a:tcPr anchor="ctr"/>
                </a:tc>
                <a:tc>
                  <a:txBody>
                    <a:bodyPr/>
                    <a:lstStyle/>
                    <a:p>
                      <a:r>
                        <a:rPr lang="en-GB" sz="1200" kern="1200" baseline="0" dirty="0" smtClean="0">
                          <a:solidFill>
                            <a:schemeClr val="dk1"/>
                          </a:solidFill>
                          <a:latin typeface="+mn-lt"/>
                          <a:ea typeface="+mn-ea"/>
                          <a:cs typeface="+mn-cs"/>
                        </a:rPr>
                        <a:t>Ruth Dennis – Principal Educational Psychologist</a:t>
                      </a:r>
                      <a:endParaRPr lang="en-GB" sz="1200" kern="1200" baseline="0" dirty="0">
                        <a:solidFill>
                          <a:schemeClr val="dk1"/>
                        </a:solidFill>
                        <a:latin typeface="+mn-lt"/>
                        <a:ea typeface="+mn-ea"/>
                        <a:cs typeface="+mn-cs"/>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smtClean="0">
                          <a:ln>
                            <a:noFill/>
                          </a:ln>
                          <a:solidFill>
                            <a:prstClr val="black"/>
                          </a:solidFill>
                          <a:effectLst/>
                          <a:uLnTx/>
                          <a:uFillTx/>
                          <a:latin typeface="Calibri"/>
                          <a:ea typeface="+mn-ea"/>
                          <a:cs typeface="+mn-cs"/>
                        </a:rPr>
                        <a:t>20  minutes</a:t>
                      </a:r>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a:txBody>
                  <a:tcPr anchor="ctr"/>
                </a:tc>
                <a:extLst>
                  <a:ext uri="{0D108BD9-81ED-4DB2-BD59-A6C34878D82A}">
                    <a16:rowId xmlns:a16="http://schemas.microsoft.com/office/drawing/2014/main" val="127664308"/>
                  </a:ext>
                </a:extLst>
              </a:tr>
              <a:tr h="56387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dirty="0" smtClean="0"/>
                        <a:t>9.10</a:t>
                      </a: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dirty="0" smtClean="0"/>
                        <a:t>Mental Health - Thrive Guide for Schools RD / LS</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baseline="0" dirty="0" smtClean="0">
                          <a:solidFill>
                            <a:schemeClr val="dk1"/>
                          </a:solidFill>
                          <a:latin typeface="+mn-lt"/>
                          <a:ea typeface="+mn-ea"/>
                          <a:cs typeface="+mn-cs"/>
                        </a:rPr>
                        <a:t>Ruth Dennis – Principal Educational Psychologist</a:t>
                      </a:r>
                    </a:p>
                    <a:p>
                      <a:r>
                        <a:rPr lang="en-GB" sz="1200" kern="1200" baseline="0" dirty="0" smtClean="0">
                          <a:solidFill>
                            <a:schemeClr val="dk1"/>
                          </a:solidFill>
                          <a:latin typeface="+mn-lt"/>
                          <a:ea typeface="+mn-ea"/>
                          <a:cs typeface="+mn-cs"/>
                        </a:rPr>
                        <a:t>Lisa Stead - Programme Lead and Clinical Lead </a:t>
                      </a:r>
                    </a:p>
                    <a:p>
                      <a:r>
                        <a:rPr lang="en-GB" sz="1200" kern="1200" baseline="0" dirty="0" smtClean="0">
                          <a:solidFill>
                            <a:schemeClr val="dk1"/>
                          </a:solidFill>
                          <a:latin typeface="+mn-lt"/>
                          <a:ea typeface="+mn-ea"/>
                          <a:cs typeface="+mn-cs"/>
                        </a:rPr>
                        <a:t>Mental Health Support Team </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baseline="0" dirty="0" smtClean="0">
                        <a:solidFill>
                          <a:schemeClr val="dk1"/>
                        </a:solidFill>
                        <a:latin typeface="+mn-lt"/>
                        <a:ea typeface="+mn-ea"/>
                        <a:cs typeface="+mn-cs"/>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smtClean="0">
                          <a:ln>
                            <a:noFill/>
                          </a:ln>
                          <a:solidFill>
                            <a:prstClr val="black"/>
                          </a:solidFill>
                          <a:effectLst/>
                          <a:uLnTx/>
                          <a:uFillTx/>
                          <a:latin typeface="Calibri"/>
                          <a:ea typeface="+mn-ea"/>
                          <a:cs typeface="+mn-cs"/>
                        </a:rPr>
                        <a:t>15 minutes</a:t>
                      </a:r>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a:txBody>
                  <a:tcPr anchor="ctr"/>
                </a:tc>
                <a:extLst>
                  <a:ext uri="{0D108BD9-81ED-4DB2-BD59-A6C34878D82A}">
                    <a16:rowId xmlns:a16="http://schemas.microsoft.com/office/drawing/2014/main" val="10002"/>
                  </a:ext>
                </a:extLst>
              </a:tr>
              <a:tr h="545995">
                <a:tc>
                  <a:txBody>
                    <a:bodyPr/>
                    <a:lstStyle/>
                    <a:p>
                      <a:r>
                        <a:rPr lang="en-GB" sz="1200" dirty="0" smtClean="0"/>
                        <a:t>9.55</a:t>
                      </a:r>
                      <a:endParaRPr lang="en-GB" sz="1200" dirty="0"/>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dirty="0" smtClean="0"/>
                        <a:t>Update</a:t>
                      </a:r>
                      <a:r>
                        <a:rPr lang="en-GB" sz="1200" baseline="0" dirty="0" smtClean="0"/>
                        <a:t> from SEN Transformation and Compliance Team</a:t>
                      </a:r>
                      <a:endParaRPr lang="en-GB" sz="1200" dirty="0" smtClean="0"/>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smtClean="0"/>
                        <a:t>Sally Skipper</a:t>
                      </a:r>
                      <a:r>
                        <a:rPr lang="en-GB" sz="1200" baseline="0" dirty="0" smtClean="0"/>
                        <a:t> - </a:t>
                      </a:r>
                      <a:r>
                        <a:rPr lang="en-GB" sz="1200" kern="1200" dirty="0" smtClean="0">
                          <a:solidFill>
                            <a:schemeClr val="dk1"/>
                          </a:solidFill>
                          <a:latin typeface="+mn-lt"/>
                          <a:ea typeface="+mn-ea"/>
                          <a:cs typeface="+mn-cs"/>
                        </a:rPr>
                        <a:t>SEND Transformation and Compliance Coordinator</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smtClean="0">
                          <a:ln>
                            <a:noFill/>
                          </a:ln>
                          <a:solidFill>
                            <a:prstClr val="black"/>
                          </a:solidFill>
                          <a:effectLst/>
                          <a:uLnTx/>
                          <a:uFillTx/>
                          <a:latin typeface="Calibri"/>
                          <a:ea typeface="+mn-ea"/>
                          <a:cs typeface="+mn-cs"/>
                        </a:rPr>
                        <a:t>15 minutes</a:t>
                      </a:r>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a:txBody>
                  <a:tcPr anchor="ctr"/>
                </a:tc>
                <a:extLst>
                  <a:ext uri="{0D108BD9-81ED-4DB2-BD59-A6C34878D82A}">
                    <a16:rowId xmlns:a16="http://schemas.microsoft.com/office/drawing/2014/main" val="621054453"/>
                  </a:ext>
                </a:extLst>
              </a:tr>
              <a:tr h="402768">
                <a:tc>
                  <a:txBody>
                    <a:bodyPr/>
                    <a:lstStyle/>
                    <a:p>
                      <a:r>
                        <a:rPr lang="en-GB" sz="1200" dirty="0" smtClean="0"/>
                        <a:t>10.10</a:t>
                      </a:r>
                      <a:endParaRPr lang="en-GB" sz="1200" dirty="0"/>
                    </a:p>
                  </a:txBody>
                  <a:tcPr anchor="ctr"/>
                </a:tc>
                <a:tc>
                  <a:txBody>
                    <a:bodyPr/>
                    <a:lstStyle/>
                    <a:p>
                      <a:r>
                        <a:rPr lang="en-GB" sz="1200" dirty="0" smtClean="0"/>
                        <a:t>BREAK</a:t>
                      </a:r>
                      <a:endParaRPr lang="en-GB" sz="1200" dirty="0"/>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baseline="0" dirty="0" smtClean="0">
                        <a:solidFill>
                          <a:schemeClr val="dk1"/>
                        </a:solidFill>
                        <a:latin typeface="+mn-lt"/>
                        <a:ea typeface="+mn-ea"/>
                        <a:cs typeface="+mn-cs"/>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baseline="0" noProof="0" dirty="0" smtClean="0">
                          <a:solidFill>
                            <a:schemeClr val="dk1"/>
                          </a:solidFill>
                          <a:latin typeface="+mn-lt"/>
                          <a:ea typeface="+mn-ea"/>
                          <a:cs typeface="+mn-cs"/>
                        </a:rPr>
                        <a:t>10 minutes</a:t>
                      </a:r>
                      <a:endParaRPr lang="en-GB" sz="1200" kern="1200" baseline="0" noProof="0" dirty="0">
                        <a:solidFill>
                          <a:schemeClr val="dk1"/>
                        </a:solidFill>
                        <a:latin typeface="+mn-lt"/>
                        <a:ea typeface="+mn-ea"/>
                        <a:cs typeface="+mn-cs"/>
                      </a:endParaRPr>
                    </a:p>
                  </a:txBody>
                  <a:tcPr anchor="ctr"/>
                </a:tc>
                <a:extLst>
                  <a:ext uri="{0D108BD9-81ED-4DB2-BD59-A6C34878D82A}">
                    <a16:rowId xmlns:a16="http://schemas.microsoft.com/office/drawing/2014/main" val="3242942659"/>
                  </a:ext>
                </a:extLst>
              </a:tr>
              <a:tr h="478904">
                <a:tc>
                  <a:txBody>
                    <a:bodyPr/>
                    <a:lstStyle/>
                    <a:p>
                      <a:r>
                        <a:rPr lang="en-GB" sz="1200" dirty="0" smtClean="0"/>
                        <a:t>10.20</a:t>
                      </a:r>
                      <a:endParaRPr lang="en-GB" sz="1200" dirty="0"/>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dirty="0" smtClean="0"/>
                        <a:t>Neurodiversity Future Pathway Update</a:t>
                      </a: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baseline="0" dirty="0" smtClean="0">
                          <a:solidFill>
                            <a:schemeClr val="dk1"/>
                          </a:solidFill>
                          <a:latin typeface="+mn-lt"/>
                          <a:ea typeface="+mn-ea"/>
                          <a:cs typeface="+mn-cs"/>
                        </a:rPr>
                        <a:t>Ruth Dennis - Principal Educational Psychologist</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baseline="0" noProof="0" dirty="0" smtClean="0">
                          <a:solidFill>
                            <a:schemeClr val="dk1"/>
                          </a:solidFill>
                          <a:latin typeface="+mn-lt"/>
                          <a:ea typeface="+mn-ea"/>
                          <a:cs typeface="+mn-cs"/>
                        </a:rPr>
                        <a:t>15 minutes</a:t>
                      </a:r>
                    </a:p>
                  </a:txBody>
                  <a:tcPr anchor="ctr"/>
                </a:tc>
                <a:extLst>
                  <a:ext uri="{0D108BD9-81ED-4DB2-BD59-A6C34878D82A}">
                    <a16:rowId xmlns:a16="http://schemas.microsoft.com/office/drawing/2014/main" val="2151635633"/>
                  </a:ext>
                </a:extLst>
              </a:tr>
              <a:tr h="402768">
                <a:tc>
                  <a:txBody>
                    <a:bodyPr/>
                    <a:lstStyle/>
                    <a:p>
                      <a:r>
                        <a:rPr lang="en-GB" sz="1200" dirty="0" smtClean="0"/>
                        <a:t>10.55</a:t>
                      </a:r>
                      <a:endParaRPr lang="en-GB" sz="1200" dirty="0"/>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dirty="0" smtClean="0"/>
                        <a:t>Annual Reviews and Phase Transfers / detail of July day</a:t>
                      </a: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dirty="0" smtClean="0"/>
                        <a:t>Charlie</a:t>
                      </a:r>
                      <a:r>
                        <a:rPr lang="en-GB" sz="1200" baseline="0" dirty="0" smtClean="0"/>
                        <a:t> Lowe</a:t>
                      </a:r>
                      <a:r>
                        <a:rPr lang="en-GB" sz="1200" dirty="0" smtClean="0"/>
                        <a:t> - 0-25 Integrated Assessment Team Manager/ Linzi </a:t>
                      </a:r>
                      <a:r>
                        <a:rPr lang="en-GB" sz="1200" dirty="0" err="1" smtClean="0"/>
                        <a:t>Milward</a:t>
                      </a:r>
                      <a:r>
                        <a:rPr lang="en-GB" sz="1200" dirty="0" smtClean="0"/>
                        <a:t> - 0-25 Integrated Assessment Team Assistant Manager</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baseline="0" noProof="0" dirty="0" smtClean="0">
                          <a:solidFill>
                            <a:schemeClr val="dk1"/>
                          </a:solidFill>
                          <a:latin typeface="+mn-lt"/>
                          <a:ea typeface="+mn-ea"/>
                          <a:cs typeface="+mn-cs"/>
                        </a:rPr>
                        <a:t>30 minutes</a:t>
                      </a:r>
                      <a:endParaRPr lang="en-GB" sz="1200" kern="1200" baseline="0" noProof="0" dirty="0">
                        <a:solidFill>
                          <a:schemeClr val="dk1"/>
                        </a:solidFill>
                        <a:latin typeface="+mn-lt"/>
                        <a:ea typeface="+mn-ea"/>
                        <a:cs typeface="+mn-cs"/>
                      </a:endParaRPr>
                    </a:p>
                  </a:txBody>
                  <a:tcPr anchor="ctr"/>
                </a:tc>
                <a:extLst>
                  <a:ext uri="{0D108BD9-81ED-4DB2-BD59-A6C34878D82A}">
                    <a16:rowId xmlns:a16="http://schemas.microsoft.com/office/drawing/2014/main" val="634191309"/>
                  </a:ext>
                </a:extLst>
              </a:tr>
              <a:tr h="483322">
                <a:tc>
                  <a:txBody>
                    <a:bodyPr/>
                    <a:lstStyle/>
                    <a:p>
                      <a:pPr>
                        <a:spcAft>
                          <a:spcPts val="0"/>
                        </a:spcAft>
                      </a:pPr>
                      <a:r>
                        <a:rPr lang="en-GB" sz="1200" kern="1200" dirty="0" smtClean="0">
                          <a:solidFill>
                            <a:schemeClr val="dk1"/>
                          </a:solidFill>
                          <a:latin typeface="+mn-lt"/>
                          <a:ea typeface="+mn-ea"/>
                          <a:cs typeface="+mn-cs"/>
                        </a:rPr>
                        <a:t>11.00</a:t>
                      </a:r>
                      <a:endParaRPr lang="en-GB" sz="1200" kern="1200" dirty="0">
                        <a:solidFill>
                          <a:schemeClr val="dk1"/>
                        </a:solidFill>
                        <a:latin typeface="+mn-lt"/>
                        <a:ea typeface="+mn-ea"/>
                        <a:cs typeface="+mn-cs"/>
                      </a:endParaRPr>
                    </a:p>
                  </a:txBody>
                  <a:tcPr marL="68580" marR="68580" marT="0" marB="0" anchor="ctr"/>
                </a:tc>
                <a:tc>
                  <a:txBody>
                    <a:bodyPr/>
                    <a:lstStyle/>
                    <a:p>
                      <a:pPr>
                        <a:spcAft>
                          <a:spcPts val="0"/>
                        </a:spcAft>
                      </a:pPr>
                      <a:r>
                        <a:rPr lang="en-GB" sz="1200" kern="1200" dirty="0" smtClean="0">
                          <a:solidFill>
                            <a:schemeClr val="dk1"/>
                          </a:solidFill>
                          <a:latin typeface="+mn-lt"/>
                          <a:ea typeface="+mn-ea"/>
                          <a:cs typeface="+mn-cs"/>
                        </a:rPr>
                        <a:t>SEND Update and Q and A (including</a:t>
                      </a:r>
                      <a:r>
                        <a:rPr lang="en-GB" sz="1200" kern="1200" baseline="0" dirty="0" smtClean="0">
                          <a:solidFill>
                            <a:schemeClr val="dk1"/>
                          </a:solidFill>
                          <a:latin typeface="+mn-lt"/>
                          <a:ea typeface="+mn-ea"/>
                          <a:cs typeface="+mn-cs"/>
                        </a:rPr>
                        <a:t> Personal Budget Training)</a:t>
                      </a:r>
                      <a:endParaRPr lang="en-GB" sz="1200" kern="1200" dirty="0">
                        <a:solidFill>
                          <a:schemeClr val="dk1"/>
                        </a:solidFill>
                        <a:latin typeface="+mn-lt"/>
                        <a:ea typeface="+mn-ea"/>
                        <a:cs typeface="+mn-cs"/>
                      </a:endParaRPr>
                    </a:p>
                  </a:txBody>
                  <a:tcPr marL="68580" marR="68580" marT="0" marB="0" anchor="ctr"/>
                </a:tc>
                <a:tc>
                  <a:txBody>
                    <a:bodyPr/>
                    <a:lstStyle/>
                    <a:p>
                      <a:pPr marL="0" algn="l" defTabSz="914400" rtl="0" eaLnBrk="1" latinLnBrk="0" hangingPunct="1">
                        <a:spcAft>
                          <a:spcPts val="0"/>
                        </a:spcAft>
                      </a:pPr>
                      <a:r>
                        <a:rPr lang="en-GB" sz="1200" kern="1200" baseline="0" dirty="0" smtClean="0">
                          <a:solidFill>
                            <a:schemeClr val="dk1"/>
                          </a:solidFill>
                          <a:latin typeface="+mn-lt"/>
                          <a:ea typeface="+mn-ea"/>
                          <a:cs typeface="+mn-cs"/>
                        </a:rPr>
                        <a:t>Niall Devlin / Charlie Lowe Strategic Manager, Integrated Assessment and Psychology</a:t>
                      </a:r>
                    </a:p>
                  </a:txBody>
                  <a:tcPr marL="68580" marR="68580" marT="0" marB="0" anchor="ctr"/>
                </a:tc>
                <a:tc>
                  <a:txBody>
                    <a:bodyPr/>
                    <a:lstStyle/>
                    <a:p>
                      <a:pPr>
                        <a:spcAft>
                          <a:spcPts val="0"/>
                        </a:spcAft>
                      </a:pPr>
                      <a:r>
                        <a:rPr lang="en-GB" sz="1200" kern="1200" baseline="0" dirty="0" smtClean="0">
                          <a:solidFill>
                            <a:schemeClr val="dk1"/>
                          </a:solidFill>
                          <a:latin typeface="+mn-lt"/>
                          <a:ea typeface="+mn-ea"/>
                          <a:cs typeface="+mn-cs"/>
                        </a:rPr>
                        <a:t>30 minutes</a:t>
                      </a:r>
                      <a:endParaRPr lang="en-GB" sz="1200" kern="1200" baseline="0" dirty="0">
                        <a:solidFill>
                          <a:schemeClr val="dk1"/>
                        </a:solidFill>
                        <a:latin typeface="+mn-lt"/>
                        <a:ea typeface="+mn-ea"/>
                        <a:cs typeface="+mn-cs"/>
                      </a:endParaRPr>
                    </a:p>
                  </a:txBody>
                  <a:tcPr marL="68580" marR="68580" marT="0" marB="0" anchor="ctr"/>
                </a:tc>
                <a:extLst>
                  <a:ext uri="{0D108BD9-81ED-4DB2-BD59-A6C34878D82A}">
                    <a16:rowId xmlns:a16="http://schemas.microsoft.com/office/drawing/2014/main" val="2924001309"/>
                  </a:ext>
                </a:extLst>
              </a:tr>
            </a:tbl>
          </a:graphicData>
        </a:graphic>
      </p:graphicFrame>
    </p:spTree>
    <p:extLst>
      <p:ext uri="{BB962C8B-B14F-4D97-AF65-F5344CB8AC3E}">
        <p14:creationId xmlns:p14="http://schemas.microsoft.com/office/powerpoint/2010/main" val="58113562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Emotional Wellbeing in Schools</a:t>
            </a:r>
          </a:p>
        </p:txBody>
      </p:sp>
      <p:graphicFrame>
        <p:nvGraphicFramePr>
          <p:cNvPr id="5" name="Diagram 4"/>
          <p:cNvGraphicFramePr/>
          <p:nvPr>
            <p:extLst/>
          </p:nvPr>
        </p:nvGraphicFramePr>
        <p:xfrm>
          <a:off x="1419225" y="1690689"/>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Picture 3">
            <a:extLst>
              <a:ext uri="{FF2B5EF4-FFF2-40B4-BE49-F238E27FC236}">
                <a16:creationId xmlns:a16="http://schemas.microsoft.com/office/drawing/2014/main" id="{5B3A80F9-2BAC-45B8-B36A-78DCD5ABF8EE}"/>
              </a:ext>
            </a:extLst>
          </p:cNvPr>
          <p:cNvPicPr/>
          <p:nvPr/>
        </p:nvPicPr>
        <p:blipFill>
          <a:blip r:embed="rId7">
            <a:extLst>
              <a:ext uri="{28A0092B-C50C-407E-A947-70E740481C1C}">
                <a14:useLocalDpi xmlns:a14="http://schemas.microsoft.com/office/drawing/2010/main" val="0"/>
              </a:ext>
            </a:extLst>
          </a:blip>
          <a:stretch>
            <a:fillRect/>
          </a:stretch>
        </p:blipFill>
        <p:spPr>
          <a:xfrm>
            <a:off x="4987322" y="6104734"/>
            <a:ext cx="1725961" cy="558275"/>
          </a:xfrm>
          <a:prstGeom prst="rect">
            <a:avLst/>
          </a:prstGeom>
        </p:spPr>
      </p:pic>
      <p:pic>
        <p:nvPicPr>
          <p:cNvPr id="6" name="Picture 5" descr="ACTas ONE">
            <a:extLst>
              <a:ext uri="{FF2B5EF4-FFF2-40B4-BE49-F238E27FC236}">
                <a16:creationId xmlns:a16="http://schemas.microsoft.com/office/drawing/2014/main" id="{E72C6621-2697-475B-BE1D-A34619FA3A20}"/>
              </a:ext>
            </a:extLst>
          </p:cNvPr>
          <p:cNvPicPr/>
          <p:nvPr/>
        </p:nvPicPr>
        <p:blipFill>
          <a:blip r:embed="rId8">
            <a:extLst>
              <a:ext uri="{28A0092B-C50C-407E-A947-70E740481C1C}">
                <a14:useLocalDpi xmlns:a14="http://schemas.microsoft.com/office/drawing/2010/main" val="0"/>
              </a:ext>
            </a:extLst>
          </a:blip>
          <a:srcRect/>
          <a:stretch>
            <a:fillRect/>
          </a:stretch>
        </p:blipFill>
        <p:spPr bwMode="auto">
          <a:xfrm>
            <a:off x="2413539" y="5880551"/>
            <a:ext cx="1600527" cy="860133"/>
          </a:xfrm>
          <a:prstGeom prst="rect">
            <a:avLst/>
          </a:prstGeom>
          <a:noFill/>
          <a:ln>
            <a:noFill/>
          </a:ln>
        </p:spPr>
      </p:pic>
      <p:pic>
        <p:nvPicPr>
          <p:cNvPr id="7" name="Picture 6" descr="Icon&#10;&#10;Description automatically generated">
            <a:extLst>
              <a:ext uri="{FF2B5EF4-FFF2-40B4-BE49-F238E27FC236}">
                <a16:creationId xmlns:a16="http://schemas.microsoft.com/office/drawing/2014/main" id="{6C649C50-A85F-4285-A181-9A1E5E31805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034111" y="5880551"/>
            <a:ext cx="907657" cy="825327"/>
          </a:xfrm>
          <a:prstGeom prst="rect">
            <a:avLst/>
          </a:prstGeom>
        </p:spPr>
      </p:pic>
    </p:spTree>
    <p:extLst>
      <p:ext uri="{BB962C8B-B14F-4D97-AF65-F5344CB8AC3E}">
        <p14:creationId xmlns:p14="http://schemas.microsoft.com/office/powerpoint/2010/main" val="4909895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a:lnSpc>
                <a:spcPct val="100000"/>
              </a:lnSpc>
              <a:spcBef>
                <a:spcPts val="0"/>
              </a:spcBef>
            </a:pPr>
            <a:r>
              <a:rPr lang="en-GB" sz="2400" dirty="0"/>
              <a:t>Around 80% of children at any one time are experiencing the normal ups and downs of life but do not need individualised advice or support around their mental health issues. </a:t>
            </a:r>
          </a:p>
          <a:p>
            <a:pPr>
              <a:lnSpc>
                <a:spcPct val="100000"/>
              </a:lnSpc>
              <a:spcBef>
                <a:spcPts val="0"/>
              </a:spcBef>
            </a:pPr>
            <a:r>
              <a:rPr lang="en-GB" sz="2400" dirty="0"/>
              <a:t>They are considered to be in the ‘Thriving’ group and benefit from whole school practices promoting emotional wellbeing including:</a:t>
            </a:r>
          </a:p>
          <a:p>
            <a:pPr>
              <a:lnSpc>
                <a:spcPct val="100000"/>
              </a:lnSpc>
              <a:spcBef>
                <a:spcPts val="0"/>
              </a:spcBef>
            </a:pPr>
            <a:endParaRPr lang="en-GB" sz="1100" dirty="0"/>
          </a:p>
          <a:p>
            <a:pPr lvl="1"/>
            <a:r>
              <a:rPr lang="en-GB" sz="2000" dirty="0"/>
              <a:t>Identified SMT lead for Emotional Wellbeing</a:t>
            </a:r>
          </a:p>
          <a:p>
            <a:pPr lvl="1"/>
            <a:r>
              <a:rPr lang="en-GB" sz="2000" dirty="0"/>
              <a:t>DfE lead training</a:t>
            </a:r>
          </a:p>
          <a:p>
            <a:pPr lvl="1"/>
            <a:r>
              <a:rPr lang="en-GB" sz="2000" dirty="0"/>
              <a:t>Relational approach</a:t>
            </a:r>
          </a:p>
          <a:p>
            <a:pPr lvl="1"/>
            <a:r>
              <a:rPr lang="en-GB" sz="2000" dirty="0"/>
              <a:t>Healthy Minds Chartermark</a:t>
            </a:r>
          </a:p>
          <a:p>
            <a:pPr lvl="1"/>
            <a:endParaRPr lang="en-GB" sz="2000" dirty="0"/>
          </a:p>
          <a:p>
            <a:pPr>
              <a:lnSpc>
                <a:spcPct val="100000"/>
              </a:lnSpc>
              <a:spcBef>
                <a:spcPts val="0"/>
              </a:spcBef>
            </a:pPr>
            <a:endParaRPr lang="en-US" sz="1800" b="1" kern="0" dirty="0">
              <a:solidFill>
                <a:sysClr val="windowText" lastClr="000000"/>
              </a:solidFill>
            </a:endParaRPr>
          </a:p>
          <a:p>
            <a:endParaRPr lang="en-GB" dirty="0"/>
          </a:p>
        </p:txBody>
      </p:sp>
      <p:sp>
        <p:nvSpPr>
          <p:cNvPr id="6" name="Round Single Corner Rectangle 4"/>
          <p:cNvSpPr txBox="1"/>
          <p:nvPr/>
        </p:nvSpPr>
        <p:spPr>
          <a:xfrm>
            <a:off x="628649" y="253175"/>
            <a:ext cx="7886701" cy="1325563"/>
          </a:xfrm>
          <a:prstGeom prst="rect">
            <a:avLst/>
          </a:prstGeom>
          <a:solidFill>
            <a:srgbClr val="FFFF00"/>
          </a:solidFill>
        </p:spPr>
        <p:style>
          <a:lnRef idx="0">
            <a:scrgbClr r="0" g="0" b="0"/>
          </a:lnRef>
          <a:fillRef idx="0">
            <a:scrgbClr r="0" g="0" b="0"/>
          </a:fillRef>
          <a:effectRef idx="0">
            <a:scrgbClr r="0" g="0" b="0"/>
          </a:effectRef>
          <a:fontRef idx="minor">
            <a:schemeClr val="lt1"/>
          </a:fontRef>
        </p:style>
        <p:txBody>
          <a:bodyPr spcFirstLastPara="0" vert="horz" wrap="square" lIns="149352" tIns="149352" rIns="149352" bIns="149352" numCol="1" spcCol="1270" anchor="ctr" anchorCtr="0">
            <a:noAutofit/>
          </a:bodyPr>
          <a:lstStyle/>
          <a:p>
            <a:pPr lvl="0" algn="ctr" defTabSz="933450">
              <a:lnSpc>
                <a:spcPct val="90000"/>
              </a:lnSpc>
              <a:spcBef>
                <a:spcPct val="0"/>
              </a:spcBef>
              <a:spcAft>
                <a:spcPct val="35000"/>
              </a:spcAft>
            </a:pPr>
            <a:r>
              <a:rPr lang="en-US" sz="4400" b="1" kern="0" dirty="0">
                <a:solidFill>
                  <a:sysClr val="windowText" lastClr="000000"/>
                </a:solidFill>
              </a:rPr>
              <a:t>Good Mental Health</a:t>
            </a:r>
            <a:endParaRPr lang="en-US" sz="4400" kern="1200" dirty="0"/>
          </a:p>
        </p:txBody>
      </p:sp>
      <p:pic>
        <p:nvPicPr>
          <p:cNvPr id="5" name="Picture 4">
            <a:extLst>
              <a:ext uri="{FF2B5EF4-FFF2-40B4-BE49-F238E27FC236}">
                <a16:creationId xmlns:a16="http://schemas.microsoft.com/office/drawing/2014/main" id="{14CD85B9-7CF2-40B6-87BE-BB4D9FFC7F5E}"/>
              </a:ext>
            </a:extLst>
          </p:cNvPr>
          <p:cNvPicPr/>
          <p:nvPr/>
        </p:nvPicPr>
        <p:blipFill>
          <a:blip r:embed="rId2">
            <a:extLst>
              <a:ext uri="{28A0092B-C50C-407E-A947-70E740481C1C}">
                <a14:useLocalDpi xmlns:a14="http://schemas.microsoft.com/office/drawing/2010/main" val="0"/>
              </a:ext>
            </a:extLst>
          </a:blip>
          <a:stretch>
            <a:fillRect/>
          </a:stretch>
        </p:blipFill>
        <p:spPr>
          <a:xfrm>
            <a:off x="5002533" y="6094120"/>
            <a:ext cx="1725961" cy="558275"/>
          </a:xfrm>
          <a:prstGeom prst="rect">
            <a:avLst/>
          </a:prstGeom>
        </p:spPr>
      </p:pic>
      <p:pic>
        <p:nvPicPr>
          <p:cNvPr id="7" name="Picture 6" descr="ACTas ONE">
            <a:extLst>
              <a:ext uri="{FF2B5EF4-FFF2-40B4-BE49-F238E27FC236}">
                <a16:creationId xmlns:a16="http://schemas.microsoft.com/office/drawing/2014/main" id="{81070C2E-6921-4AF4-B631-0585344EEB14}"/>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2379983" y="6010369"/>
            <a:ext cx="1600527" cy="725778"/>
          </a:xfrm>
          <a:prstGeom prst="rect">
            <a:avLst/>
          </a:prstGeom>
          <a:noFill/>
          <a:ln>
            <a:noFill/>
          </a:ln>
        </p:spPr>
      </p:pic>
      <p:pic>
        <p:nvPicPr>
          <p:cNvPr id="8" name="Picture 7" descr="Icon&#10;&#10;Description automatically generated">
            <a:extLst>
              <a:ext uri="{FF2B5EF4-FFF2-40B4-BE49-F238E27FC236}">
                <a16:creationId xmlns:a16="http://schemas.microsoft.com/office/drawing/2014/main" id="{0F65EBFC-DF9C-41E2-B10A-92F382E9DBD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34111" y="5783089"/>
            <a:ext cx="907657" cy="922789"/>
          </a:xfrm>
          <a:prstGeom prst="rect">
            <a:avLst/>
          </a:prstGeom>
        </p:spPr>
      </p:pic>
    </p:spTree>
    <p:extLst>
      <p:ext uri="{BB962C8B-B14F-4D97-AF65-F5344CB8AC3E}">
        <p14:creationId xmlns:p14="http://schemas.microsoft.com/office/powerpoint/2010/main" val="39863624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758424"/>
            <a:ext cx="7886700" cy="4351338"/>
          </a:xfrm>
        </p:spPr>
        <p:txBody>
          <a:bodyPr>
            <a:normAutofit fontScale="62500" lnSpcReduction="20000"/>
          </a:bodyPr>
          <a:lstStyle/>
          <a:p>
            <a:endParaRPr lang="en-GB" sz="1200" dirty="0"/>
          </a:p>
          <a:p>
            <a:pPr lvl="0"/>
            <a:r>
              <a:rPr lang="en-GB" dirty="0"/>
              <a:t>This group includes both those with mild or temporary difficulties AND those with fluctuating or ongoing severe difficulties, who are managing their own health and not wanting goals-based specialist input. </a:t>
            </a:r>
          </a:p>
          <a:p>
            <a:pPr lvl="0"/>
            <a:r>
              <a:rPr lang="en-US" dirty="0"/>
              <a:t>School maintains up to date information on resources and other sources of support to support Emotional Wellbeing</a:t>
            </a:r>
          </a:p>
          <a:p>
            <a:pPr lvl="0"/>
            <a:endParaRPr lang="en-GB" sz="100" dirty="0"/>
          </a:p>
          <a:p>
            <a:r>
              <a:rPr lang="en-GB" dirty="0"/>
              <a:t>Information is shared such that it empowers young people and families to find the best ways of supporting their mental health and wellbeing.</a:t>
            </a:r>
          </a:p>
          <a:p>
            <a:endParaRPr lang="en-GB" sz="100" dirty="0"/>
          </a:p>
          <a:p>
            <a:r>
              <a:rPr lang="en-GB" dirty="0"/>
              <a:t>School actively engaged in :</a:t>
            </a:r>
          </a:p>
          <a:p>
            <a:endParaRPr lang="en-GB" sz="100" dirty="0"/>
          </a:p>
          <a:p>
            <a:pPr lvl="1"/>
            <a:r>
              <a:rPr lang="en-GB" dirty="0"/>
              <a:t>Mental Health Champion</a:t>
            </a:r>
          </a:p>
          <a:p>
            <a:pPr lvl="1"/>
            <a:r>
              <a:rPr lang="en-GB" dirty="0"/>
              <a:t>Mental Health Champion Plus</a:t>
            </a:r>
          </a:p>
          <a:p>
            <a:pPr lvl="1"/>
            <a:r>
              <a:rPr lang="en-GB" dirty="0"/>
              <a:t>Primary Mental Health Worker</a:t>
            </a:r>
          </a:p>
          <a:p>
            <a:pPr lvl="1"/>
            <a:r>
              <a:rPr lang="en-GB" dirty="0"/>
              <a:t>Signposting to </a:t>
            </a:r>
            <a:r>
              <a:rPr lang="en-GB" dirty="0" err="1"/>
              <a:t>Kooth</a:t>
            </a:r>
            <a:r>
              <a:rPr lang="en-GB" dirty="0"/>
              <a:t> etc.</a:t>
            </a:r>
          </a:p>
        </p:txBody>
      </p:sp>
      <p:grpSp>
        <p:nvGrpSpPr>
          <p:cNvPr id="4" name="Group 3"/>
          <p:cNvGrpSpPr/>
          <p:nvPr/>
        </p:nvGrpSpPr>
        <p:grpSpPr>
          <a:xfrm>
            <a:off x="628649" y="297392"/>
            <a:ext cx="7975351" cy="1325563"/>
            <a:chOff x="0" y="480216"/>
            <a:chExt cx="3082261" cy="2032000"/>
          </a:xfrm>
        </p:grpSpPr>
        <p:sp>
          <p:nvSpPr>
            <p:cNvPr id="5" name="Round Single Corner Rectangle 4"/>
            <p:cNvSpPr/>
            <p:nvPr/>
          </p:nvSpPr>
          <p:spPr>
            <a:xfrm rot="16200000">
              <a:off x="542261" y="-27784"/>
              <a:ext cx="2032000" cy="3048000"/>
            </a:xfrm>
            <a:prstGeom prst="round1Rect">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6" name="Round Single Corner Rectangle 4"/>
            <p:cNvSpPr txBox="1"/>
            <p:nvPr/>
          </p:nvSpPr>
          <p:spPr>
            <a:xfrm>
              <a:off x="0" y="734215"/>
              <a:ext cx="3048000" cy="152400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49352" tIns="149352" rIns="149352" bIns="149352" numCol="1" spcCol="1270" anchor="ctr" anchorCtr="0">
              <a:noAutofit/>
            </a:bodyPr>
            <a:lstStyle/>
            <a:p>
              <a:pPr lvl="0"/>
              <a:r>
                <a:rPr lang="en-US" sz="3600" dirty="0"/>
                <a:t>Signpost to information and support to promote Emotional Wellbeing </a:t>
              </a:r>
            </a:p>
          </p:txBody>
        </p:sp>
      </p:grpSp>
      <p:pic>
        <p:nvPicPr>
          <p:cNvPr id="7" name="Picture 6">
            <a:extLst>
              <a:ext uri="{FF2B5EF4-FFF2-40B4-BE49-F238E27FC236}">
                <a16:creationId xmlns:a16="http://schemas.microsoft.com/office/drawing/2014/main" id="{6CA32CF7-E236-48C4-8CC9-3A43612B5E70}"/>
              </a:ext>
            </a:extLst>
          </p:cNvPr>
          <p:cNvPicPr/>
          <p:nvPr/>
        </p:nvPicPr>
        <p:blipFill>
          <a:blip r:embed="rId2">
            <a:extLst>
              <a:ext uri="{28A0092B-C50C-407E-A947-70E740481C1C}">
                <a14:useLocalDpi xmlns:a14="http://schemas.microsoft.com/office/drawing/2010/main" val="0"/>
              </a:ext>
            </a:extLst>
          </a:blip>
          <a:stretch>
            <a:fillRect/>
          </a:stretch>
        </p:blipFill>
        <p:spPr>
          <a:xfrm>
            <a:off x="5037655" y="6115775"/>
            <a:ext cx="1725961" cy="558275"/>
          </a:xfrm>
          <a:prstGeom prst="rect">
            <a:avLst/>
          </a:prstGeom>
        </p:spPr>
      </p:pic>
      <p:pic>
        <p:nvPicPr>
          <p:cNvPr id="8" name="Picture 7" descr="ACTas ONE">
            <a:extLst>
              <a:ext uri="{FF2B5EF4-FFF2-40B4-BE49-F238E27FC236}">
                <a16:creationId xmlns:a16="http://schemas.microsoft.com/office/drawing/2014/main" id="{773C73DF-19DB-4B7D-81F5-3CDD9EBA6C17}"/>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2413539" y="5880551"/>
            <a:ext cx="1600527" cy="860133"/>
          </a:xfrm>
          <a:prstGeom prst="rect">
            <a:avLst/>
          </a:prstGeom>
          <a:noFill/>
          <a:ln>
            <a:noFill/>
          </a:ln>
        </p:spPr>
      </p:pic>
      <p:pic>
        <p:nvPicPr>
          <p:cNvPr id="9" name="Picture 8" descr="Icon&#10;&#10;Description automatically generated">
            <a:extLst>
              <a:ext uri="{FF2B5EF4-FFF2-40B4-BE49-F238E27FC236}">
                <a16:creationId xmlns:a16="http://schemas.microsoft.com/office/drawing/2014/main" id="{6A4ABA81-EB03-41EA-B4DF-D66565168F7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34111" y="5783089"/>
            <a:ext cx="907657" cy="922789"/>
          </a:xfrm>
          <a:prstGeom prst="rect">
            <a:avLst/>
          </a:prstGeom>
        </p:spPr>
      </p:pic>
    </p:spTree>
    <p:extLst>
      <p:ext uri="{BB962C8B-B14F-4D97-AF65-F5344CB8AC3E}">
        <p14:creationId xmlns:p14="http://schemas.microsoft.com/office/powerpoint/2010/main" val="205585385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Autofit/>
          </a:bodyPr>
          <a:lstStyle/>
          <a:p>
            <a:r>
              <a:rPr lang="en-GB" sz="2000" dirty="0"/>
              <a:t>This group comprises of CYP and families who would benefit from focused, goals based support, with clear aims, and criteria for assessing whether these aims have been achieved.</a:t>
            </a:r>
          </a:p>
          <a:p>
            <a:r>
              <a:rPr lang="en-GB" sz="2000" dirty="0"/>
              <a:t>Individual Plan to identify needs, implement support and monitor progress. </a:t>
            </a:r>
          </a:p>
          <a:p>
            <a:r>
              <a:rPr lang="en-GB" sz="2000" dirty="0"/>
              <a:t>Key-working approaches to ensure the child / young person has a trusted adult support during vulnerable times. </a:t>
            </a:r>
          </a:p>
          <a:p>
            <a:r>
              <a:rPr lang="en-GB" sz="2000" dirty="0"/>
              <a:t>Additional adult support from delegated SEN budget (up to 16 hours) to facilitate:</a:t>
            </a:r>
          </a:p>
          <a:p>
            <a:endParaRPr lang="en-GB" sz="100" dirty="0"/>
          </a:p>
          <a:p>
            <a:pPr lvl="1"/>
            <a:r>
              <a:rPr lang="en-GB" sz="1600" dirty="0"/>
              <a:t>Social and emotional skills taught explicitly individually or as part of group. </a:t>
            </a:r>
          </a:p>
          <a:p>
            <a:pPr lvl="1"/>
            <a:r>
              <a:rPr lang="en-GB" sz="1600" dirty="0"/>
              <a:t>Intervention programmes with familiar skilled and experienced staff</a:t>
            </a:r>
          </a:p>
          <a:p>
            <a:pPr lvl="1"/>
            <a:r>
              <a:rPr lang="en-GB" sz="1600" dirty="0"/>
              <a:t>Planned, frequent time in smaller groups and individually in order to develop social skills and emotional regulation. </a:t>
            </a:r>
          </a:p>
        </p:txBody>
      </p:sp>
      <p:grpSp>
        <p:nvGrpSpPr>
          <p:cNvPr id="4" name="Group 3"/>
          <p:cNvGrpSpPr/>
          <p:nvPr/>
        </p:nvGrpSpPr>
        <p:grpSpPr>
          <a:xfrm>
            <a:off x="401647" y="109361"/>
            <a:ext cx="8172584" cy="1460499"/>
            <a:chOff x="3027652" y="0"/>
            <a:chExt cx="3068348" cy="2032000"/>
          </a:xfrm>
        </p:grpSpPr>
        <p:sp>
          <p:nvSpPr>
            <p:cNvPr id="5" name="Round Single Corner Rectangle 4"/>
            <p:cNvSpPr/>
            <p:nvPr/>
          </p:nvSpPr>
          <p:spPr>
            <a:xfrm>
              <a:off x="3048000" y="0"/>
              <a:ext cx="3048000" cy="2032000"/>
            </a:xfrm>
            <a:prstGeom prst="round1Rect">
              <a:avLst/>
            </a:pr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6" name="Round Single Corner Rectangle 4"/>
            <p:cNvSpPr txBox="1"/>
            <p:nvPr/>
          </p:nvSpPr>
          <p:spPr>
            <a:xfrm>
              <a:off x="3027652" y="268070"/>
              <a:ext cx="3048000" cy="152400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49352" tIns="149352" rIns="149352" bIns="149352" numCol="1" spcCol="1270" anchor="ctr" anchorCtr="0">
              <a:noAutofit/>
            </a:bodyPr>
            <a:lstStyle/>
            <a:p>
              <a:pPr lvl="0"/>
              <a:r>
                <a:rPr lang="en-US" sz="3600" dirty="0"/>
                <a:t>School based goal oriented support via Graduated Approach and Matrix Of Need</a:t>
              </a:r>
            </a:p>
          </p:txBody>
        </p:sp>
      </p:grpSp>
      <p:pic>
        <p:nvPicPr>
          <p:cNvPr id="7" name="Picture 6">
            <a:extLst>
              <a:ext uri="{FF2B5EF4-FFF2-40B4-BE49-F238E27FC236}">
                <a16:creationId xmlns:a16="http://schemas.microsoft.com/office/drawing/2014/main" id="{B1234106-52ED-41D6-86F2-C012E1891466}"/>
              </a:ext>
            </a:extLst>
          </p:cNvPr>
          <p:cNvPicPr/>
          <p:nvPr/>
        </p:nvPicPr>
        <p:blipFill>
          <a:blip r:embed="rId2">
            <a:extLst>
              <a:ext uri="{28A0092B-C50C-407E-A947-70E740481C1C}">
                <a14:useLocalDpi xmlns:a14="http://schemas.microsoft.com/office/drawing/2010/main" val="0"/>
              </a:ext>
            </a:extLst>
          </a:blip>
          <a:stretch>
            <a:fillRect/>
          </a:stretch>
        </p:blipFill>
        <p:spPr>
          <a:xfrm>
            <a:off x="5004100" y="6094122"/>
            <a:ext cx="1725961" cy="558275"/>
          </a:xfrm>
          <a:prstGeom prst="rect">
            <a:avLst/>
          </a:prstGeom>
        </p:spPr>
      </p:pic>
      <p:pic>
        <p:nvPicPr>
          <p:cNvPr id="8" name="Picture 7" descr="ACTas ONE">
            <a:extLst>
              <a:ext uri="{FF2B5EF4-FFF2-40B4-BE49-F238E27FC236}">
                <a16:creationId xmlns:a16="http://schemas.microsoft.com/office/drawing/2014/main" id="{22BABDF5-9D45-4B07-BABF-A9515BEAE899}"/>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2396762" y="5881832"/>
            <a:ext cx="1600527" cy="860133"/>
          </a:xfrm>
          <a:prstGeom prst="rect">
            <a:avLst/>
          </a:prstGeom>
          <a:noFill/>
          <a:ln>
            <a:noFill/>
          </a:ln>
        </p:spPr>
      </p:pic>
      <p:pic>
        <p:nvPicPr>
          <p:cNvPr id="9" name="Picture 8" descr="Icon&#10;&#10;Description automatically generated">
            <a:extLst>
              <a:ext uri="{FF2B5EF4-FFF2-40B4-BE49-F238E27FC236}">
                <a16:creationId xmlns:a16="http://schemas.microsoft.com/office/drawing/2014/main" id="{DDCEF088-3D3F-4080-A8BE-0A098D3636D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34111" y="5783089"/>
            <a:ext cx="907657" cy="922789"/>
          </a:xfrm>
          <a:prstGeom prst="rect">
            <a:avLst/>
          </a:prstGeom>
        </p:spPr>
      </p:pic>
    </p:spTree>
    <p:extLst>
      <p:ext uri="{BB962C8B-B14F-4D97-AF65-F5344CB8AC3E}">
        <p14:creationId xmlns:p14="http://schemas.microsoft.com/office/powerpoint/2010/main" val="425760946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77500" lnSpcReduction="20000"/>
          </a:bodyPr>
          <a:lstStyle/>
          <a:p>
            <a:pPr lvl="0"/>
            <a:r>
              <a:rPr lang="en-GB" dirty="0"/>
              <a:t>This is not conceptually different from the previous group however requires more extensive, specialist goal based support. </a:t>
            </a:r>
          </a:p>
          <a:p>
            <a:pPr lvl="0"/>
            <a:r>
              <a:rPr lang="en-GB" dirty="0"/>
              <a:t>External resource allocation for a small number of individuals may require particular attention and coordination from those providing services across the locality.</a:t>
            </a:r>
          </a:p>
          <a:p>
            <a:pPr lvl="0"/>
            <a:r>
              <a:rPr lang="en-US" dirty="0"/>
              <a:t>For example: assessment, consultation and intervention for staff and students, from external support services:</a:t>
            </a:r>
          </a:p>
          <a:p>
            <a:pPr marL="0" lvl="0" indent="0">
              <a:buNone/>
            </a:pPr>
            <a:endParaRPr lang="en-US" sz="500" dirty="0"/>
          </a:p>
          <a:p>
            <a:pPr lvl="1"/>
            <a:r>
              <a:rPr lang="en-US" dirty="0"/>
              <a:t>Specialist Teacher (SCIL) Team</a:t>
            </a:r>
          </a:p>
          <a:p>
            <a:pPr lvl="1"/>
            <a:r>
              <a:rPr lang="en-US" dirty="0"/>
              <a:t>Educational Psychology </a:t>
            </a:r>
          </a:p>
          <a:p>
            <a:pPr lvl="1"/>
            <a:r>
              <a:rPr lang="en-US" dirty="0"/>
              <a:t>CAMHs</a:t>
            </a:r>
          </a:p>
        </p:txBody>
      </p:sp>
      <p:sp>
        <p:nvSpPr>
          <p:cNvPr id="6" name="Round Single Corner Rectangle 4"/>
          <p:cNvSpPr txBox="1"/>
          <p:nvPr/>
        </p:nvSpPr>
        <p:spPr>
          <a:xfrm>
            <a:off x="628650" y="116632"/>
            <a:ext cx="7886700" cy="1325565"/>
          </a:xfrm>
          <a:prstGeom prst="rect">
            <a:avLst/>
          </a:prstGeom>
          <a:solidFill>
            <a:srgbClr val="7030A0"/>
          </a:solidFill>
        </p:spPr>
        <p:style>
          <a:lnRef idx="0">
            <a:scrgbClr r="0" g="0" b="0"/>
          </a:lnRef>
          <a:fillRef idx="0">
            <a:scrgbClr r="0" g="0" b="0"/>
          </a:fillRef>
          <a:effectRef idx="0">
            <a:scrgbClr r="0" g="0" b="0"/>
          </a:effectRef>
          <a:fontRef idx="minor">
            <a:schemeClr val="lt1"/>
          </a:fontRef>
        </p:style>
        <p:txBody>
          <a:bodyPr spcFirstLastPara="0" vert="horz" wrap="square" lIns="149352" tIns="149352" rIns="149352" bIns="149352" numCol="1" spcCol="1270" anchor="ctr" anchorCtr="0">
            <a:noAutofit/>
          </a:bodyPr>
          <a:lstStyle/>
          <a:p>
            <a:pPr lvl="0"/>
            <a:r>
              <a:rPr lang="en-US" sz="4400" dirty="0"/>
              <a:t>Specialist goal based wellbeing support </a:t>
            </a:r>
          </a:p>
        </p:txBody>
      </p:sp>
      <p:pic>
        <p:nvPicPr>
          <p:cNvPr id="7" name="Picture 6">
            <a:extLst>
              <a:ext uri="{FF2B5EF4-FFF2-40B4-BE49-F238E27FC236}">
                <a16:creationId xmlns:a16="http://schemas.microsoft.com/office/drawing/2014/main" id="{0079BB7F-8E0F-4D94-8EA3-707996D53E23}"/>
              </a:ext>
            </a:extLst>
          </p:cNvPr>
          <p:cNvPicPr/>
          <p:nvPr/>
        </p:nvPicPr>
        <p:blipFill>
          <a:blip r:embed="rId2">
            <a:extLst>
              <a:ext uri="{28A0092B-C50C-407E-A947-70E740481C1C}">
                <a14:useLocalDpi xmlns:a14="http://schemas.microsoft.com/office/drawing/2010/main" val="0"/>
              </a:ext>
            </a:extLst>
          </a:blip>
          <a:stretch>
            <a:fillRect/>
          </a:stretch>
        </p:blipFill>
        <p:spPr>
          <a:xfrm>
            <a:off x="5020878" y="6104839"/>
            <a:ext cx="1725961" cy="558275"/>
          </a:xfrm>
          <a:prstGeom prst="rect">
            <a:avLst/>
          </a:prstGeom>
        </p:spPr>
      </p:pic>
      <p:pic>
        <p:nvPicPr>
          <p:cNvPr id="8" name="Picture 7" descr="ACTas ONE">
            <a:extLst>
              <a:ext uri="{FF2B5EF4-FFF2-40B4-BE49-F238E27FC236}">
                <a16:creationId xmlns:a16="http://schemas.microsoft.com/office/drawing/2014/main" id="{81B89F7A-C554-4530-9BDF-47C3B4FE368D}"/>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2396761" y="5881831"/>
            <a:ext cx="1600527" cy="860133"/>
          </a:xfrm>
          <a:prstGeom prst="rect">
            <a:avLst/>
          </a:prstGeom>
          <a:noFill/>
          <a:ln>
            <a:noFill/>
          </a:ln>
        </p:spPr>
      </p:pic>
      <p:pic>
        <p:nvPicPr>
          <p:cNvPr id="9" name="Picture 8" descr="Icon&#10;&#10;Description automatically generated">
            <a:extLst>
              <a:ext uri="{FF2B5EF4-FFF2-40B4-BE49-F238E27FC236}">
                <a16:creationId xmlns:a16="http://schemas.microsoft.com/office/drawing/2014/main" id="{D9B6A788-D064-4D38-85A4-B6CEC2113E2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34111" y="5783089"/>
            <a:ext cx="907657" cy="922789"/>
          </a:xfrm>
          <a:prstGeom prst="rect">
            <a:avLst/>
          </a:prstGeom>
        </p:spPr>
      </p:pic>
    </p:spTree>
    <p:extLst>
      <p:ext uri="{BB962C8B-B14F-4D97-AF65-F5344CB8AC3E}">
        <p14:creationId xmlns:p14="http://schemas.microsoft.com/office/powerpoint/2010/main" val="198825229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GB" dirty="0"/>
              <a:t>Those in crisis/approaching crisis who may present at risk to themselves and others, requiring an urgent /same day response </a:t>
            </a:r>
          </a:p>
          <a:p>
            <a:pPr lvl="0"/>
            <a:endParaRPr lang="en-GB" dirty="0"/>
          </a:p>
          <a:p>
            <a:pPr lvl="1"/>
            <a:r>
              <a:rPr lang="en-US" dirty="0"/>
              <a:t>CAMHS Crisis Team or</a:t>
            </a:r>
            <a:endParaRPr lang="en-GB" dirty="0"/>
          </a:p>
          <a:p>
            <a:pPr lvl="1"/>
            <a:r>
              <a:rPr lang="en-US" dirty="0"/>
              <a:t>First Response (all age crisis service)</a:t>
            </a:r>
            <a:endParaRPr lang="en-GB" dirty="0"/>
          </a:p>
          <a:p>
            <a:pPr lvl="1"/>
            <a:r>
              <a:rPr lang="en-US" dirty="0"/>
              <a:t>Emergency Duty Team</a:t>
            </a:r>
            <a:endParaRPr lang="en-GB" dirty="0"/>
          </a:p>
          <a:p>
            <a:pPr marL="0" lvl="0" indent="0">
              <a:buNone/>
            </a:pPr>
            <a:endParaRPr lang="en-US" dirty="0"/>
          </a:p>
        </p:txBody>
      </p:sp>
      <p:grpSp>
        <p:nvGrpSpPr>
          <p:cNvPr id="4" name="Group 3"/>
          <p:cNvGrpSpPr/>
          <p:nvPr/>
        </p:nvGrpSpPr>
        <p:grpSpPr>
          <a:xfrm>
            <a:off x="770709" y="365127"/>
            <a:ext cx="7744641" cy="1154452"/>
            <a:chOff x="0" y="2032000"/>
            <a:chExt cx="3048000" cy="2032000"/>
          </a:xfrm>
        </p:grpSpPr>
        <p:sp>
          <p:nvSpPr>
            <p:cNvPr id="5" name="Round Single Corner Rectangle 4"/>
            <p:cNvSpPr/>
            <p:nvPr/>
          </p:nvSpPr>
          <p:spPr>
            <a:xfrm rot="10800000">
              <a:off x="0" y="2032000"/>
              <a:ext cx="3048000" cy="2032000"/>
            </a:xfrm>
            <a:prstGeom prst="round1Rect">
              <a:avLst/>
            </a:prstGeom>
            <a:solidFill>
              <a:srgbClr val="FFC000"/>
            </a:solidFill>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6" name="Round Single Corner Rectangle 4"/>
            <p:cNvSpPr txBox="1"/>
            <p:nvPr/>
          </p:nvSpPr>
          <p:spPr>
            <a:xfrm rot="21600000">
              <a:off x="0" y="2539999"/>
              <a:ext cx="3048000" cy="1524000"/>
            </a:xfrm>
            <a:prstGeom prst="rect">
              <a:avLst/>
            </a:prstGeom>
            <a:solidFill>
              <a:srgbClr val="FFC000"/>
            </a:solidFill>
          </p:spPr>
          <p:style>
            <a:lnRef idx="0">
              <a:scrgbClr r="0" g="0" b="0"/>
            </a:lnRef>
            <a:fillRef idx="0">
              <a:scrgbClr r="0" g="0" b="0"/>
            </a:fillRef>
            <a:effectRef idx="0">
              <a:scrgbClr r="0" g="0" b="0"/>
            </a:effectRef>
            <a:fontRef idx="minor">
              <a:schemeClr val="lt1"/>
            </a:fontRef>
          </p:style>
          <p:txBody>
            <a:bodyPr spcFirstLastPara="0" vert="horz" wrap="square" lIns="149352" tIns="149352" rIns="149352" bIns="149352" numCol="1" spcCol="1270" anchor="ctr" anchorCtr="0">
              <a:noAutofit/>
            </a:bodyPr>
            <a:lstStyle/>
            <a:p>
              <a:pPr lvl="0" algn="ctr" defTabSz="933450">
                <a:lnSpc>
                  <a:spcPct val="90000"/>
                </a:lnSpc>
                <a:spcBef>
                  <a:spcPct val="0"/>
                </a:spcBef>
                <a:spcAft>
                  <a:spcPct val="35000"/>
                </a:spcAft>
              </a:pPr>
              <a:r>
                <a:rPr lang="en-US" sz="4400" kern="1200" dirty="0"/>
                <a:t>Specialist </a:t>
              </a:r>
              <a:r>
                <a:rPr lang="en-US" sz="4400" dirty="0"/>
                <a:t>S</a:t>
              </a:r>
              <a:r>
                <a:rPr lang="en-US" sz="4400" kern="1200" dirty="0"/>
                <a:t>ervices</a:t>
              </a:r>
            </a:p>
          </p:txBody>
        </p:sp>
      </p:grpSp>
      <p:pic>
        <p:nvPicPr>
          <p:cNvPr id="7" name="Picture 6">
            <a:extLst>
              <a:ext uri="{FF2B5EF4-FFF2-40B4-BE49-F238E27FC236}">
                <a16:creationId xmlns:a16="http://schemas.microsoft.com/office/drawing/2014/main" id="{3E33AFD1-2242-4193-9E41-A3D84DE1D7E5}"/>
              </a:ext>
            </a:extLst>
          </p:cNvPr>
          <p:cNvPicPr/>
          <p:nvPr/>
        </p:nvPicPr>
        <p:blipFill>
          <a:blip r:embed="rId2">
            <a:extLst>
              <a:ext uri="{28A0092B-C50C-407E-A947-70E740481C1C}">
                <a14:useLocalDpi xmlns:a14="http://schemas.microsoft.com/office/drawing/2010/main" val="0"/>
              </a:ext>
            </a:extLst>
          </a:blip>
          <a:stretch>
            <a:fillRect/>
          </a:stretch>
        </p:blipFill>
        <p:spPr>
          <a:xfrm>
            <a:off x="4970545" y="6102511"/>
            <a:ext cx="1725961" cy="558275"/>
          </a:xfrm>
          <a:prstGeom prst="rect">
            <a:avLst/>
          </a:prstGeom>
        </p:spPr>
      </p:pic>
      <p:pic>
        <p:nvPicPr>
          <p:cNvPr id="8" name="Picture 7" descr="ACTas ONE">
            <a:extLst>
              <a:ext uri="{FF2B5EF4-FFF2-40B4-BE49-F238E27FC236}">
                <a16:creationId xmlns:a16="http://schemas.microsoft.com/office/drawing/2014/main" id="{EC0CCBA5-1D04-4C78-8AC3-CA1E7138D003}"/>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2413539" y="5872162"/>
            <a:ext cx="1600527" cy="860133"/>
          </a:xfrm>
          <a:prstGeom prst="rect">
            <a:avLst/>
          </a:prstGeom>
          <a:noFill/>
          <a:ln>
            <a:noFill/>
          </a:ln>
        </p:spPr>
      </p:pic>
      <p:pic>
        <p:nvPicPr>
          <p:cNvPr id="9" name="Picture 8" descr="Icon&#10;&#10;Description automatically generated">
            <a:extLst>
              <a:ext uri="{FF2B5EF4-FFF2-40B4-BE49-F238E27FC236}">
                <a16:creationId xmlns:a16="http://schemas.microsoft.com/office/drawing/2014/main" id="{A2F6989D-65B3-40A5-9D96-8BF4EF2FB3A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34111" y="5783089"/>
            <a:ext cx="907657" cy="922789"/>
          </a:xfrm>
          <a:prstGeom prst="rect">
            <a:avLst/>
          </a:prstGeom>
        </p:spPr>
      </p:pic>
    </p:spTree>
    <p:extLst>
      <p:ext uri="{BB962C8B-B14F-4D97-AF65-F5344CB8AC3E}">
        <p14:creationId xmlns:p14="http://schemas.microsoft.com/office/powerpoint/2010/main" val="113499095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Introducing the Thrive Guide</a:t>
            </a:r>
            <a:endParaRPr lang="en-GB" dirty="0"/>
          </a:p>
        </p:txBody>
      </p:sp>
      <p:sp>
        <p:nvSpPr>
          <p:cNvPr id="3" name="Content Placeholder 2"/>
          <p:cNvSpPr>
            <a:spLocks noGrp="1"/>
          </p:cNvSpPr>
          <p:nvPr>
            <p:ph idx="1"/>
          </p:nvPr>
        </p:nvSpPr>
        <p:spPr/>
        <p:txBody>
          <a:bodyPr>
            <a:normAutofit fontScale="62500" lnSpcReduction="20000"/>
          </a:bodyPr>
          <a:lstStyle/>
          <a:p>
            <a:r>
              <a:rPr lang="en-GB" dirty="0" smtClean="0"/>
              <a:t>The Thrive Guide aims to help schools identify the most appropriate support for a YP;</a:t>
            </a:r>
          </a:p>
          <a:p>
            <a:r>
              <a:rPr lang="en-GB" dirty="0">
                <a:hlinkClick r:id="rId2"/>
              </a:rPr>
              <a:t>https://</a:t>
            </a:r>
            <a:r>
              <a:rPr lang="en-GB" dirty="0" smtClean="0">
                <a:hlinkClick r:id="rId2"/>
              </a:rPr>
              <a:t>docs.google.com/document/d/1u1uB6RkuAputUTc4Ouyqkkpz5sp0I0P7/edit?usp=sharing&amp;ouid=104706017588770577396&amp;rtpof=true&amp;sd=true</a:t>
            </a:r>
            <a:endParaRPr lang="en-GB" dirty="0" smtClean="0"/>
          </a:p>
          <a:p>
            <a:endParaRPr lang="en-GB" sz="100" dirty="0" smtClean="0"/>
          </a:p>
          <a:p>
            <a:r>
              <a:rPr lang="en-GB" dirty="0" smtClean="0"/>
              <a:t>It should link with Living Well Schools, and hyperlink to the services and resources listed;</a:t>
            </a:r>
          </a:p>
          <a:p>
            <a:endParaRPr lang="en-GB" sz="700" dirty="0" smtClean="0"/>
          </a:p>
          <a:p>
            <a:r>
              <a:rPr lang="en-GB" dirty="0" smtClean="0"/>
              <a:t>The Guide expands each of the THRIVE categories to include:</a:t>
            </a:r>
          </a:p>
          <a:p>
            <a:endParaRPr lang="en-GB" sz="600" dirty="0" smtClean="0"/>
          </a:p>
          <a:p>
            <a:pPr lvl="1"/>
            <a:r>
              <a:rPr lang="en-GB" dirty="0" smtClean="0"/>
              <a:t>Information about presenting need to help you identify which level of support / intervention is required;</a:t>
            </a:r>
          </a:p>
          <a:p>
            <a:pPr lvl="1"/>
            <a:r>
              <a:rPr lang="en-GB" dirty="0" smtClean="0"/>
              <a:t>School based Support strategies – what you can do to support the young person</a:t>
            </a:r>
          </a:p>
          <a:p>
            <a:pPr lvl="1"/>
            <a:r>
              <a:rPr lang="en-GB" dirty="0" smtClean="0"/>
              <a:t>Information on which external agencies you may wish to link with based on YP needs</a:t>
            </a:r>
          </a:p>
          <a:p>
            <a:pPr lvl="1"/>
            <a:r>
              <a:rPr lang="en-GB" dirty="0" smtClean="0"/>
              <a:t>Suggested tools and resources that may be useful in working with the young person.</a:t>
            </a:r>
          </a:p>
          <a:p>
            <a:endParaRPr lang="en-GB" dirty="0" smtClean="0"/>
          </a:p>
          <a:p>
            <a:endParaRPr lang="en-GB" dirty="0"/>
          </a:p>
        </p:txBody>
      </p:sp>
    </p:spTree>
    <p:extLst>
      <p:ext uri="{BB962C8B-B14F-4D97-AF65-F5344CB8AC3E}">
        <p14:creationId xmlns:p14="http://schemas.microsoft.com/office/powerpoint/2010/main" val="357867881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66DF7ED7-6926-4C0F-BABB-DCADE4D27FB0}"/>
              </a:ext>
            </a:extLst>
          </p:cNvPr>
          <p:cNvGraphicFramePr>
            <a:graphicFrameLocks noGrp="1"/>
          </p:cNvGraphicFramePr>
          <p:nvPr>
            <p:extLst/>
          </p:nvPr>
        </p:nvGraphicFramePr>
        <p:xfrm>
          <a:off x="1870745" y="-18043589"/>
          <a:ext cx="3320602" cy="7862316"/>
        </p:xfrm>
        <a:graphic>
          <a:graphicData uri="http://schemas.openxmlformats.org/drawingml/2006/table">
            <a:tbl>
              <a:tblPr firstRow="1" firstCol="1" bandRow="1">
                <a:tableStyleId>{5C22544A-7EE6-4342-B048-85BDC9FD1C3A}</a:tableStyleId>
              </a:tblPr>
              <a:tblGrid>
                <a:gridCol w="125437">
                  <a:extLst>
                    <a:ext uri="{9D8B030D-6E8A-4147-A177-3AD203B41FA5}">
                      <a16:colId xmlns:a16="http://schemas.microsoft.com/office/drawing/2014/main" val="201024713"/>
                    </a:ext>
                  </a:extLst>
                </a:gridCol>
                <a:gridCol w="639033">
                  <a:extLst>
                    <a:ext uri="{9D8B030D-6E8A-4147-A177-3AD203B41FA5}">
                      <a16:colId xmlns:a16="http://schemas.microsoft.com/office/drawing/2014/main" val="2025959030"/>
                    </a:ext>
                  </a:extLst>
                </a:gridCol>
                <a:gridCol w="639033">
                  <a:extLst>
                    <a:ext uri="{9D8B030D-6E8A-4147-A177-3AD203B41FA5}">
                      <a16:colId xmlns:a16="http://schemas.microsoft.com/office/drawing/2014/main" val="3227931755"/>
                    </a:ext>
                  </a:extLst>
                </a:gridCol>
                <a:gridCol w="639033">
                  <a:extLst>
                    <a:ext uri="{9D8B030D-6E8A-4147-A177-3AD203B41FA5}">
                      <a16:colId xmlns:a16="http://schemas.microsoft.com/office/drawing/2014/main" val="329490231"/>
                    </a:ext>
                  </a:extLst>
                </a:gridCol>
                <a:gridCol w="639033">
                  <a:extLst>
                    <a:ext uri="{9D8B030D-6E8A-4147-A177-3AD203B41FA5}">
                      <a16:colId xmlns:a16="http://schemas.microsoft.com/office/drawing/2014/main" val="2215012420"/>
                    </a:ext>
                  </a:extLst>
                </a:gridCol>
                <a:gridCol w="639033">
                  <a:extLst>
                    <a:ext uri="{9D8B030D-6E8A-4147-A177-3AD203B41FA5}">
                      <a16:colId xmlns:a16="http://schemas.microsoft.com/office/drawing/2014/main" val="160370413"/>
                    </a:ext>
                  </a:extLst>
                </a:gridCol>
              </a:tblGrid>
              <a:tr h="318006">
                <a:tc>
                  <a:txBody>
                    <a:bodyPr/>
                    <a:lstStyle/>
                    <a:p>
                      <a:pPr marL="71755" marR="71755" algn="ctr">
                        <a:lnSpc>
                          <a:spcPct val="115000"/>
                        </a:lnSpc>
                        <a:spcAft>
                          <a:spcPts val="1000"/>
                        </a:spcAft>
                      </a:pPr>
                      <a:r>
                        <a:rPr lang="en-GB" sz="200">
                          <a:effectLst/>
                        </a:rPr>
                        <a:t>Thrive Area</a:t>
                      </a:r>
                      <a:endParaRPr lang="en-GB" sz="200">
                        <a:effectLst/>
                        <a:latin typeface="Calibri" panose="020F0502020204030204" pitchFamily="34" charset="0"/>
                        <a:ea typeface="Calibri" panose="020F0502020204030204" pitchFamily="34" charset="0"/>
                        <a:cs typeface="Times New Roman" panose="02020603050405020304" pitchFamily="18" charset="0"/>
                      </a:endParaRPr>
                    </a:p>
                  </a:txBody>
                  <a:tcPr marL="10696" marR="10696" marT="0" marB="0" vert="vert270"/>
                </a:tc>
                <a:tc>
                  <a:txBody>
                    <a:bodyPr/>
                    <a:lstStyle/>
                    <a:p>
                      <a:pPr algn="ctr">
                        <a:lnSpc>
                          <a:spcPct val="115000"/>
                        </a:lnSpc>
                        <a:spcAft>
                          <a:spcPts val="1000"/>
                        </a:spcAft>
                      </a:pPr>
                      <a:r>
                        <a:rPr lang="en-GB" sz="200">
                          <a:effectLst/>
                        </a:rPr>
                        <a:t>THRIVING </a:t>
                      </a:r>
                    </a:p>
                    <a:p>
                      <a:pPr algn="ctr">
                        <a:lnSpc>
                          <a:spcPct val="115000"/>
                        </a:lnSpc>
                        <a:spcAft>
                          <a:spcPts val="1000"/>
                        </a:spcAft>
                      </a:pPr>
                      <a:r>
                        <a:rPr lang="en-GB" sz="200">
                          <a:effectLst/>
                        </a:rPr>
                        <a:t>Those whose current need is support in maintaining mental wellbeing through effective prevention and promotion strategies </a:t>
                      </a:r>
                      <a:endParaRPr lang="en-GB" sz="200">
                        <a:effectLst/>
                        <a:latin typeface="Calibri" panose="020F0502020204030204" pitchFamily="34" charset="0"/>
                        <a:ea typeface="Calibri" panose="020F0502020204030204" pitchFamily="34" charset="0"/>
                        <a:cs typeface="Times New Roman" panose="02020603050405020304" pitchFamily="18" charset="0"/>
                      </a:endParaRPr>
                    </a:p>
                  </a:txBody>
                  <a:tcPr marL="10696" marR="10696" marT="0" marB="0"/>
                </a:tc>
                <a:tc>
                  <a:txBody>
                    <a:bodyPr/>
                    <a:lstStyle/>
                    <a:p>
                      <a:pPr algn="ctr">
                        <a:lnSpc>
                          <a:spcPct val="115000"/>
                        </a:lnSpc>
                        <a:spcAft>
                          <a:spcPts val="1000"/>
                        </a:spcAft>
                      </a:pPr>
                      <a:endParaRPr lang="en-GB" sz="200">
                        <a:effectLst/>
                      </a:endParaRPr>
                    </a:p>
                    <a:p>
                      <a:pPr algn="ctr">
                        <a:lnSpc>
                          <a:spcPct val="115000"/>
                        </a:lnSpc>
                        <a:spcAft>
                          <a:spcPts val="1000"/>
                        </a:spcAft>
                      </a:pPr>
                      <a:r>
                        <a:rPr lang="en-GB" sz="200">
                          <a:effectLst/>
                        </a:rPr>
                        <a:t>Bradford Mental Health in Schools Guidance  </a:t>
                      </a:r>
                    </a:p>
                    <a:p>
                      <a:pPr algn="ctr">
                        <a:lnSpc>
                          <a:spcPct val="115000"/>
                        </a:lnSpc>
                        <a:spcAft>
                          <a:spcPts val="1000"/>
                        </a:spcAft>
                      </a:pPr>
                      <a:r>
                        <a:rPr lang="en-GB" sz="200">
                          <a:effectLst/>
                        </a:rPr>
                        <a:t>GETTING ADVICE Those who need advice and signposting </a:t>
                      </a:r>
                    </a:p>
                    <a:p>
                      <a:pPr algn="ctr">
                        <a:lnSpc>
                          <a:spcPct val="115000"/>
                        </a:lnSpc>
                        <a:spcAft>
                          <a:spcPts val="1000"/>
                        </a:spcAft>
                      </a:pPr>
                      <a:r>
                        <a:rPr lang="en-GB" sz="200">
                          <a:effectLst/>
                        </a:rPr>
                        <a:t> </a:t>
                      </a:r>
                    </a:p>
                    <a:p>
                      <a:pPr>
                        <a:lnSpc>
                          <a:spcPct val="115000"/>
                        </a:lnSpc>
                        <a:spcAft>
                          <a:spcPts val="1000"/>
                        </a:spcAft>
                      </a:pPr>
                      <a:r>
                        <a:rPr lang="en-GB" sz="200">
                          <a:effectLst/>
                        </a:rPr>
                        <a:t> </a:t>
                      </a:r>
                      <a:endParaRPr lang="en-GB" sz="200">
                        <a:effectLst/>
                        <a:latin typeface="Calibri" panose="020F0502020204030204" pitchFamily="34" charset="0"/>
                        <a:ea typeface="Calibri" panose="020F0502020204030204" pitchFamily="34" charset="0"/>
                        <a:cs typeface="Times New Roman" panose="02020603050405020304" pitchFamily="18" charset="0"/>
                      </a:endParaRPr>
                    </a:p>
                  </a:txBody>
                  <a:tcPr marL="10696" marR="10696" marT="0" marB="0"/>
                </a:tc>
                <a:tc>
                  <a:txBody>
                    <a:bodyPr/>
                    <a:lstStyle/>
                    <a:p>
                      <a:pPr algn="ctr">
                        <a:lnSpc>
                          <a:spcPct val="115000"/>
                        </a:lnSpc>
                        <a:spcAft>
                          <a:spcPts val="1000"/>
                        </a:spcAft>
                      </a:pPr>
                      <a:r>
                        <a:rPr lang="en-GB" sz="200">
                          <a:effectLst/>
                        </a:rPr>
                        <a:t>GETTING HELP </a:t>
                      </a:r>
                    </a:p>
                    <a:p>
                      <a:pPr algn="ctr">
                        <a:lnSpc>
                          <a:spcPct val="115000"/>
                        </a:lnSpc>
                        <a:spcAft>
                          <a:spcPts val="1000"/>
                        </a:spcAft>
                      </a:pPr>
                      <a:r>
                        <a:rPr lang="en-GB" sz="200">
                          <a:effectLst/>
                        </a:rPr>
                        <a:t>Those who need focused goal-based input </a:t>
                      </a:r>
                      <a:endParaRPr lang="en-GB" sz="200">
                        <a:effectLst/>
                        <a:latin typeface="Calibri" panose="020F0502020204030204" pitchFamily="34" charset="0"/>
                        <a:ea typeface="Calibri" panose="020F0502020204030204" pitchFamily="34" charset="0"/>
                        <a:cs typeface="Times New Roman" panose="02020603050405020304" pitchFamily="18" charset="0"/>
                      </a:endParaRPr>
                    </a:p>
                  </a:txBody>
                  <a:tcPr marL="10696" marR="10696" marT="0" marB="0"/>
                </a:tc>
                <a:tc>
                  <a:txBody>
                    <a:bodyPr/>
                    <a:lstStyle/>
                    <a:p>
                      <a:pPr algn="ctr">
                        <a:lnSpc>
                          <a:spcPct val="115000"/>
                        </a:lnSpc>
                        <a:spcAft>
                          <a:spcPts val="1000"/>
                        </a:spcAft>
                      </a:pPr>
                      <a:r>
                        <a:rPr lang="en-GB" sz="200">
                          <a:effectLst/>
                        </a:rPr>
                        <a:t>GETTING MORE HELP </a:t>
                      </a:r>
                    </a:p>
                    <a:p>
                      <a:pPr algn="ctr">
                        <a:lnSpc>
                          <a:spcPct val="115000"/>
                        </a:lnSpc>
                        <a:spcAft>
                          <a:spcPts val="1000"/>
                        </a:spcAft>
                      </a:pPr>
                      <a:r>
                        <a:rPr lang="en-GB" sz="200">
                          <a:effectLst/>
                        </a:rPr>
                        <a:t>Those who need more extensive and specialised goal-based help </a:t>
                      </a:r>
                      <a:endParaRPr lang="en-GB" sz="200">
                        <a:effectLst/>
                        <a:latin typeface="Calibri" panose="020F0502020204030204" pitchFamily="34" charset="0"/>
                        <a:ea typeface="Calibri" panose="020F0502020204030204" pitchFamily="34" charset="0"/>
                        <a:cs typeface="Times New Roman" panose="02020603050405020304" pitchFamily="18" charset="0"/>
                      </a:endParaRPr>
                    </a:p>
                  </a:txBody>
                  <a:tcPr marL="10696" marR="10696" marT="0" marB="0"/>
                </a:tc>
                <a:tc>
                  <a:txBody>
                    <a:bodyPr/>
                    <a:lstStyle/>
                    <a:p>
                      <a:pPr algn="ctr">
                        <a:lnSpc>
                          <a:spcPct val="115000"/>
                        </a:lnSpc>
                        <a:spcAft>
                          <a:spcPts val="1000"/>
                        </a:spcAft>
                      </a:pPr>
                      <a:r>
                        <a:rPr lang="en-GB" sz="200">
                          <a:effectLst/>
                        </a:rPr>
                        <a:t>GETTING RISK SUPPORT</a:t>
                      </a:r>
                    </a:p>
                    <a:p>
                      <a:pPr algn="ctr">
                        <a:lnSpc>
                          <a:spcPct val="115000"/>
                        </a:lnSpc>
                        <a:spcAft>
                          <a:spcPts val="1000"/>
                        </a:spcAft>
                      </a:pPr>
                      <a:r>
                        <a:rPr lang="en-GB" sz="200">
                          <a:effectLst/>
                        </a:rPr>
                        <a:t>Those in crisis/approaching crisis who may present at risk to themselves and others, requiring an urgent /same day response </a:t>
                      </a:r>
                      <a:endParaRPr lang="en-GB" sz="200">
                        <a:effectLst/>
                        <a:latin typeface="Calibri" panose="020F0502020204030204" pitchFamily="34" charset="0"/>
                        <a:ea typeface="Calibri" panose="020F0502020204030204" pitchFamily="34" charset="0"/>
                        <a:cs typeface="Times New Roman" panose="02020603050405020304" pitchFamily="18" charset="0"/>
                      </a:endParaRPr>
                    </a:p>
                  </a:txBody>
                  <a:tcPr marL="10696" marR="10696" marT="0" marB="0"/>
                </a:tc>
                <a:extLst>
                  <a:ext uri="{0D108BD9-81ED-4DB2-BD59-A6C34878D82A}">
                    <a16:rowId xmlns:a16="http://schemas.microsoft.com/office/drawing/2014/main" val="160002488"/>
                  </a:ext>
                </a:extLst>
              </a:tr>
              <a:tr h="1110019">
                <a:tc>
                  <a:txBody>
                    <a:bodyPr/>
                    <a:lstStyle/>
                    <a:p>
                      <a:pPr marL="71755" marR="71755" algn="ctr">
                        <a:lnSpc>
                          <a:spcPct val="115000"/>
                        </a:lnSpc>
                        <a:spcAft>
                          <a:spcPts val="1000"/>
                        </a:spcAft>
                      </a:pPr>
                      <a:r>
                        <a:rPr lang="en-GB" sz="200">
                          <a:effectLst/>
                        </a:rPr>
                        <a:t>Presenting Needs </a:t>
                      </a:r>
                      <a:endParaRPr lang="en-GB" sz="200">
                        <a:effectLst/>
                        <a:latin typeface="Calibri" panose="020F0502020204030204" pitchFamily="34" charset="0"/>
                        <a:ea typeface="Calibri" panose="020F0502020204030204" pitchFamily="34" charset="0"/>
                        <a:cs typeface="Times New Roman" panose="02020603050405020304" pitchFamily="18" charset="0"/>
                      </a:endParaRPr>
                    </a:p>
                  </a:txBody>
                  <a:tcPr marL="10696" marR="10696" marT="0" marB="0" vert="vert270"/>
                </a:tc>
                <a:tc>
                  <a:txBody>
                    <a:bodyPr/>
                    <a:lstStyle/>
                    <a:p>
                      <a:pPr>
                        <a:lnSpc>
                          <a:spcPct val="115000"/>
                        </a:lnSpc>
                        <a:spcAft>
                          <a:spcPts val="1000"/>
                        </a:spcAft>
                        <a:tabLst>
                          <a:tab pos="457200" algn="l"/>
                        </a:tabLst>
                      </a:pPr>
                      <a:r>
                        <a:rPr lang="en-GB" sz="200">
                          <a:effectLst/>
                        </a:rPr>
                        <a:t>Around 80% of children at any one time are experiencing the normal ups and downs of life but do not need individualised advice or support around their mental health issues. </a:t>
                      </a:r>
                    </a:p>
                    <a:p>
                      <a:pPr>
                        <a:lnSpc>
                          <a:spcPct val="115000"/>
                        </a:lnSpc>
                        <a:spcAft>
                          <a:spcPts val="1000"/>
                        </a:spcAft>
                      </a:pPr>
                      <a:r>
                        <a:rPr lang="en-GB" sz="200">
                          <a:effectLst/>
                        </a:rPr>
                        <a:t>They are considered to be in the ‘Thriving’ group and benefit from whole school practices promoting emotional wellbeing, for example:</a:t>
                      </a:r>
                    </a:p>
                    <a:p>
                      <a:pPr>
                        <a:lnSpc>
                          <a:spcPct val="115000"/>
                        </a:lnSpc>
                        <a:spcAft>
                          <a:spcPts val="1000"/>
                        </a:spcAft>
                      </a:pPr>
                      <a:r>
                        <a:rPr lang="en-GB" sz="200">
                          <a:effectLst/>
                        </a:rPr>
                        <a:t> </a:t>
                      </a:r>
                    </a:p>
                    <a:p>
                      <a:pPr marL="342900" lvl="0" indent="-342900">
                        <a:lnSpc>
                          <a:spcPct val="115000"/>
                        </a:lnSpc>
                        <a:buFont typeface="Arial" panose="020B0604020202020204" pitchFamily="34" charset="0"/>
                        <a:buChar char="•"/>
                      </a:pPr>
                      <a:r>
                        <a:rPr lang="en-GB" sz="200">
                          <a:effectLst/>
                        </a:rPr>
                        <a:t>Feeling low after a poor test result;</a:t>
                      </a:r>
                    </a:p>
                    <a:p>
                      <a:pPr marL="342900" lvl="0" indent="-342900">
                        <a:lnSpc>
                          <a:spcPct val="115000"/>
                        </a:lnSpc>
                        <a:buFont typeface="Arial" panose="020B0604020202020204" pitchFamily="34" charset="0"/>
                        <a:buChar char="•"/>
                      </a:pPr>
                      <a:r>
                        <a:rPr lang="en-GB" sz="200">
                          <a:effectLst/>
                        </a:rPr>
                        <a:t>Falling out with a friend</a:t>
                      </a:r>
                    </a:p>
                    <a:p>
                      <a:pPr marL="342900" lvl="0" indent="-342900">
                        <a:lnSpc>
                          <a:spcPct val="115000"/>
                        </a:lnSpc>
                        <a:spcAft>
                          <a:spcPts val="1000"/>
                        </a:spcAft>
                        <a:buFont typeface="Arial" panose="020B0604020202020204" pitchFamily="34" charset="0"/>
                        <a:buChar char="•"/>
                      </a:pPr>
                      <a:r>
                        <a:rPr lang="en-GB" sz="200">
                          <a:effectLst/>
                        </a:rPr>
                        <a:t>Feeling sad after a bereavement. </a:t>
                      </a:r>
                    </a:p>
                    <a:p>
                      <a:pPr>
                        <a:lnSpc>
                          <a:spcPct val="115000"/>
                        </a:lnSpc>
                        <a:spcAft>
                          <a:spcPts val="1000"/>
                        </a:spcAft>
                      </a:pPr>
                      <a:r>
                        <a:rPr lang="en-GB" sz="200">
                          <a:effectLst/>
                        </a:rPr>
                        <a:t> </a:t>
                      </a:r>
                      <a:endParaRPr lang="en-GB" sz="200">
                        <a:effectLst/>
                        <a:latin typeface="Calibri" panose="020F0502020204030204" pitchFamily="34" charset="0"/>
                        <a:ea typeface="Calibri" panose="020F0502020204030204" pitchFamily="34" charset="0"/>
                        <a:cs typeface="Times New Roman" panose="02020603050405020304" pitchFamily="18" charset="0"/>
                      </a:endParaRPr>
                    </a:p>
                  </a:txBody>
                  <a:tcPr marL="10696" marR="10696" marT="0" marB="0"/>
                </a:tc>
                <a:tc>
                  <a:txBody>
                    <a:bodyPr/>
                    <a:lstStyle/>
                    <a:p>
                      <a:pPr>
                        <a:lnSpc>
                          <a:spcPct val="115000"/>
                        </a:lnSpc>
                        <a:spcAft>
                          <a:spcPts val="1000"/>
                        </a:spcAft>
                      </a:pPr>
                      <a:r>
                        <a:rPr lang="en-GB" sz="200">
                          <a:effectLst/>
                        </a:rPr>
                        <a:t>This group includes both those with mild or temporary difficulties AND those with fluctuating or ongoing severe difficulties, who are managing their own health and not wanting goals-based specialist input, for example: </a:t>
                      </a:r>
                    </a:p>
                    <a:p>
                      <a:pPr>
                        <a:lnSpc>
                          <a:spcPct val="115000"/>
                        </a:lnSpc>
                        <a:spcAft>
                          <a:spcPts val="1000"/>
                        </a:spcAft>
                      </a:pPr>
                      <a:r>
                        <a:rPr lang="en-GB" sz="200">
                          <a:effectLst/>
                        </a:rPr>
                        <a:t> </a:t>
                      </a:r>
                    </a:p>
                    <a:p>
                      <a:pPr marL="342900" lvl="0" indent="-342900">
                        <a:lnSpc>
                          <a:spcPct val="115000"/>
                        </a:lnSpc>
                        <a:buFont typeface="Arial" panose="020B0604020202020204" pitchFamily="34" charset="0"/>
                        <a:buChar char="•"/>
                      </a:pPr>
                      <a:r>
                        <a:rPr lang="en-GB" sz="200">
                          <a:effectLst/>
                        </a:rPr>
                        <a:t>Coming to terms with neuro diversity issues</a:t>
                      </a:r>
                    </a:p>
                    <a:p>
                      <a:pPr marL="342900" lvl="0" indent="-342900">
                        <a:lnSpc>
                          <a:spcPct val="115000"/>
                        </a:lnSpc>
                        <a:buFont typeface="Arial" panose="020B0604020202020204" pitchFamily="34" charset="0"/>
                        <a:buChar char="•"/>
                      </a:pPr>
                      <a:r>
                        <a:rPr lang="en-GB" sz="200">
                          <a:effectLst/>
                        </a:rPr>
                        <a:t>Issues relating to sexuality</a:t>
                      </a:r>
                    </a:p>
                    <a:p>
                      <a:pPr marL="342900" lvl="0" indent="-342900">
                        <a:lnSpc>
                          <a:spcPct val="115000"/>
                        </a:lnSpc>
                        <a:buFont typeface="Arial" panose="020B0604020202020204" pitchFamily="34" charset="0"/>
                        <a:buChar char="•"/>
                      </a:pPr>
                      <a:r>
                        <a:rPr lang="en-GB" sz="200">
                          <a:effectLst/>
                        </a:rPr>
                        <a:t>Mild worries</a:t>
                      </a:r>
                    </a:p>
                    <a:p>
                      <a:pPr marL="342900" lvl="0" indent="-342900">
                        <a:lnSpc>
                          <a:spcPct val="115000"/>
                        </a:lnSpc>
                        <a:buFont typeface="Arial" panose="020B0604020202020204" pitchFamily="34" charset="0"/>
                        <a:buChar char="•"/>
                      </a:pPr>
                      <a:r>
                        <a:rPr lang="en-GB" sz="200">
                          <a:effectLst/>
                        </a:rPr>
                        <a:t>Friendship issues</a:t>
                      </a:r>
                    </a:p>
                    <a:p>
                      <a:pPr marL="342900" lvl="0" indent="-342900">
                        <a:lnSpc>
                          <a:spcPct val="115000"/>
                        </a:lnSpc>
                        <a:spcAft>
                          <a:spcPts val="1000"/>
                        </a:spcAft>
                        <a:buFont typeface="Arial" panose="020B0604020202020204" pitchFamily="34" charset="0"/>
                        <a:buChar char="•"/>
                      </a:pPr>
                      <a:r>
                        <a:rPr lang="en-GB" sz="200">
                          <a:effectLst/>
                        </a:rPr>
                        <a:t>Family problems / home life</a:t>
                      </a:r>
                    </a:p>
                    <a:p>
                      <a:pPr>
                        <a:lnSpc>
                          <a:spcPct val="115000"/>
                        </a:lnSpc>
                        <a:spcAft>
                          <a:spcPts val="1000"/>
                        </a:spcAft>
                      </a:pPr>
                      <a:r>
                        <a:rPr lang="en-GB" sz="200">
                          <a:effectLst/>
                        </a:rPr>
                        <a:t> </a:t>
                      </a:r>
                    </a:p>
                    <a:p>
                      <a:pPr>
                        <a:lnSpc>
                          <a:spcPct val="115000"/>
                        </a:lnSpc>
                        <a:spcAft>
                          <a:spcPts val="1000"/>
                        </a:spcAft>
                      </a:pPr>
                      <a:r>
                        <a:rPr lang="en-GB" sz="200">
                          <a:effectLst/>
                        </a:rPr>
                        <a:t> </a:t>
                      </a:r>
                      <a:endParaRPr lang="en-GB" sz="200">
                        <a:effectLst/>
                        <a:latin typeface="Calibri" panose="020F0502020204030204" pitchFamily="34" charset="0"/>
                        <a:ea typeface="Calibri" panose="020F0502020204030204" pitchFamily="34" charset="0"/>
                        <a:cs typeface="Times New Roman" panose="02020603050405020304" pitchFamily="18" charset="0"/>
                      </a:endParaRPr>
                    </a:p>
                  </a:txBody>
                  <a:tcPr marL="10696" marR="10696" marT="0" marB="0"/>
                </a:tc>
                <a:tc>
                  <a:txBody>
                    <a:bodyPr/>
                    <a:lstStyle/>
                    <a:p>
                      <a:pPr>
                        <a:lnSpc>
                          <a:spcPct val="115000"/>
                        </a:lnSpc>
                        <a:spcAft>
                          <a:spcPts val="1000"/>
                        </a:spcAft>
                      </a:pPr>
                      <a:r>
                        <a:rPr lang="en-GB" sz="200">
                          <a:effectLst/>
                        </a:rPr>
                        <a:t>This group comprises of CYP and families who would benefit from focused, goals based support, with clear aims, and criteria for assessing whether these aims have been achieved, for example: </a:t>
                      </a:r>
                    </a:p>
                    <a:p>
                      <a:pPr>
                        <a:lnSpc>
                          <a:spcPct val="115000"/>
                        </a:lnSpc>
                        <a:spcAft>
                          <a:spcPts val="1000"/>
                        </a:spcAft>
                      </a:pPr>
                      <a:r>
                        <a:rPr lang="en-GB" sz="200">
                          <a:effectLst/>
                        </a:rPr>
                        <a:t> </a:t>
                      </a:r>
                    </a:p>
                    <a:p>
                      <a:pPr marL="342900" lvl="0" indent="-342900">
                        <a:lnSpc>
                          <a:spcPct val="115000"/>
                        </a:lnSpc>
                        <a:buFont typeface="Arial" panose="020B0604020202020204" pitchFamily="34" charset="0"/>
                        <a:buChar char="•"/>
                      </a:pPr>
                      <a:r>
                        <a:rPr lang="en-GB" sz="200">
                          <a:effectLst/>
                        </a:rPr>
                        <a:t>Anger outbursts</a:t>
                      </a:r>
                    </a:p>
                    <a:p>
                      <a:pPr marL="342900" lvl="0" indent="-342900">
                        <a:lnSpc>
                          <a:spcPct val="115000"/>
                        </a:lnSpc>
                        <a:buFont typeface="Arial" panose="020B0604020202020204" pitchFamily="34" charset="0"/>
                        <a:buChar char="•"/>
                      </a:pPr>
                      <a:r>
                        <a:rPr lang="en-GB" sz="200">
                          <a:effectLst/>
                        </a:rPr>
                        <a:t>Mild anxiety</a:t>
                      </a:r>
                    </a:p>
                    <a:p>
                      <a:pPr marL="342900" lvl="0" indent="-342900">
                        <a:lnSpc>
                          <a:spcPct val="115000"/>
                        </a:lnSpc>
                        <a:buFont typeface="Arial" panose="020B0604020202020204" pitchFamily="34" charset="0"/>
                        <a:buChar char="•"/>
                      </a:pPr>
                      <a:r>
                        <a:rPr lang="en-GB" sz="200">
                          <a:effectLst/>
                        </a:rPr>
                        <a:t>Friend / Family / Home Issues (significant)</a:t>
                      </a:r>
                    </a:p>
                    <a:p>
                      <a:pPr marL="342900" lvl="0" indent="-342900">
                        <a:lnSpc>
                          <a:spcPct val="115000"/>
                        </a:lnSpc>
                        <a:buFont typeface="Arial" panose="020B0604020202020204" pitchFamily="34" charset="0"/>
                        <a:buChar char="•"/>
                      </a:pPr>
                      <a:r>
                        <a:rPr lang="en-GB" sz="200">
                          <a:effectLst/>
                        </a:rPr>
                        <a:t>Low Self Esteem</a:t>
                      </a:r>
                    </a:p>
                    <a:p>
                      <a:pPr marL="342900" lvl="0" indent="-342900">
                        <a:lnSpc>
                          <a:spcPct val="115000"/>
                        </a:lnSpc>
                        <a:buFont typeface="Arial" panose="020B0604020202020204" pitchFamily="34" charset="0"/>
                        <a:buChar char="•"/>
                      </a:pPr>
                      <a:r>
                        <a:rPr lang="en-GB" sz="200">
                          <a:effectLst/>
                        </a:rPr>
                        <a:t>Mild depressive Symptoms</a:t>
                      </a:r>
                    </a:p>
                    <a:p>
                      <a:pPr marL="342900" lvl="0" indent="-342900">
                        <a:lnSpc>
                          <a:spcPct val="115000"/>
                        </a:lnSpc>
                        <a:buFont typeface="Arial" panose="020B0604020202020204" pitchFamily="34" charset="0"/>
                        <a:buChar char="•"/>
                      </a:pPr>
                      <a:r>
                        <a:rPr lang="en-GB" sz="200">
                          <a:effectLst/>
                        </a:rPr>
                        <a:t>Eating Issues (change in weight/eating habits,</a:t>
                      </a:r>
                    </a:p>
                    <a:p>
                      <a:pPr marL="342900" lvl="0" indent="-342900">
                        <a:lnSpc>
                          <a:spcPct val="115000"/>
                        </a:lnSpc>
                        <a:spcAft>
                          <a:spcPts val="1000"/>
                        </a:spcAft>
                        <a:buFont typeface="Arial" panose="020B0604020202020204" pitchFamily="34" charset="0"/>
                        <a:buChar char="•"/>
                      </a:pPr>
                      <a:r>
                        <a:rPr lang="en-GB" sz="200">
                          <a:effectLst/>
                        </a:rPr>
                        <a:t>Negative body image.</a:t>
                      </a:r>
                      <a:endParaRPr lang="en-GB" sz="200">
                        <a:effectLst/>
                        <a:latin typeface="Calibri" panose="020F0502020204030204" pitchFamily="34" charset="0"/>
                        <a:ea typeface="Calibri" panose="020F0502020204030204" pitchFamily="34" charset="0"/>
                        <a:cs typeface="Times New Roman" panose="02020603050405020304" pitchFamily="18" charset="0"/>
                      </a:endParaRPr>
                    </a:p>
                  </a:txBody>
                  <a:tcPr marL="10696" marR="10696" marT="0" marB="0"/>
                </a:tc>
                <a:tc>
                  <a:txBody>
                    <a:bodyPr/>
                    <a:lstStyle/>
                    <a:p>
                      <a:pPr>
                        <a:lnSpc>
                          <a:spcPct val="115000"/>
                        </a:lnSpc>
                        <a:spcAft>
                          <a:spcPts val="1000"/>
                        </a:spcAft>
                      </a:pPr>
                      <a:r>
                        <a:rPr lang="en-GB" sz="200">
                          <a:effectLst/>
                        </a:rPr>
                        <a:t>This is not conceptually different from the previous group however requires more extensive, specialist goal based support, for example: </a:t>
                      </a:r>
                    </a:p>
                    <a:p>
                      <a:pPr>
                        <a:lnSpc>
                          <a:spcPct val="115000"/>
                        </a:lnSpc>
                        <a:spcAft>
                          <a:spcPts val="1000"/>
                        </a:spcAft>
                      </a:pPr>
                      <a:r>
                        <a:rPr lang="en-GB" sz="200">
                          <a:effectLst/>
                        </a:rPr>
                        <a:t> </a:t>
                      </a:r>
                    </a:p>
                    <a:p>
                      <a:pPr marL="342900" lvl="0" indent="-342900">
                        <a:lnSpc>
                          <a:spcPct val="115000"/>
                        </a:lnSpc>
                        <a:buFont typeface="Arial" panose="020B0604020202020204" pitchFamily="34" charset="0"/>
                        <a:buChar char="•"/>
                      </a:pPr>
                      <a:r>
                        <a:rPr lang="en-GB" sz="200">
                          <a:effectLst/>
                        </a:rPr>
                        <a:t>Complex Trauma</a:t>
                      </a:r>
                    </a:p>
                    <a:p>
                      <a:pPr marL="342900" lvl="0" indent="-342900">
                        <a:lnSpc>
                          <a:spcPct val="115000"/>
                        </a:lnSpc>
                        <a:buFont typeface="Arial" panose="020B0604020202020204" pitchFamily="34" charset="0"/>
                        <a:buChar char="•"/>
                      </a:pPr>
                      <a:r>
                        <a:rPr lang="en-GB" sz="200">
                          <a:effectLst/>
                        </a:rPr>
                        <a:t>Depressive Symptoms</a:t>
                      </a:r>
                    </a:p>
                    <a:p>
                      <a:pPr marL="342900" lvl="0" indent="-342900">
                        <a:lnSpc>
                          <a:spcPct val="115000"/>
                        </a:lnSpc>
                        <a:buFont typeface="Arial" panose="020B0604020202020204" pitchFamily="34" charset="0"/>
                        <a:buChar char="•"/>
                      </a:pPr>
                      <a:r>
                        <a:rPr lang="en-GB" sz="200">
                          <a:effectLst/>
                        </a:rPr>
                        <a:t>Eating Issues (change in weight/eating habits,</a:t>
                      </a:r>
                    </a:p>
                    <a:p>
                      <a:pPr marL="342900" lvl="0" indent="-342900">
                        <a:lnSpc>
                          <a:spcPct val="115000"/>
                        </a:lnSpc>
                        <a:buFont typeface="Arial" panose="020B0604020202020204" pitchFamily="34" charset="0"/>
                        <a:buChar char="•"/>
                      </a:pPr>
                      <a:r>
                        <a:rPr lang="en-GB" sz="200">
                          <a:effectLst/>
                        </a:rPr>
                        <a:t>Negative body image, purging or binging)</a:t>
                      </a:r>
                    </a:p>
                    <a:p>
                      <a:pPr marL="342900" lvl="0" indent="-342900">
                        <a:lnSpc>
                          <a:spcPct val="115000"/>
                        </a:lnSpc>
                        <a:buFont typeface="Arial" panose="020B0604020202020204" pitchFamily="34" charset="0"/>
                        <a:buChar char="•"/>
                      </a:pPr>
                      <a:r>
                        <a:rPr lang="en-GB" sz="200">
                          <a:effectLst/>
                        </a:rPr>
                        <a:t>Hyperactivity (levels of over activity and impulsivity</a:t>
                      </a:r>
                    </a:p>
                    <a:p>
                      <a:pPr marL="342900" lvl="0" indent="-342900">
                        <a:lnSpc>
                          <a:spcPct val="115000"/>
                        </a:lnSpc>
                        <a:buFont typeface="Arial" panose="020B0604020202020204" pitchFamily="34" charset="0"/>
                        <a:buChar char="•"/>
                      </a:pPr>
                      <a:r>
                        <a:rPr lang="en-GB" sz="200">
                          <a:effectLst/>
                        </a:rPr>
                        <a:t>Increased levels of self-harm</a:t>
                      </a:r>
                    </a:p>
                    <a:p>
                      <a:pPr marL="342900" lvl="0" indent="-342900">
                        <a:lnSpc>
                          <a:spcPct val="115000"/>
                        </a:lnSpc>
                        <a:buFont typeface="Arial" panose="020B0604020202020204" pitchFamily="34" charset="0"/>
                        <a:buChar char="•"/>
                      </a:pPr>
                      <a:r>
                        <a:rPr lang="en-GB" sz="200">
                          <a:effectLst/>
                        </a:rPr>
                        <a:t>Mood Disturbance</a:t>
                      </a:r>
                    </a:p>
                    <a:p>
                      <a:pPr marL="342900" lvl="0" indent="-342900">
                        <a:lnSpc>
                          <a:spcPct val="115000"/>
                        </a:lnSpc>
                        <a:buFont typeface="Arial" panose="020B0604020202020204" pitchFamily="34" charset="0"/>
                        <a:buChar char="•"/>
                      </a:pPr>
                      <a:r>
                        <a:rPr lang="en-GB" sz="200">
                          <a:effectLst/>
                        </a:rPr>
                        <a:t>Obsessive thoughts and/or compulsive behaviours</a:t>
                      </a:r>
                    </a:p>
                    <a:p>
                      <a:pPr marL="342900" lvl="0" indent="-342900">
                        <a:lnSpc>
                          <a:spcPct val="115000"/>
                        </a:lnSpc>
                        <a:buFont typeface="Arial" panose="020B0604020202020204" pitchFamily="34" charset="0"/>
                        <a:buChar char="•"/>
                      </a:pPr>
                      <a:r>
                        <a:rPr lang="en-GB" sz="200">
                          <a:effectLst/>
                        </a:rPr>
                        <a:t>Moderate Anxiety</a:t>
                      </a:r>
                    </a:p>
                    <a:p>
                      <a:pPr marL="342900" lvl="0" indent="-342900">
                        <a:lnSpc>
                          <a:spcPct val="115000"/>
                        </a:lnSpc>
                        <a:spcAft>
                          <a:spcPts val="1000"/>
                        </a:spcAft>
                        <a:buFont typeface="Arial" panose="020B0604020202020204" pitchFamily="34" charset="0"/>
                        <a:buChar char="•"/>
                      </a:pPr>
                      <a:r>
                        <a:rPr lang="en-GB" sz="200">
                          <a:effectLst/>
                        </a:rPr>
                        <a:t>Some thoughts of ending life with no plan or intent</a:t>
                      </a:r>
                    </a:p>
                    <a:p>
                      <a:pPr>
                        <a:lnSpc>
                          <a:spcPct val="115000"/>
                        </a:lnSpc>
                        <a:spcAft>
                          <a:spcPts val="1000"/>
                        </a:spcAft>
                      </a:pPr>
                      <a:r>
                        <a:rPr lang="en-GB" sz="200">
                          <a:effectLst/>
                        </a:rPr>
                        <a:t> </a:t>
                      </a:r>
                      <a:endParaRPr lang="en-GB" sz="200">
                        <a:effectLst/>
                        <a:latin typeface="Calibri" panose="020F0502020204030204" pitchFamily="34" charset="0"/>
                        <a:ea typeface="Calibri" panose="020F0502020204030204" pitchFamily="34" charset="0"/>
                        <a:cs typeface="Times New Roman" panose="02020603050405020304" pitchFamily="18" charset="0"/>
                      </a:endParaRPr>
                    </a:p>
                  </a:txBody>
                  <a:tcPr marL="10696" marR="10696" marT="0" marB="0"/>
                </a:tc>
                <a:tc>
                  <a:txBody>
                    <a:bodyPr/>
                    <a:lstStyle/>
                    <a:p>
                      <a:pPr>
                        <a:lnSpc>
                          <a:spcPct val="115000"/>
                        </a:lnSpc>
                        <a:spcAft>
                          <a:spcPts val="1000"/>
                        </a:spcAft>
                      </a:pPr>
                      <a:r>
                        <a:rPr lang="en-GB" sz="200">
                          <a:effectLst/>
                        </a:rPr>
                        <a:t>This group demonstrate the most complex mental health issues requiring highly specialist support for example: </a:t>
                      </a:r>
                    </a:p>
                    <a:p>
                      <a:pPr>
                        <a:lnSpc>
                          <a:spcPct val="115000"/>
                        </a:lnSpc>
                        <a:spcAft>
                          <a:spcPts val="1000"/>
                        </a:spcAft>
                      </a:pPr>
                      <a:r>
                        <a:rPr lang="en-GB" sz="200">
                          <a:effectLst/>
                        </a:rPr>
                        <a:t> </a:t>
                      </a:r>
                    </a:p>
                    <a:p>
                      <a:pPr marL="342900" lvl="0" indent="-342900">
                        <a:lnSpc>
                          <a:spcPct val="115000"/>
                        </a:lnSpc>
                        <a:buFont typeface="Arial" panose="020B0604020202020204" pitchFamily="34" charset="0"/>
                        <a:buChar char="•"/>
                      </a:pPr>
                      <a:r>
                        <a:rPr lang="en-GB" sz="200">
                          <a:effectLst/>
                        </a:rPr>
                        <a:t>Delusional thoughts </a:t>
                      </a:r>
                    </a:p>
                    <a:p>
                      <a:pPr marL="342900" lvl="0" indent="-342900">
                        <a:lnSpc>
                          <a:spcPct val="115000"/>
                        </a:lnSpc>
                        <a:buFont typeface="Arial" panose="020B0604020202020204" pitchFamily="34" charset="0"/>
                        <a:buChar char="•"/>
                      </a:pPr>
                      <a:r>
                        <a:rPr lang="en-GB" sz="200">
                          <a:effectLst/>
                        </a:rPr>
                        <a:t>Increased levels and risk associated with self-harming</a:t>
                      </a:r>
                    </a:p>
                    <a:p>
                      <a:pPr marL="342900" lvl="0" indent="-342900">
                        <a:lnSpc>
                          <a:spcPct val="115000"/>
                        </a:lnSpc>
                        <a:buFont typeface="Arial" panose="020B0604020202020204" pitchFamily="34" charset="0"/>
                        <a:buChar char="•"/>
                      </a:pPr>
                      <a:r>
                        <a:rPr lang="en-GB" sz="200">
                          <a:effectLst/>
                        </a:rPr>
                        <a:t>Psychotic symptoms (hearing and/or appearing to respond to voices, overly suspicious)</a:t>
                      </a:r>
                    </a:p>
                    <a:p>
                      <a:pPr marL="342900" lvl="0" indent="-342900">
                        <a:lnSpc>
                          <a:spcPct val="115000"/>
                        </a:lnSpc>
                        <a:buFont typeface="Arial" panose="020B0604020202020204" pitchFamily="34" charset="0"/>
                        <a:buChar char="•"/>
                      </a:pPr>
                      <a:r>
                        <a:rPr lang="en-GB" sz="200">
                          <a:effectLst/>
                        </a:rPr>
                        <a:t>Suicidal ideation with plan and intent</a:t>
                      </a:r>
                    </a:p>
                    <a:p>
                      <a:pPr marL="342900" lvl="0" indent="-342900">
                        <a:lnSpc>
                          <a:spcPct val="115000"/>
                        </a:lnSpc>
                        <a:spcAft>
                          <a:spcPts val="1000"/>
                        </a:spcAft>
                        <a:buFont typeface="Arial" panose="020B0604020202020204" pitchFamily="34" charset="0"/>
                        <a:buChar char="•"/>
                      </a:pPr>
                      <a:r>
                        <a:rPr lang="en-GB" sz="200">
                          <a:effectLst/>
                        </a:rPr>
                        <a:t>Thoughts of harming others or actual harming/violent behaviours towards others and associated mental health disorder</a:t>
                      </a:r>
                      <a:endParaRPr lang="en-GB" sz="200">
                        <a:effectLst/>
                        <a:latin typeface="Calibri" panose="020F0502020204030204" pitchFamily="34" charset="0"/>
                        <a:ea typeface="Calibri" panose="020F0502020204030204" pitchFamily="34" charset="0"/>
                        <a:cs typeface="Times New Roman" panose="02020603050405020304" pitchFamily="18" charset="0"/>
                      </a:endParaRPr>
                    </a:p>
                  </a:txBody>
                  <a:tcPr marL="10696" marR="10696" marT="0" marB="0"/>
                </a:tc>
                <a:extLst>
                  <a:ext uri="{0D108BD9-81ED-4DB2-BD59-A6C34878D82A}">
                    <a16:rowId xmlns:a16="http://schemas.microsoft.com/office/drawing/2014/main" val="4003396136"/>
                  </a:ext>
                </a:extLst>
              </a:tr>
              <a:tr h="1419527">
                <a:tc>
                  <a:txBody>
                    <a:bodyPr/>
                    <a:lstStyle/>
                    <a:p>
                      <a:pPr marL="71755" marR="71755" algn="ctr">
                        <a:lnSpc>
                          <a:spcPct val="115000"/>
                        </a:lnSpc>
                        <a:spcAft>
                          <a:spcPts val="1000"/>
                        </a:spcAft>
                      </a:pPr>
                      <a:r>
                        <a:rPr lang="en-GB" sz="200">
                          <a:effectLst/>
                        </a:rPr>
                        <a:t>School based Support Strategies</a:t>
                      </a:r>
                    </a:p>
                    <a:p>
                      <a:pPr marL="71755" marR="71755" algn="ctr">
                        <a:lnSpc>
                          <a:spcPct val="115000"/>
                        </a:lnSpc>
                        <a:spcAft>
                          <a:spcPts val="1000"/>
                        </a:spcAft>
                      </a:pPr>
                      <a:r>
                        <a:rPr lang="en-GB" sz="200">
                          <a:effectLst/>
                        </a:rPr>
                        <a:t> </a:t>
                      </a:r>
                      <a:endParaRPr lang="en-GB" sz="200">
                        <a:effectLst/>
                        <a:latin typeface="Calibri" panose="020F0502020204030204" pitchFamily="34" charset="0"/>
                        <a:ea typeface="Calibri" panose="020F0502020204030204" pitchFamily="34" charset="0"/>
                        <a:cs typeface="Times New Roman" panose="02020603050405020304" pitchFamily="18" charset="0"/>
                      </a:endParaRPr>
                    </a:p>
                  </a:txBody>
                  <a:tcPr marL="10696" marR="10696" marT="0" marB="0" vert="vert270"/>
                </a:tc>
                <a:tc>
                  <a:txBody>
                    <a:bodyPr/>
                    <a:lstStyle/>
                    <a:p>
                      <a:pPr marL="228600">
                        <a:lnSpc>
                          <a:spcPct val="115000"/>
                        </a:lnSpc>
                        <a:spcAft>
                          <a:spcPts val="1000"/>
                        </a:spcAft>
                      </a:pPr>
                      <a:r>
                        <a:rPr lang="en-GB" sz="200">
                          <a:effectLst/>
                        </a:rPr>
                        <a:t>Core School Offer</a:t>
                      </a:r>
                    </a:p>
                    <a:p>
                      <a:pPr>
                        <a:lnSpc>
                          <a:spcPct val="115000"/>
                        </a:lnSpc>
                        <a:spcAft>
                          <a:spcPts val="1000"/>
                        </a:spcAft>
                      </a:pPr>
                      <a:r>
                        <a:rPr lang="en-GB" sz="200">
                          <a:effectLst/>
                        </a:rPr>
                        <a:t> </a:t>
                      </a:r>
                    </a:p>
                    <a:p>
                      <a:pPr marL="342900" lvl="0" indent="-342900">
                        <a:lnSpc>
                          <a:spcPct val="115000"/>
                        </a:lnSpc>
                        <a:spcAft>
                          <a:spcPts val="1000"/>
                        </a:spcAft>
                        <a:buFont typeface="Arial" panose="020B0604020202020204" pitchFamily="34" charset="0"/>
                        <a:buChar char="•"/>
                        <a:tabLst>
                          <a:tab pos="228600" algn="l"/>
                        </a:tabLst>
                      </a:pPr>
                      <a:r>
                        <a:rPr lang="en-GB" sz="200">
                          <a:effectLst/>
                        </a:rPr>
                        <a:t>Whole school approach to supporting emotional wellbeing;</a:t>
                      </a:r>
                    </a:p>
                    <a:p>
                      <a:pPr marL="342900" lvl="0" indent="-342900">
                        <a:lnSpc>
                          <a:spcPct val="115000"/>
                        </a:lnSpc>
                        <a:spcAft>
                          <a:spcPts val="1000"/>
                        </a:spcAft>
                        <a:buFont typeface="Arial" panose="020B0604020202020204" pitchFamily="34" charset="0"/>
                        <a:buChar char="•"/>
                        <a:tabLst>
                          <a:tab pos="228600" algn="l"/>
                        </a:tabLst>
                      </a:pPr>
                      <a:r>
                        <a:rPr lang="en-GB" sz="200">
                          <a:effectLst/>
                        </a:rPr>
                        <a:t>Identified SMT lead for Emotional Wellbeing</a:t>
                      </a:r>
                    </a:p>
                    <a:p>
                      <a:pPr marL="342900" lvl="0" indent="-342900">
                        <a:lnSpc>
                          <a:spcPct val="115000"/>
                        </a:lnSpc>
                        <a:spcAft>
                          <a:spcPts val="1000"/>
                        </a:spcAft>
                        <a:buFont typeface="Arial" panose="020B0604020202020204" pitchFamily="34" charset="0"/>
                        <a:buChar char="•"/>
                        <a:tabLst>
                          <a:tab pos="228600" algn="l"/>
                        </a:tabLst>
                      </a:pPr>
                      <a:r>
                        <a:rPr lang="en-GB" sz="200">
                          <a:effectLst/>
                        </a:rPr>
                        <a:t>DfE lead training</a:t>
                      </a:r>
                    </a:p>
                    <a:p>
                      <a:pPr marL="342900" lvl="0" indent="-342900">
                        <a:lnSpc>
                          <a:spcPct val="115000"/>
                        </a:lnSpc>
                        <a:spcAft>
                          <a:spcPts val="1000"/>
                        </a:spcAft>
                        <a:buFont typeface="Arial" panose="020B0604020202020204" pitchFamily="34" charset="0"/>
                        <a:buChar char="•"/>
                        <a:tabLst>
                          <a:tab pos="228600" algn="l"/>
                        </a:tabLst>
                      </a:pPr>
                      <a:r>
                        <a:rPr lang="en-GB" sz="200">
                          <a:effectLst/>
                        </a:rPr>
                        <a:t>Relational approach to manage behaviour</a:t>
                      </a:r>
                    </a:p>
                    <a:p>
                      <a:pPr marL="342900" lvl="0" indent="-342900">
                        <a:lnSpc>
                          <a:spcPct val="115000"/>
                        </a:lnSpc>
                        <a:spcAft>
                          <a:spcPts val="1000"/>
                        </a:spcAft>
                        <a:buFont typeface="Arial" panose="020B0604020202020204" pitchFamily="34" charset="0"/>
                        <a:buChar char="•"/>
                        <a:tabLst>
                          <a:tab pos="228600" algn="l"/>
                        </a:tabLst>
                      </a:pPr>
                      <a:r>
                        <a:rPr lang="en-GB" sz="200">
                          <a:effectLst/>
                        </a:rPr>
                        <a:t>Social and emotional skills modelled and taught explicitly throughout curriculum</a:t>
                      </a:r>
                    </a:p>
                    <a:p>
                      <a:pPr marL="342900" lvl="0" indent="-342900">
                        <a:lnSpc>
                          <a:spcPct val="115000"/>
                        </a:lnSpc>
                        <a:spcAft>
                          <a:spcPts val="1000"/>
                        </a:spcAft>
                        <a:buFont typeface="Arial" panose="020B0604020202020204" pitchFamily="34" charset="0"/>
                        <a:buChar char="•"/>
                        <a:tabLst>
                          <a:tab pos="228600" algn="l"/>
                        </a:tabLst>
                      </a:pPr>
                      <a:r>
                        <a:rPr lang="en-GB" sz="200">
                          <a:effectLst/>
                        </a:rPr>
                        <a:t>Healthy Minds Chartermark</a:t>
                      </a:r>
                    </a:p>
                    <a:p>
                      <a:pPr marL="228600">
                        <a:lnSpc>
                          <a:spcPct val="115000"/>
                        </a:lnSpc>
                        <a:spcAft>
                          <a:spcPts val="1000"/>
                        </a:spcAft>
                        <a:tabLst>
                          <a:tab pos="457200" algn="l"/>
                        </a:tabLst>
                      </a:pPr>
                      <a:r>
                        <a:rPr lang="en-GB" sz="200">
                          <a:effectLst/>
                        </a:rPr>
                        <a:t> </a:t>
                      </a:r>
                      <a:endParaRPr lang="en-GB" sz="200">
                        <a:effectLst/>
                        <a:latin typeface="Calibri" panose="020F0502020204030204" pitchFamily="34" charset="0"/>
                        <a:ea typeface="Calibri" panose="020F0502020204030204" pitchFamily="34" charset="0"/>
                        <a:cs typeface="Times New Roman" panose="02020603050405020304" pitchFamily="18" charset="0"/>
                      </a:endParaRPr>
                    </a:p>
                  </a:txBody>
                  <a:tcPr marL="10696" marR="10696" marT="0" marB="0"/>
                </a:tc>
                <a:tc>
                  <a:txBody>
                    <a:bodyPr/>
                    <a:lstStyle/>
                    <a:p>
                      <a:pPr marL="228600">
                        <a:lnSpc>
                          <a:spcPct val="115000"/>
                        </a:lnSpc>
                        <a:spcAft>
                          <a:spcPts val="1000"/>
                        </a:spcAft>
                      </a:pPr>
                      <a:r>
                        <a:rPr lang="en-GB" sz="200">
                          <a:effectLst/>
                        </a:rPr>
                        <a:t>Core School Offer</a:t>
                      </a:r>
                    </a:p>
                    <a:p>
                      <a:pPr marL="228600">
                        <a:lnSpc>
                          <a:spcPct val="115000"/>
                        </a:lnSpc>
                        <a:spcAft>
                          <a:spcPts val="1000"/>
                        </a:spcAft>
                      </a:pPr>
                      <a:r>
                        <a:rPr lang="en-GB" sz="200">
                          <a:effectLst/>
                        </a:rPr>
                        <a:t> </a:t>
                      </a:r>
                    </a:p>
                    <a:p>
                      <a:pPr marL="342900" lvl="0" indent="-342900">
                        <a:lnSpc>
                          <a:spcPct val="115000"/>
                        </a:lnSpc>
                        <a:spcAft>
                          <a:spcPts val="1000"/>
                        </a:spcAft>
                        <a:buFont typeface="Arial" panose="020B0604020202020204" pitchFamily="34" charset="0"/>
                        <a:buChar char="•"/>
                        <a:tabLst>
                          <a:tab pos="228600" algn="l"/>
                        </a:tabLst>
                      </a:pPr>
                      <a:r>
                        <a:rPr lang="en-US" sz="200">
                          <a:effectLst/>
                        </a:rPr>
                        <a:t>School maintains up to date information on resources and other sources of support to support Emotional Wellbeing</a:t>
                      </a:r>
                      <a:endParaRPr lang="en-GB" sz="200">
                        <a:effectLst/>
                      </a:endParaRPr>
                    </a:p>
                    <a:p>
                      <a:pPr marL="342900" lvl="0" indent="-342900">
                        <a:lnSpc>
                          <a:spcPct val="115000"/>
                        </a:lnSpc>
                        <a:spcAft>
                          <a:spcPts val="1000"/>
                        </a:spcAft>
                        <a:buFont typeface="Arial" panose="020B0604020202020204" pitchFamily="34" charset="0"/>
                        <a:buChar char="•"/>
                        <a:tabLst>
                          <a:tab pos="228600" algn="l"/>
                        </a:tabLst>
                      </a:pPr>
                      <a:r>
                        <a:rPr lang="en-GB" sz="200">
                          <a:effectLst/>
                        </a:rPr>
                        <a:t>Information is easily available and shared such that it empowers young people and families to find the best ways of supporting their mental health and wellbeing.</a:t>
                      </a:r>
                    </a:p>
                    <a:p>
                      <a:pPr marL="342900" lvl="0" indent="-342900">
                        <a:lnSpc>
                          <a:spcPct val="115000"/>
                        </a:lnSpc>
                        <a:spcAft>
                          <a:spcPts val="1000"/>
                        </a:spcAft>
                        <a:buFont typeface="Arial" panose="020B0604020202020204" pitchFamily="34" charset="0"/>
                        <a:buChar char="•"/>
                        <a:tabLst>
                          <a:tab pos="228600" algn="l"/>
                        </a:tabLst>
                      </a:pPr>
                      <a:r>
                        <a:rPr lang="en-GB" sz="200">
                          <a:effectLst/>
                        </a:rPr>
                        <a:t>School actively keeps up to date via Mental Health Champions or Mental Health Champions Plus</a:t>
                      </a:r>
                    </a:p>
                    <a:p>
                      <a:pPr marL="228600">
                        <a:lnSpc>
                          <a:spcPct val="115000"/>
                        </a:lnSpc>
                        <a:spcAft>
                          <a:spcPts val="1000"/>
                        </a:spcAft>
                      </a:pPr>
                      <a:r>
                        <a:rPr lang="en-GB" sz="200">
                          <a:effectLst/>
                        </a:rPr>
                        <a:t> </a:t>
                      </a:r>
                    </a:p>
                    <a:p>
                      <a:pPr marL="228600">
                        <a:lnSpc>
                          <a:spcPct val="115000"/>
                        </a:lnSpc>
                        <a:spcAft>
                          <a:spcPts val="1000"/>
                        </a:spcAft>
                      </a:pPr>
                      <a:r>
                        <a:rPr lang="en-GB" sz="200">
                          <a:effectLst/>
                        </a:rPr>
                        <a:t> </a:t>
                      </a:r>
                      <a:endParaRPr lang="en-GB" sz="200">
                        <a:effectLst/>
                        <a:latin typeface="Calibri" panose="020F0502020204030204" pitchFamily="34" charset="0"/>
                        <a:ea typeface="Calibri" panose="020F0502020204030204" pitchFamily="34" charset="0"/>
                        <a:cs typeface="Times New Roman" panose="02020603050405020304" pitchFamily="18" charset="0"/>
                      </a:endParaRPr>
                    </a:p>
                  </a:txBody>
                  <a:tcPr marL="10696" marR="10696" marT="0" marB="0"/>
                </a:tc>
                <a:tc>
                  <a:txBody>
                    <a:bodyPr/>
                    <a:lstStyle/>
                    <a:p>
                      <a:pPr algn="ctr">
                        <a:lnSpc>
                          <a:spcPct val="115000"/>
                        </a:lnSpc>
                        <a:spcAft>
                          <a:spcPts val="1000"/>
                        </a:spcAft>
                      </a:pPr>
                      <a:r>
                        <a:rPr lang="en-US" sz="200">
                          <a:effectLst/>
                        </a:rPr>
                        <a:t>School Support Level or EHCP (Code of Practice)</a:t>
                      </a:r>
                      <a:endParaRPr lang="en-GB" sz="200">
                        <a:effectLst/>
                      </a:endParaRPr>
                    </a:p>
                    <a:p>
                      <a:pPr marL="228600" algn="ctr">
                        <a:lnSpc>
                          <a:spcPct val="115000"/>
                        </a:lnSpc>
                        <a:spcAft>
                          <a:spcPts val="1000"/>
                        </a:spcAft>
                      </a:pPr>
                      <a:r>
                        <a:rPr lang="en-US" sz="200">
                          <a:effectLst/>
                        </a:rPr>
                        <a:t> </a:t>
                      </a:r>
                      <a:endParaRPr lang="en-GB" sz="200">
                        <a:effectLst/>
                      </a:endParaRPr>
                    </a:p>
                    <a:p>
                      <a:pPr marL="342900" lvl="0" indent="-342900">
                        <a:lnSpc>
                          <a:spcPct val="115000"/>
                        </a:lnSpc>
                        <a:spcAft>
                          <a:spcPts val="1000"/>
                        </a:spcAft>
                        <a:buFont typeface="Arial" panose="020B0604020202020204" pitchFamily="34" charset="0"/>
                        <a:buChar char="•"/>
                        <a:tabLst>
                          <a:tab pos="228600" algn="l"/>
                        </a:tabLst>
                      </a:pPr>
                      <a:r>
                        <a:rPr lang="en-GB" sz="200">
                          <a:effectLst/>
                        </a:rPr>
                        <a:t>Use of graduated response framework (</a:t>
                      </a:r>
                      <a:r>
                        <a:rPr lang="en-GB" sz="200" u="none" strike="noStrike">
                          <a:effectLst/>
                          <a:hlinkClick r:id="rId2"/>
                        </a:rPr>
                        <a:t>Matrix of Need</a:t>
                      </a:r>
                      <a:r>
                        <a:rPr lang="en-GB" sz="200">
                          <a:effectLst/>
                        </a:rPr>
                        <a:t>)</a:t>
                      </a:r>
                    </a:p>
                    <a:p>
                      <a:pPr marL="342900" lvl="0" indent="-342900">
                        <a:lnSpc>
                          <a:spcPct val="115000"/>
                        </a:lnSpc>
                        <a:spcAft>
                          <a:spcPts val="1000"/>
                        </a:spcAft>
                        <a:buFont typeface="Arial" panose="020B0604020202020204" pitchFamily="34" charset="0"/>
                        <a:buChar char="•"/>
                        <a:tabLst>
                          <a:tab pos="228600" algn="l"/>
                        </a:tabLst>
                      </a:pPr>
                      <a:r>
                        <a:rPr lang="en-GB" sz="200">
                          <a:effectLst/>
                        </a:rPr>
                        <a:t>Individual Plan / MSP to identify needs, implement support and monitor progress.</a:t>
                      </a:r>
                    </a:p>
                    <a:p>
                      <a:pPr marL="342900" lvl="0" indent="-342900">
                        <a:lnSpc>
                          <a:spcPct val="115000"/>
                        </a:lnSpc>
                        <a:spcAft>
                          <a:spcPts val="1000"/>
                        </a:spcAft>
                        <a:buFont typeface="Arial" panose="020B0604020202020204" pitchFamily="34" charset="0"/>
                        <a:buChar char="•"/>
                        <a:tabLst>
                          <a:tab pos="228600" algn="l"/>
                        </a:tabLst>
                      </a:pPr>
                      <a:r>
                        <a:rPr lang="en-GB" sz="200">
                          <a:effectLst/>
                        </a:rPr>
                        <a:t>Key-working approaches to ensure the child / young person has a trusted adult support during vulnerable times.</a:t>
                      </a:r>
                    </a:p>
                    <a:p>
                      <a:pPr marL="342900" lvl="0" indent="-342900">
                        <a:lnSpc>
                          <a:spcPct val="115000"/>
                        </a:lnSpc>
                        <a:spcAft>
                          <a:spcPts val="1000"/>
                        </a:spcAft>
                        <a:buFont typeface="Arial" panose="020B0604020202020204" pitchFamily="34" charset="0"/>
                        <a:buChar char="•"/>
                        <a:tabLst>
                          <a:tab pos="228600" algn="l"/>
                        </a:tabLst>
                      </a:pPr>
                      <a:r>
                        <a:rPr lang="en-GB" sz="200">
                          <a:effectLst/>
                        </a:rPr>
                        <a:t>Additional adult support from delegated SEN budget (up to 16 hours)</a:t>
                      </a:r>
                    </a:p>
                    <a:p>
                      <a:pPr marL="342900" lvl="0" indent="-342900">
                        <a:lnSpc>
                          <a:spcPct val="115000"/>
                        </a:lnSpc>
                        <a:spcAft>
                          <a:spcPts val="1000"/>
                        </a:spcAft>
                        <a:buFont typeface="Arial" panose="020B0604020202020204" pitchFamily="34" charset="0"/>
                        <a:buChar char="•"/>
                        <a:tabLst>
                          <a:tab pos="228600" algn="l"/>
                        </a:tabLst>
                      </a:pPr>
                      <a:r>
                        <a:rPr lang="en-GB" sz="200">
                          <a:effectLst/>
                        </a:rPr>
                        <a:t>Social and emotional skills taught explicitly individually or as part of group.</a:t>
                      </a:r>
                    </a:p>
                    <a:p>
                      <a:pPr marL="342900" lvl="0" indent="-342900">
                        <a:lnSpc>
                          <a:spcPct val="115000"/>
                        </a:lnSpc>
                        <a:spcAft>
                          <a:spcPts val="1000"/>
                        </a:spcAft>
                        <a:buFont typeface="Arial" panose="020B0604020202020204" pitchFamily="34" charset="0"/>
                        <a:buChar char="•"/>
                        <a:tabLst>
                          <a:tab pos="228600" algn="l"/>
                        </a:tabLst>
                      </a:pPr>
                      <a:r>
                        <a:rPr lang="en-GB" sz="200">
                          <a:effectLst/>
                        </a:rPr>
                        <a:t>Intervention programmes with familiar skilled and experienced staff</a:t>
                      </a:r>
                    </a:p>
                    <a:p>
                      <a:pPr marL="342900" lvl="0" indent="-342900">
                        <a:lnSpc>
                          <a:spcPct val="115000"/>
                        </a:lnSpc>
                        <a:spcAft>
                          <a:spcPts val="1000"/>
                        </a:spcAft>
                        <a:buFont typeface="Arial" panose="020B0604020202020204" pitchFamily="34" charset="0"/>
                        <a:buChar char="•"/>
                        <a:tabLst>
                          <a:tab pos="228600" algn="l"/>
                        </a:tabLst>
                      </a:pPr>
                      <a:r>
                        <a:rPr lang="en-GB" sz="200">
                          <a:effectLst/>
                        </a:rPr>
                        <a:t>Planned, frequent time in smaller groups and individually in order to develop social skills and emotional regulation.</a:t>
                      </a:r>
                      <a:endParaRPr lang="en-GB" sz="200">
                        <a:effectLst/>
                        <a:latin typeface="Calibri" panose="020F0502020204030204" pitchFamily="34" charset="0"/>
                        <a:ea typeface="Calibri" panose="020F0502020204030204" pitchFamily="34" charset="0"/>
                        <a:cs typeface="Times New Roman" panose="02020603050405020304" pitchFamily="18" charset="0"/>
                      </a:endParaRPr>
                    </a:p>
                  </a:txBody>
                  <a:tcPr marL="10696" marR="10696" marT="0" marB="0"/>
                </a:tc>
                <a:tc>
                  <a:txBody>
                    <a:bodyPr/>
                    <a:lstStyle/>
                    <a:p>
                      <a:pPr algn="ctr">
                        <a:lnSpc>
                          <a:spcPct val="115000"/>
                        </a:lnSpc>
                        <a:spcAft>
                          <a:spcPts val="1000"/>
                        </a:spcAft>
                      </a:pPr>
                      <a:r>
                        <a:rPr lang="en-US" sz="200">
                          <a:effectLst/>
                        </a:rPr>
                        <a:t>School Support Level or EHCP (Code of Practice)</a:t>
                      </a:r>
                      <a:endParaRPr lang="en-GB" sz="200">
                        <a:effectLst/>
                      </a:endParaRPr>
                    </a:p>
                    <a:p>
                      <a:pPr marL="228600" algn="ctr">
                        <a:lnSpc>
                          <a:spcPct val="115000"/>
                        </a:lnSpc>
                        <a:spcAft>
                          <a:spcPts val="1000"/>
                        </a:spcAft>
                      </a:pPr>
                      <a:r>
                        <a:rPr lang="en-US" sz="200">
                          <a:effectLst/>
                        </a:rPr>
                        <a:t> </a:t>
                      </a:r>
                      <a:endParaRPr lang="en-GB" sz="200">
                        <a:effectLst/>
                      </a:endParaRPr>
                    </a:p>
                    <a:p>
                      <a:pPr marL="342900" lvl="0" indent="-342900">
                        <a:lnSpc>
                          <a:spcPct val="115000"/>
                        </a:lnSpc>
                        <a:spcAft>
                          <a:spcPts val="1000"/>
                        </a:spcAft>
                        <a:buFont typeface="Arial" panose="020B0604020202020204" pitchFamily="34" charset="0"/>
                        <a:buChar char="•"/>
                        <a:tabLst>
                          <a:tab pos="228600" algn="l"/>
                        </a:tabLst>
                      </a:pPr>
                      <a:r>
                        <a:rPr lang="en-GB" sz="200">
                          <a:effectLst/>
                        </a:rPr>
                        <a:t>As with previous but also referral to external service or school based MHP</a:t>
                      </a:r>
                    </a:p>
                    <a:p>
                      <a:pPr marL="342900" lvl="0" indent="-342900">
                        <a:lnSpc>
                          <a:spcPct val="115000"/>
                        </a:lnSpc>
                        <a:spcAft>
                          <a:spcPts val="1000"/>
                        </a:spcAft>
                        <a:buFont typeface="Arial" panose="020B0604020202020204" pitchFamily="34" charset="0"/>
                        <a:buChar char="•"/>
                        <a:tabLst>
                          <a:tab pos="228600" algn="l"/>
                        </a:tabLst>
                      </a:pPr>
                      <a:r>
                        <a:rPr lang="en-GB" sz="200">
                          <a:effectLst/>
                        </a:rPr>
                        <a:t>For example: Assessment, consultation and intervention from educational psychologist</a:t>
                      </a:r>
                    </a:p>
                    <a:p>
                      <a:pPr marL="342900" lvl="0" indent="-342900">
                        <a:lnSpc>
                          <a:spcPct val="115000"/>
                        </a:lnSpc>
                        <a:spcAft>
                          <a:spcPts val="1000"/>
                        </a:spcAft>
                        <a:buFont typeface="Arial" panose="020B0604020202020204" pitchFamily="34" charset="0"/>
                        <a:buChar char="•"/>
                        <a:tabLst>
                          <a:tab pos="228600" algn="l"/>
                        </a:tabLst>
                      </a:pPr>
                      <a:r>
                        <a:rPr lang="en-GB" sz="200">
                          <a:effectLst/>
                        </a:rPr>
                        <a:t>6 weeks 1:1 evidence based intervention from Educational Emotional Wellbeing practitioner.</a:t>
                      </a:r>
                    </a:p>
                    <a:p>
                      <a:pPr algn="ctr">
                        <a:lnSpc>
                          <a:spcPct val="115000"/>
                        </a:lnSpc>
                        <a:spcAft>
                          <a:spcPts val="1000"/>
                        </a:spcAft>
                      </a:pPr>
                      <a:r>
                        <a:rPr lang="en-US" sz="200">
                          <a:effectLst/>
                        </a:rPr>
                        <a:t> </a:t>
                      </a:r>
                      <a:endParaRPr lang="en-GB" sz="200">
                        <a:effectLst/>
                        <a:latin typeface="Calibri" panose="020F0502020204030204" pitchFamily="34" charset="0"/>
                        <a:ea typeface="Calibri" panose="020F0502020204030204" pitchFamily="34" charset="0"/>
                        <a:cs typeface="Times New Roman" panose="02020603050405020304" pitchFamily="18" charset="0"/>
                      </a:endParaRPr>
                    </a:p>
                  </a:txBody>
                  <a:tcPr marL="10696" marR="10696" marT="0" marB="0"/>
                </a:tc>
                <a:tc>
                  <a:txBody>
                    <a:bodyPr/>
                    <a:lstStyle/>
                    <a:p>
                      <a:pPr algn="ctr">
                        <a:lnSpc>
                          <a:spcPct val="115000"/>
                        </a:lnSpc>
                        <a:spcAft>
                          <a:spcPts val="1000"/>
                        </a:spcAft>
                      </a:pPr>
                      <a:r>
                        <a:rPr lang="en-US" sz="200">
                          <a:effectLst/>
                        </a:rPr>
                        <a:t>School Support Level or EHCP (Code of Practice)</a:t>
                      </a:r>
                      <a:endParaRPr lang="en-GB" sz="200">
                        <a:effectLst/>
                      </a:endParaRPr>
                    </a:p>
                    <a:p>
                      <a:pPr algn="ctr">
                        <a:lnSpc>
                          <a:spcPct val="115000"/>
                        </a:lnSpc>
                        <a:spcAft>
                          <a:spcPts val="1000"/>
                        </a:spcAft>
                      </a:pPr>
                      <a:r>
                        <a:rPr lang="en-GB" sz="200">
                          <a:effectLst/>
                        </a:rPr>
                        <a:t> </a:t>
                      </a:r>
                    </a:p>
                    <a:p>
                      <a:pPr marL="342900" lvl="0" indent="-342900">
                        <a:lnSpc>
                          <a:spcPct val="115000"/>
                        </a:lnSpc>
                        <a:spcAft>
                          <a:spcPts val="1000"/>
                        </a:spcAft>
                        <a:buFont typeface="Arial" panose="020B0604020202020204" pitchFamily="34" charset="0"/>
                        <a:buChar char="•"/>
                        <a:tabLst>
                          <a:tab pos="228600" algn="l"/>
                        </a:tabLst>
                      </a:pPr>
                      <a:r>
                        <a:rPr lang="en-GB" sz="200">
                          <a:effectLst/>
                        </a:rPr>
                        <a:t>As with previous but also referral to external health based team.</a:t>
                      </a:r>
                    </a:p>
                    <a:p>
                      <a:pPr marL="342900" lvl="0" indent="-342900">
                        <a:lnSpc>
                          <a:spcPct val="115000"/>
                        </a:lnSpc>
                        <a:spcAft>
                          <a:spcPts val="1000"/>
                        </a:spcAft>
                        <a:buFont typeface="Arial" panose="020B0604020202020204" pitchFamily="34" charset="0"/>
                        <a:buChar char="•"/>
                        <a:tabLst>
                          <a:tab pos="228600" algn="l"/>
                        </a:tabLst>
                      </a:pPr>
                      <a:r>
                        <a:rPr lang="en-GB" sz="200">
                          <a:effectLst/>
                        </a:rPr>
                        <a:t>Support other agencies to understand the YP and their context</a:t>
                      </a:r>
                    </a:p>
                    <a:p>
                      <a:pPr marL="342900" lvl="0" indent="-342900">
                        <a:lnSpc>
                          <a:spcPct val="115000"/>
                        </a:lnSpc>
                        <a:spcAft>
                          <a:spcPts val="1000"/>
                        </a:spcAft>
                        <a:buFont typeface="Arial" panose="020B0604020202020204" pitchFamily="34" charset="0"/>
                        <a:buChar char="•"/>
                        <a:tabLst>
                          <a:tab pos="228600" algn="l"/>
                        </a:tabLst>
                      </a:pPr>
                      <a:r>
                        <a:rPr lang="en-GB" sz="200">
                          <a:effectLst/>
                        </a:rPr>
                        <a:t>A multi-agency response including Social Care is usually required</a:t>
                      </a:r>
                    </a:p>
                    <a:p>
                      <a:pPr algn="ctr">
                        <a:lnSpc>
                          <a:spcPct val="115000"/>
                        </a:lnSpc>
                        <a:spcAft>
                          <a:spcPts val="1000"/>
                        </a:spcAft>
                      </a:pPr>
                      <a:r>
                        <a:rPr lang="en-GB" sz="200">
                          <a:effectLst/>
                        </a:rPr>
                        <a:t> </a:t>
                      </a:r>
                      <a:endParaRPr lang="en-GB" sz="200">
                        <a:effectLst/>
                        <a:latin typeface="Calibri" panose="020F0502020204030204" pitchFamily="34" charset="0"/>
                        <a:ea typeface="Calibri" panose="020F0502020204030204" pitchFamily="34" charset="0"/>
                        <a:cs typeface="Times New Roman" panose="02020603050405020304" pitchFamily="18" charset="0"/>
                      </a:endParaRPr>
                    </a:p>
                  </a:txBody>
                  <a:tcPr marL="10696" marR="10696" marT="0" marB="0"/>
                </a:tc>
                <a:extLst>
                  <a:ext uri="{0D108BD9-81ED-4DB2-BD59-A6C34878D82A}">
                    <a16:rowId xmlns:a16="http://schemas.microsoft.com/office/drawing/2014/main" val="755016631"/>
                  </a:ext>
                </a:extLst>
              </a:tr>
              <a:tr h="996444">
                <a:tc>
                  <a:txBody>
                    <a:bodyPr/>
                    <a:lstStyle/>
                    <a:p>
                      <a:pPr marL="71755" marR="71755" algn="ctr">
                        <a:lnSpc>
                          <a:spcPct val="115000"/>
                        </a:lnSpc>
                        <a:spcAft>
                          <a:spcPts val="1000"/>
                        </a:spcAft>
                      </a:pPr>
                      <a:r>
                        <a:rPr lang="en-GB" sz="200">
                          <a:effectLst/>
                        </a:rPr>
                        <a:t>Accessing External  Help </a:t>
                      </a:r>
                      <a:endParaRPr lang="en-GB" sz="200">
                        <a:effectLst/>
                        <a:latin typeface="Calibri" panose="020F0502020204030204" pitchFamily="34" charset="0"/>
                        <a:ea typeface="Calibri" panose="020F0502020204030204" pitchFamily="34" charset="0"/>
                        <a:cs typeface="Times New Roman" panose="02020603050405020304" pitchFamily="18" charset="0"/>
                      </a:endParaRPr>
                    </a:p>
                  </a:txBody>
                  <a:tcPr marL="10696" marR="10696" marT="0" marB="0" vert="vert270"/>
                </a:tc>
                <a:tc>
                  <a:txBody>
                    <a:bodyPr/>
                    <a:lstStyle/>
                    <a:p>
                      <a:pPr>
                        <a:lnSpc>
                          <a:spcPct val="115000"/>
                        </a:lnSpc>
                        <a:spcAft>
                          <a:spcPts val="1000"/>
                        </a:spcAft>
                      </a:pPr>
                      <a:r>
                        <a:rPr lang="en-GB" sz="200">
                          <a:effectLst/>
                        </a:rPr>
                        <a:t>See Living Well Schools </a:t>
                      </a:r>
                      <a:r>
                        <a:rPr lang="en-GB" sz="200" u="sng">
                          <a:effectLst/>
                          <a:hlinkClick r:id="rId3"/>
                        </a:rPr>
                        <a:t>https://schools.mylivingwell.co.uk/</a:t>
                      </a:r>
                      <a:endParaRPr lang="en-GB" sz="200">
                        <a:effectLst/>
                      </a:endParaRPr>
                    </a:p>
                    <a:p>
                      <a:pPr>
                        <a:lnSpc>
                          <a:spcPct val="115000"/>
                        </a:lnSpc>
                        <a:spcAft>
                          <a:spcPts val="1000"/>
                        </a:spcAft>
                      </a:pPr>
                      <a:r>
                        <a:rPr lang="en-GB" sz="200">
                          <a:effectLst/>
                        </a:rPr>
                        <a:t> </a:t>
                      </a:r>
                    </a:p>
                    <a:p>
                      <a:pPr>
                        <a:lnSpc>
                          <a:spcPct val="115000"/>
                        </a:lnSpc>
                        <a:spcAft>
                          <a:spcPts val="1000"/>
                        </a:spcAft>
                      </a:pPr>
                      <a:r>
                        <a:rPr lang="en-GB" sz="200">
                          <a:effectLst/>
                        </a:rPr>
                        <a:t>Specifically:</a:t>
                      </a:r>
                    </a:p>
                    <a:p>
                      <a:pPr>
                        <a:lnSpc>
                          <a:spcPct val="115000"/>
                        </a:lnSpc>
                        <a:spcAft>
                          <a:spcPts val="1000"/>
                        </a:spcAft>
                      </a:pPr>
                      <a:r>
                        <a:rPr lang="en-GB" sz="200">
                          <a:effectLst/>
                        </a:rPr>
                        <a:t> </a:t>
                      </a:r>
                      <a:endParaRPr lang="en-GB" sz="200">
                        <a:effectLst/>
                        <a:latin typeface="Calibri" panose="020F0502020204030204" pitchFamily="34" charset="0"/>
                        <a:ea typeface="Calibri" panose="020F0502020204030204" pitchFamily="34" charset="0"/>
                        <a:cs typeface="Times New Roman" panose="02020603050405020304" pitchFamily="18" charset="0"/>
                      </a:endParaRPr>
                    </a:p>
                  </a:txBody>
                  <a:tcPr marL="10696" marR="10696" marT="0" marB="0"/>
                </a:tc>
                <a:tc>
                  <a:txBody>
                    <a:bodyPr/>
                    <a:lstStyle/>
                    <a:p>
                      <a:pPr>
                        <a:lnSpc>
                          <a:spcPct val="115000"/>
                        </a:lnSpc>
                        <a:spcAft>
                          <a:spcPts val="1000"/>
                        </a:spcAft>
                      </a:pPr>
                      <a:r>
                        <a:rPr lang="en-GB" sz="200">
                          <a:effectLst/>
                        </a:rPr>
                        <a:t>See Living Well Schools </a:t>
                      </a:r>
                      <a:r>
                        <a:rPr lang="en-GB" sz="200" u="sng">
                          <a:effectLst/>
                          <a:hlinkClick r:id="rId3"/>
                        </a:rPr>
                        <a:t>https://schools.mylivingwell.co.uk/</a:t>
                      </a:r>
                      <a:endParaRPr lang="en-GB" sz="200">
                        <a:effectLst/>
                      </a:endParaRPr>
                    </a:p>
                    <a:p>
                      <a:pPr>
                        <a:lnSpc>
                          <a:spcPct val="115000"/>
                        </a:lnSpc>
                        <a:spcAft>
                          <a:spcPts val="1000"/>
                        </a:spcAft>
                      </a:pPr>
                      <a:r>
                        <a:rPr lang="en-GB" sz="200">
                          <a:effectLst/>
                        </a:rPr>
                        <a:t> </a:t>
                      </a:r>
                    </a:p>
                    <a:p>
                      <a:pPr>
                        <a:lnSpc>
                          <a:spcPct val="115000"/>
                        </a:lnSpc>
                        <a:spcAft>
                          <a:spcPts val="1000"/>
                        </a:spcAft>
                      </a:pPr>
                      <a:r>
                        <a:rPr lang="en-GB" sz="200">
                          <a:effectLst/>
                        </a:rPr>
                        <a:t>Specifically:</a:t>
                      </a:r>
                    </a:p>
                    <a:p>
                      <a:pPr>
                        <a:lnSpc>
                          <a:spcPct val="115000"/>
                        </a:lnSpc>
                        <a:spcAft>
                          <a:spcPts val="1000"/>
                        </a:spcAft>
                      </a:pPr>
                      <a:r>
                        <a:rPr lang="en-GB" sz="200">
                          <a:effectLst/>
                        </a:rPr>
                        <a:t> </a:t>
                      </a:r>
                    </a:p>
                    <a:p>
                      <a:pPr marL="342900" lvl="0" indent="-342900">
                        <a:lnSpc>
                          <a:spcPct val="115000"/>
                        </a:lnSpc>
                        <a:spcAft>
                          <a:spcPts val="1000"/>
                        </a:spcAft>
                        <a:buFont typeface="Arial" panose="020B0604020202020204" pitchFamily="34" charset="0"/>
                        <a:buChar char="•"/>
                        <a:tabLst>
                          <a:tab pos="228600" algn="l"/>
                        </a:tabLst>
                      </a:pPr>
                      <a:r>
                        <a:rPr lang="en-US" sz="200">
                          <a:effectLst/>
                        </a:rPr>
                        <a:t>Kooth </a:t>
                      </a:r>
                      <a:endParaRPr lang="en-GB" sz="200">
                        <a:effectLst/>
                      </a:endParaRPr>
                    </a:p>
                    <a:p>
                      <a:pPr marL="342900" lvl="0" indent="-342900">
                        <a:lnSpc>
                          <a:spcPct val="115000"/>
                        </a:lnSpc>
                        <a:spcAft>
                          <a:spcPts val="1000"/>
                        </a:spcAft>
                        <a:buFont typeface="Arial" panose="020B0604020202020204" pitchFamily="34" charset="0"/>
                        <a:buChar char="•"/>
                        <a:tabLst>
                          <a:tab pos="228600" algn="l"/>
                        </a:tabLst>
                      </a:pPr>
                      <a:r>
                        <a:rPr lang="en-US" sz="200">
                          <a:effectLst/>
                        </a:rPr>
                        <a:t>Qwell</a:t>
                      </a:r>
                      <a:endParaRPr lang="en-GB" sz="200">
                        <a:effectLst/>
                      </a:endParaRPr>
                    </a:p>
                    <a:p>
                      <a:pPr marL="342900" lvl="0" indent="-342900">
                        <a:lnSpc>
                          <a:spcPct val="115000"/>
                        </a:lnSpc>
                        <a:spcAft>
                          <a:spcPts val="1000"/>
                        </a:spcAft>
                        <a:buFont typeface="Arial" panose="020B0604020202020204" pitchFamily="34" charset="0"/>
                        <a:buChar char="•"/>
                        <a:tabLst>
                          <a:tab pos="228600" algn="l"/>
                        </a:tabLst>
                      </a:pPr>
                      <a:r>
                        <a:rPr lang="en-US" sz="200">
                          <a:effectLst/>
                        </a:rPr>
                        <a:t>SELFA</a:t>
                      </a:r>
                      <a:endParaRPr lang="en-GB" sz="200">
                        <a:effectLst/>
                      </a:endParaRPr>
                    </a:p>
                    <a:p>
                      <a:pPr marL="342900" lvl="0" indent="-342900">
                        <a:lnSpc>
                          <a:spcPct val="115000"/>
                        </a:lnSpc>
                        <a:spcAft>
                          <a:spcPts val="1000"/>
                        </a:spcAft>
                        <a:buFont typeface="Arial" panose="020B0604020202020204" pitchFamily="34" charset="0"/>
                        <a:buChar char="•"/>
                        <a:tabLst>
                          <a:tab pos="228600" algn="l"/>
                        </a:tabLst>
                      </a:pPr>
                      <a:r>
                        <a:rPr lang="en-US" sz="200">
                          <a:effectLst/>
                        </a:rPr>
                        <a:t>Night Owls </a:t>
                      </a:r>
                      <a:endParaRPr lang="en-GB" sz="200">
                        <a:effectLst/>
                      </a:endParaRPr>
                    </a:p>
                    <a:p>
                      <a:pPr marL="342900" lvl="0" indent="-342900">
                        <a:lnSpc>
                          <a:spcPct val="115000"/>
                        </a:lnSpc>
                        <a:spcAft>
                          <a:spcPts val="1000"/>
                        </a:spcAft>
                        <a:buFont typeface="Arial" panose="020B0604020202020204" pitchFamily="34" charset="0"/>
                        <a:buChar char="•"/>
                        <a:tabLst>
                          <a:tab pos="228600" algn="l"/>
                        </a:tabLst>
                      </a:pPr>
                      <a:r>
                        <a:rPr lang="en-US" sz="200">
                          <a:effectLst/>
                        </a:rPr>
                        <a:t>School Nurse</a:t>
                      </a:r>
                      <a:endParaRPr lang="en-GB" sz="200">
                        <a:effectLst/>
                      </a:endParaRPr>
                    </a:p>
                    <a:p>
                      <a:pPr marL="342900" lvl="0" indent="-342900">
                        <a:lnSpc>
                          <a:spcPct val="115000"/>
                        </a:lnSpc>
                        <a:spcAft>
                          <a:spcPts val="1000"/>
                        </a:spcAft>
                        <a:buFont typeface="Arial" panose="020B0604020202020204" pitchFamily="34" charset="0"/>
                        <a:buChar char="•"/>
                        <a:tabLst>
                          <a:tab pos="228600" algn="l"/>
                        </a:tabLst>
                      </a:pPr>
                      <a:r>
                        <a:rPr lang="en-US" sz="200">
                          <a:effectLst/>
                        </a:rPr>
                        <a:t>Guideline</a:t>
                      </a:r>
                      <a:endParaRPr lang="en-GB" sz="200">
                        <a:effectLst/>
                      </a:endParaRPr>
                    </a:p>
                    <a:p>
                      <a:pPr marL="342900" lvl="0" indent="-342900">
                        <a:lnSpc>
                          <a:spcPct val="115000"/>
                        </a:lnSpc>
                        <a:spcAft>
                          <a:spcPts val="1000"/>
                        </a:spcAft>
                        <a:buFont typeface="Arial" panose="020B0604020202020204" pitchFamily="34" charset="0"/>
                        <a:buChar char="•"/>
                        <a:tabLst>
                          <a:tab pos="228600" algn="l"/>
                        </a:tabLst>
                      </a:pPr>
                      <a:r>
                        <a:rPr lang="en-GB" sz="200">
                          <a:effectLst/>
                        </a:rPr>
                        <a:t>Health Champions*</a:t>
                      </a:r>
                    </a:p>
                    <a:p>
                      <a:pPr marL="342900" lvl="0" indent="-342900">
                        <a:lnSpc>
                          <a:spcPct val="115000"/>
                        </a:lnSpc>
                        <a:spcAft>
                          <a:spcPts val="1000"/>
                        </a:spcAft>
                        <a:buFont typeface="Arial" panose="020B0604020202020204" pitchFamily="34" charset="0"/>
                        <a:buChar char="•"/>
                        <a:tabLst>
                          <a:tab pos="228600" algn="l"/>
                        </a:tabLst>
                      </a:pPr>
                      <a:r>
                        <a:rPr lang="en-GB" sz="200">
                          <a:effectLst/>
                        </a:rPr>
                        <a:t>Mental Health Champions Plus*</a:t>
                      </a:r>
                    </a:p>
                    <a:p>
                      <a:pPr>
                        <a:lnSpc>
                          <a:spcPct val="115000"/>
                        </a:lnSpc>
                        <a:spcAft>
                          <a:spcPts val="1000"/>
                        </a:spcAft>
                      </a:pPr>
                      <a:r>
                        <a:rPr lang="en-GB" sz="200">
                          <a:effectLst/>
                        </a:rPr>
                        <a:t> </a:t>
                      </a:r>
                    </a:p>
                    <a:p>
                      <a:pPr>
                        <a:lnSpc>
                          <a:spcPct val="115000"/>
                        </a:lnSpc>
                        <a:spcAft>
                          <a:spcPts val="1000"/>
                        </a:spcAft>
                      </a:pPr>
                      <a:r>
                        <a:rPr lang="en-GB" sz="200">
                          <a:effectLst/>
                        </a:rPr>
                        <a:t>*Support to staff</a:t>
                      </a:r>
                    </a:p>
                    <a:p>
                      <a:pPr>
                        <a:lnSpc>
                          <a:spcPct val="115000"/>
                        </a:lnSpc>
                        <a:spcAft>
                          <a:spcPts val="1000"/>
                        </a:spcAft>
                      </a:pPr>
                      <a:r>
                        <a:rPr lang="en-GB" sz="200">
                          <a:effectLst/>
                        </a:rPr>
                        <a:t> </a:t>
                      </a:r>
                    </a:p>
                    <a:p>
                      <a:pPr>
                        <a:lnSpc>
                          <a:spcPct val="115000"/>
                        </a:lnSpc>
                        <a:spcAft>
                          <a:spcPts val="1000"/>
                        </a:spcAft>
                      </a:pPr>
                      <a:r>
                        <a:rPr lang="en-GB" sz="200">
                          <a:effectLst/>
                        </a:rPr>
                        <a:t>National Resources: </a:t>
                      </a:r>
                    </a:p>
                    <a:p>
                      <a:pPr marL="342900" lvl="0" indent="-342900">
                        <a:lnSpc>
                          <a:spcPct val="115000"/>
                        </a:lnSpc>
                        <a:spcAft>
                          <a:spcPts val="1000"/>
                        </a:spcAft>
                        <a:buFont typeface="Arial" panose="020B0604020202020204" pitchFamily="34" charset="0"/>
                        <a:buChar char="•"/>
                        <a:tabLst>
                          <a:tab pos="228600" algn="l"/>
                        </a:tabLst>
                      </a:pPr>
                      <a:r>
                        <a:rPr lang="en-US" sz="200">
                          <a:effectLst/>
                        </a:rPr>
                        <a:t>Childline </a:t>
                      </a:r>
                      <a:endParaRPr lang="en-GB" sz="200">
                        <a:effectLst/>
                      </a:endParaRPr>
                    </a:p>
                    <a:p>
                      <a:pPr marL="342900" lvl="0" indent="-342900">
                        <a:lnSpc>
                          <a:spcPct val="115000"/>
                        </a:lnSpc>
                        <a:spcAft>
                          <a:spcPts val="1000"/>
                        </a:spcAft>
                        <a:buFont typeface="Arial" panose="020B0604020202020204" pitchFamily="34" charset="0"/>
                        <a:buChar char="•"/>
                        <a:tabLst>
                          <a:tab pos="228600" algn="l"/>
                        </a:tabLst>
                      </a:pPr>
                      <a:r>
                        <a:rPr lang="en-US" sz="200">
                          <a:effectLst/>
                        </a:rPr>
                        <a:t>Young Minds </a:t>
                      </a:r>
                      <a:endParaRPr lang="en-GB" sz="200">
                        <a:effectLst/>
                        <a:latin typeface="Calibri" panose="020F0502020204030204" pitchFamily="34" charset="0"/>
                        <a:ea typeface="Calibri" panose="020F0502020204030204" pitchFamily="34" charset="0"/>
                        <a:cs typeface="Times New Roman" panose="02020603050405020304" pitchFamily="18" charset="0"/>
                      </a:endParaRPr>
                    </a:p>
                  </a:txBody>
                  <a:tcPr marL="10696" marR="10696" marT="0" marB="0"/>
                </a:tc>
                <a:tc>
                  <a:txBody>
                    <a:bodyPr/>
                    <a:lstStyle/>
                    <a:p>
                      <a:pPr>
                        <a:lnSpc>
                          <a:spcPct val="115000"/>
                        </a:lnSpc>
                        <a:spcAft>
                          <a:spcPts val="1000"/>
                        </a:spcAft>
                      </a:pPr>
                      <a:r>
                        <a:rPr lang="en-GB" sz="200">
                          <a:effectLst/>
                        </a:rPr>
                        <a:t>See Living Well Schools </a:t>
                      </a:r>
                      <a:r>
                        <a:rPr lang="en-GB" sz="200" u="sng">
                          <a:effectLst/>
                          <a:hlinkClick r:id="rId3"/>
                        </a:rPr>
                        <a:t>https://schools.mylivingwell.co.uk/</a:t>
                      </a:r>
                      <a:endParaRPr lang="en-GB" sz="200">
                        <a:effectLst/>
                      </a:endParaRPr>
                    </a:p>
                    <a:p>
                      <a:pPr>
                        <a:lnSpc>
                          <a:spcPct val="115000"/>
                        </a:lnSpc>
                        <a:spcAft>
                          <a:spcPts val="1000"/>
                        </a:spcAft>
                      </a:pPr>
                      <a:r>
                        <a:rPr lang="en-GB" sz="200">
                          <a:effectLst/>
                        </a:rPr>
                        <a:t> </a:t>
                      </a:r>
                    </a:p>
                    <a:p>
                      <a:pPr>
                        <a:lnSpc>
                          <a:spcPct val="115000"/>
                        </a:lnSpc>
                        <a:spcAft>
                          <a:spcPts val="1000"/>
                        </a:spcAft>
                      </a:pPr>
                      <a:r>
                        <a:rPr lang="en-GB" sz="200">
                          <a:effectLst/>
                        </a:rPr>
                        <a:t>Specifically:</a:t>
                      </a:r>
                    </a:p>
                    <a:p>
                      <a:pPr marL="228600">
                        <a:lnSpc>
                          <a:spcPct val="115000"/>
                        </a:lnSpc>
                        <a:spcAft>
                          <a:spcPts val="1000"/>
                        </a:spcAft>
                      </a:pPr>
                      <a:r>
                        <a:rPr lang="en-US" sz="200">
                          <a:effectLst/>
                        </a:rPr>
                        <a:t> </a:t>
                      </a:r>
                      <a:endParaRPr lang="en-GB" sz="200">
                        <a:effectLst/>
                      </a:endParaRPr>
                    </a:p>
                    <a:p>
                      <a:pPr marL="342900" lvl="0" indent="-342900">
                        <a:lnSpc>
                          <a:spcPct val="115000"/>
                        </a:lnSpc>
                        <a:spcAft>
                          <a:spcPts val="1000"/>
                        </a:spcAft>
                        <a:buFont typeface="Arial" panose="020B0604020202020204" pitchFamily="34" charset="0"/>
                        <a:buChar char="•"/>
                        <a:tabLst>
                          <a:tab pos="228600" algn="l"/>
                        </a:tabLst>
                      </a:pPr>
                      <a:r>
                        <a:rPr lang="en-US" sz="200">
                          <a:effectLst/>
                        </a:rPr>
                        <a:t>Youth in Mind</a:t>
                      </a:r>
                      <a:endParaRPr lang="en-GB" sz="200">
                        <a:effectLst/>
                      </a:endParaRPr>
                    </a:p>
                    <a:p>
                      <a:pPr marL="342900" lvl="0" indent="-342900">
                        <a:lnSpc>
                          <a:spcPct val="115000"/>
                        </a:lnSpc>
                        <a:spcAft>
                          <a:spcPts val="1000"/>
                        </a:spcAft>
                        <a:buFont typeface="Arial" panose="020B0604020202020204" pitchFamily="34" charset="0"/>
                        <a:buChar char="•"/>
                        <a:tabLst>
                          <a:tab pos="228600" algn="l"/>
                        </a:tabLst>
                      </a:pPr>
                      <a:r>
                        <a:rPr lang="en-US" sz="200">
                          <a:effectLst/>
                        </a:rPr>
                        <a:t>Compass PHOENIX </a:t>
                      </a:r>
                      <a:endParaRPr lang="en-GB" sz="200">
                        <a:effectLst/>
                      </a:endParaRPr>
                    </a:p>
                    <a:p>
                      <a:pPr marL="342900" lvl="0" indent="-342900">
                        <a:lnSpc>
                          <a:spcPct val="115000"/>
                        </a:lnSpc>
                        <a:spcAft>
                          <a:spcPts val="1000"/>
                        </a:spcAft>
                        <a:buFont typeface="Arial" panose="020B0604020202020204" pitchFamily="34" charset="0"/>
                        <a:buChar char="•"/>
                        <a:tabLst>
                          <a:tab pos="228600" algn="l"/>
                        </a:tabLst>
                      </a:pPr>
                      <a:r>
                        <a:rPr lang="en-US" sz="200">
                          <a:effectLst/>
                        </a:rPr>
                        <a:t>SCIL team SEND Hubs </a:t>
                      </a:r>
                      <a:endParaRPr lang="en-GB" sz="200">
                        <a:effectLst/>
                      </a:endParaRPr>
                    </a:p>
                    <a:p>
                      <a:pPr marL="342900" lvl="0" indent="-342900">
                        <a:lnSpc>
                          <a:spcPct val="115000"/>
                        </a:lnSpc>
                        <a:spcAft>
                          <a:spcPts val="1000"/>
                        </a:spcAft>
                        <a:buFont typeface="Arial" panose="020B0604020202020204" pitchFamily="34" charset="0"/>
                        <a:buChar char="•"/>
                        <a:tabLst>
                          <a:tab pos="228600" algn="l"/>
                        </a:tabLst>
                      </a:pPr>
                      <a:r>
                        <a:rPr lang="en-GB" sz="200">
                          <a:effectLst/>
                        </a:rPr>
                        <a:t>Educational Psychology Consultation hubs</a:t>
                      </a:r>
                    </a:p>
                    <a:p>
                      <a:pPr marL="342900" lvl="0" indent="-342900">
                        <a:lnSpc>
                          <a:spcPct val="115000"/>
                        </a:lnSpc>
                        <a:spcAft>
                          <a:spcPts val="1000"/>
                        </a:spcAft>
                        <a:buFont typeface="Arial" panose="020B0604020202020204" pitchFamily="34" charset="0"/>
                        <a:buChar char="•"/>
                        <a:tabLst>
                          <a:tab pos="228600" algn="l"/>
                        </a:tabLst>
                      </a:pPr>
                      <a:r>
                        <a:rPr lang="en-US" sz="200">
                          <a:effectLst/>
                        </a:rPr>
                        <a:t>Mental Health Support Team</a:t>
                      </a:r>
                      <a:endParaRPr lang="en-GB" sz="200">
                        <a:effectLst/>
                      </a:endParaRPr>
                    </a:p>
                    <a:p>
                      <a:pPr marL="342900" lvl="0" indent="-342900">
                        <a:lnSpc>
                          <a:spcPct val="115000"/>
                        </a:lnSpc>
                        <a:spcAft>
                          <a:spcPts val="1000"/>
                        </a:spcAft>
                        <a:buFont typeface="Arial" panose="020B0604020202020204" pitchFamily="34" charset="0"/>
                        <a:buChar char="•"/>
                        <a:tabLst>
                          <a:tab pos="228600" algn="l"/>
                        </a:tabLst>
                      </a:pPr>
                      <a:r>
                        <a:rPr lang="en-US" sz="200">
                          <a:effectLst/>
                        </a:rPr>
                        <a:t>Educational Emotional Wellbeing Practitioners</a:t>
                      </a:r>
                      <a:endParaRPr lang="en-GB" sz="200">
                        <a:effectLst/>
                      </a:endParaRPr>
                    </a:p>
                    <a:p>
                      <a:pPr marL="342900" lvl="0" indent="-342900">
                        <a:lnSpc>
                          <a:spcPct val="115000"/>
                        </a:lnSpc>
                        <a:spcAft>
                          <a:spcPts val="1000"/>
                        </a:spcAft>
                        <a:buFont typeface="Arial" panose="020B0604020202020204" pitchFamily="34" charset="0"/>
                        <a:buChar char="•"/>
                        <a:tabLst>
                          <a:tab pos="228600" algn="l"/>
                        </a:tabLst>
                      </a:pPr>
                      <a:r>
                        <a:rPr lang="en-GB" sz="200">
                          <a:effectLst/>
                        </a:rPr>
                        <a:t>Primary Mental Health Workers</a:t>
                      </a:r>
                    </a:p>
                    <a:p>
                      <a:pPr marL="228600">
                        <a:lnSpc>
                          <a:spcPct val="115000"/>
                        </a:lnSpc>
                        <a:spcAft>
                          <a:spcPts val="1000"/>
                        </a:spcAft>
                      </a:pPr>
                      <a:r>
                        <a:rPr lang="en-GB" sz="200">
                          <a:effectLst/>
                        </a:rPr>
                        <a:t> </a:t>
                      </a:r>
                    </a:p>
                    <a:p>
                      <a:pPr marL="228600">
                        <a:lnSpc>
                          <a:spcPct val="115000"/>
                        </a:lnSpc>
                        <a:spcAft>
                          <a:spcPts val="1000"/>
                        </a:spcAft>
                      </a:pPr>
                      <a:r>
                        <a:rPr lang="en-GB" sz="200">
                          <a:effectLst/>
                        </a:rPr>
                        <a:t> </a:t>
                      </a:r>
                      <a:endParaRPr lang="en-GB" sz="200">
                        <a:effectLst/>
                        <a:latin typeface="Calibri" panose="020F0502020204030204" pitchFamily="34" charset="0"/>
                        <a:ea typeface="Calibri" panose="020F0502020204030204" pitchFamily="34" charset="0"/>
                        <a:cs typeface="Times New Roman" panose="02020603050405020304" pitchFamily="18" charset="0"/>
                      </a:endParaRPr>
                    </a:p>
                  </a:txBody>
                  <a:tcPr marL="10696" marR="10696" marT="0" marB="0"/>
                </a:tc>
                <a:tc>
                  <a:txBody>
                    <a:bodyPr/>
                    <a:lstStyle/>
                    <a:p>
                      <a:pPr>
                        <a:lnSpc>
                          <a:spcPct val="115000"/>
                        </a:lnSpc>
                        <a:spcAft>
                          <a:spcPts val="1000"/>
                        </a:spcAft>
                      </a:pPr>
                      <a:r>
                        <a:rPr lang="en-GB" sz="200">
                          <a:effectLst/>
                        </a:rPr>
                        <a:t>See Living Well Schools </a:t>
                      </a:r>
                      <a:r>
                        <a:rPr lang="en-GB" sz="200" u="sng">
                          <a:effectLst/>
                          <a:hlinkClick r:id="rId3"/>
                        </a:rPr>
                        <a:t>https://schools.mylivingwell.co.uk/</a:t>
                      </a:r>
                      <a:endParaRPr lang="en-GB" sz="200">
                        <a:effectLst/>
                      </a:endParaRPr>
                    </a:p>
                    <a:p>
                      <a:pPr>
                        <a:lnSpc>
                          <a:spcPct val="115000"/>
                        </a:lnSpc>
                        <a:spcAft>
                          <a:spcPts val="1000"/>
                        </a:spcAft>
                      </a:pPr>
                      <a:r>
                        <a:rPr lang="en-GB" sz="200">
                          <a:effectLst/>
                        </a:rPr>
                        <a:t> </a:t>
                      </a:r>
                    </a:p>
                    <a:p>
                      <a:pPr>
                        <a:lnSpc>
                          <a:spcPct val="115000"/>
                        </a:lnSpc>
                        <a:spcAft>
                          <a:spcPts val="1000"/>
                        </a:spcAft>
                      </a:pPr>
                      <a:r>
                        <a:rPr lang="en-GB" sz="200">
                          <a:effectLst/>
                        </a:rPr>
                        <a:t>Specifically:</a:t>
                      </a:r>
                    </a:p>
                    <a:p>
                      <a:pPr>
                        <a:lnSpc>
                          <a:spcPct val="115000"/>
                        </a:lnSpc>
                        <a:spcAft>
                          <a:spcPts val="1000"/>
                        </a:spcAft>
                      </a:pPr>
                      <a:r>
                        <a:rPr lang="en-GB" sz="200">
                          <a:effectLst/>
                        </a:rPr>
                        <a:t> </a:t>
                      </a:r>
                    </a:p>
                    <a:p>
                      <a:pPr marL="342900" lvl="0" indent="-342900">
                        <a:lnSpc>
                          <a:spcPct val="115000"/>
                        </a:lnSpc>
                        <a:spcAft>
                          <a:spcPts val="1000"/>
                        </a:spcAft>
                        <a:buFont typeface="Arial" panose="020B0604020202020204" pitchFamily="34" charset="0"/>
                        <a:buChar char="•"/>
                        <a:tabLst>
                          <a:tab pos="228600" algn="l"/>
                        </a:tabLst>
                      </a:pPr>
                      <a:r>
                        <a:rPr lang="en-US" sz="200">
                          <a:effectLst/>
                        </a:rPr>
                        <a:t>Specialist Teacher (SCIL) Team</a:t>
                      </a:r>
                      <a:endParaRPr lang="en-GB" sz="200">
                        <a:effectLst/>
                      </a:endParaRPr>
                    </a:p>
                    <a:p>
                      <a:pPr marL="342900" lvl="0" indent="-342900">
                        <a:lnSpc>
                          <a:spcPct val="115000"/>
                        </a:lnSpc>
                        <a:spcAft>
                          <a:spcPts val="1000"/>
                        </a:spcAft>
                        <a:buFont typeface="Arial" panose="020B0604020202020204" pitchFamily="34" charset="0"/>
                        <a:buChar char="•"/>
                        <a:tabLst>
                          <a:tab pos="228600" algn="l"/>
                        </a:tabLst>
                      </a:pPr>
                      <a:r>
                        <a:rPr lang="en-US" sz="200" u="sng">
                          <a:effectLst/>
                          <a:hlinkClick r:id="rId4"/>
                        </a:rPr>
                        <a:t>Educational Psychology</a:t>
                      </a:r>
                      <a:r>
                        <a:rPr lang="en-US" sz="200">
                          <a:effectLst/>
                        </a:rPr>
                        <a:t> </a:t>
                      </a:r>
                      <a:endParaRPr lang="en-GB" sz="200">
                        <a:effectLst/>
                      </a:endParaRPr>
                    </a:p>
                    <a:p>
                      <a:pPr marL="342900" lvl="0" indent="-342900">
                        <a:lnSpc>
                          <a:spcPct val="115000"/>
                        </a:lnSpc>
                        <a:spcAft>
                          <a:spcPts val="1000"/>
                        </a:spcAft>
                        <a:buFont typeface="Arial" panose="020B0604020202020204" pitchFamily="34" charset="0"/>
                        <a:buChar char="•"/>
                        <a:tabLst>
                          <a:tab pos="228600" algn="l"/>
                        </a:tabLst>
                      </a:pPr>
                      <a:r>
                        <a:rPr lang="en-US" sz="200">
                          <a:effectLst/>
                        </a:rPr>
                        <a:t>CAMHs / </a:t>
                      </a:r>
                      <a:r>
                        <a:rPr lang="en-GB" sz="200">
                          <a:effectLst/>
                        </a:rPr>
                        <a:t>Specialist CAMHS </a:t>
                      </a:r>
                    </a:p>
                    <a:p>
                      <a:pPr>
                        <a:lnSpc>
                          <a:spcPct val="115000"/>
                        </a:lnSpc>
                        <a:spcAft>
                          <a:spcPts val="1000"/>
                        </a:spcAft>
                      </a:pPr>
                      <a:r>
                        <a:rPr lang="en-GB" sz="200">
                          <a:effectLst/>
                        </a:rPr>
                        <a:t> </a:t>
                      </a:r>
                      <a:endParaRPr lang="en-GB" sz="200">
                        <a:effectLst/>
                        <a:latin typeface="Calibri" panose="020F0502020204030204" pitchFamily="34" charset="0"/>
                        <a:ea typeface="Calibri" panose="020F0502020204030204" pitchFamily="34" charset="0"/>
                        <a:cs typeface="Times New Roman" panose="02020603050405020304" pitchFamily="18" charset="0"/>
                      </a:endParaRPr>
                    </a:p>
                  </a:txBody>
                  <a:tcPr marL="10696" marR="10696" marT="0" marB="0"/>
                </a:tc>
                <a:tc>
                  <a:txBody>
                    <a:bodyPr/>
                    <a:lstStyle/>
                    <a:p>
                      <a:pPr>
                        <a:lnSpc>
                          <a:spcPct val="115000"/>
                        </a:lnSpc>
                        <a:spcAft>
                          <a:spcPts val="1000"/>
                        </a:spcAft>
                      </a:pPr>
                      <a:r>
                        <a:rPr lang="en-GB" sz="200">
                          <a:effectLst/>
                        </a:rPr>
                        <a:t>See Living Well Schools </a:t>
                      </a:r>
                      <a:r>
                        <a:rPr lang="en-GB" sz="200" u="sng">
                          <a:effectLst/>
                          <a:hlinkClick r:id="rId3"/>
                        </a:rPr>
                        <a:t>https://schools.mylivingwell.co.uk/</a:t>
                      </a:r>
                      <a:endParaRPr lang="en-GB" sz="200">
                        <a:effectLst/>
                      </a:endParaRPr>
                    </a:p>
                    <a:p>
                      <a:pPr>
                        <a:lnSpc>
                          <a:spcPct val="115000"/>
                        </a:lnSpc>
                        <a:spcAft>
                          <a:spcPts val="1000"/>
                        </a:spcAft>
                      </a:pPr>
                      <a:r>
                        <a:rPr lang="en-GB" sz="200">
                          <a:effectLst/>
                        </a:rPr>
                        <a:t> </a:t>
                      </a:r>
                    </a:p>
                    <a:p>
                      <a:pPr>
                        <a:lnSpc>
                          <a:spcPct val="115000"/>
                        </a:lnSpc>
                        <a:spcAft>
                          <a:spcPts val="1000"/>
                        </a:spcAft>
                      </a:pPr>
                      <a:r>
                        <a:rPr lang="en-GB" sz="200">
                          <a:effectLst/>
                        </a:rPr>
                        <a:t>Specifically:</a:t>
                      </a:r>
                    </a:p>
                    <a:p>
                      <a:pPr>
                        <a:lnSpc>
                          <a:spcPct val="115000"/>
                        </a:lnSpc>
                        <a:spcAft>
                          <a:spcPts val="1000"/>
                        </a:spcAft>
                      </a:pPr>
                      <a:r>
                        <a:rPr lang="en-GB" sz="200">
                          <a:effectLst/>
                        </a:rPr>
                        <a:t> </a:t>
                      </a:r>
                    </a:p>
                    <a:p>
                      <a:pPr marL="342900" lvl="0" indent="-342900">
                        <a:lnSpc>
                          <a:spcPct val="115000"/>
                        </a:lnSpc>
                        <a:buFont typeface="Arial" panose="020B0604020202020204" pitchFamily="34" charset="0"/>
                        <a:buChar char="•"/>
                        <a:tabLst>
                          <a:tab pos="228600" algn="l"/>
                        </a:tabLst>
                      </a:pPr>
                      <a:r>
                        <a:rPr lang="en-US" sz="200">
                          <a:effectLst/>
                        </a:rPr>
                        <a:t>CAMHS Crisis Team or</a:t>
                      </a:r>
                      <a:endParaRPr lang="en-GB" sz="200">
                        <a:effectLst/>
                      </a:endParaRPr>
                    </a:p>
                    <a:p>
                      <a:pPr marL="342900" lvl="0" indent="-342900">
                        <a:lnSpc>
                          <a:spcPct val="115000"/>
                        </a:lnSpc>
                        <a:spcAft>
                          <a:spcPts val="1000"/>
                        </a:spcAft>
                        <a:buFont typeface="Arial" panose="020B0604020202020204" pitchFamily="34" charset="0"/>
                        <a:buChar char="•"/>
                        <a:tabLst>
                          <a:tab pos="228600" algn="l"/>
                        </a:tabLst>
                      </a:pPr>
                      <a:r>
                        <a:rPr lang="en-US" sz="200">
                          <a:effectLst/>
                        </a:rPr>
                        <a:t>First Response (all age crisis service)</a:t>
                      </a:r>
                      <a:endParaRPr lang="en-GB" sz="200">
                        <a:effectLst/>
                      </a:endParaRPr>
                    </a:p>
                    <a:p>
                      <a:pPr marL="342900" lvl="0" indent="-342900">
                        <a:lnSpc>
                          <a:spcPct val="115000"/>
                        </a:lnSpc>
                        <a:spcAft>
                          <a:spcPts val="1000"/>
                        </a:spcAft>
                        <a:buFont typeface="Arial" panose="020B0604020202020204" pitchFamily="34" charset="0"/>
                        <a:buChar char="•"/>
                        <a:tabLst>
                          <a:tab pos="228600" algn="l"/>
                        </a:tabLst>
                      </a:pPr>
                      <a:r>
                        <a:rPr lang="en-US" sz="200">
                          <a:effectLst/>
                        </a:rPr>
                        <a:t>Emergency Duty Team</a:t>
                      </a:r>
                      <a:endParaRPr lang="en-GB" sz="200">
                        <a:effectLst/>
                      </a:endParaRPr>
                    </a:p>
                    <a:p>
                      <a:pPr marL="342900" lvl="0" indent="-342900">
                        <a:lnSpc>
                          <a:spcPct val="115000"/>
                        </a:lnSpc>
                        <a:spcAft>
                          <a:spcPts val="1000"/>
                        </a:spcAft>
                        <a:buFont typeface="Arial" panose="020B0604020202020204" pitchFamily="34" charset="0"/>
                        <a:buChar char="•"/>
                        <a:tabLst>
                          <a:tab pos="228600" algn="l"/>
                        </a:tabLst>
                      </a:pPr>
                      <a:r>
                        <a:rPr lang="en-US" sz="200">
                          <a:effectLst/>
                        </a:rPr>
                        <a:t>Young People Safer Space  </a:t>
                      </a:r>
                      <a:endParaRPr lang="en-GB" sz="200">
                        <a:effectLst/>
                      </a:endParaRPr>
                    </a:p>
                    <a:p>
                      <a:pPr marL="228600">
                        <a:lnSpc>
                          <a:spcPct val="115000"/>
                        </a:lnSpc>
                        <a:spcAft>
                          <a:spcPts val="1000"/>
                        </a:spcAft>
                      </a:pPr>
                      <a:r>
                        <a:rPr lang="en-US" sz="200">
                          <a:effectLst/>
                        </a:rPr>
                        <a:t> </a:t>
                      </a:r>
                      <a:endParaRPr lang="en-GB" sz="200">
                        <a:effectLst/>
                      </a:endParaRPr>
                    </a:p>
                    <a:p>
                      <a:pPr marL="228600">
                        <a:lnSpc>
                          <a:spcPct val="115000"/>
                        </a:lnSpc>
                        <a:spcAft>
                          <a:spcPts val="1000"/>
                        </a:spcAft>
                      </a:pPr>
                      <a:r>
                        <a:rPr lang="en-US" sz="200">
                          <a:effectLst/>
                        </a:rPr>
                        <a:t> </a:t>
                      </a:r>
                      <a:endParaRPr lang="en-GB" sz="200">
                        <a:effectLst/>
                      </a:endParaRPr>
                    </a:p>
                    <a:p>
                      <a:pPr>
                        <a:lnSpc>
                          <a:spcPct val="115000"/>
                        </a:lnSpc>
                        <a:spcAft>
                          <a:spcPts val="1000"/>
                        </a:spcAft>
                      </a:pPr>
                      <a:r>
                        <a:rPr lang="en-GB" sz="200">
                          <a:effectLst/>
                        </a:rPr>
                        <a:t> </a:t>
                      </a:r>
                      <a:endParaRPr lang="en-GB" sz="200">
                        <a:effectLst/>
                        <a:latin typeface="Calibri" panose="020F0502020204030204" pitchFamily="34" charset="0"/>
                        <a:ea typeface="Calibri" panose="020F0502020204030204" pitchFamily="34" charset="0"/>
                        <a:cs typeface="Times New Roman" panose="02020603050405020304" pitchFamily="18" charset="0"/>
                      </a:endParaRPr>
                    </a:p>
                  </a:txBody>
                  <a:tcPr marL="10696" marR="10696" marT="0" marB="0"/>
                </a:tc>
                <a:extLst>
                  <a:ext uri="{0D108BD9-81ED-4DB2-BD59-A6C34878D82A}">
                    <a16:rowId xmlns:a16="http://schemas.microsoft.com/office/drawing/2014/main" val="3592140897"/>
                  </a:ext>
                </a:extLst>
              </a:tr>
              <a:tr h="507343">
                <a:tc>
                  <a:txBody>
                    <a:bodyPr/>
                    <a:lstStyle/>
                    <a:p>
                      <a:pPr marL="71755" marR="71755" algn="ctr">
                        <a:lnSpc>
                          <a:spcPct val="115000"/>
                        </a:lnSpc>
                        <a:spcAft>
                          <a:spcPts val="1000"/>
                        </a:spcAft>
                      </a:pPr>
                      <a:r>
                        <a:rPr lang="en-GB" sz="200">
                          <a:effectLst/>
                        </a:rPr>
                        <a:t>Suggested Tools and Resources</a:t>
                      </a:r>
                      <a:endParaRPr lang="en-GB" sz="200">
                        <a:effectLst/>
                        <a:latin typeface="Calibri" panose="020F0502020204030204" pitchFamily="34" charset="0"/>
                        <a:ea typeface="Calibri" panose="020F0502020204030204" pitchFamily="34" charset="0"/>
                        <a:cs typeface="Times New Roman" panose="02020603050405020304" pitchFamily="18" charset="0"/>
                      </a:endParaRPr>
                    </a:p>
                  </a:txBody>
                  <a:tcPr marL="10696" marR="10696" marT="0" marB="0" vert="vert270"/>
                </a:tc>
                <a:tc>
                  <a:txBody>
                    <a:bodyPr/>
                    <a:lstStyle/>
                    <a:p>
                      <a:pPr marL="342900" marR="7620" lvl="0" indent="-342900">
                        <a:lnSpc>
                          <a:spcPct val="103000"/>
                        </a:lnSpc>
                        <a:spcAft>
                          <a:spcPts val="1000"/>
                        </a:spcAft>
                        <a:buFont typeface="Arial" panose="020B0604020202020204" pitchFamily="34" charset="0"/>
                        <a:buChar char="•"/>
                        <a:tabLst>
                          <a:tab pos="228600" algn="l"/>
                        </a:tabLst>
                      </a:pPr>
                      <a:r>
                        <a:rPr lang="en-GB" sz="200">
                          <a:effectLst/>
                        </a:rPr>
                        <a:t>ROAR Whole School Approach to Mental Health and Academic Resilience (primary focussed)</a:t>
                      </a:r>
                    </a:p>
                    <a:p>
                      <a:pPr marL="342900" marR="7620" lvl="0" indent="-342900">
                        <a:lnSpc>
                          <a:spcPct val="103000"/>
                        </a:lnSpc>
                        <a:spcAft>
                          <a:spcPts val="1000"/>
                        </a:spcAft>
                        <a:buFont typeface="Arial" panose="020B0604020202020204" pitchFamily="34" charset="0"/>
                        <a:buChar char="•"/>
                        <a:tabLst>
                          <a:tab pos="228600" algn="l"/>
                        </a:tabLst>
                      </a:pPr>
                      <a:r>
                        <a:rPr lang="en-GB" sz="200">
                          <a:effectLst/>
                        </a:rPr>
                        <a:t>Nurturing Schools (secondary focussed)</a:t>
                      </a:r>
                    </a:p>
                    <a:p>
                      <a:pPr marL="342900" lvl="0" indent="-342900">
                        <a:lnSpc>
                          <a:spcPct val="115000"/>
                        </a:lnSpc>
                        <a:spcAft>
                          <a:spcPts val="1000"/>
                        </a:spcAft>
                        <a:buFont typeface="Arial" panose="020B0604020202020204" pitchFamily="34" charset="0"/>
                        <a:buChar char="•"/>
                        <a:tabLst>
                          <a:tab pos="228600" algn="l"/>
                        </a:tabLst>
                      </a:pPr>
                      <a:r>
                        <a:rPr lang="en-GB" sz="200">
                          <a:effectLst/>
                        </a:rPr>
                        <a:t>Bradford Health Minds Chartermark</a:t>
                      </a:r>
                    </a:p>
                    <a:p>
                      <a:pPr marL="342900" lvl="0" indent="-342900">
                        <a:lnSpc>
                          <a:spcPct val="115000"/>
                        </a:lnSpc>
                        <a:spcAft>
                          <a:spcPts val="1000"/>
                        </a:spcAft>
                        <a:buFont typeface="Arial" panose="020B0604020202020204" pitchFamily="34" charset="0"/>
                        <a:buChar char="•"/>
                        <a:tabLst>
                          <a:tab pos="228600" algn="l"/>
                        </a:tabLst>
                      </a:pPr>
                      <a:r>
                        <a:rPr lang="en-GB" sz="200">
                          <a:effectLst/>
                        </a:rPr>
                        <a:t>Anna Freud Whole School Approach</a:t>
                      </a:r>
                      <a:endParaRPr lang="en-GB" sz="200">
                        <a:effectLst/>
                        <a:latin typeface="Calibri" panose="020F0502020204030204" pitchFamily="34" charset="0"/>
                        <a:ea typeface="Calibri" panose="020F0502020204030204" pitchFamily="34" charset="0"/>
                        <a:cs typeface="Times New Roman" panose="02020603050405020304" pitchFamily="18" charset="0"/>
                      </a:endParaRPr>
                    </a:p>
                  </a:txBody>
                  <a:tcPr marL="10696" marR="10696" marT="0" marB="0"/>
                </a:tc>
                <a:tc>
                  <a:txBody>
                    <a:bodyPr/>
                    <a:lstStyle/>
                    <a:p>
                      <a:pPr marL="342900" lvl="0" indent="-342900">
                        <a:lnSpc>
                          <a:spcPct val="115000"/>
                        </a:lnSpc>
                        <a:spcAft>
                          <a:spcPts val="1000"/>
                        </a:spcAft>
                        <a:buFont typeface="Arial" panose="020B0604020202020204" pitchFamily="34" charset="0"/>
                        <a:buChar char="•"/>
                        <a:tabLst>
                          <a:tab pos="228600" algn="l"/>
                        </a:tabLst>
                      </a:pPr>
                      <a:r>
                        <a:rPr lang="en-GB" sz="200">
                          <a:effectLst/>
                        </a:rPr>
                        <a:t>Circle time</a:t>
                      </a:r>
                    </a:p>
                    <a:p>
                      <a:pPr marL="342900" lvl="0" indent="-342900">
                        <a:lnSpc>
                          <a:spcPct val="115000"/>
                        </a:lnSpc>
                        <a:spcAft>
                          <a:spcPts val="1000"/>
                        </a:spcAft>
                        <a:buFont typeface="Arial" panose="020B0604020202020204" pitchFamily="34" charset="0"/>
                        <a:buChar char="•"/>
                        <a:tabLst>
                          <a:tab pos="228600" algn="l"/>
                        </a:tabLst>
                      </a:pPr>
                      <a:r>
                        <a:rPr lang="en-GB" sz="200">
                          <a:effectLst/>
                        </a:rPr>
                        <a:t>Assemblies</a:t>
                      </a:r>
                    </a:p>
                    <a:p>
                      <a:pPr marL="342900" lvl="0" indent="-342900">
                        <a:lnSpc>
                          <a:spcPct val="115000"/>
                        </a:lnSpc>
                        <a:spcAft>
                          <a:spcPts val="1000"/>
                        </a:spcAft>
                        <a:buFont typeface="Arial" panose="020B0604020202020204" pitchFamily="34" charset="0"/>
                        <a:buChar char="•"/>
                        <a:tabLst>
                          <a:tab pos="228600" algn="l"/>
                        </a:tabLst>
                      </a:pPr>
                      <a:r>
                        <a:rPr lang="en-GB" sz="200">
                          <a:effectLst/>
                        </a:rPr>
                        <a:t> </a:t>
                      </a:r>
                      <a:endParaRPr lang="en-GB" sz="200">
                        <a:effectLst/>
                        <a:latin typeface="Calibri" panose="020F0502020204030204" pitchFamily="34" charset="0"/>
                        <a:ea typeface="Calibri" panose="020F0502020204030204" pitchFamily="34" charset="0"/>
                        <a:cs typeface="Times New Roman" panose="02020603050405020304" pitchFamily="18" charset="0"/>
                      </a:endParaRPr>
                    </a:p>
                  </a:txBody>
                  <a:tcPr marL="10696" marR="10696" marT="0" marB="0"/>
                </a:tc>
                <a:tc>
                  <a:txBody>
                    <a:bodyPr/>
                    <a:lstStyle/>
                    <a:p>
                      <a:pPr marL="342900" lvl="0" indent="-342900">
                        <a:lnSpc>
                          <a:spcPct val="115000"/>
                        </a:lnSpc>
                        <a:spcAft>
                          <a:spcPts val="1000"/>
                        </a:spcAft>
                        <a:buFont typeface="Arial" panose="020B0604020202020204" pitchFamily="34" charset="0"/>
                        <a:buChar char="•"/>
                        <a:tabLst>
                          <a:tab pos="228600" algn="l"/>
                        </a:tabLst>
                      </a:pPr>
                      <a:r>
                        <a:rPr lang="en-GB" sz="200">
                          <a:effectLst/>
                        </a:rPr>
                        <a:t>Think Good, Feel Good</a:t>
                      </a:r>
                    </a:p>
                    <a:p>
                      <a:pPr marL="342900" lvl="0" indent="-342900">
                        <a:lnSpc>
                          <a:spcPct val="115000"/>
                        </a:lnSpc>
                        <a:spcAft>
                          <a:spcPts val="1000"/>
                        </a:spcAft>
                        <a:buFont typeface="Arial" panose="020B0604020202020204" pitchFamily="34" charset="0"/>
                        <a:buChar char="•"/>
                        <a:tabLst>
                          <a:tab pos="228600" algn="l"/>
                        </a:tabLst>
                      </a:pPr>
                      <a:r>
                        <a:rPr lang="en-GB" sz="200">
                          <a:effectLst/>
                        </a:rPr>
                        <a:t>Lego therapy </a:t>
                      </a:r>
                    </a:p>
                    <a:p>
                      <a:pPr marL="342900" lvl="0" indent="-342900">
                        <a:lnSpc>
                          <a:spcPct val="115000"/>
                        </a:lnSpc>
                        <a:spcAft>
                          <a:spcPts val="1000"/>
                        </a:spcAft>
                        <a:buFont typeface="Arial" panose="020B0604020202020204" pitchFamily="34" charset="0"/>
                        <a:buChar char="•"/>
                        <a:tabLst>
                          <a:tab pos="228600" algn="l"/>
                        </a:tabLst>
                      </a:pPr>
                      <a:r>
                        <a:rPr lang="en-GB" sz="200">
                          <a:effectLst/>
                        </a:rPr>
                        <a:t>Rainbow Fish, </a:t>
                      </a:r>
                    </a:p>
                    <a:p>
                      <a:pPr marL="342900" lvl="0" indent="-342900">
                        <a:lnSpc>
                          <a:spcPct val="115000"/>
                        </a:lnSpc>
                        <a:spcAft>
                          <a:spcPts val="1000"/>
                        </a:spcAft>
                        <a:buFont typeface="Arial" panose="020B0604020202020204" pitchFamily="34" charset="0"/>
                        <a:buChar char="•"/>
                        <a:tabLst>
                          <a:tab pos="228600" algn="l"/>
                        </a:tabLst>
                      </a:pPr>
                      <a:r>
                        <a:rPr lang="en-GB" sz="200">
                          <a:effectLst/>
                        </a:rPr>
                        <a:t>Socially Speaking</a:t>
                      </a:r>
                    </a:p>
                    <a:p>
                      <a:pPr marL="342900" lvl="0" indent="-342900">
                        <a:lnSpc>
                          <a:spcPct val="115000"/>
                        </a:lnSpc>
                        <a:spcAft>
                          <a:spcPts val="1000"/>
                        </a:spcAft>
                        <a:buFont typeface="Arial" panose="020B0604020202020204" pitchFamily="34" charset="0"/>
                        <a:buChar char="•"/>
                        <a:tabLst>
                          <a:tab pos="228600" algn="l"/>
                        </a:tabLst>
                      </a:pPr>
                      <a:r>
                        <a:rPr lang="en-GB" sz="200">
                          <a:effectLst/>
                        </a:rPr>
                        <a:t>Big book of worries</a:t>
                      </a:r>
                    </a:p>
                    <a:p>
                      <a:pPr marL="342900" lvl="0" indent="-342900">
                        <a:lnSpc>
                          <a:spcPct val="115000"/>
                        </a:lnSpc>
                        <a:spcAft>
                          <a:spcPts val="1000"/>
                        </a:spcAft>
                        <a:buFont typeface="Arial" panose="020B0604020202020204" pitchFamily="34" charset="0"/>
                        <a:buChar char="•"/>
                        <a:tabLst>
                          <a:tab pos="228600" algn="l"/>
                        </a:tabLst>
                      </a:pPr>
                      <a:r>
                        <a:rPr lang="en-GB" sz="200">
                          <a:effectLst/>
                        </a:rPr>
                        <a:t>Zones of regulation</a:t>
                      </a:r>
                    </a:p>
                    <a:p>
                      <a:pPr marL="342900" lvl="0" indent="-342900">
                        <a:lnSpc>
                          <a:spcPct val="115000"/>
                        </a:lnSpc>
                        <a:spcAft>
                          <a:spcPts val="1000"/>
                        </a:spcAft>
                        <a:buFont typeface="Arial" panose="020B0604020202020204" pitchFamily="34" charset="0"/>
                        <a:buChar char="•"/>
                        <a:tabLst>
                          <a:tab pos="228600" algn="l"/>
                        </a:tabLst>
                      </a:pPr>
                      <a:r>
                        <a:rPr lang="en-GB" sz="200">
                          <a:effectLst/>
                        </a:rPr>
                        <a:t>Nurture Group</a:t>
                      </a:r>
                    </a:p>
                    <a:p>
                      <a:pPr marL="342900" lvl="0" indent="-342900">
                        <a:lnSpc>
                          <a:spcPct val="115000"/>
                        </a:lnSpc>
                        <a:spcAft>
                          <a:spcPts val="1000"/>
                        </a:spcAft>
                        <a:buFont typeface="Arial" panose="020B0604020202020204" pitchFamily="34" charset="0"/>
                        <a:buChar char="•"/>
                        <a:tabLst>
                          <a:tab pos="228600" algn="l"/>
                        </a:tabLst>
                      </a:pPr>
                      <a:r>
                        <a:rPr lang="en-GB" sz="200">
                          <a:effectLst/>
                        </a:rPr>
                        <a:t>Worry Monsters</a:t>
                      </a:r>
                      <a:endParaRPr lang="en-GB" sz="200">
                        <a:effectLst/>
                        <a:latin typeface="Calibri" panose="020F0502020204030204" pitchFamily="34" charset="0"/>
                        <a:ea typeface="Calibri" panose="020F0502020204030204" pitchFamily="34" charset="0"/>
                        <a:cs typeface="Times New Roman" panose="02020603050405020304" pitchFamily="18" charset="0"/>
                      </a:endParaRPr>
                    </a:p>
                  </a:txBody>
                  <a:tcPr marL="10696" marR="10696" marT="0" marB="0"/>
                </a:tc>
                <a:tc>
                  <a:txBody>
                    <a:bodyPr/>
                    <a:lstStyle/>
                    <a:p>
                      <a:pPr marL="342900" lvl="0" indent="-342900">
                        <a:lnSpc>
                          <a:spcPct val="115000"/>
                        </a:lnSpc>
                        <a:spcAft>
                          <a:spcPts val="1000"/>
                        </a:spcAft>
                        <a:buFont typeface="Arial" panose="020B0604020202020204" pitchFamily="34" charset="0"/>
                        <a:buChar char="•"/>
                        <a:tabLst>
                          <a:tab pos="228600" algn="l"/>
                        </a:tabLst>
                      </a:pPr>
                      <a:r>
                        <a:rPr lang="en-GB" sz="200">
                          <a:effectLst/>
                        </a:rPr>
                        <a:t>Therapeutic Story Writing</a:t>
                      </a:r>
                    </a:p>
                    <a:p>
                      <a:pPr marL="342900" marR="7620" lvl="0" indent="-342900">
                        <a:lnSpc>
                          <a:spcPct val="103000"/>
                        </a:lnSpc>
                        <a:spcAft>
                          <a:spcPts val="1000"/>
                        </a:spcAft>
                        <a:buFont typeface="Arial" panose="020B0604020202020204" pitchFamily="34" charset="0"/>
                        <a:buChar char="•"/>
                        <a:tabLst>
                          <a:tab pos="228600" algn="l"/>
                        </a:tabLst>
                      </a:pPr>
                      <a:r>
                        <a:rPr lang="en-GB" sz="200">
                          <a:effectLst/>
                        </a:rPr>
                        <a:t>Trauma Informed Practice</a:t>
                      </a:r>
                    </a:p>
                    <a:p>
                      <a:pPr marL="342900" marR="7620" lvl="0" indent="-342900">
                        <a:lnSpc>
                          <a:spcPct val="103000"/>
                        </a:lnSpc>
                        <a:spcAft>
                          <a:spcPts val="1000"/>
                        </a:spcAft>
                        <a:buFont typeface="Arial" panose="020B0604020202020204" pitchFamily="34" charset="0"/>
                        <a:buChar char="•"/>
                        <a:tabLst>
                          <a:tab pos="228600" algn="l"/>
                        </a:tabLst>
                      </a:pPr>
                      <a:r>
                        <a:rPr lang="en-GB" sz="200">
                          <a:effectLst/>
                        </a:rPr>
                        <a:t>Zones of Regulation</a:t>
                      </a:r>
                    </a:p>
                    <a:p>
                      <a:pPr marL="342900" marR="7620" lvl="0" indent="-342900">
                        <a:lnSpc>
                          <a:spcPct val="103000"/>
                        </a:lnSpc>
                        <a:spcAft>
                          <a:spcPts val="1000"/>
                        </a:spcAft>
                        <a:buFont typeface="Arial" panose="020B0604020202020204" pitchFamily="34" charset="0"/>
                        <a:buChar char="•"/>
                        <a:tabLst>
                          <a:tab pos="228600" algn="l"/>
                        </a:tabLst>
                      </a:pPr>
                      <a:r>
                        <a:rPr lang="en-GB" sz="200">
                          <a:effectLst/>
                        </a:rPr>
                        <a:t>Emotion Coaching</a:t>
                      </a:r>
                    </a:p>
                    <a:p>
                      <a:pPr marL="228600">
                        <a:lnSpc>
                          <a:spcPct val="115000"/>
                        </a:lnSpc>
                        <a:spcAft>
                          <a:spcPts val="1000"/>
                        </a:spcAft>
                      </a:pPr>
                      <a:r>
                        <a:rPr lang="en-GB" sz="200">
                          <a:effectLst/>
                        </a:rPr>
                        <a:t> </a:t>
                      </a:r>
                      <a:endParaRPr lang="en-GB" sz="200">
                        <a:effectLst/>
                        <a:latin typeface="Calibri" panose="020F0502020204030204" pitchFamily="34" charset="0"/>
                        <a:ea typeface="Calibri" panose="020F0502020204030204" pitchFamily="34" charset="0"/>
                        <a:cs typeface="Times New Roman" panose="02020603050405020304" pitchFamily="18" charset="0"/>
                      </a:endParaRPr>
                    </a:p>
                  </a:txBody>
                  <a:tcPr marL="10696" marR="10696" marT="0" marB="0"/>
                </a:tc>
                <a:tc>
                  <a:txBody>
                    <a:bodyPr/>
                    <a:lstStyle/>
                    <a:p>
                      <a:pPr marL="342900" lvl="0" indent="-342900">
                        <a:lnSpc>
                          <a:spcPct val="115000"/>
                        </a:lnSpc>
                        <a:spcAft>
                          <a:spcPts val="1000"/>
                        </a:spcAft>
                        <a:buFont typeface="Arial" panose="020B0604020202020204" pitchFamily="34" charset="0"/>
                        <a:buChar char="•"/>
                        <a:tabLst>
                          <a:tab pos="228600" algn="l"/>
                        </a:tabLst>
                      </a:pPr>
                      <a:r>
                        <a:rPr lang="en-GB" sz="200" dirty="0">
                          <a:effectLst/>
                        </a:rPr>
                        <a:t> </a:t>
                      </a:r>
                      <a:endParaRPr lang="en-GB" sz="200" dirty="0">
                        <a:effectLst/>
                        <a:latin typeface="Calibri" panose="020F0502020204030204" pitchFamily="34" charset="0"/>
                        <a:ea typeface="Calibri" panose="020F0502020204030204" pitchFamily="34" charset="0"/>
                        <a:cs typeface="Times New Roman" panose="02020603050405020304" pitchFamily="18" charset="0"/>
                      </a:endParaRPr>
                    </a:p>
                  </a:txBody>
                  <a:tcPr marL="10696" marR="10696" marT="0" marB="0"/>
                </a:tc>
                <a:extLst>
                  <a:ext uri="{0D108BD9-81ED-4DB2-BD59-A6C34878D82A}">
                    <a16:rowId xmlns:a16="http://schemas.microsoft.com/office/drawing/2014/main" val="3796839642"/>
                  </a:ext>
                </a:extLst>
              </a:tr>
            </a:tbl>
          </a:graphicData>
        </a:graphic>
      </p:graphicFrame>
      <p:sp>
        <p:nvSpPr>
          <p:cNvPr id="3" name="Text Box 2">
            <a:extLst>
              <a:ext uri="{FF2B5EF4-FFF2-40B4-BE49-F238E27FC236}">
                <a16:creationId xmlns:a16="http://schemas.microsoft.com/office/drawing/2014/main" id="{AFDBFD39-9244-41A1-9E36-F4155C981AD0}"/>
              </a:ext>
            </a:extLst>
          </p:cNvPr>
          <p:cNvSpPr txBox="1">
            <a:spLocks noChangeArrowheads="1"/>
          </p:cNvSpPr>
          <p:nvPr/>
        </p:nvSpPr>
        <p:spPr bwMode="auto">
          <a:xfrm>
            <a:off x="1715876" y="-17568863"/>
            <a:ext cx="9622050" cy="304800"/>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noAutofit/>
          </a:bodyPr>
          <a:lstStyle/>
          <a:p>
            <a:pPr algn="ctr">
              <a:lnSpc>
                <a:spcPct val="115000"/>
              </a:lnSpc>
              <a:spcAft>
                <a:spcPts val="1000"/>
              </a:spcAft>
            </a:pPr>
            <a:r>
              <a:rPr lang="en-GB" sz="1100" b="1">
                <a:effectLst/>
                <a:latin typeface="Calibri" panose="020F0502020204030204" pitchFamily="34" charset="0"/>
                <a:ea typeface="Calibri" panose="020F0502020204030204" pitchFamily="34" charset="0"/>
                <a:cs typeface="Times New Roman" panose="02020603050405020304" pitchFamily="18" charset="0"/>
              </a:rPr>
              <a:t>Bradford Mental Health in Schools Guidance  </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4" name="Table 3">
            <a:extLst>
              <a:ext uri="{FF2B5EF4-FFF2-40B4-BE49-F238E27FC236}">
                <a16:creationId xmlns:a16="http://schemas.microsoft.com/office/drawing/2014/main" id="{0071D74E-126E-4A8E-8651-9211AF1B8C43}"/>
              </a:ext>
            </a:extLst>
          </p:cNvPr>
          <p:cNvGraphicFramePr>
            <a:graphicFrameLocks noGrp="1"/>
          </p:cNvGraphicFramePr>
          <p:nvPr>
            <p:extLst/>
          </p:nvPr>
        </p:nvGraphicFramePr>
        <p:xfrm>
          <a:off x="546930" y="546931"/>
          <a:ext cx="8114472" cy="5144196"/>
        </p:xfrm>
        <a:graphic>
          <a:graphicData uri="http://schemas.openxmlformats.org/drawingml/2006/table">
            <a:tbl>
              <a:tblPr firstRow="1" firstCol="1" bandRow="1"/>
              <a:tblGrid>
                <a:gridCol w="254062">
                  <a:extLst>
                    <a:ext uri="{9D8B030D-6E8A-4147-A177-3AD203B41FA5}">
                      <a16:colId xmlns:a16="http://schemas.microsoft.com/office/drawing/2014/main" val="3226546018"/>
                    </a:ext>
                  </a:extLst>
                </a:gridCol>
                <a:gridCol w="1574921">
                  <a:extLst>
                    <a:ext uri="{9D8B030D-6E8A-4147-A177-3AD203B41FA5}">
                      <a16:colId xmlns:a16="http://schemas.microsoft.com/office/drawing/2014/main" val="890235886"/>
                    </a:ext>
                  </a:extLst>
                </a:gridCol>
                <a:gridCol w="1372771">
                  <a:extLst>
                    <a:ext uri="{9D8B030D-6E8A-4147-A177-3AD203B41FA5}">
                      <a16:colId xmlns:a16="http://schemas.microsoft.com/office/drawing/2014/main" val="964168127"/>
                    </a:ext>
                  </a:extLst>
                </a:gridCol>
                <a:gridCol w="1400548">
                  <a:extLst>
                    <a:ext uri="{9D8B030D-6E8A-4147-A177-3AD203B41FA5}">
                      <a16:colId xmlns:a16="http://schemas.microsoft.com/office/drawing/2014/main" val="1802300730"/>
                    </a:ext>
                  </a:extLst>
                </a:gridCol>
                <a:gridCol w="1836945">
                  <a:extLst>
                    <a:ext uri="{9D8B030D-6E8A-4147-A177-3AD203B41FA5}">
                      <a16:colId xmlns:a16="http://schemas.microsoft.com/office/drawing/2014/main" val="3600546218"/>
                    </a:ext>
                  </a:extLst>
                </a:gridCol>
                <a:gridCol w="1675225">
                  <a:extLst>
                    <a:ext uri="{9D8B030D-6E8A-4147-A177-3AD203B41FA5}">
                      <a16:colId xmlns:a16="http://schemas.microsoft.com/office/drawing/2014/main" val="399769226"/>
                    </a:ext>
                  </a:extLst>
                </a:gridCol>
              </a:tblGrid>
              <a:tr h="5059110">
                <a:tc>
                  <a:txBody>
                    <a:bodyPr/>
                    <a:lstStyle/>
                    <a:p>
                      <a:pPr marL="73152" marR="73152" algn="ctr" fontAlgn="t">
                        <a:lnSpc>
                          <a:spcPct val="115000"/>
                        </a:lnSpc>
                        <a:spcBef>
                          <a:spcPts val="0"/>
                        </a:spcBef>
                        <a:spcAft>
                          <a:spcPts val="1000"/>
                        </a:spcAft>
                      </a:pPr>
                      <a:r>
                        <a:rPr lang="en-GB" sz="1100" b="1" i="0" u="none" strike="noStrike">
                          <a:effectLst/>
                          <a:latin typeface="Calibri" panose="020F0502020204030204" pitchFamily="34" charset="0"/>
                          <a:ea typeface="Calibri" panose="020F0502020204030204" pitchFamily="34" charset="0"/>
                          <a:cs typeface="Times New Roman" panose="02020603050405020304" pitchFamily="18" charset="0"/>
                        </a:rPr>
                        <a:t>Presenting Needs </a:t>
                      </a:r>
                      <a:endParaRPr lang="en-GB" sz="1800" b="0" i="0" u="none" strike="noStrike">
                        <a:effectLst/>
                        <a:latin typeface="Arial" panose="020B0604020202020204" pitchFamily="34" charset="0"/>
                      </a:endParaRPr>
                    </a:p>
                  </a:txBody>
                  <a:tcPr marL="67192" marR="67192" marT="9332"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lnSpc>
                          <a:spcPct val="115000"/>
                        </a:lnSpc>
                        <a:spcBef>
                          <a:spcPts val="0"/>
                        </a:spcBef>
                        <a:spcAft>
                          <a:spcPts val="1000"/>
                        </a:spcAft>
                        <a:tabLst>
                          <a:tab pos="457200" algn="l"/>
                        </a:tabLst>
                      </a:pPr>
                      <a:r>
                        <a:rPr lang="en-GB" sz="1100" b="0" i="0" u="none" strike="noStrike">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Around 80% of children at any one time are experiencing the normal ups and downs of life but do not need individualised advice or support around their mental health issues. </a:t>
                      </a:r>
                      <a:endParaRPr lang="en-GB" sz="1800" b="0" i="0" u="none" strike="noStrike">
                        <a:effectLst/>
                        <a:latin typeface="Arial" panose="020B0604020202020204" pitchFamily="34" charset="0"/>
                      </a:endParaRPr>
                    </a:p>
                    <a:p>
                      <a:pPr algn="l" fontAlgn="t">
                        <a:lnSpc>
                          <a:spcPct val="115000"/>
                        </a:lnSpc>
                        <a:spcBef>
                          <a:spcPts val="0"/>
                        </a:spcBef>
                        <a:spcAft>
                          <a:spcPts val="1000"/>
                        </a:spcAft>
                      </a:pPr>
                      <a:r>
                        <a:rPr lang="en-GB" sz="1100" b="0" i="0" u="none" strike="noStrike">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They are considered to be in the ‘Thriving’ group and benefit from whole school practices promoting emotional wellbeing, for example:</a:t>
                      </a:r>
                      <a:endParaRPr lang="en-GB" sz="1800" b="0" i="0" u="none" strike="noStrike">
                        <a:effectLst/>
                        <a:latin typeface="Arial" panose="020B0604020202020204" pitchFamily="34" charset="0"/>
                      </a:endParaRPr>
                    </a:p>
                    <a:p>
                      <a:pPr algn="l" fontAlgn="t">
                        <a:lnSpc>
                          <a:spcPct val="115000"/>
                        </a:lnSpc>
                        <a:spcBef>
                          <a:spcPts val="0"/>
                        </a:spcBef>
                        <a:spcAft>
                          <a:spcPts val="1000"/>
                        </a:spcAft>
                      </a:pPr>
                      <a:r>
                        <a:rPr lang="en-GB" sz="1100" b="0" i="0" u="none" strike="noStrike">
                          <a:effectLst/>
                          <a:latin typeface="Calibri" panose="020F0502020204030204" pitchFamily="34" charset="0"/>
                          <a:ea typeface="Calibri" panose="020F0502020204030204" pitchFamily="34" charset="0"/>
                          <a:cs typeface="Times New Roman" panose="02020603050405020304" pitchFamily="18" charset="0"/>
                        </a:rPr>
                        <a:t> </a:t>
                      </a:r>
                      <a:endParaRPr lang="en-GB" sz="1800" b="0" i="0" u="none" strike="noStrike">
                        <a:effectLst/>
                        <a:latin typeface="Arial" panose="020B0604020202020204" pitchFamily="34" charset="0"/>
                      </a:endParaRPr>
                    </a:p>
                    <a:p>
                      <a:pPr marL="347472" indent="-347472" algn="l" fontAlgn="t">
                        <a:lnSpc>
                          <a:spcPct val="115000"/>
                        </a:lnSpc>
                        <a:spcBef>
                          <a:spcPts val="0"/>
                        </a:spcBef>
                        <a:spcAft>
                          <a:spcPts val="0"/>
                        </a:spcAft>
                      </a:pPr>
                      <a:r>
                        <a:rPr lang="en-GB" sz="1100" b="0" i="0" u="none" strike="noStrike">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Feeling low after a poor test result;</a:t>
                      </a:r>
                      <a:endParaRPr lang="en-GB" sz="1800" b="0" i="0" u="none" strike="noStrike">
                        <a:effectLst/>
                        <a:latin typeface="Arial" panose="020B0604020202020204" pitchFamily="34" charset="0"/>
                      </a:endParaRPr>
                    </a:p>
                    <a:p>
                      <a:pPr marL="347472" indent="-347472" algn="l" fontAlgn="t">
                        <a:lnSpc>
                          <a:spcPct val="115000"/>
                        </a:lnSpc>
                        <a:spcBef>
                          <a:spcPts val="0"/>
                        </a:spcBef>
                        <a:spcAft>
                          <a:spcPts val="0"/>
                        </a:spcAft>
                      </a:pPr>
                      <a:r>
                        <a:rPr lang="en-GB" sz="1100" b="0" i="0" u="none" strike="noStrike">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Falling out with a friend</a:t>
                      </a:r>
                      <a:endParaRPr lang="en-GB" sz="1800" b="0" i="0" u="none" strike="noStrike">
                        <a:effectLst/>
                        <a:latin typeface="Arial" panose="020B0604020202020204" pitchFamily="34" charset="0"/>
                      </a:endParaRPr>
                    </a:p>
                    <a:p>
                      <a:pPr marL="347472" indent="-347472" algn="l" fontAlgn="t">
                        <a:lnSpc>
                          <a:spcPct val="115000"/>
                        </a:lnSpc>
                        <a:spcBef>
                          <a:spcPts val="0"/>
                        </a:spcBef>
                        <a:spcAft>
                          <a:spcPts val="1000"/>
                        </a:spcAft>
                      </a:pPr>
                      <a:r>
                        <a:rPr lang="en-GB" sz="1100" b="0" i="0" u="none" strike="noStrike">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Feeling sad after a bereavement. </a:t>
                      </a:r>
                      <a:endParaRPr lang="en-GB" sz="1800" b="0" i="0" u="none" strike="noStrike">
                        <a:effectLst/>
                        <a:latin typeface="Arial" panose="020B0604020202020204" pitchFamily="34" charset="0"/>
                      </a:endParaRPr>
                    </a:p>
                    <a:p>
                      <a:pPr algn="l" fontAlgn="t">
                        <a:lnSpc>
                          <a:spcPct val="115000"/>
                        </a:lnSpc>
                        <a:spcBef>
                          <a:spcPts val="0"/>
                        </a:spcBef>
                        <a:spcAft>
                          <a:spcPts val="1000"/>
                        </a:spcAft>
                      </a:pPr>
                      <a:r>
                        <a:rPr lang="en-GB" sz="1100" b="0" i="0" u="none" strike="noStrike">
                          <a:effectLst/>
                          <a:latin typeface="Calibri" panose="020F0502020204030204" pitchFamily="34" charset="0"/>
                          <a:ea typeface="Calibri" panose="020F0502020204030204" pitchFamily="34" charset="0"/>
                          <a:cs typeface="Times New Roman" panose="02020603050405020304" pitchFamily="18" charset="0"/>
                        </a:rPr>
                        <a:t> </a:t>
                      </a:r>
                      <a:endParaRPr lang="en-GB" sz="1800" b="0" i="0" u="none" strike="noStrike">
                        <a:effectLst/>
                        <a:latin typeface="Arial" panose="020B0604020202020204" pitchFamily="34" charset="0"/>
                      </a:endParaRPr>
                    </a:p>
                  </a:txBody>
                  <a:tcPr marL="67192" marR="67192" marT="933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l" fontAlgn="t">
                        <a:lnSpc>
                          <a:spcPct val="115000"/>
                        </a:lnSpc>
                        <a:spcBef>
                          <a:spcPts val="0"/>
                        </a:spcBef>
                        <a:spcAft>
                          <a:spcPts val="1000"/>
                        </a:spcAft>
                      </a:pPr>
                      <a:r>
                        <a:rPr lang="en-GB" sz="1100" b="0" i="0" u="none" strike="noStrike">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This group includes both those with mild or temporary difficulties AND those with fluctuating or ongoing severe difficulties, who are managing their own health and not wanting goals-based specialist input, for example: </a:t>
                      </a:r>
                      <a:endParaRPr lang="en-GB" sz="1800" b="0" i="0" u="none" strike="noStrike">
                        <a:effectLst/>
                        <a:latin typeface="Arial" panose="020B0604020202020204" pitchFamily="34" charset="0"/>
                      </a:endParaRPr>
                    </a:p>
                    <a:p>
                      <a:pPr algn="l" fontAlgn="t">
                        <a:lnSpc>
                          <a:spcPct val="115000"/>
                        </a:lnSpc>
                        <a:spcBef>
                          <a:spcPts val="0"/>
                        </a:spcBef>
                        <a:spcAft>
                          <a:spcPts val="1000"/>
                        </a:spcAft>
                      </a:pPr>
                      <a:r>
                        <a:rPr lang="en-GB" sz="1100" b="0" i="0" u="none" strike="noStrike">
                          <a:effectLst/>
                          <a:latin typeface="Calibri" panose="020F0502020204030204" pitchFamily="34" charset="0"/>
                          <a:ea typeface="Calibri" panose="020F0502020204030204" pitchFamily="34" charset="0"/>
                          <a:cs typeface="Times New Roman" panose="02020603050405020304" pitchFamily="18" charset="0"/>
                        </a:rPr>
                        <a:t> </a:t>
                      </a:r>
                      <a:endParaRPr lang="en-GB" sz="1800" b="0" i="0" u="none" strike="noStrike">
                        <a:effectLst/>
                        <a:latin typeface="Arial" panose="020B0604020202020204" pitchFamily="34" charset="0"/>
                      </a:endParaRPr>
                    </a:p>
                    <a:p>
                      <a:pPr marL="347472" indent="-347472" algn="l" fontAlgn="t">
                        <a:lnSpc>
                          <a:spcPct val="115000"/>
                        </a:lnSpc>
                        <a:spcBef>
                          <a:spcPts val="0"/>
                        </a:spcBef>
                        <a:spcAft>
                          <a:spcPts val="0"/>
                        </a:spcAft>
                      </a:pPr>
                      <a:r>
                        <a:rPr lang="en-GB" sz="1100" b="0" i="0" u="none" strike="noStrike">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Coming to terms with neuro diversity issues</a:t>
                      </a:r>
                      <a:endParaRPr lang="en-GB" sz="1800" b="0" i="0" u="none" strike="noStrike">
                        <a:effectLst/>
                        <a:latin typeface="Arial" panose="020B0604020202020204" pitchFamily="34" charset="0"/>
                      </a:endParaRPr>
                    </a:p>
                    <a:p>
                      <a:pPr marL="347472" indent="-347472" algn="l" fontAlgn="t">
                        <a:lnSpc>
                          <a:spcPct val="115000"/>
                        </a:lnSpc>
                        <a:spcBef>
                          <a:spcPts val="0"/>
                        </a:spcBef>
                        <a:spcAft>
                          <a:spcPts val="0"/>
                        </a:spcAft>
                      </a:pPr>
                      <a:r>
                        <a:rPr lang="en-GB" sz="1100" b="0" i="0" u="none" strike="noStrike">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Issues relating to sexuality</a:t>
                      </a:r>
                      <a:endParaRPr lang="en-GB" sz="1800" b="0" i="0" u="none" strike="noStrike">
                        <a:effectLst/>
                        <a:latin typeface="Arial" panose="020B0604020202020204" pitchFamily="34" charset="0"/>
                      </a:endParaRPr>
                    </a:p>
                    <a:p>
                      <a:pPr marL="347472" indent="-347472" algn="l" fontAlgn="t">
                        <a:lnSpc>
                          <a:spcPct val="115000"/>
                        </a:lnSpc>
                        <a:spcBef>
                          <a:spcPts val="0"/>
                        </a:spcBef>
                        <a:spcAft>
                          <a:spcPts val="0"/>
                        </a:spcAft>
                      </a:pPr>
                      <a:r>
                        <a:rPr lang="en-GB" sz="1100" b="0" i="0" u="none" strike="noStrike">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Mild worries</a:t>
                      </a:r>
                      <a:endParaRPr lang="en-GB" sz="1800" b="0" i="0" u="none" strike="noStrike">
                        <a:effectLst/>
                        <a:latin typeface="Arial" panose="020B0604020202020204" pitchFamily="34" charset="0"/>
                      </a:endParaRPr>
                    </a:p>
                    <a:p>
                      <a:pPr marL="347472" indent="-347472" algn="l" fontAlgn="t">
                        <a:lnSpc>
                          <a:spcPct val="115000"/>
                        </a:lnSpc>
                        <a:spcBef>
                          <a:spcPts val="0"/>
                        </a:spcBef>
                        <a:spcAft>
                          <a:spcPts val="0"/>
                        </a:spcAft>
                      </a:pPr>
                      <a:r>
                        <a:rPr lang="en-GB" sz="1100" b="0" i="0" u="none" strike="noStrike">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Friendship issues</a:t>
                      </a:r>
                      <a:endParaRPr lang="en-GB" sz="1800" b="0" i="0" u="none" strike="noStrike">
                        <a:effectLst/>
                        <a:latin typeface="Arial" panose="020B0604020202020204" pitchFamily="34" charset="0"/>
                      </a:endParaRPr>
                    </a:p>
                    <a:p>
                      <a:pPr marL="347472" indent="-347472" algn="l" fontAlgn="t">
                        <a:lnSpc>
                          <a:spcPct val="115000"/>
                        </a:lnSpc>
                        <a:spcBef>
                          <a:spcPts val="0"/>
                        </a:spcBef>
                        <a:spcAft>
                          <a:spcPts val="1000"/>
                        </a:spcAft>
                      </a:pPr>
                      <a:r>
                        <a:rPr lang="en-GB" sz="1100" b="0" i="0" u="none" strike="noStrike">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Family problems / home life</a:t>
                      </a:r>
                      <a:endParaRPr lang="en-GB" sz="1800" b="0" i="0" u="none" strike="noStrike">
                        <a:effectLst/>
                        <a:latin typeface="Arial" panose="020B0604020202020204" pitchFamily="34" charset="0"/>
                      </a:endParaRPr>
                    </a:p>
                    <a:p>
                      <a:pPr algn="l" fontAlgn="t">
                        <a:lnSpc>
                          <a:spcPct val="115000"/>
                        </a:lnSpc>
                        <a:spcBef>
                          <a:spcPts val="0"/>
                        </a:spcBef>
                        <a:spcAft>
                          <a:spcPts val="1000"/>
                        </a:spcAft>
                      </a:pPr>
                      <a:r>
                        <a:rPr lang="en-GB" sz="1100" b="0" i="0" u="none" strike="noStrike">
                          <a:effectLst/>
                          <a:latin typeface="Calibri" panose="020F0502020204030204" pitchFamily="34" charset="0"/>
                          <a:ea typeface="Calibri" panose="020F0502020204030204" pitchFamily="34" charset="0"/>
                          <a:cs typeface="Times New Roman" panose="02020603050405020304" pitchFamily="18" charset="0"/>
                        </a:rPr>
                        <a:t> </a:t>
                      </a:r>
                      <a:endParaRPr lang="en-GB" sz="1800" b="0" i="0" u="none" strike="noStrike">
                        <a:effectLst/>
                        <a:latin typeface="Arial" panose="020B0604020202020204" pitchFamily="34" charset="0"/>
                      </a:endParaRPr>
                    </a:p>
                    <a:p>
                      <a:pPr algn="l" fontAlgn="t">
                        <a:lnSpc>
                          <a:spcPct val="115000"/>
                        </a:lnSpc>
                        <a:spcBef>
                          <a:spcPts val="0"/>
                        </a:spcBef>
                        <a:spcAft>
                          <a:spcPts val="1000"/>
                        </a:spcAft>
                      </a:pPr>
                      <a:r>
                        <a:rPr lang="en-GB" sz="1100" b="0" i="0" u="none" strike="noStrike">
                          <a:effectLst/>
                          <a:latin typeface="Calibri" panose="020F0502020204030204" pitchFamily="34" charset="0"/>
                          <a:ea typeface="Calibri" panose="020F0502020204030204" pitchFamily="34" charset="0"/>
                          <a:cs typeface="Times New Roman" panose="02020603050405020304" pitchFamily="18" charset="0"/>
                        </a:rPr>
                        <a:t> </a:t>
                      </a:r>
                      <a:endParaRPr lang="en-GB" sz="1800" b="0" i="0" u="none" strike="noStrike">
                        <a:effectLst/>
                        <a:latin typeface="Arial" panose="020B0604020202020204" pitchFamily="34" charset="0"/>
                      </a:endParaRPr>
                    </a:p>
                  </a:txBody>
                  <a:tcPr marL="67192" marR="67192" marT="933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l" fontAlgn="t">
                        <a:lnSpc>
                          <a:spcPct val="115000"/>
                        </a:lnSpc>
                        <a:spcBef>
                          <a:spcPts val="0"/>
                        </a:spcBef>
                        <a:spcAft>
                          <a:spcPts val="1000"/>
                        </a:spcAft>
                      </a:pPr>
                      <a:r>
                        <a:rPr lang="en-GB" sz="1100" b="0" i="0" u="none" strike="noStrike"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This group comprises of CYP and families who would benefit from focused, goals based support, with clear aims, and criteria for assessing whether these aims have been achieved, for example: </a:t>
                      </a:r>
                      <a:endParaRPr lang="en-GB" sz="1800" b="0" i="0" u="none" strike="noStrike" dirty="0">
                        <a:effectLst/>
                        <a:latin typeface="Arial" panose="020B0604020202020204" pitchFamily="34" charset="0"/>
                      </a:endParaRPr>
                    </a:p>
                    <a:p>
                      <a:pPr algn="l" fontAlgn="t">
                        <a:lnSpc>
                          <a:spcPct val="115000"/>
                        </a:lnSpc>
                        <a:spcBef>
                          <a:spcPts val="0"/>
                        </a:spcBef>
                        <a:spcAft>
                          <a:spcPts val="1000"/>
                        </a:spcAft>
                      </a:pPr>
                      <a:r>
                        <a:rPr lang="en-GB" sz="1100" b="0" i="0" u="none" strike="noStrike" dirty="0">
                          <a:effectLst/>
                          <a:latin typeface="Calibri" panose="020F0502020204030204" pitchFamily="34" charset="0"/>
                          <a:ea typeface="Calibri" panose="020F0502020204030204" pitchFamily="34" charset="0"/>
                          <a:cs typeface="Times New Roman" panose="02020603050405020304" pitchFamily="18" charset="0"/>
                        </a:rPr>
                        <a:t> </a:t>
                      </a:r>
                      <a:endParaRPr lang="en-GB" sz="1800" b="0" i="0" u="none" strike="noStrike" dirty="0">
                        <a:effectLst/>
                        <a:latin typeface="Arial" panose="020B0604020202020204" pitchFamily="34" charset="0"/>
                      </a:endParaRPr>
                    </a:p>
                    <a:p>
                      <a:pPr marL="347472" indent="-347472" algn="l" fontAlgn="t">
                        <a:lnSpc>
                          <a:spcPct val="115000"/>
                        </a:lnSpc>
                        <a:spcBef>
                          <a:spcPts val="0"/>
                        </a:spcBef>
                        <a:spcAft>
                          <a:spcPts val="0"/>
                        </a:spcAft>
                      </a:pPr>
                      <a:r>
                        <a:rPr lang="en-GB" sz="1100" b="0" i="0" u="none" strike="noStrike"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Anger outbursts</a:t>
                      </a:r>
                      <a:endParaRPr lang="en-GB" sz="1800" b="0" i="0" u="none" strike="noStrike" dirty="0">
                        <a:effectLst/>
                        <a:latin typeface="Arial" panose="020B0604020202020204" pitchFamily="34" charset="0"/>
                      </a:endParaRPr>
                    </a:p>
                    <a:p>
                      <a:pPr marL="347472" indent="-347472" algn="l" fontAlgn="t">
                        <a:lnSpc>
                          <a:spcPct val="115000"/>
                        </a:lnSpc>
                        <a:spcBef>
                          <a:spcPts val="0"/>
                        </a:spcBef>
                        <a:spcAft>
                          <a:spcPts val="0"/>
                        </a:spcAft>
                      </a:pPr>
                      <a:r>
                        <a:rPr lang="en-GB" sz="1100" b="0" i="0" u="none" strike="noStrike"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Mild anxiety</a:t>
                      </a:r>
                      <a:endParaRPr lang="en-GB" sz="1800" b="0" i="0" u="none" strike="noStrike" dirty="0">
                        <a:effectLst/>
                        <a:latin typeface="Arial" panose="020B0604020202020204" pitchFamily="34" charset="0"/>
                      </a:endParaRPr>
                    </a:p>
                    <a:p>
                      <a:pPr marL="347472" indent="-347472" algn="l" fontAlgn="t">
                        <a:lnSpc>
                          <a:spcPct val="115000"/>
                        </a:lnSpc>
                        <a:spcBef>
                          <a:spcPts val="0"/>
                        </a:spcBef>
                        <a:spcAft>
                          <a:spcPts val="0"/>
                        </a:spcAft>
                      </a:pPr>
                      <a:r>
                        <a:rPr lang="en-GB" sz="1100" b="0" i="0" u="none" strike="noStrike"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Friend / Family / Home Issues (significant)</a:t>
                      </a:r>
                      <a:endParaRPr lang="en-GB" sz="1800" b="0" i="0" u="none" strike="noStrike" dirty="0">
                        <a:effectLst/>
                        <a:latin typeface="Arial" panose="020B0604020202020204" pitchFamily="34" charset="0"/>
                      </a:endParaRPr>
                    </a:p>
                    <a:p>
                      <a:pPr marL="347472" indent="-347472" algn="l" fontAlgn="t">
                        <a:lnSpc>
                          <a:spcPct val="115000"/>
                        </a:lnSpc>
                        <a:spcBef>
                          <a:spcPts val="0"/>
                        </a:spcBef>
                        <a:spcAft>
                          <a:spcPts val="0"/>
                        </a:spcAft>
                      </a:pPr>
                      <a:r>
                        <a:rPr lang="en-GB" sz="1100" b="0" i="0" u="none" strike="noStrike"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Low Self Esteem</a:t>
                      </a:r>
                      <a:endParaRPr lang="en-GB" sz="1800" b="0" i="0" u="none" strike="noStrike" dirty="0">
                        <a:effectLst/>
                        <a:latin typeface="Arial" panose="020B0604020202020204" pitchFamily="34" charset="0"/>
                      </a:endParaRPr>
                    </a:p>
                    <a:p>
                      <a:pPr marL="347472" indent="-347472" algn="l" fontAlgn="t">
                        <a:lnSpc>
                          <a:spcPct val="115000"/>
                        </a:lnSpc>
                        <a:spcBef>
                          <a:spcPts val="0"/>
                        </a:spcBef>
                        <a:spcAft>
                          <a:spcPts val="0"/>
                        </a:spcAft>
                      </a:pPr>
                      <a:r>
                        <a:rPr lang="en-GB" sz="1100" b="0" i="0" u="none" strike="noStrike"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Mild depressive Symptoms</a:t>
                      </a:r>
                      <a:endParaRPr lang="en-GB" sz="1800" b="0" i="0" u="none" strike="noStrike" dirty="0">
                        <a:effectLst/>
                        <a:latin typeface="Arial" panose="020B0604020202020204" pitchFamily="34" charset="0"/>
                      </a:endParaRPr>
                    </a:p>
                    <a:p>
                      <a:pPr marL="347472" indent="-347472" algn="l" fontAlgn="t">
                        <a:lnSpc>
                          <a:spcPct val="115000"/>
                        </a:lnSpc>
                        <a:spcBef>
                          <a:spcPts val="0"/>
                        </a:spcBef>
                        <a:spcAft>
                          <a:spcPts val="0"/>
                        </a:spcAft>
                      </a:pPr>
                      <a:r>
                        <a:rPr lang="en-GB" sz="1100" b="0" i="0" u="none" strike="noStrike"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Eating Issues (change in weight/eating habits,</a:t>
                      </a:r>
                      <a:endParaRPr lang="en-GB" sz="1800" b="0" i="0" u="none" strike="noStrike" dirty="0">
                        <a:effectLst/>
                        <a:latin typeface="Arial" panose="020B0604020202020204" pitchFamily="34" charset="0"/>
                      </a:endParaRPr>
                    </a:p>
                    <a:p>
                      <a:pPr marL="347472" indent="-347472" algn="l" fontAlgn="t">
                        <a:lnSpc>
                          <a:spcPct val="115000"/>
                        </a:lnSpc>
                        <a:spcBef>
                          <a:spcPts val="0"/>
                        </a:spcBef>
                        <a:spcAft>
                          <a:spcPts val="1000"/>
                        </a:spcAft>
                      </a:pPr>
                      <a:r>
                        <a:rPr lang="en-GB" sz="1100" b="0" i="0" u="none" strike="noStrike"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Negative body image.</a:t>
                      </a:r>
                      <a:endParaRPr lang="en-GB" sz="1800" b="0" i="0" u="none" strike="noStrike" dirty="0">
                        <a:effectLst/>
                        <a:latin typeface="Arial" panose="020B0604020202020204" pitchFamily="34" charset="0"/>
                      </a:endParaRPr>
                    </a:p>
                  </a:txBody>
                  <a:tcPr marL="67192" marR="67192" marT="933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5B3D7"/>
                    </a:solidFill>
                  </a:tcPr>
                </a:tc>
                <a:tc>
                  <a:txBody>
                    <a:bodyPr/>
                    <a:lstStyle/>
                    <a:p>
                      <a:pPr algn="l" fontAlgn="t">
                        <a:lnSpc>
                          <a:spcPct val="115000"/>
                        </a:lnSpc>
                        <a:spcBef>
                          <a:spcPts val="0"/>
                        </a:spcBef>
                        <a:spcAft>
                          <a:spcPts val="1000"/>
                        </a:spcAft>
                      </a:pPr>
                      <a:r>
                        <a:rPr lang="en-GB" sz="1100" b="0" i="0" u="none" strike="noStrike">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This is not conceptually different from the previous group however requires more extensive, specialist goal based support, for example: </a:t>
                      </a:r>
                      <a:endParaRPr lang="en-GB" sz="1800" b="0" i="0" u="none" strike="noStrike">
                        <a:effectLst/>
                        <a:latin typeface="Arial" panose="020B0604020202020204" pitchFamily="34" charset="0"/>
                      </a:endParaRPr>
                    </a:p>
                    <a:p>
                      <a:pPr algn="l" fontAlgn="t">
                        <a:lnSpc>
                          <a:spcPct val="115000"/>
                        </a:lnSpc>
                        <a:spcBef>
                          <a:spcPts val="0"/>
                        </a:spcBef>
                        <a:spcAft>
                          <a:spcPts val="1000"/>
                        </a:spcAft>
                      </a:pPr>
                      <a:r>
                        <a:rPr lang="en-GB" sz="1100" b="0" i="0" u="none" strike="noStrike">
                          <a:effectLst/>
                          <a:latin typeface="Calibri" panose="020F0502020204030204" pitchFamily="34" charset="0"/>
                          <a:ea typeface="Calibri" panose="020F0502020204030204" pitchFamily="34" charset="0"/>
                          <a:cs typeface="Times New Roman" panose="02020603050405020304" pitchFamily="18" charset="0"/>
                        </a:rPr>
                        <a:t> </a:t>
                      </a:r>
                      <a:endParaRPr lang="en-GB" sz="1800" b="0" i="0" u="none" strike="noStrike">
                        <a:effectLst/>
                        <a:latin typeface="Arial" panose="020B0604020202020204" pitchFamily="34" charset="0"/>
                      </a:endParaRPr>
                    </a:p>
                    <a:p>
                      <a:pPr marL="347472" indent="-347472" algn="l" fontAlgn="t">
                        <a:lnSpc>
                          <a:spcPct val="115000"/>
                        </a:lnSpc>
                        <a:spcBef>
                          <a:spcPts val="0"/>
                        </a:spcBef>
                        <a:spcAft>
                          <a:spcPts val="0"/>
                        </a:spcAft>
                      </a:pPr>
                      <a:r>
                        <a:rPr lang="en-GB" sz="1100" b="0" i="0" u="none" strike="noStrike">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Complex Trauma</a:t>
                      </a:r>
                      <a:endParaRPr lang="en-GB" sz="1800" b="0" i="0" u="none" strike="noStrike">
                        <a:effectLst/>
                        <a:latin typeface="Arial" panose="020B0604020202020204" pitchFamily="34" charset="0"/>
                      </a:endParaRPr>
                    </a:p>
                    <a:p>
                      <a:pPr marL="347472" indent="-347472" algn="l" fontAlgn="t">
                        <a:lnSpc>
                          <a:spcPct val="115000"/>
                        </a:lnSpc>
                        <a:spcBef>
                          <a:spcPts val="0"/>
                        </a:spcBef>
                        <a:spcAft>
                          <a:spcPts val="0"/>
                        </a:spcAft>
                      </a:pPr>
                      <a:r>
                        <a:rPr lang="en-GB" sz="1100" b="0" i="0" u="none" strike="noStrike">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Depressive Symptoms</a:t>
                      </a:r>
                      <a:endParaRPr lang="en-GB" sz="1800" b="0" i="0" u="none" strike="noStrike">
                        <a:effectLst/>
                        <a:latin typeface="Arial" panose="020B0604020202020204" pitchFamily="34" charset="0"/>
                      </a:endParaRPr>
                    </a:p>
                    <a:p>
                      <a:pPr marL="347472" indent="-347472" algn="l" fontAlgn="t">
                        <a:lnSpc>
                          <a:spcPct val="115000"/>
                        </a:lnSpc>
                        <a:spcBef>
                          <a:spcPts val="0"/>
                        </a:spcBef>
                        <a:spcAft>
                          <a:spcPts val="0"/>
                        </a:spcAft>
                      </a:pPr>
                      <a:r>
                        <a:rPr lang="en-GB" sz="1100" b="0" i="0" u="none" strike="noStrike">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Eating Issues (change in weight/eating habits,</a:t>
                      </a:r>
                      <a:endParaRPr lang="en-GB" sz="1800" b="0" i="0" u="none" strike="noStrike">
                        <a:effectLst/>
                        <a:latin typeface="Arial" panose="020B0604020202020204" pitchFamily="34" charset="0"/>
                      </a:endParaRPr>
                    </a:p>
                    <a:p>
                      <a:pPr marL="347472" indent="-347472" algn="l" fontAlgn="t">
                        <a:lnSpc>
                          <a:spcPct val="115000"/>
                        </a:lnSpc>
                        <a:spcBef>
                          <a:spcPts val="0"/>
                        </a:spcBef>
                        <a:spcAft>
                          <a:spcPts val="0"/>
                        </a:spcAft>
                      </a:pPr>
                      <a:r>
                        <a:rPr lang="en-GB" sz="1100" b="0" i="0" u="none" strike="noStrike">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Negative body image, purging or binging)</a:t>
                      </a:r>
                      <a:endParaRPr lang="en-GB" sz="1800" b="0" i="0" u="none" strike="noStrike">
                        <a:effectLst/>
                        <a:latin typeface="Arial" panose="020B0604020202020204" pitchFamily="34" charset="0"/>
                      </a:endParaRPr>
                    </a:p>
                    <a:p>
                      <a:pPr marL="347472" indent="-347472" algn="l" fontAlgn="t">
                        <a:lnSpc>
                          <a:spcPct val="115000"/>
                        </a:lnSpc>
                        <a:spcBef>
                          <a:spcPts val="0"/>
                        </a:spcBef>
                        <a:spcAft>
                          <a:spcPts val="0"/>
                        </a:spcAft>
                      </a:pPr>
                      <a:r>
                        <a:rPr lang="en-GB" sz="1100" b="0" i="0" u="none" strike="noStrike">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Hyperactivity (levels of over activity and impulsivity</a:t>
                      </a:r>
                      <a:endParaRPr lang="en-GB" sz="1800" b="0" i="0" u="none" strike="noStrike">
                        <a:effectLst/>
                        <a:latin typeface="Arial" panose="020B0604020202020204" pitchFamily="34" charset="0"/>
                      </a:endParaRPr>
                    </a:p>
                    <a:p>
                      <a:pPr marL="347472" indent="-347472" algn="l" fontAlgn="t">
                        <a:lnSpc>
                          <a:spcPct val="115000"/>
                        </a:lnSpc>
                        <a:spcBef>
                          <a:spcPts val="0"/>
                        </a:spcBef>
                        <a:spcAft>
                          <a:spcPts val="0"/>
                        </a:spcAft>
                      </a:pPr>
                      <a:r>
                        <a:rPr lang="en-GB" sz="1100" b="0" i="0" u="none" strike="noStrike">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Increased levels of self-harm</a:t>
                      </a:r>
                      <a:endParaRPr lang="en-GB" sz="1800" b="0" i="0" u="none" strike="noStrike">
                        <a:effectLst/>
                        <a:latin typeface="Arial" panose="020B0604020202020204" pitchFamily="34" charset="0"/>
                      </a:endParaRPr>
                    </a:p>
                    <a:p>
                      <a:pPr marL="347472" indent="-347472" algn="l" fontAlgn="t">
                        <a:lnSpc>
                          <a:spcPct val="115000"/>
                        </a:lnSpc>
                        <a:spcBef>
                          <a:spcPts val="0"/>
                        </a:spcBef>
                        <a:spcAft>
                          <a:spcPts val="0"/>
                        </a:spcAft>
                      </a:pPr>
                      <a:r>
                        <a:rPr lang="en-GB" sz="1100" b="0" i="0" u="none" strike="noStrike">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Mood Disturbance</a:t>
                      </a:r>
                      <a:endParaRPr lang="en-GB" sz="1800" b="0" i="0" u="none" strike="noStrike">
                        <a:effectLst/>
                        <a:latin typeface="Arial" panose="020B0604020202020204" pitchFamily="34" charset="0"/>
                      </a:endParaRPr>
                    </a:p>
                    <a:p>
                      <a:pPr marL="347472" indent="-347472" algn="l" fontAlgn="t">
                        <a:lnSpc>
                          <a:spcPct val="115000"/>
                        </a:lnSpc>
                        <a:spcBef>
                          <a:spcPts val="0"/>
                        </a:spcBef>
                        <a:spcAft>
                          <a:spcPts val="0"/>
                        </a:spcAft>
                      </a:pPr>
                      <a:r>
                        <a:rPr lang="en-GB" sz="1100" b="0" i="0" u="none" strike="noStrike">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Obsessive thoughts and/or compulsive behaviours</a:t>
                      </a:r>
                      <a:endParaRPr lang="en-GB" sz="1800" b="0" i="0" u="none" strike="noStrike">
                        <a:effectLst/>
                        <a:latin typeface="Arial" panose="020B0604020202020204" pitchFamily="34" charset="0"/>
                      </a:endParaRPr>
                    </a:p>
                    <a:p>
                      <a:pPr marL="347472" indent="-347472" algn="l" fontAlgn="t">
                        <a:lnSpc>
                          <a:spcPct val="115000"/>
                        </a:lnSpc>
                        <a:spcBef>
                          <a:spcPts val="0"/>
                        </a:spcBef>
                        <a:spcAft>
                          <a:spcPts val="0"/>
                        </a:spcAft>
                      </a:pPr>
                      <a:r>
                        <a:rPr lang="en-GB" sz="1100" b="0" i="0" u="none" strike="noStrike">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Moderate Anxiety</a:t>
                      </a:r>
                      <a:endParaRPr lang="en-GB" sz="1800" b="0" i="0" u="none" strike="noStrike">
                        <a:effectLst/>
                        <a:latin typeface="Arial" panose="020B0604020202020204" pitchFamily="34" charset="0"/>
                      </a:endParaRPr>
                    </a:p>
                    <a:p>
                      <a:pPr marL="347472" indent="-347472" algn="l" fontAlgn="t">
                        <a:lnSpc>
                          <a:spcPct val="115000"/>
                        </a:lnSpc>
                        <a:spcBef>
                          <a:spcPts val="0"/>
                        </a:spcBef>
                        <a:spcAft>
                          <a:spcPts val="1000"/>
                        </a:spcAft>
                      </a:pPr>
                      <a:r>
                        <a:rPr lang="en-GB" sz="1100" b="0" i="0" u="none" strike="noStrike">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Some thoughts of ending life with no plan or intent</a:t>
                      </a:r>
                      <a:endParaRPr lang="en-GB" sz="1800" b="0" i="0" u="none" strike="noStrike">
                        <a:effectLst/>
                        <a:latin typeface="Arial" panose="020B0604020202020204" pitchFamily="34" charset="0"/>
                      </a:endParaRPr>
                    </a:p>
                    <a:p>
                      <a:pPr algn="l" fontAlgn="t">
                        <a:lnSpc>
                          <a:spcPct val="115000"/>
                        </a:lnSpc>
                        <a:spcBef>
                          <a:spcPts val="0"/>
                        </a:spcBef>
                        <a:spcAft>
                          <a:spcPts val="1000"/>
                        </a:spcAft>
                      </a:pPr>
                      <a:r>
                        <a:rPr lang="en-GB" sz="1100" b="0" i="0" u="none" strike="noStrike">
                          <a:effectLst/>
                          <a:latin typeface="Calibri" panose="020F0502020204030204" pitchFamily="34" charset="0"/>
                          <a:ea typeface="Calibri" panose="020F0502020204030204" pitchFamily="34" charset="0"/>
                          <a:cs typeface="Times New Roman" panose="02020603050405020304" pitchFamily="18" charset="0"/>
                        </a:rPr>
                        <a:t> </a:t>
                      </a:r>
                      <a:endParaRPr lang="en-GB" sz="1800" b="0" i="0" u="none" strike="noStrike">
                        <a:effectLst/>
                        <a:latin typeface="Arial" panose="020B0604020202020204" pitchFamily="34" charset="0"/>
                      </a:endParaRPr>
                    </a:p>
                  </a:txBody>
                  <a:tcPr marL="67192" marR="67192" marT="933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2A1C7"/>
                    </a:solidFill>
                  </a:tcPr>
                </a:tc>
                <a:tc>
                  <a:txBody>
                    <a:bodyPr/>
                    <a:lstStyle/>
                    <a:p>
                      <a:pPr algn="l" fontAlgn="t">
                        <a:lnSpc>
                          <a:spcPct val="115000"/>
                        </a:lnSpc>
                        <a:spcBef>
                          <a:spcPts val="0"/>
                        </a:spcBef>
                        <a:spcAft>
                          <a:spcPts val="1000"/>
                        </a:spcAft>
                      </a:pPr>
                      <a:r>
                        <a:rPr lang="en-GB" sz="1100" b="0" i="0" u="none" strike="noStrike"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This group demonstrate the most complex mental health issues requiring highly specialist support for example: </a:t>
                      </a:r>
                      <a:endParaRPr lang="en-GB" sz="1800" b="0" i="0" u="none" strike="noStrike" dirty="0">
                        <a:effectLst/>
                        <a:latin typeface="Arial" panose="020B0604020202020204" pitchFamily="34" charset="0"/>
                      </a:endParaRPr>
                    </a:p>
                    <a:p>
                      <a:pPr algn="l" fontAlgn="t">
                        <a:lnSpc>
                          <a:spcPct val="115000"/>
                        </a:lnSpc>
                        <a:spcBef>
                          <a:spcPts val="0"/>
                        </a:spcBef>
                        <a:spcAft>
                          <a:spcPts val="1000"/>
                        </a:spcAft>
                      </a:pPr>
                      <a:r>
                        <a:rPr lang="en-GB" sz="1100" b="0" i="0" u="none" strike="noStrike" dirty="0">
                          <a:effectLst/>
                          <a:latin typeface="Calibri" panose="020F0502020204030204" pitchFamily="34" charset="0"/>
                          <a:ea typeface="Calibri" panose="020F0502020204030204" pitchFamily="34" charset="0"/>
                          <a:cs typeface="Times New Roman" panose="02020603050405020304" pitchFamily="18" charset="0"/>
                        </a:rPr>
                        <a:t> </a:t>
                      </a:r>
                      <a:endParaRPr lang="en-GB" sz="1800" b="0" i="0" u="none" strike="noStrike" dirty="0">
                        <a:effectLst/>
                        <a:latin typeface="Arial" panose="020B0604020202020204" pitchFamily="34" charset="0"/>
                      </a:endParaRPr>
                    </a:p>
                    <a:p>
                      <a:pPr marL="347472" indent="-347472" algn="l" fontAlgn="t">
                        <a:lnSpc>
                          <a:spcPct val="115000"/>
                        </a:lnSpc>
                        <a:spcBef>
                          <a:spcPts val="0"/>
                        </a:spcBef>
                        <a:spcAft>
                          <a:spcPts val="0"/>
                        </a:spcAft>
                      </a:pPr>
                      <a:r>
                        <a:rPr lang="en-GB" sz="1100" b="0" i="0" u="none" strike="noStrike"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Delusional thoughts </a:t>
                      </a:r>
                      <a:endParaRPr lang="en-GB" sz="1800" b="0" i="0" u="none" strike="noStrike" dirty="0">
                        <a:effectLst/>
                        <a:latin typeface="Arial" panose="020B0604020202020204" pitchFamily="34" charset="0"/>
                      </a:endParaRPr>
                    </a:p>
                    <a:p>
                      <a:pPr marL="347472" indent="-347472" algn="l" fontAlgn="t">
                        <a:lnSpc>
                          <a:spcPct val="115000"/>
                        </a:lnSpc>
                        <a:spcBef>
                          <a:spcPts val="0"/>
                        </a:spcBef>
                        <a:spcAft>
                          <a:spcPts val="0"/>
                        </a:spcAft>
                      </a:pPr>
                      <a:r>
                        <a:rPr lang="en-GB" sz="1100" b="0" i="0" u="none" strike="noStrike"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Increased levels and risk associated with self-harming</a:t>
                      </a:r>
                      <a:endParaRPr lang="en-GB" sz="1800" b="0" i="0" u="none" strike="noStrike" dirty="0">
                        <a:effectLst/>
                        <a:latin typeface="Arial" panose="020B0604020202020204" pitchFamily="34" charset="0"/>
                      </a:endParaRPr>
                    </a:p>
                    <a:p>
                      <a:pPr marL="347472" indent="-347472" algn="l" fontAlgn="t">
                        <a:lnSpc>
                          <a:spcPct val="115000"/>
                        </a:lnSpc>
                        <a:spcBef>
                          <a:spcPts val="0"/>
                        </a:spcBef>
                        <a:spcAft>
                          <a:spcPts val="0"/>
                        </a:spcAft>
                      </a:pPr>
                      <a:r>
                        <a:rPr lang="en-GB" sz="1100" b="0" i="0" u="none" strike="noStrike"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Psychotic symptoms (hearing and/or appearing to respond to voices, overly suspicious)</a:t>
                      </a:r>
                      <a:endParaRPr lang="en-GB" sz="1800" b="0" i="0" u="none" strike="noStrike" dirty="0">
                        <a:effectLst/>
                        <a:latin typeface="Arial" panose="020B0604020202020204" pitchFamily="34" charset="0"/>
                      </a:endParaRPr>
                    </a:p>
                    <a:p>
                      <a:pPr marL="347472" indent="-347472" algn="l" fontAlgn="t">
                        <a:lnSpc>
                          <a:spcPct val="115000"/>
                        </a:lnSpc>
                        <a:spcBef>
                          <a:spcPts val="0"/>
                        </a:spcBef>
                        <a:spcAft>
                          <a:spcPts val="0"/>
                        </a:spcAft>
                      </a:pPr>
                      <a:r>
                        <a:rPr lang="en-GB" sz="1100" b="0" i="0" u="none" strike="noStrike"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Suicidal ideation with plan and intent</a:t>
                      </a:r>
                      <a:endParaRPr lang="en-GB" sz="1800" b="0" i="0" u="none" strike="noStrike" dirty="0">
                        <a:effectLst/>
                        <a:latin typeface="Arial" panose="020B0604020202020204" pitchFamily="34" charset="0"/>
                      </a:endParaRPr>
                    </a:p>
                    <a:p>
                      <a:pPr marL="347472" indent="-347472" algn="l" fontAlgn="t">
                        <a:lnSpc>
                          <a:spcPct val="115000"/>
                        </a:lnSpc>
                        <a:spcBef>
                          <a:spcPts val="0"/>
                        </a:spcBef>
                        <a:spcAft>
                          <a:spcPts val="1000"/>
                        </a:spcAft>
                      </a:pPr>
                      <a:r>
                        <a:rPr lang="en-GB" sz="1100" b="0" i="0" u="none" strike="noStrike"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Thoughts of harming others or actual harming/violent behaviours towards others and associated mental health disorder</a:t>
                      </a:r>
                      <a:endParaRPr lang="en-GB" sz="1800" b="0" i="0" u="none" strike="noStrike" dirty="0">
                        <a:effectLst/>
                        <a:latin typeface="Arial" panose="020B0604020202020204" pitchFamily="34" charset="0"/>
                      </a:endParaRPr>
                    </a:p>
                  </a:txBody>
                  <a:tcPr marL="67192" marR="67192" marT="933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2249635045"/>
                  </a:ext>
                </a:extLst>
              </a:tr>
            </a:tbl>
          </a:graphicData>
        </a:graphic>
      </p:graphicFrame>
    </p:spTree>
    <p:extLst>
      <p:ext uri="{BB962C8B-B14F-4D97-AF65-F5344CB8AC3E}">
        <p14:creationId xmlns:p14="http://schemas.microsoft.com/office/powerpoint/2010/main" val="390851082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4486B58C-2343-40F9-A5B0-AC0F4505B372}"/>
              </a:ext>
            </a:extLst>
          </p:cNvPr>
          <p:cNvGraphicFramePr>
            <a:graphicFrameLocks noGrp="1"/>
          </p:cNvGraphicFramePr>
          <p:nvPr>
            <p:extLst/>
          </p:nvPr>
        </p:nvGraphicFramePr>
        <p:xfrm>
          <a:off x="558100" y="885022"/>
          <a:ext cx="8074171" cy="5104737"/>
        </p:xfrm>
        <a:graphic>
          <a:graphicData uri="http://schemas.openxmlformats.org/drawingml/2006/table">
            <a:tbl>
              <a:tblPr firstRow="1" firstCol="1" bandRow="1"/>
              <a:tblGrid>
                <a:gridCol w="551096">
                  <a:extLst>
                    <a:ext uri="{9D8B030D-6E8A-4147-A177-3AD203B41FA5}">
                      <a16:colId xmlns:a16="http://schemas.microsoft.com/office/drawing/2014/main" val="3154244124"/>
                    </a:ext>
                  </a:extLst>
                </a:gridCol>
                <a:gridCol w="1298557">
                  <a:extLst>
                    <a:ext uri="{9D8B030D-6E8A-4147-A177-3AD203B41FA5}">
                      <a16:colId xmlns:a16="http://schemas.microsoft.com/office/drawing/2014/main" val="3872495629"/>
                    </a:ext>
                  </a:extLst>
                </a:gridCol>
                <a:gridCol w="1477398">
                  <a:extLst>
                    <a:ext uri="{9D8B030D-6E8A-4147-A177-3AD203B41FA5}">
                      <a16:colId xmlns:a16="http://schemas.microsoft.com/office/drawing/2014/main" val="338587415"/>
                    </a:ext>
                  </a:extLst>
                </a:gridCol>
                <a:gridCol w="2298139">
                  <a:extLst>
                    <a:ext uri="{9D8B030D-6E8A-4147-A177-3AD203B41FA5}">
                      <a16:colId xmlns:a16="http://schemas.microsoft.com/office/drawing/2014/main" val="3655412104"/>
                    </a:ext>
                  </a:extLst>
                </a:gridCol>
                <a:gridCol w="1227500">
                  <a:extLst>
                    <a:ext uri="{9D8B030D-6E8A-4147-A177-3AD203B41FA5}">
                      <a16:colId xmlns:a16="http://schemas.microsoft.com/office/drawing/2014/main" val="596395285"/>
                    </a:ext>
                  </a:extLst>
                </a:gridCol>
                <a:gridCol w="1221481">
                  <a:extLst>
                    <a:ext uri="{9D8B030D-6E8A-4147-A177-3AD203B41FA5}">
                      <a16:colId xmlns:a16="http://schemas.microsoft.com/office/drawing/2014/main" val="1856077100"/>
                    </a:ext>
                  </a:extLst>
                </a:gridCol>
              </a:tblGrid>
              <a:tr h="5104737">
                <a:tc>
                  <a:txBody>
                    <a:bodyPr/>
                    <a:lstStyle/>
                    <a:p>
                      <a:pPr marL="73152" marR="73152" algn="ctr" fontAlgn="t">
                        <a:lnSpc>
                          <a:spcPct val="115000"/>
                        </a:lnSpc>
                        <a:spcBef>
                          <a:spcPts val="0"/>
                        </a:spcBef>
                        <a:spcAft>
                          <a:spcPts val="1000"/>
                        </a:spcAft>
                      </a:pPr>
                      <a:r>
                        <a:rPr lang="en-GB" sz="900" b="1" i="0" u="none" strike="noStrike">
                          <a:effectLst/>
                          <a:latin typeface="Calibri" panose="020F0502020204030204" pitchFamily="34" charset="0"/>
                          <a:ea typeface="Calibri" panose="020F0502020204030204" pitchFamily="34" charset="0"/>
                          <a:cs typeface="Times New Roman" panose="02020603050405020304" pitchFamily="18" charset="0"/>
                        </a:rPr>
                        <a:t>School based Support Strategies</a:t>
                      </a:r>
                      <a:endParaRPr lang="en-GB" sz="1500" b="0" i="0" u="none" strike="noStrike">
                        <a:effectLst/>
                        <a:latin typeface="Arial" panose="020B0604020202020204" pitchFamily="34" charset="0"/>
                      </a:endParaRPr>
                    </a:p>
                    <a:p>
                      <a:pPr marL="73152" marR="73152" algn="ctr" fontAlgn="t">
                        <a:lnSpc>
                          <a:spcPct val="115000"/>
                        </a:lnSpc>
                        <a:spcBef>
                          <a:spcPts val="0"/>
                        </a:spcBef>
                        <a:spcAft>
                          <a:spcPts val="1000"/>
                        </a:spcAft>
                      </a:pPr>
                      <a:r>
                        <a:rPr lang="en-GB" sz="900" b="1" i="0" u="none" strike="noStrike">
                          <a:effectLst/>
                          <a:latin typeface="Calibri" panose="020F0502020204030204" pitchFamily="34" charset="0"/>
                          <a:ea typeface="Calibri" panose="020F0502020204030204" pitchFamily="34" charset="0"/>
                          <a:cs typeface="Times New Roman" panose="02020603050405020304" pitchFamily="18" charset="0"/>
                        </a:rPr>
                        <a:t> </a:t>
                      </a:r>
                      <a:endParaRPr lang="en-GB" sz="1500" b="0" i="0" u="none" strike="noStrike">
                        <a:effectLst/>
                        <a:latin typeface="Arial" panose="020B0604020202020204" pitchFamily="34" charset="0"/>
                      </a:endParaRPr>
                    </a:p>
                  </a:txBody>
                  <a:tcPr marL="55818" marR="55818" marT="7752"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28600" algn="l" fontAlgn="t">
                        <a:lnSpc>
                          <a:spcPct val="115000"/>
                        </a:lnSpc>
                        <a:spcBef>
                          <a:spcPts val="0"/>
                        </a:spcBef>
                        <a:spcAft>
                          <a:spcPts val="1000"/>
                        </a:spcAft>
                      </a:pPr>
                      <a:r>
                        <a:rPr lang="en-GB" sz="900" b="1" i="0" u="none" strike="noStrike">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Core School Offer</a:t>
                      </a:r>
                      <a:endParaRPr lang="en-GB" sz="1500" b="0" i="0" u="none" strike="noStrike">
                        <a:effectLst/>
                        <a:latin typeface="Arial" panose="020B0604020202020204" pitchFamily="34" charset="0"/>
                      </a:endParaRPr>
                    </a:p>
                    <a:p>
                      <a:pPr algn="l" fontAlgn="t">
                        <a:lnSpc>
                          <a:spcPct val="115000"/>
                        </a:lnSpc>
                        <a:spcBef>
                          <a:spcPts val="0"/>
                        </a:spcBef>
                        <a:spcAft>
                          <a:spcPts val="1000"/>
                        </a:spcAft>
                      </a:pPr>
                      <a:r>
                        <a:rPr lang="en-GB" sz="900" b="0" i="0" u="none" strike="noStrike">
                          <a:effectLst/>
                          <a:latin typeface="Calibri" panose="020F0502020204030204" pitchFamily="34" charset="0"/>
                          <a:ea typeface="Calibri" panose="020F0502020204030204" pitchFamily="34" charset="0"/>
                          <a:cs typeface="Times New Roman" panose="02020603050405020304" pitchFamily="18" charset="0"/>
                        </a:rPr>
                        <a:t> </a:t>
                      </a:r>
                      <a:endParaRPr lang="en-GB" sz="1500" b="0" i="0" u="none" strike="noStrike">
                        <a:effectLst/>
                        <a:latin typeface="Arial" panose="020B0604020202020204" pitchFamily="34" charset="0"/>
                      </a:endParaRPr>
                    </a:p>
                    <a:p>
                      <a:pPr marL="347472" indent="-347472" algn="l" fontAlgn="t">
                        <a:lnSpc>
                          <a:spcPct val="115000"/>
                        </a:lnSpc>
                        <a:spcBef>
                          <a:spcPts val="0"/>
                        </a:spcBef>
                        <a:spcAft>
                          <a:spcPts val="1000"/>
                        </a:spcAft>
                        <a:tabLst>
                          <a:tab pos="228600" algn="l"/>
                        </a:tabLst>
                      </a:pPr>
                      <a:r>
                        <a:rPr lang="en-GB" sz="900" b="1" i="0" u="none" strike="noStrike">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Whole school approach</a:t>
                      </a:r>
                      <a:r>
                        <a:rPr lang="en-GB" sz="900" b="0" i="0" u="none" strike="noStrike">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to supporting emotional wellbeing;</a:t>
                      </a:r>
                      <a:endParaRPr lang="en-GB" sz="1500" b="0" i="0" u="none" strike="noStrike">
                        <a:effectLst/>
                        <a:latin typeface="Arial" panose="020B0604020202020204" pitchFamily="34" charset="0"/>
                      </a:endParaRPr>
                    </a:p>
                    <a:p>
                      <a:pPr marL="347472" indent="-347472" algn="l" fontAlgn="t">
                        <a:lnSpc>
                          <a:spcPct val="115000"/>
                        </a:lnSpc>
                        <a:spcBef>
                          <a:spcPts val="0"/>
                        </a:spcBef>
                        <a:spcAft>
                          <a:spcPts val="1000"/>
                        </a:spcAft>
                        <a:tabLst>
                          <a:tab pos="228600" algn="l"/>
                        </a:tabLst>
                      </a:pPr>
                      <a:r>
                        <a:rPr lang="en-GB" sz="900" b="0" i="0" u="none" strike="noStrike">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Identified SMT lead for Emotional Wellbeing</a:t>
                      </a:r>
                      <a:endParaRPr lang="en-GB" sz="1500" b="0" i="0" u="none" strike="noStrike">
                        <a:effectLst/>
                        <a:latin typeface="Arial" panose="020B0604020202020204" pitchFamily="34" charset="0"/>
                      </a:endParaRPr>
                    </a:p>
                    <a:p>
                      <a:pPr marL="347472" indent="-347472" algn="l" fontAlgn="t">
                        <a:lnSpc>
                          <a:spcPct val="115000"/>
                        </a:lnSpc>
                        <a:spcBef>
                          <a:spcPts val="0"/>
                        </a:spcBef>
                        <a:spcAft>
                          <a:spcPts val="1000"/>
                        </a:spcAft>
                        <a:tabLst>
                          <a:tab pos="228600" algn="l"/>
                        </a:tabLst>
                      </a:pPr>
                      <a:r>
                        <a:rPr lang="en-GB" sz="900" b="0" i="0" u="none" strike="noStrike">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DfE lead training</a:t>
                      </a:r>
                      <a:endParaRPr lang="en-GB" sz="1500" b="0" i="0" u="none" strike="noStrike">
                        <a:effectLst/>
                        <a:latin typeface="Arial" panose="020B0604020202020204" pitchFamily="34" charset="0"/>
                      </a:endParaRPr>
                    </a:p>
                    <a:p>
                      <a:pPr marL="347472" indent="-347472" algn="l" fontAlgn="t">
                        <a:lnSpc>
                          <a:spcPct val="115000"/>
                        </a:lnSpc>
                        <a:spcBef>
                          <a:spcPts val="0"/>
                        </a:spcBef>
                        <a:spcAft>
                          <a:spcPts val="1000"/>
                        </a:spcAft>
                        <a:tabLst>
                          <a:tab pos="228600" algn="l"/>
                        </a:tabLst>
                      </a:pPr>
                      <a:r>
                        <a:rPr lang="en-GB" sz="900" b="0" i="0" u="none" strike="noStrike">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Relational approach to manage behaviour</a:t>
                      </a:r>
                      <a:endParaRPr lang="en-GB" sz="1500" b="0" i="0" u="none" strike="noStrike">
                        <a:effectLst/>
                        <a:latin typeface="Arial" panose="020B0604020202020204" pitchFamily="34" charset="0"/>
                      </a:endParaRPr>
                    </a:p>
                    <a:p>
                      <a:pPr marL="347472" indent="-347472" algn="l" fontAlgn="t">
                        <a:lnSpc>
                          <a:spcPct val="115000"/>
                        </a:lnSpc>
                        <a:spcBef>
                          <a:spcPts val="0"/>
                        </a:spcBef>
                        <a:spcAft>
                          <a:spcPts val="1000"/>
                        </a:spcAft>
                        <a:tabLst>
                          <a:tab pos="228600" algn="l"/>
                        </a:tabLst>
                      </a:pPr>
                      <a:r>
                        <a:rPr lang="en-GB" sz="900" b="0" i="0" u="none" strike="noStrike">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Social and emotional skills modelled and taught explicitly throughout curriculum</a:t>
                      </a:r>
                      <a:endParaRPr lang="en-GB" sz="1500" b="0" i="0" u="none" strike="noStrike">
                        <a:effectLst/>
                        <a:latin typeface="Arial" panose="020B0604020202020204" pitchFamily="34" charset="0"/>
                      </a:endParaRPr>
                    </a:p>
                    <a:p>
                      <a:pPr marL="347472" indent="-347472" algn="l" fontAlgn="t">
                        <a:lnSpc>
                          <a:spcPct val="115000"/>
                        </a:lnSpc>
                        <a:spcBef>
                          <a:spcPts val="0"/>
                        </a:spcBef>
                        <a:spcAft>
                          <a:spcPts val="1000"/>
                        </a:spcAft>
                        <a:tabLst>
                          <a:tab pos="228600" algn="l"/>
                        </a:tabLst>
                      </a:pPr>
                      <a:r>
                        <a:rPr lang="en-GB" sz="900" b="0" i="0" u="none" strike="noStrike">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Healthy Minds Chartermark</a:t>
                      </a:r>
                      <a:endParaRPr lang="en-GB" sz="1500" b="0" i="0" u="none" strike="noStrike">
                        <a:effectLst/>
                        <a:latin typeface="Arial" panose="020B0604020202020204" pitchFamily="34" charset="0"/>
                      </a:endParaRPr>
                    </a:p>
                    <a:p>
                      <a:pPr marL="228600" algn="l" fontAlgn="t">
                        <a:lnSpc>
                          <a:spcPct val="115000"/>
                        </a:lnSpc>
                        <a:spcBef>
                          <a:spcPts val="0"/>
                        </a:spcBef>
                        <a:spcAft>
                          <a:spcPts val="1000"/>
                        </a:spcAft>
                        <a:tabLst>
                          <a:tab pos="457200" algn="l"/>
                        </a:tabLst>
                      </a:pPr>
                      <a:r>
                        <a:rPr lang="en-GB" sz="900" b="0" i="1" u="none" strike="noStrike">
                          <a:effectLst/>
                          <a:latin typeface="Calibri" panose="020F0502020204030204" pitchFamily="34" charset="0"/>
                          <a:ea typeface="Calibri" panose="020F0502020204030204" pitchFamily="34" charset="0"/>
                          <a:cs typeface="Times New Roman" panose="02020603050405020304" pitchFamily="18" charset="0"/>
                        </a:rPr>
                        <a:t> </a:t>
                      </a:r>
                      <a:endParaRPr lang="en-GB" sz="1500" b="0" i="0" u="none" strike="noStrike">
                        <a:effectLst/>
                        <a:latin typeface="Arial" panose="020B0604020202020204" pitchFamily="34" charset="0"/>
                      </a:endParaRPr>
                    </a:p>
                  </a:txBody>
                  <a:tcPr marL="55818" marR="55818" marT="775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228600" algn="l" fontAlgn="t">
                        <a:lnSpc>
                          <a:spcPct val="115000"/>
                        </a:lnSpc>
                        <a:spcBef>
                          <a:spcPts val="0"/>
                        </a:spcBef>
                        <a:spcAft>
                          <a:spcPts val="1000"/>
                        </a:spcAft>
                      </a:pPr>
                      <a:r>
                        <a:rPr lang="en-GB" sz="900" b="1" i="0" u="none" strike="noStrike">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Core School Offer</a:t>
                      </a:r>
                      <a:endParaRPr lang="en-GB" sz="1500" b="0" i="0" u="none" strike="noStrike">
                        <a:effectLst/>
                        <a:latin typeface="Arial" panose="020B0604020202020204" pitchFamily="34" charset="0"/>
                      </a:endParaRPr>
                    </a:p>
                    <a:p>
                      <a:pPr marL="228600" algn="l" fontAlgn="t">
                        <a:lnSpc>
                          <a:spcPct val="115000"/>
                        </a:lnSpc>
                        <a:spcBef>
                          <a:spcPts val="0"/>
                        </a:spcBef>
                        <a:spcAft>
                          <a:spcPts val="1000"/>
                        </a:spcAft>
                      </a:pPr>
                      <a:r>
                        <a:rPr lang="en-GB" sz="900" b="0" i="0" u="none" strike="noStrike">
                          <a:effectLst/>
                          <a:latin typeface="Calibri" panose="020F0502020204030204" pitchFamily="34" charset="0"/>
                          <a:ea typeface="Calibri" panose="020F0502020204030204" pitchFamily="34" charset="0"/>
                          <a:cs typeface="Times New Roman" panose="02020603050405020304" pitchFamily="18" charset="0"/>
                        </a:rPr>
                        <a:t> </a:t>
                      </a:r>
                      <a:endParaRPr lang="en-GB" sz="1500" b="0" i="0" u="none" strike="noStrike">
                        <a:effectLst/>
                        <a:latin typeface="Arial" panose="020B0604020202020204" pitchFamily="34" charset="0"/>
                      </a:endParaRPr>
                    </a:p>
                    <a:p>
                      <a:pPr marL="347472" indent="-347472" algn="l" fontAlgn="t">
                        <a:lnSpc>
                          <a:spcPct val="115000"/>
                        </a:lnSpc>
                        <a:spcBef>
                          <a:spcPts val="0"/>
                        </a:spcBef>
                        <a:spcAft>
                          <a:spcPts val="1000"/>
                        </a:spcAft>
                        <a:tabLst>
                          <a:tab pos="228600" algn="l"/>
                        </a:tabLst>
                      </a:pPr>
                      <a:r>
                        <a:rPr lang="en-GB" sz="900" b="0" i="0" u="none" strike="noStrike">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School maintains up to date information on resources and other sources of support to support Emotional Wellbeing</a:t>
                      </a:r>
                      <a:endParaRPr lang="en-GB" sz="1500" b="0" i="0" u="none" strike="noStrike">
                        <a:effectLst/>
                        <a:latin typeface="Arial" panose="020B0604020202020204" pitchFamily="34" charset="0"/>
                      </a:endParaRPr>
                    </a:p>
                    <a:p>
                      <a:pPr marL="347472" indent="-347472" algn="l" fontAlgn="t">
                        <a:lnSpc>
                          <a:spcPct val="115000"/>
                        </a:lnSpc>
                        <a:spcBef>
                          <a:spcPts val="0"/>
                        </a:spcBef>
                        <a:spcAft>
                          <a:spcPts val="1000"/>
                        </a:spcAft>
                        <a:tabLst>
                          <a:tab pos="228600" algn="l"/>
                        </a:tabLst>
                      </a:pPr>
                      <a:r>
                        <a:rPr lang="en-GB" sz="900" b="0" i="0" u="none" strike="noStrike">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Information is easily available and shared such that it empowers young people and families to find the best ways of supporting their mental health and wellbeing.</a:t>
                      </a:r>
                      <a:endParaRPr lang="en-GB" sz="1500" b="0" i="0" u="none" strike="noStrike">
                        <a:effectLst/>
                        <a:latin typeface="Arial" panose="020B0604020202020204" pitchFamily="34" charset="0"/>
                      </a:endParaRPr>
                    </a:p>
                    <a:p>
                      <a:pPr marL="347472" indent="-347472" algn="l" fontAlgn="t">
                        <a:lnSpc>
                          <a:spcPct val="115000"/>
                        </a:lnSpc>
                        <a:spcBef>
                          <a:spcPts val="0"/>
                        </a:spcBef>
                        <a:spcAft>
                          <a:spcPts val="1000"/>
                        </a:spcAft>
                        <a:tabLst>
                          <a:tab pos="228600" algn="l"/>
                        </a:tabLst>
                      </a:pPr>
                      <a:r>
                        <a:rPr lang="en-GB" sz="900" b="0" i="0" u="none" strike="noStrike">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School actively keeps up to date via Mental</a:t>
                      </a:r>
                      <a:r>
                        <a:rPr lang="en-GB" sz="900" b="0" i="1" u="none" strike="noStrike">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Health Champions or Mental Health Champions Plus</a:t>
                      </a:r>
                      <a:endParaRPr lang="en-GB" sz="1500" b="0" i="0" u="none" strike="noStrike">
                        <a:effectLst/>
                        <a:latin typeface="Arial" panose="020B0604020202020204" pitchFamily="34" charset="0"/>
                      </a:endParaRPr>
                    </a:p>
                    <a:p>
                      <a:pPr marL="228600" algn="l" fontAlgn="t">
                        <a:lnSpc>
                          <a:spcPct val="115000"/>
                        </a:lnSpc>
                        <a:spcBef>
                          <a:spcPts val="0"/>
                        </a:spcBef>
                        <a:spcAft>
                          <a:spcPts val="1000"/>
                        </a:spcAft>
                      </a:pPr>
                      <a:r>
                        <a:rPr lang="en-GB" sz="900" b="0" i="1" u="none" strike="noStrike">
                          <a:effectLst/>
                          <a:latin typeface="Calibri" panose="020F0502020204030204" pitchFamily="34" charset="0"/>
                          <a:ea typeface="Calibri" panose="020F0502020204030204" pitchFamily="34" charset="0"/>
                          <a:cs typeface="Times New Roman" panose="02020603050405020304" pitchFamily="18" charset="0"/>
                        </a:rPr>
                        <a:t> </a:t>
                      </a:r>
                      <a:endParaRPr lang="en-GB" sz="1500" b="0" i="0" u="none" strike="noStrike">
                        <a:effectLst/>
                        <a:latin typeface="Arial" panose="020B0604020202020204" pitchFamily="34" charset="0"/>
                      </a:endParaRPr>
                    </a:p>
                    <a:p>
                      <a:pPr marL="228600" algn="l" fontAlgn="t">
                        <a:lnSpc>
                          <a:spcPct val="115000"/>
                        </a:lnSpc>
                        <a:spcBef>
                          <a:spcPts val="0"/>
                        </a:spcBef>
                        <a:spcAft>
                          <a:spcPts val="1000"/>
                        </a:spcAft>
                      </a:pPr>
                      <a:r>
                        <a:rPr lang="en-GB" sz="900" b="0" i="0" u="none" strike="noStrike">
                          <a:effectLst/>
                          <a:latin typeface="Calibri" panose="020F0502020204030204" pitchFamily="34" charset="0"/>
                          <a:ea typeface="Calibri" panose="020F0502020204030204" pitchFamily="34" charset="0"/>
                          <a:cs typeface="Times New Roman" panose="02020603050405020304" pitchFamily="18" charset="0"/>
                        </a:rPr>
                        <a:t> </a:t>
                      </a:r>
                      <a:endParaRPr lang="en-GB" sz="1500" b="0" i="0" u="none" strike="noStrike">
                        <a:effectLst/>
                        <a:latin typeface="Arial" panose="020B0604020202020204" pitchFamily="34" charset="0"/>
                      </a:endParaRPr>
                    </a:p>
                  </a:txBody>
                  <a:tcPr marL="55818" marR="55818" marT="775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fontAlgn="t">
                        <a:lnSpc>
                          <a:spcPct val="115000"/>
                        </a:lnSpc>
                        <a:spcBef>
                          <a:spcPts val="0"/>
                        </a:spcBef>
                        <a:spcAft>
                          <a:spcPts val="1000"/>
                        </a:spcAft>
                      </a:pPr>
                      <a:r>
                        <a:rPr lang="en-US" sz="900" b="1" i="0" u="none" strike="noStrike">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School Support Level</a:t>
                      </a:r>
                      <a:r>
                        <a:rPr lang="en-US" sz="900" b="0" i="0" u="none" strike="noStrike">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900" b="1" i="0" u="none" strike="noStrike">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or EHCP</a:t>
                      </a:r>
                      <a:r>
                        <a:rPr lang="en-US" sz="900" b="0" i="0" u="none" strike="noStrike">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(Code of Practice)</a:t>
                      </a:r>
                      <a:endParaRPr lang="en-US" sz="1500" b="0" i="0" u="none" strike="noStrike">
                        <a:effectLst/>
                        <a:latin typeface="Arial" panose="020B0604020202020204" pitchFamily="34" charset="0"/>
                      </a:endParaRPr>
                    </a:p>
                    <a:p>
                      <a:pPr marL="228600" algn="ctr" fontAlgn="t">
                        <a:lnSpc>
                          <a:spcPct val="115000"/>
                        </a:lnSpc>
                        <a:spcBef>
                          <a:spcPts val="0"/>
                        </a:spcBef>
                        <a:spcAft>
                          <a:spcPts val="1000"/>
                        </a:spcAft>
                      </a:pPr>
                      <a:r>
                        <a:rPr lang="en-US" sz="900" b="0" i="0" u="none" strike="noStrike">
                          <a:effectLst/>
                          <a:latin typeface="Calibri" panose="020F0502020204030204" pitchFamily="34" charset="0"/>
                          <a:ea typeface="Calibri" panose="020F0502020204030204" pitchFamily="34" charset="0"/>
                          <a:cs typeface="Times New Roman" panose="02020603050405020304" pitchFamily="18" charset="0"/>
                        </a:rPr>
                        <a:t> </a:t>
                      </a:r>
                      <a:endParaRPr lang="en-US" sz="1500" b="0" i="0" u="none" strike="noStrike">
                        <a:effectLst/>
                        <a:latin typeface="Arial" panose="020B0604020202020204" pitchFamily="34" charset="0"/>
                      </a:endParaRPr>
                    </a:p>
                    <a:p>
                      <a:pPr marL="347472" indent="-347472" algn="ctr" fontAlgn="t">
                        <a:lnSpc>
                          <a:spcPct val="115000"/>
                        </a:lnSpc>
                        <a:spcBef>
                          <a:spcPts val="0"/>
                        </a:spcBef>
                        <a:spcAft>
                          <a:spcPts val="1000"/>
                        </a:spcAft>
                        <a:tabLst>
                          <a:tab pos="228600" algn="l"/>
                        </a:tabLst>
                      </a:pPr>
                      <a:r>
                        <a:rPr lang="en-US" sz="900" b="0" i="0" u="none" strike="noStrike">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Use of graduated response framework (</a:t>
                      </a:r>
                      <a:r>
                        <a:rPr lang="en-US" sz="900" b="0" i="0" u="none" strike="noStrike">
                          <a:solidFill>
                            <a:srgbClr val="000000"/>
                          </a:solidFill>
                          <a:effectLst/>
                          <a:latin typeface="Calibri" panose="020F0502020204030204" pitchFamily="34" charset="0"/>
                          <a:ea typeface="Calibri" panose="020F0502020204030204" pitchFamily="34" charset="0"/>
                          <a:cs typeface="Times New Roman" panose="02020603050405020304" pitchFamily="18" charset="0"/>
                          <a:hlinkClick r:id="rId2"/>
                        </a:rPr>
                        <a:t>Matrix of Need</a:t>
                      </a:r>
                      <a:r>
                        <a:rPr lang="en-US" sz="900" b="0" i="0" u="none" strike="noStrike">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t>
                      </a:r>
                      <a:endParaRPr lang="en-US" sz="1500" b="0" i="0" u="none" strike="noStrike">
                        <a:effectLst/>
                        <a:latin typeface="Arial" panose="020B0604020202020204" pitchFamily="34" charset="0"/>
                      </a:endParaRPr>
                    </a:p>
                    <a:p>
                      <a:pPr marL="347472" indent="-347472" algn="ctr" fontAlgn="t">
                        <a:lnSpc>
                          <a:spcPct val="115000"/>
                        </a:lnSpc>
                        <a:spcBef>
                          <a:spcPts val="0"/>
                        </a:spcBef>
                        <a:spcAft>
                          <a:spcPts val="1000"/>
                        </a:spcAft>
                        <a:tabLst>
                          <a:tab pos="228600" algn="l"/>
                        </a:tabLst>
                      </a:pPr>
                      <a:r>
                        <a:rPr lang="en-US" sz="900" b="0" i="0" u="none" strike="noStrike">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Individual Plan / MSP to identify needs, implement support and monitor progress.</a:t>
                      </a:r>
                      <a:endParaRPr lang="en-US" sz="1500" b="0" i="0" u="none" strike="noStrike">
                        <a:effectLst/>
                        <a:latin typeface="Arial" panose="020B0604020202020204" pitchFamily="34" charset="0"/>
                      </a:endParaRPr>
                    </a:p>
                    <a:p>
                      <a:pPr marL="347472" indent="-347472" algn="ctr" fontAlgn="t">
                        <a:lnSpc>
                          <a:spcPct val="115000"/>
                        </a:lnSpc>
                        <a:spcBef>
                          <a:spcPts val="0"/>
                        </a:spcBef>
                        <a:spcAft>
                          <a:spcPts val="1000"/>
                        </a:spcAft>
                        <a:tabLst>
                          <a:tab pos="228600" algn="l"/>
                        </a:tabLst>
                      </a:pPr>
                      <a:r>
                        <a:rPr lang="en-US" sz="900" b="0" i="0" u="none" strike="noStrike">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Key-working approaches to ensure the child / young person has a trusted adult support during vulnerable times.</a:t>
                      </a:r>
                      <a:endParaRPr lang="en-US" sz="1500" b="0" i="0" u="none" strike="noStrike">
                        <a:effectLst/>
                        <a:latin typeface="Arial" panose="020B0604020202020204" pitchFamily="34" charset="0"/>
                      </a:endParaRPr>
                    </a:p>
                    <a:p>
                      <a:pPr marL="347472" indent="-347472" algn="ctr" fontAlgn="t">
                        <a:lnSpc>
                          <a:spcPct val="115000"/>
                        </a:lnSpc>
                        <a:spcBef>
                          <a:spcPts val="0"/>
                        </a:spcBef>
                        <a:spcAft>
                          <a:spcPts val="1000"/>
                        </a:spcAft>
                        <a:tabLst>
                          <a:tab pos="228600" algn="l"/>
                        </a:tabLst>
                      </a:pPr>
                      <a:r>
                        <a:rPr lang="en-US" sz="900" b="0" i="0" u="none" strike="noStrike">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Additional adult support from delegated SEN budget (up to 16 hours)</a:t>
                      </a:r>
                      <a:endParaRPr lang="en-US" sz="1500" b="0" i="0" u="none" strike="noStrike">
                        <a:effectLst/>
                        <a:latin typeface="Arial" panose="020B0604020202020204" pitchFamily="34" charset="0"/>
                      </a:endParaRPr>
                    </a:p>
                    <a:p>
                      <a:pPr marL="347472" indent="-347472" algn="ctr" fontAlgn="t">
                        <a:lnSpc>
                          <a:spcPct val="115000"/>
                        </a:lnSpc>
                        <a:spcBef>
                          <a:spcPts val="0"/>
                        </a:spcBef>
                        <a:spcAft>
                          <a:spcPts val="1000"/>
                        </a:spcAft>
                        <a:tabLst>
                          <a:tab pos="228600" algn="l"/>
                        </a:tabLst>
                      </a:pPr>
                      <a:r>
                        <a:rPr lang="en-US" sz="900" b="0" i="0" u="none" strike="noStrike">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Social and emotional skills taught explicitly individually or as part of group.</a:t>
                      </a:r>
                      <a:endParaRPr lang="en-US" sz="1500" b="0" i="0" u="none" strike="noStrike">
                        <a:effectLst/>
                        <a:latin typeface="Arial" panose="020B0604020202020204" pitchFamily="34" charset="0"/>
                      </a:endParaRPr>
                    </a:p>
                    <a:p>
                      <a:pPr marL="347472" indent="-347472" algn="ctr" fontAlgn="t">
                        <a:lnSpc>
                          <a:spcPct val="115000"/>
                        </a:lnSpc>
                        <a:spcBef>
                          <a:spcPts val="0"/>
                        </a:spcBef>
                        <a:spcAft>
                          <a:spcPts val="1000"/>
                        </a:spcAft>
                        <a:tabLst>
                          <a:tab pos="228600" algn="l"/>
                        </a:tabLst>
                      </a:pPr>
                      <a:r>
                        <a:rPr lang="en-US" sz="900" b="0" i="0" u="none" strike="noStrike">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Intervention programmes with familiar skilled and experienced staff</a:t>
                      </a:r>
                      <a:endParaRPr lang="en-US" sz="1500" b="0" i="0" u="none" strike="noStrike">
                        <a:effectLst/>
                        <a:latin typeface="Arial" panose="020B0604020202020204" pitchFamily="34" charset="0"/>
                      </a:endParaRPr>
                    </a:p>
                    <a:p>
                      <a:pPr marL="347472" indent="-347472" algn="ctr" fontAlgn="t">
                        <a:lnSpc>
                          <a:spcPct val="115000"/>
                        </a:lnSpc>
                        <a:spcBef>
                          <a:spcPts val="0"/>
                        </a:spcBef>
                        <a:spcAft>
                          <a:spcPts val="1000"/>
                        </a:spcAft>
                        <a:tabLst>
                          <a:tab pos="228600" algn="l"/>
                        </a:tabLst>
                      </a:pPr>
                      <a:r>
                        <a:rPr lang="en-US" sz="900" b="0" i="0" u="none" strike="noStrike">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Planned, frequent time in smaller groups and individually in order to develop social skills and emotional regulation.</a:t>
                      </a:r>
                      <a:endParaRPr lang="en-US" sz="1500" b="0" i="0" u="none" strike="noStrike">
                        <a:effectLst/>
                        <a:latin typeface="Arial" panose="020B0604020202020204" pitchFamily="34" charset="0"/>
                      </a:endParaRPr>
                    </a:p>
                  </a:txBody>
                  <a:tcPr marL="55818" marR="55818" marT="775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5B3D7"/>
                    </a:solidFill>
                  </a:tcPr>
                </a:tc>
                <a:tc>
                  <a:txBody>
                    <a:bodyPr/>
                    <a:lstStyle/>
                    <a:p>
                      <a:pPr algn="ctr" fontAlgn="t">
                        <a:lnSpc>
                          <a:spcPct val="115000"/>
                        </a:lnSpc>
                        <a:spcBef>
                          <a:spcPts val="0"/>
                        </a:spcBef>
                        <a:spcAft>
                          <a:spcPts val="1000"/>
                        </a:spcAft>
                      </a:pPr>
                      <a:r>
                        <a:rPr lang="en-US" sz="900" b="1" i="0" u="none" strike="noStrike">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School Support Level</a:t>
                      </a:r>
                      <a:r>
                        <a:rPr lang="en-US" sz="900" b="0" i="0" u="none" strike="noStrike">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900" b="1" i="0" u="none" strike="noStrike">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or EHCP</a:t>
                      </a:r>
                      <a:r>
                        <a:rPr lang="en-US" sz="900" b="0" i="0" u="none" strike="noStrike">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(Code of Practice)</a:t>
                      </a:r>
                      <a:endParaRPr lang="en-US" sz="1500" b="0" i="0" u="none" strike="noStrike">
                        <a:effectLst/>
                        <a:latin typeface="Arial" panose="020B0604020202020204" pitchFamily="34" charset="0"/>
                      </a:endParaRPr>
                    </a:p>
                    <a:p>
                      <a:pPr marL="228600" algn="ctr" fontAlgn="t">
                        <a:lnSpc>
                          <a:spcPct val="115000"/>
                        </a:lnSpc>
                        <a:spcBef>
                          <a:spcPts val="0"/>
                        </a:spcBef>
                        <a:spcAft>
                          <a:spcPts val="1000"/>
                        </a:spcAft>
                      </a:pPr>
                      <a:r>
                        <a:rPr lang="en-US" sz="900" b="0" i="0" u="none" strike="noStrike">
                          <a:effectLst/>
                          <a:latin typeface="Calibri" panose="020F0502020204030204" pitchFamily="34" charset="0"/>
                          <a:ea typeface="Calibri" panose="020F0502020204030204" pitchFamily="34" charset="0"/>
                          <a:cs typeface="Times New Roman" panose="02020603050405020304" pitchFamily="18" charset="0"/>
                        </a:rPr>
                        <a:t> </a:t>
                      </a:r>
                      <a:endParaRPr lang="en-US" sz="1500" b="0" i="0" u="none" strike="noStrike">
                        <a:effectLst/>
                        <a:latin typeface="Arial" panose="020B0604020202020204" pitchFamily="34" charset="0"/>
                      </a:endParaRPr>
                    </a:p>
                    <a:p>
                      <a:pPr marL="347472" indent="-347472" algn="ctr" fontAlgn="t">
                        <a:lnSpc>
                          <a:spcPct val="115000"/>
                        </a:lnSpc>
                        <a:spcBef>
                          <a:spcPts val="0"/>
                        </a:spcBef>
                        <a:spcAft>
                          <a:spcPts val="1000"/>
                        </a:spcAft>
                        <a:tabLst>
                          <a:tab pos="228600" algn="l"/>
                        </a:tabLst>
                      </a:pPr>
                      <a:r>
                        <a:rPr lang="en-US" sz="900" b="0" i="0" u="none" strike="noStrike">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As with previous but also referral to external service or school based MHP</a:t>
                      </a:r>
                      <a:endParaRPr lang="en-US" sz="1500" b="0" i="0" u="none" strike="noStrike">
                        <a:effectLst/>
                        <a:latin typeface="Arial" panose="020B0604020202020204" pitchFamily="34" charset="0"/>
                      </a:endParaRPr>
                    </a:p>
                    <a:p>
                      <a:pPr marL="347472" indent="-347472" algn="ctr" fontAlgn="t">
                        <a:lnSpc>
                          <a:spcPct val="115000"/>
                        </a:lnSpc>
                        <a:spcBef>
                          <a:spcPts val="0"/>
                        </a:spcBef>
                        <a:spcAft>
                          <a:spcPts val="1000"/>
                        </a:spcAft>
                        <a:tabLst>
                          <a:tab pos="228600" algn="l"/>
                        </a:tabLst>
                      </a:pPr>
                      <a:r>
                        <a:rPr lang="en-US" sz="900" b="0" i="0" u="none" strike="noStrike">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For example: Assessment, consultation and intervention from educational psychologist</a:t>
                      </a:r>
                      <a:endParaRPr lang="en-US" sz="1500" b="0" i="0" u="none" strike="noStrike">
                        <a:effectLst/>
                        <a:latin typeface="Arial" panose="020B0604020202020204" pitchFamily="34" charset="0"/>
                      </a:endParaRPr>
                    </a:p>
                    <a:p>
                      <a:pPr marL="347472" indent="-347472" algn="ctr" fontAlgn="t">
                        <a:lnSpc>
                          <a:spcPct val="115000"/>
                        </a:lnSpc>
                        <a:spcBef>
                          <a:spcPts val="0"/>
                        </a:spcBef>
                        <a:spcAft>
                          <a:spcPts val="1000"/>
                        </a:spcAft>
                        <a:tabLst>
                          <a:tab pos="228600" algn="l"/>
                        </a:tabLst>
                      </a:pPr>
                      <a:r>
                        <a:rPr lang="en-US" sz="900" b="0" i="0" u="none" strike="noStrike">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6 weeks 1:1 evidence based intervention from Educational Emotional Wellbeing practitioner.</a:t>
                      </a:r>
                      <a:endParaRPr lang="en-US" sz="1500" b="0" i="0" u="none" strike="noStrike">
                        <a:effectLst/>
                        <a:latin typeface="Arial" panose="020B0604020202020204" pitchFamily="34" charset="0"/>
                      </a:endParaRPr>
                    </a:p>
                    <a:p>
                      <a:pPr algn="ctr" fontAlgn="t">
                        <a:lnSpc>
                          <a:spcPct val="115000"/>
                        </a:lnSpc>
                        <a:spcBef>
                          <a:spcPts val="0"/>
                        </a:spcBef>
                        <a:spcAft>
                          <a:spcPts val="1000"/>
                        </a:spcAft>
                      </a:pPr>
                      <a:r>
                        <a:rPr lang="en-US" sz="900" b="0" i="0" u="none" strike="noStrike">
                          <a:effectLst/>
                          <a:latin typeface="Calibri" panose="020F0502020204030204" pitchFamily="34" charset="0"/>
                          <a:ea typeface="Calibri" panose="020F0502020204030204" pitchFamily="34" charset="0"/>
                          <a:cs typeface="Times New Roman" panose="02020603050405020304" pitchFamily="18" charset="0"/>
                        </a:rPr>
                        <a:t> </a:t>
                      </a:r>
                      <a:endParaRPr lang="en-US" sz="1500" b="0" i="0" u="none" strike="noStrike">
                        <a:effectLst/>
                        <a:latin typeface="Arial" panose="020B0604020202020204" pitchFamily="34" charset="0"/>
                      </a:endParaRPr>
                    </a:p>
                  </a:txBody>
                  <a:tcPr marL="55818" marR="55818" marT="775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2A1C7"/>
                    </a:solidFill>
                  </a:tcPr>
                </a:tc>
                <a:tc>
                  <a:txBody>
                    <a:bodyPr/>
                    <a:lstStyle/>
                    <a:p>
                      <a:pPr algn="ctr" fontAlgn="t">
                        <a:lnSpc>
                          <a:spcPct val="115000"/>
                        </a:lnSpc>
                        <a:spcBef>
                          <a:spcPts val="0"/>
                        </a:spcBef>
                        <a:spcAft>
                          <a:spcPts val="1000"/>
                        </a:spcAft>
                      </a:pPr>
                      <a:r>
                        <a:rPr lang="en-US" sz="900" b="1" i="0" u="none" strike="noStrike"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School Support Level</a:t>
                      </a:r>
                      <a:r>
                        <a:rPr lang="en-US" sz="900" b="0" i="0" u="none" strike="noStrike"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900" b="1" i="0" u="none" strike="noStrike"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or EHCP</a:t>
                      </a:r>
                      <a:r>
                        <a:rPr lang="en-US" sz="900" b="0" i="0" u="none" strike="noStrike"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(Code of Practice)</a:t>
                      </a:r>
                      <a:endParaRPr lang="en-US" sz="1500" b="0" i="0" u="none" strike="noStrike" dirty="0">
                        <a:effectLst/>
                        <a:latin typeface="Arial" panose="020B0604020202020204" pitchFamily="34" charset="0"/>
                      </a:endParaRPr>
                    </a:p>
                    <a:p>
                      <a:pPr algn="ctr" fontAlgn="t">
                        <a:lnSpc>
                          <a:spcPct val="115000"/>
                        </a:lnSpc>
                        <a:spcBef>
                          <a:spcPts val="0"/>
                        </a:spcBef>
                        <a:spcAft>
                          <a:spcPts val="1000"/>
                        </a:spcAft>
                      </a:pPr>
                      <a:r>
                        <a:rPr lang="en-US" sz="900" b="0" i="1" u="none" strike="noStrike" dirty="0">
                          <a:effectLst/>
                          <a:latin typeface="Calibri" panose="020F0502020204030204" pitchFamily="34" charset="0"/>
                          <a:ea typeface="Calibri" panose="020F0502020204030204" pitchFamily="34" charset="0"/>
                          <a:cs typeface="Times New Roman" panose="02020603050405020304" pitchFamily="18" charset="0"/>
                        </a:rPr>
                        <a:t> </a:t>
                      </a:r>
                      <a:endParaRPr lang="en-US" sz="1500" b="0" i="0" u="none" strike="noStrike" dirty="0">
                        <a:effectLst/>
                        <a:latin typeface="Arial" panose="020B0604020202020204" pitchFamily="34" charset="0"/>
                      </a:endParaRPr>
                    </a:p>
                    <a:p>
                      <a:pPr marL="347472" indent="-347472" algn="ctr" fontAlgn="t">
                        <a:lnSpc>
                          <a:spcPct val="115000"/>
                        </a:lnSpc>
                        <a:spcBef>
                          <a:spcPts val="0"/>
                        </a:spcBef>
                        <a:spcAft>
                          <a:spcPts val="1000"/>
                        </a:spcAft>
                        <a:tabLst>
                          <a:tab pos="228600" algn="l"/>
                        </a:tabLst>
                      </a:pPr>
                      <a:r>
                        <a:rPr lang="en-US" sz="900" b="0" i="0" u="none" strike="noStrike"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As with previous but also referral to external health based team.</a:t>
                      </a:r>
                      <a:endParaRPr lang="en-US" sz="1500" b="0" i="0" u="none" strike="noStrike" dirty="0">
                        <a:effectLst/>
                        <a:latin typeface="Arial" panose="020B0604020202020204" pitchFamily="34" charset="0"/>
                      </a:endParaRPr>
                    </a:p>
                    <a:p>
                      <a:pPr marL="347472" indent="-347472" algn="ctr" fontAlgn="t">
                        <a:lnSpc>
                          <a:spcPct val="115000"/>
                        </a:lnSpc>
                        <a:spcBef>
                          <a:spcPts val="0"/>
                        </a:spcBef>
                        <a:spcAft>
                          <a:spcPts val="1000"/>
                        </a:spcAft>
                        <a:tabLst>
                          <a:tab pos="228600" algn="l"/>
                        </a:tabLst>
                      </a:pPr>
                      <a:r>
                        <a:rPr lang="en-US" sz="900" b="0" i="0" u="none" strike="noStrike"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Support other agencies to understand the YP and their context</a:t>
                      </a:r>
                      <a:endParaRPr lang="en-US" sz="1500" b="0" i="0" u="none" strike="noStrike" dirty="0">
                        <a:effectLst/>
                        <a:latin typeface="Arial" panose="020B0604020202020204" pitchFamily="34" charset="0"/>
                      </a:endParaRPr>
                    </a:p>
                    <a:p>
                      <a:pPr marL="347472" indent="-347472" algn="ctr" fontAlgn="t">
                        <a:lnSpc>
                          <a:spcPct val="115000"/>
                        </a:lnSpc>
                        <a:spcBef>
                          <a:spcPts val="0"/>
                        </a:spcBef>
                        <a:spcAft>
                          <a:spcPts val="1000"/>
                        </a:spcAft>
                        <a:tabLst>
                          <a:tab pos="228600" algn="l"/>
                        </a:tabLst>
                      </a:pPr>
                      <a:r>
                        <a:rPr lang="en-US" sz="900" b="0" i="0" u="none" strike="noStrike"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 multi-agency response including Social Care is usually required</a:t>
                      </a:r>
                      <a:endParaRPr lang="en-US" sz="1500" b="0" i="0" u="none" strike="noStrike" dirty="0">
                        <a:effectLst/>
                        <a:latin typeface="Arial" panose="020B0604020202020204" pitchFamily="34" charset="0"/>
                      </a:endParaRPr>
                    </a:p>
                    <a:p>
                      <a:pPr algn="ctr" fontAlgn="t">
                        <a:lnSpc>
                          <a:spcPct val="115000"/>
                        </a:lnSpc>
                        <a:spcBef>
                          <a:spcPts val="0"/>
                        </a:spcBef>
                        <a:spcAft>
                          <a:spcPts val="1000"/>
                        </a:spcAft>
                      </a:pPr>
                      <a:r>
                        <a:rPr lang="en-US" sz="900" b="0" i="1" u="none" strike="noStrike" dirty="0">
                          <a:effectLst/>
                          <a:latin typeface="Calibri" panose="020F0502020204030204" pitchFamily="34" charset="0"/>
                          <a:ea typeface="Calibri" panose="020F0502020204030204" pitchFamily="34" charset="0"/>
                          <a:cs typeface="Times New Roman" panose="02020603050405020304" pitchFamily="18" charset="0"/>
                        </a:rPr>
                        <a:t> </a:t>
                      </a:r>
                      <a:endParaRPr lang="en-US" sz="1500" b="0" i="0" u="none" strike="noStrike" dirty="0">
                        <a:effectLst/>
                        <a:latin typeface="Arial" panose="020B0604020202020204" pitchFamily="34" charset="0"/>
                      </a:endParaRPr>
                    </a:p>
                  </a:txBody>
                  <a:tcPr marL="55818" marR="55818" marT="775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1555126720"/>
                  </a:ext>
                </a:extLst>
              </a:tr>
            </a:tbl>
          </a:graphicData>
        </a:graphic>
      </p:graphicFrame>
    </p:spTree>
    <p:extLst>
      <p:ext uri="{BB962C8B-B14F-4D97-AF65-F5344CB8AC3E}">
        <p14:creationId xmlns:p14="http://schemas.microsoft.com/office/powerpoint/2010/main" val="36736316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6D08BFA7-D704-4C07-849A-E20F78C7D937}"/>
              </a:ext>
            </a:extLst>
          </p:cNvPr>
          <p:cNvGraphicFramePr>
            <a:graphicFrameLocks noGrp="1"/>
          </p:cNvGraphicFramePr>
          <p:nvPr>
            <p:extLst/>
          </p:nvPr>
        </p:nvGraphicFramePr>
        <p:xfrm>
          <a:off x="469783" y="436228"/>
          <a:ext cx="7944373" cy="7514529"/>
        </p:xfrm>
        <a:graphic>
          <a:graphicData uri="http://schemas.openxmlformats.org/drawingml/2006/table">
            <a:tbl>
              <a:tblPr firstRow="1" firstCol="1" bandRow="1"/>
              <a:tblGrid>
                <a:gridCol w="293615">
                  <a:extLst>
                    <a:ext uri="{9D8B030D-6E8A-4147-A177-3AD203B41FA5}">
                      <a16:colId xmlns:a16="http://schemas.microsoft.com/office/drawing/2014/main" val="1887860067"/>
                    </a:ext>
                  </a:extLst>
                </a:gridCol>
                <a:gridCol w="1376645">
                  <a:extLst>
                    <a:ext uri="{9D8B030D-6E8A-4147-A177-3AD203B41FA5}">
                      <a16:colId xmlns:a16="http://schemas.microsoft.com/office/drawing/2014/main" val="4143895159"/>
                    </a:ext>
                  </a:extLst>
                </a:gridCol>
                <a:gridCol w="1495133">
                  <a:extLst>
                    <a:ext uri="{9D8B030D-6E8A-4147-A177-3AD203B41FA5}">
                      <a16:colId xmlns:a16="http://schemas.microsoft.com/office/drawing/2014/main" val="1963490517"/>
                    </a:ext>
                  </a:extLst>
                </a:gridCol>
                <a:gridCol w="1753611">
                  <a:extLst>
                    <a:ext uri="{9D8B030D-6E8A-4147-A177-3AD203B41FA5}">
                      <a16:colId xmlns:a16="http://schemas.microsoft.com/office/drawing/2014/main" val="1145241257"/>
                    </a:ext>
                  </a:extLst>
                </a:gridCol>
                <a:gridCol w="1495133">
                  <a:extLst>
                    <a:ext uri="{9D8B030D-6E8A-4147-A177-3AD203B41FA5}">
                      <a16:colId xmlns:a16="http://schemas.microsoft.com/office/drawing/2014/main" val="3894789198"/>
                    </a:ext>
                  </a:extLst>
                </a:gridCol>
                <a:gridCol w="1530236">
                  <a:extLst>
                    <a:ext uri="{9D8B030D-6E8A-4147-A177-3AD203B41FA5}">
                      <a16:colId xmlns:a16="http://schemas.microsoft.com/office/drawing/2014/main" val="207346178"/>
                    </a:ext>
                  </a:extLst>
                </a:gridCol>
              </a:tblGrid>
              <a:tr h="5394120">
                <a:tc>
                  <a:txBody>
                    <a:bodyPr/>
                    <a:lstStyle/>
                    <a:p>
                      <a:pPr marL="73152" marR="73152" algn="ctr" fontAlgn="t">
                        <a:lnSpc>
                          <a:spcPct val="115000"/>
                        </a:lnSpc>
                        <a:spcBef>
                          <a:spcPts val="0"/>
                        </a:spcBef>
                        <a:spcAft>
                          <a:spcPts val="1000"/>
                        </a:spcAft>
                      </a:pPr>
                      <a:r>
                        <a:rPr lang="en-GB" sz="1100" b="1" i="0" u="none" strike="noStrike" dirty="0">
                          <a:effectLst/>
                          <a:latin typeface="Calibri" panose="020F0502020204030204" pitchFamily="34" charset="0"/>
                          <a:cs typeface="Times New Roman" panose="02020603050405020304" pitchFamily="18" charset="0"/>
                        </a:rPr>
                        <a:t>Mental/Emotional support services available in Bradford and Craven</a:t>
                      </a:r>
                      <a:endParaRPr lang="en-GB" sz="1100" b="0" i="0" u="none" strike="noStrike" dirty="0">
                        <a:effectLst/>
                        <a:latin typeface="Arial" panose="020B0604020202020204" pitchFamily="34" charset="0"/>
                      </a:endParaRPr>
                    </a:p>
                  </a:txBody>
                  <a:tcPr marL="39797" marR="39797" marT="5527"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lnSpc>
                          <a:spcPct val="115000"/>
                        </a:lnSpc>
                        <a:spcBef>
                          <a:spcPts val="0"/>
                        </a:spcBef>
                        <a:spcAft>
                          <a:spcPts val="1000"/>
                        </a:spcAft>
                      </a:pPr>
                      <a:r>
                        <a:rPr lang="en-GB" sz="600" b="0" i="0" u="none" strike="noStrike"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See Living Well Schools </a:t>
                      </a:r>
                      <a:r>
                        <a:rPr lang="en-GB" sz="600" b="0" i="0" u="sng" strike="noStrike"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hlinkClick r:id="rId2"/>
                        </a:rPr>
                        <a:t>https://schools.mylivingwell.co.uk/</a:t>
                      </a:r>
                      <a:endParaRPr lang="en-GB" sz="1000" b="0" i="0" u="none" strike="noStrike" dirty="0">
                        <a:effectLst/>
                        <a:latin typeface="Arial" panose="020B0604020202020204" pitchFamily="34" charset="0"/>
                      </a:endParaRPr>
                    </a:p>
                    <a:p>
                      <a:pPr marL="0" marR="0" lvl="0" indent="0" algn="l" defTabSz="914400" rtl="0" eaLnBrk="1" fontAlgn="t" latinLnBrk="0" hangingPunct="1">
                        <a:lnSpc>
                          <a:spcPct val="115000"/>
                        </a:lnSpc>
                        <a:spcBef>
                          <a:spcPts val="0"/>
                        </a:spcBef>
                        <a:spcAft>
                          <a:spcPts val="1000"/>
                        </a:spcAft>
                        <a:buClrTx/>
                        <a:buSzTx/>
                        <a:buFontTx/>
                        <a:buNone/>
                        <a:tabLst/>
                        <a:defRPr/>
                      </a:pPr>
                      <a:r>
                        <a:rPr lang="en-GB" sz="600" b="1" i="0" u="none" strike="noStrike" dirty="0">
                          <a:effectLst/>
                          <a:latin typeface="Calibri" panose="020F0502020204030204" pitchFamily="34" charset="0"/>
                          <a:ea typeface="Calibri" panose="020F0502020204030204" pitchFamily="34" charset="0"/>
                          <a:cs typeface="Times New Roman" panose="02020603050405020304" pitchFamily="18" charset="0"/>
                        </a:rPr>
                        <a:t> </a:t>
                      </a:r>
                      <a:r>
                        <a:rPr lang="en-GB" sz="1000" b="0" i="0" u="none" strike="noStrike">
                          <a:effectLst/>
                          <a:latin typeface="Calibri" panose="020F0502020204030204" pitchFamily="34" charset="0"/>
                          <a:ea typeface="Calibri" panose="020F0502020204030204" pitchFamily="34" charset="0"/>
                          <a:cs typeface="Times New Roman" panose="02020603050405020304" pitchFamily="18" charset="0"/>
                        </a:rPr>
                        <a:t>See Healthy </a:t>
                      </a:r>
                      <a:r>
                        <a:rPr lang="en-GB" sz="1000" b="0" i="0" u="none" strike="noStrike" dirty="0">
                          <a:effectLst/>
                          <a:latin typeface="Calibri" panose="020F0502020204030204" pitchFamily="34" charset="0"/>
                          <a:ea typeface="Calibri" panose="020F0502020204030204" pitchFamily="34" charset="0"/>
                          <a:cs typeface="Times New Roman" panose="02020603050405020304" pitchFamily="18" charset="0"/>
                        </a:rPr>
                        <a:t>minds directory Bradford </a:t>
                      </a:r>
                      <a:r>
                        <a:rPr lang="en-US" sz="1000" dirty="0">
                          <a:hlinkClick r:id="rId3"/>
                        </a:rPr>
                        <a:t>Healthy Minds Bradford and Craven</a:t>
                      </a:r>
                      <a:endParaRPr lang="en-GB" sz="1000" b="0" i="0" u="none" strike="noStrike" dirty="0">
                        <a:effectLst/>
                        <a:latin typeface="Arial" panose="020B0604020202020204" pitchFamily="34" charset="0"/>
                      </a:endParaRPr>
                    </a:p>
                    <a:p>
                      <a:pPr algn="l" fontAlgn="t">
                        <a:lnSpc>
                          <a:spcPct val="115000"/>
                        </a:lnSpc>
                        <a:spcBef>
                          <a:spcPts val="0"/>
                        </a:spcBef>
                        <a:spcAft>
                          <a:spcPts val="1000"/>
                        </a:spcAft>
                      </a:pPr>
                      <a:endParaRPr lang="en-GB" sz="1000" b="0" i="0" u="none" strike="noStrike" dirty="0">
                        <a:effectLst/>
                        <a:latin typeface="Arial" panose="020B0604020202020204" pitchFamily="34" charset="0"/>
                      </a:endParaRPr>
                    </a:p>
                    <a:p>
                      <a:pPr algn="l" fontAlgn="t">
                        <a:lnSpc>
                          <a:spcPct val="115000"/>
                        </a:lnSpc>
                        <a:spcBef>
                          <a:spcPts val="0"/>
                        </a:spcBef>
                        <a:spcAft>
                          <a:spcPts val="1000"/>
                        </a:spcAft>
                      </a:pPr>
                      <a:r>
                        <a:rPr lang="en-GB" sz="900" b="1" i="0" u="none" strike="noStrike"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Specifically:</a:t>
                      </a:r>
                    </a:p>
                    <a:p>
                      <a:pPr algn="l" fontAlgn="t">
                        <a:lnSpc>
                          <a:spcPct val="115000"/>
                        </a:lnSpc>
                        <a:spcBef>
                          <a:spcPts val="0"/>
                        </a:spcBef>
                        <a:spcAft>
                          <a:spcPts val="1000"/>
                        </a:spcAft>
                      </a:pPr>
                      <a:r>
                        <a:rPr lang="en-US" sz="900" dirty="0">
                          <a:hlinkClick r:id="rId4"/>
                        </a:rPr>
                        <a:t>Bradford Healthy Minds </a:t>
                      </a:r>
                      <a:r>
                        <a:rPr lang="en-US" sz="900" dirty="0" err="1">
                          <a:hlinkClick r:id="rId4"/>
                        </a:rPr>
                        <a:t>Chartermark</a:t>
                      </a:r>
                      <a:r>
                        <a:rPr lang="en-US" sz="900" dirty="0">
                          <a:hlinkClick r:id="rId4"/>
                        </a:rPr>
                        <a:t> | Bradford Schools Online</a:t>
                      </a:r>
                      <a:endParaRPr lang="en-US" sz="900" dirty="0"/>
                    </a:p>
                    <a:p>
                      <a:pPr algn="l" fontAlgn="t">
                        <a:lnSpc>
                          <a:spcPct val="115000"/>
                        </a:lnSpc>
                        <a:spcBef>
                          <a:spcPts val="0"/>
                        </a:spcBef>
                        <a:spcAft>
                          <a:spcPts val="1000"/>
                        </a:spcAft>
                      </a:pPr>
                      <a:endParaRPr lang="en-US" sz="900" dirty="0"/>
                    </a:p>
                    <a:p>
                      <a:pPr algn="l" fontAlgn="t">
                        <a:lnSpc>
                          <a:spcPct val="115000"/>
                        </a:lnSpc>
                        <a:spcBef>
                          <a:spcPts val="0"/>
                        </a:spcBef>
                        <a:spcAft>
                          <a:spcPts val="1000"/>
                        </a:spcAft>
                      </a:pPr>
                      <a:r>
                        <a:rPr lang="en-US" sz="900" dirty="0">
                          <a:hlinkClick r:id="rId5"/>
                        </a:rPr>
                        <a:t>Anna Freud National Centre for Children and Families</a:t>
                      </a:r>
                      <a:endParaRPr lang="en-US" sz="900" dirty="0"/>
                    </a:p>
                    <a:p>
                      <a:pPr algn="l" fontAlgn="t">
                        <a:lnSpc>
                          <a:spcPct val="115000"/>
                        </a:lnSpc>
                        <a:spcBef>
                          <a:spcPts val="0"/>
                        </a:spcBef>
                        <a:spcAft>
                          <a:spcPts val="1000"/>
                        </a:spcAft>
                      </a:pPr>
                      <a:endParaRPr lang="en-GB" sz="900" b="1" i="0" u="none" strike="noStrike" dirty="0">
                        <a:effectLst/>
                        <a:latin typeface="Arial" panose="020B0604020202020204" pitchFamily="34" charset="0"/>
                      </a:endParaRPr>
                    </a:p>
                    <a:p>
                      <a:pPr algn="l" fontAlgn="t">
                        <a:lnSpc>
                          <a:spcPct val="115000"/>
                        </a:lnSpc>
                        <a:spcBef>
                          <a:spcPts val="0"/>
                        </a:spcBef>
                        <a:spcAft>
                          <a:spcPts val="1000"/>
                        </a:spcAft>
                      </a:pPr>
                      <a:r>
                        <a:rPr lang="en-GB" sz="600" b="1" i="0" u="none" strike="noStrike" dirty="0">
                          <a:effectLst/>
                          <a:latin typeface="Calibri" panose="020F0502020204030204" pitchFamily="34" charset="0"/>
                          <a:ea typeface="Calibri" panose="020F0502020204030204" pitchFamily="34" charset="0"/>
                          <a:cs typeface="Times New Roman" panose="02020603050405020304" pitchFamily="18" charset="0"/>
                        </a:rPr>
                        <a:t> </a:t>
                      </a:r>
                      <a:endParaRPr lang="en-GB" sz="1000" b="0" i="0" u="none" strike="noStrike" dirty="0">
                        <a:effectLst/>
                        <a:latin typeface="Arial" panose="020B0604020202020204" pitchFamily="34" charset="0"/>
                      </a:endParaRPr>
                    </a:p>
                  </a:txBody>
                  <a:tcPr marL="39797" marR="39797" marT="552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l" fontAlgn="t">
                        <a:lnSpc>
                          <a:spcPct val="115000"/>
                        </a:lnSpc>
                        <a:spcBef>
                          <a:spcPts val="0"/>
                        </a:spcBef>
                        <a:spcAft>
                          <a:spcPts val="1000"/>
                        </a:spcAft>
                      </a:pPr>
                      <a:r>
                        <a:rPr lang="en-GB" sz="800" b="0" i="0" u="none" strike="noStrike"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See Living Well Schools </a:t>
                      </a:r>
                      <a:r>
                        <a:rPr lang="en-GB" sz="800" b="0" i="0" u="sng" strike="noStrike"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hlinkClick r:id="rId2"/>
                        </a:rPr>
                        <a:t>https://schools.mylivingwell.co.uk/</a:t>
                      </a:r>
                      <a:endParaRPr lang="en-GB" sz="800" b="0" i="0" u="none" strike="noStrike" dirty="0">
                        <a:effectLst/>
                        <a:latin typeface="Arial" panose="020B0604020202020204" pitchFamily="34" charset="0"/>
                      </a:endParaRPr>
                    </a:p>
                    <a:p>
                      <a:pPr marL="0" marR="0" lvl="0" indent="0" algn="l" defTabSz="914400" rtl="0" eaLnBrk="1" fontAlgn="t" latinLnBrk="0" hangingPunct="1">
                        <a:lnSpc>
                          <a:spcPct val="115000"/>
                        </a:lnSpc>
                        <a:spcBef>
                          <a:spcPts val="0"/>
                        </a:spcBef>
                        <a:spcAft>
                          <a:spcPts val="1000"/>
                        </a:spcAft>
                        <a:buClrTx/>
                        <a:buSzTx/>
                        <a:buFontTx/>
                        <a:buNone/>
                        <a:tabLst/>
                        <a:defRPr/>
                      </a:pPr>
                      <a:r>
                        <a:rPr lang="en-GB" sz="800" b="0" i="0" u="none" strike="noStrike" dirty="0">
                          <a:effectLst/>
                          <a:latin typeface="Calibri" panose="020F0502020204030204" pitchFamily="34" charset="0"/>
                          <a:ea typeface="Calibri" panose="020F0502020204030204" pitchFamily="34" charset="0"/>
                          <a:cs typeface="Times New Roman" panose="02020603050405020304" pitchFamily="18" charset="0"/>
                        </a:rPr>
                        <a:t> See Healthy minds directory Bradford </a:t>
                      </a:r>
                      <a:r>
                        <a:rPr lang="en-US" sz="800" dirty="0">
                          <a:hlinkClick r:id="rId3"/>
                        </a:rPr>
                        <a:t>Healthy Minds Bradford and Craven</a:t>
                      </a:r>
                      <a:endParaRPr lang="en-GB" sz="800" b="0" i="0" u="none" strike="noStrike" dirty="0">
                        <a:effectLst/>
                        <a:latin typeface="Arial" panose="020B0604020202020204" pitchFamily="34" charset="0"/>
                      </a:endParaRPr>
                    </a:p>
                    <a:p>
                      <a:pPr algn="l" fontAlgn="t">
                        <a:lnSpc>
                          <a:spcPct val="115000"/>
                        </a:lnSpc>
                        <a:spcBef>
                          <a:spcPts val="0"/>
                        </a:spcBef>
                        <a:spcAft>
                          <a:spcPts val="1000"/>
                        </a:spcAft>
                      </a:pPr>
                      <a:endParaRPr lang="en-GB" sz="800" b="0" i="0" u="none" strike="noStrike" dirty="0">
                        <a:effectLst/>
                        <a:latin typeface="Arial" panose="020B0604020202020204" pitchFamily="34" charset="0"/>
                      </a:endParaRPr>
                    </a:p>
                    <a:p>
                      <a:pPr algn="l" fontAlgn="t">
                        <a:lnSpc>
                          <a:spcPct val="115000"/>
                        </a:lnSpc>
                        <a:spcBef>
                          <a:spcPts val="0"/>
                        </a:spcBef>
                        <a:spcAft>
                          <a:spcPts val="1000"/>
                        </a:spcAft>
                      </a:pPr>
                      <a:r>
                        <a:rPr lang="en-GB" sz="900" b="1" i="0" u="none" strike="noStrike"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Specifically:</a:t>
                      </a:r>
                      <a:endParaRPr lang="en-GB" sz="900" b="1" i="0" u="none" strike="noStrike" dirty="0">
                        <a:effectLst/>
                        <a:latin typeface="Arial" panose="020B0604020202020204" pitchFamily="34" charset="0"/>
                      </a:endParaRPr>
                    </a:p>
                    <a:p>
                      <a:pPr algn="l" fontAlgn="t">
                        <a:lnSpc>
                          <a:spcPct val="115000"/>
                        </a:lnSpc>
                        <a:spcBef>
                          <a:spcPts val="0"/>
                        </a:spcBef>
                        <a:spcAft>
                          <a:spcPts val="1000"/>
                        </a:spcAft>
                      </a:pPr>
                      <a:r>
                        <a:rPr lang="en-GB" sz="800" b="0" i="0" u="none" strike="noStrike" dirty="0">
                          <a:effectLst/>
                          <a:latin typeface="Calibri" panose="020F0502020204030204" pitchFamily="34" charset="0"/>
                          <a:ea typeface="Calibri" panose="020F0502020204030204" pitchFamily="34" charset="0"/>
                          <a:cs typeface="Times New Roman" panose="02020603050405020304" pitchFamily="18" charset="0"/>
                        </a:rPr>
                        <a:t> </a:t>
                      </a:r>
                      <a:endParaRPr lang="en-GB" sz="800" b="0" i="0" u="none" strike="noStrike" dirty="0">
                        <a:effectLst/>
                        <a:latin typeface="Arial" panose="020B0604020202020204" pitchFamily="34" charset="0"/>
                      </a:endParaRPr>
                    </a:p>
                    <a:p>
                      <a:pPr marL="347472" indent="-347472" algn="l" fontAlgn="t">
                        <a:lnSpc>
                          <a:spcPct val="115000"/>
                        </a:lnSpc>
                        <a:spcBef>
                          <a:spcPts val="0"/>
                        </a:spcBef>
                        <a:spcAft>
                          <a:spcPts val="1000"/>
                        </a:spcAft>
                        <a:tabLst>
                          <a:tab pos="228600" algn="l"/>
                        </a:tabLst>
                      </a:pPr>
                      <a:r>
                        <a:rPr lang="en-GB" sz="800" b="0" i="0" u="none" strike="noStrike"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Kooth</a:t>
                      </a:r>
                      <a:r>
                        <a:rPr lang="en-GB" sz="800" b="0" i="0" u="none" strike="noStrike"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p>
                    <a:p>
                      <a:pPr marL="347472" indent="-347472" algn="l" fontAlgn="t">
                        <a:lnSpc>
                          <a:spcPct val="115000"/>
                        </a:lnSpc>
                        <a:spcBef>
                          <a:spcPts val="0"/>
                        </a:spcBef>
                        <a:spcAft>
                          <a:spcPts val="1000"/>
                        </a:spcAft>
                        <a:tabLst>
                          <a:tab pos="228600" algn="l"/>
                        </a:tabLst>
                      </a:pPr>
                      <a:r>
                        <a:rPr lang="en-GB" sz="800" b="0" i="0" u="none" strike="noStrike"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GB" sz="800" dirty="0">
                          <a:hlinkClick r:id="rId6"/>
                        </a:rPr>
                        <a:t>Home - </a:t>
                      </a:r>
                      <a:r>
                        <a:rPr lang="en-GB" sz="800" dirty="0" err="1">
                          <a:hlinkClick r:id="rId6"/>
                        </a:rPr>
                        <a:t>Kooth</a:t>
                      </a:r>
                      <a:r>
                        <a:rPr lang="en-GB" sz="800" b="0" i="0" u="none" strike="noStrike"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endParaRPr lang="en-GB" sz="800" b="0" i="0" u="none" strike="noStrike" dirty="0">
                        <a:effectLst/>
                        <a:latin typeface="Arial" panose="020B0604020202020204" pitchFamily="34" charset="0"/>
                      </a:endParaRPr>
                    </a:p>
                    <a:p>
                      <a:pPr marL="347472" indent="-347472" algn="l" fontAlgn="t">
                        <a:lnSpc>
                          <a:spcPct val="115000"/>
                        </a:lnSpc>
                        <a:spcBef>
                          <a:spcPts val="0"/>
                        </a:spcBef>
                        <a:spcAft>
                          <a:spcPts val="1000"/>
                        </a:spcAft>
                        <a:tabLst>
                          <a:tab pos="228600" algn="l"/>
                        </a:tabLst>
                      </a:pPr>
                      <a:r>
                        <a:rPr lang="en-GB" sz="800" b="0" i="0" u="none" strike="noStrike"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Qwell</a:t>
                      </a:r>
                      <a:endParaRPr lang="en-GB" sz="800" b="0" i="0" u="none" strike="noStrike"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347472" indent="-347472" algn="l" fontAlgn="t">
                        <a:lnSpc>
                          <a:spcPct val="115000"/>
                        </a:lnSpc>
                        <a:spcBef>
                          <a:spcPts val="0"/>
                        </a:spcBef>
                        <a:spcAft>
                          <a:spcPts val="1000"/>
                        </a:spcAft>
                        <a:tabLst>
                          <a:tab pos="228600" algn="l"/>
                        </a:tabLst>
                      </a:pPr>
                      <a:r>
                        <a:rPr lang="en-GB" sz="800" dirty="0">
                          <a:hlinkClick r:id="rId7"/>
                        </a:rPr>
                        <a:t>Home - </a:t>
                      </a:r>
                      <a:r>
                        <a:rPr lang="en-GB" sz="800" dirty="0" err="1">
                          <a:hlinkClick r:id="rId7"/>
                        </a:rPr>
                        <a:t>Qwell</a:t>
                      </a:r>
                      <a:endParaRPr lang="en-GB" sz="800" b="0" i="0" u="none" strike="noStrike" dirty="0">
                        <a:effectLst/>
                        <a:latin typeface="Arial" panose="020B0604020202020204" pitchFamily="34" charset="0"/>
                      </a:endParaRPr>
                    </a:p>
                    <a:p>
                      <a:pPr marL="347472" indent="-347472" algn="l" fontAlgn="t">
                        <a:lnSpc>
                          <a:spcPct val="115000"/>
                        </a:lnSpc>
                        <a:spcBef>
                          <a:spcPts val="0"/>
                        </a:spcBef>
                        <a:spcAft>
                          <a:spcPts val="1000"/>
                        </a:spcAft>
                        <a:tabLst>
                          <a:tab pos="228600" algn="l"/>
                        </a:tabLst>
                      </a:pPr>
                      <a:r>
                        <a:rPr lang="en-GB" sz="800" b="0" i="0" u="none" strike="noStrike"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SELFA </a:t>
                      </a:r>
                      <a:r>
                        <a:rPr lang="en-GB" sz="800" dirty="0" err="1">
                          <a:hlinkClick r:id="rId8"/>
                        </a:rPr>
                        <a:t>SELFA</a:t>
                      </a:r>
                      <a:r>
                        <a:rPr lang="en-GB" sz="800" dirty="0">
                          <a:hlinkClick r:id="rId8"/>
                        </a:rPr>
                        <a:t> | SELFA Children's Charity</a:t>
                      </a:r>
                      <a:endParaRPr lang="en-GB" sz="800" b="0" i="0" u="none" strike="noStrike" dirty="0">
                        <a:effectLst/>
                        <a:latin typeface="Arial" panose="020B0604020202020204" pitchFamily="34" charset="0"/>
                      </a:endParaRPr>
                    </a:p>
                    <a:p>
                      <a:pPr marL="347472" indent="-347472" algn="l" fontAlgn="t">
                        <a:lnSpc>
                          <a:spcPct val="115000"/>
                        </a:lnSpc>
                        <a:spcBef>
                          <a:spcPts val="0"/>
                        </a:spcBef>
                        <a:spcAft>
                          <a:spcPts val="1000"/>
                        </a:spcAft>
                        <a:tabLst>
                          <a:tab pos="228600" algn="l"/>
                        </a:tabLst>
                      </a:pPr>
                      <a:r>
                        <a:rPr lang="en-GB" sz="800" b="0" i="0" u="none" strike="noStrike"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Night Owls </a:t>
                      </a:r>
                      <a:r>
                        <a:rPr lang="en-GB" sz="800" dirty="0">
                          <a:hlinkClick r:id="rId9"/>
                        </a:rPr>
                        <a:t>Night OWLS - </a:t>
                      </a:r>
                      <a:r>
                        <a:rPr lang="en-GB" sz="800" dirty="0" err="1">
                          <a:hlinkClick r:id="rId9"/>
                        </a:rPr>
                        <a:t>MindMate</a:t>
                      </a:r>
                      <a:endParaRPr lang="en-GB" sz="800" b="0" i="0" u="none" strike="noStrike" dirty="0">
                        <a:effectLst/>
                        <a:latin typeface="Arial" panose="020B0604020202020204" pitchFamily="34" charset="0"/>
                      </a:endParaRPr>
                    </a:p>
                    <a:p>
                      <a:pPr marL="347472" indent="-347472" algn="l" fontAlgn="t">
                        <a:lnSpc>
                          <a:spcPct val="115000"/>
                        </a:lnSpc>
                        <a:spcBef>
                          <a:spcPts val="0"/>
                        </a:spcBef>
                        <a:spcAft>
                          <a:spcPts val="1000"/>
                        </a:spcAft>
                        <a:tabLst>
                          <a:tab pos="228600" algn="l"/>
                        </a:tabLst>
                      </a:pPr>
                      <a:r>
                        <a:rPr lang="en-GB" sz="800" b="0" i="0" u="none" strike="noStrike"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School Nurse </a:t>
                      </a:r>
                      <a:r>
                        <a:rPr lang="en-US" sz="800" dirty="0">
                          <a:hlinkClick r:id="rId10"/>
                        </a:rPr>
                        <a:t>School Nurse teams - Bradford and Airedale - BDCT</a:t>
                      </a:r>
                      <a:endParaRPr lang="en-GB" sz="800" b="0" i="0" u="none" strike="noStrike" dirty="0">
                        <a:effectLst/>
                        <a:latin typeface="Arial" panose="020B0604020202020204" pitchFamily="34" charset="0"/>
                      </a:endParaRPr>
                    </a:p>
                    <a:p>
                      <a:pPr marL="347472" indent="-347472" algn="l" fontAlgn="t">
                        <a:lnSpc>
                          <a:spcPct val="115000"/>
                        </a:lnSpc>
                        <a:spcBef>
                          <a:spcPts val="0"/>
                        </a:spcBef>
                        <a:spcAft>
                          <a:spcPts val="1000"/>
                        </a:spcAft>
                        <a:tabLst>
                          <a:tab pos="228600" algn="l"/>
                        </a:tabLst>
                      </a:pPr>
                      <a:r>
                        <a:rPr lang="en-GB" sz="800" b="0" i="0" u="none" strike="noStrike"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Guideline </a:t>
                      </a:r>
                      <a:r>
                        <a:rPr lang="en-GB" sz="800" dirty="0">
                          <a:hlinkClick r:id="rId11"/>
                        </a:rPr>
                        <a:t>Home | Mind in Bradford</a:t>
                      </a:r>
                      <a:endParaRPr lang="en-GB" sz="800" b="0" i="0" u="none" strike="noStrike" dirty="0">
                        <a:effectLst/>
                        <a:latin typeface="Arial" panose="020B0604020202020204" pitchFamily="34" charset="0"/>
                      </a:endParaRPr>
                    </a:p>
                    <a:p>
                      <a:pPr marL="347472" indent="-347472" algn="l" fontAlgn="t">
                        <a:lnSpc>
                          <a:spcPct val="115000"/>
                        </a:lnSpc>
                        <a:spcBef>
                          <a:spcPts val="0"/>
                        </a:spcBef>
                        <a:spcAft>
                          <a:spcPts val="1000"/>
                        </a:spcAft>
                        <a:tabLst>
                          <a:tab pos="228600" algn="l"/>
                        </a:tabLst>
                      </a:pPr>
                      <a:r>
                        <a:rPr lang="en-GB" sz="800" b="0" i="1" u="none" strike="noStrike"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Health Champions*</a:t>
                      </a:r>
                      <a:endParaRPr lang="en-GB" sz="800" b="0" i="0" u="none" strike="noStrike" dirty="0">
                        <a:effectLst/>
                        <a:latin typeface="Arial" panose="020B0604020202020204" pitchFamily="34" charset="0"/>
                      </a:endParaRPr>
                    </a:p>
                    <a:p>
                      <a:pPr marL="347472" indent="-347472" algn="l" fontAlgn="t">
                        <a:lnSpc>
                          <a:spcPct val="115000"/>
                        </a:lnSpc>
                        <a:spcBef>
                          <a:spcPts val="0"/>
                        </a:spcBef>
                        <a:spcAft>
                          <a:spcPts val="1000"/>
                        </a:spcAft>
                        <a:tabLst>
                          <a:tab pos="228600" algn="l"/>
                        </a:tabLst>
                      </a:pPr>
                      <a:r>
                        <a:rPr lang="en-GB" sz="800" b="0" i="1" u="none" strike="noStrike"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Mental Health Champions Plus*</a:t>
                      </a:r>
                      <a:endParaRPr lang="en-GB" sz="800" b="0" i="0" u="none" strike="noStrike" dirty="0">
                        <a:effectLst/>
                        <a:latin typeface="Arial" panose="020B0604020202020204" pitchFamily="34" charset="0"/>
                      </a:endParaRPr>
                    </a:p>
                    <a:p>
                      <a:pPr algn="l" fontAlgn="t">
                        <a:lnSpc>
                          <a:spcPct val="115000"/>
                        </a:lnSpc>
                        <a:spcBef>
                          <a:spcPts val="0"/>
                        </a:spcBef>
                        <a:spcAft>
                          <a:spcPts val="1000"/>
                        </a:spcAft>
                      </a:pPr>
                      <a:r>
                        <a:rPr lang="en-GB" sz="800" b="0" i="1" u="none" strike="noStrike" dirty="0">
                          <a:effectLst/>
                          <a:latin typeface="Calibri" panose="020F0502020204030204" pitchFamily="34" charset="0"/>
                          <a:ea typeface="Calibri" panose="020F0502020204030204" pitchFamily="34" charset="0"/>
                          <a:cs typeface="Times New Roman" panose="02020603050405020304" pitchFamily="18" charset="0"/>
                        </a:rPr>
                        <a:t> </a:t>
                      </a:r>
                      <a:endParaRPr lang="en-GB" sz="800" b="0" i="0" u="none" strike="noStrike" dirty="0">
                        <a:effectLst/>
                        <a:latin typeface="Arial" panose="020B0604020202020204" pitchFamily="34" charset="0"/>
                      </a:endParaRPr>
                    </a:p>
                    <a:p>
                      <a:pPr algn="l" fontAlgn="t">
                        <a:lnSpc>
                          <a:spcPct val="115000"/>
                        </a:lnSpc>
                        <a:spcBef>
                          <a:spcPts val="0"/>
                        </a:spcBef>
                        <a:spcAft>
                          <a:spcPts val="1000"/>
                        </a:spcAft>
                      </a:pPr>
                      <a:r>
                        <a:rPr lang="en-GB" sz="800" b="0" i="1" u="none" strike="noStrike"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*Support to staff</a:t>
                      </a:r>
                      <a:endParaRPr lang="en-GB" sz="800" b="0" i="0" u="none" strike="noStrike" dirty="0">
                        <a:effectLst/>
                        <a:latin typeface="Arial" panose="020B0604020202020204" pitchFamily="34" charset="0"/>
                      </a:endParaRPr>
                    </a:p>
                    <a:p>
                      <a:pPr algn="l" fontAlgn="t">
                        <a:lnSpc>
                          <a:spcPct val="115000"/>
                        </a:lnSpc>
                        <a:spcBef>
                          <a:spcPts val="0"/>
                        </a:spcBef>
                        <a:spcAft>
                          <a:spcPts val="1000"/>
                        </a:spcAft>
                      </a:pPr>
                      <a:r>
                        <a:rPr lang="en-GB" sz="800" b="1" i="0" u="none" strike="noStrike" dirty="0">
                          <a:effectLst/>
                          <a:latin typeface="Calibri" panose="020F0502020204030204" pitchFamily="34" charset="0"/>
                          <a:ea typeface="Calibri" panose="020F0502020204030204" pitchFamily="34" charset="0"/>
                          <a:cs typeface="Times New Roman" panose="02020603050405020304" pitchFamily="18" charset="0"/>
                        </a:rPr>
                        <a:t> </a:t>
                      </a:r>
                      <a:r>
                        <a:rPr lang="en-GB" sz="800" b="1" i="0" u="none" strike="noStrike"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National Resources: </a:t>
                      </a:r>
                      <a:endParaRPr lang="en-GB" sz="800" b="0" i="0" u="none" strike="noStrike" dirty="0">
                        <a:effectLst/>
                        <a:latin typeface="Arial" panose="020B0604020202020204" pitchFamily="34" charset="0"/>
                      </a:endParaRPr>
                    </a:p>
                    <a:p>
                      <a:pPr marL="347472" indent="-347472" algn="l" fontAlgn="t">
                        <a:lnSpc>
                          <a:spcPct val="115000"/>
                        </a:lnSpc>
                        <a:spcBef>
                          <a:spcPts val="0"/>
                        </a:spcBef>
                        <a:spcAft>
                          <a:spcPts val="1000"/>
                        </a:spcAft>
                        <a:tabLst>
                          <a:tab pos="228600" algn="l"/>
                        </a:tabLst>
                      </a:pPr>
                      <a:r>
                        <a:rPr lang="en-GB" sz="800" b="0" i="0" u="none" strike="noStrike"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Childline </a:t>
                      </a:r>
                      <a:r>
                        <a:rPr lang="en-GB" sz="800" dirty="0" err="1">
                          <a:hlinkClick r:id="rId12"/>
                        </a:rPr>
                        <a:t>Childline</a:t>
                      </a:r>
                      <a:r>
                        <a:rPr lang="en-GB" sz="800" dirty="0">
                          <a:hlinkClick r:id="rId12"/>
                        </a:rPr>
                        <a:t> | Childline</a:t>
                      </a:r>
                      <a:endParaRPr lang="en-GB" sz="800" b="0" i="0" u="none" strike="noStrike"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347472" indent="-347472" algn="l" fontAlgn="t">
                        <a:lnSpc>
                          <a:spcPct val="115000"/>
                        </a:lnSpc>
                        <a:spcBef>
                          <a:spcPts val="0"/>
                        </a:spcBef>
                        <a:spcAft>
                          <a:spcPts val="1000"/>
                        </a:spcAft>
                        <a:tabLst>
                          <a:tab pos="228600" algn="l"/>
                        </a:tabLst>
                      </a:pPr>
                      <a:r>
                        <a:rPr lang="en-GB" sz="800" b="0" i="0" u="none" strike="noStrike"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Young Minds  </a:t>
                      </a:r>
                      <a:r>
                        <a:rPr lang="en-US" sz="800" dirty="0" err="1">
                          <a:hlinkClick r:id="rId13"/>
                        </a:rPr>
                        <a:t>YoungMinds</a:t>
                      </a:r>
                      <a:r>
                        <a:rPr lang="en-US" sz="800" dirty="0">
                          <a:hlinkClick r:id="rId13"/>
                        </a:rPr>
                        <a:t> | Mental Health Charity For Children And Young People | </a:t>
                      </a:r>
                      <a:r>
                        <a:rPr lang="en-US" sz="800" dirty="0" err="1">
                          <a:hlinkClick r:id="rId13"/>
                        </a:rPr>
                        <a:t>YoungMinds</a:t>
                      </a:r>
                      <a:endParaRPr lang="en-GB" sz="800" b="0" i="0" u="none" strike="noStrike" dirty="0">
                        <a:effectLst/>
                        <a:latin typeface="Arial" panose="020B0604020202020204" pitchFamily="34" charset="0"/>
                      </a:endParaRPr>
                    </a:p>
                  </a:txBody>
                  <a:tcPr marL="39797" marR="39797" marT="552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l" fontAlgn="t">
                        <a:lnSpc>
                          <a:spcPct val="115000"/>
                        </a:lnSpc>
                        <a:spcBef>
                          <a:spcPts val="0"/>
                        </a:spcBef>
                        <a:spcAft>
                          <a:spcPts val="1000"/>
                        </a:spcAft>
                      </a:pPr>
                      <a:r>
                        <a:rPr lang="en-GB" sz="900" b="0" i="0" u="none" strike="noStrike"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See Living Well Schools </a:t>
                      </a:r>
                      <a:r>
                        <a:rPr lang="en-GB" sz="900" b="0" i="0" u="sng" strike="noStrike"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hlinkClick r:id="rId2"/>
                        </a:rPr>
                        <a:t>https://schools.mylivingwell.co.uk/</a:t>
                      </a:r>
                      <a:endParaRPr lang="en-GB" sz="900" b="0" i="0" u="none" strike="noStrike" dirty="0">
                        <a:effectLst/>
                        <a:latin typeface="Arial" panose="020B0604020202020204" pitchFamily="34" charset="0"/>
                      </a:endParaRPr>
                    </a:p>
                    <a:p>
                      <a:pPr marL="0" marR="0" lvl="0" indent="0" algn="l" defTabSz="914400" rtl="0" eaLnBrk="1" fontAlgn="t" latinLnBrk="0" hangingPunct="1">
                        <a:lnSpc>
                          <a:spcPct val="115000"/>
                        </a:lnSpc>
                        <a:spcBef>
                          <a:spcPts val="0"/>
                        </a:spcBef>
                        <a:spcAft>
                          <a:spcPts val="1000"/>
                        </a:spcAft>
                        <a:buClrTx/>
                        <a:buSzTx/>
                        <a:buFontTx/>
                        <a:buNone/>
                        <a:tabLst/>
                        <a:defRPr/>
                      </a:pPr>
                      <a:r>
                        <a:rPr lang="en-GB" sz="900" b="0" i="0" u="none" strike="noStrike" dirty="0">
                          <a:effectLst/>
                          <a:latin typeface="Calibri" panose="020F0502020204030204" pitchFamily="34" charset="0"/>
                          <a:ea typeface="Calibri" panose="020F0502020204030204" pitchFamily="34" charset="0"/>
                          <a:cs typeface="Times New Roman" panose="02020603050405020304" pitchFamily="18" charset="0"/>
                        </a:rPr>
                        <a:t> See Healthy minds directory Bradford </a:t>
                      </a:r>
                      <a:r>
                        <a:rPr lang="en-US" sz="900" dirty="0">
                          <a:hlinkClick r:id="rId3"/>
                        </a:rPr>
                        <a:t>Healthy Minds Bradford and Craven</a:t>
                      </a:r>
                      <a:endParaRPr lang="en-GB" sz="900" b="0" i="0" u="none" strike="noStrike" dirty="0">
                        <a:effectLst/>
                        <a:latin typeface="Arial" panose="020B0604020202020204" pitchFamily="34" charset="0"/>
                      </a:endParaRPr>
                    </a:p>
                    <a:p>
                      <a:pPr algn="l" fontAlgn="t">
                        <a:lnSpc>
                          <a:spcPct val="115000"/>
                        </a:lnSpc>
                        <a:spcBef>
                          <a:spcPts val="0"/>
                        </a:spcBef>
                        <a:spcAft>
                          <a:spcPts val="1000"/>
                        </a:spcAft>
                      </a:pPr>
                      <a:endParaRPr lang="en-GB" sz="900" b="0" i="0" u="none" strike="noStrike" dirty="0">
                        <a:effectLst/>
                        <a:latin typeface="Arial" panose="020B0604020202020204" pitchFamily="34" charset="0"/>
                      </a:endParaRPr>
                    </a:p>
                    <a:p>
                      <a:pPr algn="l" fontAlgn="t">
                        <a:lnSpc>
                          <a:spcPct val="115000"/>
                        </a:lnSpc>
                        <a:spcBef>
                          <a:spcPts val="0"/>
                        </a:spcBef>
                        <a:spcAft>
                          <a:spcPts val="1000"/>
                        </a:spcAft>
                      </a:pPr>
                      <a:r>
                        <a:rPr lang="en-GB" sz="900" b="1" i="0" u="none" strike="noStrike"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Specifically:</a:t>
                      </a:r>
                      <a:endParaRPr lang="en-GB" sz="900" b="1" i="0" u="none" strike="noStrike" dirty="0">
                        <a:effectLst/>
                        <a:latin typeface="Arial" panose="020B0604020202020204" pitchFamily="34" charset="0"/>
                      </a:endParaRPr>
                    </a:p>
                    <a:p>
                      <a:pPr marL="228600" algn="l" fontAlgn="t">
                        <a:lnSpc>
                          <a:spcPct val="115000"/>
                        </a:lnSpc>
                        <a:spcBef>
                          <a:spcPts val="0"/>
                        </a:spcBef>
                        <a:spcAft>
                          <a:spcPts val="1000"/>
                        </a:spcAft>
                      </a:pPr>
                      <a:r>
                        <a:rPr lang="en-GB" sz="900" b="0" i="0" u="none" strike="noStrike" dirty="0">
                          <a:effectLst/>
                          <a:latin typeface="Calibri" panose="020F0502020204030204" pitchFamily="34" charset="0"/>
                          <a:ea typeface="Calibri" panose="020F0502020204030204" pitchFamily="34" charset="0"/>
                          <a:cs typeface="Times New Roman" panose="02020603050405020304" pitchFamily="18" charset="0"/>
                        </a:rPr>
                        <a:t> </a:t>
                      </a:r>
                      <a:endParaRPr lang="en-GB" sz="900" b="0" i="0" u="none" strike="noStrike" dirty="0">
                        <a:effectLst/>
                        <a:latin typeface="Arial" panose="020B0604020202020204" pitchFamily="34" charset="0"/>
                      </a:endParaRPr>
                    </a:p>
                    <a:p>
                      <a:pPr marL="347472" indent="-347472" algn="l" fontAlgn="t">
                        <a:lnSpc>
                          <a:spcPct val="115000"/>
                        </a:lnSpc>
                        <a:spcBef>
                          <a:spcPts val="0"/>
                        </a:spcBef>
                        <a:spcAft>
                          <a:spcPts val="1000"/>
                        </a:spcAft>
                        <a:tabLst>
                          <a:tab pos="228600" algn="l"/>
                        </a:tabLst>
                      </a:pPr>
                      <a:r>
                        <a:rPr lang="en-GB" sz="900" b="0" i="0" u="none" strike="noStrike"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Youth in </a:t>
                      </a:r>
                      <a:r>
                        <a:rPr lang="en-GB" sz="900" b="0" i="0" u="none" strike="noStrike"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Mind</a:t>
                      </a:r>
                      <a:r>
                        <a:rPr lang="en-GB" sz="900" dirty="0" err="1">
                          <a:hlinkClick r:id="rId11"/>
                        </a:rPr>
                        <a:t>Home</a:t>
                      </a:r>
                      <a:r>
                        <a:rPr lang="en-GB" sz="900" dirty="0">
                          <a:hlinkClick r:id="rId11"/>
                        </a:rPr>
                        <a:t> | Mind in Bradford</a:t>
                      </a:r>
                      <a:endParaRPr lang="en-GB" sz="900" b="0" i="0" u="none" strike="noStrike" dirty="0">
                        <a:effectLst/>
                        <a:latin typeface="Arial" panose="020B0604020202020204" pitchFamily="34" charset="0"/>
                      </a:endParaRPr>
                    </a:p>
                    <a:p>
                      <a:pPr marL="347472" indent="-347472" algn="l" fontAlgn="t">
                        <a:lnSpc>
                          <a:spcPct val="115000"/>
                        </a:lnSpc>
                        <a:spcBef>
                          <a:spcPts val="0"/>
                        </a:spcBef>
                        <a:spcAft>
                          <a:spcPts val="1000"/>
                        </a:spcAft>
                        <a:tabLst>
                          <a:tab pos="228600" algn="l"/>
                        </a:tabLst>
                      </a:pPr>
                      <a:r>
                        <a:rPr lang="en-GB" sz="900" b="0" i="0" u="none" strike="noStrike"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Compass PHOENIX </a:t>
                      </a:r>
                      <a:r>
                        <a:rPr lang="en-US" sz="900" dirty="0">
                          <a:hlinkClick r:id="rId14"/>
                        </a:rPr>
                        <a:t>North Yorkshire (Compass Phoenix) (formerly BUZZ and REACH) - Compass (compass-uk.org)</a:t>
                      </a:r>
                      <a:endParaRPr lang="en-GB" sz="900" b="0" i="0" u="none" strike="noStrike" dirty="0">
                        <a:effectLst/>
                        <a:latin typeface="Arial" panose="020B0604020202020204" pitchFamily="34" charset="0"/>
                      </a:endParaRPr>
                    </a:p>
                    <a:p>
                      <a:pPr marL="347472" indent="-347472" algn="l" fontAlgn="t">
                        <a:lnSpc>
                          <a:spcPct val="115000"/>
                        </a:lnSpc>
                        <a:spcBef>
                          <a:spcPts val="0"/>
                        </a:spcBef>
                        <a:spcAft>
                          <a:spcPts val="1000"/>
                        </a:spcAft>
                        <a:tabLst>
                          <a:tab pos="228600" algn="l"/>
                        </a:tabLst>
                      </a:pPr>
                      <a:r>
                        <a:rPr lang="en-GB" sz="900" b="0" i="0" u="none" strike="noStrike"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SCIL team SEND Hubs  </a:t>
                      </a:r>
                      <a:endParaRPr lang="en-GB" sz="900" b="0" i="0" u="none" strike="noStrike" dirty="0">
                        <a:effectLst/>
                        <a:latin typeface="Arial" panose="020B0604020202020204" pitchFamily="34" charset="0"/>
                      </a:endParaRPr>
                    </a:p>
                    <a:p>
                      <a:pPr marL="347472" indent="-347472" algn="l" fontAlgn="t">
                        <a:lnSpc>
                          <a:spcPct val="115000"/>
                        </a:lnSpc>
                        <a:spcBef>
                          <a:spcPts val="0"/>
                        </a:spcBef>
                        <a:spcAft>
                          <a:spcPts val="1000"/>
                        </a:spcAft>
                        <a:tabLst>
                          <a:tab pos="228600" algn="l"/>
                        </a:tabLst>
                      </a:pPr>
                      <a:r>
                        <a:rPr lang="en-GB" sz="900" b="0" i="0" u="none" strike="noStrike"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Educational Psychology Consultation hubs </a:t>
                      </a:r>
                      <a:r>
                        <a:rPr lang="en-US" sz="900" dirty="0">
                          <a:hlinkClick r:id="rId15"/>
                        </a:rPr>
                        <a:t>About the Educational Psychology Team | Bradford Schools Online</a:t>
                      </a:r>
                      <a:endParaRPr lang="en-GB" sz="900" b="0" i="0" u="none" strike="noStrike" dirty="0">
                        <a:effectLst/>
                        <a:latin typeface="Arial" panose="020B0604020202020204" pitchFamily="34" charset="0"/>
                      </a:endParaRPr>
                    </a:p>
                    <a:p>
                      <a:pPr marL="347472" indent="-347472" algn="l" fontAlgn="t">
                        <a:lnSpc>
                          <a:spcPct val="115000"/>
                        </a:lnSpc>
                        <a:spcBef>
                          <a:spcPts val="0"/>
                        </a:spcBef>
                        <a:spcAft>
                          <a:spcPts val="1000"/>
                        </a:spcAft>
                        <a:tabLst>
                          <a:tab pos="228600" algn="l"/>
                        </a:tabLst>
                      </a:pPr>
                      <a:r>
                        <a:rPr lang="en-GB" sz="900" b="0" i="0" u="none" strike="noStrike"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Mental Health Support Team (</a:t>
                      </a:r>
                      <a:r>
                        <a:rPr lang="en-GB" sz="900" b="0" i="0" u="none" strike="noStrike"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mhst</a:t>
                      </a:r>
                      <a:r>
                        <a:rPr lang="en-GB" sz="900" b="0" i="0" u="none" strike="noStrike"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t>
                      </a:r>
                      <a:r>
                        <a:rPr lang="en-US" sz="900" dirty="0">
                          <a:hlinkClick r:id="rId16"/>
                        </a:rPr>
                        <a:t> Mental Health Support team - BDCT</a:t>
                      </a:r>
                      <a:endParaRPr lang="en-GB" sz="900" b="0" i="0" u="none" strike="noStrike" dirty="0">
                        <a:effectLst/>
                        <a:latin typeface="Arial" panose="020B0604020202020204" pitchFamily="34" charset="0"/>
                      </a:endParaRPr>
                    </a:p>
                    <a:p>
                      <a:pPr marL="347472" indent="-347472" algn="l" fontAlgn="t">
                        <a:lnSpc>
                          <a:spcPct val="115000"/>
                        </a:lnSpc>
                        <a:spcBef>
                          <a:spcPts val="0"/>
                        </a:spcBef>
                        <a:spcAft>
                          <a:spcPts val="1000"/>
                        </a:spcAft>
                        <a:tabLst>
                          <a:tab pos="228600" algn="l"/>
                        </a:tabLst>
                      </a:pPr>
                      <a:r>
                        <a:rPr lang="en-GB" sz="900" b="0" i="0" u="none" strike="noStrike"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Educational Emotional Wellbeing Practitioners (EEWP)</a:t>
                      </a:r>
                      <a:r>
                        <a:rPr lang="en-US" sz="900" dirty="0">
                          <a:hlinkClick r:id="rId17"/>
                        </a:rPr>
                        <a:t> Education based Emotional Wellbeing Practitioners (EEWP) Team | Bradford Schools Online</a:t>
                      </a:r>
                      <a:endParaRPr lang="en-GB" sz="900" b="0" i="0" u="none" strike="noStrike" dirty="0">
                        <a:effectLst/>
                        <a:latin typeface="Arial" panose="020B0604020202020204" pitchFamily="34" charset="0"/>
                      </a:endParaRPr>
                    </a:p>
                    <a:p>
                      <a:pPr marL="347472" marR="0" lvl="0" indent="-347472" algn="l" defTabSz="914400" rtl="0" eaLnBrk="1" fontAlgn="t" latinLnBrk="0" hangingPunct="1">
                        <a:lnSpc>
                          <a:spcPct val="115000"/>
                        </a:lnSpc>
                        <a:spcBef>
                          <a:spcPts val="0"/>
                        </a:spcBef>
                        <a:spcAft>
                          <a:spcPts val="1000"/>
                        </a:spcAft>
                        <a:buClrTx/>
                        <a:buSzTx/>
                        <a:buFontTx/>
                        <a:buNone/>
                        <a:tabLst>
                          <a:tab pos="228600" algn="l"/>
                        </a:tabLst>
                        <a:defRPr/>
                      </a:pPr>
                      <a:r>
                        <a:rPr lang="en-GB" sz="900" b="0" i="0" u="none" strike="noStrike"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Primary Mental Health Workers (PMHW) </a:t>
                      </a:r>
                      <a:r>
                        <a:rPr lang="en-US" sz="900" dirty="0">
                          <a:hlinkClick r:id="rId18"/>
                        </a:rPr>
                        <a:t>Child and Adolescent Mental Health (CAMHS) - </a:t>
                      </a:r>
                      <a:r>
                        <a:rPr lang="en-US" sz="900" dirty="0" err="1">
                          <a:hlinkClick r:id="rId18"/>
                        </a:rPr>
                        <a:t>Fieldhead</a:t>
                      </a:r>
                      <a:r>
                        <a:rPr lang="en-US" sz="900" dirty="0">
                          <a:hlinkClick r:id="rId18"/>
                        </a:rPr>
                        <a:t> - </a:t>
                      </a:r>
                      <a:r>
                        <a:rPr lang="en-US" sz="900" dirty="0" err="1">
                          <a:hlinkClick r:id="rId18"/>
                        </a:rPr>
                        <a:t>Hillbrook</a:t>
                      </a:r>
                      <a:r>
                        <a:rPr lang="en-US" sz="900" dirty="0">
                          <a:hlinkClick r:id="rId18"/>
                        </a:rPr>
                        <a:t> (bdct.nhs.uk)</a:t>
                      </a:r>
                      <a:endParaRPr lang="en-GB" sz="900" b="0" i="0" u="none" strike="noStrike" dirty="0">
                        <a:effectLst/>
                        <a:latin typeface="Arial" panose="020B0604020202020204" pitchFamily="34" charset="0"/>
                      </a:endParaRPr>
                    </a:p>
                    <a:p>
                      <a:pPr marL="347472" indent="-347472" algn="l" fontAlgn="t">
                        <a:lnSpc>
                          <a:spcPct val="115000"/>
                        </a:lnSpc>
                        <a:spcBef>
                          <a:spcPts val="0"/>
                        </a:spcBef>
                        <a:spcAft>
                          <a:spcPts val="1000"/>
                        </a:spcAft>
                        <a:tabLst>
                          <a:tab pos="228600" algn="l"/>
                        </a:tabLst>
                      </a:pPr>
                      <a:endParaRPr lang="en-GB" sz="900" b="0" i="0" u="none" strike="noStrike" dirty="0">
                        <a:effectLst/>
                        <a:latin typeface="Arial" panose="020B0604020202020204" pitchFamily="34" charset="0"/>
                      </a:endParaRPr>
                    </a:p>
                    <a:p>
                      <a:pPr marL="228600" algn="l" fontAlgn="t">
                        <a:lnSpc>
                          <a:spcPct val="115000"/>
                        </a:lnSpc>
                        <a:spcBef>
                          <a:spcPts val="0"/>
                        </a:spcBef>
                        <a:spcAft>
                          <a:spcPts val="1000"/>
                        </a:spcAft>
                      </a:pPr>
                      <a:r>
                        <a:rPr lang="en-GB" sz="600" b="0" i="0" u="none" strike="noStrike" dirty="0">
                          <a:effectLst/>
                          <a:latin typeface="Calibri" panose="020F0502020204030204" pitchFamily="34" charset="0"/>
                          <a:ea typeface="Calibri" panose="020F0502020204030204" pitchFamily="34" charset="0"/>
                          <a:cs typeface="Times New Roman" panose="02020603050405020304" pitchFamily="18" charset="0"/>
                        </a:rPr>
                        <a:t> </a:t>
                      </a:r>
                      <a:endParaRPr lang="en-GB" sz="1000" b="0" i="0" u="none" strike="noStrike" dirty="0">
                        <a:effectLst/>
                        <a:latin typeface="Arial" panose="020B0604020202020204" pitchFamily="34" charset="0"/>
                      </a:endParaRPr>
                    </a:p>
                    <a:p>
                      <a:pPr marL="228600" algn="l" fontAlgn="t">
                        <a:lnSpc>
                          <a:spcPct val="115000"/>
                        </a:lnSpc>
                        <a:spcBef>
                          <a:spcPts val="0"/>
                        </a:spcBef>
                        <a:spcAft>
                          <a:spcPts val="1000"/>
                        </a:spcAft>
                      </a:pPr>
                      <a:r>
                        <a:rPr lang="en-GB" sz="600" b="0" i="0" u="none" strike="noStrike" dirty="0">
                          <a:effectLst/>
                          <a:latin typeface="Calibri" panose="020F0502020204030204" pitchFamily="34" charset="0"/>
                          <a:ea typeface="Calibri" panose="020F0502020204030204" pitchFamily="34" charset="0"/>
                          <a:cs typeface="Times New Roman" panose="02020603050405020304" pitchFamily="18" charset="0"/>
                        </a:rPr>
                        <a:t> </a:t>
                      </a:r>
                      <a:endParaRPr lang="en-GB" sz="1000" b="0" i="0" u="none" strike="noStrike" dirty="0">
                        <a:effectLst/>
                        <a:latin typeface="Arial" panose="020B0604020202020204" pitchFamily="34" charset="0"/>
                      </a:endParaRPr>
                    </a:p>
                  </a:txBody>
                  <a:tcPr marL="39797" marR="39797" marT="552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5B3D7"/>
                    </a:solidFill>
                  </a:tcPr>
                </a:tc>
                <a:tc>
                  <a:txBody>
                    <a:bodyPr/>
                    <a:lstStyle/>
                    <a:p>
                      <a:pPr algn="l" fontAlgn="t">
                        <a:lnSpc>
                          <a:spcPct val="115000"/>
                        </a:lnSpc>
                        <a:spcBef>
                          <a:spcPts val="0"/>
                        </a:spcBef>
                        <a:spcAft>
                          <a:spcPts val="1000"/>
                        </a:spcAft>
                      </a:pPr>
                      <a:r>
                        <a:rPr lang="en-GB" sz="900" b="0" i="0" u="none" strike="noStrike"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See Living Well Schools </a:t>
                      </a:r>
                      <a:r>
                        <a:rPr lang="en-GB" sz="900" b="0" i="0" u="sng" strike="noStrike"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hlinkClick r:id="rId2"/>
                        </a:rPr>
                        <a:t>https://schools.mylivingwell.co.uk/</a:t>
                      </a:r>
                      <a:endParaRPr lang="en-GB" sz="900" b="0" i="0" u="none" strike="noStrike" dirty="0">
                        <a:effectLst/>
                        <a:latin typeface="Arial" panose="020B0604020202020204" pitchFamily="34" charset="0"/>
                      </a:endParaRPr>
                    </a:p>
                    <a:p>
                      <a:pPr algn="l" fontAlgn="t">
                        <a:lnSpc>
                          <a:spcPct val="115000"/>
                        </a:lnSpc>
                        <a:spcBef>
                          <a:spcPts val="0"/>
                        </a:spcBef>
                        <a:spcAft>
                          <a:spcPts val="1000"/>
                        </a:spcAft>
                      </a:pPr>
                      <a:r>
                        <a:rPr lang="en-GB" sz="900" b="0" i="0" u="none" strike="noStrike" dirty="0">
                          <a:effectLst/>
                          <a:latin typeface="Calibri" panose="020F0502020204030204" pitchFamily="34" charset="0"/>
                          <a:ea typeface="Calibri" panose="020F0502020204030204" pitchFamily="34" charset="0"/>
                          <a:cs typeface="Times New Roman" panose="02020603050405020304" pitchFamily="18" charset="0"/>
                        </a:rPr>
                        <a:t> See Healthy minds directory Bradford </a:t>
                      </a:r>
                      <a:r>
                        <a:rPr lang="en-US" sz="900" dirty="0">
                          <a:hlinkClick r:id="rId3"/>
                        </a:rPr>
                        <a:t>Healthy Minds Bradford and Craven</a:t>
                      </a:r>
                      <a:endParaRPr lang="en-GB" sz="900" b="0" i="0" u="none" strike="noStrike" dirty="0">
                        <a:effectLst/>
                        <a:latin typeface="Arial" panose="020B0604020202020204" pitchFamily="34" charset="0"/>
                      </a:endParaRPr>
                    </a:p>
                    <a:p>
                      <a:pPr algn="l" fontAlgn="t">
                        <a:lnSpc>
                          <a:spcPct val="115000"/>
                        </a:lnSpc>
                        <a:spcBef>
                          <a:spcPts val="0"/>
                        </a:spcBef>
                        <a:spcAft>
                          <a:spcPts val="1000"/>
                        </a:spcAft>
                      </a:pPr>
                      <a:r>
                        <a:rPr lang="en-GB" sz="900" b="1" i="0" u="none" strike="noStrike"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Specifically:</a:t>
                      </a:r>
                      <a:endParaRPr lang="en-GB" sz="900" b="1" i="0" u="none" strike="noStrike" dirty="0">
                        <a:effectLst/>
                        <a:latin typeface="Arial" panose="020B0604020202020204" pitchFamily="34" charset="0"/>
                      </a:endParaRPr>
                    </a:p>
                    <a:p>
                      <a:pPr algn="l" fontAlgn="t">
                        <a:lnSpc>
                          <a:spcPct val="115000"/>
                        </a:lnSpc>
                        <a:spcBef>
                          <a:spcPts val="0"/>
                        </a:spcBef>
                        <a:spcAft>
                          <a:spcPts val="1000"/>
                        </a:spcAft>
                      </a:pPr>
                      <a:r>
                        <a:rPr lang="en-GB" sz="900" b="0" i="0" u="none" strike="noStrike" dirty="0">
                          <a:effectLst/>
                          <a:latin typeface="Calibri" panose="020F0502020204030204" pitchFamily="34" charset="0"/>
                          <a:ea typeface="Calibri" panose="020F0502020204030204" pitchFamily="34" charset="0"/>
                          <a:cs typeface="Times New Roman" panose="02020603050405020304" pitchFamily="18" charset="0"/>
                        </a:rPr>
                        <a:t> </a:t>
                      </a:r>
                      <a:endParaRPr lang="en-GB" sz="900" b="0" i="0" u="none" strike="noStrike" dirty="0">
                        <a:effectLst/>
                        <a:latin typeface="Arial" panose="020B0604020202020204" pitchFamily="34" charset="0"/>
                      </a:endParaRPr>
                    </a:p>
                    <a:p>
                      <a:pPr marL="347472" indent="-347472" algn="l" fontAlgn="t">
                        <a:lnSpc>
                          <a:spcPct val="115000"/>
                        </a:lnSpc>
                        <a:spcBef>
                          <a:spcPts val="0"/>
                        </a:spcBef>
                        <a:spcAft>
                          <a:spcPts val="1000"/>
                        </a:spcAft>
                        <a:tabLst>
                          <a:tab pos="228600" algn="l"/>
                        </a:tabLst>
                      </a:pPr>
                      <a:r>
                        <a:rPr lang="en-GB" sz="900" b="0" i="0" u="none" strike="noStrike"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Specialist Teacher (SCIL) Team</a:t>
                      </a:r>
                      <a:endParaRPr lang="en-US" sz="900" b="0" i="0" u="none" strike="noStrike"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347472" indent="-347472" algn="l" fontAlgn="t">
                        <a:lnSpc>
                          <a:spcPct val="115000"/>
                        </a:lnSpc>
                        <a:spcBef>
                          <a:spcPts val="0"/>
                        </a:spcBef>
                        <a:spcAft>
                          <a:spcPts val="1000"/>
                        </a:spcAft>
                        <a:tabLst>
                          <a:tab pos="228600" algn="l"/>
                        </a:tabLst>
                      </a:pPr>
                      <a:r>
                        <a:rPr lang="en-GB" sz="900" b="0" i="0" u="sng" strike="noStrike"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hlinkClick r:id="rId19"/>
                        </a:rPr>
                        <a:t>Educational Psychology</a:t>
                      </a:r>
                      <a:r>
                        <a:rPr lang="en-GB" sz="900" b="0" i="0" u="none" strike="noStrike"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endParaRPr lang="en-GB" sz="900" b="0" i="0" u="none" strike="noStrike" dirty="0">
                        <a:effectLst/>
                        <a:latin typeface="Arial" panose="020B0604020202020204" pitchFamily="34" charset="0"/>
                      </a:endParaRPr>
                    </a:p>
                    <a:p>
                      <a:pPr marL="347472" indent="-347472" algn="l" fontAlgn="t">
                        <a:lnSpc>
                          <a:spcPct val="115000"/>
                        </a:lnSpc>
                        <a:spcBef>
                          <a:spcPts val="0"/>
                        </a:spcBef>
                        <a:spcAft>
                          <a:spcPts val="1000"/>
                        </a:spcAft>
                        <a:tabLst>
                          <a:tab pos="228600" algn="l"/>
                        </a:tabLst>
                      </a:pPr>
                      <a:r>
                        <a:rPr lang="en-GB" sz="900" b="0" i="0" u="none" strike="noStrike"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CAMHs / Specialist CAMHS </a:t>
                      </a:r>
                      <a:r>
                        <a:rPr lang="en-US" sz="900" dirty="0">
                          <a:hlinkClick r:id="rId18"/>
                        </a:rPr>
                        <a:t>Child and Adolescent Mental Health (CAMHS) - </a:t>
                      </a:r>
                      <a:r>
                        <a:rPr lang="en-US" sz="900" dirty="0" err="1">
                          <a:hlinkClick r:id="rId18"/>
                        </a:rPr>
                        <a:t>Fieldhead</a:t>
                      </a:r>
                      <a:r>
                        <a:rPr lang="en-US" sz="900" dirty="0">
                          <a:hlinkClick r:id="rId18"/>
                        </a:rPr>
                        <a:t> - </a:t>
                      </a:r>
                      <a:r>
                        <a:rPr lang="en-US" sz="900" dirty="0" err="1">
                          <a:hlinkClick r:id="rId18"/>
                        </a:rPr>
                        <a:t>Hillbrook</a:t>
                      </a:r>
                      <a:r>
                        <a:rPr lang="en-US" sz="900" dirty="0">
                          <a:hlinkClick r:id="rId18"/>
                        </a:rPr>
                        <a:t> (bdct.nhs.uk)</a:t>
                      </a:r>
                      <a:endParaRPr lang="en-GB" sz="900" b="0" i="0" u="none" strike="noStrike"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347472" indent="-347472" algn="l" fontAlgn="t">
                        <a:lnSpc>
                          <a:spcPct val="115000"/>
                        </a:lnSpc>
                        <a:spcBef>
                          <a:spcPts val="0"/>
                        </a:spcBef>
                        <a:spcAft>
                          <a:spcPts val="1000"/>
                        </a:spcAft>
                        <a:tabLst>
                          <a:tab pos="228600" algn="l"/>
                        </a:tabLst>
                      </a:pPr>
                      <a:endParaRPr lang="en-GB" sz="900" b="0" i="0" u="none" strike="noStrike"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347472" indent="-347472" algn="l" fontAlgn="t">
                        <a:lnSpc>
                          <a:spcPct val="115000"/>
                        </a:lnSpc>
                        <a:spcBef>
                          <a:spcPts val="0"/>
                        </a:spcBef>
                        <a:spcAft>
                          <a:spcPts val="1000"/>
                        </a:spcAft>
                        <a:tabLst>
                          <a:tab pos="228600" algn="l"/>
                        </a:tabLst>
                      </a:pPr>
                      <a:r>
                        <a:rPr lang="en-GB" sz="900" b="0" i="0" u="none" strike="noStrike" dirty="0">
                          <a:solidFill>
                            <a:srgbClr val="000000"/>
                          </a:solidFill>
                          <a:effectLst/>
                          <a:latin typeface="Calibri" panose="020F0502020204030204" pitchFamily="34" charset="0"/>
                          <a:cs typeface="Times New Roman" panose="02020603050405020304" pitchFamily="18" charset="0"/>
                        </a:rPr>
                        <a:t>Family action </a:t>
                      </a:r>
                      <a:r>
                        <a:rPr lang="en-US" sz="900" dirty="0">
                          <a:hlinkClick r:id="rId20"/>
                        </a:rPr>
                        <a:t>Bradford Services - Family Action (family-action.org.uk)</a:t>
                      </a:r>
                      <a:endParaRPr lang="en-GB" sz="900" b="0" i="0" u="none" strike="noStrike" dirty="0">
                        <a:effectLst/>
                        <a:latin typeface="Arial" panose="020B0604020202020204" pitchFamily="34" charset="0"/>
                      </a:endParaRPr>
                    </a:p>
                    <a:p>
                      <a:pPr algn="l" fontAlgn="t">
                        <a:lnSpc>
                          <a:spcPct val="115000"/>
                        </a:lnSpc>
                        <a:spcBef>
                          <a:spcPts val="0"/>
                        </a:spcBef>
                        <a:spcAft>
                          <a:spcPts val="1000"/>
                        </a:spcAft>
                      </a:pPr>
                      <a:r>
                        <a:rPr lang="en-GB" sz="600" b="0" i="0" u="none" strike="noStrike" dirty="0">
                          <a:effectLst/>
                          <a:latin typeface="Calibri" panose="020F0502020204030204" pitchFamily="34" charset="0"/>
                          <a:ea typeface="Calibri" panose="020F0502020204030204" pitchFamily="34" charset="0"/>
                          <a:cs typeface="Times New Roman" panose="02020603050405020304" pitchFamily="18" charset="0"/>
                        </a:rPr>
                        <a:t> </a:t>
                      </a:r>
                      <a:endParaRPr lang="en-GB" sz="1000" b="0" i="0" u="none" strike="noStrike" dirty="0">
                        <a:effectLst/>
                        <a:latin typeface="Arial" panose="020B0604020202020204" pitchFamily="34" charset="0"/>
                      </a:endParaRPr>
                    </a:p>
                  </a:txBody>
                  <a:tcPr marL="39797" marR="39797" marT="552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2A1C7"/>
                    </a:solidFill>
                  </a:tcPr>
                </a:tc>
                <a:tc>
                  <a:txBody>
                    <a:bodyPr/>
                    <a:lstStyle/>
                    <a:p>
                      <a:pPr algn="l" fontAlgn="t">
                        <a:lnSpc>
                          <a:spcPct val="115000"/>
                        </a:lnSpc>
                        <a:spcBef>
                          <a:spcPts val="0"/>
                        </a:spcBef>
                        <a:spcAft>
                          <a:spcPts val="1000"/>
                        </a:spcAft>
                      </a:pPr>
                      <a:r>
                        <a:rPr lang="en-GB" sz="900" b="0" i="0" u="none" strike="noStrike"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See Living Well Schools </a:t>
                      </a:r>
                      <a:r>
                        <a:rPr lang="en-GB" sz="900" b="0" i="0" u="sng" strike="noStrike"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hlinkClick r:id="rId2"/>
                        </a:rPr>
                        <a:t>https://schools.mylivingwell.co.uk/</a:t>
                      </a:r>
                      <a:endParaRPr lang="en-GB" sz="900" b="0" i="0" u="none" strike="noStrike" dirty="0">
                        <a:effectLst/>
                        <a:latin typeface="Arial" panose="020B0604020202020204" pitchFamily="34" charset="0"/>
                      </a:endParaRPr>
                    </a:p>
                    <a:p>
                      <a:pPr marL="0" marR="0" lvl="0" indent="0" algn="l" defTabSz="914400" rtl="0" eaLnBrk="1" fontAlgn="t" latinLnBrk="0" hangingPunct="1">
                        <a:lnSpc>
                          <a:spcPct val="115000"/>
                        </a:lnSpc>
                        <a:spcBef>
                          <a:spcPts val="0"/>
                        </a:spcBef>
                        <a:spcAft>
                          <a:spcPts val="1000"/>
                        </a:spcAft>
                        <a:buClrTx/>
                        <a:buSzTx/>
                        <a:buFontTx/>
                        <a:buNone/>
                        <a:tabLst/>
                        <a:defRPr/>
                      </a:pPr>
                      <a:r>
                        <a:rPr lang="en-GB" sz="900" b="0" i="0" u="none" strike="noStrike" dirty="0">
                          <a:effectLst/>
                          <a:latin typeface="Calibri" panose="020F0502020204030204" pitchFamily="34" charset="0"/>
                          <a:ea typeface="Calibri" panose="020F0502020204030204" pitchFamily="34" charset="0"/>
                          <a:cs typeface="Times New Roman" panose="02020603050405020304" pitchFamily="18" charset="0"/>
                        </a:rPr>
                        <a:t> See Healthy minds directory Bradford </a:t>
                      </a:r>
                      <a:r>
                        <a:rPr lang="en-US" sz="900" dirty="0">
                          <a:hlinkClick r:id="rId3"/>
                        </a:rPr>
                        <a:t>Healthy Minds Bradford and Craven</a:t>
                      </a:r>
                      <a:endParaRPr lang="en-GB" sz="900" b="0" i="0" u="none" strike="noStrike" dirty="0">
                        <a:effectLst/>
                        <a:latin typeface="Arial" panose="020B0604020202020204" pitchFamily="34" charset="0"/>
                      </a:endParaRPr>
                    </a:p>
                    <a:p>
                      <a:pPr algn="l" fontAlgn="t">
                        <a:lnSpc>
                          <a:spcPct val="115000"/>
                        </a:lnSpc>
                        <a:spcBef>
                          <a:spcPts val="0"/>
                        </a:spcBef>
                        <a:spcAft>
                          <a:spcPts val="1000"/>
                        </a:spcAft>
                      </a:pPr>
                      <a:endParaRPr lang="en-GB" sz="900" b="0" i="0" u="none" strike="noStrike" dirty="0">
                        <a:effectLst/>
                        <a:latin typeface="Arial" panose="020B0604020202020204" pitchFamily="34" charset="0"/>
                      </a:endParaRPr>
                    </a:p>
                    <a:p>
                      <a:pPr algn="l" fontAlgn="t">
                        <a:lnSpc>
                          <a:spcPct val="115000"/>
                        </a:lnSpc>
                        <a:spcBef>
                          <a:spcPts val="0"/>
                        </a:spcBef>
                        <a:spcAft>
                          <a:spcPts val="1000"/>
                        </a:spcAft>
                      </a:pPr>
                      <a:r>
                        <a:rPr lang="en-GB" sz="900" b="1" i="0" u="none" strike="noStrike"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Specifically:</a:t>
                      </a:r>
                      <a:endParaRPr lang="en-GB" sz="900" b="1" i="0" u="none" strike="noStrike" dirty="0">
                        <a:effectLst/>
                        <a:latin typeface="Arial" panose="020B0604020202020204" pitchFamily="34" charset="0"/>
                      </a:endParaRPr>
                    </a:p>
                    <a:p>
                      <a:pPr algn="l" fontAlgn="t">
                        <a:lnSpc>
                          <a:spcPct val="115000"/>
                        </a:lnSpc>
                        <a:spcBef>
                          <a:spcPts val="0"/>
                        </a:spcBef>
                        <a:spcAft>
                          <a:spcPts val="1000"/>
                        </a:spcAft>
                      </a:pPr>
                      <a:r>
                        <a:rPr lang="en-GB" sz="900" b="0" i="0" u="none" strike="noStrike" dirty="0">
                          <a:effectLst/>
                          <a:latin typeface="Calibri" panose="020F0502020204030204" pitchFamily="34" charset="0"/>
                          <a:ea typeface="Calibri" panose="020F0502020204030204" pitchFamily="34" charset="0"/>
                          <a:cs typeface="Times New Roman" panose="02020603050405020304" pitchFamily="18" charset="0"/>
                        </a:rPr>
                        <a:t> </a:t>
                      </a:r>
                      <a:endParaRPr lang="en-GB" sz="900" b="0" i="0" u="none" strike="noStrike" dirty="0">
                        <a:effectLst/>
                        <a:latin typeface="Arial" panose="020B0604020202020204" pitchFamily="34" charset="0"/>
                      </a:endParaRPr>
                    </a:p>
                    <a:p>
                      <a:pPr marL="347472" indent="-347472" algn="l" fontAlgn="t">
                        <a:lnSpc>
                          <a:spcPct val="115000"/>
                        </a:lnSpc>
                        <a:spcBef>
                          <a:spcPts val="0"/>
                        </a:spcBef>
                        <a:spcAft>
                          <a:spcPts val="0"/>
                        </a:spcAft>
                        <a:tabLst>
                          <a:tab pos="228600" algn="l"/>
                        </a:tabLst>
                      </a:pPr>
                      <a:r>
                        <a:rPr lang="en-GB" sz="900" b="0" i="0" u="none" strike="noStrike"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CAMHS Crisis Team or</a:t>
                      </a:r>
                      <a:endParaRPr lang="en-GB" sz="900" b="0" i="0" u="none" strike="noStrike" dirty="0">
                        <a:effectLst/>
                        <a:latin typeface="Arial" panose="020B0604020202020204" pitchFamily="34" charset="0"/>
                      </a:endParaRPr>
                    </a:p>
                    <a:p>
                      <a:pPr marL="347472" indent="-347472" algn="l" fontAlgn="t">
                        <a:lnSpc>
                          <a:spcPct val="115000"/>
                        </a:lnSpc>
                        <a:spcBef>
                          <a:spcPts val="0"/>
                        </a:spcBef>
                        <a:spcAft>
                          <a:spcPts val="1000"/>
                        </a:spcAft>
                        <a:tabLst>
                          <a:tab pos="228600" algn="l"/>
                        </a:tabLst>
                      </a:pPr>
                      <a:r>
                        <a:rPr lang="en-GB" sz="900" b="0" i="0" u="none" strike="noStrike"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First Response (all age crisis service)</a:t>
                      </a:r>
                    </a:p>
                    <a:p>
                      <a:pPr marL="347472" indent="-347472" algn="l" fontAlgn="t">
                        <a:lnSpc>
                          <a:spcPct val="115000"/>
                        </a:lnSpc>
                        <a:spcBef>
                          <a:spcPts val="0"/>
                        </a:spcBef>
                        <a:spcAft>
                          <a:spcPts val="1000"/>
                        </a:spcAft>
                        <a:tabLst>
                          <a:tab pos="228600" algn="l"/>
                        </a:tabLst>
                      </a:pPr>
                      <a:r>
                        <a:rPr lang="en-US" sz="900" dirty="0">
                          <a:hlinkClick r:id="rId18"/>
                        </a:rPr>
                        <a:t>Child and Adolescent Mental Health (CAMHS) - </a:t>
                      </a:r>
                      <a:r>
                        <a:rPr lang="en-US" sz="900" dirty="0" err="1">
                          <a:hlinkClick r:id="rId18"/>
                        </a:rPr>
                        <a:t>Fieldhead</a:t>
                      </a:r>
                      <a:r>
                        <a:rPr lang="en-US" sz="900" dirty="0">
                          <a:hlinkClick r:id="rId18"/>
                        </a:rPr>
                        <a:t> - </a:t>
                      </a:r>
                      <a:r>
                        <a:rPr lang="en-US" sz="900" dirty="0" err="1">
                          <a:hlinkClick r:id="rId18"/>
                        </a:rPr>
                        <a:t>Hillbrook</a:t>
                      </a:r>
                      <a:r>
                        <a:rPr lang="en-US" sz="900" dirty="0">
                          <a:hlinkClick r:id="rId18"/>
                        </a:rPr>
                        <a:t> (bdct.nhs.uk)</a:t>
                      </a:r>
                      <a:endParaRPr lang="en-GB" sz="900" b="0" i="0" u="none" strike="noStrike" dirty="0">
                        <a:effectLst/>
                        <a:latin typeface="Arial" panose="020B0604020202020204" pitchFamily="34" charset="0"/>
                      </a:endParaRPr>
                    </a:p>
                    <a:p>
                      <a:pPr marL="347472" indent="-347472" algn="l" fontAlgn="t">
                        <a:lnSpc>
                          <a:spcPct val="115000"/>
                        </a:lnSpc>
                        <a:spcBef>
                          <a:spcPts val="0"/>
                        </a:spcBef>
                        <a:spcAft>
                          <a:spcPts val="1000"/>
                        </a:spcAft>
                        <a:tabLst>
                          <a:tab pos="228600" algn="l"/>
                        </a:tabLst>
                      </a:pPr>
                      <a:r>
                        <a:rPr lang="en-GB" sz="900" b="0" i="0" u="none" strike="noStrike"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Emergency Duty </a:t>
                      </a:r>
                      <a:r>
                        <a:rPr lang="en-GB" sz="900" b="0" i="0" u="none" strike="noStrike"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Team</a:t>
                      </a:r>
                      <a:r>
                        <a:rPr lang="en-GB" sz="900" dirty="0" err="1">
                          <a:hlinkClick r:id="rId21"/>
                        </a:rPr>
                        <a:t>Out</a:t>
                      </a:r>
                      <a:r>
                        <a:rPr lang="en-GB" sz="900" dirty="0">
                          <a:hlinkClick r:id="rId21"/>
                        </a:rPr>
                        <a:t>-of-hours emergencies | Bradford Council</a:t>
                      </a:r>
                      <a:endParaRPr lang="en-GB" sz="900" b="0" i="0" u="none" strike="noStrike" dirty="0">
                        <a:effectLst/>
                        <a:latin typeface="Arial" panose="020B0604020202020204" pitchFamily="34" charset="0"/>
                      </a:endParaRPr>
                    </a:p>
                    <a:p>
                      <a:pPr marL="347472" indent="-347472" algn="l" fontAlgn="t">
                        <a:lnSpc>
                          <a:spcPct val="115000"/>
                        </a:lnSpc>
                        <a:spcBef>
                          <a:spcPts val="0"/>
                        </a:spcBef>
                        <a:spcAft>
                          <a:spcPts val="1000"/>
                        </a:spcAft>
                        <a:tabLst>
                          <a:tab pos="228600" algn="l"/>
                        </a:tabLst>
                      </a:pPr>
                      <a:r>
                        <a:rPr lang="en-GB" sz="900" b="0" i="0" u="none" strike="noStrike"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Young People Safer Space  </a:t>
                      </a:r>
                      <a:r>
                        <a:rPr lang="en-US" sz="900" dirty="0">
                          <a:hlinkClick r:id="rId22"/>
                        </a:rPr>
                        <a:t>Safer space for children and young people - Mental Health support (bdct.nhs.uk)</a:t>
                      </a:r>
                      <a:endParaRPr lang="en-GB" sz="900" b="0" i="0" u="none" strike="noStrike" dirty="0">
                        <a:effectLst/>
                        <a:latin typeface="Arial" panose="020B0604020202020204" pitchFamily="34" charset="0"/>
                      </a:endParaRPr>
                    </a:p>
                    <a:p>
                      <a:pPr marL="228600" algn="l" fontAlgn="t">
                        <a:lnSpc>
                          <a:spcPct val="115000"/>
                        </a:lnSpc>
                        <a:spcBef>
                          <a:spcPts val="0"/>
                        </a:spcBef>
                        <a:spcAft>
                          <a:spcPts val="1000"/>
                        </a:spcAft>
                      </a:pPr>
                      <a:r>
                        <a:rPr lang="en-GB" sz="600" b="0" i="0" u="none" strike="noStrike" dirty="0">
                          <a:effectLst/>
                          <a:latin typeface="Calibri" panose="020F0502020204030204" pitchFamily="34" charset="0"/>
                          <a:ea typeface="Calibri" panose="020F0502020204030204" pitchFamily="34" charset="0"/>
                          <a:cs typeface="Times New Roman" panose="02020603050405020304" pitchFamily="18" charset="0"/>
                        </a:rPr>
                        <a:t> </a:t>
                      </a:r>
                      <a:endParaRPr lang="en-GB" sz="1000" b="0" i="0" u="none" strike="noStrike" dirty="0">
                        <a:effectLst/>
                        <a:latin typeface="Arial" panose="020B0604020202020204" pitchFamily="34" charset="0"/>
                      </a:endParaRPr>
                    </a:p>
                    <a:p>
                      <a:pPr marL="228600" algn="l" fontAlgn="t">
                        <a:lnSpc>
                          <a:spcPct val="115000"/>
                        </a:lnSpc>
                        <a:spcBef>
                          <a:spcPts val="0"/>
                        </a:spcBef>
                        <a:spcAft>
                          <a:spcPts val="1000"/>
                        </a:spcAft>
                      </a:pPr>
                      <a:r>
                        <a:rPr lang="en-GB" sz="600" b="0" i="0" u="none" strike="noStrike" dirty="0">
                          <a:effectLst/>
                          <a:latin typeface="Calibri" panose="020F0502020204030204" pitchFamily="34" charset="0"/>
                          <a:ea typeface="Calibri" panose="020F0502020204030204" pitchFamily="34" charset="0"/>
                          <a:cs typeface="Times New Roman" panose="02020603050405020304" pitchFamily="18" charset="0"/>
                        </a:rPr>
                        <a:t> </a:t>
                      </a:r>
                      <a:endParaRPr lang="en-GB" sz="1000" b="0" i="0" u="none" strike="noStrike" dirty="0">
                        <a:effectLst/>
                        <a:latin typeface="Arial" panose="020B0604020202020204" pitchFamily="34" charset="0"/>
                      </a:endParaRPr>
                    </a:p>
                    <a:p>
                      <a:pPr algn="l" fontAlgn="t">
                        <a:lnSpc>
                          <a:spcPct val="115000"/>
                        </a:lnSpc>
                        <a:spcBef>
                          <a:spcPts val="0"/>
                        </a:spcBef>
                        <a:spcAft>
                          <a:spcPts val="1000"/>
                        </a:spcAft>
                      </a:pPr>
                      <a:r>
                        <a:rPr lang="en-GB" sz="600" b="0" i="0" u="none" strike="noStrike" dirty="0">
                          <a:effectLst/>
                          <a:latin typeface="Calibri" panose="020F0502020204030204" pitchFamily="34" charset="0"/>
                          <a:ea typeface="Calibri" panose="020F0502020204030204" pitchFamily="34" charset="0"/>
                          <a:cs typeface="Times New Roman" panose="02020603050405020304" pitchFamily="18" charset="0"/>
                        </a:rPr>
                        <a:t> </a:t>
                      </a:r>
                      <a:endParaRPr lang="en-GB" sz="1000" b="0" i="0" u="none" strike="noStrike" dirty="0">
                        <a:effectLst/>
                        <a:latin typeface="Arial" panose="020B0604020202020204" pitchFamily="34" charset="0"/>
                      </a:endParaRPr>
                    </a:p>
                  </a:txBody>
                  <a:tcPr marL="39797" marR="39797" marT="552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1212657235"/>
                  </a:ext>
                </a:extLst>
              </a:tr>
            </a:tbl>
          </a:graphicData>
        </a:graphic>
      </p:graphicFrame>
    </p:spTree>
    <p:extLst>
      <p:ext uri="{BB962C8B-B14F-4D97-AF65-F5344CB8AC3E}">
        <p14:creationId xmlns:p14="http://schemas.microsoft.com/office/powerpoint/2010/main" val="141478334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611560" y="908721"/>
            <a:ext cx="7776864" cy="2376264"/>
          </a:xfrm>
        </p:spPr>
        <p:txBody>
          <a:bodyPr>
            <a:normAutofit/>
          </a:bodyPr>
          <a:lstStyle/>
          <a:p>
            <a:pPr lvl="0">
              <a:spcBef>
                <a:spcPts val="0"/>
              </a:spcBef>
              <a:defRPr/>
            </a:pPr>
            <a:r>
              <a:rPr lang="en-GB" dirty="0">
                <a:solidFill>
                  <a:schemeClr val="dk1"/>
                </a:solidFill>
              </a:rPr>
              <a:t>Improving Outcomes for Children with SEND in Bradford </a:t>
            </a:r>
          </a:p>
        </p:txBody>
      </p:sp>
      <p:sp>
        <p:nvSpPr>
          <p:cNvPr id="3" name="Rectangle 2"/>
          <p:cNvSpPr/>
          <p:nvPr/>
        </p:nvSpPr>
        <p:spPr>
          <a:xfrm>
            <a:off x="2213992" y="3933056"/>
            <a:ext cx="4572000" cy="646331"/>
          </a:xfrm>
          <a:prstGeom prst="rect">
            <a:avLst/>
          </a:prstGeom>
        </p:spPr>
        <p:txBody>
          <a:bodyPr>
            <a:spAutoFit/>
          </a:bodyPr>
          <a:lstStyle/>
          <a:p>
            <a:pPr algn="ctr"/>
            <a:r>
              <a:rPr lang="en-GB" dirty="0">
                <a:solidFill>
                  <a:schemeClr val="dk1"/>
                </a:solidFill>
              </a:rPr>
              <a:t>Ruth Dennis </a:t>
            </a:r>
          </a:p>
          <a:p>
            <a:pPr algn="ctr"/>
            <a:r>
              <a:rPr lang="en-GB" dirty="0" smtClean="0">
                <a:solidFill>
                  <a:schemeClr val="dk1"/>
                </a:solidFill>
              </a:rPr>
              <a:t>Principal </a:t>
            </a:r>
            <a:r>
              <a:rPr lang="en-GB" dirty="0">
                <a:solidFill>
                  <a:schemeClr val="dk1"/>
                </a:solidFill>
              </a:rPr>
              <a:t>Educational Psychologist</a:t>
            </a:r>
          </a:p>
        </p:txBody>
      </p:sp>
    </p:spTree>
    <p:extLst>
      <p:ext uri="{BB962C8B-B14F-4D97-AF65-F5344CB8AC3E}">
        <p14:creationId xmlns:p14="http://schemas.microsoft.com/office/powerpoint/2010/main" val="403984475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C58BCE1F-CED2-45C0-BAC0-CC1A83367114}"/>
              </a:ext>
            </a:extLst>
          </p:cNvPr>
          <p:cNvGraphicFramePr>
            <a:graphicFrameLocks noGrp="1"/>
          </p:cNvGraphicFramePr>
          <p:nvPr>
            <p:extLst/>
          </p:nvPr>
        </p:nvGraphicFramePr>
        <p:xfrm>
          <a:off x="268616" y="228600"/>
          <a:ext cx="8549620" cy="4953000"/>
        </p:xfrm>
        <a:graphic>
          <a:graphicData uri="http://schemas.openxmlformats.org/drawingml/2006/table">
            <a:tbl>
              <a:tblPr firstRow="1" firstCol="1" bandRow="1"/>
              <a:tblGrid>
                <a:gridCol w="371672">
                  <a:extLst>
                    <a:ext uri="{9D8B030D-6E8A-4147-A177-3AD203B41FA5}">
                      <a16:colId xmlns:a16="http://schemas.microsoft.com/office/drawing/2014/main" val="2786313733"/>
                    </a:ext>
                  </a:extLst>
                </a:gridCol>
                <a:gridCol w="1880481">
                  <a:extLst>
                    <a:ext uri="{9D8B030D-6E8A-4147-A177-3AD203B41FA5}">
                      <a16:colId xmlns:a16="http://schemas.microsoft.com/office/drawing/2014/main" val="783050813"/>
                    </a:ext>
                  </a:extLst>
                </a:gridCol>
                <a:gridCol w="1703043">
                  <a:extLst>
                    <a:ext uri="{9D8B030D-6E8A-4147-A177-3AD203B41FA5}">
                      <a16:colId xmlns:a16="http://schemas.microsoft.com/office/drawing/2014/main" val="4233302729"/>
                    </a:ext>
                  </a:extLst>
                </a:gridCol>
                <a:gridCol w="1804630">
                  <a:extLst>
                    <a:ext uri="{9D8B030D-6E8A-4147-A177-3AD203B41FA5}">
                      <a16:colId xmlns:a16="http://schemas.microsoft.com/office/drawing/2014/main" val="4191603852"/>
                    </a:ext>
                  </a:extLst>
                </a:gridCol>
                <a:gridCol w="1903959">
                  <a:extLst>
                    <a:ext uri="{9D8B030D-6E8A-4147-A177-3AD203B41FA5}">
                      <a16:colId xmlns:a16="http://schemas.microsoft.com/office/drawing/2014/main" val="3494687188"/>
                    </a:ext>
                  </a:extLst>
                </a:gridCol>
                <a:gridCol w="885835">
                  <a:extLst>
                    <a:ext uri="{9D8B030D-6E8A-4147-A177-3AD203B41FA5}">
                      <a16:colId xmlns:a16="http://schemas.microsoft.com/office/drawing/2014/main" val="2111158133"/>
                    </a:ext>
                  </a:extLst>
                </a:gridCol>
              </a:tblGrid>
              <a:tr h="4953000">
                <a:tc>
                  <a:txBody>
                    <a:bodyPr/>
                    <a:lstStyle/>
                    <a:p>
                      <a:pPr marL="73152" marR="73152" algn="ctr" fontAlgn="t">
                        <a:lnSpc>
                          <a:spcPct val="115000"/>
                        </a:lnSpc>
                        <a:spcBef>
                          <a:spcPts val="0"/>
                        </a:spcBef>
                        <a:spcAft>
                          <a:spcPts val="1000"/>
                        </a:spcAft>
                      </a:pPr>
                      <a:r>
                        <a:rPr lang="en-GB" sz="1600" b="1" i="0" u="none" strike="noStrike">
                          <a:effectLst/>
                          <a:latin typeface="Calibri" panose="020F0502020204030204" pitchFamily="34" charset="0"/>
                          <a:ea typeface="Calibri" panose="020F0502020204030204" pitchFamily="34" charset="0"/>
                          <a:cs typeface="Times New Roman" panose="02020603050405020304" pitchFamily="18" charset="0"/>
                        </a:rPr>
                        <a:t>Suggested Tools and Resources</a:t>
                      </a:r>
                      <a:endParaRPr lang="en-GB" sz="2600" b="0" i="0" u="none" strike="noStrike">
                        <a:effectLst/>
                        <a:latin typeface="Arial" panose="020B0604020202020204" pitchFamily="34" charset="0"/>
                      </a:endParaRPr>
                    </a:p>
                  </a:txBody>
                  <a:tcPr marL="97523" marR="97523" marT="13545"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7472" marR="9144" indent="-347472" algn="l" fontAlgn="t">
                        <a:lnSpc>
                          <a:spcPct val="103000"/>
                        </a:lnSpc>
                        <a:spcBef>
                          <a:spcPts val="0"/>
                        </a:spcBef>
                        <a:spcAft>
                          <a:spcPts val="1000"/>
                        </a:spcAft>
                        <a:buClrTx/>
                        <a:buSzPts val="1100"/>
                        <a:buFont typeface="Arial" panose="020B0604020202020204" pitchFamily="34" charset="0"/>
                        <a:buChar char="•"/>
                        <a:tabLst>
                          <a:tab pos="228600" algn="l"/>
                        </a:tabLst>
                      </a:pPr>
                      <a:r>
                        <a:rPr lang="en-GB" sz="1600" b="0" i="0" u="none" strike="noStrike">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ROAR Whole School Approach to Mental Health and Academic Resilience (primary focussed)</a:t>
                      </a:r>
                      <a:endParaRPr lang="en-GB" sz="1600" b="0" i="0" u="none" strike="noStrike">
                        <a:effectLst/>
                        <a:latin typeface="Arial" panose="020B0604020202020204" pitchFamily="34" charset="0"/>
                      </a:endParaRPr>
                    </a:p>
                    <a:p>
                      <a:pPr marL="347472" marR="9144" indent="-347472" algn="l" fontAlgn="t">
                        <a:lnSpc>
                          <a:spcPct val="103000"/>
                        </a:lnSpc>
                        <a:spcBef>
                          <a:spcPts val="0"/>
                        </a:spcBef>
                        <a:spcAft>
                          <a:spcPts val="1000"/>
                        </a:spcAft>
                        <a:tabLst>
                          <a:tab pos="228600" algn="l"/>
                        </a:tabLst>
                      </a:pPr>
                      <a:r>
                        <a:rPr lang="en-GB" sz="1600" b="0" i="0" u="none" strike="noStrike">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Nurturing Schools (secondary focussed)</a:t>
                      </a:r>
                      <a:endParaRPr lang="en-GB" sz="2600" b="0" i="0" u="none" strike="noStrike">
                        <a:effectLst/>
                        <a:latin typeface="Arial" panose="020B0604020202020204" pitchFamily="34" charset="0"/>
                      </a:endParaRPr>
                    </a:p>
                    <a:p>
                      <a:pPr marL="347472" indent="-347472" algn="l" fontAlgn="t">
                        <a:lnSpc>
                          <a:spcPct val="115000"/>
                        </a:lnSpc>
                        <a:spcBef>
                          <a:spcPts val="0"/>
                        </a:spcBef>
                        <a:spcAft>
                          <a:spcPts val="1000"/>
                        </a:spcAft>
                        <a:tabLst>
                          <a:tab pos="228600" algn="l"/>
                        </a:tabLst>
                      </a:pPr>
                      <a:r>
                        <a:rPr lang="en-GB" sz="1600" b="0" i="0" u="none" strike="noStrike">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Bradford Health Minds Chartermark</a:t>
                      </a:r>
                      <a:endParaRPr lang="en-GB" sz="2600" b="0" i="0" u="none" strike="noStrike">
                        <a:effectLst/>
                        <a:latin typeface="Arial" panose="020B0604020202020204" pitchFamily="34" charset="0"/>
                      </a:endParaRPr>
                    </a:p>
                    <a:p>
                      <a:pPr marL="347472" indent="-347472" algn="l" fontAlgn="t">
                        <a:lnSpc>
                          <a:spcPct val="115000"/>
                        </a:lnSpc>
                        <a:spcBef>
                          <a:spcPts val="0"/>
                        </a:spcBef>
                        <a:spcAft>
                          <a:spcPts val="1000"/>
                        </a:spcAft>
                        <a:tabLst>
                          <a:tab pos="228600" algn="l"/>
                        </a:tabLst>
                      </a:pPr>
                      <a:r>
                        <a:rPr lang="en-GB" sz="1600" b="0" i="0" u="none" strike="noStrike">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Anna Freud Whole School Approach</a:t>
                      </a:r>
                      <a:endParaRPr lang="en-GB" sz="2600" b="0" i="0" u="none" strike="noStrike">
                        <a:effectLst/>
                        <a:latin typeface="Arial" panose="020B0604020202020204" pitchFamily="34" charset="0"/>
                      </a:endParaRPr>
                    </a:p>
                  </a:txBody>
                  <a:tcPr marL="97523" marR="97523" marT="1354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347472" indent="-347472" algn="l" fontAlgn="t">
                        <a:lnSpc>
                          <a:spcPct val="115000"/>
                        </a:lnSpc>
                        <a:spcBef>
                          <a:spcPts val="0"/>
                        </a:spcBef>
                        <a:spcAft>
                          <a:spcPts val="1000"/>
                        </a:spcAft>
                        <a:buClrTx/>
                        <a:buSzPts val="1100"/>
                        <a:buFont typeface="Arial" panose="020B0604020202020204" pitchFamily="34" charset="0"/>
                        <a:buChar char="•"/>
                        <a:tabLst>
                          <a:tab pos="228600" algn="l"/>
                        </a:tabLst>
                      </a:pPr>
                      <a:r>
                        <a:rPr lang="en-GB" sz="1600" b="0" i="0" u="none" strike="noStrike">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Circle time</a:t>
                      </a:r>
                      <a:endParaRPr lang="en-GB" sz="1600" b="0" i="0" u="none" strike="noStrike">
                        <a:effectLst/>
                        <a:latin typeface="Arial" panose="020B0604020202020204" pitchFamily="34" charset="0"/>
                      </a:endParaRPr>
                    </a:p>
                    <a:p>
                      <a:pPr marL="347472" indent="-347472" algn="l" fontAlgn="t">
                        <a:lnSpc>
                          <a:spcPct val="115000"/>
                        </a:lnSpc>
                        <a:spcBef>
                          <a:spcPts val="0"/>
                        </a:spcBef>
                        <a:spcAft>
                          <a:spcPts val="1000"/>
                        </a:spcAft>
                        <a:tabLst>
                          <a:tab pos="228600" algn="l"/>
                        </a:tabLst>
                      </a:pPr>
                      <a:r>
                        <a:rPr lang="en-GB" sz="1600" b="0" i="0" u="none" strike="noStrike">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Assemblies</a:t>
                      </a:r>
                      <a:endParaRPr lang="en-GB" sz="2600" b="0" i="0" u="none" strike="noStrike">
                        <a:effectLst/>
                        <a:latin typeface="Arial" panose="020B0604020202020204" pitchFamily="34" charset="0"/>
                      </a:endParaRPr>
                    </a:p>
                    <a:p>
                      <a:pPr marL="347472" indent="-347472" algn="l" fontAlgn="t">
                        <a:lnSpc>
                          <a:spcPct val="115000"/>
                        </a:lnSpc>
                        <a:spcBef>
                          <a:spcPts val="0"/>
                        </a:spcBef>
                        <a:spcAft>
                          <a:spcPts val="1000"/>
                        </a:spcAft>
                        <a:tabLst>
                          <a:tab pos="228600" algn="l"/>
                        </a:tabLst>
                      </a:pPr>
                      <a:r>
                        <a:rPr lang="en-GB" sz="1600" b="0" i="0" u="none" strike="noStrike">
                          <a:effectLst/>
                          <a:latin typeface="Calibri" panose="020F0502020204030204" pitchFamily="34" charset="0"/>
                          <a:ea typeface="Calibri" panose="020F0502020204030204" pitchFamily="34" charset="0"/>
                          <a:cs typeface="Times New Roman" panose="02020603050405020304" pitchFamily="18" charset="0"/>
                        </a:rPr>
                        <a:t> </a:t>
                      </a:r>
                      <a:endParaRPr lang="en-GB" sz="2600" b="0" i="0" u="none" strike="noStrike">
                        <a:effectLst/>
                        <a:latin typeface="Arial" panose="020B0604020202020204" pitchFamily="34" charset="0"/>
                      </a:endParaRPr>
                    </a:p>
                  </a:txBody>
                  <a:tcPr marL="97523" marR="97523" marT="1354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347472" indent="-347472" algn="l" fontAlgn="t">
                        <a:lnSpc>
                          <a:spcPct val="115000"/>
                        </a:lnSpc>
                        <a:spcBef>
                          <a:spcPts val="0"/>
                        </a:spcBef>
                        <a:spcAft>
                          <a:spcPts val="1000"/>
                        </a:spcAft>
                        <a:buClrTx/>
                        <a:buSzPts val="1100"/>
                        <a:buFont typeface="Arial" panose="020B0604020202020204" pitchFamily="34" charset="0"/>
                        <a:buChar char="•"/>
                        <a:tabLst>
                          <a:tab pos="228600" algn="l"/>
                        </a:tabLst>
                      </a:pPr>
                      <a:r>
                        <a:rPr lang="en-GB" sz="1600" b="0" i="0" u="none" strike="noStrike">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Think Good, Feel Good</a:t>
                      </a:r>
                      <a:endParaRPr lang="en-GB" sz="1600" b="0" i="0" u="none" strike="noStrike">
                        <a:effectLst/>
                        <a:latin typeface="Arial" panose="020B0604020202020204" pitchFamily="34" charset="0"/>
                      </a:endParaRPr>
                    </a:p>
                    <a:p>
                      <a:pPr marL="347472" indent="-347472" algn="l" fontAlgn="t">
                        <a:lnSpc>
                          <a:spcPct val="115000"/>
                        </a:lnSpc>
                        <a:spcBef>
                          <a:spcPts val="0"/>
                        </a:spcBef>
                        <a:spcAft>
                          <a:spcPts val="1000"/>
                        </a:spcAft>
                        <a:tabLst>
                          <a:tab pos="228600" algn="l"/>
                        </a:tabLst>
                      </a:pPr>
                      <a:r>
                        <a:rPr lang="en-GB" sz="1600" b="0" i="0" u="none" strike="noStrike">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Lego therapy </a:t>
                      </a:r>
                      <a:endParaRPr lang="en-GB" sz="2600" b="0" i="0" u="none" strike="noStrike">
                        <a:effectLst/>
                        <a:latin typeface="Arial" panose="020B0604020202020204" pitchFamily="34" charset="0"/>
                      </a:endParaRPr>
                    </a:p>
                    <a:p>
                      <a:pPr marL="347472" indent="-347472" algn="l" fontAlgn="t">
                        <a:lnSpc>
                          <a:spcPct val="115000"/>
                        </a:lnSpc>
                        <a:spcBef>
                          <a:spcPts val="0"/>
                        </a:spcBef>
                        <a:spcAft>
                          <a:spcPts val="1000"/>
                        </a:spcAft>
                        <a:tabLst>
                          <a:tab pos="228600" algn="l"/>
                        </a:tabLst>
                      </a:pPr>
                      <a:r>
                        <a:rPr lang="en-GB" sz="1600" b="0" i="0" u="none" strike="noStrike">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Rainbow Fish, </a:t>
                      </a:r>
                      <a:endParaRPr lang="en-GB" sz="2600" b="0" i="0" u="none" strike="noStrike">
                        <a:effectLst/>
                        <a:latin typeface="Arial" panose="020B0604020202020204" pitchFamily="34" charset="0"/>
                      </a:endParaRPr>
                    </a:p>
                    <a:p>
                      <a:pPr marL="347472" indent="-347472" algn="l" fontAlgn="t">
                        <a:lnSpc>
                          <a:spcPct val="115000"/>
                        </a:lnSpc>
                        <a:spcBef>
                          <a:spcPts val="0"/>
                        </a:spcBef>
                        <a:spcAft>
                          <a:spcPts val="1000"/>
                        </a:spcAft>
                        <a:tabLst>
                          <a:tab pos="228600" algn="l"/>
                        </a:tabLst>
                      </a:pPr>
                      <a:r>
                        <a:rPr lang="en-GB" sz="1600" b="0" i="0" u="none" strike="noStrike">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Socially Speaking</a:t>
                      </a:r>
                      <a:endParaRPr lang="en-GB" sz="2600" b="0" i="0" u="none" strike="noStrike">
                        <a:effectLst/>
                        <a:latin typeface="Arial" panose="020B0604020202020204" pitchFamily="34" charset="0"/>
                      </a:endParaRPr>
                    </a:p>
                    <a:p>
                      <a:pPr marL="347472" indent="-347472" algn="l" fontAlgn="t">
                        <a:lnSpc>
                          <a:spcPct val="115000"/>
                        </a:lnSpc>
                        <a:spcBef>
                          <a:spcPts val="0"/>
                        </a:spcBef>
                        <a:spcAft>
                          <a:spcPts val="1000"/>
                        </a:spcAft>
                        <a:tabLst>
                          <a:tab pos="228600" algn="l"/>
                        </a:tabLst>
                      </a:pPr>
                      <a:r>
                        <a:rPr lang="en-GB" sz="1600" b="0" i="0" u="none" strike="noStrike">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Big book of worries</a:t>
                      </a:r>
                      <a:endParaRPr lang="en-GB" sz="2600" b="0" i="0" u="none" strike="noStrike">
                        <a:effectLst/>
                        <a:latin typeface="Arial" panose="020B0604020202020204" pitchFamily="34" charset="0"/>
                      </a:endParaRPr>
                    </a:p>
                    <a:p>
                      <a:pPr marL="347472" indent="-347472" algn="l" fontAlgn="t">
                        <a:lnSpc>
                          <a:spcPct val="115000"/>
                        </a:lnSpc>
                        <a:spcBef>
                          <a:spcPts val="0"/>
                        </a:spcBef>
                        <a:spcAft>
                          <a:spcPts val="1000"/>
                        </a:spcAft>
                        <a:tabLst>
                          <a:tab pos="228600" algn="l"/>
                        </a:tabLst>
                      </a:pPr>
                      <a:r>
                        <a:rPr lang="en-GB" sz="1600" b="0" i="0" u="none" strike="noStrike">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Zones of regulation</a:t>
                      </a:r>
                      <a:endParaRPr lang="en-GB" sz="2600" b="0" i="0" u="none" strike="noStrike">
                        <a:effectLst/>
                        <a:latin typeface="Arial" panose="020B0604020202020204" pitchFamily="34" charset="0"/>
                      </a:endParaRPr>
                    </a:p>
                    <a:p>
                      <a:pPr marL="347472" indent="-347472" algn="l" fontAlgn="t">
                        <a:lnSpc>
                          <a:spcPct val="115000"/>
                        </a:lnSpc>
                        <a:spcBef>
                          <a:spcPts val="0"/>
                        </a:spcBef>
                        <a:spcAft>
                          <a:spcPts val="1000"/>
                        </a:spcAft>
                        <a:tabLst>
                          <a:tab pos="228600" algn="l"/>
                        </a:tabLst>
                      </a:pPr>
                      <a:r>
                        <a:rPr lang="en-GB" sz="1600" b="0" i="0" u="none" strike="noStrike">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Nurture Group</a:t>
                      </a:r>
                      <a:endParaRPr lang="en-GB" sz="2600" b="0" i="0" u="none" strike="noStrike">
                        <a:effectLst/>
                        <a:latin typeface="Arial" panose="020B0604020202020204" pitchFamily="34" charset="0"/>
                      </a:endParaRPr>
                    </a:p>
                    <a:p>
                      <a:pPr marL="347472" indent="-347472" algn="l" fontAlgn="t">
                        <a:lnSpc>
                          <a:spcPct val="115000"/>
                        </a:lnSpc>
                        <a:spcBef>
                          <a:spcPts val="0"/>
                        </a:spcBef>
                        <a:spcAft>
                          <a:spcPts val="1000"/>
                        </a:spcAft>
                        <a:tabLst>
                          <a:tab pos="228600" algn="l"/>
                        </a:tabLst>
                      </a:pPr>
                      <a:r>
                        <a:rPr lang="en-GB" sz="1600" b="0" i="0" u="none" strike="noStrike">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Worry Monsters</a:t>
                      </a:r>
                      <a:endParaRPr lang="en-GB" sz="2600" b="0" i="0" u="none" strike="noStrike">
                        <a:effectLst/>
                        <a:latin typeface="Arial" panose="020B0604020202020204" pitchFamily="34" charset="0"/>
                      </a:endParaRPr>
                    </a:p>
                  </a:txBody>
                  <a:tcPr marL="97523" marR="97523" marT="1354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5B3D7"/>
                    </a:solidFill>
                  </a:tcPr>
                </a:tc>
                <a:tc>
                  <a:txBody>
                    <a:bodyPr/>
                    <a:lstStyle/>
                    <a:p>
                      <a:pPr marL="347472" indent="-347472" algn="l" fontAlgn="t">
                        <a:lnSpc>
                          <a:spcPct val="115000"/>
                        </a:lnSpc>
                        <a:spcBef>
                          <a:spcPts val="0"/>
                        </a:spcBef>
                        <a:spcAft>
                          <a:spcPts val="1000"/>
                        </a:spcAft>
                        <a:buClrTx/>
                        <a:buSzPts val="1100"/>
                        <a:buFont typeface="Arial" panose="020B0604020202020204" pitchFamily="34" charset="0"/>
                        <a:buChar char="•"/>
                        <a:tabLst>
                          <a:tab pos="228600" algn="l"/>
                        </a:tabLst>
                      </a:pPr>
                      <a:r>
                        <a:rPr lang="en-GB" sz="1600" b="0" i="0" u="none" strike="noStrike">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Therapeutic Story Writing</a:t>
                      </a:r>
                      <a:endParaRPr lang="en-GB" sz="1600" b="0" i="0" u="none" strike="noStrike">
                        <a:effectLst/>
                        <a:latin typeface="Arial" panose="020B0604020202020204" pitchFamily="34" charset="0"/>
                      </a:endParaRPr>
                    </a:p>
                    <a:p>
                      <a:pPr marL="347472" marR="9144" indent="-347472" algn="l" fontAlgn="t">
                        <a:lnSpc>
                          <a:spcPct val="103000"/>
                        </a:lnSpc>
                        <a:spcBef>
                          <a:spcPts val="0"/>
                        </a:spcBef>
                        <a:spcAft>
                          <a:spcPts val="1000"/>
                        </a:spcAft>
                        <a:tabLst>
                          <a:tab pos="228600" algn="l"/>
                        </a:tabLst>
                      </a:pPr>
                      <a:r>
                        <a:rPr lang="en-GB" sz="1600" b="0" i="0" u="none" strike="noStrike">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Trauma Informed Practice</a:t>
                      </a:r>
                      <a:endParaRPr lang="en-GB" sz="2600" b="0" i="0" u="none" strike="noStrike">
                        <a:effectLst/>
                        <a:latin typeface="Arial" panose="020B0604020202020204" pitchFamily="34" charset="0"/>
                      </a:endParaRPr>
                    </a:p>
                    <a:p>
                      <a:pPr marL="347472" marR="9144" indent="-347472" algn="l" fontAlgn="t">
                        <a:lnSpc>
                          <a:spcPct val="103000"/>
                        </a:lnSpc>
                        <a:spcBef>
                          <a:spcPts val="0"/>
                        </a:spcBef>
                        <a:spcAft>
                          <a:spcPts val="1000"/>
                        </a:spcAft>
                        <a:tabLst>
                          <a:tab pos="228600" algn="l"/>
                        </a:tabLst>
                      </a:pPr>
                      <a:r>
                        <a:rPr lang="en-GB" sz="1600" b="0" i="0" u="none" strike="noStrike">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Zones of Regulation</a:t>
                      </a:r>
                      <a:endParaRPr lang="en-GB" sz="2600" b="0" i="0" u="none" strike="noStrike">
                        <a:effectLst/>
                        <a:latin typeface="Arial" panose="020B0604020202020204" pitchFamily="34" charset="0"/>
                      </a:endParaRPr>
                    </a:p>
                    <a:p>
                      <a:pPr marL="347472" marR="9144" indent="-347472" algn="l" fontAlgn="t">
                        <a:lnSpc>
                          <a:spcPct val="103000"/>
                        </a:lnSpc>
                        <a:spcBef>
                          <a:spcPts val="0"/>
                        </a:spcBef>
                        <a:spcAft>
                          <a:spcPts val="1000"/>
                        </a:spcAft>
                        <a:tabLst>
                          <a:tab pos="228600" algn="l"/>
                        </a:tabLst>
                      </a:pPr>
                      <a:r>
                        <a:rPr lang="en-GB" sz="1600" b="0" i="0" u="none" strike="noStrike">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Emotion Coaching</a:t>
                      </a:r>
                      <a:endParaRPr lang="en-GB" sz="2600" b="0" i="0" u="none" strike="noStrike">
                        <a:effectLst/>
                        <a:latin typeface="Arial" panose="020B0604020202020204" pitchFamily="34" charset="0"/>
                      </a:endParaRPr>
                    </a:p>
                    <a:p>
                      <a:pPr marL="228600" algn="l" fontAlgn="t">
                        <a:lnSpc>
                          <a:spcPct val="115000"/>
                        </a:lnSpc>
                        <a:spcBef>
                          <a:spcPts val="0"/>
                        </a:spcBef>
                        <a:spcAft>
                          <a:spcPts val="1000"/>
                        </a:spcAft>
                      </a:pPr>
                      <a:r>
                        <a:rPr lang="en-GB" sz="1600" b="0" i="0" u="none" strike="noStrike">
                          <a:effectLst/>
                          <a:latin typeface="Calibri" panose="020F0502020204030204" pitchFamily="34" charset="0"/>
                          <a:ea typeface="Calibri" panose="020F0502020204030204" pitchFamily="34" charset="0"/>
                          <a:cs typeface="Times New Roman" panose="02020603050405020304" pitchFamily="18" charset="0"/>
                        </a:rPr>
                        <a:t> </a:t>
                      </a:r>
                      <a:endParaRPr lang="en-GB" sz="2600" b="0" i="0" u="none" strike="noStrike">
                        <a:effectLst/>
                        <a:latin typeface="Arial" panose="020B0604020202020204" pitchFamily="34" charset="0"/>
                      </a:endParaRPr>
                    </a:p>
                  </a:txBody>
                  <a:tcPr marL="97523" marR="97523" marT="1354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2A1C7"/>
                    </a:solidFill>
                  </a:tcPr>
                </a:tc>
                <a:tc>
                  <a:txBody>
                    <a:bodyPr/>
                    <a:lstStyle/>
                    <a:p>
                      <a:pPr marL="347472" indent="-347472" algn="l" fontAlgn="t">
                        <a:lnSpc>
                          <a:spcPct val="115000"/>
                        </a:lnSpc>
                        <a:spcBef>
                          <a:spcPts val="0"/>
                        </a:spcBef>
                        <a:spcAft>
                          <a:spcPts val="1000"/>
                        </a:spcAft>
                        <a:buClrTx/>
                        <a:buSzPts val="1100"/>
                        <a:buFont typeface="Arial" panose="020B0604020202020204" pitchFamily="34" charset="0"/>
                        <a:buChar char="•"/>
                        <a:tabLst>
                          <a:tab pos="228600" algn="l"/>
                        </a:tabLst>
                      </a:pPr>
                      <a:r>
                        <a:rPr lang="en-GB" sz="1600" b="0" i="0" u="none" strike="noStrike" dirty="0">
                          <a:effectLst/>
                          <a:latin typeface="Calibri" panose="020F0502020204030204" pitchFamily="34" charset="0"/>
                          <a:ea typeface="Calibri" panose="020F0502020204030204" pitchFamily="34" charset="0"/>
                          <a:cs typeface="Times New Roman" panose="02020603050405020304" pitchFamily="18" charset="0"/>
                        </a:rPr>
                        <a:t> </a:t>
                      </a:r>
                      <a:endParaRPr lang="en-GB" sz="1600" b="0" i="0" u="none" strike="noStrike" dirty="0">
                        <a:effectLst/>
                        <a:latin typeface="Arial" panose="020B0604020202020204" pitchFamily="34" charset="0"/>
                      </a:endParaRPr>
                    </a:p>
                  </a:txBody>
                  <a:tcPr marL="97523" marR="97523" marT="1354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1190913689"/>
                  </a:ext>
                </a:extLst>
              </a:tr>
            </a:tbl>
          </a:graphicData>
        </a:graphic>
      </p:graphicFrame>
    </p:spTree>
    <p:extLst>
      <p:ext uri="{BB962C8B-B14F-4D97-AF65-F5344CB8AC3E}">
        <p14:creationId xmlns:p14="http://schemas.microsoft.com/office/powerpoint/2010/main" val="50373122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Questions / Next Steps</a:t>
            </a:r>
            <a:endParaRPr lang="en-GB" dirty="0"/>
          </a:p>
        </p:txBody>
      </p:sp>
      <p:sp>
        <p:nvSpPr>
          <p:cNvPr id="4" name="Content Placeholder 3"/>
          <p:cNvSpPr>
            <a:spLocks noGrp="1"/>
          </p:cNvSpPr>
          <p:nvPr>
            <p:ph sz="half" idx="1"/>
          </p:nvPr>
        </p:nvSpPr>
        <p:spPr>
          <a:xfrm>
            <a:off x="628649" y="1825625"/>
            <a:ext cx="7743825" cy="4351338"/>
          </a:xfrm>
        </p:spPr>
        <p:txBody>
          <a:bodyPr>
            <a:normAutofit/>
          </a:bodyPr>
          <a:lstStyle/>
          <a:p>
            <a:r>
              <a:rPr lang="en-GB" dirty="0"/>
              <a:t>Thrive Guidance: </a:t>
            </a:r>
            <a:r>
              <a:rPr lang="en-GB" dirty="0">
                <a:hlinkClick r:id="rId2"/>
              </a:rPr>
              <a:t>https://docs.google.com/document/d/1u1uB6RkuAputUTc4Ouyqkkpz5sp0I0P7/edit?usp=sharing&amp;ouid=104706017588770577396&amp;rtpof=true&amp;sd=true</a:t>
            </a:r>
            <a:endParaRPr lang="en-GB" dirty="0"/>
          </a:p>
          <a:p>
            <a:r>
              <a:rPr lang="en-GB" dirty="0"/>
              <a:t>Living Well Schools:  </a:t>
            </a:r>
            <a:r>
              <a:rPr lang="en-GB" dirty="0">
                <a:hlinkClick r:id="rId3"/>
              </a:rPr>
              <a:t>https://schools.mylivingwell.co.uk/</a:t>
            </a:r>
            <a:endParaRPr lang="en-GB" dirty="0"/>
          </a:p>
          <a:p>
            <a:r>
              <a:rPr lang="en-GB" dirty="0" smtClean="0"/>
              <a:t>Further development of MHST / EEWP team offer</a:t>
            </a:r>
          </a:p>
          <a:p>
            <a:endParaRPr lang="en-GB" dirty="0"/>
          </a:p>
          <a:p>
            <a:endParaRPr lang="en-GB" dirty="0"/>
          </a:p>
        </p:txBody>
      </p:sp>
      <p:pic>
        <p:nvPicPr>
          <p:cNvPr id="7" name="Content Placeholder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10013" y="5194206"/>
            <a:ext cx="890588" cy="1521713"/>
          </a:xfrm>
          <a:prstGeom prst="rect">
            <a:avLst/>
          </a:prstGeom>
        </p:spPr>
      </p:pic>
    </p:spTree>
    <p:extLst>
      <p:ext uri="{BB962C8B-B14F-4D97-AF65-F5344CB8AC3E}">
        <p14:creationId xmlns:p14="http://schemas.microsoft.com/office/powerpoint/2010/main" val="325111690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Introducing ‘Step 2’</a:t>
            </a:r>
            <a:endParaRPr lang="en-GB" dirty="0"/>
          </a:p>
        </p:txBody>
      </p:sp>
      <p:pic>
        <p:nvPicPr>
          <p:cNvPr id="5" name="Content Placeholder 3"/>
          <p:cNvPicPr>
            <a:picLocks noGrp="1" noChangeAspect="1"/>
          </p:cNvPicPr>
          <p:nvPr>
            <p:ph idx="1"/>
          </p:nvPr>
        </p:nvPicPr>
        <p:blipFill rotWithShape="1">
          <a:blip r:embed="rId2" cstate="print">
            <a:lum bright="70000" contrast="-70000"/>
            <a:extLst>
              <a:ext uri="{BEBA8EAE-BF5A-486C-A8C5-ECC9F3942E4B}">
                <a14:imgProps xmlns:a14="http://schemas.microsoft.com/office/drawing/2010/main">
                  <a14:imgLayer r:embed="rId3">
                    <a14:imgEffect>
                      <a14:artisticBlur/>
                    </a14:imgEffect>
                  </a14:imgLayer>
                </a14:imgProps>
              </a:ext>
              <a:ext uri="{28A0092B-C50C-407E-A947-70E740481C1C}">
                <a14:useLocalDpi xmlns:a14="http://schemas.microsoft.com/office/drawing/2010/main" val="0"/>
              </a:ext>
            </a:extLst>
          </a:blip>
          <a:stretch/>
        </p:blipFill>
        <p:spPr>
          <a:xfrm>
            <a:off x="5798313" y="2492896"/>
            <a:ext cx="4667274" cy="3301827"/>
          </a:xfrm>
          <a:prstGeom prst="rect">
            <a:avLst/>
          </a:prstGeom>
        </p:spPr>
      </p:pic>
      <p:sp>
        <p:nvSpPr>
          <p:cNvPr id="6" name="Rectangle 5"/>
          <p:cNvSpPr/>
          <p:nvPr/>
        </p:nvSpPr>
        <p:spPr>
          <a:xfrm>
            <a:off x="179512" y="1556793"/>
            <a:ext cx="8712968" cy="5040560"/>
          </a:xfrm>
          <a:prstGeom prst="rect">
            <a:avLst/>
          </a:prstGeom>
        </p:spPr>
        <p:txBody>
          <a:bodyPr wrap="square">
            <a:spAutoFit/>
          </a:bodyPr>
          <a:lstStyle/>
          <a:p>
            <a:pPr>
              <a:lnSpc>
                <a:spcPct val="107000"/>
              </a:lnSpc>
            </a:pPr>
            <a:r>
              <a:rPr lang="en-GB" sz="1400" b="1" dirty="0">
                <a:latin typeface="Calibri" panose="020F0502020204030204" pitchFamily="34" charset="0"/>
                <a:ea typeface="Calibri" panose="020F0502020204030204" pitchFamily="34" charset="0"/>
                <a:cs typeface="Calibri" panose="020F0502020204030204" pitchFamily="34" charset="0"/>
              </a:rPr>
              <a:t>Our vision</a:t>
            </a:r>
            <a:endParaRPr lang="en-GB" sz="14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en-GB" sz="1400" b="1" i="1" dirty="0">
                <a:latin typeface="Calibri" panose="020F0502020204030204" pitchFamily="34" charset="0"/>
                <a:ea typeface="Calibri" panose="020F0502020204030204" pitchFamily="34" charset="0"/>
                <a:cs typeface="Calibri" panose="020F0502020204030204" pitchFamily="34" charset="0"/>
              </a:rPr>
              <a:t> </a:t>
            </a:r>
            <a:r>
              <a:rPr lang="en-GB" sz="1400" dirty="0" smtClean="0">
                <a:latin typeface="Calibri" panose="020F0502020204030204" pitchFamily="34" charset="0"/>
                <a:ea typeface="Calibri" panose="020F0502020204030204" pitchFamily="34" charset="0"/>
                <a:cs typeface="Calibri" panose="020F0502020204030204" pitchFamily="34" charset="0"/>
              </a:rPr>
              <a:t>Young </a:t>
            </a:r>
            <a:r>
              <a:rPr lang="en-GB" sz="1400" dirty="0">
                <a:latin typeface="Calibri" panose="020F0502020204030204" pitchFamily="34" charset="0"/>
                <a:ea typeface="Calibri" panose="020F0502020204030204" pitchFamily="34" charset="0"/>
                <a:cs typeface="Calibri" panose="020F0502020204030204" pitchFamily="34" charset="0"/>
              </a:rPr>
              <a:t>people will be healthy in every way, supported by quality services and each other.</a:t>
            </a:r>
            <a:endParaRPr lang="en-GB" sz="14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en-GB" sz="1400" b="1" dirty="0">
                <a:latin typeface="Calibri" panose="020F0502020204030204" pitchFamily="34" charset="0"/>
                <a:ea typeface="Calibri" panose="020F0502020204030204" pitchFamily="34" charset="0"/>
                <a:cs typeface="Calibri" panose="020F0502020204030204" pitchFamily="34" charset="0"/>
              </a:rPr>
              <a:t> </a:t>
            </a:r>
            <a:endParaRPr lang="en-GB" sz="14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en-GB" sz="1400" b="1" dirty="0">
                <a:latin typeface="Calibri" panose="020F0502020204030204" pitchFamily="34" charset="0"/>
                <a:ea typeface="Calibri" panose="020F0502020204030204" pitchFamily="34" charset="0"/>
                <a:cs typeface="Calibri" panose="020F0502020204030204" pitchFamily="34" charset="0"/>
              </a:rPr>
              <a:t>Our </a:t>
            </a:r>
            <a:r>
              <a:rPr lang="en-GB" sz="1400" b="1" dirty="0" smtClean="0">
                <a:latin typeface="Calibri" panose="020F0502020204030204" pitchFamily="34" charset="0"/>
                <a:ea typeface="Calibri" panose="020F0502020204030204" pitchFamily="34" charset="0"/>
                <a:cs typeface="Calibri" panose="020F0502020204030204" pitchFamily="34" charset="0"/>
              </a:rPr>
              <a:t>mission</a:t>
            </a:r>
            <a:endParaRPr lang="en-GB" sz="14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en-GB" sz="1400" dirty="0">
                <a:latin typeface="Calibri" panose="020F0502020204030204" pitchFamily="34" charset="0"/>
                <a:ea typeface="Calibri" panose="020F0502020204030204" pitchFamily="34" charset="0"/>
                <a:cs typeface="Calibri" panose="020F0502020204030204" pitchFamily="34" charset="0"/>
              </a:rPr>
              <a:t>Our mission is to enable children and young people to live healthy lives by providing information and delivering services to them, to their families, or to other professionals who work with them</a:t>
            </a:r>
          </a:p>
          <a:p>
            <a:pPr>
              <a:lnSpc>
                <a:spcPct val="107000"/>
              </a:lnSpc>
            </a:pPr>
            <a:endParaRPr lang="en-GB" sz="1400" dirty="0">
              <a:latin typeface="Calibri" panose="020F0502020204030204" pitchFamily="34" charset="0"/>
              <a:ea typeface="Calibri" panose="020F0502020204030204" pitchFamily="34" charset="0"/>
              <a:cs typeface="Calibri" panose="020F0502020204030204" pitchFamily="34" charset="0"/>
            </a:endParaRPr>
          </a:p>
          <a:p>
            <a:pPr>
              <a:lnSpc>
                <a:spcPct val="107000"/>
              </a:lnSpc>
            </a:pPr>
            <a:r>
              <a:rPr lang="en-GB" sz="1400" b="1" dirty="0">
                <a:latin typeface="Calibri" panose="020F0502020204030204" pitchFamily="34" charset="0"/>
                <a:ea typeface="Calibri" panose="020F0502020204030204" pitchFamily="34" charset="0"/>
                <a:cs typeface="Calibri" panose="020F0502020204030204" pitchFamily="34" charset="0"/>
              </a:rPr>
              <a:t>Our Team</a:t>
            </a:r>
          </a:p>
          <a:p>
            <a:pPr>
              <a:lnSpc>
                <a:spcPct val="107000"/>
              </a:lnSpc>
            </a:pPr>
            <a:r>
              <a:rPr lang="en-GB" sz="1400" dirty="0">
                <a:latin typeface="Calibri" panose="020F0502020204030204" pitchFamily="34" charset="0"/>
                <a:ea typeface="Calibri" panose="020F0502020204030204" pitchFamily="34" charset="0"/>
                <a:cs typeface="Calibri" panose="020F0502020204030204" pitchFamily="34" charset="0"/>
              </a:rPr>
              <a:t>Professionally Qualified (Teachers, social workers, youth workers and counsellors) with a wealth of experience in helping children and young people with a range of issues</a:t>
            </a:r>
            <a:r>
              <a:rPr lang="en-GB" sz="1400" dirty="0" smtClean="0">
                <a:latin typeface="Calibri" panose="020F0502020204030204" pitchFamily="34" charset="0"/>
                <a:ea typeface="Calibri" panose="020F0502020204030204" pitchFamily="34" charset="0"/>
                <a:cs typeface="Calibri" panose="020F0502020204030204" pitchFamily="34" charset="0"/>
              </a:rPr>
              <a:t>.</a:t>
            </a:r>
            <a:endParaRPr lang="en-GB" sz="1400" dirty="0">
              <a:latin typeface="Calibri" panose="020F0502020204030204" pitchFamily="34" charset="0"/>
              <a:ea typeface="Calibri" panose="020F0502020204030204" pitchFamily="34" charset="0"/>
              <a:cs typeface="Calibri" panose="020F0502020204030204" pitchFamily="34" charset="0"/>
            </a:endParaRPr>
          </a:p>
          <a:p>
            <a:pPr>
              <a:lnSpc>
                <a:spcPct val="107000"/>
              </a:lnSpc>
            </a:pPr>
            <a:endParaRPr lang="en-GB" sz="1400" dirty="0">
              <a:latin typeface="Calibri" panose="020F0502020204030204" pitchFamily="34" charset="0"/>
              <a:ea typeface="Calibri" panose="020F0502020204030204" pitchFamily="34" charset="0"/>
              <a:cs typeface="Calibri" panose="020F0502020204030204" pitchFamily="34" charset="0"/>
            </a:endParaRPr>
          </a:p>
          <a:p>
            <a:pPr>
              <a:lnSpc>
                <a:spcPct val="107000"/>
              </a:lnSpc>
            </a:pPr>
            <a:r>
              <a:rPr lang="en-GB" sz="1400" dirty="0">
                <a:latin typeface="Calibri" panose="020F0502020204030204" pitchFamily="34" charset="0"/>
                <a:ea typeface="Calibri" panose="020F0502020204030204" pitchFamily="34" charset="0"/>
                <a:cs typeface="Calibri" panose="020F0502020204030204" pitchFamily="34" charset="0"/>
              </a:rPr>
              <a:t>We can offer a competitively priced package of support with a flexible service to suit your needs.</a:t>
            </a:r>
          </a:p>
          <a:p>
            <a:pPr>
              <a:lnSpc>
                <a:spcPct val="107000"/>
              </a:lnSpc>
            </a:pPr>
            <a:r>
              <a:rPr lang="en-GB" sz="1400" dirty="0">
                <a:latin typeface="Calibri" panose="020F0502020204030204" pitchFamily="34" charset="0"/>
                <a:ea typeface="Calibri" panose="020F0502020204030204" pitchFamily="34" charset="0"/>
                <a:cs typeface="Calibri" panose="020F0502020204030204" pitchFamily="34" charset="0"/>
              </a:rPr>
              <a:t>We also have a range of funded services we can offer free to schools.</a:t>
            </a:r>
          </a:p>
          <a:p>
            <a:pPr>
              <a:lnSpc>
                <a:spcPct val="107000"/>
              </a:lnSpc>
            </a:pPr>
            <a:endParaRPr lang="en-GB" sz="1400" dirty="0">
              <a:latin typeface="Calibri" panose="020F0502020204030204" pitchFamily="34" charset="0"/>
              <a:ea typeface="Calibri" panose="020F0502020204030204" pitchFamily="34" charset="0"/>
              <a:cs typeface="Calibri" panose="020F0502020204030204" pitchFamily="34" charset="0"/>
            </a:endParaRPr>
          </a:p>
          <a:p>
            <a:pPr defTabSz="685800" eaLnBrk="0" fontAlgn="base" hangingPunct="0">
              <a:spcBef>
                <a:spcPct val="0"/>
              </a:spcBef>
              <a:spcAft>
                <a:spcPct val="0"/>
              </a:spcAft>
            </a:pPr>
            <a:r>
              <a:rPr lang="en-US" altLang="en-US" sz="1000" dirty="0">
                <a:solidFill>
                  <a:srgbClr val="000000"/>
                </a:solidFill>
                <a:latin typeface="+mj-lt"/>
                <a:ea typeface="Calibri" panose="020F0502020204030204" pitchFamily="34" charset="0"/>
                <a:cs typeface="Tahoma" panose="020B0604030504040204" pitchFamily="34" charset="0"/>
              </a:rPr>
              <a:t>For more information: </a:t>
            </a:r>
          </a:p>
          <a:p>
            <a:pPr defTabSz="685800" eaLnBrk="0" fontAlgn="base" hangingPunct="0">
              <a:spcBef>
                <a:spcPct val="0"/>
              </a:spcBef>
              <a:spcAft>
                <a:spcPct val="0"/>
              </a:spcAft>
            </a:pPr>
            <a:r>
              <a:rPr lang="en-US" altLang="en-US" sz="1000" b="1" dirty="0">
                <a:solidFill>
                  <a:srgbClr val="000000"/>
                </a:solidFill>
                <a:latin typeface="+mj-lt"/>
                <a:cs typeface="Tahoma" panose="020B0604030504040204" pitchFamily="34" charset="0"/>
              </a:rPr>
              <a:t>CEO</a:t>
            </a:r>
            <a:r>
              <a:rPr lang="en-US" altLang="en-US" sz="1000" dirty="0">
                <a:solidFill>
                  <a:srgbClr val="000000"/>
                </a:solidFill>
                <a:latin typeface="+mj-lt"/>
                <a:cs typeface="Tahoma" panose="020B0604030504040204" pitchFamily="34" charset="0"/>
              </a:rPr>
              <a:t>: Liz Robinson, CEO </a:t>
            </a:r>
            <a:r>
              <a:rPr lang="en-US" altLang="en-US" sz="1000" dirty="0">
                <a:solidFill>
                  <a:srgbClr val="000000"/>
                </a:solidFill>
                <a:latin typeface="+mj-lt"/>
                <a:cs typeface="Tahoma" panose="020B0604030504040204" pitchFamily="34" charset="0"/>
                <a:hlinkClick r:id="rId4"/>
              </a:rPr>
              <a:t>liz@step2.org.uk</a:t>
            </a:r>
            <a:r>
              <a:rPr lang="en-US" altLang="en-US" sz="1000" dirty="0">
                <a:solidFill>
                  <a:srgbClr val="000000"/>
                </a:solidFill>
                <a:latin typeface="+mj-lt"/>
                <a:cs typeface="Tahoma" panose="020B0604030504040204" pitchFamily="34" charset="0"/>
              </a:rPr>
              <a:t>, 07708 663822</a:t>
            </a:r>
          </a:p>
          <a:p>
            <a:pPr defTabSz="685800" eaLnBrk="0" fontAlgn="base" hangingPunct="0">
              <a:spcBef>
                <a:spcPct val="0"/>
              </a:spcBef>
              <a:spcAft>
                <a:spcPct val="0"/>
              </a:spcAft>
            </a:pPr>
            <a:r>
              <a:rPr lang="en-US" altLang="en-US" sz="1000" b="1" dirty="0">
                <a:solidFill>
                  <a:srgbClr val="000000"/>
                </a:solidFill>
                <a:latin typeface="+mj-lt"/>
                <a:ea typeface="Calibri" panose="020F0502020204030204" pitchFamily="34" charset="0"/>
                <a:cs typeface="Tahoma" panose="020B0604030504040204" pitchFamily="34" charset="0"/>
              </a:rPr>
              <a:t>Individual Counselling: </a:t>
            </a:r>
            <a:r>
              <a:rPr lang="en-US" altLang="en-US" sz="1000" dirty="0">
                <a:solidFill>
                  <a:srgbClr val="000000"/>
                </a:solidFill>
                <a:latin typeface="+mj-lt"/>
                <a:ea typeface="Calibri" panose="020F0502020204030204" pitchFamily="34" charset="0"/>
                <a:cs typeface="Tahoma" panose="020B0604030504040204" pitchFamily="34" charset="0"/>
              </a:rPr>
              <a:t>Pauline Mullarkey, Service Lead, </a:t>
            </a:r>
            <a:r>
              <a:rPr lang="en-US" altLang="en-US" sz="1000" dirty="0">
                <a:latin typeface="+mj-lt"/>
                <a:ea typeface="Calibri" panose="020F0502020204030204" pitchFamily="34" charset="0"/>
                <a:cs typeface="Tahoma" panose="020B0604030504040204" pitchFamily="34" charset="0"/>
                <a:hlinkClick r:id="rId5"/>
              </a:rPr>
              <a:t>pauline@step2.org.uk</a:t>
            </a:r>
            <a:r>
              <a:rPr lang="en-US" altLang="en-US" sz="1000" dirty="0">
                <a:solidFill>
                  <a:srgbClr val="000000"/>
                </a:solidFill>
                <a:latin typeface="+mj-lt"/>
                <a:ea typeface="Calibri" panose="020F0502020204030204" pitchFamily="34" charset="0"/>
                <a:cs typeface="Tahoma" panose="020B0604030504040204" pitchFamily="34" charset="0"/>
              </a:rPr>
              <a:t>, 07985 127097 </a:t>
            </a:r>
            <a:endParaRPr lang="en-GB" altLang="en-US" sz="1000" dirty="0">
              <a:latin typeface="+mj-lt"/>
            </a:endParaRPr>
          </a:p>
          <a:p>
            <a:pPr defTabSz="685800" eaLnBrk="0" fontAlgn="base" hangingPunct="0">
              <a:spcBef>
                <a:spcPct val="0"/>
              </a:spcBef>
              <a:spcAft>
                <a:spcPct val="0"/>
              </a:spcAft>
            </a:pPr>
            <a:r>
              <a:rPr lang="en-US" altLang="en-US" sz="1000" b="1" dirty="0">
                <a:solidFill>
                  <a:srgbClr val="000000"/>
                </a:solidFill>
                <a:latin typeface="+mj-lt"/>
                <a:ea typeface="Calibri" panose="020F0502020204030204" pitchFamily="34" charset="0"/>
                <a:cs typeface="Tahoma" panose="020B0604030504040204" pitchFamily="34" charset="0"/>
              </a:rPr>
              <a:t>Group sessions and teacher support/CPD:</a:t>
            </a:r>
            <a:r>
              <a:rPr lang="en-US" altLang="en-US" sz="1000" dirty="0">
                <a:solidFill>
                  <a:srgbClr val="000000"/>
                </a:solidFill>
                <a:latin typeface="+mj-lt"/>
                <a:ea typeface="Calibri" panose="020F0502020204030204" pitchFamily="34" charset="0"/>
                <a:cs typeface="Tahoma" panose="020B0604030504040204" pitchFamily="34" charset="0"/>
              </a:rPr>
              <a:t> Kirsty Ferguson, Service Lead, </a:t>
            </a:r>
            <a:r>
              <a:rPr lang="en-US" altLang="en-US" sz="1000" dirty="0">
                <a:latin typeface="+mj-lt"/>
                <a:ea typeface="Calibri" panose="020F0502020204030204" pitchFamily="34" charset="0"/>
                <a:cs typeface="Tahoma" panose="020B0604030504040204" pitchFamily="34" charset="0"/>
                <a:hlinkClick r:id="rId6"/>
              </a:rPr>
              <a:t>kirsty@step2.org.uk</a:t>
            </a:r>
            <a:r>
              <a:rPr lang="en-US" altLang="en-US" sz="1000" dirty="0">
                <a:solidFill>
                  <a:srgbClr val="000000"/>
                </a:solidFill>
                <a:latin typeface="+mj-lt"/>
                <a:ea typeface="Calibri" panose="020F0502020204030204" pitchFamily="34" charset="0"/>
                <a:cs typeface="Tahoma" panose="020B0604030504040204" pitchFamily="34" charset="0"/>
              </a:rPr>
              <a:t>, 07513 080668 </a:t>
            </a:r>
            <a:endParaRPr lang="en-GB" altLang="en-US" sz="1000" dirty="0">
              <a:latin typeface="+mj-lt"/>
            </a:endParaRPr>
          </a:p>
          <a:p>
            <a:pPr defTabSz="685800" eaLnBrk="0" fontAlgn="base" hangingPunct="0">
              <a:spcBef>
                <a:spcPct val="0"/>
              </a:spcBef>
              <a:spcAft>
                <a:spcPct val="0"/>
              </a:spcAft>
            </a:pPr>
            <a:r>
              <a:rPr lang="en-US" altLang="en-US" sz="1000" b="1" dirty="0">
                <a:solidFill>
                  <a:srgbClr val="000000"/>
                </a:solidFill>
                <a:latin typeface="+mj-lt"/>
                <a:ea typeface="Calibri" panose="020F0502020204030204" pitchFamily="34" charset="0"/>
                <a:cs typeface="Tahoma" panose="020B0604030504040204" pitchFamily="34" charset="0"/>
              </a:rPr>
              <a:t>Web site</a:t>
            </a:r>
            <a:r>
              <a:rPr lang="en-US" altLang="en-US" sz="1000" dirty="0">
                <a:solidFill>
                  <a:srgbClr val="000000"/>
                </a:solidFill>
                <a:latin typeface="+mj-lt"/>
                <a:ea typeface="Calibri" panose="020F0502020204030204" pitchFamily="34" charset="0"/>
                <a:cs typeface="Tahoma" panose="020B0604030504040204" pitchFamily="34" charset="0"/>
              </a:rPr>
              <a:t>: click here </a:t>
            </a:r>
            <a:r>
              <a:rPr lang="en-US" altLang="en-US" sz="1000" dirty="0">
                <a:latin typeface="+mj-lt"/>
                <a:ea typeface="Calibri" panose="020F0502020204030204" pitchFamily="34" charset="0"/>
                <a:cs typeface="Tahoma" panose="020B0604030504040204" pitchFamily="34" charset="0"/>
                <a:hlinkClick r:id="rId7"/>
              </a:rPr>
              <a:t>Step2 web site</a:t>
            </a:r>
            <a:r>
              <a:rPr lang="en-US" altLang="en-US" sz="1000" dirty="0">
                <a:solidFill>
                  <a:srgbClr val="000000"/>
                </a:solidFill>
                <a:latin typeface="+mj-lt"/>
                <a:ea typeface="Calibri" panose="020F0502020204030204" pitchFamily="34" charset="0"/>
                <a:cs typeface="Tahoma" panose="020B0604030504040204" pitchFamily="34" charset="0"/>
              </a:rPr>
              <a:t> </a:t>
            </a:r>
            <a:endParaRPr lang="en-GB" altLang="en-US" sz="1000" dirty="0">
              <a:latin typeface="+mj-lt"/>
            </a:endParaRPr>
          </a:p>
          <a:p>
            <a:pPr defTabSz="685800" eaLnBrk="0" fontAlgn="base" hangingPunct="0">
              <a:spcBef>
                <a:spcPct val="0"/>
              </a:spcBef>
              <a:spcAft>
                <a:spcPct val="0"/>
              </a:spcAft>
            </a:pPr>
            <a:r>
              <a:rPr lang="en-US" altLang="en-US" sz="1000" b="1" dirty="0">
                <a:solidFill>
                  <a:srgbClr val="000000"/>
                </a:solidFill>
                <a:latin typeface="+mj-lt"/>
                <a:ea typeface="Calibri" panose="020F0502020204030204" pitchFamily="34" charset="0"/>
                <a:cs typeface="Tahoma" panose="020B0604030504040204" pitchFamily="34" charset="0"/>
              </a:rPr>
              <a:t>Twitter</a:t>
            </a:r>
            <a:r>
              <a:rPr lang="en-US" altLang="en-US" sz="1000" dirty="0">
                <a:solidFill>
                  <a:srgbClr val="000000"/>
                </a:solidFill>
                <a:latin typeface="+mj-lt"/>
                <a:ea typeface="Calibri" panose="020F0502020204030204" pitchFamily="34" charset="0"/>
                <a:cs typeface="Tahoma" panose="020B0604030504040204" pitchFamily="34" charset="0"/>
              </a:rPr>
              <a:t>: click here </a:t>
            </a:r>
            <a:r>
              <a:rPr lang="en-US" altLang="en-US" sz="1000" dirty="0">
                <a:latin typeface="+mj-lt"/>
                <a:ea typeface="Calibri" panose="020F0502020204030204" pitchFamily="34" charset="0"/>
                <a:cs typeface="Tahoma" panose="020B0604030504040204" pitchFamily="34" charset="0"/>
                <a:hlinkClick r:id="rId8"/>
              </a:rPr>
              <a:t>Step2 twitter</a:t>
            </a:r>
            <a:r>
              <a:rPr lang="en-US" altLang="en-US" sz="1000" dirty="0">
                <a:solidFill>
                  <a:srgbClr val="000000"/>
                </a:solidFill>
                <a:latin typeface="+mj-lt"/>
                <a:ea typeface="Calibri" panose="020F0502020204030204" pitchFamily="34" charset="0"/>
                <a:cs typeface="Tahoma" panose="020B0604030504040204" pitchFamily="34" charset="0"/>
              </a:rPr>
              <a:t> </a:t>
            </a:r>
            <a:endParaRPr lang="en-GB" altLang="en-US" sz="1000" dirty="0">
              <a:latin typeface="+mj-lt"/>
            </a:endParaRPr>
          </a:p>
          <a:p>
            <a:pPr defTabSz="685800" eaLnBrk="0" fontAlgn="base" hangingPunct="0">
              <a:spcBef>
                <a:spcPct val="0"/>
              </a:spcBef>
              <a:spcAft>
                <a:spcPct val="0"/>
              </a:spcAft>
            </a:pPr>
            <a:r>
              <a:rPr lang="en-US" altLang="en-US" sz="1000" b="1" dirty="0" err="1">
                <a:solidFill>
                  <a:srgbClr val="000000"/>
                </a:solidFill>
                <a:latin typeface="+mj-lt"/>
                <a:ea typeface="Calibri" panose="020F0502020204030204" pitchFamily="34" charset="0"/>
                <a:cs typeface="Tahoma" panose="020B0604030504040204" pitchFamily="34" charset="0"/>
              </a:rPr>
              <a:t>Linkedin</a:t>
            </a:r>
            <a:r>
              <a:rPr lang="en-US" altLang="en-US" sz="1000" dirty="0">
                <a:solidFill>
                  <a:srgbClr val="000000"/>
                </a:solidFill>
                <a:latin typeface="+mj-lt"/>
                <a:ea typeface="Calibri" panose="020F0502020204030204" pitchFamily="34" charset="0"/>
                <a:cs typeface="Tahoma" panose="020B0604030504040204" pitchFamily="34" charset="0"/>
              </a:rPr>
              <a:t>: click here </a:t>
            </a:r>
            <a:r>
              <a:rPr lang="en-GB" altLang="en-US" sz="1000" dirty="0" err="1">
                <a:latin typeface="+mj-lt"/>
                <a:ea typeface="Calibri" panose="020F0502020204030204" pitchFamily="34" charset="0"/>
                <a:cs typeface="Tahoma" panose="020B0604030504040204" pitchFamily="34" charset="0"/>
                <a:hlinkClick r:id="rId9"/>
              </a:rPr>
              <a:t>Linkedin</a:t>
            </a:r>
            <a:r>
              <a:rPr lang="en-GB" altLang="en-US" sz="1000" dirty="0">
                <a:solidFill>
                  <a:srgbClr val="201F1E"/>
                </a:solidFill>
                <a:latin typeface="+mj-lt"/>
                <a:ea typeface="Calibri" panose="020F0502020204030204" pitchFamily="34" charset="0"/>
                <a:cs typeface="Tahoma" panose="020B0604030504040204" pitchFamily="34" charset="0"/>
              </a:rPr>
              <a:t> </a:t>
            </a:r>
          </a:p>
          <a:p>
            <a:pPr defTabSz="685800" eaLnBrk="0" fontAlgn="base" hangingPunct="0">
              <a:spcBef>
                <a:spcPct val="0"/>
              </a:spcBef>
              <a:spcAft>
                <a:spcPct val="0"/>
              </a:spcAft>
            </a:pPr>
            <a:r>
              <a:rPr lang="en-GB" sz="1000" u="sng" dirty="0">
                <a:solidFill>
                  <a:srgbClr val="0000FF"/>
                </a:solidFill>
                <a:latin typeface="Calibri" panose="020F0502020204030204" pitchFamily="34" charset="0"/>
                <a:ea typeface="Calibri" panose="020F0502020204030204" pitchFamily="34" charset="0"/>
                <a:hlinkClick r:id="rId10"/>
              </a:rPr>
              <a:t>Step 2 Young People's Health - YouTube</a:t>
            </a:r>
            <a:endParaRPr lang="en-GB" altLang="en-US" sz="1000" dirty="0">
              <a:latin typeface="+mj-lt"/>
            </a:endParaRPr>
          </a:p>
          <a:p>
            <a:pPr defTabSz="685800" eaLnBrk="0" fontAlgn="base" hangingPunct="0">
              <a:spcBef>
                <a:spcPct val="0"/>
              </a:spcBef>
              <a:spcAft>
                <a:spcPct val="0"/>
              </a:spcAft>
            </a:pPr>
            <a:r>
              <a:rPr lang="en-US" altLang="en-US" sz="1000" dirty="0">
                <a:solidFill>
                  <a:srgbClr val="000000"/>
                </a:solidFill>
                <a:latin typeface="+mj-lt"/>
                <a:ea typeface="Calibri" panose="020F0502020204030204" pitchFamily="34" charset="0"/>
                <a:cs typeface="Tahoma" panose="020B0604030504040204" pitchFamily="34" charset="0"/>
              </a:rPr>
              <a:t>To view/sign up to our </a:t>
            </a:r>
            <a:r>
              <a:rPr lang="en-US" altLang="en-US" sz="1000" b="1" dirty="0">
                <a:solidFill>
                  <a:srgbClr val="000000"/>
                </a:solidFill>
                <a:latin typeface="+mj-lt"/>
                <a:ea typeface="Calibri" panose="020F0502020204030204" pitchFamily="34" charset="0"/>
                <a:cs typeface="Tahoma" panose="020B0604030504040204" pitchFamily="34" charset="0"/>
              </a:rPr>
              <a:t>newsletter</a:t>
            </a:r>
            <a:r>
              <a:rPr lang="en-US" altLang="en-US" sz="1000" dirty="0">
                <a:solidFill>
                  <a:srgbClr val="000000"/>
                </a:solidFill>
                <a:latin typeface="+mj-lt"/>
                <a:ea typeface="Calibri" panose="020F0502020204030204" pitchFamily="34" charset="0"/>
                <a:cs typeface="Tahoma" panose="020B0604030504040204" pitchFamily="34" charset="0"/>
              </a:rPr>
              <a:t>, click here </a:t>
            </a:r>
            <a:r>
              <a:rPr lang="en-US" altLang="en-US" sz="1000" dirty="0">
                <a:latin typeface="+mj-lt"/>
                <a:ea typeface="Calibri" panose="020F0502020204030204" pitchFamily="34" charset="0"/>
                <a:cs typeface="Tahoma" panose="020B0604030504040204" pitchFamily="34" charset="0"/>
                <a:hlinkClick r:id="rId11"/>
              </a:rPr>
              <a:t>email sign up</a:t>
            </a:r>
            <a:r>
              <a:rPr lang="en-US" altLang="en-US" sz="1000" u="sng" dirty="0">
                <a:solidFill>
                  <a:srgbClr val="0563C1"/>
                </a:solidFill>
                <a:latin typeface="+mj-lt"/>
                <a:ea typeface="Calibri" panose="020F0502020204030204" pitchFamily="34" charset="0"/>
                <a:cs typeface="Tahoma" panose="020B0604030504040204" pitchFamily="34" charset="0"/>
              </a:rPr>
              <a:t> </a:t>
            </a:r>
          </a:p>
          <a:p>
            <a:pPr defTabSz="685800" eaLnBrk="0" fontAlgn="base" hangingPunct="0">
              <a:spcBef>
                <a:spcPct val="0"/>
              </a:spcBef>
              <a:spcAft>
                <a:spcPct val="0"/>
              </a:spcAft>
            </a:pPr>
            <a:endParaRPr lang="en-US" altLang="en-US" sz="900" dirty="0">
              <a:latin typeface="+mj-lt"/>
            </a:endParaRPr>
          </a:p>
          <a:p>
            <a:pPr algn="ctr">
              <a:lnSpc>
                <a:spcPct val="107000"/>
              </a:lnSpc>
            </a:pPr>
            <a:endParaRPr lang="en-GB" sz="12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3341345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extLst>
              <a:ext uri="{BEBA8EAE-BF5A-486C-A8C5-ECC9F3942E4B}">
                <a14:imgProps xmlns:a14="http://schemas.microsoft.com/office/drawing/2010/main">
                  <a14:imgLayer r:embed="rId3">
                    <a14:imgEffect>
                      <a14:artisticBlur/>
                    </a14:imgEffect>
                  </a14:imgLayer>
                </a14:imgProps>
              </a:ext>
            </a:extLst>
          </a:blip>
          <a:stretch>
            <a:fillRect/>
          </a:stretch>
        </p:blipFill>
        <p:spPr>
          <a:xfrm>
            <a:off x="1142703" y="857027"/>
            <a:ext cx="6858595" cy="5143946"/>
          </a:xfrm>
          <a:prstGeom prst="rect">
            <a:avLst/>
          </a:prstGeom>
        </p:spPr>
      </p:pic>
      <p:sp>
        <p:nvSpPr>
          <p:cNvPr id="2" name="Title 1"/>
          <p:cNvSpPr>
            <a:spLocks noGrp="1"/>
          </p:cNvSpPr>
          <p:nvPr>
            <p:ph type="title"/>
          </p:nvPr>
        </p:nvSpPr>
        <p:spPr/>
        <p:txBody>
          <a:bodyPr/>
          <a:lstStyle/>
          <a:p>
            <a:r>
              <a:rPr lang="en-GB" dirty="0"/>
              <a:t>Direct Delivery</a:t>
            </a:r>
          </a:p>
        </p:txBody>
      </p:sp>
      <p:sp>
        <p:nvSpPr>
          <p:cNvPr id="3" name="Text Placeholder 2"/>
          <p:cNvSpPr>
            <a:spLocks noGrp="1"/>
          </p:cNvSpPr>
          <p:nvPr>
            <p:ph type="body" idx="1"/>
          </p:nvPr>
        </p:nvSpPr>
        <p:spPr>
          <a:xfrm>
            <a:off x="457200" y="1440657"/>
            <a:ext cx="4040188" cy="479822"/>
          </a:xfrm>
        </p:spPr>
        <p:txBody>
          <a:bodyPr/>
          <a:lstStyle/>
          <a:p>
            <a:r>
              <a:rPr lang="en-GB" dirty="0"/>
              <a:t>Counselling</a:t>
            </a:r>
          </a:p>
        </p:txBody>
      </p:sp>
      <p:sp>
        <p:nvSpPr>
          <p:cNvPr id="4" name="Content Placeholder 3"/>
          <p:cNvSpPr>
            <a:spLocks noGrp="1"/>
          </p:cNvSpPr>
          <p:nvPr>
            <p:ph sz="half" idx="2"/>
          </p:nvPr>
        </p:nvSpPr>
        <p:spPr>
          <a:xfrm>
            <a:off x="457198" y="1920479"/>
            <a:ext cx="3882935" cy="1562406"/>
          </a:xfrm>
        </p:spPr>
        <p:txBody>
          <a:bodyPr>
            <a:normAutofit fontScale="92500" lnSpcReduction="20000"/>
          </a:bodyPr>
          <a:lstStyle/>
          <a:p>
            <a:r>
              <a:rPr lang="en-GB" sz="1500" dirty="0"/>
              <a:t>Time conscious but </a:t>
            </a:r>
            <a:r>
              <a:rPr lang="en-GB" sz="1500" b="1" dirty="0"/>
              <a:t>not</a:t>
            </a:r>
            <a:r>
              <a:rPr lang="en-GB" sz="1500" dirty="0"/>
              <a:t> time limited</a:t>
            </a:r>
          </a:p>
          <a:p>
            <a:r>
              <a:rPr lang="en-GB" sz="1500" dirty="0"/>
              <a:t>Qualified, experienced therapists</a:t>
            </a:r>
          </a:p>
          <a:p>
            <a:r>
              <a:rPr lang="en-GB" sz="1500" dirty="0"/>
              <a:t>Children and Parents of children accessing the service.</a:t>
            </a:r>
          </a:p>
          <a:p>
            <a:r>
              <a:rPr lang="en-GB" sz="1500" dirty="0"/>
              <a:t>Step 2 is registered with British association of Counselling and Psychotherapy (BACP) and works to their Ethical Guidelines. </a:t>
            </a:r>
          </a:p>
        </p:txBody>
      </p:sp>
      <p:sp>
        <p:nvSpPr>
          <p:cNvPr id="5" name="Text Placeholder 4"/>
          <p:cNvSpPr>
            <a:spLocks noGrp="1"/>
          </p:cNvSpPr>
          <p:nvPr>
            <p:ph type="body" sz="quarter" idx="3"/>
          </p:nvPr>
        </p:nvSpPr>
        <p:spPr>
          <a:xfrm>
            <a:off x="377778" y="3316637"/>
            <a:ext cx="4041775" cy="479822"/>
          </a:xfrm>
        </p:spPr>
        <p:txBody>
          <a:bodyPr/>
          <a:lstStyle/>
          <a:p>
            <a:r>
              <a:rPr lang="en-GB" dirty="0"/>
              <a:t>Sexual Health Services</a:t>
            </a:r>
          </a:p>
        </p:txBody>
      </p:sp>
      <p:sp>
        <p:nvSpPr>
          <p:cNvPr id="6" name="Content Placeholder 5"/>
          <p:cNvSpPr>
            <a:spLocks noGrp="1"/>
          </p:cNvSpPr>
          <p:nvPr>
            <p:ph sz="quarter" idx="4"/>
          </p:nvPr>
        </p:nvSpPr>
        <p:spPr>
          <a:xfrm>
            <a:off x="483913" y="3796459"/>
            <a:ext cx="3856220" cy="2067131"/>
          </a:xfrm>
        </p:spPr>
        <p:txBody>
          <a:bodyPr>
            <a:normAutofit/>
          </a:bodyPr>
          <a:lstStyle/>
          <a:p>
            <a:r>
              <a:rPr lang="en-GB" sz="1500" dirty="0"/>
              <a:t>Outreach at special events.</a:t>
            </a:r>
          </a:p>
          <a:p>
            <a:r>
              <a:rPr lang="en-GB" sz="1500" dirty="0"/>
              <a:t>Training and support to settings to become C-Card providers..</a:t>
            </a:r>
          </a:p>
          <a:p>
            <a:r>
              <a:rPr lang="en-GB" sz="1500" dirty="0"/>
              <a:t>Education for adults with learning disabilities</a:t>
            </a:r>
          </a:p>
          <a:p>
            <a:r>
              <a:rPr lang="en-GB" sz="1500" dirty="0"/>
              <a:t>Support for expectant parents who have social care involvement</a:t>
            </a:r>
          </a:p>
        </p:txBody>
      </p:sp>
      <p:sp>
        <p:nvSpPr>
          <p:cNvPr id="8" name="Text Placeholder 2"/>
          <p:cNvSpPr txBox="1">
            <a:spLocks/>
          </p:cNvSpPr>
          <p:nvPr/>
        </p:nvSpPr>
        <p:spPr>
          <a:xfrm>
            <a:off x="4699680" y="1491853"/>
            <a:ext cx="4040188" cy="479822"/>
          </a:xfrm>
          <a:prstGeom prst="rect">
            <a:avLst/>
          </a:prstGeom>
        </p:spPr>
        <p:txBody>
          <a:bodyPr vert="horz" lIns="68580" tIns="34290" rIns="68580" bIns="34290" rtlCol="0" anchor="b">
            <a:normAutofit/>
          </a:bodyPr>
          <a:lstStyle>
            <a:lvl1pPr marL="0" indent="0" algn="l" defTabSz="914400" rtl="0" eaLnBrk="1" latinLnBrk="0" hangingPunct="1">
              <a:spcBef>
                <a:spcPct val="20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9pPr>
          </a:lstStyle>
          <a:p>
            <a:r>
              <a:rPr lang="en-GB" sz="1800" dirty="0"/>
              <a:t>RSE lessons</a:t>
            </a:r>
          </a:p>
        </p:txBody>
      </p:sp>
      <p:sp>
        <p:nvSpPr>
          <p:cNvPr id="9" name="Content Placeholder 3"/>
          <p:cNvSpPr txBox="1">
            <a:spLocks/>
          </p:cNvSpPr>
          <p:nvPr/>
        </p:nvSpPr>
        <p:spPr>
          <a:xfrm>
            <a:off x="4699680" y="1920479"/>
            <a:ext cx="4040188" cy="2963466"/>
          </a:xfrm>
          <a:prstGeom prst="rect">
            <a:avLst/>
          </a:prstGeom>
        </p:spPr>
        <p:txBody>
          <a:bodyPr vert="horz" lIns="68580" tIns="34290" rIns="68580" bIns="34290" rtlCol="0">
            <a:normAutofit/>
          </a:bodyPr>
          <a:lst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9pPr>
          </a:lstStyle>
          <a:p>
            <a:r>
              <a:rPr lang="en-GB" sz="1500" dirty="0"/>
              <a:t>Step 2 offer a ‘pick and mix’ of lessons on specific topics to meet the new RSE government guidelines</a:t>
            </a:r>
          </a:p>
          <a:p>
            <a:r>
              <a:rPr lang="en-GB" sz="1500" dirty="0"/>
              <a:t>URChoice programme</a:t>
            </a:r>
          </a:p>
          <a:p>
            <a:r>
              <a:rPr lang="en-GB" sz="1500" dirty="0"/>
              <a:t>Primary and secondary</a:t>
            </a:r>
          </a:p>
        </p:txBody>
      </p:sp>
      <p:sp>
        <p:nvSpPr>
          <p:cNvPr id="10" name="Text Placeholder 4"/>
          <p:cNvSpPr txBox="1">
            <a:spLocks/>
          </p:cNvSpPr>
          <p:nvPr/>
        </p:nvSpPr>
        <p:spPr>
          <a:xfrm>
            <a:off x="4699680" y="3316637"/>
            <a:ext cx="4041775" cy="479822"/>
          </a:xfrm>
          <a:prstGeom prst="rect">
            <a:avLst/>
          </a:prstGeom>
        </p:spPr>
        <p:txBody>
          <a:bodyPr vert="horz" lIns="68580" tIns="34290" rIns="68580" bIns="34290" rtlCol="0" anchor="b">
            <a:normAutofit/>
          </a:bodyPr>
          <a:lstStyle>
            <a:lvl1pPr marL="0" indent="0" algn="l" defTabSz="914400" rtl="0" eaLnBrk="1" latinLnBrk="0" hangingPunct="1">
              <a:spcBef>
                <a:spcPct val="20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9pPr>
          </a:lstStyle>
          <a:p>
            <a:r>
              <a:rPr lang="en-GB" sz="1800" dirty="0"/>
              <a:t>Specialised group work</a:t>
            </a:r>
          </a:p>
        </p:txBody>
      </p:sp>
      <p:sp>
        <p:nvSpPr>
          <p:cNvPr id="11" name="Content Placeholder 5"/>
          <p:cNvSpPr txBox="1">
            <a:spLocks/>
          </p:cNvSpPr>
          <p:nvPr/>
        </p:nvSpPr>
        <p:spPr>
          <a:xfrm>
            <a:off x="4699680" y="3796459"/>
            <a:ext cx="4041775" cy="2963466"/>
          </a:xfrm>
          <a:prstGeom prst="rect">
            <a:avLst/>
          </a:prstGeom>
        </p:spPr>
        <p:txBody>
          <a:bodyPr vert="horz" lIns="68580" tIns="34290" rIns="68580" bIns="34290" rtlCol="0">
            <a:normAutofit/>
          </a:bodyPr>
          <a:lst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9pPr>
          </a:lstStyle>
          <a:p>
            <a:r>
              <a:rPr lang="en-GB" sz="1500" dirty="0"/>
              <a:t>Working with small groups of students (6-10) </a:t>
            </a:r>
          </a:p>
          <a:p>
            <a:pPr marL="0" indent="0">
              <a:buNone/>
            </a:pPr>
            <a:r>
              <a:rPr lang="en-GB" sz="1500" dirty="0"/>
              <a:t>Covering areas including: </a:t>
            </a:r>
          </a:p>
          <a:p>
            <a:r>
              <a:rPr lang="en-GB" sz="1500" dirty="0"/>
              <a:t>Sexual harassment/Harmful sexual behaviour/peer on peer abuse</a:t>
            </a:r>
          </a:p>
          <a:p>
            <a:r>
              <a:rPr lang="en-GB" sz="1500" dirty="0"/>
              <a:t>Domestic abuse prevention.</a:t>
            </a:r>
          </a:p>
          <a:p>
            <a:r>
              <a:rPr lang="en-GB" sz="1500" dirty="0"/>
              <a:t>Child sexual exploitation.</a:t>
            </a:r>
          </a:p>
          <a:p>
            <a:r>
              <a:rPr lang="en-GB" sz="1500" dirty="0"/>
              <a:t>Mental health and emotional wellbeing awareness and skills development.</a:t>
            </a:r>
          </a:p>
        </p:txBody>
      </p:sp>
    </p:spTree>
    <p:extLst>
      <p:ext uri="{BB962C8B-B14F-4D97-AF65-F5344CB8AC3E}">
        <p14:creationId xmlns:p14="http://schemas.microsoft.com/office/powerpoint/2010/main" val="92732912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BEBA8EAE-BF5A-486C-A8C5-ECC9F3942E4B}">
                <a14:imgProps xmlns:a14="http://schemas.microsoft.com/office/drawing/2010/main">
                  <a14:imgLayer r:embed="rId3">
                    <a14:imgEffect>
                      <a14:artisticBlur/>
                    </a14:imgEffect>
                  </a14:imgLayer>
                </a14:imgProps>
              </a:ext>
            </a:extLst>
          </a:blip>
          <a:stretch>
            <a:fillRect/>
          </a:stretch>
        </p:blipFill>
        <p:spPr>
          <a:xfrm>
            <a:off x="1142703" y="857027"/>
            <a:ext cx="6858595" cy="5143946"/>
          </a:xfrm>
          <a:prstGeom prst="rect">
            <a:avLst/>
          </a:prstGeom>
        </p:spPr>
      </p:pic>
      <p:sp>
        <p:nvSpPr>
          <p:cNvPr id="2" name="Title 1"/>
          <p:cNvSpPr>
            <a:spLocks noGrp="1"/>
          </p:cNvSpPr>
          <p:nvPr>
            <p:ph type="title"/>
          </p:nvPr>
        </p:nvSpPr>
        <p:spPr/>
        <p:txBody>
          <a:bodyPr/>
          <a:lstStyle/>
          <a:p>
            <a:r>
              <a:rPr lang="en-GB" dirty="0"/>
              <a:t>Training and support</a:t>
            </a:r>
          </a:p>
        </p:txBody>
      </p:sp>
      <p:sp>
        <p:nvSpPr>
          <p:cNvPr id="3" name="Text Placeholder 2"/>
          <p:cNvSpPr>
            <a:spLocks noGrp="1"/>
          </p:cNvSpPr>
          <p:nvPr>
            <p:ph type="body" idx="1"/>
          </p:nvPr>
        </p:nvSpPr>
        <p:spPr/>
        <p:txBody>
          <a:bodyPr/>
          <a:lstStyle/>
          <a:p>
            <a:r>
              <a:rPr lang="en-GB" dirty="0"/>
              <a:t>Training for Professionals</a:t>
            </a:r>
          </a:p>
        </p:txBody>
      </p:sp>
      <p:sp>
        <p:nvSpPr>
          <p:cNvPr id="4" name="Content Placeholder 3"/>
          <p:cNvSpPr>
            <a:spLocks noGrp="1"/>
          </p:cNvSpPr>
          <p:nvPr>
            <p:ph sz="half" idx="2"/>
          </p:nvPr>
        </p:nvSpPr>
        <p:spPr>
          <a:xfrm>
            <a:off x="457200" y="2488406"/>
            <a:ext cx="4040188" cy="1445147"/>
          </a:xfrm>
        </p:spPr>
        <p:txBody>
          <a:bodyPr>
            <a:normAutofit fontScale="92500" lnSpcReduction="10000"/>
          </a:bodyPr>
          <a:lstStyle/>
          <a:p>
            <a:r>
              <a:rPr lang="en-GB" sz="1500" dirty="0"/>
              <a:t>Training for professional to deliver step 2 courses.</a:t>
            </a:r>
          </a:p>
          <a:p>
            <a:r>
              <a:rPr lang="en-GB" sz="1500" dirty="0"/>
              <a:t>Talking taboos training series</a:t>
            </a:r>
          </a:p>
          <a:p>
            <a:r>
              <a:rPr lang="en-GB" sz="1500" dirty="0"/>
              <a:t>Training to deliver RSE</a:t>
            </a:r>
          </a:p>
          <a:p>
            <a:r>
              <a:rPr lang="en-GB" sz="1500" dirty="0"/>
              <a:t>C-Card Training</a:t>
            </a:r>
          </a:p>
          <a:p>
            <a:r>
              <a:rPr lang="en-GB" sz="1500" dirty="0"/>
              <a:t>Support to implement delivery in your setting.</a:t>
            </a:r>
          </a:p>
        </p:txBody>
      </p:sp>
      <p:sp>
        <p:nvSpPr>
          <p:cNvPr id="5" name="Text Placeholder 4"/>
          <p:cNvSpPr>
            <a:spLocks noGrp="1"/>
          </p:cNvSpPr>
          <p:nvPr>
            <p:ph type="body" sz="quarter" idx="3"/>
          </p:nvPr>
        </p:nvSpPr>
        <p:spPr/>
        <p:txBody>
          <a:bodyPr/>
          <a:lstStyle/>
          <a:p>
            <a:r>
              <a:rPr lang="en-GB" dirty="0"/>
              <a:t>Supervision for safeguarding</a:t>
            </a:r>
          </a:p>
        </p:txBody>
      </p:sp>
      <p:sp>
        <p:nvSpPr>
          <p:cNvPr id="6" name="Content Placeholder 5"/>
          <p:cNvSpPr>
            <a:spLocks noGrp="1"/>
          </p:cNvSpPr>
          <p:nvPr>
            <p:ph sz="quarter" idx="4"/>
          </p:nvPr>
        </p:nvSpPr>
        <p:spPr>
          <a:xfrm>
            <a:off x="4645026" y="2488406"/>
            <a:ext cx="4041775" cy="1670481"/>
          </a:xfrm>
        </p:spPr>
        <p:txBody>
          <a:bodyPr>
            <a:normAutofit/>
          </a:bodyPr>
          <a:lstStyle/>
          <a:p>
            <a:r>
              <a:rPr lang="en-GB" sz="1500" dirty="0"/>
              <a:t>Clinical supervision sessions to support staff dealing with Child protection.</a:t>
            </a:r>
          </a:p>
          <a:p>
            <a:r>
              <a:rPr lang="en-GB" sz="1500" dirty="0"/>
              <a:t>Mental health training for staff, tailored to meet your individual requirements. </a:t>
            </a:r>
          </a:p>
        </p:txBody>
      </p:sp>
      <p:sp>
        <p:nvSpPr>
          <p:cNvPr id="7" name="TextBox 6"/>
          <p:cNvSpPr txBox="1"/>
          <p:nvPr/>
        </p:nvSpPr>
        <p:spPr>
          <a:xfrm>
            <a:off x="457200" y="3933553"/>
            <a:ext cx="3154680" cy="1875578"/>
          </a:xfrm>
          <a:prstGeom prst="rect">
            <a:avLst/>
          </a:prstGeom>
          <a:noFill/>
        </p:spPr>
        <p:txBody>
          <a:bodyPr wrap="square" rtlCol="0">
            <a:spAutoFit/>
          </a:bodyPr>
          <a:lstStyle/>
          <a:p>
            <a:r>
              <a:rPr lang="en-GB" b="1" dirty="0"/>
              <a:t>Speakeasy training for parents</a:t>
            </a:r>
          </a:p>
          <a:p>
            <a:endParaRPr lang="en-GB" sz="788" b="1" dirty="0"/>
          </a:p>
          <a:p>
            <a:pPr marL="214313" indent="-214313">
              <a:buFont typeface="Arial" panose="020B0604020202020204" pitchFamily="34" charset="0"/>
              <a:buChar char="•"/>
            </a:pPr>
            <a:r>
              <a:rPr lang="en-GB" sz="1500" dirty="0"/>
              <a:t>How to talk to their children about sex, relationships and growing up</a:t>
            </a:r>
          </a:p>
          <a:p>
            <a:pPr marL="214313" indent="-214313">
              <a:buFont typeface="Arial" panose="020B0604020202020204" pitchFamily="34" charset="0"/>
              <a:buChar char="•"/>
            </a:pPr>
            <a:r>
              <a:rPr lang="en-GB" sz="1500" dirty="0"/>
              <a:t>What to expect during puberty</a:t>
            </a:r>
          </a:p>
          <a:p>
            <a:pPr marL="214313" indent="-214313">
              <a:buFont typeface="Arial" panose="020B0604020202020204" pitchFamily="34" charset="0"/>
              <a:buChar char="•"/>
            </a:pPr>
            <a:r>
              <a:rPr lang="en-GB" sz="1500" dirty="0"/>
              <a:t>Answering difficult questions</a:t>
            </a:r>
          </a:p>
          <a:p>
            <a:pPr marL="214313" indent="-214313">
              <a:buFont typeface="Arial" panose="020B0604020202020204" pitchFamily="34" charset="0"/>
              <a:buChar char="•"/>
            </a:pPr>
            <a:r>
              <a:rPr lang="en-GB" sz="1500" dirty="0"/>
              <a:t>Supporting their children to stay safe through adolescence.</a:t>
            </a:r>
          </a:p>
        </p:txBody>
      </p:sp>
      <p:sp>
        <p:nvSpPr>
          <p:cNvPr id="8" name="TextBox 7"/>
          <p:cNvSpPr txBox="1"/>
          <p:nvPr/>
        </p:nvSpPr>
        <p:spPr>
          <a:xfrm>
            <a:off x="4699363" y="3933553"/>
            <a:ext cx="3987437" cy="1875578"/>
          </a:xfrm>
          <a:prstGeom prst="rect">
            <a:avLst/>
          </a:prstGeom>
          <a:noFill/>
        </p:spPr>
        <p:txBody>
          <a:bodyPr wrap="square" rtlCol="0">
            <a:spAutoFit/>
          </a:bodyPr>
          <a:lstStyle/>
          <a:p>
            <a:r>
              <a:rPr lang="en-GB" b="1" dirty="0"/>
              <a:t>Consultancy</a:t>
            </a:r>
          </a:p>
          <a:p>
            <a:endParaRPr lang="en-GB" sz="788" b="1" dirty="0"/>
          </a:p>
          <a:p>
            <a:pPr marL="214313" indent="-214313">
              <a:buFont typeface="Arial" panose="020B0604020202020204" pitchFamily="34" charset="0"/>
              <a:buChar char="•"/>
            </a:pPr>
            <a:r>
              <a:rPr lang="en-GB" sz="1500" dirty="0"/>
              <a:t>Review current delivery of RSE and emotional support provision.</a:t>
            </a:r>
          </a:p>
          <a:p>
            <a:pPr marL="214313" indent="-214313">
              <a:buFont typeface="Arial" panose="020B0604020202020204" pitchFamily="34" charset="0"/>
              <a:buChar char="•"/>
            </a:pPr>
            <a:r>
              <a:rPr lang="en-GB" sz="1500" dirty="0"/>
              <a:t>Identify gaps.</a:t>
            </a:r>
          </a:p>
          <a:p>
            <a:pPr marL="214313" indent="-214313">
              <a:buFont typeface="Arial" panose="020B0604020202020204" pitchFamily="34" charset="0"/>
              <a:buChar char="•"/>
            </a:pPr>
            <a:r>
              <a:rPr lang="en-GB" sz="1500" dirty="0"/>
              <a:t>Support to develop new approaches</a:t>
            </a:r>
          </a:p>
          <a:p>
            <a:pPr marL="214313" indent="-214313">
              <a:buFont typeface="Arial" panose="020B0604020202020204" pitchFamily="34" charset="0"/>
              <a:buChar char="•"/>
            </a:pPr>
            <a:r>
              <a:rPr lang="en-GB" sz="1500" dirty="0"/>
              <a:t>Recommendations for training and development.</a:t>
            </a:r>
          </a:p>
        </p:txBody>
      </p:sp>
    </p:spTree>
    <p:extLst>
      <p:ext uri="{BB962C8B-B14F-4D97-AF65-F5344CB8AC3E}">
        <p14:creationId xmlns:p14="http://schemas.microsoft.com/office/powerpoint/2010/main" val="349296000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268761"/>
            <a:ext cx="7558608" cy="2331692"/>
          </a:xfrm>
        </p:spPr>
        <p:txBody>
          <a:bodyPr>
            <a:normAutofit/>
          </a:bodyPr>
          <a:lstStyle/>
          <a:p>
            <a:pPr>
              <a:spcBef>
                <a:spcPts val="0"/>
              </a:spcBef>
              <a:defRPr/>
            </a:pPr>
            <a:r>
              <a:rPr lang="en-GB" dirty="0" smtClean="0"/>
              <a:t>Update from the SEND Transformation and Compliance Team</a:t>
            </a:r>
            <a:endParaRPr lang="en-GB" dirty="0"/>
          </a:p>
        </p:txBody>
      </p:sp>
      <p:sp>
        <p:nvSpPr>
          <p:cNvPr id="3" name="Subtitle 2"/>
          <p:cNvSpPr>
            <a:spLocks noGrp="1"/>
          </p:cNvSpPr>
          <p:nvPr>
            <p:ph type="subTitle" idx="1"/>
          </p:nvPr>
        </p:nvSpPr>
        <p:spPr/>
        <p:txBody>
          <a:bodyPr>
            <a:normAutofit/>
          </a:bodyPr>
          <a:lstStyle/>
          <a:p>
            <a:r>
              <a:rPr lang="en-GB" dirty="0" smtClean="0">
                <a:solidFill>
                  <a:schemeClr val="dk1"/>
                </a:solidFill>
              </a:rPr>
              <a:t>Sally </a:t>
            </a:r>
            <a:r>
              <a:rPr lang="en-GB" dirty="0">
                <a:solidFill>
                  <a:schemeClr val="dk1"/>
                </a:solidFill>
              </a:rPr>
              <a:t>Skipper SEND Transformation and Compliance Coordinator</a:t>
            </a:r>
          </a:p>
        </p:txBody>
      </p:sp>
    </p:spTree>
    <p:extLst>
      <p:ext uri="{BB962C8B-B14F-4D97-AF65-F5344CB8AC3E}">
        <p14:creationId xmlns:p14="http://schemas.microsoft.com/office/powerpoint/2010/main" val="183310121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771530" y="2420888"/>
            <a:ext cx="3328862" cy="3030870"/>
          </a:xfrm>
        </p:spPr>
        <p:txBody>
          <a:bodyPr>
            <a:noAutofit/>
          </a:bodyPr>
          <a:lstStyle/>
          <a:p>
            <a:r>
              <a:rPr lang="en-GB" altLang="en-US" sz="3300" dirty="0">
                <a:latin typeface="Arial" panose="020B0604020202020204" pitchFamily="34" charset="0"/>
                <a:cs typeface="Arial" panose="020B0604020202020204" pitchFamily="34" charset="0"/>
              </a:rPr>
              <a:t>SEND Transformation and Compliance </a:t>
            </a:r>
            <a:br>
              <a:rPr lang="en-GB" altLang="en-US" sz="3300" dirty="0">
                <a:latin typeface="Arial" panose="020B0604020202020204" pitchFamily="34" charset="0"/>
                <a:cs typeface="Arial" panose="020B0604020202020204" pitchFamily="34" charset="0"/>
              </a:rPr>
            </a:br>
            <a:r>
              <a:rPr lang="en-GB" altLang="en-US" sz="3300" dirty="0">
                <a:latin typeface="Arial" panose="020B0604020202020204" pitchFamily="34" charset="0"/>
                <a:cs typeface="Arial" panose="020B0604020202020204" pitchFamily="34" charset="0"/>
              </a:rPr>
              <a:t/>
            </a:r>
            <a:br>
              <a:rPr lang="en-GB" altLang="en-US" sz="3300" dirty="0">
                <a:latin typeface="Arial" panose="020B0604020202020204" pitchFamily="34" charset="0"/>
                <a:cs typeface="Arial" panose="020B0604020202020204" pitchFamily="34" charset="0"/>
              </a:rPr>
            </a:br>
            <a:r>
              <a:rPr lang="en-GB" altLang="en-US" sz="2400" i="1" dirty="0">
                <a:latin typeface="Arial" panose="020B0604020202020204" pitchFamily="34" charset="0"/>
                <a:cs typeface="Arial" panose="020B0604020202020204" pitchFamily="34" charset="0"/>
              </a:rPr>
              <a:t>SENCO Network Meeting May 2022</a:t>
            </a:r>
            <a:endParaRPr lang="en-GB" sz="2400" i="1" dirty="0">
              <a:latin typeface="Arial" panose="020B0604020202020204" pitchFamily="34" charset="0"/>
              <a:cs typeface="Arial" panose="020B0604020202020204" pitchFamily="34" charset="0"/>
            </a:endParaRPr>
          </a:p>
        </p:txBody>
      </p:sp>
      <p:pic>
        <p:nvPicPr>
          <p:cNvPr id="12" name="Picture 11"/>
          <p:cNvPicPr/>
          <p:nvPr/>
        </p:nvPicPr>
        <p:blipFill>
          <a:blip r:embed="rId2">
            <a:extLst>
              <a:ext uri="{28A0092B-C50C-407E-A947-70E740481C1C}">
                <a14:useLocalDpi xmlns:a14="http://schemas.microsoft.com/office/drawing/2010/main" val="0"/>
              </a:ext>
            </a:extLst>
          </a:blip>
          <a:stretch>
            <a:fillRect/>
          </a:stretch>
        </p:blipFill>
        <p:spPr>
          <a:xfrm>
            <a:off x="572755" y="1543969"/>
            <a:ext cx="3747747" cy="3924377"/>
          </a:xfrm>
          <a:prstGeom prst="rect">
            <a:avLst/>
          </a:prstGeom>
        </p:spPr>
      </p:pic>
      <p:grpSp>
        <p:nvGrpSpPr>
          <p:cNvPr id="8" name="Group 7"/>
          <p:cNvGrpSpPr/>
          <p:nvPr/>
        </p:nvGrpSpPr>
        <p:grpSpPr>
          <a:xfrm>
            <a:off x="5032774" y="993202"/>
            <a:ext cx="3914774" cy="865789"/>
            <a:chOff x="0" y="0"/>
            <a:chExt cx="3904090" cy="580445"/>
          </a:xfrm>
        </p:grpSpPr>
        <p:pic>
          <p:nvPicPr>
            <p:cNvPr id="13" name="Picture 12"/>
            <p:cNvPicPr>
              <a:picLocks noChangeAspect="1"/>
            </p:cNvPicPr>
            <p:nvPr/>
          </p:nvPicPr>
          <p:blipFill rotWithShape="1">
            <a:blip r:embed="rId3" cstate="print">
              <a:extLst>
                <a:ext uri="{28A0092B-C50C-407E-A947-70E740481C1C}">
                  <a14:useLocalDpi xmlns:a14="http://schemas.microsoft.com/office/drawing/2010/main" val="0"/>
                </a:ext>
              </a:extLst>
            </a:blip>
            <a:srcRect l="54102"/>
            <a:stretch/>
          </p:blipFill>
          <p:spPr bwMode="auto">
            <a:xfrm>
              <a:off x="2138900" y="31805"/>
              <a:ext cx="1765190" cy="500932"/>
            </a:xfrm>
            <a:prstGeom prst="rect">
              <a:avLst/>
            </a:prstGeom>
            <a:noFill/>
            <a:ln>
              <a:noFill/>
            </a:ln>
            <a:extLst>
              <a:ext uri="{53640926-AAD7-44D8-BBD7-CCE9431645EC}">
                <a14:shadowObscured xmlns:a14="http://schemas.microsoft.com/office/drawing/2010/main"/>
              </a:ext>
            </a:extLst>
          </p:spPr>
        </p:pic>
        <p:pic>
          <p:nvPicPr>
            <p:cNvPr id="14" name="Picture 13"/>
            <p:cNvPicPr/>
            <p:nvPr/>
          </p:nvPicPr>
          <p:blipFill>
            <a:blip r:embed="rId4" cstate="print">
              <a:extLst>
                <a:ext uri="{28A0092B-C50C-407E-A947-70E740481C1C}">
                  <a14:useLocalDpi xmlns:a14="http://schemas.microsoft.com/office/drawing/2010/main" val="0"/>
                </a:ext>
              </a:extLst>
            </a:blip>
            <a:stretch>
              <a:fillRect/>
            </a:stretch>
          </p:blipFill>
          <p:spPr>
            <a:xfrm>
              <a:off x="0" y="0"/>
              <a:ext cx="1137036" cy="580445"/>
            </a:xfrm>
            <a:prstGeom prst="rect">
              <a:avLst/>
            </a:prstGeom>
          </p:spPr>
        </p:pic>
        <p:pic>
          <p:nvPicPr>
            <p:cNvPr id="15" name="Picture 14" descr="\\Bradford.Gov.Uk\DataVault\Users\HerbertJ\Pictures\LO JPEG.jpg"/>
            <p:cNvPicPr>
              <a:picLocks noChangeAspect="1"/>
            </p:cNvPicPr>
            <p:nvPr/>
          </p:nvPicPr>
          <p:blipFill rotWithShape="1">
            <a:blip r:embed="rId5" cstate="email">
              <a:extLst>
                <a:ext uri="{28A0092B-C50C-407E-A947-70E740481C1C}">
                  <a14:useLocalDpi xmlns:a14="http://schemas.microsoft.com/office/drawing/2010/main" val="0"/>
                </a:ext>
              </a:extLst>
            </a:blip>
            <a:srcRect l="5690" t="7603" r="4878" b="7503"/>
            <a:stretch/>
          </p:blipFill>
          <p:spPr bwMode="auto">
            <a:xfrm>
              <a:off x="1137036" y="31805"/>
              <a:ext cx="818984" cy="500932"/>
            </a:xfrm>
            <a:prstGeom prst="rect">
              <a:avLst/>
            </a:prstGeom>
            <a:noFill/>
            <a:ln>
              <a:noFill/>
            </a:ln>
            <a:extLst>
              <a:ext uri="{53640926-AAD7-44D8-BBD7-CCE9431645EC}">
                <a14:shadowObscured xmlns:a14="http://schemas.microsoft.com/office/drawing/2010/main"/>
              </a:ext>
            </a:extLst>
          </p:spPr>
        </p:pic>
      </p:grpSp>
    </p:spTree>
    <p:extLst>
      <p:ext uri="{BB962C8B-B14F-4D97-AF65-F5344CB8AC3E}">
        <p14:creationId xmlns:p14="http://schemas.microsoft.com/office/powerpoint/2010/main" val="34547902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Local Offer Resources:</a:t>
            </a:r>
            <a:endParaRPr lang="en-GB" dirty="0"/>
          </a:p>
        </p:txBody>
      </p:sp>
      <p:sp>
        <p:nvSpPr>
          <p:cNvPr id="3" name="Content Placeholder 2"/>
          <p:cNvSpPr>
            <a:spLocks noGrp="1"/>
          </p:cNvSpPr>
          <p:nvPr>
            <p:ph sz="half" idx="1"/>
          </p:nvPr>
        </p:nvSpPr>
        <p:spPr/>
        <p:txBody>
          <a:bodyPr>
            <a:normAutofit/>
          </a:bodyPr>
          <a:lstStyle/>
          <a:p>
            <a:pPr marL="0" indent="0">
              <a:buNone/>
            </a:pPr>
            <a:r>
              <a:rPr lang="en-GB" sz="1800" dirty="0"/>
              <a:t>SEND Local Offer newsletter:</a:t>
            </a:r>
          </a:p>
          <a:p>
            <a:r>
              <a:rPr lang="en-GB" sz="1800" dirty="0"/>
              <a:t>Monthly e- newsletter for SEN families and professionals</a:t>
            </a:r>
          </a:p>
          <a:p>
            <a:r>
              <a:rPr lang="en-GB" sz="1800" dirty="0"/>
              <a:t>Updates from services and voluntary sector on SEN in Bradford</a:t>
            </a:r>
          </a:p>
          <a:p>
            <a:r>
              <a:rPr lang="en-GB" sz="1800" dirty="0"/>
              <a:t>Will be sent directly too all SENCOs from now on</a:t>
            </a:r>
          </a:p>
          <a:p>
            <a:r>
              <a:rPr lang="en-GB" sz="1800" dirty="0"/>
              <a:t>Please share newsletter with your SEN families and encourage them to sign up to it at.</a:t>
            </a:r>
          </a:p>
          <a:p>
            <a:pPr marL="0" indent="0">
              <a:buNone/>
            </a:pPr>
            <a:endParaRPr lang="en-GB" sz="1800" dirty="0"/>
          </a:p>
          <a:p>
            <a:pPr marL="0" indent="0">
              <a:buNone/>
            </a:pPr>
            <a:endParaRPr lang="en-GB" sz="1800" dirty="0"/>
          </a:p>
        </p:txBody>
      </p:sp>
      <p:grpSp>
        <p:nvGrpSpPr>
          <p:cNvPr id="4" name="Group 3"/>
          <p:cNvGrpSpPr/>
          <p:nvPr/>
        </p:nvGrpSpPr>
        <p:grpSpPr>
          <a:xfrm>
            <a:off x="457200" y="5693270"/>
            <a:ext cx="3914774" cy="865789"/>
            <a:chOff x="0" y="0"/>
            <a:chExt cx="3904090" cy="580445"/>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54102"/>
            <a:stretch/>
          </p:blipFill>
          <p:spPr bwMode="auto">
            <a:xfrm>
              <a:off x="2138900" y="31805"/>
              <a:ext cx="1765190" cy="500932"/>
            </a:xfrm>
            <a:prstGeom prst="rect">
              <a:avLst/>
            </a:prstGeom>
            <a:noFill/>
            <a:ln>
              <a:noFill/>
            </a:ln>
            <a:extLst>
              <a:ext uri="{53640926-AAD7-44D8-BBD7-CCE9431645EC}">
                <a14:shadowObscured xmlns:a14="http://schemas.microsoft.com/office/drawing/2010/main"/>
              </a:ext>
            </a:extLst>
          </p:spPr>
        </p:pic>
        <p:pic>
          <p:nvPicPr>
            <p:cNvPr id="6" name="Picture 5"/>
            <p:cNvPicPr/>
            <p:nvPr/>
          </p:nvPicPr>
          <p:blipFill>
            <a:blip r:embed="rId4" cstate="print">
              <a:extLst>
                <a:ext uri="{28A0092B-C50C-407E-A947-70E740481C1C}">
                  <a14:useLocalDpi xmlns:a14="http://schemas.microsoft.com/office/drawing/2010/main" val="0"/>
                </a:ext>
              </a:extLst>
            </a:blip>
            <a:stretch>
              <a:fillRect/>
            </a:stretch>
          </p:blipFill>
          <p:spPr>
            <a:xfrm>
              <a:off x="0" y="0"/>
              <a:ext cx="1137036" cy="580445"/>
            </a:xfrm>
            <a:prstGeom prst="rect">
              <a:avLst/>
            </a:prstGeom>
          </p:spPr>
        </p:pic>
        <p:pic>
          <p:nvPicPr>
            <p:cNvPr id="7" name="Picture 6" descr="\\Bradford.Gov.Uk\DataVault\Users\HerbertJ\Pictures\LO JPEG.jpg"/>
            <p:cNvPicPr>
              <a:picLocks noChangeAspect="1"/>
            </p:cNvPicPr>
            <p:nvPr/>
          </p:nvPicPr>
          <p:blipFill rotWithShape="1">
            <a:blip r:embed="rId5" cstate="email">
              <a:extLst>
                <a:ext uri="{28A0092B-C50C-407E-A947-70E740481C1C}">
                  <a14:useLocalDpi xmlns:a14="http://schemas.microsoft.com/office/drawing/2010/main" val="0"/>
                </a:ext>
              </a:extLst>
            </a:blip>
            <a:srcRect l="5690" t="7603" r="4878" b="7503"/>
            <a:stretch/>
          </p:blipFill>
          <p:spPr bwMode="auto">
            <a:xfrm>
              <a:off x="1137036" y="31805"/>
              <a:ext cx="818984" cy="500932"/>
            </a:xfrm>
            <a:prstGeom prst="rect">
              <a:avLst/>
            </a:prstGeom>
            <a:noFill/>
            <a:ln>
              <a:noFill/>
            </a:ln>
            <a:extLst>
              <a:ext uri="{53640926-AAD7-44D8-BBD7-CCE9431645EC}">
                <a14:shadowObscured xmlns:a14="http://schemas.microsoft.com/office/drawing/2010/main"/>
              </a:ext>
            </a:extLst>
          </p:spPr>
        </p:pic>
      </p:grpSp>
      <p:pic>
        <p:nvPicPr>
          <p:cNvPr id="9" name="Picture 1"/>
          <p:cNvPicPr>
            <a:picLocks noGrp="1" noChangeAspect="1"/>
          </p:cNvPicPr>
          <p:nvPr>
            <p:ph sz="half" idx="2"/>
          </p:nvPr>
        </p:nvPicPr>
        <p:blipFill>
          <a:blip r:embed="rId6">
            <a:extLst>
              <a:ext uri="{28A0092B-C50C-407E-A947-70E740481C1C}">
                <a14:useLocalDpi xmlns:a14="http://schemas.microsoft.com/office/drawing/2010/main" val="0"/>
              </a:ext>
            </a:extLst>
          </a:blip>
          <a:srcRect/>
          <a:stretch>
            <a:fillRect/>
          </a:stretch>
        </p:blipFill>
        <p:spPr bwMode="auto">
          <a:xfrm>
            <a:off x="4629150" y="2701949"/>
            <a:ext cx="3886200" cy="2312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9213055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Local Offer Resources:</a:t>
            </a:r>
            <a:endParaRPr lang="en-GB" dirty="0"/>
          </a:p>
        </p:txBody>
      </p:sp>
      <p:sp>
        <p:nvSpPr>
          <p:cNvPr id="3" name="Content Placeholder 2"/>
          <p:cNvSpPr>
            <a:spLocks noGrp="1"/>
          </p:cNvSpPr>
          <p:nvPr>
            <p:ph sz="half" idx="1"/>
          </p:nvPr>
        </p:nvSpPr>
        <p:spPr>
          <a:xfrm>
            <a:off x="457200" y="1600202"/>
            <a:ext cx="5338936" cy="4525963"/>
          </a:xfrm>
        </p:spPr>
        <p:txBody>
          <a:bodyPr>
            <a:normAutofit/>
          </a:bodyPr>
          <a:lstStyle/>
          <a:p>
            <a:r>
              <a:rPr lang="en-GB" sz="1800" dirty="0"/>
              <a:t>SEND Local Offer Printed Resource – will be going direct to all EHCP families in September:</a:t>
            </a:r>
          </a:p>
          <a:p>
            <a:pPr lvl="2"/>
            <a:r>
              <a:rPr lang="en-GB" sz="1800" dirty="0"/>
              <a:t>What is the Local Offer?</a:t>
            </a:r>
          </a:p>
          <a:p>
            <a:pPr lvl="2"/>
            <a:r>
              <a:rPr lang="en-GB" sz="1800" dirty="0"/>
              <a:t>Education summary around SEN Support, EHCPs, How to apply, What to expect at your annual review.</a:t>
            </a:r>
          </a:p>
          <a:p>
            <a:pPr lvl="2"/>
            <a:r>
              <a:rPr lang="en-GB" sz="1800" dirty="0"/>
              <a:t>Early Help and Short Breaks information.</a:t>
            </a:r>
          </a:p>
          <a:p>
            <a:pPr lvl="2"/>
            <a:r>
              <a:rPr lang="en-GB" sz="1800" dirty="0"/>
              <a:t>SEN Transport information</a:t>
            </a:r>
          </a:p>
          <a:p>
            <a:pPr lvl="2"/>
            <a:r>
              <a:rPr lang="en-GB" sz="1800" dirty="0"/>
              <a:t>Local Support groups contact details.</a:t>
            </a:r>
          </a:p>
          <a:p>
            <a:pPr lvl="2"/>
            <a:endParaRPr lang="en-GB" sz="1200" dirty="0"/>
          </a:p>
          <a:p>
            <a:pPr marL="0" indent="0">
              <a:buNone/>
            </a:pPr>
            <a:endParaRPr lang="en-GB" sz="1800" dirty="0"/>
          </a:p>
        </p:txBody>
      </p:sp>
      <p:grpSp>
        <p:nvGrpSpPr>
          <p:cNvPr id="4" name="Group 3"/>
          <p:cNvGrpSpPr/>
          <p:nvPr/>
        </p:nvGrpSpPr>
        <p:grpSpPr>
          <a:xfrm>
            <a:off x="1043608" y="5875834"/>
            <a:ext cx="3914774" cy="865789"/>
            <a:chOff x="0" y="0"/>
            <a:chExt cx="3904090" cy="580445"/>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54102"/>
            <a:stretch/>
          </p:blipFill>
          <p:spPr bwMode="auto">
            <a:xfrm>
              <a:off x="2138900" y="31805"/>
              <a:ext cx="1765190" cy="500932"/>
            </a:xfrm>
            <a:prstGeom prst="rect">
              <a:avLst/>
            </a:prstGeom>
            <a:noFill/>
            <a:ln>
              <a:noFill/>
            </a:ln>
            <a:extLst>
              <a:ext uri="{53640926-AAD7-44D8-BBD7-CCE9431645EC}">
                <a14:shadowObscured xmlns:a14="http://schemas.microsoft.com/office/drawing/2010/main"/>
              </a:ext>
            </a:extLst>
          </p:spPr>
        </p:pic>
        <p:pic>
          <p:nvPicPr>
            <p:cNvPr id="6" name="Picture 5"/>
            <p:cNvPicPr/>
            <p:nvPr/>
          </p:nvPicPr>
          <p:blipFill>
            <a:blip r:embed="rId4" cstate="print">
              <a:extLst>
                <a:ext uri="{28A0092B-C50C-407E-A947-70E740481C1C}">
                  <a14:useLocalDpi xmlns:a14="http://schemas.microsoft.com/office/drawing/2010/main" val="0"/>
                </a:ext>
              </a:extLst>
            </a:blip>
            <a:stretch>
              <a:fillRect/>
            </a:stretch>
          </p:blipFill>
          <p:spPr>
            <a:xfrm>
              <a:off x="0" y="0"/>
              <a:ext cx="1137036" cy="580445"/>
            </a:xfrm>
            <a:prstGeom prst="rect">
              <a:avLst/>
            </a:prstGeom>
          </p:spPr>
        </p:pic>
        <p:pic>
          <p:nvPicPr>
            <p:cNvPr id="7" name="Picture 6" descr="\\Bradford.Gov.Uk\DataVault\Users\HerbertJ\Pictures\LO JPEG.jpg"/>
            <p:cNvPicPr>
              <a:picLocks noChangeAspect="1"/>
            </p:cNvPicPr>
            <p:nvPr/>
          </p:nvPicPr>
          <p:blipFill rotWithShape="1">
            <a:blip r:embed="rId5" cstate="email">
              <a:extLst>
                <a:ext uri="{28A0092B-C50C-407E-A947-70E740481C1C}">
                  <a14:useLocalDpi xmlns:a14="http://schemas.microsoft.com/office/drawing/2010/main" val="0"/>
                </a:ext>
              </a:extLst>
            </a:blip>
            <a:srcRect l="5690" t="7603" r="4878" b="7503"/>
            <a:stretch/>
          </p:blipFill>
          <p:spPr bwMode="auto">
            <a:xfrm>
              <a:off x="1137036" y="31805"/>
              <a:ext cx="818984" cy="500932"/>
            </a:xfrm>
            <a:prstGeom prst="rect">
              <a:avLst/>
            </a:prstGeom>
            <a:noFill/>
            <a:ln>
              <a:noFill/>
            </a:ln>
            <a:extLst>
              <a:ext uri="{53640926-AAD7-44D8-BBD7-CCE9431645EC}">
                <a14:shadowObscured xmlns:a14="http://schemas.microsoft.com/office/drawing/2010/main"/>
              </a:ext>
            </a:extLst>
          </p:spPr>
        </p:pic>
      </p:grpSp>
    </p:spTree>
    <p:extLst>
      <p:ext uri="{BB962C8B-B14F-4D97-AF65-F5344CB8AC3E}">
        <p14:creationId xmlns:p14="http://schemas.microsoft.com/office/powerpoint/2010/main" val="128460252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Local Offer Resources:</a:t>
            </a:r>
            <a:endParaRPr lang="en-GB" dirty="0"/>
          </a:p>
        </p:txBody>
      </p:sp>
      <p:sp>
        <p:nvSpPr>
          <p:cNvPr id="3" name="Content Placeholder 2"/>
          <p:cNvSpPr>
            <a:spLocks noGrp="1"/>
          </p:cNvSpPr>
          <p:nvPr>
            <p:ph idx="1"/>
          </p:nvPr>
        </p:nvSpPr>
        <p:spPr/>
        <p:txBody>
          <a:bodyPr>
            <a:normAutofit/>
          </a:bodyPr>
          <a:lstStyle/>
          <a:p>
            <a:r>
              <a:rPr lang="en-GB" sz="1800" dirty="0"/>
              <a:t>Specific One Minute Guides ( OMGs) covering the areas families have asked for most help with. 1 page document that provide quick, simple and accessible information.</a:t>
            </a:r>
          </a:p>
          <a:p>
            <a:r>
              <a:rPr lang="en-GB" sz="1800" dirty="0"/>
              <a:t>OMGs printable format – please either print and share or email information to families before key stages </a:t>
            </a:r>
            <a:r>
              <a:rPr lang="en-GB" sz="1800" dirty="0" err="1"/>
              <a:t>eg</a:t>
            </a:r>
            <a:r>
              <a:rPr lang="en-GB" sz="1800" dirty="0"/>
              <a:t> – Applying for an EHCA, Annual Review.</a:t>
            </a:r>
          </a:p>
          <a:p>
            <a:endParaRPr lang="en-GB" sz="1800" dirty="0"/>
          </a:p>
          <a:p>
            <a:endParaRPr lang="en-GB" sz="1800" dirty="0"/>
          </a:p>
          <a:p>
            <a:r>
              <a:rPr lang="en-GB" sz="1800" dirty="0">
                <a:hlinkClick r:id="rId3"/>
              </a:rPr>
              <a:t>https://localoffer.bradford.gov.uk/service/1436-an-introduction--one-minute-guides</a:t>
            </a:r>
            <a:endParaRPr lang="en-GB" sz="1800" dirty="0"/>
          </a:p>
          <a:p>
            <a:endParaRPr lang="en-GB" sz="1800" dirty="0"/>
          </a:p>
        </p:txBody>
      </p:sp>
      <p:grpSp>
        <p:nvGrpSpPr>
          <p:cNvPr id="4" name="Group 3"/>
          <p:cNvGrpSpPr/>
          <p:nvPr/>
        </p:nvGrpSpPr>
        <p:grpSpPr>
          <a:xfrm>
            <a:off x="2267744" y="5953911"/>
            <a:ext cx="3914774" cy="865789"/>
            <a:chOff x="0" y="0"/>
            <a:chExt cx="3904090" cy="580445"/>
          </a:xfrm>
        </p:grpSpPr>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l="54102"/>
            <a:stretch/>
          </p:blipFill>
          <p:spPr bwMode="auto">
            <a:xfrm>
              <a:off x="2138900" y="31805"/>
              <a:ext cx="1765190" cy="500932"/>
            </a:xfrm>
            <a:prstGeom prst="rect">
              <a:avLst/>
            </a:prstGeom>
            <a:noFill/>
            <a:ln>
              <a:noFill/>
            </a:ln>
            <a:extLst>
              <a:ext uri="{53640926-AAD7-44D8-BBD7-CCE9431645EC}">
                <a14:shadowObscured xmlns:a14="http://schemas.microsoft.com/office/drawing/2010/main"/>
              </a:ext>
            </a:extLst>
          </p:spPr>
        </p:pic>
        <p:pic>
          <p:nvPicPr>
            <p:cNvPr id="6" name="Picture 5"/>
            <p:cNvPicPr/>
            <p:nvPr/>
          </p:nvPicPr>
          <p:blipFill>
            <a:blip r:embed="rId5" cstate="print">
              <a:extLst>
                <a:ext uri="{28A0092B-C50C-407E-A947-70E740481C1C}">
                  <a14:useLocalDpi xmlns:a14="http://schemas.microsoft.com/office/drawing/2010/main" val="0"/>
                </a:ext>
              </a:extLst>
            </a:blip>
            <a:stretch>
              <a:fillRect/>
            </a:stretch>
          </p:blipFill>
          <p:spPr>
            <a:xfrm>
              <a:off x="0" y="0"/>
              <a:ext cx="1137036" cy="580445"/>
            </a:xfrm>
            <a:prstGeom prst="rect">
              <a:avLst/>
            </a:prstGeom>
          </p:spPr>
        </p:pic>
        <p:pic>
          <p:nvPicPr>
            <p:cNvPr id="7" name="Picture 6" descr="\\Bradford.Gov.Uk\DataVault\Users\HerbertJ\Pictures\LO JPEG.jpg"/>
            <p:cNvPicPr>
              <a:picLocks noChangeAspect="1"/>
            </p:cNvPicPr>
            <p:nvPr/>
          </p:nvPicPr>
          <p:blipFill rotWithShape="1">
            <a:blip r:embed="rId6" cstate="email">
              <a:extLst>
                <a:ext uri="{28A0092B-C50C-407E-A947-70E740481C1C}">
                  <a14:useLocalDpi xmlns:a14="http://schemas.microsoft.com/office/drawing/2010/main" val="0"/>
                </a:ext>
              </a:extLst>
            </a:blip>
            <a:srcRect l="5690" t="7603" r="4878" b="7503"/>
            <a:stretch/>
          </p:blipFill>
          <p:spPr bwMode="auto">
            <a:xfrm>
              <a:off x="1137036" y="31805"/>
              <a:ext cx="818984" cy="500932"/>
            </a:xfrm>
            <a:prstGeom prst="rect">
              <a:avLst/>
            </a:prstGeom>
            <a:noFill/>
            <a:ln>
              <a:noFill/>
            </a:ln>
            <a:extLst>
              <a:ext uri="{53640926-AAD7-44D8-BBD7-CCE9431645EC}">
                <a14:shadowObscured xmlns:a14="http://schemas.microsoft.com/office/drawing/2010/main"/>
              </a:ext>
            </a:extLst>
          </p:spPr>
        </p:pic>
      </p:grpSp>
    </p:spTree>
    <p:extLst>
      <p:ext uri="{BB962C8B-B14F-4D97-AF65-F5344CB8AC3E}">
        <p14:creationId xmlns:p14="http://schemas.microsoft.com/office/powerpoint/2010/main" val="94894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SEND Green Paper</a:t>
            </a:r>
            <a:endParaRPr lang="en-GB" dirty="0"/>
          </a:p>
        </p:txBody>
      </p:sp>
      <p:sp>
        <p:nvSpPr>
          <p:cNvPr id="3" name="Content Placeholder 2"/>
          <p:cNvSpPr>
            <a:spLocks noGrp="1"/>
          </p:cNvSpPr>
          <p:nvPr>
            <p:ph idx="1"/>
          </p:nvPr>
        </p:nvSpPr>
        <p:spPr/>
        <p:txBody>
          <a:bodyPr>
            <a:normAutofit fontScale="92500" lnSpcReduction="20000"/>
          </a:bodyPr>
          <a:lstStyle/>
          <a:p>
            <a:r>
              <a:rPr lang="en-GB" dirty="0"/>
              <a:t>It sets out plans for an inclusive </a:t>
            </a:r>
            <a:r>
              <a:rPr lang="en-GB" dirty="0" smtClean="0"/>
              <a:t>system:</a:t>
            </a:r>
          </a:p>
          <a:p>
            <a:pPr lvl="1"/>
            <a:r>
              <a:rPr lang="en-GB" dirty="0" smtClean="0"/>
              <a:t>improved </a:t>
            </a:r>
            <a:r>
              <a:rPr lang="en-GB" dirty="0"/>
              <a:t>mainstream provision </a:t>
            </a:r>
            <a:endParaRPr lang="en-GB" dirty="0" smtClean="0"/>
          </a:p>
          <a:p>
            <a:pPr lvl="1"/>
            <a:r>
              <a:rPr lang="en-GB" dirty="0" smtClean="0"/>
              <a:t>early </a:t>
            </a:r>
            <a:r>
              <a:rPr lang="en-GB" dirty="0"/>
              <a:t>and accurate identification of </a:t>
            </a:r>
            <a:r>
              <a:rPr lang="en-GB" dirty="0" smtClean="0"/>
              <a:t>needs</a:t>
            </a:r>
          </a:p>
          <a:p>
            <a:pPr lvl="1"/>
            <a:r>
              <a:rPr lang="en-GB" dirty="0" smtClean="0"/>
              <a:t>high-quality teaching</a:t>
            </a:r>
          </a:p>
          <a:p>
            <a:pPr lvl="1"/>
            <a:r>
              <a:rPr lang="en-GB" dirty="0" smtClean="0"/>
              <a:t>prompt </a:t>
            </a:r>
            <a:r>
              <a:rPr lang="en-GB" dirty="0"/>
              <a:t>access to targeted </a:t>
            </a:r>
            <a:r>
              <a:rPr lang="en-GB" dirty="0" smtClean="0"/>
              <a:t>support</a:t>
            </a:r>
            <a:endParaRPr lang="en-GB" dirty="0"/>
          </a:p>
          <a:p>
            <a:r>
              <a:rPr lang="en-GB" dirty="0" smtClean="0"/>
              <a:t>Timely </a:t>
            </a:r>
            <a:r>
              <a:rPr lang="en-GB" dirty="0"/>
              <a:t>access to specialist services and </a:t>
            </a:r>
            <a:r>
              <a:rPr lang="en-GB" dirty="0" smtClean="0"/>
              <a:t>support</a:t>
            </a:r>
          </a:p>
          <a:p>
            <a:r>
              <a:rPr lang="en-GB" dirty="0" smtClean="0"/>
              <a:t>Strong co-production </a:t>
            </a:r>
            <a:r>
              <a:rPr lang="en-GB" dirty="0"/>
              <a:t>with families </a:t>
            </a:r>
            <a:endParaRPr lang="en-GB" dirty="0" smtClean="0"/>
          </a:p>
          <a:p>
            <a:r>
              <a:rPr lang="en-GB" dirty="0"/>
              <a:t>A</a:t>
            </a:r>
            <a:r>
              <a:rPr lang="en-GB" dirty="0" smtClean="0"/>
              <a:t>ccountability </a:t>
            </a:r>
            <a:r>
              <a:rPr lang="en-GB" dirty="0"/>
              <a:t>at every </a:t>
            </a:r>
            <a:r>
              <a:rPr lang="en-GB" dirty="0" smtClean="0"/>
              <a:t>level</a:t>
            </a:r>
          </a:p>
          <a:p>
            <a:r>
              <a:rPr lang="en-GB" dirty="0"/>
              <a:t>I</a:t>
            </a:r>
            <a:r>
              <a:rPr lang="en-GB" dirty="0" smtClean="0"/>
              <a:t>mproved </a:t>
            </a:r>
            <a:r>
              <a:rPr lang="en-GB" dirty="0"/>
              <a:t>data collection to give a timely picture of how the system is performing.</a:t>
            </a:r>
          </a:p>
          <a:p>
            <a:endParaRPr lang="en-GB" dirty="0"/>
          </a:p>
        </p:txBody>
      </p:sp>
    </p:spTree>
    <p:extLst>
      <p:ext uri="{BB962C8B-B14F-4D97-AF65-F5344CB8AC3E}">
        <p14:creationId xmlns:p14="http://schemas.microsoft.com/office/powerpoint/2010/main" val="292224524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Local Offer Resources:</a:t>
            </a:r>
            <a:endParaRPr lang="en-GB" dirty="0"/>
          </a:p>
        </p:txBody>
      </p:sp>
      <p:sp>
        <p:nvSpPr>
          <p:cNvPr id="3" name="Content Placeholder 2"/>
          <p:cNvSpPr>
            <a:spLocks noGrp="1"/>
          </p:cNvSpPr>
          <p:nvPr>
            <p:ph sz="half" idx="1"/>
          </p:nvPr>
        </p:nvSpPr>
        <p:spPr/>
        <p:txBody>
          <a:bodyPr>
            <a:normAutofit fontScale="92500" lnSpcReduction="20000"/>
          </a:bodyPr>
          <a:lstStyle/>
          <a:p>
            <a:r>
              <a:rPr lang="en-GB" sz="1800" dirty="0"/>
              <a:t>One Minute Guides ( OMGs);</a:t>
            </a:r>
          </a:p>
          <a:p>
            <a:r>
              <a:rPr lang="en-GB" sz="1800" dirty="0">
                <a:hlinkClick r:id="rId3"/>
              </a:rPr>
              <a:t>Annual Reviews</a:t>
            </a:r>
            <a:endParaRPr lang="en-GB" sz="1800" dirty="0"/>
          </a:p>
          <a:p>
            <a:r>
              <a:rPr lang="en-GB" sz="1800" dirty="0">
                <a:hlinkClick r:id="rId4"/>
              </a:rPr>
              <a:t>Annual Review - If you are not happy with the outcome</a:t>
            </a:r>
            <a:endParaRPr lang="en-GB" sz="1800" dirty="0"/>
          </a:p>
          <a:p>
            <a:r>
              <a:rPr lang="en-GB" sz="1800" dirty="0">
                <a:hlinkClick r:id="rId5"/>
              </a:rPr>
              <a:t>Early Years Enhanced Specialist Provision</a:t>
            </a:r>
            <a:endParaRPr lang="en-GB" sz="1800" dirty="0"/>
          </a:p>
          <a:p>
            <a:r>
              <a:rPr lang="en-GB" sz="1800" dirty="0">
                <a:hlinkClick r:id="rId6"/>
              </a:rPr>
              <a:t>EHCA Process</a:t>
            </a:r>
            <a:endParaRPr lang="en-GB" sz="1800" dirty="0"/>
          </a:p>
          <a:p>
            <a:r>
              <a:rPr lang="en-GB" sz="1800" dirty="0">
                <a:hlinkClick r:id="rId7"/>
              </a:rPr>
              <a:t>EHCP Content</a:t>
            </a:r>
            <a:endParaRPr lang="en-GB" sz="1800" dirty="0"/>
          </a:p>
          <a:p>
            <a:r>
              <a:rPr lang="en-GB" sz="1800" dirty="0">
                <a:hlinkClick r:id="rId8"/>
              </a:rPr>
              <a:t>Extra support/SEN support</a:t>
            </a:r>
            <a:endParaRPr lang="en-GB" sz="1800" dirty="0"/>
          </a:p>
          <a:p>
            <a:r>
              <a:rPr lang="en-GB" sz="1800" dirty="0">
                <a:hlinkClick r:id="rId9"/>
              </a:rPr>
              <a:t>Local Offer</a:t>
            </a:r>
            <a:endParaRPr lang="en-GB" sz="1800" dirty="0"/>
          </a:p>
          <a:p>
            <a:r>
              <a:rPr lang="en-GB" sz="1800" dirty="0">
                <a:hlinkClick r:id="rId10"/>
              </a:rPr>
              <a:t>Masking in Schools</a:t>
            </a:r>
            <a:endParaRPr lang="en-GB" sz="1800" dirty="0"/>
          </a:p>
          <a:p>
            <a:r>
              <a:rPr lang="en-GB" sz="1800" dirty="0">
                <a:hlinkClick r:id="rId11"/>
              </a:rPr>
              <a:t>Personal Budgets</a:t>
            </a:r>
            <a:endParaRPr lang="en-GB" sz="1800" dirty="0"/>
          </a:p>
          <a:p>
            <a:r>
              <a:rPr lang="en-GB" sz="1800" dirty="0">
                <a:hlinkClick r:id="rId12"/>
              </a:rPr>
              <a:t>Requesting an EHCP</a:t>
            </a:r>
            <a:endParaRPr lang="en-GB" sz="1800" dirty="0"/>
          </a:p>
          <a:p>
            <a:r>
              <a:rPr lang="en-GB" sz="1800" dirty="0">
                <a:hlinkClick r:id="rId13"/>
              </a:rPr>
              <a:t>SEND Complaint Process</a:t>
            </a:r>
            <a:endParaRPr lang="en-GB" sz="1800" dirty="0"/>
          </a:p>
          <a:p>
            <a:r>
              <a:rPr lang="en-GB" sz="1800" dirty="0">
                <a:hlinkClick r:id="rId14"/>
              </a:rPr>
              <a:t>SENDIASS</a:t>
            </a:r>
            <a:endParaRPr lang="en-GB" sz="1800" dirty="0"/>
          </a:p>
          <a:p>
            <a:r>
              <a:rPr lang="en-GB" sz="1800" dirty="0">
                <a:hlinkClick r:id="rId15"/>
              </a:rPr>
              <a:t>Sensory Impaired Resourced Provision</a:t>
            </a:r>
            <a:endParaRPr lang="en-GB" sz="1800" dirty="0"/>
          </a:p>
          <a:p>
            <a:r>
              <a:rPr lang="en-GB" sz="1800" dirty="0">
                <a:hlinkClick r:id="rId16"/>
              </a:rPr>
              <a:t>Special Schools</a:t>
            </a:r>
            <a:endParaRPr lang="en-GB" sz="1800" dirty="0"/>
          </a:p>
          <a:p>
            <a:endParaRPr lang="en-GB" sz="1800" dirty="0"/>
          </a:p>
        </p:txBody>
      </p:sp>
      <p:grpSp>
        <p:nvGrpSpPr>
          <p:cNvPr id="4" name="Group 3"/>
          <p:cNvGrpSpPr/>
          <p:nvPr/>
        </p:nvGrpSpPr>
        <p:grpSpPr>
          <a:xfrm>
            <a:off x="2339752" y="5992211"/>
            <a:ext cx="3914774" cy="865789"/>
            <a:chOff x="0" y="0"/>
            <a:chExt cx="3904090" cy="580445"/>
          </a:xfrm>
        </p:grpSpPr>
        <p:pic>
          <p:nvPicPr>
            <p:cNvPr id="5" name="Picture 4"/>
            <p:cNvPicPr>
              <a:picLocks noChangeAspect="1"/>
            </p:cNvPicPr>
            <p:nvPr/>
          </p:nvPicPr>
          <p:blipFill rotWithShape="1">
            <a:blip r:embed="rId17" cstate="print">
              <a:extLst>
                <a:ext uri="{28A0092B-C50C-407E-A947-70E740481C1C}">
                  <a14:useLocalDpi xmlns:a14="http://schemas.microsoft.com/office/drawing/2010/main" val="0"/>
                </a:ext>
              </a:extLst>
            </a:blip>
            <a:srcRect l="54102"/>
            <a:stretch/>
          </p:blipFill>
          <p:spPr bwMode="auto">
            <a:xfrm>
              <a:off x="2138900" y="31805"/>
              <a:ext cx="1765190" cy="500932"/>
            </a:xfrm>
            <a:prstGeom prst="rect">
              <a:avLst/>
            </a:prstGeom>
            <a:noFill/>
            <a:ln>
              <a:noFill/>
            </a:ln>
            <a:extLst>
              <a:ext uri="{53640926-AAD7-44D8-BBD7-CCE9431645EC}">
                <a14:shadowObscured xmlns:a14="http://schemas.microsoft.com/office/drawing/2010/main"/>
              </a:ext>
            </a:extLst>
          </p:spPr>
        </p:pic>
        <p:pic>
          <p:nvPicPr>
            <p:cNvPr id="6" name="Picture 5"/>
            <p:cNvPicPr/>
            <p:nvPr/>
          </p:nvPicPr>
          <p:blipFill>
            <a:blip r:embed="rId18" cstate="print">
              <a:extLst>
                <a:ext uri="{28A0092B-C50C-407E-A947-70E740481C1C}">
                  <a14:useLocalDpi xmlns:a14="http://schemas.microsoft.com/office/drawing/2010/main" val="0"/>
                </a:ext>
              </a:extLst>
            </a:blip>
            <a:stretch>
              <a:fillRect/>
            </a:stretch>
          </p:blipFill>
          <p:spPr>
            <a:xfrm>
              <a:off x="0" y="0"/>
              <a:ext cx="1137036" cy="580445"/>
            </a:xfrm>
            <a:prstGeom prst="rect">
              <a:avLst/>
            </a:prstGeom>
          </p:spPr>
        </p:pic>
        <p:pic>
          <p:nvPicPr>
            <p:cNvPr id="7" name="Picture 6" descr="\\Bradford.Gov.Uk\DataVault\Users\HerbertJ\Pictures\LO JPEG.jpg"/>
            <p:cNvPicPr>
              <a:picLocks noChangeAspect="1"/>
            </p:cNvPicPr>
            <p:nvPr/>
          </p:nvPicPr>
          <p:blipFill rotWithShape="1">
            <a:blip r:embed="rId19" cstate="email">
              <a:extLst>
                <a:ext uri="{28A0092B-C50C-407E-A947-70E740481C1C}">
                  <a14:useLocalDpi xmlns:a14="http://schemas.microsoft.com/office/drawing/2010/main" val="0"/>
                </a:ext>
              </a:extLst>
            </a:blip>
            <a:srcRect l="5690" t="7603" r="4878" b="7503"/>
            <a:stretch/>
          </p:blipFill>
          <p:spPr bwMode="auto">
            <a:xfrm>
              <a:off x="1137036" y="31805"/>
              <a:ext cx="818984" cy="500932"/>
            </a:xfrm>
            <a:prstGeom prst="rect">
              <a:avLst/>
            </a:prstGeom>
            <a:noFill/>
            <a:ln>
              <a:noFill/>
            </a:ln>
            <a:extLst>
              <a:ext uri="{53640926-AAD7-44D8-BBD7-CCE9431645EC}">
                <a14:shadowObscured xmlns:a14="http://schemas.microsoft.com/office/drawing/2010/main"/>
              </a:ext>
            </a:extLst>
          </p:spPr>
        </p:pic>
      </p:grpSp>
      <p:pic>
        <p:nvPicPr>
          <p:cNvPr id="9" name="Picture 1"/>
          <p:cNvPicPr>
            <a:picLocks noGrp="1" noChangeAspect="1"/>
          </p:cNvPicPr>
          <p:nvPr>
            <p:ph sz="half" idx="2"/>
          </p:nvPr>
        </p:nvPicPr>
        <p:blipFill>
          <a:blip r:embed="rId20">
            <a:extLst>
              <a:ext uri="{28A0092B-C50C-407E-A947-70E740481C1C}">
                <a14:useLocalDpi xmlns:a14="http://schemas.microsoft.com/office/drawing/2010/main" val="0"/>
              </a:ext>
            </a:extLst>
          </a:blip>
          <a:srcRect/>
          <a:stretch>
            <a:fillRect/>
          </a:stretch>
        </p:blipFill>
        <p:spPr bwMode="auto">
          <a:xfrm>
            <a:off x="4629150" y="2701949"/>
            <a:ext cx="3886200" cy="2312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0403440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8C6225C8-1401-234C-A706-48A9F4FEC213}"/>
              </a:ext>
            </a:extLst>
          </p:cNvPr>
          <p:cNvSpPr txBox="1"/>
          <p:nvPr/>
        </p:nvSpPr>
        <p:spPr>
          <a:xfrm>
            <a:off x="1159694" y="1159562"/>
            <a:ext cx="6906058" cy="438582"/>
          </a:xfrm>
          <a:prstGeom prst="rect">
            <a:avLst/>
          </a:prstGeom>
          <a:noFill/>
        </p:spPr>
        <p:txBody>
          <a:bodyPr wrap="none" rtlCol="0">
            <a:spAutoFit/>
          </a:bodyPr>
          <a:lstStyle/>
          <a:p>
            <a:pPr algn="ctr"/>
            <a:r>
              <a:rPr lang="en-US" sz="2250" b="1" dirty="0">
                <a:solidFill>
                  <a:schemeClr val="tx2"/>
                </a:solidFill>
                <a:latin typeface="Poppins" pitchFamily="2" charset="77"/>
                <a:cs typeface="Poppins" pitchFamily="2" charset="77"/>
              </a:rPr>
              <a:t>SEND Transformation Programme – Open Houses</a:t>
            </a:r>
          </a:p>
        </p:txBody>
      </p:sp>
      <p:sp>
        <p:nvSpPr>
          <p:cNvPr id="45" name="TextBox 44">
            <a:extLst>
              <a:ext uri="{FF2B5EF4-FFF2-40B4-BE49-F238E27FC236}">
                <a16:creationId xmlns:a16="http://schemas.microsoft.com/office/drawing/2014/main" id="{1BBC3C8C-AB13-3C45-B65F-2A4F93D9E569}"/>
              </a:ext>
            </a:extLst>
          </p:cNvPr>
          <p:cNvSpPr txBox="1"/>
          <p:nvPr/>
        </p:nvSpPr>
        <p:spPr>
          <a:xfrm>
            <a:off x="639724" y="4889605"/>
            <a:ext cx="1143263" cy="276999"/>
          </a:xfrm>
          <a:prstGeom prst="rect">
            <a:avLst/>
          </a:prstGeom>
          <a:noFill/>
        </p:spPr>
        <p:txBody>
          <a:bodyPr wrap="none" rtlCol="0" anchor="b" anchorCtr="0">
            <a:spAutoFit/>
          </a:bodyPr>
          <a:lstStyle/>
          <a:p>
            <a:pPr algn="ctr"/>
            <a:r>
              <a:rPr lang="en-US" sz="1200" b="1" dirty="0">
                <a:solidFill>
                  <a:schemeClr val="tx2"/>
                </a:solidFill>
                <a:latin typeface="Poppins" pitchFamily="2" charset="77"/>
                <a:ea typeface="League Spartan" charset="0"/>
                <a:cs typeface="Poppins" pitchFamily="2" charset="77"/>
              </a:rPr>
              <a:t>Short Breaks </a:t>
            </a:r>
          </a:p>
        </p:txBody>
      </p:sp>
      <p:sp>
        <p:nvSpPr>
          <p:cNvPr id="46" name="Subtitle 2">
            <a:extLst>
              <a:ext uri="{FF2B5EF4-FFF2-40B4-BE49-F238E27FC236}">
                <a16:creationId xmlns:a16="http://schemas.microsoft.com/office/drawing/2014/main" id="{C802DA09-B596-A440-ABE5-E9ABAFDE9052}"/>
              </a:ext>
            </a:extLst>
          </p:cNvPr>
          <p:cNvSpPr txBox="1">
            <a:spLocks/>
          </p:cNvSpPr>
          <p:nvPr/>
        </p:nvSpPr>
        <p:spPr>
          <a:xfrm>
            <a:off x="552525" y="5156831"/>
            <a:ext cx="1247435" cy="868186"/>
          </a:xfrm>
          <a:prstGeom prst="rect">
            <a:avLst/>
          </a:prstGeom>
        </p:spPr>
        <p:txBody>
          <a:bodyPr vert="horz" wrap="square" lIns="34290" tIns="17145" rIns="34290" bIns="17145"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ts val="1313"/>
              </a:lnSpc>
            </a:pPr>
            <a:r>
              <a:rPr lang="en-US" sz="900" dirty="0">
                <a:solidFill>
                  <a:schemeClr val="accent6">
                    <a:lumMod val="10000"/>
                  </a:schemeClr>
                </a:solidFill>
                <a:latin typeface="Lato Light" panose="020F0502020204030203" pitchFamily="34" charset="0"/>
                <a:ea typeface="Lato Light" panose="020F0502020204030203" pitchFamily="34" charset="0"/>
                <a:cs typeface="Mukta ExtraLight" panose="020B0000000000000000" pitchFamily="34" charset="77"/>
              </a:rPr>
              <a:t>A Transformation Project to set up a SB team and undertake the O/S Assessments for Short Breaks.</a:t>
            </a:r>
          </a:p>
        </p:txBody>
      </p:sp>
      <p:sp>
        <p:nvSpPr>
          <p:cNvPr id="48" name="TextBox 47">
            <a:extLst>
              <a:ext uri="{FF2B5EF4-FFF2-40B4-BE49-F238E27FC236}">
                <a16:creationId xmlns:a16="http://schemas.microsoft.com/office/drawing/2014/main" id="{1650A79F-5B72-044F-9CD5-1F10AB449672}"/>
              </a:ext>
            </a:extLst>
          </p:cNvPr>
          <p:cNvSpPr txBox="1"/>
          <p:nvPr/>
        </p:nvSpPr>
        <p:spPr>
          <a:xfrm>
            <a:off x="5078450" y="4706303"/>
            <a:ext cx="490840" cy="276999"/>
          </a:xfrm>
          <a:prstGeom prst="rect">
            <a:avLst/>
          </a:prstGeom>
          <a:noFill/>
        </p:spPr>
        <p:txBody>
          <a:bodyPr wrap="none" rtlCol="0" anchor="b" anchorCtr="0">
            <a:spAutoFit/>
          </a:bodyPr>
          <a:lstStyle/>
          <a:p>
            <a:pPr algn="ctr"/>
            <a:r>
              <a:rPr lang="en-US" sz="1200" b="1" dirty="0">
                <a:solidFill>
                  <a:schemeClr val="tx2"/>
                </a:solidFill>
                <a:latin typeface="Poppins" pitchFamily="2" charset="77"/>
                <a:ea typeface="League Spartan" charset="0"/>
                <a:cs typeface="Poppins" pitchFamily="2" charset="77"/>
              </a:rPr>
              <a:t>QAF</a:t>
            </a:r>
          </a:p>
        </p:txBody>
      </p:sp>
      <p:sp>
        <p:nvSpPr>
          <p:cNvPr id="49" name="Subtitle 2">
            <a:extLst>
              <a:ext uri="{FF2B5EF4-FFF2-40B4-BE49-F238E27FC236}">
                <a16:creationId xmlns:a16="http://schemas.microsoft.com/office/drawing/2014/main" id="{0916533A-CA61-C240-B10B-1B8F21EF2301}"/>
              </a:ext>
            </a:extLst>
          </p:cNvPr>
          <p:cNvSpPr txBox="1">
            <a:spLocks/>
          </p:cNvSpPr>
          <p:nvPr/>
        </p:nvSpPr>
        <p:spPr>
          <a:xfrm>
            <a:off x="4694440" y="4927379"/>
            <a:ext cx="1419815" cy="1034899"/>
          </a:xfrm>
          <a:prstGeom prst="rect">
            <a:avLst/>
          </a:prstGeom>
        </p:spPr>
        <p:txBody>
          <a:bodyPr vert="horz" wrap="square" lIns="34290" tIns="17145" rIns="34290" bIns="17145"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ts val="1313"/>
              </a:lnSpc>
            </a:pPr>
            <a:r>
              <a:rPr lang="en-US" sz="900" dirty="0">
                <a:solidFill>
                  <a:schemeClr val="accent6">
                    <a:lumMod val="10000"/>
                  </a:schemeClr>
                </a:solidFill>
                <a:latin typeface="Lato Light" panose="020F0502020204030203" pitchFamily="34" charset="0"/>
                <a:ea typeface="Lato Light" panose="020F0502020204030203" pitchFamily="34" charset="0"/>
                <a:cs typeface="Mukta ExtraLight" panose="020B0000000000000000" pitchFamily="34" charset="77"/>
              </a:rPr>
              <a:t>A Service Improvement Project to set up a Quality Assurance Framework and appropriate auditing functions of EHCP’s and SEND Functions</a:t>
            </a:r>
          </a:p>
        </p:txBody>
      </p:sp>
      <p:sp>
        <p:nvSpPr>
          <p:cNvPr id="51" name="TextBox 50">
            <a:extLst>
              <a:ext uri="{FF2B5EF4-FFF2-40B4-BE49-F238E27FC236}">
                <a16:creationId xmlns:a16="http://schemas.microsoft.com/office/drawing/2014/main" id="{78885E0B-C625-684E-9C53-8A316A772334}"/>
              </a:ext>
            </a:extLst>
          </p:cNvPr>
          <p:cNvSpPr txBox="1"/>
          <p:nvPr/>
        </p:nvSpPr>
        <p:spPr>
          <a:xfrm>
            <a:off x="1852196" y="4840638"/>
            <a:ext cx="1596912" cy="276999"/>
          </a:xfrm>
          <a:prstGeom prst="rect">
            <a:avLst/>
          </a:prstGeom>
          <a:noFill/>
        </p:spPr>
        <p:txBody>
          <a:bodyPr wrap="none" rtlCol="0" anchor="b" anchorCtr="0">
            <a:spAutoFit/>
          </a:bodyPr>
          <a:lstStyle/>
          <a:p>
            <a:pPr algn="ctr"/>
            <a:r>
              <a:rPr lang="en-US" sz="1200" b="1" dirty="0">
                <a:solidFill>
                  <a:schemeClr val="tx2"/>
                </a:solidFill>
                <a:latin typeface="Poppins" pitchFamily="2" charset="77"/>
                <a:ea typeface="League Spartan" charset="0"/>
                <a:cs typeface="Poppins" pitchFamily="2" charset="77"/>
              </a:rPr>
              <a:t>Brokerage Services </a:t>
            </a:r>
          </a:p>
        </p:txBody>
      </p:sp>
      <p:sp>
        <p:nvSpPr>
          <p:cNvPr id="52" name="Subtitle 2">
            <a:extLst>
              <a:ext uri="{FF2B5EF4-FFF2-40B4-BE49-F238E27FC236}">
                <a16:creationId xmlns:a16="http://schemas.microsoft.com/office/drawing/2014/main" id="{5369ABC7-CA82-2C4F-926F-38DD0900D4DB}"/>
              </a:ext>
            </a:extLst>
          </p:cNvPr>
          <p:cNvSpPr txBox="1">
            <a:spLocks/>
          </p:cNvSpPr>
          <p:nvPr/>
        </p:nvSpPr>
        <p:spPr>
          <a:xfrm>
            <a:off x="1962254" y="5147058"/>
            <a:ext cx="1247435" cy="701474"/>
          </a:xfrm>
          <a:prstGeom prst="rect">
            <a:avLst/>
          </a:prstGeom>
        </p:spPr>
        <p:txBody>
          <a:bodyPr vert="horz" wrap="square" lIns="34290" tIns="17145" rIns="34290" bIns="17145"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ts val="1313"/>
              </a:lnSpc>
            </a:pPr>
            <a:r>
              <a:rPr lang="en-US" sz="900" dirty="0">
                <a:solidFill>
                  <a:schemeClr val="accent6">
                    <a:lumMod val="10000"/>
                  </a:schemeClr>
                </a:solidFill>
                <a:latin typeface="Lato Light" panose="020F0502020204030203" pitchFamily="34" charset="0"/>
                <a:ea typeface="Lato Light" panose="020F0502020204030203" pitchFamily="34" charset="0"/>
                <a:cs typeface="Mukta ExtraLight" panose="020B0000000000000000" pitchFamily="34" charset="77"/>
              </a:rPr>
              <a:t>A Transformation Project to establish a brokerage service for children with SEN in Bradford </a:t>
            </a:r>
            <a:endParaRPr lang="en-US" sz="900" dirty="0">
              <a:solidFill>
                <a:schemeClr val="tx1"/>
              </a:solidFill>
              <a:latin typeface="Lato Light" panose="020F0502020204030203" pitchFamily="34" charset="0"/>
              <a:ea typeface="Lato Light" panose="020F0502020204030203" pitchFamily="34" charset="0"/>
              <a:cs typeface="Mukta ExtraLight" panose="020B0000000000000000" pitchFamily="34" charset="77"/>
            </a:endParaRPr>
          </a:p>
        </p:txBody>
      </p:sp>
      <p:sp>
        <p:nvSpPr>
          <p:cNvPr id="54" name="TextBox 53">
            <a:extLst>
              <a:ext uri="{FF2B5EF4-FFF2-40B4-BE49-F238E27FC236}">
                <a16:creationId xmlns:a16="http://schemas.microsoft.com/office/drawing/2014/main" id="{8A8384A0-BAB4-574E-8422-09A881FEABBF}"/>
              </a:ext>
            </a:extLst>
          </p:cNvPr>
          <p:cNvSpPr txBox="1"/>
          <p:nvPr/>
        </p:nvSpPr>
        <p:spPr>
          <a:xfrm>
            <a:off x="3391301" y="4756356"/>
            <a:ext cx="1255473" cy="461665"/>
          </a:xfrm>
          <a:prstGeom prst="rect">
            <a:avLst/>
          </a:prstGeom>
          <a:noFill/>
        </p:spPr>
        <p:txBody>
          <a:bodyPr wrap="none" rtlCol="0" anchor="b" anchorCtr="0">
            <a:spAutoFit/>
          </a:bodyPr>
          <a:lstStyle/>
          <a:p>
            <a:pPr algn="ctr"/>
            <a:r>
              <a:rPr lang="en-US" sz="1200" b="1" dirty="0">
                <a:solidFill>
                  <a:schemeClr val="tx2"/>
                </a:solidFill>
                <a:latin typeface="Poppins" pitchFamily="2" charset="77"/>
                <a:ea typeface="League Spartan" charset="0"/>
                <a:cs typeface="Poppins" pitchFamily="2" charset="77"/>
              </a:rPr>
              <a:t>Young Persons</a:t>
            </a:r>
          </a:p>
          <a:p>
            <a:pPr algn="ctr"/>
            <a:r>
              <a:rPr lang="en-US" sz="1200" b="1" dirty="0">
                <a:solidFill>
                  <a:schemeClr val="tx2"/>
                </a:solidFill>
                <a:latin typeface="Poppins" pitchFamily="2" charset="77"/>
                <a:ea typeface="League Spartan" charset="0"/>
                <a:cs typeface="Poppins" pitchFamily="2" charset="77"/>
              </a:rPr>
              <a:t> Voice</a:t>
            </a:r>
          </a:p>
        </p:txBody>
      </p:sp>
      <p:sp>
        <p:nvSpPr>
          <p:cNvPr id="55" name="Subtitle 2">
            <a:extLst>
              <a:ext uri="{FF2B5EF4-FFF2-40B4-BE49-F238E27FC236}">
                <a16:creationId xmlns:a16="http://schemas.microsoft.com/office/drawing/2014/main" id="{70261ACA-C25B-2E42-B466-37F2334D7EB4}"/>
              </a:ext>
            </a:extLst>
          </p:cNvPr>
          <p:cNvSpPr txBox="1">
            <a:spLocks/>
          </p:cNvSpPr>
          <p:nvPr/>
        </p:nvSpPr>
        <p:spPr>
          <a:xfrm>
            <a:off x="3447005" y="5250762"/>
            <a:ext cx="1247435" cy="701474"/>
          </a:xfrm>
          <a:prstGeom prst="rect">
            <a:avLst/>
          </a:prstGeom>
        </p:spPr>
        <p:txBody>
          <a:bodyPr vert="horz" wrap="square" lIns="34290" tIns="17145" rIns="34290" bIns="17145"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ts val="1313"/>
              </a:lnSpc>
            </a:pPr>
            <a:r>
              <a:rPr lang="en-US" sz="900" dirty="0">
                <a:solidFill>
                  <a:schemeClr val="accent6">
                    <a:lumMod val="10000"/>
                  </a:schemeClr>
                </a:solidFill>
                <a:latin typeface="Lato Light" panose="020F0502020204030203" pitchFamily="34" charset="0"/>
                <a:ea typeface="Lato Light" panose="020F0502020204030203" pitchFamily="34" charset="0"/>
                <a:cs typeface="Mukta ExtraLight" panose="020B0000000000000000" pitchFamily="34" charset="77"/>
              </a:rPr>
              <a:t>To design and implement appropriate structures for CYP Participation in SEND </a:t>
            </a:r>
            <a:endParaRPr lang="en-US" sz="900" dirty="0">
              <a:solidFill>
                <a:schemeClr val="tx1"/>
              </a:solidFill>
              <a:latin typeface="Lato Light" panose="020F0502020204030203" pitchFamily="34" charset="0"/>
              <a:ea typeface="Lato Light" panose="020F0502020204030203" pitchFamily="34" charset="0"/>
              <a:cs typeface="Mukta ExtraLight" panose="020B0000000000000000" pitchFamily="34" charset="77"/>
            </a:endParaRPr>
          </a:p>
        </p:txBody>
      </p:sp>
      <p:sp>
        <p:nvSpPr>
          <p:cNvPr id="60" name="TextBox 59">
            <a:extLst>
              <a:ext uri="{FF2B5EF4-FFF2-40B4-BE49-F238E27FC236}">
                <a16:creationId xmlns:a16="http://schemas.microsoft.com/office/drawing/2014/main" id="{FB9AB731-FED1-EE47-8527-34A2E3127398}"/>
              </a:ext>
            </a:extLst>
          </p:cNvPr>
          <p:cNvSpPr txBox="1"/>
          <p:nvPr/>
        </p:nvSpPr>
        <p:spPr>
          <a:xfrm>
            <a:off x="1189597" y="1872171"/>
            <a:ext cx="1292341" cy="276999"/>
          </a:xfrm>
          <a:prstGeom prst="rect">
            <a:avLst/>
          </a:prstGeom>
          <a:noFill/>
        </p:spPr>
        <p:txBody>
          <a:bodyPr wrap="none" rtlCol="0" anchor="b" anchorCtr="0">
            <a:spAutoFit/>
          </a:bodyPr>
          <a:lstStyle/>
          <a:p>
            <a:pPr algn="ctr"/>
            <a:r>
              <a:rPr lang="en-US" sz="1200" b="1" dirty="0">
                <a:solidFill>
                  <a:schemeClr val="tx2"/>
                </a:solidFill>
                <a:latin typeface="Poppins" pitchFamily="2" charset="77"/>
                <a:ea typeface="League Spartan" charset="0"/>
                <a:cs typeface="Poppins" pitchFamily="2" charset="77"/>
              </a:rPr>
              <a:t>Family Finance </a:t>
            </a:r>
          </a:p>
        </p:txBody>
      </p:sp>
      <p:sp>
        <p:nvSpPr>
          <p:cNvPr id="61" name="Subtitle 2">
            <a:extLst>
              <a:ext uri="{FF2B5EF4-FFF2-40B4-BE49-F238E27FC236}">
                <a16:creationId xmlns:a16="http://schemas.microsoft.com/office/drawing/2014/main" id="{E5874E33-B1ED-4243-A8BB-5A8CAD773CCA}"/>
              </a:ext>
            </a:extLst>
          </p:cNvPr>
          <p:cNvSpPr txBox="1">
            <a:spLocks/>
          </p:cNvSpPr>
          <p:nvPr/>
        </p:nvSpPr>
        <p:spPr>
          <a:xfrm>
            <a:off x="1230256" y="2333086"/>
            <a:ext cx="1247435" cy="868186"/>
          </a:xfrm>
          <a:prstGeom prst="rect">
            <a:avLst/>
          </a:prstGeom>
        </p:spPr>
        <p:txBody>
          <a:bodyPr vert="horz" wrap="square" lIns="34290" tIns="17145" rIns="34290" bIns="17145"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ts val="1313"/>
              </a:lnSpc>
            </a:pPr>
            <a:r>
              <a:rPr lang="en-US" sz="900" dirty="0">
                <a:solidFill>
                  <a:schemeClr val="accent6">
                    <a:lumMod val="10000"/>
                  </a:schemeClr>
                </a:solidFill>
                <a:latin typeface="Lato Light" panose="020F0502020204030203" pitchFamily="34" charset="0"/>
                <a:ea typeface="Lato Light" panose="020F0502020204030203" pitchFamily="34" charset="0"/>
                <a:cs typeface="Mukta ExtraLight" panose="020B0000000000000000" pitchFamily="34" charset="77"/>
              </a:rPr>
              <a:t>A Service Improvement Project to set up A Family Finance Team to support DP and Personal Budgets </a:t>
            </a:r>
          </a:p>
        </p:txBody>
      </p:sp>
      <p:sp>
        <p:nvSpPr>
          <p:cNvPr id="63" name="TextBox 62">
            <a:extLst>
              <a:ext uri="{FF2B5EF4-FFF2-40B4-BE49-F238E27FC236}">
                <a16:creationId xmlns:a16="http://schemas.microsoft.com/office/drawing/2014/main" id="{E4469B45-6F3D-0A42-B414-8A7F4215DD62}"/>
              </a:ext>
            </a:extLst>
          </p:cNvPr>
          <p:cNvSpPr txBox="1"/>
          <p:nvPr/>
        </p:nvSpPr>
        <p:spPr>
          <a:xfrm>
            <a:off x="2674980" y="1679553"/>
            <a:ext cx="1070661" cy="646331"/>
          </a:xfrm>
          <a:prstGeom prst="rect">
            <a:avLst/>
          </a:prstGeom>
          <a:noFill/>
        </p:spPr>
        <p:txBody>
          <a:bodyPr wrap="square" rtlCol="0" anchor="b" anchorCtr="0">
            <a:spAutoFit/>
          </a:bodyPr>
          <a:lstStyle/>
          <a:p>
            <a:pPr algn="ctr"/>
            <a:r>
              <a:rPr lang="en-US" sz="1200" b="1" dirty="0">
                <a:solidFill>
                  <a:schemeClr val="tx2"/>
                </a:solidFill>
                <a:latin typeface="Poppins" pitchFamily="2" charset="77"/>
                <a:ea typeface="League Spartan" charset="0"/>
                <a:cs typeface="Poppins" pitchFamily="2" charset="77"/>
              </a:rPr>
              <a:t>Bradford </a:t>
            </a:r>
          </a:p>
          <a:p>
            <a:pPr algn="ctr"/>
            <a:r>
              <a:rPr lang="en-US" sz="1200" b="1" dirty="0">
                <a:solidFill>
                  <a:schemeClr val="tx2"/>
                </a:solidFill>
                <a:latin typeface="Poppins" pitchFamily="2" charset="77"/>
                <a:ea typeface="League Spartan" charset="0"/>
                <a:cs typeface="Poppins" pitchFamily="2" charset="77"/>
              </a:rPr>
              <a:t>Marketplace</a:t>
            </a:r>
          </a:p>
        </p:txBody>
      </p:sp>
      <p:sp>
        <p:nvSpPr>
          <p:cNvPr id="64" name="Subtitle 2">
            <a:extLst>
              <a:ext uri="{FF2B5EF4-FFF2-40B4-BE49-F238E27FC236}">
                <a16:creationId xmlns:a16="http://schemas.microsoft.com/office/drawing/2014/main" id="{CEE00962-788F-4B4B-98A4-B230344BE5BA}"/>
              </a:ext>
            </a:extLst>
          </p:cNvPr>
          <p:cNvSpPr txBox="1">
            <a:spLocks/>
          </p:cNvSpPr>
          <p:nvPr/>
        </p:nvSpPr>
        <p:spPr>
          <a:xfrm>
            <a:off x="2582722" y="2321080"/>
            <a:ext cx="1321475" cy="1034899"/>
          </a:xfrm>
          <a:prstGeom prst="rect">
            <a:avLst/>
          </a:prstGeom>
        </p:spPr>
        <p:txBody>
          <a:bodyPr vert="horz" wrap="square" lIns="34290" tIns="17145" rIns="34290" bIns="17145"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ts val="1313"/>
              </a:lnSpc>
            </a:pPr>
            <a:r>
              <a:rPr lang="en-US" sz="900" dirty="0">
                <a:solidFill>
                  <a:schemeClr val="accent6">
                    <a:lumMod val="10000"/>
                  </a:schemeClr>
                </a:solidFill>
                <a:latin typeface="Lato Light" panose="020F0502020204030203" pitchFamily="34" charset="0"/>
                <a:ea typeface="Lato Light" panose="020F0502020204030203" pitchFamily="34" charset="0"/>
                <a:cs typeface="Mukta ExtraLight" panose="020B0000000000000000" pitchFamily="34" charset="77"/>
              </a:rPr>
              <a:t>A Project to review the existing market for services in Bradford and stimulate the market / commission missing services .</a:t>
            </a:r>
          </a:p>
        </p:txBody>
      </p:sp>
      <p:sp>
        <p:nvSpPr>
          <p:cNvPr id="66" name="TextBox 65">
            <a:extLst>
              <a:ext uri="{FF2B5EF4-FFF2-40B4-BE49-F238E27FC236}">
                <a16:creationId xmlns:a16="http://schemas.microsoft.com/office/drawing/2014/main" id="{268789B5-7366-1B4D-A9B2-6A5DAFEBB974}"/>
              </a:ext>
            </a:extLst>
          </p:cNvPr>
          <p:cNvSpPr txBox="1"/>
          <p:nvPr/>
        </p:nvSpPr>
        <p:spPr>
          <a:xfrm>
            <a:off x="3930609" y="1853439"/>
            <a:ext cx="1585690" cy="461665"/>
          </a:xfrm>
          <a:prstGeom prst="rect">
            <a:avLst/>
          </a:prstGeom>
          <a:noFill/>
        </p:spPr>
        <p:txBody>
          <a:bodyPr wrap="none" rtlCol="0" anchor="b" anchorCtr="0">
            <a:spAutoFit/>
          </a:bodyPr>
          <a:lstStyle/>
          <a:p>
            <a:pPr algn="ctr"/>
            <a:r>
              <a:rPr lang="en-US" sz="1200" b="1" dirty="0">
                <a:solidFill>
                  <a:schemeClr val="tx2"/>
                </a:solidFill>
                <a:latin typeface="Poppins" pitchFamily="2" charset="77"/>
                <a:ea typeface="League Spartan" charset="0"/>
                <a:cs typeface="Poppins" pitchFamily="2" charset="77"/>
              </a:rPr>
              <a:t>Employment  </a:t>
            </a:r>
          </a:p>
          <a:p>
            <a:pPr algn="ctr"/>
            <a:r>
              <a:rPr lang="en-US" sz="1200" b="1" dirty="0">
                <a:solidFill>
                  <a:schemeClr val="tx2"/>
                </a:solidFill>
                <a:latin typeface="Poppins" pitchFamily="2" charset="77"/>
                <a:ea typeface="League Spartan" charset="0"/>
                <a:cs typeface="Poppins" pitchFamily="2" charset="77"/>
              </a:rPr>
              <a:t>Training Education </a:t>
            </a:r>
          </a:p>
        </p:txBody>
      </p:sp>
      <p:sp>
        <p:nvSpPr>
          <p:cNvPr id="67" name="Subtitle 2">
            <a:extLst>
              <a:ext uri="{FF2B5EF4-FFF2-40B4-BE49-F238E27FC236}">
                <a16:creationId xmlns:a16="http://schemas.microsoft.com/office/drawing/2014/main" id="{FB85CB4E-ACFC-7E40-B0A4-A24EB1FC310B}"/>
              </a:ext>
            </a:extLst>
          </p:cNvPr>
          <p:cNvSpPr txBox="1">
            <a:spLocks/>
          </p:cNvSpPr>
          <p:nvPr/>
        </p:nvSpPr>
        <p:spPr>
          <a:xfrm>
            <a:off x="4099737" y="2444197"/>
            <a:ext cx="1247435" cy="701474"/>
          </a:xfrm>
          <a:prstGeom prst="rect">
            <a:avLst/>
          </a:prstGeom>
        </p:spPr>
        <p:txBody>
          <a:bodyPr vert="horz" wrap="square" lIns="34290" tIns="17145" rIns="34290" bIns="17145"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ts val="1313"/>
              </a:lnSpc>
            </a:pPr>
            <a:r>
              <a:rPr lang="en-US" sz="900" dirty="0">
                <a:solidFill>
                  <a:schemeClr val="accent6">
                    <a:lumMod val="10000"/>
                  </a:schemeClr>
                </a:solidFill>
                <a:latin typeface="Lato Light" panose="020F0502020204030203" pitchFamily="34" charset="0"/>
                <a:ea typeface="Lato Light" panose="020F0502020204030203" pitchFamily="34" charset="0"/>
                <a:cs typeface="Mukta ExtraLight" panose="020B0000000000000000" pitchFamily="34" charset="77"/>
              </a:rPr>
              <a:t>A Service Improvement Project to put ETE at the Heart of our thinking for young people . </a:t>
            </a:r>
          </a:p>
        </p:txBody>
      </p:sp>
      <p:grpSp>
        <p:nvGrpSpPr>
          <p:cNvPr id="2" name="Group 1"/>
          <p:cNvGrpSpPr/>
          <p:nvPr/>
        </p:nvGrpSpPr>
        <p:grpSpPr>
          <a:xfrm>
            <a:off x="573816" y="3376250"/>
            <a:ext cx="7522291" cy="1004132"/>
            <a:chOff x="765087" y="3358667"/>
            <a:chExt cx="10029721" cy="1338842"/>
          </a:xfrm>
        </p:grpSpPr>
        <p:sp>
          <p:nvSpPr>
            <p:cNvPr id="3" name="Triangle 2">
              <a:extLst>
                <a:ext uri="{FF2B5EF4-FFF2-40B4-BE49-F238E27FC236}">
                  <a16:creationId xmlns:a16="http://schemas.microsoft.com/office/drawing/2014/main" id="{2DAAC0E9-9FEC-7A4E-9863-B016F1690512}"/>
                </a:ext>
              </a:extLst>
            </p:cNvPr>
            <p:cNvSpPr/>
            <p:nvPr/>
          </p:nvSpPr>
          <p:spPr>
            <a:xfrm>
              <a:off x="765087" y="3358667"/>
              <a:ext cx="1499047" cy="1292282"/>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dirty="0">
                <a:latin typeface="Lato Light" panose="020F0502020204030203" pitchFamily="34" charset="0"/>
              </a:endParaRPr>
            </a:p>
          </p:txBody>
        </p:sp>
        <p:sp>
          <p:nvSpPr>
            <p:cNvPr id="15" name="Triangle 14">
              <a:extLst>
                <a:ext uri="{FF2B5EF4-FFF2-40B4-BE49-F238E27FC236}">
                  <a16:creationId xmlns:a16="http://schemas.microsoft.com/office/drawing/2014/main" id="{DC4CEC5A-5813-D642-AEFF-F9BBA70A791D}"/>
                </a:ext>
              </a:extLst>
            </p:cNvPr>
            <p:cNvSpPr/>
            <p:nvPr/>
          </p:nvSpPr>
          <p:spPr>
            <a:xfrm rot="10800000">
              <a:off x="1710158" y="3375679"/>
              <a:ext cx="1499047" cy="1292282"/>
            </a:xfrm>
            <a:prstGeom prst="triangl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dirty="0">
                <a:latin typeface="Lato Light" panose="020F0502020204030203" pitchFamily="34" charset="0"/>
              </a:endParaRPr>
            </a:p>
          </p:txBody>
        </p:sp>
        <p:sp>
          <p:nvSpPr>
            <p:cNvPr id="4" name="Triangle 3">
              <a:extLst>
                <a:ext uri="{FF2B5EF4-FFF2-40B4-BE49-F238E27FC236}">
                  <a16:creationId xmlns:a16="http://schemas.microsoft.com/office/drawing/2014/main" id="{78D0D682-D2A9-7E49-B593-80C1004C2B8B}"/>
                </a:ext>
              </a:extLst>
            </p:cNvPr>
            <p:cNvSpPr/>
            <p:nvPr/>
          </p:nvSpPr>
          <p:spPr>
            <a:xfrm>
              <a:off x="8358670" y="3378806"/>
              <a:ext cx="1499047" cy="1292282"/>
            </a:xfrm>
            <a:prstGeom prst="triangle">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dirty="0">
                <a:latin typeface="Lato Light" panose="020F0502020204030203" pitchFamily="34" charset="0"/>
              </a:endParaRPr>
            </a:p>
          </p:txBody>
        </p:sp>
        <p:sp>
          <p:nvSpPr>
            <p:cNvPr id="5" name="Triangle 4">
              <a:extLst>
                <a:ext uri="{FF2B5EF4-FFF2-40B4-BE49-F238E27FC236}">
                  <a16:creationId xmlns:a16="http://schemas.microsoft.com/office/drawing/2014/main" id="{95573C27-1ECA-CA4E-B4AA-FEE042EB5438}"/>
                </a:ext>
              </a:extLst>
            </p:cNvPr>
            <p:cNvSpPr/>
            <p:nvPr/>
          </p:nvSpPr>
          <p:spPr>
            <a:xfrm>
              <a:off x="2632506" y="3387415"/>
              <a:ext cx="1499047" cy="1292282"/>
            </a:xfrm>
            <a:prstGeom prst="triangle">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dirty="0">
                <a:latin typeface="Lato Light" panose="020F0502020204030203" pitchFamily="34" charset="0"/>
              </a:endParaRPr>
            </a:p>
          </p:txBody>
        </p:sp>
        <p:sp>
          <p:nvSpPr>
            <p:cNvPr id="6" name="Triangle 5">
              <a:extLst>
                <a:ext uri="{FF2B5EF4-FFF2-40B4-BE49-F238E27FC236}">
                  <a16:creationId xmlns:a16="http://schemas.microsoft.com/office/drawing/2014/main" id="{12DE62FE-9E7F-6F44-93A3-A2CE536AD987}"/>
                </a:ext>
              </a:extLst>
            </p:cNvPr>
            <p:cNvSpPr/>
            <p:nvPr/>
          </p:nvSpPr>
          <p:spPr>
            <a:xfrm>
              <a:off x="4507761" y="3375679"/>
              <a:ext cx="1499047" cy="1292282"/>
            </a:xfrm>
            <a:prstGeom prst="triangle">
              <a:avLst/>
            </a:prstGeom>
            <a:solidFill>
              <a:srgbClr val="66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dirty="0">
                <a:latin typeface="Lato Light" panose="020F0502020204030203" pitchFamily="34" charset="0"/>
              </a:endParaRPr>
            </a:p>
          </p:txBody>
        </p:sp>
        <p:sp>
          <p:nvSpPr>
            <p:cNvPr id="17" name="Triangle 16">
              <a:extLst>
                <a:ext uri="{FF2B5EF4-FFF2-40B4-BE49-F238E27FC236}">
                  <a16:creationId xmlns:a16="http://schemas.microsoft.com/office/drawing/2014/main" id="{8427D805-8288-3543-BC1C-5E725059C9EB}"/>
                </a:ext>
              </a:extLst>
            </p:cNvPr>
            <p:cNvSpPr/>
            <p:nvPr/>
          </p:nvSpPr>
          <p:spPr>
            <a:xfrm rot="10800000">
              <a:off x="5430784" y="3388459"/>
              <a:ext cx="1499047" cy="1292282"/>
            </a:xfrm>
            <a:prstGeom prst="triangl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dirty="0">
                <a:latin typeface="Lato Light" panose="020F0502020204030203" pitchFamily="34" charset="0"/>
              </a:endParaRPr>
            </a:p>
          </p:txBody>
        </p:sp>
        <p:sp>
          <p:nvSpPr>
            <p:cNvPr id="16" name="Triangle 15">
              <a:extLst>
                <a:ext uri="{FF2B5EF4-FFF2-40B4-BE49-F238E27FC236}">
                  <a16:creationId xmlns:a16="http://schemas.microsoft.com/office/drawing/2014/main" id="{FE0E751D-EAD7-8043-B1B8-320358B7D340}"/>
                </a:ext>
              </a:extLst>
            </p:cNvPr>
            <p:cNvSpPr/>
            <p:nvPr/>
          </p:nvSpPr>
          <p:spPr>
            <a:xfrm rot="10800000">
              <a:off x="3534203" y="3396237"/>
              <a:ext cx="1499047" cy="1292282"/>
            </a:xfrm>
            <a:prstGeom prst="triangl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dirty="0">
                <a:latin typeface="Lato Light" panose="020F0502020204030203" pitchFamily="34" charset="0"/>
              </a:endParaRPr>
            </a:p>
          </p:txBody>
        </p:sp>
        <p:sp>
          <p:nvSpPr>
            <p:cNvPr id="50" name="Triangle 13">
              <a:extLst>
                <a:ext uri="{FF2B5EF4-FFF2-40B4-BE49-F238E27FC236}">
                  <a16:creationId xmlns:a16="http://schemas.microsoft.com/office/drawing/2014/main" id="{BBA2EDF4-9129-C245-A8F2-3D9F5B8F741C}"/>
                </a:ext>
              </a:extLst>
            </p:cNvPr>
            <p:cNvSpPr/>
            <p:nvPr/>
          </p:nvSpPr>
          <p:spPr>
            <a:xfrm rot="10800000">
              <a:off x="7341434" y="3405227"/>
              <a:ext cx="1499047" cy="1292282"/>
            </a:xfrm>
            <a:prstGeom prst="triangle">
              <a:avLst/>
            </a:prstGeom>
            <a:solidFill>
              <a:srgbClr val="F63D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dirty="0">
                <a:latin typeface="Lato Light" panose="020F0502020204030203" pitchFamily="34" charset="0"/>
              </a:endParaRPr>
            </a:p>
          </p:txBody>
        </p:sp>
        <p:sp>
          <p:nvSpPr>
            <p:cNvPr id="59" name="Triangle 1">
              <a:extLst>
                <a:ext uri="{FF2B5EF4-FFF2-40B4-BE49-F238E27FC236}">
                  <a16:creationId xmlns:a16="http://schemas.microsoft.com/office/drawing/2014/main" id="{B3BE00F8-0B98-A64F-BE6C-43BC514C86CC}"/>
                </a:ext>
              </a:extLst>
            </p:cNvPr>
            <p:cNvSpPr/>
            <p:nvPr/>
          </p:nvSpPr>
          <p:spPr>
            <a:xfrm>
              <a:off x="6404342" y="3381856"/>
              <a:ext cx="1499047" cy="1292282"/>
            </a:xfrm>
            <a:prstGeom prst="triangle">
              <a:avLst/>
            </a:prstGeom>
            <a:solidFill>
              <a:srgbClr val="FB47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dirty="0">
                <a:latin typeface="Lato Light" panose="020F0502020204030203" pitchFamily="34" charset="0"/>
              </a:endParaRPr>
            </a:p>
          </p:txBody>
        </p:sp>
        <p:sp>
          <p:nvSpPr>
            <p:cNvPr id="62" name="Triangle 14">
              <a:extLst>
                <a:ext uri="{FF2B5EF4-FFF2-40B4-BE49-F238E27FC236}">
                  <a16:creationId xmlns:a16="http://schemas.microsoft.com/office/drawing/2014/main" id="{DC4CEC5A-5813-D642-AEFF-F9BBA70A791D}"/>
                </a:ext>
              </a:extLst>
            </p:cNvPr>
            <p:cNvSpPr/>
            <p:nvPr/>
          </p:nvSpPr>
          <p:spPr>
            <a:xfrm rot="10800000">
              <a:off x="9295761" y="3393541"/>
              <a:ext cx="1499047" cy="1292282"/>
            </a:xfrm>
            <a:prstGeom prst="triangl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dirty="0">
                <a:latin typeface="Lato Light" panose="020F0502020204030203" pitchFamily="34" charset="0"/>
              </a:endParaRPr>
            </a:p>
          </p:txBody>
        </p:sp>
      </p:grpSp>
      <p:sp>
        <p:nvSpPr>
          <p:cNvPr id="65" name="TextBox 64">
            <a:extLst>
              <a:ext uri="{FF2B5EF4-FFF2-40B4-BE49-F238E27FC236}">
                <a16:creationId xmlns:a16="http://schemas.microsoft.com/office/drawing/2014/main" id="{82AC007A-C124-0A4C-A798-731D0263D60C}"/>
              </a:ext>
            </a:extLst>
          </p:cNvPr>
          <p:cNvSpPr txBox="1"/>
          <p:nvPr/>
        </p:nvSpPr>
        <p:spPr>
          <a:xfrm>
            <a:off x="5556301" y="1849710"/>
            <a:ext cx="1021434" cy="461665"/>
          </a:xfrm>
          <a:prstGeom prst="rect">
            <a:avLst/>
          </a:prstGeom>
          <a:noFill/>
        </p:spPr>
        <p:txBody>
          <a:bodyPr wrap="none" rtlCol="0" anchor="b" anchorCtr="0">
            <a:spAutoFit/>
          </a:bodyPr>
          <a:lstStyle/>
          <a:p>
            <a:pPr algn="ctr"/>
            <a:r>
              <a:rPr lang="en-US" sz="1200" b="1" dirty="0">
                <a:solidFill>
                  <a:schemeClr val="tx2"/>
                </a:solidFill>
                <a:latin typeface="Poppins" pitchFamily="2" charset="77"/>
                <a:ea typeface="League Spartan" charset="0"/>
                <a:cs typeface="Poppins" pitchFamily="2" charset="77"/>
              </a:rPr>
              <a:t>Local Offer </a:t>
            </a:r>
          </a:p>
          <a:p>
            <a:pPr algn="ctr"/>
            <a:r>
              <a:rPr lang="en-US" sz="1200" b="1" dirty="0">
                <a:solidFill>
                  <a:schemeClr val="tx2"/>
                </a:solidFill>
                <a:latin typeface="Poppins" pitchFamily="2" charset="77"/>
                <a:ea typeface="League Spartan" charset="0"/>
                <a:cs typeface="Poppins" pitchFamily="2" charset="77"/>
              </a:rPr>
              <a:t>Refresh </a:t>
            </a:r>
          </a:p>
        </p:txBody>
      </p:sp>
      <p:sp>
        <p:nvSpPr>
          <p:cNvPr id="69" name="Subtitle 2">
            <a:extLst>
              <a:ext uri="{FF2B5EF4-FFF2-40B4-BE49-F238E27FC236}">
                <a16:creationId xmlns:a16="http://schemas.microsoft.com/office/drawing/2014/main" id="{A93258A0-C3DE-AF47-8EBC-C59D107E4440}"/>
              </a:ext>
            </a:extLst>
          </p:cNvPr>
          <p:cNvSpPr txBox="1">
            <a:spLocks/>
          </p:cNvSpPr>
          <p:nvPr/>
        </p:nvSpPr>
        <p:spPr>
          <a:xfrm>
            <a:off x="5414906" y="2416492"/>
            <a:ext cx="1304223" cy="868186"/>
          </a:xfrm>
          <a:prstGeom prst="rect">
            <a:avLst/>
          </a:prstGeom>
        </p:spPr>
        <p:txBody>
          <a:bodyPr vert="horz" wrap="square" lIns="34290" tIns="17145" rIns="34290" bIns="17145"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ts val="1313"/>
              </a:lnSpc>
            </a:pPr>
            <a:r>
              <a:rPr lang="en-US" sz="900" dirty="0">
                <a:solidFill>
                  <a:schemeClr val="accent6">
                    <a:lumMod val="10000"/>
                  </a:schemeClr>
                </a:solidFill>
                <a:latin typeface="Lato Light" panose="020F0502020204030203" pitchFamily="34" charset="0"/>
                <a:ea typeface="Lato Light" panose="020F0502020204030203" pitchFamily="34" charset="0"/>
                <a:cs typeface="Mukta ExtraLight" panose="020B0000000000000000" pitchFamily="34" charset="77"/>
              </a:rPr>
              <a:t>A co-produced refresh of the Local Offer as part of a commitment to evolution and improvement to the Local Offer</a:t>
            </a:r>
          </a:p>
        </p:txBody>
      </p:sp>
      <p:sp>
        <p:nvSpPr>
          <p:cNvPr id="70" name="Subtitle 2">
            <a:extLst>
              <a:ext uri="{FF2B5EF4-FFF2-40B4-BE49-F238E27FC236}">
                <a16:creationId xmlns:a16="http://schemas.microsoft.com/office/drawing/2014/main" id="{FB85CB4E-ACFC-7E40-B0A4-A24EB1FC310B}"/>
              </a:ext>
            </a:extLst>
          </p:cNvPr>
          <p:cNvSpPr txBox="1">
            <a:spLocks/>
          </p:cNvSpPr>
          <p:nvPr/>
        </p:nvSpPr>
        <p:spPr>
          <a:xfrm>
            <a:off x="6860868" y="2422111"/>
            <a:ext cx="1247435" cy="534762"/>
          </a:xfrm>
          <a:prstGeom prst="rect">
            <a:avLst/>
          </a:prstGeom>
        </p:spPr>
        <p:txBody>
          <a:bodyPr vert="horz" wrap="square" lIns="34290" tIns="17145" rIns="34290" bIns="17145"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ts val="1313"/>
              </a:lnSpc>
            </a:pPr>
            <a:r>
              <a:rPr lang="en-US" sz="900" dirty="0">
                <a:solidFill>
                  <a:schemeClr val="accent6">
                    <a:lumMod val="10000"/>
                  </a:schemeClr>
                </a:solidFill>
                <a:latin typeface="Lato Light" panose="020F0502020204030203" pitchFamily="34" charset="0"/>
                <a:ea typeface="Lato Light" panose="020F0502020204030203" pitchFamily="34" charset="0"/>
                <a:cs typeface="Mukta ExtraLight" panose="020B0000000000000000" pitchFamily="34" charset="77"/>
              </a:rPr>
              <a:t>Development of new performance framework for SEN in Bradford </a:t>
            </a:r>
            <a:r>
              <a:rPr lang="en-US" sz="900" dirty="0">
                <a:solidFill>
                  <a:schemeClr val="tx1"/>
                </a:solidFill>
                <a:latin typeface="Lato Light" panose="020F0502020204030203" pitchFamily="34" charset="0"/>
                <a:ea typeface="Lato Light" panose="020F0502020204030203" pitchFamily="34" charset="0"/>
                <a:cs typeface="Mukta ExtraLight" panose="020B0000000000000000" pitchFamily="34" charset="77"/>
              </a:rPr>
              <a:t>.</a:t>
            </a:r>
          </a:p>
        </p:txBody>
      </p:sp>
      <p:sp>
        <p:nvSpPr>
          <p:cNvPr id="71" name="TextBox 70">
            <a:extLst>
              <a:ext uri="{FF2B5EF4-FFF2-40B4-BE49-F238E27FC236}">
                <a16:creationId xmlns:a16="http://schemas.microsoft.com/office/drawing/2014/main" id="{82AC007A-C124-0A4C-A798-731D0263D60C}"/>
              </a:ext>
            </a:extLst>
          </p:cNvPr>
          <p:cNvSpPr txBox="1"/>
          <p:nvPr/>
        </p:nvSpPr>
        <p:spPr>
          <a:xfrm>
            <a:off x="6746289" y="1851604"/>
            <a:ext cx="1467069" cy="461665"/>
          </a:xfrm>
          <a:prstGeom prst="rect">
            <a:avLst/>
          </a:prstGeom>
          <a:noFill/>
        </p:spPr>
        <p:txBody>
          <a:bodyPr wrap="none" rtlCol="0" anchor="b" anchorCtr="0">
            <a:spAutoFit/>
          </a:bodyPr>
          <a:lstStyle/>
          <a:p>
            <a:pPr algn="ctr"/>
            <a:r>
              <a:rPr lang="en-US" sz="1200" b="1" dirty="0">
                <a:solidFill>
                  <a:schemeClr val="tx2"/>
                </a:solidFill>
                <a:latin typeface="Poppins" pitchFamily="2" charset="77"/>
                <a:ea typeface="League Spartan" charset="0"/>
                <a:cs typeface="Poppins" pitchFamily="2" charset="77"/>
              </a:rPr>
              <a:t>Performance and </a:t>
            </a:r>
          </a:p>
          <a:p>
            <a:pPr algn="ctr"/>
            <a:r>
              <a:rPr lang="en-US" sz="1200" b="1" dirty="0">
                <a:solidFill>
                  <a:schemeClr val="tx2"/>
                </a:solidFill>
                <a:latin typeface="Poppins" pitchFamily="2" charset="77"/>
                <a:ea typeface="League Spartan" charset="0"/>
                <a:cs typeface="Poppins" pitchFamily="2" charset="77"/>
              </a:rPr>
              <a:t>Insight</a:t>
            </a:r>
          </a:p>
        </p:txBody>
      </p:sp>
      <p:sp>
        <p:nvSpPr>
          <p:cNvPr id="40" name="TextBox 39">
            <a:extLst>
              <a:ext uri="{FF2B5EF4-FFF2-40B4-BE49-F238E27FC236}">
                <a16:creationId xmlns:a16="http://schemas.microsoft.com/office/drawing/2014/main" id="{82AC007A-C124-0A4C-A798-731D0263D60C}"/>
              </a:ext>
            </a:extLst>
          </p:cNvPr>
          <p:cNvSpPr txBox="1"/>
          <p:nvPr/>
        </p:nvSpPr>
        <p:spPr>
          <a:xfrm>
            <a:off x="6258660" y="4704940"/>
            <a:ext cx="1159292" cy="461665"/>
          </a:xfrm>
          <a:prstGeom prst="rect">
            <a:avLst/>
          </a:prstGeom>
          <a:noFill/>
        </p:spPr>
        <p:txBody>
          <a:bodyPr wrap="none" rtlCol="0" anchor="b" anchorCtr="0">
            <a:spAutoFit/>
          </a:bodyPr>
          <a:lstStyle/>
          <a:p>
            <a:pPr algn="ctr"/>
            <a:r>
              <a:rPr lang="en-US" sz="1200" b="1" dirty="0">
                <a:solidFill>
                  <a:schemeClr val="tx2"/>
                </a:solidFill>
                <a:latin typeface="Poppins" pitchFamily="2" charset="77"/>
                <a:ea typeface="League Spartan" charset="0"/>
                <a:cs typeface="Poppins" pitchFamily="2" charset="77"/>
              </a:rPr>
              <a:t>Workforce </a:t>
            </a:r>
          </a:p>
          <a:p>
            <a:pPr algn="ctr"/>
            <a:r>
              <a:rPr lang="en-US" sz="1200" b="1" dirty="0">
                <a:solidFill>
                  <a:schemeClr val="tx2"/>
                </a:solidFill>
                <a:latin typeface="Poppins" pitchFamily="2" charset="77"/>
                <a:ea typeface="League Spartan" charset="0"/>
                <a:cs typeface="Poppins" pitchFamily="2" charset="77"/>
              </a:rPr>
              <a:t>Development</a:t>
            </a:r>
          </a:p>
        </p:txBody>
      </p:sp>
      <p:sp>
        <p:nvSpPr>
          <p:cNvPr id="41" name="Subtitle 2">
            <a:extLst>
              <a:ext uri="{FF2B5EF4-FFF2-40B4-BE49-F238E27FC236}">
                <a16:creationId xmlns:a16="http://schemas.microsoft.com/office/drawing/2014/main" id="{FB85CB4E-ACFC-7E40-B0A4-A24EB1FC310B}"/>
              </a:ext>
            </a:extLst>
          </p:cNvPr>
          <p:cNvSpPr txBox="1">
            <a:spLocks/>
          </p:cNvSpPr>
          <p:nvPr/>
        </p:nvSpPr>
        <p:spPr>
          <a:xfrm>
            <a:off x="6273783" y="5212069"/>
            <a:ext cx="1247435" cy="701474"/>
          </a:xfrm>
          <a:prstGeom prst="rect">
            <a:avLst/>
          </a:prstGeom>
        </p:spPr>
        <p:txBody>
          <a:bodyPr vert="horz" wrap="square" lIns="34290" tIns="17145" rIns="34290" bIns="17145"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ts val="1313"/>
              </a:lnSpc>
            </a:pPr>
            <a:r>
              <a:rPr lang="en-US" sz="900" dirty="0">
                <a:solidFill>
                  <a:schemeClr val="accent6">
                    <a:lumMod val="10000"/>
                  </a:schemeClr>
                </a:solidFill>
                <a:latin typeface="Lato Light" panose="020F0502020204030203" pitchFamily="34" charset="0"/>
                <a:ea typeface="Lato Light" panose="020F0502020204030203" pitchFamily="34" charset="0"/>
                <a:cs typeface="Mukta ExtraLight" panose="020B0000000000000000" pitchFamily="34" charset="77"/>
              </a:rPr>
              <a:t>Development of new Workforce Development Plan across the Local Area </a:t>
            </a:r>
            <a:endParaRPr lang="en-US" sz="900" dirty="0">
              <a:solidFill>
                <a:schemeClr val="tx1"/>
              </a:solidFill>
              <a:latin typeface="Lato Light" panose="020F0502020204030203" pitchFamily="34" charset="0"/>
              <a:ea typeface="Lato Light" panose="020F0502020204030203" pitchFamily="34" charset="0"/>
              <a:cs typeface="Mukta ExtraLight" panose="020B0000000000000000" pitchFamily="34" charset="77"/>
            </a:endParaRPr>
          </a:p>
        </p:txBody>
      </p:sp>
    </p:spTree>
    <p:extLst>
      <p:ext uri="{BB962C8B-B14F-4D97-AF65-F5344CB8AC3E}">
        <p14:creationId xmlns:p14="http://schemas.microsoft.com/office/powerpoint/2010/main" val="4924036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TextBox 37"/>
          <p:cNvSpPr txBox="1"/>
          <p:nvPr/>
        </p:nvSpPr>
        <p:spPr>
          <a:xfrm>
            <a:off x="2347621" y="1569258"/>
            <a:ext cx="6703646" cy="461665"/>
          </a:xfrm>
          <a:prstGeom prst="rect">
            <a:avLst/>
          </a:prstGeom>
          <a:noFill/>
          <a:ln w="57150">
            <a:solidFill>
              <a:srgbClr val="7030A0"/>
            </a:solidFill>
          </a:ln>
        </p:spPr>
        <p:txBody>
          <a:bodyPr wrap="square" rtlCol="0">
            <a:spAutoFit/>
          </a:bodyPr>
          <a:lstStyle/>
          <a:p>
            <a:r>
              <a:rPr lang="en-GB" sz="1200" b="1" dirty="0">
                <a:solidFill>
                  <a:schemeClr val="tx2"/>
                </a:solidFill>
              </a:rPr>
              <a:t>Lead Workstream</a:t>
            </a:r>
            <a:r>
              <a:rPr lang="en-GB" sz="1200" dirty="0">
                <a:solidFill>
                  <a:schemeClr val="tx2"/>
                </a:solidFill>
              </a:rPr>
              <a:t>: Coproduction and Engagement </a:t>
            </a:r>
          </a:p>
          <a:p>
            <a:r>
              <a:rPr lang="en-GB" sz="1200" b="1" dirty="0">
                <a:solidFill>
                  <a:schemeClr val="tx2"/>
                </a:solidFill>
              </a:rPr>
              <a:t>Project Sponsor</a:t>
            </a:r>
            <a:r>
              <a:rPr lang="en-GB" sz="1200" dirty="0">
                <a:solidFill>
                  <a:schemeClr val="tx2"/>
                </a:solidFill>
              </a:rPr>
              <a:t>: Julie Bruce</a:t>
            </a:r>
          </a:p>
        </p:txBody>
      </p:sp>
      <p:sp>
        <p:nvSpPr>
          <p:cNvPr id="12" name="TextBox 11">
            <a:extLst>
              <a:ext uri="{FF2B5EF4-FFF2-40B4-BE49-F238E27FC236}">
                <a16:creationId xmlns:a16="http://schemas.microsoft.com/office/drawing/2014/main" id="{8C6225C8-1401-234C-A706-48A9F4FEC213}"/>
              </a:ext>
            </a:extLst>
          </p:cNvPr>
          <p:cNvSpPr txBox="1"/>
          <p:nvPr/>
        </p:nvSpPr>
        <p:spPr>
          <a:xfrm>
            <a:off x="1131721" y="980549"/>
            <a:ext cx="6906058" cy="438582"/>
          </a:xfrm>
          <a:prstGeom prst="rect">
            <a:avLst/>
          </a:prstGeom>
          <a:noFill/>
        </p:spPr>
        <p:txBody>
          <a:bodyPr wrap="none" rtlCol="0">
            <a:spAutoFit/>
          </a:bodyPr>
          <a:lstStyle/>
          <a:p>
            <a:pPr algn="ctr" defTabSz="685663"/>
            <a:r>
              <a:rPr lang="en-US" sz="2250" b="1" dirty="0">
                <a:solidFill>
                  <a:srgbClr val="08204C"/>
                </a:solidFill>
                <a:latin typeface="Poppins" pitchFamily="2" charset="77"/>
                <a:cs typeface="Poppins" pitchFamily="2" charset="77"/>
              </a:rPr>
              <a:t>SEND Transformation Programme – Open Houses</a:t>
            </a:r>
          </a:p>
        </p:txBody>
      </p:sp>
      <p:grpSp>
        <p:nvGrpSpPr>
          <p:cNvPr id="15" name="Group 14"/>
          <p:cNvGrpSpPr>
            <a:grpSpLocks/>
          </p:cNvGrpSpPr>
          <p:nvPr/>
        </p:nvGrpSpPr>
        <p:grpSpPr>
          <a:xfrm>
            <a:off x="3203848" y="6103899"/>
            <a:ext cx="3167540" cy="515303"/>
            <a:chOff x="0" y="0"/>
            <a:chExt cx="3904090" cy="580445"/>
          </a:xfrm>
        </p:grpSpPr>
        <p:pic>
          <p:nvPicPr>
            <p:cNvPr id="16" name="Picture 15"/>
            <p:cNvPicPr>
              <a:picLocks noChangeAspect="1"/>
            </p:cNvPicPr>
            <p:nvPr/>
          </p:nvPicPr>
          <p:blipFill rotWithShape="1">
            <a:blip r:embed="rId3" cstate="print">
              <a:extLst>
                <a:ext uri="{28A0092B-C50C-407E-A947-70E740481C1C}">
                  <a14:useLocalDpi xmlns:a14="http://schemas.microsoft.com/office/drawing/2010/main" val="0"/>
                </a:ext>
              </a:extLst>
            </a:blip>
            <a:srcRect l="54102"/>
            <a:stretch/>
          </p:blipFill>
          <p:spPr bwMode="auto">
            <a:xfrm>
              <a:off x="2138900" y="31805"/>
              <a:ext cx="1765190" cy="500932"/>
            </a:xfrm>
            <a:prstGeom prst="rect">
              <a:avLst/>
            </a:prstGeom>
            <a:noFill/>
            <a:ln>
              <a:noFill/>
            </a:ln>
            <a:extLst>
              <a:ext uri="{53640926-AAD7-44D8-BBD7-CCE9431645EC}">
                <a14:shadowObscured xmlns:a14="http://schemas.microsoft.com/office/drawing/2010/main"/>
              </a:ext>
            </a:extLst>
          </p:spPr>
        </p:pic>
        <p:pic>
          <p:nvPicPr>
            <p:cNvPr id="17" name="Picture 16"/>
            <p:cNvPicPr/>
            <p:nvPr/>
          </p:nvPicPr>
          <p:blipFill>
            <a:blip r:embed="rId4" cstate="print">
              <a:extLst>
                <a:ext uri="{28A0092B-C50C-407E-A947-70E740481C1C}">
                  <a14:useLocalDpi xmlns:a14="http://schemas.microsoft.com/office/drawing/2010/main" val="0"/>
                </a:ext>
              </a:extLst>
            </a:blip>
            <a:stretch>
              <a:fillRect/>
            </a:stretch>
          </p:blipFill>
          <p:spPr>
            <a:xfrm>
              <a:off x="0" y="0"/>
              <a:ext cx="1137036" cy="580445"/>
            </a:xfrm>
            <a:prstGeom prst="rect">
              <a:avLst/>
            </a:prstGeom>
          </p:spPr>
        </p:pic>
        <p:pic>
          <p:nvPicPr>
            <p:cNvPr id="18" name="Picture 17" descr="\\Bradford.Gov.Uk\DataVault\Users\HerbertJ\Pictures\LO JPEG.jpg"/>
            <p:cNvPicPr>
              <a:picLocks noChangeAspect="1"/>
            </p:cNvPicPr>
            <p:nvPr/>
          </p:nvPicPr>
          <p:blipFill rotWithShape="1">
            <a:blip r:embed="rId5" cstate="print">
              <a:extLst>
                <a:ext uri="{28A0092B-C50C-407E-A947-70E740481C1C}">
                  <a14:useLocalDpi xmlns:a14="http://schemas.microsoft.com/office/drawing/2010/main" val="0"/>
                </a:ext>
              </a:extLst>
            </a:blip>
            <a:srcRect l="5690" t="7603" r="4878" b="7503"/>
            <a:stretch/>
          </p:blipFill>
          <p:spPr bwMode="auto">
            <a:xfrm>
              <a:off x="1137036" y="31805"/>
              <a:ext cx="818984" cy="500932"/>
            </a:xfrm>
            <a:prstGeom prst="rect">
              <a:avLst/>
            </a:prstGeom>
            <a:noFill/>
            <a:ln>
              <a:noFill/>
            </a:ln>
            <a:extLst>
              <a:ext uri="{53640926-AAD7-44D8-BBD7-CCE9431645EC}">
                <a14:shadowObscured xmlns:a14="http://schemas.microsoft.com/office/drawing/2010/main"/>
              </a:ext>
            </a:extLst>
          </p:spPr>
        </p:pic>
      </p:grpSp>
      <p:pic>
        <p:nvPicPr>
          <p:cNvPr id="19" name="Picture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7092" y="5369757"/>
            <a:ext cx="2037127" cy="1126185"/>
          </a:xfrm>
          <a:prstGeom prst="rect">
            <a:avLst/>
          </a:prstGeom>
        </p:spPr>
      </p:pic>
      <p:sp>
        <p:nvSpPr>
          <p:cNvPr id="9" name="TextBox 8"/>
          <p:cNvSpPr txBox="1"/>
          <p:nvPr/>
        </p:nvSpPr>
        <p:spPr>
          <a:xfrm>
            <a:off x="128133" y="3792983"/>
            <a:ext cx="8883972" cy="1338828"/>
          </a:xfrm>
          <a:prstGeom prst="rect">
            <a:avLst/>
          </a:prstGeom>
          <a:noFill/>
          <a:ln w="57150">
            <a:solidFill>
              <a:srgbClr val="7030A0"/>
            </a:solidFill>
          </a:ln>
        </p:spPr>
        <p:txBody>
          <a:bodyPr wrap="square" rtlCol="0">
            <a:spAutoFit/>
          </a:bodyPr>
          <a:lstStyle/>
          <a:p>
            <a:r>
              <a:rPr lang="en-GB" sz="1350" b="1" i="1" dirty="0">
                <a:solidFill>
                  <a:schemeClr val="tx2"/>
                </a:solidFill>
              </a:rPr>
              <a:t>Progress So Far…</a:t>
            </a:r>
          </a:p>
          <a:p>
            <a:pPr marL="214313" indent="-214313">
              <a:buFont typeface="Arial" panose="020B0604020202020204" pitchFamily="34" charset="0"/>
              <a:buChar char="•"/>
            </a:pPr>
            <a:r>
              <a:rPr lang="en-GB" sz="1350" dirty="0">
                <a:solidFill>
                  <a:schemeClr val="tx2"/>
                </a:solidFill>
              </a:rPr>
              <a:t>Focus meeting held SEND CYP Voice January 2022 with over 20 partners.</a:t>
            </a:r>
          </a:p>
          <a:p>
            <a:pPr marL="214313" indent="-214313">
              <a:buFont typeface="Arial" panose="020B0604020202020204" pitchFamily="34" charset="0"/>
              <a:buChar char="•"/>
            </a:pPr>
            <a:r>
              <a:rPr lang="en-GB" sz="1350" dirty="0">
                <a:solidFill>
                  <a:schemeClr val="tx2"/>
                </a:solidFill>
              </a:rPr>
              <a:t>Scoped existing work in the Bradford District and identified examples of good practice</a:t>
            </a:r>
          </a:p>
          <a:p>
            <a:pPr marL="214313" indent="-214313">
              <a:buFont typeface="Arial" panose="020B0604020202020204" pitchFamily="34" charset="0"/>
              <a:buChar char="•"/>
            </a:pPr>
            <a:r>
              <a:rPr lang="en-GB" sz="1350" dirty="0">
                <a:solidFill>
                  <a:schemeClr val="tx2"/>
                </a:solidFill>
              </a:rPr>
              <a:t>Surveyed CYP from across the district around their experiences and wishes for the future.</a:t>
            </a:r>
          </a:p>
          <a:p>
            <a:pPr marL="214313" indent="-214313">
              <a:buFont typeface="Arial" panose="020B0604020202020204" pitchFamily="34" charset="0"/>
              <a:buChar char="•"/>
            </a:pPr>
            <a:r>
              <a:rPr lang="en-GB" sz="1350" dirty="0">
                <a:solidFill>
                  <a:schemeClr val="tx2"/>
                </a:solidFill>
              </a:rPr>
              <a:t>Starting planning to appoint SEND CYP voice lead.</a:t>
            </a:r>
          </a:p>
          <a:p>
            <a:pPr marL="214313" indent="-214313">
              <a:buFont typeface="Arial" panose="020B0604020202020204" pitchFamily="34" charset="0"/>
              <a:buChar char="•"/>
            </a:pPr>
            <a:r>
              <a:rPr lang="en-GB" sz="1350" dirty="0">
                <a:solidFill>
                  <a:schemeClr val="tx2"/>
                </a:solidFill>
              </a:rPr>
              <a:t>Work started on the Local offer refresh to have a CYP section of the local offer.</a:t>
            </a:r>
          </a:p>
        </p:txBody>
      </p:sp>
      <p:pic>
        <p:nvPicPr>
          <p:cNvPr id="3" name="Picture 2"/>
          <p:cNvPicPr>
            <a:picLocks noChangeAspect="1"/>
          </p:cNvPicPr>
          <p:nvPr/>
        </p:nvPicPr>
        <p:blipFill>
          <a:blip r:embed="rId7"/>
          <a:stretch>
            <a:fillRect/>
          </a:stretch>
        </p:blipFill>
        <p:spPr>
          <a:xfrm>
            <a:off x="2303095" y="2070775"/>
            <a:ext cx="5290343" cy="1659272"/>
          </a:xfrm>
          <a:prstGeom prst="rect">
            <a:avLst/>
          </a:prstGeom>
        </p:spPr>
      </p:pic>
      <p:pic>
        <p:nvPicPr>
          <p:cNvPr id="4" name="Picture 3"/>
          <p:cNvPicPr>
            <a:picLocks noChangeAspect="1"/>
          </p:cNvPicPr>
          <p:nvPr/>
        </p:nvPicPr>
        <p:blipFill>
          <a:blip r:embed="rId8"/>
          <a:stretch>
            <a:fillRect/>
          </a:stretch>
        </p:blipFill>
        <p:spPr>
          <a:xfrm>
            <a:off x="128134" y="1379965"/>
            <a:ext cx="2064122" cy="1013631"/>
          </a:xfrm>
          <a:prstGeom prst="rect">
            <a:avLst/>
          </a:prstGeom>
        </p:spPr>
      </p:pic>
    </p:spTree>
    <p:extLst>
      <p:ext uri="{BB962C8B-B14F-4D97-AF65-F5344CB8AC3E}">
        <p14:creationId xmlns:p14="http://schemas.microsoft.com/office/powerpoint/2010/main" val="385188185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t>CYP Survey Results- so far</a:t>
            </a:r>
            <a:endParaRPr lang="en-GB" b="1" dirty="0"/>
          </a:p>
        </p:txBody>
      </p:sp>
      <p:sp>
        <p:nvSpPr>
          <p:cNvPr id="3" name="Content Placeholder 2"/>
          <p:cNvSpPr>
            <a:spLocks noGrp="1"/>
          </p:cNvSpPr>
          <p:nvPr>
            <p:ph idx="1"/>
          </p:nvPr>
        </p:nvSpPr>
        <p:spPr/>
        <p:txBody>
          <a:bodyPr/>
          <a:lstStyle/>
          <a:p>
            <a:r>
              <a:rPr lang="en-GB" dirty="0" smtClean="0"/>
              <a:t> 38% CYP don’t go to or don’t know about their Review meetings.</a:t>
            </a:r>
          </a:p>
          <a:p>
            <a:r>
              <a:rPr lang="en-GB" dirty="0" smtClean="0"/>
              <a:t>31% CYP don’t understand or know about their support plan/ EHCP.</a:t>
            </a:r>
          </a:p>
          <a:p>
            <a:r>
              <a:rPr lang="en-GB" dirty="0" smtClean="0"/>
              <a:t>75% have not been involved in any working groups/ forums.</a:t>
            </a:r>
          </a:p>
          <a:p>
            <a:r>
              <a:rPr lang="en-GB" dirty="0" smtClean="0"/>
              <a:t>44% would like to be involved in working groups or forums about their experiences.</a:t>
            </a:r>
          </a:p>
          <a:p>
            <a:endParaRPr lang="en-GB" dirty="0"/>
          </a:p>
          <a:p>
            <a:pPr marL="0" indent="0">
              <a:buNone/>
            </a:pPr>
            <a:endParaRPr lang="en-GB" dirty="0" smtClean="0"/>
          </a:p>
        </p:txBody>
      </p:sp>
      <p:grpSp>
        <p:nvGrpSpPr>
          <p:cNvPr id="4" name="Group 3"/>
          <p:cNvGrpSpPr/>
          <p:nvPr/>
        </p:nvGrpSpPr>
        <p:grpSpPr>
          <a:xfrm>
            <a:off x="755576" y="5875834"/>
            <a:ext cx="3914774" cy="865789"/>
            <a:chOff x="0" y="0"/>
            <a:chExt cx="3904090" cy="580445"/>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54102"/>
            <a:stretch/>
          </p:blipFill>
          <p:spPr bwMode="auto">
            <a:xfrm>
              <a:off x="2138900" y="31805"/>
              <a:ext cx="1765190" cy="500932"/>
            </a:xfrm>
            <a:prstGeom prst="rect">
              <a:avLst/>
            </a:prstGeom>
            <a:noFill/>
            <a:ln>
              <a:noFill/>
            </a:ln>
            <a:extLst>
              <a:ext uri="{53640926-AAD7-44D8-BBD7-CCE9431645EC}">
                <a14:shadowObscured xmlns:a14="http://schemas.microsoft.com/office/drawing/2010/main"/>
              </a:ext>
            </a:extLst>
          </p:spPr>
        </p:pic>
        <p:pic>
          <p:nvPicPr>
            <p:cNvPr id="6" name="Picture 5"/>
            <p:cNvPicPr/>
            <p:nvPr/>
          </p:nvPicPr>
          <p:blipFill>
            <a:blip r:embed="rId4" cstate="print">
              <a:extLst>
                <a:ext uri="{28A0092B-C50C-407E-A947-70E740481C1C}">
                  <a14:useLocalDpi xmlns:a14="http://schemas.microsoft.com/office/drawing/2010/main" val="0"/>
                </a:ext>
              </a:extLst>
            </a:blip>
            <a:stretch>
              <a:fillRect/>
            </a:stretch>
          </p:blipFill>
          <p:spPr>
            <a:xfrm>
              <a:off x="0" y="0"/>
              <a:ext cx="1137036" cy="580445"/>
            </a:xfrm>
            <a:prstGeom prst="rect">
              <a:avLst/>
            </a:prstGeom>
          </p:spPr>
        </p:pic>
        <p:pic>
          <p:nvPicPr>
            <p:cNvPr id="7" name="Picture 6" descr="\\Bradford.Gov.Uk\DataVault\Users\HerbertJ\Pictures\LO JPEG.jpg"/>
            <p:cNvPicPr>
              <a:picLocks noChangeAspect="1"/>
            </p:cNvPicPr>
            <p:nvPr/>
          </p:nvPicPr>
          <p:blipFill rotWithShape="1">
            <a:blip r:embed="rId5" cstate="email">
              <a:extLst>
                <a:ext uri="{28A0092B-C50C-407E-A947-70E740481C1C}">
                  <a14:useLocalDpi xmlns:a14="http://schemas.microsoft.com/office/drawing/2010/main" val="0"/>
                </a:ext>
              </a:extLst>
            </a:blip>
            <a:srcRect l="5690" t="7603" r="4878" b="7503"/>
            <a:stretch/>
          </p:blipFill>
          <p:spPr bwMode="auto">
            <a:xfrm>
              <a:off x="1137036" y="31805"/>
              <a:ext cx="818984" cy="500932"/>
            </a:xfrm>
            <a:prstGeom prst="rect">
              <a:avLst/>
            </a:prstGeom>
            <a:noFill/>
            <a:ln>
              <a:noFill/>
            </a:ln>
            <a:extLst>
              <a:ext uri="{53640926-AAD7-44D8-BBD7-CCE9431645EC}">
                <a14:shadowObscured xmlns:a14="http://schemas.microsoft.com/office/drawing/2010/main"/>
              </a:ext>
            </a:extLst>
          </p:spPr>
        </p:pic>
      </p:grpSp>
    </p:spTree>
    <p:extLst>
      <p:ext uri="{BB962C8B-B14F-4D97-AF65-F5344CB8AC3E}">
        <p14:creationId xmlns:p14="http://schemas.microsoft.com/office/powerpoint/2010/main" val="413887630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8C6225C8-1401-234C-A706-48A9F4FEC213}"/>
              </a:ext>
            </a:extLst>
          </p:cNvPr>
          <p:cNvSpPr txBox="1"/>
          <p:nvPr/>
        </p:nvSpPr>
        <p:spPr>
          <a:xfrm>
            <a:off x="2315094" y="980550"/>
            <a:ext cx="4539320" cy="461665"/>
          </a:xfrm>
          <a:prstGeom prst="rect">
            <a:avLst/>
          </a:prstGeom>
          <a:noFill/>
        </p:spPr>
        <p:txBody>
          <a:bodyPr wrap="none" rtlCol="0">
            <a:spAutoFit/>
          </a:bodyPr>
          <a:lstStyle/>
          <a:p>
            <a:pPr algn="ctr" defTabSz="685663"/>
            <a:r>
              <a:rPr lang="en-GB" sz="2400" b="1" dirty="0"/>
              <a:t>CYP Voice in SEND at School Level </a:t>
            </a:r>
            <a:endParaRPr lang="en-US" sz="2250" b="1" dirty="0">
              <a:solidFill>
                <a:srgbClr val="08204C"/>
              </a:solidFill>
              <a:latin typeface="Poppins" pitchFamily="2" charset="77"/>
              <a:cs typeface="Poppins" pitchFamily="2" charset="77"/>
            </a:endParaRPr>
          </a:p>
        </p:txBody>
      </p:sp>
      <p:grpSp>
        <p:nvGrpSpPr>
          <p:cNvPr id="15" name="Group 14"/>
          <p:cNvGrpSpPr>
            <a:grpSpLocks/>
          </p:cNvGrpSpPr>
          <p:nvPr/>
        </p:nvGrpSpPr>
        <p:grpSpPr>
          <a:xfrm>
            <a:off x="1051776" y="6165304"/>
            <a:ext cx="3167540" cy="515303"/>
            <a:chOff x="0" y="0"/>
            <a:chExt cx="3904090" cy="580445"/>
          </a:xfrm>
        </p:grpSpPr>
        <p:pic>
          <p:nvPicPr>
            <p:cNvPr id="16" name="Picture 15"/>
            <p:cNvPicPr>
              <a:picLocks noChangeAspect="1"/>
            </p:cNvPicPr>
            <p:nvPr/>
          </p:nvPicPr>
          <p:blipFill rotWithShape="1">
            <a:blip r:embed="rId3" cstate="print">
              <a:extLst>
                <a:ext uri="{28A0092B-C50C-407E-A947-70E740481C1C}">
                  <a14:useLocalDpi xmlns:a14="http://schemas.microsoft.com/office/drawing/2010/main" val="0"/>
                </a:ext>
              </a:extLst>
            </a:blip>
            <a:srcRect l="54102"/>
            <a:stretch/>
          </p:blipFill>
          <p:spPr bwMode="auto">
            <a:xfrm>
              <a:off x="2138900" y="31805"/>
              <a:ext cx="1765190" cy="500932"/>
            </a:xfrm>
            <a:prstGeom prst="rect">
              <a:avLst/>
            </a:prstGeom>
            <a:noFill/>
            <a:ln>
              <a:noFill/>
            </a:ln>
            <a:extLst>
              <a:ext uri="{53640926-AAD7-44D8-BBD7-CCE9431645EC}">
                <a14:shadowObscured xmlns:a14="http://schemas.microsoft.com/office/drawing/2010/main"/>
              </a:ext>
            </a:extLst>
          </p:spPr>
        </p:pic>
        <p:pic>
          <p:nvPicPr>
            <p:cNvPr id="17" name="Picture 16"/>
            <p:cNvPicPr/>
            <p:nvPr/>
          </p:nvPicPr>
          <p:blipFill>
            <a:blip r:embed="rId4" cstate="print">
              <a:extLst>
                <a:ext uri="{28A0092B-C50C-407E-A947-70E740481C1C}">
                  <a14:useLocalDpi xmlns:a14="http://schemas.microsoft.com/office/drawing/2010/main" val="0"/>
                </a:ext>
              </a:extLst>
            </a:blip>
            <a:stretch>
              <a:fillRect/>
            </a:stretch>
          </p:blipFill>
          <p:spPr>
            <a:xfrm>
              <a:off x="0" y="0"/>
              <a:ext cx="1137036" cy="580445"/>
            </a:xfrm>
            <a:prstGeom prst="rect">
              <a:avLst/>
            </a:prstGeom>
          </p:spPr>
        </p:pic>
        <p:pic>
          <p:nvPicPr>
            <p:cNvPr id="18" name="Picture 17" descr="\\Bradford.Gov.Uk\DataVault\Users\HerbertJ\Pictures\LO JPEG.jpg"/>
            <p:cNvPicPr>
              <a:picLocks noChangeAspect="1"/>
            </p:cNvPicPr>
            <p:nvPr/>
          </p:nvPicPr>
          <p:blipFill rotWithShape="1">
            <a:blip r:embed="rId5" cstate="print">
              <a:extLst>
                <a:ext uri="{28A0092B-C50C-407E-A947-70E740481C1C}">
                  <a14:useLocalDpi xmlns:a14="http://schemas.microsoft.com/office/drawing/2010/main" val="0"/>
                </a:ext>
              </a:extLst>
            </a:blip>
            <a:srcRect l="5690" t="7603" r="4878" b="7503"/>
            <a:stretch/>
          </p:blipFill>
          <p:spPr bwMode="auto">
            <a:xfrm>
              <a:off x="1137036" y="31805"/>
              <a:ext cx="818984" cy="500932"/>
            </a:xfrm>
            <a:prstGeom prst="rect">
              <a:avLst/>
            </a:prstGeom>
            <a:noFill/>
            <a:ln>
              <a:noFill/>
            </a:ln>
            <a:extLst>
              <a:ext uri="{53640926-AAD7-44D8-BBD7-CCE9431645EC}">
                <a14:shadowObscured xmlns:a14="http://schemas.microsoft.com/office/drawing/2010/main"/>
              </a:ext>
            </a:extLst>
          </p:spPr>
        </p:pic>
      </p:grpSp>
      <p:pic>
        <p:nvPicPr>
          <p:cNvPr id="19" name="Picture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6563" y="4634729"/>
            <a:ext cx="2037127" cy="1126185"/>
          </a:xfrm>
          <a:prstGeom prst="rect">
            <a:avLst/>
          </a:prstGeom>
        </p:spPr>
      </p:pic>
      <p:pic>
        <p:nvPicPr>
          <p:cNvPr id="2" name="Picture 1"/>
          <p:cNvPicPr>
            <a:picLocks noChangeAspect="1"/>
          </p:cNvPicPr>
          <p:nvPr/>
        </p:nvPicPr>
        <p:blipFill rotWithShape="1">
          <a:blip r:embed="rId7"/>
          <a:srcRect t="10612"/>
          <a:stretch/>
        </p:blipFill>
        <p:spPr>
          <a:xfrm>
            <a:off x="33213" y="2223273"/>
            <a:ext cx="4251598" cy="2411456"/>
          </a:xfrm>
          <a:prstGeom prst="rect">
            <a:avLst/>
          </a:prstGeom>
        </p:spPr>
      </p:pic>
      <p:sp>
        <p:nvSpPr>
          <p:cNvPr id="14" name="TextBox 13"/>
          <p:cNvSpPr txBox="1"/>
          <p:nvPr/>
        </p:nvSpPr>
        <p:spPr>
          <a:xfrm>
            <a:off x="4247278" y="1718011"/>
            <a:ext cx="4680140" cy="923330"/>
          </a:xfrm>
          <a:prstGeom prst="rect">
            <a:avLst/>
          </a:prstGeom>
          <a:noFill/>
          <a:ln w="57150">
            <a:solidFill>
              <a:srgbClr val="7030A0"/>
            </a:solidFill>
          </a:ln>
        </p:spPr>
        <p:txBody>
          <a:bodyPr wrap="square" rtlCol="0">
            <a:spAutoFit/>
          </a:bodyPr>
          <a:lstStyle/>
          <a:p>
            <a:r>
              <a:rPr lang="en-GB" sz="1350" b="1" i="1" dirty="0">
                <a:solidFill>
                  <a:schemeClr val="tx2"/>
                </a:solidFill>
              </a:rPr>
              <a:t>Systems Level</a:t>
            </a:r>
          </a:p>
          <a:p>
            <a:r>
              <a:rPr lang="en-GB" sz="1350" dirty="0"/>
              <a:t>CYP outcomes, SEND Transformation project, CYP SEND Forum for Bradford District.</a:t>
            </a:r>
          </a:p>
          <a:p>
            <a:endParaRPr lang="en-GB" sz="1350" dirty="0">
              <a:solidFill>
                <a:schemeClr val="tx2"/>
              </a:solidFill>
            </a:endParaRPr>
          </a:p>
        </p:txBody>
      </p:sp>
      <p:sp>
        <p:nvSpPr>
          <p:cNvPr id="20" name="TextBox 19"/>
          <p:cNvSpPr txBox="1"/>
          <p:nvPr/>
        </p:nvSpPr>
        <p:spPr>
          <a:xfrm>
            <a:off x="4247278" y="3089779"/>
            <a:ext cx="4680140" cy="715581"/>
          </a:xfrm>
          <a:prstGeom prst="rect">
            <a:avLst/>
          </a:prstGeom>
          <a:noFill/>
          <a:ln w="57150">
            <a:solidFill>
              <a:srgbClr val="7030A0"/>
            </a:solidFill>
          </a:ln>
        </p:spPr>
        <p:txBody>
          <a:bodyPr wrap="square" rtlCol="0">
            <a:spAutoFit/>
          </a:bodyPr>
          <a:lstStyle/>
          <a:p>
            <a:r>
              <a:rPr lang="en-GB" sz="1350" b="1" i="1" dirty="0">
                <a:solidFill>
                  <a:schemeClr val="tx2"/>
                </a:solidFill>
              </a:rPr>
              <a:t>Organisational Level</a:t>
            </a:r>
          </a:p>
          <a:p>
            <a:r>
              <a:rPr lang="en-GB" sz="1350" dirty="0"/>
              <a:t>School council, school SEND CYP forum, Survey/ consultation on SEND experiences in school, opportunities to represent school.</a:t>
            </a:r>
            <a:endParaRPr lang="en-GB" sz="1350" dirty="0">
              <a:solidFill>
                <a:schemeClr val="tx2"/>
              </a:solidFill>
            </a:endParaRPr>
          </a:p>
        </p:txBody>
      </p:sp>
      <p:sp>
        <p:nvSpPr>
          <p:cNvPr id="21" name="TextBox 20"/>
          <p:cNvSpPr txBox="1"/>
          <p:nvPr/>
        </p:nvSpPr>
        <p:spPr>
          <a:xfrm>
            <a:off x="4247278" y="4682239"/>
            <a:ext cx="4680140" cy="715581"/>
          </a:xfrm>
          <a:prstGeom prst="rect">
            <a:avLst/>
          </a:prstGeom>
          <a:noFill/>
          <a:ln w="57150">
            <a:solidFill>
              <a:srgbClr val="7030A0"/>
            </a:solidFill>
          </a:ln>
        </p:spPr>
        <p:txBody>
          <a:bodyPr wrap="square" rtlCol="0">
            <a:spAutoFit/>
          </a:bodyPr>
          <a:lstStyle/>
          <a:p>
            <a:r>
              <a:rPr lang="en-GB" sz="1350" b="1" i="1" dirty="0">
                <a:solidFill>
                  <a:schemeClr val="tx2"/>
                </a:solidFill>
              </a:rPr>
              <a:t>Individual Level</a:t>
            </a:r>
          </a:p>
          <a:p>
            <a:r>
              <a:rPr lang="en-GB" sz="1350" dirty="0"/>
              <a:t>EHC plans, CIN plans, My Support Plans,</a:t>
            </a:r>
            <a:endParaRPr lang="en-GB" sz="1350" dirty="0">
              <a:solidFill>
                <a:schemeClr val="tx2"/>
              </a:solidFill>
            </a:endParaRPr>
          </a:p>
          <a:p>
            <a:endParaRPr lang="en-GB" sz="1350" dirty="0"/>
          </a:p>
        </p:txBody>
      </p:sp>
    </p:spTree>
    <p:extLst>
      <p:ext uri="{BB962C8B-B14F-4D97-AF65-F5344CB8AC3E}">
        <p14:creationId xmlns:p14="http://schemas.microsoft.com/office/powerpoint/2010/main" val="246364745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b="1" dirty="0" smtClean="0"/>
              <a:t>What would good in Bradford look like?</a:t>
            </a:r>
            <a:endParaRPr lang="en-GB" b="1" dirty="0"/>
          </a:p>
        </p:txBody>
      </p:sp>
      <p:sp>
        <p:nvSpPr>
          <p:cNvPr id="3" name="Content Placeholder 2"/>
          <p:cNvSpPr>
            <a:spLocks noGrp="1"/>
          </p:cNvSpPr>
          <p:nvPr>
            <p:ph idx="1"/>
          </p:nvPr>
        </p:nvSpPr>
        <p:spPr/>
        <p:txBody>
          <a:bodyPr>
            <a:normAutofit fontScale="92500" lnSpcReduction="20000"/>
          </a:bodyPr>
          <a:lstStyle/>
          <a:p>
            <a:r>
              <a:rPr lang="en-GB" dirty="0" smtClean="0"/>
              <a:t>Every CYP who wants to can find and access information about what services are available to them. </a:t>
            </a:r>
          </a:p>
          <a:p>
            <a:r>
              <a:rPr lang="en-GB" dirty="0" smtClean="0"/>
              <a:t>Number of CYP who are happy with their EHCP/ other provision.</a:t>
            </a:r>
          </a:p>
          <a:p>
            <a:r>
              <a:rPr lang="en-GB" dirty="0" smtClean="0"/>
              <a:t>CYP know where to go for help.</a:t>
            </a:r>
          </a:p>
          <a:p>
            <a:r>
              <a:rPr lang="en-GB" dirty="0" smtClean="0"/>
              <a:t>Improved outcomes for CYP.</a:t>
            </a:r>
          </a:p>
          <a:p>
            <a:r>
              <a:rPr lang="en-GB" dirty="0" smtClean="0"/>
              <a:t>Visible model for CYP participation in coproduction of services and provision so CYP know they have voice and influence.</a:t>
            </a:r>
          </a:p>
          <a:p>
            <a:endParaRPr lang="en-GB" dirty="0"/>
          </a:p>
        </p:txBody>
      </p:sp>
      <p:grpSp>
        <p:nvGrpSpPr>
          <p:cNvPr id="4" name="Group 3"/>
          <p:cNvGrpSpPr/>
          <p:nvPr/>
        </p:nvGrpSpPr>
        <p:grpSpPr>
          <a:xfrm>
            <a:off x="1331640" y="5805264"/>
            <a:ext cx="3914774" cy="865789"/>
            <a:chOff x="0" y="0"/>
            <a:chExt cx="3904090" cy="580445"/>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54102"/>
            <a:stretch/>
          </p:blipFill>
          <p:spPr bwMode="auto">
            <a:xfrm>
              <a:off x="2138900" y="31805"/>
              <a:ext cx="1765190" cy="500932"/>
            </a:xfrm>
            <a:prstGeom prst="rect">
              <a:avLst/>
            </a:prstGeom>
            <a:noFill/>
            <a:ln>
              <a:noFill/>
            </a:ln>
            <a:extLst>
              <a:ext uri="{53640926-AAD7-44D8-BBD7-CCE9431645EC}">
                <a14:shadowObscured xmlns:a14="http://schemas.microsoft.com/office/drawing/2010/main"/>
              </a:ext>
            </a:extLst>
          </p:spPr>
        </p:pic>
        <p:pic>
          <p:nvPicPr>
            <p:cNvPr id="6" name="Picture 5"/>
            <p:cNvPicPr/>
            <p:nvPr/>
          </p:nvPicPr>
          <p:blipFill>
            <a:blip r:embed="rId4" cstate="print">
              <a:extLst>
                <a:ext uri="{28A0092B-C50C-407E-A947-70E740481C1C}">
                  <a14:useLocalDpi xmlns:a14="http://schemas.microsoft.com/office/drawing/2010/main" val="0"/>
                </a:ext>
              </a:extLst>
            </a:blip>
            <a:stretch>
              <a:fillRect/>
            </a:stretch>
          </p:blipFill>
          <p:spPr>
            <a:xfrm>
              <a:off x="0" y="0"/>
              <a:ext cx="1137036" cy="580445"/>
            </a:xfrm>
            <a:prstGeom prst="rect">
              <a:avLst/>
            </a:prstGeom>
          </p:spPr>
        </p:pic>
        <p:pic>
          <p:nvPicPr>
            <p:cNvPr id="7" name="Picture 6" descr="\\Bradford.Gov.Uk\DataVault\Users\HerbertJ\Pictures\LO JPEG.jpg"/>
            <p:cNvPicPr>
              <a:picLocks noChangeAspect="1"/>
            </p:cNvPicPr>
            <p:nvPr/>
          </p:nvPicPr>
          <p:blipFill rotWithShape="1">
            <a:blip r:embed="rId5" cstate="email">
              <a:extLst>
                <a:ext uri="{28A0092B-C50C-407E-A947-70E740481C1C}">
                  <a14:useLocalDpi xmlns:a14="http://schemas.microsoft.com/office/drawing/2010/main" val="0"/>
                </a:ext>
              </a:extLst>
            </a:blip>
            <a:srcRect l="5690" t="7603" r="4878" b="7503"/>
            <a:stretch/>
          </p:blipFill>
          <p:spPr bwMode="auto">
            <a:xfrm>
              <a:off x="1137036" y="31805"/>
              <a:ext cx="818984" cy="500932"/>
            </a:xfrm>
            <a:prstGeom prst="rect">
              <a:avLst/>
            </a:prstGeom>
            <a:noFill/>
            <a:ln>
              <a:noFill/>
            </a:ln>
            <a:extLst>
              <a:ext uri="{53640926-AAD7-44D8-BBD7-CCE9431645EC}">
                <a14:shadowObscured xmlns:a14="http://schemas.microsoft.com/office/drawing/2010/main"/>
              </a:ext>
            </a:extLst>
          </p:spPr>
        </p:pic>
      </p:grpSp>
    </p:spTree>
    <p:extLst>
      <p:ext uri="{BB962C8B-B14F-4D97-AF65-F5344CB8AC3E}">
        <p14:creationId xmlns:p14="http://schemas.microsoft.com/office/powerpoint/2010/main" val="78696514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t>Next Steps:</a:t>
            </a:r>
            <a:endParaRPr lang="en-GB" b="1" dirty="0"/>
          </a:p>
        </p:txBody>
      </p:sp>
      <p:sp>
        <p:nvSpPr>
          <p:cNvPr id="3" name="Content Placeholder 2"/>
          <p:cNvSpPr>
            <a:spLocks noGrp="1"/>
          </p:cNvSpPr>
          <p:nvPr>
            <p:ph sz="half" idx="1"/>
          </p:nvPr>
        </p:nvSpPr>
        <p:spPr>
          <a:xfrm>
            <a:off x="457200" y="1600203"/>
            <a:ext cx="3754349" cy="3297434"/>
          </a:xfrm>
        </p:spPr>
        <p:txBody>
          <a:bodyPr>
            <a:noAutofit/>
          </a:bodyPr>
          <a:lstStyle/>
          <a:p>
            <a:pPr marL="0" indent="0">
              <a:buNone/>
            </a:pPr>
            <a:r>
              <a:rPr lang="en-GB" dirty="0" smtClean="0"/>
              <a:t>Co-produce with Children and Young People a model for Bradford.</a:t>
            </a:r>
          </a:p>
          <a:p>
            <a:pPr marL="0" indent="0">
              <a:buNone/>
            </a:pPr>
            <a:r>
              <a:rPr lang="en-GB" dirty="0" smtClean="0"/>
              <a:t>Expressions of interest from schools to be involved in a schools focus group.</a:t>
            </a:r>
            <a:endParaRPr lang="en-GB" dirty="0"/>
          </a:p>
          <a:p>
            <a:pPr marL="0" indent="0">
              <a:buNone/>
            </a:pPr>
            <a:r>
              <a:rPr lang="en-GB" dirty="0" smtClean="0"/>
              <a:t>Continue work CYP to develop an action plan to improve Voice.</a:t>
            </a:r>
          </a:p>
          <a:p>
            <a:pPr marL="0" indent="0">
              <a:buNone/>
            </a:pPr>
            <a:endParaRPr lang="en-GB" dirty="0"/>
          </a:p>
          <a:p>
            <a:pPr marL="0" indent="0">
              <a:buNone/>
            </a:pPr>
            <a:endParaRPr lang="en-GB" dirty="0" smtClean="0"/>
          </a:p>
          <a:p>
            <a:endParaRPr lang="en-GB" dirty="0"/>
          </a:p>
          <a:p>
            <a:pPr marL="0" indent="0">
              <a:buNone/>
            </a:pPr>
            <a:endParaRPr lang="en-GB" dirty="0" smtClean="0"/>
          </a:p>
          <a:p>
            <a:pPr marL="0" indent="0">
              <a:buNone/>
            </a:pPr>
            <a:endParaRPr lang="en-GB" dirty="0" smtClean="0"/>
          </a:p>
          <a:p>
            <a:pPr marL="0" indent="0">
              <a:buNone/>
            </a:pPr>
            <a:endParaRPr lang="en-GB" dirty="0" smtClean="0"/>
          </a:p>
        </p:txBody>
      </p:sp>
      <p:grpSp>
        <p:nvGrpSpPr>
          <p:cNvPr id="4" name="Group 3"/>
          <p:cNvGrpSpPr/>
          <p:nvPr/>
        </p:nvGrpSpPr>
        <p:grpSpPr>
          <a:xfrm>
            <a:off x="5032774" y="993202"/>
            <a:ext cx="3914774" cy="865789"/>
            <a:chOff x="0" y="0"/>
            <a:chExt cx="3904090" cy="580445"/>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54102"/>
            <a:stretch/>
          </p:blipFill>
          <p:spPr bwMode="auto">
            <a:xfrm>
              <a:off x="2138900" y="31805"/>
              <a:ext cx="1765190" cy="500932"/>
            </a:xfrm>
            <a:prstGeom prst="rect">
              <a:avLst/>
            </a:prstGeom>
            <a:noFill/>
            <a:ln>
              <a:noFill/>
            </a:ln>
            <a:extLst>
              <a:ext uri="{53640926-AAD7-44D8-BBD7-CCE9431645EC}">
                <a14:shadowObscured xmlns:a14="http://schemas.microsoft.com/office/drawing/2010/main"/>
              </a:ext>
            </a:extLst>
          </p:spPr>
        </p:pic>
        <p:pic>
          <p:nvPicPr>
            <p:cNvPr id="6" name="Picture 5"/>
            <p:cNvPicPr/>
            <p:nvPr/>
          </p:nvPicPr>
          <p:blipFill>
            <a:blip r:embed="rId4" cstate="print">
              <a:extLst>
                <a:ext uri="{28A0092B-C50C-407E-A947-70E740481C1C}">
                  <a14:useLocalDpi xmlns:a14="http://schemas.microsoft.com/office/drawing/2010/main" val="0"/>
                </a:ext>
              </a:extLst>
            </a:blip>
            <a:stretch>
              <a:fillRect/>
            </a:stretch>
          </p:blipFill>
          <p:spPr>
            <a:xfrm>
              <a:off x="0" y="0"/>
              <a:ext cx="1137036" cy="580445"/>
            </a:xfrm>
            <a:prstGeom prst="rect">
              <a:avLst/>
            </a:prstGeom>
          </p:spPr>
        </p:pic>
        <p:pic>
          <p:nvPicPr>
            <p:cNvPr id="7" name="Picture 6" descr="\\Bradford.Gov.Uk\DataVault\Users\HerbertJ\Pictures\LO JPEG.jpg"/>
            <p:cNvPicPr>
              <a:picLocks noChangeAspect="1"/>
            </p:cNvPicPr>
            <p:nvPr/>
          </p:nvPicPr>
          <p:blipFill rotWithShape="1">
            <a:blip r:embed="rId5" cstate="email">
              <a:extLst>
                <a:ext uri="{28A0092B-C50C-407E-A947-70E740481C1C}">
                  <a14:useLocalDpi xmlns:a14="http://schemas.microsoft.com/office/drawing/2010/main" val="0"/>
                </a:ext>
              </a:extLst>
            </a:blip>
            <a:srcRect l="5690" t="7603" r="4878" b="7503"/>
            <a:stretch/>
          </p:blipFill>
          <p:spPr bwMode="auto">
            <a:xfrm>
              <a:off x="1137036" y="31805"/>
              <a:ext cx="818984" cy="500932"/>
            </a:xfrm>
            <a:prstGeom prst="rect">
              <a:avLst/>
            </a:prstGeom>
            <a:noFill/>
            <a:ln>
              <a:noFill/>
            </a:ln>
            <a:extLst>
              <a:ext uri="{53640926-AAD7-44D8-BBD7-CCE9431645EC}">
                <a14:shadowObscured xmlns:a14="http://schemas.microsoft.com/office/drawing/2010/main"/>
              </a:ext>
            </a:extLst>
          </p:spPr>
        </p:pic>
      </p:grpSp>
      <p:pic>
        <p:nvPicPr>
          <p:cNvPr id="9" name="Content Placeholder 8"/>
          <p:cNvPicPr>
            <a:picLocks noGrp="1" noChangeAspect="1"/>
          </p:cNvPicPr>
          <p:nvPr>
            <p:ph sz="half" idx="2"/>
          </p:nvPr>
        </p:nvPicPr>
        <p:blipFill>
          <a:blip r:embed="rId6"/>
          <a:stretch>
            <a:fillRect/>
          </a:stretch>
        </p:blipFill>
        <p:spPr>
          <a:xfrm>
            <a:off x="5204222" y="2818805"/>
            <a:ext cx="2736056" cy="2078831"/>
          </a:xfrm>
          <a:prstGeom prst="rect">
            <a:avLst/>
          </a:prstGeom>
        </p:spPr>
      </p:pic>
    </p:spTree>
    <p:extLst>
      <p:ext uri="{BB962C8B-B14F-4D97-AF65-F5344CB8AC3E}">
        <p14:creationId xmlns:p14="http://schemas.microsoft.com/office/powerpoint/2010/main" val="370053277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latin typeface="Arial" panose="020B0604020202020204" pitchFamily="34" charset="0"/>
                <a:cs typeface="Arial" panose="020B0604020202020204" pitchFamily="34" charset="0"/>
              </a:rPr>
              <a:t>Resources	</a:t>
            </a:r>
            <a:endParaRPr lang="en-GB" dirty="0">
              <a:latin typeface="Arial" panose="020B0604020202020204" pitchFamily="34" charset="0"/>
              <a:cs typeface="Arial" panose="020B0604020202020204" pitchFamily="34" charset="0"/>
            </a:endParaRPr>
          </a:p>
        </p:txBody>
      </p:sp>
      <p:sp>
        <p:nvSpPr>
          <p:cNvPr id="4" name="Content Placeholder 2"/>
          <p:cNvSpPr txBox="1">
            <a:spLocks/>
          </p:cNvSpPr>
          <p:nvPr/>
        </p:nvSpPr>
        <p:spPr bwMode="auto">
          <a:xfrm>
            <a:off x="1372146" y="2400301"/>
            <a:ext cx="6399710" cy="25458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gn="ctr" eaLnBrk="1" hangingPunct="1">
              <a:buFontTx/>
              <a:buNone/>
            </a:pPr>
            <a:r>
              <a:rPr lang="en-GB" altLang="en-US" sz="1800" dirty="0">
                <a:cs typeface="Arial" panose="020B0604020202020204" pitchFamily="34" charset="0"/>
              </a:rPr>
              <a:t>All resources will be made available via the Local Offer.  </a:t>
            </a:r>
          </a:p>
          <a:p>
            <a:pPr algn="ctr" eaLnBrk="1" hangingPunct="1">
              <a:buFontTx/>
              <a:buNone/>
            </a:pPr>
            <a:r>
              <a:rPr lang="en-GB" altLang="en-US" sz="1125" dirty="0">
                <a:solidFill>
                  <a:srgbClr val="FF0000"/>
                </a:solidFill>
                <a:cs typeface="Arial" panose="020B0604020202020204" pitchFamily="34" charset="0"/>
                <a:hlinkClick r:id="rId3"/>
              </a:rPr>
              <a:t>https://localoffer.bradford.gov.uk/</a:t>
            </a:r>
            <a:endParaRPr lang="en-GB" altLang="en-US" sz="1125" dirty="0">
              <a:solidFill>
                <a:srgbClr val="FF0000"/>
              </a:solidFill>
              <a:cs typeface="Arial" panose="020B0604020202020204" pitchFamily="34" charset="0"/>
            </a:endParaRPr>
          </a:p>
          <a:p>
            <a:pPr algn="ctr" eaLnBrk="1" hangingPunct="1">
              <a:buFontTx/>
              <a:buNone/>
            </a:pPr>
            <a:endParaRPr lang="en-GB" altLang="en-US" sz="1125" dirty="0">
              <a:solidFill>
                <a:srgbClr val="FF0000"/>
              </a:solidFill>
              <a:cs typeface="Arial" panose="020B0604020202020204" pitchFamily="34" charset="0"/>
            </a:endParaRPr>
          </a:p>
          <a:p>
            <a:pPr algn="ctr">
              <a:buNone/>
            </a:pPr>
            <a:r>
              <a:rPr lang="en-GB" altLang="en-US" sz="1800" dirty="0"/>
              <a:t>If you have any further questions about any of the resources mentioned in this presentation please email </a:t>
            </a:r>
            <a:r>
              <a:rPr lang="en-GB" sz="1200" dirty="0">
                <a:hlinkClick r:id="rId4"/>
              </a:rPr>
              <a:t>SENDTandC@bradford.gov.uk</a:t>
            </a:r>
            <a:endParaRPr lang="en-GB" sz="1200" dirty="0"/>
          </a:p>
          <a:p>
            <a:pPr algn="ctr" eaLnBrk="1" hangingPunct="1">
              <a:buFontTx/>
              <a:buNone/>
            </a:pPr>
            <a:endParaRPr lang="en-GB" altLang="en-US" sz="1125" dirty="0">
              <a:solidFill>
                <a:srgbClr val="FF0000"/>
              </a:solidFill>
              <a:cs typeface="Arial" panose="020B0604020202020204" pitchFamily="34" charset="0"/>
            </a:endParaRPr>
          </a:p>
          <a:p>
            <a:pPr algn="ctr" eaLnBrk="1" hangingPunct="1">
              <a:buFontTx/>
              <a:buNone/>
            </a:pPr>
            <a:r>
              <a:rPr lang="en-GB" altLang="en-US" sz="1125" dirty="0">
                <a:solidFill>
                  <a:srgbClr val="FF0000"/>
                </a:solidFill>
                <a:latin typeface="Cambria" panose="02040503050406030204" pitchFamily="18" charset="0"/>
              </a:rPr>
              <a:t> </a:t>
            </a:r>
          </a:p>
          <a:p>
            <a:pPr algn="ctr" eaLnBrk="1" hangingPunct="1">
              <a:buFontTx/>
              <a:buNone/>
            </a:pPr>
            <a:endParaRPr lang="en-GB" altLang="en-US" sz="1125" dirty="0">
              <a:latin typeface="Cambria" panose="02040503050406030204" pitchFamily="18" charset="0"/>
            </a:endParaRPr>
          </a:p>
          <a:p>
            <a:pPr algn="ctr" eaLnBrk="1" hangingPunct="1">
              <a:buFontTx/>
              <a:buNone/>
            </a:pPr>
            <a:endParaRPr lang="en-GB" altLang="en-US" sz="1125" dirty="0">
              <a:latin typeface="Cambria" panose="02040503050406030204" pitchFamily="18" charset="0"/>
            </a:endParaRPr>
          </a:p>
          <a:p>
            <a:pPr algn="ctr" eaLnBrk="1" hangingPunct="1">
              <a:buFontTx/>
              <a:buNone/>
            </a:pPr>
            <a:endParaRPr lang="en-GB" altLang="en-US" sz="1125" dirty="0">
              <a:latin typeface="Cambria" panose="02040503050406030204" pitchFamily="18" charset="0"/>
            </a:endParaRPr>
          </a:p>
        </p:txBody>
      </p:sp>
      <p:pic>
        <p:nvPicPr>
          <p:cNvPr id="5" name="Picture 1"/>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89263" y="4153191"/>
            <a:ext cx="2365474" cy="1407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Group 5"/>
          <p:cNvGrpSpPr/>
          <p:nvPr/>
        </p:nvGrpSpPr>
        <p:grpSpPr>
          <a:xfrm>
            <a:off x="251520" y="5934906"/>
            <a:ext cx="3914774" cy="865789"/>
            <a:chOff x="0" y="0"/>
            <a:chExt cx="3904090" cy="580445"/>
          </a:xfrm>
        </p:grpSpPr>
        <p:pic>
          <p:nvPicPr>
            <p:cNvPr id="7" name="Picture 6"/>
            <p:cNvPicPr>
              <a:picLocks noChangeAspect="1"/>
            </p:cNvPicPr>
            <p:nvPr/>
          </p:nvPicPr>
          <p:blipFill rotWithShape="1">
            <a:blip r:embed="rId6" cstate="print">
              <a:extLst>
                <a:ext uri="{28A0092B-C50C-407E-A947-70E740481C1C}">
                  <a14:useLocalDpi xmlns:a14="http://schemas.microsoft.com/office/drawing/2010/main" val="0"/>
                </a:ext>
              </a:extLst>
            </a:blip>
            <a:srcRect l="54102"/>
            <a:stretch/>
          </p:blipFill>
          <p:spPr bwMode="auto">
            <a:xfrm>
              <a:off x="2138900" y="31805"/>
              <a:ext cx="1765190" cy="500932"/>
            </a:xfrm>
            <a:prstGeom prst="rect">
              <a:avLst/>
            </a:prstGeom>
            <a:noFill/>
            <a:ln>
              <a:noFill/>
            </a:ln>
            <a:extLst>
              <a:ext uri="{53640926-AAD7-44D8-BBD7-CCE9431645EC}">
                <a14:shadowObscured xmlns:a14="http://schemas.microsoft.com/office/drawing/2010/main"/>
              </a:ext>
            </a:extLst>
          </p:spPr>
        </p:pic>
        <p:pic>
          <p:nvPicPr>
            <p:cNvPr id="8" name="Picture 7"/>
            <p:cNvPicPr/>
            <p:nvPr/>
          </p:nvPicPr>
          <p:blipFill>
            <a:blip r:embed="rId7" cstate="print">
              <a:extLst>
                <a:ext uri="{28A0092B-C50C-407E-A947-70E740481C1C}">
                  <a14:useLocalDpi xmlns:a14="http://schemas.microsoft.com/office/drawing/2010/main" val="0"/>
                </a:ext>
              </a:extLst>
            </a:blip>
            <a:stretch>
              <a:fillRect/>
            </a:stretch>
          </p:blipFill>
          <p:spPr>
            <a:xfrm>
              <a:off x="0" y="0"/>
              <a:ext cx="1137036" cy="580445"/>
            </a:xfrm>
            <a:prstGeom prst="rect">
              <a:avLst/>
            </a:prstGeom>
          </p:spPr>
        </p:pic>
        <p:pic>
          <p:nvPicPr>
            <p:cNvPr id="9" name="Picture 8" descr="\\Bradford.Gov.Uk\DataVault\Users\HerbertJ\Pictures\LO JPEG.jpg"/>
            <p:cNvPicPr>
              <a:picLocks noChangeAspect="1"/>
            </p:cNvPicPr>
            <p:nvPr/>
          </p:nvPicPr>
          <p:blipFill rotWithShape="1">
            <a:blip r:embed="rId8" cstate="email">
              <a:extLst>
                <a:ext uri="{28A0092B-C50C-407E-A947-70E740481C1C}">
                  <a14:useLocalDpi xmlns:a14="http://schemas.microsoft.com/office/drawing/2010/main" val="0"/>
                </a:ext>
              </a:extLst>
            </a:blip>
            <a:srcRect l="5690" t="7603" r="4878" b="7503"/>
            <a:stretch/>
          </p:blipFill>
          <p:spPr bwMode="auto">
            <a:xfrm>
              <a:off x="1137036" y="31805"/>
              <a:ext cx="818984" cy="500932"/>
            </a:xfrm>
            <a:prstGeom prst="rect">
              <a:avLst/>
            </a:prstGeom>
            <a:noFill/>
            <a:ln>
              <a:noFill/>
            </a:ln>
            <a:extLst>
              <a:ext uri="{53640926-AAD7-44D8-BBD7-CCE9431645EC}">
                <a14:shadowObscured xmlns:a14="http://schemas.microsoft.com/office/drawing/2010/main"/>
              </a:ext>
            </a:extLst>
          </p:spPr>
        </p:pic>
      </p:grpSp>
    </p:spTree>
    <p:extLst>
      <p:ext uri="{BB962C8B-B14F-4D97-AF65-F5344CB8AC3E}">
        <p14:creationId xmlns:p14="http://schemas.microsoft.com/office/powerpoint/2010/main" val="44572144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5032774" y="951639"/>
            <a:ext cx="3914774" cy="865789"/>
            <a:chOff x="0" y="0"/>
            <a:chExt cx="3904090" cy="580445"/>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54102"/>
            <a:stretch/>
          </p:blipFill>
          <p:spPr bwMode="auto">
            <a:xfrm>
              <a:off x="2138900" y="31805"/>
              <a:ext cx="1765190" cy="500932"/>
            </a:xfrm>
            <a:prstGeom prst="rect">
              <a:avLst/>
            </a:prstGeom>
            <a:noFill/>
            <a:ln>
              <a:noFill/>
            </a:ln>
            <a:extLst>
              <a:ext uri="{53640926-AAD7-44D8-BBD7-CCE9431645EC}">
                <a14:shadowObscured xmlns:a14="http://schemas.microsoft.com/office/drawing/2010/main"/>
              </a:ext>
            </a:extLst>
          </p:spPr>
        </p:pic>
        <p:pic>
          <p:nvPicPr>
            <p:cNvPr id="5" name="Picture 4"/>
            <p:cNvPicPr/>
            <p:nvPr/>
          </p:nvPicPr>
          <p:blipFill>
            <a:blip r:embed="rId3" cstate="print">
              <a:extLst>
                <a:ext uri="{28A0092B-C50C-407E-A947-70E740481C1C}">
                  <a14:useLocalDpi xmlns:a14="http://schemas.microsoft.com/office/drawing/2010/main" val="0"/>
                </a:ext>
              </a:extLst>
            </a:blip>
            <a:stretch>
              <a:fillRect/>
            </a:stretch>
          </p:blipFill>
          <p:spPr>
            <a:xfrm>
              <a:off x="0" y="0"/>
              <a:ext cx="1137036" cy="580445"/>
            </a:xfrm>
            <a:prstGeom prst="rect">
              <a:avLst/>
            </a:prstGeom>
          </p:spPr>
        </p:pic>
        <p:pic>
          <p:nvPicPr>
            <p:cNvPr id="6" name="Picture 5" descr="\\Bradford.Gov.Uk\DataVault\Users\HerbertJ\Pictures\LO JPEG.jpg"/>
            <p:cNvPicPr>
              <a:picLocks noChangeAspect="1"/>
            </p:cNvPicPr>
            <p:nvPr/>
          </p:nvPicPr>
          <p:blipFill rotWithShape="1">
            <a:blip r:embed="rId4" cstate="email">
              <a:extLst>
                <a:ext uri="{28A0092B-C50C-407E-A947-70E740481C1C}">
                  <a14:useLocalDpi xmlns:a14="http://schemas.microsoft.com/office/drawing/2010/main" val="0"/>
                </a:ext>
              </a:extLst>
            </a:blip>
            <a:srcRect l="5690" t="7603" r="4878" b="7503"/>
            <a:stretch/>
          </p:blipFill>
          <p:spPr bwMode="auto">
            <a:xfrm>
              <a:off x="1137036" y="31805"/>
              <a:ext cx="818984" cy="500932"/>
            </a:xfrm>
            <a:prstGeom prst="rect">
              <a:avLst/>
            </a:prstGeom>
            <a:noFill/>
            <a:ln>
              <a:noFill/>
            </a:ln>
            <a:extLst>
              <a:ext uri="{53640926-AAD7-44D8-BBD7-CCE9431645EC}">
                <a14:shadowObscured xmlns:a14="http://schemas.microsoft.com/office/drawing/2010/main"/>
              </a:ext>
            </a:extLst>
          </p:spPr>
        </p:pic>
      </p:grpSp>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13500" y="2237293"/>
            <a:ext cx="6179344" cy="3214688"/>
          </a:xfrm>
          <a:prstGeom prst="rect">
            <a:avLst/>
          </a:prstGeom>
        </p:spPr>
      </p:pic>
    </p:spTree>
    <p:extLst>
      <p:ext uri="{BB962C8B-B14F-4D97-AF65-F5344CB8AC3E}">
        <p14:creationId xmlns:p14="http://schemas.microsoft.com/office/powerpoint/2010/main" val="374257076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Break</a:t>
            </a:r>
            <a:endParaRPr lang="en-GB"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771800" y="2420888"/>
            <a:ext cx="3369915" cy="2388129"/>
          </a:xfrm>
        </p:spPr>
      </p:pic>
    </p:spTree>
    <p:extLst>
      <p:ext uri="{BB962C8B-B14F-4D97-AF65-F5344CB8AC3E}">
        <p14:creationId xmlns:p14="http://schemas.microsoft.com/office/powerpoint/2010/main" val="316760988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Ofsted Judgement (probably!)</a:t>
            </a:r>
            <a:endParaRPr lang="en-GB" dirty="0"/>
          </a:p>
        </p:txBody>
      </p:sp>
      <p:sp>
        <p:nvSpPr>
          <p:cNvPr id="3" name="Content Placeholder 2"/>
          <p:cNvSpPr>
            <a:spLocks noGrp="1"/>
          </p:cNvSpPr>
          <p:nvPr>
            <p:ph idx="1"/>
          </p:nvPr>
        </p:nvSpPr>
        <p:spPr/>
        <p:txBody>
          <a:bodyPr/>
          <a:lstStyle/>
          <a:p>
            <a:r>
              <a:rPr lang="en-GB" dirty="0" smtClean="0"/>
              <a:t>Better communication across the system – aims and vision</a:t>
            </a:r>
          </a:p>
          <a:p>
            <a:r>
              <a:rPr lang="en-GB" dirty="0" smtClean="0"/>
              <a:t>Greater focus on SEND Support</a:t>
            </a:r>
          </a:p>
          <a:p>
            <a:r>
              <a:rPr lang="en-GB" dirty="0" smtClean="0"/>
              <a:t>Greater focus on progress for children with SEND</a:t>
            </a:r>
            <a:endParaRPr lang="en-GB" dirty="0"/>
          </a:p>
        </p:txBody>
      </p:sp>
    </p:spTree>
    <p:extLst>
      <p:ext uri="{BB962C8B-B14F-4D97-AF65-F5344CB8AC3E}">
        <p14:creationId xmlns:p14="http://schemas.microsoft.com/office/powerpoint/2010/main" val="338486478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33425" y="1019174"/>
            <a:ext cx="7772400" cy="1814513"/>
          </a:xfrm>
        </p:spPr>
        <p:txBody>
          <a:bodyPr>
            <a:normAutofit/>
          </a:bodyPr>
          <a:lstStyle/>
          <a:p>
            <a:r>
              <a:rPr lang="en-GB" dirty="0" smtClean="0"/>
              <a:t>Neurodiversity Future Pathway Project</a:t>
            </a:r>
            <a:endParaRPr lang="en-GB" dirty="0"/>
          </a:p>
        </p:txBody>
      </p:sp>
      <p:sp>
        <p:nvSpPr>
          <p:cNvPr id="3" name="Subtitle 2"/>
          <p:cNvSpPr>
            <a:spLocks noGrp="1"/>
          </p:cNvSpPr>
          <p:nvPr>
            <p:ph type="subTitle" idx="1"/>
          </p:nvPr>
        </p:nvSpPr>
        <p:spPr>
          <a:xfrm>
            <a:off x="1190625" y="3021313"/>
            <a:ext cx="6858000" cy="969662"/>
          </a:xfrm>
        </p:spPr>
        <p:txBody>
          <a:bodyPr>
            <a:normAutofit fontScale="92500" lnSpcReduction="10000"/>
          </a:bodyPr>
          <a:lstStyle/>
          <a:p>
            <a:r>
              <a:rPr lang="en-GB" dirty="0" smtClean="0"/>
              <a:t>Ruth Dennis, Principal Educational Psychologist</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95687" y="4677075"/>
            <a:ext cx="1952625" cy="1952625"/>
          </a:xfrm>
          <a:prstGeom prst="rect">
            <a:avLst/>
          </a:prstGeom>
        </p:spPr>
      </p:pic>
    </p:spTree>
    <p:extLst>
      <p:ext uri="{BB962C8B-B14F-4D97-AF65-F5344CB8AC3E}">
        <p14:creationId xmlns:p14="http://schemas.microsoft.com/office/powerpoint/2010/main" val="310220279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80091" y="4170361"/>
            <a:ext cx="1497234" cy="2006602"/>
          </a:xfrm>
          <a:prstGeom prst="rect">
            <a:avLst/>
          </a:prstGeom>
        </p:spPr>
      </p:pic>
      <p:sp>
        <p:nvSpPr>
          <p:cNvPr id="2" name="Title 1"/>
          <p:cNvSpPr>
            <a:spLocks noGrp="1"/>
          </p:cNvSpPr>
          <p:nvPr>
            <p:ph type="title"/>
          </p:nvPr>
        </p:nvSpPr>
        <p:spPr/>
        <p:txBody>
          <a:bodyPr/>
          <a:lstStyle/>
          <a:p>
            <a:r>
              <a:rPr lang="en-GB" dirty="0" smtClean="0"/>
              <a:t>Difference and discrimination</a:t>
            </a:r>
            <a:endParaRPr lang="en-GB" dirty="0"/>
          </a:p>
        </p:txBody>
      </p:sp>
      <p:sp>
        <p:nvSpPr>
          <p:cNvPr id="3" name="Content Placeholder 2"/>
          <p:cNvSpPr>
            <a:spLocks noGrp="1"/>
          </p:cNvSpPr>
          <p:nvPr>
            <p:ph idx="1"/>
          </p:nvPr>
        </p:nvSpPr>
        <p:spPr/>
        <p:txBody>
          <a:bodyPr>
            <a:normAutofit fontScale="92500"/>
          </a:bodyPr>
          <a:lstStyle/>
          <a:p>
            <a:r>
              <a:rPr lang="en-GB" dirty="0" smtClean="0"/>
              <a:t>Looking back on history we are often shocked by how we treated certain groups for example LGBGT individuals;</a:t>
            </a:r>
          </a:p>
          <a:p>
            <a:r>
              <a:rPr lang="en-GB" dirty="0" smtClean="0"/>
              <a:t>In the past homosexuality was illegal in the UK. Individuals were expected to live a secret life to conform with the accepted norms of the day. </a:t>
            </a:r>
          </a:p>
          <a:p>
            <a:r>
              <a:rPr lang="en-GB" dirty="0" smtClean="0"/>
              <a:t>Those not conforming were criminalised and often subjected to treatment in order to cure them of their condition.</a:t>
            </a:r>
          </a:p>
          <a:p>
            <a:endParaRPr lang="en-GB" dirty="0"/>
          </a:p>
        </p:txBody>
      </p:sp>
    </p:spTree>
    <p:extLst>
      <p:ext uri="{BB962C8B-B14F-4D97-AF65-F5344CB8AC3E}">
        <p14:creationId xmlns:p14="http://schemas.microsoft.com/office/powerpoint/2010/main" val="280713722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Neurodiversity and Social Justice</a:t>
            </a:r>
            <a:endParaRPr lang="en-GB" dirty="0"/>
          </a:p>
        </p:txBody>
      </p:sp>
      <p:sp>
        <p:nvSpPr>
          <p:cNvPr id="3" name="Content Placeholder 2"/>
          <p:cNvSpPr>
            <a:spLocks noGrp="1"/>
          </p:cNvSpPr>
          <p:nvPr>
            <p:ph idx="1"/>
          </p:nvPr>
        </p:nvSpPr>
        <p:spPr>
          <a:xfrm>
            <a:off x="628650" y="1569308"/>
            <a:ext cx="7886700" cy="5072190"/>
          </a:xfrm>
        </p:spPr>
        <p:txBody>
          <a:bodyPr>
            <a:normAutofit fontScale="92500" lnSpcReduction="20000"/>
          </a:bodyPr>
          <a:lstStyle/>
          <a:p>
            <a:r>
              <a:rPr lang="en-GB" dirty="0" smtClean="0"/>
              <a:t>Autism, ADHD and other developmental conditions are areas where we still expect people to conform to a notion of what is ‘normal’ or typical.</a:t>
            </a:r>
          </a:p>
          <a:p>
            <a:r>
              <a:rPr lang="en-GB" dirty="0" smtClean="0"/>
              <a:t>Neurodiversity is an approach that sees these ‘conditions’ as alternative or different was of experiencing the world;</a:t>
            </a:r>
          </a:p>
          <a:p>
            <a:r>
              <a:rPr lang="en-GB" dirty="0" smtClean="0"/>
              <a:t>Rather than seeking to ‘cure’ or make these people fit in with what is classed as ‘normal’ the neurodiversity approach focuses on accepting and accommodating individual differences.</a:t>
            </a:r>
            <a:endParaRPr lang="en-GB"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73795" y="5412258"/>
            <a:ext cx="2570205" cy="1445741"/>
          </a:xfrm>
          <a:prstGeom prst="rect">
            <a:avLst/>
          </a:prstGeom>
        </p:spPr>
      </p:pic>
    </p:spTree>
    <p:extLst>
      <p:ext uri="{BB962C8B-B14F-4D97-AF65-F5344CB8AC3E}">
        <p14:creationId xmlns:p14="http://schemas.microsoft.com/office/powerpoint/2010/main" val="88603453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Why Neurodiversity?</a:t>
            </a:r>
            <a:endParaRPr lang="en-GB" dirty="0"/>
          </a:p>
        </p:txBody>
      </p:sp>
      <p:sp>
        <p:nvSpPr>
          <p:cNvPr id="3" name="Content Placeholder 2"/>
          <p:cNvSpPr>
            <a:spLocks noGrp="1"/>
          </p:cNvSpPr>
          <p:nvPr>
            <p:ph idx="1"/>
          </p:nvPr>
        </p:nvSpPr>
        <p:spPr/>
        <p:txBody>
          <a:bodyPr>
            <a:normAutofit fontScale="85000" lnSpcReduction="20000"/>
          </a:bodyPr>
          <a:lstStyle/>
          <a:p>
            <a:r>
              <a:rPr lang="en-GB" dirty="0" smtClean="0"/>
              <a:t>Recognising </a:t>
            </a:r>
            <a:r>
              <a:rPr lang="en-GB" dirty="0"/>
              <a:t>Neurodiversity acknowledges that we are all different and experience the world in different </a:t>
            </a:r>
            <a:r>
              <a:rPr lang="en-GB" dirty="0" smtClean="0"/>
              <a:t>ways</a:t>
            </a:r>
          </a:p>
          <a:p>
            <a:r>
              <a:rPr lang="en-GB" dirty="0" smtClean="0"/>
              <a:t>Rather </a:t>
            </a:r>
            <a:r>
              <a:rPr lang="en-GB" dirty="0"/>
              <a:t>than </a:t>
            </a:r>
            <a:r>
              <a:rPr lang="en-GB" dirty="0" smtClean="0"/>
              <a:t>focusing solely on diagnosis, the Neurodiversity Future Pathway seeks to accept </a:t>
            </a:r>
            <a:r>
              <a:rPr lang="en-GB" dirty="0"/>
              <a:t>and </a:t>
            </a:r>
            <a:r>
              <a:rPr lang="en-GB" dirty="0" smtClean="0"/>
              <a:t>accommodate these differences.</a:t>
            </a:r>
          </a:p>
          <a:p>
            <a:r>
              <a:rPr lang="en-GB" dirty="0" smtClean="0"/>
              <a:t>This will require training and support for schools, families and other professionals.</a:t>
            </a:r>
          </a:p>
          <a:p>
            <a:r>
              <a:rPr lang="en-GB" dirty="0" smtClean="0"/>
              <a:t>It will also require series to be reconfigured so that support is available earlier and without need for a diagnosis.</a:t>
            </a:r>
          </a:p>
          <a:p>
            <a:r>
              <a:rPr lang="en-GB" dirty="0" smtClean="0"/>
              <a:t>Diagnosis will still be available, but resources won’t be constrained by this.</a:t>
            </a:r>
            <a:endParaRPr lang="en-GB" dirty="0"/>
          </a:p>
          <a:p>
            <a:pPr marL="0" indent="0">
              <a:buNone/>
            </a:pPr>
            <a:endParaRPr lang="en-GB" dirty="0"/>
          </a:p>
        </p:txBody>
      </p:sp>
    </p:spTree>
    <p:extLst>
      <p:ext uri="{BB962C8B-B14F-4D97-AF65-F5344CB8AC3E}">
        <p14:creationId xmlns:p14="http://schemas.microsoft.com/office/powerpoint/2010/main" val="286793280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96100" y="3829350"/>
            <a:ext cx="1952625" cy="1952625"/>
          </a:xfrm>
          <a:prstGeom prst="rect">
            <a:avLst/>
          </a:prstGeom>
        </p:spPr>
      </p:pic>
      <p:sp>
        <p:nvSpPr>
          <p:cNvPr id="2" name="Title 1"/>
          <p:cNvSpPr>
            <a:spLocks noGrp="1"/>
          </p:cNvSpPr>
          <p:nvPr>
            <p:ph type="title"/>
          </p:nvPr>
        </p:nvSpPr>
        <p:spPr/>
        <p:txBody>
          <a:bodyPr>
            <a:normAutofit fontScale="90000"/>
          </a:bodyPr>
          <a:lstStyle/>
          <a:p>
            <a:r>
              <a:rPr lang="en-GB" dirty="0" smtClean="0"/>
              <a:t>Introducing the Neurodiversity Future Pathway Project</a:t>
            </a:r>
            <a:endParaRPr lang="en-GB" dirty="0"/>
          </a:p>
        </p:txBody>
      </p:sp>
      <p:sp>
        <p:nvSpPr>
          <p:cNvPr id="3" name="Content Placeholder 2"/>
          <p:cNvSpPr>
            <a:spLocks noGrp="1"/>
          </p:cNvSpPr>
          <p:nvPr>
            <p:ph idx="1"/>
          </p:nvPr>
        </p:nvSpPr>
        <p:spPr>
          <a:xfrm>
            <a:off x="368299" y="2134694"/>
            <a:ext cx="7632700" cy="4351338"/>
          </a:xfrm>
        </p:spPr>
        <p:txBody>
          <a:bodyPr>
            <a:normAutofit/>
          </a:bodyPr>
          <a:lstStyle/>
          <a:p>
            <a:pPr marL="0" indent="0">
              <a:buNone/>
            </a:pPr>
            <a:r>
              <a:rPr lang="en-GB" sz="3000" dirty="0" smtClean="0"/>
              <a:t>Developing needs led rather than diagnosis led support and services</a:t>
            </a:r>
          </a:p>
          <a:p>
            <a:pPr marL="457200" lvl="1" indent="0">
              <a:buNone/>
            </a:pPr>
            <a:endParaRPr lang="en-GB" sz="1800" dirty="0" smtClean="0"/>
          </a:p>
          <a:p>
            <a:pPr lvl="1"/>
            <a:r>
              <a:rPr lang="en-GB" sz="2600" dirty="0" smtClean="0"/>
              <a:t>Help, support and resources available to a neuro diverse population, without need for diagnosis</a:t>
            </a:r>
          </a:p>
          <a:p>
            <a:pPr lvl="1"/>
            <a:r>
              <a:rPr lang="en-GB" sz="2600" dirty="0" smtClean="0"/>
              <a:t>Neuro-diversity recognised and acknowledged from an early stage</a:t>
            </a:r>
          </a:p>
          <a:p>
            <a:pPr lvl="1"/>
            <a:r>
              <a:rPr lang="en-GB" sz="2600" dirty="0" smtClean="0"/>
              <a:t>Neuro-diversity valued and celebrated</a:t>
            </a:r>
          </a:p>
          <a:p>
            <a:pPr marL="0" indent="0">
              <a:buNone/>
            </a:pPr>
            <a:endParaRPr lang="en-GB" sz="3000" dirty="0"/>
          </a:p>
          <a:p>
            <a:endParaRPr lang="en-GB" dirty="0"/>
          </a:p>
        </p:txBody>
      </p:sp>
    </p:spTree>
    <p:extLst>
      <p:ext uri="{BB962C8B-B14F-4D97-AF65-F5344CB8AC3E}">
        <p14:creationId xmlns:p14="http://schemas.microsoft.com/office/powerpoint/2010/main" val="3039087855"/>
      </p:ext>
    </p:extLst>
  </p:cSld>
  <p:clrMapOvr>
    <a:masterClrMapping/>
  </p:clrMapOvr>
  <mc:AlternateContent xmlns:mc="http://schemas.openxmlformats.org/markup-compatibility/2006" xmlns:p14="http://schemas.microsoft.com/office/powerpoint/2010/main">
    <mc:Choice Requires="p14">
      <p:transition spd="slow" p14:dur="2000" advTm="61072"/>
    </mc:Choice>
    <mc:Fallback xmlns="">
      <p:transition spd="slow" advTm="61072"/>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10462" y="4331059"/>
            <a:ext cx="1404938" cy="1845904"/>
          </a:xfrm>
          <a:prstGeom prst="rect">
            <a:avLst/>
          </a:prstGeom>
        </p:spPr>
      </p:pic>
      <p:sp>
        <p:nvSpPr>
          <p:cNvPr id="2" name="Title 1"/>
          <p:cNvSpPr>
            <a:spLocks noGrp="1"/>
          </p:cNvSpPr>
          <p:nvPr>
            <p:ph type="title"/>
          </p:nvPr>
        </p:nvSpPr>
        <p:spPr/>
        <p:txBody>
          <a:bodyPr>
            <a:normAutofit/>
          </a:bodyPr>
          <a:lstStyle/>
          <a:p>
            <a:r>
              <a:rPr lang="en-GB" dirty="0" smtClean="0"/>
              <a:t>What will be different for schools?</a:t>
            </a:r>
            <a:endParaRPr lang="en-GB" dirty="0"/>
          </a:p>
        </p:txBody>
      </p:sp>
      <p:sp>
        <p:nvSpPr>
          <p:cNvPr id="3" name="Content Placeholder 2"/>
          <p:cNvSpPr>
            <a:spLocks noGrp="1"/>
          </p:cNvSpPr>
          <p:nvPr>
            <p:ph idx="1"/>
          </p:nvPr>
        </p:nvSpPr>
        <p:spPr/>
        <p:txBody>
          <a:bodyPr>
            <a:normAutofit fontScale="85000" lnSpcReduction="20000"/>
          </a:bodyPr>
          <a:lstStyle/>
          <a:p>
            <a:r>
              <a:rPr lang="en-GB" dirty="0" smtClean="0"/>
              <a:t>Training and advice about Neurodiversity and support to become a ‘Neurodiversity Friendly’ school.</a:t>
            </a:r>
          </a:p>
          <a:p>
            <a:r>
              <a:rPr lang="en-GB" dirty="0" smtClean="0"/>
              <a:t>Access to the ‘Neurodiversity Profile’ to support school based identification of Neurodiversity.</a:t>
            </a:r>
          </a:p>
          <a:p>
            <a:r>
              <a:rPr lang="en-GB" dirty="0" smtClean="0"/>
              <a:t>Support on what to do when a YP is neurodiverse, based on the professionally developed ‘Advice Bank’.</a:t>
            </a:r>
          </a:p>
          <a:p>
            <a:r>
              <a:rPr lang="en-GB" dirty="0" smtClean="0"/>
              <a:t>Access to Neurodiversity professional consultations when a child’s needs are complex (OT / EP / Paediatrician / CAMHs </a:t>
            </a:r>
            <a:r>
              <a:rPr lang="en-GB" dirty="0" err="1" smtClean="0"/>
              <a:t>etc</a:t>
            </a:r>
            <a:r>
              <a:rPr lang="en-GB" dirty="0" smtClean="0"/>
              <a:t>).</a:t>
            </a:r>
          </a:p>
          <a:p>
            <a:r>
              <a:rPr lang="en-GB" dirty="0" smtClean="0"/>
              <a:t>School based multidisciplinary ND diagnosis if     deemed appropriate</a:t>
            </a:r>
          </a:p>
          <a:p>
            <a:r>
              <a:rPr lang="en-GB" dirty="0" smtClean="0"/>
              <a:t>Access to the Neurodiversity Support web resource</a:t>
            </a:r>
          </a:p>
          <a:p>
            <a:endParaRPr lang="en-GB" dirty="0"/>
          </a:p>
        </p:txBody>
      </p:sp>
    </p:spTree>
    <p:extLst>
      <p:ext uri="{BB962C8B-B14F-4D97-AF65-F5344CB8AC3E}">
        <p14:creationId xmlns:p14="http://schemas.microsoft.com/office/powerpoint/2010/main" val="546886867"/>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GB" dirty="0" smtClean="0"/>
              <a:t>Neurodiversity Future Pathways Summary</a:t>
            </a:r>
            <a:endParaRPr lang="en-GB" dirty="0"/>
          </a:p>
        </p:txBody>
      </p:sp>
      <p:graphicFrame>
        <p:nvGraphicFramePr>
          <p:cNvPr id="4" name="Diagram 3"/>
          <p:cNvGraphicFramePr/>
          <p:nvPr>
            <p:extLst/>
          </p:nvPr>
        </p:nvGraphicFramePr>
        <p:xfrm>
          <a:off x="1524000" y="2033589"/>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7" name="Diagram 6"/>
          <p:cNvGraphicFramePr/>
          <p:nvPr>
            <p:extLst/>
          </p:nvPr>
        </p:nvGraphicFramePr>
        <p:xfrm>
          <a:off x="228600" y="3219450"/>
          <a:ext cx="2057400" cy="2400302"/>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3794917427"/>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Neurodiversity Friendly School Charter </a:t>
            </a:r>
            <a:endParaRPr lang="en-GB" dirty="0"/>
          </a:p>
        </p:txBody>
      </p:sp>
      <p:graphicFrame>
        <p:nvGraphicFramePr>
          <p:cNvPr id="4" name="Content Placeholder 3"/>
          <p:cNvGraphicFramePr>
            <a:graphicFrameLocks noGrp="1"/>
          </p:cNvGraphicFramePr>
          <p:nvPr>
            <p:ph idx="1"/>
            <p:extLst/>
          </p:nvPr>
        </p:nvGraphicFramePr>
        <p:xfrm>
          <a:off x="533400" y="1690690"/>
          <a:ext cx="7753350" cy="4500558"/>
        </p:xfrm>
        <a:graphic>
          <a:graphicData uri="http://schemas.openxmlformats.org/drawingml/2006/table">
            <a:tbl>
              <a:tblPr firstRow="1" firstCol="1" bandRow="1">
                <a:tableStyleId>{10A1B5D5-9B99-4C35-A422-299274C87663}</a:tableStyleId>
              </a:tblPr>
              <a:tblGrid>
                <a:gridCol w="4724400">
                  <a:extLst>
                    <a:ext uri="{9D8B030D-6E8A-4147-A177-3AD203B41FA5}">
                      <a16:colId xmlns:a16="http://schemas.microsoft.com/office/drawing/2014/main" val="4030565832"/>
                    </a:ext>
                  </a:extLst>
                </a:gridCol>
                <a:gridCol w="3028950">
                  <a:extLst>
                    <a:ext uri="{9D8B030D-6E8A-4147-A177-3AD203B41FA5}">
                      <a16:colId xmlns:a16="http://schemas.microsoft.com/office/drawing/2014/main" val="781446053"/>
                    </a:ext>
                  </a:extLst>
                </a:gridCol>
              </a:tblGrid>
              <a:tr h="800480">
                <a:tc gridSpan="2">
                  <a:txBody>
                    <a:bodyPr/>
                    <a:lstStyle/>
                    <a:p>
                      <a:pPr>
                        <a:lnSpc>
                          <a:spcPct val="107000"/>
                        </a:lnSpc>
                        <a:spcAft>
                          <a:spcPts val="0"/>
                        </a:spcAft>
                      </a:pPr>
                      <a:r>
                        <a:rPr lang="en-GB" sz="1200" dirty="0">
                          <a:effectLst/>
                        </a:rPr>
                        <a:t>As a school, we recognise Neurodiversity as the differences between people in relation to how they socialise, learn, give attention and feel, in various areas of life. Instead of seeing these differences as deficits or things to be cured, we are committed to putting reasonable adjustments in place to support neurodiverse people to play a full part in the life of our school. We do this by:</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4241" marR="54241" marT="0" marB="0" anchor="ctr"/>
                </a:tc>
                <a:tc hMerge="1">
                  <a:txBody>
                    <a:bodyPr/>
                    <a:lstStyle/>
                    <a:p>
                      <a:endParaRPr lang="en-GB"/>
                    </a:p>
                  </a:txBody>
                  <a:tcPr/>
                </a:tc>
                <a:extLst>
                  <a:ext uri="{0D108BD9-81ED-4DB2-BD59-A6C34878D82A}">
                    <a16:rowId xmlns:a16="http://schemas.microsoft.com/office/drawing/2014/main" val="1473555266"/>
                  </a:ext>
                </a:extLst>
              </a:tr>
              <a:tr h="800480">
                <a:tc>
                  <a:txBody>
                    <a:bodyPr/>
                    <a:lstStyle/>
                    <a:p>
                      <a:pPr marL="342900" lvl="0" indent="-342900">
                        <a:lnSpc>
                          <a:spcPct val="107000"/>
                        </a:lnSpc>
                        <a:spcAft>
                          <a:spcPts val="0"/>
                        </a:spcAft>
                        <a:buFont typeface="+mj-lt"/>
                        <a:buAutoNum type="arabicPeriod"/>
                      </a:pPr>
                      <a:r>
                        <a:rPr lang="en-GB" sz="1200" dirty="0">
                          <a:effectLst/>
                        </a:rPr>
                        <a:t>Ensuring that everyone in our school community has received training on Neurodiversity and recognises their responsibility in making school as accessible as possible</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4241" marR="54241" marT="0" marB="0" anchor="ctr"/>
                </a:tc>
                <a:tc>
                  <a:txBody>
                    <a:bodyPr/>
                    <a:lstStyle/>
                    <a:p>
                      <a:pPr>
                        <a:lnSpc>
                          <a:spcPct val="107000"/>
                        </a:lnSpc>
                        <a:spcAft>
                          <a:spcPts val="0"/>
                        </a:spcAft>
                      </a:pPr>
                      <a:r>
                        <a:rPr lang="en-GB" sz="1200" dirty="0" err="1">
                          <a:effectLst/>
                        </a:rPr>
                        <a:t>Eg</a:t>
                      </a:r>
                      <a:r>
                        <a:rPr lang="en-GB" sz="1200" dirty="0">
                          <a:effectLst/>
                        </a:rPr>
                        <a:t>: </a:t>
                      </a:r>
                      <a:r>
                        <a:rPr lang="en-GB" sz="1200" dirty="0" smtClean="0">
                          <a:effectLst/>
                        </a:rPr>
                        <a:t>Description of how individual school is doing this, co-constructed with school and community</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4241" marR="54241" marT="0" marB="0" anchor="ctr"/>
                </a:tc>
                <a:extLst>
                  <a:ext uri="{0D108BD9-81ED-4DB2-BD59-A6C34878D82A}">
                    <a16:rowId xmlns:a16="http://schemas.microsoft.com/office/drawing/2014/main" val="3862654033"/>
                  </a:ext>
                </a:extLst>
              </a:tr>
              <a:tr h="699706">
                <a:tc>
                  <a:txBody>
                    <a:bodyPr/>
                    <a:lstStyle/>
                    <a:p>
                      <a:pPr marL="342900" lvl="0" indent="-342900">
                        <a:lnSpc>
                          <a:spcPct val="107000"/>
                        </a:lnSpc>
                        <a:spcAft>
                          <a:spcPts val="0"/>
                        </a:spcAft>
                        <a:buFont typeface="+mj-lt"/>
                        <a:buAutoNum type="arabicPeriod" startAt="2"/>
                      </a:pPr>
                      <a:r>
                        <a:rPr lang="en-GB" sz="1200" dirty="0">
                          <a:effectLst/>
                        </a:rPr>
                        <a:t>Making reasonable adjustments as a matter of course so that neurodiverse members of the school community are able to work and learn successfully</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4241" marR="54241" marT="0" marB="0" anchor="ctr"/>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t>Eg: Description of how individual school is doing this, co-constructed with school and community</a:t>
                      </a:r>
                      <a:endParaRPr kumimoji="0" lang="en-GB"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txBody>
                  <a:tcPr marL="54241" marR="54241" marT="0" marB="0" anchor="ctr"/>
                </a:tc>
                <a:extLst>
                  <a:ext uri="{0D108BD9-81ED-4DB2-BD59-A6C34878D82A}">
                    <a16:rowId xmlns:a16="http://schemas.microsoft.com/office/drawing/2014/main" val="685590250"/>
                  </a:ext>
                </a:extLst>
              </a:tr>
              <a:tr h="800480">
                <a:tc>
                  <a:txBody>
                    <a:bodyPr/>
                    <a:lstStyle/>
                    <a:p>
                      <a:pPr marL="342900" lvl="0" indent="-342900">
                        <a:lnSpc>
                          <a:spcPct val="107000"/>
                        </a:lnSpc>
                        <a:spcAft>
                          <a:spcPts val="0"/>
                        </a:spcAft>
                        <a:buFont typeface="+mj-lt"/>
                        <a:buAutoNum type="arabicPeriod" startAt="3"/>
                      </a:pPr>
                      <a:r>
                        <a:rPr lang="en-GB" sz="1200" dirty="0">
                          <a:effectLst/>
                        </a:rPr>
                        <a:t>Working with young people and their families, when they self-identify as neurodiverse to signpost to sources of information and  identify what individual adjustments are required</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4241" marR="54241" marT="0" marB="0" anchor="ctr"/>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t>Eg: Description of how individual school is doing this, co-constructed with school and community</a:t>
                      </a:r>
                      <a:endParaRPr kumimoji="0" lang="en-GB"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txBody>
                  <a:tcPr marL="54241" marR="54241" marT="0" marB="0" anchor="ctr"/>
                </a:tc>
                <a:extLst>
                  <a:ext uri="{0D108BD9-81ED-4DB2-BD59-A6C34878D82A}">
                    <a16:rowId xmlns:a16="http://schemas.microsoft.com/office/drawing/2014/main" val="2083669931"/>
                  </a:ext>
                </a:extLst>
              </a:tr>
              <a:tr h="699706">
                <a:tc>
                  <a:txBody>
                    <a:bodyPr/>
                    <a:lstStyle/>
                    <a:p>
                      <a:pPr marL="342900" lvl="0" indent="-342900">
                        <a:lnSpc>
                          <a:spcPct val="107000"/>
                        </a:lnSpc>
                        <a:spcAft>
                          <a:spcPts val="0"/>
                        </a:spcAft>
                        <a:buFont typeface="+mj-lt"/>
                        <a:buAutoNum type="arabicPeriod" startAt="4"/>
                      </a:pPr>
                      <a:r>
                        <a:rPr lang="en-GB" sz="1200" dirty="0">
                          <a:effectLst/>
                        </a:rPr>
                        <a:t>Using the Neurodiversity profile, support plan and other tools to address more complex needs</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4241" marR="54241" marT="0" marB="0" anchor="ctr"/>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t>Eg: Description of how individual school is doing this, co-constructed with school and community</a:t>
                      </a:r>
                      <a:endParaRPr kumimoji="0" lang="en-GB"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txBody>
                  <a:tcPr marL="54241" marR="54241" marT="0" marB="0" anchor="ctr"/>
                </a:tc>
                <a:extLst>
                  <a:ext uri="{0D108BD9-81ED-4DB2-BD59-A6C34878D82A}">
                    <a16:rowId xmlns:a16="http://schemas.microsoft.com/office/drawing/2014/main" val="4141094486"/>
                  </a:ext>
                </a:extLst>
              </a:tr>
              <a:tr h="699706">
                <a:tc>
                  <a:txBody>
                    <a:bodyPr/>
                    <a:lstStyle/>
                    <a:p>
                      <a:pPr marL="342900" lvl="0" indent="-342900">
                        <a:lnSpc>
                          <a:spcPct val="107000"/>
                        </a:lnSpc>
                        <a:spcAft>
                          <a:spcPts val="0"/>
                        </a:spcAft>
                        <a:buFont typeface="+mj-lt"/>
                        <a:buAutoNum type="arabicPeriod" startAt="5"/>
                      </a:pPr>
                      <a:r>
                        <a:rPr lang="en-GB" sz="1200" dirty="0">
                          <a:effectLst/>
                        </a:rPr>
                        <a:t>Collaborating with other agencies to ensure that neurodiverse needs are identified and met in a coordinated way.</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4241" marR="54241" marT="0" marB="0" anchor="ctr"/>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GB" sz="1200" b="0" i="0" u="none" strike="noStrike" kern="1200" cap="none" spc="0" normalizeH="0" baseline="0" noProof="0" dirty="0" err="1" smtClean="0">
                          <a:ln>
                            <a:noFill/>
                          </a:ln>
                          <a:solidFill>
                            <a:prstClr val="black"/>
                          </a:solidFill>
                          <a:effectLst/>
                          <a:uLnTx/>
                          <a:uFillTx/>
                          <a:latin typeface="Calibri" panose="020F0502020204030204"/>
                          <a:ea typeface="+mn-ea"/>
                          <a:cs typeface="+mn-cs"/>
                        </a:rPr>
                        <a:t>Eg</a:t>
                      </a:r>
                      <a:r>
                        <a:rPr kumimoji="0" lang="en-GB" sz="1200" b="0" i="0" u="none" strike="noStrike" kern="1200" cap="none" spc="0" normalizeH="0" baseline="0" noProof="0" dirty="0" smtClean="0">
                          <a:ln>
                            <a:noFill/>
                          </a:ln>
                          <a:solidFill>
                            <a:prstClr val="black"/>
                          </a:solidFill>
                          <a:effectLst/>
                          <a:uLnTx/>
                          <a:uFillTx/>
                          <a:latin typeface="Calibri" panose="020F0502020204030204"/>
                          <a:ea typeface="+mn-ea"/>
                          <a:cs typeface="+mn-cs"/>
                        </a:rPr>
                        <a:t>: Description of how individual school is doing this, co-constructed with school and community</a:t>
                      </a:r>
                      <a:endParaRPr kumimoji="0" lang="en-GB"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txBody>
                  <a:tcPr marL="54241" marR="54241" marT="0" marB="0" anchor="ctr"/>
                </a:tc>
                <a:extLst>
                  <a:ext uri="{0D108BD9-81ED-4DB2-BD59-A6C34878D82A}">
                    <a16:rowId xmlns:a16="http://schemas.microsoft.com/office/drawing/2014/main" val="870492736"/>
                  </a:ext>
                </a:extLst>
              </a:tr>
            </a:tbl>
          </a:graphicData>
        </a:graphic>
      </p:graphicFrame>
    </p:spTree>
    <p:extLst>
      <p:ext uri="{BB962C8B-B14F-4D97-AF65-F5344CB8AC3E}">
        <p14:creationId xmlns:p14="http://schemas.microsoft.com/office/powerpoint/2010/main" val="39299832"/>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Neurodiversity Early Identification</a:t>
            </a:r>
            <a:endParaRPr lang="en-GB" dirty="0"/>
          </a:p>
        </p:txBody>
      </p:sp>
      <p:graphicFrame>
        <p:nvGraphicFramePr>
          <p:cNvPr id="4" name="Content Placeholder 3"/>
          <p:cNvGraphicFramePr>
            <a:graphicFrameLocks noGrp="1"/>
          </p:cNvGraphicFramePr>
          <p:nvPr>
            <p:ph idx="1"/>
            <p:extLst/>
          </p:nvPr>
        </p:nvGraphicFramePr>
        <p:xfrm>
          <a:off x="285750" y="1385886"/>
          <a:ext cx="6305549" cy="4652963"/>
        </p:xfrm>
        <a:graphic>
          <a:graphicData uri="http://schemas.openxmlformats.org/drawingml/2006/table">
            <a:tbl>
              <a:tblPr firstRow="1" firstCol="1" bandRow="1">
                <a:tableStyleId>{5C22544A-7EE6-4342-B048-85BDC9FD1C3A}</a:tableStyleId>
              </a:tblPr>
              <a:tblGrid>
                <a:gridCol w="3928790">
                  <a:extLst>
                    <a:ext uri="{9D8B030D-6E8A-4147-A177-3AD203B41FA5}">
                      <a16:colId xmlns:a16="http://schemas.microsoft.com/office/drawing/2014/main" val="8135383"/>
                    </a:ext>
                  </a:extLst>
                </a:gridCol>
                <a:gridCol w="792253">
                  <a:extLst>
                    <a:ext uri="{9D8B030D-6E8A-4147-A177-3AD203B41FA5}">
                      <a16:colId xmlns:a16="http://schemas.microsoft.com/office/drawing/2014/main" val="1717858248"/>
                    </a:ext>
                  </a:extLst>
                </a:gridCol>
                <a:gridCol w="792253">
                  <a:extLst>
                    <a:ext uri="{9D8B030D-6E8A-4147-A177-3AD203B41FA5}">
                      <a16:colId xmlns:a16="http://schemas.microsoft.com/office/drawing/2014/main" val="1705237088"/>
                    </a:ext>
                  </a:extLst>
                </a:gridCol>
                <a:gridCol w="792253">
                  <a:extLst>
                    <a:ext uri="{9D8B030D-6E8A-4147-A177-3AD203B41FA5}">
                      <a16:colId xmlns:a16="http://schemas.microsoft.com/office/drawing/2014/main" val="3563357082"/>
                    </a:ext>
                  </a:extLst>
                </a:gridCol>
              </a:tblGrid>
              <a:tr h="2566557">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GB" sz="1400" dirty="0">
                          <a:effectLst/>
                        </a:rPr>
                        <a:t> </a:t>
                      </a:r>
                      <a:r>
                        <a:rPr lang="en-GB" sz="1800" b="1" kern="1200" dirty="0" smtClean="0">
                          <a:solidFill>
                            <a:schemeClr val="lt1"/>
                          </a:solidFill>
                          <a:effectLst/>
                          <a:latin typeface="+mn-lt"/>
                          <a:ea typeface="+mn-ea"/>
                          <a:cs typeface="+mn-cs"/>
                        </a:rPr>
                        <a:t>Sometimes people who are neurodiverse need some changes to be made in school to help them get along better. Think</a:t>
                      </a:r>
                      <a:r>
                        <a:rPr lang="en-GB" sz="1800" b="1" kern="1200" baseline="0" dirty="0" smtClean="0">
                          <a:solidFill>
                            <a:schemeClr val="lt1"/>
                          </a:solidFill>
                          <a:effectLst/>
                          <a:latin typeface="+mn-lt"/>
                          <a:ea typeface="+mn-ea"/>
                          <a:cs typeface="+mn-cs"/>
                        </a:rPr>
                        <a:t> about the statements below and see where you might be neurodiverse </a:t>
                      </a:r>
                      <a:endParaRPr lang="en-GB" sz="1800" b="1" kern="1200" dirty="0" smtClean="0">
                        <a:solidFill>
                          <a:schemeClr val="lt1"/>
                        </a:solidFill>
                        <a:effectLst/>
                        <a:latin typeface="+mn-lt"/>
                        <a:ea typeface="+mn-ea"/>
                        <a:cs typeface="+mn-cs"/>
                      </a:endParaRPr>
                    </a:p>
                    <a:p>
                      <a:pPr>
                        <a:lnSpc>
                          <a:spcPct val="107000"/>
                        </a:lnSpc>
                        <a:spcAft>
                          <a:spcPts val="0"/>
                        </a:spcAft>
                      </a:pP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400" dirty="0" smtClean="0">
                          <a:effectLst/>
                        </a:rPr>
                        <a:t>Most people are like me</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400" dirty="0" smtClean="0">
                          <a:effectLst/>
                        </a:rPr>
                        <a:t>Some people are like me</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400">
                          <a:effectLst/>
                        </a:rPr>
                        <a:t>There’s hardly anyone like me.</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059778026"/>
                  </a:ext>
                </a:extLst>
              </a:tr>
              <a:tr h="231823">
                <a:tc>
                  <a:txBody>
                    <a:bodyPr/>
                    <a:lstStyle/>
                    <a:p>
                      <a:pPr>
                        <a:lnSpc>
                          <a:spcPct val="107000"/>
                        </a:lnSpc>
                        <a:spcAft>
                          <a:spcPts val="0"/>
                        </a:spcAft>
                      </a:pPr>
                      <a:r>
                        <a:rPr lang="en-GB" sz="1400">
                          <a:effectLst/>
                        </a:rPr>
                        <a:t>Talking to other people</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400">
                          <a:effectLst/>
                        </a:rPr>
                        <a:t> </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400">
                          <a:effectLst/>
                        </a:rPr>
                        <a:t> </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400">
                          <a:effectLst/>
                        </a:rPr>
                        <a:t> </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076047560"/>
                  </a:ext>
                </a:extLst>
              </a:tr>
              <a:tr h="231823">
                <a:tc>
                  <a:txBody>
                    <a:bodyPr/>
                    <a:lstStyle/>
                    <a:p>
                      <a:pPr>
                        <a:lnSpc>
                          <a:spcPct val="107000"/>
                        </a:lnSpc>
                        <a:spcAft>
                          <a:spcPts val="0"/>
                        </a:spcAft>
                      </a:pPr>
                      <a:r>
                        <a:rPr lang="en-GB" sz="1400">
                          <a:effectLst/>
                        </a:rPr>
                        <a:t>Getting along with other people</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400">
                          <a:effectLst/>
                        </a:rPr>
                        <a:t> </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400">
                          <a:effectLst/>
                        </a:rPr>
                        <a:t> </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400">
                          <a:effectLst/>
                        </a:rPr>
                        <a:t> </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625581693"/>
                  </a:ext>
                </a:extLst>
              </a:tr>
              <a:tr h="231823">
                <a:tc>
                  <a:txBody>
                    <a:bodyPr/>
                    <a:lstStyle/>
                    <a:p>
                      <a:pPr>
                        <a:lnSpc>
                          <a:spcPct val="107000"/>
                        </a:lnSpc>
                        <a:spcAft>
                          <a:spcPts val="0"/>
                        </a:spcAft>
                      </a:pPr>
                      <a:r>
                        <a:rPr lang="en-GB" sz="1400">
                          <a:effectLst/>
                        </a:rPr>
                        <a:t>Coping when things change</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400">
                          <a:effectLst/>
                        </a:rPr>
                        <a:t> </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400">
                          <a:effectLst/>
                        </a:rPr>
                        <a:t> </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400">
                          <a:effectLst/>
                        </a:rPr>
                        <a:t> </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385908241"/>
                  </a:ext>
                </a:extLst>
              </a:tr>
              <a:tr h="231823">
                <a:tc>
                  <a:txBody>
                    <a:bodyPr/>
                    <a:lstStyle/>
                    <a:p>
                      <a:pPr>
                        <a:lnSpc>
                          <a:spcPct val="107000"/>
                        </a:lnSpc>
                        <a:spcAft>
                          <a:spcPts val="0"/>
                        </a:spcAft>
                      </a:pPr>
                      <a:r>
                        <a:rPr lang="en-GB" sz="1400">
                          <a:effectLst/>
                        </a:rPr>
                        <a:t>Managing my feelings</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400">
                          <a:effectLst/>
                        </a:rPr>
                        <a:t> </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400">
                          <a:effectLst/>
                        </a:rPr>
                        <a:t> </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400">
                          <a:effectLst/>
                        </a:rPr>
                        <a:t> </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136196051"/>
                  </a:ext>
                </a:extLst>
              </a:tr>
              <a:tr h="231823">
                <a:tc>
                  <a:txBody>
                    <a:bodyPr/>
                    <a:lstStyle/>
                    <a:p>
                      <a:pPr>
                        <a:lnSpc>
                          <a:spcPct val="107000"/>
                        </a:lnSpc>
                        <a:spcAft>
                          <a:spcPts val="0"/>
                        </a:spcAft>
                      </a:pPr>
                      <a:r>
                        <a:rPr lang="en-GB" sz="1400">
                          <a:effectLst/>
                        </a:rPr>
                        <a:t>Concentrating on things in class</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400">
                          <a:effectLst/>
                        </a:rPr>
                        <a:t> </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400" dirty="0">
                          <a:effectLst/>
                        </a:rPr>
                        <a:t>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400">
                          <a:effectLst/>
                        </a:rPr>
                        <a:t> </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12379740"/>
                  </a:ext>
                </a:extLst>
              </a:tr>
              <a:tr h="231823">
                <a:tc>
                  <a:txBody>
                    <a:bodyPr/>
                    <a:lstStyle/>
                    <a:p>
                      <a:pPr>
                        <a:lnSpc>
                          <a:spcPct val="107000"/>
                        </a:lnSpc>
                        <a:spcAft>
                          <a:spcPts val="0"/>
                        </a:spcAft>
                      </a:pPr>
                      <a:r>
                        <a:rPr lang="en-GB" sz="1400">
                          <a:effectLst/>
                        </a:rPr>
                        <a:t>The things I’m interested in</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400">
                          <a:effectLst/>
                        </a:rPr>
                        <a:t> </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400">
                          <a:effectLst/>
                        </a:rPr>
                        <a:t> </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400">
                          <a:effectLst/>
                        </a:rPr>
                        <a:t> </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738606003"/>
                  </a:ext>
                </a:extLst>
              </a:tr>
              <a:tr h="463645">
                <a:tc>
                  <a:txBody>
                    <a:bodyPr/>
                    <a:lstStyle/>
                    <a:p>
                      <a:pPr>
                        <a:lnSpc>
                          <a:spcPct val="107000"/>
                        </a:lnSpc>
                        <a:spcAft>
                          <a:spcPts val="0"/>
                        </a:spcAft>
                      </a:pPr>
                      <a:r>
                        <a:rPr lang="en-GB" sz="1400" dirty="0">
                          <a:effectLst/>
                        </a:rPr>
                        <a:t>Coping with different sounds, smells, tastes and textures</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400">
                          <a:effectLst/>
                        </a:rPr>
                        <a:t> </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400">
                          <a:effectLst/>
                        </a:rPr>
                        <a:t> </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400">
                          <a:effectLst/>
                        </a:rPr>
                        <a:t> </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500955560"/>
                  </a:ext>
                </a:extLst>
              </a:tr>
              <a:tr h="231823">
                <a:tc>
                  <a:txBody>
                    <a:bodyPr/>
                    <a:lstStyle/>
                    <a:p>
                      <a:pPr>
                        <a:lnSpc>
                          <a:spcPct val="107000"/>
                        </a:lnSpc>
                        <a:spcAft>
                          <a:spcPts val="0"/>
                        </a:spcAft>
                      </a:pPr>
                      <a:r>
                        <a:rPr lang="en-GB" sz="1400" dirty="0">
                          <a:effectLst/>
                        </a:rPr>
                        <a:t>Moving around and doing sport</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400">
                          <a:effectLst/>
                        </a:rPr>
                        <a:t> </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400">
                          <a:effectLst/>
                        </a:rPr>
                        <a:t> </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400" dirty="0">
                          <a:effectLst/>
                        </a:rPr>
                        <a:t>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256784087"/>
                  </a:ext>
                </a:extLst>
              </a:tr>
            </a:tbl>
          </a:graphicData>
        </a:graphic>
      </p:graphicFrame>
      <p:pic>
        <p:nvPicPr>
          <p:cNvPr id="3" name="Picture 2"/>
          <p:cNvPicPr>
            <a:picLocks noChangeAspect="1"/>
          </p:cNvPicPr>
          <p:nvPr/>
        </p:nvPicPr>
        <p:blipFill rotWithShape="1">
          <a:blip r:embed="rId2"/>
          <a:srcRect l="5391" t="28271" r="45000" b="40485"/>
          <a:stretch/>
        </p:blipFill>
        <p:spPr>
          <a:xfrm>
            <a:off x="2757488" y="3200979"/>
            <a:ext cx="6048375" cy="3047422"/>
          </a:xfrm>
          <a:prstGeom prst="rect">
            <a:avLst/>
          </a:prstGeom>
        </p:spPr>
      </p:pic>
    </p:spTree>
    <p:extLst>
      <p:ext uri="{BB962C8B-B14F-4D97-AF65-F5344CB8AC3E}">
        <p14:creationId xmlns:p14="http://schemas.microsoft.com/office/powerpoint/2010/main" val="172357021"/>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Neurodiversity Passport</a:t>
            </a:r>
            <a:endParaRPr lang="en-GB" dirty="0"/>
          </a:p>
        </p:txBody>
      </p:sp>
      <p:pic>
        <p:nvPicPr>
          <p:cNvPr id="4" name="Content Placeholder 3"/>
          <p:cNvPicPr>
            <a:picLocks noGrp="1" noChangeAspect="1"/>
          </p:cNvPicPr>
          <p:nvPr>
            <p:ph idx="1"/>
          </p:nvPr>
        </p:nvPicPr>
        <p:blipFill rotWithShape="1">
          <a:blip r:embed="rId2"/>
          <a:srcRect l="25653" t="27075" r="30542" b="15763"/>
          <a:stretch/>
        </p:blipFill>
        <p:spPr>
          <a:xfrm>
            <a:off x="3790951" y="1267464"/>
            <a:ext cx="4972050" cy="5190486"/>
          </a:xfrm>
          <a:prstGeom prst="rect">
            <a:avLst/>
          </a:prstGeom>
        </p:spPr>
      </p:pic>
      <p:pic>
        <p:nvPicPr>
          <p:cNvPr id="3" name="Picture 2"/>
          <p:cNvPicPr>
            <a:picLocks noChangeAspect="1"/>
          </p:cNvPicPr>
          <p:nvPr/>
        </p:nvPicPr>
        <p:blipFill rotWithShape="1">
          <a:blip r:embed="rId3"/>
          <a:srcRect l="10859" t="19532" r="51758" b="9375"/>
          <a:stretch/>
        </p:blipFill>
        <p:spPr>
          <a:xfrm>
            <a:off x="1116806" y="1812851"/>
            <a:ext cx="2519363" cy="3833012"/>
          </a:xfrm>
          <a:prstGeom prst="rect">
            <a:avLst/>
          </a:prstGeom>
        </p:spPr>
      </p:pic>
    </p:spTree>
    <p:extLst>
      <p:ext uri="{BB962C8B-B14F-4D97-AF65-F5344CB8AC3E}">
        <p14:creationId xmlns:p14="http://schemas.microsoft.com/office/powerpoint/2010/main" val="212123448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3512209110"/>
              </p:ext>
            </p:extLst>
          </p:nvPr>
        </p:nvGraphicFramePr>
        <p:xfrm>
          <a:off x="-295275" y="26126"/>
          <a:ext cx="9534525" cy="693419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185850511"/>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p:cNvGraphicFramePr>
          <p:nvPr>
            <p:extLst/>
          </p:nvPr>
        </p:nvGraphicFramePr>
        <p:xfrm>
          <a:off x="628649" y="1485897"/>
          <a:ext cx="7820025" cy="4556978"/>
        </p:xfrm>
        <a:graphic>
          <a:graphicData uri="http://schemas.openxmlformats.org/drawingml/2006/table">
            <a:tbl>
              <a:tblPr>
                <a:tableStyleId>{5C22544A-7EE6-4342-B048-85BDC9FD1C3A}</a:tableStyleId>
              </a:tblPr>
              <a:tblGrid>
                <a:gridCol w="1583195">
                  <a:extLst>
                    <a:ext uri="{9D8B030D-6E8A-4147-A177-3AD203B41FA5}">
                      <a16:colId xmlns:a16="http://schemas.microsoft.com/office/drawing/2014/main" val="1725276388"/>
                    </a:ext>
                  </a:extLst>
                </a:gridCol>
                <a:gridCol w="2411611">
                  <a:extLst>
                    <a:ext uri="{9D8B030D-6E8A-4147-A177-3AD203B41FA5}">
                      <a16:colId xmlns:a16="http://schemas.microsoft.com/office/drawing/2014/main" val="1704424551"/>
                    </a:ext>
                  </a:extLst>
                </a:gridCol>
                <a:gridCol w="1813110">
                  <a:extLst>
                    <a:ext uri="{9D8B030D-6E8A-4147-A177-3AD203B41FA5}">
                      <a16:colId xmlns:a16="http://schemas.microsoft.com/office/drawing/2014/main" val="3469053644"/>
                    </a:ext>
                  </a:extLst>
                </a:gridCol>
                <a:gridCol w="2012109">
                  <a:extLst>
                    <a:ext uri="{9D8B030D-6E8A-4147-A177-3AD203B41FA5}">
                      <a16:colId xmlns:a16="http://schemas.microsoft.com/office/drawing/2014/main" val="1754003953"/>
                    </a:ext>
                  </a:extLst>
                </a:gridCol>
              </a:tblGrid>
              <a:tr h="606502">
                <a:tc>
                  <a:txBody>
                    <a:bodyPr/>
                    <a:lstStyle/>
                    <a:p>
                      <a:pPr algn="ctr" fontAlgn="t"/>
                      <a:r>
                        <a:rPr lang="en-GB" sz="1200" b="0" i="0" u="none" strike="noStrike" dirty="0" smtClean="0">
                          <a:solidFill>
                            <a:srgbClr val="000000"/>
                          </a:solidFill>
                          <a:effectLst/>
                          <a:latin typeface="+mn-lt"/>
                        </a:rPr>
                        <a:t>Neurodiversity Area</a:t>
                      </a:r>
                      <a:endParaRPr lang="en-GB" sz="1200" b="0" i="0" u="none" strike="noStrike" dirty="0">
                        <a:solidFill>
                          <a:srgbClr val="000000"/>
                        </a:solidFill>
                        <a:effectLst/>
                        <a:latin typeface="+mn-lt"/>
                      </a:endParaRPr>
                    </a:p>
                  </a:txBody>
                  <a:tcPr marL="6799" marR="6799" marT="6799" marB="0" anchor="ctr"/>
                </a:tc>
                <a:tc>
                  <a:txBody>
                    <a:bodyPr/>
                    <a:lstStyle/>
                    <a:p>
                      <a:pPr algn="ctr" fontAlgn="t"/>
                      <a:r>
                        <a:rPr lang="en-GB" sz="1200" b="0" i="0" u="none" strike="noStrike" dirty="0" smtClean="0">
                          <a:solidFill>
                            <a:schemeClr val="dk1"/>
                          </a:solidFill>
                          <a:effectLst/>
                          <a:latin typeface="+mn-lt"/>
                        </a:rPr>
                        <a:t>Differences</a:t>
                      </a:r>
                      <a:endParaRPr lang="en-GB" sz="1200" b="0" i="0" u="none" strike="noStrike" dirty="0">
                        <a:solidFill>
                          <a:srgbClr val="000000"/>
                        </a:solidFill>
                        <a:effectLst/>
                        <a:latin typeface="+mn-lt"/>
                      </a:endParaRPr>
                    </a:p>
                  </a:txBody>
                  <a:tcPr marL="6799" marR="6799" marT="6799" marB="0" anchor="ctr"/>
                </a:tc>
                <a:tc>
                  <a:txBody>
                    <a:bodyPr/>
                    <a:lstStyle/>
                    <a:p>
                      <a:pPr algn="ctr" fontAlgn="t"/>
                      <a:r>
                        <a:rPr lang="en-GB" sz="1200" u="none" strike="noStrike" dirty="0" smtClean="0">
                          <a:effectLst/>
                          <a:latin typeface="+mn-lt"/>
                        </a:rPr>
                        <a:t>Home Advice Bank </a:t>
                      </a:r>
                      <a:endParaRPr lang="en-GB" sz="1200" b="0" i="0" u="none" strike="noStrike" dirty="0">
                        <a:solidFill>
                          <a:srgbClr val="000000"/>
                        </a:solidFill>
                        <a:effectLst/>
                        <a:latin typeface="+mn-lt"/>
                      </a:endParaRPr>
                    </a:p>
                  </a:txBody>
                  <a:tcPr marL="6799" marR="6799" marT="6799" marB="0" anchor="ctr"/>
                </a:tc>
                <a:tc>
                  <a:txBody>
                    <a:bodyPr/>
                    <a:lstStyle/>
                    <a:p>
                      <a:pPr algn="ctr" fontAlgn="t"/>
                      <a:r>
                        <a:rPr lang="en-GB" sz="1200" u="none" strike="noStrike" baseline="0" dirty="0" smtClean="0">
                          <a:effectLst/>
                          <a:latin typeface="+mn-lt"/>
                        </a:rPr>
                        <a:t>School Advice Bank</a:t>
                      </a:r>
                      <a:endParaRPr lang="en-GB" sz="1200" b="0" i="0" u="none" strike="noStrike" dirty="0">
                        <a:solidFill>
                          <a:srgbClr val="000000"/>
                        </a:solidFill>
                        <a:effectLst/>
                        <a:latin typeface="+mn-lt"/>
                      </a:endParaRPr>
                    </a:p>
                  </a:txBody>
                  <a:tcPr marL="6799" marR="6799" marT="6799" marB="0" anchor="ctr"/>
                </a:tc>
                <a:extLst>
                  <a:ext uri="{0D108BD9-81ED-4DB2-BD59-A6C34878D82A}">
                    <a16:rowId xmlns:a16="http://schemas.microsoft.com/office/drawing/2014/main" val="2723689320"/>
                  </a:ext>
                </a:extLst>
              </a:tr>
              <a:tr h="207117">
                <a:tc rowSpan="3">
                  <a:txBody>
                    <a:bodyPr/>
                    <a:lstStyle/>
                    <a:p>
                      <a:r>
                        <a:rPr lang="en-GB" dirty="0" smtClean="0"/>
                        <a:t>Social &amp; Communication</a:t>
                      </a:r>
                    </a:p>
                    <a:p>
                      <a:endParaRPr lang="en-GB" dirty="0"/>
                    </a:p>
                  </a:txBody>
                  <a:tcPr marL="9525" marR="9525" marT="9525" marB="0" anchor="ctr">
                    <a:solidFill>
                      <a:srgbClr val="FF0000">
                        <a:alpha val="74902"/>
                      </a:srgbClr>
                    </a:solidFill>
                  </a:tcPr>
                </a:tc>
                <a:tc>
                  <a:txBody>
                    <a:bodyPr/>
                    <a:lstStyle/>
                    <a:p>
                      <a:pPr algn="l" fontAlgn="b"/>
                      <a:r>
                        <a:rPr lang="en-GB" sz="1100" b="0" i="0" u="none" strike="noStrike" dirty="0">
                          <a:solidFill>
                            <a:srgbClr val="000000"/>
                          </a:solidFill>
                          <a:effectLst/>
                          <a:latin typeface="Calibri" panose="020F0502020204030204" pitchFamily="34" charset="0"/>
                        </a:rPr>
                        <a:t>Flexible communication</a:t>
                      </a:r>
                    </a:p>
                  </a:txBody>
                  <a:tcPr marL="9525" marR="9525" marT="9525" marB="0" anchor="ctr">
                    <a:solidFill>
                      <a:srgbClr val="FF0000">
                        <a:alpha val="74902"/>
                      </a:srgbClr>
                    </a:solidFill>
                  </a:tcPr>
                </a:tc>
                <a:tc>
                  <a:txBody>
                    <a:bodyPr/>
                    <a:lstStyle/>
                    <a:p>
                      <a:pPr algn="l" fontAlgn="t"/>
                      <a:endParaRPr lang="en-GB" sz="1200" b="0" i="0" u="none" strike="noStrike" dirty="0">
                        <a:solidFill>
                          <a:srgbClr val="000000"/>
                        </a:solidFill>
                        <a:effectLst/>
                        <a:latin typeface="+mn-lt"/>
                      </a:endParaRPr>
                    </a:p>
                  </a:txBody>
                  <a:tcPr marL="6799" marR="6799" marT="6799" marB="0">
                    <a:solidFill>
                      <a:srgbClr val="FF0000">
                        <a:alpha val="74902"/>
                      </a:srgbClr>
                    </a:solidFill>
                  </a:tcPr>
                </a:tc>
                <a:tc>
                  <a:txBody>
                    <a:bodyPr/>
                    <a:lstStyle/>
                    <a:p>
                      <a:pPr algn="l" fontAlgn="t"/>
                      <a:endParaRPr lang="en-GB" sz="1200" b="0" i="0" u="none" strike="noStrike" dirty="0">
                        <a:solidFill>
                          <a:srgbClr val="000000"/>
                        </a:solidFill>
                        <a:effectLst/>
                        <a:latin typeface="+mn-lt"/>
                      </a:endParaRPr>
                    </a:p>
                  </a:txBody>
                  <a:tcPr marL="6799" marR="6799" marT="6799" marB="0">
                    <a:solidFill>
                      <a:srgbClr val="FF0000">
                        <a:alpha val="74902"/>
                      </a:srgbClr>
                    </a:solidFill>
                  </a:tcPr>
                </a:tc>
                <a:extLst>
                  <a:ext uri="{0D108BD9-81ED-4DB2-BD59-A6C34878D82A}">
                    <a16:rowId xmlns:a16="http://schemas.microsoft.com/office/drawing/2014/main" val="2498132414"/>
                  </a:ext>
                </a:extLst>
              </a:tr>
              <a:tr h="376503">
                <a:tc vMerge="1">
                  <a:txBody>
                    <a:bodyPr/>
                    <a:lstStyle/>
                    <a:p>
                      <a:endParaRPr lang="en-GB" dirty="0"/>
                    </a:p>
                  </a:txBody>
                  <a:tcPr marL="9525" marR="9525" marT="9525" marB="0" anchor="ctr">
                    <a:solidFill>
                      <a:srgbClr val="FF0000">
                        <a:alpha val="74902"/>
                      </a:srgbClr>
                    </a:solidFill>
                  </a:tcPr>
                </a:tc>
                <a:tc>
                  <a:txBody>
                    <a:bodyPr/>
                    <a:lstStyle/>
                    <a:p>
                      <a:pPr algn="l" fontAlgn="b"/>
                      <a:r>
                        <a:rPr lang="en-GB" sz="1100" b="0" i="0" u="none" strike="noStrike" dirty="0">
                          <a:solidFill>
                            <a:srgbClr val="000000"/>
                          </a:solidFill>
                          <a:effectLst/>
                          <a:latin typeface="Calibri" panose="020F0502020204030204" pitchFamily="34" charset="0"/>
                        </a:rPr>
                        <a:t>Social attention &amp; interaction</a:t>
                      </a:r>
                    </a:p>
                  </a:txBody>
                  <a:tcPr marL="9525" marR="9525" marT="9525" marB="0" anchor="ctr">
                    <a:solidFill>
                      <a:srgbClr val="FF0000">
                        <a:alpha val="74902"/>
                      </a:srgbClr>
                    </a:solidFill>
                  </a:tcPr>
                </a:tc>
                <a:tc>
                  <a:txBody>
                    <a:bodyPr/>
                    <a:lstStyle/>
                    <a:p>
                      <a:pPr algn="l" fontAlgn="t"/>
                      <a:endParaRPr lang="en-GB" sz="1200" b="0" i="0" u="none" strike="noStrike" dirty="0">
                        <a:solidFill>
                          <a:srgbClr val="000000"/>
                        </a:solidFill>
                        <a:effectLst/>
                        <a:latin typeface="+mn-lt"/>
                      </a:endParaRPr>
                    </a:p>
                  </a:txBody>
                  <a:tcPr marL="6799" marR="6799" marT="6799" marB="0">
                    <a:solidFill>
                      <a:srgbClr val="FF0000">
                        <a:alpha val="74902"/>
                      </a:srgbClr>
                    </a:solidFill>
                  </a:tcPr>
                </a:tc>
                <a:tc>
                  <a:txBody>
                    <a:bodyPr/>
                    <a:lstStyle/>
                    <a:p>
                      <a:pPr algn="l" fontAlgn="t"/>
                      <a:endParaRPr lang="en-GB" sz="1200" b="0" i="0" u="none" strike="noStrike" dirty="0">
                        <a:solidFill>
                          <a:srgbClr val="000000"/>
                        </a:solidFill>
                        <a:effectLst/>
                        <a:latin typeface="+mn-lt"/>
                      </a:endParaRPr>
                    </a:p>
                  </a:txBody>
                  <a:tcPr marL="6799" marR="6799" marT="6799" marB="0">
                    <a:solidFill>
                      <a:srgbClr val="FF0000">
                        <a:alpha val="74902"/>
                      </a:srgbClr>
                    </a:solidFill>
                  </a:tcPr>
                </a:tc>
                <a:extLst>
                  <a:ext uri="{0D108BD9-81ED-4DB2-BD59-A6C34878D82A}">
                    <a16:rowId xmlns:a16="http://schemas.microsoft.com/office/drawing/2014/main" val="2449571645"/>
                  </a:ext>
                </a:extLst>
              </a:tr>
              <a:tr h="302584">
                <a:tc vMerge="1">
                  <a:txBody>
                    <a:bodyPr/>
                    <a:lstStyle/>
                    <a:p>
                      <a:endParaRPr lang="en-GB" dirty="0"/>
                    </a:p>
                  </a:txBody>
                  <a:tcPr marL="9525" marR="9525" marT="9525" marB="0" anchor="ctr">
                    <a:solidFill>
                      <a:srgbClr val="FF0000">
                        <a:alpha val="74902"/>
                      </a:srgbClr>
                    </a:solidFill>
                  </a:tcPr>
                </a:tc>
                <a:tc>
                  <a:txBody>
                    <a:bodyPr/>
                    <a:lstStyle/>
                    <a:p>
                      <a:pPr algn="l" fontAlgn="b"/>
                      <a:r>
                        <a:rPr lang="en-GB" sz="1100" b="0" i="0" u="none" strike="noStrike" dirty="0">
                          <a:solidFill>
                            <a:srgbClr val="000000"/>
                          </a:solidFill>
                          <a:effectLst/>
                          <a:latin typeface="Calibri" panose="020F0502020204030204" pitchFamily="34" charset="0"/>
                        </a:rPr>
                        <a:t>Understanding</a:t>
                      </a:r>
                    </a:p>
                  </a:txBody>
                  <a:tcPr marL="9525" marR="9525" marT="9525" marB="0" anchor="ctr">
                    <a:solidFill>
                      <a:srgbClr val="FF0000">
                        <a:alpha val="74902"/>
                      </a:srgbClr>
                    </a:solidFill>
                  </a:tcPr>
                </a:tc>
                <a:tc>
                  <a:txBody>
                    <a:bodyPr/>
                    <a:lstStyle/>
                    <a:p>
                      <a:pPr algn="l" fontAlgn="t"/>
                      <a:endParaRPr lang="en-GB" sz="1200" b="0" i="0" u="none" strike="noStrike" dirty="0">
                        <a:solidFill>
                          <a:srgbClr val="000000"/>
                        </a:solidFill>
                        <a:effectLst/>
                        <a:latin typeface="+mn-lt"/>
                      </a:endParaRPr>
                    </a:p>
                  </a:txBody>
                  <a:tcPr marL="6799" marR="6799" marT="6799" marB="0">
                    <a:solidFill>
                      <a:srgbClr val="FF0000">
                        <a:alpha val="74902"/>
                      </a:srgbClr>
                    </a:solidFill>
                  </a:tcPr>
                </a:tc>
                <a:tc>
                  <a:txBody>
                    <a:bodyPr/>
                    <a:lstStyle/>
                    <a:p>
                      <a:pPr algn="l" fontAlgn="t"/>
                      <a:endParaRPr lang="en-GB" sz="1200" b="0" i="0" u="none" strike="noStrike" dirty="0">
                        <a:solidFill>
                          <a:srgbClr val="000000"/>
                        </a:solidFill>
                        <a:effectLst/>
                        <a:latin typeface="+mn-lt"/>
                      </a:endParaRPr>
                    </a:p>
                  </a:txBody>
                  <a:tcPr marL="6799" marR="6799" marT="6799" marB="0">
                    <a:solidFill>
                      <a:srgbClr val="FF0000">
                        <a:alpha val="74902"/>
                      </a:srgbClr>
                    </a:solidFill>
                  </a:tcPr>
                </a:tc>
                <a:extLst>
                  <a:ext uri="{0D108BD9-81ED-4DB2-BD59-A6C34878D82A}">
                    <a16:rowId xmlns:a16="http://schemas.microsoft.com/office/drawing/2014/main" val="2683122369"/>
                  </a:ext>
                </a:extLst>
              </a:tr>
              <a:tr h="284411">
                <a:tc rowSpan="3">
                  <a:txBody>
                    <a:bodyPr/>
                    <a:lstStyle/>
                    <a:p>
                      <a:r>
                        <a:rPr lang="en-GB" dirty="0" smtClean="0"/>
                        <a:t>Regulation of Emotions </a:t>
                      </a:r>
                      <a:endParaRPr lang="en-GB" dirty="0"/>
                    </a:p>
                  </a:txBody>
                  <a:tcPr marL="9525" marR="9525" marT="9525" marB="0" anchor="ctr">
                    <a:solidFill>
                      <a:srgbClr val="FFC000"/>
                    </a:solidFill>
                  </a:tcPr>
                </a:tc>
                <a:tc>
                  <a:txBody>
                    <a:bodyPr/>
                    <a:lstStyle/>
                    <a:p>
                      <a:pPr algn="l" fontAlgn="b"/>
                      <a:r>
                        <a:rPr lang="en-GB" sz="1100" b="0" i="0" u="none" strike="noStrike" dirty="0">
                          <a:solidFill>
                            <a:srgbClr val="000000"/>
                          </a:solidFill>
                          <a:effectLst/>
                          <a:latin typeface="Calibri" panose="020F0502020204030204" pitchFamily="34" charset="0"/>
                        </a:rPr>
                        <a:t>Self regulation</a:t>
                      </a:r>
                    </a:p>
                  </a:txBody>
                  <a:tcPr marL="9525" marR="9525" marT="9525" marB="0" anchor="ctr">
                    <a:solidFill>
                      <a:srgbClr val="FFC000"/>
                    </a:solidFill>
                  </a:tcPr>
                </a:tc>
                <a:tc>
                  <a:txBody>
                    <a:bodyPr/>
                    <a:lstStyle/>
                    <a:p>
                      <a:pPr algn="l" fontAlgn="t"/>
                      <a:endParaRPr lang="en-GB" sz="1200" b="0" i="0" u="none" strike="noStrike" dirty="0">
                        <a:solidFill>
                          <a:srgbClr val="000000"/>
                        </a:solidFill>
                        <a:effectLst/>
                        <a:latin typeface="+mn-lt"/>
                      </a:endParaRPr>
                    </a:p>
                  </a:txBody>
                  <a:tcPr marL="6799" marR="6799" marT="6799" marB="0" anchor="ctr">
                    <a:solidFill>
                      <a:srgbClr val="FFC000"/>
                    </a:solidFill>
                  </a:tcPr>
                </a:tc>
                <a:tc>
                  <a:txBody>
                    <a:bodyPr/>
                    <a:lstStyle/>
                    <a:p>
                      <a:pPr algn="l" fontAlgn="t"/>
                      <a:endParaRPr lang="en-GB" sz="1200" b="0" i="0" u="none" strike="noStrike" dirty="0">
                        <a:solidFill>
                          <a:srgbClr val="000000"/>
                        </a:solidFill>
                        <a:effectLst/>
                        <a:latin typeface="+mn-lt"/>
                      </a:endParaRPr>
                    </a:p>
                  </a:txBody>
                  <a:tcPr marL="6799" marR="6799" marT="6799" marB="0" anchor="ctr">
                    <a:solidFill>
                      <a:srgbClr val="FFC000"/>
                    </a:solidFill>
                  </a:tcPr>
                </a:tc>
                <a:extLst>
                  <a:ext uri="{0D108BD9-81ED-4DB2-BD59-A6C34878D82A}">
                    <a16:rowId xmlns:a16="http://schemas.microsoft.com/office/drawing/2014/main" val="2449511712"/>
                  </a:ext>
                </a:extLst>
              </a:tr>
              <a:tr h="261143">
                <a:tc vMerge="1">
                  <a:txBody>
                    <a:bodyPr/>
                    <a:lstStyle/>
                    <a:p>
                      <a:endParaRPr lang="en-GB" dirty="0"/>
                    </a:p>
                  </a:txBody>
                  <a:tcPr marL="9525" marR="9525" marT="9525" marB="0" anchor="ctr">
                    <a:solidFill>
                      <a:srgbClr val="FFC000"/>
                    </a:solidFill>
                  </a:tcPr>
                </a:tc>
                <a:tc>
                  <a:txBody>
                    <a:bodyPr/>
                    <a:lstStyle/>
                    <a:p>
                      <a:pPr algn="l" fontAlgn="b"/>
                      <a:r>
                        <a:rPr lang="en-GB" sz="1100" b="0" i="0" u="none" strike="noStrike" dirty="0">
                          <a:solidFill>
                            <a:srgbClr val="000000"/>
                          </a:solidFill>
                          <a:effectLst/>
                          <a:latin typeface="Calibri" panose="020F0502020204030204" pitchFamily="34" charset="0"/>
                        </a:rPr>
                        <a:t>Co regulation</a:t>
                      </a:r>
                    </a:p>
                  </a:txBody>
                  <a:tcPr marL="9525" marR="9525" marT="9525" marB="0" anchor="ctr">
                    <a:solidFill>
                      <a:srgbClr val="FFC000"/>
                    </a:solidFill>
                  </a:tcPr>
                </a:tc>
                <a:tc>
                  <a:txBody>
                    <a:bodyPr/>
                    <a:lstStyle/>
                    <a:p>
                      <a:pPr algn="l" fontAlgn="t"/>
                      <a:endParaRPr lang="en-GB" sz="1200" b="0" i="0" u="none" strike="noStrike" dirty="0">
                        <a:solidFill>
                          <a:srgbClr val="000000"/>
                        </a:solidFill>
                        <a:effectLst/>
                        <a:latin typeface="+mn-lt"/>
                      </a:endParaRPr>
                    </a:p>
                  </a:txBody>
                  <a:tcPr marL="6799" marR="6799" marT="6799" marB="0">
                    <a:solidFill>
                      <a:srgbClr val="FFC000"/>
                    </a:solidFill>
                  </a:tcPr>
                </a:tc>
                <a:tc>
                  <a:txBody>
                    <a:bodyPr/>
                    <a:lstStyle/>
                    <a:p>
                      <a:pPr algn="l" fontAlgn="t"/>
                      <a:endParaRPr lang="en-GB" sz="1200" b="0" i="0" u="none" strike="noStrike" dirty="0">
                        <a:solidFill>
                          <a:srgbClr val="000000"/>
                        </a:solidFill>
                        <a:effectLst/>
                        <a:latin typeface="+mn-lt"/>
                      </a:endParaRPr>
                    </a:p>
                  </a:txBody>
                  <a:tcPr marL="6799" marR="6799" marT="6799" marB="0">
                    <a:solidFill>
                      <a:srgbClr val="FFC000"/>
                    </a:solidFill>
                  </a:tcPr>
                </a:tc>
                <a:extLst>
                  <a:ext uri="{0D108BD9-81ED-4DB2-BD59-A6C34878D82A}">
                    <a16:rowId xmlns:a16="http://schemas.microsoft.com/office/drawing/2014/main" val="1532171911"/>
                  </a:ext>
                </a:extLst>
              </a:tr>
              <a:tr h="261143">
                <a:tc vMerge="1">
                  <a:txBody>
                    <a:bodyPr/>
                    <a:lstStyle/>
                    <a:p>
                      <a:endParaRPr lang="en-GB" dirty="0"/>
                    </a:p>
                  </a:txBody>
                  <a:tcPr marL="9525" marR="9525" marT="9525" marB="0" anchor="ctr">
                    <a:solidFill>
                      <a:srgbClr val="FFC000"/>
                    </a:solidFill>
                  </a:tcPr>
                </a:tc>
                <a:tc>
                  <a:txBody>
                    <a:bodyPr/>
                    <a:lstStyle/>
                    <a:p>
                      <a:pPr algn="l" fontAlgn="b"/>
                      <a:r>
                        <a:rPr lang="en-GB" sz="1100" b="0" i="0" u="none" strike="noStrike" dirty="0">
                          <a:solidFill>
                            <a:srgbClr val="000000"/>
                          </a:solidFill>
                          <a:effectLst/>
                          <a:latin typeface="Calibri" panose="020F0502020204030204" pitchFamily="34" charset="0"/>
                        </a:rPr>
                        <a:t>Impulse Control</a:t>
                      </a:r>
                    </a:p>
                  </a:txBody>
                  <a:tcPr marL="9525" marR="9525" marT="9525" marB="0" anchor="ctr">
                    <a:solidFill>
                      <a:srgbClr val="FFC000"/>
                    </a:solidFill>
                  </a:tcPr>
                </a:tc>
                <a:tc>
                  <a:txBody>
                    <a:bodyPr/>
                    <a:lstStyle/>
                    <a:p>
                      <a:pPr algn="l" fontAlgn="t"/>
                      <a:endParaRPr lang="en-GB" sz="1200" b="0" i="0" u="none" strike="noStrike" dirty="0">
                        <a:solidFill>
                          <a:srgbClr val="000000"/>
                        </a:solidFill>
                        <a:effectLst/>
                        <a:latin typeface="+mn-lt"/>
                      </a:endParaRPr>
                    </a:p>
                  </a:txBody>
                  <a:tcPr marL="6799" marR="6799" marT="6799" marB="0">
                    <a:solidFill>
                      <a:srgbClr val="FFC000"/>
                    </a:solidFill>
                  </a:tcPr>
                </a:tc>
                <a:tc>
                  <a:txBody>
                    <a:bodyPr/>
                    <a:lstStyle/>
                    <a:p>
                      <a:pPr algn="l" fontAlgn="t"/>
                      <a:endParaRPr lang="en-GB" sz="1200" b="0" i="0" u="none" strike="noStrike" dirty="0">
                        <a:solidFill>
                          <a:srgbClr val="000000"/>
                        </a:solidFill>
                        <a:effectLst/>
                        <a:latin typeface="+mn-lt"/>
                      </a:endParaRPr>
                    </a:p>
                  </a:txBody>
                  <a:tcPr marL="6799" marR="6799" marT="6799" marB="0">
                    <a:solidFill>
                      <a:srgbClr val="FFC000"/>
                    </a:solidFill>
                  </a:tcPr>
                </a:tc>
                <a:extLst>
                  <a:ext uri="{0D108BD9-81ED-4DB2-BD59-A6C34878D82A}">
                    <a16:rowId xmlns:a16="http://schemas.microsoft.com/office/drawing/2014/main" val="2583001531"/>
                  </a:ext>
                </a:extLst>
              </a:tr>
              <a:tr h="261143">
                <a:tc rowSpan="3">
                  <a:txBody>
                    <a:bodyPr/>
                    <a:lstStyle/>
                    <a:p>
                      <a:r>
                        <a:rPr lang="en-GB" dirty="0" smtClean="0"/>
                        <a:t>Engagement with Learning</a:t>
                      </a:r>
                      <a:endParaRPr lang="en-GB" dirty="0"/>
                    </a:p>
                  </a:txBody>
                  <a:tcPr marL="9525" marR="9525" marT="9525" marB="0" anchor="ctr">
                    <a:solidFill>
                      <a:srgbClr val="00B050"/>
                    </a:solidFill>
                  </a:tcPr>
                </a:tc>
                <a:tc>
                  <a:txBody>
                    <a:bodyPr/>
                    <a:lstStyle/>
                    <a:p>
                      <a:pPr algn="l" fontAlgn="b"/>
                      <a:r>
                        <a:rPr lang="en-GB" sz="1100" b="0" i="0" u="none" strike="noStrike" dirty="0">
                          <a:solidFill>
                            <a:srgbClr val="000000"/>
                          </a:solidFill>
                          <a:effectLst/>
                          <a:latin typeface="Calibri" panose="020F0502020204030204" pitchFamily="34" charset="0"/>
                        </a:rPr>
                        <a:t>Motivational flexibility</a:t>
                      </a:r>
                    </a:p>
                  </a:txBody>
                  <a:tcPr marL="9525" marR="9525" marT="9525" marB="0" anchor="ctr">
                    <a:solidFill>
                      <a:srgbClr val="00B050"/>
                    </a:solidFill>
                  </a:tcPr>
                </a:tc>
                <a:tc>
                  <a:txBody>
                    <a:bodyPr/>
                    <a:lstStyle/>
                    <a:p>
                      <a:pPr algn="l" fontAlgn="t"/>
                      <a:endParaRPr lang="en-GB" sz="1200" b="0" i="0" u="none" strike="noStrike" dirty="0">
                        <a:solidFill>
                          <a:srgbClr val="000000"/>
                        </a:solidFill>
                        <a:effectLst/>
                        <a:latin typeface="+mn-lt"/>
                      </a:endParaRPr>
                    </a:p>
                  </a:txBody>
                  <a:tcPr marL="6799" marR="6799" marT="6799" marB="0">
                    <a:solidFill>
                      <a:srgbClr val="00B050"/>
                    </a:solidFill>
                  </a:tcPr>
                </a:tc>
                <a:tc>
                  <a:txBody>
                    <a:bodyPr/>
                    <a:lstStyle/>
                    <a:p>
                      <a:pPr algn="l" fontAlgn="t"/>
                      <a:endParaRPr lang="en-GB" sz="1200" b="0" i="0" u="none" strike="noStrike" dirty="0">
                        <a:solidFill>
                          <a:srgbClr val="000000"/>
                        </a:solidFill>
                        <a:effectLst/>
                        <a:latin typeface="+mn-lt"/>
                      </a:endParaRPr>
                    </a:p>
                  </a:txBody>
                  <a:tcPr marL="6799" marR="6799" marT="6799" marB="0">
                    <a:solidFill>
                      <a:srgbClr val="00B050"/>
                    </a:solidFill>
                  </a:tcPr>
                </a:tc>
                <a:extLst>
                  <a:ext uri="{0D108BD9-81ED-4DB2-BD59-A6C34878D82A}">
                    <a16:rowId xmlns:a16="http://schemas.microsoft.com/office/drawing/2014/main" val="3431673285"/>
                  </a:ext>
                </a:extLst>
              </a:tr>
              <a:tr h="261143">
                <a:tc vMerge="1">
                  <a:txBody>
                    <a:bodyPr/>
                    <a:lstStyle/>
                    <a:p>
                      <a:endParaRPr lang="en-GB" dirty="0"/>
                    </a:p>
                  </a:txBody>
                  <a:tcPr marL="9525" marR="9525" marT="9525" marB="0" anchor="ctr">
                    <a:solidFill>
                      <a:srgbClr val="00B050"/>
                    </a:solidFill>
                  </a:tcPr>
                </a:tc>
                <a:tc>
                  <a:txBody>
                    <a:bodyPr/>
                    <a:lstStyle/>
                    <a:p>
                      <a:pPr algn="l" fontAlgn="b"/>
                      <a:r>
                        <a:rPr lang="en-GB" sz="1100" b="0" i="0" u="none" strike="noStrike" dirty="0">
                          <a:solidFill>
                            <a:srgbClr val="000000"/>
                          </a:solidFill>
                          <a:effectLst/>
                          <a:latin typeface="Calibri" panose="020F0502020204030204" pitchFamily="34" charset="0"/>
                        </a:rPr>
                        <a:t>Regulation of attention</a:t>
                      </a:r>
                    </a:p>
                  </a:txBody>
                  <a:tcPr marL="9525" marR="9525" marT="9525" marB="0" anchor="ctr">
                    <a:solidFill>
                      <a:srgbClr val="00B050"/>
                    </a:solidFill>
                  </a:tcPr>
                </a:tc>
                <a:tc>
                  <a:txBody>
                    <a:bodyPr/>
                    <a:lstStyle/>
                    <a:p>
                      <a:pPr algn="l" fontAlgn="t"/>
                      <a:endParaRPr lang="en-GB" sz="1200" b="0" i="0" u="none" strike="noStrike" dirty="0">
                        <a:solidFill>
                          <a:srgbClr val="000000"/>
                        </a:solidFill>
                        <a:effectLst/>
                        <a:latin typeface="+mn-lt"/>
                      </a:endParaRPr>
                    </a:p>
                  </a:txBody>
                  <a:tcPr marL="6799" marR="6799" marT="6799" marB="0">
                    <a:solidFill>
                      <a:srgbClr val="00B050"/>
                    </a:solidFill>
                  </a:tcPr>
                </a:tc>
                <a:tc>
                  <a:txBody>
                    <a:bodyPr/>
                    <a:lstStyle/>
                    <a:p>
                      <a:pPr algn="l" fontAlgn="t"/>
                      <a:endParaRPr lang="en-GB" sz="1200" b="0" i="0" u="none" strike="noStrike" dirty="0">
                        <a:solidFill>
                          <a:srgbClr val="000000"/>
                        </a:solidFill>
                        <a:effectLst/>
                        <a:latin typeface="+mn-lt"/>
                      </a:endParaRPr>
                    </a:p>
                  </a:txBody>
                  <a:tcPr marL="6799" marR="6799" marT="6799" marB="0">
                    <a:solidFill>
                      <a:srgbClr val="00B050"/>
                    </a:solidFill>
                  </a:tcPr>
                </a:tc>
                <a:extLst>
                  <a:ext uri="{0D108BD9-81ED-4DB2-BD59-A6C34878D82A}">
                    <a16:rowId xmlns:a16="http://schemas.microsoft.com/office/drawing/2014/main" val="3633636632"/>
                  </a:ext>
                </a:extLst>
              </a:tr>
              <a:tr h="261143">
                <a:tc vMerge="1">
                  <a:txBody>
                    <a:bodyPr/>
                    <a:lstStyle/>
                    <a:p>
                      <a:endParaRPr lang="en-GB" dirty="0"/>
                    </a:p>
                  </a:txBody>
                  <a:tcPr marL="9525" marR="9525" marT="9525" marB="0" anchor="ctr">
                    <a:solidFill>
                      <a:srgbClr val="00B050"/>
                    </a:solidFill>
                  </a:tcPr>
                </a:tc>
                <a:tc>
                  <a:txBody>
                    <a:bodyPr/>
                    <a:lstStyle/>
                    <a:p>
                      <a:pPr algn="l" fontAlgn="b"/>
                      <a:r>
                        <a:rPr lang="en-GB" sz="1100" b="0" i="0" u="none" strike="noStrike" dirty="0">
                          <a:solidFill>
                            <a:srgbClr val="000000"/>
                          </a:solidFill>
                          <a:effectLst/>
                          <a:latin typeface="Calibri" panose="020F0502020204030204" pitchFamily="34" charset="0"/>
                        </a:rPr>
                        <a:t>Executive function</a:t>
                      </a:r>
                    </a:p>
                  </a:txBody>
                  <a:tcPr marL="9525" marR="9525" marT="9525" marB="0" anchor="ctr">
                    <a:solidFill>
                      <a:srgbClr val="00B050"/>
                    </a:solidFill>
                  </a:tcPr>
                </a:tc>
                <a:tc>
                  <a:txBody>
                    <a:bodyPr/>
                    <a:lstStyle/>
                    <a:p>
                      <a:pPr algn="l" fontAlgn="t"/>
                      <a:endParaRPr lang="en-GB" sz="1200" b="0" i="0" u="none" strike="noStrike" dirty="0">
                        <a:solidFill>
                          <a:srgbClr val="000000"/>
                        </a:solidFill>
                        <a:effectLst/>
                        <a:latin typeface="+mn-lt"/>
                      </a:endParaRPr>
                    </a:p>
                  </a:txBody>
                  <a:tcPr marL="6799" marR="6799" marT="6799" marB="0">
                    <a:solidFill>
                      <a:srgbClr val="00B050"/>
                    </a:solidFill>
                  </a:tcPr>
                </a:tc>
                <a:tc>
                  <a:txBody>
                    <a:bodyPr/>
                    <a:lstStyle/>
                    <a:p>
                      <a:pPr algn="l" fontAlgn="t"/>
                      <a:endParaRPr lang="en-GB" sz="1200" b="0" i="0" u="none" strike="noStrike" dirty="0">
                        <a:solidFill>
                          <a:srgbClr val="000000"/>
                        </a:solidFill>
                        <a:effectLst/>
                        <a:latin typeface="+mn-lt"/>
                      </a:endParaRPr>
                    </a:p>
                  </a:txBody>
                  <a:tcPr marL="6799" marR="6799" marT="6799" marB="0">
                    <a:solidFill>
                      <a:srgbClr val="00B050"/>
                    </a:solidFill>
                  </a:tcPr>
                </a:tc>
                <a:extLst>
                  <a:ext uri="{0D108BD9-81ED-4DB2-BD59-A6C34878D82A}">
                    <a16:rowId xmlns:a16="http://schemas.microsoft.com/office/drawing/2014/main" val="4232498317"/>
                  </a:ext>
                </a:extLst>
              </a:tr>
              <a:tr h="261143">
                <a:tc rowSpan="3">
                  <a:txBody>
                    <a:bodyPr/>
                    <a:lstStyle/>
                    <a:p>
                      <a:r>
                        <a:rPr lang="en-GB" dirty="0" smtClean="0"/>
                        <a:t>Adaptive &amp; Functional </a:t>
                      </a:r>
                      <a:endParaRPr lang="en-GB" dirty="0"/>
                    </a:p>
                  </a:txBody>
                  <a:tcPr marL="9525" marR="9525" marT="9525" marB="0" anchor="ctr">
                    <a:solidFill>
                      <a:srgbClr val="955AC6"/>
                    </a:solidFill>
                  </a:tcPr>
                </a:tc>
                <a:tc>
                  <a:txBody>
                    <a:bodyPr/>
                    <a:lstStyle/>
                    <a:p>
                      <a:pPr algn="l" fontAlgn="b"/>
                      <a:r>
                        <a:rPr lang="en-GB" sz="1100" b="0" i="0" u="none" strike="noStrike" dirty="0">
                          <a:solidFill>
                            <a:srgbClr val="000000"/>
                          </a:solidFill>
                          <a:effectLst/>
                          <a:latin typeface="Calibri" panose="020F0502020204030204" pitchFamily="34" charset="0"/>
                        </a:rPr>
                        <a:t>Motor skills</a:t>
                      </a:r>
                    </a:p>
                  </a:txBody>
                  <a:tcPr marL="9525" marR="9525" marT="9525" marB="0" anchor="ctr">
                    <a:solidFill>
                      <a:srgbClr val="955AC6"/>
                    </a:solidFill>
                  </a:tcPr>
                </a:tc>
                <a:tc>
                  <a:txBody>
                    <a:bodyPr/>
                    <a:lstStyle/>
                    <a:p>
                      <a:pPr algn="l" fontAlgn="t"/>
                      <a:endParaRPr lang="en-GB" sz="1200" b="0" i="0" u="none" strike="noStrike" dirty="0">
                        <a:solidFill>
                          <a:srgbClr val="000000"/>
                        </a:solidFill>
                        <a:effectLst/>
                        <a:latin typeface="+mn-lt"/>
                      </a:endParaRPr>
                    </a:p>
                  </a:txBody>
                  <a:tcPr marL="6799" marR="6799" marT="6799" marB="0">
                    <a:solidFill>
                      <a:srgbClr val="955AC6"/>
                    </a:solidFill>
                  </a:tcPr>
                </a:tc>
                <a:tc>
                  <a:txBody>
                    <a:bodyPr/>
                    <a:lstStyle/>
                    <a:p>
                      <a:pPr algn="l" fontAlgn="t"/>
                      <a:endParaRPr lang="en-GB" sz="1200" b="0" i="0" u="none" strike="noStrike" dirty="0">
                        <a:solidFill>
                          <a:srgbClr val="000000"/>
                        </a:solidFill>
                        <a:effectLst/>
                        <a:latin typeface="+mn-lt"/>
                      </a:endParaRPr>
                    </a:p>
                  </a:txBody>
                  <a:tcPr marL="6799" marR="6799" marT="6799" marB="0">
                    <a:solidFill>
                      <a:srgbClr val="955AC6"/>
                    </a:solidFill>
                  </a:tcPr>
                </a:tc>
                <a:extLst>
                  <a:ext uri="{0D108BD9-81ED-4DB2-BD59-A6C34878D82A}">
                    <a16:rowId xmlns:a16="http://schemas.microsoft.com/office/drawing/2014/main" val="3362470280"/>
                  </a:ext>
                </a:extLst>
              </a:tr>
              <a:tr h="806194">
                <a:tc vMerge="1">
                  <a:txBody>
                    <a:bodyPr/>
                    <a:lstStyle/>
                    <a:p>
                      <a:endParaRPr lang="en-GB" dirty="0"/>
                    </a:p>
                  </a:txBody>
                  <a:tcPr marL="9525" marR="9525" marT="9525" marB="0" anchor="ctr">
                    <a:solidFill>
                      <a:srgbClr val="955AC6"/>
                    </a:solidFill>
                  </a:tcPr>
                </a:tc>
                <a:tc>
                  <a:txBody>
                    <a:bodyPr/>
                    <a:lstStyle/>
                    <a:p>
                      <a:pPr algn="l" fontAlgn="b"/>
                      <a:r>
                        <a:rPr lang="en-GB" sz="1100" b="0" i="0" u="none" strike="noStrike" dirty="0" smtClean="0">
                          <a:solidFill>
                            <a:srgbClr val="000000"/>
                          </a:solidFill>
                          <a:effectLst/>
                          <a:latin typeface="Calibri" panose="020F0502020204030204" pitchFamily="34" charset="0"/>
                        </a:rPr>
                        <a:t>Self Care and Independence</a:t>
                      </a:r>
                      <a:endParaRPr lang="en-GB" sz="1100" b="0" i="0" u="none" strike="noStrike" dirty="0">
                        <a:solidFill>
                          <a:srgbClr val="000000"/>
                        </a:solidFill>
                        <a:effectLst/>
                        <a:latin typeface="Calibri" panose="020F0502020204030204" pitchFamily="34" charset="0"/>
                      </a:endParaRPr>
                    </a:p>
                  </a:txBody>
                  <a:tcPr marL="9525" marR="9525" marT="9525" marB="0" anchor="ctr">
                    <a:solidFill>
                      <a:srgbClr val="955AC6"/>
                    </a:solidFill>
                  </a:tcPr>
                </a:tc>
                <a:tc>
                  <a:txBody>
                    <a:bodyPr/>
                    <a:lstStyle/>
                    <a:p>
                      <a:pPr algn="l" fontAlgn="t"/>
                      <a:endParaRPr lang="en-GB" sz="1200" b="0" i="0" u="none" strike="noStrike" dirty="0">
                        <a:solidFill>
                          <a:srgbClr val="000000"/>
                        </a:solidFill>
                        <a:effectLst/>
                        <a:latin typeface="+mn-lt"/>
                      </a:endParaRPr>
                    </a:p>
                  </a:txBody>
                  <a:tcPr marL="6799" marR="6799" marT="6799" marB="0">
                    <a:solidFill>
                      <a:srgbClr val="955AC6"/>
                    </a:solidFill>
                  </a:tcPr>
                </a:tc>
                <a:tc>
                  <a:txBody>
                    <a:bodyPr/>
                    <a:lstStyle/>
                    <a:p>
                      <a:pPr algn="l" fontAlgn="t"/>
                      <a:endParaRPr lang="en-GB" sz="1200" b="0" i="0" u="none" strike="noStrike" dirty="0">
                        <a:solidFill>
                          <a:srgbClr val="000000"/>
                        </a:solidFill>
                        <a:effectLst/>
                        <a:latin typeface="+mn-lt"/>
                      </a:endParaRPr>
                    </a:p>
                  </a:txBody>
                  <a:tcPr marL="6799" marR="6799" marT="6799" marB="0">
                    <a:solidFill>
                      <a:srgbClr val="955AC6"/>
                    </a:solidFill>
                  </a:tcPr>
                </a:tc>
                <a:extLst>
                  <a:ext uri="{0D108BD9-81ED-4DB2-BD59-A6C34878D82A}">
                    <a16:rowId xmlns:a16="http://schemas.microsoft.com/office/drawing/2014/main" val="328973422"/>
                  </a:ext>
                </a:extLst>
              </a:tr>
              <a:tr h="406809">
                <a:tc vMerge="1">
                  <a:txBody>
                    <a:bodyPr/>
                    <a:lstStyle/>
                    <a:p>
                      <a:endParaRPr lang="en-GB" dirty="0"/>
                    </a:p>
                  </a:txBody>
                  <a:tcPr marL="9525" marR="9525" marT="9525" marB="0" anchor="ctr">
                    <a:solidFill>
                      <a:srgbClr val="955AC6"/>
                    </a:solidFill>
                  </a:tcPr>
                </a:tc>
                <a:tc>
                  <a:txBody>
                    <a:bodyPr/>
                    <a:lstStyle/>
                    <a:p>
                      <a:pPr algn="l" fontAlgn="b"/>
                      <a:r>
                        <a:rPr lang="en-GB" sz="1100" b="0" i="0" u="none" strike="noStrike" dirty="0">
                          <a:solidFill>
                            <a:srgbClr val="000000"/>
                          </a:solidFill>
                          <a:effectLst/>
                          <a:latin typeface="Calibri" panose="020F0502020204030204" pitchFamily="34" charset="0"/>
                        </a:rPr>
                        <a:t>Sensory Integration</a:t>
                      </a:r>
                    </a:p>
                  </a:txBody>
                  <a:tcPr marL="9525" marR="9525" marT="9525" marB="0" anchor="ctr">
                    <a:solidFill>
                      <a:srgbClr val="955AC6"/>
                    </a:solidFill>
                  </a:tcPr>
                </a:tc>
                <a:tc>
                  <a:txBody>
                    <a:bodyPr/>
                    <a:lstStyle/>
                    <a:p>
                      <a:pPr algn="l" fontAlgn="t"/>
                      <a:endParaRPr lang="en-GB" sz="1200" b="0" i="0" u="none" strike="noStrike" dirty="0">
                        <a:solidFill>
                          <a:srgbClr val="000000"/>
                        </a:solidFill>
                        <a:effectLst/>
                        <a:latin typeface="+mn-lt"/>
                      </a:endParaRPr>
                    </a:p>
                  </a:txBody>
                  <a:tcPr marL="6799" marR="6799" marT="6799" marB="0">
                    <a:solidFill>
                      <a:srgbClr val="955AC6"/>
                    </a:solidFill>
                  </a:tcPr>
                </a:tc>
                <a:tc>
                  <a:txBody>
                    <a:bodyPr/>
                    <a:lstStyle/>
                    <a:p>
                      <a:pPr algn="l" fontAlgn="t"/>
                      <a:endParaRPr lang="en-GB" sz="1200" b="0" i="0" u="none" strike="noStrike" dirty="0">
                        <a:solidFill>
                          <a:srgbClr val="000000"/>
                        </a:solidFill>
                        <a:effectLst/>
                        <a:latin typeface="+mn-lt"/>
                      </a:endParaRPr>
                    </a:p>
                  </a:txBody>
                  <a:tcPr marL="6799" marR="6799" marT="6799" marB="0">
                    <a:solidFill>
                      <a:srgbClr val="955AC6"/>
                    </a:solidFill>
                  </a:tcPr>
                </a:tc>
                <a:extLst>
                  <a:ext uri="{0D108BD9-81ED-4DB2-BD59-A6C34878D82A}">
                    <a16:rowId xmlns:a16="http://schemas.microsoft.com/office/drawing/2014/main" val="392995509"/>
                  </a:ext>
                </a:extLst>
              </a:tr>
            </a:tbl>
          </a:graphicData>
        </a:graphic>
      </p:graphicFrame>
      <p:sp>
        <p:nvSpPr>
          <p:cNvPr id="5" name="Title 4"/>
          <p:cNvSpPr>
            <a:spLocks noGrp="1"/>
          </p:cNvSpPr>
          <p:nvPr>
            <p:ph type="title"/>
          </p:nvPr>
        </p:nvSpPr>
        <p:spPr/>
        <p:txBody>
          <a:bodyPr/>
          <a:lstStyle/>
          <a:p>
            <a:r>
              <a:rPr lang="en-GB" dirty="0" smtClean="0"/>
              <a:t>Neurodiversity Profile Areas</a:t>
            </a:r>
            <a:endParaRPr lang="en-GB" dirty="0"/>
          </a:p>
        </p:txBody>
      </p:sp>
    </p:spTree>
    <p:extLst>
      <p:ext uri="{BB962C8B-B14F-4D97-AF65-F5344CB8AC3E}">
        <p14:creationId xmlns:p14="http://schemas.microsoft.com/office/powerpoint/2010/main" val="322800427"/>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Neurodiversity Support Plan</a:t>
            </a:r>
            <a:endParaRPr lang="en-GB" dirty="0"/>
          </a:p>
        </p:txBody>
      </p:sp>
      <p:sp>
        <p:nvSpPr>
          <p:cNvPr id="3" name="Content Placeholder 2"/>
          <p:cNvSpPr>
            <a:spLocks noGrp="1"/>
          </p:cNvSpPr>
          <p:nvPr>
            <p:ph idx="1"/>
          </p:nvPr>
        </p:nvSpPr>
        <p:spPr/>
        <p:txBody>
          <a:bodyPr>
            <a:normAutofit fontScale="92500" lnSpcReduction="20000"/>
          </a:bodyPr>
          <a:lstStyle/>
          <a:p>
            <a:r>
              <a:rPr lang="en-GB" dirty="0" smtClean="0"/>
              <a:t>Fits in with Code of Practice – My Support Plan</a:t>
            </a:r>
          </a:p>
          <a:p>
            <a:r>
              <a:rPr lang="en-GB" dirty="0" smtClean="0"/>
              <a:t>Identifies in greater detail what the specific differences and needs are both at home and at school;</a:t>
            </a:r>
          </a:p>
          <a:p>
            <a:r>
              <a:rPr lang="en-GB" dirty="0" smtClean="0"/>
              <a:t>Identifies from ‘Advice Bank’ what school should be doing and what parents can do at home;</a:t>
            </a:r>
          </a:p>
          <a:p>
            <a:r>
              <a:rPr lang="en-GB" dirty="0" smtClean="0"/>
              <a:t>Ensures the provision is put in place and reviewed regularly;</a:t>
            </a:r>
          </a:p>
          <a:p>
            <a:r>
              <a:rPr lang="en-GB" dirty="0" smtClean="0"/>
              <a:t>Provides evidence for any future involvement with professionals.</a:t>
            </a:r>
            <a:endParaRPr lang="en-GB" dirty="0"/>
          </a:p>
        </p:txBody>
      </p:sp>
    </p:spTree>
    <p:extLst>
      <p:ext uri="{BB962C8B-B14F-4D97-AF65-F5344CB8AC3E}">
        <p14:creationId xmlns:p14="http://schemas.microsoft.com/office/powerpoint/2010/main" val="625589055"/>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0998" y="131758"/>
            <a:ext cx="8229601" cy="1325563"/>
          </a:xfrm>
        </p:spPr>
        <p:txBody>
          <a:bodyPr/>
          <a:lstStyle/>
          <a:p>
            <a:r>
              <a:rPr lang="en-GB" dirty="0" smtClean="0"/>
              <a:t>Electronic Neurodiversity Resource</a:t>
            </a:r>
            <a:endParaRPr lang="en-GB"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62312" y="3233737"/>
            <a:ext cx="2619375" cy="1743075"/>
          </a:xfrm>
          <a:prstGeom prst="rect">
            <a:avLst/>
          </a:prstGeom>
        </p:spPr>
      </p:pic>
      <p:graphicFrame>
        <p:nvGraphicFramePr>
          <p:cNvPr id="5" name="Diagram 4"/>
          <p:cNvGraphicFramePr/>
          <p:nvPr>
            <p:extLst/>
          </p:nvPr>
        </p:nvGraphicFramePr>
        <p:xfrm>
          <a:off x="380999" y="1166812"/>
          <a:ext cx="8382000" cy="54721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p:cNvSpPr txBox="1"/>
          <p:nvPr/>
        </p:nvSpPr>
        <p:spPr>
          <a:xfrm>
            <a:off x="6991350" y="1295400"/>
            <a:ext cx="2085975" cy="646331"/>
          </a:xfrm>
          <a:prstGeom prst="rect">
            <a:avLst/>
          </a:prstGeom>
          <a:noFill/>
        </p:spPr>
        <p:txBody>
          <a:bodyPr wrap="square" rtlCol="0">
            <a:spAutoFit/>
          </a:bodyPr>
          <a:lstStyle/>
          <a:p>
            <a:r>
              <a:rPr lang="en-GB" dirty="0" smtClean="0">
                <a:solidFill>
                  <a:schemeClr val="accent6"/>
                </a:solidFill>
              </a:rPr>
              <a:t>*  </a:t>
            </a:r>
            <a:r>
              <a:rPr lang="en-GB" dirty="0" smtClean="0"/>
              <a:t>Open Areas</a:t>
            </a:r>
          </a:p>
          <a:p>
            <a:r>
              <a:rPr lang="en-GB" dirty="0">
                <a:solidFill>
                  <a:srgbClr val="FF0000"/>
                </a:solidFill>
              </a:rPr>
              <a:t>*</a:t>
            </a:r>
            <a:r>
              <a:rPr lang="en-GB" dirty="0"/>
              <a:t>  Restricted </a:t>
            </a:r>
            <a:r>
              <a:rPr lang="en-GB" dirty="0" smtClean="0"/>
              <a:t>areas</a:t>
            </a:r>
            <a:endParaRPr lang="en-GB" dirty="0"/>
          </a:p>
        </p:txBody>
      </p:sp>
    </p:spTree>
    <p:extLst>
      <p:ext uri="{BB962C8B-B14F-4D97-AF65-F5344CB8AC3E}">
        <p14:creationId xmlns:p14="http://schemas.microsoft.com/office/powerpoint/2010/main" val="1468101008"/>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Phases and Timelines</a:t>
            </a:r>
            <a:endParaRPr lang="en-GB" dirty="0"/>
          </a:p>
        </p:txBody>
      </p:sp>
      <p:pic>
        <p:nvPicPr>
          <p:cNvPr id="5" name="Picture 4"/>
          <p:cNvPicPr>
            <a:picLocks noChangeAspect="1"/>
          </p:cNvPicPr>
          <p:nvPr/>
        </p:nvPicPr>
        <p:blipFill>
          <a:blip r:embed="rId2"/>
          <a:stretch>
            <a:fillRect/>
          </a:stretch>
        </p:blipFill>
        <p:spPr>
          <a:xfrm>
            <a:off x="435505" y="1690689"/>
            <a:ext cx="8272989" cy="4157832"/>
          </a:xfrm>
          <a:prstGeom prst="rect">
            <a:avLst/>
          </a:prstGeom>
        </p:spPr>
      </p:pic>
    </p:spTree>
    <p:extLst>
      <p:ext uri="{BB962C8B-B14F-4D97-AF65-F5344CB8AC3E}">
        <p14:creationId xmlns:p14="http://schemas.microsoft.com/office/powerpoint/2010/main" val="2599711553"/>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Questions and Answers</a:t>
            </a:r>
            <a:endParaRPr lang="en-GB" dirty="0"/>
          </a:p>
        </p:txBody>
      </p:sp>
      <p:pic>
        <p:nvPicPr>
          <p:cNvPr id="4" name="Content Placeholder 3"/>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628650" y="2257016"/>
            <a:ext cx="3033441" cy="3033441"/>
          </a:xfrm>
        </p:spPr>
      </p:pic>
      <p:sp>
        <p:nvSpPr>
          <p:cNvPr id="5" name="Content Placeholder 4"/>
          <p:cNvSpPr>
            <a:spLocks noGrp="1"/>
          </p:cNvSpPr>
          <p:nvPr>
            <p:ph sz="half" idx="2"/>
          </p:nvPr>
        </p:nvSpPr>
        <p:spPr>
          <a:xfrm>
            <a:off x="3662091" y="1825625"/>
            <a:ext cx="4996134" cy="4070350"/>
          </a:xfrm>
        </p:spPr>
        <p:txBody>
          <a:bodyPr>
            <a:normAutofit fontScale="85000" lnSpcReduction="10000"/>
          </a:bodyPr>
          <a:lstStyle/>
          <a:p>
            <a:r>
              <a:rPr lang="en-GB" dirty="0" smtClean="0"/>
              <a:t>What are your initial thoughts?</a:t>
            </a:r>
          </a:p>
          <a:p>
            <a:r>
              <a:rPr lang="en-GB" dirty="0" smtClean="0"/>
              <a:t>Will </a:t>
            </a:r>
            <a:r>
              <a:rPr lang="en-GB" dirty="0"/>
              <a:t>this help</a:t>
            </a:r>
            <a:r>
              <a:rPr lang="en-GB" dirty="0" smtClean="0"/>
              <a:t>?</a:t>
            </a:r>
          </a:p>
          <a:p>
            <a:r>
              <a:rPr lang="en-GB" dirty="0" smtClean="0"/>
              <a:t>What else do we need to consider?</a:t>
            </a:r>
          </a:p>
          <a:p>
            <a:r>
              <a:rPr lang="en-GB" dirty="0" smtClean="0"/>
              <a:t>Anything else?</a:t>
            </a:r>
          </a:p>
          <a:p>
            <a:pPr marL="0" indent="0">
              <a:buNone/>
            </a:pPr>
            <a:endParaRPr lang="en-GB" dirty="0"/>
          </a:p>
          <a:p>
            <a:pPr marL="0" indent="0">
              <a:buNone/>
            </a:pPr>
            <a:r>
              <a:rPr lang="en-GB" dirty="0" smtClean="0"/>
              <a:t>Any further comments, contact:</a:t>
            </a:r>
          </a:p>
          <a:p>
            <a:pPr marL="0" indent="0">
              <a:buNone/>
            </a:pPr>
            <a:endParaRPr lang="en-GB" dirty="0" smtClean="0"/>
          </a:p>
          <a:p>
            <a:r>
              <a:rPr lang="en-GB" dirty="0" smtClean="0">
                <a:hlinkClick r:id="rId3"/>
              </a:rPr>
              <a:t>ruth.dennis@bradford.gov.uk</a:t>
            </a:r>
            <a:r>
              <a:rPr lang="en-GB" dirty="0" smtClean="0"/>
              <a:t> </a:t>
            </a:r>
          </a:p>
          <a:p>
            <a:r>
              <a:rPr lang="en-GB" dirty="0" smtClean="0">
                <a:hlinkClick r:id="rId4"/>
              </a:rPr>
              <a:t>Lucy.Eddy@bthft.nhs.uk</a:t>
            </a:r>
            <a:endParaRPr lang="en-GB" dirty="0" smtClean="0"/>
          </a:p>
          <a:p>
            <a:r>
              <a:rPr lang="en-GB" dirty="0" smtClean="0">
                <a:hlinkClick r:id="rId5"/>
              </a:rPr>
              <a:t>Julia.Elliot@bradford.nhs.uk</a:t>
            </a:r>
            <a:endParaRPr lang="en-GB" dirty="0" smtClean="0"/>
          </a:p>
          <a:p>
            <a:endParaRPr lang="en-GB" dirty="0" smtClean="0"/>
          </a:p>
          <a:p>
            <a:endParaRPr lang="en-GB" dirty="0" smtClean="0"/>
          </a:p>
          <a:p>
            <a:endParaRPr lang="en-GB" dirty="0"/>
          </a:p>
        </p:txBody>
      </p:sp>
    </p:spTree>
    <p:extLst>
      <p:ext uri="{BB962C8B-B14F-4D97-AF65-F5344CB8AC3E}">
        <p14:creationId xmlns:p14="http://schemas.microsoft.com/office/powerpoint/2010/main" val="31467725"/>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685800" y="1196753"/>
            <a:ext cx="7630616" cy="2403700"/>
          </a:xfrm>
        </p:spPr>
        <p:txBody>
          <a:bodyPr>
            <a:normAutofit/>
          </a:bodyPr>
          <a:lstStyle/>
          <a:p>
            <a:r>
              <a:rPr lang="en-GB" b="1" dirty="0"/>
              <a:t>Annual Reviews and Phase Transfers / detail of July </a:t>
            </a:r>
            <a:r>
              <a:rPr lang="en-GB" b="1" dirty="0" smtClean="0"/>
              <a:t>day</a:t>
            </a:r>
            <a:endParaRPr lang="en-GB" dirty="0"/>
          </a:p>
        </p:txBody>
      </p:sp>
      <p:sp>
        <p:nvSpPr>
          <p:cNvPr id="5" name="Subtitle 4"/>
          <p:cNvSpPr>
            <a:spLocks noGrp="1"/>
          </p:cNvSpPr>
          <p:nvPr>
            <p:ph type="subTitle" idx="1"/>
          </p:nvPr>
        </p:nvSpPr>
        <p:spPr/>
        <p:txBody>
          <a:bodyPr>
            <a:normAutofit fontScale="85000" lnSpcReduction="20000"/>
          </a:bodyPr>
          <a:lstStyle/>
          <a:p>
            <a:r>
              <a:rPr lang="en-GB" b="1" dirty="0"/>
              <a:t>Charlie Lowe - 0-25 Integrated Assessment Team Manager/ Linzi </a:t>
            </a:r>
            <a:r>
              <a:rPr lang="en-GB" b="1" dirty="0" err="1"/>
              <a:t>Milward</a:t>
            </a:r>
            <a:r>
              <a:rPr lang="en-GB" b="1" dirty="0"/>
              <a:t> - 0-25 Integrated Assessment Team Assistant Manager</a:t>
            </a:r>
            <a:r>
              <a:rPr lang="en-GB" dirty="0"/>
              <a:t/>
            </a:r>
            <a:br>
              <a:rPr lang="en-GB" dirty="0"/>
            </a:br>
            <a:endParaRPr lang="en-GB" dirty="0"/>
          </a:p>
        </p:txBody>
      </p:sp>
    </p:spTree>
    <p:extLst>
      <p:ext uri="{BB962C8B-B14F-4D97-AF65-F5344CB8AC3E}">
        <p14:creationId xmlns:p14="http://schemas.microsoft.com/office/powerpoint/2010/main" val="290334163"/>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196301" y="1892301"/>
            <a:ext cx="6430967" cy="3683488"/>
          </a:xfrm>
        </p:spPr>
        <p:txBody>
          <a:bodyPr/>
          <a:lstStyle/>
          <a:p>
            <a:r>
              <a:rPr lang="en-US" dirty="0" smtClean="0"/>
              <a:t>Integrated Assessment Team</a:t>
            </a:r>
            <a:br>
              <a:rPr lang="en-US" dirty="0" smtClean="0"/>
            </a:br>
            <a:r>
              <a:rPr lang="en-US" dirty="0"/>
              <a:t/>
            </a:r>
            <a:br>
              <a:rPr lang="en-US" dirty="0"/>
            </a:br>
            <a:r>
              <a:rPr lang="en-US" dirty="0" smtClean="0"/>
              <a:t>Annual Reviews</a:t>
            </a:r>
            <a:br>
              <a:rPr lang="en-US" dirty="0" smtClean="0"/>
            </a:br>
            <a:endParaRPr lang="en-GB" dirty="0"/>
          </a:p>
        </p:txBody>
      </p:sp>
    </p:spTree>
    <p:extLst>
      <p:ext uri="{BB962C8B-B14F-4D97-AF65-F5344CB8AC3E}">
        <p14:creationId xmlns:p14="http://schemas.microsoft.com/office/powerpoint/2010/main" val="18209381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3234" y="1371601"/>
            <a:ext cx="7514035" cy="548639"/>
          </a:xfrm>
        </p:spPr>
        <p:txBody>
          <a:bodyPr>
            <a:normAutofit fontScale="90000"/>
          </a:bodyPr>
          <a:lstStyle/>
          <a:p>
            <a:r>
              <a:rPr lang="en-US" dirty="0" smtClean="0"/>
              <a:t>What is a Review?</a:t>
            </a:r>
            <a:endParaRPr lang="en-GB" dirty="0"/>
          </a:p>
        </p:txBody>
      </p:sp>
      <p:sp>
        <p:nvSpPr>
          <p:cNvPr id="5" name="AutoShape 4" descr="Professional Guidance on the Education Health &amp; Care Pathway"/>
          <p:cNvSpPr>
            <a:spLocks noGrp="1" noChangeAspect="1" noChangeArrowheads="1"/>
          </p:cNvSpPr>
          <p:nvPr>
            <p:ph idx="1"/>
          </p:nvPr>
        </p:nvSpPr>
        <p:spPr bwMode="auto">
          <a:xfrm>
            <a:off x="1113235" y="2131695"/>
            <a:ext cx="7514034" cy="306895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rtlCol="0" anchor="t" anchorCtr="0" compatLnSpc="1">
            <a:prstTxWarp prst="textNoShape">
              <a:avLst/>
            </a:prstTxWarp>
            <a:normAutofit fontScale="55000" lnSpcReduction="20000"/>
          </a:bodyPr>
          <a:lstStyle/>
          <a:p>
            <a:r>
              <a:rPr lang="en-US" dirty="0" smtClean="0"/>
              <a:t>Statutory </a:t>
            </a:r>
            <a:r>
              <a:rPr lang="en-US" dirty="0"/>
              <a:t>process </a:t>
            </a:r>
            <a:r>
              <a:rPr lang="en-US" dirty="0" smtClean="0"/>
              <a:t>where, at least annually, the </a:t>
            </a:r>
            <a:r>
              <a:rPr lang="en-US" b="1" dirty="0" smtClean="0"/>
              <a:t>progress towards outcomes </a:t>
            </a:r>
            <a:r>
              <a:rPr lang="en-US" dirty="0" smtClean="0"/>
              <a:t>in conjunction with needs and provision is formally reviewed. </a:t>
            </a:r>
          </a:p>
          <a:p>
            <a:endParaRPr lang="en-US" dirty="0" smtClean="0"/>
          </a:p>
          <a:p>
            <a:r>
              <a:rPr lang="en-US" dirty="0" smtClean="0"/>
              <a:t>The </a:t>
            </a:r>
            <a:r>
              <a:rPr lang="en-US" dirty="0"/>
              <a:t>first review of the EHC plan must be held within 12 months of the EHC plan being </a:t>
            </a:r>
            <a:r>
              <a:rPr lang="en-US" dirty="0" err="1"/>
              <a:t>finalised</a:t>
            </a:r>
            <a:r>
              <a:rPr lang="en-US" dirty="0"/>
              <a:t>. </a:t>
            </a:r>
            <a:endParaRPr lang="en-US" dirty="0" smtClean="0"/>
          </a:p>
          <a:p>
            <a:endParaRPr lang="en-US" dirty="0" smtClean="0"/>
          </a:p>
          <a:p>
            <a:r>
              <a:rPr lang="en-US" dirty="0" smtClean="0"/>
              <a:t>Subsequent </a:t>
            </a:r>
            <a:r>
              <a:rPr lang="en-US" dirty="0"/>
              <a:t>reviews must be held within 12 months of the previous review</a:t>
            </a:r>
            <a:r>
              <a:rPr lang="en-US" dirty="0" smtClean="0"/>
              <a:t>.</a:t>
            </a:r>
          </a:p>
          <a:p>
            <a:endParaRPr lang="en-US" dirty="0" smtClean="0"/>
          </a:p>
          <a:p>
            <a:r>
              <a:rPr lang="en-US" dirty="0" smtClean="0"/>
              <a:t>Pre 5 reviews must be held every 6 months</a:t>
            </a:r>
          </a:p>
          <a:p>
            <a:pPr marL="0" indent="0">
              <a:buNone/>
            </a:pPr>
            <a:endParaRPr lang="en-US" dirty="0"/>
          </a:p>
        </p:txBody>
      </p:sp>
    </p:spTree>
    <p:extLst>
      <p:ext uri="{BB962C8B-B14F-4D97-AF65-F5344CB8AC3E}">
        <p14:creationId xmlns:p14="http://schemas.microsoft.com/office/powerpoint/2010/main" val="2171174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3234" y="1371601"/>
            <a:ext cx="7514035" cy="548639"/>
          </a:xfrm>
        </p:spPr>
        <p:txBody>
          <a:bodyPr>
            <a:normAutofit fontScale="90000"/>
          </a:bodyPr>
          <a:lstStyle/>
          <a:p>
            <a:r>
              <a:rPr lang="en-US" dirty="0" smtClean="0"/>
              <a:t>Pupil voice</a:t>
            </a:r>
            <a:endParaRPr lang="en-GB" dirty="0"/>
          </a:p>
        </p:txBody>
      </p:sp>
      <p:sp>
        <p:nvSpPr>
          <p:cNvPr id="5" name="AutoShape 4" descr="Professional Guidance on the Education Health &amp; Care Pathway"/>
          <p:cNvSpPr>
            <a:spLocks noGrp="1" noChangeAspect="1" noChangeArrowheads="1"/>
          </p:cNvSpPr>
          <p:nvPr>
            <p:ph idx="1"/>
          </p:nvPr>
        </p:nvSpPr>
        <p:spPr bwMode="auto">
          <a:xfrm>
            <a:off x="1113235" y="2131695"/>
            <a:ext cx="7514034" cy="306895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rtlCol="0" anchor="t" anchorCtr="0" compatLnSpc="1">
            <a:prstTxWarp prst="textNoShape">
              <a:avLst/>
            </a:prstTxWarp>
            <a:normAutofit fontScale="77500" lnSpcReduction="20000"/>
          </a:bodyPr>
          <a:lstStyle/>
          <a:p>
            <a:pPr marL="0" indent="0">
              <a:buNone/>
            </a:pPr>
            <a:r>
              <a:rPr lang="en-GB" sz="2100" b="1" dirty="0"/>
              <a:t> </a:t>
            </a:r>
            <a:r>
              <a:rPr lang="en-GB" b="1" dirty="0" smtClean="0"/>
              <a:t>1.10</a:t>
            </a:r>
            <a:r>
              <a:rPr lang="en-GB" dirty="0" smtClean="0"/>
              <a:t> </a:t>
            </a:r>
            <a:r>
              <a:rPr lang="en-GB" dirty="0" err="1" smtClean="0"/>
              <a:t>CoP</a:t>
            </a:r>
            <a:r>
              <a:rPr lang="en-GB" dirty="0" smtClean="0"/>
              <a:t> 2015</a:t>
            </a:r>
          </a:p>
          <a:p>
            <a:pPr marL="0" indent="0">
              <a:buNone/>
            </a:pPr>
            <a:r>
              <a:rPr lang="en-GB" dirty="0" smtClean="0"/>
              <a:t>Local </a:t>
            </a:r>
            <a:r>
              <a:rPr lang="en-GB" dirty="0"/>
              <a:t>authorities </a:t>
            </a:r>
            <a:r>
              <a:rPr lang="en-GB" b="1" dirty="0"/>
              <a:t>must not </a:t>
            </a:r>
            <a:r>
              <a:rPr lang="en-GB" dirty="0"/>
              <a:t>use the views of parents as a proxy for young people’s views. Young people will have their own perspective and local authorities should have arrangements in place to engage with them directly</a:t>
            </a:r>
            <a:r>
              <a:rPr lang="en-GB" dirty="0" smtClean="0"/>
              <a:t>.</a:t>
            </a:r>
          </a:p>
          <a:p>
            <a:pPr marL="0" indent="0">
              <a:buNone/>
            </a:pPr>
            <a:endParaRPr lang="en-GB" dirty="0"/>
          </a:p>
          <a:p>
            <a:r>
              <a:rPr lang="en-GB" dirty="0" smtClean="0"/>
              <a:t>CYP views can only be from the Child / Young Person</a:t>
            </a:r>
          </a:p>
          <a:p>
            <a:r>
              <a:rPr lang="en-GB" dirty="0" smtClean="0"/>
              <a:t>Aspirations must be personal which </a:t>
            </a:r>
            <a:r>
              <a:rPr lang="en-GB" dirty="0"/>
              <a:t>create </a:t>
            </a:r>
            <a:r>
              <a:rPr lang="en-GB" dirty="0" smtClean="0"/>
              <a:t>the…</a:t>
            </a:r>
          </a:p>
          <a:p>
            <a:pPr lvl="1"/>
            <a:endParaRPr lang="en-US" dirty="0"/>
          </a:p>
        </p:txBody>
      </p:sp>
      <p:pic>
        <p:nvPicPr>
          <p:cNvPr id="4"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27991" y="4187088"/>
            <a:ext cx="2622612" cy="14752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027466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3234" y="1371601"/>
            <a:ext cx="7514035" cy="548639"/>
          </a:xfrm>
        </p:spPr>
        <p:txBody>
          <a:bodyPr>
            <a:normAutofit fontScale="90000"/>
          </a:bodyPr>
          <a:lstStyle/>
          <a:p>
            <a:r>
              <a:rPr lang="en-US" dirty="0" smtClean="0"/>
              <a:t>Pupil voice</a:t>
            </a:r>
            <a:endParaRPr lang="en-GB" dirty="0"/>
          </a:p>
        </p:txBody>
      </p:sp>
      <p:sp>
        <p:nvSpPr>
          <p:cNvPr id="5" name="AutoShape 4" descr="Professional Guidance on the Education Health &amp; Care Pathway"/>
          <p:cNvSpPr>
            <a:spLocks noGrp="1" noChangeAspect="1" noChangeArrowheads="1"/>
          </p:cNvSpPr>
          <p:nvPr>
            <p:ph idx="1"/>
          </p:nvPr>
        </p:nvSpPr>
        <p:spPr bwMode="auto">
          <a:xfrm>
            <a:off x="1113235" y="2131695"/>
            <a:ext cx="7514034" cy="306895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rtlCol="0" anchor="t" anchorCtr="0" compatLnSpc="1">
            <a:prstTxWarp prst="textNoShape">
              <a:avLst/>
            </a:prstTxWarp>
            <a:normAutofit fontScale="70000" lnSpcReduction="20000"/>
          </a:bodyPr>
          <a:lstStyle/>
          <a:p>
            <a:r>
              <a:rPr lang="en-GB" sz="2100" b="1" dirty="0"/>
              <a:t> </a:t>
            </a:r>
            <a:r>
              <a:rPr lang="en-GB" dirty="0" smtClean="0"/>
              <a:t>What would mean the most for that child / young person?</a:t>
            </a:r>
          </a:p>
          <a:p>
            <a:endParaRPr lang="en-GB" dirty="0"/>
          </a:p>
          <a:p>
            <a:r>
              <a:rPr lang="en-GB" dirty="0" smtClean="0"/>
              <a:t>Could views be represented pictorially?</a:t>
            </a:r>
          </a:p>
          <a:p>
            <a:endParaRPr lang="en-GB" dirty="0" smtClean="0"/>
          </a:p>
          <a:p>
            <a:r>
              <a:rPr lang="en-GB" dirty="0" smtClean="0"/>
              <a:t>Would short phrases supplemented by symbols work?</a:t>
            </a:r>
          </a:p>
          <a:p>
            <a:endParaRPr lang="en-GB" dirty="0"/>
          </a:p>
          <a:p>
            <a:r>
              <a:rPr lang="en-GB" dirty="0" smtClean="0"/>
              <a:t>Does the child / young person use alternative communication?</a:t>
            </a:r>
          </a:p>
          <a:p>
            <a:endParaRPr lang="en-GB" dirty="0" smtClean="0"/>
          </a:p>
          <a:p>
            <a:pPr lvl="1"/>
            <a:endParaRPr lang="en-US" dirty="0"/>
          </a:p>
        </p:txBody>
      </p:sp>
    </p:spTree>
    <p:extLst>
      <p:ext uri="{BB962C8B-B14F-4D97-AF65-F5344CB8AC3E}">
        <p14:creationId xmlns:p14="http://schemas.microsoft.com/office/powerpoint/2010/main" val="3523609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7"/>
          <p:cNvSpPr>
            <a:spLocks noGrp="1"/>
          </p:cNvSpPr>
          <p:nvPr>
            <p:ph sz="half" idx="2"/>
          </p:nvPr>
        </p:nvSpPr>
        <p:spPr>
          <a:xfrm>
            <a:off x="563166" y="2828925"/>
            <a:ext cx="7685483" cy="2838450"/>
          </a:xfrm>
        </p:spPr>
        <p:txBody>
          <a:bodyPr>
            <a:normAutofit/>
          </a:bodyPr>
          <a:lstStyle/>
          <a:p>
            <a:pPr marL="0" indent="0">
              <a:buNone/>
            </a:pPr>
            <a:r>
              <a:rPr lang="en-GB" b="1" dirty="0" smtClean="0"/>
              <a:t>Promoting Neurodiversity and Supporting schools via</a:t>
            </a:r>
            <a:endParaRPr lang="en-GB" b="1" dirty="0"/>
          </a:p>
          <a:p>
            <a:r>
              <a:rPr lang="en-GB" dirty="0" smtClean="0"/>
              <a:t>ND Future Pathway Pilot</a:t>
            </a:r>
          </a:p>
          <a:p>
            <a:r>
              <a:rPr lang="en-GB" dirty="0" smtClean="0"/>
              <a:t>ND Profile</a:t>
            </a:r>
          </a:p>
          <a:p>
            <a:r>
              <a:rPr lang="en-GB" dirty="0" smtClean="0"/>
              <a:t>ND Friendly Schools Charter</a:t>
            </a:r>
          </a:p>
          <a:p>
            <a:r>
              <a:rPr lang="en-GB" dirty="0" smtClean="0"/>
              <a:t>AET training</a:t>
            </a:r>
          </a:p>
        </p:txBody>
      </p:sp>
      <p:pic>
        <p:nvPicPr>
          <p:cNvPr id="11" name="Content Placeholder 3"/>
          <p:cNvPicPr>
            <a:picLocks noGrp="1" noChangeAspect="1"/>
          </p:cNvPicPr>
          <p:nvPr>
            <p:ph sz="half" idx="1"/>
          </p:nvPr>
        </p:nvPicPr>
        <p:blipFill>
          <a:blip r:embed="rId2"/>
          <a:stretch>
            <a:fillRect/>
          </a:stretch>
        </p:blipFill>
        <p:spPr>
          <a:xfrm>
            <a:off x="2753046" y="254642"/>
            <a:ext cx="2180904" cy="2180904"/>
          </a:xfrm>
          <a:prstGeom prst="rect">
            <a:avLst/>
          </a:prstGeom>
        </p:spPr>
      </p:pic>
    </p:spTree>
    <p:extLst>
      <p:ext uri="{BB962C8B-B14F-4D97-AF65-F5344CB8AC3E}">
        <p14:creationId xmlns:p14="http://schemas.microsoft.com/office/powerpoint/2010/main" val="398460650"/>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3234" y="1371601"/>
            <a:ext cx="7514035" cy="548639"/>
          </a:xfrm>
        </p:spPr>
        <p:txBody>
          <a:bodyPr>
            <a:normAutofit fontScale="90000"/>
          </a:bodyPr>
          <a:lstStyle/>
          <a:p>
            <a:r>
              <a:rPr lang="en-US" b="1" dirty="0" smtClean="0"/>
              <a:t>When proposing amendments</a:t>
            </a:r>
            <a:endParaRPr lang="en-GB" b="1" dirty="0"/>
          </a:p>
        </p:txBody>
      </p:sp>
      <p:sp>
        <p:nvSpPr>
          <p:cNvPr id="5" name="AutoShape 4" descr="Professional Guidance on the Education Health &amp; Care Pathway"/>
          <p:cNvSpPr>
            <a:spLocks noGrp="1" noChangeAspect="1" noChangeArrowheads="1"/>
          </p:cNvSpPr>
          <p:nvPr>
            <p:ph idx="1"/>
          </p:nvPr>
        </p:nvSpPr>
        <p:spPr bwMode="auto">
          <a:xfrm>
            <a:off x="1113235" y="2131695"/>
            <a:ext cx="7514034" cy="306895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rtlCol="0" anchor="t" anchorCtr="0" compatLnSpc="1">
            <a:prstTxWarp prst="textNoShape">
              <a:avLst/>
            </a:prstTxWarp>
            <a:normAutofit fontScale="85000" lnSpcReduction="20000"/>
          </a:bodyPr>
          <a:lstStyle/>
          <a:p>
            <a:pPr marL="0" indent="0" algn="ctr">
              <a:buNone/>
            </a:pPr>
            <a:endParaRPr lang="en-GB" b="1" dirty="0" smtClean="0"/>
          </a:p>
          <a:p>
            <a:pPr marL="0" indent="0" algn="ctr">
              <a:buNone/>
            </a:pPr>
            <a:r>
              <a:rPr lang="en-GB" b="1" dirty="0" smtClean="0"/>
              <a:t>Any significant amends proposed to sections B and F, where both needs and provision are being heavily re-written with a significant increase in support, will require a professional report</a:t>
            </a:r>
          </a:p>
          <a:p>
            <a:pPr marL="0" indent="0" algn="ctr">
              <a:buNone/>
            </a:pPr>
            <a:endParaRPr lang="en-GB" b="1" dirty="0" smtClean="0"/>
          </a:p>
          <a:p>
            <a:pPr marL="0" indent="0" algn="ctr">
              <a:buNone/>
            </a:pPr>
            <a:r>
              <a:rPr lang="en-GB" b="1" dirty="0" smtClean="0"/>
              <a:t>Schools must commission these from a suitably qualified professional (EP or </a:t>
            </a:r>
            <a:r>
              <a:rPr lang="en-GB" b="1" dirty="0"/>
              <a:t>S</a:t>
            </a:r>
            <a:r>
              <a:rPr lang="en-GB" b="1" dirty="0" smtClean="0"/>
              <a:t>pecialist Teacher).</a:t>
            </a:r>
            <a:endParaRPr lang="en-US" b="1" dirty="0"/>
          </a:p>
          <a:p>
            <a:endParaRPr lang="en-US" dirty="0"/>
          </a:p>
        </p:txBody>
      </p:sp>
    </p:spTree>
    <p:extLst>
      <p:ext uri="{BB962C8B-B14F-4D97-AF65-F5344CB8AC3E}">
        <p14:creationId xmlns:p14="http://schemas.microsoft.com/office/powerpoint/2010/main" val="41855912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3234" y="1371601"/>
            <a:ext cx="7514035" cy="548639"/>
          </a:xfrm>
        </p:spPr>
        <p:txBody>
          <a:bodyPr>
            <a:normAutofit fontScale="90000"/>
          </a:bodyPr>
          <a:lstStyle/>
          <a:p>
            <a:r>
              <a:rPr lang="en-US" b="1" dirty="0" smtClean="0"/>
              <a:t>When proposing amendments</a:t>
            </a:r>
            <a:endParaRPr lang="en-GB" b="1" dirty="0"/>
          </a:p>
        </p:txBody>
      </p:sp>
      <p:sp>
        <p:nvSpPr>
          <p:cNvPr id="5" name="AutoShape 4" descr="Professional Guidance on the Education Health &amp; Care Pathway"/>
          <p:cNvSpPr>
            <a:spLocks noGrp="1" noChangeAspect="1" noChangeArrowheads="1"/>
          </p:cNvSpPr>
          <p:nvPr>
            <p:ph idx="1"/>
          </p:nvPr>
        </p:nvSpPr>
        <p:spPr bwMode="auto">
          <a:xfrm>
            <a:off x="1113235" y="2131695"/>
            <a:ext cx="7514034" cy="306895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rtlCol="0" anchor="t" anchorCtr="0" compatLnSpc="1">
            <a:prstTxWarp prst="textNoShape">
              <a:avLst/>
            </a:prstTxWarp>
            <a:normAutofit fontScale="85000" lnSpcReduction="10000"/>
          </a:bodyPr>
          <a:lstStyle/>
          <a:p>
            <a:pPr marL="0" indent="0" algn="ctr">
              <a:buNone/>
            </a:pPr>
            <a:endParaRPr lang="en-GB" b="1" dirty="0" smtClean="0"/>
          </a:p>
          <a:p>
            <a:r>
              <a:rPr lang="en-US" dirty="0" smtClean="0"/>
              <a:t>Section F </a:t>
            </a:r>
            <a:r>
              <a:rPr lang="en-GB" dirty="0"/>
              <a:t>cannot name settings or </a:t>
            </a:r>
            <a:r>
              <a:rPr lang="en-GB" dirty="0" smtClean="0"/>
              <a:t>schools</a:t>
            </a:r>
          </a:p>
          <a:p>
            <a:pPr marL="0" indent="0">
              <a:buNone/>
            </a:pPr>
            <a:endParaRPr lang="en-GB" dirty="0" smtClean="0"/>
          </a:p>
          <a:p>
            <a:r>
              <a:rPr lang="en-GB" dirty="0" smtClean="0"/>
              <a:t>Do not name internal provisions within Section F</a:t>
            </a:r>
          </a:p>
          <a:p>
            <a:pPr marL="0" indent="0">
              <a:buNone/>
            </a:pPr>
            <a:endParaRPr lang="en-GB" dirty="0" smtClean="0"/>
          </a:p>
          <a:p>
            <a:r>
              <a:rPr lang="en-GB" dirty="0" smtClean="0"/>
              <a:t>Funding is base don provision on Section F</a:t>
            </a:r>
          </a:p>
        </p:txBody>
      </p:sp>
    </p:spTree>
    <p:extLst>
      <p:ext uri="{BB962C8B-B14F-4D97-AF65-F5344CB8AC3E}">
        <p14:creationId xmlns:p14="http://schemas.microsoft.com/office/powerpoint/2010/main" val="5968366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3234" y="1371600"/>
            <a:ext cx="7514035" cy="635182"/>
          </a:xfrm>
        </p:spPr>
        <p:txBody>
          <a:bodyPr>
            <a:normAutofit fontScale="90000"/>
          </a:bodyPr>
          <a:lstStyle/>
          <a:p>
            <a:r>
              <a:rPr lang="en-GB" dirty="0" smtClean="0"/>
              <a:t>Tracking changes</a:t>
            </a:r>
            <a:endParaRPr lang="en-GB" dirty="0"/>
          </a:p>
        </p:txBody>
      </p:sp>
      <p:pic>
        <p:nvPicPr>
          <p:cNvPr id="4" name="Picture 3"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05119" y="1954531"/>
            <a:ext cx="2471864" cy="814430"/>
          </a:xfrm>
          <a:prstGeom prst="rect">
            <a:avLst/>
          </a:prstGeom>
        </p:spPr>
      </p:pic>
      <p:pic>
        <p:nvPicPr>
          <p:cNvPr id="8" name="Picture 7"/>
          <p:cNvPicPr/>
          <p:nvPr/>
        </p:nvPicPr>
        <p:blipFill rotWithShape="1">
          <a:blip r:embed="rId3"/>
          <a:srcRect l="13366" t="58994" r="70401" b="32604"/>
          <a:stretch/>
        </p:blipFill>
        <p:spPr bwMode="auto">
          <a:xfrm>
            <a:off x="1505119" y="3009049"/>
            <a:ext cx="3038475" cy="862013"/>
          </a:xfrm>
          <a:prstGeom prst="rect">
            <a:avLst/>
          </a:prstGeom>
          <a:ln>
            <a:noFill/>
          </a:ln>
          <a:extLst>
            <a:ext uri="{53640926-AAD7-44D8-BBD7-CCE9431645EC}">
              <a14:shadowObscured xmlns:a14="http://schemas.microsoft.com/office/drawing/2010/main"/>
            </a:ext>
          </a:extLst>
        </p:spPr>
      </p:pic>
      <p:pic>
        <p:nvPicPr>
          <p:cNvPr id="9" name="Picture 8"/>
          <p:cNvPicPr/>
          <p:nvPr/>
        </p:nvPicPr>
        <p:blipFill rotWithShape="1">
          <a:blip r:embed="rId4"/>
          <a:srcRect l="15217" t="68897" r="73377" b="14318"/>
          <a:stretch/>
        </p:blipFill>
        <p:spPr bwMode="auto">
          <a:xfrm>
            <a:off x="2743369" y="4075221"/>
            <a:ext cx="1800225" cy="1452563"/>
          </a:xfrm>
          <a:prstGeom prst="rect">
            <a:avLst/>
          </a:prstGeom>
          <a:ln>
            <a:noFill/>
          </a:ln>
          <a:extLst>
            <a:ext uri="{53640926-AAD7-44D8-BBD7-CCE9431645EC}">
              <a14:shadowObscured xmlns:a14="http://schemas.microsoft.com/office/drawing/2010/main"/>
            </a:ext>
          </a:extLst>
        </p:spPr>
      </p:pic>
      <p:pic>
        <p:nvPicPr>
          <p:cNvPr id="11" name="Picture 10"/>
          <p:cNvPicPr/>
          <p:nvPr/>
        </p:nvPicPr>
        <p:blipFill rotWithShape="1">
          <a:blip r:embed="rId5"/>
          <a:srcRect l="13626" t="66804" r="72389" b="3779"/>
          <a:stretch/>
        </p:blipFill>
        <p:spPr bwMode="auto">
          <a:xfrm>
            <a:off x="5535217" y="2006782"/>
            <a:ext cx="2486025" cy="2866549"/>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9297652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3234" y="1371600"/>
            <a:ext cx="7514035" cy="635182"/>
          </a:xfrm>
        </p:spPr>
        <p:txBody>
          <a:bodyPr>
            <a:normAutofit fontScale="90000"/>
          </a:bodyPr>
          <a:lstStyle/>
          <a:p>
            <a:r>
              <a:rPr lang="en-GB" dirty="0" smtClean="0"/>
              <a:t>Tracking changes</a:t>
            </a:r>
            <a:endParaRPr lang="en-GB" dirty="0"/>
          </a:p>
        </p:txBody>
      </p:sp>
      <p:sp>
        <p:nvSpPr>
          <p:cNvPr id="3" name="Content Placeholder 2"/>
          <p:cNvSpPr>
            <a:spLocks noGrp="1"/>
          </p:cNvSpPr>
          <p:nvPr>
            <p:ph idx="1"/>
          </p:nvPr>
        </p:nvSpPr>
        <p:spPr>
          <a:xfrm>
            <a:off x="5166360" y="2117816"/>
            <a:ext cx="3460907" cy="3507377"/>
          </a:xfrm>
        </p:spPr>
        <p:txBody>
          <a:bodyPr>
            <a:normAutofit fontScale="62500" lnSpcReduction="20000"/>
          </a:bodyPr>
          <a:lstStyle/>
          <a:p>
            <a:pPr marL="0" indent="0">
              <a:buNone/>
            </a:pPr>
            <a:r>
              <a:rPr lang="en-GB" b="1" i="1" dirty="0" smtClean="0"/>
              <a:t>If struggling…</a:t>
            </a:r>
          </a:p>
          <a:p>
            <a:pPr lvl="0"/>
            <a:r>
              <a:rPr lang="en-GB" i="1" dirty="0" smtClean="0">
                <a:solidFill>
                  <a:srgbClr val="00B0F0"/>
                </a:solidFill>
              </a:rPr>
              <a:t>New </a:t>
            </a:r>
            <a:r>
              <a:rPr lang="en-GB" i="1" dirty="0">
                <a:solidFill>
                  <a:srgbClr val="00B0F0"/>
                </a:solidFill>
              </a:rPr>
              <a:t>information is written in blue italics </a:t>
            </a:r>
            <a:endParaRPr lang="en-GB" sz="2400" dirty="0">
              <a:solidFill>
                <a:srgbClr val="00B0F0"/>
              </a:solidFill>
            </a:endParaRPr>
          </a:p>
          <a:p>
            <a:pPr lvl="1"/>
            <a:r>
              <a:rPr lang="en-GB" i="1" dirty="0">
                <a:solidFill>
                  <a:srgbClr val="00B0F0"/>
                </a:solidFill>
              </a:rPr>
              <a:t>Please indicate in brackets which reports these amendments have originated from, i.e. (J Boggs, Educational Psychology report 05.05.2020, page 6)</a:t>
            </a:r>
            <a:endParaRPr lang="en-GB" sz="2100" dirty="0">
              <a:solidFill>
                <a:srgbClr val="00B0F0"/>
              </a:solidFill>
            </a:endParaRPr>
          </a:p>
          <a:p>
            <a:pPr lvl="0"/>
            <a:r>
              <a:rPr lang="en-GB" dirty="0">
                <a:solidFill>
                  <a:srgbClr val="FF0000"/>
                </a:solidFill>
              </a:rPr>
              <a:t>Information to be removed is </a:t>
            </a:r>
            <a:r>
              <a:rPr lang="en-GB" strike="sngStrike" dirty="0">
                <a:solidFill>
                  <a:srgbClr val="FF0000"/>
                </a:solidFill>
              </a:rPr>
              <a:t>coloured red with a strikethrough</a:t>
            </a:r>
            <a:endParaRPr lang="en-GB" sz="2400" dirty="0">
              <a:solidFill>
                <a:srgbClr val="FF0000"/>
              </a:solidFill>
            </a:endParaRPr>
          </a:p>
          <a:p>
            <a:endParaRPr lang="en-GB" dirty="0"/>
          </a:p>
        </p:txBody>
      </p:sp>
      <p:pic>
        <p:nvPicPr>
          <p:cNvPr id="7" name="Picture 6"/>
          <p:cNvPicPr/>
          <p:nvPr/>
        </p:nvPicPr>
        <p:blipFill rotWithShape="1">
          <a:blip r:embed="rId2"/>
          <a:srcRect l="18581" t="60581" r="63581" b="24994"/>
          <a:stretch/>
        </p:blipFill>
        <p:spPr bwMode="auto">
          <a:xfrm>
            <a:off x="1294040" y="2117816"/>
            <a:ext cx="3028950" cy="134302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42257088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3234" y="1371601"/>
            <a:ext cx="7514035" cy="548639"/>
          </a:xfrm>
        </p:spPr>
        <p:txBody>
          <a:bodyPr>
            <a:normAutofit fontScale="90000"/>
          </a:bodyPr>
          <a:lstStyle/>
          <a:p>
            <a:r>
              <a:rPr lang="en-US" dirty="0"/>
              <a:t>Agreed actions/requests following the review</a:t>
            </a:r>
            <a:endParaRPr lang="en-GB" dirty="0"/>
          </a:p>
        </p:txBody>
      </p:sp>
      <p:sp>
        <p:nvSpPr>
          <p:cNvPr id="5" name="AutoShape 4" descr="Professional Guidance on the Education Health &amp; Care Pathway"/>
          <p:cNvSpPr>
            <a:spLocks noGrp="1" noChangeAspect="1" noChangeArrowheads="1"/>
          </p:cNvSpPr>
          <p:nvPr>
            <p:ph idx="1"/>
          </p:nvPr>
        </p:nvSpPr>
        <p:spPr bwMode="auto">
          <a:xfrm>
            <a:off x="1113235" y="2131695"/>
            <a:ext cx="7514034" cy="306895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rtlCol="0" anchor="t" anchorCtr="0" compatLnSpc="1">
            <a:prstTxWarp prst="textNoShape">
              <a:avLst/>
            </a:prstTxWarp>
            <a:normAutofit/>
          </a:bodyPr>
          <a:lstStyle/>
          <a:p>
            <a:r>
              <a:rPr lang="en-US" dirty="0" smtClean="0"/>
              <a:t>Capture </a:t>
            </a:r>
            <a:r>
              <a:rPr lang="en-US" dirty="0"/>
              <a:t>any actions that are required by professionals, school or the Local Authority following the </a:t>
            </a:r>
            <a:r>
              <a:rPr lang="en-US" dirty="0" smtClean="0"/>
              <a:t>review</a:t>
            </a:r>
          </a:p>
          <a:p>
            <a:r>
              <a:rPr lang="en-US" dirty="0" smtClean="0"/>
              <a:t>Any actions not appropriately recorded may not be actioned causing delays</a:t>
            </a:r>
          </a:p>
          <a:p>
            <a:endParaRPr lang="en-US" dirty="0" smtClean="0"/>
          </a:p>
          <a:p>
            <a:pPr marL="0" indent="0">
              <a:buNone/>
            </a:pPr>
            <a:endParaRPr lang="en-US" dirty="0"/>
          </a:p>
        </p:txBody>
      </p:sp>
      <p:pic>
        <p:nvPicPr>
          <p:cNvPr id="3" name="Picture 2"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461" y="3366993"/>
            <a:ext cx="5167578" cy="1833657"/>
          </a:xfrm>
          <a:prstGeom prst="rect">
            <a:avLst/>
          </a:prstGeom>
        </p:spPr>
      </p:pic>
    </p:spTree>
    <p:extLst>
      <p:ext uri="{BB962C8B-B14F-4D97-AF65-F5344CB8AC3E}">
        <p14:creationId xmlns:p14="http://schemas.microsoft.com/office/powerpoint/2010/main" val="16208307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3234" y="1371601"/>
            <a:ext cx="7514035" cy="524147"/>
          </a:xfrm>
        </p:spPr>
        <p:txBody>
          <a:bodyPr>
            <a:normAutofit fontScale="90000"/>
          </a:bodyPr>
          <a:lstStyle/>
          <a:p>
            <a:r>
              <a:rPr lang="en-GB" dirty="0"/>
              <a:t>On the last page of the annual review paperwork…</a:t>
            </a:r>
          </a:p>
        </p:txBody>
      </p:sp>
      <p:pic>
        <p:nvPicPr>
          <p:cNvPr id="4" name="Picture 3"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67989" y="2472082"/>
            <a:ext cx="6009298" cy="2233793"/>
          </a:xfrm>
          <a:prstGeom prst="rect">
            <a:avLst/>
          </a:prstGeom>
        </p:spPr>
      </p:pic>
    </p:spTree>
    <p:extLst>
      <p:ext uri="{BB962C8B-B14F-4D97-AF65-F5344CB8AC3E}">
        <p14:creationId xmlns:p14="http://schemas.microsoft.com/office/powerpoint/2010/main" val="106784447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3234" y="1371601"/>
            <a:ext cx="7514035" cy="548639"/>
          </a:xfrm>
        </p:spPr>
        <p:txBody>
          <a:bodyPr>
            <a:normAutofit fontScale="90000"/>
          </a:bodyPr>
          <a:lstStyle/>
          <a:p>
            <a:r>
              <a:rPr lang="en-US" dirty="0" smtClean="0"/>
              <a:t>Those not attending your school</a:t>
            </a:r>
            <a:endParaRPr lang="en-GB" dirty="0"/>
          </a:p>
        </p:txBody>
      </p:sp>
      <p:sp>
        <p:nvSpPr>
          <p:cNvPr id="5" name="AutoShape 4" descr="Professional Guidance on the Education Health &amp; Care Pathway"/>
          <p:cNvSpPr>
            <a:spLocks noGrp="1" noChangeAspect="1" noChangeArrowheads="1"/>
          </p:cNvSpPr>
          <p:nvPr>
            <p:ph idx="1"/>
          </p:nvPr>
        </p:nvSpPr>
        <p:spPr bwMode="auto">
          <a:xfrm>
            <a:off x="1113235" y="2131695"/>
            <a:ext cx="7514034" cy="306895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rtlCol="0" anchor="t" anchorCtr="0" compatLnSpc="1">
            <a:prstTxWarp prst="textNoShape">
              <a:avLst/>
            </a:prstTxWarp>
            <a:normAutofit fontScale="70000" lnSpcReduction="20000"/>
          </a:bodyPr>
          <a:lstStyle/>
          <a:p>
            <a:r>
              <a:rPr lang="en-GB" dirty="0" smtClean="0"/>
              <a:t>Should </a:t>
            </a:r>
            <a:r>
              <a:rPr lang="en-GB" dirty="0"/>
              <a:t>monitor progress towards the outcomes throughout the </a:t>
            </a:r>
            <a:r>
              <a:rPr lang="en-GB" dirty="0" smtClean="0"/>
              <a:t>year</a:t>
            </a:r>
          </a:p>
          <a:p>
            <a:endParaRPr lang="en-GB" dirty="0"/>
          </a:p>
          <a:p>
            <a:r>
              <a:rPr lang="en-US" dirty="0" smtClean="0"/>
              <a:t>If a child / young person is attending alternative provision then the school they are on roll at must still hold the review, not the alternative provision</a:t>
            </a:r>
          </a:p>
          <a:p>
            <a:endParaRPr lang="en-US" dirty="0" smtClean="0"/>
          </a:p>
          <a:p>
            <a:r>
              <a:rPr lang="en-US" dirty="0" smtClean="0"/>
              <a:t>If medically unwell to attend then the school must still co-ordinate and chair the review meeting</a:t>
            </a:r>
          </a:p>
        </p:txBody>
      </p:sp>
    </p:spTree>
    <p:extLst>
      <p:ext uri="{BB962C8B-B14F-4D97-AF65-F5344CB8AC3E}">
        <p14:creationId xmlns:p14="http://schemas.microsoft.com/office/powerpoint/2010/main" val="29495928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3234" y="1371600"/>
            <a:ext cx="7514035" cy="723577"/>
          </a:xfrm>
        </p:spPr>
        <p:txBody>
          <a:bodyPr>
            <a:normAutofit fontScale="90000"/>
          </a:bodyPr>
          <a:lstStyle/>
          <a:p>
            <a:r>
              <a:rPr lang="en-GB" dirty="0"/>
              <a:t>Getting your data right </a:t>
            </a:r>
          </a:p>
        </p:txBody>
      </p:sp>
      <p:sp>
        <p:nvSpPr>
          <p:cNvPr id="3" name="Content Placeholder 2"/>
          <p:cNvSpPr>
            <a:spLocks noGrp="1"/>
          </p:cNvSpPr>
          <p:nvPr>
            <p:ph idx="1"/>
          </p:nvPr>
        </p:nvSpPr>
        <p:spPr>
          <a:xfrm>
            <a:off x="1113233" y="2199791"/>
            <a:ext cx="7514035" cy="3000860"/>
          </a:xfrm>
        </p:spPr>
        <p:txBody>
          <a:bodyPr>
            <a:normAutofit fontScale="85000" lnSpcReduction="20000"/>
          </a:bodyPr>
          <a:lstStyle/>
          <a:p>
            <a:r>
              <a:rPr lang="en-GB" dirty="0" smtClean="0"/>
              <a:t>Use the appropriate assessment tool for that year group</a:t>
            </a:r>
          </a:p>
          <a:p>
            <a:r>
              <a:rPr lang="en-GB" dirty="0" smtClean="0"/>
              <a:t>Do not use the EYDJ past the first term of year 1</a:t>
            </a:r>
          </a:p>
          <a:p>
            <a:r>
              <a:rPr lang="en-GB" dirty="0" smtClean="0"/>
              <a:t>Use pre-key stage standards or engagement model</a:t>
            </a:r>
          </a:p>
          <a:p>
            <a:r>
              <a:rPr lang="en-GB" dirty="0" smtClean="0"/>
              <a:t>Impact </a:t>
            </a:r>
            <a:r>
              <a:rPr lang="en-GB" dirty="0"/>
              <a:t>on the LA decision </a:t>
            </a:r>
            <a:r>
              <a:rPr lang="en-GB" dirty="0" smtClean="0"/>
              <a:t>making</a:t>
            </a:r>
          </a:p>
          <a:p>
            <a:r>
              <a:rPr lang="en-GB" dirty="0"/>
              <a:t>impact on families following naming of settings</a:t>
            </a:r>
          </a:p>
          <a:p>
            <a:endParaRPr lang="en-GB" dirty="0" smtClean="0"/>
          </a:p>
          <a:p>
            <a:endParaRPr lang="en-GB" dirty="0"/>
          </a:p>
        </p:txBody>
      </p:sp>
    </p:spTree>
    <p:extLst>
      <p:ext uri="{BB962C8B-B14F-4D97-AF65-F5344CB8AC3E}">
        <p14:creationId xmlns:p14="http://schemas.microsoft.com/office/powerpoint/2010/main" val="322051892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Broad areas of need</a:t>
            </a:r>
            <a:endParaRPr lang="en-GB" dirty="0"/>
          </a:p>
        </p:txBody>
      </p:sp>
      <p:sp>
        <p:nvSpPr>
          <p:cNvPr id="3" name="Content Placeholder 2"/>
          <p:cNvSpPr>
            <a:spLocks noGrp="1"/>
          </p:cNvSpPr>
          <p:nvPr>
            <p:ph idx="1"/>
          </p:nvPr>
        </p:nvSpPr>
        <p:spPr/>
        <p:txBody>
          <a:bodyPr>
            <a:normAutofit fontScale="70000" lnSpcReduction="20000"/>
          </a:bodyPr>
          <a:lstStyle/>
          <a:p>
            <a:pPr marL="342900" lvl="1" indent="0">
              <a:buNone/>
            </a:pPr>
            <a:r>
              <a:rPr lang="en-GB" dirty="0"/>
              <a:t>6.27 </a:t>
            </a:r>
            <a:r>
              <a:rPr lang="en-GB" dirty="0" smtClean="0"/>
              <a:t> (SEND CoP)</a:t>
            </a:r>
          </a:p>
          <a:p>
            <a:pPr marL="342900" lvl="1" indent="0">
              <a:buNone/>
            </a:pPr>
            <a:r>
              <a:rPr lang="en-GB" dirty="0" smtClean="0"/>
              <a:t>These </a:t>
            </a:r>
            <a:r>
              <a:rPr lang="en-GB" dirty="0"/>
              <a:t>four broad areas give an overview of the range of needs that should be planned for. The purpose of identification is to work out what action the school needs to take, not to fit a pupil into a category. In practice, individual children or young people often have needs that cut across all these areas and their needs may change over time. For instance speech, language and communication needs can also be a feature of a number of other areas of SEN, and children and young people with an Autistic Spectrum Disorder (ASD) may have needs across all areas, including particular sensory requirements. A detailed assessment of need should ensure that the full range of an individual’s needs is identified, not simply the primary need. The support provided to an individual should always be based on a full understanding of their particular strengths and needs and seek to address them all using </a:t>
            </a:r>
            <a:r>
              <a:rPr lang="en-GB" dirty="0" err="1"/>
              <a:t>wellevidenced</a:t>
            </a:r>
            <a:r>
              <a:rPr lang="en-GB" dirty="0"/>
              <a:t> interventions targeted at their areas of difficulty and where necessary specialist equipment or software.</a:t>
            </a:r>
          </a:p>
        </p:txBody>
      </p:sp>
    </p:spTree>
    <p:extLst>
      <p:ext uri="{BB962C8B-B14F-4D97-AF65-F5344CB8AC3E}">
        <p14:creationId xmlns:p14="http://schemas.microsoft.com/office/powerpoint/2010/main" val="213906660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3234" y="1371601"/>
            <a:ext cx="7514035" cy="702200"/>
          </a:xfrm>
        </p:spPr>
        <p:txBody>
          <a:bodyPr>
            <a:normAutofit fontScale="90000"/>
          </a:bodyPr>
          <a:lstStyle/>
          <a:p>
            <a:r>
              <a:rPr lang="en-GB" dirty="0"/>
              <a:t>T</a:t>
            </a:r>
            <a:r>
              <a:rPr lang="en-GB" dirty="0" smtClean="0"/>
              <a:t>he </a:t>
            </a:r>
            <a:r>
              <a:rPr lang="en-GB" dirty="0"/>
              <a:t>right to request a particular school or other institution is named in an </a:t>
            </a:r>
            <a:r>
              <a:rPr lang="en-GB" dirty="0" smtClean="0"/>
              <a:t>EHC Plan  </a:t>
            </a:r>
            <a:endParaRPr lang="en-GB" dirty="0"/>
          </a:p>
        </p:txBody>
      </p:sp>
      <p:sp>
        <p:nvSpPr>
          <p:cNvPr id="3" name="Content Placeholder 2"/>
          <p:cNvSpPr>
            <a:spLocks noGrp="1"/>
          </p:cNvSpPr>
          <p:nvPr>
            <p:ph idx="1"/>
          </p:nvPr>
        </p:nvSpPr>
        <p:spPr>
          <a:xfrm>
            <a:off x="1113233" y="2216923"/>
            <a:ext cx="7514035" cy="2983727"/>
          </a:xfrm>
        </p:spPr>
        <p:txBody>
          <a:bodyPr>
            <a:normAutofit fontScale="62500" lnSpcReduction="20000"/>
          </a:bodyPr>
          <a:lstStyle/>
          <a:p>
            <a:pPr marL="0" indent="0">
              <a:buNone/>
            </a:pPr>
            <a:r>
              <a:rPr lang="en-GB" dirty="0"/>
              <a:t>Section 38 (3) </a:t>
            </a:r>
          </a:p>
          <a:p>
            <a:pPr marL="0" indent="0">
              <a:buNone/>
            </a:pPr>
            <a:r>
              <a:rPr lang="en-GB" dirty="0"/>
              <a:t>A school or other institution is within this subsection if it is: </a:t>
            </a:r>
          </a:p>
          <a:p>
            <a:pPr lvl="1"/>
            <a:r>
              <a:rPr lang="en-GB" dirty="0"/>
              <a:t>(a) a maintained school; </a:t>
            </a:r>
          </a:p>
          <a:p>
            <a:pPr lvl="1"/>
            <a:r>
              <a:rPr lang="en-GB" dirty="0"/>
              <a:t>(b) a maintained nursery school; </a:t>
            </a:r>
          </a:p>
          <a:p>
            <a:pPr lvl="1"/>
            <a:r>
              <a:rPr lang="en-GB" dirty="0"/>
              <a:t>(c) an Academy; </a:t>
            </a:r>
          </a:p>
          <a:p>
            <a:pPr lvl="1"/>
            <a:r>
              <a:rPr lang="en-GB" dirty="0"/>
              <a:t>(d) an institution within the further education sector in England; </a:t>
            </a:r>
          </a:p>
          <a:p>
            <a:pPr lvl="1"/>
            <a:r>
              <a:rPr lang="en-GB" dirty="0"/>
              <a:t>(e) a non-maintained special school; </a:t>
            </a:r>
          </a:p>
          <a:p>
            <a:pPr lvl="1"/>
            <a:r>
              <a:rPr lang="en-GB" dirty="0"/>
              <a:t>(f) an institution approved by the Secretary of State under section 41</a:t>
            </a:r>
          </a:p>
        </p:txBody>
      </p:sp>
    </p:spTree>
    <p:extLst>
      <p:ext uri="{BB962C8B-B14F-4D97-AF65-F5344CB8AC3E}">
        <p14:creationId xmlns:p14="http://schemas.microsoft.com/office/powerpoint/2010/main" val="24394476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7"/>
          <p:cNvSpPr>
            <a:spLocks noGrp="1"/>
          </p:cNvSpPr>
          <p:nvPr>
            <p:ph sz="half" idx="2"/>
          </p:nvPr>
        </p:nvSpPr>
        <p:spPr>
          <a:xfrm>
            <a:off x="563166" y="2828925"/>
            <a:ext cx="7685483" cy="2838450"/>
          </a:xfrm>
        </p:spPr>
        <p:txBody>
          <a:bodyPr>
            <a:normAutofit fontScale="92500" lnSpcReduction="20000"/>
          </a:bodyPr>
          <a:lstStyle/>
          <a:p>
            <a:pPr marL="0" indent="0">
              <a:buNone/>
            </a:pPr>
            <a:r>
              <a:rPr lang="en-GB" b="1" dirty="0"/>
              <a:t>Supporting schools via</a:t>
            </a:r>
          </a:p>
          <a:p>
            <a:r>
              <a:rPr lang="en-GB" dirty="0" smtClean="0"/>
              <a:t>Mental Health Champions / MHC Plus</a:t>
            </a:r>
          </a:p>
          <a:p>
            <a:r>
              <a:rPr lang="en-GB" dirty="0" smtClean="0"/>
              <a:t>DfE Mental Health Lead</a:t>
            </a:r>
          </a:p>
          <a:p>
            <a:r>
              <a:rPr lang="en-GB" dirty="0" smtClean="0"/>
              <a:t>Healthy Minds Chartermark</a:t>
            </a:r>
          </a:p>
          <a:p>
            <a:r>
              <a:rPr lang="en-GB" dirty="0" smtClean="0"/>
              <a:t>Mental Health Support Teams</a:t>
            </a:r>
          </a:p>
          <a:p>
            <a:r>
              <a:rPr lang="en-GB" dirty="0" smtClean="0"/>
              <a:t>Education Emotional Wellbeing Practitioners</a:t>
            </a:r>
          </a:p>
          <a:p>
            <a:r>
              <a:rPr lang="en-GB" dirty="0" smtClean="0"/>
              <a:t>Thrive Guide for Schools</a:t>
            </a:r>
          </a:p>
          <a:p>
            <a:r>
              <a:rPr lang="en-GB" dirty="0" smtClean="0"/>
              <a:t>Living Well Schools</a:t>
            </a:r>
          </a:p>
        </p:txBody>
      </p:sp>
      <p:grpSp>
        <p:nvGrpSpPr>
          <p:cNvPr id="5" name="Group 4"/>
          <p:cNvGrpSpPr/>
          <p:nvPr/>
        </p:nvGrpSpPr>
        <p:grpSpPr>
          <a:xfrm>
            <a:off x="3181350" y="142875"/>
            <a:ext cx="1971675" cy="2009775"/>
            <a:chOff x="4531017" y="1379932"/>
            <a:chExt cx="1436341" cy="1436341"/>
          </a:xfrm>
        </p:grpSpPr>
        <p:sp>
          <p:nvSpPr>
            <p:cNvPr id="6" name="Oval 5"/>
            <p:cNvSpPr/>
            <p:nvPr/>
          </p:nvSpPr>
          <p:spPr>
            <a:xfrm>
              <a:off x="4531017" y="1379932"/>
              <a:ext cx="1436341" cy="1436341"/>
            </a:xfrm>
            <a:prstGeom prst="ellipse">
              <a:avLst/>
            </a:prstGeom>
          </p:spPr>
          <p:style>
            <a:lnRef idx="2">
              <a:schemeClr val="lt1">
                <a:hueOff val="0"/>
                <a:satOff val="0"/>
                <a:lumOff val="0"/>
                <a:alphaOff val="0"/>
              </a:schemeClr>
            </a:lnRef>
            <a:fillRef idx="1">
              <a:schemeClr val="accent4">
                <a:alpha val="50000"/>
                <a:hueOff val="4158277"/>
                <a:satOff val="-19187"/>
                <a:lumOff val="706"/>
                <a:alphaOff val="0"/>
              </a:schemeClr>
            </a:fillRef>
            <a:effectRef idx="0">
              <a:schemeClr val="accent4">
                <a:alpha val="50000"/>
                <a:hueOff val="4158277"/>
                <a:satOff val="-19187"/>
                <a:lumOff val="706"/>
                <a:alphaOff val="0"/>
              </a:schemeClr>
            </a:effectRef>
            <a:fontRef idx="minor">
              <a:schemeClr val="tx1"/>
            </a:fontRef>
          </p:style>
        </p:sp>
        <p:sp>
          <p:nvSpPr>
            <p:cNvPr id="7" name="Oval 4"/>
            <p:cNvSpPr txBox="1"/>
            <p:nvPr/>
          </p:nvSpPr>
          <p:spPr>
            <a:xfrm>
              <a:off x="4741364" y="1590279"/>
              <a:ext cx="1015647" cy="1015647"/>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GB" sz="2000" b="1" kern="1200" dirty="0" smtClean="0"/>
                <a:t>Mental Health and Emotional Wellbeing</a:t>
              </a:r>
              <a:endParaRPr lang="en-US" sz="2000" kern="1200" dirty="0"/>
            </a:p>
          </p:txBody>
        </p:sp>
      </p:grpSp>
    </p:spTree>
    <p:extLst>
      <p:ext uri="{BB962C8B-B14F-4D97-AF65-F5344CB8AC3E}">
        <p14:creationId xmlns:p14="http://schemas.microsoft.com/office/powerpoint/2010/main" val="2010073904"/>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3234" y="1371601"/>
            <a:ext cx="7514035" cy="1013114"/>
          </a:xfrm>
        </p:spPr>
        <p:txBody>
          <a:bodyPr>
            <a:normAutofit fontScale="90000"/>
          </a:bodyPr>
          <a:lstStyle/>
          <a:p>
            <a:r>
              <a:rPr lang="en-GB" dirty="0"/>
              <a:t>T</a:t>
            </a:r>
            <a:r>
              <a:rPr lang="en-GB" dirty="0" smtClean="0"/>
              <a:t>he </a:t>
            </a:r>
            <a:r>
              <a:rPr lang="en-GB" dirty="0"/>
              <a:t>duty on the LA to name the school/institution requested by the parent or young </a:t>
            </a:r>
            <a:r>
              <a:rPr lang="en-GB" dirty="0" smtClean="0"/>
              <a:t>person</a:t>
            </a:r>
            <a:br>
              <a:rPr lang="en-GB" dirty="0" smtClean="0"/>
            </a:br>
            <a:endParaRPr lang="en-GB" dirty="0"/>
          </a:p>
        </p:txBody>
      </p:sp>
      <p:sp>
        <p:nvSpPr>
          <p:cNvPr id="3" name="Content Placeholder 2"/>
          <p:cNvSpPr>
            <a:spLocks noGrp="1"/>
          </p:cNvSpPr>
          <p:nvPr>
            <p:ph idx="1"/>
          </p:nvPr>
        </p:nvSpPr>
        <p:spPr>
          <a:xfrm>
            <a:off x="1113233" y="2249632"/>
            <a:ext cx="7514035" cy="2951018"/>
          </a:xfrm>
        </p:spPr>
        <p:txBody>
          <a:bodyPr>
            <a:normAutofit fontScale="62500" lnSpcReduction="20000"/>
          </a:bodyPr>
          <a:lstStyle/>
          <a:p>
            <a:pPr marL="0" indent="0">
              <a:buNone/>
            </a:pPr>
            <a:endParaRPr lang="en-GB" dirty="0" smtClean="0"/>
          </a:p>
          <a:p>
            <a:pPr marL="0" indent="0">
              <a:buNone/>
            </a:pPr>
            <a:r>
              <a:rPr lang="en-GB" dirty="0" smtClean="0"/>
              <a:t>There are three elements to the section 39 (4) conditions: </a:t>
            </a:r>
          </a:p>
          <a:p>
            <a:pPr marL="0" indent="0">
              <a:buNone/>
            </a:pPr>
            <a:endParaRPr lang="en-GB" dirty="0" smtClean="0"/>
          </a:p>
          <a:p>
            <a:r>
              <a:rPr lang="en-GB" dirty="0" smtClean="0"/>
              <a:t>That </a:t>
            </a:r>
            <a:r>
              <a:rPr lang="en-GB" dirty="0"/>
              <a:t>the school/institution requested is unsuitable for the age, ability, aptitude or SEN of the child or young person;</a:t>
            </a:r>
          </a:p>
          <a:p>
            <a:r>
              <a:rPr lang="en-GB" dirty="0" smtClean="0"/>
              <a:t>That </a:t>
            </a:r>
            <a:r>
              <a:rPr lang="en-GB" dirty="0"/>
              <a:t>the attendance of the child or young person would be incompatible with the provision of efficient education for others; </a:t>
            </a:r>
          </a:p>
          <a:p>
            <a:r>
              <a:rPr lang="en-GB" dirty="0" smtClean="0"/>
              <a:t>That </a:t>
            </a:r>
            <a:r>
              <a:rPr lang="en-GB" dirty="0"/>
              <a:t>the attendance of the child or young person would be incompatible with the efficient use of resources. </a:t>
            </a:r>
          </a:p>
          <a:p>
            <a:endParaRPr lang="en-GB" dirty="0"/>
          </a:p>
        </p:txBody>
      </p:sp>
    </p:spTree>
    <p:extLst>
      <p:ext uri="{BB962C8B-B14F-4D97-AF65-F5344CB8AC3E}">
        <p14:creationId xmlns:p14="http://schemas.microsoft.com/office/powerpoint/2010/main" val="168650238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13233" y="1511878"/>
            <a:ext cx="7514035" cy="3688773"/>
          </a:xfrm>
        </p:spPr>
        <p:txBody>
          <a:bodyPr>
            <a:normAutofit fontScale="92500" lnSpcReduction="20000"/>
          </a:bodyPr>
          <a:lstStyle/>
          <a:p>
            <a:endParaRPr lang="en-GB" b="1" dirty="0" smtClean="0"/>
          </a:p>
          <a:p>
            <a:r>
              <a:rPr lang="en-GB" b="1" dirty="0" smtClean="0"/>
              <a:t>Element </a:t>
            </a:r>
            <a:r>
              <a:rPr lang="en-GB" b="1" dirty="0"/>
              <a:t>One – suitability</a:t>
            </a:r>
            <a:r>
              <a:rPr lang="en-GB" dirty="0"/>
              <a:t> </a:t>
            </a:r>
          </a:p>
          <a:p>
            <a:pPr marL="342900" lvl="1" indent="0">
              <a:buNone/>
            </a:pPr>
            <a:r>
              <a:rPr lang="en-GB" sz="1800" dirty="0"/>
              <a:t>Whether or not a school/institution is suitable can be an issue. For example, parents may want a school for their child with severe learning difficulties which is for children with moderate learning difficulties. It </a:t>
            </a:r>
            <a:r>
              <a:rPr lang="en-GB" sz="1800" dirty="0"/>
              <a:t>is important </a:t>
            </a:r>
            <a:r>
              <a:rPr lang="en-GB" sz="1800" dirty="0"/>
              <a:t>in these cases to find out why the parent wants the particular school and find out whether or not the school can cater for children with the difficulties the child has. An LA cannot reject a choice of school or FE institution based on its designated range of pupils alone but it is usually a good indication as to the provision they are able to make. </a:t>
            </a:r>
            <a:endParaRPr lang="en-GB" sz="1800" dirty="0"/>
          </a:p>
          <a:p>
            <a:pPr marL="342900" lvl="1" indent="0">
              <a:buNone/>
            </a:pPr>
            <a:r>
              <a:rPr lang="en-GB" sz="1800" dirty="0"/>
              <a:t>The suitability </a:t>
            </a:r>
            <a:r>
              <a:rPr lang="en-GB" sz="1800" dirty="0"/>
              <a:t>test – as with all of these tests – has to be applied on an individual basis looking at the special educational needs and the special educational provision to meet the needs of the child or young person in question.</a:t>
            </a:r>
          </a:p>
          <a:p>
            <a:endParaRPr lang="en-GB" dirty="0" smtClean="0"/>
          </a:p>
          <a:p>
            <a:pPr marL="0" indent="0">
              <a:buNone/>
            </a:pPr>
            <a:endParaRPr lang="en-GB" dirty="0" smtClean="0"/>
          </a:p>
        </p:txBody>
      </p:sp>
    </p:spTree>
    <p:extLst>
      <p:ext uri="{BB962C8B-B14F-4D97-AF65-F5344CB8AC3E}">
        <p14:creationId xmlns:p14="http://schemas.microsoft.com/office/powerpoint/2010/main" val="168550262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13233" y="1508414"/>
            <a:ext cx="7514035" cy="3692237"/>
          </a:xfrm>
        </p:spPr>
        <p:txBody>
          <a:bodyPr>
            <a:normAutofit fontScale="70000" lnSpcReduction="20000"/>
          </a:bodyPr>
          <a:lstStyle/>
          <a:p>
            <a:endParaRPr lang="en-GB" b="1" dirty="0" smtClean="0"/>
          </a:p>
          <a:p>
            <a:r>
              <a:rPr lang="en-GB" b="1" dirty="0" smtClean="0"/>
              <a:t>Element </a:t>
            </a:r>
            <a:r>
              <a:rPr lang="en-GB" b="1" dirty="0"/>
              <a:t>Two – incompatibility with the education of others</a:t>
            </a:r>
            <a:r>
              <a:rPr lang="en-GB" dirty="0"/>
              <a:t> </a:t>
            </a:r>
          </a:p>
          <a:p>
            <a:pPr marL="342900" lvl="1" indent="0">
              <a:buNone/>
            </a:pPr>
            <a:r>
              <a:rPr lang="en-GB" dirty="0"/>
              <a:t>This is the test which is often referred to when a school is full. However, what the test requires, if it is to be used successfully by an LA, is that it is likely that adding just one more child to this school or other institution will create incompatibility with the education of others. This is not the same as showing that the addition of a child or young person will in some way impact upon the education of others. The test is whether the impact is so great that the child or young person attending the school or other institution would result in an incompatibility which cannot be resolved by the special educational provision being put in place as detailed in the EHC plan. The facts need to be examined in each case and this has been found by the courts to be a high bar.</a:t>
            </a:r>
          </a:p>
          <a:p>
            <a:pPr marL="0" indent="0">
              <a:buNone/>
            </a:pPr>
            <a:endParaRPr lang="en-GB" dirty="0"/>
          </a:p>
          <a:p>
            <a:pPr marL="0" indent="0">
              <a:buNone/>
            </a:pPr>
            <a:endParaRPr lang="en-GB" dirty="0"/>
          </a:p>
        </p:txBody>
      </p:sp>
    </p:spTree>
    <p:extLst>
      <p:ext uri="{BB962C8B-B14F-4D97-AF65-F5344CB8AC3E}">
        <p14:creationId xmlns:p14="http://schemas.microsoft.com/office/powerpoint/2010/main" val="224169518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13233" y="1407969"/>
            <a:ext cx="7514035" cy="3792682"/>
          </a:xfrm>
        </p:spPr>
        <p:txBody>
          <a:bodyPr>
            <a:normAutofit fontScale="55000" lnSpcReduction="20000"/>
          </a:bodyPr>
          <a:lstStyle/>
          <a:p>
            <a:r>
              <a:rPr lang="en-GB" b="1" dirty="0"/>
              <a:t>Element Three – incompatibility with the efficient use of </a:t>
            </a:r>
            <a:r>
              <a:rPr lang="en-GB" b="1" dirty="0" smtClean="0"/>
              <a:t>resources</a:t>
            </a:r>
            <a:endParaRPr lang="en-GB" dirty="0" smtClean="0"/>
          </a:p>
          <a:p>
            <a:pPr marL="342900" lvl="1" indent="0">
              <a:buNone/>
            </a:pPr>
            <a:r>
              <a:rPr lang="en-GB" dirty="0" smtClean="0"/>
              <a:t>Cost </a:t>
            </a:r>
            <a:r>
              <a:rPr lang="en-GB" dirty="0"/>
              <a:t>may be used as a reason for refusing a request for a particular school /institution where a LA can show that another school or institution can meet the needs of a child or young person more cheaply. However, even where the parental or young person’s requested school/institution is a little more expensive this is not an automatic barrier because the LA must balance the statutory weight given to the parental or young person’s request against the extra cost in deciding whether the extra cost is ‘inefficient</a:t>
            </a:r>
            <a:r>
              <a:rPr lang="en-GB" dirty="0" smtClean="0"/>
              <a:t>’.</a:t>
            </a:r>
          </a:p>
          <a:p>
            <a:pPr marL="342900" lvl="1" indent="0">
              <a:buNone/>
            </a:pPr>
            <a:endParaRPr lang="en-GB" dirty="0"/>
          </a:p>
          <a:p>
            <a:pPr marL="342900" lvl="1" indent="0">
              <a:buNone/>
            </a:pPr>
            <a:r>
              <a:rPr lang="en-GB" dirty="0"/>
              <a:t>The argument of ‘inefficient use of resources’ may also be used when a school is full – i.e. for a mainstream school that it has reached its admission number for that year group, and for a special school that it has reached its approved number. However, it is not sufficient to assert the school is full. The LA must explain how placing this child in the school would be an inefficient use of resources – or possibly affect the efficient education of the other children as referred to under element two (above).</a:t>
            </a:r>
          </a:p>
          <a:p>
            <a:pPr marL="0" indent="0">
              <a:buNone/>
            </a:pPr>
            <a:endParaRPr lang="en-GB" dirty="0"/>
          </a:p>
        </p:txBody>
      </p:sp>
    </p:spTree>
    <p:extLst>
      <p:ext uri="{BB962C8B-B14F-4D97-AF65-F5344CB8AC3E}">
        <p14:creationId xmlns:p14="http://schemas.microsoft.com/office/powerpoint/2010/main" val="234271322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3234" y="1371601"/>
            <a:ext cx="7514035" cy="702200"/>
          </a:xfrm>
        </p:spPr>
        <p:txBody>
          <a:bodyPr>
            <a:normAutofit fontScale="90000"/>
          </a:bodyPr>
          <a:lstStyle/>
          <a:p>
            <a:r>
              <a:rPr lang="en-GB" dirty="0" smtClean="0"/>
              <a:t>Types of settings</a:t>
            </a:r>
            <a:endParaRPr lang="en-GB" dirty="0"/>
          </a:p>
        </p:txBody>
      </p:sp>
      <p:sp>
        <p:nvSpPr>
          <p:cNvPr id="3" name="Content Placeholder 2"/>
          <p:cNvSpPr>
            <a:spLocks noGrp="1"/>
          </p:cNvSpPr>
          <p:nvPr>
            <p:ph idx="1"/>
          </p:nvPr>
        </p:nvSpPr>
        <p:spPr>
          <a:xfrm>
            <a:off x="1113233" y="2216923"/>
            <a:ext cx="7514035" cy="2983727"/>
          </a:xfrm>
        </p:spPr>
        <p:txBody>
          <a:bodyPr>
            <a:normAutofit fontScale="70000" lnSpcReduction="20000"/>
          </a:bodyPr>
          <a:lstStyle/>
          <a:p>
            <a:r>
              <a:rPr lang="en-GB" dirty="0" smtClean="0"/>
              <a:t>Suitability – age, aptitude, ability and SEN</a:t>
            </a:r>
          </a:p>
          <a:p>
            <a:r>
              <a:rPr lang="en-GB" dirty="0" smtClean="0"/>
              <a:t>Schools who support children with SLD </a:t>
            </a:r>
          </a:p>
          <a:p>
            <a:pPr lvl="1"/>
            <a:r>
              <a:rPr lang="en-GB" dirty="0" smtClean="0"/>
              <a:t>High Park</a:t>
            </a:r>
          </a:p>
          <a:p>
            <a:pPr lvl="1"/>
            <a:r>
              <a:rPr lang="en-GB" dirty="0" err="1" smtClean="0"/>
              <a:t>Chellow</a:t>
            </a:r>
            <a:r>
              <a:rPr lang="en-GB" dirty="0" smtClean="0"/>
              <a:t> Heights</a:t>
            </a:r>
          </a:p>
          <a:p>
            <a:pPr lvl="1"/>
            <a:r>
              <a:rPr lang="en-GB" dirty="0" smtClean="0"/>
              <a:t>Co-op Academy Delius</a:t>
            </a:r>
          </a:p>
          <a:p>
            <a:pPr lvl="1"/>
            <a:r>
              <a:rPr lang="en-GB" dirty="0" err="1" smtClean="0"/>
              <a:t>Beckfoot</a:t>
            </a:r>
            <a:r>
              <a:rPr lang="en-GB" dirty="0" smtClean="0"/>
              <a:t> Phoenix</a:t>
            </a:r>
          </a:p>
          <a:p>
            <a:pPr lvl="1"/>
            <a:r>
              <a:rPr lang="en-GB" dirty="0" smtClean="0"/>
              <a:t>Southfield</a:t>
            </a:r>
          </a:p>
          <a:p>
            <a:pPr lvl="1"/>
            <a:r>
              <a:rPr lang="en-GB" dirty="0" err="1" smtClean="0"/>
              <a:t>Beechcliffe</a:t>
            </a:r>
            <a:endParaRPr lang="en-GB" dirty="0" smtClean="0"/>
          </a:p>
          <a:p>
            <a:pPr lvl="1"/>
            <a:r>
              <a:rPr lang="en-GB" dirty="0" err="1" smtClean="0"/>
              <a:t>Hazelbeck</a:t>
            </a:r>
            <a:endParaRPr lang="en-GB" dirty="0" smtClean="0"/>
          </a:p>
        </p:txBody>
      </p:sp>
    </p:spTree>
    <p:extLst>
      <p:ext uri="{BB962C8B-B14F-4D97-AF65-F5344CB8AC3E}">
        <p14:creationId xmlns:p14="http://schemas.microsoft.com/office/powerpoint/2010/main" val="10406022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3234" y="1371601"/>
            <a:ext cx="7514035" cy="767195"/>
          </a:xfrm>
        </p:spPr>
        <p:txBody>
          <a:bodyPr>
            <a:normAutofit fontScale="90000"/>
          </a:bodyPr>
          <a:lstStyle/>
          <a:p>
            <a:r>
              <a:rPr lang="en-GB" b="1" dirty="0"/>
              <a:t>The Right to a Mainstream Education</a:t>
            </a:r>
            <a:r>
              <a:rPr lang="en-GB" dirty="0"/>
              <a:t> </a:t>
            </a:r>
            <a:br>
              <a:rPr lang="en-GB" dirty="0"/>
            </a:br>
            <a:endParaRPr lang="en-GB" dirty="0"/>
          </a:p>
        </p:txBody>
      </p:sp>
      <p:sp>
        <p:nvSpPr>
          <p:cNvPr id="3" name="Content Placeholder 2"/>
          <p:cNvSpPr>
            <a:spLocks noGrp="1"/>
          </p:cNvSpPr>
          <p:nvPr>
            <p:ph idx="1"/>
          </p:nvPr>
        </p:nvSpPr>
        <p:spPr>
          <a:xfrm>
            <a:off x="1113233" y="1823605"/>
            <a:ext cx="7514035" cy="3377045"/>
          </a:xfrm>
        </p:spPr>
        <p:txBody>
          <a:bodyPr>
            <a:normAutofit fontScale="77500" lnSpcReduction="20000"/>
          </a:bodyPr>
          <a:lstStyle/>
          <a:p>
            <a:pPr marL="0" indent="0">
              <a:buNone/>
            </a:pPr>
            <a:r>
              <a:rPr lang="en-GB" b="1" dirty="0"/>
              <a:t>Section 33 (2) </a:t>
            </a:r>
            <a:endParaRPr lang="en-GB" dirty="0"/>
          </a:p>
          <a:p>
            <a:r>
              <a:rPr lang="en-GB" dirty="0"/>
              <a:t>In a case within section 39(5) or 40(2), the local authority must secure that the plan provides for the child or young person to be educated in a maintained nursery school, mainstream school or mainstream post-16 institution, unless that is incompatible with— </a:t>
            </a:r>
          </a:p>
          <a:p>
            <a:r>
              <a:rPr lang="en-GB" dirty="0"/>
              <a:t> </a:t>
            </a:r>
            <a:r>
              <a:rPr lang="en-GB" dirty="0" smtClean="0"/>
              <a:t>(a) the </a:t>
            </a:r>
            <a:r>
              <a:rPr lang="en-GB" dirty="0"/>
              <a:t>wishes of the child’s parent or the young person, or </a:t>
            </a:r>
            <a:r>
              <a:rPr lang="en-GB" dirty="0" smtClean="0"/>
              <a:t> </a:t>
            </a:r>
          </a:p>
          <a:p>
            <a:r>
              <a:rPr lang="en-GB" dirty="0" smtClean="0"/>
              <a:t>(</a:t>
            </a:r>
            <a:r>
              <a:rPr lang="en-GB" dirty="0"/>
              <a:t>b) the provision of efficient education for others</a:t>
            </a:r>
          </a:p>
        </p:txBody>
      </p:sp>
    </p:spTree>
    <p:extLst>
      <p:ext uri="{BB962C8B-B14F-4D97-AF65-F5344CB8AC3E}">
        <p14:creationId xmlns:p14="http://schemas.microsoft.com/office/powerpoint/2010/main" val="400128216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13233" y="1387187"/>
            <a:ext cx="7514035" cy="3813464"/>
          </a:xfrm>
        </p:spPr>
        <p:txBody>
          <a:bodyPr>
            <a:normAutofit fontScale="70000" lnSpcReduction="20000"/>
          </a:bodyPr>
          <a:lstStyle/>
          <a:p>
            <a:r>
              <a:rPr lang="en-GB" dirty="0"/>
              <a:t>The LA cannot deny a child or young person mainstream education on the grounds that it is not suitable for them or that it is too expensive for them to attend a mainstream school/institution. </a:t>
            </a:r>
          </a:p>
          <a:p>
            <a:r>
              <a:rPr lang="en-GB" dirty="0"/>
              <a:t>There are only two exceptions on which an LA can rely if they do not want to name a mainstream school or college placement in an EHC Plan set out in Section 33 (2) (a) and (b). The first (section 33 (2) (a)) is where it is against the child’s parent or young person wishes. The second (section 33 (2) (b) is incompatibility with the provision of efficient education for others </a:t>
            </a:r>
            <a:r>
              <a:rPr lang="en-GB" b="1" dirty="0"/>
              <a:t>(“the efficient education of others exception”).</a:t>
            </a:r>
            <a:endParaRPr lang="en-GB" dirty="0"/>
          </a:p>
          <a:p>
            <a:endParaRPr lang="en-GB" dirty="0"/>
          </a:p>
        </p:txBody>
      </p:sp>
    </p:spTree>
    <p:extLst>
      <p:ext uri="{BB962C8B-B14F-4D97-AF65-F5344CB8AC3E}">
        <p14:creationId xmlns:p14="http://schemas.microsoft.com/office/powerpoint/2010/main" val="73986671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13233" y="1466851"/>
            <a:ext cx="7514035" cy="3733800"/>
          </a:xfrm>
        </p:spPr>
        <p:txBody>
          <a:bodyPr>
            <a:normAutofit fontScale="62500" lnSpcReduction="20000"/>
          </a:bodyPr>
          <a:lstStyle/>
          <a:p>
            <a:pPr marL="0" indent="0">
              <a:buNone/>
            </a:pPr>
            <a:r>
              <a:rPr lang="en-GB" dirty="0"/>
              <a:t>The circumstances in which the “efficient education of others” exception can be relied on are limited: </a:t>
            </a:r>
          </a:p>
          <a:p>
            <a:r>
              <a:rPr lang="en-GB" dirty="0" smtClean="0"/>
              <a:t> </a:t>
            </a:r>
            <a:r>
              <a:rPr lang="en-GB" dirty="0"/>
              <a:t>A local authority can only rely on this exception if it can show that there are no reasonable steps that it could take to prevent the incompatibility (section 33 (3) in relation to schools and institutions in its area and section 33 (4) in relation to a particular maintained nursery school, mainstream school or mainstream post-16 institution). </a:t>
            </a:r>
          </a:p>
          <a:p>
            <a:r>
              <a:rPr lang="en-GB" dirty="0" smtClean="0"/>
              <a:t>The </a:t>
            </a:r>
            <a:r>
              <a:rPr lang="en-GB" dirty="0"/>
              <a:t>governing body of a school or institution can only rely on this exception if they can show that there are no reasonable steps which they or the local authority could take to prevent the incompatibility (section 33 (5)).  </a:t>
            </a:r>
          </a:p>
          <a:p>
            <a:r>
              <a:rPr lang="en-GB" dirty="0"/>
              <a:t>The Code contains a discussion of what may constitute “reasonable steps” in paragraph 9.91. </a:t>
            </a:r>
          </a:p>
        </p:txBody>
      </p:sp>
    </p:spTree>
    <p:extLst>
      <p:ext uri="{BB962C8B-B14F-4D97-AF65-F5344CB8AC3E}">
        <p14:creationId xmlns:p14="http://schemas.microsoft.com/office/powerpoint/2010/main" val="108586465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smtClean="0"/>
              <a:t>Caselaw</a:t>
            </a:r>
            <a:endParaRPr lang="en-GB" dirty="0"/>
          </a:p>
        </p:txBody>
      </p:sp>
      <p:sp>
        <p:nvSpPr>
          <p:cNvPr id="3" name="Content Placeholder 2"/>
          <p:cNvSpPr>
            <a:spLocks noGrp="1"/>
          </p:cNvSpPr>
          <p:nvPr>
            <p:ph idx="1"/>
          </p:nvPr>
        </p:nvSpPr>
        <p:spPr/>
        <p:txBody>
          <a:bodyPr>
            <a:normAutofit fontScale="70000" lnSpcReduction="20000"/>
          </a:bodyPr>
          <a:lstStyle/>
          <a:p>
            <a:r>
              <a:rPr lang="en-GB" b="1" i="1" dirty="0">
                <a:hlinkClick r:id="rId2"/>
              </a:rPr>
              <a:t>Bury Metropolitan Borough Council v SU</a:t>
            </a:r>
            <a:r>
              <a:rPr lang="en-GB" dirty="0"/>
              <a:t> </a:t>
            </a:r>
            <a:r>
              <a:rPr lang="en-GB" b="1" dirty="0"/>
              <a:t>[2010] UKUT 406 (AAC)</a:t>
            </a:r>
            <a:r>
              <a:rPr lang="en-GB" dirty="0"/>
              <a:t>: when considering the right of a child with a Statement (now an EHC plan) to a placement in a mainstream school, whether or not the school is “suitable” is not a relevant consideration. The only issue to consider is whether attendance at the mainstream school would be incompatible with the education of other children and if so, that incompatibility cannot be removed by the taking of “</a:t>
            </a:r>
            <a:r>
              <a:rPr lang="en-GB" i="1" dirty="0"/>
              <a:t>reasonable </a:t>
            </a:r>
            <a:r>
              <a:rPr lang="en-GB" i="1"/>
              <a:t>steps</a:t>
            </a:r>
            <a:r>
              <a:rPr lang="en-GB" smtClean="0"/>
              <a:t>”.</a:t>
            </a:r>
          </a:p>
          <a:p>
            <a:pPr marL="0" indent="0">
              <a:buNone/>
            </a:pPr>
            <a:endParaRPr lang="en-GB" dirty="0"/>
          </a:p>
          <a:p>
            <a:r>
              <a:rPr lang="en-GB" b="1" i="1" dirty="0" smtClean="0">
                <a:hlinkClick r:id="rId3"/>
              </a:rPr>
              <a:t>Harrow </a:t>
            </a:r>
            <a:r>
              <a:rPr lang="en-GB" b="1" i="1" dirty="0">
                <a:hlinkClick r:id="rId3"/>
              </a:rPr>
              <a:t>Council v AM</a:t>
            </a:r>
            <a:r>
              <a:rPr lang="en-GB" b="1" i="1" dirty="0"/>
              <a:t> </a:t>
            </a:r>
            <a:r>
              <a:rPr lang="en-GB" b="1" dirty="0"/>
              <a:t>[2013] UKUT 0157 (AAC): </a:t>
            </a:r>
            <a:r>
              <a:rPr lang="en-GB" dirty="0"/>
              <a:t>Where a parent requests a mainstream school and there is no suitable school available (whether inside or outside its area), the LA is under an absolute obligation to make a mainstream school suitable to meet the child’s needs, subject only to the qualification that it must be compatible with the efficient education of other children.</a:t>
            </a:r>
          </a:p>
          <a:p>
            <a:endParaRPr lang="en-GB" dirty="0"/>
          </a:p>
        </p:txBody>
      </p:sp>
    </p:spTree>
    <p:extLst>
      <p:ext uri="{BB962C8B-B14F-4D97-AF65-F5344CB8AC3E}">
        <p14:creationId xmlns:p14="http://schemas.microsoft.com/office/powerpoint/2010/main" val="287712679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3234" y="1371601"/>
            <a:ext cx="7514035" cy="548639"/>
          </a:xfrm>
        </p:spPr>
        <p:txBody>
          <a:bodyPr>
            <a:normAutofit fontScale="90000"/>
          </a:bodyPr>
          <a:lstStyle/>
          <a:p>
            <a:r>
              <a:rPr lang="en-US" dirty="0" smtClean="0"/>
              <a:t>Review timetable </a:t>
            </a:r>
            <a:endParaRPr lang="en-GB" dirty="0"/>
          </a:p>
        </p:txBody>
      </p:sp>
      <p:pic>
        <p:nvPicPr>
          <p:cNvPr id="7" name="Content Placeholder 6" descr="Screen Clipping"/>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79123" y="2492373"/>
            <a:ext cx="7382255" cy="1819369"/>
          </a:xfrm>
        </p:spPr>
      </p:pic>
    </p:spTree>
    <p:extLst>
      <p:ext uri="{BB962C8B-B14F-4D97-AF65-F5344CB8AC3E}">
        <p14:creationId xmlns:p14="http://schemas.microsoft.com/office/powerpoint/2010/main" val="39939643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7"/>
          <p:cNvSpPr>
            <a:spLocks noGrp="1"/>
          </p:cNvSpPr>
          <p:nvPr>
            <p:ph sz="half" idx="2"/>
          </p:nvPr>
        </p:nvSpPr>
        <p:spPr>
          <a:xfrm>
            <a:off x="563166" y="2828925"/>
            <a:ext cx="7685483" cy="2838450"/>
          </a:xfrm>
        </p:spPr>
        <p:txBody>
          <a:bodyPr>
            <a:normAutofit/>
          </a:bodyPr>
          <a:lstStyle/>
          <a:p>
            <a:pPr marL="0" indent="0">
              <a:buNone/>
            </a:pPr>
            <a:r>
              <a:rPr lang="en-GB" b="1" dirty="0"/>
              <a:t>Supporting schools via</a:t>
            </a:r>
          </a:p>
          <a:p>
            <a:r>
              <a:rPr lang="en-GB" dirty="0" smtClean="0"/>
              <a:t>TRM Trauma informed model</a:t>
            </a:r>
          </a:p>
          <a:p>
            <a:r>
              <a:rPr lang="en-GB" dirty="0" smtClean="0"/>
              <a:t>SAFE project</a:t>
            </a:r>
          </a:p>
          <a:p>
            <a:r>
              <a:rPr lang="en-GB" dirty="0" smtClean="0"/>
              <a:t>Virtual School Support</a:t>
            </a:r>
          </a:p>
        </p:txBody>
      </p:sp>
      <p:grpSp>
        <p:nvGrpSpPr>
          <p:cNvPr id="5" name="Group 4"/>
          <p:cNvGrpSpPr/>
          <p:nvPr/>
        </p:nvGrpSpPr>
        <p:grpSpPr>
          <a:xfrm>
            <a:off x="3023110" y="120030"/>
            <a:ext cx="2118346" cy="2061195"/>
            <a:chOff x="3852139" y="3469304"/>
            <a:chExt cx="1436341" cy="1436341"/>
          </a:xfrm>
        </p:grpSpPr>
        <p:sp>
          <p:nvSpPr>
            <p:cNvPr id="6" name="Oval 5"/>
            <p:cNvSpPr/>
            <p:nvPr/>
          </p:nvSpPr>
          <p:spPr>
            <a:xfrm>
              <a:off x="3852139" y="3469304"/>
              <a:ext cx="1436341" cy="1436341"/>
            </a:xfrm>
            <a:prstGeom prst="ellipse">
              <a:avLst/>
            </a:prstGeom>
          </p:spPr>
          <p:style>
            <a:lnRef idx="2">
              <a:schemeClr val="lt1">
                <a:hueOff val="0"/>
                <a:satOff val="0"/>
                <a:lumOff val="0"/>
                <a:alphaOff val="0"/>
              </a:schemeClr>
            </a:lnRef>
            <a:fillRef idx="1">
              <a:schemeClr val="accent4">
                <a:alpha val="50000"/>
                <a:hueOff val="6237415"/>
                <a:satOff val="-28781"/>
                <a:lumOff val="1059"/>
                <a:alphaOff val="0"/>
              </a:schemeClr>
            </a:fillRef>
            <a:effectRef idx="0">
              <a:schemeClr val="accent4">
                <a:alpha val="50000"/>
                <a:hueOff val="6237415"/>
                <a:satOff val="-28781"/>
                <a:lumOff val="1059"/>
                <a:alphaOff val="0"/>
              </a:schemeClr>
            </a:effectRef>
            <a:fontRef idx="minor">
              <a:schemeClr val="tx1"/>
            </a:fontRef>
          </p:style>
        </p:sp>
        <p:sp>
          <p:nvSpPr>
            <p:cNvPr id="7" name="Oval 4"/>
            <p:cNvSpPr txBox="1"/>
            <p:nvPr/>
          </p:nvSpPr>
          <p:spPr>
            <a:xfrm>
              <a:off x="4062486" y="3679651"/>
              <a:ext cx="1015647" cy="1015647"/>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GB" sz="2400" b="1" kern="1200" dirty="0" smtClean="0"/>
                <a:t>Trauma and Resilience</a:t>
              </a:r>
              <a:endParaRPr lang="en-US" sz="2400" kern="1200" dirty="0"/>
            </a:p>
          </p:txBody>
        </p:sp>
      </p:grpSp>
    </p:spTree>
    <p:extLst>
      <p:ext uri="{BB962C8B-B14F-4D97-AF65-F5344CB8AC3E}">
        <p14:creationId xmlns:p14="http://schemas.microsoft.com/office/powerpoint/2010/main" val="1859029389"/>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3234" y="1371601"/>
            <a:ext cx="7514035" cy="548639"/>
          </a:xfrm>
        </p:spPr>
        <p:txBody>
          <a:bodyPr>
            <a:normAutofit fontScale="90000"/>
          </a:bodyPr>
          <a:lstStyle/>
          <a:p>
            <a:r>
              <a:rPr lang="en-US" dirty="0" smtClean="0"/>
              <a:t>Correspondence</a:t>
            </a:r>
            <a:endParaRPr lang="en-GB" dirty="0"/>
          </a:p>
        </p:txBody>
      </p:sp>
      <p:sp>
        <p:nvSpPr>
          <p:cNvPr id="5" name="AutoShape 4" descr="Professional Guidance on the Education Health &amp; Care Pathway"/>
          <p:cNvSpPr>
            <a:spLocks noGrp="1" noChangeAspect="1" noChangeArrowheads="1"/>
          </p:cNvSpPr>
          <p:nvPr>
            <p:ph idx="1"/>
          </p:nvPr>
        </p:nvSpPr>
        <p:spPr bwMode="auto">
          <a:xfrm>
            <a:off x="1113235" y="2131695"/>
            <a:ext cx="7514034" cy="327043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rtlCol="0" anchor="t" anchorCtr="0" compatLnSpc="1">
            <a:prstTxWarp prst="textNoShape">
              <a:avLst/>
            </a:prstTxWarp>
            <a:normAutofit fontScale="62500" lnSpcReduction="20000"/>
          </a:bodyPr>
          <a:lstStyle/>
          <a:p>
            <a:r>
              <a:rPr lang="en-US" dirty="0" smtClean="0"/>
              <a:t>By June 10</a:t>
            </a:r>
            <a:r>
              <a:rPr lang="en-US" baseline="30000" dirty="0" smtClean="0"/>
              <a:t>th</a:t>
            </a:r>
            <a:r>
              <a:rPr lang="en-US" dirty="0" smtClean="0"/>
              <a:t> 2022 families will </a:t>
            </a:r>
            <a:r>
              <a:rPr lang="en-US" dirty="0"/>
              <a:t>receive letters requesting their </a:t>
            </a:r>
            <a:r>
              <a:rPr lang="en-US" dirty="0" smtClean="0"/>
              <a:t>preferences </a:t>
            </a:r>
          </a:p>
          <a:p>
            <a:r>
              <a:rPr lang="en-US" dirty="0" smtClean="0"/>
              <a:t>All schools received a copy of this letter in April via email</a:t>
            </a:r>
          </a:p>
          <a:p>
            <a:r>
              <a:rPr lang="en-US" dirty="0" smtClean="0"/>
              <a:t>Striving towards </a:t>
            </a:r>
            <a:r>
              <a:rPr lang="en-US" dirty="0"/>
              <a:t>being an electronic service therefore would request that </a:t>
            </a:r>
            <a:r>
              <a:rPr lang="en-US" dirty="0" smtClean="0"/>
              <a:t>responses </a:t>
            </a:r>
            <a:r>
              <a:rPr lang="en-US" dirty="0"/>
              <a:t>are via email</a:t>
            </a:r>
            <a:r>
              <a:rPr lang="en-US" dirty="0" smtClean="0"/>
              <a:t>.</a:t>
            </a:r>
          </a:p>
          <a:p>
            <a:r>
              <a:rPr lang="en-US" dirty="0" smtClean="0"/>
              <a:t>Respond </a:t>
            </a:r>
            <a:r>
              <a:rPr lang="en-US" dirty="0"/>
              <a:t>to the below email address using the following codes in the body of your email response:</a:t>
            </a:r>
          </a:p>
          <a:p>
            <a:pPr lvl="1"/>
            <a:r>
              <a:rPr lang="en-US" b="1" dirty="0" smtClean="0"/>
              <a:t>transitionreviews@bradford.gov.uk </a:t>
            </a:r>
            <a:endParaRPr lang="en-US" b="1" dirty="0"/>
          </a:p>
          <a:p>
            <a:pPr lvl="1"/>
            <a:r>
              <a:rPr lang="en-US" dirty="0" smtClean="0"/>
              <a:t>PP </a:t>
            </a:r>
            <a:r>
              <a:rPr lang="en-US" dirty="0"/>
              <a:t>– name of setting</a:t>
            </a:r>
          </a:p>
          <a:p>
            <a:pPr lvl="1"/>
            <a:r>
              <a:rPr lang="en-US" dirty="0" smtClean="0"/>
              <a:t>PP </a:t>
            </a:r>
            <a:r>
              <a:rPr lang="en-US" dirty="0"/>
              <a:t>– name of setting</a:t>
            </a:r>
          </a:p>
          <a:p>
            <a:pPr lvl="1"/>
            <a:r>
              <a:rPr lang="en-US" dirty="0" smtClean="0"/>
              <a:t>PP </a:t>
            </a:r>
            <a:r>
              <a:rPr lang="en-US" dirty="0"/>
              <a:t>– name of setting</a:t>
            </a:r>
          </a:p>
          <a:p>
            <a:endParaRPr lang="en-US" dirty="0"/>
          </a:p>
        </p:txBody>
      </p:sp>
    </p:spTree>
    <p:extLst>
      <p:ext uri="{BB962C8B-B14F-4D97-AF65-F5344CB8AC3E}">
        <p14:creationId xmlns:p14="http://schemas.microsoft.com/office/powerpoint/2010/main" val="875084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3234" y="1371601"/>
            <a:ext cx="7514035" cy="548639"/>
          </a:xfrm>
        </p:spPr>
        <p:txBody>
          <a:bodyPr>
            <a:normAutofit fontScale="90000"/>
          </a:bodyPr>
          <a:lstStyle/>
          <a:p>
            <a:r>
              <a:rPr lang="en-US" dirty="0" smtClean="0"/>
              <a:t>Transition reviews key dates</a:t>
            </a:r>
            <a:endParaRPr lang="en-GB" dirty="0"/>
          </a:p>
        </p:txBody>
      </p:sp>
      <p:sp>
        <p:nvSpPr>
          <p:cNvPr id="5" name="AutoShape 4" descr="Professional Guidance on the Education Health &amp; Care Pathway"/>
          <p:cNvSpPr>
            <a:spLocks noGrp="1" noChangeAspect="1" noChangeArrowheads="1"/>
          </p:cNvSpPr>
          <p:nvPr>
            <p:ph idx="1"/>
          </p:nvPr>
        </p:nvSpPr>
        <p:spPr bwMode="auto">
          <a:xfrm>
            <a:off x="1113235" y="2131695"/>
            <a:ext cx="7514034" cy="306895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rtlCol="0" anchor="t" anchorCtr="0" compatLnSpc="1">
            <a:prstTxWarp prst="textNoShape">
              <a:avLst/>
            </a:prstTxWarp>
            <a:normAutofit fontScale="77500" lnSpcReduction="20000"/>
          </a:bodyPr>
          <a:lstStyle/>
          <a:p>
            <a:r>
              <a:rPr lang="en-GB" b="1" dirty="0" smtClean="0"/>
              <a:t>Friday </a:t>
            </a:r>
            <a:r>
              <a:rPr lang="en-GB" b="1" dirty="0"/>
              <a:t>23rd July </a:t>
            </a:r>
            <a:r>
              <a:rPr lang="en-GB" b="1" dirty="0" smtClean="0"/>
              <a:t>2022</a:t>
            </a:r>
            <a:r>
              <a:rPr lang="en-GB" dirty="0" smtClean="0"/>
              <a:t> - all </a:t>
            </a:r>
            <a:r>
              <a:rPr lang="en-GB" dirty="0"/>
              <a:t>reviews </a:t>
            </a:r>
            <a:r>
              <a:rPr lang="en-GB" dirty="0" smtClean="0"/>
              <a:t>for F1, Y5 &amp; Y10 are completed</a:t>
            </a:r>
          </a:p>
          <a:p>
            <a:endParaRPr lang="en-US" dirty="0" smtClean="0"/>
          </a:p>
          <a:p>
            <a:r>
              <a:rPr lang="en-US" b="1" dirty="0" smtClean="0"/>
              <a:t>Friday 16th </a:t>
            </a:r>
            <a:r>
              <a:rPr lang="en-US" b="1" dirty="0"/>
              <a:t>September </a:t>
            </a:r>
            <a:r>
              <a:rPr lang="en-US" b="1" dirty="0" smtClean="0"/>
              <a:t>2022 </a:t>
            </a:r>
            <a:r>
              <a:rPr lang="en-US" dirty="0"/>
              <a:t>– request for mainstream </a:t>
            </a:r>
            <a:r>
              <a:rPr lang="en-US" dirty="0" smtClean="0"/>
              <a:t>provisions</a:t>
            </a:r>
          </a:p>
          <a:p>
            <a:pPr marL="0" indent="0">
              <a:buNone/>
            </a:pPr>
            <a:r>
              <a:rPr lang="en-US" dirty="0" smtClean="0"/>
              <a:t> </a:t>
            </a:r>
            <a:endParaRPr lang="en-US" dirty="0"/>
          </a:p>
          <a:p>
            <a:r>
              <a:rPr lang="en-US" b="1" dirty="0" smtClean="0"/>
              <a:t>Friday 30th September 2022</a:t>
            </a:r>
            <a:r>
              <a:rPr lang="en-US" dirty="0" smtClean="0"/>
              <a:t>- </a:t>
            </a:r>
            <a:r>
              <a:rPr lang="en-US" dirty="0"/>
              <a:t>requests for Specialist Provision (including Resourced Provisions)</a:t>
            </a:r>
          </a:p>
          <a:p>
            <a:pPr marL="0" indent="0">
              <a:buNone/>
            </a:pPr>
            <a:endParaRPr lang="en-US" dirty="0"/>
          </a:p>
        </p:txBody>
      </p:sp>
    </p:spTree>
    <p:extLst>
      <p:ext uri="{BB962C8B-B14F-4D97-AF65-F5344CB8AC3E}">
        <p14:creationId xmlns:p14="http://schemas.microsoft.com/office/powerpoint/2010/main" val="41924669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3234" y="1371601"/>
            <a:ext cx="7514035" cy="548639"/>
          </a:xfrm>
        </p:spPr>
        <p:txBody>
          <a:bodyPr>
            <a:normAutofit fontScale="90000"/>
          </a:bodyPr>
          <a:lstStyle/>
          <a:p>
            <a:r>
              <a:rPr lang="en-US" dirty="0" smtClean="0"/>
              <a:t>When will families find out?</a:t>
            </a:r>
            <a:endParaRPr lang="en-GB" dirty="0"/>
          </a:p>
        </p:txBody>
      </p:sp>
      <p:sp>
        <p:nvSpPr>
          <p:cNvPr id="5" name="AutoShape 4" descr="Professional Guidance on the Education Health &amp; Care Pathway"/>
          <p:cNvSpPr>
            <a:spLocks noGrp="1" noChangeAspect="1" noChangeArrowheads="1"/>
          </p:cNvSpPr>
          <p:nvPr>
            <p:ph idx="1"/>
          </p:nvPr>
        </p:nvSpPr>
        <p:spPr bwMode="auto">
          <a:xfrm>
            <a:off x="1113235" y="2131695"/>
            <a:ext cx="7514034" cy="306895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rtlCol="0" anchor="t" anchorCtr="0" compatLnSpc="1">
            <a:prstTxWarp prst="textNoShape">
              <a:avLst/>
            </a:prstTxWarp>
            <a:normAutofit lnSpcReduction="10000"/>
          </a:bodyPr>
          <a:lstStyle/>
          <a:p>
            <a:endParaRPr lang="en-US" dirty="0" smtClean="0"/>
          </a:p>
          <a:p>
            <a:r>
              <a:rPr lang="en-US" dirty="0" smtClean="0"/>
              <a:t>Primary </a:t>
            </a:r>
            <a:r>
              <a:rPr lang="en-US" dirty="0"/>
              <a:t>and Year 7 placements will be announced by </a:t>
            </a:r>
            <a:r>
              <a:rPr lang="en-US" b="1" dirty="0"/>
              <a:t>15th February 2023</a:t>
            </a:r>
            <a:endParaRPr lang="en-US" b="1" dirty="0" smtClean="0"/>
          </a:p>
          <a:p>
            <a:endParaRPr lang="en-US" dirty="0"/>
          </a:p>
          <a:p>
            <a:r>
              <a:rPr lang="en-US" dirty="0" smtClean="0"/>
              <a:t>Post </a:t>
            </a:r>
            <a:r>
              <a:rPr lang="en-US" dirty="0"/>
              <a:t>16 placements will be announced by </a:t>
            </a:r>
            <a:r>
              <a:rPr lang="en-US" b="1" dirty="0"/>
              <a:t>31st March 2023</a:t>
            </a:r>
          </a:p>
          <a:p>
            <a:endParaRPr lang="en-US" dirty="0"/>
          </a:p>
        </p:txBody>
      </p:sp>
    </p:spTree>
    <p:extLst>
      <p:ext uri="{BB962C8B-B14F-4D97-AF65-F5344CB8AC3E}">
        <p14:creationId xmlns:p14="http://schemas.microsoft.com/office/powerpoint/2010/main" val="39240390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3234" y="1371600"/>
            <a:ext cx="7514035" cy="3835582"/>
          </a:xfrm>
        </p:spPr>
        <p:txBody>
          <a:bodyPr>
            <a:normAutofit/>
          </a:bodyPr>
          <a:lstStyle/>
          <a:p>
            <a:r>
              <a:rPr lang="en-GB" sz="4950" dirty="0"/>
              <a:t>Thank you</a:t>
            </a:r>
            <a:endParaRPr lang="en-GB" sz="4950" dirty="0"/>
          </a:p>
        </p:txBody>
      </p:sp>
    </p:spTree>
    <p:extLst>
      <p:ext uri="{BB962C8B-B14F-4D97-AF65-F5344CB8AC3E}">
        <p14:creationId xmlns:p14="http://schemas.microsoft.com/office/powerpoint/2010/main" val="1362166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196301" y="1892301"/>
            <a:ext cx="6430967" cy="3683488"/>
          </a:xfrm>
        </p:spPr>
        <p:txBody>
          <a:bodyPr/>
          <a:lstStyle/>
          <a:p>
            <a:r>
              <a:rPr lang="en-US" dirty="0" smtClean="0"/>
              <a:t>Integrated Assessment Team</a:t>
            </a:r>
            <a:br>
              <a:rPr lang="en-US" dirty="0" smtClean="0"/>
            </a:br>
            <a:r>
              <a:rPr lang="en-US" dirty="0"/>
              <a:t/>
            </a:r>
            <a:br>
              <a:rPr lang="en-US" dirty="0"/>
            </a:br>
            <a:r>
              <a:rPr lang="en-US" dirty="0" smtClean="0"/>
              <a:t>Annual Reviews</a:t>
            </a:r>
            <a:br>
              <a:rPr lang="en-US" dirty="0" smtClean="0"/>
            </a:br>
            <a:endParaRPr lang="en-GB" dirty="0"/>
          </a:p>
        </p:txBody>
      </p:sp>
    </p:spTree>
    <p:extLst>
      <p:ext uri="{BB962C8B-B14F-4D97-AF65-F5344CB8AC3E}">
        <p14:creationId xmlns:p14="http://schemas.microsoft.com/office/powerpoint/2010/main" val="33100298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3234" y="1371601"/>
            <a:ext cx="7514035" cy="548639"/>
          </a:xfrm>
        </p:spPr>
        <p:txBody>
          <a:bodyPr>
            <a:normAutofit fontScale="90000"/>
          </a:bodyPr>
          <a:lstStyle/>
          <a:p>
            <a:r>
              <a:rPr lang="en-US" dirty="0" smtClean="0"/>
              <a:t>What is a Review?</a:t>
            </a:r>
            <a:endParaRPr lang="en-GB" dirty="0"/>
          </a:p>
        </p:txBody>
      </p:sp>
      <p:sp>
        <p:nvSpPr>
          <p:cNvPr id="5" name="AutoShape 4" descr="Professional Guidance on the Education Health &amp; Care Pathway"/>
          <p:cNvSpPr>
            <a:spLocks noGrp="1" noChangeAspect="1" noChangeArrowheads="1"/>
          </p:cNvSpPr>
          <p:nvPr>
            <p:ph idx="1"/>
          </p:nvPr>
        </p:nvSpPr>
        <p:spPr bwMode="auto">
          <a:xfrm>
            <a:off x="1113235" y="2131695"/>
            <a:ext cx="7514034" cy="306895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rtlCol="0" anchor="t" anchorCtr="0" compatLnSpc="1">
            <a:prstTxWarp prst="textNoShape">
              <a:avLst/>
            </a:prstTxWarp>
            <a:normAutofit lnSpcReduction="10000"/>
          </a:bodyPr>
          <a:lstStyle/>
          <a:p>
            <a:r>
              <a:rPr lang="en-US" dirty="0" smtClean="0"/>
              <a:t>Statutory </a:t>
            </a:r>
            <a:r>
              <a:rPr lang="en-US" dirty="0"/>
              <a:t>process </a:t>
            </a:r>
            <a:r>
              <a:rPr lang="en-US" dirty="0" smtClean="0"/>
              <a:t>where, at least annually, the </a:t>
            </a:r>
            <a:r>
              <a:rPr lang="en-US" b="1" dirty="0" smtClean="0"/>
              <a:t>progress towards outcomes </a:t>
            </a:r>
            <a:r>
              <a:rPr lang="en-US" dirty="0" smtClean="0"/>
              <a:t>in conjunction with needs and provision is formally reviewed. </a:t>
            </a:r>
          </a:p>
          <a:p>
            <a:endParaRPr lang="en-US" dirty="0" smtClean="0"/>
          </a:p>
          <a:p>
            <a:r>
              <a:rPr lang="en-US" dirty="0" smtClean="0"/>
              <a:t>The </a:t>
            </a:r>
            <a:r>
              <a:rPr lang="en-US" dirty="0"/>
              <a:t>first review of the EHC plan must be held within 12 months of the EHC plan being </a:t>
            </a:r>
            <a:r>
              <a:rPr lang="en-US" dirty="0" err="1"/>
              <a:t>finalised</a:t>
            </a:r>
            <a:r>
              <a:rPr lang="en-US" dirty="0"/>
              <a:t>. </a:t>
            </a:r>
            <a:endParaRPr lang="en-US" dirty="0" smtClean="0"/>
          </a:p>
          <a:p>
            <a:endParaRPr lang="en-US" dirty="0" smtClean="0"/>
          </a:p>
          <a:p>
            <a:r>
              <a:rPr lang="en-US" dirty="0" smtClean="0"/>
              <a:t>Subsequent </a:t>
            </a:r>
            <a:r>
              <a:rPr lang="en-US" dirty="0"/>
              <a:t>reviews must be held within 12 months of the previous review</a:t>
            </a:r>
            <a:r>
              <a:rPr lang="en-US" dirty="0" smtClean="0"/>
              <a:t>.</a:t>
            </a:r>
          </a:p>
          <a:p>
            <a:endParaRPr lang="en-US" dirty="0" smtClean="0"/>
          </a:p>
          <a:p>
            <a:r>
              <a:rPr lang="en-US" dirty="0" smtClean="0"/>
              <a:t>Pre 5 reviews must be held every 6 months</a:t>
            </a:r>
          </a:p>
          <a:p>
            <a:pPr marL="0" indent="0">
              <a:buNone/>
            </a:pPr>
            <a:endParaRPr lang="en-US" dirty="0"/>
          </a:p>
        </p:txBody>
      </p:sp>
    </p:spTree>
    <p:extLst>
      <p:ext uri="{BB962C8B-B14F-4D97-AF65-F5344CB8AC3E}">
        <p14:creationId xmlns:p14="http://schemas.microsoft.com/office/powerpoint/2010/main" val="31759272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3234" y="1371601"/>
            <a:ext cx="7514035" cy="548639"/>
          </a:xfrm>
        </p:spPr>
        <p:txBody>
          <a:bodyPr>
            <a:normAutofit fontScale="90000"/>
          </a:bodyPr>
          <a:lstStyle/>
          <a:p>
            <a:r>
              <a:rPr lang="en-US" dirty="0" smtClean="0"/>
              <a:t>Pupil voice</a:t>
            </a:r>
            <a:endParaRPr lang="en-GB" dirty="0"/>
          </a:p>
        </p:txBody>
      </p:sp>
      <p:sp>
        <p:nvSpPr>
          <p:cNvPr id="5" name="AutoShape 4" descr="Professional Guidance on the Education Health &amp; Care Pathway"/>
          <p:cNvSpPr>
            <a:spLocks noGrp="1" noChangeAspect="1" noChangeArrowheads="1"/>
          </p:cNvSpPr>
          <p:nvPr>
            <p:ph idx="1"/>
          </p:nvPr>
        </p:nvSpPr>
        <p:spPr bwMode="auto">
          <a:xfrm>
            <a:off x="1113235" y="2131695"/>
            <a:ext cx="7514034" cy="306895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rtlCol="0" anchor="t" anchorCtr="0" compatLnSpc="1">
            <a:prstTxWarp prst="textNoShape">
              <a:avLst/>
            </a:prstTxWarp>
            <a:normAutofit/>
          </a:bodyPr>
          <a:lstStyle/>
          <a:p>
            <a:pPr marL="0" indent="0">
              <a:buNone/>
            </a:pPr>
            <a:r>
              <a:rPr lang="en-GB" sz="2100" b="1" dirty="0"/>
              <a:t> </a:t>
            </a:r>
            <a:r>
              <a:rPr lang="en-GB" b="1" dirty="0" smtClean="0"/>
              <a:t>1.10</a:t>
            </a:r>
            <a:r>
              <a:rPr lang="en-GB" dirty="0" smtClean="0"/>
              <a:t> </a:t>
            </a:r>
            <a:r>
              <a:rPr lang="en-GB" dirty="0" err="1" smtClean="0"/>
              <a:t>CoP</a:t>
            </a:r>
            <a:r>
              <a:rPr lang="en-GB" dirty="0" smtClean="0"/>
              <a:t> 2015</a:t>
            </a:r>
          </a:p>
          <a:p>
            <a:pPr marL="0" indent="0">
              <a:buNone/>
            </a:pPr>
            <a:r>
              <a:rPr lang="en-GB" dirty="0" smtClean="0"/>
              <a:t>Local </a:t>
            </a:r>
            <a:r>
              <a:rPr lang="en-GB" dirty="0"/>
              <a:t>authorities </a:t>
            </a:r>
            <a:r>
              <a:rPr lang="en-GB" b="1" dirty="0"/>
              <a:t>must not </a:t>
            </a:r>
            <a:r>
              <a:rPr lang="en-GB" dirty="0"/>
              <a:t>use the views of parents as a proxy for young people’s views. Young people will have their own perspective and local authorities should have arrangements in place to engage with them directly</a:t>
            </a:r>
            <a:r>
              <a:rPr lang="en-GB" dirty="0" smtClean="0"/>
              <a:t>.</a:t>
            </a:r>
          </a:p>
          <a:p>
            <a:pPr marL="0" indent="0">
              <a:buNone/>
            </a:pPr>
            <a:endParaRPr lang="en-GB" dirty="0"/>
          </a:p>
          <a:p>
            <a:r>
              <a:rPr lang="en-GB" dirty="0" smtClean="0"/>
              <a:t>CYP views can only be from the Child / Young Person</a:t>
            </a:r>
          </a:p>
          <a:p>
            <a:r>
              <a:rPr lang="en-GB" dirty="0" smtClean="0"/>
              <a:t>Aspirations must be personal which </a:t>
            </a:r>
            <a:r>
              <a:rPr lang="en-GB" dirty="0"/>
              <a:t>create </a:t>
            </a:r>
            <a:r>
              <a:rPr lang="en-GB" dirty="0" smtClean="0"/>
              <a:t>the…</a:t>
            </a:r>
          </a:p>
          <a:p>
            <a:pPr lvl="1"/>
            <a:endParaRPr lang="en-US" dirty="0"/>
          </a:p>
        </p:txBody>
      </p:sp>
      <p:pic>
        <p:nvPicPr>
          <p:cNvPr id="4"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27991" y="4187088"/>
            <a:ext cx="2622612" cy="14752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031747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3234" y="1371601"/>
            <a:ext cx="7514035" cy="548639"/>
          </a:xfrm>
        </p:spPr>
        <p:txBody>
          <a:bodyPr>
            <a:normAutofit fontScale="90000"/>
          </a:bodyPr>
          <a:lstStyle/>
          <a:p>
            <a:r>
              <a:rPr lang="en-US" dirty="0" smtClean="0"/>
              <a:t>Pupil voice</a:t>
            </a:r>
            <a:endParaRPr lang="en-GB" dirty="0"/>
          </a:p>
        </p:txBody>
      </p:sp>
      <p:sp>
        <p:nvSpPr>
          <p:cNvPr id="5" name="AutoShape 4" descr="Professional Guidance on the Education Health &amp; Care Pathway"/>
          <p:cNvSpPr>
            <a:spLocks noGrp="1" noChangeAspect="1" noChangeArrowheads="1"/>
          </p:cNvSpPr>
          <p:nvPr>
            <p:ph idx="1"/>
          </p:nvPr>
        </p:nvSpPr>
        <p:spPr bwMode="auto">
          <a:xfrm>
            <a:off x="1113235" y="2131695"/>
            <a:ext cx="7514034" cy="306895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rtlCol="0" anchor="t" anchorCtr="0" compatLnSpc="1">
            <a:prstTxWarp prst="textNoShape">
              <a:avLst/>
            </a:prstTxWarp>
            <a:normAutofit/>
          </a:bodyPr>
          <a:lstStyle/>
          <a:p>
            <a:r>
              <a:rPr lang="en-GB" sz="2100" b="1" dirty="0"/>
              <a:t> </a:t>
            </a:r>
            <a:r>
              <a:rPr lang="en-GB" dirty="0" smtClean="0"/>
              <a:t>What would mean the most for that child / young person?</a:t>
            </a:r>
          </a:p>
          <a:p>
            <a:endParaRPr lang="en-GB" dirty="0"/>
          </a:p>
          <a:p>
            <a:r>
              <a:rPr lang="en-GB" dirty="0" smtClean="0"/>
              <a:t>Could views be represented pictorially?</a:t>
            </a:r>
          </a:p>
          <a:p>
            <a:endParaRPr lang="en-GB" dirty="0" smtClean="0"/>
          </a:p>
          <a:p>
            <a:r>
              <a:rPr lang="en-GB" dirty="0" smtClean="0"/>
              <a:t>Would short phrases supplemented by symbols work?</a:t>
            </a:r>
          </a:p>
          <a:p>
            <a:endParaRPr lang="en-GB" dirty="0"/>
          </a:p>
          <a:p>
            <a:r>
              <a:rPr lang="en-GB" dirty="0" smtClean="0"/>
              <a:t>Does the child / young person use alternative communication?</a:t>
            </a:r>
          </a:p>
          <a:p>
            <a:endParaRPr lang="en-GB" dirty="0" smtClean="0"/>
          </a:p>
          <a:p>
            <a:pPr lvl="1"/>
            <a:endParaRPr lang="en-US" dirty="0"/>
          </a:p>
        </p:txBody>
      </p:sp>
    </p:spTree>
    <p:extLst>
      <p:ext uri="{BB962C8B-B14F-4D97-AF65-F5344CB8AC3E}">
        <p14:creationId xmlns:p14="http://schemas.microsoft.com/office/powerpoint/2010/main" val="1096152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3234" y="1371601"/>
            <a:ext cx="7514035" cy="548639"/>
          </a:xfrm>
        </p:spPr>
        <p:txBody>
          <a:bodyPr>
            <a:normAutofit fontScale="90000"/>
          </a:bodyPr>
          <a:lstStyle/>
          <a:p>
            <a:r>
              <a:rPr lang="en-US" b="1" dirty="0" smtClean="0"/>
              <a:t>When proposing amendments</a:t>
            </a:r>
            <a:endParaRPr lang="en-GB" b="1" dirty="0"/>
          </a:p>
        </p:txBody>
      </p:sp>
      <p:sp>
        <p:nvSpPr>
          <p:cNvPr id="5" name="AutoShape 4" descr="Professional Guidance on the Education Health &amp; Care Pathway"/>
          <p:cNvSpPr>
            <a:spLocks noGrp="1" noChangeAspect="1" noChangeArrowheads="1"/>
          </p:cNvSpPr>
          <p:nvPr>
            <p:ph idx="1"/>
          </p:nvPr>
        </p:nvSpPr>
        <p:spPr bwMode="auto">
          <a:xfrm>
            <a:off x="1113235" y="2131695"/>
            <a:ext cx="7514034" cy="306895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rtlCol="0" anchor="t" anchorCtr="0" compatLnSpc="1">
            <a:prstTxWarp prst="textNoShape">
              <a:avLst/>
            </a:prstTxWarp>
            <a:normAutofit/>
          </a:bodyPr>
          <a:lstStyle/>
          <a:p>
            <a:pPr marL="0" indent="0" algn="ctr">
              <a:buNone/>
            </a:pPr>
            <a:endParaRPr lang="en-GB" b="1" dirty="0" smtClean="0"/>
          </a:p>
          <a:p>
            <a:pPr marL="0" indent="0" algn="ctr">
              <a:buNone/>
            </a:pPr>
            <a:r>
              <a:rPr lang="en-GB" b="1" dirty="0" smtClean="0"/>
              <a:t>Any significant amends proposed to sections B and F, where both needs and provision are being heavily re-written with a significant increase in support, will require a professional report</a:t>
            </a:r>
          </a:p>
          <a:p>
            <a:pPr marL="0" indent="0" algn="ctr">
              <a:buNone/>
            </a:pPr>
            <a:endParaRPr lang="en-GB" b="1" dirty="0" smtClean="0"/>
          </a:p>
          <a:p>
            <a:pPr marL="0" indent="0" algn="ctr">
              <a:buNone/>
            </a:pPr>
            <a:r>
              <a:rPr lang="en-GB" b="1" dirty="0" smtClean="0"/>
              <a:t>Schools must commission these from a suitably qualified professional (EP or </a:t>
            </a:r>
            <a:r>
              <a:rPr lang="en-GB" b="1" dirty="0"/>
              <a:t>S</a:t>
            </a:r>
            <a:r>
              <a:rPr lang="en-GB" b="1" dirty="0" smtClean="0"/>
              <a:t>pecialist Teacher).</a:t>
            </a:r>
            <a:endParaRPr lang="en-US" b="1" dirty="0"/>
          </a:p>
          <a:p>
            <a:endParaRPr lang="en-US" dirty="0"/>
          </a:p>
        </p:txBody>
      </p:sp>
    </p:spTree>
    <p:extLst>
      <p:ext uri="{BB962C8B-B14F-4D97-AF65-F5344CB8AC3E}">
        <p14:creationId xmlns:p14="http://schemas.microsoft.com/office/powerpoint/2010/main" val="42775567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3234" y="1371601"/>
            <a:ext cx="7514035" cy="548639"/>
          </a:xfrm>
        </p:spPr>
        <p:txBody>
          <a:bodyPr>
            <a:normAutofit fontScale="90000"/>
          </a:bodyPr>
          <a:lstStyle/>
          <a:p>
            <a:r>
              <a:rPr lang="en-US" b="1" dirty="0" smtClean="0"/>
              <a:t>When proposing amendments</a:t>
            </a:r>
            <a:endParaRPr lang="en-GB" b="1" dirty="0"/>
          </a:p>
        </p:txBody>
      </p:sp>
      <p:sp>
        <p:nvSpPr>
          <p:cNvPr id="5" name="AutoShape 4" descr="Professional Guidance on the Education Health &amp; Care Pathway"/>
          <p:cNvSpPr>
            <a:spLocks noGrp="1" noChangeAspect="1" noChangeArrowheads="1"/>
          </p:cNvSpPr>
          <p:nvPr>
            <p:ph idx="1"/>
          </p:nvPr>
        </p:nvSpPr>
        <p:spPr bwMode="auto">
          <a:xfrm>
            <a:off x="1113235" y="2131695"/>
            <a:ext cx="7514034" cy="306895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rtlCol="0" anchor="t" anchorCtr="0" compatLnSpc="1">
            <a:prstTxWarp prst="textNoShape">
              <a:avLst/>
            </a:prstTxWarp>
            <a:normAutofit/>
          </a:bodyPr>
          <a:lstStyle/>
          <a:p>
            <a:pPr marL="0" indent="0" algn="ctr">
              <a:buNone/>
            </a:pPr>
            <a:endParaRPr lang="en-GB" b="1" dirty="0" smtClean="0"/>
          </a:p>
          <a:p>
            <a:r>
              <a:rPr lang="en-US" dirty="0" smtClean="0"/>
              <a:t>Section F </a:t>
            </a:r>
            <a:r>
              <a:rPr lang="en-GB" dirty="0"/>
              <a:t>cannot name settings or </a:t>
            </a:r>
            <a:r>
              <a:rPr lang="en-GB" dirty="0" smtClean="0"/>
              <a:t>schools</a:t>
            </a:r>
          </a:p>
          <a:p>
            <a:pPr marL="0" indent="0">
              <a:buNone/>
            </a:pPr>
            <a:endParaRPr lang="en-GB" dirty="0" smtClean="0"/>
          </a:p>
          <a:p>
            <a:r>
              <a:rPr lang="en-GB" dirty="0" smtClean="0"/>
              <a:t>Do not name internal provisions within Section F</a:t>
            </a:r>
          </a:p>
          <a:p>
            <a:pPr marL="0" indent="0">
              <a:buNone/>
            </a:pPr>
            <a:endParaRPr lang="en-GB" dirty="0" smtClean="0"/>
          </a:p>
          <a:p>
            <a:r>
              <a:rPr lang="en-GB" dirty="0" smtClean="0"/>
              <a:t>Funding is base don provision on Section F</a:t>
            </a:r>
          </a:p>
        </p:txBody>
      </p:sp>
    </p:spTree>
    <p:extLst>
      <p:ext uri="{BB962C8B-B14F-4D97-AF65-F5344CB8AC3E}">
        <p14:creationId xmlns:p14="http://schemas.microsoft.com/office/powerpoint/2010/main" val="18300701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_rels/theme2.xml.rels><?xml version="1.0" encoding="UTF-8" standalone="yes"?>
<Relationships xmlns="http://schemas.openxmlformats.org/package/2006/relationships"><Relationship Id="rId1" Type="http://schemas.openxmlformats.org/officeDocument/2006/relationships/image" Target="../media/image2.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Parallax">
  <a:themeElements>
    <a:clrScheme name="Parallax">
      <a:dk1>
        <a:sysClr val="windowText" lastClr="000000"/>
      </a:dk1>
      <a:lt1>
        <a:sysClr val="window" lastClr="FFFFFF"/>
      </a:lt1>
      <a:dk2>
        <a:srgbClr val="212121"/>
      </a:dk2>
      <a:lt2>
        <a:srgbClr val="CDD0D1"/>
      </a:lt2>
      <a:accent1>
        <a:srgbClr val="30ACEC"/>
      </a:accent1>
      <a:accent2>
        <a:srgbClr val="80C34F"/>
      </a:accent2>
      <a:accent3>
        <a:srgbClr val="E29D3E"/>
      </a:accent3>
      <a:accent4>
        <a:srgbClr val="D64A3B"/>
      </a:accent4>
      <a:accent5>
        <a:srgbClr val="D64787"/>
      </a:accent5>
      <a:accent6>
        <a:srgbClr val="A666E1"/>
      </a:accent6>
      <a:hlink>
        <a:srgbClr val="3085ED"/>
      </a:hlink>
      <a:folHlink>
        <a:srgbClr val="82B6F4"/>
      </a:folHlink>
    </a:clrScheme>
    <a:fontScheme name="Parallax">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rallax">
      <a:fillStyleLst>
        <a:solidFill>
          <a:schemeClr val="phClr"/>
        </a:solidFill>
        <a:gradFill rotWithShape="1">
          <a:gsLst>
            <a:gs pos="0">
              <a:schemeClr val="phClr">
                <a:tint val="60000"/>
                <a:lumMod val="104000"/>
              </a:schemeClr>
            </a:gs>
            <a:gs pos="100000">
              <a:schemeClr val="phClr">
                <a:tint val="84000"/>
              </a:schemeClr>
            </a:gs>
          </a:gsLst>
          <a:lin ang="5400000" scaled="0"/>
        </a:gradFill>
        <a:gradFill rotWithShape="1">
          <a:gsLst>
            <a:gs pos="0">
              <a:schemeClr val="phClr">
                <a:tint val="96000"/>
                <a:lumMod val="102000"/>
              </a:schemeClr>
            </a:gs>
            <a:gs pos="100000">
              <a:schemeClr val="phClr">
                <a:shade val="88000"/>
                <a:lumMod val="94000"/>
              </a:schemeClr>
            </a:gs>
          </a:gsLst>
          <a:path path="circle">
            <a:fillToRect l="50000" t="100000" r="100000" b="50000"/>
          </a:path>
        </a:gradFill>
      </a:fillStyleLst>
      <a:lnStyleLst>
        <a:ln w="9525" cap="rnd" cmpd="sng" algn="ctr">
          <a:solidFill>
            <a:schemeClr val="phClr">
              <a:tint val="6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reflection blurRad="12700" stA="26000" endPos="32000" dist="12700" dir="5400000" sy="-100000" rotWithShape="0"/>
          </a:effectLst>
        </a:effectStyle>
        <a:effectStyle>
          <a:effectLst>
            <a:outerShdw blurRad="38100" dist="25400" dir="5400000" rotWithShape="0">
              <a:srgbClr val="000000">
                <a:alpha val="64000"/>
              </a:srgbClr>
            </a:outerShdw>
          </a:effectLst>
          <a:scene3d>
            <a:camera prst="orthographicFront">
              <a:rot lat="0" lon="0" rev="0"/>
            </a:camera>
            <a:lightRig rig="threePt" dir="tl">
              <a:rot lat="0" lon="0" rev="1200000"/>
            </a:lightRig>
          </a:scene3d>
          <a:sp3d>
            <a:bevelT w="25400" h="12700"/>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76000"/>
                <a:satMod val="180000"/>
              </a:schemeClr>
              <a:schemeClr val="phClr">
                <a:tint val="80000"/>
                <a:satMod val="120000"/>
                <a:lumMod val="180000"/>
              </a:schemeClr>
            </a:duotone>
          </a:blip>
          <a:stretch/>
        </a:blipFill>
      </a:bgFillStyleLst>
    </a:fmtScheme>
  </a:themeElements>
  <a:objectDefaults/>
  <a:extraClrSchemeLst/>
  <a:extLst>
    <a:ext uri="{05A4C25C-085E-4340-85A3-A5531E510DB2}">
      <thm15:themeFamily xmlns:thm15="http://schemas.microsoft.com/office/thememl/2012/main" name="Parallax" id="{3388167B-A2EB-4685-9635-1831D9AEF8C4}" vid="{4F7A876A-7598-49CA-AFC8-8EDA2551E4A7}"/>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10264</TotalTime>
  <Words>10061</Words>
  <Application>Microsoft Office PowerPoint</Application>
  <PresentationFormat>On-screen Show (4:3)</PresentationFormat>
  <Paragraphs>1188</Paragraphs>
  <Slides>125</Slides>
  <Notes>12</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125</vt:i4>
      </vt:variant>
    </vt:vector>
  </HeadingPairs>
  <TitlesOfParts>
    <vt:vector size="138" baseType="lpstr">
      <vt:lpstr>MS PGothic</vt:lpstr>
      <vt:lpstr>Arial</vt:lpstr>
      <vt:lpstr>Calibri</vt:lpstr>
      <vt:lpstr>Cambria</vt:lpstr>
      <vt:lpstr>Corbel</vt:lpstr>
      <vt:lpstr>Lato Light</vt:lpstr>
      <vt:lpstr>League Spartan</vt:lpstr>
      <vt:lpstr>Mukta ExtraLight</vt:lpstr>
      <vt:lpstr>Poppins</vt:lpstr>
      <vt:lpstr>Tahoma</vt:lpstr>
      <vt:lpstr>Times New Roman</vt:lpstr>
      <vt:lpstr>Office Theme</vt:lpstr>
      <vt:lpstr>Parallax</vt:lpstr>
      <vt:lpstr>Senco Network</vt:lpstr>
      <vt:lpstr>Agenda</vt:lpstr>
      <vt:lpstr>Improving Outcomes for Children with SEND in Bradford </vt:lpstr>
      <vt:lpstr>SEND Green Paper</vt:lpstr>
      <vt:lpstr>Ofsted Judgement (probably!)</vt:lpstr>
      <vt:lpstr>PowerPoint Presentation</vt:lpstr>
      <vt:lpstr>PowerPoint Presentation</vt:lpstr>
      <vt:lpstr>PowerPoint Presentation</vt:lpstr>
      <vt:lpstr>PowerPoint Presentation</vt:lpstr>
      <vt:lpstr>PowerPoint Presentation</vt:lpstr>
      <vt:lpstr>PowerPoint Presentation</vt:lpstr>
      <vt:lpstr>SEND Spotlight Conferences</vt:lpstr>
      <vt:lpstr>Feedback</vt:lpstr>
      <vt:lpstr>Supporting Children’s Emotional Wellbeing in Bradford Schools</vt:lpstr>
      <vt:lpstr>Complexities of Supporting Emotional Wellbeing in School</vt:lpstr>
      <vt:lpstr>PowerPoint Presentation</vt:lpstr>
      <vt:lpstr>EEWP and MHST Working together</vt:lpstr>
      <vt:lpstr>Thrive Framework</vt:lpstr>
      <vt:lpstr>PowerPoint Presentation</vt:lpstr>
      <vt:lpstr>Emotional Wellbeing in Schools</vt:lpstr>
      <vt:lpstr>PowerPoint Presentation</vt:lpstr>
      <vt:lpstr>PowerPoint Presentation</vt:lpstr>
      <vt:lpstr>PowerPoint Presentation</vt:lpstr>
      <vt:lpstr>PowerPoint Presentation</vt:lpstr>
      <vt:lpstr>PowerPoint Presentation</vt:lpstr>
      <vt:lpstr>Introducing the Thrive Guide</vt:lpstr>
      <vt:lpstr>PowerPoint Presentation</vt:lpstr>
      <vt:lpstr>PowerPoint Presentation</vt:lpstr>
      <vt:lpstr>PowerPoint Presentation</vt:lpstr>
      <vt:lpstr>PowerPoint Presentation</vt:lpstr>
      <vt:lpstr>Questions / Next Steps</vt:lpstr>
      <vt:lpstr>Introducing ‘Step 2’</vt:lpstr>
      <vt:lpstr>Direct Delivery</vt:lpstr>
      <vt:lpstr>Training and support</vt:lpstr>
      <vt:lpstr>Update from the SEND Transformation and Compliance Team</vt:lpstr>
      <vt:lpstr>SEND Transformation and Compliance   SENCO Network Meeting May 2022</vt:lpstr>
      <vt:lpstr>Local Offer Resources:</vt:lpstr>
      <vt:lpstr>Local Offer Resources:</vt:lpstr>
      <vt:lpstr>Local Offer Resources:</vt:lpstr>
      <vt:lpstr>Local Offer Resources:</vt:lpstr>
      <vt:lpstr>PowerPoint Presentation</vt:lpstr>
      <vt:lpstr>PowerPoint Presentation</vt:lpstr>
      <vt:lpstr>CYP Survey Results- so far</vt:lpstr>
      <vt:lpstr>PowerPoint Presentation</vt:lpstr>
      <vt:lpstr>What would good in Bradford look like?</vt:lpstr>
      <vt:lpstr>Next Steps:</vt:lpstr>
      <vt:lpstr>Resources </vt:lpstr>
      <vt:lpstr>PowerPoint Presentation</vt:lpstr>
      <vt:lpstr>Break</vt:lpstr>
      <vt:lpstr>Neurodiversity Future Pathway Project</vt:lpstr>
      <vt:lpstr>Difference and discrimination</vt:lpstr>
      <vt:lpstr>Neurodiversity and Social Justice</vt:lpstr>
      <vt:lpstr>Why Neurodiversity?</vt:lpstr>
      <vt:lpstr>Introducing the Neurodiversity Future Pathway Project</vt:lpstr>
      <vt:lpstr>What will be different for schools?</vt:lpstr>
      <vt:lpstr>Neurodiversity Future Pathways Summary</vt:lpstr>
      <vt:lpstr>Neurodiversity Friendly School Charter </vt:lpstr>
      <vt:lpstr>Neurodiversity Early Identification</vt:lpstr>
      <vt:lpstr>Neurodiversity Passport</vt:lpstr>
      <vt:lpstr>Neurodiversity Profile Areas</vt:lpstr>
      <vt:lpstr>Neurodiversity Support Plan</vt:lpstr>
      <vt:lpstr>Electronic Neurodiversity Resource</vt:lpstr>
      <vt:lpstr>Phases and Timelines</vt:lpstr>
      <vt:lpstr>Questions and Answers</vt:lpstr>
      <vt:lpstr>Annual Reviews and Phase Transfers / detail of July day</vt:lpstr>
      <vt:lpstr>Integrated Assessment Team  Annual Reviews </vt:lpstr>
      <vt:lpstr>What is a Review?</vt:lpstr>
      <vt:lpstr>Pupil voice</vt:lpstr>
      <vt:lpstr>Pupil voice</vt:lpstr>
      <vt:lpstr>When proposing amendments</vt:lpstr>
      <vt:lpstr>When proposing amendments</vt:lpstr>
      <vt:lpstr>Tracking changes</vt:lpstr>
      <vt:lpstr>Tracking changes</vt:lpstr>
      <vt:lpstr>Agreed actions/requests following the review</vt:lpstr>
      <vt:lpstr>On the last page of the annual review paperwork…</vt:lpstr>
      <vt:lpstr>Those not attending your school</vt:lpstr>
      <vt:lpstr>Getting your data right </vt:lpstr>
      <vt:lpstr>Broad areas of need</vt:lpstr>
      <vt:lpstr>The right to request a particular school or other institution is named in an EHC Plan  </vt:lpstr>
      <vt:lpstr>The duty on the LA to name the school/institution requested by the parent or young person </vt:lpstr>
      <vt:lpstr>PowerPoint Presentation</vt:lpstr>
      <vt:lpstr>PowerPoint Presentation</vt:lpstr>
      <vt:lpstr>PowerPoint Presentation</vt:lpstr>
      <vt:lpstr>Types of settings</vt:lpstr>
      <vt:lpstr>The Right to a Mainstream Education  </vt:lpstr>
      <vt:lpstr>PowerPoint Presentation</vt:lpstr>
      <vt:lpstr>PowerPoint Presentation</vt:lpstr>
      <vt:lpstr>Caselaw</vt:lpstr>
      <vt:lpstr>Review timetable </vt:lpstr>
      <vt:lpstr>Correspondence</vt:lpstr>
      <vt:lpstr>Transition reviews key dates</vt:lpstr>
      <vt:lpstr>When will families find out?</vt:lpstr>
      <vt:lpstr>Thank you</vt:lpstr>
      <vt:lpstr>Integrated Assessment Team  Annual Reviews </vt:lpstr>
      <vt:lpstr>What is a Review?</vt:lpstr>
      <vt:lpstr>Pupil voice</vt:lpstr>
      <vt:lpstr>Pupil voice</vt:lpstr>
      <vt:lpstr>When proposing amendments</vt:lpstr>
      <vt:lpstr>When proposing amendments</vt:lpstr>
      <vt:lpstr>Tracking changes</vt:lpstr>
      <vt:lpstr>Tracking changes</vt:lpstr>
      <vt:lpstr>Agreed actions/requests following the review</vt:lpstr>
      <vt:lpstr>On the last page of the annual review paperwork…</vt:lpstr>
      <vt:lpstr>Those not attending your school</vt:lpstr>
      <vt:lpstr>Getting your data right </vt:lpstr>
      <vt:lpstr>Broad areas of need</vt:lpstr>
      <vt:lpstr>The right to request a particular school or other institution is named in an EHC Plan  </vt:lpstr>
      <vt:lpstr>The duty on the LA to name the school/institution requested by the parent or young person </vt:lpstr>
      <vt:lpstr>PowerPoint Presentation</vt:lpstr>
      <vt:lpstr>PowerPoint Presentation</vt:lpstr>
      <vt:lpstr>PowerPoint Presentation</vt:lpstr>
      <vt:lpstr>Types of settings</vt:lpstr>
      <vt:lpstr>The Right to a Mainstream Education  </vt:lpstr>
      <vt:lpstr>PowerPoint Presentation</vt:lpstr>
      <vt:lpstr>PowerPoint Presentation</vt:lpstr>
      <vt:lpstr>Caselaw</vt:lpstr>
      <vt:lpstr>Review timetable </vt:lpstr>
      <vt:lpstr>Correspondence</vt:lpstr>
      <vt:lpstr>Transition reviews key dates</vt:lpstr>
      <vt:lpstr>When will families find out?</vt:lpstr>
      <vt:lpstr>Thank you</vt:lpstr>
      <vt:lpstr>SEND Q and A</vt:lpstr>
      <vt:lpstr>Feedback or Questions</vt:lpstr>
      <vt:lpstr>Date of next meetings</vt:lpstr>
      <vt:lpstr>Questions</vt:lpstr>
    </vt:vector>
  </TitlesOfParts>
  <Company>CBMDC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My Support Plan</dc:title>
  <dc:creator>Ruth Dennis</dc:creator>
  <cp:lastModifiedBy>Ruth Dennis</cp:lastModifiedBy>
  <cp:revision>337</cp:revision>
  <cp:lastPrinted>2019-09-09T16:04:41Z</cp:lastPrinted>
  <dcterms:created xsi:type="dcterms:W3CDTF">2017-01-23T10:10:23Z</dcterms:created>
  <dcterms:modified xsi:type="dcterms:W3CDTF">2022-05-18T11:47:47Z</dcterms:modified>
</cp:coreProperties>
</file>