
<file path=[Content_Types].xml><?xml version="1.0" encoding="utf-8"?>
<Types xmlns="http://schemas.openxmlformats.org/package/2006/content-types">
  <Default Extension="png" ContentType="image/png"/>
  <Default Extension="tmp"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3"/>
  </p:notesMasterIdLst>
  <p:handoutMasterIdLst>
    <p:handoutMasterId r:id="rId74"/>
  </p:handoutMasterIdLst>
  <p:sldIdLst>
    <p:sldId id="256" r:id="rId3"/>
    <p:sldId id="769" r:id="rId4"/>
    <p:sldId id="874" r:id="rId5"/>
    <p:sldId id="875" r:id="rId6"/>
    <p:sldId id="876" r:id="rId7"/>
    <p:sldId id="877" r:id="rId8"/>
    <p:sldId id="878" r:id="rId9"/>
    <p:sldId id="879" r:id="rId10"/>
    <p:sldId id="880" r:id="rId11"/>
    <p:sldId id="881" r:id="rId12"/>
    <p:sldId id="819" r:id="rId13"/>
    <p:sldId id="882" r:id="rId14"/>
    <p:sldId id="883" r:id="rId15"/>
    <p:sldId id="885" r:id="rId16"/>
    <p:sldId id="901" r:id="rId17"/>
    <p:sldId id="902" r:id="rId18"/>
    <p:sldId id="903" r:id="rId19"/>
    <p:sldId id="904" r:id="rId20"/>
    <p:sldId id="905" r:id="rId21"/>
    <p:sldId id="906" r:id="rId22"/>
    <p:sldId id="907" r:id="rId23"/>
    <p:sldId id="908" r:id="rId24"/>
    <p:sldId id="909" r:id="rId25"/>
    <p:sldId id="910" r:id="rId26"/>
    <p:sldId id="911" r:id="rId27"/>
    <p:sldId id="912" r:id="rId28"/>
    <p:sldId id="913" r:id="rId29"/>
    <p:sldId id="914" r:id="rId30"/>
    <p:sldId id="915" r:id="rId31"/>
    <p:sldId id="916" r:id="rId32"/>
    <p:sldId id="917" r:id="rId33"/>
    <p:sldId id="918" r:id="rId34"/>
    <p:sldId id="919" r:id="rId35"/>
    <p:sldId id="920" r:id="rId36"/>
    <p:sldId id="921" r:id="rId37"/>
    <p:sldId id="922" r:id="rId38"/>
    <p:sldId id="923" r:id="rId39"/>
    <p:sldId id="924" r:id="rId40"/>
    <p:sldId id="925" r:id="rId41"/>
    <p:sldId id="926" r:id="rId42"/>
    <p:sldId id="927" r:id="rId43"/>
    <p:sldId id="928" r:id="rId44"/>
    <p:sldId id="929" r:id="rId45"/>
    <p:sldId id="930" r:id="rId46"/>
    <p:sldId id="886" r:id="rId47"/>
    <p:sldId id="887" r:id="rId48"/>
    <p:sldId id="931" r:id="rId49"/>
    <p:sldId id="932" r:id="rId50"/>
    <p:sldId id="933" r:id="rId51"/>
    <p:sldId id="934" r:id="rId52"/>
    <p:sldId id="935" r:id="rId53"/>
    <p:sldId id="936" r:id="rId54"/>
    <p:sldId id="937" r:id="rId55"/>
    <p:sldId id="938" r:id="rId56"/>
    <p:sldId id="939" r:id="rId57"/>
    <p:sldId id="940" r:id="rId58"/>
    <p:sldId id="888" r:id="rId59"/>
    <p:sldId id="889" r:id="rId60"/>
    <p:sldId id="893" r:id="rId61"/>
    <p:sldId id="894" r:id="rId62"/>
    <p:sldId id="890" r:id="rId63"/>
    <p:sldId id="896" r:id="rId64"/>
    <p:sldId id="897" r:id="rId65"/>
    <p:sldId id="898" r:id="rId66"/>
    <p:sldId id="891" r:id="rId67"/>
    <p:sldId id="900" r:id="rId68"/>
    <p:sldId id="899" r:id="rId69"/>
    <p:sldId id="892" r:id="rId70"/>
    <p:sldId id="817" r:id="rId71"/>
    <p:sldId id="383" r:id="rId7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6200A"/>
    <a:srgbClr val="FF9933"/>
    <a:srgbClr val="FFFF66"/>
    <a:srgbClr val="FF6600"/>
    <a:srgbClr val="33CCCC"/>
    <a:srgbClr val="FF9900"/>
    <a:srgbClr val="F0EA00"/>
    <a:srgbClr val="AEF01C"/>
    <a:srgbClr val="56E2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68384" autoAdjust="0"/>
  </p:normalViewPr>
  <p:slideViewPr>
    <p:cSldViewPr>
      <p:cViewPr varScale="1">
        <p:scale>
          <a:sx n="50" d="100"/>
          <a:sy n="50" d="100"/>
        </p:scale>
        <p:origin x="52" y="376"/>
      </p:cViewPr>
      <p:guideLst>
        <p:guide orient="horz" pos="2160"/>
        <p:guide pos="2880"/>
      </p:guideLst>
    </p:cSldViewPr>
  </p:slideViewPr>
  <p:notesTextViewPr>
    <p:cViewPr>
      <p:scale>
        <a:sx n="1" d="1"/>
        <a:sy n="1" d="1"/>
      </p:scale>
      <p:origin x="0" y="0"/>
    </p:cViewPr>
  </p:notesTextViewPr>
  <p:sorterViewPr>
    <p:cViewPr>
      <p:scale>
        <a:sx n="100" d="100"/>
        <a:sy n="100" d="100"/>
      </p:scale>
      <p:origin x="0" y="133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0C83A9-E46A-4D6D-850D-415FF04E0799}" type="doc">
      <dgm:prSet loTypeId="urn:microsoft.com/office/officeart/2005/8/layout/chart3" loCatId="cycle" qsTypeId="urn:microsoft.com/office/officeart/2005/8/quickstyle/simple1" qsCatId="simple" csTypeId="urn:microsoft.com/office/officeart/2005/8/colors/colorful5" csCatId="colorful" phldr="1"/>
      <dgm:spPr/>
    </dgm:pt>
    <dgm:pt modelId="{1C671233-DF3E-4C34-A65F-85E61630D3A5}">
      <dgm:prSet phldrT="[Text]"/>
      <dgm:spPr/>
      <dgm:t>
        <a:bodyPr/>
        <a:lstStyle/>
        <a:p>
          <a:r>
            <a:rPr lang="en-US" b="1" u="sng" dirty="0" smtClean="0"/>
            <a:t>Core Function: </a:t>
          </a:r>
          <a:r>
            <a:rPr lang="en-US" b="1" dirty="0" smtClean="0"/>
            <a:t>Identifying and addressing barriers to learning; Meeting needs of complex learners.</a:t>
          </a:r>
          <a:endParaRPr lang="en-US" b="1" dirty="0"/>
        </a:p>
      </dgm:t>
    </dgm:pt>
    <dgm:pt modelId="{4674E101-43C1-45EB-A12C-BFA29BF4EB14}" type="parTrans" cxnId="{4C658193-62A5-4622-8C59-5EC0BBBC82EE}">
      <dgm:prSet/>
      <dgm:spPr/>
      <dgm:t>
        <a:bodyPr/>
        <a:lstStyle/>
        <a:p>
          <a:endParaRPr lang="en-US"/>
        </a:p>
      </dgm:t>
    </dgm:pt>
    <dgm:pt modelId="{701ED7CE-A6C6-4703-B05D-6D0478435FE8}" type="sibTrans" cxnId="{4C658193-62A5-4622-8C59-5EC0BBBC82EE}">
      <dgm:prSet/>
      <dgm:spPr/>
      <dgm:t>
        <a:bodyPr/>
        <a:lstStyle/>
        <a:p>
          <a:endParaRPr lang="en-US"/>
        </a:p>
      </dgm:t>
    </dgm:pt>
    <dgm:pt modelId="{A9901521-BCFC-4784-8955-E1068787A6DE}">
      <dgm:prSet phldrT="[Text]"/>
      <dgm:spPr/>
      <dgm:t>
        <a:bodyPr/>
        <a:lstStyle/>
        <a:p>
          <a:r>
            <a:rPr lang="en-US" b="1" u="sng" dirty="0" smtClean="0"/>
            <a:t>Mental Health Focus:  </a:t>
          </a:r>
          <a:r>
            <a:rPr lang="en-US" b="1" dirty="0" smtClean="0"/>
            <a:t>Mental Health Champions; Emotional Wellbeing Charter Mark; Wellbeing interventions; Staff wellbeing ; Educational Emotional Wellbeing Team</a:t>
          </a:r>
        </a:p>
        <a:p>
          <a:endParaRPr lang="en-US" dirty="0"/>
        </a:p>
      </dgm:t>
    </dgm:pt>
    <dgm:pt modelId="{C2DC2D62-E277-46C4-97FB-38F5D330AEE7}" type="parTrans" cxnId="{6D2E63C9-CC03-4A4B-A60A-83E3EE40603E}">
      <dgm:prSet/>
      <dgm:spPr/>
      <dgm:t>
        <a:bodyPr/>
        <a:lstStyle/>
        <a:p>
          <a:endParaRPr lang="en-US"/>
        </a:p>
      </dgm:t>
    </dgm:pt>
    <dgm:pt modelId="{E5F0D5BF-3157-42DD-AAAE-148FC74BC6E4}" type="sibTrans" cxnId="{6D2E63C9-CC03-4A4B-A60A-83E3EE40603E}">
      <dgm:prSet/>
      <dgm:spPr/>
      <dgm:t>
        <a:bodyPr/>
        <a:lstStyle/>
        <a:p>
          <a:endParaRPr lang="en-US"/>
        </a:p>
      </dgm:t>
    </dgm:pt>
    <dgm:pt modelId="{8F01D413-3639-4718-AD0C-41EE48053151}">
      <dgm:prSet phldrT="[Text]"/>
      <dgm:spPr/>
      <dgm:t>
        <a:bodyPr/>
        <a:lstStyle/>
        <a:p>
          <a:r>
            <a:rPr lang="en-US" b="1" u="sng" dirty="0" smtClean="0"/>
            <a:t>Enhancing Learning</a:t>
          </a:r>
          <a:r>
            <a:rPr lang="en-US" b="1" dirty="0" smtClean="0"/>
            <a:t>:</a:t>
          </a:r>
        </a:p>
        <a:p>
          <a:r>
            <a:rPr lang="en-US" b="1" dirty="0" smtClean="0"/>
            <a:t>Paired Reading Project; All Aboard EY intervention; Direct Instruction Maths project. </a:t>
          </a:r>
          <a:endParaRPr lang="en-US" b="1" dirty="0"/>
        </a:p>
      </dgm:t>
    </dgm:pt>
    <dgm:pt modelId="{0B169BE5-AE46-4F1E-8870-139731E802B8}" type="parTrans" cxnId="{65C5D12B-A3FB-4ECC-BB88-0BDA73AEB1E6}">
      <dgm:prSet/>
      <dgm:spPr/>
      <dgm:t>
        <a:bodyPr/>
        <a:lstStyle/>
        <a:p>
          <a:endParaRPr lang="en-US"/>
        </a:p>
      </dgm:t>
    </dgm:pt>
    <dgm:pt modelId="{BDBE7179-5F8F-4E0A-B546-AC1920C5EE8C}" type="sibTrans" cxnId="{65C5D12B-A3FB-4ECC-BB88-0BDA73AEB1E6}">
      <dgm:prSet/>
      <dgm:spPr/>
      <dgm:t>
        <a:bodyPr/>
        <a:lstStyle/>
        <a:p>
          <a:endParaRPr lang="en-US"/>
        </a:p>
      </dgm:t>
    </dgm:pt>
    <dgm:pt modelId="{757D740D-0D07-401E-9C0A-937B19EC740A}" type="pres">
      <dgm:prSet presAssocID="{3A0C83A9-E46A-4D6D-850D-415FF04E0799}" presName="compositeShape" presStyleCnt="0">
        <dgm:presLayoutVars>
          <dgm:chMax val="7"/>
          <dgm:dir/>
          <dgm:resizeHandles val="exact"/>
        </dgm:presLayoutVars>
      </dgm:prSet>
      <dgm:spPr/>
    </dgm:pt>
    <dgm:pt modelId="{2D04290E-618D-4246-B8C0-8D7DC88FEC54}" type="pres">
      <dgm:prSet presAssocID="{3A0C83A9-E46A-4D6D-850D-415FF04E0799}" presName="wedge1" presStyleLbl="node1" presStyleIdx="0" presStyleCnt="3"/>
      <dgm:spPr/>
      <dgm:t>
        <a:bodyPr/>
        <a:lstStyle/>
        <a:p>
          <a:endParaRPr lang="en-US"/>
        </a:p>
      </dgm:t>
    </dgm:pt>
    <dgm:pt modelId="{99C56C78-4D6B-4B56-9699-7640446F2A29}" type="pres">
      <dgm:prSet presAssocID="{3A0C83A9-E46A-4D6D-850D-415FF04E0799}" presName="wedge1Tx" presStyleLbl="node1" presStyleIdx="0" presStyleCnt="3">
        <dgm:presLayoutVars>
          <dgm:chMax val="0"/>
          <dgm:chPref val="0"/>
          <dgm:bulletEnabled val="1"/>
        </dgm:presLayoutVars>
      </dgm:prSet>
      <dgm:spPr/>
      <dgm:t>
        <a:bodyPr/>
        <a:lstStyle/>
        <a:p>
          <a:endParaRPr lang="en-US"/>
        </a:p>
      </dgm:t>
    </dgm:pt>
    <dgm:pt modelId="{5B4634CA-21B8-4EDD-8838-61F4B2B93323}" type="pres">
      <dgm:prSet presAssocID="{3A0C83A9-E46A-4D6D-850D-415FF04E0799}" presName="wedge2" presStyleLbl="node1" presStyleIdx="1" presStyleCnt="3"/>
      <dgm:spPr/>
      <dgm:t>
        <a:bodyPr/>
        <a:lstStyle/>
        <a:p>
          <a:endParaRPr lang="en-US"/>
        </a:p>
      </dgm:t>
    </dgm:pt>
    <dgm:pt modelId="{DDFC30B0-604F-469E-AD0C-E6D2DBAF8AD4}" type="pres">
      <dgm:prSet presAssocID="{3A0C83A9-E46A-4D6D-850D-415FF04E0799}" presName="wedge2Tx" presStyleLbl="node1" presStyleIdx="1" presStyleCnt="3">
        <dgm:presLayoutVars>
          <dgm:chMax val="0"/>
          <dgm:chPref val="0"/>
          <dgm:bulletEnabled val="1"/>
        </dgm:presLayoutVars>
      </dgm:prSet>
      <dgm:spPr/>
      <dgm:t>
        <a:bodyPr/>
        <a:lstStyle/>
        <a:p>
          <a:endParaRPr lang="en-US"/>
        </a:p>
      </dgm:t>
    </dgm:pt>
    <dgm:pt modelId="{14E6C589-ED58-4EED-BA85-CFB79E16EFEF}" type="pres">
      <dgm:prSet presAssocID="{3A0C83A9-E46A-4D6D-850D-415FF04E0799}" presName="wedge3" presStyleLbl="node1" presStyleIdx="2" presStyleCnt="3"/>
      <dgm:spPr/>
      <dgm:t>
        <a:bodyPr/>
        <a:lstStyle/>
        <a:p>
          <a:endParaRPr lang="en-US"/>
        </a:p>
      </dgm:t>
    </dgm:pt>
    <dgm:pt modelId="{CE3C3A23-15DE-43CB-981F-37FE1721F987}" type="pres">
      <dgm:prSet presAssocID="{3A0C83A9-E46A-4D6D-850D-415FF04E0799}" presName="wedge3Tx" presStyleLbl="node1" presStyleIdx="2" presStyleCnt="3">
        <dgm:presLayoutVars>
          <dgm:chMax val="0"/>
          <dgm:chPref val="0"/>
          <dgm:bulletEnabled val="1"/>
        </dgm:presLayoutVars>
      </dgm:prSet>
      <dgm:spPr/>
      <dgm:t>
        <a:bodyPr/>
        <a:lstStyle/>
        <a:p>
          <a:endParaRPr lang="en-US"/>
        </a:p>
      </dgm:t>
    </dgm:pt>
  </dgm:ptLst>
  <dgm:cxnLst>
    <dgm:cxn modelId="{31A433C2-8225-449C-A189-FFC21FC02272}" type="presOf" srcId="{1C671233-DF3E-4C34-A65F-85E61630D3A5}" destId="{2D04290E-618D-4246-B8C0-8D7DC88FEC54}" srcOrd="0" destOrd="0" presId="urn:microsoft.com/office/officeart/2005/8/layout/chart3"/>
    <dgm:cxn modelId="{7C530EDB-EFC5-413E-83B2-340F883A1464}" type="presOf" srcId="{A9901521-BCFC-4784-8955-E1068787A6DE}" destId="{DDFC30B0-604F-469E-AD0C-E6D2DBAF8AD4}" srcOrd="1" destOrd="0" presId="urn:microsoft.com/office/officeart/2005/8/layout/chart3"/>
    <dgm:cxn modelId="{9E468122-3BD8-46C2-8D68-BE2E90266C06}" type="presOf" srcId="{3A0C83A9-E46A-4D6D-850D-415FF04E0799}" destId="{757D740D-0D07-401E-9C0A-937B19EC740A}" srcOrd="0" destOrd="0" presId="urn:microsoft.com/office/officeart/2005/8/layout/chart3"/>
    <dgm:cxn modelId="{3FBC79DC-E899-42B6-92FB-5898E02492A8}" type="presOf" srcId="{A9901521-BCFC-4784-8955-E1068787A6DE}" destId="{5B4634CA-21B8-4EDD-8838-61F4B2B93323}" srcOrd="0" destOrd="0" presId="urn:microsoft.com/office/officeart/2005/8/layout/chart3"/>
    <dgm:cxn modelId="{4C658193-62A5-4622-8C59-5EC0BBBC82EE}" srcId="{3A0C83A9-E46A-4D6D-850D-415FF04E0799}" destId="{1C671233-DF3E-4C34-A65F-85E61630D3A5}" srcOrd="0" destOrd="0" parTransId="{4674E101-43C1-45EB-A12C-BFA29BF4EB14}" sibTransId="{701ED7CE-A6C6-4703-B05D-6D0478435FE8}"/>
    <dgm:cxn modelId="{7B4418D2-6D91-4015-A443-E3AD2ED0FF61}" type="presOf" srcId="{8F01D413-3639-4718-AD0C-41EE48053151}" destId="{14E6C589-ED58-4EED-BA85-CFB79E16EFEF}" srcOrd="0" destOrd="0" presId="urn:microsoft.com/office/officeart/2005/8/layout/chart3"/>
    <dgm:cxn modelId="{6D2E63C9-CC03-4A4B-A60A-83E3EE40603E}" srcId="{3A0C83A9-E46A-4D6D-850D-415FF04E0799}" destId="{A9901521-BCFC-4784-8955-E1068787A6DE}" srcOrd="1" destOrd="0" parTransId="{C2DC2D62-E277-46C4-97FB-38F5D330AEE7}" sibTransId="{E5F0D5BF-3157-42DD-AAAE-148FC74BC6E4}"/>
    <dgm:cxn modelId="{66BDA659-92F1-4945-9089-F984C5E4EA77}" type="presOf" srcId="{8F01D413-3639-4718-AD0C-41EE48053151}" destId="{CE3C3A23-15DE-43CB-981F-37FE1721F987}" srcOrd="1" destOrd="0" presId="urn:microsoft.com/office/officeart/2005/8/layout/chart3"/>
    <dgm:cxn modelId="{1A62F052-6419-456F-8AB8-9DF7345FA65C}" type="presOf" srcId="{1C671233-DF3E-4C34-A65F-85E61630D3A5}" destId="{99C56C78-4D6B-4B56-9699-7640446F2A29}" srcOrd="1" destOrd="0" presId="urn:microsoft.com/office/officeart/2005/8/layout/chart3"/>
    <dgm:cxn modelId="{65C5D12B-A3FB-4ECC-BB88-0BDA73AEB1E6}" srcId="{3A0C83A9-E46A-4D6D-850D-415FF04E0799}" destId="{8F01D413-3639-4718-AD0C-41EE48053151}" srcOrd="2" destOrd="0" parTransId="{0B169BE5-AE46-4F1E-8870-139731E802B8}" sibTransId="{BDBE7179-5F8F-4E0A-B546-AC1920C5EE8C}"/>
    <dgm:cxn modelId="{7F54D456-344F-4DAA-9CFC-AF245F0BDEF7}" type="presParOf" srcId="{757D740D-0D07-401E-9C0A-937B19EC740A}" destId="{2D04290E-618D-4246-B8C0-8D7DC88FEC54}" srcOrd="0" destOrd="0" presId="urn:microsoft.com/office/officeart/2005/8/layout/chart3"/>
    <dgm:cxn modelId="{5B62B992-113A-4283-AD1D-89AEC9FF1B70}" type="presParOf" srcId="{757D740D-0D07-401E-9C0A-937B19EC740A}" destId="{99C56C78-4D6B-4B56-9699-7640446F2A29}" srcOrd="1" destOrd="0" presId="urn:microsoft.com/office/officeart/2005/8/layout/chart3"/>
    <dgm:cxn modelId="{1EC4C6B8-2F70-43D1-8D55-002230C68CEA}" type="presParOf" srcId="{757D740D-0D07-401E-9C0A-937B19EC740A}" destId="{5B4634CA-21B8-4EDD-8838-61F4B2B93323}" srcOrd="2" destOrd="0" presId="urn:microsoft.com/office/officeart/2005/8/layout/chart3"/>
    <dgm:cxn modelId="{60A4F616-9537-418D-8B7D-43EAE1E7802A}" type="presParOf" srcId="{757D740D-0D07-401E-9C0A-937B19EC740A}" destId="{DDFC30B0-604F-469E-AD0C-E6D2DBAF8AD4}" srcOrd="3" destOrd="0" presId="urn:microsoft.com/office/officeart/2005/8/layout/chart3"/>
    <dgm:cxn modelId="{8D490B59-B0E1-48AF-B5AA-09AA03407084}" type="presParOf" srcId="{757D740D-0D07-401E-9C0A-937B19EC740A}" destId="{14E6C589-ED58-4EED-BA85-CFB79E16EFEF}" srcOrd="4" destOrd="0" presId="urn:microsoft.com/office/officeart/2005/8/layout/chart3"/>
    <dgm:cxn modelId="{381770E7-DFB1-4831-B44C-46616DEBFB28}" type="presParOf" srcId="{757D740D-0D07-401E-9C0A-937B19EC740A}" destId="{CE3C3A23-15DE-43CB-981F-37FE1721F987}"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4290E-618D-4246-B8C0-8D7DC88FEC54}">
      <dsp:nvSpPr>
        <dsp:cNvPr id="0" name=""/>
        <dsp:cNvSpPr/>
      </dsp:nvSpPr>
      <dsp:spPr>
        <a:xfrm>
          <a:off x="1936909" y="374406"/>
          <a:ext cx="4659285" cy="4659285"/>
        </a:xfrm>
        <a:prstGeom prst="pie">
          <a:avLst>
            <a:gd name="adj1" fmla="val 16200000"/>
            <a:gd name="adj2" fmla="val 18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u="sng" kern="1200" dirty="0" smtClean="0"/>
            <a:t>Core Function: </a:t>
          </a:r>
          <a:r>
            <a:rPr lang="en-US" sz="1300" b="1" kern="1200" dirty="0" smtClean="0"/>
            <a:t>Identifying and addressing barriers to learning; Meeting needs of complex learners.</a:t>
          </a:r>
          <a:endParaRPr lang="en-US" sz="1300" b="1" kern="1200" dirty="0"/>
        </a:p>
      </dsp:txBody>
      <dsp:txXfrm>
        <a:off x="4470118" y="1234155"/>
        <a:ext cx="1580828" cy="1553095"/>
      </dsp:txXfrm>
    </dsp:sp>
    <dsp:sp modelId="{5B4634CA-21B8-4EDD-8838-61F4B2B93323}">
      <dsp:nvSpPr>
        <dsp:cNvPr id="0" name=""/>
        <dsp:cNvSpPr/>
      </dsp:nvSpPr>
      <dsp:spPr>
        <a:xfrm>
          <a:off x="1696734" y="513076"/>
          <a:ext cx="4659285" cy="4659285"/>
        </a:xfrm>
        <a:prstGeom prst="pie">
          <a:avLst>
            <a:gd name="adj1" fmla="val 1800000"/>
            <a:gd name="adj2" fmla="val 900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u="sng" kern="1200" dirty="0" smtClean="0"/>
            <a:t>Mental Health Focus:  </a:t>
          </a:r>
          <a:r>
            <a:rPr lang="en-US" sz="1300" b="1" kern="1200" dirty="0" smtClean="0"/>
            <a:t>Mental Health Champions; Emotional Wellbeing Charter Mark; Wellbeing interventions; Staff wellbeing ; Educational Emotional Wellbeing Team</a:t>
          </a:r>
        </a:p>
        <a:p>
          <a:pPr lvl="0" algn="ctr" defTabSz="577850">
            <a:lnSpc>
              <a:spcPct val="90000"/>
            </a:lnSpc>
            <a:spcBef>
              <a:spcPct val="0"/>
            </a:spcBef>
            <a:spcAft>
              <a:spcPct val="35000"/>
            </a:spcAft>
          </a:pPr>
          <a:endParaRPr lang="en-US" sz="1300" kern="1200" dirty="0"/>
        </a:p>
      </dsp:txBody>
      <dsp:txXfrm>
        <a:off x="2972491" y="3452863"/>
        <a:ext cx="2107771" cy="1442159"/>
      </dsp:txXfrm>
    </dsp:sp>
    <dsp:sp modelId="{14E6C589-ED58-4EED-BA85-CFB79E16EFEF}">
      <dsp:nvSpPr>
        <dsp:cNvPr id="0" name=""/>
        <dsp:cNvSpPr/>
      </dsp:nvSpPr>
      <dsp:spPr>
        <a:xfrm>
          <a:off x="1696734" y="513076"/>
          <a:ext cx="4659285" cy="4659285"/>
        </a:xfrm>
        <a:prstGeom prst="pie">
          <a:avLst>
            <a:gd name="adj1" fmla="val 9000000"/>
            <a:gd name="adj2" fmla="val 1620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u="sng" kern="1200" dirty="0" smtClean="0"/>
            <a:t>Enhancing Learning</a:t>
          </a:r>
          <a:r>
            <a:rPr lang="en-US" sz="1300" b="1" kern="1200" dirty="0" smtClean="0"/>
            <a:t>:</a:t>
          </a:r>
        </a:p>
        <a:p>
          <a:pPr lvl="0" algn="ctr" defTabSz="577850">
            <a:lnSpc>
              <a:spcPct val="90000"/>
            </a:lnSpc>
            <a:spcBef>
              <a:spcPct val="0"/>
            </a:spcBef>
            <a:spcAft>
              <a:spcPct val="35000"/>
            </a:spcAft>
          </a:pPr>
          <a:r>
            <a:rPr lang="en-US" sz="1300" b="1" kern="1200" dirty="0" smtClean="0"/>
            <a:t>Paired Reading Project; All Aboard EY intervention; Direct Instruction Maths project. </a:t>
          </a:r>
          <a:endParaRPr lang="en-US" sz="1300" b="1" kern="1200" dirty="0"/>
        </a:p>
      </dsp:txBody>
      <dsp:txXfrm>
        <a:off x="2195943" y="1428292"/>
        <a:ext cx="1580828" cy="155309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1C67FF1-0B23-4FC2-861C-254563627BC0}" type="datetimeFigureOut">
              <a:rPr lang="en-GB" smtClean="0"/>
              <a:t>18/05/2021</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F32584F-5D78-4DE7-984A-A68C2D1EB562}" type="slidenum">
              <a:rPr lang="en-GB" smtClean="0"/>
              <a:t>‹#›</a:t>
            </a:fld>
            <a:endParaRPr lang="en-GB"/>
          </a:p>
        </p:txBody>
      </p:sp>
    </p:spTree>
    <p:extLst>
      <p:ext uri="{BB962C8B-B14F-4D97-AF65-F5344CB8AC3E}">
        <p14:creationId xmlns:p14="http://schemas.microsoft.com/office/powerpoint/2010/main" val="305083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AC9D2E8-BF74-4D00-9405-C06BAC71079B}" type="datetimeFigureOut">
              <a:rPr lang="en-GB" smtClean="0"/>
              <a:t>18/05/2021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CB703AE-D46F-4A2B-A082-4D08BA3DF03B}" type="slidenum">
              <a:rPr lang="en-GB" smtClean="0"/>
              <a:t>‹#›</a:t>
            </a:fld>
            <a:endParaRPr lang="en-GB"/>
          </a:p>
        </p:txBody>
      </p:sp>
    </p:spTree>
    <p:extLst>
      <p:ext uri="{BB962C8B-B14F-4D97-AF65-F5344CB8AC3E}">
        <p14:creationId xmlns:p14="http://schemas.microsoft.com/office/powerpoint/2010/main" val="171436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B703AE-D46F-4A2B-A082-4D08BA3DF03B}" type="slidenum">
              <a:rPr lang="en-GB" smtClean="0"/>
              <a:t>2</a:t>
            </a:fld>
            <a:endParaRPr lang="en-GB"/>
          </a:p>
        </p:txBody>
      </p:sp>
    </p:spTree>
    <p:extLst>
      <p:ext uri="{BB962C8B-B14F-4D97-AF65-F5344CB8AC3E}">
        <p14:creationId xmlns:p14="http://schemas.microsoft.com/office/powerpoint/2010/main" val="1869389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CB703AE-D46F-4A2B-A082-4D08BA3DF03B}" type="slidenum">
              <a:rPr lang="en-GB" smtClean="0"/>
              <a:t>54</a:t>
            </a:fld>
            <a:endParaRPr lang="en-GB"/>
          </a:p>
        </p:txBody>
      </p:sp>
    </p:spTree>
    <p:extLst>
      <p:ext uri="{BB962C8B-B14F-4D97-AF65-F5344CB8AC3E}">
        <p14:creationId xmlns:p14="http://schemas.microsoft.com/office/powerpoint/2010/main" val="884147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0CB703AE-D46F-4A2B-A082-4D08BA3DF03B}" type="slidenum">
              <a:rPr lang="en-GB" smtClean="0"/>
              <a:t>55</a:t>
            </a:fld>
            <a:endParaRPr lang="en-GB"/>
          </a:p>
        </p:txBody>
      </p:sp>
    </p:spTree>
    <p:extLst>
      <p:ext uri="{BB962C8B-B14F-4D97-AF65-F5344CB8AC3E}">
        <p14:creationId xmlns:p14="http://schemas.microsoft.com/office/powerpoint/2010/main" val="1042528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Our team can be contacted for advice.</a:t>
            </a:r>
            <a:r>
              <a:rPr lang="en-GB" baseline="0" dirty="0" smtClean="0"/>
              <a:t> </a:t>
            </a:r>
            <a:endParaRPr lang="en-GB" dirty="0" smtClean="0"/>
          </a:p>
          <a:p>
            <a:endParaRPr lang="en-GB" dirty="0"/>
          </a:p>
        </p:txBody>
      </p:sp>
      <p:sp>
        <p:nvSpPr>
          <p:cNvPr id="4" name="Slide Number Placeholder 3"/>
          <p:cNvSpPr>
            <a:spLocks noGrp="1"/>
          </p:cNvSpPr>
          <p:nvPr>
            <p:ph type="sldNum" sz="quarter" idx="10"/>
          </p:nvPr>
        </p:nvSpPr>
        <p:spPr/>
        <p:txBody>
          <a:bodyPr/>
          <a:lstStyle/>
          <a:p>
            <a:fld id="{0CB703AE-D46F-4A2B-A082-4D08BA3DF03B}" type="slidenum">
              <a:rPr lang="en-GB" smtClean="0"/>
              <a:t>56</a:t>
            </a:fld>
            <a:endParaRPr lang="en-GB"/>
          </a:p>
        </p:txBody>
      </p:sp>
    </p:spTree>
    <p:extLst>
      <p:ext uri="{BB962C8B-B14F-4D97-AF65-F5344CB8AC3E}">
        <p14:creationId xmlns:p14="http://schemas.microsoft.com/office/powerpoint/2010/main" val="253090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C69F70-5E97-4157-AAFD-9A1EF9774068}" type="slidenum">
              <a:rPr lang="en-GB" smtClean="0"/>
              <a:t>6</a:t>
            </a:fld>
            <a:endParaRPr lang="en-GB"/>
          </a:p>
        </p:txBody>
      </p:sp>
    </p:spTree>
    <p:extLst>
      <p:ext uri="{BB962C8B-B14F-4D97-AF65-F5344CB8AC3E}">
        <p14:creationId xmlns:p14="http://schemas.microsoft.com/office/powerpoint/2010/main" val="4217057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0CB703AE-D46F-4A2B-A082-4D08BA3DF03B}" type="slidenum">
              <a:rPr lang="en-GB" smtClean="0"/>
              <a:t>47</a:t>
            </a:fld>
            <a:endParaRPr lang="en-GB"/>
          </a:p>
        </p:txBody>
      </p:sp>
    </p:spTree>
    <p:extLst>
      <p:ext uri="{BB962C8B-B14F-4D97-AF65-F5344CB8AC3E}">
        <p14:creationId xmlns:p14="http://schemas.microsoft.com/office/powerpoint/2010/main" val="2265994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GB" sz="11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CB703AE-D46F-4A2B-A082-4D08BA3DF03B}" type="slidenum">
              <a:rPr lang="en-GB" smtClean="0"/>
              <a:t>48</a:t>
            </a:fld>
            <a:endParaRPr lang="en-GB"/>
          </a:p>
        </p:txBody>
      </p:sp>
    </p:spTree>
    <p:extLst>
      <p:ext uri="{BB962C8B-B14F-4D97-AF65-F5344CB8AC3E}">
        <p14:creationId xmlns:p14="http://schemas.microsoft.com/office/powerpoint/2010/main" val="1447642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CB703AE-D46F-4A2B-A082-4D08BA3DF03B}" type="slidenum">
              <a:rPr lang="en-GB" smtClean="0"/>
              <a:t>49</a:t>
            </a:fld>
            <a:endParaRPr lang="en-GB"/>
          </a:p>
        </p:txBody>
      </p:sp>
    </p:spTree>
    <p:extLst>
      <p:ext uri="{BB962C8B-B14F-4D97-AF65-F5344CB8AC3E}">
        <p14:creationId xmlns:p14="http://schemas.microsoft.com/office/powerpoint/2010/main" val="1819698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fld id="{0CB703AE-D46F-4A2B-A082-4D08BA3DF03B}" type="slidenum">
              <a:rPr lang="en-GB" smtClean="0"/>
              <a:t>50</a:t>
            </a:fld>
            <a:endParaRPr lang="en-GB"/>
          </a:p>
        </p:txBody>
      </p:sp>
    </p:spTree>
    <p:extLst>
      <p:ext uri="{BB962C8B-B14F-4D97-AF65-F5344CB8AC3E}">
        <p14:creationId xmlns:p14="http://schemas.microsoft.com/office/powerpoint/2010/main" val="4117505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b="0" i="0" kern="1200" dirty="0" smtClean="0">
              <a:solidFill>
                <a:schemeClr val="tx1"/>
              </a:solidFill>
              <a:effectLst/>
              <a:latin typeface="+mn-lt"/>
              <a:ea typeface="+mn-ea"/>
              <a:cs typeface="+mn-cs"/>
            </a:endParaRPr>
          </a:p>
          <a:p>
            <a:pPr fontAlgn="base"/>
            <a:endParaRPr lang="en-GB"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CB703AE-D46F-4A2B-A082-4D08BA3DF03B}" type="slidenum">
              <a:rPr lang="en-GB" smtClean="0"/>
              <a:t>51</a:t>
            </a:fld>
            <a:endParaRPr lang="en-GB"/>
          </a:p>
        </p:txBody>
      </p:sp>
    </p:spTree>
    <p:extLst>
      <p:ext uri="{BB962C8B-B14F-4D97-AF65-F5344CB8AC3E}">
        <p14:creationId xmlns:p14="http://schemas.microsoft.com/office/powerpoint/2010/main" val="1793534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B703AE-D46F-4A2B-A082-4D08BA3DF03B}" type="slidenum">
              <a:rPr lang="en-GB" smtClean="0"/>
              <a:t>52</a:t>
            </a:fld>
            <a:endParaRPr lang="en-GB"/>
          </a:p>
        </p:txBody>
      </p:sp>
    </p:spTree>
    <p:extLst>
      <p:ext uri="{BB962C8B-B14F-4D97-AF65-F5344CB8AC3E}">
        <p14:creationId xmlns:p14="http://schemas.microsoft.com/office/powerpoint/2010/main" val="1609990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GB"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B703AE-D46F-4A2B-A082-4D08BA3DF03B}" type="slidenum">
              <a:rPr lang="en-GB" smtClean="0"/>
              <a:t>53</a:t>
            </a:fld>
            <a:endParaRPr lang="en-GB"/>
          </a:p>
        </p:txBody>
      </p:sp>
    </p:spTree>
    <p:extLst>
      <p:ext uri="{BB962C8B-B14F-4D97-AF65-F5344CB8AC3E}">
        <p14:creationId xmlns:p14="http://schemas.microsoft.com/office/powerpoint/2010/main" val="1207475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0757EDC-6B31-45E9-BA30-15FF96DD2CB3}" type="datetimeFigureOut">
              <a:rPr lang="en-GB" smtClean="0"/>
              <a:t>18/05/2021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588224" y="6381330"/>
            <a:ext cx="2133600" cy="365125"/>
          </a:xfrm>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84591586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757EDC-6B31-45E9-BA30-15FF96DD2CB3}" type="datetimeFigureOut">
              <a:rPr lang="en-GB" smtClean="0"/>
              <a:t>18/05/2021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4172536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757EDC-6B31-45E9-BA30-15FF96DD2CB3}" type="datetimeFigureOut">
              <a:rPr lang="en-GB" smtClean="0"/>
              <a:t>18/05/2021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4235862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380069"/>
            <a:ext cx="6430967" cy="2616199"/>
          </a:xfrm>
        </p:spPr>
        <p:txBody>
          <a:bodyPr anchor="b">
            <a:normAutofit/>
          </a:bodyPr>
          <a:lstStyle>
            <a:lvl1pPr algn="r">
              <a:defRPr sz="45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386533" y="3996267"/>
            <a:ext cx="5240734" cy="1388534"/>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5" name="Footer Placeholder 4"/>
          <p:cNvSpPr>
            <a:spLocks noGrp="1"/>
          </p:cNvSpPr>
          <p:nvPr>
            <p:ph type="ftr" sz="quarter" idx="11"/>
          </p:nvPr>
        </p:nvSpPr>
        <p:spPr>
          <a:xfrm>
            <a:off x="3999309" y="5883276"/>
            <a:ext cx="3243033" cy="365125"/>
          </a:xfrm>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1863293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a:xfrm>
            <a:off x="8213893" y="5867132"/>
            <a:ext cx="413375" cy="365125"/>
          </a:xfrm>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3337475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666999"/>
            <a:ext cx="6698060" cy="2110382"/>
          </a:xfrm>
        </p:spPr>
        <p:txBody>
          <a:bodyPr anchor="b"/>
          <a:lstStyle>
            <a:lvl1pPr algn="r">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3340689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685801"/>
            <a:ext cx="7514035"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13235" y="2667000"/>
            <a:ext cx="3671291" cy="312420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55975" y="2667000"/>
            <a:ext cx="3671292" cy="312420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6" name="Footer Placeholder 5"/>
          <p:cNvSpPr>
            <a:spLocks noGrp="1"/>
          </p:cNvSpPr>
          <p:nvPr>
            <p:ph type="ftr" sz="quarter" idx="11"/>
          </p:nvPr>
        </p:nvSpPr>
        <p:spPr/>
        <p:txBody>
          <a:bodyPr/>
          <a:lstStyle/>
          <a:p>
            <a:pPr defTabSz="685800"/>
            <a:endParaRPr lang="en-GB">
              <a:solidFill>
                <a:prstClr val="black"/>
              </a:solidFill>
            </a:endParaRPr>
          </a:p>
        </p:txBody>
      </p:sp>
      <p:sp>
        <p:nvSpPr>
          <p:cNvPr id="7" name="Slide Number Placeholder 6"/>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618425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134" y="2658533"/>
            <a:ext cx="3455391"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1113233"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0366" y="2667000"/>
            <a:ext cx="3466903"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955975"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8" name="Footer Placeholder 7"/>
          <p:cNvSpPr>
            <a:spLocks noGrp="1"/>
          </p:cNvSpPr>
          <p:nvPr>
            <p:ph type="ftr" sz="quarter" idx="11"/>
          </p:nvPr>
        </p:nvSpPr>
        <p:spPr/>
        <p:txBody>
          <a:bodyPr/>
          <a:lstStyle/>
          <a:p>
            <a:pPr defTabSz="685800"/>
            <a:endParaRPr lang="en-GB">
              <a:solidFill>
                <a:prstClr val="black"/>
              </a:solidFill>
            </a:endParaRPr>
          </a:p>
        </p:txBody>
      </p:sp>
      <p:sp>
        <p:nvSpPr>
          <p:cNvPr id="9" name="Slide Number Placeholder 8"/>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851938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4" name="Footer Placeholder 3"/>
          <p:cNvSpPr>
            <a:spLocks noGrp="1"/>
          </p:cNvSpPr>
          <p:nvPr>
            <p:ph type="ftr" sz="quarter" idx="11"/>
          </p:nvPr>
        </p:nvSpPr>
        <p:spPr/>
        <p:txBody>
          <a:bodyPr/>
          <a:lstStyle/>
          <a:p>
            <a:pPr defTabSz="685800"/>
            <a:endParaRPr lang="en-GB">
              <a:solidFill>
                <a:prstClr val="black"/>
              </a:solidFill>
            </a:endParaRPr>
          </a:p>
        </p:txBody>
      </p:sp>
      <p:sp>
        <p:nvSpPr>
          <p:cNvPr id="5" name="Slide Number Placeholder 4"/>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3878807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3" name="Footer Placeholder 2"/>
          <p:cNvSpPr>
            <a:spLocks noGrp="1"/>
          </p:cNvSpPr>
          <p:nvPr>
            <p:ph type="ftr" sz="quarter" idx="11"/>
          </p:nvPr>
        </p:nvSpPr>
        <p:spPr/>
        <p:txBody>
          <a:bodyPr/>
          <a:lstStyle/>
          <a:p>
            <a:pPr defTabSz="685800"/>
            <a:endParaRPr lang="en-GB">
              <a:solidFill>
                <a:prstClr val="black"/>
              </a:solidFill>
            </a:endParaRPr>
          </a:p>
        </p:txBody>
      </p:sp>
      <p:sp>
        <p:nvSpPr>
          <p:cNvPr id="4" name="Slide Number Placeholder 3"/>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847528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1600200"/>
            <a:ext cx="2661841" cy="1371600"/>
          </a:xfrm>
        </p:spPr>
        <p:txBody>
          <a:bodyPr anchor="b">
            <a:normAutofit/>
          </a:bodyPr>
          <a:lstStyle>
            <a:lvl1pPr algn="ctr">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946525" y="685800"/>
            <a:ext cx="4680743" cy="510540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234" y="2971800"/>
            <a:ext cx="2661841" cy="18288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6" name="Footer Placeholder 5"/>
          <p:cNvSpPr>
            <a:spLocks noGrp="1"/>
          </p:cNvSpPr>
          <p:nvPr>
            <p:ph type="ftr" sz="quarter" idx="11"/>
          </p:nvPr>
        </p:nvSpPr>
        <p:spPr/>
        <p:txBody>
          <a:bodyPr/>
          <a:lstStyle/>
          <a:p>
            <a:pPr defTabSz="685800"/>
            <a:endParaRPr lang="en-GB">
              <a:solidFill>
                <a:prstClr val="black"/>
              </a:solidFill>
            </a:endParaRPr>
          </a:p>
        </p:txBody>
      </p:sp>
      <p:sp>
        <p:nvSpPr>
          <p:cNvPr id="7" name="Slide Number Placeholder 6"/>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878871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757EDC-6B31-45E9-BA30-15FF96DD2CB3}" type="datetimeFigureOut">
              <a:rPr lang="en-GB" smtClean="0"/>
              <a:t>18/05/2021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4716016" y="6273246"/>
            <a:ext cx="2133600" cy="365125"/>
          </a:xfrm>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926813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752599"/>
            <a:ext cx="4069619" cy="1371600"/>
          </a:xfrm>
        </p:spPr>
        <p:txBody>
          <a:bodyPr anchor="b">
            <a:normAutofit/>
          </a:bodyPr>
          <a:lstStyle>
            <a:lvl1pPr algn="ctr">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6011"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112043" y="3124199"/>
            <a:ext cx="4069619" cy="18288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6" name="Footer Placeholder 5"/>
          <p:cNvSpPr>
            <a:spLocks noGrp="1"/>
          </p:cNvSpPr>
          <p:nvPr>
            <p:ph type="ftr" sz="quarter" idx="11"/>
          </p:nvPr>
        </p:nvSpPr>
        <p:spPr/>
        <p:txBody>
          <a:bodyPr/>
          <a:lstStyle/>
          <a:p>
            <a:pPr defTabSz="685800"/>
            <a:endParaRPr lang="en-GB">
              <a:solidFill>
                <a:prstClr val="black"/>
              </a:solidFill>
            </a:endParaRPr>
          </a:p>
        </p:txBody>
      </p:sp>
      <p:sp>
        <p:nvSpPr>
          <p:cNvPr id="7" name="Slide Number Placeholder 6"/>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510816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4732865"/>
            <a:ext cx="7514033" cy="566738"/>
          </a:xfrm>
        </p:spPr>
        <p:txBody>
          <a:bodyPr anchor="b">
            <a:normAutofit/>
          </a:bodyPr>
          <a:lstStyle>
            <a:lvl1pPr algn="ctr">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5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113234" y="5299603"/>
            <a:ext cx="7514033"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6" name="Footer Placeholder 5"/>
          <p:cNvSpPr>
            <a:spLocks noGrp="1"/>
          </p:cNvSpPr>
          <p:nvPr>
            <p:ph type="ftr" sz="quarter" idx="11"/>
          </p:nvPr>
        </p:nvSpPr>
        <p:spPr/>
        <p:txBody>
          <a:bodyPr/>
          <a:lstStyle/>
          <a:p>
            <a:pPr defTabSz="685800"/>
            <a:endParaRPr lang="en-GB">
              <a:solidFill>
                <a:prstClr val="black"/>
              </a:solidFill>
            </a:endParaRPr>
          </a:p>
        </p:txBody>
      </p:sp>
      <p:sp>
        <p:nvSpPr>
          <p:cNvPr id="7" name="Slide Number Placeholder 6"/>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3189623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0"/>
            <a:ext cx="7514033" cy="3048000"/>
          </a:xfrm>
        </p:spPr>
        <p:txBody>
          <a:bodyPr anchor="ctr">
            <a:normAutofit/>
          </a:bodyPr>
          <a:lstStyle>
            <a:lvl1pPr algn="ctr">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234" y="4343400"/>
            <a:ext cx="7514035"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1552096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dirty="0">
                <a:ln w="3175" cmpd="sng">
                  <a:noFill/>
                </a:ln>
                <a:solidFill>
                  <a:prstClr val="black"/>
                </a:solidFill>
                <a:effectLst/>
                <a:uLnTx/>
                <a:uFillTx/>
                <a:latin typeface="Corbel" panose="020B0503020204020204"/>
                <a:ea typeface="+mn-ea"/>
                <a:cs typeface="+mn-cs"/>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dirty="0">
                <a:ln w="3175" cmpd="sng">
                  <a:noFill/>
                </a:ln>
                <a:solidFill>
                  <a:prstClr val="black"/>
                </a:solidFill>
                <a:effectLst/>
                <a:uLnTx/>
                <a:uFillTx/>
                <a:latin typeface="Corbel" panose="020B0503020204020204"/>
                <a:ea typeface="+mn-ea"/>
                <a:cs typeface="+mn-cs"/>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827609" y="3428999"/>
            <a:ext cx="6399611" cy="38100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13234" y="4343400"/>
            <a:ext cx="7514033"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3137246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234" y="4777381"/>
            <a:ext cx="7514033"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1537615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dirty="0">
                <a:ln w="3175" cmpd="sng">
                  <a:noFill/>
                </a:ln>
                <a:solidFill>
                  <a:prstClr val="black"/>
                </a:solidFill>
                <a:effectLst/>
                <a:uLnTx/>
                <a:uFillTx/>
                <a:latin typeface="Corbel" panose="020B0503020204020204"/>
                <a:ea typeface="+mn-ea"/>
                <a:cs typeface="+mn-cs"/>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dirty="0">
                <a:ln w="3175" cmpd="sng">
                  <a:noFill/>
                </a:ln>
                <a:solidFill>
                  <a:prstClr val="black"/>
                </a:solidFill>
                <a:effectLst/>
                <a:uLnTx/>
                <a:uFillTx/>
                <a:latin typeface="Corbel" panose="020B0503020204020204"/>
                <a:ea typeface="+mn-ea"/>
                <a:cs typeface="+mn-cs"/>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235" y="3886200"/>
            <a:ext cx="7514033" cy="88900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234" y="4775200"/>
            <a:ext cx="7514033" cy="1016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3886931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1"/>
            <a:ext cx="7514034"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234" y="3505200"/>
            <a:ext cx="7514035"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234" y="4343400"/>
            <a:ext cx="7514035"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2637054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1405065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685800"/>
            <a:ext cx="1327777"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234" y="685800"/>
            <a:ext cx="6014807"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5" name="Footer Placeholder 4"/>
          <p:cNvSpPr>
            <a:spLocks noGrp="1"/>
          </p:cNvSpPr>
          <p:nvPr>
            <p:ph type="ftr" sz="quarter" idx="11"/>
          </p:nvPr>
        </p:nvSpPr>
        <p:spPr/>
        <p:txBody>
          <a:bodyPr/>
          <a:lstStyle/>
          <a:p>
            <a:pPr defTabSz="685800"/>
            <a:endParaRPr lang="en-GB">
              <a:solidFill>
                <a:prstClr val="black"/>
              </a:solidFill>
            </a:endParaRPr>
          </a:p>
        </p:txBody>
      </p:sp>
      <p:sp>
        <p:nvSpPr>
          <p:cNvPr id="6" name="Slide Number Placeholder 5"/>
          <p:cNvSpPr>
            <a:spLocks noGrp="1"/>
          </p:cNvSpPr>
          <p:nvPr>
            <p:ph type="sldNum" sz="quarter" idx="12"/>
          </p:nvPr>
        </p:nvSpPr>
        <p:spPr/>
        <p:txBody>
          <a:body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1420136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757EDC-6B31-45E9-BA30-15FF96DD2CB3}" type="datetimeFigureOut">
              <a:rPr lang="en-GB" smtClean="0"/>
              <a:t>18/05/2021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4039326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0757EDC-6B31-45E9-BA30-15FF96DD2CB3}" type="datetimeFigureOut">
              <a:rPr lang="en-GB" smtClean="0"/>
              <a:t>18/05/2021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258411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0757EDC-6B31-45E9-BA30-15FF96DD2CB3}" type="datetimeFigureOut">
              <a:rPr lang="en-GB" smtClean="0"/>
              <a:t>18/05/2021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3974964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757EDC-6B31-45E9-BA30-15FF96DD2CB3}" type="datetimeFigureOut">
              <a:rPr lang="en-GB" smtClean="0"/>
              <a:t>18/05/2021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143156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757EDC-6B31-45E9-BA30-15FF96DD2CB3}" type="datetimeFigureOut">
              <a:rPr lang="en-GB" smtClean="0"/>
              <a:t>18/05/2021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18518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757EDC-6B31-45E9-BA30-15FF96DD2CB3}" type="datetimeFigureOut">
              <a:rPr lang="en-GB" smtClean="0"/>
              <a:t>18/05/2021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2700318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757EDC-6B31-45E9-BA30-15FF96DD2CB3}" type="datetimeFigureOut">
              <a:rPr lang="en-GB" smtClean="0"/>
              <a:t>18/05/2021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1982935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solidFill>
            <a:schemeClr val="tx2">
              <a:lumMod val="20000"/>
              <a:lumOff val="80000"/>
            </a:schemeClr>
          </a:solidFill>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57EDC-6B31-45E9-BA30-15FF96DD2CB3}" type="datetimeFigureOut">
              <a:rPr lang="en-GB" smtClean="0"/>
              <a:t>18/05/2021</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A68930-E3C2-4B36-A188-1ECE04168AF3}" type="slidenum">
              <a:rPr lang="en-GB" smtClean="0"/>
              <a:t>‹#›</a:t>
            </a:fld>
            <a:endParaRPr lang="en-GB"/>
          </a:p>
        </p:txBody>
      </p:sp>
      <p:pic>
        <p:nvPicPr>
          <p:cNvPr id="7" name="Picture 6" descr="CBMDC-for-ICT"/>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732239" y="6021290"/>
            <a:ext cx="2162175" cy="600075"/>
          </a:xfrm>
          <a:prstGeom prst="rect">
            <a:avLst/>
          </a:prstGeom>
          <a:noFill/>
          <a:ln>
            <a:noFill/>
          </a:ln>
        </p:spPr>
      </p:pic>
    </p:spTree>
    <p:extLst>
      <p:ext uri="{BB962C8B-B14F-4D97-AF65-F5344CB8AC3E}">
        <p14:creationId xmlns:p14="http://schemas.microsoft.com/office/powerpoint/2010/main" val="720658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1"/>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685801"/>
            <a:ext cx="7514035"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13233" y="2667000"/>
            <a:ext cx="7514035"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9492" y="5883276"/>
            <a:ext cx="857250"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685800"/>
            <a:fld id="{1ED66E74-33D1-4E54-BCB1-5DB5A525B161}" type="datetimeFigureOut">
              <a:rPr lang="en-GB" smtClean="0">
                <a:solidFill>
                  <a:prstClr val="black"/>
                </a:solidFill>
              </a:rPr>
              <a:pPr defTabSz="685800"/>
              <a:t>18/05/2021</a:t>
            </a:fld>
            <a:endParaRPr lang="en-GB">
              <a:solidFill>
                <a:prstClr val="black"/>
              </a:solidFill>
            </a:endParaRPr>
          </a:p>
        </p:txBody>
      </p:sp>
      <p:sp>
        <p:nvSpPr>
          <p:cNvPr id="5" name="Footer Placeholder 4"/>
          <p:cNvSpPr>
            <a:spLocks noGrp="1"/>
          </p:cNvSpPr>
          <p:nvPr>
            <p:ph type="ftr" sz="quarter" idx="3"/>
          </p:nvPr>
        </p:nvSpPr>
        <p:spPr>
          <a:xfrm>
            <a:off x="1929210" y="5883276"/>
            <a:ext cx="5313133" cy="3651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685800"/>
            <a:endParaRPr lang="en-GB">
              <a:solidFill>
                <a:prstClr val="black"/>
              </a:solidFill>
            </a:endParaRPr>
          </a:p>
        </p:txBody>
      </p:sp>
      <p:sp>
        <p:nvSpPr>
          <p:cNvPr id="6" name="Slide Number Placeholder 5"/>
          <p:cNvSpPr>
            <a:spLocks noGrp="1"/>
          </p:cNvSpPr>
          <p:nvPr>
            <p:ph type="sldNum" sz="quarter" idx="4"/>
          </p:nvPr>
        </p:nvSpPr>
        <p:spPr>
          <a:xfrm>
            <a:off x="8213893" y="5883276"/>
            <a:ext cx="413375"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685800"/>
            <a:fld id="{C010FE34-F757-4E04-8C0A-C2B6AA0D81C3}" type="slidenum">
              <a:rPr lang="en-GB" smtClean="0">
                <a:solidFill>
                  <a:prstClr val="black"/>
                </a:solidFill>
              </a:rPr>
              <a:pPr defTabSz="685800"/>
              <a:t>‹#›</a:t>
            </a:fld>
            <a:endParaRPr lang="en-GB">
              <a:solidFill>
                <a:prstClr val="black"/>
              </a:solidFill>
            </a:endParaRPr>
          </a:p>
        </p:txBody>
      </p:sp>
    </p:spTree>
    <p:extLst>
      <p:ext uri="{BB962C8B-B14F-4D97-AF65-F5344CB8AC3E}">
        <p14:creationId xmlns:p14="http://schemas.microsoft.com/office/powerpoint/2010/main" val="931819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skills4bradford.co.uk/" TargetMode="Externa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charliewaller.org/blog/lost-generation-changing-the-narrative" TargetMode="External"/><Relationship Id="rId2" Type="http://schemas.openxmlformats.org/officeDocument/2006/relationships/hyperlink" Target="https://www.theguardian.com/commentisfree/2021/mar/07/enough-of-the-lost-generation-instead-lets-reimagine-school-for-our-childre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mp"/><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hyperlink" Target="mailto:SENDAnnualReview@bradford.gov.uk"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Exclusionsteam@bradford.gov.u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localoffer.bradford.gov.uk/service/1312-bradford-school-exclusions-team" TargetMode="External"/><Relationship Id="rId4" Type="http://schemas.openxmlformats.org/officeDocument/2006/relationships/hyperlink" Target="https://bso.bradford.gov.uk/content/exclusions"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0.jf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hyperlink" Target="mailto:educationalpsychologyteam@bradford.gov.uk"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hyperlink" Target="mailto:ruth.dennis@bradford.gov.uk?subject=Staff%20Wellbeing%20Suppor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6000" dirty="0" smtClean="0"/>
              <a:t>Senco Network</a:t>
            </a:r>
            <a:endParaRPr lang="en-GB" sz="6000" dirty="0"/>
          </a:p>
        </p:txBody>
      </p:sp>
      <p:sp>
        <p:nvSpPr>
          <p:cNvPr id="3" name="Subtitle 2"/>
          <p:cNvSpPr>
            <a:spLocks noGrp="1"/>
          </p:cNvSpPr>
          <p:nvPr>
            <p:ph type="subTitle" idx="1"/>
          </p:nvPr>
        </p:nvSpPr>
        <p:spPr>
          <a:xfrm>
            <a:off x="1403649" y="3573016"/>
            <a:ext cx="6472808" cy="648072"/>
          </a:xfrm>
        </p:spPr>
        <p:txBody>
          <a:bodyPr/>
          <a:lstStyle/>
          <a:p>
            <a:r>
              <a:rPr lang="en-GB" dirty="0" smtClean="0"/>
              <a:t>Summer Term 2021</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953" r="13374"/>
          <a:stretch/>
        </p:blipFill>
        <p:spPr>
          <a:xfrm>
            <a:off x="3563889" y="4209838"/>
            <a:ext cx="2091793" cy="2157161"/>
          </a:xfrm>
          <a:prstGeom prst="rect">
            <a:avLst/>
          </a:prstGeom>
        </p:spPr>
      </p:pic>
    </p:spTree>
    <p:extLst>
      <p:ext uri="{BB962C8B-B14F-4D97-AF65-F5344CB8AC3E}">
        <p14:creationId xmlns:p14="http://schemas.microsoft.com/office/powerpoint/2010/main" val="1083528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Bradford EPT and </a:t>
            </a:r>
            <a:r>
              <a:rPr lang="en-GB" dirty="0" err="1" smtClean="0"/>
              <a:t>Covid</a:t>
            </a:r>
            <a:r>
              <a:rPr lang="en-GB" dirty="0" smtClean="0"/>
              <a:t> Recovery</a:t>
            </a:r>
            <a:endParaRPr lang="en-GB" dirty="0"/>
          </a:p>
        </p:txBody>
      </p:sp>
      <p:graphicFrame>
        <p:nvGraphicFramePr>
          <p:cNvPr id="4" name="Content Placeholder 3"/>
          <p:cNvGraphicFramePr>
            <a:graphicFrameLocks noGrp="1"/>
          </p:cNvGraphicFramePr>
          <p:nvPr>
            <p:ph idx="1"/>
            <p:extLst/>
          </p:nvPr>
        </p:nvGraphicFramePr>
        <p:xfrm>
          <a:off x="628650" y="926759"/>
          <a:ext cx="8292929" cy="5546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6173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a:t>EP Traded Services </a:t>
            </a:r>
            <a:r>
              <a:rPr lang="en-GB" dirty="0" smtClean="0"/>
              <a:t>2021-22</a:t>
            </a:r>
            <a:endParaRPr lang="en-GB" dirty="0"/>
          </a:p>
        </p:txBody>
      </p:sp>
      <p:sp>
        <p:nvSpPr>
          <p:cNvPr id="2" name="TextBox 1"/>
          <p:cNvSpPr txBox="1"/>
          <p:nvPr/>
        </p:nvSpPr>
        <p:spPr>
          <a:xfrm>
            <a:off x="3707904" y="4797152"/>
            <a:ext cx="4536504" cy="707886"/>
          </a:xfrm>
          <a:prstGeom prst="rect">
            <a:avLst/>
          </a:prstGeom>
          <a:noFill/>
        </p:spPr>
        <p:txBody>
          <a:bodyPr wrap="square" rtlCol="0">
            <a:spAutoFit/>
          </a:bodyPr>
          <a:lstStyle/>
          <a:p>
            <a:r>
              <a:rPr lang="en-GB" sz="2000" dirty="0" smtClean="0"/>
              <a:t>Book via:</a:t>
            </a:r>
          </a:p>
          <a:p>
            <a:r>
              <a:rPr lang="en-GB" sz="2000" dirty="0" smtClean="0">
                <a:hlinkClick r:id="rId2"/>
              </a:rPr>
              <a:t>www.skills4bradford.co.uk</a:t>
            </a:r>
            <a:endParaRPr lang="en-GB" sz="2000" dirty="0"/>
          </a:p>
        </p:txBody>
      </p:sp>
      <p:pic>
        <p:nvPicPr>
          <p:cNvPr id="4" name="Picture 3"/>
          <p:cNvPicPr>
            <a:picLocks noChangeAspect="1"/>
          </p:cNvPicPr>
          <p:nvPr/>
        </p:nvPicPr>
        <p:blipFill rotWithShape="1">
          <a:blip r:embed="rId3"/>
          <a:srcRect l="28738" t="11610" r="30509" b="15302"/>
          <a:stretch/>
        </p:blipFill>
        <p:spPr>
          <a:xfrm>
            <a:off x="278772" y="1628800"/>
            <a:ext cx="3312368" cy="4752528"/>
          </a:xfrm>
          <a:prstGeom prst="rect">
            <a:avLst/>
          </a:prstGeom>
        </p:spPr>
      </p:pic>
      <p:pic>
        <p:nvPicPr>
          <p:cNvPr id="5" name="Picture 4"/>
          <p:cNvPicPr>
            <a:picLocks noChangeAspect="1"/>
          </p:cNvPicPr>
          <p:nvPr/>
        </p:nvPicPr>
        <p:blipFill rotWithShape="1">
          <a:blip r:embed="rId4"/>
          <a:srcRect l="52952" t="72887" r="12791" b="14563"/>
          <a:stretch/>
        </p:blipFill>
        <p:spPr>
          <a:xfrm>
            <a:off x="3616328" y="2420888"/>
            <a:ext cx="5527672" cy="2016224"/>
          </a:xfrm>
          <a:prstGeom prst="rect">
            <a:avLst/>
          </a:prstGeom>
        </p:spPr>
      </p:pic>
    </p:spTree>
    <p:extLst>
      <p:ext uri="{BB962C8B-B14F-4D97-AF65-F5344CB8AC3E}">
        <p14:creationId xmlns:p14="http://schemas.microsoft.com/office/powerpoint/2010/main" val="34186509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43544"/>
          </a:xfrm>
          <a:solidFill>
            <a:schemeClr val="accent1">
              <a:lumMod val="40000"/>
              <a:lumOff val="60000"/>
            </a:schemeClr>
          </a:solidFill>
        </p:spPr>
        <p:txBody>
          <a:bodyPr/>
          <a:lstStyle/>
          <a:p>
            <a:r>
              <a:rPr lang="en-GB" dirty="0" smtClean="0"/>
              <a:t>Changing the Narrative</a:t>
            </a:r>
            <a:endParaRPr lang="en-GB" dirty="0"/>
          </a:p>
        </p:txBody>
      </p:sp>
      <p:sp>
        <p:nvSpPr>
          <p:cNvPr id="3" name="Content Placeholder 2"/>
          <p:cNvSpPr>
            <a:spLocks noGrp="1"/>
          </p:cNvSpPr>
          <p:nvPr>
            <p:ph idx="1"/>
          </p:nvPr>
        </p:nvSpPr>
        <p:spPr/>
        <p:txBody>
          <a:bodyPr/>
          <a:lstStyle/>
          <a:p>
            <a:r>
              <a:rPr lang="en-GB" dirty="0">
                <a:hlinkClick r:id="rId2"/>
              </a:rPr>
              <a:t>https://</a:t>
            </a:r>
            <a:r>
              <a:rPr lang="en-GB" dirty="0" smtClean="0">
                <a:hlinkClick r:id="rId2"/>
              </a:rPr>
              <a:t>www.theguardian.com/commentisfree/2021/mar/07/enough-of-the-lost-generation-instead-lets-reimagine-school-for-our-children</a:t>
            </a:r>
            <a:endParaRPr lang="en-GB" dirty="0" smtClean="0"/>
          </a:p>
          <a:p>
            <a:endParaRPr lang="en-GB" dirty="0"/>
          </a:p>
          <a:p>
            <a:r>
              <a:rPr lang="en-GB" dirty="0">
                <a:hlinkClick r:id="rId3"/>
              </a:rPr>
              <a:t>https://</a:t>
            </a:r>
            <a:r>
              <a:rPr lang="en-GB" dirty="0" smtClean="0">
                <a:hlinkClick r:id="rId3"/>
              </a:rPr>
              <a:t>charliewaller.org/blog/lost-generation-changing-the-narrative</a:t>
            </a:r>
            <a:endParaRPr lang="en-GB" dirty="0" smtClean="0"/>
          </a:p>
          <a:p>
            <a:endParaRPr lang="en-GB" dirty="0" smtClean="0"/>
          </a:p>
          <a:p>
            <a:endParaRPr lang="en-GB" dirty="0"/>
          </a:p>
        </p:txBody>
      </p:sp>
    </p:spTree>
    <p:extLst>
      <p:ext uri="{BB962C8B-B14F-4D97-AF65-F5344CB8AC3E}">
        <p14:creationId xmlns:p14="http://schemas.microsoft.com/office/powerpoint/2010/main" val="3027687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8800"/>
            <a:ext cx="7772400" cy="1470025"/>
          </a:xfrm>
        </p:spPr>
        <p:txBody>
          <a:bodyPr>
            <a:normAutofit/>
          </a:bodyPr>
          <a:lstStyle/>
          <a:p>
            <a:r>
              <a:rPr lang="en-GB" b="1" dirty="0"/>
              <a:t>District SEND Inspection </a:t>
            </a:r>
            <a:endParaRPr lang="en-GB" dirty="0"/>
          </a:p>
        </p:txBody>
      </p:sp>
      <p:sp>
        <p:nvSpPr>
          <p:cNvPr id="3" name="Subtitle 2"/>
          <p:cNvSpPr>
            <a:spLocks noGrp="1"/>
          </p:cNvSpPr>
          <p:nvPr>
            <p:ph type="subTitle" idx="1"/>
          </p:nvPr>
        </p:nvSpPr>
        <p:spPr>
          <a:xfrm>
            <a:off x="1371600" y="3886200"/>
            <a:ext cx="6400800" cy="1198984"/>
          </a:xfrm>
        </p:spPr>
        <p:txBody>
          <a:bodyPr/>
          <a:lstStyle/>
          <a:p>
            <a:r>
              <a:rPr lang="en-GB" b="1" dirty="0"/>
              <a:t>Jane Hall, SEND Transformation ＆ Compliance Manager</a:t>
            </a:r>
            <a:endParaRPr lang="en-GB" dirty="0"/>
          </a:p>
        </p:txBody>
      </p:sp>
    </p:spTree>
    <p:extLst>
      <p:ext uri="{BB962C8B-B14F-4D97-AF65-F5344CB8AC3E}">
        <p14:creationId xmlns:p14="http://schemas.microsoft.com/office/powerpoint/2010/main" val="36397847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fontAlgn="ctr"/>
            <a:r>
              <a:rPr lang="en-GB" b="1" dirty="0"/>
              <a:t>Annual Review Update </a:t>
            </a:r>
            <a:endParaRPr lang="en-GB" dirty="0"/>
          </a:p>
        </p:txBody>
      </p:sp>
      <p:sp>
        <p:nvSpPr>
          <p:cNvPr id="3" name="Subtitle 2"/>
          <p:cNvSpPr>
            <a:spLocks noGrp="1"/>
          </p:cNvSpPr>
          <p:nvPr>
            <p:ph type="subTitle" idx="1"/>
          </p:nvPr>
        </p:nvSpPr>
        <p:spPr/>
        <p:txBody>
          <a:bodyPr/>
          <a:lstStyle/>
          <a:p>
            <a:r>
              <a:rPr lang="en-GB" b="1" dirty="0"/>
              <a:t>Charlie Lowe – Assistant Manager – SEN Assessment </a:t>
            </a:r>
            <a:r>
              <a:rPr lang="en-GB" b="1" dirty="0" smtClean="0"/>
              <a:t>Team</a:t>
            </a:r>
            <a:endParaRPr lang="en-GB" dirty="0"/>
          </a:p>
        </p:txBody>
      </p:sp>
    </p:spTree>
    <p:extLst>
      <p:ext uri="{BB962C8B-B14F-4D97-AF65-F5344CB8AC3E}">
        <p14:creationId xmlns:p14="http://schemas.microsoft.com/office/powerpoint/2010/main" val="4217141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6301" y="1892301"/>
            <a:ext cx="6430967" cy="3683488"/>
          </a:xfrm>
        </p:spPr>
        <p:txBody>
          <a:bodyPr/>
          <a:lstStyle/>
          <a:p>
            <a:r>
              <a:rPr lang="en-US" dirty="0" smtClean="0"/>
              <a:t>Integrated Assessment Team</a:t>
            </a:r>
            <a:br>
              <a:rPr lang="en-US" dirty="0" smtClean="0"/>
            </a:br>
            <a:r>
              <a:rPr lang="en-US" dirty="0"/>
              <a:t/>
            </a:r>
            <a:br>
              <a:rPr lang="en-US" dirty="0"/>
            </a:br>
            <a:r>
              <a:rPr lang="en-US" dirty="0" smtClean="0"/>
              <a:t>Annual Reviews</a:t>
            </a:r>
            <a:br>
              <a:rPr lang="en-US" dirty="0" smtClean="0"/>
            </a:br>
            <a:endParaRPr lang="en-GB" dirty="0"/>
          </a:p>
        </p:txBody>
      </p:sp>
    </p:spTree>
    <p:extLst>
      <p:ext uri="{BB962C8B-B14F-4D97-AF65-F5344CB8AC3E}">
        <p14:creationId xmlns:p14="http://schemas.microsoft.com/office/powerpoint/2010/main" val="50397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0"/>
            <a:ext cx="7514035" cy="616927"/>
          </a:xfrm>
        </p:spPr>
        <p:txBody>
          <a:bodyPr/>
          <a:lstStyle/>
          <a:p>
            <a:r>
              <a:rPr lang="en-US" dirty="0" smtClean="0"/>
              <a:t>Discussion points</a:t>
            </a:r>
            <a:endParaRPr lang="en-GB" dirty="0"/>
          </a:p>
        </p:txBody>
      </p:sp>
      <p:sp>
        <p:nvSpPr>
          <p:cNvPr id="3" name="Content Placeholder 2"/>
          <p:cNvSpPr>
            <a:spLocks noGrp="1"/>
          </p:cNvSpPr>
          <p:nvPr>
            <p:ph idx="1"/>
          </p:nvPr>
        </p:nvSpPr>
        <p:spPr>
          <a:xfrm>
            <a:off x="1113233" y="1988527"/>
            <a:ext cx="7514035" cy="3212123"/>
          </a:xfrm>
        </p:spPr>
        <p:txBody>
          <a:bodyPr/>
          <a:lstStyle/>
          <a:p>
            <a:r>
              <a:rPr lang="en-US" dirty="0" smtClean="0"/>
              <a:t>Understanding of the review process and timescale </a:t>
            </a:r>
          </a:p>
          <a:p>
            <a:endParaRPr lang="en-US" dirty="0" smtClean="0"/>
          </a:p>
          <a:p>
            <a:r>
              <a:rPr lang="en-US" dirty="0" smtClean="0"/>
              <a:t>How to complete the New Paperwork</a:t>
            </a:r>
          </a:p>
          <a:p>
            <a:endParaRPr lang="en-US" dirty="0"/>
          </a:p>
          <a:p>
            <a:r>
              <a:rPr lang="en-US" dirty="0" smtClean="0"/>
              <a:t>Updating an EHC plan</a:t>
            </a:r>
          </a:p>
          <a:p>
            <a:endParaRPr lang="en-US" dirty="0" smtClean="0"/>
          </a:p>
          <a:p>
            <a:r>
              <a:rPr lang="en-US" dirty="0" smtClean="0"/>
              <a:t>Phase transfers</a:t>
            </a:r>
            <a:endParaRPr lang="en-GB" dirty="0"/>
          </a:p>
        </p:txBody>
      </p:sp>
    </p:spTree>
    <p:extLst>
      <p:ext uri="{BB962C8B-B14F-4D97-AF65-F5344CB8AC3E}">
        <p14:creationId xmlns:p14="http://schemas.microsoft.com/office/powerpoint/2010/main" val="2671778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What is a Review?</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lnSpcReduction="10000"/>
          </a:bodyPr>
          <a:lstStyle/>
          <a:p>
            <a:r>
              <a:rPr lang="en-US" dirty="0" smtClean="0"/>
              <a:t>Statutory </a:t>
            </a:r>
            <a:r>
              <a:rPr lang="en-US" dirty="0"/>
              <a:t>process </a:t>
            </a:r>
            <a:r>
              <a:rPr lang="en-US" dirty="0" smtClean="0"/>
              <a:t>where, at least annually, the </a:t>
            </a:r>
            <a:r>
              <a:rPr lang="en-US" b="1" dirty="0" smtClean="0"/>
              <a:t>progress towards outcomes </a:t>
            </a:r>
            <a:r>
              <a:rPr lang="en-US" dirty="0" smtClean="0"/>
              <a:t>in conjunction with needs and provision is formally reviewed. </a:t>
            </a:r>
          </a:p>
          <a:p>
            <a:endParaRPr lang="en-US" dirty="0" smtClean="0"/>
          </a:p>
          <a:p>
            <a:r>
              <a:rPr lang="en-US" dirty="0" smtClean="0"/>
              <a:t>The </a:t>
            </a:r>
            <a:r>
              <a:rPr lang="en-US" dirty="0"/>
              <a:t>first review of the EHC plan must be held within 12 months of the EHC plan being </a:t>
            </a:r>
            <a:r>
              <a:rPr lang="en-US" dirty="0" err="1"/>
              <a:t>finalised</a:t>
            </a:r>
            <a:r>
              <a:rPr lang="en-US" dirty="0"/>
              <a:t>. </a:t>
            </a:r>
            <a:endParaRPr lang="en-US" dirty="0" smtClean="0"/>
          </a:p>
          <a:p>
            <a:endParaRPr lang="en-US" dirty="0" smtClean="0"/>
          </a:p>
          <a:p>
            <a:r>
              <a:rPr lang="en-US" dirty="0" smtClean="0"/>
              <a:t>Subsequent </a:t>
            </a:r>
            <a:r>
              <a:rPr lang="en-US" dirty="0"/>
              <a:t>reviews must be held within 12 months of the previous review</a:t>
            </a:r>
            <a:r>
              <a:rPr lang="en-US" dirty="0" smtClean="0"/>
              <a:t>.</a:t>
            </a:r>
          </a:p>
          <a:p>
            <a:endParaRPr lang="en-US" dirty="0" smtClean="0"/>
          </a:p>
          <a:p>
            <a:r>
              <a:rPr lang="en-US" dirty="0" smtClean="0"/>
              <a:t>Pre 5 reviews must be held every 6 months</a:t>
            </a:r>
          </a:p>
          <a:p>
            <a:pPr marL="0" indent="0">
              <a:buNone/>
            </a:pPr>
            <a:endParaRPr lang="en-US" dirty="0"/>
          </a:p>
        </p:txBody>
      </p:sp>
    </p:spTree>
    <p:extLst>
      <p:ext uri="{BB962C8B-B14F-4D97-AF65-F5344CB8AC3E}">
        <p14:creationId xmlns:p14="http://schemas.microsoft.com/office/powerpoint/2010/main" val="3554947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Things to remember</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en-GB" dirty="0" smtClean="0"/>
              <a:t>Should </a:t>
            </a:r>
            <a:r>
              <a:rPr lang="en-GB" dirty="0"/>
              <a:t>monitor progress towards the outcomes throughout the </a:t>
            </a:r>
            <a:r>
              <a:rPr lang="en-GB" dirty="0" smtClean="0"/>
              <a:t>year</a:t>
            </a:r>
          </a:p>
          <a:p>
            <a:endParaRPr lang="en-GB" dirty="0"/>
          </a:p>
          <a:p>
            <a:r>
              <a:rPr lang="en-US" dirty="0" smtClean="0"/>
              <a:t>If a child / young person is attending alternative provision then the school they are on roll at must still hold the review, not the alternative provision</a:t>
            </a:r>
          </a:p>
          <a:p>
            <a:endParaRPr lang="en-US" dirty="0" smtClean="0"/>
          </a:p>
          <a:p>
            <a:r>
              <a:rPr lang="en-US" dirty="0" smtClean="0"/>
              <a:t>If medically unwell to attend then the school must still co-ordinate and chair the review meeting</a:t>
            </a:r>
          </a:p>
        </p:txBody>
      </p:sp>
    </p:spTree>
    <p:extLst>
      <p:ext uri="{BB962C8B-B14F-4D97-AF65-F5344CB8AC3E}">
        <p14:creationId xmlns:p14="http://schemas.microsoft.com/office/powerpoint/2010/main" val="191761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Timeline part 1a</a:t>
            </a:r>
            <a:endParaRPr lang="en-GB" dirty="0"/>
          </a:p>
        </p:txBody>
      </p:sp>
      <p:graphicFrame>
        <p:nvGraphicFramePr>
          <p:cNvPr id="3" name="Content Placeholder 2"/>
          <p:cNvGraphicFramePr>
            <a:graphicFrameLocks noGrp="1"/>
          </p:cNvGraphicFramePr>
          <p:nvPr>
            <p:ph idx="1"/>
            <p:extLst/>
          </p:nvPr>
        </p:nvGraphicFramePr>
        <p:xfrm>
          <a:off x="1113235" y="2131219"/>
          <a:ext cx="7514034" cy="2855786"/>
        </p:xfrm>
        <a:graphic>
          <a:graphicData uri="http://schemas.openxmlformats.org/drawingml/2006/table">
            <a:tbl>
              <a:tblPr firstRow="1" bandRow="1">
                <a:tableStyleId>{5C22544A-7EE6-4342-B048-85BDC9FD1C3A}</a:tableStyleId>
              </a:tblPr>
              <a:tblGrid>
                <a:gridCol w="1047035">
                  <a:extLst>
                    <a:ext uri="{9D8B030D-6E8A-4147-A177-3AD203B41FA5}">
                      <a16:colId xmlns:a16="http://schemas.microsoft.com/office/drawing/2014/main" val="224976236"/>
                    </a:ext>
                  </a:extLst>
                </a:gridCol>
                <a:gridCol w="6466999">
                  <a:extLst>
                    <a:ext uri="{9D8B030D-6E8A-4147-A177-3AD203B41FA5}">
                      <a16:colId xmlns:a16="http://schemas.microsoft.com/office/drawing/2014/main" val="4166675058"/>
                    </a:ext>
                  </a:extLst>
                </a:gridCol>
              </a:tblGrid>
              <a:tr h="278130">
                <a:tc>
                  <a:txBody>
                    <a:bodyPr/>
                    <a:lstStyle/>
                    <a:p>
                      <a:r>
                        <a:rPr lang="en-US" sz="1000" dirty="0" smtClean="0"/>
                        <a:t>Timeline</a:t>
                      </a:r>
                      <a:endParaRPr lang="en-GB" sz="1000" dirty="0"/>
                    </a:p>
                  </a:txBody>
                  <a:tcPr marL="68580" marR="68580" marT="34290" marB="34290"/>
                </a:tc>
                <a:tc>
                  <a:txBody>
                    <a:bodyPr/>
                    <a:lstStyle/>
                    <a:p>
                      <a:r>
                        <a:rPr lang="en-US" sz="1000" dirty="0" smtClean="0"/>
                        <a:t>Actions</a:t>
                      </a:r>
                      <a:endParaRPr lang="en-GB" sz="1000" dirty="0"/>
                    </a:p>
                  </a:txBody>
                  <a:tcPr marL="68580" marR="68580" marT="34290" marB="34290"/>
                </a:tc>
                <a:extLst>
                  <a:ext uri="{0D108BD9-81ED-4DB2-BD59-A6C34878D82A}">
                    <a16:rowId xmlns:a16="http://schemas.microsoft.com/office/drawing/2014/main" val="48142196"/>
                  </a:ext>
                </a:extLst>
              </a:tr>
              <a:tr h="617220">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6 weeks prior to the review</a:t>
                      </a:r>
                    </a:p>
                  </a:txBody>
                  <a:tcPr marL="51435" marR="51435" marT="0" marB="0"/>
                </a:tc>
                <a:tc>
                  <a:txBody>
                    <a:bodyPr/>
                    <a:lstStyle/>
                    <a:p>
                      <a:pPr marL="285750" indent="-285750">
                        <a:lnSpc>
                          <a:spcPct val="150000"/>
                        </a:lnSpc>
                        <a:buFont typeface="Arial" panose="020B0604020202020204" pitchFamily="34" charset="0"/>
                        <a:buChar char="•"/>
                      </a:pPr>
                      <a:r>
                        <a:rPr lang="en-US" sz="1200" dirty="0" smtClean="0"/>
                        <a:t>Send invitations to parents / </a:t>
                      </a:r>
                      <a:r>
                        <a:rPr lang="en-US" sz="1200" dirty="0" err="1" smtClean="0"/>
                        <a:t>carers</a:t>
                      </a:r>
                      <a:r>
                        <a:rPr lang="en-US" sz="1200" dirty="0" smtClean="0"/>
                        <a:t> and relevant professionals </a:t>
                      </a:r>
                    </a:p>
                    <a:p>
                      <a:pPr marL="285750" indent="-285750">
                        <a:lnSpc>
                          <a:spcPct val="150000"/>
                        </a:lnSpc>
                        <a:buFont typeface="Arial" panose="020B0604020202020204" pitchFamily="34" charset="0"/>
                        <a:buChar char="•"/>
                      </a:pPr>
                      <a:r>
                        <a:rPr lang="en-US" sz="1200" dirty="0" smtClean="0"/>
                        <a:t>Request reports to form a </a:t>
                      </a:r>
                      <a:r>
                        <a:rPr lang="en-US" sz="1200" b="1" dirty="0" smtClean="0"/>
                        <a:t>pre review pack</a:t>
                      </a:r>
                      <a:endParaRPr lang="en-GB" sz="1200" dirty="0"/>
                    </a:p>
                  </a:txBody>
                  <a:tcPr marL="68580" marR="68580" marT="34290" marB="34290"/>
                </a:tc>
                <a:extLst>
                  <a:ext uri="{0D108BD9-81ED-4DB2-BD59-A6C34878D82A}">
                    <a16:rowId xmlns:a16="http://schemas.microsoft.com/office/drawing/2014/main" val="2861297754"/>
                  </a:ext>
                </a:extLst>
              </a:tr>
              <a:tr h="1988820">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2 weeks prior to the </a:t>
                      </a: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review</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285750" indent="-285750">
                        <a:lnSpc>
                          <a:spcPct val="150000"/>
                        </a:lnSpc>
                        <a:buFont typeface="Arial" panose="020B0604020202020204" pitchFamily="34" charset="0"/>
                        <a:buChar char="•"/>
                      </a:pPr>
                      <a:r>
                        <a:rPr lang="en-US" sz="1200" dirty="0" smtClean="0"/>
                        <a:t>Collate reports from all invited and distribute as a </a:t>
                      </a:r>
                      <a:r>
                        <a:rPr lang="en-US" sz="1200" b="1" dirty="0" smtClean="0"/>
                        <a:t>pre review pack </a:t>
                      </a:r>
                      <a:r>
                        <a:rPr lang="en-US" sz="1200" dirty="0" smtClean="0"/>
                        <a:t>2 weeks prior to the annual review </a:t>
                      </a:r>
                    </a:p>
                    <a:p>
                      <a:pPr marL="285750" indent="-285750">
                        <a:lnSpc>
                          <a:spcPct val="150000"/>
                        </a:lnSpc>
                        <a:buFont typeface="Arial" panose="020B0604020202020204" pitchFamily="34" charset="0"/>
                        <a:buChar char="•"/>
                      </a:pPr>
                      <a:r>
                        <a:rPr lang="en-US" sz="1200" dirty="0" smtClean="0"/>
                        <a:t>For those that cannot attend, gather opinions and</a:t>
                      </a:r>
                      <a:r>
                        <a:rPr lang="en-US" sz="1200" baseline="0" dirty="0" smtClean="0"/>
                        <a:t> </a:t>
                      </a:r>
                      <a:r>
                        <a:rPr lang="en-US" sz="1200" dirty="0" smtClean="0"/>
                        <a:t>feedback to those in attendance</a:t>
                      </a:r>
                    </a:p>
                    <a:p>
                      <a:pPr marL="285750" indent="-285750">
                        <a:lnSpc>
                          <a:spcPct val="150000"/>
                        </a:lnSpc>
                        <a:buFont typeface="Arial" panose="020B0604020202020204" pitchFamily="34" charset="0"/>
                        <a:buChar char="•"/>
                      </a:pPr>
                      <a:r>
                        <a:rPr lang="en-US" sz="1200" dirty="0" smtClean="0"/>
                        <a:t>If amendments are being requested, provide a set of</a:t>
                      </a:r>
                      <a:r>
                        <a:rPr lang="en-US" sz="1200" baseline="0" dirty="0" smtClean="0"/>
                        <a:t> proposed amendments to the EHC plan in the </a:t>
                      </a:r>
                      <a:r>
                        <a:rPr lang="en-US" sz="1200" b="1" baseline="0" dirty="0" smtClean="0"/>
                        <a:t>pre review pack </a:t>
                      </a:r>
                      <a:r>
                        <a:rPr lang="en-US" sz="1200" b="0" baseline="0" dirty="0" smtClean="0"/>
                        <a:t>using tracked changes</a:t>
                      </a:r>
                    </a:p>
                    <a:p>
                      <a:pPr marL="285750" indent="-285750">
                        <a:lnSpc>
                          <a:spcPct val="150000"/>
                        </a:lnSpc>
                        <a:buFont typeface="Arial" panose="020B0604020202020204" pitchFamily="34" charset="0"/>
                        <a:buChar char="•"/>
                      </a:pPr>
                      <a:r>
                        <a:rPr lang="en-US" sz="1200" b="0" baseline="0" dirty="0" smtClean="0"/>
                        <a:t>Significant amendments made to sections B and F must be supported by a commissioned report from Educational Psychology or the SCIL Team.</a:t>
                      </a:r>
                      <a:endParaRPr lang="en-GB" sz="1200" dirty="0"/>
                    </a:p>
                  </a:txBody>
                  <a:tcPr marL="68580" marR="68580" marT="34290" marB="34290"/>
                </a:tc>
                <a:extLst>
                  <a:ext uri="{0D108BD9-81ED-4DB2-BD59-A6C34878D82A}">
                    <a16:rowId xmlns:a16="http://schemas.microsoft.com/office/drawing/2014/main" val="616062115"/>
                  </a:ext>
                </a:extLst>
              </a:tr>
            </a:tbl>
          </a:graphicData>
        </a:graphic>
      </p:graphicFrame>
    </p:spTree>
    <p:extLst>
      <p:ext uri="{BB962C8B-B14F-4D97-AF65-F5344CB8AC3E}">
        <p14:creationId xmlns:p14="http://schemas.microsoft.com/office/powerpoint/2010/main" val="1883568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Agenda</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00231601"/>
              </p:ext>
            </p:extLst>
          </p:nvPr>
        </p:nvGraphicFramePr>
        <p:xfrm>
          <a:off x="323528" y="1628800"/>
          <a:ext cx="8363271" cy="4752528"/>
        </p:xfrm>
        <a:graphic>
          <a:graphicData uri="http://schemas.openxmlformats.org/drawingml/2006/table">
            <a:tbl>
              <a:tblPr firstRow="1" bandRow="1">
                <a:tableStyleId>{5C22544A-7EE6-4342-B048-85BDC9FD1C3A}</a:tableStyleId>
              </a:tblPr>
              <a:tblGrid>
                <a:gridCol w="648072">
                  <a:extLst>
                    <a:ext uri="{9D8B030D-6E8A-4147-A177-3AD203B41FA5}">
                      <a16:colId xmlns:a16="http://schemas.microsoft.com/office/drawing/2014/main" val="137341304"/>
                    </a:ext>
                  </a:extLst>
                </a:gridCol>
                <a:gridCol w="3240360">
                  <a:extLst>
                    <a:ext uri="{9D8B030D-6E8A-4147-A177-3AD203B41FA5}">
                      <a16:colId xmlns:a16="http://schemas.microsoft.com/office/drawing/2014/main" val="20000"/>
                    </a:ext>
                  </a:extLst>
                </a:gridCol>
                <a:gridCol w="3672408">
                  <a:extLst>
                    <a:ext uri="{9D8B030D-6E8A-4147-A177-3AD203B41FA5}">
                      <a16:colId xmlns:a16="http://schemas.microsoft.com/office/drawing/2014/main" val="20001"/>
                    </a:ext>
                  </a:extLst>
                </a:gridCol>
                <a:gridCol w="802431">
                  <a:extLst>
                    <a:ext uri="{9D8B030D-6E8A-4147-A177-3AD203B41FA5}">
                      <a16:colId xmlns:a16="http://schemas.microsoft.com/office/drawing/2014/main" val="20002"/>
                    </a:ext>
                  </a:extLst>
                </a:gridCol>
              </a:tblGrid>
              <a:tr h="451758">
                <a:tc>
                  <a:txBody>
                    <a:bodyPr/>
                    <a:lstStyle/>
                    <a:p>
                      <a:endParaRPr lang="en-GB" sz="1400" dirty="0"/>
                    </a:p>
                  </a:txBody>
                  <a:tcPr anchor="ctr"/>
                </a:tc>
                <a:tc>
                  <a:txBody>
                    <a:bodyPr/>
                    <a:lstStyle/>
                    <a:p>
                      <a:r>
                        <a:rPr lang="en-GB" sz="1400" dirty="0" smtClean="0"/>
                        <a:t>Agenda (* available</a:t>
                      </a:r>
                      <a:r>
                        <a:rPr lang="en-GB" sz="1400" baseline="0" dirty="0" smtClean="0"/>
                        <a:t> on you tube playlist )</a:t>
                      </a:r>
                      <a:endParaRPr lang="en-GB" sz="1400" dirty="0"/>
                    </a:p>
                  </a:txBody>
                  <a:tcPr anchor="ctr"/>
                </a:tc>
                <a:tc>
                  <a:txBody>
                    <a:bodyPr/>
                    <a:lstStyle/>
                    <a:p>
                      <a:r>
                        <a:rPr lang="en-GB" sz="1400" dirty="0" smtClean="0"/>
                        <a:t>Presenter</a:t>
                      </a:r>
                      <a:endParaRPr lang="en-GB" sz="1400" dirty="0"/>
                    </a:p>
                  </a:txBody>
                  <a:tcPr anchor="ctr"/>
                </a:tc>
                <a:tc>
                  <a:txBody>
                    <a:bodyPr/>
                    <a:lstStyle/>
                    <a:p>
                      <a:r>
                        <a:rPr lang="en-GB" sz="1400" dirty="0" smtClean="0"/>
                        <a:t>Time</a:t>
                      </a:r>
                      <a:endParaRPr lang="en-GB" sz="1400" dirty="0"/>
                    </a:p>
                  </a:txBody>
                  <a:tcPr anchor="ctr"/>
                </a:tc>
                <a:extLst>
                  <a:ext uri="{0D108BD9-81ED-4DB2-BD59-A6C34878D82A}">
                    <a16:rowId xmlns:a16="http://schemas.microsoft.com/office/drawing/2014/main" val="10000"/>
                  </a:ext>
                </a:extLst>
              </a:tr>
              <a:tr h="631224">
                <a:tc>
                  <a:txBody>
                    <a:bodyPr/>
                    <a:lstStyle/>
                    <a:p>
                      <a:r>
                        <a:rPr lang="en-GB" sz="1400" dirty="0" smtClean="0"/>
                        <a:t>9.00</a:t>
                      </a:r>
                      <a:endParaRPr lang="en-GB" sz="1400" dirty="0"/>
                    </a:p>
                  </a:txBody>
                  <a:tcPr anchor="ctr"/>
                </a:tc>
                <a:tc>
                  <a:txBody>
                    <a:bodyPr/>
                    <a:lstStyle/>
                    <a:p>
                      <a:r>
                        <a:rPr lang="en-GB" sz="1400" dirty="0" smtClean="0"/>
                        <a:t>Introductions and</a:t>
                      </a:r>
                      <a:r>
                        <a:rPr lang="en-GB" sz="1400" baseline="0" dirty="0" smtClean="0"/>
                        <a:t> welcome *</a:t>
                      </a:r>
                      <a:endParaRPr lang="en-GB" sz="1400" dirty="0"/>
                    </a:p>
                  </a:txBody>
                  <a:tcPr anchor="ctr"/>
                </a:tc>
                <a:tc>
                  <a:txBody>
                    <a:bodyPr/>
                    <a:lstStyle/>
                    <a:p>
                      <a:r>
                        <a:rPr lang="en-GB" sz="1400" kern="1200" baseline="0" dirty="0" smtClean="0">
                          <a:solidFill>
                            <a:schemeClr val="dk1"/>
                          </a:solidFill>
                          <a:latin typeface="+mn-lt"/>
                          <a:ea typeface="+mn-ea"/>
                          <a:cs typeface="+mn-cs"/>
                        </a:rPr>
                        <a:t>Ruth Dennis – Principal Educational Psychologist</a:t>
                      </a:r>
                      <a:endParaRPr lang="en-GB" sz="1400" kern="1200" baseline="0" dirty="0">
                        <a:solidFill>
                          <a:schemeClr val="dk1"/>
                        </a:solidFill>
                        <a:latin typeface="+mn-lt"/>
                        <a:ea typeface="+mn-ea"/>
                        <a:cs typeface="+mn-cs"/>
                      </a:endParaRPr>
                    </a:p>
                  </a:txBody>
                  <a:tcPr anchor="ctr"/>
                </a:tc>
                <a:tc>
                  <a:txBody>
                    <a:bodyPr/>
                    <a:lstStyle/>
                    <a:p>
                      <a:r>
                        <a:rPr lang="en-GB" sz="1400" kern="1200" baseline="0" dirty="0" smtClean="0">
                          <a:solidFill>
                            <a:schemeClr val="dk1"/>
                          </a:solidFill>
                          <a:latin typeface="+mn-lt"/>
                          <a:ea typeface="+mn-ea"/>
                          <a:cs typeface="+mn-cs"/>
                        </a:rPr>
                        <a:t>10 minutes</a:t>
                      </a:r>
                      <a:endParaRPr lang="en-GB" sz="1400" kern="1200" baseline="0" dirty="0">
                        <a:solidFill>
                          <a:schemeClr val="dk1"/>
                        </a:solidFill>
                        <a:latin typeface="+mn-lt"/>
                        <a:ea typeface="+mn-ea"/>
                        <a:cs typeface="+mn-cs"/>
                      </a:endParaRPr>
                    </a:p>
                  </a:txBody>
                  <a:tcPr anchor="ctr"/>
                </a:tc>
                <a:extLst>
                  <a:ext uri="{0D108BD9-81ED-4DB2-BD59-A6C34878D82A}">
                    <a16:rowId xmlns:a16="http://schemas.microsoft.com/office/drawing/2014/main" val="10001"/>
                  </a:ext>
                </a:extLst>
              </a:tr>
              <a:tr h="6312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9.10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District</a:t>
                      </a:r>
                      <a:r>
                        <a:rPr lang="en-GB" sz="1400" baseline="0" dirty="0" smtClean="0"/>
                        <a:t> SEND Inspection *</a:t>
                      </a:r>
                      <a:endParaRPr lang="en-GB" sz="1400" dirty="0" smtClean="0"/>
                    </a:p>
                  </a:txBody>
                  <a:tcPr anchor="ctr"/>
                </a:tc>
                <a:tc>
                  <a:txBody>
                    <a:bodyPr/>
                    <a:lstStyle/>
                    <a:p>
                      <a:r>
                        <a:rPr lang="en-GB" sz="1400" kern="1200" baseline="0" dirty="0" smtClean="0">
                          <a:solidFill>
                            <a:schemeClr val="dk1"/>
                          </a:solidFill>
                          <a:latin typeface="+mn-lt"/>
                          <a:ea typeface="+mn-ea"/>
                          <a:cs typeface="+mn-cs"/>
                        </a:rPr>
                        <a:t>Jane Hall, SEND Transformation ＆ Compliance Manager</a:t>
                      </a:r>
                      <a:endParaRPr lang="en-GB" sz="1400" kern="1200" baseline="0" dirty="0">
                        <a:solidFill>
                          <a:schemeClr val="dk1"/>
                        </a:solidFill>
                        <a:latin typeface="+mn-lt"/>
                        <a:ea typeface="+mn-ea"/>
                        <a:cs typeface="+mn-cs"/>
                      </a:endParaRPr>
                    </a:p>
                  </a:txBody>
                  <a:tcPr anchor="ctr"/>
                </a:tc>
                <a:tc>
                  <a:txBody>
                    <a:bodyPr/>
                    <a:lstStyle/>
                    <a:p>
                      <a:pPr>
                        <a:spcAft>
                          <a:spcPts val="0"/>
                        </a:spcAft>
                      </a:pPr>
                      <a:r>
                        <a:rPr lang="en-GB" sz="1400" kern="1200" baseline="0" dirty="0" smtClean="0">
                          <a:solidFill>
                            <a:schemeClr val="dk1"/>
                          </a:solidFill>
                          <a:latin typeface="+mn-lt"/>
                          <a:ea typeface="+mn-ea"/>
                          <a:cs typeface="+mn-cs"/>
                        </a:rPr>
                        <a:t>30 minutes</a:t>
                      </a:r>
                      <a:endParaRPr lang="en-GB" sz="1400" kern="1200" baseline="0" dirty="0">
                        <a:solidFill>
                          <a:schemeClr val="dk1"/>
                        </a:solidFill>
                        <a:latin typeface="+mn-lt"/>
                        <a:ea typeface="+mn-ea"/>
                        <a:cs typeface="+mn-cs"/>
                      </a:endParaRPr>
                    </a:p>
                  </a:txBody>
                  <a:tcPr anchor="ctr"/>
                </a:tc>
                <a:extLst>
                  <a:ext uri="{0D108BD9-81ED-4DB2-BD59-A6C34878D82A}">
                    <a16:rowId xmlns:a16="http://schemas.microsoft.com/office/drawing/2014/main" val="10002"/>
                  </a:ext>
                </a:extLst>
              </a:tr>
              <a:tr h="547571">
                <a:tc>
                  <a:txBody>
                    <a:bodyPr/>
                    <a:lstStyle/>
                    <a:p>
                      <a:r>
                        <a:rPr lang="en-GB" sz="1400" dirty="0" smtClean="0"/>
                        <a:t>9.40</a:t>
                      </a:r>
                      <a:endParaRPr lang="en-GB" sz="1400" dirty="0"/>
                    </a:p>
                  </a:txBody>
                  <a:tcPr anchor="ctr"/>
                </a:tc>
                <a:tc>
                  <a:txBody>
                    <a:bodyPr/>
                    <a:lstStyle/>
                    <a:p>
                      <a:r>
                        <a:rPr lang="en-GB" sz="1400" dirty="0" smtClean="0"/>
                        <a:t>Annual Review Update *</a:t>
                      </a:r>
                      <a:endParaRPr lang="en-GB" sz="1400" dirty="0"/>
                    </a:p>
                  </a:txBody>
                  <a:tcPr anchor="ctr"/>
                </a:tc>
                <a:tc>
                  <a:txBody>
                    <a:bodyPr/>
                    <a:lstStyle/>
                    <a:p>
                      <a:pPr marL="0" algn="l" defTabSz="914400" rtl="0" eaLnBrk="1" latinLnBrk="0" hangingPunct="1">
                        <a:spcAft>
                          <a:spcPts val="0"/>
                        </a:spcAft>
                      </a:pPr>
                      <a:r>
                        <a:rPr lang="en-GB" sz="1400" kern="1200" baseline="0" dirty="0" smtClean="0">
                          <a:solidFill>
                            <a:schemeClr val="dk1"/>
                          </a:solidFill>
                          <a:latin typeface="+mn-lt"/>
                          <a:ea typeface="+mn-ea"/>
                          <a:cs typeface="+mn-cs"/>
                        </a:rPr>
                        <a:t>Charlie Lowe – Assistant Manager – SEN Assessment Team</a:t>
                      </a:r>
                      <a:endParaRPr lang="en-GB" sz="1400" kern="1200" baseline="0" dirty="0">
                        <a:solidFill>
                          <a:schemeClr val="dk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baseline="0" noProof="0" dirty="0" smtClean="0">
                          <a:solidFill>
                            <a:schemeClr val="dk1"/>
                          </a:solidFill>
                          <a:latin typeface="+mn-lt"/>
                          <a:ea typeface="+mn-ea"/>
                          <a:cs typeface="+mn-cs"/>
                        </a:rPr>
                        <a:t>40 minutes</a:t>
                      </a:r>
                      <a:endParaRPr lang="en-GB" sz="1400" kern="1200" baseline="0" noProof="0" dirty="0">
                        <a:solidFill>
                          <a:schemeClr val="dk1"/>
                        </a:solidFill>
                        <a:latin typeface="+mn-lt"/>
                        <a:ea typeface="+mn-ea"/>
                        <a:cs typeface="+mn-cs"/>
                      </a:endParaRPr>
                    </a:p>
                  </a:txBody>
                  <a:tcPr anchor="ctr"/>
                </a:tc>
                <a:extLst>
                  <a:ext uri="{0D108BD9-81ED-4DB2-BD59-A6C34878D82A}">
                    <a16:rowId xmlns:a16="http://schemas.microsoft.com/office/drawing/2014/main" val="93456030"/>
                  </a:ext>
                </a:extLst>
              </a:tr>
              <a:tr h="451758">
                <a:tc>
                  <a:txBody>
                    <a:bodyPr/>
                    <a:lstStyle/>
                    <a:p>
                      <a:endParaRPr lang="en-GB" sz="1400" dirty="0"/>
                    </a:p>
                  </a:txBody>
                  <a:tcPr anchor="ctr"/>
                </a:tc>
                <a:tc>
                  <a:txBody>
                    <a:bodyPr/>
                    <a:lstStyle/>
                    <a:p>
                      <a:r>
                        <a:rPr lang="en-GB" sz="1400" dirty="0" smtClean="0"/>
                        <a:t>BREAK</a:t>
                      </a:r>
                      <a:endParaRPr lang="en-GB"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baseline="0" dirty="0" smtClean="0">
                        <a:solidFill>
                          <a:schemeClr val="dk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200" baseline="0" noProof="0" dirty="0">
                        <a:solidFill>
                          <a:schemeClr val="dk1"/>
                        </a:solidFill>
                        <a:latin typeface="+mn-lt"/>
                        <a:ea typeface="+mn-ea"/>
                        <a:cs typeface="+mn-cs"/>
                      </a:endParaRPr>
                    </a:p>
                  </a:txBody>
                  <a:tcPr anchor="ctr"/>
                </a:tc>
                <a:extLst>
                  <a:ext uri="{0D108BD9-81ED-4DB2-BD59-A6C34878D82A}">
                    <a16:rowId xmlns:a16="http://schemas.microsoft.com/office/drawing/2014/main" val="3242942659"/>
                  </a:ext>
                </a:extLst>
              </a:tr>
              <a:tr h="547571">
                <a:tc>
                  <a:txBody>
                    <a:bodyPr/>
                    <a:lstStyle/>
                    <a:p>
                      <a:r>
                        <a:rPr lang="en-GB" sz="1400" dirty="0" smtClean="0"/>
                        <a:t>10.45</a:t>
                      </a:r>
                      <a:endParaRPr lang="en-GB" sz="1400" dirty="0"/>
                    </a:p>
                  </a:txBody>
                  <a:tcPr anchor="ctr"/>
                </a:tc>
                <a:tc>
                  <a:txBody>
                    <a:bodyPr/>
                    <a:lstStyle/>
                    <a:p>
                      <a:r>
                        <a:rPr lang="en-GB" sz="1400" dirty="0" smtClean="0"/>
                        <a:t>Introducing the ‘Exclusions Team’ *</a:t>
                      </a:r>
                      <a:endParaRPr lang="en-GB"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baseline="0" dirty="0" smtClean="0">
                          <a:solidFill>
                            <a:schemeClr val="dk1"/>
                          </a:solidFill>
                          <a:latin typeface="+mn-lt"/>
                          <a:ea typeface="+mn-ea"/>
                          <a:cs typeface="+mn-cs"/>
                        </a:rPr>
                        <a:t>Karen Roper - Exclusions Team</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baseline="0" noProof="0" dirty="0" smtClean="0">
                          <a:solidFill>
                            <a:schemeClr val="dk1"/>
                          </a:solidFill>
                          <a:latin typeface="+mn-lt"/>
                          <a:ea typeface="+mn-ea"/>
                          <a:cs typeface="+mn-cs"/>
                        </a:rPr>
                        <a:t>20 minutes</a:t>
                      </a:r>
                      <a:endParaRPr lang="en-GB" sz="1400" kern="1200" baseline="0" noProof="0" dirty="0">
                        <a:solidFill>
                          <a:schemeClr val="dk1"/>
                        </a:solidFill>
                        <a:latin typeface="+mn-lt"/>
                        <a:ea typeface="+mn-ea"/>
                        <a:cs typeface="+mn-cs"/>
                      </a:endParaRPr>
                    </a:p>
                  </a:txBody>
                  <a:tcPr anchor="ctr"/>
                </a:tc>
                <a:extLst>
                  <a:ext uri="{0D108BD9-81ED-4DB2-BD59-A6C34878D82A}">
                    <a16:rowId xmlns:a16="http://schemas.microsoft.com/office/drawing/2014/main" val="2132751384"/>
                  </a:ext>
                </a:extLst>
              </a:tr>
              <a:tr h="519832">
                <a:tc>
                  <a:txBody>
                    <a:bodyPr/>
                    <a:lstStyle/>
                    <a:p>
                      <a:pPr>
                        <a:spcAft>
                          <a:spcPts val="0"/>
                        </a:spcAft>
                      </a:pPr>
                      <a:r>
                        <a:rPr lang="en-GB" sz="1400" kern="1200" dirty="0" smtClean="0">
                          <a:solidFill>
                            <a:schemeClr val="dk1"/>
                          </a:solidFill>
                          <a:latin typeface="+mn-lt"/>
                          <a:ea typeface="+mn-ea"/>
                          <a:cs typeface="+mn-cs"/>
                        </a:rPr>
                        <a:t>11.05</a:t>
                      </a:r>
                      <a:endParaRPr lang="en-GB" sz="1400" kern="1200" dirty="0">
                        <a:solidFill>
                          <a:schemeClr val="dk1"/>
                        </a:solidFill>
                        <a:latin typeface="+mn-lt"/>
                        <a:ea typeface="+mn-ea"/>
                        <a:cs typeface="+mn-cs"/>
                      </a:endParaRPr>
                    </a:p>
                  </a:txBody>
                  <a:tcPr marL="68580" marR="68580" marT="0" marB="0" anchor="ctr"/>
                </a:tc>
                <a:tc>
                  <a:txBody>
                    <a:bodyPr/>
                    <a:lstStyle/>
                    <a:p>
                      <a:pPr>
                        <a:spcAft>
                          <a:spcPts val="0"/>
                        </a:spcAft>
                      </a:pPr>
                      <a:r>
                        <a:rPr lang="en-GB" sz="1400" kern="1200" dirty="0" smtClean="0">
                          <a:solidFill>
                            <a:schemeClr val="dk1"/>
                          </a:solidFill>
                          <a:latin typeface="+mn-lt"/>
                          <a:ea typeface="+mn-ea"/>
                          <a:cs typeface="+mn-cs"/>
                        </a:rPr>
                        <a:t>EHCP Transition Reviews *</a:t>
                      </a:r>
                      <a:endParaRPr lang="en-GB" sz="1400" kern="1200" dirty="0">
                        <a:solidFill>
                          <a:schemeClr val="dk1"/>
                        </a:solidFill>
                        <a:latin typeface="+mn-lt"/>
                        <a:ea typeface="+mn-ea"/>
                        <a:cs typeface="+mn-cs"/>
                      </a:endParaRPr>
                    </a:p>
                  </a:txBody>
                  <a:tcPr marL="68580" marR="68580" marT="0" marB="0" anchor="ctr"/>
                </a:tc>
                <a:tc>
                  <a:txBody>
                    <a:bodyPr/>
                    <a:lstStyle/>
                    <a:p>
                      <a:r>
                        <a:rPr lang="en-GB" sz="1400" kern="1200" baseline="0" dirty="0" smtClean="0">
                          <a:solidFill>
                            <a:schemeClr val="dk1"/>
                          </a:solidFill>
                          <a:latin typeface="+mn-lt"/>
                          <a:ea typeface="+mn-ea"/>
                          <a:cs typeface="+mn-cs"/>
                        </a:rPr>
                        <a:t>Ruth Dennis – Principal Educational Psychologist</a:t>
                      </a:r>
                      <a:endParaRPr lang="en-GB" sz="1400" kern="1200" baseline="0" dirty="0">
                        <a:solidFill>
                          <a:schemeClr val="dk1"/>
                        </a:solidFill>
                        <a:latin typeface="+mn-lt"/>
                        <a:ea typeface="+mn-ea"/>
                        <a:cs typeface="+mn-cs"/>
                      </a:endParaRPr>
                    </a:p>
                  </a:txBody>
                  <a:tcPr marL="68580" marR="68580" marT="0" marB="0" anchor="ctr"/>
                </a:tc>
                <a:tc>
                  <a:txBody>
                    <a:bodyPr/>
                    <a:lstStyle/>
                    <a:p>
                      <a:pPr>
                        <a:spcAft>
                          <a:spcPts val="0"/>
                        </a:spcAft>
                      </a:pPr>
                      <a:r>
                        <a:rPr lang="en-GB" sz="1400" kern="1200" baseline="0" dirty="0" smtClean="0">
                          <a:solidFill>
                            <a:schemeClr val="dk1"/>
                          </a:solidFill>
                          <a:latin typeface="+mn-lt"/>
                          <a:ea typeface="+mn-ea"/>
                          <a:cs typeface="+mn-cs"/>
                        </a:rPr>
                        <a:t>10 minutes</a:t>
                      </a:r>
                      <a:endParaRPr lang="en-GB" sz="1400" kern="1200" baseline="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0008"/>
                  </a:ext>
                </a:extLst>
              </a:tr>
              <a:tr h="519832">
                <a:tc>
                  <a:txBody>
                    <a:bodyPr/>
                    <a:lstStyle/>
                    <a:p>
                      <a:pPr>
                        <a:spcAft>
                          <a:spcPts val="0"/>
                        </a:spcAft>
                      </a:pPr>
                      <a:r>
                        <a:rPr lang="en-GB" sz="1400" kern="1200" dirty="0" smtClean="0">
                          <a:solidFill>
                            <a:schemeClr val="dk1"/>
                          </a:solidFill>
                          <a:latin typeface="+mn-lt"/>
                          <a:ea typeface="+mn-ea"/>
                          <a:cs typeface="+mn-cs"/>
                        </a:rPr>
                        <a:t>11.15</a:t>
                      </a:r>
                      <a:endParaRPr lang="en-GB" sz="1400" kern="1200" dirty="0">
                        <a:solidFill>
                          <a:schemeClr val="dk1"/>
                        </a:solidFill>
                        <a:latin typeface="+mn-lt"/>
                        <a:ea typeface="+mn-ea"/>
                        <a:cs typeface="+mn-cs"/>
                      </a:endParaRPr>
                    </a:p>
                  </a:txBody>
                  <a:tcPr marL="68580" marR="68580" marT="0" marB="0" anchor="ctr"/>
                </a:tc>
                <a:tc>
                  <a:txBody>
                    <a:bodyPr/>
                    <a:lstStyle/>
                    <a:p>
                      <a:pPr>
                        <a:spcAft>
                          <a:spcPts val="0"/>
                        </a:spcAft>
                      </a:pPr>
                      <a:r>
                        <a:rPr lang="en-GB" sz="1400" kern="1200" dirty="0" smtClean="0">
                          <a:solidFill>
                            <a:schemeClr val="dk1"/>
                          </a:solidFill>
                          <a:latin typeface="+mn-lt"/>
                          <a:ea typeface="+mn-ea"/>
                          <a:cs typeface="+mn-cs"/>
                        </a:rPr>
                        <a:t>Living Well Schools *</a:t>
                      </a:r>
                      <a:endParaRPr lang="en-GB" sz="1400" kern="1200" dirty="0">
                        <a:solidFill>
                          <a:schemeClr val="dk1"/>
                        </a:solidFill>
                        <a:latin typeface="+mn-lt"/>
                        <a:ea typeface="+mn-ea"/>
                        <a:cs typeface="+mn-cs"/>
                      </a:endParaRPr>
                    </a:p>
                  </a:txBody>
                  <a:tcPr marL="68580" marR="68580" marT="0" marB="0" anchor="ctr"/>
                </a:tc>
                <a:tc>
                  <a:txBody>
                    <a:bodyPr/>
                    <a:lstStyle/>
                    <a:p>
                      <a:r>
                        <a:rPr lang="en-GB" sz="1400" kern="1200" baseline="0" dirty="0" smtClean="0">
                          <a:solidFill>
                            <a:schemeClr val="dk1"/>
                          </a:solidFill>
                          <a:latin typeface="+mn-lt"/>
                          <a:ea typeface="+mn-ea"/>
                          <a:cs typeface="+mn-cs"/>
                        </a:rPr>
                        <a:t>Ruth Dennis – Principal Educational Psychologist</a:t>
                      </a:r>
                      <a:endParaRPr lang="en-GB" sz="1400" kern="1200" baseline="0" dirty="0">
                        <a:solidFill>
                          <a:schemeClr val="dk1"/>
                        </a:solidFill>
                        <a:latin typeface="+mn-lt"/>
                        <a:ea typeface="+mn-ea"/>
                        <a:cs typeface="+mn-cs"/>
                      </a:endParaRPr>
                    </a:p>
                  </a:txBody>
                  <a:tcPr marL="68580" marR="68580" marT="0" marB="0" anchor="ctr"/>
                </a:tc>
                <a:tc>
                  <a:txBody>
                    <a:bodyPr/>
                    <a:lstStyle/>
                    <a:p>
                      <a:pPr>
                        <a:spcAft>
                          <a:spcPts val="0"/>
                        </a:spcAft>
                      </a:pPr>
                      <a:r>
                        <a:rPr lang="en-GB" sz="1400" kern="1200" baseline="0" dirty="0" smtClean="0">
                          <a:solidFill>
                            <a:schemeClr val="dk1"/>
                          </a:solidFill>
                          <a:latin typeface="+mn-lt"/>
                          <a:ea typeface="+mn-ea"/>
                          <a:cs typeface="+mn-cs"/>
                        </a:rPr>
                        <a:t>10 minutes</a:t>
                      </a:r>
                      <a:endParaRPr lang="en-GB" sz="1400" kern="1200" baseline="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3874028598"/>
                  </a:ext>
                </a:extLst>
              </a:tr>
              <a:tr h="451758">
                <a:tc>
                  <a:txBody>
                    <a:bodyPr/>
                    <a:lstStyle/>
                    <a:p>
                      <a:pPr>
                        <a:spcAft>
                          <a:spcPts val="0"/>
                        </a:spcAft>
                      </a:pPr>
                      <a:r>
                        <a:rPr lang="en-GB" sz="1400" kern="1200" dirty="0" smtClean="0">
                          <a:solidFill>
                            <a:schemeClr val="dk1"/>
                          </a:solidFill>
                          <a:latin typeface="+mn-lt"/>
                          <a:ea typeface="+mn-ea"/>
                          <a:cs typeface="+mn-cs"/>
                        </a:rPr>
                        <a:t>11.25</a:t>
                      </a:r>
                      <a:endParaRPr lang="en-GB" sz="1400" kern="1200" dirty="0">
                        <a:solidFill>
                          <a:schemeClr val="dk1"/>
                        </a:solidFill>
                        <a:latin typeface="+mn-lt"/>
                        <a:ea typeface="+mn-ea"/>
                        <a:cs typeface="+mn-cs"/>
                      </a:endParaRPr>
                    </a:p>
                  </a:txBody>
                  <a:tcPr marL="68580" marR="68580" marT="0" marB="0" anchor="ctr"/>
                </a:tc>
                <a:tc>
                  <a:txBody>
                    <a:bodyPr/>
                    <a:lstStyle/>
                    <a:p>
                      <a:pPr>
                        <a:spcAft>
                          <a:spcPts val="0"/>
                        </a:spcAft>
                      </a:pPr>
                      <a:r>
                        <a:rPr lang="en-GB" sz="1400" kern="1200" dirty="0" smtClean="0">
                          <a:solidFill>
                            <a:schemeClr val="dk1"/>
                          </a:solidFill>
                          <a:latin typeface="+mn-lt"/>
                          <a:ea typeface="+mn-ea"/>
                          <a:cs typeface="+mn-cs"/>
                        </a:rPr>
                        <a:t>SEND Q and A</a:t>
                      </a:r>
                      <a:endParaRPr lang="en-GB" sz="1400" kern="1200" dirty="0">
                        <a:solidFill>
                          <a:schemeClr val="dk1"/>
                        </a:solidFill>
                        <a:latin typeface="+mn-lt"/>
                        <a:ea typeface="+mn-ea"/>
                        <a:cs typeface="+mn-cs"/>
                      </a:endParaRPr>
                    </a:p>
                  </a:txBody>
                  <a:tcPr marL="68580" marR="68580" marT="0" marB="0" anchor="ctr"/>
                </a:tc>
                <a:tc>
                  <a:txBody>
                    <a:bodyPr/>
                    <a:lstStyle/>
                    <a:p>
                      <a:pPr marL="0" algn="l" defTabSz="914400" rtl="0" eaLnBrk="1" latinLnBrk="0" hangingPunct="1">
                        <a:spcAft>
                          <a:spcPts val="0"/>
                        </a:spcAft>
                      </a:pPr>
                      <a:r>
                        <a:rPr lang="en-GB" sz="1400" kern="1200" baseline="0" dirty="0" smtClean="0">
                          <a:solidFill>
                            <a:schemeClr val="dk1"/>
                          </a:solidFill>
                          <a:latin typeface="+mn-lt"/>
                          <a:ea typeface="+mn-ea"/>
                          <a:cs typeface="+mn-cs"/>
                        </a:rPr>
                        <a:t>Niall Devlin, Strategic Manager, Integrated Assessment and Psychology</a:t>
                      </a:r>
                    </a:p>
                  </a:txBody>
                  <a:tcPr marL="68580" marR="68580" marT="0" marB="0" anchor="ctr"/>
                </a:tc>
                <a:tc>
                  <a:txBody>
                    <a:bodyPr/>
                    <a:lstStyle/>
                    <a:p>
                      <a:pPr>
                        <a:spcAft>
                          <a:spcPts val="0"/>
                        </a:spcAft>
                      </a:pPr>
                      <a:r>
                        <a:rPr lang="en-GB" sz="1400" kern="1200" baseline="0" dirty="0" smtClean="0">
                          <a:solidFill>
                            <a:schemeClr val="dk1"/>
                          </a:solidFill>
                          <a:latin typeface="+mn-lt"/>
                          <a:ea typeface="+mn-ea"/>
                          <a:cs typeface="+mn-cs"/>
                        </a:rPr>
                        <a:t>35 minutes</a:t>
                      </a:r>
                      <a:endParaRPr lang="en-GB" sz="1400" kern="1200" baseline="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2924001309"/>
                  </a:ext>
                </a:extLst>
              </a:tr>
            </a:tbl>
          </a:graphicData>
        </a:graphic>
      </p:graphicFrame>
    </p:spTree>
    <p:extLst>
      <p:ext uri="{BB962C8B-B14F-4D97-AF65-F5344CB8AC3E}">
        <p14:creationId xmlns:p14="http://schemas.microsoft.com/office/powerpoint/2010/main" val="5811356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Pupil voice</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pPr marL="0" indent="0">
              <a:buNone/>
            </a:pPr>
            <a:r>
              <a:rPr lang="en-GB" sz="2100" b="1" dirty="0"/>
              <a:t> </a:t>
            </a:r>
            <a:r>
              <a:rPr lang="en-GB" b="1" dirty="0" smtClean="0"/>
              <a:t>1.10</a:t>
            </a:r>
            <a:r>
              <a:rPr lang="en-GB" dirty="0" smtClean="0"/>
              <a:t> </a:t>
            </a:r>
            <a:r>
              <a:rPr lang="en-GB" dirty="0" err="1" smtClean="0"/>
              <a:t>CoP</a:t>
            </a:r>
            <a:r>
              <a:rPr lang="en-GB" dirty="0" smtClean="0"/>
              <a:t> 2015</a:t>
            </a:r>
          </a:p>
          <a:p>
            <a:pPr marL="0" indent="0">
              <a:buNone/>
            </a:pPr>
            <a:r>
              <a:rPr lang="en-GB" dirty="0" smtClean="0"/>
              <a:t>Local </a:t>
            </a:r>
            <a:r>
              <a:rPr lang="en-GB" dirty="0"/>
              <a:t>authorities </a:t>
            </a:r>
            <a:r>
              <a:rPr lang="en-GB" b="1" dirty="0"/>
              <a:t>must not </a:t>
            </a:r>
            <a:r>
              <a:rPr lang="en-GB" dirty="0"/>
              <a:t>use the views of parents as a proxy for young people’s views. Young people will have their own perspective and local authorities should have arrangements in place to engage with them directly</a:t>
            </a:r>
            <a:r>
              <a:rPr lang="en-GB" dirty="0" smtClean="0"/>
              <a:t>.</a:t>
            </a:r>
          </a:p>
          <a:p>
            <a:pPr marL="0" indent="0">
              <a:buNone/>
            </a:pPr>
            <a:endParaRPr lang="en-GB" dirty="0"/>
          </a:p>
          <a:p>
            <a:r>
              <a:rPr lang="en-GB" dirty="0" smtClean="0"/>
              <a:t>CYP views can only be from the Child / Young Person</a:t>
            </a:r>
          </a:p>
          <a:p>
            <a:r>
              <a:rPr lang="en-GB" dirty="0" smtClean="0"/>
              <a:t>Aspirations must be personal which </a:t>
            </a:r>
            <a:r>
              <a:rPr lang="en-GB" dirty="0"/>
              <a:t>create </a:t>
            </a:r>
            <a:r>
              <a:rPr lang="en-GB" dirty="0" smtClean="0"/>
              <a:t>the…</a:t>
            </a:r>
          </a:p>
          <a:p>
            <a:pPr lvl="1"/>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7991" y="4187088"/>
            <a:ext cx="2622612" cy="1475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4758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b="1" dirty="0" smtClean="0"/>
              <a:t>Capturing pupil voice</a:t>
            </a:r>
            <a:endParaRPr lang="en-GB" b="1"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4471137"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pPr marL="0" indent="0" algn="ctr">
              <a:buNone/>
            </a:pPr>
            <a:r>
              <a:rPr lang="en-GB" sz="3000" dirty="0"/>
              <a:t>How could you </a:t>
            </a:r>
            <a:r>
              <a:rPr lang="en-GB" sz="3000" dirty="0">
                <a:solidFill>
                  <a:srgbClr val="FFC000"/>
                </a:solidFill>
              </a:rPr>
              <a:t>articulate</a:t>
            </a:r>
            <a:r>
              <a:rPr lang="en-GB" sz="3000" dirty="0"/>
              <a:t> the </a:t>
            </a:r>
            <a:r>
              <a:rPr lang="en-GB" sz="3000" dirty="0">
                <a:solidFill>
                  <a:srgbClr val="FFC000"/>
                </a:solidFill>
              </a:rPr>
              <a:t>views</a:t>
            </a:r>
            <a:r>
              <a:rPr lang="en-GB" sz="3000" dirty="0"/>
              <a:t> of a child / young person who has limited language or communication difficulties?</a:t>
            </a:r>
          </a:p>
        </p:txBody>
      </p:sp>
      <p:pic>
        <p:nvPicPr>
          <p:cNvPr id="3" name="Picture 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5490" y="2235382"/>
            <a:ext cx="2638993" cy="2926080"/>
          </a:xfrm>
          <a:prstGeom prst="rect">
            <a:avLst/>
          </a:prstGeom>
        </p:spPr>
      </p:pic>
    </p:spTree>
    <p:extLst>
      <p:ext uri="{BB962C8B-B14F-4D97-AF65-F5344CB8AC3E}">
        <p14:creationId xmlns:p14="http://schemas.microsoft.com/office/powerpoint/2010/main" val="1678929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Pupil voice</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en-GB" sz="2100" b="1" dirty="0"/>
              <a:t> </a:t>
            </a:r>
            <a:r>
              <a:rPr lang="en-GB" dirty="0" smtClean="0"/>
              <a:t>What would mean the most for that child / young person?</a:t>
            </a:r>
          </a:p>
          <a:p>
            <a:endParaRPr lang="en-GB" dirty="0"/>
          </a:p>
          <a:p>
            <a:r>
              <a:rPr lang="en-GB" dirty="0" smtClean="0"/>
              <a:t>Could views be represented pictorially?</a:t>
            </a:r>
          </a:p>
          <a:p>
            <a:endParaRPr lang="en-GB" dirty="0" smtClean="0"/>
          </a:p>
          <a:p>
            <a:r>
              <a:rPr lang="en-GB" dirty="0" smtClean="0"/>
              <a:t>Would short phrases supplemented by symbols work?</a:t>
            </a:r>
          </a:p>
          <a:p>
            <a:endParaRPr lang="en-GB" dirty="0"/>
          </a:p>
          <a:p>
            <a:r>
              <a:rPr lang="en-GB" dirty="0" smtClean="0"/>
              <a:t>Does the child / young person use alternative communication?</a:t>
            </a:r>
          </a:p>
          <a:p>
            <a:endParaRPr lang="en-GB" dirty="0" smtClean="0"/>
          </a:p>
          <a:p>
            <a:pPr lvl="1"/>
            <a:endParaRPr lang="en-US" dirty="0"/>
          </a:p>
        </p:txBody>
      </p:sp>
    </p:spTree>
    <p:extLst>
      <p:ext uri="{BB962C8B-B14F-4D97-AF65-F5344CB8AC3E}">
        <p14:creationId xmlns:p14="http://schemas.microsoft.com/office/powerpoint/2010/main" val="379455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New Paperwork: Part 1</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en-US" dirty="0" smtClean="0"/>
              <a:t>Complete and circulate pages 2 – 6 at least two weeks prior to the review</a:t>
            </a:r>
          </a:p>
          <a:p>
            <a:pPr lvl="1"/>
            <a:r>
              <a:rPr lang="en-US" dirty="0" smtClean="0"/>
              <a:t>Attendance and attainment data</a:t>
            </a:r>
          </a:p>
          <a:p>
            <a:pPr lvl="1"/>
            <a:r>
              <a:rPr lang="en-US" dirty="0"/>
              <a:t>Progress towards </a:t>
            </a:r>
            <a:r>
              <a:rPr lang="en-US" dirty="0" smtClean="0"/>
              <a:t>outcomes</a:t>
            </a:r>
          </a:p>
          <a:p>
            <a:pPr lvl="2"/>
            <a:r>
              <a:rPr lang="en-US" dirty="0" smtClean="0"/>
              <a:t>Education</a:t>
            </a:r>
          </a:p>
          <a:p>
            <a:pPr lvl="2"/>
            <a:r>
              <a:rPr lang="en-US" dirty="0" smtClean="0"/>
              <a:t>Health</a:t>
            </a:r>
          </a:p>
          <a:p>
            <a:pPr lvl="2"/>
            <a:r>
              <a:rPr lang="en-US" dirty="0" smtClean="0"/>
              <a:t>Social care</a:t>
            </a:r>
          </a:p>
          <a:p>
            <a:r>
              <a:rPr lang="en-US" dirty="0" smtClean="0"/>
              <a:t>Complete an edited EHC plan if you are proposing any changes</a:t>
            </a:r>
          </a:p>
          <a:p>
            <a:pPr lvl="1"/>
            <a:r>
              <a:rPr lang="en-US" dirty="0" smtClean="0"/>
              <a:t>Evidence and advice must be provided to triangulate your proposed changes </a:t>
            </a:r>
          </a:p>
          <a:p>
            <a:pPr lvl="1"/>
            <a:endParaRPr lang="en-US" dirty="0"/>
          </a:p>
        </p:txBody>
      </p:sp>
    </p:spTree>
    <p:extLst>
      <p:ext uri="{BB962C8B-B14F-4D97-AF65-F5344CB8AC3E}">
        <p14:creationId xmlns:p14="http://schemas.microsoft.com/office/powerpoint/2010/main" val="3169286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0"/>
            <a:ext cx="7514035" cy="635182"/>
          </a:xfrm>
        </p:spPr>
        <p:txBody>
          <a:bodyPr/>
          <a:lstStyle/>
          <a:p>
            <a:r>
              <a:rPr lang="en-GB" dirty="0" smtClean="0"/>
              <a:t>Tracking changes</a:t>
            </a:r>
            <a:endParaRPr lang="en-GB"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119" y="1954531"/>
            <a:ext cx="2471864" cy="814430"/>
          </a:xfrm>
          <a:prstGeom prst="rect">
            <a:avLst/>
          </a:prstGeom>
        </p:spPr>
      </p:pic>
      <p:pic>
        <p:nvPicPr>
          <p:cNvPr id="8" name="Picture 7"/>
          <p:cNvPicPr/>
          <p:nvPr/>
        </p:nvPicPr>
        <p:blipFill rotWithShape="1">
          <a:blip r:embed="rId3"/>
          <a:srcRect l="13366" t="58994" r="70401" b="32604"/>
          <a:stretch/>
        </p:blipFill>
        <p:spPr bwMode="auto">
          <a:xfrm>
            <a:off x="1505119" y="3009049"/>
            <a:ext cx="3038475" cy="862013"/>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4"/>
          <a:srcRect l="15217" t="68897" r="73377" b="14318"/>
          <a:stretch/>
        </p:blipFill>
        <p:spPr bwMode="auto">
          <a:xfrm>
            <a:off x="2743369" y="4075221"/>
            <a:ext cx="1800225" cy="1452563"/>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5"/>
          <a:srcRect l="13626" t="66804" r="72389" b="3779"/>
          <a:stretch/>
        </p:blipFill>
        <p:spPr bwMode="auto">
          <a:xfrm>
            <a:off x="5535217" y="2006782"/>
            <a:ext cx="2486025" cy="28665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7110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0"/>
            <a:ext cx="7514035" cy="635182"/>
          </a:xfrm>
        </p:spPr>
        <p:txBody>
          <a:bodyPr/>
          <a:lstStyle/>
          <a:p>
            <a:r>
              <a:rPr lang="en-GB" dirty="0" smtClean="0"/>
              <a:t>Tracking changes</a:t>
            </a:r>
            <a:endParaRPr lang="en-GB" dirty="0"/>
          </a:p>
        </p:txBody>
      </p:sp>
      <p:sp>
        <p:nvSpPr>
          <p:cNvPr id="3" name="Content Placeholder 2"/>
          <p:cNvSpPr>
            <a:spLocks noGrp="1"/>
          </p:cNvSpPr>
          <p:nvPr>
            <p:ph idx="1"/>
          </p:nvPr>
        </p:nvSpPr>
        <p:spPr>
          <a:xfrm>
            <a:off x="5166360" y="2117816"/>
            <a:ext cx="3460907" cy="3507377"/>
          </a:xfrm>
        </p:spPr>
        <p:txBody>
          <a:bodyPr/>
          <a:lstStyle/>
          <a:p>
            <a:pPr marL="0" indent="0">
              <a:buNone/>
            </a:pPr>
            <a:r>
              <a:rPr lang="en-GB" b="1" i="1" dirty="0" smtClean="0"/>
              <a:t>If struggling…</a:t>
            </a:r>
          </a:p>
          <a:p>
            <a:pPr lvl="0"/>
            <a:r>
              <a:rPr lang="en-GB" i="1" dirty="0" smtClean="0">
                <a:solidFill>
                  <a:srgbClr val="00B0F0"/>
                </a:solidFill>
              </a:rPr>
              <a:t>New </a:t>
            </a:r>
            <a:r>
              <a:rPr lang="en-GB" i="1" dirty="0">
                <a:solidFill>
                  <a:srgbClr val="00B0F0"/>
                </a:solidFill>
              </a:rPr>
              <a:t>information is written in blue italics </a:t>
            </a:r>
            <a:endParaRPr lang="en-GB" sz="2400" dirty="0">
              <a:solidFill>
                <a:srgbClr val="00B0F0"/>
              </a:solidFill>
            </a:endParaRPr>
          </a:p>
          <a:p>
            <a:pPr lvl="1"/>
            <a:r>
              <a:rPr lang="en-GB" i="1" dirty="0">
                <a:solidFill>
                  <a:srgbClr val="00B0F0"/>
                </a:solidFill>
              </a:rPr>
              <a:t>Please indicate in brackets which reports these amendments have originated from, i.e. (J Boggs, Educational Psychology report 05.05.2020, page 6)</a:t>
            </a:r>
            <a:endParaRPr lang="en-GB" sz="2100" dirty="0">
              <a:solidFill>
                <a:srgbClr val="00B0F0"/>
              </a:solidFill>
            </a:endParaRPr>
          </a:p>
          <a:p>
            <a:pPr lvl="0"/>
            <a:r>
              <a:rPr lang="en-GB" dirty="0">
                <a:solidFill>
                  <a:srgbClr val="FF0000"/>
                </a:solidFill>
              </a:rPr>
              <a:t>Information to be removed is </a:t>
            </a:r>
            <a:r>
              <a:rPr lang="en-GB" strike="sngStrike" dirty="0">
                <a:solidFill>
                  <a:srgbClr val="FF0000"/>
                </a:solidFill>
              </a:rPr>
              <a:t>coloured red with a strikethrough</a:t>
            </a:r>
            <a:endParaRPr lang="en-GB" sz="2400" dirty="0">
              <a:solidFill>
                <a:srgbClr val="FF0000"/>
              </a:solidFill>
            </a:endParaRPr>
          </a:p>
          <a:p>
            <a:endParaRPr lang="en-GB" dirty="0"/>
          </a:p>
        </p:txBody>
      </p:sp>
      <p:pic>
        <p:nvPicPr>
          <p:cNvPr id="7" name="Picture 6"/>
          <p:cNvPicPr/>
          <p:nvPr/>
        </p:nvPicPr>
        <p:blipFill rotWithShape="1">
          <a:blip r:embed="rId2"/>
          <a:srcRect l="18581" t="60581" r="63581" b="24994"/>
          <a:stretch/>
        </p:blipFill>
        <p:spPr bwMode="auto">
          <a:xfrm>
            <a:off x="1294040" y="2117816"/>
            <a:ext cx="3028950" cy="13430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7824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Section B: Special Educational needs</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fontScale="92500" lnSpcReduction="20000"/>
          </a:bodyPr>
          <a:lstStyle/>
          <a:p>
            <a:pPr lvl="0"/>
            <a:r>
              <a:rPr lang="en-GB" dirty="0" smtClean="0"/>
              <a:t>Identifies </a:t>
            </a:r>
            <a:r>
              <a:rPr lang="en-GB" b="1" dirty="0" smtClean="0">
                <a:solidFill>
                  <a:schemeClr val="accent1"/>
                </a:solidFill>
              </a:rPr>
              <a:t>pure strengths</a:t>
            </a:r>
          </a:p>
          <a:p>
            <a:pPr lvl="0"/>
            <a:endParaRPr lang="en-GB" b="1" dirty="0" smtClean="0">
              <a:solidFill>
                <a:schemeClr val="accent1"/>
              </a:solidFill>
            </a:endParaRPr>
          </a:p>
          <a:p>
            <a:pPr lvl="0"/>
            <a:r>
              <a:rPr lang="en-GB" dirty="0" smtClean="0"/>
              <a:t>Describes </a:t>
            </a:r>
            <a:r>
              <a:rPr lang="en-GB" b="1" dirty="0" smtClean="0">
                <a:solidFill>
                  <a:srgbClr val="00B0F0"/>
                </a:solidFill>
              </a:rPr>
              <a:t>emerging </a:t>
            </a:r>
            <a:r>
              <a:rPr lang="en-GB" b="1" dirty="0">
                <a:solidFill>
                  <a:srgbClr val="00B0F0"/>
                </a:solidFill>
              </a:rPr>
              <a:t>skills which can be built upon </a:t>
            </a:r>
            <a:r>
              <a:rPr lang="en-GB" dirty="0"/>
              <a:t>as well as difficulties which they may face. </a:t>
            </a:r>
            <a:endParaRPr lang="en-GB" dirty="0" smtClean="0"/>
          </a:p>
          <a:p>
            <a:pPr lvl="0"/>
            <a:endParaRPr lang="en-GB" dirty="0"/>
          </a:p>
          <a:p>
            <a:pPr lvl="0"/>
            <a:r>
              <a:rPr lang="en-GB" b="1" dirty="0" smtClean="0">
                <a:solidFill>
                  <a:srgbClr val="00B0F0"/>
                </a:solidFill>
              </a:rPr>
              <a:t>Refers </a:t>
            </a:r>
            <a:r>
              <a:rPr lang="en-GB" b="1" dirty="0">
                <a:solidFill>
                  <a:srgbClr val="00B0F0"/>
                </a:solidFill>
              </a:rPr>
              <a:t>to skills/abilities/knowledge </a:t>
            </a:r>
            <a:r>
              <a:rPr lang="en-GB" dirty="0"/>
              <a:t>which are </a:t>
            </a:r>
            <a:r>
              <a:rPr lang="en-GB" b="1" dirty="0">
                <a:solidFill>
                  <a:srgbClr val="00B0F0"/>
                </a:solidFill>
              </a:rPr>
              <a:t>in their infancy </a:t>
            </a:r>
            <a:r>
              <a:rPr lang="en-GB" dirty="0"/>
              <a:t>and </a:t>
            </a:r>
            <a:r>
              <a:rPr lang="en-GB" b="1" dirty="0">
                <a:solidFill>
                  <a:srgbClr val="00B0F0"/>
                </a:solidFill>
              </a:rPr>
              <a:t>can be developed upon</a:t>
            </a:r>
            <a:r>
              <a:rPr lang="en-GB" dirty="0"/>
              <a:t>. </a:t>
            </a:r>
            <a:endParaRPr lang="en-GB" dirty="0" smtClean="0"/>
          </a:p>
          <a:p>
            <a:pPr lvl="0"/>
            <a:endParaRPr lang="en-GB" dirty="0"/>
          </a:p>
          <a:p>
            <a:pPr lvl="0"/>
            <a:r>
              <a:rPr lang="en-GB" b="1" dirty="0" smtClean="0">
                <a:solidFill>
                  <a:srgbClr val="00B0F0"/>
                </a:solidFill>
              </a:rPr>
              <a:t>Describe </a:t>
            </a:r>
            <a:r>
              <a:rPr lang="en-GB" b="1" dirty="0">
                <a:solidFill>
                  <a:srgbClr val="00B0F0"/>
                </a:solidFill>
              </a:rPr>
              <a:t>deficits and struggles </a:t>
            </a:r>
            <a:r>
              <a:rPr lang="en-GB" dirty="0" smtClean="0"/>
              <a:t>as </a:t>
            </a:r>
            <a:r>
              <a:rPr lang="en-GB" dirty="0"/>
              <a:t>well as the ‘</a:t>
            </a:r>
            <a:r>
              <a:rPr lang="en-GB" b="1" dirty="0"/>
              <a:t>impact</a:t>
            </a:r>
            <a:r>
              <a:rPr lang="en-GB" dirty="0"/>
              <a:t>’ these have / could potentially have on the child / young person. </a:t>
            </a:r>
          </a:p>
        </p:txBody>
      </p:sp>
    </p:spTree>
    <p:extLst>
      <p:ext uri="{BB962C8B-B14F-4D97-AF65-F5344CB8AC3E}">
        <p14:creationId xmlns:p14="http://schemas.microsoft.com/office/powerpoint/2010/main" val="3253212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NEW: Preparation for adulthood</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en-US" dirty="0"/>
              <a:t>To be completed for young people in Year 9 (at the latest) and </a:t>
            </a:r>
            <a:r>
              <a:rPr lang="en-US" dirty="0" smtClean="0"/>
              <a:t>over</a:t>
            </a:r>
          </a:p>
          <a:p>
            <a:pPr marL="0" indent="0">
              <a:buNone/>
            </a:pPr>
            <a:endParaRPr lang="en-US" sz="300" dirty="0"/>
          </a:p>
          <a:p>
            <a:r>
              <a:rPr lang="en-US" dirty="0" smtClean="0"/>
              <a:t>Some EHC plans may require Strengths and Needs in these sections</a:t>
            </a:r>
          </a:p>
          <a:p>
            <a:pPr lvl="1"/>
            <a:r>
              <a:rPr lang="en-US" dirty="0"/>
              <a:t>Higher education and/or </a:t>
            </a:r>
            <a:r>
              <a:rPr lang="en-US" dirty="0" smtClean="0"/>
              <a:t>employment</a:t>
            </a:r>
          </a:p>
          <a:p>
            <a:pPr lvl="1"/>
            <a:r>
              <a:rPr lang="en-US" dirty="0" smtClean="0"/>
              <a:t>Independent living</a:t>
            </a:r>
          </a:p>
          <a:p>
            <a:pPr lvl="1"/>
            <a:r>
              <a:rPr lang="en-US" dirty="0" smtClean="0"/>
              <a:t>Participating in society</a:t>
            </a:r>
          </a:p>
          <a:p>
            <a:pPr lvl="1"/>
            <a:r>
              <a:rPr lang="en-US" dirty="0" smtClean="0"/>
              <a:t>Being as healthy as possible in adult life</a:t>
            </a:r>
          </a:p>
          <a:p>
            <a:pPr marL="342900" lvl="1" indent="0">
              <a:buNone/>
            </a:pPr>
            <a:endParaRPr lang="en-US" sz="375" dirty="0"/>
          </a:p>
          <a:p>
            <a:r>
              <a:rPr lang="en-US" dirty="0" smtClean="0"/>
              <a:t>These 4 sections are extensions of the 4 main areas of need not replacements</a:t>
            </a:r>
          </a:p>
        </p:txBody>
      </p:sp>
    </p:spTree>
    <p:extLst>
      <p:ext uri="{BB962C8B-B14F-4D97-AF65-F5344CB8AC3E}">
        <p14:creationId xmlns:p14="http://schemas.microsoft.com/office/powerpoint/2010/main" val="455645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Preparation for adulthood</a:t>
            </a:r>
            <a:endParaRPr lang="en-GB" dirty="0"/>
          </a:p>
        </p:txBody>
      </p:sp>
      <p:graphicFrame>
        <p:nvGraphicFramePr>
          <p:cNvPr id="3" name="Content Placeholder 2"/>
          <p:cNvGraphicFramePr>
            <a:graphicFrameLocks noGrp="1"/>
          </p:cNvGraphicFramePr>
          <p:nvPr>
            <p:ph idx="1"/>
            <p:extLst/>
          </p:nvPr>
        </p:nvGraphicFramePr>
        <p:xfrm>
          <a:off x="1113235" y="2131219"/>
          <a:ext cx="7514034" cy="3158490"/>
        </p:xfrm>
        <a:graphic>
          <a:graphicData uri="http://schemas.openxmlformats.org/drawingml/2006/table">
            <a:tbl>
              <a:tblPr firstRow="1" bandRow="1">
                <a:tableStyleId>{5C22544A-7EE6-4342-B048-85BDC9FD1C3A}</a:tableStyleId>
              </a:tblPr>
              <a:tblGrid>
                <a:gridCol w="1315640">
                  <a:extLst>
                    <a:ext uri="{9D8B030D-6E8A-4147-A177-3AD203B41FA5}">
                      <a16:colId xmlns:a16="http://schemas.microsoft.com/office/drawing/2014/main" val="508325956"/>
                    </a:ext>
                  </a:extLst>
                </a:gridCol>
                <a:gridCol w="6198394">
                  <a:extLst>
                    <a:ext uri="{9D8B030D-6E8A-4147-A177-3AD203B41FA5}">
                      <a16:colId xmlns:a16="http://schemas.microsoft.com/office/drawing/2014/main" val="1639841553"/>
                    </a:ext>
                  </a:extLst>
                </a:gridCol>
              </a:tblGrid>
              <a:tr h="278130">
                <a:tc>
                  <a:txBody>
                    <a:bodyPr/>
                    <a:lstStyle/>
                    <a:p>
                      <a:r>
                        <a:rPr lang="en-US" sz="1000" dirty="0" smtClean="0"/>
                        <a:t>Area of need</a:t>
                      </a:r>
                      <a:endParaRPr lang="en-GB" sz="1000" dirty="0"/>
                    </a:p>
                  </a:txBody>
                  <a:tcPr marL="68580" marR="68580" marT="34290" marB="34290"/>
                </a:tc>
                <a:tc>
                  <a:txBody>
                    <a:bodyPr/>
                    <a:lstStyle/>
                    <a:p>
                      <a:r>
                        <a:rPr lang="en-US" sz="1000" dirty="0" smtClean="0"/>
                        <a:t>Probe questions</a:t>
                      </a:r>
                      <a:endParaRPr lang="en-GB" sz="1000" dirty="0"/>
                    </a:p>
                  </a:txBody>
                  <a:tcPr marL="68580" marR="68580" marT="34290" marB="34290"/>
                </a:tc>
                <a:extLst>
                  <a:ext uri="{0D108BD9-81ED-4DB2-BD59-A6C34878D82A}">
                    <a16:rowId xmlns:a16="http://schemas.microsoft.com/office/drawing/2014/main" val="2739634274"/>
                  </a:ext>
                </a:extLst>
              </a:tr>
              <a:tr h="800100">
                <a:tc>
                  <a:txBody>
                    <a:bodyPr/>
                    <a:lstStyle/>
                    <a:p>
                      <a:r>
                        <a:rPr lang="en-GB" sz="1000" b="0" dirty="0" smtClean="0"/>
                        <a:t>HE and</a:t>
                      </a:r>
                      <a:r>
                        <a:rPr lang="en-GB" sz="1000" b="0" baseline="0" dirty="0" smtClean="0"/>
                        <a:t> / or </a:t>
                      </a:r>
                      <a:r>
                        <a:rPr lang="en-GB" sz="1000" b="0" dirty="0" smtClean="0"/>
                        <a:t>employment</a:t>
                      </a:r>
                      <a:endParaRPr lang="en-GB" sz="1000" b="0" dirty="0"/>
                    </a:p>
                  </a:txBody>
                  <a:tcPr marL="68580" marR="68580" marT="34290" marB="34290"/>
                </a:tc>
                <a:tc>
                  <a:txBody>
                    <a:bodyPr/>
                    <a:lstStyle/>
                    <a:p>
                      <a:pPr marL="285750" indent="-285750">
                        <a:buFont typeface="Arial" panose="020B0604020202020204" pitchFamily="34" charset="0"/>
                        <a:buChar char="•"/>
                      </a:pPr>
                      <a:r>
                        <a:rPr lang="en-US" sz="1200" dirty="0" smtClean="0"/>
                        <a:t>Do</a:t>
                      </a:r>
                      <a:r>
                        <a:rPr lang="en-US" sz="1200" baseline="0" dirty="0" smtClean="0"/>
                        <a:t> they have a part time job? This could be paid or voluntary work</a:t>
                      </a:r>
                      <a:endParaRPr lang="en-GB" sz="1200" baseline="0" dirty="0" smtClean="0"/>
                    </a:p>
                    <a:p>
                      <a:pPr marL="285750" indent="-285750">
                        <a:buFont typeface="Arial" panose="020B0604020202020204" pitchFamily="34" charset="0"/>
                        <a:buChar char="•"/>
                      </a:pPr>
                      <a:r>
                        <a:rPr lang="en-US" sz="1200" baseline="0" dirty="0" smtClean="0"/>
                        <a:t>Have they completed work experience?</a:t>
                      </a:r>
                    </a:p>
                    <a:p>
                      <a:pPr marL="285750" indent="-285750">
                        <a:buFont typeface="Arial" panose="020B0604020202020204" pitchFamily="34" charset="0"/>
                        <a:buChar char="•"/>
                      </a:pPr>
                      <a:r>
                        <a:rPr lang="en-US" sz="1200" baseline="0" dirty="0" smtClean="0"/>
                        <a:t>What are their career aspirations (triangulated with Section A)? What course are they studying which will / could lead onto either HE or employment?</a:t>
                      </a:r>
                    </a:p>
                  </a:txBody>
                  <a:tcPr marL="68580" marR="68580" marT="34290" marB="34290"/>
                </a:tc>
                <a:extLst>
                  <a:ext uri="{0D108BD9-81ED-4DB2-BD59-A6C34878D82A}">
                    <a16:rowId xmlns:a16="http://schemas.microsoft.com/office/drawing/2014/main" val="2342280916"/>
                  </a:ext>
                </a:extLst>
              </a:tr>
              <a:tr h="800100">
                <a:tc>
                  <a:txBody>
                    <a:bodyPr/>
                    <a:lstStyle/>
                    <a:p>
                      <a:r>
                        <a:rPr lang="en-US" sz="1000" b="0" dirty="0" smtClean="0"/>
                        <a:t>Independent Living</a:t>
                      </a:r>
                      <a:endParaRPr lang="en-GB" sz="1000" b="0" dirty="0"/>
                    </a:p>
                  </a:txBody>
                  <a:tcPr marL="68580" marR="68580" marT="34290" marB="34290"/>
                </a:tc>
                <a:tc>
                  <a:txBody>
                    <a:bodyPr/>
                    <a:lstStyle/>
                    <a:p>
                      <a:pPr marL="285750" indent="-285750">
                        <a:buFont typeface="Arial" panose="020B0604020202020204" pitchFamily="34" charset="0"/>
                        <a:buChar char="•"/>
                      </a:pPr>
                      <a:r>
                        <a:rPr lang="en-US" sz="1200" dirty="0" smtClean="0"/>
                        <a:t>Can they cook a simple meal or make a drink for themselves?</a:t>
                      </a:r>
                    </a:p>
                    <a:p>
                      <a:pPr marL="285750" indent="-285750">
                        <a:buFont typeface="Arial" panose="020B0604020202020204" pitchFamily="34" charset="0"/>
                        <a:buChar char="•"/>
                      </a:pPr>
                      <a:r>
                        <a:rPr lang="en-US" sz="1200" dirty="0" smtClean="0"/>
                        <a:t>Do they under stand the value of money?</a:t>
                      </a:r>
                      <a:r>
                        <a:rPr lang="en-US" sz="1200" baseline="0" dirty="0" smtClean="0"/>
                        <a:t> Can they apply this to a practical experience?</a:t>
                      </a:r>
                    </a:p>
                    <a:p>
                      <a:pPr marL="285750" indent="-285750">
                        <a:buFont typeface="Arial" panose="020B0604020202020204" pitchFamily="34" charset="0"/>
                        <a:buChar char="•"/>
                      </a:pPr>
                      <a:r>
                        <a:rPr lang="en-US" sz="1200" baseline="0" dirty="0" smtClean="0"/>
                        <a:t>Are they able to travel independently? Do they want to learning how to drive (triangulated with Section A)?  </a:t>
                      </a:r>
                      <a:endParaRPr lang="en-GB" sz="1200" dirty="0"/>
                    </a:p>
                  </a:txBody>
                  <a:tcPr marL="68580" marR="68580" marT="34290" marB="34290"/>
                </a:tc>
                <a:extLst>
                  <a:ext uri="{0D108BD9-81ED-4DB2-BD59-A6C34878D82A}">
                    <a16:rowId xmlns:a16="http://schemas.microsoft.com/office/drawing/2014/main" val="2244880636"/>
                  </a:ext>
                </a:extLst>
              </a:tr>
              <a:tr h="434340">
                <a:tc>
                  <a:txBody>
                    <a:bodyPr/>
                    <a:lstStyle/>
                    <a:p>
                      <a:r>
                        <a:rPr lang="en-US" sz="1000" b="0" dirty="0" smtClean="0"/>
                        <a:t>Participation</a:t>
                      </a:r>
                      <a:r>
                        <a:rPr lang="en-US" sz="1000" b="0" baseline="0" dirty="0" smtClean="0"/>
                        <a:t> in society</a:t>
                      </a:r>
                      <a:endParaRPr lang="en-GB" sz="1000" b="0" dirty="0"/>
                    </a:p>
                  </a:txBody>
                  <a:tcPr marL="68580" marR="68580" marT="34290" marB="34290"/>
                </a:tc>
                <a:tc>
                  <a:txBody>
                    <a:bodyPr/>
                    <a:lstStyle/>
                    <a:p>
                      <a:pPr marL="285750" indent="-285750">
                        <a:buFont typeface="Arial" panose="020B0604020202020204" pitchFamily="34" charset="0"/>
                        <a:buChar char="•"/>
                      </a:pPr>
                      <a:r>
                        <a:rPr lang="en-US" sz="1200" dirty="0" smtClean="0"/>
                        <a:t>Do they attend clubs / </a:t>
                      </a:r>
                      <a:r>
                        <a:rPr lang="en-US" sz="1200" dirty="0" err="1" smtClean="0"/>
                        <a:t>organisations</a:t>
                      </a:r>
                      <a:r>
                        <a:rPr lang="en-US" sz="1200" baseline="0" dirty="0" smtClean="0"/>
                        <a:t> in their community? What is the impact on doing so?</a:t>
                      </a:r>
                    </a:p>
                    <a:p>
                      <a:pPr marL="285750" indent="-285750">
                        <a:buFont typeface="Arial" panose="020B0604020202020204" pitchFamily="34" charset="0"/>
                        <a:buChar char="•"/>
                      </a:pPr>
                      <a:r>
                        <a:rPr lang="en-US" sz="1200" baseline="0" dirty="0" smtClean="0"/>
                        <a:t>What networks do they have / are apart?</a:t>
                      </a:r>
                      <a:endParaRPr lang="en-GB" sz="1200" dirty="0"/>
                    </a:p>
                  </a:txBody>
                  <a:tcPr marL="68580" marR="68580" marT="34290" marB="34290"/>
                </a:tc>
                <a:extLst>
                  <a:ext uri="{0D108BD9-81ED-4DB2-BD59-A6C34878D82A}">
                    <a16:rowId xmlns:a16="http://schemas.microsoft.com/office/drawing/2014/main" val="2642621704"/>
                  </a:ext>
                </a:extLst>
              </a:tr>
              <a:tr h="800100">
                <a:tc>
                  <a:txBody>
                    <a:bodyPr/>
                    <a:lstStyle/>
                    <a:p>
                      <a:r>
                        <a:rPr lang="en-US" sz="1000" b="0" dirty="0" smtClean="0"/>
                        <a:t>Being as</a:t>
                      </a:r>
                      <a:r>
                        <a:rPr lang="en-US" sz="1000" b="0" baseline="0" dirty="0" smtClean="0"/>
                        <a:t> healthy as possible in Adult Life</a:t>
                      </a:r>
                      <a:endParaRPr lang="en-GB" sz="1000" b="0" dirty="0"/>
                    </a:p>
                  </a:txBody>
                  <a:tcPr marL="68580" marR="68580" marT="34290" marB="34290"/>
                </a:tc>
                <a:tc>
                  <a:txBody>
                    <a:bodyPr/>
                    <a:lstStyle/>
                    <a:p>
                      <a:pPr marL="285750" indent="-285750">
                        <a:buFont typeface="Arial" panose="020B0604020202020204" pitchFamily="34" charset="0"/>
                        <a:buChar char="•"/>
                      </a:pPr>
                      <a:r>
                        <a:rPr lang="en-US" sz="1200" dirty="0" smtClean="0"/>
                        <a:t>Are they able to tend to their self care needs?</a:t>
                      </a:r>
                    </a:p>
                    <a:p>
                      <a:pPr marL="285750" indent="-285750">
                        <a:buFont typeface="Arial" panose="020B0604020202020204" pitchFamily="34" charset="0"/>
                        <a:buChar char="•"/>
                      </a:pPr>
                      <a:r>
                        <a:rPr lang="en-US" sz="1200" dirty="0" smtClean="0"/>
                        <a:t>Can they make good choices in regards to diet?</a:t>
                      </a:r>
                    </a:p>
                    <a:p>
                      <a:pPr marL="285750" indent="-285750">
                        <a:buFont typeface="Arial" panose="020B0604020202020204" pitchFamily="34" charset="0"/>
                        <a:buChar char="•"/>
                      </a:pPr>
                      <a:r>
                        <a:rPr lang="en-US" sz="1200" dirty="0" smtClean="0"/>
                        <a:t>Do they play sports</a:t>
                      </a:r>
                      <a:r>
                        <a:rPr lang="en-US" sz="1200" baseline="0" dirty="0" smtClean="0"/>
                        <a:t> or are they active in other ways and under stand the benefits of a healthy lifestyle?</a:t>
                      </a:r>
                      <a:endParaRPr lang="en-GB" sz="1200" dirty="0"/>
                    </a:p>
                  </a:txBody>
                  <a:tcPr marL="68580" marR="68580" marT="34290" marB="34290"/>
                </a:tc>
                <a:extLst>
                  <a:ext uri="{0D108BD9-81ED-4DB2-BD59-A6C34878D82A}">
                    <a16:rowId xmlns:a16="http://schemas.microsoft.com/office/drawing/2014/main" val="2393942939"/>
                  </a:ext>
                </a:extLst>
              </a:tr>
            </a:tbl>
          </a:graphicData>
        </a:graphic>
      </p:graphicFrame>
    </p:spTree>
    <p:extLst>
      <p:ext uri="{BB962C8B-B14F-4D97-AF65-F5344CB8AC3E}">
        <p14:creationId xmlns:p14="http://schemas.microsoft.com/office/powerpoint/2010/main" val="2152970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Section E: Outcomes</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pPr marL="0" indent="0">
              <a:buNone/>
            </a:pPr>
            <a:r>
              <a:rPr lang="en-GB" dirty="0" smtClean="0"/>
              <a:t>9.66 </a:t>
            </a:r>
            <a:r>
              <a:rPr lang="en-GB" dirty="0" err="1" smtClean="0"/>
              <a:t>CoP</a:t>
            </a:r>
            <a:r>
              <a:rPr lang="en-GB" dirty="0" smtClean="0"/>
              <a:t> 2015</a:t>
            </a:r>
          </a:p>
          <a:p>
            <a:pPr marL="0" indent="0" defTabSz="685800">
              <a:spcAft>
                <a:spcPts val="0"/>
              </a:spcAft>
              <a:buClrTx/>
              <a:buSzTx/>
              <a:buNone/>
            </a:pPr>
            <a:r>
              <a:rPr lang="en-GB" dirty="0">
                <a:solidFill>
                  <a:prstClr val="black"/>
                </a:solidFill>
                <a:latin typeface="Calibri"/>
              </a:rPr>
              <a:t>An outcome can be defined as the </a:t>
            </a:r>
            <a:r>
              <a:rPr lang="en-GB" b="1" dirty="0">
                <a:solidFill>
                  <a:prstClr val="black"/>
                </a:solidFill>
                <a:latin typeface="Calibri"/>
              </a:rPr>
              <a:t>benefit or difference made</a:t>
            </a:r>
            <a:r>
              <a:rPr lang="en-GB" dirty="0">
                <a:solidFill>
                  <a:prstClr val="black"/>
                </a:solidFill>
                <a:latin typeface="Calibri"/>
              </a:rPr>
              <a:t> to an individual as a result of an intervention. </a:t>
            </a:r>
            <a:r>
              <a:rPr lang="en-GB" dirty="0" smtClean="0">
                <a:solidFill>
                  <a:prstClr val="black"/>
                </a:solidFill>
                <a:latin typeface="Calibri"/>
              </a:rPr>
              <a:t>It </a:t>
            </a:r>
            <a:r>
              <a:rPr lang="en-GB" dirty="0">
                <a:solidFill>
                  <a:prstClr val="black"/>
                </a:solidFill>
                <a:latin typeface="Calibri"/>
              </a:rPr>
              <a:t>should be personal and not expressed from a service perspective; it should be something that those involved have control and </a:t>
            </a:r>
            <a:r>
              <a:rPr lang="en-GB" dirty="0" smtClean="0">
                <a:solidFill>
                  <a:prstClr val="black"/>
                </a:solidFill>
                <a:latin typeface="Calibri"/>
              </a:rPr>
              <a:t>influence over</a:t>
            </a:r>
            <a:r>
              <a:rPr lang="en-GB" dirty="0">
                <a:solidFill>
                  <a:prstClr val="black"/>
                </a:solidFill>
                <a:latin typeface="Calibri"/>
              </a:rPr>
              <a:t>, and while it does not always have to be formal or accredited, it should be </a:t>
            </a:r>
            <a:r>
              <a:rPr lang="en-GB" b="1" dirty="0">
                <a:solidFill>
                  <a:prstClr val="black"/>
                </a:solidFill>
                <a:latin typeface="Calibri"/>
              </a:rPr>
              <a:t>specific, measurable, achievable, realistic and time bound (SMART)</a:t>
            </a:r>
            <a:r>
              <a:rPr lang="en-GB" dirty="0">
                <a:solidFill>
                  <a:prstClr val="black"/>
                </a:solidFill>
                <a:latin typeface="Calibri"/>
              </a:rPr>
              <a:t>. </a:t>
            </a:r>
          </a:p>
          <a:p>
            <a:pPr marL="0" indent="0">
              <a:buNone/>
            </a:pPr>
            <a:endParaRPr lang="en-GB" dirty="0" smtClean="0"/>
          </a:p>
        </p:txBody>
      </p:sp>
    </p:spTree>
    <p:extLst>
      <p:ext uri="{BB962C8B-B14F-4D97-AF65-F5344CB8AC3E}">
        <p14:creationId xmlns:p14="http://schemas.microsoft.com/office/powerpoint/2010/main" val="1193304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 and Welcome</a:t>
            </a:r>
            <a:endParaRPr lang="en-GB" dirty="0"/>
          </a:p>
        </p:txBody>
      </p:sp>
      <p:sp>
        <p:nvSpPr>
          <p:cNvPr id="3" name="Content Placeholder 2"/>
          <p:cNvSpPr>
            <a:spLocks noGrp="1"/>
          </p:cNvSpPr>
          <p:nvPr>
            <p:ph idx="1"/>
          </p:nvPr>
        </p:nvSpPr>
        <p:spPr/>
        <p:txBody>
          <a:bodyPr/>
          <a:lstStyle/>
          <a:p>
            <a:pPr marL="0" indent="0">
              <a:buNone/>
            </a:pPr>
            <a:r>
              <a:rPr lang="en-GB" dirty="0" smtClean="0"/>
              <a:t>New hybrid format: </a:t>
            </a:r>
          </a:p>
          <a:p>
            <a:r>
              <a:rPr lang="en-GB" dirty="0" smtClean="0"/>
              <a:t>Option 1: Brief highlights on YouTube – link available on day</a:t>
            </a:r>
          </a:p>
          <a:p>
            <a:pPr marL="0" indent="0">
              <a:buNone/>
            </a:pPr>
            <a:r>
              <a:rPr lang="en-GB" dirty="0" smtClean="0"/>
              <a:t>or</a:t>
            </a:r>
          </a:p>
          <a:p>
            <a:r>
              <a:rPr lang="en-GB" dirty="0" smtClean="0"/>
              <a:t>Option 2:Live webinar format. 9 – 12</a:t>
            </a:r>
          </a:p>
          <a:p>
            <a:r>
              <a:rPr lang="en-GB" dirty="0" smtClean="0"/>
              <a:t>Slides and video format always available on BSOL after meetings.</a:t>
            </a:r>
            <a:endParaRPr lang="en-GB" dirty="0"/>
          </a:p>
        </p:txBody>
      </p:sp>
    </p:spTree>
    <p:extLst>
      <p:ext uri="{BB962C8B-B14F-4D97-AF65-F5344CB8AC3E}">
        <p14:creationId xmlns:p14="http://schemas.microsoft.com/office/powerpoint/2010/main" val="386815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Outcome timeframes</a:t>
            </a:r>
            <a:endParaRPr lang="en-GB"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378" y="2067925"/>
            <a:ext cx="6044559" cy="3437279"/>
          </a:xfrm>
          <a:prstGeom prst="rect">
            <a:avLst/>
          </a:prstGeom>
        </p:spPr>
      </p:pic>
    </p:spTree>
    <p:extLst>
      <p:ext uri="{BB962C8B-B14F-4D97-AF65-F5344CB8AC3E}">
        <p14:creationId xmlns:p14="http://schemas.microsoft.com/office/powerpoint/2010/main" val="3161773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37210"/>
          </a:xfrm>
        </p:spPr>
        <p:txBody>
          <a:bodyPr>
            <a:normAutofit fontScale="90000"/>
          </a:bodyPr>
          <a:lstStyle/>
          <a:p>
            <a:r>
              <a:rPr lang="en-GB" dirty="0" smtClean="0"/>
              <a:t>Proposing new outcomes</a:t>
            </a:r>
            <a:endParaRPr lang="en-GB" dirty="0"/>
          </a:p>
        </p:txBody>
      </p:sp>
      <p:sp>
        <p:nvSpPr>
          <p:cNvPr id="3" name="Content Placeholder 2"/>
          <p:cNvSpPr>
            <a:spLocks noGrp="1"/>
          </p:cNvSpPr>
          <p:nvPr>
            <p:ph idx="1"/>
          </p:nvPr>
        </p:nvSpPr>
        <p:spPr>
          <a:xfrm>
            <a:off x="1113233" y="2032908"/>
            <a:ext cx="7514035" cy="3167743"/>
          </a:xfrm>
        </p:spPr>
        <p:txBody>
          <a:bodyPr/>
          <a:lstStyle/>
          <a:p>
            <a:pPr marL="0" indent="0">
              <a:buNone/>
            </a:pPr>
            <a:r>
              <a:rPr lang="en-GB" b="1" dirty="0" smtClean="0"/>
              <a:t>Year 5</a:t>
            </a:r>
          </a:p>
          <a:p>
            <a:r>
              <a:rPr lang="en-GB" dirty="0" smtClean="0"/>
              <a:t>Long Term  - End of year 9 or year 11</a:t>
            </a:r>
          </a:p>
          <a:p>
            <a:r>
              <a:rPr lang="en-GB" dirty="0" smtClean="0"/>
              <a:t>Medium Term – End of year 8 or year 9</a:t>
            </a:r>
          </a:p>
          <a:p>
            <a:pPr marL="0" indent="0">
              <a:buNone/>
            </a:pPr>
            <a:endParaRPr lang="en-GB" dirty="0" smtClean="0"/>
          </a:p>
          <a:p>
            <a:pPr marL="0" indent="0">
              <a:buNone/>
            </a:pPr>
            <a:r>
              <a:rPr lang="en-GB" b="1" dirty="0" smtClean="0"/>
              <a:t>Year 10</a:t>
            </a:r>
          </a:p>
          <a:p>
            <a:r>
              <a:rPr lang="en-GB" dirty="0" smtClean="0"/>
              <a:t>Long term - End of year 14</a:t>
            </a:r>
          </a:p>
          <a:p>
            <a:r>
              <a:rPr lang="en-GB" dirty="0" smtClean="0"/>
              <a:t>Medium Term – End of year 13</a:t>
            </a:r>
          </a:p>
          <a:p>
            <a:endParaRPr lang="en-GB" dirty="0"/>
          </a:p>
        </p:txBody>
      </p:sp>
    </p:spTree>
    <p:extLst>
      <p:ext uri="{BB962C8B-B14F-4D97-AF65-F5344CB8AC3E}">
        <p14:creationId xmlns:p14="http://schemas.microsoft.com/office/powerpoint/2010/main" val="133437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Remember when proposing changes to Section B</a:t>
            </a:r>
            <a:endParaRPr lang="en-GB" dirty="0"/>
          </a:p>
        </p:txBody>
      </p:sp>
      <p:graphicFrame>
        <p:nvGraphicFramePr>
          <p:cNvPr id="3" name="Content Placeholder 2"/>
          <p:cNvGraphicFramePr>
            <a:graphicFrameLocks noGrp="1"/>
          </p:cNvGraphicFramePr>
          <p:nvPr>
            <p:ph idx="1"/>
            <p:extLst/>
          </p:nvPr>
        </p:nvGraphicFramePr>
        <p:xfrm>
          <a:off x="1113235" y="2131219"/>
          <a:ext cx="7514034" cy="2815590"/>
        </p:xfrm>
        <a:graphic>
          <a:graphicData uri="http://schemas.openxmlformats.org/drawingml/2006/table">
            <a:tbl>
              <a:tblPr firstRow="1" bandRow="1">
                <a:tableStyleId>{5C22544A-7EE6-4342-B048-85BDC9FD1C3A}</a:tableStyleId>
              </a:tblPr>
              <a:tblGrid>
                <a:gridCol w="3757017">
                  <a:extLst>
                    <a:ext uri="{9D8B030D-6E8A-4147-A177-3AD203B41FA5}">
                      <a16:colId xmlns:a16="http://schemas.microsoft.com/office/drawing/2014/main" val="3225636617"/>
                    </a:ext>
                  </a:extLst>
                </a:gridCol>
                <a:gridCol w="3757017">
                  <a:extLst>
                    <a:ext uri="{9D8B030D-6E8A-4147-A177-3AD203B41FA5}">
                      <a16:colId xmlns:a16="http://schemas.microsoft.com/office/drawing/2014/main" val="4149945950"/>
                    </a:ext>
                  </a:extLst>
                </a:gridCol>
              </a:tblGrid>
              <a:tr h="278130">
                <a:tc>
                  <a:txBody>
                    <a:bodyPr/>
                    <a:lstStyle/>
                    <a:p>
                      <a:r>
                        <a:rPr lang="en-US" sz="1000" dirty="0" smtClean="0"/>
                        <a:t>Strengths </a:t>
                      </a:r>
                      <a:endParaRPr lang="en-GB" sz="1000" dirty="0"/>
                    </a:p>
                  </a:txBody>
                  <a:tcPr marL="68580" marR="68580" marT="34290" marB="34290"/>
                </a:tc>
                <a:tc>
                  <a:txBody>
                    <a:bodyPr/>
                    <a:lstStyle/>
                    <a:p>
                      <a:r>
                        <a:rPr lang="en-US" sz="1000" dirty="0" smtClean="0"/>
                        <a:t>Needs</a:t>
                      </a:r>
                      <a:endParaRPr lang="en-GB" sz="1000" dirty="0"/>
                    </a:p>
                  </a:txBody>
                  <a:tcPr marL="68580" marR="68580" marT="34290" marB="34290"/>
                </a:tc>
                <a:extLst>
                  <a:ext uri="{0D108BD9-81ED-4DB2-BD59-A6C34878D82A}">
                    <a16:rowId xmlns:a16="http://schemas.microsoft.com/office/drawing/2014/main" val="438906577"/>
                  </a:ext>
                </a:extLst>
              </a:tr>
              <a:tr h="1765935">
                <a:tc>
                  <a:txBody>
                    <a:bodyPr/>
                    <a:lstStyle/>
                    <a:p>
                      <a:endParaRPr lang="en-US" sz="1000" dirty="0" smtClean="0"/>
                    </a:p>
                    <a:p>
                      <a:r>
                        <a:rPr lang="en-US" sz="1000" dirty="0" smtClean="0"/>
                        <a:t>Pure can do’s </a:t>
                      </a:r>
                    </a:p>
                    <a:p>
                      <a:endParaRPr lang="en-US" sz="1000" dirty="0" smtClean="0"/>
                    </a:p>
                    <a:p>
                      <a:r>
                        <a:rPr lang="en-US" sz="1000" dirty="0" smtClean="0"/>
                        <a:t>Positive statements</a:t>
                      </a:r>
                    </a:p>
                    <a:p>
                      <a:endParaRPr lang="en-US" sz="1000" dirty="0" smtClean="0"/>
                    </a:p>
                    <a:p>
                      <a:r>
                        <a:rPr lang="en-US" sz="1000" dirty="0" smtClean="0"/>
                        <a:t>What the child / young person has achieved</a:t>
                      </a:r>
                    </a:p>
                    <a:p>
                      <a:pPr marL="285750" indent="-285750">
                        <a:buFont typeface="Arial" panose="020B0604020202020204" pitchFamily="34" charset="0"/>
                        <a:buChar char="•"/>
                      </a:pPr>
                      <a:r>
                        <a:rPr lang="en-US" sz="1000" dirty="0" smtClean="0"/>
                        <a:t>May indicate small steps which to the</a:t>
                      </a:r>
                      <a:r>
                        <a:rPr lang="en-US" sz="1000" baseline="0" dirty="0" smtClean="0"/>
                        <a:t> individual are positive achievements</a:t>
                      </a:r>
                      <a:endParaRPr lang="en-US" sz="1000" dirty="0" smtClean="0"/>
                    </a:p>
                    <a:p>
                      <a:endParaRPr lang="en-US" sz="1000" dirty="0" smtClean="0"/>
                    </a:p>
                    <a:p>
                      <a:r>
                        <a:rPr lang="en-US" sz="1000" dirty="0" smtClean="0"/>
                        <a:t>Contains</a:t>
                      </a:r>
                      <a:r>
                        <a:rPr lang="en-US" sz="1000" baseline="0" dirty="0" smtClean="0"/>
                        <a:t> no negatives</a:t>
                      </a:r>
                      <a:endParaRPr lang="en-US" sz="1000" dirty="0" smtClean="0"/>
                    </a:p>
                    <a:p>
                      <a:endParaRPr lang="en-GB" sz="1000" dirty="0"/>
                    </a:p>
                  </a:txBody>
                  <a:tcPr marL="68580" marR="68580" marT="34290" marB="34290"/>
                </a:tc>
                <a:tc>
                  <a:txBody>
                    <a:bodyPr/>
                    <a:lstStyle/>
                    <a:p>
                      <a:endParaRPr lang="en-US" sz="1000" dirty="0" smtClean="0"/>
                    </a:p>
                    <a:p>
                      <a:r>
                        <a:rPr lang="en-US" sz="1000" dirty="0" smtClean="0"/>
                        <a:t>Barriers to learning</a:t>
                      </a:r>
                    </a:p>
                    <a:p>
                      <a:pPr marL="285750" indent="-285750">
                        <a:buFont typeface="Arial" panose="020B0604020202020204" pitchFamily="34" charset="0"/>
                        <a:buChar char="•"/>
                      </a:pPr>
                      <a:r>
                        <a:rPr lang="en-US" sz="1000" dirty="0" smtClean="0"/>
                        <a:t>Skills which the young person is </a:t>
                      </a:r>
                      <a:r>
                        <a:rPr lang="en-US" sz="1000" b="1" dirty="0" smtClean="0"/>
                        <a:t>‘yet to’</a:t>
                      </a:r>
                      <a:r>
                        <a:rPr lang="en-US" sz="1000" b="0" dirty="0" smtClean="0"/>
                        <a:t> accomplish</a:t>
                      </a:r>
                    </a:p>
                    <a:p>
                      <a:pPr marL="285750" indent="-285750">
                        <a:buFont typeface="Arial" panose="020B0604020202020204" pitchFamily="34" charset="0"/>
                        <a:buChar char="•"/>
                      </a:pPr>
                      <a:r>
                        <a:rPr lang="en-US" sz="1000" b="0" dirty="0" smtClean="0"/>
                        <a:t>Areas / skills</a:t>
                      </a:r>
                      <a:r>
                        <a:rPr lang="en-US" sz="1000" b="0" baseline="0" dirty="0" smtClean="0"/>
                        <a:t> which they find difficult</a:t>
                      </a:r>
                    </a:p>
                    <a:p>
                      <a:endParaRPr lang="en-US" sz="1000" dirty="0" smtClean="0"/>
                    </a:p>
                    <a:p>
                      <a:r>
                        <a:rPr lang="en-US" sz="1000" b="1" dirty="0" smtClean="0"/>
                        <a:t>Needs</a:t>
                      </a:r>
                      <a:r>
                        <a:rPr lang="en-US" sz="1000" b="1" baseline="0" dirty="0" smtClean="0"/>
                        <a:t> are n</a:t>
                      </a:r>
                      <a:r>
                        <a:rPr lang="en-US" sz="1000" b="1" dirty="0" smtClean="0"/>
                        <a:t>ot outcomes or provision</a:t>
                      </a:r>
                    </a:p>
                    <a:p>
                      <a:pPr marL="285750" indent="-285750">
                        <a:buFont typeface="Arial" panose="020B0604020202020204" pitchFamily="34" charset="0"/>
                        <a:buChar char="•"/>
                      </a:pPr>
                      <a:r>
                        <a:rPr lang="en-US" sz="1000" dirty="0" smtClean="0"/>
                        <a:t>Do not mention that a child / young person requires something this is provision</a:t>
                      </a:r>
                    </a:p>
                    <a:p>
                      <a:pPr marL="285750" indent="-285750">
                        <a:buFont typeface="Arial" panose="020B0604020202020204" pitchFamily="34" charset="0"/>
                        <a:buChar char="•"/>
                      </a:pPr>
                      <a:r>
                        <a:rPr lang="en-US" sz="1000" dirty="0" smtClean="0"/>
                        <a:t>If</a:t>
                      </a:r>
                      <a:r>
                        <a:rPr lang="en-US" sz="1000" baseline="0" dirty="0" smtClean="0"/>
                        <a:t> they need ‘to do’ something then this is an outcome.</a:t>
                      </a:r>
                      <a:endParaRPr lang="en-US" sz="1000" dirty="0" smtClean="0"/>
                    </a:p>
                    <a:p>
                      <a:endParaRPr lang="en-GB" sz="1000" dirty="0"/>
                    </a:p>
                  </a:txBody>
                  <a:tcPr marL="68580" marR="68580" marT="34290" marB="34290"/>
                </a:tc>
                <a:extLst>
                  <a:ext uri="{0D108BD9-81ED-4DB2-BD59-A6C34878D82A}">
                    <a16:rowId xmlns:a16="http://schemas.microsoft.com/office/drawing/2014/main" val="2691395789"/>
                  </a:ext>
                </a:extLst>
              </a:tr>
            </a:tbl>
          </a:graphicData>
        </a:graphic>
      </p:graphicFrame>
    </p:spTree>
    <p:extLst>
      <p:ext uri="{BB962C8B-B14F-4D97-AF65-F5344CB8AC3E}">
        <p14:creationId xmlns:p14="http://schemas.microsoft.com/office/powerpoint/2010/main" val="101597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Timeline part 1b</a:t>
            </a:r>
            <a:endParaRPr lang="en-GB" dirty="0"/>
          </a:p>
        </p:txBody>
      </p:sp>
      <p:graphicFrame>
        <p:nvGraphicFramePr>
          <p:cNvPr id="3" name="Content Placeholder 2"/>
          <p:cNvGraphicFramePr>
            <a:graphicFrameLocks noGrp="1"/>
          </p:cNvGraphicFramePr>
          <p:nvPr>
            <p:ph idx="1"/>
            <p:extLst/>
          </p:nvPr>
        </p:nvGraphicFramePr>
        <p:xfrm>
          <a:off x="1113235" y="2131219"/>
          <a:ext cx="7514034" cy="2067116"/>
        </p:xfrm>
        <a:graphic>
          <a:graphicData uri="http://schemas.openxmlformats.org/drawingml/2006/table">
            <a:tbl>
              <a:tblPr firstRow="1" bandRow="1">
                <a:tableStyleId>{5C22544A-7EE6-4342-B048-85BDC9FD1C3A}</a:tableStyleId>
              </a:tblPr>
              <a:tblGrid>
                <a:gridCol w="1047035">
                  <a:extLst>
                    <a:ext uri="{9D8B030D-6E8A-4147-A177-3AD203B41FA5}">
                      <a16:colId xmlns:a16="http://schemas.microsoft.com/office/drawing/2014/main" val="224976236"/>
                    </a:ext>
                  </a:extLst>
                </a:gridCol>
                <a:gridCol w="6466999">
                  <a:extLst>
                    <a:ext uri="{9D8B030D-6E8A-4147-A177-3AD203B41FA5}">
                      <a16:colId xmlns:a16="http://schemas.microsoft.com/office/drawing/2014/main" val="4166675058"/>
                    </a:ext>
                  </a:extLst>
                </a:gridCol>
              </a:tblGrid>
              <a:tr h="278130">
                <a:tc>
                  <a:txBody>
                    <a:bodyPr/>
                    <a:lstStyle/>
                    <a:p>
                      <a:r>
                        <a:rPr lang="en-US" sz="1000" dirty="0" smtClean="0"/>
                        <a:t>Timeline</a:t>
                      </a:r>
                      <a:endParaRPr lang="en-GB" sz="1000" dirty="0"/>
                    </a:p>
                  </a:txBody>
                  <a:tcPr marL="68580" marR="68580" marT="34290" marB="34290"/>
                </a:tc>
                <a:tc>
                  <a:txBody>
                    <a:bodyPr/>
                    <a:lstStyle/>
                    <a:p>
                      <a:r>
                        <a:rPr lang="en-US" sz="1000" dirty="0" smtClean="0"/>
                        <a:t>Actions</a:t>
                      </a:r>
                      <a:endParaRPr lang="en-GB" sz="1000" dirty="0"/>
                    </a:p>
                  </a:txBody>
                  <a:tcPr marL="68580" marR="68580" marT="34290" marB="34290"/>
                </a:tc>
                <a:extLst>
                  <a:ext uri="{0D108BD9-81ED-4DB2-BD59-A6C34878D82A}">
                    <a16:rowId xmlns:a16="http://schemas.microsoft.com/office/drawing/2014/main" val="48142196"/>
                  </a:ext>
                </a:extLst>
              </a:tr>
              <a:tr h="891540">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The </a:t>
                      </a: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Review</a:t>
                      </a:r>
                      <a:r>
                        <a:rPr lang="en-GB" sz="1200" b="1" baseline="0" dirty="0" smtClean="0">
                          <a:effectLst/>
                          <a:latin typeface="Calibri" panose="020F0502020204030204" pitchFamily="34" charset="0"/>
                          <a:ea typeface="Calibri" panose="020F0502020204030204" pitchFamily="34" charset="0"/>
                          <a:cs typeface="Times New Roman" panose="02020603050405020304" pitchFamily="18" charset="0"/>
                        </a:rPr>
                        <a:t> meeting</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tc>
                <a:tc>
                  <a:txBody>
                    <a:bodyPr/>
                    <a:lstStyle/>
                    <a:p>
                      <a:pPr marL="285750" indent="-285750">
                        <a:lnSpc>
                          <a:spcPct val="150000"/>
                        </a:lnSpc>
                        <a:buFont typeface="Arial" panose="020B0604020202020204" pitchFamily="34" charset="0"/>
                        <a:buChar char="•"/>
                      </a:pPr>
                      <a:r>
                        <a:rPr lang="en-US" sz="1200" dirty="0" smtClean="0"/>
                        <a:t>Feedback opinions of professionals collated in the pre review pack</a:t>
                      </a:r>
                    </a:p>
                    <a:p>
                      <a:pPr marL="285750" indent="-285750">
                        <a:lnSpc>
                          <a:spcPct val="150000"/>
                        </a:lnSpc>
                        <a:buFont typeface="Arial" panose="020B0604020202020204" pitchFamily="34" charset="0"/>
                        <a:buChar char="•"/>
                      </a:pPr>
                      <a:r>
                        <a:rPr lang="en-US" sz="1200" dirty="0" smtClean="0"/>
                        <a:t>Provide an update against the outcomes and report progress </a:t>
                      </a:r>
                    </a:p>
                    <a:p>
                      <a:pPr marL="285750" indent="-285750">
                        <a:lnSpc>
                          <a:spcPct val="150000"/>
                        </a:lnSpc>
                        <a:buFont typeface="Arial" panose="020B0604020202020204" pitchFamily="34" charset="0"/>
                        <a:buChar char="•"/>
                      </a:pPr>
                      <a:r>
                        <a:rPr lang="en-US" sz="1200" dirty="0" smtClean="0"/>
                        <a:t>Discuss any proposed amendments</a:t>
                      </a:r>
                      <a:r>
                        <a:rPr lang="en-US" sz="1200" baseline="0" dirty="0" smtClean="0"/>
                        <a:t> made to the EHC plan</a:t>
                      </a:r>
                      <a:endParaRPr lang="en-GB" sz="1200" dirty="0"/>
                    </a:p>
                  </a:txBody>
                  <a:tcPr marL="68580" marR="68580" marT="34290" marB="34290"/>
                </a:tc>
                <a:extLst>
                  <a:ext uri="{0D108BD9-81ED-4DB2-BD59-A6C34878D82A}">
                    <a16:rowId xmlns:a16="http://schemas.microsoft.com/office/drawing/2014/main" val="2411363261"/>
                  </a:ext>
                </a:extLst>
              </a:tr>
              <a:tr h="925830">
                <a:tc>
                  <a:txBody>
                    <a:bodyPr/>
                    <a:lstStyle/>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2 weeks following the review </a:t>
                      </a:r>
                    </a:p>
                  </a:txBody>
                  <a:tcPr marL="51435" marR="51435" marT="0" marB="0"/>
                </a:tc>
                <a:tc>
                  <a:txBody>
                    <a:bodyPr/>
                    <a:lstStyle/>
                    <a:p>
                      <a:pPr marL="285750" indent="-285750">
                        <a:lnSpc>
                          <a:spcPct val="150000"/>
                        </a:lnSpc>
                        <a:buFont typeface="Arial" panose="020B0604020202020204" pitchFamily="34" charset="0"/>
                        <a:buChar char="•"/>
                      </a:pPr>
                      <a:r>
                        <a:rPr lang="en-US" sz="1200" dirty="0" smtClean="0"/>
                        <a:t>Submit all documentation to the Local Authority</a:t>
                      </a:r>
                      <a:r>
                        <a:rPr lang="en-US" sz="1200" baseline="0" dirty="0" smtClean="0"/>
                        <a:t> as well as a copy to parent / </a:t>
                      </a:r>
                      <a:r>
                        <a:rPr lang="en-US" sz="1200" baseline="0" dirty="0" err="1" smtClean="0"/>
                        <a:t>carers</a:t>
                      </a:r>
                      <a:r>
                        <a:rPr lang="en-US" sz="1200" baseline="0" dirty="0" smtClean="0"/>
                        <a:t> and those invited.</a:t>
                      </a:r>
                      <a:endParaRPr lang="en-GB" sz="1400" i="1" u="sng" kern="1200" dirty="0" smtClean="0">
                        <a:solidFill>
                          <a:schemeClr val="dk1"/>
                        </a:solidFill>
                        <a:effectLst/>
                        <a:latin typeface="+mn-lt"/>
                        <a:ea typeface="+mn-ea"/>
                        <a:cs typeface="+mn-cs"/>
                        <a:hlinkClick r:id="rId2"/>
                      </a:endParaRPr>
                    </a:p>
                    <a:p>
                      <a:pPr marL="0" marR="0" lvl="0" indent="0" algn="ctr"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GB" sz="1400" i="1" u="sng" kern="1200" dirty="0" smtClean="0">
                          <a:solidFill>
                            <a:schemeClr val="dk1"/>
                          </a:solidFill>
                          <a:effectLst/>
                          <a:latin typeface="+mn-lt"/>
                          <a:ea typeface="+mn-ea"/>
                          <a:cs typeface="+mn-cs"/>
                          <a:hlinkClick r:id="rId2"/>
                        </a:rPr>
                        <a:t>SENDAnnualReview@bradford.gov.uk</a:t>
                      </a:r>
                      <a:r>
                        <a:rPr lang="en-GB" sz="1400" i="1" kern="1200" dirty="0" smtClean="0">
                          <a:solidFill>
                            <a:schemeClr val="dk1"/>
                          </a:solidFill>
                          <a:effectLst/>
                          <a:latin typeface="+mn-lt"/>
                          <a:ea typeface="+mn-ea"/>
                          <a:cs typeface="+mn-cs"/>
                        </a:rPr>
                        <a:t> </a:t>
                      </a:r>
                      <a:endParaRPr lang="en-GB" sz="1400" kern="1200" dirty="0" smtClean="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3862684026"/>
                  </a:ext>
                </a:extLst>
              </a:tr>
            </a:tbl>
          </a:graphicData>
        </a:graphic>
      </p:graphicFrame>
    </p:spTree>
    <p:extLst>
      <p:ext uri="{BB962C8B-B14F-4D97-AF65-F5344CB8AC3E}">
        <p14:creationId xmlns:p14="http://schemas.microsoft.com/office/powerpoint/2010/main" val="3939871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New Paperwork: Part 2 at the review</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en-US" dirty="0" smtClean="0"/>
              <a:t>Complete the </a:t>
            </a:r>
            <a:r>
              <a:rPr lang="en-US" b="1" dirty="0" smtClean="0"/>
              <a:t>Summary of discussion </a:t>
            </a:r>
            <a:r>
              <a:rPr lang="en-US" dirty="0" smtClean="0"/>
              <a:t>either at or following the annual review</a:t>
            </a:r>
          </a:p>
          <a:p>
            <a:r>
              <a:rPr lang="en-US" b="1" dirty="0" smtClean="0"/>
              <a:t>Discuss parent / </a:t>
            </a:r>
            <a:r>
              <a:rPr lang="en-US" b="1" dirty="0" err="1" smtClean="0"/>
              <a:t>carer</a:t>
            </a:r>
            <a:r>
              <a:rPr lang="en-US" b="1" dirty="0" smtClean="0"/>
              <a:t> and child / young person views</a:t>
            </a:r>
          </a:p>
          <a:p>
            <a:pPr lvl="1"/>
            <a:r>
              <a:rPr lang="en-US" dirty="0" smtClean="0"/>
              <a:t>This is key to effective co-production</a:t>
            </a:r>
          </a:p>
          <a:p>
            <a:r>
              <a:rPr lang="en-US" dirty="0" smtClean="0"/>
              <a:t>Feedback professional views</a:t>
            </a:r>
          </a:p>
          <a:p>
            <a:r>
              <a:rPr lang="en-US" dirty="0" smtClean="0"/>
              <a:t>Review the progress towards the outcomes</a:t>
            </a:r>
          </a:p>
          <a:p>
            <a:pPr lvl="1"/>
            <a:r>
              <a:rPr lang="en-US" dirty="0" smtClean="0"/>
              <a:t>Discuss needs and provision where appropriate</a:t>
            </a:r>
          </a:p>
          <a:p>
            <a:pPr lvl="1"/>
            <a:r>
              <a:rPr lang="en-US" dirty="0" smtClean="0"/>
              <a:t>Discuss your proposed changes to the EHC plan where appropriate</a:t>
            </a:r>
          </a:p>
        </p:txBody>
      </p:sp>
    </p:spTree>
    <p:extLst>
      <p:ext uri="{BB962C8B-B14F-4D97-AF65-F5344CB8AC3E}">
        <p14:creationId xmlns:p14="http://schemas.microsoft.com/office/powerpoint/2010/main" val="3280539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Important things to note</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lnSpcReduction="10000"/>
          </a:bodyPr>
          <a:lstStyle/>
          <a:p>
            <a:r>
              <a:rPr lang="en-US" dirty="0" smtClean="0"/>
              <a:t>If </a:t>
            </a:r>
            <a:r>
              <a:rPr lang="en-US" dirty="0"/>
              <a:t>the setting are indicating they can no longer meet need then they must indicate this within the review </a:t>
            </a:r>
            <a:r>
              <a:rPr lang="en-US" dirty="0" smtClean="0"/>
              <a:t>minutes</a:t>
            </a:r>
          </a:p>
          <a:p>
            <a:pPr lvl="1"/>
            <a:r>
              <a:rPr lang="en-US" dirty="0" smtClean="0"/>
              <a:t>Have professional reports been commissioned and implemented through a graduated approach?</a:t>
            </a:r>
          </a:p>
          <a:p>
            <a:pPr lvl="1"/>
            <a:r>
              <a:rPr lang="en-US" dirty="0" smtClean="0"/>
              <a:t>Provide a detailed evidence trail through your graduated approach which shows advice has been implemented, reviewed with parents / </a:t>
            </a:r>
            <a:r>
              <a:rPr lang="en-US" dirty="0" err="1" smtClean="0"/>
              <a:t>carers</a:t>
            </a:r>
            <a:r>
              <a:rPr lang="en-US" dirty="0" smtClean="0"/>
              <a:t> and its impact.</a:t>
            </a:r>
            <a:endParaRPr lang="en-US" dirty="0"/>
          </a:p>
          <a:p>
            <a:r>
              <a:rPr lang="en-US" dirty="0"/>
              <a:t>I</a:t>
            </a:r>
            <a:r>
              <a:rPr lang="en-US" dirty="0" smtClean="0"/>
              <a:t>f </a:t>
            </a:r>
            <a:r>
              <a:rPr lang="en-US" dirty="0"/>
              <a:t>a personal budget is being requested or reviewed the </a:t>
            </a:r>
            <a:r>
              <a:rPr lang="en-US" dirty="0" smtClean="0"/>
              <a:t>setting </a:t>
            </a:r>
            <a:r>
              <a:rPr lang="en-US" dirty="0"/>
              <a:t>must indicate if they would be or are still </a:t>
            </a:r>
            <a:r>
              <a:rPr lang="en-US" dirty="0" smtClean="0"/>
              <a:t>in agreement </a:t>
            </a:r>
            <a:r>
              <a:rPr lang="en-US" dirty="0"/>
              <a:t>with </a:t>
            </a:r>
            <a:r>
              <a:rPr lang="en-US" dirty="0" smtClean="0"/>
              <a:t>such and if not, why not. </a:t>
            </a:r>
          </a:p>
          <a:p>
            <a:pPr lvl="1"/>
            <a:r>
              <a:rPr lang="en-US" dirty="0" smtClean="0"/>
              <a:t>Parents must also detail what outcomes the budget is to achieve, the provision they wish to purchase and the annual cost</a:t>
            </a:r>
            <a:endParaRPr lang="en-US" dirty="0"/>
          </a:p>
        </p:txBody>
      </p:sp>
    </p:spTree>
    <p:extLst>
      <p:ext uri="{BB962C8B-B14F-4D97-AF65-F5344CB8AC3E}">
        <p14:creationId xmlns:p14="http://schemas.microsoft.com/office/powerpoint/2010/main" val="3225275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a:t>Agreed actions/requests following the review</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en-US" dirty="0" smtClean="0"/>
              <a:t>Capture </a:t>
            </a:r>
            <a:r>
              <a:rPr lang="en-US" dirty="0"/>
              <a:t>any actions that are required by professionals, school or the Local Authority following the </a:t>
            </a:r>
            <a:r>
              <a:rPr lang="en-US" dirty="0" smtClean="0"/>
              <a:t>review</a:t>
            </a:r>
          </a:p>
          <a:p>
            <a:r>
              <a:rPr lang="en-US" dirty="0" smtClean="0"/>
              <a:t>Any actions not appropriately recorded may not be actioned causing delays</a:t>
            </a:r>
          </a:p>
          <a:p>
            <a:endParaRPr lang="en-US" dirty="0" smtClean="0"/>
          </a:p>
          <a:p>
            <a:pPr marL="0" indent="0">
              <a:buNone/>
            </a:pPr>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461" y="3366993"/>
            <a:ext cx="5167578" cy="1833657"/>
          </a:xfrm>
          <a:prstGeom prst="rect">
            <a:avLst/>
          </a:prstGeom>
        </p:spPr>
      </p:pic>
    </p:spTree>
    <p:extLst>
      <p:ext uri="{BB962C8B-B14F-4D97-AF65-F5344CB8AC3E}">
        <p14:creationId xmlns:p14="http://schemas.microsoft.com/office/powerpoint/2010/main" val="3305730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24147"/>
          </a:xfrm>
        </p:spPr>
        <p:txBody>
          <a:bodyPr>
            <a:normAutofit fontScale="90000"/>
          </a:bodyPr>
          <a:lstStyle/>
          <a:p>
            <a:r>
              <a:rPr lang="en-GB" dirty="0"/>
              <a:t>On the last page of the annual review paperwork…</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989" y="2472082"/>
            <a:ext cx="6009298" cy="2233793"/>
          </a:xfrm>
          <a:prstGeom prst="rect">
            <a:avLst/>
          </a:prstGeom>
        </p:spPr>
      </p:pic>
    </p:spTree>
    <p:extLst>
      <p:ext uri="{BB962C8B-B14F-4D97-AF65-F5344CB8AC3E}">
        <p14:creationId xmlns:p14="http://schemas.microsoft.com/office/powerpoint/2010/main" val="2632801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Timeline part 2: After the review</a:t>
            </a:r>
            <a:endParaRPr lang="en-GB" dirty="0"/>
          </a:p>
        </p:txBody>
      </p:sp>
      <p:graphicFrame>
        <p:nvGraphicFramePr>
          <p:cNvPr id="3" name="Content Placeholder 2"/>
          <p:cNvGraphicFramePr>
            <a:graphicFrameLocks noGrp="1"/>
          </p:cNvGraphicFramePr>
          <p:nvPr>
            <p:ph idx="1"/>
            <p:extLst/>
          </p:nvPr>
        </p:nvGraphicFramePr>
        <p:xfrm>
          <a:off x="1113235" y="2131219"/>
          <a:ext cx="7514034" cy="2952750"/>
        </p:xfrm>
        <a:graphic>
          <a:graphicData uri="http://schemas.openxmlformats.org/drawingml/2006/table">
            <a:tbl>
              <a:tblPr firstRow="1" bandRow="1">
                <a:tableStyleId>{5C22544A-7EE6-4342-B048-85BDC9FD1C3A}</a:tableStyleId>
              </a:tblPr>
              <a:tblGrid>
                <a:gridCol w="1047035">
                  <a:extLst>
                    <a:ext uri="{9D8B030D-6E8A-4147-A177-3AD203B41FA5}">
                      <a16:colId xmlns:a16="http://schemas.microsoft.com/office/drawing/2014/main" val="224976236"/>
                    </a:ext>
                  </a:extLst>
                </a:gridCol>
                <a:gridCol w="6466999">
                  <a:extLst>
                    <a:ext uri="{9D8B030D-6E8A-4147-A177-3AD203B41FA5}">
                      <a16:colId xmlns:a16="http://schemas.microsoft.com/office/drawing/2014/main" val="4166675058"/>
                    </a:ext>
                  </a:extLst>
                </a:gridCol>
              </a:tblGrid>
              <a:tr h="278130">
                <a:tc>
                  <a:txBody>
                    <a:bodyPr/>
                    <a:lstStyle/>
                    <a:p>
                      <a:r>
                        <a:rPr lang="en-US" sz="1000" dirty="0" smtClean="0"/>
                        <a:t>Timeline</a:t>
                      </a:r>
                      <a:endParaRPr lang="en-GB" sz="1000" dirty="0"/>
                    </a:p>
                  </a:txBody>
                  <a:tcPr marL="68580" marR="68580" marT="34290" marB="34290"/>
                </a:tc>
                <a:tc>
                  <a:txBody>
                    <a:bodyPr/>
                    <a:lstStyle/>
                    <a:p>
                      <a:r>
                        <a:rPr lang="en-US" sz="1000" dirty="0" smtClean="0"/>
                        <a:t>Actions</a:t>
                      </a:r>
                      <a:endParaRPr lang="en-GB" sz="1000" dirty="0"/>
                    </a:p>
                  </a:txBody>
                  <a:tcPr marL="68580" marR="68580" marT="34290" marB="34290"/>
                </a:tc>
                <a:extLst>
                  <a:ext uri="{0D108BD9-81ED-4DB2-BD59-A6C34878D82A}">
                    <a16:rowId xmlns:a16="http://schemas.microsoft.com/office/drawing/2014/main" val="48142196"/>
                  </a:ext>
                </a:extLst>
              </a:tr>
              <a:tr h="891540">
                <a:tc>
                  <a:txBody>
                    <a:bodyPr/>
                    <a:lstStyle/>
                    <a:p>
                      <a:pPr>
                        <a:lnSpc>
                          <a:spcPct val="115000"/>
                        </a:lnSpc>
                        <a:spcAft>
                          <a:spcPts val="0"/>
                        </a:spcAft>
                      </a:pP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4 weeks after the review</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285750" indent="-285750">
                        <a:lnSpc>
                          <a:spcPct val="150000"/>
                        </a:lnSpc>
                        <a:buFont typeface="Arial" panose="020B0604020202020204" pitchFamily="34" charset="0"/>
                        <a:buChar char="•"/>
                      </a:pPr>
                      <a:r>
                        <a:rPr lang="en-US" sz="1200" dirty="0" smtClean="0"/>
                        <a:t>The LA will notify all parties if it proposes</a:t>
                      </a:r>
                      <a:r>
                        <a:rPr lang="en-US" sz="1200" baseline="0" dirty="0" smtClean="0"/>
                        <a:t> to amend</a:t>
                      </a:r>
                      <a:r>
                        <a:rPr lang="en-US" sz="1200" dirty="0" smtClean="0"/>
                        <a:t> the EHC plan or not</a:t>
                      </a:r>
                    </a:p>
                    <a:p>
                      <a:pPr marL="285750" indent="-285750">
                        <a:lnSpc>
                          <a:spcPct val="150000"/>
                        </a:lnSpc>
                        <a:buFont typeface="Arial" panose="020B0604020202020204" pitchFamily="34" charset="0"/>
                        <a:buChar char="•"/>
                      </a:pPr>
                      <a:r>
                        <a:rPr lang="en-US" sz="1200" dirty="0" smtClean="0"/>
                        <a:t>If not, a ‘no amendments’ letter will be provided to the</a:t>
                      </a:r>
                      <a:r>
                        <a:rPr lang="en-US" sz="1200" baseline="0" dirty="0" smtClean="0"/>
                        <a:t> parent / </a:t>
                      </a:r>
                      <a:r>
                        <a:rPr lang="en-US" sz="1200" baseline="0" dirty="0" err="1" smtClean="0"/>
                        <a:t>carer</a:t>
                      </a:r>
                      <a:r>
                        <a:rPr lang="en-US" sz="1200" baseline="0" dirty="0" smtClean="0"/>
                        <a:t> / young person giving their rights of appeal.</a:t>
                      </a:r>
                      <a:endParaRPr lang="en-GB" sz="1200" dirty="0"/>
                    </a:p>
                  </a:txBody>
                  <a:tcPr marL="68580" marR="68580" marT="34290" marB="34290"/>
                </a:tc>
                <a:extLst>
                  <a:ext uri="{0D108BD9-81ED-4DB2-BD59-A6C34878D82A}">
                    <a16:rowId xmlns:a16="http://schemas.microsoft.com/office/drawing/2014/main" val="2861297754"/>
                  </a:ext>
                </a:extLst>
              </a:tr>
              <a:tr h="891540">
                <a:tc>
                  <a:txBody>
                    <a:bodyPr/>
                    <a:lstStyle/>
                    <a:p>
                      <a:pPr>
                        <a:lnSpc>
                          <a:spcPct val="115000"/>
                        </a:lnSpc>
                        <a:spcAft>
                          <a:spcPts val="0"/>
                        </a:spcAft>
                      </a:pP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8 weeks after the</a:t>
                      </a:r>
                      <a:r>
                        <a:rPr lang="en-GB" sz="1200" b="1" baseline="0" dirty="0" smtClean="0">
                          <a:effectLst/>
                          <a:latin typeface="Calibri" panose="020F0502020204030204" pitchFamily="34" charset="0"/>
                          <a:ea typeface="Calibri" panose="020F0502020204030204" pitchFamily="34" charset="0"/>
                          <a:cs typeface="Times New Roman" panose="02020603050405020304" pitchFamily="18" charset="0"/>
                        </a:rPr>
                        <a:t> review</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285750" indent="-285750">
                        <a:lnSpc>
                          <a:spcPct val="150000"/>
                        </a:lnSpc>
                        <a:buFont typeface="Arial" panose="020B0604020202020204" pitchFamily="34" charset="0"/>
                        <a:buChar char="•"/>
                      </a:pPr>
                      <a:r>
                        <a:rPr lang="en-US" sz="1200" dirty="0" smtClean="0"/>
                        <a:t>The LA will have provided a proposed</a:t>
                      </a:r>
                      <a:r>
                        <a:rPr lang="en-US" sz="1200" baseline="0" dirty="0" smtClean="0"/>
                        <a:t> amended EHC plan to the parent / </a:t>
                      </a:r>
                      <a:r>
                        <a:rPr lang="en-US" sz="1200" baseline="0" dirty="0" err="1" smtClean="0"/>
                        <a:t>carer</a:t>
                      </a:r>
                      <a:r>
                        <a:rPr lang="en-US" sz="1200" baseline="0" dirty="0" smtClean="0"/>
                        <a:t> / young person for them to make representations</a:t>
                      </a:r>
                    </a:p>
                    <a:p>
                      <a:pPr marL="285750" indent="-285750">
                        <a:lnSpc>
                          <a:spcPct val="150000"/>
                        </a:lnSpc>
                        <a:buFont typeface="Arial" panose="020B0604020202020204" pitchFamily="34" charset="0"/>
                        <a:buChar char="•"/>
                      </a:pPr>
                      <a:r>
                        <a:rPr lang="en-US" sz="1200" baseline="0" dirty="0" smtClean="0"/>
                        <a:t>The setting will also receive a copy.</a:t>
                      </a:r>
                      <a:endParaRPr lang="en-GB" sz="1200" dirty="0"/>
                    </a:p>
                  </a:txBody>
                  <a:tcPr marL="68580" marR="68580" marT="34290" marB="34290"/>
                </a:tc>
                <a:extLst>
                  <a:ext uri="{0D108BD9-81ED-4DB2-BD59-A6C34878D82A}">
                    <a16:rowId xmlns:a16="http://schemas.microsoft.com/office/drawing/2014/main" val="616062115"/>
                  </a:ext>
                </a:extLst>
              </a:tr>
              <a:tr h="891540">
                <a:tc>
                  <a:txBody>
                    <a:bodyPr/>
                    <a:lstStyle/>
                    <a:p>
                      <a:pPr>
                        <a:lnSpc>
                          <a:spcPct val="115000"/>
                        </a:lnSpc>
                        <a:spcAft>
                          <a:spcPts val="0"/>
                        </a:spcAft>
                      </a:pP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12 weeks after the review</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tc>
                <a:tc>
                  <a:txBody>
                    <a:bodyPr/>
                    <a:lstStyle/>
                    <a:p>
                      <a:pPr marL="285750" indent="-285750">
                        <a:lnSpc>
                          <a:spcPct val="150000"/>
                        </a:lnSpc>
                        <a:buFont typeface="Arial" panose="020B0604020202020204" pitchFamily="34" charset="0"/>
                        <a:buChar char="•"/>
                      </a:pPr>
                      <a:r>
                        <a:rPr lang="en-US" sz="1200" dirty="0" smtClean="0"/>
                        <a:t>A Final amended EHC plan will be issued </a:t>
                      </a:r>
                    </a:p>
                    <a:p>
                      <a:pPr marL="285750" indent="-285750">
                        <a:lnSpc>
                          <a:spcPct val="150000"/>
                        </a:lnSpc>
                        <a:buFont typeface="Arial" panose="020B0604020202020204" pitchFamily="34" charset="0"/>
                        <a:buChar char="•"/>
                      </a:pPr>
                      <a:r>
                        <a:rPr lang="en-US" sz="1200" dirty="0" smtClean="0"/>
                        <a:t>A letter will be accompany the EHC plan to the parent / </a:t>
                      </a:r>
                      <a:r>
                        <a:rPr lang="en-US" sz="1200" dirty="0" err="1" smtClean="0"/>
                        <a:t>carer</a:t>
                      </a:r>
                      <a:r>
                        <a:rPr lang="en-US" sz="1200" dirty="0" smtClean="0"/>
                        <a:t> / young person giving their rights of appeal.</a:t>
                      </a:r>
                    </a:p>
                  </a:txBody>
                  <a:tcPr marL="68580" marR="68580" marT="34290" marB="34290"/>
                </a:tc>
                <a:extLst>
                  <a:ext uri="{0D108BD9-81ED-4DB2-BD59-A6C34878D82A}">
                    <a16:rowId xmlns:a16="http://schemas.microsoft.com/office/drawing/2014/main" val="2411363261"/>
                  </a:ext>
                </a:extLst>
              </a:tr>
            </a:tbl>
          </a:graphicData>
        </a:graphic>
      </p:graphicFrame>
    </p:spTree>
    <p:extLst>
      <p:ext uri="{BB962C8B-B14F-4D97-AF65-F5344CB8AC3E}">
        <p14:creationId xmlns:p14="http://schemas.microsoft.com/office/powerpoint/2010/main" val="28961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Transition reviews key dates</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en-GB" b="1" dirty="0" smtClean="0"/>
              <a:t>Friday </a:t>
            </a:r>
            <a:r>
              <a:rPr lang="en-GB" b="1" dirty="0"/>
              <a:t>23rd July </a:t>
            </a:r>
            <a:r>
              <a:rPr lang="en-GB" b="1" dirty="0" smtClean="0"/>
              <a:t>2021 </a:t>
            </a:r>
            <a:r>
              <a:rPr lang="en-GB" dirty="0" smtClean="0"/>
              <a:t> - all </a:t>
            </a:r>
            <a:r>
              <a:rPr lang="en-GB" dirty="0"/>
              <a:t>reviews </a:t>
            </a:r>
            <a:r>
              <a:rPr lang="en-GB" dirty="0" smtClean="0"/>
              <a:t>for F1, Y5 &amp; Y10 are completed</a:t>
            </a:r>
          </a:p>
          <a:p>
            <a:endParaRPr lang="en-US" dirty="0" smtClean="0"/>
          </a:p>
          <a:p>
            <a:r>
              <a:rPr lang="en-US" b="1" dirty="0" smtClean="0"/>
              <a:t>Friday 10th </a:t>
            </a:r>
            <a:r>
              <a:rPr lang="en-US" b="1" dirty="0"/>
              <a:t>September </a:t>
            </a:r>
            <a:r>
              <a:rPr lang="en-US" b="1" dirty="0" smtClean="0"/>
              <a:t>2021 </a:t>
            </a:r>
            <a:r>
              <a:rPr lang="en-US" dirty="0"/>
              <a:t>– request for mainstream </a:t>
            </a:r>
            <a:r>
              <a:rPr lang="en-US" dirty="0" smtClean="0"/>
              <a:t>provisions</a:t>
            </a:r>
          </a:p>
          <a:p>
            <a:pPr marL="0" indent="0">
              <a:buNone/>
            </a:pPr>
            <a:r>
              <a:rPr lang="en-US" dirty="0" smtClean="0"/>
              <a:t> </a:t>
            </a:r>
            <a:endParaRPr lang="en-US" dirty="0"/>
          </a:p>
          <a:p>
            <a:r>
              <a:rPr lang="en-US" b="1" dirty="0" smtClean="0"/>
              <a:t>Friday </a:t>
            </a:r>
            <a:r>
              <a:rPr lang="en-US" b="1" dirty="0"/>
              <a:t>24th October </a:t>
            </a:r>
            <a:r>
              <a:rPr lang="en-US" b="1" dirty="0" smtClean="0"/>
              <a:t>2021</a:t>
            </a:r>
            <a:r>
              <a:rPr lang="en-US" dirty="0"/>
              <a:t>- requests for Specialist Provision (including Resourced Provisions)</a:t>
            </a:r>
          </a:p>
          <a:p>
            <a:endParaRPr lang="en-US" dirty="0"/>
          </a:p>
        </p:txBody>
      </p:sp>
    </p:spTree>
    <p:extLst>
      <p:ext uri="{BB962C8B-B14F-4D97-AF65-F5344CB8AC3E}">
        <p14:creationId xmlns:p14="http://schemas.microsoft.com/office/powerpoint/2010/main" val="885179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GB"/>
          </a:p>
        </p:txBody>
      </p:sp>
      <p:pic>
        <p:nvPicPr>
          <p:cNvPr id="6" name="Picture 5"/>
          <p:cNvPicPr>
            <a:picLocks noChangeAspect="1"/>
          </p:cNvPicPr>
          <p:nvPr/>
        </p:nvPicPr>
        <p:blipFill rotWithShape="1">
          <a:blip r:embed="rId2"/>
          <a:srcRect t="13427" r="1575" b="4754"/>
          <a:stretch/>
        </p:blipFill>
        <p:spPr>
          <a:xfrm>
            <a:off x="27580" y="237134"/>
            <a:ext cx="9116419" cy="6432226"/>
          </a:xfrm>
          <a:prstGeom prst="rect">
            <a:avLst/>
          </a:prstGeom>
        </p:spPr>
      </p:pic>
    </p:spTree>
    <p:extLst>
      <p:ext uri="{BB962C8B-B14F-4D97-AF65-F5344CB8AC3E}">
        <p14:creationId xmlns:p14="http://schemas.microsoft.com/office/powerpoint/2010/main" val="33740225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b="1" dirty="0" smtClean="0"/>
              <a:t>Please Remember</a:t>
            </a:r>
            <a:endParaRPr lang="en-GB" b="1"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pPr marL="0" indent="0" algn="ctr">
              <a:buNone/>
            </a:pPr>
            <a:endParaRPr lang="en-GB" b="1" dirty="0" smtClean="0"/>
          </a:p>
          <a:p>
            <a:pPr marL="0" indent="0" algn="ctr">
              <a:buNone/>
            </a:pPr>
            <a:r>
              <a:rPr lang="en-GB" b="1" dirty="0" smtClean="0"/>
              <a:t>Any significant amends proposed to sections B and F, where both needs and provision are being heavily re-written with a significant increase in support, will require a professional report</a:t>
            </a:r>
          </a:p>
          <a:p>
            <a:pPr marL="0" indent="0" algn="ctr">
              <a:buNone/>
            </a:pPr>
            <a:endParaRPr lang="en-GB" b="1" dirty="0" smtClean="0"/>
          </a:p>
          <a:p>
            <a:pPr marL="0" indent="0" algn="ctr">
              <a:buNone/>
            </a:pPr>
            <a:r>
              <a:rPr lang="en-GB" b="1" dirty="0" smtClean="0"/>
              <a:t>Schools must commission these.</a:t>
            </a:r>
            <a:endParaRPr lang="en-US" b="1" dirty="0"/>
          </a:p>
          <a:p>
            <a:endParaRPr lang="en-US" dirty="0"/>
          </a:p>
        </p:txBody>
      </p:sp>
    </p:spTree>
    <p:extLst>
      <p:ext uri="{BB962C8B-B14F-4D97-AF65-F5344CB8AC3E}">
        <p14:creationId xmlns:p14="http://schemas.microsoft.com/office/powerpoint/2010/main" val="2189054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Correspondence</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lnSpcReduction="10000"/>
          </a:bodyPr>
          <a:lstStyle/>
          <a:p>
            <a:r>
              <a:rPr lang="en-US" dirty="0" smtClean="0"/>
              <a:t>By June 11</a:t>
            </a:r>
            <a:r>
              <a:rPr lang="en-US" baseline="30000" dirty="0" smtClean="0"/>
              <a:t>th</a:t>
            </a:r>
            <a:r>
              <a:rPr lang="en-US" dirty="0" smtClean="0"/>
              <a:t> 2021 families will </a:t>
            </a:r>
            <a:r>
              <a:rPr lang="en-US" dirty="0"/>
              <a:t>receive letters requesting their preferences </a:t>
            </a:r>
            <a:endParaRPr lang="en-US" dirty="0" smtClean="0"/>
          </a:p>
          <a:p>
            <a:r>
              <a:rPr lang="en-US" dirty="0" smtClean="0"/>
              <a:t>Striving towards </a:t>
            </a:r>
            <a:r>
              <a:rPr lang="en-US" dirty="0"/>
              <a:t>being an electronic service therefore would request that </a:t>
            </a:r>
            <a:r>
              <a:rPr lang="en-US" dirty="0" smtClean="0"/>
              <a:t>responses </a:t>
            </a:r>
            <a:r>
              <a:rPr lang="en-US" dirty="0"/>
              <a:t>are via email</a:t>
            </a:r>
            <a:r>
              <a:rPr lang="en-US" dirty="0" smtClean="0"/>
              <a:t>.</a:t>
            </a:r>
          </a:p>
          <a:p>
            <a:r>
              <a:rPr lang="en-US" dirty="0" smtClean="0"/>
              <a:t>Respond </a:t>
            </a:r>
            <a:r>
              <a:rPr lang="en-US" dirty="0"/>
              <a:t>to the below email address using the following codes in the body of your email response:</a:t>
            </a:r>
          </a:p>
          <a:p>
            <a:pPr lvl="1"/>
            <a:r>
              <a:rPr lang="en-US" b="1" dirty="0" smtClean="0"/>
              <a:t>transitionreviews@bradford.gov.uk </a:t>
            </a:r>
            <a:endParaRPr lang="en-US" b="1" dirty="0"/>
          </a:p>
          <a:p>
            <a:pPr lvl="1"/>
            <a:r>
              <a:rPr lang="en-US" dirty="0" smtClean="0"/>
              <a:t>PP1 </a:t>
            </a:r>
            <a:r>
              <a:rPr lang="en-US" dirty="0"/>
              <a:t>– name of setting</a:t>
            </a:r>
          </a:p>
          <a:p>
            <a:pPr lvl="1"/>
            <a:r>
              <a:rPr lang="en-US" dirty="0" smtClean="0"/>
              <a:t>PP2 </a:t>
            </a:r>
            <a:r>
              <a:rPr lang="en-US" dirty="0"/>
              <a:t>– name of setting</a:t>
            </a:r>
          </a:p>
          <a:p>
            <a:pPr lvl="1"/>
            <a:r>
              <a:rPr lang="en-US" dirty="0" smtClean="0"/>
              <a:t>PP3 </a:t>
            </a:r>
            <a:r>
              <a:rPr lang="en-US" dirty="0"/>
              <a:t>– name of setting</a:t>
            </a:r>
          </a:p>
          <a:p>
            <a:endParaRPr lang="en-US" dirty="0"/>
          </a:p>
        </p:txBody>
      </p:sp>
    </p:spTree>
    <p:extLst>
      <p:ext uri="{BB962C8B-B14F-4D97-AF65-F5344CB8AC3E}">
        <p14:creationId xmlns:p14="http://schemas.microsoft.com/office/powerpoint/2010/main" val="4004619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When will families find out?</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endParaRPr lang="en-US" dirty="0" smtClean="0"/>
          </a:p>
          <a:p>
            <a:r>
              <a:rPr lang="en-US" dirty="0" smtClean="0"/>
              <a:t>Primary </a:t>
            </a:r>
            <a:r>
              <a:rPr lang="en-US" dirty="0"/>
              <a:t>and Year 7 placements will be announced by </a:t>
            </a:r>
            <a:r>
              <a:rPr lang="en-US" b="1" dirty="0"/>
              <a:t>February 15th </a:t>
            </a:r>
            <a:r>
              <a:rPr lang="en-US" b="1" dirty="0" smtClean="0"/>
              <a:t>2022</a:t>
            </a:r>
          </a:p>
          <a:p>
            <a:endParaRPr lang="en-US" dirty="0"/>
          </a:p>
          <a:p>
            <a:r>
              <a:rPr lang="en-US" dirty="0" smtClean="0"/>
              <a:t>Post </a:t>
            </a:r>
            <a:r>
              <a:rPr lang="en-US" dirty="0"/>
              <a:t>16 placements will be announced by </a:t>
            </a:r>
            <a:r>
              <a:rPr lang="en-US" b="1" dirty="0"/>
              <a:t>March 31st </a:t>
            </a:r>
            <a:r>
              <a:rPr lang="en-US" b="1" dirty="0" smtClean="0"/>
              <a:t>2022</a:t>
            </a:r>
            <a:endParaRPr lang="en-US" b="1" dirty="0"/>
          </a:p>
          <a:p>
            <a:endParaRPr lang="en-US" dirty="0"/>
          </a:p>
        </p:txBody>
      </p:sp>
    </p:spTree>
    <p:extLst>
      <p:ext uri="{BB962C8B-B14F-4D97-AF65-F5344CB8AC3E}">
        <p14:creationId xmlns:p14="http://schemas.microsoft.com/office/powerpoint/2010/main" val="3985845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New Review timetable </a:t>
            </a:r>
            <a:endParaRPr lang="en-GB" dirty="0"/>
          </a:p>
        </p:txBody>
      </p:sp>
      <p:pic>
        <p:nvPicPr>
          <p:cNvPr id="7" name="Content Placeholder 6"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9123" y="2492373"/>
            <a:ext cx="7382255" cy="1819369"/>
          </a:xfrm>
        </p:spPr>
      </p:pic>
    </p:spTree>
    <p:extLst>
      <p:ext uri="{BB962C8B-B14F-4D97-AF65-F5344CB8AC3E}">
        <p14:creationId xmlns:p14="http://schemas.microsoft.com/office/powerpoint/2010/main" val="2661287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0"/>
            <a:ext cx="7514035" cy="3835582"/>
          </a:xfrm>
        </p:spPr>
        <p:txBody>
          <a:bodyPr>
            <a:normAutofit/>
          </a:bodyPr>
          <a:lstStyle/>
          <a:p>
            <a:r>
              <a:rPr lang="en-GB" sz="4950" dirty="0"/>
              <a:t>Thank you</a:t>
            </a:r>
          </a:p>
        </p:txBody>
      </p:sp>
    </p:spTree>
    <p:extLst>
      <p:ext uri="{BB962C8B-B14F-4D97-AF65-F5344CB8AC3E}">
        <p14:creationId xmlns:p14="http://schemas.microsoft.com/office/powerpoint/2010/main" val="232906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Take a Break</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1038" y="2636912"/>
            <a:ext cx="3441923" cy="2439158"/>
          </a:xfrm>
        </p:spPr>
      </p:pic>
    </p:spTree>
    <p:extLst>
      <p:ext uri="{BB962C8B-B14F-4D97-AF65-F5344CB8AC3E}">
        <p14:creationId xmlns:p14="http://schemas.microsoft.com/office/powerpoint/2010/main" val="31786690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fontAlgn="ctr"/>
            <a:r>
              <a:rPr lang="en-GB" b="1" dirty="0"/>
              <a:t>Introducing the </a:t>
            </a:r>
            <a:r>
              <a:rPr lang="en-GB" b="1" dirty="0" smtClean="0"/>
              <a:t/>
            </a:r>
            <a:br>
              <a:rPr lang="en-GB" b="1" dirty="0" smtClean="0"/>
            </a:br>
            <a:r>
              <a:rPr lang="en-GB" b="1" dirty="0" smtClean="0"/>
              <a:t>‘</a:t>
            </a:r>
            <a:r>
              <a:rPr lang="en-GB" b="1" dirty="0"/>
              <a:t>Exclusions Team’ </a:t>
            </a:r>
            <a:endParaRPr lang="en-GB" dirty="0"/>
          </a:p>
        </p:txBody>
      </p:sp>
      <p:sp>
        <p:nvSpPr>
          <p:cNvPr id="3" name="Subtitle 2"/>
          <p:cNvSpPr>
            <a:spLocks noGrp="1"/>
          </p:cNvSpPr>
          <p:nvPr>
            <p:ph type="subTitle" idx="1"/>
          </p:nvPr>
        </p:nvSpPr>
        <p:spPr/>
        <p:txBody>
          <a:bodyPr/>
          <a:lstStyle/>
          <a:p>
            <a:r>
              <a:rPr lang="en-GB" b="1" dirty="0"/>
              <a:t>Karen Roper - Exclusions Team</a:t>
            </a:r>
          </a:p>
        </p:txBody>
      </p:sp>
    </p:spTree>
    <p:extLst>
      <p:ext uri="{BB962C8B-B14F-4D97-AF65-F5344CB8AC3E}">
        <p14:creationId xmlns:p14="http://schemas.microsoft.com/office/powerpoint/2010/main" val="8963235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Bradford Exclusion Team</a:t>
            </a:r>
            <a:endParaRPr lang="en-GB" dirty="0"/>
          </a:p>
        </p:txBody>
      </p:sp>
      <p:sp>
        <p:nvSpPr>
          <p:cNvPr id="3" name="Content Placeholder 2"/>
          <p:cNvSpPr>
            <a:spLocks noGrp="1"/>
          </p:cNvSpPr>
          <p:nvPr>
            <p:ph idx="1"/>
          </p:nvPr>
        </p:nvSpPr>
        <p:spPr>
          <a:xfrm>
            <a:off x="457200" y="1417638"/>
            <a:ext cx="8229600" cy="4708527"/>
          </a:xfrm>
        </p:spPr>
        <p:txBody>
          <a:bodyPr/>
          <a:lstStyle/>
          <a:p>
            <a:pPr marL="0" indent="0" algn="ctr">
              <a:buNone/>
            </a:pPr>
            <a:r>
              <a:rPr lang="en-GB" dirty="0" smtClean="0"/>
              <a:t>Senior Exclusion Officer</a:t>
            </a:r>
          </a:p>
          <a:p>
            <a:pPr marL="0" indent="0" algn="ctr">
              <a:buNone/>
            </a:pPr>
            <a:r>
              <a:rPr lang="en-GB" dirty="0" smtClean="0"/>
              <a:t>Karen Roper</a:t>
            </a:r>
          </a:p>
          <a:p>
            <a:pPr marL="0" indent="0">
              <a:buNone/>
            </a:pPr>
            <a:endParaRPr lang="en-GB" dirty="0"/>
          </a:p>
          <a:p>
            <a:pPr marL="0" indent="0" algn="ctr">
              <a:buNone/>
            </a:pPr>
            <a:endParaRPr lang="en-GB" dirty="0" smtClean="0"/>
          </a:p>
          <a:p>
            <a:pPr marL="0" indent="0" algn="ctr">
              <a:buNone/>
            </a:pPr>
            <a:r>
              <a:rPr lang="en-GB" dirty="0" smtClean="0"/>
              <a:t>Exclusion Officers</a:t>
            </a:r>
          </a:p>
          <a:p>
            <a:pPr marL="0" indent="0" algn="ctr">
              <a:buNone/>
            </a:pPr>
            <a:r>
              <a:rPr lang="en-GB" dirty="0" smtClean="0"/>
              <a:t>   Paul Jennings           Samantha Griffiths</a:t>
            </a:r>
            <a:endParaRPr lang="en-GB" dirty="0"/>
          </a:p>
        </p:txBody>
      </p:sp>
      <p:pic>
        <p:nvPicPr>
          <p:cNvPr id="4" name="Picture 3"/>
          <p:cNvPicPr>
            <a:picLocks noChangeAspect="1"/>
          </p:cNvPicPr>
          <p:nvPr/>
        </p:nvPicPr>
        <p:blipFill rotWithShape="1">
          <a:blip r:embed="rId3"/>
          <a:srcRect l="6907" r="6745" b="8472"/>
          <a:stretch/>
        </p:blipFill>
        <p:spPr>
          <a:xfrm>
            <a:off x="5076056" y="4874389"/>
            <a:ext cx="1733169" cy="1334495"/>
          </a:xfrm>
          <a:prstGeom prst="rect">
            <a:avLst/>
          </a:prstGeom>
        </p:spPr>
      </p:pic>
      <p:pic>
        <p:nvPicPr>
          <p:cNvPr id="5" name="Picture 4"/>
          <p:cNvPicPr>
            <a:picLocks noChangeAspect="1"/>
          </p:cNvPicPr>
          <p:nvPr/>
        </p:nvPicPr>
        <p:blipFill>
          <a:blip r:embed="rId4"/>
          <a:stretch>
            <a:fillRect/>
          </a:stretch>
        </p:blipFill>
        <p:spPr>
          <a:xfrm>
            <a:off x="1900534" y="4883959"/>
            <a:ext cx="1732188" cy="1326041"/>
          </a:xfrm>
          <a:prstGeom prst="rect">
            <a:avLst/>
          </a:prstGeom>
        </p:spPr>
      </p:pic>
      <p:pic>
        <p:nvPicPr>
          <p:cNvPr id="6" name="Picture 5"/>
          <p:cNvPicPr>
            <a:picLocks noChangeAspect="1"/>
          </p:cNvPicPr>
          <p:nvPr/>
        </p:nvPicPr>
        <p:blipFill>
          <a:blip r:embed="rId5"/>
          <a:stretch>
            <a:fillRect/>
          </a:stretch>
        </p:blipFill>
        <p:spPr>
          <a:xfrm>
            <a:off x="3824178" y="2560638"/>
            <a:ext cx="1495644" cy="1324742"/>
          </a:xfrm>
          <a:prstGeom prst="rect">
            <a:avLst/>
          </a:prstGeom>
        </p:spPr>
      </p:pic>
    </p:spTree>
    <p:extLst>
      <p:ext uri="{BB962C8B-B14F-4D97-AF65-F5344CB8AC3E}">
        <p14:creationId xmlns:p14="http://schemas.microsoft.com/office/powerpoint/2010/main" val="13587105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Role</a:t>
            </a:r>
            <a:endParaRPr lang="en-GB" dirty="0"/>
          </a:p>
        </p:txBody>
      </p:sp>
      <p:sp>
        <p:nvSpPr>
          <p:cNvPr id="3" name="Content Placeholder 2"/>
          <p:cNvSpPr>
            <a:spLocks noGrp="1"/>
          </p:cNvSpPr>
          <p:nvPr>
            <p:ph idx="1"/>
          </p:nvPr>
        </p:nvSpPr>
        <p:spPr>
          <a:xfrm>
            <a:off x="457200" y="1600202"/>
            <a:ext cx="8229600" cy="5069158"/>
          </a:xfrm>
        </p:spPr>
        <p:txBody>
          <a:bodyPr>
            <a:normAutofit fontScale="55000" lnSpcReduction="20000"/>
          </a:bodyPr>
          <a:lstStyle/>
          <a:p>
            <a:pPr marL="0" indent="0">
              <a:buNone/>
            </a:pPr>
            <a:r>
              <a:rPr lang="en-GB" dirty="0">
                <a:latin typeface="Arial" panose="020B0604020202020204" pitchFamily="34" charset="0"/>
                <a:cs typeface="Arial" panose="020B0604020202020204" pitchFamily="34" charset="0"/>
              </a:rPr>
              <a:t>The Exclusion Team has the following responsibilities:</a:t>
            </a:r>
          </a:p>
          <a:p>
            <a:pPr lvl="0"/>
            <a:r>
              <a:rPr lang="en-GB" dirty="0">
                <a:latin typeface="Arial" panose="020B0604020202020204" pitchFamily="34" charset="0"/>
                <a:cs typeface="Arial" panose="020B0604020202020204" pitchFamily="34" charset="0"/>
              </a:rPr>
              <a:t>Ensure that the Local Authority’s statutory responsibilities relating to exclusion are met</a:t>
            </a:r>
          </a:p>
          <a:p>
            <a:pPr lvl="0"/>
            <a:r>
              <a:rPr lang="en-GB" dirty="0">
                <a:latin typeface="Arial" panose="020B0604020202020204" pitchFamily="34" charset="0"/>
                <a:cs typeface="Arial" panose="020B0604020202020204" pitchFamily="34" charset="0"/>
              </a:rPr>
              <a:t>Gives advice to schools, parents and carers and other professionals on statutory and non-statutory exclusion processes</a:t>
            </a:r>
          </a:p>
          <a:p>
            <a:pPr lvl="0"/>
            <a:r>
              <a:rPr lang="en-GB" dirty="0">
                <a:latin typeface="Arial" panose="020B0604020202020204" pitchFamily="34" charset="0"/>
                <a:cs typeface="Arial" panose="020B0604020202020204" pitchFamily="34" charset="0"/>
              </a:rPr>
              <a:t>Maintains an exclusions helpline 5 days per week</a:t>
            </a:r>
          </a:p>
          <a:p>
            <a:pPr lvl="0"/>
            <a:r>
              <a:rPr lang="en-GB" dirty="0">
                <a:latin typeface="Arial" panose="020B0604020202020204" pitchFamily="34" charset="0"/>
                <a:cs typeface="Arial" panose="020B0604020202020204" pitchFamily="34" charset="0"/>
              </a:rPr>
              <a:t>Provides statistical information to the </a:t>
            </a:r>
            <a:r>
              <a:rPr lang="en-GB" dirty="0" err="1">
                <a:latin typeface="Arial" panose="020B0604020202020204" pitchFamily="34" charset="0"/>
                <a:cs typeface="Arial" panose="020B0604020202020204" pitchFamily="34" charset="0"/>
              </a:rPr>
              <a:t>DfE</a:t>
            </a:r>
            <a:endParaRPr lang="en-GB" dirty="0">
              <a:latin typeface="Arial" panose="020B0604020202020204" pitchFamily="34" charset="0"/>
              <a:cs typeface="Arial" panose="020B0604020202020204" pitchFamily="34" charset="0"/>
            </a:endParaRPr>
          </a:p>
          <a:p>
            <a:pPr lvl="0"/>
            <a:r>
              <a:rPr lang="en-GB" dirty="0">
                <a:latin typeface="Arial" panose="020B0604020202020204" pitchFamily="34" charset="0"/>
                <a:cs typeface="Arial" panose="020B0604020202020204" pitchFamily="34" charset="0"/>
              </a:rPr>
              <a:t>Offers training to Governors and school staff on their statutory responsibilities connected to school exclusion</a:t>
            </a:r>
          </a:p>
          <a:p>
            <a:pPr lvl="0"/>
            <a:r>
              <a:rPr lang="en-GB" dirty="0">
                <a:latin typeface="Arial" panose="020B0604020202020204" pitchFamily="34" charset="0"/>
                <a:cs typeface="Arial" panose="020B0604020202020204" pitchFamily="34" charset="0"/>
              </a:rPr>
              <a:t>Offers advice to support schools in the use of alternatives to exclusion, such as a managed move, Pastoral Support Plan (PSP), phased reintegration and referrals to other supporting services</a:t>
            </a:r>
          </a:p>
          <a:p>
            <a:pPr lvl="0"/>
            <a:r>
              <a:rPr lang="en-GB" dirty="0">
                <a:latin typeface="Arial" panose="020B0604020202020204" pitchFamily="34" charset="0"/>
                <a:cs typeface="Arial" panose="020B0604020202020204" pitchFamily="34" charset="0"/>
              </a:rPr>
              <a:t>Reviews both fixed period and permanent </a:t>
            </a:r>
            <a:r>
              <a:rPr lang="en-GB" dirty="0" smtClean="0">
                <a:latin typeface="Arial" panose="020B0604020202020204" pitchFamily="34" charset="0"/>
                <a:cs typeface="Arial" panose="020B0604020202020204" pitchFamily="34" charset="0"/>
              </a:rPr>
              <a:t>exclusions across the LA</a:t>
            </a:r>
            <a:endParaRPr lang="en-GB" dirty="0">
              <a:latin typeface="Arial" panose="020B0604020202020204" pitchFamily="34" charset="0"/>
              <a:cs typeface="Arial" panose="020B0604020202020204" pitchFamily="34" charset="0"/>
            </a:endParaRPr>
          </a:p>
          <a:p>
            <a:pPr lvl="0"/>
            <a:r>
              <a:rPr lang="en-GB" dirty="0">
                <a:latin typeface="Arial" panose="020B0604020202020204" pitchFamily="34" charset="0"/>
                <a:cs typeface="Arial" panose="020B0604020202020204" pitchFamily="34" charset="0"/>
              </a:rPr>
              <a:t>Advises and guides governors on all aspects of exclusion law</a:t>
            </a:r>
          </a:p>
          <a:p>
            <a:pPr lvl="0"/>
            <a:r>
              <a:rPr lang="en-GB" dirty="0">
                <a:latin typeface="Arial" panose="020B0604020202020204" pitchFamily="34" charset="0"/>
                <a:cs typeface="Arial" panose="020B0604020202020204" pitchFamily="34" charset="0"/>
              </a:rPr>
              <a:t>Attends permanent and over 15 days exclusion Governing Board Meetings in maintained schools and where invited for Academy schools, as appropriate</a:t>
            </a:r>
          </a:p>
          <a:p>
            <a:pPr lvl="0"/>
            <a:r>
              <a:rPr lang="en-GB" dirty="0">
                <a:latin typeface="Arial" panose="020B0604020202020204" pitchFamily="34" charset="0"/>
                <a:cs typeface="Arial" panose="020B0604020202020204" pitchFamily="34" charset="0"/>
              </a:rPr>
              <a:t>Attends Independent Review Panel Hearings</a:t>
            </a:r>
          </a:p>
          <a:p>
            <a:endParaRPr lang="en-GB" dirty="0"/>
          </a:p>
        </p:txBody>
      </p:sp>
    </p:spTree>
    <p:extLst>
      <p:ext uri="{BB962C8B-B14F-4D97-AF65-F5344CB8AC3E}">
        <p14:creationId xmlns:p14="http://schemas.microsoft.com/office/powerpoint/2010/main" val="30613758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Data – Permanent Exclusions and SEND</a:t>
            </a:r>
            <a:endParaRPr lang="en-GB" dirty="0"/>
          </a:p>
        </p:txBody>
      </p:sp>
      <p:sp>
        <p:nvSpPr>
          <p:cNvPr id="5" name="Rectangle 4"/>
          <p:cNvSpPr/>
          <p:nvPr/>
        </p:nvSpPr>
        <p:spPr>
          <a:xfrm>
            <a:off x="457200" y="1436583"/>
            <a:ext cx="8075240" cy="1200329"/>
          </a:xfrm>
          <a:prstGeom prst="rect">
            <a:avLst/>
          </a:prstGeom>
        </p:spPr>
        <p:txBody>
          <a:bodyPr wrap="square">
            <a:spAutoFit/>
          </a:bodyPr>
          <a:lstStyle/>
          <a:p>
            <a:pPr algn="ctr"/>
            <a:r>
              <a:rPr lang="en-GB" dirty="0">
                <a:latin typeface="Arial" panose="020B0604020202020204" pitchFamily="34" charset="0"/>
                <a:ea typeface="Times New Roman" panose="02020603050405020304" pitchFamily="18" charset="0"/>
              </a:rPr>
              <a:t>There were 52 permanent exclusions in </a:t>
            </a:r>
            <a:r>
              <a:rPr lang="en-GB" dirty="0" smtClean="0">
                <a:latin typeface="Arial" panose="020B0604020202020204" pitchFamily="34" charset="0"/>
                <a:ea typeface="Times New Roman" panose="02020603050405020304" pitchFamily="18" charset="0"/>
              </a:rPr>
              <a:t>2019-20. </a:t>
            </a:r>
          </a:p>
          <a:p>
            <a:pPr algn="ctr"/>
            <a:r>
              <a:rPr lang="en-GB" dirty="0" smtClean="0">
                <a:latin typeface="Arial" panose="020B0604020202020204" pitchFamily="34" charset="0"/>
                <a:ea typeface="Times New Roman" panose="02020603050405020304" pitchFamily="18" charset="0"/>
              </a:rPr>
              <a:t>Those </a:t>
            </a:r>
            <a:r>
              <a:rPr lang="en-GB" dirty="0">
                <a:latin typeface="Arial" panose="020B0604020202020204" pitchFamily="34" charset="0"/>
                <a:ea typeface="Times New Roman" panose="02020603050405020304" pitchFamily="18" charset="0"/>
              </a:rPr>
              <a:t>pupils at School Support on the SEN register account for over half of the permanent exclusion </a:t>
            </a:r>
            <a:r>
              <a:rPr lang="en-GB" dirty="0" smtClean="0">
                <a:latin typeface="Arial" panose="020B0604020202020204" pitchFamily="34" charset="0"/>
                <a:ea typeface="Times New Roman" panose="02020603050405020304" pitchFamily="18" charset="0"/>
              </a:rPr>
              <a:t>group.</a:t>
            </a:r>
            <a:endParaRPr lang="en-GB" dirty="0"/>
          </a:p>
          <a:p>
            <a:endParaRPr lang="en-GB" dirty="0"/>
          </a:p>
        </p:txBody>
      </p:sp>
      <p:graphicFrame>
        <p:nvGraphicFramePr>
          <p:cNvPr id="8" name="Content Placeholder 7"/>
          <p:cNvGraphicFramePr>
            <a:graphicFrameLocks noGrp="1"/>
          </p:cNvGraphicFramePr>
          <p:nvPr>
            <p:ph idx="1"/>
            <p:extLst/>
          </p:nvPr>
        </p:nvGraphicFramePr>
        <p:xfrm>
          <a:off x="575891" y="2348880"/>
          <a:ext cx="7956549" cy="1879640"/>
        </p:xfrm>
        <a:graphic>
          <a:graphicData uri="http://schemas.openxmlformats.org/drawingml/2006/table">
            <a:tbl>
              <a:tblPr firstRow="1" firstCol="1" bandRow="1">
                <a:tableStyleId>{5C22544A-7EE6-4342-B048-85BDC9FD1C3A}</a:tableStyleId>
              </a:tblPr>
              <a:tblGrid>
                <a:gridCol w="697020">
                  <a:extLst>
                    <a:ext uri="{9D8B030D-6E8A-4147-A177-3AD203B41FA5}">
                      <a16:colId xmlns:a16="http://schemas.microsoft.com/office/drawing/2014/main" val="3232764415"/>
                    </a:ext>
                  </a:extLst>
                </a:gridCol>
                <a:gridCol w="681896">
                  <a:extLst>
                    <a:ext uri="{9D8B030D-6E8A-4147-A177-3AD203B41FA5}">
                      <a16:colId xmlns:a16="http://schemas.microsoft.com/office/drawing/2014/main" val="958537507"/>
                    </a:ext>
                  </a:extLst>
                </a:gridCol>
                <a:gridCol w="576028">
                  <a:extLst>
                    <a:ext uri="{9D8B030D-6E8A-4147-A177-3AD203B41FA5}">
                      <a16:colId xmlns:a16="http://schemas.microsoft.com/office/drawing/2014/main" val="2988060035"/>
                    </a:ext>
                  </a:extLst>
                </a:gridCol>
                <a:gridCol w="720692">
                  <a:extLst>
                    <a:ext uri="{9D8B030D-6E8A-4147-A177-3AD203B41FA5}">
                      <a16:colId xmlns:a16="http://schemas.microsoft.com/office/drawing/2014/main" val="2435477029"/>
                    </a:ext>
                  </a:extLst>
                </a:gridCol>
                <a:gridCol w="441227">
                  <a:extLst>
                    <a:ext uri="{9D8B030D-6E8A-4147-A177-3AD203B41FA5}">
                      <a16:colId xmlns:a16="http://schemas.microsoft.com/office/drawing/2014/main" val="2971433346"/>
                    </a:ext>
                  </a:extLst>
                </a:gridCol>
                <a:gridCol w="681896">
                  <a:extLst>
                    <a:ext uri="{9D8B030D-6E8A-4147-A177-3AD203B41FA5}">
                      <a16:colId xmlns:a16="http://schemas.microsoft.com/office/drawing/2014/main" val="3099021525"/>
                    </a:ext>
                  </a:extLst>
                </a:gridCol>
                <a:gridCol w="576028">
                  <a:extLst>
                    <a:ext uri="{9D8B030D-6E8A-4147-A177-3AD203B41FA5}">
                      <a16:colId xmlns:a16="http://schemas.microsoft.com/office/drawing/2014/main" val="387777893"/>
                    </a:ext>
                  </a:extLst>
                </a:gridCol>
                <a:gridCol w="720692">
                  <a:extLst>
                    <a:ext uri="{9D8B030D-6E8A-4147-A177-3AD203B41FA5}">
                      <a16:colId xmlns:a16="http://schemas.microsoft.com/office/drawing/2014/main" val="3384201449"/>
                    </a:ext>
                  </a:extLst>
                </a:gridCol>
                <a:gridCol w="441227">
                  <a:extLst>
                    <a:ext uri="{9D8B030D-6E8A-4147-A177-3AD203B41FA5}">
                      <a16:colId xmlns:a16="http://schemas.microsoft.com/office/drawing/2014/main" val="4135939214"/>
                    </a:ext>
                  </a:extLst>
                </a:gridCol>
                <a:gridCol w="681896">
                  <a:extLst>
                    <a:ext uri="{9D8B030D-6E8A-4147-A177-3AD203B41FA5}">
                      <a16:colId xmlns:a16="http://schemas.microsoft.com/office/drawing/2014/main" val="2961182212"/>
                    </a:ext>
                  </a:extLst>
                </a:gridCol>
                <a:gridCol w="576028">
                  <a:extLst>
                    <a:ext uri="{9D8B030D-6E8A-4147-A177-3AD203B41FA5}">
                      <a16:colId xmlns:a16="http://schemas.microsoft.com/office/drawing/2014/main" val="2929845947"/>
                    </a:ext>
                  </a:extLst>
                </a:gridCol>
                <a:gridCol w="720692">
                  <a:extLst>
                    <a:ext uri="{9D8B030D-6E8A-4147-A177-3AD203B41FA5}">
                      <a16:colId xmlns:a16="http://schemas.microsoft.com/office/drawing/2014/main" val="46962733"/>
                    </a:ext>
                  </a:extLst>
                </a:gridCol>
                <a:gridCol w="441227">
                  <a:extLst>
                    <a:ext uri="{9D8B030D-6E8A-4147-A177-3AD203B41FA5}">
                      <a16:colId xmlns:a16="http://schemas.microsoft.com/office/drawing/2014/main" val="2843786353"/>
                    </a:ext>
                  </a:extLst>
                </a:gridCol>
              </a:tblGrid>
              <a:tr h="307406">
                <a:tc>
                  <a:txBody>
                    <a:bodyPr/>
                    <a:lstStyle/>
                    <a:p>
                      <a:pPr>
                        <a:lnSpc>
                          <a:spcPct val="107000"/>
                        </a:lnSpc>
                      </a:pPr>
                      <a:endParaRPr lang="en-GB" sz="1400" dirty="0">
                        <a:effectLst/>
                        <a:latin typeface="Calibri" panose="020F0502020204030204" pitchFamily="34" charset="0"/>
                        <a:cs typeface="Times New Roman" panose="02020603050405020304" pitchFamily="18" charset="0"/>
                      </a:endParaRPr>
                    </a:p>
                  </a:txBody>
                  <a:tcPr marL="68580" marR="68580" marT="0" marB="0" anchor="b"/>
                </a:tc>
                <a:tc gridSpan="4">
                  <a:txBody>
                    <a:bodyPr/>
                    <a:lstStyle/>
                    <a:p>
                      <a:pPr algn="ctr">
                        <a:lnSpc>
                          <a:spcPct val="107000"/>
                        </a:lnSpc>
                        <a:spcAft>
                          <a:spcPts val="0"/>
                        </a:spcAft>
                      </a:pPr>
                      <a:r>
                        <a:rPr lang="en-GB" sz="1400" dirty="0">
                          <a:effectLst/>
                        </a:rPr>
                        <a:t>2017-18</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lnSpc>
                          <a:spcPct val="107000"/>
                        </a:lnSpc>
                        <a:spcAft>
                          <a:spcPts val="0"/>
                        </a:spcAft>
                      </a:pPr>
                      <a:r>
                        <a:rPr lang="en-GB" sz="1400">
                          <a:effectLst/>
                        </a:rPr>
                        <a:t>2018-19</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lnSpc>
                          <a:spcPct val="107000"/>
                        </a:lnSpc>
                        <a:spcAft>
                          <a:spcPts val="0"/>
                        </a:spcAft>
                      </a:pPr>
                      <a:r>
                        <a:rPr lang="en-GB" sz="1400" dirty="0">
                          <a:effectLst/>
                        </a:rPr>
                        <a:t>2019-20</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21750257"/>
                  </a:ext>
                </a:extLst>
              </a:tr>
              <a:tr h="307406">
                <a:tc>
                  <a:txBody>
                    <a:bodyPr/>
                    <a:lstStyle/>
                    <a:p>
                      <a:pPr>
                        <a:lnSpc>
                          <a:spcPct val="107000"/>
                        </a:lnSpc>
                        <a:spcAft>
                          <a:spcPts val="0"/>
                        </a:spcAft>
                      </a:pPr>
                      <a:r>
                        <a:rPr lang="en-GB" sz="1400">
                          <a:effectLst/>
                        </a:rPr>
                        <a:t>SEN Status</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200">
                          <a:effectLst/>
                        </a:rPr>
                        <a:t>Autumn</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200">
                          <a:effectLst/>
                        </a:rPr>
                        <a:t>Spring</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200">
                          <a:effectLst/>
                        </a:rPr>
                        <a:t>Summer</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200" dirty="0">
                          <a:effectLst/>
                        </a:rPr>
                        <a:t>Total</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200" dirty="0">
                          <a:effectLst/>
                        </a:rPr>
                        <a:t>Autumn</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200" dirty="0">
                          <a:effectLst/>
                        </a:rPr>
                        <a:t>Spring</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200">
                          <a:effectLst/>
                        </a:rPr>
                        <a:t>Summer</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200">
                          <a:effectLst/>
                        </a:rPr>
                        <a:t>Total</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200">
                          <a:effectLst/>
                        </a:rPr>
                        <a:t>Autumn</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200">
                          <a:effectLst/>
                        </a:rPr>
                        <a:t>Spring</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200">
                          <a:effectLst/>
                        </a:rPr>
                        <a:t>Summer</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200" dirty="0">
                          <a:effectLst/>
                        </a:rPr>
                        <a:t>Total</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963211191"/>
                  </a:ext>
                </a:extLst>
              </a:tr>
              <a:tr h="205803">
                <a:tc>
                  <a:txBody>
                    <a:bodyPr/>
                    <a:lstStyle/>
                    <a:p>
                      <a:pPr>
                        <a:lnSpc>
                          <a:spcPct val="107000"/>
                        </a:lnSpc>
                        <a:spcAft>
                          <a:spcPts val="0"/>
                        </a:spcAft>
                      </a:pPr>
                      <a:r>
                        <a:rPr lang="en-GB" sz="1400">
                          <a:effectLst/>
                        </a:rPr>
                        <a:t>E</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a:effectLst/>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2</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2</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4</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791085906"/>
                  </a:ext>
                </a:extLst>
              </a:tr>
              <a:tr h="292767">
                <a:tc>
                  <a:txBody>
                    <a:bodyPr/>
                    <a:lstStyle/>
                    <a:p>
                      <a:pPr>
                        <a:lnSpc>
                          <a:spcPct val="107000"/>
                        </a:lnSpc>
                        <a:spcAft>
                          <a:spcPts val="0"/>
                        </a:spcAft>
                      </a:pPr>
                      <a:r>
                        <a:rPr lang="en-GB" sz="1400">
                          <a:effectLst/>
                        </a:rPr>
                        <a:t>K</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a:effectLst/>
                        </a:rPr>
                        <a:t>9</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4</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2</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15</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14</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13</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10</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37</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8</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19</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27</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46220087"/>
                  </a:ext>
                </a:extLst>
              </a:tr>
              <a:tr h="307406">
                <a:tc>
                  <a:txBody>
                    <a:bodyPr/>
                    <a:lstStyle/>
                    <a:p>
                      <a:pPr>
                        <a:lnSpc>
                          <a:spcPct val="107000"/>
                        </a:lnSpc>
                        <a:spcAft>
                          <a:spcPts val="0"/>
                        </a:spcAft>
                      </a:pPr>
                      <a:r>
                        <a:rPr lang="en-GB" sz="1400">
                          <a:effectLst/>
                        </a:rPr>
                        <a:t>N</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a:effectLst/>
                        </a:rPr>
                        <a:t>7</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1</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1</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9</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5</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3</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8</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16</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13</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12</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dirty="0">
                          <a:effectLst/>
                        </a:rPr>
                        <a:t>25</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1922950"/>
                  </a:ext>
                </a:extLst>
              </a:tr>
              <a:tr h="307406">
                <a:tc>
                  <a:txBody>
                    <a:bodyPr/>
                    <a:lstStyle/>
                    <a:p>
                      <a:pPr>
                        <a:lnSpc>
                          <a:spcPct val="107000"/>
                        </a:lnSpc>
                        <a:spcAft>
                          <a:spcPts val="0"/>
                        </a:spcAft>
                      </a:pPr>
                      <a:r>
                        <a:rPr lang="en-GB" sz="1400">
                          <a:effectLst/>
                        </a:rPr>
                        <a:t>Total</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16</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5</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3</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24</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19</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18</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20</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57</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21</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31</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dirty="0">
                          <a:effectLst/>
                        </a:rPr>
                        <a:t>52</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42740100"/>
                  </a:ext>
                </a:extLst>
              </a:tr>
            </a:tbl>
          </a:graphicData>
        </a:graphic>
      </p:graphicFrame>
      <p:graphicFrame>
        <p:nvGraphicFramePr>
          <p:cNvPr id="9" name="Table 8"/>
          <p:cNvGraphicFramePr>
            <a:graphicFrameLocks noGrp="1"/>
          </p:cNvGraphicFramePr>
          <p:nvPr>
            <p:extLst/>
          </p:nvPr>
        </p:nvGraphicFramePr>
        <p:xfrm>
          <a:off x="593726" y="4437112"/>
          <a:ext cx="7956548" cy="1727157"/>
        </p:xfrm>
        <a:graphic>
          <a:graphicData uri="http://schemas.openxmlformats.org/drawingml/2006/table">
            <a:tbl>
              <a:tblPr firstRow="1" firstCol="1" bandRow="1">
                <a:tableStyleId>{5C22544A-7EE6-4342-B048-85BDC9FD1C3A}</a:tableStyleId>
              </a:tblPr>
              <a:tblGrid>
                <a:gridCol w="162560">
                  <a:extLst>
                    <a:ext uri="{9D8B030D-6E8A-4147-A177-3AD203B41FA5}">
                      <a16:colId xmlns:a16="http://schemas.microsoft.com/office/drawing/2014/main" val="2745338345"/>
                    </a:ext>
                  </a:extLst>
                </a:gridCol>
                <a:gridCol w="2226367">
                  <a:extLst>
                    <a:ext uri="{9D8B030D-6E8A-4147-A177-3AD203B41FA5}">
                      <a16:colId xmlns:a16="http://schemas.microsoft.com/office/drawing/2014/main" val="347086040"/>
                    </a:ext>
                  </a:extLst>
                </a:gridCol>
                <a:gridCol w="1157299">
                  <a:extLst>
                    <a:ext uri="{9D8B030D-6E8A-4147-A177-3AD203B41FA5}">
                      <a16:colId xmlns:a16="http://schemas.microsoft.com/office/drawing/2014/main" val="1820621412"/>
                    </a:ext>
                  </a:extLst>
                </a:gridCol>
                <a:gridCol w="1152128">
                  <a:extLst>
                    <a:ext uri="{9D8B030D-6E8A-4147-A177-3AD203B41FA5}">
                      <a16:colId xmlns:a16="http://schemas.microsoft.com/office/drawing/2014/main" val="2796791411"/>
                    </a:ext>
                  </a:extLst>
                </a:gridCol>
                <a:gridCol w="1080120">
                  <a:extLst>
                    <a:ext uri="{9D8B030D-6E8A-4147-A177-3AD203B41FA5}">
                      <a16:colId xmlns:a16="http://schemas.microsoft.com/office/drawing/2014/main" val="2307244798"/>
                    </a:ext>
                  </a:extLst>
                </a:gridCol>
                <a:gridCol w="1002941">
                  <a:extLst>
                    <a:ext uri="{9D8B030D-6E8A-4147-A177-3AD203B41FA5}">
                      <a16:colId xmlns:a16="http://schemas.microsoft.com/office/drawing/2014/main" val="673998763"/>
                    </a:ext>
                  </a:extLst>
                </a:gridCol>
                <a:gridCol w="1175133">
                  <a:extLst>
                    <a:ext uri="{9D8B030D-6E8A-4147-A177-3AD203B41FA5}">
                      <a16:colId xmlns:a16="http://schemas.microsoft.com/office/drawing/2014/main" val="840782046"/>
                    </a:ext>
                  </a:extLst>
                </a:gridCol>
              </a:tblGrid>
              <a:tr h="383844">
                <a:tc gridSpan="2">
                  <a:txBody>
                    <a:bodyPr/>
                    <a:lstStyle/>
                    <a:p>
                      <a:pPr>
                        <a:lnSpc>
                          <a:spcPct val="107000"/>
                        </a:lnSpc>
                        <a:spcAft>
                          <a:spcPts val="0"/>
                        </a:spcAft>
                      </a:pPr>
                      <a:r>
                        <a:rPr lang="en-GB" sz="1400" dirty="0">
                          <a:effectLst/>
                        </a:rPr>
                        <a:t>Local Authority, Region and England</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GB"/>
                    </a:p>
                  </a:txBody>
                  <a:tcPr/>
                </a:tc>
                <a:tc>
                  <a:txBody>
                    <a:bodyPr/>
                    <a:lstStyle/>
                    <a:p>
                      <a:pPr algn="ctr">
                        <a:lnSpc>
                          <a:spcPct val="107000"/>
                        </a:lnSpc>
                        <a:spcAft>
                          <a:spcPts val="0"/>
                        </a:spcAft>
                      </a:pPr>
                      <a:r>
                        <a:rPr lang="en-GB" sz="1400" dirty="0">
                          <a:effectLst/>
                        </a:rPr>
                        <a:t>2015/16</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dirty="0">
                          <a:effectLst/>
                        </a:rPr>
                        <a:t>2016/17</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dirty="0">
                          <a:effectLst/>
                        </a:rPr>
                        <a:t>2017/18</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dirty="0">
                          <a:effectLst/>
                        </a:rPr>
                        <a:t>2018/19</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dirty="0">
                          <a:effectLst/>
                        </a:rPr>
                        <a:t>Change from previous year</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550455858"/>
                  </a:ext>
                </a:extLst>
              </a:tr>
              <a:tr h="320172">
                <a:tc rowSpan="4">
                  <a:txBody>
                    <a:bodyPr/>
                    <a:lstStyle/>
                    <a:p>
                      <a:pPr>
                        <a:lnSpc>
                          <a:spcPct val="107000"/>
                        </a:lnSpc>
                      </a:pPr>
                      <a:endParaRPr lang="en-GB" sz="1200">
                        <a:effectLst/>
                        <a:latin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1400" dirty="0">
                          <a:effectLst/>
                        </a:rPr>
                        <a:t>Bradford</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dirty="0">
                          <a:effectLst/>
                        </a:rPr>
                        <a:t>0.02</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0.04</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0.03</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dirty="0">
                          <a:effectLst/>
                        </a:rPr>
                        <a:t>0.06</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dirty="0">
                          <a:solidFill>
                            <a:srgbClr val="FF0000"/>
                          </a:solidFill>
                          <a:effectLst/>
                        </a:rPr>
                        <a:t>0.03</a:t>
                      </a:r>
                      <a:endParaRPr lang="en-GB" sz="14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334722033"/>
                  </a:ext>
                </a:extLst>
              </a:tr>
              <a:tr h="320172">
                <a:tc vMerge="1">
                  <a:txBody>
                    <a:bodyPr/>
                    <a:lstStyle/>
                    <a:p>
                      <a:endParaRPr lang="en-GB"/>
                    </a:p>
                  </a:txBody>
                  <a:tcPr/>
                </a:tc>
                <a:tc>
                  <a:txBody>
                    <a:bodyPr/>
                    <a:lstStyle/>
                    <a:p>
                      <a:pPr>
                        <a:lnSpc>
                          <a:spcPct val="107000"/>
                        </a:lnSpc>
                        <a:spcAft>
                          <a:spcPts val="0"/>
                        </a:spcAft>
                      </a:pPr>
                      <a:r>
                        <a:rPr lang="en-GB" sz="1400">
                          <a:effectLst/>
                        </a:rPr>
                        <a:t>Yorkshire and The Humber</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dirty="0">
                          <a:effectLst/>
                        </a:rPr>
                        <a:t>0.07</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dirty="0">
                          <a:effectLst/>
                        </a:rPr>
                        <a:t>0.07</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dirty="0">
                          <a:effectLst/>
                        </a:rPr>
                        <a:t>0.09</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dirty="0">
                          <a:effectLst/>
                        </a:rPr>
                        <a:t>0.09</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dirty="0">
                          <a:effectLst/>
                        </a:rPr>
                        <a:t>0.00</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21203202"/>
                  </a:ext>
                </a:extLst>
              </a:tr>
              <a:tr h="320172">
                <a:tc vMerge="1">
                  <a:txBody>
                    <a:bodyPr/>
                    <a:lstStyle/>
                    <a:p>
                      <a:endParaRPr lang="en-GB"/>
                    </a:p>
                  </a:txBody>
                  <a:tcPr/>
                </a:tc>
                <a:tc>
                  <a:txBody>
                    <a:bodyPr/>
                    <a:lstStyle/>
                    <a:p>
                      <a:pPr>
                        <a:lnSpc>
                          <a:spcPct val="107000"/>
                        </a:lnSpc>
                        <a:spcAft>
                          <a:spcPts val="0"/>
                        </a:spcAft>
                      </a:pPr>
                      <a:r>
                        <a:rPr lang="en-GB" sz="1400" dirty="0">
                          <a:effectLst/>
                        </a:rPr>
                        <a:t>Statistical Neighbours</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0.11</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0.10</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0.12</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0.15</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dirty="0">
                          <a:solidFill>
                            <a:schemeClr val="accent3">
                              <a:lumMod val="75000"/>
                            </a:schemeClr>
                          </a:solidFill>
                          <a:effectLst/>
                        </a:rPr>
                        <a:t>0.03</a:t>
                      </a:r>
                      <a:endParaRPr lang="en-GB" sz="1400" dirty="0">
                        <a:solidFill>
                          <a:schemeClr val="accent3">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42427321"/>
                  </a:ext>
                </a:extLst>
              </a:tr>
              <a:tr h="320172">
                <a:tc vMerge="1">
                  <a:txBody>
                    <a:bodyPr/>
                    <a:lstStyle/>
                    <a:p>
                      <a:endParaRPr lang="en-GB"/>
                    </a:p>
                  </a:txBody>
                  <a:tcPr/>
                </a:tc>
                <a:tc>
                  <a:txBody>
                    <a:bodyPr/>
                    <a:lstStyle/>
                    <a:p>
                      <a:pPr>
                        <a:lnSpc>
                          <a:spcPct val="107000"/>
                        </a:lnSpc>
                        <a:spcAft>
                          <a:spcPts val="0"/>
                        </a:spcAft>
                      </a:pPr>
                      <a:r>
                        <a:rPr lang="en-GB" sz="1400">
                          <a:effectLst/>
                        </a:rPr>
                        <a:t>England</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0.08</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0.10</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0.10</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a:effectLst/>
                        </a:rPr>
                        <a:t>0.10</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400" dirty="0">
                          <a:effectLst/>
                        </a:rPr>
                        <a:t>0.00</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466623357"/>
                  </a:ext>
                </a:extLst>
              </a:tr>
            </a:tbl>
          </a:graphicData>
        </a:graphic>
      </p:graphicFrame>
    </p:spTree>
    <p:extLst>
      <p:ext uri="{BB962C8B-B14F-4D97-AF65-F5344CB8AC3E}">
        <p14:creationId xmlns:p14="http://schemas.microsoft.com/office/powerpoint/2010/main" val="18952756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7"/>
            <a:ext cx="7846640" cy="2187676"/>
          </a:xfrm>
        </p:spPr>
        <p:txBody>
          <a:bodyPr>
            <a:normAutofit/>
          </a:bodyPr>
          <a:lstStyle/>
          <a:p>
            <a:r>
              <a:rPr lang="en-GB" dirty="0" err="1" smtClean="0"/>
              <a:t>Covid</a:t>
            </a:r>
            <a:r>
              <a:rPr lang="en-GB" dirty="0" smtClean="0"/>
              <a:t> Recovery Support from Bradford Educational Psychology Team</a:t>
            </a:r>
            <a:endParaRPr lang="en-GB" dirty="0"/>
          </a:p>
        </p:txBody>
      </p:sp>
      <p:sp>
        <p:nvSpPr>
          <p:cNvPr id="3" name="Subtitle 2"/>
          <p:cNvSpPr>
            <a:spLocks noGrp="1"/>
          </p:cNvSpPr>
          <p:nvPr>
            <p:ph type="subTitle" idx="1"/>
          </p:nvPr>
        </p:nvSpPr>
        <p:spPr>
          <a:xfrm>
            <a:off x="1143000" y="3859213"/>
            <a:ext cx="6858000" cy="1655762"/>
          </a:xfrm>
        </p:spPr>
        <p:txBody>
          <a:bodyPr>
            <a:normAutofit/>
          </a:bodyPr>
          <a:lstStyle/>
          <a:p>
            <a:r>
              <a:rPr lang="en-GB" dirty="0" smtClean="0"/>
              <a:t>Dr Ruth Dennis</a:t>
            </a:r>
          </a:p>
          <a:p>
            <a:r>
              <a:rPr lang="en-GB" dirty="0" smtClean="0"/>
              <a:t>Principal Educational Psychologist</a:t>
            </a:r>
          </a:p>
        </p:txBody>
      </p:sp>
    </p:spTree>
    <p:extLst>
      <p:ext uri="{BB962C8B-B14F-4D97-AF65-F5344CB8AC3E}">
        <p14:creationId xmlns:p14="http://schemas.microsoft.com/office/powerpoint/2010/main" val="10979608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Data – </a:t>
            </a:r>
            <a:r>
              <a:rPr lang="en-GB" dirty="0" smtClean="0"/>
              <a:t>Fixed Term Exclusions </a:t>
            </a:r>
            <a:r>
              <a:rPr lang="en-GB" dirty="0"/>
              <a:t>and SEND</a:t>
            </a:r>
          </a:p>
        </p:txBody>
      </p:sp>
      <p:graphicFrame>
        <p:nvGraphicFramePr>
          <p:cNvPr id="5" name="Table 4"/>
          <p:cNvGraphicFramePr>
            <a:graphicFrameLocks noGrp="1"/>
          </p:cNvGraphicFramePr>
          <p:nvPr>
            <p:extLst/>
          </p:nvPr>
        </p:nvGraphicFramePr>
        <p:xfrm>
          <a:off x="457200" y="1695161"/>
          <a:ext cx="8003232" cy="3901308"/>
        </p:xfrm>
        <a:graphic>
          <a:graphicData uri="http://schemas.openxmlformats.org/drawingml/2006/table">
            <a:tbl>
              <a:tblPr firstRow="1" firstCol="1" bandRow="1">
                <a:tableStyleId>{5C22544A-7EE6-4342-B048-85BDC9FD1C3A}</a:tableStyleId>
              </a:tblPr>
              <a:tblGrid>
                <a:gridCol w="1550966">
                  <a:extLst>
                    <a:ext uri="{9D8B030D-6E8A-4147-A177-3AD203B41FA5}">
                      <a16:colId xmlns:a16="http://schemas.microsoft.com/office/drawing/2014/main" val="153451591"/>
                    </a:ext>
                  </a:extLst>
                </a:gridCol>
                <a:gridCol w="2150755">
                  <a:extLst>
                    <a:ext uri="{9D8B030D-6E8A-4147-A177-3AD203B41FA5}">
                      <a16:colId xmlns:a16="http://schemas.microsoft.com/office/drawing/2014/main" val="191088777"/>
                    </a:ext>
                  </a:extLst>
                </a:gridCol>
                <a:gridCol w="1638671">
                  <a:extLst>
                    <a:ext uri="{9D8B030D-6E8A-4147-A177-3AD203B41FA5}">
                      <a16:colId xmlns:a16="http://schemas.microsoft.com/office/drawing/2014/main" val="1129521311"/>
                    </a:ext>
                  </a:extLst>
                </a:gridCol>
                <a:gridCol w="1331420">
                  <a:extLst>
                    <a:ext uri="{9D8B030D-6E8A-4147-A177-3AD203B41FA5}">
                      <a16:colId xmlns:a16="http://schemas.microsoft.com/office/drawing/2014/main" val="2709418351"/>
                    </a:ext>
                  </a:extLst>
                </a:gridCol>
                <a:gridCol w="1331420">
                  <a:extLst>
                    <a:ext uri="{9D8B030D-6E8A-4147-A177-3AD203B41FA5}">
                      <a16:colId xmlns:a16="http://schemas.microsoft.com/office/drawing/2014/main" val="3621248846"/>
                    </a:ext>
                  </a:extLst>
                </a:gridCol>
              </a:tblGrid>
              <a:tr h="311629">
                <a:tc>
                  <a:txBody>
                    <a:bodyPr/>
                    <a:lstStyle/>
                    <a:p>
                      <a:pPr algn="l">
                        <a:lnSpc>
                          <a:spcPct val="107000"/>
                        </a:lnSpc>
                        <a:spcAft>
                          <a:spcPts val="0"/>
                        </a:spcAft>
                      </a:pPr>
                      <a:r>
                        <a:rPr lang="en-GB" sz="1800" dirty="0">
                          <a:effectLst/>
                        </a:rPr>
                        <a:t>SEN Status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n-GB" sz="1800" dirty="0">
                          <a:effectLst/>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800">
                          <a:effectLst/>
                        </a:rPr>
                        <a:t>2017-18</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800">
                          <a:effectLst/>
                        </a:rPr>
                        <a:t>2018-19</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800">
                          <a:effectLst/>
                        </a:rPr>
                        <a:t>2019-20</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918317082"/>
                  </a:ext>
                </a:extLst>
              </a:tr>
              <a:tr h="296789">
                <a:tc rowSpan="3">
                  <a:txBody>
                    <a:bodyPr/>
                    <a:lstStyle/>
                    <a:p>
                      <a:pPr algn="l">
                        <a:lnSpc>
                          <a:spcPct val="107000"/>
                        </a:lnSpc>
                        <a:spcAft>
                          <a:spcPts val="0"/>
                        </a:spcAft>
                      </a:pPr>
                      <a:r>
                        <a:rPr lang="en-GB" sz="1800" dirty="0">
                          <a:effectLst/>
                        </a:rPr>
                        <a:t>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800" dirty="0">
                          <a:effectLst/>
                        </a:rPr>
                        <a:t>Days Lost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dirty="0">
                          <a:effectLst/>
                        </a:rPr>
                        <a:t>875</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a:effectLst/>
                        </a:rPr>
                        <a:t>924</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a:effectLst/>
                        </a:rPr>
                        <a:t>680</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1717942"/>
                  </a:ext>
                </a:extLst>
              </a:tr>
              <a:tr h="296789">
                <a:tc vMerge="1">
                  <a:txBody>
                    <a:bodyPr/>
                    <a:lstStyle/>
                    <a:p>
                      <a:endParaRPr lang="en-GB"/>
                    </a:p>
                  </a:txBody>
                  <a:tcPr/>
                </a:tc>
                <a:tc>
                  <a:txBody>
                    <a:bodyPr/>
                    <a:lstStyle/>
                    <a:p>
                      <a:pPr algn="l">
                        <a:lnSpc>
                          <a:spcPct val="107000"/>
                        </a:lnSpc>
                        <a:spcAft>
                          <a:spcPts val="0"/>
                        </a:spcAft>
                      </a:pPr>
                      <a:r>
                        <a:rPr lang="en-GB" sz="1800" dirty="0">
                          <a:effectLst/>
                        </a:rPr>
                        <a:t>No of Pupils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dirty="0">
                          <a:effectLst/>
                        </a:rPr>
                        <a:t>174</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154</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a:effectLst/>
                        </a:rPr>
                        <a:t>151</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3987038"/>
                  </a:ext>
                </a:extLst>
              </a:tr>
              <a:tr h="311629">
                <a:tc vMerge="1">
                  <a:txBody>
                    <a:bodyPr/>
                    <a:lstStyle/>
                    <a:p>
                      <a:endParaRPr lang="en-GB"/>
                    </a:p>
                  </a:txBody>
                  <a:tcPr/>
                </a:tc>
                <a:tc>
                  <a:txBody>
                    <a:bodyPr/>
                    <a:lstStyle/>
                    <a:p>
                      <a:pPr algn="l">
                        <a:lnSpc>
                          <a:spcPct val="107000"/>
                        </a:lnSpc>
                        <a:spcAft>
                          <a:spcPts val="0"/>
                        </a:spcAft>
                      </a:pPr>
                      <a:r>
                        <a:rPr lang="en-GB" sz="1800" dirty="0">
                          <a:effectLst/>
                        </a:rPr>
                        <a:t>No of Incidents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a:effectLst/>
                        </a:rPr>
                        <a:t>417</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433</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a:effectLst/>
                        </a:rPr>
                        <a:t>338</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0055358"/>
                  </a:ext>
                </a:extLst>
              </a:tr>
              <a:tr h="296789">
                <a:tc rowSpan="3">
                  <a:txBody>
                    <a:bodyPr/>
                    <a:lstStyle/>
                    <a:p>
                      <a:pPr algn="l">
                        <a:lnSpc>
                          <a:spcPct val="107000"/>
                        </a:lnSpc>
                        <a:spcAft>
                          <a:spcPts val="0"/>
                        </a:spcAft>
                      </a:pPr>
                      <a:r>
                        <a:rPr lang="en-GB" sz="1800">
                          <a:effectLst/>
                        </a:rPr>
                        <a:t>K</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800" dirty="0">
                          <a:effectLst/>
                        </a:rPr>
                        <a:t>Days Lost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dirty="0">
                          <a:effectLst/>
                        </a:rPr>
                        <a:t>3,896</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5,165</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a:effectLst/>
                        </a:rPr>
                        <a:t>4,182</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2137507"/>
                  </a:ext>
                </a:extLst>
              </a:tr>
              <a:tr h="296789">
                <a:tc vMerge="1">
                  <a:txBody>
                    <a:bodyPr/>
                    <a:lstStyle/>
                    <a:p>
                      <a:endParaRPr lang="en-GB"/>
                    </a:p>
                  </a:txBody>
                  <a:tcPr/>
                </a:tc>
                <a:tc>
                  <a:txBody>
                    <a:bodyPr/>
                    <a:lstStyle/>
                    <a:p>
                      <a:pPr algn="l">
                        <a:lnSpc>
                          <a:spcPct val="107000"/>
                        </a:lnSpc>
                        <a:spcAft>
                          <a:spcPts val="0"/>
                        </a:spcAft>
                      </a:pPr>
                      <a:r>
                        <a:rPr lang="en-GB" sz="1800" dirty="0">
                          <a:effectLst/>
                        </a:rPr>
                        <a:t>No of Pupils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a:effectLst/>
                        </a:rPr>
                        <a:t>831</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925</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a:effectLst/>
                        </a:rPr>
                        <a:t>805</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4329684"/>
                  </a:ext>
                </a:extLst>
              </a:tr>
              <a:tr h="311629">
                <a:tc vMerge="1">
                  <a:txBody>
                    <a:bodyPr/>
                    <a:lstStyle/>
                    <a:p>
                      <a:endParaRPr lang="en-GB"/>
                    </a:p>
                  </a:txBody>
                  <a:tcPr/>
                </a:tc>
                <a:tc>
                  <a:txBody>
                    <a:bodyPr/>
                    <a:lstStyle/>
                    <a:p>
                      <a:pPr algn="l">
                        <a:lnSpc>
                          <a:spcPct val="107000"/>
                        </a:lnSpc>
                        <a:spcAft>
                          <a:spcPts val="0"/>
                        </a:spcAft>
                      </a:pPr>
                      <a:r>
                        <a:rPr lang="en-GB" sz="1800" dirty="0">
                          <a:effectLst/>
                        </a:rPr>
                        <a:t>No of Incidents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a:effectLst/>
                        </a:rPr>
                        <a:t>1,903</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2,426</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a:effectLst/>
                        </a:rPr>
                        <a:t>1,811</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6869248"/>
                  </a:ext>
                </a:extLst>
              </a:tr>
              <a:tr h="296789">
                <a:tc rowSpan="3">
                  <a:txBody>
                    <a:bodyPr/>
                    <a:lstStyle/>
                    <a:p>
                      <a:pPr algn="l">
                        <a:lnSpc>
                          <a:spcPct val="107000"/>
                        </a:lnSpc>
                        <a:spcAft>
                          <a:spcPts val="0"/>
                        </a:spcAft>
                      </a:pPr>
                      <a:r>
                        <a:rPr lang="en-GB" sz="1800">
                          <a:effectLst/>
                        </a:rPr>
                        <a:t>N</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800" dirty="0">
                          <a:effectLst/>
                        </a:rPr>
                        <a:t>Days Lost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a:effectLst/>
                        </a:rPr>
                        <a:t>5,682</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a:effectLst/>
                        </a:rPr>
                        <a:t>8,698</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6,208</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63820850"/>
                  </a:ext>
                </a:extLst>
              </a:tr>
              <a:tr h="296789">
                <a:tc vMerge="1">
                  <a:txBody>
                    <a:bodyPr/>
                    <a:lstStyle/>
                    <a:p>
                      <a:endParaRPr lang="en-GB"/>
                    </a:p>
                  </a:txBody>
                  <a:tcPr/>
                </a:tc>
                <a:tc>
                  <a:txBody>
                    <a:bodyPr/>
                    <a:lstStyle/>
                    <a:p>
                      <a:pPr algn="l">
                        <a:lnSpc>
                          <a:spcPct val="107000"/>
                        </a:lnSpc>
                        <a:spcAft>
                          <a:spcPts val="0"/>
                        </a:spcAft>
                      </a:pPr>
                      <a:r>
                        <a:rPr lang="en-GB" sz="1800" dirty="0">
                          <a:effectLst/>
                        </a:rPr>
                        <a:t>No of Pupils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a:effectLst/>
                        </a:rPr>
                        <a:t>1,631</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a:effectLst/>
                        </a:rPr>
                        <a:t>1,978</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1,553</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8590710"/>
                  </a:ext>
                </a:extLst>
              </a:tr>
              <a:tr h="164446">
                <a:tc vMerge="1">
                  <a:txBody>
                    <a:bodyPr/>
                    <a:lstStyle/>
                    <a:p>
                      <a:endParaRPr lang="en-GB"/>
                    </a:p>
                  </a:txBody>
                  <a:tcPr/>
                </a:tc>
                <a:tc>
                  <a:txBody>
                    <a:bodyPr/>
                    <a:lstStyle/>
                    <a:p>
                      <a:pPr algn="l">
                        <a:lnSpc>
                          <a:spcPct val="107000"/>
                        </a:lnSpc>
                        <a:spcAft>
                          <a:spcPts val="0"/>
                        </a:spcAft>
                      </a:pPr>
                      <a:r>
                        <a:rPr lang="en-GB" sz="1800" dirty="0">
                          <a:effectLst/>
                        </a:rPr>
                        <a:t>No of Incidents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a:effectLst/>
                        </a:rPr>
                        <a:t>2,655</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a:effectLst/>
                        </a:rPr>
                        <a:t>3,735</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2,747</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30331824"/>
                  </a:ext>
                </a:extLst>
              </a:tr>
              <a:tr h="296789">
                <a:tc rowSpan="3">
                  <a:txBody>
                    <a:bodyPr/>
                    <a:lstStyle/>
                    <a:p>
                      <a:pPr algn="l">
                        <a:lnSpc>
                          <a:spcPct val="107000"/>
                        </a:lnSpc>
                        <a:spcAft>
                          <a:spcPts val="0"/>
                        </a:spcAft>
                      </a:pPr>
                      <a:r>
                        <a:rPr lang="en-GB" sz="1800">
                          <a:effectLst/>
                        </a:rPr>
                        <a:t>Total</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800" dirty="0">
                          <a:effectLst/>
                        </a:rPr>
                        <a:t>Days Lost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a:effectLst/>
                        </a:rPr>
                        <a:t>10,453</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a:effectLst/>
                        </a:rPr>
                        <a:t>14,787</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11,070</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64864354"/>
                  </a:ext>
                </a:extLst>
              </a:tr>
              <a:tr h="296789">
                <a:tc vMerge="1">
                  <a:txBody>
                    <a:bodyPr/>
                    <a:lstStyle/>
                    <a:p>
                      <a:endParaRPr lang="en-GB"/>
                    </a:p>
                  </a:txBody>
                  <a:tcPr/>
                </a:tc>
                <a:tc>
                  <a:txBody>
                    <a:bodyPr/>
                    <a:lstStyle/>
                    <a:p>
                      <a:pPr algn="l">
                        <a:lnSpc>
                          <a:spcPct val="107000"/>
                        </a:lnSpc>
                        <a:spcAft>
                          <a:spcPts val="0"/>
                        </a:spcAft>
                      </a:pPr>
                      <a:r>
                        <a:rPr lang="en-GB" sz="1800" dirty="0">
                          <a:effectLst/>
                        </a:rPr>
                        <a:t>No of Pupils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a:effectLst/>
                        </a:rPr>
                        <a:t>2,635</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a:effectLst/>
                        </a:rPr>
                        <a:t>2,980</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2,442</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4993424"/>
                  </a:ext>
                </a:extLst>
              </a:tr>
              <a:tr h="311629">
                <a:tc vMerge="1">
                  <a:txBody>
                    <a:bodyPr/>
                    <a:lstStyle/>
                    <a:p>
                      <a:endParaRPr lang="en-GB"/>
                    </a:p>
                  </a:txBody>
                  <a:tcPr/>
                </a:tc>
                <a:tc>
                  <a:txBody>
                    <a:bodyPr/>
                    <a:lstStyle/>
                    <a:p>
                      <a:pPr algn="l">
                        <a:lnSpc>
                          <a:spcPct val="107000"/>
                        </a:lnSpc>
                        <a:spcAft>
                          <a:spcPts val="0"/>
                        </a:spcAft>
                      </a:pPr>
                      <a:r>
                        <a:rPr lang="en-GB" sz="1800" dirty="0">
                          <a:effectLst/>
                        </a:rPr>
                        <a:t>No of Incidents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a:effectLst/>
                        </a:rPr>
                        <a:t>4,975</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a:effectLst/>
                        </a:rPr>
                        <a:t>6,594</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effectLst/>
                        </a:rPr>
                        <a:t>4,896</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74175385"/>
                  </a:ext>
                </a:extLst>
              </a:tr>
            </a:tbl>
          </a:graphicData>
        </a:graphic>
      </p:graphicFrame>
    </p:spTree>
    <p:extLst>
      <p:ext uri="{BB962C8B-B14F-4D97-AF65-F5344CB8AC3E}">
        <p14:creationId xmlns:p14="http://schemas.microsoft.com/office/powerpoint/2010/main" val="2051584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fontScale="90000"/>
          </a:bodyPr>
          <a:lstStyle/>
          <a:p>
            <a:r>
              <a:rPr lang="en-GB" dirty="0"/>
              <a:t>A whole school approach</a:t>
            </a:r>
            <a:br>
              <a:rPr lang="en-GB" dirty="0"/>
            </a:br>
            <a:endParaRPr lang="en-GB" dirty="0"/>
          </a:p>
        </p:txBody>
      </p:sp>
      <p:sp>
        <p:nvSpPr>
          <p:cNvPr id="3" name="Content Placeholder 2"/>
          <p:cNvSpPr>
            <a:spLocks noGrp="1"/>
          </p:cNvSpPr>
          <p:nvPr>
            <p:ph idx="1"/>
          </p:nvPr>
        </p:nvSpPr>
        <p:spPr>
          <a:xfrm>
            <a:off x="457200" y="1628800"/>
            <a:ext cx="8229600" cy="4536504"/>
          </a:xfrm>
        </p:spPr>
        <p:txBody>
          <a:bodyPr>
            <a:noAutofit/>
          </a:bodyPr>
          <a:lstStyle/>
          <a:p>
            <a:pPr marL="0" indent="0" fontAlgn="base">
              <a:buNone/>
            </a:pPr>
            <a:r>
              <a:rPr lang="en-GB" sz="1600" dirty="0" smtClean="0">
                <a:latin typeface="Arial" panose="020B0604020202020204" pitchFamily="34" charset="0"/>
                <a:cs typeface="Arial" panose="020B0604020202020204" pitchFamily="34" charset="0"/>
              </a:rPr>
              <a:t>Effective </a:t>
            </a:r>
            <a:r>
              <a:rPr lang="en-GB" sz="1600" dirty="0">
                <a:latin typeface="Arial" panose="020B0604020202020204" pitchFamily="34" charset="0"/>
                <a:cs typeface="Arial" panose="020B0604020202020204" pitchFamily="34" charset="0"/>
              </a:rPr>
              <a:t>schools closely monitor the implementation of their behaviour policy and its impact on individuals. </a:t>
            </a:r>
            <a:r>
              <a:rPr lang="en-GB" sz="1600" dirty="0" smtClean="0">
                <a:latin typeface="Arial" panose="020B0604020202020204" pitchFamily="34" charset="0"/>
                <a:cs typeface="Arial" panose="020B0604020202020204" pitchFamily="34" charset="0"/>
              </a:rPr>
              <a:t>They use tools </a:t>
            </a:r>
            <a:r>
              <a:rPr lang="en-GB" sz="1600" dirty="0">
                <a:latin typeface="Arial" panose="020B0604020202020204" pitchFamily="34" charset="0"/>
                <a:cs typeface="Arial" panose="020B0604020202020204" pitchFamily="34" charset="0"/>
              </a:rPr>
              <a:t>such as Provision Map, </a:t>
            </a:r>
            <a:r>
              <a:rPr lang="en-GB" sz="1600" dirty="0" smtClean="0">
                <a:latin typeface="Arial" panose="020B0604020202020204" pitchFamily="34" charset="0"/>
                <a:cs typeface="Arial" panose="020B0604020202020204" pitchFamily="34" charset="0"/>
              </a:rPr>
              <a:t>CPOMs, frequency observations, ABC reviews amongst others to track </a:t>
            </a:r>
            <a:r>
              <a:rPr lang="en-GB" sz="1600" dirty="0">
                <a:latin typeface="Arial" panose="020B0604020202020204" pitchFamily="34" charset="0"/>
                <a:cs typeface="Arial" panose="020B0604020202020204" pitchFamily="34" charset="0"/>
              </a:rPr>
              <a:t>behaviour </a:t>
            </a:r>
            <a:r>
              <a:rPr lang="en-GB" sz="1600" dirty="0" smtClean="0">
                <a:latin typeface="Arial" panose="020B0604020202020204" pitchFamily="34" charset="0"/>
                <a:cs typeface="Arial" panose="020B0604020202020204" pitchFamily="34" charset="0"/>
              </a:rPr>
              <a:t>incidents, support </a:t>
            </a:r>
            <a:r>
              <a:rPr lang="en-GB" sz="1600" dirty="0">
                <a:latin typeface="Arial" panose="020B0604020202020204" pitchFamily="34" charset="0"/>
                <a:cs typeface="Arial" panose="020B0604020202020204" pitchFamily="34" charset="0"/>
              </a:rPr>
              <a:t>pupils to reflect and </a:t>
            </a:r>
            <a:r>
              <a:rPr lang="en-GB" sz="1600" dirty="0" smtClean="0">
                <a:latin typeface="Arial" panose="020B0604020202020204" pitchFamily="34" charset="0"/>
                <a:cs typeface="Arial" panose="020B0604020202020204" pitchFamily="34" charset="0"/>
              </a:rPr>
              <a:t>collaborative problem solve for situations </a:t>
            </a:r>
            <a:r>
              <a:rPr lang="en-GB" sz="1600" dirty="0">
                <a:latin typeface="Arial" panose="020B0604020202020204" pitchFamily="34" charset="0"/>
                <a:cs typeface="Arial" panose="020B0604020202020204" pitchFamily="34" charset="0"/>
              </a:rPr>
              <a:t>where they are frequently demonstrating ‘undesirable’ </a:t>
            </a:r>
            <a:r>
              <a:rPr lang="en-GB" sz="1600" dirty="0" smtClean="0">
                <a:latin typeface="Arial" panose="020B0604020202020204" pitchFamily="34" charset="0"/>
                <a:cs typeface="Arial" panose="020B0604020202020204" pitchFamily="34" charset="0"/>
              </a:rPr>
              <a:t>behaviours, and use information to plan next steps of support. </a:t>
            </a:r>
          </a:p>
          <a:p>
            <a:pPr marL="0" indent="0" fontAlgn="base">
              <a:buNone/>
            </a:pPr>
            <a:endParaRPr lang="en-GB" sz="1600" dirty="0" smtClean="0">
              <a:latin typeface="Arial" panose="020B0604020202020204" pitchFamily="34" charset="0"/>
              <a:cs typeface="Arial" panose="020B0604020202020204" pitchFamily="34" charset="0"/>
            </a:endParaRPr>
          </a:p>
          <a:p>
            <a:pPr marL="0" indent="0" fontAlgn="base">
              <a:buNone/>
            </a:pPr>
            <a:r>
              <a:rPr lang="en-GB" sz="1600" dirty="0" smtClean="0">
                <a:latin typeface="Arial" panose="020B0604020202020204" pitchFamily="34" charset="0"/>
                <a:cs typeface="Arial" panose="020B0604020202020204" pitchFamily="34" charset="0"/>
              </a:rPr>
              <a:t>Keeping this </a:t>
            </a:r>
            <a:r>
              <a:rPr lang="en-GB" sz="1600" dirty="0">
                <a:latin typeface="Arial" panose="020B0604020202020204" pitchFamily="34" charset="0"/>
                <a:cs typeface="Arial" panose="020B0604020202020204" pitchFamily="34" charset="0"/>
              </a:rPr>
              <a:t>close watch on behaviour incidents can support teachers to understand some of the reasons behind the </a:t>
            </a:r>
            <a:r>
              <a:rPr lang="en-GB" sz="1600" dirty="0" smtClean="0">
                <a:latin typeface="Arial" panose="020B0604020202020204" pitchFamily="34" charset="0"/>
                <a:cs typeface="Arial" panose="020B0604020202020204" pitchFamily="34" charset="0"/>
              </a:rPr>
              <a:t>behaviour, ensure they know when to link with the </a:t>
            </a:r>
            <a:r>
              <a:rPr lang="en-GB" sz="1600" dirty="0" err="1" smtClean="0">
                <a:latin typeface="Arial" panose="020B0604020202020204" pitchFamily="34" charset="0"/>
                <a:cs typeface="Arial" panose="020B0604020202020204" pitchFamily="34" charset="0"/>
              </a:rPr>
              <a:t>senco</a:t>
            </a:r>
            <a:r>
              <a:rPr lang="en-GB" sz="1600" dirty="0" smtClean="0">
                <a:latin typeface="Arial" panose="020B0604020202020204" pitchFamily="34" charset="0"/>
                <a:cs typeface="Arial" panose="020B0604020202020204" pitchFamily="34" charset="0"/>
              </a:rPr>
              <a:t> where concerns are growing.  </a:t>
            </a:r>
          </a:p>
          <a:p>
            <a:pPr marL="0" indent="0" fontAlgn="base">
              <a:buNone/>
            </a:pPr>
            <a:endParaRPr lang="en-GB" sz="1600" dirty="0" smtClean="0">
              <a:latin typeface="Arial" panose="020B0604020202020204" pitchFamily="34" charset="0"/>
              <a:cs typeface="Arial" panose="020B0604020202020204" pitchFamily="34" charset="0"/>
            </a:endParaRPr>
          </a:p>
          <a:p>
            <a:pPr marL="0" indent="0" fontAlgn="base">
              <a:buNone/>
            </a:pPr>
            <a:r>
              <a:rPr lang="en-GB" sz="1600" dirty="0" smtClean="0">
                <a:latin typeface="Arial" panose="020B0604020202020204" pitchFamily="34" charset="0"/>
                <a:cs typeface="Arial" panose="020B0604020202020204" pitchFamily="34" charset="0"/>
              </a:rPr>
              <a:t>Having </a:t>
            </a:r>
            <a:r>
              <a:rPr lang="en-GB" sz="1600" dirty="0">
                <a:latin typeface="Arial" panose="020B0604020202020204" pitchFamily="34" charset="0"/>
                <a:cs typeface="Arial" panose="020B0604020202020204" pitchFamily="34" charset="0"/>
              </a:rPr>
              <a:t>a strong link between pastoral teams and SEN teams within the schools can support staff to develop a holistic understanding of the pupil and all the contextual factors that can affect their behaviour.</a:t>
            </a:r>
          </a:p>
          <a:p>
            <a:pPr marL="0" indent="0" fontAlgn="base">
              <a:buNone/>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0687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SEND Exclusion – Considerations, overview and scrutiny</a:t>
            </a:r>
          </a:p>
        </p:txBody>
      </p:sp>
      <p:sp>
        <p:nvSpPr>
          <p:cNvPr id="3" name="Content Placeholder 2"/>
          <p:cNvSpPr>
            <a:spLocks noGrp="1"/>
          </p:cNvSpPr>
          <p:nvPr>
            <p:ph idx="1"/>
          </p:nvPr>
        </p:nvSpPr>
        <p:spPr/>
        <p:txBody>
          <a:bodyPr>
            <a:normAutofit/>
          </a:bodyPr>
          <a:lstStyle/>
          <a:p>
            <a:pPr marL="0" lvl="0" indent="0">
              <a:buNone/>
            </a:pPr>
            <a:r>
              <a:rPr lang="en-GB" sz="2400" dirty="0" err="1">
                <a:latin typeface="Arial" panose="020B0604020202020204" pitchFamily="34" charset="0"/>
                <a:cs typeface="Arial" panose="020B0604020202020204" pitchFamily="34" charset="0"/>
              </a:rPr>
              <a:t>SENCo’s</a:t>
            </a:r>
            <a:r>
              <a:rPr lang="en-GB" sz="2400" dirty="0">
                <a:latin typeface="Arial" panose="020B0604020202020204" pitchFamily="34" charset="0"/>
                <a:cs typeface="Arial" panose="020B0604020202020204" pitchFamily="34" charset="0"/>
              </a:rPr>
              <a:t> may become involved following multiple fixed exclusions of a pupil for example in looking at </a:t>
            </a:r>
            <a:r>
              <a:rPr lang="en-GB" sz="2400" dirty="0" smtClean="0">
                <a:latin typeface="Arial" panose="020B0604020202020204" pitchFamily="34" charset="0"/>
                <a:cs typeface="Arial" panose="020B0604020202020204" pitchFamily="34" charset="0"/>
              </a:rPr>
              <a:t>underlying </a:t>
            </a:r>
            <a:r>
              <a:rPr lang="en-GB" sz="2400" dirty="0">
                <a:latin typeface="Arial" panose="020B0604020202020204" pitchFamily="34" charset="0"/>
                <a:cs typeface="Arial" panose="020B0604020202020204" pitchFamily="34" charset="0"/>
              </a:rPr>
              <a:t>needs. </a:t>
            </a:r>
            <a:endParaRPr lang="en-GB" sz="2400" dirty="0" smtClean="0">
              <a:latin typeface="Arial" panose="020B0604020202020204" pitchFamily="34" charset="0"/>
              <a:cs typeface="Arial" panose="020B0604020202020204" pitchFamily="34" charset="0"/>
            </a:endParaRPr>
          </a:p>
          <a:p>
            <a:pPr marL="0" lvl="0" indent="0">
              <a:buNone/>
            </a:pPr>
            <a:endParaRPr lang="en-GB" sz="24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ea typeface="Times New Roman" panose="02020603050405020304" pitchFamily="18" charset="0"/>
                <a:cs typeface="Arial" panose="020B0604020202020204" pitchFamily="34" charset="0"/>
              </a:rPr>
              <a:t>A </a:t>
            </a:r>
            <a:r>
              <a:rPr lang="en-GB" sz="2400" dirty="0" err="1">
                <a:latin typeface="Arial" panose="020B0604020202020204" pitchFamily="34" charset="0"/>
                <a:ea typeface="Times New Roman" panose="02020603050405020304" pitchFamily="18" charset="0"/>
                <a:cs typeface="Arial" panose="020B0604020202020204" pitchFamily="34" charset="0"/>
              </a:rPr>
              <a:t>SENCo’s</a:t>
            </a:r>
            <a:r>
              <a:rPr lang="en-GB" sz="2400" dirty="0">
                <a:latin typeface="Arial" panose="020B0604020202020204" pitchFamily="34" charset="0"/>
                <a:ea typeface="Times New Roman" panose="02020603050405020304" pitchFamily="18" charset="0"/>
                <a:cs typeface="Arial" panose="020B0604020202020204" pitchFamily="34" charset="0"/>
              </a:rPr>
              <a:t> overview related to exclusion of your SEND cohort is where your role will connect with considerations of SEN within breaches of behaviour policy and where reasonable adjustment to policy and practice should be made to ensure SEND pupils are not disadvantaged due to their SEN and application of policy – thinking especially about your ADHD, SEMH and ASC cohorts here. </a:t>
            </a:r>
          </a:p>
          <a:p>
            <a:pPr marL="0" lvl="0" indent="0">
              <a:buNone/>
            </a:pPr>
            <a:endParaRPr lang="en-GB" dirty="0"/>
          </a:p>
          <a:p>
            <a:endParaRPr lang="en-GB" dirty="0"/>
          </a:p>
        </p:txBody>
      </p:sp>
    </p:spTree>
    <p:extLst>
      <p:ext uri="{BB962C8B-B14F-4D97-AF65-F5344CB8AC3E}">
        <p14:creationId xmlns:p14="http://schemas.microsoft.com/office/powerpoint/2010/main" val="411220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SEND Exclusion – </a:t>
            </a:r>
            <a:r>
              <a:rPr lang="en-GB" dirty="0"/>
              <a:t>Equality Act 2010</a:t>
            </a:r>
          </a:p>
        </p:txBody>
      </p:sp>
      <p:sp>
        <p:nvSpPr>
          <p:cNvPr id="3" name="Content Placeholder 2"/>
          <p:cNvSpPr>
            <a:spLocks noGrp="1"/>
          </p:cNvSpPr>
          <p:nvPr>
            <p:ph idx="1"/>
          </p:nvPr>
        </p:nvSpPr>
        <p:spPr>
          <a:xfrm>
            <a:off x="457200" y="1600202"/>
            <a:ext cx="8229600" cy="4781126"/>
          </a:xfrm>
        </p:spPr>
        <p:txBody>
          <a:bodyPr>
            <a:normAutofit fontScale="77500" lnSpcReduction="20000"/>
          </a:bodyPr>
          <a:lstStyle/>
          <a:p>
            <a:pPr marL="0" lvl="0" indent="0">
              <a:buNone/>
            </a:pPr>
            <a:r>
              <a:rPr lang="en-GB" dirty="0"/>
              <a:t>Under the Equality Act </a:t>
            </a:r>
            <a:r>
              <a:rPr lang="en-GB" dirty="0" smtClean="0"/>
              <a:t>2010, </a:t>
            </a:r>
            <a:r>
              <a:rPr lang="en-GB" dirty="0"/>
              <a:t>schools must not discriminate against, harass or victimise pupils because of: sex; race; disability; religion or belief; sexual orientation; pregnancy/maternity; or gender reassignment. </a:t>
            </a:r>
            <a:endParaRPr lang="en-GB" dirty="0" smtClean="0"/>
          </a:p>
          <a:p>
            <a:pPr marL="0" lvl="0" indent="0">
              <a:buNone/>
            </a:pPr>
            <a:r>
              <a:rPr lang="en-GB" dirty="0" smtClean="0"/>
              <a:t>For </a:t>
            </a:r>
            <a:r>
              <a:rPr lang="en-GB" dirty="0"/>
              <a:t>disabled children, this includes a duty to make reasonable adjustments to policies and </a:t>
            </a:r>
            <a:r>
              <a:rPr lang="en-GB" dirty="0" smtClean="0"/>
              <a:t>practices. In </a:t>
            </a:r>
            <a:r>
              <a:rPr lang="en-GB" dirty="0"/>
              <a:t>carrying out their functions, the public sector equality duty means schools must also have due regard to the need to</a:t>
            </a:r>
            <a:r>
              <a:rPr lang="en-GB" dirty="0" smtClean="0"/>
              <a:t>:</a:t>
            </a:r>
          </a:p>
          <a:p>
            <a:pPr lvl="1"/>
            <a:r>
              <a:rPr lang="en-GB" dirty="0" smtClean="0"/>
              <a:t>eliminate </a:t>
            </a:r>
            <a:r>
              <a:rPr lang="en-GB" dirty="0"/>
              <a:t>discrimination, harassment, victimisation, and other conduct that is prohibited by the Equality Act;</a:t>
            </a:r>
            <a:endParaRPr lang="en-GB" sz="2400" dirty="0"/>
          </a:p>
          <a:p>
            <a:pPr lvl="1"/>
            <a:r>
              <a:rPr lang="en-GB" dirty="0"/>
              <a:t>advance equality of opportunity between people who share a protected characteristic and people who do not; and</a:t>
            </a:r>
            <a:endParaRPr lang="en-GB" sz="2400" dirty="0"/>
          </a:p>
          <a:p>
            <a:pPr lvl="1"/>
            <a:r>
              <a:rPr lang="en-GB" dirty="0"/>
              <a:t>foster good relations between people who share a protected characteristic and people who do not share it.</a:t>
            </a:r>
            <a:endParaRPr lang="en-GB" sz="2400" dirty="0"/>
          </a:p>
          <a:p>
            <a:endParaRPr lang="en-GB" dirty="0"/>
          </a:p>
        </p:txBody>
      </p:sp>
    </p:spTree>
    <p:extLst>
      <p:ext uri="{BB962C8B-B14F-4D97-AF65-F5344CB8AC3E}">
        <p14:creationId xmlns:p14="http://schemas.microsoft.com/office/powerpoint/2010/main" val="3149873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Permanent Exclusions – </a:t>
            </a:r>
            <a:r>
              <a:rPr lang="en-GB" dirty="0" err="1" smtClean="0"/>
              <a:t>SENCo</a:t>
            </a:r>
            <a:r>
              <a:rPr lang="en-GB" dirty="0" smtClean="0"/>
              <a:t> as SEN Expert</a:t>
            </a:r>
            <a:endParaRPr lang="en-GB" dirty="0"/>
          </a:p>
        </p:txBody>
      </p:sp>
      <p:sp>
        <p:nvSpPr>
          <p:cNvPr id="3" name="Content Placeholder 2"/>
          <p:cNvSpPr>
            <a:spLocks noGrp="1"/>
          </p:cNvSpPr>
          <p:nvPr>
            <p:ph idx="1"/>
          </p:nvPr>
        </p:nvSpPr>
        <p:spPr>
          <a:xfrm>
            <a:off x="489198" y="2060848"/>
            <a:ext cx="8229600" cy="4525963"/>
          </a:xfrm>
        </p:spPr>
        <p:txBody>
          <a:bodyPr>
            <a:normAutofit fontScale="77500" lnSpcReduction="20000"/>
          </a:bodyPr>
          <a:lstStyle/>
          <a:p>
            <a:pPr lvl="0"/>
            <a:r>
              <a:rPr lang="en-GB" dirty="0"/>
              <a:t>The SEN </a:t>
            </a:r>
            <a:r>
              <a:rPr lang="en-GB" dirty="0" smtClean="0"/>
              <a:t>expert provides </a:t>
            </a:r>
            <a:r>
              <a:rPr lang="en-GB" dirty="0"/>
              <a:t>impartial specialist advice to the panel on how SEN might be relevant to the exclusion. </a:t>
            </a:r>
            <a:endParaRPr lang="en-GB" dirty="0" smtClean="0"/>
          </a:p>
          <a:p>
            <a:pPr lvl="0"/>
            <a:endParaRPr lang="en-GB" dirty="0" smtClean="0"/>
          </a:p>
          <a:p>
            <a:pPr lvl="0"/>
            <a:r>
              <a:rPr lang="en-GB" dirty="0" smtClean="0"/>
              <a:t>The </a:t>
            </a:r>
            <a:r>
              <a:rPr lang="en-GB" dirty="0"/>
              <a:t>focus of the SEN expert’s advice should be on whether the school’s policies which relate to SEN, or the application of these policies in relation to the excluded pupil, were lawful, reasonable and procedurally </a:t>
            </a:r>
            <a:r>
              <a:rPr lang="en-GB" dirty="0" smtClean="0"/>
              <a:t>fair. If </a:t>
            </a:r>
            <a:r>
              <a:rPr lang="en-GB" dirty="0"/>
              <a:t>the SEN expert believes that this was not the case, they should, where possible, advise the panel on the possible contribution that this could have made to the circumstances of the pupil’s exclusion.</a:t>
            </a:r>
          </a:p>
        </p:txBody>
      </p:sp>
    </p:spTree>
    <p:extLst>
      <p:ext uri="{BB962C8B-B14F-4D97-AF65-F5344CB8AC3E}">
        <p14:creationId xmlns:p14="http://schemas.microsoft.com/office/powerpoint/2010/main" val="17934277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r>
              <a:rPr lang="en-GB" dirty="0">
                <a:latin typeface="Arial" panose="020B0604020202020204" pitchFamily="34" charset="0"/>
                <a:ea typeface="Times New Roman" panose="02020603050405020304" pitchFamily="18" charset="0"/>
                <a:cs typeface="Times New Roman" panose="02020603050405020304" pitchFamily="18" charset="0"/>
              </a:rPr>
              <a:t>Questions for </a:t>
            </a:r>
            <a:r>
              <a:rPr lang="en-GB" dirty="0" smtClean="0">
                <a:latin typeface="Arial" panose="020B0604020202020204" pitchFamily="34" charset="0"/>
                <a:ea typeface="Times New Roman" panose="02020603050405020304" pitchFamily="18" charset="0"/>
                <a:cs typeface="Times New Roman" panose="02020603050405020304" pitchFamily="18" charset="0"/>
              </a:rPr>
              <a:t>reflection</a:t>
            </a:r>
            <a:r>
              <a:rPr lang="en-GB" dirty="0">
                <a:latin typeface="Arial" panose="020B0604020202020204" pitchFamily="34" charset="0"/>
                <a:ea typeface="Times New Roman" panose="02020603050405020304" pitchFamily="18" charset="0"/>
                <a:cs typeface="Times New Roman" panose="02020603050405020304" pitchFamily="18" charset="0"/>
              </a:rPr>
              <a:t/>
            </a:r>
            <a:br>
              <a:rPr lang="en-GB" dirty="0">
                <a:latin typeface="Arial" panose="020B0604020202020204" pitchFamily="34" charset="0"/>
                <a:ea typeface="Times New Roman" panose="02020603050405020304" pitchFamily="18" charset="0"/>
                <a:cs typeface="Times New Roman" panose="02020603050405020304" pitchFamily="18" charset="0"/>
              </a:rPr>
            </a:br>
            <a:endParaRPr lang="en-GB" dirty="0"/>
          </a:p>
        </p:txBody>
      </p:sp>
      <p:sp>
        <p:nvSpPr>
          <p:cNvPr id="3" name="Content Placeholder 2"/>
          <p:cNvSpPr>
            <a:spLocks noGrp="1"/>
          </p:cNvSpPr>
          <p:nvPr>
            <p:ph idx="1"/>
          </p:nvPr>
        </p:nvSpPr>
        <p:spPr/>
        <p:txBody>
          <a:bodyPr>
            <a:normAutofit fontScale="70000" lnSpcReduction="20000"/>
          </a:bodyPr>
          <a:lstStyle/>
          <a:p>
            <a:r>
              <a:rPr lang="en-GB" dirty="0">
                <a:latin typeface="Arial" panose="020B0604020202020204" pitchFamily="34" charset="0"/>
                <a:ea typeface="Times New Roman" panose="02020603050405020304" pitchFamily="18" charset="0"/>
                <a:cs typeface="Times New Roman" panose="02020603050405020304" pitchFamily="18" charset="0"/>
              </a:rPr>
              <a:t>Do you have an overview of your </a:t>
            </a:r>
            <a:r>
              <a:rPr lang="en-GB" dirty="0" smtClean="0">
                <a:latin typeface="Arial" panose="020B0604020202020204" pitchFamily="34" charset="0"/>
                <a:ea typeface="Times New Roman" panose="02020603050405020304" pitchFamily="18" charset="0"/>
                <a:cs typeface="Times New Roman" panose="02020603050405020304" pitchFamily="18" charset="0"/>
              </a:rPr>
              <a:t>SEND cohort and exclusion data?</a:t>
            </a:r>
          </a:p>
          <a:p>
            <a:r>
              <a:rPr lang="en-GB" dirty="0" smtClean="0">
                <a:latin typeface="Arial" panose="020B0604020202020204" pitchFamily="34" charset="0"/>
                <a:ea typeface="Times New Roman" panose="02020603050405020304" pitchFamily="18" charset="0"/>
                <a:cs typeface="Times New Roman" panose="02020603050405020304" pitchFamily="18" charset="0"/>
              </a:rPr>
              <a:t>Do you have regular review and planning sessions about pupils at school support and with an EHCP at risk of exclusion?</a:t>
            </a:r>
          </a:p>
          <a:p>
            <a:r>
              <a:rPr lang="en-GB" dirty="0" smtClean="0">
                <a:latin typeface="Arial" panose="020B0604020202020204" pitchFamily="34" charset="0"/>
                <a:ea typeface="Times New Roman" panose="02020603050405020304" pitchFamily="18" charset="0"/>
                <a:cs typeface="Times New Roman" panose="02020603050405020304" pitchFamily="18" charset="0"/>
              </a:rPr>
              <a:t>Does your school behaviour policy (relational policy, behaviour regulation policy or similar) and school exclusion policy set out your reasonable adjustments for SEND pupils?</a:t>
            </a:r>
          </a:p>
          <a:p>
            <a:r>
              <a:rPr lang="en-GB" dirty="0" smtClean="0">
                <a:latin typeface="Arial" panose="020B0604020202020204" pitchFamily="34" charset="0"/>
                <a:ea typeface="Times New Roman" panose="02020603050405020304" pitchFamily="18" charset="0"/>
                <a:cs typeface="Times New Roman" panose="02020603050405020304" pitchFamily="18" charset="0"/>
              </a:rPr>
              <a:t>Do you have a link with your SEND Governor to discuss school exclusion for this group?</a:t>
            </a:r>
          </a:p>
          <a:p>
            <a:r>
              <a:rPr lang="en-GB" dirty="0" smtClean="0">
                <a:latin typeface="Arial" panose="020B0604020202020204" pitchFamily="34" charset="0"/>
                <a:ea typeface="Times New Roman" panose="02020603050405020304" pitchFamily="18" charset="0"/>
                <a:cs typeface="Times New Roman" panose="02020603050405020304" pitchFamily="18" charset="0"/>
              </a:rPr>
              <a:t>Do you regularly review pupils vulnerable to exclusion as a senior leadership team in connection with your school policy and practice?</a:t>
            </a:r>
            <a:r>
              <a:rPr lang="en-GB" dirty="0">
                <a:latin typeface="Calibri" panose="020F0502020204030204" pitchFamily="34" charset="0"/>
                <a:ea typeface="Times New Roman" panose="02020603050405020304" pitchFamily="18" charset="0"/>
                <a:cs typeface="Times New Roman" panose="02020603050405020304" pitchFamily="18" charset="0"/>
              </a:rPr>
              <a:t/>
            </a:r>
            <a:br>
              <a:rPr lang="en-GB" dirty="0">
                <a:latin typeface="Calibri" panose="020F0502020204030204" pitchFamily="34" charset="0"/>
                <a:ea typeface="Times New Roman" panose="02020603050405020304" pitchFamily="18" charset="0"/>
                <a:cs typeface="Times New Roman" panose="02020603050405020304" pitchFamily="18" charset="0"/>
              </a:rPr>
            </a:br>
            <a:endParaRPr lang="en-GB" dirty="0"/>
          </a:p>
        </p:txBody>
      </p:sp>
    </p:spTree>
    <p:extLst>
      <p:ext uri="{BB962C8B-B14F-4D97-AF65-F5344CB8AC3E}">
        <p14:creationId xmlns:p14="http://schemas.microsoft.com/office/powerpoint/2010/main" val="976464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Contact details</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Email</a:t>
            </a:r>
          </a:p>
          <a:p>
            <a:pPr marL="0" indent="0">
              <a:buNone/>
            </a:pPr>
            <a:r>
              <a:rPr lang="en-GB" dirty="0" smtClean="0">
                <a:hlinkClick r:id="rId3"/>
              </a:rPr>
              <a:t>Exclusionsteam@bradford.gov.uk</a:t>
            </a:r>
            <a:endParaRPr lang="en-GB" dirty="0" smtClean="0"/>
          </a:p>
          <a:p>
            <a:r>
              <a:rPr lang="en-GB" dirty="0" smtClean="0"/>
              <a:t>Phone</a:t>
            </a:r>
          </a:p>
          <a:p>
            <a:pPr marL="0" indent="0">
              <a:buNone/>
            </a:pPr>
            <a:r>
              <a:rPr lang="en-GB" dirty="0"/>
              <a:t>Karen Roper  </a:t>
            </a:r>
            <a:r>
              <a:rPr lang="en-GB" dirty="0" smtClean="0"/>
              <a:t> </a:t>
            </a:r>
            <a:r>
              <a:rPr lang="en-GB" dirty="0"/>
              <a:t>          </a:t>
            </a:r>
            <a:r>
              <a:rPr lang="en-GB" dirty="0" smtClean="0"/>
              <a:t>  Senior </a:t>
            </a:r>
            <a:r>
              <a:rPr lang="en-GB" dirty="0"/>
              <a:t>Exclusions Officer   </a:t>
            </a:r>
            <a:r>
              <a:rPr lang="en-GB" dirty="0" smtClean="0"/>
              <a:t> 01274 </a:t>
            </a:r>
            <a:r>
              <a:rPr lang="en-GB" dirty="0"/>
              <a:t>439333</a:t>
            </a:r>
          </a:p>
          <a:p>
            <a:pPr marL="0" indent="0">
              <a:buNone/>
            </a:pPr>
            <a:r>
              <a:rPr lang="en-GB" dirty="0"/>
              <a:t>Paul Jennings          </a:t>
            </a:r>
            <a:r>
              <a:rPr lang="en-GB" dirty="0" smtClean="0"/>
              <a:t>   Exclusions </a:t>
            </a:r>
            <a:r>
              <a:rPr lang="en-GB" dirty="0"/>
              <a:t>Officer             </a:t>
            </a:r>
            <a:r>
              <a:rPr lang="en-GB" dirty="0" smtClean="0"/>
              <a:t> </a:t>
            </a:r>
            <a:r>
              <a:rPr lang="en-GB" dirty="0"/>
              <a:t>  </a:t>
            </a:r>
            <a:r>
              <a:rPr lang="en-GB" sz="800" dirty="0" smtClean="0"/>
              <a:t>  </a:t>
            </a:r>
            <a:r>
              <a:rPr lang="en-GB" dirty="0" smtClean="0"/>
              <a:t>01274</a:t>
            </a:r>
            <a:r>
              <a:rPr lang="en-GB" dirty="0"/>
              <a:t> </a:t>
            </a:r>
            <a:r>
              <a:rPr lang="en-GB" dirty="0" smtClean="0"/>
              <a:t>432446</a:t>
            </a:r>
          </a:p>
          <a:p>
            <a:pPr marL="0" indent="0">
              <a:buNone/>
            </a:pPr>
            <a:r>
              <a:rPr lang="en-GB" dirty="0" smtClean="0"/>
              <a:t>Samantha </a:t>
            </a:r>
            <a:r>
              <a:rPr lang="en-GB" dirty="0"/>
              <a:t>Griffiths   Exclusions Officer             </a:t>
            </a:r>
            <a:r>
              <a:rPr lang="en-GB" dirty="0" smtClean="0"/>
              <a:t>    </a:t>
            </a:r>
            <a:r>
              <a:rPr lang="en-GB" dirty="0"/>
              <a:t>01274 435239</a:t>
            </a:r>
          </a:p>
          <a:p>
            <a:pPr marL="0" indent="0">
              <a:buNone/>
            </a:pPr>
            <a:endParaRPr lang="en-GB" dirty="0"/>
          </a:p>
          <a:p>
            <a:r>
              <a:rPr lang="en-GB" dirty="0" smtClean="0"/>
              <a:t>Information on BSO</a:t>
            </a:r>
          </a:p>
          <a:p>
            <a:pPr marL="0" indent="0">
              <a:buNone/>
            </a:pPr>
            <a:r>
              <a:rPr lang="en-GB" dirty="0">
                <a:hlinkClick r:id="rId4"/>
              </a:rPr>
              <a:t>https://</a:t>
            </a:r>
            <a:r>
              <a:rPr lang="en-GB" dirty="0" smtClean="0">
                <a:hlinkClick r:id="rId4"/>
              </a:rPr>
              <a:t>bso.bradford.gov.uk/content/exclusions</a:t>
            </a:r>
            <a:r>
              <a:rPr lang="en-GB" dirty="0" smtClean="0"/>
              <a:t> </a:t>
            </a:r>
          </a:p>
          <a:p>
            <a:r>
              <a:rPr lang="en-GB" dirty="0" smtClean="0"/>
              <a:t>Information for parents on the Local Offer</a:t>
            </a:r>
          </a:p>
          <a:p>
            <a:pPr marL="0" indent="0">
              <a:buNone/>
            </a:pPr>
            <a:r>
              <a:rPr lang="en-GB" dirty="0">
                <a:hlinkClick r:id="rId5"/>
              </a:rPr>
              <a:t>https://</a:t>
            </a:r>
            <a:r>
              <a:rPr lang="en-GB" dirty="0" smtClean="0">
                <a:hlinkClick r:id="rId5"/>
              </a:rPr>
              <a:t>localoffer.bradford.gov.uk/service/1312-bradford-school-exclusions-team</a:t>
            </a:r>
            <a:r>
              <a:rPr lang="en-GB" dirty="0" smtClean="0"/>
              <a:t> </a:t>
            </a:r>
            <a:endParaRPr lang="en-GB" dirty="0"/>
          </a:p>
        </p:txBody>
      </p:sp>
    </p:spTree>
    <p:extLst>
      <p:ext uri="{BB962C8B-B14F-4D97-AF65-F5344CB8AC3E}">
        <p14:creationId xmlns:p14="http://schemas.microsoft.com/office/powerpoint/2010/main" val="12486035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fontAlgn="ctr"/>
            <a:r>
              <a:rPr lang="en-GB" b="1" dirty="0"/>
              <a:t>EHCP Transition Reviews </a:t>
            </a:r>
            <a:endParaRPr lang="en-GB" dirty="0"/>
          </a:p>
        </p:txBody>
      </p:sp>
      <p:sp>
        <p:nvSpPr>
          <p:cNvPr id="3" name="Subtitle 2"/>
          <p:cNvSpPr>
            <a:spLocks noGrp="1"/>
          </p:cNvSpPr>
          <p:nvPr>
            <p:ph type="subTitle" idx="1"/>
          </p:nvPr>
        </p:nvSpPr>
        <p:spPr>
          <a:xfrm>
            <a:off x="1371600" y="3886200"/>
            <a:ext cx="6400800" cy="1198984"/>
          </a:xfrm>
        </p:spPr>
        <p:txBody>
          <a:bodyPr/>
          <a:lstStyle/>
          <a:p>
            <a:r>
              <a:rPr lang="en-GB" b="1" dirty="0"/>
              <a:t>Ruth Dennis – Principal Educational </a:t>
            </a:r>
            <a:r>
              <a:rPr lang="en-GB" b="1" dirty="0" smtClean="0"/>
              <a:t>Psychologist</a:t>
            </a:r>
            <a:endParaRPr lang="en-GB" dirty="0"/>
          </a:p>
        </p:txBody>
      </p:sp>
    </p:spTree>
    <p:extLst>
      <p:ext uri="{BB962C8B-B14F-4D97-AF65-F5344CB8AC3E}">
        <p14:creationId xmlns:p14="http://schemas.microsoft.com/office/powerpoint/2010/main" val="25170796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What’s the Problem?</a:t>
            </a:r>
            <a:endParaRPr lang="en-GB" dirty="0"/>
          </a:p>
        </p:txBody>
      </p:sp>
      <p:sp>
        <p:nvSpPr>
          <p:cNvPr id="3" name="Content Placeholder 2"/>
          <p:cNvSpPr>
            <a:spLocks noGrp="1"/>
          </p:cNvSpPr>
          <p:nvPr>
            <p:ph idx="1"/>
          </p:nvPr>
        </p:nvSpPr>
        <p:spPr/>
        <p:txBody>
          <a:bodyPr>
            <a:normAutofit fontScale="85000" lnSpcReduction="10000"/>
          </a:bodyPr>
          <a:lstStyle/>
          <a:p>
            <a:r>
              <a:rPr lang="en-GB" dirty="0" smtClean="0"/>
              <a:t>Mixed response from schools to current system of supporting all Y6 – 7 and Y 11 reviews</a:t>
            </a:r>
          </a:p>
          <a:p>
            <a:r>
              <a:rPr lang="en-GB" dirty="0" smtClean="0"/>
              <a:t>Issues with plans not being updated following reviews</a:t>
            </a:r>
          </a:p>
          <a:p>
            <a:r>
              <a:rPr lang="en-GB" dirty="0" smtClean="0"/>
              <a:t>Preparation for Adulthood outcomes unclear in EHCPs</a:t>
            </a:r>
          </a:p>
          <a:p>
            <a:r>
              <a:rPr lang="en-GB" dirty="0" smtClean="0"/>
              <a:t>Unclear pathway and options for CYP                           post 16</a:t>
            </a:r>
          </a:p>
          <a:p>
            <a:r>
              <a:rPr lang="en-GB" dirty="0" smtClean="0"/>
              <a:t>Lack of connection between Health                                 Education and Social Care</a:t>
            </a:r>
          </a:p>
          <a:p>
            <a:r>
              <a:rPr lang="en-GB" dirty="0" smtClean="0"/>
              <a:t>Difficulties accurately planning for this phase.</a:t>
            </a:r>
          </a:p>
          <a:p>
            <a:endParaRPr lang="en-GB" dirty="0" smtClean="0"/>
          </a:p>
          <a:p>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7181" b="13122"/>
          <a:stretch/>
        </p:blipFill>
        <p:spPr>
          <a:xfrm>
            <a:off x="7164288" y="3356992"/>
            <a:ext cx="1839079" cy="2592288"/>
          </a:xfrm>
          <a:prstGeom prst="rect">
            <a:avLst/>
          </a:prstGeom>
        </p:spPr>
      </p:pic>
    </p:spTree>
    <p:extLst>
      <p:ext uri="{BB962C8B-B14F-4D97-AF65-F5344CB8AC3E}">
        <p14:creationId xmlns:p14="http://schemas.microsoft.com/office/powerpoint/2010/main" val="35362204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What’s New</a:t>
            </a:r>
            <a:endParaRPr lang="en-GB" dirty="0"/>
          </a:p>
        </p:txBody>
      </p:sp>
      <p:sp>
        <p:nvSpPr>
          <p:cNvPr id="3" name="Content Placeholder 2"/>
          <p:cNvSpPr>
            <a:spLocks noGrp="1"/>
          </p:cNvSpPr>
          <p:nvPr>
            <p:ph idx="1"/>
          </p:nvPr>
        </p:nvSpPr>
        <p:spPr/>
        <p:txBody>
          <a:bodyPr>
            <a:normAutofit fontScale="77500" lnSpcReduction="20000"/>
          </a:bodyPr>
          <a:lstStyle/>
          <a:p>
            <a:pPr marL="0" indent="0">
              <a:buNone/>
            </a:pPr>
            <a:r>
              <a:rPr lang="en-GB" b="1" dirty="0" smtClean="0"/>
              <a:t>16 – 25 Transition Project</a:t>
            </a:r>
          </a:p>
          <a:p>
            <a:pPr marL="0" indent="0">
              <a:buNone/>
            </a:pPr>
            <a:endParaRPr lang="en-GB" sz="900" b="1" dirty="0" smtClean="0"/>
          </a:p>
          <a:p>
            <a:r>
              <a:rPr lang="en-GB" dirty="0" smtClean="0"/>
              <a:t>September – March 2022</a:t>
            </a:r>
          </a:p>
          <a:p>
            <a:pPr lvl="1"/>
            <a:r>
              <a:rPr lang="en-GB" dirty="0" smtClean="0"/>
              <a:t>Work with Education, Health and Social Care in Bradford to articulate a coherent post 16 offer;</a:t>
            </a:r>
          </a:p>
          <a:p>
            <a:pPr lvl="1"/>
            <a:r>
              <a:rPr lang="en-GB" dirty="0" smtClean="0"/>
              <a:t>Support YP within the system to produce publicity materials themselves about the ‘Bradford </a:t>
            </a:r>
            <a:r>
              <a:rPr lang="en-GB" dirty="0" err="1" smtClean="0"/>
              <a:t>PfA</a:t>
            </a:r>
            <a:r>
              <a:rPr lang="en-GB" dirty="0" smtClean="0"/>
              <a:t> Offer’</a:t>
            </a:r>
          </a:p>
          <a:p>
            <a:pPr lvl="1"/>
            <a:r>
              <a:rPr lang="en-GB" dirty="0" smtClean="0"/>
              <a:t>Pilot Preparation for Adulthood Planning meetings (Y11) using PATH</a:t>
            </a:r>
          </a:p>
          <a:p>
            <a:pPr marL="457200" lvl="1" indent="0">
              <a:buNone/>
            </a:pPr>
            <a:endParaRPr lang="en-GB" sz="1500" dirty="0" smtClean="0"/>
          </a:p>
          <a:p>
            <a:r>
              <a:rPr lang="en-GB" dirty="0" smtClean="0"/>
              <a:t>March 2022 – October 2022</a:t>
            </a:r>
          </a:p>
          <a:p>
            <a:pPr lvl="1"/>
            <a:r>
              <a:rPr lang="en-GB" dirty="0" smtClean="0"/>
              <a:t>Publication of Bradford </a:t>
            </a:r>
            <a:r>
              <a:rPr lang="en-GB" dirty="0" err="1" smtClean="0"/>
              <a:t>PfA</a:t>
            </a:r>
            <a:r>
              <a:rPr lang="en-GB" dirty="0" smtClean="0"/>
              <a:t> resource</a:t>
            </a:r>
          </a:p>
          <a:p>
            <a:pPr lvl="1"/>
            <a:r>
              <a:rPr lang="en-GB" dirty="0" smtClean="0"/>
              <a:t>Training and delivery of </a:t>
            </a:r>
            <a:r>
              <a:rPr lang="en-GB" dirty="0" err="1" smtClean="0"/>
              <a:t>PfA</a:t>
            </a:r>
            <a:r>
              <a:rPr lang="en-GB" dirty="0" smtClean="0"/>
              <a:t> Transition Planning Meetings for YP due to transition to post 16 provision in September 2023.</a:t>
            </a:r>
          </a:p>
          <a:p>
            <a:pPr lvl="1"/>
            <a:endParaRPr lang="en-GB" dirty="0"/>
          </a:p>
        </p:txBody>
      </p:sp>
    </p:spTree>
    <p:extLst>
      <p:ext uri="{BB962C8B-B14F-4D97-AF65-F5344CB8AC3E}">
        <p14:creationId xmlns:p14="http://schemas.microsoft.com/office/powerpoint/2010/main" val="13948347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5852" t="23714" r="18654" b="53083"/>
          <a:stretch/>
        </p:blipFill>
        <p:spPr>
          <a:xfrm>
            <a:off x="125773" y="468951"/>
            <a:ext cx="5578773" cy="1581151"/>
          </a:xfrm>
          <a:prstGeom prst="rect">
            <a:avLst/>
          </a:prstGeom>
        </p:spPr>
      </p:pic>
      <p:pic>
        <p:nvPicPr>
          <p:cNvPr id="5" name="Picture 4"/>
          <p:cNvPicPr>
            <a:picLocks noChangeAspect="1"/>
          </p:cNvPicPr>
          <p:nvPr/>
        </p:nvPicPr>
        <p:blipFill rotWithShape="1">
          <a:blip r:embed="rId4"/>
          <a:srcRect l="15703" t="14550" r="40312" b="22071"/>
          <a:stretch/>
        </p:blipFill>
        <p:spPr>
          <a:xfrm>
            <a:off x="4683423" y="468951"/>
            <a:ext cx="4381500" cy="5050788"/>
          </a:xfrm>
          <a:prstGeom prst="rect">
            <a:avLst/>
          </a:prstGeom>
        </p:spPr>
      </p:pic>
      <p:pic>
        <p:nvPicPr>
          <p:cNvPr id="6" name="Picture 5"/>
          <p:cNvPicPr>
            <a:picLocks noChangeAspect="1"/>
          </p:cNvPicPr>
          <p:nvPr/>
        </p:nvPicPr>
        <p:blipFill rotWithShape="1">
          <a:blip r:embed="rId5"/>
          <a:srcRect t="46973" r="14609" b="31250"/>
          <a:stretch/>
        </p:blipFill>
        <p:spPr>
          <a:xfrm>
            <a:off x="322411" y="4954200"/>
            <a:ext cx="7331373" cy="1495788"/>
          </a:xfrm>
          <a:prstGeom prst="rect">
            <a:avLst/>
          </a:prstGeom>
        </p:spPr>
      </p:pic>
      <p:pic>
        <p:nvPicPr>
          <p:cNvPr id="7" name="Picture 6"/>
          <p:cNvPicPr>
            <a:picLocks noChangeAspect="1"/>
          </p:cNvPicPr>
          <p:nvPr/>
        </p:nvPicPr>
        <p:blipFill rotWithShape="1">
          <a:blip r:embed="rId6"/>
          <a:srcRect l="12110" t="31315" r="38750" b="35287"/>
          <a:stretch/>
        </p:blipFill>
        <p:spPr>
          <a:xfrm>
            <a:off x="125773" y="2232457"/>
            <a:ext cx="4557650" cy="2478087"/>
          </a:xfrm>
          <a:prstGeom prst="rect">
            <a:avLst/>
          </a:prstGeom>
        </p:spPr>
      </p:pic>
    </p:spTree>
    <p:extLst>
      <p:ext uri="{BB962C8B-B14F-4D97-AF65-F5344CB8AC3E}">
        <p14:creationId xmlns:p14="http://schemas.microsoft.com/office/powerpoint/2010/main" val="15763282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Transitions</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There will no longer be automatic Y6-7 Transition review support from the EPT.</a:t>
            </a:r>
          </a:p>
          <a:p>
            <a:endParaRPr lang="en-GB" sz="2800" dirty="0" smtClean="0"/>
          </a:p>
          <a:p>
            <a:pPr marL="0" indent="0">
              <a:buNone/>
            </a:pPr>
            <a:r>
              <a:rPr lang="en-GB" dirty="0" smtClean="0"/>
              <a:t>HOWEVER: </a:t>
            </a:r>
          </a:p>
          <a:p>
            <a:pPr marL="0" indent="0">
              <a:buNone/>
            </a:pPr>
            <a:endParaRPr lang="en-GB" sz="2100" dirty="0" smtClean="0"/>
          </a:p>
          <a:p>
            <a:r>
              <a:rPr lang="en-GB" dirty="0" smtClean="0"/>
              <a:t>If transition review support will be given where:</a:t>
            </a:r>
          </a:p>
          <a:p>
            <a:pPr lvl="1"/>
            <a:r>
              <a:rPr lang="en-GB" dirty="0" smtClean="0"/>
              <a:t>There is likely to be a request for transition to specialist provision</a:t>
            </a:r>
          </a:p>
          <a:p>
            <a:pPr lvl="1"/>
            <a:r>
              <a:rPr lang="en-GB" dirty="0" smtClean="0"/>
              <a:t>There are specific vulnerabilities </a:t>
            </a:r>
            <a:r>
              <a:rPr lang="en-GB" dirty="0" err="1" smtClean="0"/>
              <a:t>eg</a:t>
            </a:r>
            <a:r>
              <a:rPr lang="en-GB" dirty="0" smtClean="0"/>
              <a:t> complex care case.</a:t>
            </a:r>
          </a:p>
          <a:p>
            <a:pPr marL="457200" lvl="1" indent="0">
              <a:buNone/>
            </a:pPr>
            <a:endParaRPr lang="en-GB" sz="2100" dirty="0" smtClean="0"/>
          </a:p>
          <a:p>
            <a:r>
              <a:rPr lang="en-GB" dirty="0" smtClean="0"/>
              <a:t>If you would like to request transition review support, email: </a:t>
            </a:r>
            <a:r>
              <a:rPr lang="en-GB" dirty="0" smtClean="0">
                <a:hlinkClick r:id="rId2"/>
              </a:rPr>
              <a:t>educationalpsychologyteam@bradford.gov.uk</a:t>
            </a:r>
            <a:endParaRPr lang="en-GB" dirty="0" smtClean="0"/>
          </a:p>
          <a:p>
            <a:endParaRPr lang="en-GB" dirty="0"/>
          </a:p>
        </p:txBody>
      </p:sp>
    </p:spTree>
    <p:extLst>
      <p:ext uri="{BB962C8B-B14F-4D97-AF65-F5344CB8AC3E}">
        <p14:creationId xmlns:p14="http://schemas.microsoft.com/office/powerpoint/2010/main" val="35208620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7356"/>
            <a:ext cx="7772400" cy="1470025"/>
          </a:xfrm>
        </p:spPr>
        <p:txBody>
          <a:bodyPr>
            <a:normAutofit/>
          </a:bodyPr>
          <a:lstStyle/>
          <a:p>
            <a:pPr fontAlgn="ctr"/>
            <a:r>
              <a:rPr lang="en-GB" b="1" dirty="0"/>
              <a:t>Living Well Schools </a:t>
            </a:r>
            <a:endParaRPr lang="en-GB" dirty="0"/>
          </a:p>
        </p:txBody>
      </p:sp>
      <p:sp>
        <p:nvSpPr>
          <p:cNvPr id="3" name="Subtitle 2"/>
          <p:cNvSpPr>
            <a:spLocks noGrp="1"/>
          </p:cNvSpPr>
          <p:nvPr>
            <p:ph type="subTitle" idx="1"/>
          </p:nvPr>
        </p:nvSpPr>
        <p:spPr>
          <a:xfrm>
            <a:off x="1371600" y="3717032"/>
            <a:ext cx="6400800" cy="1752600"/>
          </a:xfrm>
        </p:spPr>
        <p:txBody>
          <a:bodyPr/>
          <a:lstStyle/>
          <a:p>
            <a:r>
              <a:rPr lang="en-GB" b="1" dirty="0"/>
              <a:t>Ruth Dennis – Principal Educational </a:t>
            </a:r>
            <a:r>
              <a:rPr lang="en-GB" b="1" dirty="0" smtClean="0"/>
              <a:t>Psychologist</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4259188"/>
            <a:ext cx="2407313" cy="2420888"/>
          </a:xfrm>
          <a:prstGeom prst="rect">
            <a:avLst/>
          </a:prstGeom>
        </p:spPr>
      </p:pic>
    </p:spTree>
    <p:extLst>
      <p:ext uri="{BB962C8B-B14F-4D97-AF65-F5344CB8AC3E}">
        <p14:creationId xmlns:p14="http://schemas.microsoft.com/office/powerpoint/2010/main" val="25283965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541" t="11553" r="2952" b="5647"/>
          <a:stretch/>
        </p:blipFill>
        <p:spPr>
          <a:xfrm>
            <a:off x="539552" y="332656"/>
            <a:ext cx="8332833" cy="5779223"/>
          </a:xfrm>
          <a:prstGeom prst="rect">
            <a:avLst/>
          </a:prstGeom>
        </p:spPr>
      </p:pic>
    </p:spTree>
    <p:extLst>
      <p:ext uri="{BB962C8B-B14F-4D97-AF65-F5344CB8AC3E}">
        <p14:creationId xmlns:p14="http://schemas.microsoft.com/office/powerpoint/2010/main" val="1547646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634" t="11769" r="2906" b="5500"/>
          <a:stretch/>
        </p:blipFill>
        <p:spPr>
          <a:xfrm>
            <a:off x="395536" y="365300"/>
            <a:ext cx="8261533" cy="5727996"/>
          </a:xfrm>
          <a:prstGeom prst="rect">
            <a:avLst/>
          </a:prstGeom>
        </p:spPr>
      </p:pic>
    </p:spTree>
    <p:extLst>
      <p:ext uri="{BB962C8B-B14F-4D97-AF65-F5344CB8AC3E}">
        <p14:creationId xmlns:p14="http://schemas.microsoft.com/office/powerpoint/2010/main" val="35760827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1816" t="26090" r="13549" b="21815"/>
          <a:stretch/>
        </p:blipFill>
        <p:spPr>
          <a:xfrm>
            <a:off x="61201" y="548680"/>
            <a:ext cx="9082799" cy="5072018"/>
          </a:xfrm>
          <a:prstGeom prst="rect">
            <a:avLst/>
          </a:prstGeom>
        </p:spPr>
      </p:pic>
    </p:spTree>
    <p:extLst>
      <p:ext uri="{BB962C8B-B14F-4D97-AF65-F5344CB8AC3E}">
        <p14:creationId xmlns:p14="http://schemas.microsoft.com/office/powerpoint/2010/main" val="31058199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Headlines</a:t>
            </a:r>
            <a:endParaRPr lang="en-GB" dirty="0"/>
          </a:p>
        </p:txBody>
      </p:sp>
      <p:sp>
        <p:nvSpPr>
          <p:cNvPr id="3" name="Content Placeholder 2"/>
          <p:cNvSpPr>
            <a:spLocks noGrp="1"/>
          </p:cNvSpPr>
          <p:nvPr>
            <p:ph idx="1"/>
          </p:nvPr>
        </p:nvSpPr>
        <p:spPr/>
        <p:txBody>
          <a:bodyPr>
            <a:normAutofit fontScale="85000" lnSpcReduction="10000"/>
          </a:bodyPr>
          <a:lstStyle/>
          <a:p>
            <a:r>
              <a:rPr lang="en-GB" dirty="0" smtClean="0"/>
              <a:t>Web resource detailing all of Living Well interventions available in your area (by postcode);</a:t>
            </a:r>
          </a:p>
          <a:p>
            <a:r>
              <a:rPr lang="en-GB" dirty="0" smtClean="0"/>
              <a:t>Eligibility criteria and costs of project clearly visible</a:t>
            </a:r>
          </a:p>
          <a:p>
            <a:r>
              <a:rPr lang="en-GB" dirty="0" smtClean="0"/>
              <a:t>Projects quality assured and endorsed by CCG / BMDC</a:t>
            </a:r>
          </a:p>
          <a:p>
            <a:r>
              <a:rPr lang="en-GB" dirty="0" smtClean="0"/>
              <a:t>Link interventions into individual School’s development plan;</a:t>
            </a:r>
          </a:p>
          <a:p>
            <a:r>
              <a:rPr lang="en-GB" dirty="0" smtClean="0"/>
              <a:t>Chartermark for individual elements </a:t>
            </a:r>
            <a:r>
              <a:rPr lang="en-GB" dirty="0" err="1" smtClean="0"/>
              <a:t>eg</a:t>
            </a:r>
            <a:r>
              <a:rPr lang="en-GB" dirty="0" smtClean="0"/>
              <a:t> Emotional Wellbeing Chartermark or in future ‘Living Well’ award.</a:t>
            </a:r>
          </a:p>
          <a:p>
            <a:endParaRPr lang="en-GB" dirty="0" smtClean="0"/>
          </a:p>
          <a:p>
            <a:endParaRPr lang="en-GB" dirty="0"/>
          </a:p>
        </p:txBody>
      </p:sp>
    </p:spTree>
    <p:extLst>
      <p:ext uri="{BB962C8B-B14F-4D97-AF65-F5344CB8AC3E}">
        <p14:creationId xmlns:p14="http://schemas.microsoft.com/office/powerpoint/2010/main" val="32643861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srcRect l="23734" t="21097" r="23543" b="21993"/>
          <a:stretch/>
        </p:blipFill>
        <p:spPr>
          <a:xfrm>
            <a:off x="1221667" y="365126"/>
            <a:ext cx="6700666" cy="5786255"/>
          </a:xfrm>
          <a:prstGeom prst="rect">
            <a:avLst/>
          </a:prstGeom>
        </p:spPr>
      </p:pic>
    </p:spTree>
    <p:extLst>
      <p:ext uri="{BB962C8B-B14F-4D97-AF65-F5344CB8AC3E}">
        <p14:creationId xmlns:p14="http://schemas.microsoft.com/office/powerpoint/2010/main" val="33276375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Steps</a:t>
            </a:r>
            <a:endParaRPr lang="en-GB" dirty="0"/>
          </a:p>
        </p:txBody>
      </p:sp>
      <p:sp>
        <p:nvSpPr>
          <p:cNvPr id="3" name="Content Placeholder 2"/>
          <p:cNvSpPr>
            <a:spLocks noGrp="1"/>
          </p:cNvSpPr>
          <p:nvPr>
            <p:ph idx="1"/>
          </p:nvPr>
        </p:nvSpPr>
        <p:spPr/>
        <p:txBody>
          <a:bodyPr/>
          <a:lstStyle/>
          <a:p>
            <a:r>
              <a:rPr lang="en-GB" dirty="0" smtClean="0"/>
              <a:t>Launch early in new school Year.</a:t>
            </a:r>
          </a:p>
          <a:p>
            <a:endParaRPr lang="en-GB" dirty="0"/>
          </a:p>
          <a:p>
            <a:endParaRPr lang="en-GB" dirty="0" smtClean="0"/>
          </a:p>
          <a:p>
            <a:endParaRPr lang="en-GB" dirty="0"/>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2060848"/>
            <a:ext cx="4705916" cy="4732453"/>
          </a:xfrm>
          <a:prstGeom prst="rect">
            <a:avLst/>
          </a:prstGeom>
        </p:spPr>
      </p:pic>
    </p:spTree>
    <p:extLst>
      <p:ext uri="{BB962C8B-B14F-4D97-AF65-F5344CB8AC3E}">
        <p14:creationId xmlns:p14="http://schemas.microsoft.com/office/powerpoint/2010/main" val="25120028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fontAlgn="ctr"/>
            <a:r>
              <a:rPr lang="en-GB" b="1" dirty="0"/>
              <a:t>SEND Q and </a:t>
            </a:r>
            <a:r>
              <a:rPr lang="en-GB" b="1" dirty="0" smtClean="0"/>
              <a:t>A</a:t>
            </a:r>
            <a:endParaRPr lang="en-GB" dirty="0"/>
          </a:p>
        </p:txBody>
      </p:sp>
      <p:sp>
        <p:nvSpPr>
          <p:cNvPr id="3" name="Subtitle 2"/>
          <p:cNvSpPr>
            <a:spLocks noGrp="1"/>
          </p:cNvSpPr>
          <p:nvPr>
            <p:ph type="subTitle" idx="1"/>
          </p:nvPr>
        </p:nvSpPr>
        <p:spPr/>
        <p:txBody>
          <a:bodyPr>
            <a:normAutofit fontScale="92500"/>
          </a:bodyPr>
          <a:lstStyle/>
          <a:p>
            <a:r>
              <a:rPr lang="en-GB" b="1" dirty="0"/>
              <a:t>Niall Devlin, Strategic Manager, Integrated Assessment and Psychology</a:t>
            </a:r>
            <a:r>
              <a:rPr lang="en-GB" dirty="0"/>
              <a:t/>
            </a:r>
            <a:br>
              <a:rPr lang="en-GB" dirty="0"/>
            </a:br>
            <a:endParaRPr lang="en-GB" dirty="0"/>
          </a:p>
        </p:txBody>
      </p:sp>
    </p:spTree>
    <p:extLst>
      <p:ext uri="{BB962C8B-B14F-4D97-AF65-F5344CB8AC3E}">
        <p14:creationId xmlns:p14="http://schemas.microsoft.com/office/powerpoint/2010/main" val="11505102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Feedback or Questions</a:t>
            </a:r>
            <a:endParaRPr lang="en-GB" dirty="0"/>
          </a:p>
        </p:txBody>
      </p:sp>
      <p:sp>
        <p:nvSpPr>
          <p:cNvPr id="3" name="Content Placeholder 2"/>
          <p:cNvSpPr>
            <a:spLocks noGrp="1"/>
          </p:cNvSpPr>
          <p:nvPr>
            <p:ph idx="1"/>
          </p:nvPr>
        </p:nvSpPr>
        <p:spPr/>
        <p:txBody>
          <a:bodyPr>
            <a:normAutofit fontScale="77500" lnSpcReduction="20000"/>
          </a:bodyPr>
          <a:lstStyle/>
          <a:p>
            <a:pPr marL="0" indent="0">
              <a:buNone/>
            </a:pPr>
            <a:r>
              <a:rPr lang="en-GB" dirty="0" smtClean="0"/>
              <a:t>Ruth Dennis - Principal </a:t>
            </a:r>
            <a:r>
              <a:rPr lang="en-GB" dirty="0"/>
              <a:t>Educational Psychologist</a:t>
            </a:r>
          </a:p>
          <a:p>
            <a:pPr marL="0" indent="0">
              <a:buNone/>
            </a:pPr>
            <a:endParaRPr lang="en-GB" dirty="0" smtClean="0"/>
          </a:p>
          <a:p>
            <a:pPr marL="0" indent="0">
              <a:buNone/>
            </a:pPr>
            <a:r>
              <a:rPr lang="en-GB" dirty="0" smtClean="0"/>
              <a:t>City </a:t>
            </a:r>
            <a:r>
              <a:rPr lang="en-GB" dirty="0"/>
              <a:t>Of Bradford Metropolitan District </a:t>
            </a:r>
            <a:r>
              <a:rPr lang="en-GB" dirty="0" smtClean="0"/>
              <a:t>Council</a:t>
            </a:r>
          </a:p>
          <a:p>
            <a:pPr marL="0" indent="0">
              <a:buNone/>
            </a:pPr>
            <a:r>
              <a:rPr lang="en-GB" dirty="0" smtClean="0"/>
              <a:t>Margaret </a:t>
            </a:r>
            <a:r>
              <a:rPr lang="en-GB" dirty="0"/>
              <a:t>McMillan Tower</a:t>
            </a:r>
            <a:br>
              <a:rPr lang="en-GB" dirty="0"/>
            </a:br>
            <a:r>
              <a:rPr lang="en-GB" dirty="0"/>
              <a:t>Princes Way</a:t>
            </a:r>
            <a:br>
              <a:rPr lang="en-GB" dirty="0"/>
            </a:br>
            <a:r>
              <a:rPr lang="en-GB" dirty="0"/>
              <a:t>BRADFORD</a:t>
            </a:r>
            <a:br>
              <a:rPr lang="en-GB" dirty="0"/>
            </a:br>
            <a:r>
              <a:rPr lang="en-GB" dirty="0"/>
              <a:t>BD1 1NN</a:t>
            </a:r>
          </a:p>
          <a:p>
            <a:pPr marL="0" indent="0">
              <a:buNone/>
            </a:pPr>
            <a:endParaRPr lang="en-GB" dirty="0"/>
          </a:p>
          <a:p>
            <a:pPr marL="0" indent="0">
              <a:buNone/>
            </a:pPr>
            <a:r>
              <a:rPr lang="en-GB" dirty="0" smtClean="0">
                <a:hlinkClick r:id="rId2"/>
              </a:rPr>
              <a:t>ruth.dennis@bradford.gov.uk</a:t>
            </a:r>
            <a:endParaRPr lang="en-GB" dirty="0"/>
          </a:p>
          <a:p>
            <a:pPr marL="0" indent="0">
              <a:buNone/>
            </a:pPr>
            <a:r>
              <a:rPr lang="en-GB" dirty="0"/>
              <a:t>07582 109129 </a:t>
            </a:r>
          </a:p>
          <a:p>
            <a:pPr marL="0" indent="0">
              <a:buNone/>
            </a:pPr>
            <a:r>
              <a:rPr lang="en-GB" dirty="0"/>
              <a:t>01274 439417 </a:t>
            </a:r>
          </a:p>
          <a:p>
            <a:pPr marL="0" indent="0">
              <a:buNone/>
            </a:pPr>
            <a:r>
              <a:rPr lang="en-GB" dirty="0"/>
              <a:t> </a:t>
            </a:r>
          </a:p>
          <a:p>
            <a:endParaRPr lang="en-GB" dirty="0"/>
          </a:p>
        </p:txBody>
      </p:sp>
    </p:spTree>
    <p:extLst>
      <p:ext uri="{BB962C8B-B14F-4D97-AF65-F5344CB8AC3E}">
        <p14:creationId xmlns:p14="http://schemas.microsoft.com/office/powerpoint/2010/main" val="2979497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9687" t="21973" r="18282" b="44726"/>
          <a:stretch/>
        </p:blipFill>
        <p:spPr>
          <a:xfrm>
            <a:off x="1748083" y="1416817"/>
            <a:ext cx="5974890" cy="2209802"/>
          </a:xfrm>
          <a:prstGeom prst="rect">
            <a:avLst/>
          </a:prstGeom>
        </p:spPr>
      </p:pic>
      <p:pic>
        <p:nvPicPr>
          <p:cNvPr id="6" name="Picture 5"/>
          <p:cNvPicPr>
            <a:picLocks noChangeAspect="1"/>
          </p:cNvPicPr>
          <p:nvPr/>
        </p:nvPicPr>
        <p:blipFill rotWithShape="1">
          <a:blip r:embed="rId3"/>
          <a:srcRect l="13438" t="41015" r="14687" b="41798"/>
          <a:stretch/>
        </p:blipFill>
        <p:spPr>
          <a:xfrm>
            <a:off x="393240" y="247527"/>
            <a:ext cx="7419975" cy="1419473"/>
          </a:xfrm>
          <a:prstGeom prst="rect">
            <a:avLst/>
          </a:prstGeom>
        </p:spPr>
      </p:pic>
      <p:pic>
        <p:nvPicPr>
          <p:cNvPr id="4" name="Content Placeholder 3"/>
          <p:cNvPicPr>
            <a:picLocks noGrp="1" noChangeAspect="1"/>
          </p:cNvPicPr>
          <p:nvPr>
            <p:ph idx="1"/>
          </p:nvPr>
        </p:nvPicPr>
        <p:blipFill rotWithShape="1">
          <a:blip r:embed="rId4"/>
          <a:srcRect l="17953" t="59394" r="33364" b="4269"/>
          <a:stretch/>
        </p:blipFill>
        <p:spPr>
          <a:xfrm>
            <a:off x="0" y="3720918"/>
            <a:ext cx="4557191" cy="2721200"/>
          </a:xfrm>
          <a:prstGeom prst="rect">
            <a:avLst/>
          </a:prstGeom>
        </p:spPr>
      </p:pic>
      <p:pic>
        <p:nvPicPr>
          <p:cNvPr id="7" name="Picture 6"/>
          <p:cNvPicPr>
            <a:picLocks noChangeAspect="1"/>
          </p:cNvPicPr>
          <p:nvPr/>
        </p:nvPicPr>
        <p:blipFill rotWithShape="1">
          <a:blip r:embed="rId5"/>
          <a:srcRect l="14933" t="14717" r="40169" b="41955"/>
          <a:stretch/>
        </p:blipFill>
        <p:spPr>
          <a:xfrm>
            <a:off x="4474438" y="3305335"/>
            <a:ext cx="4201297" cy="3243440"/>
          </a:xfrm>
          <a:prstGeom prst="rect">
            <a:avLst/>
          </a:prstGeom>
        </p:spPr>
      </p:pic>
    </p:spTree>
    <p:extLst>
      <p:ext uri="{BB962C8B-B14F-4D97-AF65-F5344CB8AC3E}">
        <p14:creationId xmlns:p14="http://schemas.microsoft.com/office/powerpoint/2010/main" val="4996927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5" y="1556794"/>
            <a:ext cx="5311079" cy="4525963"/>
          </a:xfrm>
        </p:spPr>
      </p:pic>
    </p:spTree>
    <p:extLst>
      <p:ext uri="{BB962C8B-B14F-4D97-AF65-F5344CB8AC3E}">
        <p14:creationId xmlns:p14="http://schemas.microsoft.com/office/powerpoint/2010/main" val="33416301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241252"/>
          </a:xfrm>
          <a:solidFill>
            <a:schemeClr val="accent1">
              <a:lumMod val="40000"/>
              <a:lumOff val="60000"/>
            </a:schemeClr>
          </a:solidFill>
        </p:spPr>
        <p:txBody>
          <a:bodyPr/>
          <a:lstStyle/>
          <a:p>
            <a:r>
              <a:rPr lang="en-GB" dirty="0" smtClean="0"/>
              <a:t>How helpful is this narrative?</a:t>
            </a:r>
            <a:endParaRPr lang="en-GB" dirty="0"/>
          </a:p>
        </p:txBody>
      </p:sp>
      <p:sp>
        <p:nvSpPr>
          <p:cNvPr id="3" name="Content Placeholder 2"/>
          <p:cNvSpPr>
            <a:spLocks noGrp="1"/>
          </p:cNvSpPr>
          <p:nvPr>
            <p:ph idx="1"/>
          </p:nvPr>
        </p:nvSpPr>
        <p:spPr/>
        <p:txBody>
          <a:bodyPr>
            <a:normAutofit fontScale="77500" lnSpcReduction="20000"/>
          </a:bodyPr>
          <a:lstStyle/>
          <a:p>
            <a:r>
              <a:rPr lang="en-GB" dirty="0"/>
              <a:t>P</a:t>
            </a:r>
            <a:r>
              <a:rPr lang="en-GB" dirty="0" smtClean="0"/>
              <a:t>revailing </a:t>
            </a:r>
            <a:r>
              <a:rPr lang="en-GB" dirty="0"/>
              <a:t>narrative </a:t>
            </a:r>
            <a:r>
              <a:rPr lang="en-GB" dirty="0" err="1" smtClean="0"/>
              <a:t>catastrophises</a:t>
            </a:r>
            <a:r>
              <a:rPr lang="en-GB" dirty="0" smtClean="0"/>
              <a:t> the </a:t>
            </a:r>
            <a:r>
              <a:rPr lang="en-GB" dirty="0"/>
              <a:t>situation for </a:t>
            </a:r>
            <a:r>
              <a:rPr lang="en-GB" dirty="0" smtClean="0"/>
              <a:t>children;</a:t>
            </a:r>
          </a:p>
          <a:p>
            <a:endParaRPr lang="en-GB" sz="400" dirty="0" smtClean="0"/>
          </a:p>
          <a:p>
            <a:r>
              <a:rPr lang="en-GB" dirty="0" smtClean="0"/>
              <a:t>The more we tell children that this is how it’s going to be, the more it will become so;</a:t>
            </a:r>
          </a:p>
          <a:p>
            <a:endParaRPr lang="en-GB" sz="800" dirty="0" smtClean="0"/>
          </a:p>
          <a:p>
            <a:r>
              <a:rPr lang="en-GB" dirty="0" smtClean="0"/>
              <a:t>It’s </a:t>
            </a:r>
            <a:r>
              <a:rPr lang="en-GB" dirty="0"/>
              <a:t>important that we don’t create an expectation of negativity which, inevitably, children will pick up on and begin to believe themselves. </a:t>
            </a:r>
            <a:endParaRPr lang="en-GB" dirty="0" smtClean="0"/>
          </a:p>
          <a:p>
            <a:endParaRPr lang="en-GB" sz="500" dirty="0" smtClean="0"/>
          </a:p>
          <a:p>
            <a:r>
              <a:rPr lang="en-GB" dirty="0" smtClean="0"/>
              <a:t>Whilst some children and some sectors will be more or less affected, most children will come through the epidemic with no serious long term problems</a:t>
            </a:r>
          </a:p>
          <a:p>
            <a:endParaRPr lang="en-GB" sz="700" dirty="0" smtClean="0"/>
          </a:p>
          <a:p>
            <a:r>
              <a:rPr lang="en-GB" dirty="0" smtClean="0"/>
              <a:t>We </a:t>
            </a:r>
            <a:r>
              <a:rPr lang="en-GB" dirty="0"/>
              <a:t>need to change the narrative to one of hope and optimism </a:t>
            </a:r>
            <a:r>
              <a:rPr lang="en-GB" dirty="0" smtClean="0"/>
              <a:t>as </a:t>
            </a:r>
            <a:r>
              <a:rPr lang="en-GB" dirty="0"/>
              <a:t>children return to school.</a:t>
            </a:r>
          </a:p>
        </p:txBody>
      </p:sp>
    </p:spTree>
    <p:extLst>
      <p:ext uri="{BB962C8B-B14F-4D97-AF65-F5344CB8AC3E}">
        <p14:creationId xmlns:p14="http://schemas.microsoft.com/office/powerpoint/2010/main" val="21112836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65127"/>
            <a:ext cx="7886700" cy="1068258"/>
          </a:xfrm>
          <a:solidFill>
            <a:schemeClr val="accent1">
              <a:lumMod val="40000"/>
              <a:lumOff val="60000"/>
            </a:schemeClr>
          </a:solidFill>
        </p:spPr>
        <p:txBody>
          <a:bodyPr/>
          <a:lstStyle/>
          <a:p>
            <a:r>
              <a:rPr lang="en-GB" dirty="0" smtClean="0"/>
              <a:t>The ‘</a:t>
            </a:r>
            <a:r>
              <a:rPr lang="en-US" dirty="0" smtClean="0"/>
              <a:t>B</a:t>
            </a:r>
            <a:r>
              <a:rPr lang="en-US" altLang="en-US" dirty="0" smtClean="0"/>
              <a:t>ounce Back’ generation </a:t>
            </a:r>
            <a:endParaRPr lang="en-GB" dirty="0"/>
          </a:p>
        </p:txBody>
      </p:sp>
      <p:sp>
        <p:nvSpPr>
          <p:cNvPr id="4" name="Rectangle 1"/>
          <p:cNvSpPr>
            <a:spLocks noGrp="1" noChangeArrowheads="1"/>
          </p:cNvSpPr>
          <p:nvPr>
            <p:ph idx="1"/>
          </p:nvPr>
        </p:nvSpPr>
        <p:spPr bwMode="auto">
          <a:xfrm>
            <a:off x="704850" y="1799869"/>
            <a:ext cx="7810500" cy="4124206"/>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r>
              <a:rPr lang="en-US" altLang="en-US" sz="2400" dirty="0" smtClean="0">
                <a:solidFill>
                  <a:srgbClr val="121212"/>
                </a:solidFill>
                <a:latin typeface="GuardianTextEgyptian"/>
              </a:rPr>
              <a:t>Most c</a:t>
            </a:r>
            <a:r>
              <a:rPr kumimoji="0" lang="en-US" altLang="en-US" sz="2400" b="0" i="0" u="none" strike="noStrike" cap="none" normalizeH="0" baseline="0" dirty="0" smtClean="0">
                <a:ln>
                  <a:noFill/>
                </a:ln>
                <a:solidFill>
                  <a:srgbClr val="121212"/>
                </a:solidFill>
                <a:effectLst/>
                <a:latin typeface="GuardianTextEgyptian"/>
              </a:rPr>
              <a:t>hildren are resilient and can overcome setbacks;</a:t>
            </a:r>
          </a:p>
          <a:p>
            <a:pPr>
              <a:lnSpc>
                <a:spcPct val="100000"/>
              </a:lnSpc>
            </a:pPr>
            <a:endParaRPr kumimoji="0" lang="en-US" altLang="en-US" sz="1200" b="0" i="0" u="none" strike="noStrike" cap="none" normalizeH="0" baseline="0" dirty="0" smtClean="0">
              <a:ln>
                <a:noFill/>
              </a:ln>
              <a:solidFill>
                <a:srgbClr val="121212"/>
              </a:solidFill>
              <a:effectLst/>
              <a:latin typeface="GuardianTextEgyptian"/>
            </a:endParaRPr>
          </a:p>
          <a:p>
            <a:pPr>
              <a:lnSpc>
                <a:spcPct val="100000"/>
              </a:lnSpc>
            </a:pPr>
            <a:r>
              <a:rPr lang="en-US" altLang="en-US" sz="2400" dirty="0" smtClean="0">
                <a:solidFill>
                  <a:srgbClr val="121212"/>
                </a:solidFill>
                <a:latin typeface="GuardianTextEgyptian"/>
              </a:rPr>
              <a:t>W</a:t>
            </a:r>
            <a:r>
              <a:rPr kumimoji="0" lang="en-US" altLang="en-US" sz="2400" b="0" i="0" u="none" strike="noStrike" cap="none" normalizeH="0" baseline="0" dirty="0" smtClean="0">
                <a:ln>
                  <a:noFill/>
                </a:ln>
                <a:solidFill>
                  <a:srgbClr val="121212"/>
                </a:solidFill>
                <a:effectLst/>
                <a:latin typeface="GuardianTextEgyptian"/>
              </a:rPr>
              <a:t>e need to tell a better, more optimistic story: </a:t>
            </a:r>
          </a:p>
          <a:p>
            <a:pPr marL="0" indent="0">
              <a:lnSpc>
                <a:spcPct val="100000"/>
              </a:lnSpc>
              <a:buNone/>
            </a:pPr>
            <a:endParaRPr kumimoji="0" lang="en-US" altLang="en-US" sz="1400" b="0" i="0" u="none" strike="noStrike" cap="none" normalizeH="0" baseline="0" dirty="0" smtClean="0">
              <a:ln>
                <a:noFill/>
              </a:ln>
              <a:solidFill>
                <a:srgbClr val="121212"/>
              </a:solidFill>
              <a:effectLst/>
              <a:latin typeface="GuardianTextEgyptian"/>
            </a:endParaRPr>
          </a:p>
          <a:p>
            <a:pPr lvl="1">
              <a:lnSpc>
                <a:spcPct val="100000"/>
              </a:lnSpc>
            </a:pPr>
            <a:r>
              <a:rPr lang="en-US" altLang="en-US" sz="2000" dirty="0" smtClean="0">
                <a:solidFill>
                  <a:srgbClr val="121212"/>
                </a:solidFill>
                <a:latin typeface="GuardianTextEgyptian"/>
              </a:rPr>
              <a:t>celebrating their </a:t>
            </a:r>
            <a:r>
              <a:rPr lang="en-US" altLang="en-US" sz="2000" dirty="0">
                <a:solidFill>
                  <a:srgbClr val="121212"/>
                </a:solidFill>
                <a:latin typeface="GuardianTextEgyptian"/>
              </a:rPr>
              <a:t>ingenuity in the face of multiple </a:t>
            </a:r>
            <a:r>
              <a:rPr lang="en-US" altLang="en-US" sz="2000" dirty="0" smtClean="0">
                <a:solidFill>
                  <a:srgbClr val="121212"/>
                </a:solidFill>
                <a:latin typeface="GuardianTextEgyptian"/>
              </a:rPr>
              <a:t>challenges</a:t>
            </a:r>
          </a:p>
          <a:p>
            <a:pPr lvl="1">
              <a:lnSpc>
                <a:spcPct val="100000"/>
              </a:lnSpc>
            </a:pPr>
            <a:r>
              <a:rPr lang="en-US" altLang="en-US" sz="2000" dirty="0">
                <a:solidFill>
                  <a:srgbClr val="121212"/>
                </a:solidFill>
                <a:latin typeface="GuardianTextEgyptian"/>
              </a:rPr>
              <a:t>b</a:t>
            </a:r>
            <a:r>
              <a:rPr lang="en-US" altLang="en-US" sz="2000" dirty="0" smtClean="0">
                <a:solidFill>
                  <a:srgbClr val="121212"/>
                </a:solidFill>
                <a:latin typeface="GuardianTextEgyptian"/>
              </a:rPr>
              <a:t>uilding on new </a:t>
            </a:r>
            <a:r>
              <a:rPr lang="en-US" altLang="en-US" sz="2000" dirty="0">
                <a:solidFill>
                  <a:srgbClr val="121212"/>
                </a:solidFill>
                <a:latin typeface="GuardianTextEgyptian"/>
              </a:rPr>
              <a:t>things they have learned </a:t>
            </a:r>
            <a:r>
              <a:rPr lang="en-US" altLang="en-US" sz="2000" dirty="0" smtClean="0">
                <a:solidFill>
                  <a:srgbClr val="121212"/>
                </a:solidFill>
                <a:latin typeface="GuardianTextEgyptian"/>
              </a:rPr>
              <a:t>about </a:t>
            </a:r>
            <a:r>
              <a:rPr lang="en-US" altLang="en-US" sz="2000" dirty="0">
                <a:solidFill>
                  <a:srgbClr val="121212"/>
                </a:solidFill>
                <a:latin typeface="GuardianTextEgyptian"/>
              </a:rPr>
              <a:t>themselves and </a:t>
            </a:r>
          </a:p>
          <a:p>
            <a:pPr lvl="1">
              <a:lnSpc>
                <a:spcPct val="100000"/>
              </a:lnSpc>
            </a:pPr>
            <a:r>
              <a:rPr lang="en-US" altLang="en-US" sz="2000" dirty="0" err="1">
                <a:solidFill>
                  <a:srgbClr val="121212"/>
                </a:solidFill>
                <a:latin typeface="GuardianTextEgyptian"/>
              </a:rPr>
              <a:t>m</a:t>
            </a:r>
            <a:r>
              <a:rPr lang="en-US" altLang="en-US" sz="2000" dirty="0" err="1" smtClean="0">
                <a:solidFill>
                  <a:srgbClr val="121212"/>
                </a:solidFill>
                <a:latin typeface="GuardianTextEgyptian"/>
              </a:rPr>
              <a:t>aximising</a:t>
            </a:r>
            <a:r>
              <a:rPr lang="en-US" altLang="en-US" sz="2000" dirty="0" smtClean="0">
                <a:solidFill>
                  <a:srgbClr val="121212"/>
                </a:solidFill>
                <a:latin typeface="GuardianTextEgyptian"/>
              </a:rPr>
              <a:t> the </a:t>
            </a:r>
            <a:r>
              <a:rPr lang="en-US" altLang="en-US" sz="2000" dirty="0">
                <a:solidFill>
                  <a:srgbClr val="121212"/>
                </a:solidFill>
                <a:latin typeface="GuardianTextEgyptian"/>
              </a:rPr>
              <a:t>new skills they have acquired</a:t>
            </a:r>
            <a:r>
              <a:rPr lang="en-US" altLang="en-US" sz="2000" dirty="0" smtClean="0">
                <a:solidFill>
                  <a:srgbClr val="121212"/>
                </a:solidFill>
                <a:latin typeface="GuardianTextEgyptian"/>
              </a:rPr>
              <a:t>.</a:t>
            </a:r>
          </a:p>
          <a:p>
            <a:pPr lvl="1">
              <a:lnSpc>
                <a:spcPct val="100000"/>
              </a:lnSpc>
            </a:pPr>
            <a:endParaRPr kumimoji="0" lang="en-US" altLang="en-US" sz="1200" b="0" i="0" u="none" strike="noStrike" cap="none" normalizeH="0" baseline="0" dirty="0" smtClean="0">
              <a:ln>
                <a:noFill/>
              </a:ln>
              <a:solidFill>
                <a:srgbClr val="121212"/>
              </a:solidFill>
              <a:effectLst/>
              <a:latin typeface="GuardianTextEgyptian"/>
            </a:endParaRPr>
          </a:p>
          <a:p>
            <a:pPr>
              <a:lnSpc>
                <a:spcPct val="100000"/>
              </a:lnSpc>
            </a:pPr>
            <a:r>
              <a:rPr kumimoji="0" lang="en-US" altLang="en-US" sz="2400" b="0" i="0" u="none" strike="noStrike" cap="none" normalizeH="0" baseline="0" dirty="0" smtClean="0">
                <a:ln>
                  <a:noFill/>
                </a:ln>
                <a:solidFill>
                  <a:srgbClr val="121212"/>
                </a:solidFill>
                <a:effectLst/>
                <a:latin typeface="GuardianTextEgyptian"/>
              </a:rPr>
              <a:t>We need to back it up with the right approach:</a:t>
            </a:r>
          </a:p>
          <a:p>
            <a:pPr marL="0" indent="0">
              <a:lnSpc>
                <a:spcPct val="100000"/>
              </a:lnSpc>
              <a:buNone/>
            </a:pPr>
            <a:endParaRPr kumimoji="0" lang="en-US" altLang="en-US" sz="1600" b="0" i="0" u="none" strike="noStrike" cap="none" normalizeH="0" baseline="0" dirty="0" smtClean="0">
              <a:ln>
                <a:noFill/>
              </a:ln>
              <a:solidFill>
                <a:srgbClr val="121212"/>
              </a:solidFill>
              <a:effectLst/>
              <a:latin typeface="GuardianTextEgyptian"/>
            </a:endParaRPr>
          </a:p>
          <a:p>
            <a:pPr lvl="1">
              <a:lnSpc>
                <a:spcPct val="100000"/>
              </a:lnSpc>
            </a:pPr>
            <a:r>
              <a:rPr lang="en-US" altLang="en-US" sz="2000" dirty="0">
                <a:solidFill>
                  <a:srgbClr val="121212"/>
                </a:solidFill>
                <a:latin typeface="GuardianTextEgyptian"/>
              </a:rPr>
              <a:t>strategic – what re our priorities in education?</a:t>
            </a:r>
          </a:p>
          <a:p>
            <a:pPr lvl="1">
              <a:lnSpc>
                <a:spcPct val="100000"/>
              </a:lnSpc>
            </a:pPr>
            <a:r>
              <a:rPr kumimoji="0" lang="en-US" altLang="en-US" sz="2000" b="0" i="0" u="none" strike="noStrike" cap="none" normalizeH="0" baseline="0" dirty="0" smtClean="0">
                <a:ln>
                  <a:noFill/>
                </a:ln>
                <a:solidFill>
                  <a:srgbClr val="121212"/>
                </a:solidFill>
                <a:effectLst/>
                <a:latin typeface="GuardianTextEgyptian"/>
              </a:rPr>
              <a:t>financial -</a:t>
            </a:r>
            <a:r>
              <a:rPr kumimoji="0" lang="en-US" altLang="en-US" sz="2000" b="0" i="0" u="none" strike="noStrike" cap="none" normalizeH="0" dirty="0" smtClean="0">
                <a:ln>
                  <a:noFill/>
                </a:ln>
                <a:solidFill>
                  <a:srgbClr val="121212"/>
                </a:solidFill>
                <a:effectLst/>
                <a:latin typeface="GuardianTextEgyptian"/>
              </a:rPr>
              <a:t> </a:t>
            </a:r>
            <a:r>
              <a:rPr kumimoji="0" lang="en-US" altLang="en-US" sz="2000" b="0" i="0" u="none" strike="noStrike" cap="none" normalizeH="0" baseline="0" dirty="0" smtClean="0">
                <a:ln>
                  <a:noFill/>
                </a:ln>
                <a:solidFill>
                  <a:srgbClr val="121212"/>
                </a:solidFill>
                <a:effectLst/>
                <a:latin typeface="GuardianTextEgyptian"/>
              </a:rPr>
              <a:t>more for those most in need and </a:t>
            </a:r>
          </a:p>
          <a:p>
            <a:pPr lvl="1">
              <a:lnSpc>
                <a:spcPct val="100000"/>
              </a:lnSpc>
            </a:pPr>
            <a:r>
              <a:rPr kumimoji="0" lang="en-US" altLang="en-US" sz="2000" b="0" i="0" u="none" strike="noStrike" cap="none" normalizeH="0" baseline="0" dirty="0" smtClean="0">
                <a:ln>
                  <a:noFill/>
                </a:ln>
                <a:solidFill>
                  <a:srgbClr val="121212"/>
                </a:solidFill>
                <a:effectLst/>
                <a:latin typeface="GuardianTextEgyptian"/>
              </a:rPr>
              <a:t>practical – what works,</a:t>
            </a:r>
            <a:r>
              <a:rPr kumimoji="0" lang="en-US" altLang="en-US" sz="2000" b="0" i="0" u="none" strike="noStrike" cap="none" normalizeH="0" dirty="0" smtClean="0">
                <a:ln>
                  <a:noFill/>
                </a:ln>
                <a:solidFill>
                  <a:srgbClr val="121212"/>
                </a:solidFill>
                <a:effectLst/>
                <a:latin typeface="GuardianTextEgyptian"/>
              </a:rPr>
              <a:t> evidence based approaches</a:t>
            </a:r>
            <a:endParaRPr kumimoji="0" lang="en-US" altLang="en-US" sz="2000" b="0" i="0" u="none" strike="noStrike" cap="none" normalizeH="0" baseline="0" dirty="0" smtClean="0">
              <a:ln>
                <a:noFill/>
              </a:ln>
              <a:solidFill>
                <a:srgbClr val="121212"/>
              </a:solidFill>
              <a:effectLst/>
              <a:latin typeface="GuardianTextEgyptian"/>
            </a:endParaRPr>
          </a:p>
        </p:txBody>
      </p:sp>
    </p:spTree>
    <p:extLst>
      <p:ext uri="{BB962C8B-B14F-4D97-AF65-F5344CB8AC3E}">
        <p14:creationId xmlns:p14="http://schemas.microsoft.com/office/powerpoint/2010/main" val="2664445823"/>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8739</TotalTime>
  <Words>3402</Words>
  <Application>Microsoft Office PowerPoint</Application>
  <PresentationFormat>On-screen Show (4:3)</PresentationFormat>
  <Paragraphs>574</Paragraphs>
  <Slides>70</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70</vt:i4>
      </vt:variant>
    </vt:vector>
  </HeadingPairs>
  <TitlesOfParts>
    <vt:vector size="77" baseType="lpstr">
      <vt:lpstr>Arial</vt:lpstr>
      <vt:lpstr>Calibri</vt:lpstr>
      <vt:lpstr>Corbel</vt:lpstr>
      <vt:lpstr>GuardianTextEgyptian</vt:lpstr>
      <vt:lpstr>Times New Roman</vt:lpstr>
      <vt:lpstr>Office Theme</vt:lpstr>
      <vt:lpstr>Parallax</vt:lpstr>
      <vt:lpstr>Senco Network</vt:lpstr>
      <vt:lpstr>Agenda</vt:lpstr>
      <vt:lpstr>Introduction and Welcome</vt:lpstr>
      <vt:lpstr>PowerPoint Presentation</vt:lpstr>
      <vt:lpstr>Covid Recovery Support from Bradford Educational Psychology Team</vt:lpstr>
      <vt:lpstr>PowerPoint Presentation</vt:lpstr>
      <vt:lpstr>PowerPoint Presentation</vt:lpstr>
      <vt:lpstr>How helpful is this narrative?</vt:lpstr>
      <vt:lpstr>The ‘Bounce Back’ generation </vt:lpstr>
      <vt:lpstr>Bradford EPT and Covid Recovery</vt:lpstr>
      <vt:lpstr>EP Traded Services 2021-22</vt:lpstr>
      <vt:lpstr>Changing the Narrative</vt:lpstr>
      <vt:lpstr>District SEND Inspection </vt:lpstr>
      <vt:lpstr>Annual Review Update </vt:lpstr>
      <vt:lpstr>Integrated Assessment Team  Annual Reviews </vt:lpstr>
      <vt:lpstr>Discussion points</vt:lpstr>
      <vt:lpstr>What is a Review?</vt:lpstr>
      <vt:lpstr>Things to remember</vt:lpstr>
      <vt:lpstr>Timeline part 1a</vt:lpstr>
      <vt:lpstr>Pupil voice</vt:lpstr>
      <vt:lpstr>Capturing pupil voice</vt:lpstr>
      <vt:lpstr>Pupil voice</vt:lpstr>
      <vt:lpstr>New Paperwork: Part 1</vt:lpstr>
      <vt:lpstr>Tracking changes</vt:lpstr>
      <vt:lpstr>Tracking changes</vt:lpstr>
      <vt:lpstr>Section B: Special Educational needs</vt:lpstr>
      <vt:lpstr>NEW: Preparation for adulthood</vt:lpstr>
      <vt:lpstr>Preparation for adulthood</vt:lpstr>
      <vt:lpstr>Section E: Outcomes</vt:lpstr>
      <vt:lpstr>Outcome timeframes</vt:lpstr>
      <vt:lpstr>Proposing new outcomes</vt:lpstr>
      <vt:lpstr>Remember when proposing changes to Section B</vt:lpstr>
      <vt:lpstr>Timeline part 1b</vt:lpstr>
      <vt:lpstr>New Paperwork: Part 2 at the review</vt:lpstr>
      <vt:lpstr>Important things to note</vt:lpstr>
      <vt:lpstr>Agreed actions/requests following the review</vt:lpstr>
      <vt:lpstr>On the last page of the annual review paperwork…</vt:lpstr>
      <vt:lpstr>Timeline part 2: After the review</vt:lpstr>
      <vt:lpstr>Transition reviews key dates</vt:lpstr>
      <vt:lpstr>Please Remember</vt:lpstr>
      <vt:lpstr>Correspondence</vt:lpstr>
      <vt:lpstr>When will families find out?</vt:lpstr>
      <vt:lpstr>New Review timetable </vt:lpstr>
      <vt:lpstr>Thank you</vt:lpstr>
      <vt:lpstr>Take a Break</vt:lpstr>
      <vt:lpstr>Introducing the  ‘Exclusions Team’ </vt:lpstr>
      <vt:lpstr>The Bradford Exclusion Team</vt:lpstr>
      <vt:lpstr>Our Role</vt:lpstr>
      <vt:lpstr>Data – Permanent Exclusions and SEND</vt:lpstr>
      <vt:lpstr>Data – Fixed Term Exclusions and SEND</vt:lpstr>
      <vt:lpstr>A whole school approach </vt:lpstr>
      <vt:lpstr>SEND Exclusion – Considerations, overview and scrutiny</vt:lpstr>
      <vt:lpstr>SEND Exclusion – Equality Act 2010</vt:lpstr>
      <vt:lpstr>Permanent Exclusions – SENCo as SEN Expert</vt:lpstr>
      <vt:lpstr>Questions for reflection </vt:lpstr>
      <vt:lpstr>Contact details</vt:lpstr>
      <vt:lpstr>EHCP Transition Reviews </vt:lpstr>
      <vt:lpstr>What’s the Problem?</vt:lpstr>
      <vt:lpstr>What’s New</vt:lpstr>
      <vt:lpstr>Other Transitions</vt:lpstr>
      <vt:lpstr>Living Well Schools </vt:lpstr>
      <vt:lpstr>PowerPoint Presentation</vt:lpstr>
      <vt:lpstr>PowerPoint Presentation</vt:lpstr>
      <vt:lpstr>PowerPoint Presentation</vt:lpstr>
      <vt:lpstr>Headlines</vt:lpstr>
      <vt:lpstr>PowerPoint Presentation</vt:lpstr>
      <vt:lpstr>Next Steps</vt:lpstr>
      <vt:lpstr>SEND Q and A</vt:lpstr>
      <vt:lpstr>Feedback or Questions</vt:lpstr>
      <vt:lpstr>Questions</vt:lpstr>
    </vt:vector>
  </TitlesOfParts>
  <Company>CBMDC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Support Plan</dc:title>
  <dc:creator>Ruth Dennis</dc:creator>
  <cp:lastModifiedBy>Ruth Dennis</cp:lastModifiedBy>
  <cp:revision>288</cp:revision>
  <cp:lastPrinted>2019-09-09T16:04:41Z</cp:lastPrinted>
  <dcterms:created xsi:type="dcterms:W3CDTF">2017-01-23T10:10:23Z</dcterms:created>
  <dcterms:modified xsi:type="dcterms:W3CDTF">2021-05-18T09:49:35Z</dcterms:modified>
</cp:coreProperties>
</file>