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5"/>
  </p:notesMasterIdLst>
  <p:handoutMasterIdLst>
    <p:handoutMasterId r:id="rId96"/>
  </p:handoutMasterIdLst>
  <p:sldIdLst>
    <p:sldId id="256" r:id="rId4"/>
    <p:sldId id="335" r:id="rId5"/>
    <p:sldId id="740" r:id="rId6"/>
    <p:sldId id="741" r:id="rId7"/>
    <p:sldId id="742" r:id="rId8"/>
    <p:sldId id="743" r:id="rId9"/>
    <p:sldId id="744" r:id="rId10"/>
    <p:sldId id="745" r:id="rId11"/>
    <p:sldId id="746" r:id="rId12"/>
    <p:sldId id="747" r:id="rId13"/>
    <p:sldId id="748" r:id="rId14"/>
    <p:sldId id="749" r:id="rId15"/>
    <p:sldId id="750" r:id="rId16"/>
    <p:sldId id="751" r:id="rId17"/>
    <p:sldId id="752" r:id="rId18"/>
    <p:sldId id="753" r:id="rId19"/>
    <p:sldId id="754" r:id="rId20"/>
    <p:sldId id="755" r:id="rId21"/>
    <p:sldId id="756" r:id="rId22"/>
    <p:sldId id="757" r:id="rId23"/>
    <p:sldId id="758" r:id="rId24"/>
    <p:sldId id="759" r:id="rId25"/>
    <p:sldId id="760" r:id="rId26"/>
    <p:sldId id="761" r:id="rId27"/>
    <p:sldId id="762" r:id="rId28"/>
    <p:sldId id="763" r:id="rId29"/>
    <p:sldId id="764" r:id="rId30"/>
    <p:sldId id="575" r:id="rId31"/>
    <p:sldId id="679" r:id="rId32"/>
    <p:sldId id="678" r:id="rId33"/>
    <p:sldId id="680" r:id="rId34"/>
    <p:sldId id="690" r:id="rId35"/>
    <p:sldId id="691" r:id="rId36"/>
    <p:sldId id="681" r:id="rId37"/>
    <p:sldId id="682" r:id="rId38"/>
    <p:sldId id="683" r:id="rId39"/>
    <p:sldId id="684" r:id="rId40"/>
    <p:sldId id="685" r:id="rId41"/>
    <p:sldId id="688" r:id="rId42"/>
    <p:sldId id="687" r:id="rId43"/>
    <p:sldId id="686" r:id="rId44"/>
    <p:sldId id="689" r:id="rId45"/>
    <p:sldId id="692" r:id="rId46"/>
    <p:sldId id="693" r:id="rId47"/>
    <p:sldId id="694" r:id="rId48"/>
    <p:sldId id="695" r:id="rId49"/>
    <p:sldId id="578" r:id="rId50"/>
    <p:sldId id="704" r:id="rId51"/>
    <p:sldId id="705" r:id="rId52"/>
    <p:sldId id="706" r:id="rId53"/>
    <p:sldId id="707" r:id="rId54"/>
    <p:sldId id="708" r:id="rId55"/>
    <p:sldId id="709" r:id="rId56"/>
    <p:sldId id="710" r:id="rId57"/>
    <p:sldId id="711" r:id="rId58"/>
    <p:sldId id="712" r:id="rId59"/>
    <p:sldId id="713" r:id="rId60"/>
    <p:sldId id="714" r:id="rId61"/>
    <p:sldId id="715" r:id="rId62"/>
    <p:sldId id="716" r:id="rId63"/>
    <p:sldId id="717" r:id="rId64"/>
    <p:sldId id="718" r:id="rId65"/>
    <p:sldId id="719" r:id="rId66"/>
    <p:sldId id="696" r:id="rId67"/>
    <p:sldId id="698" r:id="rId68"/>
    <p:sldId id="699" r:id="rId69"/>
    <p:sldId id="700" r:id="rId70"/>
    <p:sldId id="701" r:id="rId71"/>
    <p:sldId id="739" r:id="rId72"/>
    <p:sldId id="720" r:id="rId73"/>
    <p:sldId id="721" r:id="rId74"/>
    <p:sldId id="722" r:id="rId75"/>
    <p:sldId id="723" r:id="rId76"/>
    <p:sldId id="724" r:id="rId77"/>
    <p:sldId id="725" r:id="rId78"/>
    <p:sldId id="726" r:id="rId79"/>
    <p:sldId id="727" r:id="rId80"/>
    <p:sldId id="728" r:id="rId81"/>
    <p:sldId id="729" r:id="rId82"/>
    <p:sldId id="730" r:id="rId83"/>
    <p:sldId id="731" r:id="rId84"/>
    <p:sldId id="732" r:id="rId85"/>
    <p:sldId id="733" r:id="rId86"/>
    <p:sldId id="734" r:id="rId87"/>
    <p:sldId id="735" r:id="rId88"/>
    <p:sldId id="736" r:id="rId89"/>
    <p:sldId id="737" r:id="rId90"/>
    <p:sldId id="738" r:id="rId91"/>
    <p:sldId id="702" r:id="rId92"/>
    <p:sldId id="703" r:id="rId93"/>
    <p:sldId id="383" r:id="rId9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384" autoAdjust="0"/>
  </p:normalViewPr>
  <p:slideViewPr>
    <p:cSldViewPr>
      <p:cViewPr>
        <p:scale>
          <a:sx n="100" d="100"/>
          <a:sy n="100" d="100"/>
        </p:scale>
        <p:origin x="-294" y="-294"/>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97"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notesMaster" Target="notesMasters/notesMaster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E73AF-E67E-47E4-B4AD-1FF9076E5D7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97A3B0C8-F4DC-4D66-ACDB-313C57A6302A}">
      <dgm:prSet phldrT="[Text]"/>
      <dgm:spPr>
        <a:solidFill>
          <a:srgbClr val="CCFFCC"/>
        </a:solidFill>
      </dgm:spPr>
      <dgm:t>
        <a:bodyPr/>
        <a:lstStyle/>
        <a:p>
          <a:r>
            <a:rPr lang="en-GB" dirty="0" smtClean="0">
              <a:solidFill>
                <a:schemeClr val="tx1"/>
              </a:solidFill>
            </a:rPr>
            <a:t>Cognition &amp; Learning</a:t>
          </a:r>
          <a:endParaRPr lang="en-GB" dirty="0">
            <a:solidFill>
              <a:schemeClr val="tx1"/>
            </a:solidFill>
          </a:endParaRPr>
        </a:p>
      </dgm:t>
    </dgm:pt>
    <dgm:pt modelId="{1DAC408F-0252-43D4-9261-30A57BCF1702}" type="parTrans" cxnId="{680F4C82-06B3-41F4-B4F2-A373EEB66BA1}">
      <dgm:prSet/>
      <dgm:spPr/>
      <dgm:t>
        <a:bodyPr/>
        <a:lstStyle/>
        <a:p>
          <a:endParaRPr lang="en-GB"/>
        </a:p>
      </dgm:t>
    </dgm:pt>
    <dgm:pt modelId="{5D8BBE11-7A8E-4124-9525-6C4CCE42D073}" type="sibTrans" cxnId="{680F4C82-06B3-41F4-B4F2-A373EEB66BA1}">
      <dgm:prSet/>
      <dgm:spPr/>
      <dgm:t>
        <a:bodyPr/>
        <a:lstStyle/>
        <a:p>
          <a:endParaRPr lang="en-GB"/>
        </a:p>
      </dgm:t>
    </dgm:pt>
    <dgm:pt modelId="{ABCA585B-049A-4B71-AC53-D3645667ED85}">
      <dgm:prSet phldrT="[Text]"/>
      <dgm:spPr>
        <a:solidFill>
          <a:srgbClr val="FFFF66"/>
        </a:solidFill>
      </dgm:spPr>
      <dgm:t>
        <a:bodyPr/>
        <a:lstStyle/>
        <a:p>
          <a:r>
            <a:rPr lang="en-GB" dirty="0" smtClean="0">
              <a:solidFill>
                <a:schemeClr val="tx1"/>
              </a:solidFill>
            </a:rPr>
            <a:t>Social, Emotional &amp; Mental Health </a:t>
          </a:r>
          <a:endParaRPr lang="en-GB" dirty="0">
            <a:solidFill>
              <a:schemeClr val="tx1"/>
            </a:solidFill>
          </a:endParaRPr>
        </a:p>
      </dgm:t>
    </dgm:pt>
    <dgm:pt modelId="{EB275B77-48DE-4122-8D52-0B4C68A8378D}" type="parTrans" cxnId="{A35B1E72-DC58-4C1D-898C-C07DC04371BD}">
      <dgm:prSet/>
      <dgm:spPr/>
      <dgm:t>
        <a:bodyPr/>
        <a:lstStyle/>
        <a:p>
          <a:endParaRPr lang="en-GB"/>
        </a:p>
      </dgm:t>
    </dgm:pt>
    <dgm:pt modelId="{078ABE47-D06C-49B0-85C3-BDB00FC4A598}" type="sibTrans" cxnId="{A35B1E72-DC58-4C1D-898C-C07DC04371BD}">
      <dgm:prSet/>
      <dgm:spPr/>
      <dgm:t>
        <a:bodyPr/>
        <a:lstStyle/>
        <a:p>
          <a:endParaRPr lang="en-GB"/>
        </a:p>
      </dgm:t>
    </dgm:pt>
    <dgm:pt modelId="{4A98DB86-40FC-4B68-937D-86433246425D}">
      <dgm:prSet phldrT="[Text]"/>
      <dgm:spPr>
        <a:solidFill>
          <a:srgbClr val="FFCCFF"/>
        </a:solidFill>
      </dgm:spPr>
      <dgm:t>
        <a:bodyPr/>
        <a:lstStyle/>
        <a:p>
          <a:r>
            <a:rPr lang="en-GB" dirty="0" smtClean="0">
              <a:solidFill>
                <a:schemeClr val="tx1"/>
              </a:solidFill>
            </a:rPr>
            <a:t>Early Years</a:t>
          </a:r>
          <a:endParaRPr lang="en-GB" dirty="0">
            <a:solidFill>
              <a:schemeClr val="tx1"/>
            </a:solidFill>
          </a:endParaRPr>
        </a:p>
      </dgm:t>
    </dgm:pt>
    <dgm:pt modelId="{76D3199B-9807-49D6-8E6F-C37BA8843510}" type="parTrans" cxnId="{F080E9ED-C3BB-4CFB-BCC9-348DEAB4E963}">
      <dgm:prSet/>
      <dgm:spPr/>
      <dgm:t>
        <a:bodyPr/>
        <a:lstStyle/>
        <a:p>
          <a:endParaRPr lang="en-GB"/>
        </a:p>
      </dgm:t>
    </dgm:pt>
    <dgm:pt modelId="{8E6961C3-1ED8-4836-9850-AE5EC6E8ED63}" type="sibTrans" cxnId="{F080E9ED-C3BB-4CFB-BCC9-348DEAB4E963}">
      <dgm:prSet/>
      <dgm:spPr/>
      <dgm:t>
        <a:bodyPr/>
        <a:lstStyle/>
        <a:p>
          <a:endParaRPr lang="en-GB"/>
        </a:p>
      </dgm:t>
    </dgm:pt>
    <dgm:pt modelId="{75BBBC6C-EB6A-4539-975A-14C0B19D6D08}">
      <dgm:prSet phldrT="[Text]"/>
      <dgm:spPr>
        <a:solidFill>
          <a:srgbClr val="CCCCFF"/>
        </a:solidFill>
      </dgm:spPr>
      <dgm:t>
        <a:bodyPr/>
        <a:lstStyle/>
        <a:p>
          <a:r>
            <a:rPr lang="en-GB" dirty="0" smtClean="0">
              <a:solidFill>
                <a:schemeClr val="tx1"/>
              </a:solidFill>
            </a:rPr>
            <a:t>Communication &amp; Interaction (Autism)</a:t>
          </a:r>
          <a:endParaRPr lang="en-GB" dirty="0">
            <a:solidFill>
              <a:schemeClr val="tx1"/>
            </a:solidFill>
          </a:endParaRPr>
        </a:p>
      </dgm:t>
    </dgm:pt>
    <dgm:pt modelId="{0D8736BD-E695-4C6B-B4C7-8D6F69A29A70}" type="parTrans" cxnId="{F3499DE1-4A05-4AC0-B8B8-1BCD63303200}">
      <dgm:prSet/>
      <dgm:spPr/>
      <dgm:t>
        <a:bodyPr/>
        <a:lstStyle/>
        <a:p>
          <a:endParaRPr lang="en-GB"/>
        </a:p>
      </dgm:t>
    </dgm:pt>
    <dgm:pt modelId="{47388B63-D039-480A-9795-D47DAFCAEB10}" type="sibTrans" cxnId="{F3499DE1-4A05-4AC0-B8B8-1BCD63303200}">
      <dgm:prSet/>
      <dgm:spPr/>
      <dgm:t>
        <a:bodyPr/>
        <a:lstStyle/>
        <a:p>
          <a:endParaRPr lang="en-GB"/>
        </a:p>
      </dgm:t>
    </dgm:pt>
    <dgm:pt modelId="{CED05204-F2AD-4E87-8BBB-B9EC6265696C}" type="pres">
      <dgm:prSet presAssocID="{F68E73AF-E67E-47E4-B4AD-1FF9076E5D7D}" presName="matrix" presStyleCnt="0">
        <dgm:presLayoutVars>
          <dgm:chMax val="1"/>
          <dgm:dir/>
          <dgm:resizeHandles val="exact"/>
        </dgm:presLayoutVars>
      </dgm:prSet>
      <dgm:spPr/>
      <dgm:t>
        <a:bodyPr/>
        <a:lstStyle/>
        <a:p>
          <a:endParaRPr lang="en-GB"/>
        </a:p>
      </dgm:t>
    </dgm:pt>
    <dgm:pt modelId="{84EE1A54-6FEC-4933-8440-B60F08DA2469}" type="pres">
      <dgm:prSet presAssocID="{F68E73AF-E67E-47E4-B4AD-1FF9076E5D7D}" presName="diamond" presStyleLbl="bgShp" presStyleIdx="0" presStyleCnt="1" custLinFactNeighborX="-26934" custLinFactNeighborY="-6070"/>
      <dgm:spPr/>
    </dgm:pt>
    <dgm:pt modelId="{FDD0C430-4ABA-4504-B8AE-B83667D5A284}" type="pres">
      <dgm:prSet presAssocID="{F68E73AF-E67E-47E4-B4AD-1FF9076E5D7D}" presName="quad1" presStyleLbl="node1" presStyleIdx="0" presStyleCnt="4" custLinFactNeighborX="-70665" custLinFactNeighborY="2883">
        <dgm:presLayoutVars>
          <dgm:chMax val="0"/>
          <dgm:chPref val="0"/>
          <dgm:bulletEnabled val="1"/>
        </dgm:presLayoutVars>
      </dgm:prSet>
      <dgm:spPr/>
      <dgm:t>
        <a:bodyPr/>
        <a:lstStyle/>
        <a:p>
          <a:endParaRPr lang="en-GB"/>
        </a:p>
      </dgm:t>
    </dgm:pt>
    <dgm:pt modelId="{9DC4D74D-0C00-4A72-84CA-6F74809BD58E}" type="pres">
      <dgm:prSet presAssocID="{F68E73AF-E67E-47E4-B4AD-1FF9076E5D7D}" presName="quad2" presStyleLbl="node1" presStyleIdx="1" presStyleCnt="4" custLinFactNeighborX="-70204" custLinFactNeighborY="-1444">
        <dgm:presLayoutVars>
          <dgm:chMax val="0"/>
          <dgm:chPref val="0"/>
          <dgm:bulletEnabled val="1"/>
        </dgm:presLayoutVars>
      </dgm:prSet>
      <dgm:spPr/>
      <dgm:t>
        <a:bodyPr/>
        <a:lstStyle/>
        <a:p>
          <a:endParaRPr lang="en-GB"/>
        </a:p>
      </dgm:t>
    </dgm:pt>
    <dgm:pt modelId="{2DB34909-7086-43C0-AA5C-C8DD31C265A8}" type="pres">
      <dgm:prSet presAssocID="{F68E73AF-E67E-47E4-B4AD-1FF9076E5D7D}" presName="quad3" presStyleLbl="node1" presStyleIdx="2" presStyleCnt="4" custLinFactNeighborX="-66338" custLinFactNeighborY="-983">
        <dgm:presLayoutVars>
          <dgm:chMax val="0"/>
          <dgm:chPref val="0"/>
          <dgm:bulletEnabled val="1"/>
        </dgm:presLayoutVars>
      </dgm:prSet>
      <dgm:spPr/>
      <dgm:t>
        <a:bodyPr/>
        <a:lstStyle/>
        <a:p>
          <a:endParaRPr lang="en-GB"/>
        </a:p>
      </dgm:t>
    </dgm:pt>
    <dgm:pt modelId="{7E72726C-9A32-469A-B82E-D87137C1C910}" type="pres">
      <dgm:prSet presAssocID="{F68E73AF-E67E-47E4-B4AD-1FF9076E5D7D}" presName="quad4" presStyleLbl="node1" presStyleIdx="3" presStyleCnt="4" custLinFactNeighborX="-65878" custLinFactNeighborY="-5309">
        <dgm:presLayoutVars>
          <dgm:chMax val="0"/>
          <dgm:chPref val="0"/>
          <dgm:bulletEnabled val="1"/>
        </dgm:presLayoutVars>
      </dgm:prSet>
      <dgm:spPr/>
      <dgm:t>
        <a:bodyPr/>
        <a:lstStyle/>
        <a:p>
          <a:endParaRPr lang="en-GB"/>
        </a:p>
      </dgm:t>
    </dgm:pt>
  </dgm:ptLst>
  <dgm:cxnLst>
    <dgm:cxn modelId="{680F4C82-06B3-41F4-B4F2-A373EEB66BA1}" srcId="{F68E73AF-E67E-47E4-B4AD-1FF9076E5D7D}" destId="{97A3B0C8-F4DC-4D66-ACDB-313C57A6302A}" srcOrd="0" destOrd="0" parTransId="{1DAC408F-0252-43D4-9261-30A57BCF1702}" sibTransId="{5D8BBE11-7A8E-4124-9525-6C4CCE42D073}"/>
    <dgm:cxn modelId="{51C07CAF-5295-4DCF-A101-32C3342458E1}" type="presOf" srcId="{F68E73AF-E67E-47E4-B4AD-1FF9076E5D7D}" destId="{CED05204-F2AD-4E87-8BBB-B9EC6265696C}" srcOrd="0" destOrd="0" presId="urn:microsoft.com/office/officeart/2005/8/layout/matrix3"/>
    <dgm:cxn modelId="{F3499DE1-4A05-4AC0-B8B8-1BCD63303200}" srcId="{F68E73AF-E67E-47E4-B4AD-1FF9076E5D7D}" destId="{75BBBC6C-EB6A-4539-975A-14C0B19D6D08}" srcOrd="3" destOrd="0" parTransId="{0D8736BD-E695-4C6B-B4C7-8D6F69A29A70}" sibTransId="{47388B63-D039-480A-9795-D47DAFCAEB10}"/>
    <dgm:cxn modelId="{E844C71C-36ED-433E-9C80-0FE72ED39BE8}" type="presOf" srcId="{4A98DB86-40FC-4B68-937D-86433246425D}" destId="{2DB34909-7086-43C0-AA5C-C8DD31C265A8}" srcOrd="0" destOrd="0" presId="urn:microsoft.com/office/officeart/2005/8/layout/matrix3"/>
    <dgm:cxn modelId="{7E84EFEC-50A2-4C72-9B66-D6CD55A4BF84}" type="presOf" srcId="{97A3B0C8-F4DC-4D66-ACDB-313C57A6302A}" destId="{FDD0C430-4ABA-4504-B8AE-B83667D5A284}" srcOrd="0" destOrd="0" presId="urn:microsoft.com/office/officeart/2005/8/layout/matrix3"/>
    <dgm:cxn modelId="{A35B1E72-DC58-4C1D-898C-C07DC04371BD}" srcId="{F68E73AF-E67E-47E4-B4AD-1FF9076E5D7D}" destId="{ABCA585B-049A-4B71-AC53-D3645667ED85}" srcOrd="1" destOrd="0" parTransId="{EB275B77-48DE-4122-8D52-0B4C68A8378D}" sibTransId="{078ABE47-D06C-49B0-85C3-BDB00FC4A598}"/>
    <dgm:cxn modelId="{7E0835EA-923C-4CE6-AF59-E6449B4865DC}" type="presOf" srcId="{75BBBC6C-EB6A-4539-975A-14C0B19D6D08}" destId="{7E72726C-9A32-469A-B82E-D87137C1C910}" srcOrd="0" destOrd="0" presId="urn:microsoft.com/office/officeart/2005/8/layout/matrix3"/>
    <dgm:cxn modelId="{F080E9ED-C3BB-4CFB-BCC9-348DEAB4E963}" srcId="{F68E73AF-E67E-47E4-B4AD-1FF9076E5D7D}" destId="{4A98DB86-40FC-4B68-937D-86433246425D}" srcOrd="2" destOrd="0" parTransId="{76D3199B-9807-49D6-8E6F-C37BA8843510}" sibTransId="{8E6961C3-1ED8-4836-9850-AE5EC6E8ED63}"/>
    <dgm:cxn modelId="{D51D3BD1-51D9-4C0F-86CB-F078CC15CC50}" type="presOf" srcId="{ABCA585B-049A-4B71-AC53-D3645667ED85}" destId="{9DC4D74D-0C00-4A72-84CA-6F74809BD58E}" srcOrd="0" destOrd="0" presId="urn:microsoft.com/office/officeart/2005/8/layout/matrix3"/>
    <dgm:cxn modelId="{8DC6299D-2D0A-430D-85F8-4C979E36BDCE}" type="presParOf" srcId="{CED05204-F2AD-4E87-8BBB-B9EC6265696C}" destId="{84EE1A54-6FEC-4933-8440-B60F08DA2469}" srcOrd="0" destOrd="0" presId="urn:microsoft.com/office/officeart/2005/8/layout/matrix3"/>
    <dgm:cxn modelId="{65E1AD48-083B-4AE7-97A2-6D27C4595090}" type="presParOf" srcId="{CED05204-F2AD-4E87-8BBB-B9EC6265696C}" destId="{FDD0C430-4ABA-4504-B8AE-B83667D5A284}" srcOrd="1" destOrd="0" presId="urn:microsoft.com/office/officeart/2005/8/layout/matrix3"/>
    <dgm:cxn modelId="{3A4C15A3-88EC-4656-95A2-558A2639F87D}" type="presParOf" srcId="{CED05204-F2AD-4E87-8BBB-B9EC6265696C}" destId="{9DC4D74D-0C00-4A72-84CA-6F74809BD58E}" srcOrd="2" destOrd="0" presId="urn:microsoft.com/office/officeart/2005/8/layout/matrix3"/>
    <dgm:cxn modelId="{ED0F7E6E-942C-41C5-97FF-E4FC3B9A2F36}" type="presParOf" srcId="{CED05204-F2AD-4E87-8BBB-B9EC6265696C}" destId="{2DB34909-7086-43C0-AA5C-C8DD31C265A8}" srcOrd="3" destOrd="0" presId="urn:microsoft.com/office/officeart/2005/8/layout/matrix3"/>
    <dgm:cxn modelId="{802FAEF9-F20F-491E-9794-222756EB1021}" type="presParOf" srcId="{CED05204-F2AD-4E87-8BBB-B9EC6265696C}" destId="{7E72726C-9A32-469A-B82E-D87137C1C910}"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E1A54-6FEC-4933-8440-B60F08DA2469}">
      <dsp:nvSpPr>
        <dsp:cNvPr id="0" name=""/>
        <dsp:cNvSpPr/>
      </dsp:nvSpPr>
      <dsp:spPr>
        <a:xfrm>
          <a:off x="302732" y="0"/>
          <a:ext cx="4520352" cy="4520352"/>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0C430-4ABA-4504-B8AE-B83667D5A284}">
      <dsp:nvSpPr>
        <dsp:cNvPr id="0" name=""/>
        <dsp:cNvSpPr/>
      </dsp:nvSpPr>
      <dsp:spPr>
        <a:xfrm>
          <a:off x="703897" y="480258"/>
          <a:ext cx="1762937" cy="1762937"/>
        </a:xfrm>
        <a:prstGeom prst="roundRect">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Cognition &amp; Learning</a:t>
          </a:r>
          <a:endParaRPr lang="en-GB" sz="1600" kern="1200" dirty="0">
            <a:solidFill>
              <a:schemeClr val="tx1"/>
            </a:solidFill>
          </a:endParaRPr>
        </a:p>
      </dsp:txBody>
      <dsp:txXfrm>
        <a:off x="789956" y="566317"/>
        <a:ext cx="1590819" cy="1590819"/>
      </dsp:txXfrm>
    </dsp:sp>
    <dsp:sp modelId="{9DC4D74D-0C00-4A72-84CA-6F74809BD58E}">
      <dsp:nvSpPr>
        <dsp:cNvPr id="0" name=""/>
        <dsp:cNvSpPr/>
      </dsp:nvSpPr>
      <dsp:spPr>
        <a:xfrm>
          <a:off x="2610572" y="403976"/>
          <a:ext cx="1762937" cy="1762937"/>
        </a:xfrm>
        <a:prstGeom prst="roundRect">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Social, Emotional &amp; Mental Health </a:t>
          </a:r>
          <a:endParaRPr lang="en-GB" sz="1600" kern="1200" dirty="0">
            <a:solidFill>
              <a:schemeClr val="tx1"/>
            </a:solidFill>
          </a:endParaRPr>
        </a:p>
      </dsp:txBody>
      <dsp:txXfrm>
        <a:off x="2696631" y="490035"/>
        <a:ext cx="1590819" cy="1590819"/>
      </dsp:txXfrm>
    </dsp:sp>
    <dsp:sp modelId="{2DB34909-7086-43C0-AA5C-C8DD31C265A8}">
      <dsp:nvSpPr>
        <dsp:cNvPr id="0" name=""/>
        <dsp:cNvSpPr/>
      </dsp:nvSpPr>
      <dsp:spPr>
        <a:xfrm>
          <a:off x="780180" y="2310651"/>
          <a:ext cx="1762937" cy="1762937"/>
        </a:xfrm>
        <a:prstGeom prst="roundRect">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Early Years</a:t>
          </a:r>
          <a:endParaRPr lang="en-GB" sz="1600" kern="1200" dirty="0">
            <a:solidFill>
              <a:schemeClr val="tx1"/>
            </a:solidFill>
          </a:endParaRPr>
        </a:p>
      </dsp:txBody>
      <dsp:txXfrm>
        <a:off x="866239" y="2396710"/>
        <a:ext cx="1590819" cy="1590819"/>
      </dsp:txXfrm>
    </dsp:sp>
    <dsp:sp modelId="{7E72726C-9A32-469A-B82E-D87137C1C910}">
      <dsp:nvSpPr>
        <dsp:cNvPr id="0" name=""/>
        <dsp:cNvSpPr/>
      </dsp:nvSpPr>
      <dsp:spPr>
        <a:xfrm>
          <a:off x="2686837" y="2234386"/>
          <a:ext cx="1762937" cy="1762937"/>
        </a:xfrm>
        <a:prstGeom prst="roundRect">
          <a:avLst/>
        </a:prstGeom>
        <a:solidFill>
          <a:srgbClr val="CC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Communication &amp; Interaction (Autism)</a:t>
          </a:r>
          <a:endParaRPr lang="en-GB" sz="1600" kern="1200" dirty="0">
            <a:solidFill>
              <a:schemeClr val="tx1"/>
            </a:solidFill>
          </a:endParaRPr>
        </a:p>
      </dsp:txBody>
      <dsp:txXfrm>
        <a:off x="2772896" y="2320445"/>
        <a:ext cx="1590819" cy="159081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21/05/2020</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21/05/2020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93334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9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Arial" charset="0"/>
              </a:defRPr>
            </a:lvl1pPr>
            <a:lvl2pPr marL="741761" indent="-285293">
              <a:defRPr>
                <a:solidFill>
                  <a:schemeClr val="tx1"/>
                </a:solidFill>
                <a:latin typeface="Arial" charset="0"/>
              </a:defRPr>
            </a:lvl2pPr>
            <a:lvl3pPr marL="1141171" indent="-228234">
              <a:defRPr>
                <a:solidFill>
                  <a:schemeClr val="tx1"/>
                </a:solidFill>
                <a:latin typeface="Arial" charset="0"/>
              </a:defRPr>
            </a:lvl3pPr>
            <a:lvl4pPr marL="1597640" indent="-228234">
              <a:defRPr>
                <a:solidFill>
                  <a:schemeClr val="tx1"/>
                </a:solidFill>
                <a:latin typeface="Arial" charset="0"/>
              </a:defRPr>
            </a:lvl4pPr>
            <a:lvl5pPr marL="2054108" indent="-228234">
              <a:defRPr>
                <a:solidFill>
                  <a:schemeClr val="tx1"/>
                </a:solidFill>
                <a:latin typeface="Arial" charset="0"/>
              </a:defRPr>
            </a:lvl5pPr>
            <a:lvl6pPr marL="2510577" indent="-228234" fontAlgn="base">
              <a:spcBef>
                <a:spcPct val="0"/>
              </a:spcBef>
              <a:spcAft>
                <a:spcPct val="0"/>
              </a:spcAft>
              <a:defRPr>
                <a:solidFill>
                  <a:schemeClr val="tx1"/>
                </a:solidFill>
                <a:latin typeface="Arial" charset="0"/>
              </a:defRPr>
            </a:lvl6pPr>
            <a:lvl7pPr marL="2967045" indent="-228234" fontAlgn="base">
              <a:spcBef>
                <a:spcPct val="0"/>
              </a:spcBef>
              <a:spcAft>
                <a:spcPct val="0"/>
              </a:spcAft>
              <a:defRPr>
                <a:solidFill>
                  <a:schemeClr val="tx1"/>
                </a:solidFill>
                <a:latin typeface="Arial" charset="0"/>
              </a:defRPr>
            </a:lvl7pPr>
            <a:lvl8pPr marL="3423514" indent="-228234" fontAlgn="base">
              <a:spcBef>
                <a:spcPct val="0"/>
              </a:spcBef>
              <a:spcAft>
                <a:spcPct val="0"/>
              </a:spcAft>
              <a:defRPr>
                <a:solidFill>
                  <a:schemeClr val="tx1"/>
                </a:solidFill>
                <a:latin typeface="Arial" charset="0"/>
              </a:defRPr>
            </a:lvl8pPr>
            <a:lvl9pPr marL="3879982" indent="-228234" fontAlgn="base">
              <a:spcBef>
                <a:spcPct val="0"/>
              </a:spcBef>
              <a:spcAft>
                <a:spcPct val="0"/>
              </a:spcAft>
              <a:defRPr>
                <a:solidFill>
                  <a:schemeClr val="tx1"/>
                </a:solidFill>
                <a:latin typeface="Arial" charset="0"/>
              </a:defRPr>
            </a:lvl9pPr>
          </a:lstStyle>
          <a:p>
            <a:pPr fontAlgn="base">
              <a:spcBef>
                <a:spcPct val="0"/>
              </a:spcBef>
              <a:spcAft>
                <a:spcPct val="0"/>
              </a:spcAft>
              <a:defRPr/>
            </a:pPr>
            <a:fld id="{3D628430-11EC-4ABA-A0EB-619CEE7AECAD}" type="slidenum">
              <a:rPr lang="en-GB" altLang="en-US" smtClean="0">
                <a:latin typeface="Calibri" pitchFamily="34" charset="0"/>
              </a:rPr>
              <a:pPr fontAlgn="base">
                <a:spcBef>
                  <a:spcPct val="0"/>
                </a:spcBef>
                <a:spcAft>
                  <a:spcPct val="0"/>
                </a:spcAft>
                <a:defRPr/>
              </a:pPr>
              <a:t>5</a:t>
            </a:fld>
            <a:endParaRPr lang="en-GB"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73ADD9B8-1EA7-41E1-99CB-A6BCFC797D31}"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6CD631A9-433D-428E-ABB6-36F12188F8D2}"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563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35C37E5-0EAA-468B-B6BC-D5A74A218FF2}"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2C3BF006-8773-429A-906E-50D899E6EADA}"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1644571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a:ln/>
        </p:spPr>
        <p:txBody>
          <a:bodyPr/>
          <a:lstStyle>
            <a:lvl1pPr>
              <a:defRPr/>
            </a:lvl1pPr>
          </a:lstStyle>
          <a:p>
            <a:pPr>
              <a:defRPr/>
            </a:pPr>
            <a:fld id="{68A472FF-A70C-49BD-B35F-10590519316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F5BF4BD0-0202-4DE7-B5A0-F4D3F3E371D0}"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309540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35401326-CB25-4ECC-8A0F-37E81730C43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2632C4E3-BBF8-4B16-8784-48ACAA9F6D84}"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4225130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211047D5-DA60-4410-95E2-AAEE5158CD83}" type="slidenum">
              <a:rPr lang="en-US"/>
              <a:pPr>
                <a:defRPr/>
              </a:pPr>
              <a:t>‹#›</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9" name="Date Placeholder 3"/>
          <p:cNvSpPr>
            <a:spLocks noGrp="1"/>
          </p:cNvSpPr>
          <p:nvPr>
            <p:ph type="dt" sz="half" idx="12"/>
          </p:nvPr>
        </p:nvSpPr>
        <p:spPr/>
        <p:txBody>
          <a:bodyPr/>
          <a:lstStyle>
            <a:lvl1pPr>
              <a:defRPr/>
            </a:lvl1pPr>
          </a:lstStyle>
          <a:p>
            <a:pPr>
              <a:defRPr/>
            </a:pPr>
            <a:fld id="{0C052EC3-F659-4355-9E7E-4726C0CA938C}"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3067243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E31AD575-A754-4901-90AC-6C55EA04C51A}" type="slidenum">
              <a:rPr lang="en-US"/>
              <a:pPr>
                <a:defRPr/>
              </a:pPr>
              <a:t>‹#›</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5" name="Date Placeholder 3"/>
          <p:cNvSpPr>
            <a:spLocks noGrp="1"/>
          </p:cNvSpPr>
          <p:nvPr>
            <p:ph type="dt" sz="half" idx="12"/>
          </p:nvPr>
        </p:nvSpPr>
        <p:spPr/>
        <p:txBody>
          <a:bodyPr/>
          <a:lstStyle>
            <a:lvl1pPr>
              <a:defRPr/>
            </a:lvl1pPr>
          </a:lstStyle>
          <a:p>
            <a:pPr>
              <a:defRPr/>
            </a:pPr>
            <a:fld id="{6FCC8F17-D151-451F-852E-AFCD79D34F2E}"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1356760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0B28F651-11C4-41FC-9783-27CDCF169843}" type="slidenum">
              <a:rPr lang="en-US"/>
              <a:pPr>
                <a:defRPr/>
              </a:pPr>
              <a:t>‹#›</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4" name="Date Placeholder 3"/>
          <p:cNvSpPr>
            <a:spLocks noGrp="1"/>
          </p:cNvSpPr>
          <p:nvPr>
            <p:ph type="dt" sz="half" idx="12"/>
          </p:nvPr>
        </p:nvSpPr>
        <p:spPr/>
        <p:txBody>
          <a:bodyPr/>
          <a:lstStyle>
            <a:lvl1pPr>
              <a:defRPr/>
            </a:lvl1pPr>
          </a:lstStyle>
          <a:p>
            <a:pPr>
              <a:defRPr/>
            </a:pPr>
            <a:fld id="{5E3AE7EF-39B9-4BB2-8CB7-1E1CD5580B4C}"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737550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73F370D6-DF4F-4BF3-A15B-4D157E3D64D5}" type="slidenum">
              <a:rPr lang="en-US"/>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6"/>
          </p:nvPr>
        </p:nvSpPr>
        <p:spPr/>
        <p:txBody>
          <a:bodyPr/>
          <a:lstStyle>
            <a:lvl1pPr>
              <a:defRPr/>
            </a:lvl1pPr>
          </a:lstStyle>
          <a:p>
            <a:pPr>
              <a:defRPr/>
            </a:pPr>
            <a:fld id="{07738D4E-FB65-42A5-A135-CA9F5BF66E5B}"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78036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a:ln/>
        </p:spPr>
        <p:txBody>
          <a:bodyPr/>
          <a:lstStyle>
            <a:lvl1pPr>
              <a:defRPr/>
            </a:lvl1pPr>
          </a:lstStyle>
          <a:p>
            <a:pPr>
              <a:defRPr/>
            </a:pPr>
            <a:fld id="{18BE9DC0-CBE1-49EE-89FE-3E43C6694737}"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7" name="Date Placeholder 3"/>
          <p:cNvSpPr>
            <a:spLocks noGrp="1"/>
          </p:cNvSpPr>
          <p:nvPr>
            <p:ph type="dt" sz="half" idx="12"/>
          </p:nvPr>
        </p:nvSpPr>
        <p:spPr/>
        <p:txBody>
          <a:bodyPr/>
          <a:lstStyle>
            <a:lvl1pPr>
              <a:defRPr/>
            </a:lvl1pPr>
          </a:lstStyle>
          <a:p>
            <a:pPr>
              <a:defRPr/>
            </a:pPr>
            <a:fld id="{DD2A16D4-03B5-4859-BBAF-2B8342B307D1}"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2831365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44D335FD-F03D-48F8-92EC-569ECC94A850}"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7DD9DB75-7C3D-4619-B60B-3F724BF15193}"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6717828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619554ED-29CC-47BC-9E85-1A416D302B84}"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solidFill>
                <a:srgbClr val="DFDCB7"/>
              </a:solidFill>
            </a:endParaRPr>
          </a:p>
        </p:txBody>
      </p:sp>
      <p:sp>
        <p:nvSpPr>
          <p:cNvPr id="6" name="Date Placeholder 3"/>
          <p:cNvSpPr>
            <a:spLocks noGrp="1"/>
          </p:cNvSpPr>
          <p:nvPr>
            <p:ph type="dt" sz="half" idx="12"/>
          </p:nvPr>
        </p:nvSpPr>
        <p:spPr/>
        <p:txBody>
          <a:bodyPr/>
          <a:lstStyle>
            <a:lvl1pPr>
              <a:defRPr/>
            </a:lvl1pPr>
          </a:lstStyle>
          <a:p>
            <a:pPr>
              <a:defRPr/>
            </a:pPr>
            <a:fld id="{70E3A0C1-2089-46FA-A82F-520CDE15A9B0}" type="datetime1">
              <a:rPr lang="en-US">
                <a:solidFill>
                  <a:srgbClr val="DFDCB7"/>
                </a:solidFill>
              </a:rPr>
              <a:pPr>
                <a:defRPr/>
              </a:pPr>
              <a:t>5/21/2020</a:t>
            </a:fld>
            <a:endParaRPr lang="en-US" dirty="0">
              <a:solidFill>
                <a:srgbClr val="DFDCB7"/>
              </a:solidFill>
            </a:endParaRPr>
          </a:p>
        </p:txBody>
      </p:sp>
    </p:spTree>
    <p:extLst>
      <p:ext uri="{BB962C8B-B14F-4D97-AF65-F5344CB8AC3E}">
        <p14:creationId xmlns:p14="http://schemas.microsoft.com/office/powerpoint/2010/main" val="3391894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a:xfrm>
            <a:off x="3999309" y="5883276"/>
            <a:ext cx="3243033" cy="365125"/>
          </a:xfrm>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538796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213893" y="5867132"/>
            <a:ext cx="413375" cy="365125"/>
          </a:xfrm>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2251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93516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1"/>
            <a:ext cx="7514035"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84696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8" name="Footer Placeholder 7"/>
          <p:cNvSpPr>
            <a:spLocks noGrp="1"/>
          </p:cNvSpPr>
          <p:nvPr>
            <p:ph type="ftr" sz="quarter" idx="11"/>
          </p:nvPr>
        </p:nvSpPr>
        <p:spPr/>
        <p:txBody>
          <a:bodyPr/>
          <a:lstStyle/>
          <a:p>
            <a:endParaRPr lang="en-GB">
              <a:solidFill>
                <a:prstClr val="black"/>
              </a:solidFill>
            </a:endParaRPr>
          </a:p>
        </p:txBody>
      </p:sp>
      <p:sp>
        <p:nvSpPr>
          <p:cNvPr id="9" name="Slide Number Placeholder 8"/>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971400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4" name="Footer Placeholder 3"/>
          <p:cNvSpPr>
            <a:spLocks noGrp="1"/>
          </p:cNvSpPr>
          <p:nvPr>
            <p:ph type="ftr" sz="quarter" idx="11"/>
          </p:nvPr>
        </p:nvSpPr>
        <p:spPr/>
        <p:txBody>
          <a:bodyPr/>
          <a:lstStyle/>
          <a:p>
            <a:endParaRPr lang="en-GB">
              <a:solidFill>
                <a:prstClr val="black"/>
              </a:solidFill>
            </a:endParaRPr>
          </a:p>
        </p:txBody>
      </p:sp>
      <p:sp>
        <p:nvSpPr>
          <p:cNvPr id="5" name="Slide Number Placeholder 4"/>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91011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3" name="Footer Placeholder 2"/>
          <p:cNvSpPr>
            <a:spLocks noGrp="1"/>
          </p:cNvSpPr>
          <p:nvPr>
            <p:ph type="ftr" sz="quarter" idx="11"/>
          </p:nvPr>
        </p:nvSpPr>
        <p:spPr/>
        <p:txBody>
          <a:bodyPr/>
          <a:lstStyle/>
          <a:p>
            <a:endParaRPr lang="en-GB">
              <a:solidFill>
                <a:prstClr val="black"/>
              </a:solidFill>
            </a:endParaRPr>
          </a:p>
        </p:txBody>
      </p:sp>
      <p:sp>
        <p:nvSpPr>
          <p:cNvPr id="4" name="Slide Number Placeholder 3"/>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3662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21/05/2020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6525" y="685799"/>
            <a:ext cx="4680743"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847102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61153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6" name="Footer Placeholder 5"/>
          <p:cNvSpPr>
            <a:spLocks noGrp="1"/>
          </p:cNvSpPr>
          <p:nvPr>
            <p:ph type="ftr" sz="quarter" idx="11"/>
          </p:nvPr>
        </p:nvSpPr>
        <p:spPr/>
        <p:txBody>
          <a:bodyPr/>
          <a:lstStyle/>
          <a:p>
            <a:endParaRPr lang="en-GB">
              <a:solidFill>
                <a:prstClr val="black"/>
              </a:solidFill>
            </a:endParaRPr>
          </a:p>
        </p:txBody>
      </p:sp>
      <p:sp>
        <p:nvSpPr>
          <p:cNvPr id="7" name="Slide Number Placeholder 6"/>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282035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0"/>
            <a:ext cx="7514033"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626500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59" y="685800"/>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70819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37985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black"/>
                </a:solidFill>
                <a:effectLst/>
              </a:rPr>
              <a:t>“</a:t>
            </a:r>
          </a:p>
        </p:txBody>
      </p:sp>
      <p:sp>
        <p:nvSpPr>
          <p:cNvPr id="15" name="TextBox 14"/>
          <p:cNvSpPr txBox="1"/>
          <p:nvPr/>
        </p:nvSpPr>
        <p:spPr>
          <a:xfrm>
            <a:off x="8170069" y="281939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black"/>
                </a:solidFill>
                <a:effectLst/>
              </a:rPr>
              <a:t>”</a:t>
            </a:r>
          </a:p>
        </p:txBody>
      </p:sp>
      <p:sp>
        <p:nvSpPr>
          <p:cNvPr id="2" name="Title 1"/>
          <p:cNvSpPr>
            <a:spLocks noGrp="1"/>
          </p:cNvSpPr>
          <p:nvPr>
            <p:ph type="title"/>
          </p:nvPr>
        </p:nvSpPr>
        <p:spPr>
          <a:xfrm>
            <a:off x="1656159" y="685800"/>
            <a:ext cx="6742509"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234" y="3886200"/>
            <a:ext cx="7514033"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2793107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233" y="4343400"/>
            <a:ext cx="7514035"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397730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874634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11"/>
          </p:nvPr>
        </p:nvSpPr>
        <p:spPr/>
        <p:txBody>
          <a:bodyPr/>
          <a:lstStyle/>
          <a:p>
            <a:endParaRPr lang="en-GB">
              <a:solidFill>
                <a:prstClr val="black"/>
              </a:solidFill>
            </a:endParaRPr>
          </a:p>
        </p:txBody>
      </p:sp>
      <p:sp>
        <p:nvSpPr>
          <p:cNvPr id="6" name="Slide Number Placeholder 5"/>
          <p:cNvSpPr>
            <a:spLocks noGrp="1"/>
          </p:cNvSpPr>
          <p:nvPr>
            <p:ph type="sldNum" sz="quarter" idx="12"/>
          </p:nvPr>
        </p:nvSpPr>
        <p:spPr/>
        <p:txBody>
          <a:body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796921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21/05/2020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21/05/2020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21/05/2020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21/05/2020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21/05/2020</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400">
              <a:solidFill>
                <a:srgbClr val="FFFFFF"/>
              </a:solidFill>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latin typeface="Arial" charset="0"/>
                <a:ea typeface="ＭＳ Ｐゴシック" pitchFamily="34" charset="-128"/>
              </a:defRPr>
            </a:lvl1pPr>
          </a:lstStyle>
          <a:p>
            <a:pPr eaLnBrk="0" fontAlgn="base" hangingPunct="0">
              <a:spcBef>
                <a:spcPct val="0"/>
              </a:spcBef>
              <a:spcAft>
                <a:spcPct val="0"/>
              </a:spcAft>
              <a:defRPr/>
            </a:pPr>
            <a:fld id="{6010EC9F-4BC2-4F1A-ABCD-6FEF045A66F9}" type="slidenum">
              <a:rPr lang="en-US"/>
              <a:pPr eaLnBrk="0" fontAlgn="base" hangingPunct="0">
                <a:spcBef>
                  <a:spcPct val="0"/>
                </a:spcBef>
                <a:spcAft>
                  <a:spcPct val="0"/>
                </a:spcAft>
                <a:defRPr/>
              </a:pPr>
              <a:t>‹#›</a:t>
            </a:fld>
            <a:endParaRPr 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charset="0"/>
                <a:ea typeface="ＭＳ Ｐゴシック" pitchFamily="34" charset="-128"/>
              </a:defRPr>
            </a:lvl1pPr>
          </a:lstStyle>
          <a:p>
            <a:pPr eaLnBrk="0" fontAlgn="base" hangingPunct="0">
              <a:spcBef>
                <a:spcPct val="0"/>
              </a:spcBef>
              <a:spcAft>
                <a:spcPct val="0"/>
              </a:spcAft>
              <a:defRPr/>
            </a:pPr>
            <a:endParaRPr lang="en-US">
              <a:solidFill>
                <a:srgbClr val="DFDCB7"/>
              </a:solidFill>
            </a:endParaRP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a:solidFill>
                  <a:schemeClr val="bg2"/>
                </a:solidFill>
                <a:latin typeface="Arial" charset="0"/>
                <a:ea typeface="ＭＳ Ｐゴシック" pitchFamily="34" charset="-128"/>
              </a:defRPr>
            </a:lvl1pPr>
          </a:lstStyle>
          <a:p>
            <a:pPr eaLnBrk="0" fontAlgn="base" hangingPunct="0">
              <a:spcBef>
                <a:spcPct val="0"/>
              </a:spcBef>
              <a:spcAft>
                <a:spcPct val="0"/>
              </a:spcAft>
              <a:defRPr/>
            </a:pPr>
            <a:fld id="{584DAA99-5B96-491A-BE73-3613F84C391D}" type="datetime1">
              <a:rPr lang="en-US">
                <a:solidFill>
                  <a:srgbClr val="DFDCB7"/>
                </a:solidFill>
              </a:rPr>
              <a:pPr eaLnBrk="0" fontAlgn="base" hangingPunct="0">
                <a:spcBef>
                  <a:spcPct val="0"/>
                </a:spcBef>
                <a:spcAft>
                  <a:spcPct val="0"/>
                </a:spcAft>
                <a:defRPr/>
              </a:pPr>
              <a:t>5/21/2020</a:t>
            </a:fld>
            <a:endParaRPr lang="en-US" dirty="0">
              <a:solidFill>
                <a:srgbClr val="DFDCB7"/>
              </a:solidFill>
            </a:endParaRPr>
          </a:p>
        </p:txBody>
      </p:sp>
      <p:pic>
        <p:nvPicPr>
          <p:cNvPr id="1033" name="Picture 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27763" y="5916613"/>
            <a:ext cx="2376487" cy="65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829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Arial" charset="0"/>
        </a:defRPr>
      </a:lvl2pPr>
      <a:lvl3pPr algn="l" rtl="0" eaLnBrk="0" fontAlgn="base" hangingPunct="0">
        <a:spcBef>
          <a:spcPct val="0"/>
        </a:spcBef>
        <a:spcAft>
          <a:spcPct val="0"/>
        </a:spcAft>
        <a:defRPr sz="4600">
          <a:solidFill>
            <a:schemeClr val="tx2"/>
          </a:solidFill>
          <a:latin typeface="Arial" charset="0"/>
        </a:defRPr>
      </a:lvl3pPr>
      <a:lvl4pPr algn="l" rtl="0" eaLnBrk="0" fontAlgn="base" hangingPunct="0">
        <a:spcBef>
          <a:spcPct val="0"/>
        </a:spcBef>
        <a:spcAft>
          <a:spcPct val="0"/>
        </a:spcAft>
        <a:defRPr sz="4600">
          <a:solidFill>
            <a:schemeClr val="tx2"/>
          </a:solidFill>
          <a:latin typeface="Arial" charset="0"/>
        </a:defRPr>
      </a:lvl4pPr>
      <a:lvl5pPr algn="l" rtl="0" eaLnBrk="0" fontAlgn="base" hangingPunct="0">
        <a:spcBef>
          <a:spcPct val="0"/>
        </a:spcBef>
        <a:spcAft>
          <a:spcPct val="0"/>
        </a:spcAft>
        <a:defRPr sz="4600">
          <a:solidFill>
            <a:schemeClr val="tx2"/>
          </a:solidFill>
          <a:latin typeface="Arial" charset="0"/>
        </a:defRPr>
      </a:lvl5pPr>
      <a:lvl6pPr marL="457200" algn="l" rtl="0" fontAlgn="base">
        <a:spcBef>
          <a:spcPct val="0"/>
        </a:spcBef>
        <a:spcAft>
          <a:spcPct val="0"/>
        </a:spcAft>
        <a:defRPr sz="4600">
          <a:solidFill>
            <a:schemeClr val="tx2"/>
          </a:solidFill>
          <a:latin typeface="Arial" charset="0"/>
        </a:defRPr>
      </a:lvl6pPr>
      <a:lvl7pPr marL="914400" algn="l" rtl="0" fontAlgn="base">
        <a:spcBef>
          <a:spcPct val="0"/>
        </a:spcBef>
        <a:spcAft>
          <a:spcPct val="0"/>
        </a:spcAft>
        <a:defRPr sz="4600">
          <a:solidFill>
            <a:schemeClr val="tx2"/>
          </a:solidFill>
          <a:latin typeface="Arial" charset="0"/>
        </a:defRPr>
      </a:lvl7pPr>
      <a:lvl8pPr marL="1371600" algn="l" rtl="0" fontAlgn="base">
        <a:spcBef>
          <a:spcPct val="0"/>
        </a:spcBef>
        <a:spcAft>
          <a:spcPct val="0"/>
        </a:spcAft>
        <a:defRPr sz="4600">
          <a:solidFill>
            <a:schemeClr val="tx2"/>
          </a:solidFill>
          <a:latin typeface="Arial" charset="0"/>
        </a:defRPr>
      </a:lvl8pPr>
      <a:lvl9pPr marL="1828800" algn="l" rtl="0" fontAlgn="base">
        <a:spcBef>
          <a:spcPct val="0"/>
        </a:spcBef>
        <a:spcAft>
          <a:spcPct val="0"/>
        </a:spcAft>
        <a:defRPr sz="4600">
          <a:solidFill>
            <a:schemeClr val="tx2"/>
          </a:solidFill>
          <a:latin typeface="Arial" charset="0"/>
        </a:defRPr>
      </a:lvl9pPr>
    </p:titleStyle>
    <p:bodyStyle>
      <a:lvl1pPr marL="342900" indent="-228600" algn="l" rtl="0" eaLnBrk="0" fontAlgn="base" hangingPunct="0">
        <a:spcBef>
          <a:spcPct val="20000"/>
        </a:spcBef>
        <a:spcAft>
          <a:spcPct val="0"/>
        </a:spcAft>
        <a:buClr>
          <a:schemeClr val="accent1"/>
        </a:buClr>
        <a:buFont typeface="Arial" pitchFamily="34"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pitchFamily="34"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D2CB6C"/>
        </a:buClr>
        <a:buFont typeface="Arial" pitchFamily="34"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95A39D"/>
        </a:buClr>
        <a:buFont typeface="Arial" pitchFamily="34"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C89F5D"/>
        </a:buClr>
        <a:buFont typeface="Arial" pitchFamily="34"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0"/>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3" y="685801"/>
            <a:ext cx="7514035"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ED66E74-33D1-4E54-BCB1-5DB5A525B161}" type="datetimeFigureOut">
              <a:rPr lang="en-GB" smtClean="0">
                <a:solidFill>
                  <a:prstClr val="black"/>
                </a:solidFill>
              </a:rPr>
              <a:pPr/>
              <a:t>21/05/2020</a:t>
            </a:fld>
            <a:endParaRPr lang="en-GB">
              <a:solidFill>
                <a:prstClr val="black"/>
              </a:solidFill>
            </a:endParaRPr>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solidFill>
                <a:prstClr val="black"/>
              </a:solidFill>
            </a:endParaRPr>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010FE34-F757-4E04-8C0A-C2B6AA0D81C3}"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421170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overnment/publications/coronavirus-covid-19-online-education-resources/coronavirus-covid-19-list-of-online-education-resources-for-home-education#special-educational-needs-and-disabilities-send" TargetMode="External"/><Relationship Id="rId2" Type="http://schemas.openxmlformats.org/officeDocument/2006/relationships/hyperlink" Target="https://www.thenational.academy/" TargetMode="External"/><Relationship Id="rId1" Type="http://schemas.openxmlformats.org/officeDocument/2006/relationships/slideLayout" Target="../slideLayouts/slideLayout2.xml"/><Relationship Id="rId4" Type="http://schemas.openxmlformats.org/officeDocument/2006/relationships/hyperlink" Target="mailto:niall.devlin@Bradford.gov.uk"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bso.bradford.gov.uk/content/send-documentation"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mailto:kelsey.clark-davies@bradford.gov.uk"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2" Type="http://schemas.openxmlformats.org/officeDocument/2006/relationships/hyperlink" Target="mailto:SENDAnnualReview@bradford.gov.uk" TargetMode="Externa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1.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www.skills4bradford.co.u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skills4bradford.co.uk/"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t>Senco Network</a:t>
            </a:r>
            <a:endParaRPr lang="en-GB" sz="6000" dirty="0"/>
          </a:p>
        </p:txBody>
      </p:sp>
      <p:sp>
        <p:nvSpPr>
          <p:cNvPr id="3" name="Subtitle 2"/>
          <p:cNvSpPr>
            <a:spLocks noGrp="1"/>
          </p:cNvSpPr>
          <p:nvPr>
            <p:ph type="subTitle" idx="1"/>
          </p:nvPr>
        </p:nvSpPr>
        <p:spPr>
          <a:xfrm>
            <a:off x="1403649" y="3573016"/>
            <a:ext cx="6472808" cy="648072"/>
          </a:xfrm>
        </p:spPr>
        <p:txBody>
          <a:bodyPr/>
          <a:lstStyle/>
          <a:p>
            <a:r>
              <a:rPr lang="en-GB" dirty="0" smtClean="0"/>
              <a:t>Spring Term 2020</a:t>
            </a:r>
            <a:endParaRPr lang="en-GB"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0" dirty="0"/>
              <a:t>Reasonable endeavours - Examples of alternative arrangements</a:t>
            </a:r>
            <a:endParaRPr lang="en-GB" dirty="0"/>
          </a:p>
        </p:txBody>
      </p:sp>
      <p:sp>
        <p:nvSpPr>
          <p:cNvPr id="3" name="Content Placeholder 2"/>
          <p:cNvSpPr>
            <a:spLocks noGrp="1"/>
          </p:cNvSpPr>
          <p:nvPr>
            <p:ph idx="1"/>
          </p:nvPr>
        </p:nvSpPr>
        <p:spPr>
          <a:xfrm>
            <a:off x="467544" y="1628800"/>
            <a:ext cx="8280920" cy="4679949"/>
          </a:xfrm>
        </p:spPr>
        <p:txBody>
          <a:bodyPr/>
          <a:lstStyle/>
          <a:p>
            <a:pPr lvl="0"/>
            <a:r>
              <a:rPr lang="en-GB" sz="1800" b="0" dirty="0"/>
              <a:t>Alterations to the frequency and timing of the delivery of provision in school, e.g.  moving to a part-time timetable.</a:t>
            </a:r>
          </a:p>
          <a:p>
            <a:pPr lvl="0"/>
            <a:r>
              <a:rPr lang="en-GB" sz="1800" b="0" dirty="0"/>
              <a:t>A temporary placement in another school - mainstream or special, with the agreement of the parent or young person.</a:t>
            </a:r>
          </a:p>
          <a:p>
            <a:pPr lvl="0"/>
            <a:r>
              <a:rPr lang="en-GB" sz="1800" b="0" dirty="0"/>
              <a:t>Attendance at a local hub.</a:t>
            </a:r>
          </a:p>
          <a:p>
            <a:pPr lvl="0"/>
            <a:r>
              <a:rPr lang="en-GB" sz="1800" b="0" dirty="0"/>
              <a:t>Video class sessions for children to keep in touch with classmates and teaching staff.</a:t>
            </a:r>
          </a:p>
          <a:p>
            <a:pPr lvl="0"/>
            <a:r>
              <a:rPr lang="en-GB" sz="1800" b="0" dirty="0"/>
              <a:t>Home learning reading programme, provided by SENCo, reviewed weekly.</a:t>
            </a:r>
          </a:p>
          <a:p>
            <a:pPr lvl="0"/>
            <a:r>
              <a:rPr lang="en-GB" sz="1800" b="0" dirty="0"/>
              <a:t>EPs providing brief therapy interventions. </a:t>
            </a:r>
          </a:p>
          <a:p>
            <a:pPr lvl="0"/>
            <a:r>
              <a:rPr lang="en-GB" sz="1800" b="0" dirty="0"/>
              <a:t>Specialist SEN Teachers providing advice and support to parents re autism, visual or hearing impairment or literacy.</a:t>
            </a:r>
          </a:p>
          <a:p>
            <a:pPr lvl="0"/>
            <a:r>
              <a:rPr lang="en-GB" sz="1800" b="0" dirty="0"/>
              <a:t>A SaLT delivering sessions via video link.</a:t>
            </a:r>
          </a:p>
          <a:p>
            <a:pPr lvl="0"/>
            <a:r>
              <a:rPr lang="en-GB" sz="1800" b="0" dirty="0"/>
              <a:t>An OT video linking to a child’s home and modelling exercises that the parents could do with their child</a:t>
            </a:r>
            <a:r>
              <a:rPr lang="en-GB" sz="1800" b="0" dirty="0" smtClean="0"/>
              <a:t>.</a:t>
            </a:r>
            <a:endParaRPr lang="en-GB" sz="1800" b="0" dirty="0"/>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10</a:t>
            </a:fld>
            <a:endParaRPr lang="en-GB" dirty="0"/>
          </a:p>
        </p:txBody>
      </p:sp>
    </p:spTree>
    <p:extLst>
      <p:ext uri="{BB962C8B-B14F-4D97-AF65-F5344CB8AC3E}">
        <p14:creationId xmlns:p14="http://schemas.microsoft.com/office/powerpoint/2010/main" val="2805444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0" dirty="0"/>
              <a:t>Implications for assessments and making of EHC plans</a:t>
            </a:r>
          </a:p>
        </p:txBody>
      </p:sp>
      <p:sp>
        <p:nvSpPr>
          <p:cNvPr id="3" name="Content Placeholder 2"/>
          <p:cNvSpPr>
            <a:spLocks noGrp="1"/>
          </p:cNvSpPr>
          <p:nvPr>
            <p:ph idx="1"/>
          </p:nvPr>
        </p:nvSpPr>
        <p:spPr>
          <a:xfrm>
            <a:off x="395536" y="1628800"/>
            <a:ext cx="8136259" cy="4679949"/>
          </a:xfrm>
        </p:spPr>
        <p:txBody>
          <a:bodyPr/>
          <a:lstStyle/>
          <a:p>
            <a:r>
              <a:rPr lang="en-GB" sz="2200" b="0" dirty="0"/>
              <a:t>Each case needs to be determined based on its own circumstances - there is no blanket lifting of the timescale requirements.</a:t>
            </a:r>
          </a:p>
          <a:p>
            <a:r>
              <a:rPr lang="en-GB" sz="2200" b="0" dirty="0"/>
              <a:t>LAs and health bodies cannot make blanket policies, such as “We are unable to provide EP or SaLT advice in 6 weeks”.</a:t>
            </a:r>
          </a:p>
          <a:p>
            <a:r>
              <a:rPr lang="en-GB" sz="2200" b="0" dirty="0"/>
              <a:t>Where there is a delay due to reasons related to coronavirus, LAs and health bodies must complete the action as soon as is practicable. </a:t>
            </a:r>
          </a:p>
          <a:p>
            <a:r>
              <a:rPr lang="en-GB" sz="2200" b="0" dirty="0"/>
              <a:t>Decisions, including those over the content of an EHC plan, must continue to be made in accordance with the statutory framework and be based on the individual needs, provision and outcomes for the child or young person. </a:t>
            </a:r>
          </a:p>
          <a:p>
            <a:endParaRPr lang="en-GB" b="0" dirty="0"/>
          </a:p>
          <a:p>
            <a:endParaRPr lang="en-GB" b="0" dirty="0"/>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11</a:t>
            </a:fld>
            <a:endParaRPr lang="en-GB" dirty="0"/>
          </a:p>
        </p:txBody>
      </p:sp>
    </p:spTree>
    <p:extLst>
      <p:ext uri="{BB962C8B-B14F-4D97-AF65-F5344CB8AC3E}">
        <p14:creationId xmlns:p14="http://schemas.microsoft.com/office/powerpoint/2010/main" val="946953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08731"/>
            <a:ext cx="7775575" cy="916013"/>
          </a:xfrm>
        </p:spPr>
        <p:txBody>
          <a:bodyPr>
            <a:normAutofit fontScale="90000"/>
          </a:bodyPr>
          <a:lstStyle/>
          <a:p>
            <a:r>
              <a:rPr lang="en-GB" b="0" dirty="0"/>
              <a:t>Delays: Follow the Code of Practice</a:t>
            </a:r>
          </a:p>
        </p:txBody>
      </p:sp>
      <p:sp>
        <p:nvSpPr>
          <p:cNvPr id="3" name="Content Placeholder 2"/>
          <p:cNvSpPr>
            <a:spLocks noGrp="1"/>
          </p:cNvSpPr>
          <p:nvPr>
            <p:ph idx="1"/>
          </p:nvPr>
        </p:nvSpPr>
        <p:spPr>
          <a:xfrm>
            <a:off x="611560" y="1412776"/>
            <a:ext cx="8136260" cy="4679949"/>
          </a:xfrm>
        </p:spPr>
        <p:txBody>
          <a:bodyPr>
            <a:normAutofit fontScale="77500" lnSpcReduction="20000"/>
          </a:bodyPr>
          <a:lstStyle/>
          <a:p>
            <a:pPr marL="0" lvl="0" indent="0">
              <a:buNone/>
            </a:pPr>
            <a:r>
              <a:rPr lang="en-GB" b="0" dirty="0"/>
              <a:t>LA must continue to have regard to the SEND Code of Practice (9:43):</a:t>
            </a:r>
          </a:p>
          <a:p>
            <a:r>
              <a:rPr lang="en-GB" b="0" i="1" dirty="0"/>
              <a:t>The child’s parent or the young person should be informed if exemptions apply. </a:t>
            </a:r>
          </a:p>
          <a:p>
            <a:r>
              <a:rPr lang="en-GB" b="0" i="1" dirty="0"/>
              <a:t>LAs should aim to keep delays to a minimum and as soon as the conditions that led to an exemption no longer apply the LA should endeavour to complete the process as quickly as possible. </a:t>
            </a:r>
          </a:p>
          <a:p>
            <a:r>
              <a:rPr lang="en-GB" b="0" i="1" dirty="0"/>
              <a:t>All remaining elements of the process must be completed within their prescribed periods, regardless of whether exemptions have delayed earlier elements.</a:t>
            </a:r>
          </a:p>
          <a:p>
            <a:pPr marL="0" indent="0">
              <a:buNone/>
            </a:pPr>
            <a:r>
              <a:rPr lang="en-GB" b="0" dirty="0"/>
              <a:t>Where the circumstances relating to coronavirus set out in the Amendment Regulations apply to more than one process, then an exception may apply to each of these processes. </a:t>
            </a:r>
            <a:endParaRPr lang="en-GB" dirty="0"/>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12</a:t>
            </a:fld>
            <a:endParaRPr lang="en-GB" dirty="0"/>
          </a:p>
        </p:txBody>
      </p:sp>
    </p:spTree>
    <p:extLst>
      <p:ext uri="{BB962C8B-B14F-4D97-AF65-F5344CB8AC3E}">
        <p14:creationId xmlns:p14="http://schemas.microsoft.com/office/powerpoint/2010/main" val="3761324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311" y="476672"/>
            <a:ext cx="7775575" cy="864096"/>
          </a:xfrm>
        </p:spPr>
        <p:txBody>
          <a:bodyPr>
            <a:normAutofit/>
          </a:bodyPr>
          <a:lstStyle/>
          <a:p>
            <a:r>
              <a:rPr lang="en-GB" b="0" dirty="0"/>
              <a:t>Annual reviews of EHC </a:t>
            </a:r>
            <a:r>
              <a:rPr lang="en-GB" b="0" dirty="0" smtClean="0"/>
              <a:t>plans</a:t>
            </a:r>
            <a:endParaRPr lang="en-GB" dirty="0"/>
          </a:p>
        </p:txBody>
      </p:sp>
      <p:sp>
        <p:nvSpPr>
          <p:cNvPr id="3" name="Content Placeholder 2"/>
          <p:cNvSpPr>
            <a:spLocks noGrp="1"/>
          </p:cNvSpPr>
          <p:nvPr>
            <p:ph idx="1"/>
          </p:nvPr>
        </p:nvSpPr>
        <p:spPr>
          <a:xfrm>
            <a:off x="611560" y="1484784"/>
            <a:ext cx="7775575" cy="4679949"/>
          </a:xfrm>
        </p:spPr>
        <p:txBody>
          <a:bodyPr/>
          <a:lstStyle/>
          <a:p>
            <a:pPr lvl="0"/>
            <a:r>
              <a:rPr lang="en-GB" sz="2200" b="0" dirty="0"/>
              <a:t>Annual review requirements remain in place. </a:t>
            </a:r>
          </a:p>
          <a:p>
            <a:r>
              <a:rPr lang="en-GB" sz="2200" b="0" dirty="0"/>
              <a:t>A review meeting, even if by necessity briefer than usual, can be reassuring for parents, children and young people, through ensuring that their EHC plan is up-to-date.</a:t>
            </a:r>
          </a:p>
          <a:p>
            <a:pPr lvl="0"/>
            <a:r>
              <a:rPr lang="en-GB" sz="2200" b="0" dirty="0"/>
              <a:t>Where it is impractical for a LA to complete an annual review of a plan within the prescribed timescales for a reason relating to coronavirus, then the LA must complete it as soon as reasonably practicable. </a:t>
            </a:r>
          </a:p>
          <a:p>
            <a:pPr lvl="0"/>
            <a:r>
              <a:rPr lang="en-GB" sz="2200" b="0" dirty="0"/>
              <a:t>Annual review meetings may need to take a different form. </a:t>
            </a:r>
          </a:p>
          <a:p>
            <a:pPr lvl="0"/>
            <a:r>
              <a:rPr lang="en-GB" sz="2200" b="0" dirty="0"/>
              <a:t>It is important that they continue to ensure that the child or young person is at the centre of the process and can engage with the process in a meaningful way. </a:t>
            </a:r>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13</a:t>
            </a:fld>
            <a:endParaRPr lang="en-GB" dirty="0"/>
          </a:p>
        </p:txBody>
      </p:sp>
    </p:spTree>
    <p:extLst>
      <p:ext uri="{BB962C8B-B14F-4D97-AF65-F5344CB8AC3E}">
        <p14:creationId xmlns:p14="http://schemas.microsoft.com/office/powerpoint/2010/main" val="37721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Priorities for review</a:t>
            </a:r>
          </a:p>
        </p:txBody>
      </p:sp>
      <p:sp>
        <p:nvSpPr>
          <p:cNvPr id="3" name="Content Placeholder 2"/>
          <p:cNvSpPr>
            <a:spLocks noGrp="1"/>
          </p:cNvSpPr>
          <p:nvPr>
            <p:ph idx="1"/>
          </p:nvPr>
        </p:nvSpPr>
        <p:spPr>
          <a:xfrm>
            <a:off x="539552" y="1700808"/>
            <a:ext cx="7775575" cy="4679949"/>
          </a:xfrm>
        </p:spPr>
        <p:txBody>
          <a:bodyPr/>
          <a:lstStyle/>
          <a:p>
            <a:r>
              <a:rPr lang="en-GB" sz="2100" b="0" dirty="0"/>
              <a:t>LAs should identify priorities for review, which may include: </a:t>
            </a:r>
          </a:p>
          <a:p>
            <a:pPr marL="719138" lvl="0" indent="-361950">
              <a:buFont typeface="Courier New" panose="02070309020205020404" pitchFamily="49" charset="0"/>
              <a:buChar char="o"/>
            </a:pPr>
            <a:r>
              <a:rPr lang="en-GB" sz="2100" b="0" dirty="0"/>
              <a:t>children and young people with significant changes of need or circumstance;</a:t>
            </a:r>
          </a:p>
          <a:p>
            <a:pPr marL="719138" lvl="0" indent="-361950">
              <a:buFont typeface="Courier New" panose="02070309020205020404" pitchFamily="49" charset="0"/>
              <a:buChar char="o"/>
            </a:pPr>
            <a:r>
              <a:rPr lang="en-GB" sz="2100" b="0" dirty="0"/>
              <a:t>looked after children;</a:t>
            </a:r>
          </a:p>
          <a:p>
            <a:pPr marL="719138" lvl="0" indent="-361950">
              <a:buFont typeface="Courier New" panose="02070309020205020404" pitchFamily="49" charset="0"/>
              <a:buChar char="o"/>
            </a:pPr>
            <a:r>
              <a:rPr lang="en-GB" sz="2100" b="0" dirty="0"/>
              <a:t>children and young people in residential provision; and </a:t>
            </a:r>
          </a:p>
          <a:p>
            <a:pPr marL="719138" lvl="0" indent="-361950">
              <a:buFont typeface="Courier New" panose="02070309020205020404" pitchFamily="49" charset="0"/>
              <a:buChar char="o"/>
            </a:pPr>
            <a:r>
              <a:rPr lang="en-GB" sz="2100" b="0" dirty="0"/>
              <a:t>children and young people in out of area provision, especially independent and non-maintained provision.</a:t>
            </a:r>
          </a:p>
          <a:p>
            <a:pPr lvl="0"/>
            <a:r>
              <a:rPr lang="en-GB" sz="2100" b="0" dirty="0"/>
              <a:t>LAs must already have completed this year’s required transfer reviews for a child or young person moving between key phases of education. Where, exceptionally, completion has been delayed, these transfer reviews need to be finalised as a priority. </a:t>
            </a:r>
          </a:p>
          <a:p>
            <a:endParaRPr lang="en-GB" dirty="0"/>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14</a:t>
            </a:fld>
            <a:endParaRPr lang="en-GB" dirty="0"/>
          </a:p>
        </p:txBody>
      </p:sp>
    </p:spTree>
    <p:extLst>
      <p:ext uri="{BB962C8B-B14F-4D97-AF65-F5344CB8AC3E}">
        <p14:creationId xmlns:p14="http://schemas.microsoft.com/office/powerpoint/2010/main" val="352065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76672"/>
            <a:ext cx="7775575" cy="1080120"/>
          </a:xfrm>
        </p:spPr>
        <p:txBody>
          <a:bodyPr>
            <a:normAutofit fontScale="90000"/>
          </a:bodyPr>
          <a:lstStyle/>
          <a:p>
            <a:r>
              <a:rPr lang="en-GB" sz="4000" b="0" dirty="0"/>
              <a:t>The duty on education settings to admit (section 43): no change </a:t>
            </a:r>
            <a:endParaRPr lang="en-GB" dirty="0"/>
          </a:p>
        </p:txBody>
      </p:sp>
      <p:sp>
        <p:nvSpPr>
          <p:cNvPr id="3" name="Content Placeholder 2"/>
          <p:cNvSpPr>
            <a:spLocks noGrp="1"/>
          </p:cNvSpPr>
          <p:nvPr>
            <p:ph idx="1"/>
          </p:nvPr>
        </p:nvSpPr>
        <p:spPr>
          <a:xfrm>
            <a:off x="539552" y="1844824"/>
            <a:ext cx="7920236" cy="4679949"/>
          </a:xfrm>
        </p:spPr>
        <p:txBody>
          <a:bodyPr/>
          <a:lstStyle/>
          <a:p>
            <a:r>
              <a:rPr lang="en-GB" sz="2100" b="0" dirty="0"/>
              <a:t>An early years setting, school, college or other setting named in an EHC plan must admit the child or young person.</a:t>
            </a:r>
          </a:p>
          <a:p>
            <a:r>
              <a:rPr lang="en-GB" sz="2100" b="0" dirty="0"/>
              <a:t>Where a setting is temporarily closed, the setting must still admit – child or young person must be placed on the roll and treated similarly to other pupils or students in the setting. </a:t>
            </a:r>
          </a:p>
          <a:p>
            <a:r>
              <a:rPr lang="en-GB" sz="2100" i="1" dirty="0"/>
              <a:t>LAs should consider the needs of those with an EHC plan, and make a risk assessment, consulting educational settings and parents or carers, to determine whether these children and young people can have their needs met at home and be safer there than attending an educational setting. </a:t>
            </a:r>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15</a:t>
            </a:fld>
            <a:endParaRPr lang="en-GB" dirty="0"/>
          </a:p>
        </p:txBody>
      </p:sp>
    </p:spTree>
    <p:extLst>
      <p:ext uri="{BB962C8B-B14F-4D97-AF65-F5344CB8AC3E}">
        <p14:creationId xmlns:p14="http://schemas.microsoft.com/office/powerpoint/2010/main" val="300790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49104"/>
            <a:ext cx="8208267" cy="935680"/>
          </a:xfrm>
        </p:spPr>
        <p:txBody>
          <a:bodyPr>
            <a:normAutofit fontScale="90000"/>
          </a:bodyPr>
          <a:lstStyle/>
          <a:p>
            <a:r>
              <a:rPr lang="en-GB" sz="2800" b="0" dirty="0"/>
              <a:t>Timescale for education settings to respond to a proposal to name them in an EHC plan: no </a:t>
            </a:r>
            <a:r>
              <a:rPr lang="en-GB" sz="2800" b="0" dirty="0" smtClean="0"/>
              <a:t>change</a:t>
            </a:r>
            <a:endParaRPr lang="en-GB" sz="2800" b="0" dirty="0"/>
          </a:p>
        </p:txBody>
      </p:sp>
      <p:sp>
        <p:nvSpPr>
          <p:cNvPr id="3" name="Content Placeholder 2"/>
          <p:cNvSpPr>
            <a:spLocks noGrp="1"/>
          </p:cNvSpPr>
          <p:nvPr>
            <p:ph idx="1"/>
          </p:nvPr>
        </p:nvSpPr>
        <p:spPr/>
        <p:txBody>
          <a:bodyPr>
            <a:normAutofit fontScale="77500" lnSpcReduction="20000"/>
          </a:bodyPr>
          <a:lstStyle/>
          <a:p>
            <a:r>
              <a:rPr lang="en-GB" b="0" dirty="0"/>
              <a:t>The expectation that early years settings, schools, and colleges have up to 15 days to respond to a proposal to name their institution in an EHC plan remains in place, and settings should be able to engage effectively in this aspect of the process. </a:t>
            </a:r>
          </a:p>
          <a:p>
            <a:endParaRPr lang="en-GB" b="0" dirty="0"/>
          </a:p>
          <a:p>
            <a:r>
              <a:rPr lang="en-GB" b="0" dirty="0"/>
              <a:t>Communication during this part of the process is key to effective decision-making. We recommend that in parallel with sending the proposal to the setting, the LA also makes phone contact.</a:t>
            </a:r>
          </a:p>
          <a:p>
            <a:endParaRPr lang="en-GB" b="0" dirty="0"/>
          </a:p>
          <a:p>
            <a:pPr lvl="0"/>
            <a:r>
              <a:rPr lang="en-GB" b="0" dirty="0"/>
              <a:t>Where the setting expects a possible delay in responding, it needs to communicate with the LA early. </a:t>
            </a:r>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16</a:t>
            </a:fld>
            <a:endParaRPr lang="en-GB" dirty="0"/>
          </a:p>
        </p:txBody>
      </p:sp>
    </p:spTree>
    <p:extLst>
      <p:ext uri="{BB962C8B-B14F-4D97-AF65-F5344CB8AC3E}">
        <p14:creationId xmlns:p14="http://schemas.microsoft.com/office/powerpoint/2010/main" val="40870998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25857"/>
            <a:ext cx="7776220" cy="1174951"/>
          </a:xfrm>
        </p:spPr>
        <p:txBody>
          <a:bodyPr>
            <a:normAutofit fontScale="90000"/>
          </a:bodyPr>
          <a:lstStyle/>
          <a:p>
            <a:r>
              <a:rPr lang="en-GB" sz="4000" b="0" dirty="0"/>
              <a:t>Complaints and rights of appeal of parents and young persons: no </a:t>
            </a:r>
            <a:r>
              <a:rPr lang="en-GB" sz="4000" b="0" dirty="0" smtClean="0"/>
              <a:t>change</a:t>
            </a:r>
            <a:endParaRPr lang="en-GB" b="0" dirty="0"/>
          </a:p>
        </p:txBody>
      </p:sp>
      <p:sp>
        <p:nvSpPr>
          <p:cNvPr id="3" name="Content Placeholder 2"/>
          <p:cNvSpPr>
            <a:spLocks noGrp="1"/>
          </p:cNvSpPr>
          <p:nvPr>
            <p:ph idx="1"/>
          </p:nvPr>
        </p:nvSpPr>
        <p:spPr>
          <a:xfrm>
            <a:off x="467544" y="1844824"/>
            <a:ext cx="8136904" cy="4679949"/>
          </a:xfrm>
        </p:spPr>
        <p:txBody>
          <a:bodyPr/>
          <a:lstStyle/>
          <a:p>
            <a:r>
              <a:rPr lang="en-GB" sz="2100" b="0" dirty="0"/>
              <a:t>No new complaints systems or processes.</a:t>
            </a:r>
          </a:p>
          <a:p>
            <a:r>
              <a:rPr lang="en-GB" sz="2100" b="0" dirty="0"/>
              <a:t>It is particularly important that there are effective ways of resolving disagreements about how a LA or health body have discharged their modified s42 duty, or about timeliness. </a:t>
            </a:r>
          </a:p>
          <a:p>
            <a:r>
              <a:rPr lang="en-GB" sz="2100" b="0" dirty="0"/>
              <a:t>In the first instance, families will be able to use the LA’s or health commissioning body’s complaints procedures. LAs and health commissioning bodies need to ensure that these procedures remain effective for the current context. </a:t>
            </a:r>
          </a:p>
          <a:p>
            <a:r>
              <a:rPr lang="en-GB" sz="2100" b="0" dirty="0"/>
              <a:t>SENDIASS will continue to have a key role to play in supporting families in finding the best way forward. </a:t>
            </a:r>
          </a:p>
          <a:p>
            <a:pPr marL="0" indent="0">
              <a:buNone/>
            </a:pPr>
            <a:endParaRPr lang="en-GB" dirty="0"/>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17</a:t>
            </a:fld>
            <a:endParaRPr lang="en-GB" dirty="0"/>
          </a:p>
        </p:txBody>
      </p:sp>
    </p:spTree>
    <p:extLst>
      <p:ext uri="{BB962C8B-B14F-4D97-AF65-F5344CB8AC3E}">
        <p14:creationId xmlns:p14="http://schemas.microsoft.com/office/powerpoint/2010/main" val="128756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260648"/>
            <a:ext cx="7775575" cy="647701"/>
          </a:xfrm>
        </p:spPr>
        <p:txBody>
          <a:bodyPr>
            <a:normAutofit fontScale="90000"/>
          </a:bodyPr>
          <a:lstStyle/>
          <a:p>
            <a:r>
              <a:rPr lang="en-GB" b="0" dirty="0"/>
              <a:t>Final tips</a:t>
            </a:r>
          </a:p>
        </p:txBody>
      </p:sp>
      <p:sp>
        <p:nvSpPr>
          <p:cNvPr id="3" name="Content Placeholder 2"/>
          <p:cNvSpPr>
            <a:spLocks noGrp="1"/>
          </p:cNvSpPr>
          <p:nvPr>
            <p:ph idx="1"/>
          </p:nvPr>
        </p:nvSpPr>
        <p:spPr>
          <a:xfrm>
            <a:off x="481264" y="1281262"/>
            <a:ext cx="7992243" cy="4679949"/>
          </a:xfrm>
        </p:spPr>
        <p:txBody>
          <a:bodyPr/>
          <a:lstStyle/>
          <a:p>
            <a:r>
              <a:rPr lang="en-GB" sz="2200" b="0" dirty="0"/>
              <a:t>Read the guidance</a:t>
            </a:r>
          </a:p>
          <a:p>
            <a:r>
              <a:rPr lang="en-GB" sz="2200" b="0" dirty="0"/>
              <a:t>Brief all SEND staff and other front line SEND staff</a:t>
            </a:r>
          </a:p>
          <a:p>
            <a:r>
              <a:rPr lang="en-GB" sz="2200" b="0" dirty="0"/>
              <a:t>Avoid blanket policies</a:t>
            </a:r>
          </a:p>
          <a:p>
            <a:r>
              <a:rPr lang="en-GB" sz="2200" b="0" dirty="0"/>
              <a:t>Keep records about decisions</a:t>
            </a:r>
          </a:p>
          <a:p>
            <a:r>
              <a:rPr lang="en-GB" sz="2200" b="0" dirty="0"/>
              <a:t>Keep in touch with parents and young people</a:t>
            </a:r>
          </a:p>
          <a:p>
            <a:r>
              <a:rPr lang="en-GB" sz="2200" b="0" dirty="0"/>
              <a:t>Support preparation for September transfers</a:t>
            </a:r>
          </a:p>
          <a:p>
            <a:r>
              <a:rPr lang="en-GB" sz="2200" b="0" dirty="0"/>
              <a:t>Keep creating solutions - “Necessity is the mother of invention”.</a:t>
            </a:r>
          </a:p>
          <a:p>
            <a:endParaRPr lang="en-GB" sz="2400" b="0" dirty="0"/>
          </a:p>
          <a:p>
            <a:endParaRPr lang="en-GB" sz="2400" b="0" dirty="0"/>
          </a:p>
          <a:p>
            <a:endParaRPr lang="en-GB" sz="2400" b="0" dirty="0"/>
          </a:p>
          <a:p>
            <a:endParaRPr lang="en-GB" sz="2400" b="0" dirty="0"/>
          </a:p>
          <a:p>
            <a:endParaRPr lang="en-GB" sz="2400" b="0" dirty="0"/>
          </a:p>
          <a:p>
            <a:endParaRPr lang="en-GB" sz="2400" b="0" dirty="0"/>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18</a:t>
            </a:fld>
            <a:endParaRPr lang="en-GB" dirty="0"/>
          </a:p>
        </p:txBody>
      </p:sp>
    </p:spTree>
    <p:extLst>
      <p:ext uri="{BB962C8B-B14F-4D97-AF65-F5344CB8AC3E}">
        <p14:creationId xmlns:p14="http://schemas.microsoft.com/office/powerpoint/2010/main" val="2401180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C55A3F-53CB-4BC8-895A-02463152A059}"/>
              </a:ext>
            </a:extLst>
          </p:cNvPr>
          <p:cNvSpPr>
            <a:spLocks noGrp="1"/>
          </p:cNvSpPr>
          <p:nvPr>
            <p:ph type="ctrTitle"/>
          </p:nvPr>
        </p:nvSpPr>
        <p:spPr>
          <a:xfrm>
            <a:off x="685800" y="2130427"/>
            <a:ext cx="7772400" cy="2090661"/>
          </a:xfrm>
        </p:spPr>
        <p:txBody>
          <a:bodyPr>
            <a:normAutofit fontScale="90000"/>
          </a:bodyPr>
          <a:lstStyle/>
          <a:p>
            <a:r>
              <a:rPr lang="en-US" sz="3600" dirty="0" smtClean="0"/>
              <a:t>Supporting </a:t>
            </a:r>
            <a:r>
              <a:rPr lang="en-US" sz="3600" dirty="0"/>
              <a:t>vulnerable children and people during the coronavirus (COVID-19) outbreak - actions for educational providers and other partners</a:t>
            </a:r>
            <a:endParaRPr lang="en-GB" sz="3600" dirty="0"/>
          </a:p>
        </p:txBody>
      </p:sp>
    </p:spTree>
    <p:extLst>
      <p:ext uri="{BB962C8B-B14F-4D97-AF65-F5344CB8AC3E}">
        <p14:creationId xmlns:p14="http://schemas.microsoft.com/office/powerpoint/2010/main" val="155787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Welcome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1651624"/>
              </p:ext>
            </p:extLst>
          </p:nvPr>
        </p:nvGraphicFramePr>
        <p:xfrm>
          <a:off x="323529" y="1628800"/>
          <a:ext cx="8352928" cy="4622800"/>
        </p:xfrm>
        <a:graphic>
          <a:graphicData uri="http://schemas.openxmlformats.org/drawingml/2006/table">
            <a:tbl>
              <a:tblPr firstRow="1" bandRow="1">
                <a:tableStyleId>{5C22544A-7EE6-4342-B048-85BDC9FD1C3A}</a:tableStyleId>
              </a:tblPr>
              <a:tblGrid>
                <a:gridCol w="3672408"/>
                <a:gridCol w="3600400"/>
                <a:gridCol w="1080120"/>
              </a:tblGrid>
              <a:tr h="370840">
                <a:tc>
                  <a:txBody>
                    <a:bodyPr/>
                    <a:lstStyle/>
                    <a:p>
                      <a:r>
                        <a:rPr lang="en-GB" sz="1600" dirty="0" smtClean="0"/>
                        <a:t>Agenda</a:t>
                      </a:r>
                      <a:endParaRPr lang="en-GB" sz="1600" dirty="0"/>
                    </a:p>
                  </a:txBody>
                  <a:tcPr/>
                </a:tc>
                <a:tc>
                  <a:txBody>
                    <a:bodyPr/>
                    <a:lstStyle/>
                    <a:p>
                      <a:r>
                        <a:rPr lang="en-GB" sz="1600" dirty="0" smtClean="0"/>
                        <a:t>Presenter</a:t>
                      </a:r>
                      <a:endParaRPr lang="en-GB" sz="1600" dirty="0"/>
                    </a:p>
                  </a:txBody>
                  <a:tcPr/>
                </a:tc>
                <a:tc>
                  <a:txBody>
                    <a:bodyPr/>
                    <a:lstStyle/>
                    <a:p>
                      <a:r>
                        <a:rPr lang="en-GB" sz="1600" dirty="0" smtClean="0"/>
                        <a:t>Time</a:t>
                      </a:r>
                      <a:endParaRPr lang="en-GB" sz="1600" dirty="0"/>
                    </a:p>
                  </a:txBody>
                  <a:tcPr/>
                </a:tc>
              </a:tr>
              <a:tr h="370840">
                <a:tc>
                  <a:txBody>
                    <a:bodyPr/>
                    <a:lstStyle/>
                    <a:p>
                      <a:r>
                        <a:rPr lang="en-GB" sz="1600" dirty="0" smtClean="0"/>
                        <a:t>Introduction and</a:t>
                      </a:r>
                      <a:r>
                        <a:rPr lang="en-GB" sz="1600" baseline="0" dirty="0" smtClean="0"/>
                        <a:t> welcome</a:t>
                      </a:r>
                      <a:endParaRPr lang="en-GB" sz="1600" dirty="0"/>
                    </a:p>
                  </a:txBody>
                  <a:tcPr/>
                </a:tc>
                <a:tc>
                  <a:txBody>
                    <a:bodyPr/>
                    <a:lstStyle/>
                    <a:p>
                      <a:r>
                        <a:rPr lang="en-GB" sz="1600" dirty="0" smtClean="0"/>
                        <a:t>Ruth Dennis –</a:t>
                      </a:r>
                      <a:r>
                        <a:rPr lang="en-GB" sz="1600" baseline="0" dirty="0" smtClean="0"/>
                        <a:t> Principal Educational Psychologist</a:t>
                      </a:r>
                      <a:endParaRPr lang="en-GB" sz="1600" dirty="0"/>
                    </a:p>
                  </a:txBody>
                  <a:tcPr/>
                </a:tc>
                <a:tc>
                  <a:txBody>
                    <a:bodyPr/>
                    <a:lstStyle/>
                    <a:p>
                      <a:r>
                        <a:rPr lang="en-GB" sz="1600" dirty="0" smtClean="0"/>
                        <a:t>9 .00</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Update on SEN Assessment Team and statutory systems</a:t>
                      </a:r>
                    </a:p>
                  </a:txBody>
                  <a:tcPr/>
                </a:tc>
                <a:tc>
                  <a:txBody>
                    <a:bodyPr/>
                    <a:lstStyle/>
                    <a:p>
                      <a:r>
                        <a:rPr lang="en-GB" sz="1600" baseline="0" dirty="0" smtClean="0"/>
                        <a:t>Niall Devlin  - Strategic Manager, Integrated Assessment, Children's Services</a:t>
                      </a:r>
                      <a:endParaRPr lang="en-GB" sz="1600" dirty="0"/>
                    </a:p>
                  </a:txBody>
                  <a:tcPr/>
                </a:tc>
                <a:tc>
                  <a:txBody>
                    <a:bodyPr/>
                    <a:lstStyle/>
                    <a:p>
                      <a:r>
                        <a:rPr lang="en-GB" sz="1600" dirty="0" smtClean="0"/>
                        <a:t>9.05</a:t>
                      </a:r>
                      <a:endParaRPr lang="en-GB" sz="1600" dirty="0"/>
                    </a:p>
                  </a:txBody>
                  <a:tcPr/>
                </a:tc>
              </a:tr>
              <a:tr h="370840">
                <a:tc>
                  <a:txBody>
                    <a:bodyPr/>
                    <a:lstStyle/>
                    <a:p>
                      <a:r>
                        <a:rPr lang="en-GB" sz="1600" dirty="0" smtClean="0"/>
                        <a:t>Agreed Definitions of</a:t>
                      </a:r>
                      <a:r>
                        <a:rPr lang="en-GB" sz="1600" baseline="0" dirty="0" smtClean="0"/>
                        <a:t> Learning Difficulties – Working Group outcomes</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Ruth Dennis –</a:t>
                      </a:r>
                      <a:r>
                        <a:rPr lang="en-GB" sz="1600" baseline="0" dirty="0" smtClean="0"/>
                        <a:t> Principal Educational Psychologist</a:t>
                      </a:r>
                      <a:endParaRPr lang="en-GB" sz="1600" dirty="0" smtClean="0"/>
                    </a:p>
                  </a:txBody>
                  <a:tcPr/>
                </a:tc>
                <a:tc>
                  <a:txBody>
                    <a:bodyPr/>
                    <a:lstStyle/>
                    <a:p>
                      <a:r>
                        <a:rPr lang="en-GB" sz="1600" dirty="0" smtClean="0"/>
                        <a:t>9.35</a:t>
                      </a:r>
                      <a:endParaRPr lang="en-GB" sz="1600" dirty="0"/>
                    </a:p>
                  </a:txBody>
                  <a:tcPr/>
                </a:tc>
              </a:tr>
              <a:tr h="370840">
                <a:tc>
                  <a:txBody>
                    <a:bodyPr/>
                    <a:lstStyle/>
                    <a:p>
                      <a:r>
                        <a:rPr lang="en-GB" sz="1600" dirty="0" smtClean="0"/>
                        <a:t>Revised Matrix of Need</a:t>
                      </a:r>
                      <a:endParaRPr lang="en-GB"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Ruth Dennis –</a:t>
                      </a:r>
                      <a:r>
                        <a:rPr lang="en-GB" sz="1600" baseline="0" dirty="0" smtClean="0"/>
                        <a:t> Principal Educational Psychologist</a:t>
                      </a:r>
                      <a:endParaRPr lang="en-GB" sz="1600" dirty="0" smtClean="0"/>
                    </a:p>
                  </a:txBody>
                  <a:tcPr/>
                </a:tc>
                <a:tc>
                  <a:txBody>
                    <a:bodyPr/>
                    <a:lstStyle/>
                    <a:p>
                      <a:r>
                        <a:rPr lang="en-GB" sz="1600" dirty="0" smtClean="0"/>
                        <a:t>10.00</a:t>
                      </a:r>
                      <a:endParaRPr lang="en-GB" sz="1600" dirty="0"/>
                    </a:p>
                  </a:txBody>
                  <a:tcPr/>
                </a:tc>
              </a:tr>
              <a:tr h="370840">
                <a:tc>
                  <a:txBody>
                    <a:bodyPr/>
                    <a:lstStyle/>
                    <a:p>
                      <a:r>
                        <a:rPr lang="en-GB" sz="1600" kern="1200" dirty="0" smtClean="0">
                          <a:solidFill>
                            <a:schemeClr val="dk1"/>
                          </a:solidFill>
                          <a:latin typeface="+mn-lt"/>
                          <a:ea typeface="+mn-ea"/>
                          <a:cs typeface="+mn-cs"/>
                        </a:rPr>
                        <a:t>Introducing the SCIL Team</a:t>
                      </a:r>
                      <a:endParaRPr lang="en-GB" sz="1600" kern="1200" dirty="0">
                        <a:solidFill>
                          <a:schemeClr val="dk1"/>
                        </a:solidFill>
                        <a:latin typeface="+mn-lt"/>
                        <a:ea typeface="+mn-ea"/>
                        <a:cs typeface="+mn-cs"/>
                      </a:endParaRPr>
                    </a:p>
                  </a:txBody>
                  <a:tcPr/>
                </a:tc>
                <a:tc>
                  <a:txBody>
                    <a:bodyPr/>
                    <a:lstStyle/>
                    <a:p>
                      <a:r>
                        <a:rPr lang="en-GB" sz="1600" dirty="0" smtClean="0"/>
                        <a:t>Kelsey Clark-Davies – Head of SCIL Team</a:t>
                      </a:r>
                      <a:endParaRPr lang="en-GB" sz="1600" dirty="0"/>
                    </a:p>
                  </a:txBody>
                  <a:tcPr/>
                </a:tc>
                <a:tc>
                  <a:txBody>
                    <a:bodyPr/>
                    <a:lstStyle/>
                    <a:p>
                      <a:r>
                        <a:rPr lang="en-GB" sz="1600" dirty="0" smtClean="0"/>
                        <a:t>10.05</a:t>
                      </a:r>
                      <a:endParaRPr lang="en-GB" sz="1600" dirty="0"/>
                    </a:p>
                  </a:txBody>
                  <a:tcPr/>
                </a:tc>
              </a:tr>
              <a:tr h="370840">
                <a:tc>
                  <a:txBody>
                    <a:bodyPr/>
                    <a:lstStyle/>
                    <a:p>
                      <a:r>
                        <a:rPr lang="en-GB" sz="1600" kern="1200" dirty="0" smtClean="0">
                          <a:solidFill>
                            <a:schemeClr val="dk1"/>
                          </a:solidFill>
                          <a:latin typeface="+mn-lt"/>
                          <a:ea typeface="+mn-ea"/>
                          <a:cs typeface="+mn-cs"/>
                        </a:rPr>
                        <a:t>SEND and School Improvement</a:t>
                      </a:r>
                      <a:endParaRPr lang="en-GB" sz="1600" kern="1200" dirty="0">
                        <a:solidFill>
                          <a:schemeClr val="dk1"/>
                        </a:solidFill>
                        <a:latin typeface="+mn-lt"/>
                        <a:ea typeface="+mn-ea"/>
                        <a:cs typeface="+mn-cs"/>
                      </a:endParaRPr>
                    </a:p>
                  </a:txBody>
                  <a:tcPr/>
                </a:tc>
                <a:tc>
                  <a:txBody>
                    <a:bodyPr/>
                    <a:lstStyle/>
                    <a:p>
                      <a:r>
                        <a:rPr lang="en-GB" sz="1600" dirty="0" smtClean="0"/>
                        <a:t>Alice Ngondi - Education Adviser for Special and PRU settings</a:t>
                      </a:r>
                      <a:endParaRPr lang="en-GB" sz="1600" dirty="0"/>
                    </a:p>
                  </a:txBody>
                  <a:tcPr/>
                </a:tc>
                <a:tc>
                  <a:txBody>
                    <a:bodyPr/>
                    <a:lstStyle/>
                    <a:p>
                      <a:r>
                        <a:rPr lang="en-GB" sz="1600" dirty="0" smtClean="0"/>
                        <a:t>10.35</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Annual Review Process</a:t>
                      </a:r>
                    </a:p>
                  </a:txBody>
                  <a:tcPr/>
                </a:tc>
                <a:tc>
                  <a:txBody>
                    <a:bodyPr/>
                    <a:lstStyle/>
                    <a:p>
                      <a:r>
                        <a:rPr lang="en-GB" sz="1600" kern="1200" dirty="0" smtClean="0">
                          <a:solidFill>
                            <a:schemeClr val="dk1"/>
                          </a:solidFill>
                          <a:latin typeface="+mn-lt"/>
                          <a:ea typeface="+mn-ea"/>
                          <a:cs typeface="+mn-cs"/>
                        </a:rPr>
                        <a:t>SEN Assessment Team</a:t>
                      </a:r>
                      <a:endParaRPr lang="en-GB" sz="1600" kern="1200" dirty="0">
                        <a:solidFill>
                          <a:schemeClr val="dk1"/>
                        </a:solidFill>
                        <a:latin typeface="+mn-lt"/>
                        <a:ea typeface="+mn-ea"/>
                        <a:cs typeface="+mn-cs"/>
                      </a:endParaRPr>
                    </a:p>
                  </a:txBody>
                  <a:tcPr/>
                </a:tc>
                <a:tc>
                  <a:txBody>
                    <a:bodyPr/>
                    <a:lstStyle/>
                    <a:p>
                      <a:r>
                        <a:rPr lang="en-GB" sz="1600" dirty="0" smtClean="0"/>
                        <a:t>11.05</a:t>
                      </a:r>
                      <a:endParaRPr lang="en-GB"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dk1"/>
                          </a:solidFill>
                          <a:latin typeface="+mn-lt"/>
                          <a:ea typeface="+mn-ea"/>
                          <a:cs typeface="+mn-cs"/>
                        </a:rPr>
                        <a:t>Any Questions</a:t>
                      </a:r>
                    </a:p>
                  </a:txBody>
                  <a:tcPr/>
                </a:tc>
                <a:tc>
                  <a:txBody>
                    <a:bodyPr/>
                    <a:lstStyle/>
                    <a:p>
                      <a:endParaRPr lang="en-GB" sz="1600" kern="1200" dirty="0">
                        <a:solidFill>
                          <a:schemeClr val="dk1"/>
                        </a:solidFill>
                        <a:latin typeface="+mn-lt"/>
                        <a:ea typeface="+mn-ea"/>
                        <a:cs typeface="+mn-cs"/>
                      </a:endParaRPr>
                    </a:p>
                  </a:txBody>
                  <a:tcPr/>
                </a:tc>
                <a:tc>
                  <a:txBody>
                    <a:bodyPr/>
                    <a:lstStyle/>
                    <a:p>
                      <a:r>
                        <a:rPr lang="en-GB" sz="1600" dirty="0" smtClean="0"/>
                        <a:t>11.35</a:t>
                      </a:r>
                      <a:endParaRPr lang="en-GB" sz="1600" dirty="0"/>
                    </a:p>
                  </a:txBody>
                  <a:tcPr/>
                </a:tc>
              </a:tr>
            </a:tbl>
          </a:graphicData>
        </a:graphic>
      </p:graphicFrame>
    </p:spTree>
    <p:extLst>
      <p:ext uri="{BB962C8B-B14F-4D97-AF65-F5344CB8AC3E}">
        <p14:creationId xmlns:p14="http://schemas.microsoft.com/office/powerpoint/2010/main" val="23003155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 xmlns:a16="http://schemas.microsoft.com/office/drawing/2014/main" id="{4D7B7C82-F6E1-4676-A90D-BE48DEDBBF70}"/>
              </a:ext>
            </a:extLst>
          </p:cNvPr>
          <p:cNvSpPr>
            <a:spLocks noGrp="1"/>
          </p:cNvSpPr>
          <p:nvPr>
            <p:ph idx="1"/>
          </p:nvPr>
        </p:nvSpPr>
        <p:spPr>
          <a:xfrm>
            <a:off x="683568" y="548680"/>
            <a:ext cx="7775575" cy="5544269"/>
          </a:xfrm>
        </p:spPr>
        <p:txBody>
          <a:bodyPr>
            <a:noAutofit/>
          </a:bodyPr>
          <a:lstStyle/>
          <a:p>
            <a:r>
              <a:rPr lang="en-US" sz="2400" b="0" dirty="0"/>
              <a:t>Vulnerable children and young people’s attendance </a:t>
            </a:r>
            <a:r>
              <a:rPr lang="en-US" sz="2400" dirty="0"/>
              <a:t>is expected</a:t>
            </a:r>
            <a:r>
              <a:rPr lang="en-US" sz="2400" b="0" dirty="0"/>
              <a:t>, where it is appropriate for them (that is, where there are no shielding concerns for the child or their household, and/or following a risk assessment for children with an EHC plan) </a:t>
            </a:r>
          </a:p>
          <a:p>
            <a:r>
              <a:rPr lang="en-US" sz="2400" b="0" dirty="0"/>
              <a:t>For vulnerable children and young people who have an education health and care (EHC) plan, </a:t>
            </a:r>
            <a:r>
              <a:rPr lang="en-US" sz="2400" dirty="0"/>
              <a:t>attendance is expected </a:t>
            </a:r>
            <a:r>
              <a:rPr lang="en-US" sz="2400" b="0" dirty="0"/>
              <a:t>where it is determined, </a:t>
            </a:r>
            <a:r>
              <a:rPr lang="en-US" sz="2400" dirty="0"/>
              <a:t>following risk assessment</a:t>
            </a:r>
            <a:r>
              <a:rPr lang="en-US" sz="2400" b="0" dirty="0"/>
              <a:t>, that their needs can be as </a:t>
            </a:r>
            <a:r>
              <a:rPr lang="en-US" sz="2400" dirty="0"/>
              <a:t>safely or more safely </a:t>
            </a:r>
            <a:r>
              <a:rPr lang="en-US" sz="2400" b="0" dirty="0"/>
              <a:t>met in the educational environment</a:t>
            </a:r>
          </a:p>
          <a:p>
            <a:r>
              <a:rPr lang="en-US" sz="2400" b="0" dirty="0"/>
              <a:t>Vulnerable children and young people - </a:t>
            </a:r>
            <a:r>
              <a:rPr lang="en-US" sz="2400" dirty="0"/>
              <a:t>regardless of year group </a:t>
            </a:r>
            <a:r>
              <a:rPr lang="en-US" sz="2400" b="0" dirty="0"/>
              <a:t>- that have </a:t>
            </a:r>
            <a:r>
              <a:rPr lang="en-US" sz="2000" b="0" dirty="0"/>
              <a:t>not</a:t>
            </a:r>
            <a:r>
              <a:rPr lang="en-US" sz="2400" b="0" dirty="0"/>
              <a:t> been attending in the recent period </a:t>
            </a:r>
            <a:r>
              <a:rPr lang="en-US" sz="2400" dirty="0"/>
              <a:t>are expected to return to nursery, early years, school or college provision </a:t>
            </a:r>
            <a:r>
              <a:rPr lang="en-US" sz="2400" b="0" dirty="0">
                <a:solidFill>
                  <a:schemeClr val="accent3">
                    <a:lumMod val="75000"/>
                  </a:schemeClr>
                </a:solidFill>
              </a:rPr>
              <a:t>where this would now be appropriate </a:t>
            </a:r>
            <a:r>
              <a:rPr lang="en-US" sz="2400" b="0" dirty="0"/>
              <a:t>for them to do so. </a:t>
            </a:r>
            <a:endParaRPr lang="en-GB" sz="2400" b="0" dirty="0"/>
          </a:p>
        </p:txBody>
      </p:sp>
      <p:sp>
        <p:nvSpPr>
          <p:cNvPr id="3" name="Slide Number Placeholder 2">
            <a:extLst>
              <a:ext uri="{FF2B5EF4-FFF2-40B4-BE49-F238E27FC236}">
                <a16:creationId xmlns="" xmlns:a16="http://schemas.microsoft.com/office/drawing/2014/main" id="{7D965398-100F-4C6B-8E51-027DF8734421}"/>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20</a:t>
            </a:fld>
            <a:endParaRPr lang="en-GB" dirty="0"/>
          </a:p>
        </p:txBody>
      </p:sp>
    </p:spTree>
    <p:extLst>
      <p:ext uri="{BB962C8B-B14F-4D97-AF65-F5344CB8AC3E}">
        <p14:creationId xmlns:p14="http://schemas.microsoft.com/office/powerpoint/2010/main" val="2279590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242B38-4D92-49E5-9EF1-445B7F64154D}"/>
              </a:ext>
            </a:extLst>
          </p:cNvPr>
          <p:cNvSpPr>
            <a:spLocks noGrp="1"/>
          </p:cNvSpPr>
          <p:nvPr>
            <p:ph type="title"/>
          </p:nvPr>
        </p:nvSpPr>
        <p:spPr>
          <a:xfrm>
            <a:off x="827584" y="531729"/>
            <a:ext cx="7848872" cy="953055"/>
          </a:xfrm>
        </p:spPr>
        <p:txBody>
          <a:bodyPr>
            <a:noAutofit/>
          </a:bodyPr>
          <a:lstStyle/>
          <a:p>
            <a:r>
              <a:rPr lang="en-GB" sz="2800" dirty="0"/>
              <a:t>When and how do we decide when it is appropriate?</a:t>
            </a:r>
          </a:p>
        </p:txBody>
      </p:sp>
      <p:sp>
        <p:nvSpPr>
          <p:cNvPr id="3" name="Content Placeholder 2">
            <a:extLst>
              <a:ext uri="{FF2B5EF4-FFF2-40B4-BE49-F238E27FC236}">
                <a16:creationId xmlns="" xmlns:a16="http://schemas.microsoft.com/office/drawing/2014/main" id="{A1513260-22A0-4249-B02B-E175ED0C3F31}"/>
              </a:ext>
            </a:extLst>
          </p:cNvPr>
          <p:cNvSpPr>
            <a:spLocks noGrp="1"/>
          </p:cNvSpPr>
          <p:nvPr>
            <p:ph idx="1"/>
          </p:nvPr>
        </p:nvSpPr>
        <p:spPr/>
        <p:txBody>
          <a:bodyPr>
            <a:noAutofit/>
          </a:bodyPr>
          <a:lstStyle/>
          <a:p>
            <a:r>
              <a:rPr lang="en-US" sz="2400" b="0" dirty="0"/>
              <a:t>Educational providers, local authorities, social workers, parents/</a:t>
            </a:r>
            <a:r>
              <a:rPr lang="en-US" sz="2400" b="0" dirty="0" err="1"/>
              <a:t>carers</a:t>
            </a:r>
            <a:r>
              <a:rPr lang="en-US" sz="2400" b="0" dirty="0"/>
              <a:t> and other relevant professionals (where applicable) should work together closely to consider factors, such as the balance of risk, including </a:t>
            </a:r>
            <a:r>
              <a:rPr lang="en-US" sz="2400" b="0" i="1" dirty="0"/>
              <a:t>health vulnerabilities</a:t>
            </a:r>
            <a:r>
              <a:rPr lang="en-US" sz="2400" b="0" dirty="0"/>
              <a:t>, </a:t>
            </a:r>
            <a:r>
              <a:rPr lang="en-US" sz="2400" dirty="0"/>
              <a:t>family circumstances</a:t>
            </a:r>
            <a:r>
              <a:rPr lang="en-US" sz="2400" b="0" dirty="0"/>
              <a:t>, </a:t>
            </a:r>
            <a:r>
              <a:rPr lang="en-US" sz="2400" dirty="0"/>
              <a:t>risks outside the home</a:t>
            </a:r>
            <a:r>
              <a:rPr lang="en-US" sz="2400" b="0" dirty="0"/>
              <a:t>, and the child or young person’s </a:t>
            </a:r>
            <a:r>
              <a:rPr lang="en-US" sz="2400" dirty="0"/>
              <a:t>assessed special educational needs</a:t>
            </a:r>
            <a:r>
              <a:rPr lang="en-US" sz="2400" b="0" dirty="0"/>
              <a:t>, where relevant.</a:t>
            </a:r>
          </a:p>
          <a:p>
            <a:r>
              <a:rPr lang="en-US" sz="2400" b="0" dirty="0"/>
              <a:t>Parents </a:t>
            </a:r>
            <a:r>
              <a:rPr lang="en-US" sz="2400" dirty="0"/>
              <a:t>will not </a:t>
            </a:r>
            <a:r>
              <a:rPr lang="en-US" sz="2400" b="0" dirty="0"/>
              <a:t>be </a:t>
            </a:r>
            <a:r>
              <a:rPr lang="en-US" sz="2400" b="0" dirty="0" err="1"/>
              <a:t>penalised</a:t>
            </a:r>
            <a:r>
              <a:rPr lang="en-US" sz="2400" b="0" dirty="0"/>
              <a:t> if their child does not attend educational provision. We expect educational providers and other relevant partners to work with and support the relevant families and pupils to return to school, where attendance is appropriate</a:t>
            </a:r>
            <a:endParaRPr lang="en-GB" sz="2400" b="0" dirty="0"/>
          </a:p>
        </p:txBody>
      </p:sp>
      <p:sp>
        <p:nvSpPr>
          <p:cNvPr id="4" name="Slide Number Placeholder 3">
            <a:extLst>
              <a:ext uri="{FF2B5EF4-FFF2-40B4-BE49-F238E27FC236}">
                <a16:creationId xmlns="" xmlns:a16="http://schemas.microsoft.com/office/drawing/2014/main" id="{672E78AC-E1E0-48FF-984A-0BA65CD03809}"/>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21</a:t>
            </a:fld>
            <a:endParaRPr lang="en-GB" dirty="0"/>
          </a:p>
        </p:txBody>
      </p:sp>
    </p:spTree>
    <p:extLst>
      <p:ext uri="{BB962C8B-B14F-4D97-AF65-F5344CB8AC3E}">
        <p14:creationId xmlns:p14="http://schemas.microsoft.com/office/powerpoint/2010/main" val="177095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FD562BB4-6A10-4BF4-A802-3C91ADF2FFEA}"/>
              </a:ext>
            </a:extLst>
          </p:cNvPr>
          <p:cNvSpPr>
            <a:spLocks noGrp="1"/>
          </p:cNvSpPr>
          <p:nvPr>
            <p:ph idx="1"/>
          </p:nvPr>
        </p:nvSpPr>
        <p:spPr>
          <a:xfrm>
            <a:off x="539552" y="1052736"/>
            <a:ext cx="7775575" cy="4680520"/>
          </a:xfrm>
        </p:spPr>
        <p:txBody>
          <a:bodyPr>
            <a:normAutofit fontScale="70000" lnSpcReduction="20000"/>
          </a:bodyPr>
          <a:lstStyle/>
          <a:p>
            <a:r>
              <a:rPr lang="en-US" b="0" dirty="0"/>
              <a:t>Local authorities to conduct a risk assessment - in consultation with educational settings and parents/</a:t>
            </a:r>
            <a:r>
              <a:rPr lang="en-US" b="0" dirty="0" err="1"/>
              <a:t>carers</a:t>
            </a:r>
            <a:r>
              <a:rPr lang="en-US" b="0" dirty="0"/>
              <a:t> - to determine whether children and young people’s needs can be met as </a:t>
            </a:r>
            <a:r>
              <a:rPr lang="en-US" dirty="0"/>
              <a:t>safely or more safely </a:t>
            </a:r>
            <a:r>
              <a:rPr lang="en-US" b="0" dirty="0"/>
              <a:t>in the educational environment. </a:t>
            </a:r>
          </a:p>
          <a:p>
            <a:r>
              <a:rPr lang="en-US" b="0" dirty="0"/>
              <a:t>Local authorities and educational providers to </a:t>
            </a:r>
            <a:r>
              <a:rPr lang="en-US" dirty="0"/>
              <a:t>keep risk assessments under review,</a:t>
            </a:r>
            <a:r>
              <a:rPr lang="en-US" b="0" dirty="0"/>
              <a:t> in case circumstances change and a different decision is more appropriate.</a:t>
            </a:r>
          </a:p>
          <a:p>
            <a:r>
              <a:rPr lang="en-US" b="0" dirty="0"/>
              <a:t>Schools, colleges and local authorities should ensure risk assessments are kept up to date so that pupils and students can be brought back in, </a:t>
            </a:r>
            <a:r>
              <a:rPr lang="en-US" dirty="0"/>
              <a:t>in any year group</a:t>
            </a:r>
            <a:r>
              <a:rPr lang="en-US" b="0" dirty="0"/>
              <a:t>, where circumstances change, for example if it is becoming unsustainable for parents and </a:t>
            </a:r>
            <a:r>
              <a:rPr lang="en-US" b="0" dirty="0" err="1"/>
              <a:t>carers</a:t>
            </a:r>
            <a:r>
              <a:rPr lang="en-US" b="0" dirty="0"/>
              <a:t> to care for their child week-round.</a:t>
            </a:r>
          </a:p>
          <a:p>
            <a:r>
              <a:rPr lang="en-US" b="0" dirty="0"/>
              <a:t>This </a:t>
            </a:r>
            <a:r>
              <a:rPr lang="en-US" dirty="0"/>
              <a:t>includes children and young people </a:t>
            </a:r>
            <a:r>
              <a:rPr lang="en-US" b="0" dirty="0"/>
              <a:t>who are placed in </a:t>
            </a:r>
            <a:r>
              <a:rPr lang="en-US" dirty="0"/>
              <a:t>special units </a:t>
            </a:r>
            <a:r>
              <a:rPr lang="en-US" b="0" dirty="0"/>
              <a:t>and </a:t>
            </a:r>
            <a:r>
              <a:rPr lang="en-US" dirty="0"/>
              <a:t>resourced provision </a:t>
            </a:r>
            <a:r>
              <a:rPr lang="en-US" b="0" dirty="0"/>
              <a:t>attached to a mainstream school, since they are </a:t>
            </a:r>
            <a:r>
              <a:rPr lang="en-US" dirty="0"/>
              <a:t>recorded on the roll of the mainstream school.</a:t>
            </a:r>
            <a:endParaRPr lang="en-GB" dirty="0"/>
          </a:p>
        </p:txBody>
      </p:sp>
      <p:sp>
        <p:nvSpPr>
          <p:cNvPr id="4" name="Slide Number Placeholder 3">
            <a:extLst>
              <a:ext uri="{FF2B5EF4-FFF2-40B4-BE49-F238E27FC236}">
                <a16:creationId xmlns="" xmlns:a16="http://schemas.microsoft.com/office/drawing/2014/main" id="{3197CAC1-4AFF-4796-B4C3-B91377C08A05}"/>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22</a:t>
            </a:fld>
            <a:endParaRPr lang="en-GB" dirty="0"/>
          </a:p>
        </p:txBody>
      </p:sp>
    </p:spTree>
    <p:extLst>
      <p:ext uri="{BB962C8B-B14F-4D97-AF65-F5344CB8AC3E}">
        <p14:creationId xmlns:p14="http://schemas.microsoft.com/office/powerpoint/2010/main" val="1164321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909A41-1824-47E6-823E-EA41C0CFC0A9}"/>
              </a:ext>
            </a:extLst>
          </p:cNvPr>
          <p:cNvSpPr>
            <a:spLocks noGrp="1"/>
          </p:cNvSpPr>
          <p:nvPr>
            <p:ph type="title"/>
          </p:nvPr>
        </p:nvSpPr>
        <p:spPr/>
        <p:txBody>
          <a:bodyPr/>
          <a:lstStyle/>
          <a:p>
            <a:r>
              <a:rPr lang="en-US" dirty="0"/>
              <a:t>(SEND) risk assessments</a:t>
            </a:r>
            <a:endParaRPr lang="en-GB" dirty="0"/>
          </a:p>
        </p:txBody>
      </p:sp>
      <p:sp>
        <p:nvSpPr>
          <p:cNvPr id="3" name="Content Placeholder 2">
            <a:extLst>
              <a:ext uri="{FF2B5EF4-FFF2-40B4-BE49-F238E27FC236}">
                <a16:creationId xmlns="" xmlns:a16="http://schemas.microsoft.com/office/drawing/2014/main" id="{342F2A47-CE35-466A-91BF-07BE76886110}"/>
              </a:ext>
            </a:extLst>
          </p:cNvPr>
          <p:cNvSpPr>
            <a:spLocks noGrp="1"/>
          </p:cNvSpPr>
          <p:nvPr>
            <p:ph idx="1"/>
          </p:nvPr>
        </p:nvSpPr>
        <p:spPr/>
        <p:txBody>
          <a:bodyPr>
            <a:normAutofit fontScale="92500" lnSpcReduction="20000"/>
          </a:bodyPr>
          <a:lstStyle/>
          <a:p>
            <a:r>
              <a:rPr lang="en-US" dirty="0"/>
              <a:t>Schools, colleges and local authorities have latitude to use special educational needs and disability (SEND) risk assessments also for children and young people who have SEND without an EHC plan, where they feel it would be beneficial, for instance for children on SEN support who have complex needs. This means they can use this as a mechanism to bring back pupils and students with SEND who need it, in other year groups, even if they do not have an EHC plan.</a:t>
            </a:r>
            <a:endParaRPr lang="en-GB" dirty="0"/>
          </a:p>
        </p:txBody>
      </p:sp>
      <p:sp>
        <p:nvSpPr>
          <p:cNvPr id="4" name="Slide Number Placeholder 3">
            <a:extLst>
              <a:ext uri="{FF2B5EF4-FFF2-40B4-BE49-F238E27FC236}">
                <a16:creationId xmlns="" xmlns:a16="http://schemas.microsoft.com/office/drawing/2014/main" id="{17B00D12-CBD1-4592-875E-70FC78CAEA5D}"/>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23</a:t>
            </a:fld>
            <a:endParaRPr lang="en-GB" dirty="0"/>
          </a:p>
        </p:txBody>
      </p:sp>
    </p:spTree>
    <p:extLst>
      <p:ext uri="{BB962C8B-B14F-4D97-AF65-F5344CB8AC3E}">
        <p14:creationId xmlns:p14="http://schemas.microsoft.com/office/powerpoint/2010/main" val="2442858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1E2703-87BE-420F-8220-53740CD4EA1C}"/>
              </a:ext>
            </a:extLst>
          </p:cNvPr>
          <p:cNvSpPr>
            <a:spLocks noGrp="1"/>
          </p:cNvSpPr>
          <p:nvPr>
            <p:ph type="title"/>
          </p:nvPr>
        </p:nvSpPr>
        <p:spPr/>
        <p:txBody>
          <a:bodyPr>
            <a:normAutofit/>
          </a:bodyPr>
          <a:lstStyle/>
          <a:p>
            <a:r>
              <a:rPr lang="en-US" sz="3200" dirty="0"/>
              <a:t>EHC plans can safely be supported at home. This could be for various reasons, including because</a:t>
            </a:r>
            <a:endParaRPr lang="en-GB" sz="3200" dirty="0"/>
          </a:p>
        </p:txBody>
      </p:sp>
      <p:sp>
        <p:nvSpPr>
          <p:cNvPr id="3" name="Content Placeholder 2">
            <a:extLst>
              <a:ext uri="{FF2B5EF4-FFF2-40B4-BE49-F238E27FC236}">
                <a16:creationId xmlns="" xmlns:a16="http://schemas.microsoft.com/office/drawing/2014/main" id="{6B25C34B-F52F-478D-BDC4-3D44C0E5719A}"/>
              </a:ext>
            </a:extLst>
          </p:cNvPr>
          <p:cNvSpPr>
            <a:spLocks noGrp="1"/>
          </p:cNvSpPr>
          <p:nvPr>
            <p:ph idx="1"/>
          </p:nvPr>
        </p:nvSpPr>
        <p:spPr/>
        <p:txBody>
          <a:bodyPr>
            <a:normAutofit fontScale="92500" lnSpcReduction="20000"/>
          </a:bodyPr>
          <a:lstStyle/>
          <a:p>
            <a:r>
              <a:rPr lang="en-US" b="0" dirty="0" smtClean="0"/>
              <a:t>they </a:t>
            </a:r>
            <a:r>
              <a:rPr lang="en-US" b="0" dirty="0"/>
              <a:t>do not need </a:t>
            </a:r>
            <a:r>
              <a:rPr lang="en-US" dirty="0"/>
              <a:t>irreplaceable care </a:t>
            </a:r>
            <a:r>
              <a:rPr lang="en-US" b="0" dirty="0"/>
              <a:t>or </a:t>
            </a:r>
            <a:r>
              <a:rPr lang="en-US" dirty="0"/>
              <a:t>health provis</a:t>
            </a:r>
            <a:r>
              <a:rPr lang="en-US" b="0" dirty="0"/>
              <a:t>ion</a:t>
            </a:r>
          </a:p>
          <a:p>
            <a:r>
              <a:rPr lang="en-US" b="0" dirty="0"/>
              <a:t>the </a:t>
            </a:r>
            <a:r>
              <a:rPr lang="en-US" dirty="0"/>
              <a:t>services </a:t>
            </a:r>
            <a:r>
              <a:rPr lang="en-US" b="0" dirty="0"/>
              <a:t>they most need can be </a:t>
            </a:r>
            <a:r>
              <a:rPr lang="en-US" dirty="0"/>
              <a:t>moved</a:t>
            </a:r>
            <a:r>
              <a:rPr lang="en-US" b="0" dirty="0"/>
              <a:t> from their educational setting into their </a:t>
            </a:r>
            <a:r>
              <a:rPr lang="en-US" dirty="0"/>
              <a:t>home</a:t>
            </a:r>
          </a:p>
          <a:p>
            <a:r>
              <a:rPr lang="en-US" b="0" dirty="0"/>
              <a:t>their </a:t>
            </a:r>
            <a:r>
              <a:rPr lang="en-US" dirty="0"/>
              <a:t>parents can meet their needs full</a:t>
            </a:r>
            <a:r>
              <a:rPr lang="en-US" b="0" dirty="0"/>
              <a:t>-time</a:t>
            </a:r>
          </a:p>
          <a:p>
            <a:r>
              <a:rPr lang="en-US" b="0" dirty="0"/>
              <a:t>they are able to </a:t>
            </a:r>
            <a:r>
              <a:rPr lang="en-US" dirty="0"/>
              <a:t>follow hygiene </a:t>
            </a:r>
            <a:r>
              <a:rPr lang="en-US" b="0" dirty="0"/>
              <a:t>and </a:t>
            </a:r>
            <a:r>
              <a:rPr lang="en-US" dirty="0"/>
              <a:t>social distancing practices</a:t>
            </a:r>
            <a:r>
              <a:rPr lang="en-US" b="0" dirty="0"/>
              <a:t> at </a:t>
            </a:r>
            <a:r>
              <a:rPr lang="en-US" dirty="0"/>
              <a:t>home</a:t>
            </a:r>
          </a:p>
          <a:p>
            <a:r>
              <a:rPr lang="en-US" b="0" dirty="0"/>
              <a:t>due to their </a:t>
            </a:r>
            <a:r>
              <a:rPr lang="en-US" dirty="0"/>
              <a:t>health vulnerabilities</a:t>
            </a:r>
            <a:r>
              <a:rPr lang="en-US" b="0" dirty="0"/>
              <a:t>, they are </a:t>
            </a:r>
            <a:r>
              <a:rPr lang="en-US" dirty="0"/>
              <a:t>safer</a:t>
            </a:r>
            <a:r>
              <a:rPr lang="en-US" b="0" dirty="0"/>
              <a:t> in the more stringent social distancing environment of their </a:t>
            </a:r>
            <a:r>
              <a:rPr lang="en-US" dirty="0"/>
              <a:t>home</a:t>
            </a:r>
            <a:endParaRPr lang="en-GB" dirty="0"/>
          </a:p>
        </p:txBody>
      </p:sp>
      <p:sp>
        <p:nvSpPr>
          <p:cNvPr id="4" name="Slide Number Placeholder 3">
            <a:extLst>
              <a:ext uri="{FF2B5EF4-FFF2-40B4-BE49-F238E27FC236}">
                <a16:creationId xmlns="" xmlns:a16="http://schemas.microsoft.com/office/drawing/2014/main" id="{923D9DBC-286B-49AF-B0F9-1C27A97E4133}"/>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24</a:t>
            </a:fld>
            <a:endParaRPr lang="en-GB" dirty="0"/>
          </a:p>
        </p:txBody>
      </p:sp>
    </p:spTree>
    <p:extLst>
      <p:ext uri="{BB962C8B-B14F-4D97-AF65-F5344CB8AC3E}">
        <p14:creationId xmlns:p14="http://schemas.microsoft.com/office/powerpoint/2010/main" val="3294436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67FC62-3536-4082-877F-CAF7182BC4DA}"/>
              </a:ext>
            </a:extLst>
          </p:cNvPr>
          <p:cNvSpPr>
            <a:spLocks noGrp="1"/>
          </p:cNvSpPr>
          <p:nvPr>
            <p:ph type="title"/>
          </p:nvPr>
        </p:nvSpPr>
        <p:spPr/>
        <p:txBody>
          <a:bodyPr>
            <a:noAutofit/>
          </a:bodyPr>
          <a:lstStyle/>
          <a:p>
            <a:r>
              <a:rPr lang="en-US" sz="2400" dirty="0"/>
              <a:t>Risk assessments should consider which children and young people with EHC plans may benefit more from remaining at school or college than at home.</a:t>
            </a:r>
            <a:endParaRPr lang="en-GB" sz="2400" dirty="0"/>
          </a:p>
        </p:txBody>
      </p:sp>
      <p:sp>
        <p:nvSpPr>
          <p:cNvPr id="3" name="Content Placeholder 2">
            <a:extLst>
              <a:ext uri="{FF2B5EF4-FFF2-40B4-BE49-F238E27FC236}">
                <a16:creationId xmlns="" xmlns:a16="http://schemas.microsoft.com/office/drawing/2014/main" id="{E2FD5F2C-7BED-454E-AD94-0036BA8D00F4}"/>
              </a:ext>
            </a:extLst>
          </p:cNvPr>
          <p:cNvSpPr>
            <a:spLocks noGrp="1"/>
          </p:cNvSpPr>
          <p:nvPr>
            <p:ph idx="1"/>
          </p:nvPr>
        </p:nvSpPr>
        <p:spPr>
          <a:xfrm>
            <a:off x="467544" y="1556792"/>
            <a:ext cx="8229600" cy="4741987"/>
          </a:xfrm>
        </p:spPr>
        <p:txBody>
          <a:bodyPr>
            <a:noAutofit/>
          </a:bodyPr>
          <a:lstStyle/>
          <a:p>
            <a:r>
              <a:rPr lang="en-US" sz="2000" b="0" dirty="0"/>
              <a:t>CYP is </a:t>
            </a:r>
            <a:r>
              <a:rPr lang="en-US" sz="2000" dirty="0"/>
              <a:t>receiving personal care </a:t>
            </a:r>
            <a:r>
              <a:rPr lang="en-US" sz="2000" b="0" dirty="0"/>
              <a:t>or </a:t>
            </a:r>
            <a:r>
              <a:rPr lang="en-US" sz="2000" dirty="0"/>
              <a:t>healthcare</a:t>
            </a:r>
            <a:r>
              <a:rPr lang="en-US" sz="2000" b="0" dirty="0"/>
              <a:t> at their </a:t>
            </a:r>
            <a:r>
              <a:rPr lang="en-US" sz="2000" dirty="0"/>
              <a:t>school or college </a:t>
            </a:r>
            <a:r>
              <a:rPr lang="en-US" sz="2000" b="0" dirty="0"/>
              <a:t>which cannot be replicated at home</a:t>
            </a:r>
          </a:p>
          <a:p>
            <a:r>
              <a:rPr lang="en-US" sz="2000" b="0" dirty="0"/>
              <a:t>it is </a:t>
            </a:r>
            <a:r>
              <a:rPr lang="en-US" sz="2000" dirty="0"/>
              <a:t>not sustainable for parents or </a:t>
            </a:r>
            <a:r>
              <a:rPr lang="en-US" sz="2000" dirty="0" err="1"/>
              <a:t>carers</a:t>
            </a:r>
            <a:r>
              <a:rPr lang="en-US" sz="2000" dirty="0"/>
              <a:t> to meet their child’s ne</a:t>
            </a:r>
            <a:r>
              <a:rPr lang="en-US" sz="2000" b="0" dirty="0"/>
              <a:t>eds full-time for an extended period (for example, those attending day settings whose parents/</a:t>
            </a:r>
            <a:r>
              <a:rPr lang="en-US" sz="2000" b="0" dirty="0" err="1"/>
              <a:t>carers</a:t>
            </a:r>
            <a:r>
              <a:rPr lang="en-US" sz="2000" b="0" dirty="0"/>
              <a:t> meet their personal care, mobility or other needs in evenings and weekends, but where this would not be sustainable full-time)</a:t>
            </a:r>
          </a:p>
          <a:p>
            <a:r>
              <a:rPr lang="en-US" sz="2000" dirty="0"/>
              <a:t>CYP would face other risks out of school or col</a:t>
            </a:r>
            <a:r>
              <a:rPr lang="en-US" sz="2000" b="0" dirty="0"/>
              <a:t>lege (for example, if it is more feasible for them to follow social distancing and good hygiene practices within the routine and familiarity of their school or college day, or where their </a:t>
            </a:r>
            <a:r>
              <a:rPr lang="en-US" sz="2000" dirty="0" err="1"/>
              <a:t>behaviour</a:t>
            </a:r>
            <a:r>
              <a:rPr lang="en-US" sz="2000" dirty="0"/>
              <a:t> would put them at other risks out of school or college)</a:t>
            </a:r>
          </a:p>
          <a:p>
            <a:r>
              <a:rPr lang="en-US" sz="2000" b="0" dirty="0"/>
              <a:t>children and young people whose condition </a:t>
            </a:r>
            <a:r>
              <a:rPr lang="en-US" sz="2000" dirty="0"/>
              <a:t>prevents or inhibits self-regulation </a:t>
            </a:r>
            <a:r>
              <a:rPr lang="en-US" sz="2000" b="0" dirty="0"/>
              <a:t>and whose </a:t>
            </a:r>
            <a:r>
              <a:rPr lang="en-US" sz="2000" dirty="0" err="1"/>
              <a:t>behaviours</a:t>
            </a:r>
            <a:r>
              <a:rPr lang="en-US" sz="2000" dirty="0"/>
              <a:t> cannot be supported or managed by parents </a:t>
            </a:r>
            <a:r>
              <a:rPr lang="en-US" sz="2000" b="0" dirty="0"/>
              <a:t>or </a:t>
            </a:r>
            <a:r>
              <a:rPr lang="en-US" sz="2000" b="0" dirty="0" err="1"/>
              <a:t>carers</a:t>
            </a:r>
            <a:r>
              <a:rPr lang="en-US" sz="2000" b="0" dirty="0"/>
              <a:t> at home; or where this would place a </a:t>
            </a:r>
            <a:r>
              <a:rPr lang="en-US" sz="2000" dirty="0"/>
              <a:t>risk to other siblings or family members</a:t>
            </a:r>
            <a:endParaRPr lang="en-GB" sz="2000" dirty="0"/>
          </a:p>
        </p:txBody>
      </p:sp>
      <p:sp>
        <p:nvSpPr>
          <p:cNvPr id="4" name="Slide Number Placeholder 3">
            <a:extLst>
              <a:ext uri="{FF2B5EF4-FFF2-40B4-BE49-F238E27FC236}">
                <a16:creationId xmlns="" xmlns:a16="http://schemas.microsoft.com/office/drawing/2014/main" id="{58A1DB65-6D8D-4643-A4AB-ACC062010AA2}"/>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25</a:t>
            </a:fld>
            <a:endParaRPr lang="en-GB" dirty="0"/>
          </a:p>
        </p:txBody>
      </p:sp>
    </p:spTree>
    <p:extLst>
      <p:ext uri="{BB962C8B-B14F-4D97-AF65-F5344CB8AC3E}">
        <p14:creationId xmlns:p14="http://schemas.microsoft.com/office/powerpoint/2010/main" val="35088544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FEFE1F-FE2F-4DDB-B6CD-A969825922F1}"/>
              </a:ext>
            </a:extLst>
          </p:cNvPr>
          <p:cNvSpPr>
            <a:spLocks noGrp="1"/>
          </p:cNvSpPr>
          <p:nvPr>
            <p:ph type="title"/>
          </p:nvPr>
        </p:nvSpPr>
        <p:spPr/>
        <p:txBody>
          <a:bodyPr>
            <a:normAutofit/>
          </a:bodyPr>
          <a:lstStyle/>
          <a:p>
            <a:r>
              <a:rPr lang="en-US" sz="2800" dirty="0"/>
              <a:t>Special schools, special post-16 institutions and hospital schools, settings </a:t>
            </a:r>
            <a:r>
              <a:rPr lang="en-US" sz="2800" dirty="0" smtClean="0"/>
              <a:t>should</a:t>
            </a:r>
            <a:endParaRPr lang="en-GB" dirty="0"/>
          </a:p>
        </p:txBody>
      </p:sp>
      <p:sp>
        <p:nvSpPr>
          <p:cNvPr id="3" name="Content Placeholder 2">
            <a:extLst>
              <a:ext uri="{FF2B5EF4-FFF2-40B4-BE49-F238E27FC236}">
                <a16:creationId xmlns="" xmlns:a16="http://schemas.microsoft.com/office/drawing/2014/main" id="{7D0D439A-D304-4C27-BADE-7564CF9C7081}"/>
              </a:ext>
            </a:extLst>
          </p:cNvPr>
          <p:cNvSpPr>
            <a:spLocks noGrp="1"/>
          </p:cNvSpPr>
          <p:nvPr>
            <p:ph idx="1"/>
          </p:nvPr>
        </p:nvSpPr>
        <p:spPr/>
        <p:txBody>
          <a:bodyPr>
            <a:normAutofit/>
          </a:bodyPr>
          <a:lstStyle/>
          <a:p>
            <a:r>
              <a:rPr lang="en-US" sz="1800" dirty="0"/>
              <a:t>Encourage attendance based on the child’s risk assessment</a:t>
            </a:r>
            <a:r>
              <a:rPr lang="en-US" sz="1800" b="0" dirty="0"/>
              <a:t> and on the ability of the setting to provide for their needs, and not using the child’s year group as a primary deciding factor.</a:t>
            </a:r>
          </a:p>
          <a:p>
            <a:r>
              <a:rPr lang="en-US" sz="1800" b="0" dirty="0"/>
              <a:t>consult risk assessments conducted and where children and young people are attending their specialist setting, they should continue to do so.</a:t>
            </a:r>
          </a:p>
          <a:p>
            <a:r>
              <a:rPr lang="en-US" sz="1800" b="0" dirty="0"/>
              <a:t>work with local authorities and families to </a:t>
            </a:r>
            <a:r>
              <a:rPr lang="en-US" sz="1800" dirty="0"/>
              <a:t>continually review risk assessments </a:t>
            </a:r>
            <a:r>
              <a:rPr lang="en-US" sz="1800" b="0" dirty="0"/>
              <a:t>and </a:t>
            </a:r>
            <a:r>
              <a:rPr lang="en-US" sz="1800" dirty="0"/>
              <a:t>bring children and young people back </a:t>
            </a:r>
            <a:r>
              <a:rPr lang="en-US" sz="1800" b="0" dirty="0"/>
              <a:t>to face to face education where circumstances change, for example </a:t>
            </a:r>
            <a:r>
              <a:rPr lang="en-US" sz="1800" dirty="0"/>
              <a:t>where it is becoming unsustainable for a family to care for a child week-round</a:t>
            </a:r>
          </a:p>
          <a:p>
            <a:r>
              <a:rPr lang="en-US" sz="1800" b="0" dirty="0"/>
              <a:t>consider how </a:t>
            </a:r>
            <a:r>
              <a:rPr lang="en-US" sz="1800" dirty="0"/>
              <a:t>to increase the numbers of children and young people accessing on-site education from the week commencing 1 June</a:t>
            </a:r>
            <a:r>
              <a:rPr lang="en-US" sz="1800" b="0" dirty="0"/>
              <a:t>, including where appropriate by considering what the key transition points are, and ensure that as many children as can be safely catered for are able to attend their setting</a:t>
            </a:r>
          </a:p>
          <a:p>
            <a:r>
              <a:rPr lang="en-US" sz="1800" b="0" dirty="0"/>
              <a:t>consider a range of options to enable as many children as possible to benefit from attending their setting, such as </a:t>
            </a:r>
            <a:r>
              <a:rPr lang="en-US" sz="1800" dirty="0"/>
              <a:t>creating part-time attendance </a:t>
            </a:r>
            <a:r>
              <a:rPr lang="en-US" sz="1800" dirty="0" err="1"/>
              <a:t>rotas</a:t>
            </a:r>
            <a:endParaRPr lang="en-US" sz="1800" dirty="0"/>
          </a:p>
        </p:txBody>
      </p:sp>
      <p:sp>
        <p:nvSpPr>
          <p:cNvPr id="4" name="Slide Number Placeholder 3">
            <a:extLst>
              <a:ext uri="{FF2B5EF4-FFF2-40B4-BE49-F238E27FC236}">
                <a16:creationId xmlns="" xmlns:a16="http://schemas.microsoft.com/office/drawing/2014/main" id="{D41F5964-A21B-4F7B-BFCC-7E1187F06623}"/>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26</a:t>
            </a:fld>
            <a:endParaRPr lang="en-GB" dirty="0"/>
          </a:p>
        </p:txBody>
      </p:sp>
    </p:spTree>
    <p:extLst>
      <p:ext uri="{BB962C8B-B14F-4D97-AF65-F5344CB8AC3E}">
        <p14:creationId xmlns:p14="http://schemas.microsoft.com/office/powerpoint/2010/main" val="663647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16DB5AC-C359-4388-A690-C33727A72551}"/>
              </a:ext>
            </a:extLst>
          </p:cNvPr>
          <p:cNvSpPr>
            <a:spLocks noGrp="1"/>
          </p:cNvSpPr>
          <p:nvPr>
            <p:ph type="title"/>
          </p:nvPr>
        </p:nvSpPr>
        <p:spPr/>
        <p:txBody>
          <a:bodyPr/>
          <a:lstStyle/>
          <a:p>
            <a:r>
              <a:rPr lang="en-GB"/>
              <a:t>Resources</a:t>
            </a:r>
          </a:p>
        </p:txBody>
      </p:sp>
      <p:sp>
        <p:nvSpPr>
          <p:cNvPr id="3" name="Content Placeholder 2">
            <a:extLst>
              <a:ext uri="{FF2B5EF4-FFF2-40B4-BE49-F238E27FC236}">
                <a16:creationId xmlns="" xmlns:a16="http://schemas.microsoft.com/office/drawing/2014/main" id="{1E19CB8B-C41D-4070-A445-9AFA5EBC9C4F}"/>
              </a:ext>
            </a:extLst>
          </p:cNvPr>
          <p:cNvSpPr>
            <a:spLocks noGrp="1"/>
          </p:cNvSpPr>
          <p:nvPr>
            <p:ph idx="1"/>
          </p:nvPr>
        </p:nvSpPr>
        <p:spPr/>
        <p:txBody>
          <a:bodyPr>
            <a:normAutofit fontScale="85000" lnSpcReduction="10000"/>
          </a:bodyPr>
          <a:lstStyle/>
          <a:p>
            <a:r>
              <a:rPr lang="en-GB" dirty="0" smtClean="0">
                <a:hlinkClick r:id="rId2"/>
              </a:rPr>
              <a:t>https</a:t>
            </a:r>
            <a:r>
              <a:rPr lang="en-GB" dirty="0">
                <a:hlinkClick r:id="rId2"/>
              </a:rPr>
              <a:t>://www.gov.uk/government/publications/coronavirus-covid-19-send-risk-assessment-guidance</a:t>
            </a:r>
          </a:p>
          <a:p>
            <a:r>
              <a:rPr lang="en-GB" dirty="0">
                <a:hlinkClick r:id="rId2"/>
              </a:rPr>
              <a:t>https://www.thenational.academy/</a:t>
            </a:r>
            <a:endParaRPr lang="en-GB" dirty="0"/>
          </a:p>
          <a:p>
            <a:r>
              <a:rPr lang="en-GB" dirty="0">
                <a:hlinkClick r:id="rId3"/>
              </a:rPr>
              <a:t>https://www.gov.uk/government/publications/coronavirus-covid-19-online-education-resources/coronavirus-covid-19-list-of-online-education-resources-for-home-education#special-educational-needs-and-disabilities-send</a:t>
            </a:r>
            <a:endParaRPr lang="en-GB" dirty="0"/>
          </a:p>
          <a:p>
            <a:endParaRPr lang="en-GB" dirty="0"/>
          </a:p>
          <a:p>
            <a:r>
              <a:rPr lang="en-GB" dirty="0">
                <a:hlinkClick r:id="rId4"/>
              </a:rPr>
              <a:t>niall.devlin@Bradford.gov.uk</a:t>
            </a:r>
            <a:endParaRPr lang="en-GB" dirty="0"/>
          </a:p>
          <a:p>
            <a:endParaRPr lang="en-GB" dirty="0"/>
          </a:p>
          <a:p>
            <a:endParaRPr lang="en-GB" dirty="0"/>
          </a:p>
        </p:txBody>
      </p:sp>
      <p:sp>
        <p:nvSpPr>
          <p:cNvPr id="4" name="Slide Number Placeholder 3">
            <a:extLst>
              <a:ext uri="{FF2B5EF4-FFF2-40B4-BE49-F238E27FC236}">
                <a16:creationId xmlns="" xmlns:a16="http://schemas.microsoft.com/office/drawing/2014/main" id="{892F944D-70C6-4DB0-B97B-00D1619FE6F5}"/>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27</a:t>
            </a:fld>
            <a:endParaRPr lang="en-GB" dirty="0"/>
          </a:p>
        </p:txBody>
      </p:sp>
    </p:spTree>
    <p:extLst>
      <p:ext uri="{BB962C8B-B14F-4D97-AF65-F5344CB8AC3E}">
        <p14:creationId xmlns:p14="http://schemas.microsoft.com/office/powerpoint/2010/main" val="947677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68761"/>
            <a:ext cx="7774632" cy="2331692"/>
          </a:xfrm>
        </p:spPr>
        <p:txBody>
          <a:bodyPr>
            <a:normAutofit/>
          </a:bodyPr>
          <a:lstStyle/>
          <a:p>
            <a:r>
              <a:rPr lang="en-GB" dirty="0"/>
              <a:t>Agreed Definitions of Learning Difficulties </a:t>
            </a:r>
            <a:r>
              <a:rPr lang="en-GB" dirty="0" smtClean="0"/>
              <a:t>- Working </a:t>
            </a:r>
            <a:r>
              <a:rPr lang="en-GB" dirty="0"/>
              <a:t>Group </a:t>
            </a:r>
            <a:r>
              <a:rPr lang="en-GB" dirty="0" smtClean="0"/>
              <a:t>outcomes</a:t>
            </a:r>
            <a:endParaRPr lang="en-GB" dirty="0"/>
          </a:p>
        </p:txBody>
      </p:sp>
      <p:sp>
        <p:nvSpPr>
          <p:cNvPr id="5" name="Subtitle 4"/>
          <p:cNvSpPr>
            <a:spLocks noGrp="1"/>
          </p:cNvSpPr>
          <p:nvPr>
            <p:ph type="subTitle" idx="1"/>
          </p:nvPr>
        </p:nvSpPr>
        <p:spPr/>
        <p:txBody>
          <a:bodyPr/>
          <a:lstStyle/>
          <a:p>
            <a:r>
              <a:rPr lang="en-GB" dirty="0" smtClean="0"/>
              <a:t>Ruth Dennis</a:t>
            </a:r>
          </a:p>
          <a:p>
            <a:r>
              <a:rPr lang="en-GB" dirty="0" smtClean="0"/>
              <a:t>Principal Educational Psychologist</a:t>
            </a:r>
            <a:endParaRPr lang="en-GB" dirty="0"/>
          </a:p>
        </p:txBody>
      </p:sp>
    </p:spTree>
    <p:extLst>
      <p:ext uri="{BB962C8B-B14F-4D97-AF65-F5344CB8AC3E}">
        <p14:creationId xmlns:p14="http://schemas.microsoft.com/office/powerpoint/2010/main" val="17543164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this?</a:t>
            </a:r>
            <a:endParaRPr lang="en-GB" dirty="0"/>
          </a:p>
        </p:txBody>
      </p:sp>
      <p:sp>
        <p:nvSpPr>
          <p:cNvPr id="3" name="Content Placeholder 2"/>
          <p:cNvSpPr>
            <a:spLocks noGrp="1"/>
          </p:cNvSpPr>
          <p:nvPr>
            <p:ph idx="1"/>
          </p:nvPr>
        </p:nvSpPr>
        <p:spPr/>
        <p:txBody>
          <a:bodyPr/>
          <a:lstStyle/>
          <a:p>
            <a:r>
              <a:rPr lang="en-GB" dirty="0" smtClean="0"/>
              <a:t>Use of language – mild / moderate / severe;</a:t>
            </a:r>
          </a:p>
          <a:p>
            <a:r>
              <a:rPr lang="en-GB" dirty="0" smtClean="0"/>
              <a:t>Reporting – K code</a:t>
            </a:r>
          </a:p>
          <a:p>
            <a:r>
              <a:rPr lang="en-GB" dirty="0" smtClean="0"/>
              <a:t>Consistency of decision making at panel</a:t>
            </a:r>
          </a:p>
          <a:p>
            <a:r>
              <a:rPr lang="en-GB" dirty="0" smtClean="0"/>
              <a:t>Consistency of advice on intervention/ strategies / provision.</a:t>
            </a:r>
            <a:endParaRPr lang="en-GB" dirty="0"/>
          </a:p>
        </p:txBody>
      </p:sp>
    </p:spTree>
    <p:extLst>
      <p:ext uri="{BB962C8B-B14F-4D97-AF65-F5344CB8AC3E}">
        <p14:creationId xmlns:p14="http://schemas.microsoft.com/office/powerpoint/2010/main" val="144509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B401664F-99CF-497A-AE42-750921006F88}"/>
              </a:ext>
            </a:extLst>
          </p:cNvPr>
          <p:cNvSpPr>
            <a:spLocks noGrp="1"/>
          </p:cNvSpPr>
          <p:nvPr>
            <p:ph type="ctrTitle"/>
          </p:nvPr>
        </p:nvSpPr>
        <p:spPr/>
        <p:txBody>
          <a:bodyPr/>
          <a:lstStyle/>
          <a:p>
            <a:r>
              <a:rPr lang="en-GB" dirty="0"/>
              <a:t>Legislative Changes and Risk Assessments</a:t>
            </a:r>
          </a:p>
        </p:txBody>
      </p:sp>
      <p:sp>
        <p:nvSpPr>
          <p:cNvPr id="5" name="Subtitle 4">
            <a:extLst>
              <a:ext uri="{FF2B5EF4-FFF2-40B4-BE49-F238E27FC236}">
                <a16:creationId xmlns="" xmlns:a16="http://schemas.microsoft.com/office/drawing/2014/main" id="{042AE26E-D435-4915-B04E-8F3C04AD87C5}"/>
              </a:ext>
            </a:extLst>
          </p:cNvPr>
          <p:cNvSpPr>
            <a:spLocks noGrp="1"/>
          </p:cNvSpPr>
          <p:nvPr>
            <p:ph type="subTitle" idx="1"/>
          </p:nvPr>
        </p:nvSpPr>
        <p:spPr/>
        <p:txBody>
          <a:bodyPr/>
          <a:lstStyle/>
          <a:p>
            <a:r>
              <a:rPr lang="en-GB" dirty="0"/>
              <a:t>Niall Devlin</a:t>
            </a:r>
          </a:p>
          <a:p>
            <a:r>
              <a:rPr lang="en-GB" dirty="0"/>
              <a:t>Strategic Manager Integrated assessment and Psychology</a:t>
            </a:r>
          </a:p>
        </p:txBody>
      </p:sp>
      <p:sp>
        <p:nvSpPr>
          <p:cNvPr id="3" name="Slide Number Placeholder 2">
            <a:extLst>
              <a:ext uri="{FF2B5EF4-FFF2-40B4-BE49-F238E27FC236}">
                <a16:creationId xmlns="" xmlns:a16="http://schemas.microsoft.com/office/drawing/2014/main" id="{366E30DD-AA0A-4ECA-A1FB-37B5F5732B65}"/>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3</a:t>
            </a:fld>
            <a:endParaRPr lang="en-GB" dirty="0"/>
          </a:p>
        </p:txBody>
      </p:sp>
    </p:spTree>
    <p:extLst>
      <p:ext uri="{BB962C8B-B14F-4D97-AF65-F5344CB8AC3E}">
        <p14:creationId xmlns:p14="http://schemas.microsoft.com/office/powerpoint/2010/main" val="1905113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was on the Working Group?</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The </a:t>
            </a:r>
            <a:r>
              <a:rPr lang="en-GB" dirty="0"/>
              <a:t>working group was made up of representatives from Local Authority services </a:t>
            </a:r>
            <a:r>
              <a:rPr lang="en-GB" dirty="0" smtClean="0"/>
              <a:t>and </a:t>
            </a:r>
            <a:r>
              <a:rPr lang="en-GB" dirty="0"/>
              <a:t>representatives from primary, secondary, special and post 16 </a:t>
            </a:r>
            <a:r>
              <a:rPr lang="en-GB" dirty="0" smtClean="0"/>
              <a:t>provisions. </a:t>
            </a:r>
          </a:p>
          <a:p>
            <a:r>
              <a:rPr lang="en-GB" dirty="0" smtClean="0"/>
              <a:t>The </a:t>
            </a:r>
            <a:r>
              <a:rPr lang="en-GB" dirty="0"/>
              <a:t>working group met to agree definitions and appropriate strategies to meet needs. The information below provides a summary of the group’s work</a:t>
            </a:r>
            <a:r>
              <a:rPr lang="en-GB" dirty="0" smtClean="0"/>
              <a:t>.</a:t>
            </a:r>
          </a:p>
          <a:p>
            <a:r>
              <a:rPr lang="en-GB" dirty="0" smtClean="0"/>
              <a:t>Reference documents include </a:t>
            </a:r>
            <a:r>
              <a:rPr lang="en-GB" i="1" dirty="0" smtClean="0"/>
              <a:t>: </a:t>
            </a:r>
            <a:r>
              <a:rPr lang="en-GB" i="1" dirty="0"/>
              <a:t>British Institute of Learning Disabilities, Factsheet: Learning Disabilities, 2011</a:t>
            </a:r>
            <a:endParaRPr lang="en-GB" dirty="0"/>
          </a:p>
          <a:p>
            <a:endParaRPr lang="en-GB" dirty="0"/>
          </a:p>
          <a:p>
            <a:endParaRPr lang="en-GB" dirty="0"/>
          </a:p>
        </p:txBody>
      </p:sp>
    </p:spTree>
    <p:extLst>
      <p:ext uri="{BB962C8B-B14F-4D97-AF65-F5344CB8AC3E}">
        <p14:creationId xmlns:p14="http://schemas.microsoft.com/office/powerpoint/2010/main" val="2877781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sp>
        <p:nvSpPr>
          <p:cNvPr id="3" name="Content Placeholder 2"/>
          <p:cNvSpPr>
            <a:spLocks noGrp="1"/>
          </p:cNvSpPr>
          <p:nvPr>
            <p:ph idx="1"/>
          </p:nvPr>
        </p:nvSpPr>
        <p:spPr/>
        <p:txBody>
          <a:bodyPr>
            <a:normAutofit fontScale="62500" lnSpcReduction="20000"/>
          </a:bodyPr>
          <a:lstStyle/>
          <a:p>
            <a:endParaRPr lang="en-GB" dirty="0" smtClean="0"/>
          </a:p>
          <a:p>
            <a:r>
              <a:rPr lang="en-GB" dirty="0" smtClean="0"/>
              <a:t>Using </a:t>
            </a:r>
            <a:r>
              <a:rPr lang="en-GB" dirty="0"/>
              <a:t>labels for learning difficulties can be both helpful and unhelpful at the same time. It can be helpful to the person, their family or those people who work with them to understand their needs and what support they might need. However, the categories can be unhelpful if the person is just seen as that label, for example ‘profound learning difficulties</a:t>
            </a:r>
            <a:r>
              <a:rPr lang="en-GB" dirty="0" smtClean="0"/>
              <a:t>’.</a:t>
            </a:r>
          </a:p>
          <a:p>
            <a:endParaRPr lang="en-GB" sz="2600" dirty="0"/>
          </a:p>
          <a:p>
            <a:r>
              <a:rPr lang="en-GB" dirty="0"/>
              <a:t>The working group agreed with the </a:t>
            </a:r>
            <a:r>
              <a:rPr lang="en-GB" dirty="0" smtClean="0"/>
              <a:t>definition </a:t>
            </a:r>
            <a:r>
              <a:rPr lang="en-GB" dirty="0"/>
              <a:t>in that there are three criteria, each of which are required to be met before a learning difficulty can be identified. These are:  intellectual impairment, social or adaptive dysfunction and early onset. These are described further below</a:t>
            </a:r>
            <a:r>
              <a:rPr lang="en-GB" dirty="0" smtClean="0"/>
              <a:t>.</a:t>
            </a:r>
          </a:p>
          <a:p>
            <a:endParaRPr lang="en-GB" sz="1000" dirty="0"/>
          </a:p>
          <a:p>
            <a:r>
              <a:rPr lang="en-GB" dirty="0"/>
              <a:t>The term ‘specific’ learning difficulties (</a:t>
            </a:r>
            <a:r>
              <a:rPr lang="en-GB" dirty="0" err="1"/>
              <a:t>e.g</a:t>
            </a:r>
            <a:r>
              <a:rPr lang="en-GB" dirty="0"/>
              <a:t>, dyslexia) is used in the UK to describe people who have difficulties in some domains but who do not have a significant general impairment in intelligence. They fall outside of scope of the definition of general learning difficulties.</a:t>
            </a:r>
          </a:p>
          <a:p>
            <a:endParaRPr lang="en-GB" dirty="0"/>
          </a:p>
        </p:txBody>
      </p:sp>
    </p:spTree>
    <p:extLst>
      <p:ext uri="{BB962C8B-B14F-4D97-AF65-F5344CB8AC3E}">
        <p14:creationId xmlns:p14="http://schemas.microsoft.com/office/powerpoint/2010/main" val="2958645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noChangeArrowheads="1"/>
          </p:cNvPicPr>
          <p:nvPr/>
        </p:nvPicPr>
        <p:blipFill rotWithShape="1">
          <a:blip r:embed="rId2">
            <a:extLst>
              <a:ext uri="{28A0092B-C50C-407E-A947-70E740481C1C}">
                <a14:useLocalDpi xmlns:a14="http://schemas.microsoft.com/office/drawing/2010/main" val="0"/>
              </a:ext>
            </a:extLst>
          </a:blip>
          <a:srcRect l="-682" t="12758" r="23454" b="24526"/>
          <a:stretch/>
        </p:blipFill>
        <p:spPr bwMode="auto">
          <a:xfrm>
            <a:off x="0" y="188640"/>
            <a:ext cx="9045556" cy="5876598"/>
          </a:xfrm>
          <a:prstGeom prst="rect">
            <a:avLst/>
          </a:prstGeom>
          <a:noFill/>
          <a:ln>
            <a:noFill/>
          </a:ln>
          <a:effectLst/>
          <a:extLst>
            <a:ext uri="{909E8E84-426E-40DD-AFC4-6F175D3DCCD1}">
              <a14:hiddenFill xmlns:a14="http://schemas.microsoft.com/office/drawing/2010/main">
                <a:solidFill>
                  <a:srgbClr val="FFE161"/>
                </a:solidFill>
              </a14:hiddenFill>
            </a:ext>
            <a:ext uri="{91240B29-F687-4F45-9708-019B960494DF}">
              <a14:hiddenLine xmlns:a14="http://schemas.microsoft.com/office/drawing/2010/main" w="12700" cap="flat" cmpd="sng" algn="ctr">
                <a:solidFill>
                  <a:srgbClr val="FFD525"/>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5154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Normal Distribution and Child Development</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Most children (68%) will be within the average range and require differentiated quality first teaching;</a:t>
            </a:r>
          </a:p>
          <a:p>
            <a:r>
              <a:rPr lang="en-GB" dirty="0" smtClean="0"/>
              <a:t>Of these, approximately 14% of children will be below 1 standard deviation </a:t>
            </a:r>
            <a:r>
              <a:rPr lang="en-GB" dirty="0" err="1" smtClean="0"/>
              <a:t>ie</a:t>
            </a:r>
            <a:r>
              <a:rPr lang="en-GB" dirty="0" smtClean="0"/>
              <a:t> below age </a:t>
            </a:r>
            <a:r>
              <a:rPr lang="en-GB" dirty="0"/>
              <a:t>related </a:t>
            </a:r>
            <a:r>
              <a:rPr lang="en-GB" dirty="0" smtClean="0"/>
              <a:t>expectations and require adjustments to teaching and grouping;</a:t>
            </a:r>
          </a:p>
          <a:p>
            <a:r>
              <a:rPr lang="en-GB" dirty="0"/>
              <a:t>Approximately </a:t>
            </a:r>
            <a:r>
              <a:rPr lang="en-GB" dirty="0" smtClean="0"/>
              <a:t>2% </a:t>
            </a:r>
            <a:r>
              <a:rPr lang="en-GB" dirty="0"/>
              <a:t>of the population will</a:t>
            </a:r>
            <a:r>
              <a:rPr lang="en-GB" dirty="0" smtClean="0"/>
              <a:t> </a:t>
            </a:r>
            <a:r>
              <a:rPr lang="en-GB" dirty="0"/>
              <a:t>be </a:t>
            </a:r>
            <a:r>
              <a:rPr lang="en-GB" dirty="0" smtClean="0"/>
              <a:t>below </a:t>
            </a:r>
            <a:r>
              <a:rPr lang="en-GB" dirty="0"/>
              <a:t>2 standard deviations </a:t>
            </a:r>
            <a:r>
              <a:rPr lang="en-GB" dirty="0" smtClean="0"/>
              <a:t>and require ‘additional to and different from’ provision at SEN Support </a:t>
            </a:r>
          </a:p>
          <a:p>
            <a:r>
              <a:rPr lang="en-GB" dirty="0" smtClean="0"/>
              <a:t>Approximately 0.1% of the population will be below 3 standard deviations and require additional support via an EHCP.</a:t>
            </a:r>
          </a:p>
          <a:p>
            <a:endParaRPr lang="en-GB" dirty="0"/>
          </a:p>
        </p:txBody>
      </p:sp>
    </p:spTree>
    <p:extLst>
      <p:ext uri="{BB962C8B-B14F-4D97-AF65-F5344CB8AC3E}">
        <p14:creationId xmlns:p14="http://schemas.microsoft.com/office/powerpoint/2010/main" val="2644627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Intellectual Impairment</a:t>
            </a:r>
            <a:endParaRPr lang="en-GB" dirty="0"/>
          </a:p>
        </p:txBody>
      </p:sp>
      <p:sp>
        <p:nvSpPr>
          <p:cNvPr id="3" name="Content Placeholder 2"/>
          <p:cNvSpPr>
            <a:spLocks noGrp="1"/>
          </p:cNvSpPr>
          <p:nvPr>
            <p:ph idx="1"/>
          </p:nvPr>
        </p:nvSpPr>
        <p:spPr/>
        <p:txBody>
          <a:bodyPr>
            <a:normAutofit/>
          </a:bodyPr>
          <a:lstStyle/>
          <a:p>
            <a:r>
              <a:rPr lang="en-GB" sz="2800" dirty="0"/>
              <a:t>Within an educational context, intellectual impairment can be reflected in the young person’s interaction with the curriculum in relation to their peers. </a:t>
            </a:r>
            <a:endParaRPr lang="en-GB" sz="2800" dirty="0" smtClean="0"/>
          </a:p>
          <a:p>
            <a:endParaRPr lang="en-GB" sz="2800" dirty="0"/>
          </a:p>
        </p:txBody>
      </p:sp>
      <p:graphicFrame>
        <p:nvGraphicFramePr>
          <p:cNvPr id="6" name="Table 5"/>
          <p:cNvGraphicFramePr>
            <a:graphicFrameLocks noGrp="1"/>
          </p:cNvGraphicFramePr>
          <p:nvPr>
            <p:extLst>
              <p:ext uri="{D42A27DB-BD31-4B8C-83A1-F6EECF244321}">
                <p14:modId xmlns:p14="http://schemas.microsoft.com/office/powerpoint/2010/main" val="390871354"/>
              </p:ext>
            </p:extLst>
          </p:nvPr>
        </p:nvGraphicFramePr>
        <p:xfrm>
          <a:off x="611560" y="3573016"/>
          <a:ext cx="7776863" cy="2808316"/>
        </p:xfrm>
        <a:graphic>
          <a:graphicData uri="http://schemas.openxmlformats.org/drawingml/2006/table">
            <a:tbl>
              <a:tblPr firstRow="1" firstCol="1" bandRow="1">
                <a:tableStyleId>{5C22544A-7EE6-4342-B048-85BDC9FD1C3A}</a:tableStyleId>
              </a:tblPr>
              <a:tblGrid>
                <a:gridCol w="714621"/>
                <a:gridCol w="2353789"/>
                <a:gridCol w="2353789"/>
                <a:gridCol w="2354664"/>
              </a:tblGrid>
              <a:tr h="401188">
                <a:tc>
                  <a:txBody>
                    <a:bodyPr/>
                    <a:lstStyle/>
                    <a:p>
                      <a:pPr algn="ctr">
                        <a:lnSpc>
                          <a:spcPct val="115000"/>
                        </a:lnSpc>
                        <a:spcAft>
                          <a:spcPts val="0"/>
                        </a:spcAft>
                      </a:pPr>
                      <a:r>
                        <a:rPr lang="en-GB" sz="1100">
                          <a:effectLst/>
                        </a:rPr>
                        <a:t> </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Moderate LD</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Severe LD</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PMLD</a:t>
                      </a:r>
                      <a:endParaRPr lang="en-GB" sz="1100">
                        <a:effectLst/>
                        <a:latin typeface="Calibri"/>
                        <a:ea typeface="Calibri"/>
                        <a:cs typeface="Times New Roman"/>
                      </a:endParaRPr>
                    </a:p>
                  </a:txBody>
                  <a:tcPr marL="68580" marR="68580" marT="0" marB="0" anchor="ctr"/>
                </a:tc>
              </a:tr>
              <a:tr h="401188">
                <a:tc>
                  <a:txBody>
                    <a:bodyPr/>
                    <a:lstStyle/>
                    <a:p>
                      <a:pPr algn="ctr">
                        <a:lnSpc>
                          <a:spcPct val="115000"/>
                        </a:lnSpc>
                        <a:spcAft>
                          <a:spcPts val="0"/>
                        </a:spcAft>
                      </a:pPr>
                      <a:r>
                        <a:rPr lang="en-GB" sz="1100">
                          <a:effectLst/>
                        </a:rPr>
                        <a:t>FS</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&lt;DJ Step 11 (30 months)</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&lt;DJ Step 8 (20months)</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&lt;DJ Step 5 (9months)</a:t>
                      </a:r>
                      <a:endParaRPr lang="en-GB" sz="1100">
                        <a:effectLst/>
                        <a:latin typeface="Calibri"/>
                        <a:ea typeface="Calibri"/>
                        <a:cs typeface="Times New Roman"/>
                      </a:endParaRPr>
                    </a:p>
                  </a:txBody>
                  <a:tcPr marL="68580" marR="68580" marT="0" marB="0" anchor="ctr"/>
                </a:tc>
              </a:tr>
              <a:tr h="401188">
                <a:tc>
                  <a:txBody>
                    <a:bodyPr/>
                    <a:lstStyle/>
                    <a:p>
                      <a:pPr algn="ctr">
                        <a:lnSpc>
                          <a:spcPct val="115000"/>
                        </a:lnSpc>
                        <a:spcAft>
                          <a:spcPts val="0"/>
                        </a:spcAft>
                      </a:pPr>
                      <a:r>
                        <a:rPr lang="en-GB" sz="1100">
                          <a:effectLst/>
                        </a:rPr>
                        <a:t>KS1</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&lt;PKSS4 (60months)</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&lt;PKSS2 (36 months)</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&lt;PKSS1 (24 months)</a:t>
                      </a:r>
                      <a:endParaRPr lang="en-GB" sz="1100">
                        <a:effectLst/>
                        <a:latin typeface="Calibri"/>
                        <a:ea typeface="Calibri"/>
                        <a:cs typeface="Times New Roman"/>
                      </a:endParaRPr>
                    </a:p>
                  </a:txBody>
                  <a:tcPr marL="68580" marR="68580" marT="0" marB="0" anchor="ctr"/>
                </a:tc>
              </a:tr>
              <a:tr h="401188">
                <a:tc>
                  <a:txBody>
                    <a:bodyPr/>
                    <a:lstStyle/>
                    <a:p>
                      <a:pPr algn="ctr">
                        <a:lnSpc>
                          <a:spcPct val="115000"/>
                        </a:lnSpc>
                        <a:spcAft>
                          <a:spcPts val="0"/>
                        </a:spcAft>
                      </a:pPr>
                      <a:r>
                        <a:rPr lang="en-GB" sz="1100">
                          <a:effectLst/>
                        </a:rPr>
                        <a:t>KS2</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&lt;Y2 ARE</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&lt;PKSS3</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&lt;PKSS1 (24 months)</a:t>
                      </a:r>
                      <a:endParaRPr lang="en-GB" sz="1100">
                        <a:effectLst/>
                        <a:latin typeface="Calibri"/>
                        <a:ea typeface="Calibri"/>
                        <a:cs typeface="Times New Roman"/>
                      </a:endParaRPr>
                    </a:p>
                  </a:txBody>
                  <a:tcPr marL="68580" marR="68580" marT="0" marB="0" anchor="ctr"/>
                </a:tc>
              </a:tr>
              <a:tr h="401188">
                <a:tc>
                  <a:txBody>
                    <a:bodyPr/>
                    <a:lstStyle/>
                    <a:p>
                      <a:pPr algn="ctr">
                        <a:lnSpc>
                          <a:spcPct val="115000"/>
                        </a:lnSpc>
                        <a:spcAft>
                          <a:spcPts val="0"/>
                        </a:spcAft>
                      </a:pPr>
                      <a:r>
                        <a:rPr lang="en-GB" sz="1100">
                          <a:effectLst/>
                        </a:rPr>
                        <a:t>KS3</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&lt;Y4 ARE</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&lt;PKSS4</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&lt;PKSS1 (24 months)</a:t>
                      </a:r>
                      <a:endParaRPr lang="en-GB" sz="1100">
                        <a:effectLst/>
                        <a:latin typeface="Calibri"/>
                        <a:ea typeface="Calibri"/>
                        <a:cs typeface="Times New Roman"/>
                      </a:endParaRPr>
                    </a:p>
                  </a:txBody>
                  <a:tcPr marL="68580" marR="68580" marT="0" marB="0" anchor="ctr"/>
                </a:tc>
              </a:tr>
              <a:tr h="401188">
                <a:tc>
                  <a:txBody>
                    <a:bodyPr/>
                    <a:lstStyle/>
                    <a:p>
                      <a:pPr algn="ctr">
                        <a:lnSpc>
                          <a:spcPct val="115000"/>
                        </a:lnSpc>
                        <a:spcAft>
                          <a:spcPts val="0"/>
                        </a:spcAft>
                      </a:pPr>
                      <a:r>
                        <a:rPr lang="en-GB" sz="1100">
                          <a:effectLst/>
                        </a:rPr>
                        <a:t>KS4</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&lt;Y5 ARE</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&lt;Y1ARE</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&lt;PKSS1 (24 months)</a:t>
                      </a:r>
                      <a:endParaRPr lang="en-GB" sz="1100">
                        <a:effectLst/>
                        <a:latin typeface="Calibri"/>
                        <a:ea typeface="Calibri"/>
                        <a:cs typeface="Times New Roman"/>
                      </a:endParaRPr>
                    </a:p>
                  </a:txBody>
                  <a:tcPr marL="68580" marR="68580" marT="0" marB="0" anchor="ctr"/>
                </a:tc>
              </a:tr>
              <a:tr h="401188">
                <a:tc>
                  <a:txBody>
                    <a:bodyPr/>
                    <a:lstStyle/>
                    <a:p>
                      <a:pPr algn="ctr">
                        <a:lnSpc>
                          <a:spcPct val="115000"/>
                        </a:lnSpc>
                        <a:spcAft>
                          <a:spcPts val="0"/>
                        </a:spcAft>
                      </a:pPr>
                      <a:r>
                        <a:rPr lang="en-GB" sz="1100">
                          <a:effectLst/>
                        </a:rPr>
                        <a:t>KS5</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&lt;Entry Level3</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a:effectLst/>
                        </a:rPr>
                        <a:t>&lt;Entry Level 1</a:t>
                      </a:r>
                      <a:endParaRPr lang="en-GB"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GB" sz="1100" dirty="0">
                          <a:effectLst/>
                        </a:rPr>
                        <a:t>&lt;PKSS1 (24 months)</a:t>
                      </a:r>
                      <a:endParaRPr lang="en-GB"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786107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Intellectual Impairment </a:t>
            </a:r>
            <a:endParaRPr lang="en-GB" dirty="0"/>
          </a:p>
        </p:txBody>
      </p:sp>
      <p:sp>
        <p:nvSpPr>
          <p:cNvPr id="3" name="Content Placeholder 2"/>
          <p:cNvSpPr>
            <a:spLocks noGrp="1"/>
          </p:cNvSpPr>
          <p:nvPr>
            <p:ph idx="1"/>
          </p:nvPr>
        </p:nvSpPr>
        <p:spPr/>
        <p:txBody>
          <a:bodyPr>
            <a:normAutofit fontScale="92500" lnSpcReduction="20000"/>
          </a:bodyPr>
          <a:lstStyle/>
          <a:p>
            <a:r>
              <a:rPr lang="en-GB" sz="2800" dirty="0"/>
              <a:t>IQ or other standardised assessments can sometimes be used to assess the presence and degree of learning difficulty, with standard scores of</a:t>
            </a:r>
            <a:r>
              <a:rPr lang="en-GB" sz="2800" dirty="0" smtClean="0"/>
              <a:t>:</a:t>
            </a:r>
          </a:p>
          <a:p>
            <a:endParaRPr lang="en-GB" sz="1300" dirty="0"/>
          </a:p>
          <a:p>
            <a:pPr lvl="1"/>
            <a:r>
              <a:rPr lang="en-GB" sz="2400" dirty="0"/>
              <a:t>70 – </a:t>
            </a:r>
            <a:r>
              <a:rPr lang="en-GB" sz="2400" dirty="0" smtClean="0"/>
              <a:t>85 (&lt;14</a:t>
            </a:r>
            <a:r>
              <a:rPr lang="en-GB" sz="2400" baseline="30000" dirty="0" smtClean="0"/>
              <a:t>th</a:t>
            </a:r>
            <a:r>
              <a:rPr lang="en-GB" sz="2400" dirty="0" smtClean="0"/>
              <a:t> </a:t>
            </a:r>
            <a:r>
              <a:rPr lang="en-GB" sz="2400" dirty="0"/>
              <a:t>centile)</a:t>
            </a:r>
            <a:r>
              <a:rPr lang="en-GB" sz="2400" b="1" dirty="0"/>
              <a:t> below age related expectations </a:t>
            </a:r>
            <a:endParaRPr lang="en-GB" sz="2400" dirty="0"/>
          </a:p>
          <a:p>
            <a:pPr lvl="1"/>
            <a:r>
              <a:rPr lang="en-GB" sz="2400" dirty="0"/>
              <a:t>50 -70 (&lt;2</a:t>
            </a:r>
            <a:r>
              <a:rPr lang="en-GB" sz="2400" baseline="30000" dirty="0"/>
              <a:t>th</a:t>
            </a:r>
            <a:r>
              <a:rPr lang="en-GB" sz="2400" dirty="0"/>
              <a:t> centile)</a:t>
            </a:r>
            <a:r>
              <a:rPr lang="en-GB" sz="2400" b="1" dirty="0"/>
              <a:t> moderate</a:t>
            </a:r>
            <a:r>
              <a:rPr lang="en-GB" sz="2400" dirty="0"/>
              <a:t> learning difficulty </a:t>
            </a:r>
          </a:p>
          <a:p>
            <a:pPr lvl="1"/>
            <a:r>
              <a:rPr lang="en-GB" sz="2400" dirty="0"/>
              <a:t>35 - 50 (&lt;0.1st centile)</a:t>
            </a:r>
            <a:r>
              <a:rPr lang="en-GB" sz="2400" b="1" dirty="0"/>
              <a:t> severe</a:t>
            </a:r>
            <a:r>
              <a:rPr lang="en-GB" sz="2400" dirty="0"/>
              <a:t> learning difficulty</a:t>
            </a:r>
          </a:p>
          <a:p>
            <a:pPr lvl="1"/>
            <a:r>
              <a:rPr lang="en-GB" sz="2400" dirty="0"/>
              <a:t>Below 35 (&gt;0.01 centile)</a:t>
            </a:r>
            <a:r>
              <a:rPr lang="en-GB" sz="2400" b="1" dirty="0"/>
              <a:t> </a:t>
            </a:r>
            <a:r>
              <a:rPr lang="en-GB" sz="2400" dirty="0"/>
              <a:t> </a:t>
            </a:r>
            <a:r>
              <a:rPr lang="en-GB" sz="2400" b="1" dirty="0"/>
              <a:t>profound and multiple</a:t>
            </a:r>
            <a:r>
              <a:rPr lang="en-GB" sz="2400" dirty="0"/>
              <a:t> learning difficulty </a:t>
            </a:r>
            <a:endParaRPr lang="en-GB" sz="2400" dirty="0" smtClean="0"/>
          </a:p>
          <a:p>
            <a:pPr marL="457200" lvl="1" indent="0">
              <a:buNone/>
            </a:pPr>
            <a:endParaRPr lang="en-GB" sz="1200" dirty="0"/>
          </a:p>
          <a:p>
            <a:r>
              <a:rPr lang="en-GB" sz="2800" dirty="0"/>
              <a:t>Assessing children and young people at the lower ends of the standardised range has inherent difficulties and should be viewed with caution and in combination with other data. </a:t>
            </a:r>
          </a:p>
          <a:p>
            <a:endParaRPr lang="en-GB" dirty="0"/>
          </a:p>
        </p:txBody>
      </p:sp>
    </p:spTree>
    <p:extLst>
      <p:ext uri="{BB962C8B-B14F-4D97-AF65-F5344CB8AC3E}">
        <p14:creationId xmlns:p14="http://schemas.microsoft.com/office/powerpoint/2010/main" val="1308310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Social </a:t>
            </a:r>
            <a:r>
              <a:rPr lang="en-GB" dirty="0"/>
              <a:t>o</a:t>
            </a:r>
            <a:r>
              <a:rPr lang="en-GB" dirty="0" smtClean="0"/>
              <a:t>r Adaptive Dysfunction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Young </a:t>
            </a:r>
            <a:r>
              <a:rPr lang="en-GB" dirty="0"/>
              <a:t>people with a learning difficulty are likely to have some impairment of social functions including communication, eating and drinking, keeping safe, personal care and recognising risks. </a:t>
            </a:r>
            <a:endParaRPr lang="en-GB" dirty="0" smtClean="0"/>
          </a:p>
          <a:p>
            <a:endParaRPr lang="en-GB" sz="1700" dirty="0"/>
          </a:p>
          <a:p>
            <a:r>
              <a:rPr lang="en-GB" dirty="0" smtClean="0"/>
              <a:t>Whilst </a:t>
            </a:r>
            <a:r>
              <a:rPr lang="en-GB" dirty="0"/>
              <a:t>there are assessments which seek to capture and quantify this, within an educational context, this can also be evidenced based on experience of how the young person functions within the school environment.</a:t>
            </a:r>
          </a:p>
          <a:p>
            <a:endParaRPr lang="en-GB" dirty="0"/>
          </a:p>
        </p:txBody>
      </p:sp>
    </p:spTree>
    <p:extLst>
      <p:ext uri="{BB962C8B-B14F-4D97-AF65-F5344CB8AC3E}">
        <p14:creationId xmlns:p14="http://schemas.microsoft.com/office/powerpoint/2010/main" val="2663206721"/>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Early </a:t>
            </a:r>
            <a:r>
              <a:rPr lang="en-GB" dirty="0" smtClean="0"/>
              <a:t>Onset</a:t>
            </a:r>
            <a:endParaRPr lang="en-GB" dirty="0"/>
          </a:p>
        </p:txBody>
      </p:sp>
      <p:sp>
        <p:nvSpPr>
          <p:cNvPr id="3" name="Content Placeholder 2"/>
          <p:cNvSpPr>
            <a:spLocks noGrp="1"/>
          </p:cNvSpPr>
          <p:nvPr>
            <p:ph idx="1"/>
          </p:nvPr>
        </p:nvSpPr>
        <p:spPr/>
        <p:txBody>
          <a:bodyPr/>
          <a:lstStyle/>
          <a:p>
            <a:r>
              <a:rPr lang="en-GB" dirty="0" smtClean="0"/>
              <a:t>For </a:t>
            </a:r>
            <a:r>
              <a:rPr lang="en-GB" dirty="0"/>
              <a:t>the majority of individuals, the presence of a learning difficulty is from birth or during the early development period of life. </a:t>
            </a:r>
            <a:endParaRPr lang="en-GB" dirty="0" smtClean="0"/>
          </a:p>
          <a:p>
            <a:endParaRPr lang="en-GB" dirty="0"/>
          </a:p>
          <a:p>
            <a:r>
              <a:rPr lang="en-GB" dirty="0" smtClean="0"/>
              <a:t>Acquired </a:t>
            </a:r>
            <a:r>
              <a:rPr lang="en-GB" dirty="0"/>
              <a:t>learning difficulties can also occur as result of a brain injury or other trauma.</a:t>
            </a:r>
          </a:p>
          <a:p>
            <a:endParaRPr lang="en-GB" dirty="0"/>
          </a:p>
        </p:txBody>
      </p:sp>
    </p:spTree>
    <p:extLst>
      <p:ext uri="{BB962C8B-B14F-4D97-AF65-F5344CB8AC3E}">
        <p14:creationId xmlns:p14="http://schemas.microsoft.com/office/powerpoint/2010/main" val="4227311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Continuum of Learning </a:t>
            </a:r>
            <a:r>
              <a:rPr lang="en-GB" dirty="0" smtClean="0"/>
              <a:t>Difficulties</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dirty="0" smtClean="0"/>
              <a:t>Mild </a:t>
            </a:r>
            <a:r>
              <a:rPr lang="en-GB" dirty="0" smtClean="0"/>
              <a:t> </a:t>
            </a:r>
            <a:r>
              <a:rPr lang="en-GB" b="1" dirty="0"/>
              <a:t>learning difficulties (</a:t>
            </a:r>
            <a:r>
              <a:rPr lang="en-GB" b="1" dirty="0" err="1"/>
              <a:t>MiLD</a:t>
            </a:r>
            <a:r>
              <a:rPr lang="en-GB" b="1" dirty="0"/>
              <a:t>) </a:t>
            </a:r>
            <a:r>
              <a:rPr lang="en-GB" dirty="0" smtClean="0"/>
              <a:t> </a:t>
            </a:r>
          </a:p>
          <a:p>
            <a:r>
              <a:rPr lang="en-GB" dirty="0" smtClean="0"/>
              <a:t>A young </a:t>
            </a:r>
            <a:r>
              <a:rPr lang="en-GB" dirty="0"/>
              <a:t>person who is said to have a mild learning difficulties is usually able to hold a conversation, and communicate most of their needs and wishes. </a:t>
            </a:r>
            <a:endParaRPr lang="en-GB" dirty="0" smtClean="0"/>
          </a:p>
          <a:p>
            <a:r>
              <a:rPr lang="en-GB" dirty="0" smtClean="0"/>
              <a:t>They </a:t>
            </a:r>
            <a:r>
              <a:rPr lang="en-GB" dirty="0"/>
              <a:t>may need some support to understand abstract or complex ideas and be delayed across the </a:t>
            </a:r>
            <a:r>
              <a:rPr lang="en-GB" dirty="0" smtClean="0"/>
              <a:t>curriculum.</a:t>
            </a:r>
          </a:p>
          <a:p>
            <a:r>
              <a:rPr lang="en-GB" dirty="0" smtClean="0"/>
              <a:t>Such </a:t>
            </a:r>
            <a:r>
              <a:rPr lang="en-GB" dirty="0"/>
              <a:t>young people are often independent in caring for themselves and doing many everyday tasks. </a:t>
            </a:r>
            <a:endParaRPr lang="en-GB" dirty="0" smtClean="0"/>
          </a:p>
          <a:p>
            <a:r>
              <a:rPr lang="en-GB" dirty="0" smtClean="0"/>
              <a:t>They </a:t>
            </a:r>
            <a:r>
              <a:rPr lang="en-GB" dirty="0"/>
              <a:t>usually have some basic reading and writing skills. </a:t>
            </a:r>
            <a:endParaRPr lang="en-GB" dirty="0" smtClean="0"/>
          </a:p>
          <a:p>
            <a:r>
              <a:rPr lang="en-GB" dirty="0" smtClean="0"/>
              <a:t>Young </a:t>
            </a:r>
            <a:r>
              <a:rPr lang="en-GB" dirty="0"/>
              <a:t>people with </a:t>
            </a:r>
            <a:r>
              <a:rPr lang="en-GB" dirty="0" err="1"/>
              <a:t>MiLD</a:t>
            </a:r>
            <a:r>
              <a:rPr lang="en-GB" dirty="0"/>
              <a:t> will usually have their needs met in a Mainstream setting, using resources normally available to the school.</a:t>
            </a:r>
          </a:p>
          <a:p>
            <a:endParaRPr lang="en-GB" dirty="0"/>
          </a:p>
        </p:txBody>
      </p:sp>
    </p:spTree>
    <p:extLst>
      <p:ext uri="{BB962C8B-B14F-4D97-AF65-F5344CB8AC3E}">
        <p14:creationId xmlns:p14="http://schemas.microsoft.com/office/powerpoint/2010/main" val="23114636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Continuum of Learning </a:t>
            </a:r>
            <a:r>
              <a:rPr lang="en-GB" dirty="0" smtClean="0"/>
              <a:t>Difficulties</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Moderate</a:t>
            </a:r>
            <a:r>
              <a:rPr lang="en-GB" dirty="0"/>
              <a:t> </a:t>
            </a:r>
            <a:r>
              <a:rPr lang="en-GB" b="1" dirty="0"/>
              <a:t>learning difficulties</a:t>
            </a:r>
            <a:r>
              <a:rPr lang="en-GB" dirty="0"/>
              <a:t> </a:t>
            </a:r>
            <a:r>
              <a:rPr lang="en-GB" b="1" dirty="0"/>
              <a:t>(MLD) </a:t>
            </a:r>
            <a:endParaRPr lang="en-GB" dirty="0"/>
          </a:p>
          <a:p>
            <a:r>
              <a:rPr lang="en-GB" dirty="0" smtClean="0"/>
              <a:t>Young </a:t>
            </a:r>
            <a:r>
              <a:rPr lang="en-GB" dirty="0"/>
              <a:t>people with moderate learning difficulties will have some language skills that mean they can communicate about their day to day needs and wishes. </a:t>
            </a:r>
            <a:endParaRPr lang="en-GB" dirty="0" smtClean="0"/>
          </a:p>
          <a:p>
            <a:r>
              <a:rPr lang="en-GB" dirty="0" smtClean="0"/>
              <a:t>Young </a:t>
            </a:r>
            <a:r>
              <a:rPr lang="en-GB" dirty="0"/>
              <a:t>people with MLD will require a highly differentiated curriculum and some personalised learning. </a:t>
            </a:r>
            <a:endParaRPr lang="en-GB" dirty="0" smtClean="0"/>
          </a:p>
          <a:p>
            <a:r>
              <a:rPr lang="en-GB" dirty="0" smtClean="0"/>
              <a:t>They </a:t>
            </a:r>
            <a:r>
              <a:rPr lang="en-GB" dirty="0"/>
              <a:t>may need some support with caring for themselves, but will be able to carry out day to day tasks with support. </a:t>
            </a:r>
            <a:endParaRPr lang="en-GB" dirty="0" smtClean="0"/>
          </a:p>
          <a:p>
            <a:r>
              <a:rPr lang="en-GB" dirty="0" smtClean="0"/>
              <a:t>Young </a:t>
            </a:r>
            <a:r>
              <a:rPr lang="en-GB" dirty="0"/>
              <a:t>people with MLD will usually have their needs met in a Mainstream setting, using resources normally available to the school.</a:t>
            </a:r>
          </a:p>
          <a:p>
            <a:endParaRPr lang="en-GB" dirty="0"/>
          </a:p>
        </p:txBody>
      </p:sp>
    </p:spTree>
    <p:extLst>
      <p:ext uri="{BB962C8B-B14F-4D97-AF65-F5344CB8AC3E}">
        <p14:creationId xmlns:p14="http://schemas.microsoft.com/office/powerpoint/2010/main" val="60022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4F718A-9659-4C77-924A-A67A536C5AE3}"/>
              </a:ext>
            </a:extLst>
          </p:cNvPr>
          <p:cNvSpPr>
            <a:spLocks noGrp="1"/>
          </p:cNvSpPr>
          <p:nvPr>
            <p:ph type="title"/>
          </p:nvPr>
        </p:nvSpPr>
        <p:spPr/>
        <p:txBody>
          <a:bodyPr/>
          <a:lstStyle/>
          <a:p>
            <a:r>
              <a:rPr lang="en-GB" dirty="0"/>
              <a:t>Aims</a:t>
            </a:r>
          </a:p>
        </p:txBody>
      </p:sp>
      <p:sp>
        <p:nvSpPr>
          <p:cNvPr id="3" name="Content Placeholder 2">
            <a:extLst>
              <a:ext uri="{FF2B5EF4-FFF2-40B4-BE49-F238E27FC236}">
                <a16:creationId xmlns="" xmlns:a16="http://schemas.microsoft.com/office/drawing/2014/main" id="{957609F6-BB94-4E40-98BC-D424855F20B0}"/>
              </a:ext>
            </a:extLst>
          </p:cNvPr>
          <p:cNvSpPr>
            <a:spLocks noGrp="1"/>
          </p:cNvSpPr>
          <p:nvPr>
            <p:ph idx="1"/>
          </p:nvPr>
        </p:nvSpPr>
        <p:spPr/>
        <p:txBody>
          <a:bodyPr/>
          <a:lstStyle/>
          <a:p>
            <a:r>
              <a:rPr lang="en-GB" sz="3200" dirty="0"/>
              <a:t>To provide an overview of the DfE presentation of the temporary amendments to the Children and Families Act</a:t>
            </a:r>
          </a:p>
          <a:p>
            <a:r>
              <a:rPr lang="en-GB" sz="3200" dirty="0"/>
              <a:t>To provide and update on Risk Assessments for children with an EHC plan</a:t>
            </a:r>
          </a:p>
        </p:txBody>
      </p:sp>
      <p:sp>
        <p:nvSpPr>
          <p:cNvPr id="4" name="Slide Number Placeholder 3">
            <a:extLst>
              <a:ext uri="{FF2B5EF4-FFF2-40B4-BE49-F238E27FC236}">
                <a16:creationId xmlns="" xmlns:a16="http://schemas.microsoft.com/office/drawing/2014/main" id="{C17D1107-361C-488B-B3D7-B97CCB3E5EF0}"/>
              </a:ext>
            </a:extLst>
          </p:cNvPr>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4</a:t>
            </a:fld>
            <a:endParaRPr lang="en-GB" dirty="0"/>
          </a:p>
        </p:txBody>
      </p:sp>
    </p:spTree>
    <p:extLst>
      <p:ext uri="{BB962C8B-B14F-4D97-AF65-F5344CB8AC3E}">
        <p14:creationId xmlns:p14="http://schemas.microsoft.com/office/powerpoint/2010/main" val="2257920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Continuum of Learning </a:t>
            </a:r>
            <a:r>
              <a:rPr lang="en-GB" dirty="0" smtClean="0"/>
              <a:t>Difficulties</a:t>
            </a:r>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a:t>Severe learning difficulties (SLD)</a:t>
            </a:r>
            <a:r>
              <a:rPr lang="en-GB" dirty="0"/>
              <a:t> </a:t>
            </a:r>
            <a:endParaRPr lang="en-GB" dirty="0" smtClean="0"/>
          </a:p>
          <a:p>
            <a:pPr marL="0" indent="0">
              <a:buNone/>
            </a:pPr>
            <a:endParaRPr lang="en-GB" sz="1500" dirty="0"/>
          </a:p>
          <a:p>
            <a:r>
              <a:rPr lang="en-GB" dirty="0" smtClean="0"/>
              <a:t>Young </a:t>
            </a:r>
            <a:r>
              <a:rPr lang="en-GB" dirty="0"/>
              <a:t>people with a severe learning difficulties will usually use basic words and gestures to communicate their needs. </a:t>
            </a:r>
            <a:endParaRPr lang="en-GB" dirty="0" smtClean="0"/>
          </a:p>
          <a:p>
            <a:r>
              <a:rPr lang="en-GB" dirty="0" smtClean="0"/>
              <a:t>They </a:t>
            </a:r>
            <a:r>
              <a:rPr lang="en-GB" dirty="0"/>
              <a:t>will need a high level of support in school requiring significant personalisation of the curriculum. </a:t>
            </a:r>
            <a:endParaRPr lang="en-GB" dirty="0" smtClean="0"/>
          </a:p>
          <a:p>
            <a:r>
              <a:rPr lang="en-GB" dirty="0" smtClean="0"/>
              <a:t>They </a:t>
            </a:r>
            <a:r>
              <a:rPr lang="en-GB" dirty="0"/>
              <a:t>may be able to look after some if not all of their own personal care needs. Some young people will have additional medical needs and some need support with mobility issues. </a:t>
            </a:r>
            <a:endParaRPr lang="en-GB" dirty="0" smtClean="0"/>
          </a:p>
          <a:p>
            <a:r>
              <a:rPr lang="en-GB" dirty="0" smtClean="0"/>
              <a:t>Young </a:t>
            </a:r>
            <a:r>
              <a:rPr lang="en-GB" dirty="0"/>
              <a:t>people with SLD will usually have an Education Health and Care Plan and will be educated in either a mainstream or specialist school environment.</a:t>
            </a:r>
          </a:p>
          <a:p>
            <a:endParaRPr lang="en-GB" dirty="0"/>
          </a:p>
        </p:txBody>
      </p:sp>
    </p:spTree>
    <p:extLst>
      <p:ext uri="{BB962C8B-B14F-4D97-AF65-F5344CB8AC3E}">
        <p14:creationId xmlns:p14="http://schemas.microsoft.com/office/powerpoint/2010/main" val="24154258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Continuum of Learning </a:t>
            </a:r>
            <a:r>
              <a:rPr lang="en-GB" dirty="0" smtClean="0"/>
              <a:t>Difficulties</a:t>
            </a:r>
            <a:endParaRPr lang="en-GB" dirty="0"/>
          </a:p>
        </p:txBody>
      </p:sp>
      <p:sp>
        <p:nvSpPr>
          <p:cNvPr id="3" name="Content Placeholder 2"/>
          <p:cNvSpPr>
            <a:spLocks noGrp="1"/>
          </p:cNvSpPr>
          <p:nvPr>
            <p:ph idx="1"/>
          </p:nvPr>
        </p:nvSpPr>
        <p:spPr/>
        <p:txBody>
          <a:bodyPr>
            <a:normAutofit fontScale="70000" lnSpcReduction="20000"/>
          </a:bodyPr>
          <a:lstStyle/>
          <a:p>
            <a:pPr marL="0" indent="0">
              <a:buNone/>
            </a:pPr>
            <a:r>
              <a:rPr lang="en-GB" sz="3400" b="1" dirty="0"/>
              <a:t>Profound and Multiple learning difficulties (PMLD)</a:t>
            </a:r>
            <a:r>
              <a:rPr lang="en-GB" sz="3400" dirty="0"/>
              <a:t> </a:t>
            </a:r>
            <a:endParaRPr lang="en-GB" sz="3400" dirty="0" smtClean="0"/>
          </a:p>
          <a:p>
            <a:pPr marL="0" indent="0">
              <a:buNone/>
            </a:pPr>
            <a:endParaRPr lang="en-GB" sz="1700" dirty="0" smtClean="0"/>
          </a:p>
          <a:p>
            <a:r>
              <a:rPr lang="en-GB" sz="3400" dirty="0" smtClean="0"/>
              <a:t>Young </a:t>
            </a:r>
            <a:r>
              <a:rPr lang="en-GB" sz="3400" dirty="0"/>
              <a:t>people with profound and multiple learning difficulties (PMLD), will have severely limited understanding and will have multiple disabilities, which can include impairments of vision, hearing and movement as well as other challenges such as epilepsy and autism. </a:t>
            </a:r>
            <a:endParaRPr lang="en-GB" sz="3400" dirty="0" smtClean="0"/>
          </a:p>
          <a:p>
            <a:r>
              <a:rPr lang="en-GB" sz="3400" dirty="0" smtClean="0"/>
              <a:t>Young </a:t>
            </a:r>
            <a:r>
              <a:rPr lang="en-GB" sz="3400" dirty="0"/>
              <a:t>people in this group need support with mobility and may have complex health needs requiring extensive support. </a:t>
            </a:r>
            <a:endParaRPr lang="en-GB" sz="3400" dirty="0" smtClean="0"/>
          </a:p>
          <a:p>
            <a:r>
              <a:rPr lang="en-GB" sz="3400" dirty="0" smtClean="0"/>
              <a:t>They </a:t>
            </a:r>
            <a:r>
              <a:rPr lang="en-GB" sz="3400" dirty="0"/>
              <a:t>will require a bespoke curriculum and will have considerable difficulty communicating. </a:t>
            </a:r>
            <a:endParaRPr lang="en-GB" sz="3400" dirty="0" smtClean="0"/>
          </a:p>
          <a:p>
            <a:r>
              <a:rPr lang="en-GB" sz="3400" dirty="0" smtClean="0"/>
              <a:t>Young </a:t>
            </a:r>
            <a:r>
              <a:rPr lang="en-GB" sz="3400" dirty="0"/>
              <a:t>people with PMLD will </a:t>
            </a:r>
            <a:r>
              <a:rPr lang="en-GB" sz="3400" dirty="0" smtClean="0"/>
              <a:t>have </a:t>
            </a:r>
            <a:r>
              <a:rPr lang="en-GB" sz="3400" dirty="0"/>
              <a:t>an Education Health and Care Plan and usually </a:t>
            </a:r>
            <a:r>
              <a:rPr lang="en-GB" sz="3400" dirty="0" smtClean="0"/>
              <a:t>be </a:t>
            </a:r>
            <a:r>
              <a:rPr lang="en-GB" sz="3400" dirty="0"/>
              <a:t>educated in a specialist provision.</a:t>
            </a:r>
          </a:p>
          <a:p>
            <a:pPr marL="0" indent="0">
              <a:buNone/>
            </a:pPr>
            <a:endParaRPr lang="en-GB" dirty="0"/>
          </a:p>
        </p:txBody>
      </p:sp>
    </p:spTree>
    <p:extLst>
      <p:ext uri="{BB962C8B-B14F-4D97-AF65-F5344CB8AC3E}">
        <p14:creationId xmlns:p14="http://schemas.microsoft.com/office/powerpoint/2010/main" val="36301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normAutofit fontScale="92500"/>
          </a:bodyPr>
          <a:lstStyle/>
          <a:p>
            <a:r>
              <a:rPr lang="en-GB" dirty="0" smtClean="0"/>
              <a:t>Look through your SEN return and see whether your categorisation for children with learning difficulties fits with this new guidance;</a:t>
            </a:r>
          </a:p>
          <a:p>
            <a:r>
              <a:rPr lang="en-GB" dirty="0" smtClean="0"/>
              <a:t>Adopt the new terminology in your referrals for EHCAs</a:t>
            </a:r>
          </a:p>
          <a:p>
            <a:r>
              <a:rPr lang="en-GB" dirty="0" smtClean="0"/>
              <a:t>BMDC teams will adopt the language of this document;</a:t>
            </a:r>
          </a:p>
          <a:p>
            <a:r>
              <a:rPr lang="en-GB" dirty="0" smtClean="0"/>
              <a:t>Matrix of Need and other documents will be updated to reflect this development.</a:t>
            </a:r>
          </a:p>
          <a:p>
            <a:endParaRPr lang="en-GB" dirty="0"/>
          </a:p>
        </p:txBody>
      </p:sp>
    </p:spTree>
    <p:extLst>
      <p:ext uri="{BB962C8B-B14F-4D97-AF65-F5344CB8AC3E}">
        <p14:creationId xmlns:p14="http://schemas.microsoft.com/office/powerpoint/2010/main" val="3049511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68761"/>
            <a:ext cx="7774632" cy="2331692"/>
          </a:xfrm>
        </p:spPr>
        <p:txBody>
          <a:bodyPr>
            <a:normAutofit/>
          </a:bodyPr>
          <a:lstStyle/>
          <a:p>
            <a:r>
              <a:rPr lang="en-GB" dirty="0" smtClean="0"/>
              <a:t>The Matrix (of Need) Reloaded</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4984"/>
            <a:ext cx="2232248" cy="2980166"/>
          </a:xfrm>
          <a:prstGeom prst="rect">
            <a:avLst/>
          </a:prstGeom>
        </p:spPr>
      </p:pic>
      <p:sp>
        <p:nvSpPr>
          <p:cNvPr id="5" name="Subtitle 4"/>
          <p:cNvSpPr>
            <a:spLocks noGrp="1"/>
          </p:cNvSpPr>
          <p:nvPr>
            <p:ph type="subTitle" idx="1"/>
          </p:nvPr>
        </p:nvSpPr>
        <p:spPr>
          <a:xfrm>
            <a:off x="1763688" y="3898767"/>
            <a:ext cx="6400800" cy="1752600"/>
          </a:xfrm>
        </p:spPr>
        <p:txBody>
          <a:bodyPr/>
          <a:lstStyle/>
          <a:p>
            <a:r>
              <a:rPr lang="en-GB" dirty="0" smtClean="0"/>
              <a:t>Ruth Dennis</a:t>
            </a:r>
          </a:p>
          <a:p>
            <a:r>
              <a:rPr lang="en-GB" dirty="0" smtClean="0"/>
              <a:t>Principal Educational Psychologist</a:t>
            </a:r>
            <a:endParaRPr lang="en-GB" dirty="0"/>
          </a:p>
        </p:txBody>
      </p:sp>
    </p:spTree>
    <p:extLst>
      <p:ext uri="{BB962C8B-B14F-4D97-AF65-F5344CB8AC3E}">
        <p14:creationId xmlns:p14="http://schemas.microsoft.com/office/powerpoint/2010/main" val="174555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amend?</a:t>
            </a:r>
            <a:endParaRPr lang="en-GB" dirty="0"/>
          </a:p>
        </p:txBody>
      </p:sp>
      <p:sp>
        <p:nvSpPr>
          <p:cNvPr id="3" name="Content Placeholder 2"/>
          <p:cNvSpPr>
            <a:spLocks noGrp="1"/>
          </p:cNvSpPr>
          <p:nvPr>
            <p:ph idx="1"/>
          </p:nvPr>
        </p:nvSpPr>
        <p:spPr/>
        <p:txBody>
          <a:bodyPr/>
          <a:lstStyle/>
          <a:p>
            <a:r>
              <a:rPr lang="en-GB" dirty="0" smtClean="0"/>
              <a:t>Bring in line with changes to LD</a:t>
            </a:r>
          </a:p>
          <a:p>
            <a:r>
              <a:rPr lang="en-GB" dirty="0" smtClean="0"/>
              <a:t>Bring in line with Code of Practice categories / School Census codes</a:t>
            </a:r>
          </a:p>
          <a:p>
            <a:r>
              <a:rPr lang="en-GB" dirty="0" smtClean="0"/>
              <a:t>Update information regarding funding</a:t>
            </a:r>
          </a:p>
          <a:p>
            <a:r>
              <a:rPr lang="en-GB" dirty="0" smtClean="0"/>
              <a:t>Tidy up any duplication.</a:t>
            </a:r>
            <a:endParaRPr lang="en-GB" dirty="0"/>
          </a:p>
        </p:txBody>
      </p:sp>
    </p:spTree>
    <p:extLst>
      <p:ext uri="{BB962C8B-B14F-4D97-AF65-F5344CB8AC3E}">
        <p14:creationId xmlns:p14="http://schemas.microsoft.com/office/powerpoint/2010/main" val="1557507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Changes</a:t>
            </a:r>
            <a:endParaRPr lang="en-GB" dirty="0"/>
          </a:p>
        </p:txBody>
      </p:sp>
      <p:sp>
        <p:nvSpPr>
          <p:cNvPr id="3" name="Content Placeholder 2"/>
          <p:cNvSpPr>
            <a:spLocks noGrp="1"/>
          </p:cNvSpPr>
          <p:nvPr>
            <p:ph idx="1"/>
          </p:nvPr>
        </p:nvSpPr>
        <p:spPr/>
        <p:txBody>
          <a:bodyPr>
            <a:normAutofit fontScale="92500" lnSpcReduction="20000"/>
          </a:bodyPr>
          <a:lstStyle/>
          <a:p>
            <a:pPr fontAlgn="ctr"/>
            <a:r>
              <a:rPr lang="en-GB" b="1" dirty="0" smtClean="0"/>
              <a:t>Code of Practice Stage</a:t>
            </a:r>
            <a:r>
              <a:rPr lang="en-GB" dirty="0" smtClean="0"/>
              <a:t>:</a:t>
            </a:r>
            <a:r>
              <a:rPr lang="en-GB" dirty="0"/>
              <a:t> </a:t>
            </a:r>
            <a:r>
              <a:rPr lang="en-GB" dirty="0" smtClean="0"/>
              <a:t>Below </a:t>
            </a:r>
            <a:r>
              <a:rPr lang="en-GB" dirty="0"/>
              <a:t>Age Related </a:t>
            </a:r>
            <a:r>
              <a:rPr lang="en-GB" dirty="0" smtClean="0"/>
              <a:t>Expectations; SEND Support; EHCP </a:t>
            </a:r>
          </a:p>
          <a:p>
            <a:pPr fontAlgn="ctr"/>
            <a:endParaRPr lang="en-GB" sz="1400" dirty="0"/>
          </a:p>
          <a:p>
            <a:pPr fontAlgn="ctr"/>
            <a:r>
              <a:rPr lang="en-GB" b="1" dirty="0"/>
              <a:t>Identification and </a:t>
            </a:r>
            <a:r>
              <a:rPr lang="en-GB" b="1" dirty="0" smtClean="0"/>
              <a:t>Assessment: </a:t>
            </a:r>
            <a:r>
              <a:rPr lang="en-GB" dirty="0" smtClean="0"/>
              <a:t>More description of level of development when a young person is at each COP stage</a:t>
            </a:r>
          </a:p>
          <a:p>
            <a:pPr fontAlgn="ctr"/>
            <a:endParaRPr lang="en-GB" sz="1400" dirty="0"/>
          </a:p>
          <a:p>
            <a:pPr fontAlgn="ctr"/>
            <a:r>
              <a:rPr lang="en-GB" b="1" dirty="0"/>
              <a:t>Curriculum Access, Teaching and Learning </a:t>
            </a:r>
            <a:r>
              <a:rPr lang="en-GB" b="1" dirty="0" smtClean="0"/>
              <a:t>Strategies: </a:t>
            </a:r>
            <a:r>
              <a:rPr lang="en-GB" dirty="0" smtClean="0"/>
              <a:t>Reduced overlap / duplication</a:t>
            </a:r>
          </a:p>
          <a:p>
            <a:pPr fontAlgn="ctr"/>
            <a:endParaRPr lang="en-GB" sz="1200" dirty="0" smtClean="0"/>
          </a:p>
          <a:p>
            <a:pPr fontAlgn="ctr"/>
            <a:r>
              <a:rPr lang="en-GB" b="1" dirty="0"/>
              <a:t>Placement and  Suggested Support </a:t>
            </a:r>
            <a:r>
              <a:rPr lang="en-GB" b="1" dirty="0" smtClean="0"/>
              <a:t>Levels: </a:t>
            </a:r>
            <a:r>
              <a:rPr lang="en-GB" dirty="0" smtClean="0"/>
              <a:t>Clearer advice about expected levels of support</a:t>
            </a:r>
            <a:endParaRPr lang="en-GB" dirty="0"/>
          </a:p>
        </p:txBody>
      </p:sp>
    </p:spTree>
    <p:extLst>
      <p:ext uri="{BB962C8B-B14F-4D97-AF65-F5344CB8AC3E}">
        <p14:creationId xmlns:p14="http://schemas.microsoft.com/office/powerpoint/2010/main" val="1162266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to Find the New Document</a:t>
            </a:r>
            <a:endParaRPr lang="en-GB" dirty="0"/>
          </a:p>
        </p:txBody>
      </p:sp>
      <p:sp>
        <p:nvSpPr>
          <p:cNvPr id="3" name="Content Placeholder 2"/>
          <p:cNvSpPr>
            <a:spLocks noGrp="1"/>
          </p:cNvSpPr>
          <p:nvPr>
            <p:ph idx="1"/>
          </p:nvPr>
        </p:nvSpPr>
        <p:spPr/>
        <p:txBody>
          <a:bodyPr/>
          <a:lstStyle/>
          <a:p>
            <a:r>
              <a:rPr lang="en-GB" dirty="0" smtClean="0"/>
              <a:t>Bradford Schools online:</a:t>
            </a:r>
          </a:p>
          <a:p>
            <a:endParaRPr lang="en-GB" dirty="0"/>
          </a:p>
          <a:p>
            <a:r>
              <a:rPr lang="en-GB" dirty="0">
                <a:hlinkClick r:id="rId2"/>
              </a:rPr>
              <a:t>https://</a:t>
            </a:r>
            <a:r>
              <a:rPr lang="en-GB" dirty="0" smtClean="0">
                <a:hlinkClick r:id="rId2"/>
              </a:rPr>
              <a:t>bso.bradford.gov.uk/content/send-documentation</a:t>
            </a:r>
            <a:endParaRPr lang="en-GB" dirty="0" smtClean="0"/>
          </a:p>
          <a:p>
            <a:endParaRPr lang="en-GB" dirty="0"/>
          </a:p>
          <a:p>
            <a:r>
              <a:rPr lang="en-GB" dirty="0" smtClean="0"/>
              <a:t>(from June 2020)</a:t>
            </a:r>
            <a:endParaRPr lang="en-GB" dirty="0"/>
          </a:p>
        </p:txBody>
      </p:sp>
    </p:spTree>
    <p:extLst>
      <p:ext uri="{BB962C8B-B14F-4D97-AF65-F5344CB8AC3E}">
        <p14:creationId xmlns:p14="http://schemas.microsoft.com/office/powerpoint/2010/main" val="3054456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SCIL Team</a:t>
            </a:r>
            <a:endParaRPr lang="en-GB" dirty="0"/>
          </a:p>
        </p:txBody>
      </p:sp>
      <p:sp>
        <p:nvSpPr>
          <p:cNvPr id="5" name="Subtitle 4"/>
          <p:cNvSpPr>
            <a:spLocks noGrp="1"/>
          </p:cNvSpPr>
          <p:nvPr>
            <p:ph type="subTitle" idx="1"/>
          </p:nvPr>
        </p:nvSpPr>
        <p:spPr>
          <a:xfrm>
            <a:off x="1371600" y="3886200"/>
            <a:ext cx="6400800" cy="766936"/>
          </a:xfrm>
        </p:spPr>
        <p:txBody>
          <a:bodyPr>
            <a:normAutofit fontScale="85000" lnSpcReduction="20000"/>
          </a:bodyPr>
          <a:lstStyle/>
          <a:p>
            <a:r>
              <a:rPr lang="en-GB" dirty="0"/>
              <a:t>Andrew Redding - Business Advisor, Corporate Resources</a:t>
            </a:r>
          </a:p>
        </p:txBody>
      </p:sp>
    </p:spTree>
    <p:extLst>
      <p:ext uri="{BB962C8B-B14F-4D97-AF65-F5344CB8AC3E}">
        <p14:creationId xmlns:p14="http://schemas.microsoft.com/office/powerpoint/2010/main" val="32037974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7"/>
          <p:cNvSpPr txBox="1">
            <a:spLocks noChangeArrowheads="1"/>
          </p:cNvSpPr>
          <p:nvPr/>
        </p:nvSpPr>
        <p:spPr bwMode="auto">
          <a:xfrm>
            <a:off x="827088" y="6094413"/>
            <a:ext cx="3313112"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0" fontAlgn="base" hangingPunct="0">
              <a:spcBef>
                <a:spcPct val="0"/>
              </a:spcBef>
              <a:spcAft>
                <a:spcPct val="0"/>
              </a:spcAft>
              <a:buFont typeface="Arial" charset="0"/>
              <a:buNone/>
              <a:defRPr/>
            </a:pPr>
            <a:r>
              <a:rPr lang="en-GB" altLang="en-US" sz="1200" dirty="0" smtClean="0">
                <a:solidFill>
                  <a:srgbClr val="2F2B20"/>
                </a:solidFill>
                <a:latin typeface="Arial" charset="0"/>
                <a:ea typeface="ＭＳ Ｐゴシック" pitchFamily="1" charset="-128"/>
              </a:rPr>
              <a:t>© </a:t>
            </a:r>
            <a:r>
              <a:rPr lang="en-GB" altLang="en-US" sz="1050" dirty="0" smtClean="0">
                <a:solidFill>
                  <a:srgbClr val="2F2B20"/>
                </a:solidFill>
                <a:latin typeface="Arial" charset="0"/>
                <a:ea typeface="ＭＳ Ｐゴシック" pitchFamily="1" charset="-128"/>
              </a:rPr>
              <a:t>Copyright applies to the whole document - Written and developed by </a:t>
            </a:r>
            <a:r>
              <a:rPr lang="en-GB" sz="1050" b="1" dirty="0" smtClean="0">
                <a:solidFill>
                  <a:srgbClr val="675E47"/>
                </a:solidFill>
                <a:ea typeface="ＭＳ Ｐゴシック" pitchFamily="1" charset="-128"/>
              </a:rPr>
              <a:t>0-25 Specialist Teaching &amp; Support Services</a:t>
            </a:r>
            <a:r>
              <a:rPr lang="en-GB" altLang="en-US" sz="1050" dirty="0" smtClean="0">
                <a:solidFill>
                  <a:srgbClr val="2F2B20"/>
                </a:solidFill>
                <a:latin typeface="Arial" charset="0"/>
                <a:ea typeface="ＭＳ Ｐゴシック" pitchFamily="1" charset="-128"/>
              </a:rPr>
              <a:t>, City of Bradford MDC</a:t>
            </a:r>
          </a:p>
        </p:txBody>
      </p:sp>
      <p:sp>
        <p:nvSpPr>
          <p:cNvPr id="2051" name="Title 1"/>
          <p:cNvSpPr>
            <a:spLocks noGrp="1"/>
          </p:cNvSpPr>
          <p:nvPr>
            <p:ph type="ctrTitle"/>
          </p:nvPr>
        </p:nvSpPr>
        <p:spPr>
          <a:xfrm>
            <a:off x="530225" y="1341438"/>
            <a:ext cx="7772400" cy="1974850"/>
          </a:xfrm>
        </p:spPr>
        <p:txBody>
          <a:bodyPr/>
          <a:lstStyle/>
          <a:p>
            <a:pPr algn="ctr" eaLnBrk="1" fontAlgn="auto" hangingPunct="1">
              <a:spcAft>
                <a:spcPts val="0"/>
              </a:spcAft>
              <a:defRPr/>
            </a:pPr>
            <a:r>
              <a:rPr lang="en-GB" altLang="en-US" b="1" dirty="0" smtClean="0">
                <a:effectLst>
                  <a:outerShdw blurRad="38100" dist="38100" dir="2700000" algn="tl">
                    <a:srgbClr val="000000">
                      <a:alpha val="43137"/>
                    </a:srgbClr>
                  </a:outerShdw>
                </a:effectLst>
                <a:cs typeface="Arial" panose="020B0604020202020204" pitchFamily="34" charset="0"/>
              </a:rPr>
              <a:t>Introduction to the </a:t>
            </a:r>
            <a:r>
              <a:rPr lang="en-GB" altLang="en-US" b="1" dirty="0" smtClean="0">
                <a:solidFill>
                  <a:srgbClr val="FFFF66"/>
                </a:solidFill>
                <a:effectLst>
                  <a:outerShdw blurRad="38100" dist="38100" dir="2700000" algn="tl">
                    <a:srgbClr val="000000">
                      <a:alpha val="43137"/>
                    </a:srgbClr>
                  </a:outerShdw>
                </a:effectLst>
                <a:cs typeface="Arial" panose="020B0604020202020204" pitchFamily="34" charset="0"/>
              </a:rPr>
              <a:t>SCIL</a:t>
            </a:r>
            <a:r>
              <a:rPr lang="en-GB" altLang="en-US" b="1" dirty="0" smtClean="0">
                <a:effectLst>
                  <a:outerShdw blurRad="38100" dist="38100" dir="2700000" algn="tl">
                    <a:srgbClr val="000000">
                      <a:alpha val="43137"/>
                    </a:srgbClr>
                  </a:outerShdw>
                </a:effectLst>
                <a:cs typeface="Arial" panose="020B0604020202020204" pitchFamily="34" charset="0"/>
              </a:rPr>
              <a:t> Team</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6425" y="5916613"/>
            <a:ext cx="1658938"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3" name="TextBox 1"/>
          <p:cNvSpPr txBox="1">
            <a:spLocks noChangeArrowheads="1"/>
          </p:cNvSpPr>
          <p:nvPr/>
        </p:nvSpPr>
        <p:spPr bwMode="auto">
          <a:xfrm>
            <a:off x="2559050" y="4459288"/>
            <a:ext cx="3744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GB" altLang="en-US" b="1" smtClean="0">
                <a:solidFill>
                  <a:srgbClr val="2F2B20"/>
                </a:solidFill>
              </a:rPr>
              <a:t>Kelsey Clark-Davies</a:t>
            </a:r>
          </a:p>
          <a:p>
            <a:pPr algn="ctr" eaLnBrk="0" fontAlgn="base" hangingPunct="0">
              <a:spcBef>
                <a:spcPct val="0"/>
              </a:spcBef>
              <a:spcAft>
                <a:spcPct val="0"/>
              </a:spcAft>
            </a:pPr>
            <a:r>
              <a:rPr lang="en-GB" altLang="en-US" b="1" smtClean="0">
                <a:solidFill>
                  <a:srgbClr val="2F2B20"/>
                </a:solidFill>
              </a:rPr>
              <a:t>Interim Service Manager</a:t>
            </a:r>
          </a:p>
        </p:txBody>
      </p:sp>
    </p:spTree>
    <p:extLst>
      <p:ext uri="{BB962C8B-B14F-4D97-AF65-F5344CB8AC3E}">
        <p14:creationId xmlns:p14="http://schemas.microsoft.com/office/powerpoint/2010/main" val="1328877498"/>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GB" b="1" dirty="0" smtClean="0">
                <a:effectLst>
                  <a:outerShdw blurRad="38100" dist="38100" dir="2700000" algn="tl">
                    <a:srgbClr val="000000">
                      <a:alpha val="43137"/>
                    </a:srgbClr>
                  </a:outerShdw>
                </a:effectLst>
              </a:rPr>
              <a:t>What is the </a:t>
            </a:r>
            <a:r>
              <a:rPr lang="en-GB" sz="6000"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0825" y="2133600"/>
            <a:ext cx="8137525" cy="3311525"/>
          </a:xfrm>
        </p:spPr>
        <p:txBody>
          <a:bodyPr rtlCol="0">
            <a:normAutofit lnSpcReduction="10000"/>
          </a:bodyPr>
          <a:lstStyle/>
          <a:p>
            <a:pPr eaLnBrk="1" fontAlgn="auto" hangingPunct="1">
              <a:spcAft>
                <a:spcPts val="0"/>
              </a:spcAft>
              <a:defRPr/>
            </a:pPr>
            <a:r>
              <a:rPr lang="en-GB" sz="4000" b="1" dirty="0" smtClean="0">
                <a:solidFill>
                  <a:srgbClr val="FFFF66"/>
                </a:solidFill>
                <a:effectLst>
                  <a:outerShdw blurRad="38100" dist="38100" dir="2700000" algn="tl">
                    <a:srgbClr val="000000">
                      <a:alpha val="43137"/>
                    </a:srgbClr>
                  </a:outerShdw>
                </a:effectLst>
                <a:cs typeface="Arial" panose="020B0604020202020204" pitchFamily="34" charset="0"/>
              </a:rPr>
              <a:t>S</a:t>
            </a:r>
            <a:r>
              <a:rPr lang="en-GB" dirty="0" smtClean="0">
                <a:cs typeface="Arial" panose="020B0604020202020204" pitchFamily="34" charset="0"/>
              </a:rPr>
              <a:t>ocial, </a:t>
            </a:r>
            <a:r>
              <a:rPr lang="en-GB" sz="4000" b="1" dirty="0" smtClean="0">
                <a:solidFill>
                  <a:srgbClr val="FFFF66"/>
                </a:solidFill>
                <a:effectLst>
                  <a:outerShdw blurRad="38100" dist="38100" dir="2700000" algn="tl">
                    <a:srgbClr val="000000">
                      <a:alpha val="43137"/>
                    </a:srgbClr>
                  </a:outerShdw>
                </a:effectLst>
                <a:cs typeface="Arial" panose="020B0604020202020204" pitchFamily="34" charset="0"/>
              </a:rPr>
              <a:t>C</a:t>
            </a:r>
            <a:r>
              <a:rPr lang="en-GB" dirty="0" smtClean="0">
                <a:cs typeface="Arial" panose="020B0604020202020204" pitchFamily="34" charset="0"/>
              </a:rPr>
              <a:t>ommunication, </a:t>
            </a:r>
            <a:r>
              <a:rPr lang="en-GB" sz="4000" b="1" dirty="0" smtClean="0">
                <a:solidFill>
                  <a:srgbClr val="FFFF66"/>
                </a:solidFill>
                <a:effectLst>
                  <a:outerShdw blurRad="38100" dist="38100" dir="2700000" algn="tl">
                    <a:srgbClr val="000000">
                      <a:alpha val="43137"/>
                    </a:srgbClr>
                  </a:outerShdw>
                </a:effectLst>
                <a:cs typeface="Arial" panose="020B0604020202020204" pitchFamily="34" charset="0"/>
              </a:rPr>
              <a:t>I</a:t>
            </a:r>
            <a:r>
              <a:rPr lang="en-GB" dirty="0" smtClean="0">
                <a:cs typeface="Arial" panose="020B0604020202020204" pitchFamily="34" charset="0"/>
              </a:rPr>
              <a:t>nteraction &amp; </a:t>
            </a:r>
            <a:r>
              <a:rPr lang="en-GB" sz="4000" b="1" dirty="0" smtClean="0">
                <a:solidFill>
                  <a:srgbClr val="FFFF66"/>
                </a:solidFill>
                <a:effectLst>
                  <a:outerShdw blurRad="38100" dist="38100" dir="2700000" algn="tl">
                    <a:srgbClr val="000000">
                      <a:alpha val="43137"/>
                    </a:srgbClr>
                  </a:outerShdw>
                </a:effectLst>
                <a:cs typeface="Arial" panose="020B0604020202020204" pitchFamily="34" charset="0"/>
              </a:rPr>
              <a:t>L</a:t>
            </a:r>
            <a:r>
              <a:rPr lang="en-GB" dirty="0" smtClean="0">
                <a:cs typeface="Arial" panose="020B0604020202020204" pitchFamily="34" charset="0"/>
              </a:rPr>
              <a:t>earning Team</a:t>
            </a:r>
          </a:p>
          <a:p>
            <a:pPr marL="137160" indent="0" eaLnBrk="1" fontAlgn="auto" hangingPunct="1">
              <a:spcAft>
                <a:spcPts val="0"/>
              </a:spcAft>
              <a:buFont typeface="Arial" pitchFamily="34" charset="0"/>
              <a:buNone/>
              <a:defRPr/>
            </a:pPr>
            <a:endParaRPr lang="en-GB" dirty="0" smtClean="0">
              <a:cs typeface="Arial" panose="020B0604020202020204" pitchFamily="34" charset="0"/>
            </a:endParaRPr>
          </a:p>
          <a:p>
            <a:pPr eaLnBrk="1" fontAlgn="auto" hangingPunct="1">
              <a:spcAft>
                <a:spcPts val="0"/>
              </a:spcAft>
              <a:defRPr/>
            </a:pPr>
            <a:r>
              <a:rPr lang="en-GB" dirty="0" smtClean="0">
                <a:cs typeface="Arial" panose="020B0604020202020204" pitchFamily="34" charset="0"/>
              </a:rPr>
              <a:t>Previously known as IES (Inclusive Education Service) or the HIT (High Incidence Team)</a:t>
            </a:r>
          </a:p>
          <a:p>
            <a:pPr eaLnBrk="1" fontAlgn="auto" hangingPunct="1">
              <a:spcAft>
                <a:spcPts val="0"/>
              </a:spcAft>
              <a:defRPr/>
            </a:pPr>
            <a:endParaRPr lang="en-GB" dirty="0">
              <a:cs typeface="Arial" panose="020B0604020202020204" pitchFamily="34" charset="0"/>
            </a:endParaRPr>
          </a:p>
          <a:p>
            <a:pPr eaLnBrk="1" fontAlgn="auto" hangingPunct="1">
              <a:spcAft>
                <a:spcPts val="0"/>
              </a:spcAft>
              <a:defRPr/>
            </a:pPr>
            <a:r>
              <a:rPr lang="en-GB" dirty="0" smtClean="0">
                <a:cs typeface="Arial" panose="020B0604020202020204" pitchFamily="34" charset="0"/>
              </a:rPr>
              <a:t>Part of the Specialist Teaching and Support service (STASS) within Education Services in the City of Bradford Metropolitan District Council</a:t>
            </a:r>
            <a:endParaRPr lang="en-GB" dirty="0">
              <a:cs typeface="Arial" panose="020B0604020202020204" pitchFamily="34" charset="0"/>
            </a:endParaRPr>
          </a:p>
        </p:txBody>
      </p:sp>
    </p:spTree>
    <p:extLst>
      <p:ext uri="{BB962C8B-B14F-4D97-AF65-F5344CB8AC3E}">
        <p14:creationId xmlns:p14="http://schemas.microsoft.com/office/powerpoint/2010/main" val="2901260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7504" y="332656"/>
            <a:ext cx="8893620" cy="1998286"/>
          </a:xfrm>
        </p:spPr>
        <p:txBody>
          <a:bodyPr rtlCol="0">
            <a:normAutofit fontScale="90000"/>
          </a:bodyPr>
          <a:lstStyle/>
          <a:p>
            <a:pPr algn="ctr"/>
            <a:r>
              <a:rPr sz="4400" dirty="0"/>
              <a:t/>
            </a:r>
            <a:br>
              <a:rPr sz="4400" dirty="0"/>
            </a:br>
            <a:r>
              <a:rPr lang="en-GB" sz="3600" b="0" dirty="0"/>
              <a:t/>
            </a:r>
            <a:br>
              <a:rPr lang="en-GB" sz="3600" b="0" dirty="0"/>
            </a:br>
            <a:r>
              <a:rPr lang="en-GB" b="0" dirty="0"/>
              <a:t/>
            </a:r>
            <a:br>
              <a:rPr lang="en-GB" b="0" dirty="0"/>
            </a:br>
            <a:r>
              <a:rPr lang="en-GB" sz="3400" b="0" dirty="0"/>
              <a:t>Education, Health and Care Plans: </a:t>
            </a:r>
            <a:br>
              <a:rPr lang="en-GB" sz="3400" b="0" dirty="0"/>
            </a:br>
            <a:r>
              <a:rPr lang="en-GB" sz="3400" b="0" dirty="0"/>
              <a:t>Guidance on temporary legislative changes relating to Coronavirus (COVID-19)</a:t>
            </a:r>
            <a:br>
              <a:rPr lang="en-GB" sz="3400" b="0" dirty="0"/>
            </a:br>
            <a:r>
              <a:rPr lang="en-GB" sz="3400" b="0" dirty="0"/>
              <a:t>	</a:t>
            </a:r>
            <a:br>
              <a:rPr lang="en-GB" sz="3400" b="0" dirty="0"/>
            </a:br>
            <a:r>
              <a:rPr lang="en-GB" sz="4000" b="0" dirty="0"/>
              <a:t>	</a:t>
            </a:r>
            <a:br>
              <a:rPr lang="en-GB" sz="4000" b="0" dirty="0"/>
            </a:br>
            <a:r>
              <a:rPr lang="en-GB" sz="3200" b="0" dirty="0"/>
              <a:t>	</a:t>
            </a:r>
            <a:r>
              <a:rPr lang="en-GB" sz="3600" b="0" dirty="0"/>
              <a:t/>
            </a:r>
            <a:br>
              <a:rPr lang="en-GB" sz="3600" b="0" dirty="0"/>
            </a:br>
            <a:endParaRPr sz="3600" b="0" dirty="0">
              <a:solidFill>
                <a:schemeClr val="tx1"/>
              </a:solidFill>
            </a:endParaRPr>
          </a:p>
        </p:txBody>
      </p:sp>
      <p:sp>
        <p:nvSpPr>
          <p:cNvPr id="2051" name="Subtitle 4"/>
          <p:cNvSpPr>
            <a:spLocks noGrp="1"/>
          </p:cNvSpPr>
          <p:nvPr>
            <p:ph type="subTitle" idx="1"/>
          </p:nvPr>
        </p:nvSpPr>
        <p:spPr>
          <a:xfrm>
            <a:off x="683568" y="3579283"/>
            <a:ext cx="8101016" cy="1752600"/>
          </a:xfrm>
        </p:spPr>
        <p:txBody>
          <a:bodyPr>
            <a:normAutofit fontScale="92500" lnSpcReduction="20000"/>
          </a:bodyPr>
          <a:lstStyle/>
          <a:p>
            <a:pPr eaLnBrk="1" hangingPunct="1"/>
            <a:endParaRPr lang="en-GB" altLang="en-US" dirty="0">
              <a:latin typeface="Arial" charset="0"/>
              <a:cs typeface="Arial" charset="0"/>
            </a:endParaRPr>
          </a:p>
          <a:p>
            <a:pPr algn="ctr"/>
            <a:endParaRPr lang="en-GB" altLang="en-US" b="0" dirty="0">
              <a:latin typeface="Arial" charset="0"/>
              <a:cs typeface="Arial" charset="0"/>
            </a:endParaRPr>
          </a:p>
          <a:p>
            <a:pPr algn="ctr"/>
            <a:endParaRPr lang="en-GB" sz="2800" b="0" dirty="0"/>
          </a:p>
          <a:p>
            <a:pPr algn="ctr"/>
            <a:r>
              <a:rPr lang="en-GB" sz="2800" b="0" dirty="0"/>
              <a:t>May 2020</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251624"/>
            <a:ext cx="6489408" cy="2401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1"/>
          <p:cNvSpPr>
            <a:spLocks noChangeArrowheads="1"/>
          </p:cNvSpPr>
          <p:nvPr/>
        </p:nvSpPr>
        <p:spPr bwMode="auto">
          <a:xfrm>
            <a:off x="2302821" y="6093296"/>
            <a:ext cx="6481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120000"/>
              </a:lnSpc>
              <a:spcAft>
                <a:spcPts val="600"/>
              </a:spcAft>
              <a:buClr>
                <a:schemeClr val="tx2"/>
              </a:buClr>
              <a:buFont typeface="Wingdings" pitchFamily="2" charset="2"/>
              <a:buChar char="§"/>
              <a:defRPr sz="2000" b="1">
                <a:solidFill>
                  <a:schemeClr val="tx1"/>
                </a:solidFill>
                <a:latin typeface="Arial" charset="0"/>
              </a:defRPr>
            </a:lvl1pPr>
            <a:lvl2pPr marL="742950" indent="-285750" eaLnBrk="0" hangingPunct="0">
              <a:lnSpc>
                <a:spcPct val="120000"/>
              </a:lnSpc>
              <a:spcAft>
                <a:spcPts val="600"/>
              </a:spcAft>
              <a:buClr>
                <a:schemeClr val="tx2"/>
              </a:buClr>
              <a:buFont typeface="Wingdings" pitchFamily="2" charset="2"/>
              <a:buChar char="§"/>
              <a:defRPr sz="2000">
                <a:solidFill>
                  <a:schemeClr val="tx1"/>
                </a:solidFill>
                <a:latin typeface="Arial" charset="0"/>
              </a:defRPr>
            </a:lvl2pPr>
            <a:lvl3pPr marL="1143000" indent="-228600" eaLnBrk="0" hangingPunct="0">
              <a:lnSpc>
                <a:spcPct val="120000"/>
              </a:lnSpc>
              <a:spcAft>
                <a:spcPts val="600"/>
              </a:spcAft>
              <a:buClr>
                <a:schemeClr val="tx2"/>
              </a:buClr>
              <a:buFont typeface="Wingdings" pitchFamily="2" charset="2"/>
              <a:buChar char="§"/>
              <a:defRPr sz="2000">
                <a:solidFill>
                  <a:schemeClr val="tx1"/>
                </a:solidFill>
                <a:latin typeface="Arial" charset="0"/>
              </a:defRPr>
            </a:lvl3pPr>
            <a:lvl4pPr marL="1600200" indent="-228600" eaLnBrk="0" hangingPunct="0">
              <a:lnSpc>
                <a:spcPct val="120000"/>
              </a:lnSpc>
              <a:spcAft>
                <a:spcPts val="600"/>
              </a:spcAft>
              <a:buClr>
                <a:schemeClr val="tx2"/>
              </a:buClr>
              <a:buFont typeface="Wingdings" pitchFamily="2" charset="2"/>
              <a:buChar char="§"/>
              <a:defRPr sz="1600">
                <a:solidFill>
                  <a:schemeClr val="tx1"/>
                </a:solidFill>
                <a:latin typeface="Arial" charset="0"/>
              </a:defRPr>
            </a:lvl4pPr>
            <a:lvl5pPr marL="2057400" indent="-228600" eaLnBrk="0" hangingPunct="0">
              <a:lnSpc>
                <a:spcPct val="120000"/>
              </a:lnSpc>
              <a:spcAft>
                <a:spcPts val="600"/>
              </a:spcAft>
              <a:buClr>
                <a:schemeClr val="tx2"/>
              </a:buClr>
              <a:buFont typeface="Wingdings" pitchFamily="2" charset="2"/>
              <a:buChar char="§"/>
              <a:defRPr sz="1600">
                <a:solidFill>
                  <a:schemeClr val="tx1"/>
                </a:solidFill>
                <a:latin typeface="Arial" charset="0"/>
              </a:defRPr>
            </a:lvl5pPr>
            <a:lvl6pPr marL="25146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6pPr>
            <a:lvl7pPr marL="29718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7pPr>
            <a:lvl8pPr marL="34290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8pPr>
            <a:lvl9pPr marL="3886200" indent="-228600" eaLnBrk="0" fontAlgn="base" hangingPunct="0">
              <a:lnSpc>
                <a:spcPct val="120000"/>
              </a:lnSpc>
              <a:spcBef>
                <a:spcPct val="0"/>
              </a:spcBef>
              <a:spcAft>
                <a:spcPts val="600"/>
              </a:spcAft>
              <a:buClr>
                <a:schemeClr val="tx2"/>
              </a:buClr>
              <a:buFont typeface="Wingdings" pitchFamily="2" charset="2"/>
              <a:buChar char="§"/>
              <a:defRPr sz="1600">
                <a:solidFill>
                  <a:schemeClr val="tx1"/>
                </a:solidFill>
                <a:latin typeface="Arial" charset="0"/>
              </a:defRPr>
            </a:lvl9pPr>
          </a:lstStyle>
          <a:p>
            <a:pPr algn="ctr" eaLnBrk="1" hangingPunct="1">
              <a:lnSpc>
                <a:spcPct val="100000"/>
              </a:lnSpc>
              <a:spcBef>
                <a:spcPct val="50000"/>
              </a:spcBef>
              <a:spcAft>
                <a:spcPct val="0"/>
              </a:spcAft>
              <a:buClrTx/>
              <a:buFontTx/>
              <a:buNone/>
            </a:pPr>
            <a:r>
              <a:rPr lang="en-GB" altLang="en-US" sz="1800" b="0" dirty="0"/>
              <a:t>André Imich, SEN and Disability Professional Adviser, DfE</a:t>
            </a:r>
          </a:p>
        </p:txBody>
      </p:sp>
    </p:spTree>
    <p:extLst>
      <p:ext uri="{BB962C8B-B14F-4D97-AF65-F5344CB8AC3E}">
        <p14:creationId xmlns:p14="http://schemas.microsoft.com/office/powerpoint/2010/main" val="3622723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bg1"/>
            </a:solidFill>
          </a:ln>
        </p:spPr>
        <p:txBody>
          <a:bodyPr/>
          <a:lstStyle/>
          <a:p>
            <a:pPr algn="ctr" eaLnBrk="1" fontAlgn="auto" hangingPunct="1">
              <a:spcAft>
                <a:spcPts val="0"/>
              </a:spcAft>
              <a:defRPr/>
            </a:pPr>
            <a:r>
              <a:rPr lang="en-GB" b="1" dirty="0">
                <a:effectLst>
                  <a:outerShdw blurRad="38100" dist="38100" dir="2700000" algn="tl">
                    <a:srgbClr val="000000">
                      <a:alpha val="43137"/>
                    </a:srgbClr>
                  </a:outerShdw>
                </a:effectLst>
              </a:rPr>
              <a:t>What is the </a:t>
            </a:r>
            <a:r>
              <a:rPr lang="en-GB" sz="6000" b="1" dirty="0">
                <a:solidFill>
                  <a:srgbClr val="FFFF66"/>
                </a:solidFill>
                <a:effectLst>
                  <a:outerShdw blurRad="38100" dist="38100" dir="2700000" algn="tl">
                    <a:srgbClr val="000000">
                      <a:alpha val="43137"/>
                    </a:srgbClr>
                  </a:outerShdw>
                </a:effectLst>
              </a:rPr>
              <a:t>SCIL</a:t>
            </a:r>
            <a:r>
              <a:rPr lang="en-GB" b="1" dirty="0">
                <a:solidFill>
                  <a:srgbClr val="FFFF66"/>
                </a:solidFill>
                <a:effectLst>
                  <a:outerShdw blurRad="38100" dist="38100" dir="2700000" algn="tl">
                    <a:srgbClr val="000000">
                      <a:alpha val="43137"/>
                    </a:srgbClr>
                  </a:outerShdw>
                </a:effectLst>
              </a:rPr>
              <a:t> </a:t>
            </a:r>
            <a:r>
              <a:rPr lang="en-GB" b="1" dirty="0">
                <a:effectLst>
                  <a:outerShdw blurRad="38100" dist="38100" dir="2700000" algn="tl">
                    <a:srgbClr val="000000">
                      <a:alpha val="43137"/>
                    </a:srgbClr>
                  </a:outerShdw>
                </a:effectLst>
              </a:rPr>
              <a:t>Team?</a:t>
            </a:r>
            <a:endParaRPr lang="en-GB" dirty="0"/>
          </a:p>
        </p:txBody>
      </p:sp>
      <p:sp>
        <p:nvSpPr>
          <p:cNvPr id="3" name="Content Placeholder 2"/>
          <p:cNvSpPr>
            <a:spLocks noGrp="1"/>
          </p:cNvSpPr>
          <p:nvPr>
            <p:ph idx="1"/>
          </p:nvPr>
        </p:nvSpPr>
        <p:spPr>
          <a:xfrm>
            <a:off x="219075" y="1339850"/>
            <a:ext cx="8064500" cy="2044700"/>
          </a:xfrm>
          <a:solidFill>
            <a:schemeClr val="bg1"/>
          </a:solidFill>
          <a:ln>
            <a:solidFill>
              <a:schemeClr val="bg1"/>
            </a:solidFill>
          </a:ln>
        </p:spPr>
        <p:txBody>
          <a:bodyPr rtlCol="0">
            <a:normAutofit fontScale="55000" lnSpcReduction="20000"/>
          </a:bodyPr>
          <a:lstStyle/>
          <a:p>
            <a:pPr eaLnBrk="1" fontAlgn="auto" hangingPunct="1">
              <a:spcAft>
                <a:spcPts val="0"/>
              </a:spcAft>
              <a:defRPr/>
            </a:pPr>
            <a:endParaRPr lang="en-GB" sz="2600" b="1" dirty="0" smtClean="0"/>
          </a:p>
          <a:p>
            <a:pPr eaLnBrk="1" fontAlgn="auto" hangingPunct="1">
              <a:spcAft>
                <a:spcPts val="0"/>
              </a:spcAft>
              <a:defRPr/>
            </a:pPr>
            <a:r>
              <a:rPr lang="en-GB" sz="4400" b="1" dirty="0" smtClean="0"/>
              <a:t>We are a team of Specialist Teachers, Practitioners and Access &amp; Inclusion Officers</a:t>
            </a:r>
          </a:p>
          <a:p>
            <a:pPr marL="114300" indent="0" eaLnBrk="1" fontAlgn="auto" hangingPunct="1">
              <a:spcAft>
                <a:spcPts val="0"/>
              </a:spcAft>
              <a:buFont typeface="Arial" pitchFamily="34" charset="0"/>
              <a:buNone/>
              <a:defRPr/>
            </a:pPr>
            <a:endParaRPr lang="en-GB" sz="4400" b="1" dirty="0" smtClean="0"/>
          </a:p>
          <a:p>
            <a:pPr eaLnBrk="1" fontAlgn="auto" hangingPunct="1">
              <a:spcAft>
                <a:spcPts val="0"/>
              </a:spcAft>
              <a:defRPr/>
            </a:pPr>
            <a:r>
              <a:rPr lang="en-GB" sz="4400" b="1" dirty="0" smtClean="0"/>
              <a:t>Our aim is</a:t>
            </a:r>
            <a:r>
              <a:rPr lang="en-GB" sz="4400" dirty="0" smtClean="0"/>
              <a:t>:</a:t>
            </a:r>
            <a:endParaRPr lang="en-GB" sz="4400" dirty="0"/>
          </a:p>
          <a:p>
            <a:pPr marL="114300" indent="0" algn="ctr" eaLnBrk="1" fontAlgn="auto" hangingPunct="1">
              <a:spcAft>
                <a:spcPts val="0"/>
              </a:spcAft>
              <a:buFont typeface="Arial" pitchFamily="34" charset="0"/>
              <a:buNone/>
              <a:defRPr/>
            </a:pPr>
            <a:r>
              <a:rPr lang="en-GB" sz="3200" b="1" dirty="0" smtClean="0">
                <a:solidFill>
                  <a:srgbClr val="CCCCFF"/>
                </a:solidFill>
                <a:effectLst>
                  <a:outerShdw blurRad="38100" dist="38100" dir="2700000" algn="tl">
                    <a:srgbClr val="000000">
                      <a:alpha val="43137"/>
                    </a:srgbClr>
                  </a:outerShdw>
                </a:effectLst>
              </a:rPr>
              <a:t>.”</a:t>
            </a:r>
            <a:r>
              <a:rPr lang="en-GB" b="1" dirty="0" smtClean="0"/>
              <a:t> </a:t>
            </a:r>
          </a:p>
          <a:p>
            <a:pPr marL="114300" indent="0" algn="ctr" eaLnBrk="1" fontAlgn="auto" hangingPunct="1">
              <a:spcAft>
                <a:spcPts val="0"/>
              </a:spcAft>
              <a:buFont typeface="Arial" pitchFamily="34" charset="0"/>
              <a:buNone/>
              <a:defRPr/>
            </a:pPr>
            <a:endParaRPr lang="en-GB" b="1" dirty="0" smtClean="0"/>
          </a:p>
          <a:p>
            <a:pPr eaLnBrk="1" fontAlgn="auto" hangingPunct="1">
              <a:spcAft>
                <a:spcPts val="0"/>
              </a:spcAft>
              <a:defRPr/>
            </a:pPr>
            <a:endParaRPr lang="en-GB" dirty="0"/>
          </a:p>
        </p:txBody>
      </p:sp>
      <p:sp>
        <p:nvSpPr>
          <p:cNvPr id="4" name="TextBox 3"/>
          <p:cNvSpPr txBox="1"/>
          <p:nvPr/>
        </p:nvSpPr>
        <p:spPr>
          <a:xfrm>
            <a:off x="1514475" y="3141663"/>
            <a:ext cx="5472113" cy="2676525"/>
          </a:xfrm>
          <a:prstGeom prst="rect">
            <a:avLst/>
          </a:prstGeom>
          <a:solidFill>
            <a:schemeClr val="tx1">
              <a:lumMod val="90000"/>
              <a:lumOff val="10000"/>
            </a:schemeClr>
          </a:solidFill>
          <a:ln>
            <a:solidFill>
              <a:schemeClr val="tx2"/>
            </a:solidFill>
          </a:ln>
        </p:spPr>
        <p:txBody>
          <a:bodyPr>
            <a:spAutoFit/>
          </a:bodyPr>
          <a:lstStyle/>
          <a:p>
            <a:pPr eaLnBrk="0" fontAlgn="base" hangingPunct="0">
              <a:spcBef>
                <a:spcPct val="0"/>
              </a:spcBef>
              <a:spcAft>
                <a:spcPct val="0"/>
              </a:spcAft>
              <a:defRPr/>
            </a:pPr>
            <a:r>
              <a:rPr lang="en-GB" sz="2400" b="1" i="1" dirty="0">
                <a:solidFill>
                  <a:srgbClr val="CCCCFF"/>
                </a:solidFill>
                <a:effectLst>
                  <a:outerShdw blurRad="38100" dist="38100" dir="2700000" algn="tl">
                    <a:srgbClr val="000000">
                      <a:alpha val="43137"/>
                    </a:srgbClr>
                  </a:outerShdw>
                </a:effectLst>
                <a:ea typeface="ＭＳ Ｐゴシック" pitchFamily="34" charset="-128"/>
              </a:rPr>
              <a:t> “To offer a </a:t>
            </a:r>
            <a:r>
              <a:rPr lang="en-GB" sz="2400" b="1" i="1" dirty="0">
                <a:solidFill>
                  <a:srgbClr val="CCFFCC"/>
                </a:solidFill>
                <a:effectLst>
                  <a:outerShdw blurRad="38100" dist="38100" dir="2700000" algn="tl">
                    <a:srgbClr val="000000">
                      <a:alpha val="43137"/>
                    </a:srgbClr>
                  </a:outerShdw>
                </a:effectLst>
                <a:ea typeface="ＭＳ Ｐゴシック" pitchFamily="34" charset="-128"/>
              </a:rPr>
              <a:t>flexible and responsive </a:t>
            </a:r>
            <a:r>
              <a:rPr lang="en-GB" sz="2400" b="1" i="1" dirty="0">
                <a:solidFill>
                  <a:srgbClr val="CCCCFF"/>
                </a:solidFill>
                <a:effectLst>
                  <a:outerShdw blurRad="38100" dist="38100" dir="2700000" algn="tl">
                    <a:srgbClr val="000000">
                      <a:alpha val="43137"/>
                    </a:srgbClr>
                  </a:outerShdw>
                </a:effectLst>
                <a:ea typeface="ＭＳ Ｐゴシック" pitchFamily="34" charset="-128"/>
              </a:rPr>
              <a:t>service, supporting schools and PVI settings to </a:t>
            </a:r>
            <a:r>
              <a:rPr lang="en-GB" sz="2400" b="1" i="1" dirty="0">
                <a:solidFill>
                  <a:srgbClr val="FFFF66"/>
                </a:solidFill>
                <a:effectLst>
                  <a:outerShdw blurRad="38100" dist="38100" dir="2700000" algn="tl">
                    <a:srgbClr val="000000">
                      <a:alpha val="43137"/>
                    </a:srgbClr>
                  </a:outerShdw>
                </a:effectLst>
                <a:ea typeface="ＭＳ Ｐゴシック" pitchFamily="34" charset="-128"/>
              </a:rPr>
              <a:t>better understand and meet the needs of children and young people </a:t>
            </a:r>
            <a:r>
              <a:rPr lang="en-GB" sz="2400" b="1" i="1" dirty="0">
                <a:solidFill>
                  <a:srgbClr val="CCCCFF"/>
                </a:solidFill>
                <a:effectLst>
                  <a:outerShdw blurRad="38100" dist="38100" dir="2700000" algn="tl">
                    <a:srgbClr val="000000">
                      <a:alpha val="43137"/>
                    </a:srgbClr>
                  </a:outerShdw>
                </a:effectLst>
                <a:ea typeface="ＭＳ Ｐゴシック" pitchFamily="34" charset="-128"/>
              </a:rPr>
              <a:t>across Bradford in order to </a:t>
            </a:r>
            <a:r>
              <a:rPr lang="en-GB" sz="2400" b="1" i="1" dirty="0">
                <a:solidFill>
                  <a:srgbClr val="FFCCFF"/>
                </a:solidFill>
                <a:effectLst>
                  <a:outerShdw blurRad="38100" dist="38100" dir="2700000" algn="tl">
                    <a:srgbClr val="000000">
                      <a:alpha val="43137"/>
                    </a:srgbClr>
                  </a:outerShdw>
                </a:effectLst>
                <a:ea typeface="ＭＳ Ｐゴシック" pitchFamily="34" charset="-128"/>
              </a:rPr>
              <a:t>improve outcomes and life chances”.</a:t>
            </a:r>
            <a:endParaRPr lang="en-GB" sz="2400" dirty="0">
              <a:solidFill>
                <a:srgbClr val="2F2B20"/>
              </a:solidFill>
              <a:ea typeface="ＭＳ Ｐゴシック" pitchFamily="34" charset="-128"/>
            </a:endParaRPr>
          </a:p>
        </p:txBody>
      </p:sp>
    </p:spTree>
    <p:extLst>
      <p:ext uri="{BB962C8B-B14F-4D97-AF65-F5344CB8AC3E}">
        <p14:creationId xmlns:p14="http://schemas.microsoft.com/office/powerpoint/2010/main" val="11327751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b="1" dirty="0">
                <a:effectLst>
                  <a:outerShdw blurRad="38100" dist="38100" dir="2700000" algn="tl">
                    <a:srgbClr val="000000">
                      <a:alpha val="43137"/>
                    </a:srgbClr>
                  </a:outerShdw>
                </a:effectLst>
              </a:rPr>
              <a:t>What is the </a:t>
            </a:r>
            <a:r>
              <a:rPr lang="en-GB" sz="6000" b="1" dirty="0">
                <a:solidFill>
                  <a:srgbClr val="FFFF66"/>
                </a:solidFill>
                <a:effectLst>
                  <a:outerShdw blurRad="38100" dist="38100" dir="2700000" algn="tl">
                    <a:srgbClr val="000000">
                      <a:alpha val="43137"/>
                    </a:srgbClr>
                  </a:outerShdw>
                </a:effectLst>
              </a:rPr>
              <a:t>SCIL</a:t>
            </a:r>
            <a:r>
              <a:rPr lang="en-GB" b="1" dirty="0">
                <a:effectLst>
                  <a:outerShdw blurRad="38100" dist="38100" dir="2700000" algn="tl">
                    <a:srgbClr val="000000">
                      <a:alpha val="43137"/>
                    </a:srgbClr>
                  </a:outerShdw>
                </a:effectLst>
              </a:rPr>
              <a:t> Team?</a:t>
            </a:r>
            <a:endParaRPr lang="en-GB" dirty="0"/>
          </a:p>
        </p:txBody>
      </p:sp>
      <p:graphicFrame>
        <p:nvGraphicFramePr>
          <p:cNvPr id="4" name="Content Placeholder 3"/>
          <p:cNvGraphicFramePr>
            <a:graphicFrameLocks noGrp="1"/>
          </p:cNvGraphicFramePr>
          <p:nvPr>
            <p:ph idx="1"/>
          </p:nvPr>
        </p:nvGraphicFramePr>
        <p:xfrm>
          <a:off x="323528" y="2147094"/>
          <a:ext cx="7560840" cy="452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TextBox 4"/>
          <p:cNvSpPr txBox="1">
            <a:spLocks noChangeArrowheads="1"/>
          </p:cNvSpPr>
          <p:nvPr/>
        </p:nvSpPr>
        <p:spPr bwMode="auto">
          <a:xfrm>
            <a:off x="827088" y="1916113"/>
            <a:ext cx="568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smtClean="0">
                <a:solidFill>
                  <a:srgbClr val="2F2B20"/>
                </a:solidFill>
              </a:rPr>
              <a:t>We offer specialisms in four key areas:</a:t>
            </a:r>
          </a:p>
        </p:txBody>
      </p:sp>
      <p:sp>
        <p:nvSpPr>
          <p:cNvPr id="5125" name="TextBox 2"/>
          <p:cNvSpPr txBox="1">
            <a:spLocks noChangeArrowheads="1"/>
          </p:cNvSpPr>
          <p:nvPr/>
        </p:nvSpPr>
        <p:spPr bwMode="auto">
          <a:xfrm>
            <a:off x="5148263" y="2781300"/>
            <a:ext cx="3024187" cy="2676525"/>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0" fontAlgn="base" hangingPunct="0">
              <a:spcBef>
                <a:spcPct val="0"/>
              </a:spcBef>
              <a:spcAft>
                <a:spcPct val="0"/>
              </a:spcAft>
            </a:pPr>
            <a:r>
              <a:rPr lang="en-GB" altLang="en-US" smtClean="0">
                <a:solidFill>
                  <a:srgbClr val="2F2B20"/>
                </a:solidFill>
              </a:rPr>
              <a:t>We are a 0-25 service, offering support to Private, Voluntary &amp; Independent (PVI) settings as well as schools</a:t>
            </a:r>
          </a:p>
        </p:txBody>
      </p:sp>
    </p:spTree>
    <p:extLst>
      <p:ext uri="{BB962C8B-B14F-4D97-AF65-F5344CB8AC3E}">
        <p14:creationId xmlns:p14="http://schemas.microsoft.com/office/powerpoint/2010/main" val="26806713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54888" cy="850900"/>
          </a:xfrm>
        </p:spPr>
        <p:txBody>
          <a:bodyPr/>
          <a:lstStyle/>
          <a:p>
            <a:pPr algn="ctr" eaLnBrk="1" hangingPunct="1">
              <a:defRPr/>
            </a:pPr>
            <a:r>
              <a:rPr lang="en-GB" sz="4800" b="1" dirty="0" smtClean="0">
                <a:solidFill>
                  <a:srgbClr val="FFFF66"/>
                </a:solidFill>
                <a:effectLst>
                  <a:outerShdw blurRad="38100" dist="38100" dir="2700000" algn="tl">
                    <a:srgbClr val="000000">
                      <a:alpha val="43137"/>
                    </a:srgbClr>
                  </a:outerShdw>
                </a:effectLst>
              </a:rPr>
              <a:t>Our Leadership Team</a:t>
            </a:r>
            <a:r>
              <a:rPr lang="en-GB" b="1" dirty="0" smtClean="0"/>
              <a:t/>
            </a:r>
            <a:br>
              <a:rPr lang="en-GB" b="1" dirty="0" smtClean="0"/>
            </a:br>
            <a:r>
              <a:rPr lang="en-GB" sz="2000" b="1" dirty="0" smtClean="0"/>
              <a:t>Each key area has a Lead Specialist Teacher.  We also have a Lead Specialist Officer and a Business Support Manager.</a:t>
            </a:r>
            <a:endParaRPr lang="en-GB" sz="2000" b="1" dirty="0"/>
          </a:p>
        </p:txBody>
      </p:sp>
      <p:sp>
        <p:nvSpPr>
          <p:cNvPr id="6147" name="TextBox 6"/>
          <p:cNvSpPr txBox="1">
            <a:spLocks noChangeArrowheads="1"/>
          </p:cNvSpPr>
          <p:nvPr/>
        </p:nvSpPr>
        <p:spPr bwMode="auto">
          <a:xfrm>
            <a:off x="2411413" y="2492375"/>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sz="1400" b="1" smtClean="0">
                <a:solidFill>
                  <a:srgbClr val="2F2B20"/>
                </a:solidFill>
              </a:rPr>
              <a:t>Fiona Whitaker</a:t>
            </a:r>
          </a:p>
        </p:txBody>
      </p:sp>
      <p:sp>
        <p:nvSpPr>
          <p:cNvPr id="6148" name="TextBox 10"/>
          <p:cNvSpPr txBox="1">
            <a:spLocks noChangeArrowheads="1"/>
          </p:cNvSpPr>
          <p:nvPr/>
        </p:nvSpPr>
        <p:spPr bwMode="auto">
          <a:xfrm>
            <a:off x="2411413" y="4581525"/>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fontAlgn="base" hangingPunct="0">
              <a:spcBef>
                <a:spcPct val="0"/>
              </a:spcBef>
              <a:spcAft>
                <a:spcPct val="0"/>
              </a:spcAft>
            </a:pPr>
            <a:r>
              <a:rPr lang="en-GB" altLang="en-US" sz="1400" b="1" smtClean="0">
                <a:solidFill>
                  <a:srgbClr val="2F2B20"/>
                </a:solidFill>
              </a:rPr>
              <a:t>Sylvia Cramp</a:t>
            </a:r>
          </a:p>
        </p:txBody>
      </p:sp>
      <p:graphicFrame>
        <p:nvGraphicFramePr>
          <p:cNvPr id="14" name="Table 13"/>
          <p:cNvGraphicFramePr>
            <a:graphicFrameLocks noGrp="1"/>
          </p:cNvGraphicFramePr>
          <p:nvPr/>
        </p:nvGraphicFramePr>
        <p:xfrm>
          <a:off x="468313" y="1341438"/>
          <a:ext cx="7488237" cy="4572000"/>
        </p:xfrm>
        <a:graphic>
          <a:graphicData uri="http://schemas.openxmlformats.org/drawingml/2006/table">
            <a:tbl>
              <a:tblPr firstRow="1" bandRow="1">
                <a:tableStyleId>{5C22544A-7EE6-4342-B048-85BDC9FD1C3A}</a:tableStyleId>
              </a:tblPr>
              <a:tblGrid>
                <a:gridCol w="2496079"/>
                <a:gridCol w="2496079"/>
                <a:gridCol w="2496079"/>
              </a:tblGrid>
              <a:tr h="1976185">
                <a:tc>
                  <a:txBody>
                    <a:bodyPr/>
                    <a:lstStyle/>
                    <a:p>
                      <a:pPr algn="ctr"/>
                      <a:r>
                        <a:rPr lang="en-GB" dirty="0" smtClean="0"/>
                        <a:t>Cognition &amp; Learning Lead</a:t>
                      </a:r>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Fiona Whitaker</a:t>
                      </a:r>
                    </a:p>
                  </a:txBody>
                  <a:tcPr marL="91433" marR="91433"/>
                </a:tc>
                <a:tc>
                  <a:txBody>
                    <a:bodyPr/>
                    <a:lstStyle/>
                    <a:p>
                      <a:pPr algn="ctr"/>
                      <a:r>
                        <a:rPr lang="en-GB" dirty="0" smtClean="0"/>
                        <a:t>Social Emotional &amp; Mental Health Lead</a:t>
                      </a:r>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Sara Burgess</a:t>
                      </a:r>
                      <a:endParaRPr lang="en-GB" dirty="0"/>
                    </a:p>
                  </a:txBody>
                  <a:tcPr marL="91433" marR="91433"/>
                </a:tc>
                <a:tc>
                  <a:txBody>
                    <a:bodyPr/>
                    <a:lstStyle/>
                    <a:p>
                      <a:pPr algn="ctr"/>
                      <a:r>
                        <a:rPr lang="en-GB" dirty="0" smtClean="0"/>
                        <a:t>Early Years Lead</a:t>
                      </a:r>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r>
                        <a:rPr lang="en-GB" dirty="0" smtClean="0"/>
                        <a:t>Sylvia Cramp</a:t>
                      </a:r>
                      <a:endParaRPr lang="en-GB" dirty="0"/>
                    </a:p>
                  </a:txBody>
                  <a:tcPr marL="91433" marR="91433"/>
                </a:tc>
              </a:tr>
              <a:tr h="2178497">
                <a:tc>
                  <a:txBody>
                    <a:bodyPr/>
                    <a:lstStyle/>
                    <a:p>
                      <a:pPr algn="ctr"/>
                      <a:r>
                        <a:rPr lang="en-GB" b="1" dirty="0" smtClean="0"/>
                        <a:t>Communication &amp; Interaction Lead</a:t>
                      </a:r>
                    </a:p>
                    <a:p>
                      <a:pPr algn="ctr"/>
                      <a:endParaRPr lang="en-GB" b="1" dirty="0" smtClean="0"/>
                    </a:p>
                    <a:p>
                      <a:pPr algn="ctr"/>
                      <a:endParaRPr lang="en-GB" b="1" dirty="0" smtClean="0"/>
                    </a:p>
                    <a:p>
                      <a:pPr algn="ctr"/>
                      <a:endParaRPr lang="en-GB" b="1" dirty="0" smtClean="0"/>
                    </a:p>
                    <a:p>
                      <a:pPr algn="ctr"/>
                      <a:endParaRPr lang="en-GB" b="1" dirty="0" smtClean="0"/>
                    </a:p>
                    <a:p>
                      <a:pPr algn="ctr"/>
                      <a:endParaRPr lang="en-GB" b="1" dirty="0" smtClean="0"/>
                    </a:p>
                    <a:p>
                      <a:pPr algn="ctr"/>
                      <a:r>
                        <a:rPr lang="en-GB" b="1" dirty="0" smtClean="0"/>
                        <a:t>Lucy Stead</a:t>
                      </a:r>
                    </a:p>
                  </a:txBody>
                  <a:tcPr marL="91433" marR="91433"/>
                </a:tc>
                <a:tc>
                  <a:txBody>
                    <a:bodyPr/>
                    <a:lstStyle/>
                    <a:p>
                      <a:pPr algn="ctr"/>
                      <a:r>
                        <a:rPr lang="en-GB" b="1" dirty="0" smtClean="0"/>
                        <a:t>Specialist Officer Lead</a:t>
                      </a:r>
                    </a:p>
                    <a:p>
                      <a:pPr algn="ctr"/>
                      <a:endParaRPr lang="en-GB" b="1" dirty="0" smtClean="0"/>
                    </a:p>
                    <a:p>
                      <a:pPr algn="ctr"/>
                      <a:endParaRPr lang="en-GB" b="1" dirty="0" smtClean="0"/>
                    </a:p>
                    <a:p>
                      <a:pPr algn="ctr"/>
                      <a:endParaRPr lang="en-GB" b="1" dirty="0" smtClean="0"/>
                    </a:p>
                    <a:p>
                      <a:pPr algn="ctr"/>
                      <a:endParaRPr lang="en-GB" b="1" dirty="0" smtClean="0"/>
                    </a:p>
                    <a:p>
                      <a:pPr algn="ctr"/>
                      <a:endParaRPr lang="en-GB" b="1" dirty="0" smtClean="0"/>
                    </a:p>
                    <a:p>
                      <a:pPr algn="ctr"/>
                      <a:r>
                        <a:rPr lang="en-GB" b="1" dirty="0" smtClean="0"/>
                        <a:t>Kath Tate</a:t>
                      </a:r>
                      <a:endParaRPr lang="en-GB" b="1" dirty="0"/>
                    </a:p>
                  </a:txBody>
                  <a:tcPr marL="91433" marR="91433"/>
                </a:tc>
                <a:tc>
                  <a:txBody>
                    <a:bodyPr/>
                    <a:lstStyle/>
                    <a:p>
                      <a:pPr algn="ctr"/>
                      <a:r>
                        <a:rPr lang="en-GB" b="1" dirty="0" smtClean="0"/>
                        <a:t>Business Support Manager</a:t>
                      </a:r>
                    </a:p>
                    <a:p>
                      <a:pPr algn="ctr"/>
                      <a:endParaRPr lang="en-GB" b="1" dirty="0" smtClean="0"/>
                    </a:p>
                    <a:p>
                      <a:pPr algn="ctr"/>
                      <a:endParaRPr lang="en-GB" b="1" dirty="0" smtClean="0"/>
                    </a:p>
                    <a:p>
                      <a:pPr algn="ctr"/>
                      <a:endParaRPr lang="en-GB" b="1" dirty="0" smtClean="0"/>
                    </a:p>
                    <a:p>
                      <a:pPr algn="ctr"/>
                      <a:endParaRPr lang="en-GB" b="1" dirty="0" smtClean="0"/>
                    </a:p>
                    <a:p>
                      <a:pPr algn="ctr"/>
                      <a:endParaRPr lang="en-GB" b="1" dirty="0" smtClean="0"/>
                    </a:p>
                    <a:p>
                      <a:pPr algn="ctr"/>
                      <a:r>
                        <a:rPr lang="en-GB" b="1" dirty="0" smtClean="0"/>
                        <a:t>Lynda Hitchen</a:t>
                      </a:r>
                      <a:endParaRPr lang="en-GB" b="1" dirty="0"/>
                    </a:p>
                  </a:txBody>
                  <a:tcPr marL="91433" marR="91433"/>
                </a:tc>
              </a:tr>
            </a:tbl>
          </a:graphicData>
        </a:graphic>
      </p:graphicFrame>
      <p:pic>
        <p:nvPicPr>
          <p:cNvPr id="6163"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550" y="4237038"/>
            <a:ext cx="976313" cy="130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4237038"/>
            <a:ext cx="977900"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5"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6325" y="4237038"/>
            <a:ext cx="1192213" cy="135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6"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1946275"/>
            <a:ext cx="1052513"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67" name="Picture 10" descr="\\bradford\datavault\users\clarkdav1\AppData\OLK\IMG_20200511_1511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0938" y="1946275"/>
            <a:ext cx="10255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7763" y="1916113"/>
            <a:ext cx="987425" cy="139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0090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260350"/>
            <a:ext cx="7570787" cy="777875"/>
          </a:xfrm>
        </p:spPr>
        <p:txBody>
          <a:bodyPr/>
          <a:lstStyle/>
          <a:p>
            <a:pPr eaLnBrk="1" fontAlgn="auto" hangingPunct="1">
              <a:spcAft>
                <a:spcPts val="0"/>
              </a:spcAft>
              <a:defRPr/>
            </a:pPr>
            <a:r>
              <a:rPr lang="en-GB" b="1" dirty="0" smtClean="0">
                <a:effectLst>
                  <a:outerShdw blurRad="38100" dist="38100" dir="2700000" algn="tl">
                    <a:srgbClr val="000000">
                      <a:alpha val="43137"/>
                    </a:srgbClr>
                  </a:outerShdw>
                </a:effectLst>
              </a:rPr>
              <a:t>Who are </a:t>
            </a:r>
            <a:r>
              <a:rPr lang="en-GB" b="1" dirty="0">
                <a:effectLst>
                  <a:outerShdw blurRad="38100" dist="38100" dir="2700000" algn="tl">
                    <a:srgbClr val="000000">
                      <a:alpha val="43137"/>
                    </a:srgbClr>
                  </a:outerShdw>
                </a:effectLst>
              </a:rPr>
              <a:t>the </a:t>
            </a:r>
            <a:r>
              <a:rPr lang="en-GB" sz="6000" b="1" dirty="0">
                <a:solidFill>
                  <a:srgbClr val="FFFF66"/>
                </a:solidFill>
                <a:effectLst>
                  <a:outerShdw blurRad="38100" dist="38100" dir="2700000" algn="tl">
                    <a:srgbClr val="000000">
                      <a:alpha val="43137"/>
                    </a:srgbClr>
                  </a:outerShdw>
                </a:effectLst>
              </a:rPr>
              <a:t>SCIL</a:t>
            </a:r>
            <a:r>
              <a:rPr lang="en-GB" b="1" dirty="0">
                <a:effectLst>
                  <a:outerShdw blurRad="38100" dist="38100" dir="2700000" algn="tl">
                    <a:srgbClr val="000000">
                      <a:alpha val="43137"/>
                    </a:srgbClr>
                  </a:outerShdw>
                </a:effectLst>
              </a:rPr>
              <a:t> Team?</a:t>
            </a:r>
            <a:endParaRPr lang="en-GB" dirty="0"/>
          </a:p>
        </p:txBody>
      </p:sp>
      <p:pic>
        <p:nvPicPr>
          <p:cNvPr id="7171" name="Picture 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71550" y="1052513"/>
            <a:ext cx="6359525" cy="4830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277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p:spPr>
        <p:txBody>
          <a:bodyPr/>
          <a:lstStyle/>
          <a:p>
            <a:pPr algn="ctr" eaLnBrk="1" hangingPunct="1">
              <a:defRPr/>
            </a:pPr>
            <a:r>
              <a:rPr lang="en-GB" b="1" dirty="0" smtClean="0">
                <a:effectLst>
                  <a:outerShdw blurRad="38100" dist="38100" dir="2700000" algn="tl">
                    <a:srgbClr val="000000">
                      <a:alpha val="43137"/>
                    </a:srgbClr>
                  </a:outerShdw>
                </a:effectLst>
              </a:rPr>
              <a:t>What can we do to help?</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50825" y="1600200"/>
            <a:ext cx="7826375" cy="4800600"/>
          </a:xfrm>
        </p:spPr>
        <p:txBody>
          <a:bodyPr/>
          <a:lstStyle/>
          <a:p>
            <a:pPr marL="114300" indent="0" algn="ctr" eaLnBrk="1" hangingPunct="1">
              <a:buFont typeface="Arial" charset="0"/>
              <a:buNone/>
              <a:defRPr/>
            </a:pPr>
            <a:r>
              <a:rPr lang="en-GB" sz="2000" b="1" dirty="0" smtClean="0"/>
              <a:t>Our team of </a:t>
            </a:r>
            <a:r>
              <a:rPr lang="en-GB" sz="2000" b="1" dirty="0"/>
              <a:t>S</a:t>
            </a:r>
            <a:r>
              <a:rPr lang="en-GB" sz="2000" b="1" dirty="0" smtClean="0"/>
              <a:t>pecialist Teachers, Practitioners and Access &amp; Inclusion Officers are able to work alongside key staff in schools and PVI settings to:</a:t>
            </a:r>
            <a:endParaRPr lang="en-GB" sz="2000" dirty="0"/>
          </a:p>
          <a:p>
            <a:pPr lvl="1" eaLnBrk="1" hangingPunct="1">
              <a:buFont typeface="Wingdings" panose="05000000000000000000" pitchFamily="2" charset="2"/>
              <a:buChar char="ü"/>
              <a:defRPr/>
            </a:pPr>
            <a:r>
              <a:rPr lang="en-GB" sz="1600" dirty="0" smtClean="0"/>
              <a:t>Help to better understand the needs of pupils with SEND</a:t>
            </a:r>
          </a:p>
          <a:p>
            <a:pPr marL="411163" lvl="1" indent="0" eaLnBrk="1" hangingPunct="1">
              <a:buFont typeface="Arial" charset="0"/>
              <a:buNone/>
              <a:defRPr/>
            </a:pPr>
            <a:endParaRPr lang="en-GB" sz="1600" dirty="0" smtClean="0"/>
          </a:p>
          <a:p>
            <a:pPr lvl="1" eaLnBrk="1" hangingPunct="1">
              <a:buFont typeface="Wingdings" panose="05000000000000000000" pitchFamily="2" charset="2"/>
              <a:buChar char="ü"/>
              <a:defRPr/>
            </a:pPr>
            <a:r>
              <a:rPr lang="en-GB" sz="1600" dirty="0" smtClean="0"/>
              <a:t>Support to plan provision which better meets </a:t>
            </a:r>
          </a:p>
          <a:p>
            <a:pPr marL="411163" lvl="1" indent="0" eaLnBrk="1" hangingPunct="1">
              <a:buFont typeface="Arial" charset="0"/>
              <a:buNone/>
              <a:defRPr/>
            </a:pPr>
            <a:r>
              <a:rPr lang="en-GB" sz="1600" dirty="0"/>
              <a:t> </a:t>
            </a:r>
            <a:r>
              <a:rPr lang="en-GB" sz="1600" dirty="0" smtClean="0"/>
              <a:t>    pupils needs</a:t>
            </a:r>
          </a:p>
          <a:p>
            <a:pPr marL="411163" lvl="1" indent="0" eaLnBrk="1" hangingPunct="1">
              <a:buFont typeface="Arial" charset="0"/>
              <a:buNone/>
              <a:defRPr/>
            </a:pPr>
            <a:endParaRPr lang="en-GB" sz="1600" dirty="0" smtClean="0"/>
          </a:p>
          <a:p>
            <a:pPr lvl="1" eaLnBrk="1" hangingPunct="1">
              <a:buFont typeface="Wingdings" panose="05000000000000000000" pitchFamily="2" charset="2"/>
              <a:buChar char="ü"/>
              <a:defRPr/>
            </a:pPr>
            <a:r>
              <a:rPr lang="en-GB" sz="1600" dirty="0" smtClean="0"/>
              <a:t>Advise on strategies and, where appropriate, </a:t>
            </a:r>
          </a:p>
          <a:p>
            <a:pPr marL="411163" lvl="1" indent="0" eaLnBrk="1" hangingPunct="1">
              <a:buFont typeface="Arial" charset="0"/>
              <a:buNone/>
              <a:defRPr/>
            </a:pPr>
            <a:r>
              <a:rPr lang="en-GB" sz="1600" dirty="0"/>
              <a:t> </a:t>
            </a:r>
            <a:r>
              <a:rPr lang="en-GB" sz="1600" dirty="0" smtClean="0"/>
              <a:t>   model within the setting</a:t>
            </a:r>
          </a:p>
          <a:p>
            <a:pPr marL="411163" lvl="1" indent="0" eaLnBrk="1" hangingPunct="1">
              <a:buFont typeface="Arial" charset="0"/>
              <a:buNone/>
              <a:defRPr/>
            </a:pPr>
            <a:endParaRPr lang="en-GB" sz="1600" dirty="0" smtClean="0"/>
          </a:p>
          <a:p>
            <a:pPr lvl="1" eaLnBrk="1" hangingPunct="1">
              <a:buFont typeface="Wingdings" panose="05000000000000000000" pitchFamily="2" charset="2"/>
              <a:buChar char="ü"/>
              <a:defRPr/>
            </a:pPr>
            <a:r>
              <a:rPr lang="en-GB" sz="1600" dirty="0" smtClean="0"/>
              <a:t>Provide training and coaching for staff at all levels to build capacity within schools and settings</a:t>
            </a:r>
          </a:p>
          <a:p>
            <a:pPr lvl="1" eaLnBrk="1" hangingPunct="1">
              <a:buFont typeface="Wingdings" panose="05000000000000000000" pitchFamily="2" charset="2"/>
              <a:buChar char="ü"/>
              <a:defRPr/>
            </a:pPr>
            <a:endParaRPr lang="en-GB" sz="1600" dirty="0" smtClean="0"/>
          </a:p>
          <a:p>
            <a:pPr lvl="1" eaLnBrk="1" hangingPunct="1">
              <a:buFont typeface="Wingdings" panose="05000000000000000000" pitchFamily="2" charset="2"/>
              <a:buChar char="ü"/>
              <a:defRPr/>
            </a:pPr>
            <a:r>
              <a:rPr lang="en-GB" sz="1600" dirty="0" smtClean="0"/>
              <a:t>Offer guidance on next steps, in line with the gradual approach to need</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088" y="2997200"/>
            <a:ext cx="2446337" cy="163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62826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137525" cy="1143000"/>
          </a:xfrm>
        </p:spPr>
        <p:txBody>
          <a:bodyPr/>
          <a:lstStyle/>
          <a:p>
            <a:pPr algn="ctr" eaLnBrk="1" hangingPunct="1">
              <a:defRPr/>
            </a:pPr>
            <a:r>
              <a:rPr lang="en-GB" b="1" dirty="0" smtClean="0">
                <a:effectLst>
                  <a:outerShdw blurRad="38100" dist="38100" dir="2700000" algn="tl">
                    <a:srgbClr val="000000">
                      <a:alpha val="43137"/>
                    </a:srgbClr>
                  </a:outerShdw>
                </a:effectLst>
              </a:rPr>
              <a:t>How to access the </a:t>
            </a:r>
            <a:r>
              <a:rPr lang="en-GB"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114300" indent="0" eaLnBrk="1" hangingPunct="1">
              <a:buFont typeface="Arial" charset="0"/>
              <a:buNone/>
              <a:defRPr/>
            </a:pPr>
            <a:r>
              <a:rPr lang="en-GB" sz="1800" dirty="0" smtClean="0"/>
              <a:t>Some of our service is subsidised and is available at no cost to schools and settings.  This includes</a:t>
            </a:r>
            <a:r>
              <a:rPr lang="en-GB" sz="2400" dirty="0" smtClean="0"/>
              <a:t>:</a:t>
            </a:r>
          </a:p>
          <a:p>
            <a:pPr eaLnBrk="1" hangingPunct="1">
              <a:buFont typeface="Arial" charset="0"/>
              <a:buChar char="•"/>
              <a:defRPr/>
            </a:pPr>
            <a:endParaRPr lang="en-GB" sz="1800" dirty="0"/>
          </a:p>
          <a:p>
            <a:pPr eaLnBrk="1" hangingPunct="1">
              <a:buFont typeface="Wingdings" panose="05000000000000000000" pitchFamily="2" charset="2"/>
              <a:buChar char="ü"/>
              <a:defRPr/>
            </a:pPr>
            <a:r>
              <a:rPr lang="en-GB" sz="1600" dirty="0"/>
              <a:t>Support for pupils identified through the Educational Advice 1 notification process in early years</a:t>
            </a:r>
            <a:r>
              <a:rPr lang="en-GB" sz="1600" dirty="0" smtClean="0"/>
              <a:t>.</a:t>
            </a:r>
          </a:p>
          <a:p>
            <a:pPr marL="114300" indent="0" eaLnBrk="1" hangingPunct="1">
              <a:buFont typeface="Arial" charset="0"/>
              <a:buNone/>
              <a:defRPr/>
            </a:pPr>
            <a:r>
              <a:rPr lang="en-GB" sz="1600" dirty="0" smtClean="0"/>
              <a:t> </a:t>
            </a:r>
            <a:endParaRPr lang="en-GB" sz="1600" dirty="0"/>
          </a:p>
          <a:p>
            <a:pPr eaLnBrk="1" hangingPunct="1">
              <a:buFont typeface="Wingdings" panose="05000000000000000000" pitchFamily="2" charset="2"/>
              <a:buChar char="ü"/>
              <a:defRPr/>
            </a:pPr>
            <a:r>
              <a:rPr lang="en-GB" sz="1600" dirty="0"/>
              <a:t>A half termly </a:t>
            </a:r>
            <a:r>
              <a:rPr lang="en-GB" sz="1600" dirty="0" smtClean="0"/>
              <a:t>advice hub where you can access a specialist teacher and / or practitioner 1-1 </a:t>
            </a:r>
          </a:p>
          <a:p>
            <a:pPr eaLnBrk="1" hangingPunct="1">
              <a:buFont typeface="Wingdings" panose="05000000000000000000" pitchFamily="2" charset="2"/>
              <a:buChar char="ü"/>
              <a:defRPr/>
            </a:pPr>
            <a:endParaRPr lang="en-GB" sz="1600" dirty="0" smtClean="0"/>
          </a:p>
          <a:p>
            <a:pPr eaLnBrk="1" hangingPunct="1">
              <a:buFont typeface="Wingdings" panose="05000000000000000000" pitchFamily="2" charset="2"/>
              <a:buChar char="ü"/>
              <a:defRPr/>
            </a:pPr>
            <a:r>
              <a:rPr lang="en-GB" sz="1600" dirty="0" smtClean="0"/>
              <a:t>Individual support, which may include assessment or advice, for any pupils with Cognition &amp; Learning or Communication &amp; Interaction (Autism) needs.</a:t>
            </a:r>
          </a:p>
          <a:p>
            <a:pPr marL="114300" indent="0" eaLnBrk="1" hangingPunct="1">
              <a:buFont typeface="Arial" charset="0"/>
              <a:buNone/>
              <a:defRPr/>
            </a:pPr>
            <a:endParaRPr lang="en-GB" sz="1600" dirty="0"/>
          </a:p>
          <a:p>
            <a:pPr eaLnBrk="1" hangingPunct="1">
              <a:buFont typeface="Wingdings" panose="05000000000000000000" pitchFamily="2" charset="2"/>
              <a:buChar char="ü"/>
              <a:defRPr/>
            </a:pPr>
            <a:r>
              <a:rPr lang="en-GB" sz="1600" dirty="0"/>
              <a:t>Individual Support for pupils on a pathway to an EHCP or with an EHCP </a:t>
            </a:r>
            <a:r>
              <a:rPr lang="en-GB" sz="1600" dirty="0" smtClean="0"/>
              <a:t>(for SEMH needs this is only linked to requests from SEN panel)</a:t>
            </a:r>
            <a:endParaRPr lang="en-GB" sz="1600" dirty="0"/>
          </a:p>
          <a:p>
            <a:pPr eaLnBrk="1" hangingPunct="1">
              <a:buFont typeface="Arial" charset="0"/>
              <a:buChar char="•"/>
              <a:defRPr/>
            </a:pPr>
            <a:endParaRPr lang="en-GB" dirty="0"/>
          </a:p>
        </p:txBody>
      </p:sp>
    </p:spTree>
    <p:extLst>
      <p:ext uri="{BB962C8B-B14F-4D97-AF65-F5344CB8AC3E}">
        <p14:creationId xmlns:p14="http://schemas.microsoft.com/office/powerpoint/2010/main" val="27208450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0"/>
            <a:ext cx="7993062" cy="1143000"/>
          </a:xfrm>
        </p:spPr>
        <p:txBody>
          <a:bodyPr/>
          <a:lstStyle/>
          <a:p>
            <a:pPr algn="ctr" eaLnBrk="1" hangingPunct="1">
              <a:defRPr/>
            </a:pPr>
            <a:r>
              <a:rPr lang="en-GB" b="1" dirty="0" smtClean="0">
                <a:effectLst>
                  <a:outerShdw blurRad="38100" dist="38100" dir="2700000" algn="tl">
                    <a:srgbClr val="000000">
                      <a:alpha val="43137"/>
                    </a:srgbClr>
                  </a:outerShdw>
                </a:effectLst>
              </a:rPr>
              <a:t>How to access the </a:t>
            </a:r>
            <a:r>
              <a:rPr lang="en-GB"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a:t>
            </a:r>
            <a:endParaRPr lang="en-GB" dirty="0"/>
          </a:p>
        </p:txBody>
      </p:sp>
      <p:sp>
        <p:nvSpPr>
          <p:cNvPr id="3" name="Content Placeholder 2"/>
          <p:cNvSpPr>
            <a:spLocks noGrp="1"/>
          </p:cNvSpPr>
          <p:nvPr>
            <p:ph idx="1"/>
          </p:nvPr>
        </p:nvSpPr>
        <p:spPr>
          <a:xfrm>
            <a:off x="323850" y="1268413"/>
            <a:ext cx="7848600" cy="4800600"/>
          </a:xfrm>
        </p:spPr>
        <p:txBody>
          <a:bodyPr/>
          <a:lstStyle/>
          <a:p>
            <a:pPr marL="114300" indent="0" eaLnBrk="1" hangingPunct="1">
              <a:buFont typeface="Arial" charset="0"/>
              <a:buNone/>
              <a:defRPr/>
            </a:pPr>
            <a:r>
              <a:rPr lang="en-GB" sz="2400" dirty="0" smtClean="0"/>
              <a:t>Other parts of our service are traded.  These include:</a:t>
            </a:r>
          </a:p>
          <a:p>
            <a:pPr eaLnBrk="1" hangingPunct="1">
              <a:buFont typeface="Wingdings" panose="05000000000000000000" pitchFamily="2" charset="2"/>
              <a:buChar char="ü"/>
              <a:defRPr/>
            </a:pPr>
            <a:endParaRPr lang="en-GB" sz="2000" dirty="0"/>
          </a:p>
          <a:p>
            <a:pPr eaLnBrk="1" hangingPunct="1">
              <a:buFont typeface="Wingdings" panose="05000000000000000000" pitchFamily="2" charset="2"/>
              <a:buChar char="ü"/>
              <a:defRPr/>
            </a:pPr>
            <a:r>
              <a:rPr lang="en-GB" sz="2000" dirty="0" smtClean="0"/>
              <a:t>Social</a:t>
            </a:r>
            <a:r>
              <a:rPr lang="en-GB" sz="2000" dirty="0"/>
              <a:t>, Emotional and Mental Health (SEMH) work and </a:t>
            </a:r>
            <a:r>
              <a:rPr lang="en-GB" sz="2000" dirty="0" smtClean="0"/>
              <a:t>referrals</a:t>
            </a:r>
          </a:p>
          <a:p>
            <a:pPr eaLnBrk="1" hangingPunct="1">
              <a:buFont typeface="Wingdings" panose="05000000000000000000" pitchFamily="2" charset="2"/>
              <a:buChar char="ü"/>
              <a:defRPr/>
            </a:pPr>
            <a:endParaRPr lang="en-GB" sz="2000" dirty="0"/>
          </a:p>
          <a:p>
            <a:pPr eaLnBrk="1" hangingPunct="1">
              <a:buFont typeface="Wingdings" panose="05000000000000000000" pitchFamily="2" charset="2"/>
              <a:buChar char="ü"/>
              <a:defRPr/>
            </a:pPr>
            <a:r>
              <a:rPr lang="en-GB" sz="2000" dirty="0"/>
              <a:t>Whole school training </a:t>
            </a:r>
            <a:r>
              <a:rPr lang="en-GB" sz="2000" dirty="0" smtClean="0"/>
              <a:t>from any of the </a:t>
            </a:r>
            <a:r>
              <a:rPr lang="en-GB" sz="2000" dirty="0"/>
              <a:t>specialist areas: </a:t>
            </a:r>
          </a:p>
          <a:p>
            <a:pPr lvl="3" eaLnBrk="1" hangingPunct="1">
              <a:buFont typeface="Wingdings" panose="05000000000000000000" pitchFamily="2" charset="2"/>
              <a:buChar char="q"/>
              <a:defRPr/>
            </a:pPr>
            <a:r>
              <a:rPr lang="en-GB" sz="2000" dirty="0" smtClean="0"/>
              <a:t>Communication &amp; Interaction (Autism) </a:t>
            </a:r>
            <a:endParaRPr lang="en-GB" sz="2000" dirty="0"/>
          </a:p>
          <a:p>
            <a:pPr lvl="3" eaLnBrk="1" hangingPunct="1">
              <a:buFont typeface="Wingdings" panose="05000000000000000000" pitchFamily="2" charset="2"/>
              <a:buChar char="q"/>
              <a:defRPr/>
            </a:pPr>
            <a:r>
              <a:rPr lang="en-GB" sz="2000" dirty="0"/>
              <a:t>Cognition &amp; Learning </a:t>
            </a:r>
          </a:p>
          <a:p>
            <a:pPr lvl="3" eaLnBrk="1" hangingPunct="1">
              <a:buFont typeface="Wingdings" panose="05000000000000000000" pitchFamily="2" charset="2"/>
              <a:buChar char="q"/>
              <a:defRPr/>
            </a:pPr>
            <a:r>
              <a:rPr lang="en-GB" sz="2000" dirty="0"/>
              <a:t>Early Years </a:t>
            </a:r>
          </a:p>
          <a:p>
            <a:pPr lvl="3" eaLnBrk="1" hangingPunct="1">
              <a:buFont typeface="Wingdings" panose="05000000000000000000" pitchFamily="2" charset="2"/>
              <a:buChar char="q"/>
              <a:defRPr/>
            </a:pPr>
            <a:r>
              <a:rPr lang="en-GB" sz="2000" dirty="0" smtClean="0"/>
              <a:t>SEMH</a:t>
            </a:r>
            <a:r>
              <a:rPr lang="en-GB" sz="2000" u="sng" dirty="0" smtClean="0"/>
              <a:t> </a:t>
            </a:r>
          </a:p>
          <a:p>
            <a:pPr lvl="3" eaLnBrk="1" hangingPunct="1">
              <a:buFont typeface="Wingdings" panose="05000000000000000000" pitchFamily="2" charset="2"/>
              <a:buChar char="q"/>
              <a:defRPr/>
            </a:pPr>
            <a:endParaRPr lang="en-GB" sz="1200" dirty="0"/>
          </a:p>
          <a:p>
            <a:pPr eaLnBrk="1" hangingPunct="1">
              <a:buFont typeface="Wingdings" panose="05000000000000000000" pitchFamily="2" charset="2"/>
              <a:buChar char="ü"/>
              <a:defRPr/>
            </a:pPr>
            <a:r>
              <a:rPr lang="en-GB" sz="2000" dirty="0" smtClean="0"/>
              <a:t>Exam </a:t>
            </a:r>
            <a:r>
              <a:rPr lang="en-GB" sz="2000" dirty="0"/>
              <a:t>Access Assessments. </a:t>
            </a:r>
            <a:endParaRPr lang="en-GB" sz="2000" dirty="0" smtClean="0"/>
          </a:p>
          <a:p>
            <a:pPr marL="114300" indent="0" eaLnBrk="1" hangingPunct="1">
              <a:buFont typeface="Arial" charset="0"/>
              <a:buNone/>
              <a:defRPr/>
            </a:pPr>
            <a:endParaRPr lang="en-GB" sz="1200" dirty="0"/>
          </a:p>
          <a:p>
            <a:pPr marL="114300" indent="0" eaLnBrk="1" hangingPunct="1">
              <a:buFont typeface="Arial" charset="0"/>
              <a:buNone/>
              <a:defRPr/>
            </a:pPr>
            <a:r>
              <a:rPr lang="en-GB" sz="1400" dirty="0" smtClean="0"/>
              <a:t>We are currently reviewing our costing structure to ensure it is fair and equitable in comparison to other services across Bradford and neighbouring LAs.  Skills 4 Bradford will be updated very soon with further detail.</a:t>
            </a:r>
            <a:endParaRPr lang="en-GB" sz="1400" dirty="0"/>
          </a:p>
        </p:txBody>
      </p:sp>
    </p:spTree>
    <p:extLst>
      <p:ext uri="{BB962C8B-B14F-4D97-AF65-F5344CB8AC3E}">
        <p14:creationId xmlns:p14="http://schemas.microsoft.com/office/powerpoint/2010/main" val="4186679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74638"/>
            <a:ext cx="8569325" cy="1143000"/>
          </a:xfrm>
        </p:spPr>
        <p:txBody>
          <a:bodyPr/>
          <a:lstStyle/>
          <a:p>
            <a:pPr eaLnBrk="1" hangingPunct="1">
              <a:defRPr/>
            </a:pPr>
            <a:r>
              <a:rPr lang="en-GB"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 - </a:t>
            </a:r>
            <a:r>
              <a:rPr lang="en-GB" sz="3200" b="1" dirty="0" smtClean="0">
                <a:effectLst>
                  <a:outerShdw blurRad="38100" dist="38100" dir="2700000" algn="tl">
                    <a:srgbClr val="000000">
                      <a:alpha val="43137"/>
                    </a:srgbClr>
                  </a:outerShdw>
                </a:effectLst>
              </a:rPr>
              <a:t>Service delivery review </a:t>
            </a:r>
            <a:endParaRPr lang="en-GB" sz="3200" dirty="0"/>
          </a:p>
        </p:txBody>
      </p:sp>
      <p:sp>
        <p:nvSpPr>
          <p:cNvPr id="11267" name="Content Placeholder 2"/>
          <p:cNvSpPr>
            <a:spLocks noGrp="1"/>
          </p:cNvSpPr>
          <p:nvPr>
            <p:ph idx="1"/>
          </p:nvPr>
        </p:nvSpPr>
        <p:spPr/>
        <p:txBody>
          <a:bodyPr/>
          <a:lstStyle/>
          <a:p>
            <a:pPr marL="114300" indent="0" eaLnBrk="1" hangingPunct="1">
              <a:buFont typeface="Arial" pitchFamily="34" charset="0"/>
              <a:buNone/>
            </a:pPr>
            <a:r>
              <a:rPr lang="en-GB" altLang="en-US" smtClean="0"/>
              <a:t>You may be aware that we are currently reviewing our service delivery model and we recently consulted with Head Teachers and SENDCos through a questionnaire.</a:t>
            </a:r>
          </a:p>
          <a:p>
            <a:pPr marL="114300" indent="0" eaLnBrk="1" hangingPunct="1">
              <a:buFont typeface="Arial" pitchFamily="34" charset="0"/>
              <a:buNone/>
            </a:pPr>
            <a:endParaRPr lang="en-GB" altLang="en-US" smtClean="0"/>
          </a:p>
          <a:p>
            <a:pPr marL="114300" indent="0" eaLnBrk="1" hangingPunct="1">
              <a:buFont typeface="Arial" pitchFamily="34" charset="0"/>
              <a:buNone/>
            </a:pPr>
            <a:r>
              <a:rPr lang="en-GB" altLang="en-US" smtClean="0"/>
              <a:t>Your views are really important to us in shaping the future of our service.</a:t>
            </a:r>
          </a:p>
          <a:p>
            <a:pPr marL="114300" indent="0" eaLnBrk="1" hangingPunct="1">
              <a:buFont typeface="Arial" pitchFamily="34" charset="0"/>
              <a:buNone/>
            </a:pPr>
            <a:endParaRPr lang="en-GB" altLang="en-US" smtClean="0"/>
          </a:p>
          <a:p>
            <a:pPr marL="114300" indent="0" eaLnBrk="1" hangingPunct="1">
              <a:buFont typeface="Arial" pitchFamily="34" charset="0"/>
              <a:buNone/>
            </a:pPr>
            <a:r>
              <a:rPr lang="en-GB" altLang="en-US" smtClean="0"/>
              <a:t>We are listening to your feedback and are currently in the planning phase of how we will ensure needs are better met across the local authority.</a:t>
            </a:r>
          </a:p>
          <a:p>
            <a:pPr marL="114300" indent="0" eaLnBrk="1" hangingPunct="1">
              <a:buFont typeface="Arial" pitchFamily="34" charset="0"/>
              <a:buNone/>
            </a:pPr>
            <a:endParaRPr lang="en-GB" altLang="en-US" smtClean="0"/>
          </a:p>
          <a:p>
            <a:pPr marL="114300" indent="0" eaLnBrk="1" hangingPunct="1">
              <a:buFont typeface="Arial" pitchFamily="34" charset="0"/>
              <a:buNone/>
            </a:pPr>
            <a:r>
              <a:rPr lang="en-GB" altLang="en-US" sz="1400" smtClean="0"/>
              <a:t>*NB Survey was issued just prior to COVID-19 outbreak which may have affected number of schools submitting.  32 responses were received.</a:t>
            </a:r>
          </a:p>
        </p:txBody>
      </p:sp>
    </p:spTree>
    <p:extLst>
      <p:ext uri="{BB962C8B-B14F-4D97-AF65-F5344CB8AC3E}">
        <p14:creationId xmlns:p14="http://schemas.microsoft.com/office/powerpoint/2010/main" val="42740369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3412"/>
          </a:xfrm>
        </p:spPr>
        <p:txBody>
          <a:bodyPr/>
          <a:lstStyle/>
          <a:p>
            <a:pPr algn="ctr" eaLnBrk="1" hangingPunct="1">
              <a:defRPr/>
            </a:pPr>
            <a:r>
              <a:rPr lang="en-GB" b="1" dirty="0" smtClean="0">
                <a:effectLst>
                  <a:outerShdw blurRad="38100" dist="38100" dir="2700000" algn="tl">
                    <a:srgbClr val="000000">
                      <a:alpha val="43137"/>
                    </a:srgbClr>
                  </a:outerShdw>
                </a:effectLst>
              </a:rPr>
              <a:t>Our strengths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388" y="981075"/>
            <a:ext cx="7835900" cy="4800600"/>
          </a:xfrm>
        </p:spPr>
        <p:txBody>
          <a:bodyPr/>
          <a:lstStyle/>
          <a:p>
            <a:pPr marL="114300" indent="0" eaLnBrk="1" hangingPunct="1">
              <a:buFont typeface="Arial" charset="0"/>
              <a:buNone/>
              <a:defRPr/>
            </a:pPr>
            <a:r>
              <a:rPr lang="en-GB" dirty="0" smtClean="0"/>
              <a:t>You told us what you love about us….</a:t>
            </a:r>
          </a:p>
          <a:p>
            <a:pPr marL="114300" indent="0" eaLnBrk="1" hangingPunct="1">
              <a:buFont typeface="Arial" charset="0"/>
              <a:buNone/>
              <a:defRPr/>
            </a:pPr>
            <a:endParaRPr lang="en-GB" sz="1400" dirty="0"/>
          </a:p>
          <a:p>
            <a:pPr eaLnBrk="1" hangingPunct="1">
              <a:buFont typeface="Wingdings" panose="05000000000000000000" pitchFamily="2" charset="2"/>
              <a:buChar char="ü"/>
              <a:defRPr/>
            </a:pPr>
            <a:r>
              <a:rPr lang="en-GB" sz="1400" dirty="0" smtClean="0"/>
              <a:t>On the whole we respond to referrals swiftly</a:t>
            </a:r>
          </a:p>
          <a:p>
            <a:pPr marL="114300" indent="0" eaLnBrk="1" hangingPunct="1">
              <a:buFont typeface="Arial" charset="0"/>
              <a:buNone/>
              <a:defRPr/>
            </a:pPr>
            <a:endParaRPr lang="en-GB" sz="1400" dirty="0" smtClean="0"/>
          </a:p>
          <a:p>
            <a:pPr eaLnBrk="1" hangingPunct="1">
              <a:buFont typeface="Wingdings" panose="05000000000000000000" pitchFamily="2" charset="2"/>
              <a:buChar char="ü"/>
              <a:defRPr/>
            </a:pPr>
            <a:r>
              <a:rPr lang="en-GB" sz="1400" dirty="0" smtClean="0"/>
              <a:t>Most of you feel our service has a positive impact on pupil outcomes</a:t>
            </a:r>
          </a:p>
          <a:p>
            <a:pPr marL="114300" indent="0" eaLnBrk="1" hangingPunct="1">
              <a:buFont typeface="Arial" charset="0"/>
              <a:buNone/>
              <a:defRPr/>
            </a:pPr>
            <a:endParaRPr lang="en-GB" sz="1400" dirty="0" smtClean="0"/>
          </a:p>
          <a:p>
            <a:pPr eaLnBrk="1" hangingPunct="1">
              <a:buFont typeface="Wingdings" panose="05000000000000000000" pitchFamily="2" charset="2"/>
              <a:buChar char="ü"/>
              <a:defRPr/>
            </a:pPr>
            <a:r>
              <a:rPr lang="en-GB" sz="1400" dirty="0" smtClean="0"/>
              <a:t>The majority of you very much value our service, with over 70% of you rating our support as </a:t>
            </a:r>
            <a:r>
              <a:rPr lang="en-GB" sz="1400" b="1" dirty="0" smtClean="0"/>
              <a:t>Good or Excellent</a:t>
            </a:r>
          </a:p>
          <a:p>
            <a:pPr marL="114300" indent="0" eaLnBrk="1" hangingPunct="1">
              <a:buFont typeface="Arial" charset="0"/>
              <a:buNone/>
              <a:defRPr/>
            </a:pPr>
            <a:endParaRPr lang="en-GB" sz="1400" b="1" dirty="0" smtClean="0"/>
          </a:p>
          <a:p>
            <a:pPr eaLnBrk="1" hangingPunct="1">
              <a:buFont typeface="Wingdings" panose="05000000000000000000" pitchFamily="2" charset="2"/>
              <a:buChar char="ü"/>
              <a:defRPr/>
            </a:pPr>
            <a:r>
              <a:rPr lang="en-GB" sz="1400" dirty="0"/>
              <a:t>A number of schools mentioned individual specialist teachers and practitioners and how supportive their input has been.  One school described the service as “a very dedicated team of professionals” and another mentioned that support had been “very hands on and practical – just what we need!”</a:t>
            </a:r>
          </a:p>
          <a:p>
            <a:pPr eaLnBrk="1" hangingPunct="1">
              <a:buFont typeface="Wingdings" panose="05000000000000000000" pitchFamily="2" charset="2"/>
              <a:buChar char="ü"/>
              <a:defRPr/>
            </a:pPr>
            <a:endParaRPr lang="en-GB" sz="1400" dirty="0"/>
          </a:p>
          <a:p>
            <a:pPr eaLnBrk="1" hangingPunct="1">
              <a:buFont typeface="Wingdings" panose="05000000000000000000" pitchFamily="2" charset="2"/>
              <a:buChar char="ü"/>
              <a:defRPr/>
            </a:pPr>
            <a:r>
              <a:rPr lang="en-GB" sz="1400" dirty="0"/>
              <a:t>63% of schools or settings who have used the SEN Hubs said they valued this service and commented that these were very supportive and useful, giving practical advice on steps forward. </a:t>
            </a:r>
          </a:p>
          <a:p>
            <a:pPr eaLnBrk="1" hangingPunct="1">
              <a:buFont typeface="Wingdings" panose="05000000000000000000" pitchFamily="2" charset="2"/>
              <a:buChar char="ü"/>
              <a:defRPr/>
            </a:pPr>
            <a:endParaRPr lang="en-GB" sz="1400" dirty="0"/>
          </a:p>
          <a:p>
            <a:pPr eaLnBrk="1" hangingPunct="1">
              <a:buFont typeface="Wingdings" panose="05000000000000000000" pitchFamily="2" charset="2"/>
              <a:buChar char="ü"/>
              <a:defRPr/>
            </a:pPr>
            <a:r>
              <a:rPr lang="en-GB" sz="1400" dirty="0"/>
              <a:t>Most schools who had accessed training from the SCIL team fed back that it was of a high standard.  100% of schools rated the training in Cognition &amp; Learning and Communication &amp; Interaction as </a:t>
            </a:r>
            <a:r>
              <a:rPr lang="en-GB" sz="1400" b="1" dirty="0"/>
              <a:t>Good or Excellent</a:t>
            </a:r>
            <a:r>
              <a:rPr lang="en-GB" sz="1400" dirty="0"/>
              <a:t>.</a:t>
            </a:r>
          </a:p>
          <a:p>
            <a:pPr eaLnBrk="1" hangingPunct="1">
              <a:buFont typeface="Wingdings" panose="05000000000000000000" pitchFamily="2" charset="2"/>
              <a:buChar char="ü"/>
              <a:defRPr/>
            </a:pPr>
            <a:endParaRPr lang="en-GB" b="1" dirty="0" smtClean="0"/>
          </a:p>
          <a:p>
            <a:pPr eaLnBrk="1" hangingPunct="1">
              <a:buFont typeface="Wingdings" panose="05000000000000000000" pitchFamily="2" charset="2"/>
              <a:buChar char="ü"/>
              <a:defRPr/>
            </a:pPr>
            <a:endParaRPr lang="en-GB" b="1" dirty="0" smtClean="0"/>
          </a:p>
          <a:p>
            <a:pPr eaLnBrk="1" hangingPunct="1">
              <a:buFont typeface="Wingdings" panose="05000000000000000000" pitchFamily="2" charset="2"/>
              <a:buChar char="ü"/>
              <a:defRPr/>
            </a:pPr>
            <a:endParaRPr lang="en-GB" b="1" dirty="0"/>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0"/>
            <a:ext cx="981075" cy="981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3" name="Picture 4" descr="Animated Gold 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9525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77702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 - </a:t>
            </a:r>
            <a:r>
              <a:rPr lang="en-GB" sz="3200" b="1" dirty="0" smtClean="0">
                <a:effectLst>
                  <a:outerShdw blurRad="38100" dist="38100" dir="2700000" algn="tl">
                    <a:srgbClr val="000000">
                      <a:alpha val="43137"/>
                    </a:srgbClr>
                  </a:outerShdw>
                </a:effectLst>
              </a:rPr>
              <a:t>Service delivery review </a:t>
            </a:r>
            <a:endParaRPr lang="en-GB" sz="3200" dirty="0"/>
          </a:p>
        </p:txBody>
      </p:sp>
      <p:sp>
        <p:nvSpPr>
          <p:cNvPr id="3" name="Content Placeholder 2"/>
          <p:cNvSpPr>
            <a:spLocks noGrp="1"/>
          </p:cNvSpPr>
          <p:nvPr>
            <p:ph idx="1"/>
          </p:nvPr>
        </p:nvSpPr>
        <p:spPr>
          <a:xfrm>
            <a:off x="257175" y="1341438"/>
            <a:ext cx="7620000" cy="4800600"/>
          </a:xfrm>
        </p:spPr>
        <p:txBody>
          <a:bodyPr/>
          <a:lstStyle/>
          <a:p>
            <a:pPr marL="114300" indent="0" eaLnBrk="1" hangingPunct="1">
              <a:buFont typeface="Arial" charset="0"/>
              <a:buNone/>
              <a:defRPr/>
            </a:pPr>
            <a:r>
              <a:rPr lang="en-GB" sz="4400" b="1" dirty="0" smtClean="0">
                <a:solidFill>
                  <a:srgbClr val="FFFF66"/>
                </a:solidFill>
                <a:effectLst>
                  <a:outerShdw blurRad="38100" dist="38100" dir="2700000" algn="tl">
                    <a:srgbClr val="000000">
                      <a:alpha val="43137"/>
                    </a:srgbClr>
                  </a:outerShdw>
                </a:effectLst>
              </a:rPr>
              <a:t>You said…</a:t>
            </a:r>
            <a:endParaRPr lang="en-GB" sz="4400" b="1" dirty="0">
              <a:solidFill>
                <a:srgbClr val="FFFF66"/>
              </a:solidFill>
              <a:effectLst>
                <a:outerShdw blurRad="38100" dist="38100" dir="2700000" algn="tl">
                  <a:srgbClr val="000000">
                    <a:alpha val="43137"/>
                  </a:srgbClr>
                </a:outerShdw>
              </a:effectLst>
            </a:endParaRPr>
          </a:p>
        </p:txBody>
      </p:sp>
      <p:sp>
        <p:nvSpPr>
          <p:cNvPr id="4" name="Oval Callout 3"/>
          <p:cNvSpPr/>
          <p:nvPr/>
        </p:nvSpPr>
        <p:spPr>
          <a:xfrm>
            <a:off x="250825" y="2708275"/>
            <a:ext cx="3600450" cy="3357563"/>
          </a:xfrm>
          <a:prstGeom prst="wedgeEllipseCallout">
            <a:avLst>
              <a:gd name="adj1" fmla="val 35461"/>
              <a:gd name="adj2" fmla="val -6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2400" dirty="0">
                <a:solidFill>
                  <a:srgbClr val="FFFFFF"/>
                </a:solidFill>
              </a:rPr>
              <a:t>There have been lots of changes to the SCIL team and we are left unsure about what you can offer</a:t>
            </a:r>
          </a:p>
        </p:txBody>
      </p:sp>
      <p:sp>
        <p:nvSpPr>
          <p:cNvPr id="5" name="TextBox 4"/>
          <p:cNvSpPr txBox="1"/>
          <p:nvPr/>
        </p:nvSpPr>
        <p:spPr>
          <a:xfrm>
            <a:off x="3851275" y="1557338"/>
            <a:ext cx="4465638" cy="4186237"/>
          </a:xfrm>
          <a:prstGeom prst="rect">
            <a:avLst/>
          </a:prstGeom>
          <a:noFill/>
        </p:spPr>
        <p:txBody>
          <a:bodyPr>
            <a:spAutoFit/>
          </a:bodyPr>
          <a:lstStyle/>
          <a:p>
            <a:pPr algn="ctr" eaLnBrk="0" fontAlgn="base" hangingPunct="0">
              <a:spcBef>
                <a:spcPct val="0"/>
              </a:spcBef>
              <a:spcAft>
                <a:spcPct val="0"/>
              </a:spcAft>
              <a:defRPr/>
            </a:pPr>
            <a:r>
              <a:rPr lang="en-GB" sz="4400" b="1" dirty="0">
                <a:solidFill>
                  <a:srgbClr val="CCCCFF"/>
                </a:solidFill>
                <a:effectLst>
                  <a:outerShdw blurRad="38100" dist="38100" dir="2700000" algn="tl">
                    <a:srgbClr val="000000">
                      <a:alpha val="43137"/>
                    </a:srgbClr>
                  </a:outerShdw>
                </a:effectLst>
                <a:ea typeface="ＭＳ Ｐゴシック" pitchFamily="34" charset="-128"/>
              </a:rPr>
              <a:t>Our response…</a:t>
            </a:r>
          </a:p>
          <a:p>
            <a:pPr eaLnBrk="0" fontAlgn="base" hangingPunct="0">
              <a:spcBef>
                <a:spcPct val="0"/>
              </a:spcBef>
              <a:spcAft>
                <a:spcPct val="0"/>
              </a:spcAft>
              <a:defRPr/>
            </a:pPr>
            <a:r>
              <a:rPr lang="en-GB" sz="2200" dirty="0">
                <a:solidFill>
                  <a:srgbClr val="2F2B20"/>
                </a:solidFill>
                <a:ea typeface="ＭＳ Ｐゴシック" pitchFamily="34" charset="-128"/>
              </a:rPr>
              <a:t>We are now working hard to raise our profile through presenting at events such as this and updating our website (keep your eyes on Skills4Bradford which we will be updating soon).  </a:t>
            </a:r>
          </a:p>
          <a:p>
            <a:pPr eaLnBrk="0" fontAlgn="base" hangingPunct="0">
              <a:spcBef>
                <a:spcPct val="0"/>
              </a:spcBef>
              <a:spcAft>
                <a:spcPct val="0"/>
              </a:spcAft>
              <a:defRPr/>
            </a:pPr>
            <a:endParaRPr lang="en-GB" sz="2200" dirty="0">
              <a:solidFill>
                <a:srgbClr val="2F2B20"/>
              </a:solidFill>
              <a:ea typeface="ＭＳ Ｐゴシック" pitchFamily="34" charset="-128"/>
            </a:endParaRPr>
          </a:p>
          <a:p>
            <a:pPr eaLnBrk="0" fontAlgn="base" hangingPunct="0">
              <a:spcBef>
                <a:spcPct val="0"/>
              </a:spcBef>
              <a:spcAft>
                <a:spcPct val="0"/>
              </a:spcAft>
              <a:defRPr/>
            </a:pPr>
            <a:r>
              <a:rPr lang="en-GB" sz="2200" dirty="0">
                <a:solidFill>
                  <a:srgbClr val="2F2B20"/>
                </a:solidFill>
                <a:ea typeface="ＭＳ Ｐゴシック" pitchFamily="34" charset="-128"/>
              </a:rPr>
              <a:t>Hopefully by the end of today you will feel much more informed </a:t>
            </a:r>
            <a:r>
              <a:rPr lang="en-GB" sz="2400" dirty="0">
                <a:solidFill>
                  <a:srgbClr val="2F2B20"/>
                </a:solidFill>
                <a:ea typeface="ＭＳ Ｐゴシック" pitchFamily="34" charset="-128"/>
              </a:rPr>
              <a:t>about our service.</a:t>
            </a:r>
          </a:p>
        </p:txBody>
      </p:sp>
    </p:spTree>
    <p:extLst>
      <p:ext uri="{BB962C8B-B14F-4D97-AF65-F5344CB8AC3E}">
        <p14:creationId xmlns:p14="http://schemas.microsoft.com/office/powerpoint/2010/main" val="10444687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3" y="404664"/>
            <a:ext cx="7775575" cy="792088"/>
          </a:xfrm>
        </p:spPr>
        <p:txBody>
          <a:bodyPr>
            <a:normAutofit/>
          </a:bodyPr>
          <a:lstStyle/>
          <a:p>
            <a:r>
              <a:rPr lang="en-GB" b="0" dirty="0"/>
              <a:t>Two changes to SEND legislation</a:t>
            </a:r>
          </a:p>
        </p:txBody>
      </p:sp>
      <p:sp>
        <p:nvSpPr>
          <p:cNvPr id="3" name="Content Placeholder 2"/>
          <p:cNvSpPr>
            <a:spLocks noGrp="1"/>
          </p:cNvSpPr>
          <p:nvPr>
            <p:ph idx="1"/>
          </p:nvPr>
        </p:nvSpPr>
        <p:spPr>
          <a:xfrm>
            <a:off x="611560" y="1340768"/>
            <a:ext cx="8064252" cy="4679949"/>
          </a:xfrm>
        </p:spPr>
        <p:txBody>
          <a:bodyPr>
            <a:normAutofit fontScale="70000" lnSpcReduction="20000"/>
          </a:bodyPr>
          <a:lstStyle/>
          <a:p>
            <a:pPr marL="457200" indent="-457200">
              <a:buFont typeface="+mj-lt"/>
              <a:buAutoNum type="arabicPeriod"/>
            </a:pPr>
            <a:r>
              <a:rPr lang="en-GB" b="0" dirty="0"/>
              <a:t>Section 42 of the CFA 2014 (duty to secure special educational </a:t>
            </a:r>
            <a:r>
              <a:rPr lang="en-GB" dirty="0"/>
              <a:t>provision</a:t>
            </a:r>
            <a:r>
              <a:rPr lang="en-GB" b="0" dirty="0"/>
              <a:t> and health care </a:t>
            </a:r>
            <a:r>
              <a:rPr lang="en-GB" dirty="0"/>
              <a:t>provision</a:t>
            </a:r>
            <a:r>
              <a:rPr lang="en-GB" b="0" dirty="0"/>
              <a:t> in accordance with EHC plan): the duty on LAs or commissioning health bodies to secure or arrange the provision is temporarily modified to a duty to use ‘reasonable endeavours’ to do so. </a:t>
            </a:r>
          </a:p>
          <a:p>
            <a:pPr marL="457200" indent="-457200">
              <a:buFont typeface="+mj-lt"/>
              <a:buAutoNum type="arabicPeriod"/>
            </a:pPr>
            <a:endParaRPr lang="en-GB" b="0" dirty="0"/>
          </a:p>
          <a:p>
            <a:pPr marL="457200" indent="-457200">
              <a:buFont typeface="+mj-lt"/>
              <a:buAutoNum type="arabicPeriod"/>
            </a:pPr>
            <a:r>
              <a:rPr lang="en-GB" b="0" dirty="0"/>
              <a:t>The SEND (Coronavirus) (Amendment) Regulations 2020 amend Regs that specify </a:t>
            </a:r>
            <a:r>
              <a:rPr lang="en-GB" dirty="0"/>
              <a:t>timescales</a:t>
            </a:r>
            <a:r>
              <a:rPr lang="en-GB" b="0" dirty="0"/>
              <a:t> that principally relate to EHC needs assessments and plans. Where it is not reasonably practicable, or is impractical, to meet that time limit for a reason relating to the incidence or transmission of coronavirus, the specific time limit will not apply -  process must be completed as soon as reasonably practicable.</a:t>
            </a:r>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6</a:t>
            </a:fld>
            <a:endParaRPr lang="en-GB" dirty="0"/>
          </a:p>
        </p:txBody>
      </p:sp>
    </p:spTree>
    <p:extLst>
      <p:ext uri="{BB962C8B-B14F-4D97-AF65-F5344CB8AC3E}">
        <p14:creationId xmlns:p14="http://schemas.microsoft.com/office/powerpoint/2010/main" val="3329343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337"/>
          </a:xfrm>
        </p:spPr>
        <p:txBody>
          <a:bodyPr/>
          <a:lstStyle/>
          <a:p>
            <a:pPr eaLnBrk="1" hangingPunct="1">
              <a:defRPr/>
            </a:pPr>
            <a:r>
              <a:rPr lang="en-GB"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 - </a:t>
            </a:r>
            <a:r>
              <a:rPr lang="en-GB" sz="3200" b="1" dirty="0" smtClean="0">
                <a:effectLst>
                  <a:outerShdw blurRad="38100" dist="38100" dir="2700000" algn="tl">
                    <a:srgbClr val="000000">
                      <a:alpha val="43137"/>
                    </a:srgbClr>
                  </a:outerShdw>
                </a:effectLst>
              </a:rPr>
              <a:t>Service delivery review </a:t>
            </a:r>
            <a:endParaRPr lang="en-GB" sz="3200" dirty="0"/>
          </a:p>
        </p:txBody>
      </p:sp>
      <p:sp>
        <p:nvSpPr>
          <p:cNvPr id="3" name="Content Placeholder 2"/>
          <p:cNvSpPr>
            <a:spLocks noGrp="1"/>
          </p:cNvSpPr>
          <p:nvPr>
            <p:ph idx="1"/>
          </p:nvPr>
        </p:nvSpPr>
        <p:spPr>
          <a:xfrm>
            <a:off x="4067175" y="1628775"/>
            <a:ext cx="4225925" cy="4800600"/>
          </a:xfrm>
        </p:spPr>
        <p:txBody>
          <a:bodyPr/>
          <a:lstStyle/>
          <a:p>
            <a:pPr marL="114300" indent="0" algn="ctr" eaLnBrk="1" hangingPunct="1">
              <a:buFont typeface="Arial" charset="0"/>
              <a:buNone/>
              <a:defRPr/>
            </a:pPr>
            <a:r>
              <a:rPr lang="en-GB" sz="4000" b="1" dirty="0" smtClean="0">
                <a:solidFill>
                  <a:srgbClr val="CCCCFF"/>
                </a:solidFill>
                <a:effectLst>
                  <a:outerShdw blurRad="38100" dist="38100" dir="2700000" algn="tl">
                    <a:srgbClr val="000000">
                      <a:alpha val="43137"/>
                    </a:srgbClr>
                  </a:outerShdw>
                </a:effectLst>
              </a:rPr>
              <a:t>Our response…</a:t>
            </a:r>
          </a:p>
          <a:p>
            <a:pPr marL="114300" indent="0" eaLnBrk="1" hangingPunct="1">
              <a:buFont typeface="Arial" charset="0"/>
              <a:buNone/>
              <a:defRPr/>
            </a:pPr>
            <a:r>
              <a:rPr lang="en-GB" sz="2000" dirty="0" smtClean="0"/>
              <a:t>We are currently undergoing a review of our service delivery model to ensure we are more school facing, flexible and responsive to need.</a:t>
            </a:r>
          </a:p>
          <a:p>
            <a:pPr marL="114300" indent="0" eaLnBrk="1" hangingPunct="1">
              <a:buFont typeface="Arial" charset="0"/>
              <a:buNone/>
              <a:defRPr/>
            </a:pPr>
            <a:endParaRPr lang="en-GB" sz="2000" dirty="0"/>
          </a:p>
          <a:p>
            <a:pPr marL="114300" indent="0" eaLnBrk="1" hangingPunct="1">
              <a:buFont typeface="Arial" charset="0"/>
              <a:buNone/>
              <a:defRPr/>
            </a:pPr>
            <a:r>
              <a:rPr lang="en-GB" sz="2000" dirty="0" smtClean="0"/>
              <a:t>We want to move away from an “allocation model” and would appreciate the opportunity talk to some of you about our ideas about how we might deliver our service going forward</a:t>
            </a:r>
            <a:r>
              <a:rPr lang="en-GB" dirty="0" smtClean="0"/>
              <a:t>. </a:t>
            </a:r>
            <a:endParaRPr lang="en-GB" dirty="0"/>
          </a:p>
        </p:txBody>
      </p:sp>
      <p:sp>
        <p:nvSpPr>
          <p:cNvPr id="9" name="Oval Callout 8"/>
          <p:cNvSpPr/>
          <p:nvPr/>
        </p:nvSpPr>
        <p:spPr>
          <a:xfrm>
            <a:off x="250825" y="2708275"/>
            <a:ext cx="3816350" cy="3357563"/>
          </a:xfrm>
          <a:prstGeom prst="wedgeEllipseCallout">
            <a:avLst>
              <a:gd name="adj1" fmla="val 35461"/>
              <a:gd name="adj2" fmla="val -6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2400" dirty="0">
                <a:solidFill>
                  <a:srgbClr val="FFFFFF"/>
                </a:solidFill>
              </a:rPr>
              <a:t>The current referral and allocation model is restrictive and can result in some children not receiving much needed support. </a:t>
            </a:r>
          </a:p>
        </p:txBody>
      </p:sp>
      <p:sp>
        <p:nvSpPr>
          <p:cNvPr id="7" name="Rectangle 6"/>
          <p:cNvSpPr/>
          <p:nvPr/>
        </p:nvSpPr>
        <p:spPr>
          <a:xfrm>
            <a:off x="468313" y="1412875"/>
            <a:ext cx="3167062" cy="769938"/>
          </a:xfrm>
          <a:prstGeom prst="rect">
            <a:avLst/>
          </a:prstGeom>
        </p:spPr>
        <p:txBody>
          <a:bodyPr>
            <a:spAutoFit/>
          </a:bodyPr>
          <a:lstStyle/>
          <a:p>
            <a:pPr marL="114300" eaLnBrk="0" fontAlgn="base" hangingPunct="0">
              <a:spcBef>
                <a:spcPct val="0"/>
              </a:spcBef>
              <a:spcAft>
                <a:spcPct val="0"/>
              </a:spcAft>
              <a:defRPr/>
            </a:pPr>
            <a:r>
              <a:rPr lang="en-GB" sz="4400" b="1" dirty="0">
                <a:solidFill>
                  <a:srgbClr val="FFFF66"/>
                </a:solidFill>
                <a:effectLst>
                  <a:outerShdw blurRad="38100" dist="38100" dir="2700000" algn="tl">
                    <a:srgbClr val="000000">
                      <a:alpha val="43137"/>
                    </a:srgbClr>
                  </a:outerShdw>
                </a:effectLst>
                <a:ea typeface="ＭＳ Ｐゴシック" pitchFamily="34" charset="-128"/>
              </a:rPr>
              <a:t>You said…</a:t>
            </a:r>
          </a:p>
        </p:txBody>
      </p:sp>
    </p:spTree>
    <p:extLst>
      <p:ext uri="{BB962C8B-B14F-4D97-AF65-F5344CB8AC3E}">
        <p14:creationId xmlns:p14="http://schemas.microsoft.com/office/powerpoint/2010/main" val="6677566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922337"/>
          </a:xfrm>
        </p:spPr>
        <p:txBody>
          <a:bodyPr/>
          <a:lstStyle/>
          <a:p>
            <a:pPr eaLnBrk="1" hangingPunct="1">
              <a:defRPr/>
            </a:pPr>
            <a:r>
              <a:rPr lang="en-GB"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 - </a:t>
            </a:r>
            <a:r>
              <a:rPr lang="en-GB" sz="3200" b="1" dirty="0" smtClean="0">
                <a:effectLst>
                  <a:outerShdw blurRad="38100" dist="38100" dir="2700000" algn="tl">
                    <a:srgbClr val="000000">
                      <a:alpha val="43137"/>
                    </a:srgbClr>
                  </a:outerShdw>
                </a:effectLst>
              </a:rPr>
              <a:t>Service delivery review </a:t>
            </a:r>
            <a:endParaRPr lang="en-GB" sz="3200" dirty="0"/>
          </a:p>
        </p:txBody>
      </p:sp>
      <p:sp>
        <p:nvSpPr>
          <p:cNvPr id="3" name="Content Placeholder 2"/>
          <p:cNvSpPr>
            <a:spLocks noGrp="1"/>
          </p:cNvSpPr>
          <p:nvPr>
            <p:ph idx="1"/>
          </p:nvPr>
        </p:nvSpPr>
        <p:spPr>
          <a:xfrm>
            <a:off x="4067175" y="1628775"/>
            <a:ext cx="4225925" cy="4800600"/>
          </a:xfrm>
        </p:spPr>
        <p:txBody>
          <a:bodyPr/>
          <a:lstStyle/>
          <a:p>
            <a:pPr marL="114300" indent="0" algn="ctr" eaLnBrk="1" hangingPunct="1">
              <a:buFont typeface="Arial" charset="0"/>
              <a:buNone/>
              <a:defRPr/>
            </a:pPr>
            <a:r>
              <a:rPr lang="en-GB" sz="4000" b="1" dirty="0" smtClean="0">
                <a:solidFill>
                  <a:srgbClr val="CCCCFF"/>
                </a:solidFill>
                <a:effectLst>
                  <a:outerShdw blurRad="38100" dist="38100" dir="2700000" algn="tl">
                    <a:srgbClr val="000000">
                      <a:alpha val="43137"/>
                    </a:srgbClr>
                  </a:outerShdw>
                </a:effectLst>
              </a:rPr>
              <a:t>Our response…</a:t>
            </a:r>
          </a:p>
          <a:p>
            <a:pPr marL="114300" indent="0" eaLnBrk="1" hangingPunct="1">
              <a:buFont typeface="Arial" charset="0"/>
              <a:buNone/>
              <a:defRPr/>
            </a:pPr>
            <a:endParaRPr lang="en-GB" sz="2400" dirty="0" smtClean="0"/>
          </a:p>
          <a:p>
            <a:pPr marL="114300" indent="0" algn="ctr" eaLnBrk="1" hangingPunct="1">
              <a:buFont typeface="Arial" charset="0"/>
              <a:buNone/>
              <a:defRPr/>
            </a:pPr>
            <a:r>
              <a:rPr lang="en-GB" sz="2400" dirty="0" smtClean="0"/>
              <a:t>This is linked to decisions made by School Forum in recent years around how the Dedicated Schools Grant (DSG) is used.</a:t>
            </a:r>
          </a:p>
          <a:p>
            <a:pPr marL="114300" indent="0" eaLnBrk="1" hangingPunct="1">
              <a:buFont typeface="Arial" charset="0"/>
              <a:buNone/>
              <a:defRPr/>
            </a:pPr>
            <a:endParaRPr lang="en-GB" sz="2400" dirty="0"/>
          </a:p>
          <a:p>
            <a:pPr marL="114300" indent="0" eaLnBrk="1" hangingPunct="1">
              <a:buFont typeface="Arial" charset="0"/>
              <a:buNone/>
              <a:defRPr/>
            </a:pPr>
            <a:endParaRPr lang="en-GB" sz="2400" dirty="0" smtClean="0"/>
          </a:p>
          <a:p>
            <a:pPr marL="114300" indent="0" eaLnBrk="1" hangingPunct="1">
              <a:buFont typeface="Arial" charset="0"/>
              <a:buNone/>
              <a:defRPr/>
            </a:pPr>
            <a:endParaRPr lang="en-GB" sz="2000" dirty="0"/>
          </a:p>
          <a:p>
            <a:pPr marL="114300" indent="0" eaLnBrk="1" hangingPunct="1">
              <a:buFont typeface="Arial" charset="0"/>
              <a:buNone/>
              <a:defRPr/>
            </a:pPr>
            <a:endParaRPr lang="en-GB" dirty="0"/>
          </a:p>
        </p:txBody>
      </p:sp>
      <p:sp>
        <p:nvSpPr>
          <p:cNvPr id="9" name="Oval Callout 8"/>
          <p:cNvSpPr/>
          <p:nvPr/>
        </p:nvSpPr>
        <p:spPr>
          <a:xfrm>
            <a:off x="179388" y="2781300"/>
            <a:ext cx="3816350" cy="3573463"/>
          </a:xfrm>
          <a:prstGeom prst="wedgeEllipseCallout">
            <a:avLst>
              <a:gd name="adj1" fmla="val 35461"/>
              <a:gd name="adj2" fmla="val -6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GB" sz="2400" dirty="0">
                <a:solidFill>
                  <a:srgbClr val="FFFFFF"/>
                </a:solidFill>
              </a:rPr>
              <a:t>We are unsure about why SEMH support is only available through traded support.  This doesn’t seem to meet the needs of pupils across Bradford</a:t>
            </a:r>
            <a:r>
              <a:rPr lang="en-GB" sz="2000" dirty="0">
                <a:solidFill>
                  <a:srgbClr val="FFFFFF"/>
                </a:solidFill>
              </a:rPr>
              <a:t>. </a:t>
            </a:r>
          </a:p>
        </p:txBody>
      </p:sp>
      <p:sp>
        <p:nvSpPr>
          <p:cNvPr id="7" name="Rectangle 6"/>
          <p:cNvSpPr/>
          <p:nvPr/>
        </p:nvSpPr>
        <p:spPr>
          <a:xfrm>
            <a:off x="468313" y="1412875"/>
            <a:ext cx="3167062" cy="769938"/>
          </a:xfrm>
          <a:prstGeom prst="rect">
            <a:avLst/>
          </a:prstGeom>
        </p:spPr>
        <p:txBody>
          <a:bodyPr>
            <a:spAutoFit/>
          </a:bodyPr>
          <a:lstStyle/>
          <a:p>
            <a:pPr marL="114300" eaLnBrk="0" fontAlgn="base" hangingPunct="0">
              <a:spcBef>
                <a:spcPct val="0"/>
              </a:spcBef>
              <a:spcAft>
                <a:spcPct val="0"/>
              </a:spcAft>
              <a:defRPr/>
            </a:pPr>
            <a:r>
              <a:rPr lang="en-GB" sz="4400" b="1" dirty="0">
                <a:solidFill>
                  <a:srgbClr val="FFFF66"/>
                </a:solidFill>
                <a:effectLst>
                  <a:outerShdw blurRad="38100" dist="38100" dir="2700000" algn="tl">
                    <a:srgbClr val="000000">
                      <a:alpha val="43137"/>
                    </a:srgbClr>
                  </a:outerShdw>
                </a:effectLst>
                <a:ea typeface="ＭＳ Ｐゴシック" pitchFamily="34" charset="-128"/>
              </a:rPr>
              <a:t>You said…</a:t>
            </a:r>
          </a:p>
        </p:txBody>
      </p:sp>
    </p:spTree>
    <p:extLst>
      <p:ext uri="{BB962C8B-B14F-4D97-AF65-F5344CB8AC3E}">
        <p14:creationId xmlns:p14="http://schemas.microsoft.com/office/powerpoint/2010/main" val="22080590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GB" b="1" dirty="0" smtClean="0">
                <a:solidFill>
                  <a:srgbClr val="FFFF66"/>
                </a:solidFill>
                <a:effectLst>
                  <a:outerShdw blurRad="38100" dist="38100" dir="2700000" algn="tl">
                    <a:srgbClr val="000000">
                      <a:alpha val="43137"/>
                    </a:srgbClr>
                  </a:outerShdw>
                </a:effectLst>
              </a:rPr>
              <a:t>A co-ordinated response to SEND across Bradford</a:t>
            </a:r>
            <a:endParaRPr lang="en-GB" b="1" dirty="0">
              <a:solidFill>
                <a:srgbClr val="FFFF66"/>
              </a:solidFill>
              <a:effectLst>
                <a:outerShdw blurRad="38100" dist="38100" dir="2700000" algn="tl">
                  <a:srgbClr val="000000">
                    <a:alpha val="43137"/>
                  </a:srgbClr>
                </a:outerShdw>
              </a:effectLst>
            </a:endParaRPr>
          </a:p>
        </p:txBody>
      </p:sp>
      <p:sp>
        <p:nvSpPr>
          <p:cNvPr id="16387" name="Content Placeholder 2"/>
          <p:cNvSpPr>
            <a:spLocks noGrp="1"/>
          </p:cNvSpPr>
          <p:nvPr>
            <p:ph idx="1"/>
          </p:nvPr>
        </p:nvSpPr>
        <p:spPr>
          <a:xfrm>
            <a:off x="627063" y="3225800"/>
            <a:ext cx="6913562" cy="3405188"/>
          </a:xfrm>
        </p:spPr>
        <p:txBody>
          <a:bodyPr/>
          <a:lstStyle/>
          <a:p>
            <a:pPr marL="114300" indent="0" eaLnBrk="1" hangingPunct="1">
              <a:buFont typeface="Arial" pitchFamily="34" charset="0"/>
              <a:buNone/>
            </a:pPr>
            <a:r>
              <a:rPr lang="en-GB" altLang="en-US" smtClean="0"/>
              <a:t>Another current focus is ensuring we are working closely and collaborating with other teams across the LA to ensure support and training is co-ordinated.</a:t>
            </a:r>
          </a:p>
          <a:p>
            <a:pPr marL="114300" indent="0" eaLnBrk="1" hangingPunct="1">
              <a:buFont typeface="Arial" pitchFamily="34" charset="0"/>
              <a:buNone/>
            </a:pPr>
            <a:endParaRPr lang="en-GB" altLang="en-US" smtClean="0"/>
          </a:p>
          <a:p>
            <a:pPr marL="114300" indent="0" eaLnBrk="1" hangingPunct="1">
              <a:buFont typeface="Arial" pitchFamily="34" charset="0"/>
              <a:buNone/>
            </a:pPr>
            <a:r>
              <a:rPr lang="en-GB" altLang="en-US" smtClean="0"/>
              <a:t>We are liaising with the SEND Team, the Educational Psychology Team and School Improvement Partners to ensure we all offer distinct services and that training meets your needs.</a:t>
            </a: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628775"/>
            <a:ext cx="2160587"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86034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b="1" dirty="0" smtClean="0">
                <a:solidFill>
                  <a:srgbClr val="FFFF66"/>
                </a:solidFill>
                <a:effectLst>
                  <a:outerShdw blurRad="38100" dist="38100" dir="2700000" algn="tl">
                    <a:srgbClr val="000000">
                      <a:alpha val="43137"/>
                    </a:srgbClr>
                  </a:outerShdw>
                </a:effectLst>
              </a:rPr>
              <a:t>SCIL</a:t>
            </a:r>
            <a:r>
              <a:rPr lang="en-GB" b="1" dirty="0" smtClean="0">
                <a:effectLst>
                  <a:outerShdw blurRad="38100" dist="38100" dir="2700000" algn="tl">
                    <a:srgbClr val="000000">
                      <a:alpha val="43137"/>
                    </a:srgbClr>
                  </a:outerShdw>
                </a:effectLst>
              </a:rPr>
              <a:t> team - </a:t>
            </a:r>
            <a:r>
              <a:rPr lang="en-GB" sz="3200" b="1" dirty="0" smtClean="0">
                <a:effectLst>
                  <a:outerShdw blurRad="38100" dist="38100" dir="2700000" algn="tl">
                    <a:srgbClr val="000000">
                      <a:alpha val="43137"/>
                    </a:srgbClr>
                  </a:outerShdw>
                </a:effectLst>
              </a:rPr>
              <a:t>Service delivery review </a:t>
            </a:r>
            <a:endParaRPr lang="en-GB" sz="3200" dirty="0"/>
          </a:p>
        </p:txBody>
      </p:sp>
      <p:sp>
        <p:nvSpPr>
          <p:cNvPr id="17411" name="Content Placeholder 2"/>
          <p:cNvSpPr>
            <a:spLocks noGrp="1"/>
          </p:cNvSpPr>
          <p:nvPr>
            <p:ph idx="1"/>
          </p:nvPr>
        </p:nvSpPr>
        <p:spPr>
          <a:xfrm>
            <a:off x="395288" y="1412875"/>
            <a:ext cx="7908925" cy="4997450"/>
          </a:xfrm>
        </p:spPr>
        <p:txBody>
          <a:bodyPr/>
          <a:lstStyle/>
          <a:p>
            <a:pPr marL="114300" indent="0" eaLnBrk="1" hangingPunct="1">
              <a:buFont typeface="Arial" charset="0"/>
              <a:buNone/>
              <a:defRPr/>
            </a:pPr>
            <a:r>
              <a:rPr lang="en-GB" altLang="en-US" sz="1400" dirty="0" smtClean="0"/>
              <a:t>Thank you to those of you who have already offered your views through the questionnaire sent out in March.  The full questionnaire summary can be viewed on request.</a:t>
            </a:r>
          </a:p>
          <a:p>
            <a:pPr marL="114300" indent="0" eaLnBrk="1" hangingPunct="1">
              <a:buFont typeface="Arial" charset="0"/>
              <a:buNone/>
              <a:defRPr/>
            </a:pPr>
            <a:endParaRPr lang="en-GB" altLang="en-US" sz="1400" dirty="0" smtClean="0"/>
          </a:p>
          <a:p>
            <a:pPr marL="114300" indent="0" eaLnBrk="1" hangingPunct="1">
              <a:buFont typeface="Arial" charset="0"/>
              <a:buNone/>
              <a:defRPr/>
            </a:pPr>
            <a:r>
              <a:rPr lang="en-GB" altLang="en-US" sz="1400" dirty="0" smtClean="0"/>
              <a:t>We want to make sure we are offering the best service we can to meet the needs of children and young people, as well as families, schools and settings across Bradford.</a:t>
            </a:r>
          </a:p>
          <a:p>
            <a:pPr marL="114300" indent="0" eaLnBrk="1" hangingPunct="1">
              <a:buFont typeface="Arial" charset="0"/>
              <a:buNone/>
              <a:defRPr/>
            </a:pPr>
            <a:endParaRPr lang="en-GB" altLang="en-US" sz="1400" dirty="0" smtClean="0"/>
          </a:p>
          <a:p>
            <a:pPr marL="114300" indent="0" eaLnBrk="1" hangingPunct="1">
              <a:buFont typeface="Arial" charset="0"/>
              <a:buNone/>
              <a:defRPr/>
            </a:pPr>
            <a:r>
              <a:rPr lang="en-GB" altLang="en-US" sz="1400" dirty="0" smtClean="0"/>
              <a:t>We value your views and would love to hear your thoughts about our ideas for service delivery going forward.</a:t>
            </a:r>
          </a:p>
          <a:p>
            <a:pPr marL="114300" indent="0" eaLnBrk="1" hangingPunct="1">
              <a:buFont typeface="Arial" charset="0"/>
              <a:buNone/>
              <a:defRPr/>
            </a:pPr>
            <a:endParaRPr lang="en-GB" altLang="en-US" sz="1400" dirty="0" smtClean="0"/>
          </a:p>
          <a:p>
            <a:pPr marL="114300" indent="0" eaLnBrk="1" hangingPunct="1">
              <a:buFont typeface="Arial" charset="0"/>
              <a:buNone/>
              <a:defRPr/>
            </a:pPr>
            <a:r>
              <a:rPr lang="en-GB" altLang="en-US" sz="1400" dirty="0" smtClean="0"/>
              <a:t>If you would be interested in talking to us please get in touch! </a:t>
            </a:r>
          </a:p>
          <a:p>
            <a:pPr marL="114300" indent="0" eaLnBrk="1" hangingPunct="1">
              <a:buFont typeface="Arial" charset="0"/>
              <a:buNone/>
              <a:defRPr/>
            </a:pPr>
            <a:endParaRPr lang="en-GB" altLang="en-US" sz="1400" dirty="0" smtClean="0"/>
          </a:p>
          <a:p>
            <a:pPr marL="114300" indent="0">
              <a:buFont typeface="Arial" charset="0"/>
              <a:buNone/>
              <a:defRPr/>
            </a:pPr>
            <a:r>
              <a:rPr lang="en-GB" sz="1800" b="1" dirty="0"/>
              <a:t>Kelsey Clark-Davies</a:t>
            </a:r>
            <a:endParaRPr lang="en-GB" sz="1800" dirty="0"/>
          </a:p>
          <a:p>
            <a:pPr marL="114300" indent="0">
              <a:buFont typeface="Arial" charset="0"/>
              <a:buNone/>
              <a:defRPr/>
            </a:pPr>
            <a:r>
              <a:rPr lang="en-GB" sz="1800" b="1" dirty="0"/>
              <a:t>Interim Service Manager </a:t>
            </a:r>
            <a:endParaRPr lang="en-GB" sz="1800" dirty="0"/>
          </a:p>
          <a:p>
            <a:pPr marL="114300" indent="0">
              <a:buFont typeface="Arial" charset="0"/>
              <a:buNone/>
              <a:defRPr/>
            </a:pPr>
            <a:r>
              <a:rPr lang="en-GB" sz="1800" b="1" dirty="0"/>
              <a:t>Social, Communication, Interaction and Learning Team (SCIL Team) </a:t>
            </a:r>
          </a:p>
          <a:p>
            <a:pPr marL="114300" indent="0">
              <a:buFont typeface="Arial" charset="0"/>
              <a:buNone/>
              <a:defRPr/>
            </a:pPr>
            <a:r>
              <a:rPr lang="en-GB" sz="1800" b="1" dirty="0"/>
              <a:t>0-25 Specialist Teaching and Support Services</a:t>
            </a:r>
          </a:p>
          <a:p>
            <a:pPr marL="114300" indent="0">
              <a:buFont typeface="Arial" charset="0"/>
              <a:buNone/>
              <a:defRPr/>
            </a:pPr>
            <a:r>
              <a:rPr lang="en-GB" sz="1800" b="1" dirty="0"/>
              <a:t> </a:t>
            </a:r>
            <a:endParaRPr lang="en-GB" sz="1800" dirty="0"/>
          </a:p>
          <a:p>
            <a:pPr>
              <a:buFont typeface="Arial" charset="0"/>
              <a:buChar char="•"/>
              <a:defRPr/>
            </a:pPr>
            <a:r>
              <a:rPr lang="en-GB" sz="1800" b="1" dirty="0"/>
              <a:t>Phone</a:t>
            </a:r>
            <a:r>
              <a:rPr lang="en-GB" sz="1800" dirty="0"/>
              <a:t>: 07773 099618 / 01274 436492 </a:t>
            </a:r>
          </a:p>
          <a:p>
            <a:pPr>
              <a:buFont typeface="Arial" charset="0"/>
              <a:buChar char="•"/>
              <a:defRPr/>
            </a:pPr>
            <a:r>
              <a:rPr lang="en-GB" sz="1800" b="1" dirty="0"/>
              <a:t>Email</a:t>
            </a:r>
            <a:r>
              <a:rPr lang="en-GB" sz="1800" dirty="0"/>
              <a:t>: </a:t>
            </a:r>
            <a:r>
              <a:rPr lang="en-GB" sz="1800" u="sng" dirty="0">
                <a:hlinkClick r:id="rId2"/>
              </a:rPr>
              <a:t>kelsey.clark-davies@bradford.gov.uk</a:t>
            </a:r>
            <a:endParaRPr lang="en-GB" sz="1800" dirty="0"/>
          </a:p>
          <a:p>
            <a:pPr marL="114300" indent="0" eaLnBrk="1" hangingPunct="1">
              <a:buFont typeface="Arial" charset="0"/>
              <a:buNone/>
              <a:defRPr/>
            </a:pPr>
            <a:endParaRPr lang="en-GB" altLang="en-US" sz="1800" dirty="0"/>
          </a:p>
        </p:txBody>
      </p:sp>
    </p:spTree>
    <p:extLst>
      <p:ext uri="{BB962C8B-B14F-4D97-AF65-F5344CB8AC3E}">
        <p14:creationId xmlns:p14="http://schemas.microsoft.com/office/powerpoint/2010/main" val="12831220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solidFill>
                  <a:schemeClr val="dk1"/>
                </a:solidFill>
              </a:rPr>
              <a:t>SEND and School Improvement</a:t>
            </a:r>
          </a:p>
        </p:txBody>
      </p:sp>
      <p:sp>
        <p:nvSpPr>
          <p:cNvPr id="5" name="Subtitle 4"/>
          <p:cNvSpPr>
            <a:spLocks noGrp="1"/>
          </p:cNvSpPr>
          <p:nvPr>
            <p:ph type="subTitle" idx="1"/>
          </p:nvPr>
        </p:nvSpPr>
        <p:spPr>
          <a:xfrm>
            <a:off x="1371600" y="3886200"/>
            <a:ext cx="6400800" cy="766936"/>
          </a:xfrm>
        </p:spPr>
        <p:txBody>
          <a:bodyPr>
            <a:normAutofit fontScale="85000" lnSpcReduction="20000"/>
          </a:bodyPr>
          <a:lstStyle/>
          <a:p>
            <a:r>
              <a:rPr lang="en-GB" dirty="0"/>
              <a:t>Alice Ngondi </a:t>
            </a:r>
            <a:r>
              <a:rPr lang="en-GB" dirty="0" smtClean="0"/>
              <a:t>- Advisor  </a:t>
            </a:r>
            <a:r>
              <a:rPr lang="en-GB" dirty="0"/>
              <a:t>for Special schools, PRUS and AP </a:t>
            </a:r>
            <a:r>
              <a:rPr lang="en-GB" dirty="0" smtClean="0"/>
              <a:t>academies</a:t>
            </a:r>
            <a:endParaRPr lang="en-GB" dirty="0"/>
          </a:p>
        </p:txBody>
      </p:sp>
    </p:spTree>
    <p:extLst>
      <p:ext uri="{BB962C8B-B14F-4D97-AF65-F5344CB8AC3E}">
        <p14:creationId xmlns:p14="http://schemas.microsoft.com/office/powerpoint/2010/main" val="71413436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200" dirty="0" smtClean="0"/>
              <a:t>SEND  SUPPORT </a:t>
            </a:r>
            <a:endParaRPr lang="en-GB" sz="3200" dirty="0"/>
          </a:p>
        </p:txBody>
      </p:sp>
      <p:sp>
        <p:nvSpPr>
          <p:cNvPr id="5" name="Content Placeholder 4"/>
          <p:cNvSpPr>
            <a:spLocks noGrp="1"/>
          </p:cNvSpPr>
          <p:nvPr>
            <p:ph idx="1"/>
          </p:nvPr>
        </p:nvSpPr>
        <p:spPr/>
        <p:txBody>
          <a:bodyPr/>
          <a:lstStyle/>
          <a:p>
            <a:r>
              <a:rPr lang="en-GB" sz="2800" dirty="0" smtClean="0"/>
              <a:t>Introduction.</a:t>
            </a:r>
          </a:p>
          <a:p>
            <a:r>
              <a:rPr lang="en-GB" sz="2800" dirty="0" smtClean="0"/>
              <a:t>My name is Alice Ngondi ( Advisor  for Special schools, PRUS and AP academies)</a:t>
            </a:r>
          </a:p>
          <a:p>
            <a:r>
              <a:rPr lang="en-GB" sz="2800" dirty="0" smtClean="0"/>
              <a:t>SEND specialist and also work with some secondary schools and in addition, carry out SEND focus visits to both  primary and secondary schools.</a:t>
            </a:r>
          </a:p>
          <a:p>
            <a:pPr marL="0" indent="0">
              <a:buNone/>
            </a:pPr>
            <a:endParaRPr lang="en-GB" dirty="0" smtClean="0"/>
          </a:p>
          <a:p>
            <a:pPr marL="0" indent="0">
              <a:buNone/>
            </a:pPr>
            <a:endParaRPr lang="en-GB" dirty="0" smtClean="0"/>
          </a:p>
          <a:p>
            <a:endParaRPr lang="en-GB" dirty="0"/>
          </a:p>
        </p:txBody>
      </p:sp>
    </p:spTree>
    <p:extLst>
      <p:ext uri="{BB962C8B-B14F-4D97-AF65-F5344CB8AC3E}">
        <p14:creationId xmlns:p14="http://schemas.microsoft.com/office/powerpoint/2010/main" val="2914124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normAutofit/>
          </a:bodyPr>
          <a:lstStyle/>
          <a:p>
            <a:r>
              <a:rPr lang="en-GB" sz="3200" dirty="0" smtClean="0"/>
              <a:t>SEND focus visits</a:t>
            </a:r>
            <a:endParaRPr lang="en-GB" sz="3200" dirty="0"/>
          </a:p>
        </p:txBody>
      </p:sp>
      <p:sp>
        <p:nvSpPr>
          <p:cNvPr id="3" name="Content Placeholder 2"/>
          <p:cNvSpPr>
            <a:spLocks noGrp="1"/>
          </p:cNvSpPr>
          <p:nvPr>
            <p:ph idx="1"/>
          </p:nvPr>
        </p:nvSpPr>
        <p:spPr>
          <a:xfrm>
            <a:off x="395536" y="1484784"/>
            <a:ext cx="8229600" cy="4525963"/>
          </a:xfrm>
        </p:spPr>
        <p:txBody>
          <a:bodyPr>
            <a:normAutofit/>
          </a:bodyPr>
          <a:lstStyle/>
          <a:p>
            <a:r>
              <a:rPr lang="en-GB" sz="2800" dirty="0" smtClean="0"/>
              <a:t>Looks at the  quality of the SEND provision in school</a:t>
            </a:r>
          </a:p>
          <a:p>
            <a:r>
              <a:rPr lang="en-GB" sz="2800" dirty="0" smtClean="0"/>
              <a:t>% of SEND needs in school and  the identification  process</a:t>
            </a:r>
          </a:p>
          <a:p>
            <a:r>
              <a:rPr lang="en-GB" sz="2800" dirty="0" smtClean="0"/>
              <a:t>Baseline assessments</a:t>
            </a:r>
          </a:p>
          <a:p>
            <a:r>
              <a:rPr lang="en-GB" sz="2800" dirty="0" smtClean="0"/>
              <a:t>Interventions in school</a:t>
            </a:r>
          </a:p>
          <a:p>
            <a:r>
              <a:rPr lang="en-GB" sz="2800" dirty="0" smtClean="0"/>
              <a:t>Progress tracker </a:t>
            </a:r>
          </a:p>
          <a:p>
            <a:r>
              <a:rPr lang="en-GB" sz="2800" dirty="0" smtClean="0"/>
              <a:t>Inclusion culture  of a school</a:t>
            </a:r>
          </a:p>
          <a:p>
            <a:r>
              <a:rPr lang="en-GB" sz="2800" dirty="0" smtClean="0"/>
              <a:t>The </a:t>
            </a:r>
            <a:r>
              <a:rPr lang="en-GB" sz="2800" dirty="0" err="1" smtClean="0"/>
              <a:t>SENCo</a:t>
            </a:r>
            <a:r>
              <a:rPr lang="en-GB" sz="2800" dirty="0" smtClean="0"/>
              <a:t> as  SEND champion</a:t>
            </a:r>
          </a:p>
          <a:p>
            <a:endParaRPr lang="en-GB" dirty="0"/>
          </a:p>
        </p:txBody>
      </p:sp>
    </p:spTree>
    <p:extLst>
      <p:ext uri="{BB962C8B-B14F-4D97-AF65-F5344CB8AC3E}">
        <p14:creationId xmlns:p14="http://schemas.microsoft.com/office/powerpoint/2010/main" val="41223871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r>
              <a:rPr lang="en-GB" sz="3200" dirty="0" smtClean="0"/>
              <a:t>Working with families</a:t>
            </a:r>
            <a:endParaRPr lang="en-GB" sz="3200" dirty="0"/>
          </a:p>
        </p:txBody>
      </p:sp>
      <p:sp>
        <p:nvSpPr>
          <p:cNvPr id="3" name="Content Placeholder 2"/>
          <p:cNvSpPr>
            <a:spLocks noGrp="1"/>
          </p:cNvSpPr>
          <p:nvPr>
            <p:ph idx="1"/>
          </p:nvPr>
        </p:nvSpPr>
        <p:spPr>
          <a:xfrm>
            <a:off x="457200" y="1196752"/>
            <a:ext cx="8229600" cy="4929411"/>
          </a:xfrm>
        </p:spPr>
        <p:txBody>
          <a:bodyPr>
            <a:noAutofit/>
          </a:bodyPr>
          <a:lstStyle/>
          <a:p>
            <a:r>
              <a:rPr lang="en-GB" sz="2800" dirty="0" err="1" smtClean="0"/>
              <a:t>SENCos</a:t>
            </a:r>
            <a:r>
              <a:rPr lang="en-GB" sz="2800" dirty="0" smtClean="0"/>
              <a:t> should build  positive relationships with families</a:t>
            </a:r>
          </a:p>
          <a:p>
            <a:r>
              <a:rPr lang="en-GB" sz="2800" dirty="0" err="1" smtClean="0"/>
              <a:t>SENCos</a:t>
            </a:r>
            <a:r>
              <a:rPr lang="en-GB" sz="2800" dirty="0" smtClean="0"/>
              <a:t> are an additional voice and champion</a:t>
            </a:r>
          </a:p>
          <a:p>
            <a:r>
              <a:rPr lang="en-GB" sz="2800" dirty="0" smtClean="0"/>
              <a:t>Avoid any conflict situations  and offer support</a:t>
            </a:r>
          </a:p>
          <a:p>
            <a:r>
              <a:rPr lang="en-GB" sz="2800" dirty="0" smtClean="0"/>
              <a:t>Provide information and updates regularly</a:t>
            </a:r>
          </a:p>
          <a:p>
            <a:r>
              <a:rPr lang="en-GB" sz="2800" dirty="0" smtClean="0"/>
              <a:t>Make your self known to them and encourage them to come into schools</a:t>
            </a:r>
          </a:p>
          <a:p>
            <a:r>
              <a:rPr lang="en-GB" sz="2800" dirty="0" smtClean="0"/>
              <a:t>Hold coffee  mornings and  briefings  termly and introduce the SEND team to them</a:t>
            </a:r>
          </a:p>
          <a:p>
            <a:r>
              <a:rPr lang="en-GB" sz="2800" dirty="0" smtClean="0"/>
              <a:t>Break down barriers like jargon  and  legal language</a:t>
            </a:r>
          </a:p>
          <a:p>
            <a:r>
              <a:rPr lang="en-GB" sz="2800" dirty="0" smtClean="0"/>
              <a:t>Be available.</a:t>
            </a:r>
            <a:endParaRPr lang="en-GB" sz="2800" dirty="0"/>
          </a:p>
        </p:txBody>
      </p:sp>
    </p:spTree>
    <p:extLst>
      <p:ext uri="{BB962C8B-B14F-4D97-AF65-F5344CB8AC3E}">
        <p14:creationId xmlns:p14="http://schemas.microsoft.com/office/powerpoint/2010/main" val="41364580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936104"/>
          </a:xfrm>
        </p:spPr>
        <p:txBody>
          <a:bodyPr>
            <a:normAutofit/>
          </a:bodyPr>
          <a:lstStyle/>
          <a:p>
            <a:r>
              <a:rPr lang="en-GB" sz="3200" dirty="0" smtClean="0"/>
              <a:t>Quality First Teaching</a:t>
            </a:r>
            <a:endParaRPr lang="en-GB" sz="3200" dirty="0"/>
          </a:p>
        </p:txBody>
      </p:sp>
      <p:sp>
        <p:nvSpPr>
          <p:cNvPr id="3" name="Content Placeholder 2"/>
          <p:cNvSpPr>
            <a:spLocks noGrp="1"/>
          </p:cNvSpPr>
          <p:nvPr>
            <p:ph idx="1"/>
          </p:nvPr>
        </p:nvSpPr>
        <p:spPr>
          <a:xfrm>
            <a:off x="395536" y="1340768"/>
            <a:ext cx="8229600" cy="5145435"/>
          </a:xfrm>
        </p:spPr>
        <p:txBody>
          <a:bodyPr>
            <a:normAutofit fontScale="40000" lnSpcReduction="20000"/>
          </a:bodyPr>
          <a:lstStyle/>
          <a:p>
            <a:r>
              <a:rPr lang="en-GB" sz="5900" dirty="0" smtClean="0"/>
              <a:t>A </a:t>
            </a:r>
            <a:r>
              <a:rPr lang="en-GB" sz="5900" dirty="0" err="1" smtClean="0"/>
              <a:t>SENCo</a:t>
            </a:r>
            <a:r>
              <a:rPr lang="en-GB" sz="5900" dirty="0" smtClean="0"/>
              <a:t> must be an outstanding /good teacher to be able to offer support for others</a:t>
            </a:r>
          </a:p>
          <a:p>
            <a:r>
              <a:rPr lang="en-GB" sz="5900" dirty="0" smtClean="0"/>
              <a:t>SEND champion in school and lead whole school</a:t>
            </a:r>
          </a:p>
          <a:p>
            <a:r>
              <a:rPr lang="en-GB" sz="5900" dirty="0" smtClean="0"/>
              <a:t>A regular presence in classrooms to  observe how children learn and lessons delivery</a:t>
            </a:r>
          </a:p>
          <a:p>
            <a:r>
              <a:rPr lang="en-GB" sz="5900" dirty="0" smtClean="0"/>
              <a:t>Advice on differentiation and support strategies</a:t>
            </a:r>
          </a:p>
          <a:p>
            <a:r>
              <a:rPr lang="en-GB" sz="5900" dirty="0" smtClean="0"/>
              <a:t>Offer training to staff in addition to training by the psychologist team at  LA and specialist teaching service</a:t>
            </a:r>
          </a:p>
          <a:p>
            <a:r>
              <a:rPr lang="en-GB" sz="5900" dirty="0" smtClean="0"/>
              <a:t>Challenge poor practice and offer support</a:t>
            </a:r>
          </a:p>
          <a:p>
            <a:r>
              <a:rPr lang="en-GB" sz="5900" dirty="0" smtClean="0"/>
              <a:t>Work  with staff to improve practice.</a:t>
            </a:r>
            <a:r>
              <a:rPr lang="en-GB" sz="5900" dirty="0"/>
              <a:t> SEND team regular training and supervision</a:t>
            </a:r>
          </a:p>
          <a:p>
            <a:r>
              <a:rPr lang="en-GB" sz="5900" dirty="0"/>
              <a:t>Raise SEND  profile in the whole school/academy</a:t>
            </a:r>
          </a:p>
          <a:p>
            <a:r>
              <a:rPr lang="en-GB" sz="5900" dirty="0"/>
              <a:t>Every teacher /staff is a SEND teacher</a:t>
            </a:r>
          </a:p>
          <a:p>
            <a:endParaRPr lang="en-GB" sz="5900" dirty="0" smtClean="0"/>
          </a:p>
          <a:p>
            <a:endParaRPr lang="en-GB" sz="2800" dirty="0" smtClean="0"/>
          </a:p>
          <a:p>
            <a:endParaRPr lang="en-GB" sz="2800" dirty="0" smtClean="0"/>
          </a:p>
          <a:p>
            <a:endParaRPr lang="en-GB" dirty="0"/>
          </a:p>
        </p:txBody>
      </p:sp>
    </p:spTree>
    <p:extLst>
      <p:ext uri="{BB962C8B-B14F-4D97-AF65-F5344CB8AC3E}">
        <p14:creationId xmlns:p14="http://schemas.microsoft.com/office/powerpoint/2010/main" val="1550973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Annual </a:t>
            </a:r>
            <a:r>
              <a:rPr lang="en-US" dirty="0"/>
              <a:t>Reviews</a:t>
            </a:r>
            <a:endParaRPr lang="en-GB" dirty="0">
              <a:solidFill>
                <a:schemeClr val="dk1"/>
              </a:solidFill>
            </a:endParaRPr>
          </a:p>
        </p:txBody>
      </p:sp>
      <p:sp>
        <p:nvSpPr>
          <p:cNvPr id="5" name="Subtitle 4"/>
          <p:cNvSpPr>
            <a:spLocks noGrp="1"/>
          </p:cNvSpPr>
          <p:nvPr>
            <p:ph type="subTitle" idx="1"/>
          </p:nvPr>
        </p:nvSpPr>
        <p:spPr>
          <a:xfrm>
            <a:off x="1371600" y="3886200"/>
            <a:ext cx="6400800" cy="766936"/>
          </a:xfrm>
        </p:spPr>
        <p:txBody>
          <a:bodyPr>
            <a:noAutofit/>
          </a:bodyPr>
          <a:lstStyle/>
          <a:p>
            <a:r>
              <a:rPr lang="en-GB" sz="2400" dirty="0" smtClean="0"/>
              <a:t>Charlie Lowe </a:t>
            </a:r>
          </a:p>
          <a:p>
            <a:r>
              <a:rPr lang="en-US" sz="2400" dirty="0" smtClean="0"/>
              <a:t>Integrated </a:t>
            </a:r>
            <a:r>
              <a:rPr lang="en-US" sz="2400" dirty="0"/>
              <a:t>Assessment </a:t>
            </a:r>
            <a:r>
              <a:rPr lang="en-US" sz="2400" dirty="0" smtClean="0"/>
              <a:t>Team</a:t>
            </a:r>
            <a:endParaRPr lang="en-GB" sz="2400" dirty="0"/>
          </a:p>
        </p:txBody>
      </p:sp>
    </p:spTree>
    <p:extLst>
      <p:ext uri="{BB962C8B-B14F-4D97-AF65-F5344CB8AC3E}">
        <p14:creationId xmlns:p14="http://schemas.microsoft.com/office/powerpoint/2010/main" val="3815241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0" dirty="0"/>
              <a:t>Reasonable </a:t>
            </a:r>
            <a:r>
              <a:rPr lang="en-GB" b="0" dirty="0" smtClean="0"/>
              <a:t>Endeavours</a:t>
            </a:r>
            <a:endParaRPr lang="en-GB" b="0" dirty="0"/>
          </a:p>
        </p:txBody>
      </p:sp>
      <p:sp>
        <p:nvSpPr>
          <p:cNvPr id="3" name="Content Placeholder 2"/>
          <p:cNvSpPr>
            <a:spLocks noGrp="1"/>
          </p:cNvSpPr>
          <p:nvPr>
            <p:ph idx="1"/>
          </p:nvPr>
        </p:nvSpPr>
        <p:spPr>
          <a:xfrm>
            <a:off x="539552" y="1628800"/>
            <a:ext cx="7775575" cy="4679949"/>
          </a:xfrm>
        </p:spPr>
        <p:txBody>
          <a:bodyPr/>
          <a:lstStyle/>
          <a:p>
            <a:r>
              <a:rPr lang="en-GB" sz="2200" b="0" dirty="0"/>
              <a:t>LAs and health bodies must use their ‘reasonable endeavours’ to secure or arrange the provision in an EHC plan.</a:t>
            </a:r>
          </a:p>
          <a:p>
            <a:r>
              <a:rPr lang="en-GB" sz="2200" b="0" dirty="0"/>
              <a:t>LAs and health bodies must consider for each child and young person with an EHC plan what they need to provide during the notice period. </a:t>
            </a:r>
          </a:p>
          <a:p>
            <a:r>
              <a:rPr lang="en-GB" sz="2200" b="0" dirty="0"/>
              <a:t>For some, this will mean that the provision specified in their plan can continue to be delivered.</a:t>
            </a:r>
          </a:p>
          <a:p>
            <a:r>
              <a:rPr lang="en-GB" sz="2200" b="0" dirty="0"/>
              <a:t>For others, this may result in a child or young person’s provision being different to that which is set out in their EHC plan, for some, or all, of the time that the notice is in force. </a:t>
            </a:r>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7</a:t>
            </a:fld>
            <a:endParaRPr lang="en-GB" dirty="0"/>
          </a:p>
        </p:txBody>
      </p:sp>
    </p:spTree>
    <p:extLst>
      <p:ext uri="{BB962C8B-B14F-4D97-AF65-F5344CB8AC3E}">
        <p14:creationId xmlns:p14="http://schemas.microsoft.com/office/powerpoint/2010/main" val="34804503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6302" y="1380068"/>
            <a:ext cx="6430967" cy="4911317"/>
          </a:xfrm>
        </p:spPr>
        <p:txBody>
          <a:bodyPr/>
          <a:lstStyle/>
          <a:p>
            <a:r>
              <a:rPr lang="en-US" dirty="0" smtClean="0"/>
              <a:t>Integrated Assessment Team</a:t>
            </a:r>
            <a:br>
              <a:rPr lang="en-US" dirty="0" smtClean="0"/>
            </a:br>
            <a:r>
              <a:rPr lang="en-US" dirty="0"/>
              <a:t/>
            </a:r>
            <a:br>
              <a:rPr lang="en-US" dirty="0"/>
            </a:br>
            <a:r>
              <a:rPr lang="en-US" dirty="0" smtClean="0"/>
              <a:t>Annual Reviews</a:t>
            </a:r>
            <a:br>
              <a:rPr lang="en-US" dirty="0" smtClean="0"/>
            </a:br>
            <a:endParaRPr lang="en-GB" dirty="0"/>
          </a:p>
        </p:txBody>
      </p:sp>
    </p:spTree>
    <p:extLst>
      <p:ext uri="{BB962C8B-B14F-4D97-AF65-F5344CB8AC3E}">
        <p14:creationId xmlns:p14="http://schemas.microsoft.com/office/powerpoint/2010/main" val="457628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2"/>
            <a:ext cx="7514035" cy="822569"/>
          </a:xfrm>
        </p:spPr>
        <p:txBody>
          <a:bodyPr/>
          <a:lstStyle/>
          <a:p>
            <a:r>
              <a:rPr lang="en-US" dirty="0" smtClean="0"/>
              <a:t>Aims of the session</a:t>
            </a:r>
            <a:endParaRPr lang="en-GB" dirty="0"/>
          </a:p>
        </p:txBody>
      </p:sp>
      <p:sp>
        <p:nvSpPr>
          <p:cNvPr id="3" name="Content Placeholder 2"/>
          <p:cNvSpPr>
            <a:spLocks noGrp="1"/>
          </p:cNvSpPr>
          <p:nvPr>
            <p:ph idx="1"/>
          </p:nvPr>
        </p:nvSpPr>
        <p:spPr>
          <a:xfrm>
            <a:off x="1113233" y="1508372"/>
            <a:ext cx="7514035" cy="4282831"/>
          </a:xfrm>
        </p:spPr>
        <p:txBody>
          <a:bodyPr/>
          <a:lstStyle/>
          <a:p>
            <a:r>
              <a:rPr lang="en-US" dirty="0" smtClean="0"/>
              <a:t>Understanding of the review process</a:t>
            </a:r>
          </a:p>
          <a:p>
            <a:endParaRPr lang="en-US" dirty="0" smtClean="0"/>
          </a:p>
          <a:p>
            <a:r>
              <a:rPr lang="en-US" dirty="0" smtClean="0"/>
              <a:t>Awareness of time scales</a:t>
            </a:r>
          </a:p>
          <a:p>
            <a:endParaRPr lang="en-US" dirty="0" smtClean="0"/>
          </a:p>
          <a:p>
            <a:r>
              <a:rPr lang="en-US" dirty="0" smtClean="0"/>
              <a:t>Knowledge of how to complete the New Paperwork</a:t>
            </a:r>
          </a:p>
          <a:p>
            <a:endParaRPr lang="en-US" dirty="0"/>
          </a:p>
          <a:p>
            <a:r>
              <a:rPr lang="en-US" dirty="0" smtClean="0"/>
              <a:t>Provide key dates for the year</a:t>
            </a:r>
            <a:endParaRPr lang="en-GB" dirty="0"/>
          </a:p>
        </p:txBody>
      </p:sp>
    </p:spTree>
    <p:extLst>
      <p:ext uri="{BB962C8B-B14F-4D97-AF65-F5344CB8AC3E}">
        <p14:creationId xmlns:p14="http://schemas.microsoft.com/office/powerpoint/2010/main" val="3125748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What is a Review?</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r>
              <a:rPr lang="en-US" dirty="0" smtClean="0"/>
              <a:t>Statutory </a:t>
            </a:r>
            <a:r>
              <a:rPr lang="en-US" dirty="0"/>
              <a:t>process </a:t>
            </a:r>
            <a:r>
              <a:rPr lang="en-US" dirty="0" smtClean="0"/>
              <a:t>where, at least annually, the </a:t>
            </a:r>
            <a:r>
              <a:rPr lang="en-US" b="1" dirty="0" smtClean="0"/>
              <a:t>progress towards outcomes </a:t>
            </a:r>
            <a:r>
              <a:rPr lang="en-US" dirty="0" smtClean="0"/>
              <a:t>in conjunction with needs and provision is formally reviewed. </a:t>
            </a:r>
          </a:p>
          <a:p>
            <a:endParaRPr lang="en-US" dirty="0" smtClean="0"/>
          </a:p>
          <a:p>
            <a:r>
              <a:rPr lang="en-US" dirty="0" smtClean="0"/>
              <a:t>The </a:t>
            </a:r>
            <a:r>
              <a:rPr lang="en-US" dirty="0"/>
              <a:t>first review of the EHC plan must be held within 12 months of the EHC plan being </a:t>
            </a:r>
            <a:r>
              <a:rPr lang="en-US" dirty="0" err="1"/>
              <a:t>finalised</a:t>
            </a:r>
            <a:r>
              <a:rPr lang="en-US" dirty="0"/>
              <a:t>. </a:t>
            </a:r>
            <a:endParaRPr lang="en-US" dirty="0" smtClean="0"/>
          </a:p>
          <a:p>
            <a:endParaRPr lang="en-US" dirty="0" smtClean="0"/>
          </a:p>
          <a:p>
            <a:r>
              <a:rPr lang="en-US" dirty="0" smtClean="0"/>
              <a:t>Subsequent </a:t>
            </a:r>
            <a:r>
              <a:rPr lang="en-US" dirty="0"/>
              <a:t>reviews must be held within 12 months of the previous review</a:t>
            </a:r>
            <a:r>
              <a:rPr lang="en-US" dirty="0" smtClean="0"/>
              <a:t>.</a:t>
            </a:r>
          </a:p>
          <a:p>
            <a:pPr lvl="1"/>
            <a:r>
              <a:rPr lang="en-US" dirty="0" smtClean="0"/>
              <a:t>Settings should monitor progress towards the outcomes throughout the year.</a:t>
            </a:r>
          </a:p>
          <a:p>
            <a:pPr marL="0" indent="0">
              <a:buNone/>
            </a:pPr>
            <a:endParaRPr lang="en-US" dirty="0"/>
          </a:p>
        </p:txBody>
      </p:sp>
    </p:spTree>
    <p:extLst>
      <p:ext uri="{BB962C8B-B14F-4D97-AF65-F5344CB8AC3E}">
        <p14:creationId xmlns:p14="http://schemas.microsoft.com/office/powerpoint/2010/main" val="2952236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Timeline part 1</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243996278"/>
              </p:ext>
            </p:extLst>
          </p:nvPr>
        </p:nvGraphicFramePr>
        <p:xfrm>
          <a:off x="1113235" y="1698625"/>
          <a:ext cx="7514034" cy="4842256"/>
        </p:xfrm>
        <a:graphic>
          <a:graphicData uri="http://schemas.openxmlformats.org/drawingml/2006/table">
            <a:tbl>
              <a:tblPr firstRow="1" bandRow="1">
                <a:tableStyleId>{5C22544A-7EE6-4342-B048-85BDC9FD1C3A}</a:tableStyleId>
              </a:tblPr>
              <a:tblGrid>
                <a:gridCol w="1047035">
                  <a:extLst>
                    <a:ext uri="{9D8B030D-6E8A-4147-A177-3AD203B41FA5}">
                      <a16:colId xmlns:a16="http://schemas.microsoft.com/office/drawing/2014/main" xmlns="" val="224976236"/>
                    </a:ext>
                  </a:extLst>
                </a:gridCol>
                <a:gridCol w="6466999">
                  <a:extLst>
                    <a:ext uri="{9D8B030D-6E8A-4147-A177-3AD203B41FA5}">
                      <a16:colId xmlns:a16="http://schemas.microsoft.com/office/drawing/2014/main" xmlns="" val="4166675058"/>
                    </a:ext>
                  </a:extLst>
                </a:gridCol>
              </a:tblGrid>
              <a:tr h="370840">
                <a:tc>
                  <a:txBody>
                    <a:bodyPr/>
                    <a:lstStyle/>
                    <a:p>
                      <a:r>
                        <a:rPr lang="en-US" dirty="0" smtClean="0"/>
                        <a:t>Timeline</a:t>
                      </a:r>
                      <a:endParaRPr lang="en-GB" dirty="0"/>
                    </a:p>
                  </a:txBody>
                  <a:tcPr marL="68580" marR="68580"/>
                </a:tc>
                <a:tc>
                  <a:txBody>
                    <a:bodyPr/>
                    <a:lstStyle/>
                    <a:p>
                      <a:r>
                        <a:rPr lang="en-US" dirty="0" smtClean="0"/>
                        <a:t>Actions</a:t>
                      </a:r>
                      <a:endParaRPr lang="en-GB" dirty="0"/>
                    </a:p>
                  </a:txBody>
                  <a:tcPr marL="68580" marR="68580"/>
                </a:tc>
                <a:extLst>
                  <a:ext uri="{0D108BD9-81ED-4DB2-BD59-A6C34878D82A}">
                    <a16:rowId xmlns:a16="http://schemas.microsoft.com/office/drawing/2014/main" xmlns="" val="48142196"/>
                  </a:ext>
                </a:extLst>
              </a:tr>
              <a:tr h="370840">
                <a:tc>
                  <a:txBody>
                    <a:bodyPr/>
                    <a:lstStyle/>
                    <a:p>
                      <a:pPr>
                        <a:lnSpc>
                          <a:spcPct val="115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6 weeks prior to the review</a:t>
                      </a:r>
                    </a:p>
                  </a:txBody>
                  <a:tcPr marL="51435" marR="51435" marT="0" marB="0"/>
                </a:tc>
                <a:tc>
                  <a:txBody>
                    <a:bodyPr/>
                    <a:lstStyle/>
                    <a:p>
                      <a:pPr marL="285750" indent="-285750">
                        <a:lnSpc>
                          <a:spcPct val="150000"/>
                        </a:lnSpc>
                        <a:buFont typeface="Arial" panose="020B0604020202020204" pitchFamily="34" charset="0"/>
                        <a:buChar char="•"/>
                      </a:pPr>
                      <a:r>
                        <a:rPr lang="en-US" sz="1600" dirty="0" smtClean="0"/>
                        <a:t>Send invitations to parents / </a:t>
                      </a:r>
                      <a:r>
                        <a:rPr lang="en-US" sz="1600" dirty="0" err="1" smtClean="0"/>
                        <a:t>carers</a:t>
                      </a:r>
                      <a:r>
                        <a:rPr lang="en-US" sz="1600" dirty="0" smtClean="0"/>
                        <a:t> and relevant professionals </a:t>
                      </a:r>
                    </a:p>
                    <a:p>
                      <a:pPr marL="285750" indent="-285750">
                        <a:lnSpc>
                          <a:spcPct val="150000"/>
                        </a:lnSpc>
                        <a:buFont typeface="Arial" panose="020B0604020202020204" pitchFamily="34" charset="0"/>
                        <a:buChar char="•"/>
                      </a:pPr>
                      <a:r>
                        <a:rPr lang="en-US" sz="1600" dirty="0" smtClean="0"/>
                        <a:t>Request reports to form a </a:t>
                      </a:r>
                      <a:r>
                        <a:rPr lang="en-US" sz="1600" b="1" dirty="0" smtClean="0"/>
                        <a:t>pre review pack</a:t>
                      </a:r>
                      <a:endParaRPr lang="en-GB" sz="1600" dirty="0"/>
                    </a:p>
                  </a:txBody>
                  <a:tcPr marL="68580" marR="68580"/>
                </a:tc>
                <a:extLst>
                  <a:ext uri="{0D108BD9-81ED-4DB2-BD59-A6C34878D82A}">
                    <a16:rowId xmlns:a16="http://schemas.microsoft.com/office/drawing/2014/main" xmlns="" val="2861297754"/>
                  </a:ext>
                </a:extLst>
              </a:tr>
              <a:tr h="370840">
                <a:tc>
                  <a:txBody>
                    <a:bodyPr/>
                    <a:lstStyle/>
                    <a:p>
                      <a:pPr>
                        <a:lnSpc>
                          <a:spcPct val="115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2 weeks prior to the </a:t>
                      </a: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review</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indent="-285750">
                        <a:lnSpc>
                          <a:spcPct val="150000"/>
                        </a:lnSpc>
                        <a:buFont typeface="Arial" panose="020B0604020202020204" pitchFamily="34" charset="0"/>
                        <a:buChar char="•"/>
                      </a:pPr>
                      <a:r>
                        <a:rPr lang="en-US" sz="1600" dirty="0" smtClean="0"/>
                        <a:t>Collate reports from all invited and distribute as a </a:t>
                      </a:r>
                      <a:r>
                        <a:rPr lang="en-US" sz="1600" b="1" dirty="0" smtClean="0"/>
                        <a:t>pre review pack </a:t>
                      </a:r>
                      <a:r>
                        <a:rPr lang="en-US" sz="1600" dirty="0" smtClean="0"/>
                        <a:t>2 weeks prior to the annual review </a:t>
                      </a:r>
                    </a:p>
                    <a:p>
                      <a:pPr marL="285750" indent="-285750">
                        <a:lnSpc>
                          <a:spcPct val="150000"/>
                        </a:lnSpc>
                        <a:buFont typeface="Arial" panose="020B0604020202020204" pitchFamily="34" charset="0"/>
                        <a:buChar char="•"/>
                      </a:pPr>
                      <a:r>
                        <a:rPr lang="en-US" sz="1600" dirty="0" smtClean="0"/>
                        <a:t>For those that cannot attend, gather opinions and</a:t>
                      </a:r>
                      <a:r>
                        <a:rPr lang="en-US" sz="1600" baseline="0" dirty="0" smtClean="0"/>
                        <a:t> </a:t>
                      </a:r>
                      <a:r>
                        <a:rPr lang="en-US" sz="1600" dirty="0" smtClean="0"/>
                        <a:t>feedback to those in attendance</a:t>
                      </a:r>
                      <a:endParaRPr lang="en-GB" sz="1600" dirty="0"/>
                    </a:p>
                  </a:txBody>
                  <a:tcPr marL="68580" marR="68580"/>
                </a:tc>
                <a:extLst>
                  <a:ext uri="{0D108BD9-81ED-4DB2-BD59-A6C34878D82A}">
                    <a16:rowId xmlns:a16="http://schemas.microsoft.com/office/drawing/2014/main" xmlns="" val="616062115"/>
                  </a:ext>
                </a:extLst>
              </a:tr>
              <a:tr h="370840">
                <a:tc>
                  <a:txBody>
                    <a:bodyPr/>
                    <a:lstStyle/>
                    <a:p>
                      <a:pPr>
                        <a:lnSpc>
                          <a:spcPct val="115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The Review</a:t>
                      </a:r>
                    </a:p>
                    <a:p>
                      <a:pPr>
                        <a:lnSpc>
                          <a:spcPct val="115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285750" indent="-285750">
                        <a:lnSpc>
                          <a:spcPct val="150000"/>
                        </a:lnSpc>
                        <a:buFont typeface="Arial" panose="020B0604020202020204" pitchFamily="34" charset="0"/>
                        <a:buChar char="•"/>
                      </a:pPr>
                      <a:r>
                        <a:rPr lang="en-US" sz="1600" dirty="0" smtClean="0"/>
                        <a:t>Feedback opinions of professionals collated in the pre review pack</a:t>
                      </a:r>
                    </a:p>
                    <a:p>
                      <a:pPr marL="285750" indent="-285750">
                        <a:lnSpc>
                          <a:spcPct val="150000"/>
                        </a:lnSpc>
                        <a:buFont typeface="Arial" panose="020B0604020202020204" pitchFamily="34" charset="0"/>
                        <a:buChar char="•"/>
                      </a:pPr>
                      <a:r>
                        <a:rPr lang="en-US" sz="1600" dirty="0" smtClean="0"/>
                        <a:t>Provide an update against the outcomes and report progress </a:t>
                      </a:r>
                      <a:endParaRPr lang="en-GB" sz="1600" dirty="0"/>
                    </a:p>
                  </a:txBody>
                  <a:tcPr marL="68580" marR="68580"/>
                </a:tc>
                <a:extLst>
                  <a:ext uri="{0D108BD9-81ED-4DB2-BD59-A6C34878D82A}">
                    <a16:rowId xmlns:a16="http://schemas.microsoft.com/office/drawing/2014/main" xmlns="" val="2411363261"/>
                  </a:ext>
                </a:extLst>
              </a:tr>
              <a:tr h="370840">
                <a:tc>
                  <a:txBody>
                    <a:bodyPr/>
                    <a:lstStyle/>
                    <a:p>
                      <a:pPr>
                        <a:lnSpc>
                          <a:spcPct val="115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2 weeks following the review </a:t>
                      </a:r>
                    </a:p>
                  </a:txBody>
                  <a:tcPr marL="51435" marR="51435" marT="0" marB="0"/>
                </a:tc>
                <a:tc>
                  <a:txBody>
                    <a:bodyPr/>
                    <a:lstStyle/>
                    <a:p>
                      <a:pPr marL="285750" indent="-285750">
                        <a:lnSpc>
                          <a:spcPct val="150000"/>
                        </a:lnSpc>
                        <a:buFont typeface="Arial" panose="020B0604020202020204" pitchFamily="34" charset="0"/>
                        <a:buChar char="•"/>
                      </a:pPr>
                      <a:r>
                        <a:rPr lang="en-US" sz="1600" dirty="0" smtClean="0"/>
                        <a:t>Submit all documentation to the Local Authority</a:t>
                      </a:r>
                      <a:r>
                        <a:rPr lang="en-US" sz="1600" baseline="0" dirty="0" smtClean="0"/>
                        <a:t> as well as a copy </a:t>
                      </a:r>
                      <a:r>
                        <a:rPr lang="en-US" sz="1600" baseline="0" dirty="0" err="1" smtClean="0"/>
                        <a:t>yo</a:t>
                      </a:r>
                      <a:r>
                        <a:rPr lang="en-US" sz="1600" baseline="0" dirty="0" smtClean="0"/>
                        <a:t> parent / </a:t>
                      </a:r>
                      <a:r>
                        <a:rPr lang="en-US" sz="1600" baseline="0" dirty="0" err="1" smtClean="0"/>
                        <a:t>carers</a:t>
                      </a:r>
                      <a:r>
                        <a:rPr lang="en-US" sz="1600" baseline="0" dirty="0" smtClean="0"/>
                        <a:t> and those invited.</a:t>
                      </a:r>
                      <a:endParaRPr lang="en-GB" sz="1800" i="1" u="sng" kern="1200" dirty="0" smtClean="0">
                        <a:solidFill>
                          <a:schemeClr val="dk1"/>
                        </a:solidFill>
                        <a:effectLst/>
                        <a:latin typeface="+mn-lt"/>
                        <a:ea typeface="+mn-ea"/>
                        <a:cs typeface="+mn-cs"/>
                        <a:hlinkClick r:id="rId2"/>
                      </a:endParaRPr>
                    </a:p>
                    <a:p>
                      <a:pPr marL="0" marR="0" lvl="0" indent="0" algn="ctr"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GB" sz="1800" i="1" u="sng" kern="1200" dirty="0" smtClean="0">
                          <a:solidFill>
                            <a:schemeClr val="dk1"/>
                          </a:solidFill>
                          <a:effectLst/>
                          <a:latin typeface="+mn-lt"/>
                          <a:ea typeface="+mn-ea"/>
                          <a:cs typeface="+mn-cs"/>
                          <a:hlinkClick r:id="rId2"/>
                        </a:rPr>
                        <a:t>SENDAnnualReview@bradford.gov.uk</a:t>
                      </a:r>
                      <a:r>
                        <a:rPr lang="en-GB" sz="1800" i="1" kern="1200" dirty="0" smtClean="0">
                          <a:solidFill>
                            <a:schemeClr val="dk1"/>
                          </a:solidFill>
                          <a:effectLst/>
                          <a:latin typeface="+mn-lt"/>
                          <a:ea typeface="+mn-ea"/>
                          <a:cs typeface="+mn-cs"/>
                        </a:rPr>
                        <a:t> </a:t>
                      </a:r>
                      <a:endParaRPr lang="en-GB" sz="1800" kern="1200" dirty="0" smtClean="0">
                        <a:solidFill>
                          <a:schemeClr val="dk1"/>
                        </a:solidFill>
                        <a:effectLst/>
                        <a:latin typeface="+mn-lt"/>
                        <a:ea typeface="+mn-ea"/>
                        <a:cs typeface="+mn-cs"/>
                      </a:endParaRPr>
                    </a:p>
                  </a:txBody>
                  <a:tcPr marL="68580" marR="68580"/>
                </a:tc>
                <a:extLst>
                  <a:ext uri="{0D108BD9-81ED-4DB2-BD59-A6C34878D82A}">
                    <a16:rowId xmlns:a16="http://schemas.microsoft.com/office/drawing/2014/main" xmlns="" val="3862684026"/>
                  </a:ext>
                </a:extLst>
              </a:tr>
            </a:tbl>
          </a:graphicData>
        </a:graphic>
      </p:graphicFrame>
    </p:spTree>
    <p:extLst>
      <p:ext uri="{BB962C8B-B14F-4D97-AF65-F5344CB8AC3E}">
        <p14:creationId xmlns:p14="http://schemas.microsoft.com/office/powerpoint/2010/main" val="2275292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New Paperwork: Part 1</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en-US" dirty="0" smtClean="0"/>
              <a:t>Complete and circulate pages 2 – 6 at least two weeks prior to the review</a:t>
            </a:r>
          </a:p>
          <a:p>
            <a:pPr lvl="1"/>
            <a:r>
              <a:rPr lang="en-US" dirty="0" smtClean="0"/>
              <a:t>Attendance and attainment data</a:t>
            </a:r>
          </a:p>
          <a:p>
            <a:pPr lvl="1"/>
            <a:r>
              <a:rPr lang="en-US" dirty="0"/>
              <a:t>Progress towards </a:t>
            </a:r>
            <a:r>
              <a:rPr lang="en-US" dirty="0" smtClean="0"/>
              <a:t>outcomes</a:t>
            </a:r>
          </a:p>
          <a:p>
            <a:pPr lvl="2"/>
            <a:r>
              <a:rPr lang="en-US" dirty="0" smtClean="0"/>
              <a:t>Education</a:t>
            </a:r>
          </a:p>
          <a:p>
            <a:pPr lvl="2"/>
            <a:r>
              <a:rPr lang="en-US" dirty="0" smtClean="0"/>
              <a:t>Health</a:t>
            </a:r>
          </a:p>
          <a:p>
            <a:pPr lvl="2"/>
            <a:r>
              <a:rPr lang="en-US" dirty="0" smtClean="0"/>
              <a:t>Social care</a:t>
            </a:r>
          </a:p>
          <a:p>
            <a:r>
              <a:rPr lang="en-US" dirty="0" smtClean="0"/>
              <a:t>Complete an edited EHC plan if you are proposing any changes</a:t>
            </a:r>
          </a:p>
          <a:p>
            <a:pPr lvl="1"/>
            <a:r>
              <a:rPr lang="en-US" dirty="0" smtClean="0"/>
              <a:t>Evidence and advice must be provided to triangulate your proposed changes </a:t>
            </a:r>
          </a:p>
          <a:p>
            <a:pPr lvl="1"/>
            <a:endParaRPr lang="en-US" dirty="0"/>
          </a:p>
        </p:txBody>
      </p:sp>
    </p:spTree>
    <p:extLst>
      <p:ext uri="{BB962C8B-B14F-4D97-AF65-F5344CB8AC3E}">
        <p14:creationId xmlns:p14="http://schemas.microsoft.com/office/powerpoint/2010/main" val="1653423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NEW: Preparation for adulthood</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en-US" dirty="0"/>
              <a:t>To be completed for young people in Year 9 (at the latest) and </a:t>
            </a:r>
            <a:r>
              <a:rPr lang="en-US" dirty="0" smtClean="0"/>
              <a:t>over</a:t>
            </a:r>
          </a:p>
          <a:p>
            <a:pPr marL="0" indent="0">
              <a:buNone/>
            </a:pPr>
            <a:endParaRPr lang="en-US" sz="400" dirty="0" smtClean="0"/>
          </a:p>
          <a:p>
            <a:r>
              <a:rPr lang="en-US" dirty="0" smtClean="0"/>
              <a:t>Some EHC plans may require Strengths and Needs in these sections</a:t>
            </a:r>
          </a:p>
          <a:p>
            <a:pPr lvl="1"/>
            <a:r>
              <a:rPr lang="en-US" dirty="0"/>
              <a:t>Higher education and/or </a:t>
            </a:r>
            <a:r>
              <a:rPr lang="en-US" dirty="0" smtClean="0"/>
              <a:t>employment</a:t>
            </a:r>
          </a:p>
          <a:p>
            <a:pPr lvl="1"/>
            <a:r>
              <a:rPr lang="en-US" dirty="0" smtClean="0"/>
              <a:t>Independent living</a:t>
            </a:r>
          </a:p>
          <a:p>
            <a:pPr lvl="1"/>
            <a:r>
              <a:rPr lang="en-US" dirty="0" smtClean="0"/>
              <a:t>Participating in society</a:t>
            </a:r>
          </a:p>
          <a:p>
            <a:pPr lvl="1"/>
            <a:r>
              <a:rPr lang="en-US" dirty="0" smtClean="0"/>
              <a:t>Being as healthy as possible in adult life</a:t>
            </a:r>
          </a:p>
          <a:p>
            <a:pPr marL="457200" lvl="1" indent="0">
              <a:buNone/>
            </a:pPr>
            <a:endParaRPr lang="en-US" sz="500" dirty="0" smtClean="0"/>
          </a:p>
          <a:p>
            <a:r>
              <a:rPr lang="en-US" dirty="0" smtClean="0"/>
              <a:t>These 4 sections are extensions of the 4 main areas of need not replacements</a:t>
            </a:r>
          </a:p>
        </p:txBody>
      </p:sp>
    </p:spTree>
    <p:extLst>
      <p:ext uri="{BB962C8B-B14F-4D97-AF65-F5344CB8AC3E}">
        <p14:creationId xmlns:p14="http://schemas.microsoft.com/office/powerpoint/2010/main" val="4084473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Preparation for adulthood</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134295019"/>
              </p:ext>
            </p:extLst>
          </p:nvPr>
        </p:nvGraphicFramePr>
        <p:xfrm>
          <a:off x="1113235" y="1698625"/>
          <a:ext cx="7514034" cy="5273040"/>
        </p:xfrm>
        <a:graphic>
          <a:graphicData uri="http://schemas.openxmlformats.org/drawingml/2006/table">
            <a:tbl>
              <a:tblPr firstRow="1" bandRow="1">
                <a:tableStyleId>{5C22544A-7EE6-4342-B048-85BDC9FD1C3A}</a:tableStyleId>
              </a:tblPr>
              <a:tblGrid>
                <a:gridCol w="1315640">
                  <a:extLst>
                    <a:ext uri="{9D8B030D-6E8A-4147-A177-3AD203B41FA5}">
                      <a16:colId xmlns:a16="http://schemas.microsoft.com/office/drawing/2014/main" xmlns="" val="508325956"/>
                    </a:ext>
                  </a:extLst>
                </a:gridCol>
                <a:gridCol w="6198394">
                  <a:extLst>
                    <a:ext uri="{9D8B030D-6E8A-4147-A177-3AD203B41FA5}">
                      <a16:colId xmlns:a16="http://schemas.microsoft.com/office/drawing/2014/main" xmlns="" val="1639841553"/>
                    </a:ext>
                  </a:extLst>
                </a:gridCol>
              </a:tblGrid>
              <a:tr h="370840">
                <a:tc>
                  <a:txBody>
                    <a:bodyPr/>
                    <a:lstStyle/>
                    <a:p>
                      <a:r>
                        <a:rPr lang="en-US" dirty="0" smtClean="0"/>
                        <a:t>Area of need</a:t>
                      </a:r>
                      <a:endParaRPr lang="en-GB" dirty="0"/>
                    </a:p>
                  </a:txBody>
                  <a:tcPr marL="68580" marR="68580"/>
                </a:tc>
                <a:tc>
                  <a:txBody>
                    <a:bodyPr/>
                    <a:lstStyle/>
                    <a:p>
                      <a:r>
                        <a:rPr lang="en-US" dirty="0" smtClean="0"/>
                        <a:t>Probe questions</a:t>
                      </a:r>
                      <a:endParaRPr lang="en-GB" dirty="0"/>
                    </a:p>
                  </a:txBody>
                  <a:tcPr marL="68580" marR="68580"/>
                </a:tc>
                <a:extLst>
                  <a:ext uri="{0D108BD9-81ED-4DB2-BD59-A6C34878D82A}">
                    <a16:rowId xmlns:a16="http://schemas.microsoft.com/office/drawing/2014/main" xmlns="" val="2739634274"/>
                  </a:ext>
                </a:extLst>
              </a:tr>
              <a:tr h="370840">
                <a:tc>
                  <a:txBody>
                    <a:bodyPr/>
                    <a:lstStyle/>
                    <a:p>
                      <a:r>
                        <a:rPr lang="en-GB" b="0" dirty="0" smtClean="0"/>
                        <a:t>HE and</a:t>
                      </a:r>
                      <a:r>
                        <a:rPr lang="en-GB" b="0" baseline="0" dirty="0" smtClean="0"/>
                        <a:t> / or </a:t>
                      </a:r>
                      <a:r>
                        <a:rPr lang="en-GB" b="0" dirty="0" smtClean="0"/>
                        <a:t>employment</a:t>
                      </a:r>
                      <a:endParaRPr lang="en-GB" b="0" dirty="0"/>
                    </a:p>
                  </a:txBody>
                  <a:tcPr marL="68580" marR="68580"/>
                </a:tc>
                <a:tc>
                  <a:txBody>
                    <a:bodyPr/>
                    <a:lstStyle/>
                    <a:p>
                      <a:pPr marL="285750" indent="-285750">
                        <a:buFont typeface="Arial" panose="020B0604020202020204" pitchFamily="34" charset="0"/>
                        <a:buChar char="•"/>
                      </a:pPr>
                      <a:r>
                        <a:rPr lang="en-US" sz="1600" dirty="0" smtClean="0"/>
                        <a:t>Do</a:t>
                      </a:r>
                      <a:r>
                        <a:rPr lang="en-US" sz="1600" baseline="0" dirty="0" smtClean="0"/>
                        <a:t> they have a part time job? This could be paid or voluntary work</a:t>
                      </a:r>
                      <a:endParaRPr lang="en-GB" sz="1600" baseline="0" dirty="0" smtClean="0"/>
                    </a:p>
                    <a:p>
                      <a:pPr marL="285750" indent="-285750">
                        <a:buFont typeface="Arial" panose="020B0604020202020204" pitchFamily="34" charset="0"/>
                        <a:buChar char="•"/>
                      </a:pPr>
                      <a:r>
                        <a:rPr lang="en-US" sz="1600" baseline="0" dirty="0" smtClean="0"/>
                        <a:t>Have they completed work experience?</a:t>
                      </a:r>
                    </a:p>
                    <a:p>
                      <a:pPr marL="285750" indent="-285750">
                        <a:buFont typeface="Arial" panose="020B0604020202020204" pitchFamily="34" charset="0"/>
                        <a:buChar char="•"/>
                      </a:pPr>
                      <a:r>
                        <a:rPr lang="en-US" sz="1600" baseline="0" dirty="0" smtClean="0"/>
                        <a:t>What are their career aspirations (triangulated with Section A)? What course are they studying which will / could lead onto either HE or employment?</a:t>
                      </a:r>
                    </a:p>
                  </a:txBody>
                  <a:tcPr marL="68580" marR="68580"/>
                </a:tc>
                <a:extLst>
                  <a:ext uri="{0D108BD9-81ED-4DB2-BD59-A6C34878D82A}">
                    <a16:rowId xmlns:a16="http://schemas.microsoft.com/office/drawing/2014/main" xmlns="" val="2342280916"/>
                  </a:ext>
                </a:extLst>
              </a:tr>
              <a:tr h="370840">
                <a:tc>
                  <a:txBody>
                    <a:bodyPr/>
                    <a:lstStyle/>
                    <a:p>
                      <a:r>
                        <a:rPr lang="en-US" b="0" dirty="0" smtClean="0"/>
                        <a:t>Independent Living</a:t>
                      </a:r>
                      <a:endParaRPr lang="en-GB" b="0" dirty="0"/>
                    </a:p>
                  </a:txBody>
                  <a:tcPr marL="68580" marR="68580"/>
                </a:tc>
                <a:tc>
                  <a:txBody>
                    <a:bodyPr/>
                    <a:lstStyle/>
                    <a:p>
                      <a:pPr marL="285750" indent="-285750">
                        <a:buFont typeface="Arial" panose="020B0604020202020204" pitchFamily="34" charset="0"/>
                        <a:buChar char="•"/>
                      </a:pPr>
                      <a:r>
                        <a:rPr lang="en-US" sz="1600" dirty="0" smtClean="0"/>
                        <a:t>Can they cook a simple meal or make a drink for themselves?</a:t>
                      </a:r>
                    </a:p>
                    <a:p>
                      <a:pPr marL="285750" indent="-285750">
                        <a:buFont typeface="Arial" panose="020B0604020202020204" pitchFamily="34" charset="0"/>
                        <a:buChar char="•"/>
                      </a:pPr>
                      <a:r>
                        <a:rPr lang="en-US" sz="1600" dirty="0" smtClean="0"/>
                        <a:t>Do they under stand the value of money?</a:t>
                      </a:r>
                      <a:r>
                        <a:rPr lang="en-US" sz="1600" baseline="0" dirty="0" smtClean="0"/>
                        <a:t> Can they apply this to a practical experience?</a:t>
                      </a:r>
                    </a:p>
                    <a:p>
                      <a:pPr marL="285750" indent="-285750">
                        <a:buFont typeface="Arial" panose="020B0604020202020204" pitchFamily="34" charset="0"/>
                        <a:buChar char="•"/>
                      </a:pPr>
                      <a:r>
                        <a:rPr lang="en-US" sz="1600" baseline="0" dirty="0" smtClean="0"/>
                        <a:t>Are they able to travel independently? Do they want to learning how to drive (triangulated with Section A)?  </a:t>
                      </a:r>
                      <a:endParaRPr lang="en-GB" sz="1600" dirty="0"/>
                    </a:p>
                  </a:txBody>
                  <a:tcPr marL="68580" marR="68580"/>
                </a:tc>
                <a:extLst>
                  <a:ext uri="{0D108BD9-81ED-4DB2-BD59-A6C34878D82A}">
                    <a16:rowId xmlns:a16="http://schemas.microsoft.com/office/drawing/2014/main" xmlns="" val="2244880636"/>
                  </a:ext>
                </a:extLst>
              </a:tr>
              <a:tr h="370840">
                <a:tc>
                  <a:txBody>
                    <a:bodyPr/>
                    <a:lstStyle/>
                    <a:p>
                      <a:r>
                        <a:rPr lang="en-US" b="0" dirty="0" smtClean="0"/>
                        <a:t>Participation</a:t>
                      </a:r>
                      <a:r>
                        <a:rPr lang="en-US" b="0" baseline="0" dirty="0" smtClean="0"/>
                        <a:t> in society</a:t>
                      </a:r>
                      <a:endParaRPr lang="en-GB" b="0" dirty="0"/>
                    </a:p>
                  </a:txBody>
                  <a:tcPr marL="68580" marR="68580"/>
                </a:tc>
                <a:tc>
                  <a:txBody>
                    <a:bodyPr/>
                    <a:lstStyle/>
                    <a:p>
                      <a:pPr marL="285750" indent="-285750">
                        <a:buFont typeface="Arial" panose="020B0604020202020204" pitchFamily="34" charset="0"/>
                        <a:buChar char="•"/>
                      </a:pPr>
                      <a:r>
                        <a:rPr lang="en-US" sz="1600" dirty="0" smtClean="0"/>
                        <a:t>Do they attend clubs / </a:t>
                      </a:r>
                      <a:r>
                        <a:rPr lang="en-US" sz="1600" dirty="0" err="1" smtClean="0"/>
                        <a:t>organisations</a:t>
                      </a:r>
                      <a:r>
                        <a:rPr lang="en-US" sz="1600" baseline="0" dirty="0" smtClean="0"/>
                        <a:t> in their community? What is the impact on doing so?</a:t>
                      </a:r>
                    </a:p>
                    <a:p>
                      <a:pPr marL="285750" indent="-285750">
                        <a:buFont typeface="Arial" panose="020B0604020202020204" pitchFamily="34" charset="0"/>
                        <a:buChar char="•"/>
                      </a:pPr>
                      <a:r>
                        <a:rPr lang="en-US" sz="1600" baseline="0" dirty="0" smtClean="0"/>
                        <a:t>What networks do they have / are apart?</a:t>
                      </a:r>
                      <a:endParaRPr lang="en-GB" sz="1600" dirty="0"/>
                    </a:p>
                  </a:txBody>
                  <a:tcPr marL="68580" marR="68580"/>
                </a:tc>
                <a:extLst>
                  <a:ext uri="{0D108BD9-81ED-4DB2-BD59-A6C34878D82A}">
                    <a16:rowId xmlns:a16="http://schemas.microsoft.com/office/drawing/2014/main" xmlns="" val="2642621704"/>
                  </a:ext>
                </a:extLst>
              </a:tr>
              <a:tr h="370840">
                <a:tc>
                  <a:txBody>
                    <a:bodyPr/>
                    <a:lstStyle/>
                    <a:p>
                      <a:r>
                        <a:rPr lang="en-US" b="0" dirty="0" smtClean="0"/>
                        <a:t>Being as</a:t>
                      </a:r>
                      <a:r>
                        <a:rPr lang="en-US" b="0" baseline="0" dirty="0" smtClean="0"/>
                        <a:t> healthy as possible in AL</a:t>
                      </a:r>
                      <a:endParaRPr lang="en-GB" b="0" dirty="0"/>
                    </a:p>
                  </a:txBody>
                  <a:tcPr marL="68580" marR="68580"/>
                </a:tc>
                <a:tc>
                  <a:txBody>
                    <a:bodyPr/>
                    <a:lstStyle/>
                    <a:p>
                      <a:pPr marL="285750" indent="-285750">
                        <a:buFont typeface="Arial" panose="020B0604020202020204" pitchFamily="34" charset="0"/>
                        <a:buChar char="•"/>
                      </a:pPr>
                      <a:r>
                        <a:rPr lang="en-US" sz="1600" dirty="0" smtClean="0"/>
                        <a:t>Are they able to tend to their self care needs?</a:t>
                      </a:r>
                    </a:p>
                    <a:p>
                      <a:pPr marL="285750" indent="-285750">
                        <a:buFont typeface="Arial" panose="020B0604020202020204" pitchFamily="34" charset="0"/>
                        <a:buChar char="•"/>
                      </a:pPr>
                      <a:r>
                        <a:rPr lang="en-US" sz="1600" dirty="0" smtClean="0"/>
                        <a:t>Can they make good choices in regards to diet?</a:t>
                      </a:r>
                    </a:p>
                    <a:p>
                      <a:pPr marL="285750" indent="-285750">
                        <a:buFont typeface="Arial" panose="020B0604020202020204" pitchFamily="34" charset="0"/>
                        <a:buChar char="•"/>
                      </a:pPr>
                      <a:r>
                        <a:rPr lang="en-US" sz="1600" dirty="0" smtClean="0"/>
                        <a:t>Do they play sports</a:t>
                      </a:r>
                      <a:r>
                        <a:rPr lang="en-US" sz="1600" baseline="0" dirty="0" smtClean="0"/>
                        <a:t> or are they active in other ways and under stand the benefits of a healthy lifestyle?</a:t>
                      </a:r>
                      <a:endParaRPr lang="en-GB" sz="1600" dirty="0"/>
                    </a:p>
                  </a:txBody>
                  <a:tcPr marL="68580" marR="68580"/>
                </a:tc>
                <a:extLst>
                  <a:ext uri="{0D108BD9-81ED-4DB2-BD59-A6C34878D82A}">
                    <a16:rowId xmlns:a16="http://schemas.microsoft.com/office/drawing/2014/main" xmlns="" val="2393942939"/>
                  </a:ext>
                </a:extLst>
              </a:tr>
            </a:tbl>
          </a:graphicData>
        </a:graphic>
      </p:graphicFrame>
    </p:spTree>
    <p:extLst>
      <p:ext uri="{BB962C8B-B14F-4D97-AF65-F5344CB8AC3E}">
        <p14:creationId xmlns:p14="http://schemas.microsoft.com/office/powerpoint/2010/main" val="3625589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normAutofit fontScale="90000"/>
          </a:bodyPr>
          <a:lstStyle/>
          <a:p>
            <a:r>
              <a:rPr lang="en-US" dirty="0" smtClean="0"/>
              <a:t>Remember when proposing changes to Section B</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58827347"/>
              </p:ext>
            </p:extLst>
          </p:nvPr>
        </p:nvGraphicFramePr>
        <p:xfrm>
          <a:off x="1113235" y="1698625"/>
          <a:ext cx="7514034" cy="4302760"/>
        </p:xfrm>
        <a:graphic>
          <a:graphicData uri="http://schemas.openxmlformats.org/drawingml/2006/table">
            <a:tbl>
              <a:tblPr firstRow="1" bandRow="1">
                <a:tableStyleId>{5C22544A-7EE6-4342-B048-85BDC9FD1C3A}</a:tableStyleId>
              </a:tblPr>
              <a:tblGrid>
                <a:gridCol w="3757017">
                  <a:extLst>
                    <a:ext uri="{9D8B030D-6E8A-4147-A177-3AD203B41FA5}">
                      <a16:colId xmlns:a16="http://schemas.microsoft.com/office/drawing/2014/main" xmlns="" val="3225636617"/>
                    </a:ext>
                  </a:extLst>
                </a:gridCol>
                <a:gridCol w="3757017">
                  <a:extLst>
                    <a:ext uri="{9D8B030D-6E8A-4147-A177-3AD203B41FA5}">
                      <a16:colId xmlns:a16="http://schemas.microsoft.com/office/drawing/2014/main" xmlns="" val="4149945950"/>
                    </a:ext>
                  </a:extLst>
                </a:gridCol>
              </a:tblGrid>
              <a:tr h="370840">
                <a:tc>
                  <a:txBody>
                    <a:bodyPr/>
                    <a:lstStyle/>
                    <a:p>
                      <a:r>
                        <a:rPr lang="en-US" dirty="0" smtClean="0"/>
                        <a:t>Strengths </a:t>
                      </a:r>
                      <a:endParaRPr lang="en-GB" dirty="0"/>
                    </a:p>
                  </a:txBody>
                  <a:tcPr marL="68580" marR="68580"/>
                </a:tc>
                <a:tc>
                  <a:txBody>
                    <a:bodyPr/>
                    <a:lstStyle/>
                    <a:p>
                      <a:r>
                        <a:rPr lang="en-US" dirty="0" smtClean="0"/>
                        <a:t>Needs</a:t>
                      </a:r>
                      <a:endParaRPr lang="en-GB" dirty="0"/>
                    </a:p>
                  </a:txBody>
                  <a:tcPr marL="68580" marR="68580"/>
                </a:tc>
                <a:extLst>
                  <a:ext uri="{0D108BD9-81ED-4DB2-BD59-A6C34878D82A}">
                    <a16:rowId xmlns:a16="http://schemas.microsoft.com/office/drawing/2014/main" xmlns="" val="438906577"/>
                  </a:ext>
                </a:extLst>
              </a:tr>
              <a:tr h="370840">
                <a:tc>
                  <a:txBody>
                    <a:bodyPr/>
                    <a:lstStyle/>
                    <a:p>
                      <a:endParaRPr lang="en-US" dirty="0" smtClean="0"/>
                    </a:p>
                    <a:p>
                      <a:r>
                        <a:rPr lang="en-US" dirty="0" smtClean="0"/>
                        <a:t>Pure can do’s </a:t>
                      </a:r>
                    </a:p>
                    <a:p>
                      <a:endParaRPr lang="en-US" dirty="0" smtClean="0"/>
                    </a:p>
                    <a:p>
                      <a:r>
                        <a:rPr lang="en-US" dirty="0" smtClean="0"/>
                        <a:t>Positive statements</a:t>
                      </a:r>
                    </a:p>
                    <a:p>
                      <a:endParaRPr lang="en-US" dirty="0" smtClean="0"/>
                    </a:p>
                    <a:p>
                      <a:r>
                        <a:rPr lang="en-US" dirty="0" smtClean="0"/>
                        <a:t>What the child / young person has achieved</a:t>
                      </a:r>
                    </a:p>
                    <a:p>
                      <a:pPr marL="285750" indent="-285750">
                        <a:buFont typeface="Arial" panose="020B0604020202020204" pitchFamily="34" charset="0"/>
                        <a:buChar char="•"/>
                      </a:pPr>
                      <a:r>
                        <a:rPr lang="en-US" dirty="0" smtClean="0"/>
                        <a:t>May indicate small steps which to the</a:t>
                      </a:r>
                      <a:r>
                        <a:rPr lang="en-US" baseline="0" dirty="0" smtClean="0"/>
                        <a:t> individual are positive achievements</a:t>
                      </a:r>
                      <a:endParaRPr lang="en-US" dirty="0" smtClean="0"/>
                    </a:p>
                    <a:p>
                      <a:endParaRPr lang="en-US" dirty="0" smtClean="0"/>
                    </a:p>
                    <a:p>
                      <a:r>
                        <a:rPr lang="en-US" dirty="0" smtClean="0"/>
                        <a:t>Contains</a:t>
                      </a:r>
                      <a:r>
                        <a:rPr lang="en-US" baseline="0" dirty="0" smtClean="0"/>
                        <a:t> no negatives</a:t>
                      </a:r>
                      <a:endParaRPr lang="en-US" dirty="0" smtClean="0"/>
                    </a:p>
                    <a:p>
                      <a:endParaRPr lang="en-GB" dirty="0"/>
                    </a:p>
                  </a:txBody>
                  <a:tcPr marL="68580" marR="68580"/>
                </a:tc>
                <a:tc>
                  <a:txBody>
                    <a:bodyPr/>
                    <a:lstStyle/>
                    <a:p>
                      <a:endParaRPr lang="en-US" dirty="0" smtClean="0"/>
                    </a:p>
                    <a:p>
                      <a:r>
                        <a:rPr lang="en-US" dirty="0" smtClean="0"/>
                        <a:t>Barriers to learning</a:t>
                      </a:r>
                    </a:p>
                    <a:p>
                      <a:pPr marL="285750" indent="-285750">
                        <a:buFont typeface="Arial" panose="020B0604020202020204" pitchFamily="34" charset="0"/>
                        <a:buChar char="•"/>
                      </a:pPr>
                      <a:r>
                        <a:rPr lang="en-US" dirty="0" smtClean="0"/>
                        <a:t>Skills which the young person is </a:t>
                      </a:r>
                      <a:r>
                        <a:rPr lang="en-US" b="1" dirty="0" smtClean="0"/>
                        <a:t>‘yet to’</a:t>
                      </a:r>
                      <a:r>
                        <a:rPr lang="en-US" b="0" dirty="0" smtClean="0"/>
                        <a:t> accomplish</a:t>
                      </a:r>
                    </a:p>
                    <a:p>
                      <a:pPr marL="285750" indent="-285750">
                        <a:buFont typeface="Arial" panose="020B0604020202020204" pitchFamily="34" charset="0"/>
                        <a:buChar char="•"/>
                      </a:pPr>
                      <a:r>
                        <a:rPr lang="en-US" b="0" dirty="0" smtClean="0"/>
                        <a:t>Areas / skills</a:t>
                      </a:r>
                      <a:r>
                        <a:rPr lang="en-US" b="0" baseline="0" dirty="0" smtClean="0"/>
                        <a:t> which they find difficult</a:t>
                      </a:r>
                    </a:p>
                    <a:p>
                      <a:endParaRPr lang="en-US" dirty="0" smtClean="0"/>
                    </a:p>
                    <a:p>
                      <a:r>
                        <a:rPr lang="en-US" dirty="0" smtClean="0"/>
                        <a:t>Needs</a:t>
                      </a:r>
                      <a:r>
                        <a:rPr lang="en-US" baseline="0" dirty="0" smtClean="0"/>
                        <a:t> are n</a:t>
                      </a:r>
                      <a:r>
                        <a:rPr lang="en-US" dirty="0" smtClean="0"/>
                        <a:t>ot outcomes or provision</a:t>
                      </a:r>
                    </a:p>
                    <a:p>
                      <a:pPr marL="285750" indent="-285750">
                        <a:buFont typeface="Arial" panose="020B0604020202020204" pitchFamily="34" charset="0"/>
                        <a:buChar char="•"/>
                      </a:pPr>
                      <a:r>
                        <a:rPr lang="en-US" dirty="0" smtClean="0"/>
                        <a:t>Do not mention that a child / young person requires something this is provision</a:t>
                      </a:r>
                    </a:p>
                    <a:p>
                      <a:pPr marL="285750" indent="-285750">
                        <a:buFont typeface="Arial" panose="020B0604020202020204" pitchFamily="34" charset="0"/>
                        <a:buChar char="•"/>
                      </a:pPr>
                      <a:r>
                        <a:rPr lang="en-US" dirty="0" smtClean="0"/>
                        <a:t>If</a:t>
                      </a:r>
                      <a:r>
                        <a:rPr lang="en-US" baseline="0" dirty="0" smtClean="0"/>
                        <a:t> they need ‘to do’ something then this is an outcome.</a:t>
                      </a:r>
                      <a:endParaRPr lang="en-US" dirty="0" smtClean="0"/>
                    </a:p>
                    <a:p>
                      <a:endParaRPr lang="en-GB" dirty="0"/>
                    </a:p>
                  </a:txBody>
                  <a:tcPr marL="68580" marR="68580"/>
                </a:tc>
                <a:extLst>
                  <a:ext uri="{0D108BD9-81ED-4DB2-BD59-A6C34878D82A}">
                    <a16:rowId xmlns:a16="http://schemas.microsoft.com/office/drawing/2014/main" xmlns="" val="2691395789"/>
                  </a:ext>
                </a:extLst>
              </a:tr>
            </a:tbl>
          </a:graphicData>
        </a:graphic>
      </p:graphicFrame>
    </p:spTree>
    <p:extLst>
      <p:ext uri="{BB962C8B-B14F-4D97-AF65-F5344CB8AC3E}">
        <p14:creationId xmlns:p14="http://schemas.microsoft.com/office/powerpoint/2010/main" val="1212455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Holding the review</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smtClean="0"/>
              <a:t>May be difficulties to hold a physical meeting</a:t>
            </a:r>
          </a:p>
          <a:p>
            <a:pPr lvl="1"/>
            <a:r>
              <a:rPr lang="en-US" dirty="0" smtClean="0"/>
              <a:t>Social distancing</a:t>
            </a:r>
          </a:p>
          <a:p>
            <a:endParaRPr lang="en-US" dirty="0" smtClean="0"/>
          </a:p>
          <a:p>
            <a:r>
              <a:rPr lang="en-US" dirty="0" smtClean="0"/>
              <a:t>Consider holding a virtual or remote review</a:t>
            </a:r>
          </a:p>
          <a:p>
            <a:pPr lvl="1"/>
            <a:r>
              <a:rPr lang="en-US" dirty="0"/>
              <a:t>P</a:t>
            </a:r>
            <a:r>
              <a:rPr lang="en-US" dirty="0" smtClean="0"/>
              <a:t>hone call between setting and parent</a:t>
            </a:r>
          </a:p>
          <a:p>
            <a:pPr lvl="1"/>
            <a:r>
              <a:rPr lang="en-US" dirty="0" smtClean="0"/>
              <a:t>Conference call</a:t>
            </a:r>
          </a:p>
          <a:p>
            <a:pPr lvl="1"/>
            <a:r>
              <a:rPr lang="en-US" dirty="0" smtClean="0"/>
              <a:t>Video sharing software</a:t>
            </a:r>
          </a:p>
        </p:txBody>
      </p:sp>
    </p:spTree>
    <p:extLst>
      <p:ext uri="{BB962C8B-B14F-4D97-AF65-F5344CB8AC3E}">
        <p14:creationId xmlns:p14="http://schemas.microsoft.com/office/powerpoint/2010/main" val="37528341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normAutofit fontScale="90000"/>
          </a:bodyPr>
          <a:lstStyle/>
          <a:p>
            <a:r>
              <a:rPr lang="en-US" dirty="0" smtClean="0"/>
              <a:t>New Paperwork: Part 2 at the review</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smtClean="0"/>
              <a:t>Complete the </a:t>
            </a:r>
            <a:r>
              <a:rPr lang="en-US" b="1" dirty="0" smtClean="0"/>
              <a:t>Summary of discussion </a:t>
            </a:r>
            <a:r>
              <a:rPr lang="en-US" dirty="0" smtClean="0"/>
              <a:t>either at or following the annual review</a:t>
            </a:r>
          </a:p>
          <a:p>
            <a:r>
              <a:rPr lang="en-US" b="1" dirty="0" smtClean="0"/>
              <a:t>Gather parent / </a:t>
            </a:r>
            <a:r>
              <a:rPr lang="en-US" b="1" dirty="0" err="1" smtClean="0"/>
              <a:t>carer</a:t>
            </a:r>
            <a:r>
              <a:rPr lang="en-US" b="1" dirty="0" smtClean="0"/>
              <a:t> and child / young person views</a:t>
            </a:r>
          </a:p>
          <a:p>
            <a:pPr lvl="1"/>
            <a:r>
              <a:rPr lang="en-US" dirty="0" smtClean="0"/>
              <a:t>This is key to effective co-production</a:t>
            </a:r>
          </a:p>
          <a:p>
            <a:r>
              <a:rPr lang="en-US" dirty="0" smtClean="0"/>
              <a:t>Feedback professional views</a:t>
            </a:r>
          </a:p>
          <a:p>
            <a:r>
              <a:rPr lang="en-US" dirty="0" smtClean="0"/>
              <a:t>Review the progress towards the outcomes</a:t>
            </a:r>
          </a:p>
          <a:p>
            <a:pPr lvl="1"/>
            <a:r>
              <a:rPr lang="en-US" dirty="0" smtClean="0"/>
              <a:t>Discuss needs and provision where appropriate</a:t>
            </a:r>
          </a:p>
          <a:p>
            <a:pPr lvl="1"/>
            <a:r>
              <a:rPr lang="en-US" dirty="0" smtClean="0"/>
              <a:t>Discuss your proposed changes to the EHC plan where appropriate</a:t>
            </a:r>
          </a:p>
        </p:txBody>
      </p:sp>
    </p:spTree>
    <p:extLst>
      <p:ext uri="{BB962C8B-B14F-4D97-AF65-F5344CB8AC3E}">
        <p14:creationId xmlns:p14="http://schemas.microsoft.com/office/powerpoint/2010/main" val="3853807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0" dirty="0"/>
              <a:t>Reasonable endeavours: alternative arrangements</a:t>
            </a:r>
          </a:p>
        </p:txBody>
      </p:sp>
      <p:sp>
        <p:nvSpPr>
          <p:cNvPr id="3" name="Content Placeholder 2"/>
          <p:cNvSpPr>
            <a:spLocks noGrp="1"/>
          </p:cNvSpPr>
          <p:nvPr>
            <p:ph idx="1"/>
          </p:nvPr>
        </p:nvSpPr>
        <p:spPr/>
        <p:txBody>
          <a:bodyPr/>
          <a:lstStyle/>
          <a:p>
            <a:pPr marL="0" indent="0">
              <a:buNone/>
            </a:pPr>
            <a:r>
              <a:rPr lang="en-GB" sz="2400" b="0" dirty="0"/>
              <a:t>Alternative arrangements will be dependent on: </a:t>
            </a:r>
          </a:p>
          <a:p>
            <a:r>
              <a:rPr lang="en-GB" sz="2400" b="0" dirty="0"/>
              <a:t>the needs of the child or young person, </a:t>
            </a:r>
          </a:p>
          <a:p>
            <a:r>
              <a:rPr lang="en-GB" sz="2400" b="0" dirty="0"/>
              <a:t>the provision that is specified in a plan, and </a:t>
            </a:r>
          </a:p>
          <a:p>
            <a:r>
              <a:rPr lang="en-GB" sz="2400" b="0" dirty="0"/>
              <a:t>the specific local circumstances. </a:t>
            </a:r>
          </a:p>
          <a:p>
            <a:pPr marL="0" indent="0">
              <a:buNone/>
            </a:pPr>
            <a:r>
              <a:rPr lang="en-GB" sz="2400" b="0" dirty="0"/>
              <a:t>Delivery is dependent on a range of factors, e.g.: </a:t>
            </a:r>
          </a:p>
          <a:p>
            <a:r>
              <a:rPr lang="en-GB" sz="2400" b="0" dirty="0"/>
              <a:t>the availability and capacity of specialist staff to deliver particular interventions, </a:t>
            </a:r>
          </a:p>
          <a:p>
            <a:r>
              <a:rPr lang="en-GB" sz="2400" b="0" dirty="0"/>
              <a:t>the extent of the arrangements schools can make to provide home learning programmes, and </a:t>
            </a:r>
          </a:p>
          <a:p>
            <a:r>
              <a:rPr lang="en-GB" sz="2400" b="0" dirty="0"/>
              <a:t>the availability of suitable IT equipment in the home. </a:t>
            </a:r>
          </a:p>
          <a:p>
            <a:endParaRPr lang="en-GB" dirty="0"/>
          </a:p>
        </p:txBody>
      </p:sp>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8</a:t>
            </a:fld>
            <a:endParaRPr lang="en-GB" dirty="0"/>
          </a:p>
        </p:txBody>
      </p:sp>
    </p:spTree>
    <p:extLst>
      <p:ext uri="{BB962C8B-B14F-4D97-AF65-F5344CB8AC3E}">
        <p14:creationId xmlns:p14="http://schemas.microsoft.com/office/powerpoint/2010/main" val="36348028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Important things to note</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US" dirty="0" smtClean="0"/>
              <a:t>If </a:t>
            </a:r>
            <a:r>
              <a:rPr lang="en-US" dirty="0"/>
              <a:t>the setting are indicating they can no longer meet need then they must indicate this within the review </a:t>
            </a:r>
            <a:r>
              <a:rPr lang="en-US" dirty="0" smtClean="0"/>
              <a:t>minutes</a:t>
            </a:r>
          </a:p>
          <a:p>
            <a:pPr lvl="1"/>
            <a:r>
              <a:rPr lang="en-US" dirty="0" smtClean="0"/>
              <a:t>Have professional reports been commissioned and implemented through a graduated approach?</a:t>
            </a:r>
          </a:p>
          <a:p>
            <a:pPr lvl="1"/>
            <a:r>
              <a:rPr lang="en-US" dirty="0" smtClean="0"/>
              <a:t>Provide a detailed evidence trail through your graduated approach which shows advice has been implemented, reviewed with parents / </a:t>
            </a:r>
            <a:r>
              <a:rPr lang="en-US" dirty="0" err="1" smtClean="0"/>
              <a:t>carers</a:t>
            </a:r>
            <a:r>
              <a:rPr lang="en-US" dirty="0" smtClean="0"/>
              <a:t> and its impact.</a:t>
            </a:r>
            <a:endParaRPr lang="en-US" dirty="0"/>
          </a:p>
          <a:p>
            <a:r>
              <a:rPr lang="en-US" dirty="0"/>
              <a:t>I</a:t>
            </a:r>
            <a:r>
              <a:rPr lang="en-US" dirty="0" smtClean="0"/>
              <a:t>f </a:t>
            </a:r>
            <a:r>
              <a:rPr lang="en-US" dirty="0"/>
              <a:t>a personal budget is being requested or reviewed the </a:t>
            </a:r>
            <a:r>
              <a:rPr lang="en-US" dirty="0" smtClean="0"/>
              <a:t>setting </a:t>
            </a:r>
            <a:r>
              <a:rPr lang="en-US" dirty="0"/>
              <a:t>must indicate if they would be or are still </a:t>
            </a:r>
            <a:r>
              <a:rPr lang="en-US" dirty="0" smtClean="0"/>
              <a:t>in agreement </a:t>
            </a:r>
            <a:r>
              <a:rPr lang="en-US" dirty="0"/>
              <a:t>with </a:t>
            </a:r>
            <a:r>
              <a:rPr lang="en-US" dirty="0" smtClean="0"/>
              <a:t>such and if not, why not. </a:t>
            </a:r>
            <a:endParaRPr lang="en-US" dirty="0"/>
          </a:p>
        </p:txBody>
      </p:sp>
    </p:spTree>
    <p:extLst>
      <p:ext uri="{BB962C8B-B14F-4D97-AF65-F5344CB8AC3E}">
        <p14:creationId xmlns:p14="http://schemas.microsoft.com/office/powerpoint/2010/main" val="282514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normAutofit fontScale="90000"/>
          </a:bodyPr>
          <a:lstStyle/>
          <a:p>
            <a:r>
              <a:rPr lang="en-US" dirty="0"/>
              <a:t>Agreed actions/requests following the review</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smtClean="0"/>
              <a:t>Capture </a:t>
            </a:r>
            <a:r>
              <a:rPr lang="en-US" dirty="0"/>
              <a:t>any actions that are required by professionals, school or the Local Authority following the </a:t>
            </a:r>
            <a:r>
              <a:rPr lang="en-US" dirty="0" smtClean="0"/>
              <a:t>review</a:t>
            </a:r>
          </a:p>
          <a:p>
            <a:endParaRPr lang="en-US" dirty="0" smtClean="0"/>
          </a:p>
          <a:p>
            <a:pPr marL="0" indent="0">
              <a:buNone/>
            </a:pP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234" y="2708841"/>
            <a:ext cx="7362112" cy="1525863"/>
          </a:xfrm>
          <a:prstGeom prst="rect">
            <a:avLst/>
          </a:prstGeom>
        </p:spPr>
      </p:pic>
    </p:spTree>
    <p:extLst>
      <p:ext uri="{BB962C8B-B14F-4D97-AF65-F5344CB8AC3E}">
        <p14:creationId xmlns:p14="http://schemas.microsoft.com/office/powerpoint/2010/main" val="36734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Timeline part 2: After the review</a:t>
            </a:r>
            <a:endParaRPr lang="en-GB"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315922461"/>
              </p:ext>
            </p:extLst>
          </p:nvPr>
        </p:nvGraphicFramePr>
        <p:xfrm>
          <a:off x="1113235" y="1698625"/>
          <a:ext cx="7514034" cy="3937000"/>
        </p:xfrm>
        <a:graphic>
          <a:graphicData uri="http://schemas.openxmlformats.org/drawingml/2006/table">
            <a:tbl>
              <a:tblPr firstRow="1" bandRow="1">
                <a:tableStyleId>{5C22544A-7EE6-4342-B048-85BDC9FD1C3A}</a:tableStyleId>
              </a:tblPr>
              <a:tblGrid>
                <a:gridCol w="1047035">
                  <a:extLst>
                    <a:ext uri="{9D8B030D-6E8A-4147-A177-3AD203B41FA5}">
                      <a16:colId xmlns:a16="http://schemas.microsoft.com/office/drawing/2014/main" xmlns="" val="224976236"/>
                    </a:ext>
                  </a:extLst>
                </a:gridCol>
                <a:gridCol w="6466999">
                  <a:extLst>
                    <a:ext uri="{9D8B030D-6E8A-4147-A177-3AD203B41FA5}">
                      <a16:colId xmlns:a16="http://schemas.microsoft.com/office/drawing/2014/main" xmlns="" val="4166675058"/>
                    </a:ext>
                  </a:extLst>
                </a:gridCol>
              </a:tblGrid>
              <a:tr h="370840">
                <a:tc>
                  <a:txBody>
                    <a:bodyPr/>
                    <a:lstStyle/>
                    <a:p>
                      <a:r>
                        <a:rPr lang="en-US" dirty="0" smtClean="0"/>
                        <a:t>Timeline</a:t>
                      </a:r>
                      <a:endParaRPr lang="en-GB" dirty="0"/>
                    </a:p>
                  </a:txBody>
                  <a:tcPr marL="68580" marR="68580"/>
                </a:tc>
                <a:tc>
                  <a:txBody>
                    <a:bodyPr/>
                    <a:lstStyle/>
                    <a:p>
                      <a:r>
                        <a:rPr lang="en-US" dirty="0" smtClean="0"/>
                        <a:t>Actions</a:t>
                      </a:r>
                      <a:endParaRPr lang="en-GB" dirty="0"/>
                    </a:p>
                  </a:txBody>
                  <a:tcPr marL="68580" marR="68580"/>
                </a:tc>
                <a:extLst>
                  <a:ext uri="{0D108BD9-81ED-4DB2-BD59-A6C34878D82A}">
                    <a16:rowId xmlns:a16="http://schemas.microsoft.com/office/drawing/2014/main" xmlns="" val="48142196"/>
                  </a:ext>
                </a:extLst>
              </a:tr>
              <a:tr h="370840">
                <a:tc>
                  <a:txBody>
                    <a:bodyPr/>
                    <a:lstStyle/>
                    <a:p>
                      <a:pPr>
                        <a:lnSpc>
                          <a:spcPct val="115000"/>
                        </a:lnSpc>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4 weeks after the review</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indent="-285750">
                        <a:lnSpc>
                          <a:spcPct val="150000"/>
                        </a:lnSpc>
                        <a:buFont typeface="Arial" panose="020B0604020202020204" pitchFamily="34" charset="0"/>
                        <a:buChar char="•"/>
                      </a:pPr>
                      <a:r>
                        <a:rPr lang="en-US" sz="1600" dirty="0" smtClean="0"/>
                        <a:t>The LA will notify all parties if it proposes</a:t>
                      </a:r>
                      <a:r>
                        <a:rPr lang="en-US" sz="1600" baseline="0" dirty="0" smtClean="0"/>
                        <a:t> to amend</a:t>
                      </a:r>
                      <a:r>
                        <a:rPr lang="en-US" sz="1600" dirty="0" smtClean="0"/>
                        <a:t> the EHC plan or not</a:t>
                      </a:r>
                    </a:p>
                    <a:p>
                      <a:pPr marL="285750" indent="-285750">
                        <a:lnSpc>
                          <a:spcPct val="150000"/>
                        </a:lnSpc>
                        <a:buFont typeface="Arial" panose="020B0604020202020204" pitchFamily="34" charset="0"/>
                        <a:buChar char="•"/>
                      </a:pPr>
                      <a:r>
                        <a:rPr lang="en-US" sz="1600" dirty="0" smtClean="0"/>
                        <a:t>If not, a ‘no amendments’ letter will be provided to the</a:t>
                      </a:r>
                      <a:r>
                        <a:rPr lang="en-US" sz="1600" baseline="0" dirty="0" smtClean="0"/>
                        <a:t> parent / </a:t>
                      </a:r>
                      <a:r>
                        <a:rPr lang="en-US" sz="1600" baseline="0" dirty="0" err="1" smtClean="0"/>
                        <a:t>carer</a:t>
                      </a:r>
                      <a:r>
                        <a:rPr lang="en-US" sz="1600" baseline="0" dirty="0" smtClean="0"/>
                        <a:t> / young person giving their rights of appeal.</a:t>
                      </a:r>
                      <a:endParaRPr lang="en-GB" sz="1600" dirty="0"/>
                    </a:p>
                  </a:txBody>
                  <a:tcPr marL="68580" marR="68580"/>
                </a:tc>
                <a:extLst>
                  <a:ext uri="{0D108BD9-81ED-4DB2-BD59-A6C34878D82A}">
                    <a16:rowId xmlns:a16="http://schemas.microsoft.com/office/drawing/2014/main" xmlns="" val="2861297754"/>
                  </a:ext>
                </a:extLst>
              </a:tr>
              <a:tr h="370840">
                <a:tc>
                  <a:txBody>
                    <a:bodyPr/>
                    <a:lstStyle/>
                    <a:p>
                      <a:pPr>
                        <a:lnSpc>
                          <a:spcPct val="115000"/>
                        </a:lnSpc>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8 weeks after the</a:t>
                      </a:r>
                      <a:r>
                        <a:rPr lang="en-GB" sz="1600" b="1" baseline="0" dirty="0" smtClean="0">
                          <a:effectLst/>
                          <a:latin typeface="Calibri" panose="020F0502020204030204" pitchFamily="34" charset="0"/>
                          <a:ea typeface="Calibri" panose="020F0502020204030204" pitchFamily="34" charset="0"/>
                          <a:cs typeface="Times New Roman" panose="02020603050405020304" pitchFamily="18" charset="0"/>
                        </a:rPr>
                        <a:t> review</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285750" indent="-285750">
                        <a:lnSpc>
                          <a:spcPct val="150000"/>
                        </a:lnSpc>
                        <a:buFont typeface="Arial" panose="020B0604020202020204" pitchFamily="34" charset="0"/>
                        <a:buChar char="•"/>
                      </a:pPr>
                      <a:r>
                        <a:rPr lang="en-US" sz="1600" dirty="0" smtClean="0"/>
                        <a:t>The LA will have provided a proposed</a:t>
                      </a:r>
                      <a:r>
                        <a:rPr lang="en-US" sz="1600" baseline="0" dirty="0" smtClean="0"/>
                        <a:t> amended EHC plan to the parent / </a:t>
                      </a:r>
                      <a:r>
                        <a:rPr lang="en-US" sz="1600" baseline="0" dirty="0" err="1" smtClean="0"/>
                        <a:t>carer</a:t>
                      </a:r>
                      <a:r>
                        <a:rPr lang="en-US" sz="1600" baseline="0" dirty="0" smtClean="0"/>
                        <a:t> / young person for them to make representations</a:t>
                      </a:r>
                    </a:p>
                    <a:p>
                      <a:pPr marL="285750" indent="-285750">
                        <a:lnSpc>
                          <a:spcPct val="150000"/>
                        </a:lnSpc>
                        <a:buFont typeface="Arial" panose="020B0604020202020204" pitchFamily="34" charset="0"/>
                        <a:buChar char="•"/>
                      </a:pPr>
                      <a:r>
                        <a:rPr lang="en-US" sz="1600" baseline="0" dirty="0" smtClean="0"/>
                        <a:t>The setting will also receive a copy.</a:t>
                      </a:r>
                      <a:endParaRPr lang="en-GB" sz="1600" dirty="0"/>
                    </a:p>
                  </a:txBody>
                  <a:tcPr marL="68580" marR="68580"/>
                </a:tc>
                <a:extLst>
                  <a:ext uri="{0D108BD9-81ED-4DB2-BD59-A6C34878D82A}">
                    <a16:rowId xmlns:a16="http://schemas.microsoft.com/office/drawing/2014/main" xmlns="" val="616062115"/>
                  </a:ext>
                </a:extLst>
              </a:tr>
              <a:tr h="370840">
                <a:tc>
                  <a:txBody>
                    <a:bodyPr/>
                    <a:lstStyle/>
                    <a:p>
                      <a:pPr>
                        <a:lnSpc>
                          <a:spcPct val="115000"/>
                        </a:lnSpc>
                        <a:spcAft>
                          <a:spcPts val="0"/>
                        </a:spcAft>
                      </a:pPr>
                      <a:r>
                        <a:rPr lang="en-GB" sz="1600" b="1" dirty="0" smtClean="0">
                          <a:effectLst/>
                          <a:latin typeface="Calibri" panose="020F0502020204030204" pitchFamily="34" charset="0"/>
                          <a:ea typeface="Calibri" panose="020F0502020204030204" pitchFamily="34" charset="0"/>
                          <a:cs typeface="Times New Roman" panose="02020603050405020304" pitchFamily="18" charset="0"/>
                        </a:rPr>
                        <a:t>12 weeks after the review</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en-GB" sz="1600" b="1"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tc>
                <a:tc>
                  <a:txBody>
                    <a:bodyPr/>
                    <a:lstStyle/>
                    <a:p>
                      <a:pPr marL="285750" indent="-285750">
                        <a:lnSpc>
                          <a:spcPct val="150000"/>
                        </a:lnSpc>
                        <a:buFont typeface="Arial" panose="020B0604020202020204" pitchFamily="34" charset="0"/>
                        <a:buChar char="•"/>
                      </a:pPr>
                      <a:r>
                        <a:rPr lang="en-US" sz="1600" dirty="0" smtClean="0"/>
                        <a:t>A Final amended EHC plan will be issued </a:t>
                      </a:r>
                    </a:p>
                    <a:p>
                      <a:pPr marL="285750" indent="-285750">
                        <a:lnSpc>
                          <a:spcPct val="150000"/>
                        </a:lnSpc>
                        <a:buFont typeface="Arial" panose="020B0604020202020204" pitchFamily="34" charset="0"/>
                        <a:buChar char="•"/>
                      </a:pPr>
                      <a:r>
                        <a:rPr lang="en-US" sz="1600" dirty="0" smtClean="0"/>
                        <a:t>A letter will be accompany the EHC plan to the parent / </a:t>
                      </a:r>
                      <a:r>
                        <a:rPr lang="en-US" sz="1600" dirty="0" err="1" smtClean="0"/>
                        <a:t>carer</a:t>
                      </a:r>
                      <a:r>
                        <a:rPr lang="en-US" sz="1600" dirty="0" smtClean="0"/>
                        <a:t> / young person giving their rights of appeal.</a:t>
                      </a:r>
                    </a:p>
                  </a:txBody>
                  <a:tcPr marL="68580" marR="68580"/>
                </a:tc>
                <a:extLst>
                  <a:ext uri="{0D108BD9-81ED-4DB2-BD59-A6C34878D82A}">
                    <a16:rowId xmlns:a16="http://schemas.microsoft.com/office/drawing/2014/main" xmlns="" val="2411363261"/>
                  </a:ext>
                </a:extLst>
              </a:tr>
            </a:tbl>
          </a:graphicData>
        </a:graphic>
      </p:graphicFrame>
    </p:spTree>
    <p:extLst>
      <p:ext uri="{BB962C8B-B14F-4D97-AF65-F5344CB8AC3E}">
        <p14:creationId xmlns:p14="http://schemas.microsoft.com/office/powerpoint/2010/main" val="37924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Transition reviews</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dirty="0"/>
              <a:t>Current EYFS, year 5 and 10 young people will require a transition review where preferences are gathered regarding placements for Primary school, Year 7 and Post 16 placements for September 2021. Below are two intermediate dates where we require preferences and Annual Reviews completed by:</a:t>
            </a:r>
          </a:p>
          <a:p>
            <a:r>
              <a:rPr lang="en-US" b="1" dirty="0" smtClean="0"/>
              <a:t>Friday </a:t>
            </a:r>
            <a:r>
              <a:rPr lang="en-US" b="1" dirty="0"/>
              <a:t>18th September 2020 </a:t>
            </a:r>
            <a:r>
              <a:rPr lang="en-US" dirty="0"/>
              <a:t>- requests for Specialist Provision (including Resourced Provisions)</a:t>
            </a:r>
          </a:p>
          <a:p>
            <a:r>
              <a:rPr lang="en-US" b="1" dirty="0" smtClean="0"/>
              <a:t>Friday </a:t>
            </a:r>
            <a:r>
              <a:rPr lang="en-US" b="1" dirty="0"/>
              <a:t>24th October 2020 </a:t>
            </a:r>
            <a:r>
              <a:rPr lang="en-US" dirty="0"/>
              <a:t>– request for mainstream provisions </a:t>
            </a:r>
          </a:p>
          <a:p>
            <a:endParaRPr lang="en-US" dirty="0"/>
          </a:p>
        </p:txBody>
      </p:sp>
    </p:spTree>
    <p:extLst>
      <p:ext uri="{BB962C8B-B14F-4D97-AF65-F5344CB8AC3E}">
        <p14:creationId xmlns:p14="http://schemas.microsoft.com/office/powerpoint/2010/main" val="153630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Support</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dirty="0" smtClean="0"/>
              <a:t>Transition reviews</a:t>
            </a:r>
          </a:p>
          <a:p>
            <a:endParaRPr lang="en-US" dirty="0"/>
          </a:p>
          <a:p>
            <a:r>
              <a:rPr lang="en-US" dirty="0" smtClean="0"/>
              <a:t>Assistant Educational Psychologists</a:t>
            </a:r>
          </a:p>
          <a:p>
            <a:endParaRPr lang="en-US" dirty="0" smtClean="0"/>
          </a:p>
          <a:p>
            <a:r>
              <a:rPr lang="en-US" dirty="0" smtClean="0"/>
              <a:t>Support network</a:t>
            </a:r>
          </a:p>
          <a:p>
            <a:endParaRPr lang="en-US" dirty="0" smtClean="0"/>
          </a:p>
          <a:p>
            <a:r>
              <a:rPr lang="en-US" dirty="0" smtClean="0"/>
              <a:t>Offer suggestions in regards to B, E and F</a:t>
            </a:r>
            <a:endParaRPr lang="en-US" dirty="0"/>
          </a:p>
        </p:txBody>
      </p:sp>
    </p:spTree>
    <p:extLst>
      <p:ext uri="{BB962C8B-B14F-4D97-AF65-F5344CB8AC3E}">
        <p14:creationId xmlns:p14="http://schemas.microsoft.com/office/powerpoint/2010/main" val="318798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Correspondence</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lnSpcReduction="10000"/>
          </a:bodyPr>
          <a:lstStyle/>
          <a:p>
            <a:r>
              <a:rPr lang="en-US" dirty="0" smtClean="0"/>
              <a:t>By </a:t>
            </a:r>
            <a:r>
              <a:rPr lang="en-US" dirty="0"/>
              <a:t>the end of June </a:t>
            </a:r>
            <a:r>
              <a:rPr lang="en-US" dirty="0" smtClean="0"/>
              <a:t>2020 </a:t>
            </a:r>
            <a:r>
              <a:rPr lang="en-US" dirty="0"/>
              <a:t>f</a:t>
            </a:r>
            <a:r>
              <a:rPr lang="en-US" dirty="0" smtClean="0"/>
              <a:t>amilies will </a:t>
            </a:r>
            <a:r>
              <a:rPr lang="en-US" dirty="0"/>
              <a:t>receive letters requesting their preferences </a:t>
            </a:r>
            <a:endParaRPr lang="en-US" dirty="0" smtClean="0"/>
          </a:p>
          <a:p>
            <a:r>
              <a:rPr lang="en-US" dirty="0" smtClean="0"/>
              <a:t>Striving towards </a:t>
            </a:r>
            <a:r>
              <a:rPr lang="en-US" dirty="0"/>
              <a:t>being an electronic service therefore would request that </a:t>
            </a:r>
            <a:r>
              <a:rPr lang="en-US" dirty="0" smtClean="0"/>
              <a:t>responses </a:t>
            </a:r>
            <a:r>
              <a:rPr lang="en-US" dirty="0"/>
              <a:t>are via email</a:t>
            </a:r>
            <a:r>
              <a:rPr lang="en-US" dirty="0" smtClean="0"/>
              <a:t>.</a:t>
            </a:r>
          </a:p>
          <a:p>
            <a:r>
              <a:rPr lang="en-US" dirty="0" smtClean="0"/>
              <a:t>Respond </a:t>
            </a:r>
            <a:r>
              <a:rPr lang="en-US" dirty="0"/>
              <a:t>to the below email address using the following codes in the body of your email response:</a:t>
            </a:r>
          </a:p>
          <a:p>
            <a:pPr lvl="1"/>
            <a:r>
              <a:rPr lang="en-US" b="1" dirty="0" smtClean="0"/>
              <a:t>transitionreviews@bradford.gov.uk </a:t>
            </a:r>
            <a:endParaRPr lang="en-US" b="1" dirty="0"/>
          </a:p>
          <a:p>
            <a:pPr lvl="1"/>
            <a:r>
              <a:rPr lang="en-US" dirty="0" smtClean="0"/>
              <a:t>PP1 </a:t>
            </a:r>
            <a:r>
              <a:rPr lang="en-US" dirty="0"/>
              <a:t>– name of setting</a:t>
            </a:r>
          </a:p>
          <a:p>
            <a:pPr lvl="1"/>
            <a:r>
              <a:rPr lang="en-US" dirty="0" smtClean="0"/>
              <a:t>PP2 </a:t>
            </a:r>
            <a:r>
              <a:rPr lang="en-US" dirty="0"/>
              <a:t>– name of setting</a:t>
            </a:r>
          </a:p>
          <a:p>
            <a:pPr lvl="1"/>
            <a:r>
              <a:rPr lang="en-US" dirty="0" smtClean="0"/>
              <a:t>PP3 </a:t>
            </a:r>
            <a:r>
              <a:rPr lang="en-US" dirty="0"/>
              <a:t>– name of setting</a:t>
            </a:r>
          </a:p>
          <a:p>
            <a:endParaRPr lang="en-US" dirty="0"/>
          </a:p>
        </p:txBody>
      </p:sp>
    </p:spTree>
    <p:extLst>
      <p:ext uri="{BB962C8B-B14F-4D97-AF65-F5344CB8AC3E}">
        <p14:creationId xmlns:p14="http://schemas.microsoft.com/office/powerpoint/2010/main" val="316546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When will families find out?</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endParaRPr lang="en-US" dirty="0" smtClean="0"/>
          </a:p>
          <a:p>
            <a:r>
              <a:rPr lang="en-US" dirty="0" smtClean="0"/>
              <a:t>Primary </a:t>
            </a:r>
            <a:r>
              <a:rPr lang="en-US" dirty="0"/>
              <a:t>and Year 7 placements will be announced by </a:t>
            </a:r>
            <a:r>
              <a:rPr lang="en-US" b="1" dirty="0"/>
              <a:t>February 15th </a:t>
            </a:r>
            <a:r>
              <a:rPr lang="en-US" b="1" dirty="0" smtClean="0"/>
              <a:t>2021</a:t>
            </a:r>
          </a:p>
          <a:p>
            <a:endParaRPr lang="en-US" dirty="0"/>
          </a:p>
          <a:p>
            <a:r>
              <a:rPr lang="en-US" dirty="0" smtClean="0"/>
              <a:t>Post </a:t>
            </a:r>
            <a:r>
              <a:rPr lang="en-US" dirty="0"/>
              <a:t>16 placements will be announced by </a:t>
            </a:r>
            <a:r>
              <a:rPr lang="en-US" b="1" dirty="0"/>
              <a:t>March 31st 2021</a:t>
            </a:r>
          </a:p>
          <a:p>
            <a:endParaRPr lang="en-US" dirty="0"/>
          </a:p>
        </p:txBody>
      </p:sp>
    </p:spTree>
    <p:extLst>
      <p:ext uri="{BB962C8B-B14F-4D97-AF65-F5344CB8AC3E}">
        <p14:creationId xmlns:p14="http://schemas.microsoft.com/office/powerpoint/2010/main" val="45428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4"/>
            <a:ext cx="7514035" cy="731519"/>
          </a:xfrm>
        </p:spPr>
        <p:txBody>
          <a:bodyPr/>
          <a:lstStyle/>
          <a:p>
            <a:r>
              <a:rPr lang="en-US" dirty="0" smtClean="0"/>
              <a:t>Things to look out for</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1699260"/>
            <a:ext cx="7514034" cy="409194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r>
              <a:rPr lang="en-US" dirty="0" smtClean="0"/>
              <a:t>Guidance document</a:t>
            </a:r>
          </a:p>
          <a:p>
            <a:pPr lvl="1"/>
            <a:r>
              <a:rPr lang="en-US" dirty="0"/>
              <a:t>Key points on temporary legislative changes relating to coronavirus (COVID-19</a:t>
            </a:r>
            <a:r>
              <a:rPr lang="en-US" dirty="0" smtClean="0"/>
              <a:t>)</a:t>
            </a:r>
          </a:p>
          <a:p>
            <a:pPr lvl="1"/>
            <a:r>
              <a:rPr lang="en-US" dirty="0" smtClean="0"/>
              <a:t>Links to SENDIASS</a:t>
            </a:r>
          </a:p>
          <a:p>
            <a:pPr lvl="1"/>
            <a:r>
              <a:rPr lang="en-US" dirty="0" smtClean="0"/>
              <a:t>Oak National Academy</a:t>
            </a:r>
          </a:p>
          <a:p>
            <a:pPr lvl="1"/>
            <a:r>
              <a:rPr lang="en-US" dirty="0" smtClean="0"/>
              <a:t>Update on 20 week process</a:t>
            </a:r>
          </a:p>
          <a:p>
            <a:endParaRPr lang="en-US" dirty="0" smtClean="0"/>
          </a:p>
          <a:p>
            <a:r>
              <a:rPr lang="en-US" dirty="0" smtClean="0"/>
              <a:t>Risk assessments</a:t>
            </a:r>
          </a:p>
          <a:p>
            <a:pPr lvl="1"/>
            <a:r>
              <a:rPr lang="en-US" dirty="0" smtClean="0"/>
              <a:t>Contact details</a:t>
            </a:r>
          </a:p>
          <a:p>
            <a:pPr lvl="1"/>
            <a:r>
              <a:rPr lang="en-US" dirty="0" smtClean="0"/>
              <a:t>Email addresses</a:t>
            </a:r>
            <a:endParaRPr lang="en-US" dirty="0"/>
          </a:p>
        </p:txBody>
      </p:sp>
    </p:spTree>
    <p:extLst>
      <p:ext uri="{BB962C8B-B14F-4D97-AF65-F5344CB8AC3E}">
        <p14:creationId xmlns:p14="http://schemas.microsoft.com/office/powerpoint/2010/main" val="134025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3" y="685800"/>
            <a:ext cx="7514035" cy="5114109"/>
          </a:xfrm>
        </p:spPr>
        <p:txBody>
          <a:bodyPr>
            <a:normAutofit/>
          </a:bodyPr>
          <a:lstStyle/>
          <a:p>
            <a:r>
              <a:rPr lang="en-GB" sz="6600" dirty="0" smtClean="0"/>
              <a:t>Thank you</a:t>
            </a:r>
            <a:endParaRPr lang="en-GB" sz="6600" dirty="0"/>
          </a:p>
        </p:txBody>
      </p:sp>
    </p:spTree>
    <p:extLst>
      <p:ext uri="{BB962C8B-B14F-4D97-AF65-F5344CB8AC3E}">
        <p14:creationId xmlns:p14="http://schemas.microsoft.com/office/powerpoint/2010/main" val="4248075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a:t>EP Traded Services 2020- </a:t>
            </a:r>
            <a:r>
              <a:rPr lang="en-GB" dirty="0" smtClean="0"/>
              <a:t>21</a:t>
            </a:r>
            <a:endParaRPr lang="en-GB" dirty="0"/>
          </a:p>
        </p:txBody>
      </p:sp>
      <p:pic>
        <p:nvPicPr>
          <p:cNvPr id="6" name="Content Placeholder 5"/>
          <p:cNvPicPr>
            <a:picLocks noGrp="1"/>
          </p:cNvPicPr>
          <p:nvPr>
            <p:ph sz="half" idx="2"/>
          </p:nvPr>
        </p:nvPicPr>
        <p:blipFill rotWithShape="1">
          <a:blip r:embed="rId2"/>
          <a:srcRect l="14236" t="18236" r="53085" b="6704"/>
          <a:stretch/>
        </p:blipFill>
        <p:spPr bwMode="auto">
          <a:xfrm>
            <a:off x="755576" y="2276872"/>
            <a:ext cx="2952328" cy="3744416"/>
          </a:xfrm>
          <a:prstGeom prst="rect">
            <a:avLst/>
          </a:prstGeom>
          <a:ln>
            <a:noFill/>
          </a:ln>
          <a:extLst>
            <a:ext uri="{53640926-AAD7-44D8-BBD7-CCE9431645EC}">
              <a14:shadowObscured xmlns:a14="http://schemas.microsoft.com/office/drawing/2010/main"/>
            </a:ext>
          </a:extLst>
        </p:spPr>
      </p:pic>
      <p:pic>
        <p:nvPicPr>
          <p:cNvPr id="13" name="Content Placeholder 12"/>
          <p:cNvPicPr>
            <a:picLocks noGrp="1"/>
          </p:cNvPicPr>
          <p:nvPr>
            <p:ph sz="quarter" idx="4"/>
          </p:nvPr>
        </p:nvPicPr>
        <p:blipFill rotWithShape="1">
          <a:blip r:embed="rId3"/>
          <a:srcRect l="6490" t="35024" r="67096" b="44034"/>
          <a:stretch/>
        </p:blipFill>
        <p:spPr bwMode="auto">
          <a:xfrm>
            <a:off x="4139952" y="3356992"/>
            <a:ext cx="4464496" cy="2088232"/>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4211960" y="2060848"/>
            <a:ext cx="4536504" cy="707886"/>
          </a:xfrm>
          <a:prstGeom prst="rect">
            <a:avLst/>
          </a:prstGeom>
          <a:noFill/>
        </p:spPr>
        <p:txBody>
          <a:bodyPr wrap="square" rtlCol="0">
            <a:spAutoFit/>
          </a:bodyPr>
          <a:lstStyle/>
          <a:p>
            <a:r>
              <a:rPr lang="en-GB" sz="2000" dirty="0" smtClean="0"/>
              <a:t>Book via:</a:t>
            </a:r>
          </a:p>
          <a:p>
            <a:r>
              <a:rPr lang="en-GB" sz="2000" dirty="0" smtClean="0">
                <a:hlinkClick r:id="rId4"/>
              </a:rPr>
              <a:t>www.skills4bradford.co.uk</a:t>
            </a:r>
            <a:endParaRPr lang="en-GB" sz="2000" dirty="0"/>
          </a:p>
        </p:txBody>
      </p:sp>
    </p:spTree>
    <p:extLst>
      <p:ext uri="{BB962C8B-B14F-4D97-AF65-F5344CB8AC3E}">
        <p14:creationId xmlns:p14="http://schemas.microsoft.com/office/powerpoint/2010/main" val="3370048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0" dirty="0"/>
              <a:t>Reasonable endeavours - a possible framework for considering provision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20635307"/>
              </p:ext>
            </p:extLst>
          </p:nvPr>
        </p:nvGraphicFramePr>
        <p:xfrm>
          <a:off x="467544" y="1700808"/>
          <a:ext cx="8064896" cy="4897299"/>
        </p:xfrm>
        <a:graphic>
          <a:graphicData uri="http://schemas.openxmlformats.org/drawingml/2006/table">
            <a:tbl>
              <a:tblPr firstRow="1" firstCol="1" bandRow="1">
                <a:tableStyleId>{5C22544A-7EE6-4342-B048-85BDC9FD1C3A}</a:tableStyleId>
              </a:tblPr>
              <a:tblGrid>
                <a:gridCol w="980271">
                  <a:extLst>
                    <a:ext uri="{9D8B030D-6E8A-4147-A177-3AD203B41FA5}">
                      <a16:colId xmlns="" xmlns:a16="http://schemas.microsoft.com/office/drawing/2014/main" val="109085236"/>
                    </a:ext>
                  </a:extLst>
                </a:gridCol>
                <a:gridCol w="7084625">
                  <a:extLst>
                    <a:ext uri="{9D8B030D-6E8A-4147-A177-3AD203B41FA5}">
                      <a16:colId xmlns="" xmlns:a16="http://schemas.microsoft.com/office/drawing/2014/main" val="2561034412"/>
                    </a:ext>
                  </a:extLst>
                </a:gridCol>
              </a:tblGrid>
              <a:tr h="986797">
                <a:tc>
                  <a:txBody>
                    <a:bodyPr/>
                    <a:lstStyle/>
                    <a:p>
                      <a:pPr>
                        <a:lnSpc>
                          <a:spcPct val="120000"/>
                        </a:lnSpc>
                        <a:spcAft>
                          <a:spcPts val="1200"/>
                        </a:spcAft>
                      </a:pPr>
                      <a:r>
                        <a:rPr lang="en-GB" sz="1800" b="0" dirty="0">
                          <a:solidFill>
                            <a:schemeClr val="tx1"/>
                          </a:solidFill>
                          <a:effectLst/>
                        </a:rPr>
                        <a:t>What?</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1200"/>
                        </a:spcAft>
                      </a:pPr>
                      <a:r>
                        <a:rPr lang="en-GB" sz="1800" b="0" dirty="0">
                          <a:solidFill>
                            <a:schemeClr val="tx1"/>
                          </a:solidFill>
                          <a:effectLst/>
                        </a:rPr>
                        <a:t>Securing something different to the provision stated in the plan, e.g.. in relation to availability of staff, availability of technology and any significant risk that may cause harm</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66224762"/>
                  </a:ext>
                </a:extLst>
              </a:tr>
              <a:tr h="986797">
                <a:tc>
                  <a:txBody>
                    <a:bodyPr/>
                    <a:lstStyle/>
                    <a:p>
                      <a:pPr>
                        <a:lnSpc>
                          <a:spcPct val="120000"/>
                        </a:lnSpc>
                        <a:spcAft>
                          <a:spcPts val="1200"/>
                        </a:spcAft>
                      </a:pPr>
                      <a:r>
                        <a:rPr lang="en-GB" sz="1800" b="0" dirty="0">
                          <a:solidFill>
                            <a:schemeClr val="tx1"/>
                          </a:solidFill>
                          <a:effectLst/>
                        </a:rPr>
                        <a:t>Where?</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1200"/>
                        </a:spcAft>
                      </a:pPr>
                      <a:r>
                        <a:rPr lang="en-GB" sz="1800" b="0" dirty="0">
                          <a:solidFill>
                            <a:schemeClr val="tx1"/>
                          </a:solidFill>
                          <a:effectLst/>
                        </a:rPr>
                        <a:t>Location where provision is to be provided may be altered – early years setting, school, college, community setting, home, clinic</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403294596"/>
                  </a:ext>
                </a:extLst>
              </a:tr>
              <a:tr h="925706">
                <a:tc>
                  <a:txBody>
                    <a:bodyPr/>
                    <a:lstStyle/>
                    <a:p>
                      <a:pPr>
                        <a:lnSpc>
                          <a:spcPct val="120000"/>
                        </a:lnSpc>
                        <a:spcAft>
                          <a:spcPts val="1200"/>
                        </a:spcAft>
                      </a:pPr>
                      <a:r>
                        <a:rPr lang="en-GB" sz="1800" b="0" dirty="0">
                          <a:solidFill>
                            <a:schemeClr val="tx1"/>
                          </a:solidFill>
                          <a:effectLst/>
                        </a:rPr>
                        <a:t>When?</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1200"/>
                        </a:spcAft>
                      </a:pPr>
                      <a:r>
                        <a:rPr lang="en-GB" sz="1800" b="0" dirty="0">
                          <a:solidFill>
                            <a:schemeClr val="tx1"/>
                          </a:solidFill>
                          <a:effectLst/>
                        </a:rPr>
                        <a:t>Frequency and timing of provision may be altered or modified in the light of available staff and risks that may cause harm</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736844462"/>
                  </a:ext>
                </a:extLst>
              </a:tr>
              <a:tr h="1010447">
                <a:tc>
                  <a:txBody>
                    <a:bodyPr/>
                    <a:lstStyle/>
                    <a:p>
                      <a:pPr>
                        <a:lnSpc>
                          <a:spcPct val="120000"/>
                        </a:lnSpc>
                        <a:spcAft>
                          <a:spcPts val="1200"/>
                        </a:spcAft>
                      </a:pPr>
                      <a:r>
                        <a:rPr lang="en-GB" sz="1800" b="0" dirty="0">
                          <a:solidFill>
                            <a:schemeClr val="tx1"/>
                          </a:solidFill>
                          <a:effectLst/>
                        </a:rPr>
                        <a:t>How?</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1200"/>
                        </a:spcAft>
                      </a:pPr>
                      <a:r>
                        <a:rPr lang="en-GB" sz="1800" b="0" dirty="0">
                          <a:solidFill>
                            <a:schemeClr val="tx1"/>
                          </a:solidFill>
                          <a:effectLst/>
                        </a:rPr>
                        <a:t>Method of delivery may be altered, e.g.. virtual rather than face-to-face and smaller rather than larger groups for teaching (in line with the guidance on reducing transmission of coronavirus)</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961172384"/>
                  </a:ext>
                </a:extLst>
              </a:tr>
              <a:tr h="986797">
                <a:tc>
                  <a:txBody>
                    <a:bodyPr/>
                    <a:lstStyle/>
                    <a:p>
                      <a:pPr>
                        <a:lnSpc>
                          <a:spcPct val="120000"/>
                        </a:lnSpc>
                        <a:spcAft>
                          <a:spcPts val="1200"/>
                        </a:spcAft>
                      </a:pPr>
                      <a:r>
                        <a:rPr lang="en-GB" sz="1800" b="0" dirty="0">
                          <a:solidFill>
                            <a:schemeClr val="tx1"/>
                          </a:solidFill>
                          <a:effectLst/>
                        </a:rPr>
                        <a:t>By Whom?</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20000"/>
                        </a:lnSpc>
                        <a:spcAft>
                          <a:spcPts val="1200"/>
                        </a:spcAft>
                      </a:pPr>
                      <a:r>
                        <a:rPr lang="en-GB" sz="1800" b="0" dirty="0">
                          <a:solidFill>
                            <a:schemeClr val="tx1"/>
                          </a:solidFill>
                          <a:effectLst/>
                        </a:rPr>
                        <a:t>Changes to the person delivering the provision, e.g.. a learning assistant under virtual supervision rather than a specialist therapist or teacher</a:t>
                      </a:r>
                      <a:endParaRPr lang="en-GB" sz="18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262091856"/>
                  </a:ext>
                </a:extLst>
              </a:tr>
            </a:tbl>
          </a:graphicData>
        </a:graphic>
      </p:graphicFrame>
      <p:sp>
        <p:nvSpPr>
          <p:cNvPr id="4" name="Slide Number Placeholder 3"/>
          <p:cNvSpPr>
            <a:spLocks noGrp="1"/>
          </p:cNvSpPr>
          <p:nvPr>
            <p:ph type="sldNum" sz="quarter" idx="4294967295"/>
          </p:nvPr>
        </p:nvSpPr>
        <p:spPr>
          <a:xfrm>
            <a:off x="7945388" y="6334125"/>
            <a:ext cx="514400" cy="365125"/>
          </a:xfrm>
          <a:prstGeom prst="rect">
            <a:avLst/>
          </a:prstGeom>
        </p:spPr>
        <p:txBody>
          <a:bodyPr/>
          <a:lstStyle/>
          <a:p>
            <a:fld id="{5DB98E5A-76C0-453E-B1E0-BC4AB04722D5}" type="slidenum">
              <a:rPr lang="en-GB" smtClean="0"/>
              <a:pPr/>
              <a:t>9</a:t>
            </a:fld>
            <a:endParaRPr lang="en-GB" dirty="0"/>
          </a:p>
        </p:txBody>
      </p:sp>
    </p:spTree>
    <p:extLst>
      <p:ext uri="{BB962C8B-B14F-4D97-AF65-F5344CB8AC3E}">
        <p14:creationId xmlns:p14="http://schemas.microsoft.com/office/powerpoint/2010/main" val="231564299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Senco Network Online Forum</a:t>
            </a:r>
            <a:endParaRPr lang="en-GB" dirty="0"/>
          </a:p>
        </p:txBody>
      </p:sp>
      <p:sp>
        <p:nvSpPr>
          <p:cNvPr id="3" name="Content Placeholder 2"/>
          <p:cNvSpPr>
            <a:spLocks noGrp="1"/>
          </p:cNvSpPr>
          <p:nvPr>
            <p:ph idx="1"/>
          </p:nvPr>
        </p:nvSpPr>
        <p:spPr/>
        <p:txBody>
          <a:bodyPr/>
          <a:lstStyle/>
          <a:p>
            <a:pPr marL="0" indent="0">
              <a:buNone/>
            </a:pPr>
            <a:r>
              <a:rPr lang="en-GB" sz="2400" dirty="0"/>
              <a:t>1.   Navigate to Skills4 Bradford: </a:t>
            </a:r>
            <a:r>
              <a:rPr lang="en-GB" sz="2400" u="sng" dirty="0">
                <a:hlinkClick r:id="rId2"/>
              </a:rPr>
              <a:t>http://www.skills4bradford.co.uk</a:t>
            </a:r>
            <a:endParaRPr lang="en-GB" sz="2400" dirty="0"/>
          </a:p>
          <a:p>
            <a:pPr marL="0" indent="0">
              <a:buNone/>
            </a:pPr>
            <a:r>
              <a:rPr lang="en-GB" sz="2400" dirty="0"/>
              <a:t>2.   Log in or sign up for an account;</a:t>
            </a:r>
          </a:p>
          <a:p>
            <a:pPr marL="0" indent="0">
              <a:buNone/>
            </a:pPr>
            <a:r>
              <a:rPr lang="en-GB" sz="2400" dirty="0"/>
              <a:t>3.   Select Communication</a:t>
            </a:r>
          </a:p>
          <a:p>
            <a:pPr marL="0" indent="0">
              <a:buNone/>
            </a:pPr>
            <a:r>
              <a:rPr lang="en-GB" sz="2400" dirty="0"/>
              <a:t>4.   </a:t>
            </a:r>
            <a:r>
              <a:rPr lang="en-GB" sz="2400" dirty="0" smtClean="0"/>
              <a:t>On the orange banner, click the small arrow next to ‘Groups’</a:t>
            </a:r>
          </a:p>
          <a:p>
            <a:pPr marL="514350" indent="-514350">
              <a:buFont typeface="+mj-lt"/>
              <a:buAutoNum type="arabicPeriod" startAt="5"/>
            </a:pPr>
            <a:r>
              <a:rPr lang="en-GB" sz="2400" dirty="0" smtClean="0"/>
              <a:t>Browse </a:t>
            </a:r>
            <a:r>
              <a:rPr lang="en-GB" sz="2400" dirty="0"/>
              <a:t>groups and you should find Senco Network.</a:t>
            </a:r>
          </a:p>
          <a:p>
            <a:endParaRPr lang="en-GB"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847" r="27129" b="49444"/>
          <a:stretch/>
        </p:blipFill>
        <p:spPr bwMode="auto">
          <a:xfrm>
            <a:off x="827584" y="4365104"/>
            <a:ext cx="5832648" cy="2030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881779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5332</TotalTime>
  <Words>6612</Words>
  <Application>Microsoft Office PowerPoint</Application>
  <PresentationFormat>On-screen Show (4:3)</PresentationFormat>
  <Paragraphs>702</Paragraphs>
  <Slides>91</Slides>
  <Notes>2</Notes>
  <HiddenSlides>4</HiddenSlides>
  <MMClips>0</MMClips>
  <ScaleCrop>false</ScaleCrop>
  <HeadingPairs>
    <vt:vector size="4" baseType="variant">
      <vt:variant>
        <vt:lpstr>Theme</vt:lpstr>
      </vt:variant>
      <vt:variant>
        <vt:i4>3</vt:i4>
      </vt:variant>
      <vt:variant>
        <vt:lpstr>Slide Titles</vt:lpstr>
      </vt:variant>
      <vt:variant>
        <vt:i4>91</vt:i4>
      </vt:variant>
    </vt:vector>
  </HeadingPairs>
  <TitlesOfParts>
    <vt:vector size="94" baseType="lpstr">
      <vt:lpstr>Office Theme</vt:lpstr>
      <vt:lpstr>Adjacency</vt:lpstr>
      <vt:lpstr>Parallax</vt:lpstr>
      <vt:lpstr>Senco Network</vt:lpstr>
      <vt:lpstr>Welcome</vt:lpstr>
      <vt:lpstr>Legislative Changes and Risk Assessments</vt:lpstr>
      <vt:lpstr>Aims</vt:lpstr>
      <vt:lpstr>   Education, Health and Care Plans:  Guidance on temporary legislative changes relating to Coronavirus (COVID-19)       </vt:lpstr>
      <vt:lpstr>Two changes to SEND legislation</vt:lpstr>
      <vt:lpstr>Reasonable Endeavours</vt:lpstr>
      <vt:lpstr>Reasonable endeavours: alternative arrangements</vt:lpstr>
      <vt:lpstr>Reasonable endeavours - a possible framework for considering provision</vt:lpstr>
      <vt:lpstr>Reasonable endeavours - Examples of alternative arrangements</vt:lpstr>
      <vt:lpstr>Implications for assessments and making of EHC plans</vt:lpstr>
      <vt:lpstr>Delays: Follow the Code of Practice</vt:lpstr>
      <vt:lpstr>Annual reviews of EHC plans</vt:lpstr>
      <vt:lpstr>Priorities for review</vt:lpstr>
      <vt:lpstr>The duty on education settings to admit (section 43): no change </vt:lpstr>
      <vt:lpstr>Timescale for education settings to respond to a proposal to name them in an EHC plan: no change</vt:lpstr>
      <vt:lpstr>Complaints and rights of appeal of parents and young persons: no change</vt:lpstr>
      <vt:lpstr>Final tips</vt:lpstr>
      <vt:lpstr>Supporting vulnerable children and people during the coronavirus (COVID-19) outbreak - actions for educational providers and other partners</vt:lpstr>
      <vt:lpstr>PowerPoint Presentation</vt:lpstr>
      <vt:lpstr>When and how do we decide when it is appropriate?</vt:lpstr>
      <vt:lpstr>PowerPoint Presentation</vt:lpstr>
      <vt:lpstr>(SEND) risk assessments</vt:lpstr>
      <vt:lpstr>EHC plans can safely be supported at home. This could be for various reasons, including because</vt:lpstr>
      <vt:lpstr>Risk assessments should consider which children and young people with EHC plans may benefit more from remaining at school or college than at home.</vt:lpstr>
      <vt:lpstr>Special schools, special post-16 institutions and hospital schools, settings should</vt:lpstr>
      <vt:lpstr>Resources</vt:lpstr>
      <vt:lpstr>Agreed Definitions of Learning Difficulties - Working Group outcomes</vt:lpstr>
      <vt:lpstr>Why do we need this?</vt:lpstr>
      <vt:lpstr>Who was on the Working Group?</vt:lpstr>
      <vt:lpstr>Definitions</vt:lpstr>
      <vt:lpstr>PowerPoint Presentation</vt:lpstr>
      <vt:lpstr>Normal Distribution and Child Development</vt:lpstr>
      <vt:lpstr>Intellectual Impairment</vt:lpstr>
      <vt:lpstr>Intellectual Impairment </vt:lpstr>
      <vt:lpstr>Social or Adaptive Dysfunction</vt:lpstr>
      <vt:lpstr>Early Onset</vt:lpstr>
      <vt:lpstr>The Continuum of Learning Difficulties</vt:lpstr>
      <vt:lpstr>The Continuum of Learning Difficulties</vt:lpstr>
      <vt:lpstr>The Continuum of Learning Difficulties</vt:lpstr>
      <vt:lpstr>The Continuum of Learning Difficulties</vt:lpstr>
      <vt:lpstr>Next Steps</vt:lpstr>
      <vt:lpstr>The Matrix (of Need) Reloaded</vt:lpstr>
      <vt:lpstr>Why amend?</vt:lpstr>
      <vt:lpstr>Key Changes</vt:lpstr>
      <vt:lpstr>Where to Find the New Document</vt:lpstr>
      <vt:lpstr>SCIL Team</vt:lpstr>
      <vt:lpstr>Introduction to the SCIL Team</vt:lpstr>
      <vt:lpstr>What is the SCIL Team?</vt:lpstr>
      <vt:lpstr>What is the SCIL Team?</vt:lpstr>
      <vt:lpstr>What is the SCIL Team?</vt:lpstr>
      <vt:lpstr>Our Leadership Team Each key area has a Lead Specialist Teacher.  We also have a Lead Specialist Officer and a Business Support Manager.</vt:lpstr>
      <vt:lpstr>Who are the SCIL Team?</vt:lpstr>
      <vt:lpstr>What can we do to help?</vt:lpstr>
      <vt:lpstr>How to access the SCIL team</vt:lpstr>
      <vt:lpstr>How to access the SCIL team</vt:lpstr>
      <vt:lpstr>SCIL team - Service delivery review </vt:lpstr>
      <vt:lpstr>Our strengths</vt:lpstr>
      <vt:lpstr>SCIL team - Service delivery review </vt:lpstr>
      <vt:lpstr>SCIL team - Service delivery review </vt:lpstr>
      <vt:lpstr>SCIL team - Service delivery review </vt:lpstr>
      <vt:lpstr>A co-ordinated response to SEND across Bradford</vt:lpstr>
      <vt:lpstr>SCIL team - Service delivery review </vt:lpstr>
      <vt:lpstr>SEND and School Improvement</vt:lpstr>
      <vt:lpstr>SEND  SUPPORT </vt:lpstr>
      <vt:lpstr>SEND focus visits</vt:lpstr>
      <vt:lpstr>Working with families</vt:lpstr>
      <vt:lpstr>Quality First Teaching</vt:lpstr>
      <vt:lpstr>Annual Reviews</vt:lpstr>
      <vt:lpstr>Integrated Assessment Team  Annual Reviews </vt:lpstr>
      <vt:lpstr>Aims of the session</vt:lpstr>
      <vt:lpstr>What is a Review?</vt:lpstr>
      <vt:lpstr>Timeline part 1</vt:lpstr>
      <vt:lpstr>New Paperwork: Part 1</vt:lpstr>
      <vt:lpstr>NEW: Preparation for adulthood</vt:lpstr>
      <vt:lpstr>Preparation for adulthood</vt:lpstr>
      <vt:lpstr>Remember when proposing changes to Section B</vt:lpstr>
      <vt:lpstr>Holding the review</vt:lpstr>
      <vt:lpstr>New Paperwork: Part 2 at the review</vt:lpstr>
      <vt:lpstr>Important things to note</vt:lpstr>
      <vt:lpstr>Agreed actions/requests following the review</vt:lpstr>
      <vt:lpstr>Timeline part 2: After the review</vt:lpstr>
      <vt:lpstr>Transition reviews</vt:lpstr>
      <vt:lpstr>Support</vt:lpstr>
      <vt:lpstr>Correspondence</vt:lpstr>
      <vt:lpstr>When will families find out?</vt:lpstr>
      <vt:lpstr>Things to look out for</vt:lpstr>
      <vt:lpstr>Thank you</vt:lpstr>
      <vt:lpstr>EP Traded Services 2020- 21</vt:lpstr>
      <vt:lpstr>Senco Network Online Forum</vt:lpstr>
      <vt:lpstr>Questions</vt:lpstr>
    </vt:vector>
  </TitlesOfParts>
  <Company>CBMDC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219</cp:revision>
  <cp:lastPrinted>2019-09-09T16:04:41Z</cp:lastPrinted>
  <dcterms:created xsi:type="dcterms:W3CDTF">2017-01-23T10:10:23Z</dcterms:created>
  <dcterms:modified xsi:type="dcterms:W3CDTF">2020-05-21T14:51:08Z</dcterms:modified>
</cp:coreProperties>
</file>