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60"/>
  </p:notesMasterIdLst>
  <p:handoutMasterIdLst>
    <p:handoutMasterId r:id="rId61"/>
  </p:handoutMasterIdLst>
  <p:sldIdLst>
    <p:sldId id="256" r:id="rId5"/>
    <p:sldId id="335" r:id="rId6"/>
    <p:sldId id="482" r:id="rId7"/>
    <p:sldId id="516" r:id="rId8"/>
    <p:sldId id="518" r:id="rId9"/>
    <p:sldId id="517" r:id="rId10"/>
    <p:sldId id="540" r:id="rId11"/>
    <p:sldId id="541" r:id="rId12"/>
    <p:sldId id="543" r:id="rId13"/>
    <p:sldId id="546" r:id="rId14"/>
    <p:sldId id="547" r:id="rId15"/>
    <p:sldId id="548" r:id="rId16"/>
    <p:sldId id="550" r:id="rId17"/>
    <p:sldId id="551" r:id="rId18"/>
    <p:sldId id="552" r:id="rId19"/>
    <p:sldId id="553" r:id="rId20"/>
    <p:sldId id="554" r:id="rId21"/>
    <p:sldId id="555" r:id="rId22"/>
    <p:sldId id="556" r:id="rId23"/>
    <p:sldId id="557" r:id="rId24"/>
    <p:sldId id="558" r:id="rId25"/>
    <p:sldId id="529" r:id="rId26"/>
    <p:sldId id="530" r:id="rId27"/>
    <p:sldId id="531" r:id="rId28"/>
    <p:sldId id="532" r:id="rId29"/>
    <p:sldId id="533" r:id="rId30"/>
    <p:sldId id="534" r:id="rId31"/>
    <p:sldId id="535" r:id="rId32"/>
    <p:sldId id="536" r:id="rId33"/>
    <p:sldId id="537" r:id="rId34"/>
    <p:sldId id="538" r:id="rId35"/>
    <p:sldId id="539" r:id="rId36"/>
    <p:sldId id="483" r:id="rId37"/>
    <p:sldId id="519" r:id="rId38"/>
    <p:sldId id="520" r:id="rId39"/>
    <p:sldId id="522" r:id="rId40"/>
    <p:sldId id="523" r:id="rId41"/>
    <p:sldId id="432" r:id="rId42"/>
    <p:sldId id="521"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528" r:id="rId58"/>
    <p:sldId id="383"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384" autoAdjust="0"/>
  </p:normalViewPr>
  <p:slideViewPr>
    <p:cSldViewPr>
      <p:cViewPr>
        <p:scale>
          <a:sx n="100" d="100"/>
          <a:sy n="100" d="100"/>
        </p:scale>
        <p:origin x="-516" y="792"/>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AA8F0-118F-412A-948D-B6C9CBFE63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8BAF2F9E-078E-4948-86D2-FDB6A1DE4259}">
      <dgm:prSet phldrT="[Text]"/>
      <dgm:spPr/>
      <dgm:t>
        <a:bodyPr/>
        <a:lstStyle/>
        <a:p>
          <a:r>
            <a:rPr lang="en-GB" dirty="0" smtClean="0"/>
            <a:t>Strategic Director – </a:t>
          </a:r>
          <a:r>
            <a:rPr lang="en-GB" b="1" i="0" dirty="0" smtClean="0"/>
            <a:t>Mark Douglas</a:t>
          </a:r>
          <a:r>
            <a:rPr lang="en-GB" b="0" i="0" dirty="0" smtClean="0"/>
            <a:t> </a:t>
          </a:r>
          <a:endParaRPr lang="en-GB" dirty="0"/>
        </a:p>
      </dgm:t>
    </dgm:pt>
    <dgm:pt modelId="{6B5CDF5A-BC96-404B-8B5C-AD9E0327A5CA}" type="parTrans" cxnId="{6206E3BC-3118-4A15-8232-8B1D64721D82}">
      <dgm:prSet/>
      <dgm:spPr/>
      <dgm:t>
        <a:bodyPr/>
        <a:lstStyle/>
        <a:p>
          <a:endParaRPr lang="en-GB"/>
        </a:p>
      </dgm:t>
    </dgm:pt>
    <dgm:pt modelId="{1C4F1616-6FB1-427D-8C08-BC898CD0A777}" type="sibTrans" cxnId="{6206E3BC-3118-4A15-8232-8B1D64721D82}">
      <dgm:prSet/>
      <dgm:spPr/>
      <dgm:t>
        <a:bodyPr/>
        <a:lstStyle/>
        <a:p>
          <a:endParaRPr lang="en-GB"/>
        </a:p>
      </dgm:t>
    </dgm:pt>
    <dgm:pt modelId="{9F42C453-075F-4A62-A1CE-C24876D23124}" type="asst">
      <dgm:prSet phldrT="[Text]"/>
      <dgm:spPr/>
      <dgm:t>
        <a:bodyPr/>
        <a:lstStyle/>
        <a:p>
          <a:r>
            <a:rPr lang="en-GB" dirty="0" smtClean="0"/>
            <a:t>Deputy Director – Marium Haque</a:t>
          </a:r>
          <a:endParaRPr lang="en-GB" dirty="0"/>
        </a:p>
      </dgm:t>
    </dgm:pt>
    <dgm:pt modelId="{1F81DBBC-9210-4B36-A232-D65DF97DBBE1}" type="parTrans" cxnId="{0663F3DE-1B44-4C8E-BF69-64B41044A09F}">
      <dgm:prSet/>
      <dgm:spPr/>
      <dgm:t>
        <a:bodyPr/>
        <a:lstStyle/>
        <a:p>
          <a:endParaRPr lang="en-GB"/>
        </a:p>
      </dgm:t>
    </dgm:pt>
    <dgm:pt modelId="{2DF3D304-2558-4030-B94A-2E8AFAB0661A}" type="sibTrans" cxnId="{0663F3DE-1B44-4C8E-BF69-64B41044A09F}">
      <dgm:prSet/>
      <dgm:spPr/>
      <dgm:t>
        <a:bodyPr/>
        <a:lstStyle/>
        <a:p>
          <a:endParaRPr lang="en-GB"/>
        </a:p>
      </dgm:t>
    </dgm:pt>
    <dgm:pt modelId="{D904ACA8-819F-44DA-90A0-AB10CB91E22A}">
      <dgm:prSet phldrT="[Text]"/>
      <dgm:spPr/>
      <dgm:t>
        <a:bodyPr/>
        <a:lstStyle/>
        <a:p>
          <a:r>
            <a:rPr lang="en-GB" dirty="0" smtClean="0"/>
            <a:t>SEND Assessment and Psychology – Niall Devlin</a:t>
          </a:r>
          <a:endParaRPr lang="en-GB" dirty="0"/>
        </a:p>
      </dgm:t>
    </dgm:pt>
    <dgm:pt modelId="{F82646D5-F827-41A9-BE5D-A8208CD58634}" type="parTrans" cxnId="{63A82B51-79EB-4434-B426-3C25DDE0DF02}">
      <dgm:prSet/>
      <dgm:spPr/>
      <dgm:t>
        <a:bodyPr/>
        <a:lstStyle/>
        <a:p>
          <a:endParaRPr lang="en-GB"/>
        </a:p>
      </dgm:t>
    </dgm:pt>
    <dgm:pt modelId="{8A58A6C0-0996-496C-AEBF-243324D26530}" type="sibTrans" cxnId="{63A82B51-79EB-4434-B426-3C25DDE0DF02}">
      <dgm:prSet/>
      <dgm:spPr/>
      <dgm:t>
        <a:bodyPr/>
        <a:lstStyle/>
        <a:p>
          <a:endParaRPr lang="en-GB"/>
        </a:p>
      </dgm:t>
    </dgm:pt>
    <dgm:pt modelId="{BD4065A9-42CC-40A8-B1FB-4F7C80BD63ED}">
      <dgm:prSet phldrT="[Text]"/>
      <dgm:spPr/>
      <dgm:t>
        <a:bodyPr/>
        <a:lstStyle/>
        <a:p>
          <a:r>
            <a:rPr lang="en-GB" dirty="0" smtClean="0"/>
            <a:t>Strategy Manager – Lynn Donohue</a:t>
          </a:r>
          <a:endParaRPr lang="en-GB" dirty="0"/>
        </a:p>
      </dgm:t>
    </dgm:pt>
    <dgm:pt modelId="{CCDE2EE2-A6C8-4C90-9496-6C8FB6FE1D49}" type="parTrans" cxnId="{3F7C8240-AE07-46F9-B3B5-13A7893D0DE4}">
      <dgm:prSet/>
      <dgm:spPr/>
      <dgm:t>
        <a:bodyPr/>
        <a:lstStyle/>
        <a:p>
          <a:endParaRPr lang="en-GB"/>
        </a:p>
      </dgm:t>
    </dgm:pt>
    <dgm:pt modelId="{7C27E986-748A-45A2-8409-EF29DB156B01}" type="sibTrans" cxnId="{3F7C8240-AE07-46F9-B3B5-13A7893D0DE4}">
      <dgm:prSet/>
      <dgm:spPr/>
      <dgm:t>
        <a:bodyPr/>
        <a:lstStyle/>
        <a:p>
          <a:endParaRPr lang="en-GB"/>
        </a:p>
      </dgm:t>
    </dgm:pt>
    <dgm:pt modelId="{FA2653BE-D179-4A95-BD91-B174E9A1E650}">
      <dgm:prSet phldrT="[Text]"/>
      <dgm:spPr/>
      <dgm:t>
        <a:bodyPr/>
        <a:lstStyle/>
        <a:p>
          <a:r>
            <a:rPr lang="en-GB" dirty="0" smtClean="0"/>
            <a:t>SEND Transformation and Compliance – Jane Hall</a:t>
          </a:r>
          <a:endParaRPr lang="en-GB" dirty="0"/>
        </a:p>
      </dgm:t>
    </dgm:pt>
    <dgm:pt modelId="{49CF5311-52B2-4E1C-8560-5CEE1162905E}" type="parTrans" cxnId="{1CDB065C-C3A1-4C5E-B5B2-957DE673FB4C}">
      <dgm:prSet/>
      <dgm:spPr/>
      <dgm:t>
        <a:bodyPr/>
        <a:lstStyle/>
        <a:p>
          <a:endParaRPr lang="en-GB"/>
        </a:p>
      </dgm:t>
    </dgm:pt>
    <dgm:pt modelId="{16B074FC-DE68-429C-9D27-B057526221E4}" type="sibTrans" cxnId="{1CDB065C-C3A1-4C5E-B5B2-957DE673FB4C}">
      <dgm:prSet/>
      <dgm:spPr/>
      <dgm:t>
        <a:bodyPr/>
        <a:lstStyle/>
        <a:p>
          <a:endParaRPr lang="en-GB"/>
        </a:p>
      </dgm:t>
    </dgm:pt>
    <dgm:pt modelId="{BD89BEE8-AA00-4740-9942-0759590F310D}" type="pres">
      <dgm:prSet presAssocID="{0A0AA8F0-118F-412A-948D-B6C9CBFE63A9}" presName="hierChild1" presStyleCnt="0">
        <dgm:presLayoutVars>
          <dgm:orgChart val="1"/>
          <dgm:chPref val="1"/>
          <dgm:dir/>
          <dgm:animOne val="branch"/>
          <dgm:animLvl val="lvl"/>
          <dgm:resizeHandles/>
        </dgm:presLayoutVars>
      </dgm:prSet>
      <dgm:spPr/>
      <dgm:t>
        <a:bodyPr/>
        <a:lstStyle/>
        <a:p>
          <a:endParaRPr lang="en-GB"/>
        </a:p>
      </dgm:t>
    </dgm:pt>
    <dgm:pt modelId="{B2510336-F711-4CBA-83E6-F2AB183E04C0}" type="pres">
      <dgm:prSet presAssocID="{8BAF2F9E-078E-4948-86D2-FDB6A1DE4259}" presName="hierRoot1" presStyleCnt="0">
        <dgm:presLayoutVars>
          <dgm:hierBranch val="init"/>
        </dgm:presLayoutVars>
      </dgm:prSet>
      <dgm:spPr/>
    </dgm:pt>
    <dgm:pt modelId="{6FE96135-36DA-43A8-92F2-E59F04E96550}" type="pres">
      <dgm:prSet presAssocID="{8BAF2F9E-078E-4948-86D2-FDB6A1DE4259}" presName="rootComposite1" presStyleCnt="0"/>
      <dgm:spPr/>
    </dgm:pt>
    <dgm:pt modelId="{69F3947D-4718-433C-B3D6-619E6713757F}" type="pres">
      <dgm:prSet presAssocID="{8BAF2F9E-078E-4948-86D2-FDB6A1DE4259}" presName="rootText1" presStyleLbl="node0" presStyleIdx="0" presStyleCnt="1">
        <dgm:presLayoutVars>
          <dgm:chPref val="3"/>
        </dgm:presLayoutVars>
      </dgm:prSet>
      <dgm:spPr/>
      <dgm:t>
        <a:bodyPr/>
        <a:lstStyle/>
        <a:p>
          <a:endParaRPr lang="en-GB"/>
        </a:p>
      </dgm:t>
    </dgm:pt>
    <dgm:pt modelId="{0E88E6CD-3A37-4B43-9E71-BC409E3483A6}" type="pres">
      <dgm:prSet presAssocID="{8BAF2F9E-078E-4948-86D2-FDB6A1DE4259}" presName="rootConnector1" presStyleLbl="node1" presStyleIdx="0" presStyleCnt="0"/>
      <dgm:spPr/>
      <dgm:t>
        <a:bodyPr/>
        <a:lstStyle/>
        <a:p>
          <a:endParaRPr lang="en-GB"/>
        </a:p>
      </dgm:t>
    </dgm:pt>
    <dgm:pt modelId="{0BC63C85-18FF-4F22-BE2B-7C7525B7D746}" type="pres">
      <dgm:prSet presAssocID="{8BAF2F9E-078E-4948-86D2-FDB6A1DE4259}" presName="hierChild2" presStyleCnt="0"/>
      <dgm:spPr/>
    </dgm:pt>
    <dgm:pt modelId="{E8D7AF82-B386-4902-89E3-0BDAF1B14EF2}" type="pres">
      <dgm:prSet presAssocID="{F82646D5-F827-41A9-BE5D-A8208CD58634}" presName="Name37" presStyleLbl="parChTrans1D2" presStyleIdx="0" presStyleCnt="4"/>
      <dgm:spPr/>
      <dgm:t>
        <a:bodyPr/>
        <a:lstStyle/>
        <a:p>
          <a:endParaRPr lang="en-GB"/>
        </a:p>
      </dgm:t>
    </dgm:pt>
    <dgm:pt modelId="{CEBC0B43-B334-49EE-8939-A3EE59280084}" type="pres">
      <dgm:prSet presAssocID="{D904ACA8-819F-44DA-90A0-AB10CB91E22A}" presName="hierRoot2" presStyleCnt="0">
        <dgm:presLayoutVars>
          <dgm:hierBranch val="init"/>
        </dgm:presLayoutVars>
      </dgm:prSet>
      <dgm:spPr/>
    </dgm:pt>
    <dgm:pt modelId="{082F4DB7-1FE4-455C-94E4-D47B4E211C24}" type="pres">
      <dgm:prSet presAssocID="{D904ACA8-819F-44DA-90A0-AB10CB91E22A}" presName="rootComposite" presStyleCnt="0"/>
      <dgm:spPr/>
    </dgm:pt>
    <dgm:pt modelId="{E18AFDE1-17B4-46B6-A1D9-2297B88E4875}" type="pres">
      <dgm:prSet presAssocID="{D904ACA8-819F-44DA-90A0-AB10CB91E22A}" presName="rootText" presStyleLbl="node2" presStyleIdx="0" presStyleCnt="3">
        <dgm:presLayoutVars>
          <dgm:chPref val="3"/>
        </dgm:presLayoutVars>
      </dgm:prSet>
      <dgm:spPr/>
      <dgm:t>
        <a:bodyPr/>
        <a:lstStyle/>
        <a:p>
          <a:endParaRPr lang="en-GB"/>
        </a:p>
      </dgm:t>
    </dgm:pt>
    <dgm:pt modelId="{E8EF4324-E910-43E5-9BF7-EC937BEA3869}" type="pres">
      <dgm:prSet presAssocID="{D904ACA8-819F-44DA-90A0-AB10CB91E22A}" presName="rootConnector" presStyleLbl="node2" presStyleIdx="0" presStyleCnt="3"/>
      <dgm:spPr/>
      <dgm:t>
        <a:bodyPr/>
        <a:lstStyle/>
        <a:p>
          <a:endParaRPr lang="en-GB"/>
        </a:p>
      </dgm:t>
    </dgm:pt>
    <dgm:pt modelId="{C6762D52-B073-4562-80AF-916FC40F8402}" type="pres">
      <dgm:prSet presAssocID="{D904ACA8-819F-44DA-90A0-AB10CB91E22A}" presName="hierChild4" presStyleCnt="0"/>
      <dgm:spPr/>
    </dgm:pt>
    <dgm:pt modelId="{FBE6C205-166B-4650-AE13-0FB37F7F1E4F}" type="pres">
      <dgm:prSet presAssocID="{D904ACA8-819F-44DA-90A0-AB10CB91E22A}" presName="hierChild5" presStyleCnt="0"/>
      <dgm:spPr/>
    </dgm:pt>
    <dgm:pt modelId="{64365DA3-590A-4109-B227-5C5557F1A573}" type="pres">
      <dgm:prSet presAssocID="{CCDE2EE2-A6C8-4C90-9496-6C8FB6FE1D49}" presName="Name37" presStyleLbl="parChTrans1D2" presStyleIdx="1" presStyleCnt="4"/>
      <dgm:spPr/>
      <dgm:t>
        <a:bodyPr/>
        <a:lstStyle/>
        <a:p>
          <a:endParaRPr lang="en-GB"/>
        </a:p>
      </dgm:t>
    </dgm:pt>
    <dgm:pt modelId="{6CFDC170-9992-41A0-AD57-DD6B7869643B}" type="pres">
      <dgm:prSet presAssocID="{BD4065A9-42CC-40A8-B1FB-4F7C80BD63ED}" presName="hierRoot2" presStyleCnt="0">
        <dgm:presLayoutVars>
          <dgm:hierBranch val="init"/>
        </dgm:presLayoutVars>
      </dgm:prSet>
      <dgm:spPr/>
    </dgm:pt>
    <dgm:pt modelId="{49CDBDD1-5D7C-491C-BD24-B082AE0472B3}" type="pres">
      <dgm:prSet presAssocID="{BD4065A9-42CC-40A8-B1FB-4F7C80BD63ED}" presName="rootComposite" presStyleCnt="0"/>
      <dgm:spPr/>
    </dgm:pt>
    <dgm:pt modelId="{1BA5BEDF-7D92-4064-841E-510EE8216678}" type="pres">
      <dgm:prSet presAssocID="{BD4065A9-42CC-40A8-B1FB-4F7C80BD63ED}" presName="rootText" presStyleLbl="node2" presStyleIdx="1" presStyleCnt="3">
        <dgm:presLayoutVars>
          <dgm:chPref val="3"/>
        </dgm:presLayoutVars>
      </dgm:prSet>
      <dgm:spPr/>
      <dgm:t>
        <a:bodyPr/>
        <a:lstStyle/>
        <a:p>
          <a:endParaRPr lang="en-GB"/>
        </a:p>
      </dgm:t>
    </dgm:pt>
    <dgm:pt modelId="{0A3BFEBE-459F-4165-9140-BE6DE2889B78}" type="pres">
      <dgm:prSet presAssocID="{BD4065A9-42CC-40A8-B1FB-4F7C80BD63ED}" presName="rootConnector" presStyleLbl="node2" presStyleIdx="1" presStyleCnt="3"/>
      <dgm:spPr/>
      <dgm:t>
        <a:bodyPr/>
        <a:lstStyle/>
        <a:p>
          <a:endParaRPr lang="en-GB"/>
        </a:p>
      </dgm:t>
    </dgm:pt>
    <dgm:pt modelId="{D5127AAE-5872-4BA2-B0D5-705C2079DED1}" type="pres">
      <dgm:prSet presAssocID="{BD4065A9-42CC-40A8-B1FB-4F7C80BD63ED}" presName="hierChild4" presStyleCnt="0"/>
      <dgm:spPr/>
    </dgm:pt>
    <dgm:pt modelId="{957E983B-8B99-4DF6-8869-838387E84474}" type="pres">
      <dgm:prSet presAssocID="{BD4065A9-42CC-40A8-B1FB-4F7C80BD63ED}" presName="hierChild5" presStyleCnt="0"/>
      <dgm:spPr/>
    </dgm:pt>
    <dgm:pt modelId="{B061B51B-5657-41E9-BCDE-C77E9F410B1B}" type="pres">
      <dgm:prSet presAssocID="{49CF5311-52B2-4E1C-8560-5CEE1162905E}" presName="Name37" presStyleLbl="parChTrans1D2" presStyleIdx="2" presStyleCnt="4"/>
      <dgm:spPr/>
      <dgm:t>
        <a:bodyPr/>
        <a:lstStyle/>
        <a:p>
          <a:endParaRPr lang="en-GB"/>
        </a:p>
      </dgm:t>
    </dgm:pt>
    <dgm:pt modelId="{71625A87-4C15-41D9-94F9-7DB8C5B8D8B0}" type="pres">
      <dgm:prSet presAssocID="{FA2653BE-D179-4A95-BD91-B174E9A1E650}" presName="hierRoot2" presStyleCnt="0">
        <dgm:presLayoutVars>
          <dgm:hierBranch val="init"/>
        </dgm:presLayoutVars>
      </dgm:prSet>
      <dgm:spPr/>
    </dgm:pt>
    <dgm:pt modelId="{4E414E97-DE9C-4A43-861B-E3B734651178}" type="pres">
      <dgm:prSet presAssocID="{FA2653BE-D179-4A95-BD91-B174E9A1E650}" presName="rootComposite" presStyleCnt="0"/>
      <dgm:spPr/>
    </dgm:pt>
    <dgm:pt modelId="{199585F9-95C6-471E-9A3A-F3555543E829}" type="pres">
      <dgm:prSet presAssocID="{FA2653BE-D179-4A95-BD91-B174E9A1E650}" presName="rootText" presStyleLbl="node2" presStyleIdx="2" presStyleCnt="3">
        <dgm:presLayoutVars>
          <dgm:chPref val="3"/>
        </dgm:presLayoutVars>
      </dgm:prSet>
      <dgm:spPr/>
      <dgm:t>
        <a:bodyPr/>
        <a:lstStyle/>
        <a:p>
          <a:endParaRPr lang="en-GB"/>
        </a:p>
      </dgm:t>
    </dgm:pt>
    <dgm:pt modelId="{98454CC8-F4D6-41BC-8EE6-75D3B5514B27}" type="pres">
      <dgm:prSet presAssocID="{FA2653BE-D179-4A95-BD91-B174E9A1E650}" presName="rootConnector" presStyleLbl="node2" presStyleIdx="2" presStyleCnt="3"/>
      <dgm:spPr/>
      <dgm:t>
        <a:bodyPr/>
        <a:lstStyle/>
        <a:p>
          <a:endParaRPr lang="en-GB"/>
        </a:p>
      </dgm:t>
    </dgm:pt>
    <dgm:pt modelId="{4CA5A4A8-16C5-4DE8-BC60-05F95533C2EB}" type="pres">
      <dgm:prSet presAssocID="{FA2653BE-D179-4A95-BD91-B174E9A1E650}" presName="hierChild4" presStyleCnt="0"/>
      <dgm:spPr/>
    </dgm:pt>
    <dgm:pt modelId="{A0D739D9-5134-4094-8E65-E8DD932D8010}" type="pres">
      <dgm:prSet presAssocID="{FA2653BE-D179-4A95-BD91-B174E9A1E650}" presName="hierChild5" presStyleCnt="0"/>
      <dgm:spPr/>
    </dgm:pt>
    <dgm:pt modelId="{AB597E21-5039-4FEE-A94D-0225F0E79B67}" type="pres">
      <dgm:prSet presAssocID="{8BAF2F9E-078E-4948-86D2-FDB6A1DE4259}" presName="hierChild3" presStyleCnt="0"/>
      <dgm:spPr/>
    </dgm:pt>
    <dgm:pt modelId="{F30AADF0-8202-4591-AB4B-2A5DF1F90A92}" type="pres">
      <dgm:prSet presAssocID="{1F81DBBC-9210-4B36-A232-D65DF97DBBE1}" presName="Name111" presStyleLbl="parChTrans1D2" presStyleIdx="3" presStyleCnt="4"/>
      <dgm:spPr/>
      <dgm:t>
        <a:bodyPr/>
        <a:lstStyle/>
        <a:p>
          <a:endParaRPr lang="en-GB"/>
        </a:p>
      </dgm:t>
    </dgm:pt>
    <dgm:pt modelId="{09020A06-6330-4681-A381-88843E653BBC}" type="pres">
      <dgm:prSet presAssocID="{9F42C453-075F-4A62-A1CE-C24876D23124}" presName="hierRoot3" presStyleCnt="0">
        <dgm:presLayoutVars>
          <dgm:hierBranch val="init"/>
        </dgm:presLayoutVars>
      </dgm:prSet>
      <dgm:spPr/>
    </dgm:pt>
    <dgm:pt modelId="{A19C8FFF-EF92-4E05-819E-DEA3CEEC6FCD}" type="pres">
      <dgm:prSet presAssocID="{9F42C453-075F-4A62-A1CE-C24876D23124}" presName="rootComposite3" presStyleCnt="0"/>
      <dgm:spPr/>
    </dgm:pt>
    <dgm:pt modelId="{C97C6A35-0FA5-40CD-BD49-EC14791861E8}" type="pres">
      <dgm:prSet presAssocID="{9F42C453-075F-4A62-A1CE-C24876D23124}" presName="rootText3" presStyleLbl="asst1" presStyleIdx="0" presStyleCnt="1" custLinFactNeighborX="57975" custLinFactNeighborY="1516">
        <dgm:presLayoutVars>
          <dgm:chPref val="3"/>
        </dgm:presLayoutVars>
      </dgm:prSet>
      <dgm:spPr/>
      <dgm:t>
        <a:bodyPr/>
        <a:lstStyle/>
        <a:p>
          <a:endParaRPr lang="en-GB"/>
        </a:p>
      </dgm:t>
    </dgm:pt>
    <dgm:pt modelId="{C284AE7F-99F7-481C-BE4C-66370FCDF619}" type="pres">
      <dgm:prSet presAssocID="{9F42C453-075F-4A62-A1CE-C24876D23124}" presName="rootConnector3" presStyleLbl="asst1" presStyleIdx="0" presStyleCnt="1"/>
      <dgm:spPr/>
      <dgm:t>
        <a:bodyPr/>
        <a:lstStyle/>
        <a:p>
          <a:endParaRPr lang="en-GB"/>
        </a:p>
      </dgm:t>
    </dgm:pt>
    <dgm:pt modelId="{483766E9-F23C-4F48-B54E-45CA952E4A4D}" type="pres">
      <dgm:prSet presAssocID="{9F42C453-075F-4A62-A1CE-C24876D23124}" presName="hierChild6" presStyleCnt="0"/>
      <dgm:spPr/>
    </dgm:pt>
    <dgm:pt modelId="{FEBA47B3-B1CC-4812-BA03-8333C143FDE2}" type="pres">
      <dgm:prSet presAssocID="{9F42C453-075F-4A62-A1CE-C24876D23124}" presName="hierChild7" presStyleCnt="0"/>
      <dgm:spPr/>
    </dgm:pt>
  </dgm:ptLst>
  <dgm:cxnLst>
    <dgm:cxn modelId="{1CDB065C-C3A1-4C5E-B5B2-957DE673FB4C}" srcId="{8BAF2F9E-078E-4948-86D2-FDB6A1DE4259}" destId="{FA2653BE-D179-4A95-BD91-B174E9A1E650}" srcOrd="3" destOrd="0" parTransId="{49CF5311-52B2-4E1C-8560-5CEE1162905E}" sibTransId="{16B074FC-DE68-429C-9D27-B057526221E4}"/>
    <dgm:cxn modelId="{8A686CFA-1E6F-41EE-9479-7F34266FD064}" type="presOf" srcId="{9F42C453-075F-4A62-A1CE-C24876D23124}" destId="{C97C6A35-0FA5-40CD-BD49-EC14791861E8}" srcOrd="0" destOrd="0" presId="urn:microsoft.com/office/officeart/2005/8/layout/orgChart1"/>
    <dgm:cxn modelId="{63A82B51-79EB-4434-B426-3C25DDE0DF02}" srcId="{8BAF2F9E-078E-4948-86D2-FDB6A1DE4259}" destId="{D904ACA8-819F-44DA-90A0-AB10CB91E22A}" srcOrd="1" destOrd="0" parTransId="{F82646D5-F827-41A9-BE5D-A8208CD58634}" sibTransId="{8A58A6C0-0996-496C-AEBF-243324D26530}"/>
    <dgm:cxn modelId="{940045F6-2978-440F-8DF4-E6AE55B58FC9}" type="presOf" srcId="{FA2653BE-D179-4A95-BD91-B174E9A1E650}" destId="{199585F9-95C6-471E-9A3A-F3555543E829}" srcOrd="0" destOrd="0" presId="urn:microsoft.com/office/officeart/2005/8/layout/orgChart1"/>
    <dgm:cxn modelId="{3F7C8240-AE07-46F9-B3B5-13A7893D0DE4}" srcId="{8BAF2F9E-078E-4948-86D2-FDB6A1DE4259}" destId="{BD4065A9-42CC-40A8-B1FB-4F7C80BD63ED}" srcOrd="2" destOrd="0" parTransId="{CCDE2EE2-A6C8-4C90-9496-6C8FB6FE1D49}" sibTransId="{7C27E986-748A-45A2-8409-EF29DB156B01}"/>
    <dgm:cxn modelId="{0663F3DE-1B44-4C8E-BF69-64B41044A09F}" srcId="{8BAF2F9E-078E-4948-86D2-FDB6A1DE4259}" destId="{9F42C453-075F-4A62-A1CE-C24876D23124}" srcOrd="0" destOrd="0" parTransId="{1F81DBBC-9210-4B36-A232-D65DF97DBBE1}" sibTransId="{2DF3D304-2558-4030-B94A-2E8AFAB0661A}"/>
    <dgm:cxn modelId="{FFB58587-E8AB-4BD7-B1AC-9FAC8C9E02CD}" type="presOf" srcId="{CCDE2EE2-A6C8-4C90-9496-6C8FB6FE1D49}" destId="{64365DA3-590A-4109-B227-5C5557F1A573}" srcOrd="0" destOrd="0" presId="urn:microsoft.com/office/officeart/2005/8/layout/orgChart1"/>
    <dgm:cxn modelId="{6206E3BC-3118-4A15-8232-8B1D64721D82}" srcId="{0A0AA8F0-118F-412A-948D-B6C9CBFE63A9}" destId="{8BAF2F9E-078E-4948-86D2-FDB6A1DE4259}" srcOrd="0" destOrd="0" parTransId="{6B5CDF5A-BC96-404B-8B5C-AD9E0327A5CA}" sibTransId="{1C4F1616-6FB1-427D-8C08-BC898CD0A777}"/>
    <dgm:cxn modelId="{A5419728-CBE1-442F-9D4B-3FE6AA60E65F}" type="presOf" srcId="{D904ACA8-819F-44DA-90A0-AB10CB91E22A}" destId="{E18AFDE1-17B4-46B6-A1D9-2297B88E4875}" srcOrd="0" destOrd="0" presId="urn:microsoft.com/office/officeart/2005/8/layout/orgChart1"/>
    <dgm:cxn modelId="{1A567B9C-0FDE-435E-9ED4-821377E64162}" type="presOf" srcId="{8BAF2F9E-078E-4948-86D2-FDB6A1DE4259}" destId="{69F3947D-4718-433C-B3D6-619E6713757F}" srcOrd="0" destOrd="0" presId="urn:microsoft.com/office/officeart/2005/8/layout/orgChart1"/>
    <dgm:cxn modelId="{566B35C0-D702-4C42-9CEA-8EEF73591A43}" type="presOf" srcId="{FA2653BE-D179-4A95-BD91-B174E9A1E650}" destId="{98454CC8-F4D6-41BC-8EE6-75D3B5514B27}" srcOrd="1" destOrd="0" presId="urn:microsoft.com/office/officeart/2005/8/layout/orgChart1"/>
    <dgm:cxn modelId="{DD8207A8-8C72-4B58-B31B-F318E8DF7AB7}" type="presOf" srcId="{F82646D5-F827-41A9-BE5D-A8208CD58634}" destId="{E8D7AF82-B386-4902-89E3-0BDAF1B14EF2}" srcOrd="0" destOrd="0" presId="urn:microsoft.com/office/officeart/2005/8/layout/orgChart1"/>
    <dgm:cxn modelId="{E3AA39FA-F87D-41E8-BA0C-FD4A2F03D10B}" type="presOf" srcId="{8BAF2F9E-078E-4948-86D2-FDB6A1DE4259}" destId="{0E88E6CD-3A37-4B43-9E71-BC409E3483A6}" srcOrd="1" destOrd="0" presId="urn:microsoft.com/office/officeart/2005/8/layout/orgChart1"/>
    <dgm:cxn modelId="{946A5421-AB07-40C7-9639-AAE6564EB639}" type="presOf" srcId="{49CF5311-52B2-4E1C-8560-5CEE1162905E}" destId="{B061B51B-5657-41E9-BCDE-C77E9F410B1B}" srcOrd="0" destOrd="0" presId="urn:microsoft.com/office/officeart/2005/8/layout/orgChart1"/>
    <dgm:cxn modelId="{223CB112-B1BF-40F3-86A3-BB1C40FDC30A}" type="presOf" srcId="{D904ACA8-819F-44DA-90A0-AB10CB91E22A}" destId="{E8EF4324-E910-43E5-9BF7-EC937BEA3869}" srcOrd="1" destOrd="0" presId="urn:microsoft.com/office/officeart/2005/8/layout/orgChart1"/>
    <dgm:cxn modelId="{9E73A6EB-8BB5-4195-B3B9-3BC8E9F06871}" type="presOf" srcId="{BD4065A9-42CC-40A8-B1FB-4F7C80BD63ED}" destId="{0A3BFEBE-459F-4165-9140-BE6DE2889B78}" srcOrd="1" destOrd="0" presId="urn:microsoft.com/office/officeart/2005/8/layout/orgChart1"/>
    <dgm:cxn modelId="{0A0B0ADB-EC20-4A11-AFF3-B64A85330F46}" type="presOf" srcId="{9F42C453-075F-4A62-A1CE-C24876D23124}" destId="{C284AE7F-99F7-481C-BE4C-66370FCDF619}" srcOrd="1" destOrd="0" presId="urn:microsoft.com/office/officeart/2005/8/layout/orgChart1"/>
    <dgm:cxn modelId="{AA0D0213-6FFA-47A5-9BA2-0D2B1DFC5395}" type="presOf" srcId="{BD4065A9-42CC-40A8-B1FB-4F7C80BD63ED}" destId="{1BA5BEDF-7D92-4064-841E-510EE8216678}" srcOrd="0" destOrd="0" presId="urn:microsoft.com/office/officeart/2005/8/layout/orgChart1"/>
    <dgm:cxn modelId="{D517945E-BAF4-4781-8824-98854D594B05}" type="presOf" srcId="{1F81DBBC-9210-4B36-A232-D65DF97DBBE1}" destId="{F30AADF0-8202-4591-AB4B-2A5DF1F90A92}" srcOrd="0" destOrd="0" presId="urn:microsoft.com/office/officeart/2005/8/layout/orgChart1"/>
    <dgm:cxn modelId="{32F21F08-009F-47F0-A490-03FDB18E5516}" type="presOf" srcId="{0A0AA8F0-118F-412A-948D-B6C9CBFE63A9}" destId="{BD89BEE8-AA00-4740-9942-0759590F310D}" srcOrd="0" destOrd="0" presId="urn:microsoft.com/office/officeart/2005/8/layout/orgChart1"/>
    <dgm:cxn modelId="{97C23D92-F8C7-4CBF-A577-38B4D51846CF}" type="presParOf" srcId="{BD89BEE8-AA00-4740-9942-0759590F310D}" destId="{B2510336-F711-4CBA-83E6-F2AB183E04C0}" srcOrd="0" destOrd="0" presId="urn:microsoft.com/office/officeart/2005/8/layout/orgChart1"/>
    <dgm:cxn modelId="{C2908B45-F11A-459C-ABEB-2594EEF29804}" type="presParOf" srcId="{B2510336-F711-4CBA-83E6-F2AB183E04C0}" destId="{6FE96135-36DA-43A8-92F2-E59F04E96550}" srcOrd="0" destOrd="0" presId="urn:microsoft.com/office/officeart/2005/8/layout/orgChart1"/>
    <dgm:cxn modelId="{14CC6848-D759-4BE5-AC00-94E7ECAA244C}" type="presParOf" srcId="{6FE96135-36DA-43A8-92F2-E59F04E96550}" destId="{69F3947D-4718-433C-B3D6-619E6713757F}" srcOrd="0" destOrd="0" presId="urn:microsoft.com/office/officeart/2005/8/layout/orgChart1"/>
    <dgm:cxn modelId="{C2E7853D-2EA8-4485-83EA-98C4484F0FDC}" type="presParOf" srcId="{6FE96135-36DA-43A8-92F2-E59F04E96550}" destId="{0E88E6CD-3A37-4B43-9E71-BC409E3483A6}" srcOrd="1" destOrd="0" presId="urn:microsoft.com/office/officeart/2005/8/layout/orgChart1"/>
    <dgm:cxn modelId="{5967D972-54BE-4515-B349-88588FD2D604}" type="presParOf" srcId="{B2510336-F711-4CBA-83E6-F2AB183E04C0}" destId="{0BC63C85-18FF-4F22-BE2B-7C7525B7D746}" srcOrd="1" destOrd="0" presId="urn:microsoft.com/office/officeart/2005/8/layout/orgChart1"/>
    <dgm:cxn modelId="{4E49DFCE-29DC-4AA2-A726-63319907F6AA}" type="presParOf" srcId="{0BC63C85-18FF-4F22-BE2B-7C7525B7D746}" destId="{E8D7AF82-B386-4902-89E3-0BDAF1B14EF2}" srcOrd="0" destOrd="0" presId="urn:microsoft.com/office/officeart/2005/8/layout/orgChart1"/>
    <dgm:cxn modelId="{CFF2295D-80EA-4384-B5F0-311B0E35DF63}" type="presParOf" srcId="{0BC63C85-18FF-4F22-BE2B-7C7525B7D746}" destId="{CEBC0B43-B334-49EE-8939-A3EE59280084}" srcOrd="1" destOrd="0" presId="urn:microsoft.com/office/officeart/2005/8/layout/orgChart1"/>
    <dgm:cxn modelId="{F40C145B-E7E9-4405-8A8F-3811DBAA0ACC}" type="presParOf" srcId="{CEBC0B43-B334-49EE-8939-A3EE59280084}" destId="{082F4DB7-1FE4-455C-94E4-D47B4E211C24}" srcOrd="0" destOrd="0" presId="urn:microsoft.com/office/officeart/2005/8/layout/orgChart1"/>
    <dgm:cxn modelId="{E728CEFF-E709-41D6-A50F-006C01B05F1B}" type="presParOf" srcId="{082F4DB7-1FE4-455C-94E4-D47B4E211C24}" destId="{E18AFDE1-17B4-46B6-A1D9-2297B88E4875}" srcOrd="0" destOrd="0" presId="urn:microsoft.com/office/officeart/2005/8/layout/orgChart1"/>
    <dgm:cxn modelId="{C3F8C322-1839-45AB-9FF1-11E2D23798B4}" type="presParOf" srcId="{082F4DB7-1FE4-455C-94E4-D47B4E211C24}" destId="{E8EF4324-E910-43E5-9BF7-EC937BEA3869}" srcOrd="1" destOrd="0" presId="urn:microsoft.com/office/officeart/2005/8/layout/orgChart1"/>
    <dgm:cxn modelId="{19E8C759-717C-4543-A2DD-40A1CD3016F2}" type="presParOf" srcId="{CEBC0B43-B334-49EE-8939-A3EE59280084}" destId="{C6762D52-B073-4562-80AF-916FC40F8402}" srcOrd="1" destOrd="0" presId="urn:microsoft.com/office/officeart/2005/8/layout/orgChart1"/>
    <dgm:cxn modelId="{59C79360-FBEF-4325-902A-FBE7C72127C6}" type="presParOf" srcId="{CEBC0B43-B334-49EE-8939-A3EE59280084}" destId="{FBE6C205-166B-4650-AE13-0FB37F7F1E4F}" srcOrd="2" destOrd="0" presId="urn:microsoft.com/office/officeart/2005/8/layout/orgChart1"/>
    <dgm:cxn modelId="{9E8BD824-CCD5-48C6-8103-72E2AB161021}" type="presParOf" srcId="{0BC63C85-18FF-4F22-BE2B-7C7525B7D746}" destId="{64365DA3-590A-4109-B227-5C5557F1A573}" srcOrd="2" destOrd="0" presId="urn:microsoft.com/office/officeart/2005/8/layout/orgChart1"/>
    <dgm:cxn modelId="{6D456B99-6C00-4F89-96F1-9C674FB509C2}" type="presParOf" srcId="{0BC63C85-18FF-4F22-BE2B-7C7525B7D746}" destId="{6CFDC170-9992-41A0-AD57-DD6B7869643B}" srcOrd="3" destOrd="0" presId="urn:microsoft.com/office/officeart/2005/8/layout/orgChart1"/>
    <dgm:cxn modelId="{EB9EA383-6E24-4DC5-BB58-D8ED24392D9F}" type="presParOf" srcId="{6CFDC170-9992-41A0-AD57-DD6B7869643B}" destId="{49CDBDD1-5D7C-491C-BD24-B082AE0472B3}" srcOrd="0" destOrd="0" presId="urn:microsoft.com/office/officeart/2005/8/layout/orgChart1"/>
    <dgm:cxn modelId="{D4E77AA1-CC86-4844-BC5C-13A6FBB04CA3}" type="presParOf" srcId="{49CDBDD1-5D7C-491C-BD24-B082AE0472B3}" destId="{1BA5BEDF-7D92-4064-841E-510EE8216678}" srcOrd="0" destOrd="0" presId="urn:microsoft.com/office/officeart/2005/8/layout/orgChart1"/>
    <dgm:cxn modelId="{C341270A-255A-472D-8B44-A6CC8DA9535C}" type="presParOf" srcId="{49CDBDD1-5D7C-491C-BD24-B082AE0472B3}" destId="{0A3BFEBE-459F-4165-9140-BE6DE2889B78}" srcOrd="1" destOrd="0" presId="urn:microsoft.com/office/officeart/2005/8/layout/orgChart1"/>
    <dgm:cxn modelId="{30E4AE70-0F0D-4592-B56F-1698E8080FBD}" type="presParOf" srcId="{6CFDC170-9992-41A0-AD57-DD6B7869643B}" destId="{D5127AAE-5872-4BA2-B0D5-705C2079DED1}" srcOrd="1" destOrd="0" presId="urn:microsoft.com/office/officeart/2005/8/layout/orgChart1"/>
    <dgm:cxn modelId="{ED87EA1E-1D67-4F21-932A-4F4DC5EB2747}" type="presParOf" srcId="{6CFDC170-9992-41A0-AD57-DD6B7869643B}" destId="{957E983B-8B99-4DF6-8869-838387E84474}" srcOrd="2" destOrd="0" presId="urn:microsoft.com/office/officeart/2005/8/layout/orgChart1"/>
    <dgm:cxn modelId="{B84E5F58-097F-4CF5-BDD8-7AFE1F88CB9E}" type="presParOf" srcId="{0BC63C85-18FF-4F22-BE2B-7C7525B7D746}" destId="{B061B51B-5657-41E9-BCDE-C77E9F410B1B}" srcOrd="4" destOrd="0" presId="urn:microsoft.com/office/officeart/2005/8/layout/orgChart1"/>
    <dgm:cxn modelId="{EF1D5741-F59E-49A9-829E-B99E2CAB1BA0}" type="presParOf" srcId="{0BC63C85-18FF-4F22-BE2B-7C7525B7D746}" destId="{71625A87-4C15-41D9-94F9-7DB8C5B8D8B0}" srcOrd="5" destOrd="0" presId="urn:microsoft.com/office/officeart/2005/8/layout/orgChart1"/>
    <dgm:cxn modelId="{E232E5AF-C53B-4023-B0FF-83107C393854}" type="presParOf" srcId="{71625A87-4C15-41D9-94F9-7DB8C5B8D8B0}" destId="{4E414E97-DE9C-4A43-861B-E3B734651178}" srcOrd="0" destOrd="0" presId="urn:microsoft.com/office/officeart/2005/8/layout/orgChart1"/>
    <dgm:cxn modelId="{792BAC5A-02C2-4333-A276-2178206BC980}" type="presParOf" srcId="{4E414E97-DE9C-4A43-861B-E3B734651178}" destId="{199585F9-95C6-471E-9A3A-F3555543E829}" srcOrd="0" destOrd="0" presId="urn:microsoft.com/office/officeart/2005/8/layout/orgChart1"/>
    <dgm:cxn modelId="{80986AFF-770D-4981-8DDB-59E1ED931C56}" type="presParOf" srcId="{4E414E97-DE9C-4A43-861B-E3B734651178}" destId="{98454CC8-F4D6-41BC-8EE6-75D3B5514B27}" srcOrd="1" destOrd="0" presId="urn:microsoft.com/office/officeart/2005/8/layout/orgChart1"/>
    <dgm:cxn modelId="{189CEFA1-9E2F-4D68-B9DF-BCAC05179C68}" type="presParOf" srcId="{71625A87-4C15-41D9-94F9-7DB8C5B8D8B0}" destId="{4CA5A4A8-16C5-4DE8-BC60-05F95533C2EB}" srcOrd="1" destOrd="0" presId="urn:microsoft.com/office/officeart/2005/8/layout/orgChart1"/>
    <dgm:cxn modelId="{6AC0C698-3301-4541-B825-DB837CD27B00}" type="presParOf" srcId="{71625A87-4C15-41D9-94F9-7DB8C5B8D8B0}" destId="{A0D739D9-5134-4094-8E65-E8DD932D8010}" srcOrd="2" destOrd="0" presId="urn:microsoft.com/office/officeart/2005/8/layout/orgChart1"/>
    <dgm:cxn modelId="{11238CBB-16C9-4983-95E6-ECDF04DD885E}" type="presParOf" srcId="{B2510336-F711-4CBA-83E6-F2AB183E04C0}" destId="{AB597E21-5039-4FEE-A94D-0225F0E79B67}" srcOrd="2" destOrd="0" presId="urn:microsoft.com/office/officeart/2005/8/layout/orgChart1"/>
    <dgm:cxn modelId="{E9891582-D1DD-4A78-9739-DACA5A7FA846}" type="presParOf" srcId="{AB597E21-5039-4FEE-A94D-0225F0E79B67}" destId="{F30AADF0-8202-4591-AB4B-2A5DF1F90A92}" srcOrd="0" destOrd="0" presId="urn:microsoft.com/office/officeart/2005/8/layout/orgChart1"/>
    <dgm:cxn modelId="{BFC521B5-B1FE-48C4-883E-3CB2A296C201}" type="presParOf" srcId="{AB597E21-5039-4FEE-A94D-0225F0E79B67}" destId="{09020A06-6330-4681-A381-88843E653BBC}" srcOrd="1" destOrd="0" presId="urn:microsoft.com/office/officeart/2005/8/layout/orgChart1"/>
    <dgm:cxn modelId="{0BB0597E-C86A-4727-A4E1-6E216967938C}" type="presParOf" srcId="{09020A06-6330-4681-A381-88843E653BBC}" destId="{A19C8FFF-EF92-4E05-819E-DEA3CEEC6FCD}" srcOrd="0" destOrd="0" presId="urn:microsoft.com/office/officeart/2005/8/layout/orgChart1"/>
    <dgm:cxn modelId="{3B3F2C0F-7AB2-4F15-8C38-3C5073EF9872}" type="presParOf" srcId="{A19C8FFF-EF92-4E05-819E-DEA3CEEC6FCD}" destId="{C97C6A35-0FA5-40CD-BD49-EC14791861E8}" srcOrd="0" destOrd="0" presId="urn:microsoft.com/office/officeart/2005/8/layout/orgChart1"/>
    <dgm:cxn modelId="{779889A6-DDEB-4D07-A2D3-8883A1009663}" type="presParOf" srcId="{A19C8FFF-EF92-4E05-819E-DEA3CEEC6FCD}" destId="{C284AE7F-99F7-481C-BE4C-66370FCDF619}" srcOrd="1" destOrd="0" presId="urn:microsoft.com/office/officeart/2005/8/layout/orgChart1"/>
    <dgm:cxn modelId="{C44C3D5B-BA0C-4974-B2DE-3D90E696A894}" type="presParOf" srcId="{09020A06-6330-4681-A381-88843E653BBC}" destId="{483766E9-F23C-4F48-B54E-45CA952E4A4D}" srcOrd="1" destOrd="0" presId="urn:microsoft.com/office/officeart/2005/8/layout/orgChart1"/>
    <dgm:cxn modelId="{5971CBAD-D394-40D6-87D9-F20C07B7C13A}" type="presParOf" srcId="{09020A06-6330-4681-A381-88843E653BBC}" destId="{FEBA47B3-B1CC-4812-BA03-8333C143FD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AADF0-8202-4591-AB4B-2A5DF1F90A92}">
      <dsp:nvSpPr>
        <dsp:cNvPr id="0" name=""/>
        <dsp:cNvSpPr/>
      </dsp:nvSpPr>
      <dsp:spPr>
        <a:xfrm>
          <a:off x="3048000" y="1212180"/>
          <a:ext cx="846107" cy="833328"/>
        </a:xfrm>
        <a:custGeom>
          <a:avLst/>
          <a:gdLst/>
          <a:ahLst/>
          <a:cxnLst/>
          <a:rect l="0" t="0" r="0" b="0"/>
          <a:pathLst>
            <a:path>
              <a:moveTo>
                <a:pt x="0" y="0"/>
              </a:moveTo>
              <a:lnTo>
                <a:pt x="846107" y="833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1B51B-5657-41E9-BCDE-C77E9F410B1B}">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65DA3-590A-4109-B227-5C5557F1A573}">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7AF82-B386-4902-89E3-0BDAF1B14EF2}">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3947D-4718-433C-B3D6-619E6713757F}">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Strategic Director – </a:t>
          </a:r>
          <a:r>
            <a:rPr lang="en-GB" sz="1600" b="1" i="0" kern="1200" dirty="0" smtClean="0"/>
            <a:t>Mark Douglas</a:t>
          </a:r>
          <a:r>
            <a:rPr lang="en-GB" sz="1600" b="0" i="0" kern="1200" dirty="0" smtClean="0"/>
            <a:t> </a:t>
          </a:r>
          <a:endParaRPr lang="en-GB" sz="1600" kern="1200" dirty="0"/>
        </a:p>
      </dsp:txBody>
      <dsp:txXfrm>
        <a:off x="2156891" y="321071"/>
        <a:ext cx="1782216" cy="891108"/>
      </dsp:txXfrm>
    </dsp:sp>
    <dsp:sp modelId="{E18AFDE1-17B4-46B6-A1D9-2297B88E4875}">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SEND Assessment and Psychology – Niall Devlin</a:t>
          </a:r>
          <a:endParaRPr lang="en-GB" sz="1600" kern="1200" dirty="0"/>
        </a:p>
      </dsp:txBody>
      <dsp:txXfrm>
        <a:off x="409" y="2851819"/>
        <a:ext cx="1782216" cy="891108"/>
      </dsp:txXfrm>
    </dsp:sp>
    <dsp:sp modelId="{1BA5BEDF-7D92-4064-841E-510EE8216678}">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Strategy Manager – Lynn Donohue</a:t>
          </a:r>
          <a:endParaRPr lang="en-GB" sz="1600" kern="1200" dirty="0"/>
        </a:p>
      </dsp:txBody>
      <dsp:txXfrm>
        <a:off x="2156891" y="2851819"/>
        <a:ext cx="1782216" cy="891108"/>
      </dsp:txXfrm>
    </dsp:sp>
    <dsp:sp modelId="{199585F9-95C6-471E-9A3A-F3555543E829}">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SEND Transformation and Compliance – Jane Hall</a:t>
          </a:r>
          <a:endParaRPr lang="en-GB" sz="1600" kern="1200" dirty="0"/>
        </a:p>
      </dsp:txBody>
      <dsp:txXfrm>
        <a:off x="4313373" y="2851819"/>
        <a:ext cx="1782216" cy="891108"/>
      </dsp:txXfrm>
    </dsp:sp>
    <dsp:sp modelId="{C97C6A35-0FA5-40CD-BD49-EC14791861E8}">
      <dsp:nvSpPr>
        <dsp:cNvPr id="0" name=""/>
        <dsp:cNvSpPr/>
      </dsp:nvSpPr>
      <dsp:spPr>
        <a:xfrm>
          <a:off x="2111890" y="159995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Deputy Director – Marium Haque</a:t>
          </a:r>
          <a:endParaRPr lang="en-GB" sz="1600" kern="1200" dirty="0"/>
        </a:p>
      </dsp:txBody>
      <dsp:txXfrm>
        <a:off x="2111890" y="159995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09/05/2019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09/05/2019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9333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GB" altLang="en-US" smtClean="0"/>
          </a:p>
        </p:txBody>
      </p:sp>
      <p:sp>
        <p:nvSpPr>
          <p:cNvPr id="34820"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60E4812-6282-496B-9616-3C9EB4162285}" type="datetime6">
              <a:rPr lang="en-GB" altLang="en-US" sz="1200">
                <a:solidFill>
                  <a:prstClr val="black"/>
                </a:solidFill>
              </a:rPr>
              <a:pPr/>
              <a:t>May 19</a:t>
            </a:fld>
            <a:endParaRPr lang="en-GB" altLang="en-US" sz="1200">
              <a:solidFill>
                <a:prstClr val="black"/>
              </a:solidFill>
            </a:endParaRPr>
          </a:p>
        </p:txBody>
      </p:sp>
      <p:sp>
        <p:nvSpPr>
          <p:cNvPr id="34821"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04599ACA-4212-4172-B08A-2C0C100A4AD8}" type="slidenum">
              <a:rPr lang="en-GB" altLang="en-US" sz="1200">
                <a:solidFill>
                  <a:prstClr val="black"/>
                </a:solidFill>
              </a:rPr>
              <a:pPr/>
              <a:t>15</a:t>
            </a:fld>
            <a:endParaRPr lang="en-GB"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GB" altLang="en-US" smtClean="0"/>
          </a:p>
        </p:txBody>
      </p:sp>
      <p:sp>
        <p:nvSpPr>
          <p:cNvPr id="35844"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F029A87-4DBD-4330-8576-409DDEEA3D74}" type="datetime6">
              <a:rPr lang="en-GB" altLang="en-US" sz="1200">
                <a:solidFill>
                  <a:prstClr val="black"/>
                </a:solidFill>
              </a:rPr>
              <a:pPr/>
              <a:t>May 19</a:t>
            </a:fld>
            <a:endParaRPr lang="en-GB" altLang="en-US" sz="1200">
              <a:solidFill>
                <a:prstClr val="black"/>
              </a:solidFill>
            </a:endParaRPr>
          </a:p>
        </p:txBody>
      </p:sp>
      <p:sp>
        <p:nvSpPr>
          <p:cNvPr id="35845"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1F68893-E195-4C69-8674-69248836AA5A}" type="slidenum">
              <a:rPr lang="en-GB" altLang="en-US" sz="1200">
                <a:solidFill>
                  <a:prstClr val="black"/>
                </a:solidFill>
              </a:rPr>
              <a:pPr/>
              <a:t>16</a:t>
            </a:fld>
            <a:endParaRPr lang="en-GB"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GB" altLang="en-US" smtClean="0"/>
          </a:p>
        </p:txBody>
      </p:sp>
      <p:sp>
        <p:nvSpPr>
          <p:cNvPr id="36868"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153AACA-C4CB-4C7E-9BFC-5E1117224FD5}" type="datetime6">
              <a:rPr lang="en-GB" altLang="en-US" sz="1200">
                <a:solidFill>
                  <a:prstClr val="black"/>
                </a:solidFill>
              </a:rPr>
              <a:pPr/>
              <a:t>May 19</a:t>
            </a:fld>
            <a:endParaRPr lang="en-GB" altLang="en-US" sz="1200">
              <a:solidFill>
                <a:prstClr val="black"/>
              </a:solidFill>
            </a:endParaRPr>
          </a:p>
        </p:txBody>
      </p:sp>
      <p:sp>
        <p:nvSpPr>
          <p:cNvPr id="36869"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F07FE93-23CF-4C65-AFA2-6451C3C03353}" type="slidenum">
              <a:rPr lang="en-GB" altLang="en-US" sz="1200">
                <a:solidFill>
                  <a:prstClr val="black"/>
                </a:solidFill>
              </a:rPr>
              <a:pPr/>
              <a:t>17</a:t>
            </a:fld>
            <a:endParaRPr lang="en-GB"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GB" altLang="en-US" smtClean="0"/>
          </a:p>
        </p:txBody>
      </p:sp>
      <p:sp>
        <p:nvSpPr>
          <p:cNvPr id="37892"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92B83583-057B-48D9-9DD4-9322A4703958}" type="datetime6">
              <a:rPr lang="en-GB" altLang="en-US" sz="1200">
                <a:solidFill>
                  <a:prstClr val="black"/>
                </a:solidFill>
              </a:rPr>
              <a:pPr/>
              <a:t>May 19</a:t>
            </a:fld>
            <a:endParaRPr lang="en-GB" altLang="en-US" sz="1200">
              <a:solidFill>
                <a:prstClr val="black"/>
              </a:solidFill>
            </a:endParaRPr>
          </a:p>
        </p:txBody>
      </p:sp>
      <p:sp>
        <p:nvSpPr>
          <p:cNvPr id="37893"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69BBC1E-E747-4DB3-A34C-1426821E8D35}" type="slidenum">
              <a:rPr lang="en-GB" altLang="en-US" sz="1200">
                <a:solidFill>
                  <a:prstClr val="black"/>
                </a:solidFill>
              </a:rPr>
              <a:pPr/>
              <a:t>18</a:t>
            </a:fld>
            <a:endParaRPr lang="en-GB"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GB" altLang="en-US" smtClean="0"/>
          </a:p>
        </p:txBody>
      </p:sp>
      <p:sp>
        <p:nvSpPr>
          <p:cNvPr id="38916"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80B3E6D-2DF9-4675-AF25-5832D5086FA1}" type="datetime6">
              <a:rPr lang="en-GB" altLang="en-US" sz="1200">
                <a:solidFill>
                  <a:prstClr val="black"/>
                </a:solidFill>
              </a:rPr>
              <a:pPr/>
              <a:t>May 19</a:t>
            </a:fld>
            <a:endParaRPr lang="en-GB" altLang="en-US" sz="1200">
              <a:solidFill>
                <a:prstClr val="black"/>
              </a:solidFill>
            </a:endParaRPr>
          </a:p>
        </p:txBody>
      </p:sp>
      <p:sp>
        <p:nvSpPr>
          <p:cNvPr id="38917"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AA9F978-1829-415D-96BB-922D29474DDC}" type="slidenum">
              <a:rPr lang="en-GB" altLang="en-US" sz="1200">
                <a:solidFill>
                  <a:prstClr val="black"/>
                </a:solidFill>
              </a:rPr>
              <a:pPr/>
              <a:t>19</a:t>
            </a:fld>
            <a:endParaRPr lang="en-GB" alt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altLang="en-US" smtClean="0"/>
          </a:p>
        </p:txBody>
      </p:sp>
      <p:sp>
        <p:nvSpPr>
          <p:cNvPr id="39940"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A865576B-52DB-4AE3-8DF0-D053FB55B994}" type="datetime6">
              <a:rPr lang="en-GB" altLang="en-US" sz="1200">
                <a:solidFill>
                  <a:prstClr val="black"/>
                </a:solidFill>
              </a:rPr>
              <a:pPr/>
              <a:t>May 19</a:t>
            </a:fld>
            <a:endParaRPr lang="en-GB" altLang="en-US" sz="1200">
              <a:solidFill>
                <a:prstClr val="black"/>
              </a:solidFill>
            </a:endParaRPr>
          </a:p>
        </p:txBody>
      </p:sp>
      <p:sp>
        <p:nvSpPr>
          <p:cNvPr id="39941"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20F59DE0-6008-4C2E-BE53-888E1DD70609}" type="slidenum">
              <a:rPr lang="en-GB" altLang="en-US" sz="1200">
                <a:solidFill>
                  <a:prstClr val="black"/>
                </a:solidFill>
              </a:rPr>
              <a:pPr/>
              <a:t>20</a:t>
            </a:fld>
            <a:endParaRPr lang="en-GB" alt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91081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History with include family, medical, developmental, educational, contextual factors and the impact of the condition.</a:t>
            </a:r>
          </a:p>
          <a:p>
            <a:endParaRPr lang="en-GB" dirty="0" smtClean="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86952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must have functional difficulties; using cutlery, getting dressed,</a:t>
            </a:r>
            <a:r>
              <a:rPr lang="en-GB" baseline="0" dirty="0" smtClean="0"/>
              <a:t> catch or throwing balls, riding a bike (if the child wants to learn this skill and has spent trying). This information is collated at Airedale OTs via the MABC checklist which is sent to schools prior to the child attending an appointment and a functional assessment with the parents. OT will identify any non motor or learning needs which may have an impact on ability to carry out MABC-2. Reports on cognitive functioning and behaviour are essential as attentional and learning difficulties or ASC are frequent co-</a:t>
            </a:r>
            <a:r>
              <a:rPr lang="en-GB" baseline="0" dirty="0" err="1" smtClean="0"/>
              <a:t>occurances</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Airedale</a:t>
            </a:r>
            <a:r>
              <a:rPr lang="en-GB" baseline="0" dirty="0" smtClean="0"/>
              <a:t> will not consider child prior to being 5 as a young children may show delayed motor development with spontaneous catch up. There is also a need to have had opportunity to participate in a range of activities that develop fine and gross motor skills and by having spent time in reception we know that this has occurred.  Cooperation and motivation for MABC may be variable with young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School can support PE and handwriting skills but needs to be targeted on the specific difficulties rather than generalised programmes. OT would accept referral for other functional skills such as getting dressed; early intervention more successful.</a:t>
            </a:r>
          </a:p>
          <a:p>
            <a:r>
              <a:rPr lang="en-GB" baseline="0" dirty="0" smtClean="0"/>
              <a:t>The MABC is a standardised assessment which compares children to their peers. It looks at 3 areas; manual dexterity, aiming and catching and balance. Uses a traffic light scale to indicate movement difficulty; green no movement difficulty 15</a:t>
            </a:r>
            <a:r>
              <a:rPr lang="en-GB" baseline="30000" dirty="0" smtClean="0"/>
              <a:t>th</a:t>
            </a:r>
            <a:r>
              <a:rPr lang="en-GB" baseline="0" dirty="0" smtClean="0"/>
              <a:t> percentile and over, amber possible 5-15</a:t>
            </a:r>
            <a:r>
              <a:rPr lang="en-GB" baseline="30000" dirty="0" smtClean="0"/>
              <a:t>th</a:t>
            </a:r>
            <a:r>
              <a:rPr lang="en-GB" baseline="0" dirty="0" smtClean="0"/>
              <a:t> and red movement difficulty 5</a:t>
            </a:r>
            <a:r>
              <a:rPr lang="en-GB" baseline="30000" dirty="0" smtClean="0"/>
              <a:t>th</a:t>
            </a:r>
            <a:r>
              <a:rPr lang="en-GB" baseline="0" dirty="0" smtClean="0"/>
              <a:t> and under.</a:t>
            </a:r>
          </a:p>
          <a:p>
            <a:endParaRPr lang="en-GB" baseline="0" dirty="0" smtClean="0"/>
          </a:p>
          <a:p>
            <a:r>
              <a:rPr lang="en-GB" baseline="0" dirty="0" smtClean="0"/>
              <a:t>DCD not given if MABC cannot be completed or from history from parents/school the dysfunction can be explained by another condition</a:t>
            </a:r>
            <a:endParaRPr lang="en-GB" dirty="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791315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diagnosis is given to children who score within the red zone and have functional difficulties that are not explained by another medical condition/or learning difficulty.</a:t>
            </a:r>
          </a:p>
          <a:p>
            <a:endParaRPr lang="en-GB" dirty="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43942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smtClean="0"/>
          </a:p>
          <a:p>
            <a:endParaRPr lang="en-GB" altLang="en-US" smtClean="0"/>
          </a:p>
          <a:p>
            <a:endParaRPr lang="en-GB" altLang="en-US" smtClean="0"/>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32FA7B5-EBDB-415D-B7A0-E0E919DED643}" type="slidenum">
              <a:rPr lang="en-GB" altLang="en-US" sz="1200">
                <a:solidFill>
                  <a:prstClr val="black"/>
                </a:solidFill>
              </a:rPr>
              <a:pPr/>
              <a:t>7</a:t>
            </a:fld>
            <a:endParaRPr lang="en-GB" altLang="en-US" sz="1200">
              <a:solidFill>
                <a:prstClr val="black"/>
              </a:solidFill>
            </a:endParaRPr>
          </a:p>
        </p:txBody>
      </p:sp>
      <p:sp>
        <p:nvSpPr>
          <p:cNvPr id="22533" name="Date Placeholder 1"/>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9582412-2C59-445B-A5B1-6FAC2E48FFA5}" type="datetime6">
              <a:rPr lang="en-GB" altLang="en-US" sz="1200">
                <a:solidFill>
                  <a:prstClr val="black"/>
                </a:solidFill>
              </a:rPr>
              <a:pPr/>
              <a:t>May 19</a:t>
            </a:fld>
            <a:endParaRPr lang="en-GB" alt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have other difficulties</a:t>
            </a:r>
            <a:r>
              <a:rPr lang="en-GB" baseline="0" dirty="0" smtClean="0"/>
              <a:t> alongside DCD but the assessment is not focused on these as it looks at the ‘motor’ factors</a:t>
            </a:r>
            <a:endParaRPr lang="en-GB" dirty="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99432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 the national handwriting </a:t>
            </a:r>
            <a:r>
              <a:rPr lang="en-GB" dirty="0" err="1" smtClean="0"/>
              <a:t>assocation</a:t>
            </a:r>
            <a:endParaRPr lang="en-GB" dirty="0" smtClean="0"/>
          </a:p>
          <a:p>
            <a:r>
              <a:rPr lang="en-GB" dirty="0" smtClean="0"/>
              <a:t>Will not meet ECHP levels</a:t>
            </a:r>
          </a:p>
          <a:p>
            <a:r>
              <a:rPr lang="en-GB" dirty="0" smtClean="0"/>
              <a:t>How do they come back</a:t>
            </a:r>
          </a:p>
          <a:p>
            <a:r>
              <a:rPr lang="en-GB" dirty="0" smtClean="0"/>
              <a:t>Examinations</a:t>
            </a:r>
            <a:r>
              <a:rPr lang="en-GB" baseline="0" dirty="0" smtClean="0"/>
              <a:t> protocol</a:t>
            </a:r>
          </a:p>
          <a:p>
            <a:r>
              <a:rPr lang="en-GB" baseline="0" dirty="0" smtClean="0"/>
              <a:t>Hubs </a:t>
            </a:r>
            <a:r>
              <a:rPr lang="en-GB" baseline="0" smtClean="0"/>
              <a:t>airedale</a:t>
            </a:r>
            <a:endParaRPr lang="en-GB" dirty="0" smtClean="0"/>
          </a:p>
          <a:p>
            <a:endParaRPr lang="en-GB" dirty="0"/>
          </a:p>
        </p:txBody>
      </p:sp>
      <p:sp>
        <p:nvSpPr>
          <p:cNvPr id="4" name="Slide Number Placeholder 3"/>
          <p:cNvSpPr>
            <a:spLocks noGrp="1"/>
          </p:cNvSpPr>
          <p:nvPr>
            <p:ph type="sldNum" sz="quarter" idx="10"/>
          </p:nvPr>
        </p:nvSpPr>
        <p:spPr/>
        <p:txBody>
          <a:bodyPr/>
          <a:lstStyle/>
          <a:p>
            <a:fld id="{1FD68595-7477-4208-A847-C6F4ADD2D3E2}"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94643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GB" altLang="en-US" smtClean="0"/>
          </a:p>
        </p:txBody>
      </p:sp>
      <p:sp>
        <p:nvSpPr>
          <p:cNvPr id="23556"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CAE746F5-1A0C-467E-AA9A-2F4F612C9F0C}" type="datetime6">
              <a:rPr lang="en-GB" altLang="en-US" sz="1200">
                <a:solidFill>
                  <a:prstClr val="black"/>
                </a:solidFill>
              </a:rPr>
              <a:pPr/>
              <a:t>May 19</a:t>
            </a:fld>
            <a:endParaRPr lang="en-GB" altLang="en-US" sz="1200">
              <a:solidFill>
                <a:prstClr val="black"/>
              </a:solidFill>
            </a:endParaRPr>
          </a:p>
        </p:txBody>
      </p:sp>
      <p:sp>
        <p:nvSpPr>
          <p:cNvPr id="23557"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3FCA582-2505-467C-B7B9-75FA2F92B1AD}" type="slidenum">
              <a:rPr lang="en-GB" altLang="en-US" sz="1200">
                <a:solidFill>
                  <a:prstClr val="black"/>
                </a:solidFill>
              </a:rPr>
              <a:pPr/>
              <a:t>8</a:t>
            </a:fld>
            <a:endParaRPr lang="en-GB"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GB" altLang="en-US" smtClean="0"/>
          </a:p>
        </p:txBody>
      </p:sp>
      <p:sp>
        <p:nvSpPr>
          <p:cNvPr id="25604"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0C18C89-CE2F-4FB8-A6DC-5DD04CEBF254}" type="datetime6">
              <a:rPr lang="en-GB" altLang="en-US" sz="1200">
                <a:solidFill>
                  <a:prstClr val="black"/>
                </a:solidFill>
              </a:rPr>
              <a:pPr/>
              <a:t>May 19</a:t>
            </a:fld>
            <a:endParaRPr lang="en-GB" altLang="en-US" sz="1200">
              <a:solidFill>
                <a:prstClr val="black"/>
              </a:solidFill>
            </a:endParaRPr>
          </a:p>
        </p:txBody>
      </p:sp>
      <p:sp>
        <p:nvSpPr>
          <p:cNvPr id="25605"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5D0BF3F-4AE9-421B-A903-6247D146A8CF}" type="slidenum">
              <a:rPr lang="en-GB" altLang="en-US" sz="1200">
                <a:solidFill>
                  <a:prstClr val="black"/>
                </a:solidFill>
              </a:rPr>
              <a:pPr/>
              <a:t>9</a:t>
            </a:fld>
            <a:endParaRPr lang="en-GB"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GB" altLang="en-US" u="sng" smtClean="0"/>
          </a:p>
        </p:txBody>
      </p:sp>
      <p:sp>
        <p:nvSpPr>
          <p:cNvPr id="28676"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0CF9123-51D3-4C8B-80AA-7BD357FCA886}" type="datetime6">
              <a:rPr lang="en-GB" altLang="en-US" sz="1200">
                <a:solidFill>
                  <a:prstClr val="black"/>
                </a:solidFill>
              </a:rPr>
              <a:pPr/>
              <a:t>May 19</a:t>
            </a:fld>
            <a:endParaRPr lang="en-GB" altLang="en-US" sz="1200">
              <a:solidFill>
                <a:prstClr val="black"/>
              </a:solidFill>
            </a:endParaRPr>
          </a:p>
        </p:txBody>
      </p:sp>
      <p:sp>
        <p:nvSpPr>
          <p:cNvPr id="28677"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3AF2553-E437-4DDE-B8C3-4FE11F0F0811}" type="slidenum">
              <a:rPr lang="en-GB" altLang="en-US" sz="1200">
                <a:solidFill>
                  <a:prstClr val="black"/>
                </a:solidFill>
              </a:rPr>
              <a:pPr/>
              <a:t>10</a:t>
            </a:fld>
            <a:endParaRPr lang="en-GB"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GB" altLang="en-US" smtClean="0"/>
          </a:p>
        </p:txBody>
      </p:sp>
      <p:sp>
        <p:nvSpPr>
          <p:cNvPr id="29700"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3C893C74-7DFB-4747-A664-04A4E9533679}" type="datetime6">
              <a:rPr lang="en-GB" altLang="en-US" sz="1200">
                <a:solidFill>
                  <a:prstClr val="black"/>
                </a:solidFill>
              </a:rPr>
              <a:pPr/>
              <a:t>May 19</a:t>
            </a:fld>
            <a:endParaRPr lang="en-GB" altLang="en-US" sz="1200">
              <a:solidFill>
                <a:prstClr val="black"/>
              </a:solidFill>
            </a:endParaRPr>
          </a:p>
        </p:txBody>
      </p:sp>
      <p:sp>
        <p:nvSpPr>
          <p:cNvPr id="29701"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730CC48E-D3E4-495A-9E5A-207BF520B52C}" type="slidenum">
              <a:rPr lang="en-GB" altLang="en-US" sz="1200">
                <a:solidFill>
                  <a:prstClr val="black"/>
                </a:solidFill>
              </a:rPr>
              <a:pPr/>
              <a:t>11</a:t>
            </a:fld>
            <a:endParaRPr lang="en-GB"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GB" altLang="en-US" smtClean="0"/>
          </a:p>
        </p:txBody>
      </p:sp>
      <p:sp>
        <p:nvSpPr>
          <p:cNvPr id="30724"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27DC1FE8-BD0D-433E-AAB7-149D9C192184}" type="datetime6">
              <a:rPr lang="en-GB" altLang="en-US" sz="1200">
                <a:solidFill>
                  <a:prstClr val="black"/>
                </a:solidFill>
              </a:rPr>
              <a:pPr/>
              <a:t>May 19</a:t>
            </a:fld>
            <a:endParaRPr lang="en-GB" altLang="en-US" sz="1200">
              <a:solidFill>
                <a:prstClr val="black"/>
              </a:solidFill>
            </a:endParaRPr>
          </a:p>
        </p:txBody>
      </p:sp>
      <p:sp>
        <p:nvSpPr>
          <p:cNvPr id="30725"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99F66D5F-4294-4FCD-A143-5C93055E5627}" type="slidenum">
              <a:rPr lang="en-GB" altLang="en-US" sz="1200">
                <a:solidFill>
                  <a:prstClr val="black"/>
                </a:solidFill>
              </a:rPr>
              <a:pPr/>
              <a:t>12</a:t>
            </a:fld>
            <a:endParaRPr lang="en-GB"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altLang="en-US" smtClean="0"/>
          </a:p>
        </p:txBody>
      </p:sp>
      <p:sp>
        <p:nvSpPr>
          <p:cNvPr id="32772"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7E365CA-8E2A-456F-AE37-724319864D5A}" type="datetime6">
              <a:rPr lang="en-GB" altLang="en-US" sz="1200">
                <a:solidFill>
                  <a:prstClr val="black"/>
                </a:solidFill>
              </a:rPr>
              <a:pPr/>
              <a:t>May 19</a:t>
            </a:fld>
            <a:endParaRPr lang="en-GB" altLang="en-US" sz="1200">
              <a:solidFill>
                <a:prstClr val="black"/>
              </a:solidFill>
            </a:endParaRPr>
          </a:p>
        </p:txBody>
      </p:sp>
      <p:sp>
        <p:nvSpPr>
          <p:cNvPr id="32773"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F213D92-4941-4868-AB03-7CD7A9A9A560}" type="slidenum">
              <a:rPr lang="en-GB" altLang="en-US" sz="1200">
                <a:solidFill>
                  <a:prstClr val="black"/>
                </a:solidFill>
              </a:rPr>
              <a:pPr/>
              <a:t>13</a:t>
            </a:fld>
            <a:endParaRPr lang="en-GB"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GB" altLang="en-US" smtClean="0"/>
          </a:p>
        </p:txBody>
      </p:sp>
      <p:sp>
        <p:nvSpPr>
          <p:cNvPr id="33796" name="Date Placeholder 3"/>
          <p:cNvSpPr>
            <a:spLocks noGrp="1"/>
          </p:cNvSpPr>
          <p:nvPr>
            <p:ph type="dt" sz="quarter" idx="1"/>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090E4D4F-8863-48ED-BF47-5EA930CE0C21}" type="datetime6">
              <a:rPr lang="en-GB" altLang="en-US" sz="1200">
                <a:solidFill>
                  <a:prstClr val="black"/>
                </a:solidFill>
              </a:rPr>
              <a:pPr/>
              <a:t>May 19</a:t>
            </a:fld>
            <a:endParaRPr lang="en-GB" altLang="en-US" sz="1200">
              <a:solidFill>
                <a:prstClr val="black"/>
              </a:solidFill>
            </a:endParaRPr>
          </a:p>
        </p:txBody>
      </p:sp>
      <p:sp>
        <p:nvSpPr>
          <p:cNvPr id="33797" name="Slide Number Placeholder 4"/>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052E3B0-0D62-47DF-9A0E-E8F9B1BB7088}" type="slidenum">
              <a:rPr lang="en-GB" altLang="en-US" sz="1200">
                <a:solidFill>
                  <a:prstClr val="black"/>
                </a:solidFill>
              </a:rPr>
              <a:pPr/>
              <a:t>14</a:t>
            </a:fld>
            <a:endParaRPr lang="en-GB"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28"/>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8199726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962342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110546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9412462-A155-4A97-974C-D86E11097ACC}" type="datetimeFigureOut">
              <a:rPr lang="en-GB" smtClean="0"/>
              <a:pPr/>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8716952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5397344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Tree>
    <p:extLst>
      <p:ext uri="{BB962C8B-B14F-4D97-AF65-F5344CB8AC3E}">
        <p14:creationId xmlns:p14="http://schemas.microsoft.com/office/powerpoint/2010/main" val="265702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3D4F5C7-A6C8-4E60-81DB-3AC5800DE487}" type="slidenum">
              <a:rPr lang="en-GB" smtClean="0"/>
              <a:pPr/>
              <a:t>‹#›</a:t>
            </a:fld>
            <a:endParaRPr lang="en-GB"/>
          </a:p>
        </p:txBody>
      </p:sp>
    </p:spTree>
    <p:extLst>
      <p:ext uri="{BB962C8B-B14F-4D97-AF65-F5344CB8AC3E}">
        <p14:creationId xmlns:p14="http://schemas.microsoft.com/office/powerpoint/2010/main" val="73535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extLst>
      <p:ext uri="{BB962C8B-B14F-4D97-AF65-F5344CB8AC3E}">
        <p14:creationId xmlns:p14="http://schemas.microsoft.com/office/powerpoint/2010/main" val="29232327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39412462-A155-4A97-974C-D86E11097ACC}" type="datetimeFigureOut">
              <a:rPr lang="en-GB" smtClean="0"/>
              <a:pPr/>
              <a:t>09/05/2019</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extLst>
      <p:ext uri="{BB962C8B-B14F-4D97-AF65-F5344CB8AC3E}">
        <p14:creationId xmlns:p14="http://schemas.microsoft.com/office/powerpoint/2010/main" val="283642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Tree>
    <p:extLst>
      <p:ext uri="{BB962C8B-B14F-4D97-AF65-F5344CB8AC3E}">
        <p14:creationId xmlns:p14="http://schemas.microsoft.com/office/powerpoint/2010/main" val="37470876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412462-A155-4A97-974C-D86E11097ACC}" type="datetimeFigureOut">
              <a:rPr lang="en-GB" smtClean="0"/>
              <a:pPr/>
              <a:t>09/05/2019</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565225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611188" y="1125538"/>
            <a:ext cx="4387850" cy="1943100"/>
          </a:xfrm>
        </p:spPr>
        <p:txBody>
          <a:bodyPr/>
          <a:lstStyle>
            <a:lvl1pPr>
              <a:defRPr sz="4400" smtClean="0">
                <a:solidFill>
                  <a:schemeClr val="tx1">
                    <a:lumMod val="65000"/>
                    <a:lumOff val="35000"/>
                  </a:schemeClr>
                </a:solidFill>
              </a:defRPr>
            </a:lvl1pPr>
          </a:lstStyle>
          <a:p>
            <a:pPr lvl="0"/>
            <a:r>
              <a:rPr lang="en-GB" noProof="0" dirty="0" smtClean="0"/>
              <a:t>Click to edit Master title style</a:t>
            </a:r>
          </a:p>
        </p:txBody>
      </p:sp>
      <p:sp>
        <p:nvSpPr>
          <p:cNvPr id="5123" name="Rectangle 3"/>
          <p:cNvSpPr>
            <a:spLocks noGrp="1" noChangeArrowheads="1"/>
          </p:cNvSpPr>
          <p:nvPr>
            <p:ph type="subTitle" idx="1"/>
          </p:nvPr>
        </p:nvSpPr>
        <p:spPr>
          <a:xfrm>
            <a:off x="606425" y="3141663"/>
            <a:ext cx="4392613" cy="1752600"/>
          </a:xfrm>
        </p:spPr>
        <p:txBody>
          <a:bodyPr/>
          <a:lstStyle>
            <a:lvl1pPr marL="0" indent="0" eaLnBrk="1" hangingPunct="1">
              <a:buFontTx/>
              <a:buNone/>
              <a:defRPr sz="2400" smtClean="0">
                <a:solidFill>
                  <a:srgbClr val="424242"/>
                </a:solidFill>
                <a:latin typeface="Arial Bold" pitchFamily="1" charset="0"/>
              </a:defRPr>
            </a:lvl1pPr>
          </a:lstStyle>
          <a:p>
            <a:pPr lvl="0"/>
            <a:r>
              <a:rPr lang="en-GB" noProof="0" dirty="0" smtClean="0"/>
              <a:t>Click to edit Master subtitle style</a:t>
            </a:r>
          </a:p>
        </p:txBody>
      </p:sp>
    </p:spTree>
    <p:extLst>
      <p:ext uri="{BB962C8B-B14F-4D97-AF65-F5344CB8AC3E}">
        <p14:creationId xmlns:p14="http://schemas.microsoft.com/office/powerpoint/2010/main" val="1454487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2711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6701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5751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383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6444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2935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95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72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7833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267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7081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010293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3088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33732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288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6527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38652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569133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887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63416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844930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A36B87F2-AEE5-42AA-BD64-3A74AC0BC699}"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799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09/05/2019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88"/>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9412462-A155-4A97-974C-D86E11097ACC}" type="datetimeFigureOut">
              <a:rPr lang="en-GB" smtClean="0"/>
              <a:pPr/>
              <a:t>09/05/2019</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3D4F5C7-A6C8-4E60-81DB-3AC5800DE487}" type="slidenum">
              <a:rPr lang="en-GB" smtClean="0">
                <a:solidFill>
                  <a:srgbClr val="8CADAE">
                    <a:shade val="75000"/>
                  </a:srgbClr>
                </a:solidFill>
              </a:rPr>
              <a:pPr/>
              <a:t>‹#›</a:t>
            </a:fld>
            <a:endParaRPr lang="en-GB">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361641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4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sz="4000" b="1">
          <a:solidFill>
            <a:srgbClr val="595959"/>
          </a:solidFill>
          <a:latin typeface="+mj-lt"/>
          <a:ea typeface="MS PGothic" pitchFamily="34" charset="-128"/>
          <a:cs typeface="+mj-cs"/>
        </a:defRPr>
      </a:lvl1pPr>
      <a:lvl2pPr algn="l" rtl="0" eaLnBrk="0" fontAlgn="base" hangingPunct="0">
        <a:spcBef>
          <a:spcPct val="0"/>
        </a:spcBef>
        <a:spcAft>
          <a:spcPct val="0"/>
        </a:spcAft>
        <a:defRPr sz="4000" b="1">
          <a:solidFill>
            <a:srgbClr val="595959"/>
          </a:solidFill>
          <a:latin typeface="Arial" charset="0"/>
          <a:ea typeface="MS PGothic" pitchFamily="34" charset="-128"/>
        </a:defRPr>
      </a:lvl2pPr>
      <a:lvl3pPr algn="l" rtl="0" eaLnBrk="0" fontAlgn="base" hangingPunct="0">
        <a:spcBef>
          <a:spcPct val="0"/>
        </a:spcBef>
        <a:spcAft>
          <a:spcPct val="0"/>
        </a:spcAft>
        <a:defRPr sz="4000" b="1">
          <a:solidFill>
            <a:srgbClr val="595959"/>
          </a:solidFill>
          <a:latin typeface="Arial" charset="0"/>
          <a:ea typeface="MS PGothic" pitchFamily="34" charset="-128"/>
        </a:defRPr>
      </a:lvl3pPr>
      <a:lvl4pPr algn="l" rtl="0" eaLnBrk="0" fontAlgn="base" hangingPunct="0">
        <a:spcBef>
          <a:spcPct val="0"/>
        </a:spcBef>
        <a:spcAft>
          <a:spcPct val="0"/>
        </a:spcAft>
        <a:defRPr sz="4000" b="1">
          <a:solidFill>
            <a:srgbClr val="595959"/>
          </a:solidFill>
          <a:latin typeface="Arial" charset="0"/>
          <a:ea typeface="MS PGothic" pitchFamily="34" charset="-128"/>
        </a:defRPr>
      </a:lvl4pPr>
      <a:lvl5pPr algn="l" rtl="0" eaLnBrk="0" fontAlgn="base" hangingPunct="0">
        <a:spcBef>
          <a:spcPct val="0"/>
        </a:spcBef>
        <a:spcAft>
          <a:spcPct val="0"/>
        </a:spcAft>
        <a:defRPr sz="4000" b="1">
          <a:solidFill>
            <a:srgbClr val="595959"/>
          </a:solidFill>
          <a:latin typeface="Arial" charset="0"/>
          <a:ea typeface="MS PGothic" pitchFamily="34"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rgbClr val="404040"/>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40404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40404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404040"/>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404040"/>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FCE501A-DBE8-4D7F-91E0-787EC94E90D5}" type="datetimeFigureOut">
              <a:rPr lang="en-GB" smtClean="0">
                <a:solidFill>
                  <a:srgbClr val="073E87"/>
                </a:solidFill>
              </a:rPr>
              <a:pPr/>
              <a:t>09/05/2019</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36B87F2-AEE5-42AA-BD64-3A74AC0BC699}"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54747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nchild.ca/en/diagnoses/developmental-coordination-disorder"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kills4bradford.co.u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bso.bradford.gov.uk/content/educational-psycholog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endassessrequest@bradford.gov.uk" TargetMode="External"/><Relationship Id="rId2" Type="http://schemas.openxmlformats.org/officeDocument/2006/relationships/hyperlink" Target="mailto:sen@bradford.gov.uk" TargetMode="External"/><Relationship Id="rId1" Type="http://schemas.openxmlformats.org/officeDocument/2006/relationships/slideLayout" Target="../slideLayouts/slideLayout36.xml"/><Relationship Id="rId5" Type="http://schemas.openxmlformats.org/officeDocument/2006/relationships/hyperlink" Target="mailto:sendhealthadvice@bradford.gov" TargetMode="External"/><Relationship Id="rId4" Type="http://schemas.openxmlformats.org/officeDocument/2006/relationships/hyperlink" Target="mailto:sendannualreview@bradford.gov.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hyperlink" Target="mailto:Wendy.fairman@bradford.gov.uk" TargetMode="Externa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8" y="3573016"/>
            <a:ext cx="6472808" cy="648072"/>
          </a:xfrm>
        </p:spPr>
        <p:txBody>
          <a:bodyPr/>
          <a:lstStyle/>
          <a:p>
            <a:r>
              <a:rPr lang="en-GB" dirty="0" smtClean="0"/>
              <a:t>Summer Term 2019</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8" y="4209836"/>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476250"/>
            <a:ext cx="7772400" cy="1152525"/>
          </a:xfrm>
        </p:spPr>
        <p:txBody>
          <a:bodyPr/>
          <a:lstStyle/>
          <a:p>
            <a:pPr algn="ctr"/>
            <a:r>
              <a:rPr lang="en-GB" altLang="en-US" sz="3200" smtClean="0">
                <a:solidFill>
                  <a:schemeClr val="tx1"/>
                </a:solidFill>
              </a:rPr>
              <a:t>The new EYIF model</a:t>
            </a:r>
          </a:p>
        </p:txBody>
      </p:sp>
      <p:sp>
        <p:nvSpPr>
          <p:cNvPr id="9219" name="Content Placeholder 2"/>
          <p:cNvSpPr>
            <a:spLocks noGrp="1"/>
          </p:cNvSpPr>
          <p:nvPr>
            <p:ph idx="1"/>
          </p:nvPr>
        </p:nvSpPr>
        <p:spPr>
          <a:xfrm>
            <a:off x="685800" y="1700213"/>
            <a:ext cx="7772400" cy="4395787"/>
          </a:xfrm>
        </p:spPr>
        <p:txBody>
          <a:bodyPr/>
          <a:lstStyle/>
          <a:p>
            <a:r>
              <a:rPr lang="en-GB" altLang="en-US" sz="2000" dirty="0" smtClean="0">
                <a:solidFill>
                  <a:schemeClr val="tx1"/>
                </a:solidFill>
              </a:rPr>
              <a:t>The allocation of EYIF will be via monthly panel meetings.</a:t>
            </a:r>
          </a:p>
          <a:p>
            <a:endParaRPr lang="en-GB" altLang="en-US" sz="600" dirty="0" smtClean="0">
              <a:solidFill>
                <a:schemeClr val="tx1"/>
              </a:solidFill>
            </a:endParaRPr>
          </a:p>
          <a:p>
            <a:r>
              <a:rPr lang="en-GB" altLang="en-US" sz="2000" dirty="0" smtClean="0">
                <a:solidFill>
                  <a:schemeClr val="tx1"/>
                </a:solidFill>
              </a:rPr>
              <a:t>Providers will be required to submit an application form to access EYIF for a named child.</a:t>
            </a:r>
          </a:p>
          <a:p>
            <a:endParaRPr lang="en-GB" altLang="en-US" sz="800" dirty="0" smtClean="0">
              <a:solidFill>
                <a:schemeClr val="tx1"/>
              </a:solidFill>
            </a:endParaRPr>
          </a:p>
          <a:p>
            <a:r>
              <a:rPr lang="en-GB" altLang="en-US" sz="2000" dirty="0" smtClean="0">
                <a:solidFill>
                  <a:schemeClr val="tx1"/>
                </a:solidFill>
              </a:rPr>
              <a:t>A panel of representatives will consider the applications.</a:t>
            </a:r>
          </a:p>
          <a:p>
            <a:endParaRPr lang="en-GB" altLang="en-US" sz="900" dirty="0" smtClean="0">
              <a:solidFill>
                <a:schemeClr val="tx1"/>
              </a:solidFill>
            </a:endParaRPr>
          </a:p>
          <a:p>
            <a:r>
              <a:rPr lang="en-GB" altLang="en-US" sz="2000" dirty="0" smtClean="0">
                <a:solidFill>
                  <a:schemeClr val="tx1"/>
                </a:solidFill>
              </a:rPr>
              <a:t>Providers will be notified of the outcome following each panel meeting. </a:t>
            </a:r>
          </a:p>
          <a:p>
            <a:pPr marL="0" indent="0">
              <a:buNone/>
            </a:pPr>
            <a:endParaRPr lang="en-GB" altLang="en-US" sz="800" dirty="0" smtClean="0">
              <a:solidFill>
                <a:schemeClr val="tx1"/>
              </a:solidFill>
            </a:endParaRPr>
          </a:p>
          <a:p>
            <a:r>
              <a:rPr lang="en-GB" altLang="en-US" sz="2000" dirty="0" smtClean="0">
                <a:solidFill>
                  <a:schemeClr val="tx1"/>
                </a:solidFill>
              </a:rPr>
              <a:t>EYIF will be targeted at children with emerging SEND and who do not have an Education Health and Care Plan (EHCP). </a:t>
            </a:r>
          </a:p>
          <a:p>
            <a:endParaRPr lang="en-GB" altLang="en-US" sz="1000" dirty="0" smtClean="0">
              <a:solidFill>
                <a:schemeClr val="tx1"/>
              </a:solidFill>
            </a:endParaRPr>
          </a:p>
          <a:p>
            <a:r>
              <a:rPr lang="en-GB" altLang="en-US" sz="2000" dirty="0" smtClean="0">
                <a:solidFill>
                  <a:schemeClr val="tx1"/>
                </a:solidFill>
              </a:rPr>
              <a:t>At the point an EHCP is put in place resources allocated via this EHCP will replace EYIF.</a:t>
            </a:r>
          </a:p>
          <a:p>
            <a:endParaRPr lang="en-GB" altLang="en-US" sz="1800" dirty="0" smtClean="0">
              <a:solidFill>
                <a:schemeClr val="tx1"/>
              </a:solidFill>
            </a:endParaRPr>
          </a:p>
          <a:p>
            <a:endParaRPr lang="en-GB" altLang="en-US" sz="2400" dirty="0" smtClean="0"/>
          </a:p>
          <a:p>
            <a:endParaRPr lang="en-GB" altLang="en-US" sz="2800" b="1" dirty="0" smtClean="0"/>
          </a:p>
        </p:txBody>
      </p:sp>
    </p:spTree>
    <p:extLst>
      <p:ext uri="{BB962C8B-B14F-4D97-AF65-F5344CB8AC3E}">
        <p14:creationId xmlns:p14="http://schemas.microsoft.com/office/powerpoint/2010/main" val="353881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76250"/>
            <a:ext cx="7772400" cy="792163"/>
          </a:xfrm>
        </p:spPr>
        <p:txBody>
          <a:bodyPr/>
          <a:lstStyle/>
          <a:p>
            <a:pPr algn="ctr"/>
            <a:r>
              <a:rPr lang="en-GB" altLang="en-US" sz="3200" smtClean="0">
                <a:solidFill>
                  <a:schemeClr val="tx1"/>
                </a:solidFill>
              </a:rPr>
              <a:t>The EYIF decision making process</a:t>
            </a:r>
          </a:p>
        </p:txBody>
      </p:sp>
      <p:sp>
        <p:nvSpPr>
          <p:cNvPr id="10243" name="Content Placeholder 2"/>
          <p:cNvSpPr>
            <a:spLocks noGrp="1"/>
          </p:cNvSpPr>
          <p:nvPr>
            <p:ph idx="1"/>
          </p:nvPr>
        </p:nvSpPr>
        <p:spPr>
          <a:xfrm>
            <a:off x="685800" y="1484313"/>
            <a:ext cx="7772400" cy="4611687"/>
          </a:xfrm>
        </p:spPr>
        <p:txBody>
          <a:bodyPr/>
          <a:lstStyle/>
          <a:p>
            <a:pPr marL="0" indent="0">
              <a:buFontTx/>
              <a:buNone/>
            </a:pPr>
            <a:r>
              <a:rPr lang="en-GB" altLang="en-US" sz="2400" smtClean="0">
                <a:solidFill>
                  <a:schemeClr val="tx1"/>
                </a:solidFill>
              </a:rPr>
              <a:t>The panel will review each application and consider:</a:t>
            </a:r>
          </a:p>
          <a:p>
            <a:pPr marL="0" indent="0">
              <a:buFontTx/>
              <a:buAutoNum type="arabicPeriod"/>
            </a:pPr>
            <a:r>
              <a:rPr lang="en-GB" altLang="en-US" sz="2400" smtClean="0">
                <a:solidFill>
                  <a:schemeClr val="tx1"/>
                </a:solidFill>
              </a:rPr>
              <a:t> Whether the application meets the eligibility  </a:t>
            </a:r>
          </a:p>
          <a:p>
            <a:pPr marL="0" indent="0">
              <a:buFontTx/>
              <a:buNone/>
            </a:pPr>
            <a:r>
              <a:rPr lang="en-GB" altLang="en-US" sz="2400" smtClean="0">
                <a:solidFill>
                  <a:schemeClr val="tx1"/>
                </a:solidFill>
              </a:rPr>
              <a:t>    criteria.</a:t>
            </a:r>
          </a:p>
          <a:p>
            <a:pPr marL="0" indent="0">
              <a:buFontTx/>
              <a:buNone/>
            </a:pPr>
            <a:r>
              <a:rPr lang="en-GB" altLang="en-US" sz="2400" smtClean="0">
                <a:solidFill>
                  <a:schemeClr val="tx1"/>
                </a:solidFill>
              </a:rPr>
              <a:t>2. The number of hours to be funded (%) based   </a:t>
            </a:r>
          </a:p>
          <a:p>
            <a:pPr marL="0" indent="0">
              <a:buFontTx/>
              <a:buNone/>
            </a:pPr>
            <a:r>
              <a:rPr lang="en-GB" altLang="en-US" sz="2400" smtClean="0">
                <a:solidFill>
                  <a:schemeClr val="tx1"/>
                </a:solidFill>
              </a:rPr>
              <a:t>    on the child’s individual needs.</a:t>
            </a:r>
          </a:p>
          <a:p>
            <a:pPr marL="0" indent="0">
              <a:buFontTx/>
              <a:buNone/>
            </a:pPr>
            <a:r>
              <a:rPr lang="en-GB" altLang="en-US" sz="2400" smtClean="0">
                <a:solidFill>
                  <a:schemeClr val="tx1"/>
                </a:solidFill>
              </a:rPr>
              <a:t>3. The number of weeks/terms to be funded.</a:t>
            </a:r>
          </a:p>
          <a:p>
            <a:pPr marL="0" indent="0">
              <a:buFontTx/>
              <a:buNone/>
            </a:pPr>
            <a:r>
              <a:rPr lang="en-GB" altLang="en-US" sz="2400" smtClean="0">
                <a:solidFill>
                  <a:schemeClr val="tx1"/>
                </a:solidFill>
              </a:rPr>
              <a:t>4. The amount of funding to be allocated.</a:t>
            </a:r>
          </a:p>
          <a:p>
            <a:pPr marL="0" indent="0">
              <a:buFontTx/>
              <a:buNone/>
            </a:pPr>
            <a:endParaRPr lang="en-GB" altLang="en-US" sz="2800" smtClean="0"/>
          </a:p>
        </p:txBody>
      </p:sp>
    </p:spTree>
    <p:extLst>
      <p:ext uri="{BB962C8B-B14F-4D97-AF65-F5344CB8AC3E}">
        <p14:creationId xmlns:p14="http://schemas.microsoft.com/office/powerpoint/2010/main" val="308480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09600"/>
            <a:ext cx="7772400" cy="658813"/>
          </a:xfrm>
        </p:spPr>
        <p:txBody>
          <a:bodyPr/>
          <a:lstStyle/>
          <a:p>
            <a:r>
              <a:rPr lang="en-GB" altLang="en-US" sz="3200" smtClean="0">
                <a:solidFill>
                  <a:schemeClr val="tx1"/>
                </a:solidFill>
              </a:rPr>
              <a:t>1. Eligibility criteria</a:t>
            </a:r>
          </a:p>
        </p:txBody>
      </p:sp>
      <p:sp>
        <p:nvSpPr>
          <p:cNvPr id="11267" name="Content Placeholder 2"/>
          <p:cNvSpPr>
            <a:spLocks noGrp="1"/>
          </p:cNvSpPr>
          <p:nvPr>
            <p:ph idx="1"/>
          </p:nvPr>
        </p:nvSpPr>
        <p:spPr>
          <a:xfrm>
            <a:off x="685800" y="1484313"/>
            <a:ext cx="7772400" cy="4611687"/>
          </a:xfrm>
        </p:spPr>
        <p:txBody>
          <a:bodyPr/>
          <a:lstStyle/>
          <a:p>
            <a:r>
              <a:rPr lang="en-GB" altLang="en-US" sz="2000" dirty="0" smtClean="0">
                <a:solidFill>
                  <a:schemeClr val="tx1"/>
                </a:solidFill>
              </a:rPr>
              <a:t>The provider must be registered with Ofsted on either the Early Years Register or must be legally exempt from this registration (schools).</a:t>
            </a:r>
          </a:p>
          <a:p>
            <a:r>
              <a:rPr lang="en-GB" altLang="en-US" sz="2000" dirty="0" smtClean="0">
                <a:solidFill>
                  <a:schemeClr val="tx1"/>
                </a:solidFill>
              </a:rPr>
              <a:t>The child must be accessing either; their 2 year early education entitlement (up to a maximum of 15 hours) or their 3 &amp; 4 year early education entitlement (up to a maximum of 30 hours).</a:t>
            </a:r>
          </a:p>
          <a:p>
            <a:r>
              <a:rPr lang="en-GB" altLang="en-US" sz="2000" dirty="0" smtClean="0">
                <a:solidFill>
                  <a:schemeClr val="tx1"/>
                </a:solidFill>
              </a:rPr>
              <a:t>EYIF is not available for children accessing paid for childcare. </a:t>
            </a:r>
          </a:p>
          <a:p>
            <a:r>
              <a:rPr lang="en-GB" altLang="en-US" sz="2000" dirty="0" smtClean="0">
                <a:solidFill>
                  <a:schemeClr val="tx1"/>
                </a:solidFill>
              </a:rPr>
              <a:t>The child does not have an Education, Health and Care Plan.</a:t>
            </a:r>
          </a:p>
          <a:p>
            <a:r>
              <a:rPr lang="en-GB" altLang="en-US" sz="2000" dirty="0" smtClean="0">
                <a:solidFill>
                  <a:schemeClr val="tx1"/>
                </a:solidFill>
              </a:rPr>
              <a:t>The child is not accessing a place in an Early Years Enhanced Specialist Provision (EYESP) or a special school (as these places are already funded at a higher level).</a:t>
            </a:r>
          </a:p>
          <a:p>
            <a:endParaRPr lang="en-GB" altLang="en-US" sz="2000" dirty="0" smtClean="0">
              <a:solidFill>
                <a:schemeClr val="tx1"/>
              </a:solidFill>
            </a:endParaRPr>
          </a:p>
        </p:txBody>
      </p:sp>
    </p:spTree>
    <p:extLst>
      <p:ext uri="{BB962C8B-B14F-4D97-AF65-F5344CB8AC3E}">
        <p14:creationId xmlns:p14="http://schemas.microsoft.com/office/powerpoint/2010/main" val="399815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476250"/>
            <a:ext cx="7772400" cy="576263"/>
          </a:xfrm>
        </p:spPr>
        <p:txBody>
          <a:bodyPr/>
          <a:lstStyle/>
          <a:p>
            <a:r>
              <a:rPr lang="en-GB" altLang="en-US" sz="3200" smtClean="0">
                <a:solidFill>
                  <a:schemeClr val="tx1"/>
                </a:solidFill>
              </a:rPr>
              <a:t>1. Eligibility criteria - continued</a:t>
            </a:r>
          </a:p>
        </p:txBody>
      </p:sp>
      <p:sp>
        <p:nvSpPr>
          <p:cNvPr id="3" name="Content Placeholder 2"/>
          <p:cNvSpPr>
            <a:spLocks noGrp="1"/>
          </p:cNvSpPr>
          <p:nvPr>
            <p:ph idx="1"/>
          </p:nvPr>
        </p:nvSpPr>
        <p:spPr>
          <a:xfrm>
            <a:off x="685800" y="1268413"/>
            <a:ext cx="7772400" cy="4827587"/>
          </a:xfrm>
        </p:spPr>
        <p:txBody>
          <a:bodyPr/>
          <a:lstStyle/>
          <a:p>
            <a:pPr marL="0" indent="0">
              <a:buFontTx/>
              <a:buNone/>
              <a:defRPr/>
            </a:pPr>
            <a:r>
              <a:rPr lang="en-GB" sz="2400" dirty="0" smtClean="0">
                <a:solidFill>
                  <a:schemeClr val="tx1"/>
                </a:solidFill>
              </a:rPr>
              <a:t>There is evidence that a </a:t>
            </a:r>
            <a:r>
              <a:rPr lang="en-GB" sz="2400" b="1" dirty="0" smtClean="0">
                <a:solidFill>
                  <a:schemeClr val="tx1"/>
                </a:solidFill>
              </a:rPr>
              <a:t>graduated </a:t>
            </a:r>
            <a:r>
              <a:rPr lang="en-GB" sz="2400" b="1" dirty="0">
                <a:solidFill>
                  <a:schemeClr val="tx1"/>
                </a:solidFill>
              </a:rPr>
              <a:t>approach </a:t>
            </a:r>
            <a:r>
              <a:rPr lang="en-GB" sz="2400" dirty="0">
                <a:solidFill>
                  <a:schemeClr val="tx1"/>
                </a:solidFill>
              </a:rPr>
              <a:t>has taken </a:t>
            </a:r>
            <a:r>
              <a:rPr lang="en-GB" sz="2400" dirty="0" smtClean="0">
                <a:solidFill>
                  <a:schemeClr val="tx1"/>
                </a:solidFill>
              </a:rPr>
              <a:t>place at SEN support:</a:t>
            </a:r>
          </a:p>
          <a:p>
            <a:pPr>
              <a:defRPr/>
            </a:pPr>
            <a:r>
              <a:rPr lang="en-GB" sz="2400" b="1" dirty="0" smtClean="0">
                <a:solidFill>
                  <a:schemeClr val="tx1"/>
                </a:solidFill>
              </a:rPr>
              <a:t>Assess</a:t>
            </a:r>
            <a:r>
              <a:rPr lang="en-GB" sz="2400" dirty="0" smtClean="0">
                <a:solidFill>
                  <a:schemeClr val="tx1"/>
                </a:solidFill>
              </a:rPr>
              <a:t> - The needs of the child have been appropriately assessed.</a:t>
            </a:r>
          </a:p>
          <a:p>
            <a:pPr>
              <a:defRPr/>
            </a:pPr>
            <a:r>
              <a:rPr lang="en-GB" sz="2400" b="1" dirty="0" smtClean="0">
                <a:solidFill>
                  <a:schemeClr val="tx1"/>
                </a:solidFill>
              </a:rPr>
              <a:t>Plan/Do</a:t>
            </a:r>
            <a:r>
              <a:rPr lang="en-GB" sz="2400" dirty="0" smtClean="0">
                <a:solidFill>
                  <a:schemeClr val="tx1"/>
                </a:solidFill>
              </a:rPr>
              <a:t> - Details of interventions and support that have already been put in place, including </a:t>
            </a:r>
            <a:r>
              <a:rPr lang="en-GB" sz="2400" dirty="0">
                <a:solidFill>
                  <a:schemeClr val="tx1"/>
                </a:solidFill>
              </a:rPr>
              <a:t>any </a:t>
            </a:r>
            <a:r>
              <a:rPr lang="en-GB" sz="2400" b="1" dirty="0">
                <a:solidFill>
                  <a:schemeClr val="tx1"/>
                </a:solidFill>
              </a:rPr>
              <a:t>reasonable adjustments </a:t>
            </a:r>
            <a:r>
              <a:rPr lang="en-GB" sz="2400" dirty="0">
                <a:solidFill>
                  <a:schemeClr val="tx1"/>
                </a:solidFill>
              </a:rPr>
              <a:t>to meet the </a:t>
            </a:r>
            <a:r>
              <a:rPr lang="en-GB" sz="2400" dirty="0" smtClean="0">
                <a:solidFill>
                  <a:schemeClr val="tx1"/>
                </a:solidFill>
              </a:rPr>
              <a:t>individual needs of the child. </a:t>
            </a:r>
            <a:endParaRPr lang="en-GB" sz="2400" dirty="0">
              <a:solidFill>
                <a:schemeClr val="tx1"/>
              </a:solidFill>
            </a:endParaRPr>
          </a:p>
          <a:p>
            <a:pPr>
              <a:defRPr/>
            </a:pPr>
            <a:r>
              <a:rPr lang="en-GB" sz="2400" b="1" dirty="0" smtClean="0">
                <a:solidFill>
                  <a:schemeClr val="tx1"/>
                </a:solidFill>
              </a:rPr>
              <a:t>Review</a:t>
            </a:r>
            <a:r>
              <a:rPr lang="en-GB" sz="2400" dirty="0" smtClean="0">
                <a:solidFill>
                  <a:schemeClr val="tx1"/>
                </a:solidFill>
              </a:rPr>
              <a:t> – The involvement of parents/carers in reviewing the effectiveness of support and the impact that this has had on the child’s progress. </a:t>
            </a:r>
            <a:endParaRPr lang="en-GB" sz="2800" dirty="0" smtClean="0">
              <a:solidFill>
                <a:schemeClr val="tx1"/>
              </a:solidFill>
            </a:endParaRPr>
          </a:p>
        </p:txBody>
      </p:sp>
    </p:spTree>
    <p:extLst>
      <p:ext uri="{BB962C8B-B14F-4D97-AF65-F5344CB8AC3E}">
        <p14:creationId xmlns:p14="http://schemas.microsoft.com/office/powerpoint/2010/main" val="360365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09600"/>
            <a:ext cx="7772400" cy="658813"/>
          </a:xfrm>
        </p:spPr>
        <p:txBody>
          <a:bodyPr/>
          <a:lstStyle/>
          <a:p>
            <a:r>
              <a:rPr lang="en-GB" altLang="en-US" sz="3200" smtClean="0">
                <a:solidFill>
                  <a:schemeClr val="tx1"/>
                </a:solidFill>
              </a:rPr>
              <a:t>1. Eligibility criteria - continued</a:t>
            </a:r>
          </a:p>
        </p:txBody>
      </p:sp>
      <p:sp>
        <p:nvSpPr>
          <p:cNvPr id="3" name="Content Placeholder 2"/>
          <p:cNvSpPr>
            <a:spLocks noGrp="1"/>
          </p:cNvSpPr>
          <p:nvPr>
            <p:ph idx="1"/>
          </p:nvPr>
        </p:nvSpPr>
        <p:spPr>
          <a:xfrm>
            <a:off x="685800" y="1557338"/>
            <a:ext cx="7772400" cy="4538662"/>
          </a:xfrm>
        </p:spPr>
        <p:txBody>
          <a:bodyPr/>
          <a:lstStyle/>
          <a:p>
            <a:pPr marL="0" indent="0">
              <a:buFontTx/>
              <a:buNone/>
              <a:defRPr/>
            </a:pPr>
            <a:r>
              <a:rPr lang="en-GB" sz="2400" dirty="0" smtClean="0">
                <a:solidFill>
                  <a:schemeClr val="tx1"/>
                </a:solidFill>
              </a:rPr>
              <a:t>There is evidence that:</a:t>
            </a:r>
          </a:p>
          <a:p>
            <a:pPr>
              <a:defRPr/>
            </a:pPr>
            <a:r>
              <a:rPr lang="en-GB" sz="2400" dirty="0" smtClean="0">
                <a:solidFill>
                  <a:schemeClr val="tx1"/>
                </a:solidFill>
              </a:rPr>
              <a:t>Referrals have been made to services in health, education and/or social care, as appropriate e.g. EA1 notification, Early Help, Speech and Language therapy, paediatric assessment. </a:t>
            </a:r>
          </a:p>
          <a:p>
            <a:pPr>
              <a:defRPr/>
            </a:pPr>
            <a:r>
              <a:rPr lang="en-GB" sz="2400" dirty="0" smtClean="0">
                <a:solidFill>
                  <a:schemeClr val="tx1"/>
                </a:solidFill>
              </a:rPr>
              <a:t>Advice received from other professionals has been implemented. </a:t>
            </a:r>
          </a:p>
          <a:p>
            <a:pPr>
              <a:defRPr/>
            </a:pPr>
            <a:r>
              <a:rPr lang="en-GB" sz="2400" dirty="0" smtClean="0">
                <a:solidFill>
                  <a:schemeClr val="tx1"/>
                </a:solidFill>
              </a:rPr>
              <a:t>Providers are working in partnership with parents/carers and other professionals to; monitor progress, identify next steps and determine an appropriate pathway. </a:t>
            </a:r>
            <a:r>
              <a:rPr lang="en-GB" sz="2800" dirty="0" smtClean="0">
                <a:solidFill>
                  <a:schemeClr val="tx1"/>
                </a:solidFill>
              </a:rPr>
              <a:t/>
            </a:r>
            <a:br>
              <a:rPr lang="en-GB" sz="2800" dirty="0" smtClean="0">
                <a:solidFill>
                  <a:schemeClr val="tx1"/>
                </a:solidFill>
              </a:rPr>
            </a:br>
            <a:endParaRPr lang="en-GB" sz="2800" dirty="0" smtClean="0">
              <a:solidFill>
                <a:schemeClr val="tx1"/>
              </a:solidFill>
            </a:endParaRPr>
          </a:p>
          <a:p>
            <a:pPr>
              <a:defRPr/>
            </a:pPr>
            <a:endParaRPr lang="en-GB" dirty="0"/>
          </a:p>
        </p:txBody>
      </p:sp>
    </p:spTree>
    <p:extLst>
      <p:ext uri="{BB962C8B-B14F-4D97-AF65-F5344CB8AC3E}">
        <p14:creationId xmlns:p14="http://schemas.microsoft.com/office/powerpoint/2010/main" val="186514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04813"/>
            <a:ext cx="7772400" cy="792162"/>
          </a:xfrm>
        </p:spPr>
        <p:txBody>
          <a:bodyPr/>
          <a:lstStyle/>
          <a:p>
            <a:r>
              <a:rPr lang="en-GB" altLang="en-US" sz="3200" smtClean="0">
                <a:solidFill>
                  <a:schemeClr val="tx1"/>
                </a:solidFill>
              </a:rPr>
              <a:t>2. Number of hours to be funded </a:t>
            </a:r>
          </a:p>
        </p:txBody>
      </p:sp>
      <p:sp>
        <p:nvSpPr>
          <p:cNvPr id="15363" name="Content Placeholder 2"/>
          <p:cNvSpPr>
            <a:spLocks noGrp="1"/>
          </p:cNvSpPr>
          <p:nvPr>
            <p:ph idx="1"/>
          </p:nvPr>
        </p:nvSpPr>
        <p:spPr>
          <a:xfrm>
            <a:off x="685800" y="1412875"/>
            <a:ext cx="7772400" cy="4683125"/>
          </a:xfrm>
        </p:spPr>
        <p:txBody>
          <a:bodyPr/>
          <a:lstStyle/>
          <a:p>
            <a:r>
              <a:rPr lang="en-GB" altLang="en-US" sz="2400" smtClean="0">
                <a:solidFill>
                  <a:schemeClr val="tx1"/>
                </a:solidFill>
              </a:rPr>
              <a:t>The provider will indicate how many hours of early education entitlement the child is accessing in that provision. </a:t>
            </a:r>
          </a:p>
          <a:p>
            <a:r>
              <a:rPr lang="en-GB" altLang="en-US" sz="2400" smtClean="0">
                <a:solidFill>
                  <a:schemeClr val="tx1"/>
                </a:solidFill>
              </a:rPr>
              <a:t>The provider will indicate how many hours of funding is being requested. </a:t>
            </a:r>
          </a:p>
          <a:p>
            <a:r>
              <a:rPr lang="en-GB" altLang="en-US" sz="2400" smtClean="0">
                <a:solidFill>
                  <a:schemeClr val="tx1"/>
                </a:solidFill>
              </a:rPr>
              <a:t>The panel will use the Early Years SEN Progress Grid to determine how many hours will be funded (%). </a:t>
            </a:r>
          </a:p>
          <a:p>
            <a:endParaRPr lang="en-GB" altLang="en-US" smtClean="0"/>
          </a:p>
        </p:txBody>
      </p:sp>
    </p:spTree>
    <p:extLst>
      <p:ext uri="{BB962C8B-B14F-4D97-AF65-F5344CB8AC3E}">
        <p14:creationId xmlns:p14="http://schemas.microsoft.com/office/powerpoint/2010/main" val="2207984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92150"/>
            <a:ext cx="7772400" cy="792163"/>
          </a:xfrm>
        </p:spPr>
        <p:txBody>
          <a:bodyPr/>
          <a:lstStyle/>
          <a:p>
            <a:pPr algn="ctr"/>
            <a:r>
              <a:rPr lang="en-GB" altLang="en-US" sz="2400" smtClean="0">
                <a:solidFill>
                  <a:schemeClr val="tx1"/>
                </a:solidFill>
              </a:rPr>
              <a:t>3. </a:t>
            </a:r>
            <a:r>
              <a:rPr lang="en-GB" altLang="en-US" sz="2800" smtClean="0">
                <a:solidFill>
                  <a:schemeClr val="tx1"/>
                </a:solidFill>
              </a:rPr>
              <a:t>The number of weeks/terms to be funded. </a:t>
            </a:r>
            <a:r>
              <a:rPr lang="en-GB" altLang="en-US" smtClean="0"/>
              <a:t/>
            </a:r>
            <a:br>
              <a:rPr lang="en-GB" altLang="en-US" smtClean="0"/>
            </a:br>
            <a:endParaRPr lang="en-GB" altLang="en-US" smtClean="0"/>
          </a:p>
        </p:txBody>
      </p:sp>
      <p:sp>
        <p:nvSpPr>
          <p:cNvPr id="19459" name="Content Placeholder 2"/>
          <p:cNvSpPr>
            <a:spLocks noGrp="1"/>
          </p:cNvSpPr>
          <p:nvPr>
            <p:ph idx="1"/>
          </p:nvPr>
        </p:nvSpPr>
        <p:spPr>
          <a:xfrm>
            <a:off x="685800" y="1557338"/>
            <a:ext cx="7772400" cy="4538662"/>
          </a:xfrm>
        </p:spPr>
        <p:txBody>
          <a:bodyPr/>
          <a:lstStyle/>
          <a:p>
            <a:pPr>
              <a:defRPr/>
            </a:pPr>
            <a:r>
              <a:rPr lang="en-GB" altLang="en-US" sz="2400" dirty="0" smtClean="0">
                <a:solidFill>
                  <a:schemeClr val="tx1"/>
                </a:solidFill>
              </a:rPr>
              <a:t>Assumption that weekly entitlement is delivered over 38 weeks per year (TTO) or stretched all year round, if indicated.</a:t>
            </a:r>
          </a:p>
          <a:p>
            <a:pPr>
              <a:defRPr/>
            </a:pPr>
            <a:r>
              <a:rPr lang="en-GB" altLang="en-US" sz="2400" dirty="0" smtClean="0">
                <a:solidFill>
                  <a:schemeClr val="tx1"/>
                </a:solidFill>
              </a:rPr>
              <a:t>Funding would typically be allocated for 1,2 or 3 terms and would be reviewed at least annually. This would be determined by; the age of the child; level of need and timescale for transition to school.</a:t>
            </a:r>
          </a:p>
          <a:p>
            <a:pPr>
              <a:defRPr/>
            </a:pPr>
            <a:r>
              <a:rPr lang="en-GB" altLang="en-US" sz="2400" dirty="0" smtClean="0">
                <a:solidFill>
                  <a:schemeClr val="tx1"/>
                </a:solidFill>
              </a:rPr>
              <a:t>Funding would cease when the child leaves a provider or where an EHCP is put in place. </a:t>
            </a:r>
            <a:endParaRPr lang="en-GB" altLang="en-US" sz="2400" dirty="0" smtClean="0"/>
          </a:p>
          <a:p>
            <a:pPr marL="0" indent="0">
              <a:buFontTx/>
              <a:buNone/>
              <a:defRPr/>
            </a:pPr>
            <a:endParaRPr lang="en-GB" altLang="en-US" dirty="0" smtClean="0"/>
          </a:p>
          <a:p>
            <a:pPr>
              <a:defRPr/>
            </a:pPr>
            <a:endParaRPr lang="en-GB" altLang="en-US" dirty="0" smtClean="0"/>
          </a:p>
        </p:txBody>
      </p:sp>
    </p:spTree>
    <p:extLst>
      <p:ext uri="{BB962C8B-B14F-4D97-AF65-F5344CB8AC3E}">
        <p14:creationId xmlns:p14="http://schemas.microsoft.com/office/powerpoint/2010/main" val="2914641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z="3200" smtClean="0">
                <a:solidFill>
                  <a:schemeClr val="tx1"/>
                </a:solidFill>
              </a:rPr>
              <a:t>4. EYIF funding model </a:t>
            </a:r>
          </a:p>
        </p:txBody>
      </p:sp>
      <p:sp>
        <p:nvSpPr>
          <p:cNvPr id="20483" name="Content Placeholder 2"/>
          <p:cNvSpPr>
            <a:spLocks noGrp="1"/>
          </p:cNvSpPr>
          <p:nvPr>
            <p:ph idx="1"/>
          </p:nvPr>
        </p:nvSpPr>
        <p:spPr/>
        <p:txBody>
          <a:bodyPr/>
          <a:lstStyle/>
          <a:p>
            <a:pPr>
              <a:defRPr/>
            </a:pPr>
            <a:r>
              <a:rPr lang="en-GB" altLang="en-US" sz="2400" dirty="0" smtClean="0">
                <a:solidFill>
                  <a:schemeClr val="tx1"/>
                </a:solidFill>
              </a:rPr>
              <a:t>EYIF is based on the equivalent of Element 2 funding for children with emerging SEND, which sets the EYIF unit cost at £6.32. </a:t>
            </a:r>
          </a:p>
          <a:p>
            <a:pPr>
              <a:defRPr/>
            </a:pPr>
            <a:endParaRPr lang="en-GB" altLang="en-US" sz="2400" dirty="0" smtClean="0">
              <a:solidFill>
                <a:schemeClr val="tx1"/>
              </a:solidFill>
            </a:endParaRPr>
          </a:p>
          <a:p>
            <a:pPr marL="0" indent="0" algn="ctr">
              <a:buFontTx/>
              <a:buNone/>
              <a:defRPr/>
            </a:pPr>
            <a:r>
              <a:rPr lang="en-GB" altLang="en-US" sz="2400" dirty="0" smtClean="0">
                <a:solidFill>
                  <a:schemeClr val="tx1"/>
                </a:solidFill>
              </a:rPr>
              <a:t>£6000/25hrs (1FTE) /38 weeks = £6.32</a:t>
            </a:r>
          </a:p>
        </p:txBody>
      </p:sp>
    </p:spTree>
    <p:extLst>
      <p:ext uri="{BB962C8B-B14F-4D97-AF65-F5344CB8AC3E}">
        <p14:creationId xmlns:p14="http://schemas.microsoft.com/office/powerpoint/2010/main" val="1080786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609600"/>
            <a:ext cx="7772400" cy="803275"/>
          </a:xfrm>
        </p:spPr>
        <p:txBody>
          <a:bodyPr/>
          <a:lstStyle/>
          <a:p>
            <a:pPr algn="ctr"/>
            <a:r>
              <a:rPr lang="en-GB" altLang="en-US" sz="3200" smtClean="0">
                <a:solidFill>
                  <a:schemeClr val="tx1"/>
                </a:solidFill>
              </a:rPr>
              <a:t>Examples of funding</a:t>
            </a:r>
          </a:p>
        </p:txBody>
      </p:sp>
      <p:sp>
        <p:nvSpPr>
          <p:cNvPr id="18435" name="Content Placeholder 2"/>
          <p:cNvSpPr>
            <a:spLocks noGrp="1"/>
          </p:cNvSpPr>
          <p:nvPr>
            <p:ph idx="1"/>
          </p:nvPr>
        </p:nvSpPr>
        <p:spPr>
          <a:xfrm>
            <a:off x="685800" y="1773238"/>
            <a:ext cx="7772400" cy="4322762"/>
          </a:xfrm>
        </p:spPr>
        <p:txBody>
          <a:bodyPr/>
          <a:lstStyle/>
          <a:p>
            <a:pPr marL="0" indent="0">
              <a:buFontTx/>
              <a:buNone/>
            </a:pPr>
            <a:r>
              <a:rPr lang="en-GB" altLang="en-US" sz="2400" smtClean="0">
                <a:solidFill>
                  <a:schemeClr val="tx1"/>
                </a:solidFill>
              </a:rPr>
              <a:t>Child A attends 15 hrs pw, over 38 weeks (TTO) and 50% funding is allocated</a:t>
            </a:r>
          </a:p>
          <a:p>
            <a:pPr marL="0" indent="0" algn="ctr">
              <a:buFontTx/>
              <a:buNone/>
            </a:pPr>
            <a:r>
              <a:rPr lang="en-GB" altLang="en-US" sz="2400" smtClean="0">
                <a:solidFill>
                  <a:schemeClr val="tx1"/>
                </a:solidFill>
              </a:rPr>
              <a:t>15hrs x 50% x 38wks x £6.32 = £1801.20 per year  </a:t>
            </a:r>
          </a:p>
          <a:p>
            <a:pPr marL="0" indent="0">
              <a:buFontTx/>
              <a:buNone/>
            </a:pPr>
            <a:endParaRPr lang="en-GB" altLang="en-US" sz="2400" smtClean="0">
              <a:solidFill>
                <a:schemeClr val="tx1"/>
              </a:solidFill>
            </a:endParaRPr>
          </a:p>
          <a:p>
            <a:pPr marL="0" indent="0">
              <a:buFontTx/>
              <a:buNone/>
            </a:pPr>
            <a:r>
              <a:rPr lang="en-GB" altLang="en-US" sz="2400" smtClean="0">
                <a:solidFill>
                  <a:schemeClr val="tx1"/>
                </a:solidFill>
              </a:rPr>
              <a:t>Child B attends 30hrs pw, over 38 weeks (TTO) and 60% funding is allocated</a:t>
            </a:r>
          </a:p>
          <a:p>
            <a:pPr marL="0" indent="0" algn="ctr">
              <a:buFontTx/>
              <a:buNone/>
            </a:pPr>
            <a:r>
              <a:rPr lang="en-GB" altLang="en-US" sz="2400" smtClean="0">
                <a:solidFill>
                  <a:schemeClr val="tx1"/>
                </a:solidFill>
              </a:rPr>
              <a:t>30hrs x 60% x 38wks x £6.32 = £4322.88 per year </a:t>
            </a:r>
          </a:p>
        </p:txBody>
      </p:sp>
    </p:spTree>
    <p:extLst>
      <p:ext uri="{BB962C8B-B14F-4D97-AF65-F5344CB8AC3E}">
        <p14:creationId xmlns:p14="http://schemas.microsoft.com/office/powerpoint/2010/main" val="394053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GB" altLang="en-US" sz="3200" smtClean="0">
                <a:solidFill>
                  <a:schemeClr val="tx1"/>
                </a:solidFill>
              </a:rPr>
              <a:t>Evaluation of EYIF</a:t>
            </a:r>
          </a:p>
        </p:txBody>
      </p:sp>
      <p:sp>
        <p:nvSpPr>
          <p:cNvPr id="4" name="Content Placeholder 3"/>
          <p:cNvSpPr>
            <a:spLocks noGrp="1"/>
          </p:cNvSpPr>
          <p:nvPr>
            <p:ph idx="1"/>
          </p:nvPr>
        </p:nvSpPr>
        <p:spPr/>
        <p:txBody>
          <a:bodyPr/>
          <a:lstStyle/>
          <a:p>
            <a:pPr marL="0" indent="0">
              <a:buFontTx/>
              <a:buNone/>
              <a:defRPr/>
            </a:pPr>
            <a:r>
              <a:rPr lang="en-GB" sz="2400" dirty="0" smtClean="0">
                <a:solidFill>
                  <a:schemeClr val="tx1"/>
                </a:solidFill>
              </a:rPr>
              <a:t>In July 2019 there will be an evaluation of:</a:t>
            </a:r>
          </a:p>
          <a:p>
            <a:pPr>
              <a:defRPr/>
            </a:pPr>
            <a:r>
              <a:rPr lang="en-GB" sz="2400" dirty="0" smtClean="0">
                <a:solidFill>
                  <a:schemeClr val="tx1"/>
                </a:solidFill>
              </a:rPr>
              <a:t>The new EYIF funding rate.</a:t>
            </a:r>
          </a:p>
          <a:p>
            <a:pPr>
              <a:defRPr/>
            </a:pPr>
            <a:r>
              <a:rPr lang="en-GB" sz="2400" dirty="0" smtClean="0">
                <a:solidFill>
                  <a:schemeClr val="tx1"/>
                </a:solidFill>
              </a:rPr>
              <a:t>The pilot undertaken with schools.</a:t>
            </a:r>
          </a:p>
          <a:p>
            <a:pPr>
              <a:defRPr/>
            </a:pPr>
            <a:r>
              <a:rPr lang="en-GB" sz="2400" dirty="0" smtClean="0">
                <a:solidFill>
                  <a:schemeClr val="tx1"/>
                </a:solidFill>
              </a:rPr>
              <a:t>The EYIF process and application form.</a:t>
            </a:r>
            <a:r>
              <a:rPr lang="en-GB" sz="2400" dirty="0" smtClean="0"/>
              <a:t> </a:t>
            </a:r>
          </a:p>
          <a:p>
            <a:pPr>
              <a:defRPr/>
            </a:pPr>
            <a:endParaRPr lang="en-GB" dirty="0"/>
          </a:p>
        </p:txBody>
      </p:sp>
    </p:spTree>
    <p:extLst>
      <p:ext uri="{BB962C8B-B14F-4D97-AF65-F5344CB8AC3E}">
        <p14:creationId xmlns:p14="http://schemas.microsoft.com/office/powerpoint/2010/main" val="118975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576928384"/>
              </p:ext>
            </p:extLst>
          </p:nvPr>
        </p:nvGraphicFramePr>
        <p:xfrm>
          <a:off x="323528" y="1988840"/>
          <a:ext cx="8208912" cy="3655138"/>
        </p:xfrm>
        <a:graphic>
          <a:graphicData uri="http://schemas.openxmlformats.org/drawingml/2006/table">
            <a:tbl>
              <a:tblPr firstRow="1" bandRow="1">
                <a:tableStyleId>{5940675A-B579-460E-94D1-54222C63F5DA}</a:tableStyleId>
              </a:tblPr>
              <a:tblGrid>
                <a:gridCol w="7272808"/>
                <a:gridCol w="936104"/>
              </a:tblGrid>
              <a:tr h="601831">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u="none" dirty="0" smtClean="0">
                          <a:effectLst/>
                          <a:latin typeface="+mn-lt"/>
                          <a:ea typeface="Calibri"/>
                          <a:cs typeface="Times New Roman"/>
                        </a:rPr>
                        <a:t>Senco Update -  Ruth Dennis</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mn-lt"/>
                          <a:ea typeface="Calibri"/>
                          <a:cs typeface="Times New Roman"/>
                        </a:rPr>
                        <a:t>EHCP</a:t>
                      </a:r>
                      <a:r>
                        <a:rPr lang="en-GB" sz="2000" baseline="0" dirty="0" smtClean="0">
                          <a:effectLst/>
                          <a:latin typeface="+mn-lt"/>
                          <a:ea typeface="Calibri"/>
                          <a:cs typeface="Times New Roman"/>
                        </a:rPr>
                        <a:t> Panel Update </a:t>
                      </a:r>
                      <a:r>
                        <a:rPr lang="en-GB" sz="2000" u="none" dirty="0" smtClean="0">
                          <a:effectLst/>
                          <a:latin typeface="+mn-lt"/>
                          <a:ea typeface="Calibri"/>
                          <a:cs typeface="Times New Roman"/>
                        </a:rPr>
                        <a:t>-  Ruth Dennis</a:t>
                      </a:r>
                      <a:endParaRPr lang="en-GB" sz="2000" baseline="0" dirty="0" smtClean="0">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mn-lt"/>
                          <a:ea typeface="Calibri"/>
                          <a:cs typeface="Times New Roman"/>
                        </a:rPr>
                        <a:t>EYIF Funding – Ronnie Hartley</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mn-lt"/>
                          <a:ea typeface="Calibri"/>
                          <a:cs typeface="Times New Roman"/>
                        </a:rPr>
                        <a:t>Transport – Paul</a:t>
                      </a:r>
                      <a:r>
                        <a:rPr lang="en-GB" sz="2000" baseline="0" dirty="0" smtClean="0">
                          <a:effectLst/>
                          <a:latin typeface="+mn-lt"/>
                          <a:ea typeface="Calibri"/>
                          <a:cs typeface="Times New Roman"/>
                        </a:rPr>
                        <a:t> Hart</a:t>
                      </a:r>
                      <a:endParaRPr lang="en-GB" sz="2000" dirty="0" smtClean="0">
                        <a:effectLst/>
                        <a:latin typeface="+mn-lt"/>
                        <a:ea typeface="Calibri"/>
                        <a:cs typeface="Times New Roman"/>
                      </a:endParaRPr>
                    </a:p>
                  </a:txBody>
                  <a:tcPr/>
                </a:tc>
                <a:tc>
                  <a:txBody>
                    <a:bodyPr/>
                    <a:lstStyle/>
                    <a:p>
                      <a:endParaRPr lang="en-GB" sz="600" dirty="0" smtClean="0"/>
                    </a:p>
                    <a:p>
                      <a:r>
                        <a:rPr lang="en-GB" sz="2000" dirty="0" smtClean="0"/>
                        <a:t>9.00</a:t>
                      </a:r>
                    </a:p>
                    <a:p>
                      <a:endParaRPr lang="en-GB" sz="2000" dirty="0" smtClean="0"/>
                    </a:p>
                    <a:p>
                      <a:r>
                        <a:rPr lang="en-GB" sz="2000" dirty="0" smtClean="0"/>
                        <a:t>9.15</a:t>
                      </a:r>
                    </a:p>
                    <a:p>
                      <a:r>
                        <a:rPr lang="en-GB" sz="2000" dirty="0" smtClean="0"/>
                        <a:t>9.30</a:t>
                      </a:r>
                    </a:p>
                  </a:txBody>
                  <a:tcPr/>
                </a:tc>
              </a:tr>
              <a:tr h="601831">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mn-lt"/>
                          <a:ea typeface="Calibri"/>
                          <a:cs typeface="Times New Roman"/>
                        </a:rPr>
                        <a:t>Developmental</a:t>
                      </a:r>
                      <a:r>
                        <a:rPr lang="en-GB" sz="2000" baseline="0" dirty="0" smtClean="0">
                          <a:effectLst/>
                          <a:latin typeface="+mn-lt"/>
                          <a:ea typeface="Calibri"/>
                          <a:cs typeface="Times New Roman"/>
                        </a:rPr>
                        <a:t> Coordination Disorder – Sharon Bowring</a:t>
                      </a:r>
                      <a:endParaRPr lang="en-GB" sz="2000" dirty="0" smtClean="0">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9.45</a:t>
                      </a:r>
                    </a:p>
                  </a:txBody>
                  <a:tcPr/>
                </a:tc>
              </a:tr>
              <a:tr h="508095">
                <a:tc>
                  <a:txBody>
                    <a:bodyPr/>
                    <a:lstStyle/>
                    <a:p>
                      <a:pPr>
                        <a:buFont typeface="+mj-lt"/>
                        <a:buNone/>
                      </a:pPr>
                      <a:r>
                        <a:rPr lang="en-GB" sz="2000" dirty="0" smtClean="0">
                          <a:effectLst/>
                        </a:rPr>
                        <a:t>Networking Break</a:t>
                      </a:r>
                      <a:endParaRPr lang="en-GB" sz="2000" dirty="0">
                        <a:effectLst/>
                      </a:endParaRPr>
                    </a:p>
                  </a:txBody>
                  <a:tcPr/>
                </a:tc>
                <a:tc>
                  <a:txBody>
                    <a:bodyPr/>
                    <a:lstStyle/>
                    <a:p>
                      <a:r>
                        <a:rPr lang="en-GB" dirty="0" smtClean="0"/>
                        <a:t>10.15</a:t>
                      </a:r>
                      <a:endParaRPr lang="en-GB" dirty="0"/>
                    </a:p>
                  </a:txBody>
                  <a:tcPr/>
                </a:tc>
              </a:tr>
              <a:tr h="525846">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rPr>
                        <a:t>Bradford Matrix of Need – Ruth Dennis</a:t>
                      </a:r>
                      <a:endParaRPr lang="en-GB" sz="2000" kern="1200" dirty="0" smtClean="0">
                        <a:solidFill>
                          <a:schemeClr val="tx1"/>
                        </a:solidFill>
                        <a:effectLst/>
                        <a:latin typeface="+mn-lt"/>
                        <a:ea typeface="+mn-ea"/>
                        <a:cs typeface="+mn-cs"/>
                      </a:endParaRPr>
                    </a:p>
                  </a:txBody>
                  <a:tcPr/>
                </a:tc>
                <a:tc>
                  <a:txBody>
                    <a:bodyPr/>
                    <a:lstStyle/>
                    <a:p>
                      <a:r>
                        <a:rPr lang="en-GB" dirty="0" smtClean="0"/>
                        <a:t>10.45</a:t>
                      </a:r>
                      <a:endParaRPr lang="en-GB" dirty="0"/>
                    </a:p>
                  </a:txBody>
                  <a:tcPr/>
                </a:tc>
              </a:tr>
              <a:tr h="52584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000" kern="1200" dirty="0" smtClean="0">
                          <a:solidFill>
                            <a:schemeClr val="tx1"/>
                          </a:solidFill>
                          <a:effectLst/>
                          <a:latin typeface="+mn-lt"/>
                          <a:ea typeface="Calibri"/>
                          <a:cs typeface="Times New Roman"/>
                        </a:rPr>
                        <a:t>SEND Compliance Team </a:t>
                      </a:r>
                      <a:r>
                        <a:rPr lang="en-GB" sz="2000" kern="1200" baseline="0" dirty="0" smtClean="0">
                          <a:solidFill>
                            <a:schemeClr val="tx1"/>
                          </a:solidFill>
                          <a:effectLst/>
                          <a:latin typeface="+mn-lt"/>
                          <a:ea typeface="Calibri"/>
                          <a:cs typeface="Times New Roman"/>
                        </a:rPr>
                        <a:t>- Andrew Crabtree / Wendy Fairman</a:t>
                      </a:r>
                      <a:endParaRPr lang="en-GB" sz="2000" kern="1200" dirty="0" smtClean="0">
                        <a:solidFill>
                          <a:schemeClr val="tx1"/>
                        </a:solidFill>
                        <a:effectLst/>
                        <a:latin typeface="+mn-lt"/>
                        <a:ea typeface="Calibri"/>
                        <a:cs typeface="Times New Roman"/>
                      </a:endParaRPr>
                    </a:p>
                  </a:txBody>
                  <a:tcPr/>
                </a:tc>
                <a:tc>
                  <a:txBody>
                    <a:bodyPr/>
                    <a:lstStyle/>
                    <a:p>
                      <a:r>
                        <a:rPr lang="en-GB" dirty="0" smtClean="0"/>
                        <a:t>11.15</a:t>
                      </a:r>
                      <a:endParaRPr lang="en-GB"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404813"/>
            <a:ext cx="7772400" cy="792162"/>
          </a:xfrm>
        </p:spPr>
        <p:txBody>
          <a:bodyPr/>
          <a:lstStyle/>
          <a:p>
            <a:pPr algn="ctr"/>
            <a:r>
              <a:rPr lang="en-GB" altLang="en-US" sz="3200" smtClean="0">
                <a:solidFill>
                  <a:schemeClr val="tx1"/>
                </a:solidFill>
              </a:rPr>
              <a:t>Timescale for implementation 2019 </a:t>
            </a:r>
          </a:p>
        </p:txBody>
      </p:sp>
      <p:sp>
        <p:nvSpPr>
          <p:cNvPr id="3" name="Content Placeholder 2"/>
          <p:cNvSpPr>
            <a:spLocks noGrp="1"/>
          </p:cNvSpPr>
          <p:nvPr>
            <p:ph sz="half" idx="1"/>
          </p:nvPr>
        </p:nvSpPr>
        <p:spPr>
          <a:xfrm>
            <a:off x="685800" y="1268413"/>
            <a:ext cx="2733675" cy="4827587"/>
          </a:xfrm>
        </p:spPr>
        <p:txBody>
          <a:bodyPr/>
          <a:lstStyle/>
          <a:p>
            <a:pPr marL="0" indent="0">
              <a:buFontTx/>
              <a:buNone/>
              <a:defRPr/>
            </a:pPr>
            <a:r>
              <a:rPr lang="en-GB" dirty="0" smtClean="0">
                <a:solidFill>
                  <a:schemeClr val="tx1"/>
                </a:solidFill>
              </a:rPr>
              <a:t>April</a:t>
            </a:r>
            <a:r>
              <a:rPr lang="en-GB" dirty="0" smtClean="0"/>
              <a:t>  </a:t>
            </a:r>
          </a:p>
          <a:p>
            <a:pPr>
              <a:defRPr/>
            </a:pPr>
            <a:endParaRPr lang="en-GB" dirty="0" smtClean="0"/>
          </a:p>
          <a:p>
            <a:pPr marL="0" indent="0">
              <a:buFontTx/>
              <a:buNone/>
              <a:defRPr/>
            </a:pPr>
            <a:endParaRPr lang="en-GB" dirty="0" smtClean="0"/>
          </a:p>
          <a:p>
            <a:pPr marL="0" indent="0">
              <a:buFontTx/>
              <a:buNone/>
              <a:defRPr/>
            </a:pPr>
            <a:endParaRPr lang="en-GB" dirty="0" smtClean="0"/>
          </a:p>
          <a:p>
            <a:pPr marL="0" indent="0">
              <a:buFontTx/>
              <a:buNone/>
              <a:defRPr/>
            </a:pPr>
            <a:r>
              <a:rPr lang="en-GB" dirty="0" smtClean="0">
                <a:solidFill>
                  <a:schemeClr val="tx1"/>
                </a:solidFill>
              </a:rPr>
              <a:t>July</a:t>
            </a:r>
            <a:r>
              <a:rPr lang="en-GB" dirty="0" smtClean="0"/>
              <a:t>  </a:t>
            </a:r>
          </a:p>
          <a:p>
            <a:pPr>
              <a:defRPr/>
            </a:pPr>
            <a:endParaRPr lang="en-GB" dirty="0"/>
          </a:p>
          <a:p>
            <a:pPr marL="0" indent="0">
              <a:buFontTx/>
              <a:buNone/>
              <a:defRPr/>
            </a:pPr>
            <a:endParaRPr lang="en-GB" dirty="0" smtClean="0"/>
          </a:p>
          <a:p>
            <a:pPr marL="0" indent="0">
              <a:buFontTx/>
              <a:buNone/>
              <a:defRPr/>
            </a:pPr>
            <a:endParaRPr lang="en-GB" dirty="0"/>
          </a:p>
          <a:p>
            <a:pPr marL="0" indent="0">
              <a:buFontTx/>
              <a:buNone/>
              <a:defRPr/>
            </a:pPr>
            <a:r>
              <a:rPr lang="en-GB" dirty="0" smtClean="0">
                <a:solidFill>
                  <a:schemeClr val="tx1"/>
                </a:solidFill>
              </a:rPr>
              <a:t>Sept </a:t>
            </a:r>
            <a:r>
              <a:rPr lang="en-GB" dirty="0" smtClean="0"/>
              <a:t> </a:t>
            </a:r>
            <a:endParaRPr lang="en-GB" dirty="0"/>
          </a:p>
        </p:txBody>
      </p:sp>
      <p:sp>
        <p:nvSpPr>
          <p:cNvPr id="20484" name="Content Placeholder 4"/>
          <p:cNvSpPr>
            <a:spLocks noGrp="1"/>
          </p:cNvSpPr>
          <p:nvPr>
            <p:ph sz="half" idx="2"/>
          </p:nvPr>
        </p:nvSpPr>
        <p:spPr>
          <a:xfrm>
            <a:off x="3708400" y="1341438"/>
            <a:ext cx="4749800" cy="4754562"/>
          </a:xfrm>
        </p:spPr>
        <p:txBody>
          <a:bodyPr/>
          <a:lstStyle/>
          <a:p>
            <a:r>
              <a:rPr lang="en-GB" altLang="en-US" b="1" smtClean="0">
                <a:solidFill>
                  <a:srgbClr val="0070C0"/>
                </a:solidFill>
              </a:rPr>
              <a:t>Transition of PVI settings to EYIF model</a:t>
            </a:r>
          </a:p>
          <a:p>
            <a:r>
              <a:rPr lang="en-GB" altLang="en-US" b="1" smtClean="0">
                <a:solidFill>
                  <a:srgbClr val="0070C0"/>
                </a:solidFill>
              </a:rPr>
              <a:t>Roll out of pilot to 3 &amp; 4 yr olds in schools</a:t>
            </a:r>
          </a:p>
          <a:p>
            <a:r>
              <a:rPr lang="en-GB" altLang="en-US" b="1" smtClean="0">
                <a:solidFill>
                  <a:srgbClr val="00B050"/>
                </a:solidFill>
              </a:rPr>
              <a:t>Evaluation of new funding model </a:t>
            </a:r>
          </a:p>
          <a:p>
            <a:r>
              <a:rPr lang="en-GB" altLang="en-US" b="1" smtClean="0">
                <a:solidFill>
                  <a:srgbClr val="00B050"/>
                </a:solidFill>
              </a:rPr>
              <a:t>Evaluation of pilot to schools</a:t>
            </a:r>
          </a:p>
          <a:p>
            <a:r>
              <a:rPr lang="en-GB" altLang="en-US" b="1" smtClean="0">
                <a:solidFill>
                  <a:srgbClr val="7030A0"/>
                </a:solidFill>
              </a:rPr>
              <a:t>Roll out of EYIF to all schools</a:t>
            </a:r>
          </a:p>
        </p:txBody>
      </p:sp>
      <p:sp>
        <p:nvSpPr>
          <p:cNvPr id="20485" name="Right Arrow 7"/>
          <p:cNvSpPr>
            <a:spLocks noChangeArrowheads="1"/>
          </p:cNvSpPr>
          <p:nvPr/>
        </p:nvSpPr>
        <p:spPr bwMode="auto">
          <a:xfrm>
            <a:off x="1933575" y="1341438"/>
            <a:ext cx="985838" cy="358775"/>
          </a:xfrm>
          <a:prstGeom prst="rightArrow">
            <a:avLst>
              <a:gd name="adj1" fmla="val 50000"/>
              <a:gd name="adj2" fmla="val 502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ltLang="en-US" sz="2400" smtClean="0">
              <a:solidFill>
                <a:prstClr val="black"/>
              </a:solidFill>
            </a:endParaRPr>
          </a:p>
        </p:txBody>
      </p:sp>
      <p:sp>
        <p:nvSpPr>
          <p:cNvPr id="20486" name="Right Arrow 8"/>
          <p:cNvSpPr>
            <a:spLocks noChangeArrowheads="1"/>
          </p:cNvSpPr>
          <p:nvPr/>
        </p:nvSpPr>
        <p:spPr bwMode="auto">
          <a:xfrm>
            <a:off x="1933575" y="3460750"/>
            <a:ext cx="985838" cy="360363"/>
          </a:xfrm>
          <a:prstGeom prst="rightArrow">
            <a:avLst>
              <a:gd name="adj1" fmla="val 50000"/>
              <a:gd name="adj2" fmla="val 49989"/>
            </a:avLst>
          </a:prstGeom>
          <a:solidFill>
            <a:srgbClr val="00B050"/>
          </a:solidFill>
          <a:ln w="9525" algn="ctr">
            <a:solidFill>
              <a:schemeClr val="tx1"/>
            </a:solidFill>
            <a:round/>
            <a:headEnd/>
            <a:tailEnd/>
          </a:ln>
        </p:spPr>
        <p:txBody>
          <a:bodyPr/>
          <a:lstStyle/>
          <a:p>
            <a:pPr eaLnBrk="0" fontAlgn="base" hangingPunct="0">
              <a:spcBef>
                <a:spcPct val="0"/>
              </a:spcBef>
              <a:spcAft>
                <a:spcPct val="0"/>
              </a:spcAft>
            </a:pPr>
            <a:endParaRPr lang="en-GB" altLang="en-US" sz="2400" smtClean="0">
              <a:solidFill>
                <a:prstClr val="black"/>
              </a:solidFill>
            </a:endParaRPr>
          </a:p>
        </p:txBody>
      </p:sp>
      <p:sp>
        <p:nvSpPr>
          <p:cNvPr id="20487" name="Right Arrow 9"/>
          <p:cNvSpPr>
            <a:spLocks noChangeArrowheads="1"/>
          </p:cNvSpPr>
          <p:nvPr/>
        </p:nvSpPr>
        <p:spPr bwMode="auto">
          <a:xfrm>
            <a:off x="1933575" y="5445125"/>
            <a:ext cx="985838" cy="360363"/>
          </a:xfrm>
          <a:prstGeom prst="rightArrow">
            <a:avLst>
              <a:gd name="adj1" fmla="val 50000"/>
              <a:gd name="adj2" fmla="val 49989"/>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GB" altLang="en-US" sz="2400" smtClean="0">
              <a:solidFill>
                <a:prstClr val="black"/>
              </a:solidFill>
            </a:endParaRPr>
          </a:p>
        </p:txBody>
      </p:sp>
    </p:spTree>
    <p:extLst>
      <p:ext uri="{BB962C8B-B14F-4D97-AF65-F5344CB8AC3E}">
        <p14:creationId xmlns:p14="http://schemas.microsoft.com/office/powerpoint/2010/main" val="2648216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828675"/>
          </a:xfrm>
        </p:spPr>
        <p:txBody>
          <a:bodyPr>
            <a:normAutofit fontScale="90000"/>
          </a:bodyPr>
          <a:lstStyle/>
          <a:p>
            <a:r>
              <a:rPr lang="en-GB" dirty="0" smtClean="0"/>
              <a:t>Post 16 Travel Assistance – Paul Hart</a:t>
            </a:r>
            <a:endParaRPr lang="en-GB" dirty="0"/>
          </a:p>
        </p:txBody>
      </p:sp>
      <p:sp>
        <p:nvSpPr>
          <p:cNvPr id="5" name="Content Placeholder 4"/>
          <p:cNvSpPr>
            <a:spLocks noGrp="1"/>
          </p:cNvSpPr>
          <p:nvPr>
            <p:ph idx="1"/>
          </p:nvPr>
        </p:nvSpPr>
        <p:spPr>
          <a:xfrm>
            <a:off x="628650" y="1412776"/>
            <a:ext cx="7886700" cy="4764188"/>
          </a:xfrm>
        </p:spPr>
        <p:txBody>
          <a:bodyPr>
            <a:normAutofit fontScale="92500"/>
          </a:bodyPr>
          <a:lstStyle/>
          <a:p>
            <a:r>
              <a:rPr lang="en-GB" sz="2200" dirty="0" smtClean="0"/>
              <a:t>Post-16 </a:t>
            </a:r>
            <a:r>
              <a:rPr lang="en-GB" sz="2200" dirty="0"/>
              <a:t>transport and travel support to education and training </a:t>
            </a:r>
            <a:r>
              <a:rPr lang="en-GB" sz="2200" dirty="0" smtClean="0"/>
              <a:t>Statutory </a:t>
            </a:r>
            <a:r>
              <a:rPr lang="en-GB" sz="2200" dirty="0"/>
              <a:t>guidance for local authorities </a:t>
            </a:r>
            <a:r>
              <a:rPr lang="en-GB" sz="2200" dirty="0" smtClean="0"/>
              <a:t>January </a:t>
            </a:r>
            <a:r>
              <a:rPr lang="en-GB" sz="2200" dirty="0"/>
              <a:t>2019 </a:t>
            </a:r>
            <a:endParaRPr lang="en-GB" sz="2200" dirty="0" smtClean="0"/>
          </a:p>
          <a:p>
            <a:r>
              <a:rPr lang="en-GB" sz="2200" dirty="0" smtClean="0"/>
              <a:t>Google - Post 16 transport guidance</a:t>
            </a:r>
          </a:p>
          <a:p>
            <a:r>
              <a:rPr lang="en-GB" sz="2200" dirty="0"/>
              <a:t>34. </a:t>
            </a:r>
            <a:r>
              <a:rPr lang="en-GB" sz="2200" i="1" dirty="0"/>
              <a:t>Young people with an EHC plan will have an institution named in their plan at Section I. There is no entitlement to transport to and from this named provider and transport should only be named in an EHC plan in exceptional circumstances. Local authorities should ensure during EHC plan discussions that parents are made aware that transport support will be considered in accordance with the local authority’s own post-16 transport policy. </a:t>
            </a:r>
          </a:p>
          <a:p>
            <a:r>
              <a:rPr lang="en-GB" sz="2200" dirty="0"/>
              <a:t>City of Bradford Metropolitan </a:t>
            </a:r>
            <a:r>
              <a:rPr lang="en-GB" sz="2200" dirty="0" smtClean="0"/>
              <a:t>District Council Post-16 Transport Policy Statement</a:t>
            </a:r>
          </a:p>
          <a:p>
            <a:r>
              <a:rPr lang="en-GB" sz="2200" dirty="0" smtClean="0"/>
              <a:t>Policies and application forms</a:t>
            </a:r>
          </a:p>
          <a:p>
            <a:r>
              <a:rPr lang="en-GB" sz="2200" dirty="0" smtClean="0"/>
              <a:t>Google - school travel assistance </a:t>
            </a:r>
            <a:r>
              <a:rPr lang="en-GB" sz="2200" dirty="0"/>
              <a:t>B</a:t>
            </a:r>
            <a:r>
              <a:rPr lang="en-GB" sz="2200" dirty="0" smtClean="0"/>
              <a:t>radford</a:t>
            </a:r>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1220017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Definition, assessment </a:t>
            </a:r>
            <a:r>
              <a:rPr lang="en-GB" smtClean="0"/>
              <a:t>and intervention</a:t>
            </a:r>
          </a:p>
          <a:p>
            <a:endParaRPr lang="en-GB" dirty="0" smtClean="0"/>
          </a:p>
          <a:p>
            <a:r>
              <a:rPr lang="en-GB" dirty="0" smtClean="0"/>
              <a:t>Rebecca </a:t>
            </a:r>
            <a:r>
              <a:rPr lang="en-GB" dirty="0" err="1" smtClean="0"/>
              <a:t>Shuttleworth</a:t>
            </a:r>
            <a:endParaRPr lang="en-GB" dirty="0" smtClean="0"/>
          </a:p>
          <a:p>
            <a:r>
              <a:rPr lang="en-GB" dirty="0" smtClean="0"/>
              <a:t>Paediatric Occupational Therapist</a:t>
            </a:r>
            <a:endParaRPr lang="en-GB" dirty="0"/>
          </a:p>
        </p:txBody>
      </p:sp>
      <p:sp>
        <p:nvSpPr>
          <p:cNvPr id="2" name="Title 1"/>
          <p:cNvSpPr>
            <a:spLocks noGrp="1"/>
          </p:cNvSpPr>
          <p:nvPr>
            <p:ph type="ctrTitle"/>
          </p:nvPr>
        </p:nvSpPr>
        <p:spPr>
          <a:xfrm>
            <a:off x="611560" y="188640"/>
            <a:ext cx="7772400" cy="1800200"/>
          </a:xfrm>
        </p:spPr>
        <p:txBody>
          <a:bodyPr>
            <a:normAutofit fontScale="90000"/>
          </a:bodyPr>
          <a:lstStyle/>
          <a:p>
            <a:r>
              <a:rPr lang="en-GB" dirty="0" smtClean="0"/>
              <a:t>DCD</a:t>
            </a:r>
            <a:br>
              <a:rPr lang="en-GB" dirty="0" smtClean="0"/>
            </a:br>
            <a:r>
              <a:rPr lang="en-GB" dirty="0" smtClean="0"/>
              <a:t>(Developmental Coordination Disorder)</a:t>
            </a:r>
            <a:endParaRPr lang="en-GB" dirty="0"/>
          </a:p>
        </p:txBody>
      </p:sp>
    </p:spTree>
    <p:extLst>
      <p:ext uri="{BB962C8B-B14F-4D97-AF65-F5344CB8AC3E}">
        <p14:creationId xmlns:p14="http://schemas.microsoft.com/office/powerpoint/2010/main" val="85510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DCD?</a:t>
            </a:r>
            <a:endParaRPr lang="en-GB" dirty="0"/>
          </a:p>
        </p:txBody>
      </p:sp>
      <p:sp>
        <p:nvSpPr>
          <p:cNvPr id="3" name="Content Placeholder 2"/>
          <p:cNvSpPr>
            <a:spLocks noGrp="1"/>
          </p:cNvSpPr>
          <p:nvPr>
            <p:ph sz="quarter" idx="1"/>
          </p:nvPr>
        </p:nvSpPr>
        <p:spPr/>
        <p:txBody>
          <a:bodyPr>
            <a:normAutofit/>
          </a:bodyPr>
          <a:lstStyle/>
          <a:p>
            <a:pPr marL="0" indent="0">
              <a:buNone/>
            </a:pPr>
            <a:r>
              <a:rPr lang="en-GB" dirty="0" smtClean="0"/>
              <a:t>DCD;</a:t>
            </a:r>
          </a:p>
          <a:p>
            <a:r>
              <a:rPr lang="en-GB" dirty="0" smtClean="0"/>
              <a:t>acquiring and execution of coordinated motor skills is far below expected level given age, given opportunity for skill learning</a:t>
            </a:r>
          </a:p>
          <a:p>
            <a:r>
              <a:rPr lang="en-GB" dirty="0" smtClean="0"/>
              <a:t>motor skills difficulties significantly interfere with ADL (activities of daily living) and impact academic/school productivity, prevocational and vocational activities, leisure and play, </a:t>
            </a:r>
            <a:endParaRPr lang="en-GB" dirty="0"/>
          </a:p>
        </p:txBody>
      </p:sp>
    </p:spTree>
    <p:extLst>
      <p:ext uri="{BB962C8B-B14F-4D97-AF65-F5344CB8AC3E}">
        <p14:creationId xmlns:p14="http://schemas.microsoft.com/office/powerpoint/2010/main" val="4123298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r>
              <a:rPr lang="en-GB" dirty="0" smtClean="0"/>
              <a:t>Onset is in the early developmental period</a:t>
            </a:r>
          </a:p>
          <a:p>
            <a:r>
              <a:rPr lang="en-GB" dirty="0" smtClean="0"/>
              <a:t>Motor skill difficulties are not better explained by intellectual delay, visual impairment or other neurological conditions that affect movement</a:t>
            </a:r>
          </a:p>
          <a:p>
            <a:endParaRPr lang="en-GB" dirty="0"/>
          </a:p>
          <a:p>
            <a:endParaRPr lang="en-GB" dirty="0" smtClean="0"/>
          </a:p>
          <a:p>
            <a:endParaRPr lang="en-GB" dirty="0"/>
          </a:p>
          <a:p>
            <a:endParaRPr lang="en-GB" dirty="0" smtClean="0"/>
          </a:p>
          <a:p>
            <a:pPr marL="0" indent="0">
              <a:buNone/>
            </a:pPr>
            <a:r>
              <a:rPr lang="en-GB" sz="2000" dirty="0" smtClean="0">
                <a:hlinkClick r:id="rId2"/>
              </a:rPr>
              <a:t>https://www.canchild.ca/en/diagnoses/developmental-coordination-disorder</a:t>
            </a:r>
            <a:r>
              <a:rPr lang="en-GB" sz="2000" dirty="0" smtClean="0"/>
              <a:t> </a:t>
            </a:r>
            <a:endParaRPr lang="en-GB" sz="2000" dirty="0"/>
          </a:p>
        </p:txBody>
      </p:sp>
    </p:spTree>
    <p:extLst>
      <p:ext uri="{BB962C8B-B14F-4D97-AF65-F5344CB8AC3E}">
        <p14:creationId xmlns:p14="http://schemas.microsoft.com/office/powerpoint/2010/main" val="3954626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Dyspraxia</a:t>
            </a:r>
            <a:endParaRPr lang="en-GB" dirty="0"/>
          </a:p>
        </p:txBody>
      </p:sp>
      <p:sp>
        <p:nvSpPr>
          <p:cNvPr id="3" name="Content Placeholder 2"/>
          <p:cNvSpPr>
            <a:spLocks noGrp="1"/>
          </p:cNvSpPr>
          <p:nvPr>
            <p:ph sz="quarter" idx="1"/>
          </p:nvPr>
        </p:nvSpPr>
        <p:spPr/>
        <p:txBody>
          <a:bodyPr/>
          <a:lstStyle/>
          <a:p>
            <a:r>
              <a:rPr lang="en-GB" dirty="0" smtClean="0"/>
              <a:t>Not a condition that can be diagnosed medically using DSM-5</a:t>
            </a:r>
          </a:p>
          <a:p>
            <a:r>
              <a:rPr lang="en-GB" dirty="0" smtClean="0"/>
              <a:t>Broader definition than DCD and includes various non motor difficulties; planning, organising and sequencing (Dyspraxia Foundation, 2019)</a:t>
            </a:r>
          </a:p>
          <a:p>
            <a:r>
              <a:rPr lang="en-GB" dirty="0" smtClean="0"/>
              <a:t>Not a recommended term</a:t>
            </a:r>
            <a:endParaRPr lang="en-GB" dirty="0"/>
          </a:p>
        </p:txBody>
      </p:sp>
    </p:spTree>
    <p:extLst>
      <p:ext uri="{BB962C8B-B14F-4D97-AF65-F5344CB8AC3E}">
        <p14:creationId xmlns:p14="http://schemas.microsoft.com/office/powerpoint/2010/main" val="1850484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DCD diagnosed?</a:t>
            </a:r>
            <a:endParaRPr lang="en-GB" dirty="0"/>
          </a:p>
        </p:txBody>
      </p:sp>
      <p:sp>
        <p:nvSpPr>
          <p:cNvPr id="3" name="Content Placeholder 2"/>
          <p:cNvSpPr>
            <a:spLocks noGrp="1"/>
          </p:cNvSpPr>
          <p:nvPr>
            <p:ph sz="quarter" idx="1"/>
          </p:nvPr>
        </p:nvSpPr>
        <p:spPr/>
        <p:txBody>
          <a:bodyPr>
            <a:normAutofit fontScale="85000" lnSpcReduction="20000"/>
          </a:bodyPr>
          <a:lstStyle/>
          <a:p>
            <a:r>
              <a:rPr lang="en-GB" dirty="0" smtClean="0"/>
              <a:t>We follow the EACD (European Academy of Childhood Disability, 2010) recommendations to use criteria I-IV which closely follows the DSM-5;</a:t>
            </a:r>
          </a:p>
          <a:p>
            <a:r>
              <a:rPr lang="en-GB" dirty="0" smtClean="0"/>
              <a:t>The process starts with the paediatrician gathering a history to  check </a:t>
            </a:r>
            <a:r>
              <a:rPr lang="en-GB" b="1" dirty="0" smtClean="0"/>
              <a:t>symptoms are onset in childhood </a:t>
            </a:r>
            <a:r>
              <a:rPr lang="en-GB" dirty="0" smtClean="0"/>
              <a:t>and to consider the difficulties identified in terms of the age and context of the child (IV)</a:t>
            </a:r>
          </a:p>
          <a:p>
            <a:r>
              <a:rPr lang="en-GB" dirty="0"/>
              <a:t>P</a:t>
            </a:r>
            <a:r>
              <a:rPr lang="en-GB" dirty="0" smtClean="0"/>
              <a:t>aediatrician will complete any further assessments needed that may have been indicated from the history to rule out any other medical problems which maybe causing the motor problems. </a:t>
            </a:r>
            <a:r>
              <a:rPr lang="en-GB" b="1" dirty="0" smtClean="0"/>
              <a:t>Motor skills deficits are not better accounted for by any other medical, neurodevelopmental, psychological, social condition or cultural background</a:t>
            </a:r>
            <a:r>
              <a:rPr lang="en-GB" dirty="0" smtClean="0"/>
              <a:t>(III)</a:t>
            </a:r>
          </a:p>
          <a:p>
            <a:endParaRPr lang="en-GB" dirty="0"/>
          </a:p>
          <a:p>
            <a:pPr marL="0" indent="0">
              <a:buNone/>
            </a:pPr>
            <a:endParaRPr lang="en-GB" dirty="0" smtClean="0"/>
          </a:p>
        </p:txBody>
      </p:sp>
    </p:spTree>
    <p:extLst>
      <p:ext uri="{BB962C8B-B14F-4D97-AF65-F5344CB8AC3E}">
        <p14:creationId xmlns:p14="http://schemas.microsoft.com/office/powerpoint/2010/main" val="2743455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10000"/>
          </a:bodyPr>
          <a:lstStyle/>
          <a:p>
            <a:r>
              <a:rPr lang="en-GB" dirty="0" smtClean="0"/>
              <a:t>The OT will complete an assessment to look at the impact of motor difficulties on the child’s function. </a:t>
            </a:r>
            <a:r>
              <a:rPr lang="en-GB" b="1" dirty="0" smtClean="0"/>
              <a:t>The motor skills deficit described in criterion I significantly and persistently interferes with the activity of everyday living appropriate to chronological age</a:t>
            </a:r>
            <a:r>
              <a:rPr lang="en-GB" dirty="0" smtClean="0"/>
              <a:t>(II)</a:t>
            </a:r>
          </a:p>
          <a:p>
            <a:r>
              <a:rPr lang="en-GB" dirty="0"/>
              <a:t>A</a:t>
            </a:r>
            <a:r>
              <a:rPr lang="en-GB" dirty="0" smtClean="0"/>
              <a:t> MABC-2 (Movement Assessment Battery 2) is completed at the child development centre to quantify the motor impairment. Carried out by OT/ and physiotherapist </a:t>
            </a:r>
            <a:r>
              <a:rPr lang="en-GB" b="1" dirty="0" smtClean="0"/>
              <a:t>the acquisition and execution of coordinated motor skills is substantially below expected</a:t>
            </a:r>
            <a:r>
              <a:rPr lang="en-GB" dirty="0" smtClean="0"/>
              <a:t> (I)</a:t>
            </a:r>
          </a:p>
          <a:p>
            <a:endParaRPr lang="en-GB" dirty="0" smtClean="0"/>
          </a:p>
          <a:p>
            <a:endParaRPr lang="en-GB" dirty="0"/>
          </a:p>
        </p:txBody>
      </p:sp>
    </p:spTree>
    <p:extLst>
      <p:ext uri="{BB962C8B-B14F-4D97-AF65-F5344CB8AC3E}">
        <p14:creationId xmlns:p14="http://schemas.microsoft.com/office/powerpoint/2010/main" val="1808289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MABC-2 Scoring</a:t>
            </a:r>
            <a:endParaRPr lang="en-GB" dirty="0"/>
          </a:p>
        </p:txBody>
      </p:sp>
      <p:sp>
        <p:nvSpPr>
          <p:cNvPr id="3" name="Content Placeholder 2"/>
          <p:cNvSpPr>
            <a:spLocks noGrp="1"/>
          </p:cNvSpPr>
          <p:nvPr>
            <p:ph sz="quarter" idx="1"/>
          </p:nvPr>
        </p:nvSpPr>
        <p:spPr/>
        <p:txBody>
          <a:bodyPr/>
          <a:lstStyle/>
          <a:p>
            <a:r>
              <a:rPr lang="en-GB" dirty="0" smtClean="0"/>
              <a:t>Traffic light system used:</a:t>
            </a:r>
          </a:p>
          <a:p>
            <a:pPr marL="0" indent="0">
              <a:buNone/>
            </a:pPr>
            <a:r>
              <a:rPr lang="en-GB" dirty="0" smtClean="0"/>
              <a:t>Red- below the 5</a:t>
            </a:r>
            <a:r>
              <a:rPr lang="en-GB" baseline="30000" dirty="0" smtClean="0"/>
              <a:t>th</a:t>
            </a:r>
            <a:r>
              <a:rPr lang="en-GB" dirty="0" smtClean="0"/>
              <a:t> percentile</a:t>
            </a:r>
          </a:p>
          <a:p>
            <a:pPr marL="0" indent="0">
              <a:buNone/>
            </a:pPr>
            <a:r>
              <a:rPr lang="en-GB" dirty="0" smtClean="0"/>
              <a:t>Amber- between 5</a:t>
            </a:r>
            <a:r>
              <a:rPr lang="en-GB" baseline="30000" dirty="0" smtClean="0"/>
              <a:t>th</a:t>
            </a:r>
            <a:r>
              <a:rPr lang="en-GB" dirty="0" smtClean="0"/>
              <a:t> and 15</a:t>
            </a:r>
            <a:r>
              <a:rPr lang="en-GB" baseline="30000" dirty="0" smtClean="0"/>
              <a:t>th</a:t>
            </a:r>
            <a:endParaRPr lang="en-GB" dirty="0" smtClean="0"/>
          </a:p>
          <a:p>
            <a:pPr marL="0" indent="0">
              <a:buNone/>
            </a:pPr>
            <a:r>
              <a:rPr lang="en-GB" dirty="0" smtClean="0"/>
              <a:t>Green – 15</a:t>
            </a:r>
            <a:r>
              <a:rPr lang="en-GB" baseline="30000" dirty="0" smtClean="0"/>
              <a:t>th</a:t>
            </a:r>
            <a:r>
              <a:rPr lang="en-GB" dirty="0" smtClean="0"/>
              <a:t> and above</a:t>
            </a:r>
          </a:p>
          <a:p>
            <a:pPr marL="0" indent="0">
              <a:buNone/>
            </a:pPr>
            <a:endParaRPr lang="en-GB" dirty="0"/>
          </a:p>
        </p:txBody>
      </p:sp>
    </p:spTree>
    <p:extLst>
      <p:ext uri="{BB962C8B-B14F-4D97-AF65-F5344CB8AC3E}">
        <p14:creationId xmlns:p14="http://schemas.microsoft.com/office/powerpoint/2010/main" val="1305751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will a pupil with DCD look like?</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Difficulty participating in playground or PE activities; hopping, jumping, running, catching and kicking a ball</a:t>
            </a:r>
          </a:p>
          <a:p>
            <a:r>
              <a:rPr lang="en-GB" dirty="0" smtClean="0"/>
              <a:t>Difficulty walking up and down stairs</a:t>
            </a:r>
          </a:p>
          <a:p>
            <a:r>
              <a:rPr lang="en-GB" dirty="0" smtClean="0"/>
              <a:t>Drawings more scribbled and childish than peers</a:t>
            </a:r>
          </a:p>
          <a:p>
            <a:r>
              <a:rPr lang="en-GB" dirty="0" smtClean="0"/>
              <a:t>Poor pencil control </a:t>
            </a:r>
          </a:p>
          <a:p>
            <a:r>
              <a:rPr lang="en-GB" dirty="0" smtClean="0"/>
              <a:t>Difficulty using scissors</a:t>
            </a:r>
          </a:p>
          <a:p>
            <a:r>
              <a:rPr lang="en-GB" dirty="0" smtClean="0"/>
              <a:t>Trouble getting dressed; slower than peers or difficulty with fasteners</a:t>
            </a:r>
          </a:p>
          <a:p>
            <a:r>
              <a:rPr lang="en-GB" dirty="0" smtClean="0"/>
              <a:t>‘Thinking’ and ‘talking’ are usually unaffected</a:t>
            </a:r>
          </a:p>
          <a:p>
            <a:r>
              <a:rPr lang="en-GB" dirty="0" smtClean="0"/>
              <a:t> A ‘clumsy child’ does not necessarily have DCD. They can </a:t>
            </a:r>
            <a:r>
              <a:rPr lang="en-GB" dirty="0"/>
              <a:t>have normal motor </a:t>
            </a:r>
            <a:r>
              <a:rPr lang="en-GB" dirty="0" smtClean="0"/>
              <a:t>skills </a:t>
            </a:r>
            <a:r>
              <a:rPr lang="en-GB" dirty="0"/>
              <a:t>for their age and function well</a:t>
            </a:r>
          </a:p>
          <a:p>
            <a:pPr marL="0" indent="0">
              <a:buNone/>
            </a:pPr>
            <a:endParaRPr lang="en-GB" dirty="0"/>
          </a:p>
        </p:txBody>
      </p:sp>
    </p:spTree>
    <p:extLst>
      <p:ext uri="{BB962C8B-B14F-4D97-AF65-F5344CB8AC3E}">
        <p14:creationId xmlns:p14="http://schemas.microsoft.com/office/powerpoint/2010/main" val="2460202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Departmental Management Structure</a:t>
            </a:r>
            <a:endParaRPr lang="en-GB" dirty="0"/>
          </a:p>
        </p:txBody>
      </p:sp>
      <p:sp>
        <p:nvSpPr>
          <p:cNvPr id="10" name="Content Placeholder 9"/>
          <p:cNvSpPr>
            <a:spLocks noGrp="1"/>
          </p:cNvSpPr>
          <p:nvPr>
            <p:ph idx="1"/>
          </p:nvPr>
        </p:nvSpPr>
        <p:spPr/>
        <p:txBody>
          <a:bodyPr>
            <a:normAutofit/>
          </a:bodyPr>
          <a:lstStyle/>
          <a:p>
            <a:endParaRPr lang="en-GB" dirty="0" smtClean="0"/>
          </a:p>
          <a:p>
            <a:endParaRPr lang="en-GB" dirty="0" smtClean="0"/>
          </a:p>
        </p:txBody>
      </p:sp>
      <p:graphicFrame>
        <p:nvGraphicFramePr>
          <p:cNvPr id="3" name="Diagram 2"/>
          <p:cNvGraphicFramePr/>
          <p:nvPr>
            <p:extLst>
              <p:ext uri="{D42A27DB-BD31-4B8C-83A1-F6EECF244321}">
                <p14:modId xmlns:p14="http://schemas.microsoft.com/office/powerpoint/2010/main" val="33248201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6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keyboarding</a:t>
            </a:r>
            <a:endParaRPr lang="en-GB" dirty="0"/>
          </a:p>
        </p:txBody>
      </p:sp>
      <p:sp>
        <p:nvSpPr>
          <p:cNvPr id="3" name="Content Placeholder 2"/>
          <p:cNvSpPr>
            <a:spLocks noGrp="1"/>
          </p:cNvSpPr>
          <p:nvPr>
            <p:ph sz="quarter" idx="1"/>
          </p:nvPr>
        </p:nvSpPr>
        <p:spPr/>
        <p:txBody>
          <a:bodyPr>
            <a:normAutofit/>
          </a:bodyPr>
          <a:lstStyle/>
          <a:p>
            <a:r>
              <a:rPr lang="en-GB" dirty="0"/>
              <a:t>N</a:t>
            </a:r>
            <a:r>
              <a:rPr lang="en-GB" dirty="0" smtClean="0"/>
              <a:t>ot assessed within the MABC-2, as the focus is on motor control of the pencil so require a separate assessment</a:t>
            </a:r>
          </a:p>
          <a:p>
            <a:r>
              <a:rPr lang="en-GB" dirty="0" smtClean="0"/>
              <a:t>Known to be usually affected in children with DCD</a:t>
            </a:r>
          </a:p>
          <a:p>
            <a:r>
              <a:rPr lang="en-GB" dirty="0" smtClean="0"/>
              <a:t>However handwriting is not just a motor skill, it is a complex process; trunk, shoulder and wrist stability, shaping, sizing, spacing of the letters and then developing a writing style</a:t>
            </a:r>
            <a:endParaRPr lang="en-GB" dirty="0"/>
          </a:p>
        </p:txBody>
      </p:sp>
    </p:spTree>
    <p:extLst>
      <p:ext uri="{BB962C8B-B14F-4D97-AF65-F5344CB8AC3E}">
        <p14:creationId xmlns:p14="http://schemas.microsoft.com/office/powerpoint/2010/main" val="1476561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88640"/>
            <a:ext cx="8534400" cy="792088"/>
          </a:xfrm>
        </p:spPr>
        <p:txBody>
          <a:bodyPr>
            <a:noAutofit/>
          </a:bodyPr>
          <a:lstStyle/>
          <a:p>
            <a:r>
              <a:rPr lang="en-GB" sz="2400" dirty="0" smtClean="0"/>
              <a:t>What can you do for a pupil in </a:t>
            </a:r>
            <a:r>
              <a:rPr lang="en-GB" sz="2400" dirty="0"/>
              <a:t>F</a:t>
            </a:r>
            <a:r>
              <a:rPr lang="en-GB" sz="2400" dirty="0" smtClean="0"/>
              <a:t>oundation Stage with motor difficulties?</a:t>
            </a:r>
            <a:endParaRPr lang="en-GB" sz="2400" dirty="0"/>
          </a:p>
        </p:txBody>
      </p:sp>
      <p:sp>
        <p:nvSpPr>
          <p:cNvPr id="3" name="Content Placeholder 2"/>
          <p:cNvSpPr>
            <a:spLocks noGrp="1"/>
          </p:cNvSpPr>
          <p:nvPr>
            <p:ph sz="quarter" idx="1"/>
          </p:nvPr>
        </p:nvSpPr>
        <p:spPr/>
        <p:txBody>
          <a:bodyPr>
            <a:normAutofit/>
          </a:bodyPr>
          <a:lstStyle/>
          <a:p>
            <a:r>
              <a:rPr lang="en-GB" dirty="0" smtClean="0"/>
              <a:t>Dough disco</a:t>
            </a:r>
          </a:p>
          <a:p>
            <a:r>
              <a:rPr lang="en-GB" dirty="0" smtClean="0"/>
              <a:t>Introduce tradition playground games with an adult modelling the skills in small groups</a:t>
            </a:r>
          </a:p>
          <a:p>
            <a:r>
              <a:rPr lang="en-GB" dirty="0" smtClean="0"/>
              <a:t>The Jungle </a:t>
            </a:r>
            <a:r>
              <a:rPr lang="en-GB" dirty="0"/>
              <a:t>J</a:t>
            </a:r>
            <a:r>
              <a:rPr lang="en-GB" dirty="0" smtClean="0"/>
              <a:t>ourney. A whole- class programme to develop fine and gross motor skills. LDA. </a:t>
            </a:r>
          </a:p>
          <a:p>
            <a:r>
              <a:rPr lang="en-GB" dirty="0" smtClean="0"/>
              <a:t>However if there is </a:t>
            </a:r>
            <a:r>
              <a:rPr lang="en-GB" b="1" dirty="0" smtClean="0"/>
              <a:t>no progress after 1 term </a:t>
            </a:r>
            <a:r>
              <a:rPr lang="en-GB" dirty="0" smtClean="0"/>
              <a:t>it is recommended that you target the task that the pupil is having difficulty with using M.A.T.C.H (http://elearning.canchild.ca.dcd_workshop/match.html)</a:t>
            </a:r>
            <a:endParaRPr lang="en-GB" dirty="0"/>
          </a:p>
        </p:txBody>
      </p:sp>
    </p:spTree>
    <p:extLst>
      <p:ext uri="{BB962C8B-B14F-4D97-AF65-F5344CB8AC3E}">
        <p14:creationId xmlns:p14="http://schemas.microsoft.com/office/powerpoint/2010/main" val="3824291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a:t>
            </a:r>
            <a:endParaRPr lang="en-GB" dirty="0"/>
          </a:p>
        </p:txBody>
      </p:sp>
      <p:sp>
        <p:nvSpPr>
          <p:cNvPr id="3" name="Content Placeholder 2"/>
          <p:cNvSpPr>
            <a:spLocks noGrp="1"/>
          </p:cNvSpPr>
          <p:nvPr>
            <p:ph sz="quarter" idx="1"/>
          </p:nvPr>
        </p:nvSpPr>
        <p:spPr/>
        <p:txBody>
          <a:bodyPr/>
          <a:lstStyle/>
          <a:p>
            <a:r>
              <a:rPr lang="en-GB" dirty="0" smtClean="0"/>
              <a:t>M: Modify the task ‘just right challenge’</a:t>
            </a:r>
          </a:p>
          <a:p>
            <a:r>
              <a:rPr lang="en-GB" dirty="0" smtClean="0"/>
              <a:t>A: Alter your expectations ‘what is the goal of the activity set?’</a:t>
            </a:r>
          </a:p>
          <a:p>
            <a:r>
              <a:rPr lang="en-GB" dirty="0" smtClean="0"/>
              <a:t>T: </a:t>
            </a:r>
            <a:r>
              <a:rPr lang="en-GB" dirty="0"/>
              <a:t>T</a:t>
            </a:r>
            <a:r>
              <a:rPr lang="en-GB" dirty="0" smtClean="0"/>
              <a:t>each strategies ‘help to problem solve rather then telling how to do the task’</a:t>
            </a:r>
          </a:p>
          <a:p>
            <a:r>
              <a:rPr lang="en-GB" dirty="0" smtClean="0"/>
              <a:t>C: Change the environment </a:t>
            </a:r>
          </a:p>
          <a:p>
            <a:r>
              <a:rPr lang="en-GB" dirty="0" smtClean="0"/>
              <a:t>H: Help by understanding  the pupil</a:t>
            </a:r>
            <a:endParaRPr lang="en-GB" dirty="0"/>
          </a:p>
        </p:txBody>
      </p:sp>
    </p:spTree>
    <p:extLst>
      <p:ext uri="{BB962C8B-B14F-4D97-AF65-F5344CB8AC3E}">
        <p14:creationId xmlns:p14="http://schemas.microsoft.com/office/powerpoint/2010/main" val="84290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 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760"/>
          <a:stretch/>
        </p:blipFill>
        <p:spPr>
          <a:xfrm>
            <a:off x="2555776" y="1916832"/>
            <a:ext cx="4190705" cy="39937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767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Bradford Matrix of Need</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63208316"/>
              </p:ext>
            </p:extLst>
          </p:nvPr>
        </p:nvGraphicFramePr>
        <p:xfrm>
          <a:off x="539552" y="5040262"/>
          <a:ext cx="7704856" cy="1301443"/>
        </p:xfrm>
        <a:graphic>
          <a:graphicData uri="http://schemas.openxmlformats.org/drawingml/2006/table">
            <a:tbl>
              <a:tblPr>
                <a:tableStyleId>{5C22544A-7EE6-4342-B048-85BDC9FD1C3A}</a:tableStyleId>
              </a:tblPr>
              <a:tblGrid>
                <a:gridCol w="864096"/>
                <a:gridCol w="1440160"/>
                <a:gridCol w="3689485"/>
                <a:gridCol w="1711115"/>
              </a:tblGrid>
              <a:tr h="387043">
                <a:tc>
                  <a:txBody>
                    <a:bodyPr/>
                    <a:lstStyle/>
                    <a:p>
                      <a:pPr algn="ctr">
                        <a:spcAft>
                          <a:spcPts val="0"/>
                        </a:spcAft>
                      </a:pPr>
                      <a:r>
                        <a:rPr lang="en-GB" sz="1200" dirty="0" smtClean="0">
                          <a:effectLst/>
                          <a:latin typeface="+mn-lt"/>
                          <a:ea typeface="+mn-ea"/>
                        </a:rPr>
                        <a:t>COP</a:t>
                      </a:r>
                      <a:r>
                        <a:rPr lang="en-GB" sz="1200" baseline="0" dirty="0" smtClean="0">
                          <a:effectLst/>
                          <a:latin typeface="+mn-lt"/>
                          <a:ea typeface="+mn-ea"/>
                        </a:rPr>
                        <a:t> Stage</a:t>
                      </a:r>
                      <a:endParaRPr lang="en-GB" sz="1200" dirty="0">
                        <a:effectLst/>
                        <a:latin typeface="Times New Roman"/>
                        <a:ea typeface="Times New Roman"/>
                      </a:endParaRPr>
                    </a:p>
                  </a:txBody>
                  <a:tcPr marL="28410" marR="28410" marT="0" marB="0" anchor="ctr"/>
                </a:tc>
                <a:tc>
                  <a:txBody>
                    <a:bodyPr/>
                    <a:lstStyle/>
                    <a:p>
                      <a:pPr algn="ctr">
                        <a:spcAft>
                          <a:spcPts val="0"/>
                        </a:spcAft>
                      </a:pPr>
                      <a:r>
                        <a:rPr lang="en-GB" sz="1200" dirty="0">
                          <a:effectLst/>
                        </a:rPr>
                        <a:t>Identification and Assessment</a:t>
                      </a:r>
                      <a:endParaRPr lang="en-GB" sz="1200" dirty="0">
                        <a:effectLst/>
                        <a:latin typeface="Times New Roman"/>
                        <a:ea typeface="Times New Roman"/>
                      </a:endParaRPr>
                    </a:p>
                  </a:txBody>
                  <a:tcPr marL="28410" marR="28410" marT="0" marB="0" anchor="ctr"/>
                </a:tc>
                <a:tc>
                  <a:txBody>
                    <a:bodyPr/>
                    <a:lstStyle/>
                    <a:p>
                      <a:pPr algn="ctr">
                        <a:spcAft>
                          <a:spcPts val="0"/>
                        </a:spcAft>
                      </a:pPr>
                      <a:r>
                        <a:rPr lang="en-GB" sz="1200" dirty="0">
                          <a:effectLst/>
                        </a:rPr>
                        <a:t>Curriculum Access, Teaching and Learning Strategies</a:t>
                      </a:r>
                      <a:endParaRPr lang="en-GB" sz="1200" dirty="0">
                        <a:effectLst/>
                        <a:latin typeface="Times New Roman"/>
                        <a:ea typeface="Times New Roman"/>
                      </a:endParaRPr>
                    </a:p>
                  </a:txBody>
                  <a:tcPr marL="28410" marR="28410" marT="0" marB="0" anchor="ctr"/>
                </a:tc>
                <a:tc>
                  <a:txBody>
                    <a:bodyPr/>
                    <a:lstStyle/>
                    <a:p>
                      <a:pPr algn="ctr">
                        <a:spcAft>
                          <a:spcPts val="0"/>
                        </a:spcAft>
                      </a:pPr>
                      <a:r>
                        <a:rPr lang="en-GB" sz="1200" dirty="0">
                          <a:effectLst/>
                        </a:rPr>
                        <a:t>Funding, Placement and Support Levels</a:t>
                      </a:r>
                      <a:endParaRPr lang="en-GB" sz="1200" dirty="0">
                        <a:effectLst/>
                        <a:latin typeface="Times New Roman"/>
                        <a:ea typeface="Times New Roman"/>
                      </a:endParaRPr>
                    </a:p>
                  </a:txBody>
                  <a:tcPr marL="28410" marR="28410" marT="0" marB="0" anchor="ctr"/>
                </a:tc>
              </a:tr>
              <a:tr h="129014">
                <a:tc>
                  <a:txBody>
                    <a:bodyPr/>
                    <a:lstStyle/>
                    <a:p>
                      <a:pPr algn="ctr">
                        <a:spcAft>
                          <a:spcPts val="0"/>
                        </a:spcAft>
                      </a:pPr>
                      <a:r>
                        <a:rPr lang="en-GB" sz="1000" kern="1200" dirty="0" smtClean="0">
                          <a:solidFill>
                            <a:schemeClr val="dk1"/>
                          </a:solidFill>
                          <a:effectLst/>
                          <a:latin typeface="+mn-lt"/>
                          <a:ea typeface="+mn-ea"/>
                          <a:cs typeface="+mn-cs"/>
                        </a:rPr>
                        <a:t>School</a:t>
                      </a:r>
                      <a:r>
                        <a:rPr lang="en-GB" sz="1000" kern="1200" baseline="0" dirty="0" smtClean="0">
                          <a:solidFill>
                            <a:schemeClr val="dk1"/>
                          </a:solidFill>
                          <a:effectLst/>
                          <a:latin typeface="+mn-lt"/>
                          <a:ea typeface="+mn-ea"/>
                          <a:cs typeface="+mn-cs"/>
                        </a:rPr>
                        <a:t> Support</a:t>
                      </a:r>
                      <a:endParaRPr lang="en-GB" sz="1000" kern="1200" dirty="0">
                        <a:solidFill>
                          <a:schemeClr val="dk1"/>
                        </a:solidFill>
                        <a:effectLst/>
                        <a:latin typeface="+mn-lt"/>
                        <a:ea typeface="+mn-ea"/>
                        <a:cs typeface="+mn-cs"/>
                      </a:endParaRPr>
                    </a:p>
                  </a:txBody>
                  <a:tcPr marL="28410" marR="28410" marT="0" marB="0" anchor="ctr">
                    <a:solidFill>
                      <a:srgbClr val="92D050"/>
                    </a:solidFill>
                  </a:tcPr>
                </a:tc>
                <a:tc>
                  <a:txBody>
                    <a:bodyPr/>
                    <a:lstStyle/>
                    <a:p>
                      <a:pPr algn="ctr">
                        <a:spcAft>
                          <a:spcPts val="0"/>
                        </a:spcAft>
                      </a:pPr>
                      <a:endParaRPr lang="en-GB" sz="1000" kern="1200" dirty="0">
                        <a:solidFill>
                          <a:schemeClr val="dk1"/>
                        </a:solidFill>
                        <a:effectLst/>
                        <a:latin typeface="+mn-lt"/>
                        <a:ea typeface="+mn-ea"/>
                        <a:cs typeface="+mn-cs"/>
                      </a:endParaRPr>
                    </a:p>
                  </a:txBody>
                  <a:tcPr marL="28410" marR="28410" marT="0" marB="0" anchor="ctr">
                    <a:solidFill>
                      <a:srgbClr val="92D050"/>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92D050"/>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92D050"/>
                    </a:solidFill>
                  </a:tcPr>
                </a:tc>
              </a:tr>
              <a:tr h="129014">
                <a:tc>
                  <a:txBody>
                    <a:bodyPr/>
                    <a:lstStyle/>
                    <a:p>
                      <a:pPr algn="ctr">
                        <a:spcAft>
                          <a:spcPts val="0"/>
                        </a:spcAft>
                      </a:pPr>
                      <a:r>
                        <a:rPr lang="en-GB" sz="1000" kern="1200" dirty="0" smtClean="0">
                          <a:solidFill>
                            <a:schemeClr val="dk1"/>
                          </a:solidFill>
                          <a:effectLst/>
                          <a:latin typeface="+mn-lt"/>
                          <a:ea typeface="+mn-ea"/>
                          <a:cs typeface="+mn-cs"/>
                        </a:rPr>
                        <a:t>School</a:t>
                      </a:r>
                      <a:r>
                        <a:rPr lang="en-GB" sz="1000" kern="1200" baseline="0" dirty="0" smtClean="0">
                          <a:solidFill>
                            <a:schemeClr val="dk1"/>
                          </a:solidFill>
                          <a:effectLst/>
                          <a:latin typeface="+mn-lt"/>
                          <a:ea typeface="+mn-ea"/>
                          <a:cs typeface="+mn-cs"/>
                        </a:rPr>
                        <a:t> Support</a:t>
                      </a:r>
                      <a:endParaRPr lang="en-GB" sz="1000" kern="1200" dirty="0">
                        <a:solidFill>
                          <a:schemeClr val="dk1"/>
                        </a:solidFill>
                        <a:effectLst/>
                        <a:latin typeface="+mn-lt"/>
                        <a:ea typeface="+mn-ea"/>
                        <a:cs typeface="+mn-cs"/>
                      </a:endParaRPr>
                    </a:p>
                  </a:txBody>
                  <a:tcPr marL="28410" marR="28410" marT="0" marB="0" anchor="ctr">
                    <a:solidFill>
                      <a:srgbClr val="FFFF66"/>
                    </a:solidFill>
                  </a:tcPr>
                </a:tc>
                <a:tc>
                  <a:txBody>
                    <a:bodyPr/>
                    <a:lstStyle/>
                    <a:p>
                      <a:pPr algn="ctr">
                        <a:spcAft>
                          <a:spcPts val="0"/>
                        </a:spcAft>
                      </a:pPr>
                      <a:endParaRPr lang="en-GB" sz="1000" kern="1200" dirty="0">
                        <a:solidFill>
                          <a:schemeClr val="dk1"/>
                        </a:solidFill>
                        <a:effectLst/>
                        <a:latin typeface="+mn-lt"/>
                        <a:ea typeface="+mn-ea"/>
                        <a:cs typeface="+mn-cs"/>
                      </a:endParaRPr>
                    </a:p>
                  </a:txBody>
                  <a:tcPr marL="28410" marR="28410" marT="0" marB="0" anchor="ctr">
                    <a:solidFill>
                      <a:srgbClr val="FFFF66"/>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FF66"/>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FF66"/>
                    </a:solidFill>
                  </a:tcPr>
                </a:tc>
              </a:tr>
              <a:tr h="129014">
                <a:tc>
                  <a:txBody>
                    <a:bodyPr/>
                    <a:lstStyle/>
                    <a:p>
                      <a:pPr algn="ctr">
                        <a:spcAft>
                          <a:spcPts val="0"/>
                        </a:spcAft>
                      </a:pPr>
                      <a:r>
                        <a:rPr lang="en-GB" sz="1000" kern="1200" dirty="0" smtClean="0">
                          <a:solidFill>
                            <a:schemeClr val="dk1"/>
                          </a:solidFill>
                          <a:effectLst/>
                          <a:latin typeface="+mn-lt"/>
                          <a:ea typeface="+mn-ea"/>
                          <a:cs typeface="+mn-cs"/>
                        </a:rPr>
                        <a:t>School</a:t>
                      </a:r>
                      <a:r>
                        <a:rPr lang="en-GB" sz="1000" kern="1200" baseline="0" dirty="0" smtClean="0">
                          <a:solidFill>
                            <a:schemeClr val="dk1"/>
                          </a:solidFill>
                          <a:effectLst/>
                          <a:latin typeface="+mn-lt"/>
                          <a:ea typeface="+mn-ea"/>
                          <a:cs typeface="+mn-cs"/>
                        </a:rPr>
                        <a:t> Support</a:t>
                      </a:r>
                      <a:endParaRPr lang="en-GB" sz="1000" kern="1200" dirty="0">
                        <a:solidFill>
                          <a:schemeClr val="dk1"/>
                        </a:solidFill>
                        <a:effectLst/>
                        <a:latin typeface="+mn-lt"/>
                        <a:ea typeface="+mn-ea"/>
                        <a:cs typeface="+mn-cs"/>
                      </a:endParaRPr>
                    </a:p>
                  </a:txBody>
                  <a:tcPr marL="28410" marR="28410" marT="0" marB="0" anchor="ctr">
                    <a:solidFill>
                      <a:srgbClr val="FF9933"/>
                    </a:solidFill>
                  </a:tcPr>
                </a:tc>
                <a:tc>
                  <a:txBody>
                    <a:bodyPr/>
                    <a:lstStyle/>
                    <a:p>
                      <a:pPr algn="ctr">
                        <a:spcAft>
                          <a:spcPts val="0"/>
                        </a:spcAft>
                      </a:pPr>
                      <a:endParaRPr lang="en-GB" sz="1000" kern="1200" dirty="0">
                        <a:solidFill>
                          <a:schemeClr val="dk1"/>
                        </a:solidFill>
                        <a:effectLst/>
                        <a:latin typeface="+mn-lt"/>
                        <a:ea typeface="+mn-ea"/>
                        <a:cs typeface="+mn-cs"/>
                      </a:endParaRPr>
                    </a:p>
                  </a:txBody>
                  <a:tcPr marL="28410" marR="28410" marT="0" marB="0" anchor="ctr">
                    <a:solidFill>
                      <a:srgbClr val="FF9933"/>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9933"/>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9933"/>
                    </a:solidFill>
                  </a:tcPr>
                </a:tc>
              </a:tr>
              <a:tr h="129014">
                <a:tc>
                  <a:txBody>
                    <a:bodyPr/>
                    <a:lstStyle/>
                    <a:p>
                      <a:pPr algn="ctr">
                        <a:spcAft>
                          <a:spcPts val="0"/>
                        </a:spcAft>
                      </a:pPr>
                      <a:r>
                        <a:rPr lang="en-GB" sz="1000" kern="1200" dirty="0" smtClean="0">
                          <a:solidFill>
                            <a:schemeClr val="dk1"/>
                          </a:solidFill>
                          <a:effectLst/>
                          <a:latin typeface="+mn-lt"/>
                          <a:ea typeface="+mn-ea"/>
                          <a:cs typeface="+mn-cs"/>
                        </a:rPr>
                        <a:t>EHCP</a:t>
                      </a:r>
                      <a:r>
                        <a:rPr lang="en-GB" sz="1000" kern="1200" baseline="0" dirty="0" smtClean="0">
                          <a:solidFill>
                            <a:schemeClr val="dk1"/>
                          </a:solidFill>
                          <a:effectLst/>
                          <a:latin typeface="+mn-lt"/>
                          <a:ea typeface="+mn-ea"/>
                          <a:cs typeface="+mn-cs"/>
                        </a:rPr>
                        <a:t> Mainstream</a:t>
                      </a:r>
                      <a:endParaRPr lang="en-GB" sz="1000" kern="1200" dirty="0">
                        <a:solidFill>
                          <a:schemeClr val="dk1"/>
                        </a:solidFill>
                        <a:effectLst/>
                        <a:latin typeface="+mn-lt"/>
                        <a:ea typeface="+mn-ea"/>
                        <a:cs typeface="+mn-cs"/>
                      </a:endParaRPr>
                    </a:p>
                  </a:txBody>
                  <a:tcPr marL="28410" marR="28410" marT="0" marB="0" anchor="ctr">
                    <a:solidFill>
                      <a:srgbClr val="F6200A"/>
                    </a:solidFill>
                  </a:tcPr>
                </a:tc>
                <a:tc>
                  <a:txBody>
                    <a:bodyPr/>
                    <a:lstStyle/>
                    <a:p>
                      <a:pPr algn="ctr">
                        <a:spcAft>
                          <a:spcPts val="0"/>
                        </a:spcAft>
                      </a:pPr>
                      <a:endParaRPr lang="en-GB" sz="1000" kern="1200" dirty="0">
                        <a:solidFill>
                          <a:schemeClr val="dk1"/>
                        </a:solidFill>
                        <a:effectLst/>
                        <a:latin typeface="+mn-lt"/>
                        <a:ea typeface="+mn-ea"/>
                        <a:cs typeface="+mn-cs"/>
                      </a:endParaRPr>
                    </a:p>
                  </a:txBody>
                  <a:tcPr marL="28410" marR="28410" marT="0" marB="0" anchor="ctr">
                    <a:solidFill>
                      <a:srgbClr val="F6200A"/>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6200A"/>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6200A"/>
                    </a:solidFill>
                  </a:tcPr>
                </a:tc>
              </a:tr>
              <a:tr h="129014">
                <a:tc>
                  <a:txBody>
                    <a:bodyPr/>
                    <a:lstStyle/>
                    <a:p>
                      <a:pPr algn="ctr">
                        <a:spcAft>
                          <a:spcPts val="0"/>
                        </a:spcAft>
                      </a:pPr>
                      <a:r>
                        <a:rPr lang="en-GB" sz="1000" kern="1200" dirty="0" smtClean="0">
                          <a:solidFill>
                            <a:schemeClr val="dk1"/>
                          </a:solidFill>
                          <a:effectLst/>
                          <a:latin typeface="+mn-lt"/>
                          <a:ea typeface="+mn-ea"/>
                          <a:cs typeface="+mn-cs"/>
                        </a:rPr>
                        <a:t>EHCP</a:t>
                      </a:r>
                      <a:r>
                        <a:rPr lang="en-GB" sz="1000" kern="1200" baseline="0" dirty="0" smtClean="0">
                          <a:solidFill>
                            <a:schemeClr val="dk1"/>
                          </a:solidFill>
                          <a:effectLst/>
                          <a:latin typeface="+mn-lt"/>
                          <a:ea typeface="+mn-ea"/>
                          <a:cs typeface="+mn-cs"/>
                        </a:rPr>
                        <a:t> Special</a:t>
                      </a:r>
                      <a:endParaRPr lang="en-GB" sz="1000" kern="1200" dirty="0">
                        <a:solidFill>
                          <a:schemeClr val="dk1"/>
                        </a:solidFill>
                        <a:effectLst/>
                        <a:latin typeface="+mn-lt"/>
                        <a:ea typeface="+mn-ea"/>
                        <a:cs typeface="+mn-cs"/>
                      </a:endParaRPr>
                    </a:p>
                  </a:txBody>
                  <a:tcPr marL="28410" marR="28410" marT="0" marB="0" anchor="ctr">
                    <a:solidFill>
                      <a:srgbClr val="FF9999"/>
                    </a:solidFill>
                  </a:tcPr>
                </a:tc>
                <a:tc>
                  <a:txBody>
                    <a:bodyPr/>
                    <a:lstStyle/>
                    <a:p>
                      <a:pPr algn="ctr">
                        <a:spcAft>
                          <a:spcPts val="0"/>
                        </a:spcAft>
                      </a:pPr>
                      <a:endParaRPr lang="en-GB" sz="1000" kern="1200" dirty="0">
                        <a:solidFill>
                          <a:schemeClr val="dk1"/>
                        </a:solidFill>
                        <a:effectLst/>
                        <a:latin typeface="+mn-lt"/>
                        <a:ea typeface="+mn-ea"/>
                        <a:cs typeface="+mn-cs"/>
                      </a:endParaRPr>
                    </a:p>
                  </a:txBody>
                  <a:tcPr marL="28410" marR="28410" marT="0" marB="0" anchor="ctr">
                    <a:solidFill>
                      <a:srgbClr val="FF9999"/>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9999"/>
                    </a:solidFill>
                  </a:tcPr>
                </a:tc>
                <a:tc>
                  <a:txBody>
                    <a:bodyPr/>
                    <a:lstStyle/>
                    <a:p>
                      <a:pPr algn="ctr">
                        <a:spcAft>
                          <a:spcPts val="0"/>
                        </a:spcAft>
                      </a:pPr>
                      <a:endParaRPr lang="en-GB" sz="1000" dirty="0">
                        <a:effectLst/>
                        <a:latin typeface="Times New Roman"/>
                        <a:ea typeface="Times New Roman"/>
                      </a:endParaRPr>
                    </a:p>
                  </a:txBody>
                  <a:tcPr marL="28410" marR="28410" marT="0" marB="0" anchor="ctr">
                    <a:solidFill>
                      <a:srgbClr val="FF9999"/>
                    </a:solidFill>
                  </a:tcPr>
                </a:tc>
              </a:tr>
            </a:tbl>
          </a:graphicData>
        </a:graphic>
      </p:graphicFrame>
      <p:sp>
        <p:nvSpPr>
          <p:cNvPr id="5" name="Content Placeholder 4"/>
          <p:cNvSpPr>
            <a:spLocks noGrp="1"/>
          </p:cNvSpPr>
          <p:nvPr>
            <p:ph sz="half" idx="2"/>
          </p:nvPr>
        </p:nvSpPr>
        <p:spPr>
          <a:xfrm>
            <a:off x="467544" y="1628800"/>
            <a:ext cx="8291264" cy="2808312"/>
          </a:xfrm>
        </p:spPr>
        <p:txBody>
          <a:bodyPr>
            <a:noAutofit/>
          </a:bodyPr>
          <a:lstStyle/>
          <a:p>
            <a:pPr marL="0" indent="0">
              <a:buNone/>
            </a:pPr>
            <a:r>
              <a:rPr lang="en-GB" sz="1400" dirty="0" smtClean="0"/>
              <a:t>Provides clarity on </a:t>
            </a:r>
            <a:r>
              <a:rPr lang="en-GB" sz="1400" i="1" dirty="0" smtClean="0"/>
              <a:t>Graduated Approach </a:t>
            </a:r>
            <a:r>
              <a:rPr lang="en-GB" sz="1400" dirty="0" smtClean="0"/>
              <a:t>and ‘</a:t>
            </a:r>
            <a:r>
              <a:rPr lang="en-GB" sz="1400" i="1" dirty="0" smtClean="0"/>
              <a:t>Best Endeavours’ through:</a:t>
            </a:r>
          </a:p>
          <a:p>
            <a:pPr marL="0" indent="0">
              <a:buNone/>
            </a:pPr>
            <a:endParaRPr lang="en-GB" sz="500" i="1" dirty="0" smtClean="0"/>
          </a:p>
          <a:p>
            <a:r>
              <a:rPr lang="en-GB" sz="1400" b="1" dirty="0" smtClean="0"/>
              <a:t>Identification and Assessment </a:t>
            </a:r>
            <a:r>
              <a:rPr lang="en-GB" sz="1400" dirty="0" smtClean="0"/>
              <a:t>: Tells you how to identify if a CYP has SEND</a:t>
            </a:r>
          </a:p>
          <a:p>
            <a:pPr marL="0" indent="0">
              <a:buNone/>
            </a:pPr>
            <a:endParaRPr lang="en-GB" sz="200" dirty="0" smtClean="0"/>
          </a:p>
          <a:p>
            <a:r>
              <a:rPr lang="en-GB" sz="1400" b="1" dirty="0" smtClean="0"/>
              <a:t>Curriculum Access / Teaching and Learning Strategies</a:t>
            </a:r>
            <a:r>
              <a:rPr lang="en-GB" sz="1400" dirty="0" smtClean="0"/>
              <a:t>: Identifies reasonable expectation about what should be in place for CYP with that type / level of need</a:t>
            </a:r>
          </a:p>
          <a:p>
            <a:pPr marL="0" indent="0">
              <a:buNone/>
            </a:pPr>
            <a:endParaRPr lang="en-GB" sz="200" dirty="0" smtClean="0"/>
          </a:p>
          <a:p>
            <a:r>
              <a:rPr lang="en-GB" sz="1400" b="1" dirty="0" smtClean="0"/>
              <a:t>Funding / Placement / Support levels:</a:t>
            </a:r>
            <a:r>
              <a:rPr lang="en-GB" sz="1400" dirty="0" smtClean="0"/>
              <a:t> Indicates </a:t>
            </a:r>
            <a:r>
              <a:rPr lang="en-GB" sz="1400" dirty="0"/>
              <a:t> </a:t>
            </a:r>
            <a:r>
              <a:rPr lang="en-GB" sz="1400" dirty="0" smtClean="0"/>
              <a:t>LA / school responsibilities, likely placement and suggested support levels.</a:t>
            </a:r>
          </a:p>
          <a:p>
            <a:pPr marL="0" indent="0">
              <a:buNone/>
            </a:pPr>
            <a:endParaRPr lang="en-GB" sz="100" dirty="0" smtClean="0"/>
          </a:p>
          <a:p>
            <a:r>
              <a:rPr lang="en-GB" sz="1400" dirty="0" smtClean="0"/>
              <a:t>Moves away from describing children as ‘Ranges’ and towards using qualitative descriptors.</a:t>
            </a:r>
          </a:p>
          <a:p>
            <a:pPr marL="0" indent="0">
              <a:buNone/>
            </a:pPr>
            <a:endParaRPr lang="en-GB" sz="200" dirty="0" smtClean="0"/>
          </a:p>
          <a:p>
            <a:r>
              <a:rPr lang="en-GB" sz="1400" dirty="0" smtClean="0"/>
              <a:t>Separate guidance for each of areas of COP, with some sub division eg </a:t>
            </a:r>
            <a:r>
              <a:rPr lang="en-GB" sz="1400" dirty="0" err="1" smtClean="0"/>
              <a:t>SpLD</a:t>
            </a:r>
            <a:endParaRPr lang="en-GB" sz="1400" dirty="0" smtClean="0"/>
          </a:p>
          <a:p>
            <a:pPr marL="0" indent="0">
              <a:buNone/>
            </a:pPr>
            <a:endParaRPr lang="en-GB" sz="200" dirty="0" smtClean="0"/>
          </a:p>
          <a:p>
            <a:r>
              <a:rPr lang="en-GB" sz="1400" dirty="0" smtClean="0"/>
              <a:t>Colour coded to match Progress Grids</a:t>
            </a:r>
          </a:p>
          <a:p>
            <a:endParaRPr lang="en-GB" sz="100" dirty="0" smtClean="0"/>
          </a:p>
          <a:p>
            <a:r>
              <a:rPr lang="en-GB" sz="1400" dirty="0" smtClean="0"/>
              <a:t>Identifies children likely to require EHCP, but funding band decided on basis of EHC assessment</a:t>
            </a:r>
          </a:p>
          <a:p>
            <a:endParaRPr lang="en-GB" sz="100" dirty="0" smtClean="0"/>
          </a:p>
          <a:p>
            <a:r>
              <a:rPr lang="en-GB" sz="1400" dirty="0" smtClean="0"/>
              <a:t>Identifies children likely to require specialist placement </a:t>
            </a:r>
            <a:r>
              <a:rPr lang="en-GB" sz="1400" dirty="0"/>
              <a:t>but funding band decided on basis of EHC assessment</a:t>
            </a:r>
          </a:p>
          <a:p>
            <a:endParaRPr lang="en-GB" sz="1400" dirty="0" smtClean="0"/>
          </a:p>
        </p:txBody>
      </p:sp>
    </p:spTree>
    <p:extLst>
      <p:ext uri="{BB962C8B-B14F-4D97-AF65-F5344CB8AC3E}">
        <p14:creationId xmlns:p14="http://schemas.microsoft.com/office/powerpoint/2010/main" val="502662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The ‘</a:t>
            </a:r>
            <a:r>
              <a:rPr lang="en-GB" i="1" dirty="0"/>
              <a:t>best endeavours</a:t>
            </a:r>
            <a:r>
              <a:rPr lang="en-GB" dirty="0"/>
              <a:t>’ </a:t>
            </a:r>
            <a:r>
              <a:rPr lang="en-GB" dirty="0" smtClean="0"/>
              <a:t>duty</a:t>
            </a:r>
            <a:endParaRPr lang="en-GB" dirty="0"/>
          </a:p>
        </p:txBody>
      </p:sp>
      <p:sp>
        <p:nvSpPr>
          <p:cNvPr id="6" name="Content Placeholder 5"/>
          <p:cNvSpPr>
            <a:spLocks noGrp="1"/>
          </p:cNvSpPr>
          <p:nvPr>
            <p:ph idx="1"/>
          </p:nvPr>
        </p:nvSpPr>
        <p:spPr/>
        <p:txBody>
          <a:bodyPr>
            <a:normAutofit fontScale="25000" lnSpcReduction="20000"/>
          </a:bodyPr>
          <a:lstStyle/>
          <a:p>
            <a:pPr marL="400050" lvl="1" indent="0" algn="ctr">
              <a:buNone/>
            </a:pPr>
            <a:r>
              <a:rPr lang="en-GB" sz="5200" dirty="0" smtClean="0"/>
              <a:t>“</a:t>
            </a:r>
            <a:r>
              <a:rPr lang="en-GB" sz="5200" i="1" dirty="0"/>
              <a:t>If a registered pupil or a student at a school or other institution has special educational needs, the appropriate authority </a:t>
            </a:r>
            <a:r>
              <a:rPr lang="en-GB" sz="5200" i="1" dirty="0" smtClean="0"/>
              <a:t>must use </a:t>
            </a:r>
            <a:r>
              <a:rPr lang="en-GB" sz="5200" i="1" dirty="0"/>
              <a:t>its best endeavours to secure that the special educational provision called for by the pupil’s or student’s special educational needs is made</a:t>
            </a:r>
            <a:r>
              <a:rPr lang="en-GB" sz="5200" i="1" dirty="0" smtClean="0"/>
              <a:t>.</a:t>
            </a:r>
            <a:r>
              <a:rPr lang="en-GB" sz="5200" dirty="0"/>
              <a:t>  </a:t>
            </a:r>
            <a:endParaRPr lang="en-GB" sz="5200" dirty="0" smtClean="0"/>
          </a:p>
          <a:p>
            <a:pPr marL="0" indent="0" algn="ctr">
              <a:buNone/>
            </a:pPr>
            <a:r>
              <a:rPr lang="en-GB" sz="5600" dirty="0" smtClean="0"/>
              <a:t>(</a:t>
            </a:r>
            <a:r>
              <a:rPr lang="en-GB" sz="5600" dirty="0"/>
              <a:t>Section 66 of the Children and Families Act 2014</a:t>
            </a:r>
            <a:r>
              <a:rPr lang="en-GB" sz="5600" dirty="0" smtClean="0"/>
              <a:t>)</a:t>
            </a:r>
          </a:p>
          <a:p>
            <a:pPr marL="0" indent="0">
              <a:buNone/>
            </a:pPr>
            <a:endParaRPr lang="en-GB" sz="5600" dirty="0"/>
          </a:p>
          <a:p>
            <a:r>
              <a:rPr lang="en-GB" sz="5600" dirty="0"/>
              <a:t>These duties apply to all children with SEN whether they have an </a:t>
            </a:r>
            <a:r>
              <a:rPr lang="en-GB" sz="5600" dirty="0" smtClean="0"/>
              <a:t>EHCP, or not. </a:t>
            </a:r>
            <a:r>
              <a:rPr lang="en-GB" sz="5600" dirty="0"/>
              <a:t>This means that the governing body, proprietor or management committee must use their best endeavours to secure the special educational provision</a:t>
            </a:r>
            <a:r>
              <a:rPr lang="en-GB" sz="5600" dirty="0" smtClean="0"/>
              <a:t>.</a:t>
            </a:r>
          </a:p>
          <a:p>
            <a:endParaRPr lang="en-GB" sz="2400" dirty="0"/>
          </a:p>
          <a:p>
            <a:r>
              <a:rPr lang="en-GB" sz="5600" dirty="0"/>
              <a:t>Using best endeavours means doing everything they can to meet the child or young person’s SEN</a:t>
            </a:r>
            <a:r>
              <a:rPr lang="en-GB" sz="5600" dirty="0" smtClean="0"/>
              <a:t>.</a:t>
            </a:r>
          </a:p>
          <a:p>
            <a:pPr marL="0" indent="0">
              <a:buNone/>
            </a:pPr>
            <a:endParaRPr lang="en-GB" sz="1600" dirty="0" smtClean="0"/>
          </a:p>
          <a:p>
            <a:r>
              <a:rPr lang="en-GB" sz="5600" dirty="0" smtClean="0"/>
              <a:t> It </a:t>
            </a:r>
            <a:r>
              <a:rPr lang="en-GB" sz="5600" dirty="0"/>
              <a:t>is a proactive duty that requires the appropriate authority to enquire and ensure that the nursery, school or college is actually making the special educational provision that children and young people require. It is not enough to accept the word of a school’s head teacher, for example, that an adequate record keeping process is in place – the school governors should ensure that it is. </a:t>
            </a:r>
            <a:endParaRPr lang="en-GB" sz="5600" dirty="0" smtClean="0"/>
          </a:p>
          <a:p>
            <a:endParaRPr lang="en-GB" sz="1600" dirty="0"/>
          </a:p>
          <a:p>
            <a:r>
              <a:rPr lang="en-GB" sz="5600" dirty="0"/>
              <a:t>The best endeavours duty can require schools or other settings to obtain specialist help, such as speech and language therapists or educational psychologists. </a:t>
            </a:r>
            <a:endParaRPr lang="en-GB" sz="5600" dirty="0" smtClean="0"/>
          </a:p>
          <a:p>
            <a:endParaRPr lang="en-GB" sz="2000" dirty="0"/>
          </a:p>
          <a:p>
            <a:r>
              <a:rPr lang="en-GB" sz="5600" dirty="0" smtClean="0"/>
              <a:t>The </a:t>
            </a:r>
            <a:r>
              <a:rPr lang="en-GB" sz="5600" dirty="0"/>
              <a:t>Code also includes a requirement that “</a:t>
            </a:r>
            <a:r>
              <a:rPr lang="en-GB" sz="5600" i="1" dirty="0"/>
              <a:t>where a pupil continues to make less than expected progress, despite evidence based support and interventions that are matched to the pupil’s area of need, the school should consider involving specialists, including those secured by the school itself or from outside agencies</a:t>
            </a:r>
            <a:r>
              <a:rPr lang="en-GB" sz="5600" dirty="0"/>
              <a:t>” (paragraph 6.58 for schools, or 5.48 for early years settings</a:t>
            </a:r>
            <a:r>
              <a:rPr lang="en-GB" sz="5600" dirty="0" smtClean="0"/>
              <a:t>).</a:t>
            </a:r>
          </a:p>
          <a:p>
            <a:endParaRPr lang="en-GB" sz="1200" dirty="0"/>
          </a:p>
          <a:p>
            <a:r>
              <a:rPr lang="en-GB" sz="5600" dirty="0"/>
              <a:t>For children or young people with an EHC plan, the best endeavours duty also applies, but additionally the local authority (“</a:t>
            </a:r>
            <a:r>
              <a:rPr lang="en-GB" sz="5600" b="1" dirty="0"/>
              <a:t>LA</a:t>
            </a:r>
            <a:r>
              <a:rPr lang="en-GB" sz="5600" dirty="0"/>
              <a:t>”) has an </a:t>
            </a:r>
            <a:r>
              <a:rPr lang="en-GB" sz="5600" b="1" dirty="0"/>
              <a:t>absolute duty</a:t>
            </a:r>
            <a:r>
              <a:rPr lang="en-GB" sz="5600" dirty="0"/>
              <a:t> to secure the provision in </a:t>
            </a:r>
            <a:r>
              <a:rPr lang="en-GB" sz="5600" dirty="0" smtClean="0"/>
              <a:t>their EHCP. </a:t>
            </a:r>
            <a:r>
              <a:rPr lang="en-GB" sz="5600" dirty="0"/>
              <a:t>It is not enough for the LA to simply ‘try their best’ to provide it: the LA must ensure that it is provided.</a:t>
            </a:r>
          </a:p>
          <a:p>
            <a:endParaRPr lang="en-GB" dirty="0"/>
          </a:p>
        </p:txBody>
      </p:sp>
    </p:spTree>
    <p:extLst>
      <p:ext uri="{BB962C8B-B14F-4D97-AF65-F5344CB8AC3E}">
        <p14:creationId xmlns:p14="http://schemas.microsoft.com/office/powerpoint/2010/main" val="897021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Training on ‘Best Endeavours’ and School Support Strategies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EPT will be delivering fully subsidised training in the autumn term on:</a:t>
            </a:r>
          </a:p>
          <a:p>
            <a:endParaRPr lang="en-GB" dirty="0"/>
          </a:p>
          <a:p>
            <a:endParaRPr lang="en-GB" dirty="0" smtClean="0"/>
          </a:p>
          <a:p>
            <a:endParaRPr lang="en-GB" dirty="0"/>
          </a:p>
          <a:p>
            <a:endParaRPr lang="en-GB" dirty="0" smtClean="0"/>
          </a:p>
          <a:p>
            <a:r>
              <a:rPr lang="en-GB" dirty="0" smtClean="0"/>
              <a:t>Full programme plus training times / dates will be advertised after half term and you will be able to book your place via </a:t>
            </a:r>
            <a:r>
              <a:rPr lang="en-GB" i="1" dirty="0" smtClean="0"/>
              <a:t>Skills4Bradford</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31122045"/>
              </p:ext>
            </p:extLst>
          </p:nvPr>
        </p:nvGraphicFramePr>
        <p:xfrm>
          <a:off x="827584" y="2636912"/>
          <a:ext cx="6624736" cy="1539192"/>
        </p:xfrm>
        <a:graphic>
          <a:graphicData uri="http://schemas.openxmlformats.org/drawingml/2006/table">
            <a:tbl>
              <a:tblPr>
                <a:tableStyleId>{3C2FFA5D-87B4-456A-9821-1D502468CF0F}</a:tableStyleId>
              </a:tblPr>
              <a:tblGrid>
                <a:gridCol w="6624736"/>
              </a:tblGrid>
              <a:tr h="174877">
                <a:tc>
                  <a:txBody>
                    <a:bodyPr/>
                    <a:lstStyle/>
                    <a:p>
                      <a:r>
                        <a:rPr lang="en-GB" sz="1400" dirty="0">
                          <a:effectLst/>
                        </a:rPr>
                        <a:t>Evidence Based Practice for Children with Attention Deficit and Hyperactivity Disorder</a:t>
                      </a:r>
                      <a:endParaRPr lang="en-GB" sz="2000" dirty="0"/>
                    </a:p>
                  </a:txBody>
                  <a:tcPr marL="43173" marR="43173" marT="21586" marB="21586"/>
                </a:tc>
              </a:tr>
              <a:tr h="174877">
                <a:tc>
                  <a:txBody>
                    <a:bodyPr/>
                    <a:lstStyle/>
                    <a:p>
                      <a:r>
                        <a:rPr lang="en-GB" sz="1400" dirty="0">
                          <a:effectLst/>
                        </a:rPr>
                        <a:t>Evidence Based Practice for Children with Learning Difficulties</a:t>
                      </a:r>
                      <a:endParaRPr lang="en-GB" sz="2000" dirty="0"/>
                    </a:p>
                  </a:txBody>
                  <a:tcPr marL="43173" marR="43173" marT="21586" marB="21586"/>
                </a:tc>
              </a:tr>
              <a:tr h="174877">
                <a:tc>
                  <a:txBody>
                    <a:bodyPr/>
                    <a:lstStyle/>
                    <a:p>
                      <a:r>
                        <a:rPr lang="en-GB" sz="1400">
                          <a:effectLst/>
                        </a:rPr>
                        <a:t>Evidence Based Practice for Children with Social Communication Difficulties</a:t>
                      </a:r>
                      <a:endParaRPr lang="en-GB" sz="2000"/>
                    </a:p>
                  </a:txBody>
                  <a:tcPr marL="43173" marR="43173" marT="21586" marB="21586"/>
                </a:tc>
              </a:tr>
              <a:tr h="174877">
                <a:tc>
                  <a:txBody>
                    <a:bodyPr/>
                    <a:lstStyle/>
                    <a:p>
                      <a:r>
                        <a:rPr lang="en-GB" sz="1400" dirty="0">
                          <a:effectLst/>
                        </a:rPr>
                        <a:t>Evidence Based Practice for Children with Social, Emotional and Mental Health Needs</a:t>
                      </a:r>
                      <a:endParaRPr lang="en-GB" sz="2000" dirty="0"/>
                    </a:p>
                  </a:txBody>
                  <a:tcPr marL="43173" marR="43173" marT="21586" marB="21586"/>
                </a:tc>
              </a:tr>
              <a:tr h="174877">
                <a:tc>
                  <a:txBody>
                    <a:bodyPr/>
                    <a:lstStyle/>
                    <a:p>
                      <a:r>
                        <a:rPr lang="en-GB" sz="1400" dirty="0">
                          <a:effectLst/>
                        </a:rPr>
                        <a:t>Evidence Based Practice for Children with Specific Learning Difficulties</a:t>
                      </a:r>
                      <a:endParaRPr lang="en-GB" sz="2000" dirty="0"/>
                    </a:p>
                  </a:txBody>
                  <a:tcPr marL="43173" marR="43173" marT="21586" marB="21586"/>
                </a:tc>
              </a:tr>
              <a:tr h="174877">
                <a:tc>
                  <a:txBody>
                    <a:bodyPr/>
                    <a:lstStyle/>
                    <a:p>
                      <a:r>
                        <a:rPr lang="en-GB" sz="1400" dirty="0">
                          <a:effectLst/>
                        </a:rPr>
                        <a:t>Evidence Based Practice for Ensuring Language Access in the Classroom</a:t>
                      </a:r>
                      <a:endParaRPr lang="en-GB" sz="2000" dirty="0"/>
                    </a:p>
                  </a:txBody>
                  <a:tcPr marL="43173" marR="43173" marT="21586" marB="21586"/>
                </a:tc>
              </a:tr>
            </a:tbl>
          </a:graphicData>
        </a:graphic>
      </p:graphicFrame>
    </p:spTree>
    <p:extLst>
      <p:ext uri="{BB962C8B-B14F-4D97-AF65-F5344CB8AC3E}">
        <p14:creationId xmlns:p14="http://schemas.microsoft.com/office/powerpoint/2010/main" val="736659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Skills4Bradford</a:t>
            </a:r>
            <a:endParaRPr lang="en-GB" dirty="0"/>
          </a:p>
        </p:txBody>
      </p:sp>
      <p:sp>
        <p:nvSpPr>
          <p:cNvPr id="3" name="Content Placeholder 2"/>
          <p:cNvSpPr>
            <a:spLocks noGrp="1"/>
          </p:cNvSpPr>
          <p:nvPr>
            <p:ph idx="1"/>
          </p:nvPr>
        </p:nvSpPr>
        <p:spPr/>
        <p:txBody>
          <a:bodyPr/>
          <a:lstStyle/>
          <a:p>
            <a:r>
              <a:rPr lang="en-GB" dirty="0" smtClean="0">
                <a:hlinkClick r:id="rId2"/>
              </a:rPr>
              <a:t>www.skills4bradford.co.uk</a:t>
            </a:r>
            <a:endParaRPr lang="en-GB" dirty="0" smtClean="0"/>
          </a:p>
          <a:p>
            <a:r>
              <a:rPr lang="en-GB" dirty="0" smtClean="0"/>
              <a:t>Create school account;</a:t>
            </a:r>
          </a:p>
          <a:p>
            <a:r>
              <a:rPr lang="en-GB" dirty="0" smtClean="0"/>
              <a:t>Use to book onto courses / purchase additional EP time etc.</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37" t="4484" r="13078" b="10767"/>
          <a:stretch/>
        </p:blipFill>
        <p:spPr bwMode="auto">
          <a:xfrm>
            <a:off x="1547664" y="3789040"/>
            <a:ext cx="4676235" cy="274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18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 Early Help Hub Consultations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Early Help hub sessions enable schools to </a:t>
            </a:r>
            <a:r>
              <a:rPr lang="en-GB" dirty="0"/>
              <a:t>access support and advice from an EP in a timely and efficient way. </a:t>
            </a:r>
            <a:endParaRPr lang="en-GB" dirty="0" smtClean="0"/>
          </a:p>
          <a:p>
            <a:endParaRPr lang="en-GB" sz="1050" dirty="0" smtClean="0"/>
          </a:p>
          <a:p>
            <a:r>
              <a:rPr lang="en-GB" dirty="0" smtClean="0"/>
              <a:t>Early </a:t>
            </a:r>
            <a:r>
              <a:rPr lang="en-GB" dirty="0"/>
              <a:t>Help hub sessions are available across the year at a number of locality and central locations</a:t>
            </a:r>
            <a:r>
              <a:rPr lang="en-GB" dirty="0" smtClean="0"/>
              <a:t>.</a:t>
            </a:r>
          </a:p>
          <a:p>
            <a:pPr marL="0" indent="0">
              <a:buNone/>
            </a:pPr>
            <a:endParaRPr lang="en-GB" sz="1700" dirty="0" smtClean="0"/>
          </a:p>
          <a:p>
            <a:r>
              <a:rPr lang="en-GB" dirty="0" smtClean="0"/>
              <a:t>EP Early Help hub sessions are fully subsidised</a:t>
            </a:r>
          </a:p>
          <a:p>
            <a:endParaRPr lang="en-GB" sz="1600" dirty="0" smtClean="0"/>
          </a:p>
          <a:p>
            <a:pPr marL="0" indent="0">
              <a:buNone/>
            </a:pPr>
            <a:r>
              <a:rPr lang="en-GB" b="1" dirty="0"/>
              <a:t>How to Book a Consultation</a:t>
            </a:r>
          </a:p>
          <a:p>
            <a:pPr marL="0" indent="0">
              <a:buNone/>
            </a:pPr>
            <a:endParaRPr lang="en-GB" sz="1600" dirty="0"/>
          </a:p>
          <a:p>
            <a:r>
              <a:rPr lang="en-GB" dirty="0"/>
              <a:t>A full timetable of Educational Psychology ‘Early Help’ hub sessions is available on Bradford Schools Online, </a:t>
            </a:r>
            <a:r>
              <a:rPr lang="en-GB" u="sng" dirty="0">
                <a:hlinkClick r:id="rId2"/>
              </a:rPr>
              <a:t>https://bso.bradford.gov.uk/content/educational-psychology</a:t>
            </a:r>
            <a:endParaRPr lang="en-GB" dirty="0"/>
          </a:p>
          <a:p>
            <a:pPr marL="0" indent="0">
              <a:buNone/>
            </a:pPr>
            <a:endParaRPr lang="en-GB" sz="1600" dirty="0"/>
          </a:p>
          <a:p>
            <a:r>
              <a:rPr lang="en-GB" dirty="0"/>
              <a:t>Please call 01274 439444 to book a </a:t>
            </a:r>
            <a:r>
              <a:rPr lang="en-GB" dirty="0" smtClean="0"/>
              <a:t>consultation</a:t>
            </a:r>
          </a:p>
          <a:p>
            <a:endParaRPr lang="en-GB" sz="1600" dirty="0" smtClean="0"/>
          </a:p>
          <a:p>
            <a:r>
              <a:rPr lang="en-GB" dirty="0" smtClean="0"/>
              <a:t>From September, book via S4B</a:t>
            </a:r>
            <a:endParaRPr lang="en-GB" dirty="0"/>
          </a:p>
          <a:p>
            <a:endParaRPr lang="en-GB" dirty="0"/>
          </a:p>
        </p:txBody>
      </p:sp>
    </p:spTree>
    <p:extLst>
      <p:ext uri="{BB962C8B-B14F-4D97-AF65-F5344CB8AC3E}">
        <p14:creationId xmlns:p14="http://schemas.microsoft.com/office/powerpoint/2010/main" val="2692555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Feedback Exercise</a:t>
            </a:r>
            <a:endParaRPr lang="en-GB" dirty="0"/>
          </a:p>
        </p:txBody>
      </p:sp>
      <p:sp>
        <p:nvSpPr>
          <p:cNvPr id="6" name="Content Placeholder 5"/>
          <p:cNvSpPr>
            <a:spLocks noGrp="1"/>
          </p:cNvSpPr>
          <p:nvPr>
            <p:ph idx="1"/>
          </p:nvPr>
        </p:nvSpPr>
        <p:spPr/>
        <p:txBody>
          <a:bodyPr>
            <a:normAutofit fontScale="85000" lnSpcReduction="20000"/>
          </a:bodyPr>
          <a:lstStyle/>
          <a:p>
            <a:r>
              <a:rPr lang="en-GB" dirty="0" smtClean="0"/>
              <a:t>Look at the section of the guidance on your table and answer the following questions:</a:t>
            </a:r>
          </a:p>
          <a:p>
            <a:pPr marL="0" indent="0">
              <a:buNone/>
            </a:pPr>
            <a:endParaRPr lang="en-GB" sz="1050" dirty="0" smtClean="0"/>
          </a:p>
          <a:p>
            <a:pPr marL="914400" lvl="1" indent="-514350">
              <a:buFont typeface="+mj-lt"/>
              <a:buAutoNum type="arabicPeriod"/>
            </a:pPr>
            <a:r>
              <a:rPr lang="en-GB" dirty="0" smtClean="0"/>
              <a:t>Will the guidance help you to identify CYPs SEN?</a:t>
            </a:r>
          </a:p>
          <a:p>
            <a:pPr marL="914400" lvl="1" indent="-514350">
              <a:buFont typeface="+mj-lt"/>
              <a:buAutoNum type="arabicPeriod"/>
            </a:pPr>
            <a:r>
              <a:rPr lang="en-GB" dirty="0" smtClean="0"/>
              <a:t>Will it help you to know what should be put in place for them?</a:t>
            </a:r>
          </a:p>
          <a:p>
            <a:pPr marL="914400" lvl="1" indent="-514350">
              <a:buFont typeface="+mj-lt"/>
              <a:buAutoNum type="arabicPeriod"/>
            </a:pPr>
            <a:r>
              <a:rPr lang="en-GB" dirty="0" smtClean="0"/>
              <a:t>Will it help clarify what is school’s / LA’s responsibility / contribution?</a:t>
            </a:r>
          </a:p>
          <a:p>
            <a:pPr marL="914400" lvl="1" indent="-514350">
              <a:buFont typeface="+mj-lt"/>
              <a:buAutoNum type="arabicPeriod"/>
            </a:pPr>
            <a:r>
              <a:rPr lang="en-GB" dirty="0" smtClean="0"/>
              <a:t>Any further suggestions?</a:t>
            </a:r>
          </a:p>
          <a:p>
            <a:pPr marL="0" indent="0">
              <a:buNone/>
            </a:pPr>
            <a:endParaRPr lang="en-GB" sz="1100" dirty="0" smtClean="0"/>
          </a:p>
          <a:p>
            <a:r>
              <a:rPr lang="en-GB" dirty="0" smtClean="0"/>
              <a:t>Swap with next table until you have done at least 3 sheets</a:t>
            </a:r>
          </a:p>
          <a:p>
            <a:r>
              <a:rPr lang="en-GB" dirty="0" smtClean="0"/>
              <a:t>General Feedback?</a:t>
            </a:r>
            <a:endParaRPr lang="en-GB" dirty="0"/>
          </a:p>
        </p:txBody>
      </p:sp>
    </p:spTree>
    <p:extLst>
      <p:ext uri="{BB962C8B-B14F-4D97-AF65-F5344CB8AC3E}">
        <p14:creationId xmlns:p14="http://schemas.microsoft.com/office/powerpoint/2010/main" val="2443168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Panel</a:t>
            </a:r>
            <a:endParaRPr lang="en-GB" dirty="0"/>
          </a:p>
        </p:txBody>
      </p:sp>
      <p:sp>
        <p:nvSpPr>
          <p:cNvPr id="5" name="Content Placeholder 4"/>
          <p:cNvSpPr>
            <a:spLocks noGrp="1"/>
          </p:cNvSpPr>
          <p:nvPr>
            <p:ph idx="1"/>
          </p:nvPr>
        </p:nvSpPr>
        <p:spPr/>
        <p:txBody>
          <a:bodyPr>
            <a:normAutofit fontScale="85000" lnSpcReduction="20000"/>
          </a:bodyPr>
          <a:lstStyle/>
          <a:p>
            <a:pPr lvl="0"/>
            <a:r>
              <a:rPr lang="en-GB" dirty="0"/>
              <a:t>Quality of requests is improving – settings understand more what they need to do and use correct forms;</a:t>
            </a:r>
          </a:p>
          <a:p>
            <a:pPr lvl="0"/>
            <a:r>
              <a:rPr lang="en-GB" dirty="0"/>
              <a:t>Most non agreements due to CYP not </a:t>
            </a:r>
            <a:r>
              <a:rPr lang="en-GB" dirty="0" smtClean="0"/>
              <a:t>requiring SEN provision beyond what is normally available.</a:t>
            </a:r>
            <a:endParaRPr lang="en-GB" dirty="0"/>
          </a:p>
          <a:p>
            <a:pPr lvl="0"/>
            <a:r>
              <a:rPr lang="en-GB" dirty="0"/>
              <a:t>Full paperwork required not always being submitted eg </a:t>
            </a:r>
            <a:r>
              <a:rPr lang="en-GB" dirty="0" smtClean="0"/>
              <a:t>Progress grid </a:t>
            </a:r>
            <a:r>
              <a:rPr lang="en-GB" dirty="0"/>
              <a:t>/ Individual SEN support offer.</a:t>
            </a:r>
          </a:p>
          <a:p>
            <a:pPr lvl="0"/>
            <a:r>
              <a:rPr lang="en-GB" dirty="0"/>
              <a:t>Levels sometimes missing or just says ‘below ARE’ – this is not helpful; Missing levels make it hard to judge ;</a:t>
            </a:r>
          </a:p>
          <a:p>
            <a:pPr lvl="0"/>
            <a:r>
              <a:rPr lang="en-GB" dirty="0" smtClean="0"/>
              <a:t>Many </a:t>
            </a:r>
            <a:r>
              <a:rPr lang="en-GB" dirty="0"/>
              <a:t>requests for change of placement being made without annual / interim review;</a:t>
            </a:r>
          </a:p>
          <a:p>
            <a:r>
              <a:rPr lang="en-GB" dirty="0"/>
              <a:t>Settings must keep CYP on role whilst  discussion is taking place and seek  CYP views</a:t>
            </a:r>
          </a:p>
          <a:p>
            <a:endParaRPr lang="en-GB" dirty="0"/>
          </a:p>
        </p:txBody>
      </p:sp>
    </p:spTree>
    <p:extLst>
      <p:ext uri="{BB962C8B-B14F-4D97-AF65-F5344CB8AC3E}">
        <p14:creationId xmlns:p14="http://schemas.microsoft.com/office/powerpoint/2010/main" val="111736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1895524"/>
          </a:xfrm>
        </p:spPr>
        <p:txBody>
          <a:bodyPr>
            <a:normAutofit/>
          </a:bodyPr>
          <a:lstStyle/>
          <a:p>
            <a:r>
              <a:rPr lang="en-GB" sz="4000" b="1" dirty="0" smtClean="0"/>
              <a:t>SEND Transformation &amp; Compliance</a:t>
            </a:r>
            <a:endParaRPr lang="en-GB" sz="4000" b="1" dirty="0"/>
          </a:p>
        </p:txBody>
      </p:sp>
      <p:sp>
        <p:nvSpPr>
          <p:cNvPr id="3" name="Subtitle 2"/>
          <p:cNvSpPr>
            <a:spLocks noGrp="1"/>
          </p:cNvSpPr>
          <p:nvPr>
            <p:ph type="subTitle" idx="1"/>
          </p:nvPr>
        </p:nvSpPr>
        <p:spPr/>
        <p:txBody>
          <a:bodyPr>
            <a:normAutofit/>
          </a:bodyPr>
          <a:lstStyle/>
          <a:p>
            <a:r>
              <a:rPr lang="en-GB" sz="2400" dirty="0" smtClean="0">
                <a:latin typeface="+mj-lt"/>
              </a:rPr>
              <a:t>Andy Crabtree &amp; Wendy Fairman</a:t>
            </a:r>
            <a:endParaRPr lang="en-GB"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688" y="432310"/>
            <a:ext cx="2838440" cy="834302"/>
          </a:xfrm>
          <a:prstGeom prst="rect">
            <a:avLst/>
          </a:prstGeom>
        </p:spPr>
      </p:pic>
      <p:pic>
        <p:nvPicPr>
          <p:cNvPr id="5" name="Picture 4" descr="BPF_Logo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789940" cy="789940"/>
          </a:xfrm>
          <a:prstGeom prst="rect">
            <a:avLst/>
          </a:prstGeom>
          <a:noFill/>
          <a:ln>
            <a:noFill/>
          </a:ln>
        </p:spPr>
      </p:pic>
      <p:pic>
        <p:nvPicPr>
          <p:cNvPr id="6" name="Picture 5" descr="Description: Z:\Documents\All three CCGs 2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6672"/>
            <a:ext cx="1600200" cy="602615"/>
          </a:xfrm>
          <a:prstGeom prst="rect">
            <a:avLst/>
          </a:prstGeom>
          <a:noFill/>
          <a:ln>
            <a:noFill/>
          </a:ln>
        </p:spPr>
      </p:pic>
    </p:spTree>
    <p:extLst>
      <p:ext uri="{BB962C8B-B14F-4D97-AF65-F5344CB8AC3E}">
        <p14:creationId xmlns:p14="http://schemas.microsoft.com/office/powerpoint/2010/main" val="26461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The SEND Local Area Inspection</a:t>
            </a:r>
          </a:p>
        </p:txBody>
      </p:sp>
      <p:sp>
        <p:nvSpPr>
          <p:cNvPr id="3" name="Subtitle 2"/>
          <p:cNvSpPr>
            <a:spLocks noGrp="1"/>
          </p:cNvSpPr>
          <p:nvPr>
            <p:ph type="subTitle" idx="1"/>
          </p:nvPr>
        </p:nvSpPr>
        <p:spPr/>
        <p:txBody>
          <a:bodyPr>
            <a:normAutofit/>
          </a:bodyPr>
          <a:lstStyle/>
          <a:p>
            <a:r>
              <a:rPr lang="en-GB" sz="3200" dirty="0" smtClean="0"/>
              <a:t>Andy Crabtree</a:t>
            </a:r>
          </a:p>
          <a:p>
            <a:r>
              <a:rPr lang="en-GB" sz="2800" dirty="0" smtClean="0"/>
              <a:t>T&amp;C Lead</a:t>
            </a:r>
            <a:endParaRPr lang="en-GB" sz="4000" dirty="0"/>
          </a:p>
        </p:txBody>
      </p:sp>
    </p:spTree>
    <p:extLst>
      <p:ext uri="{BB962C8B-B14F-4D97-AF65-F5344CB8AC3E}">
        <p14:creationId xmlns:p14="http://schemas.microsoft.com/office/powerpoint/2010/main" val="3363413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209331"/>
          </a:xfrm>
        </p:spPr>
        <p:txBody>
          <a:bodyPr>
            <a:normAutofit fontScale="85000" lnSpcReduction="10000"/>
          </a:bodyPr>
          <a:lstStyle/>
          <a:p>
            <a:r>
              <a:rPr lang="en-GB" dirty="0"/>
              <a:t>The Children &amp; Families Act 2014 through the Code of Practice</a:t>
            </a:r>
          </a:p>
          <a:p>
            <a:r>
              <a:rPr lang="en-GB" dirty="0"/>
              <a:t>Places responsibility on local area – LA, health commissioners and providers </a:t>
            </a:r>
          </a:p>
          <a:p>
            <a:r>
              <a:rPr lang="en-GB" dirty="0"/>
              <a:t>To identify and meet needs of CYP who have Special  Educational Needs or Disabilities aged 0-25yrs</a:t>
            </a:r>
          </a:p>
          <a:p>
            <a:r>
              <a:rPr lang="en-GB" i="1" dirty="0"/>
              <a:t>Minister Edward Timpson commissioned the joint inspection of all 152 LAs</a:t>
            </a:r>
          </a:p>
          <a:p>
            <a:r>
              <a:rPr lang="en-GB" i="1" dirty="0"/>
              <a:t>Over a 5yr period- starting in May 2016 ending in May 2021</a:t>
            </a:r>
          </a:p>
          <a:p>
            <a:r>
              <a:rPr lang="en-GB" i="1" dirty="0"/>
              <a:t>To evaluate how local area -LAs, health commissioners and providers are fulfilling their duties</a:t>
            </a:r>
          </a:p>
          <a:p>
            <a:r>
              <a:rPr lang="en-GB" i="1" dirty="0"/>
              <a:t>Team includes:  Care Quality Commission Inspector</a:t>
            </a:r>
          </a:p>
          <a:p>
            <a:r>
              <a:rPr lang="en-GB" i="1" dirty="0"/>
              <a:t>HMI Lead Inspector</a:t>
            </a:r>
          </a:p>
          <a:p>
            <a:r>
              <a:rPr lang="en-GB" dirty="0"/>
              <a:t>Ofsted Inspector</a:t>
            </a:r>
          </a:p>
          <a:p>
            <a:endParaRPr lang="en-GB" dirty="0"/>
          </a:p>
        </p:txBody>
      </p:sp>
      <p:sp>
        <p:nvSpPr>
          <p:cNvPr id="3" name="Title 2"/>
          <p:cNvSpPr>
            <a:spLocks noGrp="1"/>
          </p:cNvSpPr>
          <p:nvPr>
            <p:ph type="title"/>
          </p:nvPr>
        </p:nvSpPr>
        <p:spPr/>
        <p:txBody>
          <a:bodyPr/>
          <a:lstStyle/>
          <a:p>
            <a:r>
              <a:rPr lang="en-GB" dirty="0" smtClean="0"/>
              <a:t>The Inspection</a:t>
            </a:r>
            <a:endParaRPr lang="en-GB" dirty="0"/>
          </a:p>
        </p:txBody>
      </p:sp>
    </p:spTree>
    <p:extLst>
      <p:ext uri="{BB962C8B-B14F-4D97-AF65-F5344CB8AC3E}">
        <p14:creationId xmlns:p14="http://schemas.microsoft.com/office/powerpoint/2010/main" val="3277852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76872"/>
            <a:ext cx="7408333" cy="3849291"/>
          </a:xfrm>
        </p:spPr>
        <p:txBody>
          <a:bodyPr>
            <a:normAutofit lnSpcReduction="10000"/>
          </a:bodyPr>
          <a:lstStyle/>
          <a:p>
            <a:r>
              <a:rPr lang="en-GB" dirty="0"/>
              <a:t>Assess how well local area prepares CYP to live independently</a:t>
            </a:r>
          </a:p>
          <a:p>
            <a:r>
              <a:rPr lang="en-GB" dirty="0"/>
              <a:t>And how well local area helps CYP secure meaningful employment as they move into adult lives</a:t>
            </a:r>
          </a:p>
          <a:p>
            <a:r>
              <a:rPr lang="en-GB" dirty="0"/>
              <a:t>Hold local area leaders to account for implementation of the </a:t>
            </a:r>
            <a:r>
              <a:rPr lang="en-GB" dirty="0" err="1"/>
              <a:t>CoP</a:t>
            </a:r>
            <a:r>
              <a:rPr lang="en-GB" dirty="0"/>
              <a:t> and the 3 evaluative questions:</a:t>
            </a:r>
          </a:p>
          <a:p>
            <a:pPr marL="0" indent="0">
              <a:buNone/>
            </a:pPr>
            <a:endParaRPr lang="en-GB" dirty="0"/>
          </a:p>
          <a:p>
            <a:r>
              <a:rPr lang="en-GB" dirty="0"/>
              <a:t>Are the needs of CYP with SEND being identified ?</a:t>
            </a:r>
          </a:p>
          <a:p>
            <a:r>
              <a:rPr lang="en-GB" dirty="0"/>
              <a:t>Are the needs of the CYP with SEND being met ?</a:t>
            </a:r>
          </a:p>
          <a:p>
            <a:r>
              <a:rPr lang="en-GB" dirty="0"/>
              <a:t>Are the outcomes for CYP being improved ?</a:t>
            </a:r>
          </a:p>
          <a:p>
            <a:endParaRPr lang="en-GB" dirty="0"/>
          </a:p>
        </p:txBody>
      </p:sp>
      <p:sp>
        <p:nvSpPr>
          <p:cNvPr id="3" name="Title 2"/>
          <p:cNvSpPr>
            <a:spLocks noGrp="1"/>
          </p:cNvSpPr>
          <p:nvPr>
            <p:ph type="title"/>
          </p:nvPr>
        </p:nvSpPr>
        <p:spPr/>
        <p:txBody>
          <a:bodyPr/>
          <a:lstStyle/>
          <a:p>
            <a:r>
              <a:rPr lang="en-GB" dirty="0" smtClean="0"/>
              <a:t>Inspectors will…..</a:t>
            </a:r>
            <a:endParaRPr lang="en-GB" dirty="0"/>
          </a:p>
        </p:txBody>
      </p:sp>
    </p:spTree>
    <p:extLst>
      <p:ext uri="{BB962C8B-B14F-4D97-AF65-F5344CB8AC3E}">
        <p14:creationId xmlns:p14="http://schemas.microsoft.com/office/powerpoint/2010/main" val="612292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5" y="2564904"/>
            <a:ext cx="7452816" cy="3561259"/>
          </a:xfrm>
        </p:spPr>
        <p:txBody>
          <a:bodyPr>
            <a:normAutofit fontScale="85000" lnSpcReduction="20000"/>
          </a:bodyPr>
          <a:lstStyle/>
          <a:p>
            <a:r>
              <a:rPr lang="en-GB" dirty="0"/>
              <a:t>During first 5 days prior to coming on site, the inspectors will review range of information including:</a:t>
            </a:r>
          </a:p>
          <a:p>
            <a:r>
              <a:rPr lang="en-GB" dirty="0"/>
              <a:t>National data – LG Inform, Capita 1, SEN2 Data Set, SEN Reports</a:t>
            </a:r>
          </a:p>
          <a:p>
            <a:r>
              <a:rPr lang="en-GB" dirty="0"/>
              <a:t>Local Offer Website, school/provider websites</a:t>
            </a:r>
          </a:p>
          <a:p>
            <a:r>
              <a:rPr lang="en-GB" dirty="0"/>
              <a:t>SEN Report</a:t>
            </a:r>
          </a:p>
          <a:p>
            <a:r>
              <a:rPr lang="en-GB" dirty="0" err="1"/>
              <a:t>DfE</a:t>
            </a:r>
            <a:r>
              <a:rPr lang="en-GB" dirty="0"/>
              <a:t> Local Area Information </a:t>
            </a:r>
          </a:p>
          <a:p>
            <a:r>
              <a:rPr lang="en-GB" dirty="0"/>
              <a:t>‘Analyse School Performance’ – </a:t>
            </a:r>
            <a:r>
              <a:rPr lang="en-GB" dirty="0" smtClean="0"/>
              <a:t>replaced Raise on Line</a:t>
            </a:r>
            <a:endParaRPr lang="en-GB" dirty="0"/>
          </a:p>
          <a:p>
            <a:r>
              <a:rPr lang="en-GB" dirty="0"/>
              <a:t>Webinars with parents/carers</a:t>
            </a:r>
          </a:p>
          <a:p>
            <a:endParaRPr lang="en-GB" dirty="0"/>
          </a:p>
          <a:p>
            <a:r>
              <a:rPr lang="en-GB" dirty="0"/>
              <a:t>This will help to steer the direction of the inspection and key lines of enquiry</a:t>
            </a:r>
          </a:p>
          <a:p>
            <a:endParaRPr lang="en-GB" dirty="0"/>
          </a:p>
        </p:txBody>
      </p:sp>
      <p:sp>
        <p:nvSpPr>
          <p:cNvPr id="3" name="Title 2"/>
          <p:cNvSpPr>
            <a:spLocks noGrp="1"/>
          </p:cNvSpPr>
          <p:nvPr>
            <p:ph type="title"/>
          </p:nvPr>
        </p:nvSpPr>
        <p:spPr/>
        <p:txBody>
          <a:bodyPr/>
          <a:lstStyle/>
          <a:p>
            <a:r>
              <a:rPr lang="en-GB" dirty="0" smtClean="0"/>
              <a:t>Collate Information</a:t>
            </a:r>
            <a:endParaRPr lang="en-GB" dirty="0"/>
          </a:p>
        </p:txBody>
      </p:sp>
    </p:spTree>
    <p:extLst>
      <p:ext uri="{BB962C8B-B14F-4D97-AF65-F5344CB8AC3E}">
        <p14:creationId xmlns:p14="http://schemas.microsoft.com/office/powerpoint/2010/main" val="3972868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fontScale="92500"/>
          </a:bodyPr>
          <a:lstStyle/>
          <a:p>
            <a:r>
              <a:rPr lang="en-GB" dirty="0"/>
              <a:t>Meet with leaders of early years settings, schools and colleges and specialist services</a:t>
            </a:r>
          </a:p>
          <a:p>
            <a:r>
              <a:rPr lang="en-GB" dirty="0"/>
              <a:t>Meet with elected members &amp; key local officers from education health, and social care</a:t>
            </a:r>
          </a:p>
          <a:p>
            <a:r>
              <a:rPr lang="en-GB" dirty="0"/>
              <a:t>Visit settings and services to look at their understanding of and participation in meeting the areas responsibilities – impact on outcomes for CYP</a:t>
            </a:r>
          </a:p>
          <a:p>
            <a:r>
              <a:rPr lang="en-GB" dirty="0"/>
              <a:t>Review a sample of CYP files to inform inspection findings</a:t>
            </a:r>
          </a:p>
          <a:p>
            <a:r>
              <a:rPr lang="en-GB" dirty="0"/>
              <a:t>Request additional information and data throughout the inspection</a:t>
            </a:r>
          </a:p>
          <a:p>
            <a:endParaRPr lang="en-GB" dirty="0"/>
          </a:p>
          <a:p>
            <a:endParaRPr lang="en-GB" dirty="0"/>
          </a:p>
        </p:txBody>
      </p:sp>
      <p:sp>
        <p:nvSpPr>
          <p:cNvPr id="3" name="Title 2"/>
          <p:cNvSpPr>
            <a:spLocks noGrp="1"/>
          </p:cNvSpPr>
          <p:nvPr>
            <p:ph type="title"/>
          </p:nvPr>
        </p:nvSpPr>
        <p:spPr/>
        <p:txBody>
          <a:bodyPr/>
          <a:lstStyle/>
          <a:p>
            <a:r>
              <a:rPr lang="en-GB" dirty="0"/>
              <a:t>Inspectors </a:t>
            </a:r>
            <a:r>
              <a:rPr lang="en-GB" dirty="0" smtClean="0"/>
              <a:t>will also….</a:t>
            </a:r>
            <a:endParaRPr lang="en-GB" dirty="0"/>
          </a:p>
        </p:txBody>
      </p:sp>
    </p:spTree>
    <p:extLst>
      <p:ext uri="{BB962C8B-B14F-4D97-AF65-F5344CB8AC3E}">
        <p14:creationId xmlns:p14="http://schemas.microsoft.com/office/powerpoint/2010/main" val="62476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190" y="1570067"/>
            <a:ext cx="7772400" cy="1858934"/>
          </a:xfrm>
        </p:spPr>
        <p:txBody>
          <a:bodyPr>
            <a:normAutofit/>
          </a:bodyPr>
          <a:lstStyle/>
          <a:p>
            <a:r>
              <a:rPr lang="en-GB" sz="5400" dirty="0"/>
              <a:t>SENDCO </a:t>
            </a:r>
            <a:r>
              <a:rPr lang="en-GB" sz="5400" dirty="0" smtClean="0"/>
              <a:t>Specific </a:t>
            </a:r>
            <a:endParaRPr lang="en-GB" sz="5400" dirty="0"/>
          </a:p>
        </p:txBody>
      </p:sp>
      <p:sp>
        <p:nvSpPr>
          <p:cNvPr id="3" name="Subtitle 2"/>
          <p:cNvSpPr>
            <a:spLocks noGrp="1"/>
          </p:cNvSpPr>
          <p:nvPr>
            <p:ph type="subTitle" idx="1"/>
          </p:nvPr>
        </p:nvSpPr>
        <p:spPr/>
        <p:txBody>
          <a:bodyPr/>
          <a:lstStyle/>
          <a:p>
            <a:r>
              <a:rPr lang="en-GB" sz="3200" dirty="0" smtClean="0"/>
              <a:t>Wendy Fairman</a:t>
            </a:r>
          </a:p>
          <a:p>
            <a:r>
              <a:rPr lang="en-GB" dirty="0" smtClean="0"/>
              <a:t>T&amp;C Co-ordinator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292" y="1268760"/>
            <a:ext cx="2050197" cy="602615"/>
          </a:xfrm>
          <a:prstGeom prst="rect">
            <a:avLst/>
          </a:prstGeom>
        </p:spPr>
      </p:pic>
    </p:spTree>
    <p:extLst>
      <p:ext uri="{BB962C8B-B14F-4D97-AF65-F5344CB8AC3E}">
        <p14:creationId xmlns:p14="http://schemas.microsoft.com/office/powerpoint/2010/main" val="14313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60" cy="5328592"/>
          </a:xfrm>
        </p:spPr>
        <p:txBody>
          <a:bodyPr>
            <a:noAutofit/>
          </a:bodyPr>
          <a:lstStyle/>
          <a:p>
            <a:r>
              <a:rPr lang="en-GB" sz="2000" dirty="0"/>
              <a:t>Ensure your website is compliant – SEND Policy, annual SEND report, link to Local Offer,  Accessibility Plan, Equality </a:t>
            </a:r>
            <a:r>
              <a:rPr lang="en-GB" sz="2000" dirty="0" smtClean="0"/>
              <a:t>Policy, Supporting Pupils at School with Medical Conditions</a:t>
            </a:r>
            <a:endParaRPr lang="en-GB" sz="2000" dirty="0"/>
          </a:p>
          <a:p>
            <a:r>
              <a:rPr lang="en-GB" sz="2000" dirty="0"/>
              <a:t>Ensure all relevant policies are in place and are being followed e.g. Supporting Children with Medical Conditions,  Transitions Arrangements etc</a:t>
            </a:r>
            <a:r>
              <a:rPr lang="en-GB" sz="2000" dirty="0" smtClean="0"/>
              <a:t>.</a:t>
            </a:r>
            <a:endParaRPr lang="en-GB" sz="2000" dirty="0"/>
          </a:p>
          <a:p>
            <a:r>
              <a:rPr lang="en-GB" sz="2000" dirty="0"/>
              <a:t>Pupil SEND files – are they up to date and in good order </a:t>
            </a:r>
            <a:r>
              <a:rPr lang="en-GB" sz="2000" dirty="0" smtClean="0"/>
              <a:t>?</a:t>
            </a:r>
            <a:endParaRPr lang="en-GB" sz="2000" dirty="0"/>
          </a:p>
          <a:p>
            <a:r>
              <a:rPr lang="en-GB" sz="2000" dirty="0"/>
              <a:t>Are all staff across school aware of the additional needs of your children </a:t>
            </a:r>
            <a:r>
              <a:rPr lang="en-GB" sz="2000" dirty="0" smtClean="0"/>
              <a:t>?</a:t>
            </a:r>
            <a:endParaRPr lang="en-GB" sz="2000" dirty="0"/>
          </a:p>
          <a:p>
            <a:r>
              <a:rPr lang="en-GB" sz="2000" dirty="0"/>
              <a:t>Children with medical needs should have Individual Health Plans written by school  in conjunction with school nurse ?  Are staff aware of them </a:t>
            </a:r>
            <a:r>
              <a:rPr lang="en-GB" sz="2000" dirty="0" smtClean="0"/>
              <a:t>?</a:t>
            </a:r>
            <a:endParaRPr lang="en-GB" sz="2000" dirty="0"/>
          </a:p>
          <a:p>
            <a:r>
              <a:rPr lang="en-GB" sz="2000" dirty="0"/>
              <a:t>Does your SEND governor have a good over view of SEND in your school </a:t>
            </a:r>
            <a:r>
              <a:rPr lang="en-GB" sz="2000" dirty="0" smtClean="0"/>
              <a:t>?</a:t>
            </a:r>
            <a:endParaRPr lang="en-GB" sz="2000" dirty="0"/>
          </a:p>
          <a:p>
            <a:r>
              <a:rPr lang="en-GB" sz="2000" dirty="0"/>
              <a:t>Attendance data for SEND pupils – can be analysed </a:t>
            </a:r>
            <a:r>
              <a:rPr lang="en-GB" sz="2000" dirty="0" smtClean="0"/>
              <a:t>–coding , </a:t>
            </a:r>
            <a:r>
              <a:rPr lang="en-GB" sz="2000" dirty="0"/>
              <a:t>for off-rolling , exclusion </a:t>
            </a:r>
            <a:r>
              <a:rPr lang="en-GB" sz="2000" dirty="0" smtClean="0"/>
              <a:t>data</a:t>
            </a:r>
            <a:endParaRPr lang="en-GB" sz="2000" dirty="0"/>
          </a:p>
          <a:p>
            <a:r>
              <a:rPr lang="en-GB" sz="2000" dirty="0"/>
              <a:t>F</a:t>
            </a:r>
            <a:r>
              <a:rPr lang="en-GB" sz="2000" dirty="0" smtClean="0"/>
              <a:t>amiliarise yourself with </a:t>
            </a:r>
            <a:r>
              <a:rPr lang="en-GB" sz="2000" dirty="0"/>
              <a:t>Local Area Inspection </a:t>
            </a:r>
            <a:r>
              <a:rPr lang="en-GB" sz="2000" dirty="0" smtClean="0"/>
              <a:t>Info</a:t>
            </a:r>
            <a:endParaRPr lang="en-GB" sz="2000" dirty="0"/>
          </a:p>
          <a:p>
            <a:r>
              <a:rPr lang="en-GB" sz="2000" dirty="0"/>
              <a:t>Inspectors will select a CYP and follow their story from start to end –using pupil files</a:t>
            </a:r>
          </a:p>
          <a:p>
            <a:endParaRPr lang="en-GB" sz="2000" dirty="0"/>
          </a:p>
        </p:txBody>
      </p:sp>
      <p:sp>
        <p:nvSpPr>
          <p:cNvPr id="3" name="Title 2"/>
          <p:cNvSpPr>
            <a:spLocks noGrp="1"/>
          </p:cNvSpPr>
          <p:nvPr>
            <p:ph type="title"/>
          </p:nvPr>
        </p:nvSpPr>
        <p:spPr>
          <a:xfrm>
            <a:off x="457200" y="338328"/>
            <a:ext cx="8229600" cy="930432"/>
          </a:xfrm>
        </p:spPr>
        <p:txBody>
          <a:bodyPr/>
          <a:lstStyle/>
          <a:p>
            <a:r>
              <a:rPr lang="en-GB" dirty="0"/>
              <a:t>Preparation </a:t>
            </a:r>
            <a:r>
              <a:rPr lang="en-GB" dirty="0" smtClean="0"/>
              <a:t>–SENDCOs</a:t>
            </a:r>
            <a:endParaRPr lang="en-GB" dirty="0"/>
          </a:p>
        </p:txBody>
      </p:sp>
    </p:spTree>
    <p:extLst>
      <p:ext uri="{BB962C8B-B14F-4D97-AF65-F5344CB8AC3E}">
        <p14:creationId xmlns:p14="http://schemas.microsoft.com/office/powerpoint/2010/main" val="2348793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Off-site Placements and Part-timetables for EHCP students have to be agreed with LA</a:t>
            </a:r>
          </a:p>
          <a:p>
            <a:r>
              <a:rPr lang="en-GB" dirty="0" smtClean="0"/>
              <a:t>Do not be creative with coding and provision – follow national and local LA guidance</a:t>
            </a:r>
          </a:p>
          <a:p>
            <a:r>
              <a:rPr lang="en-GB" dirty="0" smtClean="0"/>
              <a:t>Advise the correct code for registers</a:t>
            </a:r>
          </a:p>
          <a:p>
            <a:r>
              <a:rPr lang="en-GB" dirty="0" smtClean="0"/>
              <a:t>Remember rules for AP registering as Independent Schools</a:t>
            </a:r>
          </a:p>
          <a:p>
            <a:r>
              <a:rPr lang="en-GB" dirty="0" smtClean="0"/>
              <a:t>Attendance certificates must be attached to annual review docs</a:t>
            </a:r>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Attendance</a:t>
            </a:r>
            <a:endParaRPr lang="en-GB" dirty="0"/>
          </a:p>
        </p:txBody>
      </p:sp>
    </p:spTree>
    <p:extLst>
      <p:ext uri="{BB962C8B-B14F-4D97-AF65-F5344CB8AC3E}">
        <p14:creationId xmlns:p14="http://schemas.microsoft.com/office/powerpoint/2010/main" val="11388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Re-allocation of all cases-  0-25yrs Team</a:t>
            </a:r>
          </a:p>
          <a:p>
            <a:r>
              <a:rPr lang="en-GB" dirty="0" smtClean="0"/>
              <a:t>Six Teams – no longer by area</a:t>
            </a:r>
          </a:p>
          <a:p>
            <a:r>
              <a:rPr lang="en-GB" dirty="0" smtClean="0"/>
              <a:t>Meet the Six Teams on LO</a:t>
            </a:r>
          </a:p>
          <a:p>
            <a:r>
              <a:rPr lang="en-GB" dirty="0" smtClean="0"/>
              <a:t>Specific Contact Details for Each Team</a:t>
            </a:r>
          </a:p>
          <a:p>
            <a:r>
              <a:rPr lang="en-GB" dirty="0" smtClean="0"/>
              <a:t>New central E mail addresses for submission of Info etc.</a:t>
            </a:r>
          </a:p>
          <a:p>
            <a:r>
              <a:rPr lang="en-GB" dirty="0" smtClean="0"/>
              <a:t>Paper Free Systems</a:t>
            </a:r>
            <a:endParaRPr lang="en-GB" dirty="0"/>
          </a:p>
        </p:txBody>
      </p:sp>
      <p:sp>
        <p:nvSpPr>
          <p:cNvPr id="3" name="Title 2"/>
          <p:cNvSpPr>
            <a:spLocks noGrp="1"/>
          </p:cNvSpPr>
          <p:nvPr>
            <p:ph type="title"/>
          </p:nvPr>
        </p:nvSpPr>
        <p:spPr/>
        <p:txBody>
          <a:bodyPr/>
          <a:lstStyle/>
          <a:p>
            <a:r>
              <a:rPr lang="en-GB" dirty="0" smtClean="0"/>
              <a:t>Re-Organisation –SEND Team</a:t>
            </a:r>
            <a:endParaRPr lang="en-GB" dirty="0"/>
          </a:p>
        </p:txBody>
      </p:sp>
    </p:spTree>
    <p:extLst>
      <p:ext uri="{BB962C8B-B14F-4D97-AF65-F5344CB8AC3E}">
        <p14:creationId xmlns:p14="http://schemas.microsoft.com/office/powerpoint/2010/main" val="29817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to Assess</a:t>
            </a:r>
            <a:endParaRPr lang="en-GB" dirty="0"/>
          </a:p>
        </p:txBody>
      </p:sp>
      <p:pic>
        <p:nvPicPr>
          <p:cNvPr id="4" name="Content Placeholder 3"/>
          <p:cNvPicPr>
            <a:picLocks noGrp="1"/>
          </p:cNvPicPr>
          <p:nvPr>
            <p:ph idx="1"/>
          </p:nvPr>
        </p:nvPicPr>
        <p:blipFill rotWithShape="1">
          <a:blip r:embed="rId2"/>
          <a:srcRect l="22066" t="22683" r="23268" b="41420"/>
          <a:stretch/>
        </p:blipFill>
        <p:spPr bwMode="auto">
          <a:xfrm>
            <a:off x="827584" y="1772816"/>
            <a:ext cx="7732801" cy="3403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9332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hlinkClick r:id="rId2"/>
              </a:rPr>
              <a:t>sen@bradford.gov.uk</a:t>
            </a:r>
            <a:endParaRPr lang="en-GB" dirty="0" smtClean="0"/>
          </a:p>
          <a:p>
            <a:r>
              <a:rPr lang="en-GB" dirty="0" smtClean="0">
                <a:hlinkClick r:id="rId3"/>
              </a:rPr>
              <a:t>sendassessrequest@bradford.gov.uk</a:t>
            </a:r>
            <a:endParaRPr lang="en-GB" dirty="0" smtClean="0"/>
          </a:p>
          <a:p>
            <a:r>
              <a:rPr lang="en-GB" dirty="0" smtClean="0">
                <a:hlinkClick r:id="rId4"/>
              </a:rPr>
              <a:t>sendannualreview@bradford.gov.uk</a:t>
            </a:r>
            <a:endParaRPr lang="en-GB" dirty="0" smtClean="0"/>
          </a:p>
          <a:p>
            <a:r>
              <a:rPr lang="en-GB" dirty="0" smtClean="0">
                <a:hlinkClick r:id="rId5"/>
              </a:rPr>
              <a:t>sendhealthadvice@bradford.gov</a:t>
            </a:r>
            <a:r>
              <a:rPr lang="en-GB" dirty="0" smtClean="0"/>
              <a:t>.</a:t>
            </a:r>
          </a:p>
          <a:p>
            <a:endParaRPr lang="en-GB" dirty="0"/>
          </a:p>
        </p:txBody>
      </p:sp>
      <p:sp>
        <p:nvSpPr>
          <p:cNvPr id="3" name="Title 2"/>
          <p:cNvSpPr>
            <a:spLocks noGrp="1"/>
          </p:cNvSpPr>
          <p:nvPr>
            <p:ph type="title"/>
          </p:nvPr>
        </p:nvSpPr>
        <p:spPr/>
        <p:txBody>
          <a:bodyPr/>
          <a:lstStyle/>
          <a:p>
            <a:r>
              <a:rPr lang="en-GB" dirty="0" smtClean="0"/>
              <a:t>E Mail Addresses</a:t>
            </a:r>
            <a:endParaRPr lang="en-GB" dirty="0"/>
          </a:p>
        </p:txBody>
      </p:sp>
    </p:spTree>
    <p:extLst>
      <p:ext uri="{BB962C8B-B14F-4D97-AF65-F5344CB8AC3E}">
        <p14:creationId xmlns:p14="http://schemas.microsoft.com/office/powerpoint/2010/main" val="1565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Inform LA of AR intended date</a:t>
            </a:r>
          </a:p>
          <a:p>
            <a:r>
              <a:rPr lang="en-GB" dirty="0" smtClean="0"/>
              <a:t>Contact SC and Health involved with CYP- or already in plan</a:t>
            </a:r>
          </a:p>
          <a:p>
            <a:r>
              <a:rPr lang="en-GB" dirty="0" smtClean="0"/>
              <a:t>Invite to AR and ask to provide updated report for AR</a:t>
            </a:r>
          </a:p>
          <a:p>
            <a:r>
              <a:rPr lang="en-GB" dirty="0" smtClean="0"/>
              <a:t>Post AR Submit AR docs in Word with tracked changes</a:t>
            </a:r>
          </a:p>
          <a:p>
            <a:r>
              <a:rPr lang="en-GB" dirty="0" smtClean="0"/>
              <a:t>Not PDF not in Paper form</a:t>
            </a:r>
          </a:p>
          <a:p>
            <a:r>
              <a:rPr lang="en-GB" dirty="0" smtClean="0"/>
              <a:t>Attach attendance certificate</a:t>
            </a:r>
          </a:p>
          <a:p>
            <a:r>
              <a:rPr lang="en-GB" dirty="0" smtClean="0"/>
              <a:t>Send to LA within time frame as of </a:t>
            </a:r>
            <a:r>
              <a:rPr lang="en-GB" dirty="0" err="1" smtClean="0"/>
              <a:t>CoP</a:t>
            </a:r>
            <a:r>
              <a:rPr lang="en-GB" dirty="0" smtClean="0"/>
              <a:t> not in batches</a:t>
            </a:r>
          </a:p>
          <a:p>
            <a:r>
              <a:rPr lang="en-GB" dirty="0" smtClean="0"/>
              <a:t>Remember SEND team have to process these docs</a:t>
            </a:r>
            <a:endParaRPr lang="en-GB" dirty="0"/>
          </a:p>
        </p:txBody>
      </p:sp>
      <p:sp>
        <p:nvSpPr>
          <p:cNvPr id="3" name="Title 2"/>
          <p:cNvSpPr>
            <a:spLocks noGrp="1"/>
          </p:cNvSpPr>
          <p:nvPr>
            <p:ph type="title"/>
          </p:nvPr>
        </p:nvSpPr>
        <p:spPr/>
        <p:txBody>
          <a:bodyPr/>
          <a:lstStyle/>
          <a:p>
            <a:r>
              <a:rPr lang="en-GB" dirty="0" smtClean="0"/>
              <a:t>Annual Reviews -Part 1</a:t>
            </a:r>
            <a:endParaRPr lang="en-GB" dirty="0"/>
          </a:p>
        </p:txBody>
      </p:sp>
    </p:spTree>
    <p:extLst>
      <p:ext uri="{BB962C8B-B14F-4D97-AF65-F5344CB8AC3E}">
        <p14:creationId xmlns:p14="http://schemas.microsoft.com/office/powerpoint/2010/main" val="37143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Request: List of pupils and annual review dates for 2017/18 to LA – </a:t>
            </a:r>
          </a:p>
          <a:p>
            <a:r>
              <a:rPr lang="en-GB" dirty="0" smtClean="0"/>
              <a:t>Submit dates of all this years intended ARs to SEND Team</a:t>
            </a:r>
          </a:p>
          <a:p>
            <a:r>
              <a:rPr lang="en-GB" dirty="0" smtClean="0"/>
              <a:t>Targeted Intervention Team </a:t>
            </a:r>
          </a:p>
          <a:p>
            <a:endParaRPr lang="en-GB" dirty="0"/>
          </a:p>
        </p:txBody>
      </p:sp>
      <p:sp>
        <p:nvSpPr>
          <p:cNvPr id="3" name="Title 2"/>
          <p:cNvSpPr>
            <a:spLocks noGrp="1"/>
          </p:cNvSpPr>
          <p:nvPr>
            <p:ph type="title"/>
          </p:nvPr>
        </p:nvSpPr>
        <p:spPr/>
        <p:txBody>
          <a:bodyPr/>
          <a:lstStyle/>
          <a:p>
            <a:r>
              <a:rPr lang="en-GB" dirty="0" smtClean="0"/>
              <a:t>Annual Reviews – Part 2</a:t>
            </a:r>
            <a:endParaRPr lang="en-GB" dirty="0"/>
          </a:p>
        </p:txBody>
      </p:sp>
    </p:spTree>
    <p:extLst>
      <p:ext uri="{BB962C8B-B14F-4D97-AF65-F5344CB8AC3E}">
        <p14:creationId xmlns:p14="http://schemas.microsoft.com/office/powerpoint/2010/main" val="13027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Rep from each Year Group Yr5 to Yr10</a:t>
            </a:r>
          </a:p>
          <a:p>
            <a:r>
              <a:rPr lang="en-GB" dirty="0" smtClean="0"/>
              <a:t>Meet at conference on 20</a:t>
            </a:r>
            <a:r>
              <a:rPr lang="en-GB" baseline="30000" dirty="0" smtClean="0"/>
              <a:t>th</a:t>
            </a:r>
            <a:r>
              <a:rPr lang="en-GB" dirty="0" smtClean="0"/>
              <a:t> May 2019 – 1-3pm MMT</a:t>
            </a:r>
          </a:p>
          <a:p>
            <a:r>
              <a:rPr lang="en-GB" dirty="0" smtClean="0"/>
              <a:t>Chance to affect change within the Local Area</a:t>
            </a:r>
          </a:p>
          <a:p>
            <a:r>
              <a:rPr lang="en-GB" dirty="0" smtClean="0"/>
              <a:t>SEND Ambassadors – 16 +</a:t>
            </a:r>
          </a:p>
          <a:p>
            <a:endParaRPr lang="en-GB" dirty="0"/>
          </a:p>
          <a:p>
            <a:r>
              <a:rPr lang="en-GB" dirty="0" smtClean="0">
                <a:hlinkClick r:id="rId2"/>
              </a:rPr>
              <a:t>Wendy.fairman@bradford.gov.uk</a:t>
            </a:r>
            <a:endParaRPr lang="en-GB" dirty="0" smtClean="0"/>
          </a:p>
          <a:p>
            <a:r>
              <a:rPr lang="en-GB" dirty="0" smtClean="0"/>
              <a:t>National SEND conference on Behaviour July 2019</a:t>
            </a:r>
            <a:endParaRPr lang="en-GB" dirty="0"/>
          </a:p>
        </p:txBody>
      </p:sp>
      <p:sp>
        <p:nvSpPr>
          <p:cNvPr id="3" name="Title 2"/>
          <p:cNvSpPr>
            <a:spLocks noGrp="1"/>
          </p:cNvSpPr>
          <p:nvPr>
            <p:ph type="title"/>
          </p:nvPr>
        </p:nvSpPr>
        <p:spPr/>
        <p:txBody>
          <a:bodyPr/>
          <a:lstStyle/>
          <a:p>
            <a:r>
              <a:rPr lang="en-GB" dirty="0" smtClean="0"/>
              <a:t>EHCP Champions</a:t>
            </a:r>
            <a:endParaRPr lang="en-GB" dirty="0"/>
          </a:p>
        </p:txBody>
      </p:sp>
    </p:spTree>
    <p:extLst>
      <p:ext uri="{BB962C8B-B14F-4D97-AF65-F5344CB8AC3E}">
        <p14:creationId xmlns:p14="http://schemas.microsoft.com/office/powerpoint/2010/main" val="38876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Networks 2019 - 20</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76464280"/>
              </p:ext>
            </p:extLst>
          </p:nvPr>
        </p:nvGraphicFramePr>
        <p:xfrm>
          <a:off x="611560" y="1988840"/>
          <a:ext cx="6984775" cy="2448273"/>
        </p:xfrm>
        <a:graphic>
          <a:graphicData uri="http://schemas.openxmlformats.org/drawingml/2006/table">
            <a:tbl>
              <a:tblPr>
                <a:tableStyleId>{D113A9D2-9D6B-4929-AA2D-F23B5EE8CBE7}</a:tableStyleId>
              </a:tblPr>
              <a:tblGrid>
                <a:gridCol w="4630920"/>
                <a:gridCol w="1154449"/>
                <a:gridCol w="1199406"/>
              </a:tblGrid>
              <a:tr h="816091">
                <a:tc>
                  <a:txBody>
                    <a:bodyPr/>
                    <a:lstStyle/>
                    <a:p>
                      <a:pPr algn="ctr" fontAlgn="b"/>
                      <a:r>
                        <a:rPr lang="en-GB" sz="2400" u="none" strike="noStrike" dirty="0">
                          <a:effectLst/>
                        </a:rPr>
                        <a:t>Senco Network (Autumn)</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dirty="0">
                          <a:effectLst/>
                        </a:rPr>
                        <a:t>10.09.19</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a:effectLst/>
                        </a:rPr>
                        <a:t>Hockney</a:t>
                      </a:r>
                      <a:endParaRPr lang="en-GB" sz="2400" b="0" i="0" u="none" strike="noStrike">
                        <a:solidFill>
                          <a:srgbClr val="FF0000"/>
                        </a:solidFill>
                        <a:effectLst/>
                        <a:latin typeface="Calibri"/>
                      </a:endParaRPr>
                    </a:p>
                  </a:txBody>
                  <a:tcPr marL="5396" marR="5396" marT="9525" marB="0" anchor="ctr"/>
                </a:tc>
              </a:tr>
              <a:tr h="816091">
                <a:tc>
                  <a:txBody>
                    <a:bodyPr/>
                    <a:lstStyle/>
                    <a:p>
                      <a:pPr algn="ctr" fontAlgn="b"/>
                      <a:r>
                        <a:rPr lang="en-GB" sz="2400" u="none" strike="noStrike" dirty="0">
                          <a:effectLst/>
                        </a:rPr>
                        <a:t>Senco Network (</a:t>
                      </a:r>
                      <a:r>
                        <a:rPr lang="en-GB" sz="2400" u="none" strike="noStrike">
                          <a:effectLst/>
                        </a:rPr>
                        <a:t>Spring</a:t>
                      </a:r>
                      <a:r>
                        <a:rPr lang="en-GB" sz="2400" u="none" strike="noStrike" smtClean="0">
                          <a:effectLst/>
                        </a:rPr>
                        <a:t>)</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dirty="0">
                          <a:effectLst/>
                        </a:rPr>
                        <a:t>05.02.20</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5396" marR="5396" marT="9525" marB="0" anchor="ctr"/>
                </a:tc>
              </a:tr>
              <a:tr h="816091">
                <a:tc>
                  <a:txBody>
                    <a:bodyPr/>
                    <a:lstStyle/>
                    <a:p>
                      <a:pPr algn="ctr" fontAlgn="b"/>
                      <a:r>
                        <a:rPr lang="en-GB" sz="2400" u="none" strike="noStrike" dirty="0">
                          <a:effectLst/>
                        </a:rPr>
                        <a:t>Senco Network (Summer) </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dirty="0">
                          <a:effectLst/>
                        </a:rPr>
                        <a:t>20.05.20</a:t>
                      </a:r>
                      <a:endParaRPr lang="en-GB" sz="2400" b="0" i="0" u="none" strike="noStrike" dirty="0">
                        <a:solidFill>
                          <a:srgbClr val="000000"/>
                        </a:solidFill>
                        <a:effectLst/>
                        <a:latin typeface="Calibri"/>
                      </a:endParaRPr>
                    </a:p>
                  </a:txBody>
                  <a:tcPr marL="5396" marR="5396"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5396" marR="5396" marT="9525" marB="0" anchor="ctr"/>
                </a:tc>
              </a:tr>
            </a:tbl>
          </a:graphicData>
        </a:graphic>
      </p:graphicFrame>
      <p:sp>
        <p:nvSpPr>
          <p:cNvPr id="3" name="Content Placeholder 2"/>
          <p:cNvSpPr>
            <a:spLocks noGrp="1"/>
          </p:cNvSpPr>
          <p:nvPr>
            <p:ph sz="half" idx="2"/>
          </p:nvPr>
        </p:nvSpPr>
        <p:spPr>
          <a:xfrm>
            <a:off x="611560" y="5373216"/>
            <a:ext cx="8075240" cy="752947"/>
          </a:xfrm>
        </p:spPr>
        <p:txBody>
          <a:bodyPr/>
          <a:lstStyle/>
          <a:p>
            <a:r>
              <a:rPr lang="en-GB" dirty="0" smtClean="0"/>
              <a:t>Book via Skills4Bradford (from July 2019)</a:t>
            </a:r>
            <a:endParaRPr lang="en-GB" dirty="0"/>
          </a:p>
        </p:txBody>
      </p:sp>
    </p:spTree>
    <p:extLst>
      <p:ext uri="{BB962C8B-B14F-4D97-AF65-F5344CB8AC3E}">
        <p14:creationId xmlns:p14="http://schemas.microsoft.com/office/powerpoint/2010/main" val="2169314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56792"/>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to Issue EHCP</a:t>
            </a:r>
            <a:endParaRPr lang="en-GB" dirty="0"/>
          </a:p>
        </p:txBody>
      </p:sp>
      <p:pic>
        <p:nvPicPr>
          <p:cNvPr id="4" name="Content Placeholder 3"/>
          <p:cNvPicPr>
            <a:picLocks noGrp="1"/>
          </p:cNvPicPr>
          <p:nvPr>
            <p:ph idx="1"/>
          </p:nvPr>
        </p:nvPicPr>
        <p:blipFill rotWithShape="1">
          <a:blip r:embed="rId2"/>
          <a:srcRect l="20792" t="62130" r="23212" b="6904"/>
          <a:stretch/>
        </p:blipFill>
        <p:spPr bwMode="auto">
          <a:xfrm>
            <a:off x="323528" y="1844825"/>
            <a:ext cx="7891334" cy="3150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8565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11188" y="836613"/>
            <a:ext cx="7345362" cy="2232025"/>
          </a:xfrm>
        </p:spPr>
        <p:txBody>
          <a:bodyPr/>
          <a:lstStyle/>
          <a:p>
            <a:pPr>
              <a:defRPr/>
            </a:pPr>
            <a:r>
              <a:rPr lang="en-GB" altLang="en-US" dirty="0">
                <a:solidFill>
                  <a:schemeClr val="tx1"/>
                </a:solidFill>
                <a:ea typeface="+mj-ea"/>
              </a:rPr>
              <a:t>Early Years SEND </a:t>
            </a:r>
            <a:br>
              <a:rPr lang="en-GB" altLang="en-US" dirty="0">
                <a:solidFill>
                  <a:schemeClr val="tx1"/>
                </a:solidFill>
                <a:ea typeface="+mj-ea"/>
              </a:rPr>
            </a:br>
            <a:r>
              <a:rPr lang="en-GB" altLang="en-US" dirty="0">
                <a:solidFill>
                  <a:schemeClr val="tx1"/>
                </a:solidFill>
                <a:ea typeface="+mj-ea"/>
              </a:rPr>
              <a:t>Inclusion Funding</a:t>
            </a:r>
          </a:p>
        </p:txBody>
      </p:sp>
      <p:sp>
        <p:nvSpPr>
          <p:cNvPr id="3075" name="Rectangle 5"/>
          <p:cNvSpPr>
            <a:spLocks noGrp="1" noChangeArrowheads="1"/>
          </p:cNvSpPr>
          <p:nvPr>
            <p:ph type="subTitle" idx="1"/>
          </p:nvPr>
        </p:nvSpPr>
        <p:spPr>
          <a:xfrm>
            <a:off x="606425" y="3189288"/>
            <a:ext cx="4392613" cy="1752600"/>
          </a:xfrm>
        </p:spPr>
        <p:txBody>
          <a:bodyPr/>
          <a:lstStyle/>
          <a:p>
            <a:r>
              <a:rPr lang="en-GB" altLang="en-US">
                <a:solidFill>
                  <a:schemeClr val="tx1"/>
                </a:solidFill>
              </a:rPr>
              <a:t>May 2019</a:t>
            </a:r>
          </a:p>
        </p:txBody>
      </p:sp>
      <p:sp>
        <p:nvSpPr>
          <p:cNvPr id="3076" name="Text Box 7"/>
          <p:cNvSpPr txBox="1">
            <a:spLocks noChangeArrowheads="1"/>
          </p:cNvSpPr>
          <p:nvPr/>
        </p:nvSpPr>
        <p:spPr bwMode="auto">
          <a:xfrm>
            <a:off x="685800" y="5586413"/>
            <a:ext cx="5105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404040"/>
                </a:solidFill>
                <a:latin typeface="Arial" charset="0"/>
                <a:ea typeface="MS PGothic" pitchFamily="34" charset="-128"/>
              </a:defRPr>
            </a:lvl1pPr>
            <a:lvl2pPr>
              <a:defRPr sz="2800">
                <a:solidFill>
                  <a:srgbClr val="404040"/>
                </a:solidFill>
                <a:latin typeface="Arial" charset="0"/>
                <a:ea typeface="MS PGothic" pitchFamily="34" charset="-128"/>
              </a:defRPr>
            </a:lvl2pPr>
            <a:lvl3pPr>
              <a:defRPr sz="2400">
                <a:solidFill>
                  <a:srgbClr val="404040"/>
                </a:solidFill>
                <a:latin typeface="Arial" charset="0"/>
                <a:ea typeface="MS PGothic" pitchFamily="34" charset="-128"/>
              </a:defRPr>
            </a:lvl3pPr>
            <a:lvl4pPr>
              <a:defRPr sz="2000">
                <a:solidFill>
                  <a:srgbClr val="404040"/>
                </a:solidFill>
                <a:latin typeface="Arial" charset="0"/>
                <a:ea typeface="MS PGothic" pitchFamily="34" charset="-128"/>
              </a:defRPr>
            </a:lvl4pPr>
            <a:lvl5pPr>
              <a:defRPr sz="2000">
                <a:solidFill>
                  <a:srgbClr val="404040"/>
                </a:solidFill>
                <a:latin typeface="Arial" charset="0"/>
                <a:ea typeface="MS PGothic" pitchFamily="34" charset="-128"/>
              </a:defRPr>
            </a:lvl5pPr>
            <a:lvl6pPr eaLnBrk="0" hangingPunct="0">
              <a:defRPr sz="2000">
                <a:solidFill>
                  <a:srgbClr val="404040"/>
                </a:solidFill>
                <a:latin typeface="Arial" charset="0"/>
                <a:ea typeface="MS PGothic" pitchFamily="34" charset="-128"/>
              </a:defRPr>
            </a:lvl6pPr>
            <a:lvl7pPr eaLnBrk="0" hangingPunct="0">
              <a:defRPr sz="2000">
                <a:solidFill>
                  <a:srgbClr val="404040"/>
                </a:solidFill>
                <a:latin typeface="Arial" charset="0"/>
                <a:ea typeface="MS PGothic" pitchFamily="34" charset="-128"/>
              </a:defRPr>
            </a:lvl7pPr>
            <a:lvl8pPr eaLnBrk="0" hangingPunct="0">
              <a:defRPr sz="2000">
                <a:solidFill>
                  <a:srgbClr val="404040"/>
                </a:solidFill>
                <a:latin typeface="Arial" charset="0"/>
                <a:ea typeface="MS PGothic" pitchFamily="34" charset="-128"/>
              </a:defRPr>
            </a:lvl8pPr>
            <a:lvl9pPr eaLnBrk="0" hangingPunct="0">
              <a:defRPr sz="2000">
                <a:solidFill>
                  <a:srgbClr val="404040"/>
                </a:solidFill>
                <a:latin typeface="Arial" charset="0"/>
                <a:ea typeface="MS PGothic" pitchFamily="34" charset="-128"/>
              </a:defRPr>
            </a:lvl9pPr>
          </a:lstStyle>
          <a:p>
            <a:pPr eaLnBrk="0" fontAlgn="base" hangingPunct="0">
              <a:spcBef>
                <a:spcPct val="0"/>
              </a:spcBef>
              <a:spcAft>
                <a:spcPct val="0"/>
              </a:spcAft>
            </a:pPr>
            <a:r>
              <a:rPr lang="en-US" altLang="en-US" sz="2000" b="1" smtClean="0">
                <a:solidFill>
                  <a:prstClr val="black"/>
                </a:solidFill>
              </a:rPr>
              <a:t>High Incidence Team </a:t>
            </a:r>
          </a:p>
          <a:p>
            <a:pPr eaLnBrk="0" fontAlgn="base" hangingPunct="0">
              <a:spcBef>
                <a:spcPct val="0"/>
              </a:spcBef>
              <a:spcAft>
                <a:spcPct val="0"/>
              </a:spcAft>
            </a:pPr>
            <a:r>
              <a:rPr lang="en-US" altLang="en-US" sz="2000" b="1" smtClean="0">
                <a:solidFill>
                  <a:prstClr val="black"/>
                </a:solidFill>
              </a:rPr>
              <a:t>0-25 SEND Inclusive Education Service</a:t>
            </a:r>
          </a:p>
        </p:txBody>
      </p:sp>
    </p:spTree>
    <p:extLst>
      <p:ext uri="{BB962C8B-B14F-4D97-AF65-F5344CB8AC3E}">
        <p14:creationId xmlns:p14="http://schemas.microsoft.com/office/powerpoint/2010/main" val="342747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685800" y="404813"/>
            <a:ext cx="7772400" cy="720725"/>
          </a:xfrm>
        </p:spPr>
        <p:txBody>
          <a:bodyPr/>
          <a:lstStyle/>
          <a:p>
            <a:pPr algn="ctr"/>
            <a:r>
              <a:rPr lang="en-GB" altLang="en-US" sz="3200" smtClean="0">
                <a:solidFill>
                  <a:schemeClr val="tx1"/>
                </a:solidFill>
              </a:rPr>
              <a:t>Introduction</a:t>
            </a:r>
            <a:r>
              <a:rPr lang="en-GB" altLang="en-US" smtClean="0">
                <a:solidFill>
                  <a:schemeClr val="tx1"/>
                </a:solidFill>
              </a:rPr>
              <a:t> </a:t>
            </a:r>
          </a:p>
        </p:txBody>
      </p:sp>
      <p:sp>
        <p:nvSpPr>
          <p:cNvPr id="4099" name="Content Placeholder 4"/>
          <p:cNvSpPr>
            <a:spLocks noGrp="1"/>
          </p:cNvSpPr>
          <p:nvPr>
            <p:ph idx="1"/>
          </p:nvPr>
        </p:nvSpPr>
        <p:spPr>
          <a:xfrm>
            <a:off x="685800" y="1412875"/>
            <a:ext cx="7772400" cy="4683125"/>
          </a:xfrm>
        </p:spPr>
        <p:txBody>
          <a:bodyPr/>
          <a:lstStyle/>
          <a:p>
            <a:r>
              <a:rPr lang="en-GB" altLang="en-US" sz="1800" dirty="0" smtClean="0">
                <a:solidFill>
                  <a:schemeClr val="tx1"/>
                </a:solidFill>
              </a:rPr>
              <a:t>All LAs are required by the </a:t>
            </a:r>
            <a:r>
              <a:rPr lang="en-GB" altLang="en-US" sz="1800" dirty="0" err="1" smtClean="0">
                <a:solidFill>
                  <a:schemeClr val="tx1"/>
                </a:solidFill>
              </a:rPr>
              <a:t>DfE</a:t>
            </a:r>
            <a:r>
              <a:rPr lang="en-GB" altLang="en-US" sz="1800" dirty="0" smtClean="0">
                <a:solidFill>
                  <a:schemeClr val="tx1"/>
                </a:solidFill>
              </a:rPr>
              <a:t> to have an Inclusion Fund for 3 &amp; 4 year olds with SEND who are accessing their early education entitlement. </a:t>
            </a:r>
          </a:p>
          <a:p>
            <a:r>
              <a:rPr lang="en-GB" altLang="en-US" sz="1800" dirty="0" smtClean="0">
                <a:solidFill>
                  <a:schemeClr val="tx1"/>
                </a:solidFill>
              </a:rPr>
              <a:t>Funding is allocated to promote the inclusion of children with SEND within a pre-5 setting. </a:t>
            </a:r>
          </a:p>
          <a:p>
            <a:r>
              <a:rPr lang="en-GB" altLang="en-US" sz="1800" dirty="0" smtClean="0">
                <a:solidFill>
                  <a:schemeClr val="tx1"/>
                </a:solidFill>
              </a:rPr>
              <a:t>This funding also supports LAs to undertake their responsibilities to strategically commission SEND services as required under the Children and Families Act 2014. </a:t>
            </a:r>
          </a:p>
          <a:p>
            <a:endParaRPr lang="en-GB" altLang="en-US" sz="1600" dirty="0" smtClean="0">
              <a:solidFill>
                <a:schemeClr val="tx1"/>
              </a:solidFill>
            </a:endParaRPr>
          </a:p>
          <a:p>
            <a:pPr marL="0" indent="0">
              <a:buFontTx/>
              <a:buNone/>
              <a:defRPr/>
            </a:pPr>
            <a:r>
              <a:rPr lang="en-GB" altLang="en-US" sz="1800" dirty="0">
                <a:solidFill>
                  <a:schemeClr val="tx1"/>
                </a:solidFill>
              </a:rPr>
              <a:t>Bradford LA currently:</a:t>
            </a:r>
          </a:p>
          <a:p>
            <a:pPr>
              <a:defRPr/>
            </a:pPr>
            <a:r>
              <a:rPr lang="en-GB" altLang="en-US" sz="1800" dirty="0">
                <a:solidFill>
                  <a:schemeClr val="tx1"/>
                </a:solidFill>
              </a:rPr>
              <a:t>Allocates Inclusion Funding via the Early Years Inclusion Panel (EYIP) to support eligible 3 &amp; 4 year olds in Private, Voluntary and Independent (PVI) settings. </a:t>
            </a:r>
          </a:p>
          <a:p>
            <a:pPr>
              <a:defRPr/>
            </a:pPr>
            <a:r>
              <a:rPr lang="en-GB" altLang="en-US" sz="1800" dirty="0">
                <a:solidFill>
                  <a:schemeClr val="tx1"/>
                </a:solidFill>
              </a:rPr>
              <a:t>Also offers EYIP funding to eligible 2 year olds in PVI settings and 2 year old provisions in schools, and will continue to do so in 2019/20, but this is non-statutory.</a:t>
            </a:r>
          </a:p>
          <a:p>
            <a:pPr marL="0" indent="0">
              <a:buNone/>
            </a:pPr>
            <a:endParaRPr lang="en-GB" altLang="en-US" sz="1800" dirty="0" smtClean="0">
              <a:solidFill>
                <a:schemeClr val="tx1"/>
              </a:solidFill>
            </a:endParaRPr>
          </a:p>
        </p:txBody>
      </p:sp>
    </p:spTree>
    <p:extLst>
      <p:ext uri="{BB962C8B-B14F-4D97-AF65-F5344CB8AC3E}">
        <p14:creationId xmlns:p14="http://schemas.microsoft.com/office/powerpoint/2010/main" val="191265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72400" cy="587375"/>
          </a:xfrm>
        </p:spPr>
        <p:txBody>
          <a:bodyPr/>
          <a:lstStyle/>
          <a:p>
            <a:pPr algn="ctr"/>
            <a:r>
              <a:rPr lang="en-GB" altLang="en-US" sz="3200" smtClean="0">
                <a:solidFill>
                  <a:schemeClr val="tx1"/>
                </a:solidFill>
              </a:rPr>
              <a:t>Changes to the current EYIP model</a:t>
            </a:r>
          </a:p>
        </p:txBody>
      </p:sp>
      <p:sp>
        <p:nvSpPr>
          <p:cNvPr id="6147" name="Content Placeholder 2"/>
          <p:cNvSpPr>
            <a:spLocks noGrp="1"/>
          </p:cNvSpPr>
          <p:nvPr>
            <p:ph idx="1"/>
          </p:nvPr>
        </p:nvSpPr>
        <p:spPr>
          <a:xfrm>
            <a:off x="683568" y="1484784"/>
            <a:ext cx="7772400" cy="4467225"/>
          </a:xfrm>
        </p:spPr>
        <p:txBody>
          <a:bodyPr/>
          <a:lstStyle/>
          <a:p>
            <a:r>
              <a:rPr lang="en-GB" altLang="en-US" sz="1800" dirty="0" smtClean="0">
                <a:solidFill>
                  <a:schemeClr val="tx1"/>
                </a:solidFill>
              </a:rPr>
              <a:t>In November 2018 Bradford LA undertook a consultation on a new holistic model for allocating Inclusion Funding to PVI settings and schools. </a:t>
            </a:r>
          </a:p>
          <a:p>
            <a:endParaRPr lang="en-GB" altLang="en-US" sz="500" dirty="0" smtClean="0">
              <a:solidFill>
                <a:schemeClr val="tx1"/>
              </a:solidFill>
            </a:endParaRPr>
          </a:p>
          <a:p>
            <a:r>
              <a:rPr lang="en-GB" altLang="en-US" sz="1800" dirty="0" smtClean="0">
                <a:solidFill>
                  <a:schemeClr val="tx1"/>
                </a:solidFill>
              </a:rPr>
              <a:t>Following this consultation Schools Forum met in January 2019 and agreed to fund the implementation of the proposed new holistic Early Years SEND Inclusion Funding model.</a:t>
            </a:r>
            <a:endParaRPr lang="en-GB" altLang="en-US" sz="800" dirty="0" smtClean="0">
              <a:solidFill>
                <a:schemeClr val="tx1"/>
              </a:solidFill>
            </a:endParaRPr>
          </a:p>
          <a:p>
            <a:pPr marL="0" indent="0">
              <a:buNone/>
            </a:pPr>
            <a:r>
              <a:rPr lang="en-GB" altLang="en-US" sz="1800" b="1" dirty="0" smtClean="0">
                <a:solidFill>
                  <a:schemeClr val="tx1"/>
                </a:solidFill>
              </a:rPr>
              <a:t>From April 2019:</a:t>
            </a:r>
          </a:p>
          <a:p>
            <a:endParaRPr lang="en-GB" altLang="en-US" sz="300" dirty="0">
              <a:solidFill>
                <a:schemeClr val="tx1"/>
              </a:solidFill>
            </a:endParaRPr>
          </a:p>
          <a:p>
            <a:pPr>
              <a:defRPr/>
            </a:pPr>
            <a:r>
              <a:rPr lang="en-GB" sz="1800" dirty="0">
                <a:solidFill>
                  <a:schemeClr val="tx1"/>
                </a:solidFill>
              </a:rPr>
              <a:t>Bradford LA will cease allocating funding via the current EYIP allocation model and will move to a new model for allocating Early Years SEND Inclusion Funding (EYIF</a:t>
            </a:r>
            <a:r>
              <a:rPr lang="en-GB" sz="1800" dirty="0" smtClean="0">
                <a:solidFill>
                  <a:schemeClr val="tx1"/>
                </a:solidFill>
              </a:rPr>
              <a:t>).</a:t>
            </a:r>
          </a:p>
          <a:p>
            <a:pPr>
              <a:defRPr/>
            </a:pPr>
            <a:endParaRPr lang="en-GB" sz="300" dirty="0">
              <a:solidFill>
                <a:schemeClr val="tx1"/>
              </a:solidFill>
            </a:endParaRPr>
          </a:p>
          <a:p>
            <a:pPr>
              <a:defRPr/>
            </a:pPr>
            <a:r>
              <a:rPr lang="en-GB" sz="1800" dirty="0">
                <a:solidFill>
                  <a:schemeClr val="tx1"/>
                </a:solidFill>
              </a:rPr>
              <a:t>There will be a process to transition children who are currently funded by EYIP to the new EYIF model</a:t>
            </a:r>
            <a:r>
              <a:rPr lang="en-GB" sz="1800" dirty="0" smtClean="0">
                <a:solidFill>
                  <a:schemeClr val="tx1"/>
                </a:solidFill>
              </a:rPr>
              <a:t>.</a:t>
            </a:r>
          </a:p>
          <a:p>
            <a:pPr>
              <a:defRPr/>
            </a:pPr>
            <a:endParaRPr lang="en-GB" sz="200" dirty="0">
              <a:solidFill>
                <a:schemeClr val="tx1"/>
              </a:solidFill>
            </a:endParaRPr>
          </a:p>
          <a:p>
            <a:pPr>
              <a:defRPr/>
            </a:pPr>
            <a:r>
              <a:rPr lang="en-GB" sz="1800" b="1" dirty="0">
                <a:solidFill>
                  <a:schemeClr val="tx1"/>
                </a:solidFill>
              </a:rPr>
              <a:t>Access to EYIF will be extended to eligible 3 and 4 year olds in schools via a pilot scheme, with the aim of rolling this out to all schools from September 2019. </a:t>
            </a:r>
          </a:p>
          <a:p>
            <a:endParaRPr lang="en-GB" altLang="en-US" sz="1800" dirty="0" smtClean="0">
              <a:solidFill>
                <a:schemeClr val="tx1"/>
              </a:solidFill>
            </a:endParaRPr>
          </a:p>
        </p:txBody>
      </p:sp>
    </p:spTree>
    <p:extLst>
      <p:ext uri="{BB962C8B-B14F-4D97-AF65-F5344CB8AC3E}">
        <p14:creationId xmlns:p14="http://schemas.microsoft.com/office/powerpoint/2010/main" val="30409182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3619</TotalTime>
  <Words>3776</Words>
  <Application>Microsoft Office PowerPoint</Application>
  <PresentationFormat>On-screen Show (4:3)</PresentationFormat>
  <Paragraphs>435</Paragraphs>
  <Slides>55</Slides>
  <Notes>21</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Office Theme</vt:lpstr>
      <vt:lpstr>Civic</vt:lpstr>
      <vt:lpstr>Blank Presentation</vt:lpstr>
      <vt:lpstr>Waveform</vt:lpstr>
      <vt:lpstr>Senco Network</vt:lpstr>
      <vt:lpstr>Welcome</vt:lpstr>
      <vt:lpstr>Departmental Management Structure</vt:lpstr>
      <vt:lpstr>Feedback from Panel</vt:lpstr>
      <vt:lpstr>Decision to Assess</vt:lpstr>
      <vt:lpstr>Decision to Issue EHCP</vt:lpstr>
      <vt:lpstr>Early Years SEND  Inclusion Funding</vt:lpstr>
      <vt:lpstr>Introduction </vt:lpstr>
      <vt:lpstr>Changes to the current EYIP model</vt:lpstr>
      <vt:lpstr>The new EYIF model</vt:lpstr>
      <vt:lpstr>The EYIF decision making process</vt:lpstr>
      <vt:lpstr>1. Eligibility criteria</vt:lpstr>
      <vt:lpstr>1. Eligibility criteria - continued</vt:lpstr>
      <vt:lpstr>1. Eligibility criteria - continued</vt:lpstr>
      <vt:lpstr>2. Number of hours to be funded </vt:lpstr>
      <vt:lpstr>3. The number of weeks/terms to be funded.  </vt:lpstr>
      <vt:lpstr>4. EYIF funding model </vt:lpstr>
      <vt:lpstr>Examples of funding</vt:lpstr>
      <vt:lpstr>Evaluation of EYIF</vt:lpstr>
      <vt:lpstr>Timescale for implementation 2019 </vt:lpstr>
      <vt:lpstr>Post 16 Travel Assistance – Paul Hart</vt:lpstr>
      <vt:lpstr>DCD (Developmental Coordination Disorder)</vt:lpstr>
      <vt:lpstr>What is DCD?</vt:lpstr>
      <vt:lpstr>PowerPoint Presentation</vt:lpstr>
      <vt:lpstr>Dyspraxia</vt:lpstr>
      <vt:lpstr>How is DCD diagnosed?</vt:lpstr>
      <vt:lpstr>PowerPoint Presentation</vt:lpstr>
      <vt:lpstr>MABC-2 Scoring</vt:lpstr>
      <vt:lpstr>What will a pupil with DCD look like?</vt:lpstr>
      <vt:lpstr>Handwriting and keyboarding</vt:lpstr>
      <vt:lpstr>What can you do for a pupil in Foundation Stage with motor difficulties?</vt:lpstr>
      <vt:lpstr>M.A.T.C.H</vt:lpstr>
      <vt:lpstr>Networking Break</vt:lpstr>
      <vt:lpstr>Bradford Matrix of Need</vt:lpstr>
      <vt:lpstr>The ‘best endeavours’ duty</vt:lpstr>
      <vt:lpstr>Training on ‘Best Endeavours’ and School Support Strategies</vt:lpstr>
      <vt:lpstr>Skills4Bradford</vt:lpstr>
      <vt:lpstr>EP Early Help Hub Consultations</vt:lpstr>
      <vt:lpstr>Feedback Exercise</vt:lpstr>
      <vt:lpstr>SEND Transformation &amp; Compliance</vt:lpstr>
      <vt:lpstr>The SEND Local Area Inspection</vt:lpstr>
      <vt:lpstr>The Inspection</vt:lpstr>
      <vt:lpstr>Inspectors will…..</vt:lpstr>
      <vt:lpstr>Collate Information</vt:lpstr>
      <vt:lpstr>Inspectors will also….</vt:lpstr>
      <vt:lpstr>SENDCO Specific </vt:lpstr>
      <vt:lpstr>Preparation –SENDCOs</vt:lpstr>
      <vt:lpstr>Attendance</vt:lpstr>
      <vt:lpstr>Re-Organisation –SEND Team</vt:lpstr>
      <vt:lpstr>E Mail Addresses</vt:lpstr>
      <vt:lpstr>Annual Reviews -Part 1</vt:lpstr>
      <vt:lpstr>Annual Reviews – Part 2</vt:lpstr>
      <vt:lpstr>EHCP Champions</vt:lpstr>
      <vt:lpstr>Senco Networks 2019 - 20</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166</cp:revision>
  <cp:lastPrinted>2019-05-07T08:43:10Z</cp:lastPrinted>
  <dcterms:created xsi:type="dcterms:W3CDTF">2017-01-23T10:10:23Z</dcterms:created>
  <dcterms:modified xsi:type="dcterms:W3CDTF">2019-05-09T10:12:00Z</dcterms:modified>
</cp:coreProperties>
</file>