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3"/>
  </p:notesMasterIdLst>
  <p:handoutMasterIdLst>
    <p:handoutMasterId r:id="rId34"/>
  </p:handoutMasterIdLst>
  <p:sldIdLst>
    <p:sldId id="256" r:id="rId3"/>
    <p:sldId id="335" r:id="rId4"/>
    <p:sldId id="394" r:id="rId5"/>
    <p:sldId id="386" r:id="rId6"/>
    <p:sldId id="390" r:id="rId7"/>
    <p:sldId id="392" r:id="rId8"/>
    <p:sldId id="393" r:id="rId9"/>
    <p:sldId id="395" r:id="rId10"/>
    <p:sldId id="396" r:id="rId11"/>
    <p:sldId id="412" r:id="rId12"/>
    <p:sldId id="413" r:id="rId13"/>
    <p:sldId id="414" r:id="rId14"/>
    <p:sldId id="397" r:id="rId15"/>
    <p:sldId id="398" r:id="rId16"/>
    <p:sldId id="399" r:id="rId17"/>
    <p:sldId id="400" r:id="rId18"/>
    <p:sldId id="401" r:id="rId19"/>
    <p:sldId id="402" r:id="rId20"/>
    <p:sldId id="403" r:id="rId21"/>
    <p:sldId id="404" r:id="rId22"/>
    <p:sldId id="405" r:id="rId23"/>
    <p:sldId id="406" r:id="rId24"/>
    <p:sldId id="361" r:id="rId25"/>
    <p:sldId id="407" r:id="rId26"/>
    <p:sldId id="408" r:id="rId27"/>
    <p:sldId id="415" r:id="rId28"/>
    <p:sldId id="409" r:id="rId29"/>
    <p:sldId id="410" r:id="rId30"/>
    <p:sldId id="411" r:id="rId31"/>
    <p:sldId id="383" r:id="rId3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FF9933"/>
    <a:srgbClr val="FF9900"/>
    <a:srgbClr val="F0EA00"/>
    <a:srgbClr val="FFFF66"/>
    <a:srgbClr val="AEF01C"/>
    <a:srgbClr val="56E21E"/>
    <a:srgbClr val="66FF33"/>
    <a:srgbClr val="66FF66"/>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198" y="-102"/>
      </p:cViewPr>
      <p:guideLst>
        <p:guide orient="horz" pos="2160"/>
        <p:guide pos="2880"/>
      </p:guideLst>
    </p:cSldViewPr>
  </p:slideViewPr>
  <p:notesTextViewPr>
    <p:cViewPr>
      <p:scale>
        <a:sx n="1" d="1"/>
        <a:sy n="1" d="1"/>
      </p:scale>
      <p:origin x="0" y="0"/>
    </p:cViewPr>
  </p:notesTextViewPr>
  <p:sorterViewPr>
    <p:cViewPr>
      <p:scale>
        <a:sx n="100" d="100"/>
        <a:sy n="100" d="100"/>
      </p:scale>
      <p:origin x="0" y="133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nnisr\AppData\Local\Microsoft\Windows\Temporary%20Internet%20Files\Content.Outlook\DPZNCAMT\Panel%20Data%2004%2005%20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nnisr\AppData\Local\Microsoft\Windows\Temporary%20Internet%20Files\Content.Outlook\DPZNCAMT\Panel%20Data%2004%2005%20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ennisr\AppData\Local\Microsoft\Windows\Temporary%20Internet%20Files\Content.Outlook\DPZNCAMT\Panel%20Data%2004%2005%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1"/>
          <c:cat>
            <c:strRef>
              <c:f>Sheet2!$B$8:$B$12</c:f>
              <c:strCache>
                <c:ptCount val="5"/>
                <c:pt idx="0">
                  <c:v>Unclear Requests</c:v>
                </c:pt>
                <c:pt idx="1">
                  <c:v>R3 MSP</c:v>
                </c:pt>
                <c:pt idx="2">
                  <c:v>Insufficient evidence</c:v>
                </c:pt>
                <c:pt idx="3">
                  <c:v>Not Range 4</c:v>
                </c:pt>
                <c:pt idx="4">
                  <c:v>Seek additional information</c:v>
                </c:pt>
              </c:strCache>
            </c:strRef>
          </c:cat>
          <c:val>
            <c:numRef>
              <c:f>Sheet2!$C$8:$C$12</c:f>
              <c:numCache>
                <c:formatCode>General</c:formatCode>
                <c:ptCount val="5"/>
                <c:pt idx="0">
                  <c:v>1</c:v>
                </c:pt>
                <c:pt idx="1">
                  <c:v>10</c:v>
                </c:pt>
                <c:pt idx="2">
                  <c:v>2</c:v>
                </c:pt>
                <c:pt idx="3">
                  <c:v>5</c:v>
                </c:pt>
                <c:pt idx="4">
                  <c:v>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Sheet3!$A$1:$A$5</c:f>
              <c:strCache>
                <c:ptCount val="5"/>
                <c:pt idx="0">
                  <c:v>Needs can be met in school </c:v>
                </c:pt>
                <c:pt idx="1">
                  <c:v>Not Range 4</c:v>
                </c:pt>
                <c:pt idx="2">
                  <c:v>R3 MSP</c:v>
                </c:pt>
                <c:pt idx="3">
                  <c:v>Insufficient Information</c:v>
                </c:pt>
                <c:pt idx="4">
                  <c:v>Incomplete referrals</c:v>
                </c:pt>
              </c:strCache>
            </c:strRef>
          </c:cat>
          <c:val>
            <c:numRef>
              <c:f>Sheet3!$B$1:$B$5</c:f>
              <c:numCache>
                <c:formatCode>General</c:formatCode>
                <c:ptCount val="5"/>
                <c:pt idx="0">
                  <c:v>5</c:v>
                </c:pt>
                <c:pt idx="1">
                  <c:v>13</c:v>
                </c:pt>
                <c:pt idx="2">
                  <c:v>8</c:v>
                </c:pt>
                <c:pt idx="3">
                  <c:v>11</c:v>
                </c:pt>
                <c:pt idx="4">
                  <c:v>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Sheet4!$B$15:$B$20</c:f>
              <c:strCache>
                <c:ptCount val="6"/>
                <c:pt idx="0">
                  <c:v>Not Range 4</c:v>
                </c:pt>
                <c:pt idx="1">
                  <c:v>Issue Non funded MSP</c:v>
                </c:pt>
                <c:pt idx="2">
                  <c:v>No evidence EHCP will deliver on aspirations</c:v>
                </c:pt>
                <c:pt idx="3">
                  <c:v>Deferred for more information</c:v>
                </c:pt>
                <c:pt idx="4">
                  <c:v>Insufficient evidence</c:v>
                </c:pt>
                <c:pt idx="5">
                  <c:v>Plan incomplete</c:v>
                </c:pt>
              </c:strCache>
            </c:strRef>
          </c:cat>
          <c:val>
            <c:numRef>
              <c:f>Sheet4!$C$15:$C$20</c:f>
              <c:numCache>
                <c:formatCode>General</c:formatCode>
                <c:ptCount val="6"/>
                <c:pt idx="0">
                  <c:v>2</c:v>
                </c:pt>
                <c:pt idx="1">
                  <c:v>16</c:v>
                </c:pt>
                <c:pt idx="2">
                  <c:v>1</c:v>
                </c:pt>
                <c:pt idx="3">
                  <c:v>11</c:v>
                </c:pt>
                <c:pt idx="4">
                  <c:v>4</c:v>
                </c:pt>
                <c:pt idx="5">
                  <c:v>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B6D3AC-63FA-4DD5-85A3-AADDEA474F76}" type="doc">
      <dgm:prSet loTypeId="urn:microsoft.com/office/officeart/2005/8/layout/chevron1" loCatId="process" qsTypeId="urn:microsoft.com/office/officeart/2005/8/quickstyle/simple1" qsCatId="simple" csTypeId="urn:microsoft.com/office/officeart/2005/8/colors/colorful1" csCatId="colorful" phldr="1"/>
      <dgm:spPr/>
    </dgm:pt>
    <dgm:pt modelId="{6EB32DE5-F17D-4D95-8598-2C3743126FDA}">
      <dgm:prSet phldrT="[Text]"/>
      <dgm:spPr/>
      <dgm:t>
        <a:bodyPr/>
        <a:lstStyle/>
        <a:p>
          <a:r>
            <a:rPr lang="en-GB" dirty="0" smtClean="0"/>
            <a:t>Part 1</a:t>
          </a:r>
        </a:p>
        <a:p>
          <a:r>
            <a:rPr lang="en-GB" dirty="0" smtClean="0"/>
            <a:t>Self Evaluation of SEND provision</a:t>
          </a:r>
          <a:endParaRPr lang="en-GB" dirty="0"/>
        </a:p>
      </dgm:t>
    </dgm:pt>
    <dgm:pt modelId="{4890B785-2237-46CE-912B-F2D092504BCB}" type="parTrans" cxnId="{F3ED4A2F-A3E1-40A6-A0C4-C8F1DEE1910B}">
      <dgm:prSet/>
      <dgm:spPr/>
      <dgm:t>
        <a:bodyPr/>
        <a:lstStyle/>
        <a:p>
          <a:endParaRPr lang="en-GB"/>
        </a:p>
      </dgm:t>
    </dgm:pt>
    <dgm:pt modelId="{EC4C6A13-7A47-409B-A0B3-2D889C4D1C66}" type="sibTrans" cxnId="{F3ED4A2F-A3E1-40A6-A0C4-C8F1DEE1910B}">
      <dgm:prSet/>
      <dgm:spPr/>
      <dgm:t>
        <a:bodyPr/>
        <a:lstStyle/>
        <a:p>
          <a:endParaRPr lang="en-GB"/>
        </a:p>
      </dgm:t>
    </dgm:pt>
    <dgm:pt modelId="{79B78931-6797-402B-B83F-8FA920DDC963}">
      <dgm:prSet phldrT="[Text]"/>
      <dgm:spPr/>
      <dgm:t>
        <a:bodyPr/>
        <a:lstStyle/>
        <a:p>
          <a:r>
            <a:rPr lang="en-GB" dirty="0" smtClean="0"/>
            <a:t>Part 3</a:t>
          </a:r>
        </a:p>
        <a:p>
          <a:r>
            <a:rPr lang="en-GB" dirty="0" smtClean="0"/>
            <a:t>Report / Feedback to Senior Management;</a:t>
          </a:r>
          <a:endParaRPr lang="en-GB" dirty="0"/>
        </a:p>
      </dgm:t>
    </dgm:pt>
    <dgm:pt modelId="{AD495B22-0732-4CF1-997D-521164B7A35C}" type="parTrans" cxnId="{9A4CCA80-5E6A-42CC-9AA5-17F90D7DB9DB}">
      <dgm:prSet/>
      <dgm:spPr/>
      <dgm:t>
        <a:bodyPr/>
        <a:lstStyle/>
        <a:p>
          <a:endParaRPr lang="en-GB"/>
        </a:p>
      </dgm:t>
    </dgm:pt>
    <dgm:pt modelId="{E1EB9DDC-0399-4FBC-823F-1BC44C4944B8}" type="sibTrans" cxnId="{9A4CCA80-5E6A-42CC-9AA5-17F90D7DB9DB}">
      <dgm:prSet/>
      <dgm:spPr/>
      <dgm:t>
        <a:bodyPr/>
        <a:lstStyle/>
        <a:p>
          <a:endParaRPr lang="en-GB"/>
        </a:p>
      </dgm:t>
    </dgm:pt>
    <dgm:pt modelId="{7DBA18D9-40E8-404B-9260-71A803D44FBB}">
      <dgm:prSet/>
      <dgm:spPr/>
      <dgm:t>
        <a:bodyPr/>
        <a:lstStyle/>
        <a:p>
          <a:r>
            <a:rPr lang="en-GB" dirty="0" smtClean="0"/>
            <a:t>Part 2</a:t>
          </a:r>
        </a:p>
        <a:p>
          <a:r>
            <a:rPr lang="en-GB" dirty="0" smtClean="0"/>
            <a:t>School visit / review by reviewer team;</a:t>
          </a:r>
        </a:p>
      </dgm:t>
    </dgm:pt>
    <dgm:pt modelId="{89051BF8-284C-4953-9AD6-867F312B1BE9}" type="parTrans" cxnId="{D72EE0F0-381E-4BA3-A0C3-DA5E76BA2F65}">
      <dgm:prSet/>
      <dgm:spPr/>
      <dgm:t>
        <a:bodyPr/>
        <a:lstStyle/>
        <a:p>
          <a:endParaRPr lang="en-GB"/>
        </a:p>
      </dgm:t>
    </dgm:pt>
    <dgm:pt modelId="{6C5C443F-6266-4E5C-9AE6-08F5D72C9C98}" type="sibTrans" cxnId="{D72EE0F0-381E-4BA3-A0C3-DA5E76BA2F65}">
      <dgm:prSet/>
      <dgm:spPr/>
      <dgm:t>
        <a:bodyPr/>
        <a:lstStyle/>
        <a:p>
          <a:endParaRPr lang="en-GB"/>
        </a:p>
      </dgm:t>
    </dgm:pt>
    <dgm:pt modelId="{C8EF09C4-E8A8-44D5-8D20-CA82D0385335}" type="pres">
      <dgm:prSet presAssocID="{4AB6D3AC-63FA-4DD5-85A3-AADDEA474F76}" presName="Name0" presStyleCnt="0">
        <dgm:presLayoutVars>
          <dgm:dir/>
          <dgm:animLvl val="lvl"/>
          <dgm:resizeHandles val="exact"/>
        </dgm:presLayoutVars>
      </dgm:prSet>
      <dgm:spPr/>
    </dgm:pt>
    <dgm:pt modelId="{92C075DD-A634-4F4E-A67A-A7AD0AA5D0FD}" type="pres">
      <dgm:prSet presAssocID="{6EB32DE5-F17D-4D95-8598-2C3743126FDA}" presName="parTxOnly" presStyleLbl="node1" presStyleIdx="0" presStyleCnt="3" custLinFactNeighborX="2701" custLinFactNeighborY="790">
        <dgm:presLayoutVars>
          <dgm:chMax val="0"/>
          <dgm:chPref val="0"/>
          <dgm:bulletEnabled val="1"/>
        </dgm:presLayoutVars>
      </dgm:prSet>
      <dgm:spPr/>
      <dgm:t>
        <a:bodyPr/>
        <a:lstStyle/>
        <a:p>
          <a:endParaRPr lang="en-GB"/>
        </a:p>
      </dgm:t>
    </dgm:pt>
    <dgm:pt modelId="{8034DA78-49BD-408E-8320-0937397F137E}" type="pres">
      <dgm:prSet presAssocID="{EC4C6A13-7A47-409B-A0B3-2D889C4D1C66}" presName="parTxOnlySpace" presStyleCnt="0"/>
      <dgm:spPr/>
    </dgm:pt>
    <dgm:pt modelId="{60724575-5CD7-4C09-A426-F122ACD5C0F0}" type="pres">
      <dgm:prSet presAssocID="{7DBA18D9-40E8-404B-9260-71A803D44FBB}" presName="parTxOnly" presStyleLbl="node1" presStyleIdx="1" presStyleCnt="3">
        <dgm:presLayoutVars>
          <dgm:chMax val="0"/>
          <dgm:chPref val="0"/>
          <dgm:bulletEnabled val="1"/>
        </dgm:presLayoutVars>
      </dgm:prSet>
      <dgm:spPr/>
      <dgm:t>
        <a:bodyPr/>
        <a:lstStyle/>
        <a:p>
          <a:endParaRPr lang="en-GB"/>
        </a:p>
      </dgm:t>
    </dgm:pt>
    <dgm:pt modelId="{01A45BCC-8B03-41F4-B066-1558A19EAED2}" type="pres">
      <dgm:prSet presAssocID="{6C5C443F-6266-4E5C-9AE6-08F5D72C9C98}" presName="parTxOnlySpace" presStyleCnt="0"/>
      <dgm:spPr/>
    </dgm:pt>
    <dgm:pt modelId="{C4FF4D36-593B-4529-82A4-C9FA0F4EAF32}" type="pres">
      <dgm:prSet presAssocID="{79B78931-6797-402B-B83F-8FA920DDC963}" presName="parTxOnly" presStyleLbl="node1" presStyleIdx="2" presStyleCnt="3">
        <dgm:presLayoutVars>
          <dgm:chMax val="0"/>
          <dgm:chPref val="0"/>
          <dgm:bulletEnabled val="1"/>
        </dgm:presLayoutVars>
      </dgm:prSet>
      <dgm:spPr/>
      <dgm:t>
        <a:bodyPr/>
        <a:lstStyle/>
        <a:p>
          <a:endParaRPr lang="en-GB"/>
        </a:p>
      </dgm:t>
    </dgm:pt>
  </dgm:ptLst>
  <dgm:cxnLst>
    <dgm:cxn modelId="{FAA2E906-6A57-4AAA-9208-A389AADE8AE8}" type="presOf" srcId="{79B78931-6797-402B-B83F-8FA920DDC963}" destId="{C4FF4D36-593B-4529-82A4-C9FA0F4EAF32}" srcOrd="0" destOrd="0" presId="urn:microsoft.com/office/officeart/2005/8/layout/chevron1"/>
    <dgm:cxn modelId="{E7624EAA-2ED5-4099-9F7E-F8F18E75128B}" type="presOf" srcId="{7DBA18D9-40E8-404B-9260-71A803D44FBB}" destId="{60724575-5CD7-4C09-A426-F122ACD5C0F0}" srcOrd="0" destOrd="0" presId="urn:microsoft.com/office/officeart/2005/8/layout/chevron1"/>
    <dgm:cxn modelId="{8F2BBC90-EB6A-45AA-87F6-7AA8F340434D}" type="presOf" srcId="{4AB6D3AC-63FA-4DD5-85A3-AADDEA474F76}" destId="{C8EF09C4-E8A8-44D5-8D20-CA82D0385335}" srcOrd="0" destOrd="0" presId="urn:microsoft.com/office/officeart/2005/8/layout/chevron1"/>
    <dgm:cxn modelId="{9A4CCA80-5E6A-42CC-9AA5-17F90D7DB9DB}" srcId="{4AB6D3AC-63FA-4DD5-85A3-AADDEA474F76}" destId="{79B78931-6797-402B-B83F-8FA920DDC963}" srcOrd="2" destOrd="0" parTransId="{AD495B22-0732-4CF1-997D-521164B7A35C}" sibTransId="{E1EB9DDC-0399-4FBC-823F-1BC44C4944B8}"/>
    <dgm:cxn modelId="{D72EE0F0-381E-4BA3-A0C3-DA5E76BA2F65}" srcId="{4AB6D3AC-63FA-4DD5-85A3-AADDEA474F76}" destId="{7DBA18D9-40E8-404B-9260-71A803D44FBB}" srcOrd="1" destOrd="0" parTransId="{89051BF8-284C-4953-9AD6-867F312B1BE9}" sibTransId="{6C5C443F-6266-4E5C-9AE6-08F5D72C9C98}"/>
    <dgm:cxn modelId="{F09CD239-561E-4FF2-9006-AA87C8260022}" type="presOf" srcId="{6EB32DE5-F17D-4D95-8598-2C3743126FDA}" destId="{92C075DD-A634-4F4E-A67A-A7AD0AA5D0FD}" srcOrd="0" destOrd="0" presId="urn:microsoft.com/office/officeart/2005/8/layout/chevron1"/>
    <dgm:cxn modelId="{F3ED4A2F-A3E1-40A6-A0C4-C8F1DEE1910B}" srcId="{4AB6D3AC-63FA-4DD5-85A3-AADDEA474F76}" destId="{6EB32DE5-F17D-4D95-8598-2C3743126FDA}" srcOrd="0" destOrd="0" parTransId="{4890B785-2237-46CE-912B-F2D092504BCB}" sibTransId="{EC4C6A13-7A47-409B-A0B3-2D889C4D1C66}"/>
    <dgm:cxn modelId="{FF9A7D12-F963-46D6-89F7-0DA214B13CEB}" type="presParOf" srcId="{C8EF09C4-E8A8-44D5-8D20-CA82D0385335}" destId="{92C075DD-A634-4F4E-A67A-A7AD0AA5D0FD}" srcOrd="0" destOrd="0" presId="urn:microsoft.com/office/officeart/2005/8/layout/chevron1"/>
    <dgm:cxn modelId="{953AEE4C-F32E-4BA7-B3C7-18D7CA40BCD1}" type="presParOf" srcId="{C8EF09C4-E8A8-44D5-8D20-CA82D0385335}" destId="{8034DA78-49BD-408E-8320-0937397F137E}" srcOrd="1" destOrd="0" presId="urn:microsoft.com/office/officeart/2005/8/layout/chevron1"/>
    <dgm:cxn modelId="{2FD0E7E2-AFFB-4B9B-A19C-8EC9EF92F17A}" type="presParOf" srcId="{C8EF09C4-E8A8-44D5-8D20-CA82D0385335}" destId="{60724575-5CD7-4C09-A426-F122ACD5C0F0}" srcOrd="2" destOrd="0" presId="urn:microsoft.com/office/officeart/2005/8/layout/chevron1"/>
    <dgm:cxn modelId="{964B07A8-E8E5-4A48-9911-121082DFC629}" type="presParOf" srcId="{C8EF09C4-E8A8-44D5-8D20-CA82D0385335}" destId="{01A45BCC-8B03-41F4-B066-1558A19EAED2}" srcOrd="3" destOrd="0" presId="urn:microsoft.com/office/officeart/2005/8/layout/chevron1"/>
    <dgm:cxn modelId="{FA9EB686-EFEF-41E2-9483-06A0D467EE1D}" type="presParOf" srcId="{C8EF09C4-E8A8-44D5-8D20-CA82D0385335}" destId="{C4FF4D36-593B-4529-82A4-C9FA0F4EAF32}"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B6D3AC-63FA-4DD5-85A3-AADDEA474F76}" type="doc">
      <dgm:prSet loTypeId="urn:microsoft.com/office/officeart/2005/8/layout/chevron1" loCatId="process" qsTypeId="urn:microsoft.com/office/officeart/2005/8/quickstyle/simple1" qsCatId="simple" csTypeId="urn:microsoft.com/office/officeart/2005/8/colors/colorful1" csCatId="colorful" phldr="1"/>
      <dgm:spPr/>
    </dgm:pt>
    <dgm:pt modelId="{6EB32DE5-F17D-4D95-8598-2C3743126FDA}">
      <dgm:prSet phldrT="[Text]"/>
      <dgm:spPr/>
      <dgm:t>
        <a:bodyPr/>
        <a:lstStyle/>
        <a:p>
          <a:r>
            <a:rPr lang="en-GB" dirty="0" smtClean="0"/>
            <a:t>Part 4</a:t>
          </a:r>
        </a:p>
        <a:p>
          <a:r>
            <a:rPr lang="en-GB" dirty="0" smtClean="0"/>
            <a:t>Development of SEND Development Plan;</a:t>
          </a:r>
        </a:p>
        <a:p>
          <a:endParaRPr lang="en-GB" dirty="0"/>
        </a:p>
      </dgm:t>
    </dgm:pt>
    <dgm:pt modelId="{4890B785-2237-46CE-912B-F2D092504BCB}" type="parTrans" cxnId="{F3ED4A2F-A3E1-40A6-A0C4-C8F1DEE1910B}">
      <dgm:prSet/>
      <dgm:spPr/>
      <dgm:t>
        <a:bodyPr/>
        <a:lstStyle/>
        <a:p>
          <a:endParaRPr lang="en-GB"/>
        </a:p>
      </dgm:t>
    </dgm:pt>
    <dgm:pt modelId="{EC4C6A13-7A47-409B-A0B3-2D889C4D1C66}" type="sibTrans" cxnId="{F3ED4A2F-A3E1-40A6-A0C4-C8F1DEE1910B}">
      <dgm:prSet/>
      <dgm:spPr/>
      <dgm:t>
        <a:bodyPr/>
        <a:lstStyle/>
        <a:p>
          <a:endParaRPr lang="en-GB"/>
        </a:p>
      </dgm:t>
    </dgm:pt>
    <dgm:pt modelId="{79B78931-6797-402B-B83F-8FA920DDC963}">
      <dgm:prSet phldrT="[Text]"/>
      <dgm:spPr/>
      <dgm:t>
        <a:bodyPr/>
        <a:lstStyle/>
        <a:p>
          <a:r>
            <a:rPr lang="en-GB" dirty="0" smtClean="0"/>
            <a:t>Part 6</a:t>
          </a:r>
        </a:p>
        <a:p>
          <a:r>
            <a:rPr lang="en-GB" dirty="0" smtClean="0"/>
            <a:t>Evaluation and Consolidation.</a:t>
          </a:r>
          <a:endParaRPr lang="en-GB" dirty="0"/>
        </a:p>
      </dgm:t>
    </dgm:pt>
    <dgm:pt modelId="{AD495B22-0732-4CF1-997D-521164B7A35C}" type="parTrans" cxnId="{9A4CCA80-5E6A-42CC-9AA5-17F90D7DB9DB}">
      <dgm:prSet/>
      <dgm:spPr/>
      <dgm:t>
        <a:bodyPr/>
        <a:lstStyle/>
        <a:p>
          <a:endParaRPr lang="en-GB"/>
        </a:p>
      </dgm:t>
    </dgm:pt>
    <dgm:pt modelId="{E1EB9DDC-0399-4FBC-823F-1BC44C4944B8}" type="sibTrans" cxnId="{9A4CCA80-5E6A-42CC-9AA5-17F90D7DB9DB}">
      <dgm:prSet/>
      <dgm:spPr/>
      <dgm:t>
        <a:bodyPr/>
        <a:lstStyle/>
        <a:p>
          <a:endParaRPr lang="en-GB"/>
        </a:p>
      </dgm:t>
    </dgm:pt>
    <dgm:pt modelId="{7DBA18D9-40E8-404B-9260-71A803D44FBB}">
      <dgm:prSet/>
      <dgm:spPr/>
      <dgm:t>
        <a:bodyPr/>
        <a:lstStyle/>
        <a:p>
          <a:r>
            <a:rPr lang="en-GB" dirty="0" smtClean="0"/>
            <a:t>Part 5</a:t>
          </a:r>
        </a:p>
        <a:p>
          <a:r>
            <a:rPr lang="en-GB" dirty="0" smtClean="0"/>
            <a:t>Up to 10 half day support sessions to implement plan;</a:t>
          </a:r>
        </a:p>
      </dgm:t>
    </dgm:pt>
    <dgm:pt modelId="{89051BF8-284C-4953-9AD6-867F312B1BE9}" type="parTrans" cxnId="{D72EE0F0-381E-4BA3-A0C3-DA5E76BA2F65}">
      <dgm:prSet/>
      <dgm:spPr/>
      <dgm:t>
        <a:bodyPr/>
        <a:lstStyle/>
        <a:p>
          <a:endParaRPr lang="en-GB"/>
        </a:p>
      </dgm:t>
    </dgm:pt>
    <dgm:pt modelId="{6C5C443F-6266-4E5C-9AE6-08F5D72C9C98}" type="sibTrans" cxnId="{D72EE0F0-381E-4BA3-A0C3-DA5E76BA2F65}">
      <dgm:prSet/>
      <dgm:spPr/>
      <dgm:t>
        <a:bodyPr/>
        <a:lstStyle/>
        <a:p>
          <a:endParaRPr lang="en-GB"/>
        </a:p>
      </dgm:t>
    </dgm:pt>
    <dgm:pt modelId="{C8EF09C4-E8A8-44D5-8D20-CA82D0385335}" type="pres">
      <dgm:prSet presAssocID="{4AB6D3AC-63FA-4DD5-85A3-AADDEA474F76}" presName="Name0" presStyleCnt="0">
        <dgm:presLayoutVars>
          <dgm:dir/>
          <dgm:animLvl val="lvl"/>
          <dgm:resizeHandles val="exact"/>
        </dgm:presLayoutVars>
      </dgm:prSet>
      <dgm:spPr/>
    </dgm:pt>
    <dgm:pt modelId="{92C075DD-A634-4F4E-A67A-A7AD0AA5D0FD}" type="pres">
      <dgm:prSet presAssocID="{6EB32DE5-F17D-4D95-8598-2C3743126FDA}" presName="parTxOnly" presStyleLbl="node1" presStyleIdx="0" presStyleCnt="3" custLinFactNeighborX="2701" custLinFactNeighborY="790">
        <dgm:presLayoutVars>
          <dgm:chMax val="0"/>
          <dgm:chPref val="0"/>
          <dgm:bulletEnabled val="1"/>
        </dgm:presLayoutVars>
      </dgm:prSet>
      <dgm:spPr/>
      <dgm:t>
        <a:bodyPr/>
        <a:lstStyle/>
        <a:p>
          <a:endParaRPr lang="en-GB"/>
        </a:p>
      </dgm:t>
    </dgm:pt>
    <dgm:pt modelId="{8034DA78-49BD-408E-8320-0937397F137E}" type="pres">
      <dgm:prSet presAssocID="{EC4C6A13-7A47-409B-A0B3-2D889C4D1C66}" presName="parTxOnlySpace" presStyleCnt="0"/>
      <dgm:spPr/>
    </dgm:pt>
    <dgm:pt modelId="{60724575-5CD7-4C09-A426-F122ACD5C0F0}" type="pres">
      <dgm:prSet presAssocID="{7DBA18D9-40E8-404B-9260-71A803D44FBB}" presName="parTxOnly" presStyleLbl="node1" presStyleIdx="1" presStyleCnt="3">
        <dgm:presLayoutVars>
          <dgm:chMax val="0"/>
          <dgm:chPref val="0"/>
          <dgm:bulletEnabled val="1"/>
        </dgm:presLayoutVars>
      </dgm:prSet>
      <dgm:spPr/>
      <dgm:t>
        <a:bodyPr/>
        <a:lstStyle/>
        <a:p>
          <a:endParaRPr lang="en-GB"/>
        </a:p>
      </dgm:t>
    </dgm:pt>
    <dgm:pt modelId="{01A45BCC-8B03-41F4-B066-1558A19EAED2}" type="pres">
      <dgm:prSet presAssocID="{6C5C443F-6266-4E5C-9AE6-08F5D72C9C98}" presName="parTxOnlySpace" presStyleCnt="0"/>
      <dgm:spPr/>
    </dgm:pt>
    <dgm:pt modelId="{C4FF4D36-593B-4529-82A4-C9FA0F4EAF32}" type="pres">
      <dgm:prSet presAssocID="{79B78931-6797-402B-B83F-8FA920DDC963}" presName="parTxOnly" presStyleLbl="node1" presStyleIdx="2" presStyleCnt="3">
        <dgm:presLayoutVars>
          <dgm:chMax val="0"/>
          <dgm:chPref val="0"/>
          <dgm:bulletEnabled val="1"/>
        </dgm:presLayoutVars>
      </dgm:prSet>
      <dgm:spPr/>
      <dgm:t>
        <a:bodyPr/>
        <a:lstStyle/>
        <a:p>
          <a:endParaRPr lang="en-GB"/>
        </a:p>
      </dgm:t>
    </dgm:pt>
  </dgm:ptLst>
  <dgm:cxnLst>
    <dgm:cxn modelId="{D1C82B54-8D28-42BB-8FE5-30364422486E}" type="presOf" srcId="{6EB32DE5-F17D-4D95-8598-2C3743126FDA}" destId="{92C075DD-A634-4F4E-A67A-A7AD0AA5D0FD}" srcOrd="0" destOrd="0" presId="urn:microsoft.com/office/officeart/2005/8/layout/chevron1"/>
    <dgm:cxn modelId="{9A4CCA80-5E6A-42CC-9AA5-17F90D7DB9DB}" srcId="{4AB6D3AC-63FA-4DD5-85A3-AADDEA474F76}" destId="{79B78931-6797-402B-B83F-8FA920DDC963}" srcOrd="2" destOrd="0" parTransId="{AD495B22-0732-4CF1-997D-521164B7A35C}" sibTransId="{E1EB9DDC-0399-4FBC-823F-1BC44C4944B8}"/>
    <dgm:cxn modelId="{D72EE0F0-381E-4BA3-A0C3-DA5E76BA2F65}" srcId="{4AB6D3AC-63FA-4DD5-85A3-AADDEA474F76}" destId="{7DBA18D9-40E8-404B-9260-71A803D44FBB}" srcOrd="1" destOrd="0" parTransId="{89051BF8-284C-4953-9AD6-867F312B1BE9}" sibTransId="{6C5C443F-6266-4E5C-9AE6-08F5D72C9C98}"/>
    <dgm:cxn modelId="{99296269-1E65-4B4A-887C-C789841BB515}" type="presOf" srcId="{79B78931-6797-402B-B83F-8FA920DDC963}" destId="{C4FF4D36-593B-4529-82A4-C9FA0F4EAF32}" srcOrd="0" destOrd="0" presId="urn:microsoft.com/office/officeart/2005/8/layout/chevron1"/>
    <dgm:cxn modelId="{F3ED4A2F-A3E1-40A6-A0C4-C8F1DEE1910B}" srcId="{4AB6D3AC-63FA-4DD5-85A3-AADDEA474F76}" destId="{6EB32DE5-F17D-4D95-8598-2C3743126FDA}" srcOrd="0" destOrd="0" parTransId="{4890B785-2237-46CE-912B-F2D092504BCB}" sibTransId="{EC4C6A13-7A47-409B-A0B3-2D889C4D1C66}"/>
    <dgm:cxn modelId="{BD99DB9E-5594-4971-AE4B-E3A45C37EC8E}" type="presOf" srcId="{7DBA18D9-40E8-404B-9260-71A803D44FBB}" destId="{60724575-5CD7-4C09-A426-F122ACD5C0F0}" srcOrd="0" destOrd="0" presId="urn:microsoft.com/office/officeart/2005/8/layout/chevron1"/>
    <dgm:cxn modelId="{785F189E-24CB-4206-BC3E-3DF71E8023B6}" type="presOf" srcId="{4AB6D3AC-63FA-4DD5-85A3-AADDEA474F76}" destId="{C8EF09C4-E8A8-44D5-8D20-CA82D0385335}" srcOrd="0" destOrd="0" presId="urn:microsoft.com/office/officeart/2005/8/layout/chevron1"/>
    <dgm:cxn modelId="{E7A2C0A1-3AE0-4695-9084-E48043BBA84D}" type="presParOf" srcId="{C8EF09C4-E8A8-44D5-8D20-CA82D0385335}" destId="{92C075DD-A634-4F4E-A67A-A7AD0AA5D0FD}" srcOrd="0" destOrd="0" presId="urn:microsoft.com/office/officeart/2005/8/layout/chevron1"/>
    <dgm:cxn modelId="{5018E4A2-58BF-4119-BAE2-0B899FCA1321}" type="presParOf" srcId="{C8EF09C4-E8A8-44D5-8D20-CA82D0385335}" destId="{8034DA78-49BD-408E-8320-0937397F137E}" srcOrd="1" destOrd="0" presId="urn:microsoft.com/office/officeart/2005/8/layout/chevron1"/>
    <dgm:cxn modelId="{8B99B6AB-4F51-4F74-9622-A7ED687545C6}" type="presParOf" srcId="{C8EF09C4-E8A8-44D5-8D20-CA82D0385335}" destId="{60724575-5CD7-4C09-A426-F122ACD5C0F0}" srcOrd="2" destOrd="0" presId="urn:microsoft.com/office/officeart/2005/8/layout/chevron1"/>
    <dgm:cxn modelId="{EE84A595-9CA9-41E0-9B17-66B57C579703}" type="presParOf" srcId="{C8EF09C4-E8A8-44D5-8D20-CA82D0385335}" destId="{01A45BCC-8B03-41F4-B066-1558A19EAED2}" srcOrd="3" destOrd="0" presId="urn:microsoft.com/office/officeart/2005/8/layout/chevron1"/>
    <dgm:cxn modelId="{EA1E8401-BF54-49F3-9682-D0E4726D7B89}" type="presParOf" srcId="{C8EF09C4-E8A8-44D5-8D20-CA82D0385335}" destId="{C4FF4D36-593B-4529-82A4-C9FA0F4EAF32}"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075DD-A634-4F4E-A67A-A7AD0AA5D0FD}">
      <dsp:nvSpPr>
        <dsp:cNvPr id="0" name=""/>
        <dsp:cNvSpPr/>
      </dsp:nvSpPr>
      <dsp:spPr>
        <a:xfrm>
          <a:off x="10344" y="1684779"/>
          <a:ext cx="2937420" cy="1174968"/>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GB" sz="1700" kern="1200" dirty="0" smtClean="0"/>
            <a:t>Part 1</a:t>
          </a:r>
        </a:p>
        <a:p>
          <a:pPr lvl="0" algn="ctr" defTabSz="755650">
            <a:lnSpc>
              <a:spcPct val="90000"/>
            </a:lnSpc>
            <a:spcBef>
              <a:spcPct val="0"/>
            </a:spcBef>
            <a:spcAft>
              <a:spcPct val="35000"/>
            </a:spcAft>
          </a:pPr>
          <a:r>
            <a:rPr lang="en-GB" sz="1700" kern="1200" dirty="0" smtClean="0"/>
            <a:t>Self Evaluation of SEND provision</a:t>
          </a:r>
          <a:endParaRPr lang="en-GB" sz="1700" kern="1200" dirty="0"/>
        </a:p>
      </dsp:txBody>
      <dsp:txXfrm>
        <a:off x="597828" y="1684779"/>
        <a:ext cx="1762452" cy="1174968"/>
      </dsp:txXfrm>
    </dsp:sp>
    <dsp:sp modelId="{60724575-5CD7-4C09-A426-F122ACD5C0F0}">
      <dsp:nvSpPr>
        <dsp:cNvPr id="0" name=""/>
        <dsp:cNvSpPr/>
      </dsp:nvSpPr>
      <dsp:spPr>
        <a:xfrm>
          <a:off x="2646089" y="1675497"/>
          <a:ext cx="2937420" cy="1174968"/>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GB" sz="1700" kern="1200" dirty="0" smtClean="0"/>
            <a:t>Part 2</a:t>
          </a:r>
        </a:p>
        <a:p>
          <a:pPr lvl="0" algn="ctr" defTabSz="755650">
            <a:lnSpc>
              <a:spcPct val="90000"/>
            </a:lnSpc>
            <a:spcBef>
              <a:spcPct val="0"/>
            </a:spcBef>
            <a:spcAft>
              <a:spcPct val="35000"/>
            </a:spcAft>
          </a:pPr>
          <a:r>
            <a:rPr lang="en-GB" sz="1700" kern="1200" dirty="0" smtClean="0"/>
            <a:t>School visit / review by reviewer team;</a:t>
          </a:r>
        </a:p>
      </dsp:txBody>
      <dsp:txXfrm>
        <a:off x="3233573" y="1675497"/>
        <a:ext cx="1762452" cy="1174968"/>
      </dsp:txXfrm>
    </dsp:sp>
    <dsp:sp modelId="{C4FF4D36-593B-4529-82A4-C9FA0F4EAF32}">
      <dsp:nvSpPr>
        <dsp:cNvPr id="0" name=""/>
        <dsp:cNvSpPr/>
      </dsp:nvSpPr>
      <dsp:spPr>
        <a:xfrm>
          <a:off x="5289768" y="1675497"/>
          <a:ext cx="2937420" cy="1174968"/>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GB" sz="1700" kern="1200" dirty="0" smtClean="0"/>
            <a:t>Part 3</a:t>
          </a:r>
        </a:p>
        <a:p>
          <a:pPr lvl="0" algn="ctr" defTabSz="755650">
            <a:lnSpc>
              <a:spcPct val="90000"/>
            </a:lnSpc>
            <a:spcBef>
              <a:spcPct val="0"/>
            </a:spcBef>
            <a:spcAft>
              <a:spcPct val="35000"/>
            </a:spcAft>
          </a:pPr>
          <a:r>
            <a:rPr lang="en-GB" sz="1700" kern="1200" dirty="0" smtClean="0"/>
            <a:t>Report / Feedback to Senior Management;</a:t>
          </a:r>
          <a:endParaRPr lang="en-GB" sz="1700" kern="1200" dirty="0"/>
        </a:p>
      </dsp:txBody>
      <dsp:txXfrm>
        <a:off x="5877252" y="1675497"/>
        <a:ext cx="1762452" cy="1174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075DD-A634-4F4E-A67A-A7AD0AA5D0FD}">
      <dsp:nvSpPr>
        <dsp:cNvPr id="0" name=""/>
        <dsp:cNvSpPr/>
      </dsp:nvSpPr>
      <dsp:spPr>
        <a:xfrm>
          <a:off x="10344" y="2410130"/>
          <a:ext cx="2937420" cy="1174968"/>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GB" sz="1400" kern="1200" dirty="0" smtClean="0"/>
            <a:t>Part 4</a:t>
          </a:r>
        </a:p>
        <a:p>
          <a:pPr lvl="0" algn="ctr" defTabSz="622300">
            <a:lnSpc>
              <a:spcPct val="90000"/>
            </a:lnSpc>
            <a:spcBef>
              <a:spcPct val="0"/>
            </a:spcBef>
            <a:spcAft>
              <a:spcPct val="35000"/>
            </a:spcAft>
          </a:pPr>
          <a:r>
            <a:rPr lang="en-GB" sz="1400" kern="1200" dirty="0" smtClean="0"/>
            <a:t>Development of SEND Development Plan;</a:t>
          </a:r>
        </a:p>
        <a:p>
          <a:pPr lvl="0" algn="ctr" defTabSz="622300">
            <a:lnSpc>
              <a:spcPct val="90000"/>
            </a:lnSpc>
            <a:spcBef>
              <a:spcPct val="0"/>
            </a:spcBef>
            <a:spcAft>
              <a:spcPct val="35000"/>
            </a:spcAft>
          </a:pPr>
          <a:endParaRPr lang="en-GB" sz="1400" kern="1200" dirty="0"/>
        </a:p>
      </dsp:txBody>
      <dsp:txXfrm>
        <a:off x="597828" y="2410130"/>
        <a:ext cx="1762452" cy="1174968"/>
      </dsp:txXfrm>
    </dsp:sp>
    <dsp:sp modelId="{60724575-5CD7-4C09-A426-F122ACD5C0F0}">
      <dsp:nvSpPr>
        <dsp:cNvPr id="0" name=""/>
        <dsp:cNvSpPr/>
      </dsp:nvSpPr>
      <dsp:spPr>
        <a:xfrm>
          <a:off x="2646089" y="2400847"/>
          <a:ext cx="2937420" cy="1174968"/>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GB" sz="1400" kern="1200" dirty="0" smtClean="0"/>
            <a:t>Part 5</a:t>
          </a:r>
        </a:p>
        <a:p>
          <a:pPr lvl="0" algn="ctr" defTabSz="622300">
            <a:lnSpc>
              <a:spcPct val="90000"/>
            </a:lnSpc>
            <a:spcBef>
              <a:spcPct val="0"/>
            </a:spcBef>
            <a:spcAft>
              <a:spcPct val="35000"/>
            </a:spcAft>
          </a:pPr>
          <a:r>
            <a:rPr lang="en-GB" sz="1400" kern="1200" dirty="0" smtClean="0"/>
            <a:t>Up to 10 half day support sessions to implement plan;</a:t>
          </a:r>
        </a:p>
      </dsp:txBody>
      <dsp:txXfrm>
        <a:off x="3233573" y="2400847"/>
        <a:ext cx="1762452" cy="1174968"/>
      </dsp:txXfrm>
    </dsp:sp>
    <dsp:sp modelId="{C4FF4D36-593B-4529-82A4-C9FA0F4EAF32}">
      <dsp:nvSpPr>
        <dsp:cNvPr id="0" name=""/>
        <dsp:cNvSpPr/>
      </dsp:nvSpPr>
      <dsp:spPr>
        <a:xfrm>
          <a:off x="5289768" y="2400847"/>
          <a:ext cx="2937420" cy="1174968"/>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GB" sz="1400" kern="1200" dirty="0" smtClean="0"/>
            <a:t>Part 6</a:t>
          </a:r>
        </a:p>
        <a:p>
          <a:pPr lvl="0" algn="ctr" defTabSz="622300">
            <a:lnSpc>
              <a:spcPct val="90000"/>
            </a:lnSpc>
            <a:spcBef>
              <a:spcPct val="0"/>
            </a:spcBef>
            <a:spcAft>
              <a:spcPct val="35000"/>
            </a:spcAft>
          </a:pPr>
          <a:r>
            <a:rPr lang="en-GB" sz="1400" kern="1200" dirty="0" smtClean="0"/>
            <a:t>Evaluation and Consolidation.</a:t>
          </a:r>
          <a:endParaRPr lang="en-GB" sz="1400" kern="1200" dirty="0"/>
        </a:p>
      </dsp:txBody>
      <dsp:txXfrm>
        <a:off x="5877252" y="2400847"/>
        <a:ext cx="1762452" cy="1174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1C67FF1-0B23-4FC2-861C-254563627BC0}" type="datetimeFigureOut">
              <a:rPr lang="en-GB" smtClean="0"/>
              <a:t>08/05/2018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32584F-5D78-4DE7-984A-A68C2D1EB562}" type="slidenum">
              <a:rPr lang="en-GB" smtClean="0"/>
              <a:t>‹#›</a:t>
            </a:fld>
            <a:endParaRPr lang="en-GB"/>
          </a:p>
        </p:txBody>
      </p:sp>
    </p:spTree>
    <p:extLst>
      <p:ext uri="{BB962C8B-B14F-4D97-AF65-F5344CB8AC3E}">
        <p14:creationId xmlns:p14="http://schemas.microsoft.com/office/powerpoint/2010/main" val="305083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AC9D2E8-BF74-4D00-9405-C06BAC71079B}" type="datetimeFigureOut">
              <a:rPr lang="en-GB" smtClean="0"/>
              <a:t>08/05/2018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CB703AE-D46F-4A2B-A082-4D08BA3DF03B}" type="slidenum">
              <a:rPr lang="en-GB" smtClean="0"/>
              <a:t>‹#›</a:t>
            </a:fld>
            <a:endParaRPr lang="en-GB"/>
          </a:p>
        </p:txBody>
      </p:sp>
    </p:spTree>
    <p:extLst>
      <p:ext uri="{BB962C8B-B14F-4D97-AF65-F5344CB8AC3E}">
        <p14:creationId xmlns:p14="http://schemas.microsoft.com/office/powerpoint/2010/main" val="171436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8D4DF1-074E-4B5E-B70A-5508D3460328}" type="slidenum">
              <a:rPr lang="en-GB" smtClean="0"/>
              <a:t>4</a:t>
            </a:fld>
            <a:endParaRPr lang="en-GB"/>
          </a:p>
        </p:txBody>
      </p:sp>
    </p:spTree>
    <p:extLst>
      <p:ext uri="{BB962C8B-B14F-4D97-AF65-F5344CB8AC3E}">
        <p14:creationId xmlns:p14="http://schemas.microsoft.com/office/powerpoint/2010/main" val="1526288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F0C5B1-537A-4168-BAF2-C4AA5516A604}" type="slidenum">
              <a:rPr lang="en-GB" smtClean="0"/>
              <a:t>16</a:t>
            </a:fld>
            <a:endParaRPr lang="en-GB"/>
          </a:p>
        </p:txBody>
      </p:sp>
    </p:spTree>
    <p:extLst>
      <p:ext uri="{BB962C8B-B14F-4D97-AF65-F5344CB8AC3E}">
        <p14:creationId xmlns:p14="http://schemas.microsoft.com/office/powerpoint/2010/main" val="395948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757EDC-6B31-45E9-BA30-15FF96DD2CB3}"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588224" y="6381328"/>
            <a:ext cx="2133600" cy="365125"/>
          </a:xfrm>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8459158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757EDC-6B31-45E9-BA30-15FF96DD2CB3}"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417253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757EDC-6B31-45E9-BA30-15FF96DD2CB3}"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4235862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6514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5698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2583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75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6718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2921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2048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205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757EDC-6B31-45E9-BA30-15FF96DD2CB3}"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926813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02557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7891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576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757EDC-6B31-45E9-BA30-15FF96DD2CB3}"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403932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757EDC-6B31-45E9-BA30-15FF96DD2CB3}"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258411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757EDC-6B31-45E9-BA30-15FF96DD2CB3}" type="datetimeFigureOut">
              <a:rPr lang="en-GB" smtClean="0"/>
              <a:t>08/05/2018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397496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757EDC-6B31-45E9-BA30-15FF96DD2CB3}" type="datetimeFigureOut">
              <a:rPr lang="en-GB" smtClean="0"/>
              <a:t>08/05/2018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143156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57EDC-6B31-45E9-BA30-15FF96DD2CB3}" type="datetimeFigureOut">
              <a:rPr lang="en-GB" smtClean="0"/>
              <a:t>08/05/2018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18518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57EDC-6B31-45E9-BA30-15FF96DD2CB3}"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270031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57EDC-6B31-45E9-BA30-15FF96DD2CB3}"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A68930-E3C2-4B36-A188-1ECE04168AF3}" type="slidenum">
              <a:rPr lang="en-GB" smtClean="0"/>
              <a:t>‹#›</a:t>
            </a:fld>
            <a:endParaRPr lang="en-GB"/>
          </a:p>
        </p:txBody>
      </p:sp>
    </p:spTree>
    <p:extLst>
      <p:ext uri="{BB962C8B-B14F-4D97-AF65-F5344CB8AC3E}">
        <p14:creationId xmlns:p14="http://schemas.microsoft.com/office/powerpoint/2010/main" val="198293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tx2">
              <a:lumMod val="20000"/>
              <a:lumOff val="80000"/>
            </a:schemeClr>
          </a:solidFill>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57EDC-6B31-45E9-BA30-15FF96DD2CB3}" type="datetimeFigureOut">
              <a:rPr lang="en-GB" smtClean="0"/>
              <a:t>08/05/2018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68930-E3C2-4B36-A188-1ECE04168AF3}" type="slidenum">
              <a:rPr lang="en-GB" smtClean="0"/>
              <a:t>‹#›</a:t>
            </a:fld>
            <a:endParaRPr lang="en-GB"/>
          </a:p>
        </p:txBody>
      </p:sp>
      <p:pic>
        <p:nvPicPr>
          <p:cNvPr id="7" name="Picture 6" descr="CBMDC-for-ICT"/>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732239" y="6021288"/>
            <a:ext cx="2162175" cy="600075"/>
          </a:xfrm>
          <a:prstGeom prst="rect">
            <a:avLst/>
          </a:prstGeom>
          <a:noFill/>
          <a:ln>
            <a:noFill/>
          </a:ln>
        </p:spPr>
      </p:pic>
    </p:spTree>
    <p:extLst>
      <p:ext uri="{BB962C8B-B14F-4D97-AF65-F5344CB8AC3E}">
        <p14:creationId xmlns:p14="http://schemas.microsoft.com/office/powerpoint/2010/main" val="720658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A2A55-0A3F-4DF6-B5DA-3F8DA77B60C3}" type="datetimeFigureOut">
              <a:rPr lang="en-GB" smtClean="0">
                <a:solidFill>
                  <a:prstClr val="black">
                    <a:tint val="75000"/>
                  </a:prstClr>
                </a:solidFill>
              </a:rPr>
              <a:pPr/>
              <a:t>08/05/2018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351F-3F15-4613-B7AB-4081DA3AE53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91446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localgiving.org/fundraising/psychsinthecitydragonboat2018/"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laire.willoughby@bradford.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t>Senco Network</a:t>
            </a:r>
            <a:endParaRPr lang="en-GB" sz="6000" dirty="0"/>
          </a:p>
        </p:txBody>
      </p:sp>
      <p:sp>
        <p:nvSpPr>
          <p:cNvPr id="3" name="Subtitle 2"/>
          <p:cNvSpPr>
            <a:spLocks noGrp="1"/>
          </p:cNvSpPr>
          <p:nvPr>
            <p:ph type="subTitle" idx="1"/>
          </p:nvPr>
        </p:nvSpPr>
        <p:spPr>
          <a:xfrm>
            <a:off x="1403648" y="3573016"/>
            <a:ext cx="6472808" cy="648072"/>
          </a:xfrm>
        </p:spPr>
        <p:txBody>
          <a:bodyPr/>
          <a:lstStyle/>
          <a:p>
            <a:r>
              <a:rPr lang="en-GB" dirty="0" smtClean="0"/>
              <a:t>Summer Term 2018</a:t>
            </a:r>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4953" r="13374"/>
          <a:stretch/>
        </p:blipFill>
        <p:spPr>
          <a:xfrm>
            <a:off x="3563888" y="4209836"/>
            <a:ext cx="2091793" cy="2157161"/>
          </a:xfrm>
          <a:prstGeom prst="rect">
            <a:avLst/>
          </a:prstGeom>
        </p:spPr>
      </p:pic>
    </p:spTree>
    <p:extLst>
      <p:ext uri="{BB962C8B-B14F-4D97-AF65-F5344CB8AC3E}">
        <p14:creationId xmlns:p14="http://schemas.microsoft.com/office/powerpoint/2010/main" val="1083528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so far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7849863"/>
              </p:ext>
            </p:extLst>
          </p:nvPr>
        </p:nvGraphicFramePr>
        <p:xfrm>
          <a:off x="467544" y="1772816"/>
          <a:ext cx="8064896" cy="1257300"/>
        </p:xfrm>
        <a:graphic>
          <a:graphicData uri="http://schemas.openxmlformats.org/drawingml/2006/table">
            <a:tbl>
              <a:tblPr>
                <a:tableStyleId>{5C22544A-7EE6-4342-B048-85BDC9FD1C3A}</a:tableStyleId>
              </a:tblPr>
              <a:tblGrid>
                <a:gridCol w="1961015"/>
                <a:gridCol w="2173016"/>
                <a:gridCol w="1775514"/>
                <a:gridCol w="2155351"/>
              </a:tblGrid>
              <a:tr h="244506">
                <a:tc gridSpan="4">
                  <a:txBody>
                    <a:bodyPr/>
                    <a:lstStyle/>
                    <a:p>
                      <a:pPr algn="ctr" fontAlgn="b"/>
                      <a:r>
                        <a:rPr lang="en-GB" sz="2000" u="none" strike="noStrike" dirty="0">
                          <a:effectLst/>
                        </a:rPr>
                        <a:t>Requests for Assessment</a:t>
                      </a:r>
                      <a:endParaRPr lang="en-GB" sz="2000" b="1" i="1"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pPr algn="ctr" fontAlgn="b"/>
                      <a:endParaRPr lang="en-GB" sz="2000" b="0" i="0" u="none" strike="noStrike" dirty="0">
                        <a:solidFill>
                          <a:srgbClr val="000000"/>
                        </a:solidFill>
                        <a:effectLst/>
                        <a:latin typeface="Calibri"/>
                      </a:endParaRPr>
                    </a:p>
                  </a:txBody>
                  <a:tcPr marL="9525" marR="9525" marT="9525" marB="0" anchor="b"/>
                </a:tc>
              </a:tr>
              <a:tr h="244506">
                <a:tc gridSpan="2">
                  <a:txBody>
                    <a:bodyPr/>
                    <a:lstStyle/>
                    <a:p>
                      <a:pPr algn="l" fontAlgn="b"/>
                      <a:r>
                        <a:rPr lang="en-GB" sz="2000" u="none" strike="noStrike" dirty="0">
                          <a:effectLst/>
                        </a:rPr>
                        <a:t>Total Requests</a:t>
                      </a:r>
                      <a:endParaRPr lang="en-GB" sz="2000" b="0" i="0" u="none" strike="noStrike" dirty="0">
                        <a:solidFill>
                          <a:srgbClr val="000000"/>
                        </a:solidFill>
                        <a:effectLst/>
                        <a:latin typeface="Calibri"/>
                      </a:endParaRPr>
                    </a:p>
                  </a:txBody>
                  <a:tcPr marL="9525" marR="9525" marT="9525" marB="0" anchor="b"/>
                </a:tc>
                <a:tc hMerge="1">
                  <a:txBody>
                    <a:bodyPr/>
                    <a:lstStyle/>
                    <a:p>
                      <a:endParaRPr lang="en-GB"/>
                    </a:p>
                  </a:txBody>
                  <a:tcPr/>
                </a:tc>
                <a:tc>
                  <a:txBody>
                    <a:bodyPr/>
                    <a:lstStyle/>
                    <a:p>
                      <a:pPr algn="l" fontAlgn="b"/>
                      <a:endParaRPr lang="en-GB" sz="2000" b="0" i="0" u="none" strike="noStrike">
                        <a:solidFill>
                          <a:srgbClr val="000000"/>
                        </a:solidFill>
                        <a:effectLst/>
                        <a:latin typeface="Calibri"/>
                      </a:endParaRPr>
                    </a:p>
                  </a:txBody>
                  <a:tcPr marL="9525" marR="9525" marT="9525" marB="0" anchor="b"/>
                </a:tc>
                <a:tc>
                  <a:txBody>
                    <a:bodyPr/>
                    <a:lstStyle/>
                    <a:p>
                      <a:pPr algn="r" fontAlgn="b"/>
                      <a:r>
                        <a:rPr lang="en-GB" sz="2000" u="none" strike="noStrike">
                          <a:effectLst/>
                        </a:rPr>
                        <a:t>211</a:t>
                      </a:r>
                      <a:endParaRPr lang="en-GB" sz="2000" b="0" i="0" u="none" strike="noStrike">
                        <a:solidFill>
                          <a:srgbClr val="000000"/>
                        </a:solidFill>
                        <a:effectLst/>
                        <a:latin typeface="Calibri"/>
                      </a:endParaRPr>
                    </a:p>
                  </a:txBody>
                  <a:tcPr marL="9525" marR="9525" marT="9525" marB="0" anchor="b"/>
                </a:tc>
              </a:tr>
              <a:tr h="244506">
                <a:tc>
                  <a:txBody>
                    <a:bodyPr/>
                    <a:lstStyle/>
                    <a:p>
                      <a:pPr algn="l" fontAlgn="b"/>
                      <a:r>
                        <a:rPr lang="en-GB" sz="2000" u="none" strike="noStrike">
                          <a:effectLst/>
                        </a:rPr>
                        <a:t>Agreed</a:t>
                      </a:r>
                      <a:endParaRPr lang="en-GB" sz="2000" b="0" i="0" u="none" strike="noStrike">
                        <a:solidFill>
                          <a:srgbClr val="000000"/>
                        </a:solidFill>
                        <a:effectLst/>
                        <a:latin typeface="Calibri"/>
                      </a:endParaRPr>
                    </a:p>
                  </a:txBody>
                  <a:tcPr marL="9525" marR="9525" marT="9525" marB="0" anchor="b"/>
                </a:tc>
                <a:tc>
                  <a:txBody>
                    <a:bodyPr/>
                    <a:lstStyle/>
                    <a:p>
                      <a:pPr algn="l" fontAlgn="b"/>
                      <a:endParaRPr lang="en-GB" sz="2000" b="0" i="0" u="none" strike="noStrike" dirty="0">
                        <a:solidFill>
                          <a:srgbClr val="000000"/>
                        </a:solidFill>
                        <a:effectLst/>
                        <a:latin typeface="Calibri"/>
                      </a:endParaRPr>
                    </a:p>
                  </a:txBody>
                  <a:tcPr marL="9525" marR="9525" marT="9525" marB="0" anchor="b"/>
                </a:tc>
                <a:tc>
                  <a:txBody>
                    <a:bodyPr/>
                    <a:lstStyle/>
                    <a:p>
                      <a:pPr algn="l" fontAlgn="b"/>
                      <a:endParaRPr lang="en-GB" sz="2000" b="0" i="0" u="none" strike="noStrike" dirty="0">
                        <a:solidFill>
                          <a:srgbClr val="000000"/>
                        </a:solidFill>
                        <a:effectLst/>
                        <a:latin typeface="Calibri"/>
                      </a:endParaRPr>
                    </a:p>
                  </a:txBody>
                  <a:tcPr marL="9525" marR="9525" marT="9525" marB="0" anchor="b"/>
                </a:tc>
                <a:tc>
                  <a:txBody>
                    <a:bodyPr/>
                    <a:lstStyle/>
                    <a:p>
                      <a:pPr algn="r" fontAlgn="b"/>
                      <a:r>
                        <a:rPr lang="en-GB" sz="2000" u="none" strike="noStrike">
                          <a:effectLst/>
                        </a:rPr>
                        <a:t>172</a:t>
                      </a:r>
                      <a:endParaRPr lang="en-GB" sz="2000" b="0" i="0" u="none" strike="noStrike">
                        <a:solidFill>
                          <a:srgbClr val="000000"/>
                        </a:solidFill>
                        <a:effectLst/>
                        <a:latin typeface="Calibri"/>
                      </a:endParaRPr>
                    </a:p>
                  </a:txBody>
                  <a:tcPr marL="9525" marR="9525" marT="9525" marB="0" anchor="b"/>
                </a:tc>
              </a:tr>
              <a:tr h="244506">
                <a:tc>
                  <a:txBody>
                    <a:bodyPr/>
                    <a:lstStyle/>
                    <a:p>
                      <a:pPr algn="l" fontAlgn="b"/>
                      <a:r>
                        <a:rPr lang="en-GB" sz="2000" u="none" strike="noStrike">
                          <a:effectLst/>
                        </a:rPr>
                        <a:t>Declined</a:t>
                      </a:r>
                      <a:endParaRPr lang="en-GB" sz="2000" b="0" i="0" u="none" strike="noStrike">
                        <a:solidFill>
                          <a:srgbClr val="000000"/>
                        </a:solidFill>
                        <a:effectLst/>
                        <a:latin typeface="Calibri"/>
                      </a:endParaRPr>
                    </a:p>
                  </a:txBody>
                  <a:tcPr marL="9525" marR="9525" marT="9525" marB="0" anchor="b"/>
                </a:tc>
                <a:tc>
                  <a:txBody>
                    <a:bodyPr/>
                    <a:lstStyle/>
                    <a:p>
                      <a:pPr algn="l" fontAlgn="b"/>
                      <a:endParaRPr lang="en-GB" sz="2000" b="0" i="0" u="none" strike="noStrike" dirty="0">
                        <a:solidFill>
                          <a:srgbClr val="000000"/>
                        </a:solidFill>
                        <a:effectLst/>
                        <a:latin typeface="Calibri"/>
                      </a:endParaRPr>
                    </a:p>
                  </a:txBody>
                  <a:tcPr marL="9525" marR="9525" marT="9525" marB="0" anchor="b"/>
                </a:tc>
                <a:tc>
                  <a:txBody>
                    <a:bodyPr/>
                    <a:lstStyle/>
                    <a:p>
                      <a:pPr algn="l" fontAlgn="b"/>
                      <a:endParaRPr lang="en-GB" sz="2000" b="0" i="0" u="none" strike="noStrike" dirty="0">
                        <a:solidFill>
                          <a:srgbClr val="000000"/>
                        </a:solidFill>
                        <a:effectLst/>
                        <a:latin typeface="Calibri"/>
                      </a:endParaRPr>
                    </a:p>
                  </a:txBody>
                  <a:tcPr marL="9525" marR="9525" marT="9525" marB="0" anchor="b"/>
                </a:tc>
                <a:tc>
                  <a:txBody>
                    <a:bodyPr/>
                    <a:lstStyle/>
                    <a:p>
                      <a:pPr algn="r" fontAlgn="b"/>
                      <a:r>
                        <a:rPr lang="en-GB" sz="2000" u="none" strike="noStrike" dirty="0">
                          <a:effectLst/>
                        </a:rPr>
                        <a:t>39</a:t>
                      </a:r>
                      <a:endParaRPr lang="en-GB" sz="2000" b="0"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1769470128"/>
              </p:ext>
            </p:extLst>
          </p:nvPr>
        </p:nvGraphicFramePr>
        <p:xfrm>
          <a:off x="2411760" y="3140968"/>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820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so far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8356245"/>
              </p:ext>
            </p:extLst>
          </p:nvPr>
        </p:nvGraphicFramePr>
        <p:xfrm>
          <a:off x="467544" y="1700808"/>
          <a:ext cx="8064898" cy="1135380"/>
        </p:xfrm>
        <a:graphic>
          <a:graphicData uri="http://schemas.openxmlformats.org/drawingml/2006/table">
            <a:tbl>
              <a:tblPr>
                <a:tableStyleId>{5C22544A-7EE6-4342-B048-85BDC9FD1C3A}</a:tableStyleId>
              </a:tblPr>
              <a:tblGrid>
                <a:gridCol w="1961016"/>
                <a:gridCol w="2173016"/>
                <a:gridCol w="1775514"/>
                <a:gridCol w="2155352"/>
              </a:tblGrid>
              <a:tr h="190500">
                <a:tc gridSpan="4">
                  <a:txBody>
                    <a:bodyPr/>
                    <a:lstStyle/>
                    <a:p>
                      <a:pPr algn="ctr" fontAlgn="b"/>
                      <a:r>
                        <a:rPr lang="en-GB" sz="1800" u="none" strike="noStrike" dirty="0" smtClean="0">
                          <a:effectLst/>
                        </a:rPr>
                        <a:t>Decision </a:t>
                      </a:r>
                      <a:r>
                        <a:rPr lang="en-GB" sz="1800" u="none" strike="noStrike" dirty="0">
                          <a:effectLst/>
                        </a:rPr>
                        <a:t>to Issue EHCP</a:t>
                      </a:r>
                      <a:endParaRPr lang="en-GB" sz="1800" b="1" i="1"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pPr algn="l" fontAlgn="b"/>
                      <a:endParaRPr lang="en-GB" sz="1800" b="0" i="0" u="none" strike="noStrike" dirty="0">
                        <a:solidFill>
                          <a:srgbClr val="000000"/>
                        </a:solidFill>
                        <a:effectLst/>
                        <a:latin typeface="Calibri"/>
                      </a:endParaRPr>
                    </a:p>
                  </a:txBody>
                  <a:tcPr marL="9525" marR="9525" marT="9525" marB="0" anchor="b"/>
                </a:tc>
                <a:tc hMerge="1">
                  <a:txBody>
                    <a:bodyPr/>
                    <a:lstStyle/>
                    <a:p>
                      <a:pPr algn="l" fontAlgn="b"/>
                      <a:endParaRPr lang="en-GB" sz="1800" b="0" i="0" u="none" strike="noStrike" dirty="0">
                        <a:solidFill>
                          <a:srgbClr val="000000"/>
                        </a:solidFill>
                        <a:effectLst/>
                        <a:latin typeface="Calibri"/>
                      </a:endParaRPr>
                    </a:p>
                  </a:txBody>
                  <a:tcPr marL="9525" marR="9525" marT="9525" marB="0" anchor="b"/>
                </a:tc>
              </a:tr>
              <a:tr h="190500">
                <a:tc gridSpan="2">
                  <a:txBody>
                    <a:bodyPr/>
                    <a:lstStyle/>
                    <a:p>
                      <a:pPr algn="l" fontAlgn="b"/>
                      <a:r>
                        <a:rPr lang="en-GB" sz="1800" u="none" strike="noStrike" dirty="0">
                          <a:effectLst/>
                        </a:rPr>
                        <a:t>Total </a:t>
                      </a:r>
                      <a:r>
                        <a:rPr lang="en-GB" sz="1800" u="none" strike="noStrike" dirty="0" smtClean="0">
                          <a:effectLst/>
                        </a:rPr>
                        <a:t>Submissions</a:t>
                      </a:r>
                      <a:endParaRPr lang="en-GB" sz="1800" b="0" i="0" u="none" strike="noStrike" dirty="0">
                        <a:solidFill>
                          <a:srgbClr val="000000"/>
                        </a:solidFill>
                        <a:effectLst/>
                        <a:latin typeface="Calibri"/>
                      </a:endParaRPr>
                    </a:p>
                  </a:txBody>
                  <a:tcPr marL="9525" marR="9525" marT="9525" marB="0" anchor="b"/>
                </a:tc>
                <a:tc hMerge="1">
                  <a:txBody>
                    <a:bodyPr/>
                    <a:lstStyle/>
                    <a:p>
                      <a:endParaRPr lang="en-GB"/>
                    </a:p>
                  </a:txBody>
                  <a:tcPr/>
                </a:tc>
                <a:tc>
                  <a:txBody>
                    <a:bodyPr/>
                    <a:lstStyle/>
                    <a:p>
                      <a:pPr algn="l" fontAlgn="b"/>
                      <a:endParaRPr lang="en-GB" sz="1800" b="0" i="0" u="none" strike="noStrike">
                        <a:solidFill>
                          <a:srgbClr val="000000"/>
                        </a:solidFill>
                        <a:effectLst/>
                        <a:latin typeface="Calibri"/>
                      </a:endParaRPr>
                    </a:p>
                  </a:txBody>
                  <a:tcPr marL="9525" marR="9525" marT="9525" marB="0" anchor="b"/>
                </a:tc>
                <a:tc>
                  <a:txBody>
                    <a:bodyPr/>
                    <a:lstStyle/>
                    <a:p>
                      <a:pPr algn="r" fontAlgn="b"/>
                      <a:r>
                        <a:rPr lang="en-GB" sz="1800" u="none" strike="noStrike">
                          <a:effectLst/>
                        </a:rPr>
                        <a:t>196</a:t>
                      </a:r>
                      <a:endParaRPr lang="en-GB" sz="1800" b="0" i="0" u="none" strike="noStrike">
                        <a:solidFill>
                          <a:srgbClr val="000000"/>
                        </a:solidFill>
                        <a:effectLst/>
                        <a:latin typeface="Calibri"/>
                      </a:endParaRPr>
                    </a:p>
                  </a:txBody>
                  <a:tcPr marL="9525" marR="9525" marT="9525" marB="0" anchor="b"/>
                </a:tc>
              </a:tr>
              <a:tr h="190500">
                <a:tc>
                  <a:txBody>
                    <a:bodyPr/>
                    <a:lstStyle/>
                    <a:p>
                      <a:pPr algn="l" fontAlgn="b"/>
                      <a:r>
                        <a:rPr lang="en-GB" sz="1800" u="none" strike="noStrike" dirty="0">
                          <a:effectLst/>
                        </a:rPr>
                        <a:t>Agreed</a:t>
                      </a:r>
                      <a:endParaRPr lang="en-GB" sz="1800" b="0" i="0" u="none" strike="noStrike" dirty="0">
                        <a:solidFill>
                          <a:srgbClr val="000000"/>
                        </a:solidFill>
                        <a:effectLst/>
                        <a:latin typeface="Calibri"/>
                      </a:endParaRPr>
                    </a:p>
                  </a:txBody>
                  <a:tcPr marL="9525" marR="9525" marT="9525" marB="0" anchor="b"/>
                </a:tc>
                <a:tc>
                  <a:txBody>
                    <a:bodyPr/>
                    <a:lstStyle/>
                    <a:p>
                      <a:pPr algn="l" fontAlgn="b"/>
                      <a:endParaRPr lang="en-GB" sz="1800" b="0" i="0" u="none" strike="noStrike">
                        <a:solidFill>
                          <a:srgbClr val="000000"/>
                        </a:solidFill>
                        <a:effectLst/>
                        <a:latin typeface="Calibri"/>
                      </a:endParaRPr>
                    </a:p>
                  </a:txBody>
                  <a:tcPr marL="9525" marR="9525" marT="9525" marB="0" anchor="b"/>
                </a:tc>
                <a:tc>
                  <a:txBody>
                    <a:bodyPr/>
                    <a:lstStyle/>
                    <a:p>
                      <a:pPr algn="l" fontAlgn="b"/>
                      <a:endParaRPr lang="en-GB" sz="1800" b="0" i="0" u="none" strike="noStrike">
                        <a:solidFill>
                          <a:srgbClr val="000000"/>
                        </a:solidFill>
                        <a:effectLst/>
                        <a:latin typeface="Calibri"/>
                      </a:endParaRPr>
                    </a:p>
                  </a:txBody>
                  <a:tcPr marL="9525" marR="9525" marT="9525" marB="0" anchor="b"/>
                </a:tc>
                <a:tc>
                  <a:txBody>
                    <a:bodyPr/>
                    <a:lstStyle/>
                    <a:p>
                      <a:pPr algn="r" fontAlgn="b"/>
                      <a:r>
                        <a:rPr lang="en-GB" sz="1800" u="none" strike="noStrike">
                          <a:effectLst/>
                        </a:rPr>
                        <a:t>150</a:t>
                      </a:r>
                      <a:endParaRPr lang="en-GB" sz="1800" b="0" i="0" u="none" strike="noStrike">
                        <a:solidFill>
                          <a:srgbClr val="000000"/>
                        </a:solidFill>
                        <a:effectLst/>
                        <a:latin typeface="Calibri"/>
                      </a:endParaRPr>
                    </a:p>
                  </a:txBody>
                  <a:tcPr marL="9525" marR="9525" marT="9525" marB="0" anchor="b"/>
                </a:tc>
              </a:tr>
              <a:tr h="190500">
                <a:tc>
                  <a:txBody>
                    <a:bodyPr/>
                    <a:lstStyle/>
                    <a:p>
                      <a:pPr algn="l" fontAlgn="b"/>
                      <a:r>
                        <a:rPr lang="en-GB" sz="1800" u="none" strike="noStrike" dirty="0">
                          <a:effectLst/>
                        </a:rPr>
                        <a:t>Declined</a:t>
                      </a:r>
                      <a:endParaRPr lang="en-GB" sz="1800" b="0" i="0" u="none" strike="noStrike" dirty="0">
                        <a:solidFill>
                          <a:srgbClr val="000000"/>
                        </a:solidFill>
                        <a:effectLst/>
                        <a:latin typeface="Calibri"/>
                      </a:endParaRPr>
                    </a:p>
                  </a:txBody>
                  <a:tcPr marL="9525" marR="9525" marT="9525" marB="0" anchor="b"/>
                </a:tc>
                <a:tc>
                  <a:txBody>
                    <a:bodyPr/>
                    <a:lstStyle/>
                    <a:p>
                      <a:pPr algn="l" fontAlgn="b"/>
                      <a:endParaRPr lang="en-GB" sz="1800" b="0" i="0" u="none" strike="noStrike" dirty="0">
                        <a:solidFill>
                          <a:srgbClr val="000000"/>
                        </a:solidFill>
                        <a:effectLst/>
                        <a:latin typeface="Calibri"/>
                      </a:endParaRPr>
                    </a:p>
                  </a:txBody>
                  <a:tcPr marL="9525" marR="9525" marT="9525" marB="0" anchor="b"/>
                </a:tc>
                <a:tc>
                  <a:txBody>
                    <a:bodyPr/>
                    <a:lstStyle/>
                    <a:p>
                      <a:pPr algn="l" fontAlgn="b"/>
                      <a:endParaRPr lang="en-GB" sz="1800" b="0" i="0" u="none" strike="noStrike" dirty="0">
                        <a:solidFill>
                          <a:srgbClr val="000000"/>
                        </a:solidFill>
                        <a:effectLst/>
                        <a:latin typeface="Calibri"/>
                      </a:endParaRPr>
                    </a:p>
                  </a:txBody>
                  <a:tcPr marL="9525" marR="9525" marT="9525" marB="0" anchor="b"/>
                </a:tc>
                <a:tc>
                  <a:txBody>
                    <a:bodyPr/>
                    <a:lstStyle/>
                    <a:p>
                      <a:pPr algn="r" fontAlgn="b"/>
                      <a:r>
                        <a:rPr lang="en-GB" sz="1800" u="none" strike="noStrike" dirty="0">
                          <a:effectLst/>
                        </a:rPr>
                        <a:t>46</a:t>
                      </a:r>
                      <a:endParaRPr lang="en-GB" sz="1800" b="0"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4052557161"/>
              </p:ext>
            </p:extLst>
          </p:nvPr>
        </p:nvGraphicFramePr>
        <p:xfrm>
          <a:off x="2483768" y="2564904"/>
          <a:ext cx="4962525" cy="4429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5717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Senco Support</a:t>
            </a:r>
            <a:endParaRPr lang="en-GB" dirty="0"/>
          </a:p>
        </p:txBody>
      </p:sp>
      <p:sp>
        <p:nvSpPr>
          <p:cNvPr id="3" name="Content Placeholder 2"/>
          <p:cNvSpPr>
            <a:spLocks noGrp="1"/>
          </p:cNvSpPr>
          <p:nvPr>
            <p:ph idx="1"/>
          </p:nvPr>
        </p:nvSpPr>
        <p:spPr/>
        <p:txBody>
          <a:bodyPr/>
          <a:lstStyle/>
          <a:p>
            <a:r>
              <a:rPr lang="en-GB" dirty="0" smtClean="0"/>
              <a:t>Data regarding Panel Statistics can be found on BSOL: </a:t>
            </a:r>
            <a:r>
              <a:rPr lang="en-GB" dirty="0" smtClean="0">
                <a:solidFill>
                  <a:schemeClr val="tx2">
                    <a:lumMod val="60000"/>
                    <a:lumOff val="40000"/>
                  </a:schemeClr>
                </a:solidFill>
              </a:rPr>
              <a:t>SEND / Senco Support / News and Updates</a:t>
            </a:r>
          </a:p>
          <a:p>
            <a:r>
              <a:rPr lang="en-GB" dirty="0" smtClean="0"/>
              <a:t>Examples of good submissions:</a:t>
            </a:r>
            <a:endParaRPr lang="en-GB" dirty="0"/>
          </a:p>
        </p:txBody>
      </p:sp>
    </p:spTree>
    <p:extLst>
      <p:ext uri="{BB962C8B-B14F-4D97-AF65-F5344CB8AC3E}">
        <p14:creationId xmlns:p14="http://schemas.microsoft.com/office/powerpoint/2010/main" val="1607840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srcRect/>
          <a:stretch>
            <a:fillRect/>
          </a:stretch>
        </p:blipFill>
        <p:spPr bwMode="auto">
          <a:xfrm>
            <a:off x="-814" y="4908872"/>
            <a:ext cx="3888432" cy="1949128"/>
          </a:xfrm>
          <a:prstGeom prst="rect">
            <a:avLst/>
          </a:prstGeom>
          <a:noFill/>
          <a:ln w="9525">
            <a:noFill/>
            <a:miter lim="800000"/>
            <a:headEnd/>
            <a:tailEnd/>
          </a:ln>
        </p:spPr>
      </p:pic>
      <p:sp>
        <p:nvSpPr>
          <p:cNvPr id="2" name="Title 1"/>
          <p:cNvSpPr>
            <a:spLocks noGrp="1"/>
          </p:cNvSpPr>
          <p:nvPr>
            <p:ph type="ctrTitle"/>
          </p:nvPr>
        </p:nvSpPr>
        <p:spPr>
          <a:xfrm>
            <a:off x="685800" y="1052737"/>
            <a:ext cx="7772400" cy="2547714"/>
          </a:xfrm>
        </p:spPr>
        <p:txBody>
          <a:bodyPr>
            <a:noAutofit/>
          </a:bodyPr>
          <a:lstStyle/>
          <a:p>
            <a:r>
              <a:rPr lang="en-US" sz="4800" b="1" dirty="0" smtClean="0"/>
              <a:t>Preparing for your</a:t>
            </a:r>
            <a:br>
              <a:rPr lang="en-US" sz="4800" b="1" dirty="0" smtClean="0"/>
            </a:br>
            <a:r>
              <a:rPr lang="en-US" sz="6600" b="1" dirty="0" smtClean="0"/>
              <a:t>SCHOOL BASED </a:t>
            </a:r>
            <a:br>
              <a:rPr lang="en-US" sz="6600" b="1" dirty="0" smtClean="0"/>
            </a:br>
            <a:r>
              <a:rPr lang="en-US" sz="6600" b="1" dirty="0" smtClean="0"/>
              <a:t>SEND</a:t>
            </a:r>
            <a:r>
              <a:rPr lang="en-GB" sz="6600" dirty="0" smtClean="0"/>
              <a:t> </a:t>
            </a:r>
            <a:r>
              <a:rPr lang="en-US" sz="6600" b="1" dirty="0"/>
              <a:t>REVIEW</a:t>
            </a:r>
            <a:endParaRPr lang="en-GB" sz="6600" b="1" dirty="0"/>
          </a:p>
        </p:txBody>
      </p:sp>
      <p:sp>
        <p:nvSpPr>
          <p:cNvPr id="3" name="Subtitle 2"/>
          <p:cNvSpPr>
            <a:spLocks noGrp="1"/>
          </p:cNvSpPr>
          <p:nvPr>
            <p:ph type="subTitle" idx="1"/>
          </p:nvPr>
        </p:nvSpPr>
        <p:spPr>
          <a:xfrm>
            <a:off x="1475656" y="3933056"/>
            <a:ext cx="6400800" cy="1752600"/>
          </a:xfrm>
        </p:spPr>
        <p:txBody>
          <a:bodyPr/>
          <a:lstStyle/>
          <a:p>
            <a:r>
              <a:rPr lang="en-GB" dirty="0" smtClean="0"/>
              <a:t>Dr Ruth Dennis </a:t>
            </a:r>
          </a:p>
          <a:p>
            <a:r>
              <a:rPr lang="en-GB" dirty="0" smtClean="0"/>
              <a:t>Principal Educational Psychologist</a:t>
            </a:r>
          </a:p>
          <a:p>
            <a:r>
              <a:rPr lang="en-GB" dirty="0" smtClean="0"/>
              <a:t>February 2018</a:t>
            </a:r>
            <a:endParaRPr lang="en-GB" dirty="0"/>
          </a:p>
        </p:txBody>
      </p:sp>
    </p:spTree>
    <p:extLst>
      <p:ext uri="{BB962C8B-B14F-4D97-AF65-F5344CB8AC3E}">
        <p14:creationId xmlns:p14="http://schemas.microsoft.com/office/powerpoint/2010/main" val="2677420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a SEND review?</a:t>
            </a:r>
            <a:endParaRPr lang="en-GB" dirty="0"/>
          </a:p>
        </p:txBody>
      </p:sp>
      <p:sp>
        <p:nvSpPr>
          <p:cNvPr id="3" name="Content Placeholder 2"/>
          <p:cNvSpPr>
            <a:spLocks noGrp="1"/>
          </p:cNvSpPr>
          <p:nvPr>
            <p:ph idx="1"/>
          </p:nvPr>
        </p:nvSpPr>
        <p:spPr/>
        <p:txBody>
          <a:bodyPr>
            <a:normAutofit/>
          </a:bodyPr>
          <a:lstStyle/>
          <a:p>
            <a:r>
              <a:rPr lang="en-US" dirty="0" smtClean="0"/>
              <a:t>It links to the Bradford District Plan: </a:t>
            </a:r>
            <a:r>
              <a:rPr lang="en-GB" i="1" dirty="0" smtClean="0"/>
              <a:t>A Great Start And Good Schools For All Our Children</a:t>
            </a:r>
          </a:p>
          <a:p>
            <a:endParaRPr lang="en-GB" sz="900" i="1" dirty="0" smtClean="0"/>
          </a:p>
          <a:p>
            <a:r>
              <a:rPr lang="en-US" dirty="0"/>
              <a:t> </a:t>
            </a:r>
            <a:r>
              <a:rPr lang="en-US" dirty="0" smtClean="0"/>
              <a:t>A </a:t>
            </a:r>
            <a:r>
              <a:rPr lang="en-US" dirty="0"/>
              <a:t>SEND review </a:t>
            </a:r>
            <a:r>
              <a:rPr lang="en-US" dirty="0" smtClean="0"/>
              <a:t>helps </a:t>
            </a:r>
            <a:r>
              <a:rPr lang="en-US" dirty="0"/>
              <a:t>to ensure that all children, in all educational settings, achieve their very best, including the skills and qualifications that they need for successful transition, further education and employment</a:t>
            </a:r>
            <a:r>
              <a:rPr lang="en-US" dirty="0" smtClean="0"/>
              <a:t>.</a:t>
            </a:r>
          </a:p>
          <a:p>
            <a:endParaRPr lang="en-US" sz="1100" dirty="0" smtClean="0"/>
          </a:p>
          <a:p>
            <a:pPr marL="0" indent="0">
              <a:buNone/>
            </a:pPr>
            <a:endParaRPr lang="en-GB" dirty="0"/>
          </a:p>
        </p:txBody>
      </p:sp>
      <p:pic>
        <p:nvPicPr>
          <p:cNvPr id="4" name="Picture 3"/>
          <p:cNvPicPr/>
          <p:nvPr/>
        </p:nvPicPr>
        <p:blipFill>
          <a:blip r:embed="rId2"/>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3357032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 Approach</a:t>
            </a:r>
            <a:endParaRPr lang="en-GB" dirty="0"/>
          </a:p>
        </p:txBody>
      </p:sp>
      <p:sp>
        <p:nvSpPr>
          <p:cNvPr id="3" name="Content Placeholder 2"/>
          <p:cNvSpPr>
            <a:spLocks noGrp="1"/>
          </p:cNvSpPr>
          <p:nvPr>
            <p:ph idx="1"/>
          </p:nvPr>
        </p:nvSpPr>
        <p:spPr/>
        <p:txBody>
          <a:bodyPr/>
          <a:lstStyle/>
          <a:p>
            <a:r>
              <a:rPr lang="en-GB" dirty="0" smtClean="0"/>
              <a:t>The SEN Review is intended as an iterative process.</a:t>
            </a:r>
          </a:p>
          <a:p>
            <a:r>
              <a:rPr lang="en-GB" dirty="0" smtClean="0"/>
              <a:t>It is carried out in the spirit of collaboration and mutual support;</a:t>
            </a:r>
          </a:p>
          <a:p>
            <a:r>
              <a:rPr lang="en-GB" dirty="0" smtClean="0"/>
              <a:t>The aim is for schools to identify strengths and areas for development in their SEN provision, and implement a plan to move this forward.</a:t>
            </a:r>
            <a:endParaRPr lang="en-GB" dirty="0"/>
          </a:p>
        </p:txBody>
      </p:sp>
      <p:pic>
        <p:nvPicPr>
          <p:cNvPr id="4" name="Picture 3"/>
          <p:cNvPicPr/>
          <p:nvPr/>
        </p:nvPicPr>
        <p:blipFill>
          <a:blip r:embed="rId2"/>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193230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SEND Review Background</a:t>
            </a:r>
            <a:endParaRPr lang="en-GB" dirty="0"/>
          </a:p>
        </p:txBody>
      </p:sp>
      <p:sp>
        <p:nvSpPr>
          <p:cNvPr id="3" name="Content Placeholder 2"/>
          <p:cNvSpPr>
            <a:spLocks noGrp="1"/>
          </p:cNvSpPr>
          <p:nvPr>
            <p:ph idx="1"/>
          </p:nvPr>
        </p:nvSpPr>
        <p:spPr/>
        <p:txBody>
          <a:bodyPr>
            <a:normAutofit/>
          </a:bodyPr>
          <a:lstStyle/>
          <a:p>
            <a:r>
              <a:rPr lang="en-GB" sz="2800" dirty="0" smtClean="0"/>
              <a:t>Devised by London Leadership Strategy in </a:t>
            </a:r>
            <a:r>
              <a:rPr lang="en-GB" sz="2800" dirty="0"/>
              <a:t>partnership with over forty outstanding special and mainstream schools, as well as organisations such as Contact a Family, Ofsted, the Council for Disabled Children, the Institute of Education and the Teaching Schools Council. </a:t>
            </a:r>
            <a:endParaRPr lang="en-GB" sz="2800" dirty="0" smtClean="0"/>
          </a:p>
          <a:p>
            <a:endParaRPr lang="en-GB" sz="1000" dirty="0" smtClean="0"/>
          </a:p>
          <a:p>
            <a:r>
              <a:rPr lang="en-GB" sz="2800" dirty="0" smtClean="0"/>
              <a:t>More than </a:t>
            </a:r>
            <a:r>
              <a:rPr lang="en-GB" sz="2800" dirty="0"/>
              <a:t>200 schools </a:t>
            </a:r>
            <a:r>
              <a:rPr lang="en-GB" sz="2800" dirty="0" smtClean="0"/>
              <a:t>have completed the SEND review programme.</a:t>
            </a:r>
          </a:p>
          <a:p>
            <a:pPr marL="0" indent="0">
              <a:buNone/>
            </a:pPr>
            <a:endParaRPr lang="en-GB" sz="2400" dirty="0" smtClean="0"/>
          </a:p>
        </p:txBody>
      </p:sp>
      <p:pic>
        <p:nvPicPr>
          <p:cNvPr id="4" name="Picture 3"/>
          <p:cNvPicPr/>
          <p:nvPr/>
        </p:nvPicPr>
        <p:blipFill>
          <a:blip r:embed="rId3"/>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4218309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SEND Review Process</a:t>
            </a:r>
            <a:br>
              <a:rPr lang="en-GB" dirty="0" smtClean="0"/>
            </a:br>
            <a:r>
              <a:rPr lang="en-GB" dirty="0" smtClean="0"/>
              <a:t>Phase 1</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32025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p:nvPr/>
        </p:nvPicPr>
        <p:blipFill>
          <a:blip r:embed="rId7"/>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2072405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SEND Review Process</a:t>
            </a:r>
            <a:br>
              <a:rPr lang="en-GB" dirty="0" smtClean="0"/>
            </a:br>
            <a:r>
              <a:rPr lang="en-GB" dirty="0" smtClean="0"/>
              <a:t>Phase 2</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1577022"/>
              </p:ext>
            </p:extLst>
          </p:nvPr>
        </p:nvGraphicFramePr>
        <p:xfrm>
          <a:off x="457200" y="476672"/>
          <a:ext cx="822960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p:nvPr/>
        </p:nvPicPr>
        <p:blipFill>
          <a:blip r:embed="rId7"/>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1223201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Audit Areas of Focus</a:t>
            </a:r>
            <a:endParaRPr lang="en-GB" dirty="0"/>
          </a:p>
        </p:txBody>
      </p:sp>
      <p:sp>
        <p:nvSpPr>
          <p:cNvPr id="5" name="Content Placeholder 4"/>
          <p:cNvSpPr>
            <a:spLocks noGrp="1"/>
          </p:cNvSpPr>
          <p:nvPr>
            <p:ph idx="1"/>
          </p:nvPr>
        </p:nvSpPr>
        <p:spPr/>
        <p:txBody>
          <a:bodyPr>
            <a:normAutofit fontScale="92500" lnSpcReduction="20000"/>
          </a:bodyPr>
          <a:lstStyle/>
          <a:p>
            <a:r>
              <a:rPr lang="en-GB" dirty="0"/>
              <a:t>Outcomes for pupils with SEND</a:t>
            </a:r>
          </a:p>
          <a:p>
            <a:r>
              <a:rPr lang="en-GB" dirty="0"/>
              <a:t>Leadership of SEND</a:t>
            </a:r>
          </a:p>
          <a:p>
            <a:r>
              <a:rPr lang="en-GB" dirty="0"/>
              <a:t>The Quality of Teaching and Learning for Pupils with SEND</a:t>
            </a:r>
          </a:p>
          <a:p>
            <a:r>
              <a:rPr lang="en-GB" dirty="0"/>
              <a:t>Working with Pupils and Parents/Carers of Pupils with SEND</a:t>
            </a:r>
          </a:p>
          <a:p>
            <a:r>
              <a:rPr lang="en-GB" dirty="0"/>
              <a:t>Assessment and Identification</a:t>
            </a:r>
          </a:p>
          <a:p>
            <a:r>
              <a:rPr lang="en-GB" dirty="0"/>
              <a:t>Monitoring, Tracking and Evaluation</a:t>
            </a:r>
          </a:p>
          <a:p>
            <a:r>
              <a:rPr lang="en-GB" dirty="0"/>
              <a:t>The Efficient Use of Resources</a:t>
            </a:r>
          </a:p>
          <a:p>
            <a:r>
              <a:rPr lang="en-GB" dirty="0"/>
              <a:t>The Quality of SEND Provision</a:t>
            </a:r>
          </a:p>
          <a:p>
            <a:pPr marL="0">
              <a:lnSpc>
                <a:spcPct val="115000"/>
              </a:lnSpc>
              <a:spcAft>
                <a:spcPts val="1000"/>
              </a:spcAft>
            </a:pPr>
            <a:endParaRPr lang="en-GB" sz="3600" dirty="0">
              <a:solidFill>
                <a:schemeClr val="dk1"/>
              </a:solidFill>
            </a:endParaRPr>
          </a:p>
          <a:p>
            <a:pPr>
              <a:lnSpc>
                <a:spcPct val="115000"/>
              </a:lnSpc>
            </a:pPr>
            <a:endParaRPr lang="en-GB" sz="3600" dirty="0">
              <a:solidFill>
                <a:schemeClr val="dk1"/>
              </a:solidFill>
            </a:endParaRPr>
          </a:p>
          <a:p>
            <a:pPr>
              <a:lnSpc>
                <a:spcPct val="115000"/>
              </a:lnSpc>
            </a:pPr>
            <a:endParaRPr lang="en-GB" sz="3600" dirty="0"/>
          </a:p>
          <a:p>
            <a:pPr>
              <a:lnSpc>
                <a:spcPct val="115000"/>
              </a:lnSpc>
            </a:pPr>
            <a:endParaRPr lang="en-GB" sz="3600" dirty="0"/>
          </a:p>
          <a:p>
            <a:pPr>
              <a:lnSpc>
                <a:spcPct val="115000"/>
              </a:lnSpc>
            </a:pPr>
            <a:endParaRPr lang="en-GB" dirty="0" smtClean="0"/>
          </a:p>
          <a:p>
            <a:pPr>
              <a:lnSpc>
                <a:spcPct val="115000"/>
              </a:lnSpc>
            </a:pPr>
            <a:endParaRPr lang="en-GB" sz="3600" dirty="0"/>
          </a:p>
          <a:p>
            <a:endParaRPr lang="en-GB" dirty="0">
              <a:solidFill>
                <a:schemeClr val="dk1"/>
              </a:solidFill>
            </a:endParaRPr>
          </a:p>
          <a:p>
            <a:endParaRPr lang="en-GB" dirty="0"/>
          </a:p>
        </p:txBody>
      </p:sp>
      <p:pic>
        <p:nvPicPr>
          <p:cNvPr id="8" name="Picture 7"/>
          <p:cNvPicPr/>
          <p:nvPr/>
        </p:nvPicPr>
        <p:blipFill>
          <a:blip r:embed="rId2"/>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787712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674972697"/>
              </p:ext>
            </p:extLst>
          </p:nvPr>
        </p:nvGraphicFramePr>
        <p:xfrm>
          <a:off x="611560" y="1916832"/>
          <a:ext cx="7560840" cy="3837932"/>
        </p:xfrm>
        <a:graphic>
          <a:graphicData uri="http://schemas.openxmlformats.org/drawingml/2006/table">
            <a:tbl>
              <a:tblPr firstRow="1" bandRow="1">
                <a:tableStyleId>{5940675A-B579-460E-94D1-54222C63F5DA}</a:tableStyleId>
              </a:tblPr>
              <a:tblGrid>
                <a:gridCol w="5796154"/>
                <a:gridCol w="1764686"/>
              </a:tblGrid>
              <a:tr h="601831">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n-GB" sz="2000" dirty="0" smtClean="0">
                          <a:effectLst/>
                          <a:latin typeface="Calibri"/>
                          <a:ea typeface="Calibri"/>
                          <a:cs typeface="Times New Roman"/>
                        </a:rPr>
                        <a:t>Welcome – </a:t>
                      </a:r>
                      <a:r>
                        <a:rPr lang="en-GB" sz="2000" dirty="0" smtClean="0">
                          <a:effectLst/>
                          <a:latin typeface="+mn-lt"/>
                          <a:ea typeface="Calibri"/>
                          <a:cs typeface="Times New Roman"/>
                        </a:rPr>
                        <a:t>Senco Update</a:t>
                      </a:r>
                    </a:p>
                    <a:p>
                      <a:pPr marL="0" lvl="0" indent="0">
                        <a:lnSpc>
                          <a:spcPct val="115000"/>
                        </a:lnSpc>
                        <a:spcAft>
                          <a:spcPts val="0"/>
                        </a:spcAft>
                        <a:buFont typeface="+mj-lt"/>
                        <a:buNone/>
                      </a:pPr>
                      <a:endParaRPr lang="en-GB" sz="2000" dirty="0" smtClean="0">
                        <a:effectLst/>
                        <a:latin typeface="Calibri"/>
                        <a:ea typeface="Calibri"/>
                        <a:cs typeface="Times New Roman"/>
                      </a:endParaRPr>
                    </a:p>
                  </a:txBody>
                  <a:tcPr/>
                </a:tc>
                <a:tc>
                  <a:txBody>
                    <a:bodyPr/>
                    <a:lstStyle/>
                    <a:p>
                      <a:r>
                        <a:rPr lang="en-GB" dirty="0" smtClean="0"/>
                        <a:t>9.00</a:t>
                      </a:r>
                      <a:endParaRPr lang="en-GB" dirty="0"/>
                    </a:p>
                  </a:txBody>
                  <a:tcPr/>
                </a:tc>
              </a:tr>
              <a:tr h="576064">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n-GB" sz="2000" dirty="0" smtClean="0">
                          <a:effectLst/>
                        </a:rPr>
                        <a:t>Single Panel ( EHCP) feedback</a:t>
                      </a:r>
                    </a:p>
                    <a:p>
                      <a:pPr marL="0" lvl="0" indent="0">
                        <a:lnSpc>
                          <a:spcPct val="115000"/>
                        </a:lnSpc>
                        <a:spcAft>
                          <a:spcPts val="0"/>
                        </a:spcAft>
                        <a:buFont typeface="+mj-lt"/>
                        <a:buNone/>
                      </a:pPr>
                      <a:r>
                        <a:rPr lang="en-GB" sz="2000" baseline="0" dirty="0" smtClean="0">
                          <a:effectLst/>
                          <a:latin typeface="Calibri"/>
                          <a:ea typeface="Calibri"/>
                          <a:cs typeface="Times New Roman"/>
                        </a:rPr>
                        <a:t>Ruth Dennis / Ronnie Hartley</a:t>
                      </a:r>
                      <a:endParaRPr lang="en-GB" sz="2000" dirty="0" smtClean="0">
                        <a:effectLst/>
                        <a:latin typeface="Calibri"/>
                        <a:ea typeface="Calibri"/>
                        <a:cs typeface="Times New Roman"/>
                      </a:endParaRPr>
                    </a:p>
                  </a:txBody>
                  <a:tcPr/>
                </a:tc>
                <a:tc>
                  <a:txBody>
                    <a:bodyPr/>
                    <a:lstStyle/>
                    <a:p>
                      <a:r>
                        <a:rPr lang="en-GB" dirty="0" smtClean="0"/>
                        <a:t>9.15</a:t>
                      </a:r>
                      <a:endParaRPr lang="en-GB" dirty="0"/>
                    </a:p>
                  </a:txBody>
                  <a:tcPr/>
                </a:tc>
              </a:tr>
              <a:tr h="576064">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n-GB" sz="2000" dirty="0" smtClean="0">
                          <a:effectLst/>
                        </a:rPr>
                        <a:t>School Based SEN review</a:t>
                      </a:r>
                    </a:p>
                  </a:txBody>
                  <a:tcPr/>
                </a:tc>
                <a:tc>
                  <a:txBody>
                    <a:bodyPr/>
                    <a:lstStyle/>
                    <a:p>
                      <a:r>
                        <a:rPr lang="en-GB" dirty="0" smtClean="0"/>
                        <a:t>9.45</a:t>
                      </a:r>
                      <a:endParaRPr lang="en-GB" dirty="0"/>
                    </a:p>
                  </a:txBody>
                  <a:tcPr/>
                </a:tc>
              </a:tr>
              <a:tr h="508095">
                <a:tc>
                  <a:txBody>
                    <a:bodyPr/>
                    <a:lstStyle/>
                    <a:p>
                      <a:pPr>
                        <a:buFont typeface="+mj-lt"/>
                        <a:buNone/>
                      </a:pPr>
                      <a:r>
                        <a:rPr lang="en-GB" sz="2000" dirty="0" smtClean="0">
                          <a:effectLst/>
                        </a:rPr>
                        <a:t>Networking Break / Bake sale in aid of '</a:t>
                      </a:r>
                      <a:r>
                        <a:rPr lang="en-GB" sz="2000" dirty="0" err="1" smtClean="0">
                          <a:effectLst/>
                        </a:rPr>
                        <a:t>Psychs</a:t>
                      </a:r>
                      <a:r>
                        <a:rPr lang="en-GB" sz="2000" dirty="0" smtClean="0">
                          <a:effectLst/>
                        </a:rPr>
                        <a:t> in the City'</a:t>
                      </a:r>
                      <a:endParaRPr lang="en-GB" sz="2000" dirty="0">
                        <a:effectLst/>
                      </a:endParaRPr>
                    </a:p>
                  </a:txBody>
                  <a:tcPr/>
                </a:tc>
                <a:tc>
                  <a:txBody>
                    <a:bodyPr/>
                    <a:lstStyle/>
                    <a:p>
                      <a:r>
                        <a:rPr lang="en-GB" dirty="0" smtClean="0"/>
                        <a:t>10.30</a:t>
                      </a:r>
                      <a:endParaRPr lang="en-GB" dirty="0"/>
                    </a:p>
                  </a:txBody>
                  <a:tcPr/>
                </a:tc>
              </a:tr>
              <a:tr h="525846">
                <a:tc>
                  <a:txBody>
                    <a:bodyPr/>
                    <a:lstStyle/>
                    <a:p>
                      <a:pPr>
                        <a:buFont typeface="+mj-lt"/>
                        <a:buNone/>
                      </a:pPr>
                      <a:r>
                        <a:rPr lang="en-GB" sz="2000" dirty="0" smtClean="0">
                          <a:effectLst/>
                        </a:rPr>
                        <a:t>CPD planning for 2018 - 19 / Introducing Shanidar</a:t>
                      </a:r>
                      <a:endParaRPr lang="en-GB" sz="2000" dirty="0">
                        <a:effectLst/>
                      </a:endParaRPr>
                    </a:p>
                  </a:txBody>
                  <a:tcPr/>
                </a:tc>
                <a:tc>
                  <a:txBody>
                    <a:bodyPr/>
                    <a:lstStyle/>
                    <a:p>
                      <a:r>
                        <a:rPr lang="en-GB" dirty="0" smtClean="0"/>
                        <a:t>11.00</a:t>
                      </a:r>
                      <a:endParaRPr lang="en-GB" dirty="0"/>
                    </a:p>
                  </a:txBody>
                  <a:tcPr/>
                </a:tc>
              </a:tr>
              <a:tr h="450022">
                <a:tc>
                  <a:txBody>
                    <a:bodyPr/>
                    <a:lstStyle/>
                    <a:p>
                      <a:r>
                        <a:rPr lang="en-GB" sz="2000" dirty="0" smtClean="0">
                          <a:effectLst/>
                          <a:latin typeface="Calibri"/>
                          <a:ea typeface="Calibri"/>
                          <a:cs typeface="Times New Roman"/>
                        </a:rPr>
                        <a:t>Any Questions</a:t>
                      </a:r>
                      <a:endParaRPr lang="en-GB" sz="3600" dirty="0"/>
                    </a:p>
                  </a:txBody>
                  <a:tcPr/>
                </a:tc>
                <a:tc>
                  <a:txBody>
                    <a:bodyPr/>
                    <a:lstStyle/>
                    <a:p>
                      <a:r>
                        <a:rPr lang="en-GB" dirty="0" smtClean="0"/>
                        <a:t>11.45</a:t>
                      </a:r>
                      <a:endParaRPr lang="en-GB" dirty="0"/>
                    </a:p>
                  </a:txBody>
                  <a:tcPr/>
                </a:tc>
              </a:tr>
            </a:tbl>
          </a:graphicData>
        </a:graphic>
      </p:graphicFrame>
    </p:spTree>
    <p:extLst>
      <p:ext uri="{BB962C8B-B14F-4D97-AF65-F5344CB8AC3E}">
        <p14:creationId xmlns:p14="http://schemas.microsoft.com/office/powerpoint/2010/main" val="2300315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we’ve learnt so far</a:t>
            </a:r>
            <a:endParaRPr lang="en-GB" dirty="0"/>
          </a:p>
        </p:txBody>
      </p:sp>
      <p:sp>
        <p:nvSpPr>
          <p:cNvPr id="9" name="Content Placeholder 8"/>
          <p:cNvSpPr>
            <a:spLocks noGrp="1"/>
          </p:cNvSpPr>
          <p:nvPr>
            <p:ph idx="1"/>
          </p:nvPr>
        </p:nvSpPr>
        <p:spPr>
          <a:xfrm>
            <a:off x="457200" y="1600200"/>
            <a:ext cx="8229600" cy="3773015"/>
          </a:xfrm>
        </p:spPr>
        <p:txBody>
          <a:bodyPr>
            <a:noAutofit/>
          </a:bodyPr>
          <a:lstStyle/>
          <a:p>
            <a:r>
              <a:rPr lang="en-GB" sz="1800" dirty="0"/>
              <a:t>TA’s use of feedback and questioning.</a:t>
            </a:r>
          </a:p>
          <a:p>
            <a:r>
              <a:rPr lang="en-GB" sz="1800" dirty="0"/>
              <a:t>Efficient use of limited TA support across the school</a:t>
            </a:r>
            <a:r>
              <a:rPr lang="en-GB" sz="1800" dirty="0" smtClean="0"/>
              <a:t>.</a:t>
            </a:r>
          </a:p>
          <a:p>
            <a:r>
              <a:rPr lang="en-GB" sz="1800" dirty="0"/>
              <a:t>Teaching assistants/monitoring of practice</a:t>
            </a:r>
          </a:p>
          <a:p>
            <a:pPr marL="0" indent="0">
              <a:buNone/>
            </a:pPr>
            <a:endParaRPr lang="en-GB" sz="1100" dirty="0">
              <a:ea typeface="Calibri"/>
              <a:cs typeface="Times New Roman"/>
            </a:endParaRPr>
          </a:p>
          <a:p>
            <a:r>
              <a:rPr lang="en-GB" sz="1800" dirty="0"/>
              <a:t> </a:t>
            </a:r>
            <a:r>
              <a:rPr lang="en-GB" sz="1800" dirty="0" smtClean="0"/>
              <a:t>Managing </a:t>
            </a:r>
            <a:r>
              <a:rPr lang="en-GB" sz="1800" dirty="0"/>
              <a:t>SEMH needs amongst boys in Y3 – both adult management and promoting child self regulation. </a:t>
            </a:r>
            <a:endParaRPr lang="en-GB" sz="1800" dirty="0" smtClean="0"/>
          </a:p>
          <a:p>
            <a:r>
              <a:rPr lang="en-GB" sz="1800" dirty="0"/>
              <a:t>Lunchtime experience for Year 4 students reported to have SEMH type difficulties</a:t>
            </a:r>
          </a:p>
          <a:p>
            <a:endParaRPr lang="en-GB" sz="1100" dirty="0"/>
          </a:p>
          <a:p>
            <a:r>
              <a:rPr lang="en-GB" sz="1800" dirty="0"/>
              <a:t>Identification of effective interventions </a:t>
            </a:r>
          </a:p>
          <a:p>
            <a:r>
              <a:rPr lang="en-GB" sz="1800" dirty="0" smtClean="0"/>
              <a:t>Reading </a:t>
            </a:r>
            <a:r>
              <a:rPr lang="en-GB" sz="1800" dirty="0"/>
              <a:t>Comprehension intervention </a:t>
            </a:r>
            <a:endParaRPr lang="en-GB" sz="1800" dirty="0" smtClean="0"/>
          </a:p>
          <a:p>
            <a:r>
              <a:rPr lang="en-GB" sz="1800" dirty="0"/>
              <a:t>Differentiating effectively across Year 2 in the core subjects.</a:t>
            </a:r>
          </a:p>
          <a:p>
            <a:endParaRPr lang="en-GB" sz="1200" dirty="0" smtClean="0"/>
          </a:p>
          <a:p>
            <a:r>
              <a:rPr lang="en-GB" sz="1800" dirty="0" smtClean="0"/>
              <a:t>SEND </a:t>
            </a:r>
            <a:r>
              <a:rPr lang="en-GB" sz="1800" dirty="0"/>
              <a:t>systems </a:t>
            </a:r>
            <a:r>
              <a:rPr lang="en-GB" sz="1800" dirty="0" smtClean="0"/>
              <a:t>support</a:t>
            </a:r>
            <a:endParaRPr lang="en-GB" sz="1800" dirty="0"/>
          </a:p>
          <a:p>
            <a:r>
              <a:rPr lang="en-GB" sz="1800" dirty="0" smtClean="0"/>
              <a:t>Incoming </a:t>
            </a:r>
            <a:r>
              <a:rPr lang="en-GB" sz="1800" dirty="0"/>
              <a:t>Year 7 cohort and % of students with </a:t>
            </a:r>
            <a:r>
              <a:rPr lang="en-GB" sz="1800" dirty="0" smtClean="0"/>
              <a:t>SEN</a:t>
            </a:r>
            <a:endParaRPr lang="en-GB" sz="1800" dirty="0"/>
          </a:p>
        </p:txBody>
      </p:sp>
      <p:pic>
        <p:nvPicPr>
          <p:cNvPr id="4" name="Picture 3"/>
          <p:cNvPicPr/>
          <p:nvPr/>
        </p:nvPicPr>
        <p:blipFill>
          <a:blip r:embed="rId2"/>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2165751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Evaluation of the SEND Review Process</a:t>
            </a:r>
            <a:endParaRPr lang="en-GB" dirty="0"/>
          </a:p>
        </p:txBody>
      </p:sp>
      <p:sp>
        <p:nvSpPr>
          <p:cNvPr id="3" name="Content Placeholder 2"/>
          <p:cNvSpPr>
            <a:spLocks noGrp="1"/>
          </p:cNvSpPr>
          <p:nvPr>
            <p:ph idx="1"/>
          </p:nvPr>
        </p:nvSpPr>
        <p:spPr/>
        <p:txBody>
          <a:bodyPr/>
          <a:lstStyle/>
          <a:p>
            <a:r>
              <a:rPr lang="en-GB" dirty="0" smtClean="0"/>
              <a:t>Feedback collated on process;</a:t>
            </a:r>
          </a:p>
          <a:p>
            <a:r>
              <a:rPr lang="en-GB" dirty="0" smtClean="0"/>
              <a:t>Amendments made in light of feedback;</a:t>
            </a:r>
          </a:p>
          <a:p>
            <a:r>
              <a:rPr lang="en-GB" dirty="0"/>
              <a:t>Further SEND review </a:t>
            </a:r>
            <a:r>
              <a:rPr lang="en-GB" dirty="0" smtClean="0"/>
              <a:t>cycles offered across district; </a:t>
            </a:r>
          </a:p>
          <a:p>
            <a:pPr marL="0" indent="0">
              <a:buNone/>
            </a:pPr>
            <a:endParaRPr lang="en-GB" dirty="0"/>
          </a:p>
          <a:p>
            <a:pPr marL="0" indent="0">
              <a:buNone/>
            </a:pPr>
            <a:endParaRPr lang="en-GB" dirty="0"/>
          </a:p>
        </p:txBody>
      </p:sp>
      <p:pic>
        <p:nvPicPr>
          <p:cNvPr id="4" name="Picture 3"/>
          <p:cNvPicPr/>
          <p:nvPr/>
        </p:nvPicPr>
        <p:blipFill>
          <a:blip r:embed="rId2"/>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4258182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lstStyle/>
          <a:p>
            <a:r>
              <a:rPr lang="en-GB" dirty="0" smtClean="0"/>
              <a:t>Discuss SEND review with your Senior Management Team;</a:t>
            </a:r>
          </a:p>
          <a:p>
            <a:r>
              <a:rPr lang="en-GB" dirty="0" smtClean="0"/>
              <a:t>Commission Review from EPT </a:t>
            </a:r>
          </a:p>
          <a:p>
            <a:r>
              <a:rPr lang="en-GB" dirty="0" smtClean="0"/>
              <a:t>(or collaborate with another school);</a:t>
            </a:r>
          </a:p>
          <a:p>
            <a:r>
              <a:rPr lang="en-GB" dirty="0" smtClean="0"/>
              <a:t>GET STARTED!</a:t>
            </a:r>
          </a:p>
        </p:txBody>
      </p:sp>
      <p:pic>
        <p:nvPicPr>
          <p:cNvPr id="4" name="Picture 3"/>
          <p:cNvPicPr/>
          <p:nvPr/>
        </p:nvPicPr>
        <p:blipFill>
          <a:blip r:embed="rId2"/>
          <a:srcRect/>
          <a:stretch>
            <a:fillRect/>
          </a:stretch>
        </p:blipFill>
        <p:spPr bwMode="auto">
          <a:xfrm>
            <a:off x="31017" y="5877272"/>
            <a:ext cx="1944216" cy="836712"/>
          </a:xfrm>
          <a:prstGeom prst="rect">
            <a:avLst/>
          </a:prstGeom>
          <a:noFill/>
          <a:ln w="9525">
            <a:noFill/>
            <a:miter lim="800000"/>
            <a:headEnd/>
            <a:tailEnd/>
          </a:ln>
        </p:spPr>
      </p:pic>
    </p:spTree>
    <p:extLst>
      <p:ext uri="{BB962C8B-B14F-4D97-AF65-F5344CB8AC3E}">
        <p14:creationId xmlns:p14="http://schemas.microsoft.com/office/powerpoint/2010/main" val="2552266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Networking Break</a:t>
            </a:r>
            <a:endParaRPr lang="en-GB" dirty="0"/>
          </a:p>
        </p:txBody>
      </p:sp>
      <p:sp>
        <p:nvSpPr>
          <p:cNvPr id="3" name="Content Placeholder 2"/>
          <p:cNvSpPr>
            <a:spLocks noGrp="1"/>
          </p:cNvSpPr>
          <p:nvPr>
            <p:ph idx="1"/>
          </p:nvPr>
        </p:nvSpPr>
        <p:spPr>
          <a:xfrm>
            <a:off x="467544" y="1556792"/>
            <a:ext cx="8229600" cy="4525963"/>
          </a:xfrm>
        </p:spPr>
        <p:txBody>
          <a:bodyPr>
            <a:normAutofit fontScale="25000" lnSpcReduction="20000"/>
          </a:bodyPr>
          <a:lstStyle/>
          <a:p>
            <a:r>
              <a:rPr lang="en-GB" sz="7000" dirty="0" smtClean="0"/>
              <a:t>Bradford's </a:t>
            </a:r>
            <a:r>
              <a:rPr lang="en-GB" sz="7000" dirty="0"/>
              <a:t>Educational Psychology Team </a:t>
            </a:r>
            <a:r>
              <a:rPr lang="en-GB" sz="7000" dirty="0" smtClean="0"/>
              <a:t>(</a:t>
            </a:r>
            <a:r>
              <a:rPr lang="en-GB" sz="7000" dirty="0" err="1" smtClean="0"/>
              <a:t>Psychs</a:t>
            </a:r>
            <a:r>
              <a:rPr lang="en-GB" sz="7000" dirty="0" smtClean="0"/>
              <a:t> </a:t>
            </a:r>
            <a:r>
              <a:rPr lang="en-GB" sz="7000" dirty="0"/>
              <a:t>in the City)  have signed up for a second </a:t>
            </a:r>
            <a:r>
              <a:rPr lang="en-GB" sz="7000" dirty="0" smtClean="0"/>
              <a:t>year </a:t>
            </a:r>
            <a:r>
              <a:rPr lang="en-GB" sz="7000" dirty="0"/>
              <a:t>to raise money for the Lord Mayor's Appeal in the annual Dragon Boat Festival.</a:t>
            </a:r>
            <a:br>
              <a:rPr lang="en-GB" sz="7000" dirty="0"/>
            </a:br>
            <a:r>
              <a:rPr lang="en-GB" sz="7000" dirty="0"/>
              <a:t/>
            </a:r>
            <a:br>
              <a:rPr lang="en-GB" sz="7000" dirty="0"/>
            </a:br>
            <a:r>
              <a:rPr lang="en-GB" sz="7000" dirty="0"/>
              <a:t>The charity appeal for the 2017/2018 Year is to be split between two local charities: Down Syndrome Training and Support Services and the Wishing Well Appeal</a:t>
            </a:r>
            <a:r>
              <a:rPr lang="en-GB" sz="7000" dirty="0" smtClean="0"/>
              <a:t>.</a:t>
            </a:r>
          </a:p>
          <a:p>
            <a:endParaRPr lang="en-GB" sz="7000" dirty="0"/>
          </a:p>
          <a:p>
            <a:pPr marL="0" indent="0">
              <a:buNone/>
            </a:pPr>
            <a:r>
              <a:rPr lang="en-GB" sz="11200" dirty="0"/>
              <a:t/>
            </a:r>
            <a:br>
              <a:rPr lang="en-GB" sz="11200" dirty="0"/>
            </a:br>
            <a:r>
              <a:rPr lang="en-GB" sz="11200" dirty="0"/>
              <a:t>                                </a:t>
            </a:r>
            <a:r>
              <a:rPr lang="en-GB" sz="11200" dirty="0" smtClean="0"/>
              <a:t>  +</a:t>
            </a:r>
            <a:endParaRPr lang="en-GB" sz="7000" dirty="0"/>
          </a:p>
          <a:p>
            <a:pPr marL="0" indent="0">
              <a:buNone/>
            </a:pPr>
            <a:r>
              <a:rPr lang="en-GB" sz="7000" dirty="0"/>
              <a:t> </a:t>
            </a:r>
          </a:p>
          <a:p>
            <a:pPr marL="0" indent="0">
              <a:buNone/>
            </a:pPr>
            <a:r>
              <a:rPr lang="en-GB" sz="7000" dirty="0"/>
              <a:t> </a:t>
            </a:r>
          </a:p>
          <a:p>
            <a:pPr marL="0" indent="0">
              <a:buNone/>
            </a:pPr>
            <a:r>
              <a:rPr lang="en-GB" sz="7000" dirty="0"/>
              <a:t> </a:t>
            </a:r>
          </a:p>
          <a:p>
            <a:pPr marL="0" indent="0">
              <a:buNone/>
            </a:pPr>
            <a:endParaRPr lang="en-GB" sz="7000" dirty="0"/>
          </a:p>
          <a:p>
            <a:pPr marL="0" indent="0" algn="ctr">
              <a:buNone/>
            </a:pPr>
            <a:r>
              <a:rPr lang="en-GB" sz="7000" dirty="0"/>
              <a:t>Any donations gratefully received</a:t>
            </a:r>
            <a:r>
              <a:rPr lang="en-GB" sz="7000" dirty="0" smtClean="0"/>
              <a:t>.</a:t>
            </a:r>
            <a:endParaRPr lang="en-GB" sz="7000" dirty="0"/>
          </a:p>
          <a:p>
            <a:pPr marL="0" indent="0" algn="ctr">
              <a:buNone/>
            </a:pPr>
            <a:r>
              <a:rPr lang="en-GB" sz="7000" dirty="0">
                <a:hlinkClick r:id="rId2"/>
              </a:rPr>
              <a:t>https://localgiving.org/fundraising/psychsinthecitydragonboat2018/</a:t>
            </a:r>
            <a:endParaRPr lang="en-GB" sz="7000" dirty="0"/>
          </a:p>
          <a:p>
            <a:pPr marL="0" indent="0" algn="ctr">
              <a:buNone/>
            </a:pPr>
            <a:r>
              <a:rPr lang="en-GB" sz="7000" dirty="0" smtClean="0"/>
              <a:t>Thanks </a:t>
            </a:r>
            <a:r>
              <a:rPr lang="en-GB" sz="7000" dirty="0"/>
              <a:t>for your support!</a:t>
            </a:r>
          </a:p>
          <a:p>
            <a:r>
              <a:rPr lang="en-GB" sz="7000" dirty="0"/>
              <a:t> </a:t>
            </a:r>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6" y="3335178"/>
            <a:ext cx="1476619" cy="137427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5976" y="3212693"/>
            <a:ext cx="2190750" cy="1619250"/>
          </a:xfrm>
          <a:prstGeom prst="rect">
            <a:avLst/>
          </a:prstGeom>
        </p:spPr>
      </p:pic>
    </p:spTree>
    <p:extLst>
      <p:ext uri="{BB962C8B-B14F-4D97-AF65-F5344CB8AC3E}">
        <p14:creationId xmlns:p14="http://schemas.microsoft.com/office/powerpoint/2010/main" val="866277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for 2018 - 19</a:t>
            </a:r>
            <a:endParaRPr lang="en-GB" dirty="0"/>
          </a:p>
        </p:txBody>
      </p:sp>
      <p:sp>
        <p:nvSpPr>
          <p:cNvPr id="3" name="Content Placeholder 2"/>
          <p:cNvSpPr>
            <a:spLocks noGrp="1"/>
          </p:cNvSpPr>
          <p:nvPr>
            <p:ph idx="1"/>
          </p:nvPr>
        </p:nvSpPr>
        <p:spPr/>
        <p:txBody>
          <a:bodyPr/>
          <a:lstStyle/>
          <a:p>
            <a:r>
              <a:rPr lang="en-GB" dirty="0" smtClean="0"/>
              <a:t>Initial feedback from first meeting (September 2017):</a:t>
            </a:r>
          </a:p>
          <a:p>
            <a:pPr lvl="1"/>
            <a:r>
              <a:rPr lang="en-GB" dirty="0" smtClean="0"/>
              <a:t>Opportunities to talk to other </a:t>
            </a:r>
            <a:r>
              <a:rPr lang="en-GB" dirty="0"/>
              <a:t>S</a:t>
            </a:r>
            <a:r>
              <a:rPr lang="en-GB" dirty="0" smtClean="0"/>
              <a:t>encos;</a:t>
            </a:r>
          </a:p>
          <a:p>
            <a:pPr lvl="1"/>
            <a:r>
              <a:rPr lang="en-GB" dirty="0" smtClean="0"/>
              <a:t>Updates on what's happening locally in relation to SEND;</a:t>
            </a:r>
          </a:p>
          <a:p>
            <a:pPr lvl="1"/>
            <a:r>
              <a:rPr lang="en-GB" dirty="0" smtClean="0"/>
              <a:t>National updates</a:t>
            </a:r>
          </a:p>
          <a:p>
            <a:pPr lvl="1"/>
            <a:r>
              <a:rPr lang="en-GB" dirty="0" smtClean="0"/>
              <a:t>Training in specific subject areas</a:t>
            </a:r>
          </a:p>
          <a:p>
            <a:r>
              <a:rPr lang="en-GB" dirty="0" smtClean="0"/>
              <a:t>How have we done?</a:t>
            </a:r>
            <a:endParaRPr lang="en-GB" dirty="0"/>
          </a:p>
          <a:p>
            <a:pPr lvl="1"/>
            <a:endParaRPr lang="en-GB" dirty="0" smtClean="0"/>
          </a:p>
          <a:p>
            <a:endParaRPr lang="en-GB" dirty="0"/>
          </a:p>
        </p:txBody>
      </p:sp>
    </p:spTree>
    <p:extLst>
      <p:ext uri="{BB962C8B-B14F-4D97-AF65-F5344CB8AC3E}">
        <p14:creationId xmlns:p14="http://schemas.microsoft.com/office/powerpoint/2010/main" val="3157066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and Skills audit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Senco role is complex and multi faceted;</a:t>
            </a:r>
          </a:p>
          <a:p>
            <a:pPr marL="457200" lvl="1" indent="0">
              <a:buNone/>
            </a:pPr>
            <a:endParaRPr lang="en-GB" sz="1200" dirty="0" smtClean="0"/>
          </a:p>
          <a:p>
            <a:pPr marL="457200" lvl="1" indent="0">
              <a:buNone/>
            </a:pPr>
            <a:r>
              <a:rPr lang="en-GB" dirty="0" smtClean="0"/>
              <a:t>	“Provide </a:t>
            </a:r>
            <a:r>
              <a:rPr lang="en-GB" dirty="0"/>
              <a:t>professional guidance to colleagues as </a:t>
            </a:r>
            <a:endParaRPr lang="en-GB" dirty="0" smtClean="0"/>
          </a:p>
          <a:p>
            <a:pPr marL="457200" lvl="1" indent="0">
              <a:buNone/>
            </a:pPr>
            <a:r>
              <a:rPr lang="en-GB" dirty="0"/>
              <a:t>	</a:t>
            </a:r>
            <a:r>
              <a:rPr lang="en-GB" dirty="0" smtClean="0"/>
              <a:t>part of </a:t>
            </a:r>
            <a:r>
              <a:rPr lang="en-GB" dirty="0"/>
              <a:t>their overall contribution to the strategic </a:t>
            </a:r>
            <a:r>
              <a:rPr lang="en-GB" dirty="0" smtClean="0"/>
              <a:t>	development </a:t>
            </a:r>
            <a:r>
              <a:rPr lang="en-GB" dirty="0"/>
              <a:t>of SEN policy and </a:t>
            </a:r>
            <a:r>
              <a:rPr lang="en-GB" dirty="0" smtClean="0"/>
              <a:t>provision</a:t>
            </a:r>
            <a:r>
              <a:rPr lang="en-GB" dirty="0"/>
              <a:t>. </a:t>
            </a:r>
            <a:r>
              <a:rPr lang="en-GB" dirty="0" smtClean="0"/>
              <a:t>“</a:t>
            </a:r>
            <a:endParaRPr lang="en-GB" dirty="0"/>
          </a:p>
          <a:p>
            <a:pPr marL="457200" lvl="1" indent="0">
              <a:buNone/>
            </a:pPr>
            <a:endParaRPr lang="en-GB" sz="1050" dirty="0" smtClean="0"/>
          </a:p>
          <a:p>
            <a:pPr marL="514350" indent="-457200"/>
            <a:r>
              <a:rPr lang="en-GB" dirty="0" smtClean="0"/>
              <a:t>How prepared are you to be a 21</a:t>
            </a:r>
            <a:r>
              <a:rPr lang="en-GB" baseline="30000" dirty="0" smtClean="0"/>
              <a:t>st</a:t>
            </a:r>
            <a:r>
              <a:rPr lang="en-GB" dirty="0" smtClean="0"/>
              <a:t> Century Senco?</a:t>
            </a:r>
            <a:endParaRPr lang="en-GB" dirty="0"/>
          </a:p>
          <a:p>
            <a:pPr marL="514350" indent="-457200"/>
            <a:r>
              <a:rPr lang="en-GB" dirty="0" smtClean="0"/>
              <a:t>Work through the audit and identify your main area of need.</a:t>
            </a:r>
          </a:p>
          <a:p>
            <a:pPr marL="514350" indent="-457200"/>
            <a:r>
              <a:rPr lang="en-GB" dirty="0" smtClean="0"/>
              <a:t>What training would support your development in this area?</a:t>
            </a:r>
            <a:endParaRPr lang="en-GB" dirty="0"/>
          </a:p>
        </p:txBody>
      </p:sp>
    </p:spTree>
    <p:extLst>
      <p:ext uri="{BB962C8B-B14F-4D97-AF65-F5344CB8AC3E}">
        <p14:creationId xmlns:p14="http://schemas.microsoft.com/office/powerpoint/2010/main" val="29530076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First Training from the EPT</a:t>
            </a:r>
            <a:endParaRPr lang="en-GB" dirty="0"/>
          </a:p>
        </p:txBody>
      </p:sp>
      <p:sp>
        <p:nvSpPr>
          <p:cNvPr id="3" name="Content Placeholder 2"/>
          <p:cNvSpPr>
            <a:spLocks noGrp="1"/>
          </p:cNvSpPr>
          <p:nvPr>
            <p:ph idx="1"/>
          </p:nvPr>
        </p:nvSpPr>
        <p:spPr>
          <a:xfrm>
            <a:off x="395536" y="1628800"/>
            <a:ext cx="8229600" cy="4525963"/>
          </a:xfrm>
        </p:spPr>
        <p:txBody>
          <a:bodyPr>
            <a:normAutofit fontScale="40000" lnSpcReduction="20000"/>
          </a:bodyPr>
          <a:lstStyle/>
          <a:p>
            <a:r>
              <a:rPr lang="en-GB" sz="4200" dirty="0" smtClean="0"/>
              <a:t>New courses now available for 2018 – 19;</a:t>
            </a:r>
          </a:p>
          <a:p>
            <a:pPr marL="0" indent="0">
              <a:buNone/>
            </a:pPr>
            <a:endParaRPr lang="en-GB" sz="1500" dirty="0" smtClean="0"/>
          </a:p>
          <a:p>
            <a:r>
              <a:rPr lang="en-GB" sz="3800" u="sng" dirty="0" smtClean="0"/>
              <a:t>Senco Essentials:</a:t>
            </a:r>
            <a:r>
              <a:rPr lang="en-GB" sz="3800" dirty="0"/>
              <a:t> </a:t>
            </a:r>
            <a:r>
              <a:rPr lang="en-GB" sz="3800" dirty="0" smtClean="0"/>
              <a:t>These </a:t>
            </a:r>
            <a:r>
              <a:rPr lang="en-GB" sz="3800" dirty="0"/>
              <a:t>courses aim to ensure Sencos have all of the most up to date information about SEND practices and process both nationally and locally. They provide essential guidance on how to navigate the SEND landscape in Bradford</a:t>
            </a:r>
            <a:r>
              <a:rPr lang="en-GB" sz="3800" dirty="0" smtClean="0"/>
              <a:t>.</a:t>
            </a:r>
          </a:p>
          <a:p>
            <a:pPr marL="0" indent="0">
              <a:buNone/>
            </a:pPr>
            <a:endParaRPr lang="en-GB" sz="2500" dirty="0"/>
          </a:p>
          <a:p>
            <a:r>
              <a:rPr lang="en-GB" sz="3800" u="sng" dirty="0"/>
              <a:t>Senco </a:t>
            </a:r>
            <a:r>
              <a:rPr lang="en-GB" sz="3800" u="sng" dirty="0" smtClean="0"/>
              <a:t>Management:</a:t>
            </a:r>
            <a:r>
              <a:rPr lang="en-GB" sz="3800" dirty="0"/>
              <a:t> </a:t>
            </a:r>
            <a:r>
              <a:rPr lang="en-GB" sz="3800" dirty="0" smtClean="0"/>
              <a:t>These </a:t>
            </a:r>
            <a:r>
              <a:rPr lang="en-GB" sz="3800" dirty="0"/>
              <a:t>courses support Sencos to reflect on their practice and the evolving role of the Senco.  Attending these courses will ensure that Sencos are in a strong position to support the staff they work with</a:t>
            </a:r>
            <a:r>
              <a:rPr lang="en-GB" sz="3800" dirty="0" smtClean="0"/>
              <a:t>.</a:t>
            </a:r>
          </a:p>
          <a:p>
            <a:pPr marL="0" indent="0">
              <a:buNone/>
            </a:pPr>
            <a:endParaRPr lang="en-GB" sz="2300" dirty="0"/>
          </a:p>
          <a:p>
            <a:r>
              <a:rPr lang="en-GB" sz="3800" u="sng" dirty="0"/>
              <a:t>Improving </a:t>
            </a:r>
            <a:r>
              <a:rPr lang="en-GB" sz="3800" u="sng" dirty="0" smtClean="0"/>
              <a:t>Outcomes:</a:t>
            </a:r>
            <a:r>
              <a:rPr lang="en-GB" sz="3800" dirty="0"/>
              <a:t> </a:t>
            </a:r>
            <a:r>
              <a:rPr lang="en-GB" sz="3800" dirty="0" smtClean="0"/>
              <a:t> These </a:t>
            </a:r>
            <a:r>
              <a:rPr lang="en-GB" sz="3800" dirty="0"/>
              <a:t>courses focus on using evidence based approaches to improve outcomes for vulnerable groups. All courses include a taught element and a practical element to ensure practice is embedded</a:t>
            </a:r>
            <a:r>
              <a:rPr lang="en-GB" sz="3800" dirty="0" smtClean="0"/>
              <a:t>.</a:t>
            </a:r>
          </a:p>
          <a:p>
            <a:pPr marL="0" indent="0">
              <a:buNone/>
            </a:pPr>
            <a:endParaRPr lang="en-GB" sz="2100" dirty="0"/>
          </a:p>
          <a:p>
            <a:r>
              <a:rPr lang="en-GB" sz="3800" u="sng" dirty="0"/>
              <a:t>Learner Friendly, High Impact Schools: </a:t>
            </a:r>
            <a:r>
              <a:rPr lang="en-GB" sz="3800" dirty="0"/>
              <a:t> </a:t>
            </a:r>
            <a:r>
              <a:rPr lang="en-GB" sz="3800" dirty="0" smtClean="0"/>
              <a:t>These </a:t>
            </a:r>
            <a:r>
              <a:rPr lang="en-GB" sz="3800" dirty="0"/>
              <a:t>courses draw on a strong evidence base of what works in schools and aim to improve outcomes for all learners. They are aimed primarily at senior leaders with a view to principles explored on the course being adopted more widely across the school</a:t>
            </a:r>
            <a:r>
              <a:rPr lang="en-GB" sz="3800" dirty="0" smtClean="0"/>
              <a:t>.</a:t>
            </a:r>
          </a:p>
          <a:p>
            <a:pPr marL="0" indent="0">
              <a:buNone/>
            </a:pPr>
            <a:endParaRPr lang="en-GB" sz="1700" dirty="0"/>
          </a:p>
          <a:p>
            <a:r>
              <a:rPr lang="en-GB" sz="3800" u="sng" dirty="0"/>
              <a:t>Mental </a:t>
            </a:r>
            <a:r>
              <a:rPr lang="en-GB" sz="3800" u="sng" dirty="0" smtClean="0"/>
              <a:t>Health</a:t>
            </a:r>
            <a:r>
              <a:rPr lang="en-GB" sz="3800" dirty="0" smtClean="0"/>
              <a:t>: These </a:t>
            </a:r>
            <a:r>
              <a:rPr lang="en-GB" sz="3800" dirty="0"/>
              <a:t>courses provides opportunities to work with other schools and mental health professionals promote positive mental health for all children and young people.</a:t>
            </a:r>
          </a:p>
          <a:p>
            <a:endParaRPr lang="en-GB" dirty="0"/>
          </a:p>
        </p:txBody>
      </p:sp>
    </p:spTree>
    <p:extLst>
      <p:ext uri="{BB962C8B-B14F-4D97-AF65-F5344CB8AC3E}">
        <p14:creationId xmlns:p14="http://schemas.microsoft.com/office/powerpoint/2010/main" val="3998789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Shanidar</a:t>
            </a:r>
            <a:endParaRPr lang="en-GB" dirty="0"/>
          </a:p>
        </p:txBody>
      </p:sp>
      <p:sp>
        <p:nvSpPr>
          <p:cNvPr id="3" name="Content Placeholder 2"/>
          <p:cNvSpPr>
            <a:spLocks noGrp="1"/>
          </p:cNvSpPr>
          <p:nvPr>
            <p:ph idx="1"/>
          </p:nvPr>
        </p:nvSpPr>
        <p:spPr/>
        <p:txBody>
          <a:bodyPr>
            <a:normAutofit/>
          </a:bodyPr>
          <a:lstStyle/>
          <a:p>
            <a:r>
              <a:rPr lang="en-GB" dirty="0" smtClean="0"/>
              <a:t>We are a group of schools in Bradford with a core purpose to provide excellent, inclusive education through training research and collaboration. </a:t>
            </a: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005064"/>
            <a:ext cx="26479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9097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Shanidar Aims</a:t>
            </a:r>
            <a:endParaRPr lang="en-GB" dirty="0"/>
          </a:p>
        </p:txBody>
      </p:sp>
      <p:sp>
        <p:nvSpPr>
          <p:cNvPr id="3" name="Content Placeholder 2"/>
          <p:cNvSpPr>
            <a:spLocks noGrp="1"/>
          </p:cNvSpPr>
          <p:nvPr>
            <p:ph idx="1"/>
          </p:nvPr>
        </p:nvSpPr>
        <p:spPr/>
        <p:txBody>
          <a:bodyPr>
            <a:normAutofit fontScale="62500" lnSpcReduction="20000"/>
          </a:bodyPr>
          <a:lstStyle/>
          <a:p>
            <a:r>
              <a:rPr lang="en-GB" dirty="0"/>
              <a:t>T</a:t>
            </a:r>
            <a:r>
              <a:rPr lang="en-GB" dirty="0" smtClean="0"/>
              <a:t>o </a:t>
            </a:r>
            <a:r>
              <a:rPr lang="en-GB" dirty="0"/>
              <a:t>lead the education community by establishing a centre of excellence in special educational needs, disability and inclusive education.  This builds on the achievements of the District Achievement Partnership in Bradford in providing expert teachers and specialist support staff to improve outcomes for young people. </a:t>
            </a:r>
          </a:p>
          <a:p>
            <a:endParaRPr lang="en-GB" dirty="0"/>
          </a:p>
          <a:p>
            <a:r>
              <a:rPr lang="en-GB" dirty="0" smtClean="0"/>
              <a:t>To provide </a:t>
            </a:r>
            <a:r>
              <a:rPr lang="en-GB" dirty="0"/>
              <a:t>high quality training to teachers and support staff to meet the needs of children and young people with SEND effectively across mainstream and specialist provision.  We will equip our workforce with the skills and expertise, increasing opportunities for young people to succeed and improve their life chances.</a:t>
            </a:r>
          </a:p>
          <a:p>
            <a:endParaRPr lang="en-GB" dirty="0"/>
          </a:p>
          <a:p>
            <a:r>
              <a:rPr lang="en-GB" dirty="0"/>
              <a:t>Through successful collaboration with our partners, </a:t>
            </a:r>
            <a:r>
              <a:rPr lang="en-GB" dirty="0" smtClean="0"/>
              <a:t>to </a:t>
            </a:r>
            <a:r>
              <a:rPr lang="en-GB" dirty="0"/>
              <a:t>find and spread the best evidence-based practice in SEND across Bradford and West Yorkshire.  We champion inclusive education for all pupils and challenge discrimination.</a:t>
            </a:r>
          </a:p>
        </p:txBody>
      </p:sp>
    </p:spTree>
    <p:extLst>
      <p:ext uri="{BB962C8B-B14F-4D97-AF65-F5344CB8AC3E}">
        <p14:creationId xmlns:p14="http://schemas.microsoft.com/office/powerpoint/2010/main" val="1882639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9B468F-6C68-45CC-9DB6-8E90E7C50622}"/>
              </a:ext>
            </a:extLst>
          </p:cNvPr>
          <p:cNvSpPr>
            <a:spLocks noGrp="1"/>
          </p:cNvSpPr>
          <p:nvPr>
            <p:ph type="title"/>
          </p:nvPr>
        </p:nvSpPr>
        <p:spPr>
          <a:xfrm>
            <a:off x="355601" y="253619"/>
            <a:ext cx="8176839" cy="954108"/>
          </a:xfrm>
        </p:spPr>
        <p:txBody>
          <a:bodyPr/>
          <a:lstStyle/>
          <a:p>
            <a:r>
              <a:rPr lang="en-GB" dirty="0"/>
              <a:t>Initial Teacher Training </a:t>
            </a:r>
          </a:p>
        </p:txBody>
      </p:sp>
      <p:graphicFrame>
        <p:nvGraphicFramePr>
          <p:cNvPr id="5" name="Table 4">
            <a:extLst>
              <a:ext uri="{FF2B5EF4-FFF2-40B4-BE49-F238E27FC236}">
                <a16:creationId xmlns="" xmlns:a16="http://schemas.microsoft.com/office/drawing/2014/main" id="{B19000CC-A259-440C-8DC2-DE48807AE4F5}"/>
              </a:ext>
            </a:extLst>
          </p:cNvPr>
          <p:cNvGraphicFramePr>
            <a:graphicFrameLocks noGrp="1"/>
          </p:cNvGraphicFramePr>
          <p:nvPr>
            <p:extLst>
              <p:ext uri="{D42A27DB-BD31-4B8C-83A1-F6EECF244321}">
                <p14:modId xmlns:p14="http://schemas.microsoft.com/office/powerpoint/2010/main" val="4003863476"/>
              </p:ext>
            </p:extLst>
          </p:nvPr>
        </p:nvGraphicFramePr>
        <p:xfrm>
          <a:off x="342167" y="2426738"/>
          <a:ext cx="8390879" cy="4325053"/>
        </p:xfrm>
        <a:graphic>
          <a:graphicData uri="http://schemas.openxmlformats.org/drawingml/2006/table">
            <a:tbl>
              <a:tblPr firstRow="1" bandRow="1">
                <a:tableStyleId>{5C22544A-7EE6-4342-B048-85BDC9FD1C3A}</a:tableStyleId>
              </a:tblPr>
              <a:tblGrid>
                <a:gridCol w="1565537">
                  <a:extLst>
                    <a:ext uri="{9D8B030D-6E8A-4147-A177-3AD203B41FA5}">
                      <a16:colId xmlns="" xmlns:a16="http://schemas.microsoft.com/office/drawing/2014/main" val="3974887644"/>
                    </a:ext>
                  </a:extLst>
                </a:gridCol>
                <a:gridCol w="6825342">
                  <a:extLst>
                    <a:ext uri="{9D8B030D-6E8A-4147-A177-3AD203B41FA5}">
                      <a16:colId xmlns="" xmlns:a16="http://schemas.microsoft.com/office/drawing/2014/main" val="2611107204"/>
                    </a:ext>
                  </a:extLst>
                </a:gridCol>
              </a:tblGrid>
              <a:tr h="1074270">
                <a:tc>
                  <a:txBody>
                    <a:bodyPr/>
                    <a:lstStyle/>
                    <a:p>
                      <a:endParaRPr lang="en-GB" b="0" dirty="0">
                        <a:solidFill>
                          <a:schemeClr val="tx1"/>
                        </a:solidFill>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Led by our strategic partner </a:t>
                      </a:r>
                      <a:r>
                        <a:rPr lang="en-GB" sz="1600" b="0" dirty="0" err="1">
                          <a:solidFill>
                            <a:schemeClr val="tx1"/>
                          </a:solidFill>
                        </a:rPr>
                        <a:t>Chellow</a:t>
                      </a:r>
                      <a:r>
                        <a:rPr lang="en-GB" sz="1600" b="0" dirty="0">
                          <a:solidFill>
                            <a:schemeClr val="tx1"/>
                          </a:solidFill>
                        </a:rPr>
                        <a:t> Heights School. The School Direct Programme, in partnership with Leeds Trinity University, a school based training route to gain qualified teacher status (QTS) for primary and early years. </a:t>
                      </a:r>
                      <a:r>
                        <a:rPr lang="en-GB" sz="1800" b="1" dirty="0">
                          <a:solidFill>
                            <a:srgbClr val="FF0066"/>
                          </a:solidFill>
                        </a:rPr>
                        <a:t>This route is appropriate for teachers wanting to work in special schools</a:t>
                      </a:r>
                      <a:r>
                        <a:rPr lang="en-GB" sz="1600" b="0" dirty="0">
                          <a:solidFill>
                            <a:schemeClr val="tx1"/>
                          </a:solidFill>
                        </a:rPr>
                        <a:t>.</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26760842"/>
                  </a:ext>
                </a:extLst>
              </a:tr>
              <a:tr h="1612261">
                <a:tc>
                  <a:txBody>
                    <a:bodyPr/>
                    <a:lstStyle/>
                    <a:p>
                      <a:endParaRPr lang="en-GB"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a:t>We are working with the Exceed SCITT and Leeds Trinity University to provide a route to primary QTS with a focus on Special Educational Needs and Disabilities (SEND), Social Emotional and Mental Health Needs (SEMH) and inclusion. This is currently in development and will be available for applicants to apply in September 2018 to start in September 2019. </a:t>
                      </a:r>
                      <a:r>
                        <a:rPr lang="en-GB" sz="1800" b="1" dirty="0">
                          <a:solidFill>
                            <a:schemeClr val="tx1"/>
                          </a:solidFill>
                          <a:highlight>
                            <a:srgbClr val="FFFF00"/>
                          </a:highlight>
                        </a:rPr>
                        <a:t>This route is appropriate for teachers wanting to work in mainstream primary schools but with expertise in SEND and SEMH</a:t>
                      </a:r>
                      <a:r>
                        <a:rPr lang="en-GB" sz="1600" dirty="0"/>
                        <a:t>.</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97867017"/>
                  </a:ext>
                </a:extLst>
              </a:tr>
              <a:tr h="1307533">
                <a:tc>
                  <a:txBody>
                    <a:bodyPr/>
                    <a:lstStyle/>
                    <a:p>
                      <a:endParaRPr lang="en-GB"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a:t>We are working with the Leeds SCITT, based at Leeds Trinity University to provide a route to secondary QTS with a focus on SEND and inclusion. Applicants interested in this route will be offered </a:t>
                      </a:r>
                      <a:r>
                        <a:rPr lang="en-GB" sz="1800" b="1" dirty="0">
                          <a:solidFill>
                            <a:srgbClr val="0099FF"/>
                          </a:solidFill>
                        </a:rPr>
                        <a:t>enrichment days </a:t>
                      </a:r>
                      <a:r>
                        <a:rPr lang="en-GB" sz="1600" dirty="0"/>
                        <a:t>and </a:t>
                      </a:r>
                      <a:r>
                        <a:rPr lang="en-GB" sz="1800" b="1" dirty="0">
                          <a:solidFill>
                            <a:srgbClr val="0099FF"/>
                          </a:solidFill>
                        </a:rPr>
                        <a:t>short placements </a:t>
                      </a:r>
                      <a:r>
                        <a:rPr lang="en-GB" sz="1600" dirty="0"/>
                        <a:t>in one of our Bradford secondary special schools and PRUs.</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84874632"/>
                  </a:ext>
                </a:extLst>
              </a:tr>
            </a:tbl>
          </a:graphicData>
        </a:graphic>
      </p:graphicFrame>
      <p:sp>
        <p:nvSpPr>
          <p:cNvPr id="6" name="TextBox 5">
            <a:extLst>
              <a:ext uri="{FF2B5EF4-FFF2-40B4-BE49-F238E27FC236}">
                <a16:creationId xmlns="" xmlns:a16="http://schemas.microsoft.com/office/drawing/2014/main" id="{6E4F16CD-EE4B-4141-82DD-B75788E7C6F3}"/>
              </a:ext>
            </a:extLst>
          </p:cNvPr>
          <p:cNvSpPr txBox="1"/>
          <p:nvPr/>
        </p:nvSpPr>
        <p:spPr>
          <a:xfrm>
            <a:off x="355601" y="1201616"/>
            <a:ext cx="8104831" cy="1200329"/>
          </a:xfrm>
          <a:prstGeom prst="rect">
            <a:avLst/>
          </a:prstGeom>
          <a:noFill/>
        </p:spPr>
        <p:txBody>
          <a:bodyPr wrap="square" rtlCol="0">
            <a:spAutoFit/>
          </a:bodyPr>
          <a:lstStyle/>
          <a:p>
            <a:r>
              <a:rPr lang="en-GB" sz="2400" dirty="0"/>
              <a:t>Aim: To provide a programme of school-led Initial Teacher Training with a focus on </a:t>
            </a:r>
            <a:r>
              <a:rPr lang="en-GB" sz="2400" b="1" dirty="0">
                <a:solidFill>
                  <a:schemeClr val="accent2">
                    <a:lumMod val="75000"/>
                  </a:schemeClr>
                </a:solidFill>
              </a:rPr>
              <a:t>inclusion</a:t>
            </a:r>
            <a:r>
              <a:rPr lang="en-GB" sz="2400" dirty="0"/>
              <a:t> and </a:t>
            </a:r>
            <a:r>
              <a:rPr lang="en-GB" sz="2400" b="1" dirty="0">
                <a:solidFill>
                  <a:schemeClr val="accent2">
                    <a:lumMod val="75000"/>
                  </a:schemeClr>
                </a:solidFill>
              </a:rPr>
              <a:t>SEND</a:t>
            </a:r>
            <a:r>
              <a:rPr lang="en-GB" sz="2400" dirty="0"/>
              <a:t> across mainstream and specialist settings.</a:t>
            </a:r>
            <a:endParaRPr lang="en-GB" sz="1600" dirty="0"/>
          </a:p>
        </p:txBody>
      </p:sp>
      <p:pic>
        <p:nvPicPr>
          <p:cNvPr id="9" name="Picture 8">
            <a:extLst>
              <a:ext uri="{FF2B5EF4-FFF2-40B4-BE49-F238E27FC236}">
                <a16:creationId xmlns="" xmlns:a16="http://schemas.microsoft.com/office/drawing/2014/main" id="{EDD8DD1E-7C90-438E-A834-F272A4B767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782" y="3820584"/>
            <a:ext cx="1019697" cy="1359595"/>
          </a:xfrm>
          <a:prstGeom prst="rect">
            <a:avLst/>
          </a:prstGeom>
        </p:spPr>
      </p:pic>
      <p:pic>
        <p:nvPicPr>
          <p:cNvPr id="11" name="Picture 10">
            <a:extLst>
              <a:ext uri="{FF2B5EF4-FFF2-40B4-BE49-F238E27FC236}">
                <a16:creationId xmlns="" xmlns:a16="http://schemas.microsoft.com/office/drawing/2014/main" id="{837391C5-6E47-4A20-9C68-9F2FCD017D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805" y="2564904"/>
            <a:ext cx="1473653" cy="995535"/>
          </a:xfrm>
          <a:prstGeom prst="rect">
            <a:avLst/>
          </a:prstGeom>
        </p:spPr>
      </p:pic>
      <p:pic>
        <p:nvPicPr>
          <p:cNvPr id="15" name="Picture 14">
            <a:extLst>
              <a:ext uri="{FF2B5EF4-FFF2-40B4-BE49-F238E27FC236}">
                <a16:creationId xmlns="" xmlns:a16="http://schemas.microsoft.com/office/drawing/2014/main" id="{07E3A30F-6055-4C78-BDCE-2BDAF5108D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805" y="5661248"/>
            <a:ext cx="1503036" cy="792298"/>
          </a:xfrm>
          <a:prstGeom prst="rect">
            <a:avLst/>
          </a:prstGeom>
        </p:spPr>
      </p:pic>
    </p:spTree>
    <p:extLst>
      <p:ext uri="{BB962C8B-B14F-4D97-AF65-F5344CB8AC3E}">
        <p14:creationId xmlns:p14="http://schemas.microsoft.com/office/powerpoint/2010/main" val="37134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Single </a:t>
            </a:r>
            <a:r>
              <a:rPr lang="en-GB" dirty="0"/>
              <a:t>Panel (EHCP)</a:t>
            </a:r>
          </a:p>
        </p:txBody>
      </p:sp>
      <p:sp>
        <p:nvSpPr>
          <p:cNvPr id="4" name="Content Placeholder 2"/>
          <p:cNvSpPr>
            <a:spLocks noGrp="1"/>
          </p:cNvSpPr>
          <p:nvPr>
            <p:ph idx="1"/>
          </p:nvPr>
        </p:nvSpPr>
        <p:spPr/>
        <p:txBody>
          <a:bodyPr>
            <a:normAutofit/>
          </a:bodyPr>
          <a:lstStyle/>
          <a:p>
            <a:pPr lvl="0"/>
            <a:r>
              <a:rPr lang="en-GB" sz="2800" b="1" dirty="0" smtClean="0"/>
              <a:t>Improved outcomes for children and young people</a:t>
            </a:r>
          </a:p>
          <a:p>
            <a:pPr lvl="0"/>
            <a:r>
              <a:rPr lang="en-GB" sz="2800" dirty="0" smtClean="0">
                <a:solidFill>
                  <a:schemeClr val="tx1"/>
                </a:solidFill>
              </a:rPr>
              <a:t>Clear and transparent processes</a:t>
            </a:r>
          </a:p>
          <a:p>
            <a:pPr lvl="0"/>
            <a:r>
              <a:rPr lang="en-GB" sz="2800" dirty="0" smtClean="0"/>
              <a:t>Integrated decision making/Integrated commissioning</a:t>
            </a:r>
          </a:p>
          <a:p>
            <a:pPr lvl="0"/>
            <a:r>
              <a:rPr lang="en-GB" sz="2800" dirty="0" smtClean="0"/>
              <a:t>Robust and rigorous systems</a:t>
            </a:r>
          </a:p>
          <a:p>
            <a:pPr lvl="0"/>
            <a:r>
              <a:rPr lang="en-GB" sz="2800" dirty="0" smtClean="0"/>
              <a:t>Improved accountability</a:t>
            </a:r>
          </a:p>
          <a:p>
            <a:pPr lvl="0"/>
            <a:r>
              <a:rPr lang="en-GB" sz="2800" dirty="0" smtClean="0"/>
              <a:t>Higher quality plans</a:t>
            </a:r>
          </a:p>
          <a:p>
            <a:pPr lvl="0"/>
            <a:r>
              <a:rPr lang="en-GB" sz="2800" dirty="0" smtClean="0"/>
              <a:t>Improved statutory compliance</a:t>
            </a:r>
          </a:p>
          <a:p>
            <a:pPr lvl="0">
              <a:buFont typeface="Wingdings" pitchFamily="2" charset="2"/>
              <a:buChar char="ü"/>
            </a:pPr>
            <a:endParaRPr lang="en-GB" sz="2800" dirty="0" smtClean="0"/>
          </a:p>
          <a:p>
            <a:pPr lvl="0">
              <a:buFont typeface="Wingdings" pitchFamily="2" charset="2"/>
              <a:buChar char="ü"/>
            </a:pPr>
            <a:endParaRPr lang="en-GB" sz="2800" dirty="0">
              <a:solidFill>
                <a:schemeClr val="tx1"/>
              </a:solidFill>
            </a:endParaRPr>
          </a:p>
        </p:txBody>
      </p:sp>
    </p:spTree>
    <p:extLst>
      <p:ext uri="{BB962C8B-B14F-4D97-AF65-F5344CB8AC3E}">
        <p14:creationId xmlns:p14="http://schemas.microsoft.com/office/powerpoint/2010/main" val="3522742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1556792"/>
            <a:ext cx="5311079" cy="4525963"/>
          </a:xfrm>
        </p:spPr>
      </p:pic>
    </p:spTree>
    <p:extLst>
      <p:ext uri="{BB962C8B-B14F-4D97-AF65-F5344CB8AC3E}">
        <p14:creationId xmlns:p14="http://schemas.microsoft.com/office/powerpoint/2010/main" val="3341630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Single Panel </a:t>
            </a:r>
            <a:r>
              <a:rPr lang="en-GB" dirty="0" smtClean="0"/>
              <a:t>(EHCP)</a:t>
            </a:r>
            <a:endParaRPr lang="en-GB" dirty="0"/>
          </a:p>
        </p:txBody>
      </p:sp>
      <p:sp>
        <p:nvSpPr>
          <p:cNvPr id="6" name="Content Placeholder 5"/>
          <p:cNvSpPr>
            <a:spLocks noGrp="1"/>
          </p:cNvSpPr>
          <p:nvPr>
            <p:ph idx="1"/>
          </p:nvPr>
        </p:nvSpPr>
        <p:spPr/>
        <p:txBody>
          <a:bodyPr>
            <a:normAutofit fontScale="77500" lnSpcReduction="20000"/>
          </a:bodyPr>
          <a:lstStyle/>
          <a:p>
            <a:r>
              <a:rPr lang="en-GB" dirty="0" smtClean="0"/>
              <a:t>We are striving for a 21</a:t>
            </a:r>
            <a:r>
              <a:rPr lang="en-GB" baseline="30000" dirty="0" smtClean="0"/>
              <a:t>st</a:t>
            </a:r>
            <a:r>
              <a:rPr lang="en-GB" dirty="0" smtClean="0"/>
              <a:t> Century panel system that allows greatest flexibility for users and panel members and that does not rely on vast quantities of paper;</a:t>
            </a:r>
          </a:p>
          <a:p>
            <a:endParaRPr lang="en-GB" sz="1300" dirty="0" smtClean="0"/>
          </a:p>
          <a:p>
            <a:endParaRPr lang="en-GB" sz="900" dirty="0" smtClean="0"/>
          </a:p>
          <a:p>
            <a:r>
              <a:rPr lang="en-GB" dirty="0" smtClean="0"/>
              <a:t>The system will be:</a:t>
            </a:r>
          </a:p>
          <a:p>
            <a:pPr lvl="1"/>
            <a:r>
              <a:rPr lang="en-GB" dirty="0"/>
              <a:t>P</a:t>
            </a:r>
            <a:r>
              <a:rPr lang="en-GB" dirty="0" smtClean="0"/>
              <a:t>aperless;</a:t>
            </a:r>
          </a:p>
          <a:p>
            <a:pPr lvl="1"/>
            <a:r>
              <a:rPr lang="en-GB" dirty="0"/>
              <a:t>A</a:t>
            </a:r>
            <a:r>
              <a:rPr lang="en-GB" dirty="0" smtClean="0"/>
              <a:t>ccessed via ‘</a:t>
            </a:r>
            <a:r>
              <a:rPr lang="en-GB" dirty="0"/>
              <a:t>S</a:t>
            </a:r>
            <a:r>
              <a:rPr lang="en-GB" dirty="0" smtClean="0"/>
              <a:t>harepoint’ and </a:t>
            </a:r>
          </a:p>
          <a:p>
            <a:pPr lvl="1"/>
            <a:r>
              <a:rPr lang="en-GB" dirty="0"/>
              <a:t>O</a:t>
            </a:r>
            <a:r>
              <a:rPr lang="en-GB" dirty="0" smtClean="0"/>
              <a:t>perated via the electronic ‘Pathways’ system</a:t>
            </a:r>
          </a:p>
          <a:p>
            <a:pPr lvl="1"/>
            <a:endParaRPr lang="en-GB" sz="1000" dirty="0" smtClean="0"/>
          </a:p>
          <a:p>
            <a:r>
              <a:rPr lang="en-GB" dirty="0" smtClean="0"/>
              <a:t>In addition once established, the system will be able to perform some self monitoring functions for example triaging cases and providing panel statistics;</a:t>
            </a:r>
          </a:p>
          <a:p>
            <a:endParaRPr lang="en-GB" sz="1300" dirty="0" smtClean="0"/>
          </a:p>
          <a:p>
            <a:r>
              <a:rPr lang="en-GB" dirty="0" smtClean="0"/>
              <a:t>This require on-going tweaks until it is fit for purpose.</a:t>
            </a:r>
            <a:endParaRPr lang="en-GB" dirty="0"/>
          </a:p>
        </p:txBody>
      </p:sp>
    </p:spTree>
    <p:extLst>
      <p:ext uri="{BB962C8B-B14F-4D97-AF65-F5344CB8AC3E}">
        <p14:creationId xmlns:p14="http://schemas.microsoft.com/office/powerpoint/2010/main" val="3369736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Decision Making </a:t>
            </a:r>
            <a:endParaRPr lang="en-GB" dirty="0"/>
          </a:p>
        </p:txBody>
      </p:sp>
      <p:sp>
        <p:nvSpPr>
          <p:cNvPr id="3" name="Content Placeholder 2"/>
          <p:cNvSpPr>
            <a:spLocks noGrp="1"/>
          </p:cNvSpPr>
          <p:nvPr>
            <p:ph idx="1"/>
          </p:nvPr>
        </p:nvSpPr>
        <p:spPr/>
        <p:txBody>
          <a:bodyPr/>
          <a:lstStyle/>
          <a:p>
            <a:r>
              <a:rPr lang="en-GB" dirty="0" smtClean="0"/>
              <a:t>Decision to Assess for EHCP</a:t>
            </a:r>
          </a:p>
          <a:p>
            <a:r>
              <a:rPr lang="en-GB" dirty="0" smtClean="0"/>
              <a:t>Decision to Issue EHCP / Funding</a:t>
            </a:r>
          </a:p>
          <a:p>
            <a:r>
              <a:rPr lang="en-GB" dirty="0" smtClean="0"/>
              <a:t>Placement following EHCP</a:t>
            </a:r>
          </a:p>
          <a:p>
            <a:r>
              <a:rPr lang="en-GB" dirty="0" smtClean="0"/>
              <a:t>Decisions following EHCP review</a:t>
            </a:r>
          </a:p>
          <a:p>
            <a:r>
              <a:rPr lang="en-GB" dirty="0" smtClean="0"/>
              <a:t>My Support Plan Funding</a:t>
            </a:r>
          </a:p>
          <a:p>
            <a:r>
              <a:rPr lang="en-GB" dirty="0" smtClean="0"/>
              <a:t>Short Breaks for Children with EHCP</a:t>
            </a:r>
          </a:p>
          <a:p>
            <a:r>
              <a:rPr lang="en-GB" dirty="0" smtClean="0"/>
              <a:t>Personal Budget for C/YP with EHCP</a:t>
            </a:r>
            <a:endParaRPr lang="en-GB" dirty="0"/>
          </a:p>
        </p:txBody>
      </p:sp>
    </p:spTree>
    <p:extLst>
      <p:ext uri="{BB962C8B-B14F-4D97-AF65-F5344CB8AC3E}">
        <p14:creationId xmlns:p14="http://schemas.microsoft.com/office/powerpoint/2010/main" val="1191343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Panel Membership</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SEN Assessment </a:t>
            </a:r>
            <a:r>
              <a:rPr lang="en-GB" dirty="0"/>
              <a:t>Managers (co-chair)</a:t>
            </a:r>
          </a:p>
          <a:p>
            <a:r>
              <a:rPr lang="en-GB" dirty="0" smtClean="0"/>
              <a:t>Principal Educational Psychologist </a:t>
            </a:r>
            <a:r>
              <a:rPr lang="en-GB" dirty="0"/>
              <a:t>(co-chair</a:t>
            </a:r>
            <a:r>
              <a:rPr lang="en-GB" dirty="0" smtClean="0"/>
              <a:t>)</a:t>
            </a:r>
          </a:p>
          <a:p>
            <a:r>
              <a:rPr lang="en-GB" dirty="0" smtClean="0"/>
              <a:t>Social Care Representative (co-chair)</a:t>
            </a:r>
          </a:p>
          <a:p>
            <a:r>
              <a:rPr lang="en-GB" dirty="0" smtClean="0"/>
              <a:t>Health Commissioner</a:t>
            </a:r>
          </a:p>
          <a:p>
            <a:r>
              <a:rPr lang="en-GB" dirty="0" smtClean="0"/>
              <a:t>Health Advice Lead</a:t>
            </a:r>
          </a:p>
          <a:p>
            <a:r>
              <a:rPr lang="en-GB" dirty="0" smtClean="0"/>
              <a:t>Transitions ( Social Care) lead</a:t>
            </a:r>
          </a:p>
          <a:p>
            <a:r>
              <a:rPr lang="en-GB" dirty="0" smtClean="0"/>
              <a:t>Transitions ( Education) lead</a:t>
            </a:r>
          </a:p>
          <a:p>
            <a:r>
              <a:rPr lang="en-GB" dirty="0" smtClean="0"/>
              <a:t>SEN Teaching support service representative</a:t>
            </a:r>
          </a:p>
          <a:p>
            <a:r>
              <a:rPr lang="en-GB" dirty="0" smtClean="0"/>
              <a:t>Primary school representative (x2)</a:t>
            </a:r>
          </a:p>
          <a:p>
            <a:r>
              <a:rPr lang="en-GB" dirty="0" smtClean="0"/>
              <a:t>Secondary School Representative</a:t>
            </a:r>
          </a:p>
          <a:p>
            <a:r>
              <a:rPr lang="en-GB" dirty="0" smtClean="0"/>
              <a:t>Special School representative</a:t>
            </a:r>
          </a:p>
          <a:p>
            <a:r>
              <a:rPr lang="en-GB" dirty="0" smtClean="0"/>
              <a:t>SEN Finance</a:t>
            </a:r>
          </a:p>
          <a:p>
            <a:r>
              <a:rPr lang="en-GB" dirty="0" smtClean="0"/>
              <a:t>Legal</a:t>
            </a:r>
          </a:p>
          <a:p>
            <a:endParaRPr lang="en-GB" dirty="0"/>
          </a:p>
        </p:txBody>
      </p:sp>
    </p:spTree>
    <p:extLst>
      <p:ext uri="{BB962C8B-B14F-4D97-AF65-F5344CB8AC3E}">
        <p14:creationId xmlns:p14="http://schemas.microsoft.com/office/powerpoint/2010/main" val="964251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Representatives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Attending schools have found the process very informative and useful;</a:t>
            </a:r>
          </a:p>
          <a:p>
            <a:endParaRPr lang="en-GB" sz="1050" dirty="0" smtClean="0"/>
          </a:p>
          <a:p>
            <a:r>
              <a:rPr lang="en-GB" dirty="0" smtClean="0"/>
              <a:t>Commitment is one full day (half a day reading / half a day panel) per half term / term;</a:t>
            </a:r>
          </a:p>
          <a:p>
            <a:endParaRPr lang="en-GB" sz="1200" dirty="0" smtClean="0"/>
          </a:p>
          <a:p>
            <a:r>
              <a:rPr lang="en-GB" dirty="0" smtClean="0"/>
              <a:t>You can also book to come to panel as an observer, although there may be a waiting list for this;</a:t>
            </a:r>
          </a:p>
          <a:p>
            <a:endParaRPr lang="en-GB" sz="1600" dirty="0" smtClean="0"/>
          </a:p>
          <a:p>
            <a:r>
              <a:rPr lang="en-GB" dirty="0" smtClean="0"/>
              <a:t>You need to bring a laptop plus a phone that you can use to ‘hotspot’ in case you can’t access the </a:t>
            </a:r>
            <a:r>
              <a:rPr lang="en-GB" dirty="0" err="1" smtClean="0"/>
              <a:t>wifi</a:t>
            </a:r>
            <a:r>
              <a:rPr lang="en-GB" dirty="0" smtClean="0"/>
              <a:t>;</a:t>
            </a:r>
          </a:p>
          <a:p>
            <a:endParaRPr lang="en-GB" sz="1000" dirty="0" smtClean="0"/>
          </a:p>
          <a:p>
            <a:r>
              <a:rPr lang="en-GB" dirty="0"/>
              <a:t>V</a:t>
            </a:r>
            <a:r>
              <a:rPr lang="en-GB" dirty="0" smtClean="0"/>
              <a:t>olunteers for 2018 – 9 please contact:</a:t>
            </a:r>
          </a:p>
          <a:p>
            <a:pPr marL="0" indent="0" algn="ctr">
              <a:buNone/>
            </a:pPr>
            <a:r>
              <a:rPr lang="en-GB" dirty="0" smtClean="0">
                <a:hlinkClick r:id="rId2"/>
              </a:rPr>
              <a:t>claire.willoughby@bradford.gov.uk</a:t>
            </a:r>
            <a:endParaRPr lang="en-GB" dirty="0" smtClean="0"/>
          </a:p>
          <a:p>
            <a:endParaRPr lang="en-GB" dirty="0"/>
          </a:p>
        </p:txBody>
      </p:sp>
    </p:spTree>
    <p:extLst>
      <p:ext uri="{BB962C8B-B14F-4D97-AF65-F5344CB8AC3E}">
        <p14:creationId xmlns:p14="http://schemas.microsoft.com/office/powerpoint/2010/main" val="2402491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from the Single Panel</a:t>
            </a:r>
            <a:endParaRPr lang="en-GB" dirty="0"/>
          </a:p>
        </p:txBody>
      </p:sp>
      <p:sp>
        <p:nvSpPr>
          <p:cNvPr id="3" name="Content Placeholder 2"/>
          <p:cNvSpPr>
            <a:spLocks noGrp="1"/>
          </p:cNvSpPr>
          <p:nvPr>
            <p:ph idx="1"/>
          </p:nvPr>
        </p:nvSpPr>
        <p:spPr/>
        <p:txBody>
          <a:bodyPr/>
          <a:lstStyle/>
          <a:p>
            <a:r>
              <a:rPr lang="en-GB" dirty="0" smtClean="0"/>
              <a:t>Process reviewed every term;</a:t>
            </a:r>
          </a:p>
          <a:p>
            <a:r>
              <a:rPr lang="en-GB" dirty="0" smtClean="0"/>
              <a:t>Lessons learnt and statistical information will be published on BSOL / at Senco Network;</a:t>
            </a:r>
          </a:p>
          <a:p>
            <a:r>
              <a:rPr lang="en-GB" dirty="0" smtClean="0"/>
              <a:t>Examples of good practice will be shared;</a:t>
            </a:r>
          </a:p>
          <a:p>
            <a:endParaRPr lang="en-GB" dirty="0"/>
          </a:p>
        </p:txBody>
      </p:sp>
    </p:spTree>
    <p:extLst>
      <p:ext uri="{BB962C8B-B14F-4D97-AF65-F5344CB8AC3E}">
        <p14:creationId xmlns:p14="http://schemas.microsoft.com/office/powerpoint/2010/main" val="3444929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so far</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0785768"/>
              </p:ext>
            </p:extLst>
          </p:nvPr>
        </p:nvGraphicFramePr>
        <p:xfrm>
          <a:off x="611560" y="1700808"/>
          <a:ext cx="8064895" cy="1319236"/>
        </p:xfrm>
        <a:graphic>
          <a:graphicData uri="http://schemas.openxmlformats.org/drawingml/2006/table">
            <a:tbl>
              <a:tblPr>
                <a:tableStyleId>{5C22544A-7EE6-4342-B048-85BDC9FD1C3A}</a:tableStyleId>
              </a:tblPr>
              <a:tblGrid>
                <a:gridCol w="1961015"/>
                <a:gridCol w="2173016"/>
                <a:gridCol w="1775514"/>
                <a:gridCol w="2155350"/>
              </a:tblGrid>
              <a:tr h="329809">
                <a:tc gridSpan="4">
                  <a:txBody>
                    <a:bodyPr/>
                    <a:lstStyle/>
                    <a:p>
                      <a:pPr algn="ctr" fontAlgn="b"/>
                      <a:r>
                        <a:rPr lang="en-GB" sz="1600" u="none" strike="noStrike" dirty="0">
                          <a:effectLst/>
                        </a:rPr>
                        <a:t>My Support Plan</a:t>
                      </a:r>
                      <a:endParaRPr lang="en-GB" sz="1600" b="1" i="1"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pPr algn="l" fontAlgn="b"/>
                      <a:endParaRPr lang="en-GB" sz="1600" b="0" i="0" u="none" strike="noStrike" dirty="0">
                        <a:solidFill>
                          <a:srgbClr val="000000"/>
                        </a:solidFill>
                        <a:effectLst/>
                        <a:latin typeface="Calibri"/>
                      </a:endParaRPr>
                    </a:p>
                  </a:txBody>
                  <a:tcPr marL="9525" marR="9525" marT="9525" marB="0" anchor="b"/>
                </a:tc>
                <a:tc hMerge="1">
                  <a:txBody>
                    <a:bodyPr/>
                    <a:lstStyle/>
                    <a:p>
                      <a:pPr algn="l" fontAlgn="b"/>
                      <a:endParaRPr lang="en-GB" sz="1600" b="0" i="0" u="none" strike="noStrike" dirty="0">
                        <a:solidFill>
                          <a:srgbClr val="000000"/>
                        </a:solidFill>
                        <a:effectLst/>
                        <a:latin typeface="Calibri"/>
                      </a:endParaRPr>
                    </a:p>
                  </a:txBody>
                  <a:tcPr marL="9525" marR="9525" marT="9525" marB="0" anchor="b"/>
                </a:tc>
              </a:tr>
              <a:tr h="329809">
                <a:tc gridSpan="2">
                  <a:txBody>
                    <a:bodyPr/>
                    <a:lstStyle/>
                    <a:p>
                      <a:pPr algn="l" fontAlgn="b"/>
                      <a:r>
                        <a:rPr lang="en-GB" sz="1600" u="none" strike="noStrike" dirty="0">
                          <a:effectLst/>
                        </a:rPr>
                        <a:t>Total Requests</a:t>
                      </a:r>
                      <a:endParaRPr lang="en-GB" sz="1600" b="0" i="0" u="none" strike="noStrike" dirty="0">
                        <a:solidFill>
                          <a:srgbClr val="000000"/>
                        </a:solidFill>
                        <a:effectLst/>
                        <a:latin typeface="Calibri"/>
                      </a:endParaRPr>
                    </a:p>
                  </a:txBody>
                  <a:tcPr marL="9525" marR="9525" marT="9525" marB="0" anchor="b"/>
                </a:tc>
                <a:tc hMerge="1">
                  <a:txBody>
                    <a:bodyPr/>
                    <a:lstStyle/>
                    <a:p>
                      <a:endParaRPr lang="en-GB"/>
                    </a:p>
                  </a:txBody>
                  <a:tcPr/>
                </a:tc>
                <a:tc>
                  <a:txBody>
                    <a:bodyPr/>
                    <a:lstStyle/>
                    <a:p>
                      <a:pPr algn="l" fontAlgn="b"/>
                      <a:endParaRPr lang="en-GB" sz="1600" b="0" i="0" u="none" strike="noStrike" dirty="0">
                        <a:solidFill>
                          <a:srgbClr val="000000"/>
                        </a:solidFill>
                        <a:effectLst/>
                        <a:latin typeface="Calibri"/>
                      </a:endParaRPr>
                    </a:p>
                  </a:txBody>
                  <a:tcPr marL="9525" marR="9525" marT="9525" marB="0" anchor="b"/>
                </a:tc>
                <a:tc>
                  <a:txBody>
                    <a:bodyPr/>
                    <a:lstStyle/>
                    <a:p>
                      <a:pPr algn="r" fontAlgn="b"/>
                      <a:r>
                        <a:rPr lang="en-GB" sz="1600" u="none" strike="noStrike">
                          <a:effectLst/>
                        </a:rPr>
                        <a:t>55</a:t>
                      </a:r>
                      <a:endParaRPr lang="en-GB" sz="1600" b="0" i="0" u="none" strike="noStrike">
                        <a:solidFill>
                          <a:srgbClr val="000000"/>
                        </a:solidFill>
                        <a:effectLst/>
                        <a:latin typeface="Calibri"/>
                      </a:endParaRPr>
                    </a:p>
                  </a:txBody>
                  <a:tcPr marL="9525" marR="9525" marT="9525" marB="0" anchor="b"/>
                </a:tc>
              </a:tr>
              <a:tr h="329809">
                <a:tc>
                  <a:txBody>
                    <a:bodyPr/>
                    <a:lstStyle/>
                    <a:p>
                      <a:pPr algn="l" fontAlgn="b"/>
                      <a:r>
                        <a:rPr lang="en-GB" sz="1600" u="none" strike="noStrike">
                          <a:effectLst/>
                        </a:rPr>
                        <a:t>Agreed</a:t>
                      </a:r>
                      <a:endParaRPr lang="en-GB" sz="1600" b="0" i="0" u="none" strike="noStrike">
                        <a:solidFill>
                          <a:srgbClr val="000000"/>
                        </a:solidFill>
                        <a:effectLst/>
                        <a:latin typeface="Calibri"/>
                      </a:endParaRPr>
                    </a:p>
                  </a:txBody>
                  <a:tcPr marL="9525" marR="9525" marT="9525" marB="0" anchor="b"/>
                </a:tc>
                <a:tc>
                  <a:txBody>
                    <a:bodyPr/>
                    <a:lstStyle/>
                    <a:p>
                      <a:pPr algn="l" fontAlgn="b"/>
                      <a:endParaRPr lang="en-GB" sz="1600" b="0" i="0" u="none" strike="noStrike" dirty="0">
                        <a:solidFill>
                          <a:srgbClr val="000000"/>
                        </a:solidFill>
                        <a:effectLst/>
                        <a:latin typeface="Calibri"/>
                      </a:endParaRPr>
                    </a:p>
                  </a:txBody>
                  <a:tcPr marL="9525" marR="9525" marT="9525" marB="0" anchor="b"/>
                </a:tc>
                <a:tc>
                  <a:txBody>
                    <a:bodyPr/>
                    <a:lstStyle/>
                    <a:p>
                      <a:pPr algn="l" fontAlgn="b"/>
                      <a:endParaRPr lang="en-GB" sz="1600" b="0" i="0" u="none" strike="noStrike" dirty="0">
                        <a:solidFill>
                          <a:srgbClr val="000000"/>
                        </a:solidFill>
                        <a:effectLst/>
                        <a:latin typeface="Calibri"/>
                      </a:endParaRPr>
                    </a:p>
                  </a:txBody>
                  <a:tcPr marL="9525" marR="9525" marT="9525" marB="0" anchor="b"/>
                </a:tc>
                <a:tc>
                  <a:txBody>
                    <a:bodyPr/>
                    <a:lstStyle/>
                    <a:p>
                      <a:pPr algn="r" fontAlgn="b"/>
                      <a:r>
                        <a:rPr lang="en-GB" sz="1600" u="none" strike="noStrike">
                          <a:effectLst/>
                        </a:rPr>
                        <a:t>34</a:t>
                      </a:r>
                      <a:endParaRPr lang="en-GB" sz="1600" b="0" i="0" u="none" strike="noStrike">
                        <a:solidFill>
                          <a:srgbClr val="000000"/>
                        </a:solidFill>
                        <a:effectLst/>
                        <a:latin typeface="Calibri"/>
                      </a:endParaRPr>
                    </a:p>
                  </a:txBody>
                  <a:tcPr marL="9525" marR="9525" marT="9525" marB="0" anchor="b"/>
                </a:tc>
              </a:tr>
              <a:tr h="329809">
                <a:tc>
                  <a:txBody>
                    <a:bodyPr/>
                    <a:lstStyle/>
                    <a:p>
                      <a:pPr algn="l" fontAlgn="b"/>
                      <a:r>
                        <a:rPr lang="en-GB" sz="1600" u="none" strike="noStrike">
                          <a:effectLst/>
                        </a:rPr>
                        <a:t>Declined</a:t>
                      </a:r>
                      <a:endParaRPr lang="en-GB" sz="1600" b="0" i="0" u="none" strike="noStrike">
                        <a:solidFill>
                          <a:srgbClr val="000000"/>
                        </a:solidFill>
                        <a:effectLst/>
                        <a:latin typeface="Calibri"/>
                      </a:endParaRPr>
                    </a:p>
                  </a:txBody>
                  <a:tcPr marL="9525" marR="9525" marT="9525" marB="0" anchor="b"/>
                </a:tc>
                <a:tc>
                  <a:txBody>
                    <a:bodyPr/>
                    <a:lstStyle/>
                    <a:p>
                      <a:pPr algn="l" fontAlgn="b"/>
                      <a:endParaRPr lang="en-GB" sz="1600" b="0" i="0" u="none" strike="noStrike" dirty="0">
                        <a:solidFill>
                          <a:srgbClr val="000000"/>
                        </a:solidFill>
                        <a:effectLst/>
                        <a:latin typeface="Calibri"/>
                      </a:endParaRPr>
                    </a:p>
                  </a:txBody>
                  <a:tcPr marL="9525" marR="9525" marT="9525" marB="0" anchor="b"/>
                </a:tc>
                <a:tc>
                  <a:txBody>
                    <a:bodyPr/>
                    <a:lstStyle/>
                    <a:p>
                      <a:pPr algn="l" fontAlgn="b"/>
                      <a:endParaRPr lang="en-GB" sz="1600" b="0" i="0" u="none" strike="noStrike" dirty="0">
                        <a:solidFill>
                          <a:srgbClr val="000000"/>
                        </a:solidFill>
                        <a:effectLst/>
                        <a:latin typeface="Calibri"/>
                      </a:endParaRPr>
                    </a:p>
                  </a:txBody>
                  <a:tcPr marL="9525" marR="9525" marT="9525" marB="0" anchor="b"/>
                </a:tc>
                <a:tc>
                  <a:txBody>
                    <a:bodyPr/>
                    <a:lstStyle/>
                    <a:p>
                      <a:pPr algn="r" fontAlgn="b"/>
                      <a:r>
                        <a:rPr lang="en-GB" sz="1600" u="none" strike="noStrike" dirty="0">
                          <a:effectLst/>
                        </a:rPr>
                        <a:t>21</a:t>
                      </a:r>
                      <a:endParaRPr lang="en-GB" sz="1600" b="0"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2600842433"/>
              </p:ext>
            </p:extLst>
          </p:nvPr>
        </p:nvGraphicFramePr>
        <p:xfrm>
          <a:off x="2627784" y="3212976"/>
          <a:ext cx="5040560" cy="31752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3567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1628</TotalTime>
  <Words>1461</Words>
  <Application>Microsoft Office PowerPoint</Application>
  <PresentationFormat>On-screen Show (4:3)</PresentationFormat>
  <Paragraphs>224</Paragraphs>
  <Slides>30</Slides>
  <Notes>2</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1_Office Theme</vt:lpstr>
      <vt:lpstr>Senco Network</vt:lpstr>
      <vt:lpstr>Welcome</vt:lpstr>
      <vt:lpstr>Aims of Single Panel (EHCP)</vt:lpstr>
      <vt:lpstr>Single Panel (EHCP)</vt:lpstr>
      <vt:lpstr>Scope of Decision Making </vt:lpstr>
      <vt:lpstr>Panel Membership</vt:lpstr>
      <vt:lpstr>School Representatives</vt:lpstr>
      <vt:lpstr>Feedback from the Single Panel</vt:lpstr>
      <vt:lpstr>Feedback so far</vt:lpstr>
      <vt:lpstr>Feedback so far</vt:lpstr>
      <vt:lpstr>Feedback so far</vt:lpstr>
      <vt:lpstr>Senco Support</vt:lpstr>
      <vt:lpstr>Preparing for your SCHOOL BASED  SEND REVIEW</vt:lpstr>
      <vt:lpstr>What is a SEND review?</vt:lpstr>
      <vt:lpstr>Partnership Approach</vt:lpstr>
      <vt:lpstr>SEND Review Background</vt:lpstr>
      <vt:lpstr>SEND Review Process Phase 1</vt:lpstr>
      <vt:lpstr>SEND Review Process Phase 2</vt:lpstr>
      <vt:lpstr>Audit Areas of Focus</vt:lpstr>
      <vt:lpstr>What we’ve learnt so far</vt:lpstr>
      <vt:lpstr>Evaluation of the SEND Review Process</vt:lpstr>
      <vt:lpstr>Next Steps</vt:lpstr>
      <vt:lpstr>Networking Break</vt:lpstr>
      <vt:lpstr>Planning for 2018 - 19</vt:lpstr>
      <vt:lpstr>Training and Skills audit</vt:lpstr>
      <vt:lpstr>Quality First Training from the EPT</vt:lpstr>
      <vt:lpstr>Shanidar</vt:lpstr>
      <vt:lpstr>Shanidar Aims</vt:lpstr>
      <vt:lpstr>Initial Teacher Training </vt:lpstr>
      <vt:lpstr>Questions</vt:lpstr>
    </vt:vector>
  </TitlesOfParts>
  <Company>CBMDC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Support Plan</dc:title>
  <dc:creator>Ruth Dennis</dc:creator>
  <cp:lastModifiedBy>Ruth Dennis</cp:lastModifiedBy>
  <cp:revision>104</cp:revision>
  <cp:lastPrinted>2018-05-01T14:37:24Z</cp:lastPrinted>
  <dcterms:created xsi:type="dcterms:W3CDTF">2017-01-23T10:10:23Z</dcterms:created>
  <dcterms:modified xsi:type="dcterms:W3CDTF">2018-05-08T13:35:55Z</dcterms:modified>
</cp:coreProperties>
</file>