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 id="2147483688" r:id="rId4"/>
    <p:sldMasterId id="2147483700" r:id="rId5"/>
    <p:sldMasterId id="2147483712" r:id="rId6"/>
    <p:sldMasterId id="2147483730" r:id="rId7"/>
  </p:sldMasterIdLst>
  <p:notesMasterIdLst>
    <p:notesMasterId r:id="rId94"/>
  </p:notesMasterIdLst>
  <p:handoutMasterIdLst>
    <p:handoutMasterId r:id="rId95"/>
  </p:handoutMasterIdLst>
  <p:sldIdLst>
    <p:sldId id="256" r:id="rId8"/>
    <p:sldId id="769" r:id="rId9"/>
    <p:sldId id="941" r:id="rId10"/>
    <p:sldId id="1066" r:id="rId11"/>
    <p:sldId id="943" r:id="rId12"/>
    <p:sldId id="1022" r:id="rId13"/>
    <p:sldId id="1023" r:id="rId14"/>
    <p:sldId id="1024" r:id="rId15"/>
    <p:sldId id="1025" r:id="rId16"/>
    <p:sldId id="1026" r:id="rId17"/>
    <p:sldId id="1027" r:id="rId18"/>
    <p:sldId id="1028" r:id="rId19"/>
    <p:sldId id="1029" r:id="rId20"/>
    <p:sldId id="1030" r:id="rId21"/>
    <p:sldId id="1031" r:id="rId22"/>
    <p:sldId id="1032" r:id="rId23"/>
    <p:sldId id="1033" r:id="rId24"/>
    <p:sldId id="1034" r:id="rId25"/>
    <p:sldId id="1035" r:id="rId26"/>
    <p:sldId id="1036" r:id="rId27"/>
    <p:sldId id="1037" r:id="rId28"/>
    <p:sldId id="1038" r:id="rId29"/>
    <p:sldId id="1039" r:id="rId30"/>
    <p:sldId id="1040" r:id="rId31"/>
    <p:sldId id="999" r:id="rId32"/>
    <p:sldId id="1041" r:id="rId33"/>
    <p:sldId id="1042" r:id="rId34"/>
    <p:sldId id="1043" r:id="rId35"/>
    <p:sldId id="1000" r:id="rId36"/>
    <p:sldId id="1044" r:id="rId37"/>
    <p:sldId id="1045" r:id="rId38"/>
    <p:sldId id="1046" r:id="rId39"/>
    <p:sldId id="1047" r:id="rId40"/>
    <p:sldId id="1048" r:id="rId41"/>
    <p:sldId id="1049" r:id="rId42"/>
    <p:sldId id="1050" r:id="rId43"/>
    <p:sldId id="1051" r:id="rId44"/>
    <p:sldId id="1052" r:id="rId45"/>
    <p:sldId id="1053" r:id="rId46"/>
    <p:sldId id="1002" r:id="rId47"/>
    <p:sldId id="1012" r:id="rId48"/>
    <p:sldId id="1013" r:id="rId49"/>
    <p:sldId id="1014" r:id="rId50"/>
    <p:sldId id="1015" r:id="rId51"/>
    <p:sldId id="1016" r:id="rId52"/>
    <p:sldId id="1017" r:id="rId53"/>
    <p:sldId id="1018" r:id="rId54"/>
    <p:sldId id="1019" r:id="rId55"/>
    <p:sldId id="1020" r:id="rId56"/>
    <p:sldId id="1021" r:id="rId57"/>
    <p:sldId id="1003" r:id="rId58"/>
    <p:sldId id="1069" r:id="rId59"/>
    <p:sldId id="1070" r:id="rId60"/>
    <p:sldId id="1071" r:id="rId61"/>
    <p:sldId id="1072" r:id="rId62"/>
    <p:sldId id="1073" r:id="rId63"/>
    <p:sldId id="1074" r:id="rId64"/>
    <p:sldId id="1075" r:id="rId65"/>
    <p:sldId id="1076" r:id="rId66"/>
    <p:sldId id="1077" r:id="rId67"/>
    <p:sldId id="1078" r:id="rId68"/>
    <p:sldId id="1079" r:id="rId69"/>
    <p:sldId id="1080" r:id="rId70"/>
    <p:sldId id="1081" r:id="rId71"/>
    <p:sldId id="945" r:id="rId72"/>
    <p:sldId id="1089" r:id="rId73"/>
    <p:sldId id="1005" r:id="rId74"/>
    <p:sldId id="1090" r:id="rId75"/>
    <p:sldId id="1091" r:id="rId76"/>
    <p:sldId id="1092" r:id="rId77"/>
    <p:sldId id="1068" r:id="rId78"/>
    <p:sldId id="1007" r:id="rId79"/>
    <p:sldId id="1009" r:id="rId80"/>
    <p:sldId id="1098" r:id="rId81"/>
    <p:sldId id="1011" r:id="rId82"/>
    <p:sldId id="892" r:id="rId83"/>
    <p:sldId id="1082" r:id="rId84"/>
    <p:sldId id="1083" r:id="rId85"/>
    <p:sldId id="1084" r:id="rId86"/>
    <p:sldId id="1085" r:id="rId87"/>
    <p:sldId id="1086" r:id="rId88"/>
    <p:sldId id="1087" r:id="rId89"/>
    <p:sldId id="1088" r:id="rId90"/>
    <p:sldId id="817" r:id="rId91"/>
    <p:sldId id="946" r:id="rId92"/>
    <p:sldId id="383" r:id="rId9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6200A"/>
    <a:srgbClr val="FF9933"/>
    <a:srgbClr val="FFFF66"/>
    <a:srgbClr val="FF6600"/>
    <a:srgbClr val="33CCCC"/>
    <a:srgbClr val="FF9900"/>
    <a:srgbClr val="F0EA00"/>
    <a:srgbClr val="AEF01C"/>
    <a:srgbClr val="56E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68384" autoAdjust="0"/>
  </p:normalViewPr>
  <p:slideViewPr>
    <p:cSldViewPr>
      <p:cViewPr varScale="1">
        <p:scale>
          <a:sx n="73" d="100"/>
          <a:sy n="73" d="100"/>
        </p:scale>
        <p:origin x="1314" y="78"/>
      </p:cViewPr>
      <p:guideLst>
        <p:guide orient="horz" pos="2160"/>
        <p:guide pos="2880"/>
      </p:guideLst>
    </p:cSldViewPr>
  </p:slideViewPr>
  <p:notesTextViewPr>
    <p:cViewPr>
      <p:scale>
        <a:sx n="1" d="1"/>
        <a:sy n="1" d="1"/>
      </p:scale>
      <p:origin x="0" y="0"/>
    </p:cViewPr>
  </p:notesTextViewPr>
  <p:sorterViewPr>
    <p:cViewPr>
      <p:scale>
        <a:sx n="100" d="100"/>
        <a:sy n="100" d="100"/>
      </p:scale>
      <p:origin x="0" y="133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handoutMaster" Target="handoutMasters/handout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jpg"/></Relationships>
</file>

<file path=ppt/diagrams/_rels/data5.xml.rels><?xml version="1.0" encoding="UTF-8" standalone="yes"?>
<Relationships xmlns="http://schemas.openxmlformats.org/package/2006/relationships"><Relationship Id="rId1" Type="http://schemas.openxmlformats.org/officeDocument/2006/relationships/hyperlink" Target="https://www.barnardossendiass.org.uk/bradford-sendias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jpg"/></Relationships>
</file>

<file path=ppt/diagrams/_rels/drawing5.xml.rels><?xml version="1.0" encoding="UTF-8" standalone="yes"?>
<Relationships xmlns="http://schemas.openxmlformats.org/package/2006/relationships"><Relationship Id="rId1" Type="http://schemas.openxmlformats.org/officeDocument/2006/relationships/hyperlink" Target="https://www.barnardossendiass.org.uk/bradford-sendias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BE1238-2C05-4440-A4BE-C1648318B462}"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GB"/>
        </a:p>
      </dgm:t>
    </dgm:pt>
    <dgm:pt modelId="{2512322A-DF5D-4BF3-A01C-63BC4DE6E9C7}">
      <dgm:prSet phldrT="[Text]"/>
      <dgm:spPr/>
      <dgm:t>
        <a:bodyPr/>
        <a:lstStyle/>
        <a:p>
          <a:r>
            <a:rPr lang="en-GB" dirty="0"/>
            <a:t>Debbie</a:t>
          </a:r>
        </a:p>
        <a:p>
          <a:r>
            <a:rPr lang="en-GB" dirty="0"/>
            <a:t>Team manager </a:t>
          </a:r>
        </a:p>
      </dgm:t>
    </dgm:pt>
    <dgm:pt modelId="{633CBBF5-CF31-4E73-9280-DEF91A3BE156}" type="parTrans" cxnId="{C51371F6-625B-4300-87A0-447C9C25D43B}">
      <dgm:prSet/>
      <dgm:spPr/>
      <dgm:t>
        <a:bodyPr/>
        <a:lstStyle/>
        <a:p>
          <a:endParaRPr lang="en-GB"/>
        </a:p>
      </dgm:t>
    </dgm:pt>
    <dgm:pt modelId="{B20ED9FF-71CB-4158-9037-312DBA369476}" type="sibTrans" cxnId="{C51371F6-625B-4300-87A0-447C9C25D43B}">
      <dgm:prSet/>
      <dgm:spPr/>
      <dgm:t>
        <a:bodyPr/>
        <a:lstStyle/>
        <a:p>
          <a:endParaRPr lang="en-GB"/>
        </a:p>
      </dgm:t>
    </dgm:pt>
    <dgm:pt modelId="{A4AC7B95-FAE0-452A-9FFB-DE2543D72050}">
      <dgm:prSet phldrT="[Text]"/>
      <dgm:spPr/>
      <dgm:t>
        <a:bodyPr/>
        <a:lstStyle/>
        <a:p>
          <a:r>
            <a:rPr lang="en-GB" dirty="0"/>
            <a:t>Imogen</a:t>
          </a:r>
        </a:p>
        <a:p>
          <a:r>
            <a:rPr lang="en-GB" dirty="0"/>
            <a:t>Caseworker</a:t>
          </a:r>
        </a:p>
      </dgm:t>
    </dgm:pt>
    <dgm:pt modelId="{BB6446CD-E2DE-4CB0-9B9C-B91489F6041E}" type="parTrans" cxnId="{9696B40C-F667-4933-A5F1-F82340DB2BEC}">
      <dgm:prSet/>
      <dgm:spPr/>
      <dgm:t>
        <a:bodyPr/>
        <a:lstStyle/>
        <a:p>
          <a:endParaRPr lang="en-GB"/>
        </a:p>
      </dgm:t>
    </dgm:pt>
    <dgm:pt modelId="{859BCE60-C790-4A3F-AC9C-9CB5F4132868}" type="sibTrans" cxnId="{9696B40C-F667-4933-A5F1-F82340DB2BEC}">
      <dgm:prSet/>
      <dgm:spPr/>
      <dgm:t>
        <a:bodyPr/>
        <a:lstStyle/>
        <a:p>
          <a:endParaRPr lang="en-GB"/>
        </a:p>
      </dgm:t>
    </dgm:pt>
    <dgm:pt modelId="{E3B7FA25-39E2-4AC4-A4EA-2784CF5869EB}">
      <dgm:prSet phldrT="[Text]"/>
      <dgm:spPr/>
      <dgm:t>
        <a:bodyPr/>
        <a:lstStyle/>
        <a:p>
          <a:r>
            <a:rPr lang="en-GB" dirty="0"/>
            <a:t>Humaira</a:t>
          </a:r>
        </a:p>
        <a:p>
          <a:r>
            <a:rPr lang="en-GB" dirty="0"/>
            <a:t>Participation and engagement worker/ caseworker</a:t>
          </a:r>
        </a:p>
      </dgm:t>
    </dgm:pt>
    <dgm:pt modelId="{54705057-DA6E-467E-807A-7B7AF6204AB4}" type="parTrans" cxnId="{7CE36D92-20DE-418F-BE6A-2C7F9BBE3512}">
      <dgm:prSet/>
      <dgm:spPr/>
      <dgm:t>
        <a:bodyPr/>
        <a:lstStyle/>
        <a:p>
          <a:endParaRPr lang="en-GB"/>
        </a:p>
      </dgm:t>
    </dgm:pt>
    <dgm:pt modelId="{8FBF26ED-65B3-4D45-9620-68504D22B244}" type="sibTrans" cxnId="{7CE36D92-20DE-418F-BE6A-2C7F9BBE3512}">
      <dgm:prSet/>
      <dgm:spPr/>
      <dgm:t>
        <a:bodyPr/>
        <a:lstStyle/>
        <a:p>
          <a:endParaRPr lang="en-GB"/>
        </a:p>
      </dgm:t>
    </dgm:pt>
    <dgm:pt modelId="{A06932B9-A203-45FD-92E8-B40AF4BF858F}">
      <dgm:prSet phldrT="[Text]"/>
      <dgm:spPr/>
      <dgm:t>
        <a:bodyPr/>
        <a:lstStyle/>
        <a:p>
          <a:r>
            <a:rPr lang="en-GB" dirty="0"/>
            <a:t>Farzana</a:t>
          </a:r>
        </a:p>
        <a:p>
          <a:r>
            <a:rPr lang="en-GB" dirty="0"/>
            <a:t>Caseworker</a:t>
          </a:r>
        </a:p>
      </dgm:t>
    </dgm:pt>
    <dgm:pt modelId="{CFC8E42E-07DE-451C-84FA-9B1AF23A3024}" type="parTrans" cxnId="{E2F92D40-78F2-4584-9DD2-ABF8FEEB1BFF}">
      <dgm:prSet/>
      <dgm:spPr/>
      <dgm:t>
        <a:bodyPr/>
        <a:lstStyle/>
        <a:p>
          <a:endParaRPr lang="en-GB"/>
        </a:p>
      </dgm:t>
    </dgm:pt>
    <dgm:pt modelId="{F36FCA73-B00E-42DC-A0D1-BC2C11D68537}" type="sibTrans" cxnId="{E2F92D40-78F2-4584-9DD2-ABF8FEEB1BFF}">
      <dgm:prSet/>
      <dgm:spPr/>
      <dgm:t>
        <a:bodyPr/>
        <a:lstStyle/>
        <a:p>
          <a:endParaRPr lang="en-GB"/>
        </a:p>
      </dgm:t>
    </dgm:pt>
    <dgm:pt modelId="{A14AF9C6-A7C1-4F45-B296-F373C73AD33D}">
      <dgm:prSet phldrT="[Text]"/>
      <dgm:spPr/>
      <dgm:t>
        <a:bodyPr/>
        <a:lstStyle/>
        <a:p>
          <a:r>
            <a:rPr lang="en-GB" dirty="0"/>
            <a:t>Joslyn</a:t>
          </a:r>
        </a:p>
        <a:p>
          <a:r>
            <a:rPr lang="en-GB" dirty="0"/>
            <a:t>Caseworker</a:t>
          </a:r>
        </a:p>
      </dgm:t>
    </dgm:pt>
    <dgm:pt modelId="{AF28C28B-91D3-424B-B4CF-1B32529D06C7}" type="parTrans" cxnId="{B4D32E34-E130-4DEB-A46D-6D4483525AA1}">
      <dgm:prSet/>
      <dgm:spPr/>
      <dgm:t>
        <a:bodyPr/>
        <a:lstStyle/>
        <a:p>
          <a:endParaRPr lang="en-GB"/>
        </a:p>
      </dgm:t>
    </dgm:pt>
    <dgm:pt modelId="{8A4BBD3C-6D61-4365-B903-168DC8990090}" type="sibTrans" cxnId="{B4D32E34-E130-4DEB-A46D-6D4483525AA1}">
      <dgm:prSet/>
      <dgm:spPr/>
      <dgm:t>
        <a:bodyPr/>
        <a:lstStyle/>
        <a:p>
          <a:endParaRPr lang="en-GB"/>
        </a:p>
      </dgm:t>
    </dgm:pt>
    <dgm:pt modelId="{99C484DA-C8DA-430D-9DA9-A82CB0A36B8B}">
      <dgm:prSet phldrT="[Text]"/>
      <dgm:spPr/>
      <dgm:t>
        <a:bodyPr/>
        <a:lstStyle/>
        <a:p>
          <a:r>
            <a:rPr lang="en-GB" dirty="0"/>
            <a:t>Heidi</a:t>
          </a:r>
        </a:p>
        <a:p>
          <a:r>
            <a:rPr lang="en-GB" dirty="0"/>
            <a:t>Caseworker</a:t>
          </a:r>
        </a:p>
      </dgm:t>
    </dgm:pt>
    <dgm:pt modelId="{B14EC7A8-C535-4825-8DBC-780B0D665DD3}" type="parTrans" cxnId="{671B1940-D2BB-429B-B153-4CCF88BD444F}">
      <dgm:prSet/>
      <dgm:spPr/>
      <dgm:t>
        <a:bodyPr/>
        <a:lstStyle/>
        <a:p>
          <a:endParaRPr lang="en-GB"/>
        </a:p>
      </dgm:t>
    </dgm:pt>
    <dgm:pt modelId="{59872530-1286-4320-879B-7B67D57A8B05}" type="sibTrans" cxnId="{671B1940-D2BB-429B-B153-4CCF88BD444F}">
      <dgm:prSet/>
      <dgm:spPr/>
      <dgm:t>
        <a:bodyPr/>
        <a:lstStyle/>
        <a:p>
          <a:endParaRPr lang="en-GB"/>
        </a:p>
      </dgm:t>
    </dgm:pt>
    <dgm:pt modelId="{31B99BD1-CF69-41EF-BE83-AB8446636EA4}" type="pres">
      <dgm:prSet presAssocID="{E8BE1238-2C05-4440-A4BE-C1648318B462}" presName="hierChild1" presStyleCnt="0">
        <dgm:presLayoutVars>
          <dgm:orgChart val="1"/>
          <dgm:chPref val="1"/>
          <dgm:dir/>
          <dgm:animOne val="branch"/>
          <dgm:animLvl val="lvl"/>
          <dgm:resizeHandles/>
        </dgm:presLayoutVars>
      </dgm:prSet>
      <dgm:spPr/>
      <dgm:t>
        <a:bodyPr/>
        <a:lstStyle/>
        <a:p>
          <a:endParaRPr lang="en-US"/>
        </a:p>
      </dgm:t>
    </dgm:pt>
    <dgm:pt modelId="{7FB91081-8C60-4534-B423-C718E6F4A926}" type="pres">
      <dgm:prSet presAssocID="{2512322A-DF5D-4BF3-A01C-63BC4DE6E9C7}" presName="hierRoot1" presStyleCnt="0">
        <dgm:presLayoutVars>
          <dgm:hierBranch val="init"/>
        </dgm:presLayoutVars>
      </dgm:prSet>
      <dgm:spPr/>
    </dgm:pt>
    <dgm:pt modelId="{F4863373-05C6-491B-9AEB-D968E3DFABDF}" type="pres">
      <dgm:prSet presAssocID="{2512322A-DF5D-4BF3-A01C-63BC4DE6E9C7}" presName="rootComposite1" presStyleCnt="0"/>
      <dgm:spPr/>
    </dgm:pt>
    <dgm:pt modelId="{CE992457-E4B3-4E8F-A0FB-E6C7472C349E}" type="pres">
      <dgm:prSet presAssocID="{2512322A-DF5D-4BF3-A01C-63BC4DE6E9C7}" presName="rootText1" presStyleLbl="node0" presStyleIdx="0" presStyleCnt="1">
        <dgm:presLayoutVars>
          <dgm:chPref val="3"/>
        </dgm:presLayoutVars>
      </dgm:prSet>
      <dgm:spPr/>
      <dgm:t>
        <a:bodyPr/>
        <a:lstStyle/>
        <a:p>
          <a:endParaRPr lang="en-US"/>
        </a:p>
      </dgm:t>
    </dgm:pt>
    <dgm:pt modelId="{6CA0D729-7EAE-4398-8D91-3A6112F3A159}" type="pres">
      <dgm:prSet presAssocID="{2512322A-DF5D-4BF3-A01C-63BC4DE6E9C7}" presName="rootPict1" presStyleLbl="alignImgPlace1" presStyleIdx="0" presStyleCnt="6"/>
      <dgm:spPr>
        <a:blipFill rotWithShape="1">
          <a:blip xmlns:r="http://schemas.openxmlformats.org/officeDocument/2006/relationships" r:embed="rId1"/>
          <a:srcRect/>
          <a:stretch>
            <a:fillRect l="-21000" r="-21000"/>
          </a:stretch>
        </a:blipFill>
      </dgm:spPr>
    </dgm:pt>
    <dgm:pt modelId="{D0AB3A13-8D6D-4245-A8B2-42FBB1B1A267}" type="pres">
      <dgm:prSet presAssocID="{2512322A-DF5D-4BF3-A01C-63BC4DE6E9C7}" presName="rootConnector1" presStyleLbl="node1" presStyleIdx="0" presStyleCnt="0"/>
      <dgm:spPr/>
      <dgm:t>
        <a:bodyPr/>
        <a:lstStyle/>
        <a:p>
          <a:endParaRPr lang="en-US"/>
        </a:p>
      </dgm:t>
    </dgm:pt>
    <dgm:pt modelId="{94A19791-A9C9-41A9-8D40-CF2D2BF06BA9}" type="pres">
      <dgm:prSet presAssocID="{2512322A-DF5D-4BF3-A01C-63BC4DE6E9C7}" presName="hierChild2" presStyleCnt="0"/>
      <dgm:spPr/>
    </dgm:pt>
    <dgm:pt modelId="{2B373C5C-2E3B-40C8-A66D-4DAEFCBEBE1C}" type="pres">
      <dgm:prSet presAssocID="{BB6446CD-E2DE-4CB0-9B9C-B91489F6041E}" presName="Name37" presStyleLbl="parChTrans1D2" presStyleIdx="0" presStyleCnt="5"/>
      <dgm:spPr/>
      <dgm:t>
        <a:bodyPr/>
        <a:lstStyle/>
        <a:p>
          <a:endParaRPr lang="en-US"/>
        </a:p>
      </dgm:t>
    </dgm:pt>
    <dgm:pt modelId="{BA2FA619-BA6B-4E5C-BD5F-6368577E146C}" type="pres">
      <dgm:prSet presAssocID="{A4AC7B95-FAE0-452A-9FFB-DE2543D72050}" presName="hierRoot2" presStyleCnt="0">
        <dgm:presLayoutVars>
          <dgm:hierBranch val="init"/>
        </dgm:presLayoutVars>
      </dgm:prSet>
      <dgm:spPr/>
    </dgm:pt>
    <dgm:pt modelId="{D9E811FD-FD5E-4E74-BCD6-461D8A036C73}" type="pres">
      <dgm:prSet presAssocID="{A4AC7B95-FAE0-452A-9FFB-DE2543D72050}" presName="rootComposite" presStyleCnt="0"/>
      <dgm:spPr/>
    </dgm:pt>
    <dgm:pt modelId="{8763C644-D8AC-485E-B21A-EF9BBF3A64FC}" type="pres">
      <dgm:prSet presAssocID="{A4AC7B95-FAE0-452A-9FFB-DE2543D72050}" presName="rootText" presStyleLbl="node2" presStyleIdx="0" presStyleCnt="5">
        <dgm:presLayoutVars>
          <dgm:chPref val="3"/>
        </dgm:presLayoutVars>
      </dgm:prSet>
      <dgm:spPr/>
      <dgm:t>
        <a:bodyPr/>
        <a:lstStyle/>
        <a:p>
          <a:endParaRPr lang="en-US"/>
        </a:p>
      </dgm:t>
    </dgm:pt>
    <dgm:pt modelId="{A1634E2F-A00E-4FD3-B98C-9EA9E6913743}" type="pres">
      <dgm:prSet presAssocID="{A4AC7B95-FAE0-452A-9FFB-DE2543D72050}" presName="rootPict" presStyleLbl="alignImgPlace1" presStyleIdx="1" presStyleCnt="6"/>
      <dgm:spPr>
        <a:blipFill rotWithShape="1">
          <a:blip xmlns:r="http://schemas.openxmlformats.org/officeDocument/2006/relationships" r:embed="rId2"/>
          <a:srcRect/>
          <a:stretch>
            <a:fillRect l="-14000" r="-14000"/>
          </a:stretch>
        </a:blipFill>
      </dgm:spPr>
    </dgm:pt>
    <dgm:pt modelId="{B5E13161-8624-4CDF-A412-4BA9B19A421D}" type="pres">
      <dgm:prSet presAssocID="{A4AC7B95-FAE0-452A-9FFB-DE2543D72050}" presName="rootConnector" presStyleLbl="node2" presStyleIdx="0" presStyleCnt="5"/>
      <dgm:spPr/>
      <dgm:t>
        <a:bodyPr/>
        <a:lstStyle/>
        <a:p>
          <a:endParaRPr lang="en-US"/>
        </a:p>
      </dgm:t>
    </dgm:pt>
    <dgm:pt modelId="{9F13DAB8-ABB5-4AC1-ADEA-74B290802C3E}" type="pres">
      <dgm:prSet presAssocID="{A4AC7B95-FAE0-452A-9FFB-DE2543D72050}" presName="hierChild4" presStyleCnt="0"/>
      <dgm:spPr/>
    </dgm:pt>
    <dgm:pt modelId="{3CFF83B2-9800-495E-AC7A-5916F11DE3DD}" type="pres">
      <dgm:prSet presAssocID="{A4AC7B95-FAE0-452A-9FFB-DE2543D72050}" presName="hierChild5" presStyleCnt="0"/>
      <dgm:spPr/>
    </dgm:pt>
    <dgm:pt modelId="{B2D8102B-80F4-4B50-8266-CC50AE1DD2BE}" type="pres">
      <dgm:prSet presAssocID="{AF28C28B-91D3-424B-B4CF-1B32529D06C7}" presName="Name37" presStyleLbl="parChTrans1D2" presStyleIdx="1" presStyleCnt="5"/>
      <dgm:spPr/>
      <dgm:t>
        <a:bodyPr/>
        <a:lstStyle/>
        <a:p>
          <a:endParaRPr lang="en-US"/>
        </a:p>
      </dgm:t>
    </dgm:pt>
    <dgm:pt modelId="{CBF6FBE4-411B-48F4-A423-3C02F6E857D3}" type="pres">
      <dgm:prSet presAssocID="{A14AF9C6-A7C1-4F45-B296-F373C73AD33D}" presName="hierRoot2" presStyleCnt="0">
        <dgm:presLayoutVars>
          <dgm:hierBranch val="init"/>
        </dgm:presLayoutVars>
      </dgm:prSet>
      <dgm:spPr/>
    </dgm:pt>
    <dgm:pt modelId="{6F74775A-6B1D-480C-BC12-2D0BB32DC320}" type="pres">
      <dgm:prSet presAssocID="{A14AF9C6-A7C1-4F45-B296-F373C73AD33D}" presName="rootComposite" presStyleCnt="0"/>
      <dgm:spPr/>
    </dgm:pt>
    <dgm:pt modelId="{5D05A509-3335-40BA-9756-A8ACF067A075}" type="pres">
      <dgm:prSet presAssocID="{A14AF9C6-A7C1-4F45-B296-F373C73AD33D}" presName="rootText" presStyleLbl="node2" presStyleIdx="1" presStyleCnt="5">
        <dgm:presLayoutVars>
          <dgm:chPref val="3"/>
        </dgm:presLayoutVars>
      </dgm:prSet>
      <dgm:spPr/>
      <dgm:t>
        <a:bodyPr/>
        <a:lstStyle/>
        <a:p>
          <a:endParaRPr lang="en-US"/>
        </a:p>
      </dgm:t>
    </dgm:pt>
    <dgm:pt modelId="{365A8BA7-CE94-4DFD-BD94-C01C8D95B1D6}" type="pres">
      <dgm:prSet presAssocID="{A14AF9C6-A7C1-4F45-B296-F373C73AD33D}" presName="rootPict" presStyleLbl="alignImgPlace1" presStyleIdx="2" presStyleCnt="6"/>
      <dgm:spPr/>
    </dgm:pt>
    <dgm:pt modelId="{2E3AE97B-F2F4-40E9-A726-CEA3F653C8F0}" type="pres">
      <dgm:prSet presAssocID="{A14AF9C6-A7C1-4F45-B296-F373C73AD33D}" presName="rootConnector" presStyleLbl="node2" presStyleIdx="1" presStyleCnt="5"/>
      <dgm:spPr/>
      <dgm:t>
        <a:bodyPr/>
        <a:lstStyle/>
        <a:p>
          <a:endParaRPr lang="en-US"/>
        </a:p>
      </dgm:t>
    </dgm:pt>
    <dgm:pt modelId="{F6A982E8-96DB-4A8E-B7E0-89DF9111518A}" type="pres">
      <dgm:prSet presAssocID="{A14AF9C6-A7C1-4F45-B296-F373C73AD33D}" presName="hierChild4" presStyleCnt="0"/>
      <dgm:spPr/>
    </dgm:pt>
    <dgm:pt modelId="{8AA35841-A421-4868-8D4B-692360047B24}" type="pres">
      <dgm:prSet presAssocID="{A14AF9C6-A7C1-4F45-B296-F373C73AD33D}" presName="hierChild5" presStyleCnt="0"/>
      <dgm:spPr/>
    </dgm:pt>
    <dgm:pt modelId="{CDBD5072-9468-4B3D-BA64-55B52FC0782C}" type="pres">
      <dgm:prSet presAssocID="{B14EC7A8-C535-4825-8DBC-780B0D665DD3}" presName="Name37" presStyleLbl="parChTrans1D2" presStyleIdx="2" presStyleCnt="5"/>
      <dgm:spPr/>
      <dgm:t>
        <a:bodyPr/>
        <a:lstStyle/>
        <a:p>
          <a:endParaRPr lang="en-US"/>
        </a:p>
      </dgm:t>
    </dgm:pt>
    <dgm:pt modelId="{E2589434-626C-42BE-9B20-442495B8DDDA}" type="pres">
      <dgm:prSet presAssocID="{99C484DA-C8DA-430D-9DA9-A82CB0A36B8B}" presName="hierRoot2" presStyleCnt="0">
        <dgm:presLayoutVars>
          <dgm:hierBranch val="init"/>
        </dgm:presLayoutVars>
      </dgm:prSet>
      <dgm:spPr/>
    </dgm:pt>
    <dgm:pt modelId="{30244E80-2292-4ACA-92AB-C0BCF9D04398}" type="pres">
      <dgm:prSet presAssocID="{99C484DA-C8DA-430D-9DA9-A82CB0A36B8B}" presName="rootComposite" presStyleCnt="0"/>
      <dgm:spPr/>
    </dgm:pt>
    <dgm:pt modelId="{27F14FB5-45B1-4B81-BBFD-A2A5E311EF53}" type="pres">
      <dgm:prSet presAssocID="{99C484DA-C8DA-430D-9DA9-A82CB0A36B8B}" presName="rootText" presStyleLbl="node2" presStyleIdx="2" presStyleCnt="5">
        <dgm:presLayoutVars>
          <dgm:chPref val="3"/>
        </dgm:presLayoutVars>
      </dgm:prSet>
      <dgm:spPr/>
      <dgm:t>
        <a:bodyPr/>
        <a:lstStyle/>
        <a:p>
          <a:endParaRPr lang="en-US"/>
        </a:p>
      </dgm:t>
    </dgm:pt>
    <dgm:pt modelId="{806E18A0-AA8F-4AB4-AE0C-10481128E1B5}" type="pres">
      <dgm:prSet presAssocID="{99C484DA-C8DA-430D-9DA9-A82CB0A36B8B}" presName="rootPict" presStyleLbl="alignImgPlace1" presStyleIdx="3" presStyleCnt="6" custLinFactNeighborX="6754"/>
      <dgm:spPr/>
    </dgm:pt>
    <dgm:pt modelId="{A5706557-53B2-4E95-B91B-6C9F730A76ED}" type="pres">
      <dgm:prSet presAssocID="{99C484DA-C8DA-430D-9DA9-A82CB0A36B8B}" presName="rootConnector" presStyleLbl="node2" presStyleIdx="2" presStyleCnt="5"/>
      <dgm:spPr/>
      <dgm:t>
        <a:bodyPr/>
        <a:lstStyle/>
        <a:p>
          <a:endParaRPr lang="en-US"/>
        </a:p>
      </dgm:t>
    </dgm:pt>
    <dgm:pt modelId="{93912D88-24A8-47AC-92FB-49A96DE57B31}" type="pres">
      <dgm:prSet presAssocID="{99C484DA-C8DA-430D-9DA9-A82CB0A36B8B}" presName="hierChild4" presStyleCnt="0"/>
      <dgm:spPr/>
    </dgm:pt>
    <dgm:pt modelId="{CA80F421-06D2-4D07-9D75-AC97F0491E24}" type="pres">
      <dgm:prSet presAssocID="{99C484DA-C8DA-430D-9DA9-A82CB0A36B8B}" presName="hierChild5" presStyleCnt="0"/>
      <dgm:spPr/>
    </dgm:pt>
    <dgm:pt modelId="{1C055EC0-1D5E-4FB0-9946-1318D717F29D}" type="pres">
      <dgm:prSet presAssocID="{54705057-DA6E-467E-807A-7B7AF6204AB4}" presName="Name37" presStyleLbl="parChTrans1D2" presStyleIdx="3" presStyleCnt="5"/>
      <dgm:spPr/>
      <dgm:t>
        <a:bodyPr/>
        <a:lstStyle/>
        <a:p>
          <a:endParaRPr lang="en-US"/>
        </a:p>
      </dgm:t>
    </dgm:pt>
    <dgm:pt modelId="{BDDC83A2-A59D-4E54-A234-08F44551E3A5}" type="pres">
      <dgm:prSet presAssocID="{E3B7FA25-39E2-4AC4-A4EA-2784CF5869EB}" presName="hierRoot2" presStyleCnt="0">
        <dgm:presLayoutVars>
          <dgm:hierBranch val="init"/>
        </dgm:presLayoutVars>
      </dgm:prSet>
      <dgm:spPr/>
    </dgm:pt>
    <dgm:pt modelId="{4C5A2E6F-BD49-4552-A394-FBE96576BDD7}" type="pres">
      <dgm:prSet presAssocID="{E3B7FA25-39E2-4AC4-A4EA-2784CF5869EB}" presName="rootComposite" presStyleCnt="0"/>
      <dgm:spPr/>
    </dgm:pt>
    <dgm:pt modelId="{E518C8FF-10AD-42F3-82EC-4A607FDCED44}" type="pres">
      <dgm:prSet presAssocID="{E3B7FA25-39E2-4AC4-A4EA-2784CF5869EB}" presName="rootText" presStyleLbl="node2" presStyleIdx="3" presStyleCnt="5">
        <dgm:presLayoutVars>
          <dgm:chPref val="3"/>
        </dgm:presLayoutVars>
      </dgm:prSet>
      <dgm:spPr/>
      <dgm:t>
        <a:bodyPr/>
        <a:lstStyle/>
        <a:p>
          <a:endParaRPr lang="en-US"/>
        </a:p>
      </dgm:t>
    </dgm:pt>
    <dgm:pt modelId="{CA362FB5-9A81-467A-837B-6078FDA3DDC7}" type="pres">
      <dgm:prSet presAssocID="{E3B7FA25-39E2-4AC4-A4EA-2784CF5869EB}" presName="rootPict" presStyleLbl="alignImgPlace1" presStyleIdx="4"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ADCC04BC-A80E-4555-B63C-E2D8EDB19074}" type="pres">
      <dgm:prSet presAssocID="{E3B7FA25-39E2-4AC4-A4EA-2784CF5869EB}" presName="rootConnector" presStyleLbl="node2" presStyleIdx="3" presStyleCnt="5"/>
      <dgm:spPr/>
      <dgm:t>
        <a:bodyPr/>
        <a:lstStyle/>
        <a:p>
          <a:endParaRPr lang="en-US"/>
        </a:p>
      </dgm:t>
    </dgm:pt>
    <dgm:pt modelId="{B1FE2857-0C17-4FCA-8BAA-6BDFA97F03DB}" type="pres">
      <dgm:prSet presAssocID="{E3B7FA25-39E2-4AC4-A4EA-2784CF5869EB}" presName="hierChild4" presStyleCnt="0"/>
      <dgm:spPr/>
    </dgm:pt>
    <dgm:pt modelId="{34856D3C-7256-481F-A620-25AB8A14C0CC}" type="pres">
      <dgm:prSet presAssocID="{E3B7FA25-39E2-4AC4-A4EA-2784CF5869EB}" presName="hierChild5" presStyleCnt="0"/>
      <dgm:spPr/>
    </dgm:pt>
    <dgm:pt modelId="{B935CE4F-6D82-4A8D-8EEA-223196987EA0}" type="pres">
      <dgm:prSet presAssocID="{CFC8E42E-07DE-451C-84FA-9B1AF23A3024}" presName="Name37" presStyleLbl="parChTrans1D2" presStyleIdx="4" presStyleCnt="5"/>
      <dgm:spPr/>
      <dgm:t>
        <a:bodyPr/>
        <a:lstStyle/>
        <a:p>
          <a:endParaRPr lang="en-US"/>
        </a:p>
      </dgm:t>
    </dgm:pt>
    <dgm:pt modelId="{D506D34E-5166-469A-ADFE-364C71283A37}" type="pres">
      <dgm:prSet presAssocID="{A06932B9-A203-45FD-92E8-B40AF4BF858F}" presName="hierRoot2" presStyleCnt="0">
        <dgm:presLayoutVars>
          <dgm:hierBranch val="init"/>
        </dgm:presLayoutVars>
      </dgm:prSet>
      <dgm:spPr/>
    </dgm:pt>
    <dgm:pt modelId="{4B8878AF-B75E-464F-B6FE-5E4309D19150}" type="pres">
      <dgm:prSet presAssocID="{A06932B9-A203-45FD-92E8-B40AF4BF858F}" presName="rootComposite" presStyleCnt="0"/>
      <dgm:spPr/>
    </dgm:pt>
    <dgm:pt modelId="{3ED5CD61-64A2-40FC-8BDE-29E315011FB8}" type="pres">
      <dgm:prSet presAssocID="{A06932B9-A203-45FD-92E8-B40AF4BF858F}" presName="rootText" presStyleLbl="node2" presStyleIdx="4" presStyleCnt="5">
        <dgm:presLayoutVars>
          <dgm:chPref val="3"/>
        </dgm:presLayoutVars>
      </dgm:prSet>
      <dgm:spPr/>
      <dgm:t>
        <a:bodyPr/>
        <a:lstStyle/>
        <a:p>
          <a:endParaRPr lang="en-US"/>
        </a:p>
      </dgm:t>
    </dgm:pt>
    <dgm:pt modelId="{A75E5CA5-D181-4614-9C04-708E57DE52BA}" type="pres">
      <dgm:prSet presAssocID="{A06932B9-A203-45FD-92E8-B40AF4BF858F}" presName="rootPict" presStyleLbl="alignImgPlace1" presStyleIdx="5" presStyleCnt="6"/>
      <dgm:spPr>
        <a:blipFill>
          <a:blip xmlns:r="http://schemas.openxmlformats.org/officeDocument/2006/relationships" r:embed="rId4"/>
          <a:srcRect/>
          <a:stretch>
            <a:fillRect t="-17000" b="-17000"/>
          </a:stretch>
        </a:blipFill>
      </dgm:spPr>
    </dgm:pt>
    <dgm:pt modelId="{C0CCED53-633E-43D9-B0E9-C54231157BFF}" type="pres">
      <dgm:prSet presAssocID="{A06932B9-A203-45FD-92E8-B40AF4BF858F}" presName="rootConnector" presStyleLbl="node2" presStyleIdx="4" presStyleCnt="5"/>
      <dgm:spPr/>
      <dgm:t>
        <a:bodyPr/>
        <a:lstStyle/>
        <a:p>
          <a:endParaRPr lang="en-US"/>
        </a:p>
      </dgm:t>
    </dgm:pt>
    <dgm:pt modelId="{D52E4256-777D-4CB2-822F-681C08A795BA}" type="pres">
      <dgm:prSet presAssocID="{A06932B9-A203-45FD-92E8-B40AF4BF858F}" presName="hierChild4" presStyleCnt="0"/>
      <dgm:spPr/>
    </dgm:pt>
    <dgm:pt modelId="{84C90B7F-D18F-4A5F-8CA3-0E755B702D7A}" type="pres">
      <dgm:prSet presAssocID="{A06932B9-A203-45FD-92E8-B40AF4BF858F}" presName="hierChild5" presStyleCnt="0"/>
      <dgm:spPr/>
    </dgm:pt>
    <dgm:pt modelId="{0468DDA6-E064-4125-8CC1-24E3BB7E789B}" type="pres">
      <dgm:prSet presAssocID="{2512322A-DF5D-4BF3-A01C-63BC4DE6E9C7}" presName="hierChild3" presStyleCnt="0"/>
      <dgm:spPr/>
    </dgm:pt>
  </dgm:ptLst>
  <dgm:cxnLst>
    <dgm:cxn modelId="{CD11AB8D-1802-4382-AAA3-88AA10F95B5F}" type="presOf" srcId="{B14EC7A8-C535-4825-8DBC-780B0D665DD3}" destId="{CDBD5072-9468-4B3D-BA64-55B52FC0782C}" srcOrd="0" destOrd="0" presId="urn:microsoft.com/office/officeart/2005/8/layout/pictureOrgChart+Icon"/>
    <dgm:cxn modelId="{9A029D75-B2EC-4CE9-99EE-74CA37B3B95E}" type="presOf" srcId="{A4AC7B95-FAE0-452A-9FFB-DE2543D72050}" destId="{B5E13161-8624-4CDF-A412-4BA9B19A421D}" srcOrd="1" destOrd="0" presId="urn:microsoft.com/office/officeart/2005/8/layout/pictureOrgChart+Icon"/>
    <dgm:cxn modelId="{2A22CE99-BB6D-4AAB-B3B1-A149E362AE5A}" type="presOf" srcId="{2512322A-DF5D-4BF3-A01C-63BC4DE6E9C7}" destId="{D0AB3A13-8D6D-4245-A8B2-42FBB1B1A267}" srcOrd="1" destOrd="0" presId="urn:microsoft.com/office/officeart/2005/8/layout/pictureOrgChart+Icon"/>
    <dgm:cxn modelId="{B4D32E34-E130-4DEB-A46D-6D4483525AA1}" srcId="{2512322A-DF5D-4BF3-A01C-63BC4DE6E9C7}" destId="{A14AF9C6-A7C1-4F45-B296-F373C73AD33D}" srcOrd="1" destOrd="0" parTransId="{AF28C28B-91D3-424B-B4CF-1B32529D06C7}" sibTransId="{8A4BBD3C-6D61-4365-B903-168DC8990090}"/>
    <dgm:cxn modelId="{04DF5FC7-29E1-4CCE-8D86-DD71FB583103}" type="presOf" srcId="{CFC8E42E-07DE-451C-84FA-9B1AF23A3024}" destId="{B935CE4F-6D82-4A8D-8EEA-223196987EA0}" srcOrd="0" destOrd="0" presId="urn:microsoft.com/office/officeart/2005/8/layout/pictureOrgChart+Icon"/>
    <dgm:cxn modelId="{E2F92D40-78F2-4584-9DD2-ABF8FEEB1BFF}" srcId="{2512322A-DF5D-4BF3-A01C-63BC4DE6E9C7}" destId="{A06932B9-A203-45FD-92E8-B40AF4BF858F}" srcOrd="4" destOrd="0" parTransId="{CFC8E42E-07DE-451C-84FA-9B1AF23A3024}" sibTransId="{F36FCA73-B00E-42DC-A0D1-BC2C11D68537}"/>
    <dgm:cxn modelId="{78E1964E-B478-4877-9F08-A9B4B5F1B6A6}" type="presOf" srcId="{A14AF9C6-A7C1-4F45-B296-F373C73AD33D}" destId="{5D05A509-3335-40BA-9756-A8ACF067A075}" srcOrd="0" destOrd="0" presId="urn:microsoft.com/office/officeart/2005/8/layout/pictureOrgChart+Icon"/>
    <dgm:cxn modelId="{9696B40C-F667-4933-A5F1-F82340DB2BEC}" srcId="{2512322A-DF5D-4BF3-A01C-63BC4DE6E9C7}" destId="{A4AC7B95-FAE0-452A-9FFB-DE2543D72050}" srcOrd="0" destOrd="0" parTransId="{BB6446CD-E2DE-4CB0-9B9C-B91489F6041E}" sibTransId="{859BCE60-C790-4A3F-AC9C-9CB5F4132868}"/>
    <dgm:cxn modelId="{BD3AAA4E-8E5D-4C15-8369-5379B3DABB6C}" type="presOf" srcId="{E3B7FA25-39E2-4AC4-A4EA-2784CF5869EB}" destId="{E518C8FF-10AD-42F3-82EC-4A607FDCED44}" srcOrd="0" destOrd="0" presId="urn:microsoft.com/office/officeart/2005/8/layout/pictureOrgChart+Icon"/>
    <dgm:cxn modelId="{7CE36D92-20DE-418F-BE6A-2C7F9BBE3512}" srcId="{2512322A-DF5D-4BF3-A01C-63BC4DE6E9C7}" destId="{E3B7FA25-39E2-4AC4-A4EA-2784CF5869EB}" srcOrd="3" destOrd="0" parTransId="{54705057-DA6E-467E-807A-7B7AF6204AB4}" sibTransId="{8FBF26ED-65B3-4D45-9620-68504D22B244}"/>
    <dgm:cxn modelId="{38353929-29A5-49C0-87B2-A8E407F64BB6}" type="presOf" srcId="{99C484DA-C8DA-430D-9DA9-A82CB0A36B8B}" destId="{A5706557-53B2-4E95-B91B-6C9F730A76ED}" srcOrd="1" destOrd="0" presId="urn:microsoft.com/office/officeart/2005/8/layout/pictureOrgChart+Icon"/>
    <dgm:cxn modelId="{B7EFDF43-4573-4464-B5FF-5237C9E6302A}" type="presOf" srcId="{99C484DA-C8DA-430D-9DA9-A82CB0A36B8B}" destId="{27F14FB5-45B1-4B81-BBFD-A2A5E311EF53}" srcOrd="0" destOrd="0" presId="urn:microsoft.com/office/officeart/2005/8/layout/pictureOrgChart+Icon"/>
    <dgm:cxn modelId="{E92D70D0-B595-4819-8B04-46738D83D8C4}" type="presOf" srcId="{A14AF9C6-A7C1-4F45-B296-F373C73AD33D}" destId="{2E3AE97B-F2F4-40E9-A726-CEA3F653C8F0}" srcOrd="1" destOrd="0" presId="urn:microsoft.com/office/officeart/2005/8/layout/pictureOrgChart+Icon"/>
    <dgm:cxn modelId="{5E775C6A-94A4-4424-BCFE-85844FA21DC8}" type="presOf" srcId="{2512322A-DF5D-4BF3-A01C-63BC4DE6E9C7}" destId="{CE992457-E4B3-4E8F-A0FB-E6C7472C349E}" srcOrd="0" destOrd="0" presId="urn:microsoft.com/office/officeart/2005/8/layout/pictureOrgChart+Icon"/>
    <dgm:cxn modelId="{E43B6326-FFE1-434D-87B2-C7C9039B70CF}" type="presOf" srcId="{A06932B9-A203-45FD-92E8-B40AF4BF858F}" destId="{C0CCED53-633E-43D9-B0E9-C54231157BFF}" srcOrd="1" destOrd="0" presId="urn:microsoft.com/office/officeart/2005/8/layout/pictureOrgChart+Icon"/>
    <dgm:cxn modelId="{860384F7-F480-444C-9A82-35AC8A5CAF8B}" type="presOf" srcId="{AF28C28B-91D3-424B-B4CF-1B32529D06C7}" destId="{B2D8102B-80F4-4B50-8266-CC50AE1DD2BE}" srcOrd="0" destOrd="0" presId="urn:microsoft.com/office/officeart/2005/8/layout/pictureOrgChart+Icon"/>
    <dgm:cxn modelId="{84973878-9463-410E-BB0B-803E773C63BC}" type="presOf" srcId="{A4AC7B95-FAE0-452A-9FFB-DE2543D72050}" destId="{8763C644-D8AC-485E-B21A-EF9BBF3A64FC}" srcOrd="0" destOrd="0" presId="urn:microsoft.com/office/officeart/2005/8/layout/pictureOrgChart+Icon"/>
    <dgm:cxn modelId="{9A1A705D-1CF4-449E-85BC-37364385C6EF}" type="presOf" srcId="{54705057-DA6E-467E-807A-7B7AF6204AB4}" destId="{1C055EC0-1D5E-4FB0-9946-1318D717F29D}" srcOrd="0" destOrd="0" presId="urn:microsoft.com/office/officeart/2005/8/layout/pictureOrgChart+Icon"/>
    <dgm:cxn modelId="{4174CF38-D2B7-489F-BB24-67705DCC1FF6}" type="presOf" srcId="{BB6446CD-E2DE-4CB0-9B9C-B91489F6041E}" destId="{2B373C5C-2E3B-40C8-A66D-4DAEFCBEBE1C}" srcOrd="0" destOrd="0" presId="urn:microsoft.com/office/officeart/2005/8/layout/pictureOrgChart+Icon"/>
    <dgm:cxn modelId="{671B1940-D2BB-429B-B153-4CCF88BD444F}" srcId="{2512322A-DF5D-4BF3-A01C-63BC4DE6E9C7}" destId="{99C484DA-C8DA-430D-9DA9-A82CB0A36B8B}" srcOrd="2" destOrd="0" parTransId="{B14EC7A8-C535-4825-8DBC-780B0D665DD3}" sibTransId="{59872530-1286-4320-879B-7B67D57A8B05}"/>
    <dgm:cxn modelId="{C51371F6-625B-4300-87A0-447C9C25D43B}" srcId="{E8BE1238-2C05-4440-A4BE-C1648318B462}" destId="{2512322A-DF5D-4BF3-A01C-63BC4DE6E9C7}" srcOrd="0" destOrd="0" parTransId="{633CBBF5-CF31-4E73-9280-DEF91A3BE156}" sibTransId="{B20ED9FF-71CB-4158-9037-312DBA369476}"/>
    <dgm:cxn modelId="{677F803E-4E5C-4102-84AB-42007EE968A1}" type="presOf" srcId="{E3B7FA25-39E2-4AC4-A4EA-2784CF5869EB}" destId="{ADCC04BC-A80E-4555-B63C-E2D8EDB19074}" srcOrd="1" destOrd="0" presId="urn:microsoft.com/office/officeart/2005/8/layout/pictureOrgChart+Icon"/>
    <dgm:cxn modelId="{74EFDDFB-F95A-48BB-8633-598F9B3B05A5}" type="presOf" srcId="{A06932B9-A203-45FD-92E8-B40AF4BF858F}" destId="{3ED5CD61-64A2-40FC-8BDE-29E315011FB8}" srcOrd="0" destOrd="0" presId="urn:microsoft.com/office/officeart/2005/8/layout/pictureOrgChart+Icon"/>
    <dgm:cxn modelId="{05893320-FA57-4951-B30A-8252DBC30380}" type="presOf" srcId="{E8BE1238-2C05-4440-A4BE-C1648318B462}" destId="{31B99BD1-CF69-41EF-BE83-AB8446636EA4}" srcOrd="0" destOrd="0" presId="urn:microsoft.com/office/officeart/2005/8/layout/pictureOrgChart+Icon"/>
    <dgm:cxn modelId="{719E5ED3-FB90-4E9E-9C86-D85F15751DA0}" type="presParOf" srcId="{31B99BD1-CF69-41EF-BE83-AB8446636EA4}" destId="{7FB91081-8C60-4534-B423-C718E6F4A926}" srcOrd="0" destOrd="0" presId="urn:microsoft.com/office/officeart/2005/8/layout/pictureOrgChart+Icon"/>
    <dgm:cxn modelId="{0BEC9453-2628-43CC-AC89-99AC3794B258}" type="presParOf" srcId="{7FB91081-8C60-4534-B423-C718E6F4A926}" destId="{F4863373-05C6-491B-9AEB-D968E3DFABDF}" srcOrd="0" destOrd="0" presId="urn:microsoft.com/office/officeart/2005/8/layout/pictureOrgChart+Icon"/>
    <dgm:cxn modelId="{7757C063-7E18-4EA7-8BDA-731F204673B4}" type="presParOf" srcId="{F4863373-05C6-491B-9AEB-D968E3DFABDF}" destId="{CE992457-E4B3-4E8F-A0FB-E6C7472C349E}" srcOrd="0" destOrd="0" presId="urn:microsoft.com/office/officeart/2005/8/layout/pictureOrgChart+Icon"/>
    <dgm:cxn modelId="{55085378-0ECC-49D8-8E4F-C14F453BF4E9}" type="presParOf" srcId="{F4863373-05C6-491B-9AEB-D968E3DFABDF}" destId="{6CA0D729-7EAE-4398-8D91-3A6112F3A159}" srcOrd="1" destOrd="0" presId="urn:microsoft.com/office/officeart/2005/8/layout/pictureOrgChart+Icon"/>
    <dgm:cxn modelId="{B4E91016-1209-4B2F-BAD4-2E2997DD9354}" type="presParOf" srcId="{F4863373-05C6-491B-9AEB-D968E3DFABDF}" destId="{D0AB3A13-8D6D-4245-A8B2-42FBB1B1A267}" srcOrd="2" destOrd="0" presId="urn:microsoft.com/office/officeart/2005/8/layout/pictureOrgChart+Icon"/>
    <dgm:cxn modelId="{4473D635-A629-42E8-9761-2D43195B1D01}" type="presParOf" srcId="{7FB91081-8C60-4534-B423-C718E6F4A926}" destId="{94A19791-A9C9-41A9-8D40-CF2D2BF06BA9}" srcOrd="1" destOrd="0" presId="urn:microsoft.com/office/officeart/2005/8/layout/pictureOrgChart+Icon"/>
    <dgm:cxn modelId="{411CBB87-F5E9-4551-BE75-B91BDB5468DE}" type="presParOf" srcId="{94A19791-A9C9-41A9-8D40-CF2D2BF06BA9}" destId="{2B373C5C-2E3B-40C8-A66D-4DAEFCBEBE1C}" srcOrd="0" destOrd="0" presId="urn:microsoft.com/office/officeart/2005/8/layout/pictureOrgChart+Icon"/>
    <dgm:cxn modelId="{B0492184-F47E-456F-B208-E5F05CFD9F64}" type="presParOf" srcId="{94A19791-A9C9-41A9-8D40-CF2D2BF06BA9}" destId="{BA2FA619-BA6B-4E5C-BD5F-6368577E146C}" srcOrd="1" destOrd="0" presId="urn:microsoft.com/office/officeart/2005/8/layout/pictureOrgChart+Icon"/>
    <dgm:cxn modelId="{69AB362C-AA9D-4018-9DBA-AD6F48AA6D0C}" type="presParOf" srcId="{BA2FA619-BA6B-4E5C-BD5F-6368577E146C}" destId="{D9E811FD-FD5E-4E74-BCD6-461D8A036C73}" srcOrd="0" destOrd="0" presId="urn:microsoft.com/office/officeart/2005/8/layout/pictureOrgChart+Icon"/>
    <dgm:cxn modelId="{2EF1C11B-FBDF-4BF8-823B-D2885CCFEDC9}" type="presParOf" srcId="{D9E811FD-FD5E-4E74-BCD6-461D8A036C73}" destId="{8763C644-D8AC-485E-B21A-EF9BBF3A64FC}" srcOrd="0" destOrd="0" presId="urn:microsoft.com/office/officeart/2005/8/layout/pictureOrgChart+Icon"/>
    <dgm:cxn modelId="{98C7B86C-77E9-4EB6-BD37-F3D552483940}" type="presParOf" srcId="{D9E811FD-FD5E-4E74-BCD6-461D8A036C73}" destId="{A1634E2F-A00E-4FD3-B98C-9EA9E6913743}" srcOrd="1" destOrd="0" presId="urn:microsoft.com/office/officeart/2005/8/layout/pictureOrgChart+Icon"/>
    <dgm:cxn modelId="{1CE26A9A-8B01-4E36-B845-6676E2C5FDBB}" type="presParOf" srcId="{D9E811FD-FD5E-4E74-BCD6-461D8A036C73}" destId="{B5E13161-8624-4CDF-A412-4BA9B19A421D}" srcOrd="2" destOrd="0" presId="urn:microsoft.com/office/officeart/2005/8/layout/pictureOrgChart+Icon"/>
    <dgm:cxn modelId="{BF6AC88B-CAF6-4001-A40C-CF4B821A19E1}" type="presParOf" srcId="{BA2FA619-BA6B-4E5C-BD5F-6368577E146C}" destId="{9F13DAB8-ABB5-4AC1-ADEA-74B290802C3E}" srcOrd="1" destOrd="0" presId="urn:microsoft.com/office/officeart/2005/8/layout/pictureOrgChart+Icon"/>
    <dgm:cxn modelId="{839B3021-5A20-4D93-817C-CAB14D392453}" type="presParOf" srcId="{BA2FA619-BA6B-4E5C-BD5F-6368577E146C}" destId="{3CFF83B2-9800-495E-AC7A-5916F11DE3DD}" srcOrd="2" destOrd="0" presId="urn:microsoft.com/office/officeart/2005/8/layout/pictureOrgChart+Icon"/>
    <dgm:cxn modelId="{95F88346-4309-4BB1-9647-62A6736DB029}" type="presParOf" srcId="{94A19791-A9C9-41A9-8D40-CF2D2BF06BA9}" destId="{B2D8102B-80F4-4B50-8266-CC50AE1DD2BE}" srcOrd="2" destOrd="0" presId="urn:microsoft.com/office/officeart/2005/8/layout/pictureOrgChart+Icon"/>
    <dgm:cxn modelId="{D1B8BE37-B0E8-4405-BFCA-F037950E9CD6}" type="presParOf" srcId="{94A19791-A9C9-41A9-8D40-CF2D2BF06BA9}" destId="{CBF6FBE4-411B-48F4-A423-3C02F6E857D3}" srcOrd="3" destOrd="0" presId="urn:microsoft.com/office/officeart/2005/8/layout/pictureOrgChart+Icon"/>
    <dgm:cxn modelId="{2E338CA4-6D22-4702-BA2D-3C3512C1FF6F}" type="presParOf" srcId="{CBF6FBE4-411B-48F4-A423-3C02F6E857D3}" destId="{6F74775A-6B1D-480C-BC12-2D0BB32DC320}" srcOrd="0" destOrd="0" presId="urn:microsoft.com/office/officeart/2005/8/layout/pictureOrgChart+Icon"/>
    <dgm:cxn modelId="{63E638DB-EB9D-46C0-80ED-8A4810425F95}" type="presParOf" srcId="{6F74775A-6B1D-480C-BC12-2D0BB32DC320}" destId="{5D05A509-3335-40BA-9756-A8ACF067A075}" srcOrd="0" destOrd="0" presId="urn:microsoft.com/office/officeart/2005/8/layout/pictureOrgChart+Icon"/>
    <dgm:cxn modelId="{14D3BDAD-9C57-4C45-924F-545E2DF5A635}" type="presParOf" srcId="{6F74775A-6B1D-480C-BC12-2D0BB32DC320}" destId="{365A8BA7-CE94-4DFD-BD94-C01C8D95B1D6}" srcOrd="1" destOrd="0" presId="urn:microsoft.com/office/officeart/2005/8/layout/pictureOrgChart+Icon"/>
    <dgm:cxn modelId="{A04C4441-5DC7-4C16-9BC5-0D0945F84D90}" type="presParOf" srcId="{6F74775A-6B1D-480C-BC12-2D0BB32DC320}" destId="{2E3AE97B-F2F4-40E9-A726-CEA3F653C8F0}" srcOrd="2" destOrd="0" presId="urn:microsoft.com/office/officeart/2005/8/layout/pictureOrgChart+Icon"/>
    <dgm:cxn modelId="{1702A51B-1C96-4580-874D-184BF620FDA4}" type="presParOf" srcId="{CBF6FBE4-411B-48F4-A423-3C02F6E857D3}" destId="{F6A982E8-96DB-4A8E-B7E0-89DF9111518A}" srcOrd="1" destOrd="0" presId="urn:microsoft.com/office/officeart/2005/8/layout/pictureOrgChart+Icon"/>
    <dgm:cxn modelId="{418B9D96-D3C4-4952-B1B7-73ADEB2B3389}" type="presParOf" srcId="{CBF6FBE4-411B-48F4-A423-3C02F6E857D3}" destId="{8AA35841-A421-4868-8D4B-692360047B24}" srcOrd="2" destOrd="0" presId="urn:microsoft.com/office/officeart/2005/8/layout/pictureOrgChart+Icon"/>
    <dgm:cxn modelId="{67CF4D53-7C9A-4040-8C1E-6C9DB9FAAD67}" type="presParOf" srcId="{94A19791-A9C9-41A9-8D40-CF2D2BF06BA9}" destId="{CDBD5072-9468-4B3D-BA64-55B52FC0782C}" srcOrd="4" destOrd="0" presId="urn:microsoft.com/office/officeart/2005/8/layout/pictureOrgChart+Icon"/>
    <dgm:cxn modelId="{986D1A94-A479-492C-8881-38BBFC307D16}" type="presParOf" srcId="{94A19791-A9C9-41A9-8D40-CF2D2BF06BA9}" destId="{E2589434-626C-42BE-9B20-442495B8DDDA}" srcOrd="5" destOrd="0" presId="urn:microsoft.com/office/officeart/2005/8/layout/pictureOrgChart+Icon"/>
    <dgm:cxn modelId="{37F15561-F645-4399-84B1-D96467F494EA}" type="presParOf" srcId="{E2589434-626C-42BE-9B20-442495B8DDDA}" destId="{30244E80-2292-4ACA-92AB-C0BCF9D04398}" srcOrd="0" destOrd="0" presId="urn:microsoft.com/office/officeart/2005/8/layout/pictureOrgChart+Icon"/>
    <dgm:cxn modelId="{C1DCD128-017D-443D-B127-A49A9F9F2C0E}" type="presParOf" srcId="{30244E80-2292-4ACA-92AB-C0BCF9D04398}" destId="{27F14FB5-45B1-4B81-BBFD-A2A5E311EF53}" srcOrd="0" destOrd="0" presId="urn:microsoft.com/office/officeart/2005/8/layout/pictureOrgChart+Icon"/>
    <dgm:cxn modelId="{BFE38106-2091-4420-9CFB-F8DCBA07FAFB}" type="presParOf" srcId="{30244E80-2292-4ACA-92AB-C0BCF9D04398}" destId="{806E18A0-AA8F-4AB4-AE0C-10481128E1B5}" srcOrd="1" destOrd="0" presId="urn:microsoft.com/office/officeart/2005/8/layout/pictureOrgChart+Icon"/>
    <dgm:cxn modelId="{6972017C-FE23-47CD-BBA2-81518B03166C}" type="presParOf" srcId="{30244E80-2292-4ACA-92AB-C0BCF9D04398}" destId="{A5706557-53B2-4E95-B91B-6C9F730A76ED}" srcOrd="2" destOrd="0" presId="urn:microsoft.com/office/officeart/2005/8/layout/pictureOrgChart+Icon"/>
    <dgm:cxn modelId="{1CEA5876-AC04-42B2-AF9F-6158BEB24CA4}" type="presParOf" srcId="{E2589434-626C-42BE-9B20-442495B8DDDA}" destId="{93912D88-24A8-47AC-92FB-49A96DE57B31}" srcOrd="1" destOrd="0" presId="urn:microsoft.com/office/officeart/2005/8/layout/pictureOrgChart+Icon"/>
    <dgm:cxn modelId="{65357A77-2EFB-4A4F-8EC5-B18FBF88A70D}" type="presParOf" srcId="{E2589434-626C-42BE-9B20-442495B8DDDA}" destId="{CA80F421-06D2-4D07-9D75-AC97F0491E24}" srcOrd="2" destOrd="0" presId="urn:microsoft.com/office/officeart/2005/8/layout/pictureOrgChart+Icon"/>
    <dgm:cxn modelId="{4457F7E6-A2AA-47A6-9595-4B808DD37623}" type="presParOf" srcId="{94A19791-A9C9-41A9-8D40-CF2D2BF06BA9}" destId="{1C055EC0-1D5E-4FB0-9946-1318D717F29D}" srcOrd="6" destOrd="0" presId="urn:microsoft.com/office/officeart/2005/8/layout/pictureOrgChart+Icon"/>
    <dgm:cxn modelId="{FB357299-D5A0-46E2-A21E-45B29679AA80}" type="presParOf" srcId="{94A19791-A9C9-41A9-8D40-CF2D2BF06BA9}" destId="{BDDC83A2-A59D-4E54-A234-08F44551E3A5}" srcOrd="7" destOrd="0" presId="urn:microsoft.com/office/officeart/2005/8/layout/pictureOrgChart+Icon"/>
    <dgm:cxn modelId="{BA6C61EA-A1B8-4175-A8C1-172E0DCE6607}" type="presParOf" srcId="{BDDC83A2-A59D-4E54-A234-08F44551E3A5}" destId="{4C5A2E6F-BD49-4552-A394-FBE96576BDD7}" srcOrd="0" destOrd="0" presId="urn:microsoft.com/office/officeart/2005/8/layout/pictureOrgChart+Icon"/>
    <dgm:cxn modelId="{0DEFDDBF-06EB-45C6-A74E-59388ABE87E7}" type="presParOf" srcId="{4C5A2E6F-BD49-4552-A394-FBE96576BDD7}" destId="{E518C8FF-10AD-42F3-82EC-4A607FDCED44}" srcOrd="0" destOrd="0" presId="urn:microsoft.com/office/officeart/2005/8/layout/pictureOrgChart+Icon"/>
    <dgm:cxn modelId="{54CBD7B9-568D-4EED-8798-BFECFD559B26}" type="presParOf" srcId="{4C5A2E6F-BD49-4552-A394-FBE96576BDD7}" destId="{CA362FB5-9A81-467A-837B-6078FDA3DDC7}" srcOrd="1" destOrd="0" presId="urn:microsoft.com/office/officeart/2005/8/layout/pictureOrgChart+Icon"/>
    <dgm:cxn modelId="{7DD7FD32-2B8D-4FB6-A2BD-9C5793D8F3AA}" type="presParOf" srcId="{4C5A2E6F-BD49-4552-A394-FBE96576BDD7}" destId="{ADCC04BC-A80E-4555-B63C-E2D8EDB19074}" srcOrd="2" destOrd="0" presId="urn:microsoft.com/office/officeart/2005/8/layout/pictureOrgChart+Icon"/>
    <dgm:cxn modelId="{6AA0DFED-003A-42B3-9219-8EFE68F36912}" type="presParOf" srcId="{BDDC83A2-A59D-4E54-A234-08F44551E3A5}" destId="{B1FE2857-0C17-4FCA-8BAA-6BDFA97F03DB}" srcOrd="1" destOrd="0" presId="urn:microsoft.com/office/officeart/2005/8/layout/pictureOrgChart+Icon"/>
    <dgm:cxn modelId="{1554CAD6-E743-4366-A361-6F56CF4AD68C}" type="presParOf" srcId="{BDDC83A2-A59D-4E54-A234-08F44551E3A5}" destId="{34856D3C-7256-481F-A620-25AB8A14C0CC}" srcOrd="2" destOrd="0" presId="urn:microsoft.com/office/officeart/2005/8/layout/pictureOrgChart+Icon"/>
    <dgm:cxn modelId="{8D907FBF-5C4F-42AB-BA83-9842053DF5F1}" type="presParOf" srcId="{94A19791-A9C9-41A9-8D40-CF2D2BF06BA9}" destId="{B935CE4F-6D82-4A8D-8EEA-223196987EA0}" srcOrd="8" destOrd="0" presId="urn:microsoft.com/office/officeart/2005/8/layout/pictureOrgChart+Icon"/>
    <dgm:cxn modelId="{6C974527-9772-4BCC-B28A-EE865A2A5DDC}" type="presParOf" srcId="{94A19791-A9C9-41A9-8D40-CF2D2BF06BA9}" destId="{D506D34E-5166-469A-ADFE-364C71283A37}" srcOrd="9" destOrd="0" presId="urn:microsoft.com/office/officeart/2005/8/layout/pictureOrgChart+Icon"/>
    <dgm:cxn modelId="{4ED4EF6C-55F7-4795-8A15-DEE7FC94CD1F}" type="presParOf" srcId="{D506D34E-5166-469A-ADFE-364C71283A37}" destId="{4B8878AF-B75E-464F-B6FE-5E4309D19150}" srcOrd="0" destOrd="0" presId="urn:microsoft.com/office/officeart/2005/8/layout/pictureOrgChart+Icon"/>
    <dgm:cxn modelId="{A77FD87A-EECC-4924-B994-CA82EDCE1B86}" type="presParOf" srcId="{4B8878AF-B75E-464F-B6FE-5E4309D19150}" destId="{3ED5CD61-64A2-40FC-8BDE-29E315011FB8}" srcOrd="0" destOrd="0" presId="urn:microsoft.com/office/officeart/2005/8/layout/pictureOrgChart+Icon"/>
    <dgm:cxn modelId="{74C223FE-3293-4C7C-9724-61D51E1AA282}" type="presParOf" srcId="{4B8878AF-B75E-464F-B6FE-5E4309D19150}" destId="{A75E5CA5-D181-4614-9C04-708E57DE52BA}" srcOrd="1" destOrd="0" presId="urn:microsoft.com/office/officeart/2005/8/layout/pictureOrgChart+Icon"/>
    <dgm:cxn modelId="{95BC3F2A-511B-4980-AEF0-F83D318616C9}" type="presParOf" srcId="{4B8878AF-B75E-464F-B6FE-5E4309D19150}" destId="{C0CCED53-633E-43D9-B0E9-C54231157BFF}" srcOrd="2" destOrd="0" presId="urn:microsoft.com/office/officeart/2005/8/layout/pictureOrgChart+Icon"/>
    <dgm:cxn modelId="{8006490A-9C5A-4D22-B75D-E99BB157B282}" type="presParOf" srcId="{D506D34E-5166-469A-ADFE-364C71283A37}" destId="{D52E4256-777D-4CB2-822F-681C08A795BA}" srcOrd="1" destOrd="0" presId="urn:microsoft.com/office/officeart/2005/8/layout/pictureOrgChart+Icon"/>
    <dgm:cxn modelId="{D463C7BD-B7DF-4672-AA7A-60A64E2227B0}" type="presParOf" srcId="{D506D34E-5166-469A-ADFE-364C71283A37}" destId="{84C90B7F-D18F-4A5F-8CA3-0E755B702D7A}" srcOrd="2" destOrd="0" presId="urn:microsoft.com/office/officeart/2005/8/layout/pictureOrgChart+Icon"/>
    <dgm:cxn modelId="{2D85AEF4-6AAB-4250-8BF0-E33FC296BC76}" type="presParOf" srcId="{7FB91081-8C60-4534-B423-C718E6F4A926}" destId="{0468DDA6-E064-4125-8CC1-24E3BB7E789B}" srcOrd="2" destOrd="0" presId="urn:microsoft.com/office/officeart/2005/8/layout/pictureOrgChar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352721-B5D1-4595-81F9-0D5CD4F50179}" type="doc">
      <dgm:prSet loTypeId="urn:diagrams.loki3.com/VaryingWidthList" loCatId="list" qsTypeId="urn:microsoft.com/office/officeart/2005/8/quickstyle/simple2" qsCatId="simple" csTypeId="urn:microsoft.com/office/officeart/2005/8/colors/colorful3" csCatId="colorful" phldr="1"/>
      <dgm:spPr/>
      <dgm:t>
        <a:bodyPr/>
        <a:lstStyle/>
        <a:p>
          <a:endParaRPr lang="en-GB"/>
        </a:p>
      </dgm:t>
    </dgm:pt>
    <dgm:pt modelId="{280D3CD7-8282-449D-BAA5-CA3023CD570A}">
      <dgm:prSet phldrT="[Text]" custT="1"/>
      <dgm:spPr/>
      <dgm:t>
        <a:bodyPr/>
        <a:lstStyle/>
        <a:p>
          <a:r>
            <a:rPr lang="en-GB" sz="1600" dirty="0"/>
            <a:t>Impartial information, advice and support to families of children and young people with special educational needs or disabilities in the Bradford area. </a:t>
          </a:r>
        </a:p>
      </dgm:t>
    </dgm:pt>
    <dgm:pt modelId="{6ABF5B26-A17A-41AC-8EEF-E539988EC3D0}" type="parTrans" cxnId="{0D7014E0-37BD-420B-A977-9D2557DA0EB5}">
      <dgm:prSet/>
      <dgm:spPr/>
      <dgm:t>
        <a:bodyPr/>
        <a:lstStyle/>
        <a:p>
          <a:endParaRPr lang="en-GB"/>
        </a:p>
      </dgm:t>
    </dgm:pt>
    <dgm:pt modelId="{3D805A16-DE0B-4A2A-B6B0-A7E3F9899FEA}" type="sibTrans" cxnId="{0D7014E0-37BD-420B-A977-9D2557DA0EB5}">
      <dgm:prSet/>
      <dgm:spPr/>
      <dgm:t>
        <a:bodyPr/>
        <a:lstStyle/>
        <a:p>
          <a:endParaRPr lang="en-GB"/>
        </a:p>
      </dgm:t>
    </dgm:pt>
    <dgm:pt modelId="{8CB16DD4-D77D-4D2A-B2E3-424854D62B6C}">
      <dgm:prSet phldrT="[Text]" custT="1"/>
      <dgm:spPr/>
      <dgm:t>
        <a:bodyPr/>
        <a:lstStyle/>
        <a:p>
          <a:r>
            <a:rPr lang="en-GB" sz="1600" dirty="0"/>
            <a:t>The service is impartial, confidential, statutory, free, and can help with a range of subjects.</a:t>
          </a:r>
          <a:br>
            <a:rPr lang="en-GB" sz="1600" dirty="0"/>
          </a:br>
          <a:endParaRPr lang="en-GB" sz="1600" dirty="0"/>
        </a:p>
      </dgm:t>
    </dgm:pt>
    <dgm:pt modelId="{07C13399-B3DD-4C3A-9A3F-AB625BD3D1EC}" type="parTrans" cxnId="{DA24BDE4-8045-49D2-8081-338214D3F419}">
      <dgm:prSet/>
      <dgm:spPr/>
      <dgm:t>
        <a:bodyPr/>
        <a:lstStyle/>
        <a:p>
          <a:endParaRPr lang="en-GB"/>
        </a:p>
      </dgm:t>
    </dgm:pt>
    <dgm:pt modelId="{F4C6CE05-3D80-4E80-9C20-417A0DA7D645}" type="sibTrans" cxnId="{DA24BDE4-8045-49D2-8081-338214D3F419}">
      <dgm:prSet/>
      <dgm:spPr/>
      <dgm:t>
        <a:bodyPr/>
        <a:lstStyle/>
        <a:p>
          <a:endParaRPr lang="en-GB"/>
        </a:p>
      </dgm:t>
    </dgm:pt>
    <dgm:pt modelId="{BA35893E-69DF-4C75-9CF8-F763038690DC}">
      <dgm:prSet phldrT="[Text]" custT="1"/>
      <dgm:spPr/>
      <dgm:t>
        <a:bodyPr/>
        <a:lstStyle/>
        <a:p>
          <a:r>
            <a:rPr lang="en-GB" sz="1600" dirty="0"/>
            <a:t>You do not need to have an EHCP for your child to access our service</a:t>
          </a:r>
        </a:p>
      </dgm:t>
    </dgm:pt>
    <dgm:pt modelId="{A4B458F4-14E5-4A7B-BDF6-BCB88A179968}" type="parTrans" cxnId="{51868809-1F44-41AA-BADB-D3C353070DC6}">
      <dgm:prSet/>
      <dgm:spPr/>
      <dgm:t>
        <a:bodyPr/>
        <a:lstStyle/>
        <a:p>
          <a:endParaRPr lang="en-GB"/>
        </a:p>
      </dgm:t>
    </dgm:pt>
    <dgm:pt modelId="{3E9C2091-D5F0-4D67-B29A-1B44E995E992}" type="sibTrans" cxnId="{51868809-1F44-41AA-BADB-D3C353070DC6}">
      <dgm:prSet/>
      <dgm:spPr/>
      <dgm:t>
        <a:bodyPr/>
        <a:lstStyle/>
        <a:p>
          <a:endParaRPr lang="en-GB"/>
        </a:p>
      </dgm:t>
    </dgm:pt>
    <dgm:pt modelId="{93BAD9F3-69A5-42D6-A38E-D820CD43D7BE}">
      <dgm:prSet custT="1"/>
      <dgm:spPr/>
      <dgm:t>
        <a:bodyPr/>
        <a:lstStyle/>
        <a:p>
          <a:r>
            <a:rPr lang="en-GB" sz="1600" dirty="0"/>
            <a:t>Support to  parents/carers and young people</a:t>
          </a:r>
        </a:p>
      </dgm:t>
    </dgm:pt>
    <dgm:pt modelId="{0F6DC528-7A75-4829-9E08-C8F1EE48B54A}" type="parTrans" cxnId="{602E9CE3-0DCF-4E81-B792-EA94BEF94F81}">
      <dgm:prSet/>
      <dgm:spPr/>
      <dgm:t>
        <a:bodyPr/>
        <a:lstStyle/>
        <a:p>
          <a:endParaRPr lang="en-GB"/>
        </a:p>
      </dgm:t>
    </dgm:pt>
    <dgm:pt modelId="{F56C04E1-02C7-4343-99F8-411BDE070556}" type="sibTrans" cxnId="{602E9CE3-0DCF-4E81-B792-EA94BEF94F81}">
      <dgm:prSet/>
      <dgm:spPr/>
      <dgm:t>
        <a:bodyPr/>
        <a:lstStyle/>
        <a:p>
          <a:endParaRPr lang="en-GB"/>
        </a:p>
      </dgm:t>
    </dgm:pt>
    <dgm:pt modelId="{F666834B-6916-46B8-8CED-D34D95893176}" type="pres">
      <dgm:prSet presAssocID="{B6352721-B5D1-4595-81F9-0D5CD4F50179}" presName="Name0" presStyleCnt="0">
        <dgm:presLayoutVars>
          <dgm:resizeHandles/>
        </dgm:presLayoutVars>
      </dgm:prSet>
      <dgm:spPr/>
      <dgm:t>
        <a:bodyPr/>
        <a:lstStyle/>
        <a:p>
          <a:endParaRPr lang="en-US"/>
        </a:p>
      </dgm:t>
    </dgm:pt>
    <dgm:pt modelId="{CDAAA990-2004-4C1D-823B-9F346C07F5F0}" type="pres">
      <dgm:prSet presAssocID="{280D3CD7-8282-449D-BAA5-CA3023CD570A}" presName="text" presStyleLbl="node1" presStyleIdx="0" presStyleCnt="4" custScaleX="103836">
        <dgm:presLayoutVars>
          <dgm:bulletEnabled val="1"/>
        </dgm:presLayoutVars>
      </dgm:prSet>
      <dgm:spPr/>
      <dgm:t>
        <a:bodyPr/>
        <a:lstStyle/>
        <a:p>
          <a:endParaRPr lang="en-US"/>
        </a:p>
      </dgm:t>
    </dgm:pt>
    <dgm:pt modelId="{FF861BD2-7956-449F-8388-7A39D3B0E32C}" type="pres">
      <dgm:prSet presAssocID="{3D805A16-DE0B-4A2A-B6B0-A7E3F9899FEA}" presName="space" presStyleCnt="0"/>
      <dgm:spPr/>
    </dgm:pt>
    <dgm:pt modelId="{72EF26FC-E598-496B-85D0-DD4765B55AC6}" type="pres">
      <dgm:prSet presAssocID="{8CB16DD4-D77D-4D2A-B2E3-424854D62B6C}" presName="text" presStyleLbl="node1" presStyleIdx="1" presStyleCnt="4" custScaleX="124335">
        <dgm:presLayoutVars>
          <dgm:bulletEnabled val="1"/>
        </dgm:presLayoutVars>
      </dgm:prSet>
      <dgm:spPr/>
      <dgm:t>
        <a:bodyPr/>
        <a:lstStyle/>
        <a:p>
          <a:endParaRPr lang="en-US"/>
        </a:p>
      </dgm:t>
    </dgm:pt>
    <dgm:pt modelId="{A91DCF84-0C9B-4715-BF9F-62914017EA35}" type="pres">
      <dgm:prSet presAssocID="{F4C6CE05-3D80-4E80-9C20-417A0DA7D645}" presName="space" presStyleCnt="0"/>
      <dgm:spPr/>
    </dgm:pt>
    <dgm:pt modelId="{E247A796-3331-44F3-B464-1F78198247D2}" type="pres">
      <dgm:prSet presAssocID="{93BAD9F3-69A5-42D6-A38E-D820CD43D7BE}" presName="text" presStyleLbl="node1" presStyleIdx="2" presStyleCnt="4" custScaleX="284194">
        <dgm:presLayoutVars>
          <dgm:bulletEnabled val="1"/>
        </dgm:presLayoutVars>
      </dgm:prSet>
      <dgm:spPr/>
      <dgm:t>
        <a:bodyPr/>
        <a:lstStyle/>
        <a:p>
          <a:endParaRPr lang="en-US"/>
        </a:p>
      </dgm:t>
    </dgm:pt>
    <dgm:pt modelId="{E86BAFE6-71F6-4070-8F92-0B3C3B2B51B1}" type="pres">
      <dgm:prSet presAssocID="{F56C04E1-02C7-4343-99F8-411BDE070556}" presName="space" presStyleCnt="0"/>
      <dgm:spPr/>
    </dgm:pt>
    <dgm:pt modelId="{24710DAE-816F-46F1-B4B1-79BF4355263A}" type="pres">
      <dgm:prSet presAssocID="{BA35893E-69DF-4C75-9CF8-F763038690DC}" presName="text" presStyleLbl="node1" presStyleIdx="3" presStyleCnt="4" custScaleX="228751">
        <dgm:presLayoutVars>
          <dgm:bulletEnabled val="1"/>
        </dgm:presLayoutVars>
      </dgm:prSet>
      <dgm:spPr/>
      <dgm:t>
        <a:bodyPr/>
        <a:lstStyle/>
        <a:p>
          <a:endParaRPr lang="en-US"/>
        </a:p>
      </dgm:t>
    </dgm:pt>
  </dgm:ptLst>
  <dgm:cxnLst>
    <dgm:cxn modelId="{51868809-1F44-41AA-BADB-D3C353070DC6}" srcId="{B6352721-B5D1-4595-81F9-0D5CD4F50179}" destId="{BA35893E-69DF-4C75-9CF8-F763038690DC}" srcOrd="3" destOrd="0" parTransId="{A4B458F4-14E5-4A7B-BDF6-BCB88A179968}" sibTransId="{3E9C2091-D5F0-4D67-B29A-1B44E995E992}"/>
    <dgm:cxn modelId="{EA2142E7-9AF2-4E28-B05C-E846F317D701}" type="presOf" srcId="{B6352721-B5D1-4595-81F9-0D5CD4F50179}" destId="{F666834B-6916-46B8-8CED-D34D95893176}" srcOrd="0" destOrd="0" presId="urn:diagrams.loki3.com/VaryingWidthList"/>
    <dgm:cxn modelId="{DA24BDE4-8045-49D2-8081-338214D3F419}" srcId="{B6352721-B5D1-4595-81F9-0D5CD4F50179}" destId="{8CB16DD4-D77D-4D2A-B2E3-424854D62B6C}" srcOrd="1" destOrd="0" parTransId="{07C13399-B3DD-4C3A-9A3F-AB625BD3D1EC}" sibTransId="{F4C6CE05-3D80-4E80-9C20-417A0DA7D645}"/>
    <dgm:cxn modelId="{0A506AED-65CF-46FC-AD06-E903A5F08CD7}" type="presOf" srcId="{280D3CD7-8282-449D-BAA5-CA3023CD570A}" destId="{CDAAA990-2004-4C1D-823B-9F346C07F5F0}" srcOrd="0" destOrd="0" presId="urn:diagrams.loki3.com/VaryingWidthList"/>
    <dgm:cxn modelId="{0D7014E0-37BD-420B-A977-9D2557DA0EB5}" srcId="{B6352721-B5D1-4595-81F9-0D5CD4F50179}" destId="{280D3CD7-8282-449D-BAA5-CA3023CD570A}" srcOrd="0" destOrd="0" parTransId="{6ABF5B26-A17A-41AC-8EEF-E539988EC3D0}" sibTransId="{3D805A16-DE0B-4A2A-B6B0-A7E3F9899FEA}"/>
    <dgm:cxn modelId="{602E9CE3-0DCF-4E81-B792-EA94BEF94F81}" srcId="{B6352721-B5D1-4595-81F9-0D5CD4F50179}" destId="{93BAD9F3-69A5-42D6-A38E-D820CD43D7BE}" srcOrd="2" destOrd="0" parTransId="{0F6DC528-7A75-4829-9E08-C8F1EE48B54A}" sibTransId="{F56C04E1-02C7-4343-99F8-411BDE070556}"/>
    <dgm:cxn modelId="{781F08E0-51F7-40A2-A74A-2AABA984B4A8}" type="presOf" srcId="{BA35893E-69DF-4C75-9CF8-F763038690DC}" destId="{24710DAE-816F-46F1-B4B1-79BF4355263A}" srcOrd="0" destOrd="0" presId="urn:diagrams.loki3.com/VaryingWidthList"/>
    <dgm:cxn modelId="{C8146C5F-BB25-433B-B240-70A071B44316}" type="presOf" srcId="{8CB16DD4-D77D-4D2A-B2E3-424854D62B6C}" destId="{72EF26FC-E598-496B-85D0-DD4765B55AC6}" srcOrd="0" destOrd="0" presId="urn:diagrams.loki3.com/VaryingWidthList"/>
    <dgm:cxn modelId="{28D36432-4114-459C-8AA5-8557AA650C35}" type="presOf" srcId="{93BAD9F3-69A5-42D6-A38E-D820CD43D7BE}" destId="{E247A796-3331-44F3-B464-1F78198247D2}" srcOrd="0" destOrd="0" presId="urn:diagrams.loki3.com/VaryingWidthList"/>
    <dgm:cxn modelId="{19652CF5-451C-44E5-BDD8-BDBA169B936F}" type="presParOf" srcId="{F666834B-6916-46B8-8CED-D34D95893176}" destId="{CDAAA990-2004-4C1D-823B-9F346C07F5F0}" srcOrd="0" destOrd="0" presId="urn:diagrams.loki3.com/VaryingWidthList"/>
    <dgm:cxn modelId="{68AF534A-3FDE-4055-B28C-B63EB1E42815}" type="presParOf" srcId="{F666834B-6916-46B8-8CED-D34D95893176}" destId="{FF861BD2-7956-449F-8388-7A39D3B0E32C}" srcOrd="1" destOrd="0" presId="urn:diagrams.loki3.com/VaryingWidthList"/>
    <dgm:cxn modelId="{9EBE06D2-C159-484D-A5DE-F8BDC2706A74}" type="presParOf" srcId="{F666834B-6916-46B8-8CED-D34D95893176}" destId="{72EF26FC-E598-496B-85D0-DD4765B55AC6}" srcOrd="2" destOrd="0" presId="urn:diagrams.loki3.com/VaryingWidthList"/>
    <dgm:cxn modelId="{230432D8-C0FF-4610-8122-0BAA031E6D82}" type="presParOf" srcId="{F666834B-6916-46B8-8CED-D34D95893176}" destId="{A91DCF84-0C9B-4715-BF9F-62914017EA35}" srcOrd="3" destOrd="0" presId="urn:diagrams.loki3.com/VaryingWidthList"/>
    <dgm:cxn modelId="{2AB4C604-393F-4512-8DCE-92EF0FF19582}" type="presParOf" srcId="{F666834B-6916-46B8-8CED-D34D95893176}" destId="{E247A796-3331-44F3-B464-1F78198247D2}" srcOrd="4" destOrd="0" presId="urn:diagrams.loki3.com/VaryingWidthList"/>
    <dgm:cxn modelId="{4DD48864-D746-4F4F-B4FA-480307438B2D}" type="presParOf" srcId="{F666834B-6916-46B8-8CED-D34D95893176}" destId="{E86BAFE6-71F6-4070-8F92-0B3C3B2B51B1}" srcOrd="5" destOrd="0" presId="urn:diagrams.loki3.com/VaryingWidthList"/>
    <dgm:cxn modelId="{E7267D7A-986C-4E0F-A362-22A6347D3F2C}" type="presParOf" srcId="{F666834B-6916-46B8-8CED-D34D95893176}" destId="{24710DAE-816F-46F1-B4B1-79BF4355263A}"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352721-B5D1-4595-81F9-0D5CD4F50179}" type="doc">
      <dgm:prSet loTypeId="urn:diagrams.loki3.com/VaryingWidthList" loCatId="list" qsTypeId="urn:microsoft.com/office/officeart/2005/8/quickstyle/simple2" qsCatId="simple" csTypeId="urn:microsoft.com/office/officeart/2005/8/colors/colorful3" csCatId="colorful" phldr="1"/>
      <dgm:spPr/>
      <dgm:t>
        <a:bodyPr/>
        <a:lstStyle/>
        <a:p>
          <a:endParaRPr lang="en-GB"/>
        </a:p>
      </dgm:t>
    </dgm:pt>
    <dgm:pt modelId="{280D3CD7-8282-449D-BAA5-CA3023CD570A}">
      <dgm:prSet phldrT="[Text]" custT="1"/>
      <dgm:spPr/>
      <dgm:t>
        <a:bodyPr/>
        <a:lstStyle/>
        <a:p>
          <a:r>
            <a:rPr lang="en-GB" sz="1600" dirty="0"/>
            <a:t>Our role is to give information and advice on policy and procedure, the SEND legal framework, rights and responsibilities. </a:t>
          </a:r>
        </a:p>
      </dgm:t>
    </dgm:pt>
    <dgm:pt modelId="{6ABF5B26-A17A-41AC-8EEF-E539988EC3D0}" type="parTrans" cxnId="{0D7014E0-37BD-420B-A977-9D2557DA0EB5}">
      <dgm:prSet/>
      <dgm:spPr/>
      <dgm:t>
        <a:bodyPr/>
        <a:lstStyle/>
        <a:p>
          <a:endParaRPr lang="en-GB"/>
        </a:p>
      </dgm:t>
    </dgm:pt>
    <dgm:pt modelId="{3D805A16-DE0B-4A2A-B6B0-A7E3F9899FEA}" type="sibTrans" cxnId="{0D7014E0-37BD-420B-A977-9D2557DA0EB5}">
      <dgm:prSet/>
      <dgm:spPr/>
      <dgm:t>
        <a:bodyPr/>
        <a:lstStyle/>
        <a:p>
          <a:endParaRPr lang="en-GB"/>
        </a:p>
      </dgm:t>
    </dgm:pt>
    <dgm:pt modelId="{8CB16DD4-D77D-4D2A-B2E3-424854D62B6C}">
      <dgm:prSet phldrT="[Text]" custT="1"/>
      <dgm:spPr/>
      <dgm:t>
        <a:bodyPr/>
        <a:lstStyle/>
        <a:p>
          <a:r>
            <a:rPr lang="en-GB" sz="1600" dirty="0"/>
            <a:t>We give you the information you need to make informed decisions. We are an impartial service so we can’t make decisions on your behalf, and we don’t have any influence over waiting lists or decisions made by other services. </a:t>
          </a:r>
          <a:br>
            <a:rPr lang="en-GB" sz="1600" dirty="0"/>
          </a:br>
          <a:endParaRPr lang="en-GB" sz="1600" dirty="0"/>
        </a:p>
      </dgm:t>
    </dgm:pt>
    <dgm:pt modelId="{07C13399-B3DD-4C3A-9A3F-AB625BD3D1EC}" type="parTrans" cxnId="{DA24BDE4-8045-49D2-8081-338214D3F419}">
      <dgm:prSet/>
      <dgm:spPr/>
      <dgm:t>
        <a:bodyPr/>
        <a:lstStyle/>
        <a:p>
          <a:endParaRPr lang="en-GB"/>
        </a:p>
      </dgm:t>
    </dgm:pt>
    <dgm:pt modelId="{F4C6CE05-3D80-4E80-9C20-417A0DA7D645}" type="sibTrans" cxnId="{DA24BDE4-8045-49D2-8081-338214D3F419}">
      <dgm:prSet/>
      <dgm:spPr/>
      <dgm:t>
        <a:bodyPr/>
        <a:lstStyle/>
        <a:p>
          <a:endParaRPr lang="en-GB"/>
        </a:p>
      </dgm:t>
    </dgm:pt>
    <dgm:pt modelId="{93BAD9F3-69A5-42D6-A38E-D820CD43D7BE}">
      <dgm:prSet custT="1"/>
      <dgm:spPr/>
      <dgm:t>
        <a:bodyPr/>
        <a:lstStyle/>
        <a:p>
          <a:r>
            <a:rPr lang="en-GB" sz="1600" dirty="0"/>
            <a:t>We can advise you of your options to help you to navigate the system.</a:t>
          </a:r>
        </a:p>
      </dgm:t>
    </dgm:pt>
    <dgm:pt modelId="{0F6DC528-7A75-4829-9E08-C8F1EE48B54A}" type="parTrans" cxnId="{602E9CE3-0DCF-4E81-B792-EA94BEF94F81}">
      <dgm:prSet/>
      <dgm:spPr/>
      <dgm:t>
        <a:bodyPr/>
        <a:lstStyle/>
        <a:p>
          <a:endParaRPr lang="en-GB"/>
        </a:p>
      </dgm:t>
    </dgm:pt>
    <dgm:pt modelId="{F56C04E1-02C7-4343-99F8-411BDE070556}" type="sibTrans" cxnId="{602E9CE3-0DCF-4E81-B792-EA94BEF94F81}">
      <dgm:prSet/>
      <dgm:spPr/>
      <dgm:t>
        <a:bodyPr/>
        <a:lstStyle/>
        <a:p>
          <a:endParaRPr lang="en-GB"/>
        </a:p>
      </dgm:t>
    </dgm:pt>
    <dgm:pt modelId="{F666834B-6916-46B8-8CED-D34D95893176}" type="pres">
      <dgm:prSet presAssocID="{B6352721-B5D1-4595-81F9-0D5CD4F50179}" presName="Name0" presStyleCnt="0">
        <dgm:presLayoutVars>
          <dgm:resizeHandles/>
        </dgm:presLayoutVars>
      </dgm:prSet>
      <dgm:spPr/>
      <dgm:t>
        <a:bodyPr/>
        <a:lstStyle/>
        <a:p>
          <a:endParaRPr lang="en-US"/>
        </a:p>
      </dgm:t>
    </dgm:pt>
    <dgm:pt modelId="{CDAAA990-2004-4C1D-823B-9F346C07F5F0}" type="pres">
      <dgm:prSet presAssocID="{280D3CD7-8282-449D-BAA5-CA3023CD570A}" presName="text" presStyleLbl="node1" presStyleIdx="0" presStyleCnt="3" custScaleX="250078" custLinFactNeighborX="586" custLinFactNeighborY="78088">
        <dgm:presLayoutVars>
          <dgm:bulletEnabled val="1"/>
        </dgm:presLayoutVars>
      </dgm:prSet>
      <dgm:spPr/>
      <dgm:t>
        <a:bodyPr/>
        <a:lstStyle/>
        <a:p>
          <a:endParaRPr lang="en-US"/>
        </a:p>
      </dgm:t>
    </dgm:pt>
    <dgm:pt modelId="{FF861BD2-7956-449F-8388-7A39D3B0E32C}" type="pres">
      <dgm:prSet presAssocID="{3D805A16-DE0B-4A2A-B6B0-A7E3F9899FEA}" presName="space" presStyleCnt="0"/>
      <dgm:spPr/>
    </dgm:pt>
    <dgm:pt modelId="{72EF26FC-E598-496B-85D0-DD4765B55AC6}" type="pres">
      <dgm:prSet presAssocID="{8CB16DD4-D77D-4D2A-B2E3-424854D62B6C}" presName="text" presStyleLbl="node1" presStyleIdx="1" presStyleCnt="3" custScaleX="124335">
        <dgm:presLayoutVars>
          <dgm:bulletEnabled val="1"/>
        </dgm:presLayoutVars>
      </dgm:prSet>
      <dgm:spPr/>
      <dgm:t>
        <a:bodyPr/>
        <a:lstStyle/>
        <a:p>
          <a:endParaRPr lang="en-US"/>
        </a:p>
      </dgm:t>
    </dgm:pt>
    <dgm:pt modelId="{A91DCF84-0C9B-4715-BF9F-62914017EA35}" type="pres">
      <dgm:prSet presAssocID="{F4C6CE05-3D80-4E80-9C20-417A0DA7D645}" presName="space" presStyleCnt="0"/>
      <dgm:spPr/>
    </dgm:pt>
    <dgm:pt modelId="{E247A796-3331-44F3-B464-1F78198247D2}" type="pres">
      <dgm:prSet presAssocID="{93BAD9F3-69A5-42D6-A38E-D820CD43D7BE}" presName="text" presStyleLbl="node1" presStyleIdx="2" presStyleCnt="3" custScaleX="412208">
        <dgm:presLayoutVars>
          <dgm:bulletEnabled val="1"/>
        </dgm:presLayoutVars>
      </dgm:prSet>
      <dgm:spPr/>
      <dgm:t>
        <a:bodyPr/>
        <a:lstStyle/>
        <a:p>
          <a:endParaRPr lang="en-US"/>
        </a:p>
      </dgm:t>
    </dgm:pt>
  </dgm:ptLst>
  <dgm:cxnLst>
    <dgm:cxn modelId="{DA24BDE4-8045-49D2-8081-338214D3F419}" srcId="{B6352721-B5D1-4595-81F9-0D5CD4F50179}" destId="{8CB16DD4-D77D-4D2A-B2E3-424854D62B6C}" srcOrd="1" destOrd="0" parTransId="{07C13399-B3DD-4C3A-9A3F-AB625BD3D1EC}" sibTransId="{F4C6CE05-3D80-4E80-9C20-417A0DA7D645}"/>
    <dgm:cxn modelId="{28D36432-4114-459C-8AA5-8557AA650C35}" type="presOf" srcId="{93BAD9F3-69A5-42D6-A38E-D820CD43D7BE}" destId="{E247A796-3331-44F3-B464-1F78198247D2}" srcOrd="0" destOrd="0" presId="urn:diagrams.loki3.com/VaryingWidthList"/>
    <dgm:cxn modelId="{0D7014E0-37BD-420B-A977-9D2557DA0EB5}" srcId="{B6352721-B5D1-4595-81F9-0D5CD4F50179}" destId="{280D3CD7-8282-449D-BAA5-CA3023CD570A}" srcOrd="0" destOrd="0" parTransId="{6ABF5B26-A17A-41AC-8EEF-E539988EC3D0}" sibTransId="{3D805A16-DE0B-4A2A-B6B0-A7E3F9899FEA}"/>
    <dgm:cxn modelId="{602E9CE3-0DCF-4E81-B792-EA94BEF94F81}" srcId="{B6352721-B5D1-4595-81F9-0D5CD4F50179}" destId="{93BAD9F3-69A5-42D6-A38E-D820CD43D7BE}" srcOrd="2" destOrd="0" parTransId="{0F6DC528-7A75-4829-9E08-C8F1EE48B54A}" sibTransId="{F56C04E1-02C7-4343-99F8-411BDE070556}"/>
    <dgm:cxn modelId="{C8146C5F-BB25-433B-B240-70A071B44316}" type="presOf" srcId="{8CB16DD4-D77D-4D2A-B2E3-424854D62B6C}" destId="{72EF26FC-E598-496B-85D0-DD4765B55AC6}" srcOrd="0" destOrd="0" presId="urn:diagrams.loki3.com/VaryingWidthList"/>
    <dgm:cxn modelId="{EA2142E7-9AF2-4E28-B05C-E846F317D701}" type="presOf" srcId="{B6352721-B5D1-4595-81F9-0D5CD4F50179}" destId="{F666834B-6916-46B8-8CED-D34D95893176}" srcOrd="0" destOrd="0" presId="urn:diagrams.loki3.com/VaryingWidthList"/>
    <dgm:cxn modelId="{0A506AED-65CF-46FC-AD06-E903A5F08CD7}" type="presOf" srcId="{280D3CD7-8282-449D-BAA5-CA3023CD570A}" destId="{CDAAA990-2004-4C1D-823B-9F346C07F5F0}" srcOrd="0" destOrd="0" presId="urn:diagrams.loki3.com/VaryingWidthList"/>
    <dgm:cxn modelId="{19652CF5-451C-44E5-BDD8-BDBA169B936F}" type="presParOf" srcId="{F666834B-6916-46B8-8CED-D34D95893176}" destId="{CDAAA990-2004-4C1D-823B-9F346C07F5F0}" srcOrd="0" destOrd="0" presId="urn:diagrams.loki3.com/VaryingWidthList"/>
    <dgm:cxn modelId="{68AF534A-3FDE-4055-B28C-B63EB1E42815}" type="presParOf" srcId="{F666834B-6916-46B8-8CED-D34D95893176}" destId="{FF861BD2-7956-449F-8388-7A39D3B0E32C}" srcOrd="1" destOrd="0" presId="urn:diagrams.loki3.com/VaryingWidthList"/>
    <dgm:cxn modelId="{9EBE06D2-C159-484D-A5DE-F8BDC2706A74}" type="presParOf" srcId="{F666834B-6916-46B8-8CED-D34D95893176}" destId="{72EF26FC-E598-496B-85D0-DD4765B55AC6}" srcOrd="2" destOrd="0" presId="urn:diagrams.loki3.com/VaryingWidthList"/>
    <dgm:cxn modelId="{230432D8-C0FF-4610-8122-0BAA031E6D82}" type="presParOf" srcId="{F666834B-6916-46B8-8CED-D34D95893176}" destId="{A91DCF84-0C9B-4715-BF9F-62914017EA35}" srcOrd="3" destOrd="0" presId="urn:diagrams.loki3.com/VaryingWidthList"/>
    <dgm:cxn modelId="{2AB4C604-393F-4512-8DCE-92EF0FF19582}" type="presParOf" srcId="{F666834B-6916-46B8-8CED-D34D95893176}" destId="{E247A796-3331-44F3-B464-1F78198247D2}"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EE12EF-1227-48C3-B775-E935801C330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5BD578E-8CDB-4BE2-A56B-5D0F37E2FD9B}">
      <dgm:prSet/>
      <dgm:spPr/>
      <dgm:t>
        <a:bodyPr/>
        <a:lstStyle/>
        <a:p>
          <a:r>
            <a:rPr lang="en-GB"/>
            <a:t>The majority of enquiries will be dealt with through our ‘duty’ service. You can call back through duty as often as you need to.</a:t>
          </a:r>
          <a:endParaRPr lang="en-US"/>
        </a:p>
      </dgm:t>
    </dgm:pt>
    <dgm:pt modelId="{510A0A0A-F83E-4C7F-8C88-C957F9F2F32C}" type="parTrans" cxnId="{D68AC6F8-1C3F-42CC-93ED-F126B6923243}">
      <dgm:prSet/>
      <dgm:spPr/>
      <dgm:t>
        <a:bodyPr/>
        <a:lstStyle/>
        <a:p>
          <a:endParaRPr lang="en-US"/>
        </a:p>
      </dgm:t>
    </dgm:pt>
    <dgm:pt modelId="{7C3CB68A-E593-415A-B19F-1DA270F7B49F}" type="sibTrans" cxnId="{D68AC6F8-1C3F-42CC-93ED-F126B6923243}">
      <dgm:prSet/>
      <dgm:spPr/>
      <dgm:t>
        <a:bodyPr/>
        <a:lstStyle/>
        <a:p>
          <a:endParaRPr lang="en-US"/>
        </a:p>
      </dgm:t>
    </dgm:pt>
    <dgm:pt modelId="{F1680828-15BF-40D4-9377-F73F99B4C663}">
      <dgm:prSet/>
      <dgm:spPr/>
      <dgm:t>
        <a:bodyPr/>
        <a:lstStyle/>
        <a:p>
          <a:r>
            <a:rPr lang="en-GB"/>
            <a:t>Parents/carers receive a call back or email response within 3-5 working days to discuss your concern and offer information, advice and next steps. </a:t>
          </a:r>
          <a:endParaRPr lang="en-US"/>
        </a:p>
      </dgm:t>
    </dgm:pt>
    <dgm:pt modelId="{2C4F2F78-8D77-4606-87D4-D814D88EEA68}" type="parTrans" cxnId="{4CAA8D86-40FF-42A8-B206-AAA4DD84D2EA}">
      <dgm:prSet/>
      <dgm:spPr/>
      <dgm:t>
        <a:bodyPr/>
        <a:lstStyle/>
        <a:p>
          <a:endParaRPr lang="en-US"/>
        </a:p>
      </dgm:t>
    </dgm:pt>
    <dgm:pt modelId="{AE75F7A2-961D-4746-838F-D19BCDDC56B0}" type="sibTrans" cxnId="{4CAA8D86-40FF-42A8-B206-AAA4DD84D2EA}">
      <dgm:prSet/>
      <dgm:spPr/>
      <dgm:t>
        <a:bodyPr/>
        <a:lstStyle/>
        <a:p>
          <a:endParaRPr lang="en-US"/>
        </a:p>
      </dgm:t>
    </dgm:pt>
    <dgm:pt modelId="{EFB3A2F5-C836-460F-8201-9EE49FF3B63C}">
      <dgm:prSet/>
      <dgm:spPr/>
      <dgm:t>
        <a:bodyPr/>
        <a:lstStyle/>
        <a:p>
          <a:r>
            <a:rPr lang="en-GB" dirty="0"/>
            <a:t>We may follow this up with information sheets, workshop sessions, or make an appointment to help you with a form for example.</a:t>
          </a:r>
          <a:endParaRPr lang="en-US" dirty="0"/>
        </a:p>
      </dgm:t>
    </dgm:pt>
    <dgm:pt modelId="{67E7CB2B-02CE-4520-A5EB-72ECDB22B959}" type="parTrans" cxnId="{4E0BDD5B-E31E-44A4-AEBD-DA9983E6B728}">
      <dgm:prSet/>
      <dgm:spPr/>
      <dgm:t>
        <a:bodyPr/>
        <a:lstStyle/>
        <a:p>
          <a:endParaRPr lang="en-US"/>
        </a:p>
      </dgm:t>
    </dgm:pt>
    <dgm:pt modelId="{5BDD998D-1910-4040-A71C-CB158A6D1EC6}" type="sibTrans" cxnId="{4E0BDD5B-E31E-44A4-AEBD-DA9983E6B728}">
      <dgm:prSet/>
      <dgm:spPr/>
      <dgm:t>
        <a:bodyPr/>
        <a:lstStyle/>
        <a:p>
          <a:endParaRPr lang="en-US"/>
        </a:p>
      </dgm:t>
    </dgm:pt>
    <dgm:pt modelId="{67BFE4EF-9BBB-4E1F-A0C8-13082D765C06}">
      <dgm:prSet/>
      <dgm:spPr/>
      <dgm:t>
        <a:bodyPr/>
        <a:lstStyle/>
        <a:p>
          <a:r>
            <a:rPr lang="en-GB"/>
            <a:t>A small percentage of cases will be allocated an individual worker for more complex casework support. This is targeted at the most vulnerable families and there is currently a waiting list for this support.</a:t>
          </a:r>
          <a:endParaRPr lang="en-US"/>
        </a:p>
      </dgm:t>
    </dgm:pt>
    <dgm:pt modelId="{0B101E4E-11BC-44C1-9F4D-A00BA339F467}" type="parTrans" cxnId="{3EFC88C4-E340-4F68-BA39-7082D562B070}">
      <dgm:prSet/>
      <dgm:spPr/>
      <dgm:t>
        <a:bodyPr/>
        <a:lstStyle/>
        <a:p>
          <a:endParaRPr lang="en-US"/>
        </a:p>
      </dgm:t>
    </dgm:pt>
    <dgm:pt modelId="{845F0DA6-629C-4F9E-AFF7-31EF66004833}" type="sibTrans" cxnId="{3EFC88C4-E340-4F68-BA39-7082D562B070}">
      <dgm:prSet/>
      <dgm:spPr/>
      <dgm:t>
        <a:bodyPr/>
        <a:lstStyle/>
        <a:p>
          <a:endParaRPr lang="en-US"/>
        </a:p>
      </dgm:t>
    </dgm:pt>
    <dgm:pt modelId="{983BA76F-9ADF-469C-B831-68CCF977CE57}" type="pres">
      <dgm:prSet presAssocID="{BBEE12EF-1227-48C3-B775-E935801C3308}" presName="linear" presStyleCnt="0">
        <dgm:presLayoutVars>
          <dgm:animLvl val="lvl"/>
          <dgm:resizeHandles val="exact"/>
        </dgm:presLayoutVars>
      </dgm:prSet>
      <dgm:spPr/>
      <dgm:t>
        <a:bodyPr/>
        <a:lstStyle/>
        <a:p>
          <a:endParaRPr lang="en-US"/>
        </a:p>
      </dgm:t>
    </dgm:pt>
    <dgm:pt modelId="{BF45202A-AAC5-448D-AF21-B7C6E7C5D06C}" type="pres">
      <dgm:prSet presAssocID="{85BD578E-8CDB-4BE2-A56B-5D0F37E2FD9B}" presName="parentText" presStyleLbl="node1" presStyleIdx="0" presStyleCnt="4">
        <dgm:presLayoutVars>
          <dgm:chMax val="0"/>
          <dgm:bulletEnabled val="1"/>
        </dgm:presLayoutVars>
      </dgm:prSet>
      <dgm:spPr/>
      <dgm:t>
        <a:bodyPr/>
        <a:lstStyle/>
        <a:p>
          <a:endParaRPr lang="en-US"/>
        </a:p>
      </dgm:t>
    </dgm:pt>
    <dgm:pt modelId="{3A3751A1-7FAC-4D07-9E7A-15DA29D945F6}" type="pres">
      <dgm:prSet presAssocID="{7C3CB68A-E593-415A-B19F-1DA270F7B49F}" presName="spacer" presStyleCnt="0"/>
      <dgm:spPr/>
    </dgm:pt>
    <dgm:pt modelId="{FBD2FD2C-1012-41A9-A6C5-E80B541B8A92}" type="pres">
      <dgm:prSet presAssocID="{F1680828-15BF-40D4-9377-F73F99B4C663}" presName="parentText" presStyleLbl="node1" presStyleIdx="1" presStyleCnt="4">
        <dgm:presLayoutVars>
          <dgm:chMax val="0"/>
          <dgm:bulletEnabled val="1"/>
        </dgm:presLayoutVars>
      </dgm:prSet>
      <dgm:spPr/>
      <dgm:t>
        <a:bodyPr/>
        <a:lstStyle/>
        <a:p>
          <a:endParaRPr lang="en-US"/>
        </a:p>
      </dgm:t>
    </dgm:pt>
    <dgm:pt modelId="{D51B9438-D3B5-42C6-85E3-B3037BDDF80E}" type="pres">
      <dgm:prSet presAssocID="{AE75F7A2-961D-4746-838F-D19BCDDC56B0}" presName="spacer" presStyleCnt="0"/>
      <dgm:spPr/>
    </dgm:pt>
    <dgm:pt modelId="{19291D46-50F4-44DC-8F21-E25405EAD1EC}" type="pres">
      <dgm:prSet presAssocID="{EFB3A2F5-C836-460F-8201-9EE49FF3B63C}" presName="parentText" presStyleLbl="node1" presStyleIdx="2" presStyleCnt="4">
        <dgm:presLayoutVars>
          <dgm:chMax val="0"/>
          <dgm:bulletEnabled val="1"/>
        </dgm:presLayoutVars>
      </dgm:prSet>
      <dgm:spPr/>
      <dgm:t>
        <a:bodyPr/>
        <a:lstStyle/>
        <a:p>
          <a:endParaRPr lang="en-US"/>
        </a:p>
      </dgm:t>
    </dgm:pt>
    <dgm:pt modelId="{D3242E5A-441C-4FD6-BE9B-5057DD2A5282}" type="pres">
      <dgm:prSet presAssocID="{5BDD998D-1910-4040-A71C-CB158A6D1EC6}" presName="spacer" presStyleCnt="0"/>
      <dgm:spPr/>
    </dgm:pt>
    <dgm:pt modelId="{452EEF30-9419-4F75-9309-BB1D885DA129}" type="pres">
      <dgm:prSet presAssocID="{67BFE4EF-9BBB-4E1F-A0C8-13082D765C06}" presName="parentText" presStyleLbl="node1" presStyleIdx="3" presStyleCnt="4">
        <dgm:presLayoutVars>
          <dgm:chMax val="0"/>
          <dgm:bulletEnabled val="1"/>
        </dgm:presLayoutVars>
      </dgm:prSet>
      <dgm:spPr/>
      <dgm:t>
        <a:bodyPr/>
        <a:lstStyle/>
        <a:p>
          <a:endParaRPr lang="en-US"/>
        </a:p>
      </dgm:t>
    </dgm:pt>
  </dgm:ptLst>
  <dgm:cxnLst>
    <dgm:cxn modelId="{F1789CB5-37E3-49F4-8BBB-A5405DFBB7BF}" type="presOf" srcId="{67BFE4EF-9BBB-4E1F-A0C8-13082D765C06}" destId="{452EEF30-9419-4F75-9309-BB1D885DA129}" srcOrd="0" destOrd="0" presId="urn:microsoft.com/office/officeart/2005/8/layout/vList2"/>
    <dgm:cxn modelId="{4CAA8D86-40FF-42A8-B206-AAA4DD84D2EA}" srcId="{BBEE12EF-1227-48C3-B775-E935801C3308}" destId="{F1680828-15BF-40D4-9377-F73F99B4C663}" srcOrd="1" destOrd="0" parTransId="{2C4F2F78-8D77-4606-87D4-D814D88EEA68}" sibTransId="{AE75F7A2-961D-4746-838F-D19BCDDC56B0}"/>
    <dgm:cxn modelId="{4E0BDD5B-E31E-44A4-AEBD-DA9983E6B728}" srcId="{BBEE12EF-1227-48C3-B775-E935801C3308}" destId="{EFB3A2F5-C836-460F-8201-9EE49FF3B63C}" srcOrd="2" destOrd="0" parTransId="{67E7CB2B-02CE-4520-A5EB-72ECDB22B959}" sibTransId="{5BDD998D-1910-4040-A71C-CB158A6D1EC6}"/>
    <dgm:cxn modelId="{3EFC88C4-E340-4F68-BA39-7082D562B070}" srcId="{BBEE12EF-1227-48C3-B775-E935801C3308}" destId="{67BFE4EF-9BBB-4E1F-A0C8-13082D765C06}" srcOrd="3" destOrd="0" parTransId="{0B101E4E-11BC-44C1-9F4D-A00BA339F467}" sibTransId="{845F0DA6-629C-4F9E-AFF7-31EF66004833}"/>
    <dgm:cxn modelId="{956B11F2-51F2-4852-8A3C-832B17DA551B}" type="presOf" srcId="{F1680828-15BF-40D4-9377-F73F99B4C663}" destId="{FBD2FD2C-1012-41A9-A6C5-E80B541B8A92}" srcOrd="0" destOrd="0" presId="urn:microsoft.com/office/officeart/2005/8/layout/vList2"/>
    <dgm:cxn modelId="{F8095975-1B5A-4524-B0D3-ADF1F35A7B30}" type="presOf" srcId="{BBEE12EF-1227-48C3-B775-E935801C3308}" destId="{983BA76F-9ADF-469C-B831-68CCF977CE57}" srcOrd="0" destOrd="0" presId="urn:microsoft.com/office/officeart/2005/8/layout/vList2"/>
    <dgm:cxn modelId="{A1022C48-F0FF-43CE-A16A-CD4FA0E2467D}" type="presOf" srcId="{EFB3A2F5-C836-460F-8201-9EE49FF3B63C}" destId="{19291D46-50F4-44DC-8F21-E25405EAD1EC}" srcOrd="0" destOrd="0" presId="urn:microsoft.com/office/officeart/2005/8/layout/vList2"/>
    <dgm:cxn modelId="{8579DDA9-8EDF-4448-A309-2E666DF6E8AC}" type="presOf" srcId="{85BD578E-8CDB-4BE2-A56B-5D0F37E2FD9B}" destId="{BF45202A-AAC5-448D-AF21-B7C6E7C5D06C}" srcOrd="0" destOrd="0" presId="urn:microsoft.com/office/officeart/2005/8/layout/vList2"/>
    <dgm:cxn modelId="{D68AC6F8-1C3F-42CC-93ED-F126B6923243}" srcId="{BBEE12EF-1227-48C3-B775-E935801C3308}" destId="{85BD578E-8CDB-4BE2-A56B-5D0F37E2FD9B}" srcOrd="0" destOrd="0" parTransId="{510A0A0A-F83E-4C7F-8C88-C957F9F2F32C}" sibTransId="{7C3CB68A-E593-415A-B19F-1DA270F7B49F}"/>
    <dgm:cxn modelId="{24C45ECF-412A-42EB-9C2B-CDFC60FEDE48}" type="presParOf" srcId="{983BA76F-9ADF-469C-B831-68CCF977CE57}" destId="{BF45202A-AAC5-448D-AF21-B7C6E7C5D06C}" srcOrd="0" destOrd="0" presId="urn:microsoft.com/office/officeart/2005/8/layout/vList2"/>
    <dgm:cxn modelId="{3D3AA61A-2180-4B81-BB89-B32770B137A2}" type="presParOf" srcId="{983BA76F-9ADF-469C-B831-68CCF977CE57}" destId="{3A3751A1-7FAC-4D07-9E7A-15DA29D945F6}" srcOrd="1" destOrd="0" presId="urn:microsoft.com/office/officeart/2005/8/layout/vList2"/>
    <dgm:cxn modelId="{F1B41834-D48E-4842-B1F3-35A80AD6B419}" type="presParOf" srcId="{983BA76F-9ADF-469C-B831-68CCF977CE57}" destId="{FBD2FD2C-1012-41A9-A6C5-E80B541B8A92}" srcOrd="2" destOrd="0" presId="urn:microsoft.com/office/officeart/2005/8/layout/vList2"/>
    <dgm:cxn modelId="{16EB3F7A-CE97-4ABC-A3CB-2BC430BC54AA}" type="presParOf" srcId="{983BA76F-9ADF-469C-B831-68CCF977CE57}" destId="{D51B9438-D3B5-42C6-85E3-B3037BDDF80E}" srcOrd="3" destOrd="0" presId="urn:microsoft.com/office/officeart/2005/8/layout/vList2"/>
    <dgm:cxn modelId="{1EA2572F-5D93-429B-AA49-9FB9A69BD4FD}" type="presParOf" srcId="{983BA76F-9ADF-469C-B831-68CCF977CE57}" destId="{19291D46-50F4-44DC-8F21-E25405EAD1EC}" srcOrd="4" destOrd="0" presId="urn:microsoft.com/office/officeart/2005/8/layout/vList2"/>
    <dgm:cxn modelId="{2AC8F3B2-D31A-4F9D-B17F-7B53E20C31FE}" type="presParOf" srcId="{983BA76F-9ADF-469C-B831-68CCF977CE57}" destId="{D3242E5A-441C-4FD6-BE9B-5057DD2A5282}" srcOrd="5" destOrd="0" presId="urn:microsoft.com/office/officeart/2005/8/layout/vList2"/>
    <dgm:cxn modelId="{4658DC4C-3C24-49F3-8F9E-63D88C3A784C}" type="presParOf" srcId="{983BA76F-9ADF-469C-B831-68CCF977CE57}" destId="{452EEF30-9419-4F75-9309-BB1D885DA12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F7A535-AA79-4B70-A179-2856BE0E78D6}"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603B66DF-95D4-459B-A2E7-6AC49251BBF6}">
      <dgm:prSet/>
      <dgm:spPr/>
      <dgm:t>
        <a:bodyPr/>
        <a:lstStyle/>
        <a:p>
          <a:r>
            <a:rPr lang="en-GB"/>
            <a:t>Parents can self-refer into our service by contacting Barnardos on 01274 513300 where our admin team will take details of your enquiry.</a:t>
          </a:r>
          <a:endParaRPr lang="en-US"/>
        </a:p>
      </dgm:t>
    </dgm:pt>
    <dgm:pt modelId="{D16A1C16-500E-4F8C-8D44-2A653FEFB05F}" type="parTrans" cxnId="{351C9B98-1724-415B-87CA-455DD558DBE4}">
      <dgm:prSet/>
      <dgm:spPr/>
      <dgm:t>
        <a:bodyPr/>
        <a:lstStyle/>
        <a:p>
          <a:endParaRPr lang="en-US"/>
        </a:p>
      </dgm:t>
    </dgm:pt>
    <dgm:pt modelId="{C4907CA5-8799-43FF-9885-A19354A1C355}" type="sibTrans" cxnId="{351C9B98-1724-415B-87CA-455DD558DBE4}">
      <dgm:prSet/>
      <dgm:spPr/>
      <dgm:t>
        <a:bodyPr/>
        <a:lstStyle/>
        <a:p>
          <a:endParaRPr lang="en-US"/>
        </a:p>
      </dgm:t>
    </dgm:pt>
    <dgm:pt modelId="{314F2E9C-17B9-44D7-B980-6C2EDB379003}">
      <dgm:prSet/>
      <dgm:spPr/>
      <dgm:t>
        <a:bodyPr/>
        <a:lstStyle/>
        <a:p>
          <a:r>
            <a:rPr lang="en-GB" dirty="0"/>
            <a:t>A Duty worker will then contact you to provide advice and support.</a:t>
          </a:r>
          <a:endParaRPr lang="en-US" dirty="0"/>
        </a:p>
      </dgm:t>
    </dgm:pt>
    <dgm:pt modelId="{8805188D-5E7C-4402-BDE9-194A642C9ACD}" type="parTrans" cxnId="{911DE817-91E2-4237-8F36-92CFCBD6267D}">
      <dgm:prSet/>
      <dgm:spPr/>
      <dgm:t>
        <a:bodyPr/>
        <a:lstStyle/>
        <a:p>
          <a:endParaRPr lang="en-US"/>
        </a:p>
      </dgm:t>
    </dgm:pt>
    <dgm:pt modelId="{D1116879-D205-49B6-8FB7-B2109992AF61}" type="sibTrans" cxnId="{911DE817-91E2-4237-8F36-92CFCBD6267D}">
      <dgm:prSet/>
      <dgm:spPr/>
      <dgm:t>
        <a:bodyPr/>
        <a:lstStyle/>
        <a:p>
          <a:endParaRPr lang="en-US"/>
        </a:p>
      </dgm:t>
    </dgm:pt>
    <dgm:pt modelId="{F7F075D8-0F1F-426F-982A-1F780CAD7C11}">
      <dgm:prSet/>
      <dgm:spPr/>
      <dgm:t>
        <a:bodyPr/>
        <a:lstStyle/>
        <a:p>
          <a:r>
            <a:rPr lang="en-GB" dirty="0"/>
            <a:t>You can also contact us via our facebook/twitter page or via our website </a:t>
          </a:r>
          <a:r>
            <a:rPr lang="en-GB" dirty="0">
              <a:hlinkClick xmlns:r="http://schemas.openxmlformats.org/officeDocument/2006/relationships" r:id="rId1"/>
            </a:rPr>
            <a:t>https://www.barnardossendiass.org.uk/bradford-sendiass/</a:t>
          </a:r>
          <a:r>
            <a:rPr lang="en-GB" dirty="0"/>
            <a:t> </a:t>
          </a:r>
          <a:endParaRPr lang="en-US" dirty="0"/>
        </a:p>
      </dgm:t>
    </dgm:pt>
    <dgm:pt modelId="{AB0672B4-DA9A-4CC4-8211-1A1195DF1B2C}" type="parTrans" cxnId="{C48245D7-2013-4CD9-B71D-5AE2BA08891F}">
      <dgm:prSet/>
      <dgm:spPr/>
      <dgm:t>
        <a:bodyPr/>
        <a:lstStyle/>
        <a:p>
          <a:endParaRPr lang="en-US"/>
        </a:p>
      </dgm:t>
    </dgm:pt>
    <dgm:pt modelId="{A853797C-D287-4E41-A9AD-66E9C73B7DE4}" type="sibTrans" cxnId="{C48245D7-2013-4CD9-B71D-5AE2BA08891F}">
      <dgm:prSet/>
      <dgm:spPr/>
      <dgm:t>
        <a:bodyPr/>
        <a:lstStyle/>
        <a:p>
          <a:endParaRPr lang="en-US"/>
        </a:p>
      </dgm:t>
    </dgm:pt>
    <dgm:pt modelId="{F1D2951A-8297-414A-8B91-B28E43AEA9B7}">
      <dgm:prSet/>
      <dgm:spPr/>
      <dgm:t>
        <a:bodyPr/>
        <a:lstStyle/>
        <a:p>
          <a:r>
            <a:rPr lang="en-GB" dirty="0"/>
            <a:t>Professionals such as schools, health professionals or social care professionals can refer into our service on the behalf of parents.</a:t>
          </a:r>
          <a:endParaRPr lang="en-US" dirty="0"/>
        </a:p>
      </dgm:t>
    </dgm:pt>
    <dgm:pt modelId="{8850CFBC-AE26-43BF-BEB4-EF50F1AA954A}" type="parTrans" cxnId="{FA26556B-CBBF-4034-BEB2-D2A8AB5AC92A}">
      <dgm:prSet/>
      <dgm:spPr/>
      <dgm:t>
        <a:bodyPr/>
        <a:lstStyle/>
        <a:p>
          <a:endParaRPr lang="en-US"/>
        </a:p>
      </dgm:t>
    </dgm:pt>
    <dgm:pt modelId="{04E03195-0D92-484F-A5BE-E6BC4CC64D6A}" type="sibTrans" cxnId="{FA26556B-CBBF-4034-BEB2-D2A8AB5AC92A}">
      <dgm:prSet/>
      <dgm:spPr/>
      <dgm:t>
        <a:bodyPr/>
        <a:lstStyle/>
        <a:p>
          <a:endParaRPr lang="en-US"/>
        </a:p>
      </dgm:t>
    </dgm:pt>
    <dgm:pt modelId="{755D05C6-D692-4321-A76F-A89BE3DB9D39}" type="pres">
      <dgm:prSet presAssocID="{6AF7A535-AA79-4B70-A179-2856BE0E78D6}" presName="vert0" presStyleCnt="0">
        <dgm:presLayoutVars>
          <dgm:dir/>
          <dgm:animOne val="branch"/>
          <dgm:animLvl val="lvl"/>
        </dgm:presLayoutVars>
      </dgm:prSet>
      <dgm:spPr/>
      <dgm:t>
        <a:bodyPr/>
        <a:lstStyle/>
        <a:p>
          <a:endParaRPr lang="en-US"/>
        </a:p>
      </dgm:t>
    </dgm:pt>
    <dgm:pt modelId="{5541C92C-6B5B-47E6-9A06-9339E0478E97}" type="pres">
      <dgm:prSet presAssocID="{603B66DF-95D4-459B-A2E7-6AC49251BBF6}" presName="thickLine" presStyleLbl="alignNode1" presStyleIdx="0" presStyleCnt="4"/>
      <dgm:spPr/>
    </dgm:pt>
    <dgm:pt modelId="{392AB8B1-052D-4A6C-96A5-DB97D37F879F}" type="pres">
      <dgm:prSet presAssocID="{603B66DF-95D4-459B-A2E7-6AC49251BBF6}" presName="horz1" presStyleCnt="0"/>
      <dgm:spPr/>
    </dgm:pt>
    <dgm:pt modelId="{D3E3A8A8-CDBE-4E54-81A3-60F2248CE430}" type="pres">
      <dgm:prSet presAssocID="{603B66DF-95D4-459B-A2E7-6AC49251BBF6}" presName="tx1" presStyleLbl="revTx" presStyleIdx="0" presStyleCnt="4"/>
      <dgm:spPr/>
      <dgm:t>
        <a:bodyPr/>
        <a:lstStyle/>
        <a:p>
          <a:endParaRPr lang="en-US"/>
        </a:p>
      </dgm:t>
    </dgm:pt>
    <dgm:pt modelId="{340141EC-6A67-49CD-A7D6-CADB544F3488}" type="pres">
      <dgm:prSet presAssocID="{603B66DF-95D4-459B-A2E7-6AC49251BBF6}" presName="vert1" presStyleCnt="0"/>
      <dgm:spPr/>
    </dgm:pt>
    <dgm:pt modelId="{486B3551-0044-4737-88E7-E9AB20B01F23}" type="pres">
      <dgm:prSet presAssocID="{314F2E9C-17B9-44D7-B980-6C2EDB379003}" presName="thickLine" presStyleLbl="alignNode1" presStyleIdx="1" presStyleCnt="4"/>
      <dgm:spPr/>
    </dgm:pt>
    <dgm:pt modelId="{FD887B2D-BAC6-4713-8F5A-4DF0FC58849A}" type="pres">
      <dgm:prSet presAssocID="{314F2E9C-17B9-44D7-B980-6C2EDB379003}" presName="horz1" presStyleCnt="0"/>
      <dgm:spPr/>
    </dgm:pt>
    <dgm:pt modelId="{AA37BBD5-F468-4FA1-9A59-0FB34C211542}" type="pres">
      <dgm:prSet presAssocID="{314F2E9C-17B9-44D7-B980-6C2EDB379003}" presName="tx1" presStyleLbl="revTx" presStyleIdx="1" presStyleCnt="4"/>
      <dgm:spPr/>
      <dgm:t>
        <a:bodyPr/>
        <a:lstStyle/>
        <a:p>
          <a:endParaRPr lang="en-US"/>
        </a:p>
      </dgm:t>
    </dgm:pt>
    <dgm:pt modelId="{C76F9EFD-C0F7-4A27-93AB-16F69D50C310}" type="pres">
      <dgm:prSet presAssocID="{314F2E9C-17B9-44D7-B980-6C2EDB379003}" presName="vert1" presStyleCnt="0"/>
      <dgm:spPr/>
    </dgm:pt>
    <dgm:pt modelId="{45396BD7-0AB9-4E75-B1DF-BE06A57A669C}" type="pres">
      <dgm:prSet presAssocID="{F7F075D8-0F1F-426F-982A-1F780CAD7C11}" presName="thickLine" presStyleLbl="alignNode1" presStyleIdx="2" presStyleCnt="4"/>
      <dgm:spPr/>
    </dgm:pt>
    <dgm:pt modelId="{29BCC1E5-99CC-467A-BD1C-72AC0AE4CA5A}" type="pres">
      <dgm:prSet presAssocID="{F7F075D8-0F1F-426F-982A-1F780CAD7C11}" presName="horz1" presStyleCnt="0"/>
      <dgm:spPr/>
    </dgm:pt>
    <dgm:pt modelId="{41261D1D-CE83-4136-B6E5-3E48ED866B7C}" type="pres">
      <dgm:prSet presAssocID="{F7F075D8-0F1F-426F-982A-1F780CAD7C11}" presName="tx1" presStyleLbl="revTx" presStyleIdx="2" presStyleCnt="4" custLinFactNeighborY="-1"/>
      <dgm:spPr/>
      <dgm:t>
        <a:bodyPr/>
        <a:lstStyle/>
        <a:p>
          <a:endParaRPr lang="en-US"/>
        </a:p>
      </dgm:t>
    </dgm:pt>
    <dgm:pt modelId="{17F18B31-9D47-4693-AF14-9D427F9EC7C0}" type="pres">
      <dgm:prSet presAssocID="{F7F075D8-0F1F-426F-982A-1F780CAD7C11}" presName="vert1" presStyleCnt="0"/>
      <dgm:spPr/>
    </dgm:pt>
    <dgm:pt modelId="{F5B0AF29-2273-40D8-A973-E1A671DF2A7E}" type="pres">
      <dgm:prSet presAssocID="{F1D2951A-8297-414A-8B91-B28E43AEA9B7}" presName="thickLine" presStyleLbl="alignNode1" presStyleIdx="3" presStyleCnt="4"/>
      <dgm:spPr/>
    </dgm:pt>
    <dgm:pt modelId="{438DA710-239D-4E4E-A1E9-527635EB21C1}" type="pres">
      <dgm:prSet presAssocID="{F1D2951A-8297-414A-8B91-B28E43AEA9B7}" presName="horz1" presStyleCnt="0"/>
      <dgm:spPr/>
    </dgm:pt>
    <dgm:pt modelId="{17B84EE8-1CE9-4D87-8ED2-16932645F4B3}" type="pres">
      <dgm:prSet presAssocID="{F1D2951A-8297-414A-8B91-B28E43AEA9B7}" presName="tx1" presStyleLbl="revTx" presStyleIdx="3" presStyleCnt="4"/>
      <dgm:spPr/>
      <dgm:t>
        <a:bodyPr/>
        <a:lstStyle/>
        <a:p>
          <a:endParaRPr lang="en-US"/>
        </a:p>
      </dgm:t>
    </dgm:pt>
    <dgm:pt modelId="{B9021E21-D13B-4C9A-8E84-699C3D8B13A9}" type="pres">
      <dgm:prSet presAssocID="{F1D2951A-8297-414A-8B91-B28E43AEA9B7}" presName="vert1" presStyleCnt="0"/>
      <dgm:spPr/>
    </dgm:pt>
  </dgm:ptLst>
  <dgm:cxnLst>
    <dgm:cxn modelId="{C48245D7-2013-4CD9-B71D-5AE2BA08891F}" srcId="{6AF7A535-AA79-4B70-A179-2856BE0E78D6}" destId="{F7F075D8-0F1F-426F-982A-1F780CAD7C11}" srcOrd="2" destOrd="0" parTransId="{AB0672B4-DA9A-4CC4-8211-1A1195DF1B2C}" sibTransId="{A853797C-D287-4E41-A9AD-66E9C73B7DE4}"/>
    <dgm:cxn modelId="{AF2210A0-291A-4D50-B816-9F83A702DD36}" type="presOf" srcId="{314F2E9C-17B9-44D7-B980-6C2EDB379003}" destId="{AA37BBD5-F468-4FA1-9A59-0FB34C211542}" srcOrd="0" destOrd="0" presId="urn:microsoft.com/office/officeart/2008/layout/LinedList"/>
    <dgm:cxn modelId="{E59897EB-BFCA-41A4-BB54-5B45126276CF}" type="presOf" srcId="{603B66DF-95D4-459B-A2E7-6AC49251BBF6}" destId="{D3E3A8A8-CDBE-4E54-81A3-60F2248CE430}" srcOrd="0" destOrd="0" presId="urn:microsoft.com/office/officeart/2008/layout/LinedList"/>
    <dgm:cxn modelId="{351C9B98-1724-415B-87CA-455DD558DBE4}" srcId="{6AF7A535-AA79-4B70-A179-2856BE0E78D6}" destId="{603B66DF-95D4-459B-A2E7-6AC49251BBF6}" srcOrd="0" destOrd="0" parTransId="{D16A1C16-500E-4F8C-8D44-2A653FEFB05F}" sibTransId="{C4907CA5-8799-43FF-9885-A19354A1C355}"/>
    <dgm:cxn modelId="{25C045F4-3AA9-484E-909C-0368D45B18DA}" type="presOf" srcId="{F1D2951A-8297-414A-8B91-B28E43AEA9B7}" destId="{17B84EE8-1CE9-4D87-8ED2-16932645F4B3}" srcOrd="0" destOrd="0" presId="urn:microsoft.com/office/officeart/2008/layout/LinedList"/>
    <dgm:cxn modelId="{C148622B-5AC4-4180-8165-CFD53DC39123}" type="presOf" srcId="{F7F075D8-0F1F-426F-982A-1F780CAD7C11}" destId="{41261D1D-CE83-4136-B6E5-3E48ED866B7C}" srcOrd="0" destOrd="0" presId="urn:microsoft.com/office/officeart/2008/layout/LinedList"/>
    <dgm:cxn modelId="{911DE817-91E2-4237-8F36-92CFCBD6267D}" srcId="{6AF7A535-AA79-4B70-A179-2856BE0E78D6}" destId="{314F2E9C-17B9-44D7-B980-6C2EDB379003}" srcOrd="1" destOrd="0" parTransId="{8805188D-5E7C-4402-BDE9-194A642C9ACD}" sibTransId="{D1116879-D205-49B6-8FB7-B2109992AF61}"/>
    <dgm:cxn modelId="{FA26556B-CBBF-4034-BEB2-D2A8AB5AC92A}" srcId="{6AF7A535-AA79-4B70-A179-2856BE0E78D6}" destId="{F1D2951A-8297-414A-8B91-B28E43AEA9B7}" srcOrd="3" destOrd="0" parTransId="{8850CFBC-AE26-43BF-BEB4-EF50F1AA954A}" sibTransId="{04E03195-0D92-484F-A5BE-E6BC4CC64D6A}"/>
    <dgm:cxn modelId="{5D28667D-6917-49F5-8451-BE9E4940652B}" type="presOf" srcId="{6AF7A535-AA79-4B70-A179-2856BE0E78D6}" destId="{755D05C6-D692-4321-A76F-A89BE3DB9D39}" srcOrd="0" destOrd="0" presId="urn:microsoft.com/office/officeart/2008/layout/LinedList"/>
    <dgm:cxn modelId="{84BA8276-F7A1-4381-BDF6-6F5F04ADD602}" type="presParOf" srcId="{755D05C6-D692-4321-A76F-A89BE3DB9D39}" destId="{5541C92C-6B5B-47E6-9A06-9339E0478E97}" srcOrd="0" destOrd="0" presId="urn:microsoft.com/office/officeart/2008/layout/LinedList"/>
    <dgm:cxn modelId="{332A3D6A-181B-49B6-A329-01127C853A06}" type="presParOf" srcId="{755D05C6-D692-4321-A76F-A89BE3DB9D39}" destId="{392AB8B1-052D-4A6C-96A5-DB97D37F879F}" srcOrd="1" destOrd="0" presId="urn:microsoft.com/office/officeart/2008/layout/LinedList"/>
    <dgm:cxn modelId="{F49ECA34-1DEB-4541-AF87-4954E09FA496}" type="presParOf" srcId="{392AB8B1-052D-4A6C-96A5-DB97D37F879F}" destId="{D3E3A8A8-CDBE-4E54-81A3-60F2248CE430}" srcOrd="0" destOrd="0" presId="urn:microsoft.com/office/officeart/2008/layout/LinedList"/>
    <dgm:cxn modelId="{70FE6266-4502-44CF-B326-BE5F09F44121}" type="presParOf" srcId="{392AB8B1-052D-4A6C-96A5-DB97D37F879F}" destId="{340141EC-6A67-49CD-A7D6-CADB544F3488}" srcOrd="1" destOrd="0" presId="urn:microsoft.com/office/officeart/2008/layout/LinedList"/>
    <dgm:cxn modelId="{E7EFFE05-8437-4831-AECB-D6D7F7B3B54C}" type="presParOf" srcId="{755D05C6-D692-4321-A76F-A89BE3DB9D39}" destId="{486B3551-0044-4737-88E7-E9AB20B01F23}" srcOrd="2" destOrd="0" presId="urn:microsoft.com/office/officeart/2008/layout/LinedList"/>
    <dgm:cxn modelId="{A5F253A6-716E-48A1-9456-B557DAFAB19F}" type="presParOf" srcId="{755D05C6-D692-4321-A76F-A89BE3DB9D39}" destId="{FD887B2D-BAC6-4713-8F5A-4DF0FC58849A}" srcOrd="3" destOrd="0" presId="urn:microsoft.com/office/officeart/2008/layout/LinedList"/>
    <dgm:cxn modelId="{AC612E15-0B1F-4078-B8D9-4342FA2C3DA6}" type="presParOf" srcId="{FD887B2D-BAC6-4713-8F5A-4DF0FC58849A}" destId="{AA37BBD5-F468-4FA1-9A59-0FB34C211542}" srcOrd="0" destOrd="0" presId="urn:microsoft.com/office/officeart/2008/layout/LinedList"/>
    <dgm:cxn modelId="{0C97AC52-E7B9-4476-986A-0F71866477DB}" type="presParOf" srcId="{FD887B2D-BAC6-4713-8F5A-4DF0FC58849A}" destId="{C76F9EFD-C0F7-4A27-93AB-16F69D50C310}" srcOrd="1" destOrd="0" presId="urn:microsoft.com/office/officeart/2008/layout/LinedList"/>
    <dgm:cxn modelId="{C4E638CC-A2BF-4F47-9992-5484FDD40566}" type="presParOf" srcId="{755D05C6-D692-4321-A76F-A89BE3DB9D39}" destId="{45396BD7-0AB9-4E75-B1DF-BE06A57A669C}" srcOrd="4" destOrd="0" presId="urn:microsoft.com/office/officeart/2008/layout/LinedList"/>
    <dgm:cxn modelId="{B9E8F6A9-F26B-4CC9-BB37-1A2BF2024587}" type="presParOf" srcId="{755D05C6-D692-4321-A76F-A89BE3DB9D39}" destId="{29BCC1E5-99CC-467A-BD1C-72AC0AE4CA5A}" srcOrd="5" destOrd="0" presId="urn:microsoft.com/office/officeart/2008/layout/LinedList"/>
    <dgm:cxn modelId="{079A279D-0D49-4B92-9D8C-CAC7432DB616}" type="presParOf" srcId="{29BCC1E5-99CC-467A-BD1C-72AC0AE4CA5A}" destId="{41261D1D-CE83-4136-B6E5-3E48ED866B7C}" srcOrd="0" destOrd="0" presId="urn:microsoft.com/office/officeart/2008/layout/LinedList"/>
    <dgm:cxn modelId="{EFEF2477-03A3-4430-BE8C-73870AFF27DD}" type="presParOf" srcId="{29BCC1E5-99CC-467A-BD1C-72AC0AE4CA5A}" destId="{17F18B31-9D47-4693-AF14-9D427F9EC7C0}" srcOrd="1" destOrd="0" presId="urn:microsoft.com/office/officeart/2008/layout/LinedList"/>
    <dgm:cxn modelId="{809AA5EB-BC8E-4D38-A282-56B35F53B0DA}" type="presParOf" srcId="{755D05C6-D692-4321-A76F-A89BE3DB9D39}" destId="{F5B0AF29-2273-40D8-A973-E1A671DF2A7E}" srcOrd="6" destOrd="0" presId="urn:microsoft.com/office/officeart/2008/layout/LinedList"/>
    <dgm:cxn modelId="{FCFFCD6C-4207-4171-8E7F-9AFD2873EC77}" type="presParOf" srcId="{755D05C6-D692-4321-A76F-A89BE3DB9D39}" destId="{438DA710-239D-4E4E-A1E9-527635EB21C1}" srcOrd="7" destOrd="0" presId="urn:microsoft.com/office/officeart/2008/layout/LinedList"/>
    <dgm:cxn modelId="{4C9E15F4-D29A-420E-90A9-707212925F12}" type="presParOf" srcId="{438DA710-239D-4E4E-A1E9-527635EB21C1}" destId="{17B84EE8-1CE9-4D87-8ED2-16932645F4B3}" srcOrd="0" destOrd="0" presId="urn:microsoft.com/office/officeart/2008/layout/LinedList"/>
    <dgm:cxn modelId="{285FAE49-9C3D-4A17-9E63-637594D0D9FD}" type="presParOf" srcId="{438DA710-239D-4E4E-A1E9-527635EB21C1}" destId="{B9021E21-D13B-4C9A-8E84-699C3D8B13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E0BE85-71CD-44A3-8A48-F8A82C41917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7877D1AC-B476-41D9-BB08-44AFE5D4C530}">
      <dgm:prSet phldrT="[Text]" custT="1"/>
      <dgm:spPr/>
      <dgm:t>
        <a:bodyPr/>
        <a:lstStyle/>
        <a:p>
          <a:r>
            <a:rPr lang="en-US" sz="2800" dirty="0" smtClean="0"/>
            <a:t>Increased demand</a:t>
          </a:r>
          <a:endParaRPr lang="en-US" sz="2800" dirty="0"/>
        </a:p>
      </dgm:t>
    </dgm:pt>
    <dgm:pt modelId="{B88B22F5-2326-402C-B446-775C320DC485}" type="parTrans" cxnId="{0E20409F-48A4-4FE0-9180-F462A8368525}">
      <dgm:prSet/>
      <dgm:spPr/>
      <dgm:t>
        <a:bodyPr/>
        <a:lstStyle/>
        <a:p>
          <a:endParaRPr lang="en-US"/>
        </a:p>
      </dgm:t>
    </dgm:pt>
    <dgm:pt modelId="{14A24DFD-37E7-4E38-89BC-635DE17D0611}" type="sibTrans" cxnId="{0E20409F-48A4-4FE0-9180-F462A8368525}">
      <dgm:prSet/>
      <dgm:spPr/>
      <dgm:t>
        <a:bodyPr/>
        <a:lstStyle/>
        <a:p>
          <a:endParaRPr lang="en-US"/>
        </a:p>
      </dgm:t>
    </dgm:pt>
    <dgm:pt modelId="{A15132C8-48AF-4F67-A33D-626ABEC2D692}">
      <dgm:prSet phldrT="[Text]" custT="1"/>
      <dgm:spPr/>
      <dgm:t>
        <a:bodyPr/>
        <a:lstStyle/>
        <a:p>
          <a:r>
            <a:rPr lang="en-US" sz="2800" dirty="0" smtClean="0"/>
            <a:t>Capacity Issues</a:t>
          </a:r>
          <a:endParaRPr lang="en-US" sz="2800" dirty="0"/>
        </a:p>
      </dgm:t>
    </dgm:pt>
    <dgm:pt modelId="{AA3FF57B-A67B-41BC-AC45-EEBB152C969E}" type="parTrans" cxnId="{45800796-71BE-473B-86E8-3A34536BF38B}">
      <dgm:prSet/>
      <dgm:spPr/>
      <dgm:t>
        <a:bodyPr/>
        <a:lstStyle/>
        <a:p>
          <a:endParaRPr lang="en-US"/>
        </a:p>
      </dgm:t>
    </dgm:pt>
    <dgm:pt modelId="{7CC32E1C-82AB-4489-9CED-935E12670F03}" type="sibTrans" cxnId="{45800796-71BE-473B-86E8-3A34536BF38B}">
      <dgm:prSet/>
      <dgm:spPr/>
      <dgm:t>
        <a:bodyPr/>
        <a:lstStyle/>
        <a:p>
          <a:endParaRPr lang="en-US"/>
        </a:p>
      </dgm:t>
    </dgm:pt>
    <dgm:pt modelId="{8FB34728-204C-4B27-8587-76F19A99860E}">
      <dgm:prSet phldrT="[Text]" custT="1"/>
      <dgm:spPr/>
      <dgm:t>
        <a:bodyPr/>
        <a:lstStyle/>
        <a:p>
          <a:r>
            <a:rPr lang="en-US" sz="2800" dirty="0" smtClean="0"/>
            <a:t>Funding Issues</a:t>
          </a:r>
          <a:endParaRPr lang="en-US" sz="2800" dirty="0"/>
        </a:p>
      </dgm:t>
    </dgm:pt>
    <dgm:pt modelId="{11E67394-2371-4B21-9529-5C84C536F5AC}" type="parTrans" cxnId="{95E4A1B8-C3F0-408F-9DB0-FF4E7BE5F3E2}">
      <dgm:prSet/>
      <dgm:spPr/>
      <dgm:t>
        <a:bodyPr/>
        <a:lstStyle/>
        <a:p>
          <a:endParaRPr lang="en-US"/>
        </a:p>
      </dgm:t>
    </dgm:pt>
    <dgm:pt modelId="{26FA44A5-FD7C-42DA-97E4-36A74323CE72}" type="sibTrans" cxnId="{95E4A1B8-C3F0-408F-9DB0-FF4E7BE5F3E2}">
      <dgm:prSet/>
      <dgm:spPr/>
      <dgm:t>
        <a:bodyPr/>
        <a:lstStyle/>
        <a:p>
          <a:endParaRPr lang="en-US"/>
        </a:p>
      </dgm:t>
    </dgm:pt>
    <dgm:pt modelId="{712613DF-B98D-4EFB-92FA-C9D040391392}" type="pres">
      <dgm:prSet presAssocID="{BBE0BE85-71CD-44A3-8A48-F8A82C41917F}" presName="cycle" presStyleCnt="0">
        <dgm:presLayoutVars>
          <dgm:dir/>
          <dgm:resizeHandles val="exact"/>
        </dgm:presLayoutVars>
      </dgm:prSet>
      <dgm:spPr/>
      <dgm:t>
        <a:bodyPr/>
        <a:lstStyle/>
        <a:p>
          <a:endParaRPr lang="en-US"/>
        </a:p>
      </dgm:t>
    </dgm:pt>
    <dgm:pt modelId="{264B4D3B-DBFE-4CB0-8A46-3394D76F7915}" type="pres">
      <dgm:prSet presAssocID="{7877D1AC-B476-41D9-BB08-44AFE5D4C530}" presName="dummy" presStyleCnt="0"/>
      <dgm:spPr/>
    </dgm:pt>
    <dgm:pt modelId="{434FEB30-C56D-4AD0-A2EE-2581B72F61E4}" type="pres">
      <dgm:prSet presAssocID="{7877D1AC-B476-41D9-BB08-44AFE5D4C530}" presName="node" presStyleLbl="revTx" presStyleIdx="0" presStyleCnt="3" custRadScaleRad="105361" custRadScaleInc="32534">
        <dgm:presLayoutVars>
          <dgm:bulletEnabled val="1"/>
        </dgm:presLayoutVars>
      </dgm:prSet>
      <dgm:spPr/>
      <dgm:t>
        <a:bodyPr/>
        <a:lstStyle/>
        <a:p>
          <a:endParaRPr lang="en-US"/>
        </a:p>
      </dgm:t>
    </dgm:pt>
    <dgm:pt modelId="{A7C866F8-5263-4FE1-82EB-3B1B91B6E18E}" type="pres">
      <dgm:prSet presAssocID="{14A24DFD-37E7-4E38-89BC-635DE17D0611}" presName="sibTrans" presStyleLbl="node1" presStyleIdx="0" presStyleCnt="3" custScaleX="106238" custScaleY="101387" custLinFactNeighborX="-5832" custLinFactNeighborY="-4624"/>
      <dgm:spPr/>
      <dgm:t>
        <a:bodyPr/>
        <a:lstStyle/>
        <a:p>
          <a:endParaRPr lang="en-US"/>
        </a:p>
      </dgm:t>
    </dgm:pt>
    <dgm:pt modelId="{F7C12DE1-81E1-4945-B023-2B049B814D4B}" type="pres">
      <dgm:prSet presAssocID="{A15132C8-48AF-4F67-A33D-626ABEC2D692}" presName="dummy" presStyleCnt="0"/>
      <dgm:spPr/>
    </dgm:pt>
    <dgm:pt modelId="{6A2F1FDB-2AB3-4E86-A5B6-EA79B8FACBED}" type="pres">
      <dgm:prSet presAssocID="{A15132C8-48AF-4F67-A33D-626ABEC2D692}" presName="node" presStyleLbl="revTx" presStyleIdx="1" presStyleCnt="3">
        <dgm:presLayoutVars>
          <dgm:bulletEnabled val="1"/>
        </dgm:presLayoutVars>
      </dgm:prSet>
      <dgm:spPr/>
      <dgm:t>
        <a:bodyPr/>
        <a:lstStyle/>
        <a:p>
          <a:endParaRPr lang="en-US"/>
        </a:p>
      </dgm:t>
    </dgm:pt>
    <dgm:pt modelId="{539990FA-10E1-48C8-8CC9-CFA9F3294538}" type="pres">
      <dgm:prSet presAssocID="{7CC32E1C-82AB-4489-9CED-935E12670F03}" presName="sibTrans" presStyleLbl="node1" presStyleIdx="1" presStyleCnt="3" custLinFactNeighborX="4362" custLinFactNeighborY="-5877"/>
      <dgm:spPr/>
      <dgm:t>
        <a:bodyPr/>
        <a:lstStyle/>
        <a:p>
          <a:endParaRPr lang="en-US"/>
        </a:p>
      </dgm:t>
    </dgm:pt>
    <dgm:pt modelId="{E544EE64-7F46-4C10-BE34-8F17131D72E5}" type="pres">
      <dgm:prSet presAssocID="{8FB34728-204C-4B27-8587-76F19A99860E}" presName="dummy" presStyleCnt="0"/>
      <dgm:spPr/>
    </dgm:pt>
    <dgm:pt modelId="{77BB66DA-6B08-479F-A160-36F940DB18DB}" type="pres">
      <dgm:prSet presAssocID="{8FB34728-204C-4B27-8587-76F19A99860E}" presName="node" presStyleLbl="revTx" presStyleIdx="2" presStyleCnt="3" custRadScaleRad="92697" custRadScaleInc="-27344">
        <dgm:presLayoutVars>
          <dgm:bulletEnabled val="1"/>
        </dgm:presLayoutVars>
      </dgm:prSet>
      <dgm:spPr/>
      <dgm:t>
        <a:bodyPr/>
        <a:lstStyle/>
        <a:p>
          <a:endParaRPr lang="en-US"/>
        </a:p>
      </dgm:t>
    </dgm:pt>
    <dgm:pt modelId="{18ABDBEC-5AF8-4716-A4A6-830B25B6C8D9}" type="pres">
      <dgm:prSet presAssocID="{26FA44A5-FD7C-42DA-97E4-36A74323CE72}" presName="sibTrans" presStyleLbl="node1" presStyleIdx="2" presStyleCnt="3" custLinFactNeighborX="-2765" custLinFactNeighborY="-2850"/>
      <dgm:spPr/>
      <dgm:t>
        <a:bodyPr/>
        <a:lstStyle/>
        <a:p>
          <a:endParaRPr lang="en-US"/>
        </a:p>
      </dgm:t>
    </dgm:pt>
  </dgm:ptLst>
  <dgm:cxnLst>
    <dgm:cxn modelId="{B168420E-40ED-4B11-97B8-AEE7088D2990}" type="presOf" srcId="{14A24DFD-37E7-4E38-89BC-635DE17D0611}" destId="{A7C866F8-5263-4FE1-82EB-3B1B91B6E18E}" srcOrd="0" destOrd="0" presId="urn:microsoft.com/office/officeart/2005/8/layout/cycle1"/>
    <dgm:cxn modelId="{144AE3C1-2BE2-4E7C-BCAC-1335EF901B42}" type="presOf" srcId="{7877D1AC-B476-41D9-BB08-44AFE5D4C530}" destId="{434FEB30-C56D-4AD0-A2EE-2581B72F61E4}" srcOrd="0" destOrd="0" presId="urn:microsoft.com/office/officeart/2005/8/layout/cycle1"/>
    <dgm:cxn modelId="{0E20409F-48A4-4FE0-9180-F462A8368525}" srcId="{BBE0BE85-71CD-44A3-8A48-F8A82C41917F}" destId="{7877D1AC-B476-41D9-BB08-44AFE5D4C530}" srcOrd="0" destOrd="0" parTransId="{B88B22F5-2326-402C-B446-775C320DC485}" sibTransId="{14A24DFD-37E7-4E38-89BC-635DE17D0611}"/>
    <dgm:cxn modelId="{2CD6BBDD-493B-4A25-A07C-3176A676E3C1}" type="presOf" srcId="{7CC32E1C-82AB-4489-9CED-935E12670F03}" destId="{539990FA-10E1-48C8-8CC9-CFA9F3294538}" srcOrd="0" destOrd="0" presId="urn:microsoft.com/office/officeart/2005/8/layout/cycle1"/>
    <dgm:cxn modelId="{45800796-71BE-473B-86E8-3A34536BF38B}" srcId="{BBE0BE85-71CD-44A3-8A48-F8A82C41917F}" destId="{A15132C8-48AF-4F67-A33D-626ABEC2D692}" srcOrd="1" destOrd="0" parTransId="{AA3FF57B-A67B-41BC-AC45-EEBB152C969E}" sibTransId="{7CC32E1C-82AB-4489-9CED-935E12670F03}"/>
    <dgm:cxn modelId="{95E4A1B8-C3F0-408F-9DB0-FF4E7BE5F3E2}" srcId="{BBE0BE85-71CD-44A3-8A48-F8A82C41917F}" destId="{8FB34728-204C-4B27-8587-76F19A99860E}" srcOrd="2" destOrd="0" parTransId="{11E67394-2371-4B21-9529-5C84C536F5AC}" sibTransId="{26FA44A5-FD7C-42DA-97E4-36A74323CE72}"/>
    <dgm:cxn modelId="{9D2044CC-0CF8-4D85-B69D-E79B4706FCE1}" type="presOf" srcId="{8FB34728-204C-4B27-8587-76F19A99860E}" destId="{77BB66DA-6B08-479F-A160-36F940DB18DB}" srcOrd="0" destOrd="0" presId="urn:microsoft.com/office/officeart/2005/8/layout/cycle1"/>
    <dgm:cxn modelId="{921D656F-190E-4BB3-B07F-E310B0FC4F47}" type="presOf" srcId="{BBE0BE85-71CD-44A3-8A48-F8A82C41917F}" destId="{712613DF-B98D-4EFB-92FA-C9D040391392}" srcOrd="0" destOrd="0" presId="urn:microsoft.com/office/officeart/2005/8/layout/cycle1"/>
    <dgm:cxn modelId="{D8CE6DA9-31C2-47BC-8BA5-014D0C6285D7}" type="presOf" srcId="{26FA44A5-FD7C-42DA-97E4-36A74323CE72}" destId="{18ABDBEC-5AF8-4716-A4A6-830B25B6C8D9}" srcOrd="0" destOrd="0" presId="urn:microsoft.com/office/officeart/2005/8/layout/cycle1"/>
    <dgm:cxn modelId="{9194D557-7352-4FC0-B622-6CF180129463}" type="presOf" srcId="{A15132C8-48AF-4F67-A33D-626ABEC2D692}" destId="{6A2F1FDB-2AB3-4E86-A5B6-EA79B8FACBED}" srcOrd="0" destOrd="0" presId="urn:microsoft.com/office/officeart/2005/8/layout/cycle1"/>
    <dgm:cxn modelId="{22151499-3B34-46A2-B221-C85092B27D68}" type="presParOf" srcId="{712613DF-B98D-4EFB-92FA-C9D040391392}" destId="{264B4D3B-DBFE-4CB0-8A46-3394D76F7915}" srcOrd="0" destOrd="0" presId="urn:microsoft.com/office/officeart/2005/8/layout/cycle1"/>
    <dgm:cxn modelId="{DBF4552B-70A9-4764-99B1-73600E93ADE5}" type="presParOf" srcId="{712613DF-B98D-4EFB-92FA-C9D040391392}" destId="{434FEB30-C56D-4AD0-A2EE-2581B72F61E4}" srcOrd="1" destOrd="0" presId="urn:microsoft.com/office/officeart/2005/8/layout/cycle1"/>
    <dgm:cxn modelId="{A398A771-F4AA-4941-AF3C-78400BB7B7AA}" type="presParOf" srcId="{712613DF-B98D-4EFB-92FA-C9D040391392}" destId="{A7C866F8-5263-4FE1-82EB-3B1B91B6E18E}" srcOrd="2" destOrd="0" presId="urn:microsoft.com/office/officeart/2005/8/layout/cycle1"/>
    <dgm:cxn modelId="{F808AC21-F7D3-4D92-9C96-6956C3F1C059}" type="presParOf" srcId="{712613DF-B98D-4EFB-92FA-C9D040391392}" destId="{F7C12DE1-81E1-4945-B023-2B049B814D4B}" srcOrd="3" destOrd="0" presId="urn:microsoft.com/office/officeart/2005/8/layout/cycle1"/>
    <dgm:cxn modelId="{D5094621-27A3-40DF-BCD3-57FD3DB18257}" type="presParOf" srcId="{712613DF-B98D-4EFB-92FA-C9D040391392}" destId="{6A2F1FDB-2AB3-4E86-A5B6-EA79B8FACBED}" srcOrd="4" destOrd="0" presId="urn:microsoft.com/office/officeart/2005/8/layout/cycle1"/>
    <dgm:cxn modelId="{33B4EE03-C670-4C89-877C-63E7FB4B1442}" type="presParOf" srcId="{712613DF-B98D-4EFB-92FA-C9D040391392}" destId="{539990FA-10E1-48C8-8CC9-CFA9F3294538}" srcOrd="5" destOrd="0" presId="urn:microsoft.com/office/officeart/2005/8/layout/cycle1"/>
    <dgm:cxn modelId="{9A2AFB70-C962-4699-91DF-EE6D41EBDCA6}" type="presParOf" srcId="{712613DF-B98D-4EFB-92FA-C9D040391392}" destId="{E544EE64-7F46-4C10-BE34-8F17131D72E5}" srcOrd="6" destOrd="0" presId="urn:microsoft.com/office/officeart/2005/8/layout/cycle1"/>
    <dgm:cxn modelId="{BB9E169C-E335-4B5E-BD6E-10EC22BD91B1}" type="presParOf" srcId="{712613DF-B98D-4EFB-92FA-C9D040391392}" destId="{77BB66DA-6B08-479F-A160-36F940DB18DB}" srcOrd="7" destOrd="0" presId="urn:microsoft.com/office/officeart/2005/8/layout/cycle1"/>
    <dgm:cxn modelId="{3C5AF7F3-663C-4DC3-981B-1B13F00ECFFE}" type="presParOf" srcId="{712613DF-B98D-4EFB-92FA-C9D040391392}" destId="{18ABDBEC-5AF8-4716-A4A6-830B25B6C8D9}"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9BE6C0-008D-4EB7-AA7A-1C1086F3897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0AD41D37-2FE3-4A9B-A48C-EA388A933981}">
      <dgm:prSet phldrT="[Text]" custT="1"/>
      <dgm:spPr>
        <a:solidFill>
          <a:srgbClr val="049C9A"/>
        </a:solidFill>
      </dgm:spPr>
      <dgm:t>
        <a:bodyPr/>
        <a:lstStyle/>
        <a:p>
          <a:pPr algn="ctr"/>
          <a:r>
            <a:rPr lang="en-GB" sz="1200" dirty="0">
              <a:latin typeface="Source Sans Pro Light" panose="020B0403030403020204" pitchFamily="34" charset="0"/>
              <a:ea typeface="Source Sans Pro Light" panose="020B0403030403020204" pitchFamily="34" charset="0"/>
              <a:cs typeface="Open Sans" panose="020B0606030504020204" pitchFamily="34" charset="0"/>
            </a:rPr>
            <a:t>New Profiling Tool for Earlier and Faster Identification in Schools and Validation of Issues. Trained Staff</a:t>
          </a:r>
        </a:p>
      </dgm:t>
    </dgm:pt>
    <dgm:pt modelId="{FE96B6C3-E2E7-4191-AABA-9A0D771E268B}" type="parTrans" cxnId="{DDDB0A46-4FF9-42C7-9708-79D19AE5224F}">
      <dgm:prSet/>
      <dgm:spPr/>
      <dgm:t>
        <a:bodyPr/>
        <a:lstStyle/>
        <a:p>
          <a:pPr algn="ctr"/>
          <a:endParaRPr lang="en-GB"/>
        </a:p>
      </dgm:t>
    </dgm:pt>
    <dgm:pt modelId="{B8897D3D-EF05-46FF-B29E-3197124B1BBA}" type="sibTrans" cxnId="{DDDB0A46-4FF9-42C7-9708-79D19AE5224F}">
      <dgm:prSet/>
      <dgm:spPr/>
      <dgm:t>
        <a:bodyPr/>
        <a:lstStyle/>
        <a:p>
          <a:pPr algn="ctr"/>
          <a:endParaRPr lang="en-GB"/>
        </a:p>
      </dgm:t>
    </dgm:pt>
    <dgm:pt modelId="{546892B4-DEDB-4B94-9B92-923EB05EF865}">
      <dgm:prSet phldrT="[Text]" custT="1"/>
      <dgm:spPr>
        <a:solidFill>
          <a:srgbClr val="46257C"/>
        </a:solidFill>
      </dgm:spPr>
      <dgm:t>
        <a:bodyPr/>
        <a:lstStyle/>
        <a:p>
          <a:pPr algn="ctr"/>
          <a:r>
            <a:rPr lang="en-GB" sz="1200" dirty="0">
              <a:latin typeface="Source Sans Pro Light" panose="020B0403030403020204" pitchFamily="34" charset="0"/>
              <a:ea typeface="Source Sans Pro Light" panose="020B0403030403020204" pitchFamily="34" charset="0"/>
              <a:cs typeface="Open Sans" panose="020B0606030504020204" pitchFamily="34" charset="0"/>
            </a:rPr>
            <a:t>Data Science to Identify Children (who may be autistic) and to Design Useful Tools </a:t>
          </a:r>
        </a:p>
      </dgm:t>
    </dgm:pt>
    <dgm:pt modelId="{EC5ECFE9-C65B-4BBD-95E4-FB2010C70A00}" type="parTrans" cxnId="{E0393C0B-1C1C-4949-B31B-D839C3D1F866}">
      <dgm:prSet/>
      <dgm:spPr/>
      <dgm:t>
        <a:bodyPr/>
        <a:lstStyle/>
        <a:p>
          <a:pPr algn="ctr"/>
          <a:endParaRPr lang="en-GB"/>
        </a:p>
      </dgm:t>
    </dgm:pt>
    <dgm:pt modelId="{CEA8AAC7-AA02-4535-997D-0417A6A84EBA}" type="sibTrans" cxnId="{E0393C0B-1C1C-4949-B31B-D839C3D1F866}">
      <dgm:prSet/>
      <dgm:spPr/>
      <dgm:t>
        <a:bodyPr/>
        <a:lstStyle/>
        <a:p>
          <a:pPr algn="ctr"/>
          <a:endParaRPr lang="en-GB"/>
        </a:p>
      </dgm:t>
    </dgm:pt>
    <dgm:pt modelId="{CD67ED3F-B0FB-4719-9041-2B6F8ECBF8E0}">
      <dgm:prSet phldrT="[Text]" custT="1"/>
      <dgm:spPr>
        <a:solidFill>
          <a:srgbClr val="F49000"/>
        </a:solidFill>
      </dgm:spPr>
      <dgm:t>
        <a:bodyPr/>
        <a:lstStyle/>
        <a:p>
          <a:pPr algn="ctr"/>
          <a:r>
            <a:rPr lang="en-GB" sz="1200">
              <a:solidFill>
                <a:schemeClr val="tx1"/>
              </a:solidFill>
              <a:latin typeface="Source Sans Pro Light" panose="020B0403030403020204" pitchFamily="34" charset="0"/>
              <a:ea typeface="Source Sans Pro Light" panose="020B0403030403020204" pitchFamily="34" charset="0"/>
              <a:cs typeface="Open Sans" panose="020B0606030504020204" pitchFamily="34" charset="0"/>
            </a:rPr>
            <a:t>Co Creation with Parents/ Carers, Young People, Communities and Professionals</a:t>
          </a:r>
        </a:p>
      </dgm:t>
    </dgm:pt>
    <dgm:pt modelId="{6C525906-0875-486A-9442-7E475F01B30D}" type="parTrans" cxnId="{FA4FDCEC-6ED7-47B0-9196-96A157D38F79}">
      <dgm:prSet/>
      <dgm:spPr/>
      <dgm:t>
        <a:bodyPr/>
        <a:lstStyle/>
        <a:p>
          <a:pPr algn="ctr"/>
          <a:endParaRPr lang="en-GB"/>
        </a:p>
      </dgm:t>
    </dgm:pt>
    <dgm:pt modelId="{7FE14EA1-2327-4B94-859F-EEF38FBA5762}" type="sibTrans" cxnId="{FA4FDCEC-6ED7-47B0-9196-96A157D38F79}">
      <dgm:prSet/>
      <dgm:spPr/>
      <dgm:t>
        <a:bodyPr/>
        <a:lstStyle/>
        <a:p>
          <a:pPr algn="ctr"/>
          <a:endParaRPr lang="en-GB"/>
        </a:p>
      </dgm:t>
    </dgm:pt>
    <dgm:pt modelId="{5BD18CF1-60E5-48F1-8250-2D863DD03272}">
      <dgm:prSet phldrT="[Text]" custT="1"/>
      <dgm:spPr>
        <a:solidFill>
          <a:srgbClr val="A80B6F"/>
        </a:solidFill>
      </dgm:spPr>
      <dgm:t>
        <a:bodyPr/>
        <a:lstStyle/>
        <a:p>
          <a:pPr algn="ctr"/>
          <a:r>
            <a:rPr lang="en-GB" sz="120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Better Awareness for Families, Professionals and Communities</a:t>
          </a:r>
        </a:p>
      </dgm:t>
    </dgm:pt>
    <dgm:pt modelId="{7250FFA8-746B-47CB-BDF1-80CE766DA31B}" type="parTrans" cxnId="{3E4FD218-9DDD-4992-8B7D-142B6DEB625E}">
      <dgm:prSet/>
      <dgm:spPr/>
      <dgm:t>
        <a:bodyPr/>
        <a:lstStyle/>
        <a:p>
          <a:pPr algn="ctr"/>
          <a:endParaRPr lang="en-GB"/>
        </a:p>
      </dgm:t>
    </dgm:pt>
    <dgm:pt modelId="{2C019DFB-35FC-4317-B631-BF99B55FEF41}" type="sibTrans" cxnId="{3E4FD218-9DDD-4992-8B7D-142B6DEB625E}">
      <dgm:prSet/>
      <dgm:spPr/>
      <dgm:t>
        <a:bodyPr/>
        <a:lstStyle/>
        <a:p>
          <a:pPr algn="ctr"/>
          <a:endParaRPr lang="en-GB"/>
        </a:p>
      </dgm:t>
    </dgm:pt>
    <dgm:pt modelId="{EEDEA949-7C49-4B1D-8287-BEBE931ED68D}">
      <dgm:prSet phldrT="[Text]" custT="1"/>
      <dgm:spPr>
        <a:solidFill>
          <a:srgbClr val="3B1C7A"/>
        </a:solidFill>
      </dgm:spPr>
      <dgm:t>
        <a:bodyPr/>
        <a:lstStyle/>
        <a:p>
          <a:pPr algn="ctr"/>
          <a:r>
            <a:rPr lang="en-GB" sz="120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Earlier Effective Advice, Information and Support for Families to Meet Identified Needs</a:t>
          </a:r>
        </a:p>
      </dgm:t>
    </dgm:pt>
    <dgm:pt modelId="{3B48D334-95B6-4661-8D25-A13DD80D45C3}" type="parTrans" cxnId="{06AF8678-C0EA-4CFE-8FD8-D0929E5BD411}">
      <dgm:prSet/>
      <dgm:spPr/>
      <dgm:t>
        <a:bodyPr/>
        <a:lstStyle/>
        <a:p>
          <a:pPr algn="ctr"/>
          <a:endParaRPr lang="en-GB"/>
        </a:p>
      </dgm:t>
    </dgm:pt>
    <dgm:pt modelId="{84AE049F-002B-439F-BADA-D1EF29603D3C}" type="sibTrans" cxnId="{06AF8678-C0EA-4CFE-8FD8-D0929E5BD411}">
      <dgm:prSet/>
      <dgm:spPr/>
      <dgm:t>
        <a:bodyPr/>
        <a:lstStyle/>
        <a:p>
          <a:pPr algn="ctr"/>
          <a:endParaRPr lang="en-GB"/>
        </a:p>
      </dgm:t>
    </dgm:pt>
    <dgm:pt modelId="{EC8AE676-24A4-40F7-90A5-7EC23F4AE965}">
      <dgm:prSet phldrT="[Text]" custT="1"/>
      <dgm:spPr>
        <a:solidFill>
          <a:srgbClr val="36AE73"/>
        </a:solidFill>
      </dgm:spPr>
      <dgm:t>
        <a:bodyPr/>
        <a:lstStyle/>
        <a:p>
          <a:pPr algn="ctr"/>
          <a:r>
            <a:rPr lang="en-GB" sz="1200">
              <a:solidFill>
                <a:schemeClr val="tx1"/>
              </a:solidFill>
              <a:latin typeface="Source Sans Pro Light" panose="020B0403030403020204" pitchFamily="34" charset="0"/>
              <a:ea typeface="Source Sans Pro Light" panose="020B0403030403020204" pitchFamily="34" charset="0"/>
              <a:cs typeface="Open Sans" panose="020B0606030504020204" pitchFamily="34" charset="0"/>
            </a:rPr>
            <a:t>Faster D</a:t>
          </a:r>
          <a:r>
            <a:rPr lang="en-GB" sz="1200">
              <a:solidFill>
                <a:schemeClr val="tx1"/>
              </a:solidFill>
              <a:latin typeface="Source Sans Pro Light" panose="020B0403030403020204" pitchFamily="34" charset="0"/>
              <a:ea typeface="Source Sans Pro Light" panose="020B0403030403020204" pitchFamily="34" charset="0"/>
            </a:rPr>
            <a:t>iagnostic Assessment</a:t>
          </a:r>
          <a:r>
            <a:rPr lang="en-GB" sz="1200">
              <a:solidFill>
                <a:schemeClr val="tx1"/>
              </a:solidFill>
              <a:latin typeface="Source Sans Pro Light" panose="020B0403030403020204" pitchFamily="34" charset="0"/>
              <a:ea typeface="Source Sans Pro Light" panose="020B0403030403020204" pitchFamily="34" charset="0"/>
              <a:cs typeface="Open Sans" panose="020B0606030504020204" pitchFamily="34" charset="0"/>
            </a:rPr>
            <a:t> Access for Those Who Still Need It (to Access support)</a:t>
          </a:r>
        </a:p>
      </dgm:t>
    </dgm:pt>
    <dgm:pt modelId="{23F7D043-4A91-47C7-A199-2D1212A53183}" type="parTrans" cxnId="{A499E32B-F7EA-4676-AB1F-4B3BDC4081D4}">
      <dgm:prSet/>
      <dgm:spPr/>
      <dgm:t>
        <a:bodyPr/>
        <a:lstStyle/>
        <a:p>
          <a:pPr algn="ctr"/>
          <a:endParaRPr lang="en-GB"/>
        </a:p>
      </dgm:t>
    </dgm:pt>
    <dgm:pt modelId="{611EB99F-5ABE-4A71-A0AD-F21E70092D19}" type="sibTrans" cxnId="{A499E32B-F7EA-4676-AB1F-4B3BDC4081D4}">
      <dgm:prSet/>
      <dgm:spPr/>
      <dgm:t>
        <a:bodyPr/>
        <a:lstStyle/>
        <a:p>
          <a:pPr algn="ctr"/>
          <a:endParaRPr lang="en-GB"/>
        </a:p>
      </dgm:t>
    </dgm:pt>
    <dgm:pt modelId="{232BB370-F221-4092-B654-2939CC8C9BB4}">
      <dgm:prSet phldrT="[Text]" custT="1"/>
      <dgm:spPr>
        <a:solidFill>
          <a:srgbClr val="A80B6F"/>
        </a:solidFill>
      </dgm:spPr>
      <dgm:t>
        <a:bodyPr/>
        <a:lstStyle/>
        <a:p>
          <a:pPr algn="ctr"/>
          <a:r>
            <a:rPr lang="en-GB" sz="120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Better Information Sharing Between Services</a:t>
          </a:r>
        </a:p>
      </dgm:t>
    </dgm:pt>
    <dgm:pt modelId="{261A622F-8DA8-4F45-B3E4-44544772C6D3}" type="parTrans" cxnId="{5BBCDC34-E6F0-452F-AEC6-D54F9A6ECB65}">
      <dgm:prSet/>
      <dgm:spPr/>
      <dgm:t>
        <a:bodyPr/>
        <a:lstStyle/>
        <a:p>
          <a:endParaRPr lang="en-GB"/>
        </a:p>
      </dgm:t>
    </dgm:pt>
    <dgm:pt modelId="{6842BED5-E861-4287-9694-1A543FC7F162}" type="sibTrans" cxnId="{5BBCDC34-E6F0-452F-AEC6-D54F9A6ECB65}">
      <dgm:prSet/>
      <dgm:spPr/>
      <dgm:t>
        <a:bodyPr/>
        <a:lstStyle/>
        <a:p>
          <a:endParaRPr lang="en-GB"/>
        </a:p>
      </dgm:t>
    </dgm:pt>
    <dgm:pt modelId="{EA538870-8998-45D0-95AC-2692594C23C1}">
      <dgm:prSet phldrT="[Text]" custT="1"/>
      <dgm:spPr>
        <a:solidFill>
          <a:srgbClr val="34AF75"/>
        </a:solidFill>
      </dgm:spPr>
      <dgm:t>
        <a:bodyPr/>
        <a:lstStyle/>
        <a:p>
          <a:pPr algn="ctr"/>
          <a:r>
            <a:rPr lang="en-GB" sz="1200" dirty="0">
              <a:solidFill>
                <a:schemeClr val="tx1"/>
              </a:solidFill>
              <a:latin typeface="Source Sans Pro Light" panose="020B0403030403020204" pitchFamily="34" charset="0"/>
              <a:ea typeface="Source Sans Pro Light" panose="020B0403030403020204" pitchFamily="34" charset="0"/>
              <a:cs typeface="Open Sans" panose="020B0606030504020204" pitchFamily="34" charset="0"/>
            </a:rPr>
            <a:t>Better Inclusive Practice in Education, Communities and at Home</a:t>
          </a:r>
        </a:p>
      </dgm:t>
    </dgm:pt>
    <dgm:pt modelId="{EECCAE0F-334A-4553-BBA7-4FD180456F23}" type="parTrans" cxnId="{5E8CCCF3-7582-468D-AEEA-D016233BB80F}">
      <dgm:prSet/>
      <dgm:spPr/>
      <dgm:t>
        <a:bodyPr/>
        <a:lstStyle/>
        <a:p>
          <a:endParaRPr lang="en-GB"/>
        </a:p>
      </dgm:t>
    </dgm:pt>
    <dgm:pt modelId="{D3807468-AA68-4C04-9D9F-A725C6AEE4C1}" type="sibTrans" cxnId="{5E8CCCF3-7582-468D-AEEA-D016233BB80F}">
      <dgm:prSet/>
      <dgm:spPr/>
      <dgm:t>
        <a:bodyPr/>
        <a:lstStyle/>
        <a:p>
          <a:endParaRPr lang="en-GB"/>
        </a:p>
      </dgm:t>
    </dgm:pt>
    <dgm:pt modelId="{6E2EC26D-AB76-4D8C-A4CA-8C8AA93D1498}">
      <dgm:prSet phldrT="[Text]" custT="1"/>
      <dgm:spPr>
        <a:solidFill>
          <a:srgbClr val="F49000"/>
        </a:solidFill>
      </dgm:spPr>
      <dgm:t>
        <a:bodyPr/>
        <a:lstStyle/>
        <a:p>
          <a:pPr algn="ctr"/>
          <a:r>
            <a:rPr lang="en-GB" sz="1200">
              <a:solidFill>
                <a:schemeClr val="tx1"/>
              </a:solidFill>
              <a:latin typeface="Source Sans Pro Light" panose="020B0403030403020204" pitchFamily="34" charset="0"/>
              <a:ea typeface="Source Sans Pro Light" panose="020B0403030403020204" pitchFamily="34" charset="0"/>
              <a:cs typeface="Open Sans" panose="020B0606030504020204" pitchFamily="34" charset="0"/>
            </a:rPr>
            <a:t>3 Pilot areas: </a:t>
          </a:r>
          <a:r>
            <a:rPr lang="en-GB" sz="1200" b="0">
              <a:solidFill>
                <a:schemeClr val="tx1"/>
              </a:solidFill>
              <a:latin typeface="Source Sans Pro Light" panose="020B0403030403020204" pitchFamily="34" charset="0"/>
              <a:ea typeface="Source Sans Pro Light" panose="020B0403030403020204" pitchFamily="34" charset="0"/>
              <a:cs typeface="Open Sans" panose="020B0606030504020204" pitchFamily="34" charset="0"/>
            </a:rPr>
            <a:t>Keighley, Holme Wood, Manningham and Girlington</a:t>
          </a:r>
        </a:p>
      </dgm:t>
    </dgm:pt>
    <dgm:pt modelId="{4E1C5A7F-941C-40B9-8A4F-7B732CE19C91}" type="parTrans" cxnId="{5E64C6DB-1170-4343-8D7E-199FF2EE1ED3}">
      <dgm:prSet/>
      <dgm:spPr/>
      <dgm:t>
        <a:bodyPr/>
        <a:lstStyle/>
        <a:p>
          <a:endParaRPr lang="en-GB"/>
        </a:p>
      </dgm:t>
    </dgm:pt>
    <dgm:pt modelId="{5470474D-6B77-48BA-A1DD-DDC82DEFCB66}" type="sibTrans" cxnId="{5E64C6DB-1170-4343-8D7E-199FF2EE1ED3}">
      <dgm:prSet/>
      <dgm:spPr/>
      <dgm:t>
        <a:bodyPr/>
        <a:lstStyle/>
        <a:p>
          <a:endParaRPr lang="en-GB"/>
        </a:p>
      </dgm:t>
    </dgm:pt>
    <dgm:pt modelId="{FED7128E-F18F-4BD9-B0B2-4517EF005514}">
      <dgm:prSet phldrT="[Text]" custT="1"/>
      <dgm:spPr>
        <a:gradFill rotWithShape="0">
          <a:gsLst>
            <a:gs pos="13000">
              <a:srgbClr val="F49000"/>
            </a:gs>
            <a:gs pos="34000">
              <a:srgbClr val="A80B6F"/>
            </a:gs>
            <a:gs pos="54000">
              <a:srgbClr val="36AE73"/>
            </a:gs>
            <a:gs pos="95000">
              <a:srgbClr val="019F93"/>
            </a:gs>
            <a:gs pos="77000">
              <a:srgbClr val="002060"/>
            </a:gs>
          </a:gsLst>
          <a:lin ang="5400000" scaled="1"/>
        </a:gradFill>
      </dgm:spPr>
      <dgm:t>
        <a:bodyPr/>
        <a:lstStyle/>
        <a:p>
          <a:pPr algn="ctr"/>
          <a:r>
            <a:rPr lang="en-GB" sz="2800" dirty="0">
              <a:latin typeface="Waverly CF Bold" panose="00000800000000000000" pitchFamily="2" charset="0"/>
            </a:rPr>
            <a:t>DATA1</a:t>
          </a:r>
          <a:r>
            <a:rPr lang="en-GB" sz="2400" dirty="0">
              <a:latin typeface="Waverly CF Bold" panose="00000800000000000000" pitchFamily="2" charset="0"/>
            </a:rPr>
            <a:t/>
          </a:r>
          <a:br>
            <a:rPr lang="en-GB" sz="2400" dirty="0">
              <a:latin typeface="Waverly CF Bold" panose="00000800000000000000" pitchFamily="2" charset="0"/>
            </a:rPr>
          </a:br>
          <a:r>
            <a:rPr lang="en-GB" sz="2400" dirty="0">
              <a:latin typeface="Waverly CF Bold" panose="00000800000000000000" pitchFamily="2" charset="0"/>
            </a:rPr>
            <a:t>- Needs NOT Diagnosis Led</a:t>
          </a:r>
        </a:p>
      </dgm:t>
    </dgm:pt>
    <dgm:pt modelId="{D5A5246C-9D1B-45A8-AF08-C810B6277E3A}" type="sibTrans" cxnId="{83A5A7AA-3B00-4C9A-A9A2-47F9AC9EDCDB}">
      <dgm:prSet/>
      <dgm:spPr/>
      <dgm:t>
        <a:bodyPr/>
        <a:lstStyle/>
        <a:p>
          <a:pPr algn="ctr"/>
          <a:endParaRPr lang="en-GB"/>
        </a:p>
      </dgm:t>
    </dgm:pt>
    <dgm:pt modelId="{038533C5-EF29-4670-B1EE-9176E1D194A7}" type="parTrans" cxnId="{83A5A7AA-3B00-4C9A-A9A2-47F9AC9EDCDB}">
      <dgm:prSet/>
      <dgm:spPr/>
      <dgm:t>
        <a:bodyPr/>
        <a:lstStyle/>
        <a:p>
          <a:pPr algn="ctr"/>
          <a:endParaRPr lang="en-GB"/>
        </a:p>
      </dgm:t>
    </dgm:pt>
    <dgm:pt modelId="{84043F79-5561-4398-B94A-5DD1EDFD8552}" type="pres">
      <dgm:prSet presAssocID="{089BE6C0-008D-4EB7-AA7A-1C1086F38970}" presName="cycle" presStyleCnt="0">
        <dgm:presLayoutVars>
          <dgm:chMax val="1"/>
          <dgm:dir/>
          <dgm:animLvl val="ctr"/>
          <dgm:resizeHandles val="exact"/>
        </dgm:presLayoutVars>
      </dgm:prSet>
      <dgm:spPr/>
      <dgm:t>
        <a:bodyPr/>
        <a:lstStyle/>
        <a:p>
          <a:endParaRPr lang="en-US"/>
        </a:p>
      </dgm:t>
    </dgm:pt>
    <dgm:pt modelId="{C5D6BDE2-3C0A-44A1-8532-9959C64B932A}" type="pres">
      <dgm:prSet presAssocID="{FED7128E-F18F-4BD9-B0B2-4517EF005514}" presName="centerShape" presStyleLbl="node0" presStyleIdx="0" presStyleCnt="1" custScaleX="138464" custScaleY="138464"/>
      <dgm:spPr/>
      <dgm:t>
        <a:bodyPr/>
        <a:lstStyle/>
        <a:p>
          <a:endParaRPr lang="en-US"/>
        </a:p>
      </dgm:t>
    </dgm:pt>
    <dgm:pt modelId="{3EE6C5BB-7434-442E-9A8D-416D4FE9E833}" type="pres">
      <dgm:prSet presAssocID="{6C525906-0875-486A-9442-7E475F01B30D}" presName="parTrans" presStyleLbl="bgSibTrans2D1" presStyleIdx="0" presStyleCnt="9"/>
      <dgm:spPr/>
      <dgm:t>
        <a:bodyPr/>
        <a:lstStyle/>
        <a:p>
          <a:endParaRPr lang="en-US"/>
        </a:p>
      </dgm:t>
    </dgm:pt>
    <dgm:pt modelId="{61F6DDAD-A346-45CC-AF43-DAAFFE63B33B}" type="pres">
      <dgm:prSet presAssocID="{CD67ED3F-B0FB-4719-9041-2B6F8ECBF8E0}" presName="node" presStyleLbl="node1" presStyleIdx="0" presStyleCnt="9" custScaleX="118789" custScaleY="109715" custRadScaleRad="98761" custRadScaleInc="-1618">
        <dgm:presLayoutVars>
          <dgm:bulletEnabled val="1"/>
        </dgm:presLayoutVars>
      </dgm:prSet>
      <dgm:spPr/>
      <dgm:t>
        <a:bodyPr/>
        <a:lstStyle/>
        <a:p>
          <a:endParaRPr lang="en-US"/>
        </a:p>
      </dgm:t>
    </dgm:pt>
    <dgm:pt modelId="{CB3A99DB-3290-4960-865C-11691D2227A4}" type="pres">
      <dgm:prSet presAssocID="{7250FFA8-746B-47CB-BDF1-80CE766DA31B}" presName="parTrans" presStyleLbl="bgSibTrans2D1" presStyleIdx="1" presStyleCnt="9"/>
      <dgm:spPr/>
      <dgm:t>
        <a:bodyPr/>
        <a:lstStyle/>
        <a:p>
          <a:endParaRPr lang="en-US"/>
        </a:p>
      </dgm:t>
    </dgm:pt>
    <dgm:pt modelId="{61531987-1B8E-4236-A4FB-52B8701122DF}" type="pres">
      <dgm:prSet presAssocID="{5BD18CF1-60E5-48F1-8250-2D863DD03272}" presName="node" presStyleLbl="node1" presStyleIdx="1" presStyleCnt="9" custScaleX="118789" custScaleY="109715" custRadScaleRad="98639" custRadScaleInc="-117">
        <dgm:presLayoutVars>
          <dgm:bulletEnabled val="1"/>
        </dgm:presLayoutVars>
      </dgm:prSet>
      <dgm:spPr/>
      <dgm:t>
        <a:bodyPr/>
        <a:lstStyle/>
        <a:p>
          <a:endParaRPr lang="en-US"/>
        </a:p>
      </dgm:t>
    </dgm:pt>
    <dgm:pt modelId="{089C77E0-34C0-4363-833E-DB41F1B37201}" type="pres">
      <dgm:prSet presAssocID="{EECCAE0F-334A-4553-BBA7-4FD180456F23}" presName="parTrans" presStyleLbl="bgSibTrans2D1" presStyleIdx="2" presStyleCnt="9"/>
      <dgm:spPr/>
      <dgm:t>
        <a:bodyPr/>
        <a:lstStyle/>
        <a:p>
          <a:endParaRPr lang="en-US"/>
        </a:p>
      </dgm:t>
    </dgm:pt>
    <dgm:pt modelId="{1B516B2A-8CF3-403E-86A6-EB429D011C7B}" type="pres">
      <dgm:prSet presAssocID="{EA538870-8998-45D0-95AC-2692594C23C1}" presName="node" presStyleLbl="node1" presStyleIdx="2" presStyleCnt="9" custScaleX="118789" custScaleY="109715" custRadScaleRad="106621" custRadScaleInc="-14356">
        <dgm:presLayoutVars>
          <dgm:bulletEnabled val="1"/>
        </dgm:presLayoutVars>
      </dgm:prSet>
      <dgm:spPr/>
      <dgm:t>
        <a:bodyPr/>
        <a:lstStyle/>
        <a:p>
          <a:endParaRPr lang="en-US"/>
        </a:p>
      </dgm:t>
    </dgm:pt>
    <dgm:pt modelId="{F4B2FDC7-B2C4-45AB-A227-6707B12AE124}" type="pres">
      <dgm:prSet presAssocID="{EC5ECFE9-C65B-4BBD-95E4-FB2010C70A00}" presName="parTrans" presStyleLbl="bgSibTrans2D1" presStyleIdx="3" presStyleCnt="9"/>
      <dgm:spPr/>
      <dgm:t>
        <a:bodyPr/>
        <a:lstStyle/>
        <a:p>
          <a:endParaRPr lang="en-US"/>
        </a:p>
      </dgm:t>
    </dgm:pt>
    <dgm:pt modelId="{AB2C13C4-F3FF-4494-8AD6-077F8E479CC3}" type="pres">
      <dgm:prSet presAssocID="{546892B4-DEDB-4B94-9B92-923EB05EF865}" presName="node" presStyleLbl="node1" presStyleIdx="3" presStyleCnt="9" custScaleX="118789" custScaleY="109715" custRadScaleRad="100360" custRadScaleInc="-2455">
        <dgm:presLayoutVars>
          <dgm:bulletEnabled val="1"/>
        </dgm:presLayoutVars>
      </dgm:prSet>
      <dgm:spPr/>
      <dgm:t>
        <a:bodyPr/>
        <a:lstStyle/>
        <a:p>
          <a:endParaRPr lang="en-US"/>
        </a:p>
      </dgm:t>
    </dgm:pt>
    <dgm:pt modelId="{93FF676A-8F3B-40CB-86D8-FD58D7FB1270}" type="pres">
      <dgm:prSet presAssocID="{FE96B6C3-E2E7-4191-AABA-9A0D771E268B}" presName="parTrans" presStyleLbl="bgSibTrans2D1" presStyleIdx="4" presStyleCnt="9"/>
      <dgm:spPr/>
      <dgm:t>
        <a:bodyPr/>
        <a:lstStyle/>
        <a:p>
          <a:endParaRPr lang="en-US"/>
        </a:p>
      </dgm:t>
    </dgm:pt>
    <dgm:pt modelId="{2DF974F0-BD58-4D50-A48A-1796D8390995}" type="pres">
      <dgm:prSet presAssocID="{0AD41D37-2FE3-4A9B-A48C-EA388A933981}" presName="node" presStyleLbl="node1" presStyleIdx="4" presStyleCnt="9" custScaleX="137264" custScaleY="103091" custRadScaleRad="103678" custRadScaleInc="1167">
        <dgm:presLayoutVars>
          <dgm:bulletEnabled val="1"/>
        </dgm:presLayoutVars>
      </dgm:prSet>
      <dgm:spPr/>
      <dgm:t>
        <a:bodyPr/>
        <a:lstStyle/>
        <a:p>
          <a:endParaRPr lang="en-US"/>
        </a:p>
      </dgm:t>
    </dgm:pt>
    <dgm:pt modelId="{AD4BB7FA-5934-4174-9661-567005860BC3}" type="pres">
      <dgm:prSet presAssocID="{3B48D334-95B6-4661-8D25-A13DD80D45C3}" presName="parTrans" presStyleLbl="bgSibTrans2D1" presStyleIdx="5" presStyleCnt="9"/>
      <dgm:spPr/>
      <dgm:t>
        <a:bodyPr/>
        <a:lstStyle/>
        <a:p>
          <a:endParaRPr lang="en-US"/>
        </a:p>
      </dgm:t>
    </dgm:pt>
    <dgm:pt modelId="{D5AF7F60-B443-4BBE-BF7A-B1299ECE3B25}" type="pres">
      <dgm:prSet presAssocID="{EEDEA949-7C49-4B1D-8287-BEBE931ED68D}" presName="node" presStyleLbl="node1" presStyleIdx="5" presStyleCnt="9" custScaleX="118789" custScaleY="109715" custRadScaleRad="100482" custRadScaleInc="3269">
        <dgm:presLayoutVars>
          <dgm:bulletEnabled val="1"/>
        </dgm:presLayoutVars>
      </dgm:prSet>
      <dgm:spPr/>
      <dgm:t>
        <a:bodyPr/>
        <a:lstStyle/>
        <a:p>
          <a:endParaRPr lang="en-US"/>
        </a:p>
      </dgm:t>
    </dgm:pt>
    <dgm:pt modelId="{7FF29FE5-9249-4D6D-A390-EF14E749104B}" type="pres">
      <dgm:prSet presAssocID="{23F7D043-4A91-47C7-A199-2D1212A53183}" presName="parTrans" presStyleLbl="bgSibTrans2D1" presStyleIdx="6" presStyleCnt="9"/>
      <dgm:spPr/>
      <dgm:t>
        <a:bodyPr/>
        <a:lstStyle/>
        <a:p>
          <a:endParaRPr lang="en-US"/>
        </a:p>
      </dgm:t>
    </dgm:pt>
    <dgm:pt modelId="{ED6D79E2-E106-4971-97FA-CB72439024B4}" type="pres">
      <dgm:prSet presAssocID="{EC8AE676-24A4-40F7-90A5-7EC23F4AE965}" presName="node" presStyleLbl="node1" presStyleIdx="6" presStyleCnt="9" custScaleX="118789" custScaleY="109715" custRadScaleRad="106179" custRadScaleInc="12561">
        <dgm:presLayoutVars>
          <dgm:bulletEnabled val="1"/>
        </dgm:presLayoutVars>
      </dgm:prSet>
      <dgm:spPr/>
      <dgm:t>
        <a:bodyPr/>
        <a:lstStyle/>
        <a:p>
          <a:endParaRPr lang="en-US"/>
        </a:p>
      </dgm:t>
    </dgm:pt>
    <dgm:pt modelId="{1370122C-B431-4ED6-9A19-C041216877F1}" type="pres">
      <dgm:prSet presAssocID="{261A622F-8DA8-4F45-B3E4-44544772C6D3}" presName="parTrans" presStyleLbl="bgSibTrans2D1" presStyleIdx="7" presStyleCnt="9"/>
      <dgm:spPr/>
      <dgm:t>
        <a:bodyPr/>
        <a:lstStyle/>
        <a:p>
          <a:endParaRPr lang="en-US"/>
        </a:p>
      </dgm:t>
    </dgm:pt>
    <dgm:pt modelId="{23DDABD1-5C65-4935-A1A3-21489987C051}" type="pres">
      <dgm:prSet presAssocID="{232BB370-F221-4092-B654-2939CC8C9BB4}" presName="node" presStyleLbl="node1" presStyleIdx="7" presStyleCnt="9" custScaleX="118789" custScaleY="109715">
        <dgm:presLayoutVars>
          <dgm:bulletEnabled val="1"/>
        </dgm:presLayoutVars>
      </dgm:prSet>
      <dgm:spPr/>
      <dgm:t>
        <a:bodyPr/>
        <a:lstStyle/>
        <a:p>
          <a:endParaRPr lang="en-US"/>
        </a:p>
      </dgm:t>
    </dgm:pt>
    <dgm:pt modelId="{3CDD26D0-CDD0-4D35-8A22-953D732D36CE}" type="pres">
      <dgm:prSet presAssocID="{4E1C5A7F-941C-40B9-8A4F-7B732CE19C91}" presName="parTrans" presStyleLbl="bgSibTrans2D1" presStyleIdx="8" presStyleCnt="9"/>
      <dgm:spPr/>
      <dgm:t>
        <a:bodyPr/>
        <a:lstStyle/>
        <a:p>
          <a:endParaRPr lang="en-US"/>
        </a:p>
      </dgm:t>
    </dgm:pt>
    <dgm:pt modelId="{C94DCEBC-D0ED-4A36-B016-1C0532E2296F}" type="pres">
      <dgm:prSet presAssocID="{6E2EC26D-AB76-4D8C-A4CA-8C8AA93D1498}" presName="node" presStyleLbl="node1" presStyleIdx="8" presStyleCnt="9" custScaleX="118789" custScaleY="109715">
        <dgm:presLayoutVars>
          <dgm:bulletEnabled val="1"/>
        </dgm:presLayoutVars>
      </dgm:prSet>
      <dgm:spPr/>
      <dgm:t>
        <a:bodyPr/>
        <a:lstStyle/>
        <a:p>
          <a:endParaRPr lang="en-US"/>
        </a:p>
      </dgm:t>
    </dgm:pt>
  </dgm:ptLst>
  <dgm:cxnLst>
    <dgm:cxn modelId="{5E64C6DB-1170-4343-8D7E-199FF2EE1ED3}" srcId="{FED7128E-F18F-4BD9-B0B2-4517EF005514}" destId="{6E2EC26D-AB76-4D8C-A4CA-8C8AA93D1498}" srcOrd="8" destOrd="0" parTransId="{4E1C5A7F-941C-40B9-8A4F-7B732CE19C91}" sibTransId="{5470474D-6B77-48BA-A1DD-DDC82DEFCB66}"/>
    <dgm:cxn modelId="{49C28ABA-A4FB-4226-A6D5-EE02FD238FDC}" type="presOf" srcId="{5BD18CF1-60E5-48F1-8250-2D863DD03272}" destId="{61531987-1B8E-4236-A4FB-52B8701122DF}" srcOrd="0" destOrd="0" presId="urn:microsoft.com/office/officeart/2005/8/layout/radial4"/>
    <dgm:cxn modelId="{06F88055-C2E3-4D28-8962-696DB91D547C}" type="presOf" srcId="{232BB370-F221-4092-B654-2939CC8C9BB4}" destId="{23DDABD1-5C65-4935-A1A3-21489987C051}" srcOrd="0" destOrd="0" presId="urn:microsoft.com/office/officeart/2005/8/layout/radial4"/>
    <dgm:cxn modelId="{FA4FDCEC-6ED7-47B0-9196-96A157D38F79}" srcId="{FED7128E-F18F-4BD9-B0B2-4517EF005514}" destId="{CD67ED3F-B0FB-4719-9041-2B6F8ECBF8E0}" srcOrd="0" destOrd="0" parTransId="{6C525906-0875-486A-9442-7E475F01B30D}" sibTransId="{7FE14EA1-2327-4B94-859F-EEF38FBA5762}"/>
    <dgm:cxn modelId="{9687FE92-A2E1-463C-8BD6-1B0955BFC29A}" type="presOf" srcId="{6E2EC26D-AB76-4D8C-A4CA-8C8AA93D1498}" destId="{C94DCEBC-D0ED-4A36-B016-1C0532E2296F}" srcOrd="0" destOrd="0" presId="urn:microsoft.com/office/officeart/2005/8/layout/radial4"/>
    <dgm:cxn modelId="{06AF8678-C0EA-4CFE-8FD8-D0929E5BD411}" srcId="{FED7128E-F18F-4BD9-B0B2-4517EF005514}" destId="{EEDEA949-7C49-4B1D-8287-BEBE931ED68D}" srcOrd="5" destOrd="0" parTransId="{3B48D334-95B6-4661-8D25-A13DD80D45C3}" sibTransId="{84AE049F-002B-439F-BADA-D1EF29603D3C}"/>
    <dgm:cxn modelId="{847EE442-145A-43F1-82A0-D5E4013E0D8A}" type="presOf" srcId="{EEDEA949-7C49-4B1D-8287-BEBE931ED68D}" destId="{D5AF7F60-B443-4BBE-BF7A-B1299ECE3B25}" srcOrd="0" destOrd="0" presId="urn:microsoft.com/office/officeart/2005/8/layout/radial4"/>
    <dgm:cxn modelId="{00A13A58-A60C-4E8B-AA2B-A46BCA967FF3}" type="presOf" srcId="{EC8AE676-24A4-40F7-90A5-7EC23F4AE965}" destId="{ED6D79E2-E106-4971-97FA-CB72439024B4}" srcOrd="0" destOrd="0" presId="urn:microsoft.com/office/officeart/2005/8/layout/radial4"/>
    <dgm:cxn modelId="{B1C375F8-C720-462E-93BD-B5A3F2332721}" type="presOf" srcId="{3B48D334-95B6-4661-8D25-A13DD80D45C3}" destId="{AD4BB7FA-5934-4174-9661-567005860BC3}" srcOrd="0" destOrd="0" presId="urn:microsoft.com/office/officeart/2005/8/layout/radial4"/>
    <dgm:cxn modelId="{DE5FE50C-28C7-4940-8881-8E01D5E188FB}" type="presOf" srcId="{6C525906-0875-486A-9442-7E475F01B30D}" destId="{3EE6C5BB-7434-442E-9A8D-416D4FE9E833}" srcOrd="0" destOrd="0" presId="urn:microsoft.com/office/officeart/2005/8/layout/radial4"/>
    <dgm:cxn modelId="{6A8FDC61-D730-446C-89DE-859F26CA1EAE}" type="presOf" srcId="{0AD41D37-2FE3-4A9B-A48C-EA388A933981}" destId="{2DF974F0-BD58-4D50-A48A-1796D8390995}" srcOrd="0" destOrd="0" presId="urn:microsoft.com/office/officeart/2005/8/layout/radial4"/>
    <dgm:cxn modelId="{CBDA2CFD-C415-4D63-99C0-3BEC17A4FB14}" type="presOf" srcId="{EECCAE0F-334A-4553-BBA7-4FD180456F23}" destId="{089C77E0-34C0-4363-833E-DB41F1B37201}" srcOrd="0" destOrd="0" presId="urn:microsoft.com/office/officeart/2005/8/layout/radial4"/>
    <dgm:cxn modelId="{5BBCDC34-E6F0-452F-AEC6-D54F9A6ECB65}" srcId="{FED7128E-F18F-4BD9-B0B2-4517EF005514}" destId="{232BB370-F221-4092-B654-2939CC8C9BB4}" srcOrd="7" destOrd="0" parTransId="{261A622F-8DA8-4F45-B3E4-44544772C6D3}" sibTransId="{6842BED5-E861-4287-9694-1A543FC7F162}"/>
    <dgm:cxn modelId="{41F3D30D-A9E4-4D40-8E16-1A94B6F5BA58}" type="presOf" srcId="{23F7D043-4A91-47C7-A199-2D1212A53183}" destId="{7FF29FE5-9249-4D6D-A390-EF14E749104B}" srcOrd="0" destOrd="0" presId="urn:microsoft.com/office/officeart/2005/8/layout/radial4"/>
    <dgm:cxn modelId="{13DBBBED-CCF3-49AE-AEC2-91368D0325CA}" type="presOf" srcId="{7250FFA8-746B-47CB-BDF1-80CE766DA31B}" destId="{CB3A99DB-3290-4960-865C-11691D2227A4}" srcOrd="0" destOrd="0" presId="urn:microsoft.com/office/officeart/2005/8/layout/radial4"/>
    <dgm:cxn modelId="{611A61EC-92DB-48CE-9041-AD785C9B7E0E}" type="presOf" srcId="{FE96B6C3-E2E7-4191-AABA-9A0D771E268B}" destId="{93FF676A-8F3B-40CB-86D8-FD58D7FB1270}" srcOrd="0" destOrd="0" presId="urn:microsoft.com/office/officeart/2005/8/layout/radial4"/>
    <dgm:cxn modelId="{979E6132-1AD5-48FC-B44B-79CC251F0512}" type="presOf" srcId="{089BE6C0-008D-4EB7-AA7A-1C1086F38970}" destId="{84043F79-5561-4398-B94A-5DD1EDFD8552}" srcOrd="0" destOrd="0" presId="urn:microsoft.com/office/officeart/2005/8/layout/radial4"/>
    <dgm:cxn modelId="{3E4FD218-9DDD-4992-8B7D-142B6DEB625E}" srcId="{FED7128E-F18F-4BD9-B0B2-4517EF005514}" destId="{5BD18CF1-60E5-48F1-8250-2D863DD03272}" srcOrd="1" destOrd="0" parTransId="{7250FFA8-746B-47CB-BDF1-80CE766DA31B}" sibTransId="{2C019DFB-35FC-4317-B631-BF99B55FEF41}"/>
    <dgm:cxn modelId="{83A5A7AA-3B00-4C9A-A9A2-47F9AC9EDCDB}" srcId="{089BE6C0-008D-4EB7-AA7A-1C1086F38970}" destId="{FED7128E-F18F-4BD9-B0B2-4517EF005514}" srcOrd="0" destOrd="0" parTransId="{038533C5-EF29-4670-B1EE-9176E1D194A7}" sibTransId="{D5A5246C-9D1B-45A8-AF08-C810B6277E3A}"/>
    <dgm:cxn modelId="{A499E32B-F7EA-4676-AB1F-4B3BDC4081D4}" srcId="{FED7128E-F18F-4BD9-B0B2-4517EF005514}" destId="{EC8AE676-24A4-40F7-90A5-7EC23F4AE965}" srcOrd="6" destOrd="0" parTransId="{23F7D043-4A91-47C7-A199-2D1212A53183}" sibTransId="{611EB99F-5ABE-4A71-A0AD-F21E70092D19}"/>
    <dgm:cxn modelId="{96E97B30-F39F-4957-B899-3E99F858678E}" type="presOf" srcId="{546892B4-DEDB-4B94-9B92-923EB05EF865}" destId="{AB2C13C4-F3FF-4494-8AD6-077F8E479CC3}" srcOrd="0" destOrd="0" presId="urn:microsoft.com/office/officeart/2005/8/layout/radial4"/>
    <dgm:cxn modelId="{4A573708-54C3-4ADD-95D2-BE4B2CBC5479}" type="presOf" srcId="{FED7128E-F18F-4BD9-B0B2-4517EF005514}" destId="{C5D6BDE2-3C0A-44A1-8532-9959C64B932A}" srcOrd="0" destOrd="0" presId="urn:microsoft.com/office/officeart/2005/8/layout/radial4"/>
    <dgm:cxn modelId="{5E8CCCF3-7582-468D-AEEA-D016233BB80F}" srcId="{FED7128E-F18F-4BD9-B0B2-4517EF005514}" destId="{EA538870-8998-45D0-95AC-2692594C23C1}" srcOrd="2" destOrd="0" parTransId="{EECCAE0F-334A-4553-BBA7-4FD180456F23}" sibTransId="{D3807468-AA68-4C04-9D9F-A725C6AEE4C1}"/>
    <dgm:cxn modelId="{CFD2DB07-A45D-4A72-AC36-A81B6C69182D}" type="presOf" srcId="{EA538870-8998-45D0-95AC-2692594C23C1}" destId="{1B516B2A-8CF3-403E-86A6-EB429D011C7B}" srcOrd="0" destOrd="0" presId="urn:microsoft.com/office/officeart/2005/8/layout/radial4"/>
    <dgm:cxn modelId="{25A0217B-C7E4-4BC6-A042-31A48DBF3151}" type="presOf" srcId="{4E1C5A7F-941C-40B9-8A4F-7B732CE19C91}" destId="{3CDD26D0-CDD0-4D35-8A22-953D732D36CE}" srcOrd="0" destOrd="0" presId="urn:microsoft.com/office/officeart/2005/8/layout/radial4"/>
    <dgm:cxn modelId="{DDDB0A46-4FF9-42C7-9708-79D19AE5224F}" srcId="{FED7128E-F18F-4BD9-B0B2-4517EF005514}" destId="{0AD41D37-2FE3-4A9B-A48C-EA388A933981}" srcOrd="4" destOrd="0" parTransId="{FE96B6C3-E2E7-4191-AABA-9A0D771E268B}" sibTransId="{B8897D3D-EF05-46FF-B29E-3197124B1BBA}"/>
    <dgm:cxn modelId="{4CF8DB2D-27B0-432D-98EC-33BEAA8FDCD9}" type="presOf" srcId="{261A622F-8DA8-4F45-B3E4-44544772C6D3}" destId="{1370122C-B431-4ED6-9A19-C041216877F1}" srcOrd="0" destOrd="0" presId="urn:microsoft.com/office/officeart/2005/8/layout/radial4"/>
    <dgm:cxn modelId="{374728C0-C288-4429-9562-4A83CC18B204}" type="presOf" srcId="{CD67ED3F-B0FB-4719-9041-2B6F8ECBF8E0}" destId="{61F6DDAD-A346-45CC-AF43-DAAFFE63B33B}" srcOrd="0" destOrd="0" presId="urn:microsoft.com/office/officeart/2005/8/layout/radial4"/>
    <dgm:cxn modelId="{19C24568-596F-49F5-B830-F88700321C23}" type="presOf" srcId="{EC5ECFE9-C65B-4BBD-95E4-FB2010C70A00}" destId="{F4B2FDC7-B2C4-45AB-A227-6707B12AE124}" srcOrd="0" destOrd="0" presId="urn:microsoft.com/office/officeart/2005/8/layout/radial4"/>
    <dgm:cxn modelId="{E0393C0B-1C1C-4949-B31B-D839C3D1F866}" srcId="{FED7128E-F18F-4BD9-B0B2-4517EF005514}" destId="{546892B4-DEDB-4B94-9B92-923EB05EF865}" srcOrd="3" destOrd="0" parTransId="{EC5ECFE9-C65B-4BBD-95E4-FB2010C70A00}" sibTransId="{CEA8AAC7-AA02-4535-997D-0417A6A84EBA}"/>
    <dgm:cxn modelId="{744A66DD-5EC6-43DB-9927-453410010ECB}" type="presParOf" srcId="{84043F79-5561-4398-B94A-5DD1EDFD8552}" destId="{C5D6BDE2-3C0A-44A1-8532-9959C64B932A}" srcOrd="0" destOrd="0" presId="urn:microsoft.com/office/officeart/2005/8/layout/radial4"/>
    <dgm:cxn modelId="{F19A2071-4A5D-46A9-B433-5AEC5E4E304F}" type="presParOf" srcId="{84043F79-5561-4398-B94A-5DD1EDFD8552}" destId="{3EE6C5BB-7434-442E-9A8D-416D4FE9E833}" srcOrd="1" destOrd="0" presId="urn:microsoft.com/office/officeart/2005/8/layout/radial4"/>
    <dgm:cxn modelId="{DACD4BC2-5FFF-4EC6-B5FF-82315123C71B}" type="presParOf" srcId="{84043F79-5561-4398-B94A-5DD1EDFD8552}" destId="{61F6DDAD-A346-45CC-AF43-DAAFFE63B33B}" srcOrd="2" destOrd="0" presId="urn:microsoft.com/office/officeart/2005/8/layout/radial4"/>
    <dgm:cxn modelId="{0BF1AA60-96E1-4E32-83F3-50ED5918719D}" type="presParOf" srcId="{84043F79-5561-4398-B94A-5DD1EDFD8552}" destId="{CB3A99DB-3290-4960-865C-11691D2227A4}" srcOrd="3" destOrd="0" presId="urn:microsoft.com/office/officeart/2005/8/layout/radial4"/>
    <dgm:cxn modelId="{06237017-02FE-46B1-BE4B-70184DCBD1ED}" type="presParOf" srcId="{84043F79-5561-4398-B94A-5DD1EDFD8552}" destId="{61531987-1B8E-4236-A4FB-52B8701122DF}" srcOrd="4" destOrd="0" presId="urn:microsoft.com/office/officeart/2005/8/layout/radial4"/>
    <dgm:cxn modelId="{55E7ED9D-B74D-4D46-BCC2-68CCA219E6A8}" type="presParOf" srcId="{84043F79-5561-4398-B94A-5DD1EDFD8552}" destId="{089C77E0-34C0-4363-833E-DB41F1B37201}" srcOrd="5" destOrd="0" presId="urn:microsoft.com/office/officeart/2005/8/layout/radial4"/>
    <dgm:cxn modelId="{E801563E-6500-49DD-90AD-7004D5435DEC}" type="presParOf" srcId="{84043F79-5561-4398-B94A-5DD1EDFD8552}" destId="{1B516B2A-8CF3-403E-86A6-EB429D011C7B}" srcOrd="6" destOrd="0" presId="urn:microsoft.com/office/officeart/2005/8/layout/radial4"/>
    <dgm:cxn modelId="{210F68E1-1FC5-4039-A10D-34281BD9B839}" type="presParOf" srcId="{84043F79-5561-4398-B94A-5DD1EDFD8552}" destId="{F4B2FDC7-B2C4-45AB-A227-6707B12AE124}" srcOrd="7" destOrd="0" presId="urn:microsoft.com/office/officeart/2005/8/layout/radial4"/>
    <dgm:cxn modelId="{C86DEF48-7B62-48A2-A985-45FE7D8884B5}" type="presParOf" srcId="{84043F79-5561-4398-B94A-5DD1EDFD8552}" destId="{AB2C13C4-F3FF-4494-8AD6-077F8E479CC3}" srcOrd="8" destOrd="0" presId="urn:microsoft.com/office/officeart/2005/8/layout/radial4"/>
    <dgm:cxn modelId="{68FA0D1D-5552-4A2B-A03C-EE1AA1DBECF0}" type="presParOf" srcId="{84043F79-5561-4398-B94A-5DD1EDFD8552}" destId="{93FF676A-8F3B-40CB-86D8-FD58D7FB1270}" srcOrd="9" destOrd="0" presId="urn:microsoft.com/office/officeart/2005/8/layout/radial4"/>
    <dgm:cxn modelId="{384CAB18-768F-4EDD-8AEC-2E2731D37AC4}" type="presParOf" srcId="{84043F79-5561-4398-B94A-5DD1EDFD8552}" destId="{2DF974F0-BD58-4D50-A48A-1796D8390995}" srcOrd="10" destOrd="0" presId="urn:microsoft.com/office/officeart/2005/8/layout/radial4"/>
    <dgm:cxn modelId="{2437443C-14A6-4DFA-ABA1-AB1C1900E6F2}" type="presParOf" srcId="{84043F79-5561-4398-B94A-5DD1EDFD8552}" destId="{AD4BB7FA-5934-4174-9661-567005860BC3}" srcOrd="11" destOrd="0" presId="urn:microsoft.com/office/officeart/2005/8/layout/radial4"/>
    <dgm:cxn modelId="{65826ABC-0937-4D6B-8350-42B31FCDE477}" type="presParOf" srcId="{84043F79-5561-4398-B94A-5DD1EDFD8552}" destId="{D5AF7F60-B443-4BBE-BF7A-B1299ECE3B25}" srcOrd="12" destOrd="0" presId="urn:microsoft.com/office/officeart/2005/8/layout/radial4"/>
    <dgm:cxn modelId="{5DFD6282-C626-4DD3-A3E7-1B4EF1ECA186}" type="presParOf" srcId="{84043F79-5561-4398-B94A-5DD1EDFD8552}" destId="{7FF29FE5-9249-4D6D-A390-EF14E749104B}" srcOrd="13" destOrd="0" presId="urn:microsoft.com/office/officeart/2005/8/layout/radial4"/>
    <dgm:cxn modelId="{06909091-C88E-4E0C-B2CF-EECC525F5C61}" type="presParOf" srcId="{84043F79-5561-4398-B94A-5DD1EDFD8552}" destId="{ED6D79E2-E106-4971-97FA-CB72439024B4}" srcOrd="14" destOrd="0" presId="urn:microsoft.com/office/officeart/2005/8/layout/radial4"/>
    <dgm:cxn modelId="{CC4F7F6A-0A7E-4ABD-9632-D6D4F6FFB18C}" type="presParOf" srcId="{84043F79-5561-4398-B94A-5DD1EDFD8552}" destId="{1370122C-B431-4ED6-9A19-C041216877F1}" srcOrd="15" destOrd="0" presId="urn:microsoft.com/office/officeart/2005/8/layout/radial4"/>
    <dgm:cxn modelId="{48C7A7F6-D45B-4414-9398-ED7C681DA802}" type="presParOf" srcId="{84043F79-5561-4398-B94A-5DD1EDFD8552}" destId="{23DDABD1-5C65-4935-A1A3-21489987C051}" srcOrd="16" destOrd="0" presId="urn:microsoft.com/office/officeart/2005/8/layout/radial4"/>
    <dgm:cxn modelId="{CF83ED5F-213A-4FD1-AB10-3BA468C7149B}" type="presParOf" srcId="{84043F79-5561-4398-B94A-5DD1EDFD8552}" destId="{3CDD26D0-CDD0-4D35-8A22-953D732D36CE}" srcOrd="17" destOrd="0" presId="urn:microsoft.com/office/officeart/2005/8/layout/radial4"/>
    <dgm:cxn modelId="{3BA30634-05D8-443E-9723-FDD0D73A8018}" type="presParOf" srcId="{84043F79-5561-4398-B94A-5DD1EDFD8552}" destId="{C94DCEBC-D0ED-4A36-B016-1C0532E2296F}" srcOrd="18"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0A3FC5-4225-4EC6-BCF8-A4EBFBC639B4}" type="doc">
      <dgm:prSet loTypeId="urn:microsoft.com/office/officeart/2005/8/layout/pyramid3" loCatId="pyramid" qsTypeId="urn:microsoft.com/office/officeart/2005/8/quickstyle/simple1" qsCatId="simple" csTypeId="urn:microsoft.com/office/officeart/2005/8/colors/colorful5" csCatId="colorful" phldr="1"/>
      <dgm:spPr/>
    </dgm:pt>
    <dgm:pt modelId="{15C6D402-DDE6-4B67-B899-8CAE6EA3C8AD}">
      <dgm:prSet phldrT="[Text]"/>
      <dgm:spPr/>
      <dgm:t>
        <a:bodyPr/>
        <a:lstStyle/>
        <a:p>
          <a:r>
            <a:rPr lang="en-US" dirty="0" smtClean="0">
              <a:latin typeface="Arial" panose="020B0604020202020204" pitchFamily="34" charset="0"/>
              <a:cs typeface="Arial" panose="020B0604020202020204" pitchFamily="34" charset="0"/>
            </a:rPr>
            <a:t>District Wide Neurodiversity Strategy and Training</a:t>
          </a:r>
          <a:endParaRPr lang="en-US" dirty="0">
            <a:latin typeface="Arial" panose="020B0604020202020204" pitchFamily="34" charset="0"/>
            <a:cs typeface="Arial" panose="020B0604020202020204" pitchFamily="34" charset="0"/>
          </a:endParaRPr>
        </a:p>
      </dgm:t>
    </dgm:pt>
    <dgm:pt modelId="{5DB13ED5-10D8-4889-B007-76C2AB66D40C}" type="parTrans" cxnId="{6F27A79F-2D2E-4127-B5EC-641AF39C799A}">
      <dgm:prSet/>
      <dgm:spPr/>
      <dgm:t>
        <a:bodyPr/>
        <a:lstStyle/>
        <a:p>
          <a:endParaRPr lang="en-US"/>
        </a:p>
      </dgm:t>
    </dgm:pt>
    <dgm:pt modelId="{E915EAE0-E2EE-47DB-8132-17B3C3EE0C71}" type="sibTrans" cxnId="{6F27A79F-2D2E-4127-B5EC-641AF39C799A}">
      <dgm:prSet/>
      <dgm:spPr/>
      <dgm:t>
        <a:bodyPr/>
        <a:lstStyle/>
        <a:p>
          <a:endParaRPr lang="en-US"/>
        </a:p>
      </dgm:t>
    </dgm:pt>
    <dgm:pt modelId="{C05FD781-482F-4B2F-98C8-EA1F9824E23B}">
      <dgm:prSet phldrT="[Text]"/>
      <dgm:spPr/>
      <dgm:t>
        <a:bodyPr/>
        <a:lstStyle/>
        <a:p>
          <a:r>
            <a:rPr lang="en-US" dirty="0" smtClean="0">
              <a:latin typeface="Arial" panose="020B0604020202020204" pitchFamily="34" charset="0"/>
              <a:cs typeface="Arial" panose="020B0604020202020204" pitchFamily="34" charset="0"/>
            </a:rPr>
            <a:t>Neurodiversity Profile and Support Plan</a:t>
          </a:r>
        </a:p>
      </dgm:t>
    </dgm:pt>
    <dgm:pt modelId="{09002A52-B1AF-40CF-8E6F-5357A460565B}" type="parTrans" cxnId="{1DE466C4-D208-4D87-AFEB-23F14EC8E6D2}">
      <dgm:prSet/>
      <dgm:spPr/>
      <dgm:t>
        <a:bodyPr/>
        <a:lstStyle/>
        <a:p>
          <a:endParaRPr lang="en-US"/>
        </a:p>
      </dgm:t>
    </dgm:pt>
    <dgm:pt modelId="{408ED2FC-66D0-4101-A2FC-DBA906E7AD84}" type="sibTrans" cxnId="{1DE466C4-D208-4D87-AFEB-23F14EC8E6D2}">
      <dgm:prSet/>
      <dgm:spPr/>
      <dgm:t>
        <a:bodyPr/>
        <a:lstStyle/>
        <a:p>
          <a:endParaRPr lang="en-US"/>
        </a:p>
      </dgm:t>
    </dgm:pt>
    <dgm:pt modelId="{DA2F2807-8836-4019-AABA-ADEAC254062D}">
      <dgm:prSet phldrT="[Text]"/>
      <dgm:spPr/>
      <dgm:t>
        <a:bodyPr/>
        <a:lstStyle/>
        <a:p>
          <a:r>
            <a:rPr lang="en-US" dirty="0" smtClean="0">
              <a:latin typeface="Arial" panose="020B0604020202020204" pitchFamily="34" charset="0"/>
              <a:cs typeface="Arial" panose="020B0604020202020204" pitchFamily="34" charset="0"/>
            </a:rPr>
            <a:t>Specialist Neuro-diversity Consultation </a:t>
          </a:r>
          <a:endParaRPr lang="en-US" dirty="0">
            <a:latin typeface="Arial" panose="020B0604020202020204" pitchFamily="34" charset="0"/>
            <a:cs typeface="Arial" panose="020B0604020202020204" pitchFamily="34" charset="0"/>
          </a:endParaRPr>
        </a:p>
      </dgm:t>
    </dgm:pt>
    <dgm:pt modelId="{D9F11C1B-44F3-4E06-8487-F9486B227FE9}" type="parTrans" cxnId="{BC5C6DD4-3979-430F-BB16-B507DBDC4298}">
      <dgm:prSet/>
      <dgm:spPr/>
      <dgm:t>
        <a:bodyPr/>
        <a:lstStyle/>
        <a:p>
          <a:endParaRPr lang="en-US"/>
        </a:p>
      </dgm:t>
    </dgm:pt>
    <dgm:pt modelId="{ED48702A-374E-4DDE-829D-DA60C55CA498}" type="sibTrans" cxnId="{BC5C6DD4-3979-430F-BB16-B507DBDC4298}">
      <dgm:prSet/>
      <dgm:spPr/>
      <dgm:t>
        <a:bodyPr/>
        <a:lstStyle/>
        <a:p>
          <a:endParaRPr lang="en-US"/>
        </a:p>
      </dgm:t>
    </dgm:pt>
    <dgm:pt modelId="{5C66BFDF-E4D9-4885-8534-46DDA51A7BAC}">
      <dgm:prSet phldrT="[Text]"/>
      <dgm:spPr/>
      <dgm:t>
        <a:bodyPr/>
        <a:lstStyle/>
        <a:p>
          <a:r>
            <a:rPr lang="en-US" dirty="0" smtClean="0">
              <a:latin typeface="Arial" panose="020B0604020202020204" pitchFamily="34" charset="0"/>
              <a:cs typeface="Arial" panose="020B0604020202020204" pitchFamily="34" charset="0"/>
            </a:rPr>
            <a:t>MDA</a:t>
          </a:r>
          <a:endParaRPr lang="en-US" dirty="0">
            <a:latin typeface="Arial" panose="020B0604020202020204" pitchFamily="34" charset="0"/>
            <a:cs typeface="Arial" panose="020B0604020202020204" pitchFamily="34" charset="0"/>
          </a:endParaRPr>
        </a:p>
      </dgm:t>
    </dgm:pt>
    <dgm:pt modelId="{AA55D645-F970-4330-982E-87470C0E9FEB}" type="parTrans" cxnId="{FAD828CF-2F9A-416D-9245-450083F079F9}">
      <dgm:prSet/>
      <dgm:spPr/>
      <dgm:t>
        <a:bodyPr/>
        <a:lstStyle/>
        <a:p>
          <a:endParaRPr lang="en-US"/>
        </a:p>
      </dgm:t>
    </dgm:pt>
    <dgm:pt modelId="{C158C1C8-70DF-4163-A36D-7D3A0990B12C}" type="sibTrans" cxnId="{FAD828CF-2F9A-416D-9245-450083F079F9}">
      <dgm:prSet/>
      <dgm:spPr/>
      <dgm:t>
        <a:bodyPr/>
        <a:lstStyle/>
        <a:p>
          <a:endParaRPr lang="en-US"/>
        </a:p>
      </dgm:t>
    </dgm:pt>
    <dgm:pt modelId="{1FB4C20B-DCE6-49A0-9D33-98759D2EA0F2}">
      <dgm:prSet phldrT="[Text]"/>
      <dgm:spPr/>
      <dgm:t>
        <a:bodyPr/>
        <a:lstStyle/>
        <a:p>
          <a:r>
            <a:rPr lang="en-US" dirty="0" smtClean="0">
              <a:latin typeface="Arial" panose="020B0604020202020204" pitchFamily="34" charset="0"/>
              <a:cs typeface="Arial" panose="020B0604020202020204" pitchFamily="34" charset="0"/>
            </a:rPr>
            <a:t>Neurodiversity Passport and ND Friendly Schools</a:t>
          </a:r>
        </a:p>
      </dgm:t>
    </dgm:pt>
    <dgm:pt modelId="{ED03AFBE-C71C-458B-80E9-D114873D175D}" type="parTrans" cxnId="{A5CF776C-0AEC-4180-9692-79040FD412A3}">
      <dgm:prSet/>
      <dgm:spPr/>
      <dgm:t>
        <a:bodyPr/>
        <a:lstStyle/>
        <a:p>
          <a:endParaRPr lang="en-US"/>
        </a:p>
      </dgm:t>
    </dgm:pt>
    <dgm:pt modelId="{36A4CA8B-24AC-4BF7-BD22-527D492CAA11}" type="sibTrans" cxnId="{A5CF776C-0AEC-4180-9692-79040FD412A3}">
      <dgm:prSet/>
      <dgm:spPr/>
      <dgm:t>
        <a:bodyPr/>
        <a:lstStyle/>
        <a:p>
          <a:endParaRPr lang="en-US"/>
        </a:p>
      </dgm:t>
    </dgm:pt>
    <dgm:pt modelId="{AF11BC7C-6B9E-4354-A795-BB7A6E37326A}" type="pres">
      <dgm:prSet presAssocID="{EC0A3FC5-4225-4EC6-BCF8-A4EBFBC639B4}" presName="Name0" presStyleCnt="0">
        <dgm:presLayoutVars>
          <dgm:dir/>
          <dgm:animLvl val="lvl"/>
          <dgm:resizeHandles val="exact"/>
        </dgm:presLayoutVars>
      </dgm:prSet>
      <dgm:spPr/>
    </dgm:pt>
    <dgm:pt modelId="{7D4594F7-44C6-4C8A-B106-74C12A33313C}" type="pres">
      <dgm:prSet presAssocID="{15C6D402-DDE6-4B67-B899-8CAE6EA3C8AD}" presName="Name8" presStyleCnt="0"/>
      <dgm:spPr/>
    </dgm:pt>
    <dgm:pt modelId="{6963C26F-E196-4ECA-BBCE-A598D804EC2A}" type="pres">
      <dgm:prSet presAssocID="{15C6D402-DDE6-4B67-B899-8CAE6EA3C8AD}" presName="level" presStyleLbl="node1" presStyleIdx="0" presStyleCnt="5">
        <dgm:presLayoutVars>
          <dgm:chMax val="1"/>
          <dgm:bulletEnabled val="1"/>
        </dgm:presLayoutVars>
      </dgm:prSet>
      <dgm:spPr/>
      <dgm:t>
        <a:bodyPr/>
        <a:lstStyle/>
        <a:p>
          <a:endParaRPr lang="en-US"/>
        </a:p>
      </dgm:t>
    </dgm:pt>
    <dgm:pt modelId="{C00A40AC-7E75-4231-AF29-F7A584F3D7A1}" type="pres">
      <dgm:prSet presAssocID="{15C6D402-DDE6-4B67-B899-8CAE6EA3C8AD}" presName="levelTx" presStyleLbl="revTx" presStyleIdx="0" presStyleCnt="0">
        <dgm:presLayoutVars>
          <dgm:chMax val="1"/>
          <dgm:bulletEnabled val="1"/>
        </dgm:presLayoutVars>
      </dgm:prSet>
      <dgm:spPr/>
      <dgm:t>
        <a:bodyPr/>
        <a:lstStyle/>
        <a:p>
          <a:endParaRPr lang="en-US"/>
        </a:p>
      </dgm:t>
    </dgm:pt>
    <dgm:pt modelId="{0090093C-F39B-4865-8DDA-4C632AC3961A}" type="pres">
      <dgm:prSet presAssocID="{1FB4C20B-DCE6-49A0-9D33-98759D2EA0F2}" presName="Name8" presStyleCnt="0"/>
      <dgm:spPr/>
    </dgm:pt>
    <dgm:pt modelId="{918C205D-1B0C-4D01-A18A-DD28BAE5BB74}" type="pres">
      <dgm:prSet presAssocID="{1FB4C20B-DCE6-49A0-9D33-98759D2EA0F2}" presName="level" presStyleLbl="node1" presStyleIdx="1" presStyleCnt="5">
        <dgm:presLayoutVars>
          <dgm:chMax val="1"/>
          <dgm:bulletEnabled val="1"/>
        </dgm:presLayoutVars>
      </dgm:prSet>
      <dgm:spPr/>
      <dgm:t>
        <a:bodyPr/>
        <a:lstStyle/>
        <a:p>
          <a:endParaRPr lang="en-US"/>
        </a:p>
      </dgm:t>
    </dgm:pt>
    <dgm:pt modelId="{3D45BEC3-B0E4-48FB-8244-4CC05CF86042}" type="pres">
      <dgm:prSet presAssocID="{1FB4C20B-DCE6-49A0-9D33-98759D2EA0F2}" presName="levelTx" presStyleLbl="revTx" presStyleIdx="0" presStyleCnt="0">
        <dgm:presLayoutVars>
          <dgm:chMax val="1"/>
          <dgm:bulletEnabled val="1"/>
        </dgm:presLayoutVars>
      </dgm:prSet>
      <dgm:spPr/>
      <dgm:t>
        <a:bodyPr/>
        <a:lstStyle/>
        <a:p>
          <a:endParaRPr lang="en-US"/>
        </a:p>
      </dgm:t>
    </dgm:pt>
    <dgm:pt modelId="{FCD0B5B3-5331-448F-9AEF-28C2CF530A1F}" type="pres">
      <dgm:prSet presAssocID="{C05FD781-482F-4B2F-98C8-EA1F9824E23B}" presName="Name8" presStyleCnt="0"/>
      <dgm:spPr/>
    </dgm:pt>
    <dgm:pt modelId="{6D536D1E-B69C-4962-9D0F-8B74E84A5A27}" type="pres">
      <dgm:prSet presAssocID="{C05FD781-482F-4B2F-98C8-EA1F9824E23B}" presName="level" presStyleLbl="node1" presStyleIdx="2" presStyleCnt="5">
        <dgm:presLayoutVars>
          <dgm:chMax val="1"/>
          <dgm:bulletEnabled val="1"/>
        </dgm:presLayoutVars>
      </dgm:prSet>
      <dgm:spPr/>
      <dgm:t>
        <a:bodyPr/>
        <a:lstStyle/>
        <a:p>
          <a:endParaRPr lang="en-US"/>
        </a:p>
      </dgm:t>
    </dgm:pt>
    <dgm:pt modelId="{2E91ACEB-A212-4907-A54C-E60F8DEFD653}" type="pres">
      <dgm:prSet presAssocID="{C05FD781-482F-4B2F-98C8-EA1F9824E23B}" presName="levelTx" presStyleLbl="revTx" presStyleIdx="0" presStyleCnt="0">
        <dgm:presLayoutVars>
          <dgm:chMax val="1"/>
          <dgm:bulletEnabled val="1"/>
        </dgm:presLayoutVars>
      </dgm:prSet>
      <dgm:spPr/>
      <dgm:t>
        <a:bodyPr/>
        <a:lstStyle/>
        <a:p>
          <a:endParaRPr lang="en-US"/>
        </a:p>
      </dgm:t>
    </dgm:pt>
    <dgm:pt modelId="{7BB606EC-EC3F-42CA-8C3D-ECF8B31AC59B}" type="pres">
      <dgm:prSet presAssocID="{DA2F2807-8836-4019-AABA-ADEAC254062D}" presName="Name8" presStyleCnt="0"/>
      <dgm:spPr/>
    </dgm:pt>
    <dgm:pt modelId="{5D378C58-FE6F-4ACF-BD8C-01B0CA6D7AE8}" type="pres">
      <dgm:prSet presAssocID="{DA2F2807-8836-4019-AABA-ADEAC254062D}" presName="level" presStyleLbl="node1" presStyleIdx="3" presStyleCnt="5">
        <dgm:presLayoutVars>
          <dgm:chMax val="1"/>
          <dgm:bulletEnabled val="1"/>
        </dgm:presLayoutVars>
      </dgm:prSet>
      <dgm:spPr/>
      <dgm:t>
        <a:bodyPr/>
        <a:lstStyle/>
        <a:p>
          <a:endParaRPr lang="en-US"/>
        </a:p>
      </dgm:t>
    </dgm:pt>
    <dgm:pt modelId="{67CAC026-0C93-454B-943D-23EB1B93E261}" type="pres">
      <dgm:prSet presAssocID="{DA2F2807-8836-4019-AABA-ADEAC254062D}" presName="levelTx" presStyleLbl="revTx" presStyleIdx="0" presStyleCnt="0">
        <dgm:presLayoutVars>
          <dgm:chMax val="1"/>
          <dgm:bulletEnabled val="1"/>
        </dgm:presLayoutVars>
      </dgm:prSet>
      <dgm:spPr/>
      <dgm:t>
        <a:bodyPr/>
        <a:lstStyle/>
        <a:p>
          <a:endParaRPr lang="en-US"/>
        </a:p>
      </dgm:t>
    </dgm:pt>
    <dgm:pt modelId="{58A8E17B-A99E-4CD1-9EE8-D68352C544B2}" type="pres">
      <dgm:prSet presAssocID="{5C66BFDF-E4D9-4885-8534-46DDA51A7BAC}" presName="Name8" presStyleCnt="0"/>
      <dgm:spPr/>
    </dgm:pt>
    <dgm:pt modelId="{59A2C8AE-AC94-4520-A73E-F6E7523B3FE6}" type="pres">
      <dgm:prSet presAssocID="{5C66BFDF-E4D9-4885-8534-46DDA51A7BAC}" presName="level" presStyleLbl="node1" presStyleIdx="4" presStyleCnt="5">
        <dgm:presLayoutVars>
          <dgm:chMax val="1"/>
          <dgm:bulletEnabled val="1"/>
        </dgm:presLayoutVars>
      </dgm:prSet>
      <dgm:spPr/>
      <dgm:t>
        <a:bodyPr/>
        <a:lstStyle/>
        <a:p>
          <a:endParaRPr lang="en-US"/>
        </a:p>
      </dgm:t>
    </dgm:pt>
    <dgm:pt modelId="{C60168E4-7ED2-425D-83B8-038B60F672E7}" type="pres">
      <dgm:prSet presAssocID="{5C66BFDF-E4D9-4885-8534-46DDA51A7BAC}" presName="levelTx" presStyleLbl="revTx" presStyleIdx="0" presStyleCnt="0">
        <dgm:presLayoutVars>
          <dgm:chMax val="1"/>
          <dgm:bulletEnabled val="1"/>
        </dgm:presLayoutVars>
      </dgm:prSet>
      <dgm:spPr/>
      <dgm:t>
        <a:bodyPr/>
        <a:lstStyle/>
        <a:p>
          <a:endParaRPr lang="en-US"/>
        </a:p>
      </dgm:t>
    </dgm:pt>
  </dgm:ptLst>
  <dgm:cxnLst>
    <dgm:cxn modelId="{1DAC6B11-9FED-4B8D-89F5-B5C713567F5D}" type="presOf" srcId="{DA2F2807-8836-4019-AABA-ADEAC254062D}" destId="{67CAC026-0C93-454B-943D-23EB1B93E261}" srcOrd="1" destOrd="0" presId="urn:microsoft.com/office/officeart/2005/8/layout/pyramid3"/>
    <dgm:cxn modelId="{400D98F9-CFAF-4D08-8F09-6BF5AE50DD82}" type="presOf" srcId="{5C66BFDF-E4D9-4885-8534-46DDA51A7BAC}" destId="{C60168E4-7ED2-425D-83B8-038B60F672E7}" srcOrd="1" destOrd="0" presId="urn:microsoft.com/office/officeart/2005/8/layout/pyramid3"/>
    <dgm:cxn modelId="{7D675E07-C59D-45A9-BFD6-83CAE2AF0CB6}" type="presOf" srcId="{C05FD781-482F-4B2F-98C8-EA1F9824E23B}" destId="{2E91ACEB-A212-4907-A54C-E60F8DEFD653}" srcOrd="1" destOrd="0" presId="urn:microsoft.com/office/officeart/2005/8/layout/pyramid3"/>
    <dgm:cxn modelId="{763D9187-555C-473E-9F4E-2FF6A40D7BC3}" type="presOf" srcId="{15C6D402-DDE6-4B67-B899-8CAE6EA3C8AD}" destId="{6963C26F-E196-4ECA-BBCE-A598D804EC2A}" srcOrd="0" destOrd="0" presId="urn:microsoft.com/office/officeart/2005/8/layout/pyramid3"/>
    <dgm:cxn modelId="{2A1454B4-3CD1-47DD-8649-B9D2D3886C01}" type="presOf" srcId="{C05FD781-482F-4B2F-98C8-EA1F9824E23B}" destId="{6D536D1E-B69C-4962-9D0F-8B74E84A5A27}" srcOrd="0" destOrd="0" presId="urn:microsoft.com/office/officeart/2005/8/layout/pyramid3"/>
    <dgm:cxn modelId="{3F04DE2D-7F66-4DFC-9D79-6D4D0EA80F99}" type="presOf" srcId="{5C66BFDF-E4D9-4885-8534-46DDA51A7BAC}" destId="{59A2C8AE-AC94-4520-A73E-F6E7523B3FE6}" srcOrd="0" destOrd="0" presId="urn:microsoft.com/office/officeart/2005/8/layout/pyramid3"/>
    <dgm:cxn modelId="{CAD76142-277F-48C3-973C-13F0EBACC4E1}" type="presOf" srcId="{DA2F2807-8836-4019-AABA-ADEAC254062D}" destId="{5D378C58-FE6F-4ACF-BD8C-01B0CA6D7AE8}" srcOrd="0" destOrd="0" presId="urn:microsoft.com/office/officeart/2005/8/layout/pyramid3"/>
    <dgm:cxn modelId="{BC5C6DD4-3979-430F-BB16-B507DBDC4298}" srcId="{EC0A3FC5-4225-4EC6-BCF8-A4EBFBC639B4}" destId="{DA2F2807-8836-4019-AABA-ADEAC254062D}" srcOrd="3" destOrd="0" parTransId="{D9F11C1B-44F3-4E06-8487-F9486B227FE9}" sibTransId="{ED48702A-374E-4DDE-829D-DA60C55CA498}"/>
    <dgm:cxn modelId="{A5CF776C-0AEC-4180-9692-79040FD412A3}" srcId="{EC0A3FC5-4225-4EC6-BCF8-A4EBFBC639B4}" destId="{1FB4C20B-DCE6-49A0-9D33-98759D2EA0F2}" srcOrd="1" destOrd="0" parTransId="{ED03AFBE-C71C-458B-80E9-D114873D175D}" sibTransId="{36A4CA8B-24AC-4BF7-BD22-527D492CAA11}"/>
    <dgm:cxn modelId="{FAD828CF-2F9A-416D-9245-450083F079F9}" srcId="{EC0A3FC5-4225-4EC6-BCF8-A4EBFBC639B4}" destId="{5C66BFDF-E4D9-4885-8534-46DDA51A7BAC}" srcOrd="4" destOrd="0" parTransId="{AA55D645-F970-4330-982E-87470C0E9FEB}" sibTransId="{C158C1C8-70DF-4163-A36D-7D3A0990B12C}"/>
    <dgm:cxn modelId="{069DB66C-31AF-4644-B373-BFC532B045B5}" type="presOf" srcId="{EC0A3FC5-4225-4EC6-BCF8-A4EBFBC639B4}" destId="{AF11BC7C-6B9E-4354-A795-BB7A6E37326A}" srcOrd="0" destOrd="0" presId="urn:microsoft.com/office/officeart/2005/8/layout/pyramid3"/>
    <dgm:cxn modelId="{3DC5D0E1-D386-4C13-B7ED-092BBC7251AA}" type="presOf" srcId="{1FB4C20B-DCE6-49A0-9D33-98759D2EA0F2}" destId="{918C205D-1B0C-4D01-A18A-DD28BAE5BB74}" srcOrd="0" destOrd="0" presId="urn:microsoft.com/office/officeart/2005/8/layout/pyramid3"/>
    <dgm:cxn modelId="{1DE466C4-D208-4D87-AFEB-23F14EC8E6D2}" srcId="{EC0A3FC5-4225-4EC6-BCF8-A4EBFBC639B4}" destId="{C05FD781-482F-4B2F-98C8-EA1F9824E23B}" srcOrd="2" destOrd="0" parTransId="{09002A52-B1AF-40CF-8E6F-5357A460565B}" sibTransId="{408ED2FC-66D0-4101-A2FC-DBA906E7AD84}"/>
    <dgm:cxn modelId="{6E22ACDC-D9C7-4A1C-95C9-6D64853067FB}" type="presOf" srcId="{15C6D402-DDE6-4B67-B899-8CAE6EA3C8AD}" destId="{C00A40AC-7E75-4231-AF29-F7A584F3D7A1}" srcOrd="1" destOrd="0" presId="urn:microsoft.com/office/officeart/2005/8/layout/pyramid3"/>
    <dgm:cxn modelId="{6F27A79F-2D2E-4127-B5EC-641AF39C799A}" srcId="{EC0A3FC5-4225-4EC6-BCF8-A4EBFBC639B4}" destId="{15C6D402-DDE6-4B67-B899-8CAE6EA3C8AD}" srcOrd="0" destOrd="0" parTransId="{5DB13ED5-10D8-4889-B007-76C2AB66D40C}" sibTransId="{E915EAE0-E2EE-47DB-8132-17B3C3EE0C71}"/>
    <dgm:cxn modelId="{A22DD6D2-DB0A-4FD9-9307-E975FEF1B32E}" type="presOf" srcId="{1FB4C20B-DCE6-49A0-9D33-98759D2EA0F2}" destId="{3D45BEC3-B0E4-48FB-8244-4CC05CF86042}" srcOrd="1" destOrd="0" presId="urn:microsoft.com/office/officeart/2005/8/layout/pyramid3"/>
    <dgm:cxn modelId="{742C3451-9E84-44D8-9A3E-C868187D8AEF}" type="presParOf" srcId="{AF11BC7C-6B9E-4354-A795-BB7A6E37326A}" destId="{7D4594F7-44C6-4C8A-B106-74C12A33313C}" srcOrd="0" destOrd="0" presId="urn:microsoft.com/office/officeart/2005/8/layout/pyramid3"/>
    <dgm:cxn modelId="{55F8DA6A-91BC-4387-8B25-F94D02C160BC}" type="presParOf" srcId="{7D4594F7-44C6-4C8A-B106-74C12A33313C}" destId="{6963C26F-E196-4ECA-BBCE-A598D804EC2A}" srcOrd="0" destOrd="0" presId="urn:microsoft.com/office/officeart/2005/8/layout/pyramid3"/>
    <dgm:cxn modelId="{6808C119-5631-491D-ACF1-48E2C907A915}" type="presParOf" srcId="{7D4594F7-44C6-4C8A-B106-74C12A33313C}" destId="{C00A40AC-7E75-4231-AF29-F7A584F3D7A1}" srcOrd="1" destOrd="0" presId="urn:microsoft.com/office/officeart/2005/8/layout/pyramid3"/>
    <dgm:cxn modelId="{D55DC207-99FD-42F0-8693-59D0E28E45CD}" type="presParOf" srcId="{AF11BC7C-6B9E-4354-A795-BB7A6E37326A}" destId="{0090093C-F39B-4865-8DDA-4C632AC3961A}" srcOrd="1" destOrd="0" presId="urn:microsoft.com/office/officeart/2005/8/layout/pyramid3"/>
    <dgm:cxn modelId="{4E4AACC5-958E-41E9-93DB-066F94B820D9}" type="presParOf" srcId="{0090093C-F39B-4865-8DDA-4C632AC3961A}" destId="{918C205D-1B0C-4D01-A18A-DD28BAE5BB74}" srcOrd="0" destOrd="0" presId="urn:microsoft.com/office/officeart/2005/8/layout/pyramid3"/>
    <dgm:cxn modelId="{3645DAD1-7290-410B-BCA5-16925040C49B}" type="presParOf" srcId="{0090093C-F39B-4865-8DDA-4C632AC3961A}" destId="{3D45BEC3-B0E4-48FB-8244-4CC05CF86042}" srcOrd="1" destOrd="0" presId="urn:microsoft.com/office/officeart/2005/8/layout/pyramid3"/>
    <dgm:cxn modelId="{C4C3B740-DB2D-4C6D-843B-BAF1C63C2081}" type="presParOf" srcId="{AF11BC7C-6B9E-4354-A795-BB7A6E37326A}" destId="{FCD0B5B3-5331-448F-9AEF-28C2CF530A1F}" srcOrd="2" destOrd="0" presId="urn:microsoft.com/office/officeart/2005/8/layout/pyramid3"/>
    <dgm:cxn modelId="{F9C77F7A-691D-499F-84C9-0A31BD92E5B2}" type="presParOf" srcId="{FCD0B5B3-5331-448F-9AEF-28C2CF530A1F}" destId="{6D536D1E-B69C-4962-9D0F-8B74E84A5A27}" srcOrd="0" destOrd="0" presId="urn:microsoft.com/office/officeart/2005/8/layout/pyramid3"/>
    <dgm:cxn modelId="{6C6B701B-5219-42B0-8E02-1B46DB419B4E}" type="presParOf" srcId="{FCD0B5B3-5331-448F-9AEF-28C2CF530A1F}" destId="{2E91ACEB-A212-4907-A54C-E60F8DEFD653}" srcOrd="1" destOrd="0" presId="urn:microsoft.com/office/officeart/2005/8/layout/pyramid3"/>
    <dgm:cxn modelId="{090DAC74-96A5-4065-BBCE-76C64001621D}" type="presParOf" srcId="{AF11BC7C-6B9E-4354-A795-BB7A6E37326A}" destId="{7BB606EC-EC3F-42CA-8C3D-ECF8B31AC59B}" srcOrd="3" destOrd="0" presId="urn:microsoft.com/office/officeart/2005/8/layout/pyramid3"/>
    <dgm:cxn modelId="{5467D381-BF8F-4048-9694-8EF31A83747B}" type="presParOf" srcId="{7BB606EC-EC3F-42CA-8C3D-ECF8B31AC59B}" destId="{5D378C58-FE6F-4ACF-BD8C-01B0CA6D7AE8}" srcOrd="0" destOrd="0" presId="urn:microsoft.com/office/officeart/2005/8/layout/pyramid3"/>
    <dgm:cxn modelId="{2BAA1EED-7830-49A9-AEF0-97C5F688F798}" type="presParOf" srcId="{7BB606EC-EC3F-42CA-8C3D-ECF8B31AC59B}" destId="{67CAC026-0C93-454B-943D-23EB1B93E261}" srcOrd="1" destOrd="0" presId="urn:microsoft.com/office/officeart/2005/8/layout/pyramid3"/>
    <dgm:cxn modelId="{E4048774-5D94-4D87-B92D-3F306C1AA9A6}" type="presParOf" srcId="{AF11BC7C-6B9E-4354-A795-BB7A6E37326A}" destId="{58A8E17B-A99E-4CD1-9EE8-D68352C544B2}" srcOrd="4" destOrd="0" presId="urn:microsoft.com/office/officeart/2005/8/layout/pyramid3"/>
    <dgm:cxn modelId="{15D99927-6314-450E-BAD0-11CDDCAD0620}" type="presParOf" srcId="{58A8E17B-A99E-4CD1-9EE8-D68352C544B2}" destId="{59A2C8AE-AC94-4520-A73E-F6E7523B3FE6}" srcOrd="0" destOrd="0" presId="urn:microsoft.com/office/officeart/2005/8/layout/pyramid3"/>
    <dgm:cxn modelId="{417E58CF-45E8-4D87-977C-C2CAF954B6E0}" type="presParOf" srcId="{58A8E17B-A99E-4CD1-9EE8-D68352C544B2}" destId="{C60168E4-7ED2-425D-83B8-038B60F672E7}"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A1BDAE-9B3C-4ED3-A5F3-5569B0FE86C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D0607F8-6AE0-4152-AFAC-0D86AC49BE70}">
      <dgm:prSet phldrT="[Text]"/>
      <dgm:spPr/>
      <dgm:t>
        <a:bodyPr/>
        <a:lstStyle/>
        <a:p>
          <a:r>
            <a:rPr lang="en-US" dirty="0" smtClean="0"/>
            <a:t>Plan</a:t>
          </a:r>
          <a:endParaRPr lang="en-US" dirty="0"/>
        </a:p>
      </dgm:t>
    </dgm:pt>
    <dgm:pt modelId="{A850405F-9AD7-480B-9B08-131C926F7F51}" type="parTrans" cxnId="{F663D211-FE07-4225-899C-5FFE1922CB08}">
      <dgm:prSet/>
      <dgm:spPr/>
      <dgm:t>
        <a:bodyPr/>
        <a:lstStyle/>
        <a:p>
          <a:endParaRPr lang="en-US"/>
        </a:p>
      </dgm:t>
    </dgm:pt>
    <dgm:pt modelId="{ECE27650-0FA6-4454-8153-7BEDAB1E031A}" type="sibTrans" cxnId="{F663D211-FE07-4225-899C-5FFE1922CB08}">
      <dgm:prSet/>
      <dgm:spPr/>
      <dgm:t>
        <a:bodyPr/>
        <a:lstStyle/>
        <a:p>
          <a:endParaRPr lang="en-US"/>
        </a:p>
      </dgm:t>
    </dgm:pt>
    <dgm:pt modelId="{90AB0DC9-51A1-4926-926D-18154E8F7398}">
      <dgm:prSet phldrT="[Text]"/>
      <dgm:spPr/>
      <dgm:t>
        <a:bodyPr/>
        <a:lstStyle/>
        <a:p>
          <a:r>
            <a:rPr lang="en-US" dirty="0" smtClean="0"/>
            <a:t>Do</a:t>
          </a:r>
          <a:endParaRPr lang="en-US" dirty="0"/>
        </a:p>
      </dgm:t>
    </dgm:pt>
    <dgm:pt modelId="{1EC69033-C03E-4E2E-B74B-DE83263389AA}" type="parTrans" cxnId="{0A3146FB-5F6A-4FD9-AE1D-CA584A5CFA11}">
      <dgm:prSet/>
      <dgm:spPr/>
      <dgm:t>
        <a:bodyPr/>
        <a:lstStyle/>
        <a:p>
          <a:endParaRPr lang="en-US"/>
        </a:p>
      </dgm:t>
    </dgm:pt>
    <dgm:pt modelId="{2855B289-3195-4DF6-AB77-8D53ED6CA2F9}" type="sibTrans" cxnId="{0A3146FB-5F6A-4FD9-AE1D-CA584A5CFA11}">
      <dgm:prSet/>
      <dgm:spPr/>
      <dgm:t>
        <a:bodyPr/>
        <a:lstStyle/>
        <a:p>
          <a:endParaRPr lang="en-US"/>
        </a:p>
      </dgm:t>
    </dgm:pt>
    <dgm:pt modelId="{603AF4F7-D080-4888-8F39-7B0780635EDC}">
      <dgm:prSet phldrT="[Text]"/>
      <dgm:spPr/>
      <dgm:t>
        <a:bodyPr/>
        <a:lstStyle/>
        <a:p>
          <a:r>
            <a:rPr lang="en-US" dirty="0" smtClean="0"/>
            <a:t>Review</a:t>
          </a:r>
          <a:endParaRPr lang="en-US" dirty="0"/>
        </a:p>
      </dgm:t>
    </dgm:pt>
    <dgm:pt modelId="{DBA56ADE-C668-4DB6-9BC7-2397BDAB406B}" type="parTrans" cxnId="{CA6258DF-8C34-4E4A-A26D-07ABF4DE00F5}">
      <dgm:prSet/>
      <dgm:spPr/>
      <dgm:t>
        <a:bodyPr/>
        <a:lstStyle/>
        <a:p>
          <a:endParaRPr lang="en-US"/>
        </a:p>
      </dgm:t>
    </dgm:pt>
    <dgm:pt modelId="{BBBC9406-D7E3-4E21-B671-BBDEF80DA72F}" type="sibTrans" cxnId="{CA6258DF-8C34-4E4A-A26D-07ABF4DE00F5}">
      <dgm:prSet/>
      <dgm:spPr/>
      <dgm:t>
        <a:bodyPr/>
        <a:lstStyle/>
        <a:p>
          <a:endParaRPr lang="en-US"/>
        </a:p>
      </dgm:t>
    </dgm:pt>
    <dgm:pt modelId="{C04799DA-23CE-456E-B991-41773367D4C2}" type="pres">
      <dgm:prSet presAssocID="{E1A1BDAE-9B3C-4ED3-A5F3-5569B0FE86C5}" presName="Name0" presStyleCnt="0">
        <dgm:presLayoutVars>
          <dgm:dir/>
          <dgm:resizeHandles val="exact"/>
        </dgm:presLayoutVars>
      </dgm:prSet>
      <dgm:spPr/>
      <dgm:t>
        <a:bodyPr/>
        <a:lstStyle/>
        <a:p>
          <a:endParaRPr lang="en-US"/>
        </a:p>
      </dgm:t>
    </dgm:pt>
    <dgm:pt modelId="{27FB20FE-17E6-44C0-ABF2-ACC2BF2E7476}" type="pres">
      <dgm:prSet presAssocID="{E1A1BDAE-9B3C-4ED3-A5F3-5569B0FE86C5}" presName="cycle" presStyleCnt="0"/>
      <dgm:spPr/>
    </dgm:pt>
    <dgm:pt modelId="{2C5AF954-74CE-4933-918F-1994DE237C91}" type="pres">
      <dgm:prSet presAssocID="{9D0607F8-6AE0-4152-AFAC-0D86AC49BE70}" presName="nodeFirstNode" presStyleLbl="node1" presStyleIdx="0" presStyleCnt="3">
        <dgm:presLayoutVars>
          <dgm:bulletEnabled val="1"/>
        </dgm:presLayoutVars>
      </dgm:prSet>
      <dgm:spPr/>
      <dgm:t>
        <a:bodyPr/>
        <a:lstStyle/>
        <a:p>
          <a:endParaRPr lang="en-US"/>
        </a:p>
      </dgm:t>
    </dgm:pt>
    <dgm:pt modelId="{385928DA-ABDD-467B-9DA1-C7EB0CECEAD1}" type="pres">
      <dgm:prSet presAssocID="{ECE27650-0FA6-4454-8153-7BEDAB1E031A}" presName="sibTransFirstNode" presStyleLbl="bgShp" presStyleIdx="0" presStyleCnt="1"/>
      <dgm:spPr/>
      <dgm:t>
        <a:bodyPr/>
        <a:lstStyle/>
        <a:p>
          <a:endParaRPr lang="en-US"/>
        </a:p>
      </dgm:t>
    </dgm:pt>
    <dgm:pt modelId="{BD295843-CC90-4AE1-A68C-D11A7F5E1D97}" type="pres">
      <dgm:prSet presAssocID="{90AB0DC9-51A1-4926-926D-18154E8F7398}" presName="nodeFollowingNodes" presStyleLbl="node1" presStyleIdx="1" presStyleCnt="3">
        <dgm:presLayoutVars>
          <dgm:bulletEnabled val="1"/>
        </dgm:presLayoutVars>
      </dgm:prSet>
      <dgm:spPr/>
      <dgm:t>
        <a:bodyPr/>
        <a:lstStyle/>
        <a:p>
          <a:endParaRPr lang="en-US"/>
        </a:p>
      </dgm:t>
    </dgm:pt>
    <dgm:pt modelId="{1EB4C134-E8DF-4BE2-9E3A-91DF48E5539D}" type="pres">
      <dgm:prSet presAssocID="{603AF4F7-D080-4888-8F39-7B0780635EDC}" presName="nodeFollowingNodes" presStyleLbl="node1" presStyleIdx="2" presStyleCnt="3">
        <dgm:presLayoutVars>
          <dgm:bulletEnabled val="1"/>
        </dgm:presLayoutVars>
      </dgm:prSet>
      <dgm:spPr/>
      <dgm:t>
        <a:bodyPr/>
        <a:lstStyle/>
        <a:p>
          <a:endParaRPr lang="en-US"/>
        </a:p>
      </dgm:t>
    </dgm:pt>
  </dgm:ptLst>
  <dgm:cxnLst>
    <dgm:cxn modelId="{CA6258DF-8C34-4E4A-A26D-07ABF4DE00F5}" srcId="{E1A1BDAE-9B3C-4ED3-A5F3-5569B0FE86C5}" destId="{603AF4F7-D080-4888-8F39-7B0780635EDC}" srcOrd="2" destOrd="0" parTransId="{DBA56ADE-C668-4DB6-9BC7-2397BDAB406B}" sibTransId="{BBBC9406-D7E3-4E21-B671-BBDEF80DA72F}"/>
    <dgm:cxn modelId="{D57B50B5-7D06-4392-A470-FDA24C69B40F}" type="presOf" srcId="{ECE27650-0FA6-4454-8153-7BEDAB1E031A}" destId="{385928DA-ABDD-467B-9DA1-C7EB0CECEAD1}" srcOrd="0" destOrd="0" presId="urn:microsoft.com/office/officeart/2005/8/layout/cycle3"/>
    <dgm:cxn modelId="{F663D211-FE07-4225-899C-5FFE1922CB08}" srcId="{E1A1BDAE-9B3C-4ED3-A5F3-5569B0FE86C5}" destId="{9D0607F8-6AE0-4152-AFAC-0D86AC49BE70}" srcOrd="0" destOrd="0" parTransId="{A850405F-9AD7-480B-9B08-131C926F7F51}" sibTransId="{ECE27650-0FA6-4454-8153-7BEDAB1E031A}"/>
    <dgm:cxn modelId="{6D9458E4-8168-41EB-BE07-C7C701B62BDE}" type="presOf" srcId="{603AF4F7-D080-4888-8F39-7B0780635EDC}" destId="{1EB4C134-E8DF-4BE2-9E3A-91DF48E5539D}" srcOrd="0" destOrd="0" presId="urn:microsoft.com/office/officeart/2005/8/layout/cycle3"/>
    <dgm:cxn modelId="{8267D3BC-BF93-4154-B2BB-845D6D161CD1}" type="presOf" srcId="{9D0607F8-6AE0-4152-AFAC-0D86AC49BE70}" destId="{2C5AF954-74CE-4933-918F-1994DE237C91}" srcOrd="0" destOrd="0" presId="urn:microsoft.com/office/officeart/2005/8/layout/cycle3"/>
    <dgm:cxn modelId="{5917213B-05F4-4F41-8A05-858B55F4A7F2}" type="presOf" srcId="{90AB0DC9-51A1-4926-926D-18154E8F7398}" destId="{BD295843-CC90-4AE1-A68C-D11A7F5E1D97}" srcOrd="0" destOrd="0" presId="urn:microsoft.com/office/officeart/2005/8/layout/cycle3"/>
    <dgm:cxn modelId="{0A3146FB-5F6A-4FD9-AE1D-CA584A5CFA11}" srcId="{E1A1BDAE-9B3C-4ED3-A5F3-5569B0FE86C5}" destId="{90AB0DC9-51A1-4926-926D-18154E8F7398}" srcOrd="1" destOrd="0" parTransId="{1EC69033-C03E-4E2E-B74B-DE83263389AA}" sibTransId="{2855B289-3195-4DF6-AB77-8D53ED6CA2F9}"/>
    <dgm:cxn modelId="{1B61C0FA-5AE5-4725-BF2C-C61BD53B6B04}" type="presOf" srcId="{E1A1BDAE-9B3C-4ED3-A5F3-5569B0FE86C5}" destId="{C04799DA-23CE-456E-B991-41773367D4C2}" srcOrd="0" destOrd="0" presId="urn:microsoft.com/office/officeart/2005/8/layout/cycle3"/>
    <dgm:cxn modelId="{D3A40B1D-F82A-4899-9DA2-B06884A5590F}" type="presParOf" srcId="{C04799DA-23CE-456E-B991-41773367D4C2}" destId="{27FB20FE-17E6-44C0-ABF2-ACC2BF2E7476}" srcOrd="0" destOrd="0" presId="urn:microsoft.com/office/officeart/2005/8/layout/cycle3"/>
    <dgm:cxn modelId="{6C60B65E-6620-49F5-BE76-1CC54C766EC3}" type="presParOf" srcId="{27FB20FE-17E6-44C0-ABF2-ACC2BF2E7476}" destId="{2C5AF954-74CE-4933-918F-1994DE237C91}" srcOrd="0" destOrd="0" presId="urn:microsoft.com/office/officeart/2005/8/layout/cycle3"/>
    <dgm:cxn modelId="{AEA9A970-CFCA-48FE-9ED1-9C75F261AF7A}" type="presParOf" srcId="{27FB20FE-17E6-44C0-ABF2-ACC2BF2E7476}" destId="{385928DA-ABDD-467B-9DA1-C7EB0CECEAD1}" srcOrd="1" destOrd="0" presId="urn:microsoft.com/office/officeart/2005/8/layout/cycle3"/>
    <dgm:cxn modelId="{8DCC4B75-4473-4893-9256-F5ACA9918B0E}" type="presParOf" srcId="{27FB20FE-17E6-44C0-ABF2-ACC2BF2E7476}" destId="{BD295843-CC90-4AE1-A68C-D11A7F5E1D97}" srcOrd="2" destOrd="0" presId="urn:microsoft.com/office/officeart/2005/8/layout/cycle3"/>
    <dgm:cxn modelId="{B10EDF88-A017-4260-B01C-D102F046EA27}" type="presParOf" srcId="{27FB20FE-17E6-44C0-ABF2-ACC2BF2E7476}" destId="{1EB4C134-E8DF-4BE2-9E3A-91DF48E5539D}" srcOrd="3"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5CE4F-6D82-4A8D-8EEA-223196987EA0}">
      <dsp:nvSpPr>
        <dsp:cNvPr id="0" name=""/>
        <dsp:cNvSpPr/>
      </dsp:nvSpPr>
      <dsp:spPr>
        <a:xfrm>
          <a:off x="4073801" y="1910935"/>
          <a:ext cx="3375655" cy="292928"/>
        </a:xfrm>
        <a:custGeom>
          <a:avLst/>
          <a:gdLst/>
          <a:ahLst/>
          <a:cxnLst/>
          <a:rect l="0" t="0" r="0" b="0"/>
          <a:pathLst>
            <a:path>
              <a:moveTo>
                <a:pt x="0" y="0"/>
              </a:moveTo>
              <a:lnTo>
                <a:pt x="0" y="146464"/>
              </a:lnTo>
              <a:lnTo>
                <a:pt x="3375655" y="146464"/>
              </a:lnTo>
              <a:lnTo>
                <a:pt x="3375655" y="29292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55EC0-1D5E-4FB0-9946-1318D717F29D}">
      <dsp:nvSpPr>
        <dsp:cNvPr id="0" name=""/>
        <dsp:cNvSpPr/>
      </dsp:nvSpPr>
      <dsp:spPr>
        <a:xfrm>
          <a:off x="4073801" y="1910935"/>
          <a:ext cx="1687827" cy="292928"/>
        </a:xfrm>
        <a:custGeom>
          <a:avLst/>
          <a:gdLst/>
          <a:ahLst/>
          <a:cxnLst/>
          <a:rect l="0" t="0" r="0" b="0"/>
          <a:pathLst>
            <a:path>
              <a:moveTo>
                <a:pt x="0" y="0"/>
              </a:moveTo>
              <a:lnTo>
                <a:pt x="0" y="146464"/>
              </a:lnTo>
              <a:lnTo>
                <a:pt x="1687827" y="146464"/>
              </a:lnTo>
              <a:lnTo>
                <a:pt x="1687827" y="29292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BD5072-9468-4B3D-BA64-55B52FC0782C}">
      <dsp:nvSpPr>
        <dsp:cNvPr id="0" name=""/>
        <dsp:cNvSpPr/>
      </dsp:nvSpPr>
      <dsp:spPr>
        <a:xfrm>
          <a:off x="4028081" y="1910935"/>
          <a:ext cx="91440" cy="292928"/>
        </a:xfrm>
        <a:custGeom>
          <a:avLst/>
          <a:gdLst/>
          <a:ahLst/>
          <a:cxnLst/>
          <a:rect l="0" t="0" r="0" b="0"/>
          <a:pathLst>
            <a:path>
              <a:moveTo>
                <a:pt x="45720" y="0"/>
              </a:moveTo>
              <a:lnTo>
                <a:pt x="45720" y="29292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D8102B-80F4-4B50-8266-CC50AE1DD2BE}">
      <dsp:nvSpPr>
        <dsp:cNvPr id="0" name=""/>
        <dsp:cNvSpPr/>
      </dsp:nvSpPr>
      <dsp:spPr>
        <a:xfrm>
          <a:off x="2385973" y="1910935"/>
          <a:ext cx="1687827" cy="292928"/>
        </a:xfrm>
        <a:custGeom>
          <a:avLst/>
          <a:gdLst/>
          <a:ahLst/>
          <a:cxnLst/>
          <a:rect l="0" t="0" r="0" b="0"/>
          <a:pathLst>
            <a:path>
              <a:moveTo>
                <a:pt x="1687827" y="0"/>
              </a:moveTo>
              <a:lnTo>
                <a:pt x="1687827" y="146464"/>
              </a:lnTo>
              <a:lnTo>
                <a:pt x="0" y="146464"/>
              </a:lnTo>
              <a:lnTo>
                <a:pt x="0" y="29292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373C5C-2E3B-40C8-A66D-4DAEFCBEBE1C}">
      <dsp:nvSpPr>
        <dsp:cNvPr id="0" name=""/>
        <dsp:cNvSpPr/>
      </dsp:nvSpPr>
      <dsp:spPr>
        <a:xfrm>
          <a:off x="698145" y="1910935"/>
          <a:ext cx="3375655" cy="292928"/>
        </a:xfrm>
        <a:custGeom>
          <a:avLst/>
          <a:gdLst/>
          <a:ahLst/>
          <a:cxnLst/>
          <a:rect l="0" t="0" r="0" b="0"/>
          <a:pathLst>
            <a:path>
              <a:moveTo>
                <a:pt x="3375655" y="0"/>
              </a:moveTo>
              <a:lnTo>
                <a:pt x="3375655" y="146464"/>
              </a:lnTo>
              <a:lnTo>
                <a:pt x="0" y="146464"/>
              </a:lnTo>
              <a:lnTo>
                <a:pt x="0" y="29292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92457-E4B3-4E8F-A0FB-E6C7472C349E}">
      <dsp:nvSpPr>
        <dsp:cNvPr id="0" name=""/>
        <dsp:cNvSpPr/>
      </dsp:nvSpPr>
      <dsp:spPr>
        <a:xfrm>
          <a:off x="3376351" y="1213486"/>
          <a:ext cx="1394899" cy="6974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6694" tIns="5715" rIns="5715" bIns="5715" numCol="1" spcCol="1270" anchor="ctr" anchorCtr="0">
          <a:noAutofit/>
        </a:bodyPr>
        <a:lstStyle/>
        <a:p>
          <a:pPr lvl="0" algn="ctr" defTabSz="400050">
            <a:lnSpc>
              <a:spcPct val="90000"/>
            </a:lnSpc>
            <a:spcBef>
              <a:spcPct val="0"/>
            </a:spcBef>
            <a:spcAft>
              <a:spcPct val="35000"/>
            </a:spcAft>
          </a:pPr>
          <a:r>
            <a:rPr lang="en-GB" sz="900" kern="1200" dirty="0"/>
            <a:t>Debbie</a:t>
          </a:r>
        </a:p>
        <a:p>
          <a:pPr lvl="0" algn="ctr" defTabSz="400050">
            <a:lnSpc>
              <a:spcPct val="90000"/>
            </a:lnSpc>
            <a:spcBef>
              <a:spcPct val="0"/>
            </a:spcBef>
            <a:spcAft>
              <a:spcPct val="35000"/>
            </a:spcAft>
          </a:pPr>
          <a:r>
            <a:rPr lang="en-GB" sz="900" kern="1200" dirty="0"/>
            <a:t>Team manager </a:t>
          </a:r>
        </a:p>
      </dsp:txBody>
      <dsp:txXfrm>
        <a:off x="3376351" y="1213486"/>
        <a:ext cx="1394899" cy="697449"/>
      </dsp:txXfrm>
    </dsp:sp>
    <dsp:sp modelId="{6CA0D729-7EAE-4398-8D91-3A6112F3A159}">
      <dsp:nvSpPr>
        <dsp:cNvPr id="0" name=""/>
        <dsp:cNvSpPr/>
      </dsp:nvSpPr>
      <dsp:spPr>
        <a:xfrm>
          <a:off x="3446096" y="1283231"/>
          <a:ext cx="418469" cy="557959"/>
        </a:xfrm>
        <a:prstGeom prst="rect">
          <a:avLst/>
        </a:prstGeom>
        <a:blipFill rotWithShape="1">
          <a:blip xmlns:r="http://schemas.openxmlformats.org/officeDocument/2006/relationships" r:embed="rId1"/>
          <a:srcRect/>
          <a:stretch>
            <a:fillRect l="-21000" r="-2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63C644-D8AC-485E-B21A-EF9BBF3A64FC}">
      <dsp:nvSpPr>
        <dsp:cNvPr id="0" name=""/>
        <dsp:cNvSpPr/>
      </dsp:nvSpPr>
      <dsp:spPr>
        <a:xfrm>
          <a:off x="696" y="2203864"/>
          <a:ext cx="1394899" cy="6974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6694" tIns="5715" rIns="5715" bIns="5715" numCol="1" spcCol="1270" anchor="ctr" anchorCtr="0">
          <a:noAutofit/>
        </a:bodyPr>
        <a:lstStyle/>
        <a:p>
          <a:pPr lvl="0" algn="ctr" defTabSz="400050">
            <a:lnSpc>
              <a:spcPct val="90000"/>
            </a:lnSpc>
            <a:spcBef>
              <a:spcPct val="0"/>
            </a:spcBef>
            <a:spcAft>
              <a:spcPct val="35000"/>
            </a:spcAft>
          </a:pPr>
          <a:r>
            <a:rPr lang="en-GB" sz="900" kern="1200" dirty="0"/>
            <a:t>Imogen</a:t>
          </a:r>
        </a:p>
        <a:p>
          <a:pPr lvl="0" algn="ctr" defTabSz="400050">
            <a:lnSpc>
              <a:spcPct val="90000"/>
            </a:lnSpc>
            <a:spcBef>
              <a:spcPct val="0"/>
            </a:spcBef>
            <a:spcAft>
              <a:spcPct val="35000"/>
            </a:spcAft>
          </a:pPr>
          <a:r>
            <a:rPr lang="en-GB" sz="900" kern="1200" dirty="0"/>
            <a:t>Caseworker</a:t>
          </a:r>
        </a:p>
      </dsp:txBody>
      <dsp:txXfrm>
        <a:off x="696" y="2203864"/>
        <a:ext cx="1394899" cy="697449"/>
      </dsp:txXfrm>
    </dsp:sp>
    <dsp:sp modelId="{A1634E2F-A00E-4FD3-B98C-9EA9E6913743}">
      <dsp:nvSpPr>
        <dsp:cNvPr id="0" name=""/>
        <dsp:cNvSpPr/>
      </dsp:nvSpPr>
      <dsp:spPr>
        <a:xfrm>
          <a:off x="70441" y="2273609"/>
          <a:ext cx="418469" cy="557959"/>
        </a:xfrm>
        <a:prstGeom prst="rect">
          <a:avLst/>
        </a:prstGeom>
        <a:blipFill rotWithShape="1">
          <a:blip xmlns:r="http://schemas.openxmlformats.org/officeDocument/2006/relationships" r:embed="rId2"/>
          <a:srcRect/>
          <a:stretch>
            <a:fillRect l="-14000" r="-1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05A509-3335-40BA-9756-A8ACF067A075}">
      <dsp:nvSpPr>
        <dsp:cNvPr id="0" name=""/>
        <dsp:cNvSpPr/>
      </dsp:nvSpPr>
      <dsp:spPr>
        <a:xfrm>
          <a:off x="1688524" y="2203864"/>
          <a:ext cx="1394899" cy="6974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6694" tIns="5715" rIns="5715" bIns="5715" numCol="1" spcCol="1270" anchor="ctr" anchorCtr="0">
          <a:noAutofit/>
        </a:bodyPr>
        <a:lstStyle/>
        <a:p>
          <a:pPr lvl="0" algn="ctr" defTabSz="400050">
            <a:lnSpc>
              <a:spcPct val="90000"/>
            </a:lnSpc>
            <a:spcBef>
              <a:spcPct val="0"/>
            </a:spcBef>
            <a:spcAft>
              <a:spcPct val="35000"/>
            </a:spcAft>
          </a:pPr>
          <a:r>
            <a:rPr lang="en-GB" sz="900" kern="1200" dirty="0"/>
            <a:t>Joslyn</a:t>
          </a:r>
        </a:p>
        <a:p>
          <a:pPr lvl="0" algn="ctr" defTabSz="400050">
            <a:lnSpc>
              <a:spcPct val="90000"/>
            </a:lnSpc>
            <a:spcBef>
              <a:spcPct val="0"/>
            </a:spcBef>
            <a:spcAft>
              <a:spcPct val="35000"/>
            </a:spcAft>
          </a:pPr>
          <a:r>
            <a:rPr lang="en-GB" sz="900" kern="1200" dirty="0"/>
            <a:t>Caseworker</a:t>
          </a:r>
        </a:p>
      </dsp:txBody>
      <dsp:txXfrm>
        <a:off x="1688524" y="2203864"/>
        <a:ext cx="1394899" cy="697449"/>
      </dsp:txXfrm>
    </dsp:sp>
    <dsp:sp modelId="{365A8BA7-CE94-4DFD-BD94-C01C8D95B1D6}">
      <dsp:nvSpPr>
        <dsp:cNvPr id="0" name=""/>
        <dsp:cNvSpPr/>
      </dsp:nvSpPr>
      <dsp:spPr>
        <a:xfrm>
          <a:off x="1758269" y="2273609"/>
          <a:ext cx="418469" cy="557959"/>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F14FB5-45B1-4B81-BBFD-A2A5E311EF53}">
      <dsp:nvSpPr>
        <dsp:cNvPr id="0" name=""/>
        <dsp:cNvSpPr/>
      </dsp:nvSpPr>
      <dsp:spPr>
        <a:xfrm>
          <a:off x="3376351" y="2203864"/>
          <a:ext cx="1394899" cy="6974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6694" tIns="5715" rIns="5715" bIns="5715" numCol="1" spcCol="1270" anchor="ctr" anchorCtr="0">
          <a:noAutofit/>
        </a:bodyPr>
        <a:lstStyle/>
        <a:p>
          <a:pPr lvl="0" algn="ctr" defTabSz="400050">
            <a:lnSpc>
              <a:spcPct val="90000"/>
            </a:lnSpc>
            <a:spcBef>
              <a:spcPct val="0"/>
            </a:spcBef>
            <a:spcAft>
              <a:spcPct val="35000"/>
            </a:spcAft>
          </a:pPr>
          <a:r>
            <a:rPr lang="en-GB" sz="900" kern="1200" dirty="0"/>
            <a:t>Heidi</a:t>
          </a:r>
        </a:p>
        <a:p>
          <a:pPr lvl="0" algn="ctr" defTabSz="400050">
            <a:lnSpc>
              <a:spcPct val="90000"/>
            </a:lnSpc>
            <a:spcBef>
              <a:spcPct val="0"/>
            </a:spcBef>
            <a:spcAft>
              <a:spcPct val="35000"/>
            </a:spcAft>
          </a:pPr>
          <a:r>
            <a:rPr lang="en-GB" sz="900" kern="1200" dirty="0"/>
            <a:t>Caseworker</a:t>
          </a:r>
        </a:p>
      </dsp:txBody>
      <dsp:txXfrm>
        <a:off x="3376351" y="2203864"/>
        <a:ext cx="1394899" cy="697449"/>
      </dsp:txXfrm>
    </dsp:sp>
    <dsp:sp modelId="{806E18A0-AA8F-4AB4-AE0C-10481128E1B5}">
      <dsp:nvSpPr>
        <dsp:cNvPr id="0" name=""/>
        <dsp:cNvSpPr/>
      </dsp:nvSpPr>
      <dsp:spPr>
        <a:xfrm>
          <a:off x="3474360" y="2273609"/>
          <a:ext cx="418469" cy="557959"/>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18C8FF-10AD-42F3-82EC-4A607FDCED44}">
      <dsp:nvSpPr>
        <dsp:cNvPr id="0" name=""/>
        <dsp:cNvSpPr/>
      </dsp:nvSpPr>
      <dsp:spPr>
        <a:xfrm>
          <a:off x="5064179" y="2203864"/>
          <a:ext cx="1394899" cy="6974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6694" tIns="5715" rIns="5715" bIns="5715" numCol="1" spcCol="1270" anchor="ctr" anchorCtr="0">
          <a:noAutofit/>
        </a:bodyPr>
        <a:lstStyle/>
        <a:p>
          <a:pPr lvl="0" algn="ctr" defTabSz="400050">
            <a:lnSpc>
              <a:spcPct val="90000"/>
            </a:lnSpc>
            <a:spcBef>
              <a:spcPct val="0"/>
            </a:spcBef>
            <a:spcAft>
              <a:spcPct val="35000"/>
            </a:spcAft>
          </a:pPr>
          <a:r>
            <a:rPr lang="en-GB" sz="900" kern="1200" dirty="0"/>
            <a:t>Humaira</a:t>
          </a:r>
        </a:p>
        <a:p>
          <a:pPr lvl="0" algn="ctr" defTabSz="400050">
            <a:lnSpc>
              <a:spcPct val="90000"/>
            </a:lnSpc>
            <a:spcBef>
              <a:spcPct val="0"/>
            </a:spcBef>
            <a:spcAft>
              <a:spcPct val="35000"/>
            </a:spcAft>
          </a:pPr>
          <a:r>
            <a:rPr lang="en-GB" sz="900" kern="1200" dirty="0"/>
            <a:t>Participation and engagement worker/ caseworker</a:t>
          </a:r>
        </a:p>
      </dsp:txBody>
      <dsp:txXfrm>
        <a:off x="5064179" y="2203864"/>
        <a:ext cx="1394899" cy="697449"/>
      </dsp:txXfrm>
    </dsp:sp>
    <dsp:sp modelId="{CA362FB5-9A81-467A-837B-6078FDA3DDC7}">
      <dsp:nvSpPr>
        <dsp:cNvPr id="0" name=""/>
        <dsp:cNvSpPr/>
      </dsp:nvSpPr>
      <dsp:spPr>
        <a:xfrm>
          <a:off x="5133924" y="2273609"/>
          <a:ext cx="418469" cy="55795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D5CD61-64A2-40FC-8BDE-29E315011FB8}">
      <dsp:nvSpPr>
        <dsp:cNvPr id="0" name=""/>
        <dsp:cNvSpPr/>
      </dsp:nvSpPr>
      <dsp:spPr>
        <a:xfrm>
          <a:off x="6752007" y="2203864"/>
          <a:ext cx="1394899" cy="6974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6694" tIns="5715" rIns="5715" bIns="5715" numCol="1" spcCol="1270" anchor="ctr" anchorCtr="0">
          <a:noAutofit/>
        </a:bodyPr>
        <a:lstStyle/>
        <a:p>
          <a:pPr lvl="0" algn="ctr" defTabSz="400050">
            <a:lnSpc>
              <a:spcPct val="90000"/>
            </a:lnSpc>
            <a:spcBef>
              <a:spcPct val="0"/>
            </a:spcBef>
            <a:spcAft>
              <a:spcPct val="35000"/>
            </a:spcAft>
          </a:pPr>
          <a:r>
            <a:rPr lang="en-GB" sz="900" kern="1200" dirty="0"/>
            <a:t>Farzana</a:t>
          </a:r>
        </a:p>
        <a:p>
          <a:pPr lvl="0" algn="ctr" defTabSz="400050">
            <a:lnSpc>
              <a:spcPct val="90000"/>
            </a:lnSpc>
            <a:spcBef>
              <a:spcPct val="0"/>
            </a:spcBef>
            <a:spcAft>
              <a:spcPct val="35000"/>
            </a:spcAft>
          </a:pPr>
          <a:r>
            <a:rPr lang="en-GB" sz="900" kern="1200" dirty="0"/>
            <a:t>Caseworker</a:t>
          </a:r>
        </a:p>
      </dsp:txBody>
      <dsp:txXfrm>
        <a:off x="6752007" y="2203864"/>
        <a:ext cx="1394899" cy="697449"/>
      </dsp:txXfrm>
    </dsp:sp>
    <dsp:sp modelId="{A75E5CA5-D181-4614-9C04-708E57DE52BA}">
      <dsp:nvSpPr>
        <dsp:cNvPr id="0" name=""/>
        <dsp:cNvSpPr/>
      </dsp:nvSpPr>
      <dsp:spPr>
        <a:xfrm>
          <a:off x="6821752" y="2273609"/>
          <a:ext cx="418469" cy="557959"/>
        </a:xfrm>
        <a:prstGeom prst="rect">
          <a:avLst/>
        </a:prstGeom>
        <a:blipFill>
          <a:blip xmlns:r="http://schemas.openxmlformats.org/officeDocument/2006/relationships" r:embed="rId4"/>
          <a:srcRect/>
          <a:stretch>
            <a:fillRect t="-17000" b="-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A990-2004-4C1D-823B-9F346C07F5F0}">
      <dsp:nvSpPr>
        <dsp:cNvPr id="0" name=""/>
        <dsp:cNvSpPr/>
      </dsp:nvSpPr>
      <dsp:spPr>
        <a:xfrm>
          <a:off x="1223518" y="2335"/>
          <a:ext cx="4476074" cy="112319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a:t>Impartial information, advice and support to families of children and young people with special educational needs or disabilities in the Bradford area. </a:t>
          </a:r>
        </a:p>
      </dsp:txBody>
      <dsp:txXfrm>
        <a:off x="1223518" y="2335"/>
        <a:ext cx="4476074" cy="1123190"/>
      </dsp:txXfrm>
    </dsp:sp>
    <dsp:sp modelId="{72EF26FC-E598-496B-85D0-DD4765B55AC6}">
      <dsp:nvSpPr>
        <dsp:cNvPr id="0" name=""/>
        <dsp:cNvSpPr/>
      </dsp:nvSpPr>
      <dsp:spPr>
        <a:xfrm>
          <a:off x="1223525" y="1181684"/>
          <a:ext cx="4476060" cy="1123190"/>
        </a:xfrm>
        <a:prstGeom prst="rect">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a:t>The service is impartial, confidential, statutory, free, and can help with a range of subjects.</a:t>
          </a:r>
          <a:br>
            <a:rPr lang="en-GB" sz="1600" kern="1200" dirty="0"/>
          </a:br>
          <a:endParaRPr lang="en-GB" sz="1600" kern="1200" dirty="0"/>
        </a:p>
      </dsp:txBody>
      <dsp:txXfrm>
        <a:off x="1223525" y="1181684"/>
        <a:ext cx="4476060" cy="1123190"/>
      </dsp:txXfrm>
    </dsp:sp>
    <dsp:sp modelId="{E247A796-3331-44F3-B464-1F78198247D2}">
      <dsp:nvSpPr>
        <dsp:cNvPr id="0" name=""/>
        <dsp:cNvSpPr/>
      </dsp:nvSpPr>
      <dsp:spPr>
        <a:xfrm>
          <a:off x="1223528" y="2361034"/>
          <a:ext cx="4476055" cy="1123190"/>
        </a:xfrm>
        <a:prstGeom prst="rect">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a:t>Support to  parents/carers and young people</a:t>
          </a:r>
        </a:p>
      </dsp:txBody>
      <dsp:txXfrm>
        <a:off x="1223528" y="2361034"/>
        <a:ext cx="4476055" cy="1123190"/>
      </dsp:txXfrm>
    </dsp:sp>
    <dsp:sp modelId="{24710DAE-816F-46F1-B4B1-79BF4355263A}">
      <dsp:nvSpPr>
        <dsp:cNvPr id="0" name=""/>
        <dsp:cNvSpPr/>
      </dsp:nvSpPr>
      <dsp:spPr>
        <a:xfrm>
          <a:off x="1224132" y="3540384"/>
          <a:ext cx="4474846" cy="1123190"/>
        </a:xfrm>
        <a:prstGeom prst="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a:t>You do not need to have an EHCP for your child to access our service</a:t>
          </a:r>
        </a:p>
      </dsp:txBody>
      <dsp:txXfrm>
        <a:off x="1224132" y="3540384"/>
        <a:ext cx="4474846" cy="1123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A990-2004-4C1D-823B-9F346C07F5F0}">
      <dsp:nvSpPr>
        <dsp:cNvPr id="0" name=""/>
        <dsp:cNvSpPr/>
      </dsp:nvSpPr>
      <dsp:spPr>
        <a:xfrm>
          <a:off x="791474" y="61748"/>
          <a:ext cx="6150120" cy="152242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a:t>Our role is to give information and advice on policy and procedure, the SEND legal framework, rights and responsibilities. </a:t>
          </a:r>
        </a:p>
      </dsp:txBody>
      <dsp:txXfrm>
        <a:off x="791474" y="61748"/>
        <a:ext cx="6150120" cy="1522428"/>
      </dsp:txXfrm>
    </dsp:sp>
    <dsp:sp modelId="{72EF26FC-E598-496B-85D0-DD4765B55AC6}">
      <dsp:nvSpPr>
        <dsp:cNvPr id="0" name=""/>
        <dsp:cNvSpPr/>
      </dsp:nvSpPr>
      <dsp:spPr>
        <a:xfrm>
          <a:off x="774831" y="1600856"/>
          <a:ext cx="6154582" cy="1522428"/>
        </a:xfrm>
        <a:prstGeom prst="rect">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a:t>We give you the information you need to make informed decisions. We are an impartial service so we can’t make decisions on your behalf, and we don’t have any influence over waiting lists or decisions made by other services. </a:t>
          </a:r>
          <a:br>
            <a:rPr lang="en-GB" sz="1600" kern="1200" dirty="0"/>
          </a:br>
          <a:endParaRPr lang="en-GB" sz="1600" kern="1200" dirty="0"/>
        </a:p>
      </dsp:txBody>
      <dsp:txXfrm>
        <a:off x="774831" y="1600856"/>
        <a:ext cx="6154582" cy="1522428"/>
      </dsp:txXfrm>
    </dsp:sp>
    <dsp:sp modelId="{E247A796-3331-44F3-B464-1F78198247D2}">
      <dsp:nvSpPr>
        <dsp:cNvPr id="0" name=""/>
        <dsp:cNvSpPr/>
      </dsp:nvSpPr>
      <dsp:spPr>
        <a:xfrm>
          <a:off x="791478" y="3199406"/>
          <a:ext cx="6121288" cy="1522428"/>
        </a:xfrm>
        <a:prstGeom prst="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a:t>We can advise you of your options to help you to navigate the system.</a:t>
          </a:r>
        </a:p>
      </dsp:txBody>
      <dsp:txXfrm>
        <a:off x="791478" y="3199406"/>
        <a:ext cx="6121288" cy="15224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5202A-AAC5-448D-AF21-B7C6E7C5D06C}">
      <dsp:nvSpPr>
        <dsp:cNvPr id="0" name=""/>
        <dsp:cNvSpPr/>
      </dsp:nvSpPr>
      <dsp:spPr>
        <a:xfrm>
          <a:off x="0" y="127225"/>
          <a:ext cx="5175384" cy="128802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a:t>The majority of enquiries will be dealt with through our ‘duty’ service. You can call back through duty as often as you need to.</a:t>
          </a:r>
          <a:endParaRPr lang="en-US" sz="1500" kern="1200"/>
        </a:p>
      </dsp:txBody>
      <dsp:txXfrm>
        <a:off x="62876" y="190101"/>
        <a:ext cx="5049632" cy="1162270"/>
      </dsp:txXfrm>
    </dsp:sp>
    <dsp:sp modelId="{FBD2FD2C-1012-41A9-A6C5-E80B541B8A92}">
      <dsp:nvSpPr>
        <dsp:cNvPr id="0" name=""/>
        <dsp:cNvSpPr/>
      </dsp:nvSpPr>
      <dsp:spPr>
        <a:xfrm>
          <a:off x="0" y="1458447"/>
          <a:ext cx="5175384" cy="1288022"/>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a:t>Parents/carers receive a call back or email response within 3-5 working days to discuss your concern and offer information, advice and next steps. </a:t>
          </a:r>
          <a:endParaRPr lang="en-US" sz="1500" kern="1200"/>
        </a:p>
      </dsp:txBody>
      <dsp:txXfrm>
        <a:off x="62876" y="1521323"/>
        <a:ext cx="5049632" cy="1162270"/>
      </dsp:txXfrm>
    </dsp:sp>
    <dsp:sp modelId="{19291D46-50F4-44DC-8F21-E25405EAD1EC}">
      <dsp:nvSpPr>
        <dsp:cNvPr id="0" name=""/>
        <dsp:cNvSpPr/>
      </dsp:nvSpPr>
      <dsp:spPr>
        <a:xfrm>
          <a:off x="0" y="2789670"/>
          <a:ext cx="5175384" cy="1288022"/>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dirty="0"/>
            <a:t>We may follow this up with information sheets, workshop sessions, or make an appointment to help you with a form for example.</a:t>
          </a:r>
          <a:endParaRPr lang="en-US" sz="1500" kern="1200" dirty="0"/>
        </a:p>
      </dsp:txBody>
      <dsp:txXfrm>
        <a:off x="62876" y="2852546"/>
        <a:ext cx="5049632" cy="1162270"/>
      </dsp:txXfrm>
    </dsp:sp>
    <dsp:sp modelId="{452EEF30-9419-4F75-9309-BB1D885DA129}">
      <dsp:nvSpPr>
        <dsp:cNvPr id="0" name=""/>
        <dsp:cNvSpPr/>
      </dsp:nvSpPr>
      <dsp:spPr>
        <a:xfrm>
          <a:off x="0" y="4120893"/>
          <a:ext cx="5175384" cy="128802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a:t>A small percentage of cases will be allocated an individual worker for more complex casework support. This is targeted at the most vulnerable families and there is currently a waiting list for this support.</a:t>
          </a:r>
          <a:endParaRPr lang="en-US" sz="1500" kern="1200"/>
        </a:p>
      </dsp:txBody>
      <dsp:txXfrm>
        <a:off x="62876" y="4183769"/>
        <a:ext cx="5049632" cy="1162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1C92C-6B5B-47E6-9A06-9339E0478E97}">
      <dsp:nvSpPr>
        <dsp:cNvPr id="0" name=""/>
        <dsp:cNvSpPr/>
      </dsp:nvSpPr>
      <dsp:spPr>
        <a:xfrm>
          <a:off x="0" y="0"/>
          <a:ext cx="788670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3A8A8-CDBE-4E54-81A3-60F2248CE430}">
      <dsp:nvSpPr>
        <dsp:cNvPr id="0" name=""/>
        <dsp:cNvSpPr/>
      </dsp:nvSpPr>
      <dsp:spPr>
        <a:xfrm>
          <a:off x="0" y="0"/>
          <a:ext cx="78867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GB" sz="2000" kern="1200"/>
            <a:t>Parents can self-refer into our service by contacting Barnardos on 01274 513300 where our admin team will take details of your enquiry.</a:t>
          </a:r>
          <a:endParaRPr lang="en-US" sz="2000" kern="1200"/>
        </a:p>
      </dsp:txBody>
      <dsp:txXfrm>
        <a:off x="0" y="0"/>
        <a:ext cx="7886700" cy="1088136"/>
      </dsp:txXfrm>
    </dsp:sp>
    <dsp:sp modelId="{486B3551-0044-4737-88E7-E9AB20B01F23}">
      <dsp:nvSpPr>
        <dsp:cNvPr id="0" name=""/>
        <dsp:cNvSpPr/>
      </dsp:nvSpPr>
      <dsp:spPr>
        <a:xfrm>
          <a:off x="0" y="1088136"/>
          <a:ext cx="7886700" cy="0"/>
        </a:xfrm>
        <a:prstGeom prst="line">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37BBD5-F468-4FA1-9A59-0FB34C211542}">
      <dsp:nvSpPr>
        <dsp:cNvPr id="0" name=""/>
        <dsp:cNvSpPr/>
      </dsp:nvSpPr>
      <dsp:spPr>
        <a:xfrm>
          <a:off x="0" y="1088136"/>
          <a:ext cx="78867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GB" sz="2000" kern="1200" dirty="0"/>
            <a:t>A Duty worker will then contact you to provide advice and support.</a:t>
          </a:r>
          <a:endParaRPr lang="en-US" sz="2000" kern="1200" dirty="0"/>
        </a:p>
      </dsp:txBody>
      <dsp:txXfrm>
        <a:off x="0" y="1088136"/>
        <a:ext cx="7886700" cy="1088136"/>
      </dsp:txXfrm>
    </dsp:sp>
    <dsp:sp modelId="{45396BD7-0AB9-4E75-B1DF-BE06A57A669C}">
      <dsp:nvSpPr>
        <dsp:cNvPr id="0" name=""/>
        <dsp:cNvSpPr/>
      </dsp:nvSpPr>
      <dsp:spPr>
        <a:xfrm>
          <a:off x="0" y="2176272"/>
          <a:ext cx="7886700" cy="0"/>
        </a:xfrm>
        <a:prstGeom prst="line">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261D1D-CE83-4136-B6E5-3E48ED866B7C}">
      <dsp:nvSpPr>
        <dsp:cNvPr id="0" name=""/>
        <dsp:cNvSpPr/>
      </dsp:nvSpPr>
      <dsp:spPr>
        <a:xfrm>
          <a:off x="0" y="2176261"/>
          <a:ext cx="78867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GB" sz="2000" kern="1200" dirty="0"/>
            <a:t>You can also contact us via our facebook/twitter page or via our website </a:t>
          </a:r>
          <a:r>
            <a:rPr lang="en-GB" sz="2000" kern="1200" dirty="0">
              <a:hlinkClick xmlns:r="http://schemas.openxmlformats.org/officeDocument/2006/relationships" r:id="rId1"/>
            </a:rPr>
            <a:t>https://www.barnardossendiass.org.uk/bradford-sendiass/</a:t>
          </a:r>
          <a:r>
            <a:rPr lang="en-GB" sz="2000" kern="1200" dirty="0"/>
            <a:t> </a:t>
          </a:r>
          <a:endParaRPr lang="en-US" sz="2000" kern="1200" dirty="0"/>
        </a:p>
      </dsp:txBody>
      <dsp:txXfrm>
        <a:off x="0" y="2176261"/>
        <a:ext cx="7886700" cy="1088136"/>
      </dsp:txXfrm>
    </dsp:sp>
    <dsp:sp modelId="{F5B0AF29-2273-40D8-A973-E1A671DF2A7E}">
      <dsp:nvSpPr>
        <dsp:cNvPr id="0" name=""/>
        <dsp:cNvSpPr/>
      </dsp:nvSpPr>
      <dsp:spPr>
        <a:xfrm>
          <a:off x="0" y="3264408"/>
          <a:ext cx="7886700" cy="0"/>
        </a:xfrm>
        <a:prstGeom prst="line">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B84EE8-1CE9-4D87-8ED2-16932645F4B3}">
      <dsp:nvSpPr>
        <dsp:cNvPr id="0" name=""/>
        <dsp:cNvSpPr/>
      </dsp:nvSpPr>
      <dsp:spPr>
        <a:xfrm>
          <a:off x="0" y="3264408"/>
          <a:ext cx="78867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GB" sz="2000" kern="1200" dirty="0"/>
            <a:t>Professionals such as schools, health professionals or social care professionals can refer into our service on the behalf of parents.</a:t>
          </a:r>
          <a:endParaRPr lang="en-US" sz="2000" kern="1200" dirty="0"/>
        </a:p>
      </dsp:txBody>
      <dsp:txXfrm>
        <a:off x="0" y="3264408"/>
        <a:ext cx="7886700" cy="10881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FEB30-C56D-4AD0-A2EE-2581B72F61E4}">
      <dsp:nvSpPr>
        <dsp:cNvPr id="0" name=""/>
        <dsp:cNvSpPr/>
      </dsp:nvSpPr>
      <dsp:spPr>
        <a:xfrm>
          <a:off x="5235432" y="870348"/>
          <a:ext cx="2276614" cy="2276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Increased demand</a:t>
          </a:r>
          <a:endParaRPr lang="en-US" sz="2800" kern="1200" dirty="0"/>
        </a:p>
      </dsp:txBody>
      <dsp:txXfrm>
        <a:off x="5235432" y="870348"/>
        <a:ext cx="2276614" cy="2276614"/>
      </dsp:txXfrm>
    </dsp:sp>
    <dsp:sp modelId="{A7C866F8-5263-4FE1-82EB-3B1B91B6E18E}">
      <dsp:nvSpPr>
        <dsp:cNvPr id="0" name=""/>
        <dsp:cNvSpPr/>
      </dsp:nvSpPr>
      <dsp:spPr>
        <a:xfrm>
          <a:off x="1115611" y="-363916"/>
          <a:ext cx="5714860" cy="5453911"/>
        </a:xfrm>
        <a:prstGeom prst="circularArrow">
          <a:avLst>
            <a:gd name="adj1" fmla="val 8253"/>
            <a:gd name="adj2" fmla="val 576482"/>
            <a:gd name="adj3" fmla="val 3208848"/>
            <a:gd name="adj4" fmla="val 841362"/>
            <a:gd name="adj5" fmla="val 962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F1FDB-2AB3-4E86-A5B6-EA79B8FACBED}">
      <dsp:nvSpPr>
        <dsp:cNvPr id="0" name=""/>
        <dsp:cNvSpPr/>
      </dsp:nvSpPr>
      <dsp:spPr>
        <a:xfrm>
          <a:off x="3009830" y="3758921"/>
          <a:ext cx="2276614" cy="2276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Capacity Issues</a:t>
          </a:r>
          <a:endParaRPr lang="en-US" sz="2800" kern="1200" dirty="0"/>
        </a:p>
      </dsp:txBody>
      <dsp:txXfrm>
        <a:off x="3009830" y="3758921"/>
        <a:ext cx="2276614" cy="2276614"/>
      </dsp:txXfrm>
    </dsp:sp>
    <dsp:sp modelId="{539990FA-10E1-48C8-8CC9-CFA9F3294538}">
      <dsp:nvSpPr>
        <dsp:cNvPr id="0" name=""/>
        <dsp:cNvSpPr/>
      </dsp:nvSpPr>
      <dsp:spPr>
        <a:xfrm>
          <a:off x="1882375" y="-189710"/>
          <a:ext cx="5379300" cy="5379300"/>
        </a:xfrm>
        <a:prstGeom prst="circularArrow">
          <a:avLst>
            <a:gd name="adj1" fmla="val 8253"/>
            <a:gd name="adj2" fmla="val 576482"/>
            <a:gd name="adj3" fmla="val 9688969"/>
            <a:gd name="adj4" fmla="val 7616712"/>
            <a:gd name="adj5" fmla="val 962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BB66DA-6B08-479F-A160-36F940DB18DB}">
      <dsp:nvSpPr>
        <dsp:cNvPr id="0" name=""/>
        <dsp:cNvSpPr/>
      </dsp:nvSpPr>
      <dsp:spPr>
        <a:xfrm>
          <a:off x="1074690" y="881525"/>
          <a:ext cx="2276614" cy="2276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Funding Issues</a:t>
          </a:r>
          <a:endParaRPr lang="en-US" sz="2800" kern="1200" dirty="0"/>
        </a:p>
      </dsp:txBody>
      <dsp:txXfrm>
        <a:off x="1074690" y="881525"/>
        <a:ext cx="2276614" cy="2276614"/>
      </dsp:txXfrm>
    </dsp:sp>
    <dsp:sp modelId="{18ABDBEC-5AF8-4716-A4A6-830B25B6C8D9}">
      <dsp:nvSpPr>
        <dsp:cNvPr id="0" name=""/>
        <dsp:cNvSpPr/>
      </dsp:nvSpPr>
      <dsp:spPr>
        <a:xfrm>
          <a:off x="1563238" y="-117680"/>
          <a:ext cx="5379300" cy="5379300"/>
        </a:xfrm>
        <a:prstGeom prst="circularArrow">
          <a:avLst>
            <a:gd name="adj1" fmla="val 8253"/>
            <a:gd name="adj2" fmla="val 576482"/>
            <a:gd name="adj3" fmla="val 17596228"/>
            <a:gd name="adj4" fmla="val 14195472"/>
            <a:gd name="adj5" fmla="val 962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6BDE2-3C0A-44A1-8532-9959C64B932A}">
      <dsp:nvSpPr>
        <dsp:cNvPr id="0" name=""/>
        <dsp:cNvSpPr/>
      </dsp:nvSpPr>
      <dsp:spPr>
        <a:xfrm>
          <a:off x="2552461" y="2808031"/>
          <a:ext cx="1765987" cy="1765987"/>
        </a:xfrm>
        <a:prstGeom prst="ellipse">
          <a:avLst/>
        </a:prstGeom>
        <a:gradFill rotWithShape="0">
          <a:gsLst>
            <a:gs pos="13000">
              <a:srgbClr val="F49000"/>
            </a:gs>
            <a:gs pos="34000">
              <a:srgbClr val="A80B6F"/>
            </a:gs>
            <a:gs pos="54000">
              <a:srgbClr val="36AE73"/>
            </a:gs>
            <a:gs pos="95000">
              <a:srgbClr val="019F93"/>
            </a:gs>
            <a:gs pos="77000">
              <a:srgbClr val="002060"/>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a:latin typeface="Waverly CF Bold" panose="00000800000000000000" pitchFamily="2" charset="0"/>
            </a:rPr>
            <a:t>DATA1</a:t>
          </a:r>
          <a:r>
            <a:rPr lang="en-GB" sz="2400" kern="1200" dirty="0">
              <a:latin typeface="Waverly CF Bold" panose="00000800000000000000" pitchFamily="2" charset="0"/>
            </a:rPr>
            <a:t/>
          </a:r>
          <a:br>
            <a:rPr lang="en-GB" sz="2400" kern="1200" dirty="0">
              <a:latin typeface="Waverly CF Bold" panose="00000800000000000000" pitchFamily="2" charset="0"/>
            </a:rPr>
          </a:br>
          <a:r>
            <a:rPr lang="en-GB" sz="2400" kern="1200" dirty="0">
              <a:latin typeface="Waverly CF Bold" panose="00000800000000000000" pitchFamily="2" charset="0"/>
            </a:rPr>
            <a:t>- Needs NOT Diagnosis Led</a:t>
          </a:r>
        </a:p>
      </dsp:txBody>
      <dsp:txXfrm>
        <a:off x="2811084" y="3066654"/>
        <a:ext cx="1248741" cy="1248741"/>
      </dsp:txXfrm>
    </dsp:sp>
    <dsp:sp modelId="{3EE6C5BB-7434-442E-9A8D-416D4FE9E833}">
      <dsp:nvSpPr>
        <dsp:cNvPr id="0" name=""/>
        <dsp:cNvSpPr/>
      </dsp:nvSpPr>
      <dsp:spPr>
        <a:xfrm rot="10780584">
          <a:off x="485866" y="3520422"/>
          <a:ext cx="1952962" cy="3634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F6DDAD-A346-45CC-AF43-DAAFFE63B33B}">
      <dsp:nvSpPr>
        <dsp:cNvPr id="0" name=""/>
        <dsp:cNvSpPr/>
      </dsp:nvSpPr>
      <dsp:spPr>
        <a:xfrm>
          <a:off x="-44385" y="3315874"/>
          <a:ext cx="1060535" cy="783618"/>
        </a:xfrm>
        <a:prstGeom prst="roundRect">
          <a:avLst>
            <a:gd name="adj" fmla="val 10000"/>
          </a:avLst>
        </a:prstGeom>
        <a:solidFill>
          <a:srgbClr val="F49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a:solidFill>
                <a:schemeClr val="tx1"/>
              </a:solidFill>
              <a:latin typeface="Source Sans Pro Light" panose="020B0403030403020204" pitchFamily="34" charset="0"/>
              <a:ea typeface="Source Sans Pro Light" panose="020B0403030403020204" pitchFamily="34" charset="0"/>
              <a:cs typeface="Open Sans" panose="020B0606030504020204" pitchFamily="34" charset="0"/>
            </a:rPr>
            <a:t>Co Creation with Parents/ Carers, Young People, Communities and Professionals</a:t>
          </a:r>
        </a:p>
      </dsp:txBody>
      <dsp:txXfrm>
        <a:off x="-21434" y="3338825"/>
        <a:ext cx="1014633" cy="737716"/>
      </dsp:txXfrm>
    </dsp:sp>
    <dsp:sp modelId="{CB3A99DB-3290-4960-865C-11691D2227A4}">
      <dsp:nvSpPr>
        <dsp:cNvPr id="0" name=""/>
        <dsp:cNvSpPr/>
      </dsp:nvSpPr>
      <dsp:spPr>
        <a:xfrm rot="12148596">
          <a:off x="639220" y="2755670"/>
          <a:ext cx="1949519" cy="3634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531987-1B8E-4236-A4FB-52B8701122DF}">
      <dsp:nvSpPr>
        <dsp:cNvPr id="0" name=""/>
        <dsp:cNvSpPr/>
      </dsp:nvSpPr>
      <dsp:spPr>
        <a:xfrm>
          <a:off x="182999" y="2172950"/>
          <a:ext cx="1060535" cy="783618"/>
        </a:xfrm>
        <a:prstGeom prst="roundRect">
          <a:avLst>
            <a:gd name="adj" fmla="val 10000"/>
          </a:avLst>
        </a:prstGeom>
        <a:solidFill>
          <a:srgbClr val="A80B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Better Awareness for Families, Professionals and Communities</a:t>
          </a:r>
        </a:p>
      </dsp:txBody>
      <dsp:txXfrm>
        <a:off x="205950" y="2195901"/>
        <a:ext cx="1014633" cy="737716"/>
      </dsp:txXfrm>
    </dsp:sp>
    <dsp:sp modelId="{089C77E0-34C0-4363-833E-DB41F1B37201}">
      <dsp:nvSpPr>
        <dsp:cNvPr id="0" name=""/>
        <dsp:cNvSpPr/>
      </dsp:nvSpPr>
      <dsp:spPr>
        <a:xfrm rot="13327728">
          <a:off x="792861" y="2102632"/>
          <a:ext cx="2174800" cy="3634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516B2A-8CF3-403E-86A6-EB429D011C7B}">
      <dsp:nvSpPr>
        <dsp:cNvPr id="0" name=""/>
        <dsp:cNvSpPr/>
      </dsp:nvSpPr>
      <dsp:spPr>
        <a:xfrm>
          <a:off x="543536" y="1163142"/>
          <a:ext cx="1060535" cy="783618"/>
        </a:xfrm>
        <a:prstGeom prst="roundRect">
          <a:avLst>
            <a:gd name="adj" fmla="val 10000"/>
          </a:avLst>
        </a:prstGeom>
        <a:solidFill>
          <a:srgbClr val="34A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a:solidFill>
                <a:schemeClr val="tx1"/>
              </a:solidFill>
              <a:latin typeface="Source Sans Pro Light" panose="020B0403030403020204" pitchFamily="34" charset="0"/>
              <a:ea typeface="Source Sans Pro Light" panose="020B0403030403020204" pitchFamily="34" charset="0"/>
              <a:cs typeface="Open Sans" panose="020B0606030504020204" pitchFamily="34" charset="0"/>
            </a:rPr>
            <a:t>Better Inclusive Practice in Education, Communities and at Home</a:t>
          </a:r>
        </a:p>
      </dsp:txBody>
      <dsp:txXfrm>
        <a:off x="566487" y="1186093"/>
        <a:ext cx="1014633" cy="737716"/>
      </dsp:txXfrm>
    </dsp:sp>
    <dsp:sp modelId="{F4B2FDC7-B2C4-45AB-A227-6707B12AE124}">
      <dsp:nvSpPr>
        <dsp:cNvPr id="0" name=""/>
        <dsp:cNvSpPr/>
      </dsp:nvSpPr>
      <dsp:spPr>
        <a:xfrm rot="14820540">
          <a:off x="1655888" y="1669682"/>
          <a:ext cx="1998092" cy="3634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2C13C4-F3FF-4494-8AD6-077F8E479CC3}">
      <dsp:nvSpPr>
        <dsp:cNvPr id="0" name=""/>
        <dsp:cNvSpPr/>
      </dsp:nvSpPr>
      <dsp:spPr>
        <a:xfrm>
          <a:off x="1734452" y="539931"/>
          <a:ext cx="1060535" cy="783618"/>
        </a:xfrm>
        <a:prstGeom prst="roundRect">
          <a:avLst>
            <a:gd name="adj" fmla="val 10000"/>
          </a:avLst>
        </a:prstGeom>
        <a:solidFill>
          <a:srgbClr val="4625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a:latin typeface="Source Sans Pro Light" panose="020B0403030403020204" pitchFamily="34" charset="0"/>
              <a:ea typeface="Source Sans Pro Light" panose="020B0403030403020204" pitchFamily="34" charset="0"/>
              <a:cs typeface="Open Sans" panose="020B0606030504020204" pitchFamily="34" charset="0"/>
            </a:rPr>
            <a:t>Data Science to Identify Children (who may be autistic) and to Design Useful Tools </a:t>
          </a:r>
        </a:p>
      </dsp:txBody>
      <dsp:txXfrm>
        <a:off x="1757403" y="562882"/>
        <a:ext cx="1014633" cy="737716"/>
      </dsp:txXfrm>
    </dsp:sp>
    <dsp:sp modelId="{93FF676A-8F3B-40CB-86D8-FD58D7FB1270}">
      <dsp:nvSpPr>
        <dsp:cNvPr id="0" name=""/>
        <dsp:cNvSpPr/>
      </dsp:nvSpPr>
      <dsp:spPr>
        <a:xfrm rot="16214004">
          <a:off x="2397939" y="1458691"/>
          <a:ext cx="2091738" cy="3634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F974F0-BD58-4D50-A48A-1796D8390995}">
      <dsp:nvSpPr>
        <dsp:cNvPr id="0" name=""/>
        <dsp:cNvSpPr/>
      </dsp:nvSpPr>
      <dsp:spPr>
        <a:xfrm>
          <a:off x="2835330" y="226423"/>
          <a:ext cx="1225477" cy="736308"/>
        </a:xfrm>
        <a:prstGeom prst="roundRect">
          <a:avLst>
            <a:gd name="adj" fmla="val 10000"/>
          </a:avLst>
        </a:prstGeom>
        <a:solidFill>
          <a:srgbClr val="049C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a:latin typeface="Source Sans Pro Light" panose="020B0403030403020204" pitchFamily="34" charset="0"/>
              <a:ea typeface="Source Sans Pro Light" panose="020B0403030403020204" pitchFamily="34" charset="0"/>
              <a:cs typeface="Open Sans" panose="020B0606030504020204" pitchFamily="34" charset="0"/>
            </a:rPr>
            <a:t>New Profiling Tool for Earlier and Faster Identification in Schools and Validation of Issues. Trained Staff</a:t>
          </a:r>
        </a:p>
      </dsp:txBody>
      <dsp:txXfrm>
        <a:off x="2856896" y="247989"/>
        <a:ext cx="1182345" cy="693176"/>
      </dsp:txXfrm>
    </dsp:sp>
    <dsp:sp modelId="{AD4BB7FA-5934-4174-9661-567005860BC3}">
      <dsp:nvSpPr>
        <dsp:cNvPr id="0" name=""/>
        <dsp:cNvSpPr/>
      </dsp:nvSpPr>
      <dsp:spPr>
        <a:xfrm rot="17589228">
          <a:off x="3221188" y="1670140"/>
          <a:ext cx="2001535" cy="3634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AF7F60-B443-4BBE-BF7A-B1299ECE3B25}">
      <dsp:nvSpPr>
        <dsp:cNvPr id="0" name=""/>
        <dsp:cNvSpPr/>
      </dsp:nvSpPr>
      <dsp:spPr>
        <a:xfrm>
          <a:off x="4085191" y="539919"/>
          <a:ext cx="1060535" cy="783618"/>
        </a:xfrm>
        <a:prstGeom prst="roundRect">
          <a:avLst>
            <a:gd name="adj" fmla="val 10000"/>
          </a:avLst>
        </a:prstGeom>
        <a:solidFill>
          <a:srgbClr val="3B1C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Earlier Effective Advice, Information and Support for Families to Meet Identified Needs</a:t>
          </a:r>
        </a:p>
      </dsp:txBody>
      <dsp:txXfrm>
        <a:off x="4108142" y="562870"/>
        <a:ext cx="1014633" cy="737716"/>
      </dsp:txXfrm>
    </dsp:sp>
    <dsp:sp modelId="{7FF29FE5-9249-4D6D-A390-EF14E749104B}">
      <dsp:nvSpPr>
        <dsp:cNvPr id="0" name=""/>
        <dsp:cNvSpPr/>
      </dsp:nvSpPr>
      <dsp:spPr>
        <a:xfrm rot="19050732">
          <a:off x="3895507" y="2097619"/>
          <a:ext cx="2162325" cy="3634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6D79E2-E106-4971-97FA-CB72439024B4}">
      <dsp:nvSpPr>
        <dsp:cNvPr id="0" name=""/>
        <dsp:cNvSpPr/>
      </dsp:nvSpPr>
      <dsp:spPr>
        <a:xfrm>
          <a:off x="5243674" y="1157303"/>
          <a:ext cx="1060535" cy="783618"/>
        </a:xfrm>
        <a:prstGeom prst="roundRect">
          <a:avLst>
            <a:gd name="adj" fmla="val 10000"/>
          </a:avLst>
        </a:prstGeom>
        <a:solidFill>
          <a:srgbClr val="36AE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a:solidFill>
                <a:schemeClr val="tx1"/>
              </a:solidFill>
              <a:latin typeface="Source Sans Pro Light" panose="020B0403030403020204" pitchFamily="34" charset="0"/>
              <a:ea typeface="Source Sans Pro Light" panose="020B0403030403020204" pitchFamily="34" charset="0"/>
              <a:cs typeface="Open Sans" panose="020B0606030504020204" pitchFamily="34" charset="0"/>
            </a:rPr>
            <a:t>Faster D</a:t>
          </a:r>
          <a:r>
            <a:rPr lang="en-GB" sz="1200" kern="1200">
              <a:solidFill>
                <a:schemeClr val="tx1"/>
              </a:solidFill>
              <a:latin typeface="Source Sans Pro Light" panose="020B0403030403020204" pitchFamily="34" charset="0"/>
              <a:ea typeface="Source Sans Pro Light" panose="020B0403030403020204" pitchFamily="34" charset="0"/>
            </a:rPr>
            <a:t>iagnostic Assessment</a:t>
          </a:r>
          <a:r>
            <a:rPr lang="en-GB" sz="1200" kern="1200">
              <a:solidFill>
                <a:schemeClr val="tx1"/>
              </a:solidFill>
              <a:latin typeface="Source Sans Pro Light" panose="020B0403030403020204" pitchFamily="34" charset="0"/>
              <a:ea typeface="Source Sans Pro Light" panose="020B0403030403020204" pitchFamily="34" charset="0"/>
              <a:cs typeface="Open Sans" panose="020B0606030504020204" pitchFamily="34" charset="0"/>
            </a:rPr>
            <a:t> Access for Those Who Still Need It (to Access support)</a:t>
          </a:r>
        </a:p>
      </dsp:txBody>
      <dsp:txXfrm>
        <a:off x="5266625" y="1180254"/>
        <a:ext cx="1014633" cy="737716"/>
      </dsp:txXfrm>
    </dsp:sp>
    <dsp:sp modelId="{1370122C-B431-4ED6-9A19-C041216877F1}">
      <dsp:nvSpPr>
        <dsp:cNvPr id="0" name=""/>
        <dsp:cNvSpPr/>
      </dsp:nvSpPr>
      <dsp:spPr>
        <a:xfrm rot="20250000">
          <a:off x="4282466" y="2746721"/>
          <a:ext cx="1987931" cy="3634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DDABD1-5C65-4935-A1A3-21489987C051}">
      <dsp:nvSpPr>
        <dsp:cNvPr id="0" name=""/>
        <dsp:cNvSpPr/>
      </dsp:nvSpPr>
      <dsp:spPr>
        <a:xfrm>
          <a:off x="5664469" y="2156283"/>
          <a:ext cx="1060535" cy="783618"/>
        </a:xfrm>
        <a:prstGeom prst="roundRect">
          <a:avLst>
            <a:gd name="adj" fmla="val 10000"/>
          </a:avLst>
        </a:prstGeom>
        <a:solidFill>
          <a:srgbClr val="A80B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Better Information Sharing Between Services</a:t>
          </a:r>
        </a:p>
      </dsp:txBody>
      <dsp:txXfrm>
        <a:off x="5687420" y="2179234"/>
        <a:ext cx="1014633" cy="737716"/>
      </dsp:txXfrm>
    </dsp:sp>
    <dsp:sp modelId="{3CDD26D0-CDD0-4D35-8A22-953D732D36CE}">
      <dsp:nvSpPr>
        <dsp:cNvPr id="0" name=""/>
        <dsp:cNvSpPr/>
      </dsp:nvSpPr>
      <dsp:spPr>
        <a:xfrm>
          <a:off x="4434149" y="3509278"/>
          <a:ext cx="1987931" cy="3634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4DCEBC-D0ED-4A36-B016-1C0532E2296F}">
      <dsp:nvSpPr>
        <dsp:cNvPr id="0" name=""/>
        <dsp:cNvSpPr/>
      </dsp:nvSpPr>
      <dsp:spPr>
        <a:xfrm>
          <a:off x="5891813" y="3299215"/>
          <a:ext cx="1060535" cy="783618"/>
        </a:xfrm>
        <a:prstGeom prst="roundRect">
          <a:avLst>
            <a:gd name="adj" fmla="val 10000"/>
          </a:avLst>
        </a:prstGeom>
        <a:solidFill>
          <a:srgbClr val="F49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a:solidFill>
                <a:schemeClr val="tx1"/>
              </a:solidFill>
              <a:latin typeface="Source Sans Pro Light" panose="020B0403030403020204" pitchFamily="34" charset="0"/>
              <a:ea typeface="Source Sans Pro Light" panose="020B0403030403020204" pitchFamily="34" charset="0"/>
              <a:cs typeface="Open Sans" panose="020B0606030504020204" pitchFamily="34" charset="0"/>
            </a:rPr>
            <a:t>3 Pilot areas: </a:t>
          </a:r>
          <a:r>
            <a:rPr lang="en-GB" sz="1200" b="0" kern="1200">
              <a:solidFill>
                <a:schemeClr val="tx1"/>
              </a:solidFill>
              <a:latin typeface="Source Sans Pro Light" panose="020B0403030403020204" pitchFamily="34" charset="0"/>
              <a:ea typeface="Source Sans Pro Light" panose="020B0403030403020204" pitchFamily="34" charset="0"/>
              <a:cs typeface="Open Sans" panose="020B0606030504020204" pitchFamily="34" charset="0"/>
            </a:rPr>
            <a:t>Keighley, Holme Wood, Manningham and Girlington</a:t>
          </a:r>
        </a:p>
      </dsp:txBody>
      <dsp:txXfrm>
        <a:off x="5914764" y="3322166"/>
        <a:ext cx="1014633" cy="7377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3C26F-E196-4ECA-BBCE-A598D804EC2A}">
      <dsp:nvSpPr>
        <dsp:cNvPr id="0" name=""/>
        <dsp:cNvSpPr/>
      </dsp:nvSpPr>
      <dsp:spPr>
        <a:xfrm rot="10800000">
          <a:off x="0" y="0"/>
          <a:ext cx="6096000" cy="812799"/>
        </a:xfrm>
        <a:prstGeom prst="trapezoid">
          <a:avLst>
            <a:gd name="adj" fmla="val 7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District Wide Neurodiversity Strategy and Training</a:t>
          </a:r>
          <a:endParaRPr lang="en-US" sz="1800" kern="1200" dirty="0">
            <a:latin typeface="Arial" panose="020B0604020202020204" pitchFamily="34" charset="0"/>
            <a:cs typeface="Arial" panose="020B0604020202020204" pitchFamily="34" charset="0"/>
          </a:endParaRPr>
        </a:p>
      </dsp:txBody>
      <dsp:txXfrm rot="-10800000">
        <a:off x="1066799" y="0"/>
        <a:ext cx="3962400" cy="812799"/>
      </dsp:txXfrm>
    </dsp:sp>
    <dsp:sp modelId="{918C205D-1B0C-4D01-A18A-DD28BAE5BB74}">
      <dsp:nvSpPr>
        <dsp:cNvPr id="0" name=""/>
        <dsp:cNvSpPr/>
      </dsp:nvSpPr>
      <dsp:spPr>
        <a:xfrm rot="10800000">
          <a:off x="609600" y="812800"/>
          <a:ext cx="4876800" cy="812799"/>
        </a:xfrm>
        <a:prstGeom prst="trapezoid">
          <a:avLst>
            <a:gd name="adj" fmla="val 75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Neurodiversity Passport and ND Friendly Schools</a:t>
          </a:r>
        </a:p>
      </dsp:txBody>
      <dsp:txXfrm rot="-10800000">
        <a:off x="1463039" y="812800"/>
        <a:ext cx="3169920" cy="812799"/>
      </dsp:txXfrm>
    </dsp:sp>
    <dsp:sp modelId="{6D536D1E-B69C-4962-9D0F-8B74E84A5A27}">
      <dsp:nvSpPr>
        <dsp:cNvPr id="0" name=""/>
        <dsp:cNvSpPr/>
      </dsp:nvSpPr>
      <dsp:spPr>
        <a:xfrm rot="10800000">
          <a:off x="1219200" y="1625600"/>
          <a:ext cx="3657600" cy="812799"/>
        </a:xfrm>
        <a:prstGeom prst="trapezoid">
          <a:avLst>
            <a:gd name="adj" fmla="val 75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Neurodiversity Profile and Support Plan</a:t>
          </a:r>
        </a:p>
      </dsp:txBody>
      <dsp:txXfrm rot="-10800000">
        <a:off x="1859280" y="1625600"/>
        <a:ext cx="2377440" cy="812799"/>
      </dsp:txXfrm>
    </dsp:sp>
    <dsp:sp modelId="{5D378C58-FE6F-4ACF-BD8C-01B0CA6D7AE8}">
      <dsp:nvSpPr>
        <dsp:cNvPr id="0" name=""/>
        <dsp:cNvSpPr/>
      </dsp:nvSpPr>
      <dsp:spPr>
        <a:xfrm rot="10800000">
          <a:off x="1828800" y="2438400"/>
          <a:ext cx="2438400" cy="812799"/>
        </a:xfrm>
        <a:prstGeom prst="trapezoid">
          <a:avLst>
            <a:gd name="adj" fmla="val 75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Specialist Neuro-diversity Consultation </a:t>
          </a:r>
          <a:endParaRPr lang="en-US" sz="1800" kern="1200" dirty="0">
            <a:latin typeface="Arial" panose="020B0604020202020204" pitchFamily="34" charset="0"/>
            <a:cs typeface="Arial" panose="020B0604020202020204" pitchFamily="34" charset="0"/>
          </a:endParaRPr>
        </a:p>
      </dsp:txBody>
      <dsp:txXfrm rot="-10800000">
        <a:off x="2255520" y="2438400"/>
        <a:ext cx="1584960" cy="812799"/>
      </dsp:txXfrm>
    </dsp:sp>
    <dsp:sp modelId="{59A2C8AE-AC94-4520-A73E-F6E7523B3FE6}">
      <dsp:nvSpPr>
        <dsp:cNvPr id="0" name=""/>
        <dsp:cNvSpPr/>
      </dsp:nvSpPr>
      <dsp:spPr>
        <a:xfrm rot="10800000">
          <a:off x="2438400" y="3251199"/>
          <a:ext cx="1219200" cy="812799"/>
        </a:xfrm>
        <a:prstGeom prst="trapezoid">
          <a:avLst>
            <a:gd name="adj" fmla="val 75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MDA</a:t>
          </a:r>
          <a:endParaRPr lang="en-US" sz="1800" kern="1200" dirty="0">
            <a:latin typeface="Arial" panose="020B0604020202020204" pitchFamily="34" charset="0"/>
            <a:cs typeface="Arial" panose="020B0604020202020204" pitchFamily="34" charset="0"/>
          </a:endParaRPr>
        </a:p>
      </dsp:txBody>
      <dsp:txXfrm rot="-10800000">
        <a:off x="2438400" y="3251199"/>
        <a:ext cx="1219200" cy="8127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928DA-ABDD-467B-9DA1-C7EB0CECEAD1}">
      <dsp:nvSpPr>
        <dsp:cNvPr id="0" name=""/>
        <dsp:cNvSpPr/>
      </dsp:nvSpPr>
      <dsp:spPr>
        <a:xfrm>
          <a:off x="271139" y="437544"/>
          <a:ext cx="1515120" cy="1515120"/>
        </a:xfrm>
        <a:prstGeom prst="circularArrow">
          <a:avLst>
            <a:gd name="adj1" fmla="val 5689"/>
            <a:gd name="adj2" fmla="val 340510"/>
            <a:gd name="adj3" fmla="val 13065039"/>
            <a:gd name="adj4" fmla="val 17829014"/>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5AF954-74CE-4933-918F-1994DE237C91}">
      <dsp:nvSpPr>
        <dsp:cNvPr id="0" name=""/>
        <dsp:cNvSpPr/>
      </dsp:nvSpPr>
      <dsp:spPr>
        <a:xfrm>
          <a:off x="574625" y="475809"/>
          <a:ext cx="908149" cy="454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Plan</a:t>
          </a:r>
          <a:endParaRPr lang="en-US" sz="1800" kern="1200" dirty="0"/>
        </a:p>
      </dsp:txBody>
      <dsp:txXfrm>
        <a:off x="596791" y="497975"/>
        <a:ext cx="863817" cy="409742"/>
      </dsp:txXfrm>
    </dsp:sp>
    <dsp:sp modelId="{BD295843-CC90-4AE1-A68C-D11A7F5E1D97}">
      <dsp:nvSpPr>
        <dsp:cNvPr id="0" name=""/>
        <dsp:cNvSpPr/>
      </dsp:nvSpPr>
      <dsp:spPr>
        <a:xfrm>
          <a:off x="1148863" y="1470418"/>
          <a:ext cx="908149" cy="454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Do</a:t>
          </a:r>
          <a:endParaRPr lang="en-US" sz="1800" kern="1200" dirty="0"/>
        </a:p>
      </dsp:txBody>
      <dsp:txXfrm>
        <a:off x="1171029" y="1492584"/>
        <a:ext cx="863817" cy="409742"/>
      </dsp:txXfrm>
    </dsp:sp>
    <dsp:sp modelId="{1EB4C134-E8DF-4BE2-9E3A-91DF48E5539D}">
      <dsp:nvSpPr>
        <dsp:cNvPr id="0" name=""/>
        <dsp:cNvSpPr/>
      </dsp:nvSpPr>
      <dsp:spPr>
        <a:xfrm>
          <a:off x="387" y="1470418"/>
          <a:ext cx="908149" cy="454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Review</a:t>
          </a:r>
          <a:endParaRPr lang="en-US" sz="1800" kern="1200" dirty="0"/>
        </a:p>
      </dsp:txBody>
      <dsp:txXfrm>
        <a:off x="22553" y="1492584"/>
        <a:ext cx="863817" cy="409742"/>
      </dsp:txXfrm>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1C67FF1-0B23-4FC2-861C-254563627BC0}" type="datetimeFigureOut">
              <a:rPr lang="en-GB" smtClean="0"/>
              <a:t>26/01/2022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2584F-5D78-4DE7-984A-A68C2D1EB562}" type="slidenum">
              <a:rPr lang="en-GB" smtClean="0"/>
              <a:t>‹#›</a:t>
            </a:fld>
            <a:endParaRPr lang="en-GB"/>
          </a:p>
        </p:txBody>
      </p:sp>
    </p:spTree>
    <p:extLst>
      <p:ext uri="{BB962C8B-B14F-4D97-AF65-F5344CB8AC3E}">
        <p14:creationId xmlns:p14="http://schemas.microsoft.com/office/powerpoint/2010/main" val="30508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C9D2E8-BF74-4D00-9405-C06BAC71079B}" type="datetimeFigureOut">
              <a:rPr lang="en-GB" smtClean="0"/>
              <a:t>26/01/2022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B703AE-D46F-4A2B-A082-4D08BA3DF03B}" type="slidenum">
              <a:rPr lang="en-GB" smtClean="0"/>
              <a:t>‹#›</a:t>
            </a:fld>
            <a:endParaRPr lang="en-GB"/>
          </a:p>
        </p:txBody>
      </p:sp>
    </p:spTree>
    <p:extLst>
      <p:ext uri="{BB962C8B-B14F-4D97-AF65-F5344CB8AC3E}">
        <p14:creationId xmlns:p14="http://schemas.microsoft.com/office/powerpoint/2010/main" val="171436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B703AE-D46F-4A2B-A082-4D08BA3DF03B}" type="slidenum">
              <a:rPr lang="en-GB" smtClean="0"/>
              <a:t>2</a:t>
            </a:fld>
            <a:endParaRPr lang="en-GB"/>
          </a:p>
        </p:txBody>
      </p:sp>
    </p:spTree>
    <p:extLst>
      <p:ext uri="{BB962C8B-B14F-4D97-AF65-F5344CB8AC3E}">
        <p14:creationId xmlns:p14="http://schemas.microsoft.com/office/powerpoint/2010/main" val="1869389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pPr>
              <a:spcBef>
                <a:spcPct val="0"/>
              </a:spcBef>
            </a:pPr>
            <a:r>
              <a:rPr lang="en-GB" altLang="en-US" smtClean="0"/>
              <a:t>Jonathan</a:t>
            </a:r>
          </a:p>
        </p:txBody>
      </p:sp>
      <p:sp>
        <p:nvSpPr>
          <p:cNvPr id="1024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A358D8-96FB-4E0B-87C3-6AE2B536F9D2}" type="slidenum">
              <a:rPr lang="en-GB" altLang="en-US" sz="1200" smtClean="0"/>
              <a:pPr/>
              <a:t>43</a:t>
            </a:fld>
            <a:endParaRPr lang="en-GB" altLang="en-US" sz="1200" smtClean="0"/>
          </a:p>
        </p:txBody>
      </p:sp>
    </p:spTree>
    <p:extLst>
      <p:ext uri="{BB962C8B-B14F-4D97-AF65-F5344CB8AC3E}">
        <p14:creationId xmlns:p14="http://schemas.microsoft.com/office/powerpoint/2010/main" val="47078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r>
              <a:rPr lang="en-GB" altLang="en-US" smtClean="0"/>
              <a:t>Jonathan</a:t>
            </a:r>
          </a:p>
        </p:txBody>
      </p:sp>
      <p:sp>
        <p:nvSpPr>
          <p:cNvPr id="1229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834390-41AD-4147-9625-F9CD4A202DF9}" type="slidenum">
              <a:rPr lang="en-GB" altLang="en-US" sz="1200" smtClean="0"/>
              <a:pPr/>
              <a:t>44</a:t>
            </a:fld>
            <a:endParaRPr lang="en-GB" altLang="en-US" sz="1200" smtClean="0"/>
          </a:p>
        </p:txBody>
      </p:sp>
    </p:spTree>
    <p:extLst>
      <p:ext uri="{BB962C8B-B14F-4D97-AF65-F5344CB8AC3E}">
        <p14:creationId xmlns:p14="http://schemas.microsoft.com/office/powerpoint/2010/main" val="3626184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pPr>
              <a:spcBef>
                <a:spcPct val="0"/>
              </a:spcBef>
            </a:pPr>
            <a:r>
              <a:rPr lang="en-GB" altLang="en-US" smtClean="0"/>
              <a:t>Caroline</a:t>
            </a:r>
          </a:p>
        </p:txBody>
      </p:sp>
      <p:sp>
        <p:nvSpPr>
          <p:cNvPr id="1434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582CF4-2A74-4076-B666-89108B4C547E}" type="slidenum">
              <a:rPr lang="en-GB" altLang="en-US" sz="1200" smtClean="0"/>
              <a:pPr/>
              <a:t>45</a:t>
            </a:fld>
            <a:endParaRPr lang="en-GB" altLang="en-US" sz="1200" smtClean="0"/>
          </a:p>
        </p:txBody>
      </p:sp>
    </p:spTree>
    <p:extLst>
      <p:ext uri="{BB962C8B-B14F-4D97-AF65-F5344CB8AC3E}">
        <p14:creationId xmlns:p14="http://schemas.microsoft.com/office/powerpoint/2010/main" val="2974759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have websites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4CD2C-24C9-4768-81B4-98807817A77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162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Contact our team if you need more info</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4CD2C-24C9-4768-81B4-98807817A77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160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4CD2C-24C9-4768-81B4-98807817A77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762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dirty="0">
              <a:solidFill>
                <a:srgbClr val="283C46"/>
              </a:solidFill>
              <a:effectLst/>
              <a:latin typeface="-apple-system"/>
            </a:endParaRPr>
          </a:p>
          <a:p>
            <a:pPr algn="l">
              <a:buFont typeface="Arial" panose="020B0604020202020204" pitchFamily="34" charset="0"/>
              <a:buChar char="•"/>
            </a:pPr>
            <a:r>
              <a:rPr lang="en-GB" b="0" i="0" dirty="0">
                <a:solidFill>
                  <a:srgbClr val="283C46"/>
                </a:solidFill>
                <a:effectLst/>
                <a:latin typeface="-apple-system"/>
              </a:rPr>
              <a:t>Staff shortages</a:t>
            </a:r>
          </a:p>
          <a:p>
            <a:pPr marL="342900" lvl="0" indent="-342900">
              <a:buFont typeface="Symbol" panose="05050102010706020507" pitchFamily="18" charset="2"/>
              <a:buChar char=""/>
            </a:pPr>
            <a:endParaRPr lang="en-GB" sz="1200" dirty="0">
              <a:effectLst/>
              <a:latin typeface="Montserrat" panose="00000500000000000000" pitchFamily="2" charset="0"/>
              <a:ea typeface="Times New Roman" panose="02020603050405020304" pitchFamily="18" charset="0"/>
            </a:endParaRPr>
          </a:p>
          <a:p>
            <a:pPr marL="342900" lvl="0" indent="-342900">
              <a:buFont typeface="Symbol" panose="05050102010706020507" pitchFamily="18" charset="2"/>
              <a:buChar char=""/>
            </a:pPr>
            <a:r>
              <a:rPr lang="en-GB" sz="1200" dirty="0">
                <a:effectLst/>
                <a:latin typeface="Montserrat" panose="00000500000000000000" pitchFamily="2" charset="0"/>
                <a:ea typeface="Times New Roman" panose="02020603050405020304" pitchFamily="18" charset="0"/>
              </a:rPr>
              <a:t>We want to make the Autism (ASC) / ADHD (neuro-divergent/ ND) assessment and support process better so it’s quicker and easier. </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Montserrat" panose="00000500000000000000" pitchFamily="2" charset="0"/>
                <a:ea typeface="Times New Roman" panose="02020603050405020304" pitchFamily="18" charset="0"/>
              </a:rPr>
              <a:t>We’re putting a lot of resource to clear ASC assessment queue</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Montserrat" panose="00000500000000000000" pitchFamily="2" charset="0"/>
                <a:ea typeface="Times New Roman" panose="02020603050405020304" pitchFamily="18" charset="0"/>
              </a:rPr>
              <a:t>We have a plan to remove the need for (long wait for) diagnosis of ASC/ ND to access suitable support</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Montserrat" panose="00000500000000000000" pitchFamily="2" charset="0"/>
                <a:ea typeface="Times New Roman" panose="02020603050405020304" pitchFamily="18" charset="0"/>
              </a:rPr>
              <a:t>We want to keep you updated on what we are doing and how we listened to you</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Montserrat" panose="00000500000000000000" pitchFamily="2" charset="0"/>
                <a:ea typeface="Times New Roman" panose="02020603050405020304" pitchFamily="18" charset="0"/>
              </a:rPr>
              <a:t>We want your opinions on how to get to </a:t>
            </a:r>
            <a:r>
              <a:rPr lang="en-GB" sz="1200">
                <a:effectLst/>
                <a:latin typeface="Montserrat" panose="00000500000000000000" pitchFamily="2" charset="0"/>
                <a:ea typeface="Times New Roman" panose="02020603050405020304" pitchFamily="18" charset="0"/>
              </a:rPr>
              <a:t>better outcomes</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79745-026D-4E95-85EF-0BC866D538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92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Explains the main elements of the project</a:t>
            </a:r>
          </a:p>
          <a:p>
            <a:r>
              <a:rPr lang="en-GB" dirty="0"/>
              <a:t>Vaguely chronological left to right</a:t>
            </a:r>
          </a:p>
          <a:p>
            <a:endParaRPr lang="en-GB" dirty="0"/>
          </a:p>
          <a:p>
            <a:r>
              <a:rPr lang="en-GB" dirty="0"/>
              <a:t>Use zoom (ctrl+) on diagram to go through when presenting on teams/ zoom to make it readable</a:t>
            </a:r>
          </a:p>
          <a:p>
            <a:endParaRPr lang="en-GB" dirty="0"/>
          </a:p>
          <a:p>
            <a:r>
              <a:rPr lang="en-GB" dirty="0"/>
              <a:t>Questions in messages: few mins on collated questions</a:t>
            </a:r>
          </a:p>
          <a:p>
            <a:r>
              <a:rPr lang="en-GB" dirty="0"/>
              <a:t>Reply afterwards in email </a:t>
            </a:r>
          </a:p>
          <a:p>
            <a:endParaRPr lang="en-GB" dirty="0"/>
          </a:p>
          <a:p>
            <a:r>
              <a:rPr lang="en-GB" dirty="0"/>
              <a:t>Tool: Also</a:t>
            </a:r>
          </a:p>
          <a:p>
            <a:r>
              <a:rPr lang="en-GB" dirty="0"/>
              <a:t>ADHD</a:t>
            </a:r>
          </a:p>
          <a:p>
            <a:r>
              <a:rPr lang="en-GB" dirty="0"/>
              <a:t>Developmental Language Disorder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79745-026D-4E95-85EF-0BC866D538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829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https://forms.office.com/Pages/ResponsePage.aspx?id=8ve_JerEBEeliG1wivSiqBaeE7W4YnhAkBlZqmmsp5pUQzRXT09XSklDSkZZOEJXNEZSRFoyVlJXQy4u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EA0D3-18D9-42A8-8B7B-6C50E6F8D3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6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endParaRPr lang="en-GB" altLang="en-US" smtClean="0"/>
          </a:p>
        </p:txBody>
      </p:sp>
      <p:sp>
        <p:nvSpPr>
          <p:cNvPr id="410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EDCBAF8-CDBF-4441-B874-C04DBB5164A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7652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GB" altLang="en-US" smtClean="0"/>
          </a:p>
        </p:txBody>
      </p:sp>
      <p:sp>
        <p:nvSpPr>
          <p:cNvPr id="614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811C737-7896-431E-A09D-47002854E97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82487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smtClean="0"/>
              <a:t> </a:t>
            </a:r>
          </a:p>
          <a:p>
            <a:pPr marL="171450" indent="-171450">
              <a:buFont typeface="Arial" panose="020B0604020202020204" pitchFamily="34" charset="0"/>
              <a:buChar char="•"/>
              <a:defRPr/>
            </a:pPr>
            <a:endParaRPr lang="en-GB" dirty="0" smtClean="0"/>
          </a:p>
          <a:p>
            <a:pPr>
              <a:defRPr/>
            </a:pPr>
            <a:r>
              <a:rPr lang="en-GB" dirty="0" smtClean="0"/>
              <a:t> </a:t>
            </a:r>
          </a:p>
          <a:p>
            <a:pPr marL="171450" indent="-171450">
              <a:buFont typeface="Arial" panose="020B0604020202020204" pitchFamily="34" charset="0"/>
              <a:buChar char="•"/>
              <a:defRPr/>
            </a:pPr>
            <a:endParaRPr lang="en-GB" dirty="0" smtClean="0"/>
          </a:p>
          <a:p>
            <a:pPr>
              <a:defRPr/>
            </a:pPr>
            <a:r>
              <a:rPr lang="en-GB" dirty="0" smtClean="0"/>
              <a:t> </a:t>
            </a:r>
          </a:p>
          <a:p>
            <a:pPr>
              <a:defRPr/>
            </a:pPr>
            <a:endParaRPr lang="en-GB" dirty="0"/>
          </a:p>
        </p:txBody>
      </p:sp>
      <p:sp>
        <p:nvSpPr>
          <p:cNvPr id="819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3B5822-CC75-445E-9954-DE422400577B}"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507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8DF69-FFB1-4D3A-9D8C-5887E79674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90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also support where issues are escalated to: Complaints, mediation and disagreement resolution, tribunals and appeal.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5ADB0-B1FD-47C6-9EB8-49DECE4889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3977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role is to give information and advice on policy and procedure, the SEND legal framework, rights and responsibilities. We give you the information you need to make informed decisions. We are an impartial service so we can’t make decisions on your behalf, and we don’t have any influence over waiting lists or decisions made by other services. We can advise you of your options to help you to navigate the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5ADB0-B1FD-47C6-9EB8-49DECE4889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782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5ADB0-B1FD-47C6-9EB8-49DECE4889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978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p:spPr>
        <p:txBody>
          <a:bodyPr/>
          <a:lstStyle/>
          <a:p>
            <a:endParaRPr lang="en-GB" altLang="en-US" smtClean="0"/>
          </a:p>
        </p:txBody>
      </p:sp>
      <p:sp>
        <p:nvSpPr>
          <p:cNvPr id="512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6E1592-CAB9-4402-92EF-921AEF6714CB}" type="slidenum">
              <a:rPr lang="en-GB" altLang="en-US" sz="1200" smtClean="0"/>
              <a:pPr/>
              <a:t>41</a:t>
            </a:fld>
            <a:endParaRPr lang="en-GB" altLang="en-US" sz="1200" smtClean="0"/>
          </a:p>
        </p:txBody>
      </p:sp>
    </p:spTree>
    <p:extLst>
      <p:ext uri="{BB962C8B-B14F-4D97-AF65-F5344CB8AC3E}">
        <p14:creationId xmlns:p14="http://schemas.microsoft.com/office/powerpoint/2010/main" val="1257565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88224" y="6381330"/>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845915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17253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235862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158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47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86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779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42900"/>
            <a:fld id="{251BC154-C7C5-43AA-A28A-0270843D3DCF}" type="datetimeFigureOut">
              <a:rPr lang="en-GB" smtClean="0"/>
              <a:pPr defTabSz="342900"/>
              <a:t>26/01/2022</a:t>
            </a:fld>
            <a:endParaRPr lang="en-GB"/>
          </a:p>
        </p:txBody>
      </p:sp>
      <p:sp>
        <p:nvSpPr>
          <p:cNvPr id="5" name="Footer Placeholder 4"/>
          <p:cNvSpPr>
            <a:spLocks noGrp="1"/>
          </p:cNvSpPr>
          <p:nvPr>
            <p:ph type="ftr" sz="quarter" idx="11"/>
          </p:nvPr>
        </p:nvSpPr>
        <p:spPr/>
        <p:txBody>
          <a:bodyPr/>
          <a:lstStyle/>
          <a:p>
            <a:pPr defTabSz="342900"/>
            <a:endParaRPr lang="en-GB"/>
          </a:p>
        </p:txBody>
      </p:sp>
      <p:sp>
        <p:nvSpPr>
          <p:cNvPr id="6" name="Slide Number Placeholder 5"/>
          <p:cNvSpPr>
            <a:spLocks noGrp="1"/>
          </p:cNvSpPr>
          <p:nvPr>
            <p:ph type="sldNum" sz="quarter" idx="12"/>
          </p:nvPr>
        </p:nvSpPr>
        <p:spPr/>
        <p:txBody>
          <a:bodyPr/>
          <a:lstStyle/>
          <a:p>
            <a:pPr defTabSz="342900"/>
            <a:fld id="{DE576D39-8FAE-474F-A773-C1730840FC3D}" type="slidenum">
              <a:rPr lang="en-GB" smtClean="0"/>
              <a:pPr defTabSz="34290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391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251BC154-C7C5-43AA-A28A-0270843D3DCF}" type="datetimeFigureOut">
              <a:rPr lang="en-GB" smtClean="0"/>
              <a:pPr defTabSz="342900"/>
              <a:t>26/01/2022</a:t>
            </a:fld>
            <a:endParaRPr lang="en-GB"/>
          </a:p>
        </p:txBody>
      </p:sp>
      <p:sp>
        <p:nvSpPr>
          <p:cNvPr id="5" name="Footer Placeholder 4"/>
          <p:cNvSpPr>
            <a:spLocks noGrp="1"/>
          </p:cNvSpPr>
          <p:nvPr>
            <p:ph type="ftr" sz="quarter" idx="11"/>
          </p:nvPr>
        </p:nvSpPr>
        <p:spPr/>
        <p:txBody>
          <a:bodyPr/>
          <a:lstStyle/>
          <a:p>
            <a:pPr defTabSz="342900"/>
            <a:endParaRPr lang="en-GB"/>
          </a:p>
        </p:txBody>
      </p:sp>
      <p:sp>
        <p:nvSpPr>
          <p:cNvPr id="6" name="Slide Number Placeholder 5"/>
          <p:cNvSpPr>
            <a:spLocks noGrp="1"/>
          </p:cNvSpPr>
          <p:nvPr>
            <p:ph type="sldNum" sz="quarter" idx="12"/>
          </p:nvPr>
        </p:nvSpPr>
        <p:spPr/>
        <p:txBody>
          <a:bodyPr/>
          <a:lstStyle/>
          <a:p>
            <a:pPr defTabSz="342900"/>
            <a:fld id="{DE576D39-8FAE-474F-A773-C1730840FC3D}" type="slidenum">
              <a:rPr lang="en-GB" smtClean="0"/>
              <a:pPr defTabSz="342900"/>
              <a:t>‹#›</a:t>
            </a:fld>
            <a:endParaRPr lang="en-GB"/>
          </a:p>
        </p:txBody>
      </p:sp>
    </p:spTree>
    <p:extLst>
      <p:ext uri="{BB962C8B-B14F-4D97-AF65-F5344CB8AC3E}">
        <p14:creationId xmlns:p14="http://schemas.microsoft.com/office/powerpoint/2010/main" val="891369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251BC154-C7C5-43AA-A28A-0270843D3DCF}" type="datetimeFigureOut">
              <a:rPr lang="en-GB" smtClean="0"/>
              <a:pPr defTabSz="342900"/>
              <a:t>26/01/2022</a:t>
            </a:fld>
            <a:endParaRPr lang="en-GB"/>
          </a:p>
        </p:txBody>
      </p:sp>
      <p:sp>
        <p:nvSpPr>
          <p:cNvPr id="5" name="Footer Placeholder 4"/>
          <p:cNvSpPr>
            <a:spLocks noGrp="1"/>
          </p:cNvSpPr>
          <p:nvPr>
            <p:ph type="ftr" sz="quarter" idx="11"/>
          </p:nvPr>
        </p:nvSpPr>
        <p:spPr/>
        <p:txBody>
          <a:bodyPr/>
          <a:lstStyle/>
          <a:p>
            <a:pPr defTabSz="342900"/>
            <a:endParaRPr lang="en-GB"/>
          </a:p>
        </p:txBody>
      </p:sp>
      <p:sp>
        <p:nvSpPr>
          <p:cNvPr id="6" name="Slide Number Placeholder 5"/>
          <p:cNvSpPr>
            <a:spLocks noGrp="1"/>
          </p:cNvSpPr>
          <p:nvPr>
            <p:ph type="sldNum" sz="quarter" idx="12"/>
          </p:nvPr>
        </p:nvSpPr>
        <p:spPr/>
        <p:txBody>
          <a:bodyPr/>
          <a:lstStyle/>
          <a:p>
            <a:pPr defTabSz="342900"/>
            <a:fld id="{DE576D39-8FAE-474F-A773-C1730840FC3D}" type="slidenum">
              <a:rPr lang="en-GB" smtClean="0"/>
              <a:pPr defTabSz="34290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519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fld id="{251BC154-C7C5-43AA-A28A-0270843D3DCF}" type="datetimeFigureOut">
              <a:rPr lang="en-GB" smtClean="0"/>
              <a:pPr defTabSz="342900"/>
              <a:t>26/01/2022</a:t>
            </a:fld>
            <a:endParaRPr lang="en-GB"/>
          </a:p>
        </p:txBody>
      </p:sp>
      <p:sp>
        <p:nvSpPr>
          <p:cNvPr id="6" name="Footer Placeholder 5"/>
          <p:cNvSpPr>
            <a:spLocks noGrp="1"/>
          </p:cNvSpPr>
          <p:nvPr>
            <p:ph type="ftr" sz="quarter" idx="11"/>
          </p:nvPr>
        </p:nvSpPr>
        <p:spPr/>
        <p:txBody>
          <a:bodyPr/>
          <a:lstStyle/>
          <a:p>
            <a:pPr defTabSz="342900"/>
            <a:endParaRPr lang="en-GB"/>
          </a:p>
        </p:txBody>
      </p:sp>
      <p:sp>
        <p:nvSpPr>
          <p:cNvPr id="7" name="Slide Number Placeholder 6"/>
          <p:cNvSpPr>
            <a:spLocks noGrp="1"/>
          </p:cNvSpPr>
          <p:nvPr>
            <p:ph type="sldNum" sz="quarter" idx="12"/>
          </p:nvPr>
        </p:nvSpPr>
        <p:spPr/>
        <p:txBody>
          <a:bodyPr/>
          <a:lstStyle/>
          <a:p>
            <a:pPr defTabSz="342900"/>
            <a:fld id="{DE576D39-8FAE-474F-A773-C1730840FC3D}" type="slidenum">
              <a:rPr lang="en-GB" smtClean="0"/>
              <a:pPr defTabSz="342900"/>
              <a:t>‹#›</a:t>
            </a:fld>
            <a:endParaRPr lang="en-GB"/>
          </a:p>
        </p:txBody>
      </p:sp>
    </p:spTree>
    <p:extLst>
      <p:ext uri="{BB962C8B-B14F-4D97-AF65-F5344CB8AC3E}">
        <p14:creationId xmlns:p14="http://schemas.microsoft.com/office/powerpoint/2010/main" val="385837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716016" y="6273246"/>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926813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a:fld id="{251BC154-C7C5-43AA-A28A-0270843D3DCF}" type="datetimeFigureOut">
              <a:rPr lang="en-GB" smtClean="0"/>
              <a:pPr defTabSz="342900"/>
              <a:t>26/01/2022</a:t>
            </a:fld>
            <a:endParaRPr lang="en-GB"/>
          </a:p>
        </p:txBody>
      </p:sp>
      <p:sp>
        <p:nvSpPr>
          <p:cNvPr id="8" name="Footer Placeholder 7"/>
          <p:cNvSpPr>
            <a:spLocks noGrp="1"/>
          </p:cNvSpPr>
          <p:nvPr>
            <p:ph type="ftr" sz="quarter" idx="11"/>
          </p:nvPr>
        </p:nvSpPr>
        <p:spPr/>
        <p:txBody>
          <a:bodyPr/>
          <a:lstStyle/>
          <a:p>
            <a:pPr defTabSz="342900"/>
            <a:endParaRPr lang="en-GB"/>
          </a:p>
        </p:txBody>
      </p:sp>
      <p:sp>
        <p:nvSpPr>
          <p:cNvPr id="9" name="Slide Number Placeholder 8"/>
          <p:cNvSpPr>
            <a:spLocks noGrp="1"/>
          </p:cNvSpPr>
          <p:nvPr>
            <p:ph type="sldNum" sz="quarter" idx="12"/>
          </p:nvPr>
        </p:nvSpPr>
        <p:spPr/>
        <p:txBody>
          <a:bodyPr/>
          <a:lstStyle/>
          <a:p>
            <a:pPr defTabSz="342900"/>
            <a:fld id="{DE576D39-8FAE-474F-A773-C1730840FC3D}" type="slidenum">
              <a:rPr lang="en-GB" smtClean="0"/>
              <a:pPr defTabSz="342900"/>
              <a:t>‹#›</a:t>
            </a:fld>
            <a:endParaRPr lang="en-GB"/>
          </a:p>
        </p:txBody>
      </p:sp>
    </p:spTree>
    <p:extLst>
      <p:ext uri="{BB962C8B-B14F-4D97-AF65-F5344CB8AC3E}">
        <p14:creationId xmlns:p14="http://schemas.microsoft.com/office/powerpoint/2010/main" val="76922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342900"/>
            <a:fld id="{251BC154-C7C5-43AA-A28A-0270843D3DCF}" type="datetimeFigureOut">
              <a:rPr lang="en-GB" smtClean="0"/>
              <a:pPr defTabSz="342900"/>
              <a:t>26/01/2022</a:t>
            </a:fld>
            <a:endParaRPr lang="en-GB"/>
          </a:p>
        </p:txBody>
      </p:sp>
      <p:sp>
        <p:nvSpPr>
          <p:cNvPr id="4" name="Footer Placeholder 3"/>
          <p:cNvSpPr>
            <a:spLocks noGrp="1"/>
          </p:cNvSpPr>
          <p:nvPr>
            <p:ph type="ftr" sz="quarter" idx="11"/>
          </p:nvPr>
        </p:nvSpPr>
        <p:spPr/>
        <p:txBody>
          <a:bodyPr/>
          <a:lstStyle/>
          <a:p>
            <a:pPr defTabSz="342900"/>
            <a:endParaRPr lang="en-GB"/>
          </a:p>
        </p:txBody>
      </p:sp>
      <p:sp>
        <p:nvSpPr>
          <p:cNvPr id="5" name="Slide Number Placeholder 4"/>
          <p:cNvSpPr>
            <a:spLocks noGrp="1"/>
          </p:cNvSpPr>
          <p:nvPr>
            <p:ph type="sldNum" sz="quarter" idx="12"/>
          </p:nvPr>
        </p:nvSpPr>
        <p:spPr/>
        <p:txBody>
          <a:bodyPr/>
          <a:lstStyle/>
          <a:p>
            <a:pPr defTabSz="342900"/>
            <a:fld id="{DE576D39-8FAE-474F-A773-C1730840FC3D}" type="slidenum">
              <a:rPr lang="en-GB" smtClean="0"/>
              <a:pPr defTabSz="342900"/>
              <a:t>‹#›</a:t>
            </a:fld>
            <a:endParaRPr lang="en-GB"/>
          </a:p>
        </p:txBody>
      </p:sp>
    </p:spTree>
    <p:extLst>
      <p:ext uri="{BB962C8B-B14F-4D97-AF65-F5344CB8AC3E}">
        <p14:creationId xmlns:p14="http://schemas.microsoft.com/office/powerpoint/2010/main" val="3529421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defTabSz="342900"/>
            <a:fld id="{251BC154-C7C5-43AA-A28A-0270843D3DCF}" type="datetimeFigureOut">
              <a:rPr lang="en-GB" smtClean="0"/>
              <a:pPr defTabSz="342900"/>
              <a:t>26/01/2022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pPr defTabSz="342900"/>
            <a:endParaRPr lang="en-GB"/>
          </a:p>
        </p:txBody>
      </p:sp>
      <p:sp>
        <p:nvSpPr>
          <p:cNvPr id="9" name="Slide Number Placeholder 8"/>
          <p:cNvSpPr>
            <a:spLocks noGrp="1"/>
          </p:cNvSpPr>
          <p:nvPr>
            <p:ph type="sldNum" sz="quarter" idx="12"/>
          </p:nvPr>
        </p:nvSpPr>
        <p:spPr/>
        <p:txBody>
          <a:bodyPr/>
          <a:lstStyle/>
          <a:p>
            <a:pPr defTabSz="342900"/>
            <a:fld id="{DE576D39-8FAE-474F-A773-C1730840FC3D}" type="slidenum">
              <a:rPr lang="en-GB" smtClean="0"/>
              <a:pPr defTabSz="342900"/>
              <a:t>‹#›</a:t>
            </a:fld>
            <a:endParaRPr lang="en-GB"/>
          </a:p>
        </p:txBody>
      </p:sp>
    </p:spTree>
    <p:extLst>
      <p:ext uri="{BB962C8B-B14F-4D97-AF65-F5344CB8AC3E}">
        <p14:creationId xmlns:p14="http://schemas.microsoft.com/office/powerpoint/2010/main" val="4283464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defTabSz="342900"/>
            <a:fld id="{251BC154-C7C5-43AA-A28A-0270843D3DCF}" type="datetimeFigureOut">
              <a:rPr lang="en-GB" smtClean="0"/>
              <a:pPr defTabSz="342900"/>
              <a:t>26/01/2022</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defTabSz="342900"/>
            <a:endParaRPr lang="en-GB">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342900"/>
            <a:fld id="{DE576D39-8FAE-474F-A773-C1730840FC3D}" type="slidenum">
              <a:rPr lang="en-GB" smtClean="0">
                <a:solidFill>
                  <a:srgbClr val="637052"/>
                </a:solidFill>
              </a:rPr>
              <a:pPr defTabSz="342900"/>
              <a:t>‹#›</a:t>
            </a:fld>
            <a:endParaRPr lang="en-GB">
              <a:solidFill>
                <a:srgbClr val="637052"/>
              </a:solidFill>
            </a:endParaRPr>
          </a:p>
        </p:txBody>
      </p:sp>
    </p:spTree>
    <p:extLst>
      <p:ext uri="{BB962C8B-B14F-4D97-AF65-F5344CB8AC3E}">
        <p14:creationId xmlns:p14="http://schemas.microsoft.com/office/powerpoint/2010/main" val="1476707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342900"/>
            <a:fld id="{251BC154-C7C5-43AA-A28A-0270843D3DCF}" type="datetimeFigureOut">
              <a:rPr lang="en-GB" smtClean="0"/>
              <a:pPr defTabSz="342900"/>
              <a:t>26/01/2022</a:t>
            </a:fld>
            <a:endParaRPr lang="en-GB"/>
          </a:p>
        </p:txBody>
      </p:sp>
      <p:sp>
        <p:nvSpPr>
          <p:cNvPr id="6" name="Footer Placeholder 5"/>
          <p:cNvSpPr>
            <a:spLocks noGrp="1"/>
          </p:cNvSpPr>
          <p:nvPr>
            <p:ph type="ftr" sz="quarter" idx="11"/>
          </p:nvPr>
        </p:nvSpPr>
        <p:spPr/>
        <p:txBody>
          <a:bodyPr/>
          <a:lstStyle/>
          <a:p>
            <a:pPr defTabSz="342900"/>
            <a:endParaRPr lang="en-GB"/>
          </a:p>
        </p:txBody>
      </p:sp>
      <p:sp>
        <p:nvSpPr>
          <p:cNvPr id="7" name="Slide Number Placeholder 6"/>
          <p:cNvSpPr>
            <a:spLocks noGrp="1"/>
          </p:cNvSpPr>
          <p:nvPr>
            <p:ph type="sldNum" sz="quarter" idx="12"/>
          </p:nvPr>
        </p:nvSpPr>
        <p:spPr/>
        <p:txBody>
          <a:bodyPr/>
          <a:lstStyle/>
          <a:p>
            <a:pPr defTabSz="342900"/>
            <a:fld id="{DE576D39-8FAE-474F-A773-C1730840FC3D}" type="slidenum">
              <a:rPr lang="en-GB" smtClean="0"/>
              <a:pPr defTabSz="342900"/>
              <a:t>‹#›</a:t>
            </a:fld>
            <a:endParaRPr lang="en-GB"/>
          </a:p>
        </p:txBody>
      </p:sp>
    </p:spTree>
    <p:extLst>
      <p:ext uri="{BB962C8B-B14F-4D97-AF65-F5344CB8AC3E}">
        <p14:creationId xmlns:p14="http://schemas.microsoft.com/office/powerpoint/2010/main" val="457204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251BC154-C7C5-43AA-A28A-0270843D3DCF}" type="datetimeFigureOut">
              <a:rPr lang="en-GB" smtClean="0"/>
              <a:pPr defTabSz="342900"/>
              <a:t>26/01/2022</a:t>
            </a:fld>
            <a:endParaRPr lang="en-GB"/>
          </a:p>
        </p:txBody>
      </p:sp>
      <p:sp>
        <p:nvSpPr>
          <p:cNvPr id="5" name="Footer Placeholder 4"/>
          <p:cNvSpPr>
            <a:spLocks noGrp="1"/>
          </p:cNvSpPr>
          <p:nvPr>
            <p:ph type="ftr" sz="quarter" idx="11"/>
          </p:nvPr>
        </p:nvSpPr>
        <p:spPr/>
        <p:txBody>
          <a:bodyPr/>
          <a:lstStyle/>
          <a:p>
            <a:pPr defTabSz="342900"/>
            <a:endParaRPr lang="en-GB"/>
          </a:p>
        </p:txBody>
      </p:sp>
      <p:sp>
        <p:nvSpPr>
          <p:cNvPr id="6" name="Slide Number Placeholder 5"/>
          <p:cNvSpPr>
            <a:spLocks noGrp="1"/>
          </p:cNvSpPr>
          <p:nvPr>
            <p:ph type="sldNum" sz="quarter" idx="12"/>
          </p:nvPr>
        </p:nvSpPr>
        <p:spPr/>
        <p:txBody>
          <a:bodyPr/>
          <a:lstStyle/>
          <a:p>
            <a:pPr defTabSz="342900"/>
            <a:fld id="{DE576D39-8FAE-474F-A773-C1730840FC3D}" type="slidenum">
              <a:rPr lang="en-GB" smtClean="0"/>
              <a:pPr defTabSz="342900"/>
              <a:t>‹#›</a:t>
            </a:fld>
            <a:endParaRPr lang="en-GB"/>
          </a:p>
        </p:txBody>
      </p:sp>
    </p:spTree>
    <p:extLst>
      <p:ext uri="{BB962C8B-B14F-4D97-AF65-F5344CB8AC3E}">
        <p14:creationId xmlns:p14="http://schemas.microsoft.com/office/powerpoint/2010/main" val="4070413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251BC154-C7C5-43AA-A28A-0270843D3DCF}" type="datetimeFigureOut">
              <a:rPr lang="en-GB" smtClean="0"/>
              <a:pPr defTabSz="342900"/>
              <a:t>26/01/2022</a:t>
            </a:fld>
            <a:endParaRPr lang="en-GB"/>
          </a:p>
        </p:txBody>
      </p:sp>
      <p:sp>
        <p:nvSpPr>
          <p:cNvPr id="5" name="Footer Placeholder 4"/>
          <p:cNvSpPr>
            <a:spLocks noGrp="1"/>
          </p:cNvSpPr>
          <p:nvPr>
            <p:ph type="ftr" sz="quarter" idx="11"/>
          </p:nvPr>
        </p:nvSpPr>
        <p:spPr/>
        <p:txBody>
          <a:bodyPr/>
          <a:lstStyle/>
          <a:p>
            <a:pPr defTabSz="342900"/>
            <a:endParaRPr lang="en-GB"/>
          </a:p>
        </p:txBody>
      </p:sp>
      <p:sp>
        <p:nvSpPr>
          <p:cNvPr id="6" name="Slide Number Placeholder 5"/>
          <p:cNvSpPr>
            <a:spLocks noGrp="1"/>
          </p:cNvSpPr>
          <p:nvPr>
            <p:ph type="sldNum" sz="quarter" idx="12"/>
          </p:nvPr>
        </p:nvSpPr>
        <p:spPr/>
        <p:txBody>
          <a:bodyPr/>
          <a:lstStyle/>
          <a:p>
            <a:pPr defTabSz="342900"/>
            <a:fld id="{DE576D39-8FAE-474F-A773-C1730840FC3D}" type="slidenum">
              <a:rPr lang="en-GB" smtClean="0"/>
              <a:pPr defTabSz="342900"/>
              <a:t>‹#›</a:t>
            </a:fld>
            <a:endParaRPr lang="en-GB"/>
          </a:p>
        </p:txBody>
      </p:sp>
    </p:spTree>
    <p:extLst>
      <p:ext uri="{BB962C8B-B14F-4D97-AF65-F5344CB8AC3E}">
        <p14:creationId xmlns:p14="http://schemas.microsoft.com/office/powerpoint/2010/main" val="1406947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21EDDF98-FDE6-44A6-85A4-0D66DD205ABD}"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endParaRPr>
          </a:p>
        </p:txBody>
      </p:sp>
      <p:sp>
        <p:nvSpPr>
          <p:cNvPr id="6" name="Date Placeholder 3"/>
          <p:cNvSpPr>
            <a:spLocks noGrp="1"/>
          </p:cNvSpPr>
          <p:nvPr>
            <p:ph type="dt" sz="half" idx="12"/>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33DBB76-112F-4BA0-A59D-91E07F07E5DC}" type="datetime1">
              <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1/26/2022</a:t>
            </a:fld>
            <a:endParaRPr kumimoji="0" lang="en-US" sz="1200" b="0" i="0" u="none" strike="noStrike" kern="1200" cap="none" spc="0" normalizeH="0" baseline="0" noProof="0" dirty="0">
              <a:ln>
                <a:noFill/>
              </a:ln>
              <a:solidFill>
                <a:srgbClr val="DFDCB7"/>
              </a:solidFill>
              <a:effectLst/>
              <a:uLnTx/>
              <a:uFillTx/>
              <a:latin typeface="Arial" charset="0"/>
              <a:ea typeface="ＭＳ Ｐゴシック" panose="020B0600070205080204" pitchFamily="34" charset="-128"/>
              <a:cs typeface="+mn-cs"/>
            </a:endParaRPr>
          </a:p>
        </p:txBody>
      </p:sp>
    </p:spTree>
    <p:extLst>
      <p:ext uri="{BB962C8B-B14F-4D97-AF65-F5344CB8AC3E}">
        <p14:creationId xmlns:p14="http://schemas.microsoft.com/office/powerpoint/2010/main" val="3518412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FD7545FE-812D-488C-B1E4-427DCADF6DEC}"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endParaRPr>
          </a:p>
        </p:txBody>
      </p:sp>
      <p:sp>
        <p:nvSpPr>
          <p:cNvPr id="6" name="Date Placeholder 3"/>
          <p:cNvSpPr>
            <a:spLocks noGrp="1"/>
          </p:cNvSpPr>
          <p:nvPr>
            <p:ph type="dt" sz="half" idx="12"/>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0785753-1B46-41CC-B200-570A6FA84FBD}" type="datetime1">
              <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1/26/2022</a:t>
            </a:fld>
            <a:endParaRPr kumimoji="0" lang="en-US" sz="1200" b="0" i="0" u="none" strike="noStrike" kern="1200" cap="none" spc="0" normalizeH="0" baseline="0" noProof="0" dirty="0">
              <a:ln>
                <a:noFill/>
              </a:ln>
              <a:solidFill>
                <a:srgbClr val="DFDCB7"/>
              </a:solidFill>
              <a:effectLst/>
              <a:uLnTx/>
              <a:uFillTx/>
              <a:latin typeface="Arial" charset="0"/>
              <a:ea typeface="ＭＳ Ｐゴシック" panose="020B0600070205080204" pitchFamily="34" charset="-128"/>
              <a:cs typeface="+mn-cs"/>
            </a:endParaRPr>
          </a:p>
        </p:txBody>
      </p:sp>
    </p:spTree>
    <p:extLst>
      <p:ext uri="{BB962C8B-B14F-4D97-AF65-F5344CB8AC3E}">
        <p14:creationId xmlns:p14="http://schemas.microsoft.com/office/powerpoint/2010/main" val="159138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86133018-AEA6-4C54-AE8B-541BBDEF9CFC}"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endParaRPr>
          </a:p>
        </p:txBody>
      </p:sp>
      <p:sp>
        <p:nvSpPr>
          <p:cNvPr id="6" name="Date Placeholder 3"/>
          <p:cNvSpPr>
            <a:spLocks noGrp="1"/>
          </p:cNvSpPr>
          <p:nvPr>
            <p:ph type="dt" sz="half" idx="12"/>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4AF758CF-C349-4F08-8C7E-A9DDBB785722}" type="datetime1">
              <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1/26/2022</a:t>
            </a:fld>
            <a:endParaRPr kumimoji="0" lang="en-US" sz="1200" b="0" i="0" u="none" strike="noStrike" kern="1200" cap="none" spc="0" normalizeH="0" baseline="0" noProof="0" dirty="0">
              <a:ln>
                <a:noFill/>
              </a:ln>
              <a:solidFill>
                <a:srgbClr val="DFDCB7"/>
              </a:solidFill>
              <a:effectLst/>
              <a:uLnTx/>
              <a:uFillTx/>
              <a:latin typeface="Arial" charset="0"/>
              <a:ea typeface="ＭＳ Ｐゴシック" panose="020B0600070205080204" pitchFamily="34" charset="-128"/>
              <a:cs typeface="+mn-cs"/>
            </a:endParaRPr>
          </a:p>
        </p:txBody>
      </p:sp>
    </p:spTree>
    <p:extLst>
      <p:ext uri="{BB962C8B-B14F-4D97-AF65-F5344CB8AC3E}">
        <p14:creationId xmlns:p14="http://schemas.microsoft.com/office/powerpoint/2010/main" val="345553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757EDC-6B31-45E9-BA30-15FF96DD2CB3}"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039326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3AFAC6D0-60C6-43E6-A10D-C20D7E9E6CD6}"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endParaRPr>
          </a:p>
        </p:txBody>
      </p:sp>
      <p:sp>
        <p:nvSpPr>
          <p:cNvPr id="7" name="Date Placeholder 3"/>
          <p:cNvSpPr>
            <a:spLocks noGrp="1"/>
          </p:cNvSpPr>
          <p:nvPr>
            <p:ph type="dt" sz="half" idx="12"/>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576778C-1DFD-444E-97B7-FBD8FE581220}" type="datetime1">
              <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1/26/2022</a:t>
            </a:fld>
            <a:endParaRPr kumimoji="0" lang="en-US" sz="1200" b="0" i="0" u="none" strike="noStrike" kern="1200" cap="none" spc="0" normalizeH="0" baseline="0" noProof="0" dirty="0">
              <a:ln>
                <a:noFill/>
              </a:ln>
              <a:solidFill>
                <a:srgbClr val="DFDCB7"/>
              </a:solidFill>
              <a:effectLst/>
              <a:uLnTx/>
              <a:uFillTx/>
              <a:latin typeface="Arial" charset="0"/>
              <a:ea typeface="ＭＳ Ｐゴシック" panose="020B0600070205080204" pitchFamily="34" charset="-128"/>
              <a:cs typeface="+mn-cs"/>
            </a:endParaRPr>
          </a:p>
        </p:txBody>
      </p:sp>
    </p:spTree>
    <p:extLst>
      <p:ext uri="{BB962C8B-B14F-4D97-AF65-F5344CB8AC3E}">
        <p14:creationId xmlns:p14="http://schemas.microsoft.com/office/powerpoint/2010/main" val="2002014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9D3D8430-71CC-4A00-9996-ECC34491D603}"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endParaRPr>
          </a:p>
        </p:txBody>
      </p:sp>
      <p:sp>
        <p:nvSpPr>
          <p:cNvPr id="9" name="Date Placeholder 3"/>
          <p:cNvSpPr>
            <a:spLocks noGrp="1"/>
          </p:cNvSpPr>
          <p:nvPr>
            <p:ph type="dt" sz="half" idx="12"/>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93058B8-019F-4DB7-AA1A-5F4F139999C9}" type="datetime1">
              <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1/26/2022</a:t>
            </a:fld>
            <a:endParaRPr kumimoji="0" lang="en-US" sz="1200" b="0" i="0" u="none" strike="noStrike" kern="1200" cap="none" spc="0" normalizeH="0" baseline="0" noProof="0" dirty="0">
              <a:ln>
                <a:noFill/>
              </a:ln>
              <a:solidFill>
                <a:srgbClr val="DFDCB7"/>
              </a:solidFill>
              <a:effectLst/>
              <a:uLnTx/>
              <a:uFillTx/>
              <a:latin typeface="Arial" charset="0"/>
              <a:ea typeface="ＭＳ Ｐゴシック" panose="020B0600070205080204" pitchFamily="34" charset="-128"/>
              <a:cs typeface="+mn-cs"/>
            </a:endParaRPr>
          </a:p>
        </p:txBody>
      </p:sp>
    </p:spTree>
    <p:extLst>
      <p:ext uri="{BB962C8B-B14F-4D97-AF65-F5344CB8AC3E}">
        <p14:creationId xmlns:p14="http://schemas.microsoft.com/office/powerpoint/2010/main" val="4209807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E4A67970-2F82-48E8-B8F3-F8F871C6BCDC}"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endParaRPr>
          </a:p>
        </p:txBody>
      </p:sp>
      <p:sp>
        <p:nvSpPr>
          <p:cNvPr id="5" name="Date Placeholder 3"/>
          <p:cNvSpPr>
            <a:spLocks noGrp="1"/>
          </p:cNvSpPr>
          <p:nvPr>
            <p:ph type="dt" sz="half" idx="12"/>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6CB64A1-68CE-4825-B716-8C3E6759757F}" type="datetime1">
              <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1/26/2022</a:t>
            </a:fld>
            <a:endParaRPr kumimoji="0" lang="en-US" sz="1200" b="0" i="0" u="none" strike="noStrike" kern="1200" cap="none" spc="0" normalizeH="0" baseline="0" noProof="0" dirty="0">
              <a:ln>
                <a:noFill/>
              </a:ln>
              <a:solidFill>
                <a:srgbClr val="DFDCB7"/>
              </a:solidFill>
              <a:effectLst/>
              <a:uLnTx/>
              <a:uFillTx/>
              <a:latin typeface="Arial" charset="0"/>
              <a:ea typeface="ＭＳ Ｐゴシック" panose="020B0600070205080204" pitchFamily="34" charset="-128"/>
              <a:cs typeface="+mn-cs"/>
            </a:endParaRPr>
          </a:p>
        </p:txBody>
      </p:sp>
    </p:spTree>
    <p:extLst>
      <p:ext uri="{BB962C8B-B14F-4D97-AF65-F5344CB8AC3E}">
        <p14:creationId xmlns:p14="http://schemas.microsoft.com/office/powerpoint/2010/main" val="118898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BEE2EC3D-8D99-4875-B7B7-CBEF266A937E}"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endParaRPr>
          </a:p>
        </p:txBody>
      </p:sp>
      <p:sp>
        <p:nvSpPr>
          <p:cNvPr id="4" name="Date Placeholder 3"/>
          <p:cNvSpPr>
            <a:spLocks noGrp="1"/>
          </p:cNvSpPr>
          <p:nvPr>
            <p:ph type="dt" sz="half" idx="12"/>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C55C11C-9530-4746-98DB-C80F2ABF6A1A}" type="datetime1">
              <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1/26/2022</a:t>
            </a:fld>
            <a:endParaRPr kumimoji="0" lang="en-US" sz="1200" b="0" i="0" u="none" strike="noStrike" kern="1200" cap="none" spc="0" normalizeH="0" baseline="0" noProof="0" dirty="0">
              <a:ln>
                <a:noFill/>
              </a:ln>
              <a:solidFill>
                <a:srgbClr val="DFDCB7"/>
              </a:solidFill>
              <a:effectLst/>
              <a:uLnTx/>
              <a:uFillTx/>
              <a:latin typeface="Arial" charset="0"/>
              <a:ea typeface="ＭＳ Ｐゴシック" panose="020B0600070205080204" pitchFamily="34" charset="-128"/>
              <a:cs typeface="+mn-cs"/>
            </a:endParaRPr>
          </a:p>
        </p:txBody>
      </p:sp>
    </p:spTree>
    <p:extLst>
      <p:ext uri="{BB962C8B-B14F-4D97-AF65-F5344CB8AC3E}">
        <p14:creationId xmlns:p14="http://schemas.microsoft.com/office/powerpoint/2010/main" val="1838871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57DB89AF-9166-44C9-8B67-6D9E1D21CC39}"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6" name="Footer Placeholder 4"/>
          <p:cNvSpPr>
            <a:spLocks noGrp="1"/>
          </p:cNvSpPr>
          <p:nvPr>
            <p:ph type="ftr" sz="quarter" idx="15"/>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endParaRPr>
          </a:p>
        </p:txBody>
      </p:sp>
      <p:sp>
        <p:nvSpPr>
          <p:cNvPr id="7" name="Date Placeholder 3"/>
          <p:cNvSpPr>
            <a:spLocks noGrp="1"/>
          </p:cNvSpPr>
          <p:nvPr>
            <p:ph type="dt" sz="half" idx="16"/>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52E520E-5920-4DEE-88B3-ED42D14E9E24}" type="datetime1">
              <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1/26/2022</a:t>
            </a:fld>
            <a:endParaRPr kumimoji="0" lang="en-US" sz="1200" b="0" i="0" u="none" strike="noStrike" kern="1200" cap="none" spc="0" normalizeH="0" baseline="0" noProof="0" dirty="0">
              <a:ln>
                <a:noFill/>
              </a:ln>
              <a:solidFill>
                <a:srgbClr val="DFDCB7"/>
              </a:solidFill>
              <a:effectLst/>
              <a:uLnTx/>
              <a:uFillTx/>
              <a:latin typeface="Arial" charset="0"/>
              <a:ea typeface="ＭＳ Ｐゴシック" panose="020B0600070205080204" pitchFamily="34" charset="-128"/>
              <a:cs typeface="+mn-cs"/>
            </a:endParaRPr>
          </a:p>
        </p:txBody>
      </p:sp>
    </p:spTree>
    <p:extLst>
      <p:ext uri="{BB962C8B-B14F-4D97-AF65-F5344CB8AC3E}">
        <p14:creationId xmlns:p14="http://schemas.microsoft.com/office/powerpoint/2010/main" val="2793317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1411F3BF-2F22-4342-943E-25462EDC227D}"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endParaRPr>
          </a:p>
        </p:txBody>
      </p:sp>
      <p:sp>
        <p:nvSpPr>
          <p:cNvPr id="7" name="Date Placeholder 3"/>
          <p:cNvSpPr>
            <a:spLocks noGrp="1"/>
          </p:cNvSpPr>
          <p:nvPr>
            <p:ph type="dt" sz="half" idx="12"/>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DAE06CFF-2302-47E7-9DBA-58259EE333F8}" type="datetime1">
              <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1/26/2022</a:t>
            </a:fld>
            <a:endParaRPr kumimoji="0" lang="en-US" sz="1200" b="0" i="0" u="none" strike="noStrike" kern="1200" cap="none" spc="0" normalizeH="0" baseline="0" noProof="0" dirty="0">
              <a:ln>
                <a:noFill/>
              </a:ln>
              <a:solidFill>
                <a:srgbClr val="DFDCB7"/>
              </a:solidFill>
              <a:effectLst/>
              <a:uLnTx/>
              <a:uFillTx/>
              <a:latin typeface="Arial" charset="0"/>
              <a:ea typeface="ＭＳ Ｐゴシック" panose="020B0600070205080204" pitchFamily="34" charset="-128"/>
              <a:cs typeface="+mn-cs"/>
            </a:endParaRPr>
          </a:p>
        </p:txBody>
      </p:sp>
    </p:spTree>
    <p:extLst>
      <p:ext uri="{BB962C8B-B14F-4D97-AF65-F5344CB8AC3E}">
        <p14:creationId xmlns:p14="http://schemas.microsoft.com/office/powerpoint/2010/main" val="1331283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58FF2FD7-4565-4E4C-A00D-5E2833B26A81}"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endParaRPr>
          </a:p>
        </p:txBody>
      </p:sp>
      <p:sp>
        <p:nvSpPr>
          <p:cNvPr id="6" name="Date Placeholder 3"/>
          <p:cNvSpPr>
            <a:spLocks noGrp="1"/>
          </p:cNvSpPr>
          <p:nvPr>
            <p:ph type="dt" sz="half" idx="12"/>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04217D0-EB0C-4959-B7BD-A1F3DBA3FAF7}" type="datetime1">
              <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1/26/2022</a:t>
            </a:fld>
            <a:endParaRPr kumimoji="0" lang="en-US" sz="1200" b="0" i="0" u="none" strike="noStrike" kern="1200" cap="none" spc="0" normalizeH="0" baseline="0" noProof="0" dirty="0">
              <a:ln>
                <a:noFill/>
              </a:ln>
              <a:solidFill>
                <a:srgbClr val="DFDCB7"/>
              </a:solidFill>
              <a:effectLst/>
              <a:uLnTx/>
              <a:uFillTx/>
              <a:latin typeface="Arial" charset="0"/>
              <a:ea typeface="ＭＳ Ｐゴシック" panose="020B0600070205080204" pitchFamily="34" charset="-128"/>
              <a:cs typeface="+mn-cs"/>
            </a:endParaRPr>
          </a:p>
        </p:txBody>
      </p:sp>
    </p:spTree>
    <p:extLst>
      <p:ext uri="{BB962C8B-B14F-4D97-AF65-F5344CB8AC3E}">
        <p14:creationId xmlns:p14="http://schemas.microsoft.com/office/powerpoint/2010/main" val="4203436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5701352-4794-42EB-B44C-8C1B1F9D94B3}"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endParaRPr>
          </a:p>
        </p:txBody>
      </p:sp>
      <p:sp>
        <p:nvSpPr>
          <p:cNvPr id="6" name="Date Placeholder 3"/>
          <p:cNvSpPr>
            <a:spLocks noGrp="1"/>
          </p:cNvSpPr>
          <p:nvPr>
            <p:ph type="dt" sz="half" idx="12"/>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359D7C3-D9B8-47C2-8C18-509CF94F9A40}" type="datetime1">
              <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1/26/2022</a:t>
            </a:fld>
            <a:endParaRPr kumimoji="0" lang="en-US" sz="1200" b="0" i="0" u="none" strike="noStrike" kern="1200" cap="none" spc="0" normalizeH="0" baseline="0" noProof="0" dirty="0">
              <a:ln>
                <a:noFill/>
              </a:ln>
              <a:solidFill>
                <a:srgbClr val="DFDCB7"/>
              </a:solidFill>
              <a:effectLst/>
              <a:uLnTx/>
              <a:uFillTx/>
              <a:latin typeface="Arial" charset="0"/>
              <a:ea typeface="ＭＳ Ｐゴシック" panose="020B0600070205080204" pitchFamily="34" charset="-128"/>
              <a:cs typeface="+mn-cs"/>
            </a:endParaRPr>
          </a:p>
        </p:txBody>
      </p:sp>
    </p:spTree>
    <p:extLst>
      <p:ext uri="{BB962C8B-B14F-4D97-AF65-F5344CB8AC3E}">
        <p14:creationId xmlns:p14="http://schemas.microsoft.com/office/powerpoint/2010/main" val="1001751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61DDD9-4D19-440F-B3DD-8923D10273CD}" type="datetimeFigureOut">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26/01/2022</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9B25D-5CED-41BB-8D7B-3837E94B74C9}" type="slidenum">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375349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61DDD9-4D19-440F-B3DD-8923D10273CD}" type="datetimeFigureOut">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26/01/2022</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9B25D-5CED-41BB-8D7B-3837E94B74C9}" type="slidenum">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372980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757EDC-6B31-45E9-BA30-15FF96DD2CB3}" type="datetimeFigureOut">
              <a:rPr lang="en-GB" smtClean="0"/>
              <a:t>26/01/2022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584119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61DDD9-4D19-440F-B3DD-8923D10273CD}" type="datetimeFigureOut">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26/01/2022</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9B25D-5CED-41BB-8D7B-3837E94B74C9}" type="slidenum">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3483201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61DDD9-4D19-440F-B3DD-8923D10273CD}" type="datetimeFigureOut">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26/01/2022</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9B25D-5CED-41BB-8D7B-3837E94B74C9}" type="slidenum">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3879036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61DDD9-4D19-440F-B3DD-8923D10273CD}" type="datetimeFigureOut">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26/01/2022</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9B25D-5CED-41BB-8D7B-3837E94B74C9}" type="slidenum">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266403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61DDD9-4D19-440F-B3DD-8923D10273CD}" type="datetimeFigureOut">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26/01/2022</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9B25D-5CED-41BB-8D7B-3837E94B74C9}" type="slidenum">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2716646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61DDD9-4D19-440F-B3DD-8923D10273CD}" type="datetimeFigureOut">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26/01/2022</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9B25D-5CED-41BB-8D7B-3837E94B74C9}" type="slidenum">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19180255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61DDD9-4D19-440F-B3DD-8923D10273CD}" type="datetimeFigureOut">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26/01/2022</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9B25D-5CED-41BB-8D7B-3837E94B74C9}" type="slidenum">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1221579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61DDD9-4D19-440F-B3DD-8923D10273CD}" type="datetimeFigureOut">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26/01/2022</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9B25D-5CED-41BB-8D7B-3837E94B74C9}" type="slidenum">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2850995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61DDD9-4D19-440F-B3DD-8923D10273CD}" type="datetimeFigureOut">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26/01/2022</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9B25D-5CED-41BB-8D7B-3837E94B74C9}" type="slidenum">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2581604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61DDD9-4D19-440F-B3DD-8923D10273CD}" type="datetimeFigureOut">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26/01/2022</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9B25D-5CED-41BB-8D7B-3837E94B74C9}" type="slidenum">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32357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5400" b="1" cap="all" baseline="0">
                <a:solidFill>
                  <a:srgbClr val="FFFFFF"/>
                </a:solidFill>
              </a:defRPr>
            </a:lvl1pPr>
          </a:lstStyle>
          <a:p>
            <a:r>
              <a:rPr lang="en-US" noProof="0"/>
              <a:t>Click to edit Master title style</a:t>
            </a:r>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AB3A824-1A51-4B26-AD58-A6D8E14F6C04}" type="datetimeFigureOut">
              <a:rPr kumimoji="0" lang="en-US" sz="9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9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orbel" panose="020B0503020204020204"/>
                <a:ea typeface="+mn-ea"/>
                <a:cs typeface="+mn-cs"/>
              </a:rPr>
              <a:t>
              </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9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37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757EDC-6B31-45E9-BA30-15FF96DD2CB3}" type="datetimeFigureOut">
              <a:rPr lang="en-GB" smtClean="0"/>
              <a:t>26/01/2022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39749648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D162C4-EDD9-4389-A98B-B87ECEA2A816}" type="datetimeFigureOut">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rPr>
              <a: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80035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5400" b="0" cap="all" baseline="0"/>
            </a:lvl1pPr>
          </a:lstStyle>
          <a:p>
            <a:r>
              <a:rPr lang="en-US" noProof="0"/>
              <a:t>Click to edit Master title style</a:t>
            </a:r>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5059C3-6A89-4494-99FF-5A4D6FFD50EB}" type="datetimeFigureOut">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rPr>
              <a: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7893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954B2F-12DE-47F5-8894-472B206D2E1E}" type="datetimeFigureOut">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rPr>
              <a:t>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24351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noProof="0"/>
              <a:t>Click to edit Master title style</a:t>
            </a:r>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BC1C18-307B-4F68-A007-B5B542270E8D}" type="datetimeFigureOut">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rPr>
              <a:t>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32874325"/>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AF3416-4057-4DAA-829D-4CA07428D088}" type="datetimeFigureOut">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82728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1D9284-D300-4297-87F7-E791DCC15DB1}" type="datetimeFigureOut">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rPr>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919300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noProof="0"/>
              <a:t>Click to edit Master title style</a:t>
            </a:r>
          </a:p>
        </p:txBody>
      </p:sp>
      <p:sp>
        <p:nvSpPr>
          <p:cNvPr id="3" name="Content Placeholder 2"/>
          <p:cNvSpPr>
            <a:spLocks noGrp="1"/>
          </p:cNvSpPr>
          <p:nvPr>
            <p:ph idx="1"/>
          </p:nvPr>
        </p:nvSpPr>
        <p:spPr>
          <a:xfrm>
            <a:off x="4389119" y="1097280"/>
            <a:ext cx="3909060"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D525BB-DA17-4BA0-B3C8-3AC3ABC827E6}" type="datetimeFigureOut">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rPr>
              <a:t>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31382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noProof="0"/>
              <a:t>Click to edit Master title style</a:t>
            </a:r>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6C4C9A-3960-41CF-A4E9-2A8FB932454B}" type="datetimeFigureOut">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rPr>
              <a:t>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202398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Vertical Text Placeholder 2"/>
          <p:cNvSpPr>
            <a:spLocks noGrp="1"/>
          </p:cNvSpPr>
          <p:nvPr>
            <p:ph type="body" orient="vert" idx="1"/>
          </p:nvPr>
        </p:nvSpPr>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57E33E-8B18-4087-B112-809917729534}" type="datetimeFigureOut">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rPr>
              <a: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131934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FFE419-2371-464F-8239-3959401C3561}" type="datetimeFigureOut">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rPr>
              <a: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0505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757EDC-6B31-45E9-BA30-15FF96DD2CB3}" type="datetimeFigureOut">
              <a:rPr lang="en-GB" smtClean="0"/>
              <a:t>26/01/2022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431564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4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pPr defTabSz="685800"/>
            <a:endParaRPr lang="en-GB">
              <a:solidFill>
                <a:prstClr val="black"/>
              </a:solidFill>
            </a:endParaRPr>
          </a:p>
        </p:txBody>
      </p:sp>
      <p:sp>
        <p:nvSpPr>
          <p:cNvPr id="6" name="Slide Number Placeholder 5"/>
          <p:cNvSpPr>
            <a:spLocks noGrp="1"/>
          </p:cNvSpPr>
          <p:nvPr>
            <p:ph type="sldNum" sz="quarter" idx="12"/>
          </p:nvPr>
        </p:nvSpPr>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3315167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5" name="Footer Placeholder 4"/>
          <p:cNvSpPr>
            <a:spLocks noGrp="1"/>
          </p:cNvSpPr>
          <p:nvPr>
            <p:ph type="ftr" sz="quarter" idx="11"/>
          </p:nvPr>
        </p:nvSpPr>
        <p:spPr/>
        <p:txBody>
          <a:bodyPr/>
          <a:lstStyle/>
          <a:p>
            <a:pPr defTabSz="685800"/>
            <a:endParaRPr lang="en-GB">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28890698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5" name="Footer Placeholder 4"/>
          <p:cNvSpPr>
            <a:spLocks noGrp="1"/>
          </p:cNvSpPr>
          <p:nvPr>
            <p:ph type="ftr" sz="quarter" idx="11"/>
          </p:nvPr>
        </p:nvSpPr>
        <p:spPr/>
        <p:txBody>
          <a:bodyPr/>
          <a:lstStyle/>
          <a:p>
            <a:pPr defTabSz="685800"/>
            <a:endParaRPr lang="en-GB">
              <a:solidFill>
                <a:prstClr val="black"/>
              </a:solidFill>
            </a:endParaRPr>
          </a:p>
        </p:txBody>
      </p:sp>
      <p:sp>
        <p:nvSpPr>
          <p:cNvPr id="6" name="Slide Number Placeholder 5"/>
          <p:cNvSpPr>
            <a:spLocks noGrp="1"/>
          </p:cNvSpPr>
          <p:nvPr>
            <p:ph type="sldNum" sz="quarter" idx="12"/>
          </p:nvPr>
        </p:nvSpPr>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34617303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buClr>
                <a:schemeClr val="accent1">
                  <a:lumMod val="75000"/>
                </a:schemeClr>
              </a:buClr>
              <a:defRPr sz="1350"/>
            </a:lvl1pPr>
            <a:lvl2pPr>
              <a:buClr>
                <a:schemeClr val="accent1">
                  <a:lumMod val="75000"/>
                </a:schemeClr>
              </a:buClr>
              <a:defRPr sz="1200"/>
            </a:lvl2pPr>
            <a:lvl3pPr>
              <a:buClr>
                <a:schemeClr val="accent1">
                  <a:lumMod val="75000"/>
                </a:schemeClr>
              </a:buClr>
              <a:defRPr sz="1050"/>
            </a:lvl3pPr>
            <a:lvl4pPr>
              <a:buClr>
                <a:schemeClr val="accent1">
                  <a:lumMod val="75000"/>
                </a:schemeClr>
              </a:buClr>
              <a:defRPr sz="900"/>
            </a:lvl4pPr>
            <a:lvl5pPr>
              <a:buClr>
                <a:schemeClr val="accent1">
                  <a:lumMod val="75000"/>
                </a:schemeClr>
              </a:buCl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buClr>
                <a:schemeClr val="accent1">
                  <a:lumMod val="75000"/>
                </a:schemeClr>
              </a:buClr>
              <a:defRPr sz="1350"/>
            </a:lvl1pPr>
            <a:lvl2pPr>
              <a:buClr>
                <a:schemeClr val="accent1">
                  <a:lumMod val="75000"/>
                </a:schemeClr>
              </a:buClr>
              <a:defRPr sz="1200"/>
            </a:lvl2pPr>
            <a:lvl3pPr>
              <a:buClr>
                <a:schemeClr val="accent1">
                  <a:lumMod val="75000"/>
                </a:schemeClr>
              </a:buClr>
              <a:defRPr sz="1050"/>
            </a:lvl3pPr>
            <a:lvl4pPr>
              <a:buClr>
                <a:schemeClr val="accent1">
                  <a:lumMod val="75000"/>
                </a:schemeClr>
              </a:buClr>
              <a:defRPr sz="900"/>
            </a:lvl4pPr>
            <a:lvl5pPr>
              <a:buClr>
                <a:schemeClr val="accent1">
                  <a:lumMod val="75000"/>
                </a:schemeClr>
              </a:buCl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6" name="Footer Placeholder 5"/>
          <p:cNvSpPr>
            <a:spLocks noGrp="1"/>
          </p:cNvSpPr>
          <p:nvPr>
            <p:ph type="ftr" sz="quarter" idx="11"/>
          </p:nvPr>
        </p:nvSpPr>
        <p:spPr/>
        <p:txBody>
          <a:bodyPr/>
          <a:lstStyle/>
          <a:p>
            <a:pPr defTabSz="685800"/>
            <a:endParaRPr lang="en-GB">
              <a:solidFill>
                <a:prstClr val="black"/>
              </a:solidFill>
            </a:endParaRPr>
          </a:p>
        </p:txBody>
      </p:sp>
      <p:sp>
        <p:nvSpPr>
          <p:cNvPr id="7" name="Slide Number Placeholder 6"/>
          <p:cNvSpPr>
            <a:spLocks noGrp="1"/>
          </p:cNvSpPr>
          <p:nvPr>
            <p:ph type="sldNum" sz="quarter" idx="12"/>
          </p:nvPr>
        </p:nvSpPr>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39876582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buClr>
                <a:schemeClr val="accent1">
                  <a:lumMod val="75000"/>
                </a:schemeClr>
              </a:buClr>
              <a:defRPr sz="1350"/>
            </a:lvl1pPr>
            <a:lvl2pPr>
              <a:buClr>
                <a:schemeClr val="accent1">
                  <a:lumMod val="75000"/>
                </a:schemeClr>
              </a:buClr>
              <a:defRPr sz="1200"/>
            </a:lvl2pPr>
            <a:lvl3pPr>
              <a:buClr>
                <a:schemeClr val="accent1">
                  <a:lumMod val="75000"/>
                </a:schemeClr>
              </a:buClr>
              <a:defRPr sz="1050"/>
            </a:lvl3pPr>
            <a:lvl4pPr>
              <a:buClr>
                <a:schemeClr val="accent1">
                  <a:lumMod val="75000"/>
                </a:schemeClr>
              </a:buClr>
              <a:defRPr sz="900"/>
            </a:lvl4pPr>
            <a:lvl5pPr>
              <a:buClr>
                <a:schemeClr val="accent1">
                  <a:lumMod val="75000"/>
                </a:schemeClr>
              </a:buCl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buClr>
                <a:schemeClr val="accent1">
                  <a:lumMod val="75000"/>
                </a:schemeClr>
              </a:buClr>
              <a:defRPr sz="1350"/>
            </a:lvl1pPr>
            <a:lvl2pPr>
              <a:buClr>
                <a:schemeClr val="accent1">
                  <a:lumMod val="75000"/>
                </a:schemeClr>
              </a:buClr>
              <a:defRPr sz="1200"/>
            </a:lvl2pPr>
            <a:lvl3pPr>
              <a:buClr>
                <a:schemeClr val="accent1">
                  <a:lumMod val="75000"/>
                </a:schemeClr>
              </a:buClr>
              <a:defRPr sz="1050"/>
            </a:lvl3pPr>
            <a:lvl4pPr>
              <a:buClr>
                <a:schemeClr val="accent1">
                  <a:lumMod val="75000"/>
                </a:schemeClr>
              </a:buClr>
              <a:defRPr sz="900"/>
            </a:lvl4pPr>
            <a:lvl5pPr>
              <a:buClr>
                <a:schemeClr val="accent1">
                  <a:lumMod val="75000"/>
                </a:schemeClr>
              </a:buCl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8" name="Footer Placeholder 7"/>
          <p:cNvSpPr>
            <a:spLocks noGrp="1"/>
          </p:cNvSpPr>
          <p:nvPr>
            <p:ph type="ftr" sz="quarter" idx="11"/>
          </p:nvPr>
        </p:nvSpPr>
        <p:spPr/>
        <p:txBody>
          <a:bodyPr/>
          <a:lstStyle/>
          <a:p>
            <a:pPr defTabSz="685800"/>
            <a:endParaRPr lang="en-GB">
              <a:solidFill>
                <a:prstClr val="black"/>
              </a:solidFill>
            </a:endParaRPr>
          </a:p>
        </p:txBody>
      </p:sp>
      <p:sp>
        <p:nvSpPr>
          <p:cNvPr id="9" name="Slide Number Placeholder 8"/>
          <p:cNvSpPr>
            <a:spLocks noGrp="1"/>
          </p:cNvSpPr>
          <p:nvPr>
            <p:ph type="sldNum" sz="quarter" idx="12"/>
          </p:nvPr>
        </p:nvSpPr>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80194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4" name="Footer Placeholder 3"/>
          <p:cNvSpPr>
            <a:spLocks noGrp="1"/>
          </p:cNvSpPr>
          <p:nvPr>
            <p:ph type="ftr" sz="quarter" idx="11"/>
          </p:nvPr>
        </p:nvSpPr>
        <p:spPr/>
        <p:txBody>
          <a:bodyPr/>
          <a:lstStyle/>
          <a:p>
            <a:pPr defTabSz="685800"/>
            <a:endParaRPr lang="en-GB">
              <a:solidFill>
                <a:prstClr val="black"/>
              </a:solidFill>
            </a:endParaRPr>
          </a:p>
        </p:txBody>
      </p:sp>
      <p:sp>
        <p:nvSpPr>
          <p:cNvPr id="5" name="Slide Number Placeholder 4"/>
          <p:cNvSpPr>
            <a:spLocks noGrp="1"/>
          </p:cNvSpPr>
          <p:nvPr>
            <p:ph type="sldNum" sz="quarter" idx="12"/>
          </p:nvPr>
        </p:nvSpPr>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35605519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3" name="Footer Placeholder 2"/>
          <p:cNvSpPr>
            <a:spLocks noGrp="1"/>
          </p:cNvSpPr>
          <p:nvPr>
            <p:ph type="ftr" sz="quarter" idx="11"/>
          </p:nvPr>
        </p:nvSpPr>
        <p:spPr/>
        <p:txBody>
          <a:bodyPr/>
          <a:lstStyle/>
          <a:p>
            <a:pPr defTabSz="685800"/>
            <a:endParaRPr lang="en-GB">
              <a:solidFill>
                <a:prstClr val="black"/>
              </a:solidFill>
            </a:endParaRPr>
          </a:p>
        </p:txBody>
      </p:sp>
      <p:sp>
        <p:nvSpPr>
          <p:cNvPr id="4" name="Slide Number Placeholder 3"/>
          <p:cNvSpPr>
            <a:spLocks noGrp="1"/>
          </p:cNvSpPr>
          <p:nvPr>
            <p:ph type="sldNum" sz="quarter" idx="12"/>
          </p:nvPr>
        </p:nvSpPr>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23635437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6" name="Footer Placeholder 5"/>
          <p:cNvSpPr>
            <a:spLocks noGrp="1"/>
          </p:cNvSpPr>
          <p:nvPr>
            <p:ph type="ftr" sz="quarter" idx="11"/>
          </p:nvPr>
        </p:nvSpPr>
        <p:spPr/>
        <p:txBody>
          <a:bodyPr/>
          <a:lstStyle/>
          <a:p>
            <a:pPr defTabSz="685800"/>
            <a:endParaRPr lang="en-GB">
              <a:solidFill>
                <a:prstClr val="black"/>
              </a:solidFill>
            </a:endParaRPr>
          </a:p>
        </p:txBody>
      </p:sp>
      <p:sp>
        <p:nvSpPr>
          <p:cNvPr id="7" name="Slide Number Placeholder 6"/>
          <p:cNvSpPr>
            <a:spLocks noGrp="1"/>
          </p:cNvSpPr>
          <p:nvPr>
            <p:ph type="sldNum" sz="quarter" idx="12"/>
          </p:nvPr>
        </p:nvSpPr>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6763381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6" name="Footer Placeholder 5"/>
          <p:cNvSpPr>
            <a:spLocks noGrp="1"/>
          </p:cNvSpPr>
          <p:nvPr>
            <p:ph type="ftr" sz="quarter" idx="11"/>
          </p:nvPr>
        </p:nvSpPr>
        <p:spPr/>
        <p:txBody>
          <a:bodyPr/>
          <a:lstStyle/>
          <a:p>
            <a:pPr defTabSz="685800"/>
            <a:endParaRPr lang="en-GB">
              <a:solidFill>
                <a:prstClr val="black"/>
              </a:solidFill>
            </a:endParaRPr>
          </a:p>
        </p:txBody>
      </p:sp>
      <p:sp>
        <p:nvSpPr>
          <p:cNvPr id="7" name="Slide Number Placeholder 6"/>
          <p:cNvSpPr>
            <a:spLocks noGrp="1"/>
          </p:cNvSpPr>
          <p:nvPr>
            <p:ph type="sldNum" sz="quarter" idx="12"/>
          </p:nvPr>
        </p:nvSpPr>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42384531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6" name="Footer Placeholder 5"/>
          <p:cNvSpPr>
            <a:spLocks noGrp="1"/>
          </p:cNvSpPr>
          <p:nvPr>
            <p:ph type="ftr" sz="quarter" idx="11"/>
          </p:nvPr>
        </p:nvSpPr>
        <p:spPr/>
        <p:txBody>
          <a:bodyPr/>
          <a:lstStyle/>
          <a:p>
            <a:pPr defTabSz="685800"/>
            <a:endParaRPr lang="en-GB">
              <a:solidFill>
                <a:prstClr val="black"/>
              </a:solidFill>
            </a:endParaRPr>
          </a:p>
        </p:txBody>
      </p:sp>
      <p:sp>
        <p:nvSpPr>
          <p:cNvPr id="7" name="Slide Number Placeholder 6"/>
          <p:cNvSpPr>
            <a:spLocks noGrp="1"/>
          </p:cNvSpPr>
          <p:nvPr>
            <p:ph type="sldNum" sz="quarter" idx="12"/>
          </p:nvPr>
        </p:nvSpPr>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4158431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7EDC-6B31-45E9-BA30-15FF96DD2CB3}" type="datetimeFigureOut">
              <a:rPr lang="en-GB" smtClean="0"/>
              <a:t>26/01/2022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851804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5" name="Footer Placeholder 4"/>
          <p:cNvSpPr>
            <a:spLocks noGrp="1"/>
          </p:cNvSpPr>
          <p:nvPr>
            <p:ph type="ftr" sz="quarter" idx="11"/>
          </p:nvPr>
        </p:nvSpPr>
        <p:spPr/>
        <p:txBody>
          <a:bodyPr/>
          <a:lstStyle/>
          <a:p>
            <a:pPr defTabSz="685800"/>
            <a:endParaRPr lang="en-GB">
              <a:solidFill>
                <a:prstClr val="black"/>
              </a:solidFill>
            </a:endParaRPr>
          </a:p>
        </p:txBody>
      </p:sp>
      <p:sp>
        <p:nvSpPr>
          <p:cNvPr id="6" name="Slide Number Placeholder 5"/>
          <p:cNvSpPr>
            <a:spLocks noGrp="1"/>
          </p:cNvSpPr>
          <p:nvPr>
            <p:ph type="sldNum" sz="quarter" idx="12"/>
          </p:nvPr>
        </p:nvSpPr>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26329728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5" name="Footer Placeholder 4"/>
          <p:cNvSpPr>
            <a:spLocks noGrp="1"/>
          </p:cNvSpPr>
          <p:nvPr>
            <p:ph type="ftr" sz="quarter" idx="11"/>
          </p:nvPr>
        </p:nvSpPr>
        <p:spPr/>
        <p:txBody>
          <a:bodyPr/>
          <a:lstStyle/>
          <a:p>
            <a:pPr defTabSz="685800"/>
            <a:endParaRPr lang="en-GB">
              <a:solidFill>
                <a:prstClr val="black"/>
              </a:solidFill>
            </a:endParaRPr>
          </a:p>
        </p:txBody>
      </p:sp>
      <p:sp>
        <p:nvSpPr>
          <p:cNvPr id="6" name="Slide Number Placeholder 5"/>
          <p:cNvSpPr>
            <a:spLocks noGrp="1"/>
          </p:cNvSpPr>
          <p:nvPr>
            <p:ph type="sldNum" sz="quarter" idx="12"/>
          </p:nvPr>
        </p:nvSpPr>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38868071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5" name="Footer Placeholder 4"/>
          <p:cNvSpPr>
            <a:spLocks noGrp="1"/>
          </p:cNvSpPr>
          <p:nvPr>
            <p:ph type="ftr" sz="quarter" idx="11"/>
          </p:nvPr>
        </p:nvSpPr>
        <p:spPr/>
        <p:txBody>
          <a:bodyPr/>
          <a:lstStyle/>
          <a:p>
            <a:pPr defTabSz="685800"/>
            <a:endParaRPr lang="en-GB">
              <a:solidFill>
                <a:prstClr val="black"/>
              </a:solidFill>
            </a:endParaRPr>
          </a:p>
        </p:txBody>
      </p:sp>
      <p:sp>
        <p:nvSpPr>
          <p:cNvPr id="6" name="Slide Number Placeholder 5"/>
          <p:cNvSpPr>
            <a:spLocks noGrp="1"/>
          </p:cNvSpPr>
          <p:nvPr>
            <p:ph type="sldNum" sz="quarter" idx="12"/>
          </p:nvPr>
        </p:nvSpPr>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16303427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5" name="Footer Placeholder 4"/>
          <p:cNvSpPr>
            <a:spLocks noGrp="1"/>
          </p:cNvSpPr>
          <p:nvPr>
            <p:ph type="ftr" sz="quarter" idx="11"/>
          </p:nvPr>
        </p:nvSpPr>
        <p:spPr/>
        <p:txBody>
          <a:bodyPr/>
          <a:lstStyle/>
          <a:p>
            <a:pPr defTabSz="685800"/>
            <a:endParaRPr lang="en-GB">
              <a:solidFill>
                <a:prstClr val="black"/>
              </a:solidFill>
            </a:endParaRPr>
          </a:p>
        </p:txBody>
      </p:sp>
      <p:sp>
        <p:nvSpPr>
          <p:cNvPr id="6" name="Slide Number Placeholder 5"/>
          <p:cNvSpPr>
            <a:spLocks noGrp="1"/>
          </p:cNvSpPr>
          <p:nvPr>
            <p:ph type="sldNum" sz="quarter" idx="12"/>
          </p:nvPr>
        </p:nvSpPr>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35646342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5" name="Footer Placeholder 4"/>
          <p:cNvSpPr>
            <a:spLocks noGrp="1"/>
          </p:cNvSpPr>
          <p:nvPr>
            <p:ph type="ftr" sz="quarter" idx="11"/>
          </p:nvPr>
        </p:nvSpPr>
        <p:spPr/>
        <p:txBody>
          <a:bodyPr/>
          <a:lstStyle/>
          <a:p>
            <a:pPr defTabSz="685800"/>
            <a:endParaRPr lang="en-GB">
              <a:solidFill>
                <a:prstClr val="black"/>
              </a:solidFill>
            </a:endParaRPr>
          </a:p>
        </p:txBody>
      </p:sp>
      <p:sp>
        <p:nvSpPr>
          <p:cNvPr id="6" name="Slide Number Placeholder 5"/>
          <p:cNvSpPr>
            <a:spLocks noGrp="1"/>
          </p:cNvSpPr>
          <p:nvPr>
            <p:ph type="sldNum" sz="quarter" idx="12"/>
          </p:nvPr>
        </p:nvSpPr>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36680640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5" name="Footer Placeholder 4"/>
          <p:cNvSpPr>
            <a:spLocks noGrp="1"/>
          </p:cNvSpPr>
          <p:nvPr>
            <p:ph type="ftr" sz="quarter" idx="11"/>
          </p:nvPr>
        </p:nvSpPr>
        <p:spPr/>
        <p:txBody>
          <a:bodyPr/>
          <a:lstStyle/>
          <a:p>
            <a:pPr defTabSz="685800"/>
            <a:endParaRPr lang="en-GB">
              <a:solidFill>
                <a:prstClr val="black"/>
              </a:solidFill>
            </a:endParaRPr>
          </a:p>
        </p:txBody>
      </p:sp>
      <p:sp>
        <p:nvSpPr>
          <p:cNvPr id="6" name="Slide Number Placeholder 5"/>
          <p:cNvSpPr>
            <a:spLocks noGrp="1"/>
          </p:cNvSpPr>
          <p:nvPr>
            <p:ph type="sldNum" sz="quarter" idx="12"/>
          </p:nvPr>
        </p:nvSpPr>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289009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5" name="Footer Placeholder 4"/>
          <p:cNvSpPr>
            <a:spLocks noGrp="1"/>
          </p:cNvSpPr>
          <p:nvPr>
            <p:ph type="ftr" sz="quarter" idx="11"/>
          </p:nvPr>
        </p:nvSpPr>
        <p:spPr/>
        <p:txBody>
          <a:bodyPr/>
          <a:lstStyle/>
          <a:p>
            <a:pPr defTabSz="685800"/>
            <a:endParaRPr lang="en-GB">
              <a:solidFill>
                <a:prstClr val="black"/>
              </a:solidFill>
            </a:endParaRPr>
          </a:p>
        </p:txBody>
      </p:sp>
      <p:sp>
        <p:nvSpPr>
          <p:cNvPr id="6" name="Slide Number Placeholder 5"/>
          <p:cNvSpPr>
            <a:spLocks noGrp="1"/>
          </p:cNvSpPr>
          <p:nvPr>
            <p:ph type="sldNum" sz="quarter" idx="12"/>
          </p:nvPr>
        </p:nvSpPr>
        <p:spPr/>
        <p:txBody>
          <a:body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22667734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A847-D69B-4EAA-9CE8-D0A7F297640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45E411D5-8F19-4CC8-997F-7AACE44BF6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9F87C8-70AD-4346-9528-F5135CD95AE9}"/>
              </a:ext>
            </a:extLst>
          </p:cNvPr>
          <p:cNvSpPr>
            <a:spLocks noGrp="1"/>
          </p:cNvSpPr>
          <p:nvPr>
            <p:ph type="dt" sz="half" idx="10"/>
          </p:nvPr>
        </p:nvSpPr>
        <p:spPr/>
        <p:txBody>
          <a:bodyPr/>
          <a:lstStyle/>
          <a:p>
            <a:pPr defTabSz="685800"/>
            <a:fld id="{090A14D6-AC11-4B0C-8A93-12961F4E60C7}" type="datetimeFigureOut">
              <a:rPr lang="en-GB" smtClean="0">
                <a:solidFill>
                  <a:prstClr val="black">
                    <a:tint val="75000"/>
                  </a:prstClr>
                </a:solidFill>
              </a:rPr>
              <a:pPr defTabSz="685800"/>
              <a:t>26/01/2022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B79C370-3771-40AD-8AF1-000CDE66F3EF}"/>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1418486-E358-4F31-9DE4-1D7BDBE2BFAE}"/>
              </a:ext>
            </a:extLst>
          </p:cNvPr>
          <p:cNvSpPr>
            <a:spLocks noGrp="1"/>
          </p:cNvSpPr>
          <p:nvPr>
            <p:ph type="sldNum" sz="quarter" idx="12"/>
          </p:nvPr>
        </p:nvSpPr>
        <p:spPr/>
        <p:txBody>
          <a:bodyPr/>
          <a:lstStyle/>
          <a:p>
            <a:pPr defTabSz="685800"/>
            <a:fld id="{9860BD0A-F586-4A0D-8D53-11A773308FA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3557608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7481C-3F17-4963-B0C2-E2574D8949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8ED4F3-6D66-4168-B45C-ABC3ACC10E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03DF3B-0154-4D16-8C72-63C1D4A95B72}"/>
              </a:ext>
            </a:extLst>
          </p:cNvPr>
          <p:cNvSpPr>
            <a:spLocks noGrp="1"/>
          </p:cNvSpPr>
          <p:nvPr>
            <p:ph type="dt" sz="half" idx="10"/>
          </p:nvPr>
        </p:nvSpPr>
        <p:spPr/>
        <p:txBody>
          <a:bodyPr/>
          <a:lstStyle/>
          <a:p>
            <a:pPr defTabSz="685800"/>
            <a:fld id="{090A14D6-AC11-4B0C-8A93-12961F4E60C7}" type="datetimeFigureOut">
              <a:rPr lang="en-GB" smtClean="0">
                <a:solidFill>
                  <a:prstClr val="black">
                    <a:tint val="75000"/>
                  </a:prstClr>
                </a:solidFill>
              </a:rPr>
              <a:pPr defTabSz="685800"/>
              <a:t>26/01/2022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05ADC3D4-6683-40CD-BBC8-87A20535F26B}"/>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F828522-C4C9-4059-8914-E830EC381DD7}"/>
              </a:ext>
            </a:extLst>
          </p:cNvPr>
          <p:cNvSpPr>
            <a:spLocks noGrp="1"/>
          </p:cNvSpPr>
          <p:nvPr>
            <p:ph type="sldNum" sz="quarter" idx="12"/>
          </p:nvPr>
        </p:nvSpPr>
        <p:spPr/>
        <p:txBody>
          <a:bodyPr/>
          <a:lstStyle/>
          <a:p>
            <a:pPr defTabSz="685800"/>
            <a:fld id="{9860BD0A-F586-4A0D-8D53-11A773308FA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8430802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523B-EA78-490D-8FB0-915C42E8A28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95129F-67A9-4C4C-B01B-1FE04D48DE3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D4FCE4-E638-4B78-B67C-A3817A6E7C39}"/>
              </a:ext>
            </a:extLst>
          </p:cNvPr>
          <p:cNvSpPr>
            <a:spLocks noGrp="1"/>
          </p:cNvSpPr>
          <p:nvPr>
            <p:ph type="dt" sz="half" idx="10"/>
          </p:nvPr>
        </p:nvSpPr>
        <p:spPr/>
        <p:txBody>
          <a:bodyPr/>
          <a:lstStyle/>
          <a:p>
            <a:pPr defTabSz="685800"/>
            <a:fld id="{090A14D6-AC11-4B0C-8A93-12961F4E60C7}" type="datetimeFigureOut">
              <a:rPr lang="en-GB" smtClean="0">
                <a:solidFill>
                  <a:prstClr val="black">
                    <a:tint val="75000"/>
                  </a:prstClr>
                </a:solidFill>
              </a:rPr>
              <a:pPr defTabSz="685800"/>
              <a:t>26/01/2022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95A36A1-F163-4A59-839A-D4A799FE37C0}"/>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CB4ED6B-41CD-441E-B7E8-C7EAB1AD5ECC}"/>
              </a:ext>
            </a:extLst>
          </p:cNvPr>
          <p:cNvSpPr>
            <a:spLocks noGrp="1"/>
          </p:cNvSpPr>
          <p:nvPr>
            <p:ph type="sldNum" sz="quarter" idx="12"/>
          </p:nvPr>
        </p:nvSpPr>
        <p:spPr/>
        <p:txBody>
          <a:bodyPr/>
          <a:lstStyle/>
          <a:p>
            <a:pPr defTabSz="685800"/>
            <a:fld id="{9860BD0A-F586-4A0D-8D53-11A773308FA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86862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26/01/2022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7003189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7D78-F50C-43F6-B36F-78B5082C2F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3E9D86-9C4D-4CBD-9694-720A693616B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5078D0-A771-47B4-BE4A-FA8058F15B9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9A34D8-5534-4D7C-9F4E-F8394CA21E39}"/>
              </a:ext>
            </a:extLst>
          </p:cNvPr>
          <p:cNvSpPr>
            <a:spLocks noGrp="1"/>
          </p:cNvSpPr>
          <p:nvPr>
            <p:ph type="dt" sz="half" idx="10"/>
          </p:nvPr>
        </p:nvSpPr>
        <p:spPr/>
        <p:txBody>
          <a:bodyPr/>
          <a:lstStyle/>
          <a:p>
            <a:pPr defTabSz="685800"/>
            <a:fld id="{090A14D6-AC11-4B0C-8A93-12961F4E60C7}" type="datetimeFigureOut">
              <a:rPr lang="en-GB" smtClean="0">
                <a:solidFill>
                  <a:prstClr val="black">
                    <a:tint val="75000"/>
                  </a:prstClr>
                </a:solidFill>
              </a:rPr>
              <a:pPr defTabSz="685800"/>
              <a:t>26/01/2022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57BD291-63FB-4D12-B235-4DC80CF5F6E3}"/>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E5647EB0-DD79-4230-A3D4-7FBB56FDD56F}"/>
              </a:ext>
            </a:extLst>
          </p:cNvPr>
          <p:cNvSpPr>
            <a:spLocks noGrp="1"/>
          </p:cNvSpPr>
          <p:nvPr>
            <p:ph type="sldNum" sz="quarter" idx="12"/>
          </p:nvPr>
        </p:nvSpPr>
        <p:spPr/>
        <p:txBody>
          <a:bodyPr/>
          <a:lstStyle/>
          <a:p>
            <a:pPr defTabSz="685800"/>
            <a:fld id="{9860BD0A-F586-4A0D-8D53-11A773308FA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8065611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22B69-BE2E-43CF-A748-EC859A769222}"/>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1A8406-A596-4416-BBB2-4C31883B4E5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8A87EC3-D857-4AC4-A7B8-996924743B0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05334E-DCB1-405C-B271-D032916600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FE5662C-2A36-444D-9969-5A91180ED51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6C96F2-E614-4BCF-B673-FDDE21CB9ADE}"/>
              </a:ext>
            </a:extLst>
          </p:cNvPr>
          <p:cNvSpPr>
            <a:spLocks noGrp="1"/>
          </p:cNvSpPr>
          <p:nvPr>
            <p:ph type="dt" sz="half" idx="10"/>
          </p:nvPr>
        </p:nvSpPr>
        <p:spPr/>
        <p:txBody>
          <a:bodyPr/>
          <a:lstStyle/>
          <a:p>
            <a:pPr defTabSz="685800"/>
            <a:fld id="{090A14D6-AC11-4B0C-8A93-12961F4E60C7}" type="datetimeFigureOut">
              <a:rPr lang="en-GB" smtClean="0">
                <a:solidFill>
                  <a:prstClr val="black">
                    <a:tint val="75000"/>
                  </a:prstClr>
                </a:solidFill>
              </a:rPr>
              <a:pPr defTabSz="685800"/>
              <a:t>26/01/2022</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C23C0E29-B112-481B-9BF1-A9D9C0B24938}"/>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9EE00906-4306-4CE7-AC14-6C9E72619DE8}"/>
              </a:ext>
            </a:extLst>
          </p:cNvPr>
          <p:cNvSpPr>
            <a:spLocks noGrp="1"/>
          </p:cNvSpPr>
          <p:nvPr>
            <p:ph type="sldNum" sz="quarter" idx="12"/>
          </p:nvPr>
        </p:nvSpPr>
        <p:spPr/>
        <p:txBody>
          <a:bodyPr/>
          <a:lstStyle/>
          <a:p>
            <a:pPr defTabSz="685800"/>
            <a:fld id="{9860BD0A-F586-4A0D-8D53-11A773308FA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447045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9731B-E8E5-4717-99E2-26AEED390B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723C02-4DB9-4A54-9694-3D842DC0359F}"/>
              </a:ext>
            </a:extLst>
          </p:cNvPr>
          <p:cNvSpPr>
            <a:spLocks noGrp="1"/>
          </p:cNvSpPr>
          <p:nvPr>
            <p:ph type="dt" sz="half" idx="10"/>
          </p:nvPr>
        </p:nvSpPr>
        <p:spPr/>
        <p:txBody>
          <a:bodyPr/>
          <a:lstStyle/>
          <a:p>
            <a:pPr defTabSz="685800"/>
            <a:fld id="{090A14D6-AC11-4B0C-8A93-12961F4E60C7}" type="datetimeFigureOut">
              <a:rPr lang="en-GB" smtClean="0">
                <a:solidFill>
                  <a:prstClr val="black">
                    <a:tint val="75000"/>
                  </a:prstClr>
                </a:solidFill>
              </a:rPr>
              <a:pPr defTabSz="685800"/>
              <a:t>26/01/2022</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EF0A5700-FB3C-4D6B-ADAC-A5A630DC7854}"/>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60B20911-9990-4F36-B934-16420791F051}"/>
              </a:ext>
            </a:extLst>
          </p:cNvPr>
          <p:cNvSpPr>
            <a:spLocks noGrp="1"/>
          </p:cNvSpPr>
          <p:nvPr>
            <p:ph type="sldNum" sz="quarter" idx="12"/>
          </p:nvPr>
        </p:nvSpPr>
        <p:spPr/>
        <p:txBody>
          <a:bodyPr/>
          <a:lstStyle/>
          <a:p>
            <a:pPr defTabSz="685800"/>
            <a:fld id="{9860BD0A-F586-4A0D-8D53-11A773308FA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8629852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24A716-4107-4EFA-AF38-3970BFA5DBF2}"/>
              </a:ext>
            </a:extLst>
          </p:cNvPr>
          <p:cNvSpPr>
            <a:spLocks noGrp="1"/>
          </p:cNvSpPr>
          <p:nvPr>
            <p:ph type="dt" sz="half" idx="10"/>
          </p:nvPr>
        </p:nvSpPr>
        <p:spPr/>
        <p:txBody>
          <a:bodyPr/>
          <a:lstStyle/>
          <a:p>
            <a:pPr defTabSz="685800"/>
            <a:fld id="{090A14D6-AC11-4B0C-8A93-12961F4E60C7}" type="datetimeFigureOut">
              <a:rPr lang="en-GB" smtClean="0">
                <a:solidFill>
                  <a:prstClr val="black">
                    <a:tint val="75000"/>
                  </a:prstClr>
                </a:solidFill>
              </a:rPr>
              <a:pPr defTabSz="685800"/>
              <a:t>26/01/2022</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BED35599-7CAD-4F11-985E-0ED65570D4A1}"/>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7B345FDF-94D3-4F86-B9FB-0921F1233875}"/>
              </a:ext>
            </a:extLst>
          </p:cNvPr>
          <p:cNvSpPr>
            <a:spLocks noGrp="1"/>
          </p:cNvSpPr>
          <p:nvPr>
            <p:ph type="sldNum" sz="quarter" idx="12"/>
          </p:nvPr>
        </p:nvSpPr>
        <p:spPr/>
        <p:txBody>
          <a:bodyPr/>
          <a:lstStyle/>
          <a:p>
            <a:pPr defTabSz="685800"/>
            <a:fld id="{9860BD0A-F586-4A0D-8D53-11A773308FA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1871510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F171-CB0E-40A3-807A-2A0A70649BD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961819-0743-4354-A150-4EF98D085F1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CED1DA-0600-4241-98BC-9B7D4A8B3DD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316A0B-7112-4DA1-A3A1-03C12FF07720}"/>
              </a:ext>
            </a:extLst>
          </p:cNvPr>
          <p:cNvSpPr>
            <a:spLocks noGrp="1"/>
          </p:cNvSpPr>
          <p:nvPr>
            <p:ph type="dt" sz="half" idx="10"/>
          </p:nvPr>
        </p:nvSpPr>
        <p:spPr/>
        <p:txBody>
          <a:bodyPr/>
          <a:lstStyle/>
          <a:p>
            <a:pPr defTabSz="685800"/>
            <a:fld id="{090A14D6-AC11-4B0C-8A93-12961F4E60C7}" type="datetimeFigureOut">
              <a:rPr lang="en-GB" smtClean="0">
                <a:solidFill>
                  <a:prstClr val="black">
                    <a:tint val="75000"/>
                  </a:prstClr>
                </a:solidFill>
              </a:rPr>
              <a:pPr defTabSz="685800"/>
              <a:t>26/01/2022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E0921740-1BF8-4E7C-81BE-FD1BE1796AFC}"/>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B352343A-2D0F-4CEF-97DB-E4319E002D18}"/>
              </a:ext>
            </a:extLst>
          </p:cNvPr>
          <p:cNvSpPr>
            <a:spLocks noGrp="1"/>
          </p:cNvSpPr>
          <p:nvPr>
            <p:ph type="sldNum" sz="quarter" idx="12"/>
          </p:nvPr>
        </p:nvSpPr>
        <p:spPr/>
        <p:txBody>
          <a:bodyPr/>
          <a:lstStyle/>
          <a:p>
            <a:pPr defTabSz="685800"/>
            <a:fld id="{9860BD0A-F586-4A0D-8D53-11A773308FA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6423712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95BE8-32B3-4086-89B0-F440CE61640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F11314-85F0-49B7-80D4-201D8F0538E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A74B401-6DBA-4677-B0DF-67BBB59323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E7C0B4F-870F-4F9B-9B60-AA7FADDA025A}"/>
              </a:ext>
            </a:extLst>
          </p:cNvPr>
          <p:cNvSpPr>
            <a:spLocks noGrp="1"/>
          </p:cNvSpPr>
          <p:nvPr>
            <p:ph type="dt" sz="half" idx="10"/>
          </p:nvPr>
        </p:nvSpPr>
        <p:spPr/>
        <p:txBody>
          <a:bodyPr/>
          <a:lstStyle/>
          <a:p>
            <a:pPr defTabSz="685800"/>
            <a:fld id="{090A14D6-AC11-4B0C-8A93-12961F4E60C7}" type="datetimeFigureOut">
              <a:rPr lang="en-GB" smtClean="0">
                <a:solidFill>
                  <a:prstClr val="black">
                    <a:tint val="75000"/>
                  </a:prstClr>
                </a:solidFill>
              </a:rPr>
              <a:pPr defTabSz="685800"/>
              <a:t>26/01/2022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2A59D31E-49BA-4866-8E92-D3115EFCAAB2}"/>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023157F8-937F-4A4E-9683-72098B1504C3}"/>
              </a:ext>
            </a:extLst>
          </p:cNvPr>
          <p:cNvSpPr>
            <a:spLocks noGrp="1"/>
          </p:cNvSpPr>
          <p:nvPr>
            <p:ph type="sldNum" sz="quarter" idx="12"/>
          </p:nvPr>
        </p:nvSpPr>
        <p:spPr/>
        <p:txBody>
          <a:bodyPr/>
          <a:lstStyle/>
          <a:p>
            <a:pPr defTabSz="685800"/>
            <a:fld id="{9860BD0A-F586-4A0D-8D53-11A773308FA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523181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F1E4-2E05-4CB8-BC1C-28F89DD342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5A0F9A-3A82-4ADA-BC86-FD159B6A9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5C9F22-8CD9-434B-98EB-7A7B409327AC}"/>
              </a:ext>
            </a:extLst>
          </p:cNvPr>
          <p:cNvSpPr>
            <a:spLocks noGrp="1"/>
          </p:cNvSpPr>
          <p:nvPr>
            <p:ph type="dt" sz="half" idx="10"/>
          </p:nvPr>
        </p:nvSpPr>
        <p:spPr/>
        <p:txBody>
          <a:bodyPr/>
          <a:lstStyle/>
          <a:p>
            <a:pPr defTabSz="685800"/>
            <a:fld id="{090A14D6-AC11-4B0C-8A93-12961F4E60C7}" type="datetimeFigureOut">
              <a:rPr lang="en-GB" smtClean="0">
                <a:solidFill>
                  <a:prstClr val="black">
                    <a:tint val="75000"/>
                  </a:prstClr>
                </a:solidFill>
              </a:rPr>
              <a:pPr defTabSz="685800"/>
              <a:t>26/01/2022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C4FA203C-ABCB-4AB1-B908-34413177B34E}"/>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63704884-9CB1-40BC-93D2-8B0AECEEA248}"/>
              </a:ext>
            </a:extLst>
          </p:cNvPr>
          <p:cNvSpPr>
            <a:spLocks noGrp="1"/>
          </p:cNvSpPr>
          <p:nvPr>
            <p:ph type="sldNum" sz="quarter" idx="12"/>
          </p:nvPr>
        </p:nvSpPr>
        <p:spPr/>
        <p:txBody>
          <a:bodyPr/>
          <a:lstStyle/>
          <a:p>
            <a:pPr defTabSz="685800"/>
            <a:fld id="{9860BD0A-F586-4A0D-8D53-11A773308FA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288364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1189EF-6DBB-4578-82D6-5CABE076C3D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474B12-DFFE-4DBD-B880-923588DC35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B84DEC-DB69-4454-98CA-AB548FC2943F}"/>
              </a:ext>
            </a:extLst>
          </p:cNvPr>
          <p:cNvSpPr>
            <a:spLocks noGrp="1"/>
          </p:cNvSpPr>
          <p:nvPr>
            <p:ph type="dt" sz="half" idx="10"/>
          </p:nvPr>
        </p:nvSpPr>
        <p:spPr/>
        <p:txBody>
          <a:bodyPr/>
          <a:lstStyle/>
          <a:p>
            <a:pPr defTabSz="685800"/>
            <a:fld id="{090A14D6-AC11-4B0C-8A93-12961F4E60C7}" type="datetimeFigureOut">
              <a:rPr lang="en-GB" smtClean="0">
                <a:solidFill>
                  <a:prstClr val="black">
                    <a:tint val="75000"/>
                  </a:prstClr>
                </a:solidFill>
              </a:rPr>
              <a:pPr defTabSz="685800"/>
              <a:t>26/01/2022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95FAB35-76F0-4F37-8FAC-1CD57CA77BD2}"/>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B85260F-2D4B-4F5F-983C-549837D1856D}"/>
              </a:ext>
            </a:extLst>
          </p:cNvPr>
          <p:cNvSpPr>
            <a:spLocks noGrp="1"/>
          </p:cNvSpPr>
          <p:nvPr>
            <p:ph type="sldNum" sz="quarter" idx="12"/>
          </p:nvPr>
        </p:nvSpPr>
        <p:spPr/>
        <p:txBody>
          <a:bodyPr/>
          <a:lstStyle/>
          <a:p>
            <a:pPr defTabSz="685800"/>
            <a:fld id="{9860BD0A-F586-4A0D-8D53-11A773308FA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02934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26/01/2022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98293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20000"/>
              <a:lumOff val="80000"/>
            </a:schemeClr>
          </a:soli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57EDC-6B31-45E9-BA30-15FF96DD2CB3}" type="datetimeFigureOut">
              <a:rPr lang="en-GB" smtClean="0"/>
              <a:t>26/01/2022</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68930-E3C2-4B36-A188-1ECE04168AF3}" type="slidenum">
              <a:rPr lang="en-GB" smtClean="0"/>
              <a:t>‹#›</a:t>
            </a:fld>
            <a:endParaRPr lang="en-GB"/>
          </a:p>
        </p:txBody>
      </p:sp>
      <p:pic>
        <p:nvPicPr>
          <p:cNvPr id="7" name="Picture 6" descr="CBMDC-for-ICT"/>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732239" y="6021290"/>
            <a:ext cx="2162175" cy="600075"/>
          </a:xfrm>
          <a:prstGeom prst="rect">
            <a:avLst/>
          </a:prstGeom>
          <a:noFill/>
          <a:ln>
            <a:noFill/>
          </a:ln>
        </p:spPr>
      </p:pic>
    </p:spTree>
    <p:extLst>
      <p:ext uri="{BB962C8B-B14F-4D97-AF65-F5344CB8AC3E}">
        <p14:creationId xmlns:p14="http://schemas.microsoft.com/office/powerpoint/2010/main" val="7206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defTabSz="342900"/>
            <a:fld id="{251BC154-C7C5-43AA-A28A-0270843D3DCF}" type="datetimeFigureOut">
              <a:rPr lang="en-GB" smtClean="0"/>
              <a:pPr defTabSz="342900"/>
              <a:t>26/01/2022</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342900"/>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pPr defTabSz="342900"/>
            <a:fld id="{DE576D39-8FAE-474F-A773-C1730840FC3D}" type="slidenum">
              <a:rPr lang="en-GB" smtClean="0"/>
              <a:pPr defTabSz="34290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0177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9F8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sz="180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AD711383-1807-4AE0-8381-B96A0C3C8346}" type="slidenum">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Arial"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D2F027EA-C728-4043-9127-7E48A09BF986}" type="datetime1">
              <a:rPr kumimoji="0" lang="en-US" sz="1200" b="0" i="0" u="none" strike="noStrike" kern="1200" cap="none" spc="0" normalizeH="0" baseline="0" noProof="0">
                <a:ln>
                  <a:noFill/>
                </a:ln>
                <a:solidFill>
                  <a:srgbClr val="DFDCB7"/>
                </a:solidFill>
                <a:effectLst/>
                <a:uLnTx/>
                <a:uFillTx/>
                <a:latin typeface="Arial"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1/26/2022</a:t>
            </a:fld>
            <a:endParaRPr kumimoji="0" lang="en-US" sz="1200" b="0" i="0" u="none" strike="noStrike" kern="1200" cap="none" spc="0" normalizeH="0" baseline="0" noProof="0" dirty="0">
              <a:ln>
                <a:noFill/>
              </a:ln>
              <a:solidFill>
                <a:srgbClr val="DFDCB7"/>
              </a:solidFill>
              <a:effectLst/>
              <a:uLnTx/>
              <a:uFillTx/>
              <a:latin typeface="Arial" charset="0"/>
              <a:ea typeface="ＭＳ Ｐゴシック" panose="020B0600070205080204" pitchFamily="34" charset="-128"/>
              <a:cs typeface="+mn-cs"/>
            </a:endParaRPr>
          </a:p>
        </p:txBody>
      </p:sp>
      <p:pic>
        <p:nvPicPr>
          <p:cNvPr id="1033"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227763" y="5916613"/>
            <a:ext cx="2376487"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06107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761DDD9-4D19-440F-B3DD-8923D10273CD}" type="datetimeFigureOut">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26/01/2022</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69B25D-5CED-41BB-8D7B-3837E94B74C9}" type="slidenum">
              <a:rPr kumimoji="0" lang="en-GB"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59388093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9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CBC1C18-307B-4F68-A007-B5B542270E8D}" type="datetimeFigureOut">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1/26/2022</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900">
                <a:solidFill>
                  <a:schemeClr val="accent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rPr>
              <a:t>
              </a:t>
            </a: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9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174964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01321198-00FF-4328-B2EC-407B33EB7474}" type="datetimeFigureOut">
              <a:rPr lang="en-GB" smtClean="0">
                <a:solidFill>
                  <a:prstClr val="black"/>
                </a:solidFill>
              </a:rPr>
              <a:pPr defTabSz="685800"/>
              <a:t>26/01/2022</a:t>
            </a:fld>
            <a:endParaRPr lang="en-GB">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en-GB">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02AB0B5-5341-42A2-8E8C-4518779C0D1B}" type="slidenum">
              <a:rPr lang="en-GB" smtClean="0">
                <a:solidFill>
                  <a:prstClr val="black"/>
                </a:solidFill>
              </a:rPr>
              <a:pPr defTabSz="685800"/>
              <a:t>‹#›</a:t>
            </a:fld>
            <a:endParaRPr lang="en-GB">
              <a:solidFill>
                <a:prstClr val="black"/>
              </a:solidFill>
            </a:endParaRPr>
          </a:p>
        </p:txBody>
      </p:sp>
    </p:spTree>
    <p:extLst>
      <p:ext uri="{BB962C8B-B14F-4D97-AF65-F5344CB8AC3E}">
        <p14:creationId xmlns:p14="http://schemas.microsoft.com/office/powerpoint/2010/main" val="36698982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4FCE61-A7D5-4647-9EAB-E753F725A4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449B32-4768-4BD6-A4C3-6EFBE3E930C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49EA3E-600E-445B-9E9E-EB965172CDC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0A14D6-AC11-4B0C-8A93-12961F4E60C7}" type="datetimeFigureOut">
              <a:rPr lang="en-GB" smtClean="0">
                <a:solidFill>
                  <a:prstClr val="black">
                    <a:tint val="75000"/>
                  </a:prstClr>
                </a:solidFill>
              </a:rPr>
              <a:pPr defTabSz="685800"/>
              <a:t>26/01/2022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52565A1C-C4E7-433D-A8D5-E16A1166B4F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C59036F-9122-411C-A8ED-BD438125ECF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860BD0A-F586-4A0D-8D53-11A773308FA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67851372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hyperlink" Target="https://www.skills4bradford.co.uk/Page/14898"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16.png"/><Relationship Id="rId4" Type="http://schemas.openxmlformats.org/officeDocument/2006/relationships/hyperlink" Target="https://bso.bradford.gov.uk/content/dyslexia-and-specific-learning-difficulties-(spl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bso.bradford.gov.uk/content/senco-network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emf"/><Relationship Id="rId1" Type="http://schemas.openxmlformats.org/officeDocument/2006/relationships/slideLayout" Target="../slideLayouts/slideLayout4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emf"/><Relationship Id="rId1" Type="http://schemas.openxmlformats.org/officeDocument/2006/relationships/slideLayout" Target="../slideLayouts/slideLayout4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43.xml"/><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8.emf"/><Relationship Id="rId2" Type="http://schemas.openxmlformats.org/officeDocument/2006/relationships/diagramData" Target="../diagrams/data5.xml"/><Relationship Id="rId1" Type="http://schemas.openxmlformats.org/officeDocument/2006/relationships/slideLayout" Target="../slideLayouts/slideLayout3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mailto:adele@pfba.org.uk" TargetMode="External"/><Relationship Id="rId7" Type="http://schemas.openxmlformats.org/officeDocument/2006/relationships/image" Target="../media/image34.jpeg"/><Relationship Id="rId2" Type="http://schemas.openxmlformats.org/officeDocument/2006/relationships/image" Target="../media/image35.jpg"/><Relationship Id="rId1" Type="http://schemas.openxmlformats.org/officeDocument/2006/relationships/slideLayout" Target="../slideLayouts/slideLayout8.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hyperlink" Target="http://www.pfba.org.uk/"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hyperlink" Target="mailto:HANNAH.WHITTAKER@BRADFORD.GOV.UK" TargetMode="Externa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s://localoffer.bradford.gov.uk/service/1436-an-introduction--one-minute-guid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4.xml.rels><?xml version="1.0" encoding="UTF-8" standalone="yes"?>
<Relationships xmlns="http://schemas.openxmlformats.org/package/2006/relationships"><Relationship Id="rId3" Type="http://schemas.openxmlformats.org/officeDocument/2006/relationships/hyperlink" Target="mailto:SENDTandC@bradford.gov.uk" TargetMode="External"/><Relationship Id="rId7" Type="http://schemas.openxmlformats.org/officeDocument/2006/relationships/image" Target="../media/image41.jpeg"/><Relationship Id="rId2" Type="http://schemas.openxmlformats.org/officeDocument/2006/relationships/hyperlink" Target="https://localoffer.bradford.gov.uk/"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7.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hyperlink" Target="https://bso.bradford.gov.uk/content/scil-team" TargetMode="External"/><Relationship Id="rId2" Type="http://schemas.openxmlformats.org/officeDocument/2006/relationships/notesSlide" Target="../notesSlides/notesSlide16.xml"/><Relationship Id="rId1" Type="http://schemas.openxmlformats.org/officeDocument/2006/relationships/slideLayout" Target="../slideLayouts/slideLayout78.xml"/><Relationship Id="rId6" Type="http://schemas.openxmlformats.org/officeDocument/2006/relationships/image" Target="../media/image43.png"/><Relationship Id="rId5" Type="http://schemas.openxmlformats.org/officeDocument/2006/relationships/image" Target="../media/image52.png"/><Relationship Id="rId4" Type="http://schemas.openxmlformats.org/officeDocument/2006/relationships/image" Target="../media/image51.png"/></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7.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3.png"/><Relationship Id="rId7"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7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44.png"/></Relationships>
</file>

<file path=ppt/slides/_rels/slide7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forms.office.com/Pages/ResponsePage.aspx?id=8ve_JerEBEeliG1wivSiqBaeE7W4YnhAkBlZqmmsp5pUQzRXT09XSklDSkZZOEJXNEZSRFoyVlJXQy4u" TargetMode="External"/><Relationship Id="rId7" Type="http://schemas.openxmlformats.org/officeDocument/2006/relationships/image" Target="../media/image46.jpg"/><Relationship Id="rId2" Type="http://schemas.openxmlformats.org/officeDocument/2006/relationships/notesSlide" Target="../notesSlides/notesSlide18.xml"/><Relationship Id="rId1" Type="http://schemas.openxmlformats.org/officeDocument/2006/relationships/slideLayout" Target="../slideLayouts/slideLayout7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75.xml.rels><?xml version="1.0" encoding="UTF-8" standalone="yes"?>
<Relationships xmlns="http://schemas.openxmlformats.org/package/2006/relationships"><Relationship Id="rId3" Type="http://schemas.openxmlformats.org/officeDocument/2006/relationships/hyperlink" Target="mailto:ruth.dennis@bradford.gov.uk" TargetMode="External"/><Relationship Id="rId2" Type="http://schemas.openxmlformats.org/officeDocument/2006/relationships/image" Target="../media/image53.jpg"/><Relationship Id="rId1" Type="http://schemas.openxmlformats.org/officeDocument/2006/relationships/slideLayout" Target="../slideLayouts/slideLayout4.xml"/><Relationship Id="rId6" Type="http://schemas.openxmlformats.org/officeDocument/2006/relationships/hyperlink" Target="mailto:joe@krasin.ski" TargetMode="External"/><Relationship Id="rId5" Type="http://schemas.openxmlformats.org/officeDocument/2006/relationships/hyperlink" Target="mailto:Diane.Daley@bthft.nhs.uk" TargetMode="External"/><Relationship Id="rId4" Type="http://schemas.openxmlformats.org/officeDocument/2006/relationships/hyperlink" Target="mailto:Julia.Elliot@bradford.nhs.uk"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8.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61.xml"/></Relationships>
</file>

<file path=ppt/slides/_rels/slide79.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61.xml"/></Relationships>
</file>

<file path=ppt/slides/_rels/slide81.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61.xml"/></Relationships>
</file>

<file path=ppt/slides/_rels/slide82.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6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4.xml.rels><?xml version="1.0" encoding="UTF-8" standalone="yes"?>
<Relationships xmlns="http://schemas.openxmlformats.org/package/2006/relationships"><Relationship Id="rId2" Type="http://schemas.openxmlformats.org/officeDocument/2006/relationships/hyperlink" Target="mailto:ruth.dennis@bradford.gov.uk?subject=Staff%20Wellbeing%20Support"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t>Senco Network</a:t>
            </a:r>
            <a:endParaRPr lang="en-GB" sz="6000" dirty="0"/>
          </a:p>
        </p:txBody>
      </p:sp>
      <p:sp>
        <p:nvSpPr>
          <p:cNvPr id="3" name="Subtitle 2"/>
          <p:cNvSpPr>
            <a:spLocks noGrp="1"/>
          </p:cNvSpPr>
          <p:nvPr>
            <p:ph type="subTitle" idx="1"/>
          </p:nvPr>
        </p:nvSpPr>
        <p:spPr>
          <a:xfrm>
            <a:off x="1403649" y="3573016"/>
            <a:ext cx="6472808" cy="648072"/>
          </a:xfrm>
        </p:spPr>
        <p:txBody>
          <a:bodyPr/>
          <a:lstStyle/>
          <a:p>
            <a:r>
              <a:rPr lang="en-GB" dirty="0" smtClean="0"/>
              <a:t>Spring Term 2022</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3563889" y="4209838"/>
            <a:ext cx="2091793" cy="2157161"/>
          </a:xfrm>
          <a:prstGeom prst="rect">
            <a:avLst/>
          </a:prstGeom>
        </p:spPr>
      </p:pic>
    </p:spTree>
    <p:extLst>
      <p:ext uri="{BB962C8B-B14F-4D97-AF65-F5344CB8AC3E}">
        <p14:creationId xmlns:p14="http://schemas.microsoft.com/office/powerpoint/2010/main" val="108352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health condition</a:t>
            </a:r>
          </a:p>
        </p:txBody>
      </p:sp>
      <p:sp>
        <p:nvSpPr>
          <p:cNvPr id="3" name="Content Placeholder 2"/>
          <p:cNvSpPr>
            <a:spLocks noGrp="1"/>
          </p:cNvSpPr>
          <p:nvPr>
            <p:ph idx="1"/>
          </p:nvPr>
        </p:nvSpPr>
        <p:spPr/>
        <p:txBody>
          <a:bodyPr/>
          <a:lstStyle/>
          <a:p>
            <a:r>
              <a:rPr lang="en-GB" dirty="0"/>
              <a:t>Any type of health condition</a:t>
            </a:r>
          </a:p>
          <a:p>
            <a:endParaRPr lang="en-GB" dirty="0"/>
          </a:p>
          <a:p>
            <a:r>
              <a:rPr lang="en-GB" dirty="0"/>
              <a:t>ASD</a:t>
            </a:r>
          </a:p>
          <a:p>
            <a:pPr lvl="1"/>
            <a:r>
              <a:rPr lang="en-GB" dirty="0"/>
              <a:t>ASD is not a health condition</a:t>
            </a:r>
          </a:p>
          <a:p>
            <a:pPr lvl="1"/>
            <a:r>
              <a:rPr lang="en-GB" dirty="0"/>
              <a:t>If the pupil is not attending school due to ASD needs not being met – not appropriate</a:t>
            </a:r>
          </a:p>
          <a:p>
            <a:pPr lvl="1"/>
            <a:r>
              <a:rPr lang="en-GB" dirty="0"/>
              <a:t>If the pupil has diagnosed ASD but has an additional health condition that prohibits them from attending full time school – can refer to service</a:t>
            </a:r>
          </a:p>
        </p:txBody>
      </p:sp>
    </p:spTree>
    <p:extLst>
      <p:ext uri="{BB962C8B-B14F-4D97-AF65-F5344CB8AC3E}">
        <p14:creationId xmlns:p14="http://schemas.microsoft.com/office/powerpoint/2010/main" val="322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we offer?</a:t>
            </a:r>
          </a:p>
        </p:txBody>
      </p:sp>
      <p:sp>
        <p:nvSpPr>
          <p:cNvPr id="3" name="Content Placeholder 2"/>
          <p:cNvSpPr>
            <a:spLocks noGrp="1"/>
          </p:cNvSpPr>
          <p:nvPr>
            <p:ph idx="1"/>
          </p:nvPr>
        </p:nvSpPr>
        <p:spPr/>
        <p:txBody>
          <a:bodyPr/>
          <a:lstStyle/>
          <a:p>
            <a:r>
              <a:rPr lang="en-GB" dirty="0"/>
              <a:t>Education Service</a:t>
            </a:r>
          </a:p>
          <a:p>
            <a:pPr lvl="1"/>
            <a:r>
              <a:rPr lang="en-GB" dirty="0"/>
              <a:t>Full time education (relating to number of pupils being taught)</a:t>
            </a:r>
          </a:p>
          <a:p>
            <a:pPr lvl="1"/>
            <a:r>
              <a:rPr lang="en-GB" dirty="0"/>
              <a:t>Part time education if in best interest of pupil’s physical or mental health</a:t>
            </a:r>
          </a:p>
          <a:p>
            <a:pPr lvl="1"/>
            <a:r>
              <a:rPr lang="en-GB" dirty="0"/>
              <a:t>One or more part time provisions</a:t>
            </a:r>
          </a:p>
          <a:p>
            <a:pPr lvl="1"/>
            <a:endParaRPr lang="en-GB" dirty="0"/>
          </a:p>
          <a:p>
            <a:pPr marL="0" indent="0">
              <a:buNone/>
            </a:pPr>
            <a:endParaRPr lang="en-GB" dirty="0"/>
          </a:p>
          <a:p>
            <a:endParaRPr lang="en-GB" dirty="0"/>
          </a:p>
        </p:txBody>
      </p:sp>
    </p:spTree>
    <p:extLst>
      <p:ext uri="{BB962C8B-B14F-4D97-AF65-F5344CB8AC3E}">
        <p14:creationId xmlns:p14="http://schemas.microsoft.com/office/powerpoint/2010/main" val="794700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the education look like?</a:t>
            </a:r>
          </a:p>
        </p:txBody>
      </p:sp>
      <p:sp>
        <p:nvSpPr>
          <p:cNvPr id="3" name="Content Placeholder 2"/>
          <p:cNvSpPr>
            <a:spLocks noGrp="1"/>
          </p:cNvSpPr>
          <p:nvPr>
            <p:ph idx="1"/>
          </p:nvPr>
        </p:nvSpPr>
        <p:spPr/>
        <p:txBody>
          <a:bodyPr/>
          <a:lstStyle/>
          <a:p>
            <a:r>
              <a:rPr lang="en-GB" dirty="0"/>
              <a:t>Groups/Pairs/1:1</a:t>
            </a:r>
          </a:p>
          <a:p>
            <a:endParaRPr lang="en-GB" dirty="0"/>
          </a:p>
          <a:p>
            <a:r>
              <a:rPr lang="en-GB" dirty="0"/>
              <a:t>Remote/Owlet Road/at school/other establishment/home</a:t>
            </a:r>
          </a:p>
          <a:p>
            <a:endParaRPr lang="en-GB" dirty="0"/>
          </a:p>
          <a:p>
            <a:r>
              <a:rPr lang="en-GB" dirty="0"/>
              <a:t>Guided independent learning</a:t>
            </a:r>
          </a:p>
          <a:p>
            <a:endParaRPr lang="en-GB" dirty="0"/>
          </a:p>
          <a:p>
            <a:r>
              <a:rPr lang="en-GB" dirty="0"/>
              <a:t>Any amount of hours – initial offer of 5 to be increased or decreased according to need</a:t>
            </a:r>
          </a:p>
          <a:p>
            <a:endParaRPr lang="en-GB" dirty="0"/>
          </a:p>
          <a:p>
            <a:pPr marL="0" indent="0">
              <a:buNone/>
            </a:pPr>
            <a:endParaRPr lang="en-GB" dirty="0"/>
          </a:p>
        </p:txBody>
      </p:sp>
    </p:spTree>
    <p:extLst>
      <p:ext uri="{BB962C8B-B14F-4D97-AF65-F5344CB8AC3E}">
        <p14:creationId xmlns:p14="http://schemas.microsoft.com/office/powerpoint/2010/main" val="2673508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can a pupil be referred?</a:t>
            </a:r>
          </a:p>
        </p:txBody>
      </p:sp>
      <p:sp>
        <p:nvSpPr>
          <p:cNvPr id="3" name="Content Placeholder 2"/>
          <p:cNvSpPr>
            <a:spLocks noGrp="1"/>
          </p:cNvSpPr>
          <p:nvPr>
            <p:ph idx="1"/>
          </p:nvPr>
        </p:nvSpPr>
        <p:spPr/>
        <p:txBody>
          <a:bodyPr/>
          <a:lstStyle/>
          <a:p>
            <a:r>
              <a:rPr lang="en-GB" dirty="0"/>
              <a:t>When pupil will be away from school for 15 school days or more (consecutive or cumulative) in one school year due to a diagnosed medical issue</a:t>
            </a:r>
          </a:p>
        </p:txBody>
      </p:sp>
    </p:spTree>
    <p:extLst>
      <p:ext uri="{BB962C8B-B14F-4D97-AF65-F5344CB8AC3E}">
        <p14:creationId xmlns:p14="http://schemas.microsoft.com/office/powerpoint/2010/main" val="3056738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happens after a referral is received?</a:t>
            </a:r>
          </a:p>
        </p:txBody>
      </p:sp>
      <p:sp>
        <p:nvSpPr>
          <p:cNvPr id="3" name="Content Placeholder 2"/>
          <p:cNvSpPr>
            <a:spLocks noGrp="1"/>
          </p:cNvSpPr>
          <p:nvPr>
            <p:ph idx="1"/>
          </p:nvPr>
        </p:nvSpPr>
        <p:spPr/>
        <p:txBody>
          <a:bodyPr/>
          <a:lstStyle/>
          <a:p>
            <a:r>
              <a:rPr lang="en-GB" dirty="0"/>
              <a:t>Hannah Whittaker (Service Manager) will ensure all information is received and appropriate</a:t>
            </a:r>
          </a:p>
          <a:p>
            <a:r>
              <a:rPr lang="en-GB" dirty="0" smtClean="0"/>
              <a:t>HW </a:t>
            </a:r>
            <a:r>
              <a:rPr lang="en-GB" dirty="0"/>
              <a:t>to allocate to appropriate team within service</a:t>
            </a:r>
          </a:p>
          <a:p>
            <a:r>
              <a:rPr lang="en-GB" dirty="0"/>
              <a:t>Teacher will contact school/home/agencies/referrer</a:t>
            </a:r>
          </a:p>
        </p:txBody>
      </p:sp>
    </p:spTree>
    <p:extLst>
      <p:ext uri="{BB962C8B-B14F-4D97-AF65-F5344CB8AC3E}">
        <p14:creationId xmlns:p14="http://schemas.microsoft.com/office/powerpoint/2010/main" val="2313642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Reviews</a:t>
            </a:r>
          </a:p>
        </p:txBody>
      </p:sp>
      <p:sp>
        <p:nvSpPr>
          <p:cNvPr id="3" name="Content Placeholder 2"/>
          <p:cNvSpPr>
            <a:spLocks noGrp="1"/>
          </p:cNvSpPr>
          <p:nvPr>
            <p:ph idx="1"/>
          </p:nvPr>
        </p:nvSpPr>
        <p:spPr/>
        <p:txBody>
          <a:bodyPr/>
          <a:lstStyle/>
          <a:p>
            <a:r>
              <a:rPr lang="en-GB" dirty="0"/>
              <a:t>This is a temporary service</a:t>
            </a:r>
          </a:p>
          <a:p>
            <a:pPr lvl="1"/>
            <a:r>
              <a:rPr lang="en-GB" dirty="0"/>
              <a:t>Not in best interests of pupil to stay with service for prolonged period of time</a:t>
            </a:r>
          </a:p>
          <a:p>
            <a:r>
              <a:rPr lang="en-GB" dirty="0"/>
              <a:t>6 weekly reviews</a:t>
            </a:r>
          </a:p>
          <a:p>
            <a:pPr lvl="1"/>
            <a:r>
              <a:rPr lang="en-GB" dirty="0"/>
              <a:t>Establish whether pupil can be reintegrated</a:t>
            </a:r>
          </a:p>
          <a:p>
            <a:pPr lvl="1"/>
            <a:r>
              <a:rPr lang="en-GB" dirty="0"/>
              <a:t>Ascertain what further medical intervention is needed</a:t>
            </a:r>
          </a:p>
          <a:p>
            <a:pPr lvl="1"/>
            <a:r>
              <a:rPr lang="en-GB" dirty="0"/>
              <a:t>Alternative educational establishments?</a:t>
            </a:r>
          </a:p>
        </p:txBody>
      </p:sp>
    </p:spTree>
    <p:extLst>
      <p:ext uri="{BB962C8B-B14F-4D97-AF65-F5344CB8AC3E}">
        <p14:creationId xmlns:p14="http://schemas.microsoft.com/office/powerpoint/2010/main" val="845028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School’s Role</a:t>
            </a:r>
          </a:p>
        </p:txBody>
      </p:sp>
      <p:sp>
        <p:nvSpPr>
          <p:cNvPr id="3" name="Content Placeholder 2"/>
          <p:cNvSpPr>
            <a:spLocks noGrp="1"/>
          </p:cNvSpPr>
          <p:nvPr>
            <p:ph idx="1"/>
          </p:nvPr>
        </p:nvSpPr>
        <p:spPr>
          <a:xfrm>
            <a:off x="628650" y="1923358"/>
            <a:ext cx="7886700" cy="3566615"/>
          </a:xfrm>
        </p:spPr>
        <p:txBody>
          <a:bodyPr>
            <a:normAutofit fontScale="92500" lnSpcReduction="20000"/>
          </a:bodyPr>
          <a:lstStyle/>
          <a:p>
            <a:r>
              <a:rPr lang="en-GB" dirty="0"/>
              <a:t>Have a policy</a:t>
            </a:r>
          </a:p>
          <a:p>
            <a:r>
              <a:rPr lang="en-GB" dirty="0"/>
              <a:t>Provide information</a:t>
            </a:r>
          </a:p>
          <a:p>
            <a:r>
              <a:rPr lang="en-GB" dirty="0"/>
              <a:t>Have a named person</a:t>
            </a:r>
          </a:p>
          <a:p>
            <a:r>
              <a:rPr lang="en-GB" dirty="0"/>
              <a:t>Organise EHCAs and EHCP Reviews</a:t>
            </a:r>
          </a:p>
          <a:p>
            <a:r>
              <a:rPr lang="en-GB" dirty="0"/>
              <a:t>Host and chair meetings</a:t>
            </a:r>
          </a:p>
          <a:p>
            <a:r>
              <a:rPr lang="en-GB" dirty="0"/>
              <a:t>Provide materials</a:t>
            </a:r>
          </a:p>
          <a:p>
            <a:r>
              <a:rPr lang="en-GB" dirty="0"/>
              <a:t>Make examination arrangements (Owlet Road is an exam centre)</a:t>
            </a:r>
          </a:p>
          <a:p>
            <a:r>
              <a:rPr lang="en-GB" dirty="0"/>
              <a:t>Organise P16</a:t>
            </a:r>
          </a:p>
          <a:p>
            <a:r>
              <a:rPr lang="en-GB" dirty="0"/>
              <a:t>Arrange work experience</a:t>
            </a:r>
          </a:p>
          <a:p>
            <a:r>
              <a:rPr lang="en-GB" dirty="0"/>
              <a:t>Organise and cover cost of transport</a:t>
            </a:r>
          </a:p>
          <a:p>
            <a:r>
              <a:rPr lang="en-GB" dirty="0"/>
              <a:t>Provide suitable working area within the school </a:t>
            </a:r>
          </a:p>
          <a:p>
            <a:r>
              <a:rPr lang="en-GB" dirty="0"/>
              <a:t>Continue links with pupil</a:t>
            </a:r>
          </a:p>
        </p:txBody>
      </p:sp>
    </p:spTree>
    <p:extLst>
      <p:ext uri="{BB962C8B-B14F-4D97-AF65-F5344CB8AC3E}">
        <p14:creationId xmlns:p14="http://schemas.microsoft.com/office/powerpoint/2010/main" val="2414587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Health’s Role</a:t>
            </a:r>
            <a:endParaRPr lang="en-GB" dirty="0"/>
          </a:p>
        </p:txBody>
      </p:sp>
      <p:sp>
        <p:nvSpPr>
          <p:cNvPr id="3" name="Content Placeholder 2"/>
          <p:cNvSpPr>
            <a:spLocks noGrp="1"/>
          </p:cNvSpPr>
          <p:nvPr>
            <p:ph idx="1"/>
          </p:nvPr>
        </p:nvSpPr>
        <p:spPr/>
        <p:txBody>
          <a:bodyPr/>
          <a:lstStyle/>
          <a:p>
            <a:r>
              <a:rPr lang="en-GB" dirty="0" smtClean="0"/>
              <a:t>To keep the child in school where possible – only refer in extreme circumstances</a:t>
            </a:r>
          </a:p>
          <a:p>
            <a:r>
              <a:rPr lang="en-GB" dirty="0" smtClean="0"/>
              <a:t>Inform MNHES of the Care Treatment Plan on referral </a:t>
            </a:r>
            <a:r>
              <a:rPr lang="en-GB" smtClean="0"/>
              <a:t>and reviews</a:t>
            </a:r>
            <a:endParaRPr lang="en-GB" dirty="0" smtClean="0"/>
          </a:p>
          <a:p>
            <a:endParaRPr lang="en-GB" dirty="0"/>
          </a:p>
          <a:p>
            <a:r>
              <a:rPr lang="en-GB" dirty="0" smtClean="0"/>
              <a:t>To continue working with the pupil until they can successfully reintegrate into school</a:t>
            </a:r>
          </a:p>
          <a:p>
            <a:pPr lvl="1"/>
            <a:r>
              <a:rPr lang="en-GB" dirty="0" smtClean="0"/>
              <a:t>Staff at MNHES are teachers, not medical experts</a:t>
            </a:r>
          </a:p>
          <a:p>
            <a:pPr lvl="1"/>
            <a:endParaRPr lang="en-GB" dirty="0" smtClean="0"/>
          </a:p>
          <a:p>
            <a:pPr lvl="1"/>
            <a:endParaRPr lang="en-GB" dirty="0"/>
          </a:p>
          <a:p>
            <a:pPr marL="150876" lvl="1" indent="0">
              <a:buNone/>
            </a:pPr>
            <a:r>
              <a:rPr lang="en-GB" dirty="0" smtClean="0"/>
              <a:t>To attend 6 weekly reviews</a:t>
            </a:r>
          </a:p>
          <a:p>
            <a:pPr marL="150876" lvl="1" indent="0">
              <a:buNone/>
            </a:pPr>
            <a:r>
              <a:rPr lang="en-GB" dirty="0"/>
              <a:t>	</a:t>
            </a:r>
            <a:r>
              <a:rPr lang="en-GB" dirty="0" smtClean="0"/>
              <a:t>Put in written report if you cannot attend</a:t>
            </a:r>
            <a:endParaRPr lang="en-GB" dirty="0"/>
          </a:p>
        </p:txBody>
      </p:sp>
    </p:spTree>
    <p:extLst>
      <p:ext uri="{BB962C8B-B14F-4D97-AF65-F5344CB8AC3E}">
        <p14:creationId xmlns:p14="http://schemas.microsoft.com/office/powerpoint/2010/main" val="1936685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 responsibilities</a:t>
            </a:r>
          </a:p>
        </p:txBody>
      </p:sp>
      <p:sp>
        <p:nvSpPr>
          <p:cNvPr id="3" name="Content Placeholder 2"/>
          <p:cNvSpPr>
            <a:spLocks noGrp="1"/>
          </p:cNvSpPr>
          <p:nvPr>
            <p:ph idx="1"/>
          </p:nvPr>
        </p:nvSpPr>
        <p:spPr/>
        <p:txBody>
          <a:bodyPr/>
          <a:lstStyle/>
          <a:p>
            <a:r>
              <a:rPr lang="en-GB" dirty="0"/>
              <a:t>Not an SEN educational establishment BUT do have pupils with SEN</a:t>
            </a:r>
          </a:p>
          <a:p>
            <a:r>
              <a:rPr lang="en-GB" dirty="0" smtClean="0"/>
              <a:t>Role </a:t>
            </a:r>
            <a:r>
              <a:rPr lang="en-GB" dirty="0"/>
              <a:t>of home school SENCO is vital – EHCP reviews etc.</a:t>
            </a:r>
          </a:p>
        </p:txBody>
      </p:sp>
    </p:spTree>
    <p:extLst>
      <p:ext uri="{BB962C8B-B14F-4D97-AF65-F5344CB8AC3E}">
        <p14:creationId xmlns:p14="http://schemas.microsoft.com/office/powerpoint/2010/main" val="1147521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Reintegration</a:t>
            </a:r>
          </a:p>
        </p:txBody>
      </p:sp>
      <p:sp>
        <p:nvSpPr>
          <p:cNvPr id="3" name="Content Placeholder 2"/>
          <p:cNvSpPr>
            <a:spLocks noGrp="1"/>
          </p:cNvSpPr>
          <p:nvPr>
            <p:ph idx="1"/>
          </p:nvPr>
        </p:nvSpPr>
        <p:spPr/>
        <p:txBody>
          <a:bodyPr/>
          <a:lstStyle/>
          <a:p>
            <a:r>
              <a:rPr lang="en-GB" dirty="0"/>
              <a:t>Focus for all pupils</a:t>
            </a:r>
          </a:p>
          <a:p>
            <a:pPr lvl="1"/>
            <a:r>
              <a:rPr lang="en-GB" dirty="0"/>
              <a:t>Back to home school</a:t>
            </a:r>
          </a:p>
          <a:p>
            <a:pPr lvl="1"/>
            <a:r>
              <a:rPr lang="en-GB" dirty="0"/>
              <a:t>Find place at more appropriate establishment</a:t>
            </a:r>
          </a:p>
        </p:txBody>
      </p:sp>
    </p:spTree>
    <p:extLst>
      <p:ext uri="{BB962C8B-B14F-4D97-AF65-F5344CB8AC3E}">
        <p14:creationId xmlns:p14="http://schemas.microsoft.com/office/powerpoint/2010/main" val="100422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228" y="260648"/>
            <a:ext cx="8147248" cy="796950"/>
          </a:xfrm>
        </p:spPr>
        <p:txBody>
          <a:bodyPr/>
          <a:lstStyle/>
          <a:p>
            <a:r>
              <a:rPr lang="en-GB" dirty="0" smtClean="0"/>
              <a:t>Agenda</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4356323"/>
              </p:ext>
            </p:extLst>
          </p:nvPr>
        </p:nvGraphicFramePr>
        <p:xfrm>
          <a:off x="456226" y="1268759"/>
          <a:ext cx="8292238" cy="5339104"/>
        </p:xfrm>
        <a:graphic>
          <a:graphicData uri="http://schemas.openxmlformats.org/drawingml/2006/table">
            <a:tbl>
              <a:tblPr firstRow="1" bandRow="1">
                <a:tableStyleId>{5C22544A-7EE6-4342-B048-85BDC9FD1C3A}</a:tableStyleId>
              </a:tblPr>
              <a:tblGrid>
                <a:gridCol w="642567">
                  <a:extLst>
                    <a:ext uri="{9D8B030D-6E8A-4147-A177-3AD203B41FA5}">
                      <a16:colId xmlns:a16="http://schemas.microsoft.com/office/drawing/2014/main" val="137341304"/>
                    </a:ext>
                  </a:extLst>
                </a:gridCol>
                <a:gridCol w="2753127">
                  <a:extLst>
                    <a:ext uri="{9D8B030D-6E8A-4147-A177-3AD203B41FA5}">
                      <a16:colId xmlns:a16="http://schemas.microsoft.com/office/drawing/2014/main" val="20000"/>
                    </a:ext>
                  </a:extLst>
                </a:gridCol>
                <a:gridCol w="4100929">
                  <a:extLst>
                    <a:ext uri="{9D8B030D-6E8A-4147-A177-3AD203B41FA5}">
                      <a16:colId xmlns:a16="http://schemas.microsoft.com/office/drawing/2014/main" val="20001"/>
                    </a:ext>
                  </a:extLst>
                </a:gridCol>
                <a:gridCol w="795615">
                  <a:extLst>
                    <a:ext uri="{9D8B030D-6E8A-4147-A177-3AD203B41FA5}">
                      <a16:colId xmlns:a16="http://schemas.microsoft.com/office/drawing/2014/main" val="20002"/>
                    </a:ext>
                  </a:extLst>
                </a:gridCol>
              </a:tblGrid>
              <a:tr h="283782">
                <a:tc>
                  <a:txBody>
                    <a:bodyPr/>
                    <a:lstStyle/>
                    <a:p>
                      <a:endParaRPr lang="en-GB" sz="1200" dirty="0"/>
                    </a:p>
                  </a:txBody>
                  <a:tcPr anchor="ctr"/>
                </a:tc>
                <a:tc>
                  <a:txBody>
                    <a:bodyPr/>
                    <a:lstStyle/>
                    <a:p>
                      <a:r>
                        <a:rPr lang="en-GB" sz="1200" dirty="0" smtClean="0"/>
                        <a:t>Agenda</a:t>
                      </a:r>
                      <a:endParaRPr lang="en-GB" sz="1200" dirty="0"/>
                    </a:p>
                  </a:txBody>
                  <a:tcPr anchor="ctr"/>
                </a:tc>
                <a:tc>
                  <a:txBody>
                    <a:bodyPr/>
                    <a:lstStyle/>
                    <a:p>
                      <a:r>
                        <a:rPr lang="en-GB" sz="1200" dirty="0" smtClean="0"/>
                        <a:t>Presenter</a:t>
                      </a:r>
                      <a:endParaRPr lang="en-GB" sz="1200" dirty="0"/>
                    </a:p>
                  </a:txBody>
                  <a:tcPr anchor="ctr"/>
                </a:tc>
                <a:tc>
                  <a:txBody>
                    <a:bodyPr/>
                    <a:lstStyle/>
                    <a:p>
                      <a:r>
                        <a:rPr lang="en-GB" sz="1200" dirty="0" smtClean="0"/>
                        <a:t>Time</a:t>
                      </a:r>
                      <a:endParaRPr lang="en-GB" sz="1200" dirty="0"/>
                    </a:p>
                  </a:txBody>
                  <a:tcPr anchor="ctr"/>
                </a:tc>
                <a:extLst>
                  <a:ext uri="{0D108BD9-81ED-4DB2-BD59-A6C34878D82A}">
                    <a16:rowId xmlns:a16="http://schemas.microsoft.com/office/drawing/2014/main" val="10000"/>
                  </a:ext>
                </a:extLst>
              </a:tr>
              <a:tr h="402768">
                <a:tc>
                  <a:txBody>
                    <a:bodyPr/>
                    <a:lstStyle/>
                    <a:p>
                      <a:r>
                        <a:rPr lang="en-GB" sz="1200" dirty="0" smtClean="0"/>
                        <a:t>9.00</a:t>
                      </a:r>
                      <a:endParaRPr lang="en-GB" sz="1200" dirty="0"/>
                    </a:p>
                  </a:txBody>
                  <a:tcPr anchor="ctr"/>
                </a:tc>
                <a:tc>
                  <a:txBody>
                    <a:bodyPr/>
                    <a:lstStyle/>
                    <a:p>
                      <a:r>
                        <a:rPr lang="en-GB" sz="1200" dirty="0" smtClean="0"/>
                        <a:t>Introductions and</a:t>
                      </a:r>
                      <a:r>
                        <a:rPr lang="en-GB" sz="1200" baseline="0" dirty="0" smtClean="0"/>
                        <a:t> welcome </a:t>
                      </a:r>
                      <a:endParaRPr lang="en-GB" sz="1200" dirty="0"/>
                    </a:p>
                  </a:txBody>
                  <a:tcPr anchor="ctr"/>
                </a:tc>
                <a:tc>
                  <a:txBody>
                    <a:bodyPr/>
                    <a:lstStyle/>
                    <a:p>
                      <a:r>
                        <a:rPr lang="en-GB" sz="1200" kern="1200" baseline="0" dirty="0" smtClean="0">
                          <a:solidFill>
                            <a:schemeClr val="dk1"/>
                          </a:solidFill>
                          <a:latin typeface="+mn-lt"/>
                          <a:ea typeface="+mn-ea"/>
                          <a:cs typeface="+mn-cs"/>
                        </a:rPr>
                        <a:t>Ruth Dennis – Principal Educational Psychologist</a:t>
                      </a:r>
                      <a:endParaRPr lang="en-GB" sz="1200" kern="1200" baseline="0" dirty="0">
                        <a:solidFill>
                          <a:schemeClr val="dk1"/>
                        </a:solidFill>
                        <a:latin typeface="+mn-lt"/>
                        <a:ea typeface="+mn-ea"/>
                        <a:cs typeface="+mn-cs"/>
                      </a:endParaRPr>
                    </a:p>
                  </a:txBody>
                  <a:tcPr anchor="ctr"/>
                </a:tc>
                <a:tc>
                  <a:txBody>
                    <a:bodyPr/>
                    <a:lstStyle/>
                    <a:p>
                      <a:r>
                        <a:rPr lang="en-GB" sz="1200" kern="1200" baseline="0" dirty="0" smtClean="0">
                          <a:solidFill>
                            <a:schemeClr val="dk1"/>
                          </a:solidFill>
                          <a:latin typeface="+mn-lt"/>
                          <a:ea typeface="+mn-ea"/>
                          <a:cs typeface="+mn-cs"/>
                        </a:rPr>
                        <a:t>10 minutes</a:t>
                      </a:r>
                      <a:endParaRPr lang="en-GB" sz="1200" kern="1200" baseline="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r h="563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9.10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Update</a:t>
                      </a:r>
                      <a:r>
                        <a:rPr lang="en-GB" sz="1200" baseline="0" dirty="0" smtClean="0"/>
                        <a:t> from the </a:t>
                      </a:r>
                      <a:r>
                        <a:rPr lang="en-GB" sz="1200" dirty="0" smtClean="0"/>
                        <a:t>Hospital and Home Teaching Service </a:t>
                      </a:r>
                    </a:p>
                  </a:txBody>
                  <a:tcPr anchor="ctr"/>
                </a:tc>
                <a:tc>
                  <a:txBody>
                    <a:bodyPr/>
                    <a:lstStyle/>
                    <a:p>
                      <a:r>
                        <a:rPr lang="en-GB" sz="1200" kern="1200" baseline="0" dirty="0" smtClean="0">
                          <a:solidFill>
                            <a:schemeClr val="dk1"/>
                          </a:solidFill>
                          <a:latin typeface="+mn-lt"/>
                          <a:ea typeface="+mn-ea"/>
                          <a:cs typeface="+mn-cs"/>
                        </a:rPr>
                        <a:t>Hannah Whittaker - Service Manager </a:t>
                      </a:r>
                    </a:p>
                    <a:p>
                      <a:r>
                        <a:rPr lang="en-GB" sz="1200" kern="1200" baseline="0" dirty="0" smtClean="0">
                          <a:solidFill>
                            <a:schemeClr val="dk1"/>
                          </a:solidFill>
                          <a:latin typeface="+mn-lt"/>
                          <a:ea typeface="+mn-ea"/>
                          <a:cs typeface="+mn-cs"/>
                        </a:rPr>
                        <a:t>Medical Needs and Hospital Education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15 minutes</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txBody>
                  <a:tcPr anchor="ctr"/>
                </a:tc>
                <a:extLst>
                  <a:ext uri="{0D108BD9-81ED-4DB2-BD59-A6C34878D82A}">
                    <a16:rowId xmlns:a16="http://schemas.microsoft.com/office/drawing/2014/main" val="10002"/>
                  </a:ext>
                </a:extLst>
              </a:tr>
              <a:tr h="402768">
                <a:tc>
                  <a:txBody>
                    <a:bodyPr/>
                    <a:lstStyle/>
                    <a:p>
                      <a:r>
                        <a:rPr lang="en-GB" sz="1200" dirty="0" smtClean="0"/>
                        <a:t>9.25</a:t>
                      </a:r>
                      <a:endParaRPr lang="en-GB" sz="1200" dirty="0"/>
                    </a:p>
                  </a:txBody>
                  <a:tcPr anchor="ctr"/>
                </a:tc>
                <a:tc>
                  <a:txBody>
                    <a:bodyPr/>
                    <a:lstStyle/>
                    <a:p>
                      <a:r>
                        <a:rPr lang="en-GB" sz="1200" dirty="0" smtClean="0"/>
                        <a:t>Update from the SCIL Team</a:t>
                      </a:r>
                      <a:endParaRPr lang="en-GB" sz="1200" dirty="0"/>
                    </a:p>
                  </a:txBody>
                  <a:tcPr anchor="ctr"/>
                </a:tc>
                <a:tc>
                  <a:txBody>
                    <a:bodyPr/>
                    <a:lstStyle/>
                    <a:p>
                      <a:r>
                        <a:rPr lang="en-GB" sz="1200" kern="1200" baseline="0" dirty="0" smtClean="0">
                          <a:solidFill>
                            <a:schemeClr val="dk1"/>
                          </a:solidFill>
                          <a:latin typeface="+mn-lt"/>
                          <a:ea typeface="+mn-ea"/>
                          <a:cs typeface="+mn-cs"/>
                        </a:rPr>
                        <a:t>Lucy Stead  - Service Manager</a:t>
                      </a:r>
                    </a:p>
                    <a:p>
                      <a:r>
                        <a:rPr lang="en-GB" sz="1200" kern="1200" baseline="0" dirty="0" smtClean="0">
                          <a:solidFill>
                            <a:schemeClr val="dk1"/>
                          </a:solidFill>
                          <a:latin typeface="+mn-lt"/>
                          <a:ea typeface="+mn-ea"/>
                          <a:cs typeface="+mn-cs"/>
                        </a:rPr>
                        <a:t>Social, Communication, Interaction and Learning (SCIL) Team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15 minutes</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txBody>
                  <a:tcPr anchor="ctr"/>
                </a:tc>
                <a:extLst>
                  <a:ext uri="{0D108BD9-81ED-4DB2-BD59-A6C34878D82A}">
                    <a16:rowId xmlns:a16="http://schemas.microsoft.com/office/drawing/2014/main" val="93456030"/>
                  </a:ext>
                </a:extLst>
              </a:tr>
              <a:tr h="402768">
                <a:tc>
                  <a:txBody>
                    <a:bodyPr/>
                    <a:lstStyle/>
                    <a:p>
                      <a:r>
                        <a:rPr lang="en-GB" sz="1200" dirty="0" smtClean="0"/>
                        <a:t>9.40</a:t>
                      </a:r>
                      <a:endParaRPr lang="en-GB" sz="1200" dirty="0"/>
                    </a:p>
                  </a:txBody>
                  <a:tcPr anchor="ctr"/>
                </a:tc>
                <a:tc>
                  <a:txBody>
                    <a:bodyPr/>
                    <a:lstStyle/>
                    <a:p>
                      <a:r>
                        <a:rPr lang="en-GB" sz="1200" dirty="0" smtClean="0"/>
                        <a:t>Update from SENDIASS</a:t>
                      </a:r>
                      <a:endParaRPr lang="en-GB" sz="1200" dirty="0"/>
                    </a:p>
                  </a:txBody>
                  <a:tcPr anchor="ctr"/>
                </a:tc>
                <a:tc>
                  <a:txBody>
                    <a:bodyPr/>
                    <a:lstStyle/>
                    <a:p>
                      <a:r>
                        <a:rPr lang="en-GB" sz="1200" kern="1200" baseline="0" dirty="0" smtClean="0">
                          <a:solidFill>
                            <a:schemeClr val="dk1"/>
                          </a:solidFill>
                          <a:latin typeface="+mn-lt"/>
                          <a:ea typeface="+mn-ea"/>
                          <a:cs typeface="+mn-cs"/>
                        </a:rPr>
                        <a:t>Debbie Jowett  - Team Manager </a:t>
                      </a:r>
                    </a:p>
                    <a:p>
                      <a:r>
                        <a:rPr lang="en-GB" sz="1200" kern="1200" baseline="0" dirty="0" smtClean="0">
                          <a:solidFill>
                            <a:schemeClr val="dk1"/>
                          </a:solidFill>
                          <a:latin typeface="+mn-lt"/>
                          <a:ea typeface="+mn-ea"/>
                          <a:cs typeface="+mn-cs"/>
                        </a:rPr>
                        <a:t>Bradford SENDIASS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15 minutes</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txBody>
                  <a:tcPr anchor="ctr"/>
                </a:tc>
                <a:extLst>
                  <a:ext uri="{0D108BD9-81ED-4DB2-BD59-A6C34878D82A}">
                    <a16:rowId xmlns:a16="http://schemas.microsoft.com/office/drawing/2014/main" val="4270229664"/>
                  </a:ext>
                </a:extLst>
              </a:tr>
              <a:tr h="724983">
                <a:tc>
                  <a:txBody>
                    <a:bodyPr/>
                    <a:lstStyle/>
                    <a:p>
                      <a:r>
                        <a:rPr lang="en-GB" sz="1200" dirty="0" smtClean="0"/>
                        <a:t>9.55</a:t>
                      </a:r>
                      <a:endParaRPr lang="en-GB" sz="1200" dirty="0"/>
                    </a:p>
                  </a:txBody>
                  <a:tcPr anchor="ctr"/>
                </a:tc>
                <a:tc>
                  <a:txBody>
                    <a:bodyPr/>
                    <a:lstStyle/>
                    <a:p>
                      <a:r>
                        <a:rPr lang="en-GB" sz="1200" dirty="0" smtClean="0"/>
                        <a:t>Update from the Virtual School</a:t>
                      </a:r>
                      <a:endParaRPr lang="en-GB" sz="1200" dirty="0"/>
                    </a:p>
                  </a:txBody>
                  <a:tcPr anchor="ctr"/>
                </a:tc>
                <a:tc>
                  <a:txBody>
                    <a:bodyPr/>
                    <a:lstStyle/>
                    <a:p>
                      <a:r>
                        <a:rPr lang="en-GB" sz="1200" kern="1200" baseline="0" dirty="0" smtClean="0">
                          <a:solidFill>
                            <a:schemeClr val="dk1"/>
                          </a:solidFill>
                          <a:latin typeface="+mn-lt"/>
                          <a:ea typeface="+mn-ea"/>
                          <a:cs typeface="+mn-cs"/>
                        </a:rPr>
                        <a:t>Louise Coates-Black</a:t>
                      </a:r>
                    </a:p>
                    <a:p>
                      <a:r>
                        <a:rPr lang="en-GB" sz="1200" kern="1200" baseline="0" dirty="0" smtClean="0">
                          <a:solidFill>
                            <a:schemeClr val="dk1"/>
                          </a:solidFill>
                          <a:latin typeface="+mn-lt"/>
                          <a:ea typeface="+mn-ea"/>
                          <a:cs typeface="+mn-cs"/>
                        </a:rPr>
                        <a:t>SEND Lead Specialist teacher and Attachment Lead</a:t>
                      </a:r>
                    </a:p>
                    <a:p>
                      <a:r>
                        <a:rPr lang="en-GB" sz="1200" kern="1200" baseline="0" dirty="0" smtClean="0">
                          <a:solidFill>
                            <a:schemeClr val="dk1"/>
                          </a:solidFill>
                          <a:latin typeface="+mn-lt"/>
                          <a:ea typeface="+mn-ea"/>
                          <a:cs typeface="+mn-cs"/>
                        </a:rPr>
                        <a:t>Virtual School for Children in Care</a:t>
                      </a:r>
                    </a:p>
                    <a:p>
                      <a:endParaRPr lang="en-GB" sz="1200" kern="1200" baseline="0" dirty="0" smtClean="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alibri"/>
                          <a:ea typeface="+mn-ea"/>
                          <a:cs typeface="+mn-cs"/>
                        </a:rPr>
                        <a:t>15 minutes</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txBody>
                  <a:tcPr anchor="ctr"/>
                </a:tc>
                <a:extLst>
                  <a:ext uri="{0D108BD9-81ED-4DB2-BD59-A6C34878D82A}">
                    <a16:rowId xmlns:a16="http://schemas.microsoft.com/office/drawing/2014/main" val="621054453"/>
                  </a:ext>
                </a:extLst>
              </a:tr>
              <a:tr h="402768">
                <a:tc>
                  <a:txBody>
                    <a:bodyPr/>
                    <a:lstStyle/>
                    <a:p>
                      <a:r>
                        <a:rPr lang="en-GB" sz="1200" dirty="0" smtClean="0"/>
                        <a:t>10.10</a:t>
                      </a:r>
                      <a:endParaRPr lang="en-GB" sz="1200" dirty="0"/>
                    </a:p>
                  </a:txBody>
                  <a:tcPr anchor="ctr"/>
                </a:tc>
                <a:tc>
                  <a:txBody>
                    <a:bodyPr/>
                    <a:lstStyle/>
                    <a:p>
                      <a:r>
                        <a:rPr lang="en-GB" sz="1200" dirty="0" smtClean="0"/>
                        <a:t>BREAK</a:t>
                      </a:r>
                      <a:endParaRPr lang="en-GB"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noProof="0" dirty="0" smtClean="0">
                          <a:solidFill>
                            <a:schemeClr val="dk1"/>
                          </a:solidFill>
                          <a:latin typeface="+mn-lt"/>
                          <a:ea typeface="+mn-ea"/>
                          <a:cs typeface="+mn-cs"/>
                        </a:rPr>
                        <a:t>10 minutes</a:t>
                      </a:r>
                      <a:endParaRPr lang="en-GB" sz="1200" kern="1200" baseline="0" noProof="0" dirty="0">
                        <a:solidFill>
                          <a:schemeClr val="dk1"/>
                        </a:solidFill>
                        <a:latin typeface="+mn-lt"/>
                        <a:ea typeface="+mn-ea"/>
                        <a:cs typeface="+mn-cs"/>
                      </a:endParaRPr>
                    </a:p>
                  </a:txBody>
                  <a:tcPr anchor="ctr"/>
                </a:tc>
                <a:extLst>
                  <a:ext uri="{0D108BD9-81ED-4DB2-BD59-A6C34878D82A}">
                    <a16:rowId xmlns:a16="http://schemas.microsoft.com/office/drawing/2014/main" val="3242942659"/>
                  </a:ext>
                </a:extLst>
              </a:tr>
              <a:tr h="724983">
                <a:tc>
                  <a:txBody>
                    <a:bodyPr/>
                    <a:lstStyle/>
                    <a:p>
                      <a:r>
                        <a:rPr lang="en-GB" sz="1200" dirty="0" smtClean="0"/>
                        <a:t>10.20</a:t>
                      </a:r>
                      <a:endParaRPr lang="en-GB"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Steps Towards Neurodiversity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dk1"/>
                          </a:solidFill>
                          <a:latin typeface="+mn-lt"/>
                          <a:ea typeface="+mn-ea"/>
                          <a:cs typeface="+mn-cs"/>
                        </a:rPr>
                        <a:t>Ruth Dennis - Principal Educational Psychologist / Joe Krasinski  - SEMH Consultant  / Diane Daley</a:t>
                      </a:r>
                      <a:br>
                        <a:rPr lang="en-GB" sz="1200" kern="1200" baseline="0" dirty="0" smtClean="0">
                          <a:solidFill>
                            <a:schemeClr val="dk1"/>
                          </a:solidFill>
                          <a:latin typeface="+mn-lt"/>
                          <a:ea typeface="+mn-ea"/>
                          <a:cs typeface="+mn-cs"/>
                        </a:rPr>
                      </a:br>
                      <a:r>
                        <a:rPr lang="en-GB" sz="1200" kern="1200" baseline="0" dirty="0" smtClean="0">
                          <a:solidFill>
                            <a:schemeClr val="dk1"/>
                          </a:solidFill>
                          <a:latin typeface="+mn-lt"/>
                          <a:ea typeface="+mn-ea"/>
                          <a:cs typeface="+mn-cs"/>
                        </a:rPr>
                        <a:t>General Manager Autism Service, Bradford Teaching Hospitals NHS Foundation Trust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noProof="0" dirty="0" smtClean="0">
                          <a:solidFill>
                            <a:schemeClr val="dk1"/>
                          </a:solidFill>
                          <a:latin typeface="+mn-lt"/>
                          <a:ea typeface="+mn-ea"/>
                          <a:cs typeface="+mn-cs"/>
                        </a:rPr>
                        <a:t>35</a:t>
                      </a:r>
                      <a:endParaRPr lang="en-GB" sz="1200" kern="1200" baseline="0" noProof="0" dirty="0">
                        <a:solidFill>
                          <a:schemeClr val="dk1"/>
                        </a:solidFill>
                        <a:latin typeface="+mn-lt"/>
                        <a:ea typeface="+mn-ea"/>
                        <a:cs typeface="+mn-cs"/>
                      </a:endParaRPr>
                    </a:p>
                  </a:txBody>
                  <a:tcPr anchor="ctr"/>
                </a:tc>
                <a:extLst>
                  <a:ext uri="{0D108BD9-81ED-4DB2-BD59-A6C34878D82A}">
                    <a16:rowId xmlns:a16="http://schemas.microsoft.com/office/drawing/2014/main" val="2151635633"/>
                  </a:ext>
                </a:extLst>
              </a:tr>
              <a:tr h="402768">
                <a:tc>
                  <a:txBody>
                    <a:bodyPr/>
                    <a:lstStyle/>
                    <a:p>
                      <a:r>
                        <a:rPr lang="en-GB" sz="1200" dirty="0" smtClean="0"/>
                        <a:t>10.55</a:t>
                      </a:r>
                      <a:endParaRPr lang="en-GB"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Parent Carer Forum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dk1"/>
                          </a:solidFill>
                          <a:latin typeface="+mn-lt"/>
                          <a:ea typeface="+mn-ea"/>
                          <a:cs typeface="+mn-cs"/>
                        </a:rPr>
                        <a:t>Julie Bruce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noProof="0" dirty="0" smtClean="0">
                          <a:solidFill>
                            <a:schemeClr val="dk1"/>
                          </a:solidFill>
                          <a:latin typeface="+mn-lt"/>
                          <a:ea typeface="+mn-ea"/>
                          <a:cs typeface="+mn-cs"/>
                        </a:rPr>
                        <a:t>5 minutes</a:t>
                      </a:r>
                      <a:endParaRPr lang="en-GB" sz="1200" kern="1200" baseline="0" noProof="0" dirty="0">
                        <a:solidFill>
                          <a:schemeClr val="dk1"/>
                        </a:solidFill>
                        <a:latin typeface="+mn-lt"/>
                        <a:ea typeface="+mn-ea"/>
                        <a:cs typeface="+mn-cs"/>
                      </a:endParaRPr>
                    </a:p>
                  </a:txBody>
                  <a:tcPr anchor="ctr"/>
                </a:tc>
                <a:extLst>
                  <a:ext uri="{0D108BD9-81ED-4DB2-BD59-A6C34878D82A}">
                    <a16:rowId xmlns:a16="http://schemas.microsoft.com/office/drawing/2014/main" val="634191309"/>
                  </a:ext>
                </a:extLst>
              </a:tr>
              <a:tr h="483322">
                <a:tc>
                  <a:txBody>
                    <a:bodyPr/>
                    <a:lstStyle/>
                    <a:p>
                      <a:pPr>
                        <a:spcAft>
                          <a:spcPts val="0"/>
                        </a:spcAft>
                      </a:pPr>
                      <a:r>
                        <a:rPr lang="en-GB" sz="1200" kern="1200" dirty="0" smtClean="0">
                          <a:solidFill>
                            <a:schemeClr val="dk1"/>
                          </a:solidFill>
                          <a:latin typeface="+mn-lt"/>
                          <a:ea typeface="+mn-ea"/>
                          <a:cs typeface="+mn-cs"/>
                        </a:rPr>
                        <a:t>11.00</a:t>
                      </a:r>
                      <a:endParaRPr lang="en-GB" sz="1200" kern="1200" dirty="0">
                        <a:solidFill>
                          <a:schemeClr val="dk1"/>
                        </a:solidFill>
                        <a:latin typeface="+mn-lt"/>
                        <a:ea typeface="+mn-ea"/>
                        <a:cs typeface="+mn-cs"/>
                      </a:endParaRPr>
                    </a:p>
                  </a:txBody>
                  <a:tcPr marL="68580" marR="68580" marT="0" marB="0" anchor="ctr"/>
                </a:tc>
                <a:tc>
                  <a:txBody>
                    <a:bodyPr/>
                    <a:lstStyle/>
                    <a:p>
                      <a:pPr>
                        <a:spcAft>
                          <a:spcPts val="0"/>
                        </a:spcAft>
                      </a:pPr>
                      <a:r>
                        <a:rPr lang="en-GB" sz="1200" kern="1200" dirty="0" smtClean="0">
                          <a:solidFill>
                            <a:schemeClr val="dk1"/>
                          </a:solidFill>
                          <a:latin typeface="+mn-lt"/>
                          <a:ea typeface="+mn-ea"/>
                          <a:cs typeface="+mn-cs"/>
                        </a:rPr>
                        <a:t>SEND Update and Q and A (including</a:t>
                      </a:r>
                      <a:r>
                        <a:rPr lang="en-GB" sz="1200" kern="1200" baseline="0" dirty="0" smtClean="0">
                          <a:solidFill>
                            <a:schemeClr val="dk1"/>
                          </a:solidFill>
                          <a:latin typeface="+mn-lt"/>
                          <a:ea typeface="+mn-ea"/>
                          <a:cs typeface="+mn-cs"/>
                        </a:rPr>
                        <a:t> Personal Budget Training)</a:t>
                      </a:r>
                      <a:endParaRPr lang="en-GB" sz="1200" kern="1200" dirty="0">
                        <a:solidFill>
                          <a:schemeClr val="dk1"/>
                        </a:solidFill>
                        <a:latin typeface="+mn-lt"/>
                        <a:ea typeface="+mn-ea"/>
                        <a:cs typeface="+mn-cs"/>
                      </a:endParaRPr>
                    </a:p>
                  </a:txBody>
                  <a:tcPr marL="68580" marR="68580" marT="0" marB="0" anchor="ctr"/>
                </a:tc>
                <a:tc>
                  <a:txBody>
                    <a:bodyPr/>
                    <a:lstStyle/>
                    <a:p>
                      <a:pPr marL="0" algn="l" defTabSz="914400" rtl="0" eaLnBrk="1" latinLnBrk="0" hangingPunct="1">
                        <a:spcAft>
                          <a:spcPts val="0"/>
                        </a:spcAft>
                      </a:pPr>
                      <a:r>
                        <a:rPr lang="en-GB" sz="1200" kern="1200" baseline="0" dirty="0" smtClean="0">
                          <a:solidFill>
                            <a:schemeClr val="dk1"/>
                          </a:solidFill>
                          <a:latin typeface="+mn-lt"/>
                          <a:ea typeface="+mn-ea"/>
                          <a:cs typeface="+mn-cs"/>
                        </a:rPr>
                        <a:t>Niall Devlin / Charlie Lowe Strategic Manager, Integrated Assessment and Psychology</a:t>
                      </a:r>
                    </a:p>
                  </a:txBody>
                  <a:tcPr marL="68580" marR="68580" marT="0" marB="0" anchor="ctr"/>
                </a:tc>
                <a:tc>
                  <a:txBody>
                    <a:bodyPr/>
                    <a:lstStyle/>
                    <a:p>
                      <a:pPr>
                        <a:spcAft>
                          <a:spcPts val="0"/>
                        </a:spcAft>
                      </a:pPr>
                      <a:r>
                        <a:rPr lang="en-GB" sz="1200" kern="1200" baseline="0" dirty="0" smtClean="0">
                          <a:solidFill>
                            <a:schemeClr val="dk1"/>
                          </a:solidFill>
                          <a:latin typeface="+mn-lt"/>
                          <a:ea typeface="+mn-ea"/>
                          <a:cs typeface="+mn-cs"/>
                        </a:rPr>
                        <a:t>30 minutes</a:t>
                      </a:r>
                      <a:endParaRPr lang="en-GB" sz="1200" kern="1200" baseline="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2924001309"/>
                  </a:ext>
                </a:extLst>
              </a:tr>
            </a:tbl>
          </a:graphicData>
        </a:graphic>
      </p:graphicFrame>
    </p:spTree>
    <p:extLst>
      <p:ext uri="{BB962C8B-B14F-4D97-AF65-F5344CB8AC3E}">
        <p14:creationId xmlns:p14="http://schemas.microsoft.com/office/powerpoint/2010/main" val="581135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Hospital Education</a:t>
            </a:r>
          </a:p>
        </p:txBody>
      </p:sp>
      <p:sp>
        <p:nvSpPr>
          <p:cNvPr id="3" name="Content Placeholder 2"/>
          <p:cNvSpPr>
            <a:spLocks noGrp="1"/>
          </p:cNvSpPr>
          <p:nvPr>
            <p:ph idx="1"/>
          </p:nvPr>
        </p:nvSpPr>
        <p:spPr/>
        <p:txBody>
          <a:bodyPr/>
          <a:lstStyle/>
          <a:p>
            <a:r>
              <a:rPr lang="en-GB" dirty="0"/>
              <a:t>AGH &amp; BRI</a:t>
            </a:r>
          </a:p>
          <a:p>
            <a:pPr lvl="1"/>
            <a:r>
              <a:rPr lang="en-GB" dirty="0" smtClean="0"/>
              <a:t>Regular </a:t>
            </a:r>
            <a:r>
              <a:rPr lang="en-GB" dirty="0"/>
              <a:t>pupils – have planned visits to hospital</a:t>
            </a:r>
          </a:p>
          <a:p>
            <a:pPr lvl="1"/>
            <a:r>
              <a:rPr lang="en-GB" dirty="0"/>
              <a:t>Recurring pupils – have repeated admissions to </a:t>
            </a:r>
            <a:r>
              <a:rPr lang="en-GB" dirty="0" smtClean="0"/>
              <a:t>hospital</a:t>
            </a:r>
          </a:p>
          <a:p>
            <a:pPr lvl="1"/>
            <a:r>
              <a:rPr lang="en-GB" dirty="0" smtClean="0"/>
              <a:t>Long stay pupils – 5+ school days over an academic year</a:t>
            </a:r>
            <a:endParaRPr lang="en-GB" dirty="0"/>
          </a:p>
          <a:p>
            <a:pPr lvl="1"/>
            <a:endParaRPr lang="en-GB" dirty="0"/>
          </a:p>
          <a:p>
            <a:r>
              <a:rPr lang="en-GB" dirty="0"/>
              <a:t>MNHES works with home schools</a:t>
            </a:r>
          </a:p>
        </p:txBody>
      </p:sp>
    </p:spTree>
    <p:extLst>
      <p:ext uri="{BB962C8B-B14F-4D97-AF65-F5344CB8AC3E}">
        <p14:creationId xmlns:p14="http://schemas.microsoft.com/office/powerpoint/2010/main" val="195517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Pupils with life limiting illness</a:t>
            </a:r>
          </a:p>
        </p:txBody>
      </p:sp>
      <p:sp>
        <p:nvSpPr>
          <p:cNvPr id="3" name="Content Placeholder 2"/>
          <p:cNvSpPr>
            <a:spLocks noGrp="1"/>
          </p:cNvSpPr>
          <p:nvPr>
            <p:ph idx="1"/>
          </p:nvPr>
        </p:nvSpPr>
        <p:spPr/>
        <p:txBody>
          <a:bodyPr/>
          <a:lstStyle/>
          <a:p>
            <a:r>
              <a:rPr lang="en-GB" dirty="0"/>
              <a:t>Parents and medical staff to agree</a:t>
            </a:r>
          </a:p>
        </p:txBody>
      </p:sp>
    </p:spTree>
    <p:extLst>
      <p:ext uri="{BB962C8B-B14F-4D97-AF65-F5344CB8AC3E}">
        <p14:creationId xmlns:p14="http://schemas.microsoft.com/office/powerpoint/2010/main" val="22800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Pupils with long term medical conditions</a:t>
            </a:r>
          </a:p>
        </p:txBody>
      </p:sp>
      <p:sp>
        <p:nvSpPr>
          <p:cNvPr id="3" name="Content Placeholder 2"/>
          <p:cNvSpPr>
            <a:spLocks noGrp="1"/>
          </p:cNvSpPr>
          <p:nvPr>
            <p:ph idx="1"/>
          </p:nvPr>
        </p:nvSpPr>
        <p:spPr/>
        <p:txBody>
          <a:bodyPr/>
          <a:lstStyle/>
          <a:p>
            <a:r>
              <a:rPr lang="en-GB" dirty="0"/>
              <a:t>Not in best interests of pupil to remain with MNHES for a prolonged period of time</a:t>
            </a:r>
          </a:p>
          <a:p>
            <a:r>
              <a:rPr lang="en-GB" dirty="0"/>
              <a:t>Discussions should take place to best meet need</a:t>
            </a:r>
          </a:p>
        </p:txBody>
      </p:sp>
    </p:spTree>
    <p:extLst>
      <p:ext uri="{BB962C8B-B14F-4D97-AF65-F5344CB8AC3E}">
        <p14:creationId xmlns:p14="http://schemas.microsoft.com/office/powerpoint/2010/main" val="607664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Services</a:t>
            </a:r>
          </a:p>
        </p:txBody>
      </p:sp>
      <p:sp>
        <p:nvSpPr>
          <p:cNvPr id="3" name="Content Placeholder 2"/>
          <p:cNvSpPr>
            <a:spLocks noGrp="1"/>
          </p:cNvSpPr>
          <p:nvPr>
            <p:ph idx="1"/>
          </p:nvPr>
        </p:nvSpPr>
        <p:spPr/>
        <p:txBody>
          <a:bodyPr/>
          <a:lstStyle/>
          <a:p>
            <a:r>
              <a:rPr lang="en-GB" dirty="0" err="1"/>
              <a:t>Brathay</a:t>
            </a:r>
            <a:endParaRPr lang="en-GB" dirty="0"/>
          </a:p>
          <a:p>
            <a:pPr lvl="1"/>
            <a:r>
              <a:rPr lang="en-GB" dirty="0"/>
              <a:t>Youth Work</a:t>
            </a:r>
          </a:p>
          <a:p>
            <a:pPr lvl="1"/>
            <a:r>
              <a:rPr lang="en-GB" dirty="0"/>
              <a:t>Counselling</a:t>
            </a:r>
          </a:p>
          <a:p>
            <a:r>
              <a:rPr lang="en-GB" dirty="0" smtClean="0"/>
              <a:t>AWCC </a:t>
            </a:r>
            <a:r>
              <a:rPr lang="en-GB" dirty="0"/>
              <a:t>c</a:t>
            </a:r>
            <a:r>
              <a:rPr lang="en-GB" dirty="0" smtClean="0"/>
              <a:t>ounselling</a:t>
            </a:r>
            <a:endParaRPr lang="en-GB" dirty="0"/>
          </a:p>
          <a:p>
            <a:pPr lvl="1"/>
            <a:r>
              <a:rPr lang="en-GB" dirty="0"/>
              <a:t>GP Notes only as evidence</a:t>
            </a:r>
          </a:p>
        </p:txBody>
      </p:sp>
    </p:spTree>
    <p:extLst>
      <p:ext uri="{BB962C8B-B14F-4D97-AF65-F5344CB8AC3E}">
        <p14:creationId xmlns:p14="http://schemas.microsoft.com/office/powerpoint/2010/main" val="4285331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S-19 Provision</a:t>
            </a:r>
            <a:endParaRPr lang="en-GB" dirty="0"/>
          </a:p>
        </p:txBody>
      </p:sp>
      <p:sp>
        <p:nvSpPr>
          <p:cNvPr id="3" name="Content Placeholder 2"/>
          <p:cNvSpPr>
            <a:spLocks noGrp="1"/>
          </p:cNvSpPr>
          <p:nvPr>
            <p:ph idx="1"/>
          </p:nvPr>
        </p:nvSpPr>
        <p:spPr/>
        <p:txBody>
          <a:bodyPr/>
          <a:lstStyle/>
          <a:p>
            <a:r>
              <a:rPr lang="en-GB" dirty="0"/>
              <a:t>For those pupils </a:t>
            </a:r>
            <a:r>
              <a:rPr lang="en-GB" dirty="0" smtClean="0"/>
              <a:t>without a school roll whose </a:t>
            </a:r>
            <a:r>
              <a:rPr lang="en-GB" dirty="0"/>
              <a:t>education can be met effectively through mainstream schools, an immediate directive can be provided by the LA Admissions Team. </a:t>
            </a:r>
            <a:endParaRPr lang="en-GB" dirty="0" smtClean="0"/>
          </a:p>
          <a:p>
            <a:r>
              <a:rPr lang="en-GB" dirty="0" smtClean="0"/>
              <a:t>For </a:t>
            </a:r>
            <a:r>
              <a:rPr lang="en-GB" dirty="0"/>
              <a:t>those pupils with additional </a:t>
            </a:r>
            <a:r>
              <a:rPr lang="en-GB" dirty="0" smtClean="0"/>
              <a:t>needs without a school roll, </a:t>
            </a:r>
            <a:r>
              <a:rPr lang="en-GB" dirty="0"/>
              <a:t>where mainstream school would be inappropriate, there may be a short gap in learning and safeguarding whilst an effective educational provision is established. </a:t>
            </a:r>
            <a:endParaRPr lang="en-GB" dirty="0" smtClean="0"/>
          </a:p>
          <a:p>
            <a:r>
              <a:rPr lang="en-GB" smtClean="0"/>
              <a:t>The </a:t>
            </a:r>
            <a:r>
              <a:rPr lang="en-GB" dirty="0"/>
              <a:t>Local Authority will provide education and safeguarding through the S-19 Provision where appropriate to the individual needs of the pupil which is based at Owlet Road </a:t>
            </a:r>
            <a:r>
              <a:rPr lang="en-GB"/>
              <a:t>in </a:t>
            </a:r>
            <a:r>
              <a:rPr lang="en-GB" smtClean="0"/>
              <a:t>Shipley</a:t>
            </a:r>
          </a:p>
          <a:p>
            <a:endParaRPr lang="en-GB" dirty="0"/>
          </a:p>
        </p:txBody>
      </p:sp>
    </p:spTree>
    <p:extLst>
      <p:ext uri="{BB962C8B-B14F-4D97-AF65-F5344CB8AC3E}">
        <p14:creationId xmlns:p14="http://schemas.microsoft.com/office/powerpoint/2010/main" val="2175172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ctr"/>
            <a:r>
              <a:rPr lang="en-GB" b="1" dirty="0"/>
              <a:t>Update from the SCIL </a:t>
            </a:r>
            <a:r>
              <a:rPr lang="en-GB" b="1" dirty="0" smtClean="0"/>
              <a:t>Team</a:t>
            </a:r>
            <a:endParaRPr lang="en-GB" dirty="0"/>
          </a:p>
        </p:txBody>
      </p:sp>
      <p:sp>
        <p:nvSpPr>
          <p:cNvPr id="3" name="Subtitle 2"/>
          <p:cNvSpPr>
            <a:spLocks noGrp="1"/>
          </p:cNvSpPr>
          <p:nvPr>
            <p:ph type="subTitle" idx="1"/>
          </p:nvPr>
        </p:nvSpPr>
        <p:spPr/>
        <p:txBody>
          <a:bodyPr/>
          <a:lstStyle/>
          <a:p>
            <a:r>
              <a:rPr lang="en-GB" b="1" dirty="0"/>
              <a:t>Lucy Stead  - Service Manager</a:t>
            </a:r>
            <a:r>
              <a:rPr lang="en-GB" dirty="0"/>
              <a:t/>
            </a:r>
            <a:br>
              <a:rPr lang="en-GB" dirty="0"/>
            </a:br>
            <a:r>
              <a:rPr lang="en-GB" b="1" dirty="0"/>
              <a:t>Social, Communication, Interaction and Learning (SCIL) Team</a:t>
            </a:r>
            <a:endParaRPr lang="en-GB" dirty="0"/>
          </a:p>
        </p:txBody>
      </p:sp>
    </p:spTree>
    <p:extLst>
      <p:ext uri="{BB962C8B-B14F-4D97-AF65-F5344CB8AC3E}">
        <p14:creationId xmlns:p14="http://schemas.microsoft.com/office/powerpoint/2010/main" val="77264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25400" y="6072188"/>
            <a:ext cx="331311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charset="0"/>
              <a:buNone/>
              <a:tabLst/>
              <a:defRPr/>
            </a:pPr>
            <a:r>
              <a:rPr kumimoji="0" lang="en-GB" altLang="en-US" sz="1200" b="0" i="0" u="none" strike="noStrike" kern="1200" cap="none" spc="0" normalizeH="0" baseline="0" noProof="0" dirty="0" smtClean="0">
                <a:ln>
                  <a:noFill/>
                </a:ln>
                <a:solidFill>
                  <a:srgbClr val="2F2B20"/>
                </a:solidFill>
                <a:effectLst/>
                <a:uLnTx/>
                <a:uFillTx/>
                <a:latin typeface="Arial" charset="0"/>
                <a:ea typeface="ＭＳ Ｐゴシック" pitchFamily="1" charset="-128"/>
                <a:cs typeface="+mn-cs"/>
              </a:rPr>
              <a:t>© </a:t>
            </a:r>
            <a:r>
              <a:rPr kumimoji="0" lang="en-GB" altLang="en-US" sz="1050" b="0" i="0" u="none" strike="noStrike" kern="1200" cap="none" spc="0" normalizeH="0" baseline="0" noProof="0" dirty="0" smtClean="0">
                <a:ln>
                  <a:noFill/>
                </a:ln>
                <a:solidFill>
                  <a:srgbClr val="2F2B20"/>
                </a:solidFill>
                <a:effectLst/>
                <a:uLnTx/>
                <a:uFillTx/>
                <a:latin typeface="Arial" charset="0"/>
                <a:ea typeface="ＭＳ Ｐゴシック" pitchFamily="1" charset="-128"/>
                <a:cs typeface="+mn-cs"/>
              </a:rPr>
              <a:t>Copyright applies to the whole document - Written and developed by </a:t>
            </a:r>
            <a:r>
              <a:rPr kumimoji="0" lang="en-GB" sz="1050" b="1" i="0" u="none" strike="noStrike" kern="1200" cap="none" spc="0" normalizeH="0" baseline="0" noProof="0" dirty="0" smtClean="0">
                <a:ln>
                  <a:noFill/>
                </a:ln>
                <a:solidFill>
                  <a:srgbClr val="675E47"/>
                </a:solidFill>
                <a:effectLst/>
                <a:uLnTx/>
                <a:uFillTx/>
                <a:latin typeface="Calibri" pitchFamily="34" charset="0"/>
                <a:ea typeface="ＭＳ Ｐゴシック" pitchFamily="1" charset="-128"/>
                <a:cs typeface="+mn-cs"/>
              </a:rPr>
              <a:t>0-25 Specialist Teaching &amp; Support Services</a:t>
            </a:r>
            <a:r>
              <a:rPr kumimoji="0" lang="en-GB" altLang="en-US" sz="1050" b="0" i="0" u="none" strike="noStrike" kern="1200" cap="none" spc="0" normalizeH="0" baseline="0" noProof="0" dirty="0" smtClean="0">
                <a:ln>
                  <a:noFill/>
                </a:ln>
                <a:solidFill>
                  <a:srgbClr val="2F2B20"/>
                </a:solidFill>
                <a:effectLst/>
                <a:uLnTx/>
                <a:uFillTx/>
                <a:latin typeface="Arial" charset="0"/>
                <a:ea typeface="ＭＳ Ｐゴシック" pitchFamily="1" charset="-128"/>
                <a:cs typeface="+mn-cs"/>
              </a:rPr>
              <a:t>, City of Bradford MDC</a:t>
            </a:r>
          </a:p>
        </p:txBody>
      </p:sp>
      <p:sp>
        <p:nvSpPr>
          <p:cNvPr id="2051" name="Title 1"/>
          <p:cNvSpPr>
            <a:spLocks noGrp="1"/>
          </p:cNvSpPr>
          <p:nvPr>
            <p:ph type="ctrTitle"/>
          </p:nvPr>
        </p:nvSpPr>
        <p:spPr>
          <a:xfrm>
            <a:off x="282575" y="549275"/>
            <a:ext cx="7772400" cy="3733800"/>
          </a:xfrm>
          <a:solidFill>
            <a:schemeClr val="accent2"/>
          </a:solidFill>
          <a:ln>
            <a:solidFill>
              <a:schemeClr val="tx2">
                <a:lumMod val="60000"/>
                <a:lumOff val="40000"/>
              </a:schemeClr>
            </a:solidFill>
          </a:ln>
        </p:spPr>
        <p:txBody>
          <a:bodyPr>
            <a:normAutofit fontScale="90000"/>
          </a:bodyPr>
          <a:lstStyle/>
          <a:p>
            <a:pPr algn="ctr">
              <a:defRPr/>
            </a:pPr>
            <a:r>
              <a:rPr lang="en-GB" altLang="en-US"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altLang="en-US"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altLang="en-US"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altLang="en-US"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altLang="en-US"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altLang="en-US"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alt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alt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altLang="en-US"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altLang="en-US"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t/>
            </a: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t/>
            </a: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t/>
            </a: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t/>
            </a: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r>
              <a:rPr lang="en-GB" sz="2400" spc="0" dirty="0" smtClean="0">
                <a:solidFill>
                  <a:srgbClr val="2F2B20"/>
                </a:solidFill>
                <a:latin typeface="Calibri" panose="020F0502020204030204" pitchFamily="34" charset="0"/>
                <a:ea typeface="ＭＳ Ｐゴシック" panose="020B0600070205080204" pitchFamily="34" charset="-128"/>
                <a:cs typeface="Calibri" panose="020F0502020204030204" pitchFamily="34" charset="0"/>
              </a:rPr>
              <a:t/>
            </a:r>
            <a:br>
              <a:rPr lang="en-GB" sz="2400" spc="0" dirty="0" smtClean="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t/>
            </a: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r>
              <a:rPr lang="en-GB" sz="2400" spc="0" dirty="0" smtClean="0">
                <a:solidFill>
                  <a:srgbClr val="2F2B20"/>
                </a:solidFill>
                <a:latin typeface="Calibri" panose="020F0502020204030204" pitchFamily="34" charset="0"/>
                <a:ea typeface="ＭＳ Ｐゴシック" panose="020B0600070205080204" pitchFamily="34" charset="-128"/>
                <a:cs typeface="Calibri" panose="020F0502020204030204" pitchFamily="34" charset="0"/>
              </a:rPr>
              <a:t/>
            </a:r>
            <a:br>
              <a:rPr lang="en-GB" sz="2400" spc="0" dirty="0" smtClean="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r>
              <a:rPr lang="en-GB" sz="2400" spc="0" dirty="0" smtClean="0">
                <a:solidFill>
                  <a:srgbClr val="2F2B20"/>
                </a:solidFill>
                <a:latin typeface="Calibri" panose="020F0502020204030204" pitchFamily="34" charset="0"/>
                <a:ea typeface="ＭＳ Ｐゴシック" panose="020B0600070205080204" pitchFamily="34" charset="-128"/>
                <a:cs typeface="Calibri" panose="020F0502020204030204" pitchFamily="34" charset="0"/>
              </a:rPr>
              <a:t/>
            </a:r>
            <a:br>
              <a:rPr lang="en-GB" sz="2400" spc="0" dirty="0" smtClean="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t/>
            </a: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r>
              <a:rPr lang="en-GB" sz="3800" spc="0" dirty="0" smtClean="0">
                <a:solidFill>
                  <a:srgbClr val="2F2B20"/>
                </a:solidFill>
                <a:latin typeface="+mn-lt"/>
                <a:ea typeface="ＭＳ Ｐゴシック" panose="020B0600070205080204" pitchFamily="34" charset="-128"/>
                <a:cs typeface="Calibri" panose="020F0502020204030204" pitchFamily="34" charset="0"/>
              </a:rPr>
              <a:t>Spring Term SENCO Network</a:t>
            </a:r>
            <a:r>
              <a:rPr lang="en-GB" altLang="en-US" sz="3800" b="1" dirty="0" smtClean="0">
                <a:solidFill>
                  <a:schemeClr val="tx1"/>
                </a:solidFill>
                <a:effectLst>
                  <a:outerShdw blurRad="38100" dist="38100" dir="2700000" algn="tl">
                    <a:srgbClr val="000000">
                      <a:alpha val="43137"/>
                    </a:srgbClr>
                  </a:outerShdw>
                </a:effectLst>
                <a:latin typeface="+mn-lt"/>
                <a:cs typeface="Arial" panose="020B0604020202020204" pitchFamily="34" charset="0"/>
              </a:rPr>
              <a:t/>
            </a:r>
            <a:br>
              <a:rPr lang="en-GB" altLang="en-US" sz="3800" b="1" dirty="0" smtClean="0">
                <a:solidFill>
                  <a:schemeClr val="tx1"/>
                </a:solidFill>
                <a:effectLst>
                  <a:outerShdw blurRad="38100" dist="38100" dir="2700000" algn="tl">
                    <a:srgbClr val="000000">
                      <a:alpha val="43137"/>
                    </a:srgbClr>
                  </a:outerShdw>
                </a:effectLst>
                <a:latin typeface="+mn-lt"/>
                <a:cs typeface="Arial" panose="020B0604020202020204" pitchFamily="34" charset="0"/>
              </a:rPr>
            </a:br>
            <a:r>
              <a:rPr lang="en-GB" sz="3800" spc="0" dirty="0">
                <a:solidFill>
                  <a:srgbClr val="2F2B20"/>
                </a:solidFill>
                <a:latin typeface="+mn-lt"/>
                <a:ea typeface="ＭＳ Ｐゴシック" panose="020B0600070205080204" pitchFamily="34" charset="-128"/>
                <a:cs typeface="Calibri" panose="020F0502020204030204" pitchFamily="34" charset="0"/>
              </a:rPr>
              <a:t>26</a:t>
            </a:r>
            <a:r>
              <a:rPr lang="en-GB" sz="3800" spc="0" baseline="30000" dirty="0">
                <a:solidFill>
                  <a:srgbClr val="2F2B20"/>
                </a:solidFill>
                <a:latin typeface="+mn-lt"/>
                <a:ea typeface="ＭＳ Ｐゴシック" panose="020B0600070205080204" pitchFamily="34" charset="-128"/>
                <a:cs typeface="Calibri" panose="020F0502020204030204" pitchFamily="34" charset="0"/>
              </a:rPr>
              <a:t>th</a:t>
            </a:r>
            <a:r>
              <a:rPr lang="en-GB" sz="3800" spc="0" dirty="0">
                <a:solidFill>
                  <a:srgbClr val="2F2B20"/>
                </a:solidFill>
                <a:latin typeface="+mn-lt"/>
                <a:ea typeface="ＭＳ Ｐゴシック" panose="020B0600070205080204" pitchFamily="34" charset="-128"/>
                <a:cs typeface="Calibri" panose="020F0502020204030204" pitchFamily="34" charset="0"/>
              </a:rPr>
              <a:t> January </a:t>
            </a:r>
            <a:r>
              <a:rPr lang="en-GB" sz="3800" spc="0" dirty="0" smtClean="0">
                <a:solidFill>
                  <a:srgbClr val="2F2B20"/>
                </a:solidFill>
                <a:latin typeface="+mn-lt"/>
                <a:ea typeface="ＭＳ Ｐゴシック" panose="020B0600070205080204" pitchFamily="34" charset="-128"/>
                <a:cs typeface="Calibri" panose="020F0502020204030204" pitchFamily="34" charset="0"/>
              </a:rPr>
              <a:t>2022 </a:t>
            </a:r>
            <a:br>
              <a:rPr lang="en-GB" sz="3800" spc="0" dirty="0" smtClean="0">
                <a:solidFill>
                  <a:srgbClr val="2F2B20"/>
                </a:solidFill>
                <a:latin typeface="+mn-lt"/>
                <a:ea typeface="ＭＳ Ｐゴシック" panose="020B0600070205080204" pitchFamily="34" charset="-128"/>
                <a:cs typeface="Calibri" panose="020F0502020204030204" pitchFamily="34" charset="0"/>
              </a:rPr>
            </a:br>
            <a:r>
              <a:rPr lang="en-GB" sz="3800" b="1" spc="0" dirty="0" smtClean="0">
                <a:solidFill>
                  <a:srgbClr val="2F2B20"/>
                </a:solidFill>
                <a:latin typeface="+mn-lt"/>
                <a:ea typeface="ＭＳ Ｐゴシック" panose="020B0600070205080204" pitchFamily="34" charset="-128"/>
                <a:cs typeface="Calibri" panose="020F0502020204030204" pitchFamily="34" charset="0"/>
              </a:rPr>
              <a:t>S</a:t>
            </a:r>
            <a:r>
              <a:rPr lang="en-GB" sz="3800" spc="0" dirty="0" smtClean="0">
                <a:solidFill>
                  <a:srgbClr val="2F2B20"/>
                </a:solidFill>
                <a:latin typeface="+mn-lt"/>
                <a:ea typeface="ＭＳ Ｐゴシック" panose="020B0600070205080204" pitchFamily="34" charset="-128"/>
                <a:cs typeface="Calibri" panose="020F0502020204030204" pitchFamily="34" charset="0"/>
              </a:rPr>
              <a:t>ocial</a:t>
            </a:r>
            <a:r>
              <a:rPr lang="en-GB" sz="3800" spc="0" dirty="0">
                <a:solidFill>
                  <a:srgbClr val="2F2B20"/>
                </a:solidFill>
                <a:latin typeface="+mn-lt"/>
                <a:ea typeface="ＭＳ Ｐゴシック" panose="020B0600070205080204" pitchFamily="34" charset="-128"/>
                <a:cs typeface="Calibri" panose="020F0502020204030204" pitchFamily="34" charset="0"/>
              </a:rPr>
              <a:t>, </a:t>
            </a:r>
            <a:r>
              <a:rPr lang="en-GB" sz="3800" b="1" spc="0" dirty="0">
                <a:solidFill>
                  <a:srgbClr val="2F2B20"/>
                </a:solidFill>
                <a:latin typeface="+mn-lt"/>
                <a:ea typeface="ＭＳ Ｐゴシック" panose="020B0600070205080204" pitchFamily="34" charset="-128"/>
                <a:cs typeface="Calibri" panose="020F0502020204030204" pitchFamily="34" charset="0"/>
              </a:rPr>
              <a:t>C</a:t>
            </a:r>
            <a:r>
              <a:rPr lang="en-GB" sz="3800" spc="0" dirty="0">
                <a:solidFill>
                  <a:srgbClr val="2F2B20"/>
                </a:solidFill>
                <a:latin typeface="+mn-lt"/>
                <a:ea typeface="ＭＳ Ｐゴシック" panose="020B0600070205080204" pitchFamily="34" charset="-128"/>
                <a:cs typeface="Calibri" panose="020F0502020204030204" pitchFamily="34" charset="0"/>
              </a:rPr>
              <a:t>ommunication, </a:t>
            </a:r>
            <a:r>
              <a:rPr lang="en-GB" sz="3800" b="1" spc="0" dirty="0" smtClean="0">
                <a:solidFill>
                  <a:srgbClr val="2F2B20"/>
                </a:solidFill>
                <a:latin typeface="+mn-lt"/>
                <a:ea typeface="ＭＳ Ｐゴシック" panose="020B0600070205080204" pitchFamily="34" charset="-128"/>
                <a:cs typeface="Calibri" panose="020F0502020204030204" pitchFamily="34" charset="0"/>
              </a:rPr>
              <a:t>I</a:t>
            </a:r>
            <a:r>
              <a:rPr lang="en-GB" sz="3800" spc="0" dirty="0" smtClean="0">
                <a:solidFill>
                  <a:srgbClr val="2F2B20"/>
                </a:solidFill>
                <a:latin typeface="+mn-lt"/>
                <a:ea typeface="ＭＳ Ｐゴシック" panose="020B0600070205080204" pitchFamily="34" charset="-128"/>
                <a:cs typeface="Calibri" panose="020F0502020204030204" pitchFamily="34" charset="0"/>
              </a:rPr>
              <a:t>nteraction and </a:t>
            </a:r>
            <a:r>
              <a:rPr lang="en-GB" sz="3800" b="1" spc="0" dirty="0" smtClean="0">
                <a:solidFill>
                  <a:srgbClr val="2F2B20"/>
                </a:solidFill>
                <a:latin typeface="+mn-lt"/>
                <a:ea typeface="ＭＳ Ｐゴシック" panose="020B0600070205080204" pitchFamily="34" charset="-128"/>
                <a:cs typeface="Calibri" panose="020F0502020204030204" pitchFamily="34" charset="0"/>
              </a:rPr>
              <a:t>L</a:t>
            </a:r>
            <a:r>
              <a:rPr lang="en-GB" sz="3800" spc="0" dirty="0" smtClean="0">
                <a:solidFill>
                  <a:srgbClr val="2F2B20"/>
                </a:solidFill>
                <a:latin typeface="+mn-lt"/>
                <a:ea typeface="ＭＳ Ｐゴシック" panose="020B0600070205080204" pitchFamily="34" charset="-128"/>
                <a:cs typeface="Calibri" panose="020F0502020204030204" pitchFamily="34" charset="0"/>
              </a:rPr>
              <a:t>earning (SCIL) Team </a:t>
            </a:r>
            <a:r>
              <a:rPr lang="en-GB" altLang="en-US"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altLang="en-US"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altLang="en-US" sz="3200" i="1" dirty="0" smtClean="0">
                <a:solidFill>
                  <a:srgbClr val="2F2B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altLang="en-US" sz="3200" i="1" dirty="0" smtClean="0">
                <a:solidFill>
                  <a:srgbClr val="2F2B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alt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5989638"/>
            <a:ext cx="16589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TextBox 1"/>
          <p:cNvSpPr txBox="1">
            <a:spLocks noChangeArrowheads="1"/>
          </p:cNvSpPr>
          <p:nvPr/>
        </p:nvSpPr>
        <p:spPr bwMode="auto">
          <a:xfrm>
            <a:off x="1144588" y="4386263"/>
            <a:ext cx="6048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2400" b="1" i="0" u="none" strike="noStrike" kern="1200" cap="none" spc="0" normalizeH="0" baseline="0" noProof="0" dirty="0" smtClean="0">
              <a:ln>
                <a:noFill/>
              </a:ln>
              <a:solidFill>
                <a:srgbClr val="2F2B2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smtClean="0">
                <a:ln>
                  <a:noFill/>
                </a:ln>
                <a:solidFill>
                  <a:srgbClr val="2F2B20"/>
                </a:solidFill>
                <a:effectLst/>
                <a:uLnTx/>
                <a:uFillTx/>
                <a:latin typeface="Calibri"/>
                <a:ea typeface="ＭＳ Ｐゴシック" panose="020B0600070205080204" pitchFamily="34" charset="-128"/>
                <a:cs typeface="Arial" panose="020B0604020202020204" pitchFamily="34" charset="0"/>
              </a:rPr>
              <a:t>Lucy Stead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smtClean="0">
                <a:ln>
                  <a:noFill/>
                </a:ln>
                <a:solidFill>
                  <a:srgbClr val="2F2B20"/>
                </a:solidFill>
                <a:effectLst/>
                <a:uLnTx/>
                <a:uFillTx/>
                <a:latin typeface="Calibri"/>
                <a:ea typeface="ＭＳ Ｐゴシック" panose="020B0600070205080204" pitchFamily="34" charset="-128"/>
                <a:cs typeface="Arial" panose="020B0604020202020204" pitchFamily="34" charset="0"/>
              </a:rPr>
              <a:t>Service Manager</a:t>
            </a: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2213" y="3257550"/>
            <a:ext cx="5365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52763" y="3257550"/>
            <a:ext cx="11160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7675" y="3248025"/>
            <a:ext cx="8461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8425" y="3227388"/>
            <a:ext cx="66675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2575" y="4597400"/>
            <a:ext cx="2447925" cy="461963"/>
          </a:xfrm>
          <a:prstGeom prst="rect">
            <a:avLst/>
          </a:prstGeom>
          <a:solidFill>
            <a:schemeClr val="accent2"/>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2F2B20"/>
                </a:solidFill>
                <a:effectLst/>
                <a:uLnTx/>
                <a:uFillTx/>
                <a:latin typeface="Calibri"/>
                <a:ea typeface="ＭＳ Ｐゴシック" panose="020B0600070205080204" pitchFamily="34" charset="-128"/>
                <a:cs typeface="+mn-cs"/>
              </a:rPr>
              <a:t>Early Years</a:t>
            </a:r>
          </a:p>
        </p:txBody>
      </p:sp>
      <p:sp>
        <p:nvSpPr>
          <p:cNvPr id="12" name="TextBox 11"/>
          <p:cNvSpPr txBox="1"/>
          <p:nvPr/>
        </p:nvSpPr>
        <p:spPr>
          <a:xfrm>
            <a:off x="287338" y="5197475"/>
            <a:ext cx="2447925" cy="831850"/>
          </a:xfrm>
          <a:prstGeom prst="rect">
            <a:avLst/>
          </a:prstGeom>
          <a:solidFill>
            <a:schemeClr val="accent2"/>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2F2B20"/>
                </a:solidFill>
                <a:effectLst/>
                <a:uLnTx/>
                <a:uFillTx/>
                <a:latin typeface="Calibri"/>
                <a:ea typeface="ＭＳ Ｐゴシック" panose="020B0600070205080204" pitchFamily="34" charset="-128"/>
                <a:cs typeface="+mn-cs"/>
              </a:rPr>
              <a:t>Communication and Interaction</a:t>
            </a:r>
          </a:p>
        </p:txBody>
      </p:sp>
      <p:sp>
        <p:nvSpPr>
          <p:cNvPr id="13" name="TextBox 12"/>
          <p:cNvSpPr txBox="1"/>
          <p:nvPr/>
        </p:nvSpPr>
        <p:spPr>
          <a:xfrm>
            <a:off x="5438775" y="4594225"/>
            <a:ext cx="2643188" cy="461963"/>
          </a:xfrm>
          <a:prstGeom prst="rect">
            <a:avLst/>
          </a:prstGeom>
          <a:solidFill>
            <a:schemeClr val="accent2"/>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2F2B20"/>
                </a:solidFill>
                <a:effectLst/>
                <a:uLnTx/>
                <a:uFillTx/>
                <a:latin typeface="Calibri"/>
                <a:ea typeface="ＭＳ Ｐゴシック" panose="020B0600070205080204" pitchFamily="34" charset="-128"/>
                <a:cs typeface="+mn-cs"/>
              </a:rPr>
              <a:t>Learning Support</a:t>
            </a:r>
          </a:p>
        </p:txBody>
      </p:sp>
      <p:sp>
        <p:nvSpPr>
          <p:cNvPr id="15" name="TextBox 14"/>
          <p:cNvSpPr txBox="1"/>
          <p:nvPr/>
        </p:nvSpPr>
        <p:spPr>
          <a:xfrm>
            <a:off x="5438775" y="5159375"/>
            <a:ext cx="2643188" cy="830263"/>
          </a:xfrm>
          <a:prstGeom prst="rect">
            <a:avLst/>
          </a:prstGeom>
          <a:solidFill>
            <a:schemeClr val="accent2"/>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2F2B20"/>
                </a:solidFill>
                <a:effectLst/>
                <a:uLnTx/>
                <a:uFillTx/>
                <a:latin typeface="Calibri"/>
                <a:ea typeface="ＭＳ Ｐゴシック" panose="020B0600070205080204" pitchFamily="34" charset="-128"/>
                <a:cs typeface="+mn-cs"/>
              </a:rPr>
              <a:t>Social, Emotional and Mental health</a:t>
            </a:r>
          </a:p>
        </p:txBody>
      </p:sp>
    </p:spTree>
    <p:extLst>
      <p:ext uri="{BB962C8B-B14F-4D97-AF65-F5344CB8AC3E}">
        <p14:creationId xmlns:p14="http://schemas.microsoft.com/office/powerpoint/2010/main" val="60001331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b="1" dirty="0" smtClean="0">
                <a:latin typeface="Arial" panose="020B0604020202020204" pitchFamily="34" charset="0"/>
                <a:cs typeface="Arial" panose="020B0604020202020204" pitchFamily="34" charset="0"/>
              </a:rPr>
              <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
            </a:r>
            <a:br>
              <a:rPr lang="en-GB" b="1" dirty="0" smtClean="0">
                <a:latin typeface="Arial" panose="020B0604020202020204" pitchFamily="34" charset="0"/>
                <a:cs typeface="Arial" panose="020B0604020202020204" pitchFamily="34" charset="0"/>
              </a:rPr>
            </a:br>
            <a:r>
              <a:rPr lang="en-GB" dirty="0" smtClean="0">
                <a:latin typeface="+mn-lt"/>
                <a:cs typeface="Arial" panose="020B0604020202020204" pitchFamily="34" charset="0"/>
              </a:rPr>
              <a:t>The Social, Communication, Interaction and Learning (SCIL) Team Vision</a:t>
            </a:r>
            <a:endParaRPr lang="en-GB" dirty="0">
              <a:latin typeface="+mn-lt"/>
              <a:cs typeface="Arial" panose="020B0604020202020204" pitchFamily="34" charset="0"/>
            </a:endParaRPr>
          </a:p>
        </p:txBody>
      </p:sp>
      <p:sp>
        <p:nvSpPr>
          <p:cNvPr id="3" name="Content Placeholder 2"/>
          <p:cNvSpPr>
            <a:spLocks noGrp="1"/>
          </p:cNvSpPr>
          <p:nvPr>
            <p:ph idx="1"/>
          </p:nvPr>
        </p:nvSpPr>
        <p:spPr>
          <a:xfrm>
            <a:off x="452438" y="3284538"/>
            <a:ext cx="7620000" cy="2376487"/>
          </a:xfrm>
          <a:solidFill>
            <a:schemeClr val="accent2"/>
          </a:solidFill>
          <a:ln>
            <a:solidFill>
              <a:schemeClr val="tx2"/>
            </a:solidFill>
          </a:ln>
        </p:spPr>
        <p:txBody>
          <a:bodyPr/>
          <a:lstStyle/>
          <a:p>
            <a:pPr marL="114300" indent="0" algn="ctr">
              <a:buFont typeface="Arial" charset="0"/>
              <a:buNone/>
              <a:defRPr/>
            </a:pPr>
            <a:endParaRPr lang="en-GB" sz="1000" dirty="0">
              <a:latin typeface="Arial" panose="020B0604020202020204" pitchFamily="34" charset="0"/>
              <a:cs typeface="Arial" panose="020B0604020202020204" pitchFamily="34" charset="0"/>
            </a:endParaRPr>
          </a:p>
          <a:p>
            <a:pPr marL="114300" indent="0" algn="ctr">
              <a:buFont typeface="Arial" charset="0"/>
              <a:buNone/>
              <a:defRPr/>
            </a:pPr>
            <a:r>
              <a:rPr lang="en-GB" dirty="0" smtClean="0">
                <a:cs typeface="Arial" panose="020B0604020202020204" pitchFamily="34" charset="0"/>
              </a:rPr>
              <a:t>“To offer </a:t>
            </a:r>
            <a:r>
              <a:rPr lang="en-GB" b="1" dirty="0" smtClean="0">
                <a:cs typeface="Arial" panose="020B0604020202020204" pitchFamily="34" charset="0"/>
              </a:rPr>
              <a:t>a flexible and responsive service</a:t>
            </a:r>
            <a:r>
              <a:rPr lang="en-GB" dirty="0" smtClean="0">
                <a:cs typeface="Arial" panose="020B0604020202020204" pitchFamily="34" charset="0"/>
              </a:rPr>
              <a:t>, supporting schools and private, voluntary and independent (PVI) (birth-5 years) settings </a:t>
            </a:r>
            <a:r>
              <a:rPr lang="en-GB" b="1" dirty="0" smtClean="0">
                <a:cs typeface="Arial" panose="020B0604020202020204" pitchFamily="34" charset="0"/>
              </a:rPr>
              <a:t>to better understand and meet the needs of children and young people </a:t>
            </a:r>
            <a:r>
              <a:rPr lang="en-GB" dirty="0" smtClean="0">
                <a:cs typeface="Arial" panose="020B0604020202020204" pitchFamily="34" charset="0"/>
              </a:rPr>
              <a:t>across Bradford in </a:t>
            </a:r>
            <a:r>
              <a:rPr lang="en-GB" b="1" dirty="0" smtClean="0">
                <a:cs typeface="Arial" panose="020B0604020202020204" pitchFamily="34" charset="0"/>
              </a:rPr>
              <a:t>order to improve outcomes and life chances.</a:t>
            </a:r>
            <a:r>
              <a:rPr lang="en-GB" dirty="0" smtClean="0">
                <a:cs typeface="Arial" panose="020B0604020202020204" pitchFamily="34" charset="0"/>
              </a:rPr>
              <a:t>”</a:t>
            </a:r>
          </a:p>
          <a:p>
            <a:pPr marL="114300" indent="0" algn="ctr">
              <a:buFont typeface="Arial" charset="0"/>
              <a:buNone/>
              <a:defRPr/>
            </a:pPr>
            <a:endParaRPr lang="en-GB" dirty="0" smtClean="0">
              <a:latin typeface="Arial" panose="020B0604020202020204" pitchFamily="34" charset="0"/>
              <a:cs typeface="Arial" panose="020B0604020202020204" pitchFamily="34" charset="0"/>
            </a:endParaRPr>
          </a:p>
          <a:p>
            <a:pPr marL="114300" indent="0" algn="ctr">
              <a:buFont typeface="Arial" charset="0"/>
              <a:buNone/>
              <a:defRPr/>
            </a:pPr>
            <a:endParaRPr lang="en-GB" dirty="0" smtClean="0">
              <a:latin typeface="Arial" panose="020B0604020202020204" pitchFamily="34" charset="0"/>
              <a:cs typeface="Arial" panose="020B0604020202020204" pitchFamily="34" charset="0"/>
            </a:endParaRPr>
          </a:p>
          <a:p>
            <a:pPr>
              <a:buFont typeface="Arial" charset="0"/>
              <a:buChar char="•"/>
              <a:defRPr/>
            </a:pPr>
            <a:endParaRPr lang="en-GB" dirty="0" smtClean="0"/>
          </a:p>
          <a:p>
            <a:pPr>
              <a:buFont typeface="Arial" charset="0"/>
              <a:buChar char="•"/>
              <a:defRPr/>
            </a:pPr>
            <a:endParaRPr lang="en-GB" dirty="0"/>
          </a:p>
          <a:p>
            <a:pPr>
              <a:buFont typeface="Arial" charset="0"/>
              <a:buChar char="•"/>
              <a:defRPr/>
            </a:pPr>
            <a:endParaRPr lang="en-GB" dirty="0" smtClean="0"/>
          </a:p>
          <a:p>
            <a:pPr>
              <a:buFont typeface="Arial" charset="0"/>
              <a:buChar char="•"/>
              <a:defRPr/>
            </a:pPr>
            <a:endParaRPr lang="en-GB" dirty="0"/>
          </a:p>
        </p:txBody>
      </p:sp>
      <p:pic>
        <p:nvPicPr>
          <p:cNvPr id="51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982788"/>
            <a:ext cx="79216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979613"/>
            <a:ext cx="11525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464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GB" dirty="0" smtClean="0">
                <a:latin typeface="+mn-lt"/>
                <a:cs typeface="Arial" panose="020B0604020202020204" pitchFamily="34" charset="0"/>
              </a:rPr>
              <a:t>Key Updates </a:t>
            </a:r>
            <a:endParaRPr lang="en-GB" dirty="0">
              <a:latin typeface="+mn-lt"/>
              <a:cs typeface="Arial" panose="020B0604020202020204" pitchFamily="34" charset="0"/>
            </a:endParaRPr>
          </a:p>
        </p:txBody>
      </p:sp>
      <p:sp>
        <p:nvSpPr>
          <p:cNvPr id="3" name="Content Placeholder 2"/>
          <p:cNvSpPr>
            <a:spLocks noGrp="1"/>
          </p:cNvSpPr>
          <p:nvPr>
            <p:ph idx="1"/>
          </p:nvPr>
        </p:nvSpPr>
        <p:spPr>
          <a:xfrm>
            <a:off x="323850" y="1417638"/>
            <a:ext cx="7808913" cy="5251450"/>
          </a:xfrm>
          <a:solidFill>
            <a:schemeClr val="accent2"/>
          </a:solidFill>
          <a:ln w="28575">
            <a:solidFill>
              <a:schemeClr val="tx1">
                <a:lumMod val="50000"/>
                <a:lumOff val="50000"/>
              </a:schemeClr>
            </a:solidFill>
          </a:ln>
        </p:spPr>
        <p:txBody>
          <a:bodyPr/>
          <a:lstStyle/>
          <a:p>
            <a:pPr>
              <a:defRPr/>
            </a:pPr>
            <a:endParaRPr lang="en-GB" sz="2000" dirty="0" smtClean="0">
              <a:latin typeface="Arial" panose="020B0604020202020204" pitchFamily="34" charset="0"/>
              <a:cs typeface="Arial" panose="020B0604020202020204" pitchFamily="34" charset="0"/>
            </a:endParaRPr>
          </a:p>
          <a:p>
            <a:pPr>
              <a:buFont typeface="Wingdings" panose="05000000000000000000" pitchFamily="2" charset="2"/>
              <a:buChar char="v"/>
              <a:defRPr/>
            </a:pPr>
            <a:r>
              <a:rPr lang="en-GB" sz="2800" dirty="0" smtClean="0">
                <a:cs typeface="Arial" panose="020B0604020202020204" pitchFamily="34" charset="0"/>
              </a:rPr>
              <a:t>Updates to the referral form </a:t>
            </a:r>
            <a:r>
              <a:rPr lang="en-GB" sz="2800" dirty="0"/>
              <a:t>found at  </a:t>
            </a:r>
            <a:r>
              <a:rPr lang="en-GB" sz="2800" u="sng" dirty="0">
                <a:hlinkClick r:id="rId3"/>
              </a:rPr>
              <a:t>Referral Forms | Skills 4 </a:t>
            </a:r>
            <a:r>
              <a:rPr lang="en-GB" sz="2800" u="sng" dirty="0" smtClean="0">
                <a:hlinkClick r:id="rId3"/>
              </a:rPr>
              <a:t>Bradford</a:t>
            </a:r>
            <a:endParaRPr lang="en-GB" sz="2800" dirty="0" smtClean="0">
              <a:cs typeface="Arial" panose="020B0604020202020204" pitchFamily="34" charset="0"/>
            </a:endParaRPr>
          </a:p>
          <a:p>
            <a:pPr>
              <a:buFont typeface="Wingdings" panose="05000000000000000000" pitchFamily="2" charset="2"/>
              <a:buChar char="v"/>
              <a:defRPr/>
            </a:pPr>
            <a:r>
              <a:rPr lang="en-GB" sz="2800" dirty="0" smtClean="0">
                <a:cs typeface="Arial" panose="020B0604020202020204" pitchFamily="34" charset="0"/>
              </a:rPr>
              <a:t>Social media – Twitter @</a:t>
            </a:r>
            <a:r>
              <a:rPr lang="en-GB" sz="2800" dirty="0" err="1" smtClean="0">
                <a:cs typeface="Arial" panose="020B0604020202020204" pitchFamily="34" charset="0"/>
              </a:rPr>
              <a:t>SENDBradford</a:t>
            </a:r>
            <a:endParaRPr lang="en-GB" sz="2800" dirty="0">
              <a:cs typeface="Arial" panose="020B0604020202020204" pitchFamily="34" charset="0"/>
            </a:endParaRPr>
          </a:p>
          <a:p>
            <a:pPr>
              <a:buFont typeface="Wingdings" panose="05000000000000000000" pitchFamily="2" charset="2"/>
              <a:buChar char="v"/>
              <a:defRPr/>
            </a:pPr>
            <a:r>
              <a:rPr lang="en-GB" sz="2800" dirty="0" smtClean="0">
                <a:cs typeface="Arial" panose="020B0604020202020204" pitchFamily="34" charset="0"/>
                <a:hlinkClick r:id="rId4"/>
              </a:rPr>
              <a:t>Graduated approach to Dyslexia </a:t>
            </a:r>
            <a:endParaRPr lang="en-GB" sz="2800" dirty="0" smtClean="0">
              <a:cs typeface="Arial" panose="020B0604020202020204" pitchFamily="34" charset="0"/>
            </a:endParaRPr>
          </a:p>
          <a:p>
            <a:pPr>
              <a:buFont typeface="Wingdings" panose="05000000000000000000" pitchFamily="2" charset="2"/>
              <a:buChar char="v"/>
              <a:defRPr/>
            </a:pPr>
            <a:r>
              <a:rPr lang="en-GB" sz="2800" dirty="0" smtClean="0">
                <a:cs typeface="Arial" panose="020B0604020202020204" pitchFamily="34" charset="0"/>
              </a:rPr>
              <a:t>Scheduled training dates</a:t>
            </a:r>
          </a:p>
          <a:p>
            <a:pPr>
              <a:buFont typeface="Wingdings" panose="05000000000000000000" pitchFamily="2" charset="2"/>
              <a:buChar char="v"/>
              <a:defRPr/>
            </a:pPr>
            <a:r>
              <a:rPr lang="en-GB" sz="2800" dirty="0" smtClean="0">
                <a:cs typeface="Arial" panose="020B0604020202020204" pitchFamily="34" charset="0"/>
              </a:rPr>
              <a:t>Networks </a:t>
            </a:r>
          </a:p>
          <a:p>
            <a:pPr marL="114300" indent="0">
              <a:buFont typeface="Arial" panose="020B0604020202020204" pitchFamily="34" charset="0"/>
              <a:buNone/>
              <a:defRPr/>
            </a:pPr>
            <a:endParaRPr lang="en-GB" sz="2800" dirty="0">
              <a:cs typeface="Arial" panose="020B0604020202020204" pitchFamily="34" charset="0"/>
            </a:endParaRPr>
          </a:p>
          <a:p>
            <a:pPr marL="114300" indent="0">
              <a:buFont typeface="Arial" panose="020B0604020202020204" pitchFamily="34" charset="0"/>
              <a:buNone/>
              <a:defRPr/>
            </a:pPr>
            <a:endParaRPr lang="en-GB" sz="2800" dirty="0" smtClean="0">
              <a:cs typeface="Arial" panose="020B0604020202020204" pitchFamily="34" charset="0"/>
            </a:endParaRPr>
          </a:p>
          <a:p>
            <a:pPr marL="114300" indent="0" algn="ctr">
              <a:buFont typeface="Arial" panose="020B0604020202020204" pitchFamily="34" charset="0"/>
              <a:buNone/>
              <a:defRPr/>
            </a:pPr>
            <a:r>
              <a:rPr lang="en-GB" sz="2800" dirty="0" smtClean="0">
                <a:cs typeface="Arial" panose="020B0604020202020204" pitchFamily="34" charset="0"/>
              </a:rPr>
              <a:t>SCILTeam@bradford.gov.uk</a:t>
            </a:r>
            <a:endParaRPr lang="en-GB" sz="2800" dirty="0">
              <a:cs typeface="Arial" panose="020B0604020202020204" pitchFamily="34" charset="0"/>
            </a:endParaRPr>
          </a:p>
        </p:txBody>
      </p:sp>
      <p:pic>
        <p:nvPicPr>
          <p:cNvPr id="717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274638"/>
            <a:ext cx="13684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866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ctr"/>
            <a:r>
              <a:rPr lang="en-GB" b="1" dirty="0"/>
              <a:t>Update from </a:t>
            </a:r>
            <a:r>
              <a:rPr lang="en-GB" b="1" dirty="0" smtClean="0"/>
              <a:t>SENDIASS</a:t>
            </a:r>
            <a:endParaRPr lang="en-GB" dirty="0"/>
          </a:p>
        </p:txBody>
      </p:sp>
      <p:sp>
        <p:nvSpPr>
          <p:cNvPr id="3" name="Subtitle 2"/>
          <p:cNvSpPr>
            <a:spLocks noGrp="1"/>
          </p:cNvSpPr>
          <p:nvPr>
            <p:ph type="subTitle" idx="1"/>
          </p:nvPr>
        </p:nvSpPr>
        <p:spPr/>
        <p:txBody>
          <a:bodyPr/>
          <a:lstStyle/>
          <a:p>
            <a:r>
              <a:rPr lang="en-GB" b="1" dirty="0"/>
              <a:t>Debbie Jowett  - Team Manager </a:t>
            </a:r>
            <a:r>
              <a:rPr lang="en-GB" dirty="0"/>
              <a:t/>
            </a:r>
            <a:br>
              <a:rPr lang="en-GB" dirty="0"/>
            </a:br>
            <a:r>
              <a:rPr lang="en-GB" b="1" dirty="0"/>
              <a:t>Bradford </a:t>
            </a:r>
            <a:r>
              <a:rPr lang="en-GB" b="1" dirty="0" smtClean="0"/>
              <a:t>SENDIASS</a:t>
            </a:r>
            <a:endParaRPr lang="en-GB" dirty="0"/>
          </a:p>
        </p:txBody>
      </p:sp>
    </p:spTree>
    <p:extLst>
      <p:ext uri="{BB962C8B-B14F-4D97-AF65-F5344CB8AC3E}">
        <p14:creationId xmlns:p14="http://schemas.microsoft.com/office/powerpoint/2010/main" val="3105378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and welcome</a:t>
            </a:r>
            <a:endParaRPr lang="en-GB" dirty="0"/>
          </a:p>
        </p:txBody>
      </p:sp>
      <p:sp>
        <p:nvSpPr>
          <p:cNvPr id="3" name="Content Placeholder 2"/>
          <p:cNvSpPr>
            <a:spLocks noGrp="1"/>
          </p:cNvSpPr>
          <p:nvPr>
            <p:ph idx="1"/>
          </p:nvPr>
        </p:nvSpPr>
        <p:spPr/>
        <p:txBody>
          <a:bodyPr/>
          <a:lstStyle/>
          <a:p>
            <a:r>
              <a:rPr lang="en-GB" sz="2800" dirty="0" smtClean="0"/>
              <a:t>Welcome </a:t>
            </a:r>
          </a:p>
          <a:p>
            <a:r>
              <a:rPr lang="en-GB" sz="2800" dirty="0" smtClean="0"/>
              <a:t>Senco Network live webinar</a:t>
            </a:r>
          </a:p>
          <a:p>
            <a:pPr lvl="1"/>
            <a:r>
              <a:rPr lang="en-GB" sz="2400" dirty="0" smtClean="0"/>
              <a:t>Video available after the event</a:t>
            </a:r>
          </a:p>
          <a:p>
            <a:r>
              <a:rPr lang="en-GB" sz="2800" dirty="0" smtClean="0"/>
              <a:t>Bradford Schools </a:t>
            </a:r>
            <a:r>
              <a:rPr lang="en-GB" sz="2800" dirty="0"/>
              <a:t>Online: </a:t>
            </a:r>
            <a:r>
              <a:rPr lang="en-GB" sz="2800" dirty="0">
                <a:hlinkClick r:id="rId2"/>
              </a:rPr>
              <a:t>https://</a:t>
            </a:r>
            <a:r>
              <a:rPr lang="en-GB" sz="2800" dirty="0" smtClean="0">
                <a:hlinkClick r:id="rId2"/>
              </a:rPr>
              <a:t>bso.bradford.gov.uk/content/senco-networks</a:t>
            </a:r>
            <a:endParaRPr lang="en-GB" sz="2800" dirty="0" smtClean="0"/>
          </a:p>
          <a:p>
            <a:r>
              <a:rPr lang="en-GB" sz="2800" dirty="0" smtClean="0"/>
              <a:t> </a:t>
            </a:r>
          </a:p>
          <a:p>
            <a:endParaRPr lang="en-GB" dirty="0" smtClean="0"/>
          </a:p>
          <a:p>
            <a:endParaRPr lang="en-GB" dirty="0" smtClean="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52300825"/>
              </p:ext>
            </p:extLst>
          </p:nvPr>
        </p:nvGraphicFramePr>
        <p:xfrm>
          <a:off x="971600" y="4365104"/>
          <a:ext cx="6096000" cy="18542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97489196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Survey – what next?</a:t>
                      </a:r>
                    </a:p>
                  </a:txBody>
                  <a:tcPr/>
                </a:tc>
                <a:extLst>
                  <a:ext uri="{0D108BD9-81ED-4DB2-BD59-A6C34878D82A}">
                    <a16:rowId xmlns:a16="http://schemas.microsoft.com/office/drawing/2014/main" val="2770630339"/>
                  </a:ext>
                </a:extLst>
              </a:tr>
              <a:tr h="370840">
                <a:tc>
                  <a:txBody>
                    <a:bodyPr/>
                    <a:lstStyle/>
                    <a:p>
                      <a:r>
                        <a:rPr lang="en-GB" dirty="0" smtClean="0"/>
                        <a:t>Mental Health Services: CAMHs </a:t>
                      </a:r>
                      <a:r>
                        <a:rPr lang="en-GB" dirty="0" err="1" smtClean="0"/>
                        <a:t>etc</a:t>
                      </a:r>
                      <a:endParaRPr lang="en-GB" dirty="0" smtClean="0"/>
                    </a:p>
                  </a:txBody>
                  <a:tcPr/>
                </a:tc>
                <a:extLst>
                  <a:ext uri="{0D108BD9-81ED-4DB2-BD59-A6C34878D82A}">
                    <a16:rowId xmlns:a16="http://schemas.microsoft.com/office/drawing/2014/main" val="1596131849"/>
                  </a:ext>
                </a:extLst>
              </a:tr>
              <a:tr h="370840">
                <a:tc>
                  <a:txBody>
                    <a:bodyPr/>
                    <a:lstStyle/>
                    <a:p>
                      <a:r>
                        <a:rPr lang="en-GB" dirty="0" smtClean="0"/>
                        <a:t>What is a good EHCA</a:t>
                      </a:r>
                      <a:r>
                        <a:rPr lang="en-GB" baseline="0" dirty="0" smtClean="0"/>
                        <a:t> referral</a:t>
                      </a:r>
                    </a:p>
                  </a:txBody>
                  <a:tcPr/>
                </a:tc>
                <a:extLst>
                  <a:ext uri="{0D108BD9-81ED-4DB2-BD59-A6C34878D82A}">
                    <a16:rowId xmlns:a16="http://schemas.microsoft.com/office/drawing/2014/main" val="1230468787"/>
                  </a:ext>
                </a:extLst>
              </a:tr>
              <a:tr h="370840">
                <a:tc>
                  <a:txBody>
                    <a:bodyPr/>
                    <a:lstStyle/>
                    <a:p>
                      <a:r>
                        <a:rPr lang="en-GB" dirty="0" smtClean="0"/>
                        <a:t>Evidence</a:t>
                      </a:r>
                      <a:r>
                        <a:rPr lang="en-GB" baseline="0" dirty="0" smtClean="0"/>
                        <a:t> based practice ad interventions</a:t>
                      </a:r>
                      <a:endParaRPr lang="en-GB" dirty="0"/>
                    </a:p>
                  </a:txBody>
                  <a:tcPr/>
                </a:tc>
                <a:extLst>
                  <a:ext uri="{0D108BD9-81ED-4DB2-BD59-A6C34878D82A}">
                    <a16:rowId xmlns:a16="http://schemas.microsoft.com/office/drawing/2014/main" val="2669995665"/>
                  </a:ext>
                </a:extLst>
              </a:tr>
              <a:tr h="370840">
                <a:tc>
                  <a:txBody>
                    <a:bodyPr/>
                    <a:lstStyle/>
                    <a:p>
                      <a:r>
                        <a:rPr lang="en-GB" dirty="0" smtClean="0"/>
                        <a:t>Transitions:</a:t>
                      </a:r>
                      <a:r>
                        <a:rPr lang="en-GB" baseline="0" dirty="0" smtClean="0"/>
                        <a:t> Y6 – 7 / Mainstream – special / Annual review</a:t>
                      </a:r>
                      <a:endParaRPr lang="en-GB" dirty="0"/>
                    </a:p>
                  </a:txBody>
                  <a:tcPr/>
                </a:tc>
                <a:extLst>
                  <a:ext uri="{0D108BD9-81ED-4DB2-BD59-A6C34878D82A}">
                    <a16:rowId xmlns:a16="http://schemas.microsoft.com/office/drawing/2014/main" val="257606373"/>
                  </a:ext>
                </a:extLst>
              </a:tr>
            </a:tbl>
          </a:graphicData>
        </a:graphic>
      </p:graphicFrame>
    </p:spTree>
    <p:extLst>
      <p:ext uri="{BB962C8B-B14F-4D97-AF65-F5344CB8AC3E}">
        <p14:creationId xmlns:p14="http://schemas.microsoft.com/office/powerpoint/2010/main" val="3100417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FB33DC6A-1F1C-4A06-834E-CFF88F1C0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useBgFill="1">
        <p:nvSpPr>
          <p:cNvPr id="93" name="Freeform: Shape 92">
            <a:extLst>
              <a:ext uri="{FF2B5EF4-FFF2-40B4-BE49-F238E27FC236}">
                <a16:creationId xmlns:a16="http://schemas.microsoft.com/office/drawing/2014/main" id="{0FE1D5CF-87B8-4A8A-AD3C-01D06A607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56480"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5" name="Freeform: Shape 94">
            <a:extLst>
              <a:ext uri="{FF2B5EF4-FFF2-40B4-BE49-F238E27FC236}">
                <a16:creationId xmlns:a16="http://schemas.microsoft.com/office/drawing/2014/main" id="{60926200-45C2-41E9-839F-31CD5FE4CD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2493"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p:cNvSpPr>
            <a:spLocks noGrp="1"/>
          </p:cNvSpPr>
          <p:nvPr>
            <p:ph type="ctrTitle"/>
          </p:nvPr>
        </p:nvSpPr>
        <p:spPr>
          <a:xfrm>
            <a:off x="366823" y="1106034"/>
            <a:ext cx="3764306" cy="3204134"/>
          </a:xfrm>
        </p:spPr>
        <p:txBody>
          <a:bodyPr anchor="b">
            <a:normAutofit/>
          </a:bodyPr>
          <a:lstStyle/>
          <a:p>
            <a:pPr algn="l"/>
            <a:r>
              <a:rPr lang="en-GB" sz="4700" dirty="0">
                <a:latin typeface="ClarendonURWLig" pitchFamily="18" charset="0"/>
              </a:rPr>
              <a:t>Bradford SENDIASS</a:t>
            </a:r>
            <a:br>
              <a:rPr lang="en-GB" sz="4700" dirty="0">
                <a:latin typeface="ClarendonURWLig" pitchFamily="18" charset="0"/>
              </a:rPr>
            </a:br>
            <a:endParaRPr lang="en-GB" sz="4700" dirty="0">
              <a:latin typeface="ClarendonURWLig" pitchFamily="18" charset="0"/>
            </a:endParaRPr>
          </a:p>
        </p:txBody>
      </p:sp>
      <p:sp>
        <p:nvSpPr>
          <p:cNvPr id="97" name="Rectangle 96">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5544563" y="625683"/>
            <a:ext cx="2933602" cy="2743200"/>
          </a:xfrm>
          <a:prstGeom prst="rect">
            <a:avLst/>
          </a:prstGeom>
          <a:noFill/>
        </p:spPr>
      </p:pic>
      <p:sp>
        <p:nvSpPr>
          <p:cNvPr id="99" name="Rectangle 98">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546920"/>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t="5334" b="6000"/>
          <a:stretch/>
        </p:blipFill>
        <p:spPr bwMode="auto">
          <a:xfrm>
            <a:off x="5245553" y="3879925"/>
            <a:ext cx="3531625" cy="2083967"/>
          </a:xfrm>
          <a:prstGeom prst="rect">
            <a:avLst/>
          </a:prstGeom>
          <a:noFill/>
          <a:extLst>
            <a:ext uri="{53640926-AAD7-44D8-BBD7-CCE9431645EC}">
              <a14:shadowObscured xmlns:a14="http://schemas.microsoft.com/office/drawing/2010/main"/>
            </a:ext>
          </a:extLst>
        </p:spPr>
      </p:pic>
      <p:sp>
        <p:nvSpPr>
          <p:cNvPr id="7" name="Title 1"/>
          <p:cNvSpPr txBox="1">
            <a:spLocks/>
          </p:cNvSpPr>
          <p:nvPr/>
        </p:nvSpPr>
        <p:spPr>
          <a:xfrm>
            <a:off x="962962" y="494116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larendonURWLig" pitchFamily="18" charset="0"/>
              <a:ea typeface="+mj-ea"/>
              <a:cs typeface="+mj-cs"/>
            </a:endParaRPr>
          </a:p>
        </p:txBody>
      </p:sp>
    </p:spTree>
    <p:extLst>
      <p:ext uri="{BB962C8B-B14F-4D97-AF65-F5344CB8AC3E}">
        <p14:creationId xmlns:p14="http://schemas.microsoft.com/office/powerpoint/2010/main" val="570499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6193-F9F1-4C54-838F-77350B9FC5DC}"/>
              </a:ext>
            </a:extLst>
          </p:cNvPr>
          <p:cNvSpPr>
            <a:spLocks noGrp="1"/>
          </p:cNvSpPr>
          <p:nvPr>
            <p:ph type="title"/>
          </p:nvPr>
        </p:nvSpPr>
        <p:spPr>
          <a:xfrm>
            <a:off x="857250" y="1314450"/>
            <a:ext cx="6474049" cy="846786"/>
          </a:xfrm>
        </p:spPr>
        <p:txBody>
          <a:bodyPr>
            <a:normAutofit/>
          </a:bodyPr>
          <a:lstStyle/>
          <a:p>
            <a:r>
              <a:rPr lang="en-US" dirty="0"/>
              <a:t>Meet the Bradford SENDIASS team</a:t>
            </a:r>
          </a:p>
        </p:txBody>
      </p:sp>
      <p:pic>
        <p:nvPicPr>
          <p:cNvPr id="4" name="Picture 3" descr="Logo, company name&#10;&#10;Description automatically generated with medium confidence">
            <a:extLst>
              <a:ext uri="{FF2B5EF4-FFF2-40B4-BE49-F238E27FC236}">
                <a16:creationId xmlns:a16="http://schemas.microsoft.com/office/drawing/2014/main" id="{CC777DE4-0F2D-4AEC-82B4-30AF0DB51D1A}"/>
              </a:ext>
            </a:extLst>
          </p:cNvPr>
          <p:cNvPicPr>
            <a:picLocks noChangeAspect="1"/>
          </p:cNvPicPr>
          <p:nvPr/>
        </p:nvPicPr>
        <p:blipFill>
          <a:blip r:embed="rId3"/>
          <a:stretch>
            <a:fillRect/>
          </a:stretch>
        </p:blipFill>
        <p:spPr>
          <a:xfrm>
            <a:off x="7764413" y="5098527"/>
            <a:ext cx="1166573" cy="661446"/>
          </a:xfrm>
          <a:prstGeom prst="rect">
            <a:avLst/>
          </a:prstGeom>
        </p:spPr>
      </p:pic>
      <p:graphicFrame>
        <p:nvGraphicFramePr>
          <p:cNvPr id="11" name="Content Placeholder 10">
            <a:extLst>
              <a:ext uri="{FF2B5EF4-FFF2-40B4-BE49-F238E27FC236}">
                <a16:creationId xmlns:a16="http://schemas.microsoft.com/office/drawing/2014/main" id="{2B139E79-203B-4C06-BE3C-24DE052A95C7}"/>
              </a:ext>
            </a:extLst>
          </p:cNvPr>
          <p:cNvGraphicFramePr>
            <a:graphicFrameLocks noGrp="1"/>
          </p:cNvGraphicFramePr>
          <p:nvPr>
            <p:ph idx="1"/>
          </p:nvPr>
        </p:nvGraphicFramePr>
        <p:xfrm>
          <a:off x="484533" y="1314450"/>
          <a:ext cx="8147603"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3528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6CE-1D5F-4155-8B79-EFB86AAE44E1}"/>
              </a:ext>
            </a:extLst>
          </p:cNvPr>
          <p:cNvSpPr>
            <a:spLocks noGrp="1"/>
          </p:cNvSpPr>
          <p:nvPr>
            <p:ph type="title"/>
          </p:nvPr>
        </p:nvSpPr>
        <p:spPr/>
        <p:txBody>
          <a:bodyPr/>
          <a:lstStyle/>
          <a:p>
            <a:r>
              <a:rPr lang="en-GB" dirty="0"/>
              <a:t>About us</a:t>
            </a:r>
          </a:p>
        </p:txBody>
      </p:sp>
      <p:sp>
        <p:nvSpPr>
          <p:cNvPr id="3" name="Content Placeholder 2">
            <a:extLst>
              <a:ext uri="{FF2B5EF4-FFF2-40B4-BE49-F238E27FC236}">
                <a16:creationId xmlns:a16="http://schemas.microsoft.com/office/drawing/2014/main" id="{DCB36BC0-D8A8-4ED3-9D51-4D77ADA5B47E}"/>
              </a:ext>
            </a:extLst>
          </p:cNvPr>
          <p:cNvSpPr>
            <a:spLocks noGrp="1"/>
          </p:cNvSpPr>
          <p:nvPr>
            <p:ph idx="1"/>
          </p:nvPr>
        </p:nvSpPr>
        <p:spPr/>
        <p:txBody>
          <a:bodyPr>
            <a:normAutofit/>
          </a:bodyPr>
          <a:lstStyle/>
          <a:p>
            <a:pPr marL="214313" indent="-214313">
              <a:buFont typeface="Wingdings" pitchFamily="2" charset="2"/>
              <a:buChar char="Ø"/>
            </a:pPr>
            <a:r>
              <a:rPr lang="en-US" dirty="0">
                <a:solidFill>
                  <a:schemeClr val="tx1"/>
                </a:solidFill>
              </a:rPr>
              <a:t>There are five of us on the Bradford SENDIASS team. </a:t>
            </a:r>
          </a:p>
          <a:p>
            <a:pPr marL="214313" indent="-214313">
              <a:buFont typeface="Wingdings" pitchFamily="2" charset="2"/>
              <a:buChar char="Ø"/>
            </a:pPr>
            <a:r>
              <a:rPr lang="en-US" dirty="0">
                <a:solidFill>
                  <a:schemeClr val="tx1"/>
                </a:solidFill>
              </a:rPr>
              <a:t>We have experience in teaching, learning support, social care, the advice sector and youth work. </a:t>
            </a:r>
          </a:p>
          <a:p>
            <a:pPr marL="214313" indent="-214313">
              <a:buFont typeface="Wingdings" pitchFamily="2" charset="2"/>
              <a:buChar char="Ø"/>
            </a:pPr>
            <a:r>
              <a:rPr lang="en-US" dirty="0">
                <a:solidFill>
                  <a:schemeClr val="tx1"/>
                </a:solidFill>
              </a:rPr>
              <a:t>We have all undergone extensive training from both the Council for Disabled Children and the Independent Parental Special Education Advice </a:t>
            </a:r>
            <a:r>
              <a:rPr lang="en-US" dirty="0" err="1">
                <a:solidFill>
                  <a:schemeClr val="tx1"/>
                </a:solidFill>
              </a:rPr>
              <a:t>organisation</a:t>
            </a:r>
            <a:r>
              <a:rPr lang="en-US" dirty="0">
                <a:solidFill>
                  <a:schemeClr val="tx1"/>
                </a:solidFill>
              </a:rPr>
              <a:t> (IPSEA).</a:t>
            </a:r>
          </a:p>
          <a:p>
            <a:pPr marL="214313" indent="-214313">
              <a:buFont typeface="Wingdings" pitchFamily="2" charset="2"/>
              <a:buChar char="Ø"/>
            </a:pPr>
            <a:r>
              <a:rPr lang="en-US" dirty="0">
                <a:solidFill>
                  <a:schemeClr val="tx1"/>
                </a:solidFill>
              </a:rPr>
              <a:t>We are all committed to securing the best outcomes for children and young people through the work that we do with them and their parents</a:t>
            </a:r>
            <a:endParaRPr lang="en-GB" dirty="0">
              <a:solidFill>
                <a:schemeClr val="tx1"/>
              </a:solidFill>
            </a:endParaRPr>
          </a:p>
          <a:p>
            <a:endParaRPr lang="en-GB" dirty="0"/>
          </a:p>
        </p:txBody>
      </p:sp>
      <p:pic>
        <p:nvPicPr>
          <p:cNvPr id="4" name="Picture 3" descr="Logo, company name&#10;&#10;Description automatically generated with medium confidence">
            <a:extLst>
              <a:ext uri="{FF2B5EF4-FFF2-40B4-BE49-F238E27FC236}">
                <a16:creationId xmlns:a16="http://schemas.microsoft.com/office/drawing/2014/main" id="{0A2EDB3F-4B4C-434B-9028-FBFF318C66F9}"/>
              </a:ext>
            </a:extLst>
          </p:cNvPr>
          <p:cNvPicPr>
            <a:picLocks noChangeAspect="1"/>
          </p:cNvPicPr>
          <p:nvPr/>
        </p:nvPicPr>
        <p:blipFill>
          <a:blip r:embed="rId2"/>
          <a:stretch>
            <a:fillRect/>
          </a:stretch>
        </p:blipFill>
        <p:spPr>
          <a:xfrm>
            <a:off x="7764413" y="5098527"/>
            <a:ext cx="1166573" cy="661446"/>
          </a:xfrm>
          <a:prstGeom prst="rect">
            <a:avLst/>
          </a:prstGeom>
        </p:spPr>
      </p:pic>
    </p:spTree>
    <p:extLst>
      <p:ext uri="{BB962C8B-B14F-4D97-AF65-F5344CB8AC3E}">
        <p14:creationId xmlns:p14="http://schemas.microsoft.com/office/powerpoint/2010/main" val="490131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E3D4CC-1AF4-4F5B-96F7-F209963D3BFE}"/>
              </a:ext>
            </a:extLst>
          </p:cNvPr>
          <p:cNvSpPr txBox="1"/>
          <p:nvPr/>
        </p:nvSpPr>
        <p:spPr>
          <a:xfrm>
            <a:off x="468154" y="332656"/>
            <a:ext cx="8522437" cy="6432922"/>
          </a:xfrm>
          <a:prstGeom prst="rect">
            <a:avLst/>
          </a:prstGeom>
          <a:ln w="57150">
            <a:solidFill>
              <a:srgbClr val="002060"/>
            </a:solidFill>
            <a:prstDash val="solid"/>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2" name="Title 1">
            <a:extLst>
              <a:ext uri="{FF2B5EF4-FFF2-40B4-BE49-F238E27FC236}">
                <a16:creationId xmlns:a16="http://schemas.microsoft.com/office/drawing/2014/main" id="{392DEF4B-5C80-4EA6-8001-5634CC2A7D56}"/>
              </a:ext>
            </a:extLst>
          </p:cNvPr>
          <p:cNvSpPr>
            <a:spLocks noGrp="1"/>
          </p:cNvSpPr>
          <p:nvPr>
            <p:ph type="title"/>
          </p:nvPr>
        </p:nvSpPr>
        <p:spPr/>
        <p:txBody>
          <a:bodyPr/>
          <a:lstStyle/>
          <a:p>
            <a:r>
              <a:rPr lang="en-GB" dirty="0">
                <a:solidFill>
                  <a:srgbClr val="00B050"/>
                </a:solidFill>
              </a:rPr>
              <a:t>What is SENDIASS?</a:t>
            </a:r>
          </a:p>
        </p:txBody>
      </p:sp>
      <p:sp>
        <p:nvSpPr>
          <p:cNvPr id="4" name="TextBox 3">
            <a:extLst>
              <a:ext uri="{FF2B5EF4-FFF2-40B4-BE49-F238E27FC236}">
                <a16:creationId xmlns:a16="http://schemas.microsoft.com/office/drawing/2014/main" id="{8D073386-B12F-4276-B6AD-D057C4ED7648}"/>
              </a:ext>
            </a:extLst>
          </p:cNvPr>
          <p:cNvSpPr txBox="1"/>
          <p:nvPr/>
        </p:nvSpPr>
        <p:spPr>
          <a:xfrm>
            <a:off x="899592" y="1268760"/>
            <a:ext cx="662473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Verdana"/>
                <a:ea typeface="+mn-ea"/>
                <a:cs typeface="+mn-cs"/>
              </a:rPr>
              <a:t>Bradford SENDIASS offers:</a:t>
            </a:r>
            <a:r>
              <a:rPr kumimoji="0" lang="en-GB" sz="1800" b="0" i="0" u="none" strike="noStrike" kern="1200" cap="none" spc="0" normalizeH="0" baseline="0" noProof="0" dirty="0">
                <a:ln>
                  <a:noFill/>
                </a:ln>
                <a:solidFill>
                  <a:prstClr val="black"/>
                </a:solidFill>
                <a:effectLst/>
                <a:uLnTx/>
                <a:uFillTx/>
                <a:latin typeface="Verdana"/>
                <a:ea typeface="+mn-ea"/>
                <a:cs typeface="+mn-cs"/>
              </a:rPr>
              <a:t/>
            </a:r>
            <a:br>
              <a:rPr kumimoji="0" lang="en-GB" sz="1800" b="0" i="0" u="none" strike="noStrike" kern="1200" cap="none" spc="0" normalizeH="0" baseline="0" noProof="0" dirty="0">
                <a:ln>
                  <a:noFill/>
                </a:ln>
                <a:solidFill>
                  <a:prstClr val="black"/>
                </a:solidFill>
                <a:effectLst/>
                <a:uLnTx/>
                <a:uFillTx/>
                <a:latin typeface="Verdana"/>
                <a:ea typeface="+mn-ea"/>
                <a:cs typeface="+mn-cs"/>
              </a:rPr>
            </a:br>
            <a:r>
              <a:rPr kumimoji="0" lang="en-GB" sz="1800" b="0" i="0" u="none" strike="noStrike" kern="1200" cap="none" spc="0" normalizeH="0" baseline="0" noProof="0" dirty="0">
                <a:ln>
                  <a:noFill/>
                </a:ln>
                <a:solidFill>
                  <a:prstClr val="black"/>
                </a:solidFill>
                <a:effectLst/>
                <a:uLnTx/>
                <a:uFillTx/>
                <a:latin typeface="Verdana"/>
                <a:ea typeface="+mn-ea"/>
                <a:cs typeface="+mn-cs"/>
              </a:rPr>
              <a:t/>
            </a:r>
            <a:br>
              <a:rPr kumimoji="0" lang="en-GB" sz="1800" b="0" i="0" u="none" strike="noStrike" kern="1200" cap="none" spc="0" normalizeH="0" baseline="0" noProof="0" dirty="0">
                <a:ln>
                  <a:noFill/>
                </a:ln>
                <a:solidFill>
                  <a:prstClr val="black"/>
                </a:solidFill>
                <a:effectLst/>
                <a:uLnTx/>
                <a:uFillTx/>
                <a:latin typeface="Verdana"/>
                <a:ea typeface="+mn-ea"/>
                <a:cs typeface="+mn-cs"/>
              </a:rPr>
            </a:b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5" name="Picture 4">
            <a:extLst>
              <a:ext uri="{FF2B5EF4-FFF2-40B4-BE49-F238E27FC236}">
                <a16:creationId xmlns:a16="http://schemas.microsoft.com/office/drawing/2014/main" id="{B52E87CB-B7A5-4745-A7A3-17D0E39BA711}"/>
              </a:ext>
            </a:extLst>
          </p:cNvPr>
          <p:cNvPicPr/>
          <p:nvPr/>
        </p:nvPicPr>
        <p:blipFill rotWithShape="1">
          <a:blip r:embed="rId2" cstate="print">
            <a:extLst>
              <a:ext uri="{28A0092B-C50C-407E-A947-70E740481C1C}">
                <a14:useLocalDpi xmlns:a14="http://schemas.microsoft.com/office/drawing/2010/main" val="0"/>
              </a:ext>
            </a:extLst>
          </a:blip>
          <a:srcRect t="5334" b="6000"/>
          <a:stretch/>
        </p:blipFill>
        <p:spPr bwMode="auto">
          <a:xfrm>
            <a:off x="6932505" y="5620339"/>
            <a:ext cx="1754295" cy="925290"/>
          </a:xfrm>
          <a:prstGeom prst="rect">
            <a:avLst/>
          </a:prstGeom>
          <a:noFill/>
          <a:extLst>
            <a:ext uri="{53640926-AAD7-44D8-BBD7-CCE9431645EC}">
              <a14:shadowObscured xmlns:a14="http://schemas.microsoft.com/office/drawing/2010/main"/>
            </a:ext>
          </a:extLst>
        </p:spPr>
      </p:pic>
      <p:graphicFrame>
        <p:nvGraphicFramePr>
          <p:cNvPr id="6" name="Diagram 5">
            <a:extLst>
              <a:ext uri="{FF2B5EF4-FFF2-40B4-BE49-F238E27FC236}">
                <a16:creationId xmlns:a16="http://schemas.microsoft.com/office/drawing/2014/main" id="{66E4CA0A-AFBA-45C9-ADE3-A465AFB38CB9}"/>
              </a:ext>
            </a:extLst>
          </p:cNvPr>
          <p:cNvGraphicFramePr/>
          <p:nvPr>
            <p:extLst/>
          </p:nvPr>
        </p:nvGraphicFramePr>
        <p:xfrm>
          <a:off x="468154" y="1903055"/>
          <a:ext cx="6923112" cy="4665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0357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E3D4CC-1AF4-4F5B-96F7-F209963D3BFE}"/>
              </a:ext>
            </a:extLst>
          </p:cNvPr>
          <p:cNvSpPr txBox="1"/>
          <p:nvPr/>
        </p:nvSpPr>
        <p:spPr>
          <a:xfrm>
            <a:off x="468154" y="332656"/>
            <a:ext cx="8522437" cy="6432922"/>
          </a:xfrm>
          <a:prstGeom prst="rect">
            <a:avLst/>
          </a:prstGeom>
          <a:ln w="57150">
            <a:solidFill>
              <a:srgbClr val="002060"/>
            </a:solidFill>
            <a:prstDash val="solid"/>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2" name="Title 1">
            <a:extLst>
              <a:ext uri="{FF2B5EF4-FFF2-40B4-BE49-F238E27FC236}">
                <a16:creationId xmlns:a16="http://schemas.microsoft.com/office/drawing/2014/main" id="{392DEF4B-5C80-4EA6-8001-5634CC2A7D56}"/>
              </a:ext>
            </a:extLst>
          </p:cNvPr>
          <p:cNvSpPr>
            <a:spLocks noGrp="1"/>
          </p:cNvSpPr>
          <p:nvPr>
            <p:ph type="title"/>
          </p:nvPr>
        </p:nvSpPr>
        <p:spPr/>
        <p:txBody>
          <a:bodyPr/>
          <a:lstStyle/>
          <a:p>
            <a:r>
              <a:rPr lang="en-GB" dirty="0">
                <a:solidFill>
                  <a:srgbClr val="00B050"/>
                </a:solidFill>
              </a:rPr>
              <a:t>Our Role</a:t>
            </a:r>
          </a:p>
        </p:txBody>
      </p:sp>
      <p:pic>
        <p:nvPicPr>
          <p:cNvPr id="5" name="Picture 4">
            <a:extLst>
              <a:ext uri="{FF2B5EF4-FFF2-40B4-BE49-F238E27FC236}">
                <a16:creationId xmlns:a16="http://schemas.microsoft.com/office/drawing/2014/main" id="{B52E87CB-B7A5-4745-A7A3-17D0E39BA711}"/>
              </a:ext>
            </a:extLst>
          </p:cNvPr>
          <p:cNvPicPr/>
          <p:nvPr/>
        </p:nvPicPr>
        <p:blipFill rotWithShape="1">
          <a:blip r:embed="rId2" cstate="print">
            <a:extLst>
              <a:ext uri="{28A0092B-C50C-407E-A947-70E740481C1C}">
                <a14:useLocalDpi xmlns:a14="http://schemas.microsoft.com/office/drawing/2010/main" val="0"/>
              </a:ext>
            </a:extLst>
          </a:blip>
          <a:srcRect t="5334" b="6000"/>
          <a:stretch/>
        </p:blipFill>
        <p:spPr bwMode="auto">
          <a:xfrm>
            <a:off x="6804248" y="492348"/>
            <a:ext cx="1754295" cy="925290"/>
          </a:xfrm>
          <a:prstGeom prst="rect">
            <a:avLst/>
          </a:prstGeom>
          <a:noFill/>
          <a:extLst>
            <a:ext uri="{53640926-AAD7-44D8-BBD7-CCE9431645EC}">
              <a14:shadowObscured xmlns:a14="http://schemas.microsoft.com/office/drawing/2010/main"/>
            </a:ext>
          </a:extLst>
        </p:spPr>
      </p:pic>
      <p:graphicFrame>
        <p:nvGraphicFramePr>
          <p:cNvPr id="6" name="Diagram 5">
            <a:extLst>
              <a:ext uri="{FF2B5EF4-FFF2-40B4-BE49-F238E27FC236}">
                <a16:creationId xmlns:a16="http://schemas.microsoft.com/office/drawing/2014/main" id="{66E4CA0A-AFBA-45C9-ADE3-A465AFB38CB9}"/>
              </a:ext>
            </a:extLst>
          </p:cNvPr>
          <p:cNvGraphicFramePr/>
          <p:nvPr>
            <p:extLst/>
          </p:nvPr>
        </p:nvGraphicFramePr>
        <p:xfrm>
          <a:off x="468154" y="1844824"/>
          <a:ext cx="7704246" cy="4724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43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2600" y="948064"/>
            <a:ext cx="8178799" cy="49618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4BC8131F-0CFF-42C7-A49F-B0CAC476BA55}"/>
              </a:ext>
            </a:extLst>
          </p:cNvPr>
          <p:cNvPicPr/>
          <p:nvPr/>
        </p:nvPicPr>
        <p:blipFill rotWithShape="1">
          <a:blip r:embed="rId4" cstate="print">
            <a:extLst>
              <a:ext uri="{28A0092B-C50C-407E-A947-70E740481C1C}">
                <a14:useLocalDpi xmlns:a14="http://schemas.microsoft.com/office/drawing/2010/main" val="0"/>
              </a:ext>
            </a:extLst>
          </a:blip>
          <a:srcRect t="5334" b="6000"/>
          <a:stretch/>
        </p:blipFill>
        <p:spPr bwMode="auto">
          <a:xfrm>
            <a:off x="7236296" y="5840288"/>
            <a:ext cx="1754295" cy="92529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178813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8">
            <a:extLst>
              <a:ext uri="{FF2B5EF4-FFF2-40B4-BE49-F238E27FC236}">
                <a16:creationId xmlns:a16="http://schemas.microsoft.com/office/drawing/2014/main" id="{BCED4D40-4B67-4331-AC48-79B82B4A47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9F012F2C-9CE2-4C3C-8693-BF31A28FBD95}"/>
              </a:ext>
            </a:extLst>
          </p:cNvPr>
          <p:cNvSpPr>
            <a:spLocks noGrp="1"/>
          </p:cNvSpPr>
          <p:nvPr>
            <p:ph type="title"/>
          </p:nvPr>
        </p:nvSpPr>
        <p:spPr>
          <a:xfrm>
            <a:off x="479160" y="417576"/>
            <a:ext cx="8182230" cy="1249394"/>
          </a:xfrm>
        </p:spPr>
        <p:txBody>
          <a:bodyPr vert="horz" lIns="91440" tIns="45720" rIns="91440" bIns="45720" rtlCol="0" anchor="ctr">
            <a:normAutofit/>
          </a:bodyPr>
          <a:lstStyle/>
          <a:p>
            <a:pPr>
              <a:lnSpc>
                <a:spcPct val="90000"/>
              </a:lnSpc>
            </a:pPr>
            <a:r>
              <a:rPr lang="en-US" sz="4000" kern="1200">
                <a:solidFill>
                  <a:schemeClr val="tx1"/>
                </a:solidFill>
                <a:latin typeface="+mj-lt"/>
                <a:ea typeface="+mj-ea"/>
                <a:cs typeface="+mj-cs"/>
              </a:rPr>
              <a:t>How can we help?</a:t>
            </a:r>
            <a:br>
              <a:rPr lang="en-US" sz="4000" kern="1200">
                <a:solidFill>
                  <a:schemeClr val="tx1"/>
                </a:solidFill>
                <a:latin typeface="+mj-lt"/>
                <a:ea typeface="+mj-ea"/>
                <a:cs typeface="+mj-cs"/>
              </a:rPr>
            </a:br>
            <a:endParaRPr lang="en-US" sz="4000" kern="1200">
              <a:solidFill>
                <a:schemeClr val="tx1"/>
              </a:solidFill>
              <a:latin typeface="+mj-lt"/>
              <a:ea typeface="+mj-ea"/>
              <a:cs typeface="+mj-cs"/>
            </a:endParaRPr>
          </a:p>
        </p:txBody>
      </p:sp>
      <p:sp>
        <p:nvSpPr>
          <p:cNvPr id="2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1733454"/>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 name="connsiteX0" fmla="*/ 0 w 3429000"/>
              <a:gd name="connsiteY0" fmla="*/ 0 h 18288"/>
              <a:gd name="connsiteX1" fmla="*/ 617220 w 3429000"/>
              <a:gd name="connsiteY1" fmla="*/ 0 h 18288"/>
              <a:gd name="connsiteX2" fmla="*/ 1200150 w 3429000"/>
              <a:gd name="connsiteY2" fmla="*/ 0 h 18288"/>
              <a:gd name="connsiteX3" fmla="*/ 1817370 w 3429000"/>
              <a:gd name="connsiteY3" fmla="*/ 0 h 18288"/>
              <a:gd name="connsiteX4" fmla="*/ 2503170 w 3429000"/>
              <a:gd name="connsiteY4" fmla="*/ 0 h 18288"/>
              <a:gd name="connsiteX5" fmla="*/ 3429000 w 3429000"/>
              <a:gd name="connsiteY5" fmla="*/ 0 h 18288"/>
              <a:gd name="connsiteX6" fmla="*/ 3429000 w 3429000"/>
              <a:gd name="connsiteY6" fmla="*/ 18288 h 18288"/>
              <a:gd name="connsiteX7" fmla="*/ 2743200 w 3429000"/>
              <a:gd name="connsiteY7" fmla="*/ 18288 h 18288"/>
              <a:gd name="connsiteX8" fmla="*/ 1988820 w 3429000"/>
              <a:gd name="connsiteY8" fmla="*/ 18288 h 18288"/>
              <a:gd name="connsiteX9" fmla="*/ 1405890 w 3429000"/>
              <a:gd name="connsiteY9" fmla="*/ 18288 h 18288"/>
              <a:gd name="connsiteX10" fmla="*/ 65151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07705" y="23860"/>
                  <a:pt x="509323" y="68036"/>
                  <a:pt x="685800" y="0"/>
                </a:cubicBezTo>
                <a:cubicBezTo>
                  <a:pt x="881422" y="-43910"/>
                  <a:pt x="1129204" y="-58858"/>
                  <a:pt x="1371600" y="0"/>
                </a:cubicBezTo>
                <a:cubicBezTo>
                  <a:pt x="1611115" y="-12848"/>
                  <a:pt x="1887211" y="-6418"/>
                  <a:pt x="2057400" y="0"/>
                </a:cubicBezTo>
                <a:cubicBezTo>
                  <a:pt x="2233905" y="-53439"/>
                  <a:pt x="2400311" y="-9735"/>
                  <a:pt x="2674620" y="0"/>
                </a:cubicBezTo>
                <a:cubicBezTo>
                  <a:pt x="2899369" y="50175"/>
                  <a:pt x="3197952" y="-27603"/>
                  <a:pt x="3429000" y="0"/>
                </a:cubicBezTo>
                <a:cubicBezTo>
                  <a:pt x="3428966" y="4844"/>
                  <a:pt x="3428590" y="11009"/>
                  <a:pt x="3429000" y="18288"/>
                </a:cubicBezTo>
                <a:cubicBezTo>
                  <a:pt x="3212354" y="28872"/>
                  <a:pt x="3083619" y="-836"/>
                  <a:pt x="2811780" y="18288"/>
                </a:cubicBezTo>
                <a:cubicBezTo>
                  <a:pt x="2533576" y="25058"/>
                  <a:pt x="2477440" y="20531"/>
                  <a:pt x="2228850" y="18288"/>
                </a:cubicBezTo>
                <a:cubicBezTo>
                  <a:pt x="2003657" y="-1843"/>
                  <a:pt x="1810789" y="18294"/>
                  <a:pt x="1543050" y="18288"/>
                </a:cubicBezTo>
                <a:cubicBezTo>
                  <a:pt x="1286635" y="-21162"/>
                  <a:pt x="1189418" y="22290"/>
                  <a:pt x="925830" y="18288"/>
                </a:cubicBezTo>
                <a:cubicBezTo>
                  <a:pt x="678389" y="-2387"/>
                  <a:pt x="367033" y="43234"/>
                  <a:pt x="0" y="18288"/>
                </a:cubicBezTo>
                <a:cubicBezTo>
                  <a:pt x="-649" y="11698"/>
                  <a:pt x="663" y="5413"/>
                  <a:pt x="0" y="0"/>
                </a:cubicBezTo>
                <a:close/>
              </a:path>
              <a:path w="3429000" h="18288" stroke="0" extrusionOk="0">
                <a:moveTo>
                  <a:pt x="0" y="0"/>
                </a:moveTo>
                <a:cubicBezTo>
                  <a:pt x="169914" y="-16656"/>
                  <a:pt x="469790" y="-24030"/>
                  <a:pt x="617220" y="0"/>
                </a:cubicBezTo>
                <a:cubicBezTo>
                  <a:pt x="786601" y="24467"/>
                  <a:pt x="1085311" y="15192"/>
                  <a:pt x="1200150" y="0"/>
                </a:cubicBezTo>
                <a:cubicBezTo>
                  <a:pt x="1340195" y="-5060"/>
                  <a:pt x="1552999" y="41254"/>
                  <a:pt x="1817370" y="0"/>
                </a:cubicBezTo>
                <a:cubicBezTo>
                  <a:pt x="2086739" y="-377"/>
                  <a:pt x="2228603" y="31972"/>
                  <a:pt x="2503170" y="0"/>
                </a:cubicBezTo>
                <a:cubicBezTo>
                  <a:pt x="2794334" y="-14173"/>
                  <a:pt x="3002837" y="-13310"/>
                  <a:pt x="3429000" y="0"/>
                </a:cubicBezTo>
                <a:cubicBezTo>
                  <a:pt x="3428475" y="5049"/>
                  <a:pt x="3429193" y="12044"/>
                  <a:pt x="3429000" y="18288"/>
                </a:cubicBezTo>
                <a:cubicBezTo>
                  <a:pt x="3101445" y="-3440"/>
                  <a:pt x="2879434" y="34023"/>
                  <a:pt x="2743200" y="18288"/>
                </a:cubicBezTo>
                <a:cubicBezTo>
                  <a:pt x="2609544" y="13915"/>
                  <a:pt x="2334178" y="48649"/>
                  <a:pt x="1988820" y="18288"/>
                </a:cubicBezTo>
                <a:cubicBezTo>
                  <a:pt x="1620184" y="18423"/>
                  <a:pt x="1586822" y="-1871"/>
                  <a:pt x="1405890" y="18288"/>
                </a:cubicBezTo>
                <a:cubicBezTo>
                  <a:pt x="1266239" y="28547"/>
                  <a:pt x="867500" y="15208"/>
                  <a:pt x="651510" y="18288"/>
                </a:cubicBezTo>
                <a:cubicBezTo>
                  <a:pt x="445459" y="40105"/>
                  <a:pt x="119818" y="-23744"/>
                  <a:pt x="0" y="18288"/>
                </a:cubicBezTo>
                <a:cubicBezTo>
                  <a:pt x="-39" y="12511"/>
                  <a:pt x="-381" y="8039"/>
                  <a:pt x="0" y="0"/>
                </a:cubicBezTo>
                <a:close/>
              </a:path>
              <a:path w="3429000" h="18288" fill="none" stroke="0" extrusionOk="0">
                <a:moveTo>
                  <a:pt x="0" y="0"/>
                </a:moveTo>
                <a:cubicBezTo>
                  <a:pt x="199661" y="29771"/>
                  <a:pt x="488726" y="20925"/>
                  <a:pt x="685800" y="0"/>
                </a:cubicBezTo>
                <a:cubicBezTo>
                  <a:pt x="835372" y="-29710"/>
                  <a:pt x="1088413" y="6369"/>
                  <a:pt x="1371600" y="0"/>
                </a:cubicBezTo>
                <a:cubicBezTo>
                  <a:pt x="1631865" y="6637"/>
                  <a:pt x="1839907" y="52251"/>
                  <a:pt x="2057400" y="0"/>
                </a:cubicBezTo>
                <a:cubicBezTo>
                  <a:pt x="2266442" y="-8132"/>
                  <a:pt x="2461070" y="-4034"/>
                  <a:pt x="2674620" y="0"/>
                </a:cubicBezTo>
                <a:cubicBezTo>
                  <a:pt x="2940120" y="30498"/>
                  <a:pt x="3202681" y="-54357"/>
                  <a:pt x="3429000" y="0"/>
                </a:cubicBezTo>
                <a:cubicBezTo>
                  <a:pt x="3429314" y="4158"/>
                  <a:pt x="3428021" y="12539"/>
                  <a:pt x="3429000" y="18288"/>
                </a:cubicBezTo>
                <a:cubicBezTo>
                  <a:pt x="3250522" y="56023"/>
                  <a:pt x="3056248" y="-1557"/>
                  <a:pt x="2811780" y="18288"/>
                </a:cubicBezTo>
                <a:cubicBezTo>
                  <a:pt x="2534418" y="26558"/>
                  <a:pt x="2483107" y="19890"/>
                  <a:pt x="2228850" y="18288"/>
                </a:cubicBezTo>
                <a:cubicBezTo>
                  <a:pt x="1996093" y="-20362"/>
                  <a:pt x="1790611" y="35096"/>
                  <a:pt x="1543050" y="18288"/>
                </a:cubicBezTo>
                <a:cubicBezTo>
                  <a:pt x="1276188" y="-29727"/>
                  <a:pt x="1196665" y="1050"/>
                  <a:pt x="925830" y="18288"/>
                </a:cubicBezTo>
                <a:cubicBezTo>
                  <a:pt x="718623" y="61416"/>
                  <a:pt x="374628" y="2503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4" name="TextBox 3">
            <a:extLst>
              <a:ext uri="{FF2B5EF4-FFF2-40B4-BE49-F238E27FC236}">
                <a16:creationId xmlns:a16="http://schemas.microsoft.com/office/drawing/2014/main" id="{F9D41D36-8775-46AA-ADDF-A88ACF89284E}"/>
              </a:ext>
            </a:extLst>
          </p:cNvPr>
          <p:cNvSpPr txBox="1"/>
          <p:nvPr/>
        </p:nvSpPr>
        <p:spPr>
          <a:xfrm>
            <a:off x="755576" y="2121122"/>
            <a:ext cx="7704856" cy="397031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Providing you with impartial information and advice on a range of topics related to SEND</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Explaining the legal framework around SEND, including rights and responsibilities</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Explaining and talking you through local and national SEND processes including appeals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Helping you to make informed decisions and plan your next steps</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Signposting to further sources of information and support</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Providing training workshops for parents/carers</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Helping you and your child/young person to contribute to decision making and have your voice heard through providing accurate information advice and support</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Liaising across a range of agencies to provide person centred support.</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6" name="Picture 5">
            <a:extLst>
              <a:ext uri="{FF2B5EF4-FFF2-40B4-BE49-F238E27FC236}">
                <a16:creationId xmlns:a16="http://schemas.microsoft.com/office/drawing/2014/main" id="{85517D35-E358-4355-A9DA-55BA8561E2D2}"/>
              </a:ext>
            </a:extLst>
          </p:cNvPr>
          <p:cNvPicPr/>
          <p:nvPr/>
        </p:nvPicPr>
        <p:blipFill rotWithShape="1">
          <a:blip r:embed="rId2" cstate="print">
            <a:extLst>
              <a:ext uri="{28A0092B-C50C-407E-A947-70E740481C1C}">
                <a14:useLocalDpi xmlns:a14="http://schemas.microsoft.com/office/drawing/2010/main" val="0"/>
              </a:ext>
            </a:extLst>
          </a:blip>
          <a:srcRect t="5334" b="6000"/>
          <a:stretch/>
        </p:blipFill>
        <p:spPr bwMode="auto">
          <a:xfrm>
            <a:off x="7164288" y="5977779"/>
            <a:ext cx="1754295" cy="92529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917487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D28CBE62-FCAA-4398-8925-1D3191D35453}"/>
              </a:ext>
            </a:extLst>
          </p:cNvPr>
          <p:cNvSpPr>
            <a:spLocks noGrp="1"/>
          </p:cNvSpPr>
          <p:nvPr>
            <p:ph type="title"/>
          </p:nvPr>
        </p:nvSpPr>
        <p:spPr>
          <a:xfrm>
            <a:off x="476250" y="640823"/>
            <a:ext cx="2563994" cy="5583148"/>
          </a:xfrm>
        </p:spPr>
        <p:txBody>
          <a:bodyPr anchor="ctr">
            <a:normAutofit/>
          </a:bodyPr>
          <a:lstStyle/>
          <a:p>
            <a:r>
              <a:rPr lang="en-GB" sz="4700"/>
              <a:t>How do we work?</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graphicFrame>
        <p:nvGraphicFramePr>
          <p:cNvPr id="5" name="Content Placeholder 2">
            <a:extLst>
              <a:ext uri="{FF2B5EF4-FFF2-40B4-BE49-F238E27FC236}">
                <a16:creationId xmlns:a16="http://schemas.microsoft.com/office/drawing/2014/main" id="{A432AF7E-38A8-4F89-B11C-EA3C783105AD}"/>
              </a:ext>
            </a:extLst>
          </p:cNvPr>
          <p:cNvGraphicFramePr>
            <a:graphicFrameLocks noGrp="1"/>
          </p:cNvGraphicFramePr>
          <p:nvPr>
            <p:ph idx="1"/>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DE4049BD-3D3A-4AF7-A347-9CD70B39BCC4}"/>
              </a:ext>
            </a:extLst>
          </p:cNvPr>
          <p:cNvPicPr/>
          <p:nvPr/>
        </p:nvPicPr>
        <p:blipFill rotWithShape="1">
          <a:blip r:embed="rId8" cstate="print">
            <a:extLst>
              <a:ext uri="{28A0092B-C50C-407E-A947-70E740481C1C}">
                <a14:useLocalDpi xmlns:a14="http://schemas.microsoft.com/office/drawing/2010/main" val="0"/>
              </a:ext>
            </a:extLst>
          </a:blip>
          <a:srcRect t="5334" b="6000"/>
          <a:stretch/>
        </p:blipFill>
        <p:spPr bwMode="auto">
          <a:xfrm>
            <a:off x="273939" y="178177"/>
            <a:ext cx="1754295" cy="92529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424595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p:cNvSpPr>
            <a:spLocks noGrp="1"/>
          </p:cNvSpPr>
          <p:nvPr>
            <p:ph type="title"/>
          </p:nvPr>
        </p:nvSpPr>
        <p:spPr>
          <a:xfrm>
            <a:off x="628650" y="557188"/>
            <a:ext cx="7886700" cy="1133499"/>
          </a:xfrm>
        </p:spPr>
        <p:txBody>
          <a:bodyPr>
            <a:normAutofit/>
          </a:bodyPr>
          <a:lstStyle/>
          <a:p>
            <a:pPr>
              <a:lnSpc>
                <a:spcPct val="90000"/>
              </a:lnSpc>
            </a:pPr>
            <a:r>
              <a:rPr lang="en-GB" sz="3800"/>
              <a:t>How to refer into our Service</a:t>
            </a:r>
          </a:p>
        </p:txBody>
      </p:sp>
      <p:graphicFrame>
        <p:nvGraphicFramePr>
          <p:cNvPr id="24" name="Content Placeholder 2">
            <a:extLst>
              <a:ext uri="{FF2B5EF4-FFF2-40B4-BE49-F238E27FC236}">
                <a16:creationId xmlns:a16="http://schemas.microsoft.com/office/drawing/2014/main" id="{F99CCEEF-8D9B-46F9-8324-EB1688571439}"/>
              </a:ext>
            </a:extLst>
          </p:cNvPr>
          <p:cNvGraphicFramePr>
            <a:graphicFrameLocks noGrp="1"/>
          </p:cNvGraphicFramePr>
          <p:nvPr>
            <p:ph idx="1"/>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75478849-648E-4A6F-AFB0-CB9E892F4610}"/>
              </a:ext>
            </a:extLst>
          </p:cNvPr>
          <p:cNvPicPr/>
          <p:nvPr/>
        </p:nvPicPr>
        <p:blipFill rotWithShape="1">
          <a:blip r:embed="rId7" cstate="print">
            <a:extLst>
              <a:ext uri="{28A0092B-C50C-407E-A947-70E740481C1C}">
                <a14:useLocalDpi xmlns:a14="http://schemas.microsoft.com/office/drawing/2010/main" val="0"/>
              </a:ext>
            </a:extLst>
          </a:blip>
          <a:srcRect t="5334" b="6000"/>
          <a:stretch/>
        </p:blipFill>
        <p:spPr bwMode="auto">
          <a:xfrm>
            <a:off x="7236296" y="5840288"/>
            <a:ext cx="1754295" cy="92529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5877905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B33DC6A-1F1C-4A06-834E-CFF88F1C0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useBgFill="1">
        <p:nvSpPr>
          <p:cNvPr id="32" name="Freeform: Shape 31">
            <a:extLst>
              <a:ext uri="{FF2B5EF4-FFF2-40B4-BE49-F238E27FC236}">
                <a16:creationId xmlns:a16="http://schemas.microsoft.com/office/drawing/2014/main" id="{0FE1D5CF-87B8-4A8A-AD3C-01D06A607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56480"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60926200-45C2-41E9-839F-31CD5FE4CD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2493"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66823" y="1106034"/>
            <a:ext cx="3764306" cy="3204134"/>
          </a:xfrm>
        </p:spPr>
        <p:txBody>
          <a:bodyPr vert="horz" lIns="91440" tIns="45720" rIns="91440" bIns="45720" rtlCol="0" anchor="b">
            <a:normAutofit/>
          </a:bodyPr>
          <a:lstStyle/>
          <a:p>
            <a:pPr algn="l">
              <a:lnSpc>
                <a:spcPct val="90000"/>
              </a:lnSpc>
            </a:pPr>
            <a:r>
              <a:rPr lang="en-US" sz="4700"/>
              <a:t>Thank you!</a:t>
            </a:r>
          </a:p>
        </p:txBody>
      </p:sp>
      <p:sp>
        <p:nvSpPr>
          <p:cNvPr id="36" name="Rectangle 35">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5544563" y="625683"/>
            <a:ext cx="2933602" cy="2743200"/>
          </a:xfrm>
          <a:prstGeom prst="rect">
            <a:avLst/>
          </a:prstGeom>
        </p:spPr>
      </p:pic>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546920"/>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p:nvPr/>
        </p:nvPicPr>
        <p:blipFill rotWithShape="1">
          <a:blip r:embed="rId4" cstate="print">
            <a:extLst>
              <a:ext uri="{28A0092B-C50C-407E-A947-70E740481C1C}">
                <a14:useLocalDpi xmlns:a14="http://schemas.microsoft.com/office/drawing/2010/main" val="0"/>
              </a:ext>
            </a:extLst>
          </a:blip>
          <a:srcRect t="5334" b="6000"/>
          <a:stretch/>
        </p:blipFill>
        <p:spPr bwMode="auto">
          <a:xfrm>
            <a:off x="5245553" y="3879925"/>
            <a:ext cx="3531625" cy="2083967"/>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906777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Educational Psychology Team </a:t>
            </a:r>
            <a:br>
              <a:rPr lang="en-GB" sz="3600" dirty="0" smtClean="0"/>
            </a:br>
            <a:r>
              <a:rPr lang="en-GB" sz="3600" dirty="0" smtClean="0"/>
              <a:t>2022 – 23</a:t>
            </a:r>
            <a:endParaRPr lang="en-GB" sz="3600" dirty="0"/>
          </a:p>
        </p:txBody>
      </p:sp>
      <p:pic>
        <p:nvPicPr>
          <p:cNvPr id="4" name="Content Placeholder 3"/>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8834" t="11140" r="24827" b="6430"/>
          <a:stretch/>
        </p:blipFill>
        <p:spPr>
          <a:xfrm>
            <a:off x="5220072" y="1988840"/>
            <a:ext cx="2880320" cy="4098917"/>
          </a:xfrm>
        </p:spPr>
      </p:pic>
      <p:sp>
        <p:nvSpPr>
          <p:cNvPr id="7" name="Content Placeholder 6"/>
          <p:cNvSpPr>
            <a:spLocks noGrp="1"/>
          </p:cNvSpPr>
          <p:nvPr>
            <p:ph sz="quarter" idx="4"/>
          </p:nvPr>
        </p:nvSpPr>
        <p:spPr>
          <a:xfrm>
            <a:off x="453645" y="1700808"/>
            <a:ext cx="3902332" cy="4510385"/>
          </a:xfrm>
        </p:spPr>
        <p:txBody>
          <a:bodyPr/>
          <a:lstStyle/>
          <a:p>
            <a:endParaRPr lang="en-GB" dirty="0" smtClean="0"/>
          </a:p>
          <a:p>
            <a:r>
              <a:rPr lang="en-GB" dirty="0" smtClean="0"/>
              <a:t>Early Bird until 31</a:t>
            </a:r>
            <a:r>
              <a:rPr lang="en-GB" baseline="30000" dirty="0" smtClean="0"/>
              <a:t>st</a:t>
            </a:r>
            <a:r>
              <a:rPr lang="en-GB" dirty="0" smtClean="0"/>
              <a:t> March 2022</a:t>
            </a:r>
          </a:p>
          <a:p>
            <a:pPr marL="0" indent="0">
              <a:buNone/>
            </a:pPr>
            <a:endParaRPr lang="en-GB" dirty="0" smtClean="0"/>
          </a:p>
          <a:p>
            <a:r>
              <a:rPr lang="en-GB" dirty="0" smtClean="0"/>
              <a:t>Standard Price April to 31 July 2022</a:t>
            </a:r>
          </a:p>
          <a:p>
            <a:pPr marL="0" indent="0">
              <a:buNone/>
            </a:pPr>
            <a:endParaRPr lang="en-GB" dirty="0" smtClean="0"/>
          </a:p>
          <a:p>
            <a:r>
              <a:rPr lang="en-GB" dirty="0" smtClean="0"/>
              <a:t>‘Pay as you Go’ from August 2022</a:t>
            </a:r>
            <a:endParaRPr lang="en-GB" dirty="0"/>
          </a:p>
        </p:txBody>
      </p:sp>
    </p:spTree>
    <p:extLst>
      <p:ext uri="{BB962C8B-B14F-4D97-AF65-F5344CB8AC3E}">
        <p14:creationId xmlns:p14="http://schemas.microsoft.com/office/powerpoint/2010/main" val="1247322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ctr"/>
            <a:r>
              <a:rPr lang="en-GB" b="1" dirty="0"/>
              <a:t>Update from the Virtual </a:t>
            </a:r>
            <a:r>
              <a:rPr lang="en-GB" b="1" dirty="0" smtClean="0"/>
              <a:t>School</a:t>
            </a:r>
            <a:endParaRPr lang="en-GB" dirty="0"/>
          </a:p>
        </p:txBody>
      </p:sp>
      <p:sp>
        <p:nvSpPr>
          <p:cNvPr id="3" name="Subtitle 2"/>
          <p:cNvSpPr>
            <a:spLocks noGrp="1"/>
          </p:cNvSpPr>
          <p:nvPr>
            <p:ph type="subTitle" idx="1"/>
          </p:nvPr>
        </p:nvSpPr>
        <p:spPr/>
        <p:txBody>
          <a:bodyPr>
            <a:normAutofit fontScale="92500" lnSpcReduction="10000"/>
          </a:bodyPr>
          <a:lstStyle/>
          <a:p>
            <a:r>
              <a:rPr lang="en-GB" b="1" dirty="0"/>
              <a:t>Louise Coates-Black</a:t>
            </a:r>
            <a:r>
              <a:rPr lang="en-GB" dirty="0"/>
              <a:t/>
            </a:r>
            <a:br>
              <a:rPr lang="en-GB" dirty="0"/>
            </a:br>
            <a:r>
              <a:rPr lang="en-GB" b="1" dirty="0"/>
              <a:t>SEND Lead Specialist teacher and Attachment Lead</a:t>
            </a:r>
            <a:r>
              <a:rPr lang="en-GB" dirty="0"/>
              <a:t/>
            </a:r>
            <a:br>
              <a:rPr lang="en-GB" dirty="0"/>
            </a:br>
            <a:r>
              <a:rPr lang="en-GB" b="1" dirty="0"/>
              <a:t>Virtual School for Children in </a:t>
            </a:r>
            <a:r>
              <a:rPr lang="en-GB" b="1" dirty="0" smtClean="0"/>
              <a:t>Care</a:t>
            </a:r>
            <a:endParaRPr lang="en-GB" dirty="0"/>
          </a:p>
        </p:txBody>
      </p:sp>
    </p:spTree>
    <p:extLst>
      <p:ext uri="{BB962C8B-B14F-4D97-AF65-F5344CB8AC3E}">
        <p14:creationId xmlns:p14="http://schemas.microsoft.com/office/powerpoint/2010/main" val="3114396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788" y="449263"/>
            <a:ext cx="8780462" cy="1000274"/>
          </a:xfrm>
          <a:prstGeom prst="rect">
            <a:avLst/>
          </a:prstGeom>
          <a:noFill/>
        </p:spPr>
        <p:txBody>
          <a:bodyPr>
            <a:spAutoFit/>
          </a:bodyPr>
          <a:lstStyle/>
          <a:p>
            <a:pPr algn="ctr">
              <a:defRPr/>
            </a:pPr>
            <a:r>
              <a:rPr lang="en-GB" b="1" dirty="0">
                <a:solidFill>
                  <a:srgbClr val="467980"/>
                </a:solidFill>
              </a:rPr>
              <a:t>Bradford Virtual School Training and Development</a:t>
            </a:r>
          </a:p>
          <a:p>
            <a:pPr algn="ctr">
              <a:defRPr/>
            </a:pPr>
            <a:endParaRPr lang="en-GB" sz="1100" b="1" dirty="0" smtClean="0">
              <a:solidFill>
                <a:schemeClr val="tx2">
                  <a:lumMod val="75000"/>
                </a:schemeClr>
              </a:solidFill>
            </a:endParaRPr>
          </a:p>
          <a:p>
            <a:pPr algn="ctr">
              <a:defRPr/>
            </a:pPr>
            <a:r>
              <a:rPr lang="en-GB" b="1" dirty="0" smtClean="0">
                <a:solidFill>
                  <a:schemeClr val="tx2">
                    <a:lumMod val="75000"/>
                  </a:schemeClr>
                </a:solidFill>
              </a:rPr>
              <a:t>SENDCO NETWORK</a:t>
            </a:r>
            <a:endParaRPr lang="en-GB" b="1" dirty="0">
              <a:solidFill>
                <a:schemeClr val="tx2">
                  <a:lumMod val="75000"/>
                </a:schemeClr>
              </a:solidFill>
            </a:endParaRPr>
          </a:p>
        </p:txBody>
      </p:sp>
      <p:sp>
        <p:nvSpPr>
          <p:cNvPr id="6" name="TextBox 5"/>
          <p:cNvSpPr txBox="1"/>
          <p:nvPr/>
        </p:nvSpPr>
        <p:spPr>
          <a:xfrm>
            <a:off x="179388" y="4640263"/>
            <a:ext cx="8753475" cy="1754326"/>
          </a:xfrm>
          <a:prstGeom prst="rect">
            <a:avLst/>
          </a:prstGeom>
          <a:noFill/>
        </p:spPr>
        <p:txBody>
          <a:bodyPr>
            <a:spAutoFit/>
          </a:bodyPr>
          <a:lstStyle/>
          <a:p>
            <a:pPr algn="ctr">
              <a:defRPr/>
            </a:pPr>
            <a:r>
              <a:rPr lang="en-GB" sz="3200" b="1" dirty="0" smtClean="0">
                <a:solidFill>
                  <a:srgbClr val="467980"/>
                </a:solidFill>
              </a:rPr>
              <a:t>Bradford Virtual School </a:t>
            </a:r>
            <a:r>
              <a:rPr lang="en-GB" sz="3200" b="1" dirty="0">
                <a:solidFill>
                  <a:srgbClr val="467980"/>
                </a:solidFill>
              </a:rPr>
              <a:t>For Looked After and Previously Looked After </a:t>
            </a:r>
            <a:r>
              <a:rPr lang="en-GB" sz="3200" b="1" dirty="0" smtClean="0">
                <a:solidFill>
                  <a:srgbClr val="467980"/>
                </a:solidFill>
              </a:rPr>
              <a:t>Children</a:t>
            </a:r>
          </a:p>
          <a:p>
            <a:pPr algn="ctr">
              <a:defRPr/>
            </a:pPr>
            <a:r>
              <a:rPr lang="en-GB" b="1" dirty="0" smtClean="0">
                <a:solidFill>
                  <a:srgbClr val="467980"/>
                </a:solidFill>
              </a:rPr>
              <a:t>Louise Coates-Black</a:t>
            </a:r>
            <a:endParaRPr lang="en-GB" b="1" dirty="0">
              <a:solidFill>
                <a:srgbClr val="467980"/>
              </a:solidFill>
            </a:endParaRPr>
          </a:p>
          <a:p>
            <a:pPr>
              <a:defRPr/>
            </a:pPr>
            <a:endParaRPr lang="en-GB" sz="2000" b="1" dirty="0">
              <a:solidFill>
                <a:schemeClr val="tx2">
                  <a:lumMod val="75000"/>
                </a:schemeClr>
              </a:solidFill>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438" y="1825625"/>
            <a:ext cx="2951162"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350" y="3789363"/>
            <a:ext cx="2573338"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1298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763713" y="333375"/>
            <a:ext cx="6337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0404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3600" b="1">
                <a:solidFill>
                  <a:schemeClr val="tx1"/>
                </a:solidFill>
              </a:rPr>
              <a:t>Bradford Virtual School</a:t>
            </a:r>
          </a:p>
        </p:txBody>
      </p:sp>
      <p:grpSp>
        <p:nvGrpSpPr>
          <p:cNvPr id="8195" name="Group 28"/>
          <p:cNvGrpSpPr>
            <a:grpSpLocks/>
          </p:cNvGrpSpPr>
          <p:nvPr/>
        </p:nvGrpSpPr>
        <p:grpSpPr bwMode="auto">
          <a:xfrm>
            <a:off x="539750" y="1260475"/>
            <a:ext cx="8121650" cy="4113213"/>
            <a:chOff x="540038" y="1259928"/>
            <a:chExt cx="8120647" cy="4113288"/>
          </a:xfrm>
        </p:grpSpPr>
        <p:sp>
          <p:nvSpPr>
            <p:cNvPr id="30" name="Freeform 29"/>
            <p:cNvSpPr/>
            <p:nvPr/>
          </p:nvSpPr>
          <p:spPr>
            <a:xfrm>
              <a:off x="2455333" y="1740808"/>
              <a:ext cx="1612610" cy="220988"/>
            </a:xfrm>
            <a:custGeom>
              <a:avLst/>
              <a:gdLst/>
              <a:ahLst/>
              <a:cxnLst/>
              <a:rect l="0" t="0" r="0" b="0"/>
              <a:pathLst>
                <a:path>
                  <a:moveTo>
                    <a:pt x="0" y="220988"/>
                  </a:moveTo>
                  <a:lnTo>
                    <a:pt x="1612610" y="0"/>
                  </a:lnTo>
                </a:path>
              </a:pathLst>
            </a:custGeom>
            <a:noFill/>
            <a:ln>
              <a:no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a:off x="2455333" y="1961796"/>
              <a:ext cx="910963" cy="784645"/>
            </a:xfrm>
            <a:custGeom>
              <a:avLst/>
              <a:gdLst/>
              <a:ahLst/>
              <a:cxnLst/>
              <a:rect l="0" t="0" r="0" b="0"/>
              <a:pathLst>
                <a:path>
                  <a:moveTo>
                    <a:pt x="0" y="0"/>
                  </a:moveTo>
                  <a:lnTo>
                    <a:pt x="0" y="784645"/>
                  </a:lnTo>
                  <a:lnTo>
                    <a:pt x="910963" y="784645"/>
                  </a:lnTo>
                </a:path>
              </a:pathLst>
            </a:custGeom>
            <a:noFill/>
            <a:ln>
              <a:no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6084171" y="3045514"/>
              <a:ext cx="241620" cy="643430"/>
            </a:xfrm>
            <a:custGeom>
              <a:avLst/>
              <a:gdLst/>
              <a:ahLst/>
              <a:cxnLst/>
              <a:rect l="0" t="0" r="0" b="0"/>
              <a:pathLst>
                <a:path>
                  <a:moveTo>
                    <a:pt x="241620" y="0"/>
                  </a:moveTo>
                  <a:lnTo>
                    <a:pt x="0" y="643430"/>
                  </a:lnTo>
                </a:path>
              </a:pathLst>
            </a:custGeom>
            <a:noFill/>
            <a:ln>
              <a:no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Freeform 32"/>
            <p:cNvSpPr/>
            <p:nvPr/>
          </p:nvSpPr>
          <p:spPr>
            <a:xfrm>
              <a:off x="2455333" y="1961796"/>
              <a:ext cx="4849869" cy="348828"/>
            </a:xfrm>
            <a:custGeom>
              <a:avLst/>
              <a:gdLst/>
              <a:ahLst/>
              <a:cxnLst/>
              <a:rect l="0" t="0" r="0" b="0"/>
              <a:pathLst>
                <a:path>
                  <a:moveTo>
                    <a:pt x="0" y="0"/>
                  </a:moveTo>
                  <a:lnTo>
                    <a:pt x="0" y="180167"/>
                  </a:lnTo>
                  <a:lnTo>
                    <a:pt x="4849869" y="180167"/>
                  </a:lnTo>
                  <a:lnTo>
                    <a:pt x="4849869" y="348828"/>
                  </a:lnTo>
                </a:path>
              </a:pathLst>
            </a:custGeom>
            <a:noFill/>
            <a:ln>
              <a:no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Freeform 33"/>
            <p:cNvSpPr/>
            <p:nvPr/>
          </p:nvSpPr>
          <p:spPr>
            <a:xfrm>
              <a:off x="568588" y="3072565"/>
              <a:ext cx="181106" cy="714814"/>
            </a:xfrm>
            <a:custGeom>
              <a:avLst/>
              <a:gdLst/>
              <a:ahLst/>
              <a:cxnLst/>
              <a:rect l="0" t="0" r="0" b="0"/>
              <a:pathLst>
                <a:path>
                  <a:moveTo>
                    <a:pt x="181106" y="0"/>
                  </a:moveTo>
                  <a:lnTo>
                    <a:pt x="0" y="714814"/>
                  </a:lnTo>
                </a:path>
              </a:pathLst>
            </a:custGeom>
            <a:noFill/>
            <a:ln>
              <a:no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Freeform 34"/>
            <p:cNvSpPr/>
            <p:nvPr/>
          </p:nvSpPr>
          <p:spPr>
            <a:xfrm>
              <a:off x="1772038" y="1961796"/>
              <a:ext cx="683294" cy="348828"/>
            </a:xfrm>
            <a:custGeom>
              <a:avLst/>
              <a:gdLst/>
              <a:ahLst/>
              <a:cxnLst/>
              <a:rect l="0" t="0" r="0" b="0"/>
              <a:pathLst>
                <a:path>
                  <a:moveTo>
                    <a:pt x="683294" y="0"/>
                  </a:moveTo>
                  <a:lnTo>
                    <a:pt x="683294" y="180167"/>
                  </a:lnTo>
                  <a:lnTo>
                    <a:pt x="0" y="180167"/>
                  </a:lnTo>
                  <a:lnTo>
                    <a:pt x="0" y="348828"/>
                  </a:lnTo>
                </a:path>
              </a:pathLst>
            </a:custGeom>
            <a:noFill/>
            <a:ln>
              <a:no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Freeform 35"/>
            <p:cNvSpPr/>
            <p:nvPr/>
          </p:nvSpPr>
          <p:spPr>
            <a:xfrm>
              <a:off x="3419866" y="4138560"/>
              <a:ext cx="210216" cy="559674"/>
            </a:xfrm>
            <a:custGeom>
              <a:avLst/>
              <a:gdLst/>
              <a:ahLst/>
              <a:cxnLst/>
              <a:rect l="0" t="0" r="0" b="0"/>
              <a:pathLst>
                <a:path>
                  <a:moveTo>
                    <a:pt x="210216" y="0"/>
                  </a:moveTo>
                  <a:lnTo>
                    <a:pt x="0" y="559674"/>
                  </a:lnTo>
                </a:path>
              </a:pathLst>
            </a:custGeom>
            <a:noFill/>
            <a:ln>
              <a:no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Freeform 36"/>
            <p:cNvSpPr/>
            <p:nvPr/>
          </p:nvSpPr>
          <p:spPr>
            <a:xfrm>
              <a:off x="2455333" y="1961796"/>
              <a:ext cx="2098049" cy="1391701"/>
            </a:xfrm>
            <a:custGeom>
              <a:avLst/>
              <a:gdLst/>
              <a:ahLst/>
              <a:cxnLst/>
              <a:rect l="0" t="0" r="0" b="0"/>
              <a:pathLst>
                <a:path>
                  <a:moveTo>
                    <a:pt x="0" y="0"/>
                  </a:moveTo>
                  <a:lnTo>
                    <a:pt x="0" y="1223040"/>
                  </a:lnTo>
                  <a:lnTo>
                    <a:pt x="2098049" y="1223040"/>
                  </a:lnTo>
                  <a:lnTo>
                    <a:pt x="2098049" y="1391701"/>
                  </a:lnTo>
                </a:path>
              </a:pathLst>
            </a:custGeom>
            <a:noFill/>
            <a:ln>
              <a:no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Freeform 37"/>
            <p:cNvSpPr/>
            <p:nvPr/>
          </p:nvSpPr>
          <p:spPr>
            <a:xfrm>
              <a:off x="1252539" y="1259928"/>
              <a:ext cx="2377544" cy="808913"/>
            </a:xfrm>
            <a:custGeom>
              <a:avLst/>
              <a:gdLst>
                <a:gd name="connsiteX0" fmla="*/ 0 w 1796563"/>
                <a:gd name="connsiteY0" fmla="*/ 0 h 693036"/>
                <a:gd name="connsiteX1" fmla="*/ 1796563 w 1796563"/>
                <a:gd name="connsiteY1" fmla="*/ 0 h 693036"/>
                <a:gd name="connsiteX2" fmla="*/ 1796563 w 1796563"/>
                <a:gd name="connsiteY2" fmla="*/ 693036 h 693036"/>
                <a:gd name="connsiteX3" fmla="*/ 0 w 1796563"/>
                <a:gd name="connsiteY3" fmla="*/ 693036 h 693036"/>
                <a:gd name="connsiteX4" fmla="*/ 0 w 1796563"/>
                <a:gd name="connsiteY4" fmla="*/ 0 h 693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563" h="693036">
                  <a:moveTo>
                    <a:pt x="0" y="0"/>
                  </a:moveTo>
                  <a:lnTo>
                    <a:pt x="1796563" y="0"/>
                  </a:lnTo>
                  <a:lnTo>
                    <a:pt x="1796563" y="693036"/>
                  </a:lnTo>
                  <a:lnTo>
                    <a:pt x="0" y="69303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Virtual School Head</a:t>
              </a:r>
            </a:p>
            <a:p>
              <a:pPr algn="ctr" defTabSz="622300">
                <a:lnSpc>
                  <a:spcPct val="90000"/>
                </a:lnSpc>
                <a:spcAft>
                  <a:spcPct val="35000"/>
                </a:spcAft>
                <a:defRPr/>
              </a:pPr>
              <a:r>
                <a:rPr lang="en-US" sz="1400" b="1" dirty="0"/>
                <a:t>Jonathan Cooper</a:t>
              </a:r>
            </a:p>
          </p:txBody>
        </p:sp>
        <p:sp>
          <p:nvSpPr>
            <p:cNvPr id="39" name="Freeform 38"/>
            <p:cNvSpPr/>
            <p:nvPr/>
          </p:nvSpPr>
          <p:spPr>
            <a:xfrm>
              <a:off x="3402300" y="3224013"/>
              <a:ext cx="2501847" cy="867593"/>
            </a:xfrm>
            <a:custGeom>
              <a:avLst/>
              <a:gdLst>
                <a:gd name="connsiteX0" fmla="*/ 0 w 2308249"/>
                <a:gd name="connsiteY0" fmla="*/ 0 h 785061"/>
                <a:gd name="connsiteX1" fmla="*/ 2308249 w 2308249"/>
                <a:gd name="connsiteY1" fmla="*/ 0 h 785061"/>
                <a:gd name="connsiteX2" fmla="*/ 2308249 w 2308249"/>
                <a:gd name="connsiteY2" fmla="*/ 785061 h 785061"/>
                <a:gd name="connsiteX3" fmla="*/ 0 w 2308249"/>
                <a:gd name="connsiteY3" fmla="*/ 785061 h 785061"/>
                <a:gd name="connsiteX4" fmla="*/ 0 w 2308249"/>
                <a:gd name="connsiteY4" fmla="*/ 0 h 785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249" h="785061">
                  <a:moveTo>
                    <a:pt x="0" y="0"/>
                  </a:moveTo>
                  <a:lnTo>
                    <a:pt x="2308249" y="0"/>
                  </a:lnTo>
                  <a:lnTo>
                    <a:pt x="2308249" y="785061"/>
                  </a:lnTo>
                  <a:lnTo>
                    <a:pt x="0" y="78506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Specialist Lead Teacher (Primary)</a:t>
              </a:r>
            </a:p>
            <a:p>
              <a:pPr algn="ctr" defTabSz="622300">
                <a:lnSpc>
                  <a:spcPct val="90000"/>
                </a:lnSpc>
                <a:spcAft>
                  <a:spcPct val="35000"/>
                </a:spcAft>
                <a:defRPr/>
              </a:pPr>
              <a:r>
                <a:rPr lang="en-US" sz="1400" b="1" dirty="0"/>
                <a:t>Vacancy</a:t>
              </a:r>
            </a:p>
          </p:txBody>
        </p:sp>
        <p:sp>
          <p:nvSpPr>
            <p:cNvPr id="40" name="Freeform 39"/>
            <p:cNvSpPr/>
            <p:nvPr/>
          </p:nvSpPr>
          <p:spPr>
            <a:xfrm>
              <a:off x="3398746" y="4321835"/>
              <a:ext cx="2501847" cy="921009"/>
            </a:xfrm>
            <a:custGeom>
              <a:avLst/>
              <a:gdLst>
                <a:gd name="connsiteX0" fmla="*/ 0 w 2230054"/>
                <a:gd name="connsiteY0" fmla="*/ 0 h 954285"/>
                <a:gd name="connsiteX1" fmla="*/ 2230054 w 2230054"/>
                <a:gd name="connsiteY1" fmla="*/ 0 h 954285"/>
                <a:gd name="connsiteX2" fmla="*/ 2230054 w 2230054"/>
                <a:gd name="connsiteY2" fmla="*/ 954285 h 954285"/>
                <a:gd name="connsiteX3" fmla="*/ 0 w 2230054"/>
                <a:gd name="connsiteY3" fmla="*/ 954285 h 954285"/>
                <a:gd name="connsiteX4" fmla="*/ 0 w 2230054"/>
                <a:gd name="connsiteY4" fmla="*/ 0 h 954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054" h="954285">
                  <a:moveTo>
                    <a:pt x="0" y="0"/>
                  </a:moveTo>
                  <a:lnTo>
                    <a:pt x="2230054" y="0"/>
                  </a:lnTo>
                  <a:lnTo>
                    <a:pt x="2230054" y="954285"/>
                  </a:lnTo>
                  <a:lnTo>
                    <a:pt x="0" y="95428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endParaRPr lang="en-US" sz="1400" b="1" dirty="0"/>
            </a:p>
            <a:p>
              <a:pPr algn="ctr" defTabSz="622300">
                <a:lnSpc>
                  <a:spcPct val="90000"/>
                </a:lnSpc>
                <a:spcAft>
                  <a:spcPct val="35000"/>
                </a:spcAft>
                <a:defRPr/>
              </a:pPr>
              <a:r>
                <a:rPr lang="en-US" sz="1400" b="1" dirty="0"/>
                <a:t>Primary Link Teachers</a:t>
              </a:r>
            </a:p>
            <a:p>
              <a:pPr algn="ctr" defTabSz="622300">
                <a:lnSpc>
                  <a:spcPct val="90000"/>
                </a:lnSpc>
                <a:spcAft>
                  <a:spcPct val="35000"/>
                </a:spcAft>
                <a:defRPr/>
              </a:pPr>
              <a:r>
                <a:rPr lang="en-US" sz="1400" b="1" dirty="0"/>
                <a:t>Heather Dey</a:t>
              </a:r>
            </a:p>
            <a:p>
              <a:pPr algn="ctr" defTabSz="622300">
                <a:lnSpc>
                  <a:spcPct val="90000"/>
                </a:lnSpc>
                <a:spcAft>
                  <a:spcPct val="35000"/>
                </a:spcAft>
                <a:defRPr/>
              </a:pPr>
              <a:r>
                <a:rPr lang="en-US" sz="1400" b="1" dirty="0"/>
                <a:t> Felicity Rushworth</a:t>
              </a:r>
            </a:p>
            <a:p>
              <a:pPr algn="ctr" defTabSz="622300">
                <a:lnSpc>
                  <a:spcPct val="90000"/>
                </a:lnSpc>
                <a:spcAft>
                  <a:spcPct val="35000"/>
                </a:spcAft>
                <a:defRPr/>
              </a:pPr>
              <a:endParaRPr lang="en-US" sz="1400" b="1" dirty="0"/>
            </a:p>
          </p:txBody>
        </p:sp>
        <p:sp>
          <p:nvSpPr>
            <p:cNvPr id="41" name="Freeform 40"/>
            <p:cNvSpPr/>
            <p:nvPr/>
          </p:nvSpPr>
          <p:spPr>
            <a:xfrm>
              <a:off x="557577" y="2529209"/>
              <a:ext cx="2555859" cy="867592"/>
            </a:xfrm>
            <a:custGeom>
              <a:avLst/>
              <a:gdLst>
                <a:gd name="connsiteX0" fmla="*/ 0 w 2555859"/>
                <a:gd name="connsiteY0" fmla="*/ 0 h 761939"/>
                <a:gd name="connsiteX1" fmla="*/ 2555859 w 2555859"/>
                <a:gd name="connsiteY1" fmla="*/ 0 h 761939"/>
                <a:gd name="connsiteX2" fmla="*/ 2555859 w 2555859"/>
                <a:gd name="connsiteY2" fmla="*/ 761939 h 761939"/>
                <a:gd name="connsiteX3" fmla="*/ 0 w 2555859"/>
                <a:gd name="connsiteY3" fmla="*/ 761939 h 761939"/>
                <a:gd name="connsiteX4" fmla="*/ 0 w 2555859"/>
                <a:gd name="connsiteY4" fmla="*/ 0 h 761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859" h="761939">
                  <a:moveTo>
                    <a:pt x="0" y="0"/>
                  </a:moveTo>
                  <a:lnTo>
                    <a:pt x="2555859" y="0"/>
                  </a:lnTo>
                  <a:lnTo>
                    <a:pt x="2555859" y="761939"/>
                  </a:lnTo>
                  <a:lnTo>
                    <a:pt x="0" y="76193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Specialist Teacher</a:t>
              </a:r>
            </a:p>
            <a:p>
              <a:pPr algn="ctr" defTabSz="622300">
                <a:lnSpc>
                  <a:spcPct val="90000"/>
                </a:lnSpc>
                <a:spcAft>
                  <a:spcPct val="35000"/>
                </a:spcAft>
                <a:defRPr/>
              </a:pPr>
              <a:r>
                <a:rPr lang="en-US" sz="1400" b="1" dirty="0"/>
                <a:t>(Secondary)</a:t>
              </a:r>
            </a:p>
            <a:p>
              <a:pPr algn="ctr" defTabSz="622300">
                <a:lnSpc>
                  <a:spcPct val="90000"/>
                </a:lnSpc>
                <a:spcAft>
                  <a:spcPct val="35000"/>
                </a:spcAft>
                <a:defRPr/>
              </a:pPr>
              <a:r>
                <a:rPr lang="en-US" sz="1400" b="1" dirty="0"/>
                <a:t>Rita Kumar</a:t>
              </a:r>
            </a:p>
          </p:txBody>
        </p:sp>
        <p:sp>
          <p:nvSpPr>
            <p:cNvPr id="42" name="Freeform 41"/>
            <p:cNvSpPr/>
            <p:nvPr/>
          </p:nvSpPr>
          <p:spPr>
            <a:xfrm>
              <a:off x="540038" y="3619063"/>
              <a:ext cx="2555858" cy="1008111"/>
            </a:xfrm>
            <a:custGeom>
              <a:avLst/>
              <a:gdLst>
                <a:gd name="connsiteX0" fmla="*/ 0 w 2319284"/>
                <a:gd name="connsiteY0" fmla="*/ 0 h 867745"/>
                <a:gd name="connsiteX1" fmla="*/ 2319284 w 2319284"/>
                <a:gd name="connsiteY1" fmla="*/ 0 h 867745"/>
                <a:gd name="connsiteX2" fmla="*/ 2319284 w 2319284"/>
                <a:gd name="connsiteY2" fmla="*/ 867745 h 867745"/>
                <a:gd name="connsiteX3" fmla="*/ 0 w 2319284"/>
                <a:gd name="connsiteY3" fmla="*/ 867745 h 867745"/>
                <a:gd name="connsiteX4" fmla="*/ 0 w 2319284"/>
                <a:gd name="connsiteY4" fmla="*/ 0 h 86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284" h="867745">
                  <a:moveTo>
                    <a:pt x="0" y="0"/>
                  </a:moveTo>
                  <a:lnTo>
                    <a:pt x="2319284" y="0"/>
                  </a:lnTo>
                  <a:lnTo>
                    <a:pt x="2319284" y="867745"/>
                  </a:lnTo>
                  <a:lnTo>
                    <a:pt x="0" y="86774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Secondary Link Teachers</a:t>
              </a:r>
            </a:p>
            <a:p>
              <a:pPr algn="ctr" defTabSz="622300">
                <a:lnSpc>
                  <a:spcPct val="90000"/>
                </a:lnSpc>
                <a:spcAft>
                  <a:spcPct val="35000"/>
                </a:spcAft>
                <a:defRPr/>
              </a:pPr>
              <a:r>
                <a:rPr lang="en-US" sz="1400" b="1" dirty="0"/>
                <a:t>Lisa </a:t>
              </a:r>
              <a:r>
                <a:rPr lang="en-US" sz="1400" b="1" dirty="0" err="1"/>
                <a:t>Trusdale</a:t>
              </a:r>
              <a:endParaRPr lang="en-US" sz="1400" b="1" dirty="0"/>
            </a:p>
            <a:p>
              <a:pPr algn="ctr" defTabSz="622300">
                <a:lnSpc>
                  <a:spcPct val="90000"/>
                </a:lnSpc>
                <a:spcAft>
                  <a:spcPct val="35000"/>
                </a:spcAft>
                <a:defRPr/>
              </a:pPr>
              <a:r>
                <a:rPr lang="en-US" sz="1400" b="1" dirty="0"/>
                <a:t>Rachel Davies</a:t>
              </a:r>
            </a:p>
          </p:txBody>
        </p:sp>
        <p:sp>
          <p:nvSpPr>
            <p:cNvPr id="43" name="Freeform 42"/>
            <p:cNvSpPr/>
            <p:nvPr/>
          </p:nvSpPr>
          <p:spPr>
            <a:xfrm>
              <a:off x="6124531" y="2553097"/>
              <a:ext cx="2523509" cy="863998"/>
            </a:xfrm>
            <a:custGeom>
              <a:avLst/>
              <a:gdLst>
                <a:gd name="connsiteX0" fmla="*/ 0 w 2448527"/>
                <a:gd name="connsiteY0" fmla="*/ 0 h 734889"/>
                <a:gd name="connsiteX1" fmla="*/ 2448527 w 2448527"/>
                <a:gd name="connsiteY1" fmla="*/ 0 h 734889"/>
                <a:gd name="connsiteX2" fmla="*/ 2448527 w 2448527"/>
                <a:gd name="connsiteY2" fmla="*/ 734889 h 734889"/>
                <a:gd name="connsiteX3" fmla="*/ 0 w 2448527"/>
                <a:gd name="connsiteY3" fmla="*/ 734889 h 734889"/>
                <a:gd name="connsiteX4" fmla="*/ 0 w 2448527"/>
                <a:gd name="connsiteY4" fmla="*/ 0 h 734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527" h="734889">
                  <a:moveTo>
                    <a:pt x="0" y="0"/>
                  </a:moveTo>
                  <a:lnTo>
                    <a:pt x="2448527" y="0"/>
                  </a:lnTo>
                  <a:lnTo>
                    <a:pt x="2448527" y="734889"/>
                  </a:lnTo>
                  <a:lnTo>
                    <a:pt x="0" y="73488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Specialist Teacher </a:t>
              </a:r>
            </a:p>
            <a:p>
              <a:pPr algn="ctr" defTabSz="622300">
                <a:lnSpc>
                  <a:spcPct val="90000"/>
                </a:lnSpc>
                <a:spcAft>
                  <a:spcPct val="35000"/>
                </a:spcAft>
                <a:defRPr/>
              </a:pPr>
              <a:r>
                <a:rPr lang="en-US" sz="1400" b="1" dirty="0"/>
                <a:t>(SEND)</a:t>
              </a:r>
            </a:p>
            <a:p>
              <a:pPr algn="ctr" defTabSz="622300">
                <a:lnSpc>
                  <a:spcPct val="90000"/>
                </a:lnSpc>
                <a:spcAft>
                  <a:spcPct val="35000"/>
                </a:spcAft>
                <a:defRPr/>
              </a:pPr>
              <a:r>
                <a:rPr lang="en-US" sz="1400" b="1" dirty="0"/>
                <a:t>Louise Coates-Black</a:t>
              </a:r>
            </a:p>
          </p:txBody>
        </p:sp>
        <p:sp>
          <p:nvSpPr>
            <p:cNvPr id="44" name="Freeform 43"/>
            <p:cNvSpPr/>
            <p:nvPr/>
          </p:nvSpPr>
          <p:spPr>
            <a:xfrm>
              <a:off x="6137176" y="3619063"/>
              <a:ext cx="2523509" cy="1008111"/>
            </a:xfrm>
            <a:custGeom>
              <a:avLst/>
              <a:gdLst>
                <a:gd name="connsiteX0" fmla="*/ 0 w 2432689"/>
                <a:gd name="connsiteY0" fmla="*/ 0 h 951931"/>
                <a:gd name="connsiteX1" fmla="*/ 2432689 w 2432689"/>
                <a:gd name="connsiteY1" fmla="*/ 0 h 951931"/>
                <a:gd name="connsiteX2" fmla="*/ 2432689 w 2432689"/>
                <a:gd name="connsiteY2" fmla="*/ 951931 h 951931"/>
                <a:gd name="connsiteX3" fmla="*/ 0 w 2432689"/>
                <a:gd name="connsiteY3" fmla="*/ 951931 h 951931"/>
                <a:gd name="connsiteX4" fmla="*/ 0 w 2432689"/>
                <a:gd name="connsiteY4" fmla="*/ 0 h 951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689" h="951931">
                  <a:moveTo>
                    <a:pt x="0" y="0"/>
                  </a:moveTo>
                  <a:lnTo>
                    <a:pt x="2432689" y="0"/>
                  </a:lnTo>
                  <a:lnTo>
                    <a:pt x="2432689" y="951931"/>
                  </a:lnTo>
                  <a:lnTo>
                    <a:pt x="0" y="95193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endParaRPr lang="en-US" sz="1400" b="1" dirty="0"/>
            </a:p>
            <a:p>
              <a:pPr algn="ctr" defTabSz="622300">
                <a:lnSpc>
                  <a:spcPct val="90000"/>
                </a:lnSpc>
                <a:spcAft>
                  <a:spcPct val="35000"/>
                </a:spcAft>
                <a:defRPr/>
              </a:pPr>
              <a:r>
                <a:rPr lang="en-US" sz="1400" b="1" dirty="0"/>
                <a:t>SEND Link Teacher &amp; Support Officer</a:t>
              </a:r>
            </a:p>
            <a:p>
              <a:pPr algn="ctr" defTabSz="622300">
                <a:lnSpc>
                  <a:spcPct val="90000"/>
                </a:lnSpc>
                <a:spcAft>
                  <a:spcPct val="35000"/>
                </a:spcAft>
                <a:defRPr/>
              </a:pPr>
              <a:r>
                <a:rPr lang="en-US" sz="1400" b="1" dirty="0"/>
                <a:t>Frances McGoldrick</a:t>
              </a:r>
            </a:p>
            <a:p>
              <a:pPr algn="ctr" defTabSz="622300">
                <a:lnSpc>
                  <a:spcPct val="90000"/>
                </a:lnSpc>
                <a:spcAft>
                  <a:spcPct val="35000"/>
                </a:spcAft>
                <a:defRPr/>
              </a:pPr>
              <a:r>
                <a:rPr lang="en-US" sz="1400" b="1" dirty="0"/>
                <a:t>Hollie Carter</a:t>
              </a:r>
            </a:p>
            <a:p>
              <a:pPr algn="ctr" defTabSz="622300">
                <a:lnSpc>
                  <a:spcPct val="90000"/>
                </a:lnSpc>
                <a:spcAft>
                  <a:spcPct val="35000"/>
                </a:spcAft>
                <a:defRPr/>
              </a:pPr>
              <a:endParaRPr lang="en-US" sz="1400" b="1" dirty="0"/>
            </a:p>
          </p:txBody>
        </p:sp>
        <p:sp>
          <p:nvSpPr>
            <p:cNvPr id="45" name="Freeform 44"/>
            <p:cNvSpPr/>
            <p:nvPr/>
          </p:nvSpPr>
          <p:spPr>
            <a:xfrm>
              <a:off x="3366296" y="2204973"/>
              <a:ext cx="2573856" cy="1008929"/>
            </a:xfrm>
            <a:custGeom>
              <a:avLst/>
              <a:gdLst>
                <a:gd name="connsiteX0" fmla="*/ 0 w 2389881"/>
                <a:gd name="connsiteY0" fmla="*/ 0 h 934921"/>
                <a:gd name="connsiteX1" fmla="*/ 2389881 w 2389881"/>
                <a:gd name="connsiteY1" fmla="*/ 0 h 934921"/>
                <a:gd name="connsiteX2" fmla="*/ 2389881 w 2389881"/>
                <a:gd name="connsiteY2" fmla="*/ 934921 h 934921"/>
                <a:gd name="connsiteX3" fmla="*/ 0 w 2389881"/>
                <a:gd name="connsiteY3" fmla="*/ 934921 h 934921"/>
                <a:gd name="connsiteX4" fmla="*/ 0 w 2389881"/>
                <a:gd name="connsiteY4" fmla="*/ 0 h 934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881" h="934921">
                  <a:moveTo>
                    <a:pt x="0" y="0"/>
                  </a:moveTo>
                  <a:lnTo>
                    <a:pt x="2389881" y="0"/>
                  </a:lnTo>
                  <a:lnTo>
                    <a:pt x="2389881" y="934921"/>
                  </a:lnTo>
                  <a:lnTo>
                    <a:pt x="0" y="93492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Deputy Virtual School Head</a:t>
              </a:r>
            </a:p>
            <a:p>
              <a:pPr algn="ctr" defTabSz="622300">
                <a:lnSpc>
                  <a:spcPct val="90000"/>
                </a:lnSpc>
                <a:spcAft>
                  <a:spcPct val="35000"/>
                </a:spcAft>
                <a:defRPr/>
              </a:pPr>
              <a:r>
                <a:rPr lang="en-US" sz="1400" b="1" dirty="0"/>
                <a:t> Caroline Dolan</a:t>
              </a:r>
            </a:p>
          </p:txBody>
        </p:sp>
        <p:sp>
          <p:nvSpPr>
            <p:cNvPr id="46" name="Freeform 45"/>
            <p:cNvSpPr/>
            <p:nvPr/>
          </p:nvSpPr>
          <p:spPr>
            <a:xfrm>
              <a:off x="3987007" y="1329640"/>
              <a:ext cx="4132215" cy="656068"/>
            </a:xfrm>
            <a:custGeom>
              <a:avLst/>
              <a:gdLst>
                <a:gd name="connsiteX0" fmla="*/ 0 w 4132215"/>
                <a:gd name="connsiteY0" fmla="*/ 0 h 656068"/>
                <a:gd name="connsiteX1" fmla="*/ 4132215 w 4132215"/>
                <a:gd name="connsiteY1" fmla="*/ 0 h 656068"/>
                <a:gd name="connsiteX2" fmla="*/ 4132215 w 4132215"/>
                <a:gd name="connsiteY2" fmla="*/ 656068 h 656068"/>
                <a:gd name="connsiteX3" fmla="*/ 0 w 4132215"/>
                <a:gd name="connsiteY3" fmla="*/ 656068 h 656068"/>
                <a:gd name="connsiteX4" fmla="*/ 0 w 4132215"/>
                <a:gd name="connsiteY4" fmla="*/ 0 h 656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2215" h="656068">
                  <a:moveTo>
                    <a:pt x="0" y="0"/>
                  </a:moveTo>
                  <a:lnTo>
                    <a:pt x="4132215" y="0"/>
                  </a:lnTo>
                  <a:lnTo>
                    <a:pt x="4132215" y="656068"/>
                  </a:lnTo>
                  <a:lnTo>
                    <a:pt x="0" y="656068"/>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Business</a:t>
              </a:r>
              <a:r>
                <a:rPr lang="en-US" sz="2000" b="1" dirty="0"/>
                <a:t> </a:t>
              </a:r>
              <a:r>
                <a:rPr lang="en-US" sz="1400" b="1" dirty="0"/>
                <a:t>Support</a:t>
              </a:r>
              <a:r>
                <a:rPr lang="en-US" sz="2000" b="1" dirty="0"/>
                <a:t> </a:t>
              </a:r>
              <a:r>
                <a:rPr lang="en-US" sz="1400" b="1" dirty="0"/>
                <a:t>Officers</a:t>
              </a:r>
            </a:p>
            <a:p>
              <a:pPr algn="ctr" defTabSz="622300">
                <a:lnSpc>
                  <a:spcPct val="90000"/>
                </a:lnSpc>
                <a:spcAft>
                  <a:spcPct val="35000"/>
                </a:spcAft>
                <a:defRPr/>
              </a:pPr>
              <a:r>
                <a:rPr lang="en-US" sz="1400" b="1" dirty="0"/>
                <a:t>Yvett Green, Fiona Wood, Joanne Henry</a:t>
              </a:r>
            </a:p>
          </p:txBody>
        </p:sp>
        <p:sp>
          <p:nvSpPr>
            <p:cNvPr id="47" name="Freeform 46"/>
            <p:cNvSpPr/>
            <p:nvPr/>
          </p:nvSpPr>
          <p:spPr>
            <a:xfrm>
              <a:off x="6137177" y="4782340"/>
              <a:ext cx="2523508" cy="590876"/>
            </a:xfrm>
            <a:custGeom>
              <a:avLst/>
              <a:gdLst>
                <a:gd name="connsiteX0" fmla="*/ 0 w 2159955"/>
                <a:gd name="connsiteY0" fmla="*/ 0 h 590876"/>
                <a:gd name="connsiteX1" fmla="*/ 2159955 w 2159955"/>
                <a:gd name="connsiteY1" fmla="*/ 0 h 590876"/>
                <a:gd name="connsiteX2" fmla="*/ 2159955 w 2159955"/>
                <a:gd name="connsiteY2" fmla="*/ 590876 h 590876"/>
                <a:gd name="connsiteX3" fmla="*/ 0 w 2159955"/>
                <a:gd name="connsiteY3" fmla="*/ 590876 h 590876"/>
                <a:gd name="connsiteX4" fmla="*/ 0 w 2159955"/>
                <a:gd name="connsiteY4" fmla="*/ 0 h 590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55" h="590876">
                  <a:moveTo>
                    <a:pt x="0" y="0"/>
                  </a:moveTo>
                  <a:lnTo>
                    <a:pt x="2159955" y="0"/>
                  </a:lnTo>
                  <a:lnTo>
                    <a:pt x="2159955" y="590876"/>
                  </a:lnTo>
                  <a:lnTo>
                    <a:pt x="0" y="59087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Link Teacher (OOA)</a:t>
              </a:r>
            </a:p>
            <a:p>
              <a:pPr algn="ctr" defTabSz="622300">
                <a:lnSpc>
                  <a:spcPct val="90000"/>
                </a:lnSpc>
                <a:spcAft>
                  <a:spcPct val="35000"/>
                </a:spcAft>
                <a:defRPr/>
              </a:pPr>
              <a:r>
                <a:rPr lang="en-US" sz="1400" b="1" dirty="0"/>
                <a:t>Aileen Whiteley</a:t>
              </a:r>
            </a:p>
          </p:txBody>
        </p:sp>
      </p:grpSp>
      <p:sp>
        <p:nvSpPr>
          <p:cNvPr id="48" name="Freeform 47"/>
          <p:cNvSpPr/>
          <p:nvPr/>
        </p:nvSpPr>
        <p:spPr>
          <a:xfrm>
            <a:off x="540038" y="4849436"/>
            <a:ext cx="2555858" cy="595788"/>
          </a:xfrm>
          <a:custGeom>
            <a:avLst/>
            <a:gdLst>
              <a:gd name="connsiteX0" fmla="*/ 0 w 2319284"/>
              <a:gd name="connsiteY0" fmla="*/ 0 h 867745"/>
              <a:gd name="connsiteX1" fmla="*/ 2319284 w 2319284"/>
              <a:gd name="connsiteY1" fmla="*/ 0 h 867745"/>
              <a:gd name="connsiteX2" fmla="*/ 2319284 w 2319284"/>
              <a:gd name="connsiteY2" fmla="*/ 867745 h 867745"/>
              <a:gd name="connsiteX3" fmla="*/ 0 w 2319284"/>
              <a:gd name="connsiteY3" fmla="*/ 867745 h 867745"/>
              <a:gd name="connsiteX4" fmla="*/ 0 w 2319284"/>
              <a:gd name="connsiteY4" fmla="*/ 0 h 86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284" h="867745">
                <a:moveTo>
                  <a:pt x="0" y="0"/>
                </a:moveTo>
                <a:lnTo>
                  <a:pt x="2319284" y="0"/>
                </a:lnTo>
                <a:lnTo>
                  <a:pt x="2319284" y="867745"/>
                </a:lnTo>
                <a:lnTo>
                  <a:pt x="0" y="86774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Post 16 transitions</a:t>
            </a:r>
          </a:p>
          <a:p>
            <a:pPr algn="ctr" defTabSz="622300">
              <a:lnSpc>
                <a:spcPct val="90000"/>
              </a:lnSpc>
              <a:spcAft>
                <a:spcPct val="35000"/>
              </a:spcAft>
              <a:defRPr/>
            </a:pPr>
            <a:r>
              <a:rPr lang="en-US" sz="1400" b="1" dirty="0"/>
              <a:t>Richard Miller</a:t>
            </a:r>
          </a:p>
        </p:txBody>
      </p:sp>
    </p:spTree>
    <p:extLst>
      <p:ext uri="{BB962C8B-B14F-4D97-AF65-F5344CB8AC3E}">
        <p14:creationId xmlns:p14="http://schemas.microsoft.com/office/powerpoint/2010/main" val="8658513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ltGray">
          <a:xfrm>
            <a:off x="409575" y="836613"/>
            <a:ext cx="8056563"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0404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2400" dirty="0">
                <a:solidFill>
                  <a:schemeClr val="tx1"/>
                </a:solidFill>
              </a:rPr>
              <a:t>In Bradford there are currently </a:t>
            </a:r>
            <a:r>
              <a:rPr lang="en-GB" altLang="en-US" sz="2400" dirty="0" smtClean="0">
                <a:solidFill>
                  <a:schemeClr val="tx1"/>
                </a:solidFill>
              </a:rPr>
              <a:t>1414 </a:t>
            </a:r>
            <a:r>
              <a:rPr lang="en-GB" altLang="en-US" sz="2400" dirty="0" err="1">
                <a:solidFill>
                  <a:schemeClr val="tx1"/>
                </a:solidFill>
              </a:rPr>
              <a:t>CiC</a:t>
            </a:r>
            <a:r>
              <a:rPr lang="en-GB" altLang="en-US" sz="2400" dirty="0">
                <a:solidFill>
                  <a:schemeClr val="tx1"/>
                </a:solidFill>
              </a:rPr>
              <a:t> under 18 years</a:t>
            </a:r>
            <a:r>
              <a:rPr lang="en-GB" altLang="en-US" sz="2400" i="1" dirty="0">
                <a:solidFill>
                  <a:schemeClr val="accent2"/>
                </a:solidFill>
              </a:rPr>
              <a:t>.</a:t>
            </a:r>
          </a:p>
          <a:p>
            <a:pPr>
              <a:spcBef>
                <a:spcPct val="0"/>
              </a:spcBef>
              <a:buFontTx/>
              <a:buNone/>
            </a:pPr>
            <a:endParaRPr lang="en-GB" altLang="en-US" sz="2400" i="1" dirty="0">
              <a:solidFill>
                <a:schemeClr val="accent2"/>
              </a:solidFill>
            </a:endParaRPr>
          </a:p>
          <a:p>
            <a:pPr>
              <a:spcBef>
                <a:spcPct val="0"/>
              </a:spcBef>
              <a:buFontTx/>
              <a:buNone/>
            </a:pPr>
            <a:endParaRPr lang="en-US" altLang="en-US" sz="2400" dirty="0">
              <a:solidFill>
                <a:schemeClr val="accent2"/>
              </a:solidFill>
            </a:endParaRPr>
          </a:p>
          <a:p>
            <a:pPr>
              <a:spcBef>
                <a:spcPct val="0"/>
              </a:spcBef>
              <a:buFontTx/>
              <a:buNone/>
            </a:pPr>
            <a:endParaRPr lang="en-US" altLang="en-US" sz="1800" dirty="0">
              <a:solidFill>
                <a:schemeClr val="accent2"/>
              </a:solidFill>
            </a:endParaRPr>
          </a:p>
          <a:p>
            <a:pPr>
              <a:spcBef>
                <a:spcPct val="0"/>
              </a:spcBef>
              <a:buFontTx/>
              <a:buNone/>
            </a:pPr>
            <a:endParaRPr lang="en-US" altLang="en-US" sz="1800" dirty="0">
              <a:solidFill>
                <a:srgbClr val="0E0678"/>
              </a:solidFill>
            </a:endParaRPr>
          </a:p>
        </p:txBody>
      </p:sp>
      <p:sp>
        <p:nvSpPr>
          <p:cNvPr id="5" name="TextBox 4"/>
          <p:cNvSpPr txBox="1"/>
          <p:nvPr/>
        </p:nvSpPr>
        <p:spPr>
          <a:xfrm>
            <a:off x="508000" y="87122"/>
            <a:ext cx="8636000" cy="523875"/>
          </a:xfrm>
          <a:prstGeom prst="rect">
            <a:avLst/>
          </a:prstGeom>
          <a:noFill/>
        </p:spPr>
        <p:txBody>
          <a:bodyPr>
            <a:spAutoFit/>
          </a:bodyPr>
          <a:lstStyle/>
          <a:p>
            <a:pPr algn="ctr" fontAlgn="auto">
              <a:spcBef>
                <a:spcPts val="0"/>
              </a:spcBef>
              <a:spcAft>
                <a:spcPts val="0"/>
              </a:spcAft>
              <a:defRPr/>
            </a:pPr>
            <a:r>
              <a:rPr lang="en-GB" sz="2800" u="sng" dirty="0"/>
              <a:t>Children in the care of Bradford</a:t>
            </a:r>
            <a:endParaRPr lang="en-GB" sz="2800" u="sng" dirty="0">
              <a:latin typeface="+mn-lt"/>
            </a:endParaRPr>
          </a:p>
        </p:txBody>
      </p:sp>
      <p:sp>
        <p:nvSpPr>
          <p:cNvPr id="9220" name="TextBox 5"/>
          <p:cNvSpPr txBox="1">
            <a:spLocks noChangeArrowheads="1"/>
          </p:cNvSpPr>
          <p:nvPr/>
        </p:nvSpPr>
        <p:spPr bwMode="auto">
          <a:xfrm>
            <a:off x="409575" y="1412875"/>
            <a:ext cx="8483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0404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9pPr>
          </a:lstStyle>
          <a:p>
            <a:pPr algn="ctr">
              <a:spcBef>
                <a:spcPct val="0"/>
              </a:spcBef>
              <a:buNone/>
            </a:pPr>
            <a:r>
              <a:rPr lang="en-GB" altLang="en-US" sz="2400" dirty="0" smtClean="0">
                <a:solidFill>
                  <a:schemeClr val="tx1"/>
                </a:solidFill>
              </a:rPr>
              <a:t>Jan-22   </a:t>
            </a:r>
            <a:endParaRPr lang="en-GB" altLang="en-US" sz="2400" dirty="0">
              <a:solidFill>
                <a:schemeClr val="tx1"/>
              </a:solidFill>
            </a:endParaRPr>
          </a:p>
          <a:p>
            <a:pPr>
              <a:spcBef>
                <a:spcPct val="0"/>
              </a:spcBef>
              <a:buNone/>
            </a:pPr>
            <a:endParaRPr lang="en-GB" altLang="en-US" sz="2400" dirty="0">
              <a:solidFill>
                <a:schemeClr val="tx1"/>
              </a:solidFill>
            </a:endParaRPr>
          </a:p>
          <a:p>
            <a:pPr>
              <a:spcBef>
                <a:spcPct val="0"/>
              </a:spcBef>
              <a:buFontTx/>
              <a:buNone/>
            </a:pPr>
            <a:r>
              <a:rPr lang="en-GB" altLang="en-US" sz="2400" dirty="0" smtClean="0">
                <a:solidFill>
                  <a:schemeClr val="tx1"/>
                </a:solidFill>
              </a:rPr>
              <a:t>Reception </a:t>
            </a:r>
            <a:r>
              <a:rPr lang="en-GB" altLang="en-US" sz="2400" dirty="0">
                <a:solidFill>
                  <a:schemeClr val="tx1"/>
                </a:solidFill>
              </a:rPr>
              <a:t>– Yr13	</a:t>
            </a:r>
            <a:r>
              <a:rPr lang="en-GB" altLang="en-US" sz="2400" dirty="0" smtClean="0">
                <a:solidFill>
                  <a:schemeClr val="tx1"/>
                </a:solidFill>
              </a:rPr>
              <a:t>1132</a:t>
            </a:r>
          </a:p>
          <a:p>
            <a:pPr>
              <a:spcBef>
                <a:spcPct val="0"/>
              </a:spcBef>
              <a:buFontTx/>
              <a:buNone/>
            </a:pPr>
            <a:endParaRPr lang="en-GB" altLang="en-US" sz="2400" dirty="0">
              <a:solidFill>
                <a:schemeClr val="tx1"/>
              </a:solidFill>
            </a:endParaRPr>
          </a:p>
          <a:p>
            <a:pPr>
              <a:spcBef>
                <a:spcPct val="0"/>
              </a:spcBef>
              <a:buFontTx/>
              <a:buNone/>
            </a:pPr>
            <a:r>
              <a:rPr lang="en-GB" altLang="en-US" sz="2400" dirty="0" smtClean="0">
                <a:solidFill>
                  <a:schemeClr val="tx1"/>
                </a:solidFill>
              </a:rPr>
              <a:t>Reception </a:t>
            </a:r>
            <a:r>
              <a:rPr lang="en-GB" altLang="en-US" sz="2400" dirty="0">
                <a:solidFill>
                  <a:schemeClr val="tx1"/>
                </a:solidFill>
              </a:rPr>
              <a:t>to Year </a:t>
            </a:r>
            <a:r>
              <a:rPr lang="en-GB" altLang="en-US" sz="2400" dirty="0" smtClean="0">
                <a:solidFill>
                  <a:schemeClr val="tx1"/>
                </a:solidFill>
              </a:rPr>
              <a:t>11 890</a:t>
            </a:r>
            <a:endParaRPr lang="en-GB" altLang="en-US" sz="2400" dirty="0">
              <a:solidFill>
                <a:schemeClr val="tx1"/>
              </a:solidFill>
            </a:endParaRPr>
          </a:p>
          <a:p>
            <a:pPr>
              <a:spcBef>
                <a:spcPct val="0"/>
              </a:spcBef>
              <a:buFontTx/>
              <a:buNone/>
            </a:pPr>
            <a:r>
              <a:rPr lang="en-GB" altLang="en-US" sz="2400" dirty="0">
                <a:solidFill>
                  <a:schemeClr val="tx1"/>
                </a:solidFill>
              </a:rPr>
              <a:t>Early Years	</a:t>
            </a:r>
            <a:r>
              <a:rPr lang="en-GB" altLang="en-US" sz="2400" dirty="0" smtClean="0">
                <a:solidFill>
                  <a:schemeClr val="tx1"/>
                </a:solidFill>
              </a:rPr>
              <a:t>             282</a:t>
            </a:r>
            <a:endParaRPr lang="en-GB" altLang="en-US" sz="2400" dirty="0">
              <a:solidFill>
                <a:schemeClr val="tx1"/>
              </a:solidFill>
            </a:endParaRPr>
          </a:p>
          <a:p>
            <a:pPr>
              <a:spcBef>
                <a:spcPct val="0"/>
              </a:spcBef>
              <a:buFontTx/>
              <a:buNone/>
            </a:pPr>
            <a:r>
              <a:rPr lang="en-GB" altLang="en-US" sz="2400" dirty="0" smtClean="0">
                <a:solidFill>
                  <a:schemeClr val="tx1"/>
                </a:solidFill>
              </a:rPr>
              <a:t>Primary</a:t>
            </a:r>
            <a:r>
              <a:rPr lang="en-GB" altLang="en-US" sz="2400" dirty="0">
                <a:solidFill>
                  <a:schemeClr val="tx1"/>
                </a:solidFill>
              </a:rPr>
              <a:t>	</a:t>
            </a:r>
            <a:r>
              <a:rPr lang="en-GB" altLang="en-US" sz="2400" dirty="0" smtClean="0">
                <a:solidFill>
                  <a:schemeClr val="tx1"/>
                </a:solidFill>
              </a:rPr>
              <a:t>             470</a:t>
            </a:r>
            <a:endParaRPr lang="en-GB" altLang="en-US" sz="2400" dirty="0">
              <a:solidFill>
                <a:schemeClr val="tx1"/>
              </a:solidFill>
            </a:endParaRPr>
          </a:p>
          <a:p>
            <a:pPr>
              <a:spcBef>
                <a:spcPct val="0"/>
              </a:spcBef>
              <a:buFontTx/>
              <a:buNone/>
            </a:pPr>
            <a:r>
              <a:rPr lang="en-GB" altLang="en-US" sz="2400" dirty="0" smtClean="0">
                <a:solidFill>
                  <a:schemeClr val="tx1"/>
                </a:solidFill>
              </a:rPr>
              <a:t>Secondary                 420</a:t>
            </a:r>
            <a:endParaRPr lang="en-GB" altLang="en-US" sz="2400" dirty="0">
              <a:solidFill>
                <a:schemeClr val="tx1"/>
              </a:solidFill>
            </a:endParaRPr>
          </a:p>
          <a:p>
            <a:pPr>
              <a:spcBef>
                <a:spcPct val="0"/>
              </a:spcBef>
              <a:buFontTx/>
              <a:buNone/>
            </a:pPr>
            <a:r>
              <a:rPr lang="en-GB" altLang="en-US" sz="2400" dirty="0">
                <a:solidFill>
                  <a:schemeClr val="tx1"/>
                </a:solidFill>
              </a:rPr>
              <a:t>Post </a:t>
            </a:r>
            <a:r>
              <a:rPr lang="en-GB" altLang="en-US" sz="2400" dirty="0" smtClean="0">
                <a:solidFill>
                  <a:schemeClr val="tx1"/>
                </a:solidFill>
              </a:rPr>
              <a:t>16                      242</a:t>
            </a:r>
            <a:endParaRPr lang="en-GB" altLang="en-US" sz="2400" dirty="0">
              <a:solidFill>
                <a:schemeClr val="tx1"/>
              </a:solidFill>
            </a:endParaRPr>
          </a:p>
          <a:p>
            <a:pPr>
              <a:spcBef>
                <a:spcPct val="0"/>
              </a:spcBef>
              <a:buFontTx/>
              <a:buNone/>
            </a:pPr>
            <a:endParaRPr lang="en-GB" altLang="en-US" sz="2400" dirty="0">
              <a:solidFill>
                <a:schemeClr val="tx1"/>
              </a:solidFill>
            </a:endParaRPr>
          </a:p>
          <a:p>
            <a:pPr>
              <a:spcBef>
                <a:spcPct val="0"/>
              </a:spcBef>
              <a:buFontTx/>
              <a:buNone/>
            </a:pPr>
            <a:endParaRPr lang="en-GB" altLang="en-US" sz="2400" dirty="0">
              <a:solidFill>
                <a:schemeClr val="tx1"/>
              </a:solidFill>
            </a:endParaRPr>
          </a:p>
          <a:p>
            <a:pPr>
              <a:spcBef>
                <a:spcPct val="0"/>
              </a:spcBef>
              <a:buFontTx/>
              <a:buNone/>
            </a:pPr>
            <a:r>
              <a:rPr lang="en-GB" altLang="en-US" sz="2400" dirty="0" smtClean="0">
                <a:solidFill>
                  <a:schemeClr val="tx1"/>
                </a:solidFill>
              </a:rPr>
              <a:t>OLA                           303</a:t>
            </a:r>
            <a:endParaRPr lang="en-GB" altLang="en-US" sz="2400" dirty="0">
              <a:solidFill>
                <a:schemeClr val="tx1"/>
              </a:solidFill>
            </a:endParaRPr>
          </a:p>
          <a:p>
            <a:pPr algn="ctr">
              <a:spcBef>
                <a:spcPct val="0"/>
              </a:spcBef>
              <a:buFontTx/>
              <a:buNone/>
            </a:pPr>
            <a:endParaRPr lang="en-GB" altLang="en-US" sz="2400" b="1" dirty="0">
              <a:solidFill>
                <a:srgbClr val="467980"/>
              </a:solidFill>
            </a:endParaRPr>
          </a:p>
        </p:txBody>
      </p:sp>
    </p:spTree>
    <p:extLst>
      <p:ext uri="{BB962C8B-B14F-4D97-AF65-F5344CB8AC3E}">
        <p14:creationId xmlns:p14="http://schemas.microsoft.com/office/powerpoint/2010/main" val="2187553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619250" y="352425"/>
            <a:ext cx="6697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0404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2800" u="sng" dirty="0">
                <a:solidFill>
                  <a:schemeClr val="tx1"/>
                </a:solidFill>
              </a:rPr>
              <a:t>Virtual School Context &amp; Focus</a:t>
            </a:r>
          </a:p>
        </p:txBody>
      </p:sp>
      <p:sp>
        <p:nvSpPr>
          <p:cNvPr id="11267" name="TextBox 1"/>
          <p:cNvSpPr txBox="1">
            <a:spLocks noChangeArrowheads="1"/>
          </p:cNvSpPr>
          <p:nvPr/>
        </p:nvSpPr>
        <p:spPr bwMode="auto">
          <a:xfrm>
            <a:off x="4643438" y="981075"/>
            <a:ext cx="432117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0404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9pPr>
          </a:lstStyle>
          <a:p>
            <a:pPr>
              <a:spcBef>
                <a:spcPct val="0"/>
              </a:spcBef>
            </a:pPr>
            <a:r>
              <a:rPr lang="en-GB" altLang="en-US" sz="2400" dirty="0">
                <a:solidFill>
                  <a:schemeClr val="tx1"/>
                </a:solidFill>
              </a:rPr>
              <a:t>Narrow the gap</a:t>
            </a:r>
          </a:p>
          <a:p>
            <a:pPr>
              <a:spcBef>
                <a:spcPct val="0"/>
              </a:spcBef>
            </a:pPr>
            <a:endParaRPr lang="en-GB" altLang="en-US" sz="2400" dirty="0">
              <a:solidFill>
                <a:schemeClr val="tx1"/>
              </a:solidFill>
            </a:endParaRPr>
          </a:p>
          <a:p>
            <a:pPr>
              <a:spcBef>
                <a:spcPct val="0"/>
              </a:spcBef>
            </a:pPr>
            <a:r>
              <a:rPr lang="en-GB" altLang="en-US" sz="2400" dirty="0">
                <a:solidFill>
                  <a:schemeClr val="tx1"/>
                </a:solidFill>
              </a:rPr>
              <a:t>Reduce the time Children are without full time education</a:t>
            </a:r>
          </a:p>
          <a:p>
            <a:pPr>
              <a:spcBef>
                <a:spcPct val="0"/>
              </a:spcBef>
            </a:pPr>
            <a:endParaRPr lang="en-GB" altLang="en-US" sz="2400" dirty="0">
              <a:solidFill>
                <a:schemeClr val="tx1"/>
              </a:solidFill>
            </a:endParaRPr>
          </a:p>
          <a:p>
            <a:pPr>
              <a:spcBef>
                <a:spcPct val="0"/>
              </a:spcBef>
            </a:pPr>
            <a:r>
              <a:rPr lang="en-GB" altLang="en-US" sz="2400" dirty="0">
                <a:solidFill>
                  <a:schemeClr val="tx1"/>
                </a:solidFill>
              </a:rPr>
              <a:t>Review PEP processes and improve quality</a:t>
            </a:r>
          </a:p>
          <a:p>
            <a:pPr>
              <a:spcBef>
                <a:spcPct val="0"/>
              </a:spcBef>
            </a:pPr>
            <a:endParaRPr lang="en-GB" altLang="en-US" sz="2400" dirty="0">
              <a:solidFill>
                <a:schemeClr val="tx1"/>
              </a:solidFill>
            </a:endParaRPr>
          </a:p>
          <a:p>
            <a:pPr>
              <a:spcBef>
                <a:spcPct val="0"/>
              </a:spcBef>
            </a:pPr>
            <a:r>
              <a:rPr lang="en-GB" altLang="en-US" sz="2400" dirty="0">
                <a:solidFill>
                  <a:schemeClr val="tx1"/>
                </a:solidFill>
              </a:rPr>
              <a:t>Support Inclusive practice to reduce exclusions</a:t>
            </a:r>
          </a:p>
          <a:p>
            <a:pPr>
              <a:spcBef>
                <a:spcPct val="0"/>
              </a:spcBef>
            </a:pPr>
            <a:endParaRPr lang="en-GB" altLang="en-US" sz="2400" dirty="0">
              <a:solidFill>
                <a:schemeClr val="tx1"/>
              </a:solidFill>
            </a:endParaRPr>
          </a:p>
          <a:p>
            <a:pPr>
              <a:spcBef>
                <a:spcPct val="0"/>
              </a:spcBef>
            </a:pPr>
            <a:r>
              <a:rPr lang="en-GB" altLang="en-US" sz="2400" dirty="0">
                <a:solidFill>
                  <a:schemeClr val="tx1"/>
                </a:solidFill>
              </a:rPr>
              <a:t>Improve attendance rates</a:t>
            </a:r>
          </a:p>
          <a:p>
            <a:pPr>
              <a:spcBef>
                <a:spcPct val="0"/>
              </a:spcBef>
            </a:pPr>
            <a:endParaRPr lang="en-GB" altLang="en-US" sz="2400" dirty="0">
              <a:solidFill>
                <a:schemeClr val="tx1"/>
              </a:solidFill>
            </a:endParaRPr>
          </a:p>
        </p:txBody>
      </p:sp>
      <p:graphicFrame>
        <p:nvGraphicFramePr>
          <p:cNvPr id="3" name="Table 2"/>
          <p:cNvGraphicFramePr>
            <a:graphicFrameLocks noGrp="1"/>
          </p:cNvGraphicFramePr>
          <p:nvPr>
            <p:extLst/>
          </p:nvPr>
        </p:nvGraphicFramePr>
        <p:xfrm>
          <a:off x="250825" y="1025525"/>
          <a:ext cx="4392612" cy="4635722"/>
        </p:xfrm>
        <a:graphic>
          <a:graphicData uri="http://schemas.openxmlformats.org/drawingml/2006/table">
            <a:tbl>
              <a:tblPr firstRow="1" firstCol="1" bandRow="1">
                <a:tableStyleId>{5C22544A-7EE6-4342-B048-85BDC9FD1C3A}</a:tableStyleId>
              </a:tblPr>
              <a:tblGrid>
                <a:gridCol w="1103903">
                  <a:extLst>
                    <a:ext uri="{9D8B030D-6E8A-4147-A177-3AD203B41FA5}">
                      <a16:colId xmlns:a16="http://schemas.microsoft.com/office/drawing/2014/main" val="3502602856"/>
                    </a:ext>
                  </a:extLst>
                </a:gridCol>
                <a:gridCol w="1094128">
                  <a:extLst>
                    <a:ext uri="{9D8B030D-6E8A-4147-A177-3AD203B41FA5}">
                      <a16:colId xmlns:a16="http://schemas.microsoft.com/office/drawing/2014/main" val="1278408618"/>
                    </a:ext>
                  </a:extLst>
                </a:gridCol>
                <a:gridCol w="1140699">
                  <a:extLst>
                    <a:ext uri="{9D8B030D-6E8A-4147-A177-3AD203B41FA5}">
                      <a16:colId xmlns:a16="http://schemas.microsoft.com/office/drawing/2014/main" val="1108325880"/>
                    </a:ext>
                  </a:extLst>
                </a:gridCol>
                <a:gridCol w="1053882">
                  <a:extLst>
                    <a:ext uri="{9D8B030D-6E8A-4147-A177-3AD203B41FA5}">
                      <a16:colId xmlns:a16="http://schemas.microsoft.com/office/drawing/2014/main" val="3578773055"/>
                    </a:ext>
                  </a:extLst>
                </a:gridCol>
              </a:tblGrid>
              <a:tr h="1005314">
                <a:tc>
                  <a:txBody>
                    <a:bodyPr/>
                    <a:lstStyle/>
                    <a:p>
                      <a:pPr algn="ctr">
                        <a:spcAft>
                          <a:spcPts val="0"/>
                        </a:spcAft>
                      </a:pPr>
                      <a:r>
                        <a:rPr lang="en-GB" sz="1100">
                          <a:effectLst/>
                        </a:rPr>
                        <a:t> </a:t>
                      </a:r>
                      <a:endParaRPr lang="en-GB" sz="1100">
                        <a:effectLst/>
                        <a:latin typeface="Calibri" panose="020F0502020204030204" pitchFamily="34" charset="0"/>
                        <a:ea typeface="Calibri" panose="020F0502020204030204" pitchFamily="34" charset="0"/>
                      </a:endParaRPr>
                    </a:p>
                  </a:txBody>
                  <a:tcPr marL="68589" marR="68589" marT="0" marB="0" anchor="b"/>
                </a:tc>
                <a:tc>
                  <a:txBody>
                    <a:bodyPr/>
                    <a:lstStyle/>
                    <a:p>
                      <a:pPr algn="ctr">
                        <a:spcAft>
                          <a:spcPts val="0"/>
                        </a:spcAft>
                      </a:pPr>
                      <a:r>
                        <a:rPr lang="en-GB" sz="1200" dirty="0">
                          <a:effectLst/>
                        </a:rPr>
                        <a:t>GCSE Grade </a:t>
                      </a:r>
                      <a:r>
                        <a:rPr lang="en-GB" sz="1200" dirty="0" smtClean="0">
                          <a:effectLst/>
                        </a:rPr>
                        <a:t>5-9 </a:t>
                      </a:r>
                      <a:r>
                        <a:rPr lang="en-GB" sz="1200" dirty="0">
                          <a:effectLst/>
                        </a:rPr>
                        <a:t>English and Maths</a:t>
                      </a:r>
                      <a:endParaRPr lang="en-GB" sz="1200" dirty="0">
                        <a:effectLst/>
                        <a:latin typeface="Calibri" panose="020F0502020204030204" pitchFamily="34" charset="0"/>
                        <a:ea typeface="Calibri" panose="020F0502020204030204" pitchFamily="34" charset="0"/>
                      </a:endParaRPr>
                    </a:p>
                  </a:txBody>
                  <a:tcPr marL="68589" marR="68589" marT="0" marB="0" anchor="b"/>
                </a:tc>
                <a:tc>
                  <a:txBody>
                    <a:bodyPr/>
                    <a:lstStyle/>
                    <a:p>
                      <a:pPr algn="ctr">
                        <a:spcAft>
                          <a:spcPts val="0"/>
                        </a:spcAft>
                      </a:pPr>
                      <a:r>
                        <a:rPr lang="en-GB" sz="1200" dirty="0">
                          <a:effectLst/>
                        </a:rPr>
                        <a:t>GCSE Grade 4 -9 English and Maths</a:t>
                      </a:r>
                      <a:endParaRPr lang="en-GB" sz="1200" dirty="0">
                        <a:effectLst/>
                        <a:latin typeface="Calibri" panose="020F0502020204030204" pitchFamily="34" charset="0"/>
                        <a:ea typeface="Calibri" panose="020F0502020204030204" pitchFamily="34" charset="0"/>
                      </a:endParaRPr>
                    </a:p>
                  </a:txBody>
                  <a:tcPr marL="68589" marR="68589" marT="0" marB="0" anchor="b"/>
                </a:tc>
                <a:tc>
                  <a:txBody>
                    <a:bodyPr/>
                    <a:lstStyle/>
                    <a:p>
                      <a:pPr algn="ctr">
                        <a:spcAft>
                          <a:spcPts val="0"/>
                        </a:spcAft>
                      </a:pPr>
                      <a:r>
                        <a:rPr lang="en-GB" sz="1200" dirty="0">
                          <a:effectLst/>
                        </a:rPr>
                        <a:t>5 + GCSE Grade 4-9 </a:t>
                      </a:r>
                      <a:r>
                        <a:rPr lang="en-GB" sz="1200" dirty="0" err="1">
                          <a:effectLst/>
                        </a:rPr>
                        <a:t>inc</a:t>
                      </a:r>
                      <a:r>
                        <a:rPr lang="en-GB" sz="1200" dirty="0">
                          <a:effectLst/>
                        </a:rPr>
                        <a:t> </a:t>
                      </a:r>
                      <a:r>
                        <a:rPr lang="en-GB" sz="1200" dirty="0" err="1">
                          <a:effectLst/>
                        </a:rPr>
                        <a:t>En</a:t>
                      </a:r>
                      <a:r>
                        <a:rPr lang="en-GB" sz="1200" dirty="0">
                          <a:effectLst/>
                        </a:rPr>
                        <a:t> and Ma</a:t>
                      </a:r>
                      <a:endParaRPr lang="en-GB" sz="1200" dirty="0">
                        <a:effectLst/>
                        <a:latin typeface="Calibri" panose="020F0502020204030204" pitchFamily="34" charset="0"/>
                        <a:ea typeface="Calibri" panose="020F0502020204030204" pitchFamily="34" charset="0"/>
                      </a:endParaRPr>
                    </a:p>
                  </a:txBody>
                  <a:tcPr marL="68589" marR="68589" marT="0" marB="0" anchor="b"/>
                </a:tc>
                <a:extLst>
                  <a:ext uri="{0D108BD9-81ED-4DB2-BD59-A6C34878D82A}">
                    <a16:rowId xmlns:a16="http://schemas.microsoft.com/office/drawing/2014/main" val="3243034742"/>
                  </a:ext>
                </a:extLst>
              </a:tr>
              <a:tr h="1210136">
                <a:tc>
                  <a:txBody>
                    <a:bodyPr/>
                    <a:lstStyle/>
                    <a:p>
                      <a:pPr algn="ctr">
                        <a:spcAft>
                          <a:spcPts val="0"/>
                        </a:spcAft>
                      </a:pPr>
                      <a:r>
                        <a:rPr lang="en-GB" sz="1200" dirty="0">
                          <a:effectLst/>
                          <a:latin typeface="+mj-lt"/>
                        </a:rPr>
                        <a:t>National CLA </a:t>
                      </a:r>
                      <a:r>
                        <a:rPr lang="en-GB" sz="1200" dirty="0" smtClean="0">
                          <a:effectLst/>
                          <a:latin typeface="+mj-lt"/>
                        </a:rPr>
                        <a:t>2020</a:t>
                      </a:r>
                      <a:endParaRPr lang="en-GB" sz="1200" dirty="0">
                        <a:effectLst/>
                        <a:latin typeface="+mj-lt"/>
                        <a:ea typeface="Calibri" panose="020F0502020204030204" pitchFamily="34" charset="0"/>
                      </a:endParaRPr>
                    </a:p>
                  </a:txBody>
                  <a:tcPr marL="68589" marR="68589" marT="0" marB="0" anchor="b"/>
                </a:tc>
                <a:tc>
                  <a:txBody>
                    <a:bodyPr/>
                    <a:lstStyle/>
                    <a:p>
                      <a:pPr algn="ctr">
                        <a:spcAft>
                          <a:spcPts val="0"/>
                        </a:spcAft>
                      </a:pPr>
                      <a:r>
                        <a:rPr lang="en-GB" sz="1600" b="1" dirty="0" smtClean="0">
                          <a:effectLst/>
                          <a:latin typeface="+mn-lt"/>
                        </a:rPr>
                        <a:t>10.9%</a:t>
                      </a:r>
                      <a:endParaRPr lang="en-GB" sz="1600" b="1" dirty="0">
                        <a:effectLst/>
                        <a:latin typeface="+mn-lt"/>
                        <a:ea typeface="Calibri" panose="020F0502020204030204" pitchFamily="34" charset="0"/>
                      </a:endParaRPr>
                    </a:p>
                  </a:txBody>
                  <a:tcPr marL="68589" marR="68589" marT="0" marB="0" anchor="b"/>
                </a:tc>
                <a:tc>
                  <a:txBody>
                    <a:bodyPr/>
                    <a:lstStyle/>
                    <a:p>
                      <a:pPr algn="ctr">
                        <a:spcAft>
                          <a:spcPts val="0"/>
                        </a:spcAft>
                      </a:pPr>
                      <a:r>
                        <a:rPr lang="en-GB" sz="1600" b="1" dirty="0" smtClean="0">
                          <a:effectLst/>
                          <a:latin typeface="+mn-lt"/>
                        </a:rPr>
                        <a:t>24.4%</a:t>
                      </a:r>
                      <a:endParaRPr lang="en-GB" sz="1600" b="1" dirty="0">
                        <a:effectLst/>
                        <a:latin typeface="+mn-lt"/>
                        <a:ea typeface="Calibri" panose="020F0502020204030204" pitchFamily="34" charset="0"/>
                      </a:endParaRPr>
                    </a:p>
                  </a:txBody>
                  <a:tcPr marL="68589" marR="68589" marT="0" marB="0" anchor="b"/>
                </a:tc>
                <a:tc>
                  <a:txBody>
                    <a:bodyPr/>
                    <a:lstStyle/>
                    <a:p>
                      <a:pPr algn="ctr">
                        <a:spcAft>
                          <a:spcPts val="0"/>
                        </a:spcAft>
                      </a:pPr>
                      <a:r>
                        <a:rPr lang="en-GB" sz="1600" b="1">
                          <a:effectLst/>
                          <a:latin typeface="+mn-lt"/>
                        </a:rPr>
                        <a:t>13%</a:t>
                      </a:r>
                      <a:endParaRPr lang="en-GB" sz="1600" b="1">
                        <a:effectLst/>
                        <a:latin typeface="+mn-lt"/>
                        <a:ea typeface="Calibri" panose="020F0502020204030204" pitchFamily="34" charset="0"/>
                      </a:endParaRPr>
                    </a:p>
                  </a:txBody>
                  <a:tcPr marL="68589" marR="68589" marT="0" marB="0" anchor="b"/>
                </a:tc>
                <a:extLst>
                  <a:ext uri="{0D108BD9-81ED-4DB2-BD59-A6C34878D82A}">
                    <a16:rowId xmlns:a16="http://schemas.microsoft.com/office/drawing/2014/main" val="4231240821"/>
                  </a:ext>
                </a:extLst>
              </a:tr>
              <a:tr h="1210136">
                <a:tc>
                  <a:txBody>
                    <a:bodyPr/>
                    <a:lstStyle/>
                    <a:p>
                      <a:pPr algn="ctr">
                        <a:spcAft>
                          <a:spcPts val="0"/>
                        </a:spcAft>
                      </a:pPr>
                      <a:r>
                        <a:rPr lang="en-GB" sz="1200" dirty="0">
                          <a:effectLst/>
                          <a:latin typeface="+mj-lt"/>
                        </a:rPr>
                        <a:t>Bradford CLA 2020</a:t>
                      </a:r>
                      <a:endParaRPr lang="en-GB" sz="1200" dirty="0">
                        <a:effectLst/>
                        <a:latin typeface="+mj-lt"/>
                        <a:ea typeface="Calibri" panose="020F0502020204030204" pitchFamily="34" charset="0"/>
                      </a:endParaRPr>
                    </a:p>
                  </a:txBody>
                  <a:tcPr marL="68589" marR="68589" marT="0" marB="0" anchor="b"/>
                </a:tc>
                <a:tc>
                  <a:txBody>
                    <a:bodyPr/>
                    <a:lstStyle/>
                    <a:p>
                      <a:pPr algn="ctr">
                        <a:spcAft>
                          <a:spcPts val="0"/>
                        </a:spcAft>
                      </a:pPr>
                      <a:r>
                        <a:rPr lang="en-GB" sz="1600" b="1" dirty="0" smtClean="0">
                          <a:effectLst/>
                          <a:latin typeface="+mn-lt"/>
                        </a:rPr>
                        <a:t>14.3%</a:t>
                      </a:r>
                      <a:endParaRPr lang="en-GB" sz="1600" b="1" dirty="0">
                        <a:effectLst/>
                        <a:latin typeface="+mn-lt"/>
                        <a:ea typeface="Calibri" panose="020F0502020204030204" pitchFamily="34" charset="0"/>
                      </a:endParaRPr>
                    </a:p>
                  </a:txBody>
                  <a:tcPr marL="68589" marR="68589" marT="0" marB="0" anchor="b"/>
                </a:tc>
                <a:tc>
                  <a:txBody>
                    <a:bodyPr/>
                    <a:lstStyle/>
                    <a:p>
                      <a:pPr algn="ctr">
                        <a:spcAft>
                          <a:spcPts val="0"/>
                        </a:spcAft>
                      </a:pPr>
                      <a:r>
                        <a:rPr lang="en-GB" sz="1600" b="1" dirty="0" smtClean="0">
                          <a:effectLst/>
                          <a:latin typeface="+mn-lt"/>
                        </a:rPr>
                        <a:t>23.8%</a:t>
                      </a:r>
                      <a:endParaRPr lang="en-GB" sz="1600" b="1" dirty="0">
                        <a:effectLst/>
                        <a:latin typeface="+mn-lt"/>
                        <a:ea typeface="Calibri" panose="020F0502020204030204" pitchFamily="34" charset="0"/>
                      </a:endParaRPr>
                    </a:p>
                  </a:txBody>
                  <a:tcPr marL="68589" marR="68589" marT="0" marB="0" anchor="b"/>
                </a:tc>
                <a:tc>
                  <a:txBody>
                    <a:bodyPr/>
                    <a:lstStyle/>
                    <a:p>
                      <a:pPr algn="ctr">
                        <a:spcAft>
                          <a:spcPts val="0"/>
                        </a:spcAft>
                      </a:pPr>
                      <a:r>
                        <a:rPr lang="en-GB" sz="1600" b="1" dirty="0">
                          <a:effectLst/>
                          <a:latin typeface="+mn-lt"/>
                        </a:rPr>
                        <a:t>20%</a:t>
                      </a:r>
                      <a:endParaRPr lang="en-GB" sz="1600" b="1" dirty="0">
                        <a:effectLst/>
                        <a:latin typeface="+mn-lt"/>
                        <a:ea typeface="Calibri" panose="020F0502020204030204" pitchFamily="34" charset="0"/>
                      </a:endParaRPr>
                    </a:p>
                  </a:txBody>
                  <a:tcPr marL="68589" marR="68589" marT="0" marB="0" anchor="b"/>
                </a:tc>
                <a:extLst>
                  <a:ext uri="{0D108BD9-81ED-4DB2-BD59-A6C34878D82A}">
                    <a16:rowId xmlns:a16="http://schemas.microsoft.com/office/drawing/2014/main" val="2446747522"/>
                  </a:ext>
                </a:extLst>
              </a:tr>
              <a:tr h="1210136">
                <a:tc>
                  <a:txBody>
                    <a:bodyPr/>
                    <a:lstStyle/>
                    <a:p>
                      <a:pPr algn="ctr">
                        <a:spcAft>
                          <a:spcPts val="0"/>
                        </a:spcAft>
                      </a:pPr>
                      <a:r>
                        <a:rPr lang="en-GB" sz="1200" dirty="0" smtClean="0">
                          <a:effectLst/>
                          <a:latin typeface="+mj-lt"/>
                          <a:ea typeface="Calibri" panose="020F0502020204030204" pitchFamily="34" charset="0"/>
                        </a:rPr>
                        <a:t>Bradford CLA 2021</a:t>
                      </a:r>
                      <a:endParaRPr lang="en-GB" sz="1200" dirty="0">
                        <a:effectLst/>
                        <a:latin typeface="+mj-lt"/>
                        <a:ea typeface="Calibri" panose="020F0502020204030204" pitchFamily="34" charset="0"/>
                      </a:endParaRPr>
                    </a:p>
                  </a:txBody>
                  <a:tcPr marL="68589" marR="68589" marT="0" marB="0" anchor="b"/>
                </a:tc>
                <a:tc>
                  <a:txBody>
                    <a:bodyPr/>
                    <a:lstStyle/>
                    <a:p>
                      <a:pPr algn="ctr">
                        <a:spcAft>
                          <a:spcPts val="0"/>
                        </a:spcAft>
                      </a:pPr>
                      <a:r>
                        <a:rPr lang="en-GB" sz="1600" b="1" dirty="0" smtClean="0">
                          <a:effectLst/>
                          <a:latin typeface="+mn-lt"/>
                          <a:ea typeface="Calibri" panose="020F0502020204030204" pitchFamily="34" charset="0"/>
                        </a:rPr>
                        <a:t>11.4%</a:t>
                      </a:r>
                      <a:endParaRPr lang="en-GB" sz="1600" b="1" dirty="0">
                        <a:effectLst/>
                        <a:latin typeface="+mn-lt"/>
                        <a:ea typeface="Calibri" panose="020F0502020204030204" pitchFamily="34" charset="0"/>
                      </a:endParaRPr>
                    </a:p>
                  </a:txBody>
                  <a:tcPr marL="68589" marR="68589" marT="0" marB="0" anchor="b"/>
                </a:tc>
                <a:tc>
                  <a:txBody>
                    <a:bodyPr/>
                    <a:lstStyle/>
                    <a:p>
                      <a:pPr algn="ctr">
                        <a:spcAft>
                          <a:spcPts val="0"/>
                        </a:spcAft>
                      </a:pPr>
                      <a:r>
                        <a:rPr lang="en-GB" sz="1600" b="1" dirty="0" smtClean="0">
                          <a:effectLst/>
                          <a:latin typeface="+mn-lt"/>
                          <a:ea typeface="Calibri" panose="020F0502020204030204" pitchFamily="34" charset="0"/>
                        </a:rPr>
                        <a:t>27.1%</a:t>
                      </a:r>
                      <a:endParaRPr lang="en-GB" sz="1600" b="1" dirty="0">
                        <a:effectLst/>
                        <a:latin typeface="+mn-lt"/>
                        <a:ea typeface="Calibri" panose="020F0502020204030204" pitchFamily="34" charset="0"/>
                      </a:endParaRPr>
                    </a:p>
                  </a:txBody>
                  <a:tcPr marL="68589" marR="68589" marT="0" marB="0" anchor="b"/>
                </a:tc>
                <a:tc>
                  <a:txBody>
                    <a:bodyPr/>
                    <a:lstStyle/>
                    <a:p>
                      <a:pPr algn="ctr">
                        <a:spcAft>
                          <a:spcPts val="0"/>
                        </a:spcAft>
                      </a:pPr>
                      <a:r>
                        <a:rPr lang="en-GB" sz="1600" b="1" dirty="0" smtClean="0">
                          <a:effectLst/>
                          <a:latin typeface="+mn-lt"/>
                          <a:ea typeface="Calibri" panose="020F0502020204030204" pitchFamily="34" charset="0"/>
                        </a:rPr>
                        <a:t>24.3%</a:t>
                      </a:r>
                      <a:endParaRPr lang="en-GB" sz="1600" b="1" dirty="0">
                        <a:effectLst/>
                        <a:latin typeface="+mn-lt"/>
                        <a:ea typeface="Calibri" panose="020F0502020204030204" pitchFamily="34" charset="0"/>
                      </a:endParaRPr>
                    </a:p>
                  </a:txBody>
                  <a:tcPr marL="68589" marR="68589" marT="0" marB="0" anchor="b"/>
                </a:tc>
                <a:extLst>
                  <a:ext uri="{0D108BD9-81ED-4DB2-BD59-A6C34878D82A}">
                    <a16:rowId xmlns:a16="http://schemas.microsoft.com/office/drawing/2014/main" val="2824762641"/>
                  </a:ext>
                </a:extLst>
              </a:tr>
            </a:tbl>
          </a:graphicData>
        </a:graphic>
      </p:graphicFrame>
      <p:sp>
        <p:nvSpPr>
          <p:cNvPr id="11295" name="TextBox 1"/>
          <p:cNvSpPr txBox="1">
            <a:spLocks noChangeArrowheads="1"/>
          </p:cNvSpPr>
          <p:nvPr/>
        </p:nvSpPr>
        <p:spPr bwMode="auto">
          <a:xfrm>
            <a:off x="242888" y="4303713"/>
            <a:ext cx="43926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0404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endParaRPr lang="en-GB" altLang="en-US" sz="2000" b="1" dirty="0">
              <a:solidFill>
                <a:schemeClr val="tx1"/>
              </a:solidFill>
            </a:endParaRPr>
          </a:p>
          <a:p>
            <a:pPr>
              <a:spcBef>
                <a:spcPct val="0"/>
              </a:spcBef>
              <a:buFontTx/>
              <a:buNone/>
            </a:pPr>
            <a:endParaRPr lang="en-GB" altLang="en-US" sz="2000" b="1" dirty="0">
              <a:solidFill>
                <a:schemeClr val="tx1"/>
              </a:solidFill>
            </a:endParaRPr>
          </a:p>
          <a:p>
            <a:pPr>
              <a:spcBef>
                <a:spcPct val="0"/>
              </a:spcBef>
              <a:buFontTx/>
              <a:buNone/>
            </a:pPr>
            <a:endParaRPr lang="en-GB" altLang="en-US" sz="2000" b="1" dirty="0">
              <a:solidFill>
                <a:schemeClr val="tx1"/>
              </a:solidFill>
            </a:endParaRPr>
          </a:p>
        </p:txBody>
      </p:sp>
    </p:spTree>
    <p:extLst>
      <p:ext uri="{BB962C8B-B14F-4D97-AF65-F5344CB8AC3E}">
        <p14:creationId xmlns:p14="http://schemas.microsoft.com/office/powerpoint/2010/main" val="7353057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713" y="798513"/>
            <a:ext cx="7845425" cy="446087"/>
          </a:xfrm>
          <a:prstGeom prst="rect">
            <a:avLst/>
          </a:prstGeom>
          <a:noFill/>
        </p:spPr>
        <p:txBody>
          <a:bodyPr>
            <a:spAutoFit/>
          </a:bodyPr>
          <a:lstStyle/>
          <a:p>
            <a:pPr lvl="1">
              <a:lnSpc>
                <a:spcPct val="115000"/>
              </a:lnSpc>
              <a:spcAft>
                <a:spcPts val="1000"/>
              </a:spcAft>
              <a:tabLst>
                <a:tab pos="914400" algn="l"/>
              </a:tabLst>
              <a:defRPr/>
            </a:pPr>
            <a:endParaRPr lang="en-GB" sz="2000" b="1" dirty="0">
              <a:solidFill>
                <a:schemeClr val="tx2">
                  <a:lumMod val="75000"/>
                </a:schemeClr>
              </a:solidFill>
              <a:ea typeface="Calibri"/>
              <a:cs typeface="Times New Roman"/>
            </a:endParaRPr>
          </a:p>
        </p:txBody>
      </p:sp>
      <p:sp>
        <p:nvSpPr>
          <p:cNvPr id="6" name="TextBox 5"/>
          <p:cNvSpPr txBox="1"/>
          <p:nvPr/>
        </p:nvSpPr>
        <p:spPr>
          <a:xfrm>
            <a:off x="-280988" y="5394325"/>
            <a:ext cx="8636001" cy="461665"/>
          </a:xfrm>
          <a:prstGeom prst="rect">
            <a:avLst/>
          </a:prstGeom>
          <a:noFill/>
        </p:spPr>
        <p:txBody>
          <a:bodyPr>
            <a:spAutoFit/>
          </a:bodyPr>
          <a:lstStyle/>
          <a:p>
            <a:pPr algn="ctr" fontAlgn="auto">
              <a:spcBef>
                <a:spcPts val="0"/>
              </a:spcBef>
              <a:spcAft>
                <a:spcPts val="0"/>
              </a:spcAft>
              <a:defRPr/>
            </a:pPr>
            <a:r>
              <a:rPr lang="en-GB" b="1" dirty="0"/>
              <a:t>Promoting Educational Achievement</a:t>
            </a:r>
            <a:endParaRPr lang="en-GB" b="1" dirty="0">
              <a:latin typeface="+mn-lt"/>
            </a:endParaRPr>
          </a:p>
        </p:txBody>
      </p:sp>
      <p:sp>
        <p:nvSpPr>
          <p:cNvPr id="13316" name="Title 1"/>
          <p:cNvSpPr txBox="1">
            <a:spLocks/>
          </p:cNvSpPr>
          <p:nvPr/>
        </p:nvSpPr>
        <p:spPr bwMode="auto">
          <a:xfrm>
            <a:off x="539750" y="1158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rgbClr val="404040"/>
                </a:solidFill>
                <a:latin typeface="Arial" panose="020B0604020202020204" pitchFamily="34" charset="0"/>
                <a:ea typeface="ＭＳ Ｐゴシック" panose="020B0600070205080204" pitchFamily="34" charset="-128"/>
              </a:defRPr>
            </a:lvl1pPr>
            <a:lvl2pPr marL="742950" indent="-285750" defTabSz="457200">
              <a:spcBef>
                <a:spcPct val="20000"/>
              </a:spcBef>
              <a:buChar char="–"/>
              <a:defRPr sz="2800">
                <a:solidFill>
                  <a:srgbClr val="404040"/>
                </a:solidFill>
                <a:latin typeface="Arial" panose="020B0604020202020204" pitchFamily="34" charset="0"/>
                <a:ea typeface="ＭＳ Ｐゴシック" panose="020B0600070205080204" pitchFamily="34" charset="-128"/>
              </a:defRPr>
            </a:lvl2pPr>
            <a:lvl3pPr marL="1143000" indent="-228600" defTabSz="457200">
              <a:spcBef>
                <a:spcPct val="20000"/>
              </a:spcBef>
              <a:buChar char="•"/>
              <a:defRPr sz="2400">
                <a:solidFill>
                  <a:srgbClr val="404040"/>
                </a:solidFill>
                <a:latin typeface="Arial" panose="020B0604020202020204" pitchFamily="34" charset="0"/>
                <a:ea typeface="ＭＳ Ｐゴシック" panose="020B0600070205080204" pitchFamily="34" charset="-128"/>
              </a:defRPr>
            </a:lvl3pPr>
            <a:lvl4pPr marL="1600200" indent="-228600" defTabSz="457200">
              <a:spcBef>
                <a:spcPct val="20000"/>
              </a:spcBef>
              <a:buChar char="–"/>
              <a:defRPr sz="2000">
                <a:solidFill>
                  <a:srgbClr val="404040"/>
                </a:solidFill>
                <a:latin typeface="Arial" panose="020B0604020202020204" pitchFamily="34" charset="0"/>
                <a:ea typeface="ＭＳ Ｐゴシック" panose="020B0600070205080204" pitchFamily="34" charset="-128"/>
              </a:defRPr>
            </a:lvl4pPr>
            <a:lvl5pPr marL="2057400" indent="-228600" defTabSz="457200">
              <a:spcBef>
                <a:spcPct val="20000"/>
              </a:spcBef>
              <a:buChar char="»"/>
              <a:defRPr sz="20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2800" b="1" u="sng" dirty="0">
                <a:solidFill>
                  <a:schemeClr val="tx1"/>
                </a:solidFill>
              </a:rPr>
              <a:t>Statutory Guidance for Local Authorities &amp; Schools</a:t>
            </a:r>
            <a:br>
              <a:rPr lang="en-GB" altLang="en-US" sz="2800" b="1" u="sng" dirty="0">
                <a:solidFill>
                  <a:schemeClr val="tx1"/>
                </a:solidFill>
              </a:rPr>
            </a:br>
            <a:endParaRPr lang="en-GB" altLang="en-US" sz="2800" dirty="0">
              <a:solidFill>
                <a:srgbClr val="FFC000"/>
              </a:solidFill>
            </a:endParaRPr>
          </a:p>
        </p:txBody>
      </p:sp>
      <p:pic>
        <p:nvPicPr>
          <p:cNvPr id="8" name="Picture 7"/>
          <p:cNvPicPr/>
          <p:nvPr/>
        </p:nvPicPr>
        <p:blipFill rotWithShape="1">
          <a:blip r:embed="rId3"/>
          <a:srcRect l="27420" t="18325" r="42333" b="6601"/>
          <a:stretch/>
        </p:blipFill>
        <p:spPr bwMode="auto">
          <a:xfrm>
            <a:off x="947277" y="1258888"/>
            <a:ext cx="3048660" cy="3787245"/>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53640926-AAD7-44D8-BBD7-CCE9431645EC}">
              <a14:shadowObscured xmlns:a14="http://schemas.microsoft.com/office/drawing/2010/main"/>
            </a:ext>
          </a:extLst>
        </p:spPr>
      </p:pic>
      <p:pic>
        <p:nvPicPr>
          <p:cNvPr id="9" name="Picture 8"/>
          <p:cNvPicPr/>
          <p:nvPr/>
        </p:nvPicPr>
        <p:blipFill rotWithShape="1">
          <a:blip r:embed="rId4"/>
          <a:srcRect l="13557" t="14089" r="72058" b="21773"/>
          <a:stretch/>
        </p:blipFill>
        <p:spPr bwMode="auto">
          <a:xfrm>
            <a:off x="4830097" y="1244599"/>
            <a:ext cx="3054272" cy="3801533"/>
          </a:xfrm>
          <a:prstGeom prst="rect">
            <a:avLst/>
          </a:prstGeom>
          <a:ln w="88900" cap="sq" cmpd="thickThin">
            <a:noFill/>
            <a:prstDash val="solid"/>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5833237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510960"/>
            <a:ext cx="7772400" cy="4114800"/>
          </a:xfrm>
        </p:spPr>
        <p:txBody>
          <a:bodyPr>
            <a:normAutofit fontScale="92500" lnSpcReduction="20000"/>
          </a:bodyPr>
          <a:lstStyle/>
          <a:p>
            <a:pPr marL="0" indent="0" algn="ctr">
              <a:buNone/>
            </a:pPr>
            <a:r>
              <a:rPr lang="en-GB" sz="2800" u="sng" dirty="0" smtClean="0"/>
              <a:t>Bradford Virtual School</a:t>
            </a:r>
          </a:p>
          <a:p>
            <a:pPr marL="0" indent="0" algn="ctr">
              <a:buNone/>
            </a:pPr>
            <a:endParaRPr lang="en-GB" sz="2400" dirty="0" smtClean="0"/>
          </a:p>
          <a:p>
            <a:r>
              <a:rPr lang="en-GB" sz="2400" dirty="0" smtClean="0"/>
              <a:t>PEPS</a:t>
            </a:r>
          </a:p>
          <a:p>
            <a:endParaRPr lang="en-GB" sz="2400" dirty="0" smtClean="0"/>
          </a:p>
          <a:p>
            <a:r>
              <a:rPr lang="en-GB" sz="2400" dirty="0" smtClean="0"/>
              <a:t>Pupil Premium Plus</a:t>
            </a:r>
          </a:p>
          <a:p>
            <a:endParaRPr lang="en-GB" sz="2400" dirty="0" smtClean="0"/>
          </a:p>
          <a:p>
            <a:r>
              <a:rPr lang="en-GB" sz="2400" dirty="0" smtClean="0"/>
              <a:t>The LA’s corporate parenting role</a:t>
            </a:r>
          </a:p>
          <a:p>
            <a:endParaRPr lang="en-GB" sz="2400" dirty="0" smtClean="0"/>
          </a:p>
          <a:p>
            <a:r>
              <a:rPr lang="en-GB" sz="2400" dirty="0" smtClean="0"/>
              <a:t>Tracking attendance and progress</a:t>
            </a:r>
          </a:p>
          <a:p>
            <a:pPr marL="0" indent="0">
              <a:buNone/>
            </a:pPr>
            <a:endParaRPr lang="en-GB" sz="2400" dirty="0"/>
          </a:p>
          <a:p>
            <a:r>
              <a:rPr lang="en-GB" sz="2400" dirty="0" smtClean="0"/>
              <a:t>Designated teacher for children in care</a:t>
            </a:r>
          </a:p>
          <a:p>
            <a:pPr marL="0" indent="0">
              <a:buNone/>
            </a:pPr>
            <a:endParaRPr lang="en-GB" dirty="0"/>
          </a:p>
        </p:txBody>
      </p:sp>
    </p:spTree>
    <p:extLst>
      <p:ext uri="{BB962C8B-B14F-4D97-AF65-F5344CB8AC3E}">
        <p14:creationId xmlns:p14="http://schemas.microsoft.com/office/powerpoint/2010/main" val="712192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48680"/>
            <a:ext cx="7772400" cy="5547320"/>
          </a:xfrm>
        </p:spPr>
        <p:txBody>
          <a:bodyPr/>
          <a:lstStyle/>
          <a:p>
            <a:pPr marL="0" indent="0" algn="ctr">
              <a:buNone/>
            </a:pPr>
            <a:r>
              <a:rPr lang="en-GB" sz="2800" u="sng" dirty="0" smtClean="0"/>
              <a:t>Bradford Virtual School</a:t>
            </a:r>
          </a:p>
          <a:p>
            <a:pPr marL="0" indent="0" algn="ctr">
              <a:buNone/>
            </a:pPr>
            <a:endParaRPr lang="en-GB" sz="2400" dirty="0"/>
          </a:p>
          <a:p>
            <a:r>
              <a:rPr lang="en-GB" sz="2400" dirty="0" smtClean="0"/>
              <a:t>Designated </a:t>
            </a:r>
            <a:r>
              <a:rPr lang="en-GB" sz="2400" dirty="0"/>
              <a:t>teacher for previously children in </a:t>
            </a:r>
            <a:r>
              <a:rPr lang="en-GB" sz="2400" dirty="0" smtClean="0"/>
              <a:t>care</a:t>
            </a:r>
          </a:p>
          <a:p>
            <a:endParaRPr lang="en-GB" sz="2400" dirty="0" smtClean="0"/>
          </a:p>
          <a:p>
            <a:r>
              <a:rPr lang="en-GB" sz="2400" dirty="0" smtClean="0"/>
              <a:t>Children </a:t>
            </a:r>
            <a:r>
              <a:rPr lang="en-GB" sz="2400" dirty="0"/>
              <a:t>missing from </a:t>
            </a:r>
            <a:r>
              <a:rPr lang="en-GB" sz="2400" dirty="0" smtClean="0"/>
              <a:t>education</a:t>
            </a:r>
          </a:p>
          <a:p>
            <a:pPr marL="0" indent="0">
              <a:buNone/>
            </a:pPr>
            <a:endParaRPr lang="en-GB" sz="2400" dirty="0"/>
          </a:p>
          <a:p>
            <a:r>
              <a:rPr lang="en-GB" sz="2400" dirty="0"/>
              <a:t>Inclusion Protocol- reintegration timetables, </a:t>
            </a:r>
            <a:r>
              <a:rPr lang="en-GB" sz="2400" dirty="0" smtClean="0"/>
              <a:t>exclusions</a:t>
            </a:r>
            <a:endParaRPr lang="en-GB" sz="2400" dirty="0"/>
          </a:p>
          <a:p>
            <a:endParaRPr lang="en-GB" sz="2400" dirty="0" smtClean="0"/>
          </a:p>
          <a:p>
            <a:r>
              <a:rPr lang="en-GB" sz="2400" dirty="0" smtClean="0"/>
              <a:t>Virtual School Head role extension to children with a social worker</a:t>
            </a:r>
            <a:endParaRPr lang="en-GB" sz="2400" dirty="0"/>
          </a:p>
        </p:txBody>
      </p:sp>
    </p:spTree>
    <p:extLst>
      <p:ext uri="{BB962C8B-B14F-4D97-AF65-F5344CB8AC3E}">
        <p14:creationId xmlns:p14="http://schemas.microsoft.com/office/powerpoint/2010/main" val="3902238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a:extLst>
              <a:ext uri="{28A0092B-C50C-407E-A947-70E740481C1C}">
                <a14:useLocalDpi xmlns:a14="http://schemas.microsoft.com/office/drawing/2010/main" val="0"/>
              </a:ext>
            </a:extLst>
          </a:blip>
          <a:srcRect l="13295" t="59737" r="15742" b="2625"/>
          <a:stretch>
            <a:fillRect/>
          </a:stretch>
        </p:blipFill>
        <p:spPr bwMode="auto">
          <a:xfrm>
            <a:off x="395288" y="836613"/>
            <a:ext cx="576103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3295" t="59911" r="15910" b="2107"/>
          <a:stretch>
            <a:fillRect/>
          </a:stretch>
        </p:blipFill>
        <p:spPr bwMode="auto">
          <a:xfrm>
            <a:off x="4859338" y="3141663"/>
            <a:ext cx="4259262"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08" name="Straight Arrow Connector 4"/>
          <p:cNvCxnSpPr>
            <a:cxnSpLocks noChangeShapeType="1"/>
          </p:cNvCxnSpPr>
          <p:nvPr/>
        </p:nvCxnSpPr>
        <p:spPr bwMode="auto">
          <a:xfrm>
            <a:off x="2627313" y="3716338"/>
            <a:ext cx="3313112" cy="433387"/>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1908175" y="90488"/>
            <a:ext cx="5327650" cy="584200"/>
          </a:xfrm>
          <a:prstGeom prst="rect">
            <a:avLst/>
          </a:prstGeom>
          <a:noFill/>
        </p:spPr>
        <p:txBody>
          <a:bodyPr>
            <a:spAutoFit/>
          </a:bodyPr>
          <a:lstStyle/>
          <a:p>
            <a:pPr algn="ctr" fontAlgn="auto">
              <a:spcBef>
                <a:spcPts val="0"/>
              </a:spcBef>
              <a:spcAft>
                <a:spcPts val="0"/>
              </a:spcAft>
              <a:defRPr/>
            </a:pPr>
            <a:r>
              <a:rPr lang="en-GB" sz="3200" u="sng" dirty="0">
                <a:latin typeface="+mn-lt"/>
              </a:rPr>
              <a:t>Bradford Schools Online</a:t>
            </a:r>
          </a:p>
        </p:txBody>
      </p:sp>
    </p:spTree>
    <p:extLst>
      <p:ext uri="{BB962C8B-B14F-4D97-AF65-F5344CB8AC3E}">
        <p14:creationId xmlns:p14="http://schemas.microsoft.com/office/powerpoint/2010/main" val="25015976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144463"/>
            <a:ext cx="7345363" cy="584775"/>
          </a:xfrm>
          <a:prstGeom prst="rect">
            <a:avLst/>
          </a:prstGeom>
          <a:noFill/>
        </p:spPr>
        <p:txBody>
          <a:bodyPr>
            <a:spAutoFit/>
          </a:bodyPr>
          <a:lstStyle/>
          <a:p>
            <a:pPr algn="ctr" fontAlgn="auto">
              <a:spcBef>
                <a:spcPts val="0"/>
              </a:spcBef>
              <a:spcAft>
                <a:spcPts val="0"/>
              </a:spcAft>
              <a:defRPr/>
            </a:pPr>
            <a:r>
              <a:rPr lang="en-GB" sz="3200" u="sng" dirty="0">
                <a:latin typeface="+mn-lt"/>
              </a:rPr>
              <a:t>SEND support </a:t>
            </a:r>
          </a:p>
        </p:txBody>
      </p:sp>
      <p:sp>
        <p:nvSpPr>
          <p:cNvPr id="3" name="Content Placeholder 4"/>
          <p:cNvSpPr txBox="1">
            <a:spLocks/>
          </p:cNvSpPr>
          <p:nvPr/>
        </p:nvSpPr>
        <p:spPr>
          <a:xfrm>
            <a:off x="323850" y="908050"/>
            <a:ext cx="10515600" cy="5316538"/>
          </a:xfrm>
          <a:prstGeom prst="rect">
            <a:avLst/>
          </a:prstGeom>
        </p:spPr>
        <p:txBody>
          <a:bodyPr>
            <a:normAutofit fontScale="47500" lnSpcReduction="20000"/>
          </a:bodyPr>
          <a:lstStyle>
            <a:lvl1pPr marL="342900" indent="-342900" algn="l" rtl="0" eaLnBrk="0" fontAlgn="base" hangingPunct="0">
              <a:spcBef>
                <a:spcPct val="20000"/>
              </a:spcBef>
              <a:spcAft>
                <a:spcPct val="0"/>
              </a:spcAft>
              <a:buChar char="•"/>
              <a:defRPr sz="3200">
                <a:solidFill>
                  <a:srgbClr val="404040"/>
                </a:solidFill>
                <a:latin typeface="+mn-lt"/>
                <a:ea typeface="+mn-ea"/>
                <a:cs typeface="+mn-cs"/>
              </a:defRPr>
            </a:lvl1pPr>
            <a:lvl2pPr marL="742950" indent="-285750" algn="l" rtl="0" eaLnBrk="0" fontAlgn="base" hangingPunct="0">
              <a:spcBef>
                <a:spcPct val="20000"/>
              </a:spcBef>
              <a:spcAft>
                <a:spcPct val="0"/>
              </a:spcAft>
              <a:buChar char="–"/>
              <a:defRPr sz="2800">
                <a:solidFill>
                  <a:srgbClr val="404040"/>
                </a:solidFill>
                <a:latin typeface="+mn-lt"/>
                <a:ea typeface="+mn-ea"/>
              </a:defRPr>
            </a:lvl2pPr>
            <a:lvl3pPr marL="1143000" indent="-228600" algn="l" rtl="0" eaLnBrk="0" fontAlgn="base" hangingPunct="0">
              <a:spcBef>
                <a:spcPct val="20000"/>
              </a:spcBef>
              <a:spcAft>
                <a:spcPct val="0"/>
              </a:spcAft>
              <a:buChar char="•"/>
              <a:defRPr sz="2400">
                <a:solidFill>
                  <a:srgbClr val="404040"/>
                </a:solidFill>
                <a:latin typeface="+mn-lt"/>
                <a:ea typeface="+mn-ea"/>
              </a:defRPr>
            </a:lvl3pPr>
            <a:lvl4pPr marL="1600200" indent="-228600" algn="l" rtl="0" eaLnBrk="0" fontAlgn="base" hangingPunct="0">
              <a:spcBef>
                <a:spcPct val="20000"/>
              </a:spcBef>
              <a:spcAft>
                <a:spcPct val="0"/>
              </a:spcAft>
              <a:buChar char="–"/>
              <a:defRPr sz="2000">
                <a:solidFill>
                  <a:srgbClr val="404040"/>
                </a:solidFill>
                <a:latin typeface="+mn-lt"/>
                <a:ea typeface="+mn-ea"/>
              </a:defRPr>
            </a:lvl4pPr>
            <a:lvl5pPr marL="2057400" indent="-228600" algn="l" rtl="0" eaLnBrk="0" fontAlgn="base" hangingPunct="0">
              <a:spcBef>
                <a:spcPct val="20000"/>
              </a:spcBef>
              <a:spcAft>
                <a:spcPct val="0"/>
              </a:spcAft>
              <a:buChar char="»"/>
              <a:defRPr sz="2000">
                <a:solidFill>
                  <a:srgbClr val="40404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GB" sz="5100" b="1" kern="0" dirty="0" smtClean="0">
                <a:solidFill>
                  <a:prstClr val="black"/>
                </a:solidFill>
                <a:ea typeface="+mj-ea"/>
                <a:cs typeface="Arial" panose="020B0604020202020204" pitchFamily="34" charset="0"/>
              </a:rPr>
              <a:t>Notify VS link teacher of any changes</a:t>
            </a:r>
          </a:p>
          <a:p>
            <a:pPr>
              <a:defRPr/>
            </a:pPr>
            <a:endParaRPr lang="en-GB" sz="5100" b="1" u="sng" kern="0" dirty="0" smtClean="0">
              <a:cs typeface="Arial" panose="020B0604020202020204" pitchFamily="34" charset="0"/>
            </a:endParaRPr>
          </a:p>
          <a:p>
            <a:pPr>
              <a:defRPr/>
            </a:pPr>
            <a:r>
              <a:rPr lang="en-GB" sz="5100" b="1" kern="0" dirty="0" smtClean="0">
                <a:cs typeface="Arial" panose="020B0604020202020204" pitchFamily="34" charset="0"/>
              </a:rPr>
              <a:t>SEMH needs</a:t>
            </a:r>
          </a:p>
          <a:p>
            <a:pPr marL="0" indent="0">
              <a:buFontTx/>
              <a:buNone/>
              <a:defRPr/>
            </a:pPr>
            <a:endParaRPr lang="en-GB" sz="5100" b="1" kern="0" dirty="0" smtClean="0">
              <a:cs typeface="Arial" panose="020B0604020202020204" pitchFamily="34" charset="0"/>
            </a:endParaRPr>
          </a:p>
          <a:p>
            <a:pPr marL="0" indent="0">
              <a:buFontTx/>
              <a:buNone/>
              <a:defRPr/>
            </a:pPr>
            <a:r>
              <a:rPr lang="en-GB" sz="5100" u="sng" kern="0" dirty="0" smtClean="0">
                <a:cs typeface="Arial" panose="020B0604020202020204" pitchFamily="34" charset="0"/>
              </a:rPr>
              <a:t>Graduated response</a:t>
            </a:r>
          </a:p>
          <a:p>
            <a:pPr marL="0" indent="0" algn="ctr">
              <a:buFontTx/>
              <a:buNone/>
              <a:defRPr/>
            </a:pPr>
            <a:endParaRPr lang="en-GB" sz="5100" u="sng" kern="0" dirty="0" smtClean="0">
              <a:cs typeface="Arial" panose="020B0604020202020204" pitchFamily="34" charset="0"/>
            </a:endParaRPr>
          </a:p>
          <a:p>
            <a:pPr>
              <a:defRPr/>
            </a:pPr>
            <a:r>
              <a:rPr lang="en-GB" sz="5100" kern="0" dirty="0" smtClean="0">
                <a:cs typeface="Arial" panose="020B0604020202020204" pitchFamily="34" charset="0"/>
              </a:rPr>
              <a:t>Bradford Matrix of Needs V2.2</a:t>
            </a:r>
          </a:p>
          <a:p>
            <a:pPr>
              <a:defRPr/>
            </a:pPr>
            <a:r>
              <a:rPr lang="en-GB" sz="5100" kern="0" dirty="0" smtClean="0">
                <a:cs typeface="Arial" panose="020B0604020202020204" pitchFamily="34" charset="0"/>
              </a:rPr>
              <a:t>My Support Plans</a:t>
            </a:r>
          </a:p>
          <a:p>
            <a:pPr>
              <a:defRPr/>
            </a:pPr>
            <a:r>
              <a:rPr lang="en-GB" sz="5100" kern="0" dirty="0" smtClean="0">
                <a:cs typeface="Arial" panose="020B0604020202020204" pitchFamily="34" charset="0"/>
              </a:rPr>
              <a:t>Involvement of outside agencies includes VS</a:t>
            </a:r>
          </a:p>
          <a:p>
            <a:pPr>
              <a:defRPr/>
            </a:pPr>
            <a:endParaRPr lang="en-GB" sz="5100" kern="0" dirty="0" smtClean="0">
              <a:cs typeface="Arial" panose="020B0604020202020204" pitchFamily="34" charset="0"/>
            </a:endParaRPr>
          </a:p>
          <a:p>
            <a:pPr marL="0" indent="0">
              <a:buFontTx/>
              <a:buNone/>
              <a:defRPr/>
            </a:pPr>
            <a:r>
              <a:rPr lang="en-GB" sz="5100" u="sng" kern="0" dirty="0" smtClean="0">
                <a:cs typeface="Arial" panose="020B0604020202020204" pitchFamily="34" charset="0"/>
              </a:rPr>
              <a:t>Requesting EHCAs</a:t>
            </a:r>
          </a:p>
          <a:p>
            <a:pPr marL="0" indent="0" algn="ctr">
              <a:buFontTx/>
              <a:buNone/>
              <a:defRPr/>
            </a:pPr>
            <a:endParaRPr lang="en-GB" sz="5100" u="sng" kern="0" dirty="0" smtClean="0">
              <a:cs typeface="Arial" panose="020B0604020202020204" pitchFamily="34" charset="0"/>
            </a:endParaRPr>
          </a:p>
          <a:p>
            <a:pPr>
              <a:defRPr/>
            </a:pPr>
            <a:r>
              <a:rPr lang="en-GB" sz="5100" kern="0" dirty="0" smtClean="0">
                <a:cs typeface="Arial" panose="020B0604020202020204" pitchFamily="34" charset="0"/>
              </a:rPr>
              <a:t>Involvement of social care when requesting</a:t>
            </a:r>
          </a:p>
          <a:p>
            <a:pPr>
              <a:defRPr/>
            </a:pPr>
            <a:r>
              <a:rPr lang="en-GB" sz="5100" kern="0" dirty="0" smtClean="0">
                <a:cs typeface="Arial" panose="020B0604020202020204" pitchFamily="34" charset="0"/>
              </a:rPr>
              <a:t>VS support with reports</a:t>
            </a:r>
          </a:p>
          <a:p>
            <a:pPr>
              <a:defRPr/>
            </a:pPr>
            <a:endParaRPr lang="en-GB" kern="0" dirty="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262688" y="997615"/>
            <a:ext cx="1838325" cy="1838325"/>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3042176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908721"/>
            <a:ext cx="7776864" cy="2376264"/>
          </a:xfrm>
        </p:spPr>
        <p:txBody>
          <a:bodyPr>
            <a:normAutofit/>
          </a:bodyPr>
          <a:lstStyle/>
          <a:p>
            <a:r>
              <a:rPr lang="en-GB" b="1" dirty="0" smtClean="0"/>
              <a:t>Update </a:t>
            </a:r>
            <a:r>
              <a:rPr lang="en-GB" b="1" dirty="0"/>
              <a:t>from the Hospital and Home Teaching Service </a:t>
            </a:r>
            <a:endParaRPr lang="en-GB" dirty="0"/>
          </a:p>
        </p:txBody>
      </p:sp>
      <p:sp>
        <p:nvSpPr>
          <p:cNvPr id="3" name="Rectangle 2"/>
          <p:cNvSpPr/>
          <p:nvPr/>
        </p:nvSpPr>
        <p:spPr>
          <a:xfrm>
            <a:off x="2213992" y="3933056"/>
            <a:ext cx="4572000" cy="646331"/>
          </a:xfrm>
          <a:prstGeom prst="rect">
            <a:avLst/>
          </a:prstGeom>
        </p:spPr>
        <p:txBody>
          <a:bodyPr>
            <a:spAutoFit/>
          </a:bodyPr>
          <a:lstStyle/>
          <a:p>
            <a:r>
              <a:rPr lang="en-GB" b="1" dirty="0"/>
              <a:t>Hannah Whittaker - Service Manager </a:t>
            </a:r>
            <a:r>
              <a:rPr lang="en-GB" dirty="0"/>
              <a:t/>
            </a:r>
            <a:br>
              <a:rPr lang="en-GB" dirty="0"/>
            </a:br>
            <a:r>
              <a:rPr lang="en-GB" b="1" dirty="0"/>
              <a:t>Medical Needs and Hospital Education Service</a:t>
            </a:r>
            <a:endParaRPr lang="en-GB" dirty="0"/>
          </a:p>
        </p:txBody>
      </p:sp>
    </p:spTree>
    <p:extLst>
      <p:ext uri="{BB962C8B-B14F-4D97-AF65-F5344CB8AC3E}">
        <p14:creationId xmlns:p14="http://schemas.microsoft.com/office/powerpoint/2010/main" val="4039844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95589"/>
            <a:ext cx="7345363" cy="584200"/>
          </a:xfrm>
          <a:prstGeom prst="rect">
            <a:avLst/>
          </a:prstGeom>
          <a:noFill/>
        </p:spPr>
        <p:txBody>
          <a:bodyPr>
            <a:spAutoFit/>
          </a:bodyPr>
          <a:lstStyle/>
          <a:p>
            <a:pPr algn="ctr" fontAlgn="auto">
              <a:spcBef>
                <a:spcPts val="0"/>
              </a:spcBef>
              <a:spcAft>
                <a:spcPts val="0"/>
              </a:spcAft>
              <a:defRPr/>
            </a:pPr>
            <a:r>
              <a:rPr lang="en-GB" sz="3200" u="sng" dirty="0">
                <a:latin typeface="+mn-lt"/>
              </a:rPr>
              <a:t>SEND support </a:t>
            </a:r>
          </a:p>
        </p:txBody>
      </p:sp>
      <p:pic>
        <p:nvPicPr>
          <p:cNvPr id="450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3413" y="908050"/>
            <a:ext cx="3402012"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4"/>
          <p:cNvSpPr txBox="1">
            <a:spLocks/>
          </p:cNvSpPr>
          <p:nvPr/>
        </p:nvSpPr>
        <p:spPr>
          <a:xfrm>
            <a:off x="107950" y="1677988"/>
            <a:ext cx="10515600" cy="4351337"/>
          </a:xfrm>
          <a:prstGeom prst="rect">
            <a:avLst/>
          </a:prstGeom>
        </p:spPr>
        <p:txBody>
          <a:bodyPr/>
          <a:lstStyle>
            <a:lvl1pPr marL="342900" indent="-342900" algn="l" rtl="0" eaLnBrk="0" fontAlgn="base" hangingPunct="0">
              <a:spcBef>
                <a:spcPct val="20000"/>
              </a:spcBef>
              <a:spcAft>
                <a:spcPct val="0"/>
              </a:spcAft>
              <a:buChar char="•"/>
              <a:defRPr sz="3200">
                <a:solidFill>
                  <a:srgbClr val="404040"/>
                </a:solidFill>
                <a:latin typeface="+mn-lt"/>
                <a:ea typeface="+mn-ea"/>
                <a:cs typeface="+mn-cs"/>
              </a:defRPr>
            </a:lvl1pPr>
            <a:lvl2pPr marL="742950" indent="-285750" algn="l" rtl="0" eaLnBrk="0" fontAlgn="base" hangingPunct="0">
              <a:spcBef>
                <a:spcPct val="20000"/>
              </a:spcBef>
              <a:spcAft>
                <a:spcPct val="0"/>
              </a:spcAft>
              <a:buChar char="–"/>
              <a:defRPr sz="2800">
                <a:solidFill>
                  <a:srgbClr val="404040"/>
                </a:solidFill>
                <a:latin typeface="+mn-lt"/>
                <a:ea typeface="+mn-ea"/>
              </a:defRPr>
            </a:lvl2pPr>
            <a:lvl3pPr marL="1143000" indent="-228600" algn="l" rtl="0" eaLnBrk="0" fontAlgn="base" hangingPunct="0">
              <a:spcBef>
                <a:spcPct val="20000"/>
              </a:spcBef>
              <a:spcAft>
                <a:spcPct val="0"/>
              </a:spcAft>
              <a:buChar char="•"/>
              <a:defRPr sz="2400">
                <a:solidFill>
                  <a:srgbClr val="404040"/>
                </a:solidFill>
                <a:latin typeface="+mn-lt"/>
                <a:ea typeface="+mn-ea"/>
              </a:defRPr>
            </a:lvl3pPr>
            <a:lvl4pPr marL="1600200" indent="-228600" algn="l" rtl="0" eaLnBrk="0" fontAlgn="base" hangingPunct="0">
              <a:spcBef>
                <a:spcPct val="20000"/>
              </a:spcBef>
              <a:spcAft>
                <a:spcPct val="0"/>
              </a:spcAft>
              <a:buChar char="–"/>
              <a:defRPr sz="2000">
                <a:solidFill>
                  <a:srgbClr val="404040"/>
                </a:solidFill>
                <a:latin typeface="+mn-lt"/>
                <a:ea typeface="+mn-ea"/>
              </a:defRPr>
            </a:lvl4pPr>
            <a:lvl5pPr marL="2057400" indent="-228600" algn="l" rtl="0" eaLnBrk="0" fontAlgn="base" hangingPunct="0">
              <a:spcBef>
                <a:spcPct val="20000"/>
              </a:spcBef>
              <a:spcAft>
                <a:spcPct val="0"/>
              </a:spcAft>
              <a:buChar char="»"/>
              <a:defRPr sz="2000">
                <a:solidFill>
                  <a:srgbClr val="40404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GB" sz="2800" kern="0" dirty="0" smtClean="0">
                <a:cs typeface="Arial" panose="020B0604020202020204" pitchFamily="34" charset="0"/>
              </a:rPr>
              <a:t>Health &amp; social care contributions</a:t>
            </a:r>
          </a:p>
          <a:p>
            <a:pPr>
              <a:defRPr/>
            </a:pPr>
            <a:endParaRPr lang="en-GB" sz="2800" kern="0" dirty="0">
              <a:cs typeface="Arial" panose="020B0604020202020204" pitchFamily="34" charset="0"/>
            </a:endParaRPr>
          </a:p>
          <a:p>
            <a:pPr>
              <a:defRPr/>
            </a:pPr>
            <a:endParaRPr lang="en-GB" sz="2800" kern="0" dirty="0" smtClean="0">
              <a:cs typeface="Arial" panose="020B0604020202020204" pitchFamily="34" charset="0"/>
            </a:endParaRPr>
          </a:p>
          <a:p>
            <a:pPr>
              <a:defRPr/>
            </a:pPr>
            <a:r>
              <a:rPr lang="en-GB" sz="2800" kern="0" dirty="0" smtClean="0">
                <a:cs typeface="Arial" panose="020B0604020202020204" pitchFamily="34" charset="0"/>
              </a:rPr>
              <a:t>EHCP </a:t>
            </a:r>
            <a:r>
              <a:rPr lang="en-GB" sz="2800" kern="0" dirty="0">
                <a:cs typeface="Arial" panose="020B0604020202020204" pitchFamily="34" charset="0"/>
              </a:rPr>
              <a:t>guidance for social workers</a:t>
            </a:r>
          </a:p>
          <a:p>
            <a:pPr>
              <a:defRPr/>
            </a:pPr>
            <a:endParaRPr lang="en-GB" sz="2800" kern="0" dirty="0" smtClean="0">
              <a:cs typeface="Arial" panose="020B0604020202020204" pitchFamily="34" charset="0"/>
            </a:endParaRPr>
          </a:p>
          <a:p>
            <a:pPr>
              <a:defRPr/>
            </a:pPr>
            <a:endParaRPr lang="en-GB" sz="2800" kern="0" dirty="0">
              <a:cs typeface="Arial" panose="020B0604020202020204" pitchFamily="34" charset="0"/>
            </a:endParaRPr>
          </a:p>
          <a:p>
            <a:pPr>
              <a:defRPr/>
            </a:pPr>
            <a:r>
              <a:rPr lang="en-GB" sz="2800" kern="0" dirty="0" smtClean="0">
                <a:cs typeface="Arial" panose="020B0604020202020204" pitchFamily="34" charset="0"/>
              </a:rPr>
              <a:t>Work </a:t>
            </a:r>
            <a:r>
              <a:rPr lang="en-GB" sz="2800" kern="0" dirty="0">
                <a:cs typeface="Arial" panose="020B0604020202020204" pitchFamily="34" charset="0"/>
              </a:rPr>
              <a:t>with </a:t>
            </a:r>
            <a:r>
              <a:rPr lang="en-GB" sz="2800" kern="0" dirty="0" err="1">
                <a:cs typeface="Arial" panose="020B0604020202020204" pitchFamily="34" charset="0"/>
              </a:rPr>
              <a:t>SENCo</a:t>
            </a:r>
            <a:r>
              <a:rPr lang="en-GB" sz="2800" kern="0" dirty="0">
                <a:cs typeface="Arial" panose="020B0604020202020204" pitchFamily="34" charset="0"/>
              </a:rPr>
              <a:t> to increase number of EHCA for children with a social worker </a:t>
            </a:r>
          </a:p>
          <a:p>
            <a:pPr marL="0" indent="0">
              <a:buFontTx/>
              <a:buNone/>
              <a:defRPr/>
            </a:pPr>
            <a:endParaRPr lang="en-GB" sz="2800" kern="0" dirty="0" smtClean="0">
              <a:cs typeface="Arial" panose="020B0604020202020204" pitchFamily="34" charset="0"/>
            </a:endParaRPr>
          </a:p>
          <a:p>
            <a:pPr>
              <a:defRPr/>
            </a:pPr>
            <a:endParaRPr lang="en-GB" sz="2800" kern="0" dirty="0" smtClean="0">
              <a:cs typeface="Arial" panose="020B0604020202020204" pitchFamily="34" charset="0"/>
            </a:endParaRPr>
          </a:p>
        </p:txBody>
      </p:sp>
    </p:spTree>
    <p:extLst>
      <p:ext uri="{BB962C8B-B14F-4D97-AF65-F5344CB8AC3E}">
        <p14:creationId xmlns:p14="http://schemas.microsoft.com/office/powerpoint/2010/main" val="3877075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800" y="2420888"/>
            <a:ext cx="3369915" cy="2388129"/>
          </a:xfrm>
        </p:spPr>
      </p:pic>
    </p:spTree>
    <p:extLst>
      <p:ext uri="{BB962C8B-B14F-4D97-AF65-F5344CB8AC3E}">
        <p14:creationId xmlns:p14="http://schemas.microsoft.com/office/powerpoint/2010/main" val="31676098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Parent Carer </a:t>
            </a:r>
            <a:r>
              <a:rPr lang="en-GB" b="1" dirty="0" smtClean="0"/>
              <a:t>Forum</a:t>
            </a:r>
            <a:endParaRPr lang="en-GB" dirty="0"/>
          </a:p>
        </p:txBody>
      </p:sp>
      <p:sp>
        <p:nvSpPr>
          <p:cNvPr id="3" name="Subtitle 2"/>
          <p:cNvSpPr>
            <a:spLocks noGrp="1"/>
          </p:cNvSpPr>
          <p:nvPr>
            <p:ph type="subTitle" idx="1"/>
          </p:nvPr>
        </p:nvSpPr>
        <p:spPr/>
        <p:txBody>
          <a:bodyPr/>
          <a:lstStyle/>
          <a:p>
            <a:r>
              <a:rPr lang="en-GB" b="1" dirty="0"/>
              <a:t>Julie </a:t>
            </a:r>
            <a:r>
              <a:rPr lang="en-GB" b="1" dirty="0" smtClean="0"/>
              <a:t>Bruce / Sally Skipper</a:t>
            </a:r>
          </a:p>
          <a:p>
            <a:r>
              <a:rPr lang="en-GB" b="1" smtClean="0"/>
              <a:t>Bradford </a:t>
            </a:r>
            <a:r>
              <a:rPr lang="en-GB" b="1" dirty="0" smtClean="0"/>
              <a:t>PCF</a:t>
            </a:r>
            <a:endParaRPr lang="en-GB" dirty="0"/>
          </a:p>
        </p:txBody>
      </p:sp>
    </p:spTree>
    <p:extLst>
      <p:ext uri="{BB962C8B-B14F-4D97-AF65-F5344CB8AC3E}">
        <p14:creationId xmlns:p14="http://schemas.microsoft.com/office/powerpoint/2010/main" val="18331012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4294967295"/>
          </p:nvPr>
        </p:nvSpPr>
        <p:spPr>
          <a:xfrm>
            <a:off x="483699" y="2542358"/>
            <a:ext cx="8477421" cy="3260565"/>
          </a:xfrm>
        </p:spPr>
        <p:txBody>
          <a:bodyPr>
            <a:normAutofit fontScale="25000" lnSpcReduction="20000"/>
          </a:bodyPr>
          <a:lstStyle/>
          <a:p>
            <a:pPr marL="0" indent="0">
              <a:buNone/>
            </a:pPr>
            <a:endParaRPr lang="en-GB" sz="5400" b="1" dirty="0"/>
          </a:p>
          <a:p>
            <a:r>
              <a:rPr lang="en-GB" sz="5400" b="1" dirty="0"/>
              <a:t>Established in 2009 and run and governed by parent/carers as a Registered Charity.</a:t>
            </a:r>
          </a:p>
          <a:p>
            <a:pPr marL="0" indent="0">
              <a:buNone/>
            </a:pPr>
            <a:endParaRPr lang="en-GB" sz="5400" b="1" dirty="0"/>
          </a:p>
          <a:p>
            <a:r>
              <a:rPr lang="en-GB" sz="5400" b="1" dirty="0"/>
              <a:t>Part of the National Network of Parent Carer Forums (NNPCF) </a:t>
            </a:r>
          </a:p>
          <a:p>
            <a:pPr marL="0" indent="0">
              <a:buNone/>
            </a:pPr>
            <a:endParaRPr lang="en-GB" sz="5400" b="1" dirty="0"/>
          </a:p>
          <a:p>
            <a:r>
              <a:rPr lang="en-GB" sz="5400" b="1" dirty="0"/>
              <a:t>We offer information and support for parent carers of children and young people with Special Educational Needs and/or Disabilities (SEND) 0 – 25yrs.</a:t>
            </a:r>
          </a:p>
          <a:p>
            <a:pPr marL="0" indent="0">
              <a:buNone/>
            </a:pPr>
            <a:endParaRPr lang="en-GB" sz="5400" b="1" dirty="0"/>
          </a:p>
          <a:p>
            <a:r>
              <a:rPr lang="en-GB" sz="5400" b="1" dirty="0"/>
              <a:t>Our aim is to gather the voices and views of parent/carers and support organisations and be part of planning and developing services as equal partners and at all levels across the Bradford District.</a:t>
            </a:r>
          </a:p>
          <a:p>
            <a:pPr marL="0" indent="0">
              <a:buNone/>
            </a:pPr>
            <a:endParaRPr lang="en-GB" sz="5400" b="1" dirty="0"/>
          </a:p>
          <a:p>
            <a:r>
              <a:rPr lang="en-GB" sz="5400" b="1" dirty="0"/>
              <a:t>We believe that working co-productively with Health, Education and Social Care can lead to more informed decision-making and improved services and outcomes for children and young people with SEND and their families. </a:t>
            </a:r>
          </a:p>
          <a:p>
            <a:pPr marL="0" indent="0">
              <a:buNone/>
            </a:pPr>
            <a:endParaRPr lang="en-GB" sz="3300" dirty="0"/>
          </a:p>
          <a:p>
            <a:pPr marL="0" indent="0">
              <a:buNone/>
            </a:pPr>
            <a:r>
              <a:rPr lang="en-GB" sz="3300" dirty="0"/>
              <a:t> </a:t>
            </a:r>
          </a:p>
          <a:p>
            <a:pPr eaLnBrk="1" hangingPunct="1">
              <a:buFont typeface="Arial" charset="0"/>
              <a:buNone/>
            </a:pPr>
            <a:r>
              <a:rPr lang="en-GB" sz="2850" b="1" dirty="0"/>
              <a:t>	</a:t>
            </a:r>
          </a:p>
          <a:p>
            <a:pPr eaLnBrk="1" hangingPunct="1">
              <a:buFont typeface="Arial" charset="0"/>
              <a:buNone/>
            </a:pPr>
            <a:endParaRPr lang="en-GB" b="1" dirty="0">
              <a:solidFill>
                <a:srgbClr val="FF0000"/>
              </a:solidFill>
            </a:endParaRPr>
          </a:p>
          <a:p>
            <a:pPr eaLnBrk="1" hangingPunct="1">
              <a:buFont typeface="Arial" charset="0"/>
              <a:buNone/>
            </a:pPr>
            <a:endParaRPr lang="en-GB" b="1" dirty="0">
              <a:solidFill>
                <a:srgbClr val="FF0000"/>
              </a:solidFill>
            </a:endParaRPr>
          </a:p>
          <a:p>
            <a:pPr eaLnBrk="1" hangingPunct="1">
              <a:buFont typeface="Arial" charset="0"/>
              <a:buNone/>
            </a:pPr>
            <a:endParaRPr lang="en-GB" b="1" dirty="0">
              <a:solidFill>
                <a:srgbClr val="FF0000"/>
              </a:solidFill>
            </a:endParaRPr>
          </a:p>
          <a:p>
            <a:pPr eaLnBrk="1" hangingPunct="1">
              <a:buFont typeface="Arial" charset="0"/>
              <a:buNone/>
            </a:pPr>
            <a:endParaRPr lang="en-GB" b="1" dirty="0">
              <a:solidFill>
                <a:srgbClr val="FF0000"/>
              </a:solidFill>
            </a:endParaRPr>
          </a:p>
          <a:p>
            <a:pPr eaLnBrk="1" hangingPunct="1">
              <a:buFont typeface="Arial" charset="0"/>
              <a:buNone/>
            </a:pPr>
            <a:endParaRPr lang="en-GB" dirty="0" smtClean="0"/>
          </a:p>
        </p:txBody>
      </p:sp>
      <p:pic>
        <p:nvPicPr>
          <p:cNvPr id="5" name="Picture 4"/>
          <p:cNvPicPr>
            <a:picLocks noChangeAspect="1"/>
          </p:cNvPicPr>
          <p:nvPr/>
        </p:nvPicPr>
        <p:blipFill>
          <a:blip r:embed="rId2" cstate="print"/>
          <a:stretch>
            <a:fillRect/>
          </a:stretch>
        </p:blipFill>
        <p:spPr>
          <a:xfrm>
            <a:off x="483699" y="1255211"/>
            <a:ext cx="1002201" cy="108012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2070462" y="1575980"/>
            <a:ext cx="6119950" cy="830997"/>
          </a:xfrm>
          <a:prstGeom prst="rect">
            <a:avLst/>
          </a:prstGeom>
          <a:noFill/>
        </p:spPr>
        <p:txBody>
          <a:bodyPr wrap="square" rtlCol="0">
            <a:spAutoFit/>
          </a:bodyPr>
          <a:lstStyle/>
          <a:p>
            <a:pPr algn="ctr" defTabSz="685800"/>
            <a:r>
              <a:rPr lang="en-GB" sz="2400" b="1" dirty="0">
                <a:solidFill>
                  <a:srgbClr val="70AD47">
                    <a:lumMod val="50000"/>
                  </a:srgbClr>
                </a:solidFill>
                <a:latin typeface="Calibri" panose="020F0502020204030204"/>
              </a:rPr>
              <a:t>The Parents’ Forum for Bradford &amp; Airedale (PFBA)</a:t>
            </a:r>
          </a:p>
        </p:txBody>
      </p:sp>
      <p:sp>
        <p:nvSpPr>
          <p:cNvPr id="6" name="Content Placeholder 2"/>
          <p:cNvSpPr txBox="1">
            <a:spLocks/>
          </p:cNvSpPr>
          <p:nvPr/>
        </p:nvSpPr>
        <p:spPr>
          <a:xfrm>
            <a:off x="0" y="2736617"/>
            <a:ext cx="6172200" cy="272534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endParaRPr lang="en-GB" sz="2100" b="1">
              <a:solidFill>
                <a:prstClr val="black"/>
              </a:solidFill>
              <a:latin typeface="Calibri" panose="020F0502020204030204"/>
            </a:endParaRPr>
          </a:p>
          <a:p>
            <a:pPr marL="171450" indent="-171450" defTabSz="685800">
              <a:spcBef>
                <a:spcPts val="750"/>
              </a:spcBef>
              <a:buNone/>
            </a:pPr>
            <a:r>
              <a:rPr lang="en-GB" sz="2100" b="1">
                <a:solidFill>
                  <a:prstClr val="black"/>
                </a:solidFill>
                <a:latin typeface="Calibri" panose="020F0502020204030204"/>
              </a:rPr>
              <a:t>	</a:t>
            </a:r>
          </a:p>
          <a:p>
            <a:pPr marL="171450" indent="-171450" defTabSz="685800">
              <a:spcBef>
                <a:spcPts val="750"/>
              </a:spcBef>
              <a:buNone/>
            </a:pPr>
            <a:endParaRPr lang="en-GB" sz="2100" b="1">
              <a:solidFill>
                <a:srgbClr val="FF0000"/>
              </a:solidFill>
              <a:latin typeface="Calibri" panose="020F0502020204030204"/>
            </a:endParaRPr>
          </a:p>
          <a:p>
            <a:pPr marL="171450" indent="-171450" defTabSz="685800">
              <a:spcBef>
                <a:spcPts val="750"/>
              </a:spcBef>
              <a:buNone/>
            </a:pPr>
            <a:endParaRPr lang="en-GB" sz="2100" b="1">
              <a:solidFill>
                <a:srgbClr val="FF0000"/>
              </a:solidFill>
              <a:latin typeface="Calibri" panose="020F0502020204030204"/>
            </a:endParaRPr>
          </a:p>
          <a:p>
            <a:pPr marL="171450" indent="-171450" defTabSz="685800">
              <a:spcBef>
                <a:spcPts val="750"/>
              </a:spcBef>
              <a:buNone/>
            </a:pPr>
            <a:endParaRPr lang="en-GB" sz="2100" b="1">
              <a:solidFill>
                <a:srgbClr val="FF0000"/>
              </a:solidFill>
              <a:latin typeface="Calibri" panose="020F0502020204030204"/>
            </a:endParaRPr>
          </a:p>
          <a:p>
            <a:pPr marL="171450" indent="-171450" defTabSz="685800">
              <a:spcBef>
                <a:spcPts val="750"/>
              </a:spcBef>
              <a:buNone/>
            </a:pPr>
            <a:endParaRPr lang="en-GB" sz="2100" b="1">
              <a:solidFill>
                <a:srgbClr val="FF0000"/>
              </a:solidFill>
              <a:latin typeface="Calibri" panose="020F0502020204030204"/>
            </a:endParaRPr>
          </a:p>
          <a:p>
            <a:pPr marL="171450" indent="-171450" defTabSz="685800">
              <a:spcBef>
                <a:spcPts val="750"/>
              </a:spcBef>
              <a:buNone/>
            </a:pPr>
            <a:endParaRPr lang="en-GB" sz="2100" dirty="0">
              <a:solidFill>
                <a:prstClr val="black"/>
              </a:solidFill>
              <a:latin typeface="Calibri" panose="020F0502020204030204"/>
            </a:endParaRPr>
          </a:p>
        </p:txBody>
      </p:sp>
      <p:sp>
        <p:nvSpPr>
          <p:cNvPr id="4" name="Rectangle 3"/>
          <p:cNvSpPr/>
          <p:nvPr/>
        </p:nvSpPr>
        <p:spPr>
          <a:xfrm>
            <a:off x="984800" y="2736617"/>
            <a:ext cx="7375909" cy="646331"/>
          </a:xfrm>
          <a:prstGeom prst="rect">
            <a:avLst/>
          </a:prstGeom>
        </p:spPr>
        <p:txBody>
          <a:bodyPr wrap="square">
            <a:spAutoFit/>
          </a:bodyPr>
          <a:lstStyle/>
          <a:p>
            <a:pPr defTabSz="685800"/>
            <a:r>
              <a:rPr lang="en-GB" b="1" dirty="0">
                <a:solidFill>
                  <a:srgbClr val="FF0000"/>
                </a:solidFill>
                <a:latin typeface="Calibri" panose="020F0502020204030204"/>
              </a:rPr>
              <a:t> </a:t>
            </a:r>
          </a:p>
          <a:p>
            <a:pPr defTabSz="685800"/>
            <a:endParaRPr lang="en-GB" b="1" dirty="0">
              <a:solidFill>
                <a:prstClr val="black"/>
              </a:solidFill>
              <a:latin typeface="Calibri" panose="020F0502020204030204"/>
            </a:endParaRPr>
          </a:p>
        </p:txBody>
      </p:sp>
    </p:spTree>
    <p:extLst>
      <p:ext uri="{BB962C8B-B14F-4D97-AF65-F5344CB8AC3E}">
        <p14:creationId xmlns:p14="http://schemas.microsoft.com/office/powerpoint/2010/main" val="40337842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514" y="1200150"/>
            <a:ext cx="4714875" cy="441814"/>
          </a:xfrm>
        </p:spPr>
        <p:txBody>
          <a:bodyPr>
            <a:normAutofit fontScale="90000"/>
          </a:bodyPr>
          <a:lstStyle/>
          <a:p>
            <a:r>
              <a:rPr lang="en-GB" dirty="0" smtClean="0"/>
              <a:t/>
            </a:r>
            <a:br>
              <a:rPr lang="en-GB" dirty="0" smtClean="0"/>
            </a:br>
            <a:r>
              <a:rPr lang="en-GB" dirty="0" smtClean="0"/>
              <a:t>		</a:t>
            </a:r>
            <a:br>
              <a:rPr lang="en-GB" dirty="0" smtClean="0"/>
            </a:br>
            <a:r>
              <a:rPr lang="en-GB" sz="2700" b="1" dirty="0"/>
              <a:t>How we can work with your school</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33880" y="4787411"/>
            <a:ext cx="877033" cy="877033"/>
          </a:xfrm>
        </p:spPr>
      </p:pic>
      <p:sp>
        <p:nvSpPr>
          <p:cNvPr id="4" name="Text Placeholder 3"/>
          <p:cNvSpPr>
            <a:spLocks noGrp="1"/>
          </p:cNvSpPr>
          <p:nvPr>
            <p:ph type="body" sz="half" idx="2"/>
          </p:nvPr>
        </p:nvSpPr>
        <p:spPr>
          <a:xfrm>
            <a:off x="237454" y="2228850"/>
            <a:ext cx="6462285" cy="3580667"/>
          </a:xfrm>
        </p:spPr>
        <p:txBody>
          <a:bodyPr>
            <a:normAutofit/>
          </a:bodyPr>
          <a:lstStyle/>
          <a:p>
            <a:pPr marL="214313" indent="-214313">
              <a:buFont typeface="Arial" panose="020B0604020202020204" pitchFamily="34" charset="0"/>
              <a:buChar char="•"/>
            </a:pPr>
            <a:r>
              <a:rPr lang="en-GB" sz="1350" dirty="0"/>
              <a:t>Do you have children and young people with SEND in your school?</a:t>
            </a:r>
          </a:p>
          <a:p>
            <a:pPr marL="214313" indent="-214313">
              <a:buFont typeface="Arial" panose="020B0604020202020204" pitchFamily="34" charset="0"/>
              <a:buChar char="•"/>
            </a:pPr>
            <a:r>
              <a:rPr lang="en-GB" sz="1350" dirty="0"/>
              <a:t>How do you communicate with parent/carers?</a:t>
            </a:r>
          </a:p>
          <a:p>
            <a:pPr marL="214313" indent="-214313">
              <a:buFont typeface="Arial" panose="020B0604020202020204" pitchFamily="34" charset="0"/>
              <a:buChar char="•"/>
            </a:pPr>
            <a:r>
              <a:rPr lang="en-GB" sz="1350" dirty="0"/>
              <a:t>What information do you provide your parent/carers? E.g. the local offer</a:t>
            </a:r>
          </a:p>
          <a:p>
            <a:pPr marL="214313" indent="-214313">
              <a:buFont typeface="Arial" panose="020B0604020202020204" pitchFamily="34" charset="0"/>
              <a:buChar char="•"/>
            </a:pPr>
            <a:r>
              <a:rPr lang="en-GB" sz="1350" dirty="0"/>
              <a:t>Do you hold parent/carer groups? E.g. coffee morning’s</a:t>
            </a:r>
          </a:p>
          <a:p>
            <a:pPr marL="214313" indent="-214313">
              <a:buFont typeface="Arial" panose="020B0604020202020204" pitchFamily="34" charset="0"/>
              <a:buChar char="•"/>
            </a:pPr>
            <a:r>
              <a:rPr lang="en-GB" sz="1350" dirty="0"/>
              <a:t>Do you want support in informing and signposting your parent/carers?</a:t>
            </a:r>
          </a:p>
          <a:p>
            <a:endParaRPr lang="en-GB" sz="1350" dirty="0"/>
          </a:p>
          <a:p>
            <a:r>
              <a:rPr lang="en-GB" sz="1350" b="1" dirty="0"/>
              <a:t>PFBA is able to provide a session at your school to meet your parent/carers and link them up to important and useful information.</a:t>
            </a:r>
          </a:p>
          <a:p>
            <a:r>
              <a:rPr lang="en-GB" sz="1350" b="1" dirty="0"/>
              <a:t>PFBA can also help develop a ‘peer support’ parent/carer group</a:t>
            </a:r>
          </a:p>
          <a:p>
            <a:endParaRPr lang="en-GB" sz="1350" b="1" dirty="0"/>
          </a:p>
          <a:p>
            <a:r>
              <a:rPr lang="en-GB" sz="1350" dirty="0"/>
              <a:t>If you are interested or for further information then contact:-  </a:t>
            </a:r>
            <a:r>
              <a:rPr lang="en-GB" sz="1350" dirty="0">
                <a:hlinkClick r:id="rId3"/>
              </a:rPr>
              <a:t>adele@pfba.org.uk</a:t>
            </a:r>
            <a:endParaRPr lang="en-GB" sz="1350" dirty="0"/>
          </a:p>
          <a:p>
            <a:endParaRPr lang="en-GB" dirty="0" smtClean="0"/>
          </a:p>
          <a:p>
            <a:r>
              <a:rPr lang="en-GB" b="1" dirty="0" smtClean="0">
                <a:hlinkClick r:id="rId4"/>
              </a:rPr>
              <a:t>www.pfba.org.uk</a:t>
            </a:r>
            <a:r>
              <a:rPr lang="en-GB" b="1" dirty="0"/>
              <a:t>	</a:t>
            </a:r>
            <a:r>
              <a:rPr lang="en-GB" b="1" dirty="0" smtClean="0"/>
              <a:t>	Facebook</a:t>
            </a:r>
            <a:r>
              <a:rPr lang="en-GB" b="1" dirty="0"/>
              <a:t>: @</a:t>
            </a:r>
            <a:r>
              <a:rPr lang="en-GB" b="1" dirty="0" err="1" smtClean="0"/>
              <a:t>ParentsForumBradfordAiredale</a:t>
            </a:r>
            <a:endParaRPr lang="en-GB" b="1" dirty="0" smtClean="0"/>
          </a:p>
          <a:p>
            <a:r>
              <a:rPr lang="en-GB" b="1" dirty="0" smtClean="0"/>
              <a:t>Twitter</a:t>
            </a:r>
            <a:r>
              <a:rPr lang="en-GB" b="1" dirty="0"/>
              <a:t>: @</a:t>
            </a:r>
            <a:r>
              <a:rPr lang="en-GB" b="1" dirty="0" err="1"/>
              <a:t>infopfba</a:t>
            </a:r>
            <a:r>
              <a:rPr lang="en-GB" b="1" dirty="0"/>
              <a:t> 	</a:t>
            </a:r>
            <a:r>
              <a:rPr lang="en-GB" b="1" dirty="0" smtClean="0"/>
              <a:t>	Instagram</a:t>
            </a:r>
            <a:r>
              <a:rPr lang="en-GB" b="1" dirty="0"/>
              <a:t>: </a:t>
            </a:r>
            <a:r>
              <a:rPr lang="en-GB" b="1" dirty="0" err="1"/>
              <a:t>parentsforumbradfordairedale</a:t>
            </a:r>
            <a:endParaRPr lang="en-GB" b="1" dirty="0"/>
          </a:p>
          <a:p>
            <a:endParaRPr lang="en-GB" dirty="0"/>
          </a:p>
          <a:p>
            <a:endParaRPr lang="en-GB" dirty="0"/>
          </a:p>
          <a:p>
            <a:endParaRPr lang="en-GB" dirty="0" smtClean="0"/>
          </a:p>
          <a:p>
            <a:endParaRPr lang="en-GB"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7275" y="3125665"/>
            <a:ext cx="844061" cy="84406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9236" y="1588659"/>
            <a:ext cx="865677" cy="865677"/>
          </a:xfrm>
          <a:prstGeom prst="rect">
            <a:avLst/>
          </a:prstGeom>
        </p:spPr>
      </p:pic>
      <p:sp>
        <p:nvSpPr>
          <p:cNvPr id="8" name="TextBox 7"/>
          <p:cNvSpPr txBox="1"/>
          <p:nvPr/>
        </p:nvSpPr>
        <p:spPr>
          <a:xfrm>
            <a:off x="6976696" y="1849554"/>
            <a:ext cx="942887" cy="507831"/>
          </a:xfrm>
          <a:prstGeom prst="rect">
            <a:avLst/>
          </a:prstGeom>
          <a:noFill/>
        </p:spPr>
        <p:txBody>
          <a:bodyPr wrap="none" rtlCol="0">
            <a:spAutoFit/>
          </a:bodyPr>
          <a:lstStyle/>
          <a:p>
            <a:pPr defTabSz="685800"/>
            <a:r>
              <a:rPr lang="en-GB" sz="1350" dirty="0">
                <a:solidFill>
                  <a:prstClr val="black"/>
                </a:solidFill>
                <a:latin typeface="Calibri" panose="020F0502020204030204"/>
              </a:rPr>
              <a:t>Julie Bruce</a:t>
            </a:r>
          </a:p>
          <a:p>
            <a:pPr defTabSz="685800"/>
            <a:r>
              <a:rPr lang="en-GB" sz="1350" dirty="0">
                <a:solidFill>
                  <a:prstClr val="black"/>
                </a:solidFill>
                <a:latin typeface="Calibri" panose="020F0502020204030204"/>
              </a:rPr>
              <a:t> Manager</a:t>
            </a:r>
          </a:p>
        </p:txBody>
      </p:sp>
      <p:sp>
        <p:nvSpPr>
          <p:cNvPr id="9" name="TextBox 8"/>
          <p:cNvSpPr txBox="1"/>
          <p:nvPr/>
        </p:nvSpPr>
        <p:spPr>
          <a:xfrm>
            <a:off x="6554281" y="3305321"/>
            <a:ext cx="1433598" cy="507831"/>
          </a:xfrm>
          <a:prstGeom prst="rect">
            <a:avLst/>
          </a:prstGeom>
          <a:noFill/>
        </p:spPr>
        <p:txBody>
          <a:bodyPr wrap="none" rtlCol="0">
            <a:spAutoFit/>
          </a:bodyPr>
          <a:lstStyle/>
          <a:p>
            <a:pPr algn="ctr" defTabSz="685800"/>
            <a:r>
              <a:rPr lang="en-GB" sz="1350" dirty="0">
                <a:solidFill>
                  <a:prstClr val="black"/>
                </a:solidFill>
                <a:latin typeface="Calibri" panose="020F0502020204030204"/>
              </a:rPr>
              <a:t>Adele Jones</a:t>
            </a:r>
          </a:p>
          <a:p>
            <a:pPr algn="ctr" defTabSz="685800"/>
            <a:r>
              <a:rPr lang="en-GB" sz="1350" dirty="0">
                <a:solidFill>
                  <a:prstClr val="black"/>
                </a:solidFill>
                <a:latin typeface="Calibri" panose="020F0502020204030204"/>
              </a:rPr>
              <a:t>Engagement Lead</a:t>
            </a:r>
          </a:p>
        </p:txBody>
      </p:sp>
      <p:sp>
        <p:nvSpPr>
          <p:cNvPr id="10" name="TextBox 9"/>
          <p:cNvSpPr txBox="1"/>
          <p:nvPr/>
        </p:nvSpPr>
        <p:spPr>
          <a:xfrm>
            <a:off x="6813589" y="4940746"/>
            <a:ext cx="1255729" cy="507831"/>
          </a:xfrm>
          <a:prstGeom prst="rect">
            <a:avLst/>
          </a:prstGeom>
          <a:noFill/>
        </p:spPr>
        <p:txBody>
          <a:bodyPr wrap="none" rtlCol="0">
            <a:spAutoFit/>
          </a:bodyPr>
          <a:lstStyle/>
          <a:p>
            <a:pPr algn="ctr" defTabSz="685800"/>
            <a:r>
              <a:rPr lang="en-GB" sz="1350" dirty="0">
                <a:solidFill>
                  <a:prstClr val="black"/>
                </a:solidFill>
                <a:latin typeface="Calibri" panose="020F0502020204030204"/>
              </a:rPr>
              <a:t>Louise Connors</a:t>
            </a:r>
          </a:p>
          <a:p>
            <a:pPr algn="ctr" defTabSz="685800"/>
            <a:r>
              <a:rPr lang="en-GB" sz="1350" dirty="0" err="1">
                <a:solidFill>
                  <a:prstClr val="black"/>
                </a:solidFill>
                <a:latin typeface="Calibri" panose="020F0502020204030204"/>
              </a:rPr>
              <a:t>Comms</a:t>
            </a:r>
            <a:r>
              <a:rPr lang="en-GB" sz="1350" dirty="0">
                <a:solidFill>
                  <a:prstClr val="black"/>
                </a:solidFill>
                <a:latin typeface="Calibri" panose="020F0502020204030204"/>
              </a:rPr>
              <a:t> Lead</a:t>
            </a:r>
          </a:p>
        </p:txBody>
      </p:sp>
      <p:pic>
        <p:nvPicPr>
          <p:cNvPr id="11" name="Picture 10"/>
          <p:cNvPicPr>
            <a:picLocks noChangeAspect="1"/>
          </p:cNvPicPr>
          <p:nvPr/>
        </p:nvPicPr>
        <p:blipFill>
          <a:blip r:embed="rId7" cstate="print"/>
          <a:stretch>
            <a:fillRect/>
          </a:stretch>
        </p:blipFill>
        <p:spPr>
          <a:xfrm>
            <a:off x="237454" y="1036628"/>
            <a:ext cx="824765" cy="888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05598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Parent/Carers &amp; SEND Services working together</a:t>
            </a:r>
            <a:endParaRPr lang="en-GB" dirty="0"/>
          </a:p>
        </p:txBody>
      </p:sp>
    </p:spTree>
    <p:extLst>
      <p:ext uri="{BB962C8B-B14F-4D97-AF65-F5344CB8AC3E}">
        <p14:creationId xmlns:p14="http://schemas.microsoft.com/office/powerpoint/2010/main" val="2189948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1530" y="3723566"/>
            <a:ext cx="3144962" cy="1728192"/>
          </a:xfrm>
        </p:spPr>
        <p:txBody>
          <a:bodyPr>
            <a:noAutofit/>
          </a:bodyPr>
          <a:lstStyle/>
          <a:p>
            <a:r>
              <a:rPr lang="en-GB" altLang="en-US" sz="3300" dirty="0">
                <a:latin typeface="Arial" panose="020B0604020202020204" pitchFamily="34" charset="0"/>
                <a:cs typeface="Arial" panose="020B0604020202020204" pitchFamily="34" charset="0"/>
              </a:rPr>
              <a:t>SEND Parent/ Carer  Information and Signposting</a:t>
            </a:r>
            <a:br>
              <a:rPr lang="en-GB" altLang="en-US" sz="3300" dirty="0">
                <a:latin typeface="Arial" panose="020B0604020202020204" pitchFamily="34" charset="0"/>
                <a:cs typeface="Arial" panose="020B0604020202020204" pitchFamily="34" charset="0"/>
              </a:rPr>
            </a:br>
            <a:r>
              <a:rPr lang="en-GB" altLang="en-US" sz="3300" dirty="0">
                <a:latin typeface="Arial" panose="020B0604020202020204" pitchFamily="34" charset="0"/>
                <a:cs typeface="Arial" panose="020B0604020202020204" pitchFamily="34" charset="0"/>
              </a:rPr>
              <a:t/>
            </a:r>
            <a:br>
              <a:rPr lang="en-GB" altLang="en-US" sz="3300" dirty="0">
                <a:latin typeface="Arial" panose="020B0604020202020204" pitchFamily="34" charset="0"/>
                <a:cs typeface="Arial" panose="020B0604020202020204" pitchFamily="34" charset="0"/>
              </a:rPr>
            </a:br>
            <a:r>
              <a:rPr lang="en-GB" altLang="en-US" sz="2400" i="1" dirty="0">
                <a:latin typeface="Arial" panose="020B0604020202020204" pitchFamily="34" charset="0"/>
                <a:cs typeface="Arial" panose="020B0604020202020204" pitchFamily="34" charset="0"/>
              </a:rPr>
              <a:t>SENCO Network Meeting 26 January 2022</a:t>
            </a:r>
            <a:endParaRPr lang="en-GB" sz="2400" i="1" dirty="0">
              <a:latin typeface="Arial" panose="020B0604020202020204" pitchFamily="34" charset="0"/>
              <a:cs typeface="Arial" panose="020B0604020202020204" pitchFamily="34" charset="0"/>
            </a:endParaRPr>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572755" y="1543969"/>
            <a:ext cx="3747747" cy="3924377"/>
          </a:xfrm>
          <a:prstGeom prst="rect">
            <a:avLst/>
          </a:prstGeom>
        </p:spPr>
      </p:pic>
      <p:grpSp>
        <p:nvGrpSpPr>
          <p:cNvPr id="8" name="Group 7"/>
          <p:cNvGrpSpPr/>
          <p:nvPr/>
        </p:nvGrpSpPr>
        <p:grpSpPr>
          <a:xfrm>
            <a:off x="5032774" y="993202"/>
            <a:ext cx="3914774" cy="865789"/>
            <a:chOff x="0" y="0"/>
            <a:chExt cx="3904090" cy="580445"/>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54102"/>
            <a:stretch/>
          </p:blipFill>
          <p:spPr bwMode="auto">
            <a:xfrm>
              <a:off x="2138900" y="31805"/>
              <a:ext cx="1765190" cy="500932"/>
            </a:xfrm>
            <a:prstGeom prst="rect">
              <a:avLst/>
            </a:prstGeom>
            <a:noFill/>
            <a:ln>
              <a:noFill/>
            </a:ln>
            <a:extLst>
              <a:ext uri="{53640926-AAD7-44D8-BBD7-CCE9431645EC}">
                <a14:shadowObscured xmlns:a14="http://schemas.microsoft.com/office/drawing/2010/main"/>
              </a:ext>
            </a:extLst>
          </p:spPr>
        </p:pic>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0" y="0"/>
              <a:ext cx="1137036" cy="580445"/>
            </a:xfrm>
            <a:prstGeom prst="rect">
              <a:avLst/>
            </a:prstGeom>
          </p:spPr>
        </p:pic>
        <p:pic>
          <p:nvPicPr>
            <p:cNvPr id="15" name="Picture 14" descr="\\Bradford.Gov.Uk\DataVault\Users\HerbertJ\Pictures\LO JPEG.jpg"/>
            <p:cNvPicPr>
              <a:picLocks noChangeAspect="1"/>
            </p:cNvPicPr>
            <p:nvPr/>
          </p:nvPicPr>
          <p:blipFill rotWithShape="1">
            <a:blip r:embed="rId5" cstate="email">
              <a:extLst>
                <a:ext uri="{28A0092B-C50C-407E-A947-70E740481C1C}">
                  <a14:useLocalDpi xmlns:a14="http://schemas.microsoft.com/office/drawing/2010/main" val="0"/>
                </a:ext>
              </a:extLst>
            </a:blip>
            <a:srcRect l="5690" t="7603" r="4878" b="7503"/>
            <a:stretch/>
          </p:blipFill>
          <p:spPr bwMode="auto">
            <a:xfrm>
              <a:off x="1137036" y="31805"/>
              <a:ext cx="818984" cy="500932"/>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553087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What parent/ carers are telling us.</a:t>
            </a:r>
          </a:p>
          <a:p>
            <a:r>
              <a:rPr lang="en-GB" dirty="0" smtClean="0"/>
              <a:t>What they want to see happen.</a:t>
            </a:r>
          </a:p>
          <a:p>
            <a:r>
              <a:rPr lang="en-GB" dirty="0" smtClean="0"/>
              <a:t>What resources are out there already.</a:t>
            </a:r>
          </a:p>
          <a:p>
            <a:r>
              <a:rPr lang="en-GB" dirty="0" smtClean="0"/>
              <a:t>What is being developed.</a:t>
            </a:r>
          </a:p>
          <a:p>
            <a:r>
              <a:rPr lang="en-GB" dirty="0" smtClean="0"/>
              <a:t>What is our parent/ carer model for Bradford area.</a:t>
            </a:r>
          </a:p>
          <a:p>
            <a:r>
              <a:rPr lang="en-GB" dirty="0" smtClean="0"/>
              <a:t>Signposting our parent/ carers to support and services</a:t>
            </a:r>
          </a:p>
          <a:p>
            <a:pPr marL="0" indent="0">
              <a:buNone/>
            </a:pPr>
            <a:endParaRPr lang="en-GB" dirty="0" smtClean="0"/>
          </a:p>
          <a:p>
            <a:endParaRPr lang="en-GB" dirty="0"/>
          </a:p>
        </p:txBody>
      </p:sp>
      <p:grpSp>
        <p:nvGrpSpPr>
          <p:cNvPr id="4" name="Group 3"/>
          <p:cNvGrpSpPr/>
          <p:nvPr/>
        </p:nvGrpSpPr>
        <p:grpSpPr>
          <a:xfrm>
            <a:off x="5032774" y="993202"/>
            <a:ext cx="3914774" cy="865789"/>
            <a:chOff x="0" y="0"/>
            <a:chExt cx="3904090" cy="580445"/>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4102"/>
            <a:stretch/>
          </p:blipFill>
          <p:spPr bwMode="auto">
            <a:xfrm>
              <a:off x="2138900" y="31805"/>
              <a:ext cx="1765190" cy="500932"/>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0" y="0"/>
              <a:ext cx="1137036" cy="580445"/>
            </a:xfrm>
            <a:prstGeom prst="rect">
              <a:avLst/>
            </a:prstGeom>
          </p:spPr>
        </p:pic>
        <p:pic>
          <p:nvPicPr>
            <p:cNvPr id="7" name="Picture 6" descr="\\Bradford.Gov.Uk\DataVault\Users\HerbertJ\Pictures\LO JPEG.jpg"/>
            <p:cNvPicPr>
              <a:picLocks noChangeAspect="1"/>
            </p:cNvPicPr>
            <p:nvPr/>
          </p:nvPicPr>
          <p:blipFill rotWithShape="1">
            <a:blip r:embed="rId4" cstate="email">
              <a:extLst>
                <a:ext uri="{28A0092B-C50C-407E-A947-70E740481C1C}">
                  <a14:useLocalDpi xmlns:a14="http://schemas.microsoft.com/office/drawing/2010/main" val="0"/>
                </a:ext>
              </a:extLst>
            </a:blip>
            <a:srcRect l="5690" t="7603" r="4878" b="7503"/>
            <a:stretch/>
          </p:blipFill>
          <p:spPr bwMode="auto">
            <a:xfrm>
              <a:off x="1137036" y="31805"/>
              <a:ext cx="818984" cy="500932"/>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379913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latin typeface="+mn-lt"/>
              </a:rPr>
              <a:t>What are parent/carers telling us?</a:t>
            </a:r>
          </a:p>
        </p:txBody>
      </p:sp>
      <p:sp>
        <p:nvSpPr>
          <p:cNvPr id="3" name="Content Placeholder 2"/>
          <p:cNvSpPr>
            <a:spLocks noGrp="1"/>
          </p:cNvSpPr>
          <p:nvPr>
            <p:ph idx="1"/>
          </p:nvPr>
        </p:nvSpPr>
        <p:spPr/>
        <p:txBody>
          <a:bodyPr>
            <a:normAutofit/>
          </a:bodyPr>
          <a:lstStyle/>
          <a:p>
            <a:r>
              <a:rPr lang="en-GB" sz="1350" dirty="0"/>
              <a:t>Many parents do not know what support is out their for SEND families in the Bradford District.</a:t>
            </a:r>
          </a:p>
          <a:p>
            <a:r>
              <a:rPr lang="en-GB" sz="1350" dirty="0"/>
              <a:t>Many parents feel isolated and struggle to find information, help or advice.</a:t>
            </a:r>
          </a:p>
          <a:p>
            <a:r>
              <a:rPr lang="en-GB" sz="1350" dirty="0"/>
              <a:t>Parents are not being signposted to resources already available.</a:t>
            </a:r>
          </a:p>
          <a:p>
            <a:r>
              <a:rPr lang="en-GB" sz="1350" dirty="0"/>
              <a:t>When families do contact services they do not always get a response or the response they should get.</a:t>
            </a:r>
          </a:p>
          <a:p>
            <a:r>
              <a:rPr lang="en-GB" sz="1350" dirty="0"/>
              <a:t>Many families do not know about the local offer, the SEND Local offer newsletter or what they should expect. Mentioning the local offer is not enough – families need sign posting to specific services on there too.</a:t>
            </a:r>
          </a:p>
          <a:p>
            <a:pPr marL="0" indent="0">
              <a:buNone/>
            </a:pPr>
            <a:endParaRPr lang="en-GB" sz="1350" dirty="0"/>
          </a:p>
          <a:p>
            <a:pPr marL="0" indent="0">
              <a:buNone/>
            </a:pPr>
            <a:r>
              <a:rPr lang="en-GB" sz="1350" b="1" dirty="0"/>
              <a:t>What they want to see happen.</a:t>
            </a:r>
          </a:p>
          <a:p>
            <a:r>
              <a:rPr lang="en-GB" sz="1350" dirty="0"/>
              <a:t>Improved communication.</a:t>
            </a:r>
          </a:p>
          <a:p>
            <a:r>
              <a:rPr lang="en-GB" sz="1350" dirty="0"/>
              <a:t>Better promotion of services available </a:t>
            </a:r>
            <a:r>
              <a:rPr lang="en-GB" sz="1350" dirty="0" err="1"/>
              <a:t>eg</a:t>
            </a:r>
            <a:r>
              <a:rPr lang="en-GB" sz="1350" dirty="0"/>
              <a:t>, short breaks, One Minute Guides.</a:t>
            </a:r>
          </a:p>
          <a:p>
            <a:endParaRPr lang="en-GB" sz="1350" dirty="0"/>
          </a:p>
        </p:txBody>
      </p:sp>
      <p:grpSp>
        <p:nvGrpSpPr>
          <p:cNvPr id="4" name="Group 3"/>
          <p:cNvGrpSpPr/>
          <p:nvPr/>
        </p:nvGrpSpPr>
        <p:grpSpPr>
          <a:xfrm>
            <a:off x="5032774" y="993202"/>
            <a:ext cx="3914774" cy="865789"/>
            <a:chOff x="0" y="0"/>
            <a:chExt cx="3904090" cy="580445"/>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4102"/>
            <a:stretch/>
          </p:blipFill>
          <p:spPr bwMode="auto">
            <a:xfrm>
              <a:off x="2138900" y="31805"/>
              <a:ext cx="1765190" cy="500932"/>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0" y="0"/>
              <a:ext cx="1137036" cy="580445"/>
            </a:xfrm>
            <a:prstGeom prst="rect">
              <a:avLst/>
            </a:prstGeom>
          </p:spPr>
        </p:pic>
        <p:pic>
          <p:nvPicPr>
            <p:cNvPr id="7" name="Picture 6" descr="\\Bradford.Gov.Uk\DataVault\Users\HerbertJ\Pictures\LO JPEG.jpg"/>
            <p:cNvPicPr>
              <a:picLocks noChangeAspect="1"/>
            </p:cNvPicPr>
            <p:nvPr/>
          </p:nvPicPr>
          <p:blipFill rotWithShape="1">
            <a:blip r:embed="rId4" cstate="email">
              <a:extLst>
                <a:ext uri="{28A0092B-C50C-407E-A947-70E740481C1C}">
                  <a14:useLocalDpi xmlns:a14="http://schemas.microsoft.com/office/drawing/2010/main" val="0"/>
                </a:ext>
              </a:extLst>
            </a:blip>
            <a:srcRect l="5690" t="7603" r="4878" b="7503"/>
            <a:stretch/>
          </p:blipFill>
          <p:spPr bwMode="auto">
            <a:xfrm>
              <a:off x="1137036" y="31805"/>
              <a:ext cx="818984" cy="500932"/>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0022799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61746"/>
            <a:ext cx="7886700" cy="463520"/>
          </a:xfrm>
        </p:spPr>
        <p:txBody>
          <a:bodyPr>
            <a:normAutofit fontScale="90000"/>
          </a:bodyPr>
          <a:lstStyle/>
          <a:p>
            <a:r>
              <a:rPr lang="en-GB" sz="2400" dirty="0"/>
              <a:t/>
            </a:r>
            <a:br>
              <a:rPr lang="en-GB" sz="2400" dirty="0"/>
            </a:br>
            <a:r>
              <a:rPr lang="en-GB" sz="2400" b="1" dirty="0"/>
              <a:t>What information is already out there?</a:t>
            </a:r>
            <a:r>
              <a:rPr lang="en-GB" sz="2400" dirty="0"/>
              <a:t/>
            </a:r>
            <a:br>
              <a:rPr lang="en-GB" sz="2400" dirty="0"/>
            </a:br>
            <a:endParaRPr lang="en-GB" sz="2400" dirty="0"/>
          </a:p>
        </p:txBody>
      </p:sp>
      <p:sp>
        <p:nvSpPr>
          <p:cNvPr id="3" name="Content Placeholder 2"/>
          <p:cNvSpPr>
            <a:spLocks noGrp="1"/>
          </p:cNvSpPr>
          <p:nvPr>
            <p:ph sz="half" idx="1"/>
          </p:nvPr>
        </p:nvSpPr>
        <p:spPr/>
        <p:txBody>
          <a:bodyPr/>
          <a:lstStyle/>
          <a:p>
            <a:r>
              <a:rPr lang="en-GB" dirty="0" smtClean="0"/>
              <a:t>Bradford Local Offer.</a:t>
            </a:r>
          </a:p>
          <a:p>
            <a:r>
              <a:rPr lang="en-GB" dirty="0" smtClean="0"/>
              <a:t>SEND Local Offer One Minute Guides - OMGs</a:t>
            </a:r>
          </a:p>
          <a:p>
            <a:r>
              <a:rPr lang="en-GB" dirty="0" smtClean="0"/>
              <a:t>Bradford Local Offer newsletter.</a:t>
            </a:r>
          </a:p>
          <a:p>
            <a:r>
              <a:rPr lang="en-GB" dirty="0" smtClean="0"/>
              <a:t>PFBA</a:t>
            </a:r>
          </a:p>
          <a:p>
            <a:r>
              <a:rPr lang="en-GB" dirty="0" smtClean="0"/>
              <a:t>SENDIASS</a:t>
            </a:r>
          </a:p>
          <a:p>
            <a:r>
              <a:rPr lang="en-GB" dirty="0" smtClean="0"/>
              <a:t>Parent/ Carer Groups.</a:t>
            </a:r>
            <a:endParaRPr lang="en-GB" dirty="0"/>
          </a:p>
        </p:txBody>
      </p:sp>
      <p:sp>
        <p:nvSpPr>
          <p:cNvPr id="8" name="Content Placeholder 7"/>
          <p:cNvSpPr>
            <a:spLocks noGrp="1"/>
          </p:cNvSpPr>
          <p:nvPr>
            <p:ph sz="half" idx="2"/>
          </p:nvPr>
        </p:nvSpPr>
        <p:spPr/>
        <p:txBody>
          <a:bodyPr/>
          <a:lstStyle/>
          <a:p>
            <a:pPr marL="0" indent="0">
              <a:buNone/>
            </a:pPr>
            <a:r>
              <a:rPr lang="en-GB" dirty="0" smtClean="0"/>
              <a:t>Other National Resources.</a:t>
            </a:r>
          </a:p>
          <a:p>
            <a:r>
              <a:rPr lang="en-GB" dirty="0" err="1" smtClean="0"/>
              <a:t>Ipsea</a:t>
            </a:r>
            <a:endParaRPr lang="en-GB" dirty="0" smtClean="0"/>
          </a:p>
          <a:p>
            <a:r>
              <a:rPr lang="en-GB" dirty="0" smtClean="0"/>
              <a:t>Contact A Family</a:t>
            </a:r>
          </a:p>
          <a:p>
            <a:r>
              <a:rPr lang="en-GB" dirty="0" smtClean="0"/>
              <a:t>Family Fund</a:t>
            </a:r>
            <a:endParaRPr lang="en-GB" dirty="0"/>
          </a:p>
        </p:txBody>
      </p:sp>
      <p:grpSp>
        <p:nvGrpSpPr>
          <p:cNvPr id="4" name="Group 3"/>
          <p:cNvGrpSpPr/>
          <p:nvPr/>
        </p:nvGrpSpPr>
        <p:grpSpPr>
          <a:xfrm>
            <a:off x="5032774" y="993202"/>
            <a:ext cx="3914774" cy="865789"/>
            <a:chOff x="0" y="0"/>
            <a:chExt cx="3904090" cy="580445"/>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4102"/>
            <a:stretch/>
          </p:blipFill>
          <p:spPr bwMode="auto">
            <a:xfrm>
              <a:off x="2138900" y="31805"/>
              <a:ext cx="1765190" cy="500932"/>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0" y="0"/>
              <a:ext cx="1137036" cy="580445"/>
            </a:xfrm>
            <a:prstGeom prst="rect">
              <a:avLst/>
            </a:prstGeom>
          </p:spPr>
        </p:pic>
        <p:pic>
          <p:nvPicPr>
            <p:cNvPr id="7" name="Picture 6" descr="\\Bradford.Gov.Uk\DataVault\Users\HerbertJ\Pictures\LO JPEG.jpg"/>
            <p:cNvPicPr>
              <a:picLocks noChangeAspect="1"/>
            </p:cNvPicPr>
            <p:nvPr/>
          </p:nvPicPr>
          <p:blipFill rotWithShape="1">
            <a:blip r:embed="rId5" cstate="email">
              <a:extLst>
                <a:ext uri="{28A0092B-C50C-407E-A947-70E740481C1C}">
                  <a14:useLocalDpi xmlns:a14="http://schemas.microsoft.com/office/drawing/2010/main" val="0"/>
                </a:ext>
              </a:extLst>
            </a:blip>
            <a:srcRect l="5690" t="7603" r="4878" b="7503"/>
            <a:stretch/>
          </p:blipFill>
          <p:spPr bwMode="auto">
            <a:xfrm>
              <a:off x="1137036" y="31805"/>
              <a:ext cx="818984" cy="500932"/>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946781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Medical Needs and Hospital Education Service</a:t>
            </a:r>
          </a:p>
        </p:txBody>
      </p:sp>
      <p:sp>
        <p:nvSpPr>
          <p:cNvPr id="3" name="Subtitle 2"/>
          <p:cNvSpPr>
            <a:spLocks noGrp="1"/>
          </p:cNvSpPr>
          <p:nvPr>
            <p:ph type="subTitle" idx="1"/>
          </p:nvPr>
        </p:nvSpPr>
        <p:spPr>
          <a:xfrm>
            <a:off x="825038" y="4198965"/>
            <a:ext cx="7543800" cy="1066109"/>
          </a:xfrm>
        </p:spPr>
        <p:txBody>
          <a:bodyPr>
            <a:normAutofit lnSpcReduction="10000"/>
          </a:bodyPr>
          <a:lstStyle/>
          <a:p>
            <a:r>
              <a:rPr lang="en-GB" dirty="0"/>
              <a:t>Hannah Whittaker </a:t>
            </a:r>
            <a:r>
              <a:rPr lang="en-GB" dirty="0" smtClean="0"/>
              <a:t>(07974)623628</a:t>
            </a:r>
          </a:p>
          <a:p>
            <a:r>
              <a:rPr lang="en-GB" dirty="0" smtClean="0">
                <a:hlinkClick r:id="rId2"/>
              </a:rPr>
              <a:t>HANNAH.WHITTAKER@BRADFORD.GOV.UK</a:t>
            </a:r>
            <a:endParaRPr lang="en-GB" dirty="0"/>
          </a:p>
          <a:p>
            <a:r>
              <a:rPr lang="en-GB" dirty="0"/>
              <a:t>Service </a:t>
            </a:r>
            <a:r>
              <a:rPr lang="en-GB" dirty="0" smtClean="0"/>
              <a:t>Manager</a:t>
            </a:r>
            <a:endParaRPr lang="en-GB" dirty="0"/>
          </a:p>
        </p:txBody>
      </p:sp>
    </p:spTree>
    <p:extLst>
      <p:ext uri="{BB962C8B-B14F-4D97-AF65-F5344CB8AC3E}">
        <p14:creationId xmlns:p14="http://schemas.microsoft.com/office/powerpoint/2010/main" val="24288930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offer and OMG’s</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Statutory provision of a dedicated website for the local area for all things SEND for families in the district.</a:t>
            </a:r>
          </a:p>
          <a:p>
            <a:r>
              <a:rPr lang="en-GB" dirty="0" smtClean="0"/>
              <a:t>XXX number of services on the website covering short breaks, resourced provisions, SCIL, voluntary sector groups, training and support.</a:t>
            </a:r>
          </a:p>
          <a:p>
            <a:r>
              <a:rPr lang="en-GB" dirty="0" smtClean="0"/>
              <a:t>Specific One Minute Guides ( OMGs) covering the areas families have asked for most help with. </a:t>
            </a:r>
          </a:p>
          <a:p>
            <a:r>
              <a:rPr lang="en-GB" dirty="0" smtClean="0"/>
              <a:t>OMGs printable format so SENCOs working with families can share information direct with families.</a:t>
            </a:r>
          </a:p>
          <a:p>
            <a:r>
              <a:rPr lang="en-GB" dirty="0"/>
              <a:t>One Minute guides are a 1 page document that provide quick, simple and accessible information.</a:t>
            </a:r>
          </a:p>
          <a:p>
            <a:endParaRPr lang="en-GB" dirty="0"/>
          </a:p>
          <a:p>
            <a:endParaRPr lang="en-GB" dirty="0"/>
          </a:p>
          <a:p>
            <a:r>
              <a:rPr lang="en-GB" dirty="0">
                <a:hlinkClick r:id="rId3"/>
              </a:rPr>
              <a:t>https://localoffer.bradford.gov.uk/service/1436-an-introduction--one-minute-guides</a:t>
            </a:r>
            <a:endParaRPr lang="en-GB" dirty="0"/>
          </a:p>
          <a:p>
            <a:endParaRPr lang="en-GB" dirty="0"/>
          </a:p>
        </p:txBody>
      </p:sp>
      <p:grpSp>
        <p:nvGrpSpPr>
          <p:cNvPr id="4" name="Group 3"/>
          <p:cNvGrpSpPr/>
          <p:nvPr/>
        </p:nvGrpSpPr>
        <p:grpSpPr>
          <a:xfrm>
            <a:off x="5032774" y="993202"/>
            <a:ext cx="3914774" cy="865789"/>
            <a:chOff x="0" y="0"/>
            <a:chExt cx="3904090" cy="580445"/>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54102"/>
            <a:stretch/>
          </p:blipFill>
          <p:spPr bwMode="auto">
            <a:xfrm>
              <a:off x="2138900" y="31805"/>
              <a:ext cx="1765190" cy="500932"/>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0" y="0"/>
              <a:ext cx="1137036" cy="580445"/>
            </a:xfrm>
            <a:prstGeom prst="rect">
              <a:avLst/>
            </a:prstGeom>
          </p:spPr>
        </p:pic>
        <p:pic>
          <p:nvPicPr>
            <p:cNvPr id="7" name="Picture 6" descr="\\Bradford.Gov.Uk\DataVault\Users\HerbertJ\Pictures\LO JPEG.jpg"/>
            <p:cNvPicPr>
              <a:picLocks noChangeAspect="1"/>
            </p:cNvPicPr>
            <p:nvPr/>
          </p:nvPicPr>
          <p:blipFill rotWithShape="1">
            <a:blip r:embed="rId6" cstate="email">
              <a:extLst>
                <a:ext uri="{28A0092B-C50C-407E-A947-70E740481C1C}">
                  <a14:useLocalDpi xmlns:a14="http://schemas.microsoft.com/office/drawing/2010/main" val="0"/>
                </a:ext>
              </a:extLst>
            </a:blip>
            <a:srcRect l="5690" t="7603" r="4878" b="7503"/>
            <a:stretch/>
          </p:blipFill>
          <p:spPr bwMode="auto">
            <a:xfrm>
              <a:off x="1137036" y="31805"/>
              <a:ext cx="818984" cy="500932"/>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670883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SEND Local Offer Newsletter</a:t>
            </a:r>
          </a:p>
        </p:txBody>
      </p:sp>
      <p:sp>
        <p:nvSpPr>
          <p:cNvPr id="3" name="Content Placeholder 2"/>
          <p:cNvSpPr>
            <a:spLocks noGrp="1"/>
          </p:cNvSpPr>
          <p:nvPr>
            <p:ph idx="1"/>
          </p:nvPr>
        </p:nvSpPr>
        <p:spPr/>
        <p:txBody>
          <a:bodyPr/>
          <a:lstStyle/>
          <a:p>
            <a:r>
              <a:rPr lang="en-GB" dirty="0" smtClean="0"/>
              <a:t>Monthly e-newsletter sent out to 6000 contacts both parent/ carers and professionals with information and advice from SEND partners and service providers within the district.</a:t>
            </a:r>
          </a:p>
          <a:p>
            <a:r>
              <a:rPr lang="en-GB" dirty="0" smtClean="0"/>
              <a:t>Coproduced with parent/ carer groups to ensure right content is shared at the right time.</a:t>
            </a:r>
          </a:p>
          <a:p>
            <a:endParaRPr lang="en-GB" dirty="0" smtClean="0"/>
          </a:p>
          <a:p>
            <a:endParaRPr lang="en-GB" dirty="0"/>
          </a:p>
        </p:txBody>
      </p:sp>
      <p:grpSp>
        <p:nvGrpSpPr>
          <p:cNvPr id="4" name="Group 3"/>
          <p:cNvGrpSpPr/>
          <p:nvPr/>
        </p:nvGrpSpPr>
        <p:grpSpPr>
          <a:xfrm>
            <a:off x="4905410" y="992862"/>
            <a:ext cx="3914774" cy="865789"/>
            <a:chOff x="0" y="0"/>
            <a:chExt cx="3904090" cy="580445"/>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4102"/>
            <a:stretch/>
          </p:blipFill>
          <p:spPr bwMode="auto">
            <a:xfrm>
              <a:off x="2138900" y="31805"/>
              <a:ext cx="1765190" cy="500932"/>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0" y="0"/>
              <a:ext cx="1137036" cy="580445"/>
            </a:xfrm>
            <a:prstGeom prst="rect">
              <a:avLst/>
            </a:prstGeom>
          </p:spPr>
        </p:pic>
        <p:pic>
          <p:nvPicPr>
            <p:cNvPr id="7" name="Picture 6" descr="\\Bradford.Gov.Uk\DataVault\Users\HerbertJ\Pictures\LO JPEG.jpg"/>
            <p:cNvPicPr>
              <a:picLocks noChangeAspect="1"/>
            </p:cNvPicPr>
            <p:nvPr/>
          </p:nvPicPr>
          <p:blipFill rotWithShape="1">
            <a:blip r:embed="rId5" cstate="email">
              <a:extLst>
                <a:ext uri="{28A0092B-C50C-407E-A947-70E740481C1C}">
                  <a14:useLocalDpi xmlns:a14="http://schemas.microsoft.com/office/drawing/2010/main" val="0"/>
                </a:ext>
              </a:extLst>
            </a:blip>
            <a:srcRect l="5690" t="7603" r="4878" b="7503"/>
            <a:stretch/>
          </p:blipFill>
          <p:spPr bwMode="auto">
            <a:xfrm>
              <a:off x="1137036" y="31805"/>
              <a:ext cx="818984" cy="500932"/>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3677162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Bradford SEND Parent/ Carer Model</a:t>
            </a:r>
          </a:p>
        </p:txBody>
      </p:sp>
      <p:sp>
        <p:nvSpPr>
          <p:cNvPr id="3" name="Content Placeholder 2"/>
          <p:cNvSpPr>
            <a:spLocks noGrp="1"/>
          </p:cNvSpPr>
          <p:nvPr>
            <p:ph idx="1"/>
          </p:nvPr>
        </p:nvSpPr>
        <p:spPr>
          <a:xfrm>
            <a:off x="628650" y="2226469"/>
            <a:ext cx="7886700" cy="3695904"/>
          </a:xfrm>
        </p:spPr>
        <p:txBody>
          <a:bodyPr>
            <a:normAutofit fontScale="62500" lnSpcReduction="20000"/>
          </a:bodyPr>
          <a:lstStyle/>
          <a:p>
            <a:pPr>
              <a:buFontTx/>
              <a:buChar char="-"/>
            </a:pPr>
            <a:r>
              <a:rPr lang="en-GB" dirty="0" smtClean="0"/>
              <a:t>SEND Parent/ Carer Group Network meeting.- All SEND parent/ carer groups leaders invited to termly meetings with SEND Services.</a:t>
            </a:r>
          </a:p>
          <a:p>
            <a:pPr>
              <a:buFontTx/>
              <a:buChar char="-"/>
            </a:pPr>
            <a:r>
              <a:rPr lang="en-GB" dirty="0" smtClean="0"/>
              <a:t>SEND Parent/ Carer Ambassadors- A group of SEND Parent/ carers who meet monthly and support the coproduction of services and resources.</a:t>
            </a:r>
          </a:p>
          <a:p>
            <a:pPr>
              <a:buFontTx/>
              <a:buChar char="-"/>
            </a:pPr>
            <a:r>
              <a:rPr lang="en-GB" dirty="0" smtClean="0"/>
              <a:t>SEND Parent/ Carer </a:t>
            </a:r>
            <a:r>
              <a:rPr lang="en-GB" dirty="0" err="1" smtClean="0"/>
              <a:t>Workstream</a:t>
            </a:r>
            <a:r>
              <a:rPr lang="en-GB" dirty="0" smtClean="0"/>
              <a:t> Reps- SEND Parent/ carers who attend SEND partnership </a:t>
            </a:r>
            <a:r>
              <a:rPr lang="en-GB" dirty="0" err="1" smtClean="0"/>
              <a:t>workstream</a:t>
            </a:r>
            <a:r>
              <a:rPr lang="en-GB" dirty="0" smtClean="0"/>
              <a:t> meetings monthly with services.</a:t>
            </a:r>
          </a:p>
          <a:p>
            <a:pPr>
              <a:buFontTx/>
              <a:buChar char="-"/>
            </a:pPr>
            <a:r>
              <a:rPr lang="en-GB" dirty="0" smtClean="0"/>
              <a:t>SEND Parent/ carer group members- parent/ carer who actively engage with a support group in the Bradford area/ attend training courses/ feedback on services.</a:t>
            </a:r>
          </a:p>
          <a:p>
            <a:pPr>
              <a:buFontTx/>
              <a:buChar char="-"/>
            </a:pPr>
            <a:r>
              <a:rPr lang="en-GB" dirty="0" smtClean="0"/>
              <a:t>SEND Parent/ carer participant- receives newsletter, is aware of the local offer.</a:t>
            </a:r>
          </a:p>
          <a:p>
            <a:pPr marL="0" indent="0">
              <a:buNone/>
            </a:pPr>
            <a:endParaRPr lang="en-GB" dirty="0" smtClean="0"/>
          </a:p>
          <a:p>
            <a:pPr>
              <a:buFontTx/>
              <a:buChar char="-"/>
            </a:pPr>
            <a:endParaRPr lang="en-GB" dirty="0" smtClean="0"/>
          </a:p>
          <a:p>
            <a:pPr>
              <a:buFontTx/>
              <a:buChar char="-"/>
            </a:pPr>
            <a:endParaRPr lang="en-GB" dirty="0"/>
          </a:p>
        </p:txBody>
      </p:sp>
      <p:grpSp>
        <p:nvGrpSpPr>
          <p:cNvPr id="4" name="Group 3"/>
          <p:cNvGrpSpPr/>
          <p:nvPr/>
        </p:nvGrpSpPr>
        <p:grpSpPr>
          <a:xfrm>
            <a:off x="5032774" y="993202"/>
            <a:ext cx="3914774" cy="865789"/>
            <a:chOff x="0" y="0"/>
            <a:chExt cx="3904090" cy="580445"/>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4102"/>
            <a:stretch/>
          </p:blipFill>
          <p:spPr bwMode="auto">
            <a:xfrm>
              <a:off x="2138900" y="31805"/>
              <a:ext cx="1765190" cy="500932"/>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0" y="0"/>
              <a:ext cx="1137036" cy="580445"/>
            </a:xfrm>
            <a:prstGeom prst="rect">
              <a:avLst/>
            </a:prstGeom>
          </p:spPr>
        </p:pic>
        <p:pic>
          <p:nvPicPr>
            <p:cNvPr id="7" name="Picture 6" descr="\\Bradford.Gov.Uk\DataVault\Users\HerbertJ\Pictures\LO JPEG.jpg"/>
            <p:cNvPicPr>
              <a:picLocks noChangeAspect="1"/>
            </p:cNvPicPr>
            <p:nvPr/>
          </p:nvPicPr>
          <p:blipFill rotWithShape="1">
            <a:blip r:embed="rId4" cstate="email">
              <a:extLst>
                <a:ext uri="{28A0092B-C50C-407E-A947-70E740481C1C}">
                  <a14:useLocalDpi xmlns:a14="http://schemas.microsoft.com/office/drawing/2010/main" val="0"/>
                </a:ext>
              </a:extLst>
            </a:blip>
            <a:srcRect l="5690" t="7603" r="4878" b="7503"/>
            <a:stretch/>
          </p:blipFill>
          <p:spPr bwMode="auto">
            <a:xfrm>
              <a:off x="1137036" y="31805"/>
              <a:ext cx="818984" cy="500932"/>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4335738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Coming soon….</a:t>
            </a:r>
            <a:endParaRPr lang="en-GB" dirty="0"/>
          </a:p>
        </p:txBody>
      </p:sp>
      <p:sp>
        <p:nvSpPr>
          <p:cNvPr id="3" name="Content Placeholder 2"/>
          <p:cNvSpPr>
            <a:spLocks noGrp="1"/>
          </p:cNvSpPr>
          <p:nvPr>
            <p:ph idx="1"/>
          </p:nvPr>
        </p:nvSpPr>
        <p:spPr/>
        <p:txBody>
          <a:bodyPr/>
          <a:lstStyle/>
          <a:p>
            <a:pPr marL="0" indent="0">
              <a:buNone/>
            </a:pPr>
            <a:r>
              <a:rPr lang="en-GB" dirty="0" smtClean="0"/>
              <a:t>What is being developed.</a:t>
            </a:r>
          </a:p>
          <a:p>
            <a:r>
              <a:rPr lang="en-GB" dirty="0" smtClean="0"/>
              <a:t>Local offer refresh.</a:t>
            </a:r>
          </a:p>
          <a:p>
            <a:r>
              <a:rPr lang="en-GB" dirty="0" smtClean="0"/>
              <a:t>SEND printed resource for all EHCP families co-produced with SEND Ambassadors.</a:t>
            </a:r>
          </a:p>
          <a:p>
            <a:r>
              <a:rPr lang="en-GB" dirty="0" smtClean="0"/>
              <a:t>CYP Voice Focus Group.</a:t>
            </a:r>
          </a:p>
          <a:p>
            <a:endParaRPr lang="en-GB" dirty="0"/>
          </a:p>
        </p:txBody>
      </p:sp>
      <p:grpSp>
        <p:nvGrpSpPr>
          <p:cNvPr id="4" name="Group 3"/>
          <p:cNvGrpSpPr/>
          <p:nvPr/>
        </p:nvGrpSpPr>
        <p:grpSpPr>
          <a:xfrm>
            <a:off x="5032774" y="993202"/>
            <a:ext cx="3914774" cy="865789"/>
            <a:chOff x="0" y="0"/>
            <a:chExt cx="3904090" cy="580445"/>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4102"/>
            <a:stretch/>
          </p:blipFill>
          <p:spPr bwMode="auto">
            <a:xfrm>
              <a:off x="2138900" y="31805"/>
              <a:ext cx="1765190" cy="500932"/>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0" y="0"/>
              <a:ext cx="1137036" cy="580445"/>
            </a:xfrm>
            <a:prstGeom prst="rect">
              <a:avLst/>
            </a:prstGeom>
          </p:spPr>
        </p:pic>
        <p:pic>
          <p:nvPicPr>
            <p:cNvPr id="7" name="Picture 6" descr="\\Bradford.Gov.Uk\DataVault\Users\HerbertJ\Pictures\LO JPEG.jpg"/>
            <p:cNvPicPr>
              <a:picLocks noChangeAspect="1"/>
            </p:cNvPicPr>
            <p:nvPr/>
          </p:nvPicPr>
          <p:blipFill rotWithShape="1">
            <a:blip r:embed="rId4" cstate="email">
              <a:extLst>
                <a:ext uri="{28A0092B-C50C-407E-A947-70E740481C1C}">
                  <a14:useLocalDpi xmlns:a14="http://schemas.microsoft.com/office/drawing/2010/main" val="0"/>
                </a:ext>
              </a:extLst>
            </a:blip>
            <a:srcRect l="5690" t="7603" r="4878" b="7503"/>
            <a:stretch/>
          </p:blipFill>
          <p:spPr bwMode="auto">
            <a:xfrm>
              <a:off x="1137036" y="31805"/>
              <a:ext cx="818984" cy="500932"/>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9218768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Resources	</a:t>
            </a:r>
            <a:endParaRPr lang="en-GB" dirty="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1372146" y="2400301"/>
            <a:ext cx="6399710" cy="254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defTabSz="685800">
              <a:buNone/>
            </a:pPr>
            <a:r>
              <a:rPr lang="en-GB" altLang="en-US" sz="1800" dirty="0">
                <a:solidFill>
                  <a:prstClr val="black"/>
                </a:solidFill>
                <a:cs typeface="Arial" panose="020B0604020202020204" pitchFamily="34" charset="0"/>
              </a:rPr>
              <a:t>All resources will be made available via the Local Offer.  </a:t>
            </a:r>
          </a:p>
          <a:p>
            <a:pPr algn="ctr" defTabSz="685800">
              <a:buNone/>
            </a:pPr>
            <a:r>
              <a:rPr lang="en-GB" altLang="en-US" sz="1125" dirty="0">
                <a:solidFill>
                  <a:srgbClr val="FF0000"/>
                </a:solidFill>
                <a:cs typeface="Arial" panose="020B0604020202020204" pitchFamily="34" charset="0"/>
                <a:hlinkClick r:id="rId2"/>
              </a:rPr>
              <a:t>https://localoffer.bradford.gov.uk/</a:t>
            </a:r>
            <a:endParaRPr lang="en-GB" altLang="en-US" sz="1125" dirty="0">
              <a:solidFill>
                <a:srgbClr val="FF0000"/>
              </a:solidFill>
              <a:cs typeface="Arial" panose="020B0604020202020204" pitchFamily="34" charset="0"/>
            </a:endParaRPr>
          </a:p>
          <a:p>
            <a:pPr algn="ctr" defTabSz="685800">
              <a:buNone/>
            </a:pPr>
            <a:endParaRPr lang="en-GB" altLang="en-US" sz="1125" dirty="0">
              <a:solidFill>
                <a:srgbClr val="FF0000"/>
              </a:solidFill>
              <a:cs typeface="Arial" panose="020B0604020202020204" pitchFamily="34" charset="0"/>
            </a:endParaRPr>
          </a:p>
          <a:p>
            <a:pPr algn="ctr" defTabSz="685800">
              <a:buNone/>
            </a:pPr>
            <a:r>
              <a:rPr lang="en-GB" altLang="en-US" sz="1800" dirty="0">
                <a:solidFill>
                  <a:prstClr val="black"/>
                </a:solidFill>
              </a:rPr>
              <a:t>If you have any further questions about any of the resources mentioned in this presentation please email </a:t>
            </a:r>
            <a:r>
              <a:rPr lang="en-GB" sz="1200" dirty="0">
                <a:solidFill>
                  <a:prstClr val="black"/>
                </a:solidFill>
                <a:hlinkClick r:id="rId3"/>
              </a:rPr>
              <a:t>SENDTandC@bradford.gov.uk</a:t>
            </a:r>
            <a:endParaRPr lang="en-GB" sz="1200" dirty="0">
              <a:solidFill>
                <a:prstClr val="black"/>
              </a:solidFill>
            </a:endParaRPr>
          </a:p>
          <a:p>
            <a:pPr algn="ctr" defTabSz="685800">
              <a:buNone/>
            </a:pPr>
            <a:endParaRPr lang="en-GB" altLang="en-US" sz="1125" dirty="0">
              <a:solidFill>
                <a:srgbClr val="FF0000"/>
              </a:solidFill>
              <a:cs typeface="Arial" panose="020B0604020202020204" pitchFamily="34" charset="0"/>
            </a:endParaRPr>
          </a:p>
          <a:p>
            <a:pPr algn="ctr" defTabSz="685800">
              <a:buNone/>
            </a:pPr>
            <a:r>
              <a:rPr lang="en-GB" altLang="en-US" sz="1125" dirty="0">
                <a:solidFill>
                  <a:srgbClr val="FF0000"/>
                </a:solidFill>
                <a:latin typeface="Cambria" panose="02040503050406030204" pitchFamily="18" charset="0"/>
              </a:rPr>
              <a:t> </a:t>
            </a:r>
          </a:p>
          <a:p>
            <a:pPr algn="ctr" defTabSz="685800">
              <a:buNone/>
            </a:pPr>
            <a:endParaRPr lang="en-GB" altLang="en-US" sz="1125" dirty="0">
              <a:solidFill>
                <a:prstClr val="black"/>
              </a:solidFill>
              <a:latin typeface="Cambria" panose="02040503050406030204" pitchFamily="18" charset="0"/>
            </a:endParaRPr>
          </a:p>
          <a:p>
            <a:pPr algn="ctr" defTabSz="685800">
              <a:buNone/>
            </a:pPr>
            <a:endParaRPr lang="en-GB" altLang="en-US" sz="1125" dirty="0">
              <a:solidFill>
                <a:prstClr val="black"/>
              </a:solidFill>
              <a:latin typeface="Cambria" panose="02040503050406030204" pitchFamily="18" charset="0"/>
            </a:endParaRPr>
          </a:p>
          <a:p>
            <a:pPr algn="ctr" defTabSz="685800">
              <a:buNone/>
            </a:pPr>
            <a:endParaRPr lang="en-GB" altLang="en-US" sz="1125" dirty="0">
              <a:solidFill>
                <a:prstClr val="black"/>
              </a:solidFill>
              <a:latin typeface="Cambria" panose="02040503050406030204" pitchFamily="18" charset="0"/>
            </a:endParaRPr>
          </a:p>
        </p:txBody>
      </p:sp>
      <p:pic>
        <p:nvPicPr>
          <p:cNvPr id="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9263" y="4108221"/>
            <a:ext cx="2365474" cy="140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5032774" y="993202"/>
            <a:ext cx="3914774" cy="865789"/>
            <a:chOff x="0" y="0"/>
            <a:chExt cx="3904090" cy="580445"/>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54102"/>
            <a:stretch/>
          </p:blipFill>
          <p:spPr bwMode="auto">
            <a:xfrm>
              <a:off x="2138900" y="31805"/>
              <a:ext cx="1765190" cy="500932"/>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0" y="0"/>
              <a:ext cx="1137036" cy="580445"/>
            </a:xfrm>
            <a:prstGeom prst="rect">
              <a:avLst/>
            </a:prstGeom>
          </p:spPr>
        </p:pic>
        <p:pic>
          <p:nvPicPr>
            <p:cNvPr id="9" name="Picture 8" descr="\\Bradford.Gov.Uk\DataVault\Users\HerbertJ\Pictures\LO JPEG.jpg"/>
            <p:cNvPicPr>
              <a:picLocks noChangeAspect="1"/>
            </p:cNvPicPr>
            <p:nvPr/>
          </p:nvPicPr>
          <p:blipFill rotWithShape="1">
            <a:blip r:embed="rId7" cstate="email">
              <a:extLst>
                <a:ext uri="{28A0092B-C50C-407E-A947-70E740481C1C}">
                  <a14:useLocalDpi xmlns:a14="http://schemas.microsoft.com/office/drawing/2010/main" val="0"/>
                </a:ext>
              </a:extLst>
            </a:blip>
            <a:srcRect l="5690" t="7603" r="4878" b="7503"/>
            <a:stretch/>
          </p:blipFill>
          <p:spPr bwMode="auto">
            <a:xfrm>
              <a:off x="1137036" y="31805"/>
              <a:ext cx="818984" cy="500932"/>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909912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b="1" dirty="0"/>
              <a:t>Steps Towards </a:t>
            </a:r>
            <a:r>
              <a:rPr lang="en-GB" b="1" dirty="0" smtClean="0"/>
              <a:t>Neurodiversity</a:t>
            </a:r>
            <a:endParaRPr lang="en-GB" dirty="0"/>
          </a:p>
        </p:txBody>
      </p:sp>
      <p:sp>
        <p:nvSpPr>
          <p:cNvPr id="5" name="Subtitle 4"/>
          <p:cNvSpPr>
            <a:spLocks noGrp="1"/>
          </p:cNvSpPr>
          <p:nvPr>
            <p:ph type="subTitle" idx="1"/>
          </p:nvPr>
        </p:nvSpPr>
        <p:spPr/>
        <p:txBody>
          <a:bodyPr>
            <a:normAutofit fontScale="85000" lnSpcReduction="20000"/>
          </a:bodyPr>
          <a:lstStyle/>
          <a:p>
            <a:r>
              <a:rPr lang="en-GB" b="1" dirty="0"/>
              <a:t>Ruth Dennis - Principal Educational Psychologist / Joe Krasinski  - SEMH Consultant  / Diane Daley</a:t>
            </a:r>
            <a:br>
              <a:rPr lang="en-GB" b="1" dirty="0"/>
            </a:br>
            <a:r>
              <a:rPr lang="en-GB" b="1" dirty="0"/>
              <a:t>General Manager Autism Service, Bradford Teaching Hospitals NHS Foundation Trust</a:t>
            </a:r>
            <a:endParaRPr lang="en-GB" dirty="0"/>
          </a:p>
        </p:txBody>
      </p:sp>
    </p:spTree>
    <p:extLst>
      <p:ext uri="{BB962C8B-B14F-4D97-AF65-F5344CB8AC3E}">
        <p14:creationId xmlns:p14="http://schemas.microsoft.com/office/powerpoint/2010/main" val="24514278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AAEC-DFD1-4B82-8C63-25FFB00A8E0E}"/>
              </a:ext>
            </a:extLst>
          </p:cNvPr>
          <p:cNvSpPr>
            <a:spLocks noGrp="1"/>
          </p:cNvSpPr>
          <p:nvPr>
            <p:ph type="ctrTitle"/>
          </p:nvPr>
        </p:nvSpPr>
        <p:spPr>
          <a:xfrm>
            <a:off x="1110930" y="2821223"/>
            <a:ext cx="6858000" cy="1003251"/>
          </a:xfrm>
        </p:spPr>
        <p:txBody>
          <a:bodyPr>
            <a:normAutofit fontScale="90000"/>
          </a:bodyPr>
          <a:lstStyle/>
          <a:p>
            <a:r>
              <a:rPr lang="en-GB" dirty="0">
                <a:latin typeface="Waverly CF Bold" panose="00000800000000000000" pitchFamily="2" charset="0"/>
              </a:rPr>
              <a:t>DATA 1: Digitally Acting Together As One …</a:t>
            </a:r>
            <a:br>
              <a:rPr lang="en-GB" dirty="0">
                <a:latin typeface="Waverly CF Bold" panose="00000800000000000000" pitchFamily="2" charset="0"/>
              </a:rPr>
            </a:br>
            <a:r>
              <a:rPr lang="en-GB" dirty="0">
                <a:latin typeface="Waverly CF Bold" panose="00000800000000000000" pitchFamily="2" charset="0"/>
              </a:rPr>
              <a:t>on autism and neuro-diversity</a:t>
            </a:r>
          </a:p>
        </p:txBody>
      </p:sp>
      <p:sp>
        <p:nvSpPr>
          <p:cNvPr id="3" name="Subtitle 2">
            <a:extLst>
              <a:ext uri="{FF2B5EF4-FFF2-40B4-BE49-F238E27FC236}">
                <a16:creationId xmlns:a16="http://schemas.microsoft.com/office/drawing/2014/main" id="{BCFD6CE5-9295-4FC6-96F4-D311405685C8}"/>
              </a:ext>
            </a:extLst>
          </p:cNvPr>
          <p:cNvSpPr>
            <a:spLocks noGrp="1"/>
          </p:cNvSpPr>
          <p:nvPr>
            <p:ph type="subTitle" idx="1"/>
          </p:nvPr>
        </p:nvSpPr>
        <p:spPr>
          <a:xfrm>
            <a:off x="1110930" y="4296217"/>
            <a:ext cx="6858000" cy="599733"/>
          </a:xfrm>
        </p:spPr>
        <p:txBody>
          <a:bodyPr>
            <a:normAutofit/>
          </a:bodyPr>
          <a:lstStyle/>
          <a:p>
            <a:r>
              <a:rPr lang="en-GB" sz="2400" b="1" dirty="0">
                <a:latin typeface="Source Sans Pro Light" panose="020B0403030403020204" pitchFamily="34" charset="0"/>
                <a:ea typeface="Source Sans Pro Light" panose="020B0403030403020204" pitchFamily="34" charset="0"/>
              </a:rPr>
              <a:t>SENCO Network 26/01/22</a:t>
            </a:r>
          </a:p>
        </p:txBody>
      </p:sp>
      <p:pic>
        <p:nvPicPr>
          <p:cNvPr id="4" name="Picture 3">
            <a:extLst>
              <a:ext uri="{FF2B5EF4-FFF2-40B4-BE49-F238E27FC236}">
                <a16:creationId xmlns:a16="http://schemas.microsoft.com/office/drawing/2014/main" id="{A26AA6C2-4DAC-4409-BE5E-540DB2A2FBDA}"/>
              </a:ext>
            </a:extLst>
          </p:cNvPr>
          <p:cNvPicPr>
            <a:picLocks noChangeAspect="1"/>
          </p:cNvPicPr>
          <p:nvPr/>
        </p:nvPicPr>
        <p:blipFill>
          <a:blip r:embed="rId2"/>
          <a:stretch>
            <a:fillRect/>
          </a:stretch>
        </p:blipFill>
        <p:spPr>
          <a:xfrm>
            <a:off x="131003" y="1005029"/>
            <a:ext cx="1295385" cy="744717"/>
          </a:xfrm>
          <a:prstGeom prst="rect">
            <a:avLst/>
          </a:prstGeom>
        </p:spPr>
      </p:pic>
      <p:pic>
        <p:nvPicPr>
          <p:cNvPr id="5" name="Google Shape;57;p1">
            <a:extLst>
              <a:ext uri="{FF2B5EF4-FFF2-40B4-BE49-F238E27FC236}">
                <a16:creationId xmlns:a16="http://schemas.microsoft.com/office/drawing/2014/main" id="{6D18ECAC-0AE4-4D02-A722-7954DF3CB10C}"/>
              </a:ext>
            </a:extLst>
          </p:cNvPr>
          <p:cNvPicPr preferRelativeResize="0"/>
          <p:nvPr/>
        </p:nvPicPr>
        <p:blipFill rotWithShape="1">
          <a:blip r:embed="rId3">
            <a:alphaModFix/>
          </a:blip>
          <a:srcRect t="21097" b="22442"/>
          <a:stretch/>
        </p:blipFill>
        <p:spPr>
          <a:xfrm>
            <a:off x="7723383" y="1013050"/>
            <a:ext cx="1166847" cy="728678"/>
          </a:xfrm>
          <a:prstGeom prst="rect">
            <a:avLst/>
          </a:prstGeom>
          <a:noFill/>
          <a:ln>
            <a:noFill/>
          </a:ln>
          <a:effectLst>
            <a:outerShdw blurRad="57150" dist="19050" dir="5400000" algn="bl" rotWithShape="0">
              <a:srgbClr val="000000">
                <a:alpha val="49803"/>
              </a:srgbClr>
            </a:outerShdw>
          </a:effectLst>
        </p:spPr>
      </p:pic>
      <p:pic>
        <p:nvPicPr>
          <p:cNvPr id="7" name="Picture 6" descr="Text&#10;&#10;Description automatically generated">
            <a:extLst>
              <a:ext uri="{FF2B5EF4-FFF2-40B4-BE49-F238E27FC236}">
                <a16:creationId xmlns:a16="http://schemas.microsoft.com/office/drawing/2014/main" id="{C97F4B93-7E1B-45D3-B4CA-7C7B9F89F1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003" y="5229863"/>
            <a:ext cx="1230026" cy="599733"/>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98F887BC-E6E3-4DF9-A75E-7BF827C47A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7352" y="5286147"/>
            <a:ext cx="1762879" cy="487166"/>
          </a:xfrm>
          <a:prstGeom prst="rect">
            <a:avLst/>
          </a:prstGeom>
        </p:spPr>
      </p:pic>
      <p:pic>
        <p:nvPicPr>
          <p:cNvPr id="11" name="Picture 10" descr="Graphical user interface, application, website&#10;&#10;Description automatically generated">
            <a:extLst>
              <a:ext uri="{FF2B5EF4-FFF2-40B4-BE49-F238E27FC236}">
                <a16:creationId xmlns:a16="http://schemas.microsoft.com/office/drawing/2014/main" id="{161BF66E-E272-4DA8-9ACF-EE179ED72653}"/>
              </a:ext>
            </a:extLst>
          </p:cNvPr>
          <p:cNvPicPr>
            <a:picLocks noChangeAspect="1"/>
          </p:cNvPicPr>
          <p:nvPr/>
        </p:nvPicPr>
        <p:blipFill rotWithShape="1">
          <a:blip r:embed="rId6">
            <a:extLst>
              <a:ext uri="{28A0092B-C50C-407E-A947-70E740481C1C}">
                <a14:useLocalDpi xmlns:a14="http://schemas.microsoft.com/office/drawing/2010/main" val="0"/>
              </a:ext>
            </a:extLst>
          </a:blip>
          <a:srcRect l="24715" t="3079" r="1882" b="17649"/>
          <a:stretch/>
        </p:blipFill>
        <p:spPr>
          <a:xfrm>
            <a:off x="3307113" y="5157542"/>
            <a:ext cx="1539350" cy="744377"/>
          </a:xfrm>
          <a:prstGeom prst="rect">
            <a:avLst/>
          </a:prstGeom>
        </p:spPr>
      </p:pic>
      <p:pic>
        <p:nvPicPr>
          <p:cNvPr id="10" name="Picture 9" descr="Bradford Local Offer | Airedale NHS Speech and Language Therapy (children)">
            <a:extLst>
              <a:ext uri="{FF2B5EF4-FFF2-40B4-BE49-F238E27FC236}">
                <a16:creationId xmlns:a16="http://schemas.microsoft.com/office/drawing/2014/main" id="{57FA85F0-CEAA-433D-93A4-1D138962C16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657" b="24667"/>
          <a:stretch/>
        </p:blipFill>
        <p:spPr bwMode="auto">
          <a:xfrm>
            <a:off x="1600050" y="5126109"/>
            <a:ext cx="1468041" cy="8072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Bradford-Teaching-Hospitals-NHS-Foundation-Trust-RGB-BLUE-new-logo-22-Aug-2017  - Better Start Bradford">
            <a:extLst>
              <a:ext uri="{FF2B5EF4-FFF2-40B4-BE49-F238E27FC236}">
                <a16:creationId xmlns:a16="http://schemas.microsoft.com/office/drawing/2014/main" id="{3BA8EE33-D6A5-4C0C-88E0-8ECBA2438A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5484" y="5126107"/>
            <a:ext cx="1802846" cy="80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1750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Been here before…?</a:t>
            </a:r>
            <a:endParaRPr lang="en-GB" dirty="0"/>
          </a:p>
        </p:txBody>
      </p:sp>
      <p:graphicFrame>
        <p:nvGraphicFramePr>
          <p:cNvPr id="5" name="Diagram 4"/>
          <p:cNvGraphicFramePr/>
          <p:nvPr>
            <p:extLst>
              <p:ext uri="{D42A27DB-BD31-4B8C-83A1-F6EECF244321}">
                <p14:modId xmlns:p14="http://schemas.microsoft.com/office/powerpoint/2010/main" val="2594143076"/>
              </p:ext>
            </p:extLst>
          </p:nvPr>
        </p:nvGraphicFramePr>
        <p:xfrm>
          <a:off x="0" y="1314450"/>
          <a:ext cx="8296276" cy="6037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133725" y="2800351"/>
            <a:ext cx="2238375" cy="1754326"/>
          </a:xfrm>
          <a:prstGeom prst="rect">
            <a:avLst/>
          </a:prstGeom>
          <a:noFill/>
        </p:spPr>
        <p:txBody>
          <a:bodyPr wrap="square" rtlCol="0">
            <a:spAutoFit/>
          </a:bodyPr>
          <a:lstStyle/>
          <a:p>
            <a:pPr algn="ctr"/>
            <a:r>
              <a:rPr lang="en-GB" sz="3600" b="1" dirty="0"/>
              <a:t>Autism and Diagnosis</a:t>
            </a:r>
            <a:endParaRPr lang="en-GB" sz="3600" dirty="0"/>
          </a:p>
        </p:txBody>
      </p:sp>
    </p:spTree>
    <p:extLst>
      <p:ext uri="{BB962C8B-B14F-4D97-AF65-F5344CB8AC3E}">
        <p14:creationId xmlns:p14="http://schemas.microsoft.com/office/powerpoint/2010/main" val="1743273412"/>
      </p:ext>
    </p:extLst>
  </p:cSld>
  <p:clrMapOvr>
    <a:masterClrMapping/>
  </p:clrMapOvr>
  <mc:AlternateContent xmlns:mc="http://schemas.openxmlformats.org/markup-compatibility/2006" xmlns:p14="http://schemas.microsoft.com/office/powerpoint/2010/main">
    <mc:Choice Requires="p14">
      <p:transition spd="slow" p14:dur="2000" advTm="61307"/>
    </mc:Choice>
    <mc:Fallback xmlns="">
      <p:transition spd="slow" advTm="61307"/>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D77C2E3-089A-489E-AB1B-E5A41114C6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258" y="894677"/>
            <a:ext cx="1005175" cy="10816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3A8E76D2-D11B-4EE9-9CCC-CF606C9A3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1264" y="857250"/>
            <a:ext cx="1361660" cy="9284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ext&#10;&#10;Description automatically generated">
            <a:extLst>
              <a:ext uri="{FF2B5EF4-FFF2-40B4-BE49-F238E27FC236}">
                <a16:creationId xmlns:a16="http://schemas.microsoft.com/office/drawing/2014/main" id="{EE58C4B7-BD62-4C13-BD55-79B704ABBA87}"/>
              </a:ext>
            </a:extLst>
          </p:cNvPr>
          <p:cNvPicPr>
            <a:picLocks noChangeAspect="1"/>
          </p:cNvPicPr>
          <p:nvPr/>
        </p:nvPicPr>
        <p:blipFill>
          <a:blip r:embed="rId5"/>
          <a:stretch>
            <a:fillRect/>
          </a:stretch>
        </p:blipFill>
        <p:spPr>
          <a:xfrm>
            <a:off x="5075900" y="985811"/>
            <a:ext cx="847316" cy="834926"/>
          </a:xfrm>
          <a:prstGeom prst="rect">
            <a:avLst/>
          </a:prstGeom>
        </p:spPr>
      </p:pic>
      <p:pic>
        <p:nvPicPr>
          <p:cNvPr id="10" name="Picture 9">
            <a:extLst>
              <a:ext uri="{FF2B5EF4-FFF2-40B4-BE49-F238E27FC236}">
                <a16:creationId xmlns:a16="http://schemas.microsoft.com/office/drawing/2014/main" id="{782B0064-8632-4983-B83F-10F4C81CDE09}"/>
              </a:ext>
            </a:extLst>
          </p:cNvPr>
          <p:cNvPicPr>
            <a:picLocks noChangeAspect="1"/>
          </p:cNvPicPr>
          <p:nvPr/>
        </p:nvPicPr>
        <p:blipFill>
          <a:blip r:embed="rId6"/>
          <a:stretch>
            <a:fillRect/>
          </a:stretch>
        </p:blipFill>
        <p:spPr>
          <a:xfrm>
            <a:off x="2607339" y="1109769"/>
            <a:ext cx="1175657" cy="675886"/>
          </a:xfrm>
          <a:prstGeom prst="rect">
            <a:avLst/>
          </a:prstGeom>
        </p:spPr>
      </p:pic>
      <p:grpSp>
        <p:nvGrpSpPr>
          <p:cNvPr id="11" name="Group 10">
            <a:extLst>
              <a:ext uri="{FF2B5EF4-FFF2-40B4-BE49-F238E27FC236}">
                <a16:creationId xmlns:a16="http://schemas.microsoft.com/office/drawing/2014/main" id="{1D98BA52-0841-43B8-9CC2-B13FF8CFA649}"/>
              </a:ext>
            </a:extLst>
          </p:cNvPr>
          <p:cNvGrpSpPr/>
          <p:nvPr/>
        </p:nvGrpSpPr>
        <p:grpSpPr>
          <a:xfrm>
            <a:off x="361833" y="1938907"/>
            <a:ext cx="952601" cy="1290479"/>
            <a:chOff x="0" y="215187"/>
            <a:chExt cx="1005662" cy="1436658"/>
          </a:xfrm>
        </p:grpSpPr>
        <p:sp>
          <p:nvSpPr>
            <p:cNvPr id="12" name="Arrow: Chevron 11">
              <a:extLst>
                <a:ext uri="{FF2B5EF4-FFF2-40B4-BE49-F238E27FC236}">
                  <a16:creationId xmlns:a16="http://schemas.microsoft.com/office/drawing/2014/main" id="{30820175-A940-4D41-85C7-E32384820540}"/>
                </a:ext>
              </a:extLst>
            </p:cNvPr>
            <p:cNvSpPr/>
            <p:nvPr/>
          </p:nvSpPr>
          <p:spPr>
            <a:xfrm rot="5400000">
              <a:off x="-215498" y="430685"/>
              <a:ext cx="1436658" cy="1005661"/>
            </a:xfrm>
            <a:prstGeom prst="chevron">
              <a:avLst/>
            </a:prstGeom>
            <a:solidFill>
              <a:srgbClr val="A80B6F"/>
            </a:solidFill>
            <a:ln>
              <a:solidFill>
                <a:srgbClr val="A80B6F"/>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Arrow: Chevron 4">
              <a:extLst>
                <a:ext uri="{FF2B5EF4-FFF2-40B4-BE49-F238E27FC236}">
                  <a16:creationId xmlns:a16="http://schemas.microsoft.com/office/drawing/2014/main" id="{B5FA4FD3-1BCF-4AE3-A984-9C77780FD9E6}"/>
                </a:ext>
              </a:extLst>
            </p:cNvPr>
            <p:cNvSpPr txBox="1"/>
            <p:nvPr/>
          </p:nvSpPr>
          <p:spPr>
            <a:xfrm>
              <a:off x="1" y="718018"/>
              <a:ext cx="1005661" cy="430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algn="ctr" defTabSz="400050">
                <a:lnSpc>
                  <a:spcPct val="90000"/>
                </a:lnSpc>
                <a:spcBef>
                  <a:spcPct val="0"/>
                </a:spcBef>
                <a:spcAft>
                  <a:spcPct val="35000"/>
                </a:spcAft>
              </a:pPr>
              <a:r>
                <a:rPr lang="en-GB" sz="900">
                  <a:solidFill>
                    <a:prstClr val="white"/>
                  </a:solidFill>
                  <a:latin typeface="Waverly CF Bold" panose="00000800000000000000" pitchFamily="2" charset="0"/>
                  <a:ea typeface="Open Sans" panose="020B0606030504020204" pitchFamily="34" charset="0"/>
                  <a:cs typeface="Open Sans" panose="020B0606030504020204" pitchFamily="34" charset="0"/>
                </a:rPr>
                <a:t>Previous parent/ carer feedback</a:t>
              </a:r>
              <a:endParaRPr lang="en-GB" sz="900">
                <a:solidFill>
                  <a:prstClr val="white"/>
                </a:solidFill>
                <a:latin typeface="Waverly CF Bold" panose="00000800000000000000" pitchFamily="2" charset="0"/>
              </a:endParaRPr>
            </a:p>
          </p:txBody>
        </p:sp>
      </p:grpSp>
      <p:sp>
        <p:nvSpPr>
          <p:cNvPr id="16" name="Rectangle: Top Corners Rounded 4">
            <a:extLst>
              <a:ext uri="{FF2B5EF4-FFF2-40B4-BE49-F238E27FC236}">
                <a16:creationId xmlns:a16="http://schemas.microsoft.com/office/drawing/2014/main" id="{965DD850-7887-423E-95D6-B5E6C9881F61}"/>
              </a:ext>
            </a:extLst>
          </p:cNvPr>
          <p:cNvSpPr txBox="1"/>
          <p:nvPr/>
        </p:nvSpPr>
        <p:spPr>
          <a:xfrm>
            <a:off x="1503725" y="1878644"/>
            <a:ext cx="6002636" cy="1027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214313" lvl="1" indent="-214313" defTabSz="533400">
              <a:lnSpc>
                <a:spcPct val="90000"/>
              </a:lnSpc>
              <a:spcBef>
                <a:spcPct val="0"/>
              </a:spcBef>
              <a:spcAft>
                <a:spcPct val="15000"/>
              </a:spcAft>
              <a:buFont typeface="Wingdings" panose="05000000000000000000" pitchFamily="2" charset="2"/>
              <a:buChar char="Ø"/>
            </a:pPr>
            <a:r>
              <a:rPr lang="en-GB" sz="1050" dirty="0">
                <a:solidFill>
                  <a:prstClr val="black">
                    <a:hueOff val="0"/>
                    <a:satOff val="0"/>
                    <a:lumOff val="0"/>
                    <a:alphaOff val="0"/>
                  </a:prstClr>
                </a:solidFill>
                <a:latin typeface="Source Sans Pro" panose="020B0503030403020204" pitchFamily="34" charset="0"/>
                <a:ea typeface="Source Sans Pro" panose="020B0503030403020204" pitchFamily="34" charset="0"/>
                <a:cs typeface="Open Sans" panose="020B0606030504020204" pitchFamily="34" charset="0"/>
              </a:rPr>
              <a:t>Long and challenging autism diagnosis waitlist</a:t>
            </a:r>
          </a:p>
          <a:p>
            <a:pPr marL="214313" lvl="1" indent="-214313" defTabSz="533400">
              <a:lnSpc>
                <a:spcPct val="90000"/>
              </a:lnSpc>
              <a:spcBef>
                <a:spcPct val="0"/>
              </a:spcBef>
              <a:spcAft>
                <a:spcPct val="15000"/>
              </a:spcAft>
              <a:buFont typeface="Wingdings" panose="05000000000000000000" pitchFamily="2" charset="2"/>
              <a:buChar char="Ø"/>
            </a:pPr>
            <a:r>
              <a:rPr lang="en-GB" sz="1050" dirty="0">
                <a:solidFill>
                  <a:prstClr val="black">
                    <a:hueOff val="0"/>
                    <a:satOff val="0"/>
                    <a:lumOff val="0"/>
                    <a:alphaOff val="0"/>
                  </a:prstClr>
                </a:solidFill>
                <a:latin typeface="Source Sans Pro" panose="020B0503030403020204" pitchFamily="34" charset="0"/>
                <a:ea typeface="Source Sans Pro" panose="020B0503030403020204" pitchFamily="34" charset="0"/>
                <a:cs typeface="Open Sans" panose="020B0606030504020204" pitchFamily="34" charset="0"/>
              </a:rPr>
              <a:t>No/ limited information before and while on the varied waiting lists</a:t>
            </a:r>
          </a:p>
          <a:p>
            <a:pPr marL="214313" lvl="1" indent="-214313" defTabSz="533400">
              <a:lnSpc>
                <a:spcPct val="90000"/>
              </a:lnSpc>
              <a:spcBef>
                <a:spcPct val="0"/>
              </a:spcBef>
              <a:spcAft>
                <a:spcPct val="15000"/>
              </a:spcAft>
              <a:buFont typeface="Wingdings" panose="05000000000000000000" pitchFamily="2" charset="2"/>
              <a:buChar char="Ø"/>
            </a:pPr>
            <a:r>
              <a:rPr lang="en-GB" sz="1050" dirty="0">
                <a:solidFill>
                  <a:prstClr val="black">
                    <a:hueOff val="0"/>
                    <a:satOff val="0"/>
                    <a:lumOff val="0"/>
                    <a:alphaOff val="0"/>
                  </a:prstClr>
                </a:solidFill>
                <a:latin typeface="Source Sans Pro" panose="020B0503030403020204" pitchFamily="34" charset="0"/>
                <a:ea typeface="Source Sans Pro" panose="020B0503030403020204" pitchFamily="34" charset="0"/>
                <a:cs typeface="Open Sans" panose="020B0606030504020204" pitchFamily="34" charset="0"/>
              </a:rPr>
              <a:t>No/ limited support before and once the diagnosis is given</a:t>
            </a:r>
          </a:p>
          <a:p>
            <a:pPr marL="214313" lvl="1" indent="-214313" defTabSz="533400">
              <a:lnSpc>
                <a:spcPct val="90000"/>
              </a:lnSpc>
              <a:spcBef>
                <a:spcPct val="0"/>
              </a:spcBef>
              <a:spcAft>
                <a:spcPct val="15000"/>
              </a:spcAft>
              <a:buFont typeface="Wingdings" panose="05000000000000000000" pitchFamily="2" charset="2"/>
              <a:buChar char="Ø"/>
            </a:pPr>
            <a:r>
              <a:rPr lang="en-GB" sz="1050" dirty="0">
                <a:solidFill>
                  <a:prstClr val="black">
                    <a:hueOff val="0"/>
                    <a:satOff val="0"/>
                    <a:lumOff val="0"/>
                    <a:alphaOff val="0"/>
                  </a:prstClr>
                </a:solidFill>
                <a:latin typeface="Source Sans Pro" panose="020B0503030403020204" pitchFamily="34" charset="0"/>
                <a:ea typeface="Source Sans Pro" panose="020B0503030403020204" pitchFamily="34" charset="0"/>
                <a:cs typeface="Open Sans" panose="020B0606030504020204" pitchFamily="34" charset="0"/>
              </a:rPr>
              <a:t>Poor communication</a:t>
            </a:r>
          </a:p>
          <a:p>
            <a:pPr marL="214313" lvl="1" indent="-214313" defTabSz="533400">
              <a:lnSpc>
                <a:spcPct val="90000"/>
              </a:lnSpc>
              <a:spcBef>
                <a:spcPct val="0"/>
              </a:spcBef>
              <a:spcAft>
                <a:spcPct val="15000"/>
              </a:spcAft>
              <a:buFont typeface="Wingdings" panose="05000000000000000000" pitchFamily="2" charset="2"/>
              <a:buChar char="Ø"/>
            </a:pPr>
            <a:r>
              <a:rPr lang="en-GB" sz="1050" dirty="0">
                <a:solidFill>
                  <a:srgbClr val="283C46"/>
                </a:solidFill>
                <a:latin typeface="Source Sans Pro" panose="020B0503030403020204" pitchFamily="34" charset="0"/>
                <a:ea typeface="Source Sans Pro" panose="020B0503030403020204" pitchFamily="34" charset="0"/>
              </a:rPr>
              <a:t>Lack of staff knowledge (including schools) about the other services and effective signposting</a:t>
            </a:r>
            <a:endParaRPr lang="en-GB" sz="1050" dirty="0">
              <a:solidFill>
                <a:prstClr val="black">
                  <a:hueOff val="0"/>
                  <a:satOff val="0"/>
                  <a:lumOff val="0"/>
                  <a:alphaOff val="0"/>
                </a:prstClr>
              </a:solidFill>
              <a:latin typeface="Source Sans Pro" panose="020B0503030403020204" pitchFamily="34" charset="0"/>
              <a:ea typeface="Source Sans Pro" panose="020B0503030403020204" pitchFamily="34" charset="0"/>
              <a:cs typeface="Open Sans" panose="020B0606030504020204" pitchFamily="34" charset="0"/>
            </a:endParaRPr>
          </a:p>
        </p:txBody>
      </p:sp>
      <p:grpSp>
        <p:nvGrpSpPr>
          <p:cNvPr id="17" name="Group 16">
            <a:extLst>
              <a:ext uri="{FF2B5EF4-FFF2-40B4-BE49-F238E27FC236}">
                <a16:creationId xmlns:a16="http://schemas.microsoft.com/office/drawing/2014/main" id="{CAA9EBA1-0E86-45E3-AF5D-AE9F2716E274}"/>
              </a:ext>
            </a:extLst>
          </p:cNvPr>
          <p:cNvGrpSpPr/>
          <p:nvPr/>
        </p:nvGrpSpPr>
        <p:grpSpPr>
          <a:xfrm>
            <a:off x="361833" y="2767392"/>
            <a:ext cx="952600" cy="1678845"/>
            <a:chOff x="0" y="1612023"/>
            <a:chExt cx="1005662" cy="1846336"/>
          </a:xfrm>
        </p:grpSpPr>
        <p:sp>
          <p:nvSpPr>
            <p:cNvPr id="18" name="Arrow: Chevron 17">
              <a:extLst>
                <a:ext uri="{FF2B5EF4-FFF2-40B4-BE49-F238E27FC236}">
                  <a16:creationId xmlns:a16="http://schemas.microsoft.com/office/drawing/2014/main" id="{A9638A6D-34F4-4B47-936F-CE0B80D66935}"/>
                </a:ext>
              </a:extLst>
            </p:cNvPr>
            <p:cNvSpPr/>
            <p:nvPr/>
          </p:nvSpPr>
          <p:spPr>
            <a:xfrm rot="5400000">
              <a:off x="-420337" y="2032360"/>
              <a:ext cx="1846336" cy="1005661"/>
            </a:xfrm>
            <a:prstGeom prst="chevron">
              <a:avLst/>
            </a:prstGeom>
            <a:solidFill>
              <a:srgbClr val="F49000"/>
            </a:solidFill>
            <a:ln>
              <a:solidFill>
                <a:srgbClr val="F49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Arrow: Chevron 4">
              <a:extLst>
                <a:ext uri="{FF2B5EF4-FFF2-40B4-BE49-F238E27FC236}">
                  <a16:creationId xmlns:a16="http://schemas.microsoft.com/office/drawing/2014/main" id="{E205E2C8-6721-4267-BB15-DC0F917B469A}"/>
                </a:ext>
              </a:extLst>
            </p:cNvPr>
            <p:cNvSpPr txBox="1"/>
            <p:nvPr/>
          </p:nvSpPr>
          <p:spPr>
            <a:xfrm>
              <a:off x="1" y="2114854"/>
              <a:ext cx="1005661" cy="840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68" tIns="6668" rIns="6668" bIns="6668" numCol="1" spcCol="1270" anchor="ctr" anchorCtr="0">
              <a:noAutofit/>
            </a:bodyPr>
            <a:lstStyle/>
            <a:p>
              <a:pPr algn="ctr" defTabSz="466725">
                <a:lnSpc>
                  <a:spcPct val="90000"/>
                </a:lnSpc>
                <a:spcBef>
                  <a:spcPct val="0"/>
                </a:spcBef>
                <a:spcAft>
                  <a:spcPct val="35000"/>
                </a:spcAft>
              </a:pPr>
              <a:r>
                <a:rPr lang="en-GB" sz="1050">
                  <a:solidFill>
                    <a:prstClr val="white"/>
                  </a:solidFill>
                  <a:latin typeface="Waverly CF Bold" panose="00000800000000000000" pitchFamily="2" charset="0"/>
                  <a:ea typeface="Open Sans" panose="020B0606030504020204" pitchFamily="34" charset="0"/>
                  <a:cs typeface="Open Sans" panose="020B0606030504020204" pitchFamily="34" charset="0"/>
                </a:rPr>
                <a:t>So what happened as a result of this?</a:t>
              </a:r>
              <a:endParaRPr lang="en-GB" sz="1050">
                <a:solidFill>
                  <a:prstClr val="white"/>
                </a:solidFill>
                <a:latin typeface="Waverly CF Bold" panose="00000800000000000000" pitchFamily="2" charset="0"/>
              </a:endParaRPr>
            </a:p>
          </p:txBody>
        </p:sp>
      </p:grpSp>
      <p:sp>
        <p:nvSpPr>
          <p:cNvPr id="22" name="TextBox 21">
            <a:extLst>
              <a:ext uri="{FF2B5EF4-FFF2-40B4-BE49-F238E27FC236}">
                <a16:creationId xmlns:a16="http://schemas.microsoft.com/office/drawing/2014/main" id="{E6DAFA6F-DC19-4EE0-BD18-76C506EBCC5C}"/>
              </a:ext>
            </a:extLst>
          </p:cNvPr>
          <p:cNvSpPr txBox="1"/>
          <p:nvPr/>
        </p:nvSpPr>
        <p:spPr>
          <a:xfrm>
            <a:off x="1481238" y="2956865"/>
            <a:ext cx="7340795" cy="1061829"/>
          </a:xfrm>
          <a:prstGeom prst="rect">
            <a:avLst/>
          </a:prstGeom>
          <a:noFill/>
        </p:spPr>
        <p:txBody>
          <a:bodyPr wrap="square">
            <a:spAutoFit/>
          </a:bodyPr>
          <a:lstStyle/>
          <a:p>
            <a:pPr marL="128588" indent="-128588" defTabSz="685800">
              <a:buFont typeface="Wingdings" panose="05000000000000000000" pitchFamily="2" charset="2"/>
              <a:buChar char="ü"/>
            </a:pPr>
            <a:r>
              <a:rPr lang="en-GB" sz="900">
                <a:solidFill>
                  <a:prstClr val="black"/>
                </a:solidFill>
                <a:latin typeface="Source Sans Pro" panose="020B0503030403020204" pitchFamily="34" charset="0"/>
                <a:ea typeface="Source Sans Pro" panose="020B0503030403020204" pitchFamily="34" charset="0"/>
                <a:cs typeface="Open Sans" panose="020B0606030504020204" pitchFamily="34" charset="0"/>
              </a:rPr>
              <a:t>£1.7 million on outsourcing </a:t>
            </a:r>
            <a:r>
              <a:rPr lang="en-GB" sz="900">
                <a:solidFill>
                  <a:prstClr val="black"/>
                </a:solidFill>
                <a:latin typeface="Source Sans Pro" panose="020B0503030403020204" pitchFamily="34" charset="0"/>
                <a:ea typeface="Source Sans Pro" panose="020B0503030403020204" pitchFamily="34" charset="0"/>
              </a:rPr>
              <a:t>diagnostic assessments</a:t>
            </a:r>
            <a:r>
              <a:rPr lang="en-GB" sz="900">
                <a:solidFill>
                  <a:prstClr val="black"/>
                </a:solidFill>
                <a:latin typeface="Source Sans Pro" panose="020B0503030403020204" pitchFamily="34" charset="0"/>
                <a:ea typeface="Source Sans Pro" panose="020B0503030403020204" pitchFamily="34" charset="0"/>
                <a:cs typeface="Open Sans" panose="020B0606030504020204" pitchFamily="34" charset="0"/>
              </a:rPr>
              <a:t> to external providers</a:t>
            </a:r>
            <a:endParaRPr lang="en-GB" sz="900">
              <a:solidFill>
                <a:prstClr val="black"/>
              </a:solidFill>
              <a:latin typeface="Source Sans Pro" panose="020B0503030403020204" pitchFamily="34" charset="0"/>
              <a:ea typeface="Source Sans Pro" panose="020B0503030403020204" pitchFamily="34" charset="0"/>
            </a:endParaRPr>
          </a:p>
          <a:p>
            <a:pPr marL="342900" lvl="1" defTabSz="685800"/>
            <a:r>
              <a:rPr lang="en-GB" sz="900">
                <a:solidFill>
                  <a:prstClr val="black"/>
                </a:solidFill>
                <a:latin typeface="Source Sans Pro" panose="020B0503030403020204" pitchFamily="34" charset="0"/>
                <a:ea typeface="Source Sans Pro" panose="020B0503030403020204" pitchFamily="34" charset="0"/>
                <a:cs typeface="Open Sans" panose="020B0606030504020204" pitchFamily="34" charset="0"/>
              </a:rPr>
              <a:t>to significantly reduce the diagnosis waiting list over the next 12 months (Priority to those waiting the longest) </a:t>
            </a:r>
          </a:p>
          <a:p>
            <a:pPr defTabSz="685800"/>
            <a:r>
              <a:rPr lang="en-GB" sz="900">
                <a:solidFill>
                  <a:prstClr val="black"/>
                </a:solidFill>
                <a:latin typeface="Source Sans Pro" panose="020B0503030403020204" pitchFamily="34" charset="0"/>
                <a:ea typeface="Source Sans Pro" panose="020B0503030403020204" pitchFamily="34" charset="0"/>
              </a:rPr>
              <a:t>               Additional funding to increase ongoing capacity for diagnostic assessments</a:t>
            </a:r>
          </a:p>
          <a:p>
            <a:pPr marL="128588" indent="-128588" defTabSz="685800">
              <a:buFont typeface="Wingdings" panose="05000000000000000000" pitchFamily="2" charset="2"/>
              <a:buChar char="ü"/>
            </a:pPr>
            <a:r>
              <a:rPr lang="en-GB" sz="900">
                <a:solidFill>
                  <a:prstClr val="black"/>
                </a:solidFill>
                <a:latin typeface="Source Sans Pro" panose="020B0503030403020204" pitchFamily="34" charset="0"/>
                <a:ea typeface="Source Sans Pro" panose="020B0503030403020204" pitchFamily="34" charset="0"/>
                <a:cs typeface="Open Sans" panose="020B0606030504020204" pitchFamily="34" charset="0"/>
              </a:rPr>
              <a:t>Info out to families on the waiting lists / post diagnosis via the external providers (created with families)</a:t>
            </a:r>
            <a:endParaRPr lang="en-GB" sz="900">
              <a:solidFill>
                <a:prstClr val="black"/>
              </a:solidFill>
              <a:latin typeface="Source Sans Pro" panose="020B0503030403020204" pitchFamily="34" charset="0"/>
              <a:ea typeface="Source Sans Pro" panose="020B0503030403020204" pitchFamily="34" charset="0"/>
            </a:endParaRPr>
          </a:p>
          <a:p>
            <a:pPr marL="128588" indent="-128588" defTabSz="685800">
              <a:buFont typeface="Wingdings" panose="05000000000000000000" pitchFamily="2" charset="2"/>
              <a:buChar char="ü"/>
            </a:pPr>
            <a:r>
              <a:rPr lang="en-GB" sz="900">
                <a:solidFill>
                  <a:srgbClr val="333333"/>
                </a:solidFill>
                <a:latin typeface="Source Sans Pro" panose="020B0503030403020204" pitchFamily="34" charset="0"/>
                <a:ea typeface="Source Sans Pro" panose="020B0503030403020204" pitchFamily="34" charset="0"/>
                <a:cs typeface="Open Sans" panose="020B0606030504020204" pitchFamily="34" charset="0"/>
                <a:hlinkClick r:id="rId7"/>
              </a:rPr>
              <a:t>Social Communication Interaction &amp; Learning (SCIL) Team </a:t>
            </a:r>
            <a:r>
              <a:rPr lang="en-GB" sz="900">
                <a:solidFill>
                  <a:srgbClr val="333333"/>
                </a:solidFill>
                <a:latin typeface="Source Sans Pro" panose="020B0503030403020204" pitchFamily="34" charset="0"/>
                <a:ea typeface="Source Sans Pro" panose="020B0503030403020204" pitchFamily="34" charset="0"/>
                <a:cs typeface="Open Sans" panose="020B0606030504020204" pitchFamily="34" charset="0"/>
              </a:rPr>
              <a:t>- </a:t>
            </a:r>
            <a:endParaRPr lang="en-GB" sz="900">
              <a:solidFill>
                <a:prstClr val="black"/>
              </a:solidFill>
              <a:latin typeface="Source Sans Pro" panose="020B0503030403020204" pitchFamily="34" charset="0"/>
              <a:ea typeface="Source Sans Pro" panose="020B0503030403020204" pitchFamily="34" charset="0"/>
              <a:cs typeface="Open Sans" panose="020B0606030504020204" pitchFamily="34" charset="0"/>
            </a:endParaRPr>
          </a:p>
          <a:p>
            <a:pPr marL="342900" lvl="1" defTabSz="685800"/>
            <a:r>
              <a:rPr lang="en-GB" sz="900">
                <a:solidFill>
                  <a:prstClr val="black"/>
                </a:solidFill>
                <a:latin typeface="Source Sans Pro" panose="020B0503030403020204" pitchFamily="34" charset="0"/>
                <a:ea typeface="Source Sans Pro" panose="020B0503030403020204" pitchFamily="34" charset="0"/>
                <a:cs typeface="Open Sans" panose="020B0606030504020204" pitchFamily="34" charset="0"/>
              </a:rPr>
              <a:t>- pro actively working with schools on a “graduated response” (inclusive practice for ALL pupils; what works well for those with autism in the classroom)</a:t>
            </a:r>
          </a:p>
          <a:p>
            <a:pPr marL="342900" lvl="1" defTabSz="685800"/>
            <a:r>
              <a:rPr lang="en-GB" sz="900">
                <a:solidFill>
                  <a:prstClr val="black"/>
                </a:solidFill>
                <a:latin typeface="Source Sans Pro" panose="020B0503030403020204" pitchFamily="34" charset="0"/>
                <a:ea typeface="Source Sans Pro" panose="020B0503030403020204" pitchFamily="34" charset="0"/>
                <a:cs typeface="Open Sans" panose="020B0606030504020204" pitchFamily="34" charset="0"/>
              </a:rPr>
              <a:t>- Team is often alerted when a child or young person gets a diagnosis and Team contacts relevant school and letter to parent/ carer</a:t>
            </a:r>
          </a:p>
        </p:txBody>
      </p:sp>
      <p:grpSp>
        <p:nvGrpSpPr>
          <p:cNvPr id="23" name="Group 22">
            <a:extLst>
              <a:ext uri="{FF2B5EF4-FFF2-40B4-BE49-F238E27FC236}">
                <a16:creationId xmlns:a16="http://schemas.microsoft.com/office/drawing/2014/main" id="{E01844C5-6910-4B57-9A07-AC3C0124591F}"/>
              </a:ext>
            </a:extLst>
          </p:cNvPr>
          <p:cNvGrpSpPr/>
          <p:nvPr/>
        </p:nvGrpSpPr>
        <p:grpSpPr>
          <a:xfrm>
            <a:off x="361833" y="3984167"/>
            <a:ext cx="952599" cy="1244532"/>
            <a:chOff x="0" y="3295826"/>
            <a:chExt cx="1005662" cy="1436658"/>
          </a:xfrm>
        </p:grpSpPr>
        <p:sp>
          <p:nvSpPr>
            <p:cNvPr id="24" name="Arrow: Chevron 23">
              <a:extLst>
                <a:ext uri="{FF2B5EF4-FFF2-40B4-BE49-F238E27FC236}">
                  <a16:creationId xmlns:a16="http://schemas.microsoft.com/office/drawing/2014/main" id="{E5BC16D4-14BA-4B8A-AEE6-0A24DC1BBA4E}"/>
                </a:ext>
              </a:extLst>
            </p:cNvPr>
            <p:cNvSpPr/>
            <p:nvPr/>
          </p:nvSpPr>
          <p:spPr>
            <a:xfrm rot="5400000">
              <a:off x="-215498" y="3511324"/>
              <a:ext cx="1436658" cy="1005661"/>
            </a:xfrm>
            <a:prstGeom prst="chevron">
              <a:avLst/>
            </a:prstGeom>
            <a:solidFill>
              <a:srgbClr val="019F93"/>
            </a:solidFill>
            <a:ln>
              <a:solidFill>
                <a:srgbClr val="019F9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Arrow: Chevron 4">
              <a:extLst>
                <a:ext uri="{FF2B5EF4-FFF2-40B4-BE49-F238E27FC236}">
                  <a16:creationId xmlns:a16="http://schemas.microsoft.com/office/drawing/2014/main" id="{52751847-81A8-4295-AD87-391C4D84C36F}"/>
                </a:ext>
              </a:extLst>
            </p:cNvPr>
            <p:cNvSpPr txBox="1"/>
            <p:nvPr/>
          </p:nvSpPr>
          <p:spPr>
            <a:xfrm>
              <a:off x="1" y="3798657"/>
              <a:ext cx="1005661" cy="430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39" tIns="5239" rIns="5239" bIns="5239" numCol="1" spcCol="1270" anchor="ctr" anchorCtr="0">
              <a:noAutofit/>
            </a:bodyPr>
            <a:lstStyle/>
            <a:p>
              <a:pPr algn="ctr" defTabSz="366713">
                <a:lnSpc>
                  <a:spcPct val="90000"/>
                </a:lnSpc>
                <a:spcBef>
                  <a:spcPct val="0"/>
                </a:spcBef>
                <a:spcAft>
                  <a:spcPct val="35000"/>
                </a:spcAft>
              </a:pPr>
              <a:r>
                <a:rPr lang="en-GB" sz="825">
                  <a:solidFill>
                    <a:prstClr val="white"/>
                  </a:solidFill>
                  <a:latin typeface="Waverly CF Bold" panose="00000800000000000000" pitchFamily="2" charset="0"/>
                </a:rPr>
                <a:t>Now What? (So it doesn’t happen again)</a:t>
              </a:r>
            </a:p>
          </p:txBody>
        </p:sp>
      </p:grpSp>
      <p:sp>
        <p:nvSpPr>
          <p:cNvPr id="26" name="TextBox 25">
            <a:extLst>
              <a:ext uri="{FF2B5EF4-FFF2-40B4-BE49-F238E27FC236}">
                <a16:creationId xmlns:a16="http://schemas.microsoft.com/office/drawing/2014/main" id="{74ED9239-4CEA-4D0C-8B63-809B915D12D0}"/>
              </a:ext>
            </a:extLst>
          </p:cNvPr>
          <p:cNvSpPr txBox="1"/>
          <p:nvPr/>
        </p:nvSpPr>
        <p:spPr>
          <a:xfrm>
            <a:off x="1503725" y="4256126"/>
            <a:ext cx="4571298" cy="600164"/>
          </a:xfrm>
          <a:prstGeom prst="rect">
            <a:avLst/>
          </a:prstGeom>
          <a:noFill/>
        </p:spPr>
        <p:txBody>
          <a:bodyPr wrap="square">
            <a:spAutoFit/>
          </a:bodyPr>
          <a:lstStyle/>
          <a:p>
            <a:pPr marL="214313" indent="-214313" defTabSz="685800">
              <a:buFont typeface="Wingdings" panose="05000000000000000000" pitchFamily="2" charset="2"/>
              <a:buChar char="ü"/>
            </a:pPr>
            <a:r>
              <a:rPr lang="en-GB" sz="1200">
                <a:solidFill>
                  <a:prstClr val="black"/>
                </a:solidFill>
                <a:latin typeface="Source Sans Pro" panose="020B0503030403020204" pitchFamily="34" charset="0"/>
                <a:ea typeface="Source Sans Pro" panose="020B0503030403020204" pitchFamily="34" charset="0"/>
              </a:rPr>
              <a:t>Creating DATA1 Project:</a:t>
            </a:r>
            <a:endParaRPr lang="en-GB" sz="750">
              <a:solidFill>
                <a:prstClr val="black"/>
              </a:solidFill>
              <a:latin typeface="Source Sans Pro" panose="020B0503030403020204" pitchFamily="34" charset="0"/>
              <a:ea typeface="Source Sans Pro" panose="020B0503030403020204" pitchFamily="34" charset="0"/>
            </a:endParaRPr>
          </a:p>
          <a:p>
            <a:pPr marL="342900" lvl="1" defTabSz="685800"/>
            <a:r>
              <a:rPr lang="en-GB" sz="1050">
                <a:solidFill>
                  <a:prstClr val="black"/>
                </a:solidFill>
                <a:latin typeface="Source Sans Pro" panose="020B0503030403020204" pitchFamily="34" charset="0"/>
                <a:ea typeface="Source Sans Pro" panose="020B0503030403020204" pitchFamily="34" charset="0"/>
              </a:rPr>
              <a:t>Quicker, easier, reduced need for diagnostic assessment to get suitable support, co creation and communication; data driven</a:t>
            </a:r>
            <a:endParaRPr lang="en-GB" sz="675">
              <a:solidFill>
                <a:prstClr val="black"/>
              </a:solidFill>
              <a:latin typeface="Source Sans Pro" panose="020B0503030403020204" pitchFamily="34" charset="0"/>
              <a:ea typeface="Source Sans Pro" panose="020B0503030403020204" pitchFamily="34" charset="0"/>
            </a:endParaRPr>
          </a:p>
        </p:txBody>
      </p:sp>
      <p:sp>
        <p:nvSpPr>
          <p:cNvPr id="28" name="Rectangle: Rounded Corners 27">
            <a:extLst>
              <a:ext uri="{FF2B5EF4-FFF2-40B4-BE49-F238E27FC236}">
                <a16:creationId xmlns:a16="http://schemas.microsoft.com/office/drawing/2014/main" id="{14FF5EB9-A71F-4376-8C62-A3EEB9605406}"/>
              </a:ext>
            </a:extLst>
          </p:cNvPr>
          <p:cNvSpPr/>
          <p:nvPr/>
        </p:nvSpPr>
        <p:spPr>
          <a:xfrm>
            <a:off x="1405502" y="1938907"/>
            <a:ext cx="7173309" cy="93787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9" name="Rectangle: Rounded Corners 28">
            <a:extLst>
              <a:ext uri="{FF2B5EF4-FFF2-40B4-BE49-F238E27FC236}">
                <a16:creationId xmlns:a16="http://schemas.microsoft.com/office/drawing/2014/main" id="{44FB9DC2-C7D5-4935-847B-6F1112FFC912}"/>
              </a:ext>
            </a:extLst>
          </p:cNvPr>
          <p:cNvSpPr/>
          <p:nvPr/>
        </p:nvSpPr>
        <p:spPr>
          <a:xfrm>
            <a:off x="1405501" y="2953223"/>
            <a:ext cx="7219592" cy="1197855"/>
          </a:xfrm>
          <a:prstGeom prst="roundRect">
            <a:avLst/>
          </a:prstGeom>
          <a:noFill/>
          <a:ln>
            <a:solidFill>
              <a:srgbClr val="F4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0" name="Rectangle: Rounded Corners 29">
            <a:extLst>
              <a:ext uri="{FF2B5EF4-FFF2-40B4-BE49-F238E27FC236}">
                <a16:creationId xmlns:a16="http://schemas.microsoft.com/office/drawing/2014/main" id="{9D66DE3D-3AEC-4F26-95F7-E66A629F9FA9}"/>
              </a:ext>
            </a:extLst>
          </p:cNvPr>
          <p:cNvSpPr/>
          <p:nvPr/>
        </p:nvSpPr>
        <p:spPr>
          <a:xfrm>
            <a:off x="1405501" y="4265818"/>
            <a:ext cx="7219592" cy="681229"/>
          </a:xfrm>
          <a:prstGeom prst="roundRect">
            <a:avLst/>
          </a:prstGeom>
          <a:noFill/>
          <a:ln>
            <a:solidFill>
              <a:srgbClr val="019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Tree>
    <p:extLst>
      <p:ext uri="{BB962C8B-B14F-4D97-AF65-F5344CB8AC3E}">
        <p14:creationId xmlns:p14="http://schemas.microsoft.com/office/powerpoint/2010/main" val="39908985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AAEC-DFD1-4B82-8C63-25FFB00A8E0E}"/>
              </a:ext>
            </a:extLst>
          </p:cNvPr>
          <p:cNvSpPr>
            <a:spLocks noGrp="1"/>
          </p:cNvSpPr>
          <p:nvPr>
            <p:ph type="ctrTitle"/>
          </p:nvPr>
        </p:nvSpPr>
        <p:spPr>
          <a:xfrm>
            <a:off x="866003" y="2068918"/>
            <a:ext cx="6858000" cy="1003251"/>
          </a:xfrm>
        </p:spPr>
        <p:txBody>
          <a:bodyPr>
            <a:normAutofit/>
          </a:bodyPr>
          <a:lstStyle/>
          <a:p>
            <a:r>
              <a:rPr lang="en-GB" dirty="0">
                <a:latin typeface="Waverly CF Bold" panose="00000800000000000000" pitchFamily="2" charset="0"/>
              </a:rPr>
              <a:t>Thanks</a:t>
            </a:r>
          </a:p>
        </p:txBody>
      </p:sp>
      <p:sp>
        <p:nvSpPr>
          <p:cNvPr id="3" name="Subtitle 2">
            <a:extLst>
              <a:ext uri="{FF2B5EF4-FFF2-40B4-BE49-F238E27FC236}">
                <a16:creationId xmlns:a16="http://schemas.microsoft.com/office/drawing/2014/main" id="{BCFD6CE5-9295-4FC6-96F4-D311405685C8}"/>
              </a:ext>
            </a:extLst>
          </p:cNvPr>
          <p:cNvSpPr>
            <a:spLocks noGrp="1"/>
          </p:cNvSpPr>
          <p:nvPr>
            <p:ph type="subTitle" idx="1"/>
          </p:nvPr>
        </p:nvSpPr>
        <p:spPr>
          <a:xfrm>
            <a:off x="866003" y="3326712"/>
            <a:ext cx="6858000" cy="1462370"/>
          </a:xfrm>
        </p:spPr>
        <p:txBody>
          <a:bodyPr>
            <a:normAutofit/>
          </a:bodyPr>
          <a:lstStyle/>
          <a:p>
            <a:r>
              <a:rPr lang="en-GB" sz="2400" dirty="0">
                <a:latin typeface="Source Sans Pro Light" panose="020B0403030403020204" pitchFamily="34" charset="0"/>
                <a:ea typeface="Source Sans Pro Light" panose="020B0403030403020204" pitchFamily="34" charset="0"/>
              </a:rPr>
              <a:t>Autism Information Poll</a:t>
            </a:r>
          </a:p>
          <a:p>
            <a:r>
              <a:rPr lang="en-GB" sz="2400" dirty="0">
                <a:latin typeface="Source Sans Pro Light" panose="020B0403030403020204" pitchFamily="34" charset="0"/>
                <a:ea typeface="Source Sans Pro Light" panose="020B0403030403020204" pitchFamily="34" charset="0"/>
              </a:rPr>
              <a:t>Brief Summary</a:t>
            </a:r>
          </a:p>
          <a:p>
            <a:pPr marL="342900" indent="-342900" algn="l">
              <a:buFont typeface="+mj-lt"/>
              <a:buAutoNum type="arabicPeriod"/>
            </a:pPr>
            <a:endParaRPr lang="en-GB" dirty="0">
              <a:latin typeface="Source Sans Pro Light" panose="020B0403030403020204" pitchFamily="34" charset="0"/>
              <a:ea typeface="Source Sans Pro Light" panose="020B0403030403020204" pitchFamily="34" charset="0"/>
            </a:endParaRPr>
          </a:p>
        </p:txBody>
      </p:sp>
      <p:pic>
        <p:nvPicPr>
          <p:cNvPr id="4" name="Picture 3">
            <a:extLst>
              <a:ext uri="{FF2B5EF4-FFF2-40B4-BE49-F238E27FC236}">
                <a16:creationId xmlns:a16="http://schemas.microsoft.com/office/drawing/2014/main" id="{A26AA6C2-4DAC-4409-BE5E-540DB2A2FBDA}"/>
              </a:ext>
            </a:extLst>
          </p:cNvPr>
          <p:cNvPicPr>
            <a:picLocks noChangeAspect="1"/>
          </p:cNvPicPr>
          <p:nvPr/>
        </p:nvPicPr>
        <p:blipFill>
          <a:blip r:embed="rId2"/>
          <a:stretch>
            <a:fillRect/>
          </a:stretch>
        </p:blipFill>
        <p:spPr>
          <a:xfrm>
            <a:off x="131003" y="1005029"/>
            <a:ext cx="1295385" cy="744717"/>
          </a:xfrm>
          <a:prstGeom prst="rect">
            <a:avLst/>
          </a:prstGeom>
        </p:spPr>
      </p:pic>
      <p:pic>
        <p:nvPicPr>
          <p:cNvPr id="5" name="Google Shape;57;p1">
            <a:extLst>
              <a:ext uri="{FF2B5EF4-FFF2-40B4-BE49-F238E27FC236}">
                <a16:creationId xmlns:a16="http://schemas.microsoft.com/office/drawing/2014/main" id="{6D18ECAC-0AE4-4D02-A722-7954DF3CB10C}"/>
              </a:ext>
            </a:extLst>
          </p:cNvPr>
          <p:cNvPicPr preferRelativeResize="0"/>
          <p:nvPr/>
        </p:nvPicPr>
        <p:blipFill rotWithShape="1">
          <a:blip r:embed="rId3">
            <a:alphaModFix/>
          </a:blip>
          <a:srcRect t="21097" b="22442"/>
          <a:stretch/>
        </p:blipFill>
        <p:spPr>
          <a:xfrm>
            <a:off x="7723383" y="1013050"/>
            <a:ext cx="1166847" cy="728678"/>
          </a:xfrm>
          <a:prstGeom prst="rect">
            <a:avLst/>
          </a:prstGeom>
          <a:noFill/>
          <a:ln>
            <a:noFill/>
          </a:ln>
          <a:effectLst>
            <a:outerShdw blurRad="57150" dist="19050" dir="5400000" algn="bl" rotWithShape="0">
              <a:srgbClr val="000000">
                <a:alpha val="49803"/>
              </a:srgbClr>
            </a:outerShdw>
          </a:effectLst>
        </p:spPr>
      </p:pic>
      <p:pic>
        <p:nvPicPr>
          <p:cNvPr id="7" name="Picture 6" descr="Text&#10;&#10;Description automatically generated">
            <a:extLst>
              <a:ext uri="{FF2B5EF4-FFF2-40B4-BE49-F238E27FC236}">
                <a16:creationId xmlns:a16="http://schemas.microsoft.com/office/drawing/2014/main" id="{C97F4B93-7E1B-45D3-B4CA-7C7B9F89F1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003" y="5271519"/>
            <a:ext cx="1230026" cy="599733"/>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98F887BC-E6E3-4DF9-A75E-7BF827C47A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7352" y="5327803"/>
            <a:ext cx="1762879" cy="487166"/>
          </a:xfrm>
          <a:prstGeom prst="rect">
            <a:avLst/>
          </a:prstGeom>
        </p:spPr>
      </p:pic>
      <p:pic>
        <p:nvPicPr>
          <p:cNvPr id="11" name="Picture 10" descr="Graphical user interface, application, website&#10;&#10;Description automatically generated">
            <a:extLst>
              <a:ext uri="{FF2B5EF4-FFF2-40B4-BE49-F238E27FC236}">
                <a16:creationId xmlns:a16="http://schemas.microsoft.com/office/drawing/2014/main" id="{161BF66E-E272-4DA8-9ACF-EE179ED72653}"/>
              </a:ext>
            </a:extLst>
          </p:cNvPr>
          <p:cNvPicPr>
            <a:picLocks noChangeAspect="1"/>
          </p:cNvPicPr>
          <p:nvPr/>
        </p:nvPicPr>
        <p:blipFill rotWithShape="1">
          <a:blip r:embed="rId6">
            <a:extLst>
              <a:ext uri="{28A0092B-C50C-407E-A947-70E740481C1C}">
                <a14:useLocalDpi xmlns:a14="http://schemas.microsoft.com/office/drawing/2010/main" val="0"/>
              </a:ext>
            </a:extLst>
          </a:blip>
          <a:srcRect l="24715" t="3079" r="1882" b="17649"/>
          <a:stretch/>
        </p:blipFill>
        <p:spPr>
          <a:xfrm>
            <a:off x="3770256" y="5199198"/>
            <a:ext cx="1539350" cy="744377"/>
          </a:xfrm>
          <a:prstGeom prst="rect">
            <a:avLst/>
          </a:prstGeom>
        </p:spPr>
      </p:pic>
    </p:spTree>
    <p:extLst>
      <p:ext uri="{BB962C8B-B14F-4D97-AF65-F5344CB8AC3E}">
        <p14:creationId xmlns:p14="http://schemas.microsoft.com/office/powerpoint/2010/main" val="3062729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1215737" y="1389362"/>
            <a:ext cx="6390409" cy="3869630"/>
          </a:xfrm>
          <a:prstGeom prst="rect">
            <a:avLst/>
          </a:prstGeom>
        </p:spPr>
      </p:pic>
    </p:spTree>
    <p:extLst>
      <p:ext uri="{BB962C8B-B14F-4D97-AF65-F5344CB8AC3E}">
        <p14:creationId xmlns:p14="http://schemas.microsoft.com/office/powerpoint/2010/main" val="34088635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308909-F75F-4311-B576-1800BDE8AA41}"/>
              </a:ext>
            </a:extLst>
          </p:cNvPr>
          <p:cNvPicPr>
            <a:picLocks noChangeAspect="1"/>
          </p:cNvPicPr>
          <p:nvPr/>
        </p:nvPicPr>
        <p:blipFill>
          <a:blip r:embed="rId3"/>
          <a:stretch>
            <a:fillRect/>
          </a:stretch>
        </p:blipFill>
        <p:spPr>
          <a:xfrm>
            <a:off x="84874" y="979411"/>
            <a:ext cx="1247999" cy="717475"/>
          </a:xfrm>
          <a:prstGeom prst="rect">
            <a:avLst/>
          </a:prstGeom>
        </p:spPr>
      </p:pic>
      <p:graphicFrame>
        <p:nvGraphicFramePr>
          <p:cNvPr id="2" name="Diagram 1">
            <a:extLst>
              <a:ext uri="{FF2B5EF4-FFF2-40B4-BE49-F238E27FC236}">
                <a16:creationId xmlns:a16="http://schemas.microsoft.com/office/drawing/2014/main" id="{F12C0EAE-6D3A-43B0-9B48-A6FA6669F629}"/>
              </a:ext>
            </a:extLst>
          </p:cNvPr>
          <p:cNvGraphicFramePr/>
          <p:nvPr>
            <p:extLst/>
          </p:nvPr>
        </p:nvGraphicFramePr>
        <p:xfrm>
          <a:off x="1654194" y="1090485"/>
          <a:ext cx="6870911" cy="49102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Google Shape;57;p1">
            <a:extLst>
              <a:ext uri="{FF2B5EF4-FFF2-40B4-BE49-F238E27FC236}">
                <a16:creationId xmlns:a16="http://schemas.microsoft.com/office/drawing/2014/main" id="{37A42E43-B5C3-4A8A-8BAE-2B5DC81D0D1E}"/>
              </a:ext>
            </a:extLst>
          </p:cNvPr>
          <p:cNvPicPr preferRelativeResize="0"/>
          <p:nvPr/>
        </p:nvPicPr>
        <p:blipFill rotWithShape="1">
          <a:blip r:embed="rId9">
            <a:alphaModFix/>
          </a:blip>
          <a:srcRect t="21097" b="22442"/>
          <a:stretch/>
        </p:blipFill>
        <p:spPr>
          <a:xfrm>
            <a:off x="7851304" y="940614"/>
            <a:ext cx="1103917" cy="717474"/>
          </a:xfrm>
          <a:prstGeom prst="rect">
            <a:avLst/>
          </a:prstGeom>
          <a:noFill/>
          <a:ln>
            <a:noFill/>
          </a:ln>
          <a:effectLst>
            <a:outerShdw blurRad="57150" dist="19050" dir="5400000" algn="bl" rotWithShape="0">
              <a:srgbClr val="000000">
                <a:alpha val="49803"/>
              </a:srgbClr>
            </a:outerShdw>
          </a:effectLst>
        </p:spPr>
      </p:pic>
      <p:grpSp>
        <p:nvGrpSpPr>
          <p:cNvPr id="7" name="Group 6">
            <a:extLst>
              <a:ext uri="{FF2B5EF4-FFF2-40B4-BE49-F238E27FC236}">
                <a16:creationId xmlns:a16="http://schemas.microsoft.com/office/drawing/2014/main" id="{8290EBC1-11E2-4A00-BD1F-823DCCE3E163}"/>
              </a:ext>
            </a:extLst>
          </p:cNvPr>
          <p:cNvGrpSpPr/>
          <p:nvPr/>
        </p:nvGrpSpPr>
        <p:grpSpPr>
          <a:xfrm>
            <a:off x="325496" y="2194401"/>
            <a:ext cx="847800" cy="612835"/>
            <a:chOff x="-59164" y="4414724"/>
            <a:chExt cx="1414046" cy="1044824"/>
          </a:xfrm>
          <a:solidFill>
            <a:schemeClr val="bg2"/>
          </a:solidFill>
        </p:grpSpPr>
        <p:sp>
          <p:nvSpPr>
            <p:cNvPr id="8" name="Rectangle: Rounded Corners 7">
              <a:extLst>
                <a:ext uri="{FF2B5EF4-FFF2-40B4-BE49-F238E27FC236}">
                  <a16:creationId xmlns:a16="http://schemas.microsoft.com/office/drawing/2014/main" id="{BAE1D2E0-EB58-448E-A77B-00ABA7C988A6}"/>
                </a:ext>
              </a:extLst>
            </p:cNvPr>
            <p:cNvSpPr/>
            <p:nvPr/>
          </p:nvSpPr>
          <p:spPr>
            <a:xfrm>
              <a:off x="-59164" y="4414724"/>
              <a:ext cx="1414046" cy="104482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0C75E9D3-82DC-4E08-B91D-55685FB89080}"/>
                </a:ext>
              </a:extLst>
            </p:cNvPr>
            <p:cNvSpPr txBox="1"/>
            <p:nvPr/>
          </p:nvSpPr>
          <p:spPr>
            <a:xfrm>
              <a:off x="-28562" y="4445326"/>
              <a:ext cx="1352842" cy="9836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716" tIns="15716" rIns="15716" bIns="15716" numCol="1" spcCol="1270" anchor="ctr" anchorCtr="0">
              <a:noAutofit/>
            </a:bodyPr>
            <a:lstStyle/>
            <a:p>
              <a:pPr algn="ctr" defTabSz="366713">
                <a:lnSpc>
                  <a:spcPct val="90000"/>
                </a:lnSpc>
                <a:spcBef>
                  <a:spcPct val="0"/>
                </a:spcBef>
                <a:spcAft>
                  <a:spcPct val="35000"/>
                </a:spcAft>
              </a:pPr>
              <a:r>
                <a:rPr lang="en-GB" sz="825" dirty="0">
                  <a:solidFill>
                    <a:prstClr val="black"/>
                  </a:solidFill>
                  <a:latin typeface="Source Sans Pro Light" panose="020B0403030403020204" pitchFamily="34" charset="0"/>
                  <a:ea typeface="Source Sans Pro Light" panose="020B0403030403020204" pitchFamily="34" charset="0"/>
                  <a:cs typeface="Open Sans" panose="020B0606030504020204" pitchFamily="34" charset="0"/>
                </a:rPr>
                <a:t>Based on Portsmouth Work</a:t>
              </a:r>
            </a:p>
          </p:txBody>
        </p:sp>
      </p:grpSp>
    </p:spTree>
    <p:extLst>
      <p:ext uri="{BB962C8B-B14F-4D97-AF65-F5344CB8AC3E}">
        <p14:creationId xmlns:p14="http://schemas.microsoft.com/office/powerpoint/2010/main" val="30300423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Neurodiversity Support Pathway</a:t>
            </a:r>
            <a:endParaRPr lang="en-GB" dirty="0"/>
          </a:p>
        </p:txBody>
      </p:sp>
      <p:graphicFrame>
        <p:nvGraphicFramePr>
          <p:cNvPr id="4" name="Diagram 3"/>
          <p:cNvGraphicFramePr/>
          <p:nvPr>
            <p:extLst/>
          </p:nvPr>
        </p:nvGraphicFramePr>
        <p:xfrm>
          <a:off x="1524000" y="169068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nvPr>
        </p:nvGraphicFramePr>
        <p:xfrm>
          <a:off x="180975" y="2752725"/>
          <a:ext cx="2057400" cy="24003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413251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Neurodiversity</a:t>
            </a:r>
            <a:endParaRPr lang="en-GB" dirty="0"/>
          </a:p>
        </p:txBody>
      </p:sp>
      <p:sp>
        <p:nvSpPr>
          <p:cNvPr id="3" name="Content Placeholder 2"/>
          <p:cNvSpPr>
            <a:spLocks noGrp="1"/>
          </p:cNvSpPr>
          <p:nvPr>
            <p:ph idx="1"/>
          </p:nvPr>
        </p:nvSpPr>
        <p:spPr/>
        <p:txBody>
          <a:bodyPr>
            <a:normAutofit fontScale="77500" lnSpcReduction="20000"/>
          </a:bodyPr>
          <a:lstStyle/>
          <a:p>
            <a:r>
              <a:rPr lang="en-GB" b="1" dirty="0"/>
              <a:t>Neurodiversity</a:t>
            </a:r>
            <a:r>
              <a:rPr lang="en-GB" dirty="0"/>
              <a:t> refers to </a:t>
            </a:r>
            <a:r>
              <a:rPr lang="en-GB" dirty="0" smtClean="0"/>
              <a:t>the normal variation </a:t>
            </a:r>
            <a:r>
              <a:rPr lang="en-GB" dirty="0"/>
              <a:t>in </a:t>
            </a:r>
            <a:r>
              <a:rPr lang="en-GB" dirty="0" smtClean="0"/>
              <a:t>the ways human beings experience the world, especially in relation to sociability</a:t>
            </a:r>
            <a:r>
              <a:rPr lang="en-GB" dirty="0"/>
              <a:t>, learning, attention, mood and other areas of life. </a:t>
            </a:r>
            <a:endParaRPr lang="en-GB" dirty="0" smtClean="0"/>
          </a:p>
          <a:p>
            <a:r>
              <a:rPr lang="en-GB" dirty="0" smtClean="0"/>
              <a:t>It </a:t>
            </a:r>
            <a:r>
              <a:rPr lang="en-GB" dirty="0"/>
              <a:t>encourages people to view differences such as autism, </a:t>
            </a:r>
            <a:r>
              <a:rPr lang="en-GB" dirty="0" smtClean="0"/>
              <a:t>ADHD and DCD </a:t>
            </a:r>
            <a:r>
              <a:rPr lang="en-GB" dirty="0"/>
              <a:t>as natural and normal variations of the human life rather than deficits. </a:t>
            </a:r>
            <a:endParaRPr lang="en-GB" dirty="0" smtClean="0"/>
          </a:p>
          <a:p>
            <a:r>
              <a:rPr lang="en-GB" dirty="0" smtClean="0"/>
              <a:t>Previous </a:t>
            </a:r>
            <a:r>
              <a:rPr lang="en-GB" dirty="0"/>
              <a:t>approaches have focused predominantly on identification and diagnosis, with limited support available to help neurodiverse individuals and their families make sense of their lives. </a:t>
            </a:r>
            <a:endParaRPr lang="en-GB" dirty="0" smtClean="0"/>
          </a:p>
          <a:p>
            <a:r>
              <a:rPr lang="en-GB" dirty="0" smtClean="0"/>
              <a:t>Working </a:t>
            </a:r>
            <a:r>
              <a:rPr lang="en-GB" dirty="0"/>
              <a:t>with families,</a:t>
            </a:r>
            <a:r>
              <a:rPr lang="en-GB" b="1" dirty="0"/>
              <a:t> the Future Pathway</a:t>
            </a:r>
            <a:r>
              <a:rPr lang="en-GB" dirty="0"/>
              <a:t> aims to reverse this and focus on a needs led, early intervention approach.</a:t>
            </a:r>
          </a:p>
          <a:p>
            <a:endParaRPr lang="en-GB" dirty="0"/>
          </a:p>
        </p:txBody>
      </p:sp>
    </p:spTree>
    <p:extLst>
      <p:ext uri="{BB962C8B-B14F-4D97-AF65-F5344CB8AC3E}">
        <p14:creationId xmlns:p14="http://schemas.microsoft.com/office/powerpoint/2010/main" val="2288902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Phases and Time lines</a:t>
            </a:r>
            <a:endParaRPr lang="en-GB" dirty="0"/>
          </a:p>
        </p:txBody>
      </p:sp>
      <p:graphicFrame>
        <p:nvGraphicFramePr>
          <p:cNvPr id="4" name="Content Placeholder 3"/>
          <p:cNvGraphicFramePr>
            <a:graphicFrameLocks noGrp="1"/>
          </p:cNvGraphicFramePr>
          <p:nvPr>
            <p:ph idx="1"/>
            <p:extLst/>
          </p:nvPr>
        </p:nvGraphicFramePr>
        <p:xfrm>
          <a:off x="628650" y="1494746"/>
          <a:ext cx="7886700" cy="4233837"/>
        </p:xfrm>
        <a:graphic>
          <a:graphicData uri="http://schemas.openxmlformats.org/drawingml/2006/table">
            <a:tbl>
              <a:tblPr firstCol="1">
                <a:tableStyleId>{5C22544A-7EE6-4342-B048-85BDC9FD1C3A}</a:tableStyleId>
              </a:tblPr>
              <a:tblGrid>
                <a:gridCol w="1352550">
                  <a:extLst>
                    <a:ext uri="{9D8B030D-6E8A-4147-A177-3AD203B41FA5}">
                      <a16:colId xmlns:a16="http://schemas.microsoft.com/office/drawing/2014/main" val="3416448723"/>
                    </a:ext>
                  </a:extLst>
                </a:gridCol>
                <a:gridCol w="3771900">
                  <a:extLst>
                    <a:ext uri="{9D8B030D-6E8A-4147-A177-3AD203B41FA5}">
                      <a16:colId xmlns:a16="http://schemas.microsoft.com/office/drawing/2014/main" val="3122534191"/>
                    </a:ext>
                  </a:extLst>
                </a:gridCol>
                <a:gridCol w="2762250">
                  <a:extLst>
                    <a:ext uri="{9D8B030D-6E8A-4147-A177-3AD203B41FA5}">
                      <a16:colId xmlns:a16="http://schemas.microsoft.com/office/drawing/2014/main" val="1101002958"/>
                    </a:ext>
                  </a:extLst>
                </a:gridCol>
              </a:tblGrid>
              <a:tr h="393357">
                <a:tc>
                  <a:txBody>
                    <a:bodyPr/>
                    <a:lstStyle/>
                    <a:p>
                      <a:endParaRPr lang="en-GB" dirty="0"/>
                    </a:p>
                  </a:txBody>
                  <a:tcPr/>
                </a:tc>
                <a:tc>
                  <a:txBody>
                    <a:bodyPr/>
                    <a:lstStyle/>
                    <a:p>
                      <a:r>
                        <a:rPr lang="en-GB" dirty="0" smtClean="0"/>
                        <a:t>What </a:t>
                      </a:r>
                      <a:endParaRPr lang="en-GB" dirty="0"/>
                    </a:p>
                  </a:txBody>
                  <a:tcPr/>
                </a:tc>
                <a:tc>
                  <a:txBody>
                    <a:bodyPr/>
                    <a:lstStyle/>
                    <a:p>
                      <a:r>
                        <a:rPr lang="en-GB" dirty="0" smtClean="0"/>
                        <a:t>When</a:t>
                      </a:r>
                      <a:endParaRPr lang="en-GB" dirty="0"/>
                    </a:p>
                  </a:txBody>
                  <a:tcPr/>
                </a:tc>
                <a:extLst>
                  <a:ext uri="{0D108BD9-81ED-4DB2-BD59-A6C34878D82A}">
                    <a16:rowId xmlns:a16="http://schemas.microsoft.com/office/drawing/2014/main" val="1032247223"/>
                  </a:ext>
                </a:extLst>
              </a:tr>
              <a:tr h="1210018">
                <a:tc>
                  <a:txBody>
                    <a:bodyPr/>
                    <a:lstStyle/>
                    <a:p>
                      <a:r>
                        <a:rPr lang="en-GB" dirty="0" smtClean="0"/>
                        <a:t>Phase 1 -</a:t>
                      </a:r>
                    </a:p>
                    <a:p>
                      <a:r>
                        <a:rPr lang="en-GB" dirty="0" smtClean="0"/>
                        <a:t>Preparation</a:t>
                      </a:r>
                      <a:endParaRPr lang="en-GB"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Preparation of resources and Profile materials;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Co production work</a:t>
                      </a:r>
                      <a:r>
                        <a:rPr lang="en-GB" baseline="0" dirty="0" smtClean="0"/>
                        <a:t> with parents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Co production with YP (Sheffield University)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Early prototype of ND e-Profile tool</a:t>
                      </a:r>
                      <a:endParaRPr lang="en-GB" dirty="0" smtClean="0"/>
                    </a:p>
                  </a:txBody>
                  <a:tcPr/>
                </a:tc>
                <a:tc>
                  <a:txBody>
                    <a:bodyPr/>
                    <a:lstStyle/>
                    <a:p>
                      <a:r>
                        <a:rPr lang="en-GB" dirty="0" smtClean="0"/>
                        <a:t>September 2021 – February 2022</a:t>
                      </a:r>
                      <a:endParaRPr lang="en-GB" dirty="0"/>
                    </a:p>
                  </a:txBody>
                  <a:tcPr/>
                </a:tc>
                <a:extLst>
                  <a:ext uri="{0D108BD9-81ED-4DB2-BD59-A6C34878D82A}">
                    <a16:rowId xmlns:a16="http://schemas.microsoft.com/office/drawing/2014/main" val="1167375417"/>
                  </a:ext>
                </a:extLst>
              </a:tr>
              <a:tr h="969922">
                <a:tc>
                  <a:txBody>
                    <a:bodyPr/>
                    <a:lstStyle/>
                    <a:p>
                      <a:r>
                        <a:rPr lang="en-GB" dirty="0" smtClean="0"/>
                        <a:t>Phase 2 -</a:t>
                      </a:r>
                    </a:p>
                    <a:p>
                      <a:r>
                        <a:rPr lang="en-GB" dirty="0" smtClean="0"/>
                        <a:t>Pilot</a:t>
                      </a:r>
                      <a:endParaRPr lang="en-GB" dirty="0"/>
                    </a:p>
                  </a:txBody>
                  <a:tcPr/>
                </a:tc>
                <a:tc>
                  <a:txBody>
                    <a:bodyPr/>
                    <a:lstStyle/>
                    <a:p>
                      <a:pPr marL="285750" indent="-285750">
                        <a:buFont typeface="Arial" panose="020B0604020202020204" pitchFamily="34" charset="0"/>
                        <a:buChar char="•"/>
                      </a:pPr>
                      <a:r>
                        <a:rPr lang="en-GB" dirty="0" smtClean="0"/>
                        <a:t>Trial of ND Pathway in selected areas of Bradford</a:t>
                      </a:r>
                    </a:p>
                    <a:p>
                      <a:pPr marL="285750" indent="-285750">
                        <a:buFont typeface="Arial" panose="020B0604020202020204" pitchFamily="34" charset="0"/>
                        <a:buChar char="•"/>
                      </a:pPr>
                      <a:r>
                        <a:rPr lang="en-GB" dirty="0" smtClean="0"/>
                        <a:t>Evaluation by CAER / </a:t>
                      </a:r>
                      <a:r>
                        <a:rPr lang="en-GB" dirty="0" err="1" smtClean="0"/>
                        <a:t>BiB</a:t>
                      </a:r>
                      <a:endParaRPr lang="en-GB" dirty="0" smtClean="0"/>
                    </a:p>
                    <a:p>
                      <a:pPr marL="285750" indent="-285750">
                        <a:buFont typeface="Arial" panose="020B0604020202020204" pitchFamily="34" charset="0"/>
                        <a:buChar char="•"/>
                      </a:pPr>
                      <a:r>
                        <a:rPr lang="en-GB" dirty="0" smtClean="0"/>
                        <a:t>Refined version of ND e-Profile tool</a:t>
                      </a:r>
                      <a:endParaRPr lang="en-GB" dirty="0"/>
                    </a:p>
                  </a:txBody>
                  <a:tcPr/>
                </a:tc>
                <a:tc>
                  <a:txBody>
                    <a:bodyPr/>
                    <a:lstStyle/>
                    <a:p>
                      <a:r>
                        <a:rPr lang="en-GB" dirty="0" smtClean="0"/>
                        <a:t>March</a:t>
                      </a:r>
                      <a:r>
                        <a:rPr lang="en-GB" baseline="0" dirty="0" smtClean="0"/>
                        <a:t> 2022 – July 2023</a:t>
                      </a:r>
                      <a:endParaRPr lang="en-GB" dirty="0"/>
                    </a:p>
                  </a:txBody>
                  <a:tcPr/>
                </a:tc>
                <a:extLst>
                  <a:ext uri="{0D108BD9-81ED-4DB2-BD59-A6C34878D82A}">
                    <a16:rowId xmlns:a16="http://schemas.microsoft.com/office/drawing/2014/main" val="2021924908"/>
                  </a:ext>
                </a:extLst>
              </a:tr>
              <a:tr h="678945">
                <a:tc>
                  <a:txBody>
                    <a:bodyPr/>
                    <a:lstStyle/>
                    <a:p>
                      <a:r>
                        <a:rPr lang="en-GB" dirty="0" smtClean="0"/>
                        <a:t>Phase 3 -</a:t>
                      </a:r>
                    </a:p>
                    <a:p>
                      <a:r>
                        <a:rPr lang="en-GB" dirty="0" smtClean="0"/>
                        <a:t>Roll out</a:t>
                      </a:r>
                      <a:endParaRPr lang="en-GB" dirty="0"/>
                    </a:p>
                  </a:txBody>
                  <a:tcPr/>
                </a:tc>
                <a:tc>
                  <a:txBody>
                    <a:bodyPr/>
                    <a:lstStyle/>
                    <a:p>
                      <a:pPr marL="285750" indent="-285750">
                        <a:buFont typeface="Arial" panose="020B0604020202020204" pitchFamily="34" charset="0"/>
                        <a:buChar char="•"/>
                      </a:pPr>
                      <a:r>
                        <a:rPr lang="en-GB" dirty="0" smtClean="0"/>
                        <a:t>Adaptations and roll out to other areas</a:t>
                      </a:r>
                    </a:p>
                    <a:p>
                      <a:pPr marL="285750" indent="-285750">
                        <a:buFont typeface="Arial" panose="020B0604020202020204" pitchFamily="34" charset="0"/>
                        <a:buChar char="•"/>
                      </a:pPr>
                      <a:r>
                        <a:rPr lang="en-GB" dirty="0" smtClean="0"/>
                        <a:t>Refined version of ND e-Profile tool</a:t>
                      </a:r>
                      <a:endParaRPr lang="en-GB" dirty="0"/>
                    </a:p>
                  </a:txBody>
                  <a:tcPr/>
                </a:tc>
                <a:tc>
                  <a:txBody>
                    <a:bodyPr/>
                    <a:lstStyle/>
                    <a:p>
                      <a:r>
                        <a:rPr lang="en-GB" dirty="0" smtClean="0"/>
                        <a:t>September 2022 onwards</a:t>
                      </a:r>
                      <a:endParaRPr lang="en-GB" dirty="0"/>
                    </a:p>
                  </a:txBody>
                  <a:tcPr/>
                </a:tc>
                <a:extLst>
                  <a:ext uri="{0D108BD9-81ED-4DB2-BD59-A6C34878D82A}">
                    <a16:rowId xmlns:a16="http://schemas.microsoft.com/office/drawing/2014/main" val="3499932007"/>
                  </a:ext>
                </a:extLst>
              </a:tr>
            </a:tbl>
          </a:graphicData>
        </a:graphic>
      </p:graphicFrame>
    </p:spTree>
    <p:extLst>
      <p:ext uri="{BB962C8B-B14F-4D97-AF65-F5344CB8AC3E}">
        <p14:creationId xmlns:p14="http://schemas.microsoft.com/office/powerpoint/2010/main" val="17364102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AAEC-DFD1-4B82-8C63-25FFB00A8E0E}"/>
              </a:ext>
            </a:extLst>
          </p:cNvPr>
          <p:cNvSpPr>
            <a:spLocks noGrp="1"/>
          </p:cNvSpPr>
          <p:nvPr>
            <p:ph type="ctrTitle"/>
          </p:nvPr>
        </p:nvSpPr>
        <p:spPr>
          <a:xfrm>
            <a:off x="866003" y="2068918"/>
            <a:ext cx="6858000" cy="1003251"/>
          </a:xfrm>
        </p:spPr>
        <p:txBody>
          <a:bodyPr>
            <a:normAutofit/>
          </a:bodyPr>
          <a:lstStyle/>
          <a:p>
            <a:r>
              <a:rPr lang="en-GB" dirty="0">
                <a:latin typeface="Waverly CF Bold" panose="00000800000000000000" pitchFamily="2" charset="0"/>
              </a:rPr>
              <a:t>Requests</a:t>
            </a:r>
          </a:p>
        </p:txBody>
      </p:sp>
      <p:sp>
        <p:nvSpPr>
          <p:cNvPr id="3" name="Subtitle 2">
            <a:extLst>
              <a:ext uri="{FF2B5EF4-FFF2-40B4-BE49-F238E27FC236}">
                <a16:creationId xmlns:a16="http://schemas.microsoft.com/office/drawing/2014/main" id="{BCFD6CE5-9295-4FC6-96F4-D311405685C8}"/>
              </a:ext>
            </a:extLst>
          </p:cNvPr>
          <p:cNvSpPr>
            <a:spLocks noGrp="1"/>
          </p:cNvSpPr>
          <p:nvPr>
            <p:ph type="subTitle" idx="1"/>
          </p:nvPr>
        </p:nvSpPr>
        <p:spPr>
          <a:xfrm>
            <a:off x="866003" y="3326712"/>
            <a:ext cx="6858000" cy="1462370"/>
          </a:xfrm>
        </p:spPr>
        <p:txBody>
          <a:bodyPr>
            <a:normAutofit lnSpcReduction="10000"/>
          </a:bodyPr>
          <a:lstStyle/>
          <a:p>
            <a:pPr marL="342900" indent="-342900" algn="l">
              <a:buFont typeface="+mj-lt"/>
              <a:buAutoNum type="arabicPeriod"/>
            </a:pPr>
            <a:r>
              <a:rPr lang="en-GB" dirty="0">
                <a:latin typeface="Source Sans Pro Light" panose="020B0403030403020204" pitchFamily="34" charset="0"/>
                <a:ea typeface="Source Sans Pro Light" panose="020B0403030403020204" pitchFamily="34" charset="0"/>
                <a:hlinkClick r:id="rId3"/>
              </a:rPr>
              <a:t>Feedback on how to communicate with you</a:t>
            </a:r>
            <a:endParaRPr lang="en-GB" dirty="0">
              <a:latin typeface="Source Sans Pro Light" panose="020B0403030403020204" pitchFamily="34" charset="0"/>
              <a:ea typeface="Source Sans Pro Light" panose="020B0403030403020204" pitchFamily="34" charset="0"/>
            </a:endParaRPr>
          </a:p>
          <a:p>
            <a:pPr marL="342900" indent="-342900" algn="l">
              <a:buFont typeface="+mj-lt"/>
              <a:buAutoNum type="arabicPeriod"/>
            </a:pPr>
            <a:r>
              <a:rPr lang="en-GB" dirty="0">
                <a:latin typeface="Source Sans Pro Light" panose="020B0403030403020204" pitchFamily="34" charset="0"/>
                <a:ea typeface="Source Sans Pro Light" panose="020B0403030403020204" pitchFamily="34" charset="0"/>
              </a:rPr>
              <a:t>Join focused Task &amp; Finish Groups on specific topics/ complete surveys via email distribution</a:t>
            </a:r>
          </a:p>
          <a:p>
            <a:pPr marL="342900" indent="-342900" algn="l">
              <a:buFont typeface="+mj-lt"/>
              <a:buAutoNum type="arabicPeriod"/>
            </a:pPr>
            <a:r>
              <a:rPr lang="en-GB" dirty="0">
                <a:latin typeface="Source Sans Pro Light" panose="020B0403030403020204" pitchFamily="34" charset="0"/>
                <a:ea typeface="Source Sans Pro Light" panose="020B0403030403020204" pitchFamily="34" charset="0"/>
              </a:rPr>
              <a:t>SENCO representation on the Core Comms, Co Production and Skills Core Team (Strategic Steer) – Next one: Feb 9</a:t>
            </a:r>
            <a:r>
              <a:rPr lang="en-GB" baseline="30000" dirty="0">
                <a:latin typeface="Source Sans Pro Light" panose="020B0403030403020204" pitchFamily="34" charset="0"/>
                <a:ea typeface="Source Sans Pro Light" panose="020B0403030403020204" pitchFamily="34" charset="0"/>
              </a:rPr>
              <a:t>th</a:t>
            </a:r>
            <a:r>
              <a:rPr lang="en-GB" dirty="0">
                <a:latin typeface="Source Sans Pro Light" panose="020B0403030403020204" pitchFamily="34" charset="0"/>
                <a:ea typeface="Source Sans Pro Light" panose="020B0403030403020204" pitchFamily="34" charset="0"/>
              </a:rPr>
              <a:t> 2 – 3:30pm</a:t>
            </a:r>
          </a:p>
          <a:p>
            <a:pPr marL="342900" indent="-342900" algn="l">
              <a:buFont typeface="+mj-lt"/>
              <a:buAutoNum type="arabicPeriod"/>
            </a:pPr>
            <a:endParaRPr lang="en-GB" dirty="0">
              <a:latin typeface="Source Sans Pro Light" panose="020B0403030403020204" pitchFamily="34" charset="0"/>
              <a:ea typeface="Source Sans Pro Light" panose="020B0403030403020204" pitchFamily="34" charset="0"/>
            </a:endParaRPr>
          </a:p>
        </p:txBody>
      </p:sp>
      <p:pic>
        <p:nvPicPr>
          <p:cNvPr id="4" name="Picture 3">
            <a:extLst>
              <a:ext uri="{FF2B5EF4-FFF2-40B4-BE49-F238E27FC236}">
                <a16:creationId xmlns:a16="http://schemas.microsoft.com/office/drawing/2014/main" id="{A26AA6C2-4DAC-4409-BE5E-540DB2A2FBDA}"/>
              </a:ext>
            </a:extLst>
          </p:cNvPr>
          <p:cNvPicPr>
            <a:picLocks noChangeAspect="1"/>
          </p:cNvPicPr>
          <p:nvPr/>
        </p:nvPicPr>
        <p:blipFill>
          <a:blip r:embed="rId4"/>
          <a:stretch>
            <a:fillRect/>
          </a:stretch>
        </p:blipFill>
        <p:spPr>
          <a:xfrm>
            <a:off x="131003" y="1005029"/>
            <a:ext cx="1295385" cy="744717"/>
          </a:xfrm>
          <a:prstGeom prst="rect">
            <a:avLst/>
          </a:prstGeom>
        </p:spPr>
      </p:pic>
      <p:pic>
        <p:nvPicPr>
          <p:cNvPr id="5" name="Google Shape;57;p1">
            <a:extLst>
              <a:ext uri="{FF2B5EF4-FFF2-40B4-BE49-F238E27FC236}">
                <a16:creationId xmlns:a16="http://schemas.microsoft.com/office/drawing/2014/main" id="{6D18ECAC-0AE4-4D02-A722-7954DF3CB10C}"/>
              </a:ext>
            </a:extLst>
          </p:cNvPr>
          <p:cNvPicPr preferRelativeResize="0"/>
          <p:nvPr/>
        </p:nvPicPr>
        <p:blipFill rotWithShape="1">
          <a:blip r:embed="rId5">
            <a:alphaModFix/>
          </a:blip>
          <a:srcRect t="21097" b="22442"/>
          <a:stretch/>
        </p:blipFill>
        <p:spPr>
          <a:xfrm>
            <a:off x="7723383" y="1013050"/>
            <a:ext cx="1166847" cy="728678"/>
          </a:xfrm>
          <a:prstGeom prst="rect">
            <a:avLst/>
          </a:prstGeom>
          <a:noFill/>
          <a:ln>
            <a:noFill/>
          </a:ln>
          <a:effectLst>
            <a:outerShdw blurRad="57150" dist="19050" dir="5400000" algn="bl" rotWithShape="0">
              <a:srgbClr val="000000">
                <a:alpha val="49803"/>
              </a:srgbClr>
            </a:outerShdw>
          </a:effectLst>
        </p:spPr>
      </p:pic>
      <p:pic>
        <p:nvPicPr>
          <p:cNvPr id="7" name="Picture 6" descr="Text&#10;&#10;Description automatically generated">
            <a:extLst>
              <a:ext uri="{FF2B5EF4-FFF2-40B4-BE49-F238E27FC236}">
                <a16:creationId xmlns:a16="http://schemas.microsoft.com/office/drawing/2014/main" id="{C97F4B93-7E1B-45D3-B4CA-7C7B9F89F1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003" y="5271519"/>
            <a:ext cx="1230026" cy="599733"/>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98F887BC-E6E3-4DF9-A75E-7BF827C47A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7352" y="5327803"/>
            <a:ext cx="1762879" cy="487166"/>
          </a:xfrm>
          <a:prstGeom prst="rect">
            <a:avLst/>
          </a:prstGeom>
        </p:spPr>
      </p:pic>
      <p:pic>
        <p:nvPicPr>
          <p:cNvPr id="11" name="Picture 10" descr="Graphical user interface, application, website&#10;&#10;Description automatically generated">
            <a:extLst>
              <a:ext uri="{FF2B5EF4-FFF2-40B4-BE49-F238E27FC236}">
                <a16:creationId xmlns:a16="http://schemas.microsoft.com/office/drawing/2014/main" id="{161BF66E-E272-4DA8-9ACF-EE179ED72653}"/>
              </a:ext>
            </a:extLst>
          </p:cNvPr>
          <p:cNvPicPr>
            <a:picLocks noChangeAspect="1"/>
          </p:cNvPicPr>
          <p:nvPr/>
        </p:nvPicPr>
        <p:blipFill rotWithShape="1">
          <a:blip r:embed="rId8">
            <a:extLst>
              <a:ext uri="{28A0092B-C50C-407E-A947-70E740481C1C}">
                <a14:useLocalDpi xmlns:a14="http://schemas.microsoft.com/office/drawing/2010/main" val="0"/>
              </a:ext>
            </a:extLst>
          </a:blip>
          <a:srcRect l="24715" t="3079" r="1882" b="17649"/>
          <a:stretch/>
        </p:blipFill>
        <p:spPr>
          <a:xfrm>
            <a:off x="3770256" y="5199198"/>
            <a:ext cx="1539350" cy="744377"/>
          </a:xfrm>
          <a:prstGeom prst="rect">
            <a:avLst/>
          </a:prstGeom>
        </p:spPr>
      </p:pic>
    </p:spTree>
    <p:extLst>
      <p:ext uri="{BB962C8B-B14F-4D97-AF65-F5344CB8AC3E}">
        <p14:creationId xmlns:p14="http://schemas.microsoft.com/office/powerpoint/2010/main" val="7603530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50" y="2257016"/>
            <a:ext cx="3033441" cy="3033441"/>
          </a:xfrm>
        </p:spPr>
      </p:pic>
      <p:sp>
        <p:nvSpPr>
          <p:cNvPr id="5" name="Content Placeholder 4"/>
          <p:cNvSpPr>
            <a:spLocks noGrp="1"/>
          </p:cNvSpPr>
          <p:nvPr>
            <p:ph sz="half" idx="2"/>
          </p:nvPr>
        </p:nvSpPr>
        <p:spPr>
          <a:xfrm>
            <a:off x="3438525" y="1825624"/>
            <a:ext cx="5076825" cy="3565525"/>
          </a:xfrm>
        </p:spPr>
        <p:txBody>
          <a:bodyPr>
            <a:normAutofit/>
          </a:bodyPr>
          <a:lstStyle/>
          <a:p>
            <a:pPr marL="0" indent="0">
              <a:buNone/>
            </a:pPr>
            <a:endParaRPr lang="en-GB" dirty="0" smtClean="0"/>
          </a:p>
          <a:p>
            <a:r>
              <a:rPr lang="en-GB" dirty="0" smtClean="0">
                <a:hlinkClick r:id="rId3"/>
              </a:rPr>
              <a:t>ruth.dennis@bradford.gov.uk</a:t>
            </a:r>
            <a:r>
              <a:rPr lang="en-GB" dirty="0" smtClean="0"/>
              <a:t> </a:t>
            </a:r>
          </a:p>
          <a:p>
            <a:r>
              <a:rPr lang="en-GB" dirty="0" smtClean="0">
                <a:hlinkClick r:id="rId4"/>
              </a:rPr>
              <a:t>Julia.Elliot@bradford.nhs.uk</a:t>
            </a:r>
            <a:endParaRPr lang="en-GB" dirty="0" smtClean="0"/>
          </a:p>
          <a:p>
            <a:r>
              <a:rPr lang="en-GB" dirty="0" smtClean="0">
                <a:hlinkClick r:id="rId5"/>
              </a:rPr>
              <a:t>Diane.Daley@bthft.nhs.uk</a:t>
            </a:r>
            <a:endParaRPr lang="en-GB" dirty="0" smtClean="0"/>
          </a:p>
          <a:p>
            <a:r>
              <a:rPr lang="en-GB" dirty="0" err="1" smtClean="0">
                <a:hlinkClick r:id="rId6"/>
              </a:rPr>
              <a:t>joe@krasin.ski</a:t>
            </a:r>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42005904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ctr"/>
            <a:r>
              <a:rPr lang="en-GB" b="1" dirty="0"/>
              <a:t>SEND Q and </a:t>
            </a:r>
            <a:r>
              <a:rPr lang="en-GB" b="1" dirty="0" smtClean="0"/>
              <a:t>A</a:t>
            </a:r>
            <a:endParaRPr lang="en-GB" dirty="0"/>
          </a:p>
        </p:txBody>
      </p:sp>
      <p:sp>
        <p:nvSpPr>
          <p:cNvPr id="3" name="Subtitle 2"/>
          <p:cNvSpPr>
            <a:spLocks noGrp="1"/>
          </p:cNvSpPr>
          <p:nvPr>
            <p:ph type="subTitle" idx="1"/>
          </p:nvPr>
        </p:nvSpPr>
        <p:spPr/>
        <p:txBody>
          <a:bodyPr>
            <a:normAutofit fontScale="92500" lnSpcReduction="10000"/>
          </a:bodyPr>
          <a:lstStyle/>
          <a:p>
            <a:r>
              <a:rPr lang="en-GB" b="1" dirty="0"/>
              <a:t>Niall Devlin, Strategic Manager, Integrated Assessment and </a:t>
            </a:r>
            <a:r>
              <a:rPr lang="en-GB" b="1" dirty="0" smtClean="0"/>
              <a:t>Psychology /Charlie Lowe SEN Assessment Team Manager</a:t>
            </a:r>
            <a:endParaRPr lang="en-GB" dirty="0"/>
          </a:p>
        </p:txBody>
      </p:sp>
    </p:spTree>
    <p:extLst>
      <p:ext uri="{BB962C8B-B14F-4D97-AF65-F5344CB8AC3E}">
        <p14:creationId xmlns:p14="http://schemas.microsoft.com/office/powerpoint/2010/main" val="11505102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Personal Budgets</a:t>
            </a:r>
            <a:endParaRPr lang="en-GB" dirty="0"/>
          </a:p>
        </p:txBody>
      </p:sp>
      <p:sp>
        <p:nvSpPr>
          <p:cNvPr id="3" name="Subtitle 2"/>
          <p:cNvSpPr>
            <a:spLocks noGrp="1"/>
          </p:cNvSpPr>
          <p:nvPr>
            <p:ph type="subTitle" idx="1"/>
          </p:nvPr>
        </p:nvSpPr>
        <p:spPr/>
        <p:txBody>
          <a:bodyPr/>
          <a:lstStyle/>
          <a:p>
            <a:r>
              <a:rPr lang="en-GB" dirty="0" smtClean="0"/>
              <a:t>Charlie Lowe: Acting SEN Team Manager</a:t>
            </a:r>
            <a:endParaRPr lang="en-GB" dirty="0"/>
          </a:p>
        </p:txBody>
      </p:sp>
    </p:spTree>
    <p:extLst>
      <p:ext uri="{BB962C8B-B14F-4D97-AF65-F5344CB8AC3E}">
        <p14:creationId xmlns:p14="http://schemas.microsoft.com/office/powerpoint/2010/main" val="3700470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Request for a personal budget including direct payments</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7666" y="2927966"/>
            <a:ext cx="7182652" cy="1464816"/>
          </a:xfrm>
        </p:spPr>
      </p:pic>
    </p:spTree>
    <p:extLst>
      <p:ext uri="{BB962C8B-B14F-4D97-AF65-F5344CB8AC3E}">
        <p14:creationId xmlns:p14="http://schemas.microsoft.com/office/powerpoint/2010/main" val="39167175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decision Making</a:t>
            </a:r>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49" y="2529676"/>
            <a:ext cx="7138802" cy="2329184"/>
          </a:xfrm>
          <a:prstGeom prst="rect">
            <a:avLst/>
          </a:prstGeom>
        </p:spPr>
      </p:pic>
    </p:spTree>
    <p:extLst>
      <p:ext uri="{BB962C8B-B14F-4D97-AF65-F5344CB8AC3E}">
        <p14:creationId xmlns:p14="http://schemas.microsoft.com/office/powerpoint/2010/main" val="2910405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children can be referred?</a:t>
            </a:r>
          </a:p>
        </p:txBody>
      </p:sp>
      <p:sp>
        <p:nvSpPr>
          <p:cNvPr id="3" name="Content Placeholder 2"/>
          <p:cNvSpPr>
            <a:spLocks noGrp="1"/>
          </p:cNvSpPr>
          <p:nvPr>
            <p:ph idx="1"/>
          </p:nvPr>
        </p:nvSpPr>
        <p:spPr/>
        <p:txBody>
          <a:bodyPr/>
          <a:lstStyle/>
          <a:p>
            <a:r>
              <a:rPr lang="en-GB" dirty="0"/>
              <a:t>In majority of cases – pupil can stay in school without any LA intervention – Supporting pupils at school with medical conditions guidance December 2015</a:t>
            </a:r>
          </a:p>
          <a:p>
            <a:endParaRPr lang="en-GB" dirty="0"/>
          </a:p>
          <a:p>
            <a:r>
              <a:rPr lang="en-GB" dirty="0"/>
              <a:t>Live in Bradford Local Authority</a:t>
            </a:r>
          </a:p>
          <a:p>
            <a:r>
              <a:rPr lang="en-GB" dirty="0"/>
              <a:t>Statutory school age (Y1 – Y11)</a:t>
            </a:r>
          </a:p>
          <a:p>
            <a:r>
              <a:rPr lang="en-GB" dirty="0"/>
              <a:t>Whether on roll at a school or not</a:t>
            </a:r>
          </a:p>
          <a:p>
            <a:r>
              <a:rPr lang="en-GB" dirty="0"/>
              <a:t>Have medical issues (physical or mental health) that prohibit them from attending full time school</a:t>
            </a:r>
          </a:p>
        </p:txBody>
      </p:sp>
    </p:spTree>
    <p:extLst>
      <p:ext uri="{BB962C8B-B14F-4D97-AF65-F5344CB8AC3E}">
        <p14:creationId xmlns:p14="http://schemas.microsoft.com/office/powerpoint/2010/main" val="20455382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be requested?</a:t>
            </a:r>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89" y="3007867"/>
            <a:ext cx="6742323" cy="614685"/>
          </a:xfrm>
          <a:prstGeom prst="rect">
            <a:avLst/>
          </a:prstGeom>
        </p:spPr>
      </p:pic>
    </p:spTree>
    <p:extLst>
      <p:ext uri="{BB962C8B-B14F-4D97-AF65-F5344CB8AC3E}">
        <p14:creationId xmlns:p14="http://schemas.microsoft.com/office/powerpoint/2010/main" val="10764952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Permission of the school</a:t>
            </a:r>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733" y="2686049"/>
            <a:ext cx="6979034" cy="1338309"/>
          </a:xfrm>
          <a:prstGeom prst="rect">
            <a:avLst/>
          </a:prstGeom>
        </p:spPr>
      </p:pic>
    </p:spTree>
    <p:extLst>
      <p:ext uri="{BB962C8B-B14F-4D97-AF65-F5344CB8AC3E}">
        <p14:creationId xmlns:p14="http://schemas.microsoft.com/office/powerpoint/2010/main" val="26367529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do we review a personal budget?</a:t>
            </a:r>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835" y="2686050"/>
            <a:ext cx="6940830" cy="1267456"/>
          </a:xfrm>
          <a:prstGeom prst="rect">
            <a:avLst/>
          </a:prstGeom>
        </p:spPr>
      </p:pic>
    </p:spTree>
    <p:extLst>
      <p:ext uri="{BB962C8B-B14F-4D97-AF65-F5344CB8AC3E}">
        <p14:creationId xmlns:p14="http://schemas.microsoft.com/office/powerpoint/2010/main" val="14036980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requests</a:t>
            </a:r>
            <a:endParaRPr lang="en-GB" dirty="0"/>
          </a:p>
        </p:txBody>
      </p:sp>
      <p:sp>
        <p:nvSpPr>
          <p:cNvPr id="3" name="Content Placeholder 2"/>
          <p:cNvSpPr>
            <a:spLocks noGrp="1"/>
          </p:cNvSpPr>
          <p:nvPr>
            <p:ph idx="1"/>
          </p:nvPr>
        </p:nvSpPr>
        <p:spPr>
          <a:xfrm>
            <a:off x="1113233" y="2335810"/>
            <a:ext cx="7514035" cy="2902571"/>
          </a:xfrm>
        </p:spPr>
        <p:txBody>
          <a:bodyPr>
            <a:normAutofit/>
          </a:bodyPr>
          <a:lstStyle/>
          <a:p>
            <a:r>
              <a:rPr lang="en-GB" dirty="0" smtClean="0"/>
              <a:t>Horse riding</a:t>
            </a:r>
          </a:p>
          <a:p>
            <a:r>
              <a:rPr lang="en-GB" dirty="0" smtClean="0"/>
              <a:t>A specific qualification or course</a:t>
            </a:r>
          </a:p>
          <a:p>
            <a:r>
              <a:rPr lang="en-GB" dirty="0" smtClean="0"/>
              <a:t>Tutoring – Dyslexia / Dyscalculia</a:t>
            </a:r>
          </a:p>
          <a:p>
            <a:r>
              <a:rPr lang="en-GB" dirty="0" smtClean="0"/>
              <a:t>Therapy such as ABA</a:t>
            </a:r>
          </a:p>
          <a:p>
            <a:r>
              <a:rPr lang="en-GB" dirty="0" smtClean="0"/>
              <a:t>Sensory assessments</a:t>
            </a:r>
          </a:p>
          <a:p>
            <a:r>
              <a:rPr lang="en-GB" dirty="0" smtClean="0"/>
              <a:t>Non registered providers</a:t>
            </a:r>
            <a:endParaRPr lang="en-GB" dirty="0"/>
          </a:p>
        </p:txBody>
      </p:sp>
    </p:spTree>
    <p:extLst>
      <p:ext uri="{BB962C8B-B14F-4D97-AF65-F5344CB8AC3E}">
        <p14:creationId xmlns:p14="http://schemas.microsoft.com/office/powerpoint/2010/main" val="16692762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Feedback or Questions</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Ruth Dennis - Principal </a:t>
            </a:r>
            <a:r>
              <a:rPr lang="en-GB" dirty="0"/>
              <a:t>Educational Psychologist</a:t>
            </a:r>
          </a:p>
          <a:p>
            <a:pPr marL="0" indent="0">
              <a:buNone/>
            </a:pPr>
            <a:endParaRPr lang="en-GB" dirty="0" smtClean="0"/>
          </a:p>
          <a:p>
            <a:pPr marL="0" indent="0">
              <a:buNone/>
            </a:pPr>
            <a:r>
              <a:rPr lang="en-GB" dirty="0" smtClean="0"/>
              <a:t>City </a:t>
            </a:r>
            <a:r>
              <a:rPr lang="en-GB" dirty="0"/>
              <a:t>Of Bradford Metropolitan District </a:t>
            </a:r>
            <a:r>
              <a:rPr lang="en-GB" dirty="0" smtClean="0"/>
              <a:t>Council</a:t>
            </a:r>
          </a:p>
          <a:p>
            <a:pPr marL="0" indent="0">
              <a:buNone/>
            </a:pPr>
            <a:r>
              <a:rPr lang="en-GB" dirty="0" smtClean="0"/>
              <a:t>Margaret </a:t>
            </a:r>
            <a:r>
              <a:rPr lang="en-GB" dirty="0"/>
              <a:t>McMillan Tower</a:t>
            </a:r>
            <a:br>
              <a:rPr lang="en-GB" dirty="0"/>
            </a:br>
            <a:r>
              <a:rPr lang="en-GB" dirty="0"/>
              <a:t>Princes Way</a:t>
            </a:r>
            <a:br>
              <a:rPr lang="en-GB" dirty="0"/>
            </a:br>
            <a:r>
              <a:rPr lang="en-GB" dirty="0"/>
              <a:t>BRADFORD</a:t>
            </a:r>
            <a:br>
              <a:rPr lang="en-GB" dirty="0"/>
            </a:br>
            <a:r>
              <a:rPr lang="en-GB" dirty="0"/>
              <a:t>BD1 1NN</a:t>
            </a:r>
          </a:p>
          <a:p>
            <a:pPr marL="0" indent="0">
              <a:buNone/>
            </a:pPr>
            <a:endParaRPr lang="en-GB" dirty="0"/>
          </a:p>
          <a:p>
            <a:pPr marL="0" indent="0">
              <a:buNone/>
            </a:pPr>
            <a:r>
              <a:rPr lang="en-GB" dirty="0" smtClean="0">
                <a:hlinkClick r:id="rId2"/>
              </a:rPr>
              <a:t>ruth.dennis@bradford.gov.uk</a:t>
            </a:r>
            <a:endParaRPr lang="en-GB" dirty="0"/>
          </a:p>
          <a:p>
            <a:pPr marL="0" indent="0">
              <a:buNone/>
            </a:pPr>
            <a:r>
              <a:rPr lang="en-GB" dirty="0"/>
              <a:t>07582 109129 </a:t>
            </a:r>
          </a:p>
          <a:p>
            <a:pPr marL="0" indent="0">
              <a:buNone/>
            </a:pPr>
            <a:r>
              <a:rPr lang="en-GB" dirty="0"/>
              <a:t>01274 439417 </a:t>
            </a:r>
            <a:endParaRPr lang="en-GB" dirty="0" smtClean="0"/>
          </a:p>
          <a:p>
            <a:pPr marL="0" indent="0">
              <a:buNone/>
            </a:pPr>
            <a:endParaRPr lang="en-GB" dirty="0"/>
          </a:p>
          <a:p>
            <a:pPr marL="0" indent="0">
              <a:buNone/>
            </a:pPr>
            <a:r>
              <a:rPr lang="en-GB" dirty="0" smtClean="0"/>
              <a:t>Panel </a:t>
            </a:r>
            <a:r>
              <a:rPr lang="en-GB"/>
              <a:t>Volunteers contact</a:t>
            </a:r>
            <a:r>
              <a:rPr lang="en-GB"/>
              <a:t>: </a:t>
            </a:r>
            <a:r>
              <a:rPr lang="en-GB" smtClean="0"/>
              <a:t>June.Eaton@bradford.gov.uk</a:t>
            </a:r>
            <a:endParaRPr lang="en-GB" dirty="0"/>
          </a:p>
          <a:p>
            <a:pPr marL="0" indent="0">
              <a:buNone/>
            </a:pPr>
            <a:r>
              <a:rPr lang="en-GB" dirty="0"/>
              <a:t> </a:t>
            </a:r>
          </a:p>
          <a:p>
            <a:endParaRPr lang="en-GB" dirty="0"/>
          </a:p>
        </p:txBody>
      </p:sp>
    </p:spTree>
    <p:extLst>
      <p:ext uri="{BB962C8B-B14F-4D97-AF65-F5344CB8AC3E}">
        <p14:creationId xmlns:p14="http://schemas.microsoft.com/office/powerpoint/2010/main" val="29794977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 of next meeting</a:t>
            </a:r>
            <a:endParaRPr lang="en-GB" dirty="0"/>
          </a:p>
        </p:txBody>
      </p:sp>
      <p:sp>
        <p:nvSpPr>
          <p:cNvPr id="3" name="Content Placeholder 2"/>
          <p:cNvSpPr>
            <a:spLocks noGrp="1"/>
          </p:cNvSpPr>
          <p:nvPr>
            <p:ph idx="1"/>
          </p:nvPr>
        </p:nvSpPr>
        <p:spPr/>
        <p:txBody>
          <a:bodyPr/>
          <a:lstStyle/>
          <a:p>
            <a:r>
              <a:rPr lang="en-GB" dirty="0" smtClean="0"/>
              <a:t>Summer: 18/05/22</a:t>
            </a:r>
          </a:p>
          <a:p>
            <a:endParaRPr lang="en-GB" dirty="0"/>
          </a:p>
          <a:p>
            <a:r>
              <a:rPr lang="en-GB" dirty="0" smtClean="0"/>
              <a:t>Book via S4B</a:t>
            </a:r>
            <a:endParaRPr lang="en-GB" dirty="0"/>
          </a:p>
        </p:txBody>
      </p:sp>
    </p:spTree>
    <p:extLst>
      <p:ext uri="{BB962C8B-B14F-4D97-AF65-F5344CB8AC3E}">
        <p14:creationId xmlns:p14="http://schemas.microsoft.com/office/powerpoint/2010/main" val="251157287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5" y="1556794"/>
            <a:ext cx="5311079" cy="4525963"/>
          </a:xfrm>
        </p:spPr>
      </p:pic>
    </p:spTree>
    <p:extLst>
      <p:ext uri="{BB962C8B-B14F-4D97-AF65-F5344CB8AC3E}">
        <p14:creationId xmlns:p14="http://schemas.microsoft.com/office/powerpoint/2010/main" val="3341630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vs Service	</a:t>
            </a:r>
          </a:p>
        </p:txBody>
      </p:sp>
      <p:sp>
        <p:nvSpPr>
          <p:cNvPr id="3" name="Content Placeholder 2"/>
          <p:cNvSpPr>
            <a:spLocks noGrp="1"/>
          </p:cNvSpPr>
          <p:nvPr>
            <p:ph idx="1"/>
          </p:nvPr>
        </p:nvSpPr>
        <p:spPr/>
        <p:txBody>
          <a:bodyPr/>
          <a:lstStyle/>
          <a:p>
            <a:r>
              <a:rPr lang="en-GB" dirty="0"/>
              <a:t>Pupil remains on home school roll</a:t>
            </a:r>
          </a:p>
          <a:p>
            <a:r>
              <a:rPr lang="en-GB" dirty="0"/>
              <a:t>Pupils continue links with school </a:t>
            </a:r>
          </a:p>
        </p:txBody>
      </p:sp>
    </p:spTree>
    <p:extLst>
      <p:ext uri="{BB962C8B-B14F-4D97-AF65-F5344CB8AC3E}">
        <p14:creationId xmlns:p14="http://schemas.microsoft.com/office/powerpoint/2010/main" val="1212211450"/>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rnardo'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9908</TotalTime>
  <Words>3784</Words>
  <Application>Microsoft Office PowerPoint</Application>
  <PresentationFormat>On-screen Show (4:3)</PresentationFormat>
  <Paragraphs>652</Paragraphs>
  <Slides>86</Slides>
  <Notes>18</Notes>
  <HiddenSlides>0</HiddenSlides>
  <MMClips>0</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86</vt:i4>
      </vt:variant>
    </vt:vector>
  </HeadingPairs>
  <TitlesOfParts>
    <vt:vector size="111" baseType="lpstr">
      <vt:lpstr>MS PGothic</vt:lpstr>
      <vt:lpstr>MS PGothic</vt:lpstr>
      <vt:lpstr>-apple-system</vt:lpstr>
      <vt:lpstr>Arial</vt:lpstr>
      <vt:lpstr>Calibri</vt:lpstr>
      <vt:lpstr>Calibri Light</vt:lpstr>
      <vt:lpstr>Cambria</vt:lpstr>
      <vt:lpstr>ClarendonURWLig</vt:lpstr>
      <vt:lpstr>Corbel</vt:lpstr>
      <vt:lpstr>Montserrat</vt:lpstr>
      <vt:lpstr>Open Sans</vt:lpstr>
      <vt:lpstr>Source Sans Pro</vt:lpstr>
      <vt:lpstr>Source Sans Pro Light</vt:lpstr>
      <vt:lpstr>Symbol</vt:lpstr>
      <vt:lpstr>Times New Roman</vt:lpstr>
      <vt:lpstr>Verdana</vt:lpstr>
      <vt:lpstr>Waverly CF Bold</vt:lpstr>
      <vt:lpstr>Wingdings</vt:lpstr>
      <vt:lpstr>Office Theme</vt:lpstr>
      <vt:lpstr>Retrospect</vt:lpstr>
      <vt:lpstr>Adjacency</vt:lpstr>
      <vt:lpstr>blank</vt:lpstr>
      <vt:lpstr>Basis</vt:lpstr>
      <vt:lpstr>Parallax</vt:lpstr>
      <vt:lpstr>1_Office Theme</vt:lpstr>
      <vt:lpstr>Senco Network</vt:lpstr>
      <vt:lpstr>Agenda</vt:lpstr>
      <vt:lpstr>Introduction and welcome</vt:lpstr>
      <vt:lpstr>Educational Psychology Team  2022 – 23</vt:lpstr>
      <vt:lpstr>Update from the Hospital and Home Teaching Service </vt:lpstr>
      <vt:lpstr>Medical Needs and Hospital Education Service</vt:lpstr>
      <vt:lpstr>PowerPoint Presentation</vt:lpstr>
      <vt:lpstr>Which children can be referred?</vt:lpstr>
      <vt:lpstr>School vs Service </vt:lpstr>
      <vt:lpstr>Types of health condition</vt:lpstr>
      <vt:lpstr>What can we offer?</vt:lpstr>
      <vt:lpstr>What does the education look like?</vt:lpstr>
      <vt:lpstr>When can a pupil be referred?</vt:lpstr>
      <vt:lpstr>What happens after a referral is received?</vt:lpstr>
      <vt:lpstr>Reviews</vt:lpstr>
      <vt:lpstr>School’s Role</vt:lpstr>
      <vt:lpstr>Health’s Role</vt:lpstr>
      <vt:lpstr>SEN responsibilities</vt:lpstr>
      <vt:lpstr>Reintegration</vt:lpstr>
      <vt:lpstr>Hospital Education</vt:lpstr>
      <vt:lpstr>Pupils with life limiting illness</vt:lpstr>
      <vt:lpstr>Pupils with long term medical conditions</vt:lpstr>
      <vt:lpstr>Additional Services</vt:lpstr>
      <vt:lpstr>S-19 Provision</vt:lpstr>
      <vt:lpstr>Update from the SCIL Team</vt:lpstr>
      <vt:lpstr>              Spring Term SENCO Network 26th January 2022  Social, Communication, Interaction and Learning (SCIL) Team   </vt:lpstr>
      <vt:lpstr>  The Social, Communication, Interaction and Learning (SCIL) Team Vision</vt:lpstr>
      <vt:lpstr>Key Updates </vt:lpstr>
      <vt:lpstr>Update from SENDIASS</vt:lpstr>
      <vt:lpstr>Bradford SENDIASS </vt:lpstr>
      <vt:lpstr>Meet the Bradford SENDIASS team</vt:lpstr>
      <vt:lpstr>About us</vt:lpstr>
      <vt:lpstr>What is SENDIASS?</vt:lpstr>
      <vt:lpstr>Our Role</vt:lpstr>
      <vt:lpstr>PowerPoint Presentation</vt:lpstr>
      <vt:lpstr>How can we help? </vt:lpstr>
      <vt:lpstr>How do we work?</vt:lpstr>
      <vt:lpstr>How to refer into our Service</vt:lpstr>
      <vt:lpstr>Thank you!</vt:lpstr>
      <vt:lpstr>Update from the Virtual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Parent Carer Forum</vt:lpstr>
      <vt:lpstr>PowerPoint Presentation</vt:lpstr>
      <vt:lpstr>    How we can work with your school</vt:lpstr>
      <vt:lpstr>Parent/Carers &amp; SEND Services working together</vt:lpstr>
      <vt:lpstr>SEND Parent/ Carer  Information and Signposting  SENCO Network Meeting 26 January 2022</vt:lpstr>
      <vt:lpstr>Overview</vt:lpstr>
      <vt:lpstr>What are parent/carers telling us?</vt:lpstr>
      <vt:lpstr> What information is already out there? </vt:lpstr>
      <vt:lpstr>Local offer and OMG’s</vt:lpstr>
      <vt:lpstr>SEND Local Offer Newsletter</vt:lpstr>
      <vt:lpstr>Bradford SEND Parent/ Carer Model</vt:lpstr>
      <vt:lpstr>Coming soon….</vt:lpstr>
      <vt:lpstr>Resources </vt:lpstr>
      <vt:lpstr>Steps Towards Neurodiversity</vt:lpstr>
      <vt:lpstr>DATA 1: Digitally Acting Together As One … on autism and neuro-diversity</vt:lpstr>
      <vt:lpstr>Been here before…?</vt:lpstr>
      <vt:lpstr>PowerPoint Presentation</vt:lpstr>
      <vt:lpstr>Thanks</vt:lpstr>
      <vt:lpstr>PowerPoint Presentation</vt:lpstr>
      <vt:lpstr>Neurodiversity Support Pathway</vt:lpstr>
      <vt:lpstr>Why Neurodiversity</vt:lpstr>
      <vt:lpstr>Phases and Time lines</vt:lpstr>
      <vt:lpstr>Requests</vt:lpstr>
      <vt:lpstr>Any questions</vt:lpstr>
      <vt:lpstr>SEND Q and A</vt:lpstr>
      <vt:lpstr>Personal Budgets</vt:lpstr>
      <vt:lpstr>Request for a personal budget including direct payments</vt:lpstr>
      <vt:lpstr>Our decision Making</vt:lpstr>
      <vt:lpstr>What can be requested?</vt:lpstr>
      <vt:lpstr>Permission of the school</vt:lpstr>
      <vt:lpstr>When do we review a personal budget?</vt:lpstr>
      <vt:lpstr>Common requests</vt:lpstr>
      <vt:lpstr>Feedback or Questions</vt:lpstr>
      <vt:lpstr>Date of next meeting</vt:lpstr>
      <vt:lpstr>Questions</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Support Plan</dc:title>
  <dc:creator>Ruth Dennis</dc:creator>
  <cp:lastModifiedBy>Ruth Dennis</cp:lastModifiedBy>
  <cp:revision>321</cp:revision>
  <cp:lastPrinted>2019-09-09T16:04:41Z</cp:lastPrinted>
  <dcterms:created xsi:type="dcterms:W3CDTF">2017-01-23T10:10:23Z</dcterms:created>
  <dcterms:modified xsi:type="dcterms:W3CDTF">2022-01-26T11:49:50Z</dcterms:modified>
</cp:coreProperties>
</file>